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344" r:id="rId5"/>
    <p:sldId id="342" r:id="rId6"/>
    <p:sldId id="343" r:id="rId7"/>
    <p:sldId id="345" r:id="rId8"/>
    <p:sldId id="322" r:id="rId9"/>
    <p:sldId id="261" r:id="rId10"/>
    <p:sldId id="258" r:id="rId11"/>
    <p:sldId id="918" r:id="rId12"/>
    <p:sldId id="919" r:id="rId13"/>
    <p:sldId id="259" r:id="rId14"/>
    <p:sldId id="260" r:id="rId15"/>
    <p:sldId id="906" r:id="rId16"/>
    <p:sldId id="917" r:id="rId17"/>
    <p:sldId id="922" r:id="rId18"/>
    <p:sldId id="923" r:id="rId19"/>
    <p:sldId id="924" r:id="rId20"/>
    <p:sldId id="916" r:id="rId21"/>
    <p:sldId id="912" r:id="rId22"/>
    <p:sldId id="920" r:id="rId23"/>
    <p:sldId id="323" r:id="rId24"/>
    <p:sldId id="324" r:id="rId25"/>
    <p:sldId id="292" r:id="rId26"/>
    <p:sldId id="327" r:id="rId27"/>
    <p:sldId id="308" r:id="rId28"/>
    <p:sldId id="286" r:id="rId29"/>
    <p:sldId id="287" r:id="rId30"/>
    <p:sldId id="288" r:id="rId31"/>
    <p:sldId id="299" r:id="rId32"/>
    <p:sldId id="293" r:id="rId33"/>
    <p:sldId id="294" r:id="rId34"/>
    <p:sldId id="295" r:id="rId35"/>
    <p:sldId id="297" r:id="rId36"/>
    <p:sldId id="296" r:id="rId37"/>
    <p:sldId id="289" r:id="rId38"/>
    <p:sldId id="291" r:id="rId39"/>
    <p:sldId id="300" r:id="rId40"/>
    <p:sldId id="271" r:id="rId41"/>
    <p:sldId id="301" r:id="rId42"/>
    <p:sldId id="276" r:id="rId43"/>
    <p:sldId id="277" r:id="rId44"/>
    <p:sldId id="256" r:id="rId45"/>
    <p:sldId id="304" r:id="rId46"/>
    <p:sldId id="303" r:id="rId47"/>
    <p:sldId id="305" r:id="rId48"/>
    <p:sldId id="306" r:id="rId49"/>
    <p:sldId id="307" r:id="rId50"/>
    <p:sldId id="340" r:id="rId51"/>
    <p:sldId id="309" r:id="rId52"/>
    <p:sldId id="332" r:id="rId53"/>
    <p:sldId id="311" r:id="rId54"/>
    <p:sldId id="330" r:id="rId55"/>
    <p:sldId id="290" r:id="rId56"/>
    <p:sldId id="943" r:id="rId57"/>
    <p:sldId id="281" r:id="rId58"/>
    <p:sldId id="312" r:id="rId59"/>
    <p:sldId id="313" r:id="rId60"/>
    <p:sldId id="320" r:id="rId61"/>
    <p:sldId id="315" r:id="rId62"/>
    <p:sldId id="334" r:id="rId63"/>
    <p:sldId id="316" r:id="rId64"/>
    <p:sldId id="317" r:id="rId65"/>
    <p:sldId id="318" r:id="rId66"/>
    <p:sldId id="32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ED5"/>
    <a:srgbClr val="BF33AE"/>
    <a:srgbClr val="EDB9E7"/>
    <a:srgbClr val="F9E7F7"/>
    <a:srgbClr val="FDDFFC"/>
    <a:srgbClr val="DC80D1"/>
    <a:srgbClr val="FCF2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13062-CBF0-4D64-AFBD-2E1F926F665F}" v="3" dt="2025-08-19T10:32:28.508"/>
    <p1510:client id="{FBE23847-6DD0-F6DC-38E5-D30CA03B99B1}" v="42" dt="2025-08-19T10:31:37.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971CD1-F96E-4919-8ABD-C26DA5590F4D}"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GB"/>
        </a:p>
      </dgm:t>
    </dgm:pt>
    <dgm:pt modelId="{89A77350-2A12-4B2A-A98C-7D819AEAD3E2}">
      <dgm:prSet phldrT="[Text]"/>
      <dgm:spPr>
        <a:solidFill>
          <a:schemeClr val="accent1">
            <a:lumMod val="20000"/>
            <a:lumOff val="80000"/>
            <a:alpha val="50000"/>
          </a:schemeClr>
        </a:solidFill>
      </dgm:spPr>
      <dgm:t>
        <a:bodyPr/>
        <a:lstStyle/>
        <a:p>
          <a:endParaRPr lang="en-GB" b="1"/>
        </a:p>
      </dgm:t>
    </dgm:pt>
    <dgm:pt modelId="{080DCE7F-3912-4A4E-AA36-4CD3FC7056F4}" type="parTrans" cxnId="{8ABDAD8B-DBC4-4253-A6E8-547D002977CF}">
      <dgm:prSet/>
      <dgm:spPr/>
      <dgm:t>
        <a:bodyPr/>
        <a:lstStyle/>
        <a:p>
          <a:endParaRPr lang="en-GB"/>
        </a:p>
      </dgm:t>
    </dgm:pt>
    <dgm:pt modelId="{A8E04934-B8CB-47F9-9A36-114031C1F8DD}" type="sibTrans" cxnId="{8ABDAD8B-DBC4-4253-A6E8-547D002977CF}">
      <dgm:prSet/>
      <dgm:spPr/>
      <dgm:t>
        <a:bodyPr/>
        <a:lstStyle/>
        <a:p>
          <a:endParaRPr lang="en-GB"/>
        </a:p>
      </dgm:t>
    </dgm:pt>
    <dgm:pt modelId="{03814630-6406-4C32-9BBD-564B269FCDD6}">
      <dgm:prSet phldrT="[Text]" custT="1"/>
      <dgm:spPr/>
      <dgm:t>
        <a:bodyPr/>
        <a:lstStyle/>
        <a:p>
          <a:r>
            <a:rPr lang="en-GB" sz="1800" b="1"/>
            <a:t>Contextual Digital Fluency and Technical Mastery</a:t>
          </a:r>
          <a:endParaRPr lang="en-GB" sz="1800"/>
        </a:p>
      </dgm:t>
    </dgm:pt>
    <dgm:pt modelId="{49AA5640-DBBE-4661-8890-53C8C2997E4C}" type="parTrans" cxnId="{B0E9B6CF-B5C3-4A63-9131-862621412436}">
      <dgm:prSet/>
      <dgm:spPr/>
      <dgm:t>
        <a:bodyPr/>
        <a:lstStyle/>
        <a:p>
          <a:endParaRPr lang="en-GB"/>
        </a:p>
      </dgm:t>
    </dgm:pt>
    <dgm:pt modelId="{A8073CA8-5388-46BB-8B91-20BF69293EB8}" type="sibTrans" cxnId="{B0E9B6CF-B5C3-4A63-9131-862621412436}">
      <dgm:prSet/>
      <dgm:spPr/>
      <dgm:t>
        <a:bodyPr/>
        <a:lstStyle/>
        <a:p>
          <a:endParaRPr lang="en-GB"/>
        </a:p>
      </dgm:t>
    </dgm:pt>
    <dgm:pt modelId="{F0D7CBB0-ACEB-4849-B9DB-254C30BBA045}">
      <dgm:prSet phldrT="[Text]" custT="1"/>
      <dgm:spPr/>
      <dgm:t>
        <a:bodyPr/>
        <a:lstStyle/>
        <a:p>
          <a:r>
            <a:rPr lang="en-GB" sz="1800" b="1"/>
            <a:t>Communication and Collaborative Practice In Action</a:t>
          </a:r>
          <a:endParaRPr lang="en-GB" sz="1800"/>
        </a:p>
      </dgm:t>
    </dgm:pt>
    <dgm:pt modelId="{2D93F28E-C593-4D02-AF79-72608065EB96}" type="parTrans" cxnId="{E893EFCA-C600-4871-A5FF-F2BAD4F03172}">
      <dgm:prSet/>
      <dgm:spPr/>
      <dgm:t>
        <a:bodyPr/>
        <a:lstStyle/>
        <a:p>
          <a:endParaRPr lang="en-GB"/>
        </a:p>
      </dgm:t>
    </dgm:pt>
    <dgm:pt modelId="{FEBBDA54-2872-4368-82AF-0C0941A4784C}" type="sibTrans" cxnId="{E893EFCA-C600-4871-A5FF-F2BAD4F03172}">
      <dgm:prSet/>
      <dgm:spPr/>
      <dgm:t>
        <a:bodyPr/>
        <a:lstStyle/>
        <a:p>
          <a:endParaRPr lang="en-GB"/>
        </a:p>
      </dgm:t>
    </dgm:pt>
    <dgm:pt modelId="{332ABCAE-BC65-44D6-9DCF-A16313CBF7E4}">
      <dgm:prSet phldrT="[Text]" custT="1"/>
      <dgm:spPr/>
      <dgm:t>
        <a:bodyPr/>
        <a:lstStyle/>
        <a:p>
          <a:r>
            <a:rPr lang="en-GB" sz="1800" b="1"/>
            <a:t>Growth Through Making and Iteration</a:t>
          </a:r>
          <a:endParaRPr lang="en-GB" sz="1800"/>
        </a:p>
      </dgm:t>
    </dgm:pt>
    <dgm:pt modelId="{79C891B1-3FE0-4DFE-BAC2-426082BA40FD}" type="parTrans" cxnId="{9C8A8B3C-0BBB-47C7-B598-1AF7029F89FC}">
      <dgm:prSet/>
      <dgm:spPr/>
      <dgm:t>
        <a:bodyPr/>
        <a:lstStyle/>
        <a:p>
          <a:endParaRPr lang="en-GB"/>
        </a:p>
      </dgm:t>
    </dgm:pt>
    <dgm:pt modelId="{14AD6A2A-816B-4AD2-9177-C27C56C942D0}" type="sibTrans" cxnId="{9C8A8B3C-0BBB-47C7-B598-1AF7029F89FC}">
      <dgm:prSet/>
      <dgm:spPr/>
      <dgm:t>
        <a:bodyPr/>
        <a:lstStyle/>
        <a:p>
          <a:endParaRPr lang="en-GB"/>
        </a:p>
      </dgm:t>
    </dgm:pt>
    <dgm:pt modelId="{C90DC111-9C5C-4690-BC38-35323F545110}">
      <dgm:prSet phldrT="[Text]" custT="1"/>
      <dgm:spPr>
        <a:solidFill>
          <a:srgbClr val="7185FF">
            <a:alpha val="49804"/>
          </a:srgbClr>
        </a:solidFill>
      </dgm:spPr>
      <dgm:t>
        <a:bodyPr/>
        <a:lstStyle/>
        <a:p>
          <a:r>
            <a:rPr lang="en-GB" sz="1800" b="1"/>
            <a:t>Sustainable and Ethical Innovation</a:t>
          </a:r>
          <a:endParaRPr lang="en-GB" sz="1800"/>
        </a:p>
      </dgm:t>
    </dgm:pt>
    <dgm:pt modelId="{D468C30C-63F7-4251-A52E-345AC3BF26A4}" type="parTrans" cxnId="{F3DFFD42-BEE6-4779-8655-14CD76947373}">
      <dgm:prSet/>
      <dgm:spPr/>
      <dgm:t>
        <a:bodyPr/>
        <a:lstStyle/>
        <a:p>
          <a:endParaRPr lang="en-GB"/>
        </a:p>
      </dgm:t>
    </dgm:pt>
    <dgm:pt modelId="{851E3FD8-1E61-4CA1-91D7-1D9BCC43790F}" type="sibTrans" cxnId="{F3DFFD42-BEE6-4779-8655-14CD76947373}">
      <dgm:prSet/>
      <dgm:spPr/>
      <dgm:t>
        <a:bodyPr/>
        <a:lstStyle/>
        <a:p>
          <a:endParaRPr lang="en-GB"/>
        </a:p>
      </dgm:t>
    </dgm:pt>
    <dgm:pt modelId="{0ADE2B39-6244-4F36-86F3-912A0618E156}">
      <dgm:prSet phldrT="[Text]" custT="1"/>
      <dgm:spPr>
        <a:solidFill>
          <a:srgbClr val="FF4B21">
            <a:alpha val="50000"/>
          </a:srgbClr>
        </a:solidFill>
      </dgm:spPr>
      <dgm:t>
        <a:bodyPr/>
        <a:lstStyle/>
        <a:p>
          <a:r>
            <a:rPr lang="en-GB" sz="1800" b="1"/>
            <a:t>Design-led problem solving is central to developing technological and business solutions</a:t>
          </a:r>
          <a:endParaRPr lang="en-GB" sz="1800"/>
        </a:p>
      </dgm:t>
    </dgm:pt>
    <dgm:pt modelId="{97D25DAE-98E8-4801-B8D1-F8A70CB23CCC}" type="sibTrans" cxnId="{FA4F7BB0-E8D1-43E9-ACC9-C55F3FAF0D07}">
      <dgm:prSet/>
      <dgm:spPr/>
      <dgm:t>
        <a:bodyPr/>
        <a:lstStyle/>
        <a:p>
          <a:endParaRPr lang="en-GB"/>
        </a:p>
      </dgm:t>
    </dgm:pt>
    <dgm:pt modelId="{E0BFC57C-8B3F-4306-95F3-ACA52CAD4CDB}" type="parTrans" cxnId="{FA4F7BB0-E8D1-43E9-ACC9-C55F3FAF0D07}">
      <dgm:prSet/>
      <dgm:spPr/>
      <dgm:t>
        <a:bodyPr/>
        <a:lstStyle/>
        <a:p>
          <a:endParaRPr lang="en-GB"/>
        </a:p>
      </dgm:t>
    </dgm:pt>
    <dgm:pt modelId="{34DDC1AB-A6C1-497C-A502-9E309908214D}" type="pres">
      <dgm:prSet presAssocID="{33971CD1-F96E-4919-8ABD-C26DA5590F4D}" presName="composite" presStyleCnt="0">
        <dgm:presLayoutVars>
          <dgm:chMax val="1"/>
          <dgm:dir/>
          <dgm:resizeHandles val="exact"/>
        </dgm:presLayoutVars>
      </dgm:prSet>
      <dgm:spPr/>
    </dgm:pt>
    <dgm:pt modelId="{ED276979-1193-48D1-A592-34C11EEC2DE0}" type="pres">
      <dgm:prSet presAssocID="{33971CD1-F96E-4919-8ABD-C26DA5590F4D}" presName="radial" presStyleCnt="0">
        <dgm:presLayoutVars>
          <dgm:animLvl val="ctr"/>
        </dgm:presLayoutVars>
      </dgm:prSet>
      <dgm:spPr/>
    </dgm:pt>
    <dgm:pt modelId="{9EE4E263-4A0A-4684-9D04-C3E5C8D2333C}" type="pres">
      <dgm:prSet presAssocID="{89A77350-2A12-4B2A-A98C-7D819AEAD3E2}" presName="centerShape" presStyleLbl="vennNode1" presStyleIdx="0" presStyleCnt="6"/>
      <dgm:spPr/>
    </dgm:pt>
    <dgm:pt modelId="{EF3BC9D3-8F76-4E0A-B088-621E41EB0FDE}" type="pres">
      <dgm:prSet presAssocID="{0ADE2B39-6244-4F36-86F3-912A0618E156}" presName="node" presStyleLbl="vennNode1" presStyleIdx="1" presStyleCnt="6" custScaleX="178468" custScaleY="178469">
        <dgm:presLayoutVars>
          <dgm:bulletEnabled val="1"/>
        </dgm:presLayoutVars>
      </dgm:prSet>
      <dgm:spPr/>
    </dgm:pt>
    <dgm:pt modelId="{58E32B41-2DCF-471F-A597-8BA025FBC543}" type="pres">
      <dgm:prSet presAssocID="{03814630-6406-4C32-9BBD-564B269FCDD6}" presName="node" presStyleLbl="vennNode1" presStyleIdx="2" presStyleCnt="6" custScaleX="178468" custScaleY="178469">
        <dgm:presLayoutVars>
          <dgm:bulletEnabled val="1"/>
        </dgm:presLayoutVars>
      </dgm:prSet>
      <dgm:spPr/>
    </dgm:pt>
    <dgm:pt modelId="{F216593A-2725-402E-9CA9-F732802433F5}" type="pres">
      <dgm:prSet presAssocID="{F0D7CBB0-ACEB-4849-B9DB-254C30BBA045}" presName="node" presStyleLbl="vennNode1" presStyleIdx="3" presStyleCnt="6" custScaleX="178468" custScaleY="178469">
        <dgm:presLayoutVars>
          <dgm:bulletEnabled val="1"/>
        </dgm:presLayoutVars>
      </dgm:prSet>
      <dgm:spPr/>
    </dgm:pt>
    <dgm:pt modelId="{F70597F5-3BAD-434E-B8C6-20D38F843044}" type="pres">
      <dgm:prSet presAssocID="{332ABCAE-BC65-44D6-9DCF-A16313CBF7E4}" presName="node" presStyleLbl="vennNode1" presStyleIdx="4" presStyleCnt="6" custScaleX="178468" custScaleY="178469">
        <dgm:presLayoutVars>
          <dgm:bulletEnabled val="1"/>
        </dgm:presLayoutVars>
      </dgm:prSet>
      <dgm:spPr/>
    </dgm:pt>
    <dgm:pt modelId="{B612D069-37F0-4C99-A2F6-1A0CE52A99AE}" type="pres">
      <dgm:prSet presAssocID="{C90DC111-9C5C-4690-BC38-35323F545110}" presName="node" presStyleLbl="vennNode1" presStyleIdx="5" presStyleCnt="6" custScaleX="178468" custScaleY="178469">
        <dgm:presLayoutVars>
          <dgm:bulletEnabled val="1"/>
        </dgm:presLayoutVars>
      </dgm:prSet>
      <dgm:spPr/>
    </dgm:pt>
  </dgm:ptLst>
  <dgm:cxnLst>
    <dgm:cxn modelId="{BD6C7B0D-28CD-4499-938D-BF55016BDFCF}" type="presOf" srcId="{03814630-6406-4C32-9BBD-564B269FCDD6}" destId="{58E32B41-2DCF-471F-A597-8BA025FBC543}" srcOrd="0" destOrd="0" presId="urn:microsoft.com/office/officeart/2005/8/layout/radial3"/>
    <dgm:cxn modelId="{36AE0330-EDCD-4DB1-8CB0-AB092D03CC2C}" type="presOf" srcId="{33971CD1-F96E-4919-8ABD-C26DA5590F4D}" destId="{34DDC1AB-A6C1-497C-A502-9E309908214D}" srcOrd="0" destOrd="0" presId="urn:microsoft.com/office/officeart/2005/8/layout/radial3"/>
    <dgm:cxn modelId="{6C7C7A3B-DB1E-4587-A77C-BB51F4F6586D}" type="presOf" srcId="{89A77350-2A12-4B2A-A98C-7D819AEAD3E2}" destId="{9EE4E263-4A0A-4684-9D04-C3E5C8D2333C}" srcOrd="0" destOrd="0" presId="urn:microsoft.com/office/officeart/2005/8/layout/radial3"/>
    <dgm:cxn modelId="{9C8A8B3C-0BBB-47C7-B598-1AF7029F89FC}" srcId="{89A77350-2A12-4B2A-A98C-7D819AEAD3E2}" destId="{332ABCAE-BC65-44D6-9DCF-A16313CBF7E4}" srcOrd="3" destOrd="0" parTransId="{79C891B1-3FE0-4DFE-BAC2-426082BA40FD}" sibTransId="{14AD6A2A-816B-4AD2-9177-C27C56C942D0}"/>
    <dgm:cxn modelId="{F3DFFD42-BEE6-4779-8655-14CD76947373}" srcId="{89A77350-2A12-4B2A-A98C-7D819AEAD3E2}" destId="{C90DC111-9C5C-4690-BC38-35323F545110}" srcOrd="4" destOrd="0" parTransId="{D468C30C-63F7-4251-A52E-345AC3BF26A4}" sibTransId="{851E3FD8-1E61-4CA1-91D7-1D9BCC43790F}"/>
    <dgm:cxn modelId="{026AFD4F-D1DD-4B8D-B3AC-18B815B89E14}" type="presOf" srcId="{332ABCAE-BC65-44D6-9DCF-A16313CBF7E4}" destId="{F70597F5-3BAD-434E-B8C6-20D38F843044}" srcOrd="0" destOrd="0" presId="urn:microsoft.com/office/officeart/2005/8/layout/radial3"/>
    <dgm:cxn modelId="{1C4E2B73-4D72-4E2C-BB9E-EB4803DEDD9E}" type="presOf" srcId="{F0D7CBB0-ACEB-4849-B9DB-254C30BBA045}" destId="{F216593A-2725-402E-9CA9-F732802433F5}" srcOrd="0" destOrd="0" presId="urn:microsoft.com/office/officeart/2005/8/layout/radial3"/>
    <dgm:cxn modelId="{0C4BB083-99E5-4AE4-9EF7-44F784D71187}" type="presOf" srcId="{C90DC111-9C5C-4690-BC38-35323F545110}" destId="{B612D069-37F0-4C99-A2F6-1A0CE52A99AE}" srcOrd="0" destOrd="0" presId="urn:microsoft.com/office/officeart/2005/8/layout/radial3"/>
    <dgm:cxn modelId="{C1478387-44B6-4649-A810-C324B6763F9C}" type="presOf" srcId="{0ADE2B39-6244-4F36-86F3-912A0618E156}" destId="{EF3BC9D3-8F76-4E0A-B088-621E41EB0FDE}" srcOrd="0" destOrd="0" presId="urn:microsoft.com/office/officeart/2005/8/layout/radial3"/>
    <dgm:cxn modelId="{8ABDAD8B-DBC4-4253-A6E8-547D002977CF}" srcId="{33971CD1-F96E-4919-8ABD-C26DA5590F4D}" destId="{89A77350-2A12-4B2A-A98C-7D819AEAD3E2}" srcOrd="0" destOrd="0" parTransId="{080DCE7F-3912-4A4E-AA36-4CD3FC7056F4}" sibTransId="{A8E04934-B8CB-47F9-9A36-114031C1F8DD}"/>
    <dgm:cxn modelId="{FA4F7BB0-E8D1-43E9-ACC9-C55F3FAF0D07}" srcId="{89A77350-2A12-4B2A-A98C-7D819AEAD3E2}" destId="{0ADE2B39-6244-4F36-86F3-912A0618E156}" srcOrd="0" destOrd="0" parTransId="{E0BFC57C-8B3F-4306-95F3-ACA52CAD4CDB}" sibTransId="{97D25DAE-98E8-4801-B8D1-F8A70CB23CCC}"/>
    <dgm:cxn modelId="{E893EFCA-C600-4871-A5FF-F2BAD4F03172}" srcId="{89A77350-2A12-4B2A-A98C-7D819AEAD3E2}" destId="{F0D7CBB0-ACEB-4849-B9DB-254C30BBA045}" srcOrd="2" destOrd="0" parTransId="{2D93F28E-C593-4D02-AF79-72608065EB96}" sibTransId="{FEBBDA54-2872-4368-82AF-0C0941A4784C}"/>
    <dgm:cxn modelId="{B0E9B6CF-B5C3-4A63-9131-862621412436}" srcId="{89A77350-2A12-4B2A-A98C-7D819AEAD3E2}" destId="{03814630-6406-4C32-9BBD-564B269FCDD6}" srcOrd="1" destOrd="0" parTransId="{49AA5640-DBBE-4661-8890-53C8C2997E4C}" sibTransId="{A8073CA8-5388-46BB-8B91-20BF69293EB8}"/>
    <dgm:cxn modelId="{6BFC5D09-2451-4663-9DB8-78BD6CF699D8}" type="presParOf" srcId="{34DDC1AB-A6C1-497C-A502-9E309908214D}" destId="{ED276979-1193-48D1-A592-34C11EEC2DE0}" srcOrd="0" destOrd="0" presId="urn:microsoft.com/office/officeart/2005/8/layout/radial3"/>
    <dgm:cxn modelId="{5CDCDF44-37FF-49FB-B908-EED0FB312F73}" type="presParOf" srcId="{ED276979-1193-48D1-A592-34C11EEC2DE0}" destId="{9EE4E263-4A0A-4684-9D04-C3E5C8D2333C}" srcOrd="0" destOrd="0" presId="urn:microsoft.com/office/officeart/2005/8/layout/radial3"/>
    <dgm:cxn modelId="{CB635A4D-7D92-42BF-8C9E-B8F0905300CC}" type="presParOf" srcId="{ED276979-1193-48D1-A592-34C11EEC2DE0}" destId="{EF3BC9D3-8F76-4E0A-B088-621E41EB0FDE}" srcOrd="1" destOrd="0" presId="urn:microsoft.com/office/officeart/2005/8/layout/radial3"/>
    <dgm:cxn modelId="{000C0A04-1300-43B8-BC81-3A1B1EE3D6A1}" type="presParOf" srcId="{ED276979-1193-48D1-A592-34C11EEC2DE0}" destId="{58E32B41-2DCF-471F-A597-8BA025FBC543}" srcOrd="2" destOrd="0" presId="urn:microsoft.com/office/officeart/2005/8/layout/radial3"/>
    <dgm:cxn modelId="{0A7233CF-7724-4356-BE5D-DFE2E6657E44}" type="presParOf" srcId="{ED276979-1193-48D1-A592-34C11EEC2DE0}" destId="{F216593A-2725-402E-9CA9-F732802433F5}" srcOrd="3" destOrd="0" presId="urn:microsoft.com/office/officeart/2005/8/layout/radial3"/>
    <dgm:cxn modelId="{D4078A7E-23DD-40E9-A3F3-1FD2A964465E}" type="presParOf" srcId="{ED276979-1193-48D1-A592-34C11EEC2DE0}" destId="{F70597F5-3BAD-434E-B8C6-20D38F843044}" srcOrd="4" destOrd="0" presId="urn:microsoft.com/office/officeart/2005/8/layout/radial3"/>
    <dgm:cxn modelId="{7BB59A51-A889-451E-96EF-23D203419D4A}" type="presParOf" srcId="{ED276979-1193-48D1-A592-34C11EEC2DE0}" destId="{B612D069-37F0-4C99-A2F6-1A0CE52A99AE}"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71CD1-F96E-4919-8ABD-C26DA5590F4D}"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GB"/>
        </a:p>
      </dgm:t>
    </dgm:pt>
    <dgm:pt modelId="{0ADE2B39-6244-4F36-86F3-912A0618E156}">
      <dgm:prSet phldrT="[Text]"/>
      <dgm:spPr/>
      <dgm:t>
        <a:bodyPr/>
        <a:lstStyle/>
        <a:p>
          <a:r>
            <a:rPr lang="en-GB" b="1"/>
            <a:t>Design-led problem solving is central to developing technological and business solutions</a:t>
          </a:r>
        </a:p>
      </dgm:t>
    </dgm:pt>
    <dgm:pt modelId="{E0BFC57C-8B3F-4306-95F3-ACA52CAD4CDB}" type="parTrans" cxnId="{FA4F7BB0-E8D1-43E9-ACC9-C55F3FAF0D07}">
      <dgm:prSet/>
      <dgm:spPr/>
      <dgm:t>
        <a:bodyPr/>
        <a:lstStyle/>
        <a:p>
          <a:endParaRPr lang="en-GB"/>
        </a:p>
      </dgm:t>
    </dgm:pt>
    <dgm:pt modelId="{97D25DAE-98E8-4801-B8D1-F8A70CB23CCC}" type="sibTrans" cxnId="{FA4F7BB0-E8D1-43E9-ACC9-C55F3FAF0D07}">
      <dgm:prSet/>
      <dgm:spPr/>
      <dgm:t>
        <a:bodyPr/>
        <a:lstStyle/>
        <a:p>
          <a:endParaRPr lang="en-GB"/>
        </a:p>
      </dgm:t>
    </dgm:pt>
    <dgm:pt modelId="{A7AA111A-D455-4815-9041-E7F1B57A7CF3}">
      <dgm:prSet phldrT="[Text]"/>
      <dgm:spPr>
        <a:solidFill>
          <a:srgbClr val="DC80D1"/>
        </a:solidFill>
      </dgm:spPr>
      <dgm:t>
        <a:bodyPr/>
        <a:lstStyle/>
        <a:p>
          <a:r>
            <a:rPr lang="en-GB"/>
            <a:t>Critical Thinking</a:t>
          </a:r>
        </a:p>
      </dgm:t>
    </dgm:pt>
    <dgm:pt modelId="{35B64461-AA58-41AE-8910-C37E11D00691}" type="parTrans" cxnId="{F6111D31-EA63-422B-B94A-418E32A0B8AF}">
      <dgm:prSet/>
      <dgm:spPr/>
      <dgm:t>
        <a:bodyPr/>
        <a:lstStyle/>
        <a:p>
          <a:endParaRPr lang="en-GB"/>
        </a:p>
      </dgm:t>
    </dgm:pt>
    <dgm:pt modelId="{8E973241-02CD-4940-853A-49423F8943DF}" type="sibTrans" cxnId="{F6111D31-EA63-422B-B94A-418E32A0B8AF}">
      <dgm:prSet/>
      <dgm:spPr/>
      <dgm:t>
        <a:bodyPr/>
        <a:lstStyle/>
        <a:p>
          <a:endParaRPr lang="en-GB"/>
        </a:p>
      </dgm:t>
    </dgm:pt>
    <dgm:pt modelId="{DDA531F6-E2E3-4C99-8F24-A66F96D8757F}">
      <dgm:prSet phldrT="[Text]"/>
      <dgm:spPr>
        <a:solidFill>
          <a:srgbClr val="DC80D1"/>
        </a:solidFill>
      </dgm:spPr>
      <dgm:t>
        <a:bodyPr/>
        <a:lstStyle/>
        <a:p>
          <a:r>
            <a:rPr lang="en-GB"/>
            <a:t>Design Thinking / Iterative Development</a:t>
          </a:r>
        </a:p>
      </dgm:t>
    </dgm:pt>
    <dgm:pt modelId="{1F05C1F0-16CE-48E1-BF79-2B99592F2D66}" type="parTrans" cxnId="{EB351A16-4765-42D0-B048-CA8FD5A4A6A3}">
      <dgm:prSet/>
      <dgm:spPr/>
      <dgm:t>
        <a:bodyPr/>
        <a:lstStyle/>
        <a:p>
          <a:endParaRPr lang="en-GB"/>
        </a:p>
      </dgm:t>
    </dgm:pt>
    <dgm:pt modelId="{811202D2-4968-480A-A1E3-1FD252E757D2}" type="sibTrans" cxnId="{EB351A16-4765-42D0-B048-CA8FD5A4A6A3}">
      <dgm:prSet/>
      <dgm:spPr/>
      <dgm:t>
        <a:bodyPr/>
        <a:lstStyle/>
        <a:p>
          <a:endParaRPr lang="en-GB"/>
        </a:p>
      </dgm:t>
    </dgm:pt>
    <dgm:pt modelId="{21392F52-E4E8-4CC3-AFC6-B9343E6A4386}">
      <dgm:prSet phldrT="[Text]"/>
      <dgm:spPr>
        <a:solidFill>
          <a:srgbClr val="DC80D1"/>
        </a:solidFill>
      </dgm:spPr>
      <dgm:t>
        <a:bodyPr/>
        <a:lstStyle/>
        <a:p>
          <a:r>
            <a:rPr lang="en-GB"/>
            <a:t>Resilience / Risk Taking</a:t>
          </a:r>
        </a:p>
      </dgm:t>
    </dgm:pt>
    <dgm:pt modelId="{95053E1E-CBE1-421E-B8FA-822865C22DCF}" type="parTrans" cxnId="{29183E8B-CB05-4F64-9397-4430D39828AD}">
      <dgm:prSet/>
      <dgm:spPr/>
      <dgm:t>
        <a:bodyPr/>
        <a:lstStyle/>
        <a:p>
          <a:endParaRPr lang="en-GB"/>
        </a:p>
      </dgm:t>
    </dgm:pt>
    <dgm:pt modelId="{2222198E-F03F-443D-8AAA-87DAA7A5DB9C}" type="sibTrans" cxnId="{29183E8B-CB05-4F64-9397-4430D39828AD}">
      <dgm:prSet/>
      <dgm:spPr/>
      <dgm:t>
        <a:bodyPr/>
        <a:lstStyle/>
        <a:p>
          <a:endParaRPr lang="en-GB"/>
        </a:p>
      </dgm:t>
    </dgm:pt>
    <dgm:pt modelId="{06B9787B-7165-40AD-9FC7-F063910D1913}">
      <dgm:prSet phldrT="[Text]"/>
      <dgm:spPr>
        <a:solidFill>
          <a:srgbClr val="DC80D1"/>
        </a:solidFill>
      </dgm:spPr>
      <dgm:t>
        <a:bodyPr/>
        <a:lstStyle/>
        <a:p>
          <a:r>
            <a:rPr lang="en-GB"/>
            <a:t>Product development</a:t>
          </a:r>
        </a:p>
      </dgm:t>
    </dgm:pt>
    <dgm:pt modelId="{81290D84-CCE4-4D8E-ABE0-BE230F170375}" type="parTrans" cxnId="{68558380-8E2C-4328-B438-ACEDB73C9D51}">
      <dgm:prSet/>
      <dgm:spPr/>
      <dgm:t>
        <a:bodyPr/>
        <a:lstStyle/>
        <a:p>
          <a:endParaRPr lang="en-GB"/>
        </a:p>
      </dgm:t>
    </dgm:pt>
    <dgm:pt modelId="{C7EC263D-8D8F-4121-AA15-D7A64CC2FE2E}" type="sibTrans" cxnId="{68558380-8E2C-4328-B438-ACEDB73C9D51}">
      <dgm:prSet/>
      <dgm:spPr/>
      <dgm:t>
        <a:bodyPr/>
        <a:lstStyle/>
        <a:p>
          <a:endParaRPr lang="en-GB"/>
        </a:p>
      </dgm:t>
    </dgm:pt>
    <dgm:pt modelId="{03868D90-0B35-4A35-8D1A-23A7AA63A0A1}">
      <dgm:prSet phldrT="[Text]"/>
      <dgm:spPr>
        <a:solidFill>
          <a:srgbClr val="DC80D1"/>
        </a:solidFill>
      </dgm:spPr>
      <dgm:t>
        <a:bodyPr/>
        <a:lstStyle/>
        <a:p>
          <a:r>
            <a:rPr lang="en-GB"/>
            <a:t>Development methodologies</a:t>
          </a:r>
        </a:p>
      </dgm:t>
    </dgm:pt>
    <dgm:pt modelId="{C6603CCB-9378-4CFF-A8B4-56D8F94995A4}" type="parTrans" cxnId="{87618624-140A-4B39-BB6D-F492D3391463}">
      <dgm:prSet/>
      <dgm:spPr/>
      <dgm:t>
        <a:bodyPr/>
        <a:lstStyle/>
        <a:p>
          <a:endParaRPr lang="en-GB"/>
        </a:p>
      </dgm:t>
    </dgm:pt>
    <dgm:pt modelId="{ACCB9B42-CE9C-4108-918C-8F5370C46E95}" type="sibTrans" cxnId="{87618624-140A-4B39-BB6D-F492D3391463}">
      <dgm:prSet/>
      <dgm:spPr/>
      <dgm:t>
        <a:bodyPr/>
        <a:lstStyle/>
        <a:p>
          <a:endParaRPr lang="en-GB"/>
        </a:p>
      </dgm:t>
    </dgm:pt>
    <dgm:pt modelId="{45061F55-4B13-4B8E-B217-C748B4EC419D}">
      <dgm:prSet phldrT="[Text]"/>
      <dgm:spPr>
        <a:solidFill>
          <a:srgbClr val="DC80D1"/>
        </a:solidFill>
      </dgm:spPr>
      <dgm:t>
        <a:bodyPr/>
        <a:lstStyle/>
        <a:p>
          <a:r>
            <a:rPr lang="en-GB"/>
            <a:t>Information Analysis and Interpretation</a:t>
          </a:r>
        </a:p>
      </dgm:t>
    </dgm:pt>
    <dgm:pt modelId="{58B97836-09FF-464A-9DCC-7B662B3FC846}" type="parTrans" cxnId="{6BCBC963-2D04-4DD1-9F91-D35889E8E5CF}">
      <dgm:prSet/>
      <dgm:spPr/>
      <dgm:t>
        <a:bodyPr/>
        <a:lstStyle/>
        <a:p>
          <a:endParaRPr lang="en-GB"/>
        </a:p>
      </dgm:t>
    </dgm:pt>
    <dgm:pt modelId="{89AE9605-29D5-491E-836D-C031A295C6C0}" type="sibTrans" cxnId="{6BCBC963-2D04-4DD1-9F91-D35889E8E5CF}">
      <dgm:prSet/>
      <dgm:spPr/>
      <dgm:t>
        <a:bodyPr/>
        <a:lstStyle/>
        <a:p>
          <a:endParaRPr lang="en-GB"/>
        </a:p>
      </dgm:t>
    </dgm:pt>
    <dgm:pt modelId="{A1415932-8982-41B8-8276-0E9898C035B6}">
      <dgm:prSet phldrT="[Text]"/>
      <dgm:spPr>
        <a:solidFill>
          <a:srgbClr val="DC80D1"/>
        </a:solidFill>
      </dgm:spPr>
      <dgm:t>
        <a:bodyPr/>
        <a:lstStyle/>
        <a:p>
          <a:r>
            <a:rPr lang="en-GB"/>
            <a:t>Decision Making</a:t>
          </a:r>
        </a:p>
      </dgm:t>
    </dgm:pt>
    <dgm:pt modelId="{42810545-7738-407D-A775-8C77F4C9FEB8}" type="parTrans" cxnId="{228E7919-2353-43AA-98A1-AFAE9F4F07FE}">
      <dgm:prSet/>
      <dgm:spPr/>
      <dgm:t>
        <a:bodyPr/>
        <a:lstStyle/>
        <a:p>
          <a:endParaRPr lang="en-GB"/>
        </a:p>
      </dgm:t>
    </dgm:pt>
    <dgm:pt modelId="{DF9CCC47-18D8-4BC0-B8DB-47F3080CAEF0}" type="sibTrans" cxnId="{228E7919-2353-43AA-98A1-AFAE9F4F07FE}">
      <dgm:prSet/>
      <dgm:spPr/>
      <dgm:t>
        <a:bodyPr/>
        <a:lstStyle/>
        <a:p>
          <a:endParaRPr lang="en-GB"/>
        </a:p>
      </dgm:t>
    </dgm:pt>
    <dgm:pt modelId="{FCAB6F67-D5B7-485F-B411-3E23243BE2AE}">
      <dgm:prSet phldrT="[Text]"/>
      <dgm:spPr>
        <a:solidFill>
          <a:srgbClr val="DC80D1"/>
        </a:solidFill>
      </dgm:spPr>
      <dgm:t>
        <a:bodyPr/>
        <a:lstStyle/>
        <a:p>
          <a:r>
            <a:rPr lang="en-GB"/>
            <a:t>Analysis</a:t>
          </a:r>
        </a:p>
      </dgm:t>
    </dgm:pt>
    <dgm:pt modelId="{E45139C4-7320-49A1-BBD5-89E7F9A3BD3E}" type="parTrans" cxnId="{C86CFDC6-1EF4-4E27-A2BB-36D0F5DD74D2}">
      <dgm:prSet/>
      <dgm:spPr/>
      <dgm:t>
        <a:bodyPr/>
        <a:lstStyle/>
        <a:p>
          <a:endParaRPr lang="en-GB"/>
        </a:p>
      </dgm:t>
    </dgm:pt>
    <dgm:pt modelId="{B05072D0-7AE2-4714-BC46-5BCBA6AD836A}" type="sibTrans" cxnId="{C86CFDC6-1EF4-4E27-A2BB-36D0F5DD74D2}">
      <dgm:prSet/>
      <dgm:spPr/>
      <dgm:t>
        <a:bodyPr/>
        <a:lstStyle/>
        <a:p>
          <a:endParaRPr lang="en-GB"/>
        </a:p>
      </dgm:t>
    </dgm:pt>
    <dgm:pt modelId="{637C344E-4EBE-40C6-BAA1-49DEA98EE093}">
      <dgm:prSet phldrT="[Text]"/>
      <dgm:spPr>
        <a:solidFill>
          <a:srgbClr val="DC80D1"/>
        </a:solidFill>
      </dgm:spPr>
      <dgm:t>
        <a:bodyPr/>
        <a:lstStyle/>
        <a:p>
          <a:r>
            <a:rPr lang="en-GB"/>
            <a:t>Interpretation</a:t>
          </a:r>
        </a:p>
      </dgm:t>
    </dgm:pt>
    <dgm:pt modelId="{55C04665-B270-4E23-8B87-A2622F4FEC1F}" type="parTrans" cxnId="{B5F86E5C-2CAE-415D-B7C0-1D03F90B91CF}">
      <dgm:prSet/>
      <dgm:spPr/>
      <dgm:t>
        <a:bodyPr/>
        <a:lstStyle/>
        <a:p>
          <a:endParaRPr lang="en-GB"/>
        </a:p>
      </dgm:t>
    </dgm:pt>
    <dgm:pt modelId="{EFFD4CCE-D5FF-4A2A-8279-11DFBF5A29A3}" type="sibTrans" cxnId="{B5F86E5C-2CAE-415D-B7C0-1D03F90B91CF}">
      <dgm:prSet/>
      <dgm:spPr/>
      <dgm:t>
        <a:bodyPr/>
        <a:lstStyle/>
        <a:p>
          <a:endParaRPr lang="en-GB"/>
        </a:p>
      </dgm:t>
    </dgm:pt>
    <dgm:pt modelId="{73C3BF7F-1916-4CFA-B532-9B689A1189DE}">
      <dgm:prSet phldrT="[Text]"/>
      <dgm:spPr>
        <a:solidFill>
          <a:srgbClr val="DC80D1"/>
        </a:solidFill>
      </dgm:spPr>
      <dgm:t>
        <a:bodyPr/>
        <a:lstStyle/>
        <a:p>
          <a:r>
            <a:rPr lang="en-GB"/>
            <a:t>Inferencing</a:t>
          </a:r>
        </a:p>
      </dgm:t>
    </dgm:pt>
    <dgm:pt modelId="{05534A74-6FAA-4330-B4DB-75463B3EB3B1}" type="parTrans" cxnId="{3DB88943-988F-4C49-AB51-21127EA6935B}">
      <dgm:prSet/>
      <dgm:spPr/>
      <dgm:t>
        <a:bodyPr/>
        <a:lstStyle/>
        <a:p>
          <a:endParaRPr lang="en-GB"/>
        </a:p>
      </dgm:t>
    </dgm:pt>
    <dgm:pt modelId="{67BAA34B-E7D3-48C3-9CC4-D591E546034A}" type="sibTrans" cxnId="{3DB88943-988F-4C49-AB51-21127EA6935B}">
      <dgm:prSet/>
      <dgm:spPr/>
      <dgm:t>
        <a:bodyPr/>
        <a:lstStyle/>
        <a:p>
          <a:endParaRPr lang="en-GB"/>
        </a:p>
      </dgm:t>
    </dgm:pt>
    <dgm:pt modelId="{2C399C22-49A5-4B30-9197-F313BF17A11F}">
      <dgm:prSet phldrT="[Text]"/>
      <dgm:spPr>
        <a:solidFill>
          <a:srgbClr val="DC80D1"/>
        </a:solidFill>
      </dgm:spPr>
      <dgm:t>
        <a:bodyPr/>
        <a:lstStyle/>
        <a:p>
          <a:r>
            <a:rPr lang="en-GB"/>
            <a:t>Questioning</a:t>
          </a:r>
        </a:p>
      </dgm:t>
    </dgm:pt>
    <dgm:pt modelId="{FCC39C8D-7F27-485B-8077-3D67DCA89B89}" type="parTrans" cxnId="{BAA12D0A-FDB4-46B9-96A6-39B188417AA1}">
      <dgm:prSet/>
      <dgm:spPr/>
      <dgm:t>
        <a:bodyPr/>
        <a:lstStyle/>
        <a:p>
          <a:endParaRPr lang="en-GB"/>
        </a:p>
      </dgm:t>
    </dgm:pt>
    <dgm:pt modelId="{75749047-0BF1-448B-B90B-FBFC73BA3C1D}" type="sibTrans" cxnId="{BAA12D0A-FDB4-46B9-96A6-39B188417AA1}">
      <dgm:prSet/>
      <dgm:spPr/>
      <dgm:t>
        <a:bodyPr/>
        <a:lstStyle/>
        <a:p>
          <a:endParaRPr lang="en-GB"/>
        </a:p>
      </dgm:t>
    </dgm:pt>
    <dgm:pt modelId="{5F3D1077-D185-4260-805F-B274F4E8E138}">
      <dgm:prSet phldrT="[Text]"/>
      <dgm:spPr>
        <a:solidFill>
          <a:srgbClr val="DC80D1"/>
        </a:solidFill>
      </dgm:spPr>
      <dgm:t>
        <a:bodyPr/>
        <a:lstStyle/>
        <a:p>
          <a:r>
            <a:rPr lang="en-GB"/>
            <a:t>Evaluation and Judgement</a:t>
          </a:r>
        </a:p>
      </dgm:t>
    </dgm:pt>
    <dgm:pt modelId="{8629ADCE-CAF4-43DA-9469-110779D0F15A}" type="parTrans" cxnId="{6F3FB688-D721-4905-A3F3-F3598996F3A1}">
      <dgm:prSet/>
      <dgm:spPr/>
      <dgm:t>
        <a:bodyPr/>
        <a:lstStyle/>
        <a:p>
          <a:endParaRPr lang="en-GB"/>
        </a:p>
      </dgm:t>
    </dgm:pt>
    <dgm:pt modelId="{F4DC0F9F-E210-42BB-B1AF-C4FFC39B2DEB}" type="sibTrans" cxnId="{6F3FB688-D721-4905-A3F3-F3598996F3A1}">
      <dgm:prSet/>
      <dgm:spPr/>
      <dgm:t>
        <a:bodyPr/>
        <a:lstStyle/>
        <a:p>
          <a:endParaRPr lang="en-GB"/>
        </a:p>
      </dgm:t>
    </dgm:pt>
    <dgm:pt modelId="{94750020-CE84-4C3E-8980-8ED29CC062C6}">
      <dgm:prSet phldrT="[Text]"/>
      <dgm:spPr>
        <a:solidFill>
          <a:srgbClr val="DC80D1"/>
        </a:solidFill>
      </dgm:spPr>
      <dgm:t>
        <a:bodyPr/>
        <a:lstStyle/>
        <a:p>
          <a:r>
            <a:rPr lang="en-GB"/>
            <a:t>Evaluation</a:t>
          </a:r>
        </a:p>
      </dgm:t>
    </dgm:pt>
    <dgm:pt modelId="{48783BE2-FA09-409D-8E88-588475B8ECDA}" type="parTrans" cxnId="{FF4DA33B-ADFC-456C-8B01-9B57198E575D}">
      <dgm:prSet/>
      <dgm:spPr/>
      <dgm:t>
        <a:bodyPr/>
        <a:lstStyle/>
        <a:p>
          <a:endParaRPr lang="en-GB"/>
        </a:p>
      </dgm:t>
    </dgm:pt>
    <dgm:pt modelId="{43BC15D1-8922-4E6F-B553-100BFAF728B3}" type="sibTrans" cxnId="{FF4DA33B-ADFC-456C-8B01-9B57198E575D}">
      <dgm:prSet/>
      <dgm:spPr/>
      <dgm:t>
        <a:bodyPr/>
        <a:lstStyle/>
        <a:p>
          <a:endParaRPr lang="en-GB"/>
        </a:p>
      </dgm:t>
    </dgm:pt>
    <dgm:pt modelId="{B1F0B012-7034-4105-93CF-5C5989360B0F}">
      <dgm:prSet phldrT="[Text]"/>
      <dgm:spPr>
        <a:solidFill>
          <a:srgbClr val="DC80D1"/>
        </a:solidFill>
      </dgm:spPr>
      <dgm:t>
        <a:bodyPr/>
        <a:lstStyle/>
        <a:p>
          <a:r>
            <a:rPr lang="en-GB"/>
            <a:t>Reasoning</a:t>
          </a:r>
        </a:p>
      </dgm:t>
    </dgm:pt>
    <dgm:pt modelId="{74A6A87B-EDA6-4172-A82C-C87297FCAB73}" type="parTrans" cxnId="{7F5E965E-486D-4023-B7B8-4F5FFE3D3790}">
      <dgm:prSet/>
      <dgm:spPr/>
      <dgm:t>
        <a:bodyPr/>
        <a:lstStyle/>
        <a:p>
          <a:endParaRPr lang="en-GB"/>
        </a:p>
      </dgm:t>
    </dgm:pt>
    <dgm:pt modelId="{C1C98FA7-397E-4CCA-8432-083F5C359E01}" type="sibTrans" cxnId="{7F5E965E-486D-4023-B7B8-4F5FFE3D3790}">
      <dgm:prSet/>
      <dgm:spPr/>
      <dgm:t>
        <a:bodyPr/>
        <a:lstStyle/>
        <a:p>
          <a:endParaRPr lang="en-GB"/>
        </a:p>
      </dgm:t>
    </dgm:pt>
    <dgm:pt modelId="{5691E4EE-FF81-408B-B0A9-592BC4BAFAB0}" type="pres">
      <dgm:prSet presAssocID="{33971CD1-F96E-4919-8ABD-C26DA5590F4D}" presName="hierChild1" presStyleCnt="0">
        <dgm:presLayoutVars>
          <dgm:orgChart val="1"/>
          <dgm:chPref val="1"/>
          <dgm:dir/>
          <dgm:animOne val="branch"/>
          <dgm:animLvl val="lvl"/>
          <dgm:resizeHandles/>
        </dgm:presLayoutVars>
      </dgm:prSet>
      <dgm:spPr/>
    </dgm:pt>
    <dgm:pt modelId="{807430CB-6901-40C4-975E-726E8E31B353}" type="pres">
      <dgm:prSet presAssocID="{0ADE2B39-6244-4F36-86F3-912A0618E156}" presName="hierRoot1" presStyleCnt="0">
        <dgm:presLayoutVars>
          <dgm:hierBranch val="init"/>
        </dgm:presLayoutVars>
      </dgm:prSet>
      <dgm:spPr/>
    </dgm:pt>
    <dgm:pt modelId="{75F9E1B7-B299-43D0-83E8-5BF36C9C392D}" type="pres">
      <dgm:prSet presAssocID="{0ADE2B39-6244-4F36-86F3-912A0618E156}" presName="rootComposite1" presStyleCnt="0"/>
      <dgm:spPr/>
    </dgm:pt>
    <dgm:pt modelId="{4761EF28-EFF9-4EDF-8632-31652AAC0C18}" type="pres">
      <dgm:prSet presAssocID="{0ADE2B39-6244-4F36-86F3-912A0618E156}" presName="rootText1" presStyleLbl="node0" presStyleIdx="0" presStyleCnt="1" custScaleX="395300">
        <dgm:presLayoutVars>
          <dgm:chPref val="3"/>
        </dgm:presLayoutVars>
      </dgm:prSet>
      <dgm:spPr/>
    </dgm:pt>
    <dgm:pt modelId="{AC27B1FB-658D-47CF-83EE-7CDFCB4E0159}" type="pres">
      <dgm:prSet presAssocID="{0ADE2B39-6244-4F36-86F3-912A0618E156}" presName="rootConnector1" presStyleLbl="node1" presStyleIdx="0" presStyleCnt="0"/>
      <dgm:spPr/>
    </dgm:pt>
    <dgm:pt modelId="{8B95BACE-7617-4B66-8249-7F1140ACD0F0}" type="pres">
      <dgm:prSet presAssocID="{0ADE2B39-6244-4F36-86F3-912A0618E156}" presName="hierChild2" presStyleCnt="0"/>
      <dgm:spPr/>
    </dgm:pt>
    <dgm:pt modelId="{139D3EA4-5286-4DBF-BC22-81D49D9BCC90}" type="pres">
      <dgm:prSet presAssocID="{35B64461-AA58-41AE-8910-C37E11D00691}" presName="Name37" presStyleLbl="parChTrans1D2" presStyleIdx="0" presStyleCnt="3"/>
      <dgm:spPr/>
    </dgm:pt>
    <dgm:pt modelId="{D9C22434-1F31-4A6A-80C0-C36294A87C73}" type="pres">
      <dgm:prSet presAssocID="{A7AA111A-D455-4815-9041-E7F1B57A7CF3}" presName="hierRoot2" presStyleCnt="0">
        <dgm:presLayoutVars>
          <dgm:hierBranch val="init"/>
        </dgm:presLayoutVars>
      </dgm:prSet>
      <dgm:spPr/>
    </dgm:pt>
    <dgm:pt modelId="{7AED21FE-8524-407E-8A80-46D85C15654D}" type="pres">
      <dgm:prSet presAssocID="{A7AA111A-D455-4815-9041-E7F1B57A7CF3}" presName="rootComposite" presStyleCnt="0"/>
      <dgm:spPr/>
    </dgm:pt>
    <dgm:pt modelId="{50D318D4-A839-45B1-A6AB-1876C43D7CCB}" type="pres">
      <dgm:prSet presAssocID="{A7AA111A-D455-4815-9041-E7F1B57A7CF3}" presName="rootText" presStyleLbl="node2" presStyleIdx="0" presStyleCnt="3">
        <dgm:presLayoutVars>
          <dgm:chPref val="3"/>
        </dgm:presLayoutVars>
      </dgm:prSet>
      <dgm:spPr/>
    </dgm:pt>
    <dgm:pt modelId="{D64754BF-F9DC-4773-AF48-626F75723A7A}" type="pres">
      <dgm:prSet presAssocID="{A7AA111A-D455-4815-9041-E7F1B57A7CF3}" presName="rootConnector" presStyleLbl="node2" presStyleIdx="0" presStyleCnt="3"/>
      <dgm:spPr/>
    </dgm:pt>
    <dgm:pt modelId="{D45497FC-0234-4086-9B41-B18C5A0B4BF0}" type="pres">
      <dgm:prSet presAssocID="{A7AA111A-D455-4815-9041-E7F1B57A7CF3}" presName="hierChild4" presStyleCnt="0"/>
      <dgm:spPr/>
    </dgm:pt>
    <dgm:pt modelId="{8A6D35C5-3CE9-4C1C-84D2-95C4E49A4A10}" type="pres">
      <dgm:prSet presAssocID="{58B97836-09FF-464A-9DCC-7B662B3FC846}" presName="Name37" presStyleLbl="parChTrans1D3" presStyleIdx="0" presStyleCnt="4"/>
      <dgm:spPr/>
    </dgm:pt>
    <dgm:pt modelId="{17E40FB3-AEE8-48BD-88A9-A1975FC38F0D}" type="pres">
      <dgm:prSet presAssocID="{45061F55-4B13-4B8E-B217-C748B4EC419D}" presName="hierRoot2" presStyleCnt="0">
        <dgm:presLayoutVars>
          <dgm:hierBranch val="init"/>
        </dgm:presLayoutVars>
      </dgm:prSet>
      <dgm:spPr/>
    </dgm:pt>
    <dgm:pt modelId="{9B5D7D8E-3FDF-4D6D-825C-5E35AE5131F4}" type="pres">
      <dgm:prSet presAssocID="{45061F55-4B13-4B8E-B217-C748B4EC419D}" presName="rootComposite" presStyleCnt="0"/>
      <dgm:spPr/>
    </dgm:pt>
    <dgm:pt modelId="{5D52A648-4DD1-482D-B9D1-5446B3966C31}" type="pres">
      <dgm:prSet presAssocID="{45061F55-4B13-4B8E-B217-C748B4EC419D}" presName="rootText" presStyleLbl="node3" presStyleIdx="0" presStyleCnt="4">
        <dgm:presLayoutVars>
          <dgm:chPref val="3"/>
        </dgm:presLayoutVars>
      </dgm:prSet>
      <dgm:spPr/>
    </dgm:pt>
    <dgm:pt modelId="{10AEB3BC-4B47-4B18-8AF6-012ADA0293A6}" type="pres">
      <dgm:prSet presAssocID="{45061F55-4B13-4B8E-B217-C748B4EC419D}" presName="rootConnector" presStyleLbl="node3" presStyleIdx="0" presStyleCnt="4"/>
      <dgm:spPr/>
    </dgm:pt>
    <dgm:pt modelId="{1E87467B-A574-48FC-BD10-C41EB1A44C1B}" type="pres">
      <dgm:prSet presAssocID="{45061F55-4B13-4B8E-B217-C748B4EC419D}" presName="hierChild4" presStyleCnt="0"/>
      <dgm:spPr/>
    </dgm:pt>
    <dgm:pt modelId="{C2F70344-8EC5-46E7-BDD4-ABD950744AC9}" type="pres">
      <dgm:prSet presAssocID="{E45139C4-7320-49A1-BBD5-89E7F9A3BD3E}" presName="Name37" presStyleLbl="parChTrans1D4" presStyleIdx="0" presStyleCnt="7"/>
      <dgm:spPr/>
    </dgm:pt>
    <dgm:pt modelId="{354B3E90-2CFC-4562-BD14-1FCE9D5D0DDE}" type="pres">
      <dgm:prSet presAssocID="{FCAB6F67-D5B7-485F-B411-3E23243BE2AE}" presName="hierRoot2" presStyleCnt="0">
        <dgm:presLayoutVars>
          <dgm:hierBranch val="init"/>
        </dgm:presLayoutVars>
      </dgm:prSet>
      <dgm:spPr/>
    </dgm:pt>
    <dgm:pt modelId="{FC91DA8E-EFEC-422A-8791-9F2CBF75FD8C}" type="pres">
      <dgm:prSet presAssocID="{FCAB6F67-D5B7-485F-B411-3E23243BE2AE}" presName="rootComposite" presStyleCnt="0"/>
      <dgm:spPr/>
    </dgm:pt>
    <dgm:pt modelId="{81A020F5-DB0E-43D5-AE05-8AEA8A613CD2}" type="pres">
      <dgm:prSet presAssocID="{FCAB6F67-D5B7-485F-B411-3E23243BE2AE}" presName="rootText" presStyleLbl="node4" presStyleIdx="0" presStyleCnt="7">
        <dgm:presLayoutVars>
          <dgm:chPref val="3"/>
        </dgm:presLayoutVars>
      </dgm:prSet>
      <dgm:spPr/>
    </dgm:pt>
    <dgm:pt modelId="{8BD37577-CAC7-4BE6-8349-03A210A146F2}" type="pres">
      <dgm:prSet presAssocID="{FCAB6F67-D5B7-485F-B411-3E23243BE2AE}" presName="rootConnector" presStyleLbl="node4" presStyleIdx="0" presStyleCnt="7"/>
      <dgm:spPr/>
    </dgm:pt>
    <dgm:pt modelId="{3CD16C77-59E5-4A9A-946F-1D168FD48F13}" type="pres">
      <dgm:prSet presAssocID="{FCAB6F67-D5B7-485F-B411-3E23243BE2AE}" presName="hierChild4" presStyleCnt="0"/>
      <dgm:spPr/>
    </dgm:pt>
    <dgm:pt modelId="{B0DFAF46-C199-4B01-B66E-688FDF3F5799}" type="pres">
      <dgm:prSet presAssocID="{FCAB6F67-D5B7-485F-B411-3E23243BE2AE}" presName="hierChild5" presStyleCnt="0"/>
      <dgm:spPr/>
    </dgm:pt>
    <dgm:pt modelId="{A16769B6-BE74-4EAA-8549-7AD8D76DB2DA}" type="pres">
      <dgm:prSet presAssocID="{55C04665-B270-4E23-8B87-A2622F4FEC1F}" presName="Name37" presStyleLbl="parChTrans1D4" presStyleIdx="1" presStyleCnt="7"/>
      <dgm:spPr/>
    </dgm:pt>
    <dgm:pt modelId="{DC4E5215-9C97-4642-BF51-7F4B7770E8A0}" type="pres">
      <dgm:prSet presAssocID="{637C344E-4EBE-40C6-BAA1-49DEA98EE093}" presName="hierRoot2" presStyleCnt="0">
        <dgm:presLayoutVars>
          <dgm:hierBranch val="init"/>
        </dgm:presLayoutVars>
      </dgm:prSet>
      <dgm:spPr/>
    </dgm:pt>
    <dgm:pt modelId="{4779AAF4-404D-4D5B-9B0D-47199A8DE5AE}" type="pres">
      <dgm:prSet presAssocID="{637C344E-4EBE-40C6-BAA1-49DEA98EE093}" presName="rootComposite" presStyleCnt="0"/>
      <dgm:spPr/>
    </dgm:pt>
    <dgm:pt modelId="{B2AC8B99-DCBC-4744-9CF0-E2DFBAB54951}" type="pres">
      <dgm:prSet presAssocID="{637C344E-4EBE-40C6-BAA1-49DEA98EE093}" presName="rootText" presStyleLbl="node4" presStyleIdx="1" presStyleCnt="7">
        <dgm:presLayoutVars>
          <dgm:chPref val="3"/>
        </dgm:presLayoutVars>
      </dgm:prSet>
      <dgm:spPr/>
    </dgm:pt>
    <dgm:pt modelId="{06160647-D851-4C1F-9303-B2F2C35D1C46}" type="pres">
      <dgm:prSet presAssocID="{637C344E-4EBE-40C6-BAA1-49DEA98EE093}" presName="rootConnector" presStyleLbl="node4" presStyleIdx="1" presStyleCnt="7"/>
      <dgm:spPr/>
    </dgm:pt>
    <dgm:pt modelId="{FF1D5C02-868C-46CF-A79F-CA4F105541C6}" type="pres">
      <dgm:prSet presAssocID="{637C344E-4EBE-40C6-BAA1-49DEA98EE093}" presName="hierChild4" presStyleCnt="0"/>
      <dgm:spPr/>
    </dgm:pt>
    <dgm:pt modelId="{90B6BE0C-A863-4AC5-8BEC-B04494A5CBDA}" type="pres">
      <dgm:prSet presAssocID="{637C344E-4EBE-40C6-BAA1-49DEA98EE093}" presName="hierChild5" presStyleCnt="0"/>
      <dgm:spPr/>
    </dgm:pt>
    <dgm:pt modelId="{CFCBFCFA-8B16-4753-8022-92ED9E92C42C}" type="pres">
      <dgm:prSet presAssocID="{05534A74-6FAA-4330-B4DB-75463B3EB3B1}" presName="Name37" presStyleLbl="parChTrans1D4" presStyleIdx="2" presStyleCnt="7"/>
      <dgm:spPr/>
    </dgm:pt>
    <dgm:pt modelId="{593EDF24-20FA-4D4E-9FEB-74F1E727E73D}" type="pres">
      <dgm:prSet presAssocID="{73C3BF7F-1916-4CFA-B532-9B689A1189DE}" presName="hierRoot2" presStyleCnt="0">
        <dgm:presLayoutVars>
          <dgm:hierBranch val="init"/>
        </dgm:presLayoutVars>
      </dgm:prSet>
      <dgm:spPr/>
    </dgm:pt>
    <dgm:pt modelId="{17186F24-64BD-45FD-A73E-9EF3B61DF7F0}" type="pres">
      <dgm:prSet presAssocID="{73C3BF7F-1916-4CFA-B532-9B689A1189DE}" presName="rootComposite" presStyleCnt="0"/>
      <dgm:spPr/>
    </dgm:pt>
    <dgm:pt modelId="{EEAFF606-9759-4398-A0A6-35A0B8144925}" type="pres">
      <dgm:prSet presAssocID="{73C3BF7F-1916-4CFA-B532-9B689A1189DE}" presName="rootText" presStyleLbl="node4" presStyleIdx="2" presStyleCnt="7">
        <dgm:presLayoutVars>
          <dgm:chPref val="3"/>
        </dgm:presLayoutVars>
      </dgm:prSet>
      <dgm:spPr/>
    </dgm:pt>
    <dgm:pt modelId="{0D45B37E-7D48-4C6E-B143-C781748D7873}" type="pres">
      <dgm:prSet presAssocID="{73C3BF7F-1916-4CFA-B532-9B689A1189DE}" presName="rootConnector" presStyleLbl="node4" presStyleIdx="2" presStyleCnt="7"/>
      <dgm:spPr/>
    </dgm:pt>
    <dgm:pt modelId="{5B8647B8-609E-44C3-9569-FDCF33653B01}" type="pres">
      <dgm:prSet presAssocID="{73C3BF7F-1916-4CFA-B532-9B689A1189DE}" presName="hierChild4" presStyleCnt="0"/>
      <dgm:spPr/>
    </dgm:pt>
    <dgm:pt modelId="{61B2DB09-54BD-4F3A-8B18-E23EAE0A09F0}" type="pres">
      <dgm:prSet presAssocID="{73C3BF7F-1916-4CFA-B532-9B689A1189DE}" presName="hierChild5" presStyleCnt="0"/>
      <dgm:spPr/>
    </dgm:pt>
    <dgm:pt modelId="{A90D90CB-D062-4193-B21B-D4973147BDBC}" type="pres">
      <dgm:prSet presAssocID="{FCC39C8D-7F27-485B-8077-3D67DCA89B89}" presName="Name37" presStyleLbl="parChTrans1D4" presStyleIdx="3" presStyleCnt="7"/>
      <dgm:spPr/>
    </dgm:pt>
    <dgm:pt modelId="{08BF1028-A210-4A97-8E7D-7FF3D233EFDC}" type="pres">
      <dgm:prSet presAssocID="{2C399C22-49A5-4B30-9197-F313BF17A11F}" presName="hierRoot2" presStyleCnt="0">
        <dgm:presLayoutVars>
          <dgm:hierBranch val="init"/>
        </dgm:presLayoutVars>
      </dgm:prSet>
      <dgm:spPr/>
    </dgm:pt>
    <dgm:pt modelId="{F6D0F397-78E0-4EDC-9AE9-31892031872A}" type="pres">
      <dgm:prSet presAssocID="{2C399C22-49A5-4B30-9197-F313BF17A11F}" presName="rootComposite" presStyleCnt="0"/>
      <dgm:spPr/>
    </dgm:pt>
    <dgm:pt modelId="{FA774CC0-0563-4050-8946-7EFAB98E7082}" type="pres">
      <dgm:prSet presAssocID="{2C399C22-49A5-4B30-9197-F313BF17A11F}" presName="rootText" presStyleLbl="node4" presStyleIdx="3" presStyleCnt="7">
        <dgm:presLayoutVars>
          <dgm:chPref val="3"/>
        </dgm:presLayoutVars>
      </dgm:prSet>
      <dgm:spPr/>
    </dgm:pt>
    <dgm:pt modelId="{DEC3CF98-FB31-4B38-9BC5-104CBD6F9641}" type="pres">
      <dgm:prSet presAssocID="{2C399C22-49A5-4B30-9197-F313BF17A11F}" presName="rootConnector" presStyleLbl="node4" presStyleIdx="3" presStyleCnt="7"/>
      <dgm:spPr/>
    </dgm:pt>
    <dgm:pt modelId="{8F49147B-9801-4C8E-98BE-5322D8F64B3F}" type="pres">
      <dgm:prSet presAssocID="{2C399C22-49A5-4B30-9197-F313BF17A11F}" presName="hierChild4" presStyleCnt="0"/>
      <dgm:spPr/>
    </dgm:pt>
    <dgm:pt modelId="{A237F98D-FA30-4F8A-8CD0-A9EAB48FDD6B}" type="pres">
      <dgm:prSet presAssocID="{2C399C22-49A5-4B30-9197-F313BF17A11F}" presName="hierChild5" presStyleCnt="0"/>
      <dgm:spPr/>
    </dgm:pt>
    <dgm:pt modelId="{C3FE567E-6D4B-4E91-A20B-912FB3F483D0}" type="pres">
      <dgm:prSet presAssocID="{45061F55-4B13-4B8E-B217-C748B4EC419D}" presName="hierChild5" presStyleCnt="0"/>
      <dgm:spPr/>
    </dgm:pt>
    <dgm:pt modelId="{A641AD46-DDFA-469B-9230-5A11AAEE9790}" type="pres">
      <dgm:prSet presAssocID="{8629ADCE-CAF4-43DA-9469-110779D0F15A}" presName="Name37" presStyleLbl="parChTrans1D3" presStyleIdx="1" presStyleCnt="4"/>
      <dgm:spPr/>
    </dgm:pt>
    <dgm:pt modelId="{6E16F6F2-4803-4B67-A109-B8B2A2CD3219}" type="pres">
      <dgm:prSet presAssocID="{5F3D1077-D185-4260-805F-B274F4E8E138}" presName="hierRoot2" presStyleCnt="0">
        <dgm:presLayoutVars>
          <dgm:hierBranch val="init"/>
        </dgm:presLayoutVars>
      </dgm:prSet>
      <dgm:spPr/>
    </dgm:pt>
    <dgm:pt modelId="{FEB16A3D-ED1B-4C2F-8807-684E94F68419}" type="pres">
      <dgm:prSet presAssocID="{5F3D1077-D185-4260-805F-B274F4E8E138}" presName="rootComposite" presStyleCnt="0"/>
      <dgm:spPr/>
    </dgm:pt>
    <dgm:pt modelId="{5E6A7EC6-2CD5-4E71-ACE7-13C21D290AFF}" type="pres">
      <dgm:prSet presAssocID="{5F3D1077-D185-4260-805F-B274F4E8E138}" presName="rootText" presStyleLbl="node3" presStyleIdx="1" presStyleCnt="4">
        <dgm:presLayoutVars>
          <dgm:chPref val="3"/>
        </dgm:presLayoutVars>
      </dgm:prSet>
      <dgm:spPr/>
    </dgm:pt>
    <dgm:pt modelId="{BFCB768F-5B9B-49E5-B968-FD01F808116B}" type="pres">
      <dgm:prSet presAssocID="{5F3D1077-D185-4260-805F-B274F4E8E138}" presName="rootConnector" presStyleLbl="node3" presStyleIdx="1" presStyleCnt="4"/>
      <dgm:spPr/>
    </dgm:pt>
    <dgm:pt modelId="{033A04AD-0B08-480D-85EF-A035CDF4C2D3}" type="pres">
      <dgm:prSet presAssocID="{5F3D1077-D185-4260-805F-B274F4E8E138}" presName="hierChild4" presStyleCnt="0"/>
      <dgm:spPr/>
    </dgm:pt>
    <dgm:pt modelId="{BE8393FF-DAE3-4887-8C70-5E1364C76C8B}" type="pres">
      <dgm:prSet presAssocID="{48783BE2-FA09-409D-8E88-588475B8ECDA}" presName="Name37" presStyleLbl="parChTrans1D4" presStyleIdx="4" presStyleCnt="7"/>
      <dgm:spPr/>
    </dgm:pt>
    <dgm:pt modelId="{F8E20A84-5BC3-49A6-BF9C-AB95CF92B16A}" type="pres">
      <dgm:prSet presAssocID="{94750020-CE84-4C3E-8980-8ED29CC062C6}" presName="hierRoot2" presStyleCnt="0">
        <dgm:presLayoutVars>
          <dgm:hierBranch val="init"/>
        </dgm:presLayoutVars>
      </dgm:prSet>
      <dgm:spPr/>
    </dgm:pt>
    <dgm:pt modelId="{F49B5B9E-90AF-49A6-9D07-6CEBAE4E2DB8}" type="pres">
      <dgm:prSet presAssocID="{94750020-CE84-4C3E-8980-8ED29CC062C6}" presName="rootComposite" presStyleCnt="0"/>
      <dgm:spPr/>
    </dgm:pt>
    <dgm:pt modelId="{41E809AB-7B61-4EC2-A270-4E95B88D3660}" type="pres">
      <dgm:prSet presAssocID="{94750020-CE84-4C3E-8980-8ED29CC062C6}" presName="rootText" presStyleLbl="node4" presStyleIdx="4" presStyleCnt="7">
        <dgm:presLayoutVars>
          <dgm:chPref val="3"/>
        </dgm:presLayoutVars>
      </dgm:prSet>
      <dgm:spPr/>
    </dgm:pt>
    <dgm:pt modelId="{B75C7B05-B74E-40A3-BFFC-077FA694707C}" type="pres">
      <dgm:prSet presAssocID="{94750020-CE84-4C3E-8980-8ED29CC062C6}" presName="rootConnector" presStyleLbl="node4" presStyleIdx="4" presStyleCnt="7"/>
      <dgm:spPr/>
    </dgm:pt>
    <dgm:pt modelId="{461167EE-B3ED-4BD5-BA5B-A75E3CE8E80C}" type="pres">
      <dgm:prSet presAssocID="{94750020-CE84-4C3E-8980-8ED29CC062C6}" presName="hierChild4" presStyleCnt="0"/>
      <dgm:spPr/>
    </dgm:pt>
    <dgm:pt modelId="{86369F37-C291-4EAB-B2A0-E20AFA929D8E}" type="pres">
      <dgm:prSet presAssocID="{94750020-CE84-4C3E-8980-8ED29CC062C6}" presName="hierChild5" presStyleCnt="0"/>
      <dgm:spPr/>
    </dgm:pt>
    <dgm:pt modelId="{2C9E16FA-2BE4-47D5-936D-B7341BEF5E4F}" type="pres">
      <dgm:prSet presAssocID="{74A6A87B-EDA6-4172-A82C-C87297FCAB73}" presName="Name37" presStyleLbl="parChTrans1D4" presStyleIdx="5" presStyleCnt="7"/>
      <dgm:spPr/>
    </dgm:pt>
    <dgm:pt modelId="{8A3892B9-7CC3-498F-A766-09188B334888}" type="pres">
      <dgm:prSet presAssocID="{B1F0B012-7034-4105-93CF-5C5989360B0F}" presName="hierRoot2" presStyleCnt="0">
        <dgm:presLayoutVars>
          <dgm:hierBranch val="init"/>
        </dgm:presLayoutVars>
      </dgm:prSet>
      <dgm:spPr/>
    </dgm:pt>
    <dgm:pt modelId="{87C48C6F-1D3D-4D87-8B7B-7660F3203EC7}" type="pres">
      <dgm:prSet presAssocID="{B1F0B012-7034-4105-93CF-5C5989360B0F}" presName="rootComposite" presStyleCnt="0"/>
      <dgm:spPr/>
    </dgm:pt>
    <dgm:pt modelId="{96B17BC7-5162-4C51-BB81-9677190C1E0D}" type="pres">
      <dgm:prSet presAssocID="{B1F0B012-7034-4105-93CF-5C5989360B0F}" presName="rootText" presStyleLbl="node4" presStyleIdx="5" presStyleCnt="7">
        <dgm:presLayoutVars>
          <dgm:chPref val="3"/>
        </dgm:presLayoutVars>
      </dgm:prSet>
      <dgm:spPr/>
    </dgm:pt>
    <dgm:pt modelId="{696365FF-2118-4A64-8249-01B42E6D00FD}" type="pres">
      <dgm:prSet presAssocID="{B1F0B012-7034-4105-93CF-5C5989360B0F}" presName="rootConnector" presStyleLbl="node4" presStyleIdx="5" presStyleCnt="7"/>
      <dgm:spPr/>
    </dgm:pt>
    <dgm:pt modelId="{D72173D5-8036-497F-B520-33D0BCD022EB}" type="pres">
      <dgm:prSet presAssocID="{B1F0B012-7034-4105-93CF-5C5989360B0F}" presName="hierChild4" presStyleCnt="0"/>
      <dgm:spPr/>
    </dgm:pt>
    <dgm:pt modelId="{13DCDA01-A2B7-4A8B-A974-DDFFE2310823}" type="pres">
      <dgm:prSet presAssocID="{B1F0B012-7034-4105-93CF-5C5989360B0F}" presName="hierChild5" presStyleCnt="0"/>
      <dgm:spPr/>
    </dgm:pt>
    <dgm:pt modelId="{07365213-5F85-4C4C-B6D2-A7749328B1EB}" type="pres">
      <dgm:prSet presAssocID="{42810545-7738-407D-A775-8C77F4C9FEB8}" presName="Name37" presStyleLbl="parChTrans1D4" presStyleIdx="6" presStyleCnt="7"/>
      <dgm:spPr/>
    </dgm:pt>
    <dgm:pt modelId="{9A3435E2-5850-4FE4-BE4A-196C99BEF4AB}" type="pres">
      <dgm:prSet presAssocID="{A1415932-8982-41B8-8276-0E9898C035B6}" presName="hierRoot2" presStyleCnt="0">
        <dgm:presLayoutVars>
          <dgm:hierBranch val="init"/>
        </dgm:presLayoutVars>
      </dgm:prSet>
      <dgm:spPr/>
    </dgm:pt>
    <dgm:pt modelId="{CF4F5A54-F5F0-4BB5-AF84-47D1F93B52AD}" type="pres">
      <dgm:prSet presAssocID="{A1415932-8982-41B8-8276-0E9898C035B6}" presName="rootComposite" presStyleCnt="0"/>
      <dgm:spPr/>
    </dgm:pt>
    <dgm:pt modelId="{B0BAECB2-FF03-49B2-994B-4F5C17F3BCB7}" type="pres">
      <dgm:prSet presAssocID="{A1415932-8982-41B8-8276-0E9898C035B6}" presName="rootText" presStyleLbl="node4" presStyleIdx="6" presStyleCnt="7">
        <dgm:presLayoutVars>
          <dgm:chPref val="3"/>
        </dgm:presLayoutVars>
      </dgm:prSet>
      <dgm:spPr/>
    </dgm:pt>
    <dgm:pt modelId="{E877A8A5-DB41-4F36-A94F-589ACE59F8F7}" type="pres">
      <dgm:prSet presAssocID="{A1415932-8982-41B8-8276-0E9898C035B6}" presName="rootConnector" presStyleLbl="node4" presStyleIdx="6" presStyleCnt="7"/>
      <dgm:spPr/>
    </dgm:pt>
    <dgm:pt modelId="{9358B69F-9CB3-4148-8B11-79319ABAF2D9}" type="pres">
      <dgm:prSet presAssocID="{A1415932-8982-41B8-8276-0E9898C035B6}" presName="hierChild4" presStyleCnt="0"/>
      <dgm:spPr/>
    </dgm:pt>
    <dgm:pt modelId="{374DD147-30C0-4F6B-A09D-AC34E1A13885}" type="pres">
      <dgm:prSet presAssocID="{A1415932-8982-41B8-8276-0E9898C035B6}" presName="hierChild5" presStyleCnt="0"/>
      <dgm:spPr/>
    </dgm:pt>
    <dgm:pt modelId="{60AE1F2C-9827-46AF-8C3E-6945D57FADBD}" type="pres">
      <dgm:prSet presAssocID="{5F3D1077-D185-4260-805F-B274F4E8E138}" presName="hierChild5" presStyleCnt="0"/>
      <dgm:spPr/>
    </dgm:pt>
    <dgm:pt modelId="{628F0E70-3323-4F14-9041-206FF10D78AC}" type="pres">
      <dgm:prSet presAssocID="{A7AA111A-D455-4815-9041-E7F1B57A7CF3}" presName="hierChild5" presStyleCnt="0"/>
      <dgm:spPr/>
    </dgm:pt>
    <dgm:pt modelId="{7BEF6F21-9979-462B-8216-C4BEB281B599}" type="pres">
      <dgm:prSet presAssocID="{1F05C1F0-16CE-48E1-BF79-2B99592F2D66}" presName="Name37" presStyleLbl="parChTrans1D2" presStyleIdx="1" presStyleCnt="3"/>
      <dgm:spPr/>
    </dgm:pt>
    <dgm:pt modelId="{1CE44AAA-9C0F-4669-98E8-AE1310A30CF7}" type="pres">
      <dgm:prSet presAssocID="{DDA531F6-E2E3-4C99-8F24-A66F96D8757F}" presName="hierRoot2" presStyleCnt="0">
        <dgm:presLayoutVars>
          <dgm:hierBranch val="init"/>
        </dgm:presLayoutVars>
      </dgm:prSet>
      <dgm:spPr/>
    </dgm:pt>
    <dgm:pt modelId="{35682A58-379F-4FA8-BD6B-49E56B5986F4}" type="pres">
      <dgm:prSet presAssocID="{DDA531F6-E2E3-4C99-8F24-A66F96D8757F}" presName="rootComposite" presStyleCnt="0"/>
      <dgm:spPr/>
    </dgm:pt>
    <dgm:pt modelId="{B5B22801-42B1-449E-96BA-D04F8C8F71EF}" type="pres">
      <dgm:prSet presAssocID="{DDA531F6-E2E3-4C99-8F24-A66F96D8757F}" presName="rootText" presStyleLbl="node2" presStyleIdx="1" presStyleCnt="3">
        <dgm:presLayoutVars>
          <dgm:chPref val="3"/>
        </dgm:presLayoutVars>
      </dgm:prSet>
      <dgm:spPr/>
    </dgm:pt>
    <dgm:pt modelId="{CC63307E-B276-4C08-92B5-09FA5A1F9BDB}" type="pres">
      <dgm:prSet presAssocID="{DDA531F6-E2E3-4C99-8F24-A66F96D8757F}" presName="rootConnector" presStyleLbl="node2" presStyleIdx="1" presStyleCnt="3"/>
      <dgm:spPr/>
    </dgm:pt>
    <dgm:pt modelId="{AA440846-50BD-4364-9FD9-95265D52DFEA}" type="pres">
      <dgm:prSet presAssocID="{DDA531F6-E2E3-4C99-8F24-A66F96D8757F}" presName="hierChild4" presStyleCnt="0"/>
      <dgm:spPr/>
    </dgm:pt>
    <dgm:pt modelId="{FE6758F0-E357-404F-8548-F227E47A0161}" type="pres">
      <dgm:prSet presAssocID="{81290D84-CCE4-4D8E-ABE0-BE230F170375}" presName="Name37" presStyleLbl="parChTrans1D3" presStyleIdx="2" presStyleCnt="4"/>
      <dgm:spPr/>
    </dgm:pt>
    <dgm:pt modelId="{A98931E2-5CBE-4DF0-8D6C-8680BAC7A627}" type="pres">
      <dgm:prSet presAssocID="{06B9787B-7165-40AD-9FC7-F063910D1913}" presName="hierRoot2" presStyleCnt="0">
        <dgm:presLayoutVars>
          <dgm:hierBranch val="init"/>
        </dgm:presLayoutVars>
      </dgm:prSet>
      <dgm:spPr/>
    </dgm:pt>
    <dgm:pt modelId="{FEC16ECC-08C9-4C7A-9FE2-F779C217BAD0}" type="pres">
      <dgm:prSet presAssocID="{06B9787B-7165-40AD-9FC7-F063910D1913}" presName="rootComposite" presStyleCnt="0"/>
      <dgm:spPr/>
    </dgm:pt>
    <dgm:pt modelId="{253F4498-647D-4E1E-A340-8438C702C0A3}" type="pres">
      <dgm:prSet presAssocID="{06B9787B-7165-40AD-9FC7-F063910D1913}" presName="rootText" presStyleLbl="node3" presStyleIdx="2" presStyleCnt="4">
        <dgm:presLayoutVars>
          <dgm:chPref val="3"/>
        </dgm:presLayoutVars>
      </dgm:prSet>
      <dgm:spPr/>
    </dgm:pt>
    <dgm:pt modelId="{C9E47A15-773B-416E-8662-7A52D1D7C9A8}" type="pres">
      <dgm:prSet presAssocID="{06B9787B-7165-40AD-9FC7-F063910D1913}" presName="rootConnector" presStyleLbl="node3" presStyleIdx="2" presStyleCnt="4"/>
      <dgm:spPr/>
    </dgm:pt>
    <dgm:pt modelId="{EA3434FF-8E64-4651-851B-6F1781300818}" type="pres">
      <dgm:prSet presAssocID="{06B9787B-7165-40AD-9FC7-F063910D1913}" presName="hierChild4" presStyleCnt="0"/>
      <dgm:spPr/>
    </dgm:pt>
    <dgm:pt modelId="{65978AB7-E650-4C29-8447-DC8DF9E739D1}" type="pres">
      <dgm:prSet presAssocID="{06B9787B-7165-40AD-9FC7-F063910D1913}" presName="hierChild5" presStyleCnt="0"/>
      <dgm:spPr/>
    </dgm:pt>
    <dgm:pt modelId="{DD287517-0CDD-4FE2-8B1D-9AF946FE7198}" type="pres">
      <dgm:prSet presAssocID="{C6603CCB-9378-4CFF-A8B4-56D8F94995A4}" presName="Name37" presStyleLbl="parChTrans1D3" presStyleIdx="3" presStyleCnt="4"/>
      <dgm:spPr/>
    </dgm:pt>
    <dgm:pt modelId="{422175AF-DBAA-4ED4-BA48-908BCA282605}" type="pres">
      <dgm:prSet presAssocID="{03868D90-0B35-4A35-8D1A-23A7AA63A0A1}" presName="hierRoot2" presStyleCnt="0">
        <dgm:presLayoutVars>
          <dgm:hierBranch val="init"/>
        </dgm:presLayoutVars>
      </dgm:prSet>
      <dgm:spPr/>
    </dgm:pt>
    <dgm:pt modelId="{DC11CA58-6C11-4FAB-8D7C-67389B8DE074}" type="pres">
      <dgm:prSet presAssocID="{03868D90-0B35-4A35-8D1A-23A7AA63A0A1}" presName="rootComposite" presStyleCnt="0"/>
      <dgm:spPr/>
    </dgm:pt>
    <dgm:pt modelId="{BEC80CA0-6C79-43EA-8841-648FDD4CFDE7}" type="pres">
      <dgm:prSet presAssocID="{03868D90-0B35-4A35-8D1A-23A7AA63A0A1}" presName="rootText" presStyleLbl="node3" presStyleIdx="3" presStyleCnt="4">
        <dgm:presLayoutVars>
          <dgm:chPref val="3"/>
        </dgm:presLayoutVars>
      </dgm:prSet>
      <dgm:spPr/>
    </dgm:pt>
    <dgm:pt modelId="{DEF48D27-2BBF-4F01-BCD7-967E802D656F}" type="pres">
      <dgm:prSet presAssocID="{03868D90-0B35-4A35-8D1A-23A7AA63A0A1}" presName="rootConnector" presStyleLbl="node3" presStyleIdx="3" presStyleCnt="4"/>
      <dgm:spPr/>
    </dgm:pt>
    <dgm:pt modelId="{30C0E732-4F43-4BB5-9C71-F88AAD6D5A67}" type="pres">
      <dgm:prSet presAssocID="{03868D90-0B35-4A35-8D1A-23A7AA63A0A1}" presName="hierChild4" presStyleCnt="0"/>
      <dgm:spPr/>
    </dgm:pt>
    <dgm:pt modelId="{5AF15B7D-F98B-4283-ACD6-403F4AD6FADE}" type="pres">
      <dgm:prSet presAssocID="{03868D90-0B35-4A35-8D1A-23A7AA63A0A1}" presName="hierChild5" presStyleCnt="0"/>
      <dgm:spPr/>
    </dgm:pt>
    <dgm:pt modelId="{32FFA955-C9EC-444F-A68E-D6E90814159F}" type="pres">
      <dgm:prSet presAssocID="{DDA531F6-E2E3-4C99-8F24-A66F96D8757F}" presName="hierChild5" presStyleCnt="0"/>
      <dgm:spPr/>
    </dgm:pt>
    <dgm:pt modelId="{75FE8255-1A44-40C8-A0F0-68D20848FABD}" type="pres">
      <dgm:prSet presAssocID="{95053E1E-CBE1-421E-B8FA-822865C22DCF}" presName="Name37" presStyleLbl="parChTrans1D2" presStyleIdx="2" presStyleCnt="3"/>
      <dgm:spPr/>
    </dgm:pt>
    <dgm:pt modelId="{500E9E30-A1C6-44F9-B227-F00F9626EE9A}" type="pres">
      <dgm:prSet presAssocID="{21392F52-E4E8-4CC3-AFC6-B9343E6A4386}" presName="hierRoot2" presStyleCnt="0">
        <dgm:presLayoutVars>
          <dgm:hierBranch val="init"/>
        </dgm:presLayoutVars>
      </dgm:prSet>
      <dgm:spPr/>
    </dgm:pt>
    <dgm:pt modelId="{933953E6-7408-470B-9E5A-DB63C9D102B3}" type="pres">
      <dgm:prSet presAssocID="{21392F52-E4E8-4CC3-AFC6-B9343E6A4386}" presName="rootComposite" presStyleCnt="0"/>
      <dgm:spPr/>
    </dgm:pt>
    <dgm:pt modelId="{9A867F84-5CD0-4437-83EB-7274F36371D7}" type="pres">
      <dgm:prSet presAssocID="{21392F52-E4E8-4CC3-AFC6-B9343E6A4386}" presName="rootText" presStyleLbl="node2" presStyleIdx="2" presStyleCnt="3">
        <dgm:presLayoutVars>
          <dgm:chPref val="3"/>
        </dgm:presLayoutVars>
      </dgm:prSet>
      <dgm:spPr/>
    </dgm:pt>
    <dgm:pt modelId="{EC186888-30F0-4EE2-863D-3B70BF2657D2}" type="pres">
      <dgm:prSet presAssocID="{21392F52-E4E8-4CC3-AFC6-B9343E6A4386}" presName="rootConnector" presStyleLbl="node2" presStyleIdx="2" presStyleCnt="3"/>
      <dgm:spPr/>
    </dgm:pt>
    <dgm:pt modelId="{A74F7398-BB6E-43C2-AECB-12426AD5E3A9}" type="pres">
      <dgm:prSet presAssocID="{21392F52-E4E8-4CC3-AFC6-B9343E6A4386}" presName="hierChild4" presStyleCnt="0"/>
      <dgm:spPr/>
    </dgm:pt>
    <dgm:pt modelId="{14C2DC89-2664-4195-B31A-35E2C1C4D793}" type="pres">
      <dgm:prSet presAssocID="{21392F52-E4E8-4CC3-AFC6-B9343E6A4386}" presName="hierChild5" presStyleCnt="0"/>
      <dgm:spPr/>
    </dgm:pt>
    <dgm:pt modelId="{55DA2620-5C7B-4A2E-9625-C4076A338741}" type="pres">
      <dgm:prSet presAssocID="{0ADE2B39-6244-4F36-86F3-912A0618E156}" presName="hierChild3" presStyleCnt="0"/>
      <dgm:spPr/>
    </dgm:pt>
  </dgm:ptLst>
  <dgm:cxnLst>
    <dgm:cxn modelId="{52DBAB00-B555-425B-9BCE-2E2AB1B087E3}" type="presOf" srcId="{81290D84-CCE4-4D8E-ABE0-BE230F170375}" destId="{FE6758F0-E357-404F-8548-F227E47A0161}" srcOrd="0" destOrd="0" presId="urn:microsoft.com/office/officeart/2005/8/layout/orgChart1"/>
    <dgm:cxn modelId="{BAA12D0A-FDB4-46B9-96A6-39B188417AA1}" srcId="{45061F55-4B13-4B8E-B217-C748B4EC419D}" destId="{2C399C22-49A5-4B30-9197-F313BF17A11F}" srcOrd="3" destOrd="0" parTransId="{FCC39C8D-7F27-485B-8077-3D67DCA89B89}" sibTransId="{75749047-0BF1-448B-B90B-FBFC73BA3C1D}"/>
    <dgm:cxn modelId="{B224300E-A3E2-4A14-A5FE-2538C8B48FC5}" type="presOf" srcId="{B1F0B012-7034-4105-93CF-5C5989360B0F}" destId="{96B17BC7-5162-4C51-BB81-9677190C1E0D}" srcOrd="0" destOrd="0" presId="urn:microsoft.com/office/officeart/2005/8/layout/orgChart1"/>
    <dgm:cxn modelId="{EB351A16-4765-42D0-B048-CA8FD5A4A6A3}" srcId="{0ADE2B39-6244-4F36-86F3-912A0618E156}" destId="{DDA531F6-E2E3-4C99-8F24-A66F96D8757F}" srcOrd="1" destOrd="0" parTransId="{1F05C1F0-16CE-48E1-BF79-2B99592F2D66}" sibTransId="{811202D2-4968-480A-A1E3-1FD252E757D2}"/>
    <dgm:cxn modelId="{81FB7617-B493-4FCF-9E31-8D23D5695466}" type="presOf" srcId="{06B9787B-7165-40AD-9FC7-F063910D1913}" destId="{253F4498-647D-4E1E-A340-8438C702C0A3}" srcOrd="0" destOrd="0" presId="urn:microsoft.com/office/officeart/2005/8/layout/orgChart1"/>
    <dgm:cxn modelId="{44A1B918-0C40-4BA0-88F1-C199293AB595}" type="presOf" srcId="{94750020-CE84-4C3E-8980-8ED29CC062C6}" destId="{B75C7B05-B74E-40A3-BFFC-077FA694707C}" srcOrd="1" destOrd="0" presId="urn:microsoft.com/office/officeart/2005/8/layout/orgChart1"/>
    <dgm:cxn modelId="{228E7919-2353-43AA-98A1-AFAE9F4F07FE}" srcId="{5F3D1077-D185-4260-805F-B274F4E8E138}" destId="{A1415932-8982-41B8-8276-0E9898C035B6}" srcOrd="2" destOrd="0" parTransId="{42810545-7738-407D-A775-8C77F4C9FEB8}" sibTransId="{DF9CCC47-18D8-4BC0-B8DB-47F3080CAEF0}"/>
    <dgm:cxn modelId="{35D8681D-8E37-42DA-A755-C6805F9F5D0A}" type="presOf" srcId="{42810545-7738-407D-A775-8C77F4C9FEB8}" destId="{07365213-5F85-4C4C-B6D2-A7749328B1EB}" srcOrd="0" destOrd="0" presId="urn:microsoft.com/office/officeart/2005/8/layout/orgChart1"/>
    <dgm:cxn modelId="{885D461E-F59B-4FE5-9266-887C46BBF810}" type="presOf" srcId="{73C3BF7F-1916-4CFA-B532-9B689A1189DE}" destId="{0D45B37E-7D48-4C6E-B143-C781748D7873}" srcOrd="1" destOrd="0" presId="urn:microsoft.com/office/officeart/2005/8/layout/orgChart1"/>
    <dgm:cxn modelId="{B430FA23-3085-41B5-8CA6-7924A4637DEC}" type="presOf" srcId="{05534A74-6FAA-4330-B4DB-75463B3EB3B1}" destId="{CFCBFCFA-8B16-4753-8022-92ED9E92C42C}" srcOrd="0" destOrd="0" presId="urn:microsoft.com/office/officeart/2005/8/layout/orgChart1"/>
    <dgm:cxn modelId="{87618624-140A-4B39-BB6D-F492D3391463}" srcId="{DDA531F6-E2E3-4C99-8F24-A66F96D8757F}" destId="{03868D90-0B35-4A35-8D1A-23A7AA63A0A1}" srcOrd="1" destOrd="0" parTransId="{C6603CCB-9378-4CFF-A8B4-56D8F94995A4}" sibTransId="{ACCB9B42-CE9C-4108-918C-8F5370C46E95}"/>
    <dgm:cxn modelId="{D80FFD26-9EC6-4931-B414-3F9BD1A3F6BA}" type="presOf" srcId="{0ADE2B39-6244-4F36-86F3-912A0618E156}" destId="{4761EF28-EFF9-4EDF-8632-31652AAC0C18}" srcOrd="0" destOrd="0" presId="urn:microsoft.com/office/officeart/2005/8/layout/orgChart1"/>
    <dgm:cxn modelId="{DCA7C127-6664-491B-AC32-BBC8EBD2FE7B}" type="presOf" srcId="{A1415932-8982-41B8-8276-0E9898C035B6}" destId="{B0BAECB2-FF03-49B2-994B-4F5C17F3BCB7}" srcOrd="0" destOrd="0" presId="urn:microsoft.com/office/officeart/2005/8/layout/orgChart1"/>
    <dgm:cxn modelId="{05134428-622A-474B-BDB0-30AAB2E923D4}" type="presOf" srcId="{2C399C22-49A5-4B30-9197-F313BF17A11F}" destId="{DEC3CF98-FB31-4B38-9BC5-104CBD6F9641}" srcOrd="1" destOrd="0" presId="urn:microsoft.com/office/officeart/2005/8/layout/orgChart1"/>
    <dgm:cxn modelId="{F6111D31-EA63-422B-B94A-418E32A0B8AF}" srcId="{0ADE2B39-6244-4F36-86F3-912A0618E156}" destId="{A7AA111A-D455-4815-9041-E7F1B57A7CF3}" srcOrd="0" destOrd="0" parTransId="{35B64461-AA58-41AE-8910-C37E11D00691}" sibTransId="{8E973241-02CD-4940-853A-49423F8943DF}"/>
    <dgm:cxn modelId="{77486B33-F575-4656-8209-1E4B0466D277}" type="presOf" srcId="{21392F52-E4E8-4CC3-AFC6-B9343E6A4386}" destId="{9A867F84-5CD0-4437-83EB-7274F36371D7}" srcOrd="0" destOrd="0" presId="urn:microsoft.com/office/officeart/2005/8/layout/orgChart1"/>
    <dgm:cxn modelId="{8A1F1D3A-D209-40C6-86C5-24C8099192C4}" type="presOf" srcId="{2C399C22-49A5-4B30-9197-F313BF17A11F}" destId="{FA774CC0-0563-4050-8946-7EFAB98E7082}" srcOrd="0" destOrd="0" presId="urn:microsoft.com/office/officeart/2005/8/layout/orgChart1"/>
    <dgm:cxn modelId="{FF4DA33B-ADFC-456C-8B01-9B57198E575D}" srcId="{5F3D1077-D185-4260-805F-B274F4E8E138}" destId="{94750020-CE84-4C3E-8980-8ED29CC062C6}" srcOrd="0" destOrd="0" parTransId="{48783BE2-FA09-409D-8E88-588475B8ECDA}" sibTransId="{43BC15D1-8922-4E6F-B553-100BFAF728B3}"/>
    <dgm:cxn modelId="{E0608C3D-391C-49F8-B5A2-30EB50E43625}" type="presOf" srcId="{74A6A87B-EDA6-4172-A82C-C87297FCAB73}" destId="{2C9E16FA-2BE4-47D5-936D-B7341BEF5E4F}" srcOrd="0" destOrd="0" presId="urn:microsoft.com/office/officeart/2005/8/layout/orgChart1"/>
    <dgm:cxn modelId="{B5F86E5C-2CAE-415D-B7C0-1D03F90B91CF}" srcId="{45061F55-4B13-4B8E-B217-C748B4EC419D}" destId="{637C344E-4EBE-40C6-BAA1-49DEA98EE093}" srcOrd="1" destOrd="0" parTransId="{55C04665-B270-4E23-8B87-A2622F4FEC1F}" sibTransId="{EFFD4CCE-D5FF-4A2A-8279-11DFBF5A29A3}"/>
    <dgm:cxn modelId="{7F5E965E-486D-4023-B7B8-4F5FFE3D3790}" srcId="{5F3D1077-D185-4260-805F-B274F4E8E138}" destId="{B1F0B012-7034-4105-93CF-5C5989360B0F}" srcOrd="1" destOrd="0" parTransId="{74A6A87B-EDA6-4172-A82C-C87297FCAB73}" sibTransId="{C1C98FA7-397E-4CCA-8432-083F5C359E01}"/>
    <dgm:cxn modelId="{3DB88943-988F-4C49-AB51-21127EA6935B}" srcId="{45061F55-4B13-4B8E-B217-C748B4EC419D}" destId="{73C3BF7F-1916-4CFA-B532-9B689A1189DE}" srcOrd="2" destOrd="0" parTransId="{05534A74-6FAA-4330-B4DB-75463B3EB3B1}" sibTransId="{67BAA34B-E7D3-48C3-9CC4-D591E546034A}"/>
    <dgm:cxn modelId="{FBF9C063-9E52-483B-98B3-32CC5A35B663}" type="presOf" srcId="{B1F0B012-7034-4105-93CF-5C5989360B0F}" destId="{696365FF-2118-4A64-8249-01B42E6D00FD}" srcOrd="1" destOrd="0" presId="urn:microsoft.com/office/officeart/2005/8/layout/orgChart1"/>
    <dgm:cxn modelId="{6BCBC963-2D04-4DD1-9F91-D35889E8E5CF}" srcId="{A7AA111A-D455-4815-9041-E7F1B57A7CF3}" destId="{45061F55-4B13-4B8E-B217-C748B4EC419D}" srcOrd="0" destOrd="0" parTransId="{58B97836-09FF-464A-9DCC-7B662B3FC846}" sibTransId="{89AE9605-29D5-491E-836D-C031A295C6C0}"/>
    <dgm:cxn modelId="{C03AB944-E821-407D-8225-F9F79F0F3C16}" type="presOf" srcId="{21392F52-E4E8-4CC3-AFC6-B9343E6A4386}" destId="{EC186888-30F0-4EE2-863D-3B70BF2657D2}" srcOrd="1" destOrd="0" presId="urn:microsoft.com/office/officeart/2005/8/layout/orgChart1"/>
    <dgm:cxn modelId="{3301D64C-1438-45C1-8FB0-EDE59604853A}" type="presOf" srcId="{E45139C4-7320-49A1-BBD5-89E7F9A3BD3E}" destId="{C2F70344-8EC5-46E7-BDD4-ABD950744AC9}" srcOrd="0" destOrd="0" presId="urn:microsoft.com/office/officeart/2005/8/layout/orgChart1"/>
    <dgm:cxn modelId="{70403D6E-B9CC-4E65-986C-BC69E42702E9}" type="presOf" srcId="{55C04665-B270-4E23-8B87-A2622F4FEC1F}" destId="{A16769B6-BE74-4EAA-8549-7AD8D76DB2DA}" srcOrd="0" destOrd="0" presId="urn:microsoft.com/office/officeart/2005/8/layout/orgChart1"/>
    <dgm:cxn modelId="{2904BF76-7B43-466D-BE2B-656335BCC7AF}" type="presOf" srcId="{DDA531F6-E2E3-4C99-8F24-A66F96D8757F}" destId="{B5B22801-42B1-449E-96BA-D04F8C8F71EF}" srcOrd="0" destOrd="0" presId="urn:microsoft.com/office/officeart/2005/8/layout/orgChart1"/>
    <dgm:cxn modelId="{0ADC4B57-E404-499A-BDE7-0CBAA8882D53}" type="presOf" srcId="{DDA531F6-E2E3-4C99-8F24-A66F96D8757F}" destId="{CC63307E-B276-4C08-92B5-09FA5A1F9BDB}" srcOrd="1" destOrd="0" presId="urn:microsoft.com/office/officeart/2005/8/layout/orgChart1"/>
    <dgm:cxn modelId="{EDACB07A-B7BB-4D08-A3B4-F252AA4D211C}" type="presOf" srcId="{94750020-CE84-4C3E-8980-8ED29CC062C6}" destId="{41E809AB-7B61-4EC2-A270-4E95B88D3660}" srcOrd="0" destOrd="0" presId="urn:microsoft.com/office/officeart/2005/8/layout/orgChart1"/>
    <dgm:cxn modelId="{68558380-8E2C-4328-B438-ACEDB73C9D51}" srcId="{DDA531F6-E2E3-4C99-8F24-A66F96D8757F}" destId="{06B9787B-7165-40AD-9FC7-F063910D1913}" srcOrd="0" destOrd="0" parTransId="{81290D84-CCE4-4D8E-ABE0-BE230F170375}" sibTransId="{C7EC263D-8D8F-4121-AA15-D7A64CC2FE2E}"/>
    <dgm:cxn modelId="{A56A3684-17EA-4EB9-85C6-D64BCA5085FF}" type="presOf" srcId="{5F3D1077-D185-4260-805F-B274F4E8E138}" destId="{5E6A7EC6-2CD5-4E71-ACE7-13C21D290AFF}" srcOrd="0" destOrd="0" presId="urn:microsoft.com/office/officeart/2005/8/layout/orgChart1"/>
    <dgm:cxn modelId="{6F3FB688-D721-4905-A3F3-F3598996F3A1}" srcId="{A7AA111A-D455-4815-9041-E7F1B57A7CF3}" destId="{5F3D1077-D185-4260-805F-B274F4E8E138}" srcOrd="1" destOrd="0" parTransId="{8629ADCE-CAF4-43DA-9469-110779D0F15A}" sibTransId="{F4DC0F9F-E210-42BB-B1AF-C4FFC39B2DEB}"/>
    <dgm:cxn modelId="{29183E8B-CB05-4F64-9397-4430D39828AD}" srcId="{0ADE2B39-6244-4F36-86F3-912A0618E156}" destId="{21392F52-E4E8-4CC3-AFC6-B9343E6A4386}" srcOrd="2" destOrd="0" parTransId="{95053E1E-CBE1-421E-B8FA-822865C22DCF}" sibTransId="{2222198E-F03F-443D-8AAA-87DAA7A5DB9C}"/>
    <dgm:cxn modelId="{7FAB408D-53F6-482A-8874-1E64EC6A6866}" type="presOf" srcId="{FCC39C8D-7F27-485B-8077-3D67DCA89B89}" destId="{A90D90CB-D062-4193-B21B-D4973147BDBC}" srcOrd="0" destOrd="0" presId="urn:microsoft.com/office/officeart/2005/8/layout/orgChart1"/>
    <dgm:cxn modelId="{F3F308A0-756A-41D8-801C-69EA33876108}" type="presOf" srcId="{58B97836-09FF-464A-9DCC-7B662B3FC846}" destId="{8A6D35C5-3CE9-4C1C-84D2-95C4E49A4A10}" srcOrd="0" destOrd="0" presId="urn:microsoft.com/office/officeart/2005/8/layout/orgChart1"/>
    <dgm:cxn modelId="{CD3448A0-E34A-4890-AC40-9DC6EFAC3CCB}" type="presOf" srcId="{FCAB6F67-D5B7-485F-B411-3E23243BE2AE}" destId="{8BD37577-CAC7-4BE6-8349-03A210A146F2}" srcOrd="1" destOrd="0" presId="urn:microsoft.com/office/officeart/2005/8/layout/orgChart1"/>
    <dgm:cxn modelId="{1CB8BFA2-EE82-4FDD-BE26-FA7766981FA1}" type="presOf" srcId="{637C344E-4EBE-40C6-BAA1-49DEA98EE093}" destId="{06160647-D851-4C1F-9303-B2F2C35D1C46}" srcOrd="1" destOrd="0" presId="urn:microsoft.com/office/officeart/2005/8/layout/orgChart1"/>
    <dgm:cxn modelId="{4A7D33A7-E307-4A58-8691-573DAC059E48}" type="presOf" srcId="{C6603CCB-9378-4CFF-A8B4-56D8F94995A4}" destId="{DD287517-0CDD-4FE2-8B1D-9AF946FE7198}" srcOrd="0" destOrd="0" presId="urn:microsoft.com/office/officeart/2005/8/layout/orgChart1"/>
    <dgm:cxn modelId="{FAC366AD-8228-4605-A3CA-34F6A7964F0D}" type="presOf" srcId="{0ADE2B39-6244-4F36-86F3-912A0618E156}" destId="{AC27B1FB-658D-47CF-83EE-7CDFCB4E0159}" srcOrd="1" destOrd="0" presId="urn:microsoft.com/office/officeart/2005/8/layout/orgChart1"/>
    <dgm:cxn modelId="{DA1227AE-FF40-41E5-A542-9037DDF25DBB}" type="presOf" srcId="{A7AA111A-D455-4815-9041-E7F1B57A7CF3}" destId="{D64754BF-F9DC-4773-AF48-626F75723A7A}" srcOrd="1" destOrd="0" presId="urn:microsoft.com/office/officeart/2005/8/layout/orgChart1"/>
    <dgm:cxn modelId="{8CA093AF-8F01-4D2F-A750-3ED2D55120A7}" type="presOf" srcId="{5F3D1077-D185-4260-805F-B274F4E8E138}" destId="{BFCB768F-5B9B-49E5-B968-FD01F808116B}" srcOrd="1" destOrd="0" presId="urn:microsoft.com/office/officeart/2005/8/layout/orgChart1"/>
    <dgm:cxn modelId="{FA4F7BB0-E8D1-43E9-ACC9-C55F3FAF0D07}" srcId="{33971CD1-F96E-4919-8ABD-C26DA5590F4D}" destId="{0ADE2B39-6244-4F36-86F3-912A0618E156}" srcOrd="0" destOrd="0" parTransId="{E0BFC57C-8B3F-4306-95F3-ACA52CAD4CDB}" sibTransId="{97D25DAE-98E8-4801-B8D1-F8A70CB23CCC}"/>
    <dgm:cxn modelId="{30224DB1-8E5E-4B35-9ABB-EA99855BB632}" type="presOf" srcId="{33971CD1-F96E-4919-8ABD-C26DA5590F4D}" destId="{5691E4EE-FF81-408B-B0A9-592BC4BAFAB0}" srcOrd="0" destOrd="0" presId="urn:microsoft.com/office/officeart/2005/8/layout/orgChart1"/>
    <dgm:cxn modelId="{C297A2BA-67B8-4F91-B4CB-8E94DAA5E6C9}" type="presOf" srcId="{35B64461-AA58-41AE-8910-C37E11D00691}" destId="{139D3EA4-5286-4DBF-BC22-81D49D9BCC90}" srcOrd="0" destOrd="0" presId="urn:microsoft.com/office/officeart/2005/8/layout/orgChart1"/>
    <dgm:cxn modelId="{6EC2F3BC-26E0-4073-953F-72D8B3F6C520}" type="presOf" srcId="{73C3BF7F-1916-4CFA-B532-9B689A1189DE}" destId="{EEAFF606-9759-4398-A0A6-35A0B8144925}" srcOrd="0" destOrd="0" presId="urn:microsoft.com/office/officeart/2005/8/layout/orgChart1"/>
    <dgm:cxn modelId="{C86CFDC6-1EF4-4E27-A2BB-36D0F5DD74D2}" srcId="{45061F55-4B13-4B8E-B217-C748B4EC419D}" destId="{FCAB6F67-D5B7-485F-B411-3E23243BE2AE}" srcOrd="0" destOrd="0" parTransId="{E45139C4-7320-49A1-BBD5-89E7F9A3BD3E}" sibTransId="{B05072D0-7AE2-4714-BC46-5BCBA6AD836A}"/>
    <dgm:cxn modelId="{B05A3CCB-848D-421A-8A7E-E3537685461A}" type="presOf" srcId="{A7AA111A-D455-4815-9041-E7F1B57A7CF3}" destId="{50D318D4-A839-45B1-A6AB-1876C43D7CCB}" srcOrd="0" destOrd="0" presId="urn:microsoft.com/office/officeart/2005/8/layout/orgChart1"/>
    <dgm:cxn modelId="{EE7496CD-466D-4F9E-ABD1-FA717AC887BE}" type="presOf" srcId="{A1415932-8982-41B8-8276-0E9898C035B6}" destId="{E877A8A5-DB41-4F36-A94F-589ACE59F8F7}" srcOrd="1" destOrd="0" presId="urn:microsoft.com/office/officeart/2005/8/layout/orgChart1"/>
    <dgm:cxn modelId="{F48018DA-B16B-4ED8-96EB-099392ECFA25}" type="presOf" srcId="{03868D90-0B35-4A35-8D1A-23A7AA63A0A1}" destId="{DEF48D27-2BBF-4F01-BCD7-967E802D656F}" srcOrd="1" destOrd="0" presId="urn:microsoft.com/office/officeart/2005/8/layout/orgChart1"/>
    <dgm:cxn modelId="{CD2DC1DB-2C75-46F7-B5B9-BD9FBA2127C3}" type="presOf" srcId="{48783BE2-FA09-409D-8E88-588475B8ECDA}" destId="{BE8393FF-DAE3-4887-8C70-5E1364C76C8B}" srcOrd="0" destOrd="0" presId="urn:microsoft.com/office/officeart/2005/8/layout/orgChart1"/>
    <dgm:cxn modelId="{A4D727DC-D1B1-4A4F-98B1-24ADF4882948}" type="presOf" srcId="{8629ADCE-CAF4-43DA-9469-110779D0F15A}" destId="{A641AD46-DDFA-469B-9230-5A11AAEE9790}" srcOrd="0" destOrd="0" presId="urn:microsoft.com/office/officeart/2005/8/layout/orgChart1"/>
    <dgm:cxn modelId="{94634ADD-8D0C-4823-AAF4-6644D9539B97}" type="presOf" srcId="{06B9787B-7165-40AD-9FC7-F063910D1913}" destId="{C9E47A15-773B-416E-8662-7A52D1D7C9A8}" srcOrd="1" destOrd="0" presId="urn:microsoft.com/office/officeart/2005/8/layout/orgChart1"/>
    <dgm:cxn modelId="{B7F961E3-F32D-46F1-A4BB-D3B1943B0017}" type="presOf" srcId="{45061F55-4B13-4B8E-B217-C748B4EC419D}" destId="{10AEB3BC-4B47-4B18-8AF6-012ADA0293A6}" srcOrd="1" destOrd="0" presId="urn:microsoft.com/office/officeart/2005/8/layout/orgChart1"/>
    <dgm:cxn modelId="{2D6BD7E5-46A0-4737-914B-2E33D7F75092}" type="presOf" srcId="{1F05C1F0-16CE-48E1-BF79-2B99592F2D66}" destId="{7BEF6F21-9979-462B-8216-C4BEB281B599}" srcOrd="0" destOrd="0" presId="urn:microsoft.com/office/officeart/2005/8/layout/orgChart1"/>
    <dgm:cxn modelId="{F539E8E6-3B3B-45BC-99A6-2CF687851D41}" type="presOf" srcId="{FCAB6F67-D5B7-485F-B411-3E23243BE2AE}" destId="{81A020F5-DB0E-43D5-AE05-8AEA8A613CD2}" srcOrd="0" destOrd="0" presId="urn:microsoft.com/office/officeart/2005/8/layout/orgChart1"/>
    <dgm:cxn modelId="{D47535EB-7201-4F2F-B9F3-7C2180BC697C}" type="presOf" srcId="{95053E1E-CBE1-421E-B8FA-822865C22DCF}" destId="{75FE8255-1A44-40C8-A0F0-68D20848FABD}" srcOrd="0" destOrd="0" presId="urn:microsoft.com/office/officeart/2005/8/layout/orgChart1"/>
    <dgm:cxn modelId="{99EB8FEB-2180-4562-AB66-0DEAD837E430}" type="presOf" srcId="{03868D90-0B35-4A35-8D1A-23A7AA63A0A1}" destId="{BEC80CA0-6C79-43EA-8841-648FDD4CFDE7}" srcOrd="0" destOrd="0" presId="urn:microsoft.com/office/officeart/2005/8/layout/orgChart1"/>
    <dgm:cxn modelId="{441209ED-E553-4019-A1FC-4558792828BF}" type="presOf" srcId="{45061F55-4B13-4B8E-B217-C748B4EC419D}" destId="{5D52A648-4DD1-482D-B9D1-5446B3966C31}" srcOrd="0" destOrd="0" presId="urn:microsoft.com/office/officeart/2005/8/layout/orgChart1"/>
    <dgm:cxn modelId="{3FC592FF-0C74-4C5B-9DF2-3DA5B090222A}" type="presOf" srcId="{637C344E-4EBE-40C6-BAA1-49DEA98EE093}" destId="{B2AC8B99-DCBC-4744-9CF0-E2DFBAB54951}" srcOrd="0" destOrd="0" presId="urn:microsoft.com/office/officeart/2005/8/layout/orgChart1"/>
    <dgm:cxn modelId="{B764E806-A04C-42F6-8678-5E64072FBCF7}" type="presParOf" srcId="{5691E4EE-FF81-408B-B0A9-592BC4BAFAB0}" destId="{807430CB-6901-40C4-975E-726E8E31B353}" srcOrd="0" destOrd="0" presId="urn:microsoft.com/office/officeart/2005/8/layout/orgChart1"/>
    <dgm:cxn modelId="{B280ECBD-C62A-408B-AC4E-CAE2706C7A0A}" type="presParOf" srcId="{807430CB-6901-40C4-975E-726E8E31B353}" destId="{75F9E1B7-B299-43D0-83E8-5BF36C9C392D}" srcOrd="0" destOrd="0" presId="urn:microsoft.com/office/officeart/2005/8/layout/orgChart1"/>
    <dgm:cxn modelId="{A13C85EF-98B9-443F-87DC-28DD344DD012}" type="presParOf" srcId="{75F9E1B7-B299-43D0-83E8-5BF36C9C392D}" destId="{4761EF28-EFF9-4EDF-8632-31652AAC0C18}" srcOrd="0" destOrd="0" presId="urn:microsoft.com/office/officeart/2005/8/layout/orgChart1"/>
    <dgm:cxn modelId="{4796F4E7-990F-44AD-B8E3-014972971186}" type="presParOf" srcId="{75F9E1B7-B299-43D0-83E8-5BF36C9C392D}" destId="{AC27B1FB-658D-47CF-83EE-7CDFCB4E0159}" srcOrd="1" destOrd="0" presId="urn:microsoft.com/office/officeart/2005/8/layout/orgChart1"/>
    <dgm:cxn modelId="{328AC68B-AA9B-4DEA-A8F0-1009E0B42D15}" type="presParOf" srcId="{807430CB-6901-40C4-975E-726E8E31B353}" destId="{8B95BACE-7617-4B66-8249-7F1140ACD0F0}" srcOrd="1" destOrd="0" presId="urn:microsoft.com/office/officeart/2005/8/layout/orgChart1"/>
    <dgm:cxn modelId="{B0CF41C3-99DF-4C3F-901D-BEE7DA738D49}" type="presParOf" srcId="{8B95BACE-7617-4B66-8249-7F1140ACD0F0}" destId="{139D3EA4-5286-4DBF-BC22-81D49D9BCC90}" srcOrd="0" destOrd="0" presId="urn:microsoft.com/office/officeart/2005/8/layout/orgChart1"/>
    <dgm:cxn modelId="{5D0E0D4C-72E9-46EF-B8B5-E03D192EE01B}" type="presParOf" srcId="{8B95BACE-7617-4B66-8249-7F1140ACD0F0}" destId="{D9C22434-1F31-4A6A-80C0-C36294A87C73}" srcOrd="1" destOrd="0" presId="urn:microsoft.com/office/officeart/2005/8/layout/orgChart1"/>
    <dgm:cxn modelId="{815B78E1-E545-4033-8B23-6D9AE8FD7BC8}" type="presParOf" srcId="{D9C22434-1F31-4A6A-80C0-C36294A87C73}" destId="{7AED21FE-8524-407E-8A80-46D85C15654D}" srcOrd="0" destOrd="0" presId="urn:microsoft.com/office/officeart/2005/8/layout/orgChart1"/>
    <dgm:cxn modelId="{1806E7F2-9881-4CA6-9475-6051EDC2FBEA}" type="presParOf" srcId="{7AED21FE-8524-407E-8A80-46D85C15654D}" destId="{50D318D4-A839-45B1-A6AB-1876C43D7CCB}" srcOrd="0" destOrd="0" presId="urn:microsoft.com/office/officeart/2005/8/layout/orgChart1"/>
    <dgm:cxn modelId="{84DC594E-A9D2-4003-ACBE-279CB8311EE6}" type="presParOf" srcId="{7AED21FE-8524-407E-8A80-46D85C15654D}" destId="{D64754BF-F9DC-4773-AF48-626F75723A7A}" srcOrd="1" destOrd="0" presId="urn:microsoft.com/office/officeart/2005/8/layout/orgChart1"/>
    <dgm:cxn modelId="{482EFFFA-6149-4397-95A8-3D3FF23383B0}" type="presParOf" srcId="{D9C22434-1F31-4A6A-80C0-C36294A87C73}" destId="{D45497FC-0234-4086-9B41-B18C5A0B4BF0}" srcOrd="1" destOrd="0" presId="urn:microsoft.com/office/officeart/2005/8/layout/orgChart1"/>
    <dgm:cxn modelId="{873330FD-4E7E-44CD-A717-FDB8559B98C2}" type="presParOf" srcId="{D45497FC-0234-4086-9B41-B18C5A0B4BF0}" destId="{8A6D35C5-3CE9-4C1C-84D2-95C4E49A4A10}" srcOrd="0" destOrd="0" presId="urn:microsoft.com/office/officeart/2005/8/layout/orgChart1"/>
    <dgm:cxn modelId="{46D751A1-BF54-4BA6-B131-EDFEE0EFEA98}" type="presParOf" srcId="{D45497FC-0234-4086-9B41-B18C5A0B4BF0}" destId="{17E40FB3-AEE8-48BD-88A9-A1975FC38F0D}" srcOrd="1" destOrd="0" presId="urn:microsoft.com/office/officeart/2005/8/layout/orgChart1"/>
    <dgm:cxn modelId="{BC51D45A-1B2A-4000-82AB-9EDEA53C310C}" type="presParOf" srcId="{17E40FB3-AEE8-48BD-88A9-A1975FC38F0D}" destId="{9B5D7D8E-3FDF-4D6D-825C-5E35AE5131F4}" srcOrd="0" destOrd="0" presId="urn:microsoft.com/office/officeart/2005/8/layout/orgChart1"/>
    <dgm:cxn modelId="{AD4C952E-07F9-4483-B46A-800664961AF8}" type="presParOf" srcId="{9B5D7D8E-3FDF-4D6D-825C-5E35AE5131F4}" destId="{5D52A648-4DD1-482D-B9D1-5446B3966C31}" srcOrd="0" destOrd="0" presId="urn:microsoft.com/office/officeart/2005/8/layout/orgChart1"/>
    <dgm:cxn modelId="{218D7026-E864-4527-B19C-ED27D1A8B707}" type="presParOf" srcId="{9B5D7D8E-3FDF-4D6D-825C-5E35AE5131F4}" destId="{10AEB3BC-4B47-4B18-8AF6-012ADA0293A6}" srcOrd="1" destOrd="0" presId="urn:microsoft.com/office/officeart/2005/8/layout/orgChart1"/>
    <dgm:cxn modelId="{7D071544-84B9-4F00-B4AF-4CD5F8E8A4CA}" type="presParOf" srcId="{17E40FB3-AEE8-48BD-88A9-A1975FC38F0D}" destId="{1E87467B-A574-48FC-BD10-C41EB1A44C1B}" srcOrd="1" destOrd="0" presId="urn:microsoft.com/office/officeart/2005/8/layout/orgChart1"/>
    <dgm:cxn modelId="{BC1DFEF3-D6A6-4D14-A873-437AECBCEC62}" type="presParOf" srcId="{1E87467B-A574-48FC-BD10-C41EB1A44C1B}" destId="{C2F70344-8EC5-46E7-BDD4-ABD950744AC9}" srcOrd="0" destOrd="0" presId="urn:microsoft.com/office/officeart/2005/8/layout/orgChart1"/>
    <dgm:cxn modelId="{8F478CA4-3817-4577-90E8-7C7B3A222935}" type="presParOf" srcId="{1E87467B-A574-48FC-BD10-C41EB1A44C1B}" destId="{354B3E90-2CFC-4562-BD14-1FCE9D5D0DDE}" srcOrd="1" destOrd="0" presId="urn:microsoft.com/office/officeart/2005/8/layout/orgChart1"/>
    <dgm:cxn modelId="{3F721702-4986-48C9-BF5F-898D36AC05D3}" type="presParOf" srcId="{354B3E90-2CFC-4562-BD14-1FCE9D5D0DDE}" destId="{FC91DA8E-EFEC-422A-8791-9F2CBF75FD8C}" srcOrd="0" destOrd="0" presId="urn:microsoft.com/office/officeart/2005/8/layout/orgChart1"/>
    <dgm:cxn modelId="{CC8A790F-351F-42BD-9440-8467723D69DA}" type="presParOf" srcId="{FC91DA8E-EFEC-422A-8791-9F2CBF75FD8C}" destId="{81A020F5-DB0E-43D5-AE05-8AEA8A613CD2}" srcOrd="0" destOrd="0" presId="urn:microsoft.com/office/officeart/2005/8/layout/orgChart1"/>
    <dgm:cxn modelId="{BC9951D7-9997-48D0-A4C8-ACA5F6AF362D}" type="presParOf" srcId="{FC91DA8E-EFEC-422A-8791-9F2CBF75FD8C}" destId="{8BD37577-CAC7-4BE6-8349-03A210A146F2}" srcOrd="1" destOrd="0" presId="urn:microsoft.com/office/officeart/2005/8/layout/orgChart1"/>
    <dgm:cxn modelId="{4BD78C2B-E95B-42C8-A234-20AE20C88486}" type="presParOf" srcId="{354B3E90-2CFC-4562-BD14-1FCE9D5D0DDE}" destId="{3CD16C77-59E5-4A9A-946F-1D168FD48F13}" srcOrd="1" destOrd="0" presId="urn:microsoft.com/office/officeart/2005/8/layout/orgChart1"/>
    <dgm:cxn modelId="{9D7BD36C-9C61-4FCB-9681-D1124A4E2523}" type="presParOf" srcId="{354B3E90-2CFC-4562-BD14-1FCE9D5D0DDE}" destId="{B0DFAF46-C199-4B01-B66E-688FDF3F5799}" srcOrd="2" destOrd="0" presId="urn:microsoft.com/office/officeart/2005/8/layout/orgChart1"/>
    <dgm:cxn modelId="{2444D438-79A0-4227-A61C-B05DCA5FA3DD}" type="presParOf" srcId="{1E87467B-A574-48FC-BD10-C41EB1A44C1B}" destId="{A16769B6-BE74-4EAA-8549-7AD8D76DB2DA}" srcOrd="2" destOrd="0" presId="urn:microsoft.com/office/officeart/2005/8/layout/orgChart1"/>
    <dgm:cxn modelId="{E630FDB8-E836-4ECE-85DC-FA270A1E1C70}" type="presParOf" srcId="{1E87467B-A574-48FC-BD10-C41EB1A44C1B}" destId="{DC4E5215-9C97-4642-BF51-7F4B7770E8A0}" srcOrd="3" destOrd="0" presId="urn:microsoft.com/office/officeart/2005/8/layout/orgChart1"/>
    <dgm:cxn modelId="{BA92E9B7-7E9F-4DB0-AC99-9A81F186F1E5}" type="presParOf" srcId="{DC4E5215-9C97-4642-BF51-7F4B7770E8A0}" destId="{4779AAF4-404D-4D5B-9B0D-47199A8DE5AE}" srcOrd="0" destOrd="0" presId="urn:microsoft.com/office/officeart/2005/8/layout/orgChart1"/>
    <dgm:cxn modelId="{24255BA3-1B29-4977-BF75-DE1BAAED1F72}" type="presParOf" srcId="{4779AAF4-404D-4D5B-9B0D-47199A8DE5AE}" destId="{B2AC8B99-DCBC-4744-9CF0-E2DFBAB54951}" srcOrd="0" destOrd="0" presId="urn:microsoft.com/office/officeart/2005/8/layout/orgChart1"/>
    <dgm:cxn modelId="{9CF5023A-B61F-40C0-BA64-480B10015EA4}" type="presParOf" srcId="{4779AAF4-404D-4D5B-9B0D-47199A8DE5AE}" destId="{06160647-D851-4C1F-9303-B2F2C35D1C46}" srcOrd="1" destOrd="0" presId="urn:microsoft.com/office/officeart/2005/8/layout/orgChart1"/>
    <dgm:cxn modelId="{8F4D6D39-BF75-48F0-AB31-B05C05F7B651}" type="presParOf" srcId="{DC4E5215-9C97-4642-BF51-7F4B7770E8A0}" destId="{FF1D5C02-868C-46CF-A79F-CA4F105541C6}" srcOrd="1" destOrd="0" presId="urn:microsoft.com/office/officeart/2005/8/layout/orgChart1"/>
    <dgm:cxn modelId="{7AF08D8F-4515-4860-B4E3-0F44075D4DDE}" type="presParOf" srcId="{DC4E5215-9C97-4642-BF51-7F4B7770E8A0}" destId="{90B6BE0C-A863-4AC5-8BEC-B04494A5CBDA}" srcOrd="2" destOrd="0" presId="urn:microsoft.com/office/officeart/2005/8/layout/orgChart1"/>
    <dgm:cxn modelId="{92DB691E-5112-45BF-85D2-9DCAD704FF64}" type="presParOf" srcId="{1E87467B-A574-48FC-BD10-C41EB1A44C1B}" destId="{CFCBFCFA-8B16-4753-8022-92ED9E92C42C}" srcOrd="4" destOrd="0" presId="urn:microsoft.com/office/officeart/2005/8/layout/orgChart1"/>
    <dgm:cxn modelId="{C461BCC0-47A5-4798-A933-76B77FB34B38}" type="presParOf" srcId="{1E87467B-A574-48FC-BD10-C41EB1A44C1B}" destId="{593EDF24-20FA-4D4E-9FEB-74F1E727E73D}" srcOrd="5" destOrd="0" presId="urn:microsoft.com/office/officeart/2005/8/layout/orgChart1"/>
    <dgm:cxn modelId="{09EBD361-24F3-4284-A196-1272B9353598}" type="presParOf" srcId="{593EDF24-20FA-4D4E-9FEB-74F1E727E73D}" destId="{17186F24-64BD-45FD-A73E-9EF3B61DF7F0}" srcOrd="0" destOrd="0" presId="urn:microsoft.com/office/officeart/2005/8/layout/orgChart1"/>
    <dgm:cxn modelId="{61D39107-3F9E-4B48-A9DF-9C37F3582FC8}" type="presParOf" srcId="{17186F24-64BD-45FD-A73E-9EF3B61DF7F0}" destId="{EEAFF606-9759-4398-A0A6-35A0B8144925}" srcOrd="0" destOrd="0" presId="urn:microsoft.com/office/officeart/2005/8/layout/orgChart1"/>
    <dgm:cxn modelId="{41018BC4-6499-4577-8836-EE3D1586E627}" type="presParOf" srcId="{17186F24-64BD-45FD-A73E-9EF3B61DF7F0}" destId="{0D45B37E-7D48-4C6E-B143-C781748D7873}" srcOrd="1" destOrd="0" presId="urn:microsoft.com/office/officeart/2005/8/layout/orgChart1"/>
    <dgm:cxn modelId="{73598686-8E66-42E5-A021-7748E6D02622}" type="presParOf" srcId="{593EDF24-20FA-4D4E-9FEB-74F1E727E73D}" destId="{5B8647B8-609E-44C3-9569-FDCF33653B01}" srcOrd="1" destOrd="0" presId="urn:microsoft.com/office/officeart/2005/8/layout/orgChart1"/>
    <dgm:cxn modelId="{00F85AE6-6992-4D5E-86A6-8575FF3BD5E4}" type="presParOf" srcId="{593EDF24-20FA-4D4E-9FEB-74F1E727E73D}" destId="{61B2DB09-54BD-4F3A-8B18-E23EAE0A09F0}" srcOrd="2" destOrd="0" presId="urn:microsoft.com/office/officeart/2005/8/layout/orgChart1"/>
    <dgm:cxn modelId="{9A42CD9F-671D-4701-8ECA-96237C38E3B9}" type="presParOf" srcId="{1E87467B-A574-48FC-BD10-C41EB1A44C1B}" destId="{A90D90CB-D062-4193-B21B-D4973147BDBC}" srcOrd="6" destOrd="0" presId="urn:microsoft.com/office/officeart/2005/8/layout/orgChart1"/>
    <dgm:cxn modelId="{D8C45345-963C-4406-8BA6-B8FCDB8169F2}" type="presParOf" srcId="{1E87467B-A574-48FC-BD10-C41EB1A44C1B}" destId="{08BF1028-A210-4A97-8E7D-7FF3D233EFDC}" srcOrd="7" destOrd="0" presId="urn:microsoft.com/office/officeart/2005/8/layout/orgChart1"/>
    <dgm:cxn modelId="{264F2E44-8BA2-4891-9995-65F665E8B3C5}" type="presParOf" srcId="{08BF1028-A210-4A97-8E7D-7FF3D233EFDC}" destId="{F6D0F397-78E0-4EDC-9AE9-31892031872A}" srcOrd="0" destOrd="0" presId="urn:microsoft.com/office/officeart/2005/8/layout/orgChart1"/>
    <dgm:cxn modelId="{4E5621DD-287D-45A6-8ED6-8D1594E3D829}" type="presParOf" srcId="{F6D0F397-78E0-4EDC-9AE9-31892031872A}" destId="{FA774CC0-0563-4050-8946-7EFAB98E7082}" srcOrd="0" destOrd="0" presId="urn:microsoft.com/office/officeart/2005/8/layout/orgChart1"/>
    <dgm:cxn modelId="{11CCCDC9-AFB8-4C23-94FB-377B4B17DB6E}" type="presParOf" srcId="{F6D0F397-78E0-4EDC-9AE9-31892031872A}" destId="{DEC3CF98-FB31-4B38-9BC5-104CBD6F9641}" srcOrd="1" destOrd="0" presId="urn:microsoft.com/office/officeart/2005/8/layout/orgChart1"/>
    <dgm:cxn modelId="{2E019929-22BE-4EA0-9E5D-9F4910CDC7E7}" type="presParOf" srcId="{08BF1028-A210-4A97-8E7D-7FF3D233EFDC}" destId="{8F49147B-9801-4C8E-98BE-5322D8F64B3F}" srcOrd="1" destOrd="0" presId="urn:microsoft.com/office/officeart/2005/8/layout/orgChart1"/>
    <dgm:cxn modelId="{1FE2B74F-FFB8-4EB5-B6B5-323D763E3751}" type="presParOf" srcId="{08BF1028-A210-4A97-8E7D-7FF3D233EFDC}" destId="{A237F98D-FA30-4F8A-8CD0-A9EAB48FDD6B}" srcOrd="2" destOrd="0" presId="urn:microsoft.com/office/officeart/2005/8/layout/orgChart1"/>
    <dgm:cxn modelId="{58EBF587-E14D-4125-946C-C100298CA896}" type="presParOf" srcId="{17E40FB3-AEE8-48BD-88A9-A1975FC38F0D}" destId="{C3FE567E-6D4B-4E91-A20B-912FB3F483D0}" srcOrd="2" destOrd="0" presId="urn:microsoft.com/office/officeart/2005/8/layout/orgChart1"/>
    <dgm:cxn modelId="{9F7B3849-57F5-41BD-B2DD-D09CBB18591F}" type="presParOf" srcId="{D45497FC-0234-4086-9B41-B18C5A0B4BF0}" destId="{A641AD46-DDFA-469B-9230-5A11AAEE9790}" srcOrd="2" destOrd="0" presId="urn:microsoft.com/office/officeart/2005/8/layout/orgChart1"/>
    <dgm:cxn modelId="{50259546-7AB1-45E6-B1E7-44829EEFDE02}" type="presParOf" srcId="{D45497FC-0234-4086-9B41-B18C5A0B4BF0}" destId="{6E16F6F2-4803-4B67-A109-B8B2A2CD3219}" srcOrd="3" destOrd="0" presId="urn:microsoft.com/office/officeart/2005/8/layout/orgChart1"/>
    <dgm:cxn modelId="{F3B4E31C-2CFF-433B-A0FE-A8F46AF2311B}" type="presParOf" srcId="{6E16F6F2-4803-4B67-A109-B8B2A2CD3219}" destId="{FEB16A3D-ED1B-4C2F-8807-684E94F68419}" srcOrd="0" destOrd="0" presId="urn:microsoft.com/office/officeart/2005/8/layout/orgChart1"/>
    <dgm:cxn modelId="{9981D518-F231-474A-962E-ACA118A1FE06}" type="presParOf" srcId="{FEB16A3D-ED1B-4C2F-8807-684E94F68419}" destId="{5E6A7EC6-2CD5-4E71-ACE7-13C21D290AFF}" srcOrd="0" destOrd="0" presId="urn:microsoft.com/office/officeart/2005/8/layout/orgChart1"/>
    <dgm:cxn modelId="{A404CA30-92D6-46DD-AB1F-3C284C215A74}" type="presParOf" srcId="{FEB16A3D-ED1B-4C2F-8807-684E94F68419}" destId="{BFCB768F-5B9B-49E5-B968-FD01F808116B}" srcOrd="1" destOrd="0" presId="urn:microsoft.com/office/officeart/2005/8/layout/orgChart1"/>
    <dgm:cxn modelId="{6AEAD9DB-B6C4-4E8A-95AE-50CF4F815B27}" type="presParOf" srcId="{6E16F6F2-4803-4B67-A109-B8B2A2CD3219}" destId="{033A04AD-0B08-480D-85EF-A035CDF4C2D3}" srcOrd="1" destOrd="0" presId="urn:microsoft.com/office/officeart/2005/8/layout/orgChart1"/>
    <dgm:cxn modelId="{9B5207B8-0F37-4A80-8D78-29DBD51E8C87}" type="presParOf" srcId="{033A04AD-0B08-480D-85EF-A035CDF4C2D3}" destId="{BE8393FF-DAE3-4887-8C70-5E1364C76C8B}" srcOrd="0" destOrd="0" presId="urn:microsoft.com/office/officeart/2005/8/layout/orgChart1"/>
    <dgm:cxn modelId="{FF4B6645-F7C7-4BE1-BF42-26D8554F5130}" type="presParOf" srcId="{033A04AD-0B08-480D-85EF-A035CDF4C2D3}" destId="{F8E20A84-5BC3-49A6-BF9C-AB95CF92B16A}" srcOrd="1" destOrd="0" presId="urn:microsoft.com/office/officeart/2005/8/layout/orgChart1"/>
    <dgm:cxn modelId="{4DBE8282-36D8-46A2-B438-C70208DF5A5B}" type="presParOf" srcId="{F8E20A84-5BC3-49A6-BF9C-AB95CF92B16A}" destId="{F49B5B9E-90AF-49A6-9D07-6CEBAE4E2DB8}" srcOrd="0" destOrd="0" presId="urn:microsoft.com/office/officeart/2005/8/layout/orgChart1"/>
    <dgm:cxn modelId="{04582DE4-3C03-4A8A-9BB9-49446EF02C16}" type="presParOf" srcId="{F49B5B9E-90AF-49A6-9D07-6CEBAE4E2DB8}" destId="{41E809AB-7B61-4EC2-A270-4E95B88D3660}" srcOrd="0" destOrd="0" presId="urn:microsoft.com/office/officeart/2005/8/layout/orgChart1"/>
    <dgm:cxn modelId="{6550A16D-0BFE-49E2-B8F3-C77A55561BFE}" type="presParOf" srcId="{F49B5B9E-90AF-49A6-9D07-6CEBAE4E2DB8}" destId="{B75C7B05-B74E-40A3-BFFC-077FA694707C}" srcOrd="1" destOrd="0" presId="urn:microsoft.com/office/officeart/2005/8/layout/orgChart1"/>
    <dgm:cxn modelId="{1BDD9CF2-4E9B-418D-98A2-FD9786B951F3}" type="presParOf" srcId="{F8E20A84-5BC3-49A6-BF9C-AB95CF92B16A}" destId="{461167EE-B3ED-4BD5-BA5B-A75E3CE8E80C}" srcOrd="1" destOrd="0" presId="urn:microsoft.com/office/officeart/2005/8/layout/orgChart1"/>
    <dgm:cxn modelId="{F51A328B-B4D5-4E1D-BD45-B2FA29A430FF}" type="presParOf" srcId="{F8E20A84-5BC3-49A6-BF9C-AB95CF92B16A}" destId="{86369F37-C291-4EAB-B2A0-E20AFA929D8E}" srcOrd="2" destOrd="0" presId="urn:microsoft.com/office/officeart/2005/8/layout/orgChart1"/>
    <dgm:cxn modelId="{3B00AB10-96B2-4D67-9F52-1003D44C816D}" type="presParOf" srcId="{033A04AD-0B08-480D-85EF-A035CDF4C2D3}" destId="{2C9E16FA-2BE4-47D5-936D-B7341BEF5E4F}" srcOrd="2" destOrd="0" presId="urn:microsoft.com/office/officeart/2005/8/layout/orgChart1"/>
    <dgm:cxn modelId="{03AC0F2E-7748-4889-A7AC-E5AC3E4C73EC}" type="presParOf" srcId="{033A04AD-0B08-480D-85EF-A035CDF4C2D3}" destId="{8A3892B9-7CC3-498F-A766-09188B334888}" srcOrd="3" destOrd="0" presId="urn:microsoft.com/office/officeart/2005/8/layout/orgChart1"/>
    <dgm:cxn modelId="{17CD6F69-C98F-4C52-9191-402907C8943A}" type="presParOf" srcId="{8A3892B9-7CC3-498F-A766-09188B334888}" destId="{87C48C6F-1D3D-4D87-8B7B-7660F3203EC7}" srcOrd="0" destOrd="0" presId="urn:microsoft.com/office/officeart/2005/8/layout/orgChart1"/>
    <dgm:cxn modelId="{3AFD5E8C-7727-41D5-8B3A-302BA0095993}" type="presParOf" srcId="{87C48C6F-1D3D-4D87-8B7B-7660F3203EC7}" destId="{96B17BC7-5162-4C51-BB81-9677190C1E0D}" srcOrd="0" destOrd="0" presId="urn:microsoft.com/office/officeart/2005/8/layout/orgChart1"/>
    <dgm:cxn modelId="{B9436786-38C5-43FD-BCC9-5EF59DD357A2}" type="presParOf" srcId="{87C48C6F-1D3D-4D87-8B7B-7660F3203EC7}" destId="{696365FF-2118-4A64-8249-01B42E6D00FD}" srcOrd="1" destOrd="0" presId="urn:microsoft.com/office/officeart/2005/8/layout/orgChart1"/>
    <dgm:cxn modelId="{C383C13F-6E7E-4AB6-93F7-FFB4B703865E}" type="presParOf" srcId="{8A3892B9-7CC3-498F-A766-09188B334888}" destId="{D72173D5-8036-497F-B520-33D0BCD022EB}" srcOrd="1" destOrd="0" presId="urn:microsoft.com/office/officeart/2005/8/layout/orgChart1"/>
    <dgm:cxn modelId="{F072BED5-C4EC-44FC-B415-3BE12B1B7086}" type="presParOf" srcId="{8A3892B9-7CC3-498F-A766-09188B334888}" destId="{13DCDA01-A2B7-4A8B-A974-DDFFE2310823}" srcOrd="2" destOrd="0" presId="urn:microsoft.com/office/officeart/2005/8/layout/orgChart1"/>
    <dgm:cxn modelId="{27D77002-D6F1-4C5B-B48D-BCF9798766FC}" type="presParOf" srcId="{033A04AD-0B08-480D-85EF-A035CDF4C2D3}" destId="{07365213-5F85-4C4C-B6D2-A7749328B1EB}" srcOrd="4" destOrd="0" presId="urn:microsoft.com/office/officeart/2005/8/layout/orgChart1"/>
    <dgm:cxn modelId="{39B90741-AB07-4CE3-90BF-6BE76C9D472B}" type="presParOf" srcId="{033A04AD-0B08-480D-85EF-A035CDF4C2D3}" destId="{9A3435E2-5850-4FE4-BE4A-196C99BEF4AB}" srcOrd="5" destOrd="0" presId="urn:microsoft.com/office/officeart/2005/8/layout/orgChart1"/>
    <dgm:cxn modelId="{4A18CA5B-B64D-4F7B-8433-001ADB7DFBC0}" type="presParOf" srcId="{9A3435E2-5850-4FE4-BE4A-196C99BEF4AB}" destId="{CF4F5A54-F5F0-4BB5-AF84-47D1F93B52AD}" srcOrd="0" destOrd="0" presId="urn:microsoft.com/office/officeart/2005/8/layout/orgChart1"/>
    <dgm:cxn modelId="{E17DE7F2-10E0-4E03-A6C5-340AC69D58AF}" type="presParOf" srcId="{CF4F5A54-F5F0-4BB5-AF84-47D1F93B52AD}" destId="{B0BAECB2-FF03-49B2-994B-4F5C17F3BCB7}" srcOrd="0" destOrd="0" presId="urn:microsoft.com/office/officeart/2005/8/layout/orgChart1"/>
    <dgm:cxn modelId="{FFA8AC8B-4249-4328-B359-BE3F51467A21}" type="presParOf" srcId="{CF4F5A54-F5F0-4BB5-AF84-47D1F93B52AD}" destId="{E877A8A5-DB41-4F36-A94F-589ACE59F8F7}" srcOrd="1" destOrd="0" presId="urn:microsoft.com/office/officeart/2005/8/layout/orgChart1"/>
    <dgm:cxn modelId="{D2C83EE8-423E-48EA-8B57-62F026EDD0A4}" type="presParOf" srcId="{9A3435E2-5850-4FE4-BE4A-196C99BEF4AB}" destId="{9358B69F-9CB3-4148-8B11-79319ABAF2D9}" srcOrd="1" destOrd="0" presId="urn:microsoft.com/office/officeart/2005/8/layout/orgChart1"/>
    <dgm:cxn modelId="{D873CCCF-D35C-48AB-8BEB-3B1CB34F431E}" type="presParOf" srcId="{9A3435E2-5850-4FE4-BE4A-196C99BEF4AB}" destId="{374DD147-30C0-4F6B-A09D-AC34E1A13885}" srcOrd="2" destOrd="0" presId="urn:microsoft.com/office/officeart/2005/8/layout/orgChart1"/>
    <dgm:cxn modelId="{8D0636D0-0E25-4F54-BC6D-D89D434EED66}" type="presParOf" srcId="{6E16F6F2-4803-4B67-A109-B8B2A2CD3219}" destId="{60AE1F2C-9827-46AF-8C3E-6945D57FADBD}" srcOrd="2" destOrd="0" presId="urn:microsoft.com/office/officeart/2005/8/layout/orgChart1"/>
    <dgm:cxn modelId="{144832EE-B943-4625-82F7-10EC34DCBADC}" type="presParOf" srcId="{D9C22434-1F31-4A6A-80C0-C36294A87C73}" destId="{628F0E70-3323-4F14-9041-206FF10D78AC}" srcOrd="2" destOrd="0" presId="urn:microsoft.com/office/officeart/2005/8/layout/orgChart1"/>
    <dgm:cxn modelId="{2002CCFC-CB75-41E3-B463-2C23AB17CAFB}" type="presParOf" srcId="{8B95BACE-7617-4B66-8249-7F1140ACD0F0}" destId="{7BEF6F21-9979-462B-8216-C4BEB281B599}" srcOrd="2" destOrd="0" presId="urn:microsoft.com/office/officeart/2005/8/layout/orgChart1"/>
    <dgm:cxn modelId="{54CDE45C-AA3B-4219-B09F-D34517094059}" type="presParOf" srcId="{8B95BACE-7617-4B66-8249-7F1140ACD0F0}" destId="{1CE44AAA-9C0F-4669-98E8-AE1310A30CF7}" srcOrd="3" destOrd="0" presId="urn:microsoft.com/office/officeart/2005/8/layout/orgChart1"/>
    <dgm:cxn modelId="{952D690F-5FFE-45F4-892A-0F95ADBE172F}" type="presParOf" srcId="{1CE44AAA-9C0F-4669-98E8-AE1310A30CF7}" destId="{35682A58-379F-4FA8-BD6B-49E56B5986F4}" srcOrd="0" destOrd="0" presId="urn:microsoft.com/office/officeart/2005/8/layout/orgChart1"/>
    <dgm:cxn modelId="{657C5D6E-6305-447F-90A8-97C692F414D3}" type="presParOf" srcId="{35682A58-379F-4FA8-BD6B-49E56B5986F4}" destId="{B5B22801-42B1-449E-96BA-D04F8C8F71EF}" srcOrd="0" destOrd="0" presId="urn:microsoft.com/office/officeart/2005/8/layout/orgChart1"/>
    <dgm:cxn modelId="{A712F828-DB24-4C14-86B9-0C368CC8D29C}" type="presParOf" srcId="{35682A58-379F-4FA8-BD6B-49E56B5986F4}" destId="{CC63307E-B276-4C08-92B5-09FA5A1F9BDB}" srcOrd="1" destOrd="0" presId="urn:microsoft.com/office/officeart/2005/8/layout/orgChart1"/>
    <dgm:cxn modelId="{F16B4358-4D90-4118-8ABF-EC608D740DAB}" type="presParOf" srcId="{1CE44AAA-9C0F-4669-98E8-AE1310A30CF7}" destId="{AA440846-50BD-4364-9FD9-95265D52DFEA}" srcOrd="1" destOrd="0" presId="urn:microsoft.com/office/officeart/2005/8/layout/orgChart1"/>
    <dgm:cxn modelId="{A48EAF0C-908A-4165-A257-C126AA28F055}" type="presParOf" srcId="{AA440846-50BD-4364-9FD9-95265D52DFEA}" destId="{FE6758F0-E357-404F-8548-F227E47A0161}" srcOrd="0" destOrd="0" presId="urn:microsoft.com/office/officeart/2005/8/layout/orgChart1"/>
    <dgm:cxn modelId="{FA2ADE53-3DEA-47BF-973E-5C2696944EFF}" type="presParOf" srcId="{AA440846-50BD-4364-9FD9-95265D52DFEA}" destId="{A98931E2-5CBE-4DF0-8D6C-8680BAC7A627}" srcOrd="1" destOrd="0" presId="urn:microsoft.com/office/officeart/2005/8/layout/orgChart1"/>
    <dgm:cxn modelId="{8A34450A-03E1-49B7-AEA1-75D906907622}" type="presParOf" srcId="{A98931E2-5CBE-4DF0-8D6C-8680BAC7A627}" destId="{FEC16ECC-08C9-4C7A-9FE2-F779C217BAD0}" srcOrd="0" destOrd="0" presId="urn:microsoft.com/office/officeart/2005/8/layout/orgChart1"/>
    <dgm:cxn modelId="{7B2CC978-9E3F-4CA0-AF92-EF49873A82F2}" type="presParOf" srcId="{FEC16ECC-08C9-4C7A-9FE2-F779C217BAD0}" destId="{253F4498-647D-4E1E-A340-8438C702C0A3}" srcOrd="0" destOrd="0" presId="urn:microsoft.com/office/officeart/2005/8/layout/orgChart1"/>
    <dgm:cxn modelId="{AEE9067B-8269-4C51-94C5-2BCBEAFD95BD}" type="presParOf" srcId="{FEC16ECC-08C9-4C7A-9FE2-F779C217BAD0}" destId="{C9E47A15-773B-416E-8662-7A52D1D7C9A8}" srcOrd="1" destOrd="0" presId="urn:microsoft.com/office/officeart/2005/8/layout/orgChart1"/>
    <dgm:cxn modelId="{1BCA7020-05E9-41D3-856A-A3C1867D16B0}" type="presParOf" srcId="{A98931E2-5CBE-4DF0-8D6C-8680BAC7A627}" destId="{EA3434FF-8E64-4651-851B-6F1781300818}" srcOrd="1" destOrd="0" presId="urn:microsoft.com/office/officeart/2005/8/layout/orgChart1"/>
    <dgm:cxn modelId="{9F724477-578B-4193-A225-7369FD1E4402}" type="presParOf" srcId="{A98931E2-5CBE-4DF0-8D6C-8680BAC7A627}" destId="{65978AB7-E650-4C29-8447-DC8DF9E739D1}" srcOrd="2" destOrd="0" presId="urn:microsoft.com/office/officeart/2005/8/layout/orgChart1"/>
    <dgm:cxn modelId="{CC2D405A-2338-4D77-87A6-EBEEA37714B6}" type="presParOf" srcId="{AA440846-50BD-4364-9FD9-95265D52DFEA}" destId="{DD287517-0CDD-4FE2-8B1D-9AF946FE7198}" srcOrd="2" destOrd="0" presId="urn:microsoft.com/office/officeart/2005/8/layout/orgChart1"/>
    <dgm:cxn modelId="{CBAFC372-82B6-46D0-ADE6-B97FF683D4A6}" type="presParOf" srcId="{AA440846-50BD-4364-9FD9-95265D52DFEA}" destId="{422175AF-DBAA-4ED4-BA48-908BCA282605}" srcOrd="3" destOrd="0" presId="urn:microsoft.com/office/officeart/2005/8/layout/orgChart1"/>
    <dgm:cxn modelId="{35A11E3A-2049-4CAD-9B91-DA5A500C65E8}" type="presParOf" srcId="{422175AF-DBAA-4ED4-BA48-908BCA282605}" destId="{DC11CA58-6C11-4FAB-8D7C-67389B8DE074}" srcOrd="0" destOrd="0" presId="urn:microsoft.com/office/officeart/2005/8/layout/orgChart1"/>
    <dgm:cxn modelId="{C72BB577-CEEB-471A-BD23-82EE49BD8652}" type="presParOf" srcId="{DC11CA58-6C11-4FAB-8D7C-67389B8DE074}" destId="{BEC80CA0-6C79-43EA-8841-648FDD4CFDE7}" srcOrd="0" destOrd="0" presId="urn:microsoft.com/office/officeart/2005/8/layout/orgChart1"/>
    <dgm:cxn modelId="{8408A9A8-5D55-4A89-A421-FC952EA3F048}" type="presParOf" srcId="{DC11CA58-6C11-4FAB-8D7C-67389B8DE074}" destId="{DEF48D27-2BBF-4F01-BCD7-967E802D656F}" srcOrd="1" destOrd="0" presId="urn:microsoft.com/office/officeart/2005/8/layout/orgChart1"/>
    <dgm:cxn modelId="{FEB71B67-B345-42CE-8735-6EE0E0B5B274}" type="presParOf" srcId="{422175AF-DBAA-4ED4-BA48-908BCA282605}" destId="{30C0E732-4F43-4BB5-9C71-F88AAD6D5A67}" srcOrd="1" destOrd="0" presId="urn:microsoft.com/office/officeart/2005/8/layout/orgChart1"/>
    <dgm:cxn modelId="{DE19516D-12AD-4363-B68E-A4BE89F962C9}" type="presParOf" srcId="{422175AF-DBAA-4ED4-BA48-908BCA282605}" destId="{5AF15B7D-F98B-4283-ACD6-403F4AD6FADE}" srcOrd="2" destOrd="0" presId="urn:microsoft.com/office/officeart/2005/8/layout/orgChart1"/>
    <dgm:cxn modelId="{D3981C6B-9AED-458B-A920-B7DBE776F215}" type="presParOf" srcId="{1CE44AAA-9C0F-4669-98E8-AE1310A30CF7}" destId="{32FFA955-C9EC-444F-A68E-D6E90814159F}" srcOrd="2" destOrd="0" presId="urn:microsoft.com/office/officeart/2005/8/layout/orgChart1"/>
    <dgm:cxn modelId="{8D9CAABD-12E2-456F-9B57-AB5E9EB60545}" type="presParOf" srcId="{8B95BACE-7617-4B66-8249-7F1140ACD0F0}" destId="{75FE8255-1A44-40C8-A0F0-68D20848FABD}" srcOrd="4" destOrd="0" presId="urn:microsoft.com/office/officeart/2005/8/layout/orgChart1"/>
    <dgm:cxn modelId="{7B035008-AD99-434D-B0BB-E1D4A21BA610}" type="presParOf" srcId="{8B95BACE-7617-4B66-8249-7F1140ACD0F0}" destId="{500E9E30-A1C6-44F9-B227-F00F9626EE9A}" srcOrd="5" destOrd="0" presId="urn:microsoft.com/office/officeart/2005/8/layout/orgChart1"/>
    <dgm:cxn modelId="{15F861DA-94C3-4EB9-9458-523B3A4F40D1}" type="presParOf" srcId="{500E9E30-A1C6-44F9-B227-F00F9626EE9A}" destId="{933953E6-7408-470B-9E5A-DB63C9D102B3}" srcOrd="0" destOrd="0" presId="urn:microsoft.com/office/officeart/2005/8/layout/orgChart1"/>
    <dgm:cxn modelId="{E9688CD9-2FA8-4B7C-81AD-A0699CD78E02}" type="presParOf" srcId="{933953E6-7408-470B-9E5A-DB63C9D102B3}" destId="{9A867F84-5CD0-4437-83EB-7274F36371D7}" srcOrd="0" destOrd="0" presId="urn:microsoft.com/office/officeart/2005/8/layout/orgChart1"/>
    <dgm:cxn modelId="{2A8149B2-EEE2-400E-B1B3-51E5BE5F0CEA}" type="presParOf" srcId="{933953E6-7408-470B-9E5A-DB63C9D102B3}" destId="{EC186888-30F0-4EE2-863D-3B70BF2657D2}" srcOrd="1" destOrd="0" presId="urn:microsoft.com/office/officeart/2005/8/layout/orgChart1"/>
    <dgm:cxn modelId="{F5203DAD-E19A-4F51-85E7-897A54BD2BAA}" type="presParOf" srcId="{500E9E30-A1C6-44F9-B227-F00F9626EE9A}" destId="{A74F7398-BB6E-43C2-AECB-12426AD5E3A9}" srcOrd="1" destOrd="0" presId="urn:microsoft.com/office/officeart/2005/8/layout/orgChart1"/>
    <dgm:cxn modelId="{CF581881-5FCC-4443-9C84-AEE4FF7375DC}" type="presParOf" srcId="{500E9E30-A1C6-44F9-B227-F00F9626EE9A}" destId="{14C2DC89-2664-4195-B31A-35E2C1C4D793}" srcOrd="2" destOrd="0" presId="urn:microsoft.com/office/officeart/2005/8/layout/orgChart1"/>
    <dgm:cxn modelId="{91216583-82B6-4E48-8C66-C4E2F9AAE90C}" type="presParOf" srcId="{807430CB-6901-40C4-975E-726E8E31B353}" destId="{55DA2620-5C7B-4A2E-9625-C4076A3387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4E263-4A0A-4684-9D04-C3E5C8D2333C}">
      <dsp:nvSpPr>
        <dsp:cNvPr id="0" name=""/>
        <dsp:cNvSpPr/>
      </dsp:nvSpPr>
      <dsp:spPr>
        <a:xfrm>
          <a:off x="3902361" y="1348599"/>
          <a:ext cx="3126165" cy="3126165"/>
        </a:xfrm>
        <a:prstGeom prst="ellipse">
          <a:avLst/>
        </a:prstGeom>
        <a:solidFill>
          <a:schemeClr val="accent1">
            <a:lumMod val="20000"/>
            <a:lumOff val="8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b="1" kern="1200"/>
        </a:p>
      </dsp:txBody>
      <dsp:txXfrm>
        <a:off x="4360177" y="1806415"/>
        <a:ext cx="2210533" cy="2210533"/>
      </dsp:txXfrm>
    </dsp:sp>
    <dsp:sp modelId="{EF3BC9D3-8F76-4E0A-B088-621E41EB0FDE}">
      <dsp:nvSpPr>
        <dsp:cNvPr id="0" name=""/>
        <dsp:cNvSpPr/>
      </dsp:nvSpPr>
      <dsp:spPr>
        <a:xfrm>
          <a:off x="4070643" y="-516818"/>
          <a:ext cx="2789602" cy="2789618"/>
        </a:xfrm>
        <a:prstGeom prst="ellipse">
          <a:avLst/>
        </a:prstGeom>
        <a:solidFill>
          <a:srgbClr val="FF4B21">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Design-led problem solving is central to developing technological and business solutions</a:t>
          </a:r>
          <a:endParaRPr lang="en-GB" sz="1800" kern="1200"/>
        </a:p>
      </dsp:txBody>
      <dsp:txXfrm>
        <a:off x="4479171" y="-108288"/>
        <a:ext cx="1972546" cy="1972558"/>
      </dsp:txXfrm>
    </dsp:sp>
    <dsp:sp modelId="{58E32B41-2DCF-471F-A597-8BA025FBC543}">
      <dsp:nvSpPr>
        <dsp:cNvPr id="0" name=""/>
        <dsp:cNvSpPr/>
      </dsp:nvSpPr>
      <dsp:spPr>
        <a:xfrm>
          <a:off x="6004798" y="888427"/>
          <a:ext cx="2789602" cy="2789618"/>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Contextual Digital Fluency and Technical Mastery</a:t>
          </a:r>
          <a:endParaRPr lang="en-GB" sz="1800" kern="1200"/>
        </a:p>
      </dsp:txBody>
      <dsp:txXfrm>
        <a:off x="6413326" y="1296957"/>
        <a:ext cx="1972546" cy="1972558"/>
      </dsp:txXfrm>
    </dsp:sp>
    <dsp:sp modelId="{F216593A-2725-402E-9CA9-F732802433F5}">
      <dsp:nvSpPr>
        <dsp:cNvPr id="0" name=""/>
        <dsp:cNvSpPr/>
      </dsp:nvSpPr>
      <dsp:spPr>
        <a:xfrm>
          <a:off x="5266016" y="3162163"/>
          <a:ext cx="2789602" cy="2789618"/>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Communication and Collaborative Practice In Action</a:t>
          </a:r>
          <a:endParaRPr lang="en-GB" sz="1800" kern="1200"/>
        </a:p>
      </dsp:txBody>
      <dsp:txXfrm>
        <a:off x="5674544" y="3570693"/>
        <a:ext cx="1972546" cy="1972558"/>
      </dsp:txXfrm>
    </dsp:sp>
    <dsp:sp modelId="{F70597F5-3BAD-434E-B8C6-20D38F843044}">
      <dsp:nvSpPr>
        <dsp:cNvPr id="0" name=""/>
        <dsp:cNvSpPr/>
      </dsp:nvSpPr>
      <dsp:spPr>
        <a:xfrm>
          <a:off x="2875269" y="3162163"/>
          <a:ext cx="2789602" cy="2789618"/>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Growth Through Making and Iteration</a:t>
          </a:r>
          <a:endParaRPr lang="en-GB" sz="1800" kern="1200"/>
        </a:p>
      </dsp:txBody>
      <dsp:txXfrm>
        <a:off x="3283797" y="3570693"/>
        <a:ext cx="1972546" cy="1972558"/>
      </dsp:txXfrm>
    </dsp:sp>
    <dsp:sp modelId="{B612D069-37F0-4C99-A2F6-1A0CE52A99AE}">
      <dsp:nvSpPr>
        <dsp:cNvPr id="0" name=""/>
        <dsp:cNvSpPr/>
      </dsp:nvSpPr>
      <dsp:spPr>
        <a:xfrm>
          <a:off x="2136487" y="888427"/>
          <a:ext cx="2789602" cy="2789618"/>
        </a:xfrm>
        <a:prstGeom prst="ellipse">
          <a:avLst/>
        </a:prstGeom>
        <a:solidFill>
          <a:srgbClr val="7185FF">
            <a:alpha val="49804"/>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Sustainable and Ethical Innovation</a:t>
          </a:r>
          <a:endParaRPr lang="en-GB" sz="1800" kern="1200"/>
        </a:p>
      </dsp:txBody>
      <dsp:txXfrm>
        <a:off x="2545015" y="1296957"/>
        <a:ext cx="1972546" cy="1972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E8255-1A44-40C8-A0F0-68D20848FABD}">
      <dsp:nvSpPr>
        <dsp:cNvPr id="0" name=""/>
        <dsp:cNvSpPr/>
      </dsp:nvSpPr>
      <dsp:spPr>
        <a:xfrm>
          <a:off x="6250149" y="584529"/>
          <a:ext cx="1761349" cy="244551"/>
        </a:xfrm>
        <a:custGeom>
          <a:avLst/>
          <a:gdLst/>
          <a:ahLst/>
          <a:cxnLst/>
          <a:rect l="0" t="0" r="0" b="0"/>
          <a:pathLst>
            <a:path>
              <a:moveTo>
                <a:pt x="0" y="0"/>
              </a:moveTo>
              <a:lnTo>
                <a:pt x="0" y="122275"/>
              </a:lnTo>
              <a:lnTo>
                <a:pt x="1761349" y="122275"/>
              </a:lnTo>
              <a:lnTo>
                <a:pt x="1761349" y="244551"/>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87517-0CDD-4FE2-8B1D-9AF946FE7198}">
      <dsp:nvSpPr>
        <dsp:cNvPr id="0" name=""/>
        <dsp:cNvSpPr/>
      </dsp:nvSpPr>
      <dsp:spPr>
        <a:xfrm>
          <a:off x="6136608" y="1411345"/>
          <a:ext cx="174679" cy="1362498"/>
        </a:xfrm>
        <a:custGeom>
          <a:avLst/>
          <a:gdLst/>
          <a:ahLst/>
          <a:cxnLst/>
          <a:rect l="0" t="0" r="0" b="0"/>
          <a:pathLst>
            <a:path>
              <a:moveTo>
                <a:pt x="0" y="0"/>
              </a:moveTo>
              <a:lnTo>
                <a:pt x="0" y="1362498"/>
              </a:lnTo>
              <a:lnTo>
                <a:pt x="174679" y="1362498"/>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6758F0-E357-404F-8548-F227E47A0161}">
      <dsp:nvSpPr>
        <dsp:cNvPr id="0" name=""/>
        <dsp:cNvSpPr/>
      </dsp:nvSpPr>
      <dsp:spPr>
        <a:xfrm>
          <a:off x="6136608" y="1411345"/>
          <a:ext cx="174679" cy="535683"/>
        </a:xfrm>
        <a:custGeom>
          <a:avLst/>
          <a:gdLst/>
          <a:ahLst/>
          <a:cxnLst/>
          <a:rect l="0" t="0" r="0" b="0"/>
          <a:pathLst>
            <a:path>
              <a:moveTo>
                <a:pt x="0" y="0"/>
              </a:moveTo>
              <a:lnTo>
                <a:pt x="0" y="535683"/>
              </a:lnTo>
              <a:lnTo>
                <a:pt x="174679" y="535683"/>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EF6F21-9979-462B-8216-C4BEB281B599}">
      <dsp:nvSpPr>
        <dsp:cNvPr id="0" name=""/>
        <dsp:cNvSpPr/>
      </dsp:nvSpPr>
      <dsp:spPr>
        <a:xfrm>
          <a:off x="6250149" y="584529"/>
          <a:ext cx="352269" cy="244551"/>
        </a:xfrm>
        <a:custGeom>
          <a:avLst/>
          <a:gdLst/>
          <a:ahLst/>
          <a:cxnLst/>
          <a:rect l="0" t="0" r="0" b="0"/>
          <a:pathLst>
            <a:path>
              <a:moveTo>
                <a:pt x="0" y="0"/>
              </a:moveTo>
              <a:lnTo>
                <a:pt x="0" y="122275"/>
              </a:lnTo>
              <a:lnTo>
                <a:pt x="352269" y="122275"/>
              </a:lnTo>
              <a:lnTo>
                <a:pt x="352269" y="244551"/>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365213-5F85-4C4C-B6D2-A7749328B1EB}">
      <dsp:nvSpPr>
        <dsp:cNvPr id="0" name=""/>
        <dsp:cNvSpPr/>
      </dsp:nvSpPr>
      <dsp:spPr>
        <a:xfrm>
          <a:off x="4727528" y="2238160"/>
          <a:ext cx="174679" cy="2189314"/>
        </a:xfrm>
        <a:custGeom>
          <a:avLst/>
          <a:gdLst/>
          <a:ahLst/>
          <a:cxnLst/>
          <a:rect l="0" t="0" r="0" b="0"/>
          <a:pathLst>
            <a:path>
              <a:moveTo>
                <a:pt x="0" y="0"/>
              </a:moveTo>
              <a:lnTo>
                <a:pt x="0" y="2189314"/>
              </a:lnTo>
              <a:lnTo>
                <a:pt x="174679" y="2189314"/>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9E16FA-2BE4-47D5-936D-B7341BEF5E4F}">
      <dsp:nvSpPr>
        <dsp:cNvPr id="0" name=""/>
        <dsp:cNvSpPr/>
      </dsp:nvSpPr>
      <dsp:spPr>
        <a:xfrm>
          <a:off x="4727528" y="2238160"/>
          <a:ext cx="174679" cy="1362498"/>
        </a:xfrm>
        <a:custGeom>
          <a:avLst/>
          <a:gdLst/>
          <a:ahLst/>
          <a:cxnLst/>
          <a:rect l="0" t="0" r="0" b="0"/>
          <a:pathLst>
            <a:path>
              <a:moveTo>
                <a:pt x="0" y="0"/>
              </a:moveTo>
              <a:lnTo>
                <a:pt x="0" y="1362498"/>
              </a:lnTo>
              <a:lnTo>
                <a:pt x="174679" y="136249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8393FF-DAE3-4887-8C70-5E1364C76C8B}">
      <dsp:nvSpPr>
        <dsp:cNvPr id="0" name=""/>
        <dsp:cNvSpPr/>
      </dsp:nvSpPr>
      <dsp:spPr>
        <a:xfrm>
          <a:off x="4727528" y="2238160"/>
          <a:ext cx="174679" cy="535683"/>
        </a:xfrm>
        <a:custGeom>
          <a:avLst/>
          <a:gdLst/>
          <a:ahLst/>
          <a:cxnLst/>
          <a:rect l="0" t="0" r="0" b="0"/>
          <a:pathLst>
            <a:path>
              <a:moveTo>
                <a:pt x="0" y="0"/>
              </a:moveTo>
              <a:lnTo>
                <a:pt x="0" y="535683"/>
              </a:lnTo>
              <a:lnTo>
                <a:pt x="174679" y="53568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41AD46-DDFA-469B-9230-5A11AAEE9790}">
      <dsp:nvSpPr>
        <dsp:cNvPr id="0" name=""/>
        <dsp:cNvSpPr/>
      </dsp:nvSpPr>
      <dsp:spPr>
        <a:xfrm>
          <a:off x="4488800" y="1411345"/>
          <a:ext cx="704539" cy="244551"/>
        </a:xfrm>
        <a:custGeom>
          <a:avLst/>
          <a:gdLst/>
          <a:ahLst/>
          <a:cxnLst/>
          <a:rect l="0" t="0" r="0" b="0"/>
          <a:pathLst>
            <a:path>
              <a:moveTo>
                <a:pt x="0" y="0"/>
              </a:moveTo>
              <a:lnTo>
                <a:pt x="0" y="122275"/>
              </a:lnTo>
              <a:lnTo>
                <a:pt x="704539" y="122275"/>
              </a:lnTo>
              <a:lnTo>
                <a:pt x="704539" y="244551"/>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0D90CB-D062-4193-B21B-D4973147BDBC}">
      <dsp:nvSpPr>
        <dsp:cNvPr id="0" name=""/>
        <dsp:cNvSpPr/>
      </dsp:nvSpPr>
      <dsp:spPr>
        <a:xfrm>
          <a:off x="3318448" y="2238160"/>
          <a:ext cx="174679" cy="3016129"/>
        </a:xfrm>
        <a:custGeom>
          <a:avLst/>
          <a:gdLst/>
          <a:ahLst/>
          <a:cxnLst/>
          <a:rect l="0" t="0" r="0" b="0"/>
          <a:pathLst>
            <a:path>
              <a:moveTo>
                <a:pt x="0" y="0"/>
              </a:moveTo>
              <a:lnTo>
                <a:pt x="0" y="3016129"/>
              </a:lnTo>
              <a:lnTo>
                <a:pt x="174679" y="3016129"/>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CBFCFA-8B16-4753-8022-92ED9E92C42C}">
      <dsp:nvSpPr>
        <dsp:cNvPr id="0" name=""/>
        <dsp:cNvSpPr/>
      </dsp:nvSpPr>
      <dsp:spPr>
        <a:xfrm>
          <a:off x="3318448" y="2238160"/>
          <a:ext cx="174679" cy="2189314"/>
        </a:xfrm>
        <a:custGeom>
          <a:avLst/>
          <a:gdLst/>
          <a:ahLst/>
          <a:cxnLst/>
          <a:rect l="0" t="0" r="0" b="0"/>
          <a:pathLst>
            <a:path>
              <a:moveTo>
                <a:pt x="0" y="0"/>
              </a:moveTo>
              <a:lnTo>
                <a:pt x="0" y="2189314"/>
              </a:lnTo>
              <a:lnTo>
                <a:pt x="174679" y="2189314"/>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6769B6-BE74-4EAA-8549-7AD8D76DB2DA}">
      <dsp:nvSpPr>
        <dsp:cNvPr id="0" name=""/>
        <dsp:cNvSpPr/>
      </dsp:nvSpPr>
      <dsp:spPr>
        <a:xfrm>
          <a:off x="3318448" y="2238160"/>
          <a:ext cx="174679" cy="1362498"/>
        </a:xfrm>
        <a:custGeom>
          <a:avLst/>
          <a:gdLst/>
          <a:ahLst/>
          <a:cxnLst/>
          <a:rect l="0" t="0" r="0" b="0"/>
          <a:pathLst>
            <a:path>
              <a:moveTo>
                <a:pt x="0" y="0"/>
              </a:moveTo>
              <a:lnTo>
                <a:pt x="0" y="1362498"/>
              </a:lnTo>
              <a:lnTo>
                <a:pt x="174679" y="136249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F70344-8EC5-46E7-BDD4-ABD950744AC9}">
      <dsp:nvSpPr>
        <dsp:cNvPr id="0" name=""/>
        <dsp:cNvSpPr/>
      </dsp:nvSpPr>
      <dsp:spPr>
        <a:xfrm>
          <a:off x="3318448" y="2238160"/>
          <a:ext cx="174679" cy="535683"/>
        </a:xfrm>
        <a:custGeom>
          <a:avLst/>
          <a:gdLst/>
          <a:ahLst/>
          <a:cxnLst/>
          <a:rect l="0" t="0" r="0" b="0"/>
          <a:pathLst>
            <a:path>
              <a:moveTo>
                <a:pt x="0" y="0"/>
              </a:moveTo>
              <a:lnTo>
                <a:pt x="0" y="535683"/>
              </a:lnTo>
              <a:lnTo>
                <a:pt x="174679" y="53568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D35C5-3CE9-4C1C-84D2-95C4E49A4A10}">
      <dsp:nvSpPr>
        <dsp:cNvPr id="0" name=""/>
        <dsp:cNvSpPr/>
      </dsp:nvSpPr>
      <dsp:spPr>
        <a:xfrm>
          <a:off x="3784260" y="1411345"/>
          <a:ext cx="704539" cy="244551"/>
        </a:xfrm>
        <a:custGeom>
          <a:avLst/>
          <a:gdLst/>
          <a:ahLst/>
          <a:cxnLst/>
          <a:rect l="0" t="0" r="0" b="0"/>
          <a:pathLst>
            <a:path>
              <a:moveTo>
                <a:pt x="704539" y="0"/>
              </a:moveTo>
              <a:lnTo>
                <a:pt x="704539" y="122275"/>
              </a:lnTo>
              <a:lnTo>
                <a:pt x="0" y="122275"/>
              </a:lnTo>
              <a:lnTo>
                <a:pt x="0" y="244551"/>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9D3EA4-5286-4DBF-BC22-81D49D9BCC90}">
      <dsp:nvSpPr>
        <dsp:cNvPr id="0" name=""/>
        <dsp:cNvSpPr/>
      </dsp:nvSpPr>
      <dsp:spPr>
        <a:xfrm>
          <a:off x="4488800" y="584529"/>
          <a:ext cx="1761349" cy="244551"/>
        </a:xfrm>
        <a:custGeom>
          <a:avLst/>
          <a:gdLst/>
          <a:ahLst/>
          <a:cxnLst/>
          <a:rect l="0" t="0" r="0" b="0"/>
          <a:pathLst>
            <a:path>
              <a:moveTo>
                <a:pt x="1761349" y="0"/>
              </a:moveTo>
              <a:lnTo>
                <a:pt x="1761349" y="122275"/>
              </a:lnTo>
              <a:lnTo>
                <a:pt x="0" y="122275"/>
              </a:lnTo>
              <a:lnTo>
                <a:pt x="0" y="244551"/>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61EF28-EFF9-4EDF-8632-31652AAC0C18}">
      <dsp:nvSpPr>
        <dsp:cNvPr id="0" name=""/>
        <dsp:cNvSpPr/>
      </dsp:nvSpPr>
      <dsp:spPr>
        <a:xfrm>
          <a:off x="3948458" y="2265"/>
          <a:ext cx="4603382" cy="58226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a:t>Design-led problem solving is central to developing technological and business solutions</a:t>
          </a:r>
        </a:p>
      </dsp:txBody>
      <dsp:txXfrm>
        <a:off x="3948458" y="2265"/>
        <a:ext cx="4603382" cy="582264"/>
      </dsp:txXfrm>
    </dsp:sp>
    <dsp:sp modelId="{50D318D4-A839-45B1-A6AB-1876C43D7CCB}">
      <dsp:nvSpPr>
        <dsp:cNvPr id="0" name=""/>
        <dsp:cNvSpPr/>
      </dsp:nvSpPr>
      <dsp:spPr>
        <a:xfrm>
          <a:off x="3906535" y="829080"/>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Critical Thinking</a:t>
          </a:r>
        </a:p>
      </dsp:txBody>
      <dsp:txXfrm>
        <a:off x="3906535" y="829080"/>
        <a:ext cx="1164528" cy="582264"/>
      </dsp:txXfrm>
    </dsp:sp>
    <dsp:sp modelId="{5D52A648-4DD1-482D-B9D1-5446B3966C31}">
      <dsp:nvSpPr>
        <dsp:cNvPr id="0" name=""/>
        <dsp:cNvSpPr/>
      </dsp:nvSpPr>
      <dsp:spPr>
        <a:xfrm>
          <a:off x="3201995" y="1655896"/>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Information Analysis and Interpretation</a:t>
          </a:r>
        </a:p>
      </dsp:txBody>
      <dsp:txXfrm>
        <a:off x="3201995" y="1655896"/>
        <a:ext cx="1164528" cy="582264"/>
      </dsp:txXfrm>
    </dsp:sp>
    <dsp:sp modelId="{81A020F5-DB0E-43D5-AE05-8AEA8A613CD2}">
      <dsp:nvSpPr>
        <dsp:cNvPr id="0" name=""/>
        <dsp:cNvSpPr/>
      </dsp:nvSpPr>
      <dsp:spPr>
        <a:xfrm>
          <a:off x="3493127" y="2482711"/>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Analysis</a:t>
          </a:r>
        </a:p>
      </dsp:txBody>
      <dsp:txXfrm>
        <a:off x="3493127" y="2482711"/>
        <a:ext cx="1164528" cy="582264"/>
      </dsp:txXfrm>
    </dsp:sp>
    <dsp:sp modelId="{B2AC8B99-DCBC-4744-9CF0-E2DFBAB54951}">
      <dsp:nvSpPr>
        <dsp:cNvPr id="0" name=""/>
        <dsp:cNvSpPr/>
      </dsp:nvSpPr>
      <dsp:spPr>
        <a:xfrm>
          <a:off x="3493127" y="3309527"/>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Interpretation</a:t>
          </a:r>
        </a:p>
      </dsp:txBody>
      <dsp:txXfrm>
        <a:off x="3493127" y="3309527"/>
        <a:ext cx="1164528" cy="582264"/>
      </dsp:txXfrm>
    </dsp:sp>
    <dsp:sp modelId="{EEAFF606-9759-4398-A0A6-35A0B8144925}">
      <dsp:nvSpPr>
        <dsp:cNvPr id="0" name=""/>
        <dsp:cNvSpPr/>
      </dsp:nvSpPr>
      <dsp:spPr>
        <a:xfrm>
          <a:off x="3493127" y="4136342"/>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Inferencing</a:t>
          </a:r>
        </a:p>
      </dsp:txBody>
      <dsp:txXfrm>
        <a:off x="3493127" y="4136342"/>
        <a:ext cx="1164528" cy="582264"/>
      </dsp:txXfrm>
    </dsp:sp>
    <dsp:sp modelId="{FA774CC0-0563-4050-8946-7EFAB98E7082}">
      <dsp:nvSpPr>
        <dsp:cNvPr id="0" name=""/>
        <dsp:cNvSpPr/>
      </dsp:nvSpPr>
      <dsp:spPr>
        <a:xfrm>
          <a:off x="3493127" y="4963158"/>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Questioning</a:t>
          </a:r>
        </a:p>
      </dsp:txBody>
      <dsp:txXfrm>
        <a:off x="3493127" y="4963158"/>
        <a:ext cx="1164528" cy="582264"/>
      </dsp:txXfrm>
    </dsp:sp>
    <dsp:sp modelId="{5E6A7EC6-2CD5-4E71-ACE7-13C21D290AFF}">
      <dsp:nvSpPr>
        <dsp:cNvPr id="0" name=""/>
        <dsp:cNvSpPr/>
      </dsp:nvSpPr>
      <dsp:spPr>
        <a:xfrm>
          <a:off x="4611075" y="1655896"/>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Evaluation and Judgement</a:t>
          </a:r>
        </a:p>
      </dsp:txBody>
      <dsp:txXfrm>
        <a:off x="4611075" y="1655896"/>
        <a:ext cx="1164528" cy="582264"/>
      </dsp:txXfrm>
    </dsp:sp>
    <dsp:sp modelId="{41E809AB-7B61-4EC2-A270-4E95B88D3660}">
      <dsp:nvSpPr>
        <dsp:cNvPr id="0" name=""/>
        <dsp:cNvSpPr/>
      </dsp:nvSpPr>
      <dsp:spPr>
        <a:xfrm>
          <a:off x="4902207" y="2482711"/>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Evaluation</a:t>
          </a:r>
        </a:p>
      </dsp:txBody>
      <dsp:txXfrm>
        <a:off x="4902207" y="2482711"/>
        <a:ext cx="1164528" cy="582264"/>
      </dsp:txXfrm>
    </dsp:sp>
    <dsp:sp modelId="{96B17BC7-5162-4C51-BB81-9677190C1E0D}">
      <dsp:nvSpPr>
        <dsp:cNvPr id="0" name=""/>
        <dsp:cNvSpPr/>
      </dsp:nvSpPr>
      <dsp:spPr>
        <a:xfrm>
          <a:off x="4902207" y="3309527"/>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Reasoning</a:t>
          </a:r>
        </a:p>
      </dsp:txBody>
      <dsp:txXfrm>
        <a:off x="4902207" y="3309527"/>
        <a:ext cx="1164528" cy="582264"/>
      </dsp:txXfrm>
    </dsp:sp>
    <dsp:sp modelId="{B0BAECB2-FF03-49B2-994B-4F5C17F3BCB7}">
      <dsp:nvSpPr>
        <dsp:cNvPr id="0" name=""/>
        <dsp:cNvSpPr/>
      </dsp:nvSpPr>
      <dsp:spPr>
        <a:xfrm>
          <a:off x="4902207" y="4136342"/>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Decision Making</a:t>
          </a:r>
        </a:p>
      </dsp:txBody>
      <dsp:txXfrm>
        <a:off x="4902207" y="4136342"/>
        <a:ext cx="1164528" cy="582264"/>
      </dsp:txXfrm>
    </dsp:sp>
    <dsp:sp modelId="{B5B22801-42B1-449E-96BA-D04F8C8F71EF}">
      <dsp:nvSpPr>
        <dsp:cNvPr id="0" name=""/>
        <dsp:cNvSpPr/>
      </dsp:nvSpPr>
      <dsp:spPr>
        <a:xfrm>
          <a:off x="6020155" y="829080"/>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Design Thinking / Iterative Development</a:t>
          </a:r>
        </a:p>
      </dsp:txBody>
      <dsp:txXfrm>
        <a:off x="6020155" y="829080"/>
        <a:ext cx="1164528" cy="582264"/>
      </dsp:txXfrm>
    </dsp:sp>
    <dsp:sp modelId="{253F4498-647D-4E1E-A340-8438C702C0A3}">
      <dsp:nvSpPr>
        <dsp:cNvPr id="0" name=""/>
        <dsp:cNvSpPr/>
      </dsp:nvSpPr>
      <dsp:spPr>
        <a:xfrm>
          <a:off x="6311287" y="1655896"/>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Product development</a:t>
          </a:r>
        </a:p>
      </dsp:txBody>
      <dsp:txXfrm>
        <a:off x="6311287" y="1655896"/>
        <a:ext cx="1164528" cy="582264"/>
      </dsp:txXfrm>
    </dsp:sp>
    <dsp:sp modelId="{BEC80CA0-6C79-43EA-8841-648FDD4CFDE7}">
      <dsp:nvSpPr>
        <dsp:cNvPr id="0" name=""/>
        <dsp:cNvSpPr/>
      </dsp:nvSpPr>
      <dsp:spPr>
        <a:xfrm>
          <a:off x="6311287" y="2482711"/>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Development methodologies</a:t>
          </a:r>
        </a:p>
      </dsp:txBody>
      <dsp:txXfrm>
        <a:off x="6311287" y="2482711"/>
        <a:ext cx="1164528" cy="582264"/>
      </dsp:txXfrm>
    </dsp:sp>
    <dsp:sp modelId="{9A867F84-5CD0-4437-83EB-7274F36371D7}">
      <dsp:nvSpPr>
        <dsp:cNvPr id="0" name=""/>
        <dsp:cNvSpPr/>
      </dsp:nvSpPr>
      <dsp:spPr>
        <a:xfrm>
          <a:off x="7429235" y="829080"/>
          <a:ext cx="1164528" cy="582264"/>
        </a:xfrm>
        <a:prstGeom prst="rect">
          <a:avLst/>
        </a:prstGeom>
        <a:solidFill>
          <a:srgbClr val="DC80D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Resilience / Risk Taking</a:t>
          </a:r>
        </a:p>
      </dsp:txBody>
      <dsp:txXfrm>
        <a:off x="7429235" y="829080"/>
        <a:ext cx="1164528" cy="58226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3B103-689C-43BC-9AA0-F94B09E45C84}" type="datetimeFigureOut">
              <a:rPr lang="en-GB" smtClean="0"/>
              <a:t>19/08/2025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44B33-8ACE-4B88-AC4C-6B83AF514282}" type="slidenum">
              <a:rPr lang="en-GB" smtClean="0"/>
              <a:t>‹#›</a:t>
            </a:fld>
            <a:endParaRPr lang="en-GB"/>
          </a:p>
        </p:txBody>
      </p:sp>
    </p:spTree>
    <p:extLst>
      <p:ext uri="{BB962C8B-B14F-4D97-AF65-F5344CB8AC3E}">
        <p14:creationId xmlns:p14="http://schemas.microsoft.com/office/powerpoint/2010/main" val="139020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logs.glowscotland.org.uk/wl/beyc/2018/02/19/broken-beebot-investigator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scot/binaries/content/documents/govscot/publications/advice-and-guidance/2025/03/scotlands-play-vision-statement-action-plan-2025-2030/documents/play-vision-statement-action-plan-2025-2030/play-vision-statement-action-plan-2025-2030/govscot%3Adocument/play-vision-statement-action-plan-2025-2030.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blogs.glowscotland.org.uk/wl/beyc/2015/09/17/scotland-sings-on-glow-tv/"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inderooacademy.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andfonline.com/doi/full/10.1080/03004430.2019.169512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stor.org/stable/44663886"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inspiringscotland.org.uk/wp-content/uploads/2019/07/Loose-Parts-Play-Toolkit-2019-web.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“Digital technologies provide opportunities for us to design unique learning spaces for the children​” Realising the Ambition: Being Me.</a:t>
            </a:r>
          </a:p>
          <a:p>
            <a:pPr algn="l" rtl="0" fontAlgn="base">
              <a:buNone/>
            </a:pPr>
            <a:r>
              <a:rPr lang="en-US" b="0" i="0" u="none" strike="noStrike" err="1">
                <a:solidFill>
                  <a:srgbClr val="000000"/>
                </a:solidFill>
                <a:effectLst/>
                <a:latin typeface="Calibri" panose="020F0502020204030204" pitchFamily="34" charset="0"/>
              </a:rPr>
              <a:t>RtA</a:t>
            </a:r>
            <a:r>
              <a:rPr lang="en-US" b="0" i="0" u="none" strike="noStrike">
                <a:solidFill>
                  <a:srgbClr val="000000"/>
                </a:solidFill>
                <a:effectLst/>
                <a:latin typeface="Calibri" panose="020F0502020204030204" pitchFamily="34" charset="0"/>
              </a:rPr>
              <a:t> reminds to 'listen with our eyes and ears' to ask ourselves what is the child learning, what is significant here? Like Loris </a:t>
            </a:r>
            <a:r>
              <a:rPr lang="en-US" b="0" i="0" u="none" strike="noStrike" err="1">
                <a:solidFill>
                  <a:srgbClr val="000000"/>
                </a:solidFill>
                <a:effectLst/>
                <a:latin typeface="Calibri" panose="020F0502020204030204" pitchFamily="34" charset="0"/>
              </a:rPr>
              <a:t>Mallaguzzi's</a:t>
            </a:r>
            <a:r>
              <a:rPr lang="en-US" b="0" i="0" u="none" strike="noStrike">
                <a:solidFill>
                  <a:srgbClr val="000000"/>
                </a:solidFill>
                <a:effectLst/>
                <a:latin typeface="Calibri" panose="020F0502020204030204" pitchFamily="34" charset="0"/>
              </a:rPr>
              <a:t> One hundred Languages of the Child, </a:t>
            </a:r>
            <a:r>
              <a:rPr lang="en-US" b="0" i="0" u="none" strike="noStrike" err="1">
                <a:solidFill>
                  <a:srgbClr val="000000"/>
                </a:solidFill>
                <a:effectLst/>
                <a:latin typeface="Calibri" panose="020F0502020204030204" pitchFamily="34" charset="0"/>
              </a:rPr>
              <a:t>RtA</a:t>
            </a:r>
            <a:r>
              <a:rPr lang="en-US" b="0" i="0" u="none" strike="noStrike">
                <a:solidFill>
                  <a:srgbClr val="000000"/>
                </a:solidFill>
                <a:effectLst/>
                <a:latin typeface="Calibri" panose="020F0502020204030204" pitchFamily="34" charset="0"/>
              </a:rPr>
              <a:t> tells us children's actions and emotions as well as words, tell us about their learning.  Digital technology opens up many different options for communicating and expressing feeling and meaning.  Page 64.</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The learning environment, in terms of interactions, experiences and spaces both outside and in, must be carefully considered to support children’s learning. We need to be able to view the environment through the eyes of the children we are working with and ask ourselves: What does this environment for play look and feel like to a baby, a toddler, a young child?</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1B91BD23-F1CD-40B8-99E9-9A8D9A5447F3}" type="slidenum">
              <a:rPr lang="en-GB" smtClean="0"/>
              <a:t>7</a:t>
            </a:fld>
            <a:endParaRPr lang="en-GB"/>
          </a:p>
        </p:txBody>
      </p:sp>
    </p:spTree>
    <p:extLst>
      <p:ext uri="{BB962C8B-B14F-4D97-AF65-F5344CB8AC3E}">
        <p14:creationId xmlns:p14="http://schemas.microsoft.com/office/powerpoint/2010/main" val="1714842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Photo credit - Daily Mail Image of child scanning groceries https://sl.bing.net/eZaPUxdEoj6</a:t>
            </a:r>
          </a:p>
        </p:txBody>
      </p:sp>
      <p:sp>
        <p:nvSpPr>
          <p:cNvPr id="4" name="Slide Number Placeholder 3"/>
          <p:cNvSpPr>
            <a:spLocks noGrp="1"/>
          </p:cNvSpPr>
          <p:nvPr>
            <p:ph type="sldNum" sz="quarter" idx="5"/>
          </p:nvPr>
        </p:nvSpPr>
        <p:spPr/>
        <p:txBody>
          <a:bodyPr/>
          <a:lstStyle/>
          <a:p>
            <a:fld id="{1B91BD23-F1CD-40B8-99E9-9A8D9A5447F3}" type="slidenum">
              <a:rPr lang="en-GB" smtClean="0"/>
              <a:t>16</a:t>
            </a:fld>
            <a:endParaRPr lang="en-GB"/>
          </a:p>
        </p:txBody>
      </p:sp>
    </p:spTree>
    <p:extLst>
      <p:ext uri="{BB962C8B-B14F-4D97-AF65-F5344CB8AC3E}">
        <p14:creationId xmlns:p14="http://schemas.microsoft.com/office/powerpoint/2010/main" val="3558213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know children make sense of what they see and hear by repeating actions in their imaginative play.</a:t>
            </a:r>
          </a:p>
          <a:p>
            <a:r>
              <a:rPr lang="en-US">
                <a:cs typeface="Calibri"/>
              </a:rPr>
              <a:t>It might be through a toy or a symbolic resource such as a cardboard box TV.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6C05E-5F64-4F4E-8CBD-47B10AEAC30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47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Photo credit </a:t>
            </a:r>
            <a:r>
              <a:rPr lang="en-US">
                <a:hlinkClick r:id="rId3"/>
              </a:rPr>
              <a:t>Broken BeeBot Investigators. – Bathgate Early Years Centre (glowscotland.org.uk)</a:t>
            </a:r>
            <a:endParaRPr lang="en-US"/>
          </a:p>
          <a:p>
            <a:r>
              <a:rPr lang="en-US"/>
              <a:t>Please see </a:t>
            </a:r>
            <a:r>
              <a:rPr lang="en-US" err="1"/>
              <a:t>SSERC</a:t>
            </a:r>
            <a:r>
              <a:rPr lang="en-US"/>
              <a:t> guidance on doing this safely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6C05E-5F64-4F4E-8CBD-47B10AEAC30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594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Page 20  Online play – opportunities to </a:t>
            </a:r>
            <a:r>
              <a:rPr lang="en-GB" b="1" i="1"/>
              <a:t>practice</a:t>
            </a:r>
            <a:r>
              <a:rPr kumimoji="0" lang="en-GB" sz="1200" b="1" i="1" u="none" strike="noStrike" kern="1200" cap="none" spc="0" normalizeH="0" baseline="0" noProof="0">
                <a:ln>
                  <a:noFill/>
                </a:ln>
                <a:solidFill>
                  <a:prstClr val="black"/>
                </a:solidFill>
                <a:effectLst/>
                <a:uLnTx/>
                <a:uFillTx/>
                <a:latin typeface="Aptos" panose="020B0004020202020204"/>
                <a:ea typeface="+mn-ea"/>
                <a:cs typeface="+mn-cs"/>
              </a:rPr>
              <a:t> teamwork, improve social skills, problem solving.</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prstClr val="black"/>
                </a:solidFill>
                <a:effectLst/>
                <a:uLnTx/>
                <a:uFillTx/>
                <a:latin typeface="Aptos" panose="020B0004020202020204"/>
                <a:ea typeface="+mn-ea"/>
                <a:cs typeface="+mn-cs"/>
              </a:rPr>
              <a:t>It also highlights the importance of CRIS.</a:t>
            </a:r>
          </a:p>
          <a:p>
            <a:endParaRPr lang="en-GB"/>
          </a:p>
          <a:p>
            <a:endParaRPr lang="en-GB"/>
          </a:p>
          <a:p>
            <a:r>
              <a:rPr lang="en-GB"/>
              <a:t>More info:</a:t>
            </a:r>
          </a:p>
          <a:p>
            <a:r>
              <a:rPr lang="en-GB"/>
              <a:t>The vision for Scotland is that play is welcomed, celebrated and nurtured. The Strategy aims to ensure that every child is able to play across all stages and aspects of their life to support their social development, resilience, language and communication development, health, physical and mental wellbeing. Our Action Plan outlines some of the crucial steps we will undertake until 2030 that empower and support more play opportunities for all children in Scotland.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ptos" panose="020B0004020202020204"/>
                <a:ea typeface="+mn-ea"/>
                <a:cs typeface="+mn-cs"/>
                <a:hlinkClick r:id="rId3"/>
              </a:rPr>
              <a:t>Play Vision Statement and Action Plan 2025-2030</a:t>
            </a:r>
            <a:endParaRPr kumimoji="0" lang="en-GB" sz="1200" b="0" i="0" u="none" strike="noStrike" kern="1200" cap="none" spc="0" normalizeH="0" baseline="0" noProof="0">
              <a:ln>
                <a:noFill/>
              </a:ln>
              <a:solidFill>
                <a:prstClr val="black"/>
              </a:solidFill>
              <a:effectLst/>
              <a:uLnTx/>
              <a:uFillTx/>
              <a:latin typeface="Aptos" panose="020B0004020202020204"/>
              <a:ea typeface="+mn-ea"/>
              <a:cs typeface="+mn-cs"/>
            </a:endParaRPr>
          </a:p>
          <a:p>
            <a:endParaRPr lang="en-GB"/>
          </a:p>
          <a:p>
            <a:r>
              <a:rPr lang="en-US" b="0" i="0" u="none" strike="noStrike">
                <a:solidFill>
                  <a:srgbClr val="000000"/>
                </a:solidFill>
                <a:effectLst/>
                <a:latin typeface="Calibri" panose="020F0502020204030204" pitchFamily="34" charset="0"/>
              </a:rPr>
              <a:t>Photo credit: </a:t>
            </a:r>
            <a:r>
              <a:rPr lang="en-GB" b="0" i="0" u="sng" strike="noStrike">
                <a:solidFill>
                  <a:srgbClr val="0563C1"/>
                </a:solidFill>
                <a:effectLst/>
                <a:latin typeface="Calibri" panose="020F0502020204030204" pitchFamily="34" charset="0"/>
                <a:hlinkClick r:id="rId4"/>
              </a:rPr>
              <a:t>Scotland Sings on Glow TV – Bathgate Early Years Centre (glowscotland.org.uk)</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CA5356-0E0A-4017-B914-1B32E73A03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322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3EC1D-56E2-8DE5-2C0E-8A97D2363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8EF76-BA39-550F-93D9-8A816F51C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AB278-FE10-AA90-45E6-9654C5F898A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18109EE-DFB7-F924-1779-B8C5F3569221}"/>
              </a:ext>
            </a:extLst>
          </p:cNvPr>
          <p:cNvSpPr>
            <a:spLocks noGrp="1"/>
          </p:cNvSpPr>
          <p:nvPr>
            <p:ph type="sldNum" sz="quarter" idx="5"/>
          </p:nvPr>
        </p:nvSpPr>
        <p:spPr/>
        <p:txBody>
          <a:bodyPr/>
          <a:lstStyle/>
          <a:p>
            <a:fld id="{8F144B33-8ACE-4B88-AC4C-6B83AF514282}" type="slidenum">
              <a:rPr lang="en-GB" smtClean="0"/>
              <a:t>37</a:t>
            </a:fld>
            <a:endParaRPr lang="en-GB"/>
          </a:p>
        </p:txBody>
      </p:sp>
    </p:spTree>
    <p:extLst>
      <p:ext uri="{BB962C8B-B14F-4D97-AF65-F5344CB8AC3E}">
        <p14:creationId xmlns:p14="http://schemas.microsoft.com/office/powerpoint/2010/main" val="2774960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144B33-8ACE-4B88-AC4C-6B83AF514282}" type="slidenum">
              <a:rPr lang="en-GB" smtClean="0"/>
              <a:t>41</a:t>
            </a:fld>
            <a:endParaRPr lang="en-GB"/>
          </a:p>
        </p:txBody>
      </p:sp>
    </p:spTree>
    <p:extLst>
      <p:ext uri="{BB962C8B-B14F-4D97-AF65-F5344CB8AC3E}">
        <p14:creationId xmlns:p14="http://schemas.microsoft.com/office/powerpoint/2010/main" val="2660570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247A6-5335-8E01-DE9F-8632FE4F7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D7DBC-E7F1-3F52-FBF9-0444832DA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A56CE-13AC-1AD1-7948-C13B447879D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B22A4CC-91ED-FC07-CDD4-D555DDCDB735}"/>
              </a:ext>
            </a:extLst>
          </p:cNvPr>
          <p:cNvSpPr>
            <a:spLocks noGrp="1"/>
          </p:cNvSpPr>
          <p:nvPr>
            <p:ph type="sldNum" sz="quarter" idx="5"/>
          </p:nvPr>
        </p:nvSpPr>
        <p:spPr/>
        <p:txBody>
          <a:bodyPr/>
          <a:lstStyle/>
          <a:p>
            <a:fld id="{8F144B33-8ACE-4B88-AC4C-6B83AF514282}" type="slidenum">
              <a:rPr lang="en-GB" smtClean="0"/>
              <a:t>42</a:t>
            </a:fld>
            <a:endParaRPr lang="en-GB"/>
          </a:p>
        </p:txBody>
      </p:sp>
    </p:spTree>
    <p:extLst>
      <p:ext uri="{BB962C8B-B14F-4D97-AF65-F5344CB8AC3E}">
        <p14:creationId xmlns:p14="http://schemas.microsoft.com/office/powerpoint/2010/main" val="2773998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D1759-4F51-7430-475C-7CA38AC42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544F2-EE26-2AD5-6D38-563E27F7B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E5BC7-6CCF-A396-AF4A-C4B89D5071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AE62AAC-F6B8-1410-8C52-265E3552E069}"/>
              </a:ext>
            </a:extLst>
          </p:cNvPr>
          <p:cNvSpPr>
            <a:spLocks noGrp="1"/>
          </p:cNvSpPr>
          <p:nvPr>
            <p:ph type="sldNum" sz="quarter" idx="5"/>
          </p:nvPr>
        </p:nvSpPr>
        <p:spPr/>
        <p:txBody>
          <a:bodyPr/>
          <a:lstStyle/>
          <a:p>
            <a:fld id="{8F144B33-8ACE-4B88-AC4C-6B83AF514282}" type="slidenum">
              <a:rPr lang="en-GB" smtClean="0"/>
              <a:t>43</a:t>
            </a:fld>
            <a:endParaRPr lang="en-GB"/>
          </a:p>
        </p:txBody>
      </p:sp>
    </p:spTree>
    <p:extLst>
      <p:ext uri="{BB962C8B-B14F-4D97-AF65-F5344CB8AC3E}">
        <p14:creationId xmlns:p14="http://schemas.microsoft.com/office/powerpoint/2010/main" val="261936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Notice the technology outdoors?</a:t>
            </a:r>
            <a:endParaRPr lang="en-US"/>
          </a:p>
          <a:p>
            <a:r>
              <a:rPr lang="en-GB"/>
              <a:t>Photo credit West Lothian Council ELC settings.</a:t>
            </a:r>
          </a:p>
        </p:txBody>
      </p:sp>
      <p:sp>
        <p:nvSpPr>
          <p:cNvPr id="4" name="Slide Number Placeholder 3"/>
          <p:cNvSpPr>
            <a:spLocks noGrp="1"/>
          </p:cNvSpPr>
          <p:nvPr>
            <p:ph type="sldNum" sz="quarter" idx="5"/>
          </p:nvPr>
        </p:nvSpPr>
        <p:spPr/>
        <p:txBody>
          <a:bodyPr/>
          <a:lstStyle/>
          <a:p>
            <a:fld id="{1B91BD23-F1CD-40B8-99E9-9A8D9A5447F3}" type="slidenum">
              <a:rPr lang="en-GB" smtClean="0"/>
              <a:t>8</a:t>
            </a:fld>
            <a:endParaRPr lang="en-GB"/>
          </a:p>
        </p:txBody>
      </p:sp>
    </p:spTree>
    <p:extLst>
      <p:ext uri="{BB962C8B-B14F-4D97-AF65-F5344CB8AC3E}">
        <p14:creationId xmlns:p14="http://schemas.microsoft.com/office/powerpoint/2010/main" val="2680106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4C6C5-2AF1-0521-1418-534F2289F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290AB-7BED-F2CB-D90E-5BFDD8370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15335-FF9B-5148-4DCF-1116B7297BD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7AAC53E-8D87-DA1A-7DE4-45AB9788C4A4}"/>
              </a:ext>
            </a:extLst>
          </p:cNvPr>
          <p:cNvSpPr>
            <a:spLocks noGrp="1"/>
          </p:cNvSpPr>
          <p:nvPr>
            <p:ph type="sldNum" sz="quarter" idx="5"/>
          </p:nvPr>
        </p:nvSpPr>
        <p:spPr/>
        <p:txBody>
          <a:bodyPr/>
          <a:lstStyle/>
          <a:p>
            <a:fld id="{8F144B33-8ACE-4B88-AC4C-6B83AF514282}" type="slidenum">
              <a:rPr lang="en-GB" smtClean="0"/>
              <a:t>44</a:t>
            </a:fld>
            <a:endParaRPr lang="en-GB"/>
          </a:p>
        </p:txBody>
      </p:sp>
    </p:spTree>
    <p:extLst>
      <p:ext uri="{BB962C8B-B14F-4D97-AF65-F5344CB8AC3E}">
        <p14:creationId xmlns:p14="http://schemas.microsoft.com/office/powerpoint/2010/main" val="2425204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75EAB-E947-8949-13B3-7F7FCA23D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DAC51-C13C-7104-1BA9-41013843E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5CBF0-AD70-83D0-99C4-09BB9DADDE2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68E8D7-753B-D843-2037-B3F1098F4D6B}"/>
              </a:ext>
            </a:extLst>
          </p:cNvPr>
          <p:cNvSpPr>
            <a:spLocks noGrp="1"/>
          </p:cNvSpPr>
          <p:nvPr>
            <p:ph type="sldNum" sz="quarter" idx="5"/>
          </p:nvPr>
        </p:nvSpPr>
        <p:spPr/>
        <p:txBody>
          <a:bodyPr/>
          <a:lstStyle/>
          <a:p>
            <a:fld id="{8F144B33-8ACE-4B88-AC4C-6B83AF514282}" type="slidenum">
              <a:rPr lang="en-GB" smtClean="0"/>
              <a:t>45</a:t>
            </a:fld>
            <a:endParaRPr lang="en-GB"/>
          </a:p>
        </p:txBody>
      </p:sp>
    </p:spTree>
    <p:extLst>
      <p:ext uri="{BB962C8B-B14F-4D97-AF65-F5344CB8AC3E}">
        <p14:creationId xmlns:p14="http://schemas.microsoft.com/office/powerpoint/2010/main" val="3199061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7D8E-F143-2167-4B43-49AC90691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70421-22BA-DCC5-EE98-DDF0F2454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A5233-86F7-C59F-DCFF-BEC27EBE72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A4B9FE5-65B4-E2F2-E897-8B6C3149650E}"/>
              </a:ext>
            </a:extLst>
          </p:cNvPr>
          <p:cNvSpPr>
            <a:spLocks noGrp="1"/>
          </p:cNvSpPr>
          <p:nvPr>
            <p:ph type="sldNum" sz="quarter" idx="5"/>
          </p:nvPr>
        </p:nvSpPr>
        <p:spPr/>
        <p:txBody>
          <a:bodyPr/>
          <a:lstStyle/>
          <a:p>
            <a:fld id="{8F144B33-8ACE-4B88-AC4C-6B83AF514282}" type="slidenum">
              <a:rPr lang="en-GB" smtClean="0"/>
              <a:t>46</a:t>
            </a:fld>
            <a:endParaRPr lang="en-GB"/>
          </a:p>
        </p:txBody>
      </p:sp>
    </p:spTree>
    <p:extLst>
      <p:ext uri="{BB962C8B-B14F-4D97-AF65-F5344CB8AC3E}">
        <p14:creationId xmlns:p14="http://schemas.microsoft.com/office/powerpoint/2010/main" val="1870542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Notice the accessibility technology, medical assistive technology and experiences being revisited thanks to the technology. It provides that synergy.</a:t>
            </a:r>
          </a:p>
          <a:p>
            <a:pPr>
              <a:defRPr/>
            </a:pPr>
            <a:endParaRPr lang="en-GB"/>
          </a:p>
          <a:p>
            <a:pPr>
              <a:defRPr/>
            </a:pPr>
            <a:r>
              <a:rPr lang="en-GB"/>
              <a:t>Photo credit West Lothian Council ELC settings.</a:t>
            </a:r>
          </a:p>
          <a:p>
            <a:endParaRPr lang="en-GB"/>
          </a:p>
        </p:txBody>
      </p:sp>
      <p:sp>
        <p:nvSpPr>
          <p:cNvPr id="4" name="Slide Number Placeholder 3"/>
          <p:cNvSpPr>
            <a:spLocks noGrp="1"/>
          </p:cNvSpPr>
          <p:nvPr>
            <p:ph type="sldNum" sz="quarter" idx="5"/>
          </p:nvPr>
        </p:nvSpPr>
        <p:spPr/>
        <p:txBody>
          <a:bodyPr/>
          <a:lstStyle/>
          <a:p>
            <a:fld id="{1B91BD23-F1CD-40B8-99E9-9A8D9A5447F3}" type="slidenum">
              <a:rPr lang="en-GB" smtClean="0"/>
              <a:t>9</a:t>
            </a:fld>
            <a:endParaRPr lang="en-GB"/>
          </a:p>
        </p:txBody>
      </p:sp>
    </p:spTree>
    <p:extLst>
      <p:ext uri="{BB962C8B-B14F-4D97-AF65-F5344CB8AC3E}">
        <p14:creationId xmlns:p14="http://schemas.microsoft.com/office/powerpoint/2010/main" val="359576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did we do before? </a:t>
            </a:r>
          </a:p>
        </p:txBody>
      </p:sp>
      <p:sp>
        <p:nvSpPr>
          <p:cNvPr id="4" name="Slide Number Placeholder 3"/>
          <p:cNvSpPr>
            <a:spLocks noGrp="1"/>
          </p:cNvSpPr>
          <p:nvPr>
            <p:ph type="sldNum" sz="quarter" idx="5"/>
          </p:nvPr>
        </p:nvSpPr>
        <p:spPr/>
        <p:txBody>
          <a:bodyPr/>
          <a:lstStyle/>
          <a:p>
            <a:fld id="{1B91BD23-F1CD-40B8-99E9-9A8D9A5447F3}" type="slidenum">
              <a:rPr lang="en-GB" smtClean="0"/>
              <a:t>10</a:t>
            </a:fld>
            <a:endParaRPr lang="en-GB"/>
          </a:p>
        </p:txBody>
      </p:sp>
    </p:spTree>
    <p:extLst>
      <p:ext uri="{BB962C8B-B14F-4D97-AF65-F5344CB8AC3E}">
        <p14:creationId xmlns:p14="http://schemas.microsoft.com/office/powerpoint/2010/main" val="394174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Technologies as a language.</a:t>
            </a:r>
          </a:p>
          <a:p>
            <a:r>
              <a:rPr lang="en-GB" sz="1800">
                <a:effectLst/>
                <a:latin typeface="Segoe UI"/>
                <a:cs typeface="Segoe UI"/>
              </a:rPr>
              <a:t>Emphasizing the synergy between children's imaginative capacities and digital technologies. It redefines digital tools not just as instruments but as environments that foster relational, cognitive, </a:t>
            </a:r>
            <a:r>
              <a:rPr lang="en-GB" sz="1800">
                <a:latin typeface="Segoe UI"/>
                <a:cs typeface="Segoe UI"/>
              </a:rPr>
              <a:t>and expressive </a:t>
            </a:r>
            <a:r>
              <a:rPr lang="en-GB" sz="1800" err="1">
                <a:latin typeface="Segoe UI"/>
                <a:cs typeface="Segoe UI"/>
              </a:rPr>
              <a:t>devlopment</a:t>
            </a:r>
            <a:r>
              <a:rPr lang="en-GB" sz="1800">
                <a:latin typeface="Segoe UI"/>
                <a:cs typeface="Segoe UI"/>
              </a:rPr>
              <a:t>.</a:t>
            </a:r>
            <a:endParaRPr lang="en-GB" sz="1800">
              <a:effectLst/>
              <a:latin typeface="Segoe UI" panose="020B0502040204020203" pitchFamily="34" charset="0"/>
              <a:cs typeface="Segoe UI"/>
            </a:endParaRPr>
          </a:p>
          <a:p>
            <a:r>
              <a:rPr lang="en-GB" sz="1800">
                <a:effectLst/>
                <a:latin typeface="Segoe UI"/>
                <a:cs typeface="Segoe UI"/>
              </a:rPr>
              <a:t> </a:t>
            </a:r>
            <a:r>
              <a:rPr lang="en-GB" sz="1800" b="1">
                <a:effectLst/>
                <a:latin typeface="Segoe UI"/>
                <a:cs typeface="Segoe UI"/>
              </a:rPr>
              <a:t>"The Hundred Languages of Digital in the Reggio Emilia Approach"</a:t>
            </a:r>
            <a:r>
              <a:rPr lang="en-GB" sz="1800">
                <a:effectLst/>
                <a:latin typeface="Segoe UI"/>
                <a:cs typeface="Segoe UI"/>
              </a:rPr>
              <a:t> by Maddalena Tedeschi, Elena </a:t>
            </a:r>
            <a:r>
              <a:rPr lang="en-GB" sz="1800" err="1">
                <a:effectLst/>
                <a:latin typeface="Segoe UI"/>
                <a:cs typeface="Segoe UI"/>
              </a:rPr>
              <a:t>Maccaferri</a:t>
            </a:r>
            <a:r>
              <a:rPr lang="en-GB" sz="1800">
                <a:effectLst/>
                <a:latin typeface="Segoe UI"/>
                <a:cs typeface="Segoe UI"/>
              </a:rPr>
              <a:t>, and Annalisa </a:t>
            </a:r>
            <a:r>
              <a:rPr lang="en-GB" sz="1800" err="1">
                <a:effectLst/>
                <a:latin typeface="Segoe UI"/>
                <a:cs typeface="Segoe UI"/>
              </a:rPr>
              <a:t>Rabotti</a:t>
            </a:r>
            <a:r>
              <a:rPr lang="en-GB" sz="1800">
                <a:effectLst/>
                <a:latin typeface="Segoe UI"/>
                <a:cs typeface="Segoe UI"/>
              </a:rPr>
              <a:t>, published in the </a:t>
            </a:r>
            <a:r>
              <a:rPr lang="en-GB" sz="1800" i="1">
                <a:effectLst/>
                <a:latin typeface="Segoe UI"/>
                <a:cs typeface="Segoe UI"/>
              </a:rPr>
              <a:t>Journal of e-Learning and Knowledge Society</a:t>
            </a:r>
            <a:r>
              <a:rPr lang="en-GB" sz="1800">
                <a:effectLst/>
                <a:latin typeface="Segoe UI"/>
                <a:cs typeface="Segoe UI"/>
              </a:rPr>
              <a:t> (Vol. 17, No. 3, 2021</a:t>
            </a:r>
            <a:r>
              <a:rPr lang="en-GB" sz="1800">
                <a:latin typeface="Segoe UI"/>
                <a:cs typeface="Segoe UI"/>
              </a:rPr>
              <a:t>)</a:t>
            </a:r>
            <a:endParaRPr lang="en-GB">
              <a:latin typeface="Aptos" panose="02110004020202020204"/>
              <a:cs typeface="Segoe UI"/>
            </a:endParaRPr>
          </a:p>
          <a:p>
            <a:r>
              <a:rPr lang="en-GB" sz="1800">
                <a:latin typeface="Segoe UI"/>
                <a:cs typeface="Segoe UI"/>
              </a:rPr>
              <a:t>Image</a:t>
            </a:r>
            <a:r>
              <a:rPr lang="en-GB" sz="1800">
                <a:effectLst/>
                <a:latin typeface="Segoe UI"/>
                <a:cs typeface="Segoe UI"/>
              </a:rPr>
              <a:t> credit </a:t>
            </a:r>
            <a:r>
              <a:rPr lang="en-GB" sz="1800" err="1">
                <a:latin typeface="Segoe UI"/>
                <a:cs typeface="Segoe UI"/>
              </a:rPr>
              <a:t>Kinderoo</a:t>
            </a:r>
            <a:r>
              <a:rPr lang="en-GB" sz="1800">
                <a:effectLst/>
                <a:latin typeface="Segoe UI"/>
                <a:cs typeface="Segoe UI"/>
              </a:rPr>
              <a:t> Children’s Academy USA </a:t>
            </a:r>
            <a:r>
              <a:rPr lang="en-GB">
                <a:hlinkClick r:id="rId3"/>
              </a:rPr>
              <a:t>Home - Kinderoo Children’s Academy</a:t>
            </a:r>
            <a:endParaRPr lang="en-GB"/>
          </a:p>
        </p:txBody>
      </p:sp>
      <p:sp>
        <p:nvSpPr>
          <p:cNvPr id="4" name="Slide Number Placeholder 3"/>
          <p:cNvSpPr>
            <a:spLocks noGrp="1"/>
          </p:cNvSpPr>
          <p:nvPr>
            <p:ph type="sldNum" sz="quarter" idx="5"/>
          </p:nvPr>
        </p:nvSpPr>
        <p:spPr/>
        <p:txBody>
          <a:bodyPr/>
          <a:lstStyle/>
          <a:p>
            <a:fld id="{1B91BD23-F1CD-40B8-99E9-9A8D9A5447F3}" type="slidenum">
              <a:rPr lang="en-GB" smtClean="0"/>
              <a:t>11</a:t>
            </a:fld>
            <a:endParaRPr lang="en-GB"/>
          </a:p>
        </p:txBody>
      </p:sp>
    </p:spTree>
    <p:extLst>
      <p:ext uri="{BB962C8B-B14F-4D97-AF65-F5344CB8AC3E}">
        <p14:creationId xmlns:p14="http://schemas.microsoft.com/office/powerpoint/2010/main" val="128023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Nava, E. et al. (2024) 'The emergence of the multisensory brain: From the womb to the first steps', </a:t>
            </a:r>
            <a:r>
              <a:rPr lang="en-US" i="1" err="1"/>
              <a:t>iScience</a:t>
            </a:r>
            <a:r>
              <a:rPr lang="en-US"/>
              <a:t>, 27(1), p. 108758. Available at: </a:t>
            </a:r>
            <a:r>
              <a:rPr lang="en-US" b="1">
                <a:hlinkClick r:id="rId3"/>
              </a:rPr>
              <a:t>https://www.tandfonline.com/doi/full/10.1080/03004430.2019.1695127 </a:t>
            </a:r>
            <a:r>
              <a:rPr lang="en-US"/>
              <a:t>.</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38D24-2C92-4AA3-BDAD-93F06D2FB18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45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EBCD-1F1E-77BC-9CA3-FFCD8B367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EF753-5CBC-0F6D-723C-502A0C9E0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45804-BBB4-CEA4-7F75-E2BAA81E4DA8}"/>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b="0" i="0">
              <a:solidFill>
                <a:srgbClr val="000000"/>
              </a:solidFill>
              <a:effectLst/>
              <a:latin typeface="Comic Sans MS"/>
            </a:endParaRPr>
          </a:p>
          <a:p>
            <a:endParaRPr lang="en-GB"/>
          </a:p>
        </p:txBody>
      </p:sp>
      <p:sp>
        <p:nvSpPr>
          <p:cNvPr id="4" name="Slide Number Placeholder 3">
            <a:extLst>
              <a:ext uri="{FF2B5EF4-FFF2-40B4-BE49-F238E27FC236}">
                <a16:creationId xmlns:a16="http://schemas.microsoft.com/office/drawing/2014/main" id="{BA974396-0AD4-AEA5-F921-B6054133E332}"/>
              </a:ext>
            </a:extLst>
          </p:cNvPr>
          <p:cNvSpPr>
            <a:spLocks noGrp="1"/>
          </p:cNvSpPr>
          <p:nvPr>
            <p:ph type="sldNum" sz="quarter" idx="5"/>
          </p:nvPr>
        </p:nvSpPr>
        <p:spPr/>
        <p:txBody>
          <a:bodyPr/>
          <a:lstStyle/>
          <a:p>
            <a:fld id="{1B91BD23-F1CD-40B8-99E9-9A8D9A5447F3}" type="slidenum">
              <a:rPr lang="en-GB" smtClean="0"/>
              <a:t>13</a:t>
            </a:fld>
            <a:endParaRPr lang="en-GB"/>
          </a:p>
        </p:txBody>
      </p:sp>
    </p:spTree>
    <p:extLst>
      <p:ext uri="{BB962C8B-B14F-4D97-AF65-F5344CB8AC3E}">
        <p14:creationId xmlns:p14="http://schemas.microsoft.com/office/powerpoint/2010/main" val="329324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about loose parts? Have you ever considered technologies as a loose part?</a:t>
            </a:r>
            <a:endParaRPr lang="en-US">
              <a:solidFill>
                <a:srgbClr val="444444"/>
              </a:solidFill>
            </a:endParaRPr>
          </a:p>
          <a:p>
            <a:r>
              <a:rPr lang="en-US"/>
              <a:t>Light and sound?</a:t>
            </a:r>
            <a:endParaRPr lang="en-US">
              <a:solidFill>
                <a:srgbClr val="444444"/>
              </a:solidFill>
            </a:endParaRPr>
          </a:p>
          <a:p>
            <a:r>
              <a:rPr lang="en-US"/>
              <a:t>Loose parts play theory was devised by architect Simon Nicholson in the 1970s, developing the idea that moveable materials that can be constructed and taken apart create limitless possibilities for creativity. </a:t>
            </a:r>
            <a:endParaRPr lang="en-US">
              <a:solidFill>
                <a:srgbClr val="444444"/>
              </a:solidFill>
            </a:endParaRPr>
          </a:p>
          <a:p>
            <a:endParaRPr lang="en-US">
              <a:solidFill>
                <a:srgbClr val="000000"/>
              </a:solidFill>
            </a:endParaRPr>
          </a:p>
          <a:p>
            <a:r>
              <a:rPr lang="en-US"/>
              <a:t>In his theory of Loose Parts Play, he cites playing with forces as an integral part of enriched play environments. </a:t>
            </a:r>
            <a:r>
              <a:rPr lang="en-US">
                <a:solidFill>
                  <a:srgbClr val="444444"/>
                </a:solidFill>
              </a:rPr>
              <a:t>  </a:t>
            </a:r>
            <a:r>
              <a:rPr lang="en-US"/>
              <a:t>Nicholson described loose parts as ‘variables’ and provided examples such as....</a:t>
            </a:r>
            <a:r>
              <a:rPr lang="en-US">
                <a:solidFill>
                  <a:srgbClr val="444444"/>
                </a:solidFill>
              </a:rPr>
              <a:t>  CLICK</a:t>
            </a:r>
          </a:p>
          <a:p>
            <a:endParaRPr lang="en-US">
              <a:solidFill>
                <a:srgbClr val="444444"/>
              </a:solidFill>
            </a:endParaRPr>
          </a:p>
          <a:p>
            <a:endParaRPr lang="en-US">
              <a:solidFill>
                <a:srgbClr val="444444"/>
              </a:solidFill>
            </a:endParaRPr>
          </a:p>
          <a:p>
            <a:r>
              <a:rPr lang="en-US"/>
              <a:t>Nicholson, S. (1971). How NOT to Cheat Children: The Theory of Loose Parts. </a:t>
            </a:r>
            <a:r>
              <a:rPr lang="en-US" i="1"/>
              <a:t>Landscape Architecture</a:t>
            </a:r>
            <a:r>
              <a:rPr lang="en-US"/>
              <a:t>, </a:t>
            </a:r>
            <a:r>
              <a:rPr lang="en-US" i="1"/>
              <a:t>62</a:t>
            </a:r>
            <a:r>
              <a:rPr lang="en-US"/>
              <a:t>(1), 30–34. </a:t>
            </a:r>
            <a:r>
              <a:rPr lang="en-US">
                <a:solidFill>
                  <a:srgbClr val="444444"/>
                </a:solidFill>
                <a:hlinkClick r:id="rId3"/>
              </a:rPr>
              <a:t>http://www.jstor.org/stable/44663886</a:t>
            </a:r>
            <a:r>
              <a:rPr lang="en-US">
                <a:solidFill>
                  <a:srgbClr val="444444"/>
                </a:solidFill>
              </a:rPr>
              <a:t> </a:t>
            </a:r>
          </a:p>
          <a:p>
            <a:r>
              <a:rPr lang="en-US">
                <a:solidFill>
                  <a:srgbClr val="444444"/>
                </a:solidFill>
              </a:rPr>
              <a:t> </a:t>
            </a:r>
          </a:p>
          <a:p>
            <a:r>
              <a:rPr lang="en-US">
                <a:solidFill>
                  <a:srgbClr val="444444"/>
                </a:solidFill>
                <a:hlinkClick r:id="rId4"/>
              </a:rPr>
              <a:t>Loose-Parts-Play-Toolkit-2019-web.pdf (inspiringscotland.org.uk)</a:t>
            </a:r>
            <a:r>
              <a:rPr lang="en-US">
                <a:solidFill>
                  <a:srgbClr val="444444"/>
                </a:solidFill>
              </a:rPr>
              <a:t> </a:t>
            </a:r>
          </a:p>
          <a:p>
            <a:r>
              <a:rPr lang="en-US">
                <a:solidFill>
                  <a:srgbClr val="444444"/>
                </a:solidFill>
              </a:rPr>
              <a:t> </a:t>
            </a:r>
            <a:endParaRPr lang="en-GB"/>
          </a:p>
        </p:txBody>
      </p:sp>
      <p:sp>
        <p:nvSpPr>
          <p:cNvPr id="4" name="Slide Number Placeholder 3"/>
          <p:cNvSpPr>
            <a:spLocks noGrp="1"/>
          </p:cNvSpPr>
          <p:nvPr>
            <p:ph type="sldNum" sz="quarter" idx="5"/>
          </p:nvPr>
        </p:nvSpPr>
        <p:spPr/>
        <p:txBody>
          <a:bodyPr/>
          <a:lstStyle/>
          <a:p>
            <a:fld id="{1B91BD23-F1CD-40B8-99E9-9A8D9A5447F3}" type="slidenum">
              <a:rPr lang="en-GB" smtClean="0"/>
              <a:t>14</a:t>
            </a:fld>
            <a:endParaRPr lang="en-GB"/>
          </a:p>
        </p:txBody>
      </p:sp>
    </p:spTree>
    <p:extLst>
      <p:ext uri="{BB962C8B-B14F-4D97-AF65-F5344CB8AC3E}">
        <p14:creationId xmlns:p14="http://schemas.microsoft.com/office/powerpoint/2010/main" val="138667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spc="0" normalizeH="0" baseline="0" noProof="0">
                <a:ln>
                  <a:noFill/>
                </a:ln>
                <a:effectLst/>
                <a:uLnTx/>
                <a:uFillTx/>
                <a:latin typeface="Comic Sans MS"/>
                <a:ea typeface="+mj-ea"/>
                <a:cs typeface="+mj-cs"/>
              </a:rPr>
              <a:t>Importance of real-life experience!  First experience</a:t>
            </a:r>
            <a:r>
              <a:rPr lang="en-US" sz="1200" b="0">
                <a:latin typeface="Comic Sans MS"/>
                <a:ea typeface="+mj-ea"/>
                <a:cs typeface="+mj-cs"/>
              </a:rPr>
              <a:t>s, cause &amp; effect.</a:t>
            </a:r>
            <a:endParaRPr lang="en-GB" b="0">
              <a:latin typeface="Comic Sans MS"/>
            </a:endParaRPr>
          </a:p>
          <a:p>
            <a:endParaRPr lang="en-GB"/>
          </a:p>
        </p:txBody>
      </p:sp>
      <p:sp>
        <p:nvSpPr>
          <p:cNvPr id="4" name="Slide Number Placeholder 3"/>
          <p:cNvSpPr>
            <a:spLocks noGrp="1"/>
          </p:cNvSpPr>
          <p:nvPr>
            <p:ph type="sldNum" sz="quarter" idx="5"/>
          </p:nvPr>
        </p:nvSpPr>
        <p:spPr/>
        <p:txBody>
          <a:bodyPr/>
          <a:lstStyle/>
          <a:p>
            <a:fld id="{1B91BD23-F1CD-40B8-99E9-9A8D9A5447F3}" type="slidenum">
              <a:rPr lang="en-GB" smtClean="0"/>
              <a:t>15</a:t>
            </a:fld>
            <a:endParaRPr lang="en-GB"/>
          </a:p>
        </p:txBody>
      </p:sp>
    </p:spTree>
    <p:extLst>
      <p:ext uri="{BB962C8B-B14F-4D97-AF65-F5344CB8AC3E}">
        <p14:creationId xmlns:p14="http://schemas.microsoft.com/office/powerpoint/2010/main" val="300417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A411-A097-6081-3230-C7F672C02BC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7C58EDA-488E-85AB-BEBF-85B275C6E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0208DD2-B4A5-1562-839B-37188A314E81}"/>
              </a:ext>
            </a:extLst>
          </p:cNvPr>
          <p:cNvSpPr>
            <a:spLocks noGrp="1"/>
          </p:cNvSpPr>
          <p:nvPr>
            <p:ph type="dt" sz="half" idx="10"/>
          </p:nvPr>
        </p:nvSpPr>
        <p:spPr/>
        <p:txBody>
          <a:bodyPr/>
          <a:lstStyle/>
          <a:p>
            <a:fld id="{6D09C54A-191F-4EA1-B56B-26C26A5A20CB}" type="datetimeFigureOut">
              <a:rPr lang="en-GB" smtClean="0"/>
              <a:t>19/08/2025</a:t>
            </a:fld>
            <a:endParaRPr lang="en-GB"/>
          </a:p>
        </p:txBody>
      </p:sp>
      <p:sp>
        <p:nvSpPr>
          <p:cNvPr id="5" name="Footer Placeholder 4">
            <a:extLst>
              <a:ext uri="{FF2B5EF4-FFF2-40B4-BE49-F238E27FC236}">
                <a16:creationId xmlns:a16="http://schemas.microsoft.com/office/drawing/2014/main" id="{E718ACB7-4330-1018-1147-ACDA12701A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FC3031-EFAC-0937-A608-4230432F2A75}"/>
              </a:ext>
            </a:extLst>
          </p:cNvPr>
          <p:cNvSpPr>
            <a:spLocks noGrp="1"/>
          </p:cNvSpPr>
          <p:nvPr>
            <p:ph type="sldNum" sz="quarter" idx="12"/>
          </p:nvPr>
        </p:nvSpPr>
        <p:spPr/>
        <p:txBody>
          <a:bodyPr/>
          <a:lstStyle/>
          <a:p>
            <a:fld id="{45859971-6B6C-4975-B446-AB8B4EE04A7E}" type="slidenum">
              <a:rPr lang="en-GB" smtClean="0"/>
              <a:t>‹#›</a:t>
            </a:fld>
            <a:endParaRPr lang="en-GB"/>
          </a:p>
        </p:txBody>
      </p:sp>
    </p:spTree>
    <p:extLst>
      <p:ext uri="{BB962C8B-B14F-4D97-AF65-F5344CB8AC3E}">
        <p14:creationId xmlns:p14="http://schemas.microsoft.com/office/powerpoint/2010/main" val="368766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51A0-71D1-F6B1-0850-8B3BAC36245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C3DAB3A-33B9-41E7-6A5C-547FE0ADA85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C31C1C1-5E6F-F5C7-AD65-AEAEBE177D9E}"/>
              </a:ext>
            </a:extLst>
          </p:cNvPr>
          <p:cNvSpPr>
            <a:spLocks noGrp="1"/>
          </p:cNvSpPr>
          <p:nvPr>
            <p:ph type="dt" sz="half" idx="10"/>
          </p:nvPr>
        </p:nvSpPr>
        <p:spPr/>
        <p:txBody>
          <a:bodyPr/>
          <a:lstStyle/>
          <a:p>
            <a:fld id="{6D09C54A-191F-4EA1-B56B-26C26A5A20CB}" type="datetimeFigureOut">
              <a:rPr lang="en-GB" smtClean="0"/>
              <a:t>19/08/2025</a:t>
            </a:fld>
            <a:endParaRPr lang="en-GB"/>
          </a:p>
        </p:txBody>
      </p:sp>
      <p:sp>
        <p:nvSpPr>
          <p:cNvPr id="5" name="Footer Placeholder 4">
            <a:extLst>
              <a:ext uri="{FF2B5EF4-FFF2-40B4-BE49-F238E27FC236}">
                <a16:creationId xmlns:a16="http://schemas.microsoft.com/office/drawing/2014/main" id="{1EFA3057-7D4E-797E-E2AF-8332EBEDD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123C-314A-8F34-8832-3A09A7905A33}"/>
              </a:ext>
            </a:extLst>
          </p:cNvPr>
          <p:cNvSpPr>
            <a:spLocks noGrp="1"/>
          </p:cNvSpPr>
          <p:nvPr>
            <p:ph type="sldNum" sz="quarter" idx="12"/>
          </p:nvPr>
        </p:nvSpPr>
        <p:spPr/>
        <p:txBody>
          <a:bodyPr/>
          <a:lstStyle/>
          <a:p>
            <a:fld id="{45859971-6B6C-4975-B446-AB8B4EE04A7E}" type="slidenum">
              <a:rPr lang="en-GB" smtClean="0"/>
              <a:t>‹#›</a:t>
            </a:fld>
            <a:endParaRPr lang="en-GB"/>
          </a:p>
        </p:txBody>
      </p:sp>
    </p:spTree>
    <p:extLst>
      <p:ext uri="{BB962C8B-B14F-4D97-AF65-F5344CB8AC3E}">
        <p14:creationId xmlns:p14="http://schemas.microsoft.com/office/powerpoint/2010/main" val="385524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0578D-2D89-9227-5F8E-3E8B39F2311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1183834-FB92-0794-F2B5-10A0D9FCE2D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8FD06D6-4338-56AE-377F-FBB2CB4DB8BF}"/>
              </a:ext>
            </a:extLst>
          </p:cNvPr>
          <p:cNvSpPr>
            <a:spLocks noGrp="1"/>
          </p:cNvSpPr>
          <p:nvPr>
            <p:ph type="dt" sz="half" idx="10"/>
          </p:nvPr>
        </p:nvSpPr>
        <p:spPr/>
        <p:txBody>
          <a:bodyPr/>
          <a:lstStyle/>
          <a:p>
            <a:fld id="{6D09C54A-191F-4EA1-B56B-26C26A5A20CB}" type="datetimeFigureOut">
              <a:rPr lang="en-GB" smtClean="0"/>
              <a:t>19/08/2025</a:t>
            </a:fld>
            <a:endParaRPr lang="en-GB"/>
          </a:p>
        </p:txBody>
      </p:sp>
      <p:sp>
        <p:nvSpPr>
          <p:cNvPr id="5" name="Footer Placeholder 4">
            <a:extLst>
              <a:ext uri="{FF2B5EF4-FFF2-40B4-BE49-F238E27FC236}">
                <a16:creationId xmlns:a16="http://schemas.microsoft.com/office/drawing/2014/main" id="{412FCE91-ECBD-07BE-177E-70E2871AAE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307816-CCB7-410A-9A95-613F0A606612}"/>
              </a:ext>
            </a:extLst>
          </p:cNvPr>
          <p:cNvSpPr>
            <a:spLocks noGrp="1"/>
          </p:cNvSpPr>
          <p:nvPr>
            <p:ph type="sldNum" sz="quarter" idx="12"/>
          </p:nvPr>
        </p:nvSpPr>
        <p:spPr/>
        <p:txBody>
          <a:bodyPr/>
          <a:lstStyle/>
          <a:p>
            <a:fld id="{45859971-6B6C-4975-B446-AB8B4EE04A7E}" type="slidenum">
              <a:rPr lang="en-GB" smtClean="0"/>
              <a:t>‹#›</a:t>
            </a:fld>
            <a:endParaRPr lang="en-GB"/>
          </a:p>
        </p:txBody>
      </p:sp>
    </p:spTree>
    <p:extLst>
      <p:ext uri="{BB962C8B-B14F-4D97-AF65-F5344CB8AC3E}">
        <p14:creationId xmlns:p14="http://schemas.microsoft.com/office/powerpoint/2010/main" val="271558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EE47-5413-78DC-FF24-47D5137D39D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BF88B12-2F48-DFCA-E4CF-AE1F17D538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44E020-B176-0332-4EDA-03ACD1DD1B88}"/>
              </a:ext>
            </a:extLst>
          </p:cNvPr>
          <p:cNvSpPr>
            <a:spLocks noGrp="1"/>
          </p:cNvSpPr>
          <p:nvPr>
            <p:ph type="dt" sz="half" idx="10"/>
          </p:nvPr>
        </p:nvSpPr>
        <p:spPr/>
        <p:txBody>
          <a:bodyPr/>
          <a:lstStyle/>
          <a:p>
            <a:fld id="{6D09C54A-191F-4EA1-B56B-26C26A5A20CB}" type="datetimeFigureOut">
              <a:rPr lang="en-GB" smtClean="0"/>
              <a:t>19/08/2025</a:t>
            </a:fld>
            <a:endParaRPr lang="en-GB"/>
          </a:p>
        </p:txBody>
      </p:sp>
      <p:sp>
        <p:nvSpPr>
          <p:cNvPr id="5" name="Footer Placeholder 4">
            <a:extLst>
              <a:ext uri="{FF2B5EF4-FFF2-40B4-BE49-F238E27FC236}">
                <a16:creationId xmlns:a16="http://schemas.microsoft.com/office/drawing/2014/main" id="{42AB6599-3D1A-006E-4B41-06DB6650C5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E2BBD5-2ECF-AA6A-31C8-E81D3E39391B}"/>
              </a:ext>
            </a:extLst>
          </p:cNvPr>
          <p:cNvSpPr>
            <a:spLocks noGrp="1"/>
          </p:cNvSpPr>
          <p:nvPr>
            <p:ph type="sldNum" sz="quarter" idx="12"/>
          </p:nvPr>
        </p:nvSpPr>
        <p:spPr/>
        <p:txBody>
          <a:bodyPr/>
          <a:lstStyle/>
          <a:p>
            <a:fld id="{45859971-6B6C-4975-B446-AB8B4EE04A7E}" type="slidenum">
              <a:rPr lang="en-GB" smtClean="0"/>
              <a:t>‹#›</a:t>
            </a:fld>
            <a:endParaRPr lang="en-GB"/>
          </a:p>
        </p:txBody>
      </p:sp>
    </p:spTree>
    <p:extLst>
      <p:ext uri="{BB962C8B-B14F-4D97-AF65-F5344CB8AC3E}">
        <p14:creationId xmlns:p14="http://schemas.microsoft.com/office/powerpoint/2010/main" val="32151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3864-DE04-6011-6DA9-ED8D6BF1F1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4AB9CE4-5900-44C6-513D-808CB4D04E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49C7149-5677-AD3F-0D9B-76D242B4C287}"/>
              </a:ext>
            </a:extLst>
          </p:cNvPr>
          <p:cNvSpPr>
            <a:spLocks noGrp="1"/>
          </p:cNvSpPr>
          <p:nvPr>
            <p:ph type="dt" sz="half" idx="10"/>
          </p:nvPr>
        </p:nvSpPr>
        <p:spPr/>
        <p:txBody>
          <a:bodyPr/>
          <a:lstStyle/>
          <a:p>
            <a:fld id="{6D09C54A-191F-4EA1-B56B-26C26A5A20CB}" type="datetimeFigureOut">
              <a:rPr lang="en-GB" smtClean="0"/>
              <a:t>19/08/2025</a:t>
            </a:fld>
            <a:endParaRPr lang="en-GB"/>
          </a:p>
        </p:txBody>
      </p:sp>
      <p:sp>
        <p:nvSpPr>
          <p:cNvPr id="5" name="Footer Placeholder 4">
            <a:extLst>
              <a:ext uri="{FF2B5EF4-FFF2-40B4-BE49-F238E27FC236}">
                <a16:creationId xmlns:a16="http://schemas.microsoft.com/office/drawing/2014/main" id="{A6E4696F-78BB-2C73-303D-CAE38171AC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502C1-D22A-624A-8AE1-93551C45221E}"/>
              </a:ext>
            </a:extLst>
          </p:cNvPr>
          <p:cNvSpPr>
            <a:spLocks noGrp="1"/>
          </p:cNvSpPr>
          <p:nvPr>
            <p:ph type="sldNum" sz="quarter" idx="12"/>
          </p:nvPr>
        </p:nvSpPr>
        <p:spPr/>
        <p:txBody>
          <a:bodyPr/>
          <a:lstStyle/>
          <a:p>
            <a:fld id="{45859971-6B6C-4975-B446-AB8B4EE04A7E}" type="slidenum">
              <a:rPr lang="en-GB" smtClean="0"/>
              <a:t>‹#›</a:t>
            </a:fld>
            <a:endParaRPr lang="en-GB"/>
          </a:p>
        </p:txBody>
      </p:sp>
    </p:spTree>
    <p:extLst>
      <p:ext uri="{BB962C8B-B14F-4D97-AF65-F5344CB8AC3E}">
        <p14:creationId xmlns:p14="http://schemas.microsoft.com/office/powerpoint/2010/main" val="87001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8F24-6B39-9978-15B2-88A7702C2DF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A7D9E0C-688B-D5B1-8F8D-5CFF6EBE405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23E8D52-1ABA-B3AB-C9BE-D26CA20A60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98BCE51-1FAF-4364-2412-A829D51FFE16}"/>
              </a:ext>
            </a:extLst>
          </p:cNvPr>
          <p:cNvSpPr>
            <a:spLocks noGrp="1"/>
          </p:cNvSpPr>
          <p:nvPr>
            <p:ph type="dt" sz="half" idx="10"/>
          </p:nvPr>
        </p:nvSpPr>
        <p:spPr/>
        <p:txBody>
          <a:bodyPr/>
          <a:lstStyle/>
          <a:p>
            <a:fld id="{6D09C54A-191F-4EA1-B56B-26C26A5A20CB}" type="datetimeFigureOut">
              <a:rPr lang="en-GB" smtClean="0"/>
              <a:t>19/08/2025</a:t>
            </a:fld>
            <a:endParaRPr lang="en-GB"/>
          </a:p>
        </p:txBody>
      </p:sp>
      <p:sp>
        <p:nvSpPr>
          <p:cNvPr id="6" name="Footer Placeholder 5">
            <a:extLst>
              <a:ext uri="{FF2B5EF4-FFF2-40B4-BE49-F238E27FC236}">
                <a16:creationId xmlns:a16="http://schemas.microsoft.com/office/drawing/2014/main" id="{03BBB50E-5EA4-8E21-EA37-80AC3D5F90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BBFAFC-DE1F-7E9E-3AF0-39C952FA8A87}"/>
              </a:ext>
            </a:extLst>
          </p:cNvPr>
          <p:cNvSpPr>
            <a:spLocks noGrp="1"/>
          </p:cNvSpPr>
          <p:nvPr>
            <p:ph type="sldNum" sz="quarter" idx="12"/>
          </p:nvPr>
        </p:nvSpPr>
        <p:spPr/>
        <p:txBody>
          <a:bodyPr/>
          <a:lstStyle/>
          <a:p>
            <a:fld id="{45859971-6B6C-4975-B446-AB8B4EE04A7E}" type="slidenum">
              <a:rPr lang="en-GB" smtClean="0"/>
              <a:t>‹#›</a:t>
            </a:fld>
            <a:endParaRPr lang="en-GB"/>
          </a:p>
        </p:txBody>
      </p:sp>
    </p:spTree>
    <p:extLst>
      <p:ext uri="{BB962C8B-B14F-4D97-AF65-F5344CB8AC3E}">
        <p14:creationId xmlns:p14="http://schemas.microsoft.com/office/powerpoint/2010/main" val="13595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92A3C-3089-E5B5-BCE8-0DBAAF4D628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B5C0DC7-E9E6-9E38-C1E4-2F06B119E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3BCBDF-7110-3E28-DE0A-139107D510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3F55B94-EF99-0D28-722B-F6F793ED6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265753-BD71-EB64-6A0F-B01685ADFC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3A5EC3A-CD05-1056-F551-1EEBC8E2FA3C}"/>
              </a:ext>
            </a:extLst>
          </p:cNvPr>
          <p:cNvSpPr>
            <a:spLocks noGrp="1"/>
          </p:cNvSpPr>
          <p:nvPr>
            <p:ph type="dt" sz="half" idx="10"/>
          </p:nvPr>
        </p:nvSpPr>
        <p:spPr/>
        <p:txBody>
          <a:bodyPr/>
          <a:lstStyle/>
          <a:p>
            <a:fld id="{6D09C54A-191F-4EA1-B56B-26C26A5A20CB}" type="datetimeFigureOut">
              <a:rPr lang="en-GB" smtClean="0"/>
              <a:t>19/08/2025</a:t>
            </a:fld>
            <a:endParaRPr lang="en-GB"/>
          </a:p>
        </p:txBody>
      </p:sp>
      <p:sp>
        <p:nvSpPr>
          <p:cNvPr id="8" name="Footer Placeholder 7">
            <a:extLst>
              <a:ext uri="{FF2B5EF4-FFF2-40B4-BE49-F238E27FC236}">
                <a16:creationId xmlns:a16="http://schemas.microsoft.com/office/drawing/2014/main" id="{D5AFFFB3-0484-BD5F-FA15-0E9E7FA1A5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4017EF-AB67-C0F2-7E40-D7DA5B2AD6E2}"/>
              </a:ext>
            </a:extLst>
          </p:cNvPr>
          <p:cNvSpPr>
            <a:spLocks noGrp="1"/>
          </p:cNvSpPr>
          <p:nvPr>
            <p:ph type="sldNum" sz="quarter" idx="12"/>
          </p:nvPr>
        </p:nvSpPr>
        <p:spPr/>
        <p:txBody>
          <a:bodyPr/>
          <a:lstStyle/>
          <a:p>
            <a:fld id="{45859971-6B6C-4975-B446-AB8B4EE04A7E}" type="slidenum">
              <a:rPr lang="en-GB" smtClean="0"/>
              <a:t>‹#›</a:t>
            </a:fld>
            <a:endParaRPr lang="en-GB"/>
          </a:p>
        </p:txBody>
      </p:sp>
    </p:spTree>
    <p:extLst>
      <p:ext uri="{BB962C8B-B14F-4D97-AF65-F5344CB8AC3E}">
        <p14:creationId xmlns:p14="http://schemas.microsoft.com/office/powerpoint/2010/main" val="6952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4328-F233-2004-A9DA-F52B2CB32DF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5491C5D-EF39-13CD-F055-818B7F0CC2C2}"/>
              </a:ext>
            </a:extLst>
          </p:cNvPr>
          <p:cNvSpPr>
            <a:spLocks noGrp="1"/>
          </p:cNvSpPr>
          <p:nvPr>
            <p:ph type="dt" sz="half" idx="10"/>
          </p:nvPr>
        </p:nvSpPr>
        <p:spPr/>
        <p:txBody>
          <a:bodyPr/>
          <a:lstStyle/>
          <a:p>
            <a:fld id="{6D09C54A-191F-4EA1-B56B-26C26A5A20CB}" type="datetimeFigureOut">
              <a:rPr lang="en-GB" smtClean="0"/>
              <a:t>19/08/2025</a:t>
            </a:fld>
            <a:endParaRPr lang="en-GB"/>
          </a:p>
        </p:txBody>
      </p:sp>
      <p:sp>
        <p:nvSpPr>
          <p:cNvPr id="4" name="Footer Placeholder 3">
            <a:extLst>
              <a:ext uri="{FF2B5EF4-FFF2-40B4-BE49-F238E27FC236}">
                <a16:creationId xmlns:a16="http://schemas.microsoft.com/office/drawing/2014/main" id="{B8EAD4A3-5DE1-28A9-23BF-F00D2E9ECE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31F8DE-65A8-C4CA-856E-A69ABD74F902}"/>
              </a:ext>
            </a:extLst>
          </p:cNvPr>
          <p:cNvSpPr>
            <a:spLocks noGrp="1"/>
          </p:cNvSpPr>
          <p:nvPr>
            <p:ph type="sldNum" sz="quarter" idx="12"/>
          </p:nvPr>
        </p:nvSpPr>
        <p:spPr/>
        <p:txBody>
          <a:bodyPr/>
          <a:lstStyle/>
          <a:p>
            <a:fld id="{45859971-6B6C-4975-B446-AB8B4EE04A7E}" type="slidenum">
              <a:rPr lang="en-GB" smtClean="0"/>
              <a:t>‹#›</a:t>
            </a:fld>
            <a:endParaRPr lang="en-GB"/>
          </a:p>
        </p:txBody>
      </p:sp>
    </p:spTree>
    <p:extLst>
      <p:ext uri="{BB962C8B-B14F-4D97-AF65-F5344CB8AC3E}">
        <p14:creationId xmlns:p14="http://schemas.microsoft.com/office/powerpoint/2010/main" val="277839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C15FB-8778-DFD7-4CEE-2923E9C3487A}"/>
              </a:ext>
            </a:extLst>
          </p:cNvPr>
          <p:cNvSpPr>
            <a:spLocks noGrp="1"/>
          </p:cNvSpPr>
          <p:nvPr>
            <p:ph type="dt" sz="half" idx="10"/>
          </p:nvPr>
        </p:nvSpPr>
        <p:spPr/>
        <p:txBody>
          <a:bodyPr/>
          <a:lstStyle/>
          <a:p>
            <a:fld id="{6D09C54A-191F-4EA1-B56B-26C26A5A20CB}" type="datetimeFigureOut">
              <a:rPr lang="en-GB" smtClean="0"/>
              <a:t>19/08/2025</a:t>
            </a:fld>
            <a:endParaRPr lang="en-GB"/>
          </a:p>
        </p:txBody>
      </p:sp>
      <p:sp>
        <p:nvSpPr>
          <p:cNvPr id="3" name="Footer Placeholder 2">
            <a:extLst>
              <a:ext uri="{FF2B5EF4-FFF2-40B4-BE49-F238E27FC236}">
                <a16:creationId xmlns:a16="http://schemas.microsoft.com/office/drawing/2014/main" id="{C2270D47-414C-C4B0-6558-528EA6A068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E2A7F7-BBF6-0097-E70E-F09BA660E404}"/>
              </a:ext>
            </a:extLst>
          </p:cNvPr>
          <p:cNvSpPr>
            <a:spLocks noGrp="1"/>
          </p:cNvSpPr>
          <p:nvPr>
            <p:ph type="sldNum" sz="quarter" idx="12"/>
          </p:nvPr>
        </p:nvSpPr>
        <p:spPr/>
        <p:txBody>
          <a:bodyPr/>
          <a:lstStyle/>
          <a:p>
            <a:fld id="{45859971-6B6C-4975-B446-AB8B4EE04A7E}" type="slidenum">
              <a:rPr lang="en-GB" smtClean="0"/>
              <a:t>‹#›</a:t>
            </a:fld>
            <a:endParaRPr lang="en-GB"/>
          </a:p>
        </p:txBody>
      </p:sp>
    </p:spTree>
    <p:extLst>
      <p:ext uri="{BB962C8B-B14F-4D97-AF65-F5344CB8AC3E}">
        <p14:creationId xmlns:p14="http://schemas.microsoft.com/office/powerpoint/2010/main" val="122771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C45C-AB43-0596-7B21-54DF65B256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D28D7F3-AF7D-C6CF-35E4-59A63C5E6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0688674-F208-5D73-0A4B-456C19041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4D8E60-C958-17B9-3E68-F6BB4D975FAE}"/>
              </a:ext>
            </a:extLst>
          </p:cNvPr>
          <p:cNvSpPr>
            <a:spLocks noGrp="1"/>
          </p:cNvSpPr>
          <p:nvPr>
            <p:ph type="dt" sz="half" idx="10"/>
          </p:nvPr>
        </p:nvSpPr>
        <p:spPr/>
        <p:txBody>
          <a:bodyPr/>
          <a:lstStyle/>
          <a:p>
            <a:fld id="{6D09C54A-191F-4EA1-B56B-26C26A5A20CB}" type="datetimeFigureOut">
              <a:rPr lang="en-GB" smtClean="0"/>
              <a:t>19/08/2025</a:t>
            </a:fld>
            <a:endParaRPr lang="en-GB"/>
          </a:p>
        </p:txBody>
      </p:sp>
      <p:sp>
        <p:nvSpPr>
          <p:cNvPr id="6" name="Footer Placeholder 5">
            <a:extLst>
              <a:ext uri="{FF2B5EF4-FFF2-40B4-BE49-F238E27FC236}">
                <a16:creationId xmlns:a16="http://schemas.microsoft.com/office/drawing/2014/main" id="{87151363-6243-E73D-D349-85629314B6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8D83F0-EC81-2E80-F7BB-BD806E4057ED}"/>
              </a:ext>
            </a:extLst>
          </p:cNvPr>
          <p:cNvSpPr>
            <a:spLocks noGrp="1"/>
          </p:cNvSpPr>
          <p:nvPr>
            <p:ph type="sldNum" sz="quarter" idx="12"/>
          </p:nvPr>
        </p:nvSpPr>
        <p:spPr/>
        <p:txBody>
          <a:bodyPr/>
          <a:lstStyle/>
          <a:p>
            <a:fld id="{45859971-6B6C-4975-B446-AB8B4EE04A7E}" type="slidenum">
              <a:rPr lang="en-GB" smtClean="0"/>
              <a:t>‹#›</a:t>
            </a:fld>
            <a:endParaRPr lang="en-GB"/>
          </a:p>
        </p:txBody>
      </p:sp>
    </p:spTree>
    <p:extLst>
      <p:ext uri="{BB962C8B-B14F-4D97-AF65-F5344CB8AC3E}">
        <p14:creationId xmlns:p14="http://schemas.microsoft.com/office/powerpoint/2010/main" val="131861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5E7E-8F49-A756-E169-3D2D7C5218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9104F1C-79C0-C676-B5DF-456671E33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7EF6E6-D756-EDB8-2B65-FC2A4F0D4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9A786B-FCC5-9905-4EE9-BDDDD8FBD5F3}"/>
              </a:ext>
            </a:extLst>
          </p:cNvPr>
          <p:cNvSpPr>
            <a:spLocks noGrp="1"/>
          </p:cNvSpPr>
          <p:nvPr>
            <p:ph type="dt" sz="half" idx="10"/>
          </p:nvPr>
        </p:nvSpPr>
        <p:spPr/>
        <p:txBody>
          <a:bodyPr/>
          <a:lstStyle/>
          <a:p>
            <a:fld id="{6D09C54A-191F-4EA1-B56B-26C26A5A20CB}" type="datetimeFigureOut">
              <a:rPr lang="en-GB" smtClean="0"/>
              <a:t>19/08/2025</a:t>
            </a:fld>
            <a:endParaRPr lang="en-GB"/>
          </a:p>
        </p:txBody>
      </p:sp>
      <p:sp>
        <p:nvSpPr>
          <p:cNvPr id="6" name="Footer Placeholder 5">
            <a:extLst>
              <a:ext uri="{FF2B5EF4-FFF2-40B4-BE49-F238E27FC236}">
                <a16:creationId xmlns:a16="http://schemas.microsoft.com/office/drawing/2014/main" id="{17662444-808B-769D-B6E3-CF4FEDC105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428067-7797-3140-C008-70DE4D8EB987}"/>
              </a:ext>
            </a:extLst>
          </p:cNvPr>
          <p:cNvSpPr>
            <a:spLocks noGrp="1"/>
          </p:cNvSpPr>
          <p:nvPr>
            <p:ph type="sldNum" sz="quarter" idx="12"/>
          </p:nvPr>
        </p:nvSpPr>
        <p:spPr/>
        <p:txBody>
          <a:bodyPr/>
          <a:lstStyle/>
          <a:p>
            <a:fld id="{45859971-6B6C-4975-B446-AB8B4EE04A7E}" type="slidenum">
              <a:rPr lang="en-GB" smtClean="0"/>
              <a:t>‹#›</a:t>
            </a:fld>
            <a:endParaRPr lang="en-GB"/>
          </a:p>
        </p:txBody>
      </p:sp>
    </p:spTree>
    <p:extLst>
      <p:ext uri="{BB962C8B-B14F-4D97-AF65-F5344CB8AC3E}">
        <p14:creationId xmlns:p14="http://schemas.microsoft.com/office/powerpoint/2010/main" val="75485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0BBCB-8D48-2BFF-C094-FC49B2667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4C5DD96-1F9D-02C7-B5BE-C88C04B81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C77D74-3FB7-781B-71EF-319E6D863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09C54A-191F-4EA1-B56B-26C26A5A20CB}" type="datetimeFigureOut">
              <a:rPr lang="en-GB" smtClean="0"/>
              <a:t>19/08/2025</a:t>
            </a:fld>
            <a:endParaRPr lang="en-GB"/>
          </a:p>
        </p:txBody>
      </p:sp>
      <p:sp>
        <p:nvSpPr>
          <p:cNvPr id="5" name="Footer Placeholder 4">
            <a:extLst>
              <a:ext uri="{FF2B5EF4-FFF2-40B4-BE49-F238E27FC236}">
                <a16:creationId xmlns:a16="http://schemas.microsoft.com/office/drawing/2014/main" id="{6188C659-8B7D-8492-F1E2-D9A8516EE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FB2E157-C59A-A9EA-E5B6-C0ED680D6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59971-6B6C-4975-B446-AB8B4EE04A7E}" type="slidenum">
              <a:rPr lang="en-GB" smtClean="0"/>
              <a:t>‹#›</a:t>
            </a:fld>
            <a:endParaRPr lang="en-GB"/>
          </a:p>
        </p:txBody>
      </p:sp>
    </p:spTree>
    <p:extLst>
      <p:ext uri="{BB962C8B-B14F-4D97-AF65-F5344CB8AC3E}">
        <p14:creationId xmlns:p14="http://schemas.microsoft.com/office/powerpoint/2010/main" val="77436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hyperlink" Target="https://pixabay.com/illustrations/star-starry-sky-sun-galaxy-space-42275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thinkined.com/school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B448A-CE31-D993-4628-2881F0883D06}"/>
              </a:ext>
            </a:extLst>
          </p:cNvPr>
          <p:cNvSpPr>
            <a:spLocks noGrp="1"/>
          </p:cNvSpPr>
          <p:nvPr>
            <p:ph type="ctrTitle"/>
          </p:nvPr>
        </p:nvSpPr>
        <p:spPr>
          <a:xfrm>
            <a:off x="1524000" y="1293338"/>
            <a:ext cx="9144000" cy="3274592"/>
          </a:xfrm>
        </p:spPr>
        <p:txBody>
          <a:bodyPr anchor="ctr">
            <a:normAutofit/>
          </a:bodyPr>
          <a:lstStyle/>
          <a:p>
            <a:r>
              <a:rPr lang="en-GB" sz="7200" b="1"/>
              <a:t>Technologies</a:t>
            </a:r>
          </a:p>
        </p:txBody>
      </p:sp>
      <p:sp>
        <p:nvSpPr>
          <p:cNvPr id="3" name="Subtitle 2">
            <a:extLst>
              <a:ext uri="{FF2B5EF4-FFF2-40B4-BE49-F238E27FC236}">
                <a16:creationId xmlns:a16="http://schemas.microsoft.com/office/drawing/2014/main" id="{4943CA03-C2CC-6623-B820-F75226FD7E1F}"/>
              </a:ext>
            </a:extLst>
          </p:cNvPr>
          <p:cNvSpPr>
            <a:spLocks noGrp="1"/>
          </p:cNvSpPr>
          <p:nvPr>
            <p:ph type="subTitle" idx="1"/>
          </p:nvPr>
        </p:nvSpPr>
        <p:spPr>
          <a:xfrm>
            <a:off x="1524000" y="5514052"/>
            <a:ext cx="9144000" cy="651910"/>
          </a:xfrm>
        </p:spPr>
        <p:txBody>
          <a:bodyPr vert="horz" lIns="91440" tIns="45720" rIns="91440" bIns="45720" rtlCol="0" anchor="ctr">
            <a:normAutofit/>
          </a:bodyPr>
          <a:lstStyle/>
          <a:p>
            <a:r>
              <a:rPr lang="en-GB" b="1"/>
              <a:t>Core Group Meeting, July 2025</a:t>
            </a:r>
            <a:br>
              <a:rPr lang="en-GB"/>
            </a:br>
            <a:r>
              <a:rPr lang="en-GB" sz="1600"/>
              <a:t>Curriculum Improvement Cycle</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915A30-1FA0-CA18-C23A-BEC665416F4F}"/>
            </a:ext>
          </a:extLst>
        </p:cNvPr>
        <p:cNvGrpSpPr/>
        <p:nvPr/>
      </p:nvGrpSpPr>
      <p:grpSpPr>
        <a:xfrm>
          <a:off x="0" y="0"/>
          <a:ext cx="0" cy="0"/>
          <a:chOff x="0" y="0"/>
          <a:chExt cx="0" cy="0"/>
        </a:xfrm>
      </p:grpSpPr>
      <p:pic>
        <p:nvPicPr>
          <p:cNvPr id="3" name="Picture 2" descr="Stars in a dark blue sky&#10;&#10;AI-generated content may be incorrect.">
            <a:extLst>
              <a:ext uri="{FF2B5EF4-FFF2-40B4-BE49-F238E27FC236}">
                <a16:creationId xmlns:a16="http://schemas.microsoft.com/office/drawing/2014/main" id="{6D250671-7A3A-6B77-38D7-41F21237589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0475" r="-1" b="-1"/>
          <a:stretch>
            <a:fillRect/>
          </a:stretch>
        </p:blipFill>
        <p:spPr>
          <a:xfrm>
            <a:off x="20" y="10"/>
            <a:ext cx="12188932" cy="6857990"/>
          </a:xfrm>
          <a:prstGeom prst="rect">
            <a:avLst/>
          </a:prstGeom>
        </p:spPr>
      </p:pic>
      <p:pic>
        <p:nvPicPr>
          <p:cNvPr id="5" name="Picture 4" descr="A cartoon of a toilet&#10;&#10;AI-generated content may be incorrect.">
            <a:extLst>
              <a:ext uri="{FF2B5EF4-FFF2-40B4-BE49-F238E27FC236}">
                <a16:creationId xmlns:a16="http://schemas.microsoft.com/office/drawing/2014/main" id="{B696257D-8E93-35BF-3C50-E432ECE434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44" b="94935" l="1900" r="97625">
                        <a14:foregroundMark x1="38242" y1="94935" x2="38242" y2="94935"/>
                        <a14:foregroundMark x1="37530" y1="11275" x2="37530" y2="11275"/>
                        <a14:foregroundMark x1="57720" y1="1144" x2="57720" y2="1144"/>
                        <a14:foregroundMark x1="91924" y1="13235" x2="91924" y2="13235"/>
                        <a14:foregroundMark x1="97625" y1="13235" x2="97625" y2="13235"/>
                        <a14:foregroundMark x1="28266" y1="6536" x2="28266" y2="6536"/>
                        <a14:foregroundMark x1="9501" y1="21895" x2="9501" y2="21895"/>
                        <a14:foregroundMark x1="1900" y1="4575" x2="1900" y2="4575"/>
                      </a14:backgroundRemoval>
                    </a14:imgEffect>
                  </a14:imgLayer>
                </a14:imgProps>
              </a:ext>
              <a:ext uri="{28A0092B-C50C-407E-A947-70E740481C1C}">
                <a14:useLocalDpi xmlns:a14="http://schemas.microsoft.com/office/drawing/2010/main" val="0"/>
              </a:ext>
            </a:extLst>
          </a:blip>
          <a:stretch>
            <a:fillRect/>
          </a:stretch>
        </p:blipFill>
        <p:spPr>
          <a:xfrm>
            <a:off x="4396561" y="1872896"/>
            <a:ext cx="2640734" cy="3838787"/>
          </a:xfrm>
          <a:prstGeom prst="rect">
            <a:avLst/>
          </a:prstGeom>
        </p:spPr>
      </p:pic>
    </p:spTree>
    <p:extLst>
      <p:ext uri="{BB962C8B-B14F-4D97-AF65-F5344CB8AC3E}">
        <p14:creationId xmlns:p14="http://schemas.microsoft.com/office/powerpoint/2010/main" val="35127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7E17B2-FA1E-D399-7AF6-3A315488C401}"/>
            </a:ext>
          </a:extLst>
        </p:cNvPr>
        <p:cNvGrpSpPr/>
        <p:nvPr/>
      </p:nvGrpSpPr>
      <p:grpSpPr>
        <a:xfrm>
          <a:off x="0" y="0"/>
          <a:ext cx="0" cy="0"/>
          <a:chOff x="0" y="0"/>
          <a:chExt cx="0" cy="0"/>
        </a:xfrm>
      </p:grpSpPr>
      <p:pic>
        <p:nvPicPr>
          <p:cNvPr id="7170" name="Picture 2" descr="A stage with a projector screen and wooden furniture&#10;&#10;Description automatically generated">
            <a:extLst>
              <a:ext uri="{FF2B5EF4-FFF2-40B4-BE49-F238E27FC236}">
                <a16:creationId xmlns:a16="http://schemas.microsoft.com/office/drawing/2014/main" id="{2D66AD98-C45E-3285-FFA3-1D13DCBA3FD6}"/>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655675" y="-1786270"/>
            <a:ext cx="13503349" cy="6089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A64A08-FD22-1DEC-DD59-46A527A65387}"/>
              </a:ext>
            </a:extLst>
          </p:cNvPr>
          <p:cNvSpPr txBox="1"/>
          <p:nvPr/>
        </p:nvSpPr>
        <p:spPr>
          <a:xfrm>
            <a:off x="161925" y="4303455"/>
            <a:ext cx="11868150" cy="2554545"/>
          </a:xfrm>
          <a:prstGeom prst="rect">
            <a:avLst/>
          </a:prstGeom>
          <a:noFill/>
        </p:spPr>
        <p:txBody>
          <a:bodyPr wrap="square" rtlCol="0">
            <a:spAutoFit/>
          </a:bodyPr>
          <a:lstStyle/>
          <a:p>
            <a:r>
              <a:rPr lang="en-GB" sz="3200" i="1">
                <a:latin typeface="Comic Sans MS" panose="030F0702030302020204" pitchFamily="66" charset="0"/>
              </a:rPr>
              <a:t>Digital technologies create geographies of place and representation close to children's visions of possible and dream worlds, with awareness that the imaginary worlds they bring to life always border on the world they inhabit……..</a:t>
            </a:r>
          </a:p>
          <a:p>
            <a:pPr algn="r"/>
            <a:r>
              <a:rPr lang="en-GB" sz="3200">
                <a:latin typeface="Comic Sans MS" panose="030F0702030302020204" pitchFamily="66" charset="0"/>
              </a:rPr>
              <a:t>Tedeschi, M. et al. (2021)</a:t>
            </a:r>
          </a:p>
        </p:txBody>
      </p:sp>
    </p:spTree>
    <p:extLst>
      <p:ext uri="{BB962C8B-B14F-4D97-AF65-F5344CB8AC3E}">
        <p14:creationId xmlns:p14="http://schemas.microsoft.com/office/powerpoint/2010/main" val="293033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hild standing on a couch&#10;&#10;Description automatically generated">
            <a:extLst>
              <a:ext uri="{FF2B5EF4-FFF2-40B4-BE49-F238E27FC236}">
                <a16:creationId xmlns:a16="http://schemas.microsoft.com/office/drawing/2014/main" id="{3826A5D1-46F3-744F-DA24-279D56A5F9A4}"/>
              </a:ext>
            </a:extLst>
          </p:cNvPr>
          <p:cNvPicPr>
            <a:picLocks noChangeAspect="1"/>
          </p:cNvPicPr>
          <p:nvPr/>
        </p:nvPicPr>
        <p:blipFill>
          <a:blip r:embed="rId3"/>
          <a:srcRect r="33411"/>
          <a:stretch/>
        </p:blipFill>
        <p:spPr>
          <a:xfrm rot="5400000">
            <a:off x="2805346" y="-5788294"/>
            <a:ext cx="6581309" cy="12192000"/>
          </a:xfrm>
          <a:prstGeom prst="rect">
            <a:avLst/>
          </a:prstGeom>
        </p:spPr>
      </p:pic>
      <p:sp>
        <p:nvSpPr>
          <p:cNvPr id="4" name="TextBox 3">
            <a:extLst>
              <a:ext uri="{FF2B5EF4-FFF2-40B4-BE49-F238E27FC236}">
                <a16:creationId xmlns:a16="http://schemas.microsoft.com/office/drawing/2014/main" id="{873E135C-04B9-DA56-5DB4-73065300AA68}"/>
              </a:ext>
            </a:extLst>
          </p:cNvPr>
          <p:cNvSpPr txBox="1"/>
          <p:nvPr/>
        </p:nvSpPr>
        <p:spPr>
          <a:xfrm>
            <a:off x="-1" y="3811012"/>
            <a:ext cx="1219200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effectLst/>
                <a:uLnTx/>
                <a:uFillTx/>
                <a:latin typeface="Comic Sans MS" panose="030F0702030302020204" pitchFamily="66" charset="0"/>
                <a:cs typeface="Calibri"/>
              </a:rPr>
              <a:t>Human infants are naturally attracted to multisensory stimuli, and their brains appear to be tuned to process such information. This is reflected in their facilitation in processing multisensory information over </a:t>
            </a:r>
            <a:r>
              <a:rPr kumimoji="0" lang="en-US" sz="3200" b="0" i="1" u="none" strike="noStrike" kern="1200" cap="none" spc="0" normalizeH="0" baseline="0" noProof="0" err="1">
                <a:ln>
                  <a:noFill/>
                </a:ln>
                <a:effectLst/>
                <a:uLnTx/>
                <a:uFillTx/>
                <a:latin typeface="Comic Sans MS" panose="030F0702030302020204" pitchFamily="66" charset="0"/>
                <a:cs typeface="Calibri"/>
              </a:rPr>
              <a:t>unisensory</a:t>
            </a:r>
            <a:r>
              <a:rPr kumimoji="0" lang="en-US" sz="3200" b="0" i="1" u="none" strike="noStrike" kern="1200" cap="none" spc="0" normalizeH="0" baseline="0" noProof="0">
                <a:ln>
                  <a:noFill/>
                </a:ln>
                <a:effectLst/>
                <a:uLnTx/>
                <a:uFillTx/>
                <a:latin typeface="Comic Sans MS" panose="030F0702030302020204" pitchFamily="66" charset="0"/>
                <a:cs typeface="Calibri"/>
              </a:rPr>
              <a:t> information, which is a pattern that persists into adulthood.</a:t>
            </a:r>
            <a:endParaRPr kumimoji="0" lang="en-US" sz="3200" b="0" i="0" u="none" strike="noStrike" kern="1200" cap="none" spc="0" normalizeH="0" baseline="0" noProof="0">
              <a:ln>
                <a:noFill/>
              </a:ln>
              <a:effectLst/>
              <a:uLnTx/>
              <a:uFillTx/>
              <a:latin typeface="Comic Sans MS" panose="030F0702030302020204" pitchFamily="66"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effectLst/>
                <a:uLnTx/>
                <a:uFillTx/>
                <a:latin typeface="Comic Sans MS" panose="030F0702030302020204" pitchFamily="66" charset="0"/>
                <a:cs typeface="Calibri"/>
              </a:rPr>
              <a:t>Nava, E. et al. (2024)</a:t>
            </a:r>
            <a:endParaRPr kumimoji="0" lang="en-US" sz="3200" b="0" i="0" u="none" strike="noStrike" kern="1200" cap="none" spc="0" normalizeH="0" baseline="0" noProof="0">
              <a:ln>
                <a:noFill/>
              </a:ln>
              <a:effectLst/>
              <a:uLnTx/>
              <a:uFillTx/>
              <a:latin typeface="Comic Sans MS" panose="030F0702030302020204" pitchFamily="66" charset="0"/>
            </a:endParaRPr>
          </a:p>
        </p:txBody>
      </p:sp>
    </p:spTree>
    <p:extLst>
      <p:ext uri="{BB962C8B-B14F-4D97-AF65-F5344CB8AC3E}">
        <p14:creationId xmlns:p14="http://schemas.microsoft.com/office/powerpoint/2010/main" val="334268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92F50F-EB33-C019-DB41-5E187F348D38}"/>
            </a:ext>
          </a:extLst>
        </p:cNvPr>
        <p:cNvGrpSpPr/>
        <p:nvPr/>
      </p:nvGrpSpPr>
      <p:grpSpPr>
        <a:xfrm>
          <a:off x="0" y="0"/>
          <a:ext cx="0" cy="0"/>
          <a:chOff x="0" y="0"/>
          <a:chExt cx="0" cy="0"/>
        </a:xfrm>
      </p:grpSpPr>
      <p:pic>
        <p:nvPicPr>
          <p:cNvPr id="2" name="Picture 1" descr="A group of people working on a projector&#10;&#10;AI-generated content may be incorrect.">
            <a:extLst>
              <a:ext uri="{FF2B5EF4-FFF2-40B4-BE49-F238E27FC236}">
                <a16:creationId xmlns:a16="http://schemas.microsoft.com/office/drawing/2014/main" id="{4BBC87F1-667A-3C86-DFB7-EB710BB0445B}"/>
              </a:ext>
            </a:extLst>
          </p:cNvPr>
          <p:cNvPicPr>
            <a:picLocks noChangeAspect="1"/>
          </p:cNvPicPr>
          <p:nvPr/>
        </p:nvPicPr>
        <p:blipFill>
          <a:blip r:embed="rId3"/>
          <a:srcRect t="9367" r="-1" b="15614"/>
          <a:stretch>
            <a:fillRect/>
          </a:stretch>
        </p:blipFill>
        <p:spPr>
          <a:xfrm>
            <a:off x="2084737" y="10"/>
            <a:ext cx="12188932" cy="6857990"/>
          </a:xfrm>
          <a:prstGeom prst="rect">
            <a:avLst/>
          </a:prstGeom>
        </p:spPr>
      </p:pic>
      <p:pic>
        <p:nvPicPr>
          <p:cNvPr id="4" name="Picture 3" descr="A group of women looking at a table&#10;&#10;AI-generated content may be incorrect.">
            <a:extLst>
              <a:ext uri="{FF2B5EF4-FFF2-40B4-BE49-F238E27FC236}">
                <a16:creationId xmlns:a16="http://schemas.microsoft.com/office/drawing/2014/main" id="{F3C7E6D7-C3AC-86DE-BA95-920CC23B731F}"/>
              </a:ext>
            </a:extLst>
          </p:cNvPr>
          <p:cNvPicPr>
            <a:picLocks noChangeAspect="1"/>
          </p:cNvPicPr>
          <p:nvPr/>
        </p:nvPicPr>
        <p:blipFill>
          <a:blip r:embed="rId4"/>
          <a:stretch>
            <a:fillRect/>
          </a:stretch>
        </p:blipFill>
        <p:spPr>
          <a:xfrm>
            <a:off x="-3536830" y="-63967"/>
            <a:ext cx="8310113" cy="6980328"/>
          </a:xfrm>
          <a:prstGeom prst="rect">
            <a:avLst/>
          </a:prstGeom>
        </p:spPr>
      </p:pic>
    </p:spTree>
    <p:extLst>
      <p:ext uri="{BB962C8B-B14F-4D97-AF65-F5344CB8AC3E}">
        <p14:creationId xmlns:p14="http://schemas.microsoft.com/office/powerpoint/2010/main" val="83670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046111-D835-9FFE-F95D-28B6911ABEAA}"/>
              </a:ext>
            </a:extLst>
          </p:cNvPr>
          <p:cNvSpPr>
            <a:spLocks noGrp="1"/>
          </p:cNvSpPr>
          <p:nvPr>
            <p:ph type="body" idx="1"/>
          </p:nvPr>
        </p:nvSpPr>
        <p:spPr>
          <a:xfrm>
            <a:off x="414908" y="1225161"/>
            <a:ext cx="11823938" cy="5094527"/>
          </a:xfrm>
        </p:spPr>
        <p:txBody>
          <a:bodyPr vert="horz" lIns="91440" tIns="45720" rIns="91440" bIns="45720" rtlCol="0" anchor="t">
            <a:normAutofit lnSpcReduction="10000"/>
          </a:bodyPr>
          <a:lstStyle/>
          <a:p>
            <a:r>
              <a:rPr lang="en-GB" sz="3200">
                <a:solidFill>
                  <a:schemeClr val="tx1"/>
                </a:solidFill>
                <a:latin typeface="Comic Sans MS"/>
                <a:ea typeface="+mn-lt"/>
                <a:cs typeface="+mn-lt"/>
              </a:rPr>
              <a:t>materials, shapes and smells</a:t>
            </a:r>
            <a:endParaRPr lang="en-US" sz="3200">
              <a:solidFill>
                <a:schemeClr val="tx1"/>
              </a:solidFill>
              <a:latin typeface="Comic Sans MS"/>
              <a:ea typeface="+mn-lt"/>
              <a:cs typeface="+mn-lt"/>
            </a:endParaRPr>
          </a:p>
          <a:p>
            <a:endParaRPr lang="en-GB" sz="3200">
              <a:solidFill>
                <a:schemeClr val="tx1"/>
              </a:solidFill>
              <a:latin typeface="Comic Sans MS"/>
              <a:ea typeface="+mn-lt"/>
              <a:cs typeface="+mn-lt"/>
            </a:endParaRPr>
          </a:p>
          <a:p>
            <a:r>
              <a:rPr lang="en-GB" sz="3200">
                <a:solidFill>
                  <a:schemeClr val="tx1"/>
                </a:solidFill>
                <a:latin typeface="Comic Sans MS"/>
                <a:ea typeface="+mn-lt"/>
                <a:cs typeface="+mn-lt"/>
              </a:rPr>
              <a:t>other physical phenomena, such as electricity, magnetism and gravity</a:t>
            </a:r>
            <a:endParaRPr lang="en-US" sz="3200">
              <a:solidFill>
                <a:schemeClr val="tx1"/>
              </a:solidFill>
              <a:latin typeface="Comic Sans MS"/>
              <a:ea typeface="+mn-lt"/>
              <a:cs typeface="+mn-lt"/>
            </a:endParaRPr>
          </a:p>
          <a:p>
            <a:endParaRPr lang="en-GB" sz="3200">
              <a:solidFill>
                <a:schemeClr val="tx1"/>
              </a:solidFill>
              <a:latin typeface="Comic Sans MS"/>
              <a:ea typeface="+mn-lt"/>
              <a:cs typeface="+mn-lt"/>
            </a:endParaRPr>
          </a:p>
          <a:p>
            <a:r>
              <a:rPr lang="en-GB" sz="3200">
                <a:solidFill>
                  <a:schemeClr val="tx1"/>
                </a:solidFill>
                <a:latin typeface="Comic Sans MS"/>
                <a:ea typeface="+mn-lt"/>
                <a:cs typeface="+mn-lt"/>
              </a:rPr>
              <a:t>media such as gases and fluids; sounds, music, motion; chemical interactions, cooking and fire</a:t>
            </a:r>
            <a:endParaRPr lang="en-US" sz="3200">
              <a:solidFill>
                <a:schemeClr val="tx1"/>
              </a:solidFill>
              <a:latin typeface="Comic Sans MS"/>
              <a:ea typeface="+mn-lt"/>
              <a:cs typeface="+mn-lt"/>
            </a:endParaRPr>
          </a:p>
          <a:p>
            <a:endParaRPr lang="en-GB" sz="3200">
              <a:solidFill>
                <a:schemeClr val="tx1"/>
              </a:solidFill>
              <a:latin typeface="Comic Sans MS"/>
              <a:ea typeface="+mn-lt"/>
              <a:cs typeface="+mn-lt"/>
            </a:endParaRPr>
          </a:p>
          <a:p>
            <a:r>
              <a:rPr lang="en-GB" sz="3200">
                <a:solidFill>
                  <a:schemeClr val="tx1"/>
                </a:solidFill>
                <a:latin typeface="Comic Sans MS"/>
                <a:ea typeface="+mn-lt"/>
                <a:cs typeface="+mn-lt"/>
              </a:rPr>
              <a:t>and other humans, and animals, plants, words, concepts and ideas</a:t>
            </a:r>
            <a:endParaRPr lang="en-GB" sz="3200">
              <a:solidFill>
                <a:schemeClr val="tx1"/>
              </a:solidFill>
              <a:latin typeface="Comic Sans MS"/>
            </a:endParaRPr>
          </a:p>
        </p:txBody>
      </p:sp>
      <p:pic>
        <p:nvPicPr>
          <p:cNvPr id="4" name="Picture 3" descr="A table with different objects on it&#10;&#10;AI-generated content may be incorrect.">
            <a:extLst>
              <a:ext uri="{FF2B5EF4-FFF2-40B4-BE49-F238E27FC236}">
                <a16:creationId xmlns:a16="http://schemas.microsoft.com/office/drawing/2014/main" id="{8A7051F0-239D-C61C-B7AC-512745F8CF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6491" y="239"/>
            <a:ext cx="12383698" cy="8252124"/>
          </a:xfrm>
          <a:prstGeom prst="rect">
            <a:avLst/>
          </a:prstGeom>
        </p:spPr>
      </p:pic>
    </p:spTree>
    <p:extLst>
      <p:ext uri="{BB962C8B-B14F-4D97-AF65-F5344CB8AC3E}">
        <p14:creationId xmlns:p14="http://schemas.microsoft.com/office/powerpoint/2010/main" val="84656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touching a washing machine&#10;&#10;Description automatically generated">
            <a:extLst>
              <a:ext uri="{FF2B5EF4-FFF2-40B4-BE49-F238E27FC236}">
                <a16:creationId xmlns:a16="http://schemas.microsoft.com/office/drawing/2014/main" id="{C1631BE3-7DBA-C497-E687-1D89E51C3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851" r="1" b="40951"/>
          <a:stretch>
            <a:fillRect/>
          </a:stretch>
        </p:blipFill>
        <p:spPr bwMode="auto">
          <a:xfrm>
            <a:off x="3068" y="-1"/>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1656D8-314A-18C3-665A-35ECF58EED5F}"/>
              </a:ext>
            </a:extLst>
          </p:cNvPr>
          <p:cNvSpPr txBox="1"/>
          <p:nvPr/>
        </p:nvSpPr>
        <p:spPr>
          <a:xfrm>
            <a:off x="4222377" y="3742944"/>
            <a:ext cx="7774096" cy="3612122"/>
          </a:xfrm>
          <a:prstGeom prst="rect">
            <a:avLst/>
          </a:prstGeom>
        </p:spPr>
        <p:txBody>
          <a:bodyPr vert="horz" lIns="91440" tIns="45720" rIns="91440" bIns="45720" rtlCol="0" anchor="ctr">
            <a:normAutofit/>
          </a:bodyPr>
          <a:lstStyle/>
          <a:p>
            <a:pPr algn="r">
              <a:lnSpc>
                <a:spcPct val="90000"/>
              </a:lnSpc>
              <a:spcBef>
                <a:spcPct val="0"/>
              </a:spcBef>
              <a:spcAft>
                <a:spcPts val="600"/>
              </a:spcAft>
              <a:defRPr/>
            </a:pPr>
            <a:endParaRPr lang="en-US" sz="4000" b="1">
              <a:solidFill>
                <a:srgbClr val="FFFFFF"/>
              </a:solidFill>
              <a:latin typeface="Comic Sans MS" panose="030F0702030302020204" pitchFamily="66" charset="0"/>
            </a:endParaRPr>
          </a:p>
        </p:txBody>
      </p:sp>
    </p:spTree>
    <p:extLst>
      <p:ext uri="{BB962C8B-B14F-4D97-AF65-F5344CB8AC3E}">
        <p14:creationId xmlns:p14="http://schemas.microsoft.com/office/powerpoint/2010/main" val="134360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5 Types of Pedestrian Crossings for the Theory Test [2024">
            <a:extLst>
              <a:ext uri="{FF2B5EF4-FFF2-40B4-BE49-F238E27FC236}">
                <a16:creationId xmlns:a16="http://schemas.microsoft.com/office/drawing/2014/main" id="{9267FFAD-575F-5C2B-0E55-0818CA740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070" y="0"/>
            <a:ext cx="7790330" cy="709995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DCEA59DB-5A9A-EE00-0C2B-2FADB9ECD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17" y="0"/>
            <a:ext cx="4948518" cy="734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12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oy washing machine on a carpet&#10;&#10;Description automatically generated">
            <a:extLst>
              <a:ext uri="{FF2B5EF4-FFF2-40B4-BE49-F238E27FC236}">
                <a16:creationId xmlns:a16="http://schemas.microsoft.com/office/drawing/2014/main" id="{309D67CD-9738-1B59-16EA-04F14A7CC43F}"/>
              </a:ext>
            </a:extLst>
          </p:cNvPr>
          <p:cNvPicPr>
            <a:picLocks noChangeAspect="1"/>
          </p:cNvPicPr>
          <p:nvPr/>
        </p:nvPicPr>
        <p:blipFill>
          <a:blip r:embed="rId3"/>
          <a:srcRect t="2134" b="13491"/>
          <a:stretch/>
        </p:blipFill>
        <p:spPr>
          <a:xfrm>
            <a:off x="20" y="10"/>
            <a:ext cx="6095980" cy="6857990"/>
          </a:xfrm>
          <a:prstGeom prst="rect">
            <a:avLst/>
          </a:prstGeom>
        </p:spPr>
      </p:pic>
      <p:pic>
        <p:nvPicPr>
          <p:cNvPr id="4" name="Picture 3" descr="A child standing next to a phone&#10;&#10;Description automatically generated">
            <a:extLst>
              <a:ext uri="{FF2B5EF4-FFF2-40B4-BE49-F238E27FC236}">
                <a16:creationId xmlns:a16="http://schemas.microsoft.com/office/drawing/2014/main" id="{B9C5EFF1-1CCB-C991-AEF1-41B22CE400DC}"/>
              </a:ext>
            </a:extLst>
          </p:cNvPr>
          <p:cNvPicPr>
            <a:picLocks noChangeAspect="1"/>
          </p:cNvPicPr>
          <p:nvPr/>
        </p:nvPicPr>
        <p:blipFill>
          <a:blip r:embed="rId4"/>
          <a:srcRect t="9341" r="1" b="19504"/>
          <a:stretch/>
        </p:blipFill>
        <p:spPr>
          <a:xfrm>
            <a:off x="6096000" y="10"/>
            <a:ext cx="6096000" cy="6857990"/>
          </a:xfrm>
          <a:prstGeom prst="rect">
            <a:avLst/>
          </a:prstGeom>
        </p:spPr>
      </p:pic>
    </p:spTree>
    <p:extLst>
      <p:ext uri="{BB962C8B-B14F-4D97-AF65-F5344CB8AC3E}">
        <p14:creationId xmlns:p14="http://schemas.microsoft.com/office/powerpoint/2010/main" val="348445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hild holding a yellow and black device&#10;&#10;Description automatically generated">
            <a:extLst>
              <a:ext uri="{FF2B5EF4-FFF2-40B4-BE49-F238E27FC236}">
                <a16:creationId xmlns:a16="http://schemas.microsoft.com/office/drawing/2014/main" id="{8D21C39B-6C0C-A9E1-AE8E-C4E14E865850}"/>
              </a:ext>
            </a:extLst>
          </p:cNvPr>
          <p:cNvPicPr>
            <a:picLocks noGrp="1" noChangeAspect="1"/>
          </p:cNvPicPr>
          <p:nvPr>
            <p:ph idx="1"/>
          </p:nvPr>
        </p:nvPicPr>
        <p:blipFill>
          <a:blip r:embed="rId3"/>
          <a:srcRect l="19400"/>
          <a:stretch/>
        </p:blipFill>
        <p:spPr>
          <a:xfrm>
            <a:off x="-1" y="10"/>
            <a:ext cx="7370057" cy="6857990"/>
          </a:xfrm>
          <a:prstGeom prst="rect">
            <a:avLst/>
          </a:prstGeom>
        </p:spPr>
      </p:pic>
      <p:pic>
        <p:nvPicPr>
          <p:cNvPr id="5" name="Picture 4" descr="A child playing with a toy bee&#10;&#10;Description automatically generated">
            <a:extLst>
              <a:ext uri="{FF2B5EF4-FFF2-40B4-BE49-F238E27FC236}">
                <a16:creationId xmlns:a16="http://schemas.microsoft.com/office/drawing/2014/main" id="{B613B96C-EA80-7B6E-07DB-7098A5743527}"/>
              </a:ext>
            </a:extLst>
          </p:cNvPr>
          <p:cNvPicPr>
            <a:picLocks noChangeAspect="1"/>
          </p:cNvPicPr>
          <p:nvPr/>
        </p:nvPicPr>
        <p:blipFill>
          <a:blip r:embed="rId4"/>
          <a:srcRect t="4189" r="-3" b="-3"/>
          <a:stretch/>
        </p:blipFill>
        <p:spPr>
          <a:xfrm>
            <a:off x="7534656" y="1"/>
            <a:ext cx="4657344" cy="3346704"/>
          </a:xfrm>
          <a:prstGeom prst="rect">
            <a:avLst/>
          </a:prstGeom>
        </p:spPr>
      </p:pic>
      <p:pic>
        <p:nvPicPr>
          <p:cNvPr id="6" name="Picture 5" descr="A child holding a yellow toy&#10;&#10;Description automatically generated">
            <a:extLst>
              <a:ext uri="{FF2B5EF4-FFF2-40B4-BE49-F238E27FC236}">
                <a16:creationId xmlns:a16="http://schemas.microsoft.com/office/drawing/2014/main" id="{080E12C2-4053-C8AA-519C-B6ABFA140E81}"/>
              </a:ext>
            </a:extLst>
          </p:cNvPr>
          <p:cNvPicPr>
            <a:picLocks noChangeAspect="1"/>
          </p:cNvPicPr>
          <p:nvPr/>
        </p:nvPicPr>
        <p:blipFill>
          <a:blip r:embed="rId5"/>
          <a:srcRect r="-3" b="4186"/>
          <a:stretch/>
        </p:blipFill>
        <p:spPr>
          <a:xfrm>
            <a:off x="7534654" y="3511296"/>
            <a:ext cx="4657346" cy="3346704"/>
          </a:xfrm>
          <a:prstGeom prst="rect">
            <a:avLst/>
          </a:prstGeom>
        </p:spPr>
      </p:pic>
    </p:spTree>
    <p:extLst>
      <p:ext uri="{BB962C8B-B14F-4D97-AF65-F5344CB8AC3E}">
        <p14:creationId xmlns:p14="http://schemas.microsoft.com/office/powerpoint/2010/main" val="161267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CD164D6D-A9BC-98B2-E84E-8B616CF4F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37" r="15769" b="1"/>
          <a:stretch>
            <a:fillRect/>
          </a:stretch>
        </p:blipFill>
        <p:spPr bwMode="auto">
          <a:xfrm>
            <a:off x="-233916" y="-276446"/>
            <a:ext cx="8232141" cy="74427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9EC175-A43B-83CA-F118-94B6D800FB9A}"/>
              </a:ext>
            </a:extLst>
          </p:cNvPr>
          <p:cNvSpPr txBox="1"/>
          <p:nvPr/>
        </p:nvSpPr>
        <p:spPr>
          <a:xfrm>
            <a:off x="8914136" y="1040761"/>
            <a:ext cx="2360428" cy="584775"/>
          </a:xfrm>
          <a:prstGeom prst="rect">
            <a:avLst/>
          </a:prstGeom>
          <a:noFill/>
        </p:spPr>
        <p:txBody>
          <a:bodyPr wrap="square" rtlCol="0">
            <a:spAutoFit/>
          </a:bodyPr>
          <a:lstStyle/>
          <a:p>
            <a:r>
              <a:rPr lang="en-GB" sz="3200" b="1" i="1">
                <a:solidFill>
                  <a:prstClr val="black"/>
                </a:solidFill>
                <a:latin typeface="Comic Sans MS" panose="030F0702030302020204" pitchFamily="66" charset="0"/>
              </a:rPr>
              <a:t>T</a:t>
            </a:r>
            <a:r>
              <a:rPr kumimoji="0" lang="en-GB" sz="3200" b="1" i="1" u="none" strike="noStrike" kern="1200" cap="none" spc="0" normalizeH="0" baseline="0" noProof="0" err="1">
                <a:ln>
                  <a:noFill/>
                </a:ln>
                <a:solidFill>
                  <a:prstClr val="black"/>
                </a:solidFill>
                <a:effectLst/>
                <a:uLnTx/>
                <a:uFillTx/>
                <a:latin typeface="Comic Sans MS" panose="030F0702030302020204" pitchFamily="66" charset="0"/>
              </a:rPr>
              <a:t>eamwork</a:t>
            </a:r>
            <a:endParaRPr lang="en-GB" sz="3200">
              <a:latin typeface="Comic Sans MS" panose="030F0702030302020204" pitchFamily="66" charset="0"/>
            </a:endParaRPr>
          </a:p>
        </p:txBody>
      </p:sp>
      <p:sp>
        <p:nvSpPr>
          <p:cNvPr id="5" name="TextBox 4">
            <a:extLst>
              <a:ext uri="{FF2B5EF4-FFF2-40B4-BE49-F238E27FC236}">
                <a16:creationId xmlns:a16="http://schemas.microsoft.com/office/drawing/2014/main" id="{BF35F3D4-4013-DC5D-4649-08949B858129}"/>
              </a:ext>
            </a:extLst>
          </p:cNvPr>
          <p:cNvSpPr txBox="1"/>
          <p:nvPr/>
        </p:nvSpPr>
        <p:spPr>
          <a:xfrm>
            <a:off x="8620983" y="3851325"/>
            <a:ext cx="3244816" cy="584775"/>
          </a:xfrm>
          <a:prstGeom prst="rect">
            <a:avLst/>
          </a:prstGeom>
          <a:noFill/>
        </p:spPr>
        <p:txBody>
          <a:bodyPr wrap="square" rtlCol="0">
            <a:spAutoFit/>
          </a:bodyPr>
          <a:lstStyle/>
          <a:p>
            <a:r>
              <a:rPr kumimoji="0" lang="en-GB" sz="3200" b="1" i="1" u="none" strike="noStrike" kern="1200" cap="none" spc="0" normalizeH="0" baseline="0" noProof="0">
                <a:ln>
                  <a:noFill/>
                </a:ln>
                <a:solidFill>
                  <a:prstClr val="black"/>
                </a:solidFill>
                <a:effectLst/>
                <a:uLnTx/>
                <a:uFillTx/>
                <a:latin typeface="Comic Sans MS" panose="030F0702030302020204" pitchFamily="66" charset="0"/>
              </a:rPr>
              <a:t>Problem solving</a:t>
            </a:r>
            <a:endParaRPr lang="en-GB" sz="3200">
              <a:latin typeface="Comic Sans MS" panose="030F0702030302020204" pitchFamily="66" charset="0"/>
            </a:endParaRPr>
          </a:p>
        </p:txBody>
      </p:sp>
      <p:sp>
        <p:nvSpPr>
          <p:cNvPr id="7" name="TextBox 6">
            <a:extLst>
              <a:ext uri="{FF2B5EF4-FFF2-40B4-BE49-F238E27FC236}">
                <a16:creationId xmlns:a16="http://schemas.microsoft.com/office/drawing/2014/main" id="{80AAF119-477B-D038-6E8F-E340B5813688}"/>
              </a:ext>
            </a:extLst>
          </p:cNvPr>
          <p:cNvSpPr txBox="1"/>
          <p:nvPr/>
        </p:nvSpPr>
        <p:spPr>
          <a:xfrm>
            <a:off x="8748441" y="2446043"/>
            <a:ext cx="2989901" cy="584775"/>
          </a:xfrm>
          <a:prstGeom prst="rect">
            <a:avLst/>
          </a:prstGeom>
          <a:noFill/>
        </p:spPr>
        <p:txBody>
          <a:bodyPr wrap="square" rtlCol="0">
            <a:spAutoFit/>
          </a:bodyPr>
          <a:lstStyle/>
          <a:p>
            <a:r>
              <a:rPr kumimoji="0" lang="en-GB" sz="3200" b="1" i="1" u="none" strike="noStrike" kern="1200" cap="none" spc="0" normalizeH="0" baseline="0" noProof="0">
                <a:ln>
                  <a:noFill/>
                </a:ln>
                <a:solidFill>
                  <a:prstClr val="black"/>
                </a:solidFill>
                <a:effectLst/>
                <a:uLnTx/>
                <a:uFillTx/>
                <a:latin typeface="Comic Sans MS" panose="030F0702030302020204" pitchFamily="66" charset="0"/>
              </a:rPr>
              <a:t>Social  skills</a:t>
            </a:r>
            <a:endParaRPr lang="en-GB" sz="3200">
              <a:latin typeface="Comic Sans MS" panose="030F0702030302020204" pitchFamily="66" charset="0"/>
            </a:endParaRPr>
          </a:p>
        </p:txBody>
      </p:sp>
      <p:sp>
        <p:nvSpPr>
          <p:cNvPr id="8" name="TextBox 7">
            <a:extLst>
              <a:ext uri="{FF2B5EF4-FFF2-40B4-BE49-F238E27FC236}">
                <a16:creationId xmlns:a16="http://schemas.microsoft.com/office/drawing/2014/main" id="{86803CE3-6409-FF9F-0BD0-27A19E9184B0}"/>
              </a:ext>
            </a:extLst>
          </p:cNvPr>
          <p:cNvSpPr txBox="1"/>
          <p:nvPr/>
        </p:nvSpPr>
        <p:spPr>
          <a:xfrm>
            <a:off x="9477659" y="5256607"/>
            <a:ext cx="2360428" cy="584775"/>
          </a:xfrm>
          <a:prstGeom prst="rect">
            <a:avLst/>
          </a:prstGeom>
          <a:noFill/>
        </p:spPr>
        <p:txBody>
          <a:bodyPr wrap="square" rtlCol="0">
            <a:spAutoFit/>
          </a:bodyPr>
          <a:lstStyle/>
          <a:p>
            <a:r>
              <a:rPr kumimoji="0" lang="en-GB" sz="3200" b="1" i="1" u="none" strike="noStrike" kern="1200" cap="none" spc="0" normalizeH="0" baseline="0" noProof="0">
                <a:ln>
                  <a:noFill/>
                </a:ln>
                <a:solidFill>
                  <a:prstClr val="black"/>
                </a:solidFill>
                <a:effectLst/>
                <a:uLnTx/>
                <a:uFillTx/>
                <a:latin typeface="Comic Sans MS" panose="030F0702030302020204" pitchFamily="66" charset="0"/>
              </a:rPr>
              <a:t>CRIS</a:t>
            </a:r>
            <a:endParaRPr lang="en-GB" sz="3200">
              <a:latin typeface="Comic Sans MS" panose="030F0702030302020204" pitchFamily="66" charset="0"/>
            </a:endParaRPr>
          </a:p>
        </p:txBody>
      </p:sp>
      <p:pic>
        <p:nvPicPr>
          <p:cNvPr id="4" name="Picture 3">
            <a:extLst>
              <a:ext uri="{FF2B5EF4-FFF2-40B4-BE49-F238E27FC236}">
                <a16:creationId xmlns:a16="http://schemas.microsoft.com/office/drawing/2014/main" id="{98F23441-8872-C4F3-6E33-EFCAC261532A}"/>
              </a:ext>
            </a:extLst>
          </p:cNvPr>
          <p:cNvPicPr>
            <a:picLocks noChangeAspect="1"/>
          </p:cNvPicPr>
          <p:nvPr/>
        </p:nvPicPr>
        <p:blipFill>
          <a:blip r:embed="rId4"/>
          <a:srcRect l="3605" r="13218" b="1"/>
          <a:stretch>
            <a:fillRect/>
          </a:stretch>
        </p:blipFill>
        <p:spPr>
          <a:xfrm>
            <a:off x="8384356" y="-215660"/>
            <a:ext cx="3807644" cy="6516362"/>
          </a:xfrm>
          <a:prstGeom prst="rect">
            <a:avLst/>
          </a:prstGeom>
        </p:spPr>
      </p:pic>
    </p:spTree>
    <p:extLst>
      <p:ext uri="{BB962C8B-B14F-4D97-AF65-F5344CB8AC3E}">
        <p14:creationId xmlns:p14="http://schemas.microsoft.com/office/powerpoint/2010/main" val="80260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nodeType="clickEffect">
                                  <p:stCondLst>
                                    <p:cond delay="0"/>
                                  </p:stCondLst>
                                  <p:childTnLst>
                                    <p:animEffect transition="out" filter="fade">
                                      <p:cBhvr>
                                        <p:cTn id="6" dur="800" accel="100000">
                                          <p:stCondLst>
                                            <p:cond delay="200"/>
                                          </p:stCondLst>
                                        </p:cTn>
                                        <p:tgtEl>
                                          <p:spTgt spid="4"/>
                                        </p:tgtEl>
                                      </p:cBhvr>
                                    </p:animEffect>
                                    <p:anim calcmode="lin" valueType="num">
                                      <p:cBhvr>
                                        <p:cTn id="7"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8" dur="200" decel="100000"/>
                                        <p:tgtEl>
                                          <p:spTgt spid="4"/>
                                        </p:tgtEl>
                                        <p:attrNameLst>
                                          <p:attrName>ppt_x</p:attrName>
                                        </p:attrNameLst>
                                      </p:cBhvr>
                                      <p:tavLst>
                                        <p:tav tm="0">
                                          <p:val>
                                            <p:strVal val="ppt_x"/>
                                          </p:val>
                                        </p:tav>
                                        <p:tav tm="100000">
                                          <p:val>
                                            <p:strVal val="ppt_x-0.05"/>
                                          </p:val>
                                        </p:tav>
                                      </p:tavLst>
                                    </p:anim>
                                    <p:anim calcmode="lin" valueType="num">
                                      <p:cBhvr>
                                        <p:cTn id="9" dur="200" decel="100000"/>
                                        <p:tgtEl>
                                          <p:spTgt spid="4"/>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4"/>
                                        </p:tgtEl>
                                        <p:attrNameLst>
                                          <p:attrName>ppt_y</p:attrName>
                                        </p:attrNameLst>
                                      </p:cBhvr>
                                      <p:tavLst>
                                        <p:tav tm="0">
                                          <p:val>
                                            <p:strVal val="ppt_y"/>
                                          </p:val>
                                        </p:tav>
                                        <p:tav tm="100000">
                                          <p:val>
                                            <p:strVal val="ppt_y-0.4-0.1"/>
                                          </p:val>
                                        </p:tav>
                                      </p:tavLst>
                                    </p:anim>
                                    <p:set>
                                      <p:cBhvr>
                                        <p:cTn id="12" dur="1" fill="hold">
                                          <p:stCondLst>
                                            <p:cond delay="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B144E-6C9C-1475-C694-C9D7334AE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78C30-BB50-526A-1766-0B338FC38FB0}"/>
              </a:ext>
            </a:extLst>
          </p:cNvPr>
          <p:cNvSpPr>
            <a:spLocks noGrp="1"/>
          </p:cNvSpPr>
          <p:nvPr>
            <p:ph type="title"/>
          </p:nvPr>
        </p:nvSpPr>
        <p:spPr/>
        <p:txBody>
          <a:bodyPr/>
          <a:lstStyle/>
          <a:p>
            <a:r>
              <a:rPr lang="en-GB" b="1"/>
              <a:t>Reminders</a:t>
            </a:r>
            <a:endParaRPr lang="en-US"/>
          </a:p>
        </p:txBody>
      </p:sp>
      <p:pic>
        <p:nvPicPr>
          <p:cNvPr id="6" name="Picture 5" descr="A diagram of a curriculum framework&#10;&#10;AI-generated content may be incorrect.">
            <a:extLst>
              <a:ext uri="{FF2B5EF4-FFF2-40B4-BE49-F238E27FC236}">
                <a16:creationId xmlns:a16="http://schemas.microsoft.com/office/drawing/2014/main" id="{E742F89C-1551-3836-3A39-2806D794851D}"/>
              </a:ext>
            </a:extLst>
          </p:cNvPr>
          <p:cNvPicPr>
            <a:picLocks noChangeAspect="1"/>
          </p:cNvPicPr>
          <p:nvPr/>
        </p:nvPicPr>
        <p:blipFill>
          <a:blip r:embed="rId2"/>
          <a:stretch>
            <a:fillRect/>
          </a:stretch>
        </p:blipFill>
        <p:spPr>
          <a:xfrm>
            <a:off x="839167" y="1716710"/>
            <a:ext cx="8459580" cy="4749799"/>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9B48F2F6-21F4-9344-1F18-1557161F9295}"/>
              </a:ext>
            </a:extLst>
          </p:cNvPr>
          <p:cNvPicPr>
            <a:picLocks noChangeAspect="1"/>
          </p:cNvPicPr>
          <p:nvPr/>
        </p:nvPicPr>
        <p:blipFill>
          <a:blip r:embed="rId3"/>
          <a:srcRect l="800" t="51613" r="343" b="-2419"/>
          <a:stretch>
            <a:fillRect/>
          </a:stretch>
        </p:blipFill>
        <p:spPr>
          <a:xfrm rot="600000">
            <a:off x="10584037" y="773112"/>
            <a:ext cx="1040663" cy="1528487"/>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A3F631C8-FD01-7D07-8651-7F0646871F1B}"/>
              </a:ext>
            </a:extLst>
          </p:cNvPr>
          <p:cNvPicPr>
            <a:picLocks noChangeAspect="1"/>
          </p:cNvPicPr>
          <p:nvPr/>
        </p:nvPicPr>
        <p:blipFill>
          <a:blip r:embed="rId3"/>
          <a:srcRect r="571" b="49395"/>
          <a:stretch>
            <a:fillRect/>
          </a:stretch>
        </p:blipFill>
        <p:spPr>
          <a:xfrm rot="300000">
            <a:off x="10334650" y="544267"/>
            <a:ext cx="1051665" cy="1528475"/>
          </a:xfrm>
          <a:prstGeom prst="rect">
            <a:avLst/>
          </a:prstGeom>
        </p:spPr>
      </p:pic>
    </p:spTree>
    <p:extLst>
      <p:ext uri="{BB962C8B-B14F-4D97-AF65-F5344CB8AC3E}">
        <p14:creationId xmlns:p14="http://schemas.microsoft.com/office/powerpoint/2010/main" val="16634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9A9F1-E0F9-BB9A-88DE-3B3A25DA2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06B92-D885-E1D0-FC41-CDEDE8887B03}"/>
              </a:ext>
            </a:extLst>
          </p:cNvPr>
          <p:cNvSpPr>
            <a:spLocks noGrp="1"/>
          </p:cNvSpPr>
          <p:nvPr>
            <p:ph type="ctrTitle"/>
          </p:nvPr>
        </p:nvSpPr>
        <p:spPr>
          <a:xfrm>
            <a:off x="537210" y="3714750"/>
            <a:ext cx="7848254" cy="2387600"/>
          </a:xfrm>
        </p:spPr>
        <p:txBody>
          <a:bodyPr>
            <a:normAutofit fontScale="90000"/>
          </a:bodyPr>
          <a:lstStyle/>
          <a:p>
            <a:pPr algn="l"/>
            <a:r>
              <a:rPr lang="en-GB" b="1"/>
              <a:t>GROUP ACTIVITY</a:t>
            </a:r>
            <a:br>
              <a:rPr lang="en-GB"/>
            </a:br>
            <a:br>
              <a:rPr lang="en-GB"/>
            </a:br>
            <a:r>
              <a:rPr lang="en-GB" sz="3100">
                <a:latin typeface="+mn-lt"/>
              </a:rPr>
              <a:t>In groups, discuss and consider the feedback from the collaboration days.</a:t>
            </a:r>
            <a:br>
              <a:rPr lang="en-GB" sz="3100">
                <a:latin typeface="+mn-lt"/>
              </a:rPr>
            </a:br>
            <a:br>
              <a:rPr lang="en-GB" sz="3100">
                <a:latin typeface="+mn-lt"/>
              </a:rPr>
            </a:br>
            <a:r>
              <a:rPr lang="en-GB" sz="3100">
                <a:latin typeface="+mn-lt"/>
              </a:rPr>
              <a:t>- </a:t>
            </a:r>
            <a:r>
              <a:rPr lang="en-GB" sz="3100" i="1">
                <a:solidFill>
                  <a:srgbClr val="000000"/>
                </a:solidFill>
                <a:effectLst/>
                <a:latin typeface="+mn-lt"/>
                <a:ea typeface="Times New Roman" panose="02020603050405020304" pitchFamily="18" charset="0"/>
                <a:cs typeface="Calibri"/>
              </a:rPr>
              <a:t>How is your subject area contributing to the 4 capacities, </a:t>
            </a:r>
            <a:br>
              <a:rPr lang="en-GB" sz="3100" i="1">
                <a:effectLst/>
                <a:latin typeface="+mn-lt"/>
                <a:ea typeface="Times New Roman" panose="02020603050405020304" pitchFamily="18" charset="0"/>
                <a:cs typeface="Calibri" panose="020F0502020204030204" pitchFamily="34" charset="0"/>
              </a:rPr>
            </a:br>
            <a:r>
              <a:rPr lang="en-GB" sz="3100" i="1">
                <a:solidFill>
                  <a:srgbClr val="000000"/>
                </a:solidFill>
                <a:effectLst/>
                <a:latin typeface="+mn-lt"/>
                <a:ea typeface="Times New Roman" panose="02020603050405020304" pitchFamily="18" charset="0"/>
                <a:cs typeface="Calibri"/>
              </a:rPr>
              <a:t>- Why is your subject area unique / important?</a:t>
            </a:r>
            <a:br>
              <a:rPr lang="en-GB" sz="3100" i="1">
                <a:effectLst/>
                <a:latin typeface="+mn-lt"/>
                <a:ea typeface="Times New Roman" panose="02020603050405020304" pitchFamily="18" charset="0"/>
                <a:cs typeface="Calibri" panose="020F0502020204030204" pitchFamily="34" charset="0"/>
              </a:rPr>
            </a:br>
            <a:br>
              <a:rPr lang="en-GB" sz="3100" i="1">
                <a:effectLst/>
                <a:latin typeface="+mn-lt"/>
                <a:ea typeface="Times New Roman" panose="02020603050405020304" pitchFamily="18" charset="0"/>
                <a:cs typeface="Calibri" panose="020F0502020204030204" pitchFamily="34" charset="0"/>
              </a:rPr>
            </a:br>
            <a:r>
              <a:rPr lang="en-GB" sz="3100">
                <a:solidFill>
                  <a:srgbClr val="000000"/>
                </a:solidFill>
                <a:effectLst/>
                <a:latin typeface="+mn-lt"/>
                <a:ea typeface="Times New Roman" panose="02020603050405020304" pitchFamily="18" charset="0"/>
              </a:rPr>
              <a:t>Craft a response to the question </a:t>
            </a:r>
            <a:r>
              <a:rPr lang="en-GB" sz="3100" b="1">
                <a:solidFill>
                  <a:srgbClr val="000000"/>
                </a:solidFill>
                <a:effectLst/>
                <a:latin typeface="+mn-lt"/>
                <a:ea typeface="Times New Roman" panose="02020603050405020304" pitchFamily="18" charset="0"/>
              </a:rPr>
              <a:t>“What is the purpose of the Technologies”</a:t>
            </a:r>
            <a:r>
              <a:rPr lang="en-GB" sz="3100">
                <a:solidFill>
                  <a:srgbClr val="000000"/>
                </a:solidFill>
                <a:effectLst/>
                <a:latin typeface="+mn-lt"/>
                <a:ea typeface="Times New Roman" panose="02020603050405020304" pitchFamily="18" charset="0"/>
              </a:rPr>
              <a:t> </a:t>
            </a:r>
            <a:endParaRPr lang="en-GB" sz="3100"/>
          </a:p>
        </p:txBody>
      </p:sp>
      <p:pic>
        <p:nvPicPr>
          <p:cNvPr id="6" name="Picture 5" descr="A close-up of a document&#10;&#10;AI-generated content may be incorrect.">
            <a:extLst>
              <a:ext uri="{FF2B5EF4-FFF2-40B4-BE49-F238E27FC236}">
                <a16:creationId xmlns:a16="http://schemas.microsoft.com/office/drawing/2014/main" id="{9F910128-94E6-7216-B07C-9D11B905CCB4}"/>
              </a:ext>
            </a:extLst>
          </p:cNvPr>
          <p:cNvPicPr>
            <a:picLocks noChangeAspect="1"/>
          </p:cNvPicPr>
          <p:nvPr/>
        </p:nvPicPr>
        <p:blipFill>
          <a:blip r:embed="rId2">
            <a:extLst>
              <a:ext uri="{28A0092B-C50C-407E-A947-70E740481C1C}">
                <a14:useLocalDpi xmlns:a14="http://schemas.microsoft.com/office/drawing/2010/main" val="0"/>
              </a:ext>
            </a:extLst>
          </a:blip>
          <a:srcRect l="2409" t="3224" r="51600" b="3869"/>
          <a:stretch/>
        </p:blipFill>
        <p:spPr>
          <a:xfrm>
            <a:off x="8967008" y="2847687"/>
            <a:ext cx="2576945" cy="3657600"/>
          </a:xfrm>
          <a:prstGeom prst="rect">
            <a:avLst/>
          </a:prstGeom>
          <a:ln>
            <a:noFill/>
          </a:ln>
          <a:effectLst>
            <a:outerShdw blurRad="292100" dist="139700" dir="2700000" algn="tl" rotWithShape="0">
              <a:srgbClr val="333333">
                <a:alpha val="65000"/>
              </a:srgbClr>
            </a:outerShdw>
          </a:effectLst>
        </p:spPr>
      </p:pic>
      <p:pic>
        <p:nvPicPr>
          <p:cNvPr id="7" name="Picture 6" descr="A close-up of a document&#10;&#10;AI-generated content may be incorrect.">
            <a:extLst>
              <a:ext uri="{FF2B5EF4-FFF2-40B4-BE49-F238E27FC236}">
                <a16:creationId xmlns:a16="http://schemas.microsoft.com/office/drawing/2014/main" id="{8FAEB219-E0E3-D88C-322C-33DBE49A9BDD}"/>
              </a:ext>
            </a:extLst>
          </p:cNvPr>
          <p:cNvPicPr>
            <a:picLocks noChangeAspect="1"/>
          </p:cNvPicPr>
          <p:nvPr/>
        </p:nvPicPr>
        <p:blipFill>
          <a:blip r:embed="rId2">
            <a:extLst>
              <a:ext uri="{28A0092B-C50C-407E-A947-70E740481C1C}">
                <a14:useLocalDpi xmlns:a14="http://schemas.microsoft.com/office/drawing/2010/main" val="0"/>
              </a:ext>
            </a:extLst>
          </a:blip>
          <a:srcRect l="2409" t="3224" r="51600" b="3869"/>
          <a:stretch/>
        </p:blipFill>
        <p:spPr>
          <a:xfrm>
            <a:off x="8831927" y="2684895"/>
            <a:ext cx="2576945" cy="3657600"/>
          </a:xfrm>
          <a:prstGeom prst="rect">
            <a:avLst/>
          </a:prstGeom>
          <a:ln>
            <a:noFill/>
          </a:ln>
          <a:effectLst>
            <a:outerShdw blurRad="292100" dist="139700" dir="2700000" algn="tl" rotWithShape="0">
              <a:srgbClr val="333333">
                <a:alpha val="65000"/>
              </a:srgbClr>
            </a:outerShdw>
          </a:effectLst>
        </p:spPr>
      </p:pic>
      <p:pic>
        <p:nvPicPr>
          <p:cNvPr id="8" name="Picture 7" descr="A close-up of a document&#10;&#10;AI-generated content may be incorrect.">
            <a:extLst>
              <a:ext uri="{FF2B5EF4-FFF2-40B4-BE49-F238E27FC236}">
                <a16:creationId xmlns:a16="http://schemas.microsoft.com/office/drawing/2014/main" id="{C025123E-88AF-5908-7851-149B29007AB8}"/>
              </a:ext>
            </a:extLst>
          </p:cNvPr>
          <p:cNvPicPr>
            <a:picLocks noChangeAspect="1"/>
          </p:cNvPicPr>
          <p:nvPr/>
        </p:nvPicPr>
        <p:blipFill>
          <a:blip r:embed="rId2">
            <a:extLst>
              <a:ext uri="{28A0092B-C50C-407E-A947-70E740481C1C}">
                <a14:useLocalDpi xmlns:a14="http://schemas.microsoft.com/office/drawing/2010/main" val="0"/>
              </a:ext>
            </a:extLst>
          </a:blip>
          <a:srcRect l="2409" t="3224" r="51600" b="3869"/>
          <a:stretch/>
        </p:blipFill>
        <p:spPr>
          <a:xfrm>
            <a:off x="8693381" y="2522103"/>
            <a:ext cx="2576945" cy="36576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D3DA92E-0AAC-36C1-23EB-942D6AEB0E8A}"/>
              </a:ext>
            </a:extLst>
          </p:cNvPr>
          <p:cNvPicPr>
            <a:picLocks noChangeAspect="1"/>
          </p:cNvPicPr>
          <p:nvPr/>
        </p:nvPicPr>
        <p:blipFill>
          <a:blip r:embed="rId3"/>
          <a:stretch>
            <a:fillRect/>
          </a:stretch>
        </p:blipFill>
        <p:spPr>
          <a:xfrm>
            <a:off x="9152659" y="352713"/>
            <a:ext cx="1866900" cy="1866900"/>
          </a:xfrm>
          <a:prstGeom prst="rect">
            <a:avLst/>
          </a:prstGeom>
        </p:spPr>
      </p:pic>
      <p:sp>
        <p:nvSpPr>
          <p:cNvPr id="12" name="TextBox 11">
            <a:extLst>
              <a:ext uri="{FF2B5EF4-FFF2-40B4-BE49-F238E27FC236}">
                <a16:creationId xmlns:a16="http://schemas.microsoft.com/office/drawing/2014/main" id="{78A43C67-E130-B380-22E3-29617B744203}"/>
              </a:ext>
            </a:extLst>
          </p:cNvPr>
          <p:cNvSpPr txBox="1"/>
          <p:nvPr/>
        </p:nvSpPr>
        <p:spPr>
          <a:xfrm>
            <a:off x="537210" y="386318"/>
            <a:ext cx="6097904" cy="461665"/>
          </a:xfrm>
          <a:prstGeom prst="rect">
            <a:avLst/>
          </a:prstGeom>
          <a:noFill/>
        </p:spPr>
        <p:txBody>
          <a:bodyPr wrap="square">
            <a:spAutoFit/>
          </a:bodyPr>
          <a:lstStyle/>
          <a:p>
            <a:r>
              <a:rPr lang="en-GB" sz="2400"/>
              <a:t>https://tinyurl.com/techcore1</a:t>
            </a:r>
          </a:p>
        </p:txBody>
      </p:sp>
    </p:spTree>
    <p:extLst>
      <p:ext uri="{BB962C8B-B14F-4D97-AF65-F5344CB8AC3E}">
        <p14:creationId xmlns:p14="http://schemas.microsoft.com/office/powerpoint/2010/main" val="3743789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52A08-0576-6286-DF45-ACB355B08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04275-A3BE-0813-C549-2D432DA16DF8}"/>
              </a:ext>
            </a:extLst>
          </p:cNvPr>
          <p:cNvSpPr>
            <a:spLocks noGrp="1"/>
          </p:cNvSpPr>
          <p:nvPr>
            <p:ph type="ctrTitle"/>
          </p:nvPr>
        </p:nvSpPr>
        <p:spPr>
          <a:xfrm>
            <a:off x="557530" y="2353310"/>
            <a:ext cx="10279380" cy="2387600"/>
          </a:xfrm>
        </p:spPr>
        <p:txBody>
          <a:bodyPr>
            <a:normAutofit fontScale="90000"/>
          </a:bodyPr>
          <a:lstStyle/>
          <a:p>
            <a:pPr algn="l"/>
            <a:r>
              <a:rPr lang="en-GB" b="1"/>
              <a:t>GALLERY WALK</a:t>
            </a:r>
            <a:br>
              <a:rPr lang="en-GB"/>
            </a:br>
            <a:br>
              <a:rPr lang="en-GB"/>
            </a:br>
            <a:r>
              <a:rPr lang="en-GB" sz="3600">
                <a:latin typeface="+mn-lt"/>
              </a:rPr>
              <a:t>Put group definition on large paper and stick to wall</a:t>
            </a:r>
            <a:br>
              <a:rPr lang="en-GB" sz="3600">
                <a:latin typeface="+mn-lt"/>
              </a:rPr>
            </a:br>
            <a:br>
              <a:rPr lang="en-GB" sz="3600">
                <a:latin typeface="+mn-lt"/>
              </a:rPr>
            </a:br>
            <a:r>
              <a:rPr lang="en-GB" sz="3600">
                <a:latin typeface="+mn-lt"/>
              </a:rPr>
              <a:t>Groups circulate and read all responses</a:t>
            </a:r>
            <a:endParaRPr lang="en-GB"/>
          </a:p>
        </p:txBody>
      </p:sp>
    </p:spTree>
    <p:extLst>
      <p:ext uri="{BB962C8B-B14F-4D97-AF65-F5344CB8AC3E}">
        <p14:creationId xmlns:p14="http://schemas.microsoft.com/office/powerpoint/2010/main" val="138357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65724-EB02-CC49-31EF-2D3D694CC0EE}"/>
              </a:ext>
            </a:extLst>
          </p:cNvPr>
          <p:cNvSpPr>
            <a:spLocks noGrp="1"/>
          </p:cNvSpPr>
          <p:nvPr>
            <p:ph type="ctrTitle"/>
          </p:nvPr>
        </p:nvSpPr>
        <p:spPr>
          <a:xfrm>
            <a:off x="1524000" y="1293338"/>
            <a:ext cx="9144000" cy="3274592"/>
          </a:xfrm>
        </p:spPr>
        <p:txBody>
          <a:bodyPr anchor="ctr">
            <a:normAutofit/>
          </a:bodyPr>
          <a:lstStyle/>
          <a:p>
            <a:r>
              <a:rPr lang="en-GB" sz="7200" b="1"/>
              <a:t>DAY 2</a:t>
            </a:r>
          </a:p>
        </p:txBody>
      </p:sp>
      <p:sp>
        <p:nvSpPr>
          <p:cNvPr id="3" name="Subtitle 2">
            <a:extLst>
              <a:ext uri="{FF2B5EF4-FFF2-40B4-BE49-F238E27FC236}">
                <a16:creationId xmlns:a16="http://schemas.microsoft.com/office/drawing/2014/main" id="{49FF955D-83D3-B0AF-E97D-F5444B7961D6}"/>
              </a:ext>
            </a:extLst>
          </p:cNvPr>
          <p:cNvSpPr>
            <a:spLocks noGrp="1"/>
          </p:cNvSpPr>
          <p:nvPr>
            <p:ph type="subTitle" idx="1"/>
          </p:nvPr>
        </p:nvSpPr>
        <p:spPr>
          <a:xfrm>
            <a:off x="1524000" y="5514052"/>
            <a:ext cx="9144000" cy="651910"/>
          </a:xfrm>
        </p:spPr>
        <p:txBody>
          <a:bodyPr anchor="ctr">
            <a:normAutofit/>
          </a:bodyPr>
          <a:lstStyle/>
          <a:p>
            <a:r>
              <a:rPr lang="en-GB"/>
              <a:t>PURPOSE: Identify the Big Ideas in the Technologies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304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716D7-2EFC-E647-C0C5-620ED5F4F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2ED7A0-3311-2F06-1152-D9D5F7845DA0}"/>
              </a:ext>
            </a:extLst>
          </p:cNvPr>
          <p:cNvSpPr>
            <a:spLocks noGrp="1"/>
          </p:cNvSpPr>
          <p:nvPr>
            <p:ph type="ctrTitle"/>
          </p:nvPr>
        </p:nvSpPr>
        <p:spPr>
          <a:xfrm>
            <a:off x="547370" y="2109470"/>
            <a:ext cx="10279380" cy="2387600"/>
          </a:xfrm>
        </p:spPr>
        <p:txBody>
          <a:bodyPr>
            <a:normAutofit/>
          </a:bodyPr>
          <a:lstStyle/>
          <a:p>
            <a:pPr algn="l"/>
            <a:r>
              <a:rPr lang="en-GB" sz="4800" b="1"/>
              <a:t>Is it right?</a:t>
            </a:r>
            <a:br>
              <a:rPr lang="en-GB" sz="4800" b="1"/>
            </a:br>
            <a:br>
              <a:rPr lang="en-GB" sz="4800" b="1"/>
            </a:br>
            <a:r>
              <a:rPr lang="en-GB" sz="4800" b="1"/>
              <a:t>Do we need to make any changes?</a:t>
            </a:r>
            <a:endParaRPr lang="en-GB" sz="4800"/>
          </a:p>
        </p:txBody>
      </p:sp>
    </p:spTree>
    <p:extLst>
      <p:ext uri="{BB962C8B-B14F-4D97-AF65-F5344CB8AC3E}">
        <p14:creationId xmlns:p14="http://schemas.microsoft.com/office/powerpoint/2010/main" val="3073157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9213F-140C-4629-A75B-03D76F23F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65E98-901E-9843-EE05-07D1A4A1390D}"/>
              </a:ext>
            </a:extLst>
          </p:cNvPr>
          <p:cNvSpPr>
            <a:spLocks noGrp="1"/>
          </p:cNvSpPr>
          <p:nvPr>
            <p:ph type="ctrTitle"/>
          </p:nvPr>
        </p:nvSpPr>
        <p:spPr/>
        <p:txBody>
          <a:bodyPr/>
          <a:lstStyle/>
          <a:p>
            <a:r>
              <a:rPr lang="en-GB" b="1"/>
              <a:t>Technologies ‘Big Ideas’</a:t>
            </a:r>
          </a:p>
        </p:txBody>
      </p:sp>
      <p:sp>
        <p:nvSpPr>
          <p:cNvPr id="3" name="Subtitle 2">
            <a:extLst>
              <a:ext uri="{FF2B5EF4-FFF2-40B4-BE49-F238E27FC236}">
                <a16:creationId xmlns:a16="http://schemas.microsoft.com/office/drawing/2014/main" id="{85809008-D53C-6009-26BF-CE74BF919BB6}"/>
              </a:ext>
            </a:extLst>
          </p:cNvPr>
          <p:cNvSpPr>
            <a:spLocks noGrp="1"/>
          </p:cNvSpPr>
          <p:nvPr>
            <p:ph type="subTitle" idx="1"/>
          </p:nvPr>
        </p:nvSpPr>
        <p:spPr/>
        <p:txBody>
          <a:bodyPr/>
          <a:lstStyle/>
          <a:p>
            <a:r>
              <a:rPr lang="en-GB"/>
              <a:t>International Perspectives</a:t>
            </a:r>
          </a:p>
        </p:txBody>
      </p:sp>
    </p:spTree>
    <p:extLst>
      <p:ext uri="{BB962C8B-B14F-4D97-AF65-F5344CB8AC3E}">
        <p14:creationId xmlns:p14="http://schemas.microsoft.com/office/powerpoint/2010/main" val="918968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FB9E4-845B-3443-B5B6-2EE2609B4D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5FC19A-895F-CBAA-B3CF-CA920305F0AC}"/>
              </a:ext>
            </a:extLst>
          </p:cNvPr>
          <p:cNvSpPr>
            <a:spLocks noGrp="1"/>
          </p:cNvSpPr>
          <p:nvPr>
            <p:ph type="title"/>
          </p:nvPr>
        </p:nvSpPr>
        <p:spPr>
          <a:xfrm>
            <a:off x="491066" y="365125"/>
            <a:ext cx="11167533" cy="1325563"/>
          </a:xfrm>
        </p:spPr>
        <p:txBody>
          <a:bodyPr>
            <a:normAutofit/>
          </a:bodyPr>
          <a:lstStyle/>
          <a:p>
            <a:r>
              <a:rPr lang="en-GB" sz="3600" b="1"/>
              <a:t>EXAMPLE: </a:t>
            </a:r>
            <a:r>
              <a:rPr lang="en-GB" sz="3600"/>
              <a:t>International Big Ideas (Bus Ed) - Simplified</a:t>
            </a:r>
          </a:p>
        </p:txBody>
      </p:sp>
      <p:sp>
        <p:nvSpPr>
          <p:cNvPr id="3" name="Content Placeholder 2">
            <a:extLst>
              <a:ext uri="{FF2B5EF4-FFF2-40B4-BE49-F238E27FC236}">
                <a16:creationId xmlns:a16="http://schemas.microsoft.com/office/drawing/2014/main" id="{9606A8F1-038F-2C68-A476-1326299ED872}"/>
              </a:ext>
            </a:extLst>
          </p:cNvPr>
          <p:cNvSpPr>
            <a:spLocks noGrp="1"/>
          </p:cNvSpPr>
          <p:nvPr>
            <p:ph idx="1"/>
          </p:nvPr>
        </p:nvSpPr>
        <p:spPr>
          <a:xfrm>
            <a:off x="491067" y="1825625"/>
            <a:ext cx="3352800" cy="4351338"/>
          </a:xfrm>
        </p:spPr>
        <p:txBody>
          <a:bodyPr>
            <a:normAutofit/>
          </a:bodyPr>
          <a:lstStyle/>
          <a:p>
            <a:pPr>
              <a:buNone/>
            </a:pPr>
            <a:r>
              <a:rPr lang="en-GB" sz="1800" b="1"/>
              <a:t>New Zealand – Business Studies</a:t>
            </a:r>
          </a:p>
          <a:p>
            <a:pPr>
              <a:buFont typeface="Arial" panose="020B0604020202020204" pitchFamily="34" charset="0"/>
              <a:buChar char="•"/>
            </a:pPr>
            <a:r>
              <a:rPr lang="en-GB" sz="1800" b="1"/>
              <a:t>Big Ideas:</a:t>
            </a:r>
            <a:endParaRPr lang="en-GB" sz="1800"/>
          </a:p>
          <a:p>
            <a:pPr marL="742950" lvl="1" indent="-285750">
              <a:buFont typeface="Arial" panose="020B0604020202020204" pitchFamily="34" charset="0"/>
              <a:buChar char="•"/>
            </a:pPr>
            <a:r>
              <a:rPr lang="en-GB" sz="1800"/>
              <a:t>How economic decisions affect well-being.</a:t>
            </a:r>
          </a:p>
          <a:p>
            <a:pPr marL="742950" lvl="1" indent="-285750">
              <a:buFont typeface="Arial" panose="020B0604020202020204" pitchFamily="34" charset="0"/>
              <a:buChar char="•"/>
            </a:pPr>
            <a:r>
              <a:rPr lang="en-GB" sz="1800"/>
              <a:t>How businesses respond to opportunities and constraints.</a:t>
            </a:r>
          </a:p>
          <a:p>
            <a:pPr marL="742950" lvl="1" indent="-285750">
              <a:buFont typeface="Arial" panose="020B0604020202020204" pitchFamily="34" charset="0"/>
              <a:buChar char="•"/>
            </a:pPr>
            <a:r>
              <a:rPr lang="en-GB" sz="1800"/>
              <a:t>Business ethics and responsibilities.</a:t>
            </a:r>
          </a:p>
          <a:p>
            <a:endParaRPr lang="en-GB" sz="1800"/>
          </a:p>
        </p:txBody>
      </p:sp>
      <p:sp>
        <p:nvSpPr>
          <p:cNvPr id="4" name="Content Placeholder 2">
            <a:extLst>
              <a:ext uri="{FF2B5EF4-FFF2-40B4-BE49-F238E27FC236}">
                <a16:creationId xmlns:a16="http://schemas.microsoft.com/office/drawing/2014/main" id="{14C904B1-0A9F-64C7-604D-EB594846A37B}"/>
              </a:ext>
            </a:extLst>
          </p:cNvPr>
          <p:cNvSpPr txBox="1">
            <a:spLocks/>
          </p:cNvSpPr>
          <p:nvPr/>
        </p:nvSpPr>
        <p:spPr>
          <a:xfrm>
            <a:off x="4233333" y="1825625"/>
            <a:ext cx="3352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800" b="1"/>
              <a:t>Ontario, Canada – Business Studies</a:t>
            </a:r>
          </a:p>
          <a:p>
            <a:pPr>
              <a:buFont typeface="Arial" panose="020B0604020202020204" pitchFamily="34" charset="0"/>
              <a:buChar char="•"/>
            </a:pPr>
            <a:r>
              <a:rPr lang="en-GB" sz="1800" b="1"/>
              <a:t>Big Ideas:</a:t>
            </a:r>
            <a:endParaRPr lang="en-GB" sz="1800"/>
          </a:p>
          <a:p>
            <a:pPr marL="742950" lvl="1" indent="-285750">
              <a:buFont typeface="Arial" panose="020B0604020202020204" pitchFamily="34" charset="0"/>
              <a:buChar char="•"/>
            </a:pPr>
            <a:r>
              <a:rPr lang="en-GB" sz="1800"/>
              <a:t>Interdependence of local &amp; global businesses.</a:t>
            </a:r>
          </a:p>
          <a:p>
            <a:pPr marL="742950" lvl="1" indent="-285750">
              <a:buFont typeface="Arial" panose="020B0604020202020204" pitchFamily="34" charset="0"/>
              <a:buChar char="•"/>
            </a:pPr>
            <a:r>
              <a:rPr lang="en-GB" sz="1800"/>
              <a:t>Financial literacy and informed decision-making.</a:t>
            </a:r>
          </a:p>
          <a:p>
            <a:pPr marL="742950" lvl="1" indent="-285750">
              <a:buFont typeface="Arial" panose="020B0604020202020204" pitchFamily="34" charset="0"/>
              <a:buChar char="•"/>
            </a:pPr>
            <a:r>
              <a:rPr lang="en-GB" sz="1800"/>
              <a:t>Entrepreneurial activity as economic driver.</a:t>
            </a:r>
          </a:p>
          <a:p>
            <a:endParaRPr lang="en-GB" sz="1800"/>
          </a:p>
        </p:txBody>
      </p:sp>
      <p:sp>
        <p:nvSpPr>
          <p:cNvPr id="5" name="Content Placeholder 2">
            <a:extLst>
              <a:ext uri="{FF2B5EF4-FFF2-40B4-BE49-F238E27FC236}">
                <a16:creationId xmlns:a16="http://schemas.microsoft.com/office/drawing/2014/main" id="{A1F0AD58-E5ED-E8D4-4432-AC449942814D}"/>
              </a:ext>
            </a:extLst>
          </p:cNvPr>
          <p:cNvSpPr txBox="1">
            <a:spLocks/>
          </p:cNvSpPr>
          <p:nvPr/>
        </p:nvSpPr>
        <p:spPr>
          <a:xfrm>
            <a:off x="8212666" y="1825625"/>
            <a:ext cx="3352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800" b="1"/>
              <a:t>England – Enterprise &amp; Business (within Citizenship and Careers)</a:t>
            </a:r>
          </a:p>
          <a:p>
            <a:pPr>
              <a:buFont typeface="Arial" panose="020B0604020202020204" pitchFamily="34" charset="0"/>
              <a:buChar char="•"/>
            </a:pPr>
            <a:r>
              <a:rPr lang="en-GB" sz="1800" b="1"/>
              <a:t>Big Ideas:</a:t>
            </a:r>
            <a:endParaRPr lang="en-GB" sz="1800"/>
          </a:p>
          <a:p>
            <a:pPr marL="742950" lvl="1" indent="-285750">
              <a:buFont typeface="Arial" panose="020B0604020202020204" pitchFamily="34" charset="0"/>
              <a:buChar char="•"/>
            </a:pPr>
            <a:r>
              <a:rPr lang="en-GB" sz="1800"/>
              <a:t>Economic and business understanding.</a:t>
            </a:r>
          </a:p>
          <a:p>
            <a:pPr marL="742950" lvl="1" indent="-285750">
              <a:buFont typeface="Arial" panose="020B0604020202020204" pitchFamily="34" charset="0"/>
              <a:buChar char="•"/>
            </a:pPr>
            <a:r>
              <a:rPr lang="en-GB" sz="1800"/>
              <a:t>The roles of work, entrepreneurship and enterprise.</a:t>
            </a:r>
          </a:p>
          <a:p>
            <a:pPr marL="742950" lvl="1" indent="-285750">
              <a:buFont typeface="Arial" panose="020B0604020202020204" pitchFamily="34" charset="0"/>
              <a:buChar char="•"/>
            </a:pPr>
            <a:r>
              <a:rPr lang="en-GB" sz="1800"/>
              <a:t>Ethical consumerism and globalisation.</a:t>
            </a:r>
          </a:p>
          <a:p>
            <a:endParaRPr lang="en-GB" sz="1800"/>
          </a:p>
        </p:txBody>
      </p:sp>
    </p:spTree>
    <p:extLst>
      <p:ext uri="{BB962C8B-B14F-4D97-AF65-F5344CB8AC3E}">
        <p14:creationId xmlns:p14="http://schemas.microsoft.com/office/powerpoint/2010/main" val="322320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E591E-366D-5A02-81CE-2EAFCEBDB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00517-7390-DAF0-6DA4-6E589870561A}"/>
              </a:ext>
            </a:extLst>
          </p:cNvPr>
          <p:cNvSpPr>
            <a:spLocks noGrp="1"/>
          </p:cNvSpPr>
          <p:nvPr>
            <p:ph type="title"/>
          </p:nvPr>
        </p:nvSpPr>
        <p:spPr>
          <a:xfrm>
            <a:off x="491067" y="365125"/>
            <a:ext cx="10515600" cy="1325563"/>
          </a:xfrm>
        </p:spPr>
        <p:txBody>
          <a:bodyPr>
            <a:normAutofit/>
          </a:bodyPr>
          <a:lstStyle/>
          <a:p>
            <a:r>
              <a:rPr lang="en-GB" sz="3600" b="1"/>
              <a:t>EXAMPLE: </a:t>
            </a:r>
            <a:r>
              <a:rPr lang="en-GB" sz="3600"/>
              <a:t>International Big Ideas (CS) - Simplified</a:t>
            </a:r>
          </a:p>
        </p:txBody>
      </p:sp>
      <p:sp>
        <p:nvSpPr>
          <p:cNvPr id="3" name="Content Placeholder 2">
            <a:extLst>
              <a:ext uri="{FF2B5EF4-FFF2-40B4-BE49-F238E27FC236}">
                <a16:creationId xmlns:a16="http://schemas.microsoft.com/office/drawing/2014/main" id="{3C00BD4C-FD2C-6592-F176-31D9E1D6C58D}"/>
              </a:ext>
            </a:extLst>
          </p:cNvPr>
          <p:cNvSpPr>
            <a:spLocks noGrp="1"/>
          </p:cNvSpPr>
          <p:nvPr>
            <p:ph idx="1"/>
          </p:nvPr>
        </p:nvSpPr>
        <p:spPr>
          <a:xfrm>
            <a:off x="491067" y="1825625"/>
            <a:ext cx="3352800" cy="4351338"/>
          </a:xfrm>
        </p:spPr>
        <p:txBody>
          <a:bodyPr>
            <a:normAutofit/>
          </a:bodyPr>
          <a:lstStyle/>
          <a:p>
            <a:pPr>
              <a:buNone/>
            </a:pPr>
            <a:r>
              <a:rPr lang="en-GB" sz="1800" b="1"/>
              <a:t>England – Computing Programmes of Study</a:t>
            </a:r>
          </a:p>
          <a:p>
            <a:pPr>
              <a:buFont typeface="Arial" panose="020B0604020202020204" pitchFamily="34" charset="0"/>
              <a:buChar char="•"/>
            </a:pPr>
            <a:r>
              <a:rPr lang="en-GB" sz="1800" b="1"/>
              <a:t>Big Ideas:</a:t>
            </a:r>
            <a:endParaRPr lang="en-GB" sz="1800"/>
          </a:p>
          <a:p>
            <a:pPr marL="742950" lvl="1" indent="-285750">
              <a:buFont typeface="Arial" panose="020B0604020202020204" pitchFamily="34" charset="0"/>
              <a:buChar char="•"/>
            </a:pPr>
            <a:r>
              <a:rPr lang="en-GB" sz="1800"/>
              <a:t>Algorithms, logic and programming.</a:t>
            </a:r>
          </a:p>
          <a:p>
            <a:pPr marL="742950" lvl="1" indent="-285750">
              <a:buFont typeface="Arial" panose="020B0604020202020204" pitchFamily="34" charset="0"/>
              <a:buChar char="•"/>
            </a:pPr>
            <a:r>
              <a:rPr lang="en-GB" sz="1800"/>
              <a:t>Digital literacy and safe, responsible use.</a:t>
            </a:r>
          </a:p>
          <a:p>
            <a:endParaRPr lang="en-GB" sz="1800"/>
          </a:p>
        </p:txBody>
      </p:sp>
      <p:sp>
        <p:nvSpPr>
          <p:cNvPr id="4" name="Content Placeholder 2">
            <a:extLst>
              <a:ext uri="{FF2B5EF4-FFF2-40B4-BE49-F238E27FC236}">
                <a16:creationId xmlns:a16="http://schemas.microsoft.com/office/drawing/2014/main" id="{E2220F44-8851-635B-201F-DACFE7D474C4}"/>
              </a:ext>
            </a:extLst>
          </p:cNvPr>
          <p:cNvSpPr txBox="1">
            <a:spLocks/>
          </p:cNvSpPr>
          <p:nvPr/>
        </p:nvSpPr>
        <p:spPr>
          <a:xfrm>
            <a:off x="4233333" y="1825625"/>
            <a:ext cx="3352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800" b="1"/>
              <a:t>USA – AP Computer Science Principles</a:t>
            </a:r>
          </a:p>
          <a:p>
            <a:pPr>
              <a:buFont typeface="Arial" panose="020B0604020202020204" pitchFamily="34" charset="0"/>
              <a:buChar char="•"/>
            </a:pPr>
            <a:r>
              <a:rPr lang="en-GB" sz="1800" b="1"/>
              <a:t>Big Ideas:</a:t>
            </a:r>
            <a:endParaRPr lang="en-GB" sz="1800"/>
          </a:p>
          <a:p>
            <a:pPr marL="742950" lvl="1" indent="-285750">
              <a:buFont typeface="Arial" panose="020B0604020202020204" pitchFamily="34" charset="0"/>
              <a:buChar char="•"/>
            </a:pPr>
            <a:r>
              <a:rPr lang="en-GB" sz="1800"/>
              <a:t>Creative Development, Data &amp; Information.</a:t>
            </a:r>
          </a:p>
          <a:p>
            <a:pPr marL="742950" lvl="1" indent="-285750">
              <a:buFont typeface="Arial" panose="020B0604020202020204" pitchFamily="34" charset="0"/>
              <a:buChar char="•"/>
            </a:pPr>
            <a:r>
              <a:rPr lang="en-GB" sz="1800"/>
              <a:t>Algorithms &amp; Programming.</a:t>
            </a:r>
          </a:p>
          <a:p>
            <a:pPr marL="742950" lvl="1" indent="-285750">
              <a:buFont typeface="Arial" panose="020B0604020202020204" pitchFamily="34" charset="0"/>
              <a:buChar char="•"/>
            </a:pPr>
            <a:r>
              <a:rPr lang="en-GB" sz="1800"/>
              <a:t>Impact of Computing.</a:t>
            </a:r>
          </a:p>
          <a:p>
            <a:endParaRPr lang="en-GB" sz="1800"/>
          </a:p>
        </p:txBody>
      </p:sp>
      <p:sp>
        <p:nvSpPr>
          <p:cNvPr id="5" name="Content Placeholder 2">
            <a:extLst>
              <a:ext uri="{FF2B5EF4-FFF2-40B4-BE49-F238E27FC236}">
                <a16:creationId xmlns:a16="http://schemas.microsoft.com/office/drawing/2014/main" id="{7EAF2D82-0EC6-7AE7-CD7E-68A41782AC54}"/>
              </a:ext>
            </a:extLst>
          </p:cNvPr>
          <p:cNvSpPr txBox="1">
            <a:spLocks/>
          </p:cNvSpPr>
          <p:nvPr/>
        </p:nvSpPr>
        <p:spPr>
          <a:xfrm>
            <a:off x="8212666" y="1825625"/>
            <a:ext cx="3352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800" b="1"/>
              <a:t>New Zealand – Digital Technologies</a:t>
            </a:r>
          </a:p>
          <a:p>
            <a:pPr>
              <a:buFont typeface="Arial" panose="020B0604020202020204" pitchFamily="34" charset="0"/>
              <a:buChar char="•"/>
            </a:pPr>
            <a:r>
              <a:rPr lang="en-GB" sz="1800" b="1"/>
              <a:t>Big Ideas:</a:t>
            </a:r>
            <a:endParaRPr lang="en-GB" sz="1800"/>
          </a:p>
          <a:p>
            <a:pPr marL="742950" lvl="1" indent="-285750">
              <a:buFont typeface="Arial" panose="020B0604020202020204" pitchFamily="34" charset="0"/>
              <a:buChar char="•"/>
            </a:pPr>
            <a:r>
              <a:rPr lang="en-GB" sz="1800"/>
              <a:t>Computational thinking (abstraction, decomposition).</a:t>
            </a:r>
          </a:p>
          <a:p>
            <a:pPr marL="742950" lvl="1" indent="-285750">
              <a:buFont typeface="Arial" panose="020B0604020202020204" pitchFamily="34" charset="0"/>
              <a:buChar char="•"/>
            </a:pPr>
            <a:r>
              <a:rPr lang="en-GB" sz="1800"/>
              <a:t>Designing and developing digital outcomes.</a:t>
            </a:r>
          </a:p>
          <a:p>
            <a:endParaRPr lang="en-GB" sz="1800"/>
          </a:p>
        </p:txBody>
      </p:sp>
    </p:spTree>
    <p:extLst>
      <p:ext uri="{BB962C8B-B14F-4D97-AF65-F5344CB8AC3E}">
        <p14:creationId xmlns:p14="http://schemas.microsoft.com/office/powerpoint/2010/main" val="2504488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B85D2-F2C5-A2D3-2E57-58C1DAA2C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BB91B8-9F72-6BB9-2527-24BB717E9008}"/>
              </a:ext>
            </a:extLst>
          </p:cNvPr>
          <p:cNvSpPr>
            <a:spLocks noGrp="1"/>
          </p:cNvSpPr>
          <p:nvPr>
            <p:ph type="title"/>
          </p:nvPr>
        </p:nvSpPr>
        <p:spPr>
          <a:xfrm>
            <a:off x="491067" y="365125"/>
            <a:ext cx="10515600" cy="1325563"/>
          </a:xfrm>
        </p:spPr>
        <p:txBody>
          <a:bodyPr>
            <a:normAutofit/>
          </a:bodyPr>
          <a:lstStyle/>
          <a:p>
            <a:r>
              <a:rPr lang="en-GB" sz="3600" b="1"/>
              <a:t>EXAMPLE: </a:t>
            </a:r>
            <a:r>
              <a:rPr lang="en-GB" sz="3600"/>
              <a:t>International Big Ideas (</a:t>
            </a:r>
            <a:r>
              <a:rPr lang="en-GB" sz="3600" err="1"/>
              <a:t>CDEG</a:t>
            </a:r>
            <a:r>
              <a:rPr lang="en-GB" sz="3600"/>
              <a:t>) - Simplified</a:t>
            </a:r>
          </a:p>
        </p:txBody>
      </p:sp>
      <p:sp>
        <p:nvSpPr>
          <p:cNvPr id="3" name="Content Placeholder 2">
            <a:extLst>
              <a:ext uri="{FF2B5EF4-FFF2-40B4-BE49-F238E27FC236}">
                <a16:creationId xmlns:a16="http://schemas.microsoft.com/office/drawing/2014/main" id="{0FBF911D-D79E-0999-46FC-10E75E4047F6}"/>
              </a:ext>
            </a:extLst>
          </p:cNvPr>
          <p:cNvSpPr>
            <a:spLocks noGrp="1"/>
          </p:cNvSpPr>
          <p:nvPr>
            <p:ph idx="1"/>
          </p:nvPr>
        </p:nvSpPr>
        <p:spPr>
          <a:xfrm>
            <a:off x="491067" y="1825625"/>
            <a:ext cx="3352800" cy="4351338"/>
          </a:xfrm>
        </p:spPr>
        <p:txBody>
          <a:bodyPr>
            <a:normAutofit/>
          </a:bodyPr>
          <a:lstStyle/>
          <a:p>
            <a:pPr>
              <a:buNone/>
            </a:pPr>
            <a:r>
              <a:rPr lang="en-GB" sz="1800" b="1"/>
              <a:t>England – Design &amp; Technology</a:t>
            </a:r>
          </a:p>
          <a:p>
            <a:pPr>
              <a:buFont typeface="Arial" panose="020B0604020202020204" pitchFamily="34" charset="0"/>
              <a:buChar char="•"/>
            </a:pPr>
            <a:r>
              <a:rPr lang="en-GB" sz="1800" b="1"/>
              <a:t>Big Ideas:</a:t>
            </a:r>
            <a:endParaRPr lang="en-GB" sz="1800"/>
          </a:p>
          <a:p>
            <a:pPr marL="742950" lvl="1" indent="-285750">
              <a:buFont typeface="Arial" panose="020B0604020202020204" pitchFamily="34" charset="0"/>
              <a:buChar char="•"/>
            </a:pPr>
            <a:r>
              <a:rPr lang="en-GB" sz="1800"/>
              <a:t>Iterative design process: investigate, design, make, evaluate.</a:t>
            </a:r>
          </a:p>
          <a:p>
            <a:pPr marL="742950" lvl="1" indent="-285750">
              <a:buFont typeface="Arial" panose="020B0604020202020204" pitchFamily="34" charset="0"/>
              <a:buChar char="•"/>
            </a:pPr>
            <a:r>
              <a:rPr lang="en-GB" sz="1800"/>
              <a:t>Sustainability and user-centred design.</a:t>
            </a:r>
          </a:p>
          <a:p>
            <a:pPr marL="742950" lvl="1" indent="-285750">
              <a:buFont typeface="Arial" panose="020B0604020202020204" pitchFamily="34" charset="0"/>
              <a:buChar char="•"/>
            </a:pPr>
            <a:r>
              <a:rPr lang="en-GB" sz="1800"/>
              <a:t>Applying knowledge of materials and systems.</a:t>
            </a:r>
          </a:p>
          <a:p>
            <a:endParaRPr lang="en-GB" sz="1800"/>
          </a:p>
        </p:txBody>
      </p:sp>
      <p:sp>
        <p:nvSpPr>
          <p:cNvPr id="4" name="Content Placeholder 2">
            <a:extLst>
              <a:ext uri="{FF2B5EF4-FFF2-40B4-BE49-F238E27FC236}">
                <a16:creationId xmlns:a16="http://schemas.microsoft.com/office/drawing/2014/main" id="{7EDA46D5-9832-8051-3F8F-ECFEDDBEA105}"/>
              </a:ext>
            </a:extLst>
          </p:cNvPr>
          <p:cNvSpPr txBox="1">
            <a:spLocks/>
          </p:cNvSpPr>
          <p:nvPr/>
        </p:nvSpPr>
        <p:spPr>
          <a:xfrm>
            <a:off x="4233333" y="1825625"/>
            <a:ext cx="3352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800" b="1"/>
              <a:t>Queensland, Australia – Design &amp; Technologies</a:t>
            </a:r>
          </a:p>
          <a:p>
            <a:pPr>
              <a:buFont typeface="Arial" panose="020B0604020202020204" pitchFamily="34" charset="0"/>
              <a:buChar char="•"/>
            </a:pPr>
            <a:r>
              <a:rPr lang="en-GB" sz="1800" b="1"/>
              <a:t>Big Ideas:</a:t>
            </a:r>
            <a:endParaRPr lang="en-GB" sz="1800"/>
          </a:p>
          <a:p>
            <a:pPr marL="742950" lvl="1" indent="-285750">
              <a:buFont typeface="Arial" panose="020B0604020202020204" pitchFamily="34" charset="0"/>
              <a:buChar char="•"/>
            </a:pPr>
            <a:r>
              <a:rPr lang="en-GB" sz="1800"/>
              <a:t>Preferred futures and sustainability.</a:t>
            </a:r>
          </a:p>
          <a:p>
            <a:pPr marL="742950" lvl="1" indent="-285750">
              <a:buFont typeface="Arial" panose="020B0604020202020204" pitchFamily="34" charset="0"/>
              <a:buChar char="•"/>
            </a:pPr>
            <a:r>
              <a:rPr lang="en-GB" sz="1800"/>
              <a:t>Using technologies to solve real-world problems.</a:t>
            </a:r>
          </a:p>
          <a:p>
            <a:endParaRPr lang="en-GB" sz="1800"/>
          </a:p>
        </p:txBody>
      </p:sp>
      <p:sp>
        <p:nvSpPr>
          <p:cNvPr id="5" name="Content Placeholder 2">
            <a:extLst>
              <a:ext uri="{FF2B5EF4-FFF2-40B4-BE49-F238E27FC236}">
                <a16:creationId xmlns:a16="http://schemas.microsoft.com/office/drawing/2014/main" id="{35263CD4-A898-6CD8-0CE2-A5A0AF7391C0}"/>
              </a:ext>
            </a:extLst>
          </p:cNvPr>
          <p:cNvSpPr txBox="1">
            <a:spLocks/>
          </p:cNvSpPr>
          <p:nvPr/>
        </p:nvSpPr>
        <p:spPr>
          <a:xfrm>
            <a:off x="8212666" y="1825625"/>
            <a:ext cx="3352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800" b="1"/>
              <a:t>Alberta, Canada – </a:t>
            </a:r>
            <a:r>
              <a:rPr lang="en-GB" sz="1800" b="1" err="1"/>
              <a:t>CTF</a:t>
            </a:r>
            <a:r>
              <a:rPr lang="en-GB" sz="1800" b="1"/>
              <a:t> &amp; CTS</a:t>
            </a:r>
          </a:p>
          <a:p>
            <a:pPr>
              <a:buFont typeface="Arial" panose="020B0604020202020204" pitchFamily="34" charset="0"/>
              <a:buChar char="•"/>
            </a:pPr>
            <a:r>
              <a:rPr lang="en-GB" sz="1800" b="1"/>
              <a:t>Big Ideas:</a:t>
            </a:r>
            <a:endParaRPr lang="en-GB" sz="1800"/>
          </a:p>
          <a:p>
            <a:pPr marL="742950" lvl="1" indent="-285750">
              <a:buFont typeface="Arial" panose="020B0604020202020204" pitchFamily="34" charset="0"/>
              <a:buChar char="•"/>
            </a:pPr>
            <a:r>
              <a:rPr lang="en-GB" sz="1800"/>
              <a:t>Design thinking, iteration, and prototyping.</a:t>
            </a:r>
          </a:p>
          <a:p>
            <a:pPr marL="742950" lvl="1" indent="-285750">
              <a:buFont typeface="Arial" panose="020B0604020202020204" pitchFamily="34" charset="0"/>
              <a:buChar char="•"/>
            </a:pPr>
            <a:r>
              <a:rPr lang="en-GB" sz="1800"/>
              <a:t>Exploring impacts of technology on society and environment.</a:t>
            </a:r>
          </a:p>
          <a:p>
            <a:endParaRPr lang="en-GB" sz="1800"/>
          </a:p>
        </p:txBody>
      </p:sp>
    </p:spTree>
    <p:extLst>
      <p:ext uri="{BB962C8B-B14F-4D97-AF65-F5344CB8AC3E}">
        <p14:creationId xmlns:p14="http://schemas.microsoft.com/office/powerpoint/2010/main" val="299373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AAB89-30AB-8A26-3910-095B467AEA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0B380-3188-233E-F0A3-7674ACFF5C99}"/>
              </a:ext>
            </a:extLst>
          </p:cNvPr>
          <p:cNvSpPr>
            <a:spLocks noGrp="1"/>
          </p:cNvSpPr>
          <p:nvPr>
            <p:ph type="ctrTitle"/>
          </p:nvPr>
        </p:nvSpPr>
        <p:spPr>
          <a:xfrm>
            <a:off x="537210" y="3714750"/>
            <a:ext cx="10279380" cy="2387600"/>
          </a:xfrm>
        </p:spPr>
        <p:txBody>
          <a:bodyPr>
            <a:normAutofit fontScale="90000"/>
          </a:bodyPr>
          <a:lstStyle/>
          <a:p>
            <a:pPr algn="l"/>
            <a:r>
              <a:rPr lang="en-GB" b="1"/>
              <a:t>GROUP ACTIVITY</a:t>
            </a:r>
            <a:br>
              <a:rPr lang="en-GB"/>
            </a:br>
            <a:br>
              <a:rPr lang="en-GB"/>
            </a:br>
            <a:r>
              <a:rPr lang="en-GB"/>
              <a:t>In groups, look at the collection of big ideas from across the globe.</a:t>
            </a:r>
            <a:br>
              <a:rPr lang="en-GB"/>
            </a:br>
            <a:br>
              <a:rPr lang="en-GB"/>
            </a:br>
            <a:r>
              <a:rPr lang="en-GB"/>
              <a:t>Try to gather some of these ideas by themes into bundles. </a:t>
            </a:r>
          </a:p>
        </p:txBody>
      </p:sp>
    </p:spTree>
    <p:extLst>
      <p:ext uri="{BB962C8B-B14F-4D97-AF65-F5344CB8AC3E}">
        <p14:creationId xmlns:p14="http://schemas.microsoft.com/office/powerpoint/2010/main" val="332988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CBB4D2-EF57-AEE8-4E7F-B54EA1FC1022}"/>
              </a:ext>
            </a:extLst>
          </p:cNvPr>
          <p:cNvSpPr txBox="1"/>
          <p:nvPr/>
        </p:nvSpPr>
        <p:spPr>
          <a:xfrm>
            <a:off x="0" y="1228636"/>
            <a:ext cx="4069080" cy="5632311"/>
          </a:xfrm>
          <a:prstGeom prst="rect">
            <a:avLst/>
          </a:prstGeom>
          <a:noFill/>
        </p:spPr>
        <p:txBody>
          <a:bodyPr wrap="square">
            <a:spAutoFit/>
          </a:bodyPr>
          <a:lstStyle/>
          <a:p>
            <a:pPr marL="800100" lvl="1" indent="-342900">
              <a:buFont typeface="+mj-lt"/>
              <a:buAutoNum type="arabicPeriod"/>
            </a:pPr>
            <a:r>
              <a:rPr lang="en-GB" sz="1800"/>
              <a:t>How economic decisions affect well-being.</a:t>
            </a:r>
          </a:p>
          <a:p>
            <a:pPr marL="800100" lvl="1" indent="-342900">
              <a:buFont typeface="+mj-lt"/>
              <a:buAutoNum type="arabicPeriod"/>
            </a:pPr>
            <a:r>
              <a:rPr lang="en-GB" sz="1800"/>
              <a:t>How businesses respond to opportunities and constraints.</a:t>
            </a:r>
          </a:p>
          <a:p>
            <a:pPr marL="800100" lvl="1" indent="-342900">
              <a:buFont typeface="+mj-lt"/>
              <a:buAutoNum type="arabicPeriod"/>
            </a:pPr>
            <a:r>
              <a:rPr lang="en-GB" sz="1800"/>
              <a:t>Business ethics and responsibilities.</a:t>
            </a:r>
            <a:endParaRPr lang="en-GB"/>
          </a:p>
          <a:p>
            <a:pPr marL="800100" lvl="1" indent="-342900">
              <a:buFont typeface="+mj-lt"/>
              <a:buAutoNum type="arabicPeriod"/>
            </a:pPr>
            <a:r>
              <a:rPr lang="en-GB" sz="1800"/>
              <a:t>Interdependence of local &amp; global businesses.</a:t>
            </a:r>
          </a:p>
          <a:p>
            <a:pPr marL="800100" lvl="1" indent="-342900">
              <a:buFont typeface="+mj-lt"/>
              <a:buAutoNum type="arabicPeriod"/>
            </a:pPr>
            <a:r>
              <a:rPr lang="en-GB" sz="1800"/>
              <a:t>Financial literacy and informed decision-making.</a:t>
            </a:r>
          </a:p>
          <a:p>
            <a:pPr marL="800100" lvl="1" indent="-342900">
              <a:buFont typeface="+mj-lt"/>
              <a:buAutoNum type="arabicPeriod"/>
            </a:pPr>
            <a:r>
              <a:rPr lang="en-GB" sz="1800"/>
              <a:t>Entrepreneurial activity as economic driver.</a:t>
            </a:r>
          </a:p>
          <a:p>
            <a:pPr marL="800100" lvl="1" indent="-342900">
              <a:buFont typeface="+mj-lt"/>
              <a:buAutoNum type="arabicPeriod"/>
            </a:pPr>
            <a:r>
              <a:rPr lang="en-GB" sz="1800"/>
              <a:t>Economic and business understanding.</a:t>
            </a:r>
          </a:p>
          <a:p>
            <a:pPr marL="800100" lvl="1" indent="-342900">
              <a:buFont typeface="+mj-lt"/>
              <a:buAutoNum type="arabicPeriod"/>
            </a:pPr>
            <a:r>
              <a:rPr lang="en-GB" sz="1800"/>
              <a:t>The roles of work, entrepreneurship and enterprise.</a:t>
            </a:r>
          </a:p>
          <a:p>
            <a:pPr marL="800100" lvl="1" indent="-342900">
              <a:buFont typeface="+mj-lt"/>
              <a:buAutoNum type="arabicPeriod"/>
            </a:pPr>
            <a:r>
              <a:rPr lang="en-GB" sz="1800"/>
              <a:t>Ethical consumerism and globalisation.</a:t>
            </a:r>
          </a:p>
          <a:p>
            <a:pPr marL="742950" lvl="1" indent="-285750">
              <a:buFont typeface="Arial" panose="020B0604020202020204" pitchFamily="34" charset="0"/>
              <a:buChar char="•"/>
            </a:pPr>
            <a:endParaRPr lang="en-GB" sz="1800"/>
          </a:p>
        </p:txBody>
      </p:sp>
      <p:sp>
        <p:nvSpPr>
          <p:cNvPr id="5" name="TextBox 4">
            <a:extLst>
              <a:ext uri="{FF2B5EF4-FFF2-40B4-BE49-F238E27FC236}">
                <a16:creationId xmlns:a16="http://schemas.microsoft.com/office/drawing/2014/main" id="{3647F0DC-C6EB-4C41-A4E2-663F1E883D6E}"/>
              </a:ext>
            </a:extLst>
          </p:cNvPr>
          <p:cNvSpPr txBox="1"/>
          <p:nvPr/>
        </p:nvSpPr>
        <p:spPr>
          <a:xfrm>
            <a:off x="4069080" y="1228636"/>
            <a:ext cx="3874770" cy="4247317"/>
          </a:xfrm>
          <a:prstGeom prst="rect">
            <a:avLst/>
          </a:prstGeom>
          <a:noFill/>
        </p:spPr>
        <p:txBody>
          <a:bodyPr wrap="square">
            <a:spAutoFit/>
          </a:bodyPr>
          <a:lstStyle/>
          <a:p>
            <a:pPr marL="800100" lvl="1" indent="-342900">
              <a:buFont typeface="+mj-lt"/>
              <a:buAutoNum type="arabicPeriod" startAt="10"/>
            </a:pPr>
            <a:r>
              <a:rPr lang="en-GB" sz="1800"/>
              <a:t>Algorithms, logic and programming.</a:t>
            </a:r>
          </a:p>
          <a:p>
            <a:pPr marL="800100" lvl="1" indent="-342900">
              <a:buFont typeface="+mj-lt"/>
              <a:buAutoNum type="arabicPeriod" startAt="10"/>
            </a:pPr>
            <a:r>
              <a:rPr lang="en-GB" sz="1800"/>
              <a:t>Digital literacy and safe, responsible use.</a:t>
            </a:r>
          </a:p>
          <a:p>
            <a:pPr marL="800100" lvl="1" indent="-342900">
              <a:buFont typeface="+mj-lt"/>
              <a:buAutoNum type="arabicPeriod" startAt="10"/>
            </a:pPr>
            <a:r>
              <a:rPr lang="en-GB" sz="1800"/>
              <a:t>Creative Development, Data &amp; Information.</a:t>
            </a:r>
          </a:p>
          <a:p>
            <a:pPr marL="800100" lvl="1" indent="-342900">
              <a:buFont typeface="+mj-lt"/>
              <a:buAutoNum type="arabicPeriod" startAt="10"/>
            </a:pPr>
            <a:r>
              <a:rPr lang="en-GB" sz="1800"/>
              <a:t>Algorithms &amp; Programming.</a:t>
            </a:r>
          </a:p>
          <a:p>
            <a:pPr marL="800100" lvl="1" indent="-342900">
              <a:buFont typeface="+mj-lt"/>
              <a:buAutoNum type="arabicPeriod" startAt="10"/>
            </a:pPr>
            <a:r>
              <a:rPr lang="en-GB" sz="1800"/>
              <a:t>Impact of Computing.</a:t>
            </a:r>
          </a:p>
          <a:p>
            <a:pPr marL="800100" lvl="1" indent="-342900">
              <a:buFont typeface="+mj-lt"/>
              <a:buAutoNum type="arabicPeriod" startAt="10"/>
            </a:pPr>
            <a:r>
              <a:rPr lang="en-GB" sz="1800"/>
              <a:t>Computational thinking (abstraction, decomposition).</a:t>
            </a:r>
          </a:p>
          <a:p>
            <a:pPr marL="800100" lvl="1" indent="-342900">
              <a:buFont typeface="+mj-lt"/>
              <a:buAutoNum type="arabicPeriod" startAt="10"/>
            </a:pPr>
            <a:r>
              <a:rPr lang="en-GB" sz="1800"/>
              <a:t>Designing and developing digital outcomes.</a:t>
            </a:r>
          </a:p>
          <a:p>
            <a:pPr marL="742950" lvl="1" indent="-285750">
              <a:buFont typeface="Arial" panose="020B0604020202020204" pitchFamily="34" charset="0"/>
              <a:buChar char="•"/>
            </a:pPr>
            <a:endParaRPr lang="en-GB" sz="1800"/>
          </a:p>
          <a:p>
            <a:pPr marL="742950" lvl="1" indent="-285750">
              <a:buFont typeface="Arial" panose="020B0604020202020204" pitchFamily="34" charset="0"/>
              <a:buChar char="•"/>
            </a:pPr>
            <a:endParaRPr lang="en-GB" sz="1800"/>
          </a:p>
        </p:txBody>
      </p:sp>
      <p:sp>
        <p:nvSpPr>
          <p:cNvPr id="7" name="TextBox 6">
            <a:extLst>
              <a:ext uri="{FF2B5EF4-FFF2-40B4-BE49-F238E27FC236}">
                <a16:creationId xmlns:a16="http://schemas.microsoft.com/office/drawing/2014/main" id="{5E5FA67D-11FF-55C8-EC02-26F7E8CBA1DF}"/>
              </a:ext>
            </a:extLst>
          </p:cNvPr>
          <p:cNvSpPr txBox="1"/>
          <p:nvPr/>
        </p:nvSpPr>
        <p:spPr>
          <a:xfrm>
            <a:off x="7943851" y="1182469"/>
            <a:ext cx="3683316" cy="5078313"/>
          </a:xfrm>
          <a:prstGeom prst="rect">
            <a:avLst/>
          </a:prstGeom>
          <a:noFill/>
        </p:spPr>
        <p:txBody>
          <a:bodyPr wrap="square">
            <a:spAutoFit/>
          </a:bodyPr>
          <a:lstStyle/>
          <a:p>
            <a:pPr marL="800100" lvl="1" indent="-342900">
              <a:buFont typeface="+mj-lt"/>
              <a:buAutoNum type="arabicPeriod" startAt="17"/>
            </a:pPr>
            <a:r>
              <a:rPr lang="en-GB" sz="1800"/>
              <a:t>Iterative design process: investigate, design, make, evaluate.</a:t>
            </a:r>
          </a:p>
          <a:p>
            <a:pPr marL="800100" lvl="1" indent="-342900">
              <a:buFont typeface="+mj-lt"/>
              <a:buAutoNum type="arabicPeriod" startAt="17"/>
            </a:pPr>
            <a:r>
              <a:rPr lang="en-GB" sz="1800"/>
              <a:t>Sustainability and user-centred design.</a:t>
            </a:r>
          </a:p>
          <a:p>
            <a:pPr marL="800100" lvl="1" indent="-342900">
              <a:buFont typeface="+mj-lt"/>
              <a:buAutoNum type="arabicPeriod" startAt="17"/>
            </a:pPr>
            <a:r>
              <a:rPr lang="en-GB" sz="1800"/>
              <a:t>Applying knowledge of materials and systems.</a:t>
            </a:r>
          </a:p>
          <a:p>
            <a:pPr marL="800100" lvl="1" indent="-342900">
              <a:buFont typeface="+mj-lt"/>
              <a:buAutoNum type="arabicPeriod" startAt="17"/>
            </a:pPr>
            <a:r>
              <a:rPr lang="en-GB" sz="1800"/>
              <a:t>Preferred futures and sustainability.</a:t>
            </a:r>
          </a:p>
          <a:p>
            <a:pPr marL="800100" lvl="1" indent="-342900">
              <a:buFont typeface="+mj-lt"/>
              <a:buAutoNum type="arabicPeriod" startAt="17"/>
            </a:pPr>
            <a:r>
              <a:rPr lang="en-GB" sz="1800"/>
              <a:t>Using technologies to solve real-world problems.</a:t>
            </a:r>
          </a:p>
          <a:p>
            <a:pPr marL="800100" lvl="1" indent="-342900">
              <a:buFont typeface="+mj-lt"/>
              <a:buAutoNum type="arabicPeriod" startAt="17"/>
            </a:pPr>
            <a:r>
              <a:rPr lang="en-GB" sz="1800"/>
              <a:t>Design thinking, iteration, and prototyping.</a:t>
            </a:r>
          </a:p>
          <a:p>
            <a:pPr marL="800100" lvl="1" indent="-342900">
              <a:buFont typeface="+mj-lt"/>
              <a:buAutoNum type="arabicPeriod" startAt="17"/>
            </a:pPr>
            <a:r>
              <a:rPr lang="en-GB" sz="1800"/>
              <a:t>Exploring impacts of technology on society and environment.</a:t>
            </a:r>
          </a:p>
          <a:p>
            <a:pPr marL="742950" lvl="1" indent="-285750">
              <a:buFont typeface="Arial" panose="020B0604020202020204" pitchFamily="34" charset="0"/>
              <a:buChar char="•"/>
            </a:pPr>
            <a:endParaRPr lang="en-GB" sz="1800"/>
          </a:p>
          <a:p>
            <a:pPr marL="742950" lvl="1" indent="-285750">
              <a:buFont typeface="Arial" panose="020B0604020202020204" pitchFamily="34" charset="0"/>
              <a:buChar char="•"/>
            </a:pPr>
            <a:endParaRPr lang="en-GB" sz="1800"/>
          </a:p>
        </p:txBody>
      </p:sp>
      <p:sp>
        <p:nvSpPr>
          <p:cNvPr id="8" name="Title 1">
            <a:extLst>
              <a:ext uri="{FF2B5EF4-FFF2-40B4-BE49-F238E27FC236}">
                <a16:creationId xmlns:a16="http://schemas.microsoft.com/office/drawing/2014/main" id="{2C06DB6A-DC6D-0A7F-5E90-78ACDE75BD61}"/>
              </a:ext>
            </a:extLst>
          </p:cNvPr>
          <p:cNvSpPr txBox="1">
            <a:spLocks/>
          </p:cNvSpPr>
          <p:nvPr/>
        </p:nvSpPr>
        <p:spPr>
          <a:xfrm>
            <a:off x="0" y="365125"/>
            <a:ext cx="1219199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a:t>ACTIVITY: </a:t>
            </a:r>
            <a:r>
              <a:rPr lang="en-GB" sz="3200"/>
              <a:t>How might you gather and group these by themes?</a:t>
            </a:r>
          </a:p>
        </p:txBody>
      </p:sp>
    </p:spTree>
    <p:extLst>
      <p:ext uri="{BB962C8B-B14F-4D97-AF65-F5344CB8AC3E}">
        <p14:creationId xmlns:p14="http://schemas.microsoft.com/office/powerpoint/2010/main" val="288944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A5C6-78E9-CFC2-F9B7-7A8446FDA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F3706-4429-C4DB-87C3-EB680D95247B}"/>
              </a:ext>
            </a:extLst>
          </p:cNvPr>
          <p:cNvSpPr>
            <a:spLocks noGrp="1"/>
          </p:cNvSpPr>
          <p:nvPr>
            <p:ph type="title"/>
          </p:nvPr>
        </p:nvSpPr>
        <p:spPr/>
        <p:txBody>
          <a:bodyPr/>
          <a:lstStyle/>
          <a:p>
            <a:r>
              <a:rPr lang="en-GB" b="1"/>
              <a:t>Reminders</a:t>
            </a:r>
            <a:endParaRPr lang="en-US"/>
          </a:p>
        </p:txBody>
      </p:sp>
      <p:pic>
        <p:nvPicPr>
          <p:cNvPr id="3" name="Picture 2" descr="A group of colorful squares with text&#10;&#10;AI-generated content may be incorrect.">
            <a:extLst>
              <a:ext uri="{FF2B5EF4-FFF2-40B4-BE49-F238E27FC236}">
                <a16:creationId xmlns:a16="http://schemas.microsoft.com/office/drawing/2014/main" id="{6721074C-DA44-8F31-9D8F-B5FD3320F75A}"/>
              </a:ext>
            </a:extLst>
          </p:cNvPr>
          <p:cNvPicPr>
            <a:picLocks noChangeAspect="1"/>
          </p:cNvPicPr>
          <p:nvPr/>
        </p:nvPicPr>
        <p:blipFill>
          <a:blip r:embed="rId2"/>
          <a:stretch>
            <a:fillRect/>
          </a:stretch>
        </p:blipFill>
        <p:spPr>
          <a:xfrm>
            <a:off x="839168" y="1440623"/>
            <a:ext cx="8956536" cy="5036929"/>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47EF4012-338F-FB69-43F4-4E1EC3F2388F}"/>
              </a:ext>
            </a:extLst>
          </p:cNvPr>
          <p:cNvPicPr>
            <a:picLocks noChangeAspect="1"/>
          </p:cNvPicPr>
          <p:nvPr/>
        </p:nvPicPr>
        <p:blipFill>
          <a:blip r:embed="rId3"/>
          <a:srcRect l="800" t="51613" r="343" b="-2419"/>
          <a:stretch>
            <a:fillRect/>
          </a:stretch>
        </p:blipFill>
        <p:spPr>
          <a:xfrm rot="600000">
            <a:off x="10584037" y="773112"/>
            <a:ext cx="1040663" cy="1528487"/>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E589FEBE-50C3-1476-886C-40777201BA21}"/>
              </a:ext>
            </a:extLst>
          </p:cNvPr>
          <p:cNvPicPr>
            <a:picLocks noChangeAspect="1"/>
          </p:cNvPicPr>
          <p:nvPr/>
        </p:nvPicPr>
        <p:blipFill>
          <a:blip r:embed="rId3"/>
          <a:srcRect r="571" b="49395"/>
          <a:stretch>
            <a:fillRect/>
          </a:stretch>
        </p:blipFill>
        <p:spPr>
          <a:xfrm rot="300000">
            <a:off x="10334650" y="544267"/>
            <a:ext cx="1051665" cy="1528475"/>
          </a:xfrm>
          <a:prstGeom prst="rect">
            <a:avLst/>
          </a:prstGeom>
        </p:spPr>
      </p:pic>
    </p:spTree>
    <p:extLst>
      <p:ext uri="{BB962C8B-B14F-4D97-AF65-F5344CB8AC3E}">
        <p14:creationId xmlns:p14="http://schemas.microsoft.com/office/powerpoint/2010/main" val="3405527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CA7CB-59A5-F9D9-3410-2F0DD03199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B2DAC4-7A54-6E85-63F9-E017017B8500}"/>
              </a:ext>
            </a:extLst>
          </p:cNvPr>
          <p:cNvSpPr txBox="1"/>
          <p:nvPr/>
        </p:nvSpPr>
        <p:spPr>
          <a:xfrm>
            <a:off x="0" y="1228636"/>
            <a:ext cx="4069080" cy="5632311"/>
          </a:xfrm>
          <a:prstGeom prst="rect">
            <a:avLst/>
          </a:prstGeom>
          <a:noFill/>
        </p:spPr>
        <p:txBody>
          <a:bodyPr wrap="square">
            <a:spAutoFit/>
          </a:bodyPr>
          <a:lstStyle/>
          <a:p>
            <a:pPr marL="800100" lvl="1" indent="-342900">
              <a:buFont typeface="+mj-lt"/>
              <a:buAutoNum type="arabicPeriod"/>
            </a:pPr>
            <a:r>
              <a:rPr lang="en-GB" sz="1800"/>
              <a:t>How economic decisions affect well-being.</a:t>
            </a:r>
          </a:p>
          <a:p>
            <a:pPr marL="800100" lvl="1" indent="-342900">
              <a:buFont typeface="+mj-lt"/>
              <a:buAutoNum type="arabicPeriod"/>
            </a:pPr>
            <a:r>
              <a:rPr lang="en-GB" sz="1800"/>
              <a:t>How businesses respond to opportunities and constraints.</a:t>
            </a:r>
          </a:p>
          <a:p>
            <a:pPr marL="800100" lvl="1" indent="-342900">
              <a:buFont typeface="+mj-lt"/>
              <a:buAutoNum type="arabicPeriod"/>
            </a:pPr>
            <a:r>
              <a:rPr lang="en-GB" sz="1800"/>
              <a:t>Business ethics and responsibilities.</a:t>
            </a:r>
            <a:endParaRPr lang="en-GB"/>
          </a:p>
          <a:p>
            <a:pPr marL="800100" lvl="1" indent="-342900">
              <a:buFont typeface="+mj-lt"/>
              <a:buAutoNum type="arabicPeriod"/>
            </a:pPr>
            <a:r>
              <a:rPr lang="en-GB" sz="1800">
                <a:highlight>
                  <a:srgbClr val="FFFF00"/>
                </a:highlight>
              </a:rPr>
              <a:t>Interdependence of local &amp; global businesses.</a:t>
            </a:r>
          </a:p>
          <a:p>
            <a:pPr marL="800100" lvl="1" indent="-342900">
              <a:buFont typeface="+mj-lt"/>
              <a:buAutoNum type="arabicPeriod"/>
            </a:pPr>
            <a:r>
              <a:rPr lang="en-GB" sz="1800"/>
              <a:t>Financial literacy and informed decision-making.</a:t>
            </a:r>
          </a:p>
          <a:p>
            <a:pPr marL="800100" lvl="1" indent="-342900">
              <a:buFont typeface="+mj-lt"/>
              <a:buAutoNum type="arabicPeriod"/>
            </a:pPr>
            <a:r>
              <a:rPr lang="en-GB" sz="1800"/>
              <a:t>Entrepreneurial activity as economic driver.</a:t>
            </a:r>
          </a:p>
          <a:p>
            <a:pPr marL="800100" lvl="1" indent="-342900">
              <a:buFont typeface="+mj-lt"/>
              <a:buAutoNum type="arabicPeriod"/>
            </a:pPr>
            <a:r>
              <a:rPr lang="en-GB" sz="1800">
                <a:highlight>
                  <a:srgbClr val="FFFF00"/>
                </a:highlight>
              </a:rPr>
              <a:t>Economic and business understanding.</a:t>
            </a:r>
          </a:p>
          <a:p>
            <a:pPr marL="800100" lvl="1" indent="-342900">
              <a:buFont typeface="+mj-lt"/>
              <a:buAutoNum type="arabicPeriod"/>
            </a:pPr>
            <a:r>
              <a:rPr lang="en-GB" sz="1800"/>
              <a:t>The roles of work, entrepreneurship and enterprise.</a:t>
            </a:r>
          </a:p>
          <a:p>
            <a:pPr marL="800100" lvl="1" indent="-342900">
              <a:buFont typeface="+mj-lt"/>
              <a:buAutoNum type="arabicPeriod"/>
            </a:pPr>
            <a:r>
              <a:rPr lang="en-GB" sz="1800">
                <a:highlight>
                  <a:srgbClr val="FFFF00"/>
                </a:highlight>
              </a:rPr>
              <a:t>Ethical consumerism and globalisation.</a:t>
            </a:r>
          </a:p>
          <a:p>
            <a:pPr marL="742950" lvl="1" indent="-285750">
              <a:buFont typeface="Arial" panose="020B0604020202020204" pitchFamily="34" charset="0"/>
              <a:buChar char="•"/>
            </a:pPr>
            <a:endParaRPr lang="en-GB" sz="1800"/>
          </a:p>
        </p:txBody>
      </p:sp>
      <p:sp>
        <p:nvSpPr>
          <p:cNvPr id="5" name="TextBox 4">
            <a:extLst>
              <a:ext uri="{FF2B5EF4-FFF2-40B4-BE49-F238E27FC236}">
                <a16:creationId xmlns:a16="http://schemas.microsoft.com/office/drawing/2014/main" id="{2B727891-910E-09EE-E1DF-A8FBAAA39D1E}"/>
              </a:ext>
            </a:extLst>
          </p:cNvPr>
          <p:cNvSpPr txBox="1"/>
          <p:nvPr/>
        </p:nvSpPr>
        <p:spPr>
          <a:xfrm>
            <a:off x="4069080" y="1228636"/>
            <a:ext cx="3874770" cy="4247317"/>
          </a:xfrm>
          <a:prstGeom prst="rect">
            <a:avLst/>
          </a:prstGeom>
          <a:noFill/>
        </p:spPr>
        <p:txBody>
          <a:bodyPr wrap="square">
            <a:spAutoFit/>
          </a:bodyPr>
          <a:lstStyle/>
          <a:p>
            <a:pPr marL="800100" lvl="1" indent="-342900">
              <a:buFont typeface="+mj-lt"/>
              <a:buAutoNum type="arabicPeriod" startAt="10"/>
            </a:pPr>
            <a:r>
              <a:rPr lang="en-GB" sz="1800"/>
              <a:t>Algorithms, logic and programming.</a:t>
            </a:r>
          </a:p>
          <a:p>
            <a:pPr marL="800100" lvl="1" indent="-342900">
              <a:buFont typeface="+mj-lt"/>
              <a:buAutoNum type="arabicPeriod" startAt="10"/>
            </a:pPr>
            <a:r>
              <a:rPr lang="en-GB" sz="1800"/>
              <a:t>Digital literacy and safe, responsible use.</a:t>
            </a:r>
          </a:p>
          <a:p>
            <a:pPr marL="800100" lvl="1" indent="-342900">
              <a:buFont typeface="+mj-lt"/>
              <a:buAutoNum type="arabicPeriod" startAt="10"/>
            </a:pPr>
            <a:r>
              <a:rPr lang="en-GB" sz="1800"/>
              <a:t>Creative Development, Data &amp; Information.</a:t>
            </a:r>
          </a:p>
          <a:p>
            <a:pPr marL="800100" lvl="1" indent="-342900">
              <a:buFont typeface="+mj-lt"/>
              <a:buAutoNum type="arabicPeriod" startAt="10"/>
            </a:pPr>
            <a:r>
              <a:rPr lang="en-GB" sz="1800"/>
              <a:t>Algorithms &amp; Programming.</a:t>
            </a:r>
          </a:p>
          <a:p>
            <a:pPr marL="800100" lvl="1" indent="-342900">
              <a:buFont typeface="+mj-lt"/>
              <a:buAutoNum type="arabicPeriod" startAt="10"/>
            </a:pPr>
            <a:r>
              <a:rPr lang="en-GB" sz="1800">
                <a:highlight>
                  <a:srgbClr val="FFFF00"/>
                </a:highlight>
              </a:rPr>
              <a:t>Impact of Computing.</a:t>
            </a:r>
          </a:p>
          <a:p>
            <a:pPr marL="800100" lvl="1" indent="-342900">
              <a:buFont typeface="+mj-lt"/>
              <a:buAutoNum type="arabicPeriod" startAt="10"/>
            </a:pPr>
            <a:r>
              <a:rPr lang="en-GB" sz="1800"/>
              <a:t>Computational thinking (abstraction, decomposition).</a:t>
            </a:r>
          </a:p>
          <a:p>
            <a:pPr marL="800100" lvl="1" indent="-342900">
              <a:buFont typeface="+mj-lt"/>
              <a:buAutoNum type="arabicPeriod" startAt="10"/>
            </a:pPr>
            <a:r>
              <a:rPr lang="en-GB" sz="1800"/>
              <a:t>Designing and developing digital outcomes.</a:t>
            </a:r>
          </a:p>
          <a:p>
            <a:pPr marL="742950" lvl="1" indent="-285750">
              <a:buFont typeface="Arial" panose="020B0604020202020204" pitchFamily="34" charset="0"/>
              <a:buChar char="•"/>
            </a:pPr>
            <a:endParaRPr lang="en-GB" sz="1800"/>
          </a:p>
          <a:p>
            <a:pPr marL="742950" lvl="1" indent="-285750">
              <a:buFont typeface="Arial" panose="020B0604020202020204" pitchFamily="34" charset="0"/>
              <a:buChar char="•"/>
            </a:pPr>
            <a:endParaRPr lang="en-GB" sz="1800"/>
          </a:p>
        </p:txBody>
      </p:sp>
      <p:sp>
        <p:nvSpPr>
          <p:cNvPr id="7" name="TextBox 6">
            <a:extLst>
              <a:ext uri="{FF2B5EF4-FFF2-40B4-BE49-F238E27FC236}">
                <a16:creationId xmlns:a16="http://schemas.microsoft.com/office/drawing/2014/main" id="{536E4A33-A4B4-7B23-6B11-F2EB587D8CEA}"/>
              </a:ext>
            </a:extLst>
          </p:cNvPr>
          <p:cNvSpPr txBox="1"/>
          <p:nvPr/>
        </p:nvSpPr>
        <p:spPr>
          <a:xfrm>
            <a:off x="7943851" y="1182469"/>
            <a:ext cx="3683316" cy="5078313"/>
          </a:xfrm>
          <a:prstGeom prst="rect">
            <a:avLst/>
          </a:prstGeom>
          <a:noFill/>
        </p:spPr>
        <p:txBody>
          <a:bodyPr wrap="square">
            <a:spAutoFit/>
          </a:bodyPr>
          <a:lstStyle/>
          <a:p>
            <a:pPr marL="800100" lvl="1" indent="-342900">
              <a:buFont typeface="+mj-lt"/>
              <a:buAutoNum type="arabicPeriod" startAt="17"/>
            </a:pPr>
            <a:r>
              <a:rPr lang="en-GB" sz="1800"/>
              <a:t>Iterative design process: investigate, design, make, evaluate.</a:t>
            </a:r>
          </a:p>
          <a:p>
            <a:pPr marL="800100" lvl="1" indent="-342900">
              <a:buFont typeface="+mj-lt"/>
              <a:buAutoNum type="arabicPeriod" startAt="17"/>
            </a:pPr>
            <a:r>
              <a:rPr lang="en-GB" sz="1800">
                <a:highlight>
                  <a:srgbClr val="FFFF00"/>
                </a:highlight>
              </a:rPr>
              <a:t>Sustainability and user-centred design.</a:t>
            </a:r>
          </a:p>
          <a:p>
            <a:pPr marL="800100" lvl="1" indent="-342900">
              <a:buFont typeface="+mj-lt"/>
              <a:buAutoNum type="arabicPeriod" startAt="17"/>
            </a:pPr>
            <a:r>
              <a:rPr lang="en-GB" sz="1800"/>
              <a:t>Applying knowledge of materials and systems.</a:t>
            </a:r>
          </a:p>
          <a:p>
            <a:pPr marL="800100" lvl="1" indent="-342900">
              <a:buFont typeface="+mj-lt"/>
              <a:buAutoNum type="arabicPeriod" startAt="17"/>
            </a:pPr>
            <a:r>
              <a:rPr lang="en-GB" sz="1800">
                <a:highlight>
                  <a:srgbClr val="FFFF00"/>
                </a:highlight>
              </a:rPr>
              <a:t>Preferred futures and sustainability.</a:t>
            </a:r>
          </a:p>
          <a:p>
            <a:pPr marL="800100" lvl="1" indent="-342900">
              <a:buFont typeface="+mj-lt"/>
              <a:buAutoNum type="arabicPeriod" startAt="17"/>
            </a:pPr>
            <a:r>
              <a:rPr lang="en-GB" sz="1800"/>
              <a:t>Using technologies to solve real-world problems.</a:t>
            </a:r>
          </a:p>
          <a:p>
            <a:pPr marL="800100" lvl="1" indent="-342900">
              <a:buFont typeface="+mj-lt"/>
              <a:buAutoNum type="arabicPeriod" startAt="17"/>
            </a:pPr>
            <a:r>
              <a:rPr lang="en-GB" sz="1800"/>
              <a:t>Design thinking, iteration, and prototyping.</a:t>
            </a:r>
          </a:p>
          <a:p>
            <a:pPr marL="800100" lvl="1" indent="-342900">
              <a:buFont typeface="+mj-lt"/>
              <a:buAutoNum type="arabicPeriod" startAt="17"/>
            </a:pPr>
            <a:r>
              <a:rPr lang="en-GB" sz="1800">
                <a:highlight>
                  <a:srgbClr val="FFFF00"/>
                </a:highlight>
              </a:rPr>
              <a:t>Exploring impacts of technology on society and environment.</a:t>
            </a:r>
          </a:p>
          <a:p>
            <a:pPr marL="742950" lvl="1" indent="-285750">
              <a:buFont typeface="Arial" panose="020B0604020202020204" pitchFamily="34" charset="0"/>
              <a:buChar char="•"/>
            </a:pPr>
            <a:endParaRPr lang="en-GB" sz="1800"/>
          </a:p>
          <a:p>
            <a:pPr marL="742950" lvl="1" indent="-285750">
              <a:buFont typeface="Arial" panose="020B0604020202020204" pitchFamily="34" charset="0"/>
              <a:buChar char="•"/>
            </a:pPr>
            <a:endParaRPr lang="en-GB" sz="1800"/>
          </a:p>
        </p:txBody>
      </p:sp>
      <p:sp>
        <p:nvSpPr>
          <p:cNvPr id="8" name="Title 1">
            <a:extLst>
              <a:ext uri="{FF2B5EF4-FFF2-40B4-BE49-F238E27FC236}">
                <a16:creationId xmlns:a16="http://schemas.microsoft.com/office/drawing/2014/main" id="{E4D9D26C-4073-A6DF-77CF-1AE0BE76F8E5}"/>
              </a:ext>
            </a:extLst>
          </p:cNvPr>
          <p:cNvSpPr txBox="1">
            <a:spLocks/>
          </p:cNvSpPr>
          <p:nvPr/>
        </p:nvSpPr>
        <p:spPr>
          <a:xfrm>
            <a:off x="0" y="365125"/>
            <a:ext cx="1219199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a:t>EXAMPLE: </a:t>
            </a:r>
            <a:r>
              <a:rPr lang="en-GB" sz="3200"/>
              <a:t>How might you gather and group these by themes?</a:t>
            </a:r>
          </a:p>
        </p:txBody>
      </p:sp>
    </p:spTree>
    <p:extLst>
      <p:ext uri="{BB962C8B-B14F-4D97-AF65-F5344CB8AC3E}">
        <p14:creationId xmlns:p14="http://schemas.microsoft.com/office/powerpoint/2010/main" val="2478292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08652-6F56-93B9-C159-BED0066260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D149DFD-4B88-98E5-EA8D-5DA94EB1206F}"/>
              </a:ext>
            </a:extLst>
          </p:cNvPr>
          <p:cNvSpPr txBox="1"/>
          <p:nvPr/>
        </p:nvSpPr>
        <p:spPr>
          <a:xfrm>
            <a:off x="0" y="1228636"/>
            <a:ext cx="4069080" cy="5632311"/>
          </a:xfrm>
          <a:prstGeom prst="rect">
            <a:avLst/>
          </a:prstGeom>
          <a:noFill/>
        </p:spPr>
        <p:txBody>
          <a:bodyPr wrap="square">
            <a:spAutoFit/>
          </a:bodyPr>
          <a:lstStyle/>
          <a:p>
            <a:pPr marL="800100" lvl="1" indent="-342900">
              <a:buFont typeface="+mj-lt"/>
              <a:buAutoNum type="arabicPeriod"/>
            </a:pPr>
            <a:r>
              <a:rPr lang="en-GB" sz="1800"/>
              <a:t>How economic decisions affect well-being.</a:t>
            </a:r>
          </a:p>
          <a:p>
            <a:pPr marL="800100" lvl="1" indent="-342900">
              <a:buFont typeface="+mj-lt"/>
              <a:buAutoNum type="arabicPeriod"/>
            </a:pPr>
            <a:r>
              <a:rPr lang="en-GB" sz="1800"/>
              <a:t>How businesses respond to opportunities and constraints.</a:t>
            </a:r>
          </a:p>
          <a:p>
            <a:pPr marL="800100" lvl="1" indent="-342900">
              <a:buFont typeface="+mj-lt"/>
              <a:buAutoNum type="arabicPeriod"/>
            </a:pPr>
            <a:r>
              <a:rPr lang="en-GB" sz="1800"/>
              <a:t>Business ethics and responsibilities.</a:t>
            </a:r>
            <a:endParaRPr lang="en-GB"/>
          </a:p>
          <a:p>
            <a:pPr marL="800100" lvl="1" indent="-342900">
              <a:buFont typeface="+mj-lt"/>
              <a:buAutoNum type="arabicPeriod"/>
            </a:pPr>
            <a:r>
              <a:rPr lang="en-GB" sz="1800" b="1">
                <a:highlight>
                  <a:srgbClr val="FFFF00"/>
                </a:highlight>
              </a:rPr>
              <a:t>Interdependence of local &amp; global businesses.</a:t>
            </a:r>
          </a:p>
          <a:p>
            <a:pPr marL="800100" lvl="1" indent="-342900">
              <a:buFont typeface="+mj-lt"/>
              <a:buAutoNum type="arabicPeriod"/>
            </a:pPr>
            <a:r>
              <a:rPr lang="en-GB" sz="1800"/>
              <a:t>Financial literacy and informed decision-making.</a:t>
            </a:r>
          </a:p>
          <a:p>
            <a:pPr marL="800100" lvl="1" indent="-342900">
              <a:buFont typeface="+mj-lt"/>
              <a:buAutoNum type="arabicPeriod"/>
            </a:pPr>
            <a:r>
              <a:rPr lang="en-GB" sz="1800"/>
              <a:t>Entrepreneurial activity as economic driver.</a:t>
            </a:r>
          </a:p>
          <a:p>
            <a:pPr marL="800100" lvl="1" indent="-342900">
              <a:buFont typeface="+mj-lt"/>
              <a:buAutoNum type="arabicPeriod"/>
            </a:pPr>
            <a:r>
              <a:rPr lang="en-GB" sz="1800" b="1">
                <a:highlight>
                  <a:srgbClr val="FFFF00"/>
                </a:highlight>
              </a:rPr>
              <a:t>Economic and business understanding.</a:t>
            </a:r>
          </a:p>
          <a:p>
            <a:pPr marL="800100" lvl="1" indent="-342900">
              <a:buFont typeface="+mj-lt"/>
              <a:buAutoNum type="arabicPeriod"/>
            </a:pPr>
            <a:r>
              <a:rPr lang="en-GB" sz="1800"/>
              <a:t>The roles of work, entrepreneurship and enterprise.</a:t>
            </a:r>
          </a:p>
          <a:p>
            <a:pPr marL="800100" lvl="1" indent="-342900">
              <a:buFont typeface="+mj-lt"/>
              <a:buAutoNum type="arabicPeriod"/>
            </a:pPr>
            <a:r>
              <a:rPr lang="en-GB" sz="1800" b="1">
                <a:highlight>
                  <a:srgbClr val="FFFF00"/>
                </a:highlight>
              </a:rPr>
              <a:t>Ethical consumerism and globalisation.</a:t>
            </a:r>
          </a:p>
          <a:p>
            <a:pPr marL="742950" lvl="1" indent="-285750">
              <a:buFont typeface="Arial" panose="020B0604020202020204" pitchFamily="34" charset="0"/>
              <a:buChar char="•"/>
            </a:pPr>
            <a:endParaRPr lang="en-GB" sz="1800"/>
          </a:p>
        </p:txBody>
      </p:sp>
      <p:sp>
        <p:nvSpPr>
          <p:cNvPr id="5" name="TextBox 4">
            <a:extLst>
              <a:ext uri="{FF2B5EF4-FFF2-40B4-BE49-F238E27FC236}">
                <a16:creationId xmlns:a16="http://schemas.microsoft.com/office/drawing/2014/main" id="{3E5586CB-979B-0A28-D8E9-FA8DA93F4ACD}"/>
              </a:ext>
            </a:extLst>
          </p:cNvPr>
          <p:cNvSpPr txBox="1"/>
          <p:nvPr/>
        </p:nvSpPr>
        <p:spPr>
          <a:xfrm>
            <a:off x="4069080" y="1228636"/>
            <a:ext cx="3874770" cy="4247317"/>
          </a:xfrm>
          <a:prstGeom prst="rect">
            <a:avLst/>
          </a:prstGeom>
          <a:noFill/>
        </p:spPr>
        <p:txBody>
          <a:bodyPr wrap="square">
            <a:spAutoFit/>
          </a:bodyPr>
          <a:lstStyle/>
          <a:p>
            <a:pPr marL="800100" lvl="1" indent="-342900">
              <a:buFont typeface="+mj-lt"/>
              <a:buAutoNum type="arabicPeriod" startAt="10"/>
            </a:pPr>
            <a:r>
              <a:rPr lang="en-GB" sz="1800"/>
              <a:t>Algorithms, logic and programming.</a:t>
            </a:r>
          </a:p>
          <a:p>
            <a:pPr marL="800100" lvl="1" indent="-342900">
              <a:buFont typeface="+mj-lt"/>
              <a:buAutoNum type="arabicPeriod" startAt="10"/>
            </a:pPr>
            <a:r>
              <a:rPr lang="en-GB" sz="1800"/>
              <a:t>Digital literacy and safe, responsible use.</a:t>
            </a:r>
          </a:p>
          <a:p>
            <a:pPr marL="800100" lvl="1" indent="-342900">
              <a:buFont typeface="+mj-lt"/>
              <a:buAutoNum type="arabicPeriod" startAt="10"/>
            </a:pPr>
            <a:r>
              <a:rPr lang="en-GB" sz="1800"/>
              <a:t>Creative Development, Data &amp; Information.</a:t>
            </a:r>
          </a:p>
          <a:p>
            <a:pPr marL="800100" lvl="1" indent="-342900">
              <a:buFont typeface="+mj-lt"/>
              <a:buAutoNum type="arabicPeriod" startAt="10"/>
            </a:pPr>
            <a:r>
              <a:rPr lang="en-GB" sz="1800"/>
              <a:t>Algorithms &amp; Programming.</a:t>
            </a:r>
          </a:p>
          <a:p>
            <a:pPr marL="800100" lvl="1" indent="-342900">
              <a:buFont typeface="+mj-lt"/>
              <a:buAutoNum type="arabicPeriod" startAt="10"/>
            </a:pPr>
            <a:r>
              <a:rPr lang="en-GB" sz="1800" b="1">
                <a:highlight>
                  <a:srgbClr val="FFFF00"/>
                </a:highlight>
              </a:rPr>
              <a:t>Impact of Computing.</a:t>
            </a:r>
          </a:p>
          <a:p>
            <a:pPr marL="800100" lvl="1" indent="-342900">
              <a:buFont typeface="+mj-lt"/>
              <a:buAutoNum type="arabicPeriod" startAt="10"/>
            </a:pPr>
            <a:r>
              <a:rPr lang="en-GB" sz="1800"/>
              <a:t>Computational thinking (abstraction, decomposition).</a:t>
            </a:r>
          </a:p>
          <a:p>
            <a:pPr marL="800100" lvl="1" indent="-342900">
              <a:buFont typeface="+mj-lt"/>
              <a:buAutoNum type="arabicPeriod" startAt="10"/>
            </a:pPr>
            <a:r>
              <a:rPr lang="en-GB" sz="1800"/>
              <a:t>Designing and developing digital outcomes.</a:t>
            </a:r>
          </a:p>
          <a:p>
            <a:pPr marL="742950" lvl="1" indent="-285750">
              <a:buFont typeface="Arial" panose="020B0604020202020204" pitchFamily="34" charset="0"/>
              <a:buChar char="•"/>
            </a:pPr>
            <a:endParaRPr lang="en-GB" sz="1800"/>
          </a:p>
          <a:p>
            <a:pPr marL="742950" lvl="1" indent="-285750">
              <a:buFont typeface="Arial" panose="020B0604020202020204" pitchFamily="34" charset="0"/>
              <a:buChar char="•"/>
            </a:pPr>
            <a:endParaRPr lang="en-GB" sz="1800"/>
          </a:p>
        </p:txBody>
      </p:sp>
      <p:sp>
        <p:nvSpPr>
          <p:cNvPr id="7" name="TextBox 6">
            <a:extLst>
              <a:ext uri="{FF2B5EF4-FFF2-40B4-BE49-F238E27FC236}">
                <a16:creationId xmlns:a16="http://schemas.microsoft.com/office/drawing/2014/main" id="{B6620E4B-8DB0-05FE-09B2-DA6EB4B6BB5B}"/>
              </a:ext>
            </a:extLst>
          </p:cNvPr>
          <p:cNvSpPr txBox="1"/>
          <p:nvPr/>
        </p:nvSpPr>
        <p:spPr>
          <a:xfrm>
            <a:off x="7943851" y="1182469"/>
            <a:ext cx="3683316" cy="5078313"/>
          </a:xfrm>
          <a:prstGeom prst="rect">
            <a:avLst/>
          </a:prstGeom>
          <a:noFill/>
        </p:spPr>
        <p:txBody>
          <a:bodyPr wrap="square">
            <a:spAutoFit/>
          </a:bodyPr>
          <a:lstStyle/>
          <a:p>
            <a:pPr marL="800100" lvl="1" indent="-342900">
              <a:buFont typeface="+mj-lt"/>
              <a:buAutoNum type="arabicPeriod" startAt="17"/>
            </a:pPr>
            <a:r>
              <a:rPr lang="en-GB" sz="1800"/>
              <a:t>Iterative design process: investigate, design, make, evaluate.</a:t>
            </a:r>
          </a:p>
          <a:p>
            <a:pPr marL="800100" lvl="1" indent="-342900">
              <a:buFont typeface="+mj-lt"/>
              <a:buAutoNum type="arabicPeriod" startAt="17"/>
            </a:pPr>
            <a:r>
              <a:rPr lang="en-GB" sz="1800" b="1">
                <a:highlight>
                  <a:srgbClr val="FFFF00"/>
                </a:highlight>
              </a:rPr>
              <a:t>Sustainability and user-centred design</a:t>
            </a:r>
            <a:r>
              <a:rPr lang="en-GB" sz="1800">
                <a:highlight>
                  <a:srgbClr val="FFFF00"/>
                </a:highlight>
              </a:rPr>
              <a:t>.</a:t>
            </a:r>
          </a:p>
          <a:p>
            <a:pPr marL="800100" lvl="1" indent="-342900">
              <a:buFont typeface="+mj-lt"/>
              <a:buAutoNum type="arabicPeriod" startAt="17"/>
            </a:pPr>
            <a:r>
              <a:rPr lang="en-GB" sz="1800"/>
              <a:t>Applying knowledge of materials and systems.</a:t>
            </a:r>
          </a:p>
          <a:p>
            <a:pPr marL="800100" lvl="1" indent="-342900">
              <a:buFont typeface="+mj-lt"/>
              <a:buAutoNum type="arabicPeriod" startAt="17"/>
            </a:pPr>
            <a:r>
              <a:rPr lang="en-GB" sz="1800" b="1">
                <a:highlight>
                  <a:srgbClr val="FFFF00"/>
                </a:highlight>
              </a:rPr>
              <a:t>Preferred futures and sustainability.</a:t>
            </a:r>
          </a:p>
          <a:p>
            <a:pPr marL="800100" lvl="1" indent="-342900">
              <a:buFont typeface="+mj-lt"/>
              <a:buAutoNum type="arabicPeriod" startAt="17"/>
            </a:pPr>
            <a:r>
              <a:rPr lang="en-GB" sz="1800"/>
              <a:t>Using technologies to solve real-world problems.</a:t>
            </a:r>
          </a:p>
          <a:p>
            <a:pPr marL="800100" lvl="1" indent="-342900">
              <a:buFont typeface="+mj-lt"/>
              <a:buAutoNum type="arabicPeriod" startAt="17"/>
            </a:pPr>
            <a:r>
              <a:rPr lang="en-GB" sz="1800"/>
              <a:t>Design thinking, iteration, and prototyping.</a:t>
            </a:r>
          </a:p>
          <a:p>
            <a:pPr marL="800100" lvl="1" indent="-342900">
              <a:buFont typeface="+mj-lt"/>
              <a:buAutoNum type="arabicPeriod" startAt="17"/>
            </a:pPr>
            <a:r>
              <a:rPr lang="en-GB" sz="1800" b="1">
                <a:highlight>
                  <a:srgbClr val="FFFF00"/>
                </a:highlight>
              </a:rPr>
              <a:t>Exploring impacts of technology on society and environment.</a:t>
            </a:r>
          </a:p>
          <a:p>
            <a:pPr marL="742950" lvl="1" indent="-285750">
              <a:buFont typeface="Arial" panose="020B0604020202020204" pitchFamily="34" charset="0"/>
              <a:buChar char="•"/>
            </a:pPr>
            <a:endParaRPr lang="en-GB" sz="1800"/>
          </a:p>
          <a:p>
            <a:pPr marL="742950" lvl="1" indent="-285750">
              <a:buFont typeface="Arial" panose="020B0604020202020204" pitchFamily="34" charset="0"/>
              <a:buChar char="•"/>
            </a:pPr>
            <a:endParaRPr lang="en-GB" sz="1800"/>
          </a:p>
        </p:txBody>
      </p:sp>
      <p:sp>
        <p:nvSpPr>
          <p:cNvPr id="8" name="Title 1">
            <a:extLst>
              <a:ext uri="{FF2B5EF4-FFF2-40B4-BE49-F238E27FC236}">
                <a16:creationId xmlns:a16="http://schemas.microsoft.com/office/drawing/2014/main" id="{6B72E5E8-ED3C-5158-C9E7-1771D2D53EDA}"/>
              </a:ext>
            </a:extLst>
          </p:cNvPr>
          <p:cNvSpPr txBox="1">
            <a:spLocks/>
          </p:cNvSpPr>
          <p:nvPr/>
        </p:nvSpPr>
        <p:spPr>
          <a:xfrm>
            <a:off x="0" y="365125"/>
            <a:ext cx="1219199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a:t>EXAMPLE: </a:t>
            </a:r>
            <a:r>
              <a:rPr lang="en-GB" sz="3200"/>
              <a:t>How might you gather and group these by themes?</a:t>
            </a:r>
          </a:p>
        </p:txBody>
      </p:sp>
      <p:sp>
        <p:nvSpPr>
          <p:cNvPr id="2" name="Rectangle 1">
            <a:extLst>
              <a:ext uri="{FF2B5EF4-FFF2-40B4-BE49-F238E27FC236}">
                <a16:creationId xmlns:a16="http://schemas.microsoft.com/office/drawing/2014/main" id="{8DD12967-2D5E-0BDE-B61B-48CFAF678C96}"/>
              </a:ext>
            </a:extLst>
          </p:cNvPr>
          <p:cNvSpPr/>
          <p:nvPr/>
        </p:nvSpPr>
        <p:spPr>
          <a:xfrm>
            <a:off x="3566160" y="4354830"/>
            <a:ext cx="5109210" cy="228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Systems Thinking &amp; Interconnectedness</a:t>
            </a:r>
          </a:p>
          <a:p>
            <a:pPr algn="ctr"/>
            <a:r>
              <a:rPr lang="en-GB">
                <a:solidFill>
                  <a:schemeClr val="tx1"/>
                </a:solidFill>
              </a:rPr>
              <a:t>globalisation, market systems. Interdependence, impact of computing systems, how choices affect entire production system, preferred futures</a:t>
            </a:r>
            <a:endParaRPr lang="en-GB"/>
          </a:p>
          <a:p>
            <a:pPr algn="ctr"/>
            <a:endParaRPr lang="en-GB" sz="2400">
              <a:solidFill>
                <a:schemeClr val="tx1"/>
              </a:solidFill>
            </a:endParaRPr>
          </a:p>
        </p:txBody>
      </p:sp>
    </p:spTree>
    <p:extLst>
      <p:ext uri="{BB962C8B-B14F-4D97-AF65-F5344CB8AC3E}">
        <p14:creationId xmlns:p14="http://schemas.microsoft.com/office/powerpoint/2010/main" val="2122352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F9180-2702-40E0-A7EA-1E2F233EBB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32C32C-62A3-6893-5662-0A6376F49E00}"/>
              </a:ext>
            </a:extLst>
          </p:cNvPr>
          <p:cNvSpPr txBox="1"/>
          <p:nvPr/>
        </p:nvSpPr>
        <p:spPr>
          <a:xfrm>
            <a:off x="0" y="1228636"/>
            <a:ext cx="4069080" cy="5632311"/>
          </a:xfrm>
          <a:prstGeom prst="rect">
            <a:avLst/>
          </a:prstGeom>
          <a:noFill/>
        </p:spPr>
        <p:txBody>
          <a:bodyPr wrap="square">
            <a:spAutoFit/>
          </a:bodyPr>
          <a:lstStyle/>
          <a:p>
            <a:pPr marL="800100" lvl="1" indent="-342900">
              <a:buFont typeface="+mj-lt"/>
              <a:buAutoNum type="arabicPeriod"/>
            </a:pPr>
            <a:r>
              <a:rPr lang="en-GB" sz="1800"/>
              <a:t>How economic decisions affect well-being.</a:t>
            </a:r>
          </a:p>
          <a:p>
            <a:pPr marL="800100" lvl="1" indent="-342900">
              <a:buFont typeface="+mj-lt"/>
              <a:buAutoNum type="arabicPeriod"/>
            </a:pPr>
            <a:r>
              <a:rPr lang="en-GB" sz="1800"/>
              <a:t>How businesses respond to opportunities and constraints.</a:t>
            </a:r>
          </a:p>
          <a:p>
            <a:pPr marL="800100" lvl="1" indent="-342900">
              <a:buFont typeface="+mj-lt"/>
              <a:buAutoNum type="arabicPeriod"/>
            </a:pPr>
            <a:r>
              <a:rPr lang="en-GB" sz="1800"/>
              <a:t>Business ethics and responsibilities.</a:t>
            </a:r>
            <a:endParaRPr lang="en-GB"/>
          </a:p>
          <a:p>
            <a:pPr marL="800100" lvl="1" indent="-342900">
              <a:buFont typeface="+mj-lt"/>
              <a:buAutoNum type="arabicPeriod"/>
            </a:pPr>
            <a:r>
              <a:rPr lang="en-GB" sz="1800"/>
              <a:t>Interdependence of local &amp; global businesses.</a:t>
            </a:r>
          </a:p>
          <a:p>
            <a:pPr marL="800100" lvl="1" indent="-342900">
              <a:buFont typeface="+mj-lt"/>
              <a:buAutoNum type="arabicPeriod"/>
            </a:pPr>
            <a:r>
              <a:rPr lang="en-GB" sz="1800"/>
              <a:t>Financial literacy and informed decision-making.</a:t>
            </a:r>
          </a:p>
          <a:p>
            <a:pPr marL="800100" lvl="1" indent="-342900">
              <a:buFont typeface="+mj-lt"/>
              <a:buAutoNum type="arabicPeriod"/>
            </a:pPr>
            <a:r>
              <a:rPr lang="en-GB" sz="1800"/>
              <a:t>Entrepreneurial activity as economic driver.</a:t>
            </a:r>
          </a:p>
          <a:p>
            <a:pPr marL="800100" lvl="1" indent="-342900">
              <a:buFont typeface="+mj-lt"/>
              <a:buAutoNum type="arabicPeriod"/>
            </a:pPr>
            <a:r>
              <a:rPr lang="en-GB" sz="1800"/>
              <a:t>Economic and business understanding.</a:t>
            </a:r>
          </a:p>
          <a:p>
            <a:pPr marL="800100" lvl="1" indent="-342900">
              <a:buFont typeface="+mj-lt"/>
              <a:buAutoNum type="arabicPeriod"/>
            </a:pPr>
            <a:r>
              <a:rPr lang="en-GB" sz="1800"/>
              <a:t>The roles of work, entrepreneurship and enterprise.</a:t>
            </a:r>
          </a:p>
          <a:p>
            <a:pPr marL="800100" lvl="1" indent="-342900">
              <a:buFont typeface="+mj-lt"/>
              <a:buAutoNum type="arabicPeriod"/>
            </a:pPr>
            <a:r>
              <a:rPr lang="en-GB" sz="1800"/>
              <a:t>Ethical consumerism and globalisation.</a:t>
            </a:r>
          </a:p>
          <a:p>
            <a:pPr marL="742950" lvl="1" indent="-285750">
              <a:buFont typeface="Arial" panose="020B0604020202020204" pitchFamily="34" charset="0"/>
              <a:buChar char="•"/>
            </a:pPr>
            <a:endParaRPr lang="en-GB" sz="1800"/>
          </a:p>
        </p:txBody>
      </p:sp>
      <p:sp>
        <p:nvSpPr>
          <p:cNvPr id="5" name="TextBox 4">
            <a:extLst>
              <a:ext uri="{FF2B5EF4-FFF2-40B4-BE49-F238E27FC236}">
                <a16:creationId xmlns:a16="http://schemas.microsoft.com/office/drawing/2014/main" id="{BBDC082B-E79B-910B-F34F-7158C5F3000E}"/>
              </a:ext>
            </a:extLst>
          </p:cNvPr>
          <p:cNvSpPr txBox="1"/>
          <p:nvPr/>
        </p:nvSpPr>
        <p:spPr>
          <a:xfrm>
            <a:off x="4069080" y="1228636"/>
            <a:ext cx="3874770" cy="4247317"/>
          </a:xfrm>
          <a:prstGeom prst="rect">
            <a:avLst/>
          </a:prstGeom>
          <a:noFill/>
        </p:spPr>
        <p:txBody>
          <a:bodyPr wrap="square">
            <a:spAutoFit/>
          </a:bodyPr>
          <a:lstStyle/>
          <a:p>
            <a:pPr marL="800100" lvl="1" indent="-342900">
              <a:buFont typeface="+mj-lt"/>
              <a:buAutoNum type="arabicPeriod" startAt="10"/>
            </a:pPr>
            <a:r>
              <a:rPr lang="en-GB" sz="1800"/>
              <a:t>Algorithms, logic and programming.</a:t>
            </a:r>
          </a:p>
          <a:p>
            <a:pPr marL="800100" lvl="1" indent="-342900">
              <a:buFont typeface="+mj-lt"/>
              <a:buAutoNum type="arabicPeriod" startAt="10"/>
            </a:pPr>
            <a:r>
              <a:rPr lang="en-GB" sz="1800"/>
              <a:t>Digital literacy and safe, responsible use.</a:t>
            </a:r>
          </a:p>
          <a:p>
            <a:pPr marL="800100" lvl="1" indent="-342900">
              <a:buFont typeface="+mj-lt"/>
              <a:buAutoNum type="arabicPeriod" startAt="10"/>
            </a:pPr>
            <a:r>
              <a:rPr lang="en-GB" sz="1800"/>
              <a:t>Creative Development, Data &amp; Information.</a:t>
            </a:r>
          </a:p>
          <a:p>
            <a:pPr marL="800100" lvl="1" indent="-342900">
              <a:buFont typeface="+mj-lt"/>
              <a:buAutoNum type="arabicPeriod" startAt="10"/>
            </a:pPr>
            <a:r>
              <a:rPr lang="en-GB" sz="1800"/>
              <a:t>Algorithms &amp; Programming.</a:t>
            </a:r>
          </a:p>
          <a:p>
            <a:pPr marL="800100" lvl="1" indent="-342900">
              <a:buFont typeface="+mj-lt"/>
              <a:buAutoNum type="arabicPeriod" startAt="10"/>
            </a:pPr>
            <a:r>
              <a:rPr lang="en-GB" sz="1800"/>
              <a:t>Impact of Computing.</a:t>
            </a:r>
          </a:p>
          <a:p>
            <a:pPr marL="800100" lvl="1" indent="-342900">
              <a:buFont typeface="+mj-lt"/>
              <a:buAutoNum type="arabicPeriod" startAt="10"/>
            </a:pPr>
            <a:r>
              <a:rPr lang="en-GB" sz="1800"/>
              <a:t>Computational thinking (abstraction, decomposition).</a:t>
            </a:r>
          </a:p>
          <a:p>
            <a:pPr marL="800100" lvl="1" indent="-342900">
              <a:buFont typeface="+mj-lt"/>
              <a:buAutoNum type="arabicPeriod" startAt="10"/>
            </a:pPr>
            <a:r>
              <a:rPr lang="en-GB" sz="1800"/>
              <a:t>Designing and developing digital outcomes.</a:t>
            </a:r>
          </a:p>
          <a:p>
            <a:pPr marL="742950" lvl="1" indent="-285750">
              <a:buFont typeface="Arial" panose="020B0604020202020204" pitchFamily="34" charset="0"/>
              <a:buChar char="•"/>
            </a:pPr>
            <a:endParaRPr lang="en-GB" sz="1800"/>
          </a:p>
          <a:p>
            <a:pPr marL="742950" lvl="1" indent="-285750">
              <a:buFont typeface="Arial" panose="020B0604020202020204" pitchFamily="34" charset="0"/>
              <a:buChar char="•"/>
            </a:pPr>
            <a:endParaRPr lang="en-GB" sz="1800"/>
          </a:p>
        </p:txBody>
      </p:sp>
      <p:sp>
        <p:nvSpPr>
          <p:cNvPr id="7" name="TextBox 6">
            <a:extLst>
              <a:ext uri="{FF2B5EF4-FFF2-40B4-BE49-F238E27FC236}">
                <a16:creationId xmlns:a16="http://schemas.microsoft.com/office/drawing/2014/main" id="{D75AC578-6D01-88BB-A6EB-4BEF9C5B1CD9}"/>
              </a:ext>
            </a:extLst>
          </p:cNvPr>
          <p:cNvSpPr txBox="1"/>
          <p:nvPr/>
        </p:nvSpPr>
        <p:spPr>
          <a:xfrm>
            <a:off x="7943851" y="1182469"/>
            <a:ext cx="3683316" cy="5078313"/>
          </a:xfrm>
          <a:prstGeom prst="rect">
            <a:avLst/>
          </a:prstGeom>
          <a:noFill/>
        </p:spPr>
        <p:txBody>
          <a:bodyPr wrap="square">
            <a:spAutoFit/>
          </a:bodyPr>
          <a:lstStyle/>
          <a:p>
            <a:pPr marL="800100" lvl="1" indent="-342900">
              <a:buFont typeface="+mj-lt"/>
              <a:buAutoNum type="arabicPeriod" startAt="17"/>
            </a:pPr>
            <a:r>
              <a:rPr lang="en-GB" sz="1800"/>
              <a:t>Iterative design process: investigate, design, make, evaluate.</a:t>
            </a:r>
          </a:p>
          <a:p>
            <a:pPr marL="800100" lvl="1" indent="-342900">
              <a:buFont typeface="+mj-lt"/>
              <a:buAutoNum type="arabicPeriod" startAt="17"/>
            </a:pPr>
            <a:r>
              <a:rPr lang="en-GB" sz="1800"/>
              <a:t>Sustainability and user-centred design.</a:t>
            </a:r>
          </a:p>
          <a:p>
            <a:pPr marL="800100" lvl="1" indent="-342900">
              <a:buFont typeface="+mj-lt"/>
              <a:buAutoNum type="arabicPeriod" startAt="17"/>
            </a:pPr>
            <a:r>
              <a:rPr lang="en-GB" sz="1800"/>
              <a:t>Applying knowledge of materials and systems.</a:t>
            </a:r>
          </a:p>
          <a:p>
            <a:pPr marL="800100" lvl="1" indent="-342900">
              <a:buFont typeface="+mj-lt"/>
              <a:buAutoNum type="arabicPeriod" startAt="17"/>
            </a:pPr>
            <a:r>
              <a:rPr lang="en-GB" sz="1800"/>
              <a:t>Preferred futures and sustainability.</a:t>
            </a:r>
          </a:p>
          <a:p>
            <a:pPr marL="800100" lvl="1" indent="-342900">
              <a:buFont typeface="+mj-lt"/>
              <a:buAutoNum type="arabicPeriod" startAt="17"/>
            </a:pPr>
            <a:r>
              <a:rPr lang="en-GB" sz="1800"/>
              <a:t>Using technologies to solve real-world problems.</a:t>
            </a:r>
          </a:p>
          <a:p>
            <a:pPr marL="800100" lvl="1" indent="-342900">
              <a:buFont typeface="+mj-lt"/>
              <a:buAutoNum type="arabicPeriod" startAt="17"/>
            </a:pPr>
            <a:r>
              <a:rPr lang="en-GB" sz="1800"/>
              <a:t>Design thinking, iteration, and prototyping.</a:t>
            </a:r>
          </a:p>
          <a:p>
            <a:pPr marL="800100" lvl="1" indent="-342900">
              <a:buFont typeface="+mj-lt"/>
              <a:buAutoNum type="arabicPeriod" startAt="17"/>
            </a:pPr>
            <a:r>
              <a:rPr lang="en-GB" sz="1800"/>
              <a:t>Exploring impacts of technology on society and environment.</a:t>
            </a:r>
          </a:p>
          <a:p>
            <a:pPr marL="742950" lvl="1" indent="-285750">
              <a:buFont typeface="Arial" panose="020B0604020202020204" pitchFamily="34" charset="0"/>
              <a:buChar char="•"/>
            </a:pPr>
            <a:endParaRPr lang="en-GB" sz="1800"/>
          </a:p>
          <a:p>
            <a:pPr marL="742950" lvl="1" indent="-285750">
              <a:buFont typeface="Arial" panose="020B0604020202020204" pitchFamily="34" charset="0"/>
              <a:buChar char="•"/>
            </a:pPr>
            <a:endParaRPr lang="en-GB" sz="1800"/>
          </a:p>
        </p:txBody>
      </p:sp>
      <p:sp>
        <p:nvSpPr>
          <p:cNvPr id="8" name="Title 1">
            <a:extLst>
              <a:ext uri="{FF2B5EF4-FFF2-40B4-BE49-F238E27FC236}">
                <a16:creationId xmlns:a16="http://schemas.microsoft.com/office/drawing/2014/main" id="{C559127D-1B1F-3A97-42EF-080E45C10E7D}"/>
              </a:ext>
            </a:extLst>
          </p:cNvPr>
          <p:cNvSpPr txBox="1">
            <a:spLocks/>
          </p:cNvSpPr>
          <p:nvPr/>
        </p:nvSpPr>
        <p:spPr>
          <a:xfrm>
            <a:off x="0" y="365125"/>
            <a:ext cx="1219199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a:t>ACTIVITY: </a:t>
            </a:r>
            <a:r>
              <a:rPr lang="en-GB" sz="3200"/>
              <a:t>How might you gather and group these by themes?</a:t>
            </a:r>
          </a:p>
        </p:txBody>
      </p:sp>
    </p:spTree>
    <p:extLst>
      <p:ext uri="{BB962C8B-B14F-4D97-AF65-F5344CB8AC3E}">
        <p14:creationId xmlns:p14="http://schemas.microsoft.com/office/powerpoint/2010/main" val="4068116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E9192-A27D-0F79-C44C-21DC7146A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5CC0A-7C92-7683-2DBE-232ED37EFC14}"/>
              </a:ext>
            </a:extLst>
          </p:cNvPr>
          <p:cNvSpPr>
            <a:spLocks noGrp="1"/>
          </p:cNvSpPr>
          <p:nvPr>
            <p:ph type="ctrTitle"/>
          </p:nvPr>
        </p:nvSpPr>
        <p:spPr>
          <a:xfrm>
            <a:off x="1524000" y="1812290"/>
            <a:ext cx="9144000" cy="2387600"/>
          </a:xfrm>
        </p:spPr>
        <p:txBody>
          <a:bodyPr>
            <a:normAutofit fontScale="90000"/>
          </a:bodyPr>
          <a:lstStyle/>
          <a:p>
            <a:r>
              <a:rPr lang="en-GB"/>
              <a:t>Each group to share international Big Ideas thematic groupings.</a:t>
            </a:r>
          </a:p>
        </p:txBody>
      </p:sp>
    </p:spTree>
    <p:extLst>
      <p:ext uri="{BB962C8B-B14F-4D97-AF65-F5344CB8AC3E}">
        <p14:creationId xmlns:p14="http://schemas.microsoft.com/office/powerpoint/2010/main" val="561974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FA50EBC4-CB38-A230-0F47-41ACF62B366A}"/>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BC9AC-C7C8-93A3-41EB-D5FDB0022E4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What might big ideas across these look like?</a:t>
            </a:r>
            <a:endParaRPr lang="en-US" sz="3200" kern="1200">
              <a:solidFill>
                <a:schemeClr val="bg1"/>
              </a:solidFill>
              <a:latin typeface="+mj-lt"/>
              <a:ea typeface="+mj-ea"/>
              <a:cs typeface="+mj-cs"/>
            </a:endParaRPr>
          </a:p>
        </p:txBody>
      </p:sp>
      <p:graphicFrame>
        <p:nvGraphicFramePr>
          <p:cNvPr id="8" name="Table 7">
            <a:extLst>
              <a:ext uri="{FF2B5EF4-FFF2-40B4-BE49-F238E27FC236}">
                <a16:creationId xmlns:a16="http://schemas.microsoft.com/office/drawing/2014/main" id="{1C66DE4E-E654-3E04-389A-EE5226769656}"/>
              </a:ext>
            </a:extLst>
          </p:cNvPr>
          <p:cNvGraphicFramePr>
            <a:graphicFrameLocks noGrp="1"/>
          </p:cNvGraphicFramePr>
          <p:nvPr>
            <p:extLst>
              <p:ext uri="{D42A27DB-BD31-4B8C-83A1-F6EECF244321}">
                <p14:modId xmlns:p14="http://schemas.microsoft.com/office/powerpoint/2010/main" val="1874791347"/>
              </p:ext>
            </p:extLst>
          </p:nvPr>
        </p:nvGraphicFramePr>
        <p:xfrm>
          <a:off x="160866" y="1524000"/>
          <a:ext cx="11870267" cy="4543344"/>
        </p:xfrm>
        <a:graphic>
          <a:graphicData uri="http://schemas.openxmlformats.org/drawingml/2006/table">
            <a:tbl>
              <a:tblPr bandCol="1">
                <a:tableStyleId>{5FD0F851-EC5A-4D38-B0AD-8093EC10F338}</a:tableStyleId>
              </a:tblPr>
              <a:tblGrid>
                <a:gridCol w="2160863">
                  <a:extLst>
                    <a:ext uri="{9D8B030D-6E8A-4147-A177-3AD203B41FA5}">
                      <a16:colId xmlns:a16="http://schemas.microsoft.com/office/drawing/2014/main" val="3001154654"/>
                    </a:ext>
                  </a:extLst>
                </a:gridCol>
                <a:gridCol w="3105465">
                  <a:extLst>
                    <a:ext uri="{9D8B030D-6E8A-4147-A177-3AD203B41FA5}">
                      <a16:colId xmlns:a16="http://schemas.microsoft.com/office/drawing/2014/main" val="1967922913"/>
                    </a:ext>
                  </a:extLst>
                </a:gridCol>
                <a:gridCol w="3587142">
                  <a:extLst>
                    <a:ext uri="{9D8B030D-6E8A-4147-A177-3AD203B41FA5}">
                      <a16:colId xmlns:a16="http://schemas.microsoft.com/office/drawing/2014/main" val="3733064782"/>
                    </a:ext>
                  </a:extLst>
                </a:gridCol>
                <a:gridCol w="3016797">
                  <a:extLst>
                    <a:ext uri="{9D8B030D-6E8A-4147-A177-3AD203B41FA5}">
                      <a16:colId xmlns:a16="http://schemas.microsoft.com/office/drawing/2014/main" val="2505508774"/>
                    </a:ext>
                  </a:extLst>
                </a:gridCol>
              </a:tblGrid>
              <a:tr h="296331">
                <a:tc>
                  <a:txBody>
                    <a:bodyPr/>
                    <a:lstStyle/>
                    <a:p>
                      <a:r>
                        <a:rPr lang="en-GB" sz="1800" b="1"/>
                        <a:t>Big Idea</a:t>
                      </a:r>
                    </a:p>
                  </a:txBody>
                  <a:tcPr marL="35691" marR="35691" marT="17845" marB="17845" anchor="ctr">
                    <a:lnB w="12700" cap="flat" cmpd="sng" algn="ctr">
                      <a:solidFill>
                        <a:schemeClr val="tx1"/>
                      </a:solidFill>
                      <a:prstDash val="solid"/>
                      <a:round/>
                      <a:headEnd type="none" w="med" len="med"/>
                      <a:tailEnd type="none" w="med" len="med"/>
                    </a:lnB>
                    <a:solidFill>
                      <a:schemeClr val="accent5">
                        <a:lumMod val="75000"/>
                        <a:alpha val="20000"/>
                      </a:schemeClr>
                    </a:solidFill>
                  </a:tcPr>
                </a:tc>
                <a:tc>
                  <a:txBody>
                    <a:bodyPr/>
                    <a:lstStyle/>
                    <a:p>
                      <a:r>
                        <a:rPr lang="en-GB" sz="1800" b="1"/>
                        <a:t>Business Education</a:t>
                      </a:r>
                    </a:p>
                  </a:txBody>
                  <a:tcPr marL="35691" marR="35691" marT="17845" marB="17845" anchor="ctr">
                    <a:lnB w="12700" cap="flat" cmpd="sng" algn="ctr">
                      <a:solidFill>
                        <a:schemeClr val="tx1"/>
                      </a:solidFill>
                      <a:prstDash val="solid"/>
                      <a:round/>
                      <a:headEnd type="none" w="med" len="med"/>
                      <a:tailEnd type="none" w="med" len="med"/>
                    </a:lnB>
                    <a:solidFill>
                      <a:srgbClr val="FDDFFC"/>
                    </a:solidFill>
                  </a:tcPr>
                </a:tc>
                <a:tc>
                  <a:txBody>
                    <a:bodyPr/>
                    <a:lstStyle/>
                    <a:p>
                      <a:r>
                        <a:rPr lang="en-GB" sz="1800" b="1"/>
                        <a:t>Computing Science</a:t>
                      </a:r>
                    </a:p>
                  </a:txBody>
                  <a:tcPr marL="35691" marR="35691" marT="17845" marB="17845" anchor="ctr">
                    <a:lnB w="12700" cap="flat" cmpd="sng" algn="ctr">
                      <a:solidFill>
                        <a:schemeClr val="tx1"/>
                      </a:solidFill>
                      <a:prstDash val="solid"/>
                      <a:round/>
                      <a:headEnd type="none" w="med" len="med"/>
                      <a:tailEnd type="none" w="med" len="med"/>
                    </a:lnB>
                    <a:solidFill>
                      <a:srgbClr val="EDB9E7">
                        <a:alpha val="20000"/>
                      </a:srgbClr>
                    </a:solidFill>
                  </a:tcPr>
                </a:tc>
                <a:tc>
                  <a:txBody>
                    <a:bodyPr/>
                    <a:lstStyle/>
                    <a:p>
                      <a:r>
                        <a:rPr lang="en-GB" sz="1800" b="1"/>
                        <a:t>Design &amp; Technology</a:t>
                      </a:r>
                    </a:p>
                  </a:txBody>
                  <a:tcPr marL="35691" marR="35691" marT="17845" marB="17845"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6060424"/>
                  </a:ext>
                </a:extLst>
              </a:tr>
              <a:tr h="742758">
                <a:tc>
                  <a:txBody>
                    <a:bodyPr/>
                    <a:lstStyle/>
                    <a:p>
                      <a:r>
                        <a:rPr lang="en-GB" sz="1400" b="1"/>
                        <a:t>Problem-solving &amp; Innovation</a:t>
                      </a:r>
                      <a:endParaRPr lang="en-GB" sz="1400"/>
                    </a:p>
                  </a:txBody>
                  <a:tcPr marL="35691" marR="35691" marT="17845" marB="17845" anchor="ctr">
                    <a:lnT w="12700" cap="flat" cmpd="sng" algn="ctr">
                      <a:solidFill>
                        <a:schemeClr val="tx1"/>
                      </a:solidFill>
                      <a:prstDash val="solid"/>
                      <a:round/>
                      <a:headEnd type="none" w="med" len="med"/>
                      <a:tailEnd type="none" w="med" len="med"/>
                    </a:lnT>
                    <a:solidFill>
                      <a:schemeClr val="accent5">
                        <a:lumMod val="75000"/>
                        <a:alpha val="20000"/>
                      </a:schemeClr>
                    </a:solidFill>
                  </a:tcPr>
                </a:tc>
                <a:tc>
                  <a:txBody>
                    <a:bodyPr/>
                    <a:lstStyle/>
                    <a:p>
                      <a:r>
                        <a:rPr lang="en-GB" sz="1400"/>
                        <a:t>decisions that create well-being, entrepreneurship</a:t>
                      </a:r>
                    </a:p>
                  </a:txBody>
                  <a:tcPr marL="35691" marR="35691" marT="17845" marB="17845" anchor="ctr">
                    <a:lnT w="12700" cap="flat" cmpd="sng" algn="ctr">
                      <a:solidFill>
                        <a:schemeClr val="tx1"/>
                      </a:solidFill>
                      <a:prstDash val="solid"/>
                      <a:round/>
                      <a:headEnd type="none" w="med" len="med"/>
                      <a:tailEnd type="none" w="med" len="med"/>
                    </a:lnT>
                    <a:solidFill>
                      <a:srgbClr val="FDDFFC"/>
                    </a:solidFill>
                  </a:tcPr>
                </a:tc>
                <a:tc>
                  <a:txBody>
                    <a:bodyPr/>
                    <a:lstStyle/>
                    <a:p>
                      <a:r>
                        <a:rPr lang="en-GB" sz="1400"/>
                        <a:t>creative development in code, designing digital outcomes</a:t>
                      </a:r>
                    </a:p>
                  </a:txBody>
                  <a:tcPr marL="35691" marR="35691" marT="17845" marB="17845" anchor="ctr">
                    <a:lnT w="12700" cap="flat" cmpd="sng" algn="ctr">
                      <a:solidFill>
                        <a:schemeClr val="tx1"/>
                      </a:solidFill>
                      <a:prstDash val="solid"/>
                      <a:round/>
                      <a:headEnd type="none" w="med" len="med"/>
                      <a:tailEnd type="none" w="med" len="med"/>
                    </a:lnT>
                    <a:solidFill>
                      <a:srgbClr val="EDB9E7">
                        <a:alpha val="20000"/>
                      </a:srgbClr>
                    </a:solidFill>
                  </a:tcPr>
                </a:tc>
                <a:tc>
                  <a:txBody>
                    <a:bodyPr/>
                    <a:lstStyle/>
                    <a:p>
                      <a:r>
                        <a:rPr lang="en-GB" sz="1400"/>
                        <a:t>design processes, solving real-world problems, design thinking</a:t>
                      </a:r>
                    </a:p>
                  </a:txBody>
                  <a:tcPr marL="35691" marR="35691" marT="17845" marB="17845"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49983808"/>
                  </a:ext>
                </a:extLst>
              </a:tr>
              <a:tr h="742758">
                <a:tc>
                  <a:txBody>
                    <a:bodyPr/>
                    <a:lstStyle/>
                    <a:p>
                      <a:r>
                        <a:rPr lang="en-GB" sz="1400" b="1"/>
                        <a:t>Systems Thinking &amp; Interconnectedness</a:t>
                      </a:r>
                      <a:endParaRPr lang="en-GB" sz="1400"/>
                    </a:p>
                  </a:txBody>
                  <a:tcPr marL="35691" marR="35691" marT="17845" marB="17845" anchor="ctr">
                    <a:solidFill>
                      <a:schemeClr val="accent5">
                        <a:lumMod val="75000"/>
                        <a:alpha val="20000"/>
                      </a:schemeClr>
                    </a:solidFill>
                  </a:tcPr>
                </a:tc>
                <a:tc>
                  <a:txBody>
                    <a:bodyPr/>
                    <a:lstStyle/>
                    <a:p>
                      <a:r>
                        <a:rPr lang="en-GB" sz="1400"/>
                        <a:t>globalisation, market systems. interdependence</a:t>
                      </a:r>
                    </a:p>
                  </a:txBody>
                  <a:tcPr marL="35691" marR="35691" marT="17845" marB="17845" anchor="ctr">
                    <a:solidFill>
                      <a:srgbClr val="FDDFFC"/>
                    </a:solidFill>
                  </a:tcPr>
                </a:tc>
                <a:tc>
                  <a:txBody>
                    <a:bodyPr/>
                    <a:lstStyle/>
                    <a:p>
                      <a:r>
                        <a:rPr lang="en-GB" sz="1400"/>
                        <a:t>impact of computing systems</a:t>
                      </a:r>
                    </a:p>
                  </a:txBody>
                  <a:tcPr marL="35691" marR="35691" marT="17845" marB="17845" anchor="ctr">
                    <a:solidFill>
                      <a:srgbClr val="EDB9E7">
                        <a:alpha val="20000"/>
                      </a:srgbClr>
                    </a:solidFill>
                  </a:tcPr>
                </a:tc>
                <a:tc>
                  <a:txBody>
                    <a:bodyPr/>
                    <a:lstStyle/>
                    <a:p>
                      <a:r>
                        <a:rPr lang="en-GB" sz="1400"/>
                        <a:t>how choices affect entire production system, preferred futures</a:t>
                      </a:r>
                    </a:p>
                  </a:txBody>
                  <a:tcPr marL="35691" marR="35691" marT="17845" marB="17845" anchor="ctr"/>
                </a:tc>
                <a:extLst>
                  <a:ext uri="{0D108BD9-81ED-4DB2-BD59-A6C34878D82A}">
                    <a16:rowId xmlns:a16="http://schemas.microsoft.com/office/drawing/2014/main" val="1169085774"/>
                  </a:ext>
                </a:extLst>
              </a:tr>
              <a:tr h="742758">
                <a:tc>
                  <a:txBody>
                    <a:bodyPr/>
                    <a:lstStyle/>
                    <a:p>
                      <a:r>
                        <a:rPr lang="en-GB" sz="1400" b="1"/>
                        <a:t>Ethics, Responsibility &amp; Impact</a:t>
                      </a:r>
                      <a:endParaRPr lang="en-GB" sz="1400"/>
                    </a:p>
                  </a:txBody>
                  <a:tcPr marL="35691" marR="35691" marT="17845" marB="17845" anchor="ctr">
                    <a:solidFill>
                      <a:schemeClr val="accent5">
                        <a:lumMod val="75000"/>
                        <a:alpha val="20000"/>
                      </a:schemeClr>
                    </a:solidFill>
                  </a:tcPr>
                </a:tc>
                <a:tc>
                  <a:txBody>
                    <a:bodyPr/>
                    <a:lstStyle/>
                    <a:p>
                      <a:r>
                        <a:rPr lang="en-GB" sz="1400"/>
                        <a:t>ethical business decisions, responsible consumer choices</a:t>
                      </a:r>
                    </a:p>
                  </a:txBody>
                  <a:tcPr marL="35691" marR="35691" marT="17845" marB="17845" anchor="ctr">
                    <a:solidFill>
                      <a:srgbClr val="FDDFFC"/>
                    </a:solidFill>
                  </a:tcPr>
                </a:tc>
                <a:tc>
                  <a:txBody>
                    <a:bodyPr/>
                    <a:lstStyle/>
                    <a:p>
                      <a:br>
                        <a:rPr lang="en-GB" sz="1400"/>
                      </a:br>
                      <a:r>
                        <a:rPr lang="en-GB" sz="1400"/>
                        <a:t>social impact</a:t>
                      </a:r>
                    </a:p>
                  </a:txBody>
                  <a:tcPr marL="35691" marR="35691" marT="17845" marB="17845" anchor="ctr">
                    <a:solidFill>
                      <a:srgbClr val="EDB9E7">
                        <a:alpha val="20000"/>
                      </a:srgbClr>
                    </a:solidFill>
                  </a:tcPr>
                </a:tc>
                <a:tc>
                  <a:txBody>
                    <a:bodyPr/>
                    <a:lstStyle/>
                    <a:p>
                      <a:br>
                        <a:rPr lang="en-GB" sz="1400"/>
                      </a:br>
                      <a:r>
                        <a:rPr lang="en-GB" sz="1400"/>
                        <a:t>impacts on society &amp; environment</a:t>
                      </a:r>
                    </a:p>
                  </a:txBody>
                  <a:tcPr marL="35691" marR="35691" marT="17845" marB="17845" anchor="ctr"/>
                </a:tc>
                <a:extLst>
                  <a:ext uri="{0D108BD9-81ED-4DB2-BD59-A6C34878D82A}">
                    <a16:rowId xmlns:a16="http://schemas.microsoft.com/office/drawing/2014/main" val="1297624967"/>
                  </a:ext>
                </a:extLst>
              </a:tr>
              <a:tr h="742758">
                <a:tc>
                  <a:txBody>
                    <a:bodyPr/>
                    <a:lstStyle/>
                    <a:p>
                      <a:r>
                        <a:rPr lang="en-GB" sz="1400" b="1"/>
                        <a:t>Iteration &amp; Resilience</a:t>
                      </a:r>
                      <a:endParaRPr lang="en-GB" sz="1400"/>
                    </a:p>
                  </a:txBody>
                  <a:tcPr marL="35691" marR="35691" marT="17845" marB="17845" anchor="ctr">
                    <a:solidFill>
                      <a:schemeClr val="accent5">
                        <a:lumMod val="75000"/>
                        <a:alpha val="20000"/>
                      </a:schemeClr>
                    </a:solidFill>
                  </a:tcPr>
                </a:tc>
                <a:tc>
                  <a:txBody>
                    <a:bodyPr/>
                    <a:lstStyle/>
                    <a:p>
                      <a:r>
                        <a:rPr lang="en-GB" sz="1400"/>
                        <a:t>Business plans evolve with research, adapt to changing markets</a:t>
                      </a:r>
                    </a:p>
                  </a:txBody>
                  <a:tcPr marL="35691" marR="35691" marT="17845" marB="17845" anchor="ctr">
                    <a:solidFill>
                      <a:srgbClr val="FDDFFC"/>
                    </a:solidFill>
                  </a:tcPr>
                </a:tc>
                <a:tc>
                  <a:txBody>
                    <a:bodyPr/>
                    <a:lstStyle/>
                    <a:p>
                      <a:r>
                        <a:rPr lang="en-GB" sz="1400"/>
                        <a:t>Debugging &amp; revising code, iterative software development</a:t>
                      </a:r>
                    </a:p>
                  </a:txBody>
                  <a:tcPr marL="35691" marR="35691" marT="17845" marB="17845" anchor="ctr">
                    <a:solidFill>
                      <a:srgbClr val="EDB9E7">
                        <a:alpha val="20000"/>
                      </a:srgbClr>
                    </a:solidFill>
                  </a:tcPr>
                </a:tc>
                <a:tc>
                  <a:txBody>
                    <a:bodyPr/>
                    <a:lstStyle/>
                    <a:p>
                      <a:r>
                        <a:rPr lang="en-GB" sz="1400"/>
                        <a:t>investigate, design, make, evaluate cycle; prototyping</a:t>
                      </a:r>
                    </a:p>
                  </a:txBody>
                  <a:tcPr marL="35691" marR="35691" marT="17845" marB="17845" anchor="ctr"/>
                </a:tc>
                <a:extLst>
                  <a:ext uri="{0D108BD9-81ED-4DB2-BD59-A6C34878D82A}">
                    <a16:rowId xmlns:a16="http://schemas.microsoft.com/office/drawing/2014/main" val="34465432"/>
                  </a:ext>
                </a:extLst>
              </a:tr>
              <a:tr h="519544">
                <a:tc>
                  <a:txBody>
                    <a:bodyPr/>
                    <a:lstStyle/>
                    <a:p>
                      <a:r>
                        <a:rPr lang="en-GB" sz="1400" b="1"/>
                        <a:t>Communication &amp; Collaboration</a:t>
                      </a:r>
                      <a:endParaRPr lang="en-GB" sz="1400"/>
                    </a:p>
                  </a:txBody>
                  <a:tcPr marL="35691" marR="35691" marT="17845" marB="17845" anchor="ctr">
                    <a:solidFill>
                      <a:schemeClr val="accent5">
                        <a:lumMod val="75000"/>
                        <a:alpha val="20000"/>
                      </a:schemeClr>
                    </a:solidFill>
                  </a:tcPr>
                </a:tc>
                <a:tc>
                  <a:txBody>
                    <a:bodyPr/>
                    <a:lstStyle/>
                    <a:p>
                      <a:r>
                        <a:rPr lang="en-GB" sz="1400"/>
                        <a:t>Marketing pitches, presentations</a:t>
                      </a:r>
                      <a:br>
                        <a:rPr lang="en-GB" sz="1400"/>
                      </a:br>
                      <a:endParaRPr lang="en-GB" sz="1400"/>
                    </a:p>
                  </a:txBody>
                  <a:tcPr marL="35691" marR="35691" marT="17845" marB="17845" anchor="ctr">
                    <a:solidFill>
                      <a:srgbClr val="FDDFFC"/>
                    </a:solidFill>
                  </a:tcPr>
                </a:tc>
                <a:tc>
                  <a:txBody>
                    <a:bodyPr/>
                    <a:lstStyle/>
                    <a:p>
                      <a:r>
                        <a:rPr lang="en-GB" sz="1400"/>
                        <a:t>Documenting programs, sharing code, Team projects </a:t>
                      </a:r>
                    </a:p>
                  </a:txBody>
                  <a:tcPr marL="35691" marR="35691" marT="17845" marB="17845" anchor="ctr">
                    <a:solidFill>
                      <a:srgbClr val="EDB9E7">
                        <a:alpha val="20000"/>
                      </a:srgbClr>
                    </a:solidFill>
                  </a:tcPr>
                </a:tc>
                <a:tc>
                  <a:txBody>
                    <a:bodyPr/>
                    <a:lstStyle/>
                    <a:p>
                      <a:r>
                        <a:rPr lang="en-GB" sz="1400"/>
                        <a:t>User interviews, collaborative design workshops</a:t>
                      </a:r>
                    </a:p>
                  </a:txBody>
                  <a:tcPr marL="35691" marR="35691" marT="17845" marB="17845" anchor="ctr"/>
                </a:tc>
                <a:extLst>
                  <a:ext uri="{0D108BD9-81ED-4DB2-BD59-A6C34878D82A}">
                    <a16:rowId xmlns:a16="http://schemas.microsoft.com/office/drawing/2014/main" val="2455855119"/>
                  </a:ext>
                </a:extLst>
              </a:tr>
              <a:tr h="742758">
                <a:tc>
                  <a:txBody>
                    <a:bodyPr/>
                    <a:lstStyle/>
                    <a:p>
                      <a:r>
                        <a:rPr lang="en-GB" sz="1400" b="1"/>
                        <a:t>Adaptation &amp; Future Focus</a:t>
                      </a:r>
                      <a:endParaRPr lang="en-GB" sz="1400"/>
                    </a:p>
                  </a:txBody>
                  <a:tcPr marL="35691" marR="35691" marT="17845" marB="17845" anchor="ctr">
                    <a:solidFill>
                      <a:schemeClr val="accent5">
                        <a:lumMod val="75000"/>
                        <a:alpha val="20000"/>
                      </a:schemeClr>
                    </a:solidFill>
                  </a:tcPr>
                </a:tc>
                <a:tc>
                  <a:txBody>
                    <a:bodyPr/>
                    <a:lstStyle/>
                    <a:p>
                      <a:r>
                        <a:rPr lang="en-GB" sz="1400"/>
                        <a:t>changing markets</a:t>
                      </a:r>
                    </a:p>
                  </a:txBody>
                  <a:tcPr marL="35691" marR="35691" marT="17845" marB="17845" anchor="ctr">
                    <a:solidFill>
                      <a:srgbClr val="FDDFFC"/>
                    </a:solidFill>
                  </a:tcPr>
                </a:tc>
                <a:tc>
                  <a:txBody>
                    <a:bodyPr/>
                    <a:lstStyle/>
                    <a:p>
                      <a:r>
                        <a:rPr lang="en-GB" sz="1400"/>
                        <a:t>digital citizenship &amp; future tech, preparing for future jobs</a:t>
                      </a:r>
                    </a:p>
                  </a:txBody>
                  <a:tcPr marL="35691" marR="35691" marT="17845" marB="17845" anchor="ctr">
                    <a:solidFill>
                      <a:srgbClr val="EDB9E7">
                        <a:alpha val="20000"/>
                      </a:srgbClr>
                    </a:solidFill>
                  </a:tcPr>
                </a:tc>
                <a:tc>
                  <a:txBody>
                    <a:bodyPr/>
                    <a:lstStyle/>
                    <a:p>
                      <a:r>
                        <a:rPr lang="en-GB" sz="1400"/>
                        <a:t>preferred futures &amp; sustainability, lifelong design skills</a:t>
                      </a:r>
                    </a:p>
                  </a:txBody>
                  <a:tcPr marL="35691" marR="35691" marT="17845" marB="17845" anchor="ctr"/>
                </a:tc>
                <a:extLst>
                  <a:ext uri="{0D108BD9-81ED-4DB2-BD59-A6C34878D82A}">
                    <a16:rowId xmlns:a16="http://schemas.microsoft.com/office/drawing/2014/main" val="2254670057"/>
                  </a:ext>
                </a:extLst>
              </a:tr>
            </a:tbl>
          </a:graphicData>
        </a:graphic>
      </p:graphicFrame>
    </p:spTree>
    <p:extLst>
      <p:ext uri="{BB962C8B-B14F-4D97-AF65-F5344CB8AC3E}">
        <p14:creationId xmlns:p14="http://schemas.microsoft.com/office/powerpoint/2010/main" val="2034025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6EB0B3C8-EFFD-E694-6F6C-EA52F2E24A65}"/>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E4625108-8247-62D3-A8D4-C55EE94F5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F9E18-8B4E-BEC9-B374-4D5C1E5B9CC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What might big ideas across these look like?</a:t>
            </a:r>
            <a:endParaRPr lang="en-US" sz="3200" kern="1200">
              <a:solidFill>
                <a:schemeClr val="bg1"/>
              </a:solidFill>
              <a:latin typeface="+mj-lt"/>
              <a:ea typeface="+mj-ea"/>
              <a:cs typeface="+mj-cs"/>
            </a:endParaRPr>
          </a:p>
        </p:txBody>
      </p:sp>
      <p:graphicFrame>
        <p:nvGraphicFramePr>
          <p:cNvPr id="4" name="Table 3">
            <a:extLst>
              <a:ext uri="{FF2B5EF4-FFF2-40B4-BE49-F238E27FC236}">
                <a16:creationId xmlns:a16="http://schemas.microsoft.com/office/drawing/2014/main" id="{53E8EE94-4A75-F3E0-D20F-DF2F75778096}"/>
              </a:ext>
            </a:extLst>
          </p:cNvPr>
          <p:cNvGraphicFramePr>
            <a:graphicFrameLocks noGrp="1"/>
          </p:cNvGraphicFramePr>
          <p:nvPr>
            <p:extLst>
              <p:ext uri="{D42A27DB-BD31-4B8C-83A1-F6EECF244321}">
                <p14:modId xmlns:p14="http://schemas.microsoft.com/office/powerpoint/2010/main" val="2691495757"/>
              </p:ext>
            </p:extLst>
          </p:nvPr>
        </p:nvGraphicFramePr>
        <p:xfrm>
          <a:off x="762000" y="1960828"/>
          <a:ext cx="10515600" cy="3657600"/>
        </p:xfrm>
        <a:graphic>
          <a:graphicData uri="http://schemas.openxmlformats.org/drawingml/2006/table">
            <a:tbl>
              <a:tblPr/>
              <a:tblGrid>
                <a:gridCol w="5257800">
                  <a:extLst>
                    <a:ext uri="{9D8B030D-6E8A-4147-A177-3AD203B41FA5}">
                      <a16:colId xmlns:a16="http://schemas.microsoft.com/office/drawing/2014/main" val="4266141326"/>
                    </a:ext>
                  </a:extLst>
                </a:gridCol>
                <a:gridCol w="5257800">
                  <a:extLst>
                    <a:ext uri="{9D8B030D-6E8A-4147-A177-3AD203B41FA5}">
                      <a16:colId xmlns:a16="http://schemas.microsoft.com/office/drawing/2014/main" val="2206214541"/>
                    </a:ext>
                  </a:extLst>
                </a:gridCol>
              </a:tblGrid>
              <a:tr h="0">
                <a:tc>
                  <a:txBody>
                    <a:bodyPr/>
                    <a:lstStyle/>
                    <a:p>
                      <a:r>
                        <a:rPr lang="en-GB"/>
                        <a:t>Shared Big Idea</a:t>
                      </a:r>
                    </a:p>
                  </a:txBody>
                  <a:tcPr anchor="ctr">
                    <a:lnL>
                      <a:noFill/>
                    </a:lnL>
                    <a:lnR>
                      <a:noFill/>
                    </a:lnR>
                    <a:lnT>
                      <a:noFill/>
                    </a:lnT>
                    <a:lnB>
                      <a:noFill/>
                    </a:lnB>
                    <a:noFill/>
                  </a:tcPr>
                </a:tc>
                <a:tc>
                  <a:txBody>
                    <a:bodyPr/>
                    <a:lstStyle/>
                    <a:p>
                      <a:r>
                        <a:rPr lang="en-GB"/>
                        <a:t>How it cuts across the areas</a:t>
                      </a:r>
                    </a:p>
                  </a:txBody>
                  <a:tcPr anchor="ctr">
                    <a:lnL>
                      <a:noFill/>
                    </a:lnL>
                    <a:lnR>
                      <a:noFill/>
                    </a:lnR>
                    <a:lnT>
                      <a:noFill/>
                    </a:lnT>
                    <a:lnB>
                      <a:noFill/>
                    </a:lnB>
                    <a:noFill/>
                  </a:tcPr>
                </a:tc>
                <a:extLst>
                  <a:ext uri="{0D108BD9-81ED-4DB2-BD59-A6C34878D82A}">
                    <a16:rowId xmlns:a16="http://schemas.microsoft.com/office/drawing/2014/main" val="3606020259"/>
                  </a:ext>
                </a:extLst>
              </a:tr>
              <a:tr h="0">
                <a:tc>
                  <a:txBody>
                    <a:bodyPr/>
                    <a:lstStyle/>
                    <a:p>
                      <a:r>
                        <a:rPr lang="en-GB" b="1"/>
                        <a:t>Problem-solving &amp; innovation</a:t>
                      </a:r>
                      <a:endParaRPr lang="en-GB"/>
                    </a:p>
                  </a:txBody>
                  <a:tcPr anchor="ctr">
                    <a:lnL>
                      <a:noFill/>
                    </a:lnL>
                    <a:lnR>
                      <a:noFill/>
                    </a:lnR>
                    <a:lnT>
                      <a:noFill/>
                    </a:lnT>
                    <a:lnB>
                      <a:noFill/>
                    </a:lnB>
                    <a:noFill/>
                  </a:tcPr>
                </a:tc>
                <a:tc>
                  <a:txBody>
                    <a:bodyPr/>
                    <a:lstStyle/>
                    <a:p>
                      <a:r>
                        <a:rPr lang="en-GB"/>
                        <a:t>Design new products, algorithms, business models</a:t>
                      </a:r>
                    </a:p>
                  </a:txBody>
                  <a:tcPr anchor="ctr">
                    <a:lnL>
                      <a:noFill/>
                    </a:lnL>
                    <a:lnR>
                      <a:noFill/>
                    </a:lnR>
                    <a:lnT>
                      <a:noFill/>
                    </a:lnT>
                    <a:lnB>
                      <a:noFill/>
                    </a:lnB>
                    <a:noFill/>
                  </a:tcPr>
                </a:tc>
                <a:extLst>
                  <a:ext uri="{0D108BD9-81ED-4DB2-BD59-A6C34878D82A}">
                    <a16:rowId xmlns:a16="http://schemas.microsoft.com/office/drawing/2014/main" val="440406503"/>
                  </a:ext>
                </a:extLst>
              </a:tr>
              <a:tr h="0">
                <a:tc>
                  <a:txBody>
                    <a:bodyPr/>
                    <a:lstStyle/>
                    <a:p>
                      <a:r>
                        <a:rPr lang="en-GB" b="1"/>
                        <a:t>Systems thinking</a:t>
                      </a:r>
                      <a:endParaRPr lang="en-GB"/>
                    </a:p>
                  </a:txBody>
                  <a:tcPr anchor="ctr">
                    <a:lnL>
                      <a:noFill/>
                    </a:lnL>
                    <a:lnR>
                      <a:noFill/>
                    </a:lnR>
                    <a:lnT>
                      <a:noFill/>
                    </a:lnT>
                    <a:lnB>
                      <a:noFill/>
                    </a:lnB>
                    <a:noFill/>
                  </a:tcPr>
                </a:tc>
                <a:tc>
                  <a:txBody>
                    <a:bodyPr/>
                    <a:lstStyle/>
                    <a:p>
                      <a:r>
                        <a:rPr lang="en-GB"/>
                        <a:t>Understand how tech, business, and society interlink</a:t>
                      </a:r>
                    </a:p>
                  </a:txBody>
                  <a:tcPr anchor="ctr">
                    <a:lnL>
                      <a:noFill/>
                    </a:lnL>
                    <a:lnR>
                      <a:noFill/>
                    </a:lnR>
                    <a:lnT>
                      <a:noFill/>
                    </a:lnT>
                    <a:lnB>
                      <a:noFill/>
                    </a:lnB>
                    <a:noFill/>
                  </a:tcPr>
                </a:tc>
                <a:extLst>
                  <a:ext uri="{0D108BD9-81ED-4DB2-BD59-A6C34878D82A}">
                    <a16:rowId xmlns:a16="http://schemas.microsoft.com/office/drawing/2014/main" val="1681157895"/>
                  </a:ext>
                </a:extLst>
              </a:tr>
              <a:tr h="0">
                <a:tc>
                  <a:txBody>
                    <a:bodyPr/>
                    <a:lstStyle/>
                    <a:p>
                      <a:r>
                        <a:rPr lang="en-GB" b="1"/>
                        <a:t>Ethics &amp; impact</a:t>
                      </a:r>
                      <a:endParaRPr lang="en-GB"/>
                    </a:p>
                  </a:txBody>
                  <a:tcPr anchor="ctr">
                    <a:lnL>
                      <a:noFill/>
                    </a:lnL>
                    <a:lnR>
                      <a:noFill/>
                    </a:lnR>
                    <a:lnT>
                      <a:noFill/>
                    </a:lnT>
                    <a:lnB>
                      <a:noFill/>
                    </a:lnB>
                    <a:noFill/>
                  </a:tcPr>
                </a:tc>
                <a:tc>
                  <a:txBody>
                    <a:bodyPr/>
                    <a:lstStyle/>
                    <a:p>
                      <a:r>
                        <a:rPr lang="en-GB"/>
                        <a:t>Environmental, social, economic, digital responsibilities</a:t>
                      </a:r>
                    </a:p>
                  </a:txBody>
                  <a:tcPr anchor="ctr">
                    <a:lnL>
                      <a:noFill/>
                    </a:lnL>
                    <a:lnR>
                      <a:noFill/>
                    </a:lnR>
                    <a:lnT>
                      <a:noFill/>
                    </a:lnT>
                    <a:lnB>
                      <a:noFill/>
                    </a:lnB>
                    <a:noFill/>
                  </a:tcPr>
                </a:tc>
                <a:extLst>
                  <a:ext uri="{0D108BD9-81ED-4DB2-BD59-A6C34878D82A}">
                    <a16:rowId xmlns:a16="http://schemas.microsoft.com/office/drawing/2014/main" val="1554167300"/>
                  </a:ext>
                </a:extLst>
              </a:tr>
              <a:tr h="0">
                <a:tc>
                  <a:txBody>
                    <a:bodyPr/>
                    <a:lstStyle/>
                    <a:p>
                      <a:r>
                        <a:rPr lang="en-GB" b="1"/>
                        <a:t>Iteration &amp; resilience</a:t>
                      </a:r>
                      <a:endParaRPr lang="en-GB"/>
                    </a:p>
                  </a:txBody>
                  <a:tcPr anchor="ctr">
                    <a:lnL>
                      <a:noFill/>
                    </a:lnL>
                    <a:lnR>
                      <a:noFill/>
                    </a:lnR>
                    <a:lnT>
                      <a:noFill/>
                    </a:lnT>
                    <a:lnB>
                      <a:noFill/>
                    </a:lnB>
                    <a:noFill/>
                  </a:tcPr>
                </a:tc>
                <a:tc>
                  <a:txBody>
                    <a:bodyPr/>
                    <a:lstStyle/>
                    <a:p>
                      <a:r>
                        <a:rPr lang="en-GB"/>
                        <a:t>Prototype, test, revise in all fields</a:t>
                      </a:r>
                    </a:p>
                  </a:txBody>
                  <a:tcPr anchor="ctr">
                    <a:lnL>
                      <a:noFill/>
                    </a:lnL>
                    <a:lnR>
                      <a:noFill/>
                    </a:lnR>
                    <a:lnT>
                      <a:noFill/>
                    </a:lnT>
                    <a:lnB>
                      <a:noFill/>
                    </a:lnB>
                    <a:noFill/>
                  </a:tcPr>
                </a:tc>
                <a:extLst>
                  <a:ext uri="{0D108BD9-81ED-4DB2-BD59-A6C34878D82A}">
                    <a16:rowId xmlns:a16="http://schemas.microsoft.com/office/drawing/2014/main" val="3836194556"/>
                  </a:ext>
                </a:extLst>
              </a:tr>
              <a:tr h="0">
                <a:tc>
                  <a:txBody>
                    <a:bodyPr/>
                    <a:lstStyle/>
                    <a:p>
                      <a:r>
                        <a:rPr lang="en-GB" b="1"/>
                        <a:t>Communication &amp; collaboration</a:t>
                      </a:r>
                      <a:endParaRPr lang="en-GB"/>
                    </a:p>
                  </a:txBody>
                  <a:tcPr anchor="ctr">
                    <a:lnL>
                      <a:noFill/>
                    </a:lnL>
                    <a:lnR>
                      <a:noFill/>
                    </a:lnR>
                    <a:lnT>
                      <a:noFill/>
                    </a:lnT>
                    <a:lnB>
                      <a:noFill/>
                    </a:lnB>
                    <a:noFill/>
                  </a:tcPr>
                </a:tc>
                <a:tc>
                  <a:txBody>
                    <a:bodyPr/>
                    <a:lstStyle/>
                    <a:p>
                      <a:r>
                        <a:rPr lang="en-GB"/>
                        <a:t>Presenting ideas, teamwork, stakeholder engagement</a:t>
                      </a:r>
                    </a:p>
                  </a:txBody>
                  <a:tcPr anchor="ctr">
                    <a:lnL>
                      <a:noFill/>
                    </a:lnL>
                    <a:lnR>
                      <a:noFill/>
                    </a:lnR>
                    <a:lnT>
                      <a:noFill/>
                    </a:lnT>
                    <a:lnB>
                      <a:noFill/>
                    </a:lnB>
                    <a:noFill/>
                  </a:tcPr>
                </a:tc>
                <a:extLst>
                  <a:ext uri="{0D108BD9-81ED-4DB2-BD59-A6C34878D82A}">
                    <a16:rowId xmlns:a16="http://schemas.microsoft.com/office/drawing/2014/main" val="4122789176"/>
                  </a:ext>
                </a:extLst>
              </a:tr>
              <a:tr h="0">
                <a:tc>
                  <a:txBody>
                    <a:bodyPr/>
                    <a:lstStyle/>
                    <a:p>
                      <a:r>
                        <a:rPr lang="en-GB" b="1"/>
                        <a:t>Adaptation &amp; future focus</a:t>
                      </a:r>
                      <a:endParaRPr lang="en-GB"/>
                    </a:p>
                  </a:txBody>
                  <a:tcPr anchor="ctr">
                    <a:lnL>
                      <a:noFill/>
                    </a:lnL>
                    <a:lnR>
                      <a:noFill/>
                    </a:lnR>
                    <a:lnT>
                      <a:noFill/>
                    </a:lnT>
                    <a:lnB>
                      <a:noFill/>
                    </a:lnB>
                    <a:noFill/>
                  </a:tcPr>
                </a:tc>
                <a:tc>
                  <a:txBody>
                    <a:bodyPr/>
                    <a:lstStyle/>
                    <a:p>
                      <a:r>
                        <a:rPr lang="en-GB"/>
                        <a:t>Preparing for new tech, evolving jobs, global changes</a:t>
                      </a:r>
                    </a:p>
                  </a:txBody>
                  <a:tcPr anchor="ctr">
                    <a:lnL>
                      <a:noFill/>
                    </a:lnL>
                    <a:lnR>
                      <a:noFill/>
                    </a:lnR>
                    <a:lnT>
                      <a:noFill/>
                    </a:lnT>
                    <a:lnB>
                      <a:noFill/>
                    </a:lnB>
                    <a:noFill/>
                  </a:tcPr>
                </a:tc>
                <a:extLst>
                  <a:ext uri="{0D108BD9-81ED-4DB2-BD59-A6C34878D82A}">
                    <a16:rowId xmlns:a16="http://schemas.microsoft.com/office/drawing/2014/main" val="1727590683"/>
                  </a:ext>
                </a:extLst>
              </a:tr>
            </a:tbl>
          </a:graphicData>
        </a:graphic>
      </p:graphicFrame>
    </p:spTree>
    <p:extLst>
      <p:ext uri="{BB962C8B-B14F-4D97-AF65-F5344CB8AC3E}">
        <p14:creationId xmlns:p14="http://schemas.microsoft.com/office/powerpoint/2010/main" val="229872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73074-9D11-89D2-0376-B044537DB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AAE3A-31A2-5102-31CC-45D090543B7C}"/>
              </a:ext>
            </a:extLst>
          </p:cNvPr>
          <p:cNvSpPr>
            <a:spLocks noGrp="1"/>
          </p:cNvSpPr>
          <p:nvPr>
            <p:ph type="ctrTitle"/>
          </p:nvPr>
        </p:nvSpPr>
        <p:spPr>
          <a:xfrm>
            <a:off x="1524000" y="1865313"/>
            <a:ext cx="9144000" cy="2387600"/>
          </a:xfrm>
        </p:spPr>
        <p:txBody>
          <a:bodyPr>
            <a:normAutofit/>
          </a:bodyPr>
          <a:lstStyle/>
          <a:p>
            <a:r>
              <a:rPr lang="en-GB" b="1"/>
              <a:t>Technologies ‘Big Ideas’</a:t>
            </a:r>
            <a:br>
              <a:rPr lang="en-GB" b="1"/>
            </a:br>
            <a:r>
              <a:rPr lang="en-GB" sz="3200" b="1"/>
              <a:t>Examine the evidence from Collaboration Day</a:t>
            </a:r>
          </a:p>
        </p:txBody>
      </p:sp>
    </p:spTree>
    <p:extLst>
      <p:ext uri="{BB962C8B-B14F-4D97-AF65-F5344CB8AC3E}">
        <p14:creationId xmlns:p14="http://schemas.microsoft.com/office/powerpoint/2010/main" val="553933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B5341-72A9-B812-9F4B-024D06F08016}"/>
            </a:ext>
          </a:extLst>
        </p:cNvPr>
        <p:cNvGrpSpPr/>
        <p:nvPr/>
      </p:nvGrpSpPr>
      <p:grpSpPr>
        <a:xfrm>
          <a:off x="0" y="0"/>
          <a:ext cx="0" cy="0"/>
          <a:chOff x="0" y="0"/>
          <a:chExt cx="0" cy="0"/>
        </a:xfrm>
      </p:grpSpPr>
      <p:sp>
        <p:nvSpPr>
          <p:cNvPr id="36" name="TextBox 35">
            <a:extLst>
              <a:ext uri="{FF2B5EF4-FFF2-40B4-BE49-F238E27FC236}">
                <a16:creationId xmlns:a16="http://schemas.microsoft.com/office/drawing/2014/main" id="{488982C2-ED50-4967-05A7-3C803582D6FC}"/>
              </a:ext>
            </a:extLst>
          </p:cNvPr>
          <p:cNvSpPr txBox="1"/>
          <p:nvPr/>
        </p:nvSpPr>
        <p:spPr>
          <a:xfrm>
            <a:off x="321467" y="365760"/>
            <a:ext cx="11474293" cy="584775"/>
          </a:xfrm>
          <a:prstGeom prst="rect">
            <a:avLst/>
          </a:prstGeom>
          <a:noFill/>
        </p:spPr>
        <p:txBody>
          <a:bodyPr wrap="square" rtlCol="0">
            <a:spAutoFit/>
          </a:bodyPr>
          <a:lstStyle/>
          <a:p>
            <a:r>
              <a:rPr lang="en-GB" sz="3200" b="1"/>
              <a:t>Example Technologies Big Ideas</a:t>
            </a:r>
          </a:p>
        </p:txBody>
      </p:sp>
      <p:graphicFrame>
        <p:nvGraphicFramePr>
          <p:cNvPr id="38" name="Diagram 37">
            <a:extLst>
              <a:ext uri="{FF2B5EF4-FFF2-40B4-BE49-F238E27FC236}">
                <a16:creationId xmlns:a16="http://schemas.microsoft.com/office/drawing/2014/main" id="{1BB82F80-F45E-AE2C-9AAA-6BC73D25C604}"/>
              </a:ext>
            </a:extLst>
          </p:cNvPr>
          <p:cNvGraphicFramePr/>
          <p:nvPr/>
        </p:nvGraphicFramePr>
        <p:xfrm>
          <a:off x="3069591" y="554295"/>
          <a:ext cx="10930889" cy="5434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1642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20F53-DACF-C000-0BBF-7677C1320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6C5F1-9E73-E3BF-0185-E0E8EEBA7034}"/>
              </a:ext>
            </a:extLst>
          </p:cNvPr>
          <p:cNvSpPr>
            <a:spLocks noGrp="1"/>
          </p:cNvSpPr>
          <p:nvPr>
            <p:ph type="ctrTitle"/>
          </p:nvPr>
        </p:nvSpPr>
        <p:spPr>
          <a:xfrm>
            <a:off x="754380" y="3576320"/>
            <a:ext cx="9144000" cy="2387600"/>
          </a:xfrm>
        </p:spPr>
        <p:txBody>
          <a:bodyPr>
            <a:normAutofit fontScale="90000"/>
          </a:bodyPr>
          <a:lstStyle/>
          <a:p>
            <a:pPr algn="l"/>
            <a:r>
              <a:rPr lang="en-GB" b="1"/>
              <a:t>ACTIVITY</a:t>
            </a:r>
            <a:br>
              <a:rPr lang="en-GB" sz="6000" b="1"/>
            </a:br>
            <a:br>
              <a:rPr lang="en-GB" sz="6000" b="1"/>
            </a:br>
            <a:r>
              <a:rPr lang="en-GB" sz="6000"/>
              <a:t>Identify the common themes emerging from Technologies Collaboration Day</a:t>
            </a:r>
            <a:endParaRPr lang="en-GB" sz="3200"/>
          </a:p>
        </p:txBody>
      </p:sp>
      <p:pic>
        <p:nvPicPr>
          <p:cNvPr id="3" name="Picture 2">
            <a:extLst>
              <a:ext uri="{FF2B5EF4-FFF2-40B4-BE49-F238E27FC236}">
                <a16:creationId xmlns:a16="http://schemas.microsoft.com/office/drawing/2014/main" id="{66458982-2622-9C70-3019-D1CE2B1DEC8A}"/>
              </a:ext>
            </a:extLst>
          </p:cNvPr>
          <p:cNvPicPr>
            <a:picLocks noChangeAspect="1"/>
          </p:cNvPicPr>
          <p:nvPr/>
        </p:nvPicPr>
        <p:blipFill>
          <a:blip r:embed="rId2"/>
          <a:stretch>
            <a:fillRect/>
          </a:stretch>
        </p:blipFill>
        <p:spPr>
          <a:xfrm>
            <a:off x="9369829" y="352713"/>
            <a:ext cx="1866900" cy="1866900"/>
          </a:xfrm>
          <a:prstGeom prst="rect">
            <a:avLst/>
          </a:prstGeom>
        </p:spPr>
      </p:pic>
      <p:sp>
        <p:nvSpPr>
          <p:cNvPr id="4" name="TextBox 3">
            <a:extLst>
              <a:ext uri="{FF2B5EF4-FFF2-40B4-BE49-F238E27FC236}">
                <a16:creationId xmlns:a16="http://schemas.microsoft.com/office/drawing/2014/main" id="{FACFFBFA-A6DE-A2A6-17CB-A8610E99E689}"/>
              </a:ext>
            </a:extLst>
          </p:cNvPr>
          <p:cNvSpPr txBox="1"/>
          <p:nvPr/>
        </p:nvSpPr>
        <p:spPr>
          <a:xfrm>
            <a:off x="754380" y="386318"/>
            <a:ext cx="6097904" cy="461665"/>
          </a:xfrm>
          <a:prstGeom prst="rect">
            <a:avLst/>
          </a:prstGeom>
          <a:noFill/>
        </p:spPr>
        <p:txBody>
          <a:bodyPr wrap="square">
            <a:spAutoFit/>
          </a:bodyPr>
          <a:lstStyle/>
          <a:p>
            <a:r>
              <a:rPr lang="en-GB" sz="2400"/>
              <a:t>https://tinyurl.com/techcore1</a:t>
            </a:r>
          </a:p>
        </p:txBody>
      </p:sp>
    </p:spTree>
    <p:extLst>
      <p:ext uri="{BB962C8B-B14F-4D97-AF65-F5344CB8AC3E}">
        <p14:creationId xmlns:p14="http://schemas.microsoft.com/office/powerpoint/2010/main" val="1532878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C1400-56D7-CA08-270C-C1D503BC88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58029A-524C-B279-4587-7298667608C8}"/>
              </a:ext>
            </a:extLst>
          </p:cNvPr>
          <p:cNvSpPr txBox="1"/>
          <p:nvPr/>
        </p:nvSpPr>
        <p:spPr>
          <a:xfrm>
            <a:off x="321467" y="365760"/>
            <a:ext cx="11474293" cy="2062103"/>
          </a:xfrm>
          <a:prstGeom prst="rect">
            <a:avLst/>
          </a:prstGeom>
          <a:noFill/>
        </p:spPr>
        <p:txBody>
          <a:bodyPr wrap="square" rtlCol="0">
            <a:spAutoFit/>
          </a:bodyPr>
          <a:lstStyle/>
          <a:p>
            <a:r>
              <a:rPr lang="en-GB" sz="3200" b="1"/>
              <a:t>ACTIVITY: Identify Common Themes Emerging from Technologies Collaboration Day</a:t>
            </a:r>
          </a:p>
          <a:p>
            <a:endParaRPr lang="en-GB" sz="3200" b="1"/>
          </a:p>
          <a:p>
            <a:endParaRPr lang="en-GB" sz="3200" b="1"/>
          </a:p>
        </p:txBody>
      </p:sp>
      <p:pic>
        <p:nvPicPr>
          <p:cNvPr id="9" name="Picture 8">
            <a:extLst>
              <a:ext uri="{FF2B5EF4-FFF2-40B4-BE49-F238E27FC236}">
                <a16:creationId xmlns:a16="http://schemas.microsoft.com/office/drawing/2014/main" id="{E095A797-6C49-D926-36F9-48BF14DE2CB9}"/>
              </a:ext>
            </a:extLst>
          </p:cNvPr>
          <p:cNvPicPr>
            <a:picLocks noChangeAspect="1"/>
          </p:cNvPicPr>
          <p:nvPr/>
        </p:nvPicPr>
        <p:blipFill>
          <a:blip r:embed="rId3"/>
          <a:stretch>
            <a:fillRect/>
          </a:stretch>
        </p:blipFill>
        <p:spPr>
          <a:xfrm>
            <a:off x="2527457" y="1643032"/>
            <a:ext cx="2914650" cy="4714875"/>
          </a:xfrm>
          <a:prstGeom prst="rect">
            <a:avLst/>
          </a:prstGeom>
        </p:spPr>
      </p:pic>
      <p:pic>
        <p:nvPicPr>
          <p:cNvPr id="19" name="Picture 18">
            <a:extLst>
              <a:ext uri="{FF2B5EF4-FFF2-40B4-BE49-F238E27FC236}">
                <a16:creationId xmlns:a16="http://schemas.microsoft.com/office/drawing/2014/main" id="{1C1C20CA-14A2-95BC-864C-3CB4D1EBBEAC}"/>
              </a:ext>
            </a:extLst>
          </p:cNvPr>
          <p:cNvPicPr>
            <a:picLocks noChangeAspect="1"/>
          </p:cNvPicPr>
          <p:nvPr/>
        </p:nvPicPr>
        <p:blipFill>
          <a:blip r:embed="rId4"/>
          <a:stretch>
            <a:fillRect/>
          </a:stretch>
        </p:blipFill>
        <p:spPr>
          <a:xfrm>
            <a:off x="5793105" y="1611539"/>
            <a:ext cx="2914650" cy="4171950"/>
          </a:xfrm>
          <a:prstGeom prst="rect">
            <a:avLst/>
          </a:prstGeom>
        </p:spPr>
      </p:pic>
      <p:pic>
        <p:nvPicPr>
          <p:cNvPr id="25" name="Picture 24">
            <a:extLst>
              <a:ext uri="{FF2B5EF4-FFF2-40B4-BE49-F238E27FC236}">
                <a16:creationId xmlns:a16="http://schemas.microsoft.com/office/drawing/2014/main" id="{7ACE1B2C-F34B-A5C7-AF0A-B46BF757F05F}"/>
              </a:ext>
            </a:extLst>
          </p:cNvPr>
          <p:cNvPicPr>
            <a:picLocks noChangeAspect="1"/>
          </p:cNvPicPr>
          <p:nvPr/>
        </p:nvPicPr>
        <p:blipFill>
          <a:blip r:embed="rId5"/>
          <a:stretch>
            <a:fillRect/>
          </a:stretch>
        </p:blipFill>
        <p:spPr>
          <a:xfrm>
            <a:off x="8936833" y="1643032"/>
            <a:ext cx="2933700" cy="3505200"/>
          </a:xfrm>
          <a:prstGeom prst="rect">
            <a:avLst/>
          </a:prstGeom>
        </p:spPr>
      </p:pic>
      <p:sp>
        <p:nvSpPr>
          <p:cNvPr id="28" name="TextBox 27">
            <a:extLst>
              <a:ext uri="{FF2B5EF4-FFF2-40B4-BE49-F238E27FC236}">
                <a16:creationId xmlns:a16="http://schemas.microsoft.com/office/drawing/2014/main" id="{F9742A7D-54A9-CECB-461B-7535FD96F93A}"/>
              </a:ext>
            </a:extLst>
          </p:cNvPr>
          <p:cNvSpPr txBox="1"/>
          <p:nvPr/>
        </p:nvSpPr>
        <p:spPr>
          <a:xfrm>
            <a:off x="227885" y="2366307"/>
            <a:ext cx="2393154" cy="2677656"/>
          </a:xfrm>
          <a:prstGeom prst="rect">
            <a:avLst/>
          </a:prstGeom>
          <a:noFill/>
        </p:spPr>
        <p:txBody>
          <a:bodyPr wrap="square">
            <a:spAutoFit/>
          </a:bodyPr>
          <a:lstStyle/>
          <a:p>
            <a:r>
              <a:rPr lang="en-GB" sz="2800"/>
              <a:t>Sample feedback</a:t>
            </a:r>
          </a:p>
          <a:p>
            <a:r>
              <a:rPr lang="en-GB" sz="2800"/>
              <a:t>from across the Technologies subject areas</a:t>
            </a:r>
          </a:p>
        </p:txBody>
      </p:sp>
    </p:spTree>
    <p:extLst>
      <p:ext uri="{BB962C8B-B14F-4D97-AF65-F5344CB8AC3E}">
        <p14:creationId xmlns:p14="http://schemas.microsoft.com/office/powerpoint/2010/main" val="352660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9E0A-D3E9-5CF7-8949-1A80D2C05D5B}"/>
              </a:ext>
            </a:extLst>
          </p:cNvPr>
          <p:cNvSpPr>
            <a:spLocks noGrp="1"/>
          </p:cNvSpPr>
          <p:nvPr>
            <p:ph type="title"/>
          </p:nvPr>
        </p:nvSpPr>
        <p:spPr>
          <a:xfrm>
            <a:off x="1043631" y="809898"/>
            <a:ext cx="9942716" cy="1554480"/>
          </a:xfrm>
        </p:spPr>
        <p:txBody>
          <a:bodyPr anchor="ctr">
            <a:normAutofit/>
          </a:bodyPr>
          <a:lstStyle/>
          <a:p>
            <a:r>
              <a:rPr lang="en-GB" sz="4800"/>
              <a:t>4 Day Agenda</a:t>
            </a:r>
          </a:p>
        </p:txBody>
      </p:sp>
      <p:sp>
        <p:nvSpPr>
          <p:cNvPr id="3" name="Content Placeholder 2">
            <a:extLst>
              <a:ext uri="{FF2B5EF4-FFF2-40B4-BE49-F238E27FC236}">
                <a16:creationId xmlns:a16="http://schemas.microsoft.com/office/drawing/2014/main" id="{633DA281-EE66-7908-2D96-1CD3BEBD3B77}"/>
              </a:ext>
            </a:extLst>
          </p:cNvPr>
          <p:cNvSpPr>
            <a:spLocks noGrp="1"/>
          </p:cNvSpPr>
          <p:nvPr>
            <p:ph idx="1"/>
          </p:nvPr>
        </p:nvSpPr>
        <p:spPr>
          <a:xfrm>
            <a:off x="1045028" y="3017522"/>
            <a:ext cx="9941319" cy="3124658"/>
          </a:xfrm>
        </p:spPr>
        <p:txBody>
          <a:bodyPr vert="horz" lIns="91440" tIns="45720" rIns="91440" bIns="45720" rtlCol="0" anchor="ctr">
            <a:normAutofit/>
          </a:bodyPr>
          <a:lstStyle/>
          <a:p>
            <a:r>
              <a:rPr lang="en-GB" sz="2400"/>
              <a:t>Day 1: Agree the Purpose/Rationale for the Technologies</a:t>
            </a:r>
          </a:p>
          <a:p>
            <a:r>
              <a:rPr lang="en-GB" sz="2400"/>
              <a:t>Day 2: Identify the Big Ideas in the Technologies</a:t>
            </a:r>
          </a:p>
          <a:p>
            <a:r>
              <a:rPr lang="en-GB" sz="2400"/>
              <a:t>Day 3: Explore and Define the Big Ideas in the Technologies</a:t>
            </a:r>
          </a:p>
          <a:p>
            <a:r>
              <a:rPr lang="en-GB" sz="2400"/>
              <a:t>Day 4: Agree the Big Ideas in the Technologies; Explore next steps</a:t>
            </a:r>
            <a:br>
              <a:rPr lang="en-GB" sz="2400"/>
            </a:br>
            <a:r>
              <a:rPr lang="en-GB" sz="1800" i="1"/>
              <a:t>Note: There is an element of flexibility built into Day 4 based on previous  core group meetings</a:t>
            </a:r>
          </a:p>
        </p:txBody>
      </p:sp>
    </p:spTree>
    <p:extLst>
      <p:ext uri="{BB962C8B-B14F-4D97-AF65-F5344CB8AC3E}">
        <p14:creationId xmlns:p14="http://schemas.microsoft.com/office/powerpoint/2010/main" val="1284431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E2E42-ED37-808D-3394-8A73ABF28C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66D571-99A7-4B12-B8DC-FF9902693AD4}"/>
              </a:ext>
            </a:extLst>
          </p:cNvPr>
          <p:cNvSpPr txBox="1"/>
          <p:nvPr/>
        </p:nvSpPr>
        <p:spPr>
          <a:xfrm>
            <a:off x="321467" y="365760"/>
            <a:ext cx="11474293" cy="2062103"/>
          </a:xfrm>
          <a:prstGeom prst="rect">
            <a:avLst/>
          </a:prstGeom>
          <a:noFill/>
        </p:spPr>
        <p:txBody>
          <a:bodyPr wrap="square" rtlCol="0">
            <a:spAutoFit/>
          </a:bodyPr>
          <a:lstStyle/>
          <a:p>
            <a:r>
              <a:rPr lang="en-GB" sz="3200" b="1"/>
              <a:t>Common Themes Emerging from Technologies</a:t>
            </a:r>
          </a:p>
          <a:p>
            <a:r>
              <a:rPr lang="en-GB" sz="3200" b="1"/>
              <a:t>Example</a:t>
            </a:r>
          </a:p>
          <a:p>
            <a:endParaRPr lang="en-GB" sz="3200" b="1"/>
          </a:p>
          <a:p>
            <a:endParaRPr lang="en-GB" sz="3200" b="1"/>
          </a:p>
        </p:txBody>
      </p:sp>
      <p:pic>
        <p:nvPicPr>
          <p:cNvPr id="9" name="Picture 8">
            <a:extLst>
              <a:ext uri="{FF2B5EF4-FFF2-40B4-BE49-F238E27FC236}">
                <a16:creationId xmlns:a16="http://schemas.microsoft.com/office/drawing/2014/main" id="{D5E255CA-E08A-A45C-B0E1-6C935638729A}"/>
              </a:ext>
            </a:extLst>
          </p:cNvPr>
          <p:cNvPicPr>
            <a:picLocks noChangeAspect="1"/>
          </p:cNvPicPr>
          <p:nvPr/>
        </p:nvPicPr>
        <p:blipFill>
          <a:blip r:embed="rId3"/>
          <a:srcRect t="44182" b="27698"/>
          <a:stretch/>
        </p:blipFill>
        <p:spPr>
          <a:xfrm>
            <a:off x="2255885" y="1638062"/>
            <a:ext cx="5488138" cy="2496563"/>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A2441B81-D83E-0776-91C7-642BD648E876}"/>
              </a:ext>
            </a:extLst>
          </p:cNvPr>
          <p:cNvPicPr>
            <a:picLocks noChangeAspect="1"/>
          </p:cNvPicPr>
          <p:nvPr/>
        </p:nvPicPr>
        <p:blipFill>
          <a:blip r:embed="rId4"/>
          <a:srcRect t="38358" b="22737"/>
          <a:stretch/>
        </p:blipFill>
        <p:spPr>
          <a:xfrm>
            <a:off x="4999954" y="3814584"/>
            <a:ext cx="4808464" cy="2677656"/>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60CB7F1B-F914-07E4-1911-26D0019679D0}"/>
              </a:ext>
            </a:extLst>
          </p:cNvPr>
          <p:cNvPicPr>
            <a:picLocks noChangeAspect="1"/>
          </p:cNvPicPr>
          <p:nvPr/>
        </p:nvPicPr>
        <p:blipFill>
          <a:blip r:embed="rId5"/>
          <a:srcRect t="33968" b="26222"/>
          <a:stretch/>
        </p:blipFill>
        <p:spPr>
          <a:xfrm>
            <a:off x="6787500" y="1291859"/>
            <a:ext cx="4781930" cy="2274570"/>
          </a:xfrm>
          <a:prstGeom prst="rect">
            <a:avLst/>
          </a:prstGeom>
          <a:ln>
            <a:noFill/>
          </a:ln>
          <a:effectLst>
            <a:outerShdw blurRad="292100" dist="139700" dir="2700000" algn="tl" rotWithShape="0">
              <a:srgbClr val="333333">
                <a:alpha val="65000"/>
              </a:srgbClr>
            </a:outerShdw>
          </a:effectLst>
        </p:spPr>
      </p:pic>
      <p:sp>
        <p:nvSpPr>
          <p:cNvPr id="28" name="TextBox 27">
            <a:extLst>
              <a:ext uri="{FF2B5EF4-FFF2-40B4-BE49-F238E27FC236}">
                <a16:creationId xmlns:a16="http://schemas.microsoft.com/office/drawing/2014/main" id="{F1C1B4F9-BFCC-9C09-2382-EA0BB63A0C46}"/>
              </a:ext>
            </a:extLst>
          </p:cNvPr>
          <p:cNvSpPr txBox="1"/>
          <p:nvPr/>
        </p:nvSpPr>
        <p:spPr>
          <a:xfrm rot="20711169">
            <a:off x="957814" y="3726202"/>
            <a:ext cx="2656894" cy="2554545"/>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4000" b="1">
              <a:latin typeface="Bradley Hand ITC" panose="03070402050302030203" pitchFamily="66" charset="0"/>
            </a:endParaRPr>
          </a:p>
          <a:p>
            <a:pPr algn="ctr"/>
            <a:r>
              <a:rPr lang="en-GB" sz="4000" b="1">
                <a:latin typeface="Bradley Hand ITC" panose="03070402050302030203" pitchFamily="66" charset="0"/>
              </a:rPr>
              <a:t>Problem</a:t>
            </a:r>
          </a:p>
          <a:p>
            <a:pPr algn="ctr"/>
            <a:r>
              <a:rPr lang="en-GB" sz="4000" b="1">
                <a:latin typeface="Bradley Hand ITC" panose="03070402050302030203" pitchFamily="66" charset="0"/>
              </a:rPr>
              <a:t>Solving</a:t>
            </a:r>
          </a:p>
          <a:p>
            <a:pPr algn="ctr"/>
            <a:endParaRPr lang="en-GB" sz="4000" b="1">
              <a:latin typeface="Bradley Hand ITC" panose="03070402050302030203" pitchFamily="66" charset="0"/>
            </a:endParaRPr>
          </a:p>
        </p:txBody>
      </p:sp>
      <p:sp>
        <p:nvSpPr>
          <p:cNvPr id="2" name="Rectangle 1">
            <a:extLst>
              <a:ext uri="{FF2B5EF4-FFF2-40B4-BE49-F238E27FC236}">
                <a16:creationId xmlns:a16="http://schemas.microsoft.com/office/drawing/2014/main" id="{EB6CA485-0C8A-A386-9220-6E37F9802B67}"/>
              </a:ext>
            </a:extLst>
          </p:cNvPr>
          <p:cNvSpPr/>
          <p:nvPr/>
        </p:nvSpPr>
        <p:spPr>
          <a:xfrm>
            <a:off x="2657840" y="2454416"/>
            <a:ext cx="2583180" cy="560070"/>
          </a:xfrm>
          <a:prstGeom prst="rect">
            <a:avLst/>
          </a:prstGeom>
          <a:solidFill>
            <a:srgbClr val="FFFF00">
              <a:alpha val="1900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28F365A-94B7-29E3-8769-7D7913AD8EC1}"/>
              </a:ext>
            </a:extLst>
          </p:cNvPr>
          <p:cNvSpPr/>
          <p:nvPr/>
        </p:nvSpPr>
        <p:spPr>
          <a:xfrm>
            <a:off x="8045180" y="4161296"/>
            <a:ext cx="1230630" cy="560070"/>
          </a:xfrm>
          <a:prstGeom prst="rect">
            <a:avLst/>
          </a:prstGeom>
          <a:solidFill>
            <a:srgbClr val="FFFF00">
              <a:alpha val="1900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9309233-306E-45C8-7197-79536FCF7CE7}"/>
              </a:ext>
            </a:extLst>
          </p:cNvPr>
          <p:cNvSpPr/>
          <p:nvPr/>
        </p:nvSpPr>
        <p:spPr>
          <a:xfrm>
            <a:off x="9619878" y="2319040"/>
            <a:ext cx="1221842" cy="560070"/>
          </a:xfrm>
          <a:prstGeom prst="rect">
            <a:avLst/>
          </a:prstGeom>
          <a:solidFill>
            <a:srgbClr val="FFFF00">
              <a:alpha val="1900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696FE54-A6D9-7F69-3167-733D8AD7211F}"/>
              </a:ext>
            </a:extLst>
          </p:cNvPr>
          <p:cNvSpPr/>
          <p:nvPr/>
        </p:nvSpPr>
        <p:spPr>
          <a:xfrm>
            <a:off x="5355838" y="4604267"/>
            <a:ext cx="1230630" cy="560070"/>
          </a:xfrm>
          <a:prstGeom prst="rect">
            <a:avLst/>
          </a:prstGeom>
          <a:solidFill>
            <a:srgbClr val="FFFF00">
              <a:alpha val="1900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8D39733-46BB-6AAE-8B7F-5C512567D06D}"/>
              </a:ext>
            </a:extLst>
          </p:cNvPr>
          <p:cNvSpPr/>
          <p:nvPr/>
        </p:nvSpPr>
        <p:spPr>
          <a:xfrm>
            <a:off x="7179550" y="2606308"/>
            <a:ext cx="1078990" cy="560070"/>
          </a:xfrm>
          <a:prstGeom prst="rect">
            <a:avLst/>
          </a:prstGeom>
          <a:solidFill>
            <a:srgbClr val="FFFF00">
              <a:alpha val="1900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D493011-5B70-E5BA-EFBE-A3F2E5708E91}"/>
              </a:ext>
            </a:extLst>
          </p:cNvPr>
          <p:cNvSpPr/>
          <p:nvPr/>
        </p:nvSpPr>
        <p:spPr>
          <a:xfrm>
            <a:off x="10738849" y="2202955"/>
            <a:ext cx="249551" cy="8115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729252B-E9F9-D583-17FB-EAD7030095CA}"/>
              </a:ext>
            </a:extLst>
          </p:cNvPr>
          <p:cNvSpPr/>
          <p:nvPr/>
        </p:nvSpPr>
        <p:spPr>
          <a:xfrm>
            <a:off x="7116875" y="2499122"/>
            <a:ext cx="146375" cy="8115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686777E-1F39-C914-F4A4-78791E56B72B}"/>
              </a:ext>
            </a:extLst>
          </p:cNvPr>
          <p:cNvSpPr/>
          <p:nvPr/>
        </p:nvSpPr>
        <p:spPr>
          <a:xfrm>
            <a:off x="5308840" y="4441331"/>
            <a:ext cx="146375" cy="8115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9E46288-C6BA-038D-70DF-78A9850A542C}"/>
              </a:ext>
            </a:extLst>
          </p:cNvPr>
          <p:cNvSpPr/>
          <p:nvPr/>
        </p:nvSpPr>
        <p:spPr>
          <a:xfrm>
            <a:off x="9243689" y="4079157"/>
            <a:ext cx="146375" cy="8115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0070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34CFA-0CDB-DEAE-00E2-01324C935A18}"/>
              </a:ext>
            </a:extLst>
          </p:cNvPr>
          <p:cNvSpPr txBox="1"/>
          <p:nvPr/>
        </p:nvSpPr>
        <p:spPr>
          <a:xfrm>
            <a:off x="321467" y="365760"/>
            <a:ext cx="11474293" cy="1569660"/>
          </a:xfrm>
          <a:prstGeom prst="rect">
            <a:avLst/>
          </a:prstGeom>
          <a:noFill/>
        </p:spPr>
        <p:txBody>
          <a:bodyPr wrap="square" rtlCol="0">
            <a:spAutoFit/>
          </a:bodyPr>
          <a:lstStyle/>
          <a:p>
            <a:r>
              <a:rPr lang="en-GB" sz="3200" b="1"/>
              <a:t>EXAMPLE: Common Themes Emerging from Technologies</a:t>
            </a:r>
          </a:p>
          <a:p>
            <a:endParaRPr lang="en-GB" sz="3200" b="1"/>
          </a:p>
          <a:p>
            <a:r>
              <a:rPr lang="en-GB" sz="3200" b="1"/>
              <a:t>Identify the common themes  - 1 per post it</a:t>
            </a:r>
          </a:p>
        </p:txBody>
      </p:sp>
      <p:sp>
        <p:nvSpPr>
          <p:cNvPr id="9" name="TextBox 8">
            <a:extLst>
              <a:ext uri="{FF2B5EF4-FFF2-40B4-BE49-F238E27FC236}">
                <a16:creationId xmlns:a16="http://schemas.microsoft.com/office/drawing/2014/main" id="{12719EAD-2096-442F-7F6E-C41E9AA3D4D4}"/>
              </a:ext>
            </a:extLst>
          </p:cNvPr>
          <p:cNvSpPr txBox="1"/>
          <p:nvPr/>
        </p:nvSpPr>
        <p:spPr>
          <a:xfrm rot="20711169">
            <a:off x="1259734" y="2439240"/>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Problem</a:t>
            </a:r>
          </a:p>
          <a:p>
            <a:pPr algn="ctr"/>
            <a:r>
              <a:rPr lang="en-GB" sz="2400" b="1">
                <a:latin typeface="Bradley Hand ITC" panose="03070402050302030203" pitchFamily="66" charset="0"/>
              </a:rPr>
              <a:t>Solving</a:t>
            </a:r>
          </a:p>
          <a:p>
            <a:pPr algn="ctr"/>
            <a:endParaRPr lang="en-GB" sz="2400" b="1">
              <a:latin typeface="Bradley Hand ITC" panose="03070402050302030203" pitchFamily="66" charset="0"/>
            </a:endParaRPr>
          </a:p>
        </p:txBody>
      </p:sp>
      <p:sp>
        <p:nvSpPr>
          <p:cNvPr id="19" name="TextBox 18">
            <a:extLst>
              <a:ext uri="{FF2B5EF4-FFF2-40B4-BE49-F238E27FC236}">
                <a16:creationId xmlns:a16="http://schemas.microsoft.com/office/drawing/2014/main" id="{A74D6397-FB0C-A500-6C22-33B27BB831C2}"/>
              </a:ext>
            </a:extLst>
          </p:cNvPr>
          <p:cNvSpPr txBox="1"/>
          <p:nvPr/>
        </p:nvSpPr>
        <p:spPr>
          <a:xfrm rot="21003352">
            <a:off x="1429890" y="4789938"/>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Design Thinking</a:t>
            </a:r>
          </a:p>
          <a:p>
            <a:pPr algn="ctr"/>
            <a:endParaRPr lang="en-GB" sz="2400" b="1">
              <a:latin typeface="Bradley Hand ITC" panose="03070402050302030203" pitchFamily="66" charset="0"/>
            </a:endParaRPr>
          </a:p>
        </p:txBody>
      </p:sp>
      <p:sp>
        <p:nvSpPr>
          <p:cNvPr id="23" name="TextBox 22">
            <a:extLst>
              <a:ext uri="{FF2B5EF4-FFF2-40B4-BE49-F238E27FC236}">
                <a16:creationId xmlns:a16="http://schemas.microsoft.com/office/drawing/2014/main" id="{03D475B7-4108-6652-629F-B8E421330D26}"/>
              </a:ext>
            </a:extLst>
          </p:cNvPr>
          <p:cNvSpPr txBox="1"/>
          <p:nvPr/>
        </p:nvSpPr>
        <p:spPr>
          <a:xfrm rot="1132371">
            <a:off x="3765530" y="2511527"/>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Technical Knowledge</a:t>
            </a:r>
          </a:p>
          <a:p>
            <a:pPr algn="ctr"/>
            <a:endParaRPr lang="en-GB" sz="2400" b="1">
              <a:latin typeface="Bradley Hand ITC" panose="03070402050302030203" pitchFamily="66" charset="0"/>
            </a:endParaRPr>
          </a:p>
        </p:txBody>
      </p:sp>
      <p:sp>
        <p:nvSpPr>
          <p:cNvPr id="25" name="TextBox 24">
            <a:extLst>
              <a:ext uri="{FF2B5EF4-FFF2-40B4-BE49-F238E27FC236}">
                <a16:creationId xmlns:a16="http://schemas.microsoft.com/office/drawing/2014/main" id="{399892A9-4B23-2C8E-5F50-51CEB9211403}"/>
              </a:ext>
            </a:extLst>
          </p:cNvPr>
          <p:cNvSpPr txBox="1"/>
          <p:nvPr/>
        </p:nvSpPr>
        <p:spPr>
          <a:xfrm rot="21063732">
            <a:off x="8572689" y="2479832"/>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Digital Skills</a:t>
            </a:r>
          </a:p>
          <a:p>
            <a:pPr algn="ctr"/>
            <a:endParaRPr lang="en-GB" sz="2400" b="1">
              <a:latin typeface="Bradley Hand ITC" panose="03070402050302030203" pitchFamily="66" charset="0"/>
            </a:endParaRPr>
          </a:p>
        </p:txBody>
      </p:sp>
      <p:sp>
        <p:nvSpPr>
          <p:cNvPr id="26" name="TextBox 25">
            <a:extLst>
              <a:ext uri="{FF2B5EF4-FFF2-40B4-BE49-F238E27FC236}">
                <a16:creationId xmlns:a16="http://schemas.microsoft.com/office/drawing/2014/main" id="{18F8F218-431D-29BD-BEDA-FED0D024945C}"/>
              </a:ext>
            </a:extLst>
          </p:cNvPr>
          <p:cNvSpPr txBox="1"/>
          <p:nvPr/>
        </p:nvSpPr>
        <p:spPr>
          <a:xfrm>
            <a:off x="6304044" y="469423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Critical Thinking</a:t>
            </a:r>
          </a:p>
          <a:p>
            <a:pPr algn="ctr"/>
            <a:endParaRPr lang="en-GB" sz="2400" b="1">
              <a:latin typeface="Bradley Hand ITC" panose="03070402050302030203" pitchFamily="66" charset="0"/>
            </a:endParaRPr>
          </a:p>
        </p:txBody>
      </p:sp>
      <p:sp>
        <p:nvSpPr>
          <p:cNvPr id="28" name="TextBox 27">
            <a:extLst>
              <a:ext uri="{FF2B5EF4-FFF2-40B4-BE49-F238E27FC236}">
                <a16:creationId xmlns:a16="http://schemas.microsoft.com/office/drawing/2014/main" id="{2A9DCD0F-310D-37BD-090F-A6429E1ABE39}"/>
              </a:ext>
            </a:extLst>
          </p:cNvPr>
          <p:cNvSpPr txBox="1"/>
          <p:nvPr/>
        </p:nvSpPr>
        <p:spPr>
          <a:xfrm rot="1121442">
            <a:off x="6217672" y="243487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Emerging Technology</a:t>
            </a:r>
          </a:p>
          <a:p>
            <a:pPr algn="ctr"/>
            <a:endParaRPr lang="en-GB" sz="2400" b="1">
              <a:latin typeface="Bradley Hand ITC" panose="03070402050302030203" pitchFamily="66" charset="0"/>
            </a:endParaRPr>
          </a:p>
        </p:txBody>
      </p:sp>
      <p:sp>
        <p:nvSpPr>
          <p:cNvPr id="29" name="TextBox 28">
            <a:extLst>
              <a:ext uri="{FF2B5EF4-FFF2-40B4-BE49-F238E27FC236}">
                <a16:creationId xmlns:a16="http://schemas.microsoft.com/office/drawing/2014/main" id="{656A9325-96C2-53B5-872E-5BA7073A6C23}"/>
              </a:ext>
            </a:extLst>
          </p:cNvPr>
          <p:cNvSpPr txBox="1"/>
          <p:nvPr/>
        </p:nvSpPr>
        <p:spPr>
          <a:xfrm rot="1132371">
            <a:off x="3705444" y="469423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Data Literacy</a:t>
            </a:r>
          </a:p>
          <a:p>
            <a:pPr algn="ctr"/>
            <a:endParaRPr lang="en-GB" sz="2400" b="1">
              <a:latin typeface="Bradley Hand ITC" panose="03070402050302030203" pitchFamily="66" charset="0"/>
            </a:endParaRPr>
          </a:p>
        </p:txBody>
      </p:sp>
      <p:sp>
        <p:nvSpPr>
          <p:cNvPr id="30" name="TextBox 29">
            <a:extLst>
              <a:ext uri="{FF2B5EF4-FFF2-40B4-BE49-F238E27FC236}">
                <a16:creationId xmlns:a16="http://schemas.microsoft.com/office/drawing/2014/main" id="{FD7DA200-0BAF-5184-8C8A-2B5973717727}"/>
              </a:ext>
            </a:extLst>
          </p:cNvPr>
          <p:cNvSpPr txBox="1"/>
          <p:nvPr/>
        </p:nvSpPr>
        <p:spPr>
          <a:xfrm rot="21221384">
            <a:off x="8696514" y="4607057"/>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Real World Relevance</a:t>
            </a:r>
          </a:p>
          <a:p>
            <a:pPr algn="ctr"/>
            <a:endParaRPr lang="en-GB" sz="2400" b="1">
              <a:latin typeface="Bradley Hand ITC" panose="03070402050302030203" pitchFamily="66" charset="0"/>
            </a:endParaRPr>
          </a:p>
        </p:txBody>
      </p:sp>
    </p:spTree>
    <p:extLst>
      <p:ext uri="{BB962C8B-B14F-4D97-AF65-F5344CB8AC3E}">
        <p14:creationId xmlns:p14="http://schemas.microsoft.com/office/powerpoint/2010/main" val="1695370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A0CAE-FB90-56E8-9349-436E5A2778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4F087D-5B4D-BC13-E71F-1CADA6E37DAE}"/>
              </a:ext>
            </a:extLst>
          </p:cNvPr>
          <p:cNvSpPr txBox="1"/>
          <p:nvPr/>
        </p:nvSpPr>
        <p:spPr>
          <a:xfrm>
            <a:off x="321467" y="365760"/>
            <a:ext cx="11474293" cy="584775"/>
          </a:xfrm>
          <a:prstGeom prst="rect">
            <a:avLst/>
          </a:prstGeom>
          <a:noFill/>
        </p:spPr>
        <p:txBody>
          <a:bodyPr wrap="square" rtlCol="0">
            <a:spAutoFit/>
          </a:bodyPr>
          <a:lstStyle/>
          <a:p>
            <a:r>
              <a:rPr lang="en-GB" sz="3200" b="1"/>
              <a:t>Bundle Your Themes</a:t>
            </a:r>
          </a:p>
        </p:txBody>
      </p:sp>
      <p:sp>
        <p:nvSpPr>
          <p:cNvPr id="9" name="TextBox 8">
            <a:extLst>
              <a:ext uri="{FF2B5EF4-FFF2-40B4-BE49-F238E27FC236}">
                <a16:creationId xmlns:a16="http://schemas.microsoft.com/office/drawing/2014/main" id="{6864035E-5635-C15A-1BE7-AE76A7CF4467}"/>
              </a:ext>
            </a:extLst>
          </p:cNvPr>
          <p:cNvSpPr txBox="1"/>
          <p:nvPr/>
        </p:nvSpPr>
        <p:spPr>
          <a:xfrm rot="20711169">
            <a:off x="1259734" y="2439240"/>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Problem</a:t>
            </a:r>
          </a:p>
          <a:p>
            <a:pPr algn="ctr"/>
            <a:r>
              <a:rPr lang="en-GB" sz="2400" b="1">
                <a:latin typeface="Bradley Hand ITC" panose="03070402050302030203" pitchFamily="66" charset="0"/>
              </a:rPr>
              <a:t>Solving</a:t>
            </a:r>
          </a:p>
          <a:p>
            <a:pPr algn="ctr"/>
            <a:endParaRPr lang="en-GB" sz="2400" b="1">
              <a:latin typeface="Bradley Hand ITC" panose="03070402050302030203" pitchFamily="66" charset="0"/>
            </a:endParaRPr>
          </a:p>
        </p:txBody>
      </p:sp>
      <p:sp>
        <p:nvSpPr>
          <p:cNvPr id="19" name="TextBox 18">
            <a:extLst>
              <a:ext uri="{FF2B5EF4-FFF2-40B4-BE49-F238E27FC236}">
                <a16:creationId xmlns:a16="http://schemas.microsoft.com/office/drawing/2014/main" id="{94A94425-876F-FE77-25E6-602EEB2DB2A7}"/>
              </a:ext>
            </a:extLst>
          </p:cNvPr>
          <p:cNvSpPr txBox="1"/>
          <p:nvPr/>
        </p:nvSpPr>
        <p:spPr>
          <a:xfrm rot="21003352">
            <a:off x="1429890" y="4789938"/>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Design Thinking</a:t>
            </a:r>
          </a:p>
          <a:p>
            <a:pPr algn="ctr"/>
            <a:endParaRPr lang="en-GB" sz="2400" b="1">
              <a:latin typeface="Bradley Hand ITC" panose="03070402050302030203" pitchFamily="66" charset="0"/>
            </a:endParaRPr>
          </a:p>
        </p:txBody>
      </p:sp>
      <p:sp>
        <p:nvSpPr>
          <p:cNvPr id="23" name="TextBox 22">
            <a:extLst>
              <a:ext uri="{FF2B5EF4-FFF2-40B4-BE49-F238E27FC236}">
                <a16:creationId xmlns:a16="http://schemas.microsoft.com/office/drawing/2014/main" id="{4B3D0C33-5A01-A0D2-5F38-090AF749D112}"/>
              </a:ext>
            </a:extLst>
          </p:cNvPr>
          <p:cNvSpPr txBox="1"/>
          <p:nvPr/>
        </p:nvSpPr>
        <p:spPr>
          <a:xfrm rot="1132371">
            <a:off x="3765530" y="2511527"/>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Technical Knowledge</a:t>
            </a:r>
          </a:p>
          <a:p>
            <a:pPr algn="ctr"/>
            <a:endParaRPr lang="en-GB" sz="2400" b="1">
              <a:latin typeface="Bradley Hand ITC" panose="03070402050302030203" pitchFamily="66" charset="0"/>
            </a:endParaRPr>
          </a:p>
        </p:txBody>
      </p:sp>
      <p:sp>
        <p:nvSpPr>
          <p:cNvPr id="25" name="TextBox 24">
            <a:extLst>
              <a:ext uri="{FF2B5EF4-FFF2-40B4-BE49-F238E27FC236}">
                <a16:creationId xmlns:a16="http://schemas.microsoft.com/office/drawing/2014/main" id="{B9DA359B-F37C-EF91-E078-A8E2DE30BA2A}"/>
              </a:ext>
            </a:extLst>
          </p:cNvPr>
          <p:cNvSpPr txBox="1"/>
          <p:nvPr/>
        </p:nvSpPr>
        <p:spPr>
          <a:xfrm rot="21063732">
            <a:off x="8572689" y="2479832"/>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Digital Skills</a:t>
            </a:r>
          </a:p>
          <a:p>
            <a:pPr algn="ctr"/>
            <a:endParaRPr lang="en-GB" sz="2400" b="1">
              <a:latin typeface="Bradley Hand ITC" panose="03070402050302030203" pitchFamily="66" charset="0"/>
            </a:endParaRPr>
          </a:p>
        </p:txBody>
      </p:sp>
      <p:sp>
        <p:nvSpPr>
          <p:cNvPr id="26" name="TextBox 25">
            <a:extLst>
              <a:ext uri="{FF2B5EF4-FFF2-40B4-BE49-F238E27FC236}">
                <a16:creationId xmlns:a16="http://schemas.microsoft.com/office/drawing/2014/main" id="{B3E1EFF1-7DAF-F35F-4BE1-D0F40880BC01}"/>
              </a:ext>
            </a:extLst>
          </p:cNvPr>
          <p:cNvSpPr txBox="1"/>
          <p:nvPr/>
        </p:nvSpPr>
        <p:spPr>
          <a:xfrm>
            <a:off x="6304044" y="469423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Critical Thinking</a:t>
            </a:r>
          </a:p>
          <a:p>
            <a:pPr algn="ctr"/>
            <a:endParaRPr lang="en-GB" sz="2400" b="1">
              <a:latin typeface="Bradley Hand ITC" panose="03070402050302030203" pitchFamily="66" charset="0"/>
            </a:endParaRPr>
          </a:p>
        </p:txBody>
      </p:sp>
      <p:sp>
        <p:nvSpPr>
          <p:cNvPr id="28" name="TextBox 27">
            <a:extLst>
              <a:ext uri="{FF2B5EF4-FFF2-40B4-BE49-F238E27FC236}">
                <a16:creationId xmlns:a16="http://schemas.microsoft.com/office/drawing/2014/main" id="{4260AF9B-49E1-EF7D-C686-96FA40773332}"/>
              </a:ext>
            </a:extLst>
          </p:cNvPr>
          <p:cNvSpPr txBox="1"/>
          <p:nvPr/>
        </p:nvSpPr>
        <p:spPr>
          <a:xfrm rot="1121442">
            <a:off x="6217672" y="243487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Emerging Technology</a:t>
            </a:r>
          </a:p>
          <a:p>
            <a:pPr algn="ctr"/>
            <a:endParaRPr lang="en-GB" sz="2400" b="1">
              <a:latin typeface="Bradley Hand ITC" panose="03070402050302030203" pitchFamily="66" charset="0"/>
            </a:endParaRPr>
          </a:p>
        </p:txBody>
      </p:sp>
      <p:sp>
        <p:nvSpPr>
          <p:cNvPr id="29" name="TextBox 28">
            <a:extLst>
              <a:ext uri="{FF2B5EF4-FFF2-40B4-BE49-F238E27FC236}">
                <a16:creationId xmlns:a16="http://schemas.microsoft.com/office/drawing/2014/main" id="{ABF6CB65-DD02-1B4A-0487-4E914368365A}"/>
              </a:ext>
            </a:extLst>
          </p:cNvPr>
          <p:cNvSpPr txBox="1"/>
          <p:nvPr/>
        </p:nvSpPr>
        <p:spPr>
          <a:xfrm rot="1132371">
            <a:off x="3705444" y="469423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Data Literacy</a:t>
            </a:r>
          </a:p>
          <a:p>
            <a:pPr algn="ctr"/>
            <a:endParaRPr lang="en-GB" sz="2400" b="1">
              <a:latin typeface="Bradley Hand ITC" panose="03070402050302030203" pitchFamily="66" charset="0"/>
            </a:endParaRPr>
          </a:p>
        </p:txBody>
      </p:sp>
      <p:sp>
        <p:nvSpPr>
          <p:cNvPr id="30" name="TextBox 29">
            <a:extLst>
              <a:ext uri="{FF2B5EF4-FFF2-40B4-BE49-F238E27FC236}">
                <a16:creationId xmlns:a16="http://schemas.microsoft.com/office/drawing/2014/main" id="{4518D086-E84C-E97B-0836-E0AC7A0734E8}"/>
              </a:ext>
            </a:extLst>
          </p:cNvPr>
          <p:cNvSpPr txBox="1"/>
          <p:nvPr/>
        </p:nvSpPr>
        <p:spPr>
          <a:xfrm rot="21221384">
            <a:off x="8696514" y="4607057"/>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Real World Relevance</a:t>
            </a:r>
          </a:p>
          <a:p>
            <a:pPr algn="ctr"/>
            <a:endParaRPr lang="en-GB" sz="2400" b="1">
              <a:latin typeface="Bradley Hand ITC" panose="03070402050302030203" pitchFamily="66" charset="0"/>
            </a:endParaRPr>
          </a:p>
        </p:txBody>
      </p:sp>
    </p:spTree>
    <p:extLst>
      <p:ext uri="{BB962C8B-B14F-4D97-AF65-F5344CB8AC3E}">
        <p14:creationId xmlns:p14="http://schemas.microsoft.com/office/powerpoint/2010/main" val="1115627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D69E-461B-60AF-99A5-896830E4FB3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152003C-CD1D-D1B0-E89A-BA444EC880D8}"/>
              </a:ext>
            </a:extLst>
          </p:cNvPr>
          <p:cNvSpPr txBox="1"/>
          <p:nvPr/>
        </p:nvSpPr>
        <p:spPr>
          <a:xfrm rot="20711169">
            <a:off x="1648354" y="167343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Problem</a:t>
            </a:r>
          </a:p>
          <a:p>
            <a:pPr algn="ctr"/>
            <a:r>
              <a:rPr lang="en-GB" sz="2400" b="1">
                <a:latin typeface="Bradley Hand ITC" panose="03070402050302030203" pitchFamily="66" charset="0"/>
              </a:rPr>
              <a:t>Solving</a:t>
            </a:r>
          </a:p>
          <a:p>
            <a:pPr algn="ctr"/>
            <a:endParaRPr lang="en-GB" sz="2400" b="1">
              <a:latin typeface="Bradley Hand ITC" panose="03070402050302030203" pitchFamily="66" charset="0"/>
            </a:endParaRPr>
          </a:p>
        </p:txBody>
      </p:sp>
      <p:sp>
        <p:nvSpPr>
          <p:cNvPr id="19" name="TextBox 18">
            <a:extLst>
              <a:ext uri="{FF2B5EF4-FFF2-40B4-BE49-F238E27FC236}">
                <a16:creationId xmlns:a16="http://schemas.microsoft.com/office/drawing/2014/main" id="{AE1BAF3D-72A0-E900-402C-8AC88FF9C3DA}"/>
              </a:ext>
            </a:extLst>
          </p:cNvPr>
          <p:cNvSpPr txBox="1"/>
          <p:nvPr/>
        </p:nvSpPr>
        <p:spPr>
          <a:xfrm rot="836772">
            <a:off x="2295238" y="292260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Design Thinking</a:t>
            </a:r>
          </a:p>
          <a:p>
            <a:pPr algn="ctr"/>
            <a:endParaRPr lang="en-GB" sz="2400" b="1">
              <a:latin typeface="Bradley Hand ITC" panose="03070402050302030203" pitchFamily="66" charset="0"/>
            </a:endParaRPr>
          </a:p>
        </p:txBody>
      </p:sp>
      <p:sp>
        <p:nvSpPr>
          <p:cNvPr id="23" name="TextBox 22">
            <a:extLst>
              <a:ext uri="{FF2B5EF4-FFF2-40B4-BE49-F238E27FC236}">
                <a16:creationId xmlns:a16="http://schemas.microsoft.com/office/drawing/2014/main" id="{63A5F0E1-3781-F0CF-94CB-2374FF461853}"/>
              </a:ext>
            </a:extLst>
          </p:cNvPr>
          <p:cNvSpPr txBox="1"/>
          <p:nvPr/>
        </p:nvSpPr>
        <p:spPr>
          <a:xfrm rot="1132371">
            <a:off x="5169407" y="1823884"/>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Technical Knowledge</a:t>
            </a:r>
          </a:p>
          <a:p>
            <a:pPr algn="ctr"/>
            <a:endParaRPr lang="en-GB" sz="2400" b="1">
              <a:latin typeface="Bradley Hand ITC" panose="03070402050302030203" pitchFamily="66" charset="0"/>
            </a:endParaRPr>
          </a:p>
        </p:txBody>
      </p:sp>
      <p:sp>
        <p:nvSpPr>
          <p:cNvPr id="25" name="TextBox 24">
            <a:extLst>
              <a:ext uri="{FF2B5EF4-FFF2-40B4-BE49-F238E27FC236}">
                <a16:creationId xmlns:a16="http://schemas.microsoft.com/office/drawing/2014/main" id="{C9D0717B-1E24-7DCC-3D83-075829E40183}"/>
              </a:ext>
            </a:extLst>
          </p:cNvPr>
          <p:cNvSpPr txBox="1"/>
          <p:nvPr/>
        </p:nvSpPr>
        <p:spPr>
          <a:xfrm rot="807916">
            <a:off x="5441120" y="4301744"/>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Digital Skills</a:t>
            </a:r>
          </a:p>
          <a:p>
            <a:pPr algn="ctr"/>
            <a:endParaRPr lang="en-GB" sz="2400" b="1">
              <a:latin typeface="Bradley Hand ITC" panose="03070402050302030203" pitchFamily="66" charset="0"/>
            </a:endParaRPr>
          </a:p>
        </p:txBody>
      </p:sp>
      <p:sp>
        <p:nvSpPr>
          <p:cNvPr id="26" name="TextBox 25">
            <a:extLst>
              <a:ext uri="{FF2B5EF4-FFF2-40B4-BE49-F238E27FC236}">
                <a16:creationId xmlns:a16="http://schemas.microsoft.com/office/drawing/2014/main" id="{572305F1-22FC-AB64-56B5-2B8C2CEC354E}"/>
              </a:ext>
            </a:extLst>
          </p:cNvPr>
          <p:cNvSpPr txBox="1"/>
          <p:nvPr/>
        </p:nvSpPr>
        <p:spPr>
          <a:xfrm rot="20952318">
            <a:off x="1880635" y="427132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Critical Thinking</a:t>
            </a:r>
          </a:p>
          <a:p>
            <a:pPr algn="ctr"/>
            <a:endParaRPr lang="en-GB" sz="2400" b="1">
              <a:latin typeface="Bradley Hand ITC" panose="03070402050302030203" pitchFamily="66" charset="0"/>
            </a:endParaRPr>
          </a:p>
        </p:txBody>
      </p:sp>
      <p:sp>
        <p:nvSpPr>
          <p:cNvPr id="28" name="TextBox 27">
            <a:extLst>
              <a:ext uri="{FF2B5EF4-FFF2-40B4-BE49-F238E27FC236}">
                <a16:creationId xmlns:a16="http://schemas.microsoft.com/office/drawing/2014/main" id="{845A3435-70CB-AF10-33CE-99E13A8E56AF}"/>
              </a:ext>
            </a:extLst>
          </p:cNvPr>
          <p:cNvSpPr txBox="1"/>
          <p:nvPr/>
        </p:nvSpPr>
        <p:spPr>
          <a:xfrm rot="1121442">
            <a:off x="8824403" y="2077642"/>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Emerging Technology</a:t>
            </a:r>
          </a:p>
          <a:p>
            <a:pPr algn="ctr"/>
            <a:endParaRPr lang="en-GB" sz="2400" b="1">
              <a:latin typeface="Bradley Hand ITC" panose="03070402050302030203" pitchFamily="66" charset="0"/>
            </a:endParaRPr>
          </a:p>
        </p:txBody>
      </p:sp>
      <p:sp>
        <p:nvSpPr>
          <p:cNvPr id="29" name="TextBox 28">
            <a:extLst>
              <a:ext uri="{FF2B5EF4-FFF2-40B4-BE49-F238E27FC236}">
                <a16:creationId xmlns:a16="http://schemas.microsoft.com/office/drawing/2014/main" id="{36C742CB-325A-3EC8-7519-53A9849C800C}"/>
              </a:ext>
            </a:extLst>
          </p:cNvPr>
          <p:cNvSpPr txBox="1"/>
          <p:nvPr/>
        </p:nvSpPr>
        <p:spPr>
          <a:xfrm rot="20597402">
            <a:off x="5789362" y="3079000"/>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Data Literacy</a:t>
            </a:r>
          </a:p>
          <a:p>
            <a:pPr algn="ctr"/>
            <a:endParaRPr lang="en-GB" sz="2400" b="1">
              <a:latin typeface="Bradley Hand ITC" panose="03070402050302030203" pitchFamily="66" charset="0"/>
            </a:endParaRPr>
          </a:p>
        </p:txBody>
      </p:sp>
      <p:sp>
        <p:nvSpPr>
          <p:cNvPr id="30" name="TextBox 29">
            <a:extLst>
              <a:ext uri="{FF2B5EF4-FFF2-40B4-BE49-F238E27FC236}">
                <a16:creationId xmlns:a16="http://schemas.microsoft.com/office/drawing/2014/main" id="{31B35FC4-DD19-75C2-495F-C70E3B00EDB0}"/>
              </a:ext>
            </a:extLst>
          </p:cNvPr>
          <p:cNvSpPr txBox="1"/>
          <p:nvPr/>
        </p:nvSpPr>
        <p:spPr>
          <a:xfrm rot="21221384">
            <a:off x="8950607" y="3709067"/>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Real World Relevance</a:t>
            </a:r>
          </a:p>
          <a:p>
            <a:pPr algn="ctr"/>
            <a:endParaRPr lang="en-GB" sz="2400" b="1">
              <a:latin typeface="Bradley Hand ITC" panose="03070402050302030203" pitchFamily="66" charset="0"/>
            </a:endParaRPr>
          </a:p>
        </p:txBody>
      </p:sp>
      <p:sp>
        <p:nvSpPr>
          <p:cNvPr id="2" name="TextBox 1">
            <a:extLst>
              <a:ext uri="{FF2B5EF4-FFF2-40B4-BE49-F238E27FC236}">
                <a16:creationId xmlns:a16="http://schemas.microsoft.com/office/drawing/2014/main" id="{0CCC5B1A-4EF8-A4C0-C0E5-90FE8783A5B1}"/>
              </a:ext>
            </a:extLst>
          </p:cNvPr>
          <p:cNvSpPr txBox="1"/>
          <p:nvPr/>
        </p:nvSpPr>
        <p:spPr>
          <a:xfrm>
            <a:off x="321467" y="365760"/>
            <a:ext cx="11474293" cy="584775"/>
          </a:xfrm>
          <a:prstGeom prst="rect">
            <a:avLst/>
          </a:prstGeom>
          <a:noFill/>
        </p:spPr>
        <p:txBody>
          <a:bodyPr wrap="square" rtlCol="0">
            <a:spAutoFit/>
          </a:bodyPr>
          <a:lstStyle/>
          <a:p>
            <a:r>
              <a:rPr lang="en-GB" sz="3200" b="1"/>
              <a:t>Bundle Your Themes</a:t>
            </a:r>
          </a:p>
        </p:txBody>
      </p:sp>
    </p:spTree>
    <p:extLst>
      <p:ext uri="{BB962C8B-B14F-4D97-AF65-F5344CB8AC3E}">
        <p14:creationId xmlns:p14="http://schemas.microsoft.com/office/powerpoint/2010/main" val="3142698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56362-6D1F-A0FE-DCB5-22904AD5BCC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B907602-84C5-968C-C804-541387866C5A}"/>
              </a:ext>
            </a:extLst>
          </p:cNvPr>
          <p:cNvSpPr txBox="1"/>
          <p:nvPr/>
        </p:nvSpPr>
        <p:spPr>
          <a:xfrm rot="20711169">
            <a:off x="1648354" y="167343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Problem</a:t>
            </a:r>
          </a:p>
          <a:p>
            <a:pPr algn="ctr"/>
            <a:r>
              <a:rPr lang="en-GB" sz="2400" b="1">
                <a:latin typeface="Bradley Hand ITC" panose="03070402050302030203" pitchFamily="66" charset="0"/>
              </a:rPr>
              <a:t>Solving</a:t>
            </a:r>
          </a:p>
          <a:p>
            <a:pPr algn="ctr"/>
            <a:endParaRPr lang="en-GB" sz="2400" b="1">
              <a:latin typeface="Bradley Hand ITC" panose="03070402050302030203" pitchFamily="66" charset="0"/>
            </a:endParaRPr>
          </a:p>
        </p:txBody>
      </p:sp>
      <p:sp>
        <p:nvSpPr>
          <p:cNvPr id="19" name="TextBox 18">
            <a:extLst>
              <a:ext uri="{FF2B5EF4-FFF2-40B4-BE49-F238E27FC236}">
                <a16:creationId xmlns:a16="http://schemas.microsoft.com/office/drawing/2014/main" id="{44DBE2B2-A859-BE33-8FF4-1DA029F6BDE3}"/>
              </a:ext>
            </a:extLst>
          </p:cNvPr>
          <p:cNvSpPr txBox="1"/>
          <p:nvPr/>
        </p:nvSpPr>
        <p:spPr>
          <a:xfrm rot="836772">
            <a:off x="2295238" y="292260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Design Thinking</a:t>
            </a:r>
          </a:p>
          <a:p>
            <a:pPr algn="ctr"/>
            <a:endParaRPr lang="en-GB" sz="2400" b="1">
              <a:latin typeface="Bradley Hand ITC" panose="03070402050302030203" pitchFamily="66" charset="0"/>
            </a:endParaRPr>
          </a:p>
        </p:txBody>
      </p:sp>
      <p:sp>
        <p:nvSpPr>
          <p:cNvPr id="23" name="TextBox 22">
            <a:extLst>
              <a:ext uri="{FF2B5EF4-FFF2-40B4-BE49-F238E27FC236}">
                <a16:creationId xmlns:a16="http://schemas.microsoft.com/office/drawing/2014/main" id="{76FBB586-79F8-DFC5-5A8F-AC841766EBAA}"/>
              </a:ext>
            </a:extLst>
          </p:cNvPr>
          <p:cNvSpPr txBox="1"/>
          <p:nvPr/>
        </p:nvSpPr>
        <p:spPr>
          <a:xfrm rot="1132371">
            <a:off x="5169407" y="1823884"/>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Technical Knowledge</a:t>
            </a:r>
          </a:p>
          <a:p>
            <a:pPr algn="ctr"/>
            <a:endParaRPr lang="en-GB" sz="2400" b="1">
              <a:latin typeface="Bradley Hand ITC" panose="03070402050302030203" pitchFamily="66" charset="0"/>
            </a:endParaRPr>
          </a:p>
        </p:txBody>
      </p:sp>
      <p:sp>
        <p:nvSpPr>
          <p:cNvPr id="25" name="TextBox 24">
            <a:extLst>
              <a:ext uri="{FF2B5EF4-FFF2-40B4-BE49-F238E27FC236}">
                <a16:creationId xmlns:a16="http://schemas.microsoft.com/office/drawing/2014/main" id="{669EF7F9-5247-1D66-BE01-24C4A3496DC6}"/>
              </a:ext>
            </a:extLst>
          </p:cNvPr>
          <p:cNvSpPr txBox="1"/>
          <p:nvPr/>
        </p:nvSpPr>
        <p:spPr>
          <a:xfrm rot="807916">
            <a:off x="5441120" y="4301744"/>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Digital Skills</a:t>
            </a:r>
          </a:p>
          <a:p>
            <a:pPr algn="ctr"/>
            <a:endParaRPr lang="en-GB" sz="2400" b="1">
              <a:latin typeface="Bradley Hand ITC" panose="03070402050302030203" pitchFamily="66" charset="0"/>
            </a:endParaRPr>
          </a:p>
        </p:txBody>
      </p:sp>
      <p:sp>
        <p:nvSpPr>
          <p:cNvPr id="26" name="TextBox 25">
            <a:extLst>
              <a:ext uri="{FF2B5EF4-FFF2-40B4-BE49-F238E27FC236}">
                <a16:creationId xmlns:a16="http://schemas.microsoft.com/office/drawing/2014/main" id="{E3E22331-D1D1-F6FF-2531-0D411DF874E4}"/>
              </a:ext>
            </a:extLst>
          </p:cNvPr>
          <p:cNvSpPr txBox="1"/>
          <p:nvPr/>
        </p:nvSpPr>
        <p:spPr>
          <a:xfrm rot="20952318">
            <a:off x="1880635" y="427132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Critical Thinking</a:t>
            </a:r>
          </a:p>
          <a:p>
            <a:pPr algn="ctr"/>
            <a:endParaRPr lang="en-GB" sz="2400" b="1">
              <a:latin typeface="Bradley Hand ITC" panose="03070402050302030203" pitchFamily="66" charset="0"/>
            </a:endParaRPr>
          </a:p>
        </p:txBody>
      </p:sp>
      <p:sp>
        <p:nvSpPr>
          <p:cNvPr id="28" name="TextBox 27">
            <a:extLst>
              <a:ext uri="{FF2B5EF4-FFF2-40B4-BE49-F238E27FC236}">
                <a16:creationId xmlns:a16="http://schemas.microsoft.com/office/drawing/2014/main" id="{0178B55D-D5E8-7444-6264-F7D387DDB625}"/>
              </a:ext>
            </a:extLst>
          </p:cNvPr>
          <p:cNvSpPr txBox="1"/>
          <p:nvPr/>
        </p:nvSpPr>
        <p:spPr>
          <a:xfrm rot="1121442">
            <a:off x="8824403" y="2077642"/>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Emerging Technology</a:t>
            </a:r>
          </a:p>
          <a:p>
            <a:pPr algn="ctr"/>
            <a:endParaRPr lang="en-GB" sz="2400" b="1">
              <a:latin typeface="Bradley Hand ITC" panose="03070402050302030203" pitchFamily="66" charset="0"/>
            </a:endParaRPr>
          </a:p>
        </p:txBody>
      </p:sp>
      <p:sp>
        <p:nvSpPr>
          <p:cNvPr id="29" name="TextBox 28">
            <a:extLst>
              <a:ext uri="{FF2B5EF4-FFF2-40B4-BE49-F238E27FC236}">
                <a16:creationId xmlns:a16="http://schemas.microsoft.com/office/drawing/2014/main" id="{A58D015A-79E2-A80B-DF6E-F94F52ADA270}"/>
              </a:ext>
            </a:extLst>
          </p:cNvPr>
          <p:cNvSpPr txBox="1"/>
          <p:nvPr/>
        </p:nvSpPr>
        <p:spPr>
          <a:xfrm rot="20597402">
            <a:off x="5789362" y="3079000"/>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Data Literacy</a:t>
            </a:r>
          </a:p>
          <a:p>
            <a:pPr algn="ctr"/>
            <a:endParaRPr lang="en-GB" sz="2400" b="1">
              <a:latin typeface="Bradley Hand ITC" panose="03070402050302030203" pitchFamily="66" charset="0"/>
            </a:endParaRPr>
          </a:p>
        </p:txBody>
      </p:sp>
      <p:sp>
        <p:nvSpPr>
          <p:cNvPr id="30" name="TextBox 29">
            <a:extLst>
              <a:ext uri="{FF2B5EF4-FFF2-40B4-BE49-F238E27FC236}">
                <a16:creationId xmlns:a16="http://schemas.microsoft.com/office/drawing/2014/main" id="{47038433-D615-7117-2BA6-AD9A6B83B2A8}"/>
              </a:ext>
            </a:extLst>
          </p:cNvPr>
          <p:cNvSpPr txBox="1"/>
          <p:nvPr/>
        </p:nvSpPr>
        <p:spPr>
          <a:xfrm rot="21221384">
            <a:off x="8950607" y="3709067"/>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Real World Relevance</a:t>
            </a:r>
          </a:p>
          <a:p>
            <a:pPr algn="ctr"/>
            <a:endParaRPr lang="en-GB" sz="2400" b="1">
              <a:latin typeface="Bradley Hand ITC" panose="03070402050302030203" pitchFamily="66" charset="0"/>
            </a:endParaRPr>
          </a:p>
        </p:txBody>
      </p:sp>
      <p:sp>
        <p:nvSpPr>
          <p:cNvPr id="2" name="TextBox 1">
            <a:extLst>
              <a:ext uri="{FF2B5EF4-FFF2-40B4-BE49-F238E27FC236}">
                <a16:creationId xmlns:a16="http://schemas.microsoft.com/office/drawing/2014/main" id="{CA7FBB4A-B2C6-5DD2-E472-D2337B5DA2C0}"/>
              </a:ext>
            </a:extLst>
          </p:cNvPr>
          <p:cNvSpPr txBox="1"/>
          <p:nvPr/>
        </p:nvSpPr>
        <p:spPr>
          <a:xfrm>
            <a:off x="321467" y="365760"/>
            <a:ext cx="11474293" cy="584775"/>
          </a:xfrm>
          <a:prstGeom prst="rect">
            <a:avLst/>
          </a:prstGeom>
          <a:noFill/>
        </p:spPr>
        <p:txBody>
          <a:bodyPr wrap="square" rtlCol="0">
            <a:spAutoFit/>
          </a:bodyPr>
          <a:lstStyle/>
          <a:p>
            <a:r>
              <a:rPr lang="en-GB" sz="3200" b="1"/>
              <a:t>Decide upon a title for each bundle</a:t>
            </a:r>
          </a:p>
        </p:txBody>
      </p:sp>
      <p:sp>
        <p:nvSpPr>
          <p:cNvPr id="3" name="Rectangle 2">
            <a:extLst>
              <a:ext uri="{FF2B5EF4-FFF2-40B4-BE49-F238E27FC236}">
                <a16:creationId xmlns:a16="http://schemas.microsoft.com/office/drawing/2014/main" id="{0DF6AF8F-964D-51CE-858A-A392A88A7CE1}"/>
              </a:ext>
            </a:extLst>
          </p:cNvPr>
          <p:cNvSpPr/>
          <p:nvPr/>
        </p:nvSpPr>
        <p:spPr>
          <a:xfrm>
            <a:off x="1097280" y="1245870"/>
            <a:ext cx="2588306"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t>????</a:t>
            </a:r>
          </a:p>
        </p:txBody>
      </p:sp>
      <p:sp>
        <p:nvSpPr>
          <p:cNvPr id="4" name="Rectangle 3">
            <a:extLst>
              <a:ext uri="{FF2B5EF4-FFF2-40B4-BE49-F238E27FC236}">
                <a16:creationId xmlns:a16="http://schemas.microsoft.com/office/drawing/2014/main" id="{5D497FEC-563E-9BD2-E1D5-C63368CD0BCF}"/>
              </a:ext>
            </a:extLst>
          </p:cNvPr>
          <p:cNvSpPr/>
          <p:nvPr/>
        </p:nvSpPr>
        <p:spPr>
          <a:xfrm>
            <a:off x="4801847" y="1252440"/>
            <a:ext cx="2588306"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t>????</a:t>
            </a:r>
          </a:p>
        </p:txBody>
      </p:sp>
      <p:sp>
        <p:nvSpPr>
          <p:cNvPr id="5" name="Rectangle 4">
            <a:extLst>
              <a:ext uri="{FF2B5EF4-FFF2-40B4-BE49-F238E27FC236}">
                <a16:creationId xmlns:a16="http://schemas.microsoft.com/office/drawing/2014/main" id="{3E7734EC-4512-147F-1384-2F0D9CB0E599}"/>
              </a:ext>
            </a:extLst>
          </p:cNvPr>
          <p:cNvSpPr/>
          <p:nvPr/>
        </p:nvSpPr>
        <p:spPr>
          <a:xfrm>
            <a:off x="8366629" y="1266231"/>
            <a:ext cx="2588306"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t>????</a:t>
            </a:r>
          </a:p>
        </p:txBody>
      </p:sp>
    </p:spTree>
    <p:extLst>
      <p:ext uri="{BB962C8B-B14F-4D97-AF65-F5344CB8AC3E}">
        <p14:creationId xmlns:p14="http://schemas.microsoft.com/office/powerpoint/2010/main" val="3766067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CDBA0-6E0D-375E-227D-25977AD1C23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97F596D-55BC-D777-3AD8-B36FB84FDEA2}"/>
              </a:ext>
            </a:extLst>
          </p:cNvPr>
          <p:cNvSpPr txBox="1"/>
          <p:nvPr/>
        </p:nvSpPr>
        <p:spPr>
          <a:xfrm rot="20711169">
            <a:off x="1648354" y="167343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Problem</a:t>
            </a:r>
          </a:p>
          <a:p>
            <a:pPr algn="ctr"/>
            <a:r>
              <a:rPr lang="en-GB" sz="2400" b="1">
                <a:latin typeface="Bradley Hand ITC" panose="03070402050302030203" pitchFamily="66" charset="0"/>
              </a:rPr>
              <a:t>Solving</a:t>
            </a:r>
          </a:p>
          <a:p>
            <a:pPr algn="ctr"/>
            <a:endParaRPr lang="en-GB" sz="2400" b="1">
              <a:latin typeface="Bradley Hand ITC" panose="03070402050302030203" pitchFamily="66" charset="0"/>
            </a:endParaRPr>
          </a:p>
        </p:txBody>
      </p:sp>
      <p:sp>
        <p:nvSpPr>
          <p:cNvPr id="19" name="TextBox 18">
            <a:extLst>
              <a:ext uri="{FF2B5EF4-FFF2-40B4-BE49-F238E27FC236}">
                <a16:creationId xmlns:a16="http://schemas.microsoft.com/office/drawing/2014/main" id="{66CCC67B-BC67-6FFD-F211-7C37FBDE1899}"/>
              </a:ext>
            </a:extLst>
          </p:cNvPr>
          <p:cNvSpPr txBox="1"/>
          <p:nvPr/>
        </p:nvSpPr>
        <p:spPr>
          <a:xfrm rot="836772">
            <a:off x="2295238" y="292260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Design Thinking</a:t>
            </a:r>
          </a:p>
          <a:p>
            <a:pPr algn="ctr"/>
            <a:endParaRPr lang="en-GB" sz="2400" b="1">
              <a:latin typeface="Bradley Hand ITC" panose="03070402050302030203" pitchFamily="66" charset="0"/>
            </a:endParaRPr>
          </a:p>
        </p:txBody>
      </p:sp>
      <p:sp>
        <p:nvSpPr>
          <p:cNvPr id="23" name="TextBox 22">
            <a:extLst>
              <a:ext uri="{FF2B5EF4-FFF2-40B4-BE49-F238E27FC236}">
                <a16:creationId xmlns:a16="http://schemas.microsoft.com/office/drawing/2014/main" id="{17D3F768-9FB8-ADE2-9D7C-E4CC1870C504}"/>
              </a:ext>
            </a:extLst>
          </p:cNvPr>
          <p:cNvSpPr txBox="1"/>
          <p:nvPr/>
        </p:nvSpPr>
        <p:spPr>
          <a:xfrm rot="1132371">
            <a:off x="5169407" y="1823884"/>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Technical Knowledge</a:t>
            </a:r>
          </a:p>
          <a:p>
            <a:pPr algn="ctr"/>
            <a:endParaRPr lang="en-GB" sz="2400" b="1">
              <a:latin typeface="Bradley Hand ITC" panose="03070402050302030203" pitchFamily="66" charset="0"/>
            </a:endParaRPr>
          </a:p>
        </p:txBody>
      </p:sp>
      <p:sp>
        <p:nvSpPr>
          <p:cNvPr id="25" name="TextBox 24">
            <a:extLst>
              <a:ext uri="{FF2B5EF4-FFF2-40B4-BE49-F238E27FC236}">
                <a16:creationId xmlns:a16="http://schemas.microsoft.com/office/drawing/2014/main" id="{788FBD21-6DCC-6E86-BDC0-DECE8C1E81D8}"/>
              </a:ext>
            </a:extLst>
          </p:cNvPr>
          <p:cNvSpPr txBox="1"/>
          <p:nvPr/>
        </p:nvSpPr>
        <p:spPr>
          <a:xfrm rot="807916">
            <a:off x="5441120" y="4301744"/>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Digital Skills</a:t>
            </a:r>
          </a:p>
          <a:p>
            <a:pPr algn="ctr"/>
            <a:endParaRPr lang="en-GB" sz="2400" b="1">
              <a:latin typeface="Bradley Hand ITC" panose="03070402050302030203" pitchFamily="66" charset="0"/>
            </a:endParaRPr>
          </a:p>
        </p:txBody>
      </p:sp>
      <p:sp>
        <p:nvSpPr>
          <p:cNvPr id="26" name="TextBox 25">
            <a:extLst>
              <a:ext uri="{FF2B5EF4-FFF2-40B4-BE49-F238E27FC236}">
                <a16:creationId xmlns:a16="http://schemas.microsoft.com/office/drawing/2014/main" id="{C0BF9285-DB7F-1293-E334-E955BAEA7DD5}"/>
              </a:ext>
            </a:extLst>
          </p:cNvPr>
          <p:cNvSpPr txBox="1"/>
          <p:nvPr/>
        </p:nvSpPr>
        <p:spPr>
          <a:xfrm rot="20952318">
            <a:off x="1880635" y="427132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Critical Thinking</a:t>
            </a:r>
          </a:p>
          <a:p>
            <a:pPr algn="ctr"/>
            <a:endParaRPr lang="en-GB" sz="2400" b="1">
              <a:latin typeface="Bradley Hand ITC" panose="03070402050302030203" pitchFamily="66" charset="0"/>
            </a:endParaRPr>
          </a:p>
        </p:txBody>
      </p:sp>
      <p:sp>
        <p:nvSpPr>
          <p:cNvPr id="28" name="TextBox 27">
            <a:extLst>
              <a:ext uri="{FF2B5EF4-FFF2-40B4-BE49-F238E27FC236}">
                <a16:creationId xmlns:a16="http://schemas.microsoft.com/office/drawing/2014/main" id="{58D3CC0A-55FF-45F1-EEAA-CE0D55FCC9B1}"/>
              </a:ext>
            </a:extLst>
          </p:cNvPr>
          <p:cNvSpPr txBox="1"/>
          <p:nvPr/>
        </p:nvSpPr>
        <p:spPr>
          <a:xfrm rot="1121442">
            <a:off x="8824403" y="2077642"/>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Emerging Technology</a:t>
            </a:r>
          </a:p>
          <a:p>
            <a:pPr algn="ctr"/>
            <a:endParaRPr lang="en-GB" sz="2400" b="1">
              <a:latin typeface="Bradley Hand ITC" panose="03070402050302030203" pitchFamily="66" charset="0"/>
            </a:endParaRPr>
          </a:p>
        </p:txBody>
      </p:sp>
      <p:sp>
        <p:nvSpPr>
          <p:cNvPr id="29" name="TextBox 28">
            <a:extLst>
              <a:ext uri="{FF2B5EF4-FFF2-40B4-BE49-F238E27FC236}">
                <a16:creationId xmlns:a16="http://schemas.microsoft.com/office/drawing/2014/main" id="{3DC0C5F7-B56F-A5D9-0849-FCDD48A746CC}"/>
              </a:ext>
            </a:extLst>
          </p:cNvPr>
          <p:cNvSpPr txBox="1"/>
          <p:nvPr/>
        </p:nvSpPr>
        <p:spPr>
          <a:xfrm rot="20597402">
            <a:off x="5789362" y="3079000"/>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Data Literacy</a:t>
            </a:r>
          </a:p>
          <a:p>
            <a:pPr algn="ctr"/>
            <a:endParaRPr lang="en-GB" sz="2400" b="1">
              <a:latin typeface="Bradley Hand ITC" panose="03070402050302030203" pitchFamily="66" charset="0"/>
            </a:endParaRPr>
          </a:p>
        </p:txBody>
      </p:sp>
      <p:sp>
        <p:nvSpPr>
          <p:cNvPr id="30" name="TextBox 29">
            <a:extLst>
              <a:ext uri="{FF2B5EF4-FFF2-40B4-BE49-F238E27FC236}">
                <a16:creationId xmlns:a16="http://schemas.microsoft.com/office/drawing/2014/main" id="{411A98C0-345D-E6ED-89B9-BC3DA8D51A84}"/>
              </a:ext>
            </a:extLst>
          </p:cNvPr>
          <p:cNvSpPr txBox="1"/>
          <p:nvPr/>
        </p:nvSpPr>
        <p:spPr>
          <a:xfrm rot="21221384">
            <a:off x="8950607" y="3709067"/>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Real World Relevance</a:t>
            </a:r>
          </a:p>
          <a:p>
            <a:pPr algn="ctr"/>
            <a:endParaRPr lang="en-GB" sz="2400" b="1">
              <a:latin typeface="Bradley Hand ITC" panose="03070402050302030203" pitchFamily="66" charset="0"/>
            </a:endParaRPr>
          </a:p>
        </p:txBody>
      </p:sp>
      <p:sp>
        <p:nvSpPr>
          <p:cNvPr id="2" name="TextBox 1">
            <a:extLst>
              <a:ext uri="{FF2B5EF4-FFF2-40B4-BE49-F238E27FC236}">
                <a16:creationId xmlns:a16="http://schemas.microsoft.com/office/drawing/2014/main" id="{B910024D-4316-A767-41E4-2A48A809A9DC}"/>
              </a:ext>
            </a:extLst>
          </p:cNvPr>
          <p:cNvSpPr txBox="1"/>
          <p:nvPr/>
        </p:nvSpPr>
        <p:spPr>
          <a:xfrm>
            <a:off x="321467" y="365760"/>
            <a:ext cx="11474293" cy="584775"/>
          </a:xfrm>
          <a:prstGeom prst="rect">
            <a:avLst/>
          </a:prstGeom>
          <a:noFill/>
        </p:spPr>
        <p:txBody>
          <a:bodyPr wrap="square" rtlCol="0">
            <a:spAutoFit/>
          </a:bodyPr>
          <a:lstStyle/>
          <a:p>
            <a:r>
              <a:rPr lang="en-GB" sz="3200" b="1"/>
              <a:t>Are there any that are ‘core competencies? If so remove</a:t>
            </a:r>
          </a:p>
        </p:txBody>
      </p:sp>
      <p:sp>
        <p:nvSpPr>
          <p:cNvPr id="3" name="Rectangle 2">
            <a:extLst>
              <a:ext uri="{FF2B5EF4-FFF2-40B4-BE49-F238E27FC236}">
                <a16:creationId xmlns:a16="http://schemas.microsoft.com/office/drawing/2014/main" id="{7649E51D-2C2B-FC73-A332-4E5D4CB0B046}"/>
              </a:ext>
            </a:extLst>
          </p:cNvPr>
          <p:cNvSpPr/>
          <p:nvPr/>
        </p:nvSpPr>
        <p:spPr>
          <a:xfrm>
            <a:off x="1097280" y="1245870"/>
            <a:ext cx="2588306"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t>????</a:t>
            </a:r>
          </a:p>
        </p:txBody>
      </p:sp>
      <p:sp>
        <p:nvSpPr>
          <p:cNvPr id="4" name="Rectangle 3">
            <a:extLst>
              <a:ext uri="{FF2B5EF4-FFF2-40B4-BE49-F238E27FC236}">
                <a16:creationId xmlns:a16="http://schemas.microsoft.com/office/drawing/2014/main" id="{00CEDA3F-862D-ADBA-80D2-D3E0E677AF94}"/>
              </a:ext>
            </a:extLst>
          </p:cNvPr>
          <p:cNvSpPr/>
          <p:nvPr/>
        </p:nvSpPr>
        <p:spPr>
          <a:xfrm>
            <a:off x="4801847" y="1252440"/>
            <a:ext cx="2588306"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t>????</a:t>
            </a:r>
          </a:p>
        </p:txBody>
      </p:sp>
      <p:sp>
        <p:nvSpPr>
          <p:cNvPr id="5" name="Rectangle 4">
            <a:extLst>
              <a:ext uri="{FF2B5EF4-FFF2-40B4-BE49-F238E27FC236}">
                <a16:creationId xmlns:a16="http://schemas.microsoft.com/office/drawing/2014/main" id="{A0B0C2A7-2CF4-1460-4D24-1514CDA0B2A5}"/>
              </a:ext>
            </a:extLst>
          </p:cNvPr>
          <p:cNvSpPr/>
          <p:nvPr/>
        </p:nvSpPr>
        <p:spPr>
          <a:xfrm>
            <a:off x="8366629" y="1266231"/>
            <a:ext cx="2588306"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t>????</a:t>
            </a:r>
          </a:p>
        </p:txBody>
      </p:sp>
    </p:spTree>
    <p:extLst>
      <p:ext uri="{BB962C8B-B14F-4D97-AF65-F5344CB8AC3E}">
        <p14:creationId xmlns:p14="http://schemas.microsoft.com/office/powerpoint/2010/main" val="4272926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DE3FA-47AF-DA57-0B7C-D07EDA2C0B7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DB15809-2024-3DEE-D494-D980E14AC519}"/>
              </a:ext>
            </a:extLst>
          </p:cNvPr>
          <p:cNvSpPr txBox="1"/>
          <p:nvPr/>
        </p:nvSpPr>
        <p:spPr>
          <a:xfrm rot="20711169">
            <a:off x="872541" y="166200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Problem</a:t>
            </a:r>
          </a:p>
          <a:p>
            <a:pPr algn="ctr"/>
            <a:r>
              <a:rPr lang="en-GB" sz="2400" b="1">
                <a:latin typeface="Bradley Hand ITC" panose="03070402050302030203" pitchFamily="66" charset="0"/>
              </a:rPr>
              <a:t>Solving</a:t>
            </a:r>
          </a:p>
          <a:p>
            <a:pPr algn="ctr"/>
            <a:endParaRPr lang="en-GB" sz="2400" b="1">
              <a:latin typeface="Bradley Hand ITC" panose="03070402050302030203" pitchFamily="66" charset="0"/>
            </a:endParaRPr>
          </a:p>
        </p:txBody>
      </p:sp>
      <p:sp>
        <p:nvSpPr>
          <p:cNvPr id="19" name="TextBox 18">
            <a:extLst>
              <a:ext uri="{FF2B5EF4-FFF2-40B4-BE49-F238E27FC236}">
                <a16:creationId xmlns:a16="http://schemas.microsoft.com/office/drawing/2014/main" id="{2444F002-6091-F066-82A7-C66C2EFBA17E}"/>
              </a:ext>
            </a:extLst>
          </p:cNvPr>
          <p:cNvSpPr txBox="1"/>
          <p:nvPr/>
        </p:nvSpPr>
        <p:spPr>
          <a:xfrm rot="836772">
            <a:off x="1519425" y="291117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Design Thinking</a:t>
            </a:r>
          </a:p>
          <a:p>
            <a:pPr algn="ctr"/>
            <a:endParaRPr lang="en-GB" sz="2400" b="1">
              <a:latin typeface="Bradley Hand ITC" panose="03070402050302030203" pitchFamily="66" charset="0"/>
            </a:endParaRPr>
          </a:p>
        </p:txBody>
      </p:sp>
      <p:sp>
        <p:nvSpPr>
          <p:cNvPr id="23" name="TextBox 22">
            <a:extLst>
              <a:ext uri="{FF2B5EF4-FFF2-40B4-BE49-F238E27FC236}">
                <a16:creationId xmlns:a16="http://schemas.microsoft.com/office/drawing/2014/main" id="{4FA72B27-6B17-1C9E-9922-6478D2E42691}"/>
              </a:ext>
            </a:extLst>
          </p:cNvPr>
          <p:cNvSpPr txBox="1"/>
          <p:nvPr/>
        </p:nvSpPr>
        <p:spPr>
          <a:xfrm rot="1132371">
            <a:off x="3655541" y="1805884"/>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Technical Knowledge</a:t>
            </a:r>
          </a:p>
          <a:p>
            <a:pPr algn="ctr"/>
            <a:endParaRPr lang="en-GB" sz="2400" b="1">
              <a:latin typeface="Bradley Hand ITC" panose="03070402050302030203" pitchFamily="66" charset="0"/>
            </a:endParaRPr>
          </a:p>
        </p:txBody>
      </p:sp>
      <p:sp>
        <p:nvSpPr>
          <p:cNvPr id="25" name="TextBox 24">
            <a:extLst>
              <a:ext uri="{FF2B5EF4-FFF2-40B4-BE49-F238E27FC236}">
                <a16:creationId xmlns:a16="http://schemas.microsoft.com/office/drawing/2014/main" id="{233EDB35-7F1A-C47A-6370-D2A4C4039B02}"/>
              </a:ext>
            </a:extLst>
          </p:cNvPr>
          <p:cNvSpPr txBox="1"/>
          <p:nvPr/>
        </p:nvSpPr>
        <p:spPr>
          <a:xfrm rot="807916">
            <a:off x="9779414" y="2099305"/>
            <a:ext cx="1672759" cy="1569660"/>
          </a:xfrm>
          <a:prstGeom prst="rect">
            <a:avLst/>
          </a:prstGeom>
          <a:solidFill>
            <a:schemeClr val="accent1">
              <a:lumMod val="20000"/>
              <a:lumOff val="80000"/>
            </a:schemeClr>
          </a:soli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Digital Skills</a:t>
            </a:r>
          </a:p>
          <a:p>
            <a:pPr algn="ctr"/>
            <a:endParaRPr lang="en-GB" sz="2400" b="1">
              <a:latin typeface="Bradley Hand ITC" panose="03070402050302030203" pitchFamily="66" charset="0"/>
            </a:endParaRPr>
          </a:p>
        </p:txBody>
      </p:sp>
      <p:sp>
        <p:nvSpPr>
          <p:cNvPr id="26" name="TextBox 25">
            <a:extLst>
              <a:ext uri="{FF2B5EF4-FFF2-40B4-BE49-F238E27FC236}">
                <a16:creationId xmlns:a16="http://schemas.microsoft.com/office/drawing/2014/main" id="{BF57E7B4-36DF-50F6-0BC2-11097C1228BA}"/>
              </a:ext>
            </a:extLst>
          </p:cNvPr>
          <p:cNvSpPr txBox="1"/>
          <p:nvPr/>
        </p:nvSpPr>
        <p:spPr>
          <a:xfrm rot="20952318">
            <a:off x="1104822" y="425989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Critical Thinking</a:t>
            </a:r>
          </a:p>
          <a:p>
            <a:pPr algn="ctr"/>
            <a:endParaRPr lang="en-GB" sz="2400" b="1">
              <a:latin typeface="Bradley Hand ITC" panose="03070402050302030203" pitchFamily="66" charset="0"/>
            </a:endParaRPr>
          </a:p>
        </p:txBody>
      </p:sp>
      <p:sp>
        <p:nvSpPr>
          <p:cNvPr id="28" name="TextBox 27">
            <a:extLst>
              <a:ext uri="{FF2B5EF4-FFF2-40B4-BE49-F238E27FC236}">
                <a16:creationId xmlns:a16="http://schemas.microsoft.com/office/drawing/2014/main" id="{46AFCB8B-89EA-5E53-F180-9071A94E2AFA}"/>
              </a:ext>
            </a:extLst>
          </p:cNvPr>
          <p:cNvSpPr txBox="1"/>
          <p:nvPr/>
        </p:nvSpPr>
        <p:spPr>
          <a:xfrm rot="1121442">
            <a:off x="6596371" y="2045851"/>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Emerging Technology</a:t>
            </a:r>
          </a:p>
          <a:p>
            <a:pPr algn="ctr"/>
            <a:endParaRPr lang="en-GB" sz="2400" b="1">
              <a:latin typeface="Bradley Hand ITC" panose="03070402050302030203" pitchFamily="66" charset="0"/>
            </a:endParaRPr>
          </a:p>
        </p:txBody>
      </p:sp>
      <p:sp>
        <p:nvSpPr>
          <p:cNvPr id="29" name="TextBox 28">
            <a:extLst>
              <a:ext uri="{FF2B5EF4-FFF2-40B4-BE49-F238E27FC236}">
                <a16:creationId xmlns:a16="http://schemas.microsoft.com/office/drawing/2014/main" id="{1C565995-82E4-F2D3-20A9-D453F76BF36A}"/>
              </a:ext>
            </a:extLst>
          </p:cNvPr>
          <p:cNvSpPr txBox="1"/>
          <p:nvPr/>
        </p:nvSpPr>
        <p:spPr>
          <a:xfrm rot="20597402">
            <a:off x="4275496" y="3061000"/>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Data Literacy</a:t>
            </a:r>
          </a:p>
          <a:p>
            <a:pPr algn="ctr"/>
            <a:endParaRPr lang="en-GB" sz="2400" b="1">
              <a:latin typeface="Bradley Hand ITC" panose="03070402050302030203" pitchFamily="66" charset="0"/>
            </a:endParaRPr>
          </a:p>
        </p:txBody>
      </p:sp>
      <p:sp>
        <p:nvSpPr>
          <p:cNvPr id="30" name="TextBox 29">
            <a:extLst>
              <a:ext uri="{FF2B5EF4-FFF2-40B4-BE49-F238E27FC236}">
                <a16:creationId xmlns:a16="http://schemas.microsoft.com/office/drawing/2014/main" id="{6390FAAD-A37D-5783-87CE-5DB1F032F8A7}"/>
              </a:ext>
            </a:extLst>
          </p:cNvPr>
          <p:cNvSpPr txBox="1"/>
          <p:nvPr/>
        </p:nvSpPr>
        <p:spPr>
          <a:xfrm rot="21221384">
            <a:off x="6722575" y="3677276"/>
            <a:ext cx="1672759"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noFill/>
          </a:ln>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a:endParaRPr lang="en-GB" sz="2400" b="1">
              <a:latin typeface="Bradley Hand ITC" panose="03070402050302030203" pitchFamily="66" charset="0"/>
            </a:endParaRPr>
          </a:p>
          <a:p>
            <a:pPr algn="ctr"/>
            <a:r>
              <a:rPr lang="en-GB" sz="2400" b="1">
                <a:latin typeface="Bradley Hand ITC" panose="03070402050302030203" pitchFamily="66" charset="0"/>
              </a:rPr>
              <a:t>Real World Relevance</a:t>
            </a:r>
          </a:p>
          <a:p>
            <a:pPr algn="ctr"/>
            <a:endParaRPr lang="en-GB" sz="2400" b="1">
              <a:latin typeface="Bradley Hand ITC" panose="03070402050302030203" pitchFamily="66" charset="0"/>
            </a:endParaRPr>
          </a:p>
        </p:txBody>
      </p:sp>
      <p:sp>
        <p:nvSpPr>
          <p:cNvPr id="2" name="TextBox 1">
            <a:extLst>
              <a:ext uri="{FF2B5EF4-FFF2-40B4-BE49-F238E27FC236}">
                <a16:creationId xmlns:a16="http://schemas.microsoft.com/office/drawing/2014/main" id="{9D2229E3-8F71-5E62-8EBF-B3DEBA7D5BF5}"/>
              </a:ext>
            </a:extLst>
          </p:cNvPr>
          <p:cNvSpPr txBox="1"/>
          <p:nvPr/>
        </p:nvSpPr>
        <p:spPr>
          <a:xfrm>
            <a:off x="321467" y="365760"/>
            <a:ext cx="11474293" cy="584775"/>
          </a:xfrm>
          <a:prstGeom prst="rect">
            <a:avLst/>
          </a:prstGeom>
          <a:noFill/>
        </p:spPr>
        <p:txBody>
          <a:bodyPr wrap="square" rtlCol="0">
            <a:spAutoFit/>
          </a:bodyPr>
          <a:lstStyle/>
          <a:p>
            <a:r>
              <a:rPr lang="en-GB" sz="3200" b="1"/>
              <a:t>Are there any that are ‘core competencies? If so remove</a:t>
            </a:r>
          </a:p>
        </p:txBody>
      </p:sp>
      <p:sp>
        <p:nvSpPr>
          <p:cNvPr id="3" name="Rectangle 2">
            <a:extLst>
              <a:ext uri="{FF2B5EF4-FFF2-40B4-BE49-F238E27FC236}">
                <a16:creationId xmlns:a16="http://schemas.microsoft.com/office/drawing/2014/main" id="{43C2E1AF-0804-03C4-6B09-B935CCF122C6}"/>
              </a:ext>
            </a:extLst>
          </p:cNvPr>
          <p:cNvSpPr/>
          <p:nvPr/>
        </p:nvSpPr>
        <p:spPr>
          <a:xfrm>
            <a:off x="321467" y="1234440"/>
            <a:ext cx="2588306"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t>????</a:t>
            </a:r>
          </a:p>
        </p:txBody>
      </p:sp>
      <p:sp>
        <p:nvSpPr>
          <p:cNvPr id="4" name="Rectangle 3">
            <a:extLst>
              <a:ext uri="{FF2B5EF4-FFF2-40B4-BE49-F238E27FC236}">
                <a16:creationId xmlns:a16="http://schemas.microsoft.com/office/drawing/2014/main" id="{17586699-F63A-CFEF-3969-FF0E40AD8F59}"/>
              </a:ext>
            </a:extLst>
          </p:cNvPr>
          <p:cNvSpPr/>
          <p:nvPr/>
        </p:nvSpPr>
        <p:spPr>
          <a:xfrm>
            <a:off x="3287981" y="1234440"/>
            <a:ext cx="2588306"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t>????</a:t>
            </a:r>
          </a:p>
        </p:txBody>
      </p:sp>
      <p:sp>
        <p:nvSpPr>
          <p:cNvPr id="5" name="Rectangle 4">
            <a:extLst>
              <a:ext uri="{FF2B5EF4-FFF2-40B4-BE49-F238E27FC236}">
                <a16:creationId xmlns:a16="http://schemas.microsoft.com/office/drawing/2014/main" id="{CDB844A0-1D6D-7D7E-E870-781F76A0B6F9}"/>
              </a:ext>
            </a:extLst>
          </p:cNvPr>
          <p:cNvSpPr/>
          <p:nvPr/>
        </p:nvSpPr>
        <p:spPr>
          <a:xfrm>
            <a:off x="6138597" y="1234440"/>
            <a:ext cx="2588306"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t>????</a:t>
            </a:r>
          </a:p>
        </p:txBody>
      </p:sp>
      <p:sp>
        <p:nvSpPr>
          <p:cNvPr id="6" name="Rectangle 5">
            <a:extLst>
              <a:ext uri="{FF2B5EF4-FFF2-40B4-BE49-F238E27FC236}">
                <a16:creationId xmlns:a16="http://schemas.microsoft.com/office/drawing/2014/main" id="{7E396BF0-F911-E201-D363-992D2421D0FE}"/>
              </a:ext>
            </a:extLst>
          </p:cNvPr>
          <p:cNvSpPr/>
          <p:nvPr/>
        </p:nvSpPr>
        <p:spPr>
          <a:xfrm>
            <a:off x="9207454" y="1234440"/>
            <a:ext cx="2588306"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t>CORE</a:t>
            </a:r>
          </a:p>
        </p:txBody>
      </p:sp>
    </p:spTree>
    <p:extLst>
      <p:ext uri="{BB962C8B-B14F-4D97-AF65-F5344CB8AC3E}">
        <p14:creationId xmlns:p14="http://schemas.microsoft.com/office/powerpoint/2010/main" val="2930406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aper&#10;&#10;AI-generated content may be incorrect.">
            <a:extLst>
              <a:ext uri="{FF2B5EF4-FFF2-40B4-BE49-F238E27FC236}">
                <a16:creationId xmlns:a16="http://schemas.microsoft.com/office/drawing/2014/main" id="{49896ACB-A2E5-D85A-7402-9E25E400B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43" y="2991881"/>
            <a:ext cx="11031514" cy="3866808"/>
          </a:xfrm>
          <a:prstGeom prst="rect">
            <a:avLst/>
          </a:prstGeom>
        </p:spPr>
      </p:pic>
      <p:sp>
        <p:nvSpPr>
          <p:cNvPr id="5" name="TextBox 4">
            <a:extLst>
              <a:ext uri="{FF2B5EF4-FFF2-40B4-BE49-F238E27FC236}">
                <a16:creationId xmlns:a16="http://schemas.microsoft.com/office/drawing/2014/main" id="{31613D54-23E3-E327-B21B-C2B9E548E710}"/>
              </a:ext>
            </a:extLst>
          </p:cNvPr>
          <p:cNvSpPr txBox="1"/>
          <p:nvPr/>
        </p:nvSpPr>
        <p:spPr>
          <a:xfrm>
            <a:off x="580243" y="1288465"/>
            <a:ext cx="9980975" cy="2308324"/>
          </a:xfrm>
          <a:prstGeom prst="rect">
            <a:avLst/>
          </a:prstGeom>
          <a:noFill/>
        </p:spPr>
        <p:txBody>
          <a:bodyPr wrap="square" lIns="91440" tIns="45720" rIns="91440" bIns="45720" anchor="t">
            <a:spAutoFit/>
          </a:bodyPr>
          <a:lstStyle/>
          <a:p>
            <a:r>
              <a:rPr lang="en-GB" sz="2400" b="1">
                <a:latin typeface="Aptos"/>
              </a:rPr>
              <a:t>RESOURCES</a:t>
            </a:r>
          </a:p>
          <a:p>
            <a:r>
              <a:rPr lang="en-GB" sz="2400">
                <a:latin typeface="Aptos"/>
              </a:rPr>
              <a:t>Responses to</a:t>
            </a:r>
            <a:r>
              <a:rPr lang="en-GB" sz="2400"/>
              <a:t> </a:t>
            </a:r>
            <a:r>
              <a:rPr lang="en-GB" sz="2400" b="1">
                <a:effectLst/>
                <a:ea typeface="Times New Roman" panose="02020603050405020304" pitchFamily="18" charset="0"/>
              </a:rPr>
              <a:t>What should be the ambitions for your subject be moving forward? </a:t>
            </a:r>
            <a:r>
              <a:rPr lang="en-GB" sz="2400">
                <a:effectLst/>
                <a:ea typeface="Times New Roman" panose="02020603050405020304" pitchFamily="18" charset="0"/>
              </a:rPr>
              <a:t>and</a:t>
            </a:r>
            <a:r>
              <a:rPr lang="en-GB" sz="2400" b="1">
                <a:effectLst/>
                <a:ea typeface="Times New Roman" panose="02020603050405020304" pitchFamily="18" charset="0"/>
              </a:rPr>
              <a:t> What knowledge, skills and attributes will learners require to realise the ambitions of your subject area</a:t>
            </a:r>
            <a:endParaRPr lang="en-GB" sz="2400">
              <a:effectLst/>
              <a:ea typeface="Times New Roman" panose="02020603050405020304" pitchFamily="18" charset="0"/>
            </a:endParaRPr>
          </a:p>
          <a:p>
            <a:endParaRPr lang="en-GB" sz="2400">
              <a:effectLst/>
              <a:ea typeface="Times New Roman" panose="02020603050405020304" pitchFamily="18" charset="0"/>
            </a:endParaRPr>
          </a:p>
          <a:p>
            <a:r>
              <a:rPr lang="en-GB" sz="2400"/>
              <a:t> </a:t>
            </a:r>
          </a:p>
        </p:txBody>
      </p:sp>
      <p:pic>
        <p:nvPicPr>
          <p:cNvPr id="6" name="Picture 5">
            <a:extLst>
              <a:ext uri="{FF2B5EF4-FFF2-40B4-BE49-F238E27FC236}">
                <a16:creationId xmlns:a16="http://schemas.microsoft.com/office/drawing/2014/main" id="{8561B96D-03CC-8BAD-7E0C-B0B2089CA5D5}"/>
              </a:ext>
            </a:extLst>
          </p:cNvPr>
          <p:cNvPicPr>
            <a:picLocks noChangeAspect="1"/>
          </p:cNvPicPr>
          <p:nvPr/>
        </p:nvPicPr>
        <p:blipFill>
          <a:blip r:embed="rId3"/>
          <a:stretch>
            <a:fillRect/>
          </a:stretch>
        </p:blipFill>
        <p:spPr>
          <a:xfrm>
            <a:off x="9644379" y="263916"/>
            <a:ext cx="1866900" cy="1866900"/>
          </a:xfrm>
          <a:prstGeom prst="rect">
            <a:avLst/>
          </a:prstGeom>
        </p:spPr>
      </p:pic>
      <p:sp>
        <p:nvSpPr>
          <p:cNvPr id="7" name="TextBox 6">
            <a:extLst>
              <a:ext uri="{FF2B5EF4-FFF2-40B4-BE49-F238E27FC236}">
                <a16:creationId xmlns:a16="http://schemas.microsoft.com/office/drawing/2014/main" id="{CAA0C3D7-69C6-F068-28AA-0B0E7CD71F80}"/>
              </a:ext>
            </a:extLst>
          </p:cNvPr>
          <p:cNvSpPr txBox="1"/>
          <p:nvPr/>
        </p:nvSpPr>
        <p:spPr>
          <a:xfrm>
            <a:off x="680721" y="300646"/>
            <a:ext cx="6097904" cy="461665"/>
          </a:xfrm>
          <a:prstGeom prst="rect">
            <a:avLst/>
          </a:prstGeom>
          <a:noFill/>
        </p:spPr>
        <p:txBody>
          <a:bodyPr wrap="square">
            <a:spAutoFit/>
          </a:bodyPr>
          <a:lstStyle/>
          <a:p>
            <a:r>
              <a:rPr lang="en-GB" sz="2400"/>
              <a:t>https://tinyurl.com/techcore1</a:t>
            </a:r>
          </a:p>
        </p:txBody>
      </p:sp>
    </p:spTree>
    <p:extLst>
      <p:ext uri="{BB962C8B-B14F-4D97-AF65-F5344CB8AC3E}">
        <p14:creationId xmlns:p14="http://schemas.microsoft.com/office/powerpoint/2010/main" val="606536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23DA4-C7DE-2075-EB39-18C74974B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5BB79-5732-DE6D-420D-2495C28AB989}"/>
              </a:ext>
            </a:extLst>
          </p:cNvPr>
          <p:cNvSpPr>
            <a:spLocks noGrp="1"/>
          </p:cNvSpPr>
          <p:nvPr>
            <p:ph type="ctrTitle"/>
          </p:nvPr>
        </p:nvSpPr>
        <p:spPr/>
        <p:txBody>
          <a:bodyPr/>
          <a:lstStyle/>
          <a:p>
            <a:r>
              <a:rPr lang="en-GB" b="1"/>
              <a:t>Group Sharing Gallery Walk</a:t>
            </a:r>
          </a:p>
        </p:txBody>
      </p:sp>
      <p:sp>
        <p:nvSpPr>
          <p:cNvPr id="3" name="Subtitle 2">
            <a:extLst>
              <a:ext uri="{FF2B5EF4-FFF2-40B4-BE49-F238E27FC236}">
                <a16:creationId xmlns:a16="http://schemas.microsoft.com/office/drawing/2014/main" id="{A0F07FF9-059A-77E7-F34C-269E62C14509}"/>
              </a:ext>
            </a:extLst>
          </p:cNvPr>
          <p:cNvSpPr>
            <a:spLocks noGrp="1"/>
          </p:cNvSpPr>
          <p:nvPr>
            <p:ph type="subTitle" idx="1"/>
          </p:nvPr>
        </p:nvSpPr>
        <p:spPr/>
        <p:txBody>
          <a:bodyPr>
            <a:normAutofit/>
          </a:bodyPr>
          <a:lstStyle/>
          <a:p>
            <a:r>
              <a:rPr lang="en-GB" sz="2800"/>
              <a:t>Each group to share bundling activity</a:t>
            </a:r>
          </a:p>
        </p:txBody>
      </p:sp>
    </p:spTree>
    <p:extLst>
      <p:ext uri="{BB962C8B-B14F-4D97-AF65-F5344CB8AC3E}">
        <p14:creationId xmlns:p14="http://schemas.microsoft.com/office/powerpoint/2010/main" val="748591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1216-D616-6E16-D1FC-5210BC843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A9AE0-5EDC-09B2-21FF-2874A6E44A3F}"/>
              </a:ext>
            </a:extLst>
          </p:cNvPr>
          <p:cNvSpPr txBox="1">
            <a:spLocks/>
          </p:cNvSpPr>
          <p:nvPr/>
        </p:nvSpPr>
        <p:spPr>
          <a:xfrm>
            <a:off x="1300480" y="355600"/>
            <a:ext cx="9367520" cy="6187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b="1" kern="100">
                <a:latin typeface="Aptos" panose="020B0004020202020204" pitchFamily="34" charset="0"/>
                <a:ea typeface="Aptos" panose="020B0004020202020204" pitchFamily="34" charset="0"/>
                <a:cs typeface="Times New Roman" panose="02020603050405020304" pitchFamily="18" charset="0"/>
              </a:rPr>
              <a:t>What are our overarching themes?</a:t>
            </a:r>
            <a:br>
              <a:rPr lang="en-GB" kern="100">
                <a:latin typeface="Aptos" panose="020B0004020202020204" pitchFamily="34" charset="0"/>
                <a:ea typeface="Aptos" panose="020B0004020202020204" pitchFamily="34" charset="0"/>
                <a:cs typeface="Times New Roman" panose="02020603050405020304" pitchFamily="18" charset="0"/>
              </a:rPr>
            </a:br>
            <a:br>
              <a:rPr lang="en-GB" kern="100">
                <a:latin typeface="Aptos" panose="020B0004020202020204" pitchFamily="34" charset="0"/>
                <a:ea typeface="Aptos" panose="020B0004020202020204" pitchFamily="34" charset="0"/>
                <a:cs typeface="Times New Roman" panose="02020603050405020304" pitchFamily="18" charset="0"/>
              </a:rPr>
            </a:br>
            <a:r>
              <a:rPr lang="en-GB" sz="3600" kern="100">
                <a:latin typeface="Aptos" panose="020B0004020202020204" pitchFamily="34" charset="0"/>
                <a:ea typeface="Aptos" panose="020B0004020202020204" pitchFamily="34" charset="0"/>
                <a:cs typeface="Times New Roman" panose="02020603050405020304" pitchFamily="18" charset="0"/>
              </a:rPr>
              <a:t>We need to collectively decide on 4/ 5 over arching themes for technologies that will form the Big Ideas</a:t>
            </a:r>
            <a:br>
              <a:rPr lang="en-GB" sz="2400" kern="100">
                <a:latin typeface="Aptos" panose="020B0004020202020204" pitchFamily="34" charset="0"/>
                <a:ea typeface="Aptos" panose="020B0004020202020204" pitchFamily="34" charset="0"/>
                <a:cs typeface="Times New Roman" panose="02020603050405020304" pitchFamily="18" charset="0"/>
              </a:rPr>
            </a:br>
            <a:r>
              <a:rPr lang="en-GB" sz="2400" kern="100">
                <a:latin typeface="Aptos" panose="020B0004020202020204" pitchFamily="34" charset="0"/>
                <a:ea typeface="Aptos" panose="020B0004020202020204" pitchFamily="34" charset="0"/>
                <a:cs typeface="Times New Roman" panose="02020603050405020304" pitchFamily="18" charset="0"/>
              </a:rPr>
              <a:t> </a:t>
            </a:r>
            <a:br>
              <a:rPr lang="en-GB" sz="2400" kern="100">
                <a:latin typeface="Aptos" panose="020B0004020202020204" pitchFamily="34" charset="0"/>
                <a:ea typeface="Aptos" panose="020B0004020202020204" pitchFamily="34" charset="0"/>
                <a:cs typeface="Times New Roman" panose="02020603050405020304" pitchFamily="18" charset="0"/>
              </a:rPr>
            </a:br>
            <a:endParaRPr lang="en-GB" sz="24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3388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FBFDF6-B8B2-04A3-EB65-BF9CDD0E900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BBEC6-D32A-7411-7B1F-637293A9B711}"/>
              </a:ext>
            </a:extLst>
          </p:cNvPr>
          <p:cNvSpPr>
            <a:spLocks noGrp="1"/>
          </p:cNvSpPr>
          <p:nvPr>
            <p:ph type="ctrTitle"/>
          </p:nvPr>
        </p:nvSpPr>
        <p:spPr>
          <a:xfrm>
            <a:off x="1524000" y="1293338"/>
            <a:ext cx="9144000" cy="3274592"/>
          </a:xfrm>
        </p:spPr>
        <p:txBody>
          <a:bodyPr anchor="ctr">
            <a:normAutofit/>
          </a:bodyPr>
          <a:lstStyle/>
          <a:p>
            <a:r>
              <a:rPr lang="en-GB" sz="7200" b="1"/>
              <a:t>DAY 1</a:t>
            </a:r>
          </a:p>
        </p:txBody>
      </p:sp>
      <p:sp>
        <p:nvSpPr>
          <p:cNvPr id="3" name="Subtitle 2">
            <a:extLst>
              <a:ext uri="{FF2B5EF4-FFF2-40B4-BE49-F238E27FC236}">
                <a16:creationId xmlns:a16="http://schemas.microsoft.com/office/drawing/2014/main" id="{B94CCAA1-BD75-EFBD-4F43-F2EEEE52FC71}"/>
              </a:ext>
            </a:extLst>
          </p:cNvPr>
          <p:cNvSpPr>
            <a:spLocks noGrp="1"/>
          </p:cNvSpPr>
          <p:nvPr>
            <p:ph type="subTitle" idx="1"/>
          </p:nvPr>
        </p:nvSpPr>
        <p:spPr>
          <a:xfrm>
            <a:off x="1524000" y="5514052"/>
            <a:ext cx="9144000" cy="651910"/>
          </a:xfrm>
        </p:spPr>
        <p:txBody>
          <a:bodyPr anchor="ctr">
            <a:normAutofit/>
          </a:bodyPr>
          <a:lstStyle/>
          <a:p>
            <a:r>
              <a:rPr lang="en-GB"/>
              <a:t>PURPOSE: </a:t>
            </a:r>
            <a:r>
              <a:rPr lang="en-GB" kern="100">
                <a:effectLst/>
                <a:ea typeface="Times New Roman" panose="02020603050405020304" pitchFamily="18" charset="0"/>
                <a:cs typeface="Times New Roman" panose="02020603050405020304" pitchFamily="18" charset="0"/>
              </a:rPr>
              <a:t>Agree the Purpose/Rationale for the Technologies </a:t>
            </a:r>
            <a:endParaRPr lang="en-GB" kern="100">
              <a:effectLst/>
              <a:ea typeface="Aptos" panose="020B0004020202020204" pitchFamily="34" charset="0"/>
              <a:cs typeface="Times New Roman" panose="02020603050405020304" pitchFamily="18" charset="0"/>
            </a:endParaRPr>
          </a:p>
          <a:p>
            <a:endParaRPr lang="en-GB"/>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676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065228-B99E-AE40-ABD7-19449205AA8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84B731-6729-E298-6C7F-B86C7179756A}"/>
              </a:ext>
            </a:extLst>
          </p:cNvPr>
          <p:cNvSpPr>
            <a:spLocks noGrp="1"/>
          </p:cNvSpPr>
          <p:nvPr>
            <p:ph type="ctrTitle"/>
          </p:nvPr>
        </p:nvSpPr>
        <p:spPr>
          <a:xfrm>
            <a:off x="1524000" y="1293338"/>
            <a:ext cx="9144000" cy="3274592"/>
          </a:xfrm>
        </p:spPr>
        <p:txBody>
          <a:bodyPr anchor="ctr">
            <a:normAutofit/>
          </a:bodyPr>
          <a:lstStyle/>
          <a:p>
            <a:r>
              <a:rPr lang="en-GB" sz="7200" b="1"/>
              <a:t>DAY 3</a:t>
            </a:r>
          </a:p>
        </p:txBody>
      </p:sp>
      <p:sp>
        <p:nvSpPr>
          <p:cNvPr id="3" name="Subtitle 2">
            <a:extLst>
              <a:ext uri="{FF2B5EF4-FFF2-40B4-BE49-F238E27FC236}">
                <a16:creationId xmlns:a16="http://schemas.microsoft.com/office/drawing/2014/main" id="{494DA8C5-9603-78D1-2A50-9DB76A1DDFFC}"/>
              </a:ext>
            </a:extLst>
          </p:cNvPr>
          <p:cNvSpPr>
            <a:spLocks noGrp="1"/>
          </p:cNvSpPr>
          <p:nvPr>
            <p:ph type="subTitle" idx="1"/>
          </p:nvPr>
        </p:nvSpPr>
        <p:spPr>
          <a:xfrm>
            <a:off x="1524000" y="5514052"/>
            <a:ext cx="9144000" cy="651910"/>
          </a:xfrm>
        </p:spPr>
        <p:txBody>
          <a:bodyPr anchor="ctr">
            <a:normAutofit/>
          </a:bodyPr>
          <a:lstStyle/>
          <a:p>
            <a:r>
              <a:rPr lang="en-GB"/>
              <a:t>PURPOSE: Explore and Define the Big Ideas in the Technologies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05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B1246-5F3D-9D85-096F-926EF1580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2553C-AF7A-FAD7-AFE9-69566CA8EA73}"/>
              </a:ext>
            </a:extLst>
          </p:cNvPr>
          <p:cNvSpPr>
            <a:spLocks noGrp="1"/>
          </p:cNvSpPr>
          <p:nvPr>
            <p:ph type="ctrTitle"/>
          </p:nvPr>
        </p:nvSpPr>
        <p:spPr>
          <a:xfrm>
            <a:off x="662517" y="656378"/>
            <a:ext cx="10279380" cy="5019675"/>
          </a:xfrm>
        </p:spPr>
        <p:txBody>
          <a:bodyPr>
            <a:normAutofit fontScale="90000"/>
          </a:bodyPr>
          <a:lstStyle/>
          <a:p>
            <a:pPr algn="l"/>
            <a:r>
              <a:rPr lang="en-GB" sz="4800" b="1" dirty="0"/>
              <a:t>Activity</a:t>
            </a:r>
            <a:br>
              <a:rPr lang="en-GB" sz="4800" b="1" dirty="0"/>
            </a:br>
            <a:br>
              <a:rPr lang="en-GB" sz="4800" b="1" dirty="0"/>
            </a:br>
            <a:r>
              <a:rPr lang="en-GB" sz="4800" dirty="0"/>
              <a:t>In sector and subject groups consider the draft Purpose statement.</a:t>
            </a:r>
            <a:br>
              <a:rPr lang="en-GB" sz="4800" dirty="0"/>
            </a:br>
            <a:br>
              <a:rPr lang="en-GB" sz="4800" dirty="0"/>
            </a:br>
            <a:r>
              <a:rPr lang="en-GB" sz="4800" dirty="0"/>
              <a:t>Does it work for your sector/subject?</a:t>
            </a:r>
            <a:br>
              <a:rPr lang="en-GB" sz="4800" dirty="0"/>
            </a:br>
            <a:br>
              <a:rPr lang="en-GB" sz="4800" dirty="0"/>
            </a:br>
            <a:r>
              <a:rPr lang="en-GB" sz="4800" dirty="0"/>
              <a:t>What needs to change?</a:t>
            </a:r>
          </a:p>
        </p:txBody>
      </p:sp>
    </p:spTree>
    <p:extLst>
      <p:ext uri="{BB962C8B-B14F-4D97-AF65-F5344CB8AC3E}">
        <p14:creationId xmlns:p14="http://schemas.microsoft.com/office/powerpoint/2010/main" val="3936345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6B87-7E06-3FA0-BF9B-8DAAF2B6BEB0}"/>
              </a:ext>
            </a:extLst>
          </p:cNvPr>
          <p:cNvSpPr txBox="1">
            <a:spLocks/>
          </p:cNvSpPr>
          <p:nvPr/>
        </p:nvSpPr>
        <p:spPr>
          <a:xfrm>
            <a:off x="526385" y="355600"/>
            <a:ext cx="11363234" cy="618744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en-GB" kern="100" dirty="0">
                <a:latin typeface="Aptos"/>
                <a:ea typeface="Aptos" panose="020B0004020202020204" pitchFamily="34" charset="0"/>
                <a:cs typeface="Times New Roman"/>
              </a:rPr>
              <a:t>Descriptor Checklist</a:t>
            </a:r>
            <a:br>
              <a:rPr lang="en-GB" kern="100" dirty="0">
                <a:latin typeface="Aptos" panose="020B0004020202020204" pitchFamily="34" charset="0"/>
                <a:ea typeface="Aptos" panose="020B0004020202020204" pitchFamily="34" charset="0"/>
                <a:cs typeface="Times New Roman" panose="02020603050405020304" pitchFamily="18" charset="0"/>
              </a:rPr>
            </a:br>
            <a:br>
              <a:rPr lang="en-GB" kern="100" dirty="0">
                <a:latin typeface="Aptos" panose="020B0004020202020204" pitchFamily="34" charset="0"/>
                <a:ea typeface="Aptos" panose="020B0004020202020204" pitchFamily="34" charset="0"/>
                <a:cs typeface="Times New Roman" panose="02020603050405020304" pitchFamily="18" charset="0"/>
              </a:rPr>
            </a:br>
            <a:r>
              <a:rPr lang="en-GB" sz="3600" b="1" kern="100" dirty="0">
                <a:latin typeface="Aptos"/>
                <a:ea typeface="Aptos" panose="020B0004020202020204" pitchFamily="34" charset="0"/>
                <a:cs typeface="Times New Roman"/>
              </a:rPr>
              <a:t>Big Ideas</a:t>
            </a:r>
            <a:r>
              <a:rPr lang="en-GB" sz="3600" kern="100" dirty="0">
                <a:latin typeface="Aptos"/>
                <a:ea typeface="Aptos" panose="020B0004020202020204" pitchFamily="34" charset="0"/>
                <a:cs typeface="Times New Roman"/>
              </a:rPr>
              <a:t> should capture the </a:t>
            </a:r>
            <a:r>
              <a:rPr lang="en-GB" sz="3600" kern="100" dirty="0">
                <a:highlight>
                  <a:srgbClr val="FFFF00"/>
                </a:highlight>
                <a:latin typeface="Aptos"/>
                <a:ea typeface="Aptos" panose="020B0004020202020204" pitchFamily="34" charset="0"/>
                <a:cs typeface="Times New Roman"/>
              </a:rPr>
              <a:t>core understanding </a:t>
            </a:r>
            <a:r>
              <a:rPr lang="en-GB" sz="3600" kern="100" dirty="0">
                <a:latin typeface="Aptos"/>
                <a:ea typeface="Aptos" panose="020B0004020202020204" pitchFamily="34" charset="0"/>
                <a:cs typeface="Times New Roman"/>
              </a:rPr>
              <a:t>children and young people will </a:t>
            </a:r>
            <a:r>
              <a:rPr lang="en-GB" sz="3600" kern="100" dirty="0">
                <a:highlight>
                  <a:srgbClr val="FFFF00"/>
                </a:highlight>
                <a:latin typeface="Aptos"/>
                <a:ea typeface="Aptos" panose="020B0004020202020204" pitchFamily="34" charset="0"/>
                <a:cs typeface="Times New Roman"/>
              </a:rPr>
              <a:t>develop throughout their curricular journey </a:t>
            </a:r>
            <a:r>
              <a:rPr lang="en-GB" sz="3600" kern="100" dirty="0">
                <a:latin typeface="Aptos"/>
                <a:ea typeface="Aptos" panose="020B0004020202020204" pitchFamily="34" charset="0"/>
                <a:cs typeface="Times New Roman"/>
              </a:rPr>
              <a:t>from early years onward.</a:t>
            </a:r>
          </a:p>
          <a:p>
            <a:pPr algn="ctr">
              <a:lnSpc>
                <a:spcPct val="107000"/>
              </a:lnSpc>
              <a:spcAft>
                <a:spcPts val="800"/>
              </a:spcAft>
            </a:pPr>
            <a:endParaRPr lang="en-GB" sz="3600" kern="100" dirty="0">
              <a:latin typeface="Aptos"/>
              <a:cs typeface="Times New Roman"/>
            </a:endParaRPr>
          </a:p>
          <a:p>
            <a:pPr algn="ctr">
              <a:lnSpc>
                <a:spcPct val="107000"/>
              </a:lnSpc>
              <a:spcAft>
                <a:spcPts val="800"/>
              </a:spcAft>
            </a:pPr>
            <a:r>
              <a:rPr lang="en-GB" sz="3600" kern="100" dirty="0">
                <a:ea typeface="+mj-lt"/>
                <a:cs typeface="+mj-lt"/>
              </a:rPr>
              <a:t>A </a:t>
            </a:r>
            <a:r>
              <a:rPr lang="en-GB" sz="3600" b="1" kern="100" dirty="0">
                <a:ea typeface="+mj-lt"/>
                <a:cs typeface="+mj-lt"/>
              </a:rPr>
              <a:t>concept</a:t>
            </a:r>
            <a:r>
              <a:rPr lang="en-GB" sz="3600" kern="100" dirty="0">
                <a:ea typeface="+mj-lt"/>
                <a:cs typeface="+mj-lt"/>
              </a:rPr>
              <a:t> is a </a:t>
            </a:r>
            <a:r>
              <a:rPr lang="en-GB" sz="3600" kern="100" dirty="0">
                <a:highlight>
                  <a:srgbClr val="FFFF00"/>
                </a:highlight>
                <a:ea typeface="+mj-lt"/>
                <a:cs typeface="+mj-lt"/>
              </a:rPr>
              <a:t>main idea or sequence of ideas</a:t>
            </a:r>
            <a:r>
              <a:rPr lang="en-GB" sz="3600" kern="100" dirty="0">
                <a:ea typeface="+mj-lt"/>
                <a:cs typeface="+mj-lt"/>
              </a:rPr>
              <a:t> that help to shape understanding. It clarifies meaning and is underpinned by knowledge. Concepts can be grouped or sequenced to develop schema that, for example, allow for the building of relationships in an area such as science.</a:t>
            </a:r>
            <a:endParaRPr lang="en-GB" sz="3600" dirty="0"/>
          </a:p>
        </p:txBody>
      </p:sp>
    </p:spTree>
    <p:extLst>
      <p:ext uri="{BB962C8B-B14F-4D97-AF65-F5344CB8AC3E}">
        <p14:creationId xmlns:p14="http://schemas.microsoft.com/office/powerpoint/2010/main" val="513107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BC11E-1473-F0F7-9FE8-3D82CA328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4F8F3-4B4F-314A-02C7-E804352C713C}"/>
              </a:ext>
            </a:extLst>
          </p:cNvPr>
          <p:cNvSpPr>
            <a:spLocks noGrp="1"/>
          </p:cNvSpPr>
          <p:nvPr>
            <p:ph type="ctrTitle"/>
          </p:nvPr>
        </p:nvSpPr>
        <p:spPr>
          <a:xfrm>
            <a:off x="679450" y="1773978"/>
            <a:ext cx="10279380" cy="2945342"/>
          </a:xfrm>
        </p:spPr>
        <p:txBody>
          <a:bodyPr>
            <a:normAutofit/>
          </a:bodyPr>
          <a:lstStyle/>
          <a:p>
            <a:pPr algn="l"/>
            <a:r>
              <a:rPr lang="en-GB" sz="4800" b="1" dirty="0"/>
              <a:t>Activity</a:t>
            </a:r>
            <a:br>
              <a:rPr lang="en-GB" sz="4800" b="1" dirty="0"/>
            </a:br>
            <a:br>
              <a:rPr lang="en-GB" sz="4800" b="1" dirty="0"/>
            </a:br>
            <a:r>
              <a:rPr lang="en-GB" sz="3100" dirty="0">
                <a:latin typeface="Aptos"/>
              </a:rPr>
              <a:t>In groups, before we draft a </a:t>
            </a:r>
            <a:r>
              <a:rPr lang="en-GB" sz="3100" b="1" dirty="0">
                <a:latin typeface="Aptos"/>
              </a:rPr>
              <a:t>definition</a:t>
            </a:r>
            <a:r>
              <a:rPr lang="en-GB" sz="3100" dirty="0">
                <a:latin typeface="Aptos"/>
              </a:rPr>
              <a:t> for each </a:t>
            </a:r>
            <a:r>
              <a:rPr lang="en-GB" sz="3100" b="1" dirty="0">
                <a:latin typeface="Aptos"/>
              </a:rPr>
              <a:t>big idea, </a:t>
            </a:r>
            <a:r>
              <a:rPr lang="en-GB" sz="3100" dirty="0">
                <a:latin typeface="Aptos"/>
              </a:rPr>
              <a:t>consider each big idea and discuss and note down the underlying concepts </a:t>
            </a:r>
            <a:r>
              <a:rPr lang="en-GB" sz="3100" dirty="0" err="1">
                <a:latin typeface="Aptos"/>
              </a:rPr>
              <a:t>eg</a:t>
            </a:r>
            <a:endParaRPr lang="en-GB" sz="4800" dirty="0" err="1"/>
          </a:p>
        </p:txBody>
      </p:sp>
    </p:spTree>
    <p:extLst>
      <p:ext uri="{BB962C8B-B14F-4D97-AF65-F5344CB8AC3E}">
        <p14:creationId xmlns:p14="http://schemas.microsoft.com/office/powerpoint/2010/main" val="1898267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82B7D-F7C9-E309-489B-B1838BC20F6D}"/>
            </a:ext>
          </a:extLst>
        </p:cNvPr>
        <p:cNvGrpSpPr/>
        <p:nvPr/>
      </p:nvGrpSpPr>
      <p:grpSpPr>
        <a:xfrm>
          <a:off x="0" y="0"/>
          <a:ext cx="0" cy="0"/>
          <a:chOff x="0" y="0"/>
          <a:chExt cx="0" cy="0"/>
        </a:xfrm>
      </p:grpSpPr>
      <p:graphicFrame>
        <p:nvGraphicFramePr>
          <p:cNvPr id="38" name="Diagram 37">
            <a:extLst>
              <a:ext uri="{FF2B5EF4-FFF2-40B4-BE49-F238E27FC236}">
                <a16:creationId xmlns:a16="http://schemas.microsoft.com/office/drawing/2014/main" id="{E797E1F4-0E00-6AC8-1247-7C533BE9658F}"/>
              </a:ext>
            </a:extLst>
          </p:cNvPr>
          <p:cNvGraphicFramePr/>
          <p:nvPr>
            <p:extLst>
              <p:ext uri="{D42A27DB-BD31-4B8C-83A1-F6EECF244321}">
                <p14:modId xmlns:p14="http://schemas.microsoft.com/office/powerpoint/2010/main" val="884796135"/>
              </p:ext>
            </p:extLst>
          </p:nvPr>
        </p:nvGraphicFramePr>
        <p:xfrm>
          <a:off x="734399" y="1163670"/>
          <a:ext cx="11795760" cy="554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TextBox 35">
            <a:extLst>
              <a:ext uri="{FF2B5EF4-FFF2-40B4-BE49-F238E27FC236}">
                <a16:creationId xmlns:a16="http://schemas.microsoft.com/office/drawing/2014/main" id="{EB120573-8408-89CF-37F6-457B72F7FAA1}"/>
              </a:ext>
            </a:extLst>
          </p:cNvPr>
          <p:cNvSpPr txBox="1"/>
          <p:nvPr/>
        </p:nvSpPr>
        <p:spPr>
          <a:xfrm>
            <a:off x="321467" y="365760"/>
            <a:ext cx="11352373" cy="584775"/>
          </a:xfrm>
          <a:prstGeom prst="rect">
            <a:avLst/>
          </a:prstGeom>
          <a:noFill/>
        </p:spPr>
        <p:txBody>
          <a:bodyPr wrap="square" rtlCol="0">
            <a:spAutoFit/>
          </a:bodyPr>
          <a:lstStyle/>
          <a:p>
            <a:r>
              <a:rPr lang="en-GB" sz="3200" b="1"/>
              <a:t>EXAMPLE: Exploring Concepts Further</a:t>
            </a:r>
          </a:p>
        </p:txBody>
      </p:sp>
    </p:spTree>
    <p:extLst>
      <p:ext uri="{BB962C8B-B14F-4D97-AF65-F5344CB8AC3E}">
        <p14:creationId xmlns:p14="http://schemas.microsoft.com/office/powerpoint/2010/main" val="2863154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FEBE-F062-1B3B-F5B5-AF3FE49B94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B2394-C247-D759-46A4-418EC0440B06}"/>
              </a:ext>
            </a:extLst>
          </p:cNvPr>
          <p:cNvSpPr txBox="1">
            <a:spLocks/>
          </p:cNvSpPr>
          <p:nvPr/>
        </p:nvSpPr>
        <p:spPr>
          <a:xfrm>
            <a:off x="1300480" y="355600"/>
            <a:ext cx="9367520" cy="61874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buNone/>
            </a:pPr>
            <a:r>
              <a:rPr lang="en-GB" sz="3600" b="1" kern="100">
                <a:latin typeface="Aptos" panose="020B0004020202020204" pitchFamily="34" charset="0"/>
                <a:ea typeface="Aptos" panose="020B0004020202020204" pitchFamily="34" charset="0"/>
                <a:cs typeface="Times New Roman" panose="02020603050405020304" pitchFamily="18" charset="0"/>
              </a:rPr>
              <a:t>Activity</a:t>
            </a:r>
            <a:br>
              <a:rPr lang="en-GB" sz="1800" kern="100">
                <a:latin typeface="Aptos" panose="020B0004020202020204" pitchFamily="34" charset="0"/>
                <a:ea typeface="Aptos" panose="020B0004020202020204" pitchFamily="34" charset="0"/>
                <a:cs typeface="Times New Roman" panose="02020603050405020304" pitchFamily="18" charset="0"/>
              </a:rPr>
            </a:br>
            <a:br>
              <a:rPr lang="en-GB" sz="1800" kern="100">
                <a:latin typeface="Aptos" panose="020B0004020202020204" pitchFamily="34" charset="0"/>
                <a:ea typeface="Aptos" panose="020B0004020202020204" pitchFamily="34" charset="0"/>
                <a:cs typeface="Times New Roman" panose="02020603050405020304" pitchFamily="18" charset="0"/>
              </a:rPr>
            </a:br>
            <a:r>
              <a:rPr lang="en-GB" sz="2800" kern="100">
                <a:latin typeface="Aptos" panose="020B0004020202020204" pitchFamily="34" charset="0"/>
                <a:ea typeface="Aptos" panose="020B0004020202020204" pitchFamily="34" charset="0"/>
                <a:cs typeface="Times New Roman" panose="02020603050405020304" pitchFamily="18" charset="0"/>
              </a:rPr>
              <a:t>In g</a:t>
            </a:r>
            <a:r>
              <a:rPr lang="en-GB" sz="2800" kern="100">
                <a:effectLst/>
                <a:latin typeface="Aptos" panose="020B0004020202020204" pitchFamily="34" charset="0"/>
                <a:ea typeface="Aptos" panose="020B0004020202020204" pitchFamily="34" charset="0"/>
                <a:cs typeface="Times New Roman" panose="02020603050405020304" pitchFamily="18" charset="0"/>
              </a:rPr>
              <a:t>roups, develop and refine each of the overarching themes</a:t>
            </a:r>
          </a:p>
          <a:p>
            <a:pPr>
              <a:lnSpc>
                <a:spcPct val="107000"/>
              </a:lnSpc>
              <a:spcAft>
                <a:spcPts val="800"/>
              </a:spcAft>
              <a:buNone/>
            </a:pPr>
            <a:endParaRPr lang="en-GB" sz="28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2800" kern="100" err="1">
                <a:effectLst/>
                <a:latin typeface="Aptos" panose="020B0004020202020204" pitchFamily="34" charset="0"/>
                <a:ea typeface="Aptos" panose="020B0004020202020204" pitchFamily="34" charset="0"/>
                <a:cs typeface="Times New Roman" panose="02020603050405020304" pitchFamily="18" charset="0"/>
              </a:rPr>
              <a:t>eg</a:t>
            </a:r>
            <a:r>
              <a:rPr lang="en-GB" sz="2800" kern="100">
                <a:effectLst/>
                <a:latin typeface="Aptos" panose="020B0004020202020204" pitchFamily="34" charset="0"/>
                <a:ea typeface="Aptos" panose="020B0004020202020204" pitchFamily="34" charset="0"/>
                <a:cs typeface="Times New Roman" panose="02020603050405020304" pitchFamily="18" charset="0"/>
              </a:rPr>
              <a:t> </a:t>
            </a:r>
            <a:r>
              <a:rPr lang="en-GB" sz="2800" b="1" kern="100">
                <a:effectLst/>
                <a:latin typeface="Aptos" panose="020B0004020202020204" pitchFamily="34" charset="0"/>
                <a:ea typeface="Aptos" panose="020B0004020202020204" pitchFamily="34" charset="0"/>
                <a:cs typeface="Times New Roman" panose="02020603050405020304" pitchFamily="18" charset="0"/>
              </a:rPr>
              <a:t>Problem Solving </a:t>
            </a:r>
            <a:r>
              <a:rPr lang="en-GB" sz="2800" kern="100">
                <a:effectLst/>
                <a:latin typeface="Aptos" panose="020B0004020202020204" pitchFamily="34" charset="0"/>
                <a:ea typeface="Aptos" panose="020B0004020202020204" pitchFamily="34" charset="0"/>
                <a:cs typeface="Times New Roman" panose="02020603050405020304" pitchFamily="18" charset="0"/>
              </a:rPr>
              <a:t>might evolve into…</a:t>
            </a:r>
          </a:p>
          <a:p>
            <a:pPr>
              <a:lnSpc>
                <a:spcPct val="107000"/>
              </a:lnSpc>
              <a:spcAft>
                <a:spcPts val="800"/>
              </a:spcAft>
              <a:buNone/>
            </a:pPr>
            <a:r>
              <a:rPr lang="en-GB" sz="2800" kern="100">
                <a:effectLst/>
                <a:latin typeface="Aptos" panose="020B0004020202020204" pitchFamily="34" charset="0"/>
                <a:ea typeface="Aptos" panose="020B0004020202020204" pitchFamily="34" charset="0"/>
                <a:cs typeface="Times New Roman" panose="02020603050405020304" pitchFamily="18" charset="0"/>
              </a:rPr>
              <a:t> </a:t>
            </a:r>
          </a:p>
          <a:p>
            <a:pPr marL="742950" lvl="1" indent="-285750">
              <a:lnSpc>
                <a:spcPct val="107000"/>
              </a:lnSpc>
              <a:spcAft>
                <a:spcPts val="800"/>
              </a:spcAft>
              <a:buFont typeface="Wingdings" panose="05000000000000000000" pitchFamily="2" charset="2"/>
              <a:buChar char=""/>
              <a:tabLst>
                <a:tab pos="914400" algn="l"/>
              </a:tabLst>
            </a:pPr>
            <a:r>
              <a:rPr lang="en-GB" sz="2800" kern="100">
                <a:effectLst/>
                <a:latin typeface="Aptos" panose="020B0004020202020204" pitchFamily="34" charset="0"/>
                <a:ea typeface="Times New Roman" panose="02020603050405020304" pitchFamily="18" charset="0"/>
                <a:cs typeface="Times New Roman" panose="02020603050405020304" pitchFamily="18" charset="0"/>
              </a:rPr>
              <a:t>Design-Led Problem Solving</a:t>
            </a:r>
            <a:endParaRPr lang="en-GB" sz="28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en-GB" sz="2800" kern="100">
                <a:effectLst/>
                <a:latin typeface="Aptos" panose="020B0004020202020204" pitchFamily="34" charset="0"/>
                <a:ea typeface="Times New Roman" panose="02020603050405020304" pitchFamily="18" charset="0"/>
                <a:cs typeface="Times New Roman" panose="02020603050405020304" pitchFamily="18" charset="0"/>
              </a:rPr>
              <a:t>Design-Led Problem Solving is at the heart of technological development</a:t>
            </a:r>
            <a:endParaRPr lang="en-GB" sz="28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en-GB" sz="2800" b="1" kern="100">
                <a:effectLst/>
                <a:latin typeface="Aptos" panose="020B0004020202020204" pitchFamily="34" charset="0"/>
                <a:ea typeface="Times New Roman" panose="02020603050405020304" pitchFamily="18" charset="0"/>
                <a:cs typeface="Times New Roman" panose="02020603050405020304" pitchFamily="18" charset="0"/>
              </a:rPr>
              <a:t>Design-led problem solving is central to developing technological and business solutions</a:t>
            </a:r>
            <a:endParaRPr lang="en-GB" sz="2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24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81455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B53CD-9E7A-0EA8-19D2-B0AB0F695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B60B5-B490-0E19-BD13-C4192F043082}"/>
              </a:ext>
            </a:extLst>
          </p:cNvPr>
          <p:cNvSpPr txBox="1">
            <a:spLocks/>
          </p:cNvSpPr>
          <p:nvPr/>
        </p:nvSpPr>
        <p:spPr>
          <a:xfrm>
            <a:off x="1300480" y="355600"/>
            <a:ext cx="9367520" cy="6187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3600" b="1" kern="100">
                <a:latin typeface="Aptos" panose="020B0004020202020204" pitchFamily="34" charset="0"/>
                <a:ea typeface="Aptos" panose="020B0004020202020204" pitchFamily="34" charset="0"/>
                <a:cs typeface="Times New Roman" panose="02020603050405020304" pitchFamily="18" charset="0"/>
              </a:rPr>
              <a:t>Share</a:t>
            </a:r>
            <a:br>
              <a:rPr lang="en-GB" sz="1800" kern="100">
                <a:latin typeface="Aptos" panose="020B0004020202020204" pitchFamily="34" charset="0"/>
                <a:ea typeface="Aptos" panose="020B0004020202020204" pitchFamily="34" charset="0"/>
                <a:cs typeface="Times New Roman" panose="02020603050405020304" pitchFamily="18" charset="0"/>
              </a:rPr>
            </a:br>
            <a:br>
              <a:rPr lang="en-GB" sz="1800" kern="100">
                <a:latin typeface="Aptos" panose="020B0004020202020204" pitchFamily="34" charset="0"/>
                <a:ea typeface="Aptos" panose="020B0004020202020204" pitchFamily="34" charset="0"/>
                <a:cs typeface="Times New Roman" panose="02020603050405020304" pitchFamily="18" charset="0"/>
              </a:rPr>
            </a:br>
            <a:r>
              <a:rPr lang="en-GB" sz="2400" kern="100">
                <a:latin typeface="Aptos" panose="020B0004020202020204" pitchFamily="34" charset="0"/>
                <a:ea typeface="Aptos" panose="020B0004020202020204" pitchFamily="34" charset="0"/>
                <a:cs typeface="Times New Roman" panose="02020603050405020304" pitchFamily="18" charset="0"/>
              </a:rPr>
              <a:t>So, what are our 4/5 developed themes.  These are our Big Ideas</a:t>
            </a:r>
          </a:p>
        </p:txBody>
      </p:sp>
    </p:spTree>
    <p:extLst>
      <p:ext uri="{BB962C8B-B14F-4D97-AF65-F5344CB8AC3E}">
        <p14:creationId xmlns:p14="http://schemas.microsoft.com/office/powerpoint/2010/main" val="47943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D4BE8-FE75-E108-4738-90E915682D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FFD6D-A3CA-2B75-EA3D-EC24F5A44C06}"/>
              </a:ext>
            </a:extLst>
          </p:cNvPr>
          <p:cNvSpPr txBox="1">
            <a:spLocks/>
          </p:cNvSpPr>
          <p:nvPr/>
        </p:nvSpPr>
        <p:spPr>
          <a:xfrm>
            <a:off x="1300480" y="355600"/>
            <a:ext cx="9367520" cy="6187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buNone/>
            </a:pPr>
            <a:r>
              <a:rPr lang="en-GB" sz="3600" b="1" kern="100">
                <a:latin typeface="Aptos" panose="020B0004020202020204" pitchFamily="34" charset="0"/>
                <a:ea typeface="Aptos" panose="020B0004020202020204" pitchFamily="34" charset="0"/>
                <a:cs typeface="Times New Roman" panose="02020603050405020304" pitchFamily="18" charset="0"/>
              </a:rPr>
              <a:t>Activity</a:t>
            </a:r>
            <a:br>
              <a:rPr lang="en-GB" sz="1800" kern="100">
                <a:latin typeface="Aptos" panose="020B0004020202020204" pitchFamily="34" charset="0"/>
                <a:ea typeface="Aptos" panose="020B0004020202020204" pitchFamily="34" charset="0"/>
                <a:cs typeface="Times New Roman" panose="02020603050405020304" pitchFamily="18" charset="0"/>
              </a:rPr>
            </a:br>
            <a:br>
              <a:rPr lang="en-GB" sz="1800" kern="100">
                <a:latin typeface="Aptos" panose="020B0004020202020204" pitchFamily="34" charset="0"/>
                <a:ea typeface="Aptos" panose="020B0004020202020204" pitchFamily="34" charset="0"/>
                <a:cs typeface="Times New Roman" panose="02020603050405020304" pitchFamily="18" charset="0"/>
              </a:rPr>
            </a:br>
            <a:r>
              <a:rPr lang="en-GB" sz="2800" kern="100">
                <a:latin typeface="Aptos" panose="020B0004020202020204" pitchFamily="34" charset="0"/>
                <a:ea typeface="Aptos" panose="020B0004020202020204" pitchFamily="34" charset="0"/>
                <a:cs typeface="Times New Roman" panose="02020603050405020304" pitchFamily="18" charset="0"/>
              </a:rPr>
              <a:t>In g</a:t>
            </a:r>
            <a:r>
              <a:rPr lang="en-GB" sz="2800" kern="100">
                <a:effectLst/>
                <a:latin typeface="Aptos" panose="020B0004020202020204" pitchFamily="34" charset="0"/>
                <a:ea typeface="Aptos" panose="020B0004020202020204" pitchFamily="34" charset="0"/>
                <a:cs typeface="Times New Roman" panose="02020603050405020304" pitchFamily="18" charset="0"/>
              </a:rPr>
              <a:t>roups, draft a </a:t>
            </a:r>
            <a:r>
              <a:rPr lang="en-GB" sz="2800" b="1" kern="100">
                <a:effectLst/>
                <a:latin typeface="Aptos" panose="020B0004020202020204" pitchFamily="34" charset="0"/>
                <a:ea typeface="Aptos" panose="020B0004020202020204" pitchFamily="34" charset="0"/>
                <a:cs typeface="Times New Roman" panose="02020603050405020304" pitchFamily="18" charset="0"/>
              </a:rPr>
              <a:t>definition</a:t>
            </a:r>
            <a:r>
              <a:rPr lang="en-GB" sz="2800" kern="100">
                <a:effectLst/>
                <a:latin typeface="Aptos" panose="020B0004020202020204" pitchFamily="34" charset="0"/>
                <a:ea typeface="Aptos" panose="020B0004020202020204" pitchFamily="34" charset="0"/>
                <a:cs typeface="Times New Roman" panose="02020603050405020304" pitchFamily="18" charset="0"/>
              </a:rPr>
              <a:t> for each </a:t>
            </a:r>
            <a:r>
              <a:rPr lang="en-GB" sz="2800" b="1" kern="100">
                <a:effectLst/>
                <a:latin typeface="Aptos" panose="020B0004020202020204" pitchFamily="34" charset="0"/>
                <a:ea typeface="Aptos" panose="020B0004020202020204" pitchFamily="34" charset="0"/>
                <a:cs typeface="Times New Roman" panose="02020603050405020304" pitchFamily="18" charset="0"/>
              </a:rPr>
              <a:t>big idea</a:t>
            </a:r>
          </a:p>
          <a:p>
            <a:pPr>
              <a:lnSpc>
                <a:spcPct val="107000"/>
              </a:lnSpc>
              <a:spcAft>
                <a:spcPts val="800"/>
              </a:spcAft>
              <a:buNone/>
            </a:pPr>
            <a:endParaRPr lang="en-GB" sz="2800" kern="100">
              <a:latin typeface="+mn-lt"/>
              <a:ea typeface="Aptos" panose="020B0004020202020204" pitchFamily="34" charset="0"/>
              <a:cs typeface="Times New Roman" panose="02020603050405020304" pitchFamily="18" charset="0"/>
            </a:endParaRPr>
          </a:p>
          <a:p>
            <a:pPr fontAlgn="base"/>
            <a:r>
              <a:rPr lang="en-GB" sz="2800">
                <a:solidFill>
                  <a:srgbClr val="000000"/>
                </a:solidFill>
                <a:effectLst/>
                <a:latin typeface="+mn-lt"/>
                <a:ea typeface="Times New Roman" panose="02020603050405020304" pitchFamily="18" charset="0"/>
                <a:cs typeface="Calibri" panose="020F0502020204030204" pitchFamily="34" charset="0"/>
              </a:rPr>
              <a:t>Remember, T</a:t>
            </a:r>
            <a:r>
              <a:rPr lang="en-GB" sz="2800">
                <a:effectLst/>
                <a:latin typeface="+mn-lt"/>
                <a:ea typeface="Times New Roman" panose="02020603050405020304" pitchFamily="18" charset="0"/>
              </a:rPr>
              <a:t>he definition </a:t>
            </a:r>
            <a:r>
              <a:rPr lang="en-GB" sz="2800">
                <a:solidFill>
                  <a:srgbClr val="000000"/>
                </a:solidFill>
                <a:effectLst/>
                <a:latin typeface="+mn-lt"/>
                <a:ea typeface="Times New Roman" panose="02020603050405020304" pitchFamily="18" charset="0"/>
                <a:cs typeface="Calibri" panose="020F0502020204030204" pitchFamily="34" charset="0"/>
              </a:rPr>
              <a:t>needs to capture </a:t>
            </a:r>
            <a:r>
              <a:rPr lang="en-GB" sz="2800" b="1">
                <a:solidFill>
                  <a:srgbClr val="000000"/>
                </a:solidFill>
                <a:effectLst/>
                <a:highlight>
                  <a:srgbClr val="FFFF00"/>
                </a:highlight>
                <a:latin typeface="+mn-lt"/>
                <a:ea typeface="Times New Roman" panose="02020603050405020304" pitchFamily="18" charset="0"/>
                <a:cs typeface="Calibri" panose="020F0502020204030204" pitchFamily="34" charset="0"/>
              </a:rPr>
              <a:t>concepts</a:t>
            </a:r>
            <a:r>
              <a:rPr lang="en-GB" sz="2800">
                <a:solidFill>
                  <a:srgbClr val="000000"/>
                </a:solidFill>
                <a:effectLst/>
                <a:highlight>
                  <a:srgbClr val="FFFF00"/>
                </a:highlight>
                <a:latin typeface="+mn-lt"/>
                <a:ea typeface="Times New Roman" panose="02020603050405020304" pitchFamily="18" charset="0"/>
                <a:cs typeface="Calibri" panose="020F0502020204030204" pitchFamily="34" charset="0"/>
              </a:rPr>
              <a:t> </a:t>
            </a:r>
            <a:r>
              <a:rPr lang="en-GB" sz="2800" b="1">
                <a:solidFill>
                  <a:srgbClr val="000000"/>
                </a:solidFill>
                <a:effectLst/>
                <a:highlight>
                  <a:srgbClr val="FFFF00"/>
                </a:highlight>
                <a:latin typeface="+mn-lt"/>
                <a:ea typeface="Times New Roman" panose="02020603050405020304" pitchFamily="18" charset="0"/>
                <a:cs typeface="Calibri" panose="020F0502020204030204" pitchFamily="34" charset="0"/>
              </a:rPr>
              <a:t>that</a:t>
            </a:r>
            <a:r>
              <a:rPr lang="en-GB" sz="2800">
                <a:solidFill>
                  <a:srgbClr val="000000"/>
                </a:solidFill>
                <a:effectLst/>
                <a:highlight>
                  <a:srgbClr val="FFFF00"/>
                </a:highlight>
                <a:latin typeface="+mn-lt"/>
                <a:ea typeface="Times New Roman" panose="02020603050405020304" pitchFamily="18" charset="0"/>
                <a:cs typeface="Calibri" panose="020F0502020204030204" pitchFamily="34" charset="0"/>
              </a:rPr>
              <a:t> </a:t>
            </a:r>
            <a:r>
              <a:rPr lang="en-GB" sz="2800" b="1">
                <a:solidFill>
                  <a:srgbClr val="000000"/>
                </a:solidFill>
                <a:effectLst/>
                <a:highlight>
                  <a:srgbClr val="FFFF00"/>
                </a:highlight>
                <a:latin typeface="+mn-lt"/>
                <a:ea typeface="Times New Roman" panose="02020603050405020304" pitchFamily="18" charset="0"/>
                <a:cs typeface="Calibri" panose="020F0502020204030204" pitchFamily="34" charset="0"/>
              </a:rPr>
              <a:t>matter</a:t>
            </a:r>
            <a:r>
              <a:rPr lang="en-GB" sz="2800">
                <a:solidFill>
                  <a:srgbClr val="000000"/>
                </a:solidFill>
                <a:effectLst/>
                <a:latin typeface="+mn-lt"/>
                <a:ea typeface="Times New Roman" panose="02020603050405020304" pitchFamily="18" charset="0"/>
                <a:cs typeface="Calibri" panose="020F0502020204030204" pitchFamily="34" charset="0"/>
              </a:rPr>
              <a:t>, not all possible concepts. (The concept will sit in the understand point of the K-D-U knot.)</a:t>
            </a:r>
          </a:p>
          <a:p>
            <a:pPr>
              <a:lnSpc>
                <a:spcPct val="107000"/>
              </a:lnSpc>
              <a:spcAft>
                <a:spcPts val="800"/>
              </a:spcAft>
            </a:pPr>
            <a:endParaRPr lang="en-GB" sz="24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3196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1245C-A22F-CC2C-B8CE-A05956784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B90779-AD91-463E-7F0A-D64BC9D0F452}"/>
              </a:ext>
            </a:extLst>
          </p:cNvPr>
          <p:cNvSpPr txBox="1">
            <a:spLocks/>
          </p:cNvSpPr>
          <p:nvPr/>
        </p:nvSpPr>
        <p:spPr>
          <a:xfrm>
            <a:off x="1137920" y="589280"/>
            <a:ext cx="9367520" cy="6187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kern="100">
                <a:latin typeface="Aptos" panose="020B0004020202020204" pitchFamily="34" charset="0"/>
                <a:ea typeface="Aptos" panose="020B0004020202020204" pitchFamily="34" charset="0"/>
                <a:cs typeface="Times New Roman" panose="02020603050405020304" pitchFamily="18" charset="0"/>
              </a:rPr>
              <a:t>Example Definition</a:t>
            </a:r>
            <a:br>
              <a:rPr lang="en-GB" sz="1800" kern="100">
                <a:latin typeface="Aptos" panose="020B0004020202020204" pitchFamily="34" charset="0"/>
                <a:ea typeface="Aptos" panose="020B0004020202020204" pitchFamily="34" charset="0"/>
                <a:cs typeface="Times New Roman" panose="02020603050405020304" pitchFamily="18" charset="0"/>
              </a:rPr>
            </a:br>
            <a:br>
              <a:rPr lang="en-GB" sz="1800" kern="100">
                <a:latin typeface="Aptos" panose="020B0004020202020204" pitchFamily="34" charset="0"/>
                <a:ea typeface="Aptos" panose="020B0004020202020204" pitchFamily="34" charset="0"/>
                <a:cs typeface="Times New Roman" panose="02020603050405020304" pitchFamily="18" charset="0"/>
              </a:rPr>
            </a:br>
            <a:r>
              <a:rPr lang="en-GB" sz="2800" b="1"/>
              <a:t>Design-led problem solving is central to developing technological and business solutions</a:t>
            </a:r>
          </a:p>
          <a:p>
            <a:pPr>
              <a:lnSpc>
                <a:spcPct val="107000"/>
              </a:lnSpc>
              <a:spcAft>
                <a:spcPts val="800"/>
              </a:spcAft>
            </a:pPr>
            <a:endParaRPr lang="en-GB" sz="24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400"/>
              <a:t>Learners tackle appropriately </a:t>
            </a:r>
            <a:r>
              <a:rPr lang="en-GB" sz="2400" b="1">
                <a:solidFill>
                  <a:srgbClr val="C00000"/>
                </a:solidFill>
              </a:rPr>
              <a:t>complex</a:t>
            </a:r>
            <a:r>
              <a:rPr lang="en-GB" sz="2400">
                <a:solidFill>
                  <a:srgbClr val="C00000"/>
                </a:solidFill>
              </a:rPr>
              <a:t>, </a:t>
            </a:r>
            <a:r>
              <a:rPr lang="en-GB" sz="2400" b="1">
                <a:solidFill>
                  <a:srgbClr val="C00000"/>
                </a:solidFill>
              </a:rPr>
              <a:t>open-ended challenges </a:t>
            </a:r>
            <a:r>
              <a:rPr lang="en-GB" sz="2400"/>
              <a:t>and apply </a:t>
            </a:r>
            <a:r>
              <a:rPr lang="en-GB" sz="2400" b="1">
                <a:solidFill>
                  <a:srgbClr val="C00000"/>
                </a:solidFill>
              </a:rPr>
              <a:t>logical</a:t>
            </a:r>
            <a:r>
              <a:rPr lang="en-GB" sz="2400"/>
              <a:t> </a:t>
            </a:r>
            <a:r>
              <a:rPr lang="en-GB" sz="2400" b="1">
                <a:solidFill>
                  <a:srgbClr val="C00000"/>
                </a:solidFill>
              </a:rPr>
              <a:t>analysis</a:t>
            </a:r>
            <a:r>
              <a:rPr lang="en-GB" sz="2400"/>
              <a:t> and </a:t>
            </a:r>
            <a:r>
              <a:rPr lang="en-GB" sz="2400" b="1">
                <a:solidFill>
                  <a:srgbClr val="C00000"/>
                </a:solidFill>
              </a:rPr>
              <a:t>structured</a:t>
            </a:r>
            <a:r>
              <a:rPr lang="en-GB" sz="2400">
                <a:solidFill>
                  <a:srgbClr val="C00000"/>
                </a:solidFill>
              </a:rPr>
              <a:t> </a:t>
            </a:r>
            <a:r>
              <a:rPr lang="en-GB" sz="2400" b="1">
                <a:solidFill>
                  <a:srgbClr val="C00000"/>
                </a:solidFill>
              </a:rPr>
              <a:t>design</a:t>
            </a:r>
            <a:r>
              <a:rPr lang="en-GB" sz="2400">
                <a:solidFill>
                  <a:srgbClr val="C00000"/>
                </a:solidFill>
              </a:rPr>
              <a:t> </a:t>
            </a:r>
            <a:r>
              <a:rPr lang="en-GB" sz="2400" b="1">
                <a:solidFill>
                  <a:srgbClr val="C00000"/>
                </a:solidFill>
              </a:rPr>
              <a:t>approaches</a:t>
            </a:r>
            <a:r>
              <a:rPr lang="en-GB" sz="2400"/>
              <a:t>. Learners </a:t>
            </a:r>
            <a:r>
              <a:rPr lang="en-GB" sz="2400" b="1">
                <a:solidFill>
                  <a:srgbClr val="C00000"/>
                </a:solidFill>
              </a:rPr>
              <a:t>develop ideas </a:t>
            </a:r>
            <a:r>
              <a:rPr lang="en-GB" sz="2400"/>
              <a:t>in response to </a:t>
            </a:r>
            <a:r>
              <a:rPr lang="en-GB" sz="2400" b="1">
                <a:solidFill>
                  <a:srgbClr val="C00000"/>
                </a:solidFill>
              </a:rPr>
              <a:t>real-world</a:t>
            </a:r>
            <a:r>
              <a:rPr lang="en-GB" sz="2400"/>
              <a:t> needs, applying </a:t>
            </a:r>
            <a:r>
              <a:rPr lang="en-GB" sz="2400" b="1">
                <a:solidFill>
                  <a:srgbClr val="C00000"/>
                </a:solidFill>
              </a:rPr>
              <a:t>research</a:t>
            </a:r>
            <a:r>
              <a:rPr lang="en-GB" sz="2400"/>
              <a:t>, </a:t>
            </a:r>
            <a:r>
              <a:rPr lang="en-GB" sz="2400" b="1">
                <a:solidFill>
                  <a:srgbClr val="C00000"/>
                </a:solidFill>
              </a:rPr>
              <a:t>ideation</a:t>
            </a:r>
            <a:r>
              <a:rPr lang="en-GB" sz="2400"/>
              <a:t>, </a:t>
            </a:r>
            <a:r>
              <a:rPr lang="en-GB" sz="2400" b="1">
                <a:solidFill>
                  <a:srgbClr val="C00000"/>
                </a:solidFill>
              </a:rPr>
              <a:t>prototyping</a:t>
            </a:r>
            <a:r>
              <a:rPr lang="en-GB" sz="2400"/>
              <a:t>, and </a:t>
            </a:r>
            <a:r>
              <a:rPr lang="en-GB" sz="2400" b="1">
                <a:solidFill>
                  <a:srgbClr val="C00000"/>
                </a:solidFill>
              </a:rPr>
              <a:t>evaluation </a:t>
            </a:r>
            <a:r>
              <a:rPr lang="en-GB" sz="2400"/>
              <a:t>processes. They engage with </a:t>
            </a:r>
            <a:r>
              <a:rPr lang="en-GB" sz="2400" b="1">
                <a:solidFill>
                  <a:srgbClr val="C00000"/>
                </a:solidFill>
              </a:rPr>
              <a:t>authentic contexts</a:t>
            </a:r>
            <a:r>
              <a:rPr lang="en-GB" sz="2400"/>
              <a:t>, drawing connections between </a:t>
            </a:r>
            <a:r>
              <a:rPr lang="en-GB" sz="2400" b="1">
                <a:solidFill>
                  <a:srgbClr val="C00000"/>
                </a:solidFill>
              </a:rPr>
              <a:t>technical</a:t>
            </a:r>
            <a:r>
              <a:rPr lang="en-GB" sz="2400"/>
              <a:t> </a:t>
            </a:r>
            <a:r>
              <a:rPr lang="en-GB" sz="2400" b="1">
                <a:solidFill>
                  <a:srgbClr val="C00000"/>
                </a:solidFill>
              </a:rPr>
              <a:t>challenges</a:t>
            </a:r>
            <a:r>
              <a:rPr lang="en-GB" sz="2400"/>
              <a:t> and </a:t>
            </a:r>
            <a:r>
              <a:rPr lang="en-GB" sz="2400" b="1">
                <a:solidFill>
                  <a:srgbClr val="C00000"/>
                </a:solidFill>
              </a:rPr>
              <a:t>social</a:t>
            </a:r>
            <a:r>
              <a:rPr lang="en-GB" sz="2400"/>
              <a:t> or </a:t>
            </a:r>
            <a:r>
              <a:rPr lang="en-GB" sz="2400" b="1">
                <a:solidFill>
                  <a:srgbClr val="C00000"/>
                </a:solidFill>
              </a:rPr>
              <a:t>environmental issues</a:t>
            </a:r>
            <a:r>
              <a:rPr lang="en-GB" sz="2400"/>
              <a:t>. The focus is developing strategies that are both functional and innovative, positioning learners as </a:t>
            </a:r>
            <a:r>
              <a:rPr lang="en-GB" sz="2400" b="1">
                <a:solidFill>
                  <a:srgbClr val="C00000"/>
                </a:solidFill>
              </a:rPr>
              <a:t>confident</a:t>
            </a:r>
            <a:r>
              <a:rPr lang="en-GB" sz="2400" b="1"/>
              <a:t> </a:t>
            </a:r>
            <a:r>
              <a:rPr lang="en-GB" sz="2400" b="1">
                <a:solidFill>
                  <a:srgbClr val="C00000"/>
                </a:solidFill>
              </a:rPr>
              <a:t>creators</a:t>
            </a:r>
            <a:r>
              <a:rPr lang="en-GB" sz="2400" b="1"/>
              <a:t> </a:t>
            </a:r>
            <a:r>
              <a:rPr lang="en-GB" sz="2400"/>
              <a:t>of </a:t>
            </a:r>
            <a:r>
              <a:rPr lang="en-GB" sz="2400" b="1">
                <a:solidFill>
                  <a:srgbClr val="C00000"/>
                </a:solidFill>
              </a:rPr>
              <a:t>purpose-driven solutions</a:t>
            </a:r>
            <a:r>
              <a:rPr lang="en-GB" sz="2400"/>
              <a:t>.</a:t>
            </a:r>
          </a:p>
          <a:p>
            <a:pPr>
              <a:lnSpc>
                <a:spcPct val="107000"/>
              </a:lnSpc>
              <a:spcAft>
                <a:spcPts val="800"/>
              </a:spcAft>
            </a:pPr>
            <a:endParaRPr lang="en-GB" sz="24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17051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E70C0-32E5-C859-08C1-0F29A59FB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87EB6-3AD9-8037-6C05-532A9F1D4FAF}"/>
              </a:ext>
            </a:extLst>
          </p:cNvPr>
          <p:cNvSpPr>
            <a:spLocks noGrp="1"/>
          </p:cNvSpPr>
          <p:nvPr>
            <p:ph type="ctrTitle"/>
          </p:nvPr>
        </p:nvSpPr>
        <p:spPr>
          <a:xfrm>
            <a:off x="557530" y="2353310"/>
            <a:ext cx="10279380" cy="2387600"/>
          </a:xfrm>
        </p:spPr>
        <p:txBody>
          <a:bodyPr>
            <a:normAutofit fontScale="90000"/>
          </a:bodyPr>
          <a:lstStyle/>
          <a:p>
            <a:pPr algn="l"/>
            <a:r>
              <a:rPr lang="en-GB" b="1"/>
              <a:t>GALLERY WALK</a:t>
            </a:r>
            <a:br>
              <a:rPr lang="en-GB"/>
            </a:br>
            <a:br>
              <a:rPr lang="en-GB"/>
            </a:br>
            <a:r>
              <a:rPr lang="en-GB" sz="3600">
                <a:latin typeface="+mn-lt"/>
              </a:rPr>
              <a:t>Put group definitions on large paper and stick to wall</a:t>
            </a:r>
            <a:br>
              <a:rPr lang="en-GB" sz="3600">
                <a:latin typeface="+mn-lt"/>
              </a:rPr>
            </a:br>
            <a:br>
              <a:rPr lang="en-GB" sz="3600">
                <a:latin typeface="+mn-lt"/>
              </a:rPr>
            </a:br>
            <a:r>
              <a:rPr lang="en-GB" sz="3600">
                <a:latin typeface="+mn-lt"/>
              </a:rPr>
              <a:t>Groups circulate and read all responses</a:t>
            </a:r>
            <a:endParaRPr lang="en-GB"/>
          </a:p>
        </p:txBody>
      </p:sp>
    </p:spTree>
    <p:extLst>
      <p:ext uri="{BB962C8B-B14F-4D97-AF65-F5344CB8AC3E}">
        <p14:creationId xmlns:p14="http://schemas.microsoft.com/office/powerpoint/2010/main" val="99773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6960DD-5CD9-9C1C-D35F-61CCBD1B0B9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D9E8184-D928-6818-1FC8-84C515FB489C}"/>
              </a:ext>
            </a:extLst>
          </p:cNvPr>
          <p:cNvPicPr>
            <a:picLocks noChangeAspect="1"/>
          </p:cNvPicPr>
          <p:nvPr/>
        </p:nvPicPr>
        <p:blipFill>
          <a:blip r:embed="rId2"/>
          <a:srcRect t="14492" r="-1" b="10488"/>
          <a:stretch>
            <a:fillRect/>
          </a:stretch>
        </p:blipFill>
        <p:spPr>
          <a:xfrm>
            <a:off x="20" y="10"/>
            <a:ext cx="12188932" cy="6857990"/>
          </a:xfrm>
          <a:prstGeom prst="rect">
            <a:avLst/>
          </a:prstGeom>
        </p:spPr>
      </p:pic>
      <p:sp>
        <p:nvSpPr>
          <p:cNvPr id="4" name="TextBox 3">
            <a:extLst>
              <a:ext uri="{FF2B5EF4-FFF2-40B4-BE49-F238E27FC236}">
                <a16:creationId xmlns:a16="http://schemas.microsoft.com/office/drawing/2014/main" id="{7850301D-2305-99C3-E299-64BAA9467846}"/>
              </a:ext>
            </a:extLst>
          </p:cNvPr>
          <p:cNvSpPr txBox="1"/>
          <p:nvPr/>
        </p:nvSpPr>
        <p:spPr>
          <a:xfrm>
            <a:off x="517870" y="978408"/>
            <a:ext cx="8686796" cy="233424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000" b="1">
                <a:solidFill>
                  <a:srgbClr val="FFFFFF"/>
                </a:solidFill>
                <a:latin typeface="Comic Sans MS"/>
                <a:ea typeface="+mj-ea"/>
                <a:cs typeface="+mj-cs"/>
              </a:rPr>
              <a:t>Early level technologies….</a:t>
            </a:r>
          </a:p>
          <a:p>
            <a:pPr>
              <a:lnSpc>
                <a:spcPct val="90000"/>
              </a:lnSpc>
              <a:spcBef>
                <a:spcPct val="0"/>
              </a:spcBef>
              <a:spcAft>
                <a:spcPts val="600"/>
              </a:spcAft>
            </a:pPr>
            <a:r>
              <a:rPr lang="en-US" sz="5000" b="1">
                <a:solidFill>
                  <a:srgbClr val="FFFFFF"/>
                </a:solidFill>
                <a:latin typeface="Comic Sans MS"/>
                <a:ea typeface="+mj-ea"/>
                <a:cs typeface="+mj-cs"/>
              </a:rPr>
              <a:t>What can it look, sound, and feel like?</a:t>
            </a:r>
          </a:p>
        </p:txBody>
      </p:sp>
    </p:spTree>
    <p:extLst>
      <p:ext uri="{BB962C8B-B14F-4D97-AF65-F5344CB8AC3E}">
        <p14:creationId xmlns:p14="http://schemas.microsoft.com/office/powerpoint/2010/main" val="3311260808"/>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AC5744-65FD-FE03-E899-9E239A827B5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981B2-0543-2F00-5C96-D170A7474EF2}"/>
              </a:ext>
            </a:extLst>
          </p:cNvPr>
          <p:cNvSpPr>
            <a:spLocks noGrp="1"/>
          </p:cNvSpPr>
          <p:nvPr>
            <p:ph type="ctrTitle"/>
          </p:nvPr>
        </p:nvSpPr>
        <p:spPr>
          <a:xfrm>
            <a:off x="1524000" y="1293338"/>
            <a:ext cx="9144000" cy="3274592"/>
          </a:xfrm>
        </p:spPr>
        <p:txBody>
          <a:bodyPr anchor="ctr">
            <a:normAutofit/>
          </a:bodyPr>
          <a:lstStyle/>
          <a:p>
            <a:r>
              <a:rPr lang="en-GB" sz="7200" b="1"/>
              <a:t>DAY 4</a:t>
            </a:r>
          </a:p>
        </p:txBody>
      </p:sp>
      <p:sp>
        <p:nvSpPr>
          <p:cNvPr id="3" name="Subtitle 2">
            <a:extLst>
              <a:ext uri="{FF2B5EF4-FFF2-40B4-BE49-F238E27FC236}">
                <a16:creationId xmlns:a16="http://schemas.microsoft.com/office/drawing/2014/main" id="{738C5DDF-8952-C35B-D775-1B34DAECB522}"/>
              </a:ext>
            </a:extLst>
          </p:cNvPr>
          <p:cNvSpPr>
            <a:spLocks noGrp="1"/>
          </p:cNvSpPr>
          <p:nvPr>
            <p:ph type="subTitle" idx="1"/>
          </p:nvPr>
        </p:nvSpPr>
        <p:spPr>
          <a:xfrm>
            <a:off x="1524000" y="5514052"/>
            <a:ext cx="9144000" cy="651910"/>
          </a:xfrm>
        </p:spPr>
        <p:txBody>
          <a:bodyPr anchor="ctr">
            <a:normAutofit/>
          </a:bodyPr>
          <a:lstStyle/>
          <a:p>
            <a:r>
              <a:rPr lang="en-GB"/>
              <a:t>PURPOSE: Agree the Big Ideas in the Technologies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6449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B8416-5B2D-470E-53EC-601D51EE6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936800-5A38-7290-EA3F-401768046B31}"/>
              </a:ext>
            </a:extLst>
          </p:cNvPr>
          <p:cNvSpPr txBox="1">
            <a:spLocks/>
          </p:cNvSpPr>
          <p:nvPr/>
        </p:nvSpPr>
        <p:spPr>
          <a:xfrm>
            <a:off x="1300480" y="355600"/>
            <a:ext cx="9367520" cy="6187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3600" b="1" kern="100">
                <a:latin typeface="Aptos" panose="020B0004020202020204" pitchFamily="34" charset="0"/>
                <a:ea typeface="Aptos" panose="020B0004020202020204" pitchFamily="34" charset="0"/>
                <a:cs typeface="Times New Roman" panose="02020603050405020304" pitchFamily="18" charset="0"/>
              </a:rPr>
              <a:t>Discussions</a:t>
            </a:r>
            <a:endParaRPr lang="en-GB" sz="1800" b="1"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b="1" kern="100">
              <a:effectLst/>
              <a:latin typeface="Aptos" panose="020B0004020202020204" pitchFamily="34" charset="0"/>
              <a:ea typeface="Aptos" panose="020B0004020202020204" pitchFamily="34" charset="0"/>
              <a:cs typeface="Times New Roman" panose="02020603050405020304" pitchFamily="18" charset="0"/>
            </a:endParaRPr>
          </a:p>
          <a:p>
            <a:pPr marL="514350" indent="-514350">
              <a:lnSpc>
                <a:spcPct val="107000"/>
              </a:lnSpc>
              <a:spcAft>
                <a:spcPts val="800"/>
              </a:spcAft>
              <a:buFont typeface="+mj-lt"/>
              <a:buAutoNum type="arabicPeriod"/>
            </a:pPr>
            <a:r>
              <a:rPr lang="en-GB" sz="2800" kern="100">
                <a:effectLst/>
                <a:latin typeface="Aptos" panose="020B0004020202020204" pitchFamily="34" charset="0"/>
                <a:ea typeface="Aptos" panose="020B0004020202020204" pitchFamily="34" charset="0"/>
                <a:cs typeface="Times New Roman" panose="02020603050405020304" pitchFamily="18" charset="0"/>
              </a:rPr>
              <a:t>Have we identified and been explicit about the concepts in each big idea?</a:t>
            </a:r>
          </a:p>
          <a:p>
            <a:pPr marL="514350" indent="-514350">
              <a:lnSpc>
                <a:spcPct val="107000"/>
              </a:lnSpc>
              <a:spcAft>
                <a:spcPts val="800"/>
              </a:spcAft>
              <a:buFont typeface="+mj-lt"/>
              <a:buAutoNum type="arabicPeriod"/>
            </a:pPr>
            <a:endParaRPr lang="en-GB" sz="2800" kern="100">
              <a:latin typeface="Aptos" panose="020B0004020202020204" pitchFamily="34" charset="0"/>
              <a:ea typeface="Aptos" panose="020B0004020202020204" pitchFamily="34" charset="0"/>
              <a:cs typeface="Times New Roman" panose="02020603050405020304" pitchFamily="18" charset="0"/>
            </a:endParaRPr>
          </a:p>
          <a:p>
            <a:pPr marL="514350" indent="-514350">
              <a:lnSpc>
                <a:spcPct val="107000"/>
              </a:lnSpc>
              <a:spcAft>
                <a:spcPts val="800"/>
              </a:spcAft>
              <a:buFont typeface="+mj-lt"/>
              <a:buAutoNum type="arabicPeriod"/>
            </a:pPr>
            <a:r>
              <a:rPr lang="en-GB" sz="2800">
                <a:effectLst/>
                <a:latin typeface="Aptos" panose="020B0004020202020204" pitchFamily="34" charset="0"/>
                <a:ea typeface="Aptos" panose="020B0004020202020204" pitchFamily="34" charset="0"/>
                <a:cs typeface="Times New Roman" panose="02020603050405020304" pitchFamily="18" charset="0"/>
              </a:rPr>
              <a:t>How does this sit within subject areas and sectors?</a:t>
            </a:r>
            <a:endParaRPr lang="en-GB" sz="2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24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0412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8318A-FDE3-C6FA-9AA6-70B6EF40E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37D22-6B36-4C44-CCDC-4663504A11F5}"/>
              </a:ext>
            </a:extLst>
          </p:cNvPr>
          <p:cNvSpPr txBox="1">
            <a:spLocks/>
          </p:cNvSpPr>
          <p:nvPr/>
        </p:nvSpPr>
        <p:spPr>
          <a:xfrm>
            <a:off x="1300480" y="355600"/>
            <a:ext cx="9367520" cy="6187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3600" b="1" kern="100">
                <a:latin typeface="Aptos" panose="020B0004020202020204" pitchFamily="34" charset="0"/>
                <a:ea typeface="Aptos" panose="020B0004020202020204" pitchFamily="34" charset="0"/>
                <a:cs typeface="Times New Roman" panose="02020603050405020304" pitchFamily="18" charset="0"/>
              </a:rPr>
              <a:t>Core Comptencies</a:t>
            </a:r>
            <a:endParaRPr lang="en-GB" sz="1800" b="1"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400" kern="100">
                <a:latin typeface="Aptos" panose="020B0004020202020204" pitchFamily="34" charset="0"/>
                <a:ea typeface="Aptos" panose="020B0004020202020204" pitchFamily="34" charset="0"/>
                <a:cs typeface="Times New Roman" panose="02020603050405020304" pitchFamily="18" charset="0"/>
              </a:rPr>
              <a:t>Where in the Technologies might core competencies find a home?</a:t>
            </a:r>
          </a:p>
        </p:txBody>
      </p:sp>
    </p:spTree>
    <p:extLst>
      <p:ext uri="{BB962C8B-B14F-4D97-AF65-F5344CB8AC3E}">
        <p14:creationId xmlns:p14="http://schemas.microsoft.com/office/powerpoint/2010/main" val="306728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BBF0F-6D99-4D79-18F8-2EFFCC8D7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A90EB-5D90-68DD-DF3B-164F7C57EB87}"/>
              </a:ext>
            </a:extLst>
          </p:cNvPr>
          <p:cNvSpPr>
            <a:spLocks noGrp="1"/>
          </p:cNvSpPr>
          <p:nvPr>
            <p:ph type="ctrTitle"/>
          </p:nvPr>
        </p:nvSpPr>
        <p:spPr>
          <a:xfrm>
            <a:off x="1524000" y="1122362"/>
            <a:ext cx="9144000" cy="3713797"/>
          </a:xfrm>
        </p:spPr>
        <p:txBody>
          <a:bodyPr/>
          <a:lstStyle/>
          <a:p>
            <a:pPr>
              <a:buNone/>
            </a:pPr>
            <a:r>
              <a:rPr lang="en-GB" b="1" kern="100">
                <a:effectLst/>
                <a:latin typeface="Aptos" panose="020B0004020202020204" pitchFamily="34" charset="0"/>
                <a:ea typeface="Aptos" panose="020B0004020202020204" pitchFamily="34" charset="0"/>
                <a:cs typeface="Times New Roman" panose="02020603050405020304" pitchFamily="18" charset="0"/>
              </a:rPr>
              <a:t>THANK YOU!</a:t>
            </a:r>
            <a:br>
              <a:rPr lang="en-GB" sz="1800" kern="100">
                <a:effectLst/>
                <a:latin typeface="Aptos" panose="020B0004020202020204" pitchFamily="34" charset="0"/>
                <a:ea typeface="Aptos" panose="020B0004020202020204" pitchFamily="34" charset="0"/>
                <a:cs typeface="Times New Roman" panose="02020603050405020304" pitchFamily="18" charset="0"/>
              </a:rPr>
            </a:br>
            <a:br>
              <a:rPr lang="en-GB" sz="1800" kern="100">
                <a:effectLst/>
                <a:latin typeface="Aptos" panose="020B0004020202020204" pitchFamily="34" charset="0"/>
                <a:ea typeface="Aptos" panose="020B0004020202020204" pitchFamily="34" charset="0"/>
                <a:cs typeface="Times New Roman" panose="02020603050405020304" pitchFamily="18" charset="0"/>
              </a:rPr>
            </a:br>
            <a:br>
              <a:rPr lang="en-GB" sz="1800" kern="100">
                <a:effectLst/>
                <a:latin typeface="Aptos" panose="020B0004020202020204" pitchFamily="34" charset="0"/>
                <a:ea typeface="Aptos" panose="020B0004020202020204" pitchFamily="34" charset="0"/>
                <a:cs typeface="Times New Roman" panose="02020603050405020304" pitchFamily="18" charset="0"/>
              </a:rPr>
            </a:br>
            <a:r>
              <a:rPr lang="en-GB" sz="1800" kern="100">
                <a:effectLst/>
                <a:latin typeface="Aptos" panose="020B0004020202020204" pitchFamily="34" charset="0"/>
                <a:ea typeface="Aptos" panose="020B0004020202020204" pitchFamily="34" charset="0"/>
                <a:cs typeface="Times New Roman" panose="02020603050405020304" pitchFamily="18" charset="0"/>
              </a:rPr>
              <a:t> </a:t>
            </a:r>
            <a:br>
              <a:rPr lang="en-GB" sz="1800" kern="100">
                <a:effectLst/>
                <a:latin typeface="Aptos" panose="020B0004020202020204" pitchFamily="34" charset="0"/>
                <a:ea typeface="Aptos" panose="020B0004020202020204" pitchFamily="34" charset="0"/>
                <a:cs typeface="Times New Roman" panose="02020603050405020304" pitchFamily="18" charset="0"/>
              </a:rPr>
            </a:br>
            <a:r>
              <a:rPr lang="en-GB" sz="3200" kern="100">
                <a:effectLst/>
                <a:latin typeface="Aptos" panose="020B0004020202020204" pitchFamily="34" charset="0"/>
                <a:ea typeface="Aptos" panose="020B0004020202020204" pitchFamily="34" charset="0"/>
                <a:cs typeface="Times New Roman" panose="02020603050405020304" pitchFamily="18" charset="0"/>
              </a:rPr>
              <a:t>What might the next collaboration day look like?</a:t>
            </a:r>
            <a:br>
              <a:rPr lang="en-GB" sz="3200" kern="100">
                <a:effectLst/>
                <a:latin typeface="Aptos" panose="020B0004020202020204" pitchFamily="34" charset="0"/>
                <a:ea typeface="Aptos" panose="020B0004020202020204" pitchFamily="34" charset="0"/>
                <a:cs typeface="Times New Roman" panose="02020603050405020304" pitchFamily="18" charset="0"/>
              </a:rPr>
            </a:br>
            <a:r>
              <a:rPr lang="en-GB" sz="3200" kern="100">
                <a:effectLst/>
                <a:latin typeface="Aptos" panose="020B0004020202020204" pitchFamily="34" charset="0"/>
                <a:ea typeface="Aptos" panose="020B0004020202020204" pitchFamily="34" charset="0"/>
                <a:cs typeface="Times New Roman" panose="02020603050405020304" pitchFamily="18" charset="0"/>
              </a:rPr>
              <a:t> </a:t>
            </a:r>
            <a:br>
              <a:rPr lang="en-GB" sz="3200" kern="100">
                <a:effectLst/>
                <a:latin typeface="Aptos" panose="020B0004020202020204" pitchFamily="34" charset="0"/>
                <a:ea typeface="Aptos" panose="020B0004020202020204" pitchFamily="34" charset="0"/>
                <a:cs typeface="Times New Roman" panose="02020603050405020304" pitchFamily="18" charset="0"/>
              </a:rPr>
            </a:br>
            <a:r>
              <a:rPr lang="en-GB" sz="3200">
                <a:effectLst/>
                <a:latin typeface="Aptos" panose="020B0004020202020204" pitchFamily="34" charset="0"/>
                <a:ea typeface="Aptos" panose="020B0004020202020204" pitchFamily="34" charset="0"/>
                <a:cs typeface="Times New Roman" panose="02020603050405020304" pitchFamily="18" charset="0"/>
              </a:rPr>
              <a:t>What can we ask the critical friends to do?</a:t>
            </a:r>
            <a:endParaRPr lang="en-GB" sz="3200" b="1"/>
          </a:p>
        </p:txBody>
      </p:sp>
    </p:spTree>
    <p:extLst>
      <p:ext uri="{BB962C8B-B14F-4D97-AF65-F5344CB8AC3E}">
        <p14:creationId xmlns:p14="http://schemas.microsoft.com/office/powerpoint/2010/main" val="369896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F393C7-25A8-F52E-2D54-9C3E930484ED}"/>
            </a:ext>
          </a:extLst>
        </p:cNvPr>
        <p:cNvGrpSpPr/>
        <p:nvPr/>
      </p:nvGrpSpPr>
      <p:grpSpPr>
        <a:xfrm>
          <a:off x="0" y="0"/>
          <a:ext cx="0" cy="0"/>
          <a:chOff x="0" y="0"/>
          <a:chExt cx="0" cy="0"/>
        </a:xfrm>
      </p:grpSpPr>
      <p:pic>
        <p:nvPicPr>
          <p:cNvPr id="5122" name="Picture 2" descr="A child playing with a video game&#10;&#10;Description automatically generated">
            <a:extLst>
              <a:ext uri="{FF2B5EF4-FFF2-40B4-BE49-F238E27FC236}">
                <a16:creationId xmlns:a16="http://schemas.microsoft.com/office/drawing/2014/main" id="{5494D858-1342-7D20-0007-8E0272771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98" r="2" b="13900"/>
          <a:stretch>
            <a:fillRect/>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a:solidFill>
                  <a:srgbClr val="FFFFFF"/>
                </a:solidFill>
              </a14:hiddenFill>
            </a:ext>
          </a:extLst>
        </p:spPr>
      </p:pic>
      <p:pic>
        <p:nvPicPr>
          <p:cNvPr id="5125" name="Picture 5" descr="A cell phone next to a book&#10;&#10;Description automatically generated">
            <a:extLst>
              <a:ext uri="{FF2B5EF4-FFF2-40B4-BE49-F238E27FC236}">
                <a16:creationId xmlns:a16="http://schemas.microsoft.com/office/drawing/2014/main" id="{0A1AF16A-B359-6C2F-CFC9-7B7EC692B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8458" r="-3" b="2394"/>
          <a:stretch>
            <a:fillRect/>
          </a:stretch>
        </p:blipFill>
        <p:spPr bwMode="auto">
          <a:xfrm>
            <a:off x="20" y="4069976"/>
            <a:ext cx="3535311" cy="278802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 pumpkin on a scale&#10;&#10;Description automatically generated">
            <a:extLst>
              <a:ext uri="{FF2B5EF4-FFF2-40B4-BE49-F238E27FC236}">
                <a16:creationId xmlns:a16="http://schemas.microsoft.com/office/drawing/2014/main" id="{F18BC0E4-F671-F420-7694-BCABA47A58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149" r="2" b="8665"/>
          <a:stretch>
            <a:fillRect/>
          </a:stretch>
        </p:blipFill>
        <p:spPr bwMode="auto">
          <a:xfrm>
            <a:off x="3696199" y="3257176"/>
            <a:ext cx="4789093" cy="36008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 spoon on a pile of rice&#10;&#10;Description automatically generated">
            <a:extLst>
              <a:ext uri="{FF2B5EF4-FFF2-40B4-BE49-F238E27FC236}">
                <a16:creationId xmlns:a16="http://schemas.microsoft.com/office/drawing/2014/main" id="{18D72DE7-00AA-66AC-8A56-CCF55EBB95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 b="13114"/>
          <a:stretch>
            <a:fillRect/>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5128" name="Picture 8" descr="A plastic box with numbers and letters on it&#10;&#10;Description automatically generated">
            <a:extLst>
              <a:ext uri="{FF2B5EF4-FFF2-40B4-BE49-F238E27FC236}">
                <a16:creationId xmlns:a16="http://schemas.microsoft.com/office/drawing/2014/main" id="{E6C252BD-8068-FEBD-507D-05946835C9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4505" r="-1" b="19446"/>
          <a:stretch>
            <a:fillRect/>
          </a:stretch>
        </p:blipFill>
        <p:spPr bwMode="auto">
          <a:xfrm>
            <a:off x="8646161" y="4069976"/>
            <a:ext cx="3545840" cy="27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03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7" name="Picture 3" descr="A person&amp;#39;s foot with a blue sock&#10;&#10;Description automatically generated">
            <a:extLst>
              <a:ext uri="{FF2B5EF4-FFF2-40B4-BE49-F238E27FC236}">
                <a16:creationId xmlns:a16="http://schemas.microsoft.com/office/drawing/2014/main" id="{63DFFF8C-97F4-9E9E-BCB4-37CBBF39C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53" r="20835" b="-2"/>
          <a:stretch>
            <a:fillRect/>
          </a:stretch>
        </p:blipFill>
        <p:spPr bwMode="auto">
          <a:xfrm rot="5400000">
            <a:off x="1643760" y="-1000293"/>
            <a:ext cx="3030842" cy="5674894"/>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A group of kids playing with a tablet&#10;&#10;Description automatically generated">
            <a:extLst>
              <a:ext uri="{FF2B5EF4-FFF2-40B4-BE49-F238E27FC236}">
                <a16:creationId xmlns:a16="http://schemas.microsoft.com/office/drawing/2014/main" id="{1323C6F5-8CD1-DDD6-06BA-2CA6C05B9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599" b="-1"/>
          <a:stretch>
            <a:fillRect/>
          </a:stretch>
        </p:blipFill>
        <p:spPr bwMode="auto">
          <a:xfrm>
            <a:off x="321735" y="3524289"/>
            <a:ext cx="2676579" cy="277651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A sink with soap dispensers and a bottle of liquid&#10;&#10;Description automatically generated">
            <a:extLst>
              <a:ext uri="{FF2B5EF4-FFF2-40B4-BE49-F238E27FC236}">
                <a16:creationId xmlns:a16="http://schemas.microsoft.com/office/drawing/2014/main" id="{E20A73CA-C6DA-A8E6-92B1-599F535A3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199" r="7674" b="1"/>
          <a:stretch>
            <a:fillRect/>
          </a:stretch>
        </p:blipFill>
        <p:spPr bwMode="auto">
          <a:xfrm>
            <a:off x="3159553" y="3514855"/>
            <a:ext cx="2837076" cy="278595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Two children standing in a grass field&#10;&#10;Description automatically generated">
            <a:extLst>
              <a:ext uri="{FF2B5EF4-FFF2-40B4-BE49-F238E27FC236}">
                <a16:creationId xmlns:a16="http://schemas.microsoft.com/office/drawing/2014/main" id="{B4FC599A-8394-39E5-E73D-8A1E6F9AE2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2" b="20979"/>
          <a:stretch>
            <a:fillRect/>
          </a:stretch>
        </p:blipFill>
        <p:spPr bwMode="auto">
          <a:xfrm>
            <a:off x="6195373" y="321733"/>
            <a:ext cx="5674892" cy="59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14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63CF6E-D3BF-A8DE-46DC-EB9036D0FC34}"/>
            </a:ext>
          </a:extLst>
        </p:cNvPr>
        <p:cNvGrpSpPr/>
        <p:nvPr/>
      </p:nvGrpSpPr>
      <p:grpSpPr>
        <a:xfrm>
          <a:off x="0" y="0"/>
          <a:ext cx="0" cy="0"/>
          <a:chOff x="0" y="0"/>
          <a:chExt cx="0" cy="0"/>
        </a:xfrm>
      </p:grpSpPr>
      <p:pic>
        <p:nvPicPr>
          <p:cNvPr id="6148" name="Picture 4" descr="A white board with green scribbles on it&#10;&#10;Description automatically generated">
            <a:extLst>
              <a:ext uri="{FF2B5EF4-FFF2-40B4-BE49-F238E27FC236}">
                <a16:creationId xmlns:a16="http://schemas.microsoft.com/office/drawing/2014/main" id="{42BFE42A-462D-75C6-3278-BF67A2D4C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60" r="1" b="32752"/>
          <a:stretch>
            <a:fillRect/>
          </a:stretch>
        </p:blipFill>
        <p:spPr bwMode="auto">
          <a:xfrm rot="5400000">
            <a:off x="-1160931" y="1524195"/>
            <a:ext cx="6524936" cy="3809612"/>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A picture containing indoor&#10;&#10;Description automatically generated">
            <a:extLst>
              <a:ext uri="{FF2B5EF4-FFF2-40B4-BE49-F238E27FC236}">
                <a16:creationId xmlns:a16="http://schemas.microsoft.com/office/drawing/2014/main" id="{292F1E9F-5BCA-32D3-0EBF-6BC60EF8C4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05" t="2988" r="15600" b="5430"/>
          <a:stretch/>
        </p:blipFill>
        <p:spPr bwMode="auto">
          <a:xfrm>
            <a:off x="4198561" y="166531"/>
            <a:ext cx="3792565" cy="652493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 wooden shelf with items on it&#10;&#10;Description automatically generated">
            <a:extLst>
              <a:ext uri="{FF2B5EF4-FFF2-40B4-BE49-F238E27FC236}">
                <a16:creationId xmlns:a16="http://schemas.microsoft.com/office/drawing/2014/main" id="{0E8CFDC4-3096-1CF6-99DB-36DF1A586D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13" t="-757" r="35162" b="18565"/>
          <a:stretch/>
        </p:blipFill>
        <p:spPr bwMode="auto">
          <a:xfrm>
            <a:off x="8183345" y="166532"/>
            <a:ext cx="3824353" cy="291691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 child in a hat and coat holding a blue object&#10;&#10;Description automatically generated">
            <a:extLst>
              <a:ext uri="{FF2B5EF4-FFF2-40B4-BE49-F238E27FC236}">
                <a16:creationId xmlns:a16="http://schemas.microsoft.com/office/drawing/2014/main" id="{64B9795F-965F-3140-0F2D-EAB2FC3A18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6069" r="2" b="21451"/>
          <a:stretch>
            <a:fillRect/>
          </a:stretch>
        </p:blipFill>
        <p:spPr bwMode="auto">
          <a:xfrm>
            <a:off x="8183346" y="3249975"/>
            <a:ext cx="3822808" cy="344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90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eef8b90b-5789-4fe4-8920-f1a980342153" xsi:nil="true"/>
    <FolderType xmlns="eef8b90b-5789-4fe4-8920-f1a980342153" xsi:nil="true"/>
    <Teachers xmlns="eef8b90b-5789-4fe4-8920-f1a980342153">
      <UserInfo>
        <DisplayName/>
        <AccountId xsi:nil="true"/>
        <AccountType/>
      </UserInfo>
    </Teachers>
    <Self_Registration_Enabled0 xmlns="eef8b90b-5789-4fe4-8920-f1a980342153" xsi:nil="true"/>
    <Has_Teacher_Only_SectionGroup xmlns="eef8b90b-5789-4fe4-8920-f1a980342153" xsi:nil="true"/>
    <DefaultSectionNames xmlns="eef8b90b-5789-4fe4-8920-f1a980342153" xsi:nil="true"/>
    <Is_Collaboration_Space_Locked xmlns="eef8b90b-5789-4fe4-8920-f1a980342153" xsi:nil="true"/>
    <Invited_Teachers xmlns="eef8b90b-5789-4fe4-8920-f1a980342153" xsi:nil="true"/>
    <Invited_Students xmlns="eef8b90b-5789-4fe4-8920-f1a980342153" xsi:nil="true"/>
    <Math_Settings xmlns="eef8b90b-5789-4fe4-8920-f1a980342153" xsi:nil="true"/>
    <Owner xmlns="eef8b90b-5789-4fe4-8920-f1a980342153">
      <UserInfo>
        <DisplayName/>
        <AccountId xsi:nil="true"/>
        <AccountType/>
      </UserInfo>
    </Owner>
    <Students xmlns="eef8b90b-5789-4fe4-8920-f1a980342153">
      <UserInfo>
        <DisplayName/>
        <AccountId xsi:nil="true"/>
        <AccountType/>
      </UserInfo>
    </Students>
    <_activity xmlns="eef8b90b-5789-4fe4-8920-f1a980342153" xsi:nil="true"/>
    <IsNotebookLocked xmlns="eef8b90b-5789-4fe4-8920-f1a980342153" xsi:nil="true"/>
    <LMS_Mappings xmlns="eef8b90b-5789-4fe4-8920-f1a980342153" xsi:nil="true"/>
    <NotebookType xmlns="eef8b90b-5789-4fe4-8920-f1a980342153" xsi:nil="true"/>
    <Student_Groups xmlns="eef8b90b-5789-4fe4-8920-f1a980342153">
      <UserInfo>
        <DisplayName/>
        <AccountId xsi:nil="true"/>
        <AccountType/>
      </UserInfo>
    </Student_Groups>
    <CultureName xmlns="eef8b90b-5789-4fe4-8920-f1a980342153" xsi:nil="true"/>
    <AppVersion xmlns="eef8b90b-5789-4fe4-8920-f1a980342153" xsi:nil="true"/>
    <Distribution_Groups xmlns="eef8b90b-5789-4fe4-8920-f1a980342153" xsi:nil="true"/>
    <Self_Registration_Enabled xmlns="eef8b90b-5789-4fe4-8920-f1a980342153" xsi:nil="true"/>
    <Templates xmlns="eef8b90b-5789-4fe4-8920-f1a9803421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85CC2ECFE950469BDEB89227EAB044" ma:contentTypeVersion="39" ma:contentTypeDescription="Create a new document." ma:contentTypeScope="" ma:versionID="5ba15979c6e199919cd35eaadca54cc3">
  <xsd:schema xmlns:xsd="http://www.w3.org/2001/XMLSchema" xmlns:xs="http://www.w3.org/2001/XMLSchema" xmlns:p="http://schemas.microsoft.com/office/2006/metadata/properties" xmlns:ns3="e3462e70-17f2-4233-a6ef-e06323df9796" xmlns:ns4="eef8b90b-5789-4fe4-8920-f1a980342153" targetNamespace="http://schemas.microsoft.com/office/2006/metadata/properties" ma:root="true" ma:fieldsID="b212acc80d28a06185c6f9474f812432" ns3:_="" ns4:_="">
    <xsd:import namespace="e3462e70-17f2-4233-a6ef-e06323df9796"/>
    <xsd:import namespace="eef8b90b-5789-4fe4-8920-f1a980342153"/>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MediaServiceMetadata" minOccurs="0"/>
                <xsd:element ref="ns4:MediaServiceFastMetadata" minOccurs="0"/>
                <xsd:element ref="ns4:MediaServiceAutoTags" minOccurs="0"/>
                <xsd:element ref="ns4:MediaServiceDateTaken" minOccurs="0"/>
                <xsd:element ref="ns4:MediaServiceLocation" minOccurs="0"/>
                <xsd:element ref="ns4:CultureName" minOccurs="0"/>
                <xsd:element ref="ns4:TeamsChannelId" minOccurs="0"/>
                <xsd:element ref="ns4:Templates" minOccurs="0"/>
                <xsd:element ref="ns4:Self_Registration_Enabled0" minOccurs="0"/>
                <xsd:element ref="ns4:Has_Teacher_Only_SectionGroup" minOccurs="0"/>
                <xsd:element ref="ns4:Is_Collaboration_Space_Locked" minOccurs="0"/>
                <xsd:element ref="ns4:IsNotebookLocked"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ath_Settings" minOccurs="0"/>
                <xsd:element ref="ns4:Distribution_Groups" minOccurs="0"/>
                <xsd:element ref="ns4:LMS_Mapping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62e70-17f2-4233-a6ef-e06323df979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f8b90b-5789-4fe4-8920-f1a980342153"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AutoTags" ma:index="24" nillable="true" ma:displayName="MediaServiceAutoTags" ma:description="" ma:internalName="MediaServiceAutoTags" ma:readOnly="true">
      <xsd:simpleType>
        <xsd:restriction base="dms:Text"/>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Location" ma:index="26" nillable="true" ma:displayName="MediaServiceLocation" ma:description="" ma:internalName="MediaServiceLocation" ma:readOnly="true">
      <xsd:simpleType>
        <xsd:restriction base="dms:Text"/>
      </xsd:simpleType>
    </xsd:element>
    <xsd:element name="CultureName" ma:index="27" nillable="true" ma:displayName="Culture Name" ma:internalName="CultureName">
      <xsd:simpleType>
        <xsd:restriction base="dms:Text"/>
      </xsd:simpleType>
    </xsd:element>
    <xsd:element name="TeamsChannelId" ma:index="28" nillable="true" ma:displayName="Teams Channel Id" ma:internalName="TeamsChannelId">
      <xsd:simpleType>
        <xsd:restriction base="dms:Text"/>
      </xsd:simpleType>
    </xsd:element>
    <xsd:element name="Templates" ma:index="29" nillable="true" ma:displayName="Templates" ma:internalName="Templates">
      <xsd:simpleType>
        <xsd:restriction base="dms:Note">
          <xsd:maxLength value="255"/>
        </xsd:restriction>
      </xsd:simpleType>
    </xsd:element>
    <xsd:element name="Self_Registration_Enabled0" ma:index="30" nillable="true" ma:displayName="Self Registration Enabled" ma:internalName="Self_Registration_Enabled0">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ath_Settings" ma:index="39" nillable="true" ma:displayName="Math Settings" ma:internalName="Math_Settings">
      <xsd:simpleType>
        <xsd:restriction base="dms:Text"/>
      </xsd:simple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MediaLengthInSeconds" ma:index="42" nillable="true" ma:displayName="MediaLengthInSeconds" ma:hidden="true"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ystemTags" ma:index="45" nillable="true" ma:displayName="MediaServiceSystemTags" ma:hidden="true" ma:internalName="MediaServiceSystemTags" ma:readOnly="true">
      <xsd:simpleType>
        <xsd:restriction base="dms:Note"/>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6C4C4-01B1-49F1-8CA1-D90ABD278E42}">
  <ds:schemaRefs>
    <ds:schemaRef ds:uri="e3462e70-17f2-4233-a6ef-e06323df9796"/>
    <ds:schemaRef ds:uri="http://purl.org/dc/elements/1.1/"/>
    <ds:schemaRef ds:uri="eef8b90b-5789-4fe4-8920-f1a980342153"/>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86F0714-9F21-4891-A474-0B059A22B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62e70-17f2-4233-a6ef-e06323df9796"/>
    <ds:schemaRef ds:uri="eef8b90b-5789-4fe4-8920-f1a9803421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F4BB3E-2D76-4D12-86D2-A98C7BC461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3204</Words>
  <Application>Microsoft Office PowerPoint</Application>
  <PresentationFormat>Widescreen</PresentationFormat>
  <Paragraphs>478</Paragraphs>
  <Slides>63</Slides>
  <Notes>23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Aptos</vt:lpstr>
      <vt:lpstr>Aptos Display</vt:lpstr>
      <vt:lpstr>Arial</vt:lpstr>
      <vt:lpstr>Bradley Hand ITC</vt:lpstr>
      <vt:lpstr>Calibri</vt:lpstr>
      <vt:lpstr>Comic Sans MS</vt:lpstr>
      <vt:lpstr>Segoe UI</vt:lpstr>
      <vt:lpstr>Times New Roman</vt:lpstr>
      <vt:lpstr>Wingdings</vt:lpstr>
      <vt:lpstr>Office Theme</vt:lpstr>
      <vt:lpstr>Technologies</vt:lpstr>
      <vt:lpstr>Reminders</vt:lpstr>
      <vt:lpstr>Reminders</vt:lpstr>
      <vt:lpstr>4 Day Agenda</vt:lpstr>
      <vt:lpstr>DAY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ACTIVITY  In groups, discuss and consider the feedback from the collaboration days.  - How is your subject area contributing to the 4 capacities,  - Why is your subject area unique / important?  Craft a response to the question “What is the purpose of the Technologies” </vt:lpstr>
      <vt:lpstr>GALLERY WALK  Put group definition on large paper and stick to wall  Groups circulate and read all responses</vt:lpstr>
      <vt:lpstr>DAY 2</vt:lpstr>
      <vt:lpstr>Is it right?  Do we need to make any changes?</vt:lpstr>
      <vt:lpstr>Technologies ‘Big Ideas’</vt:lpstr>
      <vt:lpstr>EXAMPLE: International Big Ideas (Bus Ed) - Simplified</vt:lpstr>
      <vt:lpstr>EXAMPLE: International Big Ideas (CS) - Simplified</vt:lpstr>
      <vt:lpstr>EXAMPLE: International Big Ideas (CDEG) - Simplified</vt:lpstr>
      <vt:lpstr>GROUP ACTIVITY  In groups, look at the collection of big ideas from across the globe.  Try to gather some of these ideas by themes into bundles. </vt:lpstr>
      <vt:lpstr>PowerPoint Presentation</vt:lpstr>
      <vt:lpstr>PowerPoint Presentation</vt:lpstr>
      <vt:lpstr>PowerPoint Presentation</vt:lpstr>
      <vt:lpstr>PowerPoint Presentation</vt:lpstr>
      <vt:lpstr>Each group to share international Big Ideas thematic groupings.</vt:lpstr>
      <vt:lpstr>What might big ideas across these look like?</vt:lpstr>
      <vt:lpstr>What might big ideas across these look like?</vt:lpstr>
      <vt:lpstr>Technologies ‘Big Ideas’ Examine the evidence from Collaboration Day</vt:lpstr>
      <vt:lpstr>PowerPoint Presentation</vt:lpstr>
      <vt:lpstr>ACTIVITY  Identify the common themes emerging from Technologies Collaboration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Sharing Gallery Walk</vt:lpstr>
      <vt:lpstr>PowerPoint Presentation</vt:lpstr>
      <vt:lpstr>DAY 3</vt:lpstr>
      <vt:lpstr>Activity  In sector and subject groups consider the draft Purpose statement.  Does it work for your sector/subject?  What needs to change?</vt:lpstr>
      <vt:lpstr>PowerPoint Presentation</vt:lpstr>
      <vt:lpstr>Activity  In groups, before we draft a definition for each big idea, consider each big idea and discuss and note down the underlying concepts eg</vt:lpstr>
      <vt:lpstr>PowerPoint Presentation</vt:lpstr>
      <vt:lpstr>PowerPoint Presentation</vt:lpstr>
      <vt:lpstr>PowerPoint Presentation</vt:lpstr>
      <vt:lpstr>PowerPoint Presentation</vt:lpstr>
      <vt:lpstr>PowerPoint Presentation</vt:lpstr>
      <vt:lpstr>GALLERY WALK  Put group definitions on large paper and stick to wall  Groups circulate and read all responses</vt:lpstr>
      <vt:lpstr>DAY 4</vt:lpstr>
      <vt:lpstr>PowerPoint Presentation</vt:lpstr>
      <vt:lpstr>PowerPoint Presentation</vt:lpstr>
      <vt:lpstr>THANK YOU!     What might the next collaboration day look like?   What can we ask the critical friends to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Clark</dc:creator>
  <cp:lastModifiedBy>Brian Clark</cp:lastModifiedBy>
  <cp:revision>284</cp:revision>
  <dcterms:created xsi:type="dcterms:W3CDTF">2025-06-05T14:01:54Z</dcterms:created>
  <dcterms:modified xsi:type="dcterms:W3CDTF">2025-08-19T10:34:10Z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0x010100D285CC2ECFE950469BDEB89227EAB044</vt:lpwstr>
  </property>
</Properties>
</file>