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notesMasterIdLst>
    <p:notesMasterId r:id="rId31"/>
  </p:notesMasterIdLst>
  <p:sldIdLst>
    <p:sldId id="4428" r:id="rId5"/>
    <p:sldId id="257" r:id="rId6"/>
    <p:sldId id="258" r:id="rId7"/>
    <p:sldId id="4411" r:id="rId8"/>
    <p:sldId id="4418" r:id="rId9"/>
    <p:sldId id="259" r:id="rId10"/>
    <p:sldId id="4448" r:id="rId11"/>
    <p:sldId id="4439" r:id="rId12"/>
    <p:sldId id="4440" r:id="rId13"/>
    <p:sldId id="4400" r:id="rId14"/>
    <p:sldId id="4442" r:id="rId15"/>
    <p:sldId id="4444" r:id="rId16"/>
    <p:sldId id="4443" r:id="rId17"/>
    <p:sldId id="4445" r:id="rId18"/>
    <p:sldId id="4420" r:id="rId19"/>
    <p:sldId id="4441" r:id="rId20"/>
    <p:sldId id="4413" r:id="rId21"/>
    <p:sldId id="260" r:id="rId22"/>
    <p:sldId id="4433" r:id="rId23"/>
    <p:sldId id="4438" r:id="rId24"/>
    <p:sldId id="262" r:id="rId25"/>
    <p:sldId id="4447" r:id="rId26"/>
    <p:sldId id="4446" r:id="rId27"/>
    <p:sldId id="4437" r:id="rId28"/>
    <p:sldId id="4436" r:id="rId29"/>
    <p:sldId id="4424" r:id="rId3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28D606-EB61-0650-48ED-D1B4AD08DE06}" name="Ollie Bray" initials="OB" userId="S::Ollie.Bray@educationscotland.gov.scot::58e302ed-d6a2-4540-b3c2-c563f0dbb1cc" providerId="AD"/>
  <p188:author id="{0DF3B822-7196-EECB-41EC-71E87C19B799}" name="Andrew Creamer" initials="" userId="S::Andrew.Creamer@educationscotland.gov.scot::e888a171-d215-48a3-a2ac-88f6022529f5" providerId="AD"/>
  <p188:author id="{89AE7D9B-08F2-E7C2-3979-F5A54E95224F}" name="Andrew Creamer" initials="AC" userId="S::andrew.creamer@educationscotland.gov.scot::e888a171-d215-48a3-a2ac-88f6022529f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02992"/>
    <a:srgbClr val="E4E9EE"/>
    <a:srgbClr val="003655"/>
    <a:srgbClr val="E7F6F9"/>
    <a:srgbClr val="9BBB59"/>
    <a:srgbClr val="0B9BAA"/>
    <a:srgbClr val="1E4B9E"/>
    <a:srgbClr val="598F34"/>
    <a:srgbClr val="034876"/>
    <a:srgbClr val="6B6A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82" y="10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Clark" userId="5ddc3ed7-0acc-4199-8667-0c4ab7800dc3" providerId="ADAL" clId="{1EE87237-606C-41C6-9F60-B2287A922A1B}"/>
    <pc:docChg chg="delSld">
      <pc:chgData name="Brian Clark" userId="5ddc3ed7-0acc-4199-8667-0c4ab7800dc3" providerId="ADAL" clId="{1EE87237-606C-41C6-9F60-B2287A922A1B}" dt="2025-05-27T18:54:31.894" v="0" actId="47"/>
      <pc:docMkLst>
        <pc:docMk/>
      </pc:docMkLst>
      <pc:sldChg chg="del">
        <pc:chgData name="Brian Clark" userId="5ddc3ed7-0acc-4199-8667-0c4ab7800dc3" providerId="ADAL" clId="{1EE87237-606C-41C6-9F60-B2287A922A1B}" dt="2025-05-27T18:54:31.894" v="0" actId="47"/>
        <pc:sldMkLst>
          <pc:docMk/>
          <pc:sldMk cId="1999568920" sldId="44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AFD31D2-3DB7-42FA-ACF4-D1050F11899C}" type="datetimeFigureOut">
              <a:rPr lang="en-GB" smtClean="0"/>
              <a:t>27/05/2025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E8B244C-B15E-46CB-A709-7461D3A4F283}" type="slidenum">
              <a:rPr lang="en-GB" smtClean="0"/>
              <a:t>‹#›</a:t>
            </a:fld>
            <a:endParaRPr lang="en-GB"/>
          </a:p>
        </p:txBody>
      </p:sp>
    </p:spTree>
    <p:extLst>
      <p:ext uri="{BB962C8B-B14F-4D97-AF65-F5344CB8AC3E}">
        <p14:creationId xmlns:p14="http://schemas.microsoft.com/office/powerpoint/2010/main" val="3900232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0048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12BB3-1EFC-2224-910E-F61CF4467EB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36782E-5CBA-2F60-7889-FF71A1C594C9}"/>
              </a:ext>
            </a:extLst>
          </p:cNvPr>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7D28228-3B52-8131-DABE-3E243762594C}"/>
              </a:ext>
            </a:extLst>
          </p:cNvPr>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EB77961-7A0A-5E33-6673-55642672F557}"/>
              </a:ext>
            </a:extLst>
          </p:cNvPr>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16F0653-CE2F-19BE-31FF-8068ABC70289}"/>
              </a:ext>
            </a:extLst>
          </p:cNvPr>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B5FE5DA-1811-42FE-9131-0F1CF246B5F2}"/>
              </a:ext>
            </a:extLst>
          </p:cNvPr>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5831973-5DB9-BA16-0DB6-EC6020922D86}"/>
              </a:ext>
            </a:extLst>
          </p:cNvPr>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62602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43736-D75C-B4C5-C175-40853A518D1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89D2EB-0917-2F76-E746-D92C1D6EA7D1}"/>
              </a:ext>
            </a:extLst>
          </p:cNvPr>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D3A9710-4149-0191-B3E4-9151685A09FC}"/>
              </a:ext>
            </a:extLst>
          </p:cNvPr>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87821ED-61E7-028F-3AA1-C41E6A1EAF06}"/>
              </a:ext>
            </a:extLst>
          </p:cNvPr>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2191704-FDD6-9230-2E2D-A7CC0B342464}"/>
              </a:ext>
            </a:extLst>
          </p:cNvPr>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C339A7C-AA56-AD74-B631-0FBED19CC0D2}"/>
              </a:ext>
            </a:extLst>
          </p:cNvPr>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2E5BA37-B373-C5E1-50DA-54C7B7C2C8DD}"/>
              </a:ext>
            </a:extLst>
          </p:cNvPr>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6265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E05B6-FBB5-5D18-0FC6-2C6B9995FED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5A150A-9708-5061-7EBE-5319488AA20D}"/>
              </a:ext>
            </a:extLst>
          </p:cNvPr>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8DD83EF-817F-9AD3-7CC5-506DF62F083C}"/>
              </a:ext>
            </a:extLst>
          </p:cNvPr>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B569541-4E08-CC11-F19F-53CEDD260C0E}"/>
              </a:ext>
            </a:extLst>
          </p:cNvPr>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F31111B-4E48-C2D4-67A8-1C42A3F41AF8}"/>
              </a:ext>
            </a:extLst>
          </p:cNvPr>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79F550F-F58A-3983-AC0E-30324D3C0720}"/>
              </a:ext>
            </a:extLst>
          </p:cNvPr>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0CC52F7-7BE4-A941-84B5-FA1961710A68}"/>
              </a:ext>
            </a:extLst>
          </p:cNvPr>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138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r>
              <a:rPr lang="en-US"/>
              <a:t>Lise - Welcome to our new colleagues joining us for the first time on this network and welcome back to those who have joined before. Hope you've had a relaxing break at some stage over the summer</a:t>
            </a:r>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52868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156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1542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30721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E8732-C77F-9690-1AA2-04EA0AC4A2E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C5B714-77E6-A27F-1485-04352ECD5B69}"/>
              </a:ext>
            </a:extLst>
          </p:cNvPr>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7FE828A-5EA2-4CD3-FF68-42B69E87FCD7}"/>
              </a:ext>
            </a:extLst>
          </p:cNvPr>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3880A3C-D3A4-F9DC-EC03-FD4805454D0B}"/>
              </a:ext>
            </a:extLst>
          </p:cNvPr>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230A355-FDC3-3EA8-FED5-7F642611E98D}"/>
              </a:ext>
            </a:extLst>
          </p:cNvPr>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8B72E9FE-DD98-F490-B8C9-7B003D54181C}"/>
              </a:ext>
            </a:extLst>
          </p:cNvPr>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856A270-96DE-B287-6FF0-E67EF5E352A9}"/>
              </a:ext>
            </a:extLst>
          </p:cNvPr>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04193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F138A-4852-369A-8678-E306C0FE800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BCF507-F053-4C03-DE57-8DD399AF3614}"/>
              </a:ext>
            </a:extLst>
          </p:cNvPr>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3981A89-DC12-1D00-6A23-688ADBD1B46A}"/>
              </a:ext>
            </a:extLst>
          </p:cNvPr>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7FA9E30-C871-3D37-8161-5E65C0DA5DBE}"/>
              </a:ext>
            </a:extLst>
          </p:cNvPr>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5406D10-D03B-D429-A0C3-A7D53CECCD48}"/>
              </a:ext>
            </a:extLst>
          </p:cNvPr>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47407FD-9F02-65A5-1911-4D2B72E2A551}"/>
              </a:ext>
            </a:extLst>
          </p:cNvPr>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6A1A808-7F12-7C23-29EF-B66AF6D1B530}"/>
              </a:ext>
            </a:extLst>
          </p:cNvPr>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18117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EA47-DEEF-4929-AFEA-5F4131A97CC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EABA7D-811C-F6C2-E77C-9B7C3ADBCCB3}"/>
              </a:ext>
            </a:extLst>
          </p:cNvPr>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83530D3-D091-10CA-318D-6764ABE6BBE8}"/>
              </a:ext>
            </a:extLst>
          </p:cNvPr>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9BEA16D-1CA5-11F3-7676-45C8A29E0BB1}"/>
              </a:ext>
            </a:extLst>
          </p:cNvPr>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9F2E8FD-D0BA-E8AB-9B5A-D4115E71972E}"/>
              </a:ext>
            </a:extLst>
          </p:cNvPr>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7F5347B-B643-79BB-4D23-F2ED656FB4CF}"/>
              </a:ext>
            </a:extLst>
          </p:cNvPr>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5FB4527-332D-5595-8ED5-EEC3BF62C7ED}"/>
              </a:ext>
            </a:extLst>
          </p:cNvPr>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678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D3516-0A90-4CB4-B403-A961B50204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77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7546" cy="37224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34448" y="0"/>
            <a:ext cx="3927546" cy="372249"/>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55813" y="557213"/>
            <a:ext cx="4951412" cy="278606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06357" y="3529471"/>
            <a:ext cx="7250853" cy="3345071"/>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7058943"/>
            <a:ext cx="3927546" cy="37052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34448" y="7058943"/>
            <a:ext cx="3927546" cy="370526"/>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9208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AE1895-3429-1747-66F8-A57ACC332063}"/>
              </a:ext>
            </a:extLst>
          </p:cNvPr>
          <p:cNvSpPr/>
          <p:nvPr userDrawn="1"/>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494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44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1EA66-FC22-AEFF-BDCF-DE9249E05616}"/>
              </a:ext>
            </a:extLst>
          </p:cNvPr>
          <p:cNvPicPr>
            <a:picLocks noChangeAspect="1"/>
          </p:cNvPicPr>
          <p:nvPr userDrawn="1"/>
        </p:nvPicPr>
        <p:blipFill>
          <a:blip r:embed="rId2"/>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481443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F8194D-9DC9-E652-BF9B-3CEB25F1690B}"/>
              </a:ext>
            </a:extLst>
          </p:cNvPr>
          <p:cNvPicPr>
            <a:picLocks noChangeAspect="1"/>
          </p:cNvPicPr>
          <p:nvPr userDrawn="1"/>
        </p:nvPicPr>
        <p:blipFill>
          <a:blip r:embed="rId2"/>
          <a:stretch>
            <a:fillRect/>
          </a:stretch>
        </p:blipFill>
        <p:spPr>
          <a:xfrm>
            <a:off x="477879" y="6310851"/>
            <a:ext cx="6567055" cy="495804"/>
          </a:xfrm>
          <a:prstGeom prst="rect">
            <a:avLst/>
          </a:prstGeom>
        </p:spPr>
      </p:pic>
    </p:spTree>
    <p:extLst>
      <p:ext uri="{BB962C8B-B14F-4D97-AF65-F5344CB8AC3E}">
        <p14:creationId xmlns:p14="http://schemas.microsoft.com/office/powerpoint/2010/main" val="367595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6E2B51-557F-0BCD-6F09-C55E5F91642A}"/>
              </a:ext>
            </a:extLst>
          </p:cNvPr>
          <p:cNvSpPr/>
          <p:nvPr userDrawn="1"/>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lvl1pPr marL="0" indent="0">
              <a:buNone/>
              <a:defRPr/>
            </a:lvl1pPr>
          </a:lstStyle>
          <a:p>
            <a:pPr lvl="0"/>
            <a:endParaRPr lang="en-GB"/>
          </a:p>
        </p:txBody>
      </p:sp>
    </p:spTree>
    <p:extLst>
      <p:ext uri="{BB962C8B-B14F-4D97-AF65-F5344CB8AC3E}">
        <p14:creationId xmlns:p14="http://schemas.microsoft.com/office/powerpoint/2010/main" val="262987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descr="A close-up of a logo&#10;&#10;Description automatically generated">
            <a:extLst>
              <a:ext uri="{FF2B5EF4-FFF2-40B4-BE49-F238E27FC236}">
                <a16:creationId xmlns:a16="http://schemas.microsoft.com/office/drawing/2014/main" id="{1677FD2A-321C-4EF1-E066-FCE422F65A6A}"/>
              </a:ext>
            </a:extLst>
          </p:cNvPr>
          <p:cNvPicPr>
            <a:picLocks noChangeAspect="1"/>
          </p:cNvPicPr>
          <p:nvPr userDrawn="1"/>
        </p:nvPicPr>
        <p:blipFill>
          <a:blip r:embed="rId7"/>
          <a:stretch>
            <a:fillRect/>
          </a:stretch>
        </p:blipFill>
        <p:spPr>
          <a:xfrm>
            <a:off x="8534400" y="5105400"/>
            <a:ext cx="3574846" cy="1575977"/>
          </a:xfrm>
          <a:prstGeom prst="rect">
            <a:avLst/>
          </a:prstGeom>
        </p:spPr>
      </p:pic>
      <p:pic>
        <p:nvPicPr>
          <p:cNvPr id="2" name="Picture 1">
            <a:extLst>
              <a:ext uri="{FF2B5EF4-FFF2-40B4-BE49-F238E27FC236}">
                <a16:creationId xmlns:a16="http://schemas.microsoft.com/office/drawing/2014/main" id="{554176A8-3685-9D66-E7CD-8B9244500290}"/>
              </a:ext>
            </a:extLst>
          </p:cNvPr>
          <p:cNvPicPr>
            <a:picLocks noChangeAspect="1"/>
          </p:cNvPicPr>
          <p:nvPr userDrawn="1"/>
        </p:nvPicPr>
        <p:blipFill>
          <a:blip r:embed="rId8"/>
          <a:stretch>
            <a:fillRect/>
          </a:stretch>
        </p:blipFill>
        <p:spPr>
          <a:xfrm>
            <a:off x="477879" y="6310851"/>
            <a:ext cx="6567055" cy="495804"/>
          </a:xfrm>
          <a:prstGeom prst="rect">
            <a:avLst/>
          </a:prstGeom>
        </p:spPr>
      </p:pic>
      <p:sp>
        <p:nvSpPr>
          <p:cNvPr id="3" name="Rectangle 2">
            <a:extLst>
              <a:ext uri="{FF2B5EF4-FFF2-40B4-BE49-F238E27FC236}">
                <a16:creationId xmlns:a16="http://schemas.microsoft.com/office/drawing/2014/main" id="{FA2DFF40-5E7F-0366-CD24-401C32ECC98F}"/>
              </a:ext>
            </a:extLst>
          </p:cNvPr>
          <p:cNvSpPr/>
          <p:nvPr userDrawn="1"/>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9647522"/>
      </p:ext>
    </p:extLst>
  </p:cSld>
  <p:clrMap bg1="lt1" tx1="dk1" bg2="lt2" tx2="dk2" accent1="accent1" accent2="accent2" accent3="accent3" accent4="accent4" accent5="accent5" accent6="accent6" hlink="hlink" folHlink="folHlink"/>
  <p:sldLayoutIdLst>
    <p:sldLayoutId id="2147483657" r:id="rId1"/>
    <p:sldLayoutId id="2147483676" r:id="rId2"/>
    <p:sldLayoutId id="2147483677" r:id="rId3"/>
    <p:sldLayoutId id="2147483678" r:id="rId4"/>
    <p:sldLayoutId id="2147483679" r:id="rId5"/>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www.scotlandscurriculum.scot/"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A250D4-6D34-200F-7661-3BC27A3AF137}"/>
              </a:ext>
            </a:extLst>
          </p:cNvPr>
          <p:cNvSpPr>
            <a:spLocks noGrp="1"/>
          </p:cNvSpPr>
          <p:nvPr>
            <p:ph idx="1"/>
          </p:nvPr>
        </p:nvSpPr>
        <p:spPr/>
        <p:txBody>
          <a:bodyPr/>
          <a:lstStyle/>
          <a:p>
            <a:pPr marL="0" indent="0">
              <a:buNone/>
            </a:pPr>
            <a:endParaRPr lang="en-GB"/>
          </a:p>
        </p:txBody>
      </p:sp>
      <p:sp>
        <p:nvSpPr>
          <p:cNvPr id="5" name="Rectangle 4">
            <a:extLst>
              <a:ext uri="{FF2B5EF4-FFF2-40B4-BE49-F238E27FC236}">
                <a16:creationId xmlns:a16="http://schemas.microsoft.com/office/drawing/2014/main" id="{E605DACB-B879-0E0F-68E5-1FD25B597B04}"/>
              </a:ext>
            </a:extLst>
          </p:cNvPr>
          <p:cNvSpPr/>
          <p:nvPr/>
        </p:nvSpPr>
        <p:spPr>
          <a:xfrm>
            <a:off x="0" y="-4890"/>
            <a:ext cx="12192000" cy="6862890"/>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4400"/>
              </a:lnSpc>
            </a:pPr>
            <a:r>
              <a:rPr lang="en-US" sz="4400" b="1" dirty="0">
                <a:solidFill>
                  <a:schemeClr val="bg1"/>
                </a:solidFill>
                <a:latin typeface="Arial"/>
                <a:cs typeface="Arial"/>
              </a:rPr>
              <a:t>Technologies Collaboration Group</a:t>
            </a:r>
          </a:p>
          <a:p>
            <a:pPr algn="ctr">
              <a:lnSpc>
                <a:spcPts val="4400"/>
              </a:lnSpc>
            </a:pPr>
            <a:r>
              <a:rPr lang="en-US" sz="4400" dirty="0">
                <a:solidFill>
                  <a:schemeClr val="bg1"/>
                </a:solidFill>
                <a:latin typeface="Arial"/>
                <a:cs typeface="Arial"/>
              </a:rPr>
              <a:t>Meeting 1</a:t>
            </a:r>
          </a:p>
          <a:p>
            <a:pPr algn="ctr">
              <a:lnSpc>
                <a:spcPts val="4400"/>
              </a:lnSpc>
            </a:pPr>
            <a:endParaRPr lang="en-US" sz="4400" b="1" dirty="0">
              <a:solidFill>
                <a:schemeClr val="bg1"/>
              </a:solidFill>
              <a:latin typeface="Arial"/>
              <a:cs typeface="Arial"/>
            </a:endParaRPr>
          </a:p>
          <a:p>
            <a:pPr algn="ctr">
              <a:lnSpc>
                <a:spcPts val="4400"/>
              </a:lnSpc>
            </a:pPr>
            <a:r>
              <a:rPr lang="en-US" sz="3600" b="1" dirty="0">
                <a:solidFill>
                  <a:schemeClr val="bg1"/>
                </a:solidFill>
                <a:latin typeface="Arial"/>
                <a:cs typeface="Arial"/>
              </a:rPr>
              <a:t>29th May 2024</a:t>
            </a:r>
          </a:p>
        </p:txBody>
      </p:sp>
    </p:spTree>
    <p:extLst>
      <p:ext uri="{BB962C8B-B14F-4D97-AF65-F5344CB8AC3E}">
        <p14:creationId xmlns:p14="http://schemas.microsoft.com/office/powerpoint/2010/main" val="375179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7CC11A-E5F6-E2B2-7C13-D85D00A63692}"/>
              </a:ext>
            </a:extLst>
          </p:cNvPr>
          <p:cNvSpPr txBox="1"/>
          <p:nvPr/>
        </p:nvSpPr>
        <p:spPr>
          <a:xfrm>
            <a:off x="222978" y="3071727"/>
            <a:ext cx="184731" cy="369332"/>
          </a:xfrm>
          <a:prstGeom prst="rect">
            <a:avLst/>
          </a:prstGeom>
          <a:solidFill>
            <a:schemeClr val="bg1"/>
          </a:solidFill>
        </p:spPr>
        <p:txBody>
          <a:bodyPr wrap="none" rtlCol="0">
            <a:spAutoFit/>
          </a:bodyPr>
          <a:lstStyle/>
          <a:p>
            <a:endParaRPr lang="en-GB"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7A45204-2D6A-166D-4EC7-1E884525BA88}"/>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E5D2AD5-9B2B-5A7B-A392-26955140ACCA}"/>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The Curriculum Improvement Cycle</a:t>
            </a:r>
          </a:p>
        </p:txBody>
      </p:sp>
      <p:sp>
        <p:nvSpPr>
          <p:cNvPr id="8" name="Freeform 38">
            <a:extLst>
              <a:ext uri="{FF2B5EF4-FFF2-40B4-BE49-F238E27FC236}">
                <a16:creationId xmlns:a16="http://schemas.microsoft.com/office/drawing/2014/main" id="{556562D7-C381-7752-2D31-9DAB8B78359B}"/>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2">
              <a:biLevel thresh="25000"/>
            </a:blip>
            <a:stretch>
              <a:fillRect/>
            </a:stretch>
          </a:blipFill>
        </p:spPr>
        <p:txBody>
          <a:bodyPr/>
          <a:lstStyle/>
          <a:p>
            <a:endParaRPr lang="en-GB" sz="1200"/>
          </a:p>
        </p:txBody>
      </p:sp>
      <p:pic>
        <p:nvPicPr>
          <p:cNvPr id="9" name="Picture 8" descr="A black background with colorful text&#10;&#10;AI-generated content may be incorrect.">
            <a:extLst>
              <a:ext uri="{FF2B5EF4-FFF2-40B4-BE49-F238E27FC236}">
                <a16:creationId xmlns:a16="http://schemas.microsoft.com/office/drawing/2014/main" id="{B2BD4B15-38CB-9D86-630A-49CB6765FAA6}"/>
              </a:ext>
            </a:extLst>
          </p:cNvPr>
          <p:cNvPicPr>
            <a:picLocks noChangeAspect="1"/>
          </p:cNvPicPr>
          <p:nvPr/>
        </p:nvPicPr>
        <p:blipFill>
          <a:blip r:embed="rId3">
            <a:extLst>
              <a:ext uri="{28A0092B-C50C-407E-A947-70E740481C1C}">
                <a14:useLocalDpi xmlns:a14="http://schemas.microsoft.com/office/drawing/2010/main" val="0"/>
              </a:ext>
            </a:extLst>
          </a:blip>
          <a:srcRect t="21059"/>
          <a:stretch/>
        </p:blipFill>
        <p:spPr>
          <a:xfrm>
            <a:off x="28111" y="1578025"/>
            <a:ext cx="12135777" cy="5279975"/>
          </a:xfrm>
          <a:prstGeom prst="rect">
            <a:avLst/>
          </a:prstGeom>
        </p:spPr>
      </p:pic>
    </p:spTree>
    <p:extLst>
      <p:ext uri="{BB962C8B-B14F-4D97-AF65-F5344CB8AC3E}">
        <p14:creationId xmlns:p14="http://schemas.microsoft.com/office/powerpoint/2010/main" val="620772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1A788A-6808-F295-761C-7E4A69116D4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33DB3F2-A8B4-354F-DCE4-D99268B556B6}"/>
              </a:ext>
            </a:extLst>
          </p:cNvPr>
          <p:cNvSpPr txBox="1"/>
          <p:nvPr/>
        </p:nvSpPr>
        <p:spPr>
          <a:xfrm>
            <a:off x="222978" y="3071727"/>
            <a:ext cx="184731" cy="369332"/>
          </a:xfrm>
          <a:prstGeom prst="rect">
            <a:avLst/>
          </a:prstGeom>
          <a:solidFill>
            <a:schemeClr val="bg1"/>
          </a:solidFill>
        </p:spPr>
        <p:txBody>
          <a:bodyPr wrap="none" rtlCol="0">
            <a:spAutoFit/>
          </a:bodyPr>
          <a:lstStyle/>
          <a:p>
            <a:endParaRPr lang="en-GB"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E021671-A59B-C42A-C99B-2DD647B9E808}"/>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F78F517-DAA9-80CF-1D8A-9147F9B363B0}"/>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The Curriculum Improvement Cycle</a:t>
            </a:r>
          </a:p>
        </p:txBody>
      </p:sp>
      <p:sp>
        <p:nvSpPr>
          <p:cNvPr id="8" name="Freeform 38">
            <a:extLst>
              <a:ext uri="{FF2B5EF4-FFF2-40B4-BE49-F238E27FC236}">
                <a16:creationId xmlns:a16="http://schemas.microsoft.com/office/drawing/2014/main" id="{98F9F245-390B-AEC8-EB21-E43F74AC1340}"/>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2">
              <a:biLevel thresh="25000"/>
            </a:blip>
            <a:stretch>
              <a:fillRect/>
            </a:stretch>
          </a:blipFill>
        </p:spPr>
        <p:txBody>
          <a:bodyPr/>
          <a:lstStyle/>
          <a:p>
            <a:endParaRPr lang="en-GB" sz="1200"/>
          </a:p>
        </p:txBody>
      </p:sp>
      <p:sp>
        <p:nvSpPr>
          <p:cNvPr id="9" name="TextBox 8">
            <a:extLst>
              <a:ext uri="{FF2B5EF4-FFF2-40B4-BE49-F238E27FC236}">
                <a16:creationId xmlns:a16="http://schemas.microsoft.com/office/drawing/2014/main" id="{D2AB6B0B-D7D2-CEAC-A78B-DE363F03813D}"/>
              </a:ext>
            </a:extLst>
          </p:cNvPr>
          <p:cNvSpPr txBox="1"/>
          <p:nvPr/>
        </p:nvSpPr>
        <p:spPr>
          <a:xfrm>
            <a:off x="359945" y="1408225"/>
            <a:ext cx="5736055" cy="5262979"/>
          </a:xfrm>
          <a:prstGeom prst="rect">
            <a:avLst/>
          </a:prstGeom>
          <a:noFill/>
        </p:spPr>
        <p:txBody>
          <a:bodyPr wrap="square">
            <a:spAutoFit/>
          </a:bodyPr>
          <a:lstStyle/>
          <a:p>
            <a:r>
              <a:rPr lang="en-GB" sz="2800" b="1" dirty="0">
                <a:latin typeface="Arial" panose="020B0604020202020204" pitchFamily="34" charset="0"/>
                <a:cs typeface="Arial" panose="020B0604020202020204" pitchFamily="34" charset="0"/>
              </a:rPr>
              <a:t>Big Ideas </a:t>
            </a:r>
            <a:r>
              <a:rPr lang="en-GB" sz="2800" dirty="0">
                <a:latin typeface="Arial" panose="020B0604020202020204" pitchFamily="34" charset="0"/>
                <a:cs typeface="Arial" panose="020B0604020202020204" pitchFamily="34" charset="0"/>
              </a:rPr>
              <a:t>can outline the essence of a curriculum area or disciplinary area. As such, they provide the larger intellectual frame (or schema) for learning within a discipline. </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Big Ideas can determine the </a:t>
            </a:r>
            <a:r>
              <a:rPr lang="en-GB" sz="2800" b="1" dirty="0">
                <a:latin typeface="Arial" panose="020B0604020202020204" pitchFamily="34" charset="0"/>
                <a:cs typeface="Arial" panose="020B0604020202020204" pitchFamily="34" charset="0"/>
              </a:rPr>
              <a:t>nature</a:t>
            </a:r>
            <a:r>
              <a:rPr lang="en-GB" sz="2800" dirty="0">
                <a:latin typeface="Arial" panose="020B0604020202020204" pitchFamily="34" charset="0"/>
                <a:cs typeface="Arial" panose="020B0604020202020204" pitchFamily="34" charset="0"/>
              </a:rPr>
              <a:t> and </a:t>
            </a:r>
            <a:r>
              <a:rPr lang="en-GB" sz="2800" b="1" dirty="0">
                <a:latin typeface="Arial" panose="020B0604020202020204" pitchFamily="34" charset="0"/>
                <a:cs typeface="Arial" panose="020B0604020202020204" pitchFamily="34" charset="0"/>
              </a:rPr>
              <a:t>scope</a:t>
            </a:r>
            <a:r>
              <a:rPr lang="en-GB" sz="2800" dirty="0">
                <a:latin typeface="Arial" panose="020B0604020202020204" pitchFamily="34" charset="0"/>
                <a:cs typeface="Arial" panose="020B0604020202020204" pitchFamily="34" charset="0"/>
              </a:rPr>
              <a:t> of learning in a </a:t>
            </a:r>
            <a:r>
              <a:rPr lang="en-GB" sz="2800" b="1" dirty="0">
                <a:latin typeface="Arial" panose="020B0604020202020204" pitchFamily="34" charset="0"/>
                <a:cs typeface="Arial" panose="020B0604020202020204" pitchFamily="34" charset="0"/>
              </a:rPr>
              <a:t>subject</a:t>
            </a:r>
            <a:r>
              <a:rPr lang="en-GB" sz="2800" dirty="0">
                <a:latin typeface="Arial" panose="020B0604020202020204" pitchFamily="34" charset="0"/>
                <a:cs typeface="Arial" panose="020B0604020202020204" pitchFamily="34" charset="0"/>
              </a:rPr>
              <a:t> or </a:t>
            </a:r>
            <a:r>
              <a:rPr lang="en-GB" sz="2800" b="1" dirty="0">
                <a:latin typeface="Arial" panose="020B0604020202020204" pitchFamily="34" charset="0"/>
                <a:cs typeface="Arial" panose="020B0604020202020204" pitchFamily="34" charset="0"/>
              </a:rPr>
              <a:t>discipline</a:t>
            </a:r>
            <a:r>
              <a:rPr lang="en-GB" sz="2800" dirty="0">
                <a:latin typeface="Arial" panose="020B0604020202020204" pitchFamily="34" charset="0"/>
                <a:cs typeface="Arial" panose="020B0604020202020204" pitchFamily="34" charset="0"/>
              </a:rPr>
              <a:t> and provide the parameters for prioritising </a:t>
            </a:r>
            <a:r>
              <a:rPr lang="en-GB" sz="2800" b="1" dirty="0">
                <a:latin typeface="Arial" panose="020B0604020202020204" pitchFamily="34" charset="0"/>
                <a:cs typeface="Arial" panose="020B0604020202020204" pitchFamily="34" charset="0"/>
              </a:rPr>
              <a:t>knowledge</a:t>
            </a:r>
            <a:r>
              <a:rPr lang="en-GB" sz="2800" dirty="0">
                <a:latin typeface="Arial" panose="020B0604020202020204" pitchFamily="34" charset="0"/>
                <a:cs typeface="Arial" panose="020B0604020202020204" pitchFamily="34" charset="0"/>
              </a:rPr>
              <a:t> and </a:t>
            </a:r>
            <a:r>
              <a:rPr lang="en-GB" sz="2800" b="1" dirty="0">
                <a:latin typeface="Arial" panose="020B0604020202020204" pitchFamily="34" charset="0"/>
                <a:cs typeface="Arial" panose="020B0604020202020204" pitchFamily="34" charset="0"/>
              </a:rPr>
              <a:t>skills</a:t>
            </a:r>
            <a:r>
              <a:rPr lang="en-GB" sz="2800" dirty="0">
                <a:latin typeface="Arial" panose="020B0604020202020204" pitchFamily="34" charset="0"/>
                <a:cs typeface="Arial" panose="020B0604020202020204" pitchFamily="34" charset="0"/>
              </a:rPr>
              <a:t>. </a:t>
            </a:r>
          </a:p>
        </p:txBody>
      </p:sp>
      <p:pic>
        <p:nvPicPr>
          <p:cNvPr id="10" name="Picture 9" descr="A screen shot of a computer&#10;&#10;AI-generated content may be incorrect.">
            <a:extLst>
              <a:ext uri="{FF2B5EF4-FFF2-40B4-BE49-F238E27FC236}">
                <a16:creationId xmlns:a16="http://schemas.microsoft.com/office/drawing/2014/main" id="{27274050-899A-C14F-0AAC-7A065F0A92C3}"/>
              </a:ext>
            </a:extLst>
          </p:cNvPr>
          <p:cNvPicPr>
            <a:picLocks noChangeAspect="1"/>
          </p:cNvPicPr>
          <p:nvPr/>
        </p:nvPicPr>
        <p:blipFill>
          <a:blip r:embed="rId3">
            <a:extLst>
              <a:ext uri="{28A0092B-C50C-407E-A947-70E740481C1C}">
                <a14:useLocalDpi xmlns:a14="http://schemas.microsoft.com/office/drawing/2010/main" val="0"/>
              </a:ext>
            </a:extLst>
          </a:blip>
          <a:srcRect t="21221" b="8277"/>
          <a:stretch/>
        </p:blipFill>
        <p:spPr>
          <a:xfrm>
            <a:off x="6277069" y="2440987"/>
            <a:ext cx="5691953" cy="2993792"/>
          </a:xfrm>
          <a:prstGeom prst="rect">
            <a:avLst/>
          </a:prstGeom>
        </p:spPr>
      </p:pic>
    </p:spTree>
    <p:extLst>
      <p:ext uri="{BB962C8B-B14F-4D97-AF65-F5344CB8AC3E}">
        <p14:creationId xmlns:p14="http://schemas.microsoft.com/office/powerpoint/2010/main" val="804198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5758190-60DC-E70B-27F1-0A6D1A31CC1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BA53D3-6B10-AB2F-18AB-BBFD626172BB}"/>
              </a:ext>
            </a:extLst>
          </p:cNvPr>
          <p:cNvSpPr txBox="1"/>
          <p:nvPr/>
        </p:nvSpPr>
        <p:spPr>
          <a:xfrm>
            <a:off x="222978" y="3071727"/>
            <a:ext cx="184731" cy="369332"/>
          </a:xfrm>
          <a:prstGeom prst="rect">
            <a:avLst/>
          </a:prstGeom>
          <a:solidFill>
            <a:schemeClr val="bg1"/>
          </a:solidFill>
        </p:spPr>
        <p:txBody>
          <a:bodyPr wrap="none" rtlCol="0">
            <a:spAutoFit/>
          </a:bodyPr>
          <a:lstStyle/>
          <a:p>
            <a:endParaRPr lang="en-GB"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082A9D9-8246-0448-C56A-578FAA4CE9BA}"/>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6A62306-6327-0D10-4EB0-E201451E8315}"/>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The Curriculum Improvement Cycle</a:t>
            </a:r>
          </a:p>
        </p:txBody>
      </p:sp>
      <p:sp>
        <p:nvSpPr>
          <p:cNvPr id="8" name="Freeform 38">
            <a:extLst>
              <a:ext uri="{FF2B5EF4-FFF2-40B4-BE49-F238E27FC236}">
                <a16:creationId xmlns:a16="http://schemas.microsoft.com/office/drawing/2014/main" id="{1A176607-BD78-366F-25C6-3286F58D56BC}"/>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2">
              <a:biLevel thresh="25000"/>
            </a:blip>
            <a:stretch>
              <a:fillRect/>
            </a:stretch>
          </a:blipFill>
        </p:spPr>
        <p:txBody>
          <a:bodyPr/>
          <a:lstStyle/>
          <a:p>
            <a:endParaRPr lang="en-GB" sz="1200"/>
          </a:p>
        </p:txBody>
      </p:sp>
      <p:pic>
        <p:nvPicPr>
          <p:cNvPr id="4" name="Picture 3" descr="A screen shot of a computer&#10;&#10;AI-generated content may be incorrect.">
            <a:extLst>
              <a:ext uri="{FF2B5EF4-FFF2-40B4-BE49-F238E27FC236}">
                <a16:creationId xmlns:a16="http://schemas.microsoft.com/office/drawing/2014/main" id="{E2872AD3-4CD3-7776-22F5-F296B5C49DE4}"/>
              </a:ext>
            </a:extLst>
          </p:cNvPr>
          <p:cNvPicPr>
            <a:picLocks noChangeAspect="1"/>
          </p:cNvPicPr>
          <p:nvPr/>
        </p:nvPicPr>
        <p:blipFill>
          <a:blip r:embed="rId3">
            <a:extLst>
              <a:ext uri="{28A0092B-C50C-407E-A947-70E740481C1C}">
                <a14:useLocalDpi xmlns:a14="http://schemas.microsoft.com/office/drawing/2010/main" val="0"/>
              </a:ext>
            </a:extLst>
          </a:blip>
          <a:srcRect t="21221" b="8277"/>
          <a:stretch/>
        </p:blipFill>
        <p:spPr>
          <a:xfrm>
            <a:off x="7743579" y="2761027"/>
            <a:ext cx="4225443" cy="2222453"/>
          </a:xfrm>
          <a:prstGeom prst="rect">
            <a:avLst/>
          </a:prstGeom>
        </p:spPr>
      </p:pic>
      <p:sp>
        <p:nvSpPr>
          <p:cNvPr id="10" name="TextBox 9">
            <a:extLst>
              <a:ext uri="{FF2B5EF4-FFF2-40B4-BE49-F238E27FC236}">
                <a16:creationId xmlns:a16="http://schemas.microsoft.com/office/drawing/2014/main" id="{7D175828-EEB5-8D2B-09F2-EDE8FC3D6C3F}"/>
              </a:ext>
            </a:extLst>
          </p:cNvPr>
          <p:cNvSpPr txBox="1"/>
          <p:nvPr/>
        </p:nvSpPr>
        <p:spPr>
          <a:xfrm>
            <a:off x="407709" y="1627257"/>
            <a:ext cx="7335870" cy="4893647"/>
          </a:xfrm>
          <a:prstGeom prst="rect">
            <a:avLst/>
          </a:prstGeom>
          <a:noFill/>
        </p:spPr>
        <p:txBody>
          <a:bodyPr wrap="square">
            <a:spAutoFit/>
          </a:bodyPr>
          <a:lstStyle/>
          <a:p>
            <a:pPr marL="214313" indent="-214313">
              <a:buFont typeface="Arial" panose="020B0604020202020204" pitchFamily="34" charset="0"/>
              <a:buChar char="•"/>
            </a:pPr>
            <a:r>
              <a:rPr lang="en-GB" sz="2400" dirty="0">
                <a:latin typeface="Arial" panose="020B0604020202020204" pitchFamily="34" charset="0"/>
                <a:cs typeface="Arial" panose="020B0604020202020204" pitchFamily="34" charset="0"/>
              </a:rPr>
              <a:t>Taken together, they express the </a:t>
            </a:r>
            <a:r>
              <a:rPr lang="en-GB" sz="2400" b="1" dirty="0">
                <a:latin typeface="Arial" panose="020B0604020202020204" pitchFamily="34" charset="0"/>
                <a:cs typeface="Arial" panose="020B0604020202020204" pitchFamily="34" charset="0"/>
              </a:rPr>
              <a:t>core</a:t>
            </a: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essence</a:t>
            </a:r>
            <a:r>
              <a:rPr lang="en-GB" sz="2400" dirty="0">
                <a:latin typeface="Arial" panose="020B0604020202020204" pitchFamily="34" charset="0"/>
                <a:cs typeface="Arial" panose="020B0604020202020204" pitchFamily="34" charset="0"/>
              </a:rPr>
              <a:t> or </a:t>
            </a:r>
            <a:r>
              <a:rPr lang="en-GB" sz="2400" b="1" dirty="0">
                <a:latin typeface="Arial" panose="020B0604020202020204" pitchFamily="34" charset="0"/>
                <a:cs typeface="Arial" panose="020B0604020202020204" pitchFamily="34" charset="0"/>
              </a:rPr>
              <a:t>central concerns </a:t>
            </a:r>
            <a:r>
              <a:rPr lang="en-GB" sz="2400" dirty="0">
                <a:latin typeface="Arial" panose="020B0604020202020204" pitchFamily="34" charset="0"/>
                <a:cs typeface="Arial" panose="020B0604020202020204" pitchFamily="34" charset="0"/>
              </a:rPr>
              <a:t>of the disciplinary area</a:t>
            </a:r>
          </a:p>
          <a:p>
            <a:r>
              <a:rPr lang="en-GB" sz="2400" dirty="0">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GB" sz="2400" dirty="0">
                <a:latin typeface="Arial" panose="020B0604020202020204" pitchFamily="34" charset="0"/>
                <a:cs typeface="Arial" panose="020B0604020202020204" pitchFamily="34" charset="0"/>
              </a:rPr>
              <a:t>They act as </a:t>
            </a:r>
            <a:r>
              <a:rPr lang="en-GB" sz="2400" b="1" dirty="0">
                <a:latin typeface="Arial" panose="020B0604020202020204" pitchFamily="34" charset="0"/>
                <a:cs typeface="Arial" panose="020B0604020202020204" pitchFamily="34" charset="0"/>
              </a:rPr>
              <a:t>lenses</a:t>
            </a:r>
            <a:r>
              <a:rPr lang="en-GB" sz="2400" dirty="0">
                <a:latin typeface="Arial" panose="020B0604020202020204" pitchFamily="34" charset="0"/>
                <a:cs typeface="Arial" panose="020B0604020202020204" pitchFamily="34" charset="0"/>
              </a:rPr>
              <a:t> which, when used to ‘view’ content, help to clarify it </a:t>
            </a:r>
          </a:p>
          <a:p>
            <a:endParaRPr lang="en-GB" sz="24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2400" dirty="0">
                <a:latin typeface="Arial" panose="020B0604020202020204" pitchFamily="34" charset="0"/>
                <a:cs typeface="Arial" panose="020B0604020202020204" pitchFamily="34" charset="0"/>
              </a:rPr>
              <a:t>They provide </a:t>
            </a:r>
            <a:r>
              <a:rPr lang="en-GB" sz="2400" b="1" dirty="0">
                <a:latin typeface="Arial" panose="020B0604020202020204" pitchFamily="34" charset="0"/>
                <a:cs typeface="Arial" panose="020B0604020202020204" pitchFamily="34" charset="0"/>
              </a:rPr>
              <a:t>coherence</a:t>
            </a:r>
            <a:r>
              <a:rPr lang="en-GB" sz="2400" dirty="0">
                <a:latin typeface="Arial" panose="020B0604020202020204" pitchFamily="34" charset="0"/>
                <a:cs typeface="Arial" panose="020B0604020202020204" pitchFamily="34" charset="0"/>
              </a:rPr>
              <a:t> and make sense of what might otherwise be confusing information or disconnected facts, highlighting the big picture and interconnections between learning </a:t>
            </a:r>
          </a:p>
          <a:p>
            <a:endParaRPr lang="en-GB" sz="24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2400" dirty="0">
                <a:latin typeface="Arial" panose="020B0604020202020204" pitchFamily="34" charset="0"/>
                <a:cs typeface="Arial" panose="020B0604020202020204" pitchFamily="34" charset="0"/>
              </a:rPr>
              <a:t>They are transferable to </a:t>
            </a:r>
            <a:r>
              <a:rPr lang="en-GB" sz="2400" b="1" dirty="0">
                <a:latin typeface="Arial" panose="020B0604020202020204" pitchFamily="34" charset="0"/>
                <a:cs typeface="Arial" panose="020B0604020202020204" pitchFamily="34" charset="0"/>
              </a:rPr>
              <a:t>real-world contexts</a:t>
            </a:r>
            <a:r>
              <a:rPr lang="en-GB" sz="2400" dirty="0">
                <a:latin typeface="Arial" panose="020B0604020202020204" pitchFamily="34" charset="0"/>
                <a:cs typeface="Arial" panose="020B0604020202020204" pitchFamily="34" charset="0"/>
              </a:rPr>
              <a:t> and help relate disciplinary learning to wider relevance</a:t>
            </a:r>
          </a:p>
        </p:txBody>
      </p:sp>
    </p:spTree>
    <p:extLst>
      <p:ext uri="{BB962C8B-B14F-4D97-AF65-F5344CB8AC3E}">
        <p14:creationId xmlns:p14="http://schemas.microsoft.com/office/powerpoint/2010/main" val="137401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FFBAD4-18D9-1585-0DD5-EB9665FFC0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73DDE3D-6F79-7D82-7FA7-52A4CECDC042}"/>
              </a:ext>
            </a:extLst>
          </p:cNvPr>
          <p:cNvSpPr txBox="1"/>
          <p:nvPr/>
        </p:nvSpPr>
        <p:spPr>
          <a:xfrm>
            <a:off x="222978" y="3071727"/>
            <a:ext cx="184731" cy="369332"/>
          </a:xfrm>
          <a:prstGeom prst="rect">
            <a:avLst/>
          </a:prstGeom>
          <a:solidFill>
            <a:schemeClr val="bg1"/>
          </a:solidFill>
        </p:spPr>
        <p:txBody>
          <a:bodyPr wrap="none" rtlCol="0">
            <a:spAutoFit/>
          </a:bodyPr>
          <a:lstStyle/>
          <a:p>
            <a:endParaRPr lang="en-GB"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CFA5270-4771-2397-1A8D-11617C8134F1}"/>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7143792-7AF2-8DCE-6DAC-9B6301032297}"/>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The Curriculum Improvement Cycle</a:t>
            </a:r>
          </a:p>
        </p:txBody>
      </p:sp>
      <p:sp>
        <p:nvSpPr>
          <p:cNvPr id="8" name="Freeform 38">
            <a:extLst>
              <a:ext uri="{FF2B5EF4-FFF2-40B4-BE49-F238E27FC236}">
                <a16:creationId xmlns:a16="http://schemas.microsoft.com/office/drawing/2014/main" id="{428DA3D1-7C94-DDA9-A5B4-1E8F223EA698}"/>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2">
              <a:biLevel thresh="25000"/>
            </a:blip>
            <a:stretch>
              <a:fillRect/>
            </a:stretch>
          </a:blipFill>
        </p:spPr>
        <p:txBody>
          <a:bodyPr/>
          <a:lstStyle/>
          <a:p>
            <a:endParaRPr lang="en-GB" sz="1200"/>
          </a:p>
        </p:txBody>
      </p:sp>
      <p:pic>
        <p:nvPicPr>
          <p:cNvPr id="6" name="Picture 5">
            <a:extLst>
              <a:ext uri="{FF2B5EF4-FFF2-40B4-BE49-F238E27FC236}">
                <a16:creationId xmlns:a16="http://schemas.microsoft.com/office/drawing/2014/main" id="{9F49D088-FCD0-5E92-56CE-67AA3AFBD6D5}"/>
              </a:ext>
            </a:extLst>
          </p:cNvPr>
          <p:cNvPicPr>
            <a:picLocks noChangeAspect="1"/>
          </p:cNvPicPr>
          <p:nvPr/>
        </p:nvPicPr>
        <p:blipFill>
          <a:blip r:embed="rId3"/>
          <a:stretch>
            <a:fillRect/>
          </a:stretch>
        </p:blipFill>
        <p:spPr>
          <a:xfrm>
            <a:off x="1981201" y="1361667"/>
            <a:ext cx="7863840" cy="5496333"/>
          </a:xfrm>
          <a:prstGeom prst="rect">
            <a:avLst/>
          </a:prstGeom>
        </p:spPr>
      </p:pic>
    </p:spTree>
    <p:extLst>
      <p:ext uri="{BB962C8B-B14F-4D97-AF65-F5344CB8AC3E}">
        <p14:creationId xmlns:p14="http://schemas.microsoft.com/office/powerpoint/2010/main" val="114857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DAB284-6476-A902-974F-3EE768B03C5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DDA1DE8-62B7-348F-97F9-DB8AC5093F39}"/>
              </a:ext>
            </a:extLst>
          </p:cNvPr>
          <p:cNvSpPr txBox="1"/>
          <p:nvPr/>
        </p:nvSpPr>
        <p:spPr>
          <a:xfrm>
            <a:off x="222978" y="3071727"/>
            <a:ext cx="184731" cy="369332"/>
          </a:xfrm>
          <a:prstGeom prst="rect">
            <a:avLst/>
          </a:prstGeom>
          <a:solidFill>
            <a:schemeClr val="bg1"/>
          </a:solidFill>
        </p:spPr>
        <p:txBody>
          <a:bodyPr wrap="none" rtlCol="0">
            <a:spAutoFit/>
          </a:bodyPr>
          <a:lstStyle/>
          <a:p>
            <a:endParaRPr lang="en-GB"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8038D3-D506-ADCC-873D-E507F210C649}"/>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D122064-758F-C7CD-E41D-D6C40878FB7B}"/>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The Curriculum Improvement Cycle</a:t>
            </a:r>
          </a:p>
        </p:txBody>
      </p:sp>
      <p:sp>
        <p:nvSpPr>
          <p:cNvPr id="8" name="Freeform 38">
            <a:extLst>
              <a:ext uri="{FF2B5EF4-FFF2-40B4-BE49-F238E27FC236}">
                <a16:creationId xmlns:a16="http://schemas.microsoft.com/office/drawing/2014/main" id="{2DF3E676-CB47-A20C-2A8E-D3556A9ED182}"/>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2">
              <a:biLevel thresh="25000"/>
            </a:blip>
            <a:stretch>
              <a:fillRect/>
            </a:stretch>
          </a:blipFill>
        </p:spPr>
        <p:txBody>
          <a:bodyPr/>
          <a:lstStyle/>
          <a:p>
            <a:endParaRPr lang="en-GB" sz="1200"/>
          </a:p>
        </p:txBody>
      </p:sp>
      <p:pic>
        <p:nvPicPr>
          <p:cNvPr id="6" name="Picture 5">
            <a:extLst>
              <a:ext uri="{FF2B5EF4-FFF2-40B4-BE49-F238E27FC236}">
                <a16:creationId xmlns:a16="http://schemas.microsoft.com/office/drawing/2014/main" id="{EF2626A7-5580-CB80-F3CE-6F3391D708E8}"/>
              </a:ext>
            </a:extLst>
          </p:cNvPr>
          <p:cNvPicPr>
            <a:picLocks noChangeAspect="1"/>
          </p:cNvPicPr>
          <p:nvPr/>
        </p:nvPicPr>
        <p:blipFill>
          <a:blip r:embed="rId3"/>
          <a:stretch>
            <a:fillRect/>
          </a:stretch>
        </p:blipFill>
        <p:spPr>
          <a:xfrm>
            <a:off x="7724733" y="2363196"/>
            <a:ext cx="4244289" cy="2966493"/>
          </a:xfrm>
          <a:prstGeom prst="rect">
            <a:avLst/>
          </a:prstGeom>
        </p:spPr>
      </p:pic>
      <p:sp>
        <p:nvSpPr>
          <p:cNvPr id="9" name="TextBox 8">
            <a:extLst>
              <a:ext uri="{FF2B5EF4-FFF2-40B4-BE49-F238E27FC236}">
                <a16:creationId xmlns:a16="http://schemas.microsoft.com/office/drawing/2014/main" id="{3DE5512B-F618-BB98-5AFA-DEC25B5B0CEC}"/>
              </a:ext>
            </a:extLst>
          </p:cNvPr>
          <p:cNvSpPr txBox="1"/>
          <p:nvPr/>
        </p:nvSpPr>
        <p:spPr>
          <a:xfrm>
            <a:off x="407709" y="1615774"/>
            <a:ext cx="7044651" cy="4893647"/>
          </a:xfrm>
          <a:prstGeom prst="rect">
            <a:avLst/>
          </a:prstGeom>
          <a:noFill/>
        </p:spPr>
        <p:txBody>
          <a:bodyPr wrap="square">
            <a:spAutoFit/>
          </a:bodyPr>
          <a:lstStyle/>
          <a:p>
            <a:r>
              <a:rPr lang="en-GB" sz="2400" b="1" dirty="0"/>
              <a:t>What do we want learners to </a:t>
            </a:r>
            <a:r>
              <a:rPr lang="en-GB" sz="2400" b="1" dirty="0">
                <a:solidFill>
                  <a:srgbClr val="01A4AD"/>
                </a:solidFill>
              </a:rPr>
              <a:t>Understand</a:t>
            </a:r>
            <a:r>
              <a:rPr lang="en-GB" sz="2400" b="1" dirty="0"/>
              <a:t>? </a:t>
            </a:r>
          </a:p>
          <a:p>
            <a:r>
              <a:rPr lang="en-GB" sz="2400" dirty="0"/>
              <a:t>➢ Identify Big Ideas and key conceptual understanding </a:t>
            </a:r>
          </a:p>
          <a:p>
            <a:endParaRPr lang="en-GB" sz="2400" dirty="0"/>
          </a:p>
          <a:p>
            <a:r>
              <a:rPr lang="en-GB" sz="2400" b="1" dirty="0"/>
              <a:t>What we want learners to </a:t>
            </a:r>
            <a:r>
              <a:rPr lang="en-GB" sz="2400" b="1" dirty="0">
                <a:solidFill>
                  <a:srgbClr val="1E4998"/>
                </a:solidFill>
              </a:rPr>
              <a:t>Know</a:t>
            </a:r>
            <a:r>
              <a:rPr lang="en-GB" sz="2400" b="1" dirty="0"/>
              <a:t> and </a:t>
            </a:r>
            <a:r>
              <a:rPr lang="en-GB" sz="2400" b="1" dirty="0">
                <a:solidFill>
                  <a:srgbClr val="1D906F"/>
                </a:solidFill>
              </a:rPr>
              <a:t>Do</a:t>
            </a:r>
            <a:r>
              <a:rPr lang="en-GB" sz="2400" b="1" dirty="0"/>
              <a:t>? </a:t>
            </a:r>
          </a:p>
          <a:p>
            <a:r>
              <a:rPr lang="en-GB" sz="2400" dirty="0"/>
              <a:t>➢ Identify what we want learners to Know and be able to Do at key points in their learning </a:t>
            </a:r>
          </a:p>
          <a:p>
            <a:endParaRPr lang="en-GB" sz="2400" dirty="0"/>
          </a:p>
          <a:p>
            <a:r>
              <a:rPr lang="en-GB" sz="2400" b="1" dirty="0"/>
              <a:t>What does progress in the </a:t>
            </a:r>
            <a:r>
              <a:rPr lang="en-GB" sz="2400" b="1" dirty="0">
                <a:solidFill>
                  <a:srgbClr val="1E4998"/>
                </a:solidFill>
              </a:rPr>
              <a:t>Know</a:t>
            </a:r>
            <a:r>
              <a:rPr lang="en-GB" sz="2400" b="1" dirty="0"/>
              <a:t> and the </a:t>
            </a:r>
            <a:r>
              <a:rPr lang="en-GB" sz="2400" b="1" dirty="0">
                <a:solidFill>
                  <a:srgbClr val="1D906F"/>
                </a:solidFill>
              </a:rPr>
              <a:t>Do</a:t>
            </a:r>
            <a:r>
              <a:rPr lang="en-GB" sz="2400" b="1" dirty="0"/>
              <a:t> look like? </a:t>
            </a:r>
          </a:p>
          <a:p>
            <a:r>
              <a:rPr lang="en-GB" sz="2400" dirty="0"/>
              <a:t>➢ What we would expect learners to Know and what we would expect learners to be able to Do at key points in their learning and indications of how this will develop conceptual understanding across the different curriculum areas.</a:t>
            </a:r>
          </a:p>
        </p:txBody>
      </p:sp>
    </p:spTree>
    <p:extLst>
      <p:ext uri="{BB962C8B-B14F-4D97-AF65-F5344CB8AC3E}">
        <p14:creationId xmlns:p14="http://schemas.microsoft.com/office/powerpoint/2010/main" val="76663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Five Ways to Navigate the Messy Middle of Change">
            <a:extLst>
              <a:ext uri="{FF2B5EF4-FFF2-40B4-BE49-F238E27FC236}">
                <a16:creationId xmlns:a16="http://schemas.microsoft.com/office/drawing/2014/main" id="{4F836D9B-BB9B-0628-7138-D149D047749A}"/>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86154" y="661214"/>
            <a:ext cx="10163908" cy="57161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20A1F2-8EFE-98EB-5455-5CF469079B2E}"/>
              </a:ext>
            </a:extLst>
          </p:cNvPr>
          <p:cNvSpPr txBox="1"/>
          <p:nvPr/>
        </p:nvSpPr>
        <p:spPr>
          <a:xfrm>
            <a:off x="1973397" y="270625"/>
            <a:ext cx="8245206" cy="76944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B050"/>
                </a:solidFill>
                <a:effectLst/>
                <a:uLnTx/>
                <a:uFillTx/>
                <a:latin typeface="Calibri" panose="020F0502020204030204"/>
                <a:ea typeface="+mn-ea"/>
                <a:cs typeface="+mn-cs"/>
              </a:rPr>
              <a:t>You are about to enter the process</a:t>
            </a:r>
          </a:p>
        </p:txBody>
      </p:sp>
      <p:sp>
        <p:nvSpPr>
          <p:cNvPr id="5" name="TextBox 4">
            <a:extLst>
              <a:ext uri="{FF2B5EF4-FFF2-40B4-BE49-F238E27FC236}">
                <a16:creationId xmlns:a16="http://schemas.microsoft.com/office/drawing/2014/main" id="{A45F672E-C58D-E325-9B47-4A25F491D1D0}"/>
              </a:ext>
            </a:extLst>
          </p:cNvPr>
          <p:cNvSpPr txBox="1"/>
          <p:nvPr/>
        </p:nvSpPr>
        <p:spPr>
          <a:xfrm>
            <a:off x="2264381" y="5854133"/>
            <a:ext cx="132654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B050"/>
                </a:solidFill>
                <a:effectLst/>
                <a:uLnTx/>
                <a:uFillTx/>
                <a:latin typeface="Calibri" panose="020F0502020204030204"/>
                <a:ea typeface="+mn-ea"/>
                <a:cs typeface="+mn-cs"/>
              </a:rPr>
              <a:t>NOW</a:t>
            </a:r>
          </a:p>
        </p:txBody>
      </p:sp>
      <p:sp>
        <p:nvSpPr>
          <p:cNvPr id="6" name="TextBox 5">
            <a:extLst>
              <a:ext uri="{FF2B5EF4-FFF2-40B4-BE49-F238E27FC236}">
                <a16:creationId xmlns:a16="http://schemas.microsoft.com/office/drawing/2014/main" id="{9879CA4D-0D67-F053-DB43-2BE14376F8EA}"/>
              </a:ext>
            </a:extLst>
          </p:cNvPr>
          <p:cNvSpPr txBox="1"/>
          <p:nvPr/>
        </p:nvSpPr>
        <p:spPr>
          <a:xfrm>
            <a:off x="9070368" y="5832847"/>
            <a:ext cx="184731"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2F79159-0976-3295-C846-CAE2632869D4}"/>
              </a:ext>
            </a:extLst>
          </p:cNvPr>
          <p:cNvSpPr txBox="1"/>
          <p:nvPr/>
        </p:nvSpPr>
        <p:spPr>
          <a:xfrm>
            <a:off x="828782" y="3493982"/>
            <a:ext cx="1226049"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After</a:t>
            </a:r>
          </a:p>
        </p:txBody>
      </p:sp>
      <p:sp>
        <p:nvSpPr>
          <p:cNvPr id="8" name="TextBox 7">
            <a:extLst>
              <a:ext uri="{FF2B5EF4-FFF2-40B4-BE49-F238E27FC236}">
                <a16:creationId xmlns:a16="http://schemas.microsoft.com/office/drawing/2014/main" id="{566E777A-DFB7-319E-2AC9-68B45C1922F7}"/>
              </a:ext>
            </a:extLst>
          </p:cNvPr>
          <p:cNvSpPr txBox="1"/>
          <p:nvPr/>
        </p:nvSpPr>
        <p:spPr>
          <a:xfrm>
            <a:off x="1294944" y="5407065"/>
            <a:ext cx="750526"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B050"/>
                </a:solidFill>
                <a:effectLst/>
                <a:uLnTx/>
                <a:uFillTx/>
                <a:latin typeface="Calibri" panose="020F0502020204030204"/>
                <a:ea typeface="+mn-ea"/>
                <a:cs typeface="+mn-cs"/>
              </a:rPr>
              <a:t>Ideas</a:t>
            </a:r>
          </a:p>
        </p:txBody>
      </p:sp>
      <p:sp>
        <p:nvSpPr>
          <p:cNvPr id="9" name="TextBox 8">
            <a:extLst>
              <a:ext uri="{FF2B5EF4-FFF2-40B4-BE49-F238E27FC236}">
                <a16:creationId xmlns:a16="http://schemas.microsoft.com/office/drawing/2014/main" id="{507CE2F7-317A-5DDC-378E-07844A70F4A8}"/>
              </a:ext>
            </a:extLst>
          </p:cNvPr>
          <p:cNvSpPr txBox="1"/>
          <p:nvPr/>
        </p:nvSpPr>
        <p:spPr>
          <a:xfrm>
            <a:off x="455169" y="3493982"/>
            <a:ext cx="162454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B050"/>
                </a:solidFill>
                <a:effectLst/>
                <a:uLnTx/>
                <a:uFillTx/>
                <a:latin typeface="Calibri" panose="020F0502020204030204"/>
                <a:ea typeface="+mn-ea"/>
                <a:cs typeface="+mn-cs"/>
              </a:rPr>
              <a:t>Development</a:t>
            </a:r>
          </a:p>
        </p:txBody>
      </p:sp>
      <p:sp>
        <p:nvSpPr>
          <p:cNvPr id="10" name="TextBox 9">
            <a:extLst>
              <a:ext uri="{FF2B5EF4-FFF2-40B4-BE49-F238E27FC236}">
                <a16:creationId xmlns:a16="http://schemas.microsoft.com/office/drawing/2014/main" id="{84F8B27E-E3D4-F8C2-B907-EBBC2C781842}"/>
              </a:ext>
            </a:extLst>
          </p:cNvPr>
          <p:cNvSpPr txBox="1"/>
          <p:nvPr/>
        </p:nvSpPr>
        <p:spPr>
          <a:xfrm>
            <a:off x="143218" y="1690117"/>
            <a:ext cx="185820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B050"/>
                </a:solidFill>
                <a:effectLst/>
                <a:uLnTx/>
                <a:uFillTx/>
                <a:latin typeface="Calibri" panose="020F0502020204030204"/>
                <a:ea typeface="+mn-ea"/>
                <a:cs typeface="+mn-cs"/>
              </a:rPr>
              <a:t>A plan of action</a:t>
            </a:r>
          </a:p>
        </p:txBody>
      </p:sp>
      <p:cxnSp>
        <p:nvCxnSpPr>
          <p:cNvPr id="12" name="Straight Connector 11">
            <a:extLst>
              <a:ext uri="{FF2B5EF4-FFF2-40B4-BE49-F238E27FC236}">
                <a16:creationId xmlns:a16="http://schemas.microsoft.com/office/drawing/2014/main" id="{C786FFDF-B643-3414-D29F-683C16ED458C}"/>
              </a:ext>
            </a:extLst>
          </p:cNvPr>
          <p:cNvCxnSpPr/>
          <p:nvPr/>
        </p:nvCxnSpPr>
        <p:spPr>
          <a:xfrm>
            <a:off x="2120812" y="1602769"/>
            <a:ext cx="0" cy="4204406"/>
          </a:xfrm>
          <a:prstGeom prst="line">
            <a:avLst/>
          </a:prstGeom>
          <a:ln w="889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544E51-111A-B7A9-4098-2B4EC69DF76B}"/>
              </a:ext>
            </a:extLst>
          </p:cNvPr>
          <p:cNvCxnSpPr>
            <a:cxnSpLocks/>
          </p:cNvCxnSpPr>
          <p:nvPr/>
        </p:nvCxnSpPr>
        <p:spPr>
          <a:xfrm flipH="1">
            <a:off x="2079716" y="5792232"/>
            <a:ext cx="8458336" cy="0"/>
          </a:xfrm>
          <a:prstGeom prst="line">
            <a:avLst/>
          </a:prstGeom>
          <a:ln w="889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AFB7CA-9161-A18D-8EAD-3C0AC569AB8E}"/>
              </a:ext>
            </a:extLst>
          </p:cNvPr>
          <p:cNvSpPr txBox="1"/>
          <p:nvPr/>
        </p:nvSpPr>
        <p:spPr>
          <a:xfrm>
            <a:off x="1168494" y="2594537"/>
            <a:ext cx="87395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B050"/>
                </a:solidFill>
                <a:effectLst/>
                <a:uLnTx/>
                <a:uFillTx/>
                <a:latin typeface="Calibri" panose="020F0502020204030204"/>
                <a:ea typeface="+mn-ea"/>
                <a:cs typeface="+mn-cs"/>
              </a:rPr>
              <a:t>Clarity</a:t>
            </a:r>
          </a:p>
        </p:txBody>
      </p:sp>
      <p:sp>
        <p:nvSpPr>
          <p:cNvPr id="18" name="TextBox 17">
            <a:extLst>
              <a:ext uri="{FF2B5EF4-FFF2-40B4-BE49-F238E27FC236}">
                <a16:creationId xmlns:a16="http://schemas.microsoft.com/office/drawing/2014/main" id="{043F8C9A-A9D3-8C32-A6AD-846E76315A47}"/>
              </a:ext>
            </a:extLst>
          </p:cNvPr>
          <p:cNvSpPr txBox="1"/>
          <p:nvPr/>
        </p:nvSpPr>
        <p:spPr>
          <a:xfrm>
            <a:off x="399707" y="4476293"/>
            <a:ext cx="167020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B050"/>
                </a:solidFill>
                <a:effectLst/>
                <a:uLnTx/>
                <a:uFillTx/>
                <a:latin typeface="Calibri" panose="020F0502020204030204"/>
                <a:ea typeface="+mn-ea"/>
                <a:cs typeface="+mn-cs"/>
              </a:rPr>
              <a:t>Disagreement</a:t>
            </a:r>
          </a:p>
        </p:txBody>
      </p:sp>
      <p:sp>
        <p:nvSpPr>
          <p:cNvPr id="3" name="Rectangle 2">
            <a:extLst>
              <a:ext uri="{FF2B5EF4-FFF2-40B4-BE49-F238E27FC236}">
                <a16:creationId xmlns:a16="http://schemas.microsoft.com/office/drawing/2014/main" id="{06BA0010-6368-94BE-DE6E-A24932DB4628}"/>
              </a:ext>
            </a:extLst>
          </p:cNvPr>
          <p:cNvSpPr/>
          <p:nvPr/>
        </p:nvSpPr>
        <p:spPr>
          <a:xfrm>
            <a:off x="4448710" y="945223"/>
            <a:ext cx="3524035" cy="9992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280792"/>
      </p:ext>
    </p:extLst>
  </p:cSld>
  <p:clrMapOvr>
    <a:masterClrMapping/>
  </p:clrMapOvr>
  <mc:AlternateContent xmlns:mc="http://schemas.openxmlformats.org/markup-compatibility/2006" xmlns:p14="http://schemas.microsoft.com/office/powerpoint/2010/main">
    <mc:Choice Requires="p14">
      <p:transition spd="slow" p14:dur="2000" advTm="54620"/>
    </mc:Choice>
    <mc:Fallback xmlns="">
      <p:transition spd="slow" advTm="5462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29EE8D-4D55-5737-EBC4-72C74BDEE5B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6FDCAA2-52F5-DF1D-E1DD-4008D52D7C14}"/>
              </a:ext>
            </a:extLst>
          </p:cNvPr>
          <p:cNvSpPr txBox="1"/>
          <p:nvPr/>
        </p:nvSpPr>
        <p:spPr>
          <a:xfrm>
            <a:off x="222978" y="3071727"/>
            <a:ext cx="184731" cy="369332"/>
          </a:xfrm>
          <a:prstGeom prst="rect">
            <a:avLst/>
          </a:prstGeom>
          <a:solidFill>
            <a:schemeClr val="bg1"/>
          </a:solidFill>
        </p:spPr>
        <p:txBody>
          <a:bodyPr wrap="none" rtlCol="0">
            <a:spAutoFit/>
          </a:bodyPr>
          <a:lstStyle/>
          <a:p>
            <a:endParaRPr lang="en-GB"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BE42607-477B-AC2B-6331-B1643298C777}"/>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3DA244D-8268-A947-AA3B-B4D77A427593}"/>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The Curriculum Improvement Cycle</a:t>
            </a:r>
          </a:p>
        </p:txBody>
      </p:sp>
      <p:sp>
        <p:nvSpPr>
          <p:cNvPr id="8" name="Freeform 38">
            <a:extLst>
              <a:ext uri="{FF2B5EF4-FFF2-40B4-BE49-F238E27FC236}">
                <a16:creationId xmlns:a16="http://schemas.microsoft.com/office/drawing/2014/main" id="{8199F541-FFB1-0418-94A1-4A0A4956F299}"/>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2">
              <a:biLevel thresh="25000"/>
            </a:blip>
            <a:stretch>
              <a:fillRect/>
            </a:stretch>
          </a:blipFill>
        </p:spPr>
        <p:txBody>
          <a:bodyPr/>
          <a:lstStyle/>
          <a:p>
            <a:endParaRPr lang="en-GB" sz="1200"/>
          </a:p>
        </p:txBody>
      </p:sp>
      <p:pic>
        <p:nvPicPr>
          <p:cNvPr id="6" name="Picture 5" descr="A diagram of a curriculum review cycle&#10;&#10;Description automatically generated">
            <a:extLst>
              <a:ext uri="{FF2B5EF4-FFF2-40B4-BE49-F238E27FC236}">
                <a16:creationId xmlns:a16="http://schemas.microsoft.com/office/drawing/2014/main" id="{B7E832AD-BACC-640B-5E68-0B7CC4E403B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9586"/>
          <a:stretch/>
        </p:blipFill>
        <p:spPr>
          <a:xfrm>
            <a:off x="958877" y="1408225"/>
            <a:ext cx="10274246" cy="5224307"/>
          </a:xfrm>
          <a:prstGeom prst="rect">
            <a:avLst/>
          </a:prstGeom>
        </p:spPr>
      </p:pic>
    </p:spTree>
    <p:extLst>
      <p:ext uri="{BB962C8B-B14F-4D97-AF65-F5344CB8AC3E}">
        <p14:creationId xmlns:p14="http://schemas.microsoft.com/office/powerpoint/2010/main" val="2529927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792599-2EFE-8E4C-835D-32CF95CFC405}"/>
              </a:ext>
            </a:extLst>
          </p:cNvPr>
          <p:cNvSpPr txBox="1">
            <a:spLocks/>
          </p:cNvSpPr>
          <p:nvPr/>
        </p:nvSpPr>
        <p:spPr>
          <a:xfrm>
            <a:off x="836022" y="74723"/>
            <a:ext cx="10515600" cy="739422"/>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rPr>
              <a:t>Scotland’s Curriculum Framework</a:t>
            </a:r>
          </a:p>
        </p:txBody>
      </p:sp>
      <p:graphicFrame>
        <p:nvGraphicFramePr>
          <p:cNvPr id="6" name="Table 4">
            <a:extLst>
              <a:ext uri="{FF2B5EF4-FFF2-40B4-BE49-F238E27FC236}">
                <a16:creationId xmlns:a16="http://schemas.microsoft.com/office/drawing/2014/main" id="{B7413729-312F-6E46-A4D8-D40E6F03B859}"/>
              </a:ext>
            </a:extLst>
          </p:cNvPr>
          <p:cNvGraphicFramePr>
            <a:graphicFrameLocks/>
          </p:cNvGraphicFramePr>
          <p:nvPr>
            <p:extLst>
              <p:ext uri="{D42A27DB-BD31-4B8C-83A1-F6EECF244321}">
                <p14:modId xmlns:p14="http://schemas.microsoft.com/office/powerpoint/2010/main" val="1719657944"/>
              </p:ext>
            </p:extLst>
          </p:nvPr>
        </p:nvGraphicFramePr>
        <p:xfrm>
          <a:off x="63795" y="814145"/>
          <a:ext cx="12121356" cy="5163868"/>
        </p:xfrm>
        <a:graphic>
          <a:graphicData uri="http://schemas.openxmlformats.org/drawingml/2006/table">
            <a:tbl>
              <a:tblPr firstRow="1" bandRow="1">
                <a:tableStyleId>{93296810-A885-4BE3-A3E7-6D5BEEA58F35}</a:tableStyleId>
              </a:tblPr>
              <a:tblGrid>
                <a:gridCol w="3997842">
                  <a:extLst>
                    <a:ext uri="{9D8B030D-6E8A-4147-A177-3AD203B41FA5}">
                      <a16:colId xmlns:a16="http://schemas.microsoft.com/office/drawing/2014/main" val="660815608"/>
                    </a:ext>
                  </a:extLst>
                </a:gridCol>
                <a:gridCol w="3388242">
                  <a:extLst>
                    <a:ext uri="{9D8B030D-6E8A-4147-A177-3AD203B41FA5}">
                      <a16:colId xmlns:a16="http://schemas.microsoft.com/office/drawing/2014/main" val="752943206"/>
                    </a:ext>
                  </a:extLst>
                </a:gridCol>
                <a:gridCol w="4735272">
                  <a:extLst>
                    <a:ext uri="{9D8B030D-6E8A-4147-A177-3AD203B41FA5}">
                      <a16:colId xmlns:a16="http://schemas.microsoft.com/office/drawing/2014/main" val="1735374325"/>
                    </a:ext>
                  </a:extLst>
                </a:gridCol>
              </a:tblGrid>
              <a:tr h="852559">
                <a:tc>
                  <a:txBody>
                    <a:bodyPr/>
                    <a:lstStyle/>
                    <a:p>
                      <a:pPr algn="ctr"/>
                      <a:r>
                        <a:rPr lang="en-US" sz="2800"/>
                        <a:t>why</a:t>
                      </a:r>
                    </a:p>
                  </a:txBody>
                  <a:tcPr/>
                </a:tc>
                <a:tc>
                  <a:txBody>
                    <a:bodyPr/>
                    <a:lstStyle/>
                    <a:p>
                      <a:pPr algn="ctr"/>
                      <a:r>
                        <a:rPr lang="en-US" sz="2800"/>
                        <a:t>what</a:t>
                      </a:r>
                    </a:p>
                  </a:txBody>
                  <a:tcPr/>
                </a:tc>
                <a:tc>
                  <a:txBody>
                    <a:bodyPr/>
                    <a:lstStyle/>
                    <a:p>
                      <a:pPr algn="ctr"/>
                      <a:r>
                        <a:rPr lang="en-US" sz="2800"/>
                        <a:t>how</a:t>
                      </a:r>
                    </a:p>
                  </a:txBody>
                  <a:tcPr/>
                </a:tc>
                <a:extLst>
                  <a:ext uri="{0D108BD9-81ED-4DB2-BD59-A6C34878D82A}">
                    <a16:rowId xmlns:a16="http://schemas.microsoft.com/office/drawing/2014/main" val="3515266326"/>
                  </a:ext>
                </a:extLst>
              </a:tr>
              <a:tr h="4311309">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a:p>
                    <a:p>
                      <a:endParaRPr lang="en-US"/>
                    </a:p>
                    <a:p>
                      <a:endParaRPr lang="en-US"/>
                    </a:p>
                    <a:p>
                      <a:endParaRPr lang="en-US"/>
                    </a:p>
                    <a:p>
                      <a:endParaRPr lang="en-US"/>
                    </a:p>
                    <a:p>
                      <a:endParaRPr lang="en-US"/>
                    </a:p>
                    <a:p>
                      <a:endParaRPr lang="en-US"/>
                    </a:p>
                    <a:p>
                      <a:endParaRPr lang="en-US"/>
                    </a:p>
                    <a:p>
                      <a:endParaRPr lang="en-US"/>
                    </a:p>
                    <a:p>
                      <a:pPr algn="ctr"/>
                      <a:r>
                        <a:rPr lang="en-US"/>
                        <a:t> </a:t>
                      </a:r>
                    </a:p>
                    <a:p>
                      <a:pPr algn="ctr"/>
                      <a:endParaRPr lang="en-US" sz="2800"/>
                    </a:p>
                    <a:p>
                      <a:pPr algn="ctr"/>
                      <a:endParaRPr lang="en-US" sz="2800"/>
                    </a:p>
                    <a:p>
                      <a:pPr algn="ctr"/>
                      <a:endParaRPr lang="en-US" sz="2800"/>
                    </a:p>
                    <a:p>
                      <a:pPr algn="ctr"/>
                      <a:r>
                        <a:rPr lang="en-US" sz="2800"/>
                        <a:t>+ entitlements</a:t>
                      </a:r>
                    </a:p>
                  </a:txBody>
                  <a:tcPr/>
                </a:tc>
                <a:tc>
                  <a:txBody>
                    <a:bodyPr/>
                    <a:lstStyle/>
                    <a:p>
                      <a:endParaRPr lang="en-US"/>
                    </a:p>
                  </a:txBody>
                  <a:tcPr/>
                </a:tc>
                <a:extLst>
                  <a:ext uri="{0D108BD9-81ED-4DB2-BD59-A6C34878D82A}">
                    <a16:rowId xmlns:a16="http://schemas.microsoft.com/office/drawing/2014/main" val="1615864711"/>
                  </a:ext>
                </a:extLst>
              </a:tr>
            </a:tbl>
          </a:graphicData>
        </a:graphic>
      </p:graphicFrame>
      <p:pic>
        <p:nvPicPr>
          <p:cNvPr id="7" name="Picture 6">
            <a:extLst>
              <a:ext uri="{FF2B5EF4-FFF2-40B4-BE49-F238E27FC236}">
                <a16:creationId xmlns:a16="http://schemas.microsoft.com/office/drawing/2014/main" id="{FE5867F3-CF43-184A-9906-BA48EAD00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49" y="2078494"/>
            <a:ext cx="3823975" cy="3303638"/>
          </a:xfrm>
          <a:prstGeom prst="rect">
            <a:avLst/>
          </a:prstGeom>
        </p:spPr>
      </p:pic>
      <p:pic>
        <p:nvPicPr>
          <p:cNvPr id="8" name="Picture 7">
            <a:extLst>
              <a:ext uri="{FF2B5EF4-FFF2-40B4-BE49-F238E27FC236}">
                <a16:creationId xmlns:a16="http://schemas.microsoft.com/office/drawing/2014/main" id="{8B9BE2AA-7E20-D446-A6D0-8166127FE7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2675" y="2279390"/>
            <a:ext cx="3133863" cy="2218689"/>
          </a:xfrm>
          <a:prstGeom prst="rect">
            <a:avLst/>
          </a:prstGeom>
        </p:spPr>
      </p:pic>
      <p:sp>
        <p:nvSpPr>
          <p:cNvPr id="3" name="TextBox 2"/>
          <p:cNvSpPr txBox="1"/>
          <p:nvPr/>
        </p:nvSpPr>
        <p:spPr>
          <a:xfrm>
            <a:off x="167149" y="6148048"/>
            <a:ext cx="11891462"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hlinkClick r:id="rId5"/>
              </a:rPr>
              <a:t>www.scotlandscurriculum.scot</a:t>
            </a: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8F8E8B2-C645-C3DA-558A-2C5CF4EB89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68089" y="1933983"/>
            <a:ext cx="4490522" cy="3737352"/>
          </a:xfrm>
          <a:prstGeom prst="rect">
            <a:avLst/>
          </a:prstGeom>
        </p:spPr>
      </p:pic>
      <p:sp>
        <p:nvSpPr>
          <p:cNvPr id="4" name="Rectangle 3">
            <a:extLst>
              <a:ext uri="{FF2B5EF4-FFF2-40B4-BE49-F238E27FC236}">
                <a16:creationId xmlns:a16="http://schemas.microsoft.com/office/drawing/2014/main" id="{60581B12-ED97-C4DE-F66F-CACC876E3E7D}"/>
              </a:ext>
            </a:extLst>
          </p:cNvPr>
          <p:cNvSpPr/>
          <p:nvPr/>
        </p:nvSpPr>
        <p:spPr>
          <a:xfrm>
            <a:off x="2019300" y="3905250"/>
            <a:ext cx="542925" cy="247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062DCC90-94F4-9E0E-0D48-8D7E8F50D257}"/>
              </a:ext>
            </a:extLst>
          </p:cNvPr>
          <p:cNvSpPr txBox="1"/>
          <p:nvPr/>
        </p:nvSpPr>
        <p:spPr>
          <a:xfrm>
            <a:off x="1947398" y="3844409"/>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10614095"/>
      </p:ext>
    </p:extLst>
  </p:cSld>
  <p:clrMapOvr>
    <a:masterClrMapping/>
  </p:clrMapOvr>
  <mc:AlternateContent xmlns:mc="http://schemas.openxmlformats.org/markup-compatibility/2006" xmlns:p14="http://schemas.microsoft.com/office/powerpoint/2010/main">
    <mc:Choice Requires="p14">
      <p:transition spd="slow" p14:dur="2000" advTm="61754"/>
    </mc:Choice>
    <mc:Fallback xmlns="">
      <p:transition spd="slow" advTm="61754"/>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682D9C-15BA-EFF4-6561-73C31D613858}"/>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F7D4996-573C-682E-1843-FB986531320A}"/>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dirty="0">
                <a:solidFill>
                  <a:schemeClr val="bg1"/>
                </a:solidFill>
                <a:latin typeface="Arial" panose="020B0604020202020204" pitchFamily="34" charset="0"/>
                <a:cs typeface="Arial" panose="020B0604020202020204" pitchFamily="34" charset="0"/>
              </a:rPr>
              <a:t>Activity A</a:t>
            </a:r>
          </a:p>
        </p:txBody>
      </p:sp>
      <p:sp>
        <p:nvSpPr>
          <p:cNvPr id="7" name="TextBox 6">
            <a:extLst>
              <a:ext uri="{FF2B5EF4-FFF2-40B4-BE49-F238E27FC236}">
                <a16:creationId xmlns:a16="http://schemas.microsoft.com/office/drawing/2014/main" id="{729B7D67-7A0D-3841-C166-2F5D8E62DB10}"/>
              </a:ext>
            </a:extLst>
          </p:cNvPr>
          <p:cNvSpPr txBox="1"/>
          <p:nvPr/>
        </p:nvSpPr>
        <p:spPr>
          <a:xfrm>
            <a:off x="389824" y="1599013"/>
            <a:ext cx="11412352" cy="3046988"/>
          </a:xfrm>
          <a:prstGeom prst="rect">
            <a:avLst/>
          </a:prstGeom>
          <a:noFill/>
        </p:spPr>
        <p:txBody>
          <a:bodyPr wrap="square">
            <a:spAutoFit/>
          </a:bodyPr>
          <a:lstStyle/>
          <a:p>
            <a:r>
              <a:rPr lang="en-GB" sz="3200" b="1" i="0" dirty="0">
                <a:solidFill>
                  <a:srgbClr val="000000"/>
                </a:solidFill>
                <a:effectLst/>
                <a:latin typeface="Arial" panose="020B0604020202020204" pitchFamily="34" charset="0"/>
                <a:cs typeface="Arial" panose="020B0604020202020204" pitchFamily="34" charset="0"/>
              </a:rPr>
              <a:t>Group Knowledge Capture</a:t>
            </a:r>
          </a:p>
          <a:p>
            <a:r>
              <a:rPr lang="en-GB" sz="3200" b="1" i="0" dirty="0">
                <a:solidFill>
                  <a:srgbClr val="000000"/>
                </a:solidFill>
                <a:effectLst/>
                <a:latin typeface="Arial" panose="020B0604020202020204" pitchFamily="34" charset="0"/>
                <a:cs typeface="Arial" panose="020B0604020202020204" pitchFamily="34" charset="0"/>
              </a:rPr>
              <a:t>Subject Specific Groups</a:t>
            </a:r>
            <a:br>
              <a:rPr lang="en-GB" sz="3200" dirty="0">
                <a:latin typeface="Arial" panose="020B0604020202020204" pitchFamily="34" charset="0"/>
                <a:cs typeface="Arial" panose="020B0604020202020204" pitchFamily="34" charset="0"/>
              </a:rPr>
            </a:br>
            <a:r>
              <a:rPr lang="en-GB" sz="3200" b="0" i="1" dirty="0">
                <a:solidFill>
                  <a:srgbClr val="000000"/>
                </a:solidFill>
                <a:effectLst/>
                <a:latin typeface="Arial" panose="020B0604020202020204" pitchFamily="34" charset="0"/>
                <a:cs typeface="Arial" panose="020B0604020202020204" pitchFamily="34" charset="0"/>
              </a:rPr>
              <a:t> </a:t>
            </a:r>
            <a:br>
              <a:rPr lang="en-GB" sz="3200" dirty="0">
                <a:latin typeface="Arial" panose="020B0604020202020204" pitchFamily="34" charset="0"/>
                <a:cs typeface="Arial" panose="020B0604020202020204" pitchFamily="34" charset="0"/>
              </a:rPr>
            </a:br>
            <a:r>
              <a:rPr lang="en-GB" sz="3200" b="0" i="0" dirty="0">
                <a:solidFill>
                  <a:srgbClr val="000000"/>
                </a:solidFill>
                <a:effectLst/>
                <a:latin typeface="Arial" panose="020B0604020202020204" pitchFamily="34" charset="0"/>
                <a:cs typeface="Arial" panose="020B0604020202020204" pitchFamily="34" charset="0"/>
              </a:rPr>
              <a:t>1. Where are we </a:t>
            </a:r>
            <a:r>
              <a:rPr lang="en-GB" sz="3200" b="1" i="0" dirty="0">
                <a:solidFill>
                  <a:srgbClr val="000000"/>
                </a:solidFill>
                <a:effectLst/>
                <a:latin typeface="Arial" panose="020B0604020202020204" pitchFamily="34" charset="0"/>
                <a:cs typeface="Arial" panose="020B0604020202020204" pitchFamily="34" charset="0"/>
              </a:rPr>
              <a:t>now</a:t>
            </a:r>
            <a:r>
              <a:rPr lang="en-GB" sz="3200" b="0" i="0" dirty="0">
                <a:solidFill>
                  <a:srgbClr val="000000"/>
                </a:solidFill>
                <a:effectLst/>
                <a:latin typeface="Arial" panose="020B0604020202020204" pitchFamily="34" charset="0"/>
                <a:cs typeface="Arial" panose="020B0604020202020204" pitchFamily="34" charset="0"/>
              </a:rPr>
              <a:t>?</a:t>
            </a:r>
            <a:br>
              <a:rPr lang="en-GB" sz="3200" dirty="0">
                <a:latin typeface="Arial" panose="020B0604020202020204" pitchFamily="34" charset="0"/>
                <a:cs typeface="Arial" panose="020B0604020202020204" pitchFamily="34" charset="0"/>
              </a:rPr>
            </a:br>
            <a:r>
              <a:rPr lang="en-GB" sz="3200" b="0" i="0" dirty="0">
                <a:solidFill>
                  <a:srgbClr val="000000"/>
                </a:solidFill>
                <a:effectLst/>
                <a:latin typeface="Arial" panose="020B0604020202020204" pitchFamily="34" charset="0"/>
                <a:cs typeface="Arial" panose="020B0604020202020204" pitchFamily="34" charset="0"/>
              </a:rPr>
              <a:t>2. How is your subject area contributing to the </a:t>
            </a:r>
            <a:r>
              <a:rPr lang="en-GB" sz="3200" b="1" i="0" dirty="0">
                <a:solidFill>
                  <a:srgbClr val="000000"/>
                </a:solidFill>
                <a:effectLst/>
                <a:latin typeface="Arial" panose="020B0604020202020204" pitchFamily="34" charset="0"/>
                <a:cs typeface="Arial" panose="020B0604020202020204" pitchFamily="34" charset="0"/>
              </a:rPr>
              <a:t>4 capacities</a:t>
            </a:r>
            <a:r>
              <a:rPr lang="en-GB" sz="3200" b="0" i="0" dirty="0">
                <a:solidFill>
                  <a:srgbClr val="000000"/>
                </a:solidFill>
                <a:effectLst/>
                <a:latin typeface="Arial" panose="020B0604020202020204" pitchFamily="34" charset="0"/>
                <a:cs typeface="Arial" panose="020B0604020202020204" pitchFamily="34" charset="0"/>
              </a:rPr>
              <a:t>?</a:t>
            </a:r>
            <a:br>
              <a:rPr lang="en-GB" sz="3200" dirty="0">
                <a:latin typeface="Arial" panose="020B0604020202020204" pitchFamily="34" charset="0"/>
                <a:cs typeface="Arial" panose="020B0604020202020204" pitchFamily="34" charset="0"/>
              </a:rPr>
            </a:br>
            <a:r>
              <a:rPr lang="en-GB" sz="3200" b="0" i="0" dirty="0">
                <a:solidFill>
                  <a:srgbClr val="000000"/>
                </a:solidFill>
                <a:effectLst/>
                <a:latin typeface="Arial" panose="020B0604020202020204" pitchFamily="34" charset="0"/>
                <a:cs typeface="Arial" panose="020B0604020202020204" pitchFamily="34" charset="0"/>
              </a:rPr>
              <a:t>3. </a:t>
            </a:r>
            <a:r>
              <a:rPr lang="en-GB" sz="3200" b="1" i="0" dirty="0">
                <a:solidFill>
                  <a:srgbClr val="000000"/>
                </a:solidFill>
                <a:effectLst/>
                <a:latin typeface="Arial" panose="020B0604020202020204" pitchFamily="34" charset="0"/>
                <a:cs typeface="Arial" panose="020B0604020202020204" pitchFamily="34" charset="0"/>
              </a:rPr>
              <a:t>Why</a:t>
            </a:r>
            <a:r>
              <a:rPr lang="en-GB" sz="3200" b="0" i="0" dirty="0">
                <a:solidFill>
                  <a:srgbClr val="000000"/>
                </a:solidFill>
                <a:effectLst/>
                <a:latin typeface="Arial" panose="020B0604020202020204" pitchFamily="34" charset="0"/>
                <a:cs typeface="Arial" panose="020B0604020202020204" pitchFamily="34" charset="0"/>
              </a:rPr>
              <a:t> is your subject area </a:t>
            </a:r>
            <a:r>
              <a:rPr lang="en-GB" sz="3200" b="1" i="0" dirty="0">
                <a:solidFill>
                  <a:srgbClr val="000000"/>
                </a:solidFill>
                <a:effectLst/>
                <a:latin typeface="Arial" panose="020B0604020202020204" pitchFamily="34" charset="0"/>
                <a:cs typeface="Arial" panose="020B0604020202020204" pitchFamily="34" charset="0"/>
              </a:rPr>
              <a:t>unique</a:t>
            </a:r>
            <a:r>
              <a:rPr lang="en-GB" sz="3200" b="0" i="0" dirty="0">
                <a:solidFill>
                  <a:srgbClr val="000000"/>
                </a:solidFill>
                <a:effectLst/>
                <a:latin typeface="Arial" panose="020B0604020202020204" pitchFamily="34" charset="0"/>
                <a:cs typeface="Arial" panose="020B0604020202020204" pitchFamily="34" charset="0"/>
              </a:rPr>
              <a:t> / </a:t>
            </a:r>
            <a:r>
              <a:rPr lang="en-GB" sz="3200" b="1" i="0" dirty="0">
                <a:solidFill>
                  <a:srgbClr val="000000"/>
                </a:solidFill>
                <a:effectLst/>
                <a:latin typeface="Arial" panose="020B0604020202020204" pitchFamily="34" charset="0"/>
                <a:cs typeface="Arial" panose="020B0604020202020204" pitchFamily="34" charset="0"/>
              </a:rPr>
              <a:t>important</a:t>
            </a:r>
            <a:r>
              <a:rPr lang="en-GB" sz="3200" b="0" i="0" dirty="0">
                <a:solidFill>
                  <a:srgbClr val="000000"/>
                </a:solidFill>
                <a:effectLst/>
                <a:latin typeface="Arial" panose="020B0604020202020204" pitchFamily="34" charset="0"/>
                <a:cs typeface="Arial" panose="020B0604020202020204" pitchFamily="34" charset="0"/>
              </a:rPr>
              <a:t>?</a:t>
            </a:r>
            <a:endParaRPr lang="en-GB" sz="3200" i="1" dirty="0">
              <a:latin typeface="Arial" panose="020B0604020202020204" pitchFamily="34" charset="0"/>
              <a:cs typeface="Arial" panose="020B0604020202020204" pitchFamily="34" charset="0"/>
            </a:endParaRPr>
          </a:p>
        </p:txBody>
      </p:sp>
      <p:sp>
        <p:nvSpPr>
          <p:cNvPr id="15" name="Freeform 38">
            <a:extLst>
              <a:ext uri="{FF2B5EF4-FFF2-40B4-BE49-F238E27FC236}">
                <a16:creationId xmlns:a16="http://schemas.microsoft.com/office/drawing/2014/main" id="{CCFE5B60-0B10-218C-6E49-A1DB5A4EB649}"/>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3">
              <a:biLevel thresh="25000"/>
            </a:blip>
            <a:stretch>
              <a:fillRect/>
            </a:stretch>
          </a:blipFill>
        </p:spPr>
        <p:txBody>
          <a:bodyPr/>
          <a:lstStyle/>
          <a:p>
            <a:endParaRPr lang="en-GB"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2"/>
          <p:cNvGrpSpPr/>
          <p:nvPr/>
        </p:nvGrpSpPr>
        <p:grpSpPr>
          <a:xfrm rot="-5400000">
            <a:off x="9960215" y="6422933"/>
            <a:ext cx="2245745" cy="550059"/>
            <a:chOff x="351790" y="351790"/>
            <a:chExt cx="2940050" cy="2954020"/>
          </a:xfrm>
        </p:grpSpPr>
        <p:sp>
          <p:nvSpPr>
            <p:cNvPr id="13" name="Freeform 13"/>
            <p:cNvSpPr/>
            <p:nvPr/>
          </p:nvSpPr>
          <p:spPr>
            <a:xfrm>
              <a:off x="16510" y="971857"/>
              <a:ext cx="12623757" cy="2163405"/>
            </a:xfrm>
            <a:custGeom>
              <a:avLst/>
              <a:gdLst/>
              <a:ahLst/>
              <a:cxnLst/>
              <a:rect l="l" t="t" r="r" b="b"/>
              <a:pathLst>
                <a:path w="12623757" h="2163405">
                  <a:moveTo>
                    <a:pt x="182880" y="1081702"/>
                  </a:moveTo>
                  <a:cubicBezTo>
                    <a:pt x="182880" y="1136334"/>
                    <a:pt x="142240" y="1180039"/>
                    <a:pt x="91440" y="1180039"/>
                  </a:cubicBezTo>
                  <a:cubicBezTo>
                    <a:pt x="40640" y="1180039"/>
                    <a:pt x="0" y="1136334"/>
                    <a:pt x="0" y="1081702"/>
                  </a:cubicBezTo>
                  <a:cubicBezTo>
                    <a:pt x="0" y="1027071"/>
                    <a:pt x="40640" y="983366"/>
                    <a:pt x="91440" y="983366"/>
                  </a:cubicBezTo>
                  <a:cubicBezTo>
                    <a:pt x="142240" y="983366"/>
                    <a:pt x="182880" y="1027071"/>
                    <a:pt x="182880" y="1081702"/>
                  </a:cubicBezTo>
                  <a:close/>
                  <a:moveTo>
                    <a:pt x="3506889" y="0"/>
                  </a:moveTo>
                  <a:cubicBezTo>
                    <a:pt x="3265702" y="0"/>
                    <a:pt x="3072752" y="43705"/>
                    <a:pt x="3072752" y="98336"/>
                  </a:cubicBezTo>
                  <a:cubicBezTo>
                    <a:pt x="3072752" y="152968"/>
                    <a:pt x="3265702" y="196673"/>
                    <a:pt x="3506889" y="196673"/>
                  </a:cubicBezTo>
                  <a:cubicBezTo>
                    <a:pt x="3748076" y="196673"/>
                    <a:pt x="3941026" y="152968"/>
                    <a:pt x="3941026" y="98336"/>
                  </a:cubicBezTo>
                  <a:cubicBezTo>
                    <a:pt x="3941026" y="43705"/>
                    <a:pt x="3748076" y="0"/>
                    <a:pt x="3506889" y="0"/>
                  </a:cubicBezTo>
                  <a:close/>
                  <a:moveTo>
                    <a:pt x="7848255" y="0"/>
                  </a:moveTo>
                  <a:cubicBezTo>
                    <a:pt x="7607068" y="0"/>
                    <a:pt x="7414119" y="43705"/>
                    <a:pt x="7414119" y="98336"/>
                  </a:cubicBezTo>
                  <a:cubicBezTo>
                    <a:pt x="7414119" y="152968"/>
                    <a:pt x="7607068" y="196673"/>
                    <a:pt x="7848255" y="196673"/>
                  </a:cubicBezTo>
                  <a:cubicBezTo>
                    <a:pt x="8089442" y="196673"/>
                    <a:pt x="8282391" y="152968"/>
                    <a:pt x="8282391" y="98336"/>
                  </a:cubicBezTo>
                  <a:cubicBezTo>
                    <a:pt x="8282391" y="43705"/>
                    <a:pt x="8083412" y="0"/>
                    <a:pt x="7848255" y="0"/>
                  </a:cubicBezTo>
                  <a:close/>
                  <a:moveTo>
                    <a:pt x="12189621" y="983366"/>
                  </a:moveTo>
                  <a:cubicBezTo>
                    <a:pt x="11948434" y="983366"/>
                    <a:pt x="11755485" y="1027071"/>
                    <a:pt x="11755485" y="1081702"/>
                  </a:cubicBezTo>
                  <a:cubicBezTo>
                    <a:pt x="11755485" y="1136334"/>
                    <a:pt x="11948434" y="1180039"/>
                    <a:pt x="12189621" y="1180039"/>
                  </a:cubicBezTo>
                  <a:cubicBezTo>
                    <a:pt x="12430808" y="1180039"/>
                    <a:pt x="12623757" y="1136334"/>
                    <a:pt x="12623757" y="1081702"/>
                  </a:cubicBezTo>
                  <a:cubicBezTo>
                    <a:pt x="12623757" y="1027071"/>
                    <a:pt x="12430808" y="983366"/>
                    <a:pt x="12189621" y="983366"/>
                  </a:cubicBezTo>
                  <a:close/>
                  <a:moveTo>
                    <a:pt x="7848255" y="1966731"/>
                  </a:moveTo>
                  <a:cubicBezTo>
                    <a:pt x="7607068" y="1966731"/>
                    <a:pt x="7414119" y="2010437"/>
                    <a:pt x="7414119" y="2065068"/>
                  </a:cubicBezTo>
                  <a:cubicBezTo>
                    <a:pt x="7414119" y="2119699"/>
                    <a:pt x="7607068" y="2163405"/>
                    <a:pt x="7848255" y="2163405"/>
                  </a:cubicBezTo>
                  <a:cubicBezTo>
                    <a:pt x="8089442" y="2163405"/>
                    <a:pt x="8282391" y="2119699"/>
                    <a:pt x="8282391" y="2065068"/>
                  </a:cubicBezTo>
                  <a:cubicBezTo>
                    <a:pt x="8282391" y="2010437"/>
                    <a:pt x="8083412" y="1966731"/>
                    <a:pt x="7848255" y="1966731"/>
                  </a:cubicBezTo>
                  <a:close/>
                </a:path>
              </a:pathLst>
            </a:custGeom>
            <a:solidFill>
              <a:srgbClr val="FFFFFF"/>
            </a:solidFill>
          </p:spPr>
          <p:txBody>
            <a:bodyPr/>
            <a:lstStyle/>
            <a:p>
              <a:endParaRPr lang="en-GB" sz="1200"/>
            </a:p>
          </p:txBody>
        </p:sp>
        <p:sp>
          <p:nvSpPr>
            <p:cNvPr id="14" name="Freeform 14"/>
            <p:cNvSpPr/>
            <p:nvPr/>
          </p:nvSpPr>
          <p:spPr>
            <a:xfrm>
              <a:off x="0" y="0"/>
              <a:ext cx="12640267" cy="3150285"/>
            </a:xfrm>
            <a:custGeom>
              <a:avLst/>
              <a:gdLst/>
              <a:ahLst/>
              <a:cxnLst/>
              <a:rect l="l" t="t" r="r" b="b"/>
              <a:pathLst>
                <a:path w="12640267" h="3150285">
                  <a:moveTo>
                    <a:pt x="12628208" y="1003270"/>
                  </a:moveTo>
                  <a:lnTo>
                    <a:pt x="12332753" y="1070193"/>
                  </a:lnTo>
                  <a:lnTo>
                    <a:pt x="12628208" y="1137117"/>
                  </a:lnTo>
                  <a:lnTo>
                    <a:pt x="12501584" y="1165798"/>
                  </a:lnTo>
                  <a:lnTo>
                    <a:pt x="12206131" y="1098875"/>
                  </a:lnTo>
                  <a:lnTo>
                    <a:pt x="11916706" y="1165798"/>
                  </a:lnTo>
                  <a:lnTo>
                    <a:pt x="11790083" y="1137117"/>
                  </a:lnTo>
                  <a:lnTo>
                    <a:pt x="12085538" y="1070193"/>
                  </a:lnTo>
                  <a:lnTo>
                    <a:pt x="11790083" y="1003270"/>
                  </a:lnTo>
                  <a:lnTo>
                    <a:pt x="11916706" y="974588"/>
                  </a:lnTo>
                  <a:lnTo>
                    <a:pt x="12206131" y="1041512"/>
                  </a:lnTo>
                  <a:lnTo>
                    <a:pt x="12501584" y="974588"/>
                  </a:lnTo>
                  <a:lnTo>
                    <a:pt x="12628208" y="1003270"/>
                  </a:lnTo>
                  <a:close/>
                  <a:moveTo>
                    <a:pt x="11759935" y="106680"/>
                  </a:moveTo>
                  <a:cubicBezTo>
                    <a:pt x="11759935" y="55880"/>
                    <a:pt x="11952884" y="15240"/>
                    <a:pt x="12194072" y="15240"/>
                  </a:cubicBezTo>
                  <a:cubicBezTo>
                    <a:pt x="12435259" y="15240"/>
                    <a:pt x="12628208" y="55880"/>
                    <a:pt x="12628208" y="106680"/>
                  </a:cubicBezTo>
                  <a:cubicBezTo>
                    <a:pt x="12628208" y="157480"/>
                    <a:pt x="12435259" y="198120"/>
                    <a:pt x="12194072" y="198120"/>
                  </a:cubicBezTo>
                  <a:cubicBezTo>
                    <a:pt x="11952884" y="198120"/>
                    <a:pt x="11759935" y="157480"/>
                    <a:pt x="11759935" y="106680"/>
                  </a:cubicBezTo>
                  <a:close/>
                  <a:moveTo>
                    <a:pt x="11940825" y="106680"/>
                  </a:moveTo>
                  <a:cubicBezTo>
                    <a:pt x="11940825" y="135890"/>
                    <a:pt x="12055389" y="160020"/>
                    <a:pt x="12194072" y="160020"/>
                  </a:cubicBezTo>
                  <a:cubicBezTo>
                    <a:pt x="12332754" y="160020"/>
                    <a:pt x="12447318" y="135890"/>
                    <a:pt x="12447318" y="106680"/>
                  </a:cubicBezTo>
                  <a:cubicBezTo>
                    <a:pt x="12447318" y="77470"/>
                    <a:pt x="12332754" y="53340"/>
                    <a:pt x="12194072" y="53340"/>
                  </a:cubicBezTo>
                  <a:cubicBezTo>
                    <a:pt x="12055389" y="53340"/>
                    <a:pt x="11940825" y="77470"/>
                    <a:pt x="11940825" y="106680"/>
                  </a:cubicBezTo>
                  <a:close/>
                  <a:moveTo>
                    <a:pt x="13970" y="1070193"/>
                  </a:moveTo>
                  <a:cubicBezTo>
                    <a:pt x="13970" y="1015562"/>
                    <a:pt x="54610" y="971857"/>
                    <a:pt x="105410" y="971857"/>
                  </a:cubicBezTo>
                  <a:cubicBezTo>
                    <a:pt x="156210" y="971857"/>
                    <a:pt x="196850" y="1015562"/>
                    <a:pt x="196850" y="1070193"/>
                  </a:cubicBezTo>
                  <a:cubicBezTo>
                    <a:pt x="196850" y="1124825"/>
                    <a:pt x="156210" y="1168530"/>
                    <a:pt x="105410" y="1168530"/>
                  </a:cubicBezTo>
                  <a:cubicBezTo>
                    <a:pt x="54610" y="1168530"/>
                    <a:pt x="13970" y="1124825"/>
                    <a:pt x="13970" y="1070193"/>
                  </a:cubicBezTo>
                  <a:close/>
                  <a:moveTo>
                    <a:pt x="52070" y="1070193"/>
                  </a:moveTo>
                  <a:cubicBezTo>
                    <a:pt x="52070" y="1101606"/>
                    <a:pt x="76200" y="1127556"/>
                    <a:pt x="105410" y="1127556"/>
                  </a:cubicBezTo>
                  <a:cubicBezTo>
                    <a:pt x="134620" y="1127556"/>
                    <a:pt x="158750" y="1101606"/>
                    <a:pt x="158750" y="1070193"/>
                  </a:cubicBezTo>
                  <a:cubicBezTo>
                    <a:pt x="158750" y="1038780"/>
                    <a:pt x="134620" y="1012830"/>
                    <a:pt x="105410" y="1012830"/>
                  </a:cubicBezTo>
                  <a:cubicBezTo>
                    <a:pt x="76200" y="1012830"/>
                    <a:pt x="52070" y="1038780"/>
                    <a:pt x="52070" y="1070193"/>
                  </a:cubicBezTo>
                  <a:close/>
                  <a:moveTo>
                    <a:pt x="125730" y="2922199"/>
                  </a:moveTo>
                  <a:lnTo>
                    <a:pt x="87630" y="2922199"/>
                  </a:lnTo>
                  <a:lnTo>
                    <a:pt x="87630" y="3016438"/>
                  </a:lnTo>
                  <a:lnTo>
                    <a:pt x="0" y="3016438"/>
                  </a:lnTo>
                  <a:lnTo>
                    <a:pt x="0" y="3057412"/>
                  </a:lnTo>
                  <a:lnTo>
                    <a:pt x="86360" y="3057412"/>
                  </a:lnTo>
                  <a:lnTo>
                    <a:pt x="86360" y="3150285"/>
                  </a:lnTo>
                  <a:lnTo>
                    <a:pt x="124460" y="3150285"/>
                  </a:lnTo>
                  <a:lnTo>
                    <a:pt x="124460" y="3056046"/>
                  </a:lnTo>
                  <a:lnTo>
                    <a:pt x="212090" y="3056046"/>
                  </a:lnTo>
                  <a:lnTo>
                    <a:pt x="212090" y="3015073"/>
                  </a:lnTo>
                  <a:lnTo>
                    <a:pt x="125730" y="3015073"/>
                  </a:lnTo>
                  <a:lnTo>
                    <a:pt x="125730" y="2922199"/>
                  </a:lnTo>
                  <a:close/>
                  <a:moveTo>
                    <a:pt x="46990" y="195580"/>
                  </a:moveTo>
                  <a:lnTo>
                    <a:pt x="109220" y="133350"/>
                  </a:lnTo>
                  <a:lnTo>
                    <a:pt x="171450" y="195580"/>
                  </a:lnTo>
                  <a:lnTo>
                    <a:pt x="196850" y="168910"/>
                  </a:lnTo>
                  <a:lnTo>
                    <a:pt x="135890" y="106680"/>
                  </a:lnTo>
                  <a:lnTo>
                    <a:pt x="196850" y="44450"/>
                  </a:lnTo>
                  <a:lnTo>
                    <a:pt x="170180" y="17780"/>
                  </a:lnTo>
                  <a:lnTo>
                    <a:pt x="109220" y="80010"/>
                  </a:lnTo>
                  <a:lnTo>
                    <a:pt x="48260" y="17780"/>
                  </a:lnTo>
                  <a:lnTo>
                    <a:pt x="21590" y="44450"/>
                  </a:lnTo>
                  <a:lnTo>
                    <a:pt x="82550" y="105410"/>
                  </a:lnTo>
                  <a:lnTo>
                    <a:pt x="20320" y="168910"/>
                  </a:lnTo>
                  <a:lnTo>
                    <a:pt x="46990" y="195580"/>
                  </a:lnTo>
                  <a:close/>
                  <a:moveTo>
                    <a:pt x="12640267" y="3036925"/>
                  </a:moveTo>
                  <a:cubicBezTo>
                    <a:pt x="12640267" y="3091556"/>
                    <a:pt x="12447319" y="3135262"/>
                    <a:pt x="12206132" y="3135262"/>
                  </a:cubicBezTo>
                  <a:cubicBezTo>
                    <a:pt x="11964945" y="3135262"/>
                    <a:pt x="11771995" y="3091556"/>
                    <a:pt x="11771995" y="3036925"/>
                  </a:cubicBezTo>
                  <a:cubicBezTo>
                    <a:pt x="11771995" y="2982294"/>
                    <a:pt x="11964945" y="2938588"/>
                    <a:pt x="12206132" y="2938588"/>
                  </a:cubicBezTo>
                  <a:cubicBezTo>
                    <a:pt x="12447318" y="2938588"/>
                    <a:pt x="12640267" y="2982294"/>
                    <a:pt x="12640267" y="3036925"/>
                  </a:cubicBezTo>
                  <a:close/>
                  <a:moveTo>
                    <a:pt x="12459377" y="3036925"/>
                  </a:moveTo>
                  <a:cubicBezTo>
                    <a:pt x="12459377" y="3005512"/>
                    <a:pt x="12344813" y="2979562"/>
                    <a:pt x="12206132" y="2979562"/>
                  </a:cubicBezTo>
                  <a:cubicBezTo>
                    <a:pt x="12067449" y="2979562"/>
                    <a:pt x="11952884" y="3005512"/>
                    <a:pt x="11952884" y="3036925"/>
                  </a:cubicBezTo>
                  <a:cubicBezTo>
                    <a:pt x="11952884" y="3068338"/>
                    <a:pt x="12067449" y="3094288"/>
                    <a:pt x="12206132" y="3094288"/>
                  </a:cubicBezTo>
                  <a:cubicBezTo>
                    <a:pt x="12344813" y="3094288"/>
                    <a:pt x="12459377" y="3068338"/>
                    <a:pt x="12459377" y="3036925"/>
                  </a:cubicBezTo>
                  <a:close/>
                  <a:moveTo>
                    <a:pt x="8154190" y="1957954"/>
                  </a:moveTo>
                  <a:lnTo>
                    <a:pt x="7858735" y="2024878"/>
                  </a:lnTo>
                  <a:lnTo>
                    <a:pt x="7569311" y="1957954"/>
                  </a:lnTo>
                  <a:lnTo>
                    <a:pt x="7442688" y="1986636"/>
                  </a:lnTo>
                  <a:lnTo>
                    <a:pt x="7738142" y="2053559"/>
                  </a:lnTo>
                  <a:lnTo>
                    <a:pt x="7442688" y="2120483"/>
                  </a:lnTo>
                  <a:lnTo>
                    <a:pt x="7569311" y="2149164"/>
                  </a:lnTo>
                  <a:lnTo>
                    <a:pt x="7858735" y="2082241"/>
                  </a:lnTo>
                  <a:lnTo>
                    <a:pt x="8154190" y="2149164"/>
                  </a:lnTo>
                  <a:lnTo>
                    <a:pt x="8280812" y="2120483"/>
                  </a:lnTo>
                  <a:lnTo>
                    <a:pt x="7985358" y="2053559"/>
                  </a:lnTo>
                  <a:lnTo>
                    <a:pt x="8280812" y="1986636"/>
                  </a:lnTo>
                  <a:lnTo>
                    <a:pt x="8154190" y="1957954"/>
                  </a:lnTo>
                  <a:close/>
                  <a:moveTo>
                    <a:pt x="7955210" y="0"/>
                  </a:moveTo>
                  <a:lnTo>
                    <a:pt x="7774320" y="0"/>
                  </a:lnTo>
                  <a:lnTo>
                    <a:pt x="7774320" y="87630"/>
                  </a:lnTo>
                  <a:lnTo>
                    <a:pt x="7364302" y="87630"/>
                  </a:lnTo>
                  <a:lnTo>
                    <a:pt x="7364302" y="125730"/>
                  </a:lnTo>
                  <a:lnTo>
                    <a:pt x="7768289" y="125730"/>
                  </a:lnTo>
                  <a:lnTo>
                    <a:pt x="7768289" y="212090"/>
                  </a:lnTo>
                  <a:lnTo>
                    <a:pt x="7949180" y="212090"/>
                  </a:lnTo>
                  <a:lnTo>
                    <a:pt x="7949180" y="124460"/>
                  </a:lnTo>
                  <a:lnTo>
                    <a:pt x="8371257" y="124460"/>
                  </a:lnTo>
                  <a:lnTo>
                    <a:pt x="8371257" y="86360"/>
                  </a:lnTo>
                  <a:lnTo>
                    <a:pt x="7955210" y="86360"/>
                  </a:lnTo>
                  <a:lnTo>
                    <a:pt x="7955210" y="0"/>
                  </a:lnTo>
                  <a:close/>
                  <a:moveTo>
                    <a:pt x="3957536" y="2053559"/>
                  </a:moveTo>
                  <a:cubicBezTo>
                    <a:pt x="3957536" y="2108191"/>
                    <a:pt x="3764586" y="2151896"/>
                    <a:pt x="3523399" y="2151896"/>
                  </a:cubicBezTo>
                  <a:cubicBezTo>
                    <a:pt x="3282212" y="2151896"/>
                    <a:pt x="3089262" y="2108191"/>
                    <a:pt x="3089262" y="2053559"/>
                  </a:cubicBezTo>
                  <a:cubicBezTo>
                    <a:pt x="3089262" y="1998928"/>
                    <a:pt x="3282212" y="1955223"/>
                    <a:pt x="3523399" y="1955223"/>
                  </a:cubicBezTo>
                  <a:cubicBezTo>
                    <a:pt x="3764586" y="1955223"/>
                    <a:pt x="3957536" y="1998928"/>
                    <a:pt x="3957536" y="2053559"/>
                  </a:cubicBezTo>
                  <a:close/>
                  <a:moveTo>
                    <a:pt x="3776645" y="2053559"/>
                  </a:moveTo>
                  <a:cubicBezTo>
                    <a:pt x="3776645" y="2022146"/>
                    <a:pt x="3662082" y="1996196"/>
                    <a:pt x="3523399" y="1996196"/>
                  </a:cubicBezTo>
                  <a:cubicBezTo>
                    <a:pt x="3384716" y="1996196"/>
                    <a:pt x="3270152" y="2022146"/>
                    <a:pt x="3270152" y="2053559"/>
                  </a:cubicBezTo>
                  <a:cubicBezTo>
                    <a:pt x="3270152" y="2084972"/>
                    <a:pt x="3384716" y="2110922"/>
                    <a:pt x="3523399" y="2110922"/>
                  </a:cubicBezTo>
                  <a:cubicBezTo>
                    <a:pt x="3662082" y="2110922"/>
                    <a:pt x="3776645" y="2084972"/>
                    <a:pt x="3776645" y="2053559"/>
                  </a:cubicBezTo>
                  <a:close/>
                  <a:moveTo>
                    <a:pt x="3969595" y="106680"/>
                  </a:moveTo>
                  <a:cubicBezTo>
                    <a:pt x="3969595" y="157480"/>
                    <a:pt x="3776645" y="198120"/>
                    <a:pt x="3535458" y="198120"/>
                  </a:cubicBezTo>
                  <a:cubicBezTo>
                    <a:pt x="3294271" y="198120"/>
                    <a:pt x="3101322" y="157480"/>
                    <a:pt x="3101322" y="106680"/>
                  </a:cubicBezTo>
                  <a:cubicBezTo>
                    <a:pt x="3101322" y="55880"/>
                    <a:pt x="3300301" y="15240"/>
                    <a:pt x="3535458" y="15240"/>
                  </a:cubicBezTo>
                  <a:cubicBezTo>
                    <a:pt x="3776645" y="15240"/>
                    <a:pt x="3969595" y="55880"/>
                    <a:pt x="3969595" y="106680"/>
                  </a:cubicBezTo>
                  <a:close/>
                  <a:moveTo>
                    <a:pt x="3788705" y="106680"/>
                  </a:moveTo>
                  <a:cubicBezTo>
                    <a:pt x="3788705" y="77470"/>
                    <a:pt x="3674141" y="53340"/>
                    <a:pt x="3535458" y="53340"/>
                  </a:cubicBezTo>
                  <a:cubicBezTo>
                    <a:pt x="3396776" y="53340"/>
                    <a:pt x="3282212" y="77470"/>
                    <a:pt x="3282212" y="106680"/>
                  </a:cubicBezTo>
                  <a:cubicBezTo>
                    <a:pt x="3282212" y="135890"/>
                    <a:pt x="3396776" y="160020"/>
                    <a:pt x="3535458" y="160020"/>
                  </a:cubicBezTo>
                  <a:cubicBezTo>
                    <a:pt x="3674141" y="160020"/>
                    <a:pt x="3788705" y="135890"/>
                    <a:pt x="3788705" y="106680"/>
                  </a:cubicBezTo>
                  <a:close/>
                  <a:moveTo>
                    <a:pt x="3818853" y="2939954"/>
                  </a:moveTo>
                  <a:lnTo>
                    <a:pt x="3529429" y="3006878"/>
                  </a:lnTo>
                  <a:lnTo>
                    <a:pt x="3233975" y="2939954"/>
                  </a:lnTo>
                  <a:lnTo>
                    <a:pt x="3107351" y="2968635"/>
                  </a:lnTo>
                  <a:lnTo>
                    <a:pt x="3402805" y="3035559"/>
                  </a:lnTo>
                  <a:lnTo>
                    <a:pt x="3107351" y="3102483"/>
                  </a:lnTo>
                  <a:lnTo>
                    <a:pt x="3233975" y="3131164"/>
                  </a:lnTo>
                  <a:lnTo>
                    <a:pt x="3529429" y="3064240"/>
                  </a:lnTo>
                  <a:lnTo>
                    <a:pt x="3818853" y="3131164"/>
                  </a:lnTo>
                  <a:lnTo>
                    <a:pt x="3945476" y="3102483"/>
                  </a:lnTo>
                  <a:lnTo>
                    <a:pt x="3650022" y="3035559"/>
                  </a:lnTo>
                  <a:lnTo>
                    <a:pt x="3945476" y="2968635"/>
                  </a:lnTo>
                  <a:lnTo>
                    <a:pt x="3818853" y="2939954"/>
                  </a:lnTo>
                  <a:close/>
                </a:path>
              </a:pathLst>
            </a:custGeom>
            <a:solidFill>
              <a:srgbClr val="FFFFFF"/>
            </a:solidFill>
          </p:spPr>
          <p:txBody>
            <a:bodyPr/>
            <a:lstStyle/>
            <a:p>
              <a:endParaRPr lang="en-GB" sz="1200"/>
            </a:p>
          </p:txBody>
        </p:sp>
      </p:grpSp>
      <p:grpSp>
        <p:nvGrpSpPr>
          <p:cNvPr id="21" name="Group 21"/>
          <p:cNvGrpSpPr/>
          <p:nvPr/>
        </p:nvGrpSpPr>
        <p:grpSpPr>
          <a:xfrm rot="-5400000">
            <a:off x="8392419" y="6413569"/>
            <a:ext cx="2897275" cy="833883"/>
            <a:chOff x="351790" y="351790"/>
            <a:chExt cx="2940050" cy="2954020"/>
          </a:xfrm>
        </p:grpSpPr>
        <p:sp>
          <p:nvSpPr>
            <p:cNvPr id="22" name="Freeform 22"/>
            <p:cNvSpPr/>
            <p:nvPr/>
          </p:nvSpPr>
          <p:spPr>
            <a:xfrm>
              <a:off x="16510" y="1332024"/>
              <a:ext cx="16290926" cy="3420024"/>
            </a:xfrm>
            <a:custGeom>
              <a:avLst/>
              <a:gdLst/>
              <a:ahLst/>
              <a:cxnLst/>
              <a:rect l="l" t="t" r="r" b="b"/>
              <a:pathLst>
                <a:path w="16290926" h="3420024">
                  <a:moveTo>
                    <a:pt x="182880" y="1710012"/>
                  </a:moveTo>
                  <a:cubicBezTo>
                    <a:pt x="182880" y="1796377"/>
                    <a:pt x="142240" y="1865468"/>
                    <a:pt x="91440" y="1865468"/>
                  </a:cubicBezTo>
                  <a:cubicBezTo>
                    <a:pt x="40640" y="1865468"/>
                    <a:pt x="0" y="1796377"/>
                    <a:pt x="0" y="1710012"/>
                  </a:cubicBezTo>
                  <a:cubicBezTo>
                    <a:pt x="0" y="1623648"/>
                    <a:pt x="40640" y="1554557"/>
                    <a:pt x="91440" y="1554557"/>
                  </a:cubicBezTo>
                  <a:cubicBezTo>
                    <a:pt x="142240" y="1554557"/>
                    <a:pt x="182880" y="1623648"/>
                    <a:pt x="182880" y="1710012"/>
                  </a:cubicBezTo>
                  <a:close/>
                  <a:moveTo>
                    <a:pt x="4453371" y="0"/>
                  </a:moveTo>
                  <a:cubicBezTo>
                    <a:pt x="4140208" y="0"/>
                    <a:pt x="3889678" y="69092"/>
                    <a:pt x="3889678" y="155456"/>
                  </a:cubicBezTo>
                  <a:cubicBezTo>
                    <a:pt x="3889678" y="241820"/>
                    <a:pt x="4140208" y="310911"/>
                    <a:pt x="4453371" y="310911"/>
                  </a:cubicBezTo>
                  <a:cubicBezTo>
                    <a:pt x="4766534" y="310911"/>
                    <a:pt x="5017064" y="241820"/>
                    <a:pt x="5017064" y="155456"/>
                  </a:cubicBezTo>
                  <a:cubicBezTo>
                    <a:pt x="5017064" y="69092"/>
                    <a:pt x="4766534" y="0"/>
                    <a:pt x="4453371" y="0"/>
                  </a:cubicBezTo>
                  <a:close/>
                  <a:moveTo>
                    <a:pt x="10090302" y="0"/>
                  </a:moveTo>
                  <a:cubicBezTo>
                    <a:pt x="9777139" y="0"/>
                    <a:pt x="9526609" y="69092"/>
                    <a:pt x="9526609" y="155456"/>
                  </a:cubicBezTo>
                  <a:cubicBezTo>
                    <a:pt x="9526609" y="241820"/>
                    <a:pt x="9777139" y="310911"/>
                    <a:pt x="10090302" y="310911"/>
                  </a:cubicBezTo>
                  <a:cubicBezTo>
                    <a:pt x="10403465" y="310911"/>
                    <a:pt x="10653994" y="241820"/>
                    <a:pt x="10653994" y="155456"/>
                  </a:cubicBezTo>
                  <a:cubicBezTo>
                    <a:pt x="10653994" y="69092"/>
                    <a:pt x="10395635" y="0"/>
                    <a:pt x="10090302" y="0"/>
                  </a:cubicBezTo>
                  <a:close/>
                  <a:moveTo>
                    <a:pt x="15727233" y="1554557"/>
                  </a:moveTo>
                  <a:cubicBezTo>
                    <a:pt x="15414071" y="1554557"/>
                    <a:pt x="15163540" y="1623648"/>
                    <a:pt x="15163540" y="1710012"/>
                  </a:cubicBezTo>
                  <a:cubicBezTo>
                    <a:pt x="15163540" y="1796377"/>
                    <a:pt x="15414071" y="1865468"/>
                    <a:pt x="15727233" y="1865468"/>
                  </a:cubicBezTo>
                  <a:cubicBezTo>
                    <a:pt x="16040395" y="1865468"/>
                    <a:pt x="16290926" y="1796377"/>
                    <a:pt x="16290926" y="1710012"/>
                  </a:cubicBezTo>
                  <a:cubicBezTo>
                    <a:pt x="16290926" y="1623648"/>
                    <a:pt x="16040395" y="1554557"/>
                    <a:pt x="15727233" y="1554557"/>
                  </a:cubicBezTo>
                  <a:close/>
                  <a:moveTo>
                    <a:pt x="10090302" y="3109113"/>
                  </a:moveTo>
                  <a:cubicBezTo>
                    <a:pt x="9777139" y="3109113"/>
                    <a:pt x="9526609" y="3178205"/>
                    <a:pt x="9526609" y="3264569"/>
                  </a:cubicBezTo>
                  <a:cubicBezTo>
                    <a:pt x="9526609" y="3350933"/>
                    <a:pt x="9777139" y="3420024"/>
                    <a:pt x="10090302" y="3420024"/>
                  </a:cubicBezTo>
                  <a:cubicBezTo>
                    <a:pt x="10403465" y="3420024"/>
                    <a:pt x="10653994" y="3350933"/>
                    <a:pt x="10653994" y="3264569"/>
                  </a:cubicBezTo>
                  <a:cubicBezTo>
                    <a:pt x="10653994" y="3178205"/>
                    <a:pt x="10395635" y="3109113"/>
                    <a:pt x="10090302" y="3109113"/>
                  </a:cubicBezTo>
                  <a:close/>
                </a:path>
              </a:pathLst>
            </a:custGeom>
            <a:solidFill>
              <a:srgbClr val="FFFFFF"/>
            </a:solidFill>
          </p:spPr>
          <p:txBody>
            <a:bodyPr/>
            <a:lstStyle/>
            <a:p>
              <a:endParaRPr lang="en-GB" sz="1200"/>
            </a:p>
          </p:txBody>
        </p:sp>
        <p:sp>
          <p:nvSpPr>
            <p:cNvPr id="23" name="Freeform 23"/>
            <p:cNvSpPr/>
            <p:nvPr/>
          </p:nvSpPr>
          <p:spPr>
            <a:xfrm>
              <a:off x="0" y="0"/>
              <a:ext cx="16307436" cy="4775798"/>
            </a:xfrm>
            <a:custGeom>
              <a:avLst/>
              <a:gdLst/>
              <a:ahLst/>
              <a:cxnLst/>
              <a:rect l="l" t="t" r="r" b="b"/>
              <a:pathLst>
                <a:path w="16307436" h="4775798">
                  <a:moveTo>
                    <a:pt x="16291778" y="1381684"/>
                  </a:moveTo>
                  <a:lnTo>
                    <a:pt x="15908153" y="1487480"/>
                  </a:lnTo>
                  <a:lnTo>
                    <a:pt x="16291778" y="1593276"/>
                  </a:lnTo>
                  <a:lnTo>
                    <a:pt x="16127368" y="1638617"/>
                  </a:lnTo>
                  <a:lnTo>
                    <a:pt x="15743743" y="1532821"/>
                  </a:lnTo>
                  <a:lnTo>
                    <a:pt x="15367947" y="1638617"/>
                  </a:lnTo>
                  <a:lnTo>
                    <a:pt x="15203536" y="1593276"/>
                  </a:lnTo>
                  <a:lnTo>
                    <a:pt x="15587162" y="1487480"/>
                  </a:lnTo>
                  <a:lnTo>
                    <a:pt x="15203536" y="1381684"/>
                  </a:lnTo>
                  <a:lnTo>
                    <a:pt x="15367947" y="1336342"/>
                  </a:lnTo>
                  <a:lnTo>
                    <a:pt x="15743743" y="1442139"/>
                  </a:lnTo>
                  <a:lnTo>
                    <a:pt x="16127368" y="1336342"/>
                  </a:lnTo>
                  <a:lnTo>
                    <a:pt x="16291778" y="1381684"/>
                  </a:lnTo>
                  <a:close/>
                  <a:moveTo>
                    <a:pt x="15164392" y="106680"/>
                  </a:moveTo>
                  <a:cubicBezTo>
                    <a:pt x="15164392" y="55880"/>
                    <a:pt x="15414923" y="15240"/>
                    <a:pt x="15728085" y="15240"/>
                  </a:cubicBezTo>
                  <a:cubicBezTo>
                    <a:pt x="16041247" y="15240"/>
                    <a:pt x="16291778" y="55880"/>
                    <a:pt x="16291778" y="106680"/>
                  </a:cubicBezTo>
                  <a:cubicBezTo>
                    <a:pt x="16291778" y="157480"/>
                    <a:pt x="16041247" y="198120"/>
                    <a:pt x="15728085" y="198120"/>
                  </a:cubicBezTo>
                  <a:cubicBezTo>
                    <a:pt x="15414923" y="198120"/>
                    <a:pt x="15164392" y="157480"/>
                    <a:pt x="15164392" y="106680"/>
                  </a:cubicBezTo>
                  <a:close/>
                  <a:moveTo>
                    <a:pt x="15399265" y="106680"/>
                  </a:moveTo>
                  <a:cubicBezTo>
                    <a:pt x="15399265" y="135890"/>
                    <a:pt x="15548015" y="160020"/>
                    <a:pt x="15728085" y="160020"/>
                  </a:cubicBezTo>
                  <a:cubicBezTo>
                    <a:pt x="15908153" y="160020"/>
                    <a:pt x="16056905" y="135890"/>
                    <a:pt x="16056905" y="106680"/>
                  </a:cubicBezTo>
                  <a:cubicBezTo>
                    <a:pt x="16056905" y="77470"/>
                    <a:pt x="15908153" y="53340"/>
                    <a:pt x="15728085" y="53340"/>
                  </a:cubicBezTo>
                  <a:cubicBezTo>
                    <a:pt x="15548015" y="53340"/>
                    <a:pt x="15399265" y="77470"/>
                    <a:pt x="15399265" y="106680"/>
                  </a:cubicBezTo>
                  <a:close/>
                  <a:moveTo>
                    <a:pt x="13970" y="1487480"/>
                  </a:moveTo>
                  <a:cubicBezTo>
                    <a:pt x="13970" y="1401116"/>
                    <a:pt x="54610" y="1332024"/>
                    <a:pt x="105410" y="1332024"/>
                  </a:cubicBezTo>
                  <a:cubicBezTo>
                    <a:pt x="156210" y="1332024"/>
                    <a:pt x="196850" y="1401116"/>
                    <a:pt x="196850" y="1487480"/>
                  </a:cubicBezTo>
                  <a:cubicBezTo>
                    <a:pt x="196850" y="1573844"/>
                    <a:pt x="156210" y="1642935"/>
                    <a:pt x="105410" y="1642935"/>
                  </a:cubicBezTo>
                  <a:cubicBezTo>
                    <a:pt x="54610" y="1642935"/>
                    <a:pt x="13970" y="1573844"/>
                    <a:pt x="13970" y="1487480"/>
                  </a:cubicBezTo>
                  <a:close/>
                  <a:moveTo>
                    <a:pt x="52070" y="1487480"/>
                  </a:moveTo>
                  <a:cubicBezTo>
                    <a:pt x="52070" y="1537139"/>
                    <a:pt x="76200" y="1578162"/>
                    <a:pt x="105410" y="1578162"/>
                  </a:cubicBezTo>
                  <a:cubicBezTo>
                    <a:pt x="134620" y="1578162"/>
                    <a:pt x="158750" y="1537139"/>
                    <a:pt x="158750" y="1487480"/>
                  </a:cubicBezTo>
                  <a:cubicBezTo>
                    <a:pt x="158750" y="1437820"/>
                    <a:pt x="134620" y="1396797"/>
                    <a:pt x="105410" y="1396797"/>
                  </a:cubicBezTo>
                  <a:cubicBezTo>
                    <a:pt x="76200" y="1396797"/>
                    <a:pt x="52070" y="1437820"/>
                    <a:pt x="52070" y="1487480"/>
                  </a:cubicBezTo>
                  <a:close/>
                  <a:moveTo>
                    <a:pt x="125730" y="4415228"/>
                  </a:moveTo>
                  <a:lnTo>
                    <a:pt x="87630" y="4415228"/>
                  </a:lnTo>
                  <a:lnTo>
                    <a:pt x="87630" y="4564206"/>
                  </a:lnTo>
                  <a:lnTo>
                    <a:pt x="0" y="4564206"/>
                  </a:lnTo>
                  <a:lnTo>
                    <a:pt x="0" y="4628979"/>
                  </a:lnTo>
                  <a:lnTo>
                    <a:pt x="86360" y="4628979"/>
                  </a:lnTo>
                  <a:lnTo>
                    <a:pt x="86360" y="4775798"/>
                  </a:lnTo>
                  <a:lnTo>
                    <a:pt x="124460" y="4775798"/>
                  </a:lnTo>
                  <a:lnTo>
                    <a:pt x="124460" y="4626820"/>
                  </a:lnTo>
                  <a:lnTo>
                    <a:pt x="212090" y="4626820"/>
                  </a:lnTo>
                  <a:lnTo>
                    <a:pt x="212090" y="4562047"/>
                  </a:lnTo>
                  <a:lnTo>
                    <a:pt x="125730" y="4562047"/>
                  </a:lnTo>
                  <a:lnTo>
                    <a:pt x="125730" y="4415228"/>
                  </a:lnTo>
                  <a:close/>
                  <a:moveTo>
                    <a:pt x="46990" y="195580"/>
                  </a:moveTo>
                  <a:lnTo>
                    <a:pt x="109220" y="133350"/>
                  </a:lnTo>
                  <a:lnTo>
                    <a:pt x="171450" y="195580"/>
                  </a:lnTo>
                  <a:lnTo>
                    <a:pt x="196850" y="168910"/>
                  </a:lnTo>
                  <a:lnTo>
                    <a:pt x="135890" y="106680"/>
                  </a:lnTo>
                  <a:lnTo>
                    <a:pt x="196850" y="44450"/>
                  </a:lnTo>
                  <a:lnTo>
                    <a:pt x="170180" y="17780"/>
                  </a:lnTo>
                  <a:lnTo>
                    <a:pt x="109220" y="80010"/>
                  </a:lnTo>
                  <a:lnTo>
                    <a:pt x="48260" y="17780"/>
                  </a:lnTo>
                  <a:lnTo>
                    <a:pt x="21590" y="44450"/>
                  </a:lnTo>
                  <a:lnTo>
                    <a:pt x="82550" y="105410"/>
                  </a:lnTo>
                  <a:lnTo>
                    <a:pt x="20320" y="168910"/>
                  </a:lnTo>
                  <a:lnTo>
                    <a:pt x="46990" y="195580"/>
                  </a:lnTo>
                  <a:close/>
                  <a:moveTo>
                    <a:pt x="16307436" y="4596593"/>
                  </a:moveTo>
                  <a:cubicBezTo>
                    <a:pt x="16307436" y="4682957"/>
                    <a:pt x="16056907" y="4752048"/>
                    <a:pt x="15743744" y="4752048"/>
                  </a:cubicBezTo>
                  <a:cubicBezTo>
                    <a:pt x="15430581" y="4752048"/>
                    <a:pt x="15180050" y="4682957"/>
                    <a:pt x="15180050" y="4596593"/>
                  </a:cubicBezTo>
                  <a:cubicBezTo>
                    <a:pt x="15180050" y="4510229"/>
                    <a:pt x="15430581" y="4441137"/>
                    <a:pt x="15743744" y="4441137"/>
                  </a:cubicBezTo>
                  <a:cubicBezTo>
                    <a:pt x="16056905" y="4441137"/>
                    <a:pt x="16307436" y="4510229"/>
                    <a:pt x="16307436" y="4596593"/>
                  </a:cubicBezTo>
                  <a:close/>
                  <a:moveTo>
                    <a:pt x="16072565" y="4596593"/>
                  </a:moveTo>
                  <a:cubicBezTo>
                    <a:pt x="16072565" y="4546933"/>
                    <a:pt x="15923811" y="4505910"/>
                    <a:pt x="15743744" y="4505910"/>
                  </a:cubicBezTo>
                  <a:cubicBezTo>
                    <a:pt x="15563675" y="4505910"/>
                    <a:pt x="15414923" y="4546933"/>
                    <a:pt x="15414923" y="4596593"/>
                  </a:cubicBezTo>
                  <a:cubicBezTo>
                    <a:pt x="15414923" y="4646252"/>
                    <a:pt x="15563675" y="4687275"/>
                    <a:pt x="15743744" y="4687275"/>
                  </a:cubicBezTo>
                  <a:cubicBezTo>
                    <a:pt x="15923811" y="4687276"/>
                    <a:pt x="16072565" y="4646252"/>
                    <a:pt x="16072565" y="4596593"/>
                  </a:cubicBezTo>
                  <a:close/>
                  <a:moveTo>
                    <a:pt x="10482607" y="2890899"/>
                  </a:moveTo>
                  <a:lnTo>
                    <a:pt x="10098983" y="2996695"/>
                  </a:lnTo>
                  <a:lnTo>
                    <a:pt x="9723188" y="2890899"/>
                  </a:lnTo>
                  <a:lnTo>
                    <a:pt x="9558777" y="2936240"/>
                  </a:lnTo>
                  <a:lnTo>
                    <a:pt x="9942401" y="3042036"/>
                  </a:lnTo>
                  <a:lnTo>
                    <a:pt x="9558777" y="3147832"/>
                  </a:lnTo>
                  <a:lnTo>
                    <a:pt x="9723188" y="3193174"/>
                  </a:lnTo>
                  <a:lnTo>
                    <a:pt x="10098983" y="3087377"/>
                  </a:lnTo>
                  <a:lnTo>
                    <a:pt x="10482607" y="3193174"/>
                  </a:lnTo>
                  <a:lnTo>
                    <a:pt x="10647018" y="3147832"/>
                  </a:lnTo>
                  <a:lnTo>
                    <a:pt x="10263394" y="3042036"/>
                  </a:lnTo>
                  <a:lnTo>
                    <a:pt x="10647018" y="2936240"/>
                  </a:lnTo>
                  <a:lnTo>
                    <a:pt x="10482607" y="2890899"/>
                  </a:lnTo>
                  <a:close/>
                  <a:moveTo>
                    <a:pt x="10224248" y="0"/>
                  </a:moveTo>
                  <a:lnTo>
                    <a:pt x="9989376" y="0"/>
                  </a:lnTo>
                  <a:lnTo>
                    <a:pt x="9989376" y="87630"/>
                  </a:lnTo>
                  <a:lnTo>
                    <a:pt x="9456999" y="87630"/>
                  </a:lnTo>
                  <a:lnTo>
                    <a:pt x="9456999" y="125730"/>
                  </a:lnTo>
                  <a:lnTo>
                    <a:pt x="9981547" y="125730"/>
                  </a:lnTo>
                  <a:lnTo>
                    <a:pt x="9981547" y="212090"/>
                  </a:lnTo>
                  <a:lnTo>
                    <a:pt x="10216418" y="212090"/>
                  </a:lnTo>
                  <a:lnTo>
                    <a:pt x="10216418" y="124460"/>
                  </a:lnTo>
                  <a:lnTo>
                    <a:pt x="10764454" y="124460"/>
                  </a:lnTo>
                  <a:lnTo>
                    <a:pt x="10764454" y="86360"/>
                  </a:lnTo>
                  <a:lnTo>
                    <a:pt x="10224248" y="86360"/>
                  </a:lnTo>
                  <a:lnTo>
                    <a:pt x="10224248" y="0"/>
                  </a:lnTo>
                  <a:close/>
                  <a:moveTo>
                    <a:pt x="5033574" y="3042036"/>
                  </a:moveTo>
                  <a:cubicBezTo>
                    <a:pt x="5033574" y="3128401"/>
                    <a:pt x="4783044" y="3197492"/>
                    <a:pt x="4469881" y="3197492"/>
                  </a:cubicBezTo>
                  <a:cubicBezTo>
                    <a:pt x="4156718" y="3197492"/>
                    <a:pt x="3906188" y="3128401"/>
                    <a:pt x="3906188" y="3042036"/>
                  </a:cubicBezTo>
                  <a:cubicBezTo>
                    <a:pt x="3906188" y="2955672"/>
                    <a:pt x="4156718" y="2886581"/>
                    <a:pt x="4469881" y="2886581"/>
                  </a:cubicBezTo>
                  <a:cubicBezTo>
                    <a:pt x="4783044" y="2886581"/>
                    <a:pt x="5033574" y="2955672"/>
                    <a:pt x="5033574" y="3042036"/>
                  </a:cubicBezTo>
                  <a:close/>
                  <a:moveTo>
                    <a:pt x="4798702" y="3042036"/>
                  </a:moveTo>
                  <a:cubicBezTo>
                    <a:pt x="4798702" y="2992377"/>
                    <a:pt x="4649950" y="2951354"/>
                    <a:pt x="4469881" y="2951354"/>
                  </a:cubicBezTo>
                  <a:cubicBezTo>
                    <a:pt x="4289813" y="2951354"/>
                    <a:pt x="4141060" y="2992377"/>
                    <a:pt x="4141060" y="3042036"/>
                  </a:cubicBezTo>
                  <a:cubicBezTo>
                    <a:pt x="4141060" y="3091696"/>
                    <a:pt x="4289813" y="3132719"/>
                    <a:pt x="4469881" y="3132719"/>
                  </a:cubicBezTo>
                  <a:cubicBezTo>
                    <a:pt x="4649950" y="3132719"/>
                    <a:pt x="4798702" y="3091696"/>
                    <a:pt x="4798702" y="3042036"/>
                  </a:cubicBezTo>
                  <a:close/>
                  <a:moveTo>
                    <a:pt x="5049232" y="106680"/>
                  </a:moveTo>
                  <a:cubicBezTo>
                    <a:pt x="5049232" y="157480"/>
                    <a:pt x="4798702" y="198120"/>
                    <a:pt x="4485539" y="198120"/>
                  </a:cubicBezTo>
                  <a:cubicBezTo>
                    <a:pt x="4172376" y="198120"/>
                    <a:pt x="3921846" y="157480"/>
                    <a:pt x="3921846" y="106680"/>
                  </a:cubicBezTo>
                  <a:cubicBezTo>
                    <a:pt x="3921846" y="55880"/>
                    <a:pt x="4180205" y="15240"/>
                    <a:pt x="4485539" y="15240"/>
                  </a:cubicBezTo>
                  <a:cubicBezTo>
                    <a:pt x="4798702" y="15240"/>
                    <a:pt x="5049232" y="55880"/>
                    <a:pt x="5049232" y="106680"/>
                  </a:cubicBezTo>
                  <a:close/>
                  <a:moveTo>
                    <a:pt x="4814360" y="106680"/>
                  </a:moveTo>
                  <a:cubicBezTo>
                    <a:pt x="4814360" y="77470"/>
                    <a:pt x="4665608" y="53340"/>
                    <a:pt x="4485539" y="53340"/>
                  </a:cubicBezTo>
                  <a:cubicBezTo>
                    <a:pt x="4305471" y="53340"/>
                    <a:pt x="4156718" y="77470"/>
                    <a:pt x="4156718" y="106680"/>
                  </a:cubicBezTo>
                  <a:cubicBezTo>
                    <a:pt x="4156718" y="135890"/>
                    <a:pt x="4305471" y="160020"/>
                    <a:pt x="4485539" y="160020"/>
                  </a:cubicBezTo>
                  <a:cubicBezTo>
                    <a:pt x="4665608" y="160020"/>
                    <a:pt x="4814360" y="135890"/>
                    <a:pt x="4814360" y="106680"/>
                  </a:cubicBezTo>
                  <a:close/>
                  <a:moveTo>
                    <a:pt x="4853506" y="4443296"/>
                  </a:moveTo>
                  <a:lnTo>
                    <a:pt x="4477710" y="4549092"/>
                  </a:lnTo>
                  <a:lnTo>
                    <a:pt x="4094086" y="4443296"/>
                  </a:lnTo>
                  <a:lnTo>
                    <a:pt x="3929675" y="4488637"/>
                  </a:lnTo>
                  <a:lnTo>
                    <a:pt x="4313300" y="4594434"/>
                  </a:lnTo>
                  <a:lnTo>
                    <a:pt x="3929675" y="4700229"/>
                  </a:lnTo>
                  <a:lnTo>
                    <a:pt x="4094086" y="4745571"/>
                  </a:lnTo>
                  <a:lnTo>
                    <a:pt x="4477710" y="4639775"/>
                  </a:lnTo>
                  <a:lnTo>
                    <a:pt x="4853506" y="4745571"/>
                  </a:lnTo>
                  <a:lnTo>
                    <a:pt x="5017916" y="4700229"/>
                  </a:lnTo>
                  <a:lnTo>
                    <a:pt x="4634292" y="4594434"/>
                  </a:lnTo>
                  <a:lnTo>
                    <a:pt x="5017916" y="4488637"/>
                  </a:lnTo>
                  <a:lnTo>
                    <a:pt x="4853506" y="4443296"/>
                  </a:lnTo>
                  <a:close/>
                </a:path>
              </a:pathLst>
            </a:custGeom>
            <a:solidFill>
              <a:srgbClr val="FFFFFF"/>
            </a:solidFill>
          </p:spPr>
          <p:txBody>
            <a:bodyPr/>
            <a:lstStyle/>
            <a:p>
              <a:endParaRPr lang="en-GB" sz="1200"/>
            </a:p>
          </p:txBody>
        </p:sp>
      </p:grpSp>
      <p:sp>
        <p:nvSpPr>
          <p:cNvPr id="2" name="Rectangle 1">
            <a:extLst>
              <a:ext uri="{FF2B5EF4-FFF2-40B4-BE49-F238E27FC236}">
                <a16:creationId xmlns:a16="http://schemas.microsoft.com/office/drawing/2014/main" id="{54682D9C-15BA-EFF4-6561-73C31D613858}"/>
              </a:ext>
            </a:extLst>
          </p:cNvPr>
          <p:cNvSpPr/>
          <p:nvPr/>
        </p:nvSpPr>
        <p:spPr>
          <a:xfrm>
            <a:off x="0" y="-406399"/>
            <a:ext cx="12192000" cy="7264400"/>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F7D4996-573C-682E-1843-FB986531320A}"/>
              </a:ext>
            </a:extLst>
          </p:cNvPr>
          <p:cNvSpPr txBox="1"/>
          <p:nvPr/>
        </p:nvSpPr>
        <p:spPr>
          <a:xfrm>
            <a:off x="0" y="3063739"/>
            <a:ext cx="12192000" cy="730521"/>
          </a:xfrm>
          <a:prstGeom prst="rect">
            <a:avLst/>
          </a:prstGeom>
          <a:noFill/>
        </p:spPr>
        <p:txBody>
          <a:bodyPr wrap="square">
            <a:spAutoFit/>
          </a:bodyPr>
          <a:lstStyle/>
          <a:p>
            <a:pPr algn="ctr">
              <a:lnSpc>
                <a:spcPts val="5300"/>
              </a:lnSpc>
            </a:pPr>
            <a:r>
              <a:rPr lang="en-US" sz="4400" b="1">
                <a:solidFill>
                  <a:schemeClr val="bg1"/>
                </a:solidFill>
                <a:latin typeface="Arial" panose="020B0604020202020204" pitchFamily="34" charset="0"/>
                <a:cs typeface="Arial" panose="020B0604020202020204" pitchFamily="34" charset="0"/>
              </a:rPr>
              <a:t>Comfort Break</a:t>
            </a:r>
          </a:p>
        </p:txBody>
      </p:sp>
    </p:spTree>
    <p:extLst>
      <p:ext uri="{BB962C8B-B14F-4D97-AF65-F5344CB8AC3E}">
        <p14:creationId xmlns:p14="http://schemas.microsoft.com/office/powerpoint/2010/main" val="1343376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sz="1200"/>
          </a:p>
        </p:txBody>
      </p:sp>
    </p:spTree>
    <p:extLst>
      <p:ext uri="{BB962C8B-B14F-4D97-AF65-F5344CB8AC3E}">
        <p14:creationId xmlns:p14="http://schemas.microsoft.com/office/powerpoint/2010/main" val="218682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8DF93D1-1C9C-0C16-4001-4C4BD3D69D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F9BAE0-CD1D-5A29-95DC-04EF73B65566}"/>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17C146C-643D-A9CC-D433-05DFBB85E48A}"/>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dirty="0">
                <a:solidFill>
                  <a:schemeClr val="bg1"/>
                </a:solidFill>
                <a:latin typeface="Arial" panose="020B0604020202020204" pitchFamily="34" charset="0"/>
                <a:cs typeface="Arial" panose="020B0604020202020204" pitchFamily="34" charset="0"/>
              </a:rPr>
              <a:t>Activity B</a:t>
            </a:r>
          </a:p>
        </p:txBody>
      </p:sp>
      <p:sp>
        <p:nvSpPr>
          <p:cNvPr id="7" name="TextBox 6">
            <a:extLst>
              <a:ext uri="{FF2B5EF4-FFF2-40B4-BE49-F238E27FC236}">
                <a16:creationId xmlns:a16="http://schemas.microsoft.com/office/drawing/2014/main" id="{6C8D3E96-572E-4BA7-0B83-0772471609C4}"/>
              </a:ext>
            </a:extLst>
          </p:cNvPr>
          <p:cNvSpPr txBox="1"/>
          <p:nvPr/>
        </p:nvSpPr>
        <p:spPr>
          <a:xfrm>
            <a:off x="389824" y="1424986"/>
            <a:ext cx="11412352" cy="5016758"/>
          </a:xfrm>
          <a:prstGeom prst="rect">
            <a:avLst/>
          </a:prstGeom>
          <a:noFill/>
        </p:spPr>
        <p:txBody>
          <a:bodyPr wrap="square">
            <a:spAutoFit/>
          </a:bodyPr>
          <a:lstStyle/>
          <a:p>
            <a:r>
              <a:rPr lang="en-GB" sz="3200" b="1" i="0" dirty="0">
                <a:solidFill>
                  <a:srgbClr val="000000"/>
                </a:solidFill>
                <a:effectLst/>
                <a:latin typeface="Arial" panose="020B0604020202020204" pitchFamily="34" charset="0"/>
                <a:cs typeface="Arial" panose="020B0604020202020204" pitchFamily="34" charset="0"/>
              </a:rPr>
              <a:t>Subject Specific Groups – 3 Key Questions</a:t>
            </a:r>
          </a:p>
          <a:p>
            <a:endParaRPr lang="en-GB" sz="3200" b="1" dirty="0">
              <a:solidFill>
                <a:srgbClr val="000000"/>
              </a:solidFill>
              <a:latin typeface="Arial" panose="020B0604020202020204" pitchFamily="34" charset="0"/>
              <a:cs typeface="Arial" panose="020B0604020202020204" pitchFamily="34" charset="0"/>
            </a:endParaRPr>
          </a:p>
          <a:p>
            <a:pPr marL="514350" indent="-514350">
              <a:buFont typeface="+mj-lt"/>
              <a:buAutoNum type="arabicPeriod"/>
            </a:pPr>
            <a:r>
              <a:rPr lang="en-GB" sz="3200" b="0" i="0" dirty="0">
                <a:solidFill>
                  <a:srgbClr val="000000"/>
                </a:solidFill>
                <a:effectLst/>
                <a:latin typeface="Arial" panose="020B0604020202020204" pitchFamily="34" charset="0"/>
                <a:cs typeface="Arial" panose="020B0604020202020204" pitchFamily="34" charset="0"/>
              </a:rPr>
              <a:t>What should be the </a:t>
            </a:r>
            <a:r>
              <a:rPr lang="en-GB" sz="3200" b="1" i="0" dirty="0">
                <a:solidFill>
                  <a:srgbClr val="000000"/>
                </a:solidFill>
                <a:effectLst/>
                <a:latin typeface="Arial" panose="020B0604020202020204" pitchFamily="34" charset="0"/>
                <a:cs typeface="Arial" panose="020B0604020202020204" pitchFamily="34" charset="0"/>
              </a:rPr>
              <a:t>ambitions</a:t>
            </a:r>
            <a:r>
              <a:rPr lang="en-GB" sz="3200" b="0" i="0" dirty="0">
                <a:solidFill>
                  <a:srgbClr val="000000"/>
                </a:solidFill>
                <a:effectLst/>
                <a:latin typeface="Arial" panose="020B0604020202020204" pitchFamily="34" charset="0"/>
                <a:cs typeface="Arial" panose="020B0604020202020204" pitchFamily="34" charset="0"/>
              </a:rPr>
              <a:t> for your subject be moving forward?</a:t>
            </a:r>
            <a:endParaRPr lang="en-GB" sz="3200" dirty="0">
              <a:solidFill>
                <a:srgbClr val="000000"/>
              </a:solidFill>
              <a:latin typeface="Arial" panose="020B0604020202020204" pitchFamily="34" charset="0"/>
              <a:cs typeface="Arial" panose="020B0604020202020204" pitchFamily="34" charset="0"/>
            </a:endParaRPr>
          </a:p>
          <a:p>
            <a:pPr marL="514350" indent="-514350">
              <a:buFont typeface="+mj-lt"/>
              <a:buAutoNum type="arabicPeriod"/>
            </a:pPr>
            <a:r>
              <a:rPr lang="en-GB" sz="3200" b="0" i="0" dirty="0">
                <a:solidFill>
                  <a:srgbClr val="000000"/>
                </a:solidFill>
                <a:effectLst/>
                <a:latin typeface="Arial" panose="020B0604020202020204" pitchFamily="34" charset="0"/>
                <a:cs typeface="Arial" panose="020B0604020202020204" pitchFamily="34" charset="0"/>
              </a:rPr>
              <a:t>Looking ahead to 2030, what </a:t>
            </a:r>
            <a:r>
              <a:rPr lang="en-GB" sz="3200" b="1" i="0" dirty="0">
                <a:solidFill>
                  <a:srgbClr val="000000"/>
                </a:solidFill>
                <a:effectLst/>
                <a:latin typeface="Arial" panose="020B0604020202020204" pitchFamily="34" charset="0"/>
                <a:cs typeface="Arial" panose="020B0604020202020204" pitchFamily="34" charset="0"/>
              </a:rPr>
              <a:t>knowledge</a:t>
            </a:r>
            <a:r>
              <a:rPr lang="en-GB" sz="3200" b="0" i="0" dirty="0">
                <a:solidFill>
                  <a:srgbClr val="000000"/>
                </a:solidFill>
                <a:effectLst/>
                <a:latin typeface="Arial" panose="020B0604020202020204" pitchFamily="34" charset="0"/>
                <a:cs typeface="Arial" panose="020B0604020202020204" pitchFamily="34" charset="0"/>
              </a:rPr>
              <a:t>, </a:t>
            </a:r>
            <a:r>
              <a:rPr lang="en-GB" sz="3200" b="1" i="0" dirty="0">
                <a:solidFill>
                  <a:srgbClr val="000000"/>
                </a:solidFill>
                <a:effectLst/>
                <a:latin typeface="Arial" panose="020B0604020202020204" pitchFamily="34" charset="0"/>
                <a:cs typeface="Arial" panose="020B0604020202020204" pitchFamily="34" charset="0"/>
              </a:rPr>
              <a:t>skills</a:t>
            </a:r>
            <a:r>
              <a:rPr lang="en-GB" sz="3200" b="0" i="0" dirty="0">
                <a:solidFill>
                  <a:srgbClr val="000000"/>
                </a:solidFill>
                <a:effectLst/>
                <a:latin typeface="Arial" panose="020B0604020202020204" pitchFamily="34" charset="0"/>
                <a:cs typeface="Arial" panose="020B0604020202020204" pitchFamily="34" charset="0"/>
              </a:rPr>
              <a:t> and </a:t>
            </a:r>
            <a:r>
              <a:rPr lang="en-GB" sz="3200" b="1" i="0" dirty="0">
                <a:solidFill>
                  <a:srgbClr val="000000"/>
                </a:solidFill>
                <a:effectLst/>
                <a:latin typeface="Arial" panose="020B0604020202020204" pitchFamily="34" charset="0"/>
                <a:cs typeface="Arial" panose="020B0604020202020204" pitchFamily="34" charset="0"/>
              </a:rPr>
              <a:t>attributes</a:t>
            </a:r>
            <a:r>
              <a:rPr lang="en-GB" sz="3200" b="0" i="0" dirty="0">
                <a:solidFill>
                  <a:srgbClr val="000000"/>
                </a:solidFill>
                <a:effectLst/>
                <a:latin typeface="Arial" panose="020B0604020202020204" pitchFamily="34" charset="0"/>
                <a:cs typeface="Arial" panose="020B0604020202020204" pitchFamily="34" charset="0"/>
              </a:rPr>
              <a:t> will learners require to realise the ambitions of your subject area in education?</a:t>
            </a:r>
          </a:p>
          <a:p>
            <a:pPr marL="514350" indent="-514350">
              <a:buFont typeface="+mj-lt"/>
              <a:buAutoNum type="arabicPeriod"/>
            </a:pPr>
            <a:r>
              <a:rPr lang="en-GB" sz="3200" b="0" i="0" dirty="0">
                <a:solidFill>
                  <a:srgbClr val="000000"/>
                </a:solidFill>
                <a:effectLst/>
                <a:latin typeface="Arial" panose="020B0604020202020204" pitchFamily="34" charset="0"/>
                <a:cs typeface="Arial" panose="020B0604020202020204" pitchFamily="34" charset="0"/>
              </a:rPr>
              <a:t>What are the </a:t>
            </a:r>
            <a:r>
              <a:rPr lang="en-GB" sz="3200" b="1" i="0" dirty="0">
                <a:solidFill>
                  <a:srgbClr val="000000"/>
                </a:solidFill>
                <a:effectLst/>
                <a:latin typeface="Arial" panose="020B0604020202020204" pitchFamily="34" charset="0"/>
                <a:cs typeface="Arial" panose="020B0604020202020204" pitchFamily="34" charset="0"/>
              </a:rPr>
              <a:t>challenges</a:t>
            </a:r>
            <a:r>
              <a:rPr lang="en-GB" sz="3200" b="0" i="0" dirty="0">
                <a:solidFill>
                  <a:srgbClr val="000000"/>
                </a:solidFill>
                <a:effectLst/>
                <a:latin typeface="Arial" panose="020B0604020202020204" pitchFamily="34" charset="0"/>
                <a:cs typeface="Arial" panose="020B0604020202020204" pitchFamily="34" charset="0"/>
              </a:rPr>
              <a:t> and </a:t>
            </a:r>
            <a:r>
              <a:rPr lang="en-GB" sz="3200" b="1" i="0" dirty="0">
                <a:solidFill>
                  <a:srgbClr val="000000"/>
                </a:solidFill>
                <a:effectLst/>
                <a:latin typeface="Arial" panose="020B0604020202020204" pitchFamily="34" charset="0"/>
                <a:cs typeface="Arial" panose="020B0604020202020204" pitchFamily="34" charset="0"/>
              </a:rPr>
              <a:t>opportunities</a:t>
            </a:r>
            <a:r>
              <a:rPr lang="en-GB" sz="3200" b="0" i="0" dirty="0">
                <a:solidFill>
                  <a:srgbClr val="000000"/>
                </a:solidFill>
                <a:effectLst/>
                <a:latin typeface="Arial" panose="020B0604020202020204" pitchFamily="34" charset="0"/>
                <a:cs typeface="Arial" panose="020B0604020202020204" pitchFamily="34" charset="0"/>
              </a:rPr>
              <a:t> for learners in acquiring the knowledge, skills and attributes you have identified?</a:t>
            </a:r>
            <a:endParaRPr lang="en-GB" sz="3200" i="1" dirty="0">
              <a:latin typeface="Arial" panose="020B0604020202020204" pitchFamily="34" charset="0"/>
              <a:cs typeface="Arial" panose="020B0604020202020204" pitchFamily="34" charset="0"/>
            </a:endParaRPr>
          </a:p>
        </p:txBody>
      </p:sp>
      <p:sp>
        <p:nvSpPr>
          <p:cNvPr id="15" name="Freeform 38">
            <a:extLst>
              <a:ext uri="{FF2B5EF4-FFF2-40B4-BE49-F238E27FC236}">
                <a16:creationId xmlns:a16="http://schemas.microsoft.com/office/drawing/2014/main" id="{A1030B82-4A47-B62B-96C9-34AC0E4B4A52}"/>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3">
              <a:biLevel thresh="25000"/>
            </a:blip>
            <a:stretch>
              <a:fillRect/>
            </a:stretch>
          </a:blipFill>
        </p:spPr>
        <p:txBody>
          <a:bodyPr/>
          <a:lstStyle/>
          <a:p>
            <a:endParaRPr lang="en-GB" sz="1200"/>
          </a:p>
        </p:txBody>
      </p:sp>
    </p:spTree>
    <p:extLst>
      <p:ext uri="{BB962C8B-B14F-4D97-AF65-F5344CB8AC3E}">
        <p14:creationId xmlns:p14="http://schemas.microsoft.com/office/powerpoint/2010/main" val="150452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082414B-462F-4C31-2E70-DDD56C89FF6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B865250-C185-9577-8491-C4BF01CAB5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60" t="3934" r="16560" b="39215"/>
          <a:stretch/>
        </p:blipFill>
        <p:spPr bwMode="auto">
          <a:xfrm>
            <a:off x="3306893" y="1828800"/>
            <a:ext cx="5216046"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F2138F-103C-FC1E-CD15-07E792C2641C}"/>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DF34C4C-9FA5-785D-7301-C818A7A59AFD}"/>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dirty="0">
                <a:solidFill>
                  <a:schemeClr val="bg1"/>
                </a:solidFill>
                <a:latin typeface="Arial" panose="020B0604020202020204" pitchFamily="34" charset="0"/>
                <a:cs typeface="Arial" panose="020B0604020202020204" pitchFamily="34" charset="0"/>
              </a:rPr>
              <a:t>Activity C</a:t>
            </a:r>
          </a:p>
        </p:txBody>
      </p:sp>
      <p:sp>
        <p:nvSpPr>
          <p:cNvPr id="7" name="TextBox 6">
            <a:extLst>
              <a:ext uri="{FF2B5EF4-FFF2-40B4-BE49-F238E27FC236}">
                <a16:creationId xmlns:a16="http://schemas.microsoft.com/office/drawing/2014/main" id="{E5F0F9AF-060E-A030-E3F5-FF1032929EDC}"/>
              </a:ext>
            </a:extLst>
          </p:cNvPr>
          <p:cNvSpPr txBox="1"/>
          <p:nvPr/>
        </p:nvSpPr>
        <p:spPr>
          <a:xfrm>
            <a:off x="277342" y="1408225"/>
            <a:ext cx="7466237" cy="1077218"/>
          </a:xfrm>
          <a:prstGeom prst="rect">
            <a:avLst/>
          </a:prstGeom>
          <a:noFill/>
        </p:spPr>
        <p:txBody>
          <a:bodyPr wrap="square">
            <a:spAutoFit/>
          </a:bodyPr>
          <a:lstStyle/>
          <a:p>
            <a:r>
              <a:rPr lang="en-GB" sz="3200" b="1" i="0" dirty="0">
                <a:solidFill>
                  <a:srgbClr val="000000"/>
                </a:solidFill>
                <a:effectLst/>
                <a:latin typeface="Arial" panose="020B0604020202020204" pitchFamily="34" charset="0"/>
                <a:cs typeface="Arial" panose="020B0604020202020204" pitchFamily="34" charset="0"/>
              </a:rPr>
              <a:t>Group Discussion– Mixed Groups</a:t>
            </a:r>
            <a:br>
              <a:rPr lang="en-GB" sz="3200" dirty="0">
                <a:latin typeface="Arial" panose="020B0604020202020204" pitchFamily="34" charset="0"/>
                <a:cs typeface="Arial" panose="020B0604020202020204" pitchFamily="34" charset="0"/>
              </a:rPr>
            </a:br>
            <a:endParaRPr lang="en-GB" sz="3200" i="1" dirty="0">
              <a:latin typeface="Arial" panose="020B0604020202020204" pitchFamily="34" charset="0"/>
              <a:cs typeface="Arial" panose="020B0604020202020204" pitchFamily="34" charset="0"/>
            </a:endParaRPr>
          </a:p>
        </p:txBody>
      </p:sp>
      <p:sp>
        <p:nvSpPr>
          <p:cNvPr id="10" name="Freeform 38">
            <a:extLst>
              <a:ext uri="{FF2B5EF4-FFF2-40B4-BE49-F238E27FC236}">
                <a16:creationId xmlns:a16="http://schemas.microsoft.com/office/drawing/2014/main" id="{1770CBC5-ABF4-5CA6-1756-7B71665A5DC5}"/>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4">
              <a:biLevel thresh="25000"/>
            </a:blip>
            <a:stretch>
              <a:fillRect/>
            </a:stretch>
          </a:blipFill>
        </p:spPr>
        <p:txBody>
          <a:bodyPr/>
          <a:lstStyle/>
          <a:p>
            <a:endParaRPr lang="en-GB" sz="1200"/>
          </a:p>
        </p:txBody>
      </p:sp>
      <p:sp>
        <p:nvSpPr>
          <p:cNvPr id="6" name="Rectangle: Rounded Corners 5">
            <a:extLst>
              <a:ext uri="{FF2B5EF4-FFF2-40B4-BE49-F238E27FC236}">
                <a16:creationId xmlns:a16="http://schemas.microsoft.com/office/drawing/2014/main" id="{7B84C879-3C40-BB26-EFE1-8C6212C539F8}"/>
              </a:ext>
            </a:extLst>
          </p:cNvPr>
          <p:cNvSpPr/>
          <p:nvPr/>
        </p:nvSpPr>
        <p:spPr>
          <a:xfrm>
            <a:off x="7827361" y="2224527"/>
            <a:ext cx="3953262" cy="2147669"/>
          </a:xfrm>
          <a:prstGeom prst="roundRect">
            <a:avLst>
              <a:gd name="adj" fmla="val 353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0704170-16CC-1561-E7E3-94284E242796}"/>
              </a:ext>
            </a:extLst>
          </p:cNvPr>
          <p:cNvSpPr txBox="1"/>
          <p:nvPr/>
        </p:nvSpPr>
        <p:spPr>
          <a:xfrm>
            <a:off x="7911143" y="2243615"/>
            <a:ext cx="3717080" cy="1569660"/>
          </a:xfrm>
          <a:prstGeom prst="rect">
            <a:avLst/>
          </a:prstGeom>
          <a:noFill/>
        </p:spPr>
        <p:txBody>
          <a:bodyPr wrap="square">
            <a:spAutoFit/>
          </a:bodyPr>
          <a:lstStyle/>
          <a:p>
            <a:r>
              <a:rPr lang="en-GB" sz="2400" b="1" i="0" dirty="0">
                <a:solidFill>
                  <a:srgbClr val="000000"/>
                </a:solidFill>
                <a:effectLst/>
                <a:latin typeface="Arial" panose="020B0604020202020204" pitchFamily="34" charset="0"/>
                <a:cs typeface="Arial" panose="020B0604020202020204" pitchFamily="34" charset="0"/>
              </a:rPr>
              <a:t>THE BRANCHES</a:t>
            </a:r>
          </a:p>
          <a:p>
            <a:pPr marL="228600" indent="-228600">
              <a:buFont typeface="+mj-lt"/>
              <a:buAutoNum type="arabicPeriod" startAt="2"/>
            </a:pPr>
            <a:r>
              <a:rPr lang="en-GB" sz="2400" b="0" i="0" dirty="0">
                <a:solidFill>
                  <a:srgbClr val="000000"/>
                </a:solidFill>
                <a:effectLst/>
                <a:latin typeface="Arial" panose="020B0604020202020204" pitchFamily="34" charset="0"/>
                <a:cs typeface="Arial" panose="020B0604020202020204" pitchFamily="34" charset="0"/>
              </a:rPr>
              <a:t>What would these </a:t>
            </a:r>
            <a:r>
              <a:rPr lang="en-GB" sz="2400" b="1" i="0" dirty="0">
                <a:solidFill>
                  <a:srgbClr val="FF0000"/>
                </a:solidFill>
                <a:effectLst/>
                <a:latin typeface="Arial" panose="020B0604020202020204" pitchFamily="34" charset="0"/>
                <a:cs typeface="Arial" panose="020B0604020202020204" pitchFamily="34" charset="0"/>
              </a:rPr>
              <a:t>big ideas </a:t>
            </a:r>
            <a:r>
              <a:rPr lang="en-GB" sz="2400" b="1" i="0" dirty="0">
                <a:solidFill>
                  <a:srgbClr val="000000"/>
                </a:solidFill>
                <a:effectLst/>
                <a:latin typeface="Arial" panose="020B0604020202020204" pitchFamily="34" charset="0"/>
                <a:cs typeface="Arial" panose="020B0604020202020204" pitchFamily="34" charset="0"/>
              </a:rPr>
              <a:t>look like</a:t>
            </a:r>
            <a:r>
              <a:rPr lang="en-GB" sz="2400" b="0" i="0" dirty="0">
                <a:solidFill>
                  <a:srgbClr val="000000"/>
                </a:solidFill>
                <a:effectLst/>
                <a:latin typeface="Arial" panose="020B0604020202020204" pitchFamily="34" charset="0"/>
                <a:cs typeface="Arial" panose="020B0604020202020204" pitchFamily="34" charset="0"/>
              </a:rPr>
              <a:t> in your </a:t>
            </a:r>
            <a:r>
              <a:rPr lang="en-GB" sz="2400" b="1" i="0" dirty="0">
                <a:solidFill>
                  <a:schemeClr val="accent6">
                    <a:lumMod val="75000"/>
                  </a:schemeClr>
                </a:solidFill>
                <a:effectLst/>
                <a:latin typeface="Arial" panose="020B0604020202020204" pitchFamily="34" charset="0"/>
                <a:cs typeface="Arial" panose="020B0604020202020204" pitchFamily="34" charset="0"/>
              </a:rPr>
              <a:t>subject area</a:t>
            </a:r>
            <a:r>
              <a:rPr lang="en-GB" sz="2400" b="0" i="0" dirty="0">
                <a:solidFill>
                  <a:srgbClr val="000000"/>
                </a:solidFill>
                <a:effectLst/>
                <a:latin typeface="Arial" panose="020B0604020202020204" pitchFamily="34" charset="0"/>
                <a:cs typeface="Arial" panose="020B0604020202020204" pitchFamily="34" charset="0"/>
              </a:rPr>
              <a:t>?</a:t>
            </a:r>
            <a:endParaRPr lang="en-GB" sz="2400" b="1" dirty="0">
              <a:solidFill>
                <a:srgbClr val="4A4A4A"/>
              </a:solidFill>
              <a:latin typeface="Arial" panose="020B0604020202020204" pitchFamily="34" charset="0"/>
              <a:cs typeface="Arial" panose="020B0604020202020204" pitchFamily="34" charset="0"/>
            </a:endParaRPr>
          </a:p>
        </p:txBody>
      </p:sp>
      <p:sp>
        <p:nvSpPr>
          <p:cNvPr id="9" name="Arrow: U-Turn 8">
            <a:extLst>
              <a:ext uri="{FF2B5EF4-FFF2-40B4-BE49-F238E27FC236}">
                <a16:creationId xmlns:a16="http://schemas.microsoft.com/office/drawing/2014/main" id="{4F40C840-97DB-CDED-C915-A9D4A4C0ECB1}"/>
              </a:ext>
            </a:extLst>
          </p:cNvPr>
          <p:cNvSpPr/>
          <p:nvPr/>
        </p:nvSpPr>
        <p:spPr>
          <a:xfrm rot="5400000">
            <a:off x="4921739" y="4740280"/>
            <a:ext cx="710691" cy="2187706"/>
          </a:xfrm>
          <a:prstGeom prst="uturnArrow">
            <a:avLst>
              <a:gd name="adj1" fmla="val 27236"/>
              <a:gd name="adj2" fmla="val 24441"/>
              <a:gd name="adj3" fmla="val 25000"/>
              <a:gd name="adj4" fmla="val 43750"/>
              <a:gd name="adj5" fmla="val 75000"/>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4">
            <a:extLst>
              <a:ext uri="{FF2B5EF4-FFF2-40B4-BE49-F238E27FC236}">
                <a16:creationId xmlns:a16="http://schemas.microsoft.com/office/drawing/2014/main" id="{EB7D4AFA-0DF0-0C3B-FCF7-E7CB32AFA6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76" t="44175" r="46160" b="51006"/>
          <a:stretch/>
        </p:blipFill>
        <p:spPr bwMode="auto">
          <a:xfrm>
            <a:off x="5700982" y="5449775"/>
            <a:ext cx="395018" cy="4227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EDF45207-7A2B-94D6-0402-E169ADE27133}"/>
              </a:ext>
            </a:extLst>
          </p:cNvPr>
          <p:cNvSpPr/>
          <p:nvPr/>
        </p:nvSpPr>
        <p:spPr>
          <a:xfrm>
            <a:off x="298588" y="3640322"/>
            <a:ext cx="3953262" cy="2128581"/>
          </a:xfrm>
          <a:prstGeom prst="roundRect">
            <a:avLst>
              <a:gd name="adj" fmla="val 353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99320F9-4DEC-72D3-F86C-6A40A74E9470}"/>
              </a:ext>
            </a:extLst>
          </p:cNvPr>
          <p:cNvSpPr txBox="1"/>
          <p:nvPr/>
        </p:nvSpPr>
        <p:spPr>
          <a:xfrm>
            <a:off x="382370" y="3640322"/>
            <a:ext cx="3717080" cy="1938992"/>
          </a:xfrm>
          <a:prstGeom prst="rect">
            <a:avLst/>
          </a:prstGeom>
          <a:noFill/>
        </p:spPr>
        <p:txBody>
          <a:bodyPr wrap="square">
            <a:spAutoFit/>
          </a:bodyPr>
          <a:lstStyle/>
          <a:p>
            <a:r>
              <a:rPr lang="en-GB" sz="2400" b="1" i="0" dirty="0">
                <a:solidFill>
                  <a:srgbClr val="000000"/>
                </a:solidFill>
                <a:effectLst/>
                <a:latin typeface="Arial" panose="020B0604020202020204" pitchFamily="34" charset="0"/>
                <a:cs typeface="Arial" panose="020B0604020202020204" pitchFamily="34" charset="0"/>
              </a:rPr>
              <a:t>THE TRUNK</a:t>
            </a:r>
          </a:p>
          <a:p>
            <a:pPr marL="228600" indent="-228600">
              <a:buFont typeface="+mj-lt"/>
              <a:buAutoNum type="arabicPeriod"/>
            </a:pPr>
            <a:r>
              <a:rPr lang="en-GB" sz="2400" b="0" i="0" dirty="0">
                <a:solidFill>
                  <a:srgbClr val="000000"/>
                </a:solidFill>
                <a:effectLst/>
                <a:latin typeface="Arial" panose="020B0604020202020204" pitchFamily="34" charset="0"/>
                <a:cs typeface="Arial" panose="020B0604020202020204" pitchFamily="34" charset="0"/>
              </a:rPr>
              <a:t>What are the common “whys”: </a:t>
            </a:r>
          </a:p>
          <a:p>
            <a:r>
              <a:rPr lang="en-GB" sz="2400" b="1" i="0" dirty="0">
                <a:solidFill>
                  <a:srgbClr val="FF0000"/>
                </a:solidFill>
                <a:effectLst/>
                <a:latin typeface="Arial" panose="020B0604020202020204" pitchFamily="34" charset="0"/>
                <a:cs typeface="Arial" panose="020B0604020202020204" pitchFamily="34" charset="0"/>
              </a:rPr>
              <a:t>the</a:t>
            </a:r>
            <a:r>
              <a:rPr lang="en-GB" sz="2400" b="0" i="0" dirty="0">
                <a:solidFill>
                  <a:srgbClr val="FF0000"/>
                </a:solidFill>
                <a:effectLst/>
                <a:latin typeface="Arial" panose="020B0604020202020204" pitchFamily="34" charset="0"/>
                <a:cs typeface="Arial" panose="020B0604020202020204" pitchFamily="34" charset="0"/>
              </a:rPr>
              <a:t> </a:t>
            </a:r>
            <a:r>
              <a:rPr lang="en-GB" sz="2400" b="1" i="0" dirty="0">
                <a:solidFill>
                  <a:srgbClr val="FF0000"/>
                </a:solidFill>
                <a:effectLst/>
                <a:latin typeface="Arial" panose="020B0604020202020204" pitchFamily="34" charset="0"/>
                <a:cs typeface="Arial" panose="020B0604020202020204" pitchFamily="34" charset="0"/>
              </a:rPr>
              <a:t>big ideas</a:t>
            </a:r>
            <a:r>
              <a:rPr lang="en-GB" sz="2400" b="0" i="0" dirty="0">
                <a:solidFill>
                  <a:srgbClr val="FF0000"/>
                </a:solidFill>
                <a:effectLst/>
                <a:latin typeface="Arial" panose="020B0604020202020204" pitchFamily="34" charset="0"/>
                <a:cs typeface="Arial" panose="020B0604020202020204" pitchFamily="34" charset="0"/>
              </a:rPr>
              <a:t> </a:t>
            </a:r>
            <a:r>
              <a:rPr lang="en-GB" sz="2400" b="1" i="0" dirty="0">
                <a:solidFill>
                  <a:srgbClr val="FF0000"/>
                </a:solidFill>
                <a:effectLst/>
                <a:latin typeface="Arial" panose="020B0604020202020204" pitchFamily="34" charset="0"/>
                <a:cs typeface="Arial" panose="020B0604020202020204" pitchFamily="34" charset="0"/>
              </a:rPr>
              <a:t>across</a:t>
            </a:r>
            <a:r>
              <a:rPr lang="en-GB" sz="2400" b="0" i="0" dirty="0">
                <a:solidFill>
                  <a:srgbClr val="FF0000"/>
                </a:solidFill>
                <a:effectLst/>
                <a:latin typeface="Arial" panose="020B0604020202020204" pitchFamily="34" charset="0"/>
                <a:cs typeface="Arial" panose="020B0604020202020204" pitchFamily="34" charset="0"/>
              </a:rPr>
              <a:t> </a:t>
            </a:r>
            <a:r>
              <a:rPr lang="en-GB" sz="2400" b="1" i="0" dirty="0">
                <a:solidFill>
                  <a:srgbClr val="FF0000"/>
                </a:solidFill>
                <a:effectLst/>
                <a:latin typeface="Arial" panose="020B0604020202020204" pitchFamily="34" charset="0"/>
                <a:cs typeface="Arial" panose="020B0604020202020204" pitchFamily="34" charset="0"/>
              </a:rPr>
              <a:t>the</a:t>
            </a:r>
            <a:endParaRPr lang="en-GB" sz="2400" dirty="0">
              <a:solidFill>
                <a:srgbClr val="FF0000"/>
              </a:solidFill>
              <a:latin typeface="Arial" panose="020B0604020202020204" pitchFamily="34" charset="0"/>
              <a:cs typeface="Arial" panose="020B0604020202020204" pitchFamily="34" charset="0"/>
            </a:endParaRPr>
          </a:p>
          <a:p>
            <a:r>
              <a:rPr lang="en-GB" sz="2400" b="1" i="0" dirty="0">
                <a:solidFill>
                  <a:srgbClr val="FF0000"/>
                </a:solidFill>
                <a:effectLst/>
                <a:latin typeface="Arial" panose="020B0604020202020204" pitchFamily="34" charset="0"/>
                <a:cs typeface="Arial" panose="020B0604020202020204" pitchFamily="34" charset="0"/>
              </a:rPr>
              <a:t>technologies</a:t>
            </a:r>
            <a:r>
              <a:rPr lang="en-GB" sz="2400" b="0" i="0" dirty="0">
                <a:solidFill>
                  <a:srgbClr val="000000"/>
                </a:solidFill>
                <a:effectLst/>
                <a:latin typeface="Arial" panose="020B0604020202020204" pitchFamily="34" charset="0"/>
                <a:cs typeface="Arial" panose="020B0604020202020204" pitchFamily="34" charset="0"/>
              </a:rPr>
              <a:t>?  </a:t>
            </a:r>
          </a:p>
        </p:txBody>
      </p:sp>
      <p:pic>
        <p:nvPicPr>
          <p:cNvPr id="14" name="Picture 4">
            <a:extLst>
              <a:ext uri="{FF2B5EF4-FFF2-40B4-BE49-F238E27FC236}">
                <a16:creationId xmlns:a16="http://schemas.microsoft.com/office/drawing/2014/main" id="{B86974A4-5912-7D22-85B2-1A3E36B1A8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86" t="24115" r="26156" b="61748"/>
          <a:stretch/>
        </p:blipFill>
        <p:spPr bwMode="auto">
          <a:xfrm>
            <a:off x="6665723" y="3845373"/>
            <a:ext cx="2018476" cy="1528890"/>
          </a:xfrm>
          <a:prstGeom prst="rect">
            <a:avLst/>
          </a:prstGeom>
          <a:ln w="5715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56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208CFC7-7F0C-3CD7-30C3-7C02886346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559BC5-3641-0F50-DF19-09972978219C}"/>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B79EB6A-B49B-A1AA-B6AE-1944F8C2CB1E}"/>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dirty="0">
                <a:solidFill>
                  <a:schemeClr val="bg1"/>
                </a:solidFill>
                <a:latin typeface="Arial" panose="020B0604020202020204" pitchFamily="34" charset="0"/>
                <a:cs typeface="Arial" panose="020B0604020202020204" pitchFamily="34" charset="0"/>
              </a:rPr>
              <a:t>Activity C</a:t>
            </a:r>
          </a:p>
        </p:txBody>
      </p:sp>
      <p:sp>
        <p:nvSpPr>
          <p:cNvPr id="7" name="TextBox 6">
            <a:extLst>
              <a:ext uri="{FF2B5EF4-FFF2-40B4-BE49-F238E27FC236}">
                <a16:creationId xmlns:a16="http://schemas.microsoft.com/office/drawing/2014/main" id="{2E31D927-AADE-7919-705A-9E3DAB6C8156}"/>
              </a:ext>
            </a:extLst>
          </p:cNvPr>
          <p:cNvSpPr txBox="1"/>
          <p:nvPr/>
        </p:nvSpPr>
        <p:spPr>
          <a:xfrm>
            <a:off x="277342" y="1408225"/>
            <a:ext cx="7466237" cy="4801314"/>
          </a:xfrm>
          <a:prstGeom prst="rect">
            <a:avLst/>
          </a:prstGeom>
          <a:noFill/>
        </p:spPr>
        <p:txBody>
          <a:bodyPr wrap="square">
            <a:spAutoFit/>
          </a:bodyPr>
          <a:lstStyle/>
          <a:p>
            <a:r>
              <a:rPr lang="en-GB" sz="3200" b="1" i="0" dirty="0">
                <a:solidFill>
                  <a:srgbClr val="000000"/>
                </a:solidFill>
                <a:effectLst/>
                <a:latin typeface="Arial" panose="020B0604020202020204" pitchFamily="34" charset="0"/>
                <a:cs typeface="Arial" panose="020B0604020202020204" pitchFamily="34" charset="0"/>
              </a:rPr>
              <a:t>Group Discussion– Mixed Groups</a:t>
            </a:r>
            <a:br>
              <a:rPr lang="en-GB" sz="3200" dirty="0">
                <a:latin typeface="Arial" panose="020B0604020202020204" pitchFamily="34" charset="0"/>
                <a:cs typeface="Arial" panose="020B0604020202020204" pitchFamily="34" charset="0"/>
              </a:rPr>
            </a:br>
            <a:br>
              <a:rPr lang="en-GB" sz="3200" dirty="0">
                <a:latin typeface="Arial" panose="020B0604020202020204" pitchFamily="34" charset="0"/>
                <a:cs typeface="Arial" panose="020B0604020202020204" pitchFamily="34" charset="0"/>
              </a:rPr>
            </a:br>
            <a:r>
              <a:rPr lang="en-GB" b="0" i="1" dirty="0">
                <a:solidFill>
                  <a:srgbClr val="000000"/>
                </a:solidFill>
                <a:effectLst/>
                <a:latin typeface="Arial" panose="020B0604020202020204" pitchFamily="34" charset="0"/>
                <a:cs typeface="Arial" panose="020B0604020202020204" pitchFamily="34" charset="0"/>
              </a:rPr>
              <a:t>Identify common themes emerging from morning discussions</a:t>
            </a:r>
            <a:br>
              <a:rPr lang="en-GB" i="1" dirty="0">
                <a:latin typeface="Arial" panose="020B0604020202020204" pitchFamily="34" charset="0"/>
                <a:cs typeface="Arial" panose="020B0604020202020204" pitchFamily="34" charset="0"/>
              </a:rPr>
            </a:br>
            <a:endParaRPr lang="en-GB" sz="3200" dirty="0">
              <a:solidFill>
                <a:srgbClr val="000000"/>
              </a:solidFill>
              <a:latin typeface="Arial" panose="020B0604020202020204" pitchFamily="34" charset="0"/>
              <a:cs typeface="Arial" panose="020B0604020202020204" pitchFamily="34" charset="0"/>
            </a:endParaRPr>
          </a:p>
          <a:p>
            <a:pPr marL="514350" indent="-514350">
              <a:buFont typeface="+mj-lt"/>
              <a:buAutoNum type="arabicPeriod"/>
            </a:pPr>
            <a:r>
              <a:rPr lang="en-GB" sz="3200" b="0" i="0" dirty="0">
                <a:solidFill>
                  <a:srgbClr val="000000"/>
                </a:solidFill>
                <a:effectLst/>
                <a:latin typeface="Arial" panose="020B0604020202020204" pitchFamily="34" charset="0"/>
                <a:cs typeface="Arial" panose="020B0604020202020204" pitchFamily="34" charset="0"/>
              </a:rPr>
              <a:t>What are the </a:t>
            </a:r>
            <a:r>
              <a:rPr lang="en-GB" sz="3200" b="0" i="0" dirty="0" err="1">
                <a:solidFill>
                  <a:srgbClr val="000000"/>
                </a:solidFill>
                <a:effectLst/>
                <a:latin typeface="Arial" panose="020B0604020202020204" pitchFamily="34" charset="0"/>
                <a:cs typeface="Arial" panose="020B0604020202020204" pitchFamily="34" charset="0"/>
              </a:rPr>
              <a:t>common“whys</a:t>
            </a:r>
            <a:r>
              <a:rPr lang="en-GB" sz="3200" b="0" i="0" dirty="0">
                <a:solidFill>
                  <a:srgbClr val="000000"/>
                </a:solidFill>
                <a:effectLst/>
                <a:latin typeface="Arial" panose="020B0604020202020204" pitchFamily="34" charset="0"/>
                <a:cs typeface="Arial" panose="020B0604020202020204" pitchFamily="34" charset="0"/>
              </a:rPr>
              <a:t>”: </a:t>
            </a:r>
            <a:br>
              <a:rPr lang="en-GB" sz="3200" b="0" i="0" dirty="0">
                <a:solidFill>
                  <a:srgbClr val="000000"/>
                </a:solidFill>
                <a:effectLst/>
                <a:latin typeface="Arial" panose="020B0604020202020204" pitchFamily="34" charset="0"/>
                <a:cs typeface="Arial" panose="020B0604020202020204" pitchFamily="34" charset="0"/>
              </a:rPr>
            </a:br>
            <a:r>
              <a:rPr lang="en-GB" sz="3200" b="1" i="0" dirty="0">
                <a:solidFill>
                  <a:srgbClr val="000000"/>
                </a:solidFill>
                <a:effectLst/>
                <a:latin typeface="Arial" panose="020B0604020202020204" pitchFamily="34" charset="0"/>
                <a:cs typeface="Arial" panose="020B0604020202020204" pitchFamily="34" charset="0"/>
              </a:rPr>
              <a:t>the</a:t>
            </a:r>
            <a:r>
              <a:rPr lang="en-GB" sz="3200" b="0" i="0" dirty="0">
                <a:solidFill>
                  <a:srgbClr val="000000"/>
                </a:solidFill>
                <a:effectLst/>
                <a:latin typeface="Arial" panose="020B0604020202020204" pitchFamily="34" charset="0"/>
                <a:cs typeface="Arial" panose="020B0604020202020204" pitchFamily="34" charset="0"/>
              </a:rPr>
              <a:t> </a:t>
            </a:r>
            <a:r>
              <a:rPr lang="en-GB" sz="3200" b="1" i="0" dirty="0">
                <a:solidFill>
                  <a:srgbClr val="000000"/>
                </a:solidFill>
                <a:effectLst/>
                <a:latin typeface="Arial" panose="020B0604020202020204" pitchFamily="34" charset="0"/>
                <a:cs typeface="Arial" panose="020B0604020202020204" pitchFamily="34" charset="0"/>
              </a:rPr>
              <a:t>big ideas across</a:t>
            </a:r>
            <a:r>
              <a:rPr lang="en-GB" sz="3200" dirty="0">
                <a:solidFill>
                  <a:srgbClr val="000000"/>
                </a:solidFill>
                <a:latin typeface="Arial" panose="020B0604020202020204" pitchFamily="34" charset="0"/>
                <a:cs typeface="Arial" panose="020B0604020202020204" pitchFamily="34" charset="0"/>
              </a:rPr>
              <a:t> </a:t>
            </a:r>
            <a:r>
              <a:rPr lang="en-GB" sz="3200" b="1" i="0" dirty="0">
                <a:solidFill>
                  <a:srgbClr val="000000"/>
                </a:solidFill>
                <a:effectLst/>
                <a:latin typeface="Arial" panose="020B0604020202020204" pitchFamily="34" charset="0"/>
                <a:cs typeface="Arial" panose="020B0604020202020204" pitchFamily="34" charset="0"/>
              </a:rPr>
              <a:t>the</a:t>
            </a:r>
            <a:r>
              <a:rPr lang="en-GB" sz="3200" dirty="0">
                <a:solidFill>
                  <a:srgbClr val="000000"/>
                </a:solidFill>
                <a:latin typeface="Arial" panose="020B0604020202020204" pitchFamily="34" charset="0"/>
                <a:cs typeface="Arial" panose="020B0604020202020204" pitchFamily="34" charset="0"/>
              </a:rPr>
              <a:t> </a:t>
            </a:r>
            <a:r>
              <a:rPr lang="en-GB" sz="3200" b="1" i="0" dirty="0">
                <a:solidFill>
                  <a:srgbClr val="000000"/>
                </a:solidFill>
                <a:effectLst/>
                <a:latin typeface="Arial" panose="020B0604020202020204" pitchFamily="34" charset="0"/>
                <a:cs typeface="Arial" panose="020B0604020202020204" pitchFamily="34" charset="0"/>
              </a:rPr>
              <a:t>technologies</a:t>
            </a:r>
            <a:r>
              <a:rPr lang="en-GB" sz="3200" b="0" i="0" dirty="0">
                <a:solidFill>
                  <a:srgbClr val="000000"/>
                </a:solidFill>
                <a:effectLst/>
                <a:latin typeface="Arial" panose="020B0604020202020204" pitchFamily="34" charset="0"/>
                <a:cs typeface="Arial" panose="020B0604020202020204" pitchFamily="34" charset="0"/>
              </a:rPr>
              <a:t>?  </a:t>
            </a:r>
            <a:br>
              <a:rPr lang="en-GB" sz="3200" b="0" i="0" dirty="0">
                <a:solidFill>
                  <a:srgbClr val="000000"/>
                </a:solidFill>
                <a:effectLst/>
                <a:latin typeface="Arial" panose="020B0604020202020204" pitchFamily="34" charset="0"/>
                <a:cs typeface="Arial" panose="020B0604020202020204" pitchFamily="34" charset="0"/>
              </a:rPr>
            </a:br>
            <a:endParaRPr lang="en-GB" sz="3200" b="0" i="0" dirty="0">
              <a:solidFill>
                <a:srgbClr val="000000"/>
              </a:solidFill>
              <a:effectLst/>
              <a:latin typeface="Arial" panose="020B0604020202020204" pitchFamily="34" charset="0"/>
              <a:cs typeface="Arial" panose="020B0604020202020204" pitchFamily="34" charset="0"/>
            </a:endParaRPr>
          </a:p>
          <a:p>
            <a:pPr marL="514350" indent="-514350">
              <a:buFont typeface="+mj-lt"/>
              <a:buAutoNum type="arabicPeriod"/>
            </a:pPr>
            <a:r>
              <a:rPr lang="en-GB" sz="3200" b="0" i="0" dirty="0">
                <a:solidFill>
                  <a:srgbClr val="000000"/>
                </a:solidFill>
                <a:effectLst/>
                <a:latin typeface="Arial" panose="020B0604020202020204" pitchFamily="34" charset="0"/>
                <a:cs typeface="Arial" panose="020B0604020202020204" pitchFamily="34" charset="0"/>
              </a:rPr>
              <a:t>What would these </a:t>
            </a:r>
            <a:r>
              <a:rPr lang="en-GB" sz="3200" b="1" i="0" dirty="0">
                <a:solidFill>
                  <a:srgbClr val="000000"/>
                </a:solidFill>
                <a:effectLst/>
                <a:latin typeface="Arial" panose="020B0604020202020204" pitchFamily="34" charset="0"/>
                <a:cs typeface="Arial" panose="020B0604020202020204" pitchFamily="34" charset="0"/>
              </a:rPr>
              <a:t>big ideas look like</a:t>
            </a:r>
            <a:r>
              <a:rPr lang="en-GB" sz="3200" b="0" i="0" dirty="0">
                <a:solidFill>
                  <a:srgbClr val="000000"/>
                </a:solidFill>
                <a:effectLst/>
                <a:latin typeface="Arial" panose="020B0604020202020204" pitchFamily="34" charset="0"/>
                <a:cs typeface="Arial" panose="020B0604020202020204" pitchFamily="34" charset="0"/>
              </a:rPr>
              <a:t> in your </a:t>
            </a:r>
            <a:r>
              <a:rPr lang="en-GB" sz="3200" b="1" i="0" dirty="0">
                <a:solidFill>
                  <a:srgbClr val="000000"/>
                </a:solidFill>
                <a:effectLst/>
                <a:latin typeface="Arial" panose="020B0604020202020204" pitchFamily="34" charset="0"/>
                <a:cs typeface="Arial" panose="020B0604020202020204" pitchFamily="34" charset="0"/>
              </a:rPr>
              <a:t>subject area</a:t>
            </a:r>
            <a:r>
              <a:rPr lang="en-GB" sz="3200" b="0" i="0" dirty="0">
                <a:solidFill>
                  <a:srgbClr val="000000"/>
                </a:solidFill>
                <a:effectLst/>
                <a:latin typeface="Arial" panose="020B0604020202020204" pitchFamily="34" charset="0"/>
                <a:cs typeface="Arial" panose="020B0604020202020204" pitchFamily="34" charset="0"/>
              </a:rPr>
              <a:t>?</a:t>
            </a:r>
            <a:endParaRPr lang="en-GB" sz="3200" i="1" dirty="0">
              <a:latin typeface="Arial" panose="020B0604020202020204" pitchFamily="34" charset="0"/>
              <a:cs typeface="Arial" panose="020B0604020202020204" pitchFamily="34" charset="0"/>
            </a:endParaRPr>
          </a:p>
        </p:txBody>
      </p:sp>
      <p:sp>
        <p:nvSpPr>
          <p:cNvPr id="10" name="Freeform 38">
            <a:extLst>
              <a:ext uri="{FF2B5EF4-FFF2-40B4-BE49-F238E27FC236}">
                <a16:creationId xmlns:a16="http://schemas.microsoft.com/office/drawing/2014/main" id="{20CF9715-865F-DAB3-D4C2-31F981F9D2ED}"/>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3">
              <a:biLevel thresh="25000"/>
            </a:blip>
            <a:stretch>
              <a:fillRect/>
            </a:stretch>
          </a:blipFill>
        </p:spPr>
        <p:txBody>
          <a:bodyPr/>
          <a:lstStyle/>
          <a:p>
            <a:endParaRPr lang="en-GB" sz="1200"/>
          </a:p>
        </p:txBody>
      </p:sp>
      <p:pic>
        <p:nvPicPr>
          <p:cNvPr id="4" name="Picture 3" descr="A screen shot of a computer&#10;&#10;AI-generated content may be incorrect.">
            <a:extLst>
              <a:ext uri="{FF2B5EF4-FFF2-40B4-BE49-F238E27FC236}">
                <a16:creationId xmlns:a16="http://schemas.microsoft.com/office/drawing/2014/main" id="{1A3FF6E9-0F8F-8E35-A99A-DBF62AED1293}"/>
              </a:ext>
            </a:extLst>
          </p:cNvPr>
          <p:cNvPicPr>
            <a:picLocks noChangeAspect="1"/>
          </p:cNvPicPr>
          <p:nvPr/>
        </p:nvPicPr>
        <p:blipFill>
          <a:blip r:embed="rId4">
            <a:extLst>
              <a:ext uri="{28A0092B-C50C-407E-A947-70E740481C1C}">
                <a14:useLocalDpi xmlns:a14="http://schemas.microsoft.com/office/drawing/2010/main" val="0"/>
              </a:ext>
            </a:extLst>
          </a:blip>
          <a:srcRect t="21221" b="8277"/>
          <a:stretch/>
        </p:blipFill>
        <p:spPr>
          <a:xfrm>
            <a:off x="6963715" y="2761027"/>
            <a:ext cx="5111987" cy="2688748"/>
          </a:xfrm>
          <a:prstGeom prst="rect">
            <a:avLst/>
          </a:prstGeom>
        </p:spPr>
      </p:pic>
    </p:spTree>
    <p:extLst>
      <p:ext uri="{BB962C8B-B14F-4D97-AF65-F5344CB8AC3E}">
        <p14:creationId xmlns:p14="http://schemas.microsoft.com/office/powerpoint/2010/main" val="1373118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65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A4327E-F604-13B6-0D95-35588BBE85AE}"/>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Emerging themes / ideas</a:t>
            </a:r>
          </a:p>
        </p:txBody>
      </p:sp>
      <p:pic>
        <p:nvPicPr>
          <p:cNvPr id="5130" name="Picture 10" descr="white paper plane on white background">
            <a:extLst>
              <a:ext uri="{FF2B5EF4-FFF2-40B4-BE49-F238E27FC236}">
                <a16:creationId xmlns:a16="http://schemas.microsoft.com/office/drawing/2014/main" id="{D569A637-0B05-261A-A50E-203A08EC73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68" b="31362"/>
          <a:stretch/>
        </p:blipFill>
        <p:spPr bwMode="auto">
          <a:xfrm>
            <a:off x="-20845" y="2698479"/>
            <a:ext cx="12233689" cy="2870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white paper plane on white background">
            <a:extLst>
              <a:ext uri="{FF2B5EF4-FFF2-40B4-BE49-F238E27FC236}">
                <a16:creationId xmlns:a16="http://schemas.microsoft.com/office/drawing/2014/main" id="{17E8EC3F-6824-2631-7D8B-89C325F39A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85" t="31767" r="62990" b="35066"/>
          <a:stretch/>
        </p:blipFill>
        <p:spPr bwMode="auto">
          <a:xfrm rot="1786385">
            <a:off x="1181869" y="1574995"/>
            <a:ext cx="1549400" cy="1691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white paper plane on white background">
            <a:extLst>
              <a:ext uri="{FF2B5EF4-FFF2-40B4-BE49-F238E27FC236}">
                <a16:creationId xmlns:a16="http://schemas.microsoft.com/office/drawing/2014/main" id="{53B97437-A3F0-76EC-920D-18888DB9A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68" r="60512" b="34076"/>
          <a:stretch/>
        </p:blipFill>
        <p:spPr bwMode="auto">
          <a:xfrm>
            <a:off x="589524" y="5282493"/>
            <a:ext cx="2052844" cy="1129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white paper plane on white background">
            <a:extLst>
              <a:ext uri="{FF2B5EF4-FFF2-40B4-BE49-F238E27FC236}">
                <a16:creationId xmlns:a16="http://schemas.microsoft.com/office/drawing/2014/main" id="{BC2DF033-6645-C5E8-F6F9-5C0C09D67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85" t="31768" r="60512" b="34076"/>
          <a:stretch/>
        </p:blipFill>
        <p:spPr bwMode="auto">
          <a:xfrm flipH="1">
            <a:off x="535677" y="3590503"/>
            <a:ext cx="1549400" cy="169199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Download Orange Paper Boat | Wallpapers.com">
            <a:extLst>
              <a:ext uri="{FF2B5EF4-FFF2-40B4-BE49-F238E27FC236}">
                <a16:creationId xmlns:a16="http://schemas.microsoft.com/office/drawing/2014/main" id="{20E3A760-ADBA-E07D-8FBD-143B59C454B0}"/>
              </a:ext>
            </a:extLst>
          </p:cNvPr>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675941" y="4673942"/>
            <a:ext cx="2926535" cy="17894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44D97C-C801-E526-0E2B-274E8057E0DD}"/>
              </a:ext>
            </a:extLst>
          </p:cNvPr>
          <p:cNvPicPr>
            <a:picLocks noChangeAspect="1"/>
          </p:cNvPicPr>
          <p:nvPr/>
        </p:nvPicPr>
        <p:blipFill>
          <a:blip r:embed="rId5">
            <a:grayscl/>
          </a:blip>
          <a:stretch>
            <a:fillRect/>
          </a:stretch>
        </p:blipFill>
        <p:spPr>
          <a:xfrm rot="17705440">
            <a:off x="7154817" y="534144"/>
            <a:ext cx="3845447" cy="3090628"/>
          </a:xfrm>
          <a:prstGeom prst="rect">
            <a:avLst/>
          </a:prstGeom>
        </p:spPr>
      </p:pic>
      <p:sp>
        <p:nvSpPr>
          <p:cNvPr id="10" name="Freeform 38">
            <a:extLst>
              <a:ext uri="{FF2B5EF4-FFF2-40B4-BE49-F238E27FC236}">
                <a16:creationId xmlns:a16="http://schemas.microsoft.com/office/drawing/2014/main" id="{80EDA53F-A6AE-602B-B434-45A310A24D74}"/>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6">
              <a:biLevel thresh="25000"/>
            </a:blip>
            <a:stretch>
              <a:fillRect/>
            </a:stretch>
          </a:blipFill>
        </p:spPr>
        <p:txBody>
          <a:bodyPr/>
          <a:lstStyle/>
          <a:p>
            <a:endParaRPr lang="en-GB" sz="1200"/>
          </a:p>
        </p:txBody>
      </p:sp>
    </p:spTree>
    <p:extLst>
      <p:ext uri="{BB962C8B-B14F-4D97-AF65-F5344CB8AC3E}">
        <p14:creationId xmlns:p14="http://schemas.microsoft.com/office/powerpoint/2010/main" val="308633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TextBox 30"/>
          <p:cNvSpPr txBox="1"/>
          <p:nvPr/>
        </p:nvSpPr>
        <p:spPr>
          <a:xfrm>
            <a:off x="498931" y="1651666"/>
            <a:ext cx="11333840" cy="2152833"/>
          </a:xfrm>
          <a:prstGeom prst="rect">
            <a:avLst/>
          </a:prstGeom>
        </p:spPr>
        <p:txBody>
          <a:bodyPr wrap="square" lIns="0" tIns="0" rIns="0" bIns="0" rtlCol="0" anchor="t">
            <a:spAutoFit/>
          </a:bodyPr>
          <a:lstStyle/>
          <a:p>
            <a:pPr>
              <a:lnSpc>
                <a:spcPts val="3367"/>
              </a:lnSpc>
            </a:pPr>
            <a:r>
              <a:rPr lang="en-GB" sz="2800" b="1" i="1" dirty="0">
                <a:latin typeface="Arial" panose="020B0604020202020204" pitchFamily="34" charset="0"/>
                <a:cs typeface="Arial" panose="020B0604020202020204" pitchFamily="34" charset="0"/>
              </a:rPr>
              <a:t>So, The Technologies…</a:t>
            </a:r>
          </a:p>
          <a:p>
            <a:pPr>
              <a:lnSpc>
                <a:spcPts val="3367"/>
              </a:lnSpc>
            </a:pPr>
            <a:endParaRPr lang="en-GB" sz="2800" b="1" i="1" dirty="0">
              <a:latin typeface="Arial" panose="020B0604020202020204" pitchFamily="34" charset="0"/>
              <a:cs typeface="Arial" panose="020B0604020202020204" pitchFamily="34" charset="0"/>
            </a:endParaRPr>
          </a:p>
          <a:p>
            <a:pPr marL="457200" indent="-457200">
              <a:lnSpc>
                <a:spcPts val="3367"/>
              </a:lnSpc>
              <a:buFont typeface="Arial" panose="020B0604020202020204" pitchFamily="34" charset="0"/>
              <a:buChar char="•"/>
            </a:pPr>
            <a:r>
              <a:rPr lang="en-GB" sz="2800" dirty="0">
                <a:latin typeface="Arial" panose="020B0604020202020204" pitchFamily="34" charset="0"/>
                <a:cs typeface="Arial" panose="020B0604020202020204" pitchFamily="34" charset="0"/>
              </a:rPr>
              <a:t>What Next?</a:t>
            </a:r>
          </a:p>
          <a:p>
            <a:pPr marL="457200" indent="-457200">
              <a:lnSpc>
                <a:spcPts val="3367"/>
              </a:lnSpc>
              <a:buFont typeface="Arial" panose="020B0604020202020204" pitchFamily="34" charset="0"/>
              <a:buChar char="•"/>
            </a:pPr>
            <a:r>
              <a:rPr lang="en-GB" sz="2800" dirty="0">
                <a:latin typeface="Arial" panose="020B0604020202020204" pitchFamily="34" charset="0"/>
                <a:cs typeface="Arial" panose="020B0604020202020204" pitchFamily="34" charset="0"/>
              </a:rPr>
              <a:t>How will we get there?</a:t>
            </a:r>
          </a:p>
          <a:p>
            <a:pPr>
              <a:lnSpc>
                <a:spcPts val="3367"/>
              </a:lnSpc>
            </a:pPr>
            <a:endParaRPr lang="en-US" sz="28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107866E-42C3-A786-7755-1ACD56C1F916}"/>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7210092-F60B-B8BF-E769-9B40F498CEB3}"/>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Exit Pass and Close</a:t>
            </a:r>
          </a:p>
        </p:txBody>
      </p:sp>
      <p:sp>
        <p:nvSpPr>
          <p:cNvPr id="4" name="TextBox 30">
            <a:extLst>
              <a:ext uri="{FF2B5EF4-FFF2-40B4-BE49-F238E27FC236}">
                <a16:creationId xmlns:a16="http://schemas.microsoft.com/office/drawing/2014/main" id="{53296036-4CAB-DAF3-9C06-FA2DDE4543CF}"/>
              </a:ext>
            </a:extLst>
          </p:cNvPr>
          <p:cNvSpPr txBox="1"/>
          <p:nvPr/>
        </p:nvSpPr>
        <p:spPr>
          <a:xfrm>
            <a:off x="466338" y="4307047"/>
            <a:ext cx="11333840" cy="2588850"/>
          </a:xfrm>
          <a:prstGeom prst="rect">
            <a:avLst/>
          </a:prstGeom>
        </p:spPr>
        <p:txBody>
          <a:bodyPr wrap="square" lIns="0" tIns="0" rIns="0" bIns="0" rtlCol="0" anchor="t">
            <a:spAutoFit/>
          </a:bodyPr>
          <a:lstStyle/>
          <a:p>
            <a:pPr>
              <a:lnSpc>
                <a:spcPts val="3367"/>
              </a:lnSpc>
            </a:pPr>
            <a:r>
              <a:rPr lang="en-GB" sz="2800" b="1" i="1">
                <a:latin typeface="Arial" panose="020B0604020202020204" pitchFamily="34" charset="0"/>
                <a:cs typeface="Arial" panose="020B0604020202020204" pitchFamily="34" charset="0"/>
              </a:rPr>
              <a:t>Exit Pass – Your Experience Today</a:t>
            </a:r>
          </a:p>
          <a:p>
            <a:pPr>
              <a:lnSpc>
                <a:spcPts val="3367"/>
              </a:lnSpc>
            </a:pPr>
            <a:endParaRPr lang="en-GB" sz="2800" b="1" i="1">
              <a:latin typeface="Arial" panose="020B0604020202020204" pitchFamily="34" charset="0"/>
              <a:cs typeface="Arial" panose="020B0604020202020204" pitchFamily="34" charset="0"/>
            </a:endParaRPr>
          </a:p>
          <a:p>
            <a:pPr marL="457200" indent="-457200">
              <a:lnSpc>
                <a:spcPts val="3367"/>
              </a:lnSpc>
              <a:buFont typeface="Arial" panose="020B0604020202020204" pitchFamily="34" charset="0"/>
              <a:buChar char="•"/>
            </a:pPr>
            <a:r>
              <a:rPr lang="en-GB" sz="2800">
                <a:latin typeface="Arial" panose="020B0604020202020204" pitchFamily="34" charset="0"/>
                <a:cs typeface="Arial" panose="020B0604020202020204" pitchFamily="34" charset="0"/>
              </a:rPr>
              <a:t>What worked for you?</a:t>
            </a:r>
          </a:p>
          <a:p>
            <a:pPr marL="457200" indent="-457200">
              <a:lnSpc>
                <a:spcPts val="3367"/>
              </a:lnSpc>
              <a:buFont typeface="Arial" panose="020B0604020202020204" pitchFamily="34" charset="0"/>
              <a:buChar char="•"/>
            </a:pPr>
            <a:r>
              <a:rPr lang="en-GB" sz="2800">
                <a:latin typeface="Arial" panose="020B0604020202020204" pitchFamily="34" charset="0"/>
                <a:cs typeface="Arial" panose="020B0604020202020204" pitchFamily="34" charset="0"/>
              </a:rPr>
              <a:t>What could we have done differently?</a:t>
            </a:r>
          </a:p>
          <a:p>
            <a:pPr marL="457200" indent="-457200">
              <a:lnSpc>
                <a:spcPts val="3367"/>
              </a:lnSpc>
              <a:buFont typeface="Arial" panose="020B0604020202020204" pitchFamily="34" charset="0"/>
              <a:buChar char="•"/>
            </a:pPr>
            <a:r>
              <a:rPr lang="en-GB" sz="2800">
                <a:latin typeface="Arial" panose="020B0604020202020204" pitchFamily="34" charset="0"/>
                <a:cs typeface="Arial" panose="020B0604020202020204" pitchFamily="34" charset="0"/>
              </a:rPr>
              <a:t>What do we need to think about for next time</a:t>
            </a:r>
          </a:p>
          <a:p>
            <a:pPr>
              <a:lnSpc>
                <a:spcPts val="3367"/>
              </a:lnSpc>
            </a:pPr>
            <a:endParaRPr lang="en-US" sz="2800">
              <a:latin typeface="Arial" panose="020B0604020202020204" pitchFamily="34" charset="0"/>
              <a:cs typeface="Arial" panose="020B0604020202020204" pitchFamily="34" charset="0"/>
            </a:endParaRPr>
          </a:p>
        </p:txBody>
      </p:sp>
      <p:pic>
        <p:nvPicPr>
          <p:cNvPr id="11266" name="Picture 2" descr="Directions - Free signs icons">
            <a:extLst>
              <a:ext uri="{FF2B5EF4-FFF2-40B4-BE49-F238E27FC236}">
                <a16:creationId xmlns:a16="http://schemas.microsoft.com/office/drawing/2014/main" id="{8B0A1995-5931-1889-CD6E-B644AD624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081" y="2550953"/>
            <a:ext cx="2960974" cy="2960974"/>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8">
            <a:extLst>
              <a:ext uri="{FF2B5EF4-FFF2-40B4-BE49-F238E27FC236}">
                <a16:creationId xmlns:a16="http://schemas.microsoft.com/office/drawing/2014/main" id="{6B1D9137-F4C8-5865-C5DA-E33E6499FDDC}"/>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4">
              <a:biLevel thresh="25000"/>
            </a:blip>
            <a:stretch>
              <a:fillRect/>
            </a:stretch>
          </a:blipFill>
        </p:spPr>
        <p:txBody>
          <a:bodyPr/>
          <a:lstStyle/>
          <a:p>
            <a:endParaRPr lang="en-GB" sz="1200"/>
          </a:p>
        </p:txBody>
      </p:sp>
    </p:spTree>
    <p:extLst>
      <p:ext uri="{BB962C8B-B14F-4D97-AF65-F5344CB8AC3E}">
        <p14:creationId xmlns:p14="http://schemas.microsoft.com/office/powerpoint/2010/main" val="1792217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92"/>
        <p:cNvGrpSpPr/>
        <p:nvPr/>
      </p:nvGrpSpPr>
      <p:grpSpPr>
        <a:xfrm>
          <a:off x="0" y="0"/>
          <a:ext cx="0" cy="0"/>
          <a:chOff x="0" y="0"/>
          <a:chExt cx="0" cy="0"/>
        </a:xfrm>
      </p:grpSpPr>
      <p:pic>
        <p:nvPicPr>
          <p:cNvPr id="93" name="Google Shape;93;p15" descr="160310_Google Kinguissie TS No Tech LoRes_03_2.jpg"/>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12192000" cy="8122038"/>
          </a:xfrm>
          <a:prstGeom prst="rect">
            <a:avLst/>
          </a:prstGeom>
          <a:noFill/>
          <a:ln>
            <a:noFill/>
          </a:ln>
        </p:spPr>
      </p:pic>
      <p:sp>
        <p:nvSpPr>
          <p:cNvPr id="3" name="Google Shape;94;p15">
            <a:extLst>
              <a:ext uri="{FF2B5EF4-FFF2-40B4-BE49-F238E27FC236}">
                <a16:creationId xmlns:a16="http://schemas.microsoft.com/office/drawing/2014/main" id="{7E5D5505-69E5-68D0-10D6-340529271081}"/>
              </a:ext>
            </a:extLst>
          </p:cNvPr>
          <p:cNvSpPr/>
          <p:nvPr/>
        </p:nvSpPr>
        <p:spPr>
          <a:xfrm>
            <a:off x="7946003" y="366727"/>
            <a:ext cx="4245997" cy="782282"/>
          </a:xfrm>
          <a:prstGeom prst="rect">
            <a:avLst/>
          </a:prstGeom>
          <a:solidFill>
            <a:srgbClr val="FFFFFF">
              <a:alpha val="8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 name="Google Shape;95;p15">
            <a:extLst>
              <a:ext uri="{FF2B5EF4-FFF2-40B4-BE49-F238E27FC236}">
                <a16:creationId xmlns:a16="http://schemas.microsoft.com/office/drawing/2014/main" id="{80482E45-8ED2-1B9A-A1D2-E666972368B5}"/>
              </a:ext>
            </a:extLst>
          </p:cNvPr>
          <p:cNvSpPr txBox="1"/>
          <p:nvPr/>
        </p:nvSpPr>
        <p:spPr>
          <a:xfrm>
            <a:off x="7946003" y="385623"/>
            <a:ext cx="4335262" cy="830655"/>
          </a:xfrm>
          <a:prstGeom prst="rect">
            <a:avLst/>
          </a:prstGeom>
          <a:noFill/>
          <a:ln>
            <a:noFill/>
          </a:ln>
        </p:spPr>
        <p:txBody>
          <a:bodyPr spcFirstLastPara="1" wrap="square" lIns="91425" tIns="91425" rIns="91425" bIns="91425" anchor="t" anchorCtr="0">
            <a:noAutofit/>
          </a:bodyPr>
          <a:lstStyle/>
          <a:p>
            <a:pPr marL="0" marR="0" lvl="0" indent="0" defTabSz="914400" rtl="0" eaLnBrk="1" fontAlgn="auto" latinLnBrk="0" hangingPunct="1">
              <a:lnSpc>
                <a:spcPct val="100000"/>
              </a:lnSpc>
              <a:spcBef>
                <a:spcPts val="0"/>
              </a:spcBef>
              <a:spcAft>
                <a:spcPts val="0"/>
              </a:spcAft>
              <a:buClr>
                <a:srgbClr val="34A853"/>
              </a:buClr>
              <a:buSzTx/>
              <a:buFontTx/>
              <a:buNone/>
              <a:tabLst/>
              <a:defRPr/>
            </a:pPr>
            <a:r>
              <a:rPr kumimoji="0" lang="en-GB" sz="3800" b="1" i="0" u="none" strike="noStrike" kern="1200" cap="none" spc="0" normalizeH="0" baseline="0" noProof="0">
                <a:ln>
                  <a:noFill/>
                </a:ln>
                <a:solidFill>
                  <a:srgbClr val="0070C0"/>
                </a:solidFill>
                <a:effectLst/>
                <a:uLnTx/>
                <a:uFillTx/>
                <a:latin typeface="Roboto"/>
                <a:ea typeface="Roboto"/>
                <a:cs typeface="Roboto"/>
                <a:sym typeface="Roboto"/>
              </a:rPr>
              <a:t>Safe journey home</a:t>
            </a:r>
            <a:endParaRPr kumimoji="0" sz="3800" b="1" i="0" u="none" strike="noStrike" kern="1200" cap="none" spc="0" normalizeH="0" baseline="0" noProof="0">
              <a:ln>
                <a:noFill/>
              </a:ln>
              <a:solidFill>
                <a:srgbClr val="0070C0"/>
              </a:solidFill>
              <a:effectLst/>
              <a:uLnTx/>
              <a:uFillTx/>
              <a:latin typeface="Roboto"/>
              <a:ea typeface="Roboto"/>
              <a:cs typeface="Roboto"/>
              <a:sym typeface="Roboto"/>
            </a:endParaRPr>
          </a:p>
        </p:txBody>
      </p:sp>
    </p:spTree>
    <p:extLst>
      <p:ext uri="{BB962C8B-B14F-4D97-AF65-F5344CB8AC3E}">
        <p14:creationId xmlns:p14="http://schemas.microsoft.com/office/powerpoint/2010/main" val="363877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6" name="Picture 8" descr="Road Royalty-free Drawing - Journey Vector png download - 800*634 ...">
            <a:extLst>
              <a:ext uri="{FF2B5EF4-FFF2-40B4-BE49-F238E27FC236}">
                <a16:creationId xmlns:a16="http://schemas.microsoft.com/office/drawing/2014/main" id="{EDC04497-6DB1-4A44-4817-5F752257441B}"/>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5547708" y="1181457"/>
            <a:ext cx="7162830" cy="56765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DB6E1D-17B4-4223-8C2E-9D71812DA8D0}"/>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3" name="Table 32">
            <a:extLst>
              <a:ext uri="{FF2B5EF4-FFF2-40B4-BE49-F238E27FC236}">
                <a16:creationId xmlns:a16="http://schemas.microsoft.com/office/drawing/2014/main" id="{FE3C71CA-7054-3C3F-A673-B0F794F53FCF}"/>
              </a:ext>
            </a:extLst>
          </p:cNvPr>
          <p:cNvGraphicFramePr>
            <a:graphicFrameLocks noGrp="1"/>
          </p:cNvGraphicFramePr>
          <p:nvPr>
            <p:extLst>
              <p:ext uri="{D42A27DB-BD31-4B8C-83A1-F6EECF244321}">
                <p14:modId xmlns:p14="http://schemas.microsoft.com/office/powerpoint/2010/main" val="3696927715"/>
              </p:ext>
            </p:extLst>
          </p:nvPr>
        </p:nvGraphicFramePr>
        <p:xfrm>
          <a:off x="557779" y="1318638"/>
          <a:ext cx="9033261" cy="5402179"/>
        </p:xfrm>
        <a:graphic>
          <a:graphicData uri="http://schemas.openxmlformats.org/drawingml/2006/table">
            <a:tbl>
              <a:tblPr firstRow="1" bandRow="1">
                <a:tableStyleId>{5C22544A-7EE6-4342-B048-85BDC9FD1C3A}</a:tableStyleId>
              </a:tblPr>
              <a:tblGrid>
                <a:gridCol w="1160244">
                  <a:extLst>
                    <a:ext uri="{9D8B030D-6E8A-4147-A177-3AD203B41FA5}">
                      <a16:colId xmlns:a16="http://schemas.microsoft.com/office/drawing/2014/main" val="1234854628"/>
                    </a:ext>
                  </a:extLst>
                </a:gridCol>
                <a:gridCol w="7873017">
                  <a:extLst>
                    <a:ext uri="{9D8B030D-6E8A-4147-A177-3AD203B41FA5}">
                      <a16:colId xmlns:a16="http://schemas.microsoft.com/office/drawing/2014/main" val="2743989700"/>
                    </a:ext>
                  </a:extLst>
                </a:gridCol>
              </a:tblGrid>
              <a:tr h="545317">
                <a:tc>
                  <a:txBody>
                    <a:bodyPr/>
                    <a:lstStyle/>
                    <a:p>
                      <a:r>
                        <a:rPr lang="en-GB" sz="2400" b="1" dirty="0">
                          <a:solidFill>
                            <a:schemeClr val="tx1"/>
                          </a:solidFill>
                          <a:latin typeface="Arial" panose="020B0604020202020204" pitchFamily="34" charset="0"/>
                          <a:cs typeface="Arial" panose="020B0604020202020204" pitchFamily="34" charset="0"/>
                        </a:rPr>
                        <a:t>09:45</a:t>
                      </a:r>
                    </a:p>
                  </a:txBody>
                  <a:tcPr marL="60960" marR="60960" marT="30480" marB="3048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latin typeface="Arial" panose="020B0604020202020204" pitchFamily="34" charset="0"/>
                          <a:cs typeface="Arial" panose="020B0604020202020204" pitchFamily="34" charset="0"/>
                        </a:rPr>
                        <a:t>Arrival and Registration</a:t>
                      </a:r>
                    </a:p>
                  </a:txBody>
                  <a:tcPr marL="60960" marR="60960" marT="30480" marB="3048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964960"/>
                  </a:ext>
                </a:extLst>
              </a:tr>
              <a:tr h="545317">
                <a:tc>
                  <a:txBody>
                    <a:bodyPr/>
                    <a:lstStyle/>
                    <a:p>
                      <a:r>
                        <a:rPr lang="en-US" sz="2400" b="1" dirty="0">
                          <a:solidFill>
                            <a:schemeClr val="tx1"/>
                          </a:solidFill>
                          <a:latin typeface="Arial" panose="020B0604020202020204" pitchFamily="34" charset="0"/>
                          <a:cs typeface="Arial" panose="020B0604020202020204" pitchFamily="34" charset="0"/>
                        </a:rPr>
                        <a:t>10:10</a:t>
                      </a:r>
                      <a:endParaRPr lang="en-GB" sz="2400" b="1" dirty="0">
                        <a:solidFill>
                          <a:schemeClr val="tx1"/>
                        </a:solidFill>
                        <a:latin typeface="Arial" panose="020B0604020202020204" pitchFamily="34" charset="0"/>
                        <a:cs typeface="Arial" panose="020B0604020202020204" pitchFamily="34" charset="0"/>
                      </a:endParaRP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Welcome </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2398355"/>
                  </a:ext>
                </a:extLst>
              </a:tr>
              <a:tr h="723089">
                <a:tc>
                  <a:txBody>
                    <a:bodyPr/>
                    <a:lstStyle/>
                    <a:p>
                      <a:r>
                        <a:rPr lang="en-GB" sz="2400" b="1" dirty="0">
                          <a:solidFill>
                            <a:schemeClr val="tx1"/>
                          </a:solidFill>
                          <a:latin typeface="Arial" panose="020B0604020202020204" pitchFamily="34" charset="0"/>
                          <a:cs typeface="Arial" panose="020B0604020202020204" pitchFamily="34" charset="0"/>
                        </a:rPr>
                        <a:t>10:40</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Arial" panose="020B0604020202020204" pitchFamily="34" charset="0"/>
                          <a:cs typeface="Arial" panose="020B0604020202020204" pitchFamily="34" charset="0"/>
                        </a:rPr>
                        <a:t>Activity A: Group Knowledge Capture – Subject Specific Groups</a:t>
                      </a:r>
                      <a:endParaRPr lang="en-US" sz="2400" b="1" dirty="0">
                        <a:solidFill>
                          <a:schemeClr val="tx1"/>
                        </a:solidFill>
                        <a:latin typeface="Arial" panose="020B0604020202020204" pitchFamily="34" charset="0"/>
                        <a:cs typeface="Arial" panose="020B0604020202020204" pitchFamily="34" charset="0"/>
                      </a:endParaRP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7715120"/>
                  </a:ext>
                </a:extLst>
              </a:tr>
              <a:tr h="545317">
                <a:tc>
                  <a:txBody>
                    <a:bodyPr/>
                    <a:lstStyle/>
                    <a:p>
                      <a:r>
                        <a:rPr lang="en-US" sz="2400" b="1" dirty="0">
                          <a:solidFill>
                            <a:schemeClr val="tx1"/>
                          </a:solidFill>
                          <a:latin typeface="Arial" panose="020B0604020202020204" pitchFamily="34" charset="0"/>
                          <a:cs typeface="Arial" panose="020B0604020202020204" pitchFamily="34" charset="0"/>
                        </a:rPr>
                        <a:t>11:30</a:t>
                      </a:r>
                      <a:endParaRPr lang="en-GB" sz="2400" b="1" dirty="0">
                        <a:solidFill>
                          <a:schemeClr val="tx1"/>
                        </a:solidFill>
                        <a:latin typeface="Arial" panose="020B0604020202020204" pitchFamily="34" charset="0"/>
                        <a:cs typeface="Arial" panose="020B0604020202020204" pitchFamily="34" charset="0"/>
                      </a:endParaRP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Break</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6263977"/>
                  </a:ext>
                </a:extLst>
              </a:tr>
              <a:tr h="723089">
                <a:tc>
                  <a:txBody>
                    <a:bodyPr/>
                    <a:lstStyle/>
                    <a:p>
                      <a:r>
                        <a:rPr lang="en-GB" sz="2400" b="1" dirty="0">
                          <a:solidFill>
                            <a:schemeClr val="tx1"/>
                          </a:solidFill>
                          <a:latin typeface="Arial" panose="020B0604020202020204" pitchFamily="34" charset="0"/>
                          <a:cs typeface="Arial" panose="020B0604020202020204" pitchFamily="34" charset="0"/>
                        </a:rPr>
                        <a:t>11:45</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Arial" panose="020B0604020202020204" pitchFamily="34" charset="0"/>
                          <a:cs typeface="Arial" panose="020B0604020202020204" pitchFamily="34" charset="0"/>
                        </a:rPr>
                        <a:t>Activity B: Group Discussions – Subject Specific Groups – 3 Key Questions</a:t>
                      </a:r>
                      <a:endParaRPr lang="en-US" sz="2400" b="1" dirty="0">
                        <a:solidFill>
                          <a:schemeClr val="tx1"/>
                        </a:solidFill>
                        <a:latin typeface="Arial" panose="020B0604020202020204" pitchFamily="34" charset="0"/>
                        <a:cs typeface="Arial" panose="020B0604020202020204" pitchFamily="34" charset="0"/>
                      </a:endParaRP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1725180"/>
                  </a:ext>
                </a:extLst>
              </a:tr>
              <a:tr h="545317">
                <a:tc>
                  <a:txBody>
                    <a:bodyPr/>
                    <a:lstStyle/>
                    <a:p>
                      <a:r>
                        <a:rPr lang="en-GB" sz="2400" b="1" dirty="0">
                          <a:solidFill>
                            <a:schemeClr val="tx1"/>
                          </a:solidFill>
                          <a:latin typeface="Arial" panose="020B0604020202020204" pitchFamily="34" charset="0"/>
                          <a:cs typeface="Arial" panose="020B0604020202020204" pitchFamily="34" charset="0"/>
                        </a:rPr>
                        <a:t>13:00</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Lunch</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839783"/>
                  </a:ext>
                </a:extLst>
              </a:tr>
              <a:tr h="545317">
                <a:tc>
                  <a:txBody>
                    <a:bodyPr/>
                    <a:lstStyle/>
                    <a:p>
                      <a:r>
                        <a:rPr lang="en-GB" sz="2400" b="1" dirty="0">
                          <a:solidFill>
                            <a:schemeClr val="tx1"/>
                          </a:solidFill>
                          <a:latin typeface="Arial" panose="020B0604020202020204" pitchFamily="34" charset="0"/>
                          <a:cs typeface="Arial" panose="020B0604020202020204" pitchFamily="34" charset="0"/>
                        </a:rPr>
                        <a:t>13:45</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tx1"/>
                          </a:solidFill>
                          <a:latin typeface="Arial" panose="020B0604020202020204" pitchFamily="34" charset="0"/>
                          <a:cs typeface="Arial" panose="020B0604020202020204" pitchFamily="34" charset="0"/>
                        </a:rPr>
                        <a:t>Activity C: Group Discussion– Mixed Groups</a:t>
                      </a:r>
                      <a:endParaRPr lang="en-US" sz="2400" b="1" dirty="0">
                        <a:solidFill>
                          <a:schemeClr val="tx1"/>
                        </a:solidFill>
                        <a:latin typeface="Arial" panose="020B0604020202020204" pitchFamily="34" charset="0"/>
                        <a:cs typeface="Arial" panose="020B0604020202020204" pitchFamily="34" charset="0"/>
                      </a:endParaRP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6543060"/>
                  </a:ext>
                </a:extLst>
              </a:tr>
              <a:tr h="545317">
                <a:tc>
                  <a:txBody>
                    <a:bodyPr/>
                    <a:lstStyle/>
                    <a:p>
                      <a:r>
                        <a:rPr lang="en-US" sz="2400" b="1" dirty="0">
                          <a:solidFill>
                            <a:schemeClr val="tx1"/>
                          </a:solidFill>
                          <a:latin typeface="Arial" panose="020B0604020202020204" pitchFamily="34" charset="0"/>
                          <a:cs typeface="Arial" panose="020B0604020202020204" pitchFamily="34" charset="0"/>
                        </a:rPr>
                        <a:t>15.00</a:t>
                      </a:r>
                      <a:endParaRPr lang="en-GB" sz="2400" b="1" dirty="0">
                        <a:solidFill>
                          <a:schemeClr val="tx1"/>
                        </a:solidFill>
                        <a:latin typeface="Arial" panose="020B0604020202020204" pitchFamily="34" charset="0"/>
                        <a:cs typeface="Arial" panose="020B0604020202020204" pitchFamily="34" charset="0"/>
                      </a:endParaRP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Next steps</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2534931"/>
                  </a:ext>
                </a:extLst>
              </a:tr>
              <a:tr h="545317">
                <a:tc>
                  <a:txBody>
                    <a:bodyPr/>
                    <a:lstStyle/>
                    <a:p>
                      <a:r>
                        <a:rPr lang="en-GB" sz="2400" b="1" dirty="0">
                          <a:solidFill>
                            <a:schemeClr val="tx1"/>
                          </a:solidFill>
                          <a:latin typeface="Arial" panose="020B0604020202020204" pitchFamily="34" charset="0"/>
                          <a:cs typeface="Arial" panose="020B0604020202020204" pitchFamily="34" charset="0"/>
                        </a:rPr>
                        <a:t>15:30</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Close</a:t>
                      </a:r>
                    </a:p>
                  </a:txBody>
                  <a:tcPr marL="60960" marR="60960" marT="30480" marB="304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9694469"/>
                  </a:ext>
                </a:extLst>
              </a:tr>
            </a:tbl>
          </a:graphicData>
        </a:graphic>
      </p:graphicFrame>
      <p:sp>
        <p:nvSpPr>
          <p:cNvPr id="3" name="TextBox 2">
            <a:extLst>
              <a:ext uri="{FF2B5EF4-FFF2-40B4-BE49-F238E27FC236}">
                <a16:creationId xmlns:a16="http://schemas.microsoft.com/office/drawing/2014/main" id="{A5C009CD-72A9-AE49-2EFB-4313A89E2E74}"/>
              </a:ext>
            </a:extLst>
          </p:cNvPr>
          <p:cNvSpPr txBox="1"/>
          <p:nvPr/>
        </p:nvSpPr>
        <p:spPr>
          <a:xfrm>
            <a:off x="466339" y="225468"/>
            <a:ext cx="609600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Outline of the day</a:t>
            </a:r>
          </a:p>
        </p:txBody>
      </p:sp>
      <p:sp>
        <p:nvSpPr>
          <p:cNvPr id="6" name="Freeform 38">
            <a:extLst>
              <a:ext uri="{FF2B5EF4-FFF2-40B4-BE49-F238E27FC236}">
                <a16:creationId xmlns:a16="http://schemas.microsoft.com/office/drawing/2014/main" id="{FB6AA2F1-2029-9ACD-93F9-AA2629331E24}"/>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4">
              <a:biLevel thresh="25000"/>
            </a:blip>
            <a:stretch>
              <a:fillRect/>
            </a:stretch>
          </a:blipFill>
        </p:spPr>
        <p:txBody>
          <a:bodyPr/>
          <a:lstStyle/>
          <a:p>
            <a:endParaRPr lang="en-GB" sz="1200"/>
          </a:p>
        </p:txBody>
      </p:sp>
    </p:spTree>
    <p:extLst>
      <p:ext uri="{BB962C8B-B14F-4D97-AF65-F5344CB8AC3E}">
        <p14:creationId xmlns:p14="http://schemas.microsoft.com/office/powerpoint/2010/main" val="59223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6"/>
          <p:cNvSpPr txBox="1"/>
          <p:nvPr/>
        </p:nvSpPr>
        <p:spPr>
          <a:xfrm>
            <a:off x="465400" y="3174598"/>
            <a:ext cx="7750736" cy="3457934"/>
          </a:xfrm>
          <a:prstGeom prst="rect">
            <a:avLst/>
          </a:prstGeom>
        </p:spPr>
        <p:txBody>
          <a:bodyPr wrap="square" lIns="0" tIns="0" rIns="0" bIns="0" rtlCol="0" anchor="t">
            <a:spAutoFit/>
          </a:bodyPr>
          <a:lstStyle/>
          <a:p>
            <a:pPr>
              <a:lnSpc>
                <a:spcPts val="3360"/>
              </a:lnSpc>
            </a:pPr>
            <a:endParaRPr lang="en-US" sz="2700" dirty="0">
              <a:latin typeface="Arial" panose="020B0604020202020204" pitchFamily="34" charset="0"/>
              <a:cs typeface="Arial" panose="020B0604020202020204" pitchFamily="34" charset="0"/>
            </a:endParaRPr>
          </a:p>
          <a:p>
            <a:pPr lvl="1" indent="-457200">
              <a:lnSpc>
                <a:spcPts val="3360"/>
              </a:lnSpc>
              <a:buFont typeface="Arial" panose="020B0604020202020204" pitchFamily="34" charset="0"/>
              <a:buChar char="•"/>
            </a:pPr>
            <a:r>
              <a:rPr lang="en-US" sz="2700" dirty="0">
                <a:latin typeface="Arial" panose="020B0604020202020204" pitchFamily="34" charset="0"/>
                <a:cs typeface="Arial" panose="020B0604020202020204" pitchFamily="34" charset="0"/>
              </a:rPr>
              <a:t>What will I do that will help </a:t>
            </a:r>
            <a:r>
              <a:rPr lang="en-US" sz="2700" b="1" dirty="0">
                <a:latin typeface="Arial" panose="020B0604020202020204" pitchFamily="34" charset="0"/>
                <a:cs typeface="Arial" panose="020B0604020202020204" pitchFamily="34" charset="0"/>
              </a:rPr>
              <a:t>our</a:t>
            </a:r>
            <a:r>
              <a:rPr lang="en-US" sz="2700" dirty="0">
                <a:latin typeface="Arial" panose="020B0604020202020204" pitchFamily="34" charset="0"/>
                <a:cs typeface="Arial" panose="020B0604020202020204" pitchFamily="34" charset="0"/>
              </a:rPr>
              <a:t> learning?</a:t>
            </a:r>
          </a:p>
          <a:p>
            <a:pPr lvl="1" indent="-457200">
              <a:lnSpc>
                <a:spcPts val="3360"/>
              </a:lnSpc>
              <a:buFont typeface="Arial" panose="020B0604020202020204" pitchFamily="34" charset="0"/>
              <a:buChar char="•"/>
            </a:pPr>
            <a:r>
              <a:rPr lang="en-US" sz="2700" dirty="0">
                <a:latin typeface="Arial" panose="020B0604020202020204" pitchFamily="34" charset="0"/>
                <a:cs typeface="Arial" panose="020B0604020202020204" pitchFamily="34" charset="0"/>
              </a:rPr>
              <a:t>As part of a professional learning environment, we welcome a </a:t>
            </a:r>
            <a:r>
              <a:rPr lang="en-US" sz="2700" b="1" dirty="0">
                <a:latin typeface="Arial" panose="020B0604020202020204" pitchFamily="34" charset="0"/>
                <a:cs typeface="Arial" panose="020B0604020202020204" pitchFamily="34" charset="0"/>
              </a:rPr>
              <a:t>diverse</a:t>
            </a:r>
            <a:r>
              <a:rPr lang="en-US" sz="2700" dirty="0">
                <a:latin typeface="Arial" panose="020B0604020202020204" pitchFamily="34" charset="0"/>
                <a:cs typeface="Arial" panose="020B0604020202020204" pitchFamily="34" charset="0"/>
              </a:rPr>
              <a:t> </a:t>
            </a:r>
            <a:r>
              <a:rPr lang="en-US" sz="2700" b="1" dirty="0">
                <a:latin typeface="Arial" panose="020B0604020202020204" pitchFamily="34" charset="0"/>
                <a:cs typeface="Arial" panose="020B0604020202020204" pitchFamily="34" charset="0"/>
              </a:rPr>
              <a:t>range</a:t>
            </a:r>
            <a:r>
              <a:rPr lang="en-US" sz="2700" dirty="0">
                <a:latin typeface="Arial" panose="020B0604020202020204" pitchFamily="34" charset="0"/>
                <a:cs typeface="Arial" panose="020B0604020202020204" pitchFamily="34" charset="0"/>
              </a:rPr>
              <a:t> of </a:t>
            </a:r>
            <a:r>
              <a:rPr lang="en-US" sz="2700" b="1" dirty="0">
                <a:latin typeface="Arial" panose="020B0604020202020204" pitchFamily="34" charset="0"/>
                <a:cs typeface="Arial" panose="020B0604020202020204" pitchFamily="34" charset="0"/>
              </a:rPr>
              <a:t>thought</a:t>
            </a:r>
            <a:r>
              <a:rPr lang="en-US" sz="2700" dirty="0">
                <a:latin typeface="Arial" panose="020B0604020202020204" pitchFamily="34" charset="0"/>
                <a:cs typeface="Arial" panose="020B0604020202020204" pitchFamily="34" charset="0"/>
              </a:rPr>
              <a:t> and </a:t>
            </a:r>
            <a:r>
              <a:rPr lang="en-US" sz="2700" b="1" dirty="0">
                <a:latin typeface="Arial" panose="020B0604020202020204" pitchFamily="34" charset="0"/>
                <a:cs typeface="Arial" panose="020B0604020202020204" pitchFamily="34" charset="0"/>
              </a:rPr>
              <a:t>opinion</a:t>
            </a:r>
            <a:r>
              <a:rPr lang="en-US" sz="2700" dirty="0">
                <a:latin typeface="Arial" panose="020B0604020202020204" pitchFamily="34" charset="0"/>
                <a:cs typeface="Arial" panose="020B0604020202020204" pitchFamily="34" charset="0"/>
              </a:rPr>
              <a:t>.</a:t>
            </a:r>
          </a:p>
          <a:p>
            <a:pPr lvl="1" indent="-457200">
              <a:lnSpc>
                <a:spcPts val="3360"/>
              </a:lnSpc>
              <a:buFont typeface="Arial" panose="020B0604020202020204" pitchFamily="34" charset="0"/>
              <a:buChar char="•"/>
            </a:pPr>
            <a:r>
              <a:rPr lang="en-US" sz="2700" dirty="0">
                <a:latin typeface="Arial" panose="020B0604020202020204" pitchFamily="34" charset="0"/>
                <a:cs typeface="Arial" panose="020B0604020202020204" pitchFamily="34" charset="0"/>
              </a:rPr>
              <a:t>Please be as </a:t>
            </a:r>
            <a:r>
              <a:rPr lang="en-US" sz="2700" b="1" dirty="0">
                <a:latin typeface="Arial" panose="020B0604020202020204" pitchFamily="34" charset="0"/>
                <a:cs typeface="Arial" panose="020B0604020202020204" pitchFamily="34" charset="0"/>
              </a:rPr>
              <a:t>present</a:t>
            </a:r>
            <a:r>
              <a:rPr lang="en-US" sz="2700" dirty="0">
                <a:latin typeface="Arial" panose="020B0604020202020204" pitchFamily="34" charset="0"/>
                <a:cs typeface="Arial" panose="020B0604020202020204" pitchFamily="34" charset="0"/>
              </a:rPr>
              <a:t> in the learning space as you can, we encourage </a:t>
            </a:r>
            <a:r>
              <a:rPr lang="en-US" sz="2700" b="1" dirty="0">
                <a:latin typeface="Arial" panose="020B0604020202020204" pitchFamily="34" charset="0"/>
                <a:cs typeface="Arial" panose="020B0604020202020204" pitchFamily="34" charset="0"/>
              </a:rPr>
              <a:t>active</a:t>
            </a:r>
            <a:r>
              <a:rPr lang="en-US" sz="2700" dirty="0">
                <a:latin typeface="Arial" panose="020B0604020202020204" pitchFamily="34" charset="0"/>
                <a:cs typeface="Arial" panose="020B0604020202020204" pitchFamily="34" charset="0"/>
              </a:rPr>
              <a:t> </a:t>
            </a:r>
            <a:r>
              <a:rPr lang="en-US" sz="2700" b="1" dirty="0">
                <a:latin typeface="Arial" panose="020B0604020202020204" pitchFamily="34" charset="0"/>
                <a:cs typeface="Arial" panose="020B0604020202020204" pitchFamily="34" charset="0"/>
              </a:rPr>
              <a:t>participation</a:t>
            </a:r>
            <a:r>
              <a:rPr lang="en-US" sz="2700" dirty="0">
                <a:latin typeface="Arial" panose="020B0604020202020204" pitchFamily="34" charset="0"/>
                <a:cs typeface="Arial" panose="020B0604020202020204" pitchFamily="34" charset="0"/>
              </a:rPr>
              <a:t>.</a:t>
            </a:r>
          </a:p>
          <a:p>
            <a:pPr marL="517763" lvl="1" indent="-258670">
              <a:lnSpc>
                <a:spcPts val="3360"/>
              </a:lnSpc>
              <a:buFont typeface="Arial"/>
              <a:buChar char="•"/>
            </a:pPr>
            <a:endParaRPr lang="en-US" sz="2700" dirty="0">
              <a:solidFill>
                <a:srgbClr val="FFFF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CD01F5B-48A3-9A55-DB24-91AF55CB6E3B}"/>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5D168C-392B-AD88-6A47-995F9E3B9640}"/>
              </a:ext>
            </a:extLst>
          </p:cNvPr>
          <p:cNvSpPr txBox="1"/>
          <p:nvPr/>
        </p:nvSpPr>
        <p:spPr>
          <a:xfrm>
            <a:off x="466338" y="225468"/>
            <a:ext cx="609600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Working Together</a:t>
            </a:r>
          </a:p>
        </p:txBody>
      </p:sp>
      <p:pic>
        <p:nvPicPr>
          <p:cNvPr id="2052" name="Picture 4" descr="Teamwork icon abstract people and support design Vector Image">
            <a:extLst>
              <a:ext uri="{FF2B5EF4-FFF2-40B4-BE49-F238E27FC236}">
                <a16:creationId xmlns:a16="http://schemas.microsoft.com/office/drawing/2014/main" id="{A4BA4474-02CD-74B2-0D78-8C5F1C50C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85"/>
          <a:stretch/>
        </p:blipFill>
        <p:spPr bwMode="auto">
          <a:xfrm>
            <a:off x="8751967" y="3429000"/>
            <a:ext cx="2973695" cy="28828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CF2692B-BCFD-A175-B477-D4B8F1446102}"/>
              </a:ext>
            </a:extLst>
          </p:cNvPr>
          <p:cNvSpPr txBox="1"/>
          <p:nvPr/>
        </p:nvSpPr>
        <p:spPr>
          <a:xfrm>
            <a:off x="1437755" y="1351130"/>
            <a:ext cx="9316490" cy="1938992"/>
          </a:xfrm>
          <a:prstGeom prst="rect">
            <a:avLst/>
          </a:prstGeom>
          <a:noFill/>
        </p:spPr>
        <p:txBody>
          <a:bodyPr wrap="square">
            <a:spAutoFit/>
          </a:bodyPr>
          <a:lstStyle/>
          <a:p>
            <a:r>
              <a:rPr lang="en-GB" sz="6000" b="1" i="1">
                <a:latin typeface="Arial" panose="020B0604020202020204" pitchFamily="34" charset="0"/>
                <a:cs typeface="Arial" panose="020B0604020202020204" pitchFamily="34" charset="0"/>
              </a:rPr>
              <a:t>Learning from, with and on behalf of one another.</a:t>
            </a:r>
          </a:p>
        </p:txBody>
      </p:sp>
      <p:pic>
        <p:nvPicPr>
          <p:cNvPr id="2054" name="Picture 6" descr="Quotation marks symbol on transparent background PNG 17293621 PNG">
            <a:extLst>
              <a:ext uri="{FF2B5EF4-FFF2-40B4-BE49-F238E27FC236}">
                <a16:creationId xmlns:a16="http://schemas.microsoft.com/office/drawing/2014/main" id="{E5D4C299-BDCB-8280-9ADB-C236735725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675"/>
          <a:stretch/>
        </p:blipFill>
        <p:spPr bwMode="auto">
          <a:xfrm>
            <a:off x="465400" y="1328638"/>
            <a:ext cx="841156" cy="13922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Quotation marks symbol on transparent background PNG 17293621 PNG">
            <a:extLst>
              <a:ext uri="{FF2B5EF4-FFF2-40B4-BE49-F238E27FC236}">
                <a16:creationId xmlns:a16="http://schemas.microsoft.com/office/drawing/2014/main" id="{ECE5A6AF-127C-E591-B74F-241BAF8E44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675"/>
          <a:stretch/>
        </p:blipFill>
        <p:spPr bwMode="auto">
          <a:xfrm>
            <a:off x="10754245" y="1897845"/>
            <a:ext cx="841156" cy="1392277"/>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38">
            <a:extLst>
              <a:ext uri="{FF2B5EF4-FFF2-40B4-BE49-F238E27FC236}">
                <a16:creationId xmlns:a16="http://schemas.microsoft.com/office/drawing/2014/main" id="{8697FCA4-4B56-03AA-A72C-58F785F6CAFD}"/>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5">
              <a:biLevel thresh="25000"/>
            </a:blip>
            <a:stretch>
              <a:fillRect/>
            </a:stretch>
          </a:blipFill>
        </p:spPr>
        <p:txBody>
          <a:bodyPr/>
          <a:lstStyle/>
          <a:p>
            <a:endParaRPr lang="en-GB" sz="1200"/>
          </a:p>
        </p:txBody>
      </p:sp>
    </p:spTree>
    <p:extLst>
      <p:ext uri="{BB962C8B-B14F-4D97-AF65-F5344CB8AC3E}">
        <p14:creationId xmlns:p14="http://schemas.microsoft.com/office/powerpoint/2010/main" val="98337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3267B5-EDBF-B005-239C-F594415AE827}"/>
              </a:ext>
            </a:extLst>
          </p:cNvPr>
          <p:cNvSpPr txBox="1"/>
          <p:nvPr/>
        </p:nvSpPr>
        <p:spPr>
          <a:xfrm>
            <a:off x="6777006" y="894755"/>
            <a:ext cx="5125434"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Arial"/>
                <a:ea typeface="+mn-ea"/>
                <a:cs typeface="Arial"/>
              </a:rPr>
              <a:t>Stakeholders</a:t>
            </a:r>
            <a:r>
              <a:rPr lang="en-GB" sz="3600" dirty="0">
                <a:solidFill>
                  <a:srgbClr val="0070C0"/>
                </a:solidFill>
                <a:latin typeface="Arial"/>
                <a:cs typeface="Arial"/>
              </a:rPr>
              <a:t>/Partners</a:t>
            </a:r>
            <a:endParaRPr kumimoji="0" lang="en-GB"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Arial"/>
                <a:ea typeface="+mn-ea"/>
                <a:cs typeface="Arial"/>
              </a:rPr>
              <a:t>Academics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Arial"/>
                <a:ea typeface="+mn-ea"/>
                <a:cs typeface="Arial"/>
              </a:rPr>
              <a:t>ELC</a:t>
            </a:r>
            <a:endParaRPr kumimoji="0" lang="en-GB"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Primary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Secondary</a:t>
            </a:r>
          </a:p>
        </p:txBody>
      </p:sp>
      <p:sp>
        <p:nvSpPr>
          <p:cNvPr id="7" name="TextBox 6">
            <a:extLst>
              <a:ext uri="{FF2B5EF4-FFF2-40B4-BE49-F238E27FC236}">
                <a16:creationId xmlns:a16="http://schemas.microsoft.com/office/drawing/2014/main" id="{9CDBAA8E-171C-EC09-8FF0-99A78A3FE8A8}"/>
              </a:ext>
            </a:extLst>
          </p:cNvPr>
          <p:cNvSpPr txBox="1"/>
          <p:nvPr/>
        </p:nvSpPr>
        <p:spPr>
          <a:xfrm>
            <a:off x="6777006" y="4661595"/>
            <a:ext cx="512543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mix of the experience is the important thing</a:t>
            </a:r>
          </a:p>
        </p:txBody>
      </p:sp>
      <p:pic>
        <p:nvPicPr>
          <p:cNvPr id="2" name="Picture 2">
            <a:extLst>
              <a:ext uri="{FF2B5EF4-FFF2-40B4-BE49-F238E27FC236}">
                <a16:creationId xmlns:a16="http://schemas.microsoft.com/office/drawing/2014/main" id="{2D24520B-D899-9231-22A6-C4E02E0891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006"/>
          <a:stretch/>
        </p:blipFill>
        <p:spPr bwMode="auto">
          <a:xfrm>
            <a:off x="0" y="0"/>
            <a:ext cx="58125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112279"/>
      </p:ext>
    </p:extLst>
  </p:cSld>
  <p:clrMapOvr>
    <a:masterClrMapping/>
  </p:clrMapOvr>
  <mc:AlternateContent xmlns:mc="http://schemas.openxmlformats.org/markup-compatibility/2006" xmlns:p14="http://schemas.microsoft.com/office/powerpoint/2010/main">
    <mc:Choice Requires="p14">
      <p:transition spd="slow" p14:dur="2000" advTm="71457"/>
    </mc:Choice>
    <mc:Fallback xmlns="">
      <p:transition spd="slow" advTm="71457"/>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2"/>
          <p:cNvGrpSpPr/>
          <p:nvPr/>
        </p:nvGrpSpPr>
        <p:grpSpPr>
          <a:xfrm rot="-5400000">
            <a:off x="9960215" y="6422933"/>
            <a:ext cx="2245745" cy="550059"/>
            <a:chOff x="351790" y="351790"/>
            <a:chExt cx="2940050" cy="2954020"/>
          </a:xfrm>
        </p:grpSpPr>
        <p:sp>
          <p:nvSpPr>
            <p:cNvPr id="13" name="Freeform 13"/>
            <p:cNvSpPr/>
            <p:nvPr/>
          </p:nvSpPr>
          <p:spPr>
            <a:xfrm>
              <a:off x="16510" y="971857"/>
              <a:ext cx="12623757" cy="2163405"/>
            </a:xfrm>
            <a:custGeom>
              <a:avLst/>
              <a:gdLst/>
              <a:ahLst/>
              <a:cxnLst/>
              <a:rect l="l" t="t" r="r" b="b"/>
              <a:pathLst>
                <a:path w="12623757" h="2163405">
                  <a:moveTo>
                    <a:pt x="182880" y="1081702"/>
                  </a:moveTo>
                  <a:cubicBezTo>
                    <a:pt x="182880" y="1136334"/>
                    <a:pt x="142240" y="1180039"/>
                    <a:pt x="91440" y="1180039"/>
                  </a:cubicBezTo>
                  <a:cubicBezTo>
                    <a:pt x="40640" y="1180039"/>
                    <a:pt x="0" y="1136334"/>
                    <a:pt x="0" y="1081702"/>
                  </a:cubicBezTo>
                  <a:cubicBezTo>
                    <a:pt x="0" y="1027071"/>
                    <a:pt x="40640" y="983366"/>
                    <a:pt x="91440" y="983366"/>
                  </a:cubicBezTo>
                  <a:cubicBezTo>
                    <a:pt x="142240" y="983366"/>
                    <a:pt x="182880" y="1027071"/>
                    <a:pt x="182880" y="1081702"/>
                  </a:cubicBezTo>
                  <a:close/>
                  <a:moveTo>
                    <a:pt x="3506889" y="0"/>
                  </a:moveTo>
                  <a:cubicBezTo>
                    <a:pt x="3265702" y="0"/>
                    <a:pt x="3072752" y="43705"/>
                    <a:pt x="3072752" y="98336"/>
                  </a:cubicBezTo>
                  <a:cubicBezTo>
                    <a:pt x="3072752" y="152968"/>
                    <a:pt x="3265702" y="196673"/>
                    <a:pt x="3506889" y="196673"/>
                  </a:cubicBezTo>
                  <a:cubicBezTo>
                    <a:pt x="3748076" y="196673"/>
                    <a:pt x="3941026" y="152968"/>
                    <a:pt x="3941026" y="98336"/>
                  </a:cubicBezTo>
                  <a:cubicBezTo>
                    <a:pt x="3941026" y="43705"/>
                    <a:pt x="3748076" y="0"/>
                    <a:pt x="3506889" y="0"/>
                  </a:cubicBezTo>
                  <a:close/>
                  <a:moveTo>
                    <a:pt x="7848255" y="0"/>
                  </a:moveTo>
                  <a:cubicBezTo>
                    <a:pt x="7607068" y="0"/>
                    <a:pt x="7414119" y="43705"/>
                    <a:pt x="7414119" y="98336"/>
                  </a:cubicBezTo>
                  <a:cubicBezTo>
                    <a:pt x="7414119" y="152968"/>
                    <a:pt x="7607068" y="196673"/>
                    <a:pt x="7848255" y="196673"/>
                  </a:cubicBezTo>
                  <a:cubicBezTo>
                    <a:pt x="8089442" y="196673"/>
                    <a:pt x="8282391" y="152968"/>
                    <a:pt x="8282391" y="98336"/>
                  </a:cubicBezTo>
                  <a:cubicBezTo>
                    <a:pt x="8282391" y="43705"/>
                    <a:pt x="8083412" y="0"/>
                    <a:pt x="7848255" y="0"/>
                  </a:cubicBezTo>
                  <a:close/>
                  <a:moveTo>
                    <a:pt x="12189621" y="983366"/>
                  </a:moveTo>
                  <a:cubicBezTo>
                    <a:pt x="11948434" y="983366"/>
                    <a:pt x="11755485" y="1027071"/>
                    <a:pt x="11755485" y="1081702"/>
                  </a:cubicBezTo>
                  <a:cubicBezTo>
                    <a:pt x="11755485" y="1136334"/>
                    <a:pt x="11948434" y="1180039"/>
                    <a:pt x="12189621" y="1180039"/>
                  </a:cubicBezTo>
                  <a:cubicBezTo>
                    <a:pt x="12430808" y="1180039"/>
                    <a:pt x="12623757" y="1136334"/>
                    <a:pt x="12623757" y="1081702"/>
                  </a:cubicBezTo>
                  <a:cubicBezTo>
                    <a:pt x="12623757" y="1027071"/>
                    <a:pt x="12430808" y="983366"/>
                    <a:pt x="12189621" y="983366"/>
                  </a:cubicBezTo>
                  <a:close/>
                  <a:moveTo>
                    <a:pt x="7848255" y="1966731"/>
                  </a:moveTo>
                  <a:cubicBezTo>
                    <a:pt x="7607068" y="1966731"/>
                    <a:pt x="7414119" y="2010437"/>
                    <a:pt x="7414119" y="2065068"/>
                  </a:cubicBezTo>
                  <a:cubicBezTo>
                    <a:pt x="7414119" y="2119699"/>
                    <a:pt x="7607068" y="2163405"/>
                    <a:pt x="7848255" y="2163405"/>
                  </a:cubicBezTo>
                  <a:cubicBezTo>
                    <a:pt x="8089442" y="2163405"/>
                    <a:pt x="8282391" y="2119699"/>
                    <a:pt x="8282391" y="2065068"/>
                  </a:cubicBezTo>
                  <a:cubicBezTo>
                    <a:pt x="8282391" y="2010437"/>
                    <a:pt x="8083412" y="1966731"/>
                    <a:pt x="7848255" y="1966731"/>
                  </a:cubicBezTo>
                  <a:close/>
                </a:path>
              </a:pathLst>
            </a:custGeom>
            <a:solidFill>
              <a:srgbClr val="FFFFFF"/>
            </a:solidFill>
          </p:spPr>
          <p:txBody>
            <a:bodyPr/>
            <a:lstStyle/>
            <a:p>
              <a:endParaRPr lang="en-GB" sz="1200"/>
            </a:p>
          </p:txBody>
        </p:sp>
        <p:sp>
          <p:nvSpPr>
            <p:cNvPr id="14" name="Freeform 14"/>
            <p:cNvSpPr/>
            <p:nvPr/>
          </p:nvSpPr>
          <p:spPr>
            <a:xfrm>
              <a:off x="0" y="0"/>
              <a:ext cx="12640267" cy="3150285"/>
            </a:xfrm>
            <a:custGeom>
              <a:avLst/>
              <a:gdLst/>
              <a:ahLst/>
              <a:cxnLst/>
              <a:rect l="l" t="t" r="r" b="b"/>
              <a:pathLst>
                <a:path w="12640267" h="3150285">
                  <a:moveTo>
                    <a:pt x="12628208" y="1003270"/>
                  </a:moveTo>
                  <a:lnTo>
                    <a:pt x="12332753" y="1070193"/>
                  </a:lnTo>
                  <a:lnTo>
                    <a:pt x="12628208" y="1137117"/>
                  </a:lnTo>
                  <a:lnTo>
                    <a:pt x="12501584" y="1165798"/>
                  </a:lnTo>
                  <a:lnTo>
                    <a:pt x="12206131" y="1098875"/>
                  </a:lnTo>
                  <a:lnTo>
                    <a:pt x="11916706" y="1165798"/>
                  </a:lnTo>
                  <a:lnTo>
                    <a:pt x="11790083" y="1137117"/>
                  </a:lnTo>
                  <a:lnTo>
                    <a:pt x="12085538" y="1070193"/>
                  </a:lnTo>
                  <a:lnTo>
                    <a:pt x="11790083" y="1003270"/>
                  </a:lnTo>
                  <a:lnTo>
                    <a:pt x="11916706" y="974588"/>
                  </a:lnTo>
                  <a:lnTo>
                    <a:pt x="12206131" y="1041512"/>
                  </a:lnTo>
                  <a:lnTo>
                    <a:pt x="12501584" y="974588"/>
                  </a:lnTo>
                  <a:lnTo>
                    <a:pt x="12628208" y="1003270"/>
                  </a:lnTo>
                  <a:close/>
                  <a:moveTo>
                    <a:pt x="11759935" y="106680"/>
                  </a:moveTo>
                  <a:cubicBezTo>
                    <a:pt x="11759935" y="55880"/>
                    <a:pt x="11952884" y="15240"/>
                    <a:pt x="12194072" y="15240"/>
                  </a:cubicBezTo>
                  <a:cubicBezTo>
                    <a:pt x="12435259" y="15240"/>
                    <a:pt x="12628208" y="55880"/>
                    <a:pt x="12628208" y="106680"/>
                  </a:cubicBezTo>
                  <a:cubicBezTo>
                    <a:pt x="12628208" y="157480"/>
                    <a:pt x="12435259" y="198120"/>
                    <a:pt x="12194072" y="198120"/>
                  </a:cubicBezTo>
                  <a:cubicBezTo>
                    <a:pt x="11952884" y="198120"/>
                    <a:pt x="11759935" y="157480"/>
                    <a:pt x="11759935" y="106680"/>
                  </a:cubicBezTo>
                  <a:close/>
                  <a:moveTo>
                    <a:pt x="11940825" y="106680"/>
                  </a:moveTo>
                  <a:cubicBezTo>
                    <a:pt x="11940825" y="135890"/>
                    <a:pt x="12055389" y="160020"/>
                    <a:pt x="12194072" y="160020"/>
                  </a:cubicBezTo>
                  <a:cubicBezTo>
                    <a:pt x="12332754" y="160020"/>
                    <a:pt x="12447318" y="135890"/>
                    <a:pt x="12447318" y="106680"/>
                  </a:cubicBezTo>
                  <a:cubicBezTo>
                    <a:pt x="12447318" y="77470"/>
                    <a:pt x="12332754" y="53340"/>
                    <a:pt x="12194072" y="53340"/>
                  </a:cubicBezTo>
                  <a:cubicBezTo>
                    <a:pt x="12055389" y="53340"/>
                    <a:pt x="11940825" y="77470"/>
                    <a:pt x="11940825" y="106680"/>
                  </a:cubicBezTo>
                  <a:close/>
                  <a:moveTo>
                    <a:pt x="13970" y="1070193"/>
                  </a:moveTo>
                  <a:cubicBezTo>
                    <a:pt x="13970" y="1015562"/>
                    <a:pt x="54610" y="971857"/>
                    <a:pt x="105410" y="971857"/>
                  </a:cubicBezTo>
                  <a:cubicBezTo>
                    <a:pt x="156210" y="971857"/>
                    <a:pt x="196850" y="1015562"/>
                    <a:pt x="196850" y="1070193"/>
                  </a:cubicBezTo>
                  <a:cubicBezTo>
                    <a:pt x="196850" y="1124825"/>
                    <a:pt x="156210" y="1168530"/>
                    <a:pt x="105410" y="1168530"/>
                  </a:cubicBezTo>
                  <a:cubicBezTo>
                    <a:pt x="54610" y="1168530"/>
                    <a:pt x="13970" y="1124825"/>
                    <a:pt x="13970" y="1070193"/>
                  </a:cubicBezTo>
                  <a:close/>
                  <a:moveTo>
                    <a:pt x="52070" y="1070193"/>
                  </a:moveTo>
                  <a:cubicBezTo>
                    <a:pt x="52070" y="1101606"/>
                    <a:pt x="76200" y="1127556"/>
                    <a:pt x="105410" y="1127556"/>
                  </a:cubicBezTo>
                  <a:cubicBezTo>
                    <a:pt x="134620" y="1127556"/>
                    <a:pt x="158750" y="1101606"/>
                    <a:pt x="158750" y="1070193"/>
                  </a:cubicBezTo>
                  <a:cubicBezTo>
                    <a:pt x="158750" y="1038780"/>
                    <a:pt x="134620" y="1012830"/>
                    <a:pt x="105410" y="1012830"/>
                  </a:cubicBezTo>
                  <a:cubicBezTo>
                    <a:pt x="76200" y="1012830"/>
                    <a:pt x="52070" y="1038780"/>
                    <a:pt x="52070" y="1070193"/>
                  </a:cubicBezTo>
                  <a:close/>
                  <a:moveTo>
                    <a:pt x="125730" y="2922199"/>
                  </a:moveTo>
                  <a:lnTo>
                    <a:pt x="87630" y="2922199"/>
                  </a:lnTo>
                  <a:lnTo>
                    <a:pt x="87630" y="3016438"/>
                  </a:lnTo>
                  <a:lnTo>
                    <a:pt x="0" y="3016438"/>
                  </a:lnTo>
                  <a:lnTo>
                    <a:pt x="0" y="3057412"/>
                  </a:lnTo>
                  <a:lnTo>
                    <a:pt x="86360" y="3057412"/>
                  </a:lnTo>
                  <a:lnTo>
                    <a:pt x="86360" y="3150285"/>
                  </a:lnTo>
                  <a:lnTo>
                    <a:pt x="124460" y="3150285"/>
                  </a:lnTo>
                  <a:lnTo>
                    <a:pt x="124460" y="3056046"/>
                  </a:lnTo>
                  <a:lnTo>
                    <a:pt x="212090" y="3056046"/>
                  </a:lnTo>
                  <a:lnTo>
                    <a:pt x="212090" y="3015073"/>
                  </a:lnTo>
                  <a:lnTo>
                    <a:pt x="125730" y="3015073"/>
                  </a:lnTo>
                  <a:lnTo>
                    <a:pt x="125730" y="2922199"/>
                  </a:lnTo>
                  <a:close/>
                  <a:moveTo>
                    <a:pt x="46990" y="195580"/>
                  </a:moveTo>
                  <a:lnTo>
                    <a:pt x="109220" y="133350"/>
                  </a:lnTo>
                  <a:lnTo>
                    <a:pt x="171450" y="195580"/>
                  </a:lnTo>
                  <a:lnTo>
                    <a:pt x="196850" y="168910"/>
                  </a:lnTo>
                  <a:lnTo>
                    <a:pt x="135890" y="106680"/>
                  </a:lnTo>
                  <a:lnTo>
                    <a:pt x="196850" y="44450"/>
                  </a:lnTo>
                  <a:lnTo>
                    <a:pt x="170180" y="17780"/>
                  </a:lnTo>
                  <a:lnTo>
                    <a:pt x="109220" y="80010"/>
                  </a:lnTo>
                  <a:lnTo>
                    <a:pt x="48260" y="17780"/>
                  </a:lnTo>
                  <a:lnTo>
                    <a:pt x="21590" y="44450"/>
                  </a:lnTo>
                  <a:lnTo>
                    <a:pt x="82550" y="105410"/>
                  </a:lnTo>
                  <a:lnTo>
                    <a:pt x="20320" y="168910"/>
                  </a:lnTo>
                  <a:lnTo>
                    <a:pt x="46990" y="195580"/>
                  </a:lnTo>
                  <a:close/>
                  <a:moveTo>
                    <a:pt x="12640267" y="3036925"/>
                  </a:moveTo>
                  <a:cubicBezTo>
                    <a:pt x="12640267" y="3091556"/>
                    <a:pt x="12447319" y="3135262"/>
                    <a:pt x="12206132" y="3135262"/>
                  </a:cubicBezTo>
                  <a:cubicBezTo>
                    <a:pt x="11964945" y="3135262"/>
                    <a:pt x="11771995" y="3091556"/>
                    <a:pt x="11771995" y="3036925"/>
                  </a:cubicBezTo>
                  <a:cubicBezTo>
                    <a:pt x="11771995" y="2982294"/>
                    <a:pt x="11964945" y="2938588"/>
                    <a:pt x="12206132" y="2938588"/>
                  </a:cubicBezTo>
                  <a:cubicBezTo>
                    <a:pt x="12447318" y="2938588"/>
                    <a:pt x="12640267" y="2982294"/>
                    <a:pt x="12640267" y="3036925"/>
                  </a:cubicBezTo>
                  <a:close/>
                  <a:moveTo>
                    <a:pt x="12459377" y="3036925"/>
                  </a:moveTo>
                  <a:cubicBezTo>
                    <a:pt x="12459377" y="3005512"/>
                    <a:pt x="12344813" y="2979562"/>
                    <a:pt x="12206132" y="2979562"/>
                  </a:cubicBezTo>
                  <a:cubicBezTo>
                    <a:pt x="12067449" y="2979562"/>
                    <a:pt x="11952884" y="3005512"/>
                    <a:pt x="11952884" y="3036925"/>
                  </a:cubicBezTo>
                  <a:cubicBezTo>
                    <a:pt x="11952884" y="3068338"/>
                    <a:pt x="12067449" y="3094288"/>
                    <a:pt x="12206132" y="3094288"/>
                  </a:cubicBezTo>
                  <a:cubicBezTo>
                    <a:pt x="12344813" y="3094288"/>
                    <a:pt x="12459377" y="3068338"/>
                    <a:pt x="12459377" y="3036925"/>
                  </a:cubicBezTo>
                  <a:close/>
                  <a:moveTo>
                    <a:pt x="8154190" y="1957954"/>
                  </a:moveTo>
                  <a:lnTo>
                    <a:pt x="7858735" y="2024878"/>
                  </a:lnTo>
                  <a:lnTo>
                    <a:pt x="7569311" y="1957954"/>
                  </a:lnTo>
                  <a:lnTo>
                    <a:pt x="7442688" y="1986636"/>
                  </a:lnTo>
                  <a:lnTo>
                    <a:pt x="7738142" y="2053559"/>
                  </a:lnTo>
                  <a:lnTo>
                    <a:pt x="7442688" y="2120483"/>
                  </a:lnTo>
                  <a:lnTo>
                    <a:pt x="7569311" y="2149164"/>
                  </a:lnTo>
                  <a:lnTo>
                    <a:pt x="7858735" y="2082241"/>
                  </a:lnTo>
                  <a:lnTo>
                    <a:pt x="8154190" y="2149164"/>
                  </a:lnTo>
                  <a:lnTo>
                    <a:pt x="8280812" y="2120483"/>
                  </a:lnTo>
                  <a:lnTo>
                    <a:pt x="7985358" y="2053559"/>
                  </a:lnTo>
                  <a:lnTo>
                    <a:pt x="8280812" y="1986636"/>
                  </a:lnTo>
                  <a:lnTo>
                    <a:pt x="8154190" y="1957954"/>
                  </a:lnTo>
                  <a:close/>
                  <a:moveTo>
                    <a:pt x="7955210" y="0"/>
                  </a:moveTo>
                  <a:lnTo>
                    <a:pt x="7774320" y="0"/>
                  </a:lnTo>
                  <a:lnTo>
                    <a:pt x="7774320" y="87630"/>
                  </a:lnTo>
                  <a:lnTo>
                    <a:pt x="7364302" y="87630"/>
                  </a:lnTo>
                  <a:lnTo>
                    <a:pt x="7364302" y="125730"/>
                  </a:lnTo>
                  <a:lnTo>
                    <a:pt x="7768289" y="125730"/>
                  </a:lnTo>
                  <a:lnTo>
                    <a:pt x="7768289" y="212090"/>
                  </a:lnTo>
                  <a:lnTo>
                    <a:pt x="7949180" y="212090"/>
                  </a:lnTo>
                  <a:lnTo>
                    <a:pt x="7949180" y="124460"/>
                  </a:lnTo>
                  <a:lnTo>
                    <a:pt x="8371257" y="124460"/>
                  </a:lnTo>
                  <a:lnTo>
                    <a:pt x="8371257" y="86360"/>
                  </a:lnTo>
                  <a:lnTo>
                    <a:pt x="7955210" y="86360"/>
                  </a:lnTo>
                  <a:lnTo>
                    <a:pt x="7955210" y="0"/>
                  </a:lnTo>
                  <a:close/>
                  <a:moveTo>
                    <a:pt x="3957536" y="2053559"/>
                  </a:moveTo>
                  <a:cubicBezTo>
                    <a:pt x="3957536" y="2108191"/>
                    <a:pt x="3764586" y="2151896"/>
                    <a:pt x="3523399" y="2151896"/>
                  </a:cubicBezTo>
                  <a:cubicBezTo>
                    <a:pt x="3282212" y="2151896"/>
                    <a:pt x="3089262" y="2108191"/>
                    <a:pt x="3089262" y="2053559"/>
                  </a:cubicBezTo>
                  <a:cubicBezTo>
                    <a:pt x="3089262" y="1998928"/>
                    <a:pt x="3282212" y="1955223"/>
                    <a:pt x="3523399" y="1955223"/>
                  </a:cubicBezTo>
                  <a:cubicBezTo>
                    <a:pt x="3764586" y="1955223"/>
                    <a:pt x="3957536" y="1998928"/>
                    <a:pt x="3957536" y="2053559"/>
                  </a:cubicBezTo>
                  <a:close/>
                  <a:moveTo>
                    <a:pt x="3776645" y="2053559"/>
                  </a:moveTo>
                  <a:cubicBezTo>
                    <a:pt x="3776645" y="2022146"/>
                    <a:pt x="3662082" y="1996196"/>
                    <a:pt x="3523399" y="1996196"/>
                  </a:cubicBezTo>
                  <a:cubicBezTo>
                    <a:pt x="3384716" y="1996196"/>
                    <a:pt x="3270152" y="2022146"/>
                    <a:pt x="3270152" y="2053559"/>
                  </a:cubicBezTo>
                  <a:cubicBezTo>
                    <a:pt x="3270152" y="2084972"/>
                    <a:pt x="3384716" y="2110922"/>
                    <a:pt x="3523399" y="2110922"/>
                  </a:cubicBezTo>
                  <a:cubicBezTo>
                    <a:pt x="3662082" y="2110922"/>
                    <a:pt x="3776645" y="2084972"/>
                    <a:pt x="3776645" y="2053559"/>
                  </a:cubicBezTo>
                  <a:close/>
                  <a:moveTo>
                    <a:pt x="3969595" y="106680"/>
                  </a:moveTo>
                  <a:cubicBezTo>
                    <a:pt x="3969595" y="157480"/>
                    <a:pt x="3776645" y="198120"/>
                    <a:pt x="3535458" y="198120"/>
                  </a:cubicBezTo>
                  <a:cubicBezTo>
                    <a:pt x="3294271" y="198120"/>
                    <a:pt x="3101322" y="157480"/>
                    <a:pt x="3101322" y="106680"/>
                  </a:cubicBezTo>
                  <a:cubicBezTo>
                    <a:pt x="3101322" y="55880"/>
                    <a:pt x="3300301" y="15240"/>
                    <a:pt x="3535458" y="15240"/>
                  </a:cubicBezTo>
                  <a:cubicBezTo>
                    <a:pt x="3776645" y="15240"/>
                    <a:pt x="3969595" y="55880"/>
                    <a:pt x="3969595" y="106680"/>
                  </a:cubicBezTo>
                  <a:close/>
                  <a:moveTo>
                    <a:pt x="3788705" y="106680"/>
                  </a:moveTo>
                  <a:cubicBezTo>
                    <a:pt x="3788705" y="77470"/>
                    <a:pt x="3674141" y="53340"/>
                    <a:pt x="3535458" y="53340"/>
                  </a:cubicBezTo>
                  <a:cubicBezTo>
                    <a:pt x="3396776" y="53340"/>
                    <a:pt x="3282212" y="77470"/>
                    <a:pt x="3282212" y="106680"/>
                  </a:cubicBezTo>
                  <a:cubicBezTo>
                    <a:pt x="3282212" y="135890"/>
                    <a:pt x="3396776" y="160020"/>
                    <a:pt x="3535458" y="160020"/>
                  </a:cubicBezTo>
                  <a:cubicBezTo>
                    <a:pt x="3674141" y="160020"/>
                    <a:pt x="3788705" y="135890"/>
                    <a:pt x="3788705" y="106680"/>
                  </a:cubicBezTo>
                  <a:close/>
                  <a:moveTo>
                    <a:pt x="3818853" y="2939954"/>
                  </a:moveTo>
                  <a:lnTo>
                    <a:pt x="3529429" y="3006878"/>
                  </a:lnTo>
                  <a:lnTo>
                    <a:pt x="3233975" y="2939954"/>
                  </a:lnTo>
                  <a:lnTo>
                    <a:pt x="3107351" y="2968635"/>
                  </a:lnTo>
                  <a:lnTo>
                    <a:pt x="3402805" y="3035559"/>
                  </a:lnTo>
                  <a:lnTo>
                    <a:pt x="3107351" y="3102483"/>
                  </a:lnTo>
                  <a:lnTo>
                    <a:pt x="3233975" y="3131164"/>
                  </a:lnTo>
                  <a:lnTo>
                    <a:pt x="3529429" y="3064240"/>
                  </a:lnTo>
                  <a:lnTo>
                    <a:pt x="3818853" y="3131164"/>
                  </a:lnTo>
                  <a:lnTo>
                    <a:pt x="3945476" y="3102483"/>
                  </a:lnTo>
                  <a:lnTo>
                    <a:pt x="3650022" y="3035559"/>
                  </a:lnTo>
                  <a:lnTo>
                    <a:pt x="3945476" y="2968635"/>
                  </a:lnTo>
                  <a:lnTo>
                    <a:pt x="3818853" y="2939954"/>
                  </a:lnTo>
                  <a:close/>
                </a:path>
              </a:pathLst>
            </a:custGeom>
            <a:solidFill>
              <a:srgbClr val="FFFFFF"/>
            </a:solidFill>
          </p:spPr>
          <p:txBody>
            <a:bodyPr/>
            <a:lstStyle/>
            <a:p>
              <a:endParaRPr lang="en-GB" sz="1200"/>
            </a:p>
          </p:txBody>
        </p:sp>
      </p:grpSp>
      <p:sp>
        <p:nvSpPr>
          <p:cNvPr id="2" name="Rectangle 1">
            <a:extLst>
              <a:ext uri="{FF2B5EF4-FFF2-40B4-BE49-F238E27FC236}">
                <a16:creationId xmlns:a16="http://schemas.microsoft.com/office/drawing/2014/main" id="{D40C8E2D-9B02-E899-DE49-C22B4E581E50}"/>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21C4B2B-D55C-FB54-6E46-7E968D67D60E}"/>
              </a:ext>
            </a:extLst>
          </p:cNvPr>
          <p:cNvSpPr txBox="1"/>
          <p:nvPr/>
        </p:nvSpPr>
        <p:spPr>
          <a:xfrm>
            <a:off x="466339" y="225468"/>
            <a:ext cx="6096000" cy="730521"/>
          </a:xfrm>
          <a:prstGeom prst="rect">
            <a:avLst/>
          </a:prstGeom>
          <a:noFill/>
        </p:spPr>
        <p:txBody>
          <a:bodyPr wrap="square">
            <a:spAutoFit/>
          </a:bodyPr>
          <a:lstStyle/>
          <a:p>
            <a:pPr>
              <a:lnSpc>
                <a:spcPts val="5300"/>
              </a:lnSpc>
            </a:pPr>
            <a:r>
              <a:rPr lang="en-US" sz="4400" b="1" dirty="0">
                <a:solidFill>
                  <a:schemeClr val="bg1"/>
                </a:solidFill>
                <a:latin typeface="Arial" panose="020B0604020202020204" pitchFamily="34" charset="0"/>
                <a:cs typeface="Arial" panose="020B0604020202020204" pitchFamily="34" charset="0"/>
              </a:rPr>
              <a:t>Ice Breaker</a:t>
            </a:r>
          </a:p>
        </p:txBody>
      </p:sp>
      <p:sp>
        <p:nvSpPr>
          <p:cNvPr id="5" name="Freeform 38">
            <a:extLst>
              <a:ext uri="{FF2B5EF4-FFF2-40B4-BE49-F238E27FC236}">
                <a16:creationId xmlns:a16="http://schemas.microsoft.com/office/drawing/2014/main" id="{937A6094-8773-54CD-D691-6147FBCE1307}"/>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3">
              <a:biLevel thresh="25000"/>
            </a:blip>
            <a:stretch>
              <a:fillRect/>
            </a:stretch>
          </a:blipFill>
        </p:spPr>
        <p:txBody>
          <a:bodyPr/>
          <a:lstStyle/>
          <a:p>
            <a:endParaRPr lang="en-GB" sz="1200"/>
          </a:p>
        </p:txBody>
      </p:sp>
      <p:pic>
        <p:nvPicPr>
          <p:cNvPr id="7" name="Picture 6" descr="A qr code on a blue background&#10;&#10;AI-generated content may be incorrect.">
            <a:extLst>
              <a:ext uri="{FF2B5EF4-FFF2-40B4-BE49-F238E27FC236}">
                <a16:creationId xmlns:a16="http://schemas.microsoft.com/office/drawing/2014/main" id="{51B2AABC-32AC-7FFD-F52A-AFCFFEE2A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2339" y="1701800"/>
            <a:ext cx="4566920" cy="4566920"/>
          </a:xfrm>
          <a:prstGeom prst="rect">
            <a:avLst/>
          </a:prstGeom>
        </p:spPr>
      </p:pic>
      <p:sp>
        <p:nvSpPr>
          <p:cNvPr id="8" name="TextBox 7">
            <a:extLst>
              <a:ext uri="{FF2B5EF4-FFF2-40B4-BE49-F238E27FC236}">
                <a16:creationId xmlns:a16="http://schemas.microsoft.com/office/drawing/2014/main" id="{1F637258-C168-7278-1E22-83C32CCE3A6E}"/>
              </a:ext>
            </a:extLst>
          </p:cNvPr>
          <p:cNvSpPr txBox="1"/>
          <p:nvPr/>
        </p:nvSpPr>
        <p:spPr>
          <a:xfrm>
            <a:off x="862842" y="2748424"/>
            <a:ext cx="4963895" cy="2171428"/>
          </a:xfrm>
          <a:prstGeom prst="rect">
            <a:avLst/>
          </a:prstGeom>
          <a:noFill/>
        </p:spPr>
        <p:txBody>
          <a:bodyPr wrap="square">
            <a:spAutoFit/>
          </a:bodyPr>
          <a:lstStyle/>
          <a:p>
            <a:pPr>
              <a:lnSpc>
                <a:spcPct val="150000"/>
              </a:lnSpc>
            </a:pPr>
            <a:r>
              <a:rPr lang="en-US" sz="4800" b="1" dirty="0">
                <a:latin typeface="Arial" panose="020B0604020202020204" pitchFamily="34" charset="0"/>
                <a:cs typeface="Arial" panose="020B0604020202020204" pitchFamily="34" charset="0"/>
              </a:rPr>
              <a:t>Who do we have here?</a:t>
            </a:r>
          </a:p>
        </p:txBody>
      </p:sp>
    </p:spTree>
    <p:extLst>
      <p:ext uri="{BB962C8B-B14F-4D97-AF65-F5344CB8AC3E}">
        <p14:creationId xmlns:p14="http://schemas.microsoft.com/office/powerpoint/2010/main" val="422787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E1AA6B9-D4FB-98A2-30F3-76A341C85816}"/>
            </a:ext>
          </a:extLst>
        </p:cNvPr>
        <p:cNvGrpSpPr/>
        <p:nvPr/>
      </p:nvGrpSpPr>
      <p:grpSpPr>
        <a:xfrm>
          <a:off x="0" y="0"/>
          <a:ext cx="0" cy="0"/>
          <a:chOff x="0" y="0"/>
          <a:chExt cx="0" cy="0"/>
        </a:xfrm>
      </p:grpSpPr>
      <p:grpSp>
        <p:nvGrpSpPr>
          <p:cNvPr id="12" name="Group 12">
            <a:extLst>
              <a:ext uri="{FF2B5EF4-FFF2-40B4-BE49-F238E27FC236}">
                <a16:creationId xmlns:a16="http://schemas.microsoft.com/office/drawing/2014/main" id="{4E905FFD-3725-9448-9AA7-8FCAFFB9A356}"/>
              </a:ext>
            </a:extLst>
          </p:cNvPr>
          <p:cNvGrpSpPr/>
          <p:nvPr/>
        </p:nvGrpSpPr>
        <p:grpSpPr>
          <a:xfrm rot="-5400000">
            <a:off x="9960215" y="6422933"/>
            <a:ext cx="2245745" cy="550059"/>
            <a:chOff x="351790" y="351790"/>
            <a:chExt cx="2940050" cy="2954020"/>
          </a:xfrm>
        </p:grpSpPr>
        <p:sp>
          <p:nvSpPr>
            <p:cNvPr id="13" name="Freeform 13">
              <a:extLst>
                <a:ext uri="{FF2B5EF4-FFF2-40B4-BE49-F238E27FC236}">
                  <a16:creationId xmlns:a16="http://schemas.microsoft.com/office/drawing/2014/main" id="{A2DC5BC4-26A9-6DB1-1A78-FD59E972454B}"/>
                </a:ext>
              </a:extLst>
            </p:cNvPr>
            <p:cNvSpPr/>
            <p:nvPr/>
          </p:nvSpPr>
          <p:spPr>
            <a:xfrm>
              <a:off x="16510" y="971857"/>
              <a:ext cx="12623757" cy="2163405"/>
            </a:xfrm>
            <a:custGeom>
              <a:avLst/>
              <a:gdLst/>
              <a:ahLst/>
              <a:cxnLst/>
              <a:rect l="l" t="t" r="r" b="b"/>
              <a:pathLst>
                <a:path w="12623757" h="2163405">
                  <a:moveTo>
                    <a:pt x="182880" y="1081702"/>
                  </a:moveTo>
                  <a:cubicBezTo>
                    <a:pt x="182880" y="1136334"/>
                    <a:pt x="142240" y="1180039"/>
                    <a:pt x="91440" y="1180039"/>
                  </a:cubicBezTo>
                  <a:cubicBezTo>
                    <a:pt x="40640" y="1180039"/>
                    <a:pt x="0" y="1136334"/>
                    <a:pt x="0" y="1081702"/>
                  </a:cubicBezTo>
                  <a:cubicBezTo>
                    <a:pt x="0" y="1027071"/>
                    <a:pt x="40640" y="983366"/>
                    <a:pt x="91440" y="983366"/>
                  </a:cubicBezTo>
                  <a:cubicBezTo>
                    <a:pt x="142240" y="983366"/>
                    <a:pt x="182880" y="1027071"/>
                    <a:pt x="182880" y="1081702"/>
                  </a:cubicBezTo>
                  <a:close/>
                  <a:moveTo>
                    <a:pt x="3506889" y="0"/>
                  </a:moveTo>
                  <a:cubicBezTo>
                    <a:pt x="3265702" y="0"/>
                    <a:pt x="3072752" y="43705"/>
                    <a:pt x="3072752" y="98336"/>
                  </a:cubicBezTo>
                  <a:cubicBezTo>
                    <a:pt x="3072752" y="152968"/>
                    <a:pt x="3265702" y="196673"/>
                    <a:pt x="3506889" y="196673"/>
                  </a:cubicBezTo>
                  <a:cubicBezTo>
                    <a:pt x="3748076" y="196673"/>
                    <a:pt x="3941026" y="152968"/>
                    <a:pt x="3941026" y="98336"/>
                  </a:cubicBezTo>
                  <a:cubicBezTo>
                    <a:pt x="3941026" y="43705"/>
                    <a:pt x="3748076" y="0"/>
                    <a:pt x="3506889" y="0"/>
                  </a:cubicBezTo>
                  <a:close/>
                  <a:moveTo>
                    <a:pt x="7848255" y="0"/>
                  </a:moveTo>
                  <a:cubicBezTo>
                    <a:pt x="7607068" y="0"/>
                    <a:pt x="7414119" y="43705"/>
                    <a:pt x="7414119" y="98336"/>
                  </a:cubicBezTo>
                  <a:cubicBezTo>
                    <a:pt x="7414119" y="152968"/>
                    <a:pt x="7607068" y="196673"/>
                    <a:pt x="7848255" y="196673"/>
                  </a:cubicBezTo>
                  <a:cubicBezTo>
                    <a:pt x="8089442" y="196673"/>
                    <a:pt x="8282391" y="152968"/>
                    <a:pt x="8282391" y="98336"/>
                  </a:cubicBezTo>
                  <a:cubicBezTo>
                    <a:pt x="8282391" y="43705"/>
                    <a:pt x="8083412" y="0"/>
                    <a:pt x="7848255" y="0"/>
                  </a:cubicBezTo>
                  <a:close/>
                  <a:moveTo>
                    <a:pt x="12189621" y="983366"/>
                  </a:moveTo>
                  <a:cubicBezTo>
                    <a:pt x="11948434" y="983366"/>
                    <a:pt x="11755485" y="1027071"/>
                    <a:pt x="11755485" y="1081702"/>
                  </a:cubicBezTo>
                  <a:cubicBezTo>
                    <a:pt x="11755485" y="1136334"/>
                    <a:pt x="11948434" y="1180039"/>
                    <a:pt x="12189621" y="1180039"/>
                  </a:cubicBezTo>
                  <a:cubicBezTo>
                    <a:pt x="12430808" y="1180039"/>
                    <a:pt x="12623757" y="1136334"/>
                    <a:pt x="12623757" y="1081702"/>
                  </a:cubicBezTo>
                  <a:cubicBezTo>
                    <a:pt x="12623757" y="1027071"/>
                    <a:pt x="12430808" y="983366"/>
                    <a:pt x="12189621" y="983366"/>
                  </a:cubicBezTo>
                  <a:close/>
                  <a:moveTo>
                    <a:pt x="7848255" y="1966731"/>
                  </a:moveTo>
                  <a:cubicBezTo>
                    <a:pt x="7607068" y="1966731"/>
                    <a:pt x="7414119" y="2010437"/>
                    <a:pt x="7414119" y="2065068"/>
                  </a:cubicBezTo>
                  <a:cubicBezTo>
                    <a:pt x="7414119" y="2119699"/>
                    <a:pt x="7607068" y="2163405"/>
                    <a:pt x="7848255" y="2163405"/>
                  </a:cubicBezTo>
                  <a:cubicBezTo>
                    <a:pt x="8089442" y="2163405"/>
                    <a:pt x="8282391" y="2119699"/>
                    <a:pt x="8282391" y="2065068"/>
                  </a:cubicBezTo>
                  <a:cubicBezTo>
                    <a:pt x="8282391" y="2010437"/>
                    <a:pt x="8083412" y="1966731"/>
                    <a:pt x="7848255" y="1966731"/>
                  </a:cubicBezTo>
                  <a:close/>
                </a:path>
              </a:pathLst>
            </a:custGeom>
            <a:solidFill>
              <a:srgbClr val="FFFFFF"/>
            </a:solidFill>
          </p:spPr>
          <p:txBody>
            <a:bodyPr/>
            <a:lstStyle/>
            <a:p>
              <a:endParaRPr lang="en-GB" sz="1200"/>
            </a:p>
          </p:txBody>
        </p:sp>
        <p:sp>
          <p:nvSpPr>
            <p:cNvPr id="14" name="Freeform 14">
              <a:extLst>
                <a:ext uri="{FF2B5EF4-FFF2-40B4-BE49-F238E27FC236}">
                  <a16:creationId xmlns:a16="http://schemas.microsoft.com/office/drawing/2014/main" id="{290633EB-9A54-2A44-55DB-041DD6D2EA47}"/>
                </a:ext>
              </a:extLst>
            </p:cNvPr>
            <p:cNvSpPr/>
            <p:nvPr/>
          </p:nvSpPr>
          <p:spPr>
            <a:xfrm>
              <a:off x="0" y="0"/>
              <a:ext cx="12640267" cy="3150285"/>
            </a:xfrm>
            <a:custGeom>
              <a:avLst/>
              <a:gdLst/>
              <a:ahLst/>
              <a:cxnLst/>
              <a:rect l="l" t="t" r="r" b="b"/>
              <a:pathLst>
                <a:path w="12640267" h="3150285">
                  <a:moveTo>
                    <a:pt x="12628208" y="1003270"/>
                  </a:moveTo>
                  <a:lnTo>
                    <a:pt x="12332753" y="1070193"/>
                  </a:lnTo>
                  <a:lnTo>
                    <a:pt x="12628208" y="1137117"/>
                  </a:lnTo>
                  <a:lnTo>
                    <a:pt x="12501584" y="1165798"/>
                  </a:lnTo>
                  <a:lnTo>
                    <a:pt x="12206131" y="1098875"/>
                  </a:lnTo>
                  <a:lnTo>
                    <a:pt x="11916706" y="1165798"/>
                  </a:lnTo>
                  <a:lnTo>
                    <a:pt x="11790083" y="1137117"/>
                  </a:lnTo>
                  <a:lnTo>
                    <a:pt x="12085538" y="1070193"/>
                  </a:lnTo>
                  <a:lnTo>
                    <a:pt x="11790083" y="1003270"/>
                  </a:lnTo>
                  <a:lnTo>
                    <a:pt x="11916706" y="974588"/>
                  </a:lnTo>
                  <a:lnTo>
                    <a:pt x="12206131" y="1041512"/>
                  </a:lnTo>
                  <a:lnTo>
                    <a:pt x="12501584" y="974588"/>
                  </a:lnTo>
                  <a:lnTo>
                    <a:pt x="12628208" y="1003270"/>
                  </a:lnTo>
                  <a:close/>
                  <a:moveTo>
                    <a:pt x="11759935" y="106680"/>
                  </a:moveTo>
                  <a:cubicBezTo>
                    <a:pt x="11759935" y="55880"/>
                    <a:pt x="11952884" y="15240"/>
                    <a:pt x="12194072" y="15240"/>
                  </a:cubicBezTo>
                  <a:cubicBezTo>
                    <a:pt x="12435259" y="15240"/>
                    <a:pt x="12628208" y="55880"/>
                    <a:pt x="12628208" y="106680"/>
                  </a:cubicBezTo>
                  <a:cubicBezTo>
                    <a:pt x="12628208" y="157480"/>
                    <a:pt x="12435259" y="198120"/>
                    <a:pt x="12194072" y="198120"/>
                  </a:cubicBezTo>
                  <a:cubicBezTo>
                    <a:pt x="11952884" y="198120"/>
                    <a:pt x="11759935" y="157480"/>
                    <a:pt x="11759935" y="106680"/>
                  </a:cubicBezTo>
                  <a:close/>
                  <a:moveTo>
                    <a:pt x="11940825" y="106680"/>
                  </a:moveTo>
                  <a:cubicBezTo>
                    <a:pt x="11940825" y="135890"/>
                    <a:pt x="12055389" y="160020"/>
                    <a:pt x="12194072" y="160020"/>
                  </a:cubicBezTo>
                  <a:cubicBezTo>
                    <a:pt x="12332754" y="160020"/>
                    <a:pt x="12447318" y="135890"/>
                    <a:pt x="12447318" y="106680"/>
                  </a:cubicBezTo>
                  <a:cubicBezTo>
                    <a:pt x="12447318" y="77470"/>
                    <a:pt x="12332754" y="53340"/>
                    <a:pt x="12194072" y="53340"/>
                  </a:cubicBezTo>
                  <a:cubicBezTo>
                    <a:pt x="12055389" y="53340"/>
                    <a:pt x="11940825" y="77470"/>
                    <a:pt x="11940825" y="106680"/>
                  </a:cubicBezTo>
                  <a:close/>
                  <a:moveTo>
                    <a:pt x="13970" y="1070193"/>
                  </a:moveTo>
                  <a:cubicBezTo>
                    <a:pt x="13970" y="1015562"/>
                    <a:pt x="54610" y="971857"/>
                    <a:pt x="105410" y="971857"/>
                  </a:cubicBezTo>
                  <a:cubicBezTo>
                    <a:pt x="156210" y="971857"/>
                    <a:pt x="196850" y="1015562"/>
                    <a:pt x="196850" y="1070193"/>
                  </a:cubicBezTo>
                  <a:cubicBezTo>
                    <a:pt x="196850" y="1124825"/>
                    <a:pt x="156210" y="1168530"/>
                    <a:pt x="105410" y="1168530"/>
                  </a:cubicBezTo>
                  <a:cubicBezTo>
                    <a:pt x="54610" y="1168530"/>
                    <a:pt x="13970" y="1124825"/>
                    <a:pt x="13970" y="1070193"/>
                  </a:cubicBezTo>
                  <a:close/>
                  <a:moveTo>
                    <a:pt x="52070" y="1070193"/>
                  </a:moveTo>
                  <a:cubicBezTo>
                    <a:pt x="52070" y="1101606"/>
                    <a:pt x="76200" y="1127556"/>
                    <a:pt x="105410" y="1127556"/>
                  </a:cubicBezTo>
                  <a:cubicBezTo>
                    <a:pt x="134620" y="1127556"/>
                    <a:pt x="158750" y="1101606"/>
                    <a:pt x="158750" y="1070193"/>
                  </a:cubicBezTo>
                  <a:cubicBezTo>
                    <a:pt x="158750" y="1038780"/>
                    <a:pt x="134620" y="1012830"/>
                    <a:pt x="105410" y="1012830"/>
                  </a:cubicBezTo>
                  <a:cubicBezTo>
                    <a:pt x="76200" y="1012830"/>
                    <a:pt x="52070" y="1038780"/>
                    <a:pt x="52070" y="1070193"/>
                  </a:cubicBezTo>
                  <a:close/>
                  <a:moveTo>
                    <a:pt x="125730" y="2922199"/>
                  </a:moveTo>
                  <a:lnTo>
                    <a:pt x="87630" y="2922199"/>
                  </a:lnTo>
                  <a:lnTo>
                    <a:pt x="87630" y="3016438"/>
                  </a:lnTo>
                  <a:lnTo>
                    <a:pt x="0" y="3016438"/>
                  </a:lnTo>
                  <a:lnTo>
                    <a:pt x="0" y="3057412"/>
                  </a:lnTo>
                  <a:lnTo>
                    <a:pt x="86360" y="3057412"/>
                  </a:lnTo>
                  <a:lnTo>
                    <a:pt x="86360" y="3150285"/>
                  </a:lnTo>
                  <a:lnTo>
                    <a:pt x="124460" y="3150285"/>
                  </a:lnTo>
                  <a:lnTo>
                    <a:pt x="124460" y="3056046"/>
                  </a:lnTo>
                  <a:lnTo>
                    <a:pt x="212090" y="3056046"/>
                  </a:lnTo>
                  <a:lnTo>
                    <a:pt x="212090" y="3015073"/>
                  </a:lnTo>
                  <a:lnTo>
                    <a:pt x="125730" y="3015073"/>
                  </a:lnTo>
                  <a:lnTo>
                    <a:pt x="125730" y="2922199"/>
                  </a:lnTo>
                  <a:close/>
                  <a:moveTo>
                    <a:pt x="46990" y="195580"/>
                  </a:moveTo>
                  <a:lnTo>
                    <a:pt x="109220" y="133350"/>
                  </a:lnTo>
                  <a:lnTo>
                    <a:pt x="171450" y="195580"/>
                  </a:lnTo>
                  <a:lnTo>
                    <a:pt x="196850" y="168910"/>
                  </a:lnTo>
                  <a:lnTo>
                    <a:pt x="135890" y="106680"/>
                  </a:lnTo>
                  <a:lnTo>
                    <a:pt x="196850" y="44450"/>
                  </a:lnTo>
                  <a:lnTo>
                    <a:pt x="170180" y="17780"/>
                  </a:lnTo>
                  <a:lnTo>
                    <a:pt x="109220" y="80010"/>
                  </a:lnTo>
                  <a:lnTo>
                    <a:pt x="48260" y="17780"/>
                  </a:lnTo>
                  <a:lnTo>
                    <a:pt x="21590" y="44450"/>
                  </a:lnTo>
                  <a:lnTo>
                    <a:pt x="82550" y="105410"/>
                  </a:lnTo>
                  <a:lnTo>
                    <a:pt x="20320" y="168910"/>
                  </a:lnTo>
                  <a:lnTo>
                    <a:pt x="46990" y="195580"/>
                  </a:lnTo>
                  <a:close/>
                  <a:moveTo>
                    <a:pt x="12640267" y="3036925"/>
                  </a:moveTo>
                  <a:cubicBezTo>
                    <a:pt x="12640267" y="3091556"/>
                    <a:pt x="12447319" y="3135262"/>
                    <a:pt x="12206132" y="3135262"/>
                  </a:cubicBezTo>
                  <a:cubicBezTo>
                    <a:pt x="11964945" y="3135262"/>
                    <a:pt x="11771995" y="3091556"/>
                    <a:pt x="11771995" y="3036925"/>
                  </a:cubicBezTo>
                  <a:cubicBezTo>
                    <a:pt x="11771995" y="2982294"/>
                    <a:pt x="11964945" y="2938588"/>
                    <a:pt x="12206132" y="2938588"/>
                  </a:cubicBezTo>
                  <a:cubicBezTo>
                    <a:pt x="12447318" y="2938588"/>
                    <a:pt x="12640267" y="2982294"/>
                    <a:pt x="12640267" y="3036925"/>
                  </a:cubicBezTo>
                  <a:close/>
                  <a:moveTo>
                    <a:pt x="12459377" y="3036925"/>
                  </a:moveTo>
                  <a:cubicBezTo>
                    <a:pt x="12459377" y="3005512"/>
                    <a:pt x="12344813" y="2979562"/>
                    <a:pt x="12206132" y="2979562"/>
                  </a:cubicBezTo>
                  <a:cubicBezTo>
                    <a:pt x="12067449" y="2979562"/>
                    <a:pt x="11952884" y="3005512"/>
                    <a:pt x="11952884" y="3036925"/>
                  </a:cubicBezTo>
                  <a:cubicBezTo>
                    <a:pt x="11952884" y="3068338"/>
                    <a:pt x="12067449" y="3094288"/>
                    <a:pt x="12206132" y="3094288"/>
                  </a:cubicBezTo>
                  <a:cubicBezTo>
                    <a:pt x="12344813" y="3094288"/>
                    <a:pt x="12459377" y="3068338"/>
                    <a:pt x="12459377" y="3036925"/>
                  </a:cubicBezTo>
                  <a:close/>
                  <a:moveTo>
                    <a:pt x="8154190" y="1957954"/>
                  </a:moveTo>
                  <a:lnTo>
                    <a:pt x="7858735" y="2024878"/>
                  </a:lnTo>
                  <a:lnTo>
                    <a:pt x="7569311" y="1957954"/>
                  </a:lnTo>
                  <a:lnTo>
                    <a:pt x="7442688" y="1986636"/>
                  </a:lnTo>
                  <a:lnTo>
                    <a:pt x="7738142" y="2053559"/>
                  </a:lnTo>
                  <a:lnTo>
                    <a:pt x="7442688" y="2120483"/>
                  </a:lnTo>
                  <a:lnTo>
                    <a:pt x="7569311" y="2149164"/>
                  </a:lnTo>
                  <a:lnTo>
                    <a:pt x="7858735" y="2082241"/>
                  </a:lnTo>
                  <a:lnTo>
                    <a:pt x="8154190" y="2149164"/>
                  </a:lnTo>
                  <a:lnTo>
                    <a:pt x="8280812" y="2120483"/>
                  </a:lnTo>
                  <a:lnTo>
                    <a:pt x="7985358" y="2053559"/>
                  </a:lnTo>
                  <a:lnTo>
                    <a:pt x="8280812" y="1986636"/>
                  </a:lnTo>
                  <a:lnTo>
                    <a:pt x="8154190" y="1957954"/>
                  </a:lnTo>
                  <a:close/>
                  <a:moveTo>
                    <a:pt x="7955210" y="0"/>
                  </a:moveTo>
                  <a:lnTo>
                    <a:pt x="7774320" y="0"/>
                  </a:lnTo>
                  <a:lnTo>
                    <a:pt x="7774320" y="87630"/>
                  </a:lnTo>
                  <a:lnTo>
                    <a:pt x="7364302" y="87630"/>
                  </a:lnTo>
                  <a:lnTo>
                    <a:pt x="7364302" y="125730"/>
                  </a:lnTo>
                  <a:lnTo>
                    <a:pt x="7768289" y="125730"/>
                  </a:lnTo>
                  <a:lnTo>
                    <a:pt x="7768289" y="212090"/>
                  </a:lnTo>
                  <a:lnTo>
                    <a:pt x="7949180" y="212090"/>
                  </a:lnTo>
                  <a:lnTo>
                    <a:pt x="7949180" y="124460"/>
                  </a:lnTo>
                  <a:lnTo>
                    <a:pt x="8371257" y="124460"/>
                  </a:lnTo>
                  <a:lnTo>
                    <a:pt x="8371257" y="86360"/>
                  </a:lnTo>
                  <a:lnTo>
                    <a:pt x="7955210" y="86360"/>
                  </a:lnTo>
                  <a:lnTo>
                    <a:pt x="7955210" y="0"/>
                  </a:lnTo>
                  <a:close/>
                  <a:moveTo>
                    <a:pt x="3957536" y="2053559"/>
                  </a:moveTo>
                  <a:cubicBezTo>
                    <a:pt x="3957536" y="2108191"/>
                    <a:pt x="3764586" y="2151896"/>
                    <a:pt x="3523399" y="2151896"/>
                  </a:cubicBezTo>
                  <a:cubicBezTo>
                    <a:pt x="3282212" y="2151896"/>
                    <a:pt x="3089262" y="2108191"/>
                    <a:pt x="3089262" y="2053559"/>
                  </a:cubicBezTo>
                  <a:cubicBezTo>
                    <a:pt x="3089262" y="1998928"/>
                    <a:pt x="3282212" y="1955223"/>
                    <a:pt x="3523399" y="1955223"/>
                  </a:cubicBezTo>
                  <a:cubicBezTo>
                    <a:pt x="3764586" y="1955223"/>
                    <a:pt x="3957536" y="1998928"/>
                    <a:pt x="3957536" y="2053559"/>
                  </a:cubicBezTo>
                  <a:close/>
                  <a:moveTo>
                    <a:pt x="3776645" y="2053559"/>
                  </a:moveTo>
                  <a:cubicBezTo>
                    <a:pt x="3776645" y="2022146"/>
                    <a:pt x="3662082" y="1996196"/>
                    <a:pt x="3523399" y="1996196"/>
                  </a:cubicBezTo>
                  <a:cubicBezTo>
                    <a:pt x="3384716" y="1996196"/>
                    <a:pt x="3270152" y="2022146"/>
                    <a:pt x="3270152" y="2053559"/>
                  </a:cubicBezTo>
                  <a:cubicBezTo>
                    <a:pt x="3270152" y="2084972"/>
                    <a:pt x="3384716" y="2110922"/>
                    <a:pt x="3523399" y="2110922"/>
                  </a:cubicBezTo>
                  <a:cubicBezTo>
                    <a:pt x="3662082" y="2110922"/>
                    <a:pt x="3776645" y="2084972"/>
                    <a:pt x="3776645" y="2053559"/>
                  </a:cubicBezTo>
                  <a:close/>
                  <a:moveTo>
                    <a:pt x="3969595" y="106680"/>
                  </a:moveTo>
                  <a:cubicBezTo>
                    <a:pt x="3969595" y="157480"/>
                    <a:pt x="3776645" y="198120"/>
                    <a:pt x="3535458" y="198120"/>
                  </a:cubicBezTo>
                  <a:cubicBezTo>
                    <a:pt x="3294271" y="198120"/>
                    <a:pt x="3101322" y="157480"/>
                    <a:pt x="3101322" y="106680"/>
                  </a:cubicBezTo>
                  <a:cubicBezTo>
                    <a:pt x="3101322" y="55880"/>
                    <a:pt x="3300301" y="15240"/>
                    <a:pt x="3535458" y="15240"/>
                  </a:cubicBezTo>
                  <a:cubicBezTo>
                    <a:pt x="3776645" y="15240"/>
                    <a:pt x="3969595" y="55880"/>
                    <a:pt x="3969595" y="106680"/>
                  </a:cubicBezTo>
                  <a:close/>
                  <a:moveTo>
                    <a:pt x="3788705" y="106680"/>
                  </a:moveTo>
                  <a:cubicBezTo>
                    <a:pt x="3788705" y="77470"/>
                    <a:pt x="3674141" y="53340"/>
                    <a:pt x="3535458" y="53340"/>
                  </a:cubicBezTo>
                  <a:cubicBezTo>
                    <a:pt x="3396776" y="53340"/>
                    <a:pt x="3282212" y="77470"/>
                    <a:pt x="3282212" y="106680"/>
                  </a:cubicBezTo>
                  <a:cubicBezTo>
                    <a:pt x="3282212" y="135890"/>
                    <a:pt x="3396776" y="160020"/>
                    <a:pt x="3535458" y="160020"/>
                  </a:cubicBezTo>
                  <a:cubicBezTo>
                    <a:pt x="3674141" y="160020"/>
                    <a:pt x="3788705" y="135890"/>
                    <a:pt x="3788705" y="106680"/>
                  </a:cubicBezTo>
                  <a:close/>
                  <a:moveTo>
                    <a:pt x="3818853" y="2939954"/>
                  </a:moveTo>
                  <a:lnTo>
                    <a:pt x="3529429" y="3006878"/>
                  </a:lnTo>
                  <a:lnTo>
                    <a:pt x="3233975" y="2939954"/>
                  </a:lnTo>
                  <a:lnTo>
                    <a:pt x="3107351" y="2968635"/>
                  </a:lnTo>
                  <a:lnTo>
                    <a:pt x="3402805" y="3035559"/>
                  </a:lnTo>
                  <a:lnTo>
                    <a:pt x="3107351" y="3102483"/>
                  </a:lnTo>
                  <a:lnTo>
                    <a:pt x="3233975" y="3131164"/>
                  </a:lnTo>
                  <a:lnTo>
                    <a:pt x="3529429" y="3064240"/>
                  </a:lnTo>
                  <a:lnTo>
                    <a:pt x="3818853" y="3131164"/>
                  </a:lnTo>
                  <a:lnTo>
                    <a:pt x="3945476" y="3102483"/>
                  </a:lnTo>
                  <a:lnTo>
                    <a:pt x="3650022" y="3035559"/>
                  </a:lnTo>
                  <a:lnTo>
                    <a:pt x="3945476" y="2968635"/>
                  </a:lnTo>
                  <a:lnTo>
                    <a:pt x="3818853" y="2939954"/>
                  </a:lnTo>
                  <a:close/>
                </a:path>
              </a:pathLst>
            </a:custGeom>
            <a:solidFill>
              <a:srgbClr val="FFFFFF"/>
            </a:solidFill>
          </p:spPr>
          <p:txBody>
            <a:bodyPr/>
            <a:lstStyle/>
            <a:p>
              <a:endParaRPr lang="en-GB" sz="1200"/>
            </a:p>
          </p:txBody>
        </p:sp>
      </p:grpSp>
      <p:sp>
        <p:nvSpPr>
          <p:cNvPr id="30" name="TextBox 30">
            <a:extLst>
              <a:ext uri="{FF2B5EF4-FFF2-40B4-BE49-F238E27FC236}">
                <a16:creationId xmlns:a16="http://schemas.microsoft.com/office/drawing/2014/main" id="{B6129046-5DA9-CEF9-72C4-C0A507FA3417}"/>
              </a:ext>
            </a:extLst>
          </p:cNvPr>
          <p:cNvSpPr txBox="1"/>
          <p:nvPr/>
        </p:nvSpPr>
        <p:spPr>
          <a:xfrm>
            <a:off x="466338" y="1430531"/>
            <a:ext cx="6663435" cy="841834"/>
          </a:xfrm>
          <a:prstGeom prst="rect">
            <a:avLst/>
          </a:prstGeom>
        </p:spPr>
        <p:txBody>
          <a:bodyPr wrap="square" lIns="0" tIns="0" rIns="0" bIns="0" rtlCol="0" anchor="t">
            <a:spAutoFit/>
          </a:bodyPr>
          <a:lstStyle/>
          <a:p>
            <a:pPr>
              <a:lnSpc>
                <a:spcPts val="3367"/>
              </a:lnSpc>
            </a:pPr>
            <a:r>
              <a:rPr lang="en-US" sz="2700" dirty="0">
                <a:latin typeface="Arial" panose="020B0604020202020204" pitchFamily="34" charset="0"/>
                <a:cs typeface="Arial" panose="020B0604020202020204" pitchFamily="34" charset="0"/>
              </a:rPr>
              <a:t>At your table in pairs or in threes:</a:t>
            </a:r>
          </a:p>
          <a:p>
            <a:pPr>
              <a:lnSpc>
                <a:spcPts val="3367"/>
              </a:lnSpc>
            </a:pPr>
            <a:endParaRPr lang="en-US" sz="27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B6541AF-2064-04B3-60F1-67C665F93568}"/>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96967C5-E3AF-D4AC-FE34-479267D2B3AB}"/>
              </a:ext>
            </a:extLst>
          </p:cNvPr>
          <p:cNvSpPr txBox="1"/>
          <p:nvPr/>
        </p:nvSpPr>
        <p:spPr>
          <a:xfrm>
            <a:off x="466339" y="225468"/>
            <a:ext cx="6096000" cy="730521"/>
          </a:xfrm>
          <a:prstGeom prst="rect">
            <a:avLst/>
          </a:prstGeom>
          <a:noFill/>
        </p:spPr>
        <p:txBody>
          <a:bodyPr wrap="square">
            <a:spAutoFit/>
          </a:bodyPr>
          <a:lstStyle/>
          <a:p>
            <a:pPr>
              <a:lnSpc>
                <a:spcPts val="5300"/>
              </a:lnSpc>
            </a:pPr>
            <a:r>
              <a:rPr lang="en-US" sz="4400" b="1" dirty="0">
                <a:solidFill>
                  <a:schemeClr val="bg1"/>
                </a:solidFill>
                <a:latin typeface="Arial" panose="020B0604020202020204" pitchFamily="34" charset="0"/>
                <a:cs typeface="Arial" panose="020B0604020202020204" pitchFamily="34" charset="0"/>
              </a:rPr>
              <a:t>Ice Breaker</a:t>
            </a:r>
          </a:p>
        </p:txBody>
      </p:sp>
      <p:pic>
        <p:nvPicPr>
          <p:cNvPr id="3074" name="Picture 2" descr="See related image detail. Interdependence - Free business and finance icons">
            <a:extLst>
              <a:ext uri="{FF2B5EF4-FFF2-40B4-BE49-F238E27FC236}">
                <a16:creationId xmlns:a16="http://schemas.microsoft.com/office/drawing/2014/main" id="{35A3F8C2-2BEE-770C-584A-90459F2F3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615" y="1955125"/>
            <a:ext cx="3759875" cy="375987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38">
            <a:extLst>
              <a:ext uri="{FF2B5EF4-FFF2-40B4-BE49-F238E27FC236}">
                <a16:creationId xmlns:a16="http://schemas.microsoft.com/office/drawing/2014/main" id="{C216F94A-2A6B-5DA5-5E2C-FA846A3923A1}"/>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4">
              <a:biLevel thresh="25000"/>
            </a:blip>
            <a:stretch>
              <a:fillRect/>
            </a:stretch>
          </a:blipFill>
        </p:spPr>
        <p:txBody>
          <a:bodyPr/>
          <a:lstStyle/>
          <a:p>
            <a:endParaRPr lang="en-GB" sz="1200"/>
          </a:p>
        </p:txBody>
      </p:sp>
      <p:sp>
        <p:nvSpPr>
          <p:cNvPr id="6" name="TextBox 5">
            <a:extLst>
              <a:ext uri="{FF2B5EF4-FFF2-40B4-BE49-F238E27FC236}">
                <a16:creationId xmlns:a16="http://schemas.microsoft.com/office/drawing/2014/main" id="{62E9BB4C-BC78-732D-C1C9-6BA16AFC7B3C}"/>
              </a:ext>
            </a:extLst>
          </p:cNvPr>
          <p:cNvSpPr txBox="1"/>
          <p:nvPr/>
        </p:nvSpPr>
        <p:spPr>
          <a:xfrm>
            <a:off x="535427" y="2272365"/>
            <a:ext cx="7025767" cy="3309817"/>
          </a:xfrm>
          <a:prstGeom prst="rect">
            <a:avLst/>
          </a:prstGeom>
          <a:noFill/>
        </p:spPr>
        <p:txBody>
          <a:bodyPr wrap="square">
            <a:spAutoFit/>
          </a:bodyPr>
          <a:lstStyle/>
          <a:p>
            <a:pPr>
              <a:lnSpc>
                <a:spcPct val="150000"/>
              </a:lnSpc>
            </a:pPr>
            <a:r>
              <a:rPr lang="en-US" sz="4800" b="1" dirty="0">
                <a:latin typeface="Arial" panose="020B0604020202020204" pitchFamily="34" charset="0"/>
                <a:cs typeface="Arial" panose="020B0604020202020204" pitchFamily="34" charset="0"/>
              </a:rPr>
              <a:t>Share an example of when pupils were most engaged in your class.  </a:t>
            </a:r>
          </a:p>
        </p:txBody>
      </p:sp>
    </p:spTree>
    <p:extLst>
      <p:ext uri="{BB962C8B-B14F-4D97-AF65-F5344CB8AC3E}">
        <p14:creationId xmlns:p14="http://schemas.microsoft.com/office/powerpoint/2010/main" val="2772767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CA5ACA5-87F1-2FF0-60CA-E714AB9C0EB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F10DA78-1464-24DF-54A5-8EABD542C9AF}"/>
              </a:ext>
            </a:extLst>
          </p:cNvPr>
          <p:cNvSpPr txBox="1"/>
          <p:nvPr/>
        </p:nvSpPr>
        <p:spPr>
          <a:xfrm>
            <a:off x="145413" y="3429000"/>
            <a:ext cx="4012579" cy="1631216"/>
          </a:xfrm>
          <a:prstGeom prst="rect">
            <a:avLst/>
          </a:prstGeom>
          <a:noFill/>
        </p:spPr>
        <p:txBody>
          <a:bodyPr wrap="square">
            <a:spAutoFit/>
          </a:bodyPr>
          <a:lstStyle/>
          <a:p>
            <a:pPr algn="ctr"/>
            <a:r>
              <a:rPr lang="en-US" sz="3200" b="1" dirty="0">
                <a:solidFill>
                  <a:schemeClr val="tx1"/>
                </a:solidFill>
                <a:latin typeface="Arial" panose="020B0604020202020204" pitchFamily="34" charset="0"/>
                <a:cs typeface="Arial" panose="020B0604020202020204" pitchFamily="34" charset="0"/>
              </a:rPr>
              <a:t>Scribble Pads</a:t>
            </a:r>
          </a:p>
          <a:p>
            <a:pPr algn="ctr"/>
            <a:endParaRPr lang="en-US" sz="3200" b="1" dirty="0">
              <a:latin typeface="Arial" panose="020B0604020202020204" pitchFamily="34" charset="0"/>
              <a:cs typeface="Arial" panose="020B0604020202020204" pitchFamily="34" charset="0"/>
            </a:endParaRPr>
          </a:p>
          <a:p>
            <a:pPr algn="ctr"/>
            <a:r>
              <a:rPr lang="en-US" i="1" dirty="0">
                <a:latin typeface="Arial" panose="020B0604020202020204" pitchFamily="34" charset="0"/>
                <a:cs typeface="Arial" panose="020B0604020202020204" pitchFamily="34" charset="0"/>
              </a:rPr>
              <a:t>Include QR codes for online responses and links to CIC info.</a:t>
            </a:r>
            <a:endParaRPr lang="en-GB" i="1" dirty="0"/>
          </a:p>
        </p:txBody>
      </p:sp>
      <p:sp>
        <p:nvSpPr>
          <p:cNvPr id="2" name="Rectangle 1">
            <a:extLst>
              <a:ext uri="{FF2B5EF4-FFF2-40B4-BE49-F238E27FC236}">
                <a16:creationId xmlns:a16="http://schemas.microsoft.com/office/drawing/2014/main" id="{E13F8C97-3FBD-6C69-5ABD-A497493018C4}"/>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6E14225-2839-0A2E-AEA5-2C964A246A8D}"/>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Recording Your Feedback Today</a:t>
            </a:r>
          </a:p>
        </p:txBody>
      </p:sp>
      <p:sp>
        <p:nvSpPr>
          <p:cNvPr id="17" name="Freeform 38">
            <a:extLst>
              <a:ext uri="{FF2B5EF4-FFF2-40B4-BE49-F238E27FC236}">
                <a16:creationId xmlns:a16="http://schemas.microsoft.com/office/drawing/2014/main" id="{37DEFBF1-E4DB-584C-F913-E9CF23D56607}"/>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3">
              <a:biLevel thresh="25000"/>
            </a:blip>
            <a:stretch>
              <a:fillRect/>
            </a:stretch>
          </a:blipFill>
        </p:spPr>
        <p:txBody>
          <a:bodyPr/>
          <a:lstStyle/>
          <a:p>
            <a:endParaRPr lang="en-GB" sz="1200"/>
          </a:p>
        </p:txBody>
      </p:sp>
      <p:pic>
        <p:nvPicPr>
          <p:cNvPr id="7" name="Picture 6">
            <a:extLst>
              <a:ext uri="{FF2B5EF4-FFF2-40B4-BE49-F238E27FC236}">
                <a16:creationId xmlns:a16="http://schemas.microsoft.com/office/drawing/2014/main" id="{C5494B9B-8319-9BDA-10AE-61CC6452641F}"/>
              </a:ext>
            </a:extLst>
          </p:cNvPr>
          <p:cNvPicPr>
            <a:picLocks noChangeAspect="1"/>
          </p:cNvPicPr>
          <p:nvPr/>
        </p:nvPicPr>
        <p:blipFill>
          <a:blip r:embed="rId4"/>
          <a:stretch>
            <a:fillRect/>
          </a:stretch>
        </p:blipFill>
        <p:spPr>
          <a:xfrm>
            <a:off x="4480560" y="1522374"/>
            <a:ext cx="3668596" cy="4941993"/>
          </a:xfrm>
          <a:prstGeom prst="rect">
            <a:avLst/>
          </a:prstGeom>
        </p:spPr>
      </p:pic>
      <p:pic>
        <p:nvPicPr>
          <p:cNvPr id="12" name="Picture 11">
            <a:extLst>
              <a:ext uri="{FF2B5EF4-FFF2-40B4-BE49-F238E27FC236}">
                <a16:creationId xmlns:a16="http://schemas.microsoft.com/office/drawing/2014/main" id="{62E883D7-31CE-71FF-9319-2ECCA8B3C797}"/>
              </a:ext>
            </a:extLst>
          </p:cNvPr>
          <p:cNvPicPr>
            <a:picLocks noChangeAspect="1"/>
          </p:cNvPicPr>
          <p:nvPr/>
        </p:nvPicPr>
        <p:blipFill>
          <a:blip r:embed="rId5"/>
          <a:stretch>
            <a:fillRect/>
          </a:stretch>
        </p:blipFill>
        <p:spPr>
          <a:xfrm>
            <a:off x="8294613" y="1476895"/>
            <a:ext cx="3751974" cy="4987472"/>
          </a:xfrm>
          <a:prstGeom prst="rect">
            <a:avLst/>
          </a:prstGeom>
        </p:spPr>
      </p:pic>
    </p:spTree>
    <p:extLst>
      <p:ext uri="{BB962C8B-B14F-4D97-AF65-F5344CB8AC3E}">
        <p14:creationId xmlns:p14="http://schemas.microsoft.com/office/powerpoint/2010/main" val="400805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48D256E-8B81-E373-B799-3FC628D4439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33F3905-A3B7-D2C4-A113-E7FB4777A120}"/>
              </a:ext>
            </a:extLst>
          </p:cNvPr>
          <p:cNvSpPr txBox="1"/>
          <p:nvPr/>
        </p:nvSpPr>
        <p:spPr>
          <a:xfrm>
            <a:off x="145413" y="3678243"/>
            <a:ext cx="4012579" cy="584775"/>
          </a:xfrm>
          <a:prstGeom prst="rect">
            <a:avLst/>
          </a:prstGeom>
          <a:noFill/>
        </p:spPr>
        <p:txBody>
          <a:bodyPr wrap="square">
            <a:spAutoFit/>
          </a:bodyPr>
          <a:lstStyle/>
          <a:p>
            <a:pPr algn="ctr"/>
            <a:r>
              <a:rPr lang="en-US" sz="3200" b="1" dirty="0">
                <a:latin typeface="Arial" panose="020B0604020202020204" pitchFamily="34" charset="0"/>
                <a:cs typeface="Arial" panose="020B0604020202020204" pitchFamily="34" charset="0"/>
              </a:rPr>
              <a:t>Online Reponses</a:t>
            </a:r>
            <a:endParaRPr lang="en-GB" dirty="0"/>
          </a:p>
        </p:txBody>
      </p:sp>
      <p:sp>
        <p:nvSpPr>
          <p:cNvPr id="2" name="Rectangle 1">
            <a:extLst>
              <a:ext uri="{FF2B5EF4-FFF2-40B4-BE49-F238E27FC236}">
                <a16:creationId xmlns:a16="http://schemas.microsoft.com/office/drawing/2014/main" id="{E8803E8F-9D25-99BF-F8E3-33FD52212A4D}"/>
              </a:ext>
            </a:extLst>
          </p:cNvPr>
          <p:cNvSpPr/>
          <p:nvPr/>
        </p:nvSpPr>
        <p:spPr>
          <a:xfrm>
            <a:off x="0" y="0"/>
            <a:ext cx="12192000" cy="1182757"/>
          </a:xfrm>
          <a:prstGeom prst="rect">
            <a:avLst/>
          </a:prstGeom>
          <a:solidFill>
            <a:srgbClr val="A02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9AB2E75-17B7-6349-E670-E59679917DCE}"/>
              </a:ext>
            </a:extLst>
          </p:cNvPr>
          <p:cNvSpPr txBox="1"/>
          <p:nvPr/>
        </p:nvSpPr>
        <p:spPr>
          <a:xfrm>
            <a:off x="466338" y="225468"/>
            <a:ext cx="10269510" cy="730521"/>
          </a:xfrm>
          <a:prstGeom prst="rect">
            <a:avLst/>
          </a:prstGeom>
          <a:noFill/>
        </p:spPr>
        <p:txBody>
          <a:bodyPr wrap="square">
            <a:spAutoFit/>
          </a:bodyPr>
          <a:lstStyle/>
          <a:p>
            <a:pPr>
              <a:lnSpc>
                <a:spcPts val="5300"/>
              </a:lnSpc>
            </a:pPr>
            <a:r>
              <a:rPr lang="en-US" sz="4400" b="1">
                <a:solidFill>
                  <a:schemeClr val="bg1"/>
                </a:solidFill>
                <a:latin typeface="Arial" panose="020B0604020202020204" pitchFamily="34" charset="0"/>
                <a:cs typeface="Arial" panose="020B0604020202020204" pitchFamily="34" charset="0"/>
              </a:rPr>
              <a:t>Recording Your Feedback Today</a:t>
            </a:r>
          </a:p>
        </p:txBody>
      </p:sp>
      <p:sp>
        <p:nvSpPr>
          <p:cNvPr id="17" name="Freeform 38">
            <a:extLst>
              <a:ext uri="{FF2B5EF4-FFF2-40B4-BE49-F238E27FC236}">
                <a16:creationId xmlns:a16="http://schemas.microsoft.com/office/drawing/2014/main" id="{8318A070-DB50-937C-6AFB-F1FF5529A9B8}"/>
              </a:ext>
            </a:extLst>
          </p:cNvPr>
          <p:cNvSpPr/>
          <p:nvPr/>
        </p:nvSpPr>
        <p:spPr>
          <a:xfrm>
            <a:off x="10978213" y="416256"/>
            <a:ext cx="853842" cy="348946"/>
          </a:xfrm>
          <a:custGeom>
            <a:avLst/>
            <a:gdLst/>
            <a:ahLst/>
            <a:cxnLst/>
            <a:rect l="l" t="t" r="r" b="b"/>
            <a:pathLst>
              <a:path w="4623165" h="1862019">
                <a:moveTo>
                  <a:pt x="0" y="0"/>
                </a:moveTo>
                <a:lnTo>
                  <a:pt x="4623165" y="0"/>
                </a:lnTo>
                <a:lnTo>
                  <a:pt x="4623165" y="1862019"/>
                </a:lnTo>
                <a:lnTo>
                  <a:pt x="0" y="1862019"/>
                </a:lnTo>
                <a:lnTo>
                  <a:pt x="0" y="0"/>
                </a:lnTo>
                <a:close/>
              </a:path>
            </a:pathLst>
          </a:custGeom>
          <a:blipFill>
            <a:blip r:embed="rId3">
              <a:biLevel thresh="25000"/>
            </a:blip>
            <a:stretch>
              <a:fillRect/>
            </a:stretch>
          </a:blipFill>
        </p:spPr>
        <p:txBody>
          <a:bodyPr/>
          <a:lstStyle/>
          <a:p>
            <a:endParaRPr lang="en-GB" sz="1200"/>
          </a:p>
        </p:txBody>
      </p:sp>
      <p:pic>
        <p:nvPicPr>
          <p:cNvPr id="2050" name="Picture 2">
            <a:extLst>
              <a:ext uri="{FF2B5EF4-FFF2-40B4-BE49-F238E27FC236}">
                <a16:creationId xmlns:a16="http://schemas.microsoft.com/office/drawing/2014/main" id="{DB807100-0FB2-4589-B7EB-1A076CD4BB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12" b="17228"/>
          <a:stretch/>
        </p:blipFill>
        <p:spPr bwMode="auto">
          <a:xfrm>
            <a:off x="5955010" y="1860142"/>
            <a:ext cx="5067701" cy="8352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2642EE6D-EFEC-C58D-FC58-CA6E9325FD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788"/>
          <a:stretch/>
        </p:blipFill>
        <p:spPr bwMode="auto">
          <a:xfrm>
            <a:off x="5948840" y="1475904"/>
            <a:ext cx="5100994" cy="1042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50295842-C108-9C15-BEB9-6A04CCF3EE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10"/>
          <a:stretch/>
        </p:blipFill>
        <p:spPr bwMode="auto">
          <a:xfrm>
            <a:off x="5913120" y="1408225"/>
            <a:ext cx="5293693" cy="10790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532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5203037-7b1b-401d-bca7-8911dcf6a71e">
      <Terms xmlns="http://schemas.microsoft.com/office/infopath/2007/PartnerControls"/>
    </lcf76f155ced4ddcb4097134ff3c332f>
    <TaxCatchAll xmlns="93b41945-c52d-49f9-9fed-e09e7572fb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09046416FFDD47A6D9D315819099DC" ma:contentTypeVersion="14" ma:contentTypeDescription="Create a new document." ma:contentTypeScope="" ma:versionID="0b42f11c9e6327f7052bd6f644258a30">
  <xsd:schema xmlns:xsd="http://www.w3.org/2001/XMLSchema" xmlns:xs="http://www.w3.org/2001/XMLSchema" xmlns:p="http://schemas.microsoft.com/office/2006/metadata/properties" xmlns:ns2="55203037-7b1b-401d-bca7-8911dcf6a71e" xmlns:ns3="93b41945-c52d-49f9-9fed-e09e7572fb3a" targetNamespace="http://schemas.microsoft.com/office/2006/metadata/properties" ma:root="true" ma:fieldsID="7c55b694d8de302e2bdecfc6160b05b9" ns2:_="" ns3:_="">
    <xsd:import namespace="55203037-7b1b-401d-bca7-8911dcf6a71e"/>
    <xsd:import namespace="93b41945-c52d-49f9-9fed-e09e7572fb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203037-7b1b-401d-bca7-8911dcf6a7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94d5e3d-88e3-4c55-b684-1c81dd55b71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41945-c52d-49f9-9fed-e09e7572fb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bc46d3c-0dad-45d5-938f-4284a72f58e9}" ma:internalName="TaxCatchAll" ma:showField="CatchAllData" ma:web="93b41945-c52d-49f9-9fed-e09e7572fb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F5F9FE-55DD-4B2A-A84B-FCBEB8C224FD}">
  <ds:schemaRefs>
    <ds:schemaRef ds:uri="http://schemas.microsoft.com/sharepoint/v3/contenttype/forms"/>
  </ds:schemaRefs>
</ds:datastoreItem>
</file>

<file path=customXml/itemProps2.xml><?xml version="1.0" encoding="utf-8"?>
<ds:datastoreItem xmlns:ds="http://schemas.openxmlformats.org/officeDocument/2006/customXml" ds:itemID="{3771C32C-147B-45A5-BD93-EDB342F5595B}">
  <ds:schemaRefs>
    <ds:schemaRef ds:uri="http://schemas.microsoft.com/office/2006/metadata/properties"/>
    <ds:schemaRef ds:uri="http://schemas.microsoft.com/office/infopath/2007/PartnerControls"/>
    <ds:schemaRef ds:uri="55203037-7b1b-401d-bca7-8911dcf6a71e"/>
    <ds:schemaRef ds:uri="http://schemas.microsoft.com/office/2006/documentManagement/types"/>
    <ds:schemaRef ds:uri="http://purl.org/dc/elements/1.1/"/>
    <ds:schemaRef ds:uri="http://purl.org/dc/terms/"/>
    <ds:schemaRef ds:uri="http://purl.org/dc/dcmitype/"/>
    <ds:schemaRef ds:uri="http://www.w3.org/XML/1998/namespace"/>
    <ds:schemaRef ds:uri="http://schemas.openxmlformats.org/package/2006/metadata/core-properties"/>
    <ds:schemaRef ds:uri="93b41945-c52d-49f9-9fed-e09e7572fb3a"/>
  </ds:schemaRefs>
</ds:datastoreItem>
</file>

<file path=customXml/itemProps3.xml><?xml version="1.0" encoding="utf-8"?>
<ds:datastoreItem xmlns:ds="http://schemas.openxmlformats.org/officeDocument/2006/customXml" ds:itemID="{257579B3-4D6A-4CF4-90E3-D2402C65CF55}">
  <ds:schemaRefs>
    <ds:schemaRef ds:uri="55203037-7b1b-401d-bca7-8911dcf6a71e"/>
    <ds:schemaRef ds:uri="93b41945-c52d-49f9-9fed-e09e7572fb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76</TotalTime>
  <Words>788</Words>
  <Application>Microsoft Office PowerPoint</Application>
  <PresentationFormat>Widescreen</PresentationFormat>
  <Paragraphs>169</Paragraphs>
  <Slides>26</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Roboto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Ollie Bray</dc:creator>
  <cp:lastModifiedBy>Brian Clark</cp:lastModifiedBy>
  <cp:revision>51</cp:revision>
  <cp:lastPrinted>2024-11-26T08:29:50Z</cp:lastPrinted>
  <dcterms:created xsi:type="dcterms:W3CDTF">2024-03-20T07:36:35Z</dcterms:created>
  <dcterms:modified xsi:type="dcterms:W3CDTF">2025-05-27T18:54:40Z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0x010100ED09046416FFDD47A6D9D315819099DC</vt:lpwstr>
  </property>
  <property fmtid="{D5CDD505-2E9C-101B-9397-08002B2CF9AE}" pid="3" name="MediaServiceImageTags">
    <vt:lpwstr/>
  </property>
  <property fmtid="{D5CDD505-2E9C-101B-9397-08002B2CF9AE}" pid="4" name="Order">
    <vt:lpwstr>122800.000000000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