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Ex1.xml" ContentType="application/vnd.ms-office.chartex+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77" r:id="rId6"/>
    <p:sldId id="281" r:id="rId7"/>
    <p:sldId id="1792" r:id="rId8"/>
    <p:sldId id="1795" r:id="rId9"/>
    <p:sldId id="266" r:id="rId10"/>
    <p:sldId id="1796" r:id="rId11"/>
    <p:sldId id="1797" r:id="rId12"/>
    <p:sldId id="1798" r:id="rId13"/>
    <p:sldId id="1799" r:id="rId14"/>
    <p:sldId id="1810" r:id="rId15"/>
    <p:sldId id="1801" r:id="rId16"/>
    <p:sldId id="1802" r:id="rId17"/>
    <p:sldId id="1803" r:id="rId18"/>
    <p:sldId id="1804" r:id="rId19"/>
    <p:sldId id="1806" r:id="rId20"/>
    <p:sldId id="1807" r:id="rId21"/>
    <p:sldId id="1808" r:id="rId22"/>
    <p:sldId id="1809" r:id="rId23"/>
    <p:sldId id="1812" r:id="rId24"/>
    <p:sldId id="1811" r:id="rId25"/>
    <p:sldId id="1813" r:id="rId26"/>
  </p:sldIdLst>
  <p:sldSz cx="12192000" cy="6858000"/>
  <p:notesSz cx="6858000" cy="9144000"/>
  <p:defaultTextStyle>
    <a:defPPr>
      <a:defRPr lang="en-GB"/>
    </a:defPPr>
    <a:lvl1pPr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5pPr>
    <a:lvl6pPr marL="2286000" algn="l" defTabSz="914400" rtl="0" eaLnBrk="1" latinLnBrk="0" hangingPunct="1">
      <a:defRPr kern="1200">
        <a:solidFill>
          <a:schemeClr val="tx1"/>
        </a:solidFill>
        <a:latin typeface="Aptos" panose="020B0004020202020204" pitchFamily="34" charset="0"/>
        <a:ea typeface="+mn-ea"/>
        <a:cs typeface="+mn-cs"/>
      </a:defRPr>
    </a:lvl6pPr>
    <a:lvl7pPr marL="2743200" algn="l" defTabSz="914400" rtl="0" eaLnBrk="1" latinLnBrk="0" hangingPunct="1">
      <a:defRPr kern="1200">
        <a:solidFill>
          <a:schemeClr val="tx1"/>
        </a:solidFill>
        <a:latin typeface="Aptos" panose="020B0004020202020204" pitchFamily="34" charset="0"/>
        <a:ea typeface="+mn-ea"/>
        <a:cs typeface="+mn-cs"/>
      </a:defRPr>
    </a:lvl7pPr>
    <a:lvl8pPr marL="3200400" algn="l" defTabSz="914400" rtl="0" eaLnBrk="1" latinLnBrk="0" hangingPunct="1">
      <a:defRPr kern="1200">
        <a:solidFill>
          <a:schemeClr val="tx1"/>
        </a:solidFill>
        <a:latin typeface="Aptos" panose="020B0004020202020204" pitchFamily="34" charset="0"/>
        <a:ea typeface="+mn-ea"/>
        <a:cs typeface="+mn-cs"/>
      </a:defRPr>
    </a:lvl8pPr>
    <a:lvl9pPr marL="3657600" algn="l" defTabSz="914400" rtl="0" eaLnBrk="1" latinLnBrk="0" hangingPunct="1">
      <a:defRPr kern="1200">
        <a:solidFill>
          <a:schemeClr val="tx1"/>
        </a:solidFill>
        <a:latin typeface="Aptos" panose="020B0004020202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894C1F-B078-E2D7-8500-37D98C2091D4}" name="Eleanor Pinches" initials="EP" userId="S::eleanor.pinches@rmets.org::078273b9-7b44-4c3f-b7ce-376991eb796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3" autoAdjust="0"/>
    <p:restoredTop sz="73930" autoAdjust="0"/>
  </p:normalViewPr>
  <p:slideViewPr>
    <p:cSldViewPr snapToGrid="0">
      <p:cViewPr varScale="1">
        <p:scale>
          <a:sx n="51" d="100"/>
          <a:sy n="51" d="100"/>
        </p:scale>
        <p:origin x="1188" y="5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rmetsit-my.sharepoint.com/personal/sylvia_knight_rmets_org/Documents/Documents/docs/Climate%20Literacy/Analysis%202024/YPO%202024_CLS_first5question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rmetsit-my.sharepoint.com/personal/sylvia_knight_rmets_org/Documents/Documents/docs/Climate%20Literacy/Analysis%202024/YPO%202024_CLS_first5questions.xlsx" TargetMode="External"/><Relationship Id="rId2" Type="http://schemas.microsoft.com/office/2011/relationships/chartColorStyle" Target="colors3.xml"/><Relationship Id="rId1" Type="http://schemas.microsoft.com/office/2011/relationships/chartStyle" Target="style3.xml"/></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https://rmetsit-my.sharepoint.com/personal/sylvia_knight_rmets_org/Documents/Documents/docs/Climate%20Literacy/Analysis%202024/YPO%202024_CLS_first5question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'[YPO 2024_CLS_first5questions.xlsx]MSAGECC'!$L$1</c:f>
              <c:strCache>
                <c:ptCount val="1"/>
                <c:pt idx="0">
                  <c:v>Scotland</c:v>
                </c:pt>
              </c:strCache>
            </c:strRef>
          </c:tx>
          <c:spPr>
            <a:solidFill>
              <a:schemeClr val="accent1"/>
            </a:solidFill>
            <a:ln>
              <a:noFill/>
            </a:ln>
            <a:effectLst/>
          </c:spPr>
          <c:invertIfNegative val="0"/>
          <c:cat>
            <c:strRef>
              <c:f>'[YPO 2024_CLS_first5questions.xlsx]MSAGECC'!$K$2:$K$11</c:f>
              <c:strCache>
                <c:ptCount val="10"/>
                <c:pt idx="0">
                  <c:v>younger than 11</c:v>
                </c:pt>
                <c:pt idx="1">
                  <c:v>11</c:v>
                </c:pt>
                <c:pt idx="2">
                  <c:v>12</c:v>
                </c:pt>
                <c:pt idx="3">
                  <c:v>13</c:v>
                </c:pt>
                <c:pt idx="4">
                  <c:v>14</c:v>
                </c:pt>
                <c:pt idx="5">
                  <c:v>15</c:v>
                </c:pt>
                <c:pt idx="6">
                  <c:v>16</c:v>
                </c:pt>
                <c:pt idx="7">
                  <c:v>17</c:v>
                </c:pt>
                <c:pt idx="8">
                  <c:v>never</c:v>
                </c:pt>
                <c:pt idx="9">
                  <c:v>cant remember</c:v>
                </c:pt>
              </c:strCache>
            </c:strRef>
          </c:cat>
          <c:val>
            <c:numRef>
              <c:f>'[YPO 2024_CLS_first5questions.xlsx]MSAGECC'!$L$2:$L$11</c:f>
              <c:numCache>
                <c:formatCode>General</c:formatCode>
                <c:ptCount val="10"/>
                <c:pt idx="0">
                  <c:v>13</c:v>
                </c:pt>
                <c:pt idx="1">
                  <c:v>10</c:v>
                </c:pt>
                <c:pt idx="2">
                  <c:v>7</c:v>
                </c:pt>
                <c:pt idx="3">
                  <c:v>12</c:v>
                </c:pt>
                <c:pt idx="4">
                  <c:v>6</c:v>
                </c:pt>
                <c:pt idx="5">
                  <c:v>16</c:v>
                </c:pt>
                <c:pt idx="6">
                  <c:v>17</c:v>
                </c:pt>
                <c:pt idx="7">
                  <c:v>4</c:v>
                </c:pt>
                <c:pt idx="8">
                  <c:v>5</c:v>
                </c:pt>
                <c:pt idx="9">
                  <c:v>22</c:v>
                </c:pt>
              </c:numCache>
            </c:numRef>
          </c:val>
          <c:extLst>
            <c:ext xmlns:c16="http://schemas.microsoft.com/office/drawing/2014/chart" uri="{C3380CC4-5D6E-409C-BE32-E72D297353CC}">
              <c16:uniqueId val="{00000000-3B25-477F-A652-8421ED9A24BC}"/>
            </c:ext>
          </c:extLst>
        </c:ser>
        <c:dLbls>
          <c:showLegendKey val="0"/>
          <c:showVal val="0"/>
          <c:showCatName val="0"/>
          <c:showSerName val="0"/>
          <c:showPercent val="0"/>
          <c:showBubbleSize val="0"/>
        </c:dLbls>
        <c:gapWidth val="219"/>
        <c:overlap val="-27"/>
        <c:axId val="1424388736"/>
        <c:axId val="1424391616"/>
      </c:barChart>
      <c:catAx>
        <c:axId val="1424388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4391616"/>
        <c:crosses val="autoZero"/>
        <c:auto val="1"/>
        <c:lblAlgn val="ctr"/>
        <c:lblOffset val="100"/>
        <c:noMultiLvlLbl val="0"/>
      </c:catAx>
      <c:valAx>
        <c:axId val="1424391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43887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'[YPO 2024_CLS_first5questions.xlsx]MS_PersonCC'!$O$723</c:f>
              <c:strCache>
                <c:ptCount val="1"/>
                <c:pt idx="0">
                  <c:v>Scotland</c:v>
                </c:pt>
              </c:strCache>
            </c:strRef>
          </c:tx>
          <c:spPr>
            <a:solidFill>
              <a:schemeClr val="accent1"/>
            </a:solidFill>
            <a:ln>
              <a:noFill/>
            </a:ln>
            <a:effectLst/>
          </c:spPr>
          <c:invertIfNegative val="0"/>
          <c:cat>
            <c:strRef>
              <c:f>'[YPO 2024_CLS_first5questions.xlsx]MS_PersonCC'!$N$724:$N$727</c:f>
              <c:strCache>
                <c:ptCount val="4"/>
                <c:pt idx="0">
                  <c:v>A great deal</c:v>
                </c:pt>
                <c:pt idx="1">
                  <c:v>quite a bit</c:v>
                </c:pt>
                <c:pt idx="2">
                  <c:v>not very much</c:v>
                </c:pt>
                <c:pt idx="3">
                  <c:v>not at all</c:v>
                </c:pt>
              </c:strCache>
            </c:strRef>
          </c:cat>
          <c:val>
            <c:numRef>
              <c:f>'[YPO 2024_CLS_first5questions.xlsx]MS_PersonCC'!$O$724:$O$727</c:f>
              <c:numCache>
                <c:formatCode>General</c:formatCode>
                <c:ptCount val="4"/>
                <c:pt idx="0">
                  <c:v>13</c:v>
                </c:pt>
                <c:pt idx="1">
                  <c:v>49</c:v>
                </c:pt>
                <c:pt idx="2">
                  <c:v>21</c:v>
                </c:pt>
                <c:pt idx="3">
                  <c:v>16</c:v>
                </c:pt>
              </c:numCache>
            </c:numRef>
          </c:val>
          <c:extLst>
            <c:ext xmlns:c16="http://schemas.microsoft.com/office/drawing/2014/chart" uri="{C3380CC4-5D6E-409C-BE32-E72D297353CC}">
              <c16:uniqueId val="{00000000-0D31-4E0B-ACAF-12C7FF2957C0}"/>
            </c:ext>
          </c:extLst>
        </c:ser>
        <c:dLbls>
          <c:showLegendKey val="0"/>
          <c:showVal val="0"/>
          <c:showCatName val="0"/>
          <c:showSerName val="0"/>
          <c:showPercent val="0"/>
          <c:showBubbleSize val="0"/>
        </c:dLbls>
        <c:gapWidth val="219"/>
        <c:overlap val="-27"/>
        <c:axId val="553107487"/>
        <c:axId val="553115167"/>
      </c:barChart>
      <c:catAx>
        <c:axId val="553107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3115167"/>
        <c:crosses val="autoZero"/>
        <c:auto val="1"/>
        <c:lblAlgn val="ctr"/>
        <c:lblOffset val="100"/>
        <c:noMultiLvlLbl val="0"/>
      </c:catAx>
      <c:valAx>
        <c:axId val="5531151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31074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MS_Warm!$C$611:$C$722</cx:f>
        <cx:lvl ptCount="112" formatCode="General">
          <cx:pt idx="0">1.5</cx:pt>
          <cx:pt idx="1">3</cx:pt>
          <cx:pt idx="2">2.3999999999999999</cx:pt>
          <cx:pt idx="3">3.2400000000000002</cx:pt>
          <cx:pt idx="4">3</cx:pt>
          <cx:pt idx="5">4</cx:pt>
          <cx:pt idx="7">1.5</cx:pt>
          <cx:pt idx="8">2</cx:pt>
          <cx:pt idx="9">2</cx:pt>
          <cx:pt idx="10">1.5</cx:pt>
          <cx:pt idx="12">3</cx:pt>
          <cx:pt idx="13">3.2000000000000002</cx:pt>
          <cx:pt idx="14">1.5</cx:pt>
          <cx:pt idx="15">3</cx:pt>
          <cx:pt idx="16">3.2999999999999998</cx:pt>
          <cx:pt idx="17">0.45000000000000001</cx:pt>
          <cx:pt idx="19">0</cx:pt>
          <cx:pt idx="20">4</cx:pt>
          <cx:pt idx="21">3.7000000000000002</cx:pt>
          <cx:pt idx="22">3</cx:pt>
          <cx:pt idx="24">3.2000000000000002</cx:pt>
          <cx:pt idx="25">4</cx:pt>
          <cx:pt idx="26">3</cx:pt>
          <cx:pt idx="27">3.7000000000000002</cx:pt>
          <cx:pt idx="28">2</cx:pt>
          <cx:pt idx="30">2</cx:pt>
          <cx:pt idx="32">2</cx:pt>
          <cx:pt idx="33">2</cx:pt>
          <cx:pt idx="40">3</cx:pt>
          <cx:pt idx="42">2</cx:pt>
          <cx:pt idx="43">4</cx:pt>
          <cx:pt idx="44">4</cx:pt>
          <cx:pt idx="47">3.8999999999999999</cx:pt>
          <cx:pt idx="49">3.1400000000000001</cx:pt>
          <cx:pt idx="50">2.6299999999999999</cx:pt>
          <cx:pt idx="55">4</cx:pt>
          <cx:pt idx="59">1.1000000000000001</cx:pt>
          <cx:pt idx="60">3</cx:pt>
          <cx:pt idx="61">1.05</cx:pt>
          <cx:pt idx="63">4</cx:pt>
          <cx:pt idx="64">2.2000000000000002</cx:pt>
          <cx:pt idx="65">1.1100000000000001</cx:pt>
          <cx:pt idx="66">1.1000000000000001</cx:pt>
          <cx:pt idx="67">2.2000000000000002</cx:pt>
          <cx:pt idx="68">2.2000000000000002</cx:pt>
          <cx:pt idx="69">3</cx:pt>
          <cx:pt idx="70">3</cx:pt>
          <cx:pt idx="71">4</cx:pt>
          <cx:pt idx="72">0.80000000000000004</cx:pt>
          <cx:pt idx="73">2.6000000000000001</cx:pt>
          <cx:pt idx="74">3</cx:pt>
          <cx:pt idx="75">4</cx:pt>
          <cx:pt idx="77">2</cx:pt>
          <cx:pt idx="78">2</cx:pt>
          <cx:pt idx="79">4</cx:pt>
          <cx:pt idx="80">3</cx:pt>
          <cx:pt idx="81">3</cx:pt>
          <cx:pt idx="82">3</cx:pt>
          <cx:pt idx="83">3</cx:pt>
          <cx:pt idx="84">3.2000000000000002</cx:pt>
          <cx:pt idx="85">4</cx:pt>
          <cx:pt idx="86">1.1000000000000001</cx:pt>
          <cx:pt idx="87">1</cx:pt>
          <cx:pt idx="88">1</cx:pt>
          <cx:pt idx="89">3.5</cx:pt>
          <cx:pt idx="90">2.1000000000000001</cx:pt>
          <cx:pt idx="91">3</cx:pt>
          <cx:pt idx="92">2</cx:pt>
          <cx:pt idx="93">3.4500000000000002</cx:pt>
          <cx:pt idx="94">3</cx:pt>
          <cx:pt idx="95">4</cx:pt>
          <cx:pt idx="96">3</cx:pt>
          <cx:pt idx="97">3</cx:pt>
          <cx:pt idx="98">3</cx:pt>
          <cx:pt idx="99">2.5600000000000001</cx:pt>
          <cx:pt idx="100">3.48</cx:pt>
          <cx:pt idx="101">2</cx:pt>
          <cx:pt idx="102">2.6000000000000001</cx:pt>
          <cx:pt idx="103">2.6800000000000002</cx:pt>
          <cx:pt idx="105">1.5</cx:pt>
          <cx:pt idx="107">2</cx:pt>
          <cx:pt idx="108">2.7999999999999998</cx:pt>
          <cx:pt idx="109">1</cx:pt>
          <cx:pt idx="110">2</cx:pt>
        </cx:lvl>
      </cx:numDim>
    </cx:data>
  </cx:chartData>
  <cx:chart>
    <cx:title pos="t" align="ctr" overlay="0">
      <cx:tx>
        <cx:txData>
          <cx:v>Scotland</cx:v>
        </cx:txData>
      </cx:tx>
      <cx:txPr>
        <a:bodyPr spcFirstLastPara="1" vertOverflow="ellipsis" horzOverflow="overflow" wrap="square" lIns="0" tIns="0" rIns="0" bIns="0" anchor="ctr" anchorCtr="1"/>
        <a:lstStyle/>
        <a:p>
          <a:pPr algn="ctr" rtl="0">
            <a:defRPr/>
          </a:pPr>
          <a:r>
            <a:rPr lang="en-US" sz="1400" b="0" i="0" u="none" strike="noStrike" baseline="0">
              <a:solidFill>
                <a:sysClr val="windowText" lastClr="000000">
                  <a:lumMod val="65000"/>
                  <a:lumOff val="35000"/>
                </a:sysClr>
              </a:solidFill>
              <a:latin typeface="Aptos Narrow" panose="02110004020202020204"/>
            </a:rPr>
            <a:t>Scotland</a:t>
          </a:r>
        </a:p>
      </cx:txPr>
    </cx:title>
    <cx:plotArea>
      <cx:plotAreaRegion>
        <cx:series layoutId="clusteredColumn" uniqueId="{AF7ACC90-2EDE-4EC9-826E-EDB8FBB0D2F9}">
          <cx:spPr>
            <a:solidFill>
              <a:schemeClr val="tx2">
                <a:lumMod val="75000"/>
                <a:lumOff val="25000"/>
              </a:schemeClr>
            </a:solidFill>
          </cx:spPr>
          <cx:dataId val="0"/>
          <cx:layoutPr>
            <cx:binning intervalClosed="r">
              <cx:binSize val="0.20000000000000001"/>
            </cx:binning>
          </cx:layoutPr>
        </cx:series>
      </cx:plotAreaRegion>
      <cx:axis id="0">
        <cx:catScaling gapWidth="0"/>
        <cx:tickLabels/>
      </cx:axis>
      <cx:axis id="1">
        <cx:valScaling/>
        <cx:majorGridlines/>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C95BB-6357-4693-8893-CAF1F23C6786}" type="datetimeFigureOut">
              <a:rPr lang="en-GB" smtClean="0"/>
              <a:t>08/05/2025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B35191-A227-49F0-AEC7-01B7E2E8A93C}" type="slidenum">
              <a:rPr lang="en-GB" smtClean="0"/>
              <a:t>‹#›</a:t>
            </a:fld>
            <a:endParaRPr lang="en-GB"/>
          </a:p>
        </p:txBody>
      </p:sp>
    </p:spTree>
    <p:extLst>
      <p:ext uri="{BB962C8B-B14F-4D97-AF65-F5344CB8AC3E}">
        <p14:creationId xmlns:p14="http://schemas.microsoft.com/office/powerpoint/2010/main" val="1442372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189A601-7F90-485A-833E-6E0F952E881F}" type="slidenum">
              <a:rPr lang="en-GB" smtClean="0"/>
              <a:t>1</a:t>
            </a:fld>
            <a:endParaRPr lang="en-GB"/>
          </a:p>
        </p:txBody>
      </p:sp>
    </p:spTree>
    <p:extLst>
      <p:ext uri="{BB962C8B-B14F-4D97-AF65-F5344CB8AC3E}">
        <p14:creationId xmlns:p14="http://schemas.microsoft.com/office/powerpoint/2010/main" val="2024280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51C9D6D8-9A27-54AB-872F-B5DFDE52A5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0F177A58-62E7-36E9-6A24-2B868C9F855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F09DECBF-33CD-F60C-FD99-3938648C4B52}"/>
              </a:ext>
            </a:extLst>
          </p:cNvPr>
          <p:cNvSpPr>
            <a:spLocks noGrp="1"/>
          </p:cNvSpPr>
          <p:nvPr>
            <p:ph type="sldNum" sz="quarter" idx="5"/>
          </p:nvPr>
        </p:nvSpPr>
        <p:spPr/>
        <p:txBody>
          <a:bodyPr/>
          <a:lstStyle/>
          <a:p>
            <a:pPr>
              <a:defRPr/>
            </a:pPr>
            <a:fld id="{2C8292F8-DDDD-42AF-9919-1817A6A45988}" type="slidenum">
              <a:rPr lang="en-GB" smtClean="0"/>
              <a:pPr>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A56801-99AF-ED98-C4C8-6A67C3AC01F7}"/>
            </a:ext>
          </a:extLst>
        </p:cNvPr>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B60EF7F-D898-51EB-5D23-4E8B0C250B3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C10FD9B3-EF39-4E07-9461-40A1B5A0C13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FF665C79-F60E-0ECF-5BC6-9596929712ED}"/>
              </a:ext>
            </a:extLst>
          </p:cNvPr>
          <p:cNvSpPr>
            <a:spLocks noGrp="1"/>
          </p:cNvSpPr>
          <p:nvPr>
            <p:ph type="sldNum" sz="quarter" idx="5"/>
          </p:nvPr>
        </p:nvSpPr>
        <p:spPr/>
        <p:txBody>
          <a:bodyPr/>
          <a:lstStyle/>
          <a:p>
            <a:pPr>
              <a:defRPr/>
            </a:pPr>
            <a:fld id="{2C8292F8-DDDD-42AF-9919-1817A6A45988}" type="slidenum">
              <a:rPr lang="en-GB" smtClean="0"/>
              <a:pPr>
                <a:defRPr/>
              </a:pPr>
              <a:t>4</a:t>
            </a:fld>
            <a:endParaRPr lang="en-GB"/>
          </a:p>
        </p:txBody>
      </p:sp>
    </p:spTree>
    <p:extLst>
      <p:ext uri="{BB962C8B-B14F-4D97-AF65-F5344CB8AC3E}">
        <p14:creationId xmlns:p14="http://schemas.microsoft.com/office/powerpoint/2010/main" val="2453089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92B67-86C2-B8D9-9AAC-635956C98D42}"/>
            </a:ext>
          </a:extLst>
        </p:cNvPr>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74D089D2-0540-15B6-9EC0-5690B00568F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4E5E07B-6878-9135-875F-90833AA2601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31CE34DD-0481-7ACA-BE86-5A3AFF30C103}"/>
              </a:ext>
            </a:extLst>
          </p:cNvPr>
          <p:cNvSpPr>
            <a:spLocks noGrp="1"/>
          </p:cNvSpPr>
          <p:nvPr>
            <p:ph type="sldNum" sz="quarter" idx="5"/>
          </p:nvPr>
        </p:nvSpPr>
        <p:spPr/>
        <p:txBody>
          <a:bodyPr/>
          <a:lstStyle/>
          <a:p>
            <a:pPr>
              <a:defRPr/>
            </a:pPr>
            <a:fld id="{2C8292F8-DDDD-42AF-9919-1817A6A45988}" type="slidenum">
              <a:rPr lang="en-GB" smtClean="0"/>
              <a:pPr>
                <a:defRPr/>
              </a:pPr>
              <a:t>5</a:t>
            </a:fld>
            <a:endParaRPr lang="en-GB" dirty="0"/>
          </a:p>
        </p:txBody>
      </p:sp>
    </p:spTree>
    <p:extLst>
      <p:ext uri="{BB962C8B-B14F-4D97-AF65-F5344CB8AC3E}">
        <p14:creationId xmlns:p14="http://schemas.microsoft.com/office/powerpoint/2010/main" val="169581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1B35191-A227-49F0-AEC7-01B7E2E8A93C}" type="slidenum">
              <a:rPr lang="en-GB" smtClean="0"/>
              <a:t>7</a:t>
            </a:fld>
            <a:endParaRPr lang="en-GB"/>
          </a:p>
        </p:txBody>
      </p:sp>
    </p:spTree>
    <p:extLst>
      <p:ext uri="{BB962C8B-B14F-4D97-AF65-F5344CB8AC3E}">
        <p14:creationId xmlns:p14="http://schemas.microsoft.com/office/powerpoint/2010/main" val="1396308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1B35191-A227-49F0-AEC7-01B7E2E8A93C}" type="slidenum">
              <a:rPr lang="en-GB" smtClean="0"/>
              <a:t>10</a:t>
            </a:fld>
            <a:endParaRPr lang="en-GB"/>
          </a:p>
        </p:txBody>
      </p:sp>
    </p:spTree>
    <p:extLst>
      <p:ext uri="{BB962C8B-B14F-4D97-AF65-F5344CB8AC3E}">
        <p14:creationId xmlns:p14="http://schemas.microsoft.com/office/powerpoint/2010/main" val="4056671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1B35191-A227-49F0-AEC7-01B7E2E8A93C}" type="slidenum">
              <a:rPr lang="en-GB" smtClean="0"/>
              <a:t>11</a:t>
            </a:fld>
            <a:endParaRPr lang="en-GB"/>
          </a:p>
        </p:txBody>
      </p:sp>
    </p:spTree>
    <p:extLst>
      <p:ext uri="{BB962C8B-B14F-4D97-AF65-F5344CB8AC3E}">
        <p14:creationId xmlns:p14="http://schemas.microsoft.com/office/powerpoint/2010/main" val="2217536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F7318-D67B-37AC-D4DA-297F72B933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177DAD-0099-A693-3DBF-2B3ABEC533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6017D1-B380-A0FB-FEEF-BE58074A1CE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F2E8280-674C-A29F-868F-EFB62DDDBFC2}"/>
              </a:ext>
            </a:extLst>
          </p:cNvPr>
          <p:cNvSpPr>
            <a:spLocks noGrp="1"/>
          </p:cNvSpPr>
          <p:nvPr>
            <p:ph type="sldNum" sz="quarter" idx="5"/>
          </p:nvPr>
        </p:nvSpPr>
        <p:spPr/>
        <p:txBody>
          <a:bodyPr/>
          <a:lstStyle/>
          <a:p>
            <a:fld id="{0189A601-7F90-485A-833E-6E0F952E881F}" type="slidenum">
              <a:rPr lang="en-GB" smtClean="0"/>
              <a:t>22</a:t>
            </a:fld>
            <a:endParaRPr lang="en-GB"/>
          </a:p>
        </p:txBody>
      </p:sp>
    </p:spTree>
    <p:extLst>
      <p:ext uri="{BB962C8B-B14F-4D97-AF65-F5344CB8AC3E}">
        <p14:creationId xmlns:p14="http://schemas.microsoft.com/office/powerpoint/2010/main" val="734227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EBD971D-D57A-39A0-A134-4F08B4366B5B}"/>
              </a:ext>
            </a:extLst>
          </p:cNvPr>
          <p:cNvSpPr>
            <a:spLocks noGrp="1"/>
          </p:cNvSpPr>
          <p:nvPr>
            <p:ph type="dt" sz="half" idx="10"/>
          </p:nvPr>
        </p:nvSpPr>
        <p:spPr/>
        <p:txBody>
          <a:bodyPr/>
          <a:lstStyle>
            <a:lvl1pPr>
              <a:defRPr/>
            </a:lvl1pPr>
          </a:lstStyle>
          <a:p>
            <a:pPr>
              <a:defRPr/>
            </a:pPr>
            <a:fld id="{1DADCD24-B7CB-4C5C-8396-F885FBCCC319}" type="datetimeFigureOut">
              <a:rPr lang="en-GB"/>
              <a:pPr>
                <a:defRPr/>
              </a:pPr>
              <a:t>08/05/2025</a:t>
            </a:fld>
            <a:endParaRPr lang="en-GB"/>
          </a:p>
        </p:txBody>
      </p:sp>
      <p:sp>
        <p:nvSpPr>
          <p:cNvPr id="5" name="Footer Placeholder 4">
            <a:extLst>
              <a:ext uri="{FF2B5EF4-FFF2-40B4-BE49-F238E27FC236}">
                <a16:creationId xmlns:a16="http://schemas.microsoft.com/office/drawing/2014/main" id="{6276345B-B4B3-8CBE-AC2A-0BC04C5B102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AB25791-78D6-3E33-37A2-A55AA53DB2F2}"/>
              </a:ext>
            </a:extLst>
          </p:cNvPr>
          <p:cNvSpPr>
            <a:spLocks noGrp="1"/>
          </p:cNvSpPr>
          <p:nvPr>
            <p:ph type="sldNum" sz="quarter" idx="12"/>
          </p:nvPr>
        </p:nvSpPr>
        <p:spPr/>
        <p:txBody>
          <a:bodyPr/>
          <a:lstStyle>
            <a:lvl1pPr>
              <a:defRPr/>
            </a:lvl1pPr>
          </a:lstStyle>
          <a:p>
            <a:pPr>
              <a:defRPr/>
            </a:pPr>
            <a:fld id="{6A309D0E-6FE6-4C87-94B2-4E09BCD0E690}" type="slidenum">
              <a:rPr lang="en-GB"/>
              <a:pPr>
                <a:defRPr/>
              </a:pPr>
              <a:t>‹#›</a:t>
            </a:fld>
            <a:endParaRPr lang="en-GB"/>
          </a:p>
        </p:txBody>
      </p:sp>
    </p:spTree>
    <p:extLst>
      <p:ext uri="{BB962C8B-B14F-4D97-AF65-F5344CB8AC3E}">
        <p14:creationId xmlns:p14="http://schemas.microsoft.com/office/powerpoint/2010/main" val="1339662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3DF5FE-DF6F-E75D-1487-89E1EBDDECDA}"/>
              </a:ext>
            </a:extLst>
          </p:cNvPr>
          <p:cNvSpPr>
            <a:spLocks noGrp="1"/>
          </p:cNvSpPr>
          <p:nvPr>
            <p:ph type="dt" sz="half" idx="10"/>
          </p:nvPr>
        </p:nvSpPr>
        <p:spPr/>
        <p:txBody>
          <a:bodyPr/>
          <a:lstStyle>
            <a:lvl1pPr>
              <a:defRPr/>
            </a:lvl1pPr>
          </a:lstStyle>
          <a:p>
            <a:pPr>
              <a:defRPr/>
            </a:pPr>
            <a:fld id="{A10F69D2-7BC1-4A94-B8FC-1E0391354FFB}" type="datetimeFigureOut">
              <a:rPr lang="en-GB"/>
              <a:pPr>
                <a:defRPr/>
              </a:pPr>
              <a:t>08/05/2025</a:t>
            </a:fld>
            <a:endParaRPr lang="en-GB"/>
          </a:p>
        </p:txBody>
      </p:sp>
      <p:sp>
        <p:nvSpPr>
          <p:cNvPr id="5" name="Footer Placeholder 4">
            <a:extLst>
              <a:ext uri="{FF2B5EF4-FFF2-40B4-BE49-F238E27FC236}">
                <a16:creationId xmlns:a16="http://schemas.microsoft.com/office/drawing/2014/main" id="{F6562F43-9F74-2940-42CE-C30EF71B3CF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0D06902-E5CC-0863-1C12-81616BA1D756}"/>
              </a:ext>
            </a:extLst>
          </p:cNvPr>
          <p:cNvSpPr>
            <a:spLocks noGrp="1"/>
          </p:cNvSpPr>
          <p:nvPr>
            <p:ph type="sldNum" sz="quarter" idx="12"/>
          </p:nvPr>
        </p:nvSpPr>
        <p:spPr/>
        <p:txBody>
          <a:bodyPr/>
          <a:lstStyle>
            <a:lvl1pPr>
              <a:defRPr/>
            </a:lvl1pPr>
          </a:lstStyle>
          <a:p>
            <a:pPr>
              <a:defRPr/>
            </a:pPr>
            <a:fld id="{AFA7D618-C961-4560-8E3B-9F3CDFA0A1D6}" type="slidenum">
              <a:rPr lang="en-GB"/>
              <a:pPr>
                <a:defRPr/>
              </a:pPr>
              <a:t>‹#›</a:t>
            </a:fld>
            <a:endParaRPr lang="en-GB"/>
          </a:p>
        </p:txBody>
      </p:sp>
    </p:spTree>
    <p:extLst>
      <p:ext uri="{BB962C8B-B14F-4D97-AF65-F5344CB8AC3E}">
        <p14:creationId xmlns:p14="http://schemas.microsoft.com/office/powerpoint/2010/main" val="375370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25D7C2-E3BA-C0D7-C6CB-A8A9D1E06305}"/>
              </a:ext>
            </a:extLst>
          </p:cNvPr>
          <p:cNvSpPr>
            <a:spLocks noGrp="1"/>
          </p:cNvSpPr>
          <p:nvPr>
            <p:ph type="dt" sz="half" idx="10"/>
          </p:nvPr>
        </p:nvSpPr>
        <p:spPr/>
        <p:txBody>
          <a:bodyPr/>
          <a:lstStyle>
            <a:lvl1pPr>
              <a:defRPr/>
            </a:lvl1pPr>
          </a:lstStyle>
          <a:p>
            <a:pPr>
              <a:defRPr/>
            </a:pPr>
            <a:fld id="{D2662BAA-894B-4F48-924A-FE4EBB2BE71B}" type="datetimeFigureOut">
              <a:rPr lang="en-GB"/>
              <a:pPr>
                <a:defRPr/>
              </a:pPr>
              <a:t>08/05/2025</a:t>
            </a:fld>
            <a:endParaRPr lang="en-GB"/>
          </a:p>
        </p:txBody>
      </p:sp>
      <p:sp>
        <p:nvSpPr>
          <p:cNvPr id="5" name="Footer Placeholder 4">
            <a:extLst>
              <a:ext uri="{FF2B5EF4-FFF2-40B4-BE49-F238E27FC236}">
                <a16:creationId xmlns:a16="http://schemas.microsoft.com/office/drawing/2014/main" id="{18149FC2-8BE4-7316-54CA-0C465BF28C2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88FF9613-2B89-2B3E-CCF8-78569310AF7F}"/>
              </a:ext>
            </a:extLst>
          </p:cNvPr>
          <p:cNvSpPr>
            <a:spLocks noGrp="1"/>
          </p:cNvSpPr>
          <p:nvPr>
            <p:ph type="sldNum" sz="quarter" idx="12"/>
          </p:nvPr>
        </p:nvSpPr>
        <p:spPr/>
        <p:txBody>
          <a:bodyPr/>
          <a:lstStyle>
            <a:lvl1pPr>
              <a:defRPr/>
            </a:lvl1pPr>
          </a:lstStyle>
          <a:p>
            <a:pPr>
              <a:defRPr/>
            </a:pPr>
            <a:fld id="{D757BBF5-F280-4434-BA3C-3BA905665348}" type="slidenum">
              <a:rPr lang="en-GB"/>
              <a:pPr>
                <a:defRPr/>
              </a:pPr>
              <a:t>‹#›</a:t>
            </a:fld>
            <a:endParaRPr lang="en-GB"/>
          </a:p>
        </p:txBody>
      </p:sp>
    </p:spTree>
    <p:extLst>
      <p:ext uri="{BB962C8B-B14F-4D97-AF65-F5344CB8AC3E}">
        <p14:creationId xmlns:p14="http://schemas.microsoft.com/office/powerpoint/2010/main" val="2288475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CD6D0A-CE8C-D9C6-5CB5-DD7AC09968D8}"/>
              </a:ext>
            </a:extLst>
          </p:cNvPr>
          <p:cNvSpPr>
            <a:spLocks noGrp="1"/>
          </p:cNvSpPr>
          <p:nvPr>
            <p:ph type="dt" sz="half" idx="10"/>
          </p:nvPr>
        </p:nvSpPr>
        <p:spPr/>
        <p:txBody>
          <a:bodyPr/>
          <a:lstStyle>
            <a:lvl1pPr>
              <a:defRPr/>
            </a:lvl1pPr>
          </a:lstStyle>
          <a:p>
            <a:pPr>
              <a:defRPr/>
            </a:pPr>
            <a:fld id="{FF98BA2C-5A68-4AA2-9358-B285349A1A81}" type="datetimeFigureOut">
              <a:rPr lang="en-GB"/>
              <a:pPr>
                <a:defRPr/>
              </a:pPr>
              <a:t>08/05/2025</a:t>
            </a:fld>
            <a:endParaRPr lang="en-GB"/>
          </a:p>
        </p:txBody>
      </p:sp>
      <p:sp>
        <p:nvSpPr>
          <p:cNvPr id="5" name="Footer Placeholder 4">
            <a:extLst>
              <a:ext uri="{FF2B5EF4-FFF2-40B4-BE49-F238E27FC236}">
                <a16:creationId xmlns:a16="http://schemas.microsoft.com/office/drawing/2014/main" id="{FAD08AE3-A56F-1C2C-6527-EDE6B7CA76A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DE8FE00-187D-44E4-2CA5-A54A727E031D}"/>
              </a:ext>
            </a:extLst>
          </p:cNvPr>
          <p:cNvSpPr>
            <a:spLocks noGrp="1"/>
          </p:cNvSpPr>
          <p:nvPr>
            <p:ph type="sldNum" sz="quarter" idx="12"/>
          </p:nvPr>
        </p:nvSpPr>
        <p:spPr/>
        <p:txBody>
          <a:bodyPr/>
          <a:lstStyle>
            <a:lvl1pPr>
              <a:defRPr/>
            </a:lvl1pPr>
          </a:lstStyle>
          <a:p>
            <a:pPr>
              <a:defRPr/>
            </a:pPr>
            <a:fld id="{5CDCB6E9-18DE-43BD-83DC-21EB4088CBEA}" type="slidenum">
              <a:rPr lang="en-GB"/>
              <a:pPr>
                <a:defRPr/>
              </a:pPr>
              <a:t>‹#›</a:t>
            </a:fld>
            <a:endParaRPr lang="en-GB"/>
          </a:p>
        </p:txBody>
      </p:sp>
    </p:spTree>
    <p:extLst>
      <p:ext uri="{BB962C8B-B14F-4D97-AF65-F5344CB8AC3E}">
        <p14:creationId xmlns:p14="http://schemas.microsoft.com/office/powerpoint/2010/main" val="1950379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714040-2FFD-793D-E193-060E25C85554}"/>
              </a:ext>
            </a:extLst>
          </p:cNvPr>
          <p:cNvSpPr>
            <a:spLocks noGrp="1"/>
          </p:cNvSpPr>
          <p:nvPr>
            <p:ph type="dt" sz="half" idx="10"/>
          </p:nvPr>
        </p:nvSpPr>
        <p:spPr/>
        <p:txBody>
          <a:bodyPr/>
          <a:lstStyle>
            <a:lvl1pPr>
              <a:defRPr/>
            </a:lvl1pPr>
          </a:lstStyle>
          <a:p>
            <a:pPr>
              <a:defRPr/>
            </a:pPr>
            <a:fld id="{E7832FEE-245C-4586-B8D2-F2E48B23408F}" type="datetimeFigureOut">
              <a:rPr lang="en-GB"/>
              <a:pPr>
                <a:defRPr/>
              </a:pPr>
              <a:t>08/05/2025</a:t>
            </a:fld>
            <a:endParaRPr lang="en-GB"/>
          </a:p>
        </p:txBody>
      </p:sp>
      <p:sp>
        <p:nvSpPr>
          <p:cNvPr id="5" name="Footer Placeholder 4">
            <a:extLst>
              <a:ext uri="{FF2B5EF4-FFF2-40B4-BE49-F238E27FC236}">
                <a16:creationId xmlns:a16="http://schemas.microsoft.com/office/drawing/2014/main" id="{57ECACF9-9CC5-92BF-ED3D-732B47830665}"/>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73795D3-1122-CFB3-B166-8E51BBA619E5}"/>
              </a:ext>
            </a:extLst>
          </p:cNvPr>
          <p:cNvSpPr>
            <a:spLocks noGrp="1"/>
          </p:cNvSpPr>
          <p:nvPr>
            <p:ph type="sldNum" sz="quarter" idx="12"/>
          </p:nvPr>
        </p:nvSpPr>
        <p:spPr/>
        <p:txBody>
          <a:bodyPr/>
          <a:lstStyle>
            <a:lvl1pPr>
              <a:defRPr/>
            </a:lvl1pPr>
          </a:lstStyle>
          <a:p>
            <a:pPr>
              <a:defRPr/>
            </a:pPr>
            <a:fld id="{13768E17-2371-41AC-83AB-4BDC38E01848}" type="slidenum">
              <a:rPr lang="en-GB"/>
              <a:pPr>
                <a:defRPr/>
              </a:pPr>
              <a:t>‹#›</a:t>
            </a:fld>
            <a:endParaRPr lang="en-GB"/>
          </a:p>
        </p:txBody>
      </p:sp>
    </p:spTree>
    <p:extLst>
      <p:ext uri="{BB962C8B-B14F-4D97-AF65-F5344CB8AC3E}">
        <p14:creationId xmlns:p14="http://schemas.microsoft.com/office/powerpoint/2010/main" val="199031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7D22906-3D87-562F-8ABE-1D55021FB7AC}"/>
              </a:ext>
            </a:extLst>
          </p:cNvPr>
          <p:cNvSpPr>
            <a:spLocks noGrp="1"/>
          </p:cNvSpPr>
          <p:nvPr>
            <p:ph type="dt" sz="half" idx="10"/>
          </p:nvPr>
        </p:nvSpPr>
        <p:spPr/>
        <p:txBody>
          <a:bodyPr/>
          <a:lstStyle>
            <a:lvl1pPr>
              <a:defRPr/>
            </a:lvl1pPr>
          </a:lstStyle>
          <a:p>
            <a:pPr>
              <a:defRPr/>
            </a:pPr>
            <a:fld id="{D9B25E04-17BB-4E49-8444-9A8C8D49AD11}" type="datetimeFigureOut">
              <a:rPr lang="en-GB"/>
              <a:pPr>
                <a:defRPr/>
              </a:pPr>
              <a:t>08/05/2025</a:t>
            </a:fld>
            <a:endParaRPr lang="en-GB"/>
          </a:p>
        </p:txBody>
      </p:sp>
      <p:sp>
        <p:nvSpPr>
          <p:cNvPr id="6" name="Footer Placeholder 5">
            <a:extLst>
              <a:ext uri="{FF2B5EF4-FFF2-40B4-BE49-F238E27FC236}">
                <a16:creationId xmlns:a16="http://schemas.microsoft.com/office/drawing/2014/main" id="{56EBFE0B-EEEC-98A2-263D-D5702E31AE90}"/>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7D39C9A4-5027-0705-7051-6275116D12E5}"/>
              </a:ext>
            </a:extLst>
          </p:cNvPr>
          <p:cNvSpPr>
            <a:spLocks noGrp="1"/>
          </p:cNvSpPr>
          <p:nvPr>
            <p:ph type="sldNum" sz="quarter" idx="12"/>
          </p:nvPr>
        </p:nvSpPr>
        <p:spPr/>
        <p:txBody>
          <a:bodyPr/>
          <a:lstStyle>
            <a:lvl1pPr>
              <a:defRPr/>
            </a:lvl1pPr>
          </a:lstStyle>
          <a:p>
            <a:pPr>
              <a:defRPr/>
            </a:pPr>
            <a:fld id="{D01CE460-B152-475B-8432-F1B2273D5C8A}" type="slidenum">
              <a:rPr lang="en-GB"/>
              <a:pPr>
                <a:defRPr/>
              </a:pPr>
              <a:t>‹#›</a:t>
            </a:fld>
            <a:endParaRPr lang="en-GB"/>
          </a:p>
        </p:txBody>
      </p:sp>
    </p:spTree>
    <p:extLst>
      <p:ext uri="{BB962C8B-B14F-4D97-AF65-F5344CB8AC3E}">
        <p14:creationId xmlns:p14="http://schemas.microsoft.com/office/powerpoint/2010/main" val="2994040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F74ADB3-BDED-9BCF-91C2-768A1F257483}"/>
              </a:ext>
            </a:extLst>
          </p:cNvPr>
          <p:cNvSpPr>
            <a:spLocks noGrp="1"/>
          </p:cNvSpPr>
          <p:nvPr>
            <p:ph type="dt" sz="half" idx="10"/>
          </p:nvPr>
        </p:nvSpPr>
        <p:spPr/>
        <p:txBody>
          <a:bodyPr/>
          <a:lstStyle>
            <a:lvl1pPr>
              <a:defRPr/>
            </a:lvl1pPr>
          </a:lstStyle>
          <a:p>
            <a:pPr>
              <a:defRPr/>
            </a:pPr>
            <a:fld id="{4E870323-4545-4A91-956C-F7AA436EA4FA}" type="datetimeFigureOut">
              <a:rPr lang="en-GB"/>
              <a:pPr>
                <a:defRPr/>
              </a:pPr>
              <a:t>08/05/2025</a:t>
            </a:fld>
            <a:endParaRPr lang="en-GB"/>
          </a:p>
        </p:txBody>
      </p:sp>
      <p:sp>
        <p:nvSpPr>
          <p:cNvPr id="8" name="Footer Placeholder 7">
            <a:extLst>
              <a:ext uri="{FF2B5EF4-FFF2-40B4-BE49-F238E27FC236}">
                <a16:creationId xmlns:a16="http://schemas.microsoft.com/office/drawing/2014/main" id="{639B54EF-23F7-31C5-E9C6-64F45817744D}"/>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8">
            <a:extLst>
              <a:ext uri="{FF2B5EF4-FFF2-40B4-BE49-F238E27FC236}">
                <a16:creationId xmlns:a16="http://schemas.microsoft.com/office/drawing/2014/main" id="{58B66A0D-6A6A-4581-2ADB-471AF771BB2F}"/>
              </a:ext>
            </a:extLst>
          </p:cNvPr>
          <p:cNvSpPr>
            <a:spLocks noGrp="1"/>
          </p:cNvSpPr>
          <p:nvPr>
            <p:ph type="sldNum" sz="quarter" idx="12"/>
          </p:nvPr>
        </p:nvSpPr>
        <p:spPr/>
        <p:txBody>
          <a:bodyPr/>
          <a:lstStyle>
            <a:lvl1pPr>
              <a:defRPr/>
            </a:lvl1pPr>
          </a:lstStyle>
          <a:p>
            <a:pPr>
              <a:defRPr/>
            </a:pPr>
            <a:fld id="{C7397D28-EDF4-4A24-BF3B-F23106FFB238}" type="slidenum">
              <a:rPr lang="en-GB"/>
              <a:pPr>
                <a:defRPr/>
              </a:pPr>
              <a:t>‹#›</a:t>
            </a:fld>
            <a:endParaRPr lang="en-GB"/>
          </a:p>
        </p:txBody>
      </p:sp>
    </p:spTree>
    <p:extLst>
      <p:ext uri="{BB962C8B-B14F-4D97-AF65-F5344CB8AC3E}">
        <p14:creationId xmlns:p14="http://schemas.microsoft.com/office/powerpoint/2010/main" val="4094829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D49F2A2-39FD-A6C5-7724-EF0C08700FD6}"/>
              </a:ext>
            </a:extLst>
          </p:cNvPr>
          <p:cNvSpPr>
            <a:spLocks noGrp="1"/>
          </p:cNvSpPr>
          <p:nvPr>
            <p:ph type="dt" sz="half" idx="10"/>
          </p:nvPr>
        </p:nvSpPr>
        <p:spPr/>
        <p:txBody>
          <a:bodyPr/>
          <a:lstStyle>
            <a:lvl1pPr>
              <a:defRPr/>
            </a:lvl1pPr>
          </a:lstStyle>
          <a:p>
            <a:pPr>
              <a:defRPr/>
            </a:pPr>
            <a:fld id="{E2D161EF-F3BF-4892-B3E3-9C2836CD53D2}" type="datetimeFigureOut">
              <a:rPr lang="en-GB"/>
              <a:pPr>
                <a:defRPr/>
              </a:pPr>
              <a:t>08/05/2025</a:t>
            </a:fld>
            <a:endParaRPr lang="en-GB"/>
          </a:p>
        </p:txBody>
      </p:sp>
      <p:sp>
        <p:nvSpPr>
          <p:cNvPr id="4" name="Footer Placeholder 3">
            <a:extLst>
              <a:ext uri="{FF2B5EF4-FFF2-40B4-BE49-F238E27FC236}">
                <a16:creationId xmlns:a16="http://schemas.microsoft.com/office/drawing/2014/main" id="{2F65DC48-777D-BB23-61CD-A3966952DEFC}"/>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4">
            <a:extLst>
              <a:ext uri="{FF2B5EF4-FFF2-40B4-BE49-F238E27FC236}">
                <a16:creationId xmlns:a16="http://schemas.microsoft.com/office/drawing/2014/main" id="{C1CDC38B-7A4E-9AE1-EB40-8B51B74F1EBA}"/>
              </a:ext>
            </a:extLst>
          </p:cNvPr>
          <p:cNvSpPr>
            <a:spLocks noGrp="1"/>
          </p:cNvSpPr>
          <p:nvPr>
            <p:ph type="sldNum" sz="quarter" idx="12"/>
          </p:nvPr>
        </p:nvSpPr>
        <p:spPr/>
        <p:txBody>
          <a:bodyPr/>
          <a:lstStyle>
            <a:lvl1pPr>
              <a:defRPr/>
            </a:lvl1pPr>
          </a:lstStyle>
          <a:p>
            <a:pPr>
              <a:defRPr/>
            </a:pPr>
            <a:fld id="{8A412869-F1DB-4AC9-9387-914768D90795}" type="slidenum">
              <a:rPr lang="en-GB"/>
              <a:pPr>
                <a:defRPr/>
              </a:pPr>
              <a:t>‹#›</a:t>
            </a:fld>
            <a:endParaRPr lang="en-GB"/>
          </a:p>
        </p:txBody>
      </p:sp>
    </p:spTree>
    <p:extLst>
      <p:ext uri="{BB962C8B-B14F-4D97-AF65-F5344CB8AC3E}">
        <p14:creationId xmlns:p14="http://schemas.microsoft.com/office/powerpoint/2010/main" val="3195010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E1EBE9-70FA-B9E5-10E4-815D1568C1BA}"/>
              </a:ext>
            </a:extLst>
          </p:cNvPr>
          <p:cNvSpPr>
            <a:spLocks noGrp="1"/>
          </p:cNvSpPr>
          <p:nvPr>
            <p:ph type="dt" sz="half" idx="10"/>
          </p:nvPr>
        </p:nvSpPr>
        <p:spPr/>
        <p:txBody>
          <a:bodyPr/>
          <a:lstStyle>
            <a:lvl1pPr>
              <a:defRPr/>
            </a:lvl1pPr>
          </a:lstStyle>
          <a:p>
            <a:pPr>
              <a:defRPr/>
            </a:pPr>
            <a:fld id="{DCD16AF4-D7D0-4985-8997-44FCBE3A0AB4}" type="datetimeFigureOut">
              <a:rPr lang="en-GB"/>
              <a:pPr>
                <a:defRPr/>
              </a:pPr>
              <a:t>08/05/2025</a:t>
            </a:fld>
            <a:endParaRPr lang="en-GB"/>
          </a:p>
        </p:txBody>
      </p:sp>
      <p:sp>
        <p:nvSpPr>
          <p:cNvPr id="3" name="Footer Placeholder 2">
            <a:extLst>
              <a:ext uri="{FF2B5EF4-FFF2-40B4-BE49-F238E27FC236}">
                <a16:creationId xmlns:a16="http://schemas.microsoft.com/office/drawing/2014/main" id="{27F326C9-068C-F00C-1469-38F9DBBC66E9}"/>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3">
            <a:extLst>
              <a:ext uri="{FF2B5EF4-FFF2-40B4-BE49-F238E27FC236}">
                <a16:creationId xmlns:a16="http://schemas.microsoft.com/office/drawing/2014/main" id="{EE2FFA28-BF4D-CA2D-2E3A-DA7EF70773B3}"/>
              </a:ext>
            </a:extLst>
          </p:cNvPr>
          <p:cNvSpPr>
            <a:spLocks noGrp="1"/>
          </p:cNvSpPr>
          <p:nvPr>
            <p:ph type="sldNum" sz="quarter" idx="12"/>
          </p:nvPr>
        </p:nvSpPr>
        <p:spPr/>
        <p:txBody>
          <a:bodyPr/>
          <a:lstStyle>
            <a:lvl1pPr>
              <a:defRPr/>
            </a:lvl1pPr>
          </a:lstStyle>
          <a:p>
            <a:pPr>
              <a:defRPr/>
            </a:pPr>
            <a:fld id="{D4BB2D3D-104F-4630-B20A-161B7673B260}" type="slidenum">
              <a:rPr lang="en-GB"/>
              <a:pPr>
                <a:defRPr/>
              </a:pPr>
              <a:t>‹#›</a:t>
            </a:fld>
            <a:endParaRPr lang="en-GB"/>
          </a:p>
        </p:txBody>
      </p:sp>
    </p:spTree>
    <p:extLst>
      <p:ext uri="{BB962C8B-B14F-4D97-AF65-F5344CB8AC3E}">
        <p14:creationId xmlns:p14="http://schemas.microsoft.com/office/powerpoint/2010/main" val="214821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B55700-184C-657C-6709-60139C373D51}"/>
              </a:ext>
            </a:extLst>
          </p:cNvPr>
          <p:cNvSpPr>
            <a:spLocks noGrp="1"/>
          </p:cNvSpPr>
          <p:nvPr>
            <p:ph type="dt" sz="half" idx="10"/>
          </p:nvPr>
        </p:nvSpPr>
        <p:spPr/>
        <p:txBody>
          <a:bodyPr/>
          <a:lstStyle>
            <a:lvl1pPr>
              <a:defRPr/>
            </a:lvl1pPr>
          </a:lstStyle>
          <a:p>
            <a:pPr>
              <a:defRPr/>
            </a:pPr>
            <a:fld id="{8981548F-8090-42DB-8555-271DC4BF101E}" type="datetimeFigureOut">
              <a:rPr lang="en-GB"/>
              <a:pPr>
                <a:defRPr/>
              </a:pPr>
              <a:t>08/05/2025</a:t>
            </a:fld>
            <a:endParaRPr lang="en-GB"/>
          </a:p>
        </p:txBody>
      </p:sp>
      <p:sp>
        <p:nvSpPr>
          <p:cNvPr id="6" name="Footer Placeholder 5">
            <a:extLst>
              <a:ext uri="{FF2B5EF4-FFF2-40B4-BE49-F238E27FC236}">
                <a16:creationId xmlns:a16="http://schemas.microsoft.com/office/drawing/2014/main" id="{4D2E4D14-02C4-C5B8-78EE-5159B5171FB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E9B8258D-3432-063F-D8EA-6AA0AD4DAEA4}"/>
              </a:ext>
            </a:extLst>
          </p:cNvPr>
          <p:cNvSpPr>
            <a:spLocks noGrp="1"/>
          </p:cNvSpPr>
          <p:nvPr>
            <p:ph type="sldNum" sz="quarter" idx="12"/>
          </p:nvPr>
        </p:nvSpPr>
        <p:spPr/>
        <p:txBody>
          <a:bodyPr/>
          <a:lstStyle>
            <a:lvl1pPr>
              <a:defRPr/>
            </a:lvl1pPr>
          </a:lstStyle>
          <a:p>
            <a:pPr>
              <a:defRPr/>
            </a:pPr>
            <a:fld id="{CBB8CC6C-40A3-401A-A788-AF902DD929E0}" type="slidenum">
              <a:rPr lang="en-GB"/>
              <a:pPr>
                <a:defRPr/>
              </a:pPr>
              <a:t>‹#›</a:t>
            </a:fld>
            <a:endParaRPr lang="en-GB"/>
          </a:p>
        </p:txBody>
      </p:sp>
    </p:spTree>
    <p:extLst>
      <p:ext uri="{BB962C8B-B14F-4D97-AF65-F5344CB8AC3E}">
        <p14:creationId xmlns:p14="http://schemas.microsoft.com/office/powerpoint/2010/main" val="1385099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08C817-B8E9-CEBC-DE25-11ACA5AE3A54}"/>
              </a:ext>
            </a:extLst>
          </p:cNvPr>
          <p:cNvSpPr>
            <a:spLocks noGrp="1"/>
          </p:cNvSpPr>
          <p:nvPr>
            <p:ph type="dt" sz="half" idx="10"/>
          </p:nvPr>
        </p:nvSpPr>
        <p:spPr/>
        <p:txBody>
          <a:bodyPr/>
          <a:lstStyle>
            <a:lvl1pPr>
              <a:defRPr/>
            </a:lvl1pPr>
          </a:lstStyle>
          <a:p>
            <a:pPr>
              <a:defRPr/>
            </a:pPr>
            <a:fld id="{FF5D174E-4AE2-4A50-8D89-ECBFBEAB365D}" type="datetimeFigureOut">
              <a:rPr lang="en-GB"/>
              <a:pPr>
                <a:defRPr/>
              </a:pPr>
              <a:t>08/05/2025</a:t>
            </a:fld>
            <a:endParaRPr lang="en-GB"/>
          </a:p>
        </p:txBody>
      </p:sp>
      <p:sp>
        <p:nvSpPr>
          <p:cNvPr id="6" name="Footer Placeholder 5">
            <a:extLst>
              <a:ext uri="{FF2B5EF4-FFF2-40B4-BE49-F238E27FC236}">
                <a16:creationId xmlns:a16="http://schemas.microsoft.com/office/drawing/2014/main" id="{4F9AD9DD-B6B7-1CDE-1622-3C8840E8471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FD8EDC45-F9DC-3CB4-F4B4-25B098DA3998}"/>
              </a:ext>
            </a:extLst>
          </p:cNvPr>
          <p:cNvSpPr>
            <a:spLocks noGrp="1"/>
          </p:cNvSpPr>
          <p:nvPr>
            <p:ph type="sldNum" sz="quarter" idx="12"/>
          </p:nvPr>
        </p:nvSpPr>
        <p:spPr/>
        <p:txBody>
          <a:bodyPr/>
          <a:lstStyle>
            <a:lvl1pPr>
              <a:defRPr/>
            </a:lvl1pPr>
          </a:lstStyle>
          <a:p>
            <a:pPr>
              <a:defRPr/>
            </a:pPr>
            <a:fld id="{4A03DBEF-1864-4315-9432-CFA54B2D604C}" type="slidenum">
              <a:rPr lang="en-GB"/>
              <a:pPr>
                <a:defRPr/>
              </a:pPr>
              <a:t>‹#›</a:t>
            </a:fld>
            <a:endParaRPr lang="en-GB"/>
          </a:p>
        </p:txBody>
      </p:sp>
    </p:spTree>
    <p:extLst>
      <p:ext uri="{BB962C8B-B14F-4D97-AF65-F5344CB8AC3E}">
        <p14:creationId xmlns:p14="http://schemas.microsoft.com/office/powerpoint/2010/main" val="1690306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black screen with a blue and white border&#10;&#10;Description automatically generated">
            <a:extLst>
              <a:ext uri="{FF2B5EF4-FFF2-40B4-BE49-F238E27FC236}">
                <a16:creationId xmlns:a16="http://schemas.microsoft.com/office/drawing/2014/main" id="{B0A50198-1346-CFEA-E6C4-646334B5457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26" name="Title Placeholder 1">
            <a:extLst>
              <a:ext uri="{FF2B5EF4-FFF2-40B4-BE49-F238E27FC236}">
                <a16:creationId xmlns:a16="http://schemas.microsoft.com/office/drawing/2014/main" id="{D44986C9-D680-31A6-60C1-A7CAA7B9577E}"/>
              </a:ext>
            </a:extLst>
          </p:cNvPr>
          <p:cNvSpPr>
            <a:spLocks noGrp="1" noChangeArrowheads="1"/>
          </p:cNvSpPr>
          <p:nvPr>
            <p:ph type="title"/>
          </p:nvPr>
        </p:nvSpPr>
        <p:spPr bwMode="auto">
          <a:xfrm>
            <a:off x="838200" y="205328"/>
            <a:ext cx="10515600" cy="638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E7CAF4C-C9BE-F6BD-41FF-815CD71383A5}"/>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4" name="Date Placeholder 3">
            <a:extLst>
              <a:ext uri="{FF2B5EF4-FFF2-40B4-BE49-F238E27FC236}">
                <a16:creationId xmlns:a16="http://schemas.microsoft.com/office/drawing/2014/main" id="{67BFAAFB-0E6A-7306-FF57-3896AD4F50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82000"/>
                  </a:schemeClr>
                </a:solidFill>
                <a:latin typeface="+mn-lt"/>
              </a:defRPr>
            </a:lvl1pPr>
          </a:lstStyle>
          <a:p>
            <a:pPr>
              <a:defRPr/>
            </a:pPr>
            <a:fld id="{E1201AA6-7B81-43A4-8745-116AAC553A9B}" type="datetimeFigureOut">
              <a:rPr lang="en-GB"/>
              <a:pPr>
                <a:defRPr/>
              </a:pPr>
              <a:t>08/05/2025</a:t>
            </a:fld>
            <a:endParaRPr lang="en-GB"/>
          </a:p>
        </p:txBody>
      </p:sp>
      <p:sp>
        <p:nvSpPr>
          <p:cNvPr id="5" name="Footer Placeholder 4">
            <a:extLst>
              <a:ext uri="{FF2B5EF4-FFF2-40B4-BE49-F238E27FC236}">
                <a16:creationId xmlns:a16="http://schemas.microsoft.com/office/drawing/2014/main" id="{BC0BECE7-04CB-73C8-942C-CAA07CF046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82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3006AA09-0A54-C844-CA50-BC6F192388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82000"/>
                  </a:schemeClr>
                </a:solidFill>
                <a:latin typeface="+mn-lt"/>
              </a:defRPr>
            </a:lvl1pPr>
          </a:lstStyle>
          <a:p>
            <a:pPr>
              <a:defRPr/>
            </a:pPr>
            <a:fld id="{DF9C6921-CF6C-44F5-A490-9D591828411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Aptos Display" panose="020B0004020202020204" pitchFamily="34" charset="0"/>
        </a:defRPr>
      </a:lvl2pPr>
      <a:lvl3pPr algn="l" rtl="0" eaLnBrk="1" fontAlgn="base" hangingPunct="1">
        <a:lnSpc>
          <a:spcPct val="90000"/>
        </a:lnSpc>
        <a:spcBef>
          <a:spcPct val="0"/>
        </a:spcBef>
        <a:spcAft>
          <a:spcPct val="0"/>
        </a:spcAft>
        <a:defRPr sz="4400">
          <a:solidFill>
            <a:schemeClr val="tx1"/>
          </a:solidFill>
          <a:latin typeface="Aptos Display" panose="020B0004020202020204" pitchFamily="34" charset="0"/>
        </a:defRPr>
      </a:lvl3pPr>
      <a:lvl4pPr algn="l" rtl="0" eaLnBrk="1" fontAlgn="base" hangingPunct="1">
        <a:lnSpc>
          <a:spcPct val="90000"/>
        </a:lnSpc>
        <a:spcBef>
          <a:spcPct val="0"/>
        </a:spcBef>
        <a:spcAft>
          <a:spcPct val="0"/>
        </a:spcAft>
        <a:defRPr sz="4400">
          <a:solidFill>
            <a:schemeClr val="tx1"/>
          </a:solidFill>
          <a:latin typeface="Aptos Display" panose="020B0004020202020204" pitchFamily="34" charset="0"/>
        </a:defRPr>
      </a:lvl4pPr>
      <a:lvl5pPr algn="l" rtl="0" eaLnBrk="1" fontAlgn="base" hangingPunct="1">
        <a:lnSpc>
          <a:spcPct val="90000"/>
        </a:lnSpc>
        <a:spcBef>
          <a:spcPct val="0"/>
        </a:spcBef>
        <a:spcAft>
          <a:spcPct val="0"/>
        </a:spcAft>
        <a:defRPr sz="4400">
          <a:solidFill>
            <a:schemeClr val="tx1"/>
          </a:solidFill>
          <a:latin typeface="Aptos Display" panose="020B0004020202020204" pitchFamily="34" charset="0"/>
        </a:defRPr>
      </a:lvl5pPr>
      <a:lvl6pPr marL="457200" algn="l" rtl="0" eaLnBrk="1" fontAlgn="base" hangingPunct="1">
        <a:lnSpc>
          <a:spcPct val="90000"/>
        </a:lnSpc>
        <a:spcBef>
          <a:spcPct val="0"/>
        </a:spcBef>
        <a:spcAft>
          <a:spcPct val="0"/>
        </a:spcAft>
        <a:defRPr sz="4400">
          <a:solidFill>
            <a:schemeClr val="tx1"/>
          </a:solidFill>
          <a:latin typeface="Aptos Display" panose="020B0004020202020204" pitchFamily="34" charset="0"/>
        </a:defRPr>
      </a:lvl6pPr>
      <a:lvl7pPr marL="914400" algn="l" rtl="0" eaLnBrk="1" fontAlgn="base" hangingPunct="1">
        <a:lnSpc>
          <a:spcPct val="90000"/>
        </a:lnSpc>
        <a:spcBef>
          <a:spcPct val="0"/>
        </a:spcBef>
        <a:spcAft>
          <a:spcPct val="0"/>
        </a:spcAft>
        <a:defRPr sz="4400">
          <a:solidFill>
            <a:schemeClr val="tx1"/>
          </a:solidFill>
          <a:latin typeface="Aptos Display" panose="020B0004020202020204" pitchFamily="34" charset="0"/>
        </a:defRPr>
      </a:lvl7pPr>
      <a:lvl8pPr marL="1371600" algn="l" rtl="0" eaLnBrk="1" fontAlgn="base" hangingPunct="1">
        <a:lnSpc>
          <a:spcPct val="90000"/>
        </a:lnSpc>
        <a:spcBef>
          <a:spcPct val="0"/>
        </a:spcBef>
        <a:spcAft>
          <a:spcPct val="0"/>
        </a:spcAft>
        <a:defRPr sz="4400">
          <a:solidFill>
            <a:schemeClr val="tx1"/>
          </a:solidFill>
          <a:latin typeface="Aptos Display" panose="020B0004020202020204" pitchFamily="34" charset="0"/>
        </a:defRPr>
      </a:lvl8pPr>
      <a:lvl9pPr marL="1828800" algn="l" rtl="0" eaLnBrk="1" fontAlgn="base" hangingPunct="1">
        <a:lnSpc>
          <a:spcPct val="90000"/>
        </a:lnSpc>
        <a:spcBef>
          <a:spcPct val="0"/>
        </a:spcBef>
        <a:spcAft>
          <a:spcPct val="0"/>
        </a:spcAft>
        <a:defRPr sz="4400">
          <a:solidFill>
            <a:schemeClr val="tx1"/>
          </a:solidFill>
          <a:latin typeface="Aptos Display" panose="020B00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sylvia.knight@rmets.org"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metlink.org/blog/dfe-climate-literacy-survey-202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sylvia.knight@rmets.org"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blue and white sky&#10;&#10;Description automatically generated">
            <a:extLst>
              <a:ext uri="{FF2B5EF4-FFF2-40B4-BE49-F238E27FC236}">
                <a16:creationId xmlns:a16="http://schemas.microsoft.com/office/drawing/2014/main" id="{7E4F0F1D-AEC5-72A0-EFB2-35D757A425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A black and white logo with blue text&#10;&#10;Description automatically generated">
            <a:extLst>
              <a:ext uri="{FF2B5EF4-FFF2-40B4-BE49-F238E27FC236}">
                <a16:creationId xmlns:a16="http://schemas.microsoft.com/office/drawing/2014/main" id="{09F53329-99F5-71BB-3717-31592502DB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015" y="246579"/>
            <a:ext cx="2582943" cy="1293620"/>
          </a:xfrm>
          <a:prstGeom prst="rect">
            <a:avLst/>
          </a:prstGeom>
        </p:spPr>
      </p:pic>
      <p:sp>
        <p:nvSpPr>
          <p:cNvPr id="4" name="TextBox 1">
            <a:extLst>
              <a:ext uri="{FF2B5EF4-FFF2-40B4-BE49-F238E27FC236}">
                <a16:creationId xmlns:a16="http://schemas.microsoft.com/office/drawing/2014/main" id="{9C9E5031-6ADE-5ACB-8EC1-BE297FC06EB8}"/>
              </a:ext>
            </a:extLst>
          </p:cNvPr>
          <p:cNvSpPr txBox="1"/>
          <p:nvPr/>
        </p:nvSpPr>
        <p:spPr>
          <a:xfrm>
            <a:off x="376015" y="2382559"/>
            <a:ext cx="6929457" cy="20928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500" b="1" dirty="0">
                <a:solidFill>
                  <a:schemeClr val="bg1"/>
                </a:solidFill>
                <a:latin typeface="Helvetica" panose="020B0604020202020204" pitchFamily="34" charset="0"/>
              </a:rPr>
              <a:t>Curriculum for Climate Literacy </a:t>
            </a:r>
          </a:p>
        </p:txBody>
      </p:sp>
      <p:sp>
        <p:nvSpPr>
          <p:cNvPr id="2" name="TextBox 1">
            <a:extLst>
              <a:ext uri="{FF2B5EF4-FFF2-40B4-BE49-F238E27FC236}">
                <a16:creationId xmlns:a16="http://schemas.microsoft.com/office/drawing/2014/main" id="{845DA4AC-D11E-A4D0-00FC-6011DB8153BA}"/>
              </a:ext>
            </a:extLst>
          </p:cNvPr>
          <p:cNvSpPr txBox="1"/>
          <p:nvPr/>
        </p:nvSpPr>
        <p:spPr>
          <a:xfrm>
            <a:off x="535021" y="4774168"/>
            <a:ext cx="3899016" cy="1785104"/>
          </a:xfrm>
          <a:prstGeom prst="rect">
            <a:avLst/>
          </a:prstGeom>
          <a:noFill/>
        </p:spPr>
        <p:txBody>
          <a:bodyPr wrap="none" rtlCol="0">
            <a:spAutoFit/>
          </a:bodyPr>
          <a:lstStyle/>
          <a:p>
            <a:r>
              <a:rPr lang="en-GB" sz="2200" b="1" dirty="0">
                <a:solidFill>
                  <a:schemeClr val="bg1"/>
                </a:solidFill>
              </a:rPr>
              <a:t>Prof Sylvia Knight</a:t>
            </a:r>
          </a:p>
          <a:p>
            <a:r>
              <a:rPr lang="en-GB" sz="2200" b="1" dirty="0">
                <a:solidFill>
                  <a:schemeClr val="bg1"/>
                </a:solidFill>
              </a:rPr>
              <a:t>Head of Education</a:t>
            </a:r>
          </a:p>
          <a:p>
            <a:r>
              <a:rPr lang="en-GB" sz="2200" b="1" dirty="0">
                <a:solidFill>
                  <a:schemeClr val="bg1"/>
                </a:solidFill>
              </a:rPr>
              <a:t>Royal Meteorological Society</a:t>
            </a:r>
          </a:p>
          <a:p>
            <a:r>
              <a:rPr lang="en-GB" sz="2200" b="1" dirty="0">
                <a:solidFill>
                  <a:schemeClr val="bg1"/>
                </a:solidFill>
                <a:hlinkClick r:id="rId5"/>
              </a:rPr>
              <a:t>sylvia.knight@rmets.org</a:t>
            </a:r>
            <a:endParaRPr lang="en-GB" sz="2200" b="1" dirty="0">
              <a:solidFill>
                <a:schemeClr val="bg1"/>
              </a:solidFill>
            </a:endParaRPr>
          </a:p>
          <a:p>
            <a:r>
              <a:rPr lang="en-GB" sz="2200" b="1" dirty="0">
                <a:solidFill>
                  <a:schemeClr val="bg1"/>
                </a:solidFill>
              </a:rPr>
              <a:t>      sylvia-knight-</a:t>
            </a:r>
            <a:r>
              <a:rPr lang="en-GB" sz="2200" b="1" dirty="0" err="1">
                <a:solidFill>
                  <a:schemeClr val="bg1"/>
                </a:solidFill>
              </a:rPr>
              <a:t>rmets</a:t>
            </a:r>
            <a:endParaRPr lang="en-GB" sz="2200" b="1" dirty="0">
              <a:solidFill>
                <a:schemeClr val="bg1"/>
              </a:solidFill>
            </a:endParaRPr>
          </a:p>
        </p:txBody>
      </p:sp>
      <p:pic>
        <p:nvPicPr>
          <p:cNvPr id="12" name="Picture 11">
            <a:extLst>
              <a:ext uri="{FF2B5EF4-FFF2-40B4-BE49-F238E27FC236}">
                <a16:creationId xmlns:a16="http://schemas.microsoft.com/office/drawing/2014/main" id="{B806813F-44A3-E70C-05B5-BF2701659C11}"/>
              </a:ext>
            </a:extLst>
          </p:cNvPr>
          <p:cNvPicPr>
            <a:picLocks noChangeAspect="1"/>
          </p:cNvPicPr>
          <p:nvPr/>
        </p:nvPicPr>
        <p:blipFill>
          <a:blip r:embed="rId6"/>
          <a:stretch>
            <a:fillRect/>
          </a:stretch>
        </p:blipFill>
        <p:spPr>
          <a:xfrm>
            <a:off x="603115" y="6205364"/>
            <a:ext cx="295238" cy="266667"/>
          </a:xfrm>
          <a:prstGeom prst="rect">
            <a:avLst/>
          </a:prstGeom>
        </p:spPr>
      </p:pic>
    </p:spTree>
    <p:extLst>
      <p:ext uri="{BB962C8B-B14F-4D97-AF65-F5344CB8AC3E}">
        <p14:creationId xmlns:p14="http://schemas.microsoft.com/office/powerpoint/2010/main" val="379276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048F75-124D-4E2D-868D-88644172CF2C}"/>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782DDCC2-78D1-859C-55D7-06560356EA36}"/>
              </a:ext>
            </a:extLst>
          </p:cNvPr>
          <p:cNvSpPr txBox="1">
            <a:spLocks noChangeArrowheads="1"/>
          </p:cNvSpPr>
          <p:nvPr/>
        </p:nvSpPr>
        <p:spPr bwMode="auto">
          <a:xfrm>
            <a:off x="257830" y="173568"/>
            <a:ext cx="818967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Computing </a:t>
            </a:r>
          </a:p>
        </p:txBody>
      </p:sp>
      <p:sp>
        <p:nvSpPr>
          <p:cNvPr id="3" name="TextBox 2">
            <a:extLst>
              <a:ext uri="{FF2B5EF4-FFF2-40B4-BE49-F238E27FC236}">
                <a16:creationId xmlns:a16="http://schemas.microsoft.com/office/drawing/2014/main" id="{C219EB1F-874F-5735-7859-83893D133B84}"/>
              </a:ext>
            </a:extLst>
          </p:cNvPr>
          <p:cNvSpPr txBox="1"/>
          <p:nvPr/>
        </p:nvSpPr>
        <p:spPr>
          <a:xfrm>
            <a:off x="787400" y="1866900"/>
            <a:ext cx="10871200" cy="4039696"/>
          </a:xfrm>
          <a:prstGeom prst="rect">
            <a:avLst/>
          </a:prstGeom>
          <a:noFill/>
        </p:spPr>
        <p:txBody>
          <a:bodyPr wrap="square" rtlCol="0">
            <a:spAutoFit/>
          </a:bodyPr>
          <a:lstStyle/>
          <a:p>
            <a:pPr>
              <a:lnSpc>
                <a:spcPct val="107000"/>
              </a:lnSpc>
              <a:spcAft>
                <a:spcPts val="800"/>
              </a:spcAft>
              <a:buNone/>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Computer Science/ IT</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In computer science, the numerical, data and statistical skills introduced in mathematics are brought together with subject knowledge from the sciences, geography and elsewhere to explore the potential for computing to help us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understand the climate system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as well as the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environmental impact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of computing, AI, data centres and digital communications. </a:t>
            </a:r>
          </a:p>
          <a:p>
            <a:pPr>
              <a:lnSpc>
                <a:spcPct val="107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Through the cross-curricular concepts of computational thinking that underpin the discipline, it is possible to decompose and abstract problems to produce computational solutions through algorithmic thinking, generalisation and evaluation.</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use of computers and other devices to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access data and information</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to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interrogate, analyse and display data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and to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communicate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are key skills which can be developed in computer science lessons and made use of in climate learning across all subjects. </a:t>
            </a:r>
          </a:p>
          <a:p>
            <a:endParaRPr lang="en-GB" dirty="0"/>
          </a:p>
        </p:txBody>
      </p:sp>
    </p:spTree>
    <p:extLst>
      <p:ext uri="{BB962C8B-B14F-4D97-AF65-F5344CB8AC3E}">
        <p14:creationId xmlns:p14="http://schemas.microsoft.com/office/powerpoint/2010/main" val="667849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048F75-124D-4E2D-868D-88644172CF2C}"/>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C2AFC164-7A69-CDA4-85BD-674B528BB30C}"/>
              </a:ext>
            </a:extLst>
          </p:cNvPr>
          <p:cNvSpPr txBox="1">
            <a:spLocks noChangeArrowheads="1"/>
          </p:cNvSpPr>
          <p:nvPr/>
        </p:nvSpPr>
        <p:spPr bwMode="auto">
          <a:xfrm>
            <a:off x="257830" y="173568"/>
            <a:ext cx="818967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Computing </a:t>
            </a:r>
          </a:p>
        </p:txBody>
      </p:sp>
      <p:pic>
        <p:nvPicPr>
          <p:cNvPr id="4" name="Picture 3">
            <a:extLst>
              <a:ext uri="{FF2B5EF4-FFF2-40B4-BE49-F238E27FC236}">
                <a16:creationId xmlns:a16="http://schemas.microsoft.com/office/drawing/2014/main" id="{989AE9AA-F760-F1A3-7EA0-D5A733D94E27}"/>
              </a:ext>
            </a:extLst>
          </p:cNvPr>
          <p:cNvPicPr>
            <a:picLocks noChangeAspect="1"/>
          </p:cNvPicPr>
          <p:nvPr/>
        </p:nvPicPr>
        <p:blipFill>
          <a:blip r:embed="rId3"/>
          <a:stretch>
            <a:fillRect/>
          </a:stretch>
        </p:blipFill>
        <p:spPr>
          <a:xfrm>
            <a:off x="444500" y="1384301"/>
            <a:ext cx="9625029" cy="4965956"/>
          </a:xfrm>
          <a:prstGeom prst="rect">
            <a:avLst/>
          </a:prstGeom>
        </p:spPr>
      </p:pic>
      <p:sp>
        <p:nvSpPr>
          <p:cNvPr id="3" name="Oval 2">
            <a:extLst>
              <a:ext uri="{FF2B5EF4-FFF2-40B4-BE49-F238E27FC236}">
                <a16:creationId xmlns:a16="http://schemas.microsoft.com/office/drawing/2014/main" id="{BDC82D09-704E-02FF-8E0F-C3F135797997}"/>
              </a:ext>
            </a:extLst>
          </p:cNvPr>
          <p:cNvSpPr/>
          <p:nvPr/>
        </p:nvSpPr>
        <p:spPr>
          <a:xfrm>
            <a:off x="1117600" y="3683000"/>
            <a:ext cx="6896100" cy="179069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2E927A91-E288-D93B-84CC-7EAEA4D5D802}"/>
              </a:ext>
            </a:extLst>
          </p:cNvPr>
          <p:cNvSpPr/>
          <p:nvPr/>
        </p:nvSpPr>
        <p:spPr>
          <a:xfrm>
            <a:off x="7696200" y="1015743"/>
            <a:ext cx="2705100" cy="179069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8546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D722D3-0815-4267-F485-0FA0FB581ABB}"/>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122B4BCB-07B0-D7D0-4AB7-C0E35016CF12}"/>
              </a:ext>
            </a:extLst>
          </p:cNvPr>
          <p:cNvSpPr txBox="1">
            <a:spLocks noChangeArrowheads="1"/>
          </p:cNvSpPr>
          <p:nvPr/>
        </p:nvSpPr>
        <p:spPr bwMode="auto">
          <a:xfrm>
            <a:off x="257830" y="173568"/>
            <a:ext cx="818967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Computing </a:t>
            </a:r>
          </a:p>
        </p:txBody>
      </p:sp>
      <p:pic>
        <p:nvPicPr>
          <p:cNvPr id="4" name="Picture 3">
            <a:extLst>
              <a:ext uri="{FF2B5EF4-FFF2-40B4-BE49-F238E27FC236}">
                <a16:creationId xmlns:a16="http://schemas.microsoft.com/office/drawing/2014/main" id="{8E8146E0-7422-BA25-954F-437D8A61F67B}"/>
              </a:ext>
            </a:extLst>
          </p:cNvPr>
          <p:cNvPicPr>
            <a:picLocks noChangeAspect="1"/>
          </p:cNvPicPr>
          <p:nvPr/>
        </p:nvPicPr>
        <p:blipFill>
          <a:blip r:embed="rId2"/>
          <a:stretch>
            <a:fillRect/>
          </a:stretch>
        </p:blipFill>
        <p:spPr>
          <a:xfrm>
            <a:off x="812800" y="1219200"/>
            <a:ext cx="9393902" cy="5049901"/>
          </a:xfrm>
          <a:prstGeom prst="rect">
            <a:avLst/>
          </a:prstGeom>
        </p:spPr>
      </p:pic>
      <p:sp>
        <p:nvSpPr>
          <p:cNvPr id="3" name="Oval 2">
            <a:extLst>
              <a:ext uri="{FF2B5EF4-FFF2-40B4-BE49-F238E27FC236}">
                <a16:creationId xmlns:a16="http://schemas.microsoft.com/office/drawing/2014/main" id="{9FD5C6DE-FF6F-1C38-DDAE-409D1A36B29E}"/>
              </a:ext>
            </a:extLst>
          </p:cNvPr>
          <p:cNvSpPr/>
          <p:nvPr/>
        </p:nvSpPr>
        <p:spPr>
          <a:xfrm flipV="1">
            <a:off x="4902200" y="5473698"/>
            <a:ext cx="1600200" cy="68580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6973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E18C5-A5AC-16E6-FF82-2BA3A8FEECBA}"/>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EF824FEA-3290-A58D-79CB-878B13D74927}"/>
              </a:ext>
            </a:extLst>
          </p:cNvPr>
          <p:cNvSpPr txBox="1">
            <a:spLocks noChangeArrowheads="1"/>
          </p:cNvSpPr>
          <p:nvPr/>
        </p:nvSpPr>
        <p:spPr bwMode="auto">
          <a:xfrm>
            <a:off x="257830" y="173568"/>
            <a:ext cx="818967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Computing </a:t>
            </a:r>
          </a:p>
        </p:txBody>
      </p:sp>
      <p:pic>
        <p:nvPicPr>
          <p:cNvPr id="4" name="Picture 3">
            <a:extLst>
              <a:ext uri="{FF2B5EF4-FFF2-40B4-BE49-F238E27FC236}">
                <a16:creationId xmlns:a16="http://schemas.microsoft.com/office/drawing/2014/main" id="{731C661A-586D-7CAF-321D-898D8D306FEE}"/>
              </a:ext>
            </a:extLst>
          </p:cNvPr>
          <p:cNvPicPr>
            <a:picLocks noChangeAspect="1"/>
          </p:cNvPicPr>
          <p:nvPr/>
        </p:nvPicPr>
        <p:blipFill>
          <a:blip r:embed="rId2"/>
          <a:stretch>
            <a:fillRect/>
          </a:stretch>
        </p:blipFill>
        <p:spPr>
          <a:xfrm>
            <a:off x="170945" y="1435100"/>
            <a:ext cx="10720073" cy="4457699"/>
          </a:xfrm>
          <a:prstGeom prst="rect">
            <a:avLst/>
          </a:prstGeom>
        </p:spPr>
      </p:pic>
      <p:sp>
        <p:nvSpPr>
          <p:cNvPr id="3" name="Oval 2">
            <a:extLst>
              <a:ext uri="{FF2B5EF4-FFF2-40B4-BE49-F238E27FC236}">
                <a16:creationId xmlns:a16="http://schemas.microsoft.com/office/drawing/2014/main" id="{66407057-428A-F09A-7AB2-4951D8B1F2B8}"/>
              </a:ext>
            </a:extLst>
          </p:cNvPr>
          <p:cNvSpPr/>
          <p:nvPr/>
        </p:nvSpPr>
        <p:spPr>
          <a:xfrm>
            <a:off x="901700" y="5016500"/>
            <a:ext cx="7493000" cy="87629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14200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B230D3-DF1F-DB78-4970-D665ECB1B29D}"/>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69982A5F-848E-6BDF-D793-17F577873BA1}"/>
              </a:ext>
            </a:extLst>
          </p:cNvPr>
          <p:cNvSpPr txBox="1">
            <a:spLocks noChangeArrowheads="1"/>
          </p:cNvSpPr>
          <p:nvPr/>
        </p:nvSpPr>
        <p:spPr bwMode="auto">
          <a:xfrm>
            <a:off x="257830" y="173568"/>
            <a:ext cx="882203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Design &amp; Tech </a:t>
            </a:r>
          </a:p>
        </p:txBody>
      </p:sp>
      <p:sp>
        <p:nvSpPr>
          <p:cNvPr id="5" name="TextBox 4">
            <a:extLst>
              <a:ext uri="{FF2B5EF4-FFF2-40B4-BE49-F238E27FC236}">
                <a16:creationId xmlns:a16="http://schemas.microsoft.com/office/drawing/2014/main" id="{FF7D2EF7-1355-E705-B456-3527AA1BAF1E}"/>
              </a:ext>
            </a:extLst>
          </p:cNvPr>
          <p:cNvSpPr txBox="1"/>
          <p:nvPr/>
        </p:nvSpPr>
        <p:spPr>
          <a:xfrm>
            <a:off x="1181101" y="1727200"/>
            <a:ext cx="9463110" cy="3845925"/>
          </a:xfrm>
          <a:prstGeom prst="rect">
            <a:avLst/>
          </a:prstGeom>
          <a:noFill/>
        </p:spPr>
        <p:txBody>
          <a:bodyPr wrap="square" rtlCol="0">
            <a:spAutoFit/>
          </a:bodyPr>
          <a:lstStyle/>
          <a:p>
            <a:pPr>
              <a:lnSpc>
                <a:spcPct val="107000"/>
              </a:lnSpc>
              <a:spcAft>
                <a:spcPts val="800"/>
              </a:spcAft>
              <a:buNone/>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Design &amp; Technology / Engineering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These and related subjects empower young people to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design a better world</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whilst at school and in their future careers. </a:t>
            </a:r>
          </a:p>
          <a:p>
            <a:pPr>
              <a:lnSpc>
                <a:spcPct val="107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curriculum should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go beyond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looking at the energy/ carbon/ environmental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resource footprint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of products and processes to looking for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technical solutions to the climate crisis</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Through clear and well-sequenced links particularly with the sciences, the causes, impact and – crucially – the emerging solutions to environmental problems, particularly climate change, can be integrated throughout the curriculum, clearly demonstrating </a:t>
            </a:r>
            <a:r>
              <a:rPr lang="en-GB" sz="18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career opportunities</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Key skills which can be developed in this area relate to careers, communication, and creative thinking. Data, statistics and numeracy skills introduced in mathematics can be developed. </a:t>
            </a:r>
          </a:p>
          <a:p>
            <a:endParaRPr lang="en-GB" dirty="0"/>
          </a:p>
        </p:txBody>
      </p:sp>
    </p:spTree>
    <p:extLst>
      <p:ext uri="{BB962C8B-B14F-4D97-AF65-F5344CB8AC3E}">
        <p14:creationId xmlns:p14="http://schemas.microsoft.com/office/powerpoint/2010/main" val="3129467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5FBD64-2A81-44EF-C40D-DB1947C3E723}"/>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DA6D5819-C560-D4E4-D9DF-12F148114F35}"/>
              </a:ext>
            </a:extLst>
          </p:cNvPr>
          <p:cNvSpPr txBox="1">
            <a:spLocks noChangeArrowheads="1"/>
          </p:cNvSpPr>
          <p:nvPr/>
        </p:nvSpPr>
        <p:spPr bwMode="auto">
          <a:xfrm>
            <a:off x="257830" y="173568"/>
            <a:ext cx="882203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Design &amp; Tech </a:t>
            </a:r>
          </a:p>
        </p:txBody>
      </p:sp>
      <p:pic>
        <p:nvPicPr>
          <p:cNvPr id="4" name="Picture 3">
            <a:extLst>
              <a:ext uri="{FF2B5EF4-FFF2-40B4-BE49-F238E27FC236}">
                <a16:creationId xmlns:a16="http://schemas.microsoft.com/office/drawing/2014/main" id="{5811E393-F717-CA66-6B34-CD9D1F004880}"/>
              </a:ext>
            </a:extLst>
          </p:cNvPr>
          <p:cNvPicPr>
            <a:picLocks noChangeAspect="1"/>
          </p:cNvPicPr>
          <p:nvPr/>
        </p:nvPicPr>
        <p:blipFill>
          <a:blip r:embed="rId2"/>
          <a:stretch>
            <a:fillRect/>
          </a:stretch>
        </p:blipFill>
        <p:spPr>
          <a:xfrm>
            <a:off x="954839" y="1559128"/>
            <a:ext cx="8552290" cy="4257472"/>
          </a:xfrm>
          <a:prstGeom prst="rect">
            <a:avLst/>
          </a:prstGeom>
        </p:spPr>
      </p:pic>
      <p:sp>
        <p:nvSpPr>
          <p:cNvPr id="3" name="Oval 2">
            <a:extLst>
              <a:ext uri="{FF2B5EF4-FFF2-40B4-BE49-F238E27FC236}">
                <a16:creationId xmlns:a16="http://schemas.microsoft.com/office/drawing/2014/main" id="{D182F42E-8D34-1362-7D4F-E891FAE580B6}"/>
              </a:ext>
            </a:extLst>
          </p:cNvPr>
          <p:cNvSpPr/>
          <p:nvPr/>
        </p:nvSpPr>
        <p:spPr>
          <a:xfrm>
            <a:off x="1079500" y="2990850"/>
            <a:ext cx="7493000" cy="87629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A6C736B4-8A6F-387F-418C-113C1647961E}"/>
              </a:ext>
            </a:extLst>
          </p:cNvPr>
          <p:cNvSpPr/>
          <p:nvPr/>
        </p:nvSpPr>
        <p:spPr>
          <a:xfrm>
            <a:off x="3695700" y="4422572"/>
            <a:ext cx="1295400" cy="87629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1209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0AEE4-3C2E-D516-AF27-4F74BA25FBB0}"/>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5A71F5AE-E403-A45A-EA95-36315160AABE}"/>
              </a:ext>
            </a:extLst>
          </p:cNvPr>
          <p:cNvSpPr txBox="1">
            <a:spLocks noChangeArrowheads="1"/>
          </p:cNvSpPr>
          <p:nvPr/>
        </p:nvSpPr>
        <p:spPr bwMode="auto">
          <a:xfrm>
            <a:off x="257830" y="173568"/>
            <a:ext cx="882203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Design &amp; Tech </a:t>
            </a:r>
          </a:p>
        </p:txBody>
      </p:sp>
      <p:pic>
        <p:nvPicPr>
          <p:cNvPr id="4" name="Picture 3">
            <a:extLst>
              <a:ext uri="{FF2B5EF4-FFF2-40B4-BE49-F238E27FC236}">
                <a16:creationId xmlns:a16="http://schemas.microsoft.com/office/drawing/2014/main" id="{204FB7D9-4B8A-5422-4AE9-780D958DFCD2}"/>
              </a:ext>
            </a:extLst>
          </p:cNvPr>
          <p:cNvPicPr>
            <a:picLocks noChangeAspect="1"/>
          </p:cNvPicPr>
          <p:nvPr/>
        </p:nvPicPr>
        <p:blipFill>
          <a:blip r:embed="rId2"/>
          <a:stretch>
            <a:fillRect/>
          </a:stretch>
        </p:blipFill>
        <p:spPr>
          <a:xfrm>
            <a:off x="559358" y="1695666"/>
            <a:ext cx="8850927" cy="4628934"/>
          </a:xfrm>
          <a:prstGeom prst="rect">
            <a:avLst/>
          </a:prstGeom>
        </p:spPr>
      </p:pic>
      <p:sp>
        <p:nvSpPr>
          <p:cNvPr id="3" name="Oval 2">
            <a:extLst>
              <a:ext uri="{FF2B5EF4-FFF2-40B4-BE49-F238E27FC236}">
                <a16:creationId xmlns:a16="http://schemas.microsoft.com/office/drawing/2014/main" id="{F7903CFB-877A-3EF5-B025-9EED23D2BEE3}"/>
              </a:ext>
            </a:extLst>
          </p:cNvPr>
          <p:cNvSpPr/>
          <p:nvPr/>
        </p:nvSpPr>
        <p:spPr>
          <a:xfrm>
            <a:off x="2349500" y="3644901"/>
            <a:ext cx="4673600" cy="5334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56884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26B896-63F7-FBA7-B395-A3743DEF8C55}"/>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0B1A8BAB-85EC-0D28-6D2B-3D741ADF00AD}"/>
              </a:ext>
            </a:extLst>
          </p:cNvPr>
          <p:cNvSpPr txBox="1">
            <a:spLocks noChangeArrowheads="1"/>
          </p:cNvSpPr>
          <p:nvPr/>
        </p:nvSpPr>
        <p:spPr bwMode="auto">
          <a:xfrm>
            <a:off x="257830" y="173568"/>
            <a:ext cx="882203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Design &amp; Tech </a:t>
            </a:r>
          </a:p>
        </p:txBody>
      </p:sp>
      <p:pic>
        <p:nvPicPr>
          <p:cNvPr id="4" name="Picture 3">
            <a:extLst>
              <a:ext uri="{FF2B5EF4-FFF2-40B4-BE49-F238E27FC236}">
                <a16:creationId xmlns:a16="http://schemas.microsoft.com/office/drawing/2014/main" id="{9E436608-DCB6-917B-B028-F0F8EEA53477}"/>
              </a:ext>
            </a:extLst>
          </p:cNvPr>
          <p:cNvPicPr>
            <a:picLocks noChangeAspect="1"/>
          </p:cNvPicPr>
          <p:nvPr/>
        </p:nvPicPr>
        <p:blipFill>
          <a:blip r:embed="rId2"/>
          <a:stretch>
            <a:fillRect/>
          </a:stretch>
        </p:blipFill>
        <p:spPr>
          <a:xfrm>
            <a:off x="725310" y="1714714"/>
            <a:ext cx="8665928" cy="4508286"/>
          </a:xfrm>
          <a:prstGeom prst="rect">
            <a:avLst/>
          </a:prstGeom>
        </p:spPr>
      </p:pic>
      <p:sp>
        <p:nvSpPr>
          <p:cNvPr id="3" name="Oval 2">
            <a:extLst>
              <a:ext uri="{FF2B5EF4-FFF2-40B4-BE49-F238E27FC236}">
                <a16:creationId xmlns:a16="http://schemas.microsoft.com/office/drawing/2014/main" id="{31964245-1FCC-E74B-27BD-074D6843E95D}"/>
              </a:ext>
            </a:extLst>
          </p:cNvPr>
          <p:cNvSpPr/>
          <p:nvPr/>
        </p:nvSpPr>
        <p:spPr>
          <a:xfrm>
            <a:off x="1311774" y="3975101"/>
            <a:ext cx="2218826" cy="6096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6D39A0D4-5915-2EF6-B830-5F45963DF62A}"/>
              </a:ext>
            </a:extLst>
          </p:cNvPr>
          <p:cNvSpPr/>
          <p:nvPr/>
        </p:nvSpPr>
        <p:spPr>
          <a:xfrm>
            <a:off x="5351506" y="4457701"/>
            <a:ext cx="2218826" cy="6096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0928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DE7BD-61A9-C086-B1D3-1ACAABA11C12}"/>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A423A681-6C5D-59B9-E3C3-2000D2E654FC}"/>
              </a:ext>
            </a:extLst>
          </p:cNvPr>
          <p:cNvSpPr txBox="1">
            <a:spLocks noChangeArrowheads="1"/>
          </p:cNvSpPr>
          <p:nvPr/>
        </p:nvSpPr>
        <p:spPr bwMode="auto">
          <a:xfrm>
            <a:off x="257830" y="173568"/>
            <a:ext cx="10044929"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Economics/ Business </a:t>
            </a:r>
          </a:p>
        </p:txBody>
      </p:sp>
      <p:sp>
        <p:nvSpPr>
          <p:cNvPr id="3" name="TextBox 2">
            <a:extLst>
              <a:ext uri="{FF2B5EF4-FFF2-40B4-BE49-F238E27FC236}">
                <a16:creationId xmlns:a16="http://schemas.microsoft.com/office/drawing/2014/main" id="{57DA5E50-7591-08EB-DEE9-F1833B850342}"/>
              </a:ext>
            </a:extLst>
          </p:cNvPr>
          <p:cNvSpPr txBox="1"/>
          <p:nvPr/>
        </p:nvSpPr>
        <p:spPr>
          <a:xfrm>
            <a:off x="105430" y="1016000"/>
            <a:ext cx="11241110" cy="5538824"/>
          </a:xfrm>
          <a:prstGeom prst="rect">
            <a:avLst/>
          </a:prstGeom>
          <a:noFill/>
        </p:spPr>
        <p:txBody>
          <a:bodyPr wrap="square" rtlCol="0">
            <a:spAutoFit/>
          </a:bodyPr>
          <a:lstStyle/>
          <a:p>
            <a:pPr>
              <a:lnSpc>
                <a:spcPct val="107000"/>
              </a:lnSpc>
              <a:spcAft>
                <a:spcPts val="800"/>
              </a:spcAft>
              <a:buNone/>
            </a:pPr>
            <a:r>
              <a:rPr lang="en-GB" sz="1700" b="1" kern="100" dirty="0">
                <a:effectLst/>
                <a:latin typeface="Aptos" panose="020B0004020202020204" pitchFamily="34" charset="0"/>
                <a:ea typeface="Aptos" panose="020B0004020202020204" pitchFamily="34" charset="0"/>
                <a:cs typeface="Times New Roman" panose="02020603050405020304" pitchFamily="18" charset="0"/>
              </a:rPr>
              <a:t>Economics and Business Studies </a:t>
            </a:r>
            <a:endParaRPr lang="en-GB" sz="17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GB" sz="1700" kern="100" dirty="0">
                <a:effectLst/>
                <a:latin typeface="Aptos" panose="020B0004020202020204" pitchFamily="34" charset="0"/>
                <a:ea typeface="Aptos" panose="020B0004020202020204" pitchFamily="34" charset="0"/>
                <a:cs typeface="Times New Roman" panose="02020603050405020304" pitchFamily="18" charset="0"/>
              </a:rPr>
              <a:t>The subjects of Economics/ Business Studies are subjects where there are many opportunities for understanding and knowledge to be synthesised and </a:t>
            </a:r>
            <a:r>
              <a:rPr lang="en-GB" sz="17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made relevant </a:t>
            </a:r>
            <a:r>
              <a:rPr lang="en-GB" sz="1700" kern="100" dirty="0">
                <a:effectLst/>
                <a:latin typeface="Aptos" panose="020B0004020202020204" pitchFamily="34" charset="0"/>
                <a:ea typeface="Aptos" panose="020B0004020202020204" pitchFamily="34" charset="0"/>
                <a:cs typeface="Times New Roman" panose="02020603050405020304" pitchFamily="18" charset="0"/>
              </a:rPr>
              <a:t>to individuals and their communities. </a:t>
            </a:r>
          </a:p>
          <a:p>
            <a:pPr marL="342900" indent="-342900">
              <a:lnSpc>
                <a:spcPct val="107000"/>
              </a:lnSpc>
              <a:buFont typeface="Aptos" panose="020B0004020202020204" pitchFamily="34" charset="0"/>
              <a:buChar char="-"/>
            </a:pPr>
            <a:r>
              <a:rPr lang="en-GB" sz="1700" kern="100" dirty="0">
                <a:effectLst/>
                <a:latin typeface="Aptos" panose="020B0004020202020204" pitchFamily="34" charset="0"/>
                <a:ea typeface="Aptos" panose="020B0004020202020204" pitchFamily="34" charset="0"/>
                <a:cs typeface="Times New Roman" panose="02020603050405020304" pitchFamily="18" charset="0"/>
              </a:rPr>
              <a:t>The </a:t>
            </a:r>
            <a:r>
              <a:rPr lang="en-GB" sz="17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cost of mitigation, adaptation or not acting </a:t>
            </a:r>
            <a:r>
              <a:rPr lang="en-GB" sz="1700" kern="100" dirty="0">
                <a:effectLst/>
                <a:latin typeface="Aptos" panose="020B0004020202020204" pitchFamily="34" charset="0"/>
                <a:ea typeface="Aptos" panose="020B0004020202020204" pitchFamily="34" charset="0"/>
                <a:cs typeface="Times New Roman" panose="02020603050405020304" pitchFamily="18" charset="0"/>
              </a:rPr>
              <a:t>to mitigate or adapt to climate change for an individual or household. </a:t>
            </a:r>
            <a:r>
              <a:rPr lang="en-GB" sz="17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Economic drivers of action</a:t>
            </a:r>
            <a:r>
              <a:rPr lang="en-GB" sz="17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lvl="0" indent="-342900">
              <a:lnSpc>
                <a:spcPct val="107000"/>
              </a:lnSpc>
              <a:buFont typeface="Aptos" panose="020B0004020202020204" pitchFamily="34" charset="0"/>
              <a:buChar char="-"/>
            </a:pPr>
            <a:r>
              <a:rPr lang="en-GB" sz="1700" kern="100" dirty="0">
                <a:effectLst/>
                <a:latin typeface="Aptos" panose="020B0004020202020204" pitchFamily="34" charset="0"/>
                <a:ea typeface="Aptos" panose="020B0004020202020204" pitchFamily="34" charset="0"/>
                <a:cs typeface="Times New Roman" panose="02020603050405020304" pitchFamily="18" charset="0"/>
              </a:rPr>
              <a:t>An understanding of </a:t>
            </a:r>
            <a:r>
              <a:rPr lang="en-GB" sz="17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insurance and risk</a:t>
            </a:r>
            <a:r>
              <a:rPr lang="en-GB" sz="1700" kern="100" dirty="0">
                <a:effectLst/>
                <a:latin typeface="Aptos" panose="020B0004020202020204" pitchFamily="34" charset="0"/>
                <a:ea typeface="Aptos" panose="020B0004020202020204" pitchFamily="34" charset="0"/>
                <a:cs typeface="Times New Roman" panose="02020603050405020304" pitchFamily="18" charset="0"/>
              </a:rPr>
              <a:t> relating to extreme weather events at a personal/ household/ business level. </a:t>
            </a:r>
          </a:p>
          <a:p>
            <a:pPr marL="342900" lvl="0" indent="-342900">
              <a:lnSpc>
                <a:spcPct val="107000"/>
              </a:lnSpc>
              <a:spcAft>
                <a:spcPts val="800"/>
              </a:spcAft>
              <a:buFont typeface="Aptos" panose="020B0004020202020204" pitchFamily="34" charset="0"/>
              <a:buChar char="-"/>
            </a:pPr>
            <a:r>
              <a:rPr lang="en-GB" sz="17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Spending options </a:t>
            </a:r>
            <a:r>
              <a:rPr lang="en-GB" sz="1700" kern="100" dirty="0">
                <a:effectLst/>
                <a:latin typeface="Aptos" panose="020B0004020202020204" pitchFamily="34" charset="0"/>
                <a:ea typeface="Aptos" panose="020B0004020202020204" pitchFamily="34" charset="0"/>
                <a:cs typeface="Times New Roman" panose="02020603050405020304" pitchFamily="18" charset="0"/>
              </a:rPr>
              <a:t>for sustainability and ethical reasons.</a:t>
            </a:r>
          </a:p>
          <a:p>
            <a:pPr marL="342900" lvl="0" indent="-342900">
              <a:lnSpc>
                <a:spcPct val="107000"/>
              </a:lnSpc>
              <a:buFont typeface="Aptos" panose="020B0004020202020204" pitchFamily="34" charset="0"/>
              <a:buChar char="-"/>
            </a:pPr>
            <a:r>
              <a:rPr lang="en-GB" sz="1700" kern="100" dirty="0">
                <a:effectLst/>
                <a:latin typeface="Aptos" panose="020B0004020202020204" pitchFamily="34" charset="0"/>
                <a:ea typeface="Aptos" panose="020B0004020202020204" pitchFamily="34" charset="0"/>
                <a:cs typeface="Times New Roman" panose="02020603050405020304" pitchFamily="18" charset="0"/>
              </a:rPr>
              <a:t>Understanding that the economy is </a:t>
            </a:r>
            <a:r>
              <a:rPr lang="en-GB" sz="17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embedded</a:t>
            </a:r>
            <a:r>
              <a:rPr lang="en-GB" sz="1700" kern="100" dirty="0">
                <a:effectLst/>
                <a:latin typeface="Aptos" panose="020B0004020202020204" pitchFamily="34" charset="0"/>
                <a:ea typeface="Aptos" panose="020B0004020202020204" pitchFamily="34" charset="0"/>
                <a:cs typeface="Times New Roman" panose="02020603050405020304" pitchFamily="18" charset="0"/>
              </a:rPr>
              <a:t> in social and ecological systems, both dependent on those systems and impacting them.</a:t>
            </a:r>
          </a:p>
          <a:p>
            <a:pPr marL="342900" lvl="0" indent="-342900">
              <a:lnSpc>
                <a:spcPct val="107000"/>
              </a:lnSpc>
              <a:buFont typeface="Aptos" panose="020B0004020202020204" pitchFamily="34" charset="0"/>
              <a:buChar char="-"/>
            </a:pPr>
            <a:r>
              <a:rPr lang="en-GB" sz="1700" kern="100" dirty="0">
                <a:effectLst/>
                <a:latin typeface="Aptos" panose="020B0004020202020204" pitchFamily="34" charset="0"/>
                <a:ea typeface="Aptos" panose="020B0004020202020204" pitchFamily="34" charset="0"/>
                <a:cs typeface="Times New Roman" panose="02020603050405020304" pitchFamily="18" charset="0"/>
              </a:rPr>
              <a:t>Understand the dynamic interaction between households, markets, government and the commons, and the perspectives of different economic agents in those four provisioning systems.</a:t>
            </a:r>
          </a:p>
          <a:p>
            <a:pPr marL="342900" lvl="0" indent="-342900">
              <a:lnSpc>
                <a:spcPct val="107000"/>
              </a:lnSpc>
              <a:buFont typeface="Aptos" panose="020B0004020202020204" pitchFamily="34" charset="0"/>
              <a:buChar char="-"/>
            </a:pPr>
            <a:r>
              <a:rPr lang="en-GB" sz="1700" kern="100" dirty="0">
                <a:effectLst/>
                <a:latin typeface="Aptos" panose="020B0004020202020204" pitchFamily="34" charset="0"/>
                <a:ea typeface="Aptos" panose="020B0004020202020204" pitchFamily="34" charset="0"/>
                <a:cs typeface="Times New Roman" panose="02020603050405020304" pitchFamily="18" charset="0"/>
              </a:rPr>
              <a:t>The ethics and sustainability implications of business activity.</a:t>
            </a:r>
          </a:p>
          <a:p>
            <a:pPr marL="342900" lvl="0" indent="-342900">
              <a:lnSpc>
                <a:spcPct val="107000"/>
              </a:lnSpc>
              <a:buFont typeface="Aptos" panose="020B0004020202020204" pitchFamily="34" charset="0"/>
              <a:buChar char="-"/>
            </a:pPr>
            <a:r>
              <a:rPr lang="en-GB" sz="17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Alternative economic systems</a:t>
            </a:r>
            <a:r>
              <a:rPr lang="en-GB" sz="1700" kern="100" dirty="0">
                <a:effectLst/>
                <a:latin typeface="Aptos" panose="020B0004020202020204" pitchFamily="34" charset="0"/>
                <a:ea typeface="Aptos" panose="020B0004020202020204" pitchFamily="34" charset="0"/>
                <a:cs typeface="Times New Roman" panose="02020603050405020304" pitchFamily="18" charset="0"/>
              </a:rPr>
              <a:t>. How we organise our economies and societies impacts the levels of human cooperation, reciprocity and care.</a:t>
            </a:r>
          </a:p>
          <a:p>
            <a:pPr marL="342900" lvl="0" indent="-342900">
              <a:lnSpc>
                <a:spcPct val="107000"/>
              </a:lnSpc>
              <a:spcAft>
                <a:spcPts val="800"/>
              </a:spcAft>
              <a:buFont typeface="Aptos" panose="020B0004020202020204" pitchFamily="34" charset="0"/>
              <a:buChar char="-"/>
            </a:pPr>
            <a:r>
              <a:rPr lang="en-GB" sz="1700" kern="100" dirty="0">
                <a:effectLst/>
                <a:latin typeface="Aptos" panose="020B0004020202020204" pitchFamily="34" charset="0"/>
                <a:ea typeface="Aptos" panose="020B0004020202020204" pitchFamily="34" charset="0"/>
                <a:cs typeface="Times New Roman" panose="02020603050405020304" pitchFamily="18" charset="0"/>
              </a:rPr>
              <a:t>Understanding that the economy includes interconnected provisioning institutions including households (unpaid care and domestic work), markets, commons (self-organised management of shared resources) and state, each of which has their own and overlapping roles that are critical for a healthy, resilient society.</a:t>
            </a:r>
          </a:p>
          <a:p>
            <a:endParaRPr lang="en-GB" dirty="0"/>
          </a:p>
        </p:txBody>
      </p:sp>
    </p:spTree>
    <p:extLst>
      <p:ext uri="{BB962C8B-B14F-4D97-AF65-F5344CB8AC3E}">
        <p14:creationId xmlns:p14="http://schemas.microsoft.com/office/powerpoint/2010/main" val="4015345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D93F4-8D19-FCD5-5131-89A06DB4E63E}"/>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E6920F9F-1478-A692-8C40-B66EABBBDE87}"/>
              </a:ext>
            </a:extLst>
          </p:cNvPr>
          <p:cNvSpPr txBox="1">
            <a:spLocks noChangeArrowheads="1"/>
          </p:cNvSpPr>
          <p:nvPr/>
        </p:nvSpPr>
        <p:spPr bwMode="auto">
          <a:xfrm>
            <a:off x="257830" y="173568"/>
            <a:ext cx="10044929"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Economics/ Business </a:t>
            </a:r>
          </a:p>
        </p:txBody>
      </p:sp>
      <p:graphicFrame>
        <p:nvGraphicFramePr>
          <p:cNvPr id="3" name="Table 2">
            <a:extLst>
              <a:ext uri="{FF2B5EF4-FFF2-40B4-BE49-F238E27FC236}">
                <a16:creationId xmlns:a16="http://schemas.microsoft.com/office/drawing/2014/main" id="{DE8CD81E-78ED-9E7D-710A-885FFF340568}"/>
              </a:ext>
            </a:extLst>
          </p:cNvPr>
          <p:cNvGraphicFramePr>
            <a:graphicFrameLocks noGrp="1"/>
          </p:cNvGraphicFramePr>
          <p:nvPr>
            <p:extLst>
              <p:ext uri="{D42A27DB-BD31-4B8C-83A1-F6EECF244321}">
                <p14:modId xmlns:p14="http://schemas.microsoft.com/office/powerpoint/2010/main" val="887082057"/>
              </p:ext>
            </p:extLst>
          </p:nvPr>
        </p:nvGraphicFramePr>
        <p:xfrm>
          <a:off x="749300" y="1727200"/>
          <a:ext cx="10248900" cy="3624834"/>
        </p:xfrm>
        <a:graphic>
          <a:graphicData uri="http://schemas.openxmlformats.org/drawingml/2006/table">
            <a:tbl>
              <a:tblPr firstRow="1" firstCol="1" bandRow="1">
                <a:tableStyleId>{5C22544A-7EE6-4342-B048-85BDC9FD1C3A}</a:tableStyleId>
              </a:tblPr>
              <a:tblGrid>
                <a:gridCol w="1270721">
                  <a:extLst>
                    <a:ext uri="{9D8B030D-6E8A-4147-A177-3AD203B41FA5}">
                      <a16:colId xmlns:a16="http://schemas.microsoft.com/office/drawing/2014/main" val="649270949"/>
                    </a:ext>
                  </a:extLst>
                </a:gridCol>
                <a:gridCol w="7014697">
                  <a:extLst>
                    <a:ext uri="{9D8B030D-6E8A-4147-A177-3AD203B41FA5}">
                      <a16:colId xmlns:a16="http://schemas.microsoft.com/office/drawing/2014/main" val="1162112390"/>
                    </a:ext>
                  </a:extLst>
                </a:gridCol>
                <a:gridCol w="1963482">
                  <a:extLst>
                    <a:ext uri="{9D8B030D-6E8A-4147-A177-3AD203B41FA5}">
                      <a16:colId xmlns:a16="http://schemas.microsoft.com/office/drawing/2014/main" val="3776965480"/>
                    </a:ext>
                  </a:extLst>
                </a:gridCol>
              </a:tblGrid>
              <a:tr h="2324100">
                <a:tc>
                  <a:txBody>
                    <a:bodyPr/>
                    <a:lstStyle/>
                    <a:p>
                      <a:pPr>
                        <a:lnSpc>
                          <a:spcPct val="107000"/>
                        </a:lnSpc>
                        <a:spcAft>
                          <a:spcPts val="800"/>
                        </a:spcAft>
                        <a:buNone/>
                      </a:pPr>
                      <a:r>
                        <a:rPr lang="en-GB" sz="1800" b="0" kern="100" dirty="0">
                          <a:solidFill>
                            <a:schemeClr val="tx1"/>
                          </a:solidFill>
                          <a:effectLst/>
                        </a:rPr>
                        <a:t>7-11 </a:t>
                      </a:r>
                      <a:endParaRPr lang="en-GB" sz="1800" b="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oFill/>
                  </a:tcPr>
                </a:tc>
                <a:tc>
                  <a:txBody>
                    <a:bodyPr/>
                    <a:lstStyle/>
                    <a:p>
                      <a:pPr>
                        <a:lnSpc>
                          <a:spcPct val="107000"/>
                        </a:lnSpc>
                        <a:spcAft>
                          <a:spcPts val="600"/>
                        </a:spcAft>
                        <a:buNone/>
                      </a:pPr>
                      <a:r>
                        <a:rPr lang="en-GB" sz="1800" b="0" kern="100" dirty="0">
                          <a:solidFill>
                            <a:schemeClr val="tx1"/>
                          </a:solidFill>
                          <a:effectLst/>
                        </a:rPr>
                        <a:t>Understand that </a:t>
                      </a:r>
                      <a:r>
                        <a:rPr lang="en-GB" sz="1800" b="0" kern="100" dirty="0">
                          <a:solidFill>
                            <a:srgbClr val="7030A0"/>
                          </a:solidFill>
                          <a:effectLst/>
                        </a:rPr>
                        <a:t>we are part of nature</a:t>
                      </a:r>
                      <a:r>
                        <a:rPr lang="en-GB" sz="1800" b="0" kern="100" dirty="0">
                          <a:solidFill>
                            <a:schemeClr val="tx1"/>
                          </a:solidFill>
                          <a:effectLst/>
                        </a:rPr>
                        <a:t>, not separate from it; everything humans do and make depends on the Earth and climate systems and impacts their function.</a:t>
                      </a:r>
                    </a:p>
                    <a:p>
                      <a:pPr>
                        <a:lnSpc>
                          <a:spcPct val="107000"/>
                        </a:lnSpc>
                        <a:spcAft>
                          <a:spcPts val="600"/>
                        </a:spcAft>
                        <a:buNone/>
                      </a:pPr>
                      <a:r>
                        <a:rPr lang="en-GB" sz="1800" b="0" kern="100" dirty="0">
                          <a:solidFill>
                            <a:schemeClr val="tx1"/>
                          </a:solidFill>
                          <a:effectLst/>
                        </a:rPr>
                        <a:t>Understanding that our actions (as individuals and communities) have an impact on the environment, and that products &amp; actions have a financial and environmental cost. </a:t>
                      </a:r>
                      <a:r>
                        <a:rPr lang="en-GB" sz="1800" b="0" kern="100" dirty="0">
                          <a:solidFill>
                            <a:srgbClr val="7030A0"/>
                          </a:solidFill>
                          <a:effectLst/>
                        </a:rPr>
                        <a:t>Consumer choice</a:t>
                      </a:r>
                      <a:r>
                        <a:rPr lang="en-GB" sz="1800" b="0" kern="100" dirty="0">
                          <a:solidFill>
                            <a:schemeClr val="tx1"/>
                          </a:solidFill>
                          <a:effectLst/>
                        </a:rPr>
                        <a:t>; recognising and beginning to manage influences on choices. </a:t>
                      </a:r>
                      <a:r>
                        <a:rPr lang="en-GB" sz="1800" b="0" kern="100" dirty="0">
                          <a:solidFill>
                            <a:srgbClr val="7030A0"/>
                          </a:solidFill>
                          <a:effectLst/>
                        </a:rPr>
                        <a:t>Business responsibility</a:t>
                      </a:r>
                      <a:r>
                        <a:rPr lang="en-GB" sz="1800" b="0" kern="100" dirty="0">
                          <a:solidFill>
                            <a:schemeClr val="tx1"/>
                          </a:solidFill>
                          <a:effectLst/>
                        </a:rPr>
                        <a:t>.</a:t>
                      </a:r>
                    </a:p>
                    <a:p>
                      <a:pPr>
                        <a:lnSpc>
                          <a:spcPct val="107000"/>
                        </a:lnSpc>
                        <a:spcAft>
                          <a:spcPts val="600"/>
                        </a:spcAft>
                        <a:buNone/>
                      </a:pPr>
                      <a:r>
                        <a:rPr lang="en-GB" sz="1800" b="0" kern="100" dirty="0">
                          <a:solidFill>
                            <a:schemeClr val="tx1"/>
                          </a:solidFill>
                          <a:effectLst/>
                        </a:rPr>
                        <a:t>Stakeholder perspectives.</a:t>
                      </a:r>
                    </a:p>
                    <a:p>
                      <a:pPr>
                        <a:lnSpc>
                          <a:spcPct val="107000"/>
                        </a:lnSpc>
                        <a:spcAft>
                          <a:spcPts val="600"/>
                        </a:spcAft>
                        <a:buNone/>
                      </a:pPr>
                      <a:r>
                        <a:rPr lang="en-GB" sz="1800" b="0" kern="100" dirty="0">
                          <a:solidFill>
                            <a:schemeClr val="tx1"/>
                          </a:solidFill>
                          <a:effectLst/>
                        </a:rPr>
                        <a:t>Case studies of green </a:t>
                      </a:r>
                      <a:r>
                        <a:rPr lang="en-GB" sz="1800" b="0" kern="100" dirty="0">
                          <a:solidFill>
                            <a:srgbClr val="7030A0"/>
                          </a:solidFill>
                          <a:effectLst/>
                        </a:rPr>
                        <a:t>careers</a:t>
                      </a:r>
                      <a:r>
                        <a:rPr lang="en-GB" sz="1800" b="0" kern="100" dirty="0">
                          <a:solidFill>
                            <a:schemeClr val="tx1"/>
                          </a:solidFill>
                          <a:effectLst/>
                        </a:rPr>
                        <a:t>.</a:t>
                      </a:r>
                      <a:endParaRPr lang="en-GB" sz="1800" b="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oFill/>
                  </a:tcPr>
                </a:tc>
                <a:tc>
                  <a:txBody>
                    <a:bodyPr/>
                    <a:lstStyle/>
                    <a:p>
                      <a:pPr>
                        <a:lnSpc>
                          <a:spcPct val="107000"/>
                        </a:lnSpc>
                        <a:spcAft>
                          <a:spcPts val="800"/>
                        </a:spcAft>
                        <a:buNone/>
                      </a:pPr>
                      <a:r>
                        <a:rPr lang="en-GB" sz="1800" b="0" kern="100" dirty="0">
                          <a:solidFill>
                            <a:schemeClr val="tx1"/>
                          </a:solidFill>
                          <a:effectLst/>
                        </a:rPr>
                        <a:t>Ecosystem services from geography</a:t>
                      </a:r>
                    </a:p>
                    <a:p>
                      <a:pPr>
                        <a:lnSpc>
                          <a:spcPct val="107000"/>
                        </a:lnSpc>
                        <a:spcAft>
                          <a:spcPts val="800"/>
                        </a:spcAft>
                        <a:buNone/>
                      </a:pPr>
                      <a:r>
                        <a:rPr lang="en-GB" sz="1800" b="0" kern="100" dirty="0">
                          <a:solidFill>
                            <a:schemeClr val="tx1"/>
                          </a:solidFill>
                          <a:effectLst/>
                        </a:rPr>
                        <a:t> </a:t>
                      </a:r>
                    </a:p>
                    <a:p>
                      <a:pPr>
                        <a:lnSpc>
                          <a:spcPct val="107000"/>
                        </a:lnSpc>
                        <a:spcAft>
                          <a:spcPts val="800"/>
                        </a:spcAft>
                        <a:buNone/>
                      </a:pPr>
                      <a:r>
                        <a:rPr lang="en-GB" sz="1800" b="0" kern="100" dirty="0">
                          <a:solidFill>
                            <a:schemeClr val="tx1"/>
                          </a:solidFill>
                          <a:effectLst/>
                        </a:rPr>
                        <a:t>English – persuasive writing</a:t>
                      </a:r>
                    </a:p>
                    <a:p>
                      <a:pPr>
                        <a:lnSpc>
                          <a:spcPct val="107000"/>
                        </a:lnSpc>
                        <a:spcAft>
                          <a:spcPts val="800"/>
                        </a:spcAft>
                        <a:buNone/>
                      </a:pPr>
                      <a:r>
                        <a:rPr lang="en-GB" sz="1800" b="0" kern="100" dirty="0">
                          <a:solidFill>
                            <a:schemeClr val="tx1"/>
                          </a:solidFill>
                          <a:effectLst/>
                        </a:rPr>
                        <a:t> </a:t>
                      </a:r>
                    </a:p>
                    <a:p>
                      <a:pPr>
                        <a:lnSpc>
                          <a:spcPct val="107000"/>
                        </a:lnSpc>
                        <a:spcAft>
                          <a:spcPts val="800"/>
                        </a:spcAft>
                        <a:buNone/>
                      </a:pPr>
                      <a:r>
                        <a:rPr lang="en-GB" sz="1800" b="0" kern="100" dirty="0">
                          <a:solidFill>
                            <a:schemeClr val="tx1"/>
                          </a:solidFill>
                          <a:effectLst/>
                        </a:rPr>
                        <a:t>Creative expression in drama, music, art, dance</a:t>
                      </a:r>
                      <a:endParaRPr lang="en-GB" sz="1800" b="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283021810"/>
                  </a:ext>
                </a:extLst>
              </a:tr>
            </a:tbl>
          </a:graphicData>
        </a:graphic>
      </p:graphicFrame>
    </p:spTree>
    <p:extLst>
      <p:ext uri="{BB962C8B-B14F-4D97-AF65-F5344CB8AC3E}">
        <p14:creationId xmlns:p14="http://schemas.microsoft.com/office/powerpoint/2010/main" val="135415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1E52D-845D-56B0-58A5-476EA760BA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3F5B79-01DA-B357-1912-F79C8AAF4DA4}"/>
              </a:ext>
            </a:extLst>
          </p:cNvPr>
          <p:cNvSpPr>
            <a:spLocks noGrp="1"/>
          </p:cNvSpPr>
          <p:nvPr>
            <p:ph type="title"/>
          </p:nvPr>
        </p:nvSpPr>
        <p:spPr>
          <a:xfrm>
            <a:off x="756008" y="205328"/>
            <a:ext cx="10515600" cy="638052"/>
          </a:xfrm>
        </p:spPr>
        <p:txBody>
          <a:bodyPr/>
          <a:lstStyle/>
          <a:p>
            <a:r>
              <a:rPr lang="en-GB" dirty="0">
                <a:solidFill>
                  <a:schemeClr val="bg1"/>
                </a:solidFill>
              </a:rPr>
              <a:t>Climate Literacy Survey – 2022-2024</a:t>
            </a:r>
          </a:p>
        </p:txBody>
      </p:sp>
      <p:sp>
        <p:nvSpPr>
          <p:cNvPr id="3" name="TextBox 2">
            <a:extLst>
              <a:ext uri="{FF2B5EF4-FFF2-40B4-BE49-F238E27FC236}">
                <a16:creationId xmlns:a16="http://schemas.microsoft.com/office/drawing/2014/main" id="{D2CFA471-B655-C3E8-B88F-55690A8A7B3A}"/>
              </a:ext>
            </a:extLst>
          </p:cNvPr>
          <p:cNvSpPr txBox="1"/>
          <p:nvPr/>
        </p:nvSpPr>
        <p:spPr>
          <a:xfrm>
            <a:off x="796028" y="1316150"/>
            <a:ext cx="10599943" cy="2769989"/>
          </a:xfrm>
          <a:prstGeom prst="rect">
            <a:avLst/>
          </a:prstGeom>
          <a:noFill/>
        </p:spPr>
        <p:txBody>
          <a:bodyPr wrap="square" rtlCol="0">
            <a:spAutoFit/>
          </a:bodyPr>
          <a:lstStyle/>
          <a:p>
            <a:pPr>
              <a:spcBef>
                <a:spcPts val="600"/>
              </a:spcBef>
            </a:pPr>
            <a:r>
              <a:rPr lang="en-GB" sz="2200" dirty="0">
                <a:latin typeface="Helvetica" panose="020B0604020202020204" pitchFamily="34" charset="0"/>
              </a:rPr>
              <a:t>2021 onwards</a:t>
            </a:r>
          </a:p>
          <a:p>
            <a:pPr>
              <a:spcBef>
                <a:spcPts val="600"/>
              </a:spcBef>
            </a:pPr>
            <a:r>
              <a:rPr lang="en-GB" sz="2200" dirty="0">
                <a:latin typeface="Helvetica" panose="020B0604020202020204" pitchFamily="34" charset="0"/>
              </a:rPr>
              <a:t>2023/ 24 – 111 responses in Scotland (5 questions, unpublished)</a:t>
            </a:r>
          </a:p>
          <a:p>
            <a:pPr>
              <a:spcBef>
                <a:spcPts val="600"/>
              </a:spcBef>
            </a:pPr>
            <a:endParaRPr lang="en-GB" sz="2200" dirty="0">
              <a:latin typeface="Helvetica" panose="020B0604020202020204" pitchFamily="34" charset="0"/>
            </a:endParaRPr>
          </a:p>
          <a:p>
            <a:pPr>
              <a:spcBef>
                <a:spcPts val="600"/>
              </a:spcBef>
            </a:pPr>
            <a:endParaRPr lang="en-GB" sz="2200" dirty="0">
              <a:latin typeface="Helvetica" panose="020B0604020202020204" pitchFamily="34" charset="0"/>
            </a:endParaRPr>
          </a:p>
          <a:p>
            <a:pPr>
              <a:spcBef>
                <a:spcPts val="600"/>
              </a:spcBef>
            </a:pPr>
            <a:r>
              <a:rPr lang="en-GB" sz="2200" dirty="0">
                <a:latin typeface="Helvetica" panose="020B0604020202020204" pitchFamily="34" charset="0"/>
              </a:rPr>
              <a:t>(Report published by the DfE (English data, 55 questions) December 2024 </a:t>
            </a:r>
            <a:r>
              <a:rPr lang="en-GB" sz="2200" dirty="0">
                <a:latin typeface="Helvetica" panose="020B0604020202020204" pitchFamily="34" charset="0"/>
                <a:hlinkClick r:id="rId2"/>
              </a:rPr>
              <a:t>https://www.metlink.org/blog/dfe-climate-literacy-survey-2024/</a:t>
            </a:r>
            <a:r>
              <a:rPr lang="en-GB" sz="2200" dirty="0">
                <a:latin typeface="Helvetica" panose="020B0604020202020204" pitchFamily="34" charset="0"/>
              </a:rPr>
              <a:t>)</a:t>
            </a:r>
          </a:p>
          <a:p>
            <a:pPr marL="800100" lvl="1" indent="-342900">
              <a:buFont typeface="Arial" panose="020B0604020202020204" pitchFamily="34" charset="0"/>
              <a:buChar char="•"/>
            </a:pPr>
            <a:endParaRPr lang="en-GB" sz="2200" dirty="0">
              <a:latin typeface="Helvetica" panose="020B0604020202020204" pitchFamily="34" charset="0"/>
            </a:endParaRPr>
          </a:p>
        </p:txBody>
      </p:sp>
      <p:pic>
        <p:nvPicPr>
          <p:cNvPr id="5" name="Picture 4">
            <a:extLst>
              <a:ext uri="{FF2B5EF4-FFF2-40B4-BE49-F238E27FC236}">
                <a16:creationId xmlns:a16="http://schemas.microsoft.com/office/drawing/2014/main" id="{1FC73728-3FE0-9B7C-2C53-DA62274DC304}"/>
              </a:ext>
            </a:extLst>
          </p:cNvPr>
          <p:cNvPicPr>
            <a:picLocks noChangeAspect="1"/>
          </p:cNvPicPr>
          <p:nvPr/>
        </p:nvPicPr>
        <p:blipFill>
          <a:blip r:embed="rId3"/>
          <a:stretch>
            <a:fillRect/>
          </a:stretch>
        </p:blipFill>
        <p:spPr>
          <a:xfrm>
            <a:off x="6488542" y="3771900"/>
            <a:ext cx="2588491" cy="2319076"/>
          </a:xfrm>
          <a:prstGeom prst="rect">
            <a:avLst/>
          </a:prstGeom>
        </p:spPr>
      </p:pic>
    </p:spTree>
    <p:extLst>
      <p:ext uri="{BB962C8B-B14F-4D97-AF65-F5344CB8AC3E}">
        <p14:creationId xmlns:p14="http://schemas.microsoft.com/office/powerpoint/2010/main" val="2104859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F6D14-C2EB-E0E4-EF69-8E1D34700EAB}"/>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140AC370-4218-E7A8-657E-29BE8364D825}"/>
              </a:ext>
            </a:extLst>
          </p:cNvPr>
          <p:cNvSpPr txBox="1">
            <a:spLocks noChangeArrowheads="1"/>
          </p:cNvSpPr>
          <p:nvPr/>
        </p:nvSpPr>
        <p:spPr bwMode="auto">
          <a:xfrm>
            <a:off x="257830" y="173568"/>
            <a:ext cx="10044929"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Economics/ Business </a:t>
            </a:r>
          </a:p>
        </p:txBody>
      </p:sp>
      <p:graphicFrame>
        <p:nvGraphicFramePr>
          <p:cNvPr id="3" name="Table 2">
            <a:extLst>
              <a:ext uri="{FF2B5EF4-FFF2-40B4-BE49-F238E27FC236}">
                <a16:creationId xmlns:a16="http://schemas.microsoft.com/office/drawing/2014/main" id="{2EE3BCAB-94C8-5889-0160-8DB99C63C3E0}"/>
              </a:ext>
            </a:extLst>
          </p:cNvPr>
          <p:cNvGraphicFramePr>
            <a:graphicFrameLocks noGrp="1"/>
          </p:cNvGraphicFramePr>
          <p:nvPr>
            <p:extLst>
              <p:ext uri="{D42A27DB-BD31-4B8C-83A1-F6EECF244321}">
                <p14:modId xmlns:p14="http://schemas.microsoft.com/office/powerpoint/2010/main" val="115218033"/>
              </p:ext>
            </p:extLst>
          </p:nvPr>
        </p:nvGraphicFramePr>
        <p:xfrm>
          <a:off x="1231900" y="1219200"/>
          <a:ext cx="10248900" cy="4937760"/>
        </p:xfrm>
        <a:graphic>
          <a:graphicData uri="http://schemas.openxmlformats.org/drawingml/2006/table">
            <a:tbl>
              <a:tblPr firstRow="1" firstCol="1" bandRow="1">
                <a:tableStyleId>{5C22544A-7EE6-4342-B048-85BDC9FD1C3A}</a:tableStyleId>
              </a:tblPr>
              <a:tblGrid>
                <a:gridCol w="1270721">
                  <a:extLst>
                    <a:ext uri="{9D8B030D-6E8A-4147-A177-3AD203B41FA5}">
                      <a16:colId xmlns:a16="http://schemas.microsoft.com/office/drawing/2014/main" val="649270949"/>
                    </a:ext>
                  </a:extLst>
                </a:gridCol>
                <a:gridCol w="7014697">
                  <a:extLst>
                    <a:ext uri="{9D8B030D-6E8A-4147-A177-3AD203B41FA5}">
                      <a16:colId xmlns:a16="http://schemas.microsoft.com/office/drawing/2014/main" val="1162112390"/>
                    </a:ext>
                  </a:extLst>
                </a:gridCol>
                <a:gridCol w="1963482">
                  <a:extLst>
                    <a:ext uri="{9D8B030D-6E8A-4147-A177-3AD203B41FA5}">
                      <a16:colId xmlns:a16="http://schemas.microsoft.com/office/drawing/2014/main" val="3776965480"/>
                    </a:ext>
                  </a:extLst>
                </a:gridCol>
              </a:tblGrid>
              <a:tr h="4929283">
                <a:tc>
                  <a:txBody>
                    <a:bodyPr/>
                    <a:lstStyle/>
                    <a:p>
                      <a:pPr>
                        <a:lnSpc>
                          <a:spcPct val="107000"/>
                        </a:lnSpc>
                        <a:spcAft>
                          <a:spcPts val="800"/>
                        </a:spcAft>
                        <a:buNone/>
                      </a:pPr>
                      <a:r>
                        <a:rPr lang="en-GB" sz="1600" b="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11-14</a:t>
                      </a:r>
                    </a:p>
                  </a:txBody>
                  <a:tcPr marL="68580" marR="68580" marT="0" marB="0">
                    <a:noFill/>
                  </a:tcPr>
                </a:tc>
                <a:tc>
                  <a:txBody>
                    <a:bodyPr/>
                    <a:lstStyle/>
                    <a:p>
                      <a:r>
                        <a:rPr lang="en-GB" sz="1800" b="0" kern="1200" dirty="0">
                          <a:solidFill>
                            <a:schemeClr val="dk1"/>
                          </a:solidFill>
                          <a:effectLst/>
                          <a:latin typeface="+mn-lt"/>
                          <a:ea typeface="+mn-ea"/>
                          <a:cs typeface="+mn-cs"/>
                        </a:rPr>
                        <a:t>The r</a:t>
                      </a:r>
                      <a:r>
                        <a:rPr lang="en-GB" sz="1800" b="0" kern="1200" dirty="0">
                          <a:solidFill>
                            <a:srgbClr val="7030A0"/>
                          </a:solidFill>
                          <a:effectLst/>
                          <a:latin typeface="+mn-lt"/>
                          <a:ea typeface="+mn-ea"/>
                          <a:cs typeface="+mn-cs"/>
                        </a:rPr>
                        <a:t>esponsibility</a:t>
                      </a:r>
                      <a:r>
                        <a:rPr lang="en-GB" sz="1800" b="0" kern="1200" dirty="0">
                          <a:solidFill>
                            <a:schemeClr val="dk1"/>
                          </a:solidFill>
                          <a:effectLst/>
                          <a:latin typeface="+mn-lt"/>
                          <a:ea typeface="+mn-ea"/>
                          <a:cs typeface="+mn-cs"/>
                        </a:rPr>
                        <a:t> of businesses to meet human needs within planetary boundaries and how they can adapt their purpose, networks, ownership, governance and finance to have a positive impact on human and wider environmental wellbeing. </a:t>
                      </a:r>
                    </a:p>
                    <a:p>
                      <a:r>
                        <a:rPr lang="en-GB" sz="1800" b="0" kern="1200" dirty="0">
                          <a:solidFill>
                            <a:schemeClr val="dk1"/>
                          </a:solidFill>
                          <a:effectLst/>
                          <a:latin typeface="+mn-lt"/>
                          <a:ea typeface="+mn-ea"/>
                          <a:cs typeface="+mn-cs"/>
                        </a:rPr>
                        <a:t>Explore the </a:t>
                      </a:r>
                      <a:r>
                        <a:rPr lang="en-GB" sz="1800" b="0" kern="1200" dirty="0">
                          <a:solidFill>
                            <a:srgbClr val="7030A0"/>
                          </a:solidFill>
                          <a:effectLst/>
                          <a:latin typeface="+mn-lt"/>
                          <a:ea typeface="+mn-ea"/>
                          <a:cs typeface="+mn-cs"/>
                        </a:rPr>
                        <a:t>carbon footprints </a:t>
                      </a:r>
                      <a:r>
                        <a:rPr lang="en-GB" sz="1800" b="0" kern="1200" dirty="0">
                          <a:solidFill>
                            <a:schemeClr val="dk1"/>
                          </a:solidFill>
                          <a:effectLst/>
                          <a:latin typeface="+mn-lt"/>
                          <a:ea typeface="+mn-ea"/>
                          <a:cs typeface="+mn-cs"/>
                        </a:rPr>
                        <a:t>of goods, services, organisations and individuals relevant to their own lives and communities. Including analysis of which actions have a significant impact as well as the social limitations of the concept of personal carbon footprints. </a:t>
                      </a:r>
                    </a:p>
                    <a:p>
                      <a:r>
                        <a:rPr lang="en-GB" sz="1800" b="0" kern="1200" dirty="0">
                          <a:solidFill>
                            <a:srgbClr val="7030A0"/>
                          </a:solidFill>
                          <a:effectLst/>
                          <a:latin typeface="+mn-lt"/>
                          <a:ea typeface="+mn-ea"/>
                          <a:cs typeface="+mn-cs"/>
                        </a:rPr>
                        <a:t>Cost/ benefit </a:t>
                      </a:r>
                      <a:r>
                        <a:rPr lang="en-GB" sz="1800" b="0" kern="1200" dirty="0">
                          <a:solidFill>
                            <a:schemeClr val="dk1"/>
                          </a:solidFill>
                          <a:effectLst/>
                          <a:latin typeface="+mn-lt"/>
                          <a:ea typeface="+mn-ea"/>
                          <a:cs typeface="+mn-cs"/>
                        </a:rPr>
                        <a:t>analysis related to personal and business climate actions such as installing solar panels. </a:t>
                      </a:r>
                    </a:p>
                    <a:p>
                      <a:r>
                        <a:rPr lang="en-GB" sz="1800" b="0" kern="1200" dirty="0">
                          <a:solidFill>
                            <a:schemeClr val="dk1"/>
                          </a:solidFill>
                          <a:effectLst/>
                          <a:latin typeface="+mn-lt"/>
                          <a:ea typeface="+mn-ea"/>
                          <a:cs typeface="+mn-cs"/>
                        </a:rPr>
                        <a:t>The financial </a:t>
                      </a:r>
                      <a:r>
                        <a:rPr lang="en-GB" sz="1800" b="0" kern="1200" dirty="0">
                          <a:solidFill>
                            <a:srgbClr val="7030A0"/>
                          </a:solidFill>
                          <a:effectLst/>
                          <a:latin typeface="+mn-lt"/>
                          <a:ea typeface="+mn-ea"/>
                          <a:cs typeface="+mn-cs"/>
                        </a:rPr>
                        <a:t>cost of extreme weather events </a:t>
                      </a:r>
                      <a:r>
                        <a:rPr lang="en-GB" sz="1800" b="0" kern="1200" dirty="0">
                          <a:solidFill>
                            <a:schemeClr val="dk1"/>
                          </a:solidFill>
                          <a:effectLst/>
                          <a:latin typeface="+mn-lt"/>
                          <a:ea typeface="+mn-ea"/>
                          <a:cs typeface="+mn-cs"/>
                        </a:rPr>
                        <a:t>and of insuring against those costs</a:t>
                      </a:r>
                    </a:p>
                    <a:p>
                      <a:r>
                        <a:rPr lang="en-GB" sz="1800" b="0" kern="1200" dirty="0">
                          <a:solidFill>
                            <a:srgbClr val="7030A0"/>
                          </a:solidFill>
                          <a:effectLst/>
                          <a:latin typeface="+mn-lt"/>
                          <a:ea typeface="+mn-ea"/>
                          <a:cs typeface="+mn-cs"/>
                        </a:rPr>
                        <a:t>Energy efficiency </a:t>
                      </a:r>
                      <a:r>
                        <a:rPr lang="en-GB" sz="1800" b="0" kern="1200" dirty="0">
                          <a:solidFill>
                            <a:schemeClr val="dk1"/>
                          </a:solidFill>
                          <a:effectLst/>
                          <a:latin typeface="+mn-lt"/>
                          <a:ea typeface="+mn-ea"/>
                          <a:cs typeface="+mn-cs"/>
                        </a:rPr>
                        <a:t>presents an enormous potential to mitigate climate change while contributing to sustainable development and resource efficiency. </a:t>
                      </a:r>
                    </a:p>
                    <a:p>
                      <a:r>
                        <a:rPr lang="en-GB" sz="1800" b="0" kern="1200" dirty="0">
                          <a:solidFill>
                            <a:srgbClr val="7030A0"/>
                          </a:solidFill>
                          <a:effectLst/>
                          <a:latin typeface="+mn-lt"/>
                          <a:ea typeface="+mn-ea"/>
                          <a:cs typeface="+mn-cs"/>
                        </a:rPr>
                        <a:t>Greenwashing and misinformation</a:t>
                      </a:r>
                      <a:r>
                        <a:rPr lang="en-GB" sz="1800" b="0" kern="1200" dirty="0">
                          <a:solidFill>
                            <a:schemeClr val="dk1"/>
                          </a:solidFill>
                          <a:effectLst/>
                          <a:latin typeface="+mn-lt"/>
                          <a:ea typeface="+mn-ea"/>
                          <a:cs typeface="+mn-cs"/>
                        </a:rPr>
                        <a:t>. </a:t>
                      </a:r>
                    </a:p>
                    <a:p>
                      <a:r>
                        <a:rPr lang="en-GB" sz="1800" b="0" kern="1200" dirty="0">
                          <a:solidFill>
                            <a:schemeClr val="dk1"/>
                          </a:solidFill>
                          <a:effectLst/>
                          <a:latin typeface="+mn-lt"/>
                          <a:ea typeface="+mn-ea"/>
                          <a:cs typeface="+mn-cs"/>
                        </a:rPr>
                        <a:t>What is a ‘</a:t>
                      </a:r>
                      <a:r>
                        <a:rPr lang="en-GB" sz="1800" b="0" kern="1200" dirty="0">
                          <a:solidFill>
                            <a:srgbClr val="7030A0"/>
                          </a:solidFill>
                          <a:effectLst/>
                          <a:latin typeface="+mn-lt"/>
                          <a:ea typeface="+mn-ea"/>
                          <a:cs typeface="+mn-cs"/>
                        </a:rPr>
                        <a:t>green career</a:t>
                      </a:r>
                      <a:r>
                        <a:rPr lang="en-GB" sz="1800" b="0" kern="1200" dirty="0">
                          <a:solidFill>
                            <a:schemeClr val="dk1"/>
                          </a:solidFill>
                          <a:effectLst/>
                          <a:latin typeface="+mn-lt"/>
                          <a:ea typeface="+mn-ea"/>
                          <a:cs typeface="+mn-cs"/>
                        </a:rPr>
                        <a:t>’, where are there currently skills gaps in the UK workforce and where are there ‘green careers’</a:t>
                      </a:r>
                      <a:endParaRPr lang="en-GB" sz="1100" b="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oFill/>
                  </a:tcPr>
                </a:tc>
                <a:tc>
                  <a:txBody>
                    <a:bodyPr/>
                    <a:lstStyle/>
                    <a:p>
                      <a:pPr>
                        <a:lnSpc>
                          <a:spcPct val="107000"/>
                        </a:lnSpc>
                        <a:spcAft>
                          <a:spcPts val="800"/>
                        </a:spcAft>
                        <a:buNone/>
                      </a:pPr>
                      <a:endPar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183740794"/>
                  </a:ext>
                </a:extLst>
              </a:tr>
            </a:tbl>
          </a:graphicData>
        </a:graphic>
      </p:graphicFrame>
    </p:spTree>
    <p:extLst>
      <p:ext uri="{BB962C8B-B14F-4D97-AF65-F5344CB8AC3E}">
        <p14:creationId xmlns:p14="http://schemas.microsoft.com/office/powerpoint/2010/main" val="2352570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3671F6-4D6E-3581-9262-4C9664C505B9}"/>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7D2A6A96-B705-5AFB-D3E7-EE71CA1CEFA3}"/>
              </a:ext>
            </a:extLst>
          </p:cNvPr>
          <p:cNvSpPr txBox="1">
            <a:spLocks noChangeArrowheads="1"/>
          </p:cNvSpPr>
          <p:nvPr/>
        </p:nvSpPr>
        <p:spPr bwMode="auto">
          <a:xfrm>
            <a:off x="257830" y="173568"/>
            <a:ext cx="10044929"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 Economics/ Business </a:t>
            </a:r>
          </a:p>
        </p:txBody>
      </p:sp>
      <p:pic>
        <p:nvPicPr>
          <p:cNvPr id="4" name="Picture 3">
            <a:extLst>
              <a:ext uri="{FF2B5EF4-FFF2-40B4-BE49-F238E27FC236}">
                <a16:creationId xmlns:a16="http://schemas.microsoft.com/office/drawing/2014/main" id="{EBC485B2-CCB0-3420-057A-9FD35306CD0B}"/>
              </a:ext>
            </a:extLst>
          </p:cNvPr>
          <p:cNvPicPr>
            <a:picLocks noChangeAspect="1"/>
          </p:cNvPicPr>
          <p:nvPr/>
        </p:nvPicPr>
        <p:blipFill>
          <a:blip r:embed="rId2"/>
          <a:stretch>
            <a:fillRect/>
          </a:stretch>
        </p:blipFill>
        <p:spPr>
          <a:xfrm>
            <a:off x="2425699" y="1027046"/>
            <a:ext cx="5546319" cy="5830954"/>
          </a:xfrm>
          <a:prstGeom prst="rect">
            <a:avLst/>
          </a:prstGeom>
        </p:spPr>
      </p:pic>
      <p:sp>
        <p:nvSpPr>
          <p:cNvPr id="6" name="Oval 5">
            <a:extLst>
              <a:ext uri="{FF2B5EF4-FFF2-40B4-BE49-F238E27FC236}">
                <a16:creationId xmlns:a16="http://schemas.microsoft.com/office/drawing/2014/main" id="{04B470D4-CB11-0C8A-E118-72A8736DECCE}"/>
              </a:ext>
            </a:extLst>
          </p:cNvPr>
          <p:cNvSpPr/>
          <p:nvPr/>
        </p:nvSpPr>
        <p:spPr>
          <a:xfrm>
            <a:off x="2873874" y="1930401"/>
            <a:ext cx="3793626" cy="6096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83CF19DE-A766-517C-3196-DD6AC2F4A8FB}"/>
              </a:ext>
            </a:extLst>
          </p:cNvPr>
          <p:cNvSpPr/>
          <p:nvPr/>
        </p:nvSpPr>
        <p:spPr>
          <a:xfrm>
            <a:off x="2873874" y="3448880"/>
            <a:ext cx="3793626" cy="6096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675A589E-5DF8-5D30-28A2-4FC850AED735}"/>
              </a:ext>
            </a:extLst>
          </p:cNvPr>
          <p:cNvSpPr/>
          <p:nvPr/>
        </p:nvSpPr>
        <p:spPr>
          <a:xfrm>
            <a:off x="2873874" y="3875649"/>
            <a:ext cx="3793626" cy="6096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5295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AA5E3C-AD3B-D8F8-3AB4-608DF580B46E}"/>
            </a:ext>
          </a:extLst>
        </p:cNvPr>
        <p:cNvGrpSpPr/>
        <p:nvPr/>
      </p:nvGrpSpPr>
      <p:grpSpPr>
        <a:xfrm>
          <a:off x="0" y="0"/>
          <a:ext cx="0" cy="0"/>
          <a:chOff x="0" y="0"/>
          <a:chExt cx="0" cy="0"/>
        </a:xfrm>
      </p:grpSpPr>
      <p:pic>
        <p:nvPicPr>
          <p:cNvPr id="10" name="Picture 9" descr="A blue and white sky&#10;&#10;Description automatically generated">
            <a:extLst>
              <a:ext uri="{FF2B5EF4-FFF2-40B4-BE49-F238E27FC236}">
                <a16:creationId xmlns:a16="http://schemas.microsoft.com/office/drawing/2014/main" id="{8A83E138-9428-3859-5B15-85D08A1C63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A black and white logo with blue text&#10;&#10;Description automatically generated">
            <a:extLst>
              <a:ext uri="{FF2B5EF4-FFF2-40B4-BE49-F238E27FC236}">
                <a16:creationId xmlns:a16="http://schemas.microsoft.com/office/drawing/2014/main" id="{614F82E9-4979-71B6-89F0-73EE110F05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015" y="246579"/>
            <a:ext cx="2582943" cy="1293620"/>
          </a:xfrm>
          <a:prstGeom prst="rect">
            <a:avLst/>
          </a:prstGeom>
        </p:spPr>
      </p:pic>
      <p:sp>
        <p:nvSpPr>
          <p:cNvPr id="2" name="TextBox 1">
            <a:extLst>
              <a:ext uri="{FF2B5EF4-FFF2-40B4-BE49-F238E27FC236}">
                <a16:creationId xmlns:a16="http://schemas.microsoft.com/office/drawing/2014/main" id="{F2A30DC5-6F8F-0CAD-BA60-068C9FB0DEA9}"/>
              </a:ext>
            </a:extLst>
          </p:cNvPr>
          <p:cNvSpPr txBox="1"/>
          <p:nvPr/>
        </p:nvSpPr>
        <p:spPr>
          <a:xfrm>
            <a:off x="1258921" y="2297668"/>
            <a:ext cx="3296031" cy="1107996"/>
          </a:xfrm>
          <a:prstGeom prst="rect">
            <a:avLst/>
          </a:prstGeom>
          <a:noFill/>
        </p:spPr>
        <p:txBody>
          <a:bodyPr wrap="none" rtlCol="0">
            <a:spAutoFit/>
          </a:bodyPr>
          <a:lstStyle/>
          <a:p>
            <a:r>
              <a:rPr lang="en-GB" sz="2200" b="1" dirty="0">
                <a:solidFill>
                  <a:schemeClr val="bg1"/>
                </a:solidFill>
              </a:rPr>
              <a:t>Sylvia Knight</a:t>
            </a:r>
          </a:p>
          <a:p>
            <a:r>
              <a:rPr lang="en-GB" sz="2200" b="1" dirty="0">
                <a:solidFill>
                  <a:schemeClr val="bg1"/>
                </a:solidFill>
                <a:hlinkClick r:id="rId5">
                  <a:extLst>
                    <a:ext uri="{A12FA001-AC4F-418D-AE19-62706E023703}">
                      <ahyp:hlinkClr xmlns:ahyp="http://schemas.microsoft.com/office/drawing/2018/hyperlinkcolor" val="tx"/>
                    </a:ext>
                  </a:extLst>
                </a:hlinkClick>
              </a:rPr>
              <a:t>sylvia.knight@rmets.org</a:t>
            </a:r>
            <a:endParaRPr lang="en-GB" sz="2200" b="1" dirty="0">
              <a:solidFill>
                <a:schemeClr val="bg1"/>
              </a:solidFill>
            </a:endParaRPr>
          </a:p>
          <a:p>
            <a:r>
              <a:rPr lang="en-GB" sz="2200" b="1" dirty="0">
                <a:solidFill>
                  <a:schemeClr val="bg1"/>
                </a:solidFill>
              </a:rPr>
              <a:t>      sylvia-knight-</a:t>
            </a:r>
            <a:r>
              <a:rPr lang="en-GB" sz="2200" b="1" dirty="0" err="1">
                <a:solidFill>
                  <a:schemeClr val="bg1"/>
                </a:solidFill>
              </a:rPr>
              <a:t>rmets</a:t>
            </a:r>
            <a:endParaRPr lang="en-GB" sz="2200" b="1" dirty="0">
              <a:solidFill>
                <a:schemeClr val="bg1"/>
              </a:solidFill>
            </a:endParaRPr>
          </a:p>
        </p:txBody>
      </p:sp>
      <p:pic>
        <p:nvPicPr>
          <p:cNvPr id="9" name="Picture 8">
            <a:extLst>
              <a:ext uri="{FF2B5EF4-FFF2-40B4-BE49-F238E27FC236}">
                <a16:creationId xmlns:a16="http://schemas.microsoft.com/office/drawing/2014/main" id="{8CBA6635-CF9F-1C62-6981-B7172D9B5F20}"/>
              </a:ext>
            </a:extLst>
          </p:cNvPr>
          <p:cNvPicPr>
            <a:picLocks noChangeAspect="1"/>
          </p:cNvPicPr>
          <p:nvPr/>
        </p:nvPicPr>
        <p:blipFill>
          <a:blip r:embed="rId6"/>
          <a:stretch>
            <a:fillRect/>
          </a:stretch>
        </p:blipFill>
        <p:spPr>
          <a:xfrm>
            <a:off x="1258921" y="3086133"/>
            <a:ext cx="295238" cy="266667"/>
          </a:xfrm>
          <a:prstGeom prst="rect">
            <a:avLst/>
          </a:prstGeom>
        </p:spPr>
      </p:pic>
    </p:spTree>
    <p:extLst>
      <p:ext uri="{BB962C8B-B14F-4D97-AF65-F5344CB8AC3E}">
        <p14:creationId xmlns:p14="http://schemas.microsoft.com/office/powerpoint/2010/main" val="385215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77503D-E02B-AA36-8836-ED02099E2492}"/>
              </a:ext>
            </a:extLst>
          </p:cNvPr>
          <p:cNvSpPr txBox="1">
            <a:spLocks noChangeArrowheads="1"/>
          </p:cNvSpPr>
          <p:nvPr/>
        </p:nvSpPr>
        <p:spPr bwMode="auto">
          <a:xfrm>
            <a:off x="939801" y="1005418"/>
            <a:ext cx="10809817" cy="375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indent="0">
              <a:lnSpc>
                <a:spcPct val="107000"/>
              </a:lnSpc>
            </a:pPr>
            <a:r>
              <a:rPr lang="en-GB" altLang="en-US" dirty="0">
                <a:ea typeface="Calibri" panose="020F0502020204030204" pitchFamily="34" charset="0"/>
                <a:cs typeface="Times New Roman" panose="02020603050405020304" pitchFamily="18" charset="0"/>
              </a:rPr>
              <a:t>How old were you when you were last taught about climate change in a lesson at school?</a:t>
            </a:r>
          </a:p>
        </p:txBody>
      </p:sp>
      <p:sp>
        <p:nvSpPr>
          <p:cNvPr id="40963" name="TextBox 3">
            <a:extLst>
              <a:ext uri="{FF2B5EF4-FFF2-40B4-BE49-F238E27FC236}">
                <a16:creationId xmlns:a16="http://schemas.microsoft.com/office/drawing/2014/main" id="{49201A29-5089-B341-8136-C20CF096B515}"/>
              </a:ext>
            </a:extLst>
          </p:cNvPr>
          <p:cNvSpPr txBox="1">
            <a:spLocks noChangeArrowheads="1"/>
          </p:cNvSpPr>
          <p:nvPr/>
        </p:nvSpPr>
        <p:spPr bwMode="auto">
          <a:xfrm>
            <a:off x="277285" y="364067"/>
            <a:ext cx="887185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Climate Literacy in S4/ S5 students – 2023/ 2024</a:t>
            </a:r>
          </a:p>
        </p:txBody>
      </p:sp>
      <p:graphicFrame>
        <p:nvGraphicFramePr>
          <p:cNvPr id="4" name="Chart 3">
            <a:extLst>
              <a:ext uri="{FF2B5EF4-FFF2-40B4-BE49-F238E27FC236}">
                <a16:creationId xmlns:a16="http://schemas.microsoft.com/office/drawing/2014/main" id="{0453C4FE-24E6-F331-D8ED-912753E8AC3C}"/>
              </a:ext>
            </a:extLst>
          </p:cNvPr>
          <p:cNvGraphicFramePr>
            <a:graphicFrameLocks/>
          </p:cNvGraphicFramePr>
          <p:nvPr/>
        </p:nvGraphicFramePr>
        <p:xfrm>
          <a:off x="1630680" y="1901305"/>
          <a:ext cx="7833360" cy="427089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5CBDA-D53C-CB9F-BD07-20F85080988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E18B680-9FCB-B199-AAA8-3494330BABFA}"/>
              </a:ext>
            </a:extLst>
          </p:cNvPr>
          <p:cNvSpPr txBox="1">
            <a:spLocks noChangeArrowheads="1"/>
          </p:cNvSpPr>
          <p:nvPr/>
        </p:nvSpPr>
        <p:spPr bwMode="auto">
          <a:xfrm>
            <a:off x="939801" y="1005417"/>
            <a:ext cx="10809817" cy="375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indent="0">
              <a:lnSpc>
                <a:spcPct val="107000"/>
              </a:lnSpc>
            </a:pPr>
            <a:r>
              <a:rPr lang="en-GB" altLang="en-US" dirty="0">
                <a:ea typeface="Calibri" panose="020F0502020204030204" pitchFamily="34" charset="0"/>
                <a:cs typeface="Times New Roman" panose="02020603050405020304" pitchFamily="18" charset="0"/>
              </a:rPr>
              <a:t>How much do you think the climate of the Earth has warmed since 1850, if at all?</a:t>
            </a:r>
          </a:p>
        </p:txBody>
      </p:sp>
      <p:sp>
        <p:nvSpPr>
          <p:cNvPr id="2" name="TextBox 3">
            <a:extLst>
              <a:ext uri="{FF2B5EF4-FFF2-40B4-BE49-F238E27FC236}">
                <a16:creationId xmlns:a16="http://schemas.microsoft.com/office/drawing/2014/main" id="{66C89D6E-CF38-984F-2DCC-809A6F339DB0}"/>
              </a:ext>
            </a:extLst>
          </p:cNvPr>
          <p:cNvSpPr txBox="1">
            <a:spLocks noChangeArrowheads="1"/>
          </p:cNvSpPr>
          <p:nvPr/>
        </p:nvSpPr>
        <p:spPr bwMode="auto">
          <a:xfrm>
            <a:off x="277285" y="165947"/>
            <a:ext cx="83672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200" b="1" dirty="0">
                <a:solidFill>
                  <a:schemeClr val="bg1"/>
                </a:solidFill>
              </a:rPr>
              <a:t>Climate Literacy in S4/ S5 students – 2023/ 2024</a:t>
            </a:r>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A95269D6-D8E3-1DCF-277C-FCAB01FEC273}"/>
                  </a:ext>
                </a:extLst>
              </p:cNvPr>
              <p:cNvGraphicFramePr/>
              <p:nvPr/>
            </p:nvGraphicFramePr>
            <p:xfrm>
              <a:off x="1874520" y="1915160"/>
              <a:ext cx="7299960" cy="4150360"/>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A95269D6-D8E3-1DCF-277C-FCAB01FEC273}"/>
                  </a:ext>
                </a:extLst>
              </p:cNvPr>
              <p:cNvPicPr>
                <a:picLocks noGrp="1" noRot="1" noChangeAspect="1" noMove="1" noResize="1" noEditPoints="1" noAdjustHandles="1" noChangeArrowheads="1" noChangeShapeType="1"/>
              </p:cNvPicPr>
              <p:nvPr/>
            </p:nvPicPr>
            <p:blipFill>
              <a:blip r:embed="rId4"/>
              <a:stretch>
                <a:fillRect/>
              </a:stretch>
            </p:blipFill>
            <p:spPr>
              <a:xfrm>
                <a:off x="1874520" y="1915160"/>
                <a:ext cx="7299960" cy="4150360"/>
              </a:xfrm>
              <a:prstGeom prst="rect">
                <a:avLst/>
              </a:prstGeom>
            </p:spPr>
          </p:pic>
        </mc:Fallback>
      </mc:AlternateContent>
    </p:spTree>
    <p:extLst>
      <p:ext uri="{BB962C8B-B14F-4D97-AF65-F5344CB8AC3E}">
        <p14:creationId xmlns:p14="http://schemas.microsoft.com/office/powerpoint/2010/main" val="2033734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F75A5-3F64-DB7B-5239-543764431B8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0A7F328-4D2E-5C31-5755-8980529FA86B}"/>
              </a:ext>
            </a:extLst>
          </p:cNvPr>
          <p:cNvSpPr txBox="1">
            <a:spLocks noChangeArrowheads="1"/>
          </p:cNvSpPr>
          <p:nvPr/>
        </p:nvSpPr>
        <p:spPr bwMode="auto">
          <a:xfrm>
            <a:off x="277286" y="1005418"/>
            <a:ext cx="11472333" cy="375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indent="0">
              <a:lnSpc>
                <a:spcPct val="107000"/>
              </a:lnSpc>
              <a:spcAft>
                <a:spcPts val="1067"/>
              </a:spcAft>
            </a:pPr>
            <a:r>
              <a:rPr lang="en-GB" altLang="en-US" dirty="0">
                <a:ea typeface="Calibri" panose="020F0502020204030204" pitchFamily="34" charset="0"/>
                <a:cs typeface="Times New Roman" panose="02020603050405020304" pitchFamily="18" charset="0"/>
              </a:rPr>
              <a:t>In your lifetime, to what extent do you think climate change will affect you personally, if at all?</a:t>
            </a:r>
          </a:p>
        </p:txBody>
      </p:sp>
      <p:sp>
        <p:nvSpPr>
          <p:cNvPr id="2" name="TextBox 3">
            <a:extLst>
              <a:ext uri="{FF2B5EF4-FFF2-40B4-BE49-F238E27FC236}">
                <a16:creationId xmlns:a16="http://schemas.microsoft.com/office/drawing/2014/main" id="{BEA3E945-B42D-4720-A38A-44BDC5223FEE}"/>
              </a:ext>
            </a:extLst>
          </p:cNvPr>
          <p:cNvSpPr txBox="1">
            <a:spLocks noChangeArrowheads="1"/>
          </p:cNvSpPr>
          <p:nvPr/>
        </p:nvSpPr>
        <p:spPr bwMode="auto">
          <a:xfrm>
            <a:off x="277286" y="227880"/>
            <a:ext cx="887185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Climate Literacy in S4/ S5 students – 2023/ 2024</a:t>
            </a:r>
          </a:p>
        </p:txBody>
      </p:sp>
      <p:graphicFrame>
        <p:nvGraphicFramePr>
          <p:cNvPr id="4" name="Chart 3">
            <a:extLst>
              <a:ext uri="{FF2B5EF4-FFF2-40B4-BE49-F238E27FC236}">
                <a16:creationId xmlns:a16="http://schemas.microsoft.com/office/drawing/2014/main" id="{19C3D952-C49E-F1D4-6E3E-2AA76CBAA463}"/>
              </a:ext>
            </a:extLst>
          </p:cNvPr>
          <p:cNvGraphicFramePr>
            <a:graphicFrameLocks/>
          </p:cNvGraphicFramePr>
          <p:nvPr>
            <p:extLst>
              <p:ext uri="{D42A27DB-BD31-4B8C-83A1-F6EECF244321}">
                <p14:modId xmlns:p14="http://schemas.microsoft.com/office/powerpoint/2010/main" val="196128683"/>
              </p:ext>
            </p:extLst>
          </p:nvPr>
        </p:nvGraphicFramePr>
        <p:xfrm>
          <a:off x="1257300" y="1957580"/>
          <a:ext cx="7764780" cy="421461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038EB932-6EA3-AF8B-7657-B39A98912781}"/>
              </a:ext>
            </a:extLst>
          </p:cNvPr>
          <p:cNvSpPr txBox="1"/>
          <p:nvPr/>
        </p:nvSpPr>
        <p:spPr>
          <a:xfrm>
            <a:off x="9271000" y="3429000"/>
            <a:ext cx="1519006" cy="461665"/>
          </a:xfrm>
          <a:prstGeom prst="rect">
            <a:avLst/>
          </a:prstGeom>
          <a:noFill/>
        </p:spPr>
        <p:txBody>
          <a:bodyPr wrap="none" rtlCol="0">
            <a:spAutoFit/>
          </a:bodyPr>
          <a:lstStyle/>
          <a:p>
            <a:r>
              <a:rPr lang="en-GB" sz="2400" b="1" dirty="0">
                <a:solidFill>
                  <a:srgbClr val="7030A0"/>
                </a:solidFill>
              </a:rPr>
              <a:t>CAREERS</a:t>
            </a:r>
          </a:p>
        </p:txBody>
      </p:sp>
    </p:spTree>
    <p:extLst>
      <p:ext uri="{BB962C8B-B14F-4D97-AF65-F5344CB8AC3E}">
        <p14:creationId xmlns:p14="http://schemas.microsoft.com/office/powerpoint/2010/main" val="330011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41295B-84F8-50D2-9A40-8B11EB6575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F0A136-6136-5F17-790C-0735A487A9B5}"/>
              </a:ext>
            </a:extLst>
          </p:cNvPr>
          <p:cNvSpPr>
            <a:spLocks noGrp="1"/>
          </p:cNvSpPr>
          <p:nvPr>
            <p:ph type="title"/>
          </p:nvPr>
        </p:nvSpPr>
        <p:spPr>
          <a:xfrm>
            <a:off x="756008" y="205328"/>
            <a:ext cx="10515600" cy="638052"/>
          </a:xfrm>
        </p:spPr>
        <p:txBody>
          <a:bodyPr/>
          <a:lstStyle/>
          <a:p>
            <a:r>
              <a:rPr lang="en-GB" dirty="0">
                <a:solidFill>
                  <a:schemeClr val="bg1"/>
                </a:solidFill>
              </a:rPr>
              <a:t>Climate Literacy Survey – 2024/ 2025</a:t>
            </a:r>
          </a:p>
        </p:txBody>
      </p:sp>
      <p:sp>
        <p:nvSpPr>
          <p:cNvPr id="3" name="TextBox 2">
            <a:extLst>
              <a:ext uri="{FF2B5EF4-FFF2-40B4-BE49-F238E27FC236}">
                <a16:creationId xmlns:a16="http://schemas.microsoft.com/office/drawing/2014/main" id="{F4D5C089-1361-547C-A9D4-D9EE7DB05DFA}"/>
              </a:ext>
            </a:extLst>
          </p:cNvPr>
          <p:cNvSpPr txBox="1"/>
          <p:nvPr/>
        </p:nvSpPr>
        <p:spPr>
          <a:xfrm>
            <a:off x="796028" y="1582341"/>
            <a:ext cx="10599943" cy="2185214"/>
          </a:xfrm>
          <a:prstGeom prst="rect">
            <a:avLst/>
          </a:prstGeom>
          <a:noFill/>
        </p:spPr>
        <p:txBody>
          <a:bodyPr wrap="square" rtlCol="0">
            <a:spAutoFit/>
          </a:bodyPr>
          <a:lstStyle/>
          <a:p>
            <a:pPr marL="800100" lvl="1" indent="-342900">
              <a:buFont typeface="Arial" panose="020B0604020202020204" pitchFamily="34" charset="0"/>
              <a:buChar char="•"/>
            </a:pPr>
            <a:r>
              <a:rPr lang="en-GB" sz="2200" dirty="0">
                <a:latin typeface="Helvetica" panose="020B0604020202020204" pitchFamily="34" charset="0"/>
              </a:rPr>
              <a:t>S4, 55 questions</a:t>
            </a:r>
          </a:p>
          <a:p>
            <a:pPr marL="800100" lvl="1" indent="-342900">
              <a:buFont typeface="Arial" panose="020B0604020202020204" pitchFamily="34" charset="0"/>
              <a:buChar char="•"/>
            </a:pPr>
            <a:r>
              <a:rPr lang="en-GB" sz="2200" dirty="0">
                <a:latin typeface="Helvetica" panose="020B0604020202020204" pitchFamily="34" charset="0"/>
              </a:rPr>
              <a:t>Currently have over 1,600 responses, </a:t>
            </a:r>
            <a:r>
              <a:rPr lang="en-GB" sz="2400" dirty="0"/>
              <a:t>48% England, 41% Scotland (</a:t>
            </a:r>
            <a:r>
              <a:rPr lang="en-GB" sz="2400" b="1" dirty="0"/>
              <a:t>S4</a:t>
            </a:r>
            <a:r>
              <a:rPr lang="en-GB" sz="2400" dirty="0"/>
              <a:t>), 8% Wales</a:t>
            </a:r>
            <a:endParaRPr lang="en-GB" sz="2200" dirty="0">
              <a:highlight>
                <a:srgbClr val="FFFF00"/>
              </a:highlight>
              <a:latin typeface="Helvetica" panose="020B0604020202020204" pitchFamily="34" charset="0"/>
            </a:endParaRPr>
          </a:p>
          <a:p>
            <a:pPr marL="800100" lvl="1" indent="-342900">
              <a:buFont typeface="Arial" panose="020B0604020202020204" pitchFamily="34" charset="0"/>
              <a:buChar char="•"/>
            </a:pPr>
            <a:r>
              <a:rPr lang="en-GB" sz="2200" dirty="0">
                <a:latin typeface="Helvetica" panose="020B0604020202020204" pitchFamily="34" charset="0"/>
              </a:rPr>
              <a:t>Deadline (end of June for Scotland)</a:t>
            </a:r>
          </a:p>
          <a:p>
            <a:pPr marL="342900" indent="-342900">
              <a:buFont typeface="Arial" panose="020B0604020202020204" pitchFamily="34" charset="0"/>
              <a:buChar char="•"/>
            </a:pPr>
            <a:endParaRPr lang="en-GB" sz="2200" dirty="0">
              <a:latin typeface="Helvetica" panose="020B0604020202020204" pitchFamily="34" charset="0"/>
            </a:endParaRPr>
          </a:p>
          <a:p>
            <a:pPr marL="342900" indent="-342900">
              <a:buFont typeface="Arial" panose="020B0604020202020204" pitchFamily="34" charset="0"/>
              <a:buChar char="•"/>
            </a:pPr>
            <a:endParaRPr lang="en-GB" sz="2200" dirty="0">
              <a:latin typeface="Helvetica" panose="020B0604020202020204" pitchFamily="34" charset="0"/>
            </a:endParaRPr>
          </a:p>
        </p:txBody>
      </p:sp>
      <p:pic>
        <p:nvPicPr>
          <p:cNvPr id="5" name="Picture 4">
            <a:extLst>
              <a:ext uri="{FF2B5EF4-FFF2-40B4-BE49-F238E27FC236}">
                <a16:creationId xmlns:a16="http://schemas.microsoft.com/office/drawing/2014/main" id="{A8AB7143-C3E6-1B42-3A7A-183B15C77E9C}"/>
              </a:ext>
            </a:extLst>
          </p:cNvPr>
          <p:cNvPicPr>
            <a:picLocks noChangeAspect="1"/>
          </p:cNvPicPr>
          <p:nvPr/>
        </p:nvPicPr>
        <p:blipFill>
          <a:blip r:embed="rId2"/>
          <a:stretch>
            <a:fillRect/>
          </a:stretch>
        </p:blipFill>
        <p:spPr>
          <a:xfrm>
            <a:off x="3754690" y="2761204"/>
            <a:ext cx="4047619" cy="3895238"/>
          </a:xfrm>
          <a:prstGeom prst="rect">
            <a:avLst/>
          </a:prstGeom>
        </p:spPr>
      </p:pic>
    </p:spTree>
    <p:extLst>
      <p:ext uri="{BB962C8B-B14F-4D97-AF65-F5344CB8AC3E}">
        <p14:creationId xmlns:p14="http://schemas.microsoft.com/office/powerpoint/2010/main" val="1055166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E25C31DC-3922-00C7-A266-B2ADC531F3AC}"/>
              </a:ext>
            </a:extLst>
          </p:cNvPr>
          <p:cNvSpPr txBox="1">
            <a:spLocks noChangeArrowheads="1"/>
          </p:cNvSpPr>
          <p:nvPr/>
        </p:nvSpPr>
        <p:spPr bwMode="auto">
          <a:xfrm>
            <a:off x="257830" y="173568"/>
            <a:ext cx="588456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a:t>
            </a:r>
          </a:p>
        </p:txBody>
      </p:sp>
      <p:sp>
        <p:nvSpPr>
          <p:cNvPr id="3" name="TextBox 2">
            <a:extLst>
              <a:ext uri="{FF2B5EF4-FFF2-40B4-BE49-F238E27FC236}">
                <a16:creationId xmlns:a16="http://schemas.microsoft.com/office/drawing/2014/main" id="{9E4A1C61-BD49-D706-B594-02971601E668}"/>
              </a:ext>
            </a:extLst>
          </p:cNvPr>
          <p:cNvSpPr txBox="1"/>
          <p:nvPr/>
        </p:nvSpPr>
        <p:spPr>
          <a:xfrm>
            <a:off x="711200" y="990600"/>
            <a:ext cx="6171626" cy="6078011"/>
          </a:xfrm>
          <a:prstGeom prst="rect">
            <a:avLst/>
          </a:prstGeom>
          <a:noFill/>
        </p:spPr>
        <p:txBody>
          <a:bodyPr wrap="none" rtlCol="0">
            <a:spAutoFit/>
          </a:bodyPr>
          <a:lstStyle/>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Association for Language Learning</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Association for Physical Education</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Association for Science Education</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Association for the Teaching of Psychology</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British Computing Society</a:t>
            </a:r>
          </a:p>
          <a:p>
            <a:pPr>
              <a:lnSpc>
                <a:spcPct val="107000"/>
              </a:lnSpc>
              <a:spcAft>
                <a:spcPts val="0"/>
              </a:spcAft>
              <a:buNone/>
            </a:pPr>
            <a:r>
              <a:rPr lang="en-GB" sz="1300" kern="100" dirty="0">
                <a:ea typeface="Aptos" panose="020B0004020202020204" pitchFamily="34" charset="0"/>
                <a:cs typeface="Times New Roman" panose="02020603050405020304" pitchFamily="18" charset="0"/>
              </a:rPr>
              <a:t>Design and Technology Association</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Engineering UK</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Geographical Association</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Global Action Plan</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Institute of Physics</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Joint Mathematical Council</a:t>
            </a:r>
          </a:p>
          <a:p>
            <a:pPr>
              <a:lnSpc>
                <a:spcPct val="107000"/>
              </a:lnSpc>
              <a:spcAft>
                <a:spcPts val="0"/>
              </a:spcAft>
              <a:buNone/>
            </a:pPr>
            <a:r>
              <a:rPr lang="en-GB" sz="13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Mathematical Association</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Music Mark</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National Drama</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PSHE Association</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Regenerative Economics </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Royal Geographical Society</a:t>
            </a:r>
          </a:p>
          <a:p>
            <a:pPr>
              <a:lnSpc>
                <a:spcPct val="107000"/>
              </a:lnSpc>
              <a:spcAft>
                <a:spcPts val="0"/>
              </a:spcAft>
              <a:buNone/>
            </a:pPr>
            <a:r>
              <a:rPr lang="en-GB" sz="13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Royal Economic Society</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0"/>
              </a:spcAft>
              <a:buNone/>
            </a:pPr>
            <a:r>
              <a:rPr lang="en-GB" sz="13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Royal Meteorological Society</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Royal Society of Chemistry</a:t>
            </a:r>
          </a:p>
          <a:p>
            <a:pPr>
              <a:lnSpc>
                <a:spcPct val="107000"/>
              </a:lnSpc>
              <a:spcAft>
                <a:spcPts val="0"/>
              </a:spcAft>
              <a:buNone/>
            </a:pPr>
            <a:r>
              <a:rPr lang="en-GB" sz="13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Royal Statistical Society</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SOS-UK</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The Classical Association</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The English Association</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TIDE community</a:t>
            </a:r>
          </a:p>
          <a:p>
            <a:pPr>
              <a:lnSpc>
                <a:spcPct val="107000"/>
              </a:lnSpc>
              <a:spcAft>
                <a:spcPts val="0"/>
              </a:spcAft>
              <a:buNone/>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University College, London, Centre for Climate Change and Sustainability Education</a:t>
            </a:r>
          </a:p>
          <a:p>
            <a:pPr>
              <a:lnSpc>
                <a:spcPct val="107000"/>
              </a:lnSpc>
              <a:spcAft>
                <a:spcPts val="0"/>
              </a:spcAft>
            </a:pPr>
            <a:r>
              <a:rPr lang="en-GB" sz="1300" kern="100" dirty="0">
                <a:effectLst/>
                <a:latin typeface="Aptos" panose="020B0004020202020204" pitchFamily="34" charset="0"/>
                <a:ea typeface="Aptos" panose="020B0004020202020204" pitchFamily="34" charset="0"/>
                <a:cs typeface="Times New Roman" panose="02020603050405020304" pitchFamily="18" charset="0"/>
              </a:rPr>
              <a:t>University of Reading</a:t>
            </a:r>
          </a:p>
        </p:txBody>
      </p:sp>
    </p:spTree>
    <p:extLst>
      <p:ext uri="{BB962C8B-B14F-4D97-AF65-F5344CB8AC3E}">
        <p14:creationId xmlns:p14="http://schemas.microsoft.com/office/powerpoint/2010/main" val="4115260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36A8B1F1-32FE-C0E9-3B62-7282BFBE5EFB}"/>
              </a:ext>
            </a:extLst>
          </p:cNvPr>
          <p:cNvSpPr txBox="1">
            <a:spLocks noChangeArrowheads="1"/>
          </p:cNvSpPr>
          <p:nvPr/>
        </p:nvSpPr>
        <p:spPr bwMode="auto">
          <a:xfrm>
            <a:off x="257830" y="173568"/>
            <a:ext cx="588456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a:t>
            </a:r>
          </a:p>
        </p:txBody>
      </p:sp>
      <p:sp>
        <p:nvSpPr>
          <p:cNvPr id="3" name="TextBox 2">
            <a:extLst>
              <a:ext uri="{FF2B5EF4-FFF2-40B4-BE49-F238E27FC236}">
                <a16:creationId xmlns:a16="http://schemas.microsoft.com/office/drawing/2014/main" id="{49F98035-FB02-E40A-0195-13A001917C3B}"/>
              </a:ext>
            </a:extLst>
          </p:cNvPr>
          <p:cNvSpPr txBox="1"/>
          <p:nvPr/>
        </p:nvSpPr>
        <p:spPr>
          <a:xfrm>
            <a:off x="128915" y="1016179"/>
            <a:ext cx="11934170" cy="5510996"/>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sz="1700" kern="100" dirty="0">
                <a:solidFill>
                  <a:srgbClr val="7030A0"/>
                </a:solidFill>
                <a:effectLst/>
                <a:ea typeface="Aptos" panose="020B0004020202020204" pitchFamily="34" charset="0"/>
                <a:cs typeface="Times New Roman" panose="02020603050405020304" pitchFamily="18" charset="0"/>
              </a:rPr>
              <a:t>All students </a:t>
            </a:r>
            <a:r>
              <a:rPr lang="en-GB" sz="1700" kern="100" dirty="0">
                <a:effectLst/>
                <a:ea typeface="Aptos" panose="020B0004020202020204" pitchFamily="34" charset="0"/>
                <a:cs typeface="Times New Roman" panose="02020603050405020304" pitchFamily="18" charset="0"/>
              </a:rPr>
              <a:t>should leave school with the necessary climate literacy required to be citizens of a world where the climate is changing, irrespective of their subject choices. </a:t>
            </a:r>
            <a:r>
              <a:rPr lang="en-GB" sz="1700" i="1" kern="100" dirty="0">
                <a:effectLst/>
                <a:ea typeface="Aptos" panose="020B0004020202020204" pitchFamily="34" charset="0"/>
                <a:cs typeface="Times New Roman" panose="02020603050405020304" pitchFamily="18" charset="0"/>
              </a:rPr>
              <a:t>All need to know/ some need to know</a:t>
            </a:r>
            <a:r>
              <a:rPr lang="en-GB" sz="1700" kern="100" dirty="0">
                <a:effectLst/>
                <a:ea typeface="Aptos" panose="020B000402020202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700" kern="100" dirty="0">
                <a:effectLst/>
                <a:ea typeface="Aptos" panose="020B0004020202020204" pitchFamily="34" charset="0"/>
                <a:cs typeface="Times New Roman" panose="02020603050405020304" pitchFamily="18" charset="0"/>
              </a:rPr>
              <a:t>Climate change is a </a:t>
            </a:r>
            <a:r>
              <a:rPr lang="en-GB" sz="1700" kern="100" dirty="0">
                <a:solidFill>
                  <a:srgbClr val="7030A0"/>
                </a:solidFill>
                <a:effectLst/>
                <a:ea typeface="Aptos" panose="020B0004020202020204" pitchFamily="34" charset="0"/>
                <a:cs typeface="Times New Roman" panose="02020603050405020304" pitchFamily="18" charset="0"/>
              </a:rPr>
              <a:t>multi-disciplinary</a:t>
            </a:r>
            <a:r>
              <a:rPr lang="en-GB" sz="1700" kern="100" dirty="0">
                <a:effectLst/>
                <a:ea typeface="Aptos" panose="020B0004020202020204" pitchFamily="34" charset="0"/>
                <a:cs typeface="Times New Roman" panose="02020603050405020304" pitchFamily="18" charset="0"/>
              </a:rPr>
              <a:t> problem that requires a multi-disciplinary approach to both solutions and learning. </a:t>
            </a:r>
            <a:r>
              <a:rPr lang="en-GB" sz="1700" kern="100" dirty="0">
                <a:solidFill>
                  <a:srgbClr val="7030A0"/>
                </a:solidFill>
                <a:effectLst/>
                <a:ea typeface="Aptos" panose="020B0004020202020204" pitchFamily="34" charset="0"/>
                <a:cs typeface="Times New Roman" panose="02020603050405020304" pitchFamily="18" charset="0"/>
              </a:rPr>
              <a:t>Systems thinking </a:t>
            </a:r>
            <a:r>
              <a:rPr lang="en-GB" sz="1700" kern="100" dirty="0">
                <a:effectLst/>
                <a:ea typeface="Aptos" panose="020B0004020202020204" pitchFamily="34" charset="0"/>
                <a:cs typeface="Times New Roman" panose="02020603050405020304" pitchFamily="18" charset="0"/>
              </a:rPr>
              <a:t>is key, and the climate system (as well as the Earth’s natural, social and political systems) span school subject disciplines. </a:t>
            </a:r>
            <a:r>
              <a:rPr lang="en-GB" sz="1700" i="1" kern="100" dirty="0">
                <a:effectLst/>
                <a:ea typeface="Aptos" panose="020B0004020202020204" pitchFamily="34" charset="0"/>
                <a:cs typeface="Times New Roman" panose="02020603050405020304" pitchFamily="18" charset="0"/>
              </a:rPr>
              <a:t>Responsibility of all. </a:t>
            </a:r>
          </a:p>
          <a:p>
            <a:pPr marL="342900" indent="-342900">
              <a:lnSpc>
                <a:spcPct val="107000"/>
              </a:lnSpc>
              <a:buFont typeface="Symbol" panose="05050102010706020507" pitchFamily="18" charset="2"/>
              <a:buChar char=""/>
            </a:pPr>
            <a:r>
              <a:rPr lang="en-GB" sz="1700" kern="100" dirty="0">
                <a:ea typeface="Aptos" panose="020B0004020202020204" pitchFamily="34" charset="0"/>
                <a:cs typeface="Times New Roman" panose="02020603050405020304" pitchFamily="18" charset="0"/>
              </a:rPr>
              <a:t>Learning in </a:t>
            </a:r>
            <a:r>
              <a:rPr lang="en-GB" sz="1700" kern="100" dirty="0">
                <a:solidFill>
                  <a:srgbClr val="7030A0"/>
                </a:solidFill>
                <a:ea typeface="Aptos" panose="020B0004020202020204" pitchFamily="34" charset="0"/>
                <a:cs typeface="Times New Roman" panose="02020603050405020304" pitchFamily="18" charset="0"/>
              </a:rPr>
              <a:t>science and geography </a:t>
            </a:r>
            <a:r>
              <a:rPr lang="en-GB" sz="1700" kern="100" dirty="0">
                <a:ea typeface="Aptos" panose="020B0004020202020204" pitchFamily="34" charset="0"/>
                <a:cs typeface="Times New Roman" panose="02020603050405020304" pitchFamily="18" charset="0"/>
              </a:rPr>
              <a:t>provides the foundations for all other subjects.</a:t>
            </a:r>
            <a:r>
              <a:rPr lang="en-GB" sz="1700" kern="100" dirty="0">
                <a:effectLst/>
                <a:ea typeface="Aptos" panose="020B000402020202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700" kern="100" dirty="0">
                <a:effectLst/>
                <a:ea typeface="Aptos" panose="020B0004020202020204" pitchFamily="34" charset="0"/>
                <a:cs typeface="Times New Roman" panose="02020603050405020304" pitchFamily="18" charset="0"/>
              </a:rPr>
              <a:t>We have aimed to create a </a:t>
            </a:r>
            <a:r>
              <a:rPr lang="en-GB" sz="1700" kern="100" dirty="0">
                <a:solidFill>
                  <a:srgbClr val="7030A0"/>
                </a:solidFill>
                <a:effectLst/>
                <a:ea typeface="Aptos" panose="020B0004020202020204" pitchFamily="34" charset="0"/>
                <a:cs typeface="Times New Roman" panose="02020603050405020304" pitchFamily="18" charset="0"/>
              </a:rPr>
              <a:t>well sequenced, progressive </a:t>
            </a:r>
            <a:r>
              <a:rPr lang="en-GB" sz="1700" kern="100" dirty="0">
                <a:effectLst/>
                <a:ea typeface="Aptos" panose="020B0004020202020204" pitchFamily="34" charset="0"/>
                <a:cs typeface="Times New Roman" panose="02020603050405020304" pitchFamily="18" charset="0"/>
              </a:rPr>
              <a:t>curriculum where disciplinary or ‘substantive</a:t>
            </a:r>
            <a:r>
              <a:rPr lang="en-GB" sz="1700" kern="100" dirty="0">
                <a:solidFill>
                  <a:srgbClr val="7030A0"/>
                </a:solidFill>
                <a:effectLst/>
                <a:ea typeface="Aptos" panose="020B0004020202020204" pitchFamily="34" charset="0"/>
                <a:cs typeface="Times New Roman" panose="02020603050405020304" pitchFamily="18" charset="0"/>
              </a:rPr>
              <a:t>’ knowledge and understanding </a:t>
            </a:r>
            <a:r>
              <a:rPr lang="en-GB" sz="1700" kern="100" dirty="0">
                <a:effectLst/>
                <a:ea typeface="Aptos" panose="020B0004020202020204" pitchFamily="34" charset="0"/>
                <a:cs typeface="Times New Roman" panose="02020603050405020304" pitchFamily="18" charset="0"/>
              </a:rPr>
              <a:t>is developed progressively and is not repetitive or tokenistic. </a:t>
            </a:r>
          </a:p>
          <a:p>
            <a:pPr marL="342900" lvl="0" indent="-342900">
              <a:lnSpc>
                <a:spcPct val="107000"/>
              </a:lnSpc>
              <a:buFont typeface="Symbol" panose="05050102010706020507" pitchFamily="18" charset="2"/>
              <a:buChar char=""/>
            </a:pPr>
            <a:r>
              <a:rPr lang="en-GB" sz="1700" kern="100" dirty="0">
                <a:effectLst/>
                <a:ea typeface="Aptos" panose="020B0004020202020204" pitchFamily="34" charset="0"/>
                <a:cs typeface="Times New Roman" panose="02020603050405020304" pitchFamily="18" charset="0"/>
              </a:rPr>
              <a:t>We have supplied </a:t>
            </a:r>
            <a:r>
              <a:rPr lang="en-GB" sz="1700" kern="100" dirty="0">
                <a:solidFill>
                  <a:srgbClr val="7030A0"/>
                </a:solidFill>
                <a:effectLst/>
                <a:ea typeface="Aptos" panose="020B0004020202020204" pitchFamily="34" charset="0"/>
                <a:cs typeface="Times New Roman" panose="02020603050405020304" pitchFamily="18" charset="0"/>
              </a:rPr>
              <a:t>very detailed </a:t>
            </a:r>
            <a:r>
              <a:rPr lang="en-GB" sz="1700" kern="100" dirty="0">
                <a:effectLst/>
                <a:ea typeface="Aptos" panose="020B0004020202020204" pitchFamily="34" charset="0"/>
                <a:cs typeface="Times New Roman" panose="02020603050405020304" pitchFamily="18" charset="0"/>
              </a:rPr>
              <a:t>information – so that this can be implemented in any curriculum, whatever its </a:t>
            </a:r>
            <a:r>
              <a:rPr lang="en-GB" sz="1700" kern="100" dirty="0">
                <a:solidFill>
                  <a:srgbClr val="7030A0"/>
                </a:solidFill>
                <a:effectLst/>
                <a:ea typeface="Aptos" panose="020B0004020202020204" pitchFamily="34" charset="0"/>
                <a:cs typeface="Times New Roman" panose="02020603050405020304" pitchFamily="18" charset="0"/>
              </a:rPr>
              <a:t>framework</a:t>
            </a:r>
            <a:r>
              <a:rPr lang="en-GB" sz="1700" kern="100" dirty="0">
                <a:effectLst/>
                <a:ea typeface="Aptos" panose="020B0004020202020204" pitchFamily="34" charset="0"/>
                <a:cs typeface="Times New Roman" panose="02020603050405020304" pitchFamily="18" charset="0"/>
              </a:rPr>
              <a:t>. The detail is necessary to ensure equitable provision of high-quality climate education which is not dependent on teacher expertise or awareness.</a:t>
            </a:r>
          </a:p>
          <a:p>
            <a:pPr marL="342900" lvl="0" indent="-342900">
              <a:lnSpc>
                <a:spcPct val="107000"/>
              </a:lnSpc>
              <a:buFont typeface="Symbol" panose="05050102010706020507" pitchFamily="18" charset="2"/>
              <a:buChar char=""/>
            </a:pPr>
            <a:r>
              <a:rPr lang="en-GB" sz="1700" kern="100" dirty="0">
                <a:effectLst/>
                <a:ea typeface="Aptos" panose="020B0004020202020204" pitchFamily="34" charset="0"/>
                <a:cs typeface="Times New Roman" panose="02020603050405020304" pitchFamily="18" charset="0"/>
              </a:rPr>
              <a:t>We acknowledge the risk of </a:t>
            </a:r>
            <a:r>
              <a:rPr lang="en-GB" sz="1700" kern="100" dirty="0">
                <a:solidFill>
                  <a:srgbClr val="7030A0"/>
                </a:solidFill>
                <a:effectLst/>
                <a:ea typeface="Aptos" panose="020B0004020202020204" pitchFamily="34" charset="0"/>
                <a:cs typeface="Times New Roman" panose="02020603050405020304" pitchFamily="18" charset="0"/>
              </a:rPr>
              <a:t>curriculum overload </a:t>
            </a:r>
            <a:r>
              <a:rPr lang="en-GB" sz="1700" kern="100" dirty="0">
                <a:effectLst/>
                <a:ea typeface="Aptos" panose="020B0004020202020204" pitchFamily="34" charset="0"/>
                <a:cs typeface="Times New Roman" panose="02020603050405020304" pitchFamily="18" charset="0"/>
              </a:rPr>
              <a:t>and have endeavoured to suggest an appropriate amount of content in each subject. However, in some subjects, there does need to be a significant proportion of the curriculum dedicated to climate literacy.</a:t>
            </a:r>
          </a:p>
          <a:p>
            <a:pPr marL="342900" lvl="0" indent="-342900">
              <a:lnSpc>
                <a:spcPct val="107000"/>
              </a:lnSpc>
              <a:buFont typeface="Symbol" panose="05050102010706020507" pitchFamily="18" charset="2"/>
              <a:buChar char=""/>
            </a:pPr>
            <a:r>
              <a:rPr lang="en-GB" sz="1700" kern="100" dirty="0">
                <a:effectLst/>
                <a:ea typeface="Aptos" panose="020B0004020202020204" pitchFamily="34" charset="0"/>
                <a:cs typeface="Times New Roman" panose="02020603050405020304" pitchFamily="18" charset="0"/>
              </a:rPr>
              <a:t>The curriculum should have the flexibility to keep </a:t>
            </a:r>
            <a:r>
              <a:rPr lang="en-GB" sz="1700" kern="100" dirty="0">
                <a:solidFill>
                  <a:srgbClr val="7030A0"/>
                </a:solidFill>
                <a:effectLst/>
                <a:ea typeface="Aptos" panose="020B0004020202020204" pitchFamily="34" charset="0"/>
                <a:cs typeface="Times New Roman" panose="02020603050405020304" pitchFamily="18" charset="0"/>
              </a:rPr>
              <a:t>up to date </a:t>
            </a:r>
            <a:r>
              <a:rPr lang="en-GB" sz="1700" kern="100" dirty="0">
                <a:effectLst/>
                <a:ea typeface="Aptos" panose="020B0004020202020204" pitchFamily="34" charset="0"/>
                <a:cs typeface="Times New Roman" panose="02020603050405020304" pitchFamily="18" charset="0"/>
              </a:rPr>
              <a:t>with climate science, climate solutions (adaptation and mitigation) and the current state of the world, not least because this keeps it relevant to the skills for green jobs and careers options open to school leavers. </a:t>
            </a:r>
          </a:p>
          <a:p>
            <a:pPr marL="342900" lvl="0" indent="-342900">
              <a:lnSpc>
                <a:spcPct val="107000"/>
              </a:lnSpc>
              <a:spcAft>
                <a:spcPts val="800"/>
              </a:spcAft>
              <a:buFont typeface="Symbol" panose="05050102010706020507" pitchFamily="18" charset="2"/>
              <a:buChar char=""/>
            </a:pPr>
            <a:r>
              <a:rPr lang="en-GB" sz="1700" kern="100" dirty="0">
                <a:effectLst/>
                <a:ea typeface="Aptos" panose="020B0004020202020204" pitchFamily="34" charset="0"/>
                <a:cs typeface="Times New Roman" panose="02020603050405020304" pitchFamily="18" charset="0"/>
              </a:rPr>
              <a:t>The curriculum should be </a:t>
            </a:r>
            <a:r>
              <a:rPr lang="en-GB" sz="1700" kern="100" dirty="0">
                <a:solidFill>
                  <a:srgbClr val="7030A0"/>
                </a:solidFill>
                <a:effectLst/>
                <a:ea typeface="Aptos" panose="020B0004020202020204" pitchFamily="34" charset="0"/>
                <a:cs typeface="Times New Roman" panose="02020603050405020304" pitchFamily="18" charset="0"/>
              </a:rPr>
              <a:t>flexible</a:t>
            </a:r>
            <a:r>
              <a:rPr lang="en-GB" sz="1700" kern="100" dirty="0">
                <a:effectLst/>
                <a:ea typeface="Aptos" panose="020B0004020202020204" pitchFamily="34" charset="0"/>
                <a:cs typeface="Times New Roman" panose="02020603050405020304" pitchFamily="18" charset="0"/>
              </a:rPr>
              <a:t> enough for teachers to be able to adapt it to local contexts. </a:t>
            </a:r>
          </a:p>
          <a:p>
            <a:endParaRPr lang="en-GB" dirty="0"/>
          </a:p>
        </p:txBody>
      </p:sp>
    </p:spTree>
    <p:extLst>
      <p:ext uri="{BB962C8B-B14F-4D97-AF65-F5344CB8AC3E}">
        <p14:creationId xmlns:p14="http://schemas.microsoft.com/office/powerpoint/2010/main" val="234736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C5EB5-CF25-4030-F1BC-341D53402873}"/>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8BC4F4FC-3057-04E3-C096-012030EA9EBF}"/>
              </a:ext>
            </a:extLst>
          </p:cNvPr>
          <p:cNvSpPr txBox="1">
            <a:spLocks noChangeArrowheads="1"/>
          </p:cNvSpPr>
          <p:nvPr/>
        </p:nvSpPr>
        <p:spPr bwMode="auto">
          <a:xfrm>
            <a:off x="257830" y="173568"/>
            <a:ext cx="588456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3400" b="1" dirty="0">
                <a:solidFill>
                  <a:schemeClr val="bg1"/>
                </a:solidFill>
              </a:rPr>
              <a:t>Curriculum for Climate Literacy </a:t>
            </a:r>
          </a:p>
        </p:txBody>
      </p:sp>
      <p:sp>
        <p:nvSpPr>
          <p:cNvPr id="3" name="TextBox 2">
            <a:extLst>
              <a:ext uri="{FF2B5EF4-FFF2-40B4-BE49-F238E27FC236}">
                <a16:creationId xmlns:a16="http://schemas.microsoft.com/office/drawing/2014/main" id="{6B97D605-9940-90A0-B9B8-A2CAE03BF633}"/>
              </a:ext>
            </a:extLst>
          </p:cNvPr>
          <p:cNvSpPr txBox="1"/>
          <p:nvPr/>
        </p:nvSpPr>
        <p:spPr>
          <a:xfrm>
            <a:off x="114301" y="1174334"/>
            <a:ext cx="12077699" cy="5510098"/>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Critical thinking </a:t>
            </a:r>
            <a:r>
              <a:rPr lang="en-GB" kern="100" dirty="0">
                <a:effectLst/>
                <a:latin typeface="Aptos" panose="020B0004020202020204" pitchFamily="34" charset="0"/>
                <a:ea typeface="Aptos" panose="020B0004020202020204" pitchFamily="34" charset="0"/>
                <a:cs typeface="Times New Roman" panose="02020603050405020304" pitchFamily="18" charset="0"/>
              </a:rPr>
              <a:t>should be embedded throughout the curriculum. It has relevance beyond climate literacy but is particularly relevant here.</a:t>
            </a:r>
          </a:p>
          <a:p>
            <a:pPr marL="342900" lvl="0" indent="-342900">
              <a:lnSpc>
                <a:spcPct val="107000"/>
              </a:lnSpc>
              <a:buFont typeface="Symbol" panose="05050102010706020507" pitchFamily="18" charset="2"/>
              <a:buChar char=""/>
            </a:pP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Teacher support </a:t>
            </a:r>
            <a:r>
              <a:rPr lang="en-GB" kern="100" dirty="0">
                <a:effectLst/>
                <a:latin typeface="Aptos" panose="020B0004020202020204" pitchFamily="34" charset="0"/>
                <a:ea typeface="Aptos" panose="020B0004020202020204" pitchFamily="34" charset="0"/>
                <a:cs typeface="Times New Roman" panose="02020603050405020304" pitchFamily="18" charset="0"/>
              </a:rPr>
              <a:t>is critical to delivery of this curriculum. We recognise that significant teacher training and CPD will be required to allow confident delivery of high-quality climate education, as well as classroom resource provision. </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This is a Curriculum for Climate Literacy, not specifically for biodiversity or wider sustainability or environmental issues, whilst recognising that these topics are not entirely separable from climate literacy, because that is where our (RMetS) expertise lies. </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This is a </a:t>
            </a: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curriculum of hope</a:t>
            </a:r>
            <a:r>
              <a:rPr lang="en-GB" kern="100" dirty="0">
                <a:effectLst/>
                <a:latin typeface="Aptos" panose="020B0004020202020204" pitchFamily="34" charset="0"/>
                <a:ea typeface="Aptos" panose="020B0004020202020204" pitchFamily="34" charset="0"/>
                <a:cs typeface="Times New Roman" panose="02020603050405020304" pitchFamily="18" charset="0"/>
              </a:rPr>
              <a:t>, focussed as much as possible on solutions and green careers whilst still developing sound understanding of climate change and its far-reaching implications. </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Subjects with a strong connection to a related </a:t>
            </a: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career </a:t>
            </a:r>
            <a:r>
              <a:rPr lang="en-GB" kern="100" dirty="0">
                <a:effectLst/>
                <a:latin typeface="Aptos" panose="020B0004020202020204" pitchFamily="34" charset="0"/>
                <a:ea typeface="Aptos" panose="020B0004020202020204" pitchFamily="34" charset="0"/>
                <a:cs typeface="Times New Roman" panose="02020603050405020304" pitchFamily="18" charset="0"/>
              </a:rPr>
              <a:t>in climate change have these links explicitly developed within them</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We have highlighted </a:t>
            </a: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sequencing</a:t>
            </a:r>
            <a:r>
              <a:rPr lang="en-GB" kern="100" dirty="0">
                <a:effectLst/>
                <a:latin typeface="Aptos" panose="020B0004020202020204" pitchFamily="34" charset="0"/>
                <a:ea typeface="Aptos" panose="020B0004020202020204" pitchFamily="34" charset="0"/>
                <a:cs typeface="Times New Roman" panose="02020603050405020304" pitchFamily="18" charset="0"/>
              </a:rPr>
              <a:t> links to other subjects but assumed progression within the same subject (e.g. across the sciences).</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Climate literacy supports global and local </a:t>
            </a: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citizenship</a:t>
            </a:r>
            <a:r>
              <a:rPr lang="en-GB"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Climate literacy supports </a:t>
            </a: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stewardship </a:t>
            </a:r>
            <a:r>
              <a:rPr lang="en-GB" kern="100" dirty="0">
                <a:effectLst/>
                <a:latin typeface="Aptos" panose="020B0004020202020204" pitchFamily="34" charset="0"/>
                <a:ea typeface="Aptos" panose="020B0004020202020204" pitchFamily="34" charset="0"/>
                <a:cs typeface="Times New Roman" panose="02020603050405020304" pitchFamily="18" charset="0"/>
              </a:rPr>
              <a:t>of the Earth and its resources.</a:t>
            </a:r>
          </a:p>
          <a:p>
            <a:pPr marL="342900" lvl="0" indent="-342900">
              <a:lnSpc>
                <a:spcPct val="107000"/>
              </a:lnSpc>
              <a:spcAft>
                <a:spcPts val="800"/>
              </a:spcAft>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This curriculum is focussed on </a:t>
            </a: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knowledge and understanding</a:t>
            </a:r>
            <a:r>
              <a:rPr lang="en-GB" kern="100" dirty="0">
                <a:effectLst/>
                <a:latin typeface="Aptos" panose="020B0004020202020204" pitchFamily="34" charset="0"/>
                <a:ea typeface="Aptos" panose="020B0004020202020204" pitchFamily="34" charset="0"/>
                <a:cs typeface="Times New Roman" panose="02020603050405020304" pitchFamily="18" charset="0"/>
              </a:rPr>
              <a:t>. </a:t>
            </a:r>
            <a:r>
              <a:rPr lang="en-GB"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Skills &amp; values </a:t>
            </a:r>
            <a:r>
              <a:rPr lang="en-GB" kern="100" dirty="0">
                <a:effectLst/>
                <a:latin typeface="Aptos" panose="020B0004020202020204" pitchFamily="34" charset="0"/>
                <a:ea typeface="Aptos" panose="020B0004020202020204" pitchFamily="34" charset="0"/>
                <a:cs typeface="Times New Roman" panose="02020603050405020304" pitchFamily="18" charset="0"/>
              </a:rPr>
              <a:t>constitute an equally vital part of a complete and coherent curriculum. </a:t>
            </a:r>
          </a:p>
          <a:p>
            <a:endParaRPr lang="en-GB" dirty="0"/>
          </a:p>
        </p:txBody>
      </p:sp>
    </p:spTree>
    <p:extLst>
      <p:ext uri="{BB962C8B-B14F-4D97-AF65-F5344CB8AC3E}">
        <p14:creationId xmlns:p14="http://schemas.microsoft.com/office/powerpoint/2010/main" val="248834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175th RMetS Powerpoint Template" id="{F6D184DE-C7E6-49B8-BD59-0BA017A1773E}" vid="{813EE5AF-8F71-4865-BA16-1F8FCB4154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40C2EE726A9C409BD1EBFCD19E827A" ma:contentTypeVersion="4" ma:contentTypeDescription="Create a new document." ma:contentTypeScope="" ma:versionID="d7a1c27de3651ab6b2d670b1ae5672dc">
  <xsd:schema xmlns:xsd="http://www.w3.org/2001/XMLSchema" xmlns:xs="http://www.w3.org/2001/XMLSchema" xmlns:p="http://schemas.microsoft.com/office/2006/metadata/properties" xmlns:ns2="bf2d7f16-febd-4644-bf7f-df434f9d191f" targetNamespace="http://schemas.microsoft.com/office/2006/metadata/properties" ma:root="true" ma:fieldsID="5b5c03b118cec2c3f881dbae2f4f5dc4" ns2:_="">
    <xsd:import namespace="bf2d7f16-febd-4644-bf7f-df434f9d191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2d7f16-febd-4644-bf7f-df434f9d19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C69852-B442-4E3E-968D-FE92519E7B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2d7f16-febd-4644-bf7f-df434f9d19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5F0332-F85E-4E44-B2A4-E1EB83E0112C}">
  <ds:schemaRef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purl.org/dc/elements/1.1/"/>
    <ds:schemaRef ds:uri="bf2d7f16-febd-4644-bf7f-df434f9d191f"/>
    <ds:schemaRef ds:uri="http://purl.org/dc/dcmitype/"/>
  </ds:schemaRefs>
</ds:datastoreItem>
</file>

<file path=customXml/itemProps3.xml><?xml version="1.0" encoding="utf-8"?>
<ds:datastoreItem xmlns:ds="http://schemas.openxmlformats.org/officeDocument/2006/customXml" ds:itemID="{2D85391A-A977-4784-B9F2-F277222D1E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175th RMetS Powerpoint Template</Template>
  <TotalTime>1070</TotalTime>
  <Words>1662</Words>
  <Application>Microsoft Office PowerPoint</Application>
  <PresentationFormat>Widescreen</PresentationFormat>
  <Paragraphs>133</Paragraphs>
  <Slides>22</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Aptos</vt:lpstr>
      <vt:lpstr>Aptos Display</vt:lpstr>
      <vt:lpstr>Aptos Narrow</vt:lpstr>
      <vt:lpstr>Arial</vt:lpstr>
      <vt:lpstr>Calibri</vt:lpstr>
      <vt:lpstr>Helvetica</vt:lpstr>
      <vt:lpstr>Symbol</vt:lpstr>
      <vt:lpstr>Office Theme</vt:lpstr>
      <vt:lpstr>PowerPoint Presentation</vt:lpstr>
      <vt:lpstr>Climate Literacy Survey – 2022-2024</vt:lpstr>
      <vt:lpstr>PowerPoint Presentation</vt:lpstr>
      <vt:lpstr>PowerPoint Presentation</vt:lpstr>
      <vt:lpstr>PowerPoint Presentation</vt:lpstr>
      <vt:lpstr>Climate Literacy Survey – 2024/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Nathan Reece</dc:creator>
  <cp:lastModifiedBy>Brian Clark</cp:lastModifiedBy>
  <cp:revision>6</cp:revision>
  <dcterms:created xsi:type="dcterms:W3CDTF">2025-01-22T10:15:54Z</dcterms:created>
  <dcterms:modified xsi:type="dcterms:W3CDTF">2025-05-08T14:03:45Z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0x0101005B40C2EE726A9C409BD1EBFCD19E827A</vt:lpwstr>
  </property>
</Properties>
</file>