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5"/>
    <p:sldMasterId id="2147483774" r:id="rId6"/>
  </p:sldMasterIdLst>
  <p:notesMasterIdLst>
    <p:notesMasterId r:id="rId26"/>
  </p:notesMasterIdLst>
  <p:handoutMasterIdLst>
    <p:handoutMasterId r:id="rId27"/>
  </p:handoutMasterIdLst>
  <p:sldIdLst>
    <p:sldId id="258" r:id="rId7"/>
    <p:sldId id="260" r:id="rId8"/>
    <p:sldId id="263" r:id="rId9"/>
    <p:sldId id="266" r:id="rId10"/>
    <p:sldId id="294" r:id="rId11"/>
    <p:sldId id="264" r:id="rId12"/>
    <p:sldId id="265" r:id="rId13"/>
    <p:sldId id="291" r:id="rId14"/>
    <p:sldId id="722" r:id="rId15"/>
    <p:sldId id="723" r:id="rId16"/>
    <p:sldId id="724" r:id="rId17"/>
    <p:sldId id="725" r:id="rId18"/>
    <p:sldId id="726" r:id="rId19"/>
    <p:sldId id="727" r:id="rId20"/>
    <p:sldId id="728" r:id="rId21"/>
    <p:sldId id="716" r:id="rId22"/>
    <p:sldId id="267" r:id="rId23"/>
    <p:sldId id="295" r:id="rId24"/>
    <p:sldId id="31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4453" autoAdjust="0"/>
  </p:normalViewPr>
  <p:slideViewPr>
    <p:cSldViewPr snapToGrid="0">
      <p:cViewPr>
        <p:scale>
          <a:sx n="60" d="100"/>
          <a:sy n="60" d="100"/>
        </p:scale>
        <p:origin x="56" y="-10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56F7A-A334-4946-9E53-FBA9A4203E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4F85C24-B19B-4A44-A979-FBED60D72DB9}">
      <dgm:prSet phldrT="[Text]"/>
      <dgm:spPr/>
      <dgm:t>
        <a:bodyPr/>
        <a:lstStyle/>
        <a:p>
          <a:r>
            <a:rPr lang="en-GB"/>
            <a:t>SDEP ARN Steering Group </a:t>
          </a:r>
        </a:p>
      </dgm:t>
    </dgm:pt>
    <dgm:pt modelId="{9C6FF389-700D-44CD-B733-6FECD3B6A38F}" type="parTrans" cxnId="{FC72D57A-0218-4682-80F1-EAA57F6C5B32}">
      <dgm:prSet/>
      <dgm:spPr/>
      <dgm:t>
        <a:bodyPr/>
        <a:lstStyle/>
        <a:p>
          <a:endParaRPr lang="en-GB"/>
        </a:p>
      </dgm:t>
    </dgm:pt>
    <dgm:pt modelId="{C38AB071-D4D6-482F-BBFD-A84EC1F11FA9}" type="sibTrans" cxnId="{FC72D57A-0218-4682-80F1-EAA57F6C5B32}">
      <dgm:prSet/>
      <dgm:spPr/>
      <dgm:t>
        <a:bodyPr/>
        <a:lstStyle/>
        <a:p>
          <a:endParaRPr lang="en-GB"/>
        </a:p>
      </dgm:t>
    </dgm:pt>
    <dgm:pt modelId="{70F58286-E53F-4531-B39B-D546D7F9E656}" type="asst">
      <dgm:prSet phldrT="[Text]"/>
      <dgm:spPr/>
      <dgm:t>
        <a:bodyPr/>
        <a:lstStyle/>
        <a:p>
          <a:r>
            <a:rPr lang="en-GB"/>
            <a:t>Anti-Racist Network </a:t>
          </a:r>
        </a:p>
      </dgm:t>
    </dgm:pt>
    <dgm:pt modelId="{24136E8D-34ED-458A-BD6A-572C63E66019}" type="parTrans" cxnId="{4B91A286-DF48-46BE-9D2D-96736B7208B3}">
      <dgm:prSet/>
      <dgm:spPr/>
      <dgm:t>
        <a:bodyPr/>
        <a:lstStyle/>
        <a:p>
          <a:endParaRPr lang="en-GB"/>
        </a:p>
      </dgm:t>
    </dgm:pt>
    <dgm:pt modelId="{ADAEB120-1BBF-4BAF-B340-3C2972AD4587}" type="sibTrans" cxnId="{4B91A286-DF48-46BE-9D2D-96736B7208B3}">
      <dgm:prSet/>
      <dgm:spPr/>
      <dgm:t>
        <a:bodyPr/>
        <a:lstStyle/>
        <a:p>
          <a:endParaRPr lang="en-GB"/>
        </a:p>
      </dgm:t>
    </dgm:pt>
    <dgm:pt modelId="{DC034681-925E-4610-AD28-C306DA6A495E}">
      <dgm:prSet phldrT="[Text]"/>
      <dgm:spPr/>
      <dgm:t>
        <a:bodyPr/>
        <a:lstStyle/>
        <a:p>
          <a:r>
            <a:rPr lang="en-GB"/>
            <a:t>National Training Pilot </a:t>
          </a:r>
        </a:p>
      </dgm:t>
    </dgm:pt>
    <dgm:pt modelId="{0917886C-4DD3-4FB0-A718-406DE4E22642}" type="parTrans" cxnId="{2168E6BC-A24F-4A7C-8E97-357486FB2916}">
      <dgm:prSet/>
      <dgm:spPr/>
      <dgm:t>
        <a:bodyPr/>
        <a:lstStyle/>
        <a:p>
          <a:endParaRPr lang="en-GB"/>
        </a:p>
      </dgm:t>
    </dgm:pt>
    <dgm:pt modelId="{8A8375B0-6743-4974-A312-BBC86DC84852}" type="sibTrans" cxnId="{2168E6BC-A24F-4A7C-8E97-357486FB2916}">
      <dgm:prSet/>
      <dgm:spPr/>
      <dgm:t>
        <a:bodyPr/>
        <a:lstStyle/>
        <a:p>
          <a:endParaRPr lang="en-GB"/>
        </a:p>
      </dgm:t>
    </dgm:pt>
    <dgm:pt modelId="{C2882F42-E903-4A03-B940-760FD24EAAF2}" type="asst">
      <dgm:prSet/>
      <dgm:spPr/>
      <dgm:t>
        <a:bodyPr/>
        <a:lstStyle/>
        <a:p>
          <a:r>
            <a:rPr lang="en-GB"/>
            <a:t>Work Strands</a:t>
          </a:r>
        </a:p>
      </dgm:t>
    </dgm:pt>
    <dgm:pt modelId="{4262152B-AD1F-4429-9CCA-D87736468BAB}" type="parTrans" cxnId="{87371506-E53D-41DF-8615-B14DEEF73C6A}">
      <dgm:prSet/>
      <dgm:spPr/>
      <dgm:t>
        <a:bodyPr/>
        <a:lstStyle/>
        <a:p>
          <a:endParaRPr lang="en-GB"/>
        </a:p>
      </dgm:t>
    </dgm:pt>
    <dgm:pt modelId="{25A52D16-712F-40AF-AA57-91F98A0FEBB3}" type="sibTrans" cxnId="{87371506-E53D-41DF-8615-B14DEEF73C6A}">
      <dgm:prSet/>
      <dgm:spPr/>
      <dgm:t>
        <a:bodyPr/>
        <a:lstStyle/>
        <a:p>
          <a:endParaRPr lang="en-GB"/>
        </a:p>
      </dgm:t>
    </dgm:pt>
    <dgm:pt modelId="{4E469029-B8B1-47C3-9DB6-48E5542B41C6}" type="pres">
      <dgm:prSet presAssocID="{95856F7A-A334-4946-9E53-FBA9A4203E8C}" presName="hierChild1" presStyleCnt="0">
        <dgm:presLayoutVars>
          <dgm:orgChart val="1"/>
          <dgm:chPref val="1"/>
          <dgm:dir/>
          <dgm:animOne val="branch"/>
          <dgm:animLvl val="lvl"/>
          <dgm:resizeHandles/>
        </dgm:presLayoutVars>
      </dgm:prSet>
      <dgm:spPr/>
    </dgm:pt>
    <dgm:pt modelId="{5707089B-BBB0-4D04-B7AD-8B9AF28B3417}" type="pres">
      <dgm:prSet presAssocID="{C4F85C24-B19B-4A44-A979-FBED60D72DB9}" presName="hierRoot1" presStyleCnt="0">
        <dgm:presLayoutVars>
          <dgm:hierBranch val="init"/>
        </dgm:presLayoutVars>
      </dgm:prSet>
      <dgm:spPr/>
    </dgm:pt>
    <dgm:pt modelId="{01AB55E4-DFE6-42E3-AC25-8F8AB5C4035B}" type="pres">
      <dgm:prSet presAssocID="{C4F85C24-B19B-4A44-A979-FBED60D72DB9}" presName="rootComposite1" presStyleCnt="0"/>
      <dgm:spPr/>
    </dgm:pt>
    <dgm:pt modelId="{7012FBDF-1D97-4655-B65C-401C93D5D739}" type="pres">
      <dgm:prSet presAssocID="{C4F85C24-B19B-4A44-A979-FBED60D72DB9}" presName="rootText1" presStyleLbl="node0" presStyleIdx="0" presStyleCnt="1" custLinFactNeighborX="15">
        <dgm:presLayoutVars>
          <dgm:chPref val="3"/>
        </dgm:presLayoutVars>
      </dgm:prSet>
      <dgm:spPr/>
    </dgm:pt>
    <dgm:pt modelId="{1616D8C6-D786-4E0A-9CAE-6FD5139E9A5E}" type="pres">
      <dgm:prSet presAssocID="{C4F85C24-B19B-4A44-A979-FBED60D72DB9}" presName="rootConnector1" presStyleLbl="node1" presStyleIdx="0" presStyleCnt="0"/>
      <dgm:spPr/>
    </dgm:pt>
    <dgm:pt modelId="{2A57F9CB-C806-4BD2-B0B2-93DA92B495E4}" type="pres">
      <dgm:prSet presAssocID="{C4F85C24-B19B-4A44-A979-FBED60D72DB9}" presName="hierChild2" presStyleCnt="0"/>
      <dgm:spPr/>
    </dgm:pt>
    <dgm:pt modelId="{57E7B5EB-1069-424A-822D-1A3CD8F7B1B5}" type="pres">
      <dgm:prSet presAssocID="{0917886C-4DD3-4FB0-A718-406DE4E22642}" presName="Name37" presStyleLbl="parChTrans1D2" presStyleIdx="0" presStyleCnt="3"/>
      <dgm:spPr/>
    </dgm:pt>
    <dgm:pt modelId="{71C25DA3-4D85-47F6-A495-3F069321003E}" type="pres">
      <dgm:prSet presAssocID="{DC034681-925E-4610-AD28-C306DA6A495E}" presName="hierRoot2" presStyleCnt="0">
        <dgm:presLayoutVars>
          <dgm:hierBranch val="init"/>
        </dgm:presLayoutVars>
      </dgm:prSet>
      <dgm:spPr/>
    </dgm:pt>
    <dgm:pt modelId="{A9021583-39F4-495F-BBA5-5B30A7C5895E}" type="pres">
      <dgm:prSet presAssocID="{DC034681-925E-4610-AD28-C306DA6A495E}" presName="rootComposite" presStyleCnt="0"/>
      <dgm:spPr/>
    </dgm:pt>
    <dgm:pt modelId="{2A13FF7B-1E20-4697-BE0F-358AEAE37526}" type="pres">
      <dgm:prSet presAssocID="{DC034681-925E-4610-AD28-C306DA6A495E}" presName="rootText" presStyleLbl="node2" presStyleIdx="0" presStyleCnt="1">
        <dgm:presLayoutVars>
          <dgm:chPref val="3"/>
        </dgm:presLayoutVars>
      </dgm:prSet>
      <dgm:spPr/>
    </dgm:pt>
    <dgm:pt modelId="{6A802A9B-EE8D-4F68-B678-DDE8081441DF}" type="pres">
      <dgm:prSet presAssocID="{DC034681-925E-4610-AD28-C306DA6A495E}" presName="rootConnector" presStyleLbl="node2" presStyleIdx="0" presStyleCnt="1"/>
      <dgm:spPr/>
    </dgm:pt>
    <dgm:pt modelId="{7018244F-3B6B-4804-98BF-A1905C4E95FA}" type="pres">
      <dgm:prSet presAssocID="{DC034681-925E-4610-AD28-C306DA6A495E}" presName="hierChild4" presStyleCnt="0"/>
      <dgm:spPr/>
    </dgm:pt>
    <dgm:pt modelId="{42D9A63C-BDA9-4427-9DC1-7713168F1632}" type="pres">
      <dgm:prSet presAssocID="{DC034681-925E-4610-AD28-C306DA6A495E}" presName="hierChild5" presStyleCnt="0"/>
      <dgm:spPr/>
    </dgm:pt>
    <dgm:pt modelId="{05D9722F-02C3-4405-B09C-D93BB723A21E}" type="pres">
      <dgm:prSet presAssocID="{C4F85C24-B19B-4A44-A979-FBED60D72DB9}" presName="hierChild3" presStyleCnt="0"/>
      <dgm:spPr/>
    </dgm:pt>
    <dgm:pt modelId="{C9A3F16C-EFC2-4997-BB49-3F5EE3BA550C}" type="pres">
      <dgm:prSet presAssocID="{24136E8D-34ED-458A-BD6A-572C63E66019}" presName="Name111" presStyleLbl="parChTrans1D2" presStyleIdx="1" presStyleCnt="3"/>
      <dgm:spPr/>
    </dgm:pt>
    <dgm:pt modelId="{9C487FD7-E7E1-4ED9-8459-1F1432E2D88E}" type="pres">
      <dgm:prSet presAssocID="{70F58286-E53F-4531-B39B-D546D7F9E656}" presName="hierRoot3" presStyleCnt="0">
        <dgm:presLayoutVars>
          <dgm:hierBranch val="init"/>
        </dgm:presLayoutVars>
      </dgm:prSet>
      <dgm:spPr/>
    </dgm:pt>
    <dgm:pt modelId="{6E00A8FD-C561-4959-805C-EFBA91CEDC5A}" type="pres">
      <dgm:prSet presAssocID="{70F58286-E53F-4531-B39B-D546D7F9E656}" presName="rootComposite3" presStyleCnt="0"/>
      <dgm:spPr/>
    </dgm:pt>
    <dgm:pt modelId="{0BF27CE0-0DA3-4012-A5F4-4244D5C07A0D}" type="pres">
      <dgm:prSet presAssocID="{70F58286-E53F-4531-B39B-D546D7F9E656}" presName="rootText3" presStyleLbl="asst1" presStyleIdx="0" presStyleCnt="2" custLinFactX="16540" custLinFactNeighborX="100000" custLinFactNeighborY="-16041">
        <dgm:presLayoutVars>
          <dgm:chPref val="3"/>
        </dgm:presLayoutVars>
      </dgm:prSet>
      <dgm:spPr/>
    </dgm:pt>
    <dgm:pt modelId="{3D96223E-57D6-4783-B319-9885985E7632}" type="pres">
      <dgm:prSet presAssocID="{70F58286-E53F-4531-B39B-D546D7F9E656}" presName="rootConnector3" presStyleLbl="asst1" presStyleIdx="0" presStyleCnt="2"/>
      <dgm:spPr/>
    </dgm:pt>
    <dgm:pt modelId="{1B567096-29EC-456C-A5E6-0B5DC9D1D1E1}" type="pres">
      <dgm:prSet presAssocID="{70F58286-E53F-4531-B39B-D546D7F9E656}" presName="hierChild6" presStyleCnt="0"/>
      <dgm:spPr/>
    </dgm:pt>
    <dgm:pt modelId="{90399B5C-3D10-4DA0-B629-03E5715F4629}" type="pres">
      <dgm:prSet presAssocID="{70F58286-E53F-4531-B39B-D546D7F9E656}" presName="hierChild7" presStyleCnt="0"/>
      <dgm:spPr/>
    </dgm:pt>
    <dgm:pt modelId="{E5017549-DE47-4C2A-AF78-A2C3D4EBFB5F}" type="pres">
      <dgm:prSet presAssocID="{4262152B-AD1F-4429-9CCA-D87736468BAB}" presName="Name111" presStyleLbl="parChTrans1D2" presStyleIdx="2" presStyleCnt="3"/>
      <dgm:spPr/>
    </dgm:pt>
    <dgm:pt modelId="{48953962-93DD-416F-8492-69CECF27064C}" type="pres">
      <dgm:prSet presAssocID="{C2882F42-E903-4A03-B940-760FD24EAAF2}" presName="hierRoot3" presStyleCnt="0">
        <dgm:presLayoutVars>
          <dgm:hierBranch val="init"/>
        </dgm:presLayoutVars>
      </dgm:prSet>
      <dgm:spPr/>
    </dgm:pt>
    <dgm:pt modelId="{D74F47D4-0F4A-4682-A90A-3BF002C6B707}" type="pres">
      <dgm:prSet presAssocID="{C2882F42-E903-4A03-B940-760FD24EAAF2}" presName="rootComposite3" presStyleCnt="0"/>
      <dgm:spPr/>
    </dgm:pt>
    <dgm:pt modelId="{64D24E9F-E74B-40B4-B471-0FC11F5ECFA4}" type="pres">
      <dgm:prSet presAssocID="{C2882F42-E903-4A03-B940-760FD24EAAF2}" presName="rootText3" presStyleLbl="asst1" presStyleIdx="1" presStyleCnt="2" custLinFactX="22673" custLinFactNeighborX="100000" custLinFactNeighborY="-13940">
        <dgm:presLayoutVars>
          <dgm:chPref val="3"/>
        </dgm:presLayoutVars>
      </dgm:prSet>
      <dgm:spPr/>
    </dgm:pt>
    <dgm:pt modelId="{B1D33073-7118-4B1B-86CD-4DA7B90F8726}" type="pres">
      <dgm:prSet presAssocID="{C2882F42-E903-4A03-B940-760FD24EAAF2}" presName="rootConnector3" presStyleLbl="asst1" presStyleIdx="1" presStyleCnt="2"/>
      <dgm:spPr/>
    </dgm:pt>
    <dgm:pt modelId="{A33E20DE-8FD3-46D4-82F7-F3882C14104E}" type="pres">
      <dgm:prSet presAssocID="{C2882F42-E903-4A03-B940-760FD24EAAF2}" presName="hierChild6" presStyleCnt="0"/>
      <dgm:spPr/>
    </dgm:pt>
    <dgm:pt modelId="{F1802CFF-4AFA-4E88-AAA5-23E41C3B8A33}" type="pres">
      <dgm:prSet presAssocID="{C2882F42-E903-4A03-B940-760FD24EAAF2}" presName="hierChild7" presStyleCnt="0"/>
      <dgm:spPr/>
    </dgm:pt>
  </dgm:ptLst>
  <dgm:cxnLst>
    <dgm:cxn modelId="{A52B3704-54DF-472A-A83E-4C38E896EE17}" type="presOf" srcId="{0917886C-4DD3-4FB0-A718-406DE4E22642}" destId="{57E7B5EB-1069-424A-822D-1A3CD8F7B1B5}" srcOrd="0" destOrd="0" presId="urn:microsoft.com/office/officeart/2005/8/layout/orgChart1"/>
    <dgm:cxn modelId="{87371506-E53D-41DF-8615-B14DEEF73C6A}" srcId="{C4F85C24-B19B-4A44-A979-FBED60D72DB9}" destId="{C2882F42-E903-4A03-B940-760FD24EAAF2}" srcOrd="1" destOrd="0" parTransId="{4262152B-AD1F-4429-9CCA-D87736468BAB}" sibTransId="{25A52D16-712F-40AF-AA57-91F98A0FEBB3}"/>
    <dgm:cxn modelId="{CA5A4E07-9404-4E28-A328-D33C1847A438}" type="presOf" srcId="{24136E8D-34ED-458A-BD6A-572C63E66019}" destId="{C9A3F16C-EFC2-4997-BB49-3F5EE3BA550C}" srcOrd="0" destOrd="0" presId="urn:microsoft.com/office/officeart/2005/8/layout/orgChart1"/>
    <dgm:cxn modelId="{D8376E0C-2EBC-4ED9-AAB4-3C50006597D5}" type="presOf" srcId="{C4F85C24-B19B-4A44-A979-FBED60D72DB9}" destId="{1616D8C6-D786-4E0A-9CAE-6FD5139E9A5E}" srcOrd="1" destOrd="0" presId="urn:microsoft.com/office/officeart/2005/8/layout/orgChart1"/>
    <dgm:cxn modelId="{55034C17-8032-46D6-857D-27D3E617B8DE}" type="presOf" srcId="{70F58286-E53F-4531-B39B-D546D7F9E656}" destId="{0BF27CE0-0DA3-4012-A5F4-4244D5C07A0D}" srcOrd="0" destOrd="0" presId="urn:microsoft.com/office/officeart/2005/8/layout/orgChart1"/>
    <dgm:cxn modelId="{BFB38719-1EDE-46E2-8B3F-7B0DBEB87666}" type="presOf" srcId="{C4F85C24-B19B-4A44-A979-FBED60D72DB9}" destId="{7012FBDF-1D97-4655-B65C-401C93D5D739}" srcOrd="0" destOrd="0" presId="urn:microsoft.com/office/officeart/2005/8/layout/orgChart1"/>
    <dgm:cxn modelId="{612F151F-A45F-4459-A15D-F390EE2326F2}" type="presOf" srcId="{DC034681-925E-4610-AD28-C306DA6A495E}" destId="{6A802A9B-EE8D-4F68-B678-DDE8081441DF}" srcOrd="1" destOrd="0" presId="urn:microsoft.com/office/officeart/2005/8/layout/orgChart1"/>
    <dgm:cxn modelId="{3482C352-7E10-46C8-80B6-2338CF355C86}" type="presOf" srcId="{C2882F42-E903-4A03-B940-760FD24EAAF2}" destId="{B1D33073-7118-4B1B-86CD-4DA7B90F8726}" srcOrd="1" destOrd="0" presId="urn:microsoft.com/office/officeart/2005/8/layout/orgChart1"/>
    <dgm:cxn modelId="{A371E675-2B30-4F63-97F2-CA8115DDD4A0}" type="presOf" srcId="{DC034681-925E-4610-AD28-C306DA6A495E}" destId="{2A13FF7B-1E20-4697-BE0F-358AEAE37526}" srcOrd="0" destOrd="0" presId="urn:microsoft.com/office/officeart/2005/8/layout/orgChart1"/>
    <dgm:cxn modelId="{FC72D57A-0218-4682-80F1-EAA57F6C5B32}" srcId="{95856F7A-A334-4946-9E53-FBA9A4203E8C}" destId="{C4F85C24-B19B-4A44-A979-FBED60D72DB9}" srcOrd="0" destOrd="0" parTransId="{9C6FF389-700D-44CD-B733-6FECD3B6A38F}" sibTransId="{C38AB071-D4D6-482F-BBFD-A84EC1F11FA9}"/>
    <dgm:cxn modelId="{83607C82-B87E-4397-85F9-B25B0C5A7556}" type="presOf" srcId="{4262152B-AD1F-4429-9CCA-D87736468BAB}" destId="{E5017549-DE47-4C2A-AF78-A2C3D4EBFB5F}" srcOrd="0" destOrd="0" presId="urn:microsoft.com/office/officeart/2005/8/layout/orgChart1"/>
    <dgm:cxn modelId="{4B91A286-DF48-46BE-9D2D-96736B7208B3}" srcId="{C4F85C24-B19B-4A44-A979-FBED60D72DB9}" destId="{70F58286-E53F-4531-B39B-D546D7F9E656}" srcOrd="0" destOrd="0" parTransId="{24136E8D-34ED-458A-BD6A-572C63E66019}" sibTransId="{ADAEB120-1BBF-4BAF-B340-3C2972AD4587}"/>
    <dgm:cxn modelId="{E0DF29B7-B858-4C20-819F-422D559594AA}" type="presOf" srcId="{70F58286-E53F-4531-B39B-D546D7F9E656}" destId="{3D96223E-57D6-4783-B319-9885985E7632}" srcOrd="1" destOrd="0" presId="urn:microsoft.com/office/officeart/2005/8/layout/orgChart1"/>
    <dgm:cxn modelId="{2168E6BC-A24F-4A7C-8E97-357486FB2916}" srcId="{C4F85C24-B19B-4A44-A979-FBED60D72DB9}" destId="{DC034681-925E-4610-AD28-C306DA6A495E}" srcOrd="2" destOrd="0" parTransId="{0917886C-4DD3-4FB0-A718-406DE4E22642}" sibTransId="{8A8375B0-6743-4974-A312-BBC86DC84852}"/>
    <dgm:cxn modelId="{FF1767E9-E446-4310-AEFA-FA7F0533F117}" type="presOf" srcId="{C2882F42-E903-4A03-B940-760FD24EAAF2}" destId="{64D24E9F-E74B-40B4-B471-0FC11F5ECFA4}" srcOrd="0" destOrd="0" presId="urn:microsoft.com/office/officeart/2005/8/layout/orgChart1"/>
    <dgm:cxn modelId="{71496BFC-044A-418C-9E98-701D94E3BA38}" type="presOf" srcId="{95856F7A-A334-4946-9E53-FBA9A4203E8C}" destId="{4E469029-B8B1-47C3-9DB6-48E5542B41C6}" srcOrd="0" destOrd="0" presId="urn:microsoft.com/office/officeart/2005/8/layout/orgChart1"/>
    <dgm:cxn modelId="{8A0F58F2-23F6-4FE7-B394-7A4150FD07B9}" type="presParOf" srcId="{4E469029-B8B1-47C3-9DB6-48E5542B41C6}" destId="{5707089B-BBB0-4D04-B7AD-8B9AF28B3417}" srcOrd="0" destOrd="0" presId="urn:microsoft.com/office/officeart/2005/8/layout/orgChart1"/>
    <dgm:cxn modelId="{7432E214-3967-4D83-9BD0-70028359C4BF}" type="presParOf" srcId="{5707089B-BBB0-4D04-B7AD-8B9AF28B3417}" destId="{01AB55E4-DFE6-42E3-AC25-8F8AB5C4035B}" srcOrd="0" destOrd="0" presId="urn:microsoft.com/office/officeart/2005/8/layout/orgChart1"/>
    <dgm:cxn modelId="{0B7B8ED0-E073-415B-8AE3-3C57BEFB07AE}" type="presParOf" srcId="{01AB55E4-DFE6-42E3-AC25-8F8AB5C4035B}" destId="{7012FBDF-1D97-4655-B65C-401C93D5D739}" srcOrd="0" destOrd="0" presId="urn:microsoft.com/office/officeart/2005/8/layout/orgChart1"/>
    <dgm:cxn modelId="{F0995E05-EBC5-47DC-A388-B1DE999A6C0A}" type="presParOf" srcId="{01AB55E4-DFE6-42E3-AC25-8F8AB5C4035B}" destId="{1616D8C6-D786-4E0A-9CAE-6FD5139E9A5E}" srcOrd="1" destOrd="0" presId="urn:microsoft.com/office/officeart/2005/8/layout/orgChart1"/>
    <dgm:cxn modelId="{C494E9F9-AD3A-4BA3-A685-D8A5A096337D}" type="presParOf" srcId="{5707089B-BBB0-4D04-B7AD-8B9AF28B3417}" destId="{2A57F9CB-C806-4BD2-B0B2-93DA92B495E4}" srcOrd="1" destOrd="0" presId="urn:microsoft.com/office/officeart/2005/8/layout/orgChart1"/>
    <dgm:cxn modelId="{93BD1A0D-A8EE-4480-86FD-48FCCFE864FE}" type="presParOf" srcId="{2A57F9CB-C806-4BD2-B0B2-93DA92B495E4}" destId="{57E7B5EB-1069-424A-822D-1A3CD8F7B1B5}" srcOrd="0" destOrd="0" presId="urn:microsoft.com/office/officeart/2005/8/layout/orgChart1"/>
    <dgm:cxn modelId="{89DFD0D3-21E3-4FB5-A28F-AE77253DA17A}" type="presParOf" srcId="{2A57F9CB-C806-4BD2-B0B2-93DA92B495E4}" destId="{71C25DA3-4D85-47F6-A495-3F069321003E}" srcOrd="1" destOrd="0" presId="urn:microsoft.com/office/officeart/2005/8/layout/orgChart1"/>
    <dgm:cxn modelId="{3AACE892-55D2-4F4B-B382-09926A198DDE}" type="presParOf" srcId="{71C25DA3-4D85-47F6-A495-3F069321003E}" destId="{A9021583-39F4-495F-BBA5-5B30A7C5895E}" srcOrd="0" destOrd="0" presId="urn:microsoft.com/office/officeart/2005/8/layout/orgChart1"/>
    <dgm:cxn modelId="{7E38D818-2019-4A0C-A4C9-74F7A6DB73C8}" type="presParOf" srcId="{A9021583-39F4-495F-BBA5-5B30A7C5895E}" destId="{2A13FF7B-1E20-4697-BE0F-358AEAE37526}" srcOrd="0" destOrd="0" presId="urn:microsoft.com/office/officeart/2005/8/layout/orgChart1"/>
    <dgm:cxn modelId="{265C2019-FC29-4D20-91AF-AD3FB11EBE2F}" type="presParOf" srcId="{A9021583-39F4-495F-BBA5-5B30A7C5895E}" destId="{6A802A9B-EE8D-4F68-B678-DDE8081441DF}" srcOrd="1" destOrd="0" presId="urn:microsoft.com/office/officeart/2005/8/layout/orgChart1"/>
    <dgm:cxn modelId="{1212D01B-1688-4FFE-B0A5-B49E35659BE6}" type="presParOf" srcId="{71C25DA3-4D85-47F6-A495-3F069321003E}" destId="{7018244F-3B6B-4804-98BF-A1905C4E95FA}" srcOrd="1" destOrd="0" presId="urn:microsoft.com/office/officeart/2005/8/layout/orgChart1"/>
    <dgm:cxn modelId="{77838143-7F8E-4E40-B4A0-10A5B4015057}" type="presParOf" srcId="{71C25DA3-4D85-47F6-A495-3F069321003E}" destId="{42D9A63C-BDA9-4427-9DC1-7713168F1632}" srcOrd="2" destOrd="0" presId="urn:microsoft.com/office/officeart/2005/8/layout/orgChart1"/>
    <dgm:cxn modelId="{80B63FFE-BFFC-4F44-AB6C-C52CB5836B59}" type="presParOf" srcId="{5707089B-BBB0-4D04-B7AD-8B9AF28B3417}" destId="{05D9722F-02C3-4405-B09C-D93BB723A21E}" srcOrd="2" destOrd="0" presId="urn:microsoft.com/office/officeart/2005/8/layout/orgChart1"/>
    <dgm:cxn modelId="{87B852A9-23EB-4C3F-85CC-E6AACEAD206A}" type="presParOf" srcId="{05D9722F-02C3-4405-B09C-D93BB723A21E}" destId="{C9A3F16C-EFC2-4997-BB49-3F5EE3BA550C}" srcOrd="0" destOrd="0" presId="urn:microsoft.com/office/officeart/2005/8/layout/orgChart1"/>
    <dgm:cxn modelId="{E3754004-E013-4D65-96DB-6921A1DAD2C6}" type="presParOf" srcId="{05D9722F-02C3-4405-B09C-D93BB723A21E}" destId="{9C487FD7-E7E1-4ED9-8459-1F1432E2D88E}" srcOrd="1" destOrd="0" presId="urn:microsoft.com/office/officeart/2005/8/layout/orgChart1"/>
    <dgm:cxn modelId="{21382C2C-C52E-4C51-B264-EAE5E2E5956E}" type="presParOf" srcId="{9C487FD7-E7E1-4ED9-8459-1F1432E2D88E}" destId="{6E00A8FD-C561-4959-805C-EFBA91CEDC5A}" srcOrd="0" destOrd="0" presId="urn:microsoft.com/office/officeart/2005/8/layout/orgChart1"/>
    <dgm:cxn modelId="{8567BC5C-1B38-4A9D-918D-4F5C72B79AB1}" type="presParOf" srcId="{6E00A8FD-C561-4959-805C-EFBA91CEDC5A}" destId="{0BF27CE0-0DA3-4012-A5F4-4244D5C07A0D}" srcOrd="0" destOrd="0" presId="urn:microsoft.com/office/officeart/2005/8/layout/orgChart1"/>
    <dgm:cxn modelId="{D64E86D5-F140-4286-B8BD-AB030378A179}" type="presParOf" srcId="{6E00A8FD-C561-4959-805C-EFBA91CEDC5A}" destId="{3D96223E-57D6-4783-B319-9885985E7632}" srcOrd="1" destOrd="0" presId="urn:microsoft.com/office/officeart/2005/8/layout/orgChart1"/>
    <dgm:cxn modelId="{30218D75-FDB6-471C-BEDC-48DC5E2B4885}" type="presParOf" srcId="{9C487FD7-E7E1-4ED9-8459-1F1432E2D88E}" destId="{1B567096-29EC-456C-A5E6-0B5DC9D1D1E1}" srcOrd="1" destOrd="0" presId="urn:microsoft.com/office/officeart/2005/8/layout/orgChart1"/>
    <dgm:cxn modelId="{49E470F2-F947-42A4-BAFE-C3C83444873B}" type="presParOf" srcId="{9C487FD7-E7E1-4ED9-8459-1F1432E2D88E}" destId="{90399B5C-3D10-4DA0-B629-03E5715F4629}" srcOrd="2" destOrd="0" presId="urn:microsoft.com/office/officeart/2005/8/layout/orgChart1"/>
    <dgm:cxn modelId="{5933E28D-E636-45DD-B8E2-5959AD8CF884}" type="presParOf" srcId="{05D9722F-02C3-4405-B09C-D93BB723A21E}" destId="{E5017549-DE47-4C2A-AF78-A2C3D4EBFB5F}" srcOrd="2" destOrd="0" presId="urn:microsoft.com/office/officeart/2005/8/layout/orgChart1"/>
    <dgm:cxn modelId="{B7BA868D-33BD-49D5-B8A4-F243CEAD2FC8}" type="presParOf" srcId="{05D9722F-02C3-4405-B09C-D93BB723A21E}" destId="{48953962-93DD-416F-8492-69CECF27064C}" srcOrd="3" destOrd="0" presId="urn:microsoft.com/office/officeart/2005/8/layout/orgChart1"/>
    <dgm:cxn modelId="{78588C1C-3200-4C9E-AC09-B474E3A3DA42}" type="presParOf" srcId="{48953962-93DD-416F-8492-69CECF27064C}" destId="{D74F47D4-0F4A-4682-A90A-3BF002C6B707}" srcOrd="0" destOrd="0" presId="urn:microsoft.com/office/officeart/2005/8/layout/orgChart1"/>
    <dgm:cxn modelId="{8ECCE5CC-CD70-45CE-965D-9153AEF532F6}" type="presParOf" srcId="{D74F47D4-0F4A-4682-A90A-3BF002C6B707}" destId="{64D24E9F-E74B-40B4-B471-0FC11F5ECFA4}" srcOrd="0" destOrd="0" presId="urn:microsoft.com/office/officeart/2005/8/layout/orgChart1"/>
    <dgm:cxn modelId="{9490AD6C-A73F-4673-A481-79F0823CB85F}" type="presParOf" srcId="{D74F47D4-0F4A-4682-A90A-3BF002C6B707}" destId="{B1D33073-7118-4B1B-86CD-4DA7B90F8726}" srcOrd="1" destOrd="0" presId="urn:microsoft.com/office/officeart/2005/8/layout/orgChart1"/>
    <dgm:cxn modelId="{9D56D954-64C0-41FC-B2FE-CB947E4D2C20}" type="presParOf" srcId="{48953962-93DD-416F-8492-69CECF27064C}" destId="{A33E20DE-8FD3-46D4-82F7-F3882C14104E}" srcOrd="1" destOrd="0" presId="urn:microsoft.com/office/officeart/2005/8/layout/orgChart1"/>
    <dgm:cxn modelId="{41F632CA-E9E7-42E8-B803-3F71868759EA}" type="presParOf" srcId="{48953962-93DD-416F-8492-69CECF27064C}" destId="{F1802CFF-4AFA-4E88-AAA5-23E41C3B8A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E3CC9-9066-404D-8341-F8977FFAEC47}"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F7888160-B34A-44BA-BD38-97562A04A254}">
      <dgm:prSet/>
      <dgm:spPr/>
      <dgm:t>
        <a:bodyPr/>
        <a:lstStyle/>
        <a:p>
          <a:r>
            <a:rPr lang="en-GB"/>
            <a:t>Steering Group members: Maura Kearney (REPS), William Corral (GEPS), Rebecca Gibson-Knowles (REPS), Samia Bashir (GEPS) </a:t>
          </a:r>
          <a:endParaRPr lang="en-US"/>
        </a:p>
      </dgm:t>
    </dgm:pt>
    <dgm:pt modelId="{ABFDC807-78B7-4B2C-88F1-B17523BEA25E}" type="parTrans" cxnId="{66DF0B21-56B5-4FDF-BDEB-00C6D4304F59}">
      <dgm:prSet/>
      <dgm:spPr/>
      <dgm:t>
        <a:bodyPr/>
        <a:lstStyle/>
        <a:p>
          <a:endParaRPr lang="en-US"/>
        </a:p>
      </dgm:t>
    </dgm:pt>
    <dgm:pt modelId="{E339EEEA-B364-4525-A654-05A2EED37F66}" type="sibTrans" cxnId="{66DF0B21-56B5-4FDF-BDEB-00C6D4304F59}">
      <dgm:prSet/>
      <dgm:spPr/>
      <dgm:t>
        <a:bodyPr/>
        <a:lstStyle/>
        <a:p>
          <a:endParaRPr lang="en-US"/>
        </a:p>
      </dgm:t>
    </dgm:pt>
    <dgm:pt modelId="{91BC26E3-652F-44C5-8E03-48AC7A96EA69}">
      <dgm:prSet/>
      <dgm:spPr/>
      <dgm:t>
        <a:bodyPr/>
        <a:lstStyle/>
        <a:p>
          <a:r>
            <a:rPr lang="en-GB"/>
            <a:t>Work strand details:</a:t>
          </a:r>
          <a:endParaRPr lang="en-US"/>
        </a:p>
      </dgm:t>
    </dgm:pt>
    <dgm:pt modelId="{2ED68A62-B15A-4B4F-AF5F-BACC453910DA}" type="parTrans" cxnId="{0A68619D-DC21-4237-BDD3-EB0EE18DD7C9}">
      <dgm:prSet/>
      <dgm:spPr/>
      <dgm:t>
        <a:bodyPr/>
        <a:lstStyle/>
        <a:p>
          <a:endParaRPr lang="en-US"/>
        </a:p>
      </dgm:t>
    </dgm:pt>
    <dgm:pt modelId="{D0946EE3-8CD4-486F-83D9-01DFB81F3C09}" type="sibTrans" cxnId="{0A68619D-DC21-4237-BDD3-EB0EE18DD7C9}">
      <dgm:prSet/>
      <dgm:spPr/>
      <dgm:t>
        <a:bodyPr/>
        <a:lstStyle/>
        <a:p>
          <a:endParaRPr lang="en-US"/>
        </a:p>
      </dgm:t>
    </dgm:pt>
    <dgm:pt modelId="{EA3504F0-BBF1-498B-A30B-6BB2E8D391B2}">
      <dgm:prSet/>
      <dgm:spPr/>
      <dgm:t>
        <a:bodyPr/>
        <a:lstStyle/>
        <a:p>
          <a:r>
            <a:rPr lang="en-GB"/>
            <a:t>Book Group </a:t>
          </a:r>
          <a:endParaRPr lang="en-US"/>
        </a:p>
      </dgm:t>
    </dgm:pt>
    <dgm:pt modelId="{921FBABD-C703-4210-9057-56FDA70F1B86}" type="parTrans" cxnId="{C0755CEC-076F-4B6A-8C3B-58E61658266B}">
      <dgm:prSet/>
      <dgm:spPr/>
      <dgm:t>
        <a:bodyPr/>
        <a:lstStyle/>
        <a:p>
          <a:endParaRPr lang="en-US"/>
        </a:p>
      </dgm:t>
    </dgm:pt>
    <dgm:pt modelId="{D896BEF3-3C82-44D1-ADDA-184263FE5DC2}" type="sibTrans" cxnId="{C0755CEC-076F-4B6A-8C3B-58E61658266B}">
      <dgm:prSet/>
      <dgm:spPr/>
      <dgm:t>
        <a:bodyPr/>
        <a:lstStyle/>
        <a:p>
          <a:endParaRPr lang="en-US"/>
        </a:p>
      </dgm:t>
    </dgm:pt>
    <dgm:pt modelId="{F1CBDC1F-241E-4FEB-95D5-2D3DC6467253}">
      <dgm:prSet/>
      <dgm:spPr/>
      <dgm:t>
        <a:bodyPr/>
        <a:lstStyle/>
        <a:p>
          <a:r>
            <a:rPr lang="en-GB"/>
            <a:t>Managing Racism </a:t>
          </a:r>
          <a:endParaRPr lang="en-US"/>
        </a:p>
      </dgm:t>
    </dgm:pt>
    <dgm:pt modelId="{9FC0C279-43A9-4838-B3FD-D3CCBB63DBB9}" type="parTrans" cxnId="{E0FB684C-6DC7-4848-82F3-009018CDB5CA}">
      <dgm:prSet/>
      <dgm:spPr/>
      <dgm:t>
        <a:bodyPr/>
        <a:lstStyle/>
        <a:p>
          <a:endParaRPr lang="en-US"/>
        </a:p>
      </dgm:t>
    </dgm:pt>
    <dgm:pt modelId="{03BFCB16-04B9-4E13-A4B2-E81482C4B116}" type="sibTrans" cxnId="{E0FB684C-6DC7-4848-82F3-009018CDB5CA}">
      <dgm:prSet/>
      <dgm:spPr/>
      <dgm:t>
        <a:bodyPr/>
        <a:lstStyle/>
        <a:p>
          <a:endParaRPr lang="en-US"/>
        </a:p>
      </dgm:t>
    </dgm:pt>
    <dgm:pt modelId="{76955C74-9CCD-41BC-A3AC-1B76F78E1BB9}">
      <dgm:prSet/>
      <dgm:spPr/>
      <dgm:t>
        <a:bodyPr/>
        <a:lstStyle/>
        <a:p>
          <a:r>
            <a:rPr lang="en-GB"/>
            <a:t>Self-Evaluation </a:t>
          </a:r>
          <a:endParaRPr lang="en-US"/>
        </a:p>
      </dgm:t>
    </dgm:pt>
    <dgm:pt modelId="{12436978-2CDF-4679-BEB3-028CEB83F9AF}" type="parTrans" cxnId="{D00C20BE-2ADB-4CF1-BB54-056EC605D4B2}">
      <dgm:prSet/>
      <dgm:spPr/>
      <dgm:t>
        <a:bodyPr/>
        <a:lstStyle/>
        <a:p>
          <a:endParaRPr lang="en-US"/>
        </a:p>
      </dgm:t>
    </dgm:pt>
    <dgm:pt modelId="{BE5A7F0F-C903-4670-BF8F-8C7D8FBE0E8D}" type="sibTrans" cxnId="{D00C20BE-2ADB-4CF1-BB54-056EC605D4B2}">
      <dgm:prSet/>
      <dgm:spPr/>
      <dgm:t>
        <a:bodyPr/>
        <a:lstStyle/>
        <a:p>
          <a:endParaRPr lang="en-US"/>
        </a:p>
      </dgm:t>
    </dgm:pt>
    <dgm:pt modelId="{FA9BE488-BA02-415C-AE44-BB3444F1ED2E}">
      <dgm:prSet/>
      <dgm:spPr/>
      <dgm:t>
        <a:bodyPr/>
        <a:lstStyle/>
        <a:p>
          <a:r>
            <a:rPr lang="en-GB"/>
            <a:t>Frameworks and Functions </a:t>
          </a:r>
          <a:endParaRPr lang="en-US"/>
        </a:p>
      </dgm:t>
    </dgm:pt>
    <dgm:pt modelId="{ACB58121-AA19-4D89-B5A1-F5B576DD5CB2}" type="parTrans" cxnId="{C0188389-BA63-4364-882F-775991E5B07A}">
      <dgm:prSet/>
      <dgm:spPr/>
      <dgm:t>
        <a:bodyPr/>
        <a:lstStyle/>
        <a:p>
          <a:endParaRPr lang="en-US"/>
        </a:p>
      </dgm:t>
    </dgm:pt>
    <dgm:pt modelId="{C00D95A9-F917-4F36-8159-30D929DA8609}" type="sibTrans" cxnId="{C0188389-BA63-4364-882F-775991E5B07A}">
      <dgm:prSet/>
      <dgm:spPr/>
      <dgm:t>
        <a:bodyPr/>
        <a:lstStyle/>
        <a:p>
          <a:endParaRPr lang="en-US"/>
        </a:p>
      </dgm:t>
    </dgm:pt>
    <dgm:pt modelId="{A3D2E13B-FDA5-4C10-8492-D683778F7F84}">
      <dgm:prSet/>
      <dgm:spPr/>
      <dgm:t>
        <a:bodyPr/>
        <a:lstStyle/>
        <a:p>
          <a:r>
            <a:rPr lang="en-GB"/>
            <a:t>National Training Pilot </a:t>
          </a:r>
          <a:endParaRPr lang="en-US"/>
        </a:p>
      </dgm:t>
    </dgm:pt>
    <dgm:pt modelId="{28F06D2E-D2A3-42D4-ADCB-A6EF2167AEC7}" type="parTrans" cxnId="{991D8398-20C9-4F38-B1FF-DA847F4F4CE8}">
      <dgm:prSet/>
      <dgm:spPr/>
      <dgm:t>
        <a:bodyPr/>
        <a:lstStyle/>
        <a:p>
          <a:endParaRPr lang="en-US"/>
        </a:p>
      </dgm:t>
    </dgm:pt>
    <dgm:pt modelId="{98321411-1DFE-4107-AC05-FE9DA217CAB3}" type="sibTrans" cxnId="{991D8398-20C9-4F38-B1FF-DA847F4F4CE8}">
      <dgm:prSet/>
      <dgm:spPr/>
      <dgm:t>
        <a:bodyPr/>
        <a:lstStyle/>
        <a:p>
          <a:endParaRPr lang="en-US"/>
        </a:p>
      </dgm:t>
    </dgm:pt>
    <dgm:pt modelId="{9B0ADFFF-7A56-49F0-B60D-86996E9F9E88}">
      <dgm:prSet/>
      <dgm:spPr/>
      <dgm:t>
        <a:bodyPr/>
        <a:lstStyle/>
        <a:p>
          <a:r>
            <a:rPr lang="en-GB"/>
            <a:t>University Links</a:t>
          </a:r>
        </a:p>
        <a:p>
          <a:r>
            <a:rPr lang="en-GB"/>
            <a:t>(on hold) </a:t>
          </a:r>
          <a:endParaRPr lang="en-US"/>
        </a:p>
      </dgm:t>
    </dgm:pt>
    <dgm:pt modelId="{ED5BD2DA-AD35-4842-AC78-435F2E7B7845}" type="parTrans" cxnId="{DB88BC7E-FC5E-4387-94A0-AC0069C7BE7E}">
      <dgm:prSet/>
      <dgm:spPr/>
      <dgm:t>
        <a:bodyPr/>
        <a:lstStyle/>
        <a:p>
          <a:endParaRPr lang="en-US"/>
        </a:p>
      </dgm:t>
    </dgm:pt>
    <dgm:pt modelId="{3E803D87-2559-44A5-A975-74A9CA76CC1F}" type="sibTrans" cxnId="{DB88BC7E-FC5E-4387-94A0-AC0069C7BE7E}">
      <dgm:prSet/>
      <dgm:spPr/>
      <dgm:t>
        <a:bodyPr/>
        <a:lstStyle/>
        <a:p>
          <a:endParaRPr lang="en-US"/>
        </a:p>
      </dgm:t>
    </dgm:pt>
    <dgm:pt modelId="{70A20DEB-A33D-4E96-A44F-3ACFC4CB3DDF}" type="pres">
      <dgm:prSet presAssocID="{591E3CC9-9066-404D-8341-F8977FFAEC47}" presName="matrix" presStyleCnt="0">
        <dgm:presLayoutVars>
          <dgm:chMax val="1"/>
          <dgm:dir/>
          <dgm:resizeHandles val="exact"/>
        </dgm:presLayoutVars>
      </dgm:prSet>
      <dgm:spPr/>
    </dgm:pt>
    <dgm:pt modelId="{A8706EE7-B5AE-4DA3-88EB-A6751167968F}" type="pres">
      <dgm:prSet presAssocID="{591E3CC9-9066-404D-8341-F8977FFAEC47}" presName="diamond" presStyleLbl="bgShp" presStyleIdx="0" presStyleCnt="1"/>
      <dgm:spPr/>
    </dgm:pt>
    <dgm:pt modelId="{58A08238-5F96-463B-A370-2746FB2EC271}" type="pres">
      <dgm:prSet presAssocID="{591E3CC9-9066-404D-8341-F8977FFAEC47}" presName="quad1" presStyleLbl="node1" presStyleIdx="0" presStyleCnt="4">
        <dgm:presLayoutVars>
          <dgm:chMax val="0"/>
          <dgm:chPref val="0"/>
          <dgm:bulletEnabled val="1"/>
        </dgm:presLayoutVars>
      </dgm:prSet>
      <dgm:spPr/>
    </dgm:pt>
    <dgm:pt modelId="{50B30D1A-E7A1-4A72-9144-C2936515FD31}" type="pres">
      <dgm:prSet presAssocID="{591E3CC9-9066-404D-8341-F8977FFAEC47}" presName="quad2" presStyleLbl="node1" presStyleIdx="1" presStyleCnt="4">
        <dgm:presLayoutVars>
          <dgm:chMax val="0"/>
          <dgm:chPref val="0"/>
          <dgm:bulletEnabled val="1"/>
        </dgm:presLayoutVars>
      </dgm:prSet>
      <dgm:spPr/>
    </dgm:pt>
    <dgm:pt modelId="{133FC8B4-36E8-4ADA-97AC-B7D342DEC2E0}" type="pres">
      <dgm:prSet presAssocID="{591E3CC9-9066-404D-8341-F8977FFAEC47}" presName="quad3" presStyleLbl="node1" presStyleIdx="2" presStyleCnt="4">
        <dgm:presLayoutVars>
          <dgm:chMax val="0"/>
          <dgm:chPref val="0"/>
          <dgm:bulletEnabled val="1"/>
        </dgm:presLayoutVars>
      </dgm:prSet>
      <dgm:spPr/>
    </dgm:pt>
    <dgm:pt modelId="{8CB0867E-34A7-42D0-ACBE-DB85EB54DE4A}" type="pres">
      <dgm:prSet presAssocID="{591E3CC9-9066-404D-8341-F8977FFAEC47}" presName="quad4" presStyleLbl="node1" presStyleIdx="3" presStyleCnt="4">
        <dgm:presLayoutVars>
          <dgm:chMax val="0"/>
          <dgm:chPref val="0"/>
          <dgm:bulletEnabled val="1"/>
        </dgm:presLayoutVars>
      </dgm:prSet>
      <dgm:spPr/>
    </dgm:pt>
  </dgm:ptLst>
  <dgm:cxnLst>
    <dgm:cxn modelId="{112CDA1B-22D6-4366-AB02-E754F5347CAD}" type="presOf" srcId="{A3D2E13B-FDA5-4C10-8492-D683778F7F84}" destId="{133FC8B4-36E8-4ADA-97AC-B7D342DEC2E0}" srcOrd="0" destOrd="0" presId="urn:microsoft.com/office/officeart/2005/8/layout/matrix3"/>
    <dgm:cxn modelId="{66DF0B21-56B5-4FDF-BDEB-00C6D4304F59}" srcId="{591E3CC9-9066-404D-8341-F8977FFAEC47}" destId="{F7888160-B34A-44BA-BD38-97562A04A254}" srcOrd="0" destOrd="0" parTransId="{ABFDC807-78B7-4B2C-88F1-B17523BEA25E}" sibTransId="{E339EEEA-B364-4525-A654-05A2EED37F66}"/>
    <dgm:cxn modelId="{B6FD7621-4A95-465B-9001-DA6676B5A733}" type="presOf" srcId="{91BC26E3-652F-44C5-8E03-48AC7A96EA69}" destId="{50B30D1A-E7A1-4A72-9144-C2936515FD31}" srcOrd="0" destOrd="0" presId="urn:microsoft.com/office/officeart/2005/8/layout/matrix3"/>
    <dgm:cxn modelId="{36C07143-C5D6-4991-BB3B-F0416F930CFD}" type="presOf" srcId="{F7888160-B34A-44BA-BD38-97562A04A254}" destId="{58A08238-5F96-463B-A370-2746FB2EC271}" srcOrd="0" destOrd="0" presId="urn:microsoft.com/office/officeart/2005/8/layout/matrix3"/>
    <dgm:cxn modelId="{C847FC44-620F-469E-B5AA-58E1204C3BE7}" type="presOf" srcId="{591E3CC9-9066-404D-8341-F8977FFAEC47}" destId="{70A20DEB-A33D-4E96-A44F-3ACFC4CB3DDF}" srcOrd="0" destOrd="0" presId="urn:microsoft.com/office/officeart/2005/8/layout/matrix3"/>
    <dgm:cxn modelId="{E0FB684C-6DC7-4848-82F3-009018CDB5CA}" srcId="{91BC26E3-652F-44C5-8E03-48AC7A96EA69}" destId="{F1CBDC1F-241E-4FEB-95D5-2D3DC6467253}" srcOrd="1" destOrd="0" parTransId="{9FC0C279-43A9-4838-B3FD-D3CCBB63DBB9}" sibTransId="{03BFCB16-04B9-4E13-A4B2-E81482C4B116}"/>
    <dgm:cxn modelId="{DB88BC7E-FC5E-4387-94A0-AC0069C7BE7E}" srcId="{591E3CC9-9066-404D-8341-F8977FFAEC47}" destId="{9B0ADFFF-7A56-49F0-B60D-86996E9F9E88}" srcOrd="3" destOrd="0" parTransId="{ED5BD2DA-AD35-4842-AC78-435F2E7B7845}" sibTransId="{3E803D87-2559-44A5-A975-74A9CA76CC1F}"/>
    <dgm:cxn modelId="{C0188389-BA63-4364-882F-775991E5B07A}" srcId="{91BC26E3-652F-44C5-8E03-48AC7A96EA69}" destId="{FA9BE488-BA02-415C-AE44-BB3444F1ED2E}" srcOrd="3" destOrd="0" parTransId="{ACB58121-AA19-4D89-B5A1-F5B576DD5CB2}" sibTransId="{C00D95A9-F917-4F36-8159-30D929DA8609}"/>
    <dgm:cxn modelId="{991D8398-20C9-4F38-B1FF-DA847F4F4CE8}" srcId="{591E3CC9-9066-404D-8341-F8977FFAEC47}" destId="{A3D2E13B-FDA5-4C10-8492-D683778F7F84}" srcOrd="2" destOrd="0" parTransId="{28F06D2E-D2A3-42D4-ADCB-A6EF2167AEC7}" sibTransId="{98321411-1DFE-4107-AC05-FE9DA217CAB3}"/>
    <dgm:cxn modelId="{7B4AA99C-2D64-4DA3-830C-F1DBB14CC853}" type="presOf" srcId="{76955C74-9CCD-41BC-A3AC-1B76F78E1BB9}" destId="{50B30D1A-E7A1-4A72-9144-C2936515FD31}" srcOrd="0" destOrd="3" presId="urn:microsoft.com/office/officeart/2005/8/layout/matrix3"/>
    <dgm:cxn modelId="{0A68619D-DC21-4237-BDD3-EB0EE18DD7C9}" srcId="{591E3CC9-9066-404D-8341-F8977FFAEC47}" destId="{91BC26E3-652F-44C5-8E03-48AC7A96EA69}" srcOrd="1" destOrd="0" parTransId="{2ED68A62-B15A-4B4F-AF5F-BACC453910DA}" sibTransId="{D0946EE3-8CD4-486F-83D9-01DFB81F3C09}"/>
    <dgm:cxn modelId="{77D65CA9-3A71-41C9-AE79-5B9C7A933E5F}" type="presOf" srcId="{9B0ADFFF-7A56-49F0-B60D-86996E9F9E88}" destId="{8CB0867E-34A7-42D0-ACBE-DB85EB54DE4A}" srcOrd="0" destOrd="0" presId="urn:microsoft.com/office/officeart/2005/8/layout/matrix3"/>
    <dgm:cxn modelId="{D00C20BE-2ADB-4CF1-BB54-056EC605D4B2}" srcId="{91BC26E3-652F-44C5-8E03-48AC7A96EA69}" destId="{76955C74-9CCD-41BC-A3AC-1B76F78E1BB9}" srcOrd="2" destOrd="0" parTransId="{12436978-2CDF-4679-BEB3-028CEB83F9AF}" sibTransId="{BE5A7F0F-C903-4670-BF8F-8C7D8FBE0E8D}"/>
    <dgm:cxn modelId="{7B0F62C5-2A67-4EBC-913E-F36C44F33DB9}" type="presOf" srcId="{F1CBDC1F-241E-4FEB-95D5-2D3DC6467253}" destId="{50B30D1A-E7A1-4A72-9144-C2936515FD31}" srcOrd="0" destOrd="2" presId="urn:microsoft.com/office/officeart/2005/8/layout/matrix3"/>
    <dgm:cxn modelId="{0112FECC-3326-4880-8656-6AE3B5B0CB31}" type="presOf" srcId="{FA9BE488-BA02-415C-AE44-BB3444F1ED2E}" destId="{50B30D1A-E7A1-4A72-9144-C2936515FD31}" srcOrd="0" destOrd="4" presId="urn:microsoft.com/office/officeart/2005/8/layout/matrix3"/>
    <dgm:cxn modelId="{C0755CEC-076F-4B6A-8C3B-58E61658266B}" srcId="{91BC26E3-652F-44C5-8E03-48AC7A96EA69}" destId="{EA3504F0-BBF1-498B-A30B-6BB2E8D391B2}" srcOrd="0" destOrd="0" parTransId="{921FBABD-C703-4210-9057-56FDA70F1B86}" sibTransId="{D896BEF3-3C82-44D1-ADDA-184263FE5DC2}"/>
    <dgm:cxn modelId="{4DC7D6EF-0509-4818-AB9D-C5DE83255855}" type="presOf" srcId="{EA3504F0-BBF1-498B-A30B-6BB2E8D391B2}" destId="{50B30D1A-E7A1-4A72-9144-C2936515FD31}" srcOrd="0" destOrd="1" presId="urn:microsoft.com/office/officeart/2005/8/layout/matrix3"/>
    <dgm:cxn modelId="{051F0478-4AF8-4B95-B667-C62766921215}" type="presParOf" srcId="{70A20DEB-A33D-4E96-A44F-3ACFC4CB3DDF}" destId="{A8706EE7-B5AE-4DA3-88EB-A6751167968F}" srcOrd="0" destOrd="0" presId="urn:microsoft.com/office/officeart/2005/8/layout/matrix3"/>
    <dgm:cxn modelId="{33A10958-FEB3-44AE-8DE0-A36B07DCBB31}" type="presParOf" srcId="{70A20DEB-A33D-4E96-A44F-3ACFC4CB3DDF}" destId="{58A08238-5F96-463B-A370-2746FB2EC271}" srcOrd="1" destOrd="0" presId="urn:microsoft.com/office/officeart/2005/8/layout/matrix3"/>
    <dgm:cxn modelId="{C00AD497-DED0-4AA5-BE71-1D7188DB3026}" type="presParOf" srcId="{70A20DEB-A33D-4E96-A44F-3ACFC4CB3DDF}" destId="{50B30D1A-E7A1-4A72-9144-C2936515FD31}" srcOrd="2" destOrd="0" presId="urn:microsoft.com/office/officeart/2005/8/layout/matrix3"/>
    <dgm:cxn modelId="{E938D74C-E62E-4ADA-B64C-673736CD9AE5}" type="presParOf" srcId="{70A20DEB-A33D-4E96-A44F-3ACFC4CB3DDF}" destId="{133FC8B4-36E8-4ADA-97AC-B7D342DEC2E0}" srcOrd="3" destOrd="0" presId="urn:microsoft.com/office/officeart/2005/8/layout/matrix3"/>
    <dgm:cxn modelId="{87A92403-AFF8-4144-A604-4595DF03EE39}" type="presParOf" srcId="{70A20DEB-A33D-4E96-A44F-3ACFC4CB3DDF}" destId="{8CB0867E-34A7-42D0-ACBE-DB85EB54DE4A}"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17549-DE47-4C2A-AF78-A2C3D4EBFB5F}">
      <dsp:nvSpPr>
        <dsp:cNvPr id="0" name=""/>
        <dsp:cNvSpPr/>
      </dsp:nvSpPr>
      <dsp:spPr>
        <a:xfrm>
          <a:off x="5029514" y="1048373"/>
          <a:ext cx="2787600" cy="817074"/>
        </a:xfrm>
        <a:custGeom>
          <a:avLst/>
          <a:gdLst/>
          <a:ahLst/>
          <a:cxnLst/>
          <a:rect l="0" t="0" r="0" b="0"/>
          <a:pathLst>
            <a:path>
              <a:moveTo>
                <a:pt x="0" y="0"/>
              </a:moveTo>
              <a:lnTo>
                <a:pt x="0" y="817074"/>
              </a:lnTo>
              <a:lnTo>
                <a:pt x="2787600" y="81707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3F16C-EFC2-4997-BB49-3F5EE3BA550C}">
      <dsp:nvSpPr>
        <dsp:cNvPr id="0" name=""/>
        <dsp:cNvSpPr/>
      </dsp:nvSpPr>
      <dsp:spPr>
        <a:xfrm>
          <a:off x="5029514" y="1048373"/>
          <a:ext cx="126130" cy="795083"/>
        </a:xfrm>
        <a:custGeom>
          <a:avLst/>
          <a:gdLst/>
          <a:ahLst/>
          <a:cxnLst/>
          <a:rect l="0" t="0" r="0" b="0"/>
          <a:pathLst>
            <a:path>
              <a:moveTo>
                <a:pt x="0" y="0"/>
              </a:moveTo>
              <a:lnTo>
                <a:pt x="0" y="795083"/>
              </a:lnTo>
              <a:lnTo>
                <a:pt x="126130" y="79508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7B5EB-1069-424A-822D-1A3CD8F7B1B5}">
      <dsp:nvSpPr>
        <dsp:cNvPr id="0" name=""/>
        <dsp:cNvSpPr/>
      </dsp:nvSpPr>
      <dsp:spPr>
        <a:xfrm>
          <a:off x="4983479" y="1048373"/>
          <a:ext cx="91440" cy="1925977"/>
        </a:xfrm>
        <a:custGeom>
          <a:avLst/>
          <a:gdLst/>
          <a:ahLst/>
          <a:cxnLst/>
          <a:rect l="0" t="0" r="0" b="0"/>
          <a:pathLst>
            <a:path>
              <a:moveTo>
                <a:pt x="46034" y="0"/>
              </a:moveTo>
              <a:lnTo>
                <a:pt x="46034" y="1706164"/>
              </a:lnTo>
              <a:lnTo>
                <a:pt x="45720" y="1706164"/>
              </a:lnTo>
              <a:lnTo>
                <a:pt x="45720" y="19259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2FBDF-1D97-4655-B65C-401C93D5D739}">
      <dsp:nvSpPr>
        <dsp:cNvPr id="0" name=""/>
        <dsp:cNvSpPr/>
      </dsp:nvSpPr>
      <dsp:spPr>
        <a:xfrm>
          <a:off x="3982787" y="1647"/>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SDEP ARN Steering Group </a:t>
          </a:r>
        </a:p>
      </dsp:txBody>
      <dsp:txXfrm>
        <a:off x="3982787" y="1647"/>
        <a:ext cx="2093453" cy="1046726"/>
      </dsp:txXfrm>
    </dsp:sp>
    <dsp:sp modelId="{2A13FF7B-1E20-4697-BE0F-358AEAE37526}">
      <dsp:nvSpPr>
        <dsp:cNvPr id="0" name=""/>
        <dsp:cNvSpPr/>
      </dsp:nvSpPr>
      <dsp:spPr>
        <a:xfrm>
          <a:off x="3982473" y="2974351"/>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National Training Pilot </a:t>
          </a:r>
        </a:p>
      </dsp:txBody>
      <dsp:txXfrm>
        <a:off x="3982473" y="2974351"/>
        <a:ext cx="2093453" cy="1046726"/>
      </dsp:txXfrm>
    </dsp:sp>
    <dsp:sp modelId="{0BF27CE0-0DA3-4012-A5F4-4244D5C07A0D}">
      <dsp:nvSpPr>
        <dsp:cNvPr id="0" name=""/>
        <dsp:cNvSpPr/>
      </dsp:nvSpPr>
      <dsp:spPr>
        <a:xfrm>
          <a:off x="5155644" y="1320093"/>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Anti-Racist Network </a:t>
          </a:r>
        </a:p>
      </dsp:txBody>
      <dsp:txXfrm>
        <a:off x="5155644" y="1320093"/>
        <a:ext cx="2093453" cy="1046726"/>
      </dsp:txXfrm>
    </dsp:sp>
    <dsp:sp modelId="{64D24E9F-E74B-40B4-B471-0FC11F5ECFA4}">
      <dsp:nvSpPr>
        <dsp:cNvPr id="0" name=""/>
        <dsp:cNvSpPr/>
      </dsp:nvSpPr>
      <dsp:spPr>
        <a:xfrm>
          <a:off x="7817114" y="1342085"/>
          <a:ext cx="2093453" cy="1046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Work Strands</a:t>
          </a:r>
        </a:p>
      </dsp:txBody>
      <dsp:txXfrm>
        <a:off x="7817114" y="1342085"/>
        <a:ext cx="2093453" cy="1046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06EE7-B5AE-4DA3-88EB-A6751167968F}">
      <dsp:nvSpPr>
        <dsp:cNvPr id="0" name=""/>
        <dsp:cNvSpPr/>
      </dsp:nvSpPr>
      <dsp:spPr>
        <a:xfrm>
          <a:off x="1200799" y="0"/>
          <a:ext cx="5467061" cy="546706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08238-5F96-463B-A370-2746FB2EC271}">
      <dsp:nvSpPr>
        <dsp:cNvPr id="0" name=""/>
        <dsp:cNvSpPr/>
      </dsp:nvSpPr>
      <dsp:spPr>
        <a:xfrm>
          <a:off x="1720169" y="519370"/>
          <a:ext cx="2132153" cy="213215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Steering Group members: Maura Kearney (REPS), William Corral (GEPS), Rebecca Gibson-Knowles (REPS), Samia Bashir (GEPS) </a:t>
          </a:r>
          <a:endParaRPr lang="en-US" sz="1600" kern="1200"/>
        </a:p>
      </dsp:txBody>
      <dsp:txXfrm>
        <a:off x="1824252" y="623453"/>
        <a:ext cx="1923987" cy="1923987"/>
      </dsp:txXfrm>
    </dsp:sp>
    <dsp:sp modelId="{50B30D1A-E7A1-4A72-9144-C2936515FD31}">
      <dsp:nvSpPr>
        <dsp:cNvPr id="0" name=""/>
        <dsp:cNvSpPr/>
      </dsp:nvSpPr>
      <dsp:spPr>
        <a:xfrm>
          <a:off x="4016335" y="519370"/>
          <a:ext cx="2132153" cy="213215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Work strand details:</a:t>
          </a:r>
          <a:endParaRPr lang="en-US" sz="1600" kern="1200"/>
        </a:p>
        <a:p>
          <a:pPr marL="114300" lvl="1" indent="-114300" algn="l" defTabSz="533400">
            <a:lnSpc>
              <a:spcPct val="90000"/>
            </a:lnSpc>
            <a:spcBef>
              <a:spcPct val="0"/>
            </a:spcBef>
            <a:spcAft>
              <a:spcPct val="15000"/>
            </a:spcAft>
            <a:buChar char="•"/>
          </a:pPr>
          <a:r>
            <a:rPr lang="en-GB" sz="1200" kern="1200"/>
            <a:t>Book Group </a:t>
          </a:r>
          <a:endParaRPr lang="en-US" sz="1200" kern="1200"/>
        </a:p>
        <a:p>
          <a:pPr marL="114300" lvl="1" indent="-114300" algn="l" defTabSz="533400">
            <a:lnSpc>
              <a:spcPct val="90000"/>
            </a:lnSpc>
            <a:spcBef>
              <a:spcPct val="0"/>
            </a:spcBef>
            <a:spcAft>
              <a:spcPct val="15000"/>
            </a:spcAft>
            <a:buChar char="•"/>
          </a:pPr>
          <a:r>
            <a:rPr lang="en-GB" sz="1200" kern="1200"/>
            <a:t>Managing Racism </a:t>
          </a:r>
          <a:endParaRPr lang="en-US" sz="1200" kern="1200"/>
        </a:p>
        <a:p>
          <a:pPr marL="114300" lvl="1" indent="-114300" algn="l" defTabSz="533400">
            <a:lnSpc>
              <a:spcPct val="90000"/>
            </a:lnSpc>
            <a:spcBef>
              <a:spcPct val="0"/>
            </a:spcBef>
            <a:spcAft>
              <a:spcPct val="15000"/>
            </a:spcAft>
            <a:buChar char="•"/>
          </a:pPr>
          <a:r>
            <a:rPr lang="en-GB" sz="1200" kern="1200"/>
            <a:t>Self-Evaluation </a:t>
          </a:r>
          <a:endParaRPr lang="en-US" sz="1200" kern="1200"/>
        </a:p>
        <a:p>
          <a:pPr marL="114300" lvl="1" indent="-114300" algn="l" defTabSz="533400">
            <a:lnSpc>
              <a:spcPct val="90000"/>
            </a:lnSpc>
            <a:spcBef>
              <a:spcPct val="0"/>
            </a:spcBef>
            <a:spcAft>
              <a:spcPct val="15000"/>
            </a:spcAft>
            <a:buChar char="•"/>
          </a:pPr>
          <a:r>
            <a:rPr lang="en-GB" sz="1200" kern="1200"/>
            <a:t>Frameworks and Functions </a:t>
          </a:r>
          <a:endParaRPr lang="en-US" sz="1200" kern="1200"/>
        </a:p>
      </dsp:txBody>
      <dsp:txXfrm>
        <a:off x="4120418" y="623453"/>
        <a:ext cx="1923987" cy="1923987"/>
      </dsp:txXfrm>
    </dsp:sp>
    <dsp:sp modelId="{133FC8B4-36E8-4ADA-97AC-B7D342DEC2E0}">
      <dsp:nvSpPr>
        <dsp:cNvPr id="0" name=""/>
        <dsp:cNvSpPr/>
      </dsp:nvSpPr>
      <dsp:spPr>
        <a:xfrm>
          <a:off x="1720169" y="2815536"/>
          <a:ext cx="2132153" cy="213215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National Training Pilot </a:t>
          </a:r>
          <a:endParaRPr lang="en-US" sz="1600" kern="1200"/>
        </a:p>
      </dsp:txBody>
      <dsp:txXfrm>
        <a:off x="1824252" y="2919619"/>
        <a:ext cx="1923987" cy="1923987"/>
      </dsp:txXfrm>
    </dsp:sp>
    <dsp:sp modelId="{8CB0867E-34A7-42D0-ACBE-DB85EB54DE4A}">
      <dsp:nvSpPr>
        <dsp:cNvPr id="0" name=""/>
        <dsp:cNvSpPr/>
      </dsp:nvSpPr>
      <dsp:spPr>
        <a:xfrm>
          <a:off x="4016335" y="2815536"/>
          <a:ext cx="2132153" cy="213215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University Links</a:t>
          </a:r>
        </a:p>
        <a:p>
          <a:pPr marL="0" lvl="0" indent="0" algn="ctr" defTabSz="711200">
            <a:lnSpc>
              <a:spcPct val="90000"/>
            </a:lnSpc>
            <a:spcBef>
              <a:spcPct val="0"/>
            </a:spcBef>
            <a:spcAft>
              <a:spcPct val="35000"/>
            </a:spcAft>
            <a:buNone/>
          </a:pPr>
          <a:r>
            <a:rPr lang="en-GB" sz="1600" kern="1200"/>
            <a:t>(on hold) </a:t>
          </a:r>
          <a:endParaRPr lang="en-US" sz="1600" kern="1200"/>
        </a:p>
      </dsp:txBody>
      <dsp:txXfrm>
        <a:off x="4120418" y="2919619"/>
        <a:ext cx="1923987" cy="19239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4F590D-60B6-EA76-7E6A-0A6B2F5DD4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7226EB5-1117-9D5F-95AF-B7879BB59D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9C5CA1-D102-4979-9482-BC215F65A9AE}" type="datetimeFigureOut">
              <a:rPr lang="en-GB" smtClean="0"/>
              <a:t>06/03/2026</a:t>
            </a:fld>
            <a:endParaRPr lang="en-GB"/>
          </a:p>
        </p:txBody>
      </p:sp>
      <p:sp>
        <p:nvSpPr>
          <p:cNvPr id="4" name="Footer Placeholder 3">
            <a:extLst>
              <a:ext uri="{FF2B5EF4-FFF2-40B4-BE49-F238E27FC236}">
                <a16:creationId xmlns:a16="http://schemas.microsoft.com/office/drawing/2014/main" id="{E576C697-C207-BA9F-52E6-50A28831B1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533779E-D218-BC63-8E00-6B76D8BE16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615FB-2CD7-4FAA-87AF-F4B929DCF030}" type="slidenum">
              <a:rPr lang="en-GB" smtClean="0"/>
              <a:t>‹#›</a:t>
            </a:fld>
            <a:endParaRPr lang="en-GB"/>
          </a:p>
        </p:txBody>
      </p:sp>
    </p:spTree>
    <p:extLst>
      <p:ext uri="{BB962C8B-B14F-4D97-AF65-F5344CB8AC3E}">
        <p14:creationId xmlns:p14="http://schemas.microsoft.com/office/powerpoint/2010/main" val="27876245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5:39.567"/>
    </inkml:context>
    <inkml:brush xml:id="br0">
      <inkml:brushProperty name="width" value="0.35" units="cm"/>
      <inkml:brushProperty name="height" value="0.35" units="cm"/>
      <inkml:brushProperty name="color" value="#FFFFFF"/>
    </inkml:brush>
  </inkml:definitions>
  <inkml:trace contextRef="#ctx0" brushRef="#br0">1 0 24575,'0'833'0,"0"-871"0,1-52 0,0 78 0,1 1 0,0 0 0,0 0 0,1 0 0,1 0 0,4-10 0,78-169 0,-84 186 0,1-1 0,-1 1 0,1 0 0,0 0 0,1 0 0,-1 0 0,1 0 0,-1 1 0,1-1 0,0 1 0,0 0 0,1 0 0,-1 1 0,1-1 0,-1 1 0,1 0 0,0 1 0,0-1 0,-1 1 0,1-1 0,0 2 0,9-2 0,-6 2 0,1-1 0,-1 2 0,1-1 0,-1 1 0,1 1 0,-1-1 0,0 1 0,0 1 0,0 0 0,0 0 0,0 0 0,14 9 0,-8-3 0,0-2 0,0 0 0,1-1 0,0 0 0,0-1 0,0 0 0,1-2 0,0 0 0,18 1 0,21-1 0,74-5 0,-43-1 0,658 2 0,-399 2 0,-339-2-91,1 1 0,-1 0 0,0 0 0,0 0 0,0 1 0,0 0 0,0 0 0,0 1 0,0-1 0,0 2 0,0-1 0,-1 0 0,1 1 0,6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5:41.687"/>
    </inkml:context>
    <inkml:brush xml:id="br0">
      <inkml:brushProperty name="width" value="0.35" units="cm"/>
      <inkml:brushProperty name="height" value="0.35" units="cm"/>
      <inkml:brushProperty name="color" value="#FFFFFF"/>
    </inkml:brush>
  </inkml:definitions>
  <inkml:trace contextRef="#ctx0" brushRef="#br0">1664 0 24575,'-23'0'0,"0"1"0,1 1 0,-1 0 0,0 2 0,1 1 0,-38 12 0,30-6 0,0-1 0,0-1 0,-1-2 0,-57 6 0,80-13 0,1 1 0,-1-1 0,0 1 0,1 1 0,-1-1 0,1 1 0,-1 1 0,1-1 0,0 1 0,0 1 0,0-1 0,1 1 0,-1 0 0,1 1 0,0 0 0,0 0 0,0 0 0,-7 9 0,8-8 0,-1-1 0,0 1 0,-1-1 0,1-1 0,-1 1 0,0-1 0,0 0 0,-10 4 0,-9 2 0,-30 7 0,-5 1 0,-84 24 0,68-22 0,43-12 0,-1-1 0,0-1 0,-44 0 0,-108-7 0,85-1 0,79 1 0,0 2 0,0 0 0,0 2 0,-36 8 0,-4 4-1365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7:18.62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8:45.453"/>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49:36.758"/>
    </inkml:context>
    <inkml:brush xml:id="br0">
      <inkml:brushProperty name="width" value="0.35" units="cm"/>
      <inkml:brushProperty name="height" value="0.35" units="cm"/>
      <inkml:brushProperty name="color" value="#FFFFFF"/>
    </inkml:brush>
  </inkml:definitions>
  <inkml:trace contextRef="#ctx0" brushRef="#br0">261 157 24575,'1'0'0,"0"0"0,0 0 0,0 0 0,0 1 0,0-1 0,0 0 0,0 1 0,-1-1 0,1 0 0,0 1 0,0-1 0,0 1 0,0 0 0,-1-1 0,1 1 0,0 0 0,0-1 0,-1 1 0,1 0 0,-1 0 0,1 0 0,0-1 0,-1 1 0,1 2 0,8 25 0,-7-19 0,3 8 0,1 0 0,1-1 0,0 0 0,14 22 0,45 60 0,-27-43 0,-4-5 0,29 45 0,-60-88 0,0-1 0,1 1 0,0-1 0,0 0 0,0 0 0,1 0 0,0-1 0,0 0 0,13 8 0,-16-11 0,0-1 0,0 1 0,0-1 0,0 0 0,0 0 0,0 0 0,0 0 0,1-1 0,-1 1 0,0-1 0,0 0 0,1 0 0,-1 0 0,0 0 0,1 0 0,-1-1 0,0 0 0,0 1 0,0-1 0,0 0 0,1-1 0,-1 1 0,-1-1 0,1 1 0,0-1 0,2-2 0,28-22 0,-24 18 0,1-1 0,0 2 0,0 0 0,0 0 0,1 1 0,0 0 0,0 1 0,19-7 0,-20 10 0,9-3 0,29-10 0,-41 12 0,-1 1 0,0-1 0,-1-1 0,1 1 0,-1-1 0,1 0 0,-1 0 0,8-9 0,0-2 0,-1 0 0,1 1 0,1 0 0,0 0 0,1 2 0,0 0 0,24-15 0,9 3 0,-25 12 0,0 0 0,29-21 0,-42 27 0,-1 0 0,1 1 0,0 0 0,0 0 0,1 1 0,-1 0 0,1 1 0,0 0 0,0 1 0,16-1 0,13 0 0,64 5 0,-44 1 0,428-2 0,-293-1 0,-172-2 0,1 0 0,-1-1 0,30-9 0,-26 5 0,51-5 0,-57 10 0,-1-1 0,0 0 0,0-2 0,0 0 0,0-1 0,33-16 0,-1 6 0,-40 13 0,0 0 0,0-1 0,-1-1 0,18-8 0,-26 12 0,-1-1 0,1 0 0,-1 0 0,0 0 0,0 0 0,1 0 0,-1 0 0,-1 0 0,1 0 0,0-1 0,-1 1 0,1-1 0,-1 0 0,1 1 0,-1-1 0,0 0 0,0 0 0,-1 0 0,1 1 0,-1-1 0,1 0 0,-1 0 0,0-5 0,0 5 0,-1 0 0,1 1 0,-1-1 0,0 0 0,0 1 0,0-1 0,0 1 0,-1-1 0,1 1 0,-1-1 0,1 1 0,-1 0 0,0 0 0,0 0 0,0 0 0,0 0 0,0 0 0,0 0 0,0 1 0,-1-1 0,1 1 0,-1 0 0,1-1 0,-6 0 0,-4-3 0,-1 1 0,0 0 0,-26-3 0,12 4 0,-1 1 0,1 2 0,-1 0 0,-45 8 0,-107 30 0,58-10 0,3-3 0,-86 16 0,150-33 0,-98 2 0,148-10 0,-76 0 0,-114 13 0,-109 11 0,-1-23 0,134-2 0,139 2 0,0 2 0,-1 2 0,2 1 0,-1 1 0,-57 22 0,69-23 0,-1-1 0,-39 5 0,33-6 0,24-3 0,-1-1 0,1 1 0,0 0 0,-1 0 0,1 0 0,0 0 0,0 0 0,0 1 0,0 0 0,0-1 0,0 1 0,0 0 0,1 0 0,-1 1 0,1-1 0,-1 0 0,1 1 0,0 0 0,-3 4 0,1 1 0,1 0 0,0 0 0,0 1 0,1-1 0,0 1 0,-1 12 0,1-9-59,-1 0 0,0 0-1,-1 0 1,0 0-1,0 0 1,-2-1 0,1 0-1,-1 0 1,-1 0 0,0-1-1,-1 0 1,0 0 0,0-1-1,-1 0 1,0-1-1,0 1 1,-1-2 0,0 1-1,-1-2 1,0 1 0,0-1-1,-13 4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50:25.219"/>
    </inkml:context>
    <inkml:brush xml:id="br0">
      <inkml:brushProperty name="width" value="0.35" units="cm"/>
      <inkml:brushProperty name="height" value="0.35" units="cm"/>
      <inkml:brushProperty name="color" value="#FFFFFF"/>
    </inkml:brush>
  </inkml:definitions>
  <inkml:trace contextRef="#ctx0" brushRef="#br0">1 58 24575,'0'258'0,"4"-234"0,0-19 0,1-17 0,10-47 0,-9 35 0,0 0 0,-1 0 0,2-46 0,-5 88 0,1 0 0,1-1 0,1 1 0,1-1 0,0 0 0,1 0 0,1-1 0,0 0 0,18 26 0,-20-37 0,-1 0 0,1 0 0,0 0 0,0 0 0,1-1 0,-1 0 0,1 0 0,0-1 0,0 0 0,0 0 0,1-1 0,-1 0 0,1 0 0,-1-1 0,1 1 0,-1-2 0,1 1 0,0-1 0,0 0 0,-1-1 0,1 0 0,-1 0 0,13-4 0,-13 2 0,-1-1 0,1 0 0,-1 0 0,0-1 0,0 0 0,10-9 0,17-15 0,76-40 0,-107 68 0,0-1 0,0 1 0,0 0 0,0-1 0,-1 0 0,1 1 0,-1-1 0,1 0 0,-1 0 0,0 1 0,0-1 0,0 0 0,0 0 0,0-1 0,0 1 0,0 0 0,0 0 0,-1 0 0,1-4 0,-1 3 0,0 0 0,-1-1 0,1 1 0,-1 0 0,1 0 0,-1 0 0,0 0 0,0 1 0,-1-1 0,1 0 0,0 0 0,-5-4 0,2 1 0,-1 0 0,1 1 0,-1 0 0,-1 0 0,1 0 0,-1 1 0,0-1 0,0 1 0,0 1 0,0-1 0,-13-4 0,12 6 0,0-1 0,1-1 0,-1 1 0,1-1 0,-1 0 0,1-1 0,0 1 0,1-1 0,-9-9 0,5 5 0,0 1 0,-17-12 0,24 19 29,0-1-1,0 1 1,0 0-1,0 0 0,-1 0 1,1 0-1,0 0 1,-1 1-1,1-1 1,-1 1-1,-2-1 1,4 1-84,0 1-1,0-1 1,0 0 0,0 0 0,0 1 0,1-1 0,-1 0 0,0 1 0,0-1 0,0 1 0,0-1 0,1 1 0,-1-1 0,0 1 0,0 0 0,1-1 0,-1 1 0,0 0 0,1 0 0,-1-1-1,1 1 1,-1 0 0,1 0 0,-1 0 0,1 0 0,0 0 0,0 0 0,-1-1 0,1 1 0,0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17:50:34.089"/>
    </inkml:context>
    <inkml:brush xml:id="br0">
      <inkml:brushProperty name="width" value="0.35" units="cm"/>
      <inkml:brushProperty name="height" value="0.35" units="cm"/>
      <inkml:brushProperty name="color" value="#FFFFFF"/>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DEB20-3549-494B-9BEF-40C80FAEB41A}" type="datetimeFigureOut">
              <a:rPr lang="en-GB" smtClean="0"/>
              <a:t>06/03/2026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E0DDD-63EA-4064-AE47-E6588EFE4734}" type="slidenum">
              <a:rPr lang="en-GB" smtClean="0"/>
              <a:t>‹#›</a:t>
            </a:fld>
            <a:endParaRPr lang="en-GB"/>
          </a:p>
        </p:txBody>
      </p:sp>
    </p:spTree>
    <p:extLst>
      <p:ext uri="{BB962C8B-B14F-4D97-AF65-F5344CB8AC3E}">
        <p14:creationId xmlns:p14="http://schemas.microsoft.com/office/powerpoint/2010/main" val="35539985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9.15-9.30am</a:t>
            </a:r>
          </a:p>
          <a:p>
            <a:r>
              <a:rPr lang="en-GB" dirty="0"/>
              <a:t>William </a:t>
            </a:r>
          </a:p>
          <a:p>
            <a:r>
              <a:rPr lang="en-GB" dirty="0"/>
              <a:t> </a:t>
            </a:r>
          </a:p>
          <a:p>
            <a:r>
              <a:rPr lang="en-GB" dirty="0"/>
              <a:t>(William to create duplicate for current date)</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a:t>
            </a:fld>
            <a:endParaRPr lang="en-GB"/>
          </a:p>
        </p:txBody>
      </p:sp>
    </p:spTree>
    <p:extLst>
      <p:ext uri="{BB962C8B-B14F-4D97-AF65-F5344CB8AC3E}">
        <p14:creationId xmlns:p14="http://schemas.microsoft.com/office/powerpoint/2010/main" val="56543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6355-67EA-4AB5-C09D-21E1E9AE8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E802B-0F45-0B24-1219-1B704281C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2A893-CCB0-853F-195B-66A22CDACA72}"/>
              </a:ext>
            </a:extLst>
          </p:cNvPr>
          <p:cNvSpPr>
            <a:spLocks noGrp="1"/>
          </p:cNvSpPr>
          <p:nvPr>
            <p:ph type="body" idx="1"/>
          </p:nvPr>
        </p:nvSpPr>
        <p:spPr/>
        <p:txBody>
          <a:bodyPr/>
          <a:lstStyle/>
          <a:p>
            <a:r>
              <a:rPr lang="en-GB" dirty="0" err="1"/>
              <a:t>Rgk</a:t>
            </a:r>
            <a:r>
              <a:rPr lang="en-GB" dirty="0"/>
              <a:t> 9.30-9.45</a:t>
            </a:r>
          </a:p>
          <a:p>
            <a:r>
              <a:rPr lang="en-GB" dirty="0"/>
              <a:t>At a time we have seen an emergence of the far right pushing a very visible anti-immigrant message. For POC, the surge in highly visible nationalist imagery in the streets as well as in the media,— has been reinforcing the message of Scottish identity being defined narrowly defined by race and origin and for communities of colour they are therefore not welcome. It may be argued that this racist message may seem louder than the silence of those who wouldn’t align themselves with these views. We therefore asked what action is looking like right now for us EPs in this current climate.</a:t>
            </a:r>
          </a:p>
        </p:txBody>
      </p:sp>
      <p:sp>
        <p:nvSpPr>
          <p:cNvPr id="4" name="Header Placeholder 3">
            <a:extLst>
              <a:ext uri="{FF2B5EF4-FFF2-40B4-BE49-F238E27FC236}">
                <a16:creationId xmlns:a16="http://schemas.microsoft.com/office/drawing/2014/main" id="{DCBF12D3-7B0E-610F-DC1D-9EA4A4AEDDE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8A8D846-DB30-7319-2442-D5AB6289EC0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6DC045A-9A32-6E3B-80E3-AA21BF22E955}"/>
              </a:ext>
            </a:extLst>
          </p:cNvPr>
          <p:cNvSpPr>
            <a:spLocks noGrp="1"/>
          </p:cNvSpPr>
          <p:nvPr>
            <p:ph type="sldNum" sz="quarter" idx="5"/>
          </p:nvPr>
        </p:nvSpPr>
        <p:spPr/>
        <p:txBody>
          <a:bodyPr/>
          <a:lstStyle/>
          <a:p>
            <a:fld id="{88FE0DDD-63EA-4064-AE47-E6588EFE4734}" type="slidenum">
              <a:rPr lang="en-GB" smtClean="0"/>
              <a:t>10</a:t>
            </a:fld>
            <a:endParaRPr lang="en-GB"/>
          </a:p>
        </p:txBody>
      </p:sp>
    </p:spTree>
    <p:extLst>
      <p:ext uri="{BB962C8B-B14F-4D97-AF65-F5344CB8AC3E}">
        <p14:creationId xmlns:p14="http://schemas.microsoft.com/office/powerpoint/2010/main" val="235475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E4DF-07F9-8D83-3B8C-842B82226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49CFA-94F1-89FD-DF3A-DE80553F1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3286B-9BE4-23A6-12CC-347AEEC336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Rgk</a:t>
            </a:r>
            <a:r>
              <a:rPr lang="en-GB" dirty="0"/>
              <a:t> 9.30-9.45</a:t>
            </a:r>
          </a:p>
          <a:p>
            <a:endParaRPr lang="en-GB" dirty="0"/>
          </a:p>
          <a:p>
            <a:r>
              <a:rPr lang="en-GB" dirty="0"/>
              <a:t>We asked…</a:t>
            </a:r>
          </a:p>
        </p:txBody>
      </p:sp>
      <p:sp>
        <p:nvSpPr>
          <p:cNvPr id="4" name="Header Placeholder 3">
            <a:extLst>
              <a:ext uri="{FF2B5EF4-FFF2-40B4-BE49-F238E27FC236}">
                <a16:creationId xmlns:a16="http://schemas.microsoft.com/office/drawing/2014/main" id="{F9889AC1-15F6-059B-7F16-3E21D861B52B}"/>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F8BEE2B-DAC3-1776-A306-5329495E322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C1D0476F-5D46-6675-9D23-747A4A440CEF}"/>
              </a:ext>
            </a:extLst>
          </p:cNvPr>
          <p:cNvSpPr>
            <a:spLocks noGrp="1"/>
          </p:cNvSpPr>
          <p:nvPr>
            <p:ph type="sldNum" sz="quarter" idx="5"/>
          </p:nvPr>
        </p:nvSpPr>
        <p:spPr/>
        <p:txBody>
          <a:bodyPr/>
          <a:lstStyle/>
          <a:p>
            <a:fld id="{88FE0DDD-63EA-4064-AE47-E6588EFE4734}" type="slidenum">
              <a:rPr lang="en-GB" smtClean="0"/>
              <a:t>11</a:t>
            </a:fld>
            <a:endParaRPr lang="en-GB"/>
          </a:p>
        </p:txBody>
      </p:sp>
    </p:spTree>
    <p:extLst>
      <p:ext uri="{BB962C8B-B14F-4D97-AF65-F5344CB8AC3E}">
        <p14:creationId xmlns:p14="http://schemas.microsoft.com/office/powerpoint/2010/main" val="48732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7ADA5-FA51-2A7B-7F99-4004FF3FD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3F3B2-2139-5B2A-C7D0-034F7285C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9F5E8-502D-DD7D-E668-A99B8B50A4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Rgk</a:t>
            </a:r>
            <a:r>
              <a:rPr lang="en-GB" dirty="0"/>
              <a:t> 9.30-9.45</a:t>
            </a:r>
          </a:p>
          <a:p>
            <a:endParaRPr lang="en-GB" dirty="0"/>
          </a:p>
        </p:txBody>
      </p:sp>
      <p:sp>
        <p:nvSpPr>
          <p:cNvPr id="4" name="Header Placeholder 3">
            <a:extLst>
              <a:ext uri="{FF2B5EF4-FFF2-40B4-BE49-F238E27FC236}">
                <a16:creationId xmlns:a16="http://schemas.microsoft.com/office/drawing/2014/main" id="{9647E882-C56B-1AD7-AE5C-304393A2449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F35ECD3-3C1E-CD6C-4124-60C53236412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F14D0C8-EF43-0FAF-C812-99D45203AE4A}"/>
              </a:ext>
            </a:extLst>
          </p:cNvPr>
          <p:cNvSpPr>
            <a:spLocks noGrp="1"/>
          </p:cNvSpPr>
          <p:nvPr>
            <p:ph type="sldNum" sz="quarter" idx="5"/>
          </p:nvPr>
        </p:nvSpPr>
        <p:spPr/>
        <p:txBody>
          <a:bodyPr/>
          <a:lstStyle/>
          <a:p>
            <a:fld id="{88FE0DDD-63EA-4064-AE47-E6588EFE4734}" type="slidenum">
              <a:rPr lang="en-GB" smtClean="0"/>
              <a:t>12</a:t>
            </a:fld>
            <a:endParaRPr lang="en-GB"/>
          </a:p>
        </p:txBody>
      </p:sp>
    </p:spTree>
    <p:extLst>
      <p:ext uri="{BB962C8B-B14F-4D97-AF65-F5344CB8AC3E}">
        <p14:creationId xmlns:p14="http://schemas.microsoft.com/office/powerpoint/2010/main" val="406729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Rgk</a:t>
            </a:r>
            <a:r>
              <a:rPr lang="en-GB" dirty="0"/>
              <a:t> 9.30-9.45</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13</a:t>
            </a:fld>
            <a:endParaRPr lang="en-GB"/>
          </a:p>
        </p:txBody>
      </p:sp>
    </p:spTree>
    <p:extLst>
      <p:ext uri="{BB962C8B-B14F-4D97-AF65-F5344CB8AC3E}">
        <p14:creationId xmlns:p14="http://schemas.microsoft.com/office/powerpoint/2010/main" val="270955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Rgk</a:t>
            </a:r>
            <a:r>
              <a:rPr lang="en-GB" dirty="0"/>
              <a:t> 9.30-9.45</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14</a:t>
            </a:fld>
            <a:endParaRPr lang="en-GB"/>
          </a:p>
        </p:txBody>
      </p:sp>
    </p:spTree>
    <p:extLst>
      <p:ext uri="{BB962C8B-B14F-4D97-AF65-F5344CB8AC3E}">
        <p14:creationId xmlns:p14="http://schemas.microsoft.com/office/powerpoint/2010/main" val="363447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Rgk</a:t>
            </a:r>
            <a:r>
              <a:rPr lang="en-GB" dirty="0"/>
              <a:t> 9.30-9.45</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15</a:t>
            </a:fld>
            <a:endParaRPr lang="en-GB"/>
          </a:p>
        </p:txBody>
      </p:sp>
    </p:spTree>
    <p:extLst>
      <p:ext uri="{BB962C8B-B14F-4D97-AF65-F5344CB8AC3E}">
        <p14:creationId xmlns:p14="http://schemas.microsoft.com/office/powerpoint/2010/main" val="409809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9.45-10.05</a:t>
            </a:r>
          </a:p>
          <a:p>
            <a:r>
              <a:rPr lang="en-GB" dirty="0"/>
              <a:t>Network were asked to read for homework task</a:t>
            </a:r>
          </a:p>
          <a:p>
            <a:endParaRPr lang="en-GB" dirty="0"/>
          </a:p>
          <a:p>
            <a:r>
              <a:rPr lang="en-GB" dirty="0"/>
              <a:t>Lindsay?</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16</a:t>
            </a:fld>
            <a:endParaRPr lang="en-GB"/>
          </a:p>
        </p:txBody>
      </p:sp>
    </p:spTree>
    <p:extLst>
      <p:ext uri="{BB962C8B-B14F-4D97-AF65-F5344CB8AC3E}">
        <p14:creationId xmlns:p14="http://schemas.microsoft.com/office/powerpoint/2010/main" val="339722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Calibri"/>
                <a:cs typeface="Calibri"/>
              </a:rPr>
              <a: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10.05-12</a:t>
            </a:r>
          </a:p>
          <a:p>
            <a:r>
              <a:rPr lang="en-GB" sz="1200" kern="1200" dirty="0">
                <a:solidFill>
                  <a:schemeClr val="tx1"/>
                </a:solidFill>
                <a:effectLst/>
                <a:latin typeface="+mn-lt"/>
                <a:ea typeface="+mn-ea"/>
                <a:cs typeface="+mn-cs"/>
              </a:rPr>
              <a:t>(break </a:t>
            </a:r>
            <a:r>
              <a:rPr lang="en-GB" sz="1200" kern="1200" dirty="0" err="1">
                <a:solidFill>
                  <a:schemeClr val="tx1"/>
                </a:solidFill>
                <a:effectLst/>
                <a:latin typeface="+mn-lt"/>
                <a:ea typeface="+mn-ea"/>
                <a:cs typeface="+mn-cs"/>
              </a:rPr>
              <a:t>inbetween</a:t>
            </a:r>
            <a:r>
              <a:rPr lang="en-GB" sz="1200" kern="1200" dirty="0">
                <a:solidFill>
                  <a:schemeClr val="tx1"/>
                </a:solidFill>
                <a:effectLst/>
                <a:latin typeface="+mn-lt"/>
                <a:ea typeface="+mn-ea"/>
                <a:cs typeface="+mn-cs"/>
              </a:rPr>
              <a:t>)</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17</a:t>
            </a:fld>
            <a:endParaRPr lang="en-GB"/>
          </a:p>
        </p:txBody>
      </p:sp>
    </p:spTree>
    <p:extLst>
      <p:ext uri="{BB962C8B-B14F-4D97-AF65-F5344CB8AC3E}">
        <p14:creationId xmlns:p14="http://schemas.microsoft.com/office/powerpoint/2010/main" val="96073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10.50-11</a:t>
            </a:r>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18</a:t>
            </a:fld>
            <a:endParaRPr lang="en-GB"/>
          </a:p>
        </p:txBody>
      </p:sp>
    </p:spTree>
    <p:extLst>
      <p:ext uri="{BB962C8B-B14F-4D97-AF65-F5344CB8AC3E}">
        <p14:creationId xmlns:p14="http://schemas.microsoft.com/office/powerpoint/2010/main" val="1744865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F164-777F-FB79-3496-C5EFA2B34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58E48-5534-DF63-5EE6-94E51463A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0D109-C89D-7F86-AAEB-6B9BD44A0663}"/>
              </a:ext>
            </a:extLst>
          </p:cNvPr>
          <p:cNvSpPr>
            <a:spLocks noGrp="1"/>
          </p:cNvSpPr>
          <p:nvPr>
            <p:ph type="body" idx="1"/>
          </p:nvPr>
        </p:nvSpPr>
        <p:spPr/>
        <p:txBody>
          <a:bodyPr/>
          <a:lstStyle/>
          <a:p>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Remaining network dates and QRs for </a:t>
            </a:r>
            <a:r>
              <a:rPr lang="en-GB" dirty="0" err="1"/>
              <a:t>workstrand</a:t>
            </a:r>
            <a:r>
              <a:rPr lang="en-GB" dirty="0"/>
              <a:t> tools</a:t>
            </a:r>
          </a:p>
        </p:txBody>
      </p:sp>
      <p:sp>
        <p:nvSpPr>
          <p:cNvPr id="4" name="Header Placeholder 3">
            <a:extLst>
              <a:ext uri="{FF2B5EF4-FFF2-40B4-BE49-F238E27FC236}">
                <a16:creationId xmlns:a16="http://schemas.microsoft.com/office/drawing/2014/main" id="{023A22B7-4CD0-1327-2555-46C27F043B0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D71091A-4347-42CC-877C-D880BFCD283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FC8A52E-F360-75B6-4475-4CDA75C514EF}"/>
              </a:ext>
            </a:extLst>
          </p:cNvPr>
          <p:cNvSpPr>
            <a:spLocks noGrp="1"/>
          </p:cNvSpPr>
          <p:nvPr>
            <p:ph type="sldNum" sz="quarter" idx="5"/>
          </p:nvPr>
        </p:nvSpPr>
        <p:spPr/>
        <p:txBody>
          <a:bodyPr/>
          <a:lstStyle/>
          <a:p>
            <a:fld id="{88FE0DDD-63EA-4064-AE47-E6588EFE4734}" type="slidenum">
              <a:rPr lang="en-GB" smtClean="0"/>
              <a:t>19</a:t>
            </a:fld>
            <a:endParaRPr lang="en-GB"/>
          </a:p>
        </p:txBody>
      </p:sp>
    </p:spTree>
    <p:extLst>
      <p:ext uri="{BB962C8B-B14F-4D97-AF65-F5344CB8AC3E}">
        <p14:creationId xmlns:p14="http://schemas.microsoft.com/office/powerpoint/2010/main" val="284529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William</a:t>
            </a:r>
          </a:p>
          <a:p>
            <a:endParaRPr lang="en-GB" dirty="0"/>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75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err="1"/>
              <a:t>william</a:t>
            </a:r>
            <a:endParaRPr lang="en-GB" dirty="0"/>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55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william</a:t>
            </a:r>
            <a:endParaRPr lang="en-GB" dirty="0"/>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4</a:t>
            </a:fld>
            <a:endParaRPr lang="en-GB"/>
          </a:p>
        </p:txBody>
      </p:sp>
    </p:spTree>
    <p:extLst>
      <p:ext uri="{BB962C8B-B14F-4D97-AF65-F5344CB8AC3E}">
        <p14:creationId xmlns:p14="http://schemas.microsoft.com/office/powerpoint/2010/main" val="61286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E47B-F992-D793-E347-FD46ECD0F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76693-8B83-435C-7BA8-ECD5E761C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0F41F-F29F-A990-411F-38EE06F6C0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William</a:t>
            </a:r>
          </a:p>
          <a:p>
            <a:r>
              <a:rPr lang="en-GB" dirty="0"/>
              <a:t>Highlight reminder we have position paper</a:t>
            </a:r>
          </a:p>
          <a:p>
            <a:endParaRPr lang="en-GB" dirty="0"/>
          </a:p>
        </p:txBody>
      </p:sp>
      <p:sp>
        <p:nvSpPr>
          <p:cNvPr id="4" name="Header Placeholder 3">
            <a:extLst>
              <a:ext uri="{FF2B5EF4-FFF2-40B4-BE49-F238E27FC236}">
                <a16:creationId xmlns:a16="http://schemas.microsoft.com/office/drawing/2014/main" id="{15A3C379-F859-6FD4-7689-FCFDE2364463}"/>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27112A-5DC9-9C2D-B155-C1F30EAE73D3}"/>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9E52807-8A52-EFAA-59A5-C1047C0478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FE0DDD-63EA-4064-AE47-E6588EFE4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7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william</a:t>
            </a:r>
            <a:endParaRPr lang="en-GB" dirty="0"/>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william</a:t>
            </a:r>
            <a:endParaRPr lang="en-GB" dirty="0"/>
          </a:p>
        </p:txBody>
      </p:sp>
      <p:sp>
        <p:nvSpPr>
          <p:cNvPr id="4" name="Header Placeholder 3" hidden="1"/>
          <p:cNvSpPr>
            <a:spLocks noGrp="1"/>
          </p:cNvSpPr>
          <p:nvPr>
            <p:ph type="hdr" sz="quarter"/>
          </p:nvPr>
        </p:nvSpPr>
        <p:spPr>
          <a:xfrm>
            <a:off x="0" y="0"/>
            <a:ext cx="6858000" cy="4587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5" name="Footer Placeholder 4" hidden="1"/>
          <p:cNvSpPr>
            <a:spLocks noGrp="1"/>
          </p:cNvSpPr>
          <p:nvPr>
            <p:ph type="ftr" sz="quarter" idx="4"/>
          </p:nvPr>
        </p:nvSpPr>
        <p:spPr>
          <a:xfrm>
            <a:off x="0" y="8685213"/>
            <a:ext cx="6858000" cy="4587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CC6D83-7BA0-4024-A727-42F3B01FE1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07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9.15-9.30am</a:t>
            </a:r>
          </a:p>
          <a:p>
            <a:r>
              <a:rPr lang="en-GB" dirty="0"/>
              <a:t>William</a:t>
            </a:r>
          </a:p>
          <a:p>
            <a:r>
              <a:rPr lang="en-GB" dirty="0"/>
              <a:t>Contact Maura if service interested</a:t>
            </a:r>
          </a:p>
          <a:p>
            <a:r>
              <a:rPr lang="en-GB" dirty="0"/>
              <a:t>Delete if not applicable </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88FE0DDD-63EA-4064-AE47-E6588EFE4734}" type="slidenum">
              <a:rPr lang="en-GB" smtClean="0"/>
              <a:t>8</a:t>
            </a:fld>
            <a:endParaRPr lang="en-GB"/>
          </a:p>
        </p:txBody>
      </p:sp>
    </p:spTree>
    <p:extLst>
      <p:ext uri="{BB962C8B-B14F-4D97-AF65-F5344CB8AC3E}">
        <p14:creationId xmlns:p14="http://schemas.microsoft.com/office/powerpoint/2010/main" val="269393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5FD2-710A-7380-F243-DF33FF9F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9A212-1AB2-F276-5B99-E417D0198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40297-4A82-8D7F-75BB-B642E424FF31}"/>
              </a:ext>
            </a:extLst>
          </p:cNvPr>
          <p:cNvSpPr>
            <a:spLocks noGrp="1"/>
          </p:cNvSpPr>
          <p:nvPr>
            <p:ph type="body" idx="1"/>
          </p:nvPr>
        </p:nvSpPr>
        <p:spPr/>
        <p:txBody>
          <a:bodyPr/>
          <a:lstStyle/>
          <a:p>
            <a:r>
              <a:rPr lang="en-GB" dirty="0" err="1"/>
              <a:t>Rgk</a:t>
            </a:r>
            <a:endParaRPr lang="en-GB" dirty="0"/>
          </a:p>
          <a:p>
            <a:r>
              <a:rPr lang="en-GB" dirty="0"/>
              <a:t>9.30-9.45</a:t>
            </a:r>
          </a:p>
          <a:p>
            <a:endParaRPr lang="en-GB" dirty="0"/>
          </a:p>
        </p:txBody>
      </p:sp>
      <p:sp>
        <p:nvSpPr>
          <p:cNvPr id="4" name="Header Placeholder 3">
            <a:extLst>
              <a:ext uri="{FF2B5EF4-FFF2-40B4-BE49-F238E27FC236}">
                <a16:creationId xmlns:a16="http://schemas.microsoft.com/office/drawing/2014/main" id="{01A7FC33-64EC-6326-354E-0F902BFF15B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B1C781B-26E0-2A50-6289-D38C37C16E90}"/>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66A7163-8452-6FEC-9798-9B7198798EEA}"/>
              </a:ext>
            </a:extLst>
          </p:cNvPr>
          <p:cNvSpPr>
            <a:spLocks noGrp="1"/>
          </p:cNvSpPr>
          <p:nvPr>
            <p:ph type="sldNum" sz="quarter" idx="5"/>
          </p:nvPr>
        </p:nvSpPr>
        <p:spPr/>
        <p:txBody>
          <a:bodyPr/>
          <a:lstStyle/>
          <a:p>
            <a:fld id="{88FE0DDD-63EA-4064-AE47-E6588EFE4734}" type="slidenum">
              <a:rPr lang="en-GB" smtClean="0"/>
              <a:t>9</a:t>
            </a:fld>
            <a:endParaRPr lang="en-GB"/>
          </a:p>
        </p:txBody>
      </p:sp>
    </p:spTree>
    <p:extLst>
      <p:ext uri="{BB962C8B-B14F-4D97-AF65-F5344CB8AC3E}">
        <p14:creationId xmlns:p14="http://schemas.microsoft.com/office/powerpoint/2010/main" val="226047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6A7ED2-E842-4977-9E57-4BC20A0A1B0E}" type="datetimeFigureOut">
              <a:rPr lang="en-GB" smtClean="0"/>
              <a:t>06/03/2026</a:t>
            </a:fld>
            <a:endParaRPr lang="en-GB"/>
          </a:p>
        </p:txBody>
      </p:sp>
      <p:sp>
        <p:nvSpPr>
          <p:cNvPr id="5" name="Footer Placeholder 4"/>
          <p:cNvSpPr>
            <a:spLocks noGrp="1"/>
          </p:cNvSpPr>
          <p:nvPr>
            <p:ph type="ftr" sz="quarter" idx="11"/>
          </p:nvPr>
        </p:nvSpPr>
        <p:spPr>
          <a:xfrm>
            <a:off x="2493105" y="329307"/>
            <a:ext cx="4897310"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F4B900FF-F7F2-4D73-B0FF-5CB0EE393BD4}" type="slidenum">
              <a:rPr lang="en-GB" smtClean="0"/>
              <a:t>‹#›</a:t>
            </a:fld>
            <a:endParaRPr lang="en-GB"/>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97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A7ED2-E842-4977-9E57-4BC20A0A1B0E}"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772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A7ED2-E842-4977-9E57-4BC20A0A1B0E}"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440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22FAEBD-478E-4706-A105-5859D843B112}" type="datetimeFigureOut">
              <a:rPr lang="en-GB" smtClean="0"/>
              <a:t>06/03/2026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6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FAEBD-478E-4706-A105-5859D843B112}" type="datetimeFigureOut">
              <a:rPr lang="en-GB" smtClean="0"/>
              <a:t>06/03/2026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339189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FAEBD-478E-4706-A105-5859D843B112}" type="datetimeFigureOut">
              <a:rPr lang="en-GB" smtClean="0"/>
              <a:t>06/03/2026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0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FAEBD-478E-4706-A105-5859D843B112}" type="datetimeFigureOut">
              <a:rPr lang="en-GB" smtClean="0"/>
              <a:t>06/03/2026</a:t>
            </a:fld>
            <a:endParaRPr lang="en-GB"/>
          </a:p>
        </p:txBody>
      </p:sp>
      <p:sp>
        <p:nvSpPr>
          <p:cNvPr id="6" name="Footer Placeholder 5"/>
          <p:cNvSpPr>
            <a:spLocks noGrp="1"/>
          </p:cNvSpPr>
          <p:nvPr>
            <p:ph type="ftr" sz="quarter" idx="11"/>
          </p:nvPr>
        </p:nvSpPr>
        <p:spPr/>
        <p:txBody>
          <a:bodyPr/>
          <a:lstStyle/>
          <a:p>
            <a:r>
              <a:rPr lang="en-GB"/>
              <a:t>OFFICIAL</a:t>
            </a:r>
          </a:p>
        </p:txBody>
      </p:sp>
      <p:sp>
        <p:nvSpPr>
          <p:cNvPr id="7" name="Slide Number Placeholder 6"/>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380707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FAEBD-478E-4706-A105-5859D843B112}" type="datetimeFigureOut">
              <a:rPr lang="en-GB" smtClean="0"/>
              <a:t>06/03/2026</a:t>
            </a:fld>
            <a:endParaRPr lang="en-GB"/>
          </a:p>
        </p:txBody>
      </p:sp>
      <p:sp>
        <p:nvSpPr>
          <p:cNvPr id="8" name="Footer Placeholder 7"/>
          <p:cNvSpPr>
            <a:spLocks noGrp="1"/>
          </p:cNvSpPr>
          <p:nvPr>
            <p:ph type="ftr" sz="quarter" idx="11"/>
          </p:nvPr>
        </p:nvSpPr>
        <p:spPr/>
        <p:txBody>
          <a:bodyPr/>
          <a:lstStyle/>
          <a:p>
            <a:r>
              <a:rPr lang="en-GB"/>
              <a:t>OFFICIAL</a:t>
            </a:r>
          </a:p>
        </p:txBody>
      </p:sp>
      <p:sp>
        <p:nvSpPr>
          <p:cNvPr id="9" name="Slide Number Placeholder 8"/>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289359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FAEBD-478E-4706-A105-5859D843B112}" type="datetimeFigureOut">
              <a:rPr lang="en-GB" smtClean="0"/>
              <a:t>06/03/2026</a:t>
            </a:fld>
            <a:endParaRPr lang="en-GB"/>
          </a:p>
        </p:txBody>
      </p:sp>
      <p:sp>
        <p:nvSpPr>
          <p:cNvPr id="4" name="Footer Placeholder 3"/>
          <p:cNvSpPr>
            <a:spLocks noGrp="1"/>
          </p:cNvSpPr>
          <p:nvPr>
            <p:ph type="ftr" sz="quarter" idx="11"/>
          </p:nvPr>
        </p:nvSpPr>
        <p:spPr/>
        <p:txBody>
          <a:bodyPr/>
          <a:lstStyle/>
          <a:p>
            <a:r>
              <a:rPr lang="en-GB"/>
              <a:t>OFFICIAL</a:t>
            </a:r>
          </a:p>
        </p:txBody>
      </p:sp>
      <p:sp>
        <p:nvSpPr>
          <p:cNvPr id="5" name="Slide Number Placeholder 4"/>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421300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2FAEBD-478E-4706-A105-5859D843B112}" type="datetimeFigureOut">
              <a:rPr lang="en-GB" smtClean="0"/>
              <a:t>06/03/2026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OFFICIAL</a:t>
            </a:r>
          </a:p>
        </p:txBody>
      </p:sp>
      <p:sp>
        <p:nvSpPr>
          <p:cNvPr id="9" name="Slide Number Placeholder 8"/>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1048971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2FAEBD-478E-4706-A105-5859D843B112}" type="datetimeFigureOut">
              <a:rPr lang="en-GB" smtClean="0"/>
              <a:t>06/03/2026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OFFICIAL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5EECDC-CDF9-4C3A-8979-3A7C35E31295}" type="slidenum">
              <a:rPr lang="en-GB" smtClean="0"/>
              <a:t>‹#›</a:t>
            </a:fld>
            <a:endParaRPr lang="en-GB"/>
          </a:p>
        </p:txBody>
      </p:sp>
    </p:spTree>
    <p:extLst>
      <p:ext uri="{BB962C8B-B14F-4D97-AF65-F5344CB8AC3E}">
        <p14:creationId xmlns:p14="http://schemas.microsoft.com/office/powerpoint/2010/main" val="163535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A7ED2-E842-4977-9E57-4BC20A0A1B0E}"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4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2FAEBD-478E-4706-A105-5859D843B112}" type="datetimeFigureOut">
              <a:rPr lang="en-GB" smtClean="0"/>
              <a:t>06/03/2026</a:t>
            </a:fld>
            <a:endParaRPr lang="en-GB"/>
          </a:p>
        </p:txBody>
      </p:sp>
      <p:sp>
        <p:nvSpPr>
          <p:cNvPr id="6" name="Footer Placeholder 5"/>
          <p:cNvSpPr>
            <a:spLocks noGrp="1"/>
          </p:cNvSpPr>
          <p:nvPr>
            <p:ph type="ftr" sz="quarter" idx="11"/>
          </p:nvPr>
        </p:nvSpPr>
        <p:spPr/>
        <p:txBody>
          <a:bodyPr/>
          <a:lstStyle/>
          <a:p>
            <a:r>
              <a:rPr lang="en-GB"/>
              <a:t>OFFICIAL</a:t>
            </a:r>
          </a:p>
        </p:txBody>
      </p:sp>
      <p:sp>
        <p:nvSpPr>
          <p:cNvPr id="7" name="Slide Number Placeholder 6"/>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237077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FAEBD-478E-4706-A105-5859D843B112}" type="datetimeFigureOut">
              <a:rPr lang="en-GB" smtClean="0"/>
              <a:t>06/03/2026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3453911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FAEBD-478E-4706-A105-5859D843B112}" type="datetimeFigureOut">
              <a:rPr lang="en-GB" smtClean="0"/>
              <a:t>06/03/2026</a:t>
            </a:fld>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fld id="{EA5EECDC-CDF9-4C3A-8979-3A7C35E31295}" type="slidenum">
              <a:rPr lang="en-GB" smtClean="0"/>
              <a:t>‹#›</a:t>
            </a:fld>
            <a:endParaRPr lang="en-GB"/>
          </a:p>
        </p:txBody>
      </p:sp>
    </p:spTree>
    <p:extLst>
      <p:ext uri="{BB962C8B-B14F-4D97-AF65-F5344CB8AC3E}">
        <p14:creationId xmlns:p14="http://schemas.microsoft.com/office/powerpoint/2010/main" val="9696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A7ED2-E842-4977-9E57-4BC20A0A1B0E}"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900FF-F7F2-4D73-B0FF-5CB0EE393BD4}" type="slidenum">
              <a:rPr lang="en-GB" smtClean="0"/>
              <a:t>‹#›</a:t>
            </a:fld>
            <a:endParaRPr lang="en-GB"/>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930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6A7ED2-E842-4977-9E57-4BC20A0A1B0E}"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900FF-F7F2-4D73-B0FF-5CB0EE393BD4}" type="slidenum">
              <a:rPr lang="en-GB" smtClean="0"/>
              <a:t>‹#›</a:t>
            </a:fld>
            <a:endParaRPr lang="en-GB"/>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879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A7ED2-E842-4977-9E57-4BC20A0A1B0E}" type="datetimeFigureOut">
              <a:rPr lang="en-GB" smtClean="0"/>
              <a:t>06/03/2026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B900FF-F7F2-4D73-B0FF-5CB0EE393BD4}" type="slidenum">
              <a:rPr lang="en-GB" smtClean="0"/>
              <a:t>‹#›</a:t>
            </a:fld>
            <a:endParaRPr lang="en-GB"/>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96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6A7ED2-E842-4977-9E57-4BC20A0A1B0E}" type="datetimeFigureOut">
              <a:rPr lang="en-GB" smtClean="0"/>
              <a:t>06/03/2026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B900FF-F7F2-4D73-B0FF-5CB0EE393BD4}" type="slidenum">
              <a:rPr lang="en-GB" smtClean="0"/>
              <a:t>‹#›</a:t>
            </a:fld>
            <a:endParaRPr lang="en-GB"/>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54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A7ED2-E842-4977-9E57-4BC20A0A1B0E}"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B900FF-F7F2-4D73-B0FF-5CB0EE393BD4}" type="slidenum">
              <a:rPr lang="en-GB" smtClean="0"/>
              <a:t>‹#›</a:t>
            </a:fld>
            <a:endParaRPr lang="en-GB"/>
          </a:p>
        </p:txBody>
      </p:sp>
    </p:spTree>
    <p:extLst>
      <p:ext uri="{BB962C8B-B14F-4D97-AF65-F5344CB8AC3E}">
        <p14:creationId xmlns:p14="http://schemas.microsoft.com/office/powerpoint/2010/main" val="101270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6A7ED2-E842-4977-9E57-4BC20A0A1B0E}"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900FF-F7F2-4D73-B0FF-5CB0EE393BD4}" type="slidenum">
              <a:rPr lang="en-GB" smtClean="0"/>
              <a:t>‹#›</a:t>
            </a:fld>
            <a:endParaRPr lang="en-GB"/>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176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016A7ED2-E842-4977-9E57-4BC20A0A1B0E}" type="datetimeFigureOut">
              <a:rPr lang="en-GB" smtClean="0"/>
              <a:t>06/03/2026</a:t>
            </a:fld>
            <a:endParaRPr lang="en-GB"/>
          </a:p>
        </p:txBody>
      </p:sp>
      <p:sp>
        <p:nvSpPr>
          <p:cNvPr id="6" name="Footer Placeholder 5"/>
          <p:cNvSpPr>
            <a:spLocks noGrp="1"/>
          </p:cNvSpPr>
          <p:nvPr>
            <p:ph type="ftr" sz="quarter" idx="11"/>
          </p:nvPr>
        </p:nvSpPr>
        <p:spPr>
          <a:xfrm>
            <a:off x="1534910" y="318640"/>
            <a:ext cx="5453475" cy="320931"/>
          </a:xfrm>
        </p:spPr>
        <p:txBody>
          <a:bodyPr/>
          <a:lstStyle/>
          <a:p>
            <a:endParaRPr lang="en-GB"/>
          </a:p>
        </p:txBody>
      </p:sp>
      <p:sp>
        <p:nvSpPr>
          <p:cNvPr id="7" name="Slide Number Placeholder 6"/>
          <p:cNvSpPr>
            <a:spLocks noGrp="1"/>
          </p:cNvSpPr>
          <p:nvPr>
            <p:ph type="sldNum" sz="quarter" idx="12"/>
          </p:nvPr>
        </p:nvSpPr>
        <p:spPr/>
        <p:txBody>
          <a:bodyPr/>
          <a:lstStyle/>
          <a:p>
            <a:fld id="{F4B900FF-F7F2-4D73-B0FF-5CB0EE393BD4}" type="slidenum">
              <a:rPr lang="en-GB" smtClean="0"/>
              <a:t>‹#›</a:t>
            </a:fld>
            <a:endParaRPr lang="en-GB"/>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0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16A7ED2-E842-4977-9E57-4BC20A0A1B0E}" type="datetimeFigureOut">
              <a:rPr lang="en-GB" smtClean="0"/>
              <a:t>06/03/2026</a:t>
            </a:fld>
            <a:endParaRPr lang="en-GB"/>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4B900FF-F7F2-4D73-B0FF-5CB0EE393BD4}" type="slidenum">
              <a:rPr lang="en-GB" smtClean="0"/>
              <a:t>‹#›</a:t>
            </a:fld>
            <a:endParaRPr lang="en-GB"/>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AA89BC-70CB-C13B-7CD2-5C11ADE48385}"/>
              </a:ext>
            </a:extLst>
          </p:cNvPr>
          <p:cNvSpPr txBox="1"/>
          <p:nvPr userDrawn="1">
            <p:extLst>
              <p:ext uri="{1162E1C5-73C7-4A58-AE30-91384D911F3F}">
                <p184:classification xmlns:p184="http://schemas.microsoft.com/office/powerpoint/2018/4/main" val="hdr"/>
              </p:ext>
            </p:extLst>
          </p:nvPr>
        </p:nvSpPr>
        <p:spPr>
          <a:xfrm>
            <a:off x="63500"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98061707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6A7ED2-E842-4977-9E57-4BC20A0A1B0E}" type="datetimeFigureOut">
              <a:rPr lang="en-GB" smtClean="0"/>
              <a:t>06/03/2026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B900FF-F7F2-4D73-B0FF-5CB0EE393BD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8A7E82-C7E1-1579-AE9E-C97BF47396B6}"/>
              </a:ext>
            </a:extLst>
          </p:cNvPr>
          <p:cNvSpPr txBox="1"/>
          <p:nvPr userDrawn="1">
            <p:extLst>
              <p:ext uri="{1162E1C5-73C7-4A58-AE30-91384D911F3F}">
                <p184:classification xmlns:p184="http://schemas.microsoft.com/office/powerpoint/2018/4/main" val="hdr"/>
              </p:ext>
            </p:extLst>
          </p:nvPr>
        </p:nvSpPr>
        <p:spPr>
          <a:xfrm>
            <a:off x="63500"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10240521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myresearchspace.uws.ac.uk/ws/portalfiles/portal/47490117/2024_05_07_Hay_et_al_Teacher_final.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hyperlink" Target="https://blogs.glowscotland.org.uk/glowblogs/antiracistsdep/anti-racist-supports-for-bpoc-eps-coming-soon/"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3081" name="Picture 308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3083" name="Straight Connector 308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3087" name="Rectangle 308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CDFBA51-5B1F-7D24-01BD-1AB43BB06D21}"/>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3400" dirty="0"/>
              <a:t>SDEP Anti-Racist Network </a:t>
            </a:r>
            <a:br>
              <a:rPr lang="en-US" sz="3400" dirty="0"/>
            </a:br>
            <a:r>
              <a:rPr lang="en-US" sz="3400"/>
              <a:t>Session </a:t>
            </a:r>
            <a:r>
              <a:rPr lang="en-US" sz="3400" dirty="0"/>
              <a:t>3</a:t>
            </a:r>
            <a:br>
              <a:rPr lang="en-US" sz="3400" dirty="0"/>
            </a:br>
            <a:r>
              <a:rPr lang="en-US" sz="3400" dirty="0"/>
              <a:t>26.03.26</a:t>
            </a:r>
            <a:br>
              <a:rPr lang="en-US" sz="3400" dirty="0"/>
            </a:br>
            <a:endParaRPr lang="en-US" sz="3400" dirty="0"/>
          </a:p>
        </p:txBody>
      </p:sp>
      <p:cxnSp>
        <p:nvCxnSpPr>
          <p:cNvPr id="3091" name="Straight Connector 309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3093" name="Picture 309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3095" name="Straight Connector 309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1">
            <a:extLst>
              <a:ext uri="{FF2B5EF4-FFF2-40B4-BE49-F238E27FC236}">
                <a16:creationId xmlns:a16="http://schemas.microsoft.com/office/drawing/2014/main" id="{A5B1CA59-0969-4F54-6CCA-67B5F8689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167" y="323311"/>
            <a:ext cx="5116651" cy="484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10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1BDE44-D353-2AF0-0B0B-297B1A232D0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6" name="Straight Connector 2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0B5673D-35B1-CA2F-4D4A-4CAD946D5CB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dirty="0">
                <a:solidFill>
                  <a:schemeClr val="tx1">
                    <a:lumMod val="85000"/>
                    <a:lumOff val="15000"/>
                  </a:schemeClr>
                </a:solidFill>
              </a:rPr>
              <a:t>Last session we asked you to consider …</a:t>
            </a:r>
          </a:p>
        </p:txBody>
      </p:sp>
      <p:sp>
        <p:nvSpPr>
          <p:cNvPr id="7" name="Title 5">
            <a:extLst>
              <a:ext uri="{FF2B5EF4-FFF2-40B4-BE49-F238E27FC236}">
                <a16:creationId xmlns:a16="http://schemas.microsoft.com/office/drawing/2014/main" id="{9BC3B0E0-BE68-359E-8BE1-F78EE536FC88}"/>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sz="1900" b="1" cap="all" spc="200" dirty="0">
                <a:solidFill>
                  <a:schemeClr val="tx1">
                    <a:lumMod val="85000"/>
                    <a:lumOff val="15000"/>
                  </a:schemeClr>
                </a:solidFill>
                <a:latin typeface="+mj-lt"/>
              </a:rPr>
              <a:t>How have you supported communities of </a:t>
            </a:r>
            <a:r>
              <a:rPr lang="en-US" sz="1900" b="1" cap="all" spc="200" dirty="0" err="1">
                <a:solidFill>
                  <a:schemeClr val="tx1">
                    <a:lumMod val="85000"/>
                    <a:lumOff val="15000"/>
                  </a:schemeClr>
                </a:solidFill>
                <a:latin typeface="+mj-lt"/>
              </a:rPr>
              <a:t>colour</a:t>
            </a:r>
            <a:r>
              <a:rPr lang="en-US" sz="1900" b="1" cap="all" spc="200" dirty="0">
                <a:solidFill>
                  <a:schemeClr val="tx1">
                    <a:lumMod val="85000"/>
                    <a:lumOff val="15000"/>
                  </a:schemeClr>
                </a:solidFill>
                <a:latin typeface="+mj-lt"/>
              </a:rPr>
              <a:t> within education?</a:t>
            </a:r>
          </a:p>
        </p:txBody>
      </p:sp>
      <p:pic>
        <p:nvPicPr>
          <p:cNvPr id="3" name="Picture 2">
            <a:extLst>
              <a:ext uri="{FF2B5EF4-FFF2-40B4-BE49-F238E27FC236}">
                <a16:creationId xmlns:a16="http://schemas.microsoft.com/office/drawing/2014/main" id="{2ED31CC5-6F31-062E-1664-0F9258E90852}"/>
              </a:ext>
            </a:extLst>
          </p:cNvPr>
          <p:cNvPicPr>
            <a:picLocks noChangeAspect="1"/>
          </p:cNvPicPr>
          <p:nvPr/>
        </p:nvPicPr>
        <p:blipFill>
          <a:blip r:embed="rId3"/>
          <a:stretch>
            <a:fillRect/>
          </a:stretch>
        </p:blipFill>
        <p:spPr>
          <a:xfrm>
            <a:off x="633999" y="860207"/>
            <a:ext cx="6912217" cy="4613904"/>
          </a:xfrm>
          <a:prstGeom prst="rect">
            <a:avLst/>
          </a:prstGeom>
        </p:spPr>
      </p:pic>
      <p:cxnSp>
        <p:nvCxnSpPr>
          <p:cNvPr id="28" name="Straight Connector 2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10867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13080-7126-0A21-280B-DAFAABABB2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7C375-F6B3-B4B9-B775-B8C32CB92E51}"/>
              </a:ext>
            </a:extLst>
          </p:cNvPr>
          <p:cNvSpPr>
            <a:spLocks noGrp="1"/>
          </p:cNvSpPr>
          <p:nvPr>
            <p:ph idx="1"/>
          </p:nvPr>
        </p:nvSpPr>
        <p:spPr>
          <a:xfrm>
            <a:off x="964543" y="1712687"/>
            <a:ext cx="10472714" cy="4804120"/>
          </a:xfrm>
        </p:spPr>
        <p:txBody>
          <a:bodyPr>
            <a:normAutofit fontScale="92500" lnSpcReduction="20000"/>
          </a:bodyPr>
          <a:lstStyle/>
          <a:p>
            <a:pPr marL="0" indent="0">
              <a:lnSpc>
                <a:spcPct val="110000"/>
              </a:lnSpc>
              <a:buNone/>
            </a:pPr>
            <a:endParaRPr lang="en-GB" sz="3500" dirty="0"/>
          </a:p>
          <a:p>
            <a:pPr marL="971550" lvl="1" indent="-514350">
              <a:lnSpc>
                <a:spcPct val="110000"/>
              </a:lnSpc>
              <a:buFont typeface="+mj-lt"/>
              <a:buAutoNum type="arabicPeriod"/>
            </a:pPr>
            <a:endParaRPr lang="en-GB" sz="3500" dirty="0"/>
          </a:p>
          <a:p>
            <a:pPr marL="971550" lvl="1" indent="-514350">
              <a:lnSpc>
                <a:spcPct val="110000"/>
              </a:lnSpc>
              <a:buFont typeface="+mj-lt"/>
              <a:buAutoNum type="arabicPeriod"/>
            </a:pPr>
            <a:r>
              <a:rPr lang="en-GB" sz="3500" dirty="0"/>
              <a:t>How have you directly supported POC through this time?</a:t>
            </a:r>
          </a:p>
          <a:p>
            <a:pPr marL="971550" lvl="1" indent="-514350">
              <a:lnSpc>
                <a:spcPct val="110000"/>
              </a:lnSpc>
              <a:buFont typeface="+mj-lt"/>
              <a:buAutoNum type="arabicPeriod"/>
            </a:pPr>
            <a:r>
              <a:rPr lang="en-GB" sz="3500" dirty="0"/>
              <a:t>How have you supported schools through this time? </a:t>
            </a:r>
          </a:p>
          <a:p>
            <a:pPr marL="971550" lvl="1" indent="-514350">
              <a:lnSpc>
                <a:spcPct val="110000"/>
              </a:lnSpc>
              <a:buFont typeface="+mj-lt"/>
              <a:buAutoNum type="arabicPeriod"/>
            </a:pPr>
            <a:r>
              <a:rPr lang="en-GB" sz="3500" dirty="0"/>
              <a:t>How have you supported CYP of colour through this time?</a:t>
            </a:r>
          </a:p>
          <a:p>
            <a:pPr marL="971550" lvl="1" indent="-514350">
              <a:lnSpc>
                <a:spcPct val="110000"/>
              </a:lnSpc>
              <a:buFont typeface="+mj-lt"/>
              <a:buAutoNum type="arabicPeriod"/>
            </a:pPr>
            <a:r>
              <a:rPr lang="en-GB" sz="3500" dirty="0"/>
              <a:t>How have you supported communities of colour through this time?</a:t>
            </a:r>
          </a:p>
          <a:p>
            <a:r>
              <a:rPr lang="en-GB" dirty="0"/>
              <a:t> </a:t>
            </a:r>
          </a:p>
          <a:p>
            <a:pPr marL="457200" lvl="1" indent="0">
              <a:lnSpc>
                <a:spcPct val="110000"/>
              </a:lnSpc>
              <a:buNone/>
            </a:pPr>
            <a:endParaRPr lang="en-GB" sz="1300" dirty="0"/>
          </a:p>
          <a:p>
            <a:pPr marL="0" indent="0">
              <a:lnSpc>
                <a:spcPct val="110000"/>
              </a:lnSpc>
              <a:buNone/>
            </a:pPr>
            <a:endParaRPr lang="en-GB" sz="1300" dirty="0"/>
          </a:p>
        </p:txBody>
      </p:sp>
      <p:sp>
        <p:nvSpPr>
          <p:cNvPr id="6" name="Title 5">
            <a:extLst>
              <a:ext uri="{FF2B5EF4-FFF2-40B4-BE49-F238E27FC236}">
                <a16:creationId xmlns:a16="http://schemas.microsoft.com/office/drawing/2014/main" id="{3E55BD8B-61A5-A082-890A-696281A82AD1}"/>
              </a:ext>
            </a:extLst>
          </p:cNvPr>
          <p:cNvSpPr>
            <a:spLocks noGrp="1"/>
          </p:cNvSpPr>
          <p:nvPr>
            <p:ph type="title"/>
          </p:nvPr>
        </p:nvSpPr>
        <p:spPr>
          <a:xfrm>
            <a:off x="1436976" y="663452"/>
            <a:ext cx="10845991" cy="1049235"/>
          </a:xfrm>
        </p:spPr>
        <p:txBody>
          <a:bodyPr>
            <a:noAutofit/>
          </a:bodyPr>
          <a:lstStyle/>
          <a:p>
            <a:br>
              <a:rPr lang="en-GB" sz="3600" dirty="0"/>
            </a:br>
            <a:r>
              <a:rPr lang="en-GB" sz="3600" dirty="0"/>
              <a:t>Supporting communities of colour within education</a:t>
            </a:r>
          </a:p>
        </p:txBody>
      </p:sp>
    </p:spTree>
    <p:extLst>
      <p:ext uri="{BB962C8B-B14F-4D97-AF65-F5344CB8AC3E}">
        <p14:creationId xmlns:p14="http://schemas.microsoft.com/office/powerpoint/2010/main" val="133433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E5C5-D526-9978-3394-1EBA824D0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1E72E-97E5-BB72-3ACD-48F911305E2F}"/>
              </a:ext>
            </a:extLst>
          </p:cNvPr>
          <p:cNvSpPr>
            <a:spLocks noGrp="1"/>
          </p:cNvSpPr>
          <p:nvPr>
            <p:ph type="title"/>
          </p:nvPr>
        </p:nvSpPr>
        <p:spPr/>
        <p:txBody>
          <a:bodyPr>
            <a:normAutofit fontScale="90000"/>
          </a:bodyPr>
          <a:lstStyle/>
          <a:p>
            <a:r>
              <a:rPr lang="en-GB" dirty="0"/>
              <a:t>How have you directly supported POC through this time?</a:t>
            </a:r>
            <a:br>
              <a:rPr lang="en-GB" dirty="0"/>
            </a:br>
            <a:endParaRPr lang="en-GB" dirty="0"/>
          </a:p>
        </p:txBody>
      </p:sp>
      <p:sp>
        <p:nvSpPr>
          <p:cNvPr id="3" name="Content Placeholder 2">
            <a:extLst>
              <a:ext uri="{FF2B5EF4-FFF2-40B4-BE49-F238E27FC236}">
                <a16:creationId xmlns:a16="http://schemas.microsoft.com/office/drawing/2014/main" id="{B5D0575B-F6CF-FD27-D554-26FA78F38D47}"/>
              </a:ext>
            </a:extLst>
          </p:cNvPr>
          <p:cNvSpPr>
            <a:spLocks noGrp="1"/>
          </p:cNvSpPr>
          <p:nvPr>
            <p:ph idx="1"/>
          </p:nvPr>
        </p:nvSpPr>
        <p:spPr/>
        <p:txBody>
          <a:bodyPr>
            <a:normAutofit lnSpcReduction="10000"/>
          </a:bodyPr>
          <a:lstStyle/>
          <a:p>
            <a:r>
              <a:rPr lang="en-GB" sz="3600" dirty="0"/>
              <a:t>-Checking in with colleagues of colour </a:t>
            </a:r>
          </a:p>
          <a:p>
            <a:r>
              <a:rPr lang="en-GB" sz="3600" dirty="0"/>
              <a:t>-Asking families of colour about the impact on them</a:t>
            </a:r>
          </a:p>
          <a:p>
            <a:r>
              <a:rPr lang="en-GB" sz="3600" dirty="0"/>
              <a:t>-Offering support</a:t>
            </a:r>
          </a:p>
          <a:p>
            <a:r>
              <a:rPr lang="en-GB" sz="3600" dirty="0"/>
              <a:t>-Challenging (our own) ‘polite racism’ such as power dynamics within meetings, assumptions that may disadvantage POC, assumptions about peoples experiences</a:t>
            </a:r>
          </a:p>
          <a:p>
            <a:endParaRPr lang="en-GB" dirty="0"/>
          </a:p>
        </p:txBody>
      </p:sp>
    </p:spTree>
    <p:extLst>
      <p:ext uri="{BB962C8B-B14F-4D97-AF65-F5344CB8AC3E}">
        <p14:creationId xmlns:p14="http://schemas.microsoft.com/office/powerpoint/2010/main" val="357009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A1507-21EA-9352-0D3C-EA744DF2F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C68E2-F952-E5F1-4448-F470EF0FC034}"/>
              </a:ext>
            </a:extLst>
          </p:cNvPr>
          <p:cNvSpPr>
            <a:spLocks noGrp="1"/>
          </p:cNvSpPr>
          <p:nvPr>
            <p:ph type="title"/>
          </p:nvPr>
        </p:nvSpPr>
        <p:spPr/>
        <p:txBody>
          <a:bodyPr>
            <a:normAutofit fontScale="90000"/>
          </a:bodyPr>
          <a:lstStyle/>
          <a:p>
            <a:r>
              <a:rPr lang="en-GB" dirty="0"/>
              <a:t>How have you supported schools through this time? </a:t>
            </a:r>
            <a:br>
              <a:rPr lang="en-GB" dirty="0"/>
            </a:br>
            <a:endParaRPr lang="en-GB" dirty="0"/>
          </a:p>
        </p:txBody>
      </p:sp>
      <p:sp>
        <p:nvSpPr>
          <p:cNvPr id="3" name="Content Placeholder 2">
            <a:extLst>
              <a:ext uri="{FF2B5EF4-FFF2-40B4-BE49-F238E27FC236}">
                <a16:creationId xmlns:a16="http://schemas.microsoft.com/office/drawing/2014/main" id="{75953E06-6E5B-0651-877C-9EC18EF2257E}"/>
              </a:ext>
            </a:extLst>
          </p:cNvPr>
          <p:cNvSpPr>
            <a:spLocks noGrp="1"/>
          </p:cNvSpPr>
          <p:nvPr>
            <p:ph idx="1"/>
          </p:nvPr>
        </p:nvSpPr>
        <p:spPr>
          <a:xfrm>
            <a:off x="1534695" y="2015732"/>
            <a:ext cx="10220157" cy="3450613"/>
          </a:xfrm>
        </p:spPr>
        <p:txBody>
          <a:bodyPr>
            <a:normAutofit fontScale="85000" lnSpcReduction="10000"/>
          </a:bodyPr>
          <a:lstStyle/>
          <a:p>
            <a:r>
              <a:rPr lang="en-GB" sz="2200" dirty="0"/>
              <a:t>-Working group supporting a school who had become aware of racist challenges in the community; exploring views of staff, pupils &amp; parents &amp; lots of reflections impacting practice throughout this</a:t>
            </a:r>
          </a:p>
          <a:p>
            <a:r>
              <a:rPr lang="en-GB" sz="2200" dirty="0"/>
              <a:t>-Anti-racism training in schools </a:t>
            </a:r>
          </a:p>
          <a:p>
            <a:r>
              <a:rPr lang="en-GB" sz="2200" dirty="0"/>
              <a:t>-Supporting response to protests –</a:t>
            </a:r>
            <a:r>
              <a:rPr lang="en-GB" sz="2200" dirty="0" err="1"/>
              <a:t>e.g</a:t>
            </a:r>
            <a:r>
              <a:rPr lang="en-GB" sz="2200" dirty="0"/>
              <a:t> solution circles</a:t>
            </a:r>
          </a:p>
          <a:p>
            <a:r>
              <a:rPr lang="en-GB" sz="2200" dirty="0"/>
              <a:t>-Upskilling other EPs to support in schools</a:t>
            </a:r>
          </a:p>
          <a:p>
            <a:r>
              <a:rPr lang="en-GB" sz="2200" dirty="0"/>
              <a:t>-Supporting schools to develop their Anti-Racist practice through tools such as NVR/ PATH</a:t>
            </a:r>
          </a:p>
          <a:p>
            <a:r>
              <a:rPr lang="en-GB" sz="2200" dirty="0"/>
              <a:t>-Adapting development work e.g. Nurture with antiracist focus</a:t>
            </a:r>
          </a:p>
          <a:p>
            <a:r>
              <a:rPr lang="en-GB" sz="2200" dirty="0"/>
              <a:t>-Opening up discussions around anti-immigration movement, racism with schools. </a:t>
            </a:r>
          </a:p>
          <a:p>
            <a:pPr marL="0" indent="0">
              <a:buNone/>
            </a:pPr>
            <a:r>
              <a:rPr lang="en-GB" sz="2200" dirty="0"/>
              <a:t>-Some reflections around not having done enough to initiate conversations if schools haven’t asked us</a:t>
            </a:r>
          </a:p>
          <a:p>
            <a:endParaRPr lang="en-GB" dirty="0"/>
          </a:p>
        </p:txBody>
      </p:sp>
    </p:spTree>
    <p:extLst>
      <p:ext uri="{BB962C8B-B14F-4D97-AF65-F5344CB8AC3E}">
        <p14:creationId xmlns:p14="http://schemas.microsoft.com/office/powerpoint/2010/main" val="18586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AA43-E020-5EF1-BE62-D17B27182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DF924-6E94-5D83-0FE1-B6257549E821}"/>
              </a:ext>
            </a:extLst>
          </p:cNvPr>
          <p:cNvSpPr>
            <a:spLocks noGrp="1"/>
          </p:cNvSpPr>
          <p:nvPr>
            <p:ph type="title"/>
          </p:nvPr>
        </p:nvSpPr>
        <p:spPr/>
        <p:txBody>
          <a:bodyPr>
            <a:normAutofit fontScale="90000"/>
          </a:bodyPr>
          <a:lstStyle/>
          <a:p>
            <a:r>
              <a:rPr lang="en-GB" dirty="0"/>
              <a:t>How have you supported CYP of colour through this time?</a:t>
            </a:r>
            <a:br>
              <a:rPr lang="en-GB" dirty="0"/>
            </a:br>
            <a:endParaRPr lang="en-GB" dirty="0"/>
          </a:p>
        </p:txBody>
      </p:sp>
      <p:sp>
        <p:nvSpPr>
          <p:cNvPr id="3" name="Content Placeholder 2">
            <a:extLst>
              <a:ext uri="{FF2B5EF4-FFF2-40B4-BE49-F238E27FC236}">
                <a16:creationId xmlns:a16="http://schemas.microsoft.com/office/drawing/2014/main" id="{51D88097-6819-4CE3-0805-6CB5BC5EF37E}"/>
              </a:ext>
            </a:extLst>
          </p:cNvPr>
          <p:cNvSpPr>
            <a:spLocks noGrp="1"/>
          </p:cNvSpPr>
          <p:nvPr>
            <p:ph idx="1"/>
          </p:nvPr>
        </p:nvSpPr>
        <p:spPr>
          <a:xfrm>
            <a:off x="1036320" y="1676089"/>
            <a:ext cx="10404313" cy="4895308"/>
          </a:xfrm>
        </p:spPr>
        <p:txBody>
          <a:bodyPr>
            <a:normAutofit/>
          </a:bodyPr>
          <a:lstStyle/>
          <a:p>
            <a:r>
              <a:rPr lang="en-GB" sz="2400" dirty="0"/>
              <a:t>-Including CYP of colour as part of PATH process</a:t>
            </a:r>
          </a:p>
          <a:p>
            <a:r>
              <a:rPr lang="en-GB" sz="2400" dirty="0"/>
              <a:t>-Challenging and discussing racial discrimination / bias within casework</a:t>
            </a:r>
          </a:p>
          <a:p>
            <a:r>
              <a:rPr lang="en-GB" sz="2400" dirty="0"/>
              <a:t>-Some further reflections around not having done enough </a:t>
            </a:r>
          </a:p>
          <a:p>
            <a:r>
              <a:rPr lang="en-GB" sz="2400" dirty="0"/>
              <a:t>-Some reflections around spending time to learn about racism, challenge racism within consultations – but less work around directly supporting children and communities of colour </a:t>
            </a:r>
            <a:r>
              <a:rPr lang="en-GB" sz="2400" dirty="0" err="1"/>
              <a:t>colour</a:t>
            </a:r>
            <a:r>
              <a:rPr lang="en-GB" sz="2400" dirty="0"/>
              <a:t> (</a:t>
            </a:r>
            <a:r>
              <a:rPr lang="en-GB" sz="2400" dirty="0" err="1"/>
              <a:t>e.g</a:t>
            </a:r>
            <a:r>
              <a:rPr lang="en-GB" sz="2400" dirty="0"/>
              <a:t> did not support during race riots or when flags went up)</a:t>
            </a:r>
          </a:p>
          <a:p>
            <a:r>
              <a:rPr lang="en-GB" sz="2400" dirty="0"/>
              <a:t>-Some reflections that we may not always be the person working directly with communities/ CYP – but we can coach schools to become more culturally aware.</a:t>
            </a:r>
          </a:p>
          <a:p>
            <a:pPr marL="0" indent="0">
              <a:buNone/>
            </a:pPr>
            <a:r>
              <a:rPr lang="en-GB" sz="2400" b="1" dirty="0"/>
              <a:t>-Reflection that we need to be more proactive in talking to schools about how they are doing this</a:t>
            </a:r>
            <a:r>
              <a:rPr lang="en-GB" b="1" dirty="0"/>
              <a:t>.</a:t>
            </a:r>
            <a:endParaRPr lang="en-GB" dirty="0"/>
          </a:p>
          <a:p>
            <a:endParaRPr lang="en-GB" dirty="0"/>
          </a:p>
        </p:txBody>
      </p:sp>
    </p:spTree>
    <p:extLst>
      <p:ext uri="{BB962C8B-B14F-4D97-AF65-F5344CB8AC3E}">
        <p14:creationId xmlns:p14="http://schemas.microsoft.com/office/powerpoint/2010/main" val="1834369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420AD-1CC9-A839-C268-D89DF1B3D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1D302-D4B8-4CEA-3AF6-8F02318A4B5A}"/>
              </a:ext>
            </a:extLst>
          </p:cNvPr>
          <p:cNvSpPr>
            <a:spLocks noGrp="1"/>
          </p:cNvSpPr>
          <p:nvPr>
            <p:ph type="title"/>
          </p:nvPr>
        </p:nvSpPr>
        <p:spPr/>
        <p:txBody>
          <a:bodyPr>
            <a:normAutofit fontScale="90000"/>
          </a:bodyPr>
          <a:lstStyle/>
          <a:p>
            <a:r>
              <a:rPr lang="en-GB" dirty="0"/>
              <a:t>How have you supported communities of colour through this time?</a:t>
            </a:r>
            <a:br>
              <a:rPr lang="en-GB" dirty="0"/>
            </a:br>
            <a:endParaRPr lang="en-GB" dirty="0"/>
          </a:p>
        </p:txBody>
      </p:sp>
      <p:sp>
        <p:nvSpPr>
          <p:cNvPr id="3" name="Content Placeholder 2">
            <a:extLst>
              <a:ext uri="{FF2B5EF4-FFF2-40B4-BE49-F238E27FC236}">
                <a16:creationId xmlns:a16="http://schemas.microsoft.com/office/drawing/2014/main" id="{1111A55A-A6B9-114A-ED83-B89D041D6A29}"/>
              </a:ext>
            </a:extLst>
          </p:cNvPr>
          <p:cNvSpPr>
            <a:spLocks noGrp="1"/>
          </p:cNvSpPr>
          <p:nvPr>
            <p:ph idx="1"/>
          </p:nvPr>
        </p:nvSpPr>
        <p:spPr/>
        <p:txBody>
          <a:bodyPr>
            <a:normAutofit fontScale="92500"/>
          </a:bodyPr>
          <a:lstStyle/>
          <a:p>
            <a:r>
              <a:rPr lang="en-GB" sz="3600" dirty="0"/>
              <a:t>-Charity donations </a:t>
            </a:r>
            <a:r>
              <a:rPr lang="en-GB" sz="3600" dirty="0" err="1"/>
              <a:t>e.g</a:t>
            </a:r>
            <a:r>
              <a:rPr lang="en-GB" sz="3600" dirty="0"/>
              <a:t> for refugees</a:t>
            </a:r>
          </a:p>
          <a:p>
            <a:r>
              <a:rPr lang="en-GB" sz="3600" dirty="0"/>
              <a:t>-Visibility of support –</a:t>
            </a:r>
            <a:r>
              <a:rPr lang="en-GB" sz="3600" dirty="0" err="1"/>
              <a:t>e.g</a:t>
            </a:r>
            <a:r>
              <a:rPr lang="en-GB" sz="3600" dirty="0"/>
              <a:t> badges/ protests/ social media profile picture change</a:t>
            </a:r>
          </a:p>
          <a:p>
            <a:r>
              <a:rPr lang="en-GB" sz="3600" dirty="0"/>
              <a:t>-Reflections around need to reach out to communities of colour without relying on them to reach out</a:t>
            </a:r>
          </a:p>
          <a:p>
            <a:r>
              <a:rPr lang="en-GB" sz="3600" dirty="0"/>
              <a:t>-Need for profession to think about what community based psychology looks like for us</a:t>
            </a:r>
          </a:p>
          <a:p>
            <a:pPr marL="0" indent="0">
              <a:buNone/>
            </a:pPr>
            <a:endParaRPr lang="en-GB" dirty="0"/>
          </a:p>
          <a:p>
            <a:endParaRPr lang="en-GB" dirty="0"/>
          </a:p>
        </p:txBody>
      </p:sp>
    </p:spTree>
    <p:extLst>
      <p:ext uri="{BB962C8B-B14F-4D97-AF65-F5344CB8AC3E}">
        <p14:creationId xmlns:p14="http://schemas.microsoft.com/office/powerpoint/2010/main" val="323167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F3EA-BA48-6258-45B5-E72C2D8B0062}"/>
              </a:ext>
            </a:extLst>
          </p:cNvPr>
          <p:cNvSpPr>
            <a:spLocks noGrp="1"/>
          </p:cNvSpPr>
          <p:nvPr>
            <p:ph type="title"/>
          </p:nvPr>
        </p:nvSpPr>
        <p:spPr>
          <a:xfrm>
            <a:off x="806116" y="795957"/>
            <a:ext cx="10349564" cy="1450757"/>
          </a:xfrm>
        </p:spPr>
        <p:txBody>
          <a:bodyPr>
            <a:normAutofit fontScale="90000"/>
          </a:bodyPr>
          <a:lstStyle/>
          <a:p>
            <a:r>
              <a:rPr lang="en-GB" u="sng" dirty="0">
                <a:hlinkClick r:id="rId3"/>
              </a:rPr>
              <a:t>Teacher responses to racially motivated bullying in Scotland</a:t>
            </a:r>
            <a:r>
              <a:rPr lang="en-GB" dirty="0"/>
              <a:t>  </a:t>
            </a:r>
            <a:br>
              <a:rPr lang="en-GB" dirty="0"/>
            </a:br>
            <a:endParaRPr lang="en-GB" dirty="0"/>
          </a:p>
        </p:txBody>
      </p:sp>
      <p:sp>
        <p:nvSpPr>
          <p:cNvPr id="3" name="Content Placeholder 2">
            <a:extLst>
              <a:ext uri="{FF2B5EF4-FFF2-40B4-BE49-F238E27FC236}">
                <a16:creationId xmlns:a16="http://schemas.microsoft.com/office/drawing/2014/main" id="{BFFB8966-61B9-597F-3122-22F055EA8D53}"/>
              </a:ext>
            </a:extLst>
          </p:cNvPr>
          <p:cNvSpPr>
            <a:spLocks noGrp="1"/>
          </p:cNvSpPr>
          <p:nvPr>
            <p:ph idx="1"/>
          </p:nvPr>
        </p:nvSpPr>
        <p:spPr/>
        <p:txBody>
          <a:bodyPr/>
          <a:lstStyle/>
          <a:p>
            <a:r>
              <a:rPr lang="en-GB" dirty="0"/>
              <a:t>:</a:t>
            </a:r>
          </a:p>
        </p:txBody>
      </p:sp>
      <p:pic>
        <p:nvPicPr>
          <p:cNvPr id="5" name="Picture 4">
            <a:extLst>
              <a:ext uri="{FF2B5EF4-FFF2-40B4-BE49-F238E27FC236}">
                <a16:creationId xmlns:a16="http://schemas.microsoft.com/office/drawing/2014/main" id="{3F79CE8F-E36A-ED04-BB78-53F3DD5E2BF2}"/>
              </a:ext>
            </a:extLst>
          </p:cNvPr>
          <p:cNvPicPr>
            <a:picLocks noChangeAspect="1"/>
          </p:cNvPicPr>
          <p:nvPr/>
        </p:nvPicPr>
        <p:blipFill>
          <a:blip r:embed="rId4"/>
          <a:stretch>
            <a:fillRect/>
          </a:stretch>
        </p:blipFill>
        <p:spPr>
          <a:xfrm rot="748556">
            <a:off x="4939898" y="1414231"/>
            <a:ext cx="3070953" cy="4436521"/>
          </a:xfrm>
          <a:prstGeom prst="rect">
            <a:avLst/>
          </a:prstGeom>
        </p:spPr>
      </p:pic>
    </p:spTree>
    <p:extLst>
      <p:ext uri="{BB962C8B-B14F-4D97-AF65-F5344CB8AC3E}">
        <p14:creationId xmlns:p14="http://schemas.microsoft.com/office/powerpoint/2010/main" val="41663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9896-366A-C4B4-3FDE-C5BAA4A05196}"/>
              </a:ext>
            </a:extLst>
          </p:cNvPr>
          <p:cNvSpPr>
            <a:spLocks noGrp="1"/>
          </p:cNvSpPr>
          <p:nvPr>
            <p:ph type="title"/>
          </p:nvPr>
        </p:nvSpPr>
        <p:spPr>
          <a:xfrm>
            <a:off x="532598" y="1685629"/>
            <a:ext cx="3368842" cy="2716731"/>
          </a:xfrm>
        </p:spPr>
        <p:txBody>
          <a:bodyPr>
            <a:noAutofit/>
          </a:bodyPr>
          <a:lstStyle/>
          <a:p>
            <a:r>
              <a:rPr lang="en-GB" sz="4800" dirty="0">
                <a:solidFill>
                  <a:srgbClr val="FFFFFF"/>
                </a:solidFill>
              </a:rPr>
              <a:t>Today’s theme:</a:t>
            </a:r>
            <a:br>
              <a:rPr lang="en-GB" sz="4800" dirty="0">
                <a:solidFill>
                  <a:srgbClr val="FFFFFF"/>
                </a:solidFill>
              </a:rPr>
            </a:br>
            <a:br>
              <a:rPr lang="en-GB" sz="4800" dirty="0">
                <a:solidFill>
                  <a:srgbClr val="FFFFFF"/>
                </a:solidFill>
              </a:rPr>
            </a:br>
            <a:r>
              <a:rPr lang="en-GB" sz="4800" i="1" dirty="0">
                <a:solidFill>
                  <a:srgbClr val="FFFFFF"/>
                </a:solidFill>
                <a:latin typeface="Arial"/>
                <a:ea typeface="Calibri Light"/>
                <a:cs typeface="Calibri Light"/>
              </a:rPr>
              <a:t>“Where </a:t>
            </a:r>
            <a:br>
              <a:rPr lang="en-GB" sz="4800" i="1" dirty="0">
                <a:solidFill>
                  <a:srgbClr val="FFFFFF"/>
                </a:solidFill>
                <a:latin typeface="Arial"/>
                <a:ea typeface="Calibri Light"/>
                <a:cs typeface="Calibri Light"/>
              </a:rPr>
            </a:br>
            <a:r>
              <a:rPr lang="en-GB" sz="4800" i="1" dirty="0">
                <a:solidFill>
                  <a:srgbClr val="FFFFFF"/>
                </a:solidFill>
                <a:latin typeface="Arial"/>
                <a:ea typeface="Calibri Light"/>
                <a:cs typeface="Calibri Light"/>
              </a:rPr>
              <a:t>to now?"</a:t>
            </a:r>
          </a:p>
        </p:txBody>
      </p:sp>
      <p:sp>
        <p:nvSpPr>
          <p:cNvPr id="6" name="Content Placeholder 5">
            <a:extLst>
              <a:ext uri="{FF2B5EF4-FFF2-40B4-BE49-F238E27FC236}">
                <a16:creationId xmlns:a16="http://schemas.microsoft.com/office/drawing/2014/main" id="{2EB8B0C1-AD38-753F-DE37-5423BAC75704}"/>
              </a:ext>
            </a:extLst>
          </p:cNvPr>
          <p:cNvSpPr>
            <a:spLocks noGrp="1"/>
          </p:cNvSpPr>
          <p:nvPr>
            <p:ph idx="1"/>
          </p:nvPr>
        </p:nvSpPr>
        <p:spPr/>
        <p:txBody>
          <a:bodyPr/>
          <a:lstStyle/>
          <a:p>
            <a:endParaRPr lang="en-GB" dirty="0"/>
          </a:p>
        </p:txBody>
      </p:sp>
      <p:sp>
        <p:nvSpPr>
          <p:cNvPr id="3" name="Content Placeholder 2">
            <a:extLst>
              <a:ext uri="{FF2B5EF4-FFF2-40B4-BE49-F238E27FC236}">
                <a16:creationId xmlns:a16="http://schemas.microsoft.com/office/drawing/2014/main" id="{21C85FC0-140B-56F6-B311-8E4973772BF1}"/>
              </a:ext>
            </a:extLst>
          </p:cNvPr>
          <p:cNvSpPr>
            <a:spLocks noGrp="1"/>
          </p:cNvSpPr>
          <p:nvPr>
            <p:ph type="body" sz="half" idx="2"/>
          </p:nvPr>
        </p:nvSpPr>
        <p:spPr>
          <a:xfrm>
            <a:off x="1600199" y="3043995"/>
            <a:ext cx="3368841" cy="3814005"/>
          </a:xfrm>
        </p:spPr>
        <p:txBody>
          <a:bodyPr>
            <a:normAutofit/>
          </a:bodyPr>
          <a:lstStyle/>
          <a:p>
            <a:pPr marL="0" indent="0">
              <a:buNone/>
            </a:pPr>
            <a:endParaRPr lang="en-GB" sz="1500" dirty="0">
              <a:solidFill>
                <a:srgbClr val="FFFFFF"/>
              </a:solidFill>
              <a:ea typeface="Calibri" panose="020F0502020204030204" pitchFamily="34" charset="0"/>
            </a:endParaRPr>
          </a:p>
          <a:p>
            <a:pPr marL="0" indent="0">
              <a:buNone/>
            </a:pPr>
            <a:endParaRPr lang="en-GB" sz="1500" dirty="0">
              <a:solidFill>
                <a:srgbClr val="FFFFFF"/>
              </a:solidFill>
              <a:effectLst/>
              <a:ea typeface="Calibri" panose="020F0502020204030204" pitchFamily="34" charset="0"/>
            </a:endParaRPr>
          </a:p>
          <a:p>
            <a:pPr marL="0" indent="0">
              <a:buNone/>
            </a:pPr>
            <a:endParaRPr lang="en-GB" dirty="0">
              <a:ea typeface="Calibri" panose="020F0502020204030204" pitchFamily="34" charset="0"/>
            </a:endParaRPr>
          </a:p>
          <a:p>
            <a:pPr marL="0" indent="0">
              <a:buNone/>
            </a:pPr>
            <a:endParaRPr lang="en-GB" sz="1500" dirty="0">
              <a:solidFill>
                <a:srgbClr val="FFFFFF"/>
              </a:solidFill>
              <a:effectLst/>
              <a:ea typeface="Calibri" panose="020F0502020204030204" pitchFamily="34" charset="0"/>
            </a:endParaRPr>
          </a:p>
        </p:txBody>
      </p:sp>
      <p:sp>
        <p:nvSpPr>
          <p:cNvPr id="4" name="TextBox 3">
            <a:extLst>
              <a:ext uri="{FF2B5EF4-FFF2-40B4-BE49-F238E27FC236}">
                <a16:creationId xmlns:a16="http://schemas.microsoft.com/office/drawing/2014/main" id="{674F457E-8AC2-11BE-ADBB-C13566317CC1}"/>
              </a:ext>
            </a:extLst>
          </p:cNvPr>
          <p:cNvSpPr txBox="1"/>
          <p:nvPr/>
        </p:nvSpPr>
        <p:spPr>
          <a:xfrm>
            <a:off x="4600383" y="1549204"/>
            <a:ext cx="778412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latin typeface="Arial"/>
                <a:ea typeface="Calibri" panose="020F0502020204030204"/>
                <a:cs typeface="Arial"/>
              </a:rPr>
              <a:t> Anti-Racist network PCP</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422767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9" name="Straight Connector 1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091E7-ECEA-8054-4ABD-2A01B253A01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BREAK</a:t>
            </a:r>
          </a:p>
        </p:txBody>
      </p:sp>
      <p:pic>
        <p:nvPicPr>
          <p:cNvPr id="10" name="Picture 9">
            <a:extLst>
              <a:ext uri="{FF2B5EF4-FFF2-40B4-BE49-F238E27FC236}">
                <a16:creationId xmlns:a16="http://schemas.microsoft.com/office/drawing/2014/main" id="{D033B358-28D6-6A49-46C3-87D4C77D8E1D}"/>
              </a:ext>
            </a:extLst>
          </p:cNvPr>
          <p:cNvPicPr>
            <a:picLocks noChangeAspect="1"/>
          </p:cNvPicPr>
          <p:nvPr/>
        </p:nvPicPr>
        <p:blipFill>
          <a:blip r:embed="rId3"/>
          <a:stretch>
            <a:fillRect/>
          </a:stretch>
        </p:blipFill>
        <p:spPr>
          <a:xfrm>
            <a:off x="633999" y="743395"/>
            <a:ext cx="6912217" cy="4847528"/>
          </a:xfrm>
          <a:prstGeom prst="rect">
            <a:avLst/>
          </a:prstGeom>
        </p:spPr>
      </p:pic>
      <p:cxnSp>
        <p:nvCxnSpPr>
          <p:cNvPr id="23" name="Straight Connector 2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Rectangle 2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AutoShape 12" descr="Image result for coffee and cake">
            <a:extLst>
              <a:ext uri="{FF2B5EF4-FFF2-40B4-BE49-F238E27FC236}">
                <a16:creationId xmlns:a16="http://schemas.microsoft.com/office/drawing/2014/main" id="{D8CCA5A5-81EC-078D-5895-0E169EC9D6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428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214109-3DD3-742C-C00E-A39D1C65E0C3}"/>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E174175-EB46-CDBD-B0C3-B05558D56D99}"/>
              </a:ext>
            </a:extLst>
          </p:cNvPr>
          <p:cNvSpPr txBox="1">
            <a:spLocks/>
          </p:cNvSpPr>
          <p:nvPr/>
        </p:nvSpPr>
        <p:spPr>
          <a:xfrm>
            <a:off x="4974771" y="634946"/>
            <a:ext cx="657497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dirty="0"/>
              <a:t>Final Network date for 2025-2026</a:t>
            </a:r>
          </a:p>
        </p:txBody>
      </p:sp>
      <p:pic>
        <p:nvPicPr>
          <p:cNvPr id="8" name="Picture 7" descr="A poster with qr code&#10;&#10;AI-generated content may be incorrect.">
            <a:extLst>
              <a:ext uri="{FF2B5EF4-FFF2-40B4-BE49-F238E27FC236}">
                <a16:creationId xmlns:a16="http://schemas.microsoft.com/office/drawing/2014/main" id="{D9169C72-B8F3-BB51-F076-94C2E169C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85" y="640081"/>
            <a:ext cx="3759943" cy="5314406"/>
          </a:xfrm>
          <a:prstGeom prst="rect">
            <a:avLst/>
          </a:prstGeom>
        </p:spPr>
      </p:pic>
      <p:cxnSp>
        <p:nvCxnSpPr>
          <p:cNvPr id="34" name="Straight Connector 33">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2CCED4-F7C8-DF4E-9228-4ED2C4FC59E4}"/>
              </a:ext>
            </a:extLst>
          </p:cNvPr>
          <p:cNvSpPr txBox="1"/>
          <p:nvPr/>
        </p:nvSpPr>
        <p:spPr>
          <a:xfrm>
            <a:off x="4974769" y="2198914"/>
            <a:ext cx="6574973" cy="3670180"/>
          </a:xfrm>
          <a:prstGeom prst="rect">
            <a:avLst/>
          </a:prstGeom>
        </p:spPr>
        <p:txBody>
          <a:bodyPr vert="horz" lIns="0" tIns="45720" rIns="0" bIns="45720" rtlCol="0">
            <a:normAutofit/>
          </a:bodyPr>
          <a:lstStyle/>
          <a:p>
            <a:pPr marL="457200" indent="-457200" defTabSz="914400">
              <a:lnSpc>
                <a:spcPct val="90000"/>
              </a:lnSpc>
              <a:spcAft>
                <a:spcPts val="600"/>
              </a:spcAft>
              <a:buClr>
                <a:schemeClr val="accent1"/>
              </a:buClr>
              <a:buFont typeface="Arial" panose="020B0604020202020204" pitchFamily="34" charset="0"/>
              <a:buChar char="•"/>
            </a:pPr>
            <a:r>
              <a:rPr lang="en-US" sz="3200" dirty="0">
                <a:solidFill>
                  <a:schemeClr val="tx1">
                    <a:lumMod val="75000"/>
                    <a:lumOff val="25000"/>
                  </a:schemeClr>
                </a:solidFill>
              </a:rPr>
              <a:t>Thurs 28</a:t>
            </a:r>
            <a:r>
              <a:rPr lang="en-US" sz="3200" baseline="30000" dirty="0">
                <a:solidFill>
                  <a:schemeClr val="tx1">
                    <a:lumMod val="75000"/>
                    <a:lumOff val="25000"/>
                  </a:schemeClr>
                </a:solidFill>
              </a:rPr>
              <a:t>th</a:t>
            </a:r>
            <a:r>
              <a:rPr lang="en-US" sz="3200" dirty="0">
                <a:solidFill>
                  <a:schemeClr val="tx1">
                    <a:lumMod val="75000"/>
                    <a:lumOff val="25000"/>
                  </a:schemeClr>
                </a:solidFill>
              </a:rPr>
              <a:t> May 2026</a:t>
            </a:r>
          </a:p>
        </p:txBody>
      </p:sp>
      <p:sp>
        <p:nvSpPr>
          <p:cNvPr id="36" name="Rectangle 35">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8" name="Rectangle 37">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AutoShape 12" descr="Image result for coffee and cake">
            <a:extLst>
              <a:ext uri="{FF2B5EF4-FFF2-40B4-BE49-F238E27FC236}">
                <a16:creationId xmlns:a16="http://schemas.microsoft.com/office/drawing/2014/main" id="{9B1E4311-37C6-91C9-E551-5B9FF2396D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2263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D638-7427-A29B-E33E-4F39C5A136D1}"/>
              </a:ext>
            </a:extLst>
          </p:cNvPr>
          <p:cNvSpPr>
            <a:spLocks noGrp="1"/>
          </p:cNvSpPr>
          <p:nvPr>
            <p:ph type="title"/>
          </p:nvPr>
        </p:nvSpPr>
        <p:spPr>
          <a:xfrm>
            <a:off x="4880792" y="324487"/>
            <a:ext cx="6368142" cy="1450757"/>
          </a:xfrm>
        </p:spPr>
        <p:txBody>
          <a:bodyPr>
            <a:normAutofit/>
          </a:bodyPr>
          <a:lstStyle/>
          <a:p>
            <a:r>
              <a:rPr lang="en-GB"/>
              <a:t>Session Outline</a:t>
            </a:r>
          </a:p>
        </p:txBody>
      </p:sp>
      <p:sp>
        <p:nvSpPr>
          <p:cNvPr id="3" name="Content Placeholder 2">
            <a:extLst>
              <a:ext uri="{FF2B5EF4-FFF2-40B4-BE49-F238E27FC236}">
                <a16:creationId xmlns:a16="http://schemas.microsoft.com/office/drawing/2014/main" id="{6DEEE5B7-94AA-D0D3-C669-DA269DBA6F55}"/>
              </a:ext>
            </a:extLst>
          </p:cNvPr>
          <p:cNvSpPr>
            <a:spLocks noGrp="1"/>
          </p:cNvSpPr>
          <p:nvPr>
            <p:ph idx="1"/>
          </p:nvPr>
        </p:nvSpPr>
        <p:spPr>
          <a:xfrm>
            <a:off x="4880792" y="2219234"/>
            <a:ext cx="6725919" cy="3670180"/>
          </a:xfrm>
        </p:spPr>
        <p:txBody>
          <a:bodyPr vert="horz" lIns="0" tIns="45720" rIns="0" bIns="45720" rtlCol="0" anchor="t">
            <a:normAutofit/>
          </a:bodyPr>
          <a:lstStyle/>
          <a:p>
            <a:r>
              <a:rPr lang="en-GB" sz="2800" dirty="0">
                <a:solidFill>
                  <a:schemeClr val="tx1"/>
                </a:solidFill>
              </a:rPr>
              <a:t>1. Welcome and Overview of Anti-Racist  Network </a:t>
            </a:r>
          </a:p>
          <a:p>
            <a:r>
              <a:rPr lang="en-GB" sz="2800" dirty="0">
                <a:solidFill>
                  <a:schemeClr val="tx1"/>
                </a:solidFill>
                <a:ea typeface="Calibri"/>
              </a:rPr>
              <a:t>2. Todays theme</a:t>
            </a:r>
            <a:r>
              <a:rPr lang="en-GB" sz="3200" dirty="0">
                <a:solidFill>
                  <a:schemeClr val="tx1"/>
                </a:solidFill>
                <a:ea typeface="Calibri"/>
              </a:rPr>
              <a:t>: “</a:t>
            </a:r>
            <a:r>
              <a:rPr lang="en-GB" sz="3200" b="1" i="1" dirty="0"/>
              <a:t>Where to now</a:t>
            </a:r>
            <a:r>
              <a:rPr lang="en-GB" sz="3200" dirty="0">
                <a:solidFill>
                  <a:schemeClr val="tx1"/>
                </a:solidFill>
                <a:ea typeface="Calibri"/>
              </a:rPr>
              <a:t>“ PCP session</a:t>
            </a:r>
            <a:endParaRPr lang="en-GB" sz="3200" i="1" dirty="0">
              <a:solidFill>
                <a:schemeClr val="tx1"/>
              </a:solidFill>
            </a:endParaRPr>
          </a:p>
          <a:p>
            <a:r>
              <a:rPr lang="en-GB" sz="2800" dirty="0">
                <a:solidFill>
                  <a:schemeClr val="tx1"/>
                </a:solidFill>
              </a:rPr>
              <a:t>3. Feedback from last network discussion: </a:t>
            </a:r>
            <a:r>
              <a:rPr lang="en-GB" sz="2800" i="1" dirty="0">
                <a:solidFill>
                  <a:schemeClr val="tx1"/>
                </a:solidFill>
              </a:rPr>
              <a:t>“</a:t>
            </a:r>
            <a:r>
              <a:rPr lang="en-GB" sz="2800" i="1" dirty="0">
                <a:solidFill>
                  <a:schemeClr val="tx1"/>
                </a:solidFill>
                <a:cs typeface="Calibri" panose="020F0502020204030204" pitchFamily="34" charset="0"/>
              </a:rPr>
              <a:t>How are you </a:t>
            </a:r>
            <a:r>
              <a:rPr lang="en-GB" sz="2800" i="1" dirty="0">
                <a:solidFill>
                  <a:schemeClr val="tx1"/>
                </a:solidFill>
                <a:ea typeface="Calibri"/>
                <a:cs typeface="Calibri"/>
              </a:rPr>
              <a:t>s</a:t>
            </a:r>
            <a:r>
              <a:rPr lang="en-GB" sz="2800" i="1" dirty="0"/>
              <a:t>upporting communities of colour within education?”</a:t>
            </a:r>
            <a:endParaRPr lang="en-GB" sz="2800" i="1" dirty="0">
              <a:solidFill>
                <a:schemeClr val="tx1"/>
              </a:solidFill>
              <a:ea typeface="Calibri"/>
              <a:cs typeface="Calibri"/>
            </a:endParaRPr>
          </a:p>
        </p:txBody>
      </p:sp>
      <p:pic>
        <p:nvPicPr>
          <p:cNvPr id="5" name="Picture 4" descr="White puzzle with one red piece">
            <a:extLst>
              <a:ext uri="{FF2B5EF4-FFF2-40B4-BE49-F238E27FC236}">
                <a16:creationId xmlns:a16="http://schemas.microsoft.com/office/drawing/2014/main" id="{2B45DF27-93B7-404B-BD64-3431ABEE8B83}"/>
              </a:ext>
            </a:extLst>
          </p:cNvPr>
          <p:cNvPicPr>
            <a:picLocks noChangeAspect="1"/>
          </p:cNvPicPr>
          <p:nvPr/>
        </p:nvPicPr>
        <p:blipFill rotWithShape="1">
          <a:blip r:embed="rId3"/>
          <a:srcRect l="31748" r="30144"/>
          <a:stretch/>
        </p:blipFill>
        <p:spPr>
          <a:xfrm>
            <a:off x="20" y="-12128"/>
            <a:ext cx="4654276" cy="6870127"/>
          </a:xfrm>
          <a:prstGeom prst="rect">
            <a:avLst/>
          </a:prstGeom>
        </p:spPr>
      </p:pic>
    </p:spTree>
    <p:extLst>
      <p:ext uri="{BB962C8B-B14F-4D97-AF65-F5344CB8AC3E}">
        <p14:creationId xmlns:p14="http://schemas.microsoft.com/office/powerpoint/2010/main" val="38090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8B45-FD87-66A5-A84E-54F9F746170F}"/>
              </a:ext>
            </a:extLst>
          </p:cNvPr>
          <p:cNvSpPr>
            <a:spLocks noGrp="1"/>
          </p:cNvSpPr>
          <p:nvPr>
            <p:ph type="title"/>
          </p:nvPr>
        </p:nvSpPr>
        <p:spPr>
          <a:xfrm>
            <a:off x="6411685" y="157466"/>
            <a:ext cx="5127171" cy="1450757"/>
          </a:xfrm>
        </p:spPr>
        <p:txBody>
          <a:bodyPr>
            <a:normAutofit/>
          </a:bodyPr>
          <a:lstStyle/>
          <a:p>
            <a:r>
              <a:rPr lang="en-GB"/>
              <a:t>Anti-Racist Network </a:t>
            </a:r>
          </a:p>
        </p:txBody>
      </p:sp>
      <p:sp>
        <p:nvSpPr>
          <p:cNvPr id="3" name="Content Placeholder 2">
            <a:extLst>
              <a:ext uri="{FF2B5EF4-FFF2-40B4-BE49-F238E27FC236}">
                <a16:creationId xmlns:a16="http://schemas.microsoft.com/office/drawing/2014/main" id="{97EAEB6F-7E16-B772-A2E5-287BE6D6FBF9}"/>
              </a:ext>
            </a:extLst>
          </p:cNvPr>
          <p:cNvSpPr>
            <a:spLocks noGrp="1"/>
          </p:cNvSpPr>
          <p:nvPr>
            <p:ph idx="1"/>
          </p:nvPr>
        </p:nvSpPr>
        <p:spPr>
          <a:xfrm>
            <a:off x="6411684" y="2198914"/>
            <a:ext cx="5127172" cy="3670180"/>
          </a:xfrm>
        </p:spPr>
        <p:txBody>
          <a:bodyPr>
            <a:normAutofit/>
          </a:bodyPr>
          <a:lstStyle/>
          <a:p>
            <a:r>
              <a:rPr lang="en-GB" sz="1700"/>
              <a:t>* Open to anyone who is an EP, TEP or EPIT in Scotland</a:t>
            </a:r>
          </a:p>
          <a:p>
            <a:r>
              <a:rPr lang="en-GB" sz="1700"/>
              <a:t>* Aim to create a safe space for discussion and action around anti-racism within the profession</a:t>
            </a:r>
          </a:p>
          <a:p>
            <a:r>
              <a:rPr lang="en-GB" sz="1700"/>
              <a:t>* Meet approx. 4 times in the academic year, dates set at the beginning of the academic session</a:t>
            </a:r>
          </a:p>
          <a:p>
            <a:r>
              <a:rPr lang="en-GB" sz="1700"/>
              <a:t>* Each session focuses on both input and reflective activity </a:t>
            </a:r>
          </a:p>
          <a:p>
            <a:r>
              <a:rPr lang="en-GB" sz="1700"/>
              <a:t>* Serves as a function for consultation for wide strategic strands</a:t>
            </a:r>
          </a:p>
          <a:p>
            <a:r>
              <a:rPr lang="en-GB" sz="1700"/>
              <a:t>* Anyone interested in joining: Scan QR Code </a:t>
            </a:r>
          </a:p>
          <a:p>
            <a:endParaRPr lang="en-GB" sz="1700"/>
          </a:p>
        </p:txBody>
      </p:sp>
      <p:pic>
        <p:nvPicPr>
          <p:cNvPr id="5" name="Picture 15" descr="A qr code on a blue background&#10;&#10;Description automatically generated">
            <a:extLst>
              <a:ext uri="{FF2B5EF4-FFF2-40B4-BE49-F238E27FC236}">
                <a16:creationId xmlns:a16="http://schemas.microsoft.com/office/drawing/2014/main" id="{7FCEECA7-11F5-7994-9EE8-B2013EC4BD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523" y="645106"/>
            <a:ext cx="5260964" cy="5247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25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8850A-973D-BA0D-F91C-0A207B4BCBAE}"/>
              </a:ext>
            </a:extLst>
          </p:cNvPr>
          <p:cNvSpPr>
            <a:spLocks noGrp="1"/>
          </p:cNvSpPr>
          <p:nvPr>
            <p:ph type="title"/>
          </p:nvPr>
        </p:nvSpPr>
        <p:spPr>
          <a:xfrm>
            <a:off x="5008881" y="634946"/>
            <a:ext cx="6368142" cy="1450757"/>
          </a:xfrm>
        </p:spPr>
        <p:txBody>
          <a:bodyPr>
            <a:normAutofit/>
          </a:bodyPr>
          <a:lstStyle/>
          <a:p>
            <a:r>
              <a:rPr lang="en-GB"/>
              <a:t>Content Warning &amp; Emotional Safety </a:t>
            </a:r>
          </a:p>
        </p:txBody>
      </p:sp>
      <p:pic>
        <p:nvPicPr>
          <p:cNvPr id="5" name="Picture 4" descr="Bright ladder against dull ladders">
            <a:extLst>
              <a:ext uri="{FF2B5EF4-FFF2-40B4-BE49-F238E27FC236}">
                <a16:creationId xmlns:a16="http://schemas.microsoft.com/office/drawing/2014/main" id="{97C028BE-3E32-291F-B304-85CA5BC81256}"/>
              </a:ext>
            </a:extLst>
          </p:cNvPr>
          <p:cNvPicPr>
            <a:picLocks noChangeAspect="1"/>
          </p:cNvPicPr>
          <p:nvPr/>
        </p:nvPicPr>
        <p:blipFill rotWithShape="1">
          <a:blip r:embed="rId3"/>
          <a:srcRect l="43469" r="5720"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9BB4EB-DEF5-D57D-E6D1-9CBE30798B08}"/>
              </a:ext>
            </a:extLst>
          </p:cNvPr>
          <p:cNvSpPr>
            <a:spLocks noGrp="1"/>
          </p:cNvSpPr>
          <p:nvPr>
            <p:ph idx="1"/>
          </p:nvPr>
        </p:nvSpPr>
        <p:spPr>
          <a:xfrm>
            <a:off x="5181600" y="2198913"/>
            <a:ext cx="6492239" cy="4323801"/>
          </a:xfrm>
        </p:spPr>
        <p:txBody>
          <a:bodyPr>
            <a:normAutofit/>
          </a:bodyPr>
          <a:lstStyle/>
          <a:p>
            <a:pPr marL="0" indent="0">
              <a:buNone/>
            </a:pPr>
            <a:r>
              <a:rPr lang="en-GB" sz="1600"/>
              <a:t>Subject and content can be emotive </a:t>
            </a:r>
          </a:p>
          <a:p>
            <a:pPr marL="0" indent="0">
              <a:buNone/>
            </a:pPr>
            <a:r>
              <a:rPr lang="en-GB" sz="1600"/>
              <a:t>Aiming to achieve a balance to allows us to sit with discomfort that serves as a springboard for change and action </a:t>
            </a:r>
          </a:p>
          <a:p>
            <a:pPr marL="0" indent="0">
              <a:buNone/>
            </a:pPr>
            <a:r>
              <a:rPr lang="en-GB" sz="1600"/>
              <a:t>Please take time to step out if this is required</a:t>
            </a:r>
          </a:p>
          <a:p>
            <a:pPr marL="0" indent="0">
              <a:buNone/>
            </a:pPr>
            <a:r>
              <a:rPr lang="en-GB" sz="1600"/>
              <a:t>We do not seek to create a hierarchy of lived experiences and this group explicitly recognises that other marginalised groups also experience discrimination </a:t>
            </a:r>
          </a:p>
          <a:p>
            <a:pPr marL="0" indent="0">
              <a:buNone/>
            </a:pPr>
            <a:r>
              <a:rPr lang="en-GB" sz="1600"/>
              <a:t>These sessions do often contain difficult challenge questions </a:t>
            </a:r>
          </a:p>
          <a:p>
            <a:pPr marL="0" indent="0">
              <a:buNone/>
            </a:pPr>
            <a:r>
              <a:rPr lang="en-GB" sz="1600"/>
              <a:t>We encourage debate and discussion but the questioning of the lived experience of BPOC is not up for discussion </a:t>
            </a:r>
          </a:p>
          <a:p>
            <a:pPr marL="0" indent="0">
              <a:buNone/>
            </a:pPr>
            <a:r>
              <a:rPr lang="en-GB" sz="1600"/>
              <a:t>Language and terminology </a:t>
            </a:r>
          </a:p>
          <a:p>
            <a:pPr marL="0" indent="0">
              <a:buNone/>
            </a:pPr>
            <a:r>
              <a:rPr lang="en-GB" sz="1600"/>
              <a:t>We ask that you pay attention to any thoughts, feeling and reactions that occur during discussions</a:t>
            </a:r>
          </a:p>
          <a:p>
            <a:endParaRPr lang="en-GB" sz="1400"/>
          </a:p>
          <a:p>
            <a:endParaRPr lang="en-GB" sz="1400"/>
          </a:p>
        </p:txBody>
      </p:sp>
    </p:spTree>
    <p:extLst>
      <p:ext uri="{BB962C8B-B14F-4D97-AF65-F5344CB8AC3E}">
        <p14:creationId xmlns:p14="http://schemas.microsoft.com/office/powerpoint/2010/main" val="242019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18D42-B071-34DB-32F9-3566EECE0667}"/>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6137EF-AB16-9C12-E0D9-A3A2CA4EE3C7}"/>
              </a:ext>
            </a:extLst>
          </p:cNvPr>
          <p:cNvPicPr>
            <a:picLocks noChangeAspect="1"/>
          </p:cNvPicPr>
          <p:nvPr/>
        </p:nvPicPr>
        <p:blipFill>
          <a:blip r:embed="rId3"/>
          <a:stretch>
            <a:fillRect/>
          </a:stretch>
        </p:blipFill>
        <p:spPr>
          <a:xfrm rot="1350051">
            <a:off x="1276572" y="517110"/>
            <a:ext cx="3711511" cy="5072701"/>
          </a:xfrm>
          <a:prstGeom prst="rect">
            <a:avLst/>
          </a:prstGeom>
        </p:spPr>
      </p:pic>
      <p:sp>
        <p:nvSpPr>
          <p:cNvPr id="3" name="Subtitle 2">
            <a:extLst>
              <a:ext uri="{FF2B5EF4-FFF2-40B4-BE49-F238E27FC236}">
                <a16:creationId xmlns:a16="http://schemas.microsoft.com/office/drawing/2014/main" id="{A4CB96B5-3B1E-851A-BF77-155B805ACD7C}"/>
              </a:ext>
            </a:extLst>
          </p:cNvPr>
          <p:cNvSpPr>
            <a:spLocks noGrp="1"/>
          </p:cNvSpPr>
          <p:nvPr>
            <p:ph type="subTitle" idx="1"/>
          </p:nvPr>
        </p:nvSpPr>
        <p:spPr>
          <a:xfrm>
            <a:off x="6139674" y="3036931"/>
            <a:ext cx="4905829" cy="1143000"/>
          </a:xfrm>
        </p:spPr>
        <p:txBody>
          <a:bodyPr vert="horz" lIns="91440" tIns="45720" rIns="91440" bIns="45720" rtlCol="0" anchor="t">
            <a:normAutofit fontScale="70000" lnSpcReduction="20000"/>
          </a:bodyPr>
          <a:lstStyle/>
          <a:p>
            <a:r>
              <a:rPr lang="en-GB" sz="3600" dirty="0"/>
              <a:t>ASPEP position PAPER </a:t>
            </a:r>
          </a:p>
          <a:p>
            <a:r>
              <a:rPr lang="en-GB" b="1" dirty="0">
                <a:solidFill>
                  <a:srgbClr val="CA3C08"/>
                </a:solidFill>
                <a:hlinkClick r:id="rId4"/>
              </a:rPr>
              <a:t>Available on the SDEP Anti-Racism website here: ASPEP Anti-Racism Position Paper</a:t>
            </a:r>
            <a:endParaRPr lang="en-GB" b="1" dirty="0">
              <a:solidFill>
                <a:srgbClr val="141412"/>
              </a:solidFill>
            </a:endParaRPr>
          </a:p>
          <a:p>
            <a:endParaRPr lang="en-GB" dirty="0"/>
          </a:p>
          <a:p>
            <a:endParaRPr lang="en-GB" dirty="0"/>
          </a:p>
          <a:p>
            <a:endParaRPr lang="en-GB" dirty="0"/>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513013A-E1E6-5CD8-5796-FE4DE336F0B4}"/>
                  </a:ext>
                </a:extLst>
              </p14:cNvPr>
              <p14:cNvContentPartPr/>
              <p14:nvPr/>
            </p14:nvContentPartPr>
            <p14:xfrm>
              <a:off x="5224663" y="4179931"/>
              <a:ext cx="703800" cy="300240"/>
            </p14:xfrm>
          </p:contentPart>
        </mc:Choice>
        <mc:Fallback xmlns="">
          <p:pic>
            <p:nvPicPr>
              <p:cNvPr id="4" name="Ink 3">
                <a:extLst>
                  <a:ext uri="{FF2B5EF4-FFF2-40B4-BE49-F238E27FC236}">
                    <a16:creationId xmlns:a16="http://schemas.microsoft.com/office/drawing/2014/main" id="{F513013A-E1E6-5CD8-5796-FE4DE336F0B4}"/>
                  </a:ext>
                </a:extLst>
              </p:cNvPr>
              <p:cNvPicPr/>
              <p:nvPr/>
            </p:nvPicPr>
            <p:blipFill>
              <a:blip r:embed="rId6"/>
              <a:stretch>
                <a:fillRect/>
              </a:stretch>
            </p:blipFill>
            <p:spPr>
              <a:xfrm>
                <a:off x="5161631" y="4116931"/>
                <a:ext cx="829504"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AC959B1-A232-4ED8-DBC5-9DDEFC90FD8D}"/>
                  </a:ext>
                </a:extLst>
              </p14:cNvPr>
              <p14:cNvContentPartPr/>
              <p14:nvPr/>
            </p14:nvContentPartPr>
            <p14:xfrm>
              <a:off x="10446103" y="4601131"/>
              <a:ext cx="599400" cy="127440"/>
            </p14:xfrm>
          </p:contentPart>
        </mc:Choice>
        <mc:Fallback xmlns="">
          <p:pic>
            <p:nvPicPr>
              <p:cNvPr id="6" name="Ink 5">
                <a:extLst>
                  <a:ext uri="{FF2B5EF4-FFF2-40B4-BE49-F238E27FC236}">
                    <a16:creationId xmlns:a16="http://schemas.microsoft.com/office/drawing/2014/main" id="{AAC959B1-A232-4ED8-DBC5-9DDEFC90FD8D}"/>
                  </a:ext>
                </a:extLst>
              </p:cNvPr>
              <p:cNvPicPr/>
              <p:nvPr/>
            </p:nvPicPr>
            <p:blipFill>
              <a:blip r:embed="rId8"/>
              <a:stretch>
                <a:fillRect/>
              </a:stretch>
            </p:blipFill>
            <p:spPr>
              <a:xfrm>
                <a:off x="10383065" y="4538131"/>
                <a:ext cx="725116" cy="253080"/>
              </a:xfrm>
              <a:prstGeom prst="rect">
                <a:avLst/>
              </a:prstGeom>
            </p:spPr>
          </p:pic>
        </mc:Fallback>
      </mc:AlternateContent>
    </p:spTree>
    <p:extLst>
      <p:ext uri="{BB962C8B-B14F-4D97-AF65-F5344CB8AC3E}">
        <p14:creationId xmlns:p14="http://schemas.microsoft.com/office/powerpoint/2010/main" val="112865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E68F-4473-6A5A-D14E-4F6BB5BA7A3C}"/>
              </a:ext>
            </a:extLst>
          </p:cNvPr>
          <p:cNvSpPr>
            <a:spLocks noGrp="1"/>
          </p:cNvSpPr>
          <p:nvPr>
            <p:ph type="title"/>
          </p:nvPr>
        </p:nvSpPr>
        <p:spPr/>
        <p:txBody>
          <a:bodyPr/>
          <a:lstStyle/>
          <a:p>
            <a:r>
              <a:rPr lang="en-GB"/>
              <a:t>SDEP Anti-Racist Network </a:t>
            </a:r>
          </a:p>
        </p:txBody>
      </p:sp>
      <p:graphicFrame>
        <p:nvGraphicFramePr>
          <p:cNvPr id="5" name="Content Placeholder 4">
            <a:extLst>
              <a:ext uri="{FF2B5EF4-FFF2-40B4-BE49-F238E27FC236}">
                <a16:creationId xmlns:a16="http://schemas.microsoft.com/office/drawing/2014/main" id="{1AB1698C-91C7-C4EF-13DE-A2F8BD39D6D9}"/>
              </a:ext>
            </a:extLst>
          </p:cNvPr>
          <p:cNvGraphicFramePr>
            <a:graphicFrameLocks noGrp="1"/>
          </p:cNvGraphicFramePr>
          <p:nvPr>
            <p:ph idx="1"/>
            <p:extLst>
              <p:ext uri="{D42A27DB-BD31-4B8C-83A1-F6EECF244321}">
                <p14:modId xmlns:p14="http://schemas.microsoft.com/office/powerpoint/2010/main" val="14584931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77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FBE6-85D8-E0E6-E0D1-ED4758602834}"/>
              </a:ext>
            </a:extLst>
          </p:cNvPr>
          <p:cNvSpPr>
            <a:spLocks noGrp="1"/>
          </p:cNvSpPr>
          <p:nvPr>
            <p:ph type="title"/>
          </p:nvPr>
        </p:nvSpPr>
        <p:spPr>
          <a:xfrm>
            <a:off x="8177212" y="634946"/>
            <a:ext cx="3372529" cy="5055904"/>
          </a:xfrm>
        </p:spPr>
        <p:txBody>
          <a:bodyPr anchor="ctr">
            <a:normAutofit/>
          </a:bodyPr>
          <a:lstStyle/>
          <a:p>
            <a:r>
              <a:rPr lang="en-GB" dirty="0"/>
              <a:t>SDEP Anti-Racist Work Strands </a:t>
            </a:r>
            <a:br>
              <a:rPr lang="en-GB" dirty="0">
                <a:ea typeface="Calibri Light"/>
                <a:cs typeface="Calibri Light"/>
              </a:rPr>
            </a:br>
            <a:endParaRPr lang="en-GB" dirty="0">
              <a:ea typeface="Calibri Light"/>
              <a:cs typeface="Calibri Light"/>
            </a:endParaRPr>
          </a:p>
        </p:txBody>
      </p:sp>
      <p:graphicFrame>
        <p:nvGraphicFramePr>
          <p:cNvPr id="7" name="Content Placeholder 2">
            <a:extLst>
              <a:ext uri="{FF2B5EF4-FFF2-40B4-BE49-F238E27FC236}">
                <a16:creationId xmlns:a16="http://schemas.microsoft.com/office/drawing/2014/main" id="{1A899499-9C4C-AA6E-9BDF-9430873A946E}"/>
              </a:ext>
            </a:extLst>
          </p:cNvPr>
          <p:cNvGraphicFramePr>
            <a:graphicFrameLocks noGrp="1"/>
          </p:cNvGraphicFramePr>
          <p:nvPr>
            <p:ph idx="1"/>
            <p:extLst>
              <p:ext uri="{D42A27DB-BD31-4B8C-83A1-F6EECF244321}">
                <p14:modId xmlns:p14="http://schemas.microsoft.com/office/powerpoint/2010/main" val="1476848550"/>
              </p:ext>
            </p:extLst>
          </p:nvPr>
        </p:nvGraphicFramePr>
        <p:xfrm>
          <a:off x="-1587" y="431945"/>
          <a:ext cx="7868659" cy="546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7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2DCE-7283-A97F-37B4-C979C1E5F40B}"/>
              </a:ext>
            </a:extLst>
          </p:cNvPr>
          <p:cNvSpPr>
            <a:spLocks noGrp="1"/>
          </p:cNvSpPr>
          <p:nvPr>
            <p:ph type="title"/>
          </p:nvPr>
        </p:nvSpPr>
        <p:spPr/>
        <p:txBody>
          <a:bodyPr/>
          <a:lstStyle/>
          <a:p>
            <a:r>
              <a:rPr lang="en-GB"/>
              <a:t>Update: national training model</a:t>
            </a:r>
          </a:p>
        </p:txBody>
      </p:sp>
      <p:sp>
        <p:nvSpPr>
          <p:cNvPr id="4" name="AutoShape 2" descr="Image result for Scotland Map. Simple">
            <a:extLst>
              <a:ext uri="{FF2B5EF4-FFF2-40B4-BE49-F238E27FC236}">
                <a16:creationId xmlns:a16="http://schemas.microsoft.com/office/drawing/2014/main" id="{D7609934-CA22-DAF2-C202-55EF284875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9A77DD4-8BF1-F761-6A0A-17D4820EB421}"/>
                  </a:ext>
                </a:extLst>
              </p14:cNvPr>
              <p14:cNvContentPartPr/>
              <p14:nvPr/>
            </p14:nvContentPartPr>
            <p14:xfrm>
              <a:off x="7242463" y="3018571"/>
              <a:ext cx="360" cy="360"/>
            </p14:xfrm>
          </p:contentPart>
        </mc:Choice>
        <mc:Fallback xmlns="">
          <p:pic>
            <p:nvPicPr>
              <p:cNvPr id="5" name="Ink 4">
                <a:extLst>
                  <a:ext uri="{FF2B5EF4-FFF2-40B4-BE49-F238E27FC236}">
                    <a16:creationId xmlns:a16="http://schemas.microsoft.com/office/drawing/2014/main" id="{F9A77DD4-8BF1-F761-6A0A-17D4820EB421}"/>
                  </a:ext>
                </a:extLst>
              </p:cNvPr>
              <p:cNvPicPr/>
              <p:nvPr/>
            </p:nvPicPr>
            <p:blipFill>
              <a:blip r:embed="rId4"/>
              <a:stretch>
                <a:fillRect/>
              </a:stretch>
            </p:blipFill>
            <p:spPr>
              <a:xfrm>
                <a:off x="7179463" y="29555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BD5A75E-5C69-0818-FE5A-F84BEAC5FF7A}"/>
                  </a:ext>
                </a:extLst>
              </p14:cNvPr>
              <p14:cNvContentPartPr/>
              <p14:nvPr/>
            </p14:nvContentPartPr>
            <p14:xfrm>
              <a:off x="9709543" y="1160611"/>
              <a:ext cx="360" cy="360"/>
            </p14:xfrm>
          </p:contentPart>
        </mc:Choice>
        <mc:Fallback xmlns="">
          <p:pic>
            <p:nvPicPr>
              <p:cNvPr id="6" name="Ink 5">
                <a:extLst>
                  <a:ext uri="{FF2B5EF4-FFF2-40B4-BE49-F238E27FC236}">
                    <a16:creationId xmlns:a16="http://schemas.microsoft.com/office/drawing/2014/main" id="{BBD5A75E-5C69-0818-FE5A-F84BEAC5FF7A}"/>
                  </a:ext>
                </a:extLst>
              </p:cNvPr>
              <p:cNvPicPr/>
              <p:nvPr/>
            </p:nvPicPr>
            <p:blipFill>
              <a:blip r:embed="rId4"/>
              <a:stretch>
                <a:fillRect/>
              </a:stretch>
            </p:blipFill>
            <p:spPr>
              <a:xfrm>
                <a:off x="9646543" y="1097611"/>
                <a:ext cx="126000" cy="126000"/>
              </a:xfrm>
              <a:prstGeom prst="rect">
                <a:avLst/>
              </a:prstGeom>
            </p:spPr>
          </p:pic>
        </mc:Fallback>
      </mc:AlternateContent>
      <p:sp>
        <p:nvSpPr>
          <p:cNvPr id="7" name="AutoShape 4" descr="Image result for Scotland Local Authority Map Poster">
            <a:extLst>
              <a:ext uri="{FF2B5EF4-FFF2-40B4-BE49-F238E27FC236}">
                <a16:creationId xmlns:a16="http://schemas.microsoft.com/office/drawing/2014/main" id="{A220D4F5-5085-DF85-65B6-DBD7E0B54EA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cotland Local Authority Map Poster">
            <a:extLst>
              <a:ext uri="{FF2B5EF4-FFF2-40B4-BE49-F238E27FC236}">
                <a16:creationId xmlns:a16="http://schemas.microsoft.com/office/drawing/2014/main" id="{260CE53A-DBB2-42BE-2F0D-53B59E67314D}"/>
              </a:ext>
            </a:extLst>
          </p:cNvPr>
          <p:cNvSpPr>
            <a:spLocks noChangeAspect="1" noChangeArrowheads="1"/>
          </p:cNvSpPr>
          <p:nvPr/>
        </p:nvSpPr>
        <p:spPr bwMode="auto">
          <a:xfrm>
            <a:off x="6248400" y="874846"/>
            <a:ext cx="3011354" cy="301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C02FDA7B-B841-0137-E995-A1297079D30D}"/>
              </a:ext>
            </a:extLst>
          </p:cNvPr>
          <p:cNvPicPr>
            <a:picLocks noChangeAspect="1"/>
          </p:cNvPicPr>
          <p:nvPr/>
        </p:nvPicPr>
        <p:blipFill>
          <a:blip r:embed="rId6"/>
          <a:srcRect l="1" t="230" r="10"/>
          <a:stretch/>
        </p:blipFill>
        <p:spPr>
          <a:xfrm>
            <a:off x="8477998" y="2011208"/>
            <a:ext cx="2013302" cy="2910564"/>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B655012-20BC-4A43-BBC6-31ED3AAE0301}"/>
                  </a:ext>
                </a:extLst>
              </p14:cNvPr>
              <p14:cNvContentPartPr/>
              <p14:nvPr/>
            </p14:nvContentPartPr>
            <p14:xfrm>
              <a:off x="8135699" y="2509393"/>
              <a:ext cx="1021680" cy="248400"/>
            </p14:xfrm>
          </p:contentPart>
        </mc:Choice>
        <mc:Fallback xmlns="">
          <p:pic>
            <p:nvPicPr>
              <p:cNvPr id="10" name="Ink 9">
                <a:extLst>
                  <a:ext uri="{FF2B5EF4-FFF2-40B4-BE49-F238E27FC236}">
                    <a16:creationId xmlns:a16="http://schemas.microsoft.com/office/drawing/2014/main" id="{1B655012-20BC-4A43-BBC6-31ED3AAE0301}"/>
                  </a:ext>
                </a:extLst>
              </p:cNvPr>
              <p:cNvPicPr/>
              <p:nvPr/>
            </p:nvPicPr>
            <p:blipFill>
              <a:blip r:embed="rId8"/>
              <a:stretch>
                <a:fillRect/>
              </a:stretch>
            </p:blipFill>
            <p:spPr>
              <a:xfrm>
                <a:off x="8072699" y="2446302"/>
                <a:ext cx="1147320" cy="37422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EF09F70B-6391-4135-4630-525EDA2617B3}"/>
                  </a:ext>
                </a:extLst>
              </p14:cNvPr>
              <p14:cNvContentPartPr/>
              <p14:nvPr/>
            </p14:nvContentPartPr>
            <p14:xfrm>
              <a:off x="9818727" y="5195621"/>
              <a:ext cx="191160" cy="138240"/>
            </p14:xfrm>
          </p:contentPart>
        </mc:Choice>
        <mc:Fallback xmlns="">
          <p:pic>
            <p:nvPicPr>
              <p:cNvPr id="12" name="Ink 11">
                <a:extLst>
                  <a:ext uri="{FF2B5EF4-FFF2-40B4-BE49-F238E27FC236}">
                    <a16:creationId xmlns:a16="http://schemas.microsoft.com/office/drawing/2014/main" id="{EF09F70B-6391-4135-4630-525EDA2617B3}"/>
                  </a:ext>
                </a:extLst>
              </p:cNvPr>
              <p:cNvPicPr/>
              <p:nvPr/>
            </p:nvPicPr>
            <p:blipFill>
              <a:blip r:embed="rId10"/>
              <a:stretch>
                <a:fillRect/>
              </a:stretch>
            </p:blipFill>
            <p:spPr>
              <a:xfrm>
                <a:off x="9755727" y="5132785"/>
                <a:ext cx="316800" cy="2635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95526794-7737-192A-DB66-9769A0EED6AA}"/>
                  </a:ext>
                </a:extLst>
              </p14:cNvPr>
              <p14:cNvContentPartPr/>
              <p14:nvPr/>
            </p14:nvContentPartPr>
            <p14:xfrm>
              <a:off x="6621567" y="4375541"/>
              <a:ext cx="360" cy="360"/>
            </p14:xfrm>
          </p:contentPart>
        </mc:Choice>
        <mc:Fallback xmlns="">
          <p:pic>
            <p:nvPicPr>
              <p:cNvPr id="13" name="Ink 12">
                <a:extLst>
                  <a:ext uri="{FF2B5EF4-FFF2-40B4-BE49-F238E27FC236}">
                    <a16:creationId xmlns:a16="http://schemas.microsoft.com/office/drawing/2014/main" id="{95526794-7737-192A-DB66-9769A0EED6AA}"/>
                  </a:ext>
                </a:extLst>
              </p:cNvPr>
              <p:cNvPicPr/>
              <p:nvPr/>
            </p:nvPicPr>
            <p:blipFill>
              <a:blip r:embed="rId4"/>
              <a:stretch>
                <a:fillRect/>
              </a:stretch>
            </p:blipFill>
            <p:spPr>
              <a:xfrm>
                <a:off x="6558567" y="4312541"/>
                <a:ext cx="126000" cy="126000"/>
              </a:xfrm>
              <a:prstGeom prst="rect">
                <a:avLst/>
              </a:prstGeom>
            </p:spPr>
          </p:pic>
        </mc:Fallback>
      </mc:AlternateContent>
      <p:sp>
        <p:nvSpPr>
          <p:cNvPr id="11" name="TextBox 10">
            <a:extLst>
              <a:ext uri="{FF2B5EF4-FFF2-40B4-BE49-F238E27FC236}">
                <a16:creationId xmlns:a16="http://schemas.microsoft.com/office/drawing/2014/main" id="{B351C1FE-F57E-D23C-BFE8-C6445247D6D3}"/>
              </a:ext>
            </a:extLst>
          </p:cNvPr>
          <p:cNvSpPr txBox="1"/>
          <p:nvPr/>
        </p:nvSpPr>
        <p:spPr>
          <a:xfrm>
            <a:off x="811695" y="2484782"/>
            <a:ext cx="718489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pPr>
            <a:r>
              <a:rPr lang="en-US" sz="2800" dirty="0">
                <a:ea typeface="Calibri"/>
                <a:cs typeface="Calibri"/>
              </a:rPr>
              <a:t>Seeking notifications of interest for a possible Cohort 2 for 26-27</a:t>
            </a:r>
          </a:p>
          <a:p>
            <a:pPr marL="285750" indent="-285750">
              <a:buFont typeface="Arial"/>
              <a:buChar char="•"/>
            </a:pPr>
            <a:endParaRPr lang="en-US" sz="3200" dirty="0">
              <a:ea typeface="Calibri"/>
              <a:cs typeface="Calibri"/>
            </a:endParaRPr>
          </a:p>
        </p:txBody>
      </p:sp>
    </p:spTree>
    <p:extLst>
      <p:ext uri="{BB962C8B-B14F-4D97-AF65-F5344CB8AC3E}">
        <p14:creationId xmlns:p14="http://schemas.microsoft.com/office/powerpoint/2010/main" val="234467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A31F-D3F2-6608-0C0E-293C48E06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98910-DA66-45CB-B78A-993297034F12}"/>
              </a:ext>
            </a:extLst>
          </p:cNvPr>
          <p:cNvSpPr>
            <a:spLocks noGrp="1"/>
          </p:cNvSpPr>
          <p:nvPr>
            <p:ph type="title"/>
          </p:nvPr>
        </p:nvSpPr>
        <p:spPr>
          <a:xfrm>
            <a:off x="493295" y="3818822"/>
            <a:ext cx="3200400" cy="2286000"/>
          </a:xfrm>
        </p:spPr>
        <p:txBody>
          <a:bodyPr>
            <a:normAutofit fontScale="90000"/>
          </a:bodyPr>
          <a:lstStyle/>
          <a:p>
            <a:br>
              <a:rPr lang="en-GB" sz="1500" dirty="0"/>
            </a:br>
            <a:br>
              <a:rPr lang="en-GB" sz="1500" dirty="0"/>
            </a:br>
            <a:br>
              <a:rPr lang="en-GB" sz="1500" dirty="0"/>
            </a:br>
            <a:br>
              <a:rPr lang="en-GB" sz="1500" dirty="0"/>
            </a:br>
            <a:br>
              <a:rPr lang="en-GB" sz="1500" dirty="0"/>
            </a:br>
            <a:br>
              <a:rPr lang="en-GB" sz="1500" dirty="0"/>
            </a:br>
            <a:br>
              <a:rPr lang="en-GB" sz="1500" dirty="0"/>
            </a:br>
            <a:r>
              <a:rPr lang="en-GB" sz="6000" dirty="0"/>
              <a:t>Feedback from January SDEP Anti-Racist network…</a:t>
            </a:r>
            <a:br>
              <a:rPr lang="en-GB" sz="3600" dirty="0"/>
            </a:br>
            <a:br>
              <a:rPr lang="en-GB" sz="3600" dirty="0"/>
            </a:br>
            <a:br>
              <a:rPr lang="en-GB" sz="3600" dirty="0"/>
            </a:br>
            <a:endParaRPr lang="en-GB" sz="3600" dirty="0"/>
          </a:p>
        </p:txBody>
      </p:sp>
      <p:sp>
        <p:nvSpPr>
          <p:cNvPr id="3" name="Subtitle 2">
            <a:extLst>
              <a:ext uri="{FF2B5EF4-FFF2-40B4-BE49-F238E27FC236}">
                <a16:creationId xmlns:a16="http://schemas.microsoft.com/office/drawing/2014/main" id="{82F32391-3A3E-C8F1-48FA-337C511530E2}"/>
              </a:ext>
            </a:extLst>
          </p:cNvPr>
          <p:cNvSpPr>
            <a:spLocks noGrp="1"/>
          </p:cNvSpPr>
          <p:nvPr>
            <p:ph idx="1"/>
          </p:nvPr>
        </p:nvSpPr>
        <p:spPr/>
        <p:txBody>
          <a:bodyPr vert="horz" lIns="91440" tIns="45720" rIns="91440" bIns="45720" rtlCol="0">
            <a:normAutofit/>
          </a:bodyPr>
          <a:lstStyle/>
          <a:p>
            <a:r>
              <a:rPr lang="en-GB" sz="4000" b="1" dirty="0">
                <a:solidFill>
                  <a:schemeClr val="tx1">
                    <a:lumMod val="85000"/>
                    <a:lumOff val="15000"/>
                  </a:schemeClr>
                </a:solidFill>
              </a:rPr>
              <a:t>Summary of Group Discussion…</a:t>
            </a:r>
          </a:p>
        </p:txBody>
      </p:sp>
    </p:spTree>
    <p:extLst>
      <p:ext uri="{BB962C8B-B14F-4D97-AF65-F5344CB8AC3E}">
        <p14:creationId xmlns:p14="http://schemas.microsoft.com/office/powerpoint/2010/main" val="383739040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2.xml><?xml version="1.0" encoding="utf-8"?>
<p:properties xmlns:p="http://schemas.microsoft.com/office/2006/metadata/properties" xmlns:xsi="http://www.w3.org/2001/XMLSchema-instance" xmlns:pc="http://schemas.microsoft.com/office/infopath/2007/PartnerControls">
  <documentManagement>
    <_activity xmlns="93c5c3f2-d4ac-4fe8-8966-d788fd005a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6F17BF17C97A4B996747BE49C5BED9" ma:contentTypeVersion="12" ma:contentTypeDescription="Create a new document." ma:contentTypeScope="" ma:versionID="863d502ea25ebaa4d88095594fb3e06d">
  <xsd:schema xmlns:xsd="http://www.w3.org/2001/XMLSchema" xmlns:xs="http://www.w3.org/2001/XMLSchema" xmlns:p="http://schemas.microsoft.com/office/2006/metadata/properties" xmlns:ns3="59446e61-bde0-4b6e-89a0-8ee19c819804" xmlns:ns4="93c5c3f2-d4ac-4fe8-8966-d788fd005ab0" targetNamespace="http://schemas.microsoft.com/office/2006/metadata/properties" ma:root="true" ma:fieldsID="a0a520f8b63f4bae4e2061cf160bfef4" ns3:_="" ns4:_="">
    <xsd:import namespace="59446e61-bde0-4b6e-89a0-8ee19c819804"/>
    <xsd:import namespace="93c5c3f2-d4ac-4fe8-8966-d788fd005a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46e61-bde0-4b6e-89a0-8ee19c8198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c5c3f2-d4ac-4fe8-8966-d788fd005a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5A400F-43EB-4E2A-8738-C90B36AC2D03}">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1122E48D-2105-4EAA-8D42-06C4BDC2569E}">
  <ds:schemaRefs>
    <ds:schemaRef ds:uri="59446e61-bde0-4b6e-89a0-8ee19c819804"/>
    <ds:schemaRef ds:uri="93c5c3f2-d4ac-4fe8-8966-d788fd005a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38587A-E8F7-4FBD-A2E3-291CA5A51AC9}">
  <ds:schemaRefs>
    <ds:schemaRef ds:uri="59446e61-bde0-4b6e-89a0-8ee19c819804"/>
    <ds:schemaRef ds:uri="93c5c3f2-d4ac-4fe8-8966-d788fd005a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44C611A-3B77-41F4-972B-FA81E9F5B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1735</TotalTime>
  <Words>1060</Words>
  <Application>Microsoft Office PowerPoint</Application>
  <PresentationFormat>Widescreen</PresentationFormat>
  <Paragraphs>151</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Palatino Linotype</vt:lpstr>
      <vt:lpstr>Wingdings</vt:lpstr>
      <vt:lpstr>Gallery</vt:lpstr>
      <vt:lpstr>Retrospect</vt:lpstr>
      <vt:lpstr>SDEP Anti-Racist Network  Session 3 26.03.26 </vt:lpstr>
      <vt:lpstr>Session Outline</vt:lpstr>
      <vt:lpstr>Anti-Racist Network </vt:lpstr>
      <vt:lpstr>Content Warning &amp; Emotional Safety </vt:lpstr>
      <vt:lpstr>PowerPoint Presentation</vt:lpstr>
      <vt:lpstr>SDEP Anti-Racist Network </vt:lpstr>
      <vt:lpstr>SDEP Anti-Racist Work Strands  </vt:lpstr>
      <vt:lpstr>Update: national training model</vt:lpstr>
      <vt:lpstr>       Feedback from January SDEP Anti-Racist network…   </vt:lpstr>
      <vt:lpstr>Last session we asked you to consider …</vt:lpstr>
      <vt:lpstr> Supporting communities of colour within education</vt:lpstr>
      <vt:lpstr>How have you directly supported POC through this time? </vt:lpstr>
      <vt:lpstr>How have you supported schools through this time?  </vt:lpstr>
      <vt:lpstr>How have you supported CYP of colour through this time? </vt:lpstr>
      <vt:lpstr>How have you supported communities of colour through this time? </vt:lpstr>
      <vt:lpstr>Teacher responses to racially motivated bullying in Scotland   </vt:lpstr>
      <vt:lpstr>Today’s theme:  “Where  to now?"</vt:lpstr>
      <vt:lpstr>BREAK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Gibson-Knowles</dc:creator>
  <cp:keywords>[OFFICIAL]</cp:keywords>
  <cp:lastModifiedBy>Rebecca Gibson-Knowles</cp:lastModifiedBy>
  <cp:revision>100</cp:revision>
  <dcterms:created xsi:type="dcterms:W3CDTF">2024-03-21T14:25:07Z</dcterms:created>
  <dcterms:modified xsi:type="dcterms:W3CDTF">2026-03-06T15:17:21Z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41c90fc0-3daf-45df-9f98-312088eef045</vt:lpwstr>
  </property>
  <property fmtid="{D5CDD505-2E9C-101B-9397-08002B2CF9AE}" pid="3" name="bjSaver">
    <vt:lpwstr>HgppZwdS39NNasSydwfxoO2HQInPGHWR</vt:lpwstr>
  </property>
  <property fmtid="{D5CDD505-2E9C-101B-9397-08002B2CF9AE}" pid="4"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5" name="bjDocumentLabelXML-0">
    <vt:lpwstr>ames.com/2008/01/sie/internal/label"&gt;&lt;element uid="971a7eb4-36b4-4e7d-b804-a07772b8e228" value="" /&gt;&lt;element uid="e3747532-42d1-43b9-8ba8-1bf45779edd5" value="" /&gt;&lt;/sisl&gt;</vt:lpwstr>
  </property>
  <property fmtid="{D5CDD505-2E9C-101B-9397-08002B2CF9AE}" pid="6" name="bjDocumentSecurityLabel">
    <vt:lpwstr>OFFICIAL</vt:lpwstr>
  </property>
  <property fmtid="{D5CDD505-2E9C-101B-9397-08002B2CF9AE}" pid="7" name="gcc-meta-protectivemarking">
    <vt:lpwstr>[OFFICIAL]</vt:lpwstr>
  </property>
  <property fmtid="{D5CDD505-2E9C-101B-9397-08002B2CF9AE}" pid="8" name="ContentTypeId">
    <vt:lpwstr>0x0101008B6F17BF17C97A4B996747BE49C5BED9</vt:lpwstr>
  </property>
  <property fmtid="{D5CDD505-2E9C-101B-9397-08002B2CF9AE}" pid="9" name="MSIP_Label_994db701-89a9-49bb-b598-cb04a9f5d29a_Enabled">
    <vt:lpwstr>true</vt:lpwstr>
  </property>
  <property fmtid="{D5CDD505-2E9C-101B-9397-08002B2CF9AE}" pid="10" name="MSIP_Label_994db701-89a9-49bb-b598-cb04a9f5d29a_SetDate">
    <vt:lpwstr>2025-10-17T09:27:25Z</vt:lpwstr>
  </property>
  <property fmtid="{D5CDD505-2E9C-101B-9397-08002B2CF9AE}" pid="11" name="MSIP_Label_994db701-89a9-49bb-b598-cb04a9f5d29a_Method">
    <vt:lpwstr>Privileged</vt:lpwstr>
  </property>
  <property fmtid="{D5CDD505-2E9C-101B-9397-08002B2CF9AE}" pid="12" name="MSIP_Label_994db701-89a9-49bb-b598-cb04a9f5d29a_Name">
    <vt:lpwstr>Official</vt:lpwstr>
  </property>
  <property fmtid="{D5CDD505-2E9C-101B-9397-08002B2CF9AE}" pid="13" name="MSIP_Label_994db701-89a9-49bb-b598-cb04a9f5d29a_SiteId">
    <vt:lpwstr>ca295336-1aa6-4486-b2b2-cf7669625305</vt:lpwstr>
  </property>
  <property fmtid="{D5CDD505-2E9C-101B-9397-08002B2CF9AE}" pid="14" name="MSIP_Label_994db701-89a9-49bb-b598-cb04a9f5d29a_ActionId">
    <vt:lpwstr>673f097d-88cb-401d-b273-8503c64493f0</vt:lpwstr>
  </property>
  <property fmtid="{D5CDD505-2E9C-101B-9397-08002B2CF9AE}" pid="15" name="MSIP_Label_994db701-89a9-49bb-b598-cb04a9f5d29a_ContentBits">
    <vt:lpwstr>1</vt:lpwstr>
  </property>
  <property fmtid="{D5CDD505-2E9C-101B-9397-08002B2CF9AE}" pid="16" name="MSIP_Label_994db701-89a9-49bb-b598-cb04a9f5d29a_Tag">
    <vt:lpwstr>10, 0, 1, 1</vt:lpwstr>
  </property>
  <property fmtid="{D5CDD505-2E9C-101B-9397-08002B2CF9AE}" pid="17" name="ClassificationContentMarkingHeaderLocations">
    <vt:lpwstr>Gallery:10\Retrospect:11\ChronicleVTI:10</vt:lpwstr>
  </property>
  <property fmtid="{D5CDD505-2E9C-101B-9397-08002B2CF9AE}" pid="18" name="ClassificationContentMarkingHeaderText">
    <vt:lpwstr>OFFICIAL</vt:lpwstr>
  </property>
</Properties>
</file>