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52.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57.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58.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59.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60.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61.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80.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2" r:id="rId5"/>
    <p:sldMasterId id="2147483774" r:id="rId6"/>
  </p:sldMasterIdLst>
  <p:notesMasterIdLst>
    <p:notesMasterId r:id="rId91"/>
  </p:notesMasterIdLst>
  <p:handoutMasterIdLst>
    <p:handoutMasterId r:id="rId92"/>
  </p:handoutMasterIdLst>
  <p:sldIdLst>
    <p:sldId id="258" r:id="rId7"/>
    <p:sldId id="260" r:id="rId8"/>
    <p:sldId id="263" r:id="rId9"/>
    <p:sldId id="266" r:id="rId10"/>
    <p:sldId id="264" r:id="rId11"/>
    <p:sldId id="729" r:id="rId12"/>
    <p:sldId id="316" r:id="rId13"/>
    <p:sldId id="313" r:id="rId14"/>
    <p:sldId id="314" r:id="rId15"/>
    <p:sldId id="311" r:id="rId16"/>
    <p:sldId id="315" r:id="rId17"/>
    <p:sldId id="267" r:id="rId18"/>
    <p:sldId id="364" r:id="rId19"/>
    <p:sldId id="1022" r:id="rId20"/>
    <p:sldId id="1025" r:id="rId21"/>
    <p:sldId id="1023" r:id="rId22"/>
    <p:sldId id="483" r:id="rId23"/>
    <p:sldId id="972" r:id="rId24"/>
    <p:sldId id="973" r:id="rId25"/>
    <p:sldId id="974" r:id="rId26"/>
    <p:sldId id="976" r:id="rId27"/>
    <p:sldId id="1026" r:id="rId28"/>
    <p:sldId id="977" r:id="rId29"/>
    <p:sldId id="978" r:id="rId30"/>
    <p:sldId id="453" r:id="rId31"/>
    <p:sldId id="999" r:id="rId32"/>
    <p:sldId id="1003" r:id="rId33"/>
    <p:sldId id="993" r:id="rId34"/>
    <p:sldId id="1028" r:id="rId35"/>
    <p:sldId id="1029" r:id="rId36"/>
    <p:sldId id="1030" r:id="rId37"/>
    <p:sldId id="982" r:id="rId38"/>
    <p:sldId id="983" r:id="rId39"/>
    <p:sldId id="984" r:id="rId40"/>
    <p:sldId id="985" r:id="rId41"/>
    <p:sldId id="981" r:id="rId42"/>
    <p:sldId id="1005" r:id="rId43"/>
    <p:sldId id="1006" r:id="rId44"/>
    <p:sldId id="998" r:id="rId45"/>
    <p:sldId id="1001" r:id="rId46"/>
    <p:sldId id="989" r:id="rId47"/>
    <p:sldId id="1002" r:id="rId48"/>
    <p:sldId id="611" r:id="rId49"/>
    <p:sldId id="295" r:id="rId50"/>
    <p:sldId id="291" r:id="rId51"/>
    <p:sldId id="1027" r:id="rId52"/>
    <p:sldId id="988" r:id="rId53"/>
    <p:sldId id="319" r:id="rId54"/>
    <p:sldId id="996" r:id="rId55"/>
    <p:sldId id="997" r:id="rId56"/>
    <p:sldId id="1032" r:id="rId57"/>
    <p:sldId id="1000" r:id="rId58"/>
    <p:sldId id="606" r:id="rId59"/>
    <p:sldId id="1008" r:id="rId60"/>
    <p:sldId id="621" r:id="rId61"/>
    <p:sldId id="1011" r:id="rId62"/>
    <p:sldId id="1012" r:id="rId63"/>
    <p:sldId id="1031" r:id="rId64"/>
    <p:sldId id="1015" r:id="rId65"/>
    <p:sldId id="1033" r:id="rId66"/>
    <p:sldId id="1017" r:id="rId67"/>
    <p:sldId id="1019" r:id="rId68"/>
    <p:sldId id="931" r:id="rId69"/>
    <p:sldId id="1035" r:id="rId70"/>
    <p:sldId id="1024" r:id="rId71"/>
    <p:sldId id="256" r:id="rId72"/>
    <p:sldId id="257" r:id="rId73"/>
    <p:sldId id="1036" r:id="rId74"/>
    <p:sldId id="1014" r:id="rId75"/>
    <p:sldId id="1018" r:id="rId76"/>
    <p:sldId id="359" r:id="rId77"/>
    <p:sldId id="1037" r:id="rId78"/>
    <p:sldId id="457" r:id="rId79"/>
    <p:sldId id="1038" r:id="rId80"/>
    <p:sldId id="1039" r:id="rId81"/>
    <p:sldId id="1040" r:id="rId82"/>
    <p:sldId id="1042" r:id="rId83"/>
    <p:sldId id="1049" r:id="rId84"/>
    <p:sldId id="1041" r:id="rId85"/>
    <p:sldId id="1044" r:id="rId86"/>
    <p:sldId id="1045" r:id="rId87"/>
    <p:sldId id="1048" r:id="rId88"/>
    <p:sldId id="1046" r:id="rId89"/>
    <p:sldId id="1047" r:id="rId9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02" autoAdjust="0"/>
    <p:restoredTop sz="78917" autoAdjust="0"/>
  </p:normalViewPr>
  <p:slideViewPr>
    <p:cSldViewPr snapToGrid="0">
      <p:cViewPr varScale="1">
        <p:scale>
          <a:sx n="58" d="100"/>
          <a:sy n="58" d="100"/>
        </p:scale>
        <p:origin x="1028" y="52"/>
      </p:cViewPr>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1.xml"/><Relationship Id="rId90" Type="http://schemas.openxmlformats.org/officeDocument/2006/relationships/slide" Target="slides/slide84.xml"/><Relationship Id="rId95" Type="http://schemas.openxmlformats.org/officeDocument/2006/relationships/theme" Target="theme/theme1.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handoutMaster" Target="handoutMasters/handoutMaster1.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s>
</file>

<file path=ppt/diagrams/_rels/data17.xml.rels><?xml version="1.0" encoding="UTF-8" standalone="yes"?>
<Relationships xmlns="http://schemas.openxmlformats.org/package/2006/relationships"><Relationship Id="rId1" Type="http://schemas.openxmlformats.org/officeDocument/2006/relationships/hyperlink" Target="https://www.youtube.com/watch?v=_YSA7-xCz4k" TargetMode="External"/></Relationships>
</file>

<file path=ppt/diagrams/_rels/drawing17.xml.rels><?xml version="1.0" encoding="UTF-8" standalone="yes"?>
<Relationships xmlns="http://schemas.openxmlformats.org/package/2006/relationships"><Relationship Id="rId1" Type="http://schemas.openxmlformats.org/officeDocument/2006/relationships/hyperlink" Target="https://www.youtube.com/watch?v=_YSA7-xCz4k"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856F7A-A334-4946-9E53-FBA9A4203E8C}"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GB"/>
        </a:p>
      </dgm:t>
    </dgm:pt>
    <dgm:pt modelId="{C4F85C24-B19B-4A44-A979-FBED60D72DB9}">
      <dgm:prSet phldrT="[Text]"/>
      <dgm:spPr/>
      <dgm:t>
        <a:bodyPr/>
        <a:lstStyle/>
        <a:p>
          <a:r>
            <a:rPr lang="en-GB" dirty="0"/>
            <a:t>SDEP Steering Group </a:t>
          </a:r>
        </a:p>
      </dgm:t>
    </dgm:pt>
    <dgm:pt modelId="{9C6FF389-700D-44CD-B733-6FECD3B6A38F}" type="parTrans" cxnId="{FC72D57A-0218-4682-80F1-EAA57F6C5B32}">
      <dgm:prSet/>
      <dgm:spPr/>
      <dgm:t>
        <a:bodyPr/>
        <a:lstStyle/>
        <a:p>
          <a:endParaRPr lang="en-GB"/>
        </a:p>
      </dgm:t>
    </dgm:pt>
    <dgm:pt modelId="{C38AB071-D4D6-482F-BBFD-A84EC1F11FA9}" type="sibTrans" cxnId="{FC72D57A-0218-4682-80F1-EAA57F6C5B32}">
      <dgm:prSet/>
      <dgm:spPr/>
      <dgm:t>
        <a:bodyPr/>
        <a:lstStyle/>
        <a:p>
          <a:endParaRPr lang="en-GB"/>
        </a:p>
      </dgm:t>
    </dgm:pt>
    <dgm:pt modelId="{70F58286-E53F-4531-B39B-D546D7F9E656}" type="asst">
      <dgm:prSet phldrT="[Text]"/>
      <dgm:spPr/>
      <dgm:t>
        <a:bodyPr/>
        <a:lstStyle/>
        <a:p>
          <a:r>
            <a:rPr lang="en-GB"/>
            <a:t>Anti-Racist Network </a:t>
          </a:r>
        </a:p>
      </dgm:t>
    </dgm:pt>
    <dgm:pt modelId="{24136E8D-34ED-458A-BD6A-572C63E66019}" type="parTrans" cxnId="{4B91A286-DF48-46BE-9D2D-96736B7208B3}">
      <dgm:prSet/>
      <dgm:spPr/>
      <dgm:t>
        <a:bodyPr/>
        <a:lstStyle/>
        <a:p>
          <a:endParaRPr lang="en-GB"/>
        </a:p>
      </dgm:t>
    </dgm:pt>
    <dgm:pt modelId="{ADAEB120-1BBF-4BAF-B340-3C2972AD4587}" type="sibTrans" cxnId="{4B91A286-DF48-46BE-9D2D-96736B7208B3}">
      <dgm:prSet/>
      <dgm:spPr/>
      <dgm:t>
        <a:bodyPr/>
        <a:lstStyle/>
        <a:p>
          <a:endParaRPr lang="en-GB"/>
        </a:p>
      </dgm:t>
    </dgm:pt>
    <dgm:pt modelId="{C2882F42-E903-4A03-B940-760FD24EAAF2}" type="asst">
      <dgm:prSet/>
      <dgm:spPr/>
      <dgm:t>
        <a:bodyPr/>
        <a:lstStyle/>
        <a:p>
          <a:r>
            <a:rPr lang="en-GB"/>
            <a:t>Work Strands</a:t>
          </a:r>
        </a:p>
      </dgm:t>
    </dgm:pt>
    <dgm:pt modelId="{4262152B-AD1F-4429-9CCA-D87736468BAB}" type="parTrans" cxnId="{87371506-E53D-41DF-8615-B14DEEF73C6A}">
      <dgm:prSet/>
      <dgm:spPr/>
      <dgm:t>
        <a:bodyPr/>
        <a:lstStyle/>
        <a:p>
          <a:endParaRPr lang="en-GB"/>
        </a:p>
      </dgm:t>
    </dgm:pt>
    <dgm:pt modelId="{25A52D16-712F-40AF-AA57-91F98A0FEBB3}" type="sibTrans" cxnId="{87371506-E53D-41DF-8615-B14DEEF73C6A}">
      <dgm:prSet/>
      <dgm:spPr/>
      <dgm:t>
        <a:bodyPr/>
        <a:lstStyle/>
        <a:p>
          <a:endParaRPr lang="en-GB"/>
        </a:p>
      </dgm:t>
    </dgm:pt>
    <dgm:pt modelId="{4E469029-B8B1-47C3-9DB6-48E5542B41C6}" type="pres">
      <dgm:prSet presAssocID="{95856F7A-A334-4946-9E53-FBA9A4203E8C}" presName="hierChild1" presStyleCnt="0">
        <dgm:presLayoutVars>
          <dgm:orgChart val="1"/>
          <dgm:chPref val="1"/>
          <dgm:dir/>
          <dgm:animOne val="branch"/>
          <dgm:animLvl val="lvl"/>
          <dgm:resizeHandles/>
        </dgm:presLayoutVars>
      </dgm:prSet>
      <dgm:spPr/>
    </dgm:pt>
    <dgm:pt modelId="{5707089B-BBB0-4D04-B7AD-8B9AF28B3417}" type="pres">
      <dgm:prSet presAssocID="{C4F85C24-B19B-4A44-A979-FBED60D72DB9}" presName="hierRoot1" presStyleCnt="0">
        <dgm:presLayoutVars>
          <dgm:hierBranch val="init"/>
        </dgm:presLayoutVars>
      </dgm:prSet>
      <dgm:spPr/>
    </dgm:pt>
    <dgm:pt modelId="{01AB55E4-DFE6-42E3-AC25-8F8AB5C4035B}" type="pres">
      <dgm:prSet presAssocID="{C4F85C24-B19B-4A44-A979-FBED60D72DB9}" presName="rootComposite1" presStyleCnt="0"/>
      <dgm:spPr/>
    </dgm:pt>
    <dgm:pt modelId="{7012FBDF-1D97-4655-B65C-401C93D5D739}" type="pres">
      <dgm:prSet presAssocID="{C4F85C24-B19B-4A44-A979-FBED60D72DB9}" presName="rootText1" presStyleLbl="node0" presStyleIdx="0" presStyleCnt="1" custLinFactNeighborX="15">
        <dgm:presLayoutVars>
          <dgm:chPref val="3"/>
        </dgm:presLayoutVars>
      </dgm:prSet>
      <dgm:spPr/>
    </dgm:pt>
    <dgm:pt modelId="{1616D8C6-D786-4E0A-9CAE-6FD5139E9A5E}" type="pres">
      <dgm:prSet presAssocID="{C4F85C24-B19B-4A44-A979-FBED60D72DB9}" presName="rootConnector1" presStyleLbl="node1" presStyleIdx="0" presStyleCnt="0"/>
      <dgm:spPr/>
    </dgm:pt>
    <dgm:pt modelId="{2A57F9CB-C806-4BD2-B0B2-93DA92B495E4}" type="pres">
      <dgm:prSet presAssocID="{C4F85C24-B19B-4A44-A979-FBED60D72DB9}" presName="hierChild2" presStyleCnt="0"/>
      <dgm:spPr/>
    </dgm:pt>
    <dgm:pt modelId="{05D9722F-02C3-4405-B09C-D93BB723A21E}" type="pres">
      <dgm:prSet presAssocID="{C4F85C24-B19B-4A44-A979-FBED60D72DB9}" presName="hierChild3" presStyleCnt="0"/>
      <dgm:spPr/>
    </dgm:pt>
    <dgm:pt modelId="{C9A3F16C-EFC2-4997-BB49-3F5EE3BA550C}" type="pres">
      <dgm:prSet presAssocID="{24136E8D-34ED-458A-BD6A-572C63E66019}" presName="Name111" presStyleLbl="parChTrans1D2" presStyleIdx="0" presStyleCnt="2"/>
      <dgm:spPr/>
    </dgm:pt>
    <dgm:pt modelId="{9C487FD7-E7E1-4ED9-8459-1F1432E2D88E}" type="pres">
      <dgm:prSet presAssocID="{70F58286-E53F-4531-B39B-D546D7F9E656}" presName="hierRoot3" presStyleCnt="0">
        <dgm:presLayoutVars>
          <dgm:hierBranch val="init"/>
        </dgm:presLayoutVars>
      </dgm:prSet>
      <dgm:spPr/>
    </dgm:pt>
    <dgm:pt modelId="{6E00A8FD-C561-4959-805C-EFBA91CEDC5A}" type="pres">
      <dgm:prSet presAssocID="{70F58286-E53F-4531-B39B-D546D7F9E656}" presName="rootComposite3" presStyleCnt="0"/>
      <dgm:spPr/>
    </dgm:pt>
    <dgm:pt modelId="{0BF27CE0-0DA3-4012-A5F4-4244D5C07A0D}" type="pres">
      <dgm:prSet presAssocID="{70F58286-E53F-4531-B39B-D546D7F9E656}" presName="rootText3" presStyleLbl="asst1" presStyleIdx="0" presStyleCnt="2" custLinFactX="16540" custLinFactNeighborX="100000" custLinFactNeighborY="-16041">
        <dgm:presLayoutVars>
          <dgm:chPref val="3"/>
        </dgm:presLayoutVars>
      </dgm:prSet>
      <dgm:spPr/>
    </dgm:pt>
    <dgm:pt modelId="{3D96223E-57D6-4783-B319-9885985E7632}" type="pres">
      <dgm:prSet presAssocID="{70F58286-E53F-4531-B39B-D546D7F9E656}" presName="rootConnector3" presStyleLbl="asst1" presStyleIdx="0" presStyleCnt="2"/>
      <dgm:spPr/>
    </dgm:pt>
    <dgm:pt modelId="{1B567096-29EC-456C-A5E6-0B5DC9D1D1E1}" type="pres">
      <dgm:prSet presAssocID="{70F58286-E53F-4531-B39B-D546D7F9E656}" presName="hierChild6" presStyleCnt="0"/>
      <dgm:spPr/>
    </dgm:pt>
    <dgm:pt modelId="{90399B5C-3D10-4DA0-B629-03E5715F4629}" type="pres">
      <dgm:prSet presAssocID="{70F58286-E53F-4531-B39B-D546D7F9E656}" presName="hierChild7" presStyleCnt="0"/>
      <dgm:spPr/>
    </dgm:pt>
    <dgm:pt modelId="{E5017549-DE47-4C2A-AF78-A2C3D4EBFB5F}" type="pres">
      <dgm:prSet presAssocID="{4262152B-AD1F-4429-9CCA-D87736468BAB}" presName="Name111" presStyleLbl="parChTrans1D2" presStyleIdx="1" presStyleCnt="2"/>
      <dgm:spPr/>
    </dgm:pt>
    <dgm:pt modelId="{48953962-93DD-416F-8492-69CECF27064C}" type="pres">
      <dgm:prSet presAssocID="{C2882F42-E903-4A03-B940-760FD24EAAF2}" presName="hierRoot3" presStyleCnt="0">
        <dgm:presLayoutVars>
          <dgm:hierBranch val="init"/>
        </dgm:presLayoutVars>
      </dgm:prSet>
      <dgm:spPr/>
    </dgm:pt>
    <dgm:pt modelId="{D74F47D4-0F4A-4682-A90A-3BF002C6B707}" type="pres">
      <dgm:prSet presAssocID="{C2882F42-E903-4A03-B940-760FD24EAAF2}" presName="rootComposite3" presStyleCnt="0"/>
      <dgm:spPr/>
    </dgm:pt>
    <dgm:pt modelId="{64D24E9F-E74B-40B4-B471-0FC11F5ECFA4}" type="pres">
      <dgm:prSet presAssocID="{C2882F42-E903-4A03-B940-760FD24EAAF2}" presName="rootText3" presStyleLbl="asst1" presStyleIdx="1" presStyleCnt="2" custLinFactX="-21800" custLinFactNeighborX="-100000" custLinFactNeighborY="-12715">
        <dgm:presLayoutVars>
          <dgm:chPref val="3"/>
        </dgm:presLayoutVars>
      </dgm:prSet>
      <dgm:spPr/>
    </dgm:pt>
    <dgm:pt modelId="{B1D33073-7118-4B1B-86CD-4DA7B90F8726}" type="pres">
      <dgm:prSet presAssocID="{C2882F42-E903-4A03-B940-760FD24EAAF2}" presName="rootConnector3" presStyleLbl="asst1" presStyleIdx="1" presStyleCnt="2"/>
      <dgm:spPr/>
    </dgm:pt>
    <dgm:pt modelId="{A33E20DE-8FD3-46D4-82F7-F3882C14104E}" type="pres">
      <dgm:prSet presAssocID="{C2882F42-E903-4A03-B940-760FD24EAAF2}" presName="hierChild6" presStyleCnt="0"/>
      <dgm:spPr/>
    </dgm:pt>
    <dgm:pt modelId="{F1802CFF-4AFA-4E88-AAA5-23E41C3B8A33}" type="pres">
      <dgm:prSet presAssocID="{C2882F42-E903-4A03-B940-760FD24EAAF2}" presName="hierChild7" presStyleCnt="0"/>
      <dgm:spPr/>
    </dgm:pt>
  </dgm:ptLst>
  <dgm:cxnLst>
    <dgm:cxn modelId="{87371506-E53D-41DF-8615-B14DEEF73C6A}" srcId="{C4F85C24-B19B-4A44-A979-FBED60D72DB9}" destId="{C2882F42-E903-4A03-B940-760FD24EAAF2}" srcOrd="1" destOrd="0" parTransId="{4262152B-AD1F-4429-9CCA-D87736468BAB}" sibTransId="{25A52D16-712F-40AF-AA57-91F98A0FEBB3}"/>
    <dgm:cxn modelId="{CA5A4E07-9404-4E28-A328-D33C1847A438}" type="presOf" srcId="{24136E8D-34ED-458A-BD6A-572C63E66019}" destId="{C9A3F16C-EFC2-4997-BB49-3F5EE3BA550C}" srcOrd="0" destOrd="0" presId="urn:microsoft.com/office/officeart/2005/8/layout/orgChart1"/>
    <dgm:cxn modelId="{D8376E0C-2EBC-4ED9-AAB4-3C50006597D5}" type="presOf" srcId="{C4F85C24-B19B-4A44-A979-FBED60D72DB9}" destId="{1616D8C6-D786-4E0A-9CAE-6FD5139E9A5E}" srcOrd="1" destOrd="0" presId="urn:microsoft.com/office/officeart/2005/8/layout/orgChart1"/>
    <dgm:cxn modelId="{55034C17-8032-46D6-857D-27D3E617B8DE}" type="presOf" srcId="{70F58286-E53F-4531-B39B-D546D7F9E656}" destId="{0BF27CE0-0DA3-4012-A5F4-4244D5C07A0D}" srcOrd="0" destOrd="0" presId="urn:microsoft.com/office/officeart/2005/8/layout/orgChart1"/>
    <dgm:cxn modelId="{BFB38719-1EDE-46E2-8B3F-7B0DBEB87666}" type="presOf" srcId="{C4F85C24-B19B-4A44-A979-FBED60D72DB9}" destId="{7012FBDF-1D97-4655-B65C-401C93D5D739}" srcOrd="0" destOrd="0" presId="urn:microsoft.com/office/officeart/2005/8/layout/orgChart1"/>
    <dgm:cxn modelId="{3482C352-7E10-46C8-80B6-2338CF355C86}" type="presOf" srcId="{C2882F42-E903-4A03-B940-760FD24EAAF2}" destId="{B1D33073-7118-4B1B-86CD-4DA7B90F8726}" srcOrd="1" destOrd="0" presId="urn:microsoft.com/office/officeart/2005/8/layout/orgChart1"/>
    <dgm:cxn modelId="{FC72D57A-0218-4682-80F1-EAA57F6C5B32}" srcId="{95856F7A-A334-4946-9E53-FBA9A4203E8C}" destId="{C4F85C24-B19B-4A44-A979-FBED60D72DB9}" srcOrd="0" destOrd="0" parTransId="{9C6FF389-700D-44CD-B733-6FECD3B6A38F}" sibTransId="{C38AB071-D4D6-482F-BBFD-A84EC1F11FA9}"/>
    <dgm:cxn modelId="{83607C82-B87E-4397-85F9-B25B0C5A7556}" type="presOf" srcId="{4262152B-AD1F-4429-9CCA-D87736468BAB}" destId="{E5017549-DE47-4C2A-AF78-A2C3D4EBFB5F}" srcOrd="0" destOrd="0" presId="urn:microsoft.com/office/officeart/2005/8/layout/orgChart1"/>
    <dgm:cxn modelId="{4B91A286-DF48-46BE-9D2D-96736B7208B3}" srcId="{C4F85C24-B19B-4A44-A979-FBED60D72DB9}" destId="{70F58286-E53F-4531-B39B-D546D7F9E656}" srcOrd="0" destOrd="0" parTransId="{24136E8D-34ED-458A-BD6A-572C63E66019}" sibTransId="{ADAEB120-1BBF-4BAF-B340-3C2972AD4587}"/>
    <dgm:cxn modelId="{E0DF29B7-B858-4C20-819F-422D559594AA}" type="presOf" srcId="{70F58286-E53F-4531-B39B-D546D7F9E656}" destId="{3D96223E-57D6-4783-B319-9885985E7632}" srcOrd="1" destOrd="0" presId="urn:microsoft.com/office/officeart/2005/8/layout/orgChart1"/>
    <dgm:cxn modelId="{FF1767E9-E446-4310-AEFA-FA7F0533F117}" type="presOf" srcId="{C2882F42-E903-4A03-B940-760FD24EAAF2}" destId="{64D24E9F-E74B-40B4-B471-0FC11F5ECFA4}" srcOrd="0" destOrd="0" presId="urn:microsoft.com/office/officeart/2005/8/layout/orgChart1"/>
    <dgm:cxn modelId="{71496BFC-044A-418C-9E98-701D94E3BA38}" type="presOf" srcId="{95856F7A-A334-4946-9E53-FBA9A4203E8C}" destId="{4E469029-B8B1-47C3-9DB6-48E5542B41C6}" srcOrd="0" destOrd="0" presId="urn:microsoft.com/office/officeart/2005/8/layout/orgChart1"/>
    <dgm:cxn modelId="{8A0F58F2-23F6-4FE7-B394-7A4150FD07B9}" type="presParOf" srcId="{4E469029-B8B1-47C3-9DB6-48E5542B41C6}" destId="{5707089B-BBB0-4D04-B7AD-8B9AF28B3417}" srcOrd="0" destOrd="0" presId="urn:microsoft.com/office/officeart/2005/8/layout/orgChart1"/>
    <dgm:cxn modelId="{7432E214-3967-4D83-9BD0-70028359C4BF}" type="presParOf" srcId="{5707089B-BBB0-4D04-B7AD-8B9AF28B3417}" destId="{01AB55E4-DFE6-42E3-AC25-8F8AB5C4035B}" srcOrd="0" destOrd="0" presId="urn:microsoft.com/office/officeart/2005/8/layout/orgChart1"/>
    <dgm:cxn modelId="{0B7B8ED0-E073-415B-8AE3-3C57BEFB07AE}" type="presParOf" srcId="{01AB55E4-DFE6-42E3-AC25-8F8AB5C4035B}" destId="{7012FBDF-1D97-4655-B65C-401C93D5D739}" srcOrd="0" destOrd="0" presId="urn:microsoft.com/office/officeart/2005/8/layout/orgChart1"/>
    <dgm:cxn modelId="{F0995E05-EBC5-47DC-A388-B1DE999A6C0A}" type="presParOf" srcId="{01AB55E4-DFE6-42E3-AC25-8F8AB5C4035B}" destId="{1616D8C6-D786-4E0A-9CAE-6FD5139E9A5E}" srcOrd="1" destOrd="0" presId="urn:microsoft.com/office/officeart/2005/8/layout/orgChart1"/>
    <dgm:cxn modelId="{C494E9F9-AD3A-4BA3-A685-D8A5A096337D}" type="presParOf" srcId="{5707089B-BBB0-4D04-B7AD-8B9AF28B3417}" destId="{2A57F9CB-C806-4BD2-B0B2-93DA92B495E4}" srcOrd="1" destOrd="0" presId="urn:microsoft.com/office/officeart/2005/8/layout/orgChart1"/>
    <dgm:cxn modelId="{80B63FFE-BFFC-4F44-AB6C-C52CB5836B59}" type="presParOf" srcId="{5707089B-BBB0-4D04-B7AD-8B9AF28B3417}" destId="{05D9722F-02C3-4405-B09C-D93BB723A21E}" srcOrd="2" destOrd="0" presId="urn:microsoft.com/office/officeart/2005/8/layout/orgChart1"/>
    <dgm:cxn modelId="{87B852A9-23EB-4C3F-85CC-E6AACEAD206A}" type="presParOf" srcId="{05D9722F-02C3-4405-B09C-D93BB723A21E}" destId="{C9A3F16C-EFC2-4997-BB49-3F5EE3BA550C}" srcOrd="0" destOrd="0" presId="urn:microsoft.com/office/officeart/2005/8/layout/orgChart1"/>
    <dgm:cxn modelId="{E3754004-E013-4D65-96DB-6921A1DAD2C6}" type="presParOf" srcId="{05D9722F-02C3-4405-B09C-D93BB723A21E}" destId="{9C487FD7-E7E1-4ED9-8459-1F1432E2D88E}" srcOrd="1" destOrd="0" presId="urn:microsoft.com/office/officeart/2005/8/layout/orgChart1"/>
    <dgm:cxn modelId="{21382C2C-C52E-4C51-B264-EAE5E2E5956E}" type="presParOf" srcId="{9C487FD7-E7E1-4ED9-8459-1F1432E2D88E}" destId="{6E00A8FD-C561-4959-805C-EFBA91CEDC5A}" srcOrd="0" destOrd="0" presId="urn:microsoft.com/office/officeart/2005/8/layout/orgChart1"/>
    <dgm:cxn modelId="{8567BC5C-1B38-4A9D-918D-4F5C72B79AB1}" type="presParOf" srcId="{6E00A8FD-C561-4959-805C-EFBA91CEDC5A}" destId="{0BF27CE0-0DA3-4012-A5F4-4244D5C07A0D}" srcOrd="0" destOrd="0" presId="urn:microsoft.com/office/officeart/2005/8/layout/orgChart1"/>
    <dgm:cxn modelId="{D64E86D5-F140-4286-B8BD-AB030378A179}" type="presParOf" srcId="{6E00A8FD-C561-4959-805C-EFBA91CEDC5A}" destId="{3D96223E-57D6-4783-B319-9885985E7632}" srcOrd="1" destOrd="0" presId="urn:microsoft.com/office/officeart/2005/8/layout/orgChart1"/>
    <dgm:cxn modelId="{30218D75-FDB6-471C-BEDC-48DC5E2B4885}" type="presParOf" srcId="{9C487FD7-E7E1-4ED9-8459-1F1432E2D88E}" destId="{1B567096-29EC-456C-A5E6-0B5DC9D1D1E1}" srcOrd="1" destOrd="0" presId="urn:microsoft.com/office/officeart/2005/8/layout/orgChart1"/>
    <dgm:cxn modelId="{49E470F2-F947-42A4-BAFE-C3C83444873B}" type="presParOf" srcId="{9C487FD7-E7E1-4ED9-8459-1F1432E2D88E}" destId="{90399B5C-3D10-4DA0-B629-03E5715F4629}" srcOrd="2" destOrd="0" presId="urn:microsoft.com/office/officeart/2005/8/layout/orgChart1"/>
    <dgm:cxn modelId="{5933E28D-E636-45DD-B8E2-5959AD8CF884}" type="presParOf" srcId="{05D9722F-02C3-4405-B09C-D93BB723A21E}" destId="{E5017549-DE47-4C2A-AF78-A2C3D4EBFB5F}" srcOrd="2" destOrd="0" presId="urn:microsoft.com/office/officeart/2005/8/layout/orgChart1"/>
    <dgm:cxn modelId="{B7BA868D-33BD-49D5-B8A4-F243CEAD2FC8}" type="presParOf" srcId="{05D9722F-02C3-4405-B09C-D93BB723A21E}" destId="{48953962-93DD-416F-8492-69CECF27064C}" srcOrd="3" destOrd="0" presId="urn:microsoft.com/office/officeart/2005/8/layout/orgChart1"/>
    <dgm:cxn modelId="{78588C1C-3200-4C9E-AC09-B474E3A3DA42}" type="presParOf" srcId="{48953962-93DD-416F-8492-69CECF27064C}" destId="{D74F47D4-0F4A-4682-A90A-3BF002C6B707}" srcOrd="0" destOrd="0" presId="urn:microsoft.com/office/officeart/2005/8/layout/orgChart1"/>
    <dgm:cxn modelId="{8ECCE5CC-CD70-45CE-965D-9153AEF532F6}" type="presParOf" srcId="{D74F47D4-0F4A-4682-A90A-3BF002C6B707}" destId="{64D24E9F-E74B-40B4-B471-0FC11F5ECFA4}" srcOrd="0" destOrd="0" presId="urn:microsoft.com/office/officeart/2005/8/layout/orgChart1"/>
    <dgm:cxn modelId="{9490AD6C-A73F-4673-A481-79F0823CB85F}" type="presParOf" srcId="{D74F47D4-0F4A-4682-A90A-3BF002C6B707}" destId="{B1D33073-7118-4B1B-86CD-4DA7B90F8726}" srcOrd="1" destOrd="0" presId="urn:microsoft.com/office/officeart/2005/8/layout/orgChart1"/>
    <dgm:cxn modelId="{9D56D954-64C0-41FC-B2FE-CB947E4D2C20}" type="presParOf" srcId="{48953962-93DD-416F-8492-69CECF27064C}" destId="{A33E20DE-8FD3-46D4-82F7-F3882C14104E}" srcOrd="1" destOrd="0" presId="urn:microsoft.com/office/officeart/2005/8/layout/orgChart1"/>
    <dgm:cxn modelId="{41F632CA-E9E7-42E8-B803-3F71868759EA}" type="presParOf" srcId="{48953962-93DD-416F-8492-69CECF27064C}" destId="{F1802CFF-4AFA-4E88-AAA5-23E41C3B8A33}"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98FDF60-40FD-4AED-BD0B-CC203B8CDA6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8BFFB7D-7FBA-4308-ACDE-381B921F47FC}">
      <dgm:prSet/>
      <dgm:spPr/>
      <dgm:t>
        <a:bodyPr/>
        <a:lstStyle/>
        <a:p>
          <a:r>
            <a:rPr lang="en-GB" dirty="0"/>
            <a:t>Acculturation is often much faster for children and young people </a:t>
          </a:r>
          <a:endParaRPr lang="en-US" dirty="0"/>
        </a:p>
      </dgm:t>
    </dgm:pt>
    <dgm:pt modelId="{8EA994B7-B2FF-461C-AEDC-4F99335E81CB}" type="parTrans" cxnId="{68061BD1-2BE8-4A96-97C0-A527E6DE201F}">
      <dgm:prSet/>
      <dgm:spPr/>
      <dgm:t>
        <a:bodyPr/>
        <a:lstStyle/>
        <a:p>
          <a:endParaRPr lang="en-US"/>
        </a:p>
      </dgm:t>
    </dgm:pt>
    <dgm:pt modelId="{43C36A5F-6BDD-4CB9-A1FE-260C3677C811}" type="sibTrans" cxnId="{68061BD1-2BE8-4A96-97C0-A527E6DE201F}">
      <dgm:prSet/>
      <dgm:spPr/>
      <dgm:t>
        <a:bodyPr/>
        <a:lstStyle/>
        <a:p>
          <a:endParaRPr lang="en-US"/>
        </a:p>
      </dgm:t>
    </dgm:pt>
    <dgm:pt modelId="{D5979E2F-67B9-41BD-A197-464F15DBE17E}">
      <dgm:prSet/>
      <dgm:spPr/>
      <dgm:t>
        <a:bodyPr/>
        <a:lstStyle/>
        <a:p>
          <a:r>
            <a:rPr lang="en-GB" dirty="0"/>
            <a:t>Parents and caregivers attitudes to host culture can act as a barrier or protective factor</a:t>
          </a:r>
          <a:endParaRPr lang="en-US" dirty="0"/>
        </a:p>
      </dgm:t>
    </dgm:pt>
    <dgm:pt modelId="{F76EF04E-A2FC-47C4-9A5B-50CFA57B2284}" type="parTrans" cxnId="{67454BC7-255E-4FB6-A2F0-B5A0EFC66F7A}">
      <dgm:prSet/>
      <dgm:spPr/>
      <dgm:t>
        <a:bodyPr/>
        <a:lstStyle/>
        <a:p>
          <a:endParaRPr lang="en-US"/>
        </a:p>
      </dgm:t>
    </dgm:pt>
    <dgm:pt modelId="{30200CED-B60C-4B28-9562-9E4F5FB855B0}" type="sibTrans" cxnId="{67454BC7-255E-4FB6-A2F0-B5A0EFC66F7A}">
      <dgm:prSet/>
      <dgm:spPr/>
      <dgm:t>
        <a:bodyPr/>
        <a:lstStyle/>
        <a:p>
          <a:endParaRPr lang="en-US"/>
        </a:p>
      </dgm:t>
    </dgm:pt>
    <dgm:pt modelId="{BFA90D47-88FE-4066-9615-655CBE9C5690}">
      <dgm:prSet/>
      <dgm:spPr/>
      <dgm:t>
        <a:bodyPr/>
        <a:lstStyle/>
        <a:p>
          <a:r>
            <a:rPr lang="en-GB"/>
            <a:t>Parental mental health can be a protective factor</a:t>
          </a:r>
          <a:endParaRPr lang="en-US"/>
        </a:p>
      </dgm:t>
    </dgm:pt>
    <dgm:pt modelId="{B0D096D7-6C6C-4187-B39F-CE3D5487F220}" type="parTrans" cxnId="{847A844A-F4A9-4CC0-A0ED-C07910658BA6}">
      <dgm:prSet/>
      <dgm:spPr/>
      <dgm:t>
        <a:bodyPr/>
        <a:lstStyle/>
        <a:p>
          <a:endParaRPr lang="en-US"/>
        </a:p>
      </dgm:t>
    </dgm:pt>
    <dgm:pt modelId="{F48DCC3D-99FD-4140-B322-6CF286A25076}" type="sibTrans" cxnId="{847A844A-F4A9-4CC0-A0ED-C07910658BA6}">
      <dgm:prSet/>
      <dgm:spPr/>
      <dgm:t>
        <a:bodyPr/>
        <a:lstStyle/>
        <a:p>
          <a:endParaRPr lang="en-US"/>
        </a:p>
      </dgm:t>
    </dgm:pt>
    <dgm:pt modelId="{8AB1256B-99F0-45AE-A0E1-6BBC26716801}">
      <dgm:prSet/>
      <dgm:spPr/>
      <dgm:t>
        <a:bodyPr/>
        <a:lstStyle/>
        <a:p>
          <a:r>
            <a:rPr lang="en-GB"/>
            <a:t>Attachment bonds can be fractured by the immigration process</a:t>
          </a:r>
          <a:endParaRPr lang="en-US"/>
        </a:p>
      </dgm:t>
    </dgm:pt>
    <dgm:pt modelId="{57FB8536-4B1C-45E1-A2F3-4180D0CDFBB4}" type="parTrans" cxnId="{2FE85D42-6893-4983-AA65-59FC49ADA415}">
      <dgm:prSet/>
      <dgm:spPr/>
      <dgm:t>
        <a:bodyPr/>
        <a:lstStyle/>
        <a:p>
          <a:endParaRPr lang="en-US"/>
        </a:p>
      </dgm:t>
    </dgm:pt>
    <dgm:pt modelId="{8D64F499-1C9E-4345-B3E6-4E778DE2B391}" type="sibTrans" cxnId="{2FE85D42-6893-4983-AA65-59FC49ADA415}">
      <dgm:prSet/>
      <dgm:spPr/>
      <dgm:t>
        <a:bodyPr/>
        <a:lstStyle/>
        <a:p>
          <a:endParaRPr lang="en-US"/>
        </a:p>
      </dgm:t>
    </dgm:pt>
    <dgm:pt modelId="{69FAB70E-F56B-42DE-AE84-B2AD39B3793E}">
      <dgm:prSet/>
      <dgm:spPr/>
      <dgm:t>
        <a:bodyPr/>
        <a:lstStyle/>
        <a:p>
          <a:r>
            <a:rPr lang="en-GB"/>
            <a:t>For children and adolescents, a period of intense change can make them more vulnerable developmentally</a:t>
          </a:r>
          <a:endParaRPr lang="en-US"/>
        </a:p>
      </dgm:t>
    </dgm:pt>
    <dgm:pt modelId="{2F32CE98-31F8-41A0-93B2-87A7E0296127}" type="parTrans" cxnId="{6A6DE200-662F-4947-B4BC-5E93C59C11E3}">
      <dgm:prSet/>
      <dgm:spPr/>
      <dgm:t>
        <a:bodyPr/>
        <a:lstStyle/>
        <a:p>
          <a:endParaRPr lang="en-US"/>
        </a:p>
      </dgm:t>
    </dgm:pt>
    <dgm:pt modelId="{B976FECE-FFDA-471B-95D0-2152D18F727C}" type="sibTrans" cxnId="{6A6DE200-662F-4947-B4BC-5E93C59C11E3}">
      <dgm:prSet/>
      <dgm:spPr/>
      <dgm:t>
        <a:bodyPr/>
        <a:lstStyle/>
        <a:p>
          <a:endParaRPr lang="en-US"/>
        </a:p>
      </dgm:t>
    </dgm:pt>
    <dgm:pt modelId="{9F0367AB-ACF7-4F06-87D2-8BE4ACBA2014}" type="pres">
      <dgm:prSet presAssocID="{E98FDF60-40FD-4AED-BD0B-CC203B8CDA6C}" presName="linear" presStyleCnt="0">
        <dgm:presLayoutVars>
          <dgm:animLvl val="lvl"/>
          <dgm:resizeHandles val="exact"/>
        </dgm:presLayoutVars>
      </dgm:prSet>
      <dgm:spPr/>
    </dgm:pt>
    <dgm:pt modelId="{16C02746-65FD-4419-89C3-93CBF460062E}" type="pres">
      <dgm:prSet presAssocID="{C8BFFB7D-7FBA-4308-ACDE-381B921F47FC}" presName="parentText" presStyleLbl="node1" presStyleIdx="0" presStyleCnt="5">
        <dgm:presLayoutVars>
          <dgm:chMax val="0"/>
          <dgm:bulletEnabled val="1"/>
        </dgm:presLayoutVars>
      </dgm:prSet>
      <dgm:spPr/>
    </dgm:pt>
    <dgm:pt modelId="{B3B6255C-91BD-4215-AD1A-606D5D954347}" type="pres">
      <dgm:prSet presAssocID="{43C36A5F-6BDD-4CB9-A1FE-260C3677C811}" presName="spacer" presStyleCnt="0"/>
      <dgm:spPr/>
    </dgm:pt>
    <dgm:pt modelId="{A429B08E-84B1-45D9-800E-8766F12239B4}" type="pres">
      <dgm:prSet presAssocID="{D5979E2F-67B9-41BD-A197-464F15DBE17E}" presName="parentText" presStyleLbl="node1" presStyleIdx="1" presStyleCnt="5">
        <dgm:presLayoutVars>
          <dgm:chMax val="0"/>
          <dgm:bulletEnabled val="1"/>
        </dgm:presLayoutVars>
      </dgm:prSet>
      <dgm:spPr/>
    </dgm:pt>
    <dgm:pt modelId="{27E06AA5-A981-4BDE-B59D-A0C2E51B4F67}" type="pres">
      <dgm:prSet presAssocID="{30200CED-B60C-4B28-9562-9E4F5FB855B0}" presName="spacer" presStyleCnt="0"/>
      <dgm:spPr/>
    </dgm:pt>
    <dgm:pt modelId="{44E8B36E-C960-4F0D-8D72-F54E1D4BEB4A}" type="pres">
      <dgm:prSet presAssocID="{BFA90D47-88FE-4066-9615-655CBE9C5690}" presName="parentText" presStyleLbl="node1" presStyleIdx="2" presStyleCnt="5">
        <dgm:presLayoutVars>
          <dgm:chMax val="0"/>
          <dgm:bulletEnabled val="1"/>
        </dgm:presLayoutVars>
      </dgm:prSet>
      <dgm:spPr/>
    </dgm:pt>
    <dgm:pt modelId="{E6148D63-51C4-4543-8884-6D1EE5073CC8}" type="pres">
      <dgm:prSet presAssocID="{F48DCC3D-99FD-4140-B322-6CF286A25076}" presName="spacer" presStyleCnt="0"/>
      <dgm:spPr/>
    </dgm:pt>
    <dgm:pt modelId="{C3CF27D9-6F5A-4078-93EB-F962DE69CB62}" type="pres">
      <dgm:prSet presAssocID="{8AB1256B-99F0-45AE-A0E1-6BBC26716801}" presName="parentText" presStyleLbl="node1" presStyleIdx="3" presStyleCnt="5">
        <dgm:presLayoutVars>
          <dgm:chMax val="0"/>
          <dgm:bulletEnabled val="1"/>
        </dgm:presLayoutVars>
      </dgm:prSet>
      <dgm:spPr/>
    </dgm:pt>
    <dgm:pt modelId="{FD917298-99BF-46CE-BB8C-0C8E4502B199}" type="pres">
      <dgm:prSet presAssocID="{8D64F499-1C9E-4345-B3E6-4E778DE2B391}" presName="spacer" presStyleCnt="0"/>
      <dgm:spPr/>
    </dgm:pt>
    <dgm:pt modelId="{DD03D6D3-A57F-4674-A750-4A0A870A5445}" type="pres">
      <dgm:prSet presAssocID="{69FAB70E-F56B-42DE-AE84-B2AD39B3793E}" presName="parentText" presStyleLbl="node1" presStyleIdx="4" presStyleCnt="5">
        <dgm:presLayoutVars>
          <dgm:chMax val="0"/>
          <dgm:bulletEnabled val="1"/>
        </dgm:presLayoutVars>
      </dgm:prSet>
      <dgm:spPr/>
    </dgm:pt>
  </dgm:ptLst>
  <dgm:cxnLst>
    <dgm:cxn modelId="{6A6DE200-662F-4947-B4BC-5E93C59C11E3}" srcId="{E98FDF60-40FD-4AED-BD0B-CC203B8CDA6C}" destId="{69FAB70E-F56B-42DE-AE84-B2AD39B3793E}" srcOrd="4" destOrd="0" parTransId="{2F32CE98-31F8-41A0-93B2-87A7E0296127}" sibTransId="{B976FECE-FFDA-471B-95D0-2152D18F727C}"/>
    <dgm:cxn modelId="{6FCFAD08-7DF9-4138-AE1B-182A7F14AEFD}" type="presOf" srcId="{E98FDF60-40FD-4AED-BD0B-CC203B8CDA6C}" destId="{9F0367AB-ACF7-4F06-87D2-8BE4ACBA2014}" srcOrd="0" destOrd="0" presId="urn:microsoft.com/office/officeart/2005/8/layout/vList2"/>
    <dgm:cxn modelId="{65DA4B2E-96D0-46AE-AC2C-1F00C450F93F}" type="presOf" srcId="{69FAB70E-F56B-42DE-AE84-B2AD39B3793E}" destId="{DD03D6D3-A57F-4674-A750-4A0A870A5445}" srcOrd="0" destOrd="0" presId="urn:microsoft.com/office/officeart/2005/8/layout/vList2"/>
    <dgm:cxn modelId="{2FE85D42-6893-4983-AA65-59FC49ADA415}" srcId="{E98FDF60-40FD-4AED-BD0B-CC203B8CDA6C}" destId="{8AB1256B-99F0-45AE-A0E1-6BBC26716801}" srcOrd="3" destOrd="0" parTransId="{57FB8536-4B1C-45E1-A2F3-4180D0CDFBB4}" sibTransId="{8D64F499-1C9E-4345-B3E6-4E778DE2B391}"/>
    <dgm:cxn modelId="{D70E6865-ADF8-461E-BB18-E55C4802DEE3}" type="presOf" srcId="{BFA90D47-88FE-4066-9615-655CBE9C5690}" destId="{44E8B36E-C960-4F0D-8D72-F54E1D4BEB4A}" srcOrd="0" destOrd="0" presId="urn:microsoft.com/office/officeart/2005/8/layout/vList2"/>
    <dgm:cxn modelId="{847A844A-F4A9-4CC0-A0ED-C07910658BA6}" srcId="{E98FDF60-40FD-4AED-BD0B-CC203B8CDA6C}" destId="{BFA90D47-88FE-4066-9615-655CBE9C5690}" srcOrd="2" destOrd="0" parTransId="{B0D096D7-6C6C-4187-B39F-CE3D5487F220}" sibTransId="{F48DCC3D-99FD-4140-B322-6CF286A25076}"/>
    <dgm:cxn modelId="{2F0F7850-72C0-4CEC-9914-6FC464D891B4}" type="presOf" srcId="{D5979E2F-67B9-41BD-A197-464F15DBE17E}" destId="{A429B08E-84B1-45D9-800E-8766F12239B4}" srcOrd="0" destOrd="0" presId="urn:microsoft.com/office/officeart/2005/8/layout/vList2"/>
    <dgm:cxn modelId="{A443AD87-E165-4939-9FEA-4E708A578267}" type="presOf" srcId="{C8BFFB7D-7FBA-4308-ACDE-381B921F47FC}" destId="{16C02746-65FD-4419-89C3-93CBF460062E}" srcOrd="0" destOrd="0" presId="urn:microsoft.com/office/officeart/2005/8/layout/vList2"/>
    <dgm:cxn modelId="{DE66558C-118F-4BC7-B29D-69307E681B56}" type="presOf" srcId="{8AB1256B-99F0-45AE-A0E1-6BBC26716801}" destId="{C3CF27D9-6F5A-4078-93EB-F962DE69CB62}" srcOrd="0" destOrd="0" presId="urn:microsoft.com/office/officeart/2005/8/layout/vList2"/>
    <dgm:cxn modelId="{67454BC7-255E-4FB6-A2F0-B5A0EFC66F7A}" srcId="{E98FDF60-40FD-4AED-BD0B-CC203B8CDA6C}" destId="{D5979E2F-67B9-41BD-A197-464F15DBE17E}" srcOrd="1" destOrd="0" parTransId="{F76EF04E-A2FC-47C4-9A5B-50CFA57B2284}" sibTransId="{30200CED-B60C-4B28-9562-9E4F5FB855B0}"/>
    <dgm:cxn modelId="{68061BD1-2BE8-4A96-97C0-A527E6DE201F}" srcId="{E98FDF60-40FD-4AED-BD0B-CC203B8CDA6C}" destId="{C8BFFB7D-7FBA-4308-ACDE-381B921F47FC}" srcOrd="0" destOrd="0" parTransId="{8EA994B7-B2FF-461C-AEDC-4F99335E81CB}" sibTransId="{43C36A5F-6BDD-4CB9-A1FE-260C3677C811}"/>
    <dgm:cxn modelId="{484A93CF-A42D-4DEE-8D9F-7BBAA51D2E5E}" type="presParOf" srcId="{9F0367AB-ACF7-4F06-87D2-8BE4ACBA2014}" destId="{16C02746-65FD-4419-89C3-93CBF460062E}" srcOrd="0" destOrd="0" presId="urn:microsoft.com/office/officeart/2005/8/layout/vList2"/>
    <dgm:cxn modelId="{DC082F20-A51A-4640-9249-9BADCBF1CD65}" type="presParOf" srcId="{9F0367AB-ACF7-4F06-87D2-8BE4ACBA2014}" destId="{B3B6255C-91BD-4215-AD1A-606D5D954347}" srcOrd="1" destOrd="0" presId="urn:microsoft.com/office/officeart/2005/8/layout/vList2"/>
    <dgm:cxn modelId="{4B7C2C62-56F6-41BE-8C72-D9E7E475802B}" type="presParOf" srcId="{9F0367AB-ACF7-4F06-87D2-8BE4ACBA2014}" destId="{A429B08E-84B1-45D9-800E-8766F12239B4}" srcOrd="2" destOrd="0" presId="urn:microsoft.com/office/officeart/2005/8/layout/vList2"/>
    <dgm:cxn modelId="{0D340F88-46F2-4F6C-9A33-30D2063A0A89}" type="presParOf" srcId="{9F0367AB-ACF7-4F06-87D2-8BE4ACBA2014}" destId="{27E06AA5-A981-4BDE-B59D-A0C2E51B4F67}" srcOrd="3" destOrd="0" presId="urn:microsoft.com/office/officeart/2005/8/layout/vList2"/>
    <dgm:cxn modelId="{DF726E32-8F82-469A-B8D9-DBF82534689B}" type="presParOf" srcId="{9F0367AB-ACF7-4F06-87D2-8BE4ACBA2014}" destId="{44E8B36E-C960-4F0D-8D72-F54E1D4BEB4A}" srcOrd="4" destOrd="0" presId="urn:microsoft.com/office/officeart/2005/8/layout/vList2"/>
    <dgm:cxn modelId="{2B6766D4-B81A-40CD-9715-57D1D747937E}" type="presParOf" srcId="{9F0367AB-ACF7-4F06-87D2-8BE4ACBA2014}" destId="{E6148D63-51C4-4543-8884-6D1EE5073CC8}" srcOrd="5" destOrd="0" presId="urn:microsoft.com/office/officeart/2005/8/layout/vList2"/>
    <dgm:cxn modelId="{44D504EF-7A62-4BC3-B85D-1ECB9689CB07}" type="presParOf" srcId="{9F0367AB-ACF7-4F06-87D2-8BE4ACBA2014}" destId="{C3CF27D9-6F5A-4078-93EB-F962DE69CB62}" srcOrd="6" destOrd="0" presId="urn:microsoft.com/office/officeart/2005/8/layout/vList2"/>
    <dgm:cxn modelId="{D24627A7-C078-4BEE-AA56-0BFEC7BD084E}" type="presParOf" srcId="{9F0367AB-ACF7-4F06-87D2-8BE4ACBA2014}" destId="{FD917298-99BF-46CE-BB8C-0C8E4502B199}" srcOrd="7" destOrd="0" presId="urn:microsoft.com/office/officeart/2005/8/layout/vList2"/>
    <dgm:cxn modelId="{7E7A8C36-1223-4739-AE5A-12AACC98CB0F}" type="presParOf" srcId="{9F0367AB-ACF7-4F06-87D2-8BE4ACBA2014}" destId="{DD03D6D3-A57F-4674-A750-4A0A870A5445}"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6A7516B-9883-4B6A-9C6D-6F13C0BC99A8}"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GB"/>
        </a:p>
      </dgm:t>
    </dgm:pt>
    <dgm:pt modelId="{0C7CA00E-302F-42A6-BBEC-E8762088CDCE}">
      <dgm:prSet phldrT="[Text]" custT="1"/>
      <dgm:spPr>
        <a:solidFill>
          <a:srgbClr val="00B050"/>
        </a:solidFill>
      </dgm:spPr>
      <dgm:t>
        <a:bodyPr/>
        <a:lstStyle/>
        <a:p>
          <a:r>
            <a:rPr lang="en-GB" sz="1800" b="1">
              <a:solidFill>
                <a:schemeClr val="tx2">
                  <a:lumMod val="50000"/>
                </a:schemeClr>
              </a:solidFill>
            </a:rPr>
            <a:t>Positive</a:t>
          </a:r>
        </a:p>
        <a:p>
          <a:r>
            <a:rPr lang="en-GB" sz="1800">
              <a:solidFill>
                <a:schemeClr val="tx2">
                  <a:lumMod val="50000"/>
                </a:schemeClr>
              </a:solidFill>
            </a:rPr>
            <a:t>mild stress in the context of good attachment  </a:t>
          </a:r>
        </a:p>
      </dgm:t>
    </dgm:pt>
    <dgm:pt modelId="{E5A7D553-3DB7-488B-996A-6FD65997F076}" type="parTrans" cxnId="{9213177A-592E-4B78-93AD-DFD012BDB691}">
      <dgm:prSet/>
      <dgm:spPr/>
      <dgm:t>
        <a:bodyPr/>
        <a:lstStyle/>
        <a:p>
          <a:endParaRPr lang="en-GB"/>
        </a:p>
      </dgm:t>
    </dgm:pt>
    <dgm:pt modelId="{B55E629D-5C78-49EB-A698-FFD75D42E1F0}" type="sibTrans" cxnId="{9213177A-592E-4B78-93AD-DFD012BDB691}">
      <dgm:prSet/>
      <dgm:spPr/>
      <dgm:t>
        <a:bodyPr/>
        <a:lstStyle/>
        <a:p>
          <a:endParaRPr lang="en-GB"/>
        </a:p>
      </dgm:t>
    </dgm:pt>
    <dgm:pt modelId="{6F5022A2-7DDD-430A-BB84-65DAF32E013C}">
      <dgm:prSet phldrT="[Text]" custT="1"/>
      <dgm:spPr>
        <a:solidFill>
          <a:schemeClr val="bg1">
            <a:alpha val="90000"/>
          </a:schemeClr>
        </a:solidFill>
      </dgm:spPr>
      <dgm:t>
        <a:bodyPr/>
        <a:lstStyle/>
        <a:p>
          <a:r>
            <a:rPr lang="en-GB" sz="1800">
              <a:solidFill>
                <a:schemeClr val="tx2">
                  <a:lumMod val="50000"/>
                </a:schemeClr>
              </a:solidFill>
            </a:rPr>
            <a:t>increased resilience and confidence</a:t>
          </a:r>
        </a:p>
      </dgm:t>
    </dgm:pt>
    <dgm:pt modelId="{45F90B3D-C035-4C88-BEF0-9DF21009E3E6}" type="parTrans" cxnId="{215252C5-ABF9-42EA-BD47-117604A9ECDC}">
      <dgm:prSet/>
      <dgm:spPr/>
      <dgm:t>
        <a:bodyPr/>
        <a:lstStyle/>
        <a:p>
          <a:endParaRPr lang="en-GB"/>
        </a:p>
      </dgm:t>
    </dgm:pt>
    <dgm:pt modelId="{2F04ACA5-6C3C-43BD-AB25-DB5B68D15458}" type="sibTrans" cxnId="{215252C5-ABF9-42EA-BD47-117604A9ECDC}">
      <dgm:prSet/>
      <dgm:spPr/>
      <dgm:t>
        <a:bodyPr/>
        <a:lstStyle/>
        <a:p>
          <a:endParaRPr lang="en-GB"/>
        </a:p>
      </dgm:t>
    </dgm:pt>
    <dgm:pt modelId="{DB646BB9-60EF-4A47-8FE2-57AA611DB013}">
      <dgm:prSet phldrT="[Text]" custT="1"/>
      <dgm:spPr>
        <a:solidFill>
          <a:srgbClr val="FFC000"/>
        </a:solidFill>
      </dgm:spPr>
      <dgm:t>
        <a:bodyPr/>
        <a:lstStyle/>
        <a:p>
          <a:r>
            <a:rPr lang="en-GB" sz="1800" b="1">
              <a:solidFill>
                <a:schemeClr val="tx2">
                  <a:lumMod val="50000"/>
                </a:schemeClr>
              </a:solidFill>
            </a:rPr>
            <a:t>Tolerable</a:t>
          </a:r>
        </a:p>
        <a:p>
          <a:r>
            <a:rPr lang="en-GB" sz="1800">
              <a:solidFill>
                <a:schemeClr val="tx2">
                  <a:lumMod val="50000"/>
                </a:schemeClr>
              </a:solidFill>
            </a:rPr>
            <a:t>serious, temporary stress buffeted by supportive relationships </a:t>
          </a:r>
        </a:p>
      </dgm:t>
    </dgm:pt>
    <dgm:pt modelId="{57D20548-B8AA-4F90-9FA2-EF75694E7A0B}" type="parTrans" cxnId="{E1FE76A5-D89C-4599-AB69-664C2E2ED3D0}">
      <dgm:prSet/>
      <dgm:spPr/>
      <dgm:t>
        <a:bodyPr/>
        <a:lstStyle/>
        <a:p>
          <a:endParaRPr lang="en-GB"/>
        </a:p>
      </dgm:t>
    </dgm:pt>
    <dgm:pt modelId="{92EB079C-E76F-470C-BB3A-5798ACC4CC21}" type="sibTrans" cxnId="{E1FE76A5-D89C-4599-AB69-664C2E2ED3D0}">
      <dgm:prSet/>
      <dgm:spPr/>
      <dgm:t>
        <a:bodyPr/>
        <a:lstStyle/>
        <a:p>
          <a:endParaRPr lang="en-GB"/>
        </a:p>
      </dgm:t>
    </dgm:pt>
    <dgm:pt modelId="{FDB7F7C4-6B48-453E-8413-7D7BB8872F14}">
      <dgm:prSet phldrT="[Text]" custT="1"/>
      <dgm:spPr>
        <a:solidFill>
          <a:schemeClr val="bg1">
            <a:alpha val="90000"/>
          </a:schemeClr>
        </a:solidFill>
      </dgm:spPr>
      <dgm:t>
        <a:bodyPr/>
        <a:lstStyle/>
        <a:p>
          <a:r>
            <a:rPr lang="en-GB" sz="1800">
              <a:solidFill>
                <a:schemeClr val="tx2">
                  <a:lumMod val="50000"/>
                </a:schemeClr>
              </a:solidFill>
            </a:rPr>
            <a:t>Adaption and recovery with some possibility for physical/emotional damage</a:t>
          </a:r>
        </a:p>
      </dgm:t>
    </dgm:pt>
    <dgm:pt modelId="{6F2A8453-EFAA-44C7-9C49-8677DB8C5096}" type="parTrans" cxnId="{3C4408E1-CFF5-4745-8EDF-8B311FEE5EAE}">
      <dgm:prSet/>
      <dgm:spPr/>
      <dgm:t>
        <a:bodyPr/>
        <a:lstStyle/>
        <a:p>
          <a:endParaRPr lang="en-GB"/>
        </a:p>
      </dgm:t>
    </dgm:pt>
    <dgm:pt modelId="{8B7A9998-1158-41FB-95C9-C181668C817B}" type="sibTrans" cxnId="{3C4408E1-CFF5-4745-8EDF-8B311FEE5EAE}">
      <dgm:prSet/>
      <dgm:spPr/>
      <dgm:t>
        <a:bodyPr/>
        <a:lstStyle/>
        <a:p>
          <a:endParaRPr lang="en-GB"/>
        </a:p>
      </dgm:t>
    </dgm:pt>
    <dgm:pt modelId="{E987D8B9-4D96-453E-83CC-C7767FAD81B0}">
      <dgm:prSet phldrT="[Text]" custT="1"/>
      <dgm:spPr>
        <a:solidFill>
          <a:srgbClr val="FF0000"/>
        </a:solidFill>
      </dgm:spPr>
      <dgm:t>
        <a:bodyPr/>
        <a:lstStyle/>
        <a:p>
          <a:r>
            <a:rPr lang="en-GB" sz="1800" b="1">
              <a:solidFill>
                <a:schemeClr val="tx2">
                  <a:lumMod val="50000"/>
                </a:schemeClr>
              </a:solidFill>
            </a:rPr>
            <a:t>Toxic</a:t>
          </a:r>
        </a:p>
        <a:p>
          <a:r>
            <a:rPr lang="en-GB" sz="1800">
              <a:solidFill>
                <a:schemeClr val="tx2">
                  <a:lumMod val="50000"/>
                </a:schemeClr>
              </a:solidFill>
            </a:rPr>
            <a:t>Prolonged activation of stress response systems in the absence of protective relationships </a:t>
          </a:r>
        </a:p>
      </dgm:t>
    </dgm:pt>
    <dgm:pt modelId="{826D7BA8-7C16-4B13-8C80-5A11320DDA2E}" type="parTrans" cxnId="{BA544414-F86A-479E-AEA7-EF9AC1DB081D}">
      <dgm:prSet/>
      <dgm:spPr/>
      <dgm:t>
        <a:bodyPr/>
        <a:lstStyle/>
        <a:p>
          <a:endParaRPr lang="en-GB"/>
        </a:p>
      </dgm:t>
    </dgm:pt>
    <dgm:pt modelId="{54FDC013-85F1-4522-B4EC-1677CC768E23}" type="sibTrans" cxnId="{BA544414-F86A-479E-AEA7-EF9AC1DB081D}">
      <dgm:prSet/>
      <dgm:spPr/>
      <dgm:t>
        <a:bodyPr/>
        <a:lstStyle/>
        <a:p>
          <a:endParaRPr lang="en-GB"/>
        </a:p>
      </dgm:t>
    </dgm:pt>
    <dgm:pt modelId="{BE39331D-F38C-4E60-9C55-3866FD44A137}">
      <dgm:prSet phldrT="[Text]" custT="1"/>
      <dgm:spPr>
        <a:noFill/>
      </dgm:spPr>
      <dgm:t>
        <a:bodyPr/>
        <a:lstStyle/>
        <a:p>
          <a:pPr rtl="0"/>
          <a:r>
            <a:rPr lang="en-GB" sz="1800">
              <a:solidFill>
                <a:schemeClr val="tx2">
                  <a:lumMod val="50000"/>
                </a:schemeClr>
              </a:solidFill>
            </a:rPr>
            <a:t>Lifelong impact on health and </a:t>
          </a:r>
          <a:r>
            <a:rPr lang="en-GB" sz="1800">
              <a:solidFill>
                <a:schemeClr val="tx2">
                  <a:lumMod val="50000"/>
                </a:schemeClr>
              </a:solidFill>
              <a:latin typeface="Arial"/>
            </a:rPr>
            <a:t>wellbeing </a:t>
          </a:r>
          <a:endParaRPr lang="en-GB" sz="1800">
            <a:solidFill>
              <a:schemeClr val="tx2">
                <a:lumMod val="50000"/>
              </a:schemeClr>
            </a:solidFill>
          </a:endParaRPr>
        </a:p>
      </dgm:t>
    </dgm:pt>
    <dgm:pt modelId="{A76C5BB1-5214-4A09-BDCD-2C002DC5FBAD}" type="parTrans" cxnId="{B1016376-BA68-45B4-AC06-054C68FD7825}">
      <dgm:prSet/>
      <dgm:spPr/>
      <dgm:t>
        <a:bodyPr/>
        <a:lstStyle/>
        <a:p>
          <a:endParaRPr lang="en-GB"/>
        </a:p>
      </dgm:t>
    </dgm:pt>
    <dgm:pt modelId="{66E9A1EB-2B26-4FE1-A964-79FC981F6D61}" type="sibTrans" cxnId="{B1016376-BA68-45B4-AC06-054C68FD7825}">
      <dgm:prSet/>
      <dgm:spPr/>
      <dgm:t>
        <a:bodyPr/>
        <a:lstStyle/>
        <a:p>
          <a:endParaRPr lang="en-GB"/>
        </a:p>
      </dgm:t>
    </dgm:pt>
    <dgm:pt modelId="{09362B4C-8EE4-4A6B-8ED5-D07218FB3FAE}">
      <dgm:prSet phldrT="[Text]" custT="1"/>
      <dgm:spPr>
        <a:solidFill>
          <a:schemeClr val="bg1">
            <a:alpha val="90000"/>
          </a:schemeClr>
        </a:solidFill>
      </dgm:spPr>
      <dgm:t>
        <a:bodyPr/>
        <a:lstStyle/>
        <a:p>
          <a:r>
            <a:rPr lang="en-GB" sz="1800">
              <a:solidFill>
                <a:schemeClr val="tx2">
                  <a:lumMod val="50000"/>
                </a:schemeClr>
              </a:solidFill>
            </a:rPr>
            <a:t>development of coping skills</a:t>
          </a:r>
        </a:p>
      </dgm:t>
    </dgm:pt>
    <dgm:pt modelId="{ACCE31CD-CA0B-41E9-AC5D-1818126839E5}" type="parTrans" cxnId="{941D7D9A-E33D-4E7B-B100-AE1D1454BEF2}">
      <dgm:prSet/>
      <dgm:spPr/>
      <dgm:t>
        <a:bodyPr/>
        <a:lstStyle/>
        <a:p>
          <a:endParaRPr lang="en-GB"/>
        </a:p>
      </dgm:t>
    </dgm:pt>
    <dgm:pt modelId="{3F86A661-3829-4420-804A-36767EED3FD0}" type="sibTrans" cxnId="{941D7D9A-E33D-4E7B-B100-AE1D1454BEF2}">
      <dgm:prSet/>
      <dgm:spPr/>
      <dgm:t>
        <a:bodyPr/>
        <a:lstStyle/>
        <a:p>
          <a:endParaRPr lang="en-GB"/>
        </a:p>
      </dgm:t>
    </dgm:pt>
    <dgm:pt modelId="{AAEA0F62-5DC2-4654-A848-29665C723386}" type="pres">
      <dgm:prSet presAssocID="{36A7516B-9883-4B6A-9C6D-6F13C0BC99A8}" presName="Name0" presStyleCnt="0">
        <dgm:presLayoutVars>
          <dgm:dir/>
          <dgm:animLvl val="lvl"/>
          <dgm:resizeHandles val="exact"/>
        </dgm:presLayoutVars>
      </dgm:prSet>
      <dgm:spPr/>
    </dgm:pt>
    <dgm:pt modelId="{2B856BC6-FCCB-4A9F-A764-B268570696AE}" type="pres">
      <dgm:prSet presAssocID="{0C7CA00E-302F-42A6-BBEC-E8762088CDCE}" presName="linNode" presStyleCnt="0"/>
      <dgm:spPr/>
    </dgm:pt>
    <dgm:pt modelId="{BE5F6812-C2CA-496C-A36B-C7C8792C9CAA}" type="pres">
      <dgm:prSet presAssocID="{0C7CA00E-302F-42A6-BBEC-E8762088CDCE}" presName="parentText" presStyleLbl="node1" presStyleIdx="0" presStyleCnt="3" custScaleY="183946">
        <dgm:presLayoutVars>
          <dgm:chMax val="1"/>
          <dgm:bulletEnabled val="1"/>
        </dgm:presLayoutVars>
      </dgm:prSet>
      <dgm:spPr/>
    </dgm:pt>
    <dgm:pt modelId="{7BF7A9D8-100E-4167-9E5E-69179248F96C}" type="pres">
      <dgm:prSet presAssocID="{0C7CA00E-302F-42A6-BBEC-E8762088CDCE}" presName="descendantText" presStyleLbl="alignAccFollowNode1" presStyleIdx="0" presStyleCnt="3" custScaleY="190974" custLinFactNeighborX="235" custLinFactNeighborY="7988">
        <dgm:presLayoutVars>
          <dgm:bulletEnabled val="1"/>
        </dgm:presLayoutVars>
      </dgm:prSet>
      <dgm:spPr/>
    </dgm:pt>
    <dgm:pt modelId="{EEB36996-32BD-478F-8D3B-50AF0725189A}" type="pres">
      <dgm:prSet presAssocID="{B55E629D-5C78-49EB-A698-FFD75D42E1F0}" presName="sp" presStyleCnt="0"/>
      <dgm:spPr/>
    </dgm:pt>
    <dgm:pt modelId="{ECEE54EE-B67F-4977-9443-5790BF04A1A5}" type="pres">
      <dgm:prSet presAssocID="{DB646BB9-60EF-4A47-8FE2-57AA611DB013}" presName="linNode" presStyleCnt="0"/>
      <dgm:spPr/>
    </dgm:pt>
    <dgm:pt modelId="{8EF64424-CFB1-4C99-AE98-FEBE6FA8C0E2}" type="pres">
      <dgm:prSet presAssocID="{DB646BB9-60EF-4A47-8FE2-57AA611DB013}" presName="parentText" presStyleLbl="node1" presStyleIdx="1" presStyleCnt="3" custScaleX="112396" custScaleY="279783">
        <dgm:presLayoutVars>
          <dgm:chMax val="1"/>
          <dgm:bulletEnabled val="1"/>
        </dgm:presLayoutVars>
      </dgm:prSet>
      <dgm:spPr/>
    </dgm:pt>
    <dgm:pt modelId="{98EE3DCB-B7AD-4EEE-AF3D-C770ED0F3A48}" type="pres">
      <dgm:prSet presAssocID="{DB646BB9-60EF-4A47-8FE2-57AA611DB013}" presName="descendantText" presStyleLbl="alignAccFollowNode1" presStyleIdx="1" presStyleCnt="3" custScaleY="208988">
        <dgm:presLayoutVars>
          <dgm:bulletEnabled val="1"/>
        </dgm:presLayoutVars>
      </dgm:prSet>
      <dgm:spPr/>
    </dgm:pt>
    <dgm:pt modelId="{D7B74959-37EF-451C-AA00-A9C7F021C3EE}" type="pres">
      <dgm:prSet presAssocID="{92EB079C-E76F-470C-BB3A-5798ACC4CC21}" presName="sp" presStyleCnt="0"/>
      <dgm:spPr/>
    </dgm:pt>
    <dgm:pt modelId="{173A8676-C0B6-42EA-95A3-F05E250E4518}" type="pres">
      <dgm:prSet presAssocID="{E987D8B9-4D96-453E-83CC-C7767FAD81B0}" presName="linNode" presStyleCnt="0"/>
      <dgm:spPr/>
    </dgm:pt>
    <dgm:pt modelId="{1631D4B0-68E7-4CE8-8D81-83C331FCC978}" type="pres">
      <dgm:prSet presAssocID="{E987D8B9-4D96-453E-83CC-C7767FAD81B0}" presName="parentText" presStyleLbl="node1" presStyleIdx="2" presStyleCnt="3" custScaleX="136386" custScaleY="314694">
        <dgm:presLayoutVars>
          <dgm:chMax val="1"/>
          <dgm:bulletEnabled val="1"/>
        </dgm:presLayoutVars>
      </dgm:prSet>
      <dgm:spPr/>
    </dgm:pt>
    <dgm:pt modelId="{2ED08C42-60C6-4F71-BCE1-248C5433D00E}" type="pres">
      <dgm:prSet presAssocID="{E987D8B9-4D96-453E-83CC-C7767FAD81B0}" presName="descendantText" presStyleLbl="alignAccFollowNode1" presStyleIdx="2" presStyleCnt="3" custScaleY="245668">
        <dgm:presLayoutVars>
          <dgm:bulletEnabled val="1"/>
        </dgm:presLayoutVars>
      </dgm:prSet>
      <dgm:spPr/>
    </dgm:pt>
  </dgm:ptLst>
  <dgm:cxnLst>
    <dgm:cxn modelId="{BA544414-F86A-479E-AEA7-EF9AC1DB081D}" srcId="{36A7516B-9883-4B6A-9C6D-6F13C0BC99A8}" destId="{E987D8B9-4D96-453E-83CC-C7767FAD81B0}" srcOrd="2" destOrd="0" parTransId="{826D7BA8-7C16-4B13-8C80-5A11320DDA2E}" sibTransId="{54FDC013-85F1-4522-B4EC-1677CC768E23}"/>
    <dgm:cxn modelId="{986C6332-A905-4F6D-B674-FC635688F35D}" type="presOf" srcId="{36A7516B-9883-4B6A-9C6D-6F13C0BC99A8}" destId="{AAEA0F62-5DC2-4654-A848-29665C723386}" srcOrd="0" destOrd="0" presId="urn:microsoft.com/office/officeart/2005/8/layout/vList5"/>
    <dgm:cxn modelId="{4375D670-B6EC-4F04-9BC2-8BB476B0711A}" type="presOf" srcId="{6F5022A2-7DDD-430A-BB84-65DAF32E013C}" destId="{7BF7A9D8-100E-4167-9E5E-69179248F96C}" srcOrd="0" destOrd="0" presId="urn:microsoft.com/office/officeart/2005/8/layout/vList5"/>
    <dgm:cxn modelId="{F46F3E52-BD44-42C6-8135-9400273914F8}" type="presOf" srcId="{BE39331D-F38C-4E60-9C55-3866FD44A137}" destId="{2ED08C42-60C6-4F71-BCE1-248C5433D00E}" srcOrd="0" destOrd="0" presId="urn:microsoft.com/office/officeart/2005/8/layout/vList5"/>
    <dgm:cxn modelId="{04A72174-942A-40C9-8431-6426BBEBC2AC}" type="presOf" srcId="{09362B4C-8EE4-4A6B-8ED5-D07218FB3FAE}" destId="{7BF7A9D8-100E-4167-9E5E-69179248F96C}" srcOrd="0" destOrd="1" presId="urn:microsoft.com/office/officeart/2005/8/layout/vList5"/>
    <dgm:cxn modelId="{B1016376-BA68-45B4-AC06-054C68FD7825}" srcId="{E987D8B9-4D96-453E-83CC-C7767FAD81B0}" destId="{BE39331D-F38C-4E60-9C55-3866FD44A137}" srcOrd="0" destOrd="0" parTransId="{A76C5BB1-5214-4A09-BDCD-2C002DC5FBAD}" sibTransId="{66E9A1EB-2B26-4FE1-A964-79FC981F6D61}"/>
    <dgm:cxn modelId="{9213177A-592E-4B78-93AD-DFD012BDB691}" srcId="{36A7516B-9883-4B6A-9C6D-6F13C0BC99A8}" destId="{0C7CA00E-302F-42A6-BBEC-E8762088CDCE}" srcOrd="0" destOrd="0" parTransId="{E5A7D553-3DB7-488B-996A-6FD65997F076}" sibTransId="{B55E629D-5C78-49EB-A698-FFD75D42E1F0}"/>
    <dgm:cxn modelId="{A0B51B98-94BA-4593-BCA7-09D0E5746C11}" type="presOf" srcId="{FDB7F7C4-6B48-453E-8413-7D7BB8872F14}" destId="{98EE3DCB-B7AD-4EEE-AF3D-C770ED0F3A48}" srcOrd="0" destOrd="0" presId="urn:microsoft.com/office/officeart/2005/8/layout/vList5"/>
    <dgm:cxn modelId="{941D7D9A-E33D-4E7B-B100-AE1D1454BEF2}" srcId="{0C7CA00E-302F-42A6-BBEC-E8762088CDCE}" destId="{09362B4C-8EE4-4A6B-8ED5-D07218FB3FAE}" srcOrd="1" destOrd="0" parTransId="{ACCE31CD-CA0B-41E9-AC5D-1818126839E5}" sibTransId="{3F86A661-3829-4420-804A-36767EED3FD0}"/>
    <dgm:cxn modelId="{A871E69F-E0EF-4F9E-BC20-CABC87D7857C}" type="presOf" srcId="{0C7CA00E-302F-42A6-BBEC-E8762088CDCE}" destId="{BE5F6812-C2CA-496C-A36B-C7C8792C9CAA}" srcOrd="0" destOrd="0" presId="urn:microsoft.com/office/officeart/2005/8/layout/vList5"/>
    <dgm:cxn modelId="{E1FE76A5-D89C-4599-AB69-664C2E2ED3D0}" srcId="{36A7516B-9883-4B6A-9C6D-6F13C0BC99A8}" destId="{DB646BB9-60EF-4A47-8FE2-57AA611DB013}" srcOrd="1" destOrd="0" parTransId="{57D20548-B8AA-4F90-9FA2-EF75694E7A0B}" sibTransId="{92EB079C-E76F-470C-BB3A-5798ACC4CC21}"/>
    <dgm:cxn modelId="{215252C5-ABF9-42EA-BD47-117604A9ECDC}" srcId="{0C7CA00E-302F-42A6-BBEC-E8762088CDCE}" destId="{6F5022A2-7DDD-430A-BB84-65DAF32E013C}" srcOrd="0" destOrd="0" parTransId="{45F90B3D-C035-4C88-BEF0-9DF21009E3E6}" sibTransId="{2F04ACA5-6C3C-43BD-AB25-DB5B68D15458}"/>
    <dgm:cxn modelId="{8CB38FDF-3B45-49E0-A881-0113BDA2DC09}" type="presOf" srcId="{E987D8B9-4D96-453E-83CC-C7767FAD81B0}" destId="{1631D4B0-68E7-4CE8-8D81-83C331FCC978}" srcOrd="0" destOrd="0" presId="urn:microsoft.com/office/officeart/2005/8/layout/vList5"/>
    <dgm:cxn modelId="{53E8E8E0-BB51-4FB2-9D16-37568C8234DE}" type="presOf" srcId="{DB646BB9-60EF-4A47-8FE2-57AA611DB013}" destId="{8EF64424-CFB1-4C99-AE98-FEBE6FA8C0E2}" srcOrd="0" destOrd="0" presId="urn:microsoft.com/office/officeart/2005/8/layout/vList5"/>
    <dgm:cxn modelId="{3C4408E1-CFF5-4745-8EDF-8B311FEE5EAE}" srcId="{DB646BB9-60EF-4A47-8FE2-57AA611DB013}" destId="{FDB7F7C4-6B48-453E-8413-7D7BB8872F14}" srcOrd="0" destOrd="0" parTransId="{6F2A8453-EFAA-44C7-9C49-8677DB8C5096}" sibTransId="{8B7A9998-1158-41FB-95C9-C181668C817B}"/>
    <dgm:cxn modelId="{55032641-5408-444D-95DA-49F5EA17E088}" type="presParOf" srcId="{AAEA0F62-5DC2-4654-A848-29665C723386}" destId="{2B856BC6-FCCB-4A9F-A764-B268570696AE}" srcOrd="0" destOrd="0" presId="urn:microsoft.com/office/officeart/2005/8/layout/vList5"/>
    <dgm:cxn modelId="{3095DFDB-87BC-4908-8B27-2A506BEF7294}" type="presParOf" srcId="{2B856BC6-FCCB-4A9F-A764-B268570696AE}" destId="{BE5F6812-C2CA-496C-A36B-C7C8792C9CAA}" srcOrd="0" destOrd="0" presId="urn:microsoft.com/office/officeart/2005/8/layout/vList5"/>
    <dgm:cxn modelId="{755B1065-06E7-4EFB-A237-1FE15E9F829E}" type="presParOf" srcId="{2B856BC6-FCCB-4A9F-A764-B268570696AE}" destId="{7BF7A9D8-100E-4167-9E5E-69179248F96C}" srcOrd="1" destOrd="0" presId="urn:microsoft.com/office/officeart/2005/8/layout/vList5"/>
    <dgm:cxn modelId="{492C354E-B2C4-4C25-AD73-D1A9ED20A18C}" type="presParOf" srcId="{AAEA0F62-5DC2-4654-A848-29665C723386}" destId="{EEB36996-32BD-478F-8D3B-50AF0725189A}" srcOrd="1" destOrd="0" presId="urn:microsoft.com/office/officeart/2005/8/layout/vList5"/>
    <dgm:cxn modelId="{DF3F7277-34A0-4E34-83D3-DDFEC9F95FAB}" type="presParOf" srcId="{AAEA0F62-5DC2-4654-A848-29665C723386}" destId="{ECEE54EE-B67F-4977-9443-5790BF04A1A5}" srcOrd="2" destOrd="0" presId="urn:microsoft.com/office/officeart/2005/8/layout/vList5"/>
    <dgm:cxn modelId="{1B553982-1222-47F4-AE7D-8824E9780B10}" type="presParOf" srcId="{ECEE54EE-B67F-4977-9443-5790BF04A1A5}" destId="{8EF64424-CFB1-4C99-AE98-FEBE6FA8C0E2}" srcOrd="0" destOrd="0" presId="urn:microsoft.com/office/officeart/2005/8/layout/vList5"/>
    <dgm:cxn modelId="{41DAA380-C9F4-4E27-B0D6-2791C2552F1F}" type="presParOf" srcId="{ECEE54EE-B67F-4977-9443-5790BF04A1A5}" destId="{98EE3DCB-B7AD-4EEE-AF3D-C770ED0F3A48}" srcOrd="1" destOrd="0" presId="urn:microsoft.com/office/officeart/2005/8/layout/vList5"/>
    <dgm:cxn modelId="{F347DBDF-F0D3-4B92-ABFA-989ACF03F1D4}" type="presParOf" srcId="{AAEA0F62-5DC2-4654-A848-29665C723386}" destId="{D7B74959-37EF-451C-AA00-A9C7F021C3EE}" srcOrd="3" destOrd="0" presId="urn:microsoft.com/office/officeart/2005/8/layout/vList5"/>
    <dgm:cxn modelId="{52FC51DE-35BB-4DE1-AF5A-EEDD94CDA632}" type="presParOf" srcId="{AAEA0F62-5DC2-4654-A848-29665C723386}" destId="{173A8676-C0B6-42EA-95A3-F05E250E4518}" srcOrd="4" destOrd="0" presId="urn:microsoft.com/office/officeart/2005/8/layout/vList5"/>
    <dgm:cxn modelId="{D3744DBB-9E2E-4A6F-8858-447BB671FB45}" type="presParOf" srcId="{173A8676-C0B6-42EA-95A3-F05E250E4518}" destId="{1631D4B0-68E7-4CE8-8D81-83C331FCC978}" srcOrd="0" destOrd="0" presId="urn:microsoft.com/office/officeart/2005/8/layout/vList5"/>
    <dgm:cxn modelId="{D506C36E-F4DF-45ED-8AB0-C3D3E796F0EB}" type="presParOf" srcId="{173A8676-C0B6-42EA-95A3-F05E250E4518}" destId="{2ED08C42-60C6-4F71-BCE1-248C5433D00E}"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7F79574-9D06-4B53-B319-AF4078F81FAE}" type="doc">
      <dgm:prSet loTypeId="urn:microsoft.com/office/officeart/2005/8/layout/cycle5" loCatId="cycle" qsTypeId="urn:microsoft.com/office/officeart/2005/8/quickstyle/simple3" qsCatId="simple" csTypeId="urn:microsoft.com/office/officeart/2005/8/colors/accent3_2" csCatId="accent3" phldr="1"/>
      <dgm:spPr/>
      <dgm:t>
        <a:bodyPr/>
        <a:lstStyle/>
        <a:p>
          <a:endParaRPr lang="en-GB"/>
        </a:p>
      </dgm:t>
    </dgm:pt>
    <dgm:pt modelId="{573C0222-A3B5-46BF-BA6A-DF41254BC0A0}">
      <dgm:prSet phldrT="[Text]" custT="1"/>
      <dgm:spPr/>
      <dgm:t>
        <a:bodyPr/>
        <a:lstStyle/>
        <a:p>
          <a:r>
            <a:rPr lang="en-GB" sz="1800" dirty="0">
              <a:latin typeface="+mn-lt"/>
            </a:rPr>
            <a:t>Baby has a need</a:t>
          </a:r>
        </a:p>
      </dgm:t>
    </dgm:pt>
    <dgm:pt modelId="{A91D3005-565E-4D03-8A37-5C9713412449}" type="parTrans" cxnId="{19D31E95-ECB0-497C-BD8E-4BA466C2A6E5}">
      <dgm:prSet/>
      <dgm:spPr/>
      <dgm:t>
        <a:bodyPr/>
        <a:lstStyle/>
        <a:p>
          <a:endParaRPr lang="en-GB"/>
        </a:p>
      </dgm:t>
    </dgm:pt>
    <dgm:pt modelId="{9BA4DE1C-3EA9-4D7F-B439-CD28E4589940}" type="sibTrans" cxnId="{19D31E95-ECB0-497C-BD8E-4BA466C2A6E5}">
      <dgm:prSet/>
      <dgm:spPr/>
      <dgm:t>
        <a:bodyPr/>
        <a:lstStyle/>
        <a:p>
          <a:endParaRPr lang="en-GB" dirty="0"/>
        </a:p>
      </dgm:t>
    </dgm:pt>
    <dgm:pt modelId="{B912C21C-C834-46FF-BD8A-3DE03E8458BA}">
      <dgm:prSet phldrT="[Text]" custT="1"/>
      <dgm:spPr/>
      <dgm:t>
        <a:bodyPr/>
        <a:lstStyle/>
        <a:p>
          <a:r>
            <a:rPr lang="en-GB" sz="1800" dirty="0">
              <a:latin typeface="+mn-lt"/>
            </a:rPr>
            <a:t>Baby expresses need </a:t>
          </a:r>
        </a:p>
        <a:p>
          <a:r>
            <a:rPr lang="en-GB" sz="1800" dirty="0">
              <a:latin typeface="+mn-lt"/>
            </a:rPr>
            <a:t>e.g. cries</a:t>
          </a:r>
        </a:p>
      </dgm:t>
    </dgm:pt>
    <dgm:pt modelId="{0578FB94-6D16-4328-A2AA-D1636E4ABAD3}" type="parTrans" cxnId="{8947A902-12FE-40DE-88CE-47FE8B9F3AFF}">
      <dgm:prSet/>
      <dgm:spPr/>
      <dgm:t>
        <a:bodyPr/>
        <a:lstStyle/>
        <a:p>
          <a:endParaRPr lang="en-GB"/>
        </a:p>
      </dgm:t>
    </dgm:pt>
    <dgm:pt modelId="{FC29470B-F610-4DC0-A141-3B39B2D3B27F}" type="sibTrans" cxnId="{8947A902-12FE-40DE-88CE-47FE8B9F3AFF}">
      <dgm:prSet/>
      <dgm:spPr/>
      <dgm:t>
        <a:bodyPr/>
        <a:lstStyle/>
        <a:p>
          <a:endParaRPr lang="en-GB" dirty="0"/>
        </a:p>
      </dgm:t>
    </dgm:pt>
    <dgm:pt modelId="{874DF550-6B99-417E-85B8-6003658DFFE4}">
      <dgm:prSet phldrT="[Text]" custT="1"/>
      <dgm:spPr/>
      <dgm:t>
        <a:bodyPr/>
        <a:lstStyle/>
        <a:p>
          <a:r>
            <a:rPr lang="en-GB" sz="1300" dirty="0">
              <a:latin typeface="+mn-lt"/>
            </a:rPr>
            <a:t>Care response not  successful at meeting needs.</a:t>
          </a:r>
        </a:p>
        <a:p>
          <a:r>
            <a:rPr lang="en-GB" sz="1300" dirty="0">
              <a:latin typeface="+mn-lt"/>
            </a:rPr>
            <a:t>No comfort or inconsistent comfort</a:t>
          </a:r>
        </a:p>
      </dgm:t>
    </dgm:pt>
    <dgm:pt modelId="{060AAD3A-D7AF-435C-982D-C83F574DF69D}" type="parTrans" cxnId="{63E74E8B-B2B7-4BD1-ADA8-7635E0E481F6}">
      <dgm:prSet/>
      <dgm:spPr/>
      <dgm:t>
        <a:bodyPr/>
        <a:lstStyle/>
        <a:p>
          <a:endParaRPr lang="en-GB"/>
        </a:p>
      </dgm:t>
    </dgm:pt>
    <dgm:pt modelId="{7BAD183D-A9AA-4069-8ED0-D468C6CCE339}" type="sibTrans" cxnId="{63E74E8B-B2B7-4BD1-ADA8-7635E0E481F6}">
      <dgm:prSet/>
      <dgm:spPr/>
      <dgm:t>
        <a:bodyPr/>
        <a:lstStyle/>
        <a:p>
          <a:endParaRPr lang="en-GB" dirty="0"/>
        </a:p>
      </dgm:t>
    </dgm:pt>
    <dgm:pt modelId="{D9FB4FC7-F928-489D-A16B-B66F10D326AF}">
      <dgm:prSet phldrT="[Text]" custT="1"/>
      <dgm:spPr/>
      <dgm:t>
        <a:bodyPr/>
        <a:lstStyle/>
        <a:p>
          <a:r>
            <a:rPr lang="en-GB" sz="1800" dirty="0">
              <a:latin typeface="+mn-lt"/>
            </a:rPr>
            <a:t>Baby feels anxious, restless and fearful </a:t>
          </a:r>
        </a:p>
      </dgm:t>
    </dgm:pt>
    <dgm:pt modelId="{F80E1A5A-682A-4996-BDF0-62FFA796327A}" type="parTrans" cxnId="{40380DC6-D72A-4F81-86AF-49BB91B72861}">
      <dgm:prSet/>
      <dgm:spPr/>
      <dgm:t>
        <a:bodyPr/>
        <a:lstStyle/>
        <a:p>
          <a:endParaRPr lang="en-GB"/>
        </a:p>
      </dgm:t>
    </dgm:pt>
    <dgm:pt modelId="{56137F63-B8D7-4402-894C-F1945FA6378D}" type="sibTrans" cxnId="{40380DC6-D72A-4F81-86AF-49BB91B72861}">
      <dgm:prSet/>
      <dgm:spPr/>
      <dgm:t>
        <a:bodyPr/>
        <a:lstStyle/>
        <a:p>
          <a:endParaRPr lang="en-GB" dirty="0"/>
        </a:p>
      </dgm:t>
    </dgm:pt>
    <dgm:pt modelId="{A9F3705C-63EE-448C-8BDC-653F977B30F1}">
      <dgm:prSet custT="1"/>
      <dgm:spPr/>
      <dgm:t>
        <a:bodyPr/>
        <a:lstStyle/>
        <a:p>
          <a:r>
            <a:rPr lang="en-GB" sz="1800" dirty="0">
              <a:latin typeface="+mn-lt"/>
            </a:rPr>
            <a:t>Trust does not develop</a:t>
          </a:r>
        </a:p>
      </dgm:t>
    </dgm:pt>
    <dgm:pt modelId="{DED8125B-5A90-472D-B12D-093DBF7BD94B}" type="parTrans" cxnId="{0E1E6D60-905B-4FF3-A3C3-4A5282AC6836}">
      <dgm:prSet/>
      <dgm:spPr/>
      <dgm:t>
        <a:bodyPr/>
        <a:lstStyle/>
        <a:p>
          <a:endParaRPr lang="en-GB"/>
        </a:p>
      </dgm:t>
    </dgm:pt>
    <dgm:pt modelId="{C61B31F5-89F4-44CE-B13F-10B63B56DC76}" type="sibTrans" cxnId="{0E1E6D60-905B-4FF3-A3C3-4A5282AC6836}">
      <dgm:prSet/>
      <dgm:spPr/>
      <dgm:t>
        <a:bodyPr/>
        <a:lstStyle/>
        <a:p>
          <a:endParaRPr lang="en-GB" dirty="0"/>
        </a:p>
      </dgm:t>
    </dgm:pt>
    <dgm:pt modelId="{7941D038-504D-4C68-8526-111967E93DC3}" type="pres">
      <dgm:prSet presAssocID="{F7F79574-9D06-4B53-B319-AF4078F81FAE}" presName="cycle" presStyleCnt="0">
        <dgm:presLayoutVars>
          <dgm:dir/>
          <dgm:resizeHandles val="exact"/>
        </dgm:presLayoutVars>
      </dgm:prSet>
      <dgm:spPr/>
    </dgm:pt>
    <dgm:pt modelId="{B9D2CAD9-8ACE-4269-9FDC-187256EC3326}" type="pres">
      <dgm:prSet presAssocID="{573C0222-A3B5-46BF-BA6A-DF41254BC0A0}" presName="node" presStyleLbl="node1" presStyleIdx="0" presStyleCnt="5" custRadScaleRad="103830" custRadScaleInc="6472">
        <dgm:presLayoutVars>
          <dgm:bulletEnabled val="1"/>
        </dgm:presLayoutVars>
      </dgm:prSet>
      <dgm:spPr/>
    </dgm:pt>
    <dgm:pt modelId="{2005CE32-F96C-4070-B790-E94986129F37}" type="pres">
      <dgm:prSet presAssocID="{573C0222-A3B5-46BF-BA6A-DF41254BC0A0}" presName="spNode" presStyleCnt="0"/>
      <dgm:spPr/>
    </dgm:pt>
    <dgm:pt modelId="{CBE71840-81F9-4A3B-B91F-6767724B1A97}" type="pres">
      <dgm:prSet presAssocID="{9BA4DE1C-3EA9-4D7F-B439-CD28E4589940}" presName="sibTrans" presStyleLbl="sibTrans1D1" presStyleIdx="0" presStyleCnt="5"/>
      <dgm:spPr/>
    </dgm:pt>
    <dgm:pt modelId="{AA239E57-57A8-45FF-92B0-6F95F574B423}" type="pres">
      <dgm:prSet presAssocID="{B912C21C-C834-46FF-BD8A-3DE03E8458BA}" presName="node" presStyleLbl="node1" presStyleIdx="1" presStyleCnt="5" custScaleX="107005" custRadScaleRad="105072" custRadScaleInc="3537">
        <dgm:presLayoutVars>
          <dgm:bulletEnabled val="1"/>
        </dgm:presLayoutVars>
      </dgm:prSet>
      <dgm:spPr/>
    </dgm:pt>
    <dgm:pt modelId="{1B02D32D-13CA-4424-B411-07A20A3E21D6}" type="pres">
      <dgm:prSet presAssocID="{B912C21C-C834-46FF-BD8A-3DE03E8458BA}" presName="spNode" presStyleCnt="0"/>
      <dgm:spPr/>
    </dgm:pt>
    <dgm:pt modelId="{6FC67C83-7EBC-4783-92D4-698137BC0D26}" type="pres">
      <dgm:prSet presAssocID="{FC29470B-F610-4DC0-A141-3B39B2D3B27F}" presName="sibTrans" presStyleLbl="sibTrans1D1" presStyleIdx="1" presStyleCnt="5"/>
      <dgm:spPr/>
    </dgm:pt>
    <dgm:pt modelId="{5C4D29BA-956F-49E9-BAF0-85064B56E099}" type="pres">
      <dgm:prSet presAssocID="{874DF550-6B99-417E-85B8-6003658DFFE4}" presName="node" presStyleLbl="node1" presStyleIdx="2" presStyleCnt="5" custScaleY="108268">
        <dgm:presLayoutVars>
          <dgm:bulletEnabled val="1"/>
        </dgm:presLayoutVars>
      </dgm:prSet>
      <dgm:spPr/>
    </dgm:pt>
    <dgm:pt modelId="{E1F4B58C-8826-4340-ABD9-0E0761117852}" type="pres">
      <dgm:prSet presAssocID="{874DF550-6B99-417E-85B8-6003658DFFE4}" presName="spNode" presStyleCnt="0"/>
      <dgm:spPr/>
    </dgm:pt>
    <dgm:pt modelId="{18C29636-DEE2-478E-8E82-41A62538BB2A}" type="pres">
      <dgm:prSet presAssocID="{7BAD183D-A9AA-4069-8ED0-D468C6CCE339}" presName="sibTrans" presStyleLbl="sibTrans1D1" presStyleIdx="2" presStyleCnt="5"/>
      <dgm:spPr/>
    </dgm:pt>
    <dgm:pt modelId="{08D3458D-46B4-4B0E-AD8B-CD700DE2DD4E}" type="pres">
      <dgm:prSet presAssocID="{D9FB4FC7-F928-489D-A16B-B66F10D326AF}" presName="node" presStyleLbl="node1" presStyleIdx="3" presStyleCnt="5">
        <dgm:presLayoutVars>
          <dgm:bulletEnabled val="1"/>
        </dgm:presLayoutVars>
      </dgm:prSet>
      <dgm:spPr/>
    </dgm:pt>
    <dgm:pt modelId="{C6711227-CB95-4D6A-A796-A8CB045344FC}" type="pres">
      <dgm:prSet presAssocID="{D9FB4FC7-F928-489D-A16B-B66F10D326AF}" presName="spNode" presStyleCnt="0"/>
      <dgm:spPr/>
    </dgm:pt>
    <dgm:pt modelId="{F90A1533-D31D-42A5-A878-0FE783413B32}" type="pres">
      <dgm:prSet presAssocID="{56137F63-B8D7-4402-894C-F1945FA6378D}" presName="sibTrans" presStyleLbl="sibTrans1D1" presStyleIdx="3" presStyleCnt="5"/>
      <dgm:spPr/>
    </dgm:pt>
    <dgm:pt modelId="{19104934-326A-4598-BFC4-F5C7344854FC}" type="pres">
      <dgm:prSet presAssocID="{A9F3705C-63EE-448C-8BDC-653F977B30F1}" presName="node" presStyleLbl="node1" presStyleIdx="4" presStyleCnt="5">
        <dgm:presLayoutVars>
          <dgm:bulletEnabled val="1"/>
        </dgm:presLayoutVars>
      </dgm:prSet>
      <dgm:spPr/>
    </dgm:pt>
    <dgm:pt modelId="{CF6CF60C-7A73-457D-8607-272FF03028FF}" type="pres">
      <dgm:prSet presAssocID="{A9F3705C-63EE-448C-8BDC-653F977B30F1}" presName="spNode" presStyleCnt="0"/>
      <dgm:spPr/>
    </dgm:pt>
    <dgm:pt modelId="{64CE7AF7-C5D1-4D60-96E1-BA2D04404CCB}" type="pres">
      <dgm:prSet presAssocID="{C61B31F5-89F4-44CE-B13F-10B63B56DC76}" presName="sibTrans" presStyleLbl="sibTrans1D1" presStyleIdx="4" presStyleCnt="5"/>
      <dgm:spPr/>
    </dgm:pt>
  </dgm:ptLst>
  <dgm:cxnLst>
    <dgm:cxn modelId="{8947A902-12FE-40DE-88CE-47FE8B9F3AFF}" srcId="{F7F79574-9D06-4B53-B319-AF4078F81FAE}" destId="{B912C21C-C834-46FF-BD8A-3DE03E8458BA}" srcOrd="1" destOrd="0" parTransId="{0578FB94-6D16-4328-A2AA-D1636E4ABAD3}" sibTransId="{FC29470B-F610-4DC0-A141-3B39B2D3B27F}"/>
    <dgm:cxn modelId="{C29ED502-6095-4211-971C-C4AE5FDF0678}" type="presOf" srcId="{9BA4DE1C-3EA9-4D7F-B439-CD28E4589940}" destId="{CBE71840-81F9-4A3B-B91F-6767724B1A97}" srcOrd="0" destOrd="0" presId="urn:microsoft.com/office/officeart/2005/8/layout/cycle5"/>
    <dgm:cxn modelId="{A0CC3B60-116B-4F7E-87AD-37C6E7F6B878}" type="presOf" srcId="{A9F3705C-63EE-448C-8BDC-653F977B30F1}" destId="{19104934-326A-4598-BFC4-F5C7344854FC}" srcOrd="0" destOrd="0" presId="urn:microsoft.com/office/officeart/2005/8/layout/cycle5"/>
    <dgm:cxn modelId="{0E1E6D60-905B-4FF3-A3C3-4A5282AC6836}" srcId="{F7F79574-9D06-4B53-B319-AF4078F81FAE}" destId="{A9F3705C-63EE-448C-8BDC-653F977B30F1}" srcOrd="4" destOrd="0" parTransId="{DED8125B-5A90-472D-B12D-093DBF7BD94B}" sibTransId="{C61B31F5-89F4-44CE-B13F-10B63B56DC76}"/>
    <dgm:cxn modelId="{FB3FE967-FFED-4564-A29B-CE38C4BEF951}" type="presOf" srcId="{573C0222-A3B5-46BF-BA6A-DF41254BC0A0}" destId="{B9D2CAD9-8ACE-4269-9FDC-187256EC3326}" srcOrd="0" destOrd="0" presId="urn:microsoft.com/office/officeart/2005/8/layout/cycle5"/>
    <dgm:cxn modelId="{63E74E8B-B2B7-4BD1-ADA8-7635E0E481F6}" srcId="{F7F79574-9D06-4B53-B319-AF4078F81FAE}" destId="{874DF550-6B99-417E-85B8-6003658DFFE4}" srcOrd="2" destOrd="0" parTransId="{060AAD3A-D7AF-435C-982D-C83F574DF69D}" sibTransId="{7BAD183D-A9AA-4069-8ED0-D468C6CCE339}"/>
    <dgm:cxn modelId="{E6E13C8C-1CEC-4CB5-ADD3-13A915CCE4E7}" type="presOf" srcId="{D9FB4FC7-F928-489D-A16B-B66F10D326AF}" destId="{08D3458D-46B4-4B0E-AD8B-CD700DE2DD4E}" srcOrd="0" destOrd="0" presId="urn:microsoft.com/office/officeart/2005/8/layout/cycle5"/>
    <dgm:cxn modelId="{708F088F-7D77-4517-A196-20CD5FB2A320}" type="presOf" srcId="{B912C21C-C834-46FF-BD8A-3DE03E8458BA}" destId="{AA239E57-57A8-45FF-92B0-6F95F574B423}" srcOrd="0" destOrd="0" presId="urn:microsoft.com/office/officeart/2005/8/layout/cycle5"/>
    <dgm:cxn modelId="{19D31E95-ECB0-497C-BD8E-4BA466C2A6E5}" srcId="{F7F79574-9D06-4B53-B319-AF4078F81FAE}" destId="{573C0222-A3B5-46BF-BA6A-DF41254BC0A0}" srcOrd="0" destOrd="0" parTransId="{A91D3005-565E-4D03-8A37-5C9713412449}" sibTransId="{9BA4DE1C-3EA9-4D7F-B439-CD28E4589940}"/>
    <dgm:cxn modelId="{68A9A096-EED0-4032-95C7-462B591267E0}" type="presOf" srcId="{F7F79574-9D06-4B53-B319-AF4078F81FAE}" destId="{7941D038-504D-4C68-8526-111967E93DC3}" srcOrd="0" destOrd="0" presId="urn:microsoft.com/office/officeart/2005/8/layout/cycle5"/>
    <dgm:cxn modelId="{01E063AF-2092-40F0-A294-CBF6DE6520C5}" type="presOf" srcId="{7BAD183D-A9AA-4069-8ED0-D468C6CCE339}" destId="{18C29636-DEE2-478E-8E82-41A62538BB2A}" srcOrd="0" destOrd="0" presId="urn:microsoft.com/office/officeart/2005/8/layout/cycle5"/>
    <dgm:cxn modelId="{B97822B4-7B75-4E03-B958-196DCFF7F2A6}" type="presOf" srcId="{56137F63-B8D7-4402-894C-F1945FA6378D}" destId="{F90A1533-D31D-42A5-A878-0FE783413B32}" srcOrd="0" destOrd="0" presId="urn:microsoft.com/office/officeart/2005/8/layout/cycle5"/>
    <dgm:cxn modelId="{40380DC6-D72A-4F81-86AF-49BB91B72861}" srcId="{F7F79574-9D06-4B53-B319-AF4078F81FAE}" destId="{D9FB4FC7-F928-489D-A16B-B66F10D326AF}" srcOrd="3" destOrd="0" parTransId="{F80E1A5A-682A-4996-BDF0-62FFA796327A}" sibTransId="{56137F63-B8D7-4402-894C-F1945FA6378D}"/>
    <dgm:cxn modelId="{ACEA2BCA-134A-4D32-8BB1-1FDB87B3935A}" type="presOf" srcId="{FC29470B-F610-4DC0-A141-3B39B2D3B27F}" destId="{6FC67C83-7EBC-4783-92D4-698137BC0D26}" srcOrd="0" destOrd="0" presId="urn:microsoft.com/office/officeart/2005/8/layout/cycle5"/>
    <dgm:cxn modelId="{4DF6B9E2-1AFA-493A-908F-0DABBF64888F}" type="presOf" srcId="{874DF550-6B99-417E-85B8-6003658DFFE4}" destId="{5C4D29BA-956F-49E9-BAF0-85064B56E099}" srcOrd="0" destOrd="0" presId="urn:microsoft.com/office/officeart/2005/8/layout/cycle5"/>
    <dgm:cxn modelId="{50F5C3FD-F81A-47E9-A025-FA79FD02C887}" type="presOf" srcId="{C61B31F5-89F4-44CE-B13F-10B63B56DC76}" destId="{64CE7AF7-C5D1-4D60-96E1-BA2D04404CCB}" srcOrd="0" destOrd="0" presId="urn:microsoft.com/office/officeart/2005/8/layout/cycle5"/>
    <dgm:cxn modelId="{E10880B9-57FA-4B4E-BC74-73E08B449A7D}" type="presParOf" srcId="{7941D038-504D-4C68-8526-111967E93DC3}" destId="{B9D2CAD9-8ACE-4269-9FDC-187256EC3326}" srcOrd="0" destOrd="0" presId="urn:microsoft.com/office/officeart/2005/8/layout/cycle5"/>
    <dgm:cxn modelId="{BF0986F4-87E3-4137-82FA-2ACEB3351C52}" type="presParOf" srcId="{7941D038-504D-4C68-8526-111967E93DC3}" destId="{2005CE32-F96C-4070-B790-E94986129F37}" srcOrd="1" destOrd="0" presId="urn:microsoft.com/office/officeart/2005/8/layout/cycle5"/>
    <dgm:cxn modelId="{729214B1-51E5-4BA0-8857-A105EF85626E}" type="presParOf" srcId="{7941D038-504D-4C68-8526-111967E93DC3}" destId="{CBE71840-81F9-4A3B-B91F-6767724B1A97}" srcOrd="2" destOrd="0" presId="urn:microsoft.com/office/officeart/2005/8/layout/cycle5"/>
    <dgm:cxn modelId="{D909178B-C628-4C69-B9ED-D87837DDB8D7}" type="presParOf" srcId="{7941D038-504D-4C68-8526-111967E93DC3}" destId="{AA239E57-57A8-45FF-92B0-6F95F574B423}" srcOrd="3" destOrd="0" presId="urn:microsoft.com/office/officeart/2005/8/layout/cycle5"/>
    <dgm:cxn modelId="{F6CB317A-E043-420C-A16E-90A3BC8EE2D2}" type="presParOf" srcId="{7941D038-504D-4C68-8526-111967E93DC3}" destId="{1B02D32D-13CA-4424-B411-07A20A3E21D6}" srcOrd="4" destOrd="0" presId="urn:microsoft.com/office/officeart/2005/8/layout/cycle5"/>
    <dgm:cxn modelId="{CCEDB340-FF50-4A5E-94A2-C76DD9A58045}" type="presParOf" srcId="{7941D038-504D-4C68-8526-111967E93DC3}" destId="{6FC67C83-7EBC-4783-92D4-698137BC0D26}" srcOrd="5" destOrd="0" presId="urn:microsoft.com/office/officeart/2005/8/layout/cycle5"/>
    <dgm:cxn modelId="{B939BD80-0D73-48DC-ACDB-055D8DF30662}" type="presParOf" srcId="{7941D038-504D-4C68-8526-111967E93DC3}" destId="{5C4D29BA-956F-49E9-BAF0-85064B56E099}" srcOrd="6" destOrd="0" presId="urn:microsoft.com/office/officeart/2005/8/layout/cycle5"/>
    <dgm:cxn modelId="{4584A40D-8E97-463F-9AB9-6FD2B852ACEA}" type="presParOf" srcId="{7941D038-504D-4C68-8526-111967E93DC3}" destId="{E1F4B58C-8826-4340-ABD9-0E0761117852}" srcOrd="7" destOrd="0" presId="urn:microsoft.com/office/officeart/2005/8/layout/cycle5"/>
    <dgm:cxn modelId="{105A5166-EA11-4E00-9006-62BD613B7D41}" type="presParOf" srcId="{7941D038-504D-4C68-8526-111967E93DC3}" destId="{18C29636-DEE2-478E-8E82-41A62538BB2A}" srcOrd="8" destOrd="0" presId="urn:microsoft.com/office/officeart/2005/8/layout/cycle5"/>
    <dgm:cxn modelId="{28601808-52D4-4021-806D-BA895B27E962}" type="presParOf" srcId="{7941D038-504D-4C68-8526-111967E93DC3}" destId="{08D3458D-46B4-4B0E-AD8B-CD700DE2DD4E}" srcOrd="9" destOrd="0" presId="urn:microsoft.com/office/officeart/2005/8/layout/cycle5"/>
    <dgm:cxn modelId="{42CC4961-D8C0-430F-963E-A39446465BE0}" type="presParOf" srcId="{7941D038-504D-4C68-8526-111967E93DC3}" destId="{C6711227-CB95-4D6A-A796-A8CB045344FC}" srcOrd="10" destOrd="0" presId="urn:microsoft.com/office/officeart/2005/8/layout/cycle5"/>
    <dgm:cxn modelId="{40B2ED59-5BC7-4DED-A56A-C1010E6306DF}" type="presParOf" srcId="{7941D038-504D-4C68-8526-111967E93DC3}" destId="{F90A1533-D31D-42A5-A878-0FE783413B32}" srcOrd="11" destOrd="0" presId="urn:microsoft.com/office/officeart/2005/8/layout/cycle5"/>
    <dgm:cxn modelId="{537EA85B-7D04-4F33-9E98-ED76A1FF7207}" type="presParOf" srcId="{7941D038-504D-4C68-8526-111967E93DC3}" destId="{19104934-326A-4598-BFC4-F5C7344854FC}" srcOrd="12" destOrd="0" presId="urn:microsoft.com/office/officeart/2005/8/layout/cycle5"/>
    <dgm:cxn modelId="{9B9308B7-631E-42F8-A07C-5A6D4C1D98AD}" type="presParOf" srcId="{7941D038-504D-4C68-8526-111967E93DC3}" destId="{CF6CF60C-7A73-457D-8607-272FF03028FF}" srcOrd="13" destOrd="0" presId="urn:microsoft.com/office/officeart/2005/8/layout/cycle5"/>
    <dgm:cxn modelId="{DD48B670-0281-462A-967A-9793A4257320}" type="presParOf" srcId="{7941D038-504D-4C68-8526-111967E93DC3}" destId="{64CE7AF7-C5D1-4D60-96E1-BA2D04404CCB}" srcOrd="14" destOrd="0" presId="urn:microsoft.com/office/officeart/2005/8/layout/cycle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8357E36-9A37-4FDB-8AD2-CAB886AAEF7D}"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0ECA9390-8F44-4263-BD7B-F93768D93474}">
      <dgm:prSet/>
      <dgm:spPr/>
      <dgm:t>
        <a:bodyPr/>
        <a:lstStyle/>
        <a:p>
          <a:r>
            <a:rPr lang="en-GB"/>
            <a:t>Fight, flight or freeze responses</a:t>
          </a:r>
          <a:endParaRPr lang="en-US"/>
        </a:p>
      </dgm:t>
    </dgm:pt>
    <dgm:pt modelId="{7CFCF487-C313-4E05-AC6E-7C711A8AA3FE}" type="parTrans" cxnId="{28C1C2F5-961D-45CA-85A7-8C9F50A1DCB1}">
      <dgm:prSet/>
      <dgm:spPr/>
      <dgm:t>
        <a:bodyPr/>
        <a:lstStyle/>
        <a:p>
          <a:endParaRPr lang="en-US"/>
        </a:p>
      </dgm:t>
    </dgm:pt>
    <dgm:pt modelId="{D229959B-6C60-42FB-9148-8E2A71CA8024}" type="sibTrans" cxnId="{28C1C2F5-961D-45CA-85A7-8C9F50A1DCB1}">
      <dgm:prSet/>
      <dgm:spPr/>
      <dgm:t>
        <a:bodyPr/>
        <a:lstStyle/>
        <a:p>
          <a:endParaRPr lang="en-US"/>
        </a:p>
      </dgm:t>
    </dgm:pt>
    <dgm:pt modelId="{65C12089-99B8-4E9C-B221-681758F00627}">
      <dgm:prSet/>
      <dgm:spPr/>
      <dgm:t>
        <a:bodyPr/>
        <a:lstStyle/>
        <a:p>
          <a:r>
            <a:rPr lang="en-GB"/>
            <a:t>Regression in behaviours</a:t>
          </a:r>
          <a:endParaRPr lang="en-US"/>
        </a:p>
      </dgm:t>
    </dgm:pt>
    <dgm:pt modelId="{0E2F1662-DF1A-40CB-B049-169FD4F737A4}" type="parTrans" cxnId="{B8479EC7-88C3-45C5-B103-86840750B215}">
      <dgm:prSet/>
      <dgm:spPr/>
      <dgm:t>
        <a:bodyPr/>
        <a:lstStyle/>
        <a:p>
          <a:endParaRPr lang="en-US"/>
        </a:p>
      </dgm:t>
    </dgm:pt>
    <dgm:pt modelId="{00CF0B6B-80C5-43DB-A888-C6BFC9D36187}" type="sibTrans" cxnId="{B8479EC7-88C3-45C5-B103-86840750B215}">
      <dgm:prSet/>
      <dgm:spPr/>
      <dgm:t>
        <a:bodyPr/>
        <a:lstStyle/>
        <a:p>
          <a:endParaRPr lang="en-US"/>
        </a:p>
      </dgm:t>
    </dgm:pt>
    <dgm:pt modelId="{BBF5D2DA-3890-428A-B0C7-9F79F9E3D352}">
      <dgm:prSet/>
      <dgm:spPr/>
      <dgm:t>
        <a:bodyPr/>
        <a:lstStyle/>
        <a:p>
          <a:r>
            <a:rPr lang="en-GB"/>
            <a:t>Overwhelming and strong emotions</a:t>
          </a:r>
          <a:endParaRPr lang="en-US"/>
        </a:p>
      </dgm:t>
    </dgm:pt>
    <dgm:pt modelId="{8ED6DD74-0416-47A7-8D13-37D5D2E94474}" type="parTrans" cxnId="{9B2BC446-8A79-42D5-8B6C-6D428A33A311}">
      <dgm:prSet/>
      <dgm:spPr/>
      <dgm:t>
        <a:bodyPr/>
        <a:lstStyle/>
        <a:p>
          <a:endParaRPr lang="en-US"/>
        </a:p>
      </dgm:t>
    </dgm:pt>
    <dgm:pt modelId="{766F899E-7BB9-45DA-9CF5-D8335A1957DE}" type="sibTrans" cxnId="{9B2BC446-8A79-42D5-8B6C-6D428A33A311}">
      <dgm:prSet/>
      <dgm:spPr/>
      <dgm:t>
        <a:bodyPr/>
        <a:lstStyle/>
        <a:p>
          <a:endParaRPr lang="en-US"/>
        </a:p>
      </dgm:t>
    </dgm:pt>
    <dgm:pt modelId="{89761CD3-ABBA-4D28-AD1A-E968E429EA1A}">
      <dgm:prSet/>
      <dgm:spPr/>
      <dgm:t>
        <a:bodyPr/>
        <a:lstStyle/>
        <a:p>
          <a:r>
            <a:rPr lang="en-GB"/>
            <a:t>Psychosomatic symptoms</a:t>
          </a:r>
          <a:endParaRPr lang="en-US"/>
        </a:p>
      </dgm:t>
    </dgm:pt>
    <dgm:pt modelId="{3570C701-2784-417A-9528-CD6865EDF0B7}" type="parTrans" cxnId="{A31411F3-D161-4982-AEB2-26A4F7485400}">
      <dgm:prSet/>
      <dgm:spPr/>
      <dgm:t>
        <a:bodyPr/>
        <a:lstStyle/>
        <a:p>
          <a:endParaRPr lang="en-US"/>
        </a:p>
      </dgm:t>
    </dgm:pt>
    <dgm:pt modelId="{9A87D5D4-4BEA-42B0-BE07-8DCE052C847B}" type="sibTrans" cxnId="{A31411F3-D161-4982-AEB2-26A4F7485400}">
      <dgm:prSet/>
      <dgm:spPr/>
      <dgm:t>
        <a:bodyPr/>
        <a:lstStyle/>
        <a:p>
          <a:endParaRPr lang="en-US"/>
        </a:p>
      </dgm:t>
    </dgm:pt>
    <dgm:pt modelId="{9C0676E5-4758-4E51-BD5D-EB459DFBCBAC}">
      <dgm:prSet/>
      <dgm:spPr/>
      <dgm:t>
        <a:bodyPr/>
        <a:lstStyle/>
        <a:p>
          <a:r>
            <a:rPr lang="en-GB"/>
            <a:t>Mistrust in others</a:t>
          </a:r>
          <a:endParaRPr lang="en-US"/>
        </a:p>
      </dgm:t>
    </dgm:pt>
    <dgm:pt modelId="{3B929116-4304-4269-9595-70EEE960DD0B}" type="parTrans" cxnId="{52D2E756-1A8E-4E81-A9A9-D23BCB62F7E4}">
      <dgm:prSet/>
      <dgm:spPr/>
      <dgm:t>
        <a:bodyPr/>
        <a:lstStyle/>
        <a:p>
          <a:endParaRPr lang="en-US"/>
        </a:p>
      </dgm:t>
    </dgm:pt>
    <dgm:pt modelId="{97B3EDE6-56D8-49D4-A5C0-BBD51B1F5694}" type="sibTrans" cxnId="{52D2E756-1A8E-4E81-A9A9-D23BCB62F7E4}">
      <dgm:prSet/>
      <dgm:spPr/>
      <dgm:t>
        <a:bodyPr/>
        <a:lstStyle/>
        <a:p>
          <a:endParaRPr lang="en-US"/>
        </a:p>
      </dgm:t>
    </dgm:pt>
    <dgm:pt modelId="{BB314092-896D-424B-B647-359C94A7E0E3}">
      <dgm:prSet/>
      <dgm:spPr/>
      <dgm:t>
        <a:bodyPr/>
        <a:lstStyle/>
        <a:p>
          <a:r>
            <a:rPr lang="en-GB" dirty="0"/>
            <a:t>Executive function and readiness to learn</a:t>
          </a:r>
          <a:endParaRPr lang="en-US" dirty="0"/>
        </a:p>
      </dgm:t>
    </dgm:pt>
    <dgm:pt modelId="{0034EF5B-F834-4F43-A425-94BD41A4CFB3}" type="parTrans" cxnId="{C723910E-50A2-4892-826D-B788105D49B0}">
      <dgm:prSet/>
      <dgm:spPr/>
      <dgm:t>
        <a:bodyPr/>
        <a:lstStyle/>
        <a:p>
          <a:endParaRPr lang="en-US"/>
        </a:p>
      </dgm:t>
    </dgm:pt>
    <dgm:pt modelId="{23AEBD81-E5AB-4F3E-B829-25CEF0C8E8F3}" type="sibTrans" cxnId="{C723910E-50A2-4892-826D-B788105D49B0}">
      <dgm:prSet/>
      <dgm:spPr/>
      <dgm:t>
        <a:bodyPr/>
        <a:lstStyle/>
        <a:p>
          <a:endParaRPr lang="en-US"/>
        </a:p>
      </dgm:t>
    </dgm:pt>
    <dgm:pt modelId="{FC1B4A50-78EB-4AD0-8DCF-CC077C05EC08}">
      <dgm:prSet/>
      <dgm:spPr/>
      <dgm:t>
        <a:bodyPr/>
        <a:lstStyle/>
        <a:p>
          <a:r>
            <a:rPr lang="en-US" dirty="0"/>
            <a:t>Irritability/anger</a:t>
          </a:r>
        </a:p>
      </dgm:t>
    </dgm:pt>
    <dgm:pt modelId="{BBC5D33A-3DA5-462D-BBA6-C54D6B36F5B1}" type="parTrans" cxnId="{48839582-C0BD-4582-BEFF-75DC6E7B5B34}">
      <dgm:prSet/>
      <dgm:spPr/>
    </dgm:pt>
    <dgm:pt modelId="{0AF4E2F9-57DF-43DF-9D26-3B49511A9560}" type="sibTrans" cxnId="{48839582-C0BD-4582-BEFF-75DC6E7B5B34}">
      <dgm:prSet/>
      <dgm:spPr/>
    </dgm:pt>
    <dgm:pt modelId="{08574002-61D1-442D-A431-845F62482EC0}" type="pres">
      <dgm:prSet presAssocID="{C8357E36-9A37-4FDB-8AD2-CAB886AAEF7D}" presName="linear" presStyleCnt="0">
        <dgm:presLayoutVars>
          <dgm:animLvl val="lvl"/>
          <dgm:resizeHandles val="exact"/>
        </dgm:presLayoutVars>
      </dgm:prSet>
      <dgm:spPr/>
    </dgm:pt>
    <dgm:pt modelId="{A0805A0D-1EB7-4BE8-81E8-012A5A994449}" type="pres">
      <dgm:prSet presAssocID="{0ECA9390-8F44-4263-BD7B-F93768D93474}" presName="parentText" presStyleLbl="node1" presStyleIdx="0" presStyleCnt="7">
        <dgm:presLayoutVars>
          <dgm:chMax val="0"/>
          <dgm:bulletEnabled val="1"/>
        </dgm:presLayoutVars>
      </dgm:prSet>
      <dgm:spPr/>
    </dgm:pt>
    <dgm:pt modelId="{53B125F2-CC04-4498-8882-B94B51CE737B}" type="pres">
      <dgm:prSet presAssocID="{D229959B-6C60-42FB-9148-8E2A71CA8024}" presName="spacer" presStyleCnt="0"/>
      <dgm:spPr/>
    </dgm:pt>
    <dgm:pt modelId="{EB643D71-96B2-4732-80C1-029FBFF55557}" type="pres">
      <dgm:prSet presAssocID="{65C12089-99B8-4E9C-B221-681758F00627}" presName="parentText" presStyleLbl="node1" presStyleIdx="1" presStyleCnt="7">
        <dgm:presLayoutVars>
          <dgm:chMax val="0"/>
          <dgm:bulletEnabled val="1"/>
        </dgm:presLayoutVars>
      </dgm:prSet>
      <dgm:spPr/>
    </dgm:pt>
    <dgm:pt modelId="{A6649AF6-1D08-4DE6-A566-3D138E0E0B40}" type="pres">
      <dgm:prSet presAssocID="{00CF0B6B-80C5-43DB-A888-C6BFC9D36187}" presName="spacer" presStyleCnt="0"/>
      <dgm:spPr/>
    </dgm:pt>
    <dgm:pt modelId="{E8E13A0D-9ECF-4B4A-86BB-51A4C59388CF}" type="pres">
      <dgm:prSet presAssocID="{BBF5D2DA-3890-428A-B0C7-9F79F9E3D352}" presName="parentText" presStyleLbl="node1" presStyleIdx="2" presStyleCnt="7">
        <dgm:presLayoutVars>
          <dgm:chMax val="0"/>
          <dgm:bulletEnabled val="1"/>
        </dgm:presLayoutVars>
      </dgm:prSet>
      <dgm:spPr/>
    </dgm:pt>
    <dgm:pt modelId="{048AC60F-AB67-481A-ABB1-48BA45977420}" type="pres">
      <dgm:prSet presAssocID="{766F899E-7BB9-45DA-9CF5-D8335A1957DE}" presName="spacer" presStyleCnt="0"/>
      <dgm:spPr/>
    </dgm:pt>
    <dgm:pt modelId="{65B89FA8-40A6-42E2-9432-AF416B2EFFDF}" type="pres">
      <dgm:prSet presAssocID="{89761CD3-ABBA-4D28-AD1A-E968E429EA1A}" presName="parentText" presStyleLbl="node1" presStyleIdx="3" presStyleCnt="7">
        <dgm:presLayoutVars>
          <dgm:chMax val="0"/>
          <dgm:bulletEnabled val="1"/>
        </dgm:presLayoutVars>
      </dgm:prSet>
      <dgm:spPr/>
    </dgm:pt>
    <dgm:pt modelId="{8981531F-3D30-4B7B-955F-9542C0190324}" type="pres">
      <dgm:prSet presAssocID="{9A87D5D4-4BEA-42B0-BE07-8DCE052C847B}" presName="spacer" presStyleCnt="0"/>
      <dgm:spPr/>
    </dgm:pt>
    <dgm:pt modelId="{8274DF50-5D59-4843-9DA3-AA8F62720322}" type="pres">
      <dgm:prSet presAssocID="{9C0676E5-4758-4E51-BD5D-EB459DFBCBAC}" presName="parentText" presStyleLbl="node1" presStyleIdx="4" presStyleCnt="7">
        <dgm:presLayoutVars>
          <dgm:chMax val="0"/>
          <dgm:bulletEnabled val="1"/>
        </dgm:presLayoutVars>
      </dgm:prSet>
      <dgm:spPr/>
    </dgm:pt>
    <dgm:pt modelId="{3EDCE708-F076-461A-A136-0D44FF3D4D44}" type="pres">
      <dgm:prSet presAssocID="{97B3EDE6-56D8-49D4-A5C0-BBD51B1F5694}" presName="spacer" presStyleCnt="0"/>
      <dgm:spPr/>
    </dgm:pt>
    <dgm:pt modelId="{DF2EB6A6-2532-4EE7-9205-A938DBDB601E}" type="pres">
      <dgm:prSet presAssocID="{BB314092-896D-424B-B647-359C94A7E0E3}" presName="parentText" presStyleLbl="node1" presStyleIdx="5" presStyleCnt="7">
        <dgm:presLayoutVars>
          <dgm:chMax val="0"/>
          <dgm:bulletEnabled val="1"/>
        </dgm:presLayoutVars>
      </dgm:prSet>
      <dgm:spPr/>
    </dgm:pt>
    <dgm:pt modelId="{0B28DDCE-C796-45C0-8AAC-25C8C1519064}" type="pres">
      <dgm:prSet presAssocID="{23AEBD81-E5AB-4F3E-B829-25CEF0C8E8F3}" presName="spacer" presStyleCnt="0"/>
      <dgm:spPr/>
    </dgm:pt>
    <dgm:pt modelId="{237EC8F9-511E-43F3-B3B6-A27C4B85611C}" type="pres">
      <dgm:prSet presAssocID="{FC1B4A50-78EB-4AD0-8DCF-CC077C05EC08}" presName="parentText" presStyleLbl="node1" presStyleIdx="6" presStyleCnt="7">
        <dgm:presLayoutVars>
          <dgm:chMax val="0"/>
          <dgm:bulletEnabled val="1"/>
        </dgm:presLayoutVars>
      </dgm:prSet>
      <dgm:spPr/>
    </dgm:pt>
  </dgm:ptLst>
  <dgm:cxnLst>
    <dgm:cxn modelId="{C723910E-50A2-4892-826D-B788105D49B0}" srcId="{C8357E36-9A37-4FDB-8AD2-CAB886AAEF7D}" destId="{BB314092-896D-424B-B647-359C94A7E0E3}" srcOrd="5" destOrd="0" parTransId="{0034EF5B-F834-4F43-A425-94BD41A4CFB3}" sibTransId="{23AEBD81-E5AB-4F3E-B829-25CEF0C8E8F3}"/>
    <dgm:cxn modelId="{4ED59C13-80CB-4E30-9ADF-AABC3F48DA06}" type="presOf" srcId="{BB314092-896D-424B-B647-359C94A7E0E3}" destId="{DF2EB6A6-2532-4EE7-9205-A938DBDB601E}" srcOrd="0" destOrd="0" presId="urn:microsoft.com/office/officeart/2005/8/layout/vList2"/>
    <dgm:cxn modelId="{B3E58A36-942B-461C-BC89-1CEA536616AA}" type="presOf" srcId="{0ECA9390-8F44-4263-BD7B-F93768D93474}" destId="{A0805A0D-1EB7-4BE8-81E8-012A5A994449}" srcOrd="0" destOrd="0" presId="urn:microsoft.com/office/officeart/2005/8/layout/vList2"/>
    <dgm:cxn modelId="{9B2BC446-8A79-42D5-8B6C-6D428A33A311}" srcId="{C8357E36-9A37-4FDB-8AD2-CAB886AAEF7D}" destId="{BBF5D2DA-3890-428A-B0C7-9F79F9E3D352}" srcOrd="2" destOrd="0" parTransId="{8ED6DD74-0416-47A7-8D13-37D5D2E94474}" sibTransId="{766F899E-7BB9-45DA-9CF5-D8335A1957DE}"/>
    <dgm:cxn modelId="{7D408468-260C-4B09-AB6A-0A2CE4BED8AC}" type="presOf" srcId="{C8357E36-9A37-4FDB-8AD2-CAB886AAEF7D}" destId="{08574002-61D1-442D-A431-845F62482EC0}" srcOrd="0" destOrd="0" presId="urn:microsoft.com/office/officeart/2005/8/layout/vList2"/>
    <dgm:cxn modelId="{52D2E756-1A8E-4E81-A9A9-D23BCB62F7E4}" srcId="{C8357E36-9A37-4FDB-8AD2-CAB886AAEF7D}" destId="{9C0676E5-4758-4E51-BD5D-EB459DFBCBAC}" srcOrd="4" destOrd="0" parTransId="{3B929116-4304-4269-9595-70EEE960DD0B}" sibTransId="{97B3EDE6-56D8-49D4-A5C0-BBD51B1F5694}"/>
    <dgm:cxn modelId="{48839582-C0BD-4582-BEFF-75DC6E7B5B34}" srcId="{C8357E36-9A37-4FDB-8AD2-CAB886AAEF7D}" destId="{FC1B4A50-78EB-4AD0-8DCF-CC077C05EC08}" srcOrd="6" destOrd="0" parTransId="{BBC5D33A-3DA5-462D-BBA6-C54D6B36F5B1}" sibTransId="{0AF4E2F9-57DF-43DF-9D26-3B49511A9560}"/>
    <dgm:cxn modelId="{0CF27198-EF91-4CAA-B68E-3B92A24CB8CF}" type="presOf" srcId="{89761CD3-ABBA-4D28-AD1A-E968E429EA1A}" destId="{65B89FA8-40A6-42E2-9432-AF416B2EFFDF}" srcOrd="0" destOrd="0" presId="urn:microsoft.com/office/officeart/2005/8/layout/vList2"/>
    <dgm:cxn modelId="{C3D90FB7-D33D-4231-BB2C-945F906E6E7A}" type="presOf" srcId="{65C12089-99B8-4E9C-B221-681758F00627}" destId="{EB643D71-96B2-4732-80C1-029FBFF55557}" srcOrd="0" destOrd="0" presId="urn:microsoft.com/office/officeart/2005/8/layout/vList2"/>
    <dgm:cxn modelId="{FFC87DC1-EC00-49AC-A511-99B4D67DCBE1}" type="presOf" srcId="{BBF5D2DA-3890-428A-B0C7-9F79F9E3D352}" destId="{E8E13A0D-9ECF-4B4A-86BB-51A4C59388CF}" srcOrd="0" destOrd="0" presId="urn:microsoft.com/office/officeart/2005/8/layout/vList2"/>
    <dgm:cxn modelId="{B8479EC7-88C3-45C5-B103-86840750B215}" srcId="{C8357E36-9A37-4FDB-8AD2-CAB886AAEF7D}" destId="{65C12089-99B8-4E9C-B221-681758F00627}" srcOrd="1" destOrd="0" parTransId="{0E2F1662-DF1A-40CB-B049-169FD4F737A4}" sibTransId="{00CF0B6B-80C5-43DB-A888-C6BFC9D36187}"/>
    <dgm:cxn modelId="{57E294D1-D5AA-4C7E-9862-970C1C9A2700}" type="presOf" srcId="{9C0676E5-4758-4E51-BD5D-EB459DFBCBAC}" destId="{8274DF50-5D59-4843-9DA3-AA8F62720322}" srcOrd="0" destOrd="0" presId="urn:microsoft.com/office/officeart/2005/8/layout/vList2"/>
    <dgm:cxn modelId="{FF7315DA-0562-4041-AB35-545D548372BC}" type="presOf" srcId="{FC1B4A50-78EB-4AD0-8DCF-CC077C05EC08}" destId="{237EC8F9-511E-43F3-B3B6-A27C4B85611C}" srcOrd="0" destOrd="0" presId="urn:microsoft.com/office/officeart/2005/8/layout/vList2"/>
    <dgm:cxn modelId="{A31411F3-D161-4982-AEB2-26A4F7485400}" srcId="{C8357E36-9A37-4FDB-8AD2-CAB886AAEF7D}" destId="{89761CD3-ABBA-4D28-AD1A-E968E429EA1A}" srcOrd="3" destOrd="0" parTransId="{3570C701-2784-417A-9528-CD6865EDF0B7}" sibTransId="{9A87D5D4-4BEA-42B0-BE07-8DCE052C847B}"/>
    <dgm:cxn modelId="{28C1C2F5-961D-45CA-85A7-8C9F50A1DCB1}" srcId="{C8357E36-9A37-4FDB-8AD2-CAB886AAEF7D}" destId="{0ECA9390-8F44-4263-BD7B-F93768D93474}" srcOrd="0" destOrd="0" parTransId="{7CFCF487-C313-4E05-AC6E-7C711A8AA3FE}" sibTransId="{D229959B-6C60-42FB-9148-8E2A71CA8024}"/>
    <dgm:cxn modelId="{9C0E18A8-CC11-4FDC-AE19-8B4077846825}" type="presParOf" srcId="{08574002-61D1-442D-A431-845F62482EC0}" destId="{A0805A0D-1EB7-4BE8-81E8-012A5A994449}" srcOrd="0" destOrd="0" presId="urn:microsoft.com/office/officeart/2005/8/layout/vList2"/>
    <dgm:cxn modelId="{4391D2D2-5D70-4831-B1ED-EA9554F00EC5}" type="presParOf" srcId="{08574002-61D1-442D-A431-845F62482EC0}" destId="{53B125F2-CC04-4498-8882-B94B51CE737B}" srcOrd="1" destOrd="0" presId="urn:microsoft.com/office/officeart/2005/8/layout/vList2"/>
    <dgm:cxn modelId="{AEADB62E-F53F-4882-80E2-A29A7B2B5764}" type="presParOf" srcId="{08574002-61D1-442D-A431-845F62482EC0}" destId="{EB643D71-96B2-4732-80C1-029FBFF55557}" srcOrd="2" destOrd="0" presId="urn:microsoft.com/office/officeart/2005/8/layout/vList2"/>
    <dgm:cxn modelId="{0E940552-578D-480A-88EA-1AE26C0FD983}" type="presParOf" srcId="{08574002-61D1-442D-A431-845F62482EC0}" destId="{A6649AF6-1D08-4DE6-A566-3D138E0E0B40}" srcOrd="3" destOrd="0" presId="urn:microsoft.com/office/officeart/2005/8/layout/vList2"/>
    <dgm:cxn modelId="{9D6BFAEF-35C6-47C8-8787-6DA537C2F028}" type="presParOf" srcId="{08574002-61D1-442D-A431-845F62482EC0}" destId="{E8E13A0D-9ECF-4B4A-86BB-51A4C59388CF}" srcOrd="4" destOrd="0" presId="urn:microsoft.com/office/officeart/2005/8/layout/vList2"/>
    <dgm:cxn modelId="{7B06DE64-0F6E-417E-9FCA-960551B7CABD}" type="presParOf" srcId="{08574002-61D1-442D-A431-845F62482EC0}" destId="{048AC60F-AB67-481A-ABB1-48BA45977420}" srcOrd="5" destOrd="0" presId="urn:microsoft.com/office/officeart/2005/8/layout/vList2"/>
    <dgm:cxn modelId="{9BB4B1AD-6C0D-4FDE-9AF5-0B93FD16BABA}" type="presParOf" srcId="{08574002-61D1-442D-A431-845F62482EC0}" destId="{65B89FA8-40A6-42E2-9432-AF416B2EFFDF}" srcOrd="6" destOrd="0" presId="urn:microsoft.com/office/officeart/2005/8/layout/vList2"/>
    <dgm:cxn modelId="{B12C99BB-96CA-4BAD-9A1B-49DCBAEF7B63}" type="presParOf" srcId="{08574002-61D1-442D-A431-845F62482EC0}" destId="{8981531F-3D30-4B7B-955F-9542C0190324}" srcOrd="7" destOrd="0" presId="urn:microsoft.com/office/officeart/2005/8/layout/vList2"/>
    <dgm:cxn modelId="{542FCFA4-2303-496E-A668-AC4451690053}" type="presParOf" srcId="{08574002-61D1-442D-A431-845F62482EC0}" destId="{8274DF50-5D59-4843-9DA3-AA8F62720322}" srcOrd="8" destOrd="0" presId="urn:microsoft.com/office/officeart/2005/8/layout/vList2"/>
    <dgm:cxn modelId="{13BABE82-B64C-49D7-A929-C0FBDDA55AE5}" type="presParOf" srcId="{08574002-61D1-442D-A431-845F62482EC0}" destId="{3EDCE708-F076-461A-A136-0D44FF3D4D44}" srcOrd="9" destOrd="0" presId="urn:microsoft.com/office/officeart/2005/8/layout/vList2"/>
    <dgm:cxn modelId="{B24A6581-55CB-40F8-86F3-49C97D4ECDD7}" type="presParOf" srcId="{08574002-61D1-442D-A431-845F62482EC0}" destId="{DF2EB6A6-2532-4EE7-9205-A938DBDB601E}" srcOrd="10" destOrd="0" presId="urn:microsoft.com/office/officeart/2005/8/layout/vList2"/>
    <dgm:cxn modelId="{FBE18ECC-2666-43A1-AC60-D885C604F3AB}" type="presParOf" srcId="{08574002-61D1-442D-A431-845F62482EC0}" destId="{0B28DDCE-C796-45C0-8AAC-25C8C1519064}" srcOrd="11" destOrd="0" presId="urn:microsoft.com/office/officeart/2005/8/layout/vList2"/>
    <dgm:cxn modelId="{D0D6A8ED-5E20-49A6-8029-BA997867DA98}" type="presParOf" srcId="{08574002-61D1-442D-A431-845F62482EC0}" destId="{237EC8F9-511E-43F3-B3B6-A27C4B85611C}"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144300B-4003-4494-B93D-8D58288A3568}"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GB"/>
        </a:p>
      </dgm:t>
    </dgm:pt>
    <dgm:pt modelId="{ED518132-4FA6-4179-A40A-74EDD4E432BF}">
      <dgm:prSet phldrT="[Text]"/>
      <dgm:spPr/>
      <dgm:t>
        <a:bodyPr/>
        <a:lstStyle/>
        <a:p>
          <a:r>
            <a:rPr lang="en-GB" dirty="0"/>
            <a:t>Education</a:t>
          </a:r>
        </a:p>
      </dgm:t>
    </dgm:pt>
    <dgm:pt modelId="{EF46CD63-2734-4606-BA6A-A6FE4ABEAF9D}" type="parTrans" cxnId="{064202F7-C77C-4F0D-9710-E58651756A41}">
      <dgm:prSet/>
      <dgm:spPr/>
      <dgm:t>
        <a:bodyPr/>
        <a:lstStyle/>
        <a:p>
          <a:endParaRPr lang="en-GB"/>
        </a:p>
      </dgm:t>
    </dgm:pt>
    <dgm:pt modelId="{6067482F-7462-4917-A25D-E1C98A6B4E69}" type="sibTrans" cxnId="{064202F7-C77C-4F0D-9710-E58651756A41}">
      <dgm:prSet/>
      <dgm:spPr/>
      <dgm:t>
        <a:bodyPr/>
        <a:lstStyle/>
        <a:p>
          <a:endParaRPr lang="en-GB"/>
        </a:p>
      </dgm:t>
    </dgm:pt>
    <dgm:pt modelId="{69DF6E0C-C3F9-4D69-9472-D8F2617CDBE5}">
      <dgm:prSet phldrT="[Text]"/>
      <dgm:spPr/>
      <dgm:t>
        <a:bodyPr/>
        <a:lstStyle/>
        <a:p>
          <a:r>
            <a:rPr lang="en-GB" dirty="0"/>
            <a:t>Relationships/trust</a:t>
          </a:r>
        </a:p>
      </dgm:t>
    </dgm:pt>
    <dgm:pt modelId="{B037515E-8678-4BEB-8F0B-68A06551D837}" type="parTrans" cxnId="{3483EFE2-94F8-4F59-9D2A-113763649558}">
      <dgm:prSet/>
      <dgm:spPr/>
      <dgm:t>
        <a:bodyPr/>
        <a:lstStyle/>
        <a:p>
          <a:endParaRPr lang="en-GB"/>
        </a:p>
      </dgm:t>
    </dgm:pt>
    <dgm:pt modelId="{7138BE6F-6AD0-427B-9CF2-116142E4CCE9}" type="sibTrans" cxnId="{3483EFE2-94F8-4F59-9D2A-113763649558}">
      <dgm:prSet/>
      <dgm:spPr/>
      <dgm:t>
        <a:bodyPr/>
        <a:lstStyle/>
        <a:p>
          <a:endParaRPr lang="en-GB"/>
        </a:p>
      </dgm:t>
    </dgm:pt>
    <dgm:pt modelId="{9D6DD848-DAF7-4308-A824-21530157F3E2}">
      <dgm:prSet phldrT="[Text]"/>
      <dgm:spPr/>
      <dgm:t>
        <a:bodyPr/>
        <a:lstStyle/>
        <a:p>
          <a:r>
            <a:rPr lang="en-GB" dirty="0"/>
            <a:t>Access to resources/supports</a:t>
          </a:r>
        </a:p>
      </dgm:t>
    </dgm:pt>
    <dgm:pt modelId="{568EA672-7E67-4A4F-9391-B7BE9BE81C93}" type="parTrans" cxnId="{82866D97-8F9F-459A-B08D-457745EE0135}">
      <dgm:prSet/>
      <dgm:spPr/>
      <dgm:t>
        <a:bodyPr/>
        <a:lstStyle/>
        <a:p>
          <a:endParaRPr lang="en-GB"/>
        </a:p>
      </dgm:t>
    </dgm:pt>
    <dgm:pt modelId="{5CDDB0D4-EEE5-432B-830A-321549C20463}" type="sibTrans" cxnId="{82866D97-8F9F-459A-B08D-457745EE0135}">
      <dgm:prSet/>
      <dgm:spPr/>
      <dgm:t>
        <a:bodyPr/>
        <a:lstStyle/>
        <a:p>
          <a:endParaRPr lang="en-GB"/>
        </a:p>
      </dgm:t>
    </dgm:pt>
    <dgm:pt modelId="{42B510A1-66D8-4521-9DCC-DAB15B979366}">
      <dgm:prSet phldrT="[Text]"/>
      <dgm:spPr/>
      <dgm:t>
        <a:bodyPr/>
        <a:lstStyle/>
        <a:p>
          <a:r>
            <a:rPr lang="en-GB" dirty="0"/>
            <a:t>Religion/Culture</a:t>
          </a:r>
        </a:p>
      </dgm:t>
    </dgm:pt>
    <dgm:pt modelId="{CFDD5AF3-E9EE-4463-B1D5-17276432423D}" type="parTrans" cxnId="{AF70C317-6C68-45C3-A576-E38F3EB9F531}">
      <dgm:prSet/>
      <dgm:spPr/>
      <dgm:t>
        <a:bodyPr/>
        <a:lstStyle/>
        <a:p>
          <a:endParaRPr lang="en-GB"/>
        </a:p>
      </dgm:t>
    </dgm:pt>
    <dgm:pt modelId="{EC493BB0-EA75-47D1-8896-50C27EA4F47C}" type="sibTrans" cxnId="{AF70C317-6C68-45C3-A576-E38F3EB9F531}">
      <dgm:prSet/>
      <dgm:spPr/>
      <dgm:t>
        <a:bodyPr/>
        <a:lstStyle/>
        <a:p>
          <a:endParaRPr lang="en-GB"/>
        </a:p>
      </dgm:t>
    </dgm:pt>
    <dgm:pt modelId="{B761609E-6A4D-48B4-BB35-D0FB007F6E43}">
      <dgm:prSet phldrT="[Text]"/>
      <dgm:spPr/>
      <dgm:t>
        <a:bodyPr/>
        <a:lstStyle/>
        <a:p>
          <a:r>
            <a:rPr lang="en-GB" dirty="0"/>
            <a:t>Family support</a:t>
          </a:r>
        </a:p>
      </dgm:t>
    </dgm:pt>
    <dgm:pt modelId="{8C1E0E1A-D70E-4F00-99CB-F1F120BE046C}" type="parTrans" cxnId="{4AC25537-DF49-48B1-B9B3-AF0284FB964E}">
      <dgm:prSet/>
      <dgm:spPr/>
      <dgm:t>
        <a:bodyPr/>
        <a:lstStyle/>
        <a:p>
          <a:endParaRPr lang="en-GB"/>
        </a:p>
      </dgm:t>
    </dgm:pt>
    <dgm:pt modelId="{6C8C0B30-BB79-4CA4-9240-E5EA06DF25F0}" type="sibTrans" cxnId="{4AC25537-DF49-48B1-B9B3-AF0284FB964E}">
      <dgm:prSet/>
      <dgm:spPr/>
      <dgm:t>
        <a:bodyPr/>
        <a:lstStyle/>
        <a:p>
          <a:endParaRPr lang="en-GB"/>
        </a:p>
      </dgm:t>
    </dgm:pt>
    <dgm:pt modelId="{7E2F8113-F3A8-41BB-A6E1-297B72029D7E}">
      <dgm:prSet phldrT="[Text]"/>
      <dgm:spPr/>
      <dgm:t>
        <a:bodyPr/>
        <a:lstStyle/>
        <a:p>
          <a:r>
            <a:rPr lang="en-GB" dirty="0"/>
            <a:t>Response of country of residence</a:t>
          </a:r>
        </a:p>
      </dgm:t>
    </dgm:pt>
    <dgm:pt modelId="{B8ADE239-4F8A-4359-8911-CF6605FF1DE7}" type="parTrans" cxnId="{85BC9A9E-92DF-49A2-9C1D-CD8D6EE8E0CE}">
      <dgm:prSet/>
      <dgm:spPr/>
      <dgm:t>
        <a:bodyPr/>
        <a:lstStyle/>
        <a:p>
          <a:endParaRPr lang="en-GB"/>
        </a:p>
      </dgm:t>
    </dgm:pt>
    <dgm:pt modelId="{2F4A122E-2E48-4E79-9986-A4D293879A25}" type="sibTrans" cxnId="{85BC9A9E-92DF-49A2-9C1D-CD8D6EE8E0CE}">
      <dgm:prSet/>
      <dgm:spPr/>
      <dgm:t>
        <a:bodyPr/>
        <a:lstStyle/>
        <a:p>
          <a:endParaRPr lang="en-GB"/>
        </a:p>
      </dgm:t>
    </dgm:pt>
    <dgm:pt modelId="{37644461-D98C-43EF-B345-B8F7ED7AC02D}" type="pres">
      <dgm:prSet presAssocID="{D144300B-4003-4494-B93D-8D58288A3568}" presName="diagram" presStyleCnt="0">
        <dgm:presLayoutVars>
          <dgm:dir/>
          <dgm:resizeHandles val="exact"/>
        </dgm:presLayoutVars>
      </dgm:prSet>
      <dgm:spPr/>
    </dgm:pt>
    <dgm:pt modelId="{3EF0642F-BEE1-4484-BB65-9FB298741CCD}" type="pres">
      <dgm:prSet presAssocID="{ED518132-4FA6-4179-A40A-74EDD4E432BF}" presName="node" presStyleLbl="node1" presStyleIdx="0" presStyleCnt="6">
        <dgm:presLayoutVars>
          <dgm:bulletEnabled val="1"/>
        </dgm:presLayoutVars>
      </dgm:prSet>
      <dgm:spPr/>
    </dgm:pt>
    <dgm:pt modelId="{ED445700-B4F6-437C-AF93-F61CA7450396}" type="pres">
      <dgm:prSet presAssocID="{6067482F-7462-4917-A25D-E1C98A6B4E69}" presName="sibTrans" presStyleLbl="sibTrans2D1" presStyleIdx="0" presStyleCnt="5"/>
      <dgm:spPr/>
    </dgm:pt>
    <dgm:pt modelId="{514240AF-5CA1-441A-956C-CC85E359B65B}" type="pres">
      <dgm:prSet presAssocID="{6067482F-7462-4917-A25D-E1C98A6B4E69}" presName="connectorText" presStyleLbl="sibTrans2D1" presStyleIdx="0" presStyleCnt="5"/>
      <dgm:spPr/>
    </dgm:pt>
    <dgm:pt modelId="{E77A3A4B-323E-4A77-B69D-2C560AC64537}" type="pres">
      <dgm:prSet presAssocID="{69DF6E0C-C3F9-4D69-9472-D8F2617CDBE5}" presName="node" presStyleLbl="node1" presStyleIdx="1" presStyleCnt="6" custLinFactNeighborY="-956">
        <dgm:presLayoutVars>
          <dgm:bulletEnabled val="1"/>
        </dgm:presLayoutVars>
      </dgm:prSet>
      <dgm:spPr/>
    </dgm:pt>
    <dgm:pt modelId="{67BAE010-41D5-4564-9ED3-092F57DEA5F9}" type="pres">
      <dgm:prSet presAssocID="{7138BE6F-6AD0-427B-9CF2-116142E4CCE9}" presName="sibTrans" presStyleLbl="sibTrans2D1" presStyleIdx="1" presStyleCnt="5"/>
      <dgm:spPr/>
    </dgm:pt>
    <dgm:pt modelId="{108C45CA-68BD-462D-AB2B-EA0E4E506EAC}" type="pres">
      <dgm:prSet presAssocID="{7138BE6F-6AD0-427B-9CF2-116142E4CCE9}" presName="connectorText" presStyleLbl="sibTrans2D1" presStyleIdx="1" presStyleCnt="5"/>
      <dgm:spPr/>
    </dgm:pt>
    <dgm:pt modelId="{E1E36EB7-BD7C-4871-B051-75DA615EC27F}" type="pres">
      <dgm:prSet presAssocID="{9D6DD848-DAF7-4308-A824-21530157F3E2}" presName="node" presStyleLbl="node1" presStyleIdx="2" presStyleCnt="6">
        <dgm:presLayoutVars>
          <dgm:bulletEnabled val="1"/>
        </dgm:presLayoutVars>
      </dgm:prSet>
      <dgm:spPr/>
    </dgm:pt>
    <dgm:pt modelId="{06501120-95DD-46CE-B230-AADD0DF8A46A}" type="pres">
      <dgm:prSet presAssocID="{5CDDB0D4-EEE5-432B-830A-321549C20463}" presName="sibTrans" presStyleLbl="sibTrans2D1" presStyleIdx="2" presStyleCnt="5"/>
      <dgm:spPr/>
    </dgm:pt>
    <dgm:pt modelId="{B349C206-CB52-4532-9F03-61952A3E4B27}" type="pres">
      <dgm:prSet presAssocID="{5CDDB0D4-EEE5-432B-830A-321549C20463}" presName="connectorText" presStyleLbl="sibTrans2D1" presStyleIdx="2" presStyleCnt="5"/>
      <dgm:spPr/>
    </dgm:pt>
    <dgm:pt modelId="{C93ED12B-FC0F-40A2-8DD7-1DBE0A6D284B}" type="pres">
      <dgm:prSet presAssocID="{42B510A1-66D8-4521-9DCC-DAB15B979366}" presName="node" presStyleLbl="node1" presStyleIdx="3" presStyleCnt="6">
        <dgm:presLayoutVars>
          <dgm:bulletEnabled val="1"/>
        </dgm:presLayoutVars>
      </dgm:prSet>
      <dgm:spPr/>
    </dgm:pt>
    <dgm:pt modelId="{CF0E74D4-335F-4AC6-AD3B-3FFFA3938904}" type="pres">
      <dgm:prSet presAssocID="{EC493BB0-EA75-47D1-8896-50C27EA4F47C}" presName="sibTrans" presStyleLbl="sibTrans2D1" presStyleIdx="3" presStyleCnt="5"/>
      <dgm:spPr/>
    </dgm:pt>
    <dgm:pt modelId="{0A1EC023-437A-43FA-88CE-549E6ACB22BD}" type="pres">
      <dgm:prSet presAssocID="{EC493BB0-EA75-47D1-8896-50C27EA4F47C}" presName="connectorText" presStyleLbl="sibTrans2D1" presStyleIdx="3" presStyleCnt="5"/>
      <dgm:spPr/>
    </dgm:pt>
    <dgm:pt modelId="{7EB95210-AFF7-4A0B-81C1-4EF945C206CD}" type="pres">
      <dgm:prSet presAssocID="{B761609E-6A4D-48B4-BB35-D0FB007F6E43}" presName="node" presStyleLbl="node1" presStyleIdx="4" presStyleCnt="6">
        <dgm:presLayoutVars>
          <dgm:bulletEnabled val="1"/>
        </dgm:presLayoutVars>
      </dgm:prSet>
      <dgm:spPr/>
    </dgm:pt>
    <dgm:pt modelId="{43E9F1A4-63D5-49CE-BF92-B2BBEA8D2328}" type="pres">
      <dgm:prSet presAssocID="{6C8C0B30-BB79-4CA4-9240-E5EA06DF25F0}" presName="sibTrans" presStyleLbl="sibTrans2D1" presStyleIdx="4" presStyleCnt="5"/>
      <dgm:spPr/>
    </dgm:pt>
    <dgm:pt modelId="{9C8BBB5A-5C7E-4194-85E6-E786BEA0002C}" type="pres">
      <dgm:prSet presAssocID="{6C8C0B30-BB79-4CA4-9240-E5EA06DF25F0}" presName="connectorText" presStyleLbl="sibTrans2D1" presStyleIdx="4" presStyleCnt="5"/>
      <dgm:spPr/>
    </dgm:pt>
    <dgm:pt modelId="{9FF67E4A-EC9F-4707-A7C7-ADE84E2436DB}" type="pres">
      <dgm:prSet presAssocID="{7E2F8113-F3A8-41BB-A6E1-297B72029D7E}" presName="node" presStyleLbl="node1" presStyleIdx="5" presStyleCnt="6">
        <dgm:presLayoutVars>
          <dgm:bulletEnabled val="1"/>
        </dgm:presLayoutVars>
      </dgm:prSet>
      <dgm:spPr/>
    </dgm:pt>
  </dgm:ptLst>
  <dgm:cxnLst>
    <dgm:cxn modelId="{AF70C317-6C68-45C3-A576-E38F3EB9F531}" srcId="{D144300B-4003-4494-B93D-8D58288A3568}" destId="{42B510A1-66D8-4521-9DCC-DAB15B979366}" srcOrd="3" destOrd="0" parTransId="{CFDD5AF3-E9EE-4463-B1D5-17276432423D}" sibTransId="{EC493BB0-EA75-47D1-8896-50C27EA4F47C}"/>
    <dgm:cxn modelId="{784C5E1E-F22B-436D-8126-F20DD77BB0F2}" type="presOf" srcId="{EC493BB0-EA75-47D1-8896-50C27EA4F47C}" destId="{CF0E74D4-335F-4AC6-AD3B-3FFFA3938904}" srcOrd="0" destOrd="0" presId="urn:microsoft.com/office/officeart/2005/8/layout/process5"/>
    <dgm:cxn modelId="{9DBC9221-B82C-4319-89C0-E7C07F1AD19E}" type="presOf" srcId="{EC493BB0-EA75-47D1-8896-50C27EA4F47C}" destId="{0A1EC023-437A-43FA-88CE-549E6ACB22BD}" srcOrd="1" destOrd="0" presId="urn:microsoft.com/office/officeart/2005/8/layout/process5"/>
    <dgm:cxn modelId="{4AC25537-DF49-48B1-B9B3-AF0284FB964E}" srcId="{D144300B-4003-4494-B93D-8D58288A3568}" destId="{B761609E-6A4D-48B4-BB35-D0FB007F6E43}" srcOrd="4" destOrd="0" parTransId="{8C1E0E1A-D70E-4F00-99CB-F1F120BE046C}" sibTransId="{6C8C0B30-BB79-4CA4-9240-E5EA06DF25F0}"/>
    <dgm:cxn modelId="{0B4B5A3D-054B-48C2-9C29-85BF5043B7EF}" type="presOf" srcId="{7138BE6F-6AD0-427B-9CF2-116142E4CCE9}" destId="{67BAE010-41D5-4564-9ED3-092F57DEA5F9}" srcOrd="0" destOrd="0" presId="urn:microsoft.com/office/officeart/2005/8/layout/process5"/>
    <dgm:cxn modelId="{7FE7F042-0AC8-422F-B701-B232EBC5686C}" type="presOf" srcId="{6C8C0B30-BB79-4CA4-9240-E5EA06DF25F0}" destId="{43E9F1A4-63D5-49CE-BF92-B2BBEA8D2328}" srcOrd="0" destOrd="0" presId="urn:microsoft.com/office/officeart/2005/8/layout/process5"/>
    <dgm:cxn modelId="{813CC853-024F-4568-B368-D570CC4BDE34}" type="presOf" srcId="{B761609E-6A4D-48B4-BB35-D0FB007F6E43}" destId="{7EB95210-AFF7-4A0B-81C1-4EF945C206CD}" srcOrd="0" destOrd="0" presId="urn:microsoft.com/office/officeart/2005/8/layout/process5"/>
    <dgm:cxn modelId="{FAA2A175-3FD2-46BD-ACF5-61EBE6412DB7}" type="presOf" srcId="{42B510A1-66D8-4521-9DCC-DAB15B979366}" destId="{C93ED12B-FC0F-40A2-8DD7-1DBE0A6D284B}" srcOrd="0" destOrd="0" presId="urn:microsoft.com/office/officeart/2005/8/layout/process5"/>
    <dgm:cxn modelId="{0DAE6056-8EA5-43B7-B954-3030A9204A81}" type="presOf" srcId="{ED518132-4FA6-4179-A40A-74EDD4E432BF}" destId="{3EF0642F-BEE1-4484-BB65-9FB298741CCD}" srcOrd="0" destOrd="0" presId="urn:microsoft.com/office/officeart/2005/8/layout/process5"/>
    <dgm:cxn modelId="{04CC417C-7D25-4AB4-B4B0-9EB0FF87AD3A}" type="presOf" srcId="{D144300B-4003-4494-B93D-8D58288A3568}" destId="{37644461-D98C-43EF-B345-B8F7ED7AC02D}" srcOrd="0" destOrd="0" presId="urn:microsoft.com/office/officeart/2005/8/layout/process5"/>
    <dgm:cxn modelId="{0A8A768E-1E5E-44BA-B1E9-CE7E1E915A56}" type="presOf" srcId="{7138BE6F-6AD0-427B-9CF2-116142E4CCE9}" destId="{108C45CA-68BD-462D-AB2B-EA0E4E506EAC}" srcOrd="1" destOrd="0" presId="urn:microsoft.com/office/officeart/2005/8/layout/process5"/>
    <dgm:cxn modelId="{A904E28F-1CB2-42DE-852D-E96CE62963CB}" type="presOf" srcId="{6067482F-7462-4917-A25D-E1C98A6B4E69}" destId="{ED445700-B4F6-437C-AF93-F61CA7450396}" srcOrd="0" destOrd="0" presId="urn:microsoft.com/office/officeart/2005/8/layout/process5"/>
    <dgm:cxn modelId="{82866D97-8F9F-459A-B08D-457745EE0135}" srcId="{D144300B-4003-4494-B93D-8D58288A3568}" destId="{9D6DD848-DAF7-4308-A824-21530157F3E2}" srcOrd="2" destOrd="0" parTransId="{568EA672-7E67-4A4F-9391-B7BE9BE81C93}" sibTransId="{5CDDB0D4-EEE5-432B-830A-321549C20463}"/>
    <dgm:cxn modelId="{85BC9A9E-92DF-49A2-9C1D-CD8D6EE8E0CE}" srcId="{D144300B-4003-4494-B93D-8D58288A3568}" destId="{7E2F8113-F3A8-41BB-A6E1-297B72029D7E}" srcOrd="5" destOrd="0" parTransId="{B8ADE239-4F8A-4359-8911-CF6605FF1DE7}" sibTransId="{2F4A122E-2E48-4E79-9986-A4D293879A25}"/>
    <dgm:cxn modelId="{CA62FBA6-E024-470B-A2A3-E931049F5CF1}" type="presOf" srcId="{6C8C0B30-BB79-4CA4-9240-E5EA06DF25F0}" destId="{9C8BBB5A-5C7E-4194-85E6-E786BEA0002C}" srcOrd="1" destOrd="0" presId="urn:microsoft.com/office/officeart/2005/8/layout/process5"/>
    <dgm:cxn modelId="{B5660BA9-B849-40E4-953A-5A9A104A0027}" type="presOf" srcId="{9D6DD848-DAF7-4308-A824-21530157F3E2}" destId="{E1E36EB7-BD7C-4871-B051-75DA615EC27F}" srcOrd="0" destOrd="0" presId="urn:microsoft.com/office/officeart/2005/8/layout/process5"/>
    <dgm:cxn modelId="{86CC21B5-B7A6-402A-B9E3-E8AB84B9A2D1}" type="presOf" srcId="{69DF6E0C-C3F9-4D69-9472-D8F2617CDBE5}" destId="{E77A3A4B-323E-4A77-B69D-2C560AC64537}" srcOrd="0" destOrd="0" presId="urn:microsoft.com/office/officeart/2005/8/layout/process5"/>
    <dgm:cxn modelId="{4FAD6CBB-51F4-407D-815B-3B6190BED1F8}" type="presOf" srcId="{5CDDB0D4-EEE5-432B-830A-321549C20463}" destId="{B349C206-CB52-4532-9F03-61952A3E4B27}" srcOrd="1" destOrd="0" presId="urn:microsoft.com/office/officeart/2005/8/layout/process5"/>
    <dgm:cxn modelId="{3483EFE2-94F8-4F59-9D2A-113763649558}" srcId="{D144300B-4003-4494-B93D-8D58288A3568}" destId="{69DF6E0C-C3F9-4D69-9472-D8F2617CDBE5}" srcOrd="1" destOrd="0" parTransId="{B037515E-8678-4BEB-8F0B-68A06551D837}" sibTransId="{7138BE6F-6AD0-427B-9CF2-116142E4CCE9}"/>
    <dgm:cxn modelId="{B69BDEE9-FC22-4CA6-B7A7-B65192C51117}" type="presOf" srcId="{5CDDB0D4-EEE5-432B-830A-321549C20463}" destId="{06501120-95DD-46CE-B230-AADD0DF8A46A}" srcOrd="0" destOrd="0" presId="urn:microsoft.com/office/officeart/2005/8/layout/process5"/>
    <dgm:cxn modelId="{143C3BEB-3056-44A9-A10C-7D37C7887EE5}" type="presOf" srcId="{6067482F-7462-4917-A25D-E1C98A6B4E69}" destId="{514240AF-5CA1-441A-956C-CC85E359B65B}" srcOrd="1" destOrd="0" presId="urn:microsoft.com/office/officeart/2005/8/layout/process5"/>
    <dgm:cxn modelId="{064202F7-C77C-4F0D-9710-E58651756A41}" srcId="{D144300B-4003-4494-B93D-8D58288A3568}" destId="{ED518132-4FA6-4179-A40A-74EDD4E432BF}" srcOrd="0" destOrd="0" parTransId="{EF46CD63-2734-4606-BA6A-A6FE4ABEAF9D}" sibTransId="{6067482F-7462-4917-A25D-E1C98A6B4E69}"/>
    <dgm:cxn modelId="{E61315FC-382E-45AB-800F-CC053BDBC506}" type="presOf" srcId="{7E2F8113-F3A8-41BB-A6E1-297B72029D7E}" destId="{9FF67E4A-EC9F-4707-A7C7-ADE84E2436DB}" srcOrd="0" destOrd="0" presId="urn:microsoft.com/office/officeart/2005/8/layout/process5"/>
    <dgm:cxn modelId="{3EAC1C95-E752-41C8-92B7-009EDD256C02}" type="presParOf" srcId="{37644461-D98C-43EF-B345-B8F7ED7AC02D}" destId="{3EF0642F-BEE1-4484-BB65-9FB298741CCD}" srcOrd="0" destOrd="0" presId="urn:microsoft.com/office/officeart/2005/8/layout/process5"/>
    <dgm:cxn modelId="{0E2D7474-E464-4EB5-85C2-7C29536FD958}" type="presParOf" srcId="{37644461-D98C-43EF-B345-B8F7ED7AC02D}" destId="{ED445700-B4F6-437C-AF93-F61CA7450396}" srcOrd="1" destOrd="0" presId="urn:microsoft.com/office/officeart/2005/8/layout/process5"/>
    <dgm:cxn modelId="{260A8EC8-D738-4D9A-AD2E-FB82E38BDC0D}" type="presParOf" srcId="{ED445700-B4F6-437C-AF93-F61CA7450396}" destId="{514240AF-5CA1-441A-956C-CC85E359B65B}" srcOrd="0" destOrd="0" presId="urn:microsoft.com/office/officeart/2005/8/layout/process5"/>
    <dgm:cxn modelId="{20214097-28AD-48DF-9935-420FCDA99FD7}" type="presParOf" srcId="{37644461-D98C-43EF-B345-B8F7ED7AC02D}" destId="{E77A3A4B-323E-4A77-B69D-2C560AC64537}" srcOrd="2" destOrd="0" presId="urn:microsoft.com/office/officeart/2005/8/layout/process5"/>
    <dgm:cxn modelId="{56A00078-1C70-4023-98D0-218EFA59050C}" type="presParOf" srcId="{37644461-D98C-43EF-B345-B8F7ED7AC02D}" destId="{67BAE010-41D5-4564-9ED3-092F57DEA5F9}" srcOrd="3" destOrd="0" presId="urn:microsoft.com/office/officeart/2005/8/layout/process5"/>
    <dgm:cxn modelId="{A801C381-3051-4980-8382-306C9488231C}" type="presParOf" srcId="{67BAE010-41D5-4564-9ED3-092F57DEA5F9}" destId="{108C45CA-68BD-462D-AB2B-EA0E4E506EAC}" srcOrd="0" destOrd="0" presId="urn:microsoft.com/office/officeart/2005/8/layout/process5"/>
    <dgm:cxn modelId="{B2989EC1-569D-4009-9D72-897F3B6CABD8}" type="presParOf" srcId="{37644461-D98C-43EF-B345-B8F7ED7AC02D}" destId="{E1E36EB7-BD7C-4871-B051-75DA615EC27F}" srcOrd="4" destOrd="0" presId="urn:microsoft.com/office/officeart/2005/8/layout/process5"/>
    <dgm:cxn modelId="{414BCF7E-2BEB-42E9-95FF-4C8E9C497B4A}" type="presParOf" srcId="{37644461-D98C-43EF-B345-B8F7ED7AC02D}" destId="{06501120-95DD-46CE-B230-AADD0DF8A46A}" srcOrd="5" destOrd="0" presId="urn:microsoft.com/office/officeart/2005/8/layout/process5"/>
    <dgm:cxn modelId="{33ED9506-3D2C-438D-BD3A-1FDE07ABD47B}" type="presParOf" srcId="{06501120-95DD-46CE-B230-AADD0DF8A46A}" destId="{B349C206-CB52-4532-9F03-61952A3E4B27}" srcOrd="0" destOrd="0" presId="urn:microsoft.com/office/officeart/2005/8/layout/process5"/>
    <dgm:cxn modelId="{0E8DBE3F-9073-4C59-853F-A2AF2365C0E0}" type="presParOf" srcId="{37644461-D98C-43EF-B345-B8F7ED7AC02D}" destId="{C93ED12B-FC0F-40A2-8DD7-1DBE0A6D284B}" srcOrd="6" destOrd="0" presId="urn:microsoft.com/office/officeart/2005/8/layout/process5"/>
    <dgm:cxn modelId="{A1DA55F6-4CB0-430C-8CD2-B4D171F3E683}" type="presParOf" srcId="{37644461-D98C-43EF-B345-B8F7ED7AC02D}" destId="{CF0E74D4-335F-4AC6-AD3B-3FFFA3938904}" srcOrd="7" destOrd="0" presId="urn:microsoft.com/office/officeart/2005/8/layout/process5"/>
    <dgm:cxn modelId="{D03F3D35-3975-4204-8472-44EDF6B01E31}" type="presParOf" srcId="{CF0E74D4-335F-4AC6-AD3B-3FFFA3938904}" destId="{0A1EC023-437A-43FA-88CE-549E6ACB22BD}" srcOrd="0" destOrd="0" presId="urn:microsoft.com/office/officeart/2005/8/layout/process5"/>
    <dgm:cxn modelId="{059C0E8A-5CB4-4F2D-9523-49421B7E4C14}" type="presParOf" srcId="{37644461-D98C-43EF-B345-B8F7ED7AC02D}" destId="{7EB95210-AFF7-4A0B-81C1-4EF945C206CD}" srcOrd="8" destOrd="0" presId="urn:microsoft.com/office/officeart/2005/8/layout/process5"/>
    <dgm:cxn modelId="{FE88D8EC-956F-4E77-B67A-FD0603E03C43}" type="presParOf" srcId="{37644461-D98C-43EF-B345-B8F7ED7AC02D}" destId="{43E9F1A4-63D5-49CE-BF92-B2BBEA8D2328}" srcOrd="9" destOrd="0" presId="urn:microsoft.com/office/officeart/2005/8/layout/process5"/>
    <dgm:cxn modelId="{B59AE45D-87FE-4B23-A182-0970E8BBDAE0}" type="presParOf" srcId="{43E9F1A4-63D5-49CE-BF92-B2BBEA8D2328}" destId="{9C8BBB5A-5C7E-4194-85E6-E786BEA0002C}" srcOrd="0" destOrd="0" presId="urn:microsoft.com/office/officeart/2005/8/layout/process5"/>
    <dgm:cxn modelId="{994BBA89-6EC2-48C2-A1CD-226BBCAFC2D8}" type="presParOf" srcId="{37644461-D98C-43EF-B345-B8F7ED7AC02D}" destId="{9FF67E4A-EC9F-4707-A7C7-ADE84E2436DB}" srcOrd="10"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CF05382-E322-4C61-B22A-73094C77F1AF}"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GB"/>
        </a:p>
      </dgm:t>
    </dgm:pt>
    <dgm:pt modelId="{4A6037A5-8B18-471E-B340-F5976958FD31}">
      <dgm:prSet phldrT="[Text]"/>
      <dgm:spPr/>
      <dgm:t>
        <a:bodyPr/>
        <a:lstStyle/>
        <a:p>
          <a:r>
            <a:rPr lang="en-GB" dirty="0"/>
            <a:t>Family support</a:t>
          </a:r>
        </a:p>
      </dgm:t>
    </dgm:pt>
    <dgm:pt modelId="{42B088A3-8B4F-42D3-96EA-FB8C43ABA582}" type="parTrans" cxnId="{2EAF47D5-E91E-47C4-9F68-45555D1C45D6}">
      <dgm:prSet/>
      <dgm:spPr/>
      <dgm:t>
        <a:bodyPr/>
        <a:lstStyle/>
        <a:p>
          <a:endParaRPr lang="en-GB"/>
        </a:p>
      </dgm:t>
    </dgm:pt>
    <dgm:pt modelId="{18ADDEC0-6563-4ED7-8E9A-A13DF0E32409}" type="sibTrans" cxnId="{2EAF47D5-E91E-47C4-9F68-45555D1C45D6}">
      <dgm:prSet/>
      <dgm:spPr/>
      <dgm:t>
        <a:bodyPr/>
        <a:lstStyle/>
        <a:p>
          <a:endParaRPr lang="en-GB"/>
        </a:p>
      </dgm:t>
    </dgm:pt>
    <dgm:pt modelId="{CB8752D5-9E18-4359-A6D8-B340E95E40A8}">
      <dgm:prSet phldrT="[Text]"/>
      <dgm:spPr/>
      <dgm:t>
        <a:bodyPr/>
        <a:lstStyle/>
        <a:p>
          <a:r>
            <a:rPr lang="en-GB" dirty="0"/>
            <a:t>Community support</a:t>
          </a:r>
        </a:p>
      </dgm:t>
    </dgm:pt>
    <dgm:pt modelId="{21D3F385-7625-40E2-826A-212A8B8EA7E9}" type="parTrans" cxnId="{D3508924-BAC1-48C1-B2A8-9888729EB7D0}">
      <dgm:prSet/>
      <dgm:spPr/>
      <dgm:t>
        <a:bodyPr/>
        <a:lstStyle/>
        <a:p>
          <a:endParaRPr lang="en-GB"/>
        </a:p>
      </dgm:t>
    </dgm:pt>
    <dgm:pt modelId="{7E6C8E49-9041-4338-BE4E-2F6C1DBF39A8}" type="sibTrans" cxnId="{D3508924-BAC1-48C1-B2A8-9888729EB7D0}">
      <dgm:prSet/>
      <dgm:spPr/>
      <dgm:t>
        <a:bodyPr/>
        <a:lstStyle/>
        <a:p>
          <a:endParaRPr lang="en-GB"/>
        </a:p>
      </dgm:t>
    </dgm:pt>
    <dgm:pt modelId="{55484959-B7EB-40B8-8F94-E49BE5623DDD}">
      <dgm:prSet phldrT="[Text]"/>
      <dgm:spPr/>
      <dgm:t>
        <a:bodyPr/>
        <a:lstStyle/>
        <a:p>
          <a:r>
            <a:rPr lang="en-GB" dirty="0"/>
            <a:t>Culture/religion</a:t>
          </a:r>
        </a:p>
      </dgm:t>
    </dgm:pt>
    <dgm:pt modelId="{A1301D3C-BFE0-4BCF-A20D-50BFF40108E8}" type="parTrans" cxnId="{9D0EF532-147C-4702-B5EC-2759EBF73493}">
      <dgm:prSet/>
      <dgm:spPr/>
      <dgm:t>
        <a:bodyPr/>
        <a:lstStyle/>
        <a:p>
          <a:endParaRPr lang="en-GB"/>
        </a:p>
      </dgm:t>
    </dgm:pt>
    <dgm:pt modelId="{1B854A00-917E-4F90-9048-762B2D5B7150}" type="sibTrans" cxnId="{9D0EF532-147C-4702-B5EC-2759EBF73493}">
      <dgm:prSet/>
      <dgm:spPr/>
      <dgm:t>
        <a:bodyPr/>
        <a:lstStyle/>
        <a:p>
          <a:endParaRPr lang="en-GB"/>
        </a:p>
      </dgm:t>
    </dgm:pt>
    <dgm:pt modelId="{8B7069C1-A702-41E6-94CA-69F42FEF3169}">
      <dgm:prSet phldrT="[Text]"/>
      <dgm:spPr/>
      <dgm:t>
        <a:bodyPr/>
        <a:lstStyle/>
        <a:p>
          <a:r>
            <a:rPr lang="en-GB" dirty="0"/>
            <a:t>Education</a:t>
          </a:r>
        </a:p>
      </dgm:t>
    </dgm:pt>
    <dgm:pt modelId="{2D2308E6-1DA5-401B-B02A-7FE947B888A7}" type="parTrans" cxnId="{8EA5298B-052D-4DCD-B54D-B28F437583BD}">
      <dgm:prSet/>
      <dgm:spPr/>
      <dgm:t>
        <a:bodyPr/>
        <a:lstStyle/>
        <a:p>
          <a:endParaRPr lang="en-GB"/>
        </a:p>
      </dgm:t>
    </dgm:pt>
    <dgm:pt modelId="{14391DAB-E28F-4FD4-8B8E-5F54669FF81E}" type="sibTrans" cxnId="{8EA5298B-052D-4DCD-B54D-B28F437583BD}">
      <dgm:prSet/>
      <dgm:spPr/>
      <dgm:t>
        <a:bodyPr/>
        <a:lstStyle/>
        <a:p>
          <a:endParaRPr lang="en-GB"/>
        </a:p>
      </dgm:t>
    </dgm:pt>
    <dgm:pt modelId="{4DADE501-4057-4039-A6B0-A201D76D0050}">
      <dgm:prSet phldrT="[Text]"/>
      <dgm:spPr/>
      <dgm:t>
        <a:bodyPr/>
        <a:lstStyle/>
        <a:p>
          <a:r>
            <a:rPr lang="en-GB" dirty="0"/>
            <a:t>Relationships/trust</a:t>
          </a:r>
        </a:p>
      </dgm:t>
    </dgm:pt>
    <dgm:pt modelId="{4E7A9595-DE26-4F99-A24C-D199F95F1EC9}" type="parTrans" cxnId="{D3153DE1-E363-4A14-B2BE-7B3466E9E467}">
      <dgm:prSet/>
      <dgm:spPr/>
      <dgm:t>
        <a:bodyPr/>
        <a:lstStyle/>
        <a:p>
          <a:endParaRPr lang="en-GB"/>
        </a:p>
      </dgm:t>
    </dgm:pt>
    <dgm:pt modelId="{00A3F5EB-CEE3-4AC5-9588-6E888A066470}" type="sibTrans" cxnId="{D3153DE1-E363-4A14-B2BE-7B3466E9E467}">
      <dgm:prSet/>
      <dgm:spPr/>
      <dgm:t>
        <a:bodyPr/>
        <a:lstStyle/>
        <a:p>
          <a:endParaRPr lang="en-GB"/>
        </a:p>
      </dgm:t>
    </dgm:pt>
    <dgm:pt modelId="{9043D0AF-72D5-4295-A50B-576BD638BC69}">
      <dgm:prSet phldrT="[Text]"/>
      <dgm:spPr/>
      <dgm:t>
        <a:bodyPr/>
        <a:lstStyle/>
        <a:p>
          <a:r>
            <a:rPr lang="en-GB" dirty="0"/>
            <a:t>Beliefs about move</a:t>
          </a:r>
        </a:p>
      </dgm:t>
    </dgm:pt>
    <dgm:pt modelId="{C453F474-32A6-489D-BC78-A08DC97C9EE8}" type="parTrans" cxnId="{A6CE77E6-4818-45E8-B457-586796209109}">
      <dgm:prSet/>
      <dgm:spPr/>
      <dgm:t>
        <a:bodyPr/>
        <a:lstStyle/>
        <a:p>
          <a:endParaRPr lang="en-GB"/>
        </a:p>
      </dgm:t>
    </dgm:pt>
    <dgm:pt modelId="{22D739E9-A6EF-4579-8D76-55208E1FA012}" type="sibTrans" cxnId="{A6CE77E6-4818-45E8-B457-586796209109}">
      <dgm:prSet/>
      <dgm:spPr/>
      <dgm:t>
        <a:bodyPr/>
        <a:lstStyle/>
        <a:p>
          <a:endParaRPr lang="en-GB"/>
        </a:p>
      </dgm:t>
    </dgm:pt>
    <dgm:pt modelId="{12F9C1BA-AA93-4DC8-9877-896A236083B6}" type="pres">
      <dgm:prSet presAssocID="{CCF05382-E322-4C61-B22A-73094C77F1AF}" presName="diagram" presStyleCnt="0">
        <dgm:presLayoutVars>
          <dgm:dir/>
          <dgm:resizeHandles val="exact"/>
        </dgm:presLayoutVars>
      </dgm:prSet>
      <dgm:spPr/>
    </dgm:pt>
    <dgm:pt modelId="{8100F48A-E032-4662-97D5-EBE06DDA7139}" type="pres">
      <dgm:prSet presAssocID="{4A6037A5-8B18-471E-B340-F5976958FD31}" presName="node" presStyleLbl="node1" presStyleIdx="0" presStyleCnt="6">
        <dgm:presLayoutVars>
          <dgm:bulletEnabled val="1"/>
        </dgm:presLayoutVars>
      </dgm:prSet>
      <dgm:spPr/>
    </dgm:pt>
    <dgm:pt modelId="{05216F89-B1EE-4AF4-82AD-E29732DB9AA6}" type="pres">
      <dgm:prSet presAssocID="{18ADDEC0-6563-4ED7-8E9A-A13DF0E32409}" presName="sibTrans" presStyleLbl="sibTrans2D1" presStyleIdx="0" presStyleCnt="5"/>
      <dgm:spPr/>
    </dgm:pt>
    <dgm:pt modelId="{488B3EBD-1DA1-4D82-BCE3-A02D8E418621}" type="pres">
      <dgm:prSet presAssocID="{18ADDEC0-6563-4ED7-8E9A-A13DF0E32409}" presName="connectorText" presStyleLbl="sibTrans2D1" presStyleIdx="0" presStyleCnt="5"/>
      <dgm:spPr/>
    </dgm:pt>
    <dgm:pt modelId="{EF0679F6-641D-41B5-8178-929EB6B97130}" type="pres">
      <dgm:prSet presAssocID="{CB8752D5-9E18-4359-A6D8-B340E95E40A8}" presName="node" presStyleLbl="node1" presStyleIdx="1" presStyleCnt="6">
        <dgm:presLayoutVars>
          <dgm:bulletEnabled val="1"/>
        </dgm:presLayoutVars>
      </dgm:prSet>
      <dgm:spPr/>
    </dgm:pt>
    <dgm:pt modelId="{FDCA90ED-B294-4F2D-AD5F-9418FD8AFD55}" type="pres">
      <dgm:prSet presAssocID="{7E6C8E49-9041-4338-BE4E-2F6C1DBF39A8}" presName="sibTrans" presStyleLbl="sibTrans2D1" presStyleIdx="1" presStyleCnt="5"/>
      <dgm:spPr/>
    </dgm:pt>
    <dgm:pt modelId="{CAE6E1F4-8ADB-4A5E-864C-BAD70B904ECA}" type="pres">
      <dgm:prSet presAssocID="{7E6C8E49-9041-4338-BE4E-2F6C1DBF39A8}" presName="connectorText" presStyleLbl="sibTrans2D1" presStyleIdx="1" presStyleCnt="5"/>
      <dgm:spPr/>
    </dgm:pt>
    <dgm:pt modelId="{480F7751-3CD3-4A11-A8F5-1331E4B89D5D}" type="pres">
      <dgm:prSet presAssocID="{55484959-B7EB-40B8-8F94-E49BE5623DDD}" presName="node" presStyleLbl="node1" presStyleIdx="2" presStyleCnt="6">
        <dgm:presLayoutVars>
          <dgm:bulletEnabled val="1"/>
        </dgm:presLayoutVars>
      </dgm:prSet>
      <dgm:spPr/>
    </dgm:pt>
    <dgm:pt modelId="{78BB7F90-FC2E-4C4E-BB6F-47A9C671D937}" type="pres">
      <dgm:prSet presAssocID="{1B854A00-917E-4F90-9048-762B2D5B7150}" presName="sibTrans" presStyleLbl="sibTrans2D1" presStyleIdx="2" presStyleCnt="5"/>
      <dgm:spPr/>
    </dgm:pt>
    <dgm:pt modelId="{58664CA5-9B98-40D9-B852-0158F0D217A0}" type="pres">
      <dgm:prSet presAssocID="{1B854A00-917E-4F90-9048-762B2D5B7150}" presName="connectorText" presStyleLbl="sibTrans2D1" presStyleIdx="2" presStyleCnt="5"/>
      <dgm:spPr/>
    </dgm:pt>
    <dgm:pt modelId="{B2BAFB19-480A-4685-A19F-CF8ADFDD3483}" type="pres">
      <dgm:prSet presAssocID="{8B7069C1-A702-41E6-94CA-69F42FEF3169}" presName="node" presStyleLbl="node1" presStyleIdx="3" presStyleCnt="6">
        <dgm:presLayoutVars>
          <dgm:bulletEnabled val="1"/>
        </dgm:presLayoutVars>
      </dgm:prSet>
      <dgm:spPr/>
    </dgm:pt>
    <dgm:pt modelId="{334DD8AF-A2F4-4E89-A571-3D6087D3E928}" type="pres">
      <dgm:prSet presAssocID="{14391DAB-E28F-4FD4-8B8E-5F54669FF81E}" presName="sibTrans" presStyleLbl="sibTrans2D1" presStyleIdx="3" presStyleCnt="5"/>
      <dgm:spPr/>
    </dgm:pt>
    <dgm:pt modelId="{6DE340B8-F1E5-4AA3-9442-2BEDF6D76A68}" type="pres">
      <dgm:prSet presAssocID="{14391DAB-E28F-4FD4-8B8E-5F54669FF81E}" presName="connectorText" presStyleLbl="sibTrans2D1" presStyleIdx="3" presStyleCnt="5"/>
      <dgm:spPr/>
    </dgm:pt>
    <dgm:pt modelId="{5B02E3CF-0F1C-43F3-973F-60375F5FA211}" type="pres">
      <dgm:prSet presAssocID="{4DADE501-4057-4039-A6B0-A201D76D0050}" presName="node" presStyleLbl="node1" presStyleIdx="4" presStyleCnt="6">
        <dgm:presLayoutVars>
          <dgm:bulletEnabled val="1"/>
        </dgm:presLayoutVars>
      </dgm:prSet>
      <dgm:spPr/>
    </dgm:pt>
    <dgm:pt modelId="{5DADF746-F3EF-440A-91F8-C67EB8AB33DA}" type="pres">
      <dgm:prSet presAssocID="{00A3F5EB-CEE3-4AC5-9588-6E888A066470}" presName="sibTrans" presStyleLbl="sibTrans2D1" presStyleIdx="4" presStyleCnt="5"/>
      <dgm:spPr/>
    </dgm:pt>
    <dgm:pt modelId="{BF84D3E7-20E7-49CA-9843-21F5AE0B74B5}" type="pres">
      <dgm:prSet presAssocID="{00A3F5EB-CEE3-4AC5-9588-6E888A066470}" presName="connectorText" presStyleLbl="sibTrans2D1" presStyleIdx="4" presStyleCnt="5"/>
      <dgm:spPr/>
    </dgm:pt>
    <dgm:pt modelId="{7DDAC3E4-48B5-4088-8FCF-FF93B8DA85D8}" type="pres">
      <dgm:prSet presAssocID="{9043D0AF-72D5-4295-A50B-576BD638BC69}" presName="node" presStyleLbl="node1" presStyleIdx="5" presStyleCnt="6">
        <dgm:presLayoutVars>
          <dgm:bulletEnabled val="1"/>
        </dgm:presLayoutVars>
      </dgm:prSet>
      <dgm:spPr/>
    </dgm:pt>
  </dgm:ptLst>
  <dgm:cxnLst>
    <dgm:cxn modelId="{5FB3930A-4536-4F73-BAA5-6B0BF81AFB42}" type="presOf" srcId="{18ADDEC0-6563-4ED7-8E9A-A13DF0E32409}" destId="{05216F89-B1EE-4AF4-82AD-E29732DB9AA6}" srcOrd="0" destOrd="0" presId="urn:microsoft.com/office/officeart/2005/8/layout/process5"/>
    <dgm:cxn modelId="{9BA52E17-2B2A-4794-9630-21DA275AA99C}" type="presOf" srcId="{1B854A00-917E-4F90-9048-762B2D5B7150}" destId="{58664CA5-9B98-40D9-B852-0158F0D217A0}" srcOrd="1" destOrd="0" presId="urn:microsoft.com/office/officeart/2005/8/layout/process5"/>
    <dgm:cxn modelId="{D3508924-BAC1-48C1-B2A8-9888729EB7D0}" srcId="{CCF05382-E322-4C61-B22A-73094C77F1AF}" destId="{CB8752D5-9E18-4359-A6D8-B340E95E40A8}" srcOrd="1" destOrd="0" parTransId="{21D3F385-7625-40E2-826A-212A8B8EA7E9}" sibTransId="{7E6C8E49-9041-4338-BE4E-2F6C1DBF39A8}"/>
    <dgm:cxn modelId="{9D0EF532-147C-4702-B5EC-2759EBF73493}" srcId="{CCF05382-E322-4C61-B22A-73094C77F1AF}" destId="{55484959-B7EB-40B8-8F94-E49BE5623DDD}" srcOrd="2" destOrd="0" parTransId="{A1301D3C-BFE0-4BCF-A20D-50BFF40108E8}" sibTransId="{1B854A00-917E-4F90-9048-762B2D5B7150}"/>
    <dgm:cxn modelId="{9C9FAC39-AD8E-4E97-93AB-6E3090278991}" type="presOf" srcId="{18ADDEC0-6563-4ED7-8E9A-A13DF0E32409}" destId="{488B3EBD-1DA1-4D82-BCE3-A02D8E418621}" srcOrd="1" destOrd="0" presId="urn:microsoft.com/office/officeart/2005/8/layout/process5"/>
    <dgm:cxn modelId="{D0D5F55E-32A6-42BE-A7E3-C844CB951EFA}" type="presOf" srcId="{4A6037A5-8B18-471E-B340-F5976958FD31}" destId="{8100F48A-E032-4662-97D5-EBE06DDA7139}" srcOrd="0" destOrd="0" presId="urn:microsoft.com/office/officeart/2005/8/layout/process5"/>
    <dgm:cxn modelId="{29485458-2650-4EEB-8254-3275CD69BBBB}" type="presOf" srcId="{CCF05382-E322-4C61-B22A-73094C77F1AF}" destId="{12F9C1BA-AA93-4DC8-9877-896A236083B6}" srcOrd="0" destOrd="0" presId="urn:microsoft.com/office/officeart/2005/8/layout/process5"/>
    <dgm:cxn modelId="{17869A8A-E2E6-4135-8DE6-B61321EED47F}" type="presOf" srcId="{00A3F5EB-CEE3-4AC5-9588-6E888A066470}" destId="{BF84D3E7-20E7-49CA-9843-21F5AE0B74B5}" srcOrd="1" destOrd="0" presId="urn:microsoft.com/office/officeart/2005/8/layout/process5"/>
    <dgm:cxn modelId="{8EA5298B-052D-4DCD-B54D-B28F437583BD}" srcId="{CCF05382-E322-4C61-B22A-73094C77F1AF}" destId="{8B7069C1-A702-41E6-94CA-69F42FEF3169}" srcOrd="3" destOrd="0" parTransId="{2D2308E6-1DA5-401B-B02A-7FE947B888A7}" sibTransId="{14391DAB-E28F-4FD4-8B8E-5F54669FF81E}"/>
    <dgm:cxn modelId="{AB447292-6793-4B23-8F01-0BBE46AD1972}" type="presOf" srcId="{14391DAB-E28F-4FD4-8B8E-5F54669FF81E}" destId="{334DD8AF-A2F4-4E89-A571-3D6087D3E928}" srcOrd="0" destOrd="0" presId="urn:microsoft.com/office/officeart/2005/8/layout/process5"/>
    <dgm:cxn modelId="{C07BC493-7061-4CDB-A1F8-31E04397CB61}" type="presOf" srcId="{9043D0AF-72D5-4295-A50B-576BD638BC69}" destId="{7DDAC3E4-48B5-4088-8FCF-FF93B8DA85D8}" srcOrd="0" destOrd="0" presId="urn:microsoft.com/office/officeart/2005/8/layout/process5"/>
    <dgm:cxn modelId="{F4F3F795-7BC8-425D-B0F5-DA2839733D1E}" type="presOf" srcId="{00A3F5EB-CEE3-4AC5-9588-6E888A066470}" destId="{5DADF746-F3EF-440A-91F8-C67EB8AB33DA}" srcOrd="0" destOrd="0" presId="urn:microsoft.com/office/officeart/2005/8/layout/process5"/>
    <dgm:cxn modelId="{3455B3A0-5233-49DB-92A0-A52F4DE87751}" type="presOf" srcId="{1B854A00-917E-4F90-9048-762B2D5B7150}" destId="{78BB7F90-FC2E-4C4E-BB6F-47A9C671D937}" srcOrd="0" destOrd="0" presId="urn:microsoft.com/office/officeart/2005/8/layout/process5"/>
    <dgm:cxn modelId="{6D5394A7-5220-42A9-B17A-EFFE3FD43807}" type="presOf" srcId="{4DADE501-4057-4039-A6B0-A201D76D0050}" destId="{5B02E3CF-0F1C-43F3-973F-60375F5FA211}" srcOrd="0" destOrd="0" presId="urn:microsoft.com/office/officeart/2005/8/layout/process5"/>
    <dgm:cxn modelId="{193F85AD-BA56-4151-8876-4FCE5363BA17}" type="presOf" srcId="{8B7069C1-A702-41E6-94CA-69F42FEF3169}" destId="{B2BAFB19-480A-4685-A19F-CF8ADFDD3483}" srcOrd="0" destOrd="0" presId="urn:microsoft.com/office/officeart/2005/8/layout/process5"/>
    <dgm:cxn modelId="{966E11B9-21E6-49BC-8C6D-08E9E96D5F33}" type="presOf" srcId="{CB8752D5-9E18-4359-A6D8-B340E95E40A8}" destId="{EF0679F6-641D-41B5-8178-929EB6B97130}" srcOrd="0" destOrd="0" presId="urn:microsoft.com/office/officeart/2005/8/layout/process5"/>
    <dgm:cxn modelId="{31B06EC0-6825-4236-A3D4-766498142725}" type="presOf" srcId="{55484959-B7EB-40B8-8F94-E49BE5623DDD}" destId="{480F7751-3CD3-4A11-A8F5-1331E4B89D5D}" srcOrd="0" destOrd="0" presId="urn:microsoft.com/office/officeart/2005/8/layout/process5"/>
    <dgm:cxn modelId="{88ECF4D0-7AE1-4BA3-BFD5-09B9F4EEAABF}" type="presOf" srcId="{14391DAB-E28F-4FD4-8B8E-5F54669FF81E}" destId="{6DE340B8-F1E5-4AA3-9442-2BEDF6D76A68}" srcOrd="1" destOrd="0" presId="urn:microsoft.com/office/officeart/2005/8/layout/process5"/>
    <dgm:cxn modelId="{F18A6CD3-324C-4147-8843-5F8467951D59}" type="presOf" srcId="{7E6C8E49-9041-4338-BE4E-2F6C1DBF39A8}" destId="{FDCA90ED-B294-4F2D-AD5F-9418FD8AFD55}" srcOrd="0" destOrd="0" presId="urn:microsoft.com/office/officeart/2005/8/layout/process5"/>
    <dgm:cxn modelId="{2EAF47D5-E91E-47C4-9F68-45555D1C45D6}" srcId="{CCF05382-E322-4C61-B22A-73094C77F1AF}" destId="{4A6037A5-8B18-471E-B340-F5976958FD31}" srcOrd="0" destOrd="0" parTransId="{42B088A3-8B4F-42D3-96EA-FB8C43ABA582}" sibTransId="{18ADDEC0-6563-4ED7-8E9A-A13DF0E32409}"/>
    <dgm:cxn modelId="{D3153DE1-E363-4A14-B2BE-7B3466E9E467}" srcId="{CCF05382-E322-4C61-B22A-73094C77F1AF}" destId="{4DADE501-4057-4039-A6B0-A201D76D0050}" srcOrd="4" destOrd="0" parTransId="{4E7A9595-DE26-4F99-A24C-D199F95F1EC9}" sibTransId="{00A3F5EB-CEE3-4AC5-9588-6E888A066470}"/>
    <dgm:cxn modelId="{A6CE77E6-4818-45E8-B457-586796209109}" srcId="{CCF05382-E322-4C61-B22A-73094C77F1AF}" destId="{9043D0AF-72D5-4295-A50B-576BD638BC69}" srcOrd="5" destOrd="0" parTransId="{C453F474-32A6-489D-BC78-A08DC97C9EE8}" sibTransId="{22D739E9-A6EF-4579-8D76-55208E1FA012}"/>
    <dgm:cxn modelId="{0149EAEB-59AB-4F60-98B2-4CFB0A3B6212}" type="presOf" srcId="{7E6C8E49-9041-4338-BE4E-2F6C1DBF39A8}" destId="{CAE6E1F4-8ADB-4A5E-864C-BAD70B904ECA}" srcOrd="1" destOrd="0" presId="urn:microsoft.com/office/officeart/2005/8/layout/process5"/>
    <dgm:cxn modelId="{A082D9AA-3C5E-4C48-90F8-A76477560188}" type="presParOf" srcId="{12F9C1BA-AA93-4DC8-9877-896A236083B6}" destId="{8100F48A-E032-4662-97D5-EBE06DDA7139}" srcOrd="0" destOrd="0" presId="urn:microsoft.com/office/officeart/2005/8/layout/process5"/>
    <dgm:cxn modelId="{0484E90F-CEE8-43E5-8AE3-D25C5CE1D1C8}" type="presParOf" srcId="{12F9C1BA-AA93-4DC8-9877-896A236083B6}" destId="{05216F89-B1EE-4AF4-82AD-E29732DB9AA6}" srcOrd="1" destOrd="0" presId="urn:microsoft.com/office/officeart/2005/8/layout/process5"/>
    <dgm:cxn modelId="{340C8CC0-00D9-421C-9220-06CDE1245F12}" type="presParOf" srcId="{05216F89-B1EE-4AF4-82AD-E29732DB9AA6}" destId="{488B3EBD-1DA1-4D82-BCE3-A02D8E418621}" srcOrd="0" destOrd="0" presId="urn:microsoft.com/office/officeart/2005/8/layout/process5"/>
    <dgm:cxn modelId="{92542366-439F-4174-BFCA-1AE99E9132DE}" type="presParOf" srcId="{12F9C1BA-AA93-4DC8-9877-896A236083B6}" destId="{EF0679F6-641D-41B5-8178-929EB6B97130}" srcOrd="2" destOrd="0" presId="urn:microsoft.com/office/officeart/2005/8/layout/process5"/>
    <dgm:cxn modelId="{FB61A072-F738-4F9C-9358-858A799D1485}" type="presParOf" srcId="{12F9C1BA-AA93-4DC8-9877-896A236083B6}" destId="{FDCA90ED-B294-4F2D-AD5F-9418FD8AFD55}" srcOrd="3" destOrd="0" presId="urn:microsoft.com/office/officeart/2005/8/layout/process5"/>
    <dgm:cxn modelId="{83F23367-2CC2-4DEB-99BD-CEC19C222189}" type="presParOf" srcId="{FDCA90ED-B294-4F2D-AD5F-9418FD8AFD55}" destId="{CAE6E1F4-8ADB-4A5E-864C-BAD70B904ECA}" srcOrd="0" destOrd="0" presId="urn:microsoft.com/office/officeart/2005/8/layout/process5"/>
    <dgm:cxn modelId="{0749155B-1015-4822-B837-E4F2881EB106}" type="presParOf" srcId="{12F9C1BA-AA93-4DC8-9877-896A236083B6}" destId="{480F7751-3CD3-4A11-A8F5-1331E4B89D5D}" srcOrd="4" destOrd="0" presId="urn:microsoft.com/office/officeart/2005/8/layout/process5"/>
    <dgm:cxn modelId="{8FED8C67-B888-4BB2-9D80-04D622157549}" type="presParOf" srcId="{12F9C1BA-AA93-4DC8-9877-896A236083B6}" destId="{78BB7F90-FC2E-4C4E-BB6F-47A9C671D937}" srcOrd="5" destOrd="0" presId="urn:microsoft.com/office/officeart/2005/8/layout/process5"/>
    <dgm:cxn modelId="{692FA4CC-CB8E-4BFF-874E-65C779407CAF}" type="presParOf" srcId="{78BB7F90-FC2E-4C4E-BB6F-47A9C671D937}" destId="{58664CA5-9B98-40D9-B852-0158F0D217A0}" srcOrd="0" destOrd="0" presId="urn:microsoft.com/office/officeart/2005/8/layout/process5"/>
    <dgm:cxn modelId="{D804E71A-5E0B-4D89-A0BB-01DA8F68C33C}" type="presParOf" srcId="{12F9C1BA-AA93-4DC8-9877-896A236083B6}" destId="{B2BAFB19-480A-4685-A19F-CF8ADFDD3483}" srcOrd="6" destOrd="0" presId="urn:microsoft.com/office/officeart/2005/8/layout/process5"/>
    <dgm:cxn modelId="{8974C043-9B18-4AB5-AC16-A75501680A70}" type="presParOf" srcId="{12F9C1BA-AA93-4DC8-9877-896A236083B6}" destId="{334DD8AF-A2F4-4E89-A571-3D6087D3E928}" srcOrd="7" destOrd="0" presId="urn:microsoft.com/office/officeart/2005/8/layout/process5"/>
    <dgm:cxn modelId="{408E9176-0DB4-488A-AF3E-7882B6FF6F0D}" type="presParOf" srcId="{334DD8AF-A2F4-4E89-A571-3D6087D3E928}" destId="{6DE340B8-F1E5-4AA3-9442-2BEDF6D76A68}" srcOrd="0" destOrd="0" presId="urn:microsoft.com/office/officeart/2005/8/layout/process5"/>
    <dgm:cxn modelId="{C7554FD5-AD30-4047-93F7-AD93A9AEDA71}" type="presParOf" srcId="{12F9C1BA-AA93-4DC8-9877-896A236083B6}" destId="{5B02E3CF-0F1C-43F3-973F-60375F5FA211}" srcOrd="8" destOrd="0" presId="urn:microsoft.com/office/officeart/2005/8/layout/process5"/>
    <dgm:cxn modelId="{4163CCAF-EBC0-4D16-8D9E-2974C7E4DFC1}" type="presParOf" srcId="{12F9C1BA-AA93-4DC8-9877-896A236083B6}" destId="{5DADF746-F3EF-440A-91F8-C67EB8AB33DA}" srcOrd="9" destOrd="0" presId="urn:microsoft.com/office/officeart/2005/8/layout/process5"/>
    <dgm:cxn modelId="{A3FF513C-DE5A-423B-9F41-BCE9C4A7BFA3}" type="presParOf" srcId="{5DADF746-F3EF-440A-91F8-C67EB8AB33DA}" destId="{BF84D3E7-20E7-49CA-9843-21F5AE0B74B5}" srcOrd="0" destOrd="0" presId="urn:microsoft.com/office/officeart/2005/8/layout/process5"/>
    <dgm:cxn modelId="{6C74EB74-FDC0-4318-A383-5BEFAA8B1027}" type="presParOf" srcId="{12F9C1BA-AA93-4DC8-9877-896A236083B6}" destId="{7DDAC3E4-48B5-4088-8FCF-FF93B8DA85D8}" srcOrd="10" destOrd="0" presId="urn:microsoft.com/office/officeart/2005/8/layout/process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9B8CC578-ADAF-4125-A1C9-D7BBAD0765B7}" type="doc">
      <dgm:prSet loTypeId="urn:microsoft.com/office/officeart/2016/7/layout/RepeatingBendingProcessNew" loCatId="process" qsTypeId="urn:microsoft.com/office/officeart/2005/8/quickstyle/simple1" qsCatId="simple" csTypeId="urn:microsoft.com/office/officeart/2005/8/colors/accent1_2" csCatId="accent1" phldr="1"/>
      <dgm:spPr/>
      <dgm:t>
        <a:bodyPr/>
        <a:lstStyle/>
        <a:p>
          <a:endParaRPr lang="en-US"/>
        </a:p>
      </dgm:t>
    </dgm:pt>
    <dgm:pt modelId="{6CF44FDD-6DC8-4083-AF73-6F668EA56BAB}">
      <dgm:prSet/>
      <dgm:spPr>
        <a:solidFill>
          <a:schemeClr val="accent1">
            <a:lumMod val="50000"/>
          </a:schemeClr>
        </a:solidFill>
      </dgm:spPr>
      <dgm:t>
        <a:bodyPr/>
        <a:lstStyle/>
        <a:p>
          <a:r>
            <a:rPr lang="en-GB" b="1"/>
            <a:t>Why?</a:t>
          </a:r>
          <a:endParaRPr lang="en-US"/>
        </a:p>
      </dgm:t>
    </dgm:pt>
    <dgm:pt modelId="{E5C31FC2-10CA-45C6-9274-2D8763386608}" type="parTrans" cxnId="{5292BC60-8FD6-4707-A559-490996769258}">
      <dgm:prSet/>
      <dgm:spPr/>
      <dgm:t>
        <a:bodyPr/>
        <a:lstStyle/>
        <a:p>
          <a:endParaRPr lang="en-US"/>
        </a:p>
      </dgm:t>
    </dgm:pt>
    <dgm:pt modelId="{016EEFBE-04AB-482F-AB1E-B892CE720DDF}" type="sibTrans" cxnId="{5292BC60-8FD6-4707-A559-490996769258}">
      <dgm:prSet/>
      <dgm:spPr/>
      <dgm:t>
        <a:bodyPr/>
        <a:lstStyle/>
        <a:p>
          <a:endParaRPr lang="en-US"/>
        </a:p>
      </dgm:t>
    </dgm:pt>
    <dgm:pt modelId="{960C4782-6AFB-4D7F-B710-BDBEDEE7CA95}">
      <dgm:prSet/>
      <dgm:spPr/>
      <dgm:t>
        <a:bodyPr/>
        <a:lstStyle/>
        <a:p>
          <a:r>
            <a:rPr lang="en-GB" dirty="0"/>
            <a:t>Schools can respond to the different populations and cultures of their local area</a:t>
          </a:r>
          <a:endParaRPr lang="en-US" dirty="0"/>
        </a:p>
      </dgm:t>
    </dgm:pt>
    <dgm:pt modelId="{C6E9540C-771B-42DA-A9DB-49403368DDFB}" type="parTrans" cxnId="{E653D2C9-04F5-41E0-8499-4468D962586B}">
      <dgm:prSet/>
      <dgm:spPr/>
      <dgm:t>
        <a:bodyPr/>
        <a:lstStyle/>
        <a:p>
          <a:endParaRPr lang="en-US"/>
        </a:p>
      </dgm:t>
    </dgm:pt>
    <dgm:pt modelId="{D2396513-7EFD-4583-A10D-BC43CB74B1EC}" type="sibTrans" cxnId="{E653D2C9-04F5-41E0-8499-4468D962586B}">
      <dgm:prSet/>
      <dgm:spPr/>
      <dgm:t>
        <a:bodyPr/>
        <a:lstStyle/>
        <a:p>
          <a:endParaRPr lang="en-US"/>
        </a:p>
      </dgm:t>
    </dgm:pt>
    <dgm:pt modelId="{B4B2559E-4739-471D-A28A-881CD64E33C3}">
      <dgm:prSet/>
      <dgm:spPr/>
      <dgm:t>
        <a:bodyPr/>
        <a:lstStyle/>
        <a:p>
          <a:r>
            <a:rPr lang="en-GB"/>
            <a:t>Schools are ideological sites for ‘being’ and ‘becoming’</a:t>
          </a:r>
          <a:endParaRPr lang="en-US"/>
        </a:p>
      </dgm:t>
    </dgm:pt>
    <dgm:pt modelId="{9AE42247-7CB5-47B7-86F4-F6C141DA48A5}" type="parTrans" cxnId="{523FE055-BB7E-4C64-A2FD-F6F476D23F2B}">
      <dgm:prSet/>
      <dgm:spPr/>
      <dgm:t>
        <a:bodyPr/>
        <a:lstStyle/>
        <a:p>
          <a:endParaRPr lang="en-US"/>
        </a:p>
      </dgm:t>
    </dgm:pt>
    <dgm:pt modelId="{08D22394-B40C-442C-88CC-AB4016C1825F}" type="sibTrans" cxnId="{523FE055-BB7E-4C64-A2FD-F6F476D23F2B}">
      <dgm:prSet/>
      <dgm:spPr/>
      <dgm:t>
        <a:bodyPr/>
        <a:lstStyle/>
        <a:p>
          <a:endParaRPr lang="en-US"/>
        </a:p>
      </dgm:t>
    </dgm:pt>
    <dgm:pt modelId="{D9E479BF-47DD-4722-82D5-6768D7E1C432}">
      <dgm:prSet/>
      <dgm:spPr/>
      <dgm:t>
        <a:bodyPr/>
        <a:lstStyle/>
        <a:p>
          <a:r>
            <a:rPr lang="en-GB" dirty="0"/>
            <a:t>Schools can teach about human values and identify and expose practices that encourage forms of oppression</a:t>
          </a:r>
          <a:endParaRPr lang="en-US" dirty="0"/>
        </a:p>
      </dgm:t>
    </dgm:pt>
    <dgm:pt modelId="{C1313C2A-63D3-457E-8B7E-29C4F251911B}" type="parTrans" cxnId="{8AFB40EC-0C54-434D-A85A-F7F33A5E3076}">
      <dgm:prSet/>
      <dgm:spPr/>
      <dgm:t>
        <a:bodyPr/>
        <a:lstStyle/>
        <a:p>
          <a:endParaRPr lang="en-US"/>
        </a:p>
      </dgm:t>
    </dgm:pt>
    <dgm:pt modelId="{72A6367A-EF3A-4638-9C33-58FC70F59339}" type="sibTrans" cxnId="{8AFB40EC-0C54-434D-A85A-F7F33A5E3076}">
      <dgm:prSet/>
      <dgm:spPr/>
      <dgm:t>
        <a:bodyPr/>
        <a:lstStyle/>
        <a:p>
          <a:endParaRPr lang="en-US"/>
        </a:p>
      </dgm:t>
    </dgm:pt>
    <dgm:pt modelId="{55EE4133-EDBA-47F4-B469-7D667455E77E}">
      <dgm:prSet/>
      <dgm:spPr>
        <a:solidFill>
          <a:schemeClr val="accent1">
            <a:lumMod val="50000"/>
          </a:schemeClr>
        </a:solidFill>
      </dgm:spPr>
      <dgm:t>
        <a:bodyPr/>
        <a:lstStyle/>
        <a:p>
          <a:r>
            <a:rPr lang="en-GB" b="1"/>
            <a:t>How?</a:t>
          </a:r>
          <a:endParaRPr lang="en-US"/>
        </a:p>
      </dgm:t>
    </dgm:pt>
    <dgm:pt modelId="{DF3EC2E6-0174-496C-953A-680C15515FC2}" type="parTrans" cxnId="{B4B184E1-291A-4C26-AD6D-B7FF3F6ABED1}">
      <dgm:prSet/>
      <dgm:spPr/>
      <dgm:t>
        <a:bodyPr/>
        <a:lstStyle/>
        <a:p>
          <a:endParaRPr lang="en-US"/>
        </a:p>
      </dgm:t>
    </dgm:pt>
    <dgm:pt modelId="{EED5B2E2-DB81-4A76-97CD-B641EEAFF686}" type="sibTrans" cxnId="{B4B184E1-291A-4C26-AD6D-B7FF3F6ABED1}">
      <dgm:prSet/>
      <dgm:spPr/>
      <dgm:t>
        <a:bodyPr/>
        <a:lstStyle/>
        <a:p>
          <a:endParaRPr lang="en-US"/>
        </a:p>
      </dgm:t>
    </dgm:pt>
    <dgm:pt modelId="{8E4B6595-267A-46B4-A3BA-A9F5E6A99059}">
      <dgm:prSet/>
      <dgm:spPr/>
      <dgm:t>
        <a:bodyPr/>
        <a:lstStyle/>
        <a:p>
          <a:r>
            <a:rPr lang="en-GB"/>
            <a:t>Awareness raising on diversity and racism</a:t>
          </a:r>
          <a:endParaRPr lang="en-US"/>
        </a:p>
      </dgm:t>
    </dgm:pt>
    <dgm:pt modelId="{80724967-271E-42C3-989B-2126E9597ADF}" type="parTrans" cxnId="{2648EBA6-BA69-493A-87C2-E374D21A60E5}">
      <dgm:prSet/>
      <dgm:spPr/>
      <dgm:t>
        <a:bodyPr/>
        <a:lstStyle/>
        <a:p>
          <a:endParaRPr lang="en-US"/>
        </a:p>
      </dgm:t>
    </dgm:pt>
    <dgm:pt modelId="{62E52F89-06B3-4252-AC9D-393021F45195}" type="sibTrans" cxnId="{2648EBA6-BA69-493A-87C2-E374D21A60E5}">
      <dgm:prSet/>
      <dgm:spPr/>
      <dgm:t>
        <a:bodyPr/>
        <a:lstStyle/>
        <a:p>
          <a:endParaRPr lang="en-US"/>
        </a:p>
      </dgm:t>
    </dgm:pt>
    <dgm:pt modelId="{BC51D3AD-60C7-4A67-A1C5-0EB074536083}">
      <dgm:prSet/>
      <dgm:spPr/>
      <dgm:t>
        <a:bodyPr/>
        <a:lstStyle/>
        <a:p>
          <a:r>
            <a:rPr lang="en-GB"/>
            <a:t>Identifying community supports</a:t>
          </a:r>
          <a:endParaRPr lang="en-US"/>
        </a:p>
      </dgm:t>
    </dgm:pt>
    <dgm:pt modelId="{5BD918EF-12C4-48B9-82F6-0BBE57BA44B2}" type="parTrans" cxnId="{4B470E68-FC10-4DB3-8232-6F8DDC97EA34}">
      <dgm:prSet/>
      <dgm:spPr/>
      <dgm:t>
        <a:bodyPr/>
        <a:lstStyle/>
        <a:p>
          <a:endParaRPr lang="en-US"/>
        </a:p>
      </dgm:t>
    </dgm:pt>
    <dgm:pt modelId="{952E6C6C-8E0E-4E29-ADED-EDF3F11E7EAD}" type="sibTrans" cxnId="{4B470E68-FC10-4DB3-8232-6F8DDC97EA34}">
      <dgm:prSet/>
      <dgm:spPr/>
      <dgm:t>
        <a:bodyPr/>
        <a:lstStyle/>
        <a:p>
          <a:endParaRPr lang="en-US"/>
        </a:p>
      </dgm:t>
    </dgm:pt>
    <dgm:pt modelId="{F7864990-BAA0-48A7-9C65-2273A0BE98DF}">
      <dgm:prSet/>
      <dgm:spPr/>
      <dgm:t>
        <a:bodyPr/>
        <a:lstStyle/>
        <a:p>
          <a:r>
            <a:rPr lang="en-GB"/>
            <a:t>Help families to make sense of how system works</a:t>
          </a:r>
          <a:endParaRPr lang="en-US"/>
        </a:p>
      </dgm:t>
    </dgm:pt>
    <dgm:pt modelId="{1D298A93-8AC8-42C2-B791-7D8B6A44C8EF}" type="parTrans" cxnId="{588CAEE2-F7D0-4A70-A9F3-5563367F736B}">
      <dgm:prSet/>
      <dgm:spPr/>
      <dgm:t>
        <a:bodyPr/>
        <a:lstStyle/>
        <a:p>
          <a:endParaRPr lang="en-US"/>
        </a:p>
      </dgm:t>
    </dgm:pt>
    <dgm:pt modelId="{9D9AC6A4-117D-4155-B07F-F5DF4BFEBC2F}" type="sibTrans" cxnId="{588CAEE2-F7D0-4A70-A9F3-5563367F736B}">
      <dgm:prSet/>
      <dgm:spPr/>
      <dgm:t>
        <a:bodyPr/>
        <a:lstStyle/>
        <a:p>
          <a:endParaRPr lang="en-US"/>
        </a:p>
      </dgm:t>
    </dgm:pt>
    <dgm:pt modelId="{8C2855B1-90A3-4AB5-993B-7BA6C93CE61F}">
      <dgm:prSet/>
      <dgm:spPr/>
      <dgm:t>
        <a:bodyPr/>
        <a:lstStyle/>
        <a:p>
          <a:r>
            <a:rPr lang="en-GB"/>
            <a:t>Psychological support for children and yp</a:t>
          </a:r>
          <a:endParaRPr lang="en-US"/>
        </a:p>
      </dgm:t>
    </dgm:pt>
    <dgm:pt modelId="{BA2665CF-9E8C-4278-BDE6-A6F1BA4868C2}" type="parTrans" cxnId="{4B86B53A-83D6-4A74-AFF8-53F8A4F7E825}">
      <dgm:prSet/>
      <dgm:spPr/>
      <dgm:t>
        <a:bodyPr/>
        <a:lstStyle/>
        <a:p>
          <a:endParaRPr lang="en-US"/>
        </a:p>
      </dgm:t>
    </dgm:pt>
    <dgm:pt modelId="{7F7FC0DD-48A8-4772-B58A-6C63209E575A}" type="sibTrans" cxnId="{4B86B53A-83D6-4A74-AFF8-53F8A4F7E825}">
      <dgm:prSet/>
      <dgm:spPr/>
      <dgm:t>
        <a:bodyPr/>
        <a:lstStyle/>
        <a:p>
          <a:endParaRPr lang="en-US"/>
        </a:p>
      </dgm:t>
    </dgm:pt>
    <dgm:pt modelId="{A124B52C-7A59-4574-B1F2-2C72720A11EC}">
      <dgm:prSet/>
      <dgm:spPr/>
      <dgm:t>
        <a:bodyPr/>
        <a:lstStyle/>
        <a:p>
          <a:r>
            <a:rPr lang="en-GB"/>
            <a:t>Representation of cultures, e.g. food in canteen</a:t>
          </a:r>
          <a:endParaRPr lang="en-US"/>
        </a:p>
      </dgm:t>
    </dgm:pt>
    <dgm:pt modelId="{AAD6D953-4F62-426D-B0B0-2D0FC80C2811}" type="parTrans" cxnId="{CFA0C55C-ABE6-4D19-86B0-024AB84B06A1}">
      <dgm:prSet/>
      <dgm:spPr/>
      <dgm:t>
        <a:bodyPr/>
        <a:lstStyle/>
        <a:p>
          <a:endParaRPr lang="en-US"/>
        </a:p>
      </dgm:t>
    </dgm:pt>
    <dgm:pt modelId="{34B36474-F90C-4064-A5CD-51681AD4F659}" type="sibTrans" cxnId="{CFA0C55C-ABE6-4D19-86B0-024AB84B06A1}">
      <dgm:prSet/>
      <dgm:spPr/>
      <dgm:t>
        <a:bodyPr/>
        <a:lstStyle/>
        <a:p>
          <a:endParaRPr lang="en-US"/>
        </a:p>
      </dgm:t>
    </dgm:pt>
    <dgm:pt modelId="{2ACF45F2-2A4A-4619-B57E-479BBC5EE5A7}">
      <dgm:prSet/>
      <dgm:spPr/>
      <dgm:t>
        <a:bodyPr/>
        <a:lstStyle/>
        <a:p>
          <a:r>
            <a:rPr lang="en-GB"/>
            <a:t>Empathy with lived experience</a:t>
          </a:r>
          <a:endParaRPr lang="en-US"/>
        </a:p>
      </dgm:t>
    </dgm:pt>
    <dgm:pt modelId="{6BF662D6-2665-49F8-B634-E73F6890E5A9}" type="parTrans" cxnId="{D652D8A6-C66E-41DA-BE7C-05F690A791A1}">
      <dgm:prSet/>
      <dgm:spPr/>
      <dgm:t>
        <a:bodyPr/>
        <a:lstStyle/>
        <a:p>
          <a:endParaRPr lang="en-US"/>
        </a:p>
      </dgm:t>
    </dgm:pt>
    <dgm:pt modelId="{37DE6001-E1C8-4EEE-A67B-2AF4D94EE532}" type="sibTrans" cxnId="{D652D8A6-C66E-41DA-BE7C-05F690A791A1}">
      <dgm:prSet/>
      <dgm:spPr/>
      <dgm:t>
        <a:bodyPr/>
        <a:lstStyle/>
        <a:p>
          <a:endParaRPr lang="en-US"/>
        </a:p>
      </dgm:t>
    </dgm:pt>
    <dgm:pt modelId="{8B5C94D2-6686-401A-A617-E27588B0F6CC}" type="pres">
      <dgm:prSet presAssocID="{9B8CC578-ADAF-4125-A1C9-D7BBAD0765B7}" presName="Name0" presStyleCnt="0">
        <dgm:presLayoutVars>
          <dgm:dir/>
          <dgm:resizeHandles val="exact"/>
        </dgm:presLayoutVars>
      </dgm:prSet>
      <dgm:spPr/>
    </dgm:pt>
    <dgm:pt modelId="{E4127839-4CB6-42F6-8757-B66F736DCC7E}" type="pres">
      <dgm:prSet presAssocID="{6CF44FDD-6DC8-4083-AF73-6F668EA56BAB}" presName="node" presStyleLbl="node1" presStyleIdx="0" presStyleCnt="11">
        <dgm:presLayoutVars>
          <dgm:bulletEnabled val="1"/>
        </dgm:presLayoutVars>
      </dgm:prSet>
      <dgm:spPr/>
    </dgm:pt>
    <dgm:pt modelId="{3CFA8782-2A8B-4FFA-8C70-024A0706F2FC}" type="pres">
      <dgm:prSet presAssocID="{016EEFBE-04AB-482F-AB1E-B892CE720DDF}" presName="sibTrans" presStyleLbl="sibTrans1D1" presStyleIdx="0" presStyleCnt="10"/>
      <dgm:spPr/>
    </dgm:pt>
    <dgm:pt modelId="{C7EDAAFB-80A7-4663-9D05-49721E20ACC8}" type="pres">
      <dgm:prSet presAssocID="{016EEFBE-04AB-482F-AB1E-B892CE720DDF}" presName="connectorText" presStyleLbl="sibTrans1D1" presStyleIdx="0" presStyleCnt="10"/>
      <dgm:spPr/>
    </dgm:pt>
    <dgm:pt modelId="{CE86AADD-8DB1-49D4-97FC-5CB495D89DF1}" type="pres">
      <dgm:prSet presAssocID="{960C4782-6AFB-4D7F-B710-BDBEDEE7CA95}" presName="node" presStyleLbl="node1" presStyleIdx="1" presStyleCnt="11" custScaleX="100207" custScaleY="150367">
        <dgm:presLayoutVars>
          <dgm:bulletEnabled val="1"/>
        </dgm:presLayoutVars>
      </dgm:prSet>
      <dgm:spPr/>
    </dgm:pt>
    <dgm:pt modelId="{3F6385F5-B0D7-4421-8A26-DC336E96496B}" type="pres">
      <dgm:prSet presAssocID="{D2396513-7EFD-4583-A10D-BC43CB74B1EC}" presName="sibTrans" presStyleLbl="sibTrans1D1" presStyleIdx="1" presStyleCnt="10"/>
      <dgm:spPr/>
    </dgm:pt>
    <dgm:pt modelId="{D942AB74-8572-4E3E-9FB1-C567A3FCCE86}" type="pres">
      <dgm:prSet presAssocID="{D2396513-7EFD-4583-A10D-BC43CB74B1EC}" presName="connectorText" presStyleLbl="sibTrans1D1" presStyleIdx="1" presStyleCnt="10"/>
      <dgm:spPr/>
    </dgm:pt>
    <dgm:pt modelId="{B9F60DEC-E6BC-4FD4-A2F4-0EE378A814D8}" type="pres">
      <dgm:prSet presAssocID="{B4B2559E-4739-471D-A28A-881CD64E33C3}" presName="node" presStyleLbl="node1" presStyleIdx="2" presStyleCnt="11">
        <dgm:presLayoutVars>
          <dgm:bulletEnabled val="1"/>
        </dgm:presLayoutVars>
      </dgm:prSet>
      <dgm:spPr/>
    </dgm:pt>
    <dgm:pt modelId="{F8E975D9-D026-4F07-B483-933716CE0DFD}" type="pres">
      <dgm:prSet presAssocID="{08D22394-B40C-442C-88CC-AB4016C1825F}" presName="sibTrans" presStyleLbl="sibTrans1D1" presStyleIdx="2" presStyleCnt="10"/>
      <dgm:spPr/>
    </dgm:pt>
    <dgm:pt modelId="{3A93EFD1-9F54-4F0D-9167-DE53ABA4FC3B}" type="pres">
      <dgm:prSet presAssocID="{08D22394-B40C-442C-88CC-AB4016C1825F}" presName="connectorText" presStyleLbl="sibTrans1D1" presStyleIdx="2" presStyleCnt="10"/>
      <dgm:spPr/>
    </dgm:pt>
    <dgm:pt modelId="{DA7BF63A-4AF6-44AB-8F06-150418657D94}" type="pres">
      <dgm:prSet presAssocID="{D9E479BF-47DD-4722-82D5-6768D7E1C432}" presName="node" presStyleLbl="node1" presStyleIdx="3" presStyleCnt="11" custScaleX="114585" custScaleY="166508">
        <dgm:presLayoutVars>
          <dgm:bulletEnabled val="1"/>
        </dgm:presLayoutVars>
      </dgm:prSet>
      <dgm:spPr/>
    </dgm:pt>
    <dgm:pt modelId="{397DE693-57DD-4C06-AE99-4B7959F10CC0}" type="pres">
      <dgm:prSet presAssocID="{72A6367A-EF3A-4638-9C33-58FC70F59339}" presName="sibTrans" presStyleLbl="sibTrans1D1" presStyleIdx="3" presStyleCnt="10"/>
      <dgm:spPr/>
    </dgm:pt>
    <dgm:pt modelId="{036D30F6-5B67-4E13-B5C8-BE45BC28F05A}" type="pres">
      <dgm:prSet presAssocID="{72A6367A-EF3A-4638-9C33-58FC70F59339}" presName="connectorText" presStyleLbl="sibTrans1D1" presStyleIdx="3" presStyleCnt="10"/>
      <dgm:spPr/>
    </dgm:pt>
    <dgm:pt modelId="{1EAFFE22-FD4E-4FF2-B43C-022C2C10FB56}" type="pres">
      <dgm:prSet presAssocID="{55EE4133-EDBA-47F4-B469-7D667455E77E}" presName="node" presStyleLbl="node1" presStyleIdx="4" presStyleCnt="11">
        <dgm:presLayoutVars>
          <dgm:bulletEnabled val="1"/>
        </dgm:presLayoutVars>
      </dgm:prSet>
      <dgm:spPr/>
    </dgm:pt>
    <dgm:pt modelId="{E768161E-88EB-480E-8A4E-362956D6927B}" type="pres">
      <dgm:prSet presAssocID="{EED5B2E2-DB81-4A76-97CD-B641EEAFF686}" presName="sibTrans" presStyleLbl="sibTrans1D1" presStyleIdx="4" presStyleCnt="10"/>
      <dgm:spPr/>
    </dgm:pt>
    <dgm:pt modelId="{0B2B78EC-6B62-4764-88E7-FA58B9670F8E}" type="pres">
      <dgm:prSet presAssocID="{EED5B2E2-DB81-4A76-97CD-B641EEAFF686}" presName="connectorText" presStyleLbl="sibTrans1D1" presStyleIdx="4" presStyleCnt="10"/>
      <dgm:spPr/>
    </dgm:pt>
    <dgm:pt modelId="{326D3B2F-D548-4F15-8345-E219549BE260}" type="pres">
      <dgm:prSet presAssocID="{8E4B6595-267A-46B4-A3BA-A9F5E6A99059}" presName="node" presStyleLbl="node1" presStyleIdx="5" presStyleCnt="11">
        <dgm:presLayoutVars>
          <dgm:bulletEnabled val="1"/>
        </dgm:presLayoutVars>
      </dgm:prSet>
      <dgm:spPr/>
    </dgm:pt>
    <dgm:pt modelId="{FEE37768-A906-4C05-B03F-9AA7E1B94E49}" type="pres">
      <dgm:prSet presAssocID="{62E52F89-06B3-4252-AC9D-393021F45195}" presName="sibTrans" presStyleLbl="sibTrans1D1" presStyleIdx="5" presStyleCnt="10"/>
      <dgm:spPr/>
    </dgm:pt>
    <dgm:pt modelId="{510704BC-9B5F-4FA9-B108-9DFA5AB3E979}" type="pres">
      <dgm:prSet presAssocID="{62E52F89-06B3-4252-AC9D-393021F45195}" presName="connectorText" presStyleLbl="sibTrans1D1" presStyleIdx="5" presStyleCnt="10"/>
      <dgm:spPr/>
    </dgm:pt>
    <dgm:pt modelId="{65C0CD58-133F-498F-86E8-C7EEC833B372}" type="pres">
      <dgm:prSet presAssocID="{BC51D3AD-60C7-4A67-A1C5-0EB074536083}" presName="node" presStyleLbl="node1" presStyleIdx="6" presStyleCnt="11">
        <dgm:presLayoutVars>
          <dgm:bulletEnabled val="1"/>
        </dgm:presLayoutVars>
      </dgm:prSet>
      <dgm:spPr/>
    </dgm:pt>
    <dgm:pt modelId="{A9C881D6-D042-40D8-B1D9-2662511B9A92}" type="pres">
      <dgm:prSet presAssocID="{952E6C6C-8E0E-4E29-ADED-EDF3F11E7EAD}" presName="sibTrans" presStyleLbl="sibTrans1D1" presStyleIdx="6" presStyleCnt="10"/>
      <dgm:spPr/>
    </dgm:pt>
    <dgm:pt modelId="{CA4DC441-89B8-43AB-8089-0E347D04ED27}" type="pres">
      <dgm:prSet presAssocID="{952E6C6C-8E0E-4E29-ADED-EDF3F11E7EAD}" presName="connectorText" presStyleLbl="sibTrans1D1" presStyleIdx="6" presStyleCnt="10"/>
      <dgm:spPr/>
    </dgm:pt>
    <dgm:pt modelId="{92653485-C4F9-41AE-BA1C-C49621988BCC}" type="pres">
      <dgm:prSet presAssocID="{F7864990-BAA0-48A7-9C65-2273A0BE98DF}" presName="node" presStyleLbl="node1" presStyleIdx="7" presStyleCnt="11">
        <dgm:presLayoutVars>
          <dgm:bulletEnabled val="1"/>
        </dgm:presLayoutVars>
      </dgm:prSet>
      <dgm:spPr/>
    </dgm:pt>
    <dgm:pt modelId="{AEA86DCE-857B-4521-906C-14FA8CE6089C}" type="pres">
      <dgm:prSet presAssocID="{9D9AC6A4-117D-4155-B07F-F5DF4BFEBC2F}" presName="sibTrans" presStyleLbl="sibTrans1D1" presStyleIdx="7" presStyleCnt="10"/>
      <dgm:spPr/>
    </dgm:pt>
    <dgm:pt modelId="{3679E1CF-6383-44FF-B128-215779D781E8}" type="pres">
      <dgm:prSet presAssocID="{9D9AC6A4-117D-4155-B07F-F5DF4BFEBC2F}" presName="connectorText" presStyleLbl="sibTrans1D1" presStyleIdx="7" presStyleCnt="10"/>
      <dgm:spPr/>
    </dgm:pt>
    <dgm:pt modelId="{8DF7462E-1BE1-4697-B134-076783578256}" type="pres">
      <dgm:prSet presAssocID="{8C2855B1-90A3-4AB5-993B-7BA6C93CE61F}" presName="node" presStyleLbl="node1" presStyleIdx="8" presStyleCnt="11">
        <dgm:presLayoutVars>
          <dgm:bulletEnabled val="1"/>
        </dgm:presLayoutVars>
      </dgm:prSet>
      <dgm:spPr/>
    </dgm:pt>
    <dgm:pt modelId="{DA999DFA-3B46-4C25-A3CA-082D70DE34CC}" type="pres">
      <dgm:prSet presAssocID="{7F7FC0DD-48A8-4772-B58A-6C63209E575A}" presName="sibTrans" presStyleLbl="sibTrans1D1" presStyleIdx="8" presStyleCnt="10"/>
      <dgm:spPr/>
    </dgm:pt>
    <dgm:pt modelId="{8C9F97A7-1181-4EA4-A677-9242C55F5436}" type="pres">
      <dgm:prSet presAssocID="{7F7FC0DD-48A8-4772-B58A-6C63209E575A}" presName="connectorText" presStyleLbl="sibTrans1D1" presStyleIdx="8" presStyleCnt="10"/>
      <dgm:spPr/>
    </dgm:pt>
    <dgm:pt modelId="{752AEAC3-344F-4F6C-817D-851F3878E55B}" type="pres">
      <dgm:prSet presAssocID="{A124B52C-7A59-4574-B1F2-2C72720A11EC}" presName="node" presStyleLbl="node1" presStyleIdx="9" presStyleCnt="11">
        <dgm:presLayoutVars>
          <dgm:bulletEnabled val="1"/>
        </dgm:presLayoutVars>
      </dgm:prSet>
      <dgm:spPr/>
    </dgm:pt>
    <dgm:pt modelId="{C8A1C890-0FA6-4372-A493-9CC93FCDD8DE}" type="pres">
      <dgm:prSet presAssocID="{34B36474-F90C-4064-A5CD-51681AD4F659}" presName="sibTrans" presStyleLbl="sibTrans1D1" presStyleIdx="9" presStyleCnt="10"/>
      <dgm:spPr/>
    </dgm:pt>
    <dgm:pt modelId="{EC0AA3C3-655A-44E9-8CCE-46487EC1494C}" type="pres">
      <dgm:prSet presAssocID="{34B36474-F90C-4064-A5CD-51681AD4F659}" presName="connectorText" presStyleLbl="sibTrans1D1" presStyleIdx="9" presStyleCnt="10"/>
      <dgm:spPr/>
    </dgm:pt>
    <dgm:pt modelId="{F51BAEB5-5A2C-4D1D-A730-0995163DA833}" type="pres">
      <dgm:prSet presAssocID="{2ACF45F2-2A4A-4619-B57E-479BBC5EE5A7}" presName="node" presStyleLbl="node1" presStyleIdx="10" presStyleCnt="11">
        <dgm:presLayoutVars>
          <dgm:bulletEnabled val="1"/>
        </dgm:presLayoutVars>
      </dgm:prSet>
      <dgm:spPr/>
    </dgm:pt>
  </dgm:ptLst>
  <dgm:cxnLst>
    <dgm:cxn modelId="{E14C2606-E340-4450-8D8E-0FFB50C155F2}" type="presOf" srcId="{7F7FC0DD-48A8-4772-B58A-6C63209E575A}" destId="{8C9F97A7-1181-4EA4-A677-9242C55F5436}" srcOrd="1" destOrd="0" presId="urn:microsoft.com/office/officeart/2016/7/layout/RepeatingBendingProcessNew"/>
    <dgm:cxn modelId="{26F0A807-4F31-4EE6-BC53-10A2B9D0B0A1}" type="presOf" srcId="{B4B2559E-4739-471D-A28A-881CD64E33C3}" destId="{B9F60DEC-E6BC-4FD4-A2F4-0EE378A814D8}" srcOrd="0" destOrd="0" presId="urn:microsoft.com/office/officeart/2016/7/layout/RepeatingBendingProcessNew"/>
    <dgm:cxn modelId="{4CC18F1C-8B6C-4EF7-BB6A-267A0B54D4F5}" type="presOf" srcId="{34B36474-F90C-4064-A5CD-51681AD4F659}" destId="{C8A1C890-0FA6-4372-A493-9CC93FCDD8DE}" srcOrd="0" destOrd="0" presId="urn:microsoft.com/office/officeart/2016/7/layout/RepeatingBendingProcessNew"/>
    <dgm:cxn modelId="{182E8E21-82D9-4334-99E4-BECCD7DA6E3B}" type="presOf" srcId="{62E52F89-06B3-4252-AC9D-393021F45195}" destId="{FEE37768-A906-4C05-B03F-9AA7E1B94E49}" srcOrd="0" destOrd="0" presId="urn:microsoft.com/office/officeart/2016/7/layout/RepeatingBendingProcessNew"/>
    <dgm:cxn modelId="{63117322-9F91-4D05-A918-027E072AB3C6}" type="presOf" srcId="{D2396513-7EFD-4583-A10D-BC43CB74B1EC}" destId="{3F6385F5-B0D7-4421-8A26-DC336E96496B}" srcOrd="0" destOrd="0" presId="urn:microsoft.com/office/officeart/2016/7/layout/RepeatingBendingProcessNew"/>
    <dgm:cxn modelId="{768D6027-4C7A-4605-AC2B-730812B93930}" type="presOf" srcId="{D9E479BF-47DD-4722-82D5-6768D7E1C432}" destId="{DA7BF63A-4AF6-44AB-8F06-150418657D94}" srcOrd="0" destOrd="0" presId="urn:microsoft.com/office/officeart/2016/7/layout/RepeatingBendingProcessNew"/>
    <dgm:cxn modelId="{4B86B53A-83D6-4A74-AFF8-53F8A4F7E825}" srcId="{9B8CC578-ADAF-4125-A1C9-D7BBAD0765B7}" destId="{8C2855B1-90A3-4AB5-993B-7BA6C93CE61F}" srcOrd="8" destOrd="0" parTransId="{BA2665CF-9E8C-4278-BDE6-A6F1BA4868C2}" sibTransId="{7F7FC0DD-48A8-4772-B58A-6C63209E575A}"/>
    <dgm:cxn modelId="{F1F5CA3B-F061-46B6-B78A-6223B5E5EF82}" type="presOf" srcId="{9D9AC6A4-117D-4155-B07F-F5DF4BFEBC2F}" destId="{3679E1CF-6383-44FF-B128-215779D781E8}" srcOrd="1" destOrd="0" presId="urn:microsoft.com/office/officeart/2016/7/layout/RepeatingBendingProcessNew"/>
    <dgm:cxn modelId="{F363783C-6E76-4C3B-8DE3-50620F13C741}" type="presOf" srcId="{BC51D3AD-60C7-4A67-A1C5-0EB074536083}" destId="{65C0CD58-133F-498F-86E8-C7EEC833B372}" srcOrd="0" destOrd="0" presId="urn:microsoft.com/office/officeart/2016/7/layout/RepeatingBendingProcessNew"/>
    <dgm:cxn modelId="{DCFAF43F-099A-44F9-86FB-536DE7658829}" type="presOf" srcId="{55EE4133-EDBA-47F4-B469-7D667455E77E}" destId="{1EAFFE22-FD4E-4FF2-B43C-022C2C10FB56}" srcOrd="0" destOrd="0" presId="urn:microsoft.com/office/officeart/2016/7/layout/RepeatingBendingProcessNew"/>
    <dgm:cxn modelId="{CFA0C55C-ABE6-4D19-86B0-024AB84B06A1}" srcId="{9B8CC578-ADAF-4125-A1C9-D7BBAD0765B7}" destId="{A124B52C-7A59-4574-B1F2-2C72720A11EC}" srcOrd="9" destOrd="0" parTransId="{AAD6D953-4F62-426D-B0B0-2D0FC80C2811}" sibTransId="{34B36474-F90C-4064-A5CD-51681AD4F659}"/>
    <dgm:cxn modelId="{5292BC60-8FD6-4707-A559-490996769258}" srcId="{9B8CC578-ADAF-4125-A1C9-D7BBAD0765B7}" destId="{6CF44FDD-6DC8-4083-AF73-6F668EA56BAB}" srcOrd="0" destOrd="0" parTransId="{E5C31FC2-10CA-45C6-9274-2D8763386608}" sibTransId="{016EEFBE-04AB-482F-AB1E-B892CE720DDF}"/>
    <dgm:cxn modelId="{4B470E68-FC10-4DB3-8232-6F8DDC97EA34}" srcId="{9B8CC578-ADAF-4125-A1C9-D7BBAD0765B7}" destId="{BC51D3AD-60C7-4A67-A1C5-0EB074536083}" srcOrd="6" destOrd="0" parTransId="{5BD918EF-12C4-48B9-82F6-0BBE57BA44B2}" sibTransId="{952E6C6C-8E0E-4E29-ADED-EDF3F11E7EAD}"/>
    <dgm:cxn modelId="{D14DA268-751A-431B-85C9-3EA5018348D9}" type="presOf" srcId="{62E52F89-06B3-4252-AC9D-393021F45195}" destId="{510704BC-9B5F-4FA9-B108-9DFA5AB3E979}" srcOrd="1" destOrd="0" presId="urn:microsoft.com/office/officeart/2016/7/layout/RepeatingBendingProcessNew"/>
    <dgm:cxn modelId="{3290156B-56C5-4788-840F-51E094AF42AB}" type="presOf" srcId="{EED5B2E2-DB81-4A76-97CD-B641EEAFF686}" destId="{0B2B78EC-6B62-4764-88E7-FA58B9670F8E}" srcOrd="1" destOrd="0" presId="urn:microsoft.com/office/officeart/2016/7/layout/RepeatingBendingProcessNew"/>
    <dgm:cxn modelId="{FB35286B-F435-420C-A1B4-0C8CF40FF1F6}" type="presOf" srcId="{016EEFBE-04AB-482F-AB1E-B892CE720DDF}" destId="{3CFA8782-2A8B-4FFA-8C70-024A0706F2FC}" srcOrd="0" destOrd="0" presId="urn:microsoft.com/office/officeart/2016/7/layout/RepeatingBendingProcessNew"/>
    <dgm:cxn modelId="{98CD8673-DF96-4382-B040-60A636933A01}" type="presOf" srcId="{8E4B6595-267A-46B4-A3BA-A9F5E6A99059}" destId="{326D3B2F-D548-4F15-8345-E219549BE260}" srcOrd="0" destOrd="0" presId="urn:microsoft.com/office/officeart/2016/7/layout/RepeatingBendingProcessNew"/>
    <dgm:cxn modelId="{523FE055-BB7E-4C64-A2FD-F6F476D23F2B}" srcId="{9B8CC578-ADAF-4125-A1C9-D7BBAD0765B7}" destId="{B4B2559E-4739-471D-A28A-881CD64E33C3}" srcOrd="2" destOrd="0" parTransId="{9AE42247-7CB5-47B7-86F4-F6C141DA48A5}" sibTransId="{08D22394-B40C-442C-88CC-AB4016C1825F}"/>
    <dgm:cxn modelId="{483D8E5A-654C-4562-B0BD-0F0F5A35585B}" type="presOf" srcId="{08D22394-B40C-442C-88CC-AB4016C1825F}" destId="{3A93EFD1-9F54-4F0D-9167-DE53ABA4FC3B}" srcOrd="1" destOrd="0" presId="urn:microsoft.com/office/officeart/2016/7/layout/RepeatingBendingProcessNew"/>
    <dgm:cxn modelId="{2F9A9D94-8D1E-44CA-93B2-1F2F7FC6A5C4}" type="presOf" srcId="{6CF44FDD-6DC8-4083-AF73-6F668EA56BAB}" destId="{E4127839-4CB6-42F6-8757-B66F736DCC7E}" srcOrd="0" destOrd="0" presId="urn:microsoft.com/office/officeart/2016/7/layout/RepeatingBendingProcessNew"/>
    <dgm:cxn modelId="{A1596A95-1A00-445D-87ED-1854EE95D248}" type="presOf" srcId="{016EEFBE-04AB-482F-AB1E-B892CE720DDF}" destId="{C7EDAAFB-80A7-4663-9D05-49721E20ACC8}" srcOrd="1" destOrd="0" presId="urn:microsoft.com/office/officeart/2016/7/layout/RepeatingBendingProcessNew"/>
    <dgm:cxn modelId="{3D75EFA0-B516-4A5B-B40D-C753112A2393}" type="presOf" srcId="{F7864990-BAA0-48A7-9C65-2273A0BE98DF}" destId="{92653485-C4F9-41AE-BA1C-C49621988BCC}" srcOrd="0" destOrd="0" presId="urn:microsoft.com/office/officeart/2016/7/layout/RepeatingBendingProcessNew"/>
    <dgm:cxn modelId="{57FA71A2-439F-4B7B-81DB-57849D583005}" type="presOf" srcId="{08D22394-B40C-442C-88CC-AB4016C1825F}" destId="{F8E975D9-D026-4F07-B483-933716CE0DFD}" srcOrd="0" destOrd="0" presId="urn:microsoft.com/office/officeart/2016/7/layout/RepeatingBendingProcessNew"/>
    <dgm:cxn modelId="{35565DA3-DBD2-41D5-AF80-DF740BDE26D5}" type="presOf" srcId="{960C4782-6AFB-4D7F-B710-BDBEDEE7CA95}" destId="{CE86AADD-8DB1-49D4-97FC-5CB495D89DF1}" srcOrd="0" destOrd="0" presId="urn:microsoft.com/office/officeart/2016/7/layout/RepeatingBendingProcessNew"/>
    <dgm:cxn modelId="{78AF13A4-0608-4453-A57C-C774F24D343E}" type="presOf" srcId="{7F7FC0DD-48A8-4772-B58A-6C63209E575A}" destId="{DA999DFA-3B46-4C25-A3CA-082D70DE34CC}" srcOrd="0" destOrd="0" presId="urn:microsoft.com/office/officeart/2016/7/layout/RepeatingBendingProcessNew"/>
    <dgm:cxn modelId="{58ADB0A5-4870-41EA-B8A9-F6B952B5A9B9}" type="presOf" srcId="{9B8CC578-ADAF-4125-A1C9-D7BBAD0765B7}" destId="{8B5C94D2-6686-401A-A617-E27588B0F6CC}" srcOrd="0" destOrd="0" presId="urn:microsoft.com/office/officeart/2016/7/layout/RepeatingBendingProcessNew"/>
    <dgm:cxn modelId="{D652D8A6-C66E-41DA-BE7C-05F690A791A1}" srcId="{9B8CC578-ADAF-4125-A1C9-D7BBAD0765B7}" destId="{2ACF45F2-2A4A-4619-B57E-479BBC5EE5A7}" srcOrd="10" destOrd="0" parTransId="{6BF662D6-2665-49F8-B634-E73F6890E5A9}" sibTransId="{37DE6001-E1C8-4EEE-A67B-2AF4D94EE532}"/>
    <dgm:cxn modelId="{2648EBA6-BA69-493A-87C2-E374D21A60E5}" srcId="{9B8CC578-ADAF-4125-A1C9-D7BBAD0765B7}" destId="{8E4B6595-267A-46B4-A3BA-A9F5E6A99059}" srcOrd="5" destOrd="0" parTransId="{80724967-271E-42C3-989B-2126E9597ADF}" sibTransId="{62E52F89-06B3-4252-AC9D-393021F45195}"/>
    <dgm:cxn modelId="{162B15A8-968E-4260-87C7-30F732F6BF00}" type="presOf" srcId="{A124B52C-7A59-4574-B1F2-2C72720A11EC}" destId="{752AEAC3-344F-4F6C-817D-851F3878E55B}" srcOrd="0" destOrd="0" presId="urn:microsoft.com/office/officeart/2016/7/layout/RepeatingBendingProcessNew"/>
    <dgm:cxn modelId="{A64660C3-D8FE-4C74-90A8-2693800F3638}" type="presOf" srcId="{72A6367A-EF3A-4638-9C33-58FC70F59339}" destId="{036D30F6-5B67-4E13-B5C8-BE45BC28F05A}" srcOrd="1" destOrd="0" presId="urn:microsoft.com/office/officeart/2016/7/layout/RepeatingBendingProcessNew"/>
    <dgm:cxn modelId="{E653D2C9-04F5-41E0-8499-4468D962586B}" srcId="{9B8CC578-ADAF-4125-A1C9-D7BBAD0765B7}" destId="{960C4782-6AFB-4D7F-B710-BDBEDEE7CA95}" srcOrd="1" destOrd="0" parTransId="{C6E9540C-771B-42DA-A9DB-49403368DDFB}" sibTransId="{D2396513-7EFD-4583-A10D-BC43CB74B1EC}"/>
    <dgm:cxn modelId="{09D651D1-4E4C-4CCB-B6C0-7722D6300C74}" type="presOf" srcId="{8C2855B1-90A3-4AB5-993B-7BA6C93CE61F}" destId="{8DF7462E-1BE1-4697-B134-076783578256}" srcOrd="0" destOrd="0" presId="urn:microsoft.com/office/officeart/2016/7/layout/RepeatingBendingProcessNew"/>
    <dgm:cxn modelId="{82DEB8D2-26E1-4884-96E3-B72476FDDA35}" type="presOf" srcId="{952E6C6C-8E0E-4E29-ADED-EDF3F11E7EAD}" destId="{CA4DC441-89B8-43AB-8089-0E347D04ED27}" srcOrd="1" destOrd="0" presId="urn:microsoft.com/office/officeart/2016/7/layout/RepeatingBendingProcessNew"/>
    <dgm:cxn modelId="{D84CFBD6-91D6-4659-AD00-6429DB825A17}" type="presOf" srcId="{EED5B2E2-DB81-4A76-97CD-B641EEAFF686}" destId="{E768161E-88EB-480E-8A4E-362956D6927B}" srcOrd="0" destOrd="0" presId="urn:microsoft.com/office/officeart/2016/7/layout/RepeatingBendingProcessNew"/>
    <dgm:cxn modelId="{2FACAED8-6345-4DE7-9829-E06D17E741D6}" type="presOf" srcId="{72A6367A-EF3A-4638-9C33-58FC70F59339}" destId="{397DE693-57DD-4C06-AE99-4B7959F10CC0}" srcOrd="0" destOrd="0" presId="urn:microsoft.com/office/officeart/2016/7/layout/RepeatingBendingProcessNew"/>
    <dgm:cxn modelId="{B4B184E1-291A-4C26-AD6D-B7FF3F6ABED1}" srcId="{9B8CC578-ADAF-4125-A1C9-D7BBAD0765B7}" destId="{55EE4133-EDBA-47F4-B469-7D667455E77E}" srcOrd="4" destOrd="0" parTransId="{DF3EC2E6-0174-496C-953A-680C15515FC2}" sibTransId="{EED5B2E2-DB81-4A76-97CD-B641EEAFF686}"/>
    <dgm:cxn modelId="{588CAEE2-F7D0-4A70-A9F3-5563367F736B}" srcId="{9B8CC578-ADAF-4125-A1C9-D7BBAD0765B7}" destId="{F7864990-BAA0-48A7-9C65-2273A0BE98DF}" srcOrd="7" destOrd="0" parTransId="{1D298A93-8AC8-42C2-B791-7D8B6A44C8EF}" sibTransId="{9D9AC6A4-117D-4155-B07F-F5DF4BFEBC2F}"/>
    <dgm:cxn modelId="{D8FAB9E5-E362-4B01-A566-3F445DA8FD8C}" type="presOf" srcId="{9D9AC6A4-117D-4155-B07F-F5DF4BFEBC2F}" destId="{AEA86DCE-857B-4521-906C-14FA8CE6089C}" srcOrd="0" destOrd="0" presId="urn:microsoft.com/office/officeart/2016/7/layout/RepeatingBendingProcessNew"/>
    <dgm:cxn modelId="{4A842DE7-3106-4D42-872B-C21E0BA89186}" type="presOf" srcId="{952E6C6C-8E0E-4E29-ADED-EDF3F11E7EAD}" destId="{A9C881D6-D042-40D8-B1D9-2662511B9A92}" srcOrd="0" destOrd="0" presId="urn:microsoft.com/office/officeart/2016/7/layout/RepeatingBendingProcessNew"/>
    <dgm:cxn modelId="{8AFB40EC-0C54-434D-A85A-F7F33A5E3076}" srcId="{9B8CC578-ADAF-4125-A1C9-D7BBAD0765B7}" destId="{D9E479BF-47DD-4722-82D5-6768D7E1C432}" srcOrd="3" destOrd="0" parTransId="{C1313C2A-63D3-457E-8B7E-29C4F251911B}" sibTransId="{72A6367A-EF3A-4638-9C33-58FC70F59339}"/>
    <dgm:cxn modelId="{83C9CAEC-BB8E-45E5-9FAC-8BADBA781C50}" type="presOf" srcId="{34B36474-F90C-4064-A5CD-51681AD4F659}" destId="{EC0AA3C3-655A-44E9-8CCE-46487EC1494C}" srcOrd="1" destOrd="0" presId="urn:microsoft.com/office/officeart/2016/7/layout/RepeatingBendingProcessNew"/>
    <dgm:cxn modelId="{EAE18BF0-EA95-4DBB-B084-DD140BF10DEE}" type="presOf" srcId="{D2396513-7EFD-4583-A10D-BC43CB74B1EC}" destId="{D942AB74-8572-4E3E-9FB1-C567A3FCCE86}" srcOrd="1" destOrd="0" presId="urn:microsoft.com/office/officeart/2016/7/layout/RepeatingBendingProcessNew"/>
    <dgm:cxn modelId="{7589B2F4-9795-40E7-9486-E76593C85DF3}" type="presOf" srcId="{2ACF45F2-2A4A-4619-B57E-479BBC5EE5A7}" destId="{F51BAEB5-5A2C-4D1D-A730-0995163DA833}" srcOrd="0" destOrd="0" presId="urn:microsoft.com/office/officeart/2016/7/layout/RepeatingBendingProcessNew"/>
    <dgm:cxn modelId="{F068478D-F03B-4FF5-838D-BE3C4BAA959E}" type="presParOf" srcId="{8B5C94D2-6686-401A-A617-E27588B0F6CC}" destId="{E4127839-4CB6-42F6-8757-B66F736DCC7E}" srcOrd="0" destOrd="0" presId="urn:microsoft.com/office/officeart/2016/7/layout/RepeatingBendingProcessNew"/>
    <dgm:cxn modelId="{9B018249-FF92-42C2-BB5B-387F5BCD1BBE}" type="presParOf" srcId="{8B5C94D2-6686-401A-A617-E27588B0F6CC}" destId="{3CFA8782-2A8B-4FFA-8C70-024A0706F2FC}" srcOrd="1" destOrd="0" presId="urn:microsoft.com/office/officeart/2016/7/layout/RepeatingBendingProcessNew"/>
    <dgm:cxn modelId="{F9B4BFDD-BE14-4722-AA12-4C9E81BB10D6}" type="presParOf" srcId="{3CFA8782-2A8B-4FFA-8C70-024A0706F2FC}" destId="{C7EDAAFB-80A7-4663-9D05-49721E20ACC8}" srcOrd="0" destOrd="0" presId="urn:microsoft.com/office/officeart/2016/7/layout/RepeatingBendingProcessNew"/>
    <dgm:cxn modelId="{D77CE192-1A6A-4F6A-BE55-36C98A3006C8}" type="presParOf" srcId="{8B5C94D2-6686-401A-A617-E27588B0F6CC}" destId="{CE86AADD-8DB1-49D4-97FC-5CB495D89DF1}" srcOrd="2" destOrd="0" presId="urn:microsoft.com/office/officeart/2016/7/layout/RepeatingBendingProcessNew"/>
    <dgm:cxn modelId="{B67C4375-C844-4535-A2D0-EEB297CBC333}" type="presParOf" srcId="{8B5C94D2-6686-401A-A617-E27588B0F6CC}" destId="{3F6385F5-B0D7-4421-8A26-DC336E96496B}" srcOrd="3" destOrd="0" presId="urn:microsoft.com/office/officeart/2016/7/layout/RepeatingBendingProcessNew"/>
    <dgm:cxn modelId="{CDE3E626-30A1-4DA4-B8E4-CC5AACB52F4A}" type="presParOf" srcId="{3F6385F5-B0D7-4421-8A26-DC336E96496B}" destId="{D942AB74-8572-4E3E-9FB1-C567A3FCCE86}" srcOrd="0" destOrd="0" presId="urn:microsoft.com/office/officeart/2016/7/layout/RepeatingBendingProcessNew"/>
    <dgm:cxn modelId="{18FFB7F1-BB3F-4470-8E7A-3B843C2C81E9}" type="presParOf" srcId="{8B5C94D2-6686-401A-A617-E27588B0F6CC}" destId="{B9F60DEC-E6BC-4FD4-A2F4-0EE378A814D8}" srcOrd="4" destOrd="0" presId="urn:microsoft.com/office/officeart/2016/7/layout/RepeatingBendingProcessNew"/>
    <dgm:cxn modelId="{DF2B4BCD-50B1-4B29-8220-93F59B6047F9}" type="presParOf" srcId="{8B5C94D2-6686-401A-A617-E27588B0F6CC}" destId="{F8E975D9-D026-4F07-B483-933716CE0DFD}" srcOrd="5" destOrd="0" presId="urn:microsoft.com/office/officeart/2016/7/layout/RepeatingBendingProcessNew"/>
    <dgm:cxn modelId="{03DB27B9-2AF8-4706-BE2E-3CDEFE8B07E4}" type="presParOf" srcId="{F8E975D9-D026-4F07-B483-933716CE0DFD}" destId="{3A93EFD1-9F54-4F0D-9167-DE53ABA4FC3B}" srcOrd="0" destOrd="0" presId="urn:microsoft.com/office/officeart/2016/7/layout/RepeatingBendingProcessNew"/>
    <dgm:cxn modelId="{B5146713-0646-4A7A-B4CF-10C85CD31C83}" type="presParOf" srcId="{8B5C94D2-6686-401A-A617-E27588B0F6CC}" destId="{DA7BF63A-4AF6-44AB-8F06-150418657D94}" srcOrd="6" destOrd="0" presId="urn:microsoft.com/office/officeart/2016/7/layout/RepeatingBendingProcessNew"/>
    <dgm:cxn modelId="{8669BA89-EA06-45F2-9FE7-CD0BB00FD7E6}" type="presParOf" srcId="{8B5C94D2-6686-401A-A617-E27588B0F6CC}" destId="{397DE693-57DD-4C06-AE99-4B7959F10CC0}" srcOrd="7" destOrd="0" presId="urn:microsoft.com/office/officeart/2016/7/layout/RepeatingBendingProcessNew"/>
    <dgm:cxn modelId="{B4FA6E4D-38A8-44A9-8C54-9122A6E37968}" type="presParOf" srcId="{397DE693-57DD-4C06-AE99-4B7959F10CC0}" destId="{036D30F6-5B67-4E13-B5C8-BE45BC28F05A}" srcOrd="0" destOrd="0" presId="urn:microsoft.com/office/officeart/2016/7/layout/RepeatingBendingProcessNew"/>
    <dgm:cxn modelId="{E5548F4D-8333-4AA6-8992-2BC100D028E9}" type="presParOf" srcId="{8B5C94D2-6686-401A-A617-E27588B0F6CC}" destId="{1EAFFE22-FD4E-4FF2-B43C-022C2C10FB56}" srcOrd="8" destOrd="0" presId="urn:microsoft.com/office/officeart/2016/7/layout/RepeatingBendingProcessNew"/>
    <dgm:cxn modelId="{570E6E7D-02DB-4A84-BD3C-0E19DF63A42B}" type="presParOf" srcId="{8B5C94D2-6686-401A-A617-E27588B0F6CC}" destId="{E768161E-88EB-480E-8A4E-362956D6927B}" srcOrd="9" destOrd="0" presId="urn:microsoft.com/office/officeart/2016/7/layout/RepeatingBendingProcessNew"/>
    <dgm:cxn modelId="{0804706A-4583-4BE3-8494-26960E3147F6}" type="presParOf" srcId="{E768161E-88EB-480E-8A4E-362956D6927B}" destId="{0B2B78EC-6B62-4764-88E7-FA58B9670F8E}" srcOrd="0" destOrd="0" presId="urn:microsoft.com/office/officeart/2016/7/layout/RepeatingBendingProcessNew"/>
    <dgm:cxn modelId="{BEC5FE2F-F04B-4FB2-A6F3-E5C66F958114}" type="presParOf" srcId="{8B5C94D2-6686-401A-A617-E27588B0F6CC}" destId="{326D3B2F-D548-4F15-8345-E219549BE260}" srcOrd="10" destOrd="0" presId="urn:microsoft.com/office/officeart/2016/7/layout/RepeatingBendingProcessNew"/>
    <dgm:cxn modelId="{91B3FFD6-90C6-45D3-B14F-CADF5E6214BB}" type="presParOf" srcId="{8B5C94D2-6686-401A-A617-E27588B0F6CC}" destId="{FEE37768-A906-4C05-B03F-9AA7E1B94E49}" srcOrd="11" destOrd="0" presId="urn:microsoft.com/office/officeart/2016/7/layout/RepeatingBendingProcessNew"/>
    <dgm:cxn modelId="{D095C15A-4EAE-44DF-B04B-7A3D8BC4AE60}" type="presParOf" srcId="{FEE37768-A906-4C05-B03F-9AA7E1B94E49}" destId="{510704BC-9B5F-4FA9-B108-9DFA5AB3E979}" srcOrd="0" destOrd="0" presId="urn:microsoft.com/office/officeart/2016/7/layout/RepeatingBendingProcessNew"/>
    <dgm:cxn modelId="{F93AE327-AEDE-40D8-997F-BDED04E91703}" type="presParOf" srcId="{8B5C94D2-6686-401A-A617-E27588B0F6CC}" destId="{65C0CD58-133F-498F-86E8-C7EEC833B372}" srcOrd="12" destOrd="0" presId="urn:microsoft.com/office/officeart/2016/7/layout/RepeatingBendingProcessNew"/>
    <dgm:cxn modelId="{4AB43C0E-A503-4F5E-83EE-175293AC91E2}" type="presParOf" srcId="{8B5C94D2-6686-401A-A617-E27588B0F6CC}" destId="{A9C881D6-D042-40D8-B1D9-2662511B9A92}" srcOrd="13" destOrd="0" presId="urn:microsoft.com/office/officeart/2016/7/layout/RepeatingBendingProcessNew"/>
    <dgm:cxn modelId="{ADD71D0A-8A8B-4BD7-A3DE-E30CB54F1428}" type="presParOf" srcId="{A9C881D6-D042-40D8-B1D9-2662511B9A92}" destId="{CA4DC441-89B8-43AB-8089-0E347D04ED27}" srcOrd="0" destOrd="0" presId="urn:microsoft.com/office/officeart/2016/7/layout/RepeatingBendingProcessNew"/>
    <dgm:cxn modelId="{E0112DE7-B16A-47B5-86B9-266B6F2878C0}" type="presParOf" srcId="{8B5C94D2-6686-401A-A617-E27588B0F6CC}" destId="{92653485-C4F9-41AE-BA1C-C49621988BCC}" srcOrd="14" destOrd="0" presId="urn:microsoft.com/office/officeart/2016/7/layout/RepeatingBendingProcessNew"/>
    <dgm:cxn modelId="{DA469AE0-9D79-4112-873B-436C2118F1D5}" type="presParOf" srcId="{8B5C94D2-6686-401A-A617-E27588B0F6CC}" destId="{AEA86DCE-857B-4521-906C-14FA8CE6089C}" srcOrd="15" destOrd="0" presId="urn:microsoft.com/office/officeart/2016/7/layout/RepeatingBendingProcessNew"/>
    <dgm:cxn modelId="{ED57BC25-5595-4590-9D82-8DAE3A605A96}" type="presParOf" srcId="{AEA86DCE-857B-4521-906C-14FA8CE6089C}" destId="{3679E1CF-6383-44FF-B128-215779D781E8}" srcOrd="0" destOrd="0" presId="urn:microsoft.com/office/officeart/2016/7/layout/RepeatingBendingProcessNew"/>
    <dgm:cxn modelId="{E79B22BA-7034-4CCD-9980-42D8C68A58C7}" type="presParOf" srcId="{8B5C94D2-6686-401A-A617-E27588B0F6CC}" destId="{8DF7462E-1BE1-4697-B134-076783578256}" srcOrd="16" destOrd="0" presId="urn:microsoft.com/office/officeart/2016/7/layout/RepeatingBendingProcessNew"/>
    <dgm:cxn modelId="{DE7379CF-BE19-48F7-8102-D46D08DEAF05}" type="presParOf" srcId="{8B5C94D2-6686-401A-A617-E27588B0F6CC}" destId="{DA999DFA-3B46-4C25-A3CA-082D70DE34CC}" srcOrd="17" destOrd="0" presId="urn:microsoft.com/office/officeart/2016/7/layout/RepeatingBendingProcessNew"/>
    <dgm:cxn modelId="{3586C14E-2C26-431E-8A83-7CB901E6B151}" type="presParOf" srcId="{DA999DFA-3B46-4C25-A3CA-082D70DE34CC}" destId="{8C9F97A7-1181-4EA4-A677-9242C55F5436}" srcOrd="0" destOrd="0" presId="urn:microsoft.com/office/officeart/2016/7/layout/RepeatingBendingProcessNew"/>
    <dgm:cxn modelId="{A41A8D1C-33F9-4F2A-840C-A28054E32B71}" type="presParOf" srcId="{8B5C94D2-6686-401A-A617-E27588B0F6CC}" destId="{752AEAC3-344F-4F6C-817D-851F3878E55B}" srcOrd="18" destOrd="0" presId="urn:microsoft.com/office/officeart/2016/7/layout/RepeatingBendingProcessNew"/>
    <dgm:cxn modelId="{CD0BA63D-1EA9-492A-918D-C829201E476D}" type="presParOf" srcId="{8B5C94D2-6686-401A-A617-E27588B0F6CC}" destId="{C8A1C890-0FA6-4372-A493-9CC93FCDD8DE}" srcOrd="19" destOrd="0" presId="urn:microsoft.com/office/officeart/2016/7/layout/RepeatingBendingProcessNew"/>
    <dgm:cxn modelId="{505DC6C5-70B8-4A6B-B9BC-12097FE76E9B}" type="presParOf" srcId="{C8A1C890-0FA6-4372-A493-9CC93FCDD8DE}" destId="{EC0AA3C3-655A-44E9-8CCE-46487EC1494C}" srcOrd="0" destOrd="0" presId="urn:microsoft.com/office/officeart/2016/7/layout/RepeatingBendingProcessNew"/>
    <dgm:cxn modelId="{238B0581-2655-4A7A-ABD2-DAC377771969}" type="presParOf" srcId="{8B5C94D2-6686-401A-A617-E27588B0F6CC}" destId="{F51BAEB5-5A2C-4D1D-A730-0995163DA833}" srcOrd="20" destOrd="0" presId="urn:microsoft.com/office/officeart/2016/7/layout/RepeatingBendingProcessNew"/>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2E22C8BF-134A-49AC-BF46-58C701EB417E}"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E3F24155-7525-4821-A863-9780E8203814}">
      <dgm:prSet/>
      <dgm:spPr/>
      <dgm:t>
        <a:bodyPr/>
        <a:lstStyle/>
        <a:p>
          <a:r>
            <a:rPr lang="en-GB"/>
            <a:t>Video clip</a:t>
          </a:r>
          <a:endParaRPr lang="en-US"/>
        </a:p>
      </dgm:t>
    </dgm:pt>
    <dgm:pt modelId="{89F77C62-8CEE-4309-BBA0-E3FCB5D20F4F}" type="parTrans" cxnId="{ED689836-3CC2-4CFF-86AF-6BE1C0961171}">
      <dgm:prSet/>
      <dgm:spPr/>
      <dgm:t>
        <a:bodyPr/>
        <a:lstStyle/>
        <a:p>
          <a:endParaRPr lang="en-US"/>
        </a:p>
      </dgm:t>
    </dgm:pt>
    <dgm:pt modelId="{E29AF4E1-CD5B-4F0D-A416-85FDDD0BA4F8}" type="sibTrans" cxnId="{ED689836-3CC2-4CFF-86AF-6BE1C0961171}">
      <dgm:prSet/>
      <dgm:spPr/>
      <dgm:t>
        <a:bodyPr/>
        <a:lstStyle/>
        <a:p>
          <a:endParaRPr lang="en-US"/>
        </a:p>
      </dgm:t>
    </dgm:pt>
    <dgm:pt modelId="{C46F9AC5-0BA0-4738-A1C5-B6A88B77FDBE}">
      <dgm:prSet/>
      <dgm:spPr/>
      <dgm:t>
        <a:bodyPr/>
        <a:lstStyle/>
        <a:p>
          <a:r>
            <a:rPr lang="en-GB" dirty="0">
              <a:hlinkClick xmlns:r="http://schemas.openxmlformats.org/officeDocument/2006/relationships" r:id="rId1"/>
            </a:rPr>
            <a:t>Childhood Trauma, War and Conflict (with English subtitles) | UK Trauma Council</a:t>
          </a:r>
          <a:endParaRPr lang="en-US" dirty="0"/>
        </a:p>
      </dgm:t>
    </dgm:pt>
    <dgm:pt modelId="{8186062E-A2C8-4109-9A1F-557727DB9F3D}" type="parTrans" cxnId="{BD4B8BA4-64DB-495D-BE17-9A3B2D63EE68}">
      <dgm:prSet/>
      <dgm:spPr/>
      <dgm:t>
        <a:bodyPr/>
        <a:lstStyle/>
        <a:p>
          <a:endParaRPr lang="en-US"/>
        </a:p>
      </dgm:t>
    </dgm:pt>
    <dgm:pt modelId="{C95825F2-83CA-4BD6-949E-5D3D9AAEF809}" type="sibTrans" cxnId="{BD4B8BA4-64DB-495D-BE17-9A3B2D63EE68}">
      <dgm:prSet/>
      <dgm:spPr/>
      <dgm:t>
        <a:bodyPr/>
        <a:lstStyle/>
        <a:p>
          <a:endParaRPr lang="en-US"/>
        </a:p>
      </dgm:t>
    </dgm:pt>
    <dgm:pt modelId="{9877F481-C62A-4A11-A416-9F27FB6EE097}" type="pres">
      <dgm:prSet presAssocID="{2E22C8BF-134A-49AC-BF46-58C701EB417E}" presName="hierChild1" presStyleCnt="0">
        <dgm:presLayoutVars>
          <dgm:chPref val="1"/>
          <dgm:dir/>
          <dgm:animOne val="branch"/>
          <dgm:animLvl val="lvl"/>
          <dgm:resizeHandles/>
        </dgm:presLayoutVars>
      </dgm:prSet>
      <dgm:spPr/>
    </dgm:pt>
    <dgm:pt modelId="{4B9E4569-C5A3-4383-9AC5-0CA2918F1816}" type="pres">
      <dgm:prSet presAssocID="{E3F24155-7525-4821-A863-9780E8203814}" presName="hierRoot1" presStyleCnt="0"/>
      <dgm:spPr/>
    </dgm:pt>
    <dgm:pt modelId="{7FCF8352-748C-4A77-8A92-358A44283A1B}" type="pres">
      <dgm:prSet presAssocID="{E3F24155-7525-4821-A863-9780E8203814}" presName="composite" presStyleCnt="0"/>
      <dgm:spPr/>
    </dgm:pt>
    <dgm:pt modelId="{64AA8599-A2B1-4B0F-9375-E06F35331C2E}" type="pres">
      <dgm:prSet presAssocID="{E3F24155-7525-4821-A863-9780E8203814}" presName="background" presStyleLbl="node0" presStyleIdx="0" presStyleCnt="2"/>
      <dgm:spPr/>
    </dgm:pt>
    <dgm:pt modelId="{B507C818-C7C3-4739-BE48-BA39F1ABCAC2}" type="pres">
      <dgm:prSet presAssocID="{E3F24155-7525-4821-A863-9780E8203814}" presName="text" presStyleLbl="fgAcc0" presStyleIdx="0" presStyleCnt="2">
        <dgm:presLayoutVars>
          <dgm:chPref val="3"/>
        </dgm:presLayoutVars>
      </dgm:prSet>
      <dgm:spPr/>
    </dgm:pt>
    <dgm:pt modelId="{0F055F77-ACC7-43B4-82A9-EC297369AAF9}" type="pres">
      <dgm:prSet presAssocID="{E3F24155-7525-4821-A863-9780E8203814}" presName="hierChild2" presStyleCnt="0"/>
      <dgm:spPr/>
    </dgm:pt>
    <dgm:pt modelId="{4E645A32-C3B4-42AC-B9CF-91AC3E6D58AE}" type="pres">
      <dgm:prSet presAssocID="{C46F9AC5-0BA0-4738-A1C5-B6A88B77FDBE}" presName="hierRoot1" presStyleCnt="0"/>
      <dgm:spPr/>
    </dgm:pt>
    <dgm:pt modelId="{3E6E4AA3-C35B-4EBB-BAC9-2F1ECE57B442}" type="pres">
      <dgm:prSet presAssocID="{C46F9AC5-0BA0-4738-A1C5-B6A88B77FDBE}" presName="composite" presStyleCnt="0"/>
      <dgm:spPr/>
    </dgm:pt>
    <dgm:pt modelId="{D81E982D-0661-4BAC-A509-EC13E274BAE4}" type="pres">
      <dgm:prSet presAssocID="{C46F9AC5-0BA0-4738-A1C5-B6A88B77FDBE}" presName="background" presStyleLbl="node0" presStyleIdx="1" presStyleCnt="2"/>
      <dgm:spPr/>
    </dgm:pt>
    <dgm:pt modelId="{DBFE186B-7AD6-4A9C-9B18-54EAD945E97E}" type="pres">
      <dgm:prSet presAssocID="{C46F9AC5-0BA0-4738-A1C5-B6A88B77FDBE}" presName="text" presStyleLbl="fgAcc0" presStyleIdx="1" presStyleCnt="2">
        <dgm:presLayoutVars>
          <dgm:chPref val="3"/>
        </dgm:presLayoutVars>
      </dgm:prSet>
      <dgm:spPr/>
    </dgm:pt>
    <dgm:pt modelId="{BFD6B2DF-683E-4D7C-A2A1-ADD38E2E55B5}" type="pres">
      <dgm:prSet presAssocID="{C46F9AC5-0BA0-4738-A1C5-B6A88B77FDBE}" presName="hierChild2" presStyleCnt="0"/>
      <dgm:spPr/>
    </dgm:pt>
  </dgm:ptLst>
  <dgm:cxnLst>
    <dgm:cxn modelId="{ED689836-3CC2-4CFF-86AF-6BE1C0961171}" srcId="{2E22C8BF-134A-49AC-BF46-58C701EB417E}" destId="{E3F24155-7525-4821-A863-9780E8203814}" srcOrd="0" destOrd="0" parTransId="{89F77C62-8CEE-4309-BBA0-E3FCB5D20F4F}" sibTransId="{E29AF4E1-CD5B-4F0D-A416-85FDDD0BA4F8}"/>
    <dgm:cxn modelId="{374BC654-2230-413C-A387-692ACF1CCE65}" type="presOf" srcId="{E3F24155-7525-4821-A863-9780E8203814}" destId="{B507C818-C7C3-4739-BE48-BA39F1ABCAC2}" srcOrd="0" destOrd="0" presId="urn:microsoft.com/office/officeart/2005/8/layout/hierarchy1"/>
    <dgm:cxn modelId="{9CF6698D-E613-4C62-9908-6413C3BC6294}" type="presOf" srcId="{2E22C8BF-134A-49AC-BF46-58C701EB417E}" destId="{9877F481-C62A-4A11-A416-9F27FB6EE097}" srcOrd="0" destOrd="0" presId="urn:microsoft.com/office/officeart/2005/8/layout/hierarchy1"/>
    <dgm:cxn modelId="{BD4B8BA4-64DB-495D-BE17-9A3B2D63EE68}" srcId="{2E22C8BF-134A-49AC-BF46-58C701EB417E}" destId="{C46F9AC5-0BA0-4738-A1C5-B6A88B77FDBE}" srcOrd="1" destOrd="0" parTransId="{8186062E-A2C8-4109-9A1F-557727DB9F3D}" sibTransId="{C95825F2-83CA-4BD6-949E-5D3D9AAEF809}"/>
    <dgm:cxn modelId="{C84E08D1-93BA-46FE-8240-F0A36B1682BD}" type="presOf" srcId="{C46F9AC5-0BA0-4738-A1C5-B6A88B77FDBE}" destId="{DBFE186B-7AD6-4A9C-9B18-54EAD945E97E}" srcOrd="0" destOrd="0" presId="urn:microsoft.com/office/officeart/2005/8/layout/hierarchy1"/>
    <dgm:cxn modelId="{38EA3AAB-8280-46F4-8FA7-05921E50149D}" type="presParOf" srcId="{9877F481-C62A-4A11-A416-9F27FB6EE097}" destId="{4B9E4569-C5A3-4383-9AC5-0CA2918F1816}" srcOrd="0" destOrd="0" presId="urn:microsoft.com/office/officeart/2005/8/layout/hierarchy1"/>
    <dgm:cxn modelId="{4D0542B8-6683-41C4-9973-70884C48A22F}" type="presParOf" srcId="{4B9E4569-C5A3-4383-9AC5-0CA2918F1816}" destId="{7FCF8352-748C-4A77-8A92-358A44283A1B}" srcOrd="0" destOrd="0" presId="urn:microsoft.com/office/officeart/2005/8/layout/hierarchy1"/>
    <dgm:cxn modelId="{96EFBB86-A5E6-4F6C-8B7F-DB5EA4632320}" type="presParOf" srcId="{7FCF8352-748C-4A77-8A92-358A44283A1B}" destId="{64AA8599-A2B1-4B0F-9375-E06F35331C2E}" srcOrd="0" destOrd="0" presId="urn:microsoft.com/office/officeart/2005/8/layout/hierarchy1"/>
    <dgm:cxn modelId="{C1975572-F16C-40DB-96B3-92450EC83AC2}" type="presParOf" srcId="{7FCF8352-748C-4A77-8A92-358A44283A1B}" destId="{B507C818-C7C3-4739-BE48-BA39F1ABCAC2}" srcOrd="1" destOrd="0" presId="urn:microsoft.com/office/officeart/2005/8/layout/hierarchy1"/>
    <dgm:cxn modelId="{3380DB15-7900-43B7-8DC4-AD9BA584C658}" type="presParOf" srcId="{4B9E4569-C5A3-4383-9AC5-0CA2918F1816}" destId="{0F055F77-ACC7-43B4-82A9-EC297369AAF9}" srcOrd="1" destOrd="0" presId="urn:microsoft.com/office/officeart/2005/8/layout/hierarchy1"/>
    <dgm:cxn modelId="{BDA1F63A-692B-4430-8F81-5BBE01F58D5A}" type="presParOf" srcId="{9877F481-C62A-4A11-A416-9F27FB6EE097}" destId="{4E645A32-C3B4-42AC-B9CF-91AC3E6D58AE}" srcOrd="1" destOrd="0" presId="urn:microsoft.com/office/officeart/2005/8/layout/hierarchy1"/>
    <dgm:cxn modelId="{D04D9191-8C30-4943-8B5F-C6AE206C960C}" type="presParOf" srcId="{4E645A32-C3B4-42AC-B9CF-91AC3E6D58AE}" destId="{3E6E4AA3-C35B-4EBB-BAC9-2F1ECE57B442}" srcOrd="0" destOrd="0" presId="urn:microsoft.com/office/officeart/2005/8/layout/hierarchy1"/>
    <dgm:cxn modelId="{1842D45C-A7CD-4AB3-B44A-6D5632FD1DA6}" type="presParOf" srcId="{3E6E4AA3-C35B-4EBB-BAC9-2F1ECE57B442}" destId="{D81E982D-0661-4BAC-A509-EC13E274BAE4}" srcOrd="0" destOrd="0" presId="urn:microsoft.com/office/officeart/2005/8/layout/hierarchy1"/>
    <dgm:cxn modelId="{022A5CF6-0C79-45ED-B443-33FB84D8E9F9}" type="presParOf" srcId="{3E6E4AA3-C35B-4EBB-BAC9-2F1ECE57B442}" destId="{DBFE186B-7AD6-4A9C-9B18-54EAD945E97E}" srcOrd="1" destOrd="0" presId="urn:microsoft.com/office/officeart/2005/8/layout/hierarchy1"/>
    <dgm:cxn modelId="{AA7E322A-D321-427E-A90D-C49AA6E46B8F}" type="presParOf" srcId="{4E645A32-C3B4-42AC-B9CF-91AC3E6D58AE}" destId="{BFD6B2DF-683E-4D7C-A2A1-ADD38E2E55B5}"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471C45CC-A67D-4C7B-9451-0C145659DB57}" type="doc">
      <dgm:prSet loTypeId="urn:microsoft.com/office/officeart/2005/8/layout/default" loCatId="list" qsTypeId="urn:microsoft.com/office/officeart/2005/8/quickstyle/simple4" qsCatId="simple" csTypeId="urn:microsoft.com/office/officeart/2005/8/colors/accent3_2" csCatId="accent3" phldr="1"/>
      <dgm:spPr/>
      <dgm:t>
        <a:bodyPr/>
        <a:lstStyle/>
        <a:p>
          <a:endParaRPr lang="en-GB"/>
        </a:p>
      </dgm:t>
    </dgm:pt>
    <dgm:pt modelId="{C47D0302-40C8-4369-8E2F-545D5B7B915B}">
      <dgm:prSet phldrT="[Text]"/>
      <dgm:spPr/>
      <dgm:t>
        <a:bodyPr/>
        <a:lstStyle/>
        <a:p>
          <a:pPr>
            <a:defRPr cap="all"/>
          </a:pPr>
          <a:r>
            <a:rPr lang="en-GB"/>
            <a:t>SAFE</a:t>
          </a:r>
        </a:p>
      </dgm:t>
    </dgm:pt>
    <dgm:pt modelId="{08F950E7-96B7-40C8-86A4-4B9AD9FB7964}" type="parTrans" cxnId="{624ED9CE-4F0B-4D9B-B298-02475D7E55F2}">
      <dgm:prSet/>
      <dgm:spPr/>
      <dgm:t>
        <a:bodyPr/>
        <a:lstStyle/>
        <a:p>
          <a:endParaRPr lang="en-GB"/>
        </a:p>
      </dgm:t>
    </dgm:pt>
    <dgm:pt modelId="{BB8BD8CB-0BFA-4834-AEAD-2784B36087CC}" type="sibTrans" cxnId="{624ED9CE-4F0B-4D9B-B298-02475D7E55F2}">
      <dgm:prSet/>
      <dgm:spPr/>
      <dgm:t>
        <a:bodyPr/>
        <a:lstStyle/>
        <a:p>
          <a:endParaRPr lang="en-GB"/>
        </a:p>
      </dgm:t>
    </dgm:pt>
    <dgm:pt modelId="{5A217AA5-0221-4F66-889C-566C5A9AFA58}">
      <dgm:prSet phldrT="[Text]"/>
      <dgm:spPr/>
      <dgm:t>
        <a:bodyPr/>
        <a:lstStyle/>
        <a:p>
          <a:pPr>
            <a:defRPr cap="all"/>
          </a:pPr>
          <a:r>
            <a:rPr lang="en-GB"/>
            <a:t>CALM</a:t>
          </a:r>
        </a:p>
      </dgm:t>
    </dgm:pt>
    <dgm:pt modelId="{2EF30CA3-9DF7-4AF6-B1E8-49F827789A9C}" type="parTrans" cxnId="{FE25773F-F44E-4ABB-8083-4D1CC8DC5748}">
      <dgm:prSet/>
      <dgm:spPr/>
      <dgm:t>
        <a:bodyPr/>
        <a:lstStyle/>
        <a:p>
          <a:endParaRPr lang="en-GB"/>
        </a:p>
      </dgm:t>
    </dgm:pt>
    <dgm:pt modelId="{ADB24D1D-44B4-4B0F-96A0-E175DA803090}" type="sibTrans" cxnId="{FE25773F-F44E-4ABB-8083-4D1CC8DC5748}">
      <dgm:prSet/>
      <dgm:spPr/>
      <dgm:t>
        <a:bodyPr/>
        <a:lstStyle/>
        <a:p>
          <a:endParaRPr lang="en-GB"/>
        </a:p>
      </dgm:t>
    </dgm:pt>
    <dgm:pt modelId="{CA2E7689-A2DE-4E61-A80C-B532595F541B}">
      <dgm:prSet phldrT="[Text]"/>
      <dgm:spPr/>
      <dgm:t>
        <a:bodyPr/>
        <a:lstStyle/>
        <a:p>
          <a:pPr>
            <a:defRPr cap="all"/>
          </a:pPr>
          <a:r>
            <a:rPr lang="en-GB"/>
            <a:t>CONNECTED</a:t>
          </a:r>
        </a:p>
      </dgm:t>
    </dgm:pt>
    <dgm:pt modelId="{8B0B53D9-E4DD-44FA-BD3B-F3DDD66B2AB2}" type="parTrans" cxnId="{37E7F5D0-3332-4856-B61B-1EECC50B9D8B}">
      <dgm:prSet/>
      <dgm:spPr/>
      <dgm:t>
        <a:bodyPr/>
        <a:lstStyle/>
        <a:p>
          <a:endParaRPr lang="en-GB"/>
        </a:p>
      </dgm:t>
    </dgm:pt>
    <dgm:pt modelId="{9EDBF9C6-C918-4C6B-8D04-4490B32C39EC}" type="sibTrans" cxnId="{37E7F5D0-3332-4856-B61B-1EECC50B9D8B}">
      <dgm:prSet/>
      <dgm:spPr/>
      <dgm:t>
        <a:bodyPr/>
        <a:lstStyle/>
        <a:p>
          <a:endParaRPr lang="en-GB"/>
        </a:p>
      </dgm:t>
    </dgm:pt>
    <dgm:pt modelId="{40921B2C-18BA-4E18-ACA3-053EA8C68512}">
      <dgm:prSet phldrT="[Text]"/>
      <dgm:spPr/>
      <dgm:t>
        <a:bodyPr/>
        <a:lstStyle/>
        <a:p>
          <a:pPr>
            <a:defRPr cap="all"/>
          </a:pPr>
          <a:r>
            <a:rPr lang="en-GB"/>
            <a:t>IN CONTROL</a:t>
          </a:r>
        </a:p>
      </dgm:t>
    </dgm:pt>
    <dgm:pt modelId="{06F2549A-17DA-4CA2-B0EA-37910FCCC3CB}" type="parTrans" cxnId="{CECEB4B2-2969-41C5-B706-812E50F5E95B}">
      <dgm:prSet/>
      <dgm:spPr/>
      <dgm:t>
        <a:bodyPr/>
        <a:lstStyle/>
        <a:p>
          <a:endParaRPr lang="en-GB"/>
        </a:p>
      </dgm:t>
    </dgm:pt>
    <dgm:pt modelId="{B0FD84BA-53B6-494A-B781-21BC9D5637C0}" type="sibTrans" cxnId="{CECEB4B2-2969-41C5-B706-812E50F5E95B}">
      <dgm:prSet/>
      <dgm:spPr/>
      <dgm:t>
        <a:bodyPr/>
        <a:lstStyle/>
        <a:p>
          <a:endParaRPr lang="en-GB"/>
        </a:p>
      </dgm:t>
    </dgm:pt>
    <dgm:pt modelId="{F11D9A4B-7F16-4F58-9346-6A0D78E21BA2}">
      <dgm:prSet phldrT="[Text]"/>
      <dgm:spPr/>
      <dgm:t>
        <a:bodyPr/>
        <a:lstStyle/>
        <a:p>
          <a:pPr>
            <a:defRPr cap="all"/>
          </a:pPr>
          <a:r>
            <a:rPr lang="en-GB"/>
            <a:t>HOPEFUL</a:t>
          </a:r>
        </a:p>
      </dgm:t>
    </dgm:pt>
    <dgm:pt modelId="{57882986-8D61-4761-8F3B-89264F18F8C1}" type="parTrans" cxnId="{F24015C3-E1F1-41D7-9423-3E1D75689721}">
      <dgm:prSet/>
      <dgm:spPr/>
      <dgm:t>
        <a:bodyPr/>
        <a:lstStyle/>
        <a:p>
          <a:endParaRPr lang="en-GB"/>
        </a:p>
      </dgm:t>
    </dgm:pt>
    <dgm:pt modelId="{0B2C56F4-B23F-4A60-8587-BA20D6967297}" type="sibTrans" cxnId="{F24015C3-E1F1-41D7-9423-3E1D75689721}">
      <dgm:prSet/>
      <dgm:spPr/>
      <dgm:t>
        <a:bodyPr/>
        <a:lstStyle/>
        <a:p>
          <a:endParaRPr lang="en-GB"/>
        </a:p>
      </dgm:t>
    </dgm:pt>
    <dgm:pt modelId="{9C16923E-F4B7-4EB6-B689-8B2A690D3C9D}" type="pres">
      <dgm:prSet presAssocID="{471C45CC-A67D-4C7B-9451-0C145659DB57}" presName="diagram" presStyleCnt="0">
        <dgm:presLayoutVars>
          <dgm:dir/>
          <dgm:resizeHandles val="exact"/>
        </dgm:presLayoutVars>
      </dgm:prSet>
      <dgm:spPr/>
    </dgm:pt>
    <dgm:pt modelId="{4E7274DA-D0DF-4368-9F10-721B0B54E3E1}" type="pres">
      <dgm:prSet presAssocID="{C47D0302-40C8-4369-8E2F-545D5B7B915B}" presName="node" presStyleLbl="node1" presStyleIdx="0" presStyleCnt="5">
        <dgm:presLayoutVars>
          <dgm:bulletEnabled val="1"/>
        </dgm:presLayoutVars>
      </dgm:prSet>
      <dgm:spPr/>
    </dgm:pt>
    <dgm:pt modelId="{F793ACED-5C1B-4837-9572-680BDE75F27D}" type="pres">
      <dgm:prSet presAssocID="{BB8BD8CB-0BFA-4834-AEAD-2784B36087CC}" presName="sibTrans" presStyleCnt="0"/>
      <dgm:spPr/>
    </dgm:pt>
    <dgm:pt modelId="{66B12A9B-D951-45B6-B4B9-A23EFFFA0FEE}" type="pres">
      <dgm:prSet presAssocID="{5A217AA5-0221-4F66-889C-566C5A9AFA58}" presName="node" presStyleLbl="node1" presStyleIdx="1" presStyleCnt="5">
        <dgm:presLayoutVars>
          <dgm:bulletEnabled val="1"/>
        </dgm:presLayoutVars>
      </dgm:prSet>
      <dgm:spPr/>
    </dgm:pt>
    <dgm:pt modelId="{AF955CE1-0A94-43DE-9C9E-AAF05C51ECC8}" type="pres">
      <dgm:prSet presAssocID="{ADB24D1D-44B4-4B0F-96A0-E175DA803090}" presName="sibTrans" presStyleCnt="0"/>
      <dgm:spPr/>
    </dgm:pt>
    <dgm:pt modelId="{7E3FAC6A-DD13-46AF-802E-3BBB5CAFF0F3}" type="pres">
      <dgm:prSet presAssocID="{CA2E7689-A2DE-4E61-A80C-B532595F541B}" presName="node" presStyleLbl="node1" presStyleIdx="2" presStyleCnt="5">
        <dgm:presLayoutVars>
          <dgm:bulletEnabled val="1"/>
        </dgm:presLayoutVars>
      </dgm:prSet>
      <dgm:spPr/>
    </dgm:pt>
    <dgm:pt modelId="{54768579-DC02-4345-8A3D-57E0A0426338}" type="pres">
      <dgm:prSet presAssocID="{9EDBF9C6-C918-4C6B-8D04-4490B32C39EC}" presName="sibTrans" presStyleCnt="0"/>
      <dgm:spPr/>
    </dgm:pt>
    <dgm:pt modelId="{8E4B5631-A910-4C21-A942-14B467DC08F2}" type="pres">
      <dgm:prSet presAssocID="{40921B2C-18BA-4E18-ACA3-053EA8C68512}" presName="node" presStyleLbl="node1" presStyleIdx="3" presStyleCnt="5">
        <dgm:presLayoutVars>
          <dgm:bulletEnabled val="1"/>
        </dgm:presLayoutVars>
      </dgm:prSet>
      <dgm:spPr/>
    </dgm:pt>
    <dgm:pt modelId="{2CC7D52E-6C8A-466C-B49F-7E1DE8A45784}" type="pres">
      <dgm:prSet presAssocID="{B0FD84BA-53B6-494A-B781-21BC9D5637C0}" presName="sibTrans" presStyleCnt="0"/>
      <dgm:spPr/>
    </dgm:pt>
    <dgm:pt modelId="{92495A10-2415-46CA-83B1-B1BEA0BEC3C5}" type="pres">
      <dgm:prSet presAssocID="{F11D9A4B-7F16-4F58-9346-6A0D78E21BA2}" presName="node" presStyleLbl="node1" presStyleIdx="4" presStyleCnt="5">
        <dgm:presLayoutVars>
          <dgm:bulletEnabled val="1"/>
        </dgm:presLayoutVars>
      </dgm:prSet>
      <dgm:spPr/>
    </dgm:pt>
  </dgm:ptLst>
  <dgm:cxnLst>
    <dgm:cxn modelId="{4FA94016-5014-4FF3-ADA8-1FE9EBAEC34F}" type="presOf" srcId="{C47D0302-40C8-4369-8E2F-545D5B7B915B}" destId="{4E7274DA-D0DF-4368-9F10-721B0B54E3E1}" srcOrd="0" destOrd="0" presId="urn:microsoft.com/office/officeart/2005/8/layout/default"/>
    <dgm:cxn modelId="{D2259D32-8D6A-44E0-9818-6E12D288898B}" type="presOf" srcId="{F11D9A4B-7F16-4F58-9346-6A0D78E21BA2}" destId="{92495A10-2415-46CA-83B1-B1BEA0BEC3C5}" srcOrd="0" destOrd="0" presId="urn:microsoft.com/office/officeart/2005/8/layout/default"/>
    <dgm:cxn modelId="{FE25773F-F44E-4ABB-8083-4D1CC8DC5748}" srcId="{471C45CC-A67D-4C7B-9451-0C145659DB57}" destId="{5A217AA5-0221-4F66-889C-566C5A9AFA58}" srcOrd="1" destOrd="0" parTransId="{2EF30CA3-9DF7-4AF6-B1E8-49F827789A9C}" sibTransId="{ADB24D1D-44B4-4B0F-96A0-E175DA803090}"/>
    <dgm:cxn modelId="{693D048D-51A7-4C94-A45D-AB65F3EE2F69}" type="presOf" srcId="{471C45CC-A67D-4C7B-9451-0C145659DB57}" destId="{9C16923E-F4B7-4EB6-B689-8B2A690D3C9D}" srcOrd="0" destOrd="0" presId="urn:microsoft.com/office/officeart/2005/8/layout/default"/>
    <dgm:cxn modelId="{9C5D7291-C8C7-4B08-93F7-72102D65DC75}" type="presOf" srcId="{CA2E7689-A2DE-4E61-A80C-B532595F541B}" destId="{7E3FAC6A-DD13-46AF-802E-3BBB5CAFF0F3}" srcOrd="0" destOrd="0" presId="urn:microsoft.com/office/officeart/2005/8/layout/default"/>
    <dgm:cxn modelId="{CECEB4B2-2969-41C5-B706-812E50F5E95B}" srcId="{471C45CC-A67D-4C7B-9451-0C145659DB57}" destId="{40921B2C-18BA-4E18-ACA3-053EA8C68512}" srcOrd="3" destOrd="0" parTransId="{06F2549A-17DA-4CA2-B0EA-37910FCCC3CB}" sibTransId="{B0FD84BA-53B6-494A-B781-21BC9D5637C0}"/>
    <dgm:cxn modelId="{785414BB-E74D-4AD4-9AF0-4C7836789A3D}" type="presOf" srcId="{40921B2C-18BA-4E18-ACA3-053EA8C68512}" destId="{8E4B5631-A910-4C21-A942-14B467DC08F2}" srcOrd="0" destOrd="0" presId="urn:microsoft.com/office/officeart/2005/8/layout/default"/>
    <dgm:cxn modelId="{F24015C3-E1F1-41D7-9423-3E1D75689721}" srcId="{471C45CC-A67D-4C7B-9451-0C145659DB57}" destId="{F11D9A4B-7F16-4F58-9346-6A0D78E21BA2}" srcOrd="4" destOrd="0" parTransId="{57882986-8D61-4761-8F3B-89264F18F8C1}" sibTransId="{0B2C56F4-B23F-4A60-8587-BA20D6967297}"/>
    <dgm:cxn modelId="{624ED9CE-4F0B-4D9B-B298-02475D7E55F2}" srcId="{471C45CC-A67D-4C7B-9451-0C145659DB57}" destId="{C47D0302-40C8-4369-8E2F-545D5B7B915B}" srcOrd="0" destOrd="0" parTransId="{08F950E7-96B7-40C8-86A4-4B9AD9FB7964}" sibTransId="{BB8BD8CB-0BFA-4834-AEAD-2784B36087CC}"/>
    <dgm:cxn modelId="{37E7F5D0-3332-4856-B61B-1EECC50B9D8B}" srcId="{471C45CC-A67D-4C7B-9451-0C145659DB57}" destId="{CA2E7689-A2DE-4E61-A80C-B532595F541B}" srcOrd="2" destOrd="0" parTransId="{8B0B53D9-E4DD-44FA-BD3B-F3DDD66B2AB2}" sibTransId="{9EDBF9C6-C918-4C6B-8D04-4490B32C39EC}"/>
    <dgm:cxn modelId="{9BBF23F9-B483-4165-87C8-4B3298D0B535}" type="presOf" srcId="{5A217AA5-0221-4F66-889C-566C5A9AFA58}" destId="{66B12A9B-D951-45B6-B4B9-A23EFFFA0FEE}" srcOrd="0" destOrd="0" presId="urn:microsoft.com/office/officeart/2005/8/layout/default"/>
    <dgm:cxn modelId="{CC7D34F7-8C38-4B81-A24A-E3E79E961B80}" type="presParOf" srcId="{9C16923E-F4B7-4EB6-B689-8B2A690D3C9D}" destId="{4E7274DA-D0DF-4368-9F10-721B0B54E3E1}" srcOrd="0" destOrd="0" presId="urn:microsoft.com/office/officeart/2005/8/layout/default"/>
    <dgm:cxn modelId="{CDE0D0B0-67DD-46C8-AEEA-58F1DC483D7E}" type="presParOf" srcId="{9C16923E-F4B7-4EB6-B689-8B2A690D3C9D}" destId="{F793ACED-5C1B-4837-9572-680BDE75F27D}" srcOrd="1" destOrd="0" presId="urn:microsoft.com/office/officeart/2005/8/layout/default"/>
    <dgm:cxn modelId="{A215F6D9-254C-4A7C-AE1A-DB3C9760D37F}" type="presParOf" srcId="{9C16923E-F4B7-4EB6-B689-8B2A690D3C9D}" destId="{66B12A9B-D951-45B6-B4B9-A23EFFFA0FEE}" srcOrd="2" destOrd="0" presId="urn:microsoft.com/office/officeart/2005/8/layout/default"/>
    <dgm:cxn modelId="{771F22DB-DFF2-43E3-B72A-985CC1DC8C08}" type="presParOf" srcId="{9C16923E-F4B7-4EB6-B689-8B2A690D3C9D}" destId="{AF955CE1-0A94-43DE-9C9E-AAF05C51ECC8}" srcOrd="3" destOrd="0" presId="urn:microsoft.com/office/officeart/2005/8/layout/default"/>
    <dgm:cxn modelId="{DA7FA582-DDB6-4920-A8B1-0FEE39D3D951}" type="presParOf" srcId="{9C16923E-F4B7-4EB6-B689-8B2A690D3C9D}" destId="{7E3FAC6A-DD13-46AF-802E-3BBB5CAFF0F3}" srcOrd="4" destOrd="0" presId="urn:microsoft.com/office/officeart/2005/8/layout/default"/>
    <dgm:cxn modelId="{9645F4E9-3A9B-42DE-B9B2-C77A8BDC1A3B}" type="presParOf" srcId="{9C16923E-F4B7-4EB6-B689-8B2A690D3C9D}" destId="{54768579-DC02-4345-8A3D-57E0A0426338}" srcOrd="5" destOrd="0" presId="urn:microsoft.com/office/officeart/2005/8/layout/default"/>
    <dgm:cxn modelId="{FAA04285-96A6-4478-BB5E-764CC0061611}" type="presParOf" srcId="{9C16923E-F4B7-4EB6-B689-8B2A690D3C9D}" destId="{8E4B5631-A910-4C21-A942-14B467DC08F2}" srcOrd="6" destOrd="0" presId="urn:microsoft.com/office/officeart/2005/8/layout/default"/>
    <dgm:cxn modelId="{802F05CF-4F1C-49C6-B5C1-B6D37CF4D7C8}" type="presParOf" srcId="{9C16923E-F4B7-4EB6-B689-8B2A690D3C9D}" destId="{2CC7D52E-6C8A-466C-B49F-7E1DE8A45784}" srcOrd="7" destOrd="0" presId="urn:microsoft.com/office/officeart/2005/8/layout/default"/>
    <dgm:cxn modelId="{989ADD5D-4573-4316-BD70-E15A882D2FAC}" type="presParOf" srcId="{9C16923E-F4B7-4EB6-B689-8B2A690D3C9D}" destId="{92495A10-2415-46CA-83B1-B1BEA0BEC3C5}" srcOrd="8"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6B15E755-7C69-4062-965C-103ADF2ABEC2}"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990F8D0D-B991-423B-B9C7-8E8612E9E3B0}">
      <dgm:prSet/>
      <dgm:spPr/>
      <dgm:t>
        <a:bodyPr/>
        <a:lstStyle/>
        <a:p>
          <a:r>
            <a:rPr lang="en-US" b="1" dirty="0"/>
            <a:t>Trusting relationships </a:t>
          </a:r>
          <a:r>
            <a:rPr lang="en-US" dirty="0"/>
            <a:t>where they are seen, known and valued, e.g. know chosen name and how to pronounce it</a:t>
          </a:r>
        </a:p>
      </dgm:t>
    </dgm:pt>
    <dgm:pt modelId="{CA930E66-9B90-4697-8D5B-81DA65BB92A7}" type="parTrans" cxnId="{586014BB-25FB-46F9-BC93-64E5C810CF5A}">
      <dgm:prSet/>
      <dgm:spPr/>
      <dgm:t>
        <a:bodyPr/>
        <a:lstStyle/>
        <a:p>
          <a:endParaRPr lang="en-US"/>
        </a:p>
      </dgm:t>
    </dgm:pt>
    <dgm:pt modelId="{F776B4E7-ED6D-4BFF-A9FF-D643E4218313}" type="sibTrans" cxnId="{586014BB-25FB-46F9-BC93-64E5C810CF5A}">
      <dgm:prSet/>
      <dgm:spPr/>
      <dgm:t>
        <a:bodyPr/>
        <a:lstStyle/>
        <a:p>
          <a:endParaRPr lang="en-US"/>
        </a:p>
      </dgm:t>
    </dgm:pt>
    <dgm:pt modelId="{93189693-C901-4337-B621-22BEAFED12D0}">
      <dgm:prSet/>
      <dgm:spPr/>
      <dgm:t>
        <a:bodyPr/>
        <a:lstStyle/>
        <a:p>
          <a:r>
            <a:rPr lang="en-US" b="1"/>
            <a:t>Language </a:t>
          </a:r>
          <a:r>
            <a:rPr lang="en-US"/>
            <a:t>– provide supports, e.g. fan with key words</a:t>
          </a:r>
        </a:p>
      </dgm:t>
    </dgm:pt>
    <dgm:pt modelId="{B919806F-B97B-48F6-8F53-161366684FD1}" type="parTrans" cxnId="{9754AAD0-4288-4ED5-9A6A-9C2E22C62254}">
      <dgm:prSet/>
      <dgm:spPr/>
      <dgm:t>
        <a:bodyPr/>
        <a:lstStyle/>
        <a:p>
          <a:endParaRPr lang="en-US"/>
        </a:p>
      </dgm:t>
    </dgm:pt>
    <dgm:pt modelId="{B61AEE29-4406-4297-8D1C-0FF4195210EB}" type="sibTrans" cxnId="{9754AAD0-4288-4ED5-9A6A-9C2E22C62254}">
      <dgm:prSet/>
      <dgm:spPr/>
      <dgm:t>
        <a:bodyPr/>
        <a:lstStyle/>
        <a:p>
          <a:endParaRPr lang="en-US"/>
        </a:p>
      </dgm:t>
    </dgm:pt>
    <dgm:pt modelId="{2F9313FD-E49B-4136-8943-357BC10087BC}">
      <dgm:prSet/>
      <dgm:spPr/>
      <dgm:t>
        <a:bodyPr/>
        <a:lstStyle/>
        <a:p>
          <a:r>
            <a:rPr lang="en-US" b="1"/>
            <a:t>Familiarity and routine, </a:t>
          </a:r>
          <a:r>
            <a:rPr lang="en-US"/>
            <a:t>e.g. timetable and visuals</a:t>
          </a:r>
        </a:p>
      </dgm:t>
    </dgm:pt>
    <dgm:pt modelId="{E43D4FE2-3899-4BDE-BBF1-96B90E628E7E}" type="parTrans" cxnId="{F9B0BCB6-9417-467B-BFEB-94B9CB8FBE32}">
      <dgm:prSet/>
      <dgm:spPr/>
      <dgm:t>
        <a:bodyPr/>
        <a:lstStyle/>
        <a:p>
          <a:endParaRPr lang="en-US"/>
        </a:p>
      </dgm:t>
    </dgm:pt>
    <dgm:pt modelId="{3B1E790C-20AA-4DA1-BCF5-F6CD68CFD751}" type="sibTrans" cxnId="{F9B0BCB6-9417-467B-BFEB-94B9CB8FBE32}">
      <dgm:prSet/>
      <dgm:spPr/>
      <dgm:t>
        <a:bodyPr/>
        <a:lstStyle/>
        <a:p>
          <a:endParaRPr lang="en-US"/>
        </a:p>
      </dgm:t>
    </dgm:pt>
    <dgm:pt modelId="{AE510F79-FD2D-4AB1-ADCB-EB2379870617}">
      <dgm:prSet/>
      <dgm:spPr/>
      <dgm:t>
        <a:bodyPr/>
        <a:lstStyle/>
        <a:p>
          <a:r>
            <a:rPr lang="en-US" b="1"/>
            <a:t>Curriculum – </a:t>
          </a:r>
          <a:r>
            <a:rPr lang="en-US"/>
            <a:t>help reflect their culture through the curriculum, avoid triggers, e.g. suggest a signal if anything is triggering</a:t>
          </a:r>
        </a:p>
      </dgm:t>
    </dgm:pt>
    <dgm:pt modelId="{69459B0B-52BE-4F0D-B53B-80B2B1956DBE}" type="parTrans" cxnId="{D502EF7F-B6E4-4096-9284-2DD1DF0E13A6}">
      <dgm:prSet/>
      <dgm:spPr/>
      <dgm:t>
        <a:bodyPr/>
        <a:lstStyle/>
        <a:p>
          <a:endParaRPr lang="en-US"/>
        </a:p>
      </dgm:t>
    </dgm:pt>
    <dgm:pt modelId="{18BDB0EA-BB12-42FE-B733-E47233FC2857}" type="sibTrans" cxnId="{D502EF7F-B6E4-4096-9284-2DD1DF0E13A6}">
      <dgm:prSet/>
      <dgm:spPr/>
      <dgm:t>
        <a:bodyPr/>
        <a:lstStyle/>
        <a:p>
          <a:endParaRPr lang="en-US"/>
        </a:p>
      </dgm:t>
    </dgm:pt>
    <dgm:pt modelId="{C8203677-F9DD-464A-9DE2-1A65B66D4163}">
      <dgm:prSet/>
      <dgm:spPr/>
      <dgm:t>
        <a:bodyPr/>
        <a:lstStyle/>
        <a:p>
          <a:r>
            <a:rPr lang="en-US" b="1" dirty="0"/>
            <a:t>Physical environment – </a:t>
          </a:r>
          <a:r>
            <a:rPr lang="en-US" dirty="0"/>
            <a:t>provide space but be aware small rooms may be triggering</a:t>
          </a:r>
        </a:p>
      </dgm:t>
    </dgm:pt>
    <dgm:pt modelId="{6A9EECD8-3241-411A-A8D1-83EBC7A287A8}" type="parTrans" cxnId="{8E31F9E8-0CED-41E2-A023-F9E312D6BB0E}">
      <dgm:prSet/>
      <dgm:spPr/>
      <dgm:t>
        <a:bodyPr/>
        <a:lstStyle/>
        <a:p>
          <a:endParaRPr lang="en-US"/>
        </a:p>
      </dgm:t>
    </dgm:pt>
    <dgm:pt modelId="{061A2116-3F9B-424C-9FF2-8F8C95B7E2F4}" type="sibTrans" cxnId="{8E31F9E8-0CED-41E2-A023-F9E312D6BB0E}">
      <dgm:prSet/>
      <dgm:spPr/>
      <dgm:t>
        <a:bodyPr/>
        <a:lstStyle/>
        <a:p>
          <a:endParaRPr lang="en-US"/>
        </a:p>
      </dgm:t>
    </dgm:pt>
    <dgm:pt modelId="{BAC38413-84DE-4D6F-96CB-1E6E81554E1E}">
      <dgm:prSet/>
      <dgm:spPr/>
      <dgm:t>
        <a:bodyPr/>
        <a:lstStyle/>
        <a:p>
          <a:r>
            <a:rPr lang="en-US" b="1" dirty="0"/>
            <a:t>Plan Ahead – </a:t>
          </a:r>
          <a:r>
            <a:rPr lang="en-US" dirty="0"/>
            <a:t>staff meeting and training, consider how to support</a:t>
          </a:r>
        </a:p>
      </dgm:t>
    </dgm:pt>
    <dgm:pt modelId="{24603660-A404-422A-B7F8-655404FF434B}" type="parTrans" cxnId="{36AF7044-0E84-47E3-9B96-5DC973448E4A}">
      <dgm:prSet/>
      <dgm:spPr/>
      <dgm:t>
        <a:bodyPr/>
        <a:lstStyle/>
        <a:p>
          <a:endParaRPr lang="en-GB"/>
        </a:p>
      </dgm:t>
    </dgm:pt>
    <dgm:pt modelId="{B6B77A09-5E0E-4EEA-BEE5-B602BC4920DF}" type="sibTrans" cxnId="{36AF7044-0E84-47E3-9B96-5DC973448E4A}">
      <dgm:prSet/>
      <dgm:spPr/>
      <dgm:t>
        <a:bodyPr/>
        <a:lstStyle/>
        <a:p>
          <a:endParaRPr lang="en-GB"/>
        </a:p>
      </dgm:t>
    </dgm:pt>
    <dgm:pt modelId="{110E3BB4-2D31-4495-B64D-6597E8C8DE04}" type="pres">
      <dgm:prSet presAssocID="{6B15E755-7C69-4062-965C-103ADF2ABEC2}" presName="linear" presStyleCnt="0">
        <dgm:presLayoutVars>
          <dgm:animLvl val="lvl"/>
          <dgm:resizeHandles val="exact"/>
        </dgm:presLayoutVars>
      </dgm:prSet>
      <dgm:spPr/>
    </dgm:pt>
    <dgm:pt modelId="{FBF8B485-EDEF-4B74-BA03-89CA7F5F545D}" type="pres">
      <dgm:prSet presAssocID="{990F8D0D-B991-423B-B9C7-8E8612E9E3B0}" presName="parentText" presStyleLbl="node1" presStyleIdx="0" presStyleCnt="6" custLinFactNeighborX="625" custLinFactNeighborY="-55702">
        <dgm:presLayoutVars>
          <dgm:chMax val="0"/>
          <dgm:bulletEnabled val="1"/>
        </dgm:presLayoutVars>
      </dgm:prSet>
      <dgm:spPr/>
    </dgm:pt>
    <dgm:pt modelId="{0B4DAEEB-4DB0-47D0-A555-78F769BC6DC4}" type="pres">
      <dgm:prSet presAssocID="{F776B4E7-ED6D-4BFF-A9FF-D643E4218313}" presName="spacer" presStyleCnt="0"/>
      <dgm:spPr/>
    </dgm:pt>
    <dgm:pt modelId="{244BD73E-DFA6-4FD4-BFEF-9F25BE4D91F4}" type="pres">
      <dgm:prSet presAssocID="{93189693-C901-4337-B621-22BEAFED12D0}" presName="parentText" presStyleLbl="node1" presStyleIdx="1" presStyleCnt="6">
        <dgm:presLayoutVars>
          <dgm:chMax val="0"/>
          <dgm:bulletEnabled val="1"/>
        </dgm:presLayoutVars>
      </dgm:prSet>
      <dgm:spPr/>
    </dgm:pt>
    <dgm:pt modelId="{E72DDCE9-CBF4-4672-89AC-19D737656460}" type="pres">
      <dgm:prSet presAssocID="{B61AEE29-4406-4297-8D1C-0FF4195210EB}" presName="spacer" presStyleCnt="0"/>
      <dgm:spPr/>
    </dgm:pt>
    <dgm:pt modelId="{6FC6D54C-0C32-41AE-8B16-46F4A7683F1D}" type="pres">
      <dgm:prSet presAssocID="{2F9313FD-E49B-4136-8943-357BC10087BC}" presName="parentText" presStyleLbl="node1" presStyleIdx="2" presStyleCnt="6">
        <dgm:presLayoutVars>
          <dgm:chMax val="0"/>
          <dgm:bulletEnabled val="1"/>
        </dgm:presLayoutVars>
      </dgm:prSet>
      <dgm:spPr/>
    </dgm:pt>
    <dgm:pt modelId="{06B367AF-7200-4CAC-A292-21F5D875C662}" type="pres">
      <dgm:prSet presAssocID="{3B1E790C-20AA-4DA1-BCF5-F6CD68CFD751}" presName="spacer" presStyleCnt="0"/>
      <dgm:spPr/>
    </dgm:pt>
    <dgm:pt modelId="{B1391EAB-4524-40F4-A698-F7D728653F00}" type="pres">
      <dgm:prSet presAssocID="{AE510F79-FD2D-4AB1-ADCB-EB2379870617}" presName="parentText" presStyleLbl="node1" presStyleIdx="3" presStyleCnt="6">
        <dgm:presLayoutVars>
          <dgm:chMax val="0"/>
          <dgm:bulletEnabled val="1"/>
        </dgm:presLayoutVars>
      </dgm:prSet>
      <dgm:spPr/>
    </dgm:pt>
    <dgm:pt modelId="{351314C7-3F32-47CF-B459-B520F696BE0D}" type="pres">
      <dgm:prSet presAssocID="{18BDB0EA-BB12-42FE-B733-E47233FC2857}" presName="spacer" presStyleCnt="0"/>
      <dgm:spPr/>
    </dgm:pt>
    <dgm:pt modelId="{4923768B-7921-43A7-BF26-9537884486DC}" type="pres">
      <dgm:prSet presAssocID="{C8203677-F9DD-464A-9DE2-1A65B66D4163}" presName="parentText" presStyleLbl="node1" presStyleIdx="4" presStyleCnt="6">
        <dgm:presLayoutVars>
          <dgm:chMax val="0"/>
          <dgm:bulletEnabled val="1"/>
        </dgm:presLayoutVars>
      </dgm:prSet>
      <dgm:spPr/>
    </dgm:pt>
    <dgm:pt modelId="{C015BD64-CCB0-4669-93ED-8D64858C6DFD}" type="pres">
      <dgm:prSet presAssocID="{061A2116-3F9B-424C-9FF2-8F8C95B7E2F4}" presName="spacer" presStyleCnt="0"/>
      <dgm:spPr/>
    </dgm:pt>
    <dgm:pt modelId="{DFD6E59B-B7E3-4641-BBE2-32980E45D76F}" type="pres">
      <dgm:prSet presAssocID="{BAC38413-84DE-4D6F-96CB-1E6E81554E1E}" presName="parentText" presStyleLbl="node1" presStyleIdx="5" presStyleCnt="6">
        <dgm:presLayoutVars>
          <dgm:chMax val="0"/>
          <dgm:bulletEnabled val="1"/>
        </dgm:presLayoutVars>
      </dgm:prSet>
      <dgm:spPr/>
    </dgm:pt>
  </dgm:ptLst>
  <dgm:cxnLst>
    <dgm:cxn modelId="{2A588806-8894-49DD-8F26-7D01804D8016}" type="presOf" srcId="{BAC38413-84DE-4D6F-96CB-1E6E81554E1E}" destId="{DFD6E59B-B7E3-4641-BBE2-32980E45D76F}" srcOrd="0" destOrd="0" presId="urn:microsoft.com/office/officeart/2005/8/layout/vList2"/>
    <dgm:cxn modelId="{F9FB3709-E384-4389-82D3-F4344B2EEACE}" type="presOf" srcId="{2F9313FD-E49B-4136-8943-357BC10087BC}" destId="{6FC6D54C-0C32-41AE-8B16-46F4A7683F1D}" srcOrd="0" destOrd="0" presId="urn:microsoft.com/office/officeart/2005/8/layout/vList2"/>
    <dgm:cxn modelId="{ECEA7617-D2B7-418C-A305-FE66E03F4E33}" type="presOf" srcId="{6B15E755-7C69-4062-965C-103ADF2ABEC2}" destId="{110E3BB4-2D31-4495-B64D-6597E8C8DE04}" srcOrd="0" destOrd="0" presId="urn:microsoft.com/office/officeart/2005/8/layout/vList2"/>
    <dgm:cxn modelId="{1C9D0035-F888-4B3B-AD79-C786E7598931}" type="presOf" srcId="{990F8D0D-B991-423B-B9C7-8E8612E9E3B0}" destId="{FBF8B485-EDEF-4B74-BA03-89CA7F5F545D}" srcOrd="0" destOrd="0" presId="urn:microsoft.com/office/officeart/2005/8/layout/vList2"/>
    <dgm:cxn modelId="{A0BAF341-C8BC-451B-B77A-322C77CA2E1B}" type="presOf" srcId="{AE510F79-FD2D-4AB1-ADCB-EB2379870617}" destId="{B1391EAB-4524-40F4-A698-F7D728653F00}" srcOrd="0" destOrd="0" presId="urn:microsoft.com/office/officeart/2005/8/layout/vList2"/>
    <dgm:cxn modelId="{36AF7044-0E84-47E3-9B96-5DC973448E4A}" srcId="{6B15E755-7C69-4062-965C-103ADF2ABEC2}" destId="{BAC38413-84DE-4D6F-96CB-1E6E81554E1E}" srcOrd="5" destOrd="0" parTransId="{24603660-A404-422A-B7F8-655404FF434B}" sibTransId="{B6B77A09-5E0E-4EEA-BEE5-B602BC4920DF}"/>
    <dgm:cxn modelId="{098D7079-CB68-4A7D-93D5-01F615A7D5BB}" type="presOf" srcId="{93189693-C901-4337-B621-22BEAFED12D0}" destId="{244BD73E-DFA6-4FD4-BFEF-9F25BE4D91F4}" srcOrd="0" destOrd="0" presId="urn:microsoft.com/office/officeart/2005/8/layout/vList2"/>
    <dgm:cxn modelId="{D502EF7F-B6E4-4096-9284-2DD1DF0E13A6}" srcId="{6B15E755-7C69-4062-965C-103ADF2ABEC2}" destId="{AE510F79-FD2D-4AB1-ADCB-EB2379870617}" srcOrd="3" destOrd="0" parTransId="{69459B0B-52BE-4F0D-B53B-80B2B1956DBE}" sibTransId="{18BDB0EA-BB12-42FE-B733-E47233FC2857}"/>
    <dgm:cxn modelId="{F9B0BCB6-9417-467B-BFEB-94B9CB8FBE32}" srcId="{6B15E755-7C69-4062-965C-103ADF2ABEC2}" destId="{2F9313FD-E49B-4136-8943-357BC10087BC}" srcOrd="2" destOrd="0" parTransId="{E43D4FE2-3899-4BDE-BBF1-96B90E628E7E}" sibTransId="{3B1E790C-20AA-4DA1-BCF5-F6CD68CFD751}"/>
    <dgm:cxn modelId="{586014BB-25FB-46F9-BC93-64E5C810CF5A}" srcId="{6B15E755-7C69-4062-965C-103ADF2ABEC2}" destId="{990F8D0D-B991-423B-B9C7-8E8612E9E3B0}" srcOrd="0" destOrd="0" parTransId="{CA930E66-9B90-4697-8D5B-81DA65BB92A7}" sibTransId="{F776B4E7-ED6D-4BFF-A9FF-D643E4218313}"/>
    <dgm:cxn modelId="{2AD345BF-34E0-4926-9D8C-EC4B7E9C18D7}" type="presOf" srcId="{C8203677-F9DD-464A-9DE2-1A65B66D4163}" destId="{4923768B-7921-43A7-BF26-9537884486DC}" srcOrd="0" destOrd="0" presId="urn:microsoft.com/office/officeart/2005/8/layout/vList2"/>
    <dgm:cxn modelId="{9754AAD0-4288-4ED5-9A6A-9C2E22C62254}" srcId="{6B15E755-7C69-4062-965C-103ADF2ABEC2}" destId="{93189693-C901-4337-B621-22BEAFED12D0}" srcOrd="1" destOrd="0" parTransId="{B919806F-B97B-48F6-8F53-161366684FD1}" sibTransId="{B61AEE29-4406-4297-8D1C-0FF4195210EB}"/>
    <dgm:cxn modelId="{8E31F9E8-0CED-41E2-A023-F9E312D6BB0E}" srcId="{6B15E755-7C69-4062-965C-103ADF2ABEC2}" destId="{C8203677-F9DD-464A-9DE2-1A65B66D4163}" srcOrd="4" destOrd="0" parTransId="{6A9EECD8-3241-411A-A8D1-83EBC7A287A8}" sibTransId="{061A2116-3F9B-424C-9FF2-8F8C95B7E2F4}"/>
    <dgm:cxn modelId="{AD472237-945A-4F5F-BE9F-DF074A1910AA}" type="presParOf" srcId="{110E3BB4-2D31-4495-B64D-6597E8C8DE04}" destId="{FBF8B485-EDEF-4B74-BA03-89CA7F5F545D}" srcOrd="0" destOrd="0" presId="urn:microsoft.com/office/officeart/2005/8/layout/vList2"/>
    <dgm:cxn modelId="{954AE7A9-7A6C-4755-8B6B-F6E99D2B9BE2}" type="presParOf" srcId="{110E3BB4-2D31-4495-B64D-6597E8C8DE04}" destId="{0B4DAEEB-4DB0-47D0-A555-78F769BC6DC4}" srcOrd="1" destOrd="0" presId="urn:microsoft.com/office/officeart/2005/8/layout/vList2"/>
    <dgm:cxn modelId="{9DD5D75E-D000-4F50-AC94-7A048CCEBAF9}" type="presParOf" srcId="{110E3BB4-2D31-4495-B64D-6597E8C8DE04}" destId="{244BD73E-DFA6-4FD4-BFEF-9F25BE4D91F4}" srcOrd="2" destOrd="0" presId="urn:microsoft.com/office/officeart/2005/8/layout/vList2"/>
    <dgm:cxn modelId="{10CB3ECD-1193-420D-82F1-EC5A43A0FB78}" type="presParOf" srcId="{110E3BB4-2D31-4495-B64D-6597E8C8DE04}" destId="{E72DDCE9-CBF4-4672-89AC-19D737656460}" srcOrd="3" destOrd="0" presId="urn:microsoft.com/office/officeart/2005/8/layout/vList2"/>
    <dgm:cxn modelId="{5147F5AF-B0CC-4F60-9325-0A364D37350F}" type="presParOf" srcId="{110E3BB4-2D31-4495-B64D-6597E8C8DE04}" destId="{6FC6D54C-0C32-41AE-8B16-46F4A7683F1D}" srcOrd="4" destOrd="0" presId="urn:microsoft.com/office/officeart/2005/8/layout/vList2"/>
    <dgm:cxn modelId="{5D87A1FB-FD89-4917-A940-506E15A1B71F}" type="presParOf" srcId="{110E3BB4-2D31-4495-B64D-6597E8C8DE04}" destId="{06B367AF-7200-4CAC-A292-21F5D875C662}" srcOrd="5" destOrd="0" presId="urn:microsoft.com/office/officeart/2005/8/layout/vList2"/>
    <dgm:cxn modelId="{C88E619D-E6F2-4972-B065-31FE3660F343}" type="presParOf" srcId="{110E3BB4-2D31-4495-B64D-6597E8C8DE04}" destId="{B1391EAB-4524-40F4-A698-F7D728653F00}" srcOrd="6" destOrd="0" presId="urn:microsoft.com/office/officeart/2005/8/layout/vList2"/>
    <dgm:cxn modelId="{F4B74111-2258-4B54-9431-180562D2ECA9}" type="presParOf" srcId="{110E3BB4-2D31-4495-B64D-6597E8C8DE04}" destId="{351314C7-3F32-47CF-B459-B520F696BE0D}" srcOrd="7" destOrd="0" presId="urn:microsoft.com/office/officeart/2005/8/layout/vList2"/>
    <dgm:cxn modelId="{D1741C42-8171-4F98-898B-B457E420AB55}" type="presParOf" srcId="{110E3BB4-2D31-4495-B64D-6597E8C8DE04}" destId="{4923768B-7921-43A7-BF26-9537884486DC}" srcOrd="8" destOrd="0" presId="urn:microsoft.com/office/officeart/2005/8/layout/vList2"/>
    <dgm:cxn modelId="{6F6A06DB-9688-49BF-88C4-80FFC4F3A025}" type="presParOf" srcId="{110E3BB4-2D31-4495-B64D-6597E8C8DE04}" destId="{C015BD64-CCB0-4669-93ED-8D64858C6DFD}" srcOrd="9" destOrd="0" presId="urn:microsoft.com/office/officeart/2005/8/layout/vList2"/>
    <dgm:cxn modelId="{5FDB4E44-6868-4A22-B423-DAFB08858717}" type="presParOf" srcId="{110E3BB4-2D31-4495-B64D-6597E8C8DE04}" destId="{DFD6E59B-B7E3-4641-BBE2-32980E45D76F}" srcOrd="1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727F786-B6BF-42B6-9A40-597A1E9E814E}"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99FA44CA-D7A7-4611-8828-15A40B8C27E1}">
      <dgm:prSet/>
      <dgm:spPr/>
      <dgm:t>
        <a:bodyPr/>
        <a:lstStyle/>
        <a:p>
          <a:r>
            <a:rPr lang="en-GB"/>
            <a:t>International, national and local context</a:t>
          </a:r>
          <a:endParaRPr lang="en-US"/>
        </a:p>
      </dgm:t>
    </dgm:pt>
    <dgm:pt modelId="{F65DD93A-904B-440A-A8AA-08C3D6DE2FBB}" type="parTrans" cxnId="{A02138C5-7088-43A9-88B2-4A350191BC08}">
      <dgm:prSet/>
      <dgm:spPr/>
      <dgm:t>
        <a:bodyPr/>
        <a:lstStyle/>
        <a:p>
          <a:endParaRPr lang="en-US"/>
        </a:p>
      </dgm:t>
    </dgm:pt>
    <dgm:pt modelId="{7BAC06EA-9E2E-4390-A03D-D77BBF202693}" type="sibTrans" cxnId="{A02138C5-7088-43A9-88B2-4A350191BC08}">
      <dgm:prSet/>
      <dgm:spPr/>
      <dgm:t>
        <a:bodyPr/>
        <a:lstStyle/>
        <a:p>
          <a:endParaRPr lang="en-US"/>
        </a:p>
      </dgm:t>
    </dgm:pt>
    <dgm:pt modelId="{7353669A-7172-4A95-BA76-8293CEDE9B8E}">
      <dgm:prSet/>
      <dgm:spPr>
        <a:solidFill>
          <a:schemeClr val="accent1">
            <a:lumMod val="60000"/>
            <a:lumOff val="40000"/>
          </a:schemeClr>
        </a:solidFill>
      </dgm:spPr>
      <dgm:t>
        <a:bodyPr/>
        <a:lstStyle/>
        <a:p>
          <a:r>
            <a:rPr lang="en-US" dirty="0"/>
            <a:t>Staff</a:t>
          </a:r>
          <a:r>
            <a:rPr lang="en-US" baseline="0" dirty="0"/>
            <a:t> wellbeing </a:t>
          </a:r>
          <a:r>
            <a:rPr lang="en-US" baseline="0"/>
            <a:t>and  community supports</a:t>
          </a:r>
          <a:endParaRPr lang="en-US" dirty="0"/>
        </a:p>
      </dgm:t>
    </dgm:pt>
    <dgm:pt modelId="{D8D00C9E-E656-45AC-BC24-76326690E9B0}" type="parTrans" cxnId="{3C4F3D75-979F-4E3B-96AA-9AC63B24B692}">
      <dgm:prSet/>
      <dgm:spPr/>
      <dgm:t>
        <a:bodyPr/>
        <a:lstStyle/>
        <a:p>
          <a:endParaRPr lang="en-US"/>
        </a:p>
      </dgm:t>
    </dgm:pt>
    <dgm:pt modelId="{BFE4DBAF-0AD2-4380-A026-948F7814ED6C}" type="sibTrans" cxnId="{3C4F3D75-979F-4E3B-96AA-9AC63B24B692}">
      <dgm:prSet/>
      <dgm:spPr/>
      <dgm:t>
        <a:bodyPr/>
        <a:lstStyle/>
        <a:p>
          <a:endParaRPr lang="en-US"/>
        </a:p>
      </dgm:t>
    </dgm:pt>
    <dgm:pt modelId="{55CACE06-6DAF-4979-AED5-9E88A099300A}">
      <dgm:prSet/>
      <dgm:spPr>
        <a:solidFill>
          <a:schemeClr val="tx2">
            <a:lumMod val="75000"/>
            <a:lumOff val="25000"/>
          </a:schemeClr>
        </a:solidFill>
      </dgm:spPr>
      <dgm:t>
        <a:bodyPr/>
        <a:lstStyle/>
        <a:p>
          <a:r>
            <a:rPr lang="en-US" b="1"/>
            <a:t>The Relationship between the migrant experience and stress and trauma</a:t>
          </a:r>
          <a:endParaRPr lang="en-GB"/>
        </a:p>
      </dgm:t>
    </dgm:pt>
    <dgm:pt modelId="{686DBD5D-7188-4D63-8D7E-BE0C864B15D3}" type="parTrans" cxnId="{ED279C4B-2584-4318-B25A-EB2A24253C75}">
      <dgm:prSet/>
      <dgm:spPr/>
      <dgm:t>
        <a:bodyPr/>
        <a:lstStyle/>
        <a:p>
          <a:endParaRPr lang="en-GB"/>
        </a:p>
      </dgm:t>
    </dgm:pt>
    <dgm:pt modelId="{C07AB2C3-6401-4F48-82EC-0445C9EDAA0F}" type="sibTrans" cxnId="{ED279C4B-2584-4318-B25A-EB2A24253C75}">
      <dgm:prSet/>
      <dgm:spPr/>
      <dgm:t>
        <a:bodyPr/>
        <a:lstStyle/>
        <a:p>
          <a:endParaRPr lang="en-GB"/>
        </a:p>
      </dgm:t>
    </dgm:pt>
    <dgm:pt modelId="{F8D9E954-8307-423B-ACFA-0A3BC3E0D400}">
      <dgm:prSet/>
      <dgm:spPr>
        <a:solidFill>
          <a:schemeClr val="accent1">
            <a:lumMod val="75000"/>
          </a:schemeClr>
        </a:solidFill>
      </dgm:spPr>
      <dgm:t>
        <a:bodyPr/>
        <a:lstStyle/>
        <a:p>
          <a:r>
            <a:rPr lang="en-US">
              <a:latin typeface="+mj-lt"/>
            </a:rPr>
            <a:t>Supporting migrant children and young people who have experienced trauma</a:t>
          </a:r>
          <a:endParaRPr lang="en-GB"/>
        </a:p>
      </dgm:t>
    </dgm:pt>
    <dgm:pt modelId="{E6F425BD-3102-42EB-9D76-5A6A9FFC2D43}" type="parTrans" cxnId="{D4DB36B1-AF18-4EAD-A047-66D5B90F3D09}">
      <dgm:prSet/>
      <dgm:spPr/>
      <dgm:t>
        <a:bodyPr/>
        <a:lstStyle/>
        <a:p>
          <a:endParaRPr lang="en-GB"/>
        </a:p>
      </dgm:t>
    </dgm:pt>
    <dgm:pt modelId="{1669109C-AF37-48AE-8382-98AF075FE37C}" type="sibTrans" cxnId="{D4DB36B1-AF18-4EAD-A047-66D5B90F3D09}">
      <dgm:prSet/>
      <dgm:spPr/>
      <dgm:t>
        <a:bodyPr/>
        <a:lstStyle/>
        <a:p>
          <a:endParaRPr lang="en-GB"/>
        </a:p>
      </dgm:t>
    </dgm:pt>
    <dgm:pt modelId="{13735775-E4FD-4DC6-B654-1D9FCF9CB653}" type="pres">
      <dgm:prSet presAssocID="{F727F786-B6BF-42B6-9A40-597A1E9E814E}" presName="diagram" presStyleCnt="0">
        <dgm:presLayoutVars>
          <dgm:dir/>
          <dgm:resizeHandles val="exact"/>
        </dgm:presLayoutVars>
      </dgm:prSet>
      <dgm:spPr/>
    </dgm:pt>
    <dgm:pt modelId="{77878BEE-C759-4300-97AA-2FE503BC5119}" type="pres">
      <dgm:prSet presAssocID="{99FA44CA-D7A7-4611-8828-15A40B8C27E1}" presName="node" presStyleLbl="node1" presStyleIdx="0" presStyleCnt="4">
        <dgm:presLayoutVars>
          <dgm:bulletEnabled val="1"/>
        </dgm:presLayoutVars>
      </dgm:prSet>
      <dgm:spPr/>
    </dgm:pt>
    <dgm:pt modelId="{5DDEC5CD-9AF0-4DE2-A42A-8033B9F32802}" type="pres">
      <dgm:prSet presAssocID="{7BAC06EA-9E2E-4390-A03D-D77BBF202693}" presName="sibTrans" presStyleCnt="0"/>
      <dgm:spPr/>
    </dgm:pt>
    <dgm:pt modelId="{39AC53DF-44AC-4978-9897-7778743E5DDF}" type="pres">
      <dgm:prSet presAssocID="{F8D9E954-8307-423B-ACFA-0A3BC3E0D400}" presName="node" presStyleLbl="node1" presStyleIdx="1" presStyleCnt="4">
        <dgm:presLayoutVars>
          <dgm:bulletEnabled val="1"/>
        </dgm:presLayoutVars>
      </dgm:prSet>
      <dgm:spPr/>
    </dgm:pt>
    <dgm:pt modelId="{0187E2DD-10DA-45C2-8C86-ECA805E715E7}" type="pres">
      <dgm:prSet presAssocID="{1669109C-AF37-48AE-8382-98AF075FE37C}" presName="sibTrans" presStyleCnt="0"/>
      <dgm:spPr/>
    </dgm:pt>
    <dgm:pt modelId="{475D4AB4-F797-4198-A2E2-3B2A7AC1FFEB}" type="pres">
      <dgm:prSet presAssocID="{55CACE06-6DAF-4979-AED5-9E88A099300A}" presName="node" presStyleLbl="node1" presStyleIdx="2" presStyleCnt="4">
        <dgm:presLayoutVars>
          <dgm:bulletEnabled val="1"/>
        </dgm:presLayoutVars>
      </dgm:prSet>
      <dgm:spPr/>
    </dgm:pt>
    <dgm:pt modelId="{82C6A225-4717-457A-9EFA-E9D564D1102B}" type="pres">
      <dgm:prSet presAssocID="{C07AB2C3-6401-4F48-82EC-0445C9EDAA0F}" presName="sibTrans" presStyleCnt="0"/>
      <dgm:spPr/>
    </dgm:pt>
    <dgm:pt modelId="{F32FE52A-0197-4557-AF4C-8E90D6EDEA4F}" type="pres">
      <dgm:prSet presAssocID="{7353669A-7172-4A95-BA76-8293CEDE9B8E}" presName="node" presStyleLbl="node1" presStyleIdx="3" presStyleCnt="4">
        <dgm:presLayoutVars>
          <dgm:bulletEnabled val="1"/>
        </dgm:presLayoutVars>
      </dgm:prSet>
      <dgm:spPr/>
    </dgm:pt>
  </dgm:ptLst>
  <dgm:cxnLst>
    <dgm:cxn modelId="{D6AFC73A-98A7-4CF8-8EE8-7F94566BC415}" type="presOf" srcId="{F8D9E954-8307-423B-ACFA-0A3BC3E0D400}" destId="{39AC53DF-44AC-4978-9897-7778743E5DDF}" srcOrd="0" destOrd="0" presId="urn:microsoft.com/office/officeart/2005/8/layout/default"/>
    <dgm:cxn modelId="{ED279C4B-2584-4318-B25A-EB2A24253C75}" srcId="{F727F786-B6BF-42B6-9A40-597A1E9E814E}" destId="{55CACE06-6DAF-4979-AED5-9E88A099300A}" srcOrd="2" destOrd="0" parTransId="{686DBD5D-7188-4D63-8D7E-BE0C864B15D3}" sibTransId="{C07AB2C3-6401-4F48-82EC-0445C9EDAA0F}"/>
    <dgm:cxn modelId="{3C4F3D75-979F-4E3B-96AA-9AC63B24B692}" srcId="{F727F786-B6BF-42B6-9A40-597A1E9E814E}" destId="{7353669A-7172-4A95-BA76-8293CEDE9B8E}" srcOrd="3" destOrd="0" parTransId="{D8D00C9E-E656-45AC-BC24-76326690E9B0}" sibTransId="{BFE4DBAF-0AD2-4380-A026-948F7814ED6C}"/>
    <dgm:cxn modelId="{EBDDE87D-43D2-4BBE-8430-05C3F25EBACC}" type="presOf" srcId="{55CACE06-6DAF-4979-AED5-9E88A099300A}" destId="{475D4AB4-F797-4198-A2E2-3B2A7AC1FFEB}" srcOrd="0" destOrd="0" presId="urn:microsoft.com/office/officeart/2005/8/layout/default"/>
    <dgm:cxn modelId="{3F194291-A4CB-41CA-8E52-3B7EAF9EDA9A}" type="presOf" srcId="{7353669A-7172-4A95-BA76-8293CEDE9B8E}" destId="{F32FE52A-0197-4557-AF4C-8E90D6EDEA4F}" srcOrd="0" destOrd="0" presId="urn:microsoft.com/office/officeart/2005/8/layout/default"/>
    <dgm:cxn modelId="{DE7D3F92-A671-4F41-B88C-ADD5CD03C259}" type="presOf" srcId="{99FA44CA-D7A7-4611-8828-15A40B8C27E1}" destId="{77878BEE-C759-4300-97AA-2FE503BC5119}" srcOrd="0" destOrd="0" presId="urn:microsoft.com/office/officeart/2005/8/layout/default"/>
    <dgm:cxn modelId="{D4DB36B1-AF18-4EAD-A047-66D5B90F3D09}" srcId="{F727F786-B6BF-42B6-9A40-597A1E9E814E}" destId="{F8D9E954-8307-423B-ACFA-0A3BC3E0D400}" srcOrd="1" destOrd="0" parTransId="{E6F425BD-3102-42EB-9D76-5A6A9FFC2D43}" sibTransId="{1669109C-AF37-48AE-8382-98AF075FE37C}"/>
    <dgm:cxn modelId="{A02138C5-7088-43A9-88B2-4A350191BC08}" srcId="{F727F786-B6BF-42B6-9A40-597A1E9E814E}" destId="{99FA44CA-D7A7-4611-8828-15A40B8C27E1}" srcOrd="0" destOrd="0" parTransId="{F65DD93A-904B-440A-A8AA-08C3D6DE2FBB}" sibTransId="{7BAC06EA-9E2E-4390-A03D-D77BBF202693}"/>
    <dgm:cxn modelId="{DD4EABCF-5079-44C0-A520-782CAC5A61C2}" type="presOf" srcId="{F727F786-B6BF-42B6-9A40-597A1E9E814E}" destId="{13735775-E4FD-4DC6-B654-1D9FCF9CB653}" srcOrd="0" destOrd="0" presId="urn:microsoft.com/office/officeart/2005/8/layout/default"/>
    <dgm:cxn modelId="{8E82F920-562D-488D-9891-64DA9F6BD77B}" type="presParOf" srcId="{13735775-E4FD-4DC6-B654-1D9FCF9CB653}" destId="{77878BEE-C759-4300-97AA-2FE503BC5119}" srcOrd="0" destOrd="0" presId="urn:microsoft.com/office/officeart/2005/8/layout/default"/>
    <dgm:cxn modelId="{5E993132-E1D9-48BC-AF6E-DCBA9E2A57EE}" type="presParOf" srcId="{13735775-E4FD-4DC6-B654-1D9FCF9CB653}" destId="{5DDEC5CD-9AF0-4DE2-A42A-8033B9F32802}" srcOrd="1" destOrd="0" presId="urn:microsoft.com/office/officeart/2005/8/layout/default"/>
    <dgm:cxn modelId="{BCC4E15C-09D5-45B3-8532-B34BF6F3ED96}" type="presParOf" srcId="{13735775-E4FD-4DC6-B654-1D9FCF9CB653}" destId="{39AC53DF-44AC-4978-9897-7778743E5DDF}" srcOrd="2" destOrd="0" presId="urn:microsoft.com/office/officeart/2005/8/layout/default"/>
    <dgm:cxn modelId="{AEEFF560-5580-4ADC-A88B-87D69C4B152C}" type="presParOf" srcId="{13735775-E4FD-4DC6-B654-1D9FCF9CB653}" destId="{0187E2DD-10DA-45C2-8C86-ECA805E715E7}" srcOrd="3" destOrd="0" presId="urn:microsoft.com/office/officeart/2005/8/layout/default"/>
    <dgm:cxn modelId="{35532E11-64A5-4242-9C5F-8B21A95B434E}" type="presParOf" srcId="{13735775-E4FD-4DC6-B654-1D9FCF9CB653}" destId="{475D4AB4-F797-4198-A2E2-3B2A7AC1FFEB}" srcOrd="4" destOrd="0" presId="urn:microsoft.com/office/officeart/2005/8/layout/default"/>
    <dgm:cxn modelId="{E8C5B8EF-0B3B-4ABC-84F7-70C987721759}" type="presParOf" srcId="{13735775-E4FD-4DC6-B654-1D9FCF9CB653}" destId="{82C6A225-4717-457A-9EFA-E9D564D1102B}" srcOrd="5" destOrd="0" presId="urn:microsoft.com/office/officeart/2005/8/layout/default"/>
    <dgm:cxn modelId="{B2CB8795-9FD6-4B6C-B3E6-8910BAD72298}" type="presParOf" srcId="{13735775-E4FD-4DC6-B654-1D9FCF9CB653}" destId="{F32FE52A-0197-4557-AF4C-8E90D6EDEA4F}"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6B15E755-7C69-4062-965C-103ADF2ABEC2}"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110E3BB4-2D31-4495-B64D-6597E8C8DE04}" type="pres">
      <dgm:prSet presAssocID="{6B15E755-7C69-4062-965C-103ADF2ABEC2}" presName="linear" presStyleCnt="0">
        <dgm:presLayoutVars>
          <dgm:animLvl val="lvl"/>
          <dgm:resizeHandles val="exact"/>
        </dgm:presLayoutVars>
      </dgm:prSet>
      <dgm:spPr/>
    </dgm:pt>
  </dgm:ptLst>
  <dgm:cxnLst>
    <dgm:cxn modelId="{ECEA7617-D2B7-418C-A305-FE66E03F4E33}" type="presOf" srcId="{6B15E755-7C69-4062-965C-103ADF2ABEC2}" destId="{110E3BB4-2D31-4495-B64D-6597E8C8DE04}" srcOrd="0"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6B15E755-7C69-4062-965C-103ADF2ABEC2}"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990F8D0D-B991-423B-B9C7-8E8612E9E3B0}">
      <dgm:prSet/>
      <dgm:spPr/>
      <dgm:t>
        <a:bodyPr/>
        <a:lstStyle/>
        <a:p>
          <a:r>
            <a:rPr lang="en-US" b="1" dirty="0"/>
            <a:t>Trusting relationships </a:t>
          </a:r>
          <a:r>
            <a:rPr lang="en-US" dirty="0"/>
            <a:t>where they are seen, known and valued, e.g. know chosen name and how to pronounce it</a:t>
          </a:r>
        </a:p>
      </dgm:t>
    </dgm:pt>
    <dgm:pt modelId="{CA930E66-9B90-4697-8D5B-81DA65BB92A7}" type="parTrans" cxnId="{586014BB-25FB-46F9-BC93-64E5C810CF5A}">
      <dgm:prSet/>
      <dgm:spPr/>
      <dgm:t>
        <a:bodyPr/>
        <a:lstStyle/>
        <a:p>
          <a:endParaRPr lang="en-US"/>
        </a:p>
      </dgm:t>
    </dgm:pt>
    <dgm:pt modelId="{F776B4E7-ED6D-4BFF-A9FF-D643E4218313}" type="sibTrans" cxnId="{586014BB-25FB-46F9-BC93-64E5C810CF5A}">
      <dgm:prSet/>
      <dgm:spPr/>
      <dgm:t>
        <a:bodyPr/>
        <a:lstStyle/>
        <a:p>
          <a:endParaRPr lang="en-US"/>
        </a:p>
      </dgm:t>
    </dgm:pt>
    <dgm:pt modelId="{93189693-C901-4337-B621-22BEAFED12D0}">
      <dgm:prSet/>
      <dgm:spPr/>
      <dgm:t>
        <a:bodyPr/>
        <a:lstStyle/>
        <a:p>
          <a:r>
            <a:rPr lang="en-US" b="1"/>
            <a:t>Language </a:t>
          </a:r>
          <a:r>
            <a:rPr lang="en-US"/>
            <a:t>– provide supports, e.g. fan with key words</a:t>
          </a:r>
        </a:p>
      </dgm:t>
    </dgm:pt>
    <dgm:pt modelId="{B919806F-B97B-48F6-8F53-161366684FD1}" type="parTrans" cxnId="{9754AAD0-4288-4ED5-9A6A-9C2E22C62254}">
      <dgm:prSet/>
      <dgm:spPr/>
      <dgm:t>
        <a:bodyPr/>
        <a:lstStyle/>
        <a:p>
          <a:endParaRPr lang="en-US"/>
        </a:p>
      </dgm:t>
    </dgm:pt>
    <dgm:pt modelId="{B61AEE29-4406-4297-8D1C-0FF4195210EB}" type="sibTrans" cxnId="{9754AAD0-4288-4ED5-9A6A-9C2E22C62254}">
      <dgm:prSet/>
      <dgm:spPr/>
      <dgm:t>
        <a:bodyPr/>
        <a:lstStyle/>
        <a:p>
          <a:endParaRPr lang="en-US"/>
        </a:p>
      </dgm:t>
    </dgm:pt>
    <dgm:pt modelId="{2F9313FD-E49B-4136-8943-357BC10087BC}">
      <dgm:prSet/>
      <dgm:spPr/>
      <dgm:t>
        <a:bodyPr/>
        <a:lstStyle/>
        <a:p>
          <a:r>
            <a:rPr lang="en-US" b="1"/>
            <a:t>Familiarity and routine, </a:t>
          </a:r>
          <a:r>
            <a:rPr lang="en-US"/>
            <a:t>e.g. timetable and visuals</a:t>
          </a:r>
        </a:p>
      </dgm:t>
    </dgm:pt>
    <dgm:pt modelId="{E43D4FE2-3899-4BDE-BBF1-96B90E628E7E}" type="parTrans" cxnId="{F9B0BCB6-9417-467B-BFEB-94B9CB8FBE32}">
      <dgm:prSet/>
      <dgm:spPr/>
      <dgm:t>
        <a:bodyPr/>
        <a:lstStyle/>
        <a:p>
          <a:endParaRPr lang="en-US"/>
        </a:p>
      </dgm:t>
    </dgm:pt>
    <dgm:pt modelId="{3B1E790C-20AA-4DA1-BCF5-F6CD68CFD751}" type="sibTrans" cxnId="{F9B0BCB6-9417-467B-BFEB-94B9CB8FBE32}">
      <dgm:prSet/>
      <dgm:spPr/>
      <dgm:t>
        <a:bodyPr/>
        <a:lstStyle/>
        <a:p>
          <a:endParaRPr lang="en-US"/>
        </a:p>
      </dgm:t>
    </dgm:pt>
    <dgm:pt modelId="{AE510F79-FD2D-4AB1-ADCB-EB2379870617}">
      <dgm:prSet/>
      <dgm:spPr/>
      <dgm:t>
        <a:bodyPr/>
        <a:lstStyle/>
        <a:p>
          <a:r>
            <a:rPr lang="en-US" b="1"/>
            <a:t>Curriculum – </a:t>
          </a:r>
          <a:r>
            <a:rPr lang="en-US"/>
            <a:t>help reflect their culture through the curriculum, avoid triggers, e.g. suggest a signal if anything is triggering</a:t>
          </a:r>
        </a:p>
      </dgm:t>
    </dgm:pt>
    <dgm:pt modelId="{69459B0B-52BE-4F0D-B53B-80B2B1956DBE}" type="parTrans" cxnId="{D502EF7F-B6E4-4096-9284-2DD1DF0E13A6}">
      <dgm:prSet/>
      <dgm:spPr/>
      <dgm:t>
        <a:bodyPr/>
        <a:lstStyle/>
        <a:p>
          <a:endParaRPr lang="en-US"/>
        </a:p>
      </dgm:t>
    </dgm:pt>
    <dgm:pt modelId="{18BDB0EA-BB12-42FE-B733-E47233FC2857}" type="sibTrans" cxnId="{D502EF7F-B6E4-4096-9284-2DD1DF0E13A6}">
      <dgm:prSet/>
      <dgm:spPr/>
      <dgm:t>
        <a:bodyPr/>
        <a:lstStyle/>
        <a:p>
          <a:endParaRPr lang="en-US"/>
        </a:p>
      </dgm:t>
    </dgm:pt>
    <dgm:pt modelId="{C8203677-F9DD-464A-9DE2-1A65B66D4163}">
      <dgm:prSet/>
      <dgm:spPr/>
      <dgm:t>
        <a:bodyPr/>
        <a:lstStyle/>
        <a:p>
          <a:r>
            <a:rPr lang="en-US" b="1"/>
            <a:t>Physical environment – </a:t>
          </a:r>
          <a:r>
            <a:rPr lang="en-US"/>
            <a:t>provide space but be aware small rooms may be triggering</a:t>
          </a:r>
        </a:p>
      </dgm:t>
    </dgm:pt>
    <dgm:pt modelId="{6A9EECD8-3241-411A-A8D1-83EBC7A287A8}" type="parTrans" cxnId="{8E31F9E8-0CED-41E2-A023-F9E312D6BB0E}">
      <dgm:prSet/>
      <dgm:spPr/>
      <dgm:t>
        <a:bodyPr/>
        <a:lstStyle/>
        <a:p>
          <a:endParaRPr lang="en-US"/>
        </a:p>
      </dgm:t>
    </dgm:pt>
    <dgm:pt modelId="{061A2116-3F9B-424C-9FF2-8F8C95B7E2F4}" type="sibTrans" cxnId="{8E31F9E8-0CED-41E2-A023-F9E312D6BB0E}">
      <dgm:prSet/>
      <dgm:spPr/>
      <dgm:t>
        <a:bodyPr/>
        <a:lstStyle/>
        <a:p>
          <a:endParaRPr lang="en-US"/>
        </a:p>
      </dgm:t>
    </dgm:pt>
    <dgm:pt modelId="{110E3BB4-2D31-4495-B64D-6597E8C8DE04}" type="pres">
      <dgm:prSet presAssocID="{6B15E755-7C69-4062-965C-103ADF2ABEC2}" presName="linear" presStyleCnt="0">
        <dgm:presLayoutVars>
          <dgm:animLvl val="lvl"/>
          <dgm:resizeHandles val="exact"/>
        </dgm:presLayoutVars>
      </dgm:prSet>
      <dgm:spPr/>
    </dgm:pt>
    <dgm:pt modelId="{FBF8B485-EDEF-4B74-BA03-89CA7F5F545D}" type="pres">
      <dgm:prSet presAssocID="{990F8D0D-B991-423B-B9C7-8E8612E9E3B0}" presName="parentText" presStyleLbl="node1" presStyleIdx="0" presStyleCnt="5" custLinFactNeighborX="625" custLinFactNeighborY="-55702">
        <dgm:presLayoutVars>
          <dgm:chMax val="0"/>
          <dgm:bulletEnabled val="1"/>
        </dgm:presLayoutVars>
      </dgm:prSet>
      <dgm:spPr/>
    </dgm:pt>
    <dgm:pt modelId="{0B4DAEEB-4DB0-47D0-A555-78F769BC6DC4}" type="pres">
      <dgm:prSet presAssocID="{F776B4E7-ED6D-4BFF-A9FF-D643E4218313}" presName="spacer" presStyleCnt="0"/>
      <dgm:spPr/>
    </dgm:pt>
    <dgm:pt modelId="{244BD73E-DFA6-4FD4-BFEF-9F25BE4D91F4}" type="pres">
      <dgm:prSet presAssocID="{93189693-C901-4337-B621-22BEAFED12D0}" presName="parentText" presStyleLbl="node1" presStyleIdx="1" presStyleCnt="5">
        <dgm:presLayoutVars>
          <dgm:chMax val="0"/>
          <dgm:bulletEnabled val="1"/>
        </dgm:presLayoutVars>
      </dgm:prSet>
      <dgm:spPr/>
    </dgm:pt>
    <dgm:pt modelId="{E72DDCE9-CBF4-4672-89AC-19D737656460}" type="pres">
      <dgm:prSet presAssocID="{B61AEE29-4406-4297-8D1C-0FF4195210EB}" presName="spacer" presStyleCnt="0"/>
      <dgm:spPr/>
    </dgm:pt>
    <dgm:pt modelId="{6FC6D54C-0C32-41AE-8B16-46F4A7683F1D}" type="pres">
      <dgm:prSet presAssocID="{2F9313FD-E49B-4136-8943-357BC10087BC}" presName="parentText" presStyleLbl="node1" presStyleIdx="2" presStyleCnt="5">
        <dgm:presLayoutVars>
          <dgm:chMax val="0"/>
          <dgm:bulletEnabled val="1"/>
        </dgm:presLayoutVars>
      </dgm:prSet>
      <dgm:spPr/>
    </dgm:pt>
    <dgm:pt modelId="{06B367AF-7200-4CAC-A292-21F5D875C662}" type="pres">
      <dgm:prSet presAssocID="{3B1E790C-20AA-4DA1-BCF5-F6CD68CFD751}" presName="spacer" presStyleCnt="0"/>
      <dgm:spPr/>
    </dgm:pt>
    <dgm:pt modelId="{B1391EAB-4524-40F4-A698-F7D728653F00}" type="pres">
      <dgm:prSet presAssocID="{AE510F79-FD2D-4AB1-ADCB-EB2379870617}" presName="parentText" presStyleLbl="node1" presStyleIdx="3" presStyleCnt="5">
        <dgm:presLayoutVars>
          <dgm:chMax val="0"/>
          <dgm:bulletEnabled val="1"/>
        </dgm:presLayoutVars>
      </dgm:prSet>
      <dgm:spPr/>
    </dgm:pt>
    <dgm:pt modelId="{351314C7-3F32-47CF-B459-B520F696BE0D}" type="pres">
      <dgm:prSet presAssocID="{18BDB0EA-BB12-42FE-B733-E47233FC2857}" presName="spacer" presStyleCnt="0"/>
      <dgm:spPr/>
    </dgm:pt>
    <dgm:pt modelId="{4923768B-7921-43A7-BF26-9537884486DC}" type="pres">
      <dgm:prSet presAssocID="{C8203677-F9DD-464A-9DE2-1A65B66D4163}" presName="parentText" presStyleLbl="node1" presStyleIdx="4" presStyleCnt="5">
        <dgm:presLayoutVars>
          <dgm:chMax val="0"/>
          <dgm:bulletEnabled val="1"/>
        </dgm:presLayoutVars>
      </dgm:prSet>
      <dgm:spPr/>
    </dgm:pt>
  </dgm:ptLst>
  <dgm:cxnLst>
    <dgm:cxn modelId="{F9FB3709-E384-4389-82D3-F4344B2EEACE}" type="presOf" srcId="{2F9313FD-E49B-4136-8943-357BC10087BC}" destId="{6FC6D54C-0C32-41AE-8B16-46F4A7683F1D}" srcOrd="0" destOrd="0" presId="urn:microsoft.com/office/officeart/2005/8/layout/vList2"/>
    <dgm:cxn modelId="{ECEA7617-D2B7-418C-A305-FE66E03F4E33}" type="presOf" srcId="{6B15E755-7C69-4062-965C-103ADF2ABEC2}" destId="{110E3BB4-2D31-4495-B64D-6597E8C8DE04}" srcOrd="0" destOrd="0" presId="urn:microsoft.com/office/officeart/2005/8/layout/vList2"/>
    <dgm:cxn modelId="{1C9D0035-F888-4B3B-AD79-C786E7598931}" type="presOf" srcId="{990F8D0D-B991-423B-B9C7-8E8612E9E3B0}" destId="{FBF8B485-EDEF-4B74-BA03-89CA7F5F545D}" srcOrd="0" destOrd="0" presId="urn:microsoft.com/office/officeart/2005/8/layout/vList2"/>
    <dgm:cxn modelId="{A0BAF341-C8BC-451B-B77A-322C77CA2E1B}" type="presOf" srcId="{AE510F79-FD2D-4AB1-ADCB-EB2379870617}" destId="{B1391EAB-4524-40F4-A698-F7D728653F00}" srcOrd="0" destOrd="0" presId="urn:microsoft.com/office/officeart/2005/8/layout/vList2"/>
    <dgm:cxn modelId="{098D7079-CB68-4A7D-93D5-01F615A7D5BB}" type="presOf" srcId="{93189693-C901-4337-B621-22BEAFED12D0}" destId="{244BD73E-DFA6-4FD4-BFEF-9F25BE4D91F4}" srcOrd="0" destOrd="0" presId="urn:microsoft.com/office/officeart/2005/8/layout/vList2"/>
    <dgm:cxn modelId="{D502EF7F-B6E4-4096-9284-2DD1DF0E13A6}" srcId="{6B15E755-7C69-4062-965C-103ADF2ABEC2}" destId="{AE510F79-FD2D-4AB1-ADCB-EB2379870617}" srcOrd="3" destOrd="0" parTransId="{69459B0B-52BE-4F0D-B53B-80B2B1956DBE}" sibTransId="{18BDB0EA-BB12-42FE-B733-E47233FC2857}"/>
    <dgm:cxn modelId="{F9B0BCB6-9417-467B-BFEB-94B9CB8FBE32}" srcId="{6B15E755-7C69-4062-965C-103ADF2ABEC2}" destId="{2F9313FD-E49B-4136-8943-357BC10087BC}" srcOrd="2" destOrd="0" parTransId="{E43D4FE2-3899-4BDE-BBF1-96B90E628E7E}" sibTransId="{3B1E790C-20AA-4DA1-BCF5-F6CD68CFD751}"/>
    <dgm:cxn modelId="{586014BB-25FB-46F9-BC93-64E5C810CF5A}" srcId="{6B15E755-7C69-4062-965C-103ADF2ABEC2}" destId="{990F8D0D-B991-423B-B9C7-8E8612E9E3B0}" srcOrd="0" destOrd="0" parTransId="{CA930E66-9B90-4697-8D5B-81DA65BB92A7}" sibTransId="{F776B4E7-ED6D-4BFF-A9FF-D643E4218313}"/>
    <dgm:cxn modelId="{2AD345BF-34E0-4926-9D8C-EC4B7E9C18D7}" type="presOf" srcId="{C8203677-F9DD-464A-9DE2-1A65B66D4163}" destId="{4923768B-7921-43A7-BF26-9537884486DC}" srcOrd="0" destOrd="0" presId="urn:microsoft.com/office/officeart/2005/8/layout/vList2"/>
    <dgm:cxn modelId="{9754AAD0-4288-4ED5-9A6A-9C2E22C62254}" srcId="{6B15E755-7C69-4062-965C-103ADF2ABEC2}" destId="{93189693-C901-4337-B621-22BEAFED12D0}" srcOrd="1" destOrd="0" parTransId="{B919806F-B97B-48F6-8F53-161366684FD1}" sibTransId="{B61AEE29-4406-4297-8D1C-0FF4195210EB}"/>
    <dgm:cxn modelId="{8E31F9E8-0CED-41E2-A023-F9E312D6BB0E}" srcId="{6B15E755-7C69-4062-965C-103ADF2ABEC2}" destId="{C8203677-F9DD-464A-9DE2-1A65B66D4163}" srcOrd="4" destOrd="0" parTransId="{6A9EECD8-3241-411A-A8D1-83EBC7A287A8}" sibTransId="{061A2116-3F9B-424C-9FF2-8F8C95B7E2F4}"/>
    <dgm:cxn modelId="{AD472237-945A-4F5F-BE9F-DF074A1910AA}" type="presParOf" srcId="{110E3BB4-2D31-4495-B64D-6597E8C8DE04}" destId="{FBF8B485-EDEF-4B74-BA03-89CA7F5F545D}" srcOrd="0" destOrd="0" presId="urn:microsoft.com/office/officeart/2005/8/layout/vList2"/>
    <dgm:cxn modelId="{954AE7A9-7A6C-4755-8B6B-F6E99D2B9BE2}" type="presParOf" srcId="{110E3BB4-2D31-4495-B64D-6597E8C8DE04}" destId="{0B4DAEEB-4DB0-47D0-A555-78F769BC6DC4}" srcOrd="1" destOrd="0" presId="urn:microsoft.com/office/officeart/2005/8/layout/vList2"/>
    <dgm:cxn modelId="{9DD5D75E-D000-4F50-AC94-7A048CCEBAF9}" type="presParOf" srcId="{110E3BB4-2D31-4495-B64D-6597E8C8DE04}" destId="{244BD73E-DFA6-4FD4-BFEF-9F25BE4D91F4}" srcOrd="2" destOrd="0" presId="urn:microsoft.com/office/officeart/2005/8/layout/vList2"/>
    <dgm:cxn modelId="{10CB3ECD-1193-420D-82F1-EC5A43A0FB78}" type="presParOf" srcId="{110E3BB4-2D31-4495-B64D-6597E8C8DE04}" destId="{E72DDCE9-CBF4-4672-89AC-19D737656460}" srcOrd="3" destOrd="0" presId="urn:microsoft.com/office/officeart/2005/8/layout/vList2"/>
    <dgm:cxn modelId="{5147F5AF-B0CC-4F60-9325-0A364D37350F}" type="presParOf" srcId="{110E3BB4-2D31-4495-B64D-6597E8C8DE04}" destId="{6FC6D54C-0C32-41AE-8B16-46F4A7683F1D}" srcOrd="4" destOrd="0" presId="urn:microsoft.com/office/officeart/2005/8/layout/vList2"/>
    <dgm:cxn modelId="{5D87A1FB-FD89-4917-A940-506E15A1B71F}" type="presParOf" srcId="{110E3BB4-2D31-4495-B64D-6597E8C8DE04}" destId="{06B367AF-7200-4CAC-A292-21F5D875C662}" srcOrd="5" destOrd="0" presId="urn:microsoft.com/office/officeart/2005/8/layout/vList2"/>
    <dgm:cxn modelId="{C88E619D-E6F2-4972-B065-31FE3660F343}" type="presParOf" srcId="{110E3BB4-2D31-4495-B64D-6597E8C8DE04}" destId="{B1391EAB-4524-40F4-A698-F7D728653F00}" srcOrd="6" destOrd="0" presId="urn:microsoft.com/office/officeart/2005/8/layout/vList2"/>
    <dgm:cxn modelId="{F4B74111-2258-4B54-9431-180562D2ECA9}" type="presParOf" srcId="{110E3BB4-2D31-4495-B64D-6597E8C8DE04}" destId="{351314C7-3F32-47CF-B459-B520F696BE0D}" srcOrd="7" destOrd="0" presId="urn:microsoft.com/office/officeart/2005/8/layout/vList2"/>
    <dgm:cxn modelId="{D1741C42-8171-4F98-898B-B457E420AB55}" type="presParOf" srcId="{110E3BB4-2D31-4495-B64D-6597E8C8DE04}" destId="{4923768B-7921-43A7-BF26-9537884486DC}"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6B15E755-7C69-4062-965C-103ADF2ABEC2}"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990F8D0D-B991-423B-B9C7-8E8612E9E3B0}">
      <dgm:prSet/>
      <dgm:spPr/>
      <dgm:t>
        <a:bodyPr/>
        <a:lstStyle/>
        <a:p>
          <a:r>
            <a:rPr lang="en-US" b="1" dirty="0"/>
            <a:t>Safe Space </a:t>
          </a:r>
          <a:r>
            <a:rPr lang="en-US" dirty="0"/>
            <a:t>– have access to a safe space with calm activities, e.g. pop up tent</a:t>
          </a:r>
        </a:p>
      </dgm:t>
    </dgm:pt>
    <dgm:pt modelId="{CA930E66-9B90-4697-8D5B-81DA65BB92A7}" type="parTrans" cxnId="{586014BB-25FB-46F9-BC93-64E5C810CF5A}">
      <dgm:prSet/>
      <dgm:spPr/>
      <dgm:t>
        <a:bodyPr/>
        <a:lstStyle/>
        <a:p>
          <a:endParaRPr lang="en-US"/>
        </a:p>
      </dgm:t>
    </dgm:pt>
    <dgm:pt modelId="{F776B4E7-ED6D-4BFF-A9FF-D643E4218313}" type="sibTrans" cxnId="{586014BB-25FB-46F9-BC93-64E5C810CF5A}">
      <dgm:prSet/>
      <dgm:spPr/>
      <dgm:t>
        <a:bodyPr/>
        <a:lstStyle/>
        <a:p>
          <a:endParaRPr lang="en-US"/>
        </a:p>
      </dgm:t>
    </dgm:pt>
    <dgm:pt modelId="{93189693-C901-4337-B621-22BEAFED12D0}">
      <dgm:prSet/>
      <dgm:spPr/>
      <dgm:t>
        <a:bodyPr/>
        <a:lstStyle/>
        <a:p>
          <a:r>
            <a:rPr lang="en-US" b="1" dirty="0"/>
            <a:t>Culturally sensitive space</a:t>
          </a:r>
        </a:p>
      </dgm:t>
    </dgm:pt>
    <dgm:pt modelId="{B919806F-B97B-48F6-8F53-161366684FD1}" type="parTrans" cxnId="{9754AAD0-4288-4ED5-9A6A-9C2E22C62254}">
      <dgm:prSet/>
      <dgm:spPr/>
      <dgm:t>
        <a:bodyPr/>
        <a:lstStyle/>
        <a:p>
          <a:endParaRPr lang="en-US"/>
        </a:p>
      </dgm:t>
    </dgm:pt>
    <dgm:pt modelId="{B61AEE29-4406-4297-8D1C-0FF4195210EB}" type="sibTrans" cxnId="{9754AAD0-4288-4ED5-9A6A-9C2E22C62254}">
      <dgm:prSet/>
      <dgm:spPr/>
      <dgm:t>
        <a:bodyPr/>
        <a:lstStyle/>
        <a:p>
          <a:endParaRPr lang="en-US"/>
        </a:p>
      </dgm:t>
    </dgm:pt>
    <dgm:pt modelId="{2F9313FD-E49B-4136-8943-357BC10087BC}">
      <dgm:prSet/>
      <dgm:spPr/>
      <dgm:t>
        <a:bodyPr/>
        <a:lstStyle/>
        <a:p>
          <a:r>
            <a:rPr lang="en-US" b="1" dirty="0"/>
            <a:t>Calm communication</a:t>
          </a:r>
          <a:r>
            <a:rPr lang="en-US" dirty="0"/>
            <a:t>, e.g. avoid loud noises, shouting, watch body language</a:t>
          </a:r>
        </a:p>
      </dgm:t>
    </dgm:pt>
    <dgm:pt modelId="{E43D4FE2-3899-4BDE-BBF1-96B90E628E7E}" type="parTrans" cxnId="{F9B0BCB6-9417-467B-BFEB-94B9CB8FBE32}">
      <dgm:prSet/>
      <dgm:spPr/>
      <dgm:t>
        <a:bodyPr/>
        <a:lstStyle/>
        <a:p>
          <a:endParaRPr lang="en-US"/>
        </a:p>
      </dgm:t>
    </dgm:pt>
    <dgm:pt modelId="{3B1E790C-20AA-4DA1-BCF5-F6CD68CFD751}" type="sibTrans" cxnId="{F9B0BCB6-9417-467B-BFEB-94B9CB8FBE32}">
      <dgm:prSet/>
      <dgm:spPr/>
      <dgm:t>
        <a:bodyPr/>
        <a:lstStyle/>
        <a:p>
          <a:endParaRPr lang="en-US"/>
        </a:p>
      </dgm:t>
    </dgm:pt>
    <dgm:pt modelId="{C8203677-F9DD-464A-9DE2-1A65B66D4163}">
      <dgm:prSet/>
      <dgm:spPr/>
      <dgm:t>
        <a:bodyPr/>
        <a:lstStyle/>
        <a:p>
          <a:r>
            <a:rPr lang="en-US" b="1" dirty="0"/>
            <a:t>Settling Activities </a:t>
          </a:r>
          <a:r>
            <a:rPr lang="en-US" dirty="0"/>
            <a:t>– comfort box, exit pass</a:t>
          </a:r>
        </a:p>
      </dgm:t>
    </dgm:pt>
    <dgm:pt modelId="{6A9EECD8-3241-411A-A8D1-83EBC7A287A8}" type="parTrans" cxnId="{8E31F9E8-0CED-41E2-A023-F9E312D6BB0E}">
      <dgm:prSet/>
      <dgm:spPr/>
      <dgm:t>
        <a:bodyPr/>
        <a:lstStyle/>
        <a:p>
          <a:endParaRPr lang="en-US"/>
        </a:p>
      </dgm:t>
    </dgm:pt>
    <dgm:pt modelId="{061A2116-3F9B-424C-9FF2-8F8C95B7E2F4}" type="sibTrans" cxnId="{8E31F9E8-0CED-41E2-A023-F9E312D6BB0E}">
      <dgm:prSet/>
      <dgm:spPr/>
      <dgm:t>
        <a:bodyPr/>
        <a:lstStyle/>
        <a:p>
          <a:endParaRPr lang="en-US"/>
        </a:p>
      </dgm:t>
    </dgm:pt>
    <dgm:pt modelId="{96E35033-5E7E-436E-83EB-A9C05343C5CB}">
      <dgm:prSet/>
      <dgm:spPr/>
      <dgm:t>
        <a:bodyPr/>
        <a:lstStyle/>
        <a:p>
          <a:r>
            <a:rPr lang="en-US" b="1" i="0" dirty="0"/>
            <a:t>Visuals of who can help </a:t>
          </a:r>
          <a:r>
            <a:rPr lang="en-US" dirty="0"/>
            <a:t>– posters of staff or peers who can help</a:t>
          </a:r>
        </a:p>
      </dgm:t>
    </dgm:pt>
    <dgm:pt modelId="{43251D8A-4516-4F20-900C-B28A9B7ECB49}" type="parTrans" cxnId="{8E0CE262-F31F-4EA7-8F4A-0C0CE6EFB276}">
      <dgm:prSet/>
      <dgm:spPr/>
      <dgm:t>
        <a:bodyPr/>
        <a:lstStyle/>
        <a:p>
          <a:endParaRPr lang="en-US"/>
        </a:p>
      </dgm:t>
    </dgm:pt>
    <dgm:pt modelId="{EA491005-9032-4BE6-8E91-D3C680F6CA20}" type="sibTrans" cxnId="{8E0CE262-F31F-4EA7-8F4A-0C0CE6EFB276}">
      <dgm:prSet/>
      <dgm:spPr/>
      <dgm:t>
        <a:bodyPr/>
        <a:lstStyle/>
        <a:p>
          <a:endParaRPr lang="en-US"/>
        </a:p>
      </dgm:t>
    </dgm:pt>
    <dgm:pt modelId="{C9D5917D-A526-4A4E-AAB9-7ED2EF3D8279}">
      <dgm:prSet/>
      <dgm:spPr/>
      <dgm:t>
        <a:bodyPr/>
        <a:lstStyle/>
        <a:p>
          <a:r>
            <a:rPr lang="en-US" b="1" dirty="0"/>
            <a:t>Calm Techniques </a:t>
          </a:r>
          <a:r>
            <a:rPr lang="en-US" dirty="0"/>
            <a:t>– learn what helps them to feel calm, e.g. prayer, music, interests</a:t>
          </a:r>
        </a:p>
      </dgm:t>
    </dgm:pt>
    <dgm:pt modelId="{9ED18CA4-F04C-41A7-BA67-F06EEFEAD9A0}" type="parTrans" cxnId="{F6D68B4A-D146-4E8D-A387-540474ED6816}">
      <dgm:prSet/>
      <dgm:spPr/>
      <dgm:t>
        <a:bodyPr/>
        <a:lstStyle/>
        <a:p>
          <a:endParaRPr lang="en-GB"/>
        </a:p>
      </dgm:t>
    </dgm:pt>
    <dgm:pt modelId="{53B36FD7-69A8-4E7B-BF8F-2505A7047C5F}" type="sibTrans" cxnId="{F6D68B4A-D146-4E8D-A387-540474ED6816}">
      <dgm:prSet/>
      <dgm:spPr/>
      <dgm:t>
        <a:bodyPr/>
        <a:lstStyle/>
        <a:p>
          <a:endParaRPr lang="en-GB"/>
        </a:p>
      </dgm:t>
    </dgm:pt>
    <dgm:pt modelId="{110E3BB4-2D31-4495-B64D-6597E8C8DE04}" type="pres">
      <dgm:prSet presAssocID="{6B15E755-7C69-4062-965C-103ADF2ABEC2}" presName="linear" presStyleCnt="0">
        <dgm:presLayoutVars>
          <dgm:animLvl val="lvl"/>
          <dgm:resizeHandles val="exact"/>
        </dgm:presLayoutVars>
      </dgm:prSet>
      <dgm:spPr/>
    </dgm:pt>
    <dgm:pt modelId="{FBF8B485-EDEF-4B74-BA03-89CA7F5F545D}" type="pres">
      <dgm:prSet presAssocID="{990F8D0D-B991-423B-B9C7-8E8612E9E3B0}" presName="parentText" presStyleLbl="node1" presStyleIdx="0" presStyleCnt="6" custLinFactNeighborX="625" custLinFactNeighborY="-55702">
        <dgm:presLayoutVars>
          <dgm:chMax val="0"/>
          <dgm:bulletEnabled val="1"/>
        </dgm:presLayoutVars>
      </dgm:prSet>
      <dgm:spPr/>
    </dgm:pt>
    <dgm:pt modelId="{0B4DAEEB-4DB0-47D0-A555-78F769BC6DC4}" type="pres">
      <dgm:prSet presAssocID="{F776B4E7-ED6D-4BFF-A9FF-D643E4218313}" presName="spacer" presStyleCnt="0"/>
      <dgm:spPr/>
    </dgm:pt>
    <dgm:pt modelId="{244BD73E-DFA6-4FD4-BFEF-9F25BE4D91F4}" type="pres">
      <dgm:prSet presAssocID="{93189693-C901-4337-B621-22BEAFED12D0}" presName="parentText" presStyleLbl="node1" presStyleIdx="1" presStyleCnt="6">
        <dgm:presLayoutVars>
          <dgm:chMax val="0"/>
          <dgm:bulletEnabled val="1"/>
        </dgm:presLayoutVars>
      </dgm:prSet>
      <dgm:spPr/>
    </dgm:pt>
    <dgm:pt modelId="{E72DDCE9-CBF4-4672-89AC-19D737656460}" type="pres">
      <dgm:prSet presAssocID="{B61AEE29-4406-4297-8D1C-0FF4195210EB}" presName="spacer" presStyleCnt="0"/>
      <dgm:spPr/>
    </dgm:pt>
    <dgm:pt modelId="{6FC6D54C-0C32-41AE-8B16-46F4A7683F1D}" type="pres">
      <dgm:prSet presAssocID="{2F9313FD-E49B-4136-8943-357BC10087BC}" presName="parentText" presStyleLbl="node1" presStyleIdx="2" presStyleCnt="6">
        <dgm:presLayoutVars>
          <dgm:chMax val="0"/>
          <dgm:bulletEnabled val="1"/>
        </dgm:presLayoutVars>
      </dgm:prSet>
      <dgm:spPr/>
    </dgm:pt>
    <dgm:pt modelId="{06B367AF-7200-4CAC-A292-21F5D875C662}" type="pres">
      <dgm:prSet presAssocID="{3B1E790C-20AA-4DA1-BCF5-F6CD68CFD751}" presName="spacer" presStyleCnt="0"/>
      <dgm:spPr/>
    </dgm:pt>
    <dgm:pt modelId="{4B91C007-2980-46F6-BD46-AE7B8AC765F3}" type="pres">
      <dgm:prSet presAssocID="{C9D5917D-A526-4A4E-AAB9-7ED2EF3D8279}" presName="parentText" presStyleLbl="node1" presStyleIdx="3" presStyleCnt="6">
        <dgm:presLayoutVars>
          <dgm:chMax val="0"/>
          <dgm:bulletEnabled val="1"/>
        </dgm:presLayoutVars>
      </dgm:prSet>
      <dgm:spPr/>
    </dgm:pt>
    <dgm:pt modelId="{D11BD554-6F07-40D7-AA48-B14D16EA2A69}" type="pres">
      <dgm:prSet presAssocID="{53B36FD7-69A8-4E7B-BF8F-2505A7047C5F}" presName="spacer" presStyleCnt="0"/>
      <dgm:spPr/>
    </dgm:pt>
    <dgm:pt modelId="{4923768B-7921-43A7-BF26-9537884486DC}" type="pres">
      <dgm:prSet presAssocID="{C8203677-F9DD-464A-9DE2-1A65B66D4163}" presName="parentText" presStyleLbl="node1" presStyleIdx="4" presStyleCnt="6">
        <dgm:presLayoutVars>
          <dgm:chMax val="0"/>
          <dgm:bulletEnabled val="1"/>
        </dgm:presLayoutVars>
      </dgm:prSet>
      <dgm:spPr/>
    </dgm:pt>
    <dgm:pt modelId="{ED9DB407-3575-42F8-A177-FC79745869DA}" type="pres">
      <dgm:prSet presAssocID="{061A2116-3F9B-424C-9FF2-8F8C95B7E2F4}" presName="spacer" presStyleCnt="0"/>
      <dgm:spPr/>
    </dgm:pt>
    <dgm:pt modelId="{2FB9B2EB-6AF6-4410-99BC-C805E39BCD8A}" type="pres">
      <dgm:prSet presAssocID="{96E35033-5E7E-436E-83EB-A9C05343C5CB}" presName="parentText" presStyleLbl="node1" presStyleIdx="5" presStyleCnt="6">
        <dgm:presLayoutVars>
          <dgm:chMax val="0"/>
          <dgm:bulletEnabled val="1"/>
        </dgm:presLayoutVars>
      </dgm:prSet>
      <dgm:spPr/>
    </dgm:pt>
  </dgm:ptLst>
  <dgm:cxnLst>
    <dgm:cxn modelId="{F9FB3709-E384-4389-82D3-F4344B2EEACE}" type="presOf" srcId="{2F9313FD-E49B-4136-8943-357BC10087BC}" destId="{6FC6D54C-0C32-41AE-8B16-46F4A7683F1D}" srcOrd="0" destOrd="0" presId="urn:microsoft.com/office/officeart/2005/8/layout/vList2"/>
    <dgm:cxn modelId="{4DE3280A-9CEF-418E-9DA8-4CF3AB18AD5B}" type="presOf" srcId="{96E35033-5E7E-436E-83EB-A9C05343C5CB}" destId="{2FB9B2EB-6AF6-4410-99BC-C805E39BCD8A}" srcOrd="0" destOrd="0" presId="urn:microsoft.com/office/officeart/2005/8/layout/vList2"/>
    <dgm:cxn modelId="{ECEA7617-D2B7-418C-A305-FE66E03F4E33}" type="presOf" srcId="{6B15E755-7C69-4062-965C-103ADF2ABEC2}" destId="{110E3BB4-2D31-4495-B64D-6597E8C8DE04}" srcOrd="0" destOrd="0" presId="urn:microsoft.com/office/officeart/2005/8/layout/vList2"/>
    <dgm:cxn modelId="{1CDA1223-B9FE-4885-B353-AB36EB149134}" type="presOf" srcId="{C9D5917D-A526-4A4E-AAB9-7ED2EF3D8279}" destId="{4B91C007-2980-46F6-BD46-AE7B8AC765F3}" srcOrd="0" destOrd="0" presId="urn:microsoft.com/office/officeart/2005/8/layout/vList2"/>
    <dgm:cxn modelId="{1C9D0035-F888-4B3B-AD79-C786E7598931}" type="presOf" srcId="{990F8D0D-B991-423B-B9C7-8E8612E9E3B0}" destId="{FBF8B485-EDEF-4B74-BA03-89CA7F5F545D}" srcOrd="0" destOrd="0" presId="urn:microsoft.com/office/officeart/2005/8/layout/vList2"/>
    <dgm:cxn modelId="{8E0CE262-F31F-4EA7-8F4A-0C0CE6EFB276}" srcId="{6B15E755-7C69-4062-965C-103ADF2ABEC2}" destId="{96E35033-5E7E-436E-83EB-A9C05343C5CB}" srcOrd="5" destOrd="0" parTransId="{43251D8A-4516-4F20-900C-B28A9B7ECB49}" sibTransId="{EA491005-9032-4BE6-8E91-D3C680F6CA20}"/>
    <dgm:cxn modelId="{F6D68B4A-D146-4E8D-A387-540474ED6816}" srcId="{6B15E755-7C69-4062-965C-103ADF2ABEC2}" destId="{C9D5917D-A526-4A4E-AAB9-7ED2EF3D8279}" srcOrd="3" destOrd="0" parTransId="{9ED18CA4-F04C-41A7-BA67-F06EEFEAD9A0}" sibTransId="{53B36FD7-69A8-4E7B-BF8F-2505A7047C5F}"/>
    <dgm:cxn modelId="{098D7079-CB68-4A7D-93D5-01F615A7D5BB}" type="presOf" srcId="{93189693-C901-4337-B621-22BEAFED12D0}" destId="{244BD73E-DFA6-4FD4-BFEF-9F25BE4D91F4}" srcOrd="0" destOrd="0" presId="urn:microsoft.com/office/officeart/2005/8/layout/vList2"/>
    <dgm:cxn modelId="{F9B0BCB6-9417-467B-BFEB-94B9CB8FBE32}" srcId="{6B15E755-7C69-4062-965C-103ADF2ABEC2}" destId="{2F9313FD-E49B-4136-8943-357BC10087BC}" srcOrd="2" destOrd="0" parTransId="{E43D4FE2-3899-4BDE-BBF1-96B90E628E7E}" sibTransId="{3B1E790C-20AA-4DA1-BCF5-F6CD68CFD751}"/>
    <dgm:cxn modelId="{586014BB-25FB-46F9-BC93-64E5C810CF5A}" srcId="{6B15E755-7C69-4062-965C-103ADF2ABEC2}" destId="{990F8D0D-B991-423B-B9C7-8E8612E9E3B0}" srcOrd="0" destOrd="0" parTransId="{CA930E66-9B90-4697-8D5B-81DA65BB92A7}" sibTransId="{F776B4E7-ED6D-4BFF-A9FF-D643E4218313}"/>
    <dgm:cxn modelId="{2AD345BF-34E0-4926-9D8C-EC4B7E9C18D7}" type="presOf" srcId="{C8203677-F9DD-464A-9DE2-1A65B66D4163}" destId="{4923768B-7921-43A7-BF26-9537884486DC}" srcOrd="0" destOrd="0" presId="urn:microsoft.com/office/officeart/2005/8/layout/vList2"/>
    <dgm:cxn modelId="{9754AAD0-4288-4ED5-9A6A-9C2E22C62254}" srcId="{6B15E755-7C69-4062-965C-103ADF2ABEC2}" destId="{93189693-C901-4337-B621-22BEAFED12D0}" srcOrd="1" destOrd="0" parTransId="{B919806F-B97B-48F6-8F53-161366684FD1}" sibTransId="{B61AEE29-4406-4297-8D1C-0FF4195210EB}"/>
    <dgm:cxn modelId="{8E31F9E8-0CED-41E2-A023-F9E312D6BB0E}" srcId="{6B15E755-7C69-4062-965C-103ADF2ABEC2}" destId="{C8203677-F9DD-464A-9DE2-1A65B66D4163}" srcOrd="4" destOrd="0" parTransId="{6A9EECD8-3241-411A-A8D1-83EBC7A287A8}" sibTransId="{061A2116-3F9B-424C-9FF2-8F8C95B7E2F4}"/>
    <dgm:cxn modelId="{AD472237-945A-4F5F-BE9F-DF074A1910AA}" type="presParOf" srcId="{110E3BB4-2D31-4495-B64D-6597E8C8DE04}" destId="{FBF8B485-EDEF-4B74-BA03-89CA7F5F545D}" srcOrd="0" destOrd="0" presId="urn:microsoft.com/office/officeart/2005/8/layout/vList2"/>
    <dgm:cxn modelId="{954AE7A9-7A6C-4755-8B6B-F6E99D2B9BE2}" type="presParOf" srcId="{110E3BB4-2D31-4495-B64D-6597E8C8DE04}" destId="{0B4DAEEB-4DB0-47D0-A555-78F769BC6DC4}" srcOrd="1" destOrd="0" presId="urn:microsoft.com/office/officeart/2005/8/layout/vList2"/>
    <dgm:cxn modelId="{9DD5D75E-D000-4F50-AC94-7A048CCEBAF9}" type="presParOf" srcId="{110E3BB4-2D31-4495-B64D-6597E8C8DE04}" destId="{244BD73E-DFA6-4FD4-BFEF-9F25BE4D91F4}" srcOrd="2" destOrd="0" presId="urn:microsoft.com/office/officeart/2005/8/layout/vList2"/>
    <dgm:cxn modelId="{10CB3ECD-1193-420D-82F1-EC5A43A0FB78}" type="presParOf" srcId="{110E3BB4-2D31-4495-B64D-6597E8C8DE04}" destId="{E72DDCE9-CBF4-4672-89AC-19D737656460}" srcOrd="3" destOrd="0" presId="urn:microsoft.com/office/officeart/2005/8/layout/vList2"/>
    <dgm:cxn modelId="{5147F5AF-B0CC-4F60-9325-0A364D37350F}" type="presParOf" srcId="{110E3BB4-2D31-4495-B64D-6597E8C8DE04}" destId="{6FC6D54C-0C32-41AE-8B16-46F4A7683F1D}" srcOrd="4" destOrd="0" presId="urn:microsoft.com/office/officeart/2005/8/layout/vList2"/>
    <dgm:cxn modelId="{5D87A1FB-FD89-4917-A940-506E15A1B71F}" type="presParOf" srcId="{110E3BB4-2D31-4495-B64D-6597E8C8DE04}" destId="{06B367AF-7200-4CAC-A292-21F5D875C662}" srcOrd="5" destOrd="0" presId="urn:microsoft.com/office/officeart/2005/8/layout/vList2"/>
    <dgm:cxn modelId="{C498842C-526F-4B01-AEE0-18BBF686CF79}" type="presParOf" srcId="{110E3BB4-2D31-4495-B64D-6597E8C8DE04}" destId="{4B91C007-2980-46F6-BD46-AE7B8AC765F3}" srcOrd="6" destOrd="0" presId="urn:microsoft.com/office/officeart/2005/8/layout/vList2"/>
    <dgm:cxn modelId="{174B495B-B67E-4A3D-BC54-47E0F29EA015}" type="presParOf" srcId="{110E3BB4-2D31-4495-B64D-6597E8C8DE04}" destId="{D11BD554-6F07-40D7-AA48-B14D16EA2A69}" srcOrd="7" destOrd="0" presId="urn:microsoft.com/office/officeart/2005/8/layout/vList2"/>
    <dgm:cxn modelId="{D1741C42-8171-4F98-898B-B457E420AB55}" type="presParOf" srcId="{110E3BB4-2D31-4495-B64D-6597E8C8DE04}" destId="{4923768B-7921-43A7-BF26-9537884486DC}" srcOrd="8" destOrd="0" presId="urn:microsoft.com/office/officeart/2005/8/layout/vList2"/>
    <dgm:cxn modelId="{4977796C-B7A8-4F3A-B969-CA4F3E03CFF3}" type="presParOf" srcId="{110E3BB4-2D31-4495-B64D-6597E8C8DE04}" destId="{ED9DB407-3575-42F8-A177-FC79745869DA}" srcOrd="9" destOrd="0" presId="urn:microsoft.com/office/officeart/2005/8/layout/vList2"/>
    <dgm:cxn modelId="{F9E09C5E-815B-48F2-BE78-AAEC8F01B06B}" type="presParOf" srcId="{110E3BB4-2D31-4495-B64D-6597E8C8DE04}" destId="{2FB9B2EB-6AF6-4410-99BC-C805E39BCD8A}" srcOrd="10"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6B15E755-7C69-4062-965C-103ADF2ABEC2}"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990F8D0D-B991-423B-B9C7-8E8612E9E3B0}">
      <dgm:prSet/>
      <dgm:spPr/>
      <dgm:t>
        <a:bodyPr/>
        <a:lstStyle/>
        <a:p>
          <a:r>
            <a:rPr lang="en-US" b="1" dirty="0"/>
            <a:t>Celebrate faith/culture - g</a:t>
          </a:r>
          <a:r>
            <a:rPr lang="en-US" dirty="0"/>
            <a:t>et to know faith/culture and reflect this around the school</a:t>
          </a:r>
        </a:p>
      </dgm:t>
    </dgm:pt>
    <dgm:pt modelId="{CA930E66-9B90-4697-8D5B-81DA65BB92A7}" type="parTrans" cxnId="{586014BB-25FB-46F9-BC93-64E5C810CF5A}">
      <dgm:prSet/>
      <dgm:spPr/>
      <dgm:t>
        <a:bodyPr/>
        <a:lstStyle/>
        <a:p>
          <a:endParaRPr lang="en-US"/>
        </a:p>
      </dgm:t>
    </dgm:pt>
    <dgm:pt modelId="{F776B4E7-ED6D-4BFF-A9FF-D643E4218313}" type="sibTrans" cxnId="{586014BB-25FB-46F9-BC93-64E5C810CF5A}">
      <dgm:prSet/>
      <dgm:spPr/>
      <dgm:t>
        <a:bodyPr/>
        <a:lstStyle/>
        <a:p>
          <a:endParaRPr lang="en-US"/>
        </a:p>
      </dgm:t>
    </dgm:pt>
    <dgm:pt modelId="{93189693-C901-4337-B621-22BEAFED12D0}">
      <dgm:prSet/>
      <dgm:spPr/>
      <dgm:t>
        <a:bodyPr/>
        <a:lstStyle/>
        <a:p>
          <a:r>
            <a:rPr lang="en-US" b="1" dirty="0"/>
            <a:t>Connect with staff - s</a:t>
          </a:r>
          <a:r>
            <a:rPr lang="en-US" dirty="0"/>
            <a:t>how that staff in school care about them</a:t>
          </a:r>
        </a:p>
      </dgm:t>
    </dgm:pt>
    <dgm:pt modelId="{B919806F-B97B-48F6-8F53-161366684FD1}" type="parTrans" cxnId="{9754AAD0-4288-4ED5-9A6A-9C2E22C62254}">
      <dgm:prSet/>
      <dgm:spPr/>
      <dgm:t>
        <a:bodyPr/>
        <a:lstStyle/>
        <a:p>
          <a:endParaRPr lang="en-US"/>
        </a:p>
      </dgm:t>
    </dgm:pt>
    <dgm:pt modelId="{B61AEE29-4406-4297-8D1C-0FF4195210EB}" type="sibTrans" cxnId="{9754AAD0-4288-4ED5-9A6A-9C2E22C62254}">
      <dgm:prSet/>
      <dgm:spPr/>
      <dgm:t>
        <a:bodyPr/>
        <a:lstStyle/>
        <a:p>
          <a:endParaRPr lang="en-US"/>
        </a:p>
      </dgm:t>
    </dgm:pt>
    <dgm:pt modelId="{AE510F79-FD2D-4AB1-ADCB-EB2379870617}">
      <dgm:prSet/>
      <dgm:spPr/>
      <dgm:t>
        <a:bodyPr/>
        <a:lstStyle/>
        <a:p>
          <a:r>
            <a:rPr lang="en-US" b="1" dirty="0"/>
            <a:t>Careful Curiosity - </a:t>
          </a:r>
          <a:r>
            <a:rPr lang="en-US" dirty="0"/>
            <a:t>Gently explore about country of origin/family</a:t>
          </a:r>
        </a:p>
      </dgm:t>
    </dgm:pt>
    <dgm:pt modelId="{69459B0B-52BE-4F0D-B53B-80B2B1956DBE}" type="parTrans" cxnId="{D502EF7F-B6E4-4096-9284-2DD1DF0E13A6}">
      <dgm:prSet/>
      <dgm:spPr/>
      <dgm:t>
        <a:bodyPr/>
        <a:lstStyle/>
        <a:p>
          <a:endParaRPr lang="en-US"/>
        </a:p>
      </dgm:t>
    </dgm:pt>
    <dgm:pt modelId="{18BDB0EA-BB12-42FE-B733-E47233FC2857}" type="sibTrans" cxnId="{D502EF7F-B6E4-4096-9284-2DD1DF0E13A6}">
      <dgm:prSet/>
      <dgm:spPr/>
      <dgm:t>
        <a:bodyPr/>
        <a:lstStyle/>
        <a:p>
          <a:endParaRPr lang="en-US"/>
        </a:p>
      </dgm:t>
    </dgm:pt>
    <dgm:pt modelId="{C8203677-F9DD-464A-9DE2-1A65B66D4163}">
      <dgm:prSet/>
      <dgm:spPr/>
      <dgm:t>
        <a:bodyPr/>
        <a:lstStyle/>
        <a:p>
          <a:r>
            <a:rPr lang="en-US" dirty="0"/>
            <a:t> </a:t>
          </a:r>
          <a:r>
            <a:rPr lang="en-US" b="1" dirty="0"/>
            <a:t>Connection with Peers – </a:t>
          </a:r>
          <a:r>
            <a:rPr lang="en-US" b="0" dirty="0"/>
            <a:t>find activities with </a:t>
          </a:r>
          <a:r>
            <a:rPr lang="en-US" dirty="0"/>
            <a:t>peers that are not always language based, e.g. sports dance, </a:t>
          </a:r>
          <a:r>
            <a:rPr lang="en-US" dirty="0" err="1"/>
            <a:t>etc</a:t>
          </a:r>
          <a:endParaRPr lang="en-US" dirty="0"/>
        </a:p>
      </dgm:t>
    </dgm:pt>
    <dgm:pt modelId="{6A9EECD8-3241-411A-A8D1-83EBC7A287A8}" type="parTrans" cxnId="{8E31F9E8-0CED-41E2-A023-F9E312D6BB0E}">
      <dgm:prSet/>
      <dgm:spPr/>
      <dgm:t>
        <a:bodyPr/>
        <a:lstStyle/>
        <a:p>
          <a:endParaRPr lang="en-US"/>
        </a:p>
      </dgm:t>
    </dgm:pt>
    <dgm:pt modelId="{061A2116-3F9B-424C-9FF2-8F8C95B7E2F4}" type="sibTrans" cxnId="{8E31F9E8-0CED-41E2-A023-F9E312D6BB0E}">
      <dgm:prSet/>
      <dgm:spPr/>
      <dgm:t>
        <a:bodyPr/>
        <a:lstStyle/>
        <a:p>
          <a:endParaRPr lang="en-US"/>
        </a:p>
      </dgm:t>
    </dgm:pt>
    <dgm:pt modelId="{96E35033-5E7E-436E-83EB-A9C05343C5CB}">
      <dgm:prSet/>
      <dgm:spPr/>
      <dgm:t>
        <a:bodyPr/>
        <a:lstStyle/>
        <a:p>
          <a:r>
            <a:rPr lang="en-US" b="1" dirty="0"/>
            <a:t>Teach peers </a:t>
          </a:r>
          <a:r>
            <a:rPr lang="en-US" dirty="0"/>
            <a:t>some of words or phrases</a:t>
          </a:r>
        </a:p>
      </dgm:t>
    </dgm:pt>
    <dgm:pt modelId="{43251D8A-4516-4F20-900C-B28A9B7ECB49}" type="parTrans" cxnId="{8E0CE262-F31F-4EA7-8F4A-0C0CE6EFB276}">
      <dgm:prSet/>
      <dgm:spPr/>
      <dgm:t>
        <a:bodyPr/>
        <a:lstStyle/>
        <a:p>
          <a:endParaRPr lang="en-US"/>
        </a:p>
      </dgm:t>
    </dgm:pt>
    <dgm:pt modelId="{EA491005-9032-4BE6-8E91-D3C680F6CA20}" type="sibTrans" cxnId="{8E0CE262-F31F-4EA7-8F4A-0C0CE6EFB276}">
      <dgm:prSet/>
      <dgm:spPr/>
      <dgm:t>
        <a:bodyPr/>
        <a:lstStyle/>
        <a:p>
          <a:endParaRPr lang="en-US"/>
        </a:p>
      </dgm:t>
    </dgm:pt>
    <dgm:pt modelId="{3BC06A77-9924-4370-8BDD-CE6BD5D3FD80}">
      <dgm:prSet/>
      <dgm:spPr/>
      <dgm:t>
        <a:bodyPr/>
        <a:lstStyle/>
        <a:p>
          <a:r>
            <a:rPr lang="en-US" b="1" dirty="0"/>
            <a:t>Connect with other migrants/refugees</a:t>
          </a:r>
        </a:p>
      </dgm:t>
    </dgm:pt>
    <dgm:pt modelId="{03913BEA-C658-4DAB-9906-594886BE56E4}" type="parTrans" cxnId="{7FCA67C3-0AC9-4F3C-8171-F399CDB9F6E3}">
      <dgm:prSet/>
      <dgm:spPr/>
      <dgm:t>
        <a:bodyPr/>
        <a:lstStyle/>
        <a:p>
          <a:endParaRPr lang="en-GB"/>
        </a:p>
      </dgm:t>
    </dgm:pt>
    <dgm:pt modelId="{A787B23C-AE97-45CC-A099-55B6D620A094}" type="sibTrans" cxnId="{7FCA67C3-0AC9-4F3C-8171-F399CDB9F6E3}">
      <dgm:prSet/>
      <dgm:spPr/>
      <dgm:t>
        <a:bodyPr/>
        <a:lstStyle/>
        <a:p>
          <a:endParaRPr lang="en-GB"/>
        </a:p>
      </dgm:t>
    </dgm:pt>
    <dgm:pt modelId="{110E3BB4-2D31-4495-B64D-6597E8C8DE04}" type="pres">
      <dgm:prSet presAssocID="{6B15E755-7C69-4062-965C-103ADF2ABEC2}" presName="linear" presStyleCnt="0">
        <dgm:presLayoutVars>
          <dgm:animLvl val="lvl"/>
          <dgm:resizeHandles val="exact"/>
        </dgm:presLayoutVars>
      </dgm:prSet>
      <dgm:spPr/>
    </dgm:pt>
    <dgm:pt modelId="{FBF8B485-EDEF-4B74-BA03-89CA7F5F545D}" type="pres">
      <dgm:prSet presAssocID="{990F8D0D-B991-423B-B9C7-8E8612E9E3B0}" presName="parentText" presStyleLbl="node1" presStyleIdx="0" presStyleCnt="6">
        <dgm:presLayoutVars>
          <dgm:chMax val="0"/>
          <dgm:bulletEnabled val="1"/>
        </dgm:presLayoutVars>
      </dgm:prSet>
      <dgm:spPr/>
    </dgm:pt>
    <dgm:pt modelId="{0B4DAEEB-4DB0-47D0-A555-78F769BC6DC4}" type="pres">
      <dgm:prSet presAssocID="{F776B4E7-ED6D-4BFF-A9FF-D643E4218313}" presName="spacer" presStyleCnt="0"/>
      <dgm:spPr/>
    </dgm:pt>
    <dgm:pt modelId="{244BD73E-DFA6-4FD4-BFEF-9F25BE4D91F4}" type="pres">
      <dgm:prSet presAssocID="{93189693-C901-4337-B621-22BEAFED12D0}" presName="parentText" presStyleLbl="node1" presStyleIdx="1" presStyleCnt="6">
        <dgm:presLayoutVars>
          <dgm:chMax val="0"/>
          <dgm:bulletEnabled val="1"/>
        </dgm:presLayoutVars>
      </dgm:prSet>
      <dgm:spPr/>
    </dgm:pt>
    <dgm:pt modelId="{E72DDCE9-CBF4-4672-89AC-19D737656460}" type="pres">
      <dgm:prSet presAssocID="{B61AEE29-4406-4297-8D1C-0FF4195210EB}" presName="spacer" presStyleCnt="0"/>
      <dgm:spPr/>
    </dgm:pt>
    <dgm:pt modelId="{B1391EAB-4524-40F4-A698-F7D728653F00}" type="pres">
      <dgm:prSet presAssocID="{AE510F79-FD2D-4AB1-ADCB-EB2379870617}" presName="parentText" presStyleLbl="node1" presStyleIdx="2" presStyleCnt="6">
        <dgm:presLayoutVars>
          <dgm:chMax val="0"/>
          <dgm:bulletEnabled val="1"/>
        </dgm:presLayoutVars>
      </dgm:prSet>
      <dgm:spPr/>
    </dgm:pt>
    <dgm:pt modelId="{351314C7-3F32-47CF-B459-B520F696BE0D}" type="pres">
      <dgm:prSet presAssocID="{18BDB0EA-BB12-42FE-B733-E47233FC2857}" presName="spacer" presStyleCnt="0"/>
      <dgm:spPr/>
    </dgm:pt>
    <dgm:pt modelId="{4923768B-7921-43A7-BF26-9537884486DC}" type="pres">
      <dgm:prSet presAssocID="{C8203677-F9DD-464A-9DE2-1A65B66D4163}" presName="parentText" presStyleLbl="node1" presStyleIdx="3" presStyleCnt="6">
        <dgm:presLayoutVars>
          <dgm:chMax val="0"/>
          <dgm:bulletEnabled val="1"/>
        </dgm:presLayoutVars>
      </dgm:prSet>
      <dgm:spPr/>
    </dgm:pt>
    <dgm:pt modelId="{ED9DB407-3575-42F8-A177-FC79745869DA}" type="pres">
      <dgm:prSet presAssocID="{061A2116-3F9B-424C-9FF2-8F8C95B7E2F4}" presName="spacer" presStyleCnt="0"/>
      <dgm:spPr/>
    </dgm:pt>
    <dgm:pt modelId="{2FB9B2EB-6AF6-4410-99BC-C805E39BCD8A}" type="pres">
      <dgm:prSet presAssocID="{96E35033-5E7E-436E-83EB-A9C05343C5CB}" presName="parentText" presStyleLbl="node1" presStyleIdx="4" presStyleCnt="6">
        <dgm:presLayoutVars>
          <dgm:chMax val="0"/>
          <dgm:bulletEnabled val="1"/>
        </dgm:presLayoutVars>
      </dgm:prSet>
      <dgm:spPr/>
    </dgm:pt>
    <dgm:pt modelId="{A394B800-7191-4869-AD82-ED3CC6468500}" type="pres">
      <dgm:prSet presAssocID="{EA491005-9032-4BE6-8E91-D3C680F6CA20}" presName="spacer" presStyleCnt="0"/>
      <dgm:spPr/>
    </dgm:pt>
    <dgm:pt modelId="{845E78B1-1C83-4A6A-89C2-E283D7EFA34C}" type="pres">
      <dgm:prSet presAssocID="{3BC06A77-9924-4370-8BDD-CE6BD5D3FD80}" presName="parentText" presStyleLbl="node1" presStyleIdx="5" presStyleCnt="6">
        <dgm:presLayoutVars>
          <dgm:chMax val="0"/>
          <dgm:bulletEnabled val="1"/>
        </dgm:presLayoutVars>
      </dgm:prSet>
      <dgm:spPr/>
    </dgm:pt>
  </dgm:ptLst>
  <dgm:cxnLst>
    <dgm:cxn modelId="{4DE3280A-9CEF-418E-9DA8-4CF3AB18AD5B}" type="presOf" srcId="{96E35033-5E7E-436E-83EB-A9C05343C5CB}" destId="{2FB9B2EB-6AF6-4410-99BC-C805E39BCD8A}" srcOrd="0" destOrd="0" presId="urn:microsoft.com/office/officeart/2005/8/layout/vList2"/>
    <dgm:cxn modelId="{ECEA7617-D2B7-418C-A305-FE66E03F4E33}" type="presOf" srcId="{6B15E755-7C69-4062-965C-103ADF2ABEC2}" destId="{110E3BB4-2D31-4495-B64D-6597E8C8DE04}" srcOrd="0" destOrd="0" presId="urn:microsoft.com/office/officeart/2005/8/layout/vList2"/>
    <dgm:cxn modelId="{1C9D0035-F888-4B3B-AD79-C786E7598931}" type="presOf" srcId="{990F8D0D-B991-423B-B9C7-8E8612E9E3B0}" destId="{FBF8B485-EDEF-4B74-BA03-89CA7F5F545D}" srcOrd="0" destOrd="0" presId="urn:microsoft.com/office/officeart/2005/8/layout/vList2"/>
    <dgm:cxn modelId="{A0BAF341-C8BC-451B-B77A-322C77CA2E1B}" type="presOf" srcId="{AE510F79-FD2D-4AB1-ADCB-EB2379870617}" destId="{B1391EAB-4524-40F4-A698-F7D728653F00}" srcOrd="0" destOrd="0" presId="urn:microsoft.com/office/officeart/2005/8/layout/vList2"/>
    <dgm:cxn modelId="{8E0CE262-F31F-4EA7-8F4A-0C0CE6EFB276}" srcId="{6B15E755-7C69-4062-965C-103ADF2ABEC2}" destId="{96E35033-5E7E-436E-83EB-A9C05343C5CB}" srcOrd="4" destOrd="0" parTransId="{43251D8A-4516-4F20-900C-B28A9B7ECB49}" sibTransId="{EA491005-9032-4BE6-8E91-D3C680F6CA20}"/>
    <dgm:cxn modelId="{098D7079-CB68-4A7D-93D5-01F615A7D5BB}" type="presOf" srcId="{93189693-C901-4337-B621-22BEAFED12D0}" destId="{244BD73E-DFA6-4FD4-BFEF-9F25BE4D91F4}" srcOrd="0" destOrd="0" presId="urn:microsoft.com/office/officeart/2005/8/layout/vList2"/>
    <dgm:cxn modelId="{D502EF7F-B6E4-4096-9284-2DD1DF0E13A6}" srcId="{6B15E755-7C69-4062-965C-103ADF2ABEC2}" destId="{AE510F79-FD2D-4AB1-ADCB-EB2379870617}" srcOrd="2" destOrd="0" parTransId="{69459B0B-52BE-4F0D-B53B-80B2B1956DBE}" sibTransId="{18BDB0EA-BB12-42FE-B733-E47233FC2857}"/>
    <dgm:cxn modelId="{C92CF6B3-8E0B-43B5-93AA-88FBE21CECCB}" type="presOf" srcId="{3BC06A77-9924-4370-8BDD-CE6BD5D3FD80}" destId="{845E78B1-1C83-4A6A-89C2-E283D7EFA34C}" srcOrd="0" destOrd="0" presId="urn:microsoft.com/office/officeart/2005/8/layout/vList2"/>
    <dgm:cxn modelId="{586014BB-25FB-46F9-BC93-64E5C810CF5A}" srcId="{6B15E755-7C69-4062-965C-103ADF2ABEC2}" destId="{990F8D0D-B991-423B-B9C7-8E8612E9E3B0}" srcOrd="0" destOrd="0" parTransId="{CA930E66-9B90-4697-8D5B-81DA65BB92A7}" sibTransId="{F776B4E7-ED6D-4BFF-A9FF-D643E4218313}"/>
    <dgm:cxn modelId="{2AD345BF-34E0-4926-9D8C-EC4B7E9C18D7}" type="presOf" srcId="{C8203677-F9DD-464A-9DE2-1A65B66D4163}" destId="{4923768B-7921-43A7-BF26-9537884486DC}" srcOrd="0" destOrd="0" presId="urn:microsoft.com/office/officeart/2005/8/layout/vList2"/>
    <dgm:cxn modelId="{7FCA67C3-0AC9-4F3C-8171-F399CDB9F6E3}" srcId="{6B15E755-7C69-4062-965C-103ADF2ABEC2}" destId="{3BC06A77-9924-4370-8BDD-CE6BD5D3FD80}" srcOrd="5" destOrd="0" parTransId="{03913BEA-C658-4DAB-9906-594886BE56E4}" sibTransId="{A787B23C-AE97-45CC-A099-55B6D620A094}"/>
    <dgm:cxn modelId="{9754AAD0-4288-4ED5-9A6A-9C2E22C62254}" srcId="{6B15E755-7C69-4062-965C-103ADF2ABEC2}" destId="{93189693-C901-4337-B621-22BEAFED12D0}" srcOrd="1" destOrd="0" parTransId="{B919806F-B97B-48F6-8F53-161366684FD1}" sibTransId="{B61AEE29-4406-4297-8D1C-0FF4195210EB}"/>
    <dgm:cxn modelId="{8E31F9E8-0CED-41E2-A023-F9E312D6BB0E}" srcId="{6B15E755-7C69-4062-965C-103ADF2ABEC2}" destId="{C8203677-F9DD-464A-9DE2-1A65B66D4163}" srcOrd="3" destOrd="0" parTransId="{6A9EECD8-3241-411A-A8D1-83EBC7A287A8}" sibTransId="{061A2116-3F9B-424C-9FF2-8F8C95B7E2F4}"/>
    <dgm:cxn modelId="{AD472237-945A-4F5F-BE9F-DF074A1910AA}" type="presParOf" srcId="{110E3BB4-2D31-4495-B64D-6597E8C8DE04}" destId="{FBF8B485-EDEF-4B74-BA03-89CA7F5F545D}" srcOrd="0" destOrd="0" presId="urn:microsoft.com/office/officeart/2005/8/layout/vList2"/>
    <dgm:cxn modelId="{954AE7A9-7A6C-4755-8B6B-F6E99D2B9BE2}" type="presParOf" srcId="{110E3BB4-2D31-4495-B64D-6597E8C8DE04}" destId="{0B4DAEEB-4DB0-47D0-A555-78F769BC6DC4}" srcOrd="1" destOrd="0" presId="urn:microsoft.com/office/officeart/2005/8/layout/vList2"/>
    <dgm:cxn modelId="{9DD5D75E-D000-4F50-AC94-7A048CCEBAF9}" type="presParOf" srcId="{110E3BB4-2D31-4495-B64D-6597E8C8DE04}" destId="{244BD73E-DFA6-4FD4-BFEF-9F25BE4D91F4}" srcOrd="2" destOrd="0" presId="urn:microsoft.com/office/officeart/2005/8/layout/vList2"/>
    <dgm:cxn modelId="{10CB3ECD-1193-420D-82F1-EC5A43A0FB78}" type="presParOf" srcId="{110E3BB4-2D31-4495-B64D-6597E8C8DE04}" destId="{E72DDCE9-CBF4-4672-89AC-19D737656460}" srcOrd="3" destOrd="0" presId="urn:microsoft.com/office/officeart/2005/8/layout/vList2"/>
    <dgm:cxn modelId="{C88E619D-E6F2-4972-B065-31FE3660F343}" type="presParOf" srcId="{110E3BB4-2D31-4495-B64D-6597E8C8DE04}" destId="{B1391EAB-4524-40F4-A698-F7D728653F00}" srcOrd="4" destOrd="0" presId="urn:microsoft.com/office/officeart/2005/8/layout/vList2"/>
    <dgm:cxn modelId="{F4B74111-2258-4B54-9431-180562D2ECA9}" type="presParOf" srcId="{110E3BB4-2D31-4495-B64D-6597E8C8DE04}" destId="{351314C7-3F32-47CF-B459-B520F696BE0D}" srcOrd="5" destOrd="0" presId="urn:microsoft.com/office/officeart/2005/8/layout/vList2"/>
    <dgm:cxn modelId="{D1741C42-8171-4F98-898B-B457E420AB55}" type="presParOf" srcId="{110E3BB4-2D31-4495-B64D-6597E8C8DE04}" destId="{4923768B-7921-43A7-BF26-9537884486DC}" srcOrd="6" destOrd="0" presId="urn:microsoft.com/office/officeart/2005/8/layout/vList2"/>
    <dgm:cxn modelId="{4977796C-B7A8-4F3A-B969-CA4F3E03CFF3}" type="presParOf" srcId="{110E3BB4-2D31-4495-B64D-6597E8C8DE04}" destId="{ED9DB407-3575-42F8-A177-FC79745869DA}" srcOrd="7" destOrd="0" presId="urn:microsoft.com/office/officeart/2005/8/layout/vList2"/>
    <dgm:cxn modelId="{F9E09C5E-815B-48F2-BE78-AAEC8F01B06B}" type="presParOf" srcId="{110E3BB4-2D31-4495-B64D-6597E8C8DE04}" destId="{2FB9B2EB-6AF6-4410-99BC-C805E39BCD8A}" srcOrd="8" destOrd="0" presId="urn:microsoft.com/office/officeart/2005/8/layout/vList2"/>
    <dgm:cxn modelId="{465FB3AB-B94B-4344-A3FC-7A9E42146CAC}" type="presParOf" srcId="{110E3BB4-2D31-4495-B64D-6597E8C8DE04}" destId="{A394B800-7191-4869-AD82-ED3CC6468500}" srcOrd="9" destOrd="0" presId="urn:microsoft.com/office/officeart/2005/8/layout/vList2"/>
    <dgm:cxn modelId="{79279AF1-D973-4C41-8EA1-01DD71306A9E}" type="presParOf" srcId="{110E3BB4-2D31-4495-B64D-6597E8C8DE04}" destId="{845E78B1-1C83-4A6A-89C2-E283D7EFA34C}" srcOrd="1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6B15E755-7C69-4062-965C-103ADF2ABEC2}"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990F8D0D-B991-423B-B9C7-8E8612E9E3B0}">
      <dgm:prSet/>
      <dgm:spPr/>
      <dgm:t>
        <a:bodyPr/>
        <a:lstStyle/>
        <a:p>
          <a:r>
            <a:rPr lang="en-US" b="1" dirty="0"/>
            <a:t>Agency – </a:t>
          </a:r>
          <a:r>
            <a:rPr lang="en-US" b="0" dirty="0"/>
            <a:t>provide opportunities to make their own decisions </a:t>
          </a:r>
        </a:p>
      </dgm:t>
    </dgm:pt>
    <dgm:pt modelId="{CA930E66-9B90-4697-8D5B-81DA65BB92A7}" type="parTrans" cxnId="{586014BB-25FB-46F9-BC93-64E5C810CF5A}">
      <dgm:prSet/>
      <dgm:spPr/>
      <dgm:t>
        <a:bodyPr/>
        <a:lstStyle/>
        <a:p>
          <a:endParaRPr lang="en-US"/>
        </a:p>
      </dgm:t>
    </dgm:pt>
    <dgm:pt modelId="{F776B4E7-ED6D-4BFF-A9FF-D643E4218313}" type="sibTrans" cxnId="{586014BB-25FB-46F9-BC93-64E5C810CF5A}">
      <dgm:prSet/>
      <dgm:spPr/>
      <dgm:t>
        <a:bodyPr/>
        <a:lstStyle/>
        <a:p>
          <a:endParaRPr lang="en-US"/>
        </a:p>
      </dgm:t>
    </dgm:pt>
    <dgm:pt modelId="{93189693-C901-4337-B621-22BEAFED12D0}">
      <dgm:prSet/>
      <dgm:spPr/>
      <dgm:t>
        <a:bodyPr/>
        <a:lstStyle/>
        <a:p>
          <a:r>
            <a:rPr lang="en-US" b="1" dirty="0"/>
            <a:t>Offer Choices – </a:t>
          </a:r>
          <a:r>
            <a:rPr lang="en-US" b="0" dirty="0"/>
            <a:t>language to use, lessons, when to have support</a:t>
          </a:r>
          <a:endParaRPr lang="en-US" b="1" dirty="0"/>
        </a:p>
      </dgm:t>
    </dgm:pt>
    <dgm:pt modelId="{B919806F-B97B-48F6-8F53-161366684FD1}" type="parTrans" cxnId="{9754AAD0-4288-4ED5-9A6A-9C2E22C62254}">
      <dgm:prSet/>
      <dgm:spPr/>
      <dgm:t>
        <a:bodyPr/>
        <a:lstStyle/>
        <a:p>
          <a:endParaRPr lang="en-US"/>
        </a:p>
      </dgm:t>
    </dgm:pt>
    <dgm:pt modelId="{B61AEE29-4406-4297-8D1C-0FF4195210EB}" type="sibTrans" cxnId="{9754AAD0-4288-4ED5-9A6A-9C2E22C62254}">
      <dgm:prSet/>
      <dgm:spPr/>
      <dgm:t>
        <a:bodyPr/>
        <a:lstStyle/>
        <a:p>
          <a:endParaRPr lang="en-US"/>
        </a:p>
      </dgm:t>
    </dgm:pt>
    <dgm:pt modelId="{2F9313FD-E49B-4136-8943-357BC10087BC}">
      <dgm:prSet/>
      <dgm:spPr/>
      <dgm:t>
        <a:bodyPr/>
        <a:lstStyle/>
        <a:p>
          <a:r>
            <a:rPr lang="en-US" b="1" dirty="0"/>
            <a:t>Allow</a:t>
          </a:r>
          <a:r>
            <a:rPr lang="en-US" b="1" baseline="0" dirty="0"/>
            <a:t> them to share when ready – </a:t>
          </a:r>
          <a:r>
            <a:rPr lang="en-US" b="0" baseline="0" dirty="0"/>
            <a:t>don’t ask too many questions, go at their pace</a:t>
          </a:r>
          <a:endParaRPr lang="en-US" b="1" dirty="0"/>
        </a:p>
      </dgm:t>
    </dgm:pt>
    <dgm:pt modelId="{E43D4FE2-3899-4BDE-BBF1-96B90E628E7E}" type="parTrans" cxnId="{F9B0BCB6-9417-467B-BFEB-94B9CB8FBE32}">
      <dgm:prSet/>
      <dgm:spPr/>
      <dgm:t>
        <a:bodyPr/>
        <a:lstStyle/>
        <a:p>
          <a:endParaRPr lang="en-US"/>
        </a:p>
      </dgm:t>
    </dgm:pt>
    <dgm:pt modelId="{3B1E790C-20AA-4DA1-BCF5-F6CD68CFD751}" type="sibTrans" cxnId="{F9B0BCB6-9417-467B-BFEB-94B9CB8FBE32}">
      <dgm:prSet/>
      <dgm:spPr/>
      <dgm:t>
        <a:bodyPr/>
        <a:lstStyle/>
        <a:p>
          <a:endParaRPr lang="en-US"/>
        </a:p>
      </dgm:t>
    </dgm:pt>
    <dgm:pt modelId="{AE510F79-FD2D-4AB1-ADCB-EB2379870617}">
      <dgm:prSet/>
      <dgm:spPr/>
      <dgm:t>
        <a:bodyPr/>
        <a:lstStyle/>
        <a:p>
          <a:r>
            <a:rPr lang="en-US" b="1" dirty="0"/>
            <a:t>Draw on strengths – </a:t>
          </a:r>
          <a:r>
            <a:rPr lang="en-US" b="0" dirty="0"/>
            <a:t>don’t always focus on what they cant do, use strengths to guide learning</a:t>
          </a:r>
          <a:endParaRPr lang="en-US" b="1" dirty="0"/>
        </a:p>
      </dgm:t>
    </dgm:pt>
    <dgm:pt modelId="{69459B0B-52BE-4F0D-B53B-80B2B1956DBE}" type="parTrans" cxnId="{D502EF7F-B6E4-4096-9284-2DD1DF0E13A6}">
      <dgm:prSet/>
      <dgm:spPr/>
      <dgm:t>
        <a:bodyPr/>
        <a:lstStyle/>
        <a:p>
          <a:endParaRPr lang="en-US"/>
        </a:p>
      </dgm:t>
    </dgm:pt>
    <dgm:pt modelId="{18BDB0EA-BB12-42FE-B733-E47233FC2857}" type="sibTrans" cxnId="{D502EF7F-B6E4-4096-9284-2DD1DF0E13A6}">
      <dgm:prSet/>
      <dgm:spPr/>
      <dgm:t>
        <a:bodyPr/>
        <a:lstStyle/>
        <a:p>
          <a:endParaRPr lang="en-US"/>
        </a:p>
      </dgm:t>
    </dgm:pt>
    <dgm:pt modelId="{C8203677-F9DD-464A-9DE2-1A65B66D4163}">
      <dgm:prSet/>
      <dgm:spPr/>
      <dgm:t>
        <a:bodyPr/>
        <a:lstStyle/>
        <a:p>
          <a:r>
            <a:rPr lang="en-US" b="1" i="0" dirty="0"/>
            <a:t>Representation</a:t>
          </a:r>
          <a:r>
            <a:rPr lang="en-US" b="1" i="0" baseline="0" dirty="0"/>
            <a:t> in student council</a:t>
          </a:r>
          <a:endParaRPr lang="en-US" b="1" i="0" dirty="0"/>
        </a:p>
      </dgm:t>
    </dgm:pt>
    <dgm:pt modelId="{6A9EECD8-3241-411A-A8D1-83EBC7A287A8}" type="parTrans" cxnId="{8E31F9E8-0CED-41E2-A023-F9E312D6BB0E}">
      <dgm:prSet/>
      <dgm:spPr/>
      <dgm:t>
        <a:bodyPr/>
        <a:lstStyle/>
        <a:p>
          <a:endParaRPr lang="en-US"/>
        </a:p>
      </dgm:t>
    </dgm:pt>
    <dgm:pt modelId="{061A2116-3F9B-424C-9FF2-8F8C95B7E2F4}" type="sibTrans" cxnId="{8E31F9E8-0CED-41E2-A023-F9E312D6BB0E}">
      <dgm:prSet/>
      <dgm:spPr/>
      <dgm:t>
        <a:bodyPr/>
        <a:lstStyle/>
        <a:p>
          <a:endParaRPr lang="en-US"/>
        </a:p>
      </dgm:t>
    </dgm:pt>
    <dgm:pt modelId="{BAC38413-84DE-4D6F-96CB-1E6E81554E1E}">
      <dgm:prSet/>
      <dgm:spPr/>
      <dgm:t>
        <a:bodyPr/>
        <a:lstStyle/>
        <a:p>
          <a:r>
            <a:rPr lang="en-US" b="1" dirty="0"/>
            <a:t>Plan Ahead – </a:t>
          </a:r>
          <a:r>
            <a:rPr lang="en-US" dirty="0"/>
            <a:t>staff meeting and training, consider how to support</a:t>
          </a:r>
        </a:p>
      </dgm:t>
    </dgm:pt>
    <dgm:pt modelId="{24603660-A404-422A-B7F8-655404FF434B}" type="parTrans" cxnId="{36AF7044-0E84-47E3-9B96-5DC973448E4A}">
      <dgm:prSet/>
      <dgm:spPr/>
      <dgm:t>
        <a:bodyPr/>
        <a:lstStyle/>
        <a:p>
          <a:endParaRPr lang="en-GB"/>
        </a:p>
      </dgm:t>
    </dgm:pt>
    <dgm:pt modelId="{B6B77A09-5E0E-4EEA-BEE5-B602BC4920DF}" type="sibTrans" cxnId="{36AF7044-0E84-47E3-9B96-5DC973448E4A}">
      <dgm:prSet/>
      <dgm:spPr/>
      <dgm:t>
        <a:bodyPr/>
        <a:lstStyle/>
        <a:p>
          <a:endParaRPr lang="en-GB"/>
        </a:p>
      </dgm:t>
    </dgm:pt>
    <dgm:pt modelId="{110E3BB4-2D31-4495-B64D-6597E8C8DE04}" type="pres">
      <dgm:prSet presAssocID="{6B15E755-7C69-4062-965C-103ADF2ABEC2}" presName="linear" presStyleCnt="0">
        <dgm:presLayoutVars>
          <dgm:animLvl val="lvl"/>
          <dgm:resizeHandles val="exact"/>
        </dgm:presLayoutVars>
      </dgm:prSet>
      <dgm:spPr/>
    </dgm:pt>
    <dgm:pt modelId="{FBF8B485-EDEF-4B74-BA03-89CA7F5F545D}" type="pres">
      <dgm:prSet presAssocID="{990F8D0D-B991-423B-B9C7-8E8612E9E3B0}" presName="parentText" presStyleLbl="node1" presStyleIdx="0" presStyleCnt="6" custLinFactNeighborX="625" custLinFactNeighborY="-55702">
        <dgm:presLayoutVars>
          <dgm:chMax val="0"/>
          <dgm:bulletEnabled val="1"/>
        </dgm:presLayoutVars>
      </dgm:prSet>
      <dgm:spPr/>
    </dgm:pt>
    <dgm:pt modelId="{0B4DAEEB-4DB0-47D0-A555-78F769BC6DC4}" type="pres">
      <dgm:prSet presAssocID="{F776B4E7-ED6D-4BFF-A9FF-D643E4218313}" presName="spacer" presStyleCnt="0"/>
      <dgm:spPr/>
    </dgm:pt>
    <dgm:pt modelId="{244BD73E-DFA6-4FD4-BFEF-9F25BE4D91F4}" type="pres">
      <dgm:prSet presAssocID="{93189693-C901-4337-B621-22BEAFED12D0}" presName="parentText" presStyleLbl="node1" presStyleIdx="1" presStyleCnt="6">
        <dgm:presLayoutVars>
          <dgm:chMax val="0"/>
          <dgm:bulletEnabled val="1"/>
        </dgm:presLayoutVars>
      </dgm:prSet>
      <dgm:spPr/>
    </dgm:pt>
    <dgm:pt modelId="{E72DDCE9-CBF4-4672-89AC-19D737656460}" type="pres">
      <dgm:prSet presAssocID="{B61AEE29-4406-4297-8D1C-0FF4195210EB}" presName="spacer" presStyleCnt="0"/>
      <dgm:spPr/>
    </dgm:pt>
    <dgm:pt modelId="{6FC6D54C-0C32-41AE-8B16-46F4A7683F1D}" type="pres">
      <dgm:prSet presAssocID="{2F9313FD-E49B-4136-8943-357BC10087BC}" presName="parentText" presStyleLbl="node1" presStyleIdx="2" presStyleCnt="6">
        <dgm:presLayoutVars>
          <dgm:chMax val="0"/>
          <dgm:bulletEnabled val="1"/>
        </dgm:presLayoutVars>
      </dgm:prSet>
      <dgm:spPr/>
    </dgm:pt>
    <dgm:pt modelId="{06B367AF-7200-4CAC-A292-21F5D875C662}" type="pres">
      <dgm:prSet presAssocID="{3B1E790C-20AA-4DA1-BCF5-F6CD68CFD751}" presName="spacer" presStyleCnt="0"/>
      <dgm:spPr/>
    </dgm:pt>
    <dgm:pt modelId="{B1391EAB-4524-40F4-A698-F7D728653F00}" type="pres">
      <dgm:prSet presAssocID="{AE510F79-FD2D-4AB1-ADCB-EB2379870617}" presName="parentText" presStyleLbl="node1" presStyleIdx="3" presStyleCnt="6">
        <dgm:presLayoutVars>
          <dgm:chMax val="0"/>
          <dgm:bulletEnabled val="1"/>
        </dgm:presLayoutVars>
      </dgm:prSet>
      <dgm:spPr/>
    </dgm:pt>
    <dgm:pt modelId="{351314C7-3F32-47CF-B459-B520F696BE0D}" type="pres">
      <dgm:prSet presAssocID="{18BDB0EA-BB12-42FE-B733-E47233FC2857}" presName="spacer" presStyleCnt="0"/>
      <dgm:spPr/>
    </dgm:pt>
    <dgm:pt modelId="{4923768B-7921-43A7-BF26-9537884486DC}" type="pres">
      <dgm:prSet presAssocID="{C8203677-F9DD-464A-9DE2-1A65B66D4163}" presName="parentText" presStyleLbl="node1" presStyleIdx="4" presStyleCnt="6">
        <dgm:presLayoutVars>
          <dgm:chMax val="0"/>
          <dgm:bulletEnabled val="1"/>
        </dgm:presLayoutVars>
      </dgm:prSet>
      <dgm:spPr/>
    </dgm:pt>
    <dgm:pt modelId="{C015BD64-CCB0-4669-93ED-8D64858C6DFD}" type="pres">
      <dgm:prSet presAssocID="{061A2116-3F9B-424C-9FF2-8F8C95B7E2F4}" presName="spacer" presStyleCnt="0"/>
      <dgm:spPr/>
    </dgm:pt>
    <dgm:pt modelId="{DFD6E59B-B7E3-4641-BBE2-32980E45D76F}" type="pres">
      <dgm:prSet presAssocID="{BAC38413-84DE-4D6F-96CB-1E6E81554E1E}" presName="parentText" presStyleLbl="node1" presStyleIdx="5" presStyleCnt="6">
        <dgm:presLayoutVars>
          <dgm:chMax val="0"/>
          <dgm:bulletEnabled val="1"/>
        </dgm:presLayoutVars>
      </dgm:prSet>
      <dgm:spPr/>
    </dgm:pt>
  </dgm:ptLst>
  <dgm:cxnLst>
    <dgm:cxn modelId="{2A588806-8894-49DD-8F26-7D01804D8016}" type="presOf" srcId="{BAC38413-84DE-4D6F-96CB-1E6E81554E1E}" destId="{DFD6E59B-B7E3-4641-BBE2-32980E45D76F}" srcOrd="0" destOrd="0" presId="urn:microsoft.com/office/officeart/2005/8/layout/vList2"/>
    <dgm:cxn modelId="{F9FB3709-E384-4389-82D3-F4344B2EEACE}" type="presOf" srcId="{2F9313FD-E49B-4136-8943-357BC10087BC}" destId="{6FC6D54C-0C32-41AE-8B16-46F4A7683F1D}" srcOrd="0" destOrd="0" presId="urn:microsoft.com/office/officeart/2005/8/layout/vList2"/>
    <dgm:cxn modelId="{ECEA7617-D2B7-418C-A305-FE66E03F4E33}" type="presOf" srcId="{6B15E755-7C69-4062-965C-103ADF2ABEC2}" destId="{110E3BB4-2D31-4495-B64D-6597E8C8DE04}" srcOrd="0" destOrd="0" presId="urn:microsoft.com/office/officeart/2005/8/layout/vList2"/>
    <dgm:cxn modelId="{1C9D0035-F888-4B3B-AD79-C786E7598931}" type="presOf" srcId="{990F8D0D-B991-423B-B9C7-8E8612E9E3B0}" destId="{FBF8B485-EDEF-4B74-BA03-89CA7F5F545D}" srcOrd="0" destOrd="0" presId="urn:microsoft.com/office/officeart/2005/8/layout/vList2"/>
    <dgm:cxn modelId="{A0BAF341-C8BC-451B-B77A-322C77CA2E1B}" type="presOf" srcId="{AE510F79-FD2D-4AB1-ADCB-EB2379870617}" destId="{B1391EAB-4524-40F4-A698-F7D728653F00}" srcOrd="0" destOrd="0" presId="urn:microsoft.com/office/officeart/2005/8/layout/vList2"/>
    <dgm:cxn modelId="{36AF7044-0E84-47E3-9B96-5DC973448E4A}" srcId="{6B15E755-7C69-4062-965C-103ADF2ABEC2}" destId="{BAC38413-84DE-4D6F-96CB-1E6E81554E1E}" srcOrd="5" destOrd="0" parTransId="{24603660-A404-422A-B7F8-655404FF434B}" sibTransId="{B6B77A09-5E0E-4EEA-BEE5-B602BC4920DF}"/>
    <dgm:cxn modelId="{098D7079-CB68-4A7D-93D5-01F615A7D5BB}" type="presOf" srcId="{93189693-C901-4337-B621-22BEAFED12D0}" destId="{244BD73E-DFA6-4FD4-BFEF-9F25BE4D91F4}" srcOrd="0" destOrd="0" presId="urn:microsoft.com/office/officeart/2005/8/layout/vList2"/>
    <dgm:cxn modelId="{D502EF7F-B6E4-4096-9284-2DD1DF0E13A6}" srcId="{6B15E755-7C69-4062-965C-103ADF2ABEC2}" destId="{AE510F79-FD2D-4AB1-ADCB-EB2379870617}" srcOrd="3" destOrd="0" parTransId="{69459B0B-52BE-4F0D-B53B-80B2B1956DBE}" sibTransId="{18BDB0EA-BB12-42FE-B733-E47233FC2857}"/>
    <dgm:cxn modelId="{F9B0BCB6-9417-467B-BFEB-94B9CB8FBE32}" srcId="{6B15E755-7C69-4062-965C-103ADF2ABEC2}" destId="{2F9313FD-E49B-4136-8943-357BC10087BC}" srcOrd="2" destOrd="0" parTransId="{E43D4FE2-3899-4BDE-BBF1-96B90E628E7E}" sibTransId="{3B1E790C-20AA-4DA1-BCF5-F6CD68CFD751}"/>
    <dgm:cxn modelId="{586014BB-25FB-46F9-BC93-64E5C810CF5A}" srcId="{6B15E755-7C69-4062-965C-103ADF2ABEC2}" destId="{990F8D0D-B991-423B-B9C7-8E8612E9E3B0}" srcOrd="0" destOrd="0" parTransId="{CA930E66-9B90-4697-8D5B-81DA65BB92A7}" sibTransId="{F776B4E7-ED6D-4BFF-A9FF-D643E4218313}"/>
    <dgm:cxn modelId="{2AD345BF-34E0-4926-9D8C-EC4B7E9C18D7}" type="presOf" srcId="{C8203677-F9DD-464A-9DE2-1A65B66D4163}" destId="{4923768B-7921-43A7-BF26-9537884486DC}" srcOrd="0" destOrd="0" presId="urn:microsoft.com/office/officeart/2005/8/layout/vList2"/>
    <dgm:cxn modelId="{9754AAD0-4288-4ED5-9A6A-9C2E22C62254}" srcId="{6B15E755-7C69-4062-965C-103ADF2ABEC2}" destId="{93189693-C901-4337-B621-22BEAFED12D0}" srcOrd="1" destOrd="0" parTransId="{B919806F-B97B-48F6-8F53-161366684FD1}" sibTransId="{B61AEE29-4406-4297-8D1C-0FF4195210EB}"/>
    <dgm:cxn modelId="{8E31F9E8-0CED-41E2-A023-F9E312D6BB0E}" srcId="{6B15E755-7C69-4062-965C-103ADF2ABEC2}" destId="{C8203677-F9DD-464A-9DE2-1A65B66D4163}" srcOrd="4" destOrd="0" parTransId="{6A9EECD8-3241-411A-A8D1-83EBC7A287A8}" sibTransId="{061A2116-3F9B-424C-9FF2-8F8C95B7E2F4}"/>
    <dgm:cxn modelId="{AD472237-945A-4F5F-BE9F-DF074A1910AA}" type="presParOf" srcId="{110E3BB4-2D31-4495-B64D-6597E8C8DE04}" destId="{FBF8B485-EDEF-4B74-BA03-89CA7F5F545D}" srcOrd="0" destOrd="0" presId="urn:microsoft.com/office/officeart/2005/8/layout/vList2"/>
    <dgm:cxn modelId="{954AE7A9-7A6C-4755-8B6B-F6E99D2B9BE2}" type="presParOf" srcId="{110E3BB4-2D31-4495-B64D-6597E8C8DE04}" destId="{0B4DAEEB-4DB0-47D0-A555-78F769BC6DC4}" srcOrd="1" destOrd="0" presId="urn:microsoft.com/office/officeart/2005/8/layout/vList2"/>
    <dgm:cxn modelId="{9DD5D75E-D000-4F50-AC94-7A048CCEBAF9}" type="presParOf" srcId="{110E3BB4-2D31-4495-B64D-6597E8C8DE04}" destId="{244BD73E-DFA6-4FD4-BFEF-9F25BE4D91F4}" srcOrd="2" destOrd="0" presId="urn:microsoft.com/office/officeart/2005/8/layout/vList2"/>
    <dgm:cxn modelId="{10CB3ECD-1193-420D-82F1-EC5A43A0FB78}" type="presParOf" srcId="{110E3BB4-2D31-4495-B64D-6597E8C8DE04}" destId="{E72DDCE9-CBF4-4672-89AC-19D737656460}" srcOrd="3" destOrd="0" presId="urn:microsoft.com/office/officeart/2005/8/layout/vList2"/>
    <dgm:cxn modelId="{5147F5AF-B0CC-4F60-9325-0A364D37350F}" type="presParOf" srcId="{110E3BB4-2D31-4495-B64D-6597E8C8DE04}" destId="{6FC6D54C-0C32-41AE-8B16-46F4A7683F1D}" srcOrd="4" destOrd="0" presId="urn:microsoft.com/office/officeart/2005/8/layout/vList2"/>
    <dgm:cxn modelId="{5D87A1FB-FD89-4917-A940-506E15A1B71F}" type="presParOf" srcId="{110E3BB4-2D31-4495-B64D-6597E8C8DE04}" destId="{06B367AF-7200-4CAC-A292-21F5D875C662}" srcOrd="5" destOrd="0" presId="urn:microsoft.com/office/officeart/2005/8/layout/vList2"/>
    <dgm:cxn modelId="{C88E619D-E6F2-4972-B065-31FE3660F343}" type="presParOf" srcId="{110E3BB4-2D31-4495-B64D-6597E8C8DE04}" destId="{B1391EAB-4524-40F4-A698-F7D728653F00}" srcOrd="6" destOrd="0" presId="urn:microsoft.com/office/officeart/2005/8/layout/vList2"/>
    <dgm:cxn modelId="{F4B74111-2258-4B54-9431-180562D2ECA9}" type="presParOf" srcId="{110E3BB4-2D31-4495-B64D-6597E8C8DE04}" destId="{351314C7-3F32-47CF-B459-B520F696BE0D}" srcOrd="7" destOrd="0" presId="urn:microsoft.com/office/officeart/2005/8/layout/vList2"/>
    <dgm:cxn modelId="{D1741C42-8171-4F98-898B-B457E420AB55}" type="presParOf" srcId="{110E3BB4-2D31-4495-B64D-6597E8C8DE04}" destId="{4923768B-7921-43A7-BF26-9537884486DC}" srcOrd="8" destOrd="0" presId="urn:microsoft.com/office/officeart/2005/8/layout/vList2"/>
    <dgm:cxn modelId="{6F6A06DB-9688-49BF-88C4-80FFC4F3A025}" type="presParOf" srcId="{110E3BB4-2D31-4495-B64D-6597E8C8DE04}" destId="{C015BD64-CCB0-4669-93ED-8D64858C6DFD}" srcOrd="9" destOrd="0" presId="urn:microsoft.com/office/officeart/2005/8/layout/vList2"/>
    <dgm:cxn modelId="{5FDB4E44-6868-4A22-B423-DAFB08858717}" type="presParOf" srcId="{110E3BB4-2D31-4495-B64D-6597E8C8DE04}" destId="{DFD6E59B-B7E3-4641-BBE2-32980E45D76F}" srcOrd="1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6B15E755-7C69-4062-965C-103ADF2ABEC2}"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990F8D0D-B991-423B-B9C7-8E8612E9E3B0}">
      <dgm:prSet/>
      <dgm:spPr/>
      <dgm:t>
        <a:bodyPr/>
        <a:lstStyle/>
        <a:p>
          <a:r>
            <a:rPr lang="en-US" dirty="0"/>
            <a:t>Don’t minimize but help to </a:t>
          </a:r>
          <a:r>
            <a:rPr lang="en-US" b="1" dirty="0"/>
            <a:t>maintain optimism</a:t>
          </a:r>
        </a:p>
      </dgm:t>
    </dgm:pt>
    <dgm:pt modelId="{CA930E66-9B90-4697-8D5B-81DA65BB92A7}" type="parTrans" cxnId="{586014BB-25FB-46F9-BC93-64E5C810CF5A}">
      <dgm:prSet/>
      <dgm:spPr/>
      <dgm:t>
        <a:bodyPr/>
        <a:lstStyle/>
        <a:p>
          <a:endParaRPr lang="en-US"/>
        </a:p>
      </dgm:t>
    </dgm:pt>
    <dgm:pt modelId="{F776B4E7-ED6D-4BFF-A9FF-D643E4218313}" type="sibTrans" cxnId="{586014BB-25FB-46F9-BC93-64E5C810CF5A}">
      <dgm:prSet/>
      <dgm:spPr/>
      <dgm:t>
        <a:bodyPr/>
        <a:lstStyle/>
        <a:p>
          <a:endParaRPr lang="en-US"/>
        </a:p>
      </dgm:t>
    </dgm:pt>
    <dgm:pt modelId="{2F9313FD-E49B-4136-8943-357BC10087BC}">
      <dgm:prSet/>
      <dgm:spPr/>
      <dgm:t>
        <a:bodyPr/>
        <a:lstStyle/>
        <a:p>
          <a:r>
            <a:rPr lang="en-US" dirty="0"/>
            <a:t>Be aware of role of culture and religion – use hopeful messages from these</a:t>
          </a:r>
        </a:p>
      </dgm:t>
    </dgm:pt>
    <dgm:pt modelId="{E43D4FE2-3899-4BDE-BBF1-96B90E628E7E}" type="parTrans" cxnId="{F9B0BCB6-9417-467B-BFEB-94B9CB8FBE32}">
      <dgm:prSet/>
      <dgm:spPr/>
      <dgm:t>
        <a:bodyPr/>
        <a:lstStyle/>
        <a:p>
          <a:endParaRPr lang="en-US"/>
        </a:p>
      </dgm:t>
    </dgm:pt>
    <dgm:pt modelId="{3B1E790C-20AA-4DA1-BCF5-F6CD68CFD751}" type="sibTrans" cxnId="{F9B0BCB6-9417-467B-BFEB-94B9CB8FBE32}">
      <dgm:prSet/>
      <dgm:spPr/>
      <dgm:t>
        <a:bodyPr/>
        <a:lstStyle/>
        <a:p>
          <a:endParaRPr lang="en-US"/>
        </a:p>
      </dgm:t>
    </dgm:pt>
    <dgm:pt modelId="{AE510F79-FD2D-4AB1-ADCB-EB2379870617}">
      <dgm:prSet/>
      <dgm:spPr/>
      <dgm:t>
        <a:bodyPr/>
        <a:lstStyle/>
        <a:p>
          <a:r>
            <a:rPr lang="en-US" b="1" dirty="0"/>
            <a:t>Talk</a:t>
          </a:r>
          <a:r>
            <a:rPr lang="en-US" b="1" baseline="0" dirty="0"/>
            <a:t> about hopes and dreams </a:t>
          </a:r>
          <a:r>
            <a:rPr lang="en-US" baseline="0" dirty="0"/>
            <a:t>– possible Person </a:t>
          </a:r>
          <a:r>
            <a:rPr lang="en-US" baseline="0" dirty="0" err="1"/>
            <a:t>Centred</a:t>
          </a:r>
          <a:r>
            <a:rPr lang="en-US" baseline="0" dirty="0"/>
            <a:t> Planning</a:t>
          </a:r>
          <a:endParaRPr lang="en-US" dirty="0"/>
        </a:p>
      </dgm:t>
    </dgm:pt>
    <dgm:pt modelId="{69459B0B-52BE-4F0D-B53B-80B2B1956DBE}" type="parTrans" cxnId="{D502EF7F-B6E4-4096-9284-2DD1DF0E13A6}">
      <dgm:prSet/>
      <dgm:spPr/>
      <dgm:t>
        <a:bodyPr/>
        <a:lstStyle/>
        <a:p>
          <a:endParaRPr lang="en-US"/>
        </a:p>
      </dgm:t>
    </dgm:pt>
    <dgm:pt modelId="{18BDB0EA-BB12-42FE-B733-E47233FC2857}" type="sibTrans" cxnId="{D502EF7F-B6E4-4096-9284-2DD1DF0E13A6}">
      <dgm:prSet/>
      <dgm:spPr/>
      <dgm:t>
        <a:bodyPr/>
        <a:lstStyle/>
        <a:p>
          <a:endParaRPr lang="en-US"/>
        </a:p>
      </dgm:t>
    </dgm:pt>
    <dgm:pt modelId="{93189693-C901-4337-B621-22BEAFED12D0}">
      <dgm:prSet/>
      <dgm:spPr/>
      <dgm:t>
        <a:bodyPr/>
        <a:lstStyle/>
        <a:p>
          <a:r>
            <a:rPr lang="en-US" dirty="0"/>
            <a:t>Use </a:t>
          </a:r>
          <a:r>
            <a:rPr lang="en-US" b="1" dirty="0"/>
            <a:t>positive affirmations</a:t>
          </a:r>
        </a:p>
      </dgm:t>
    </dgm:pt>
    <dgm:pt modelId="{B61AEE29-4406-4297-8D1C-0FF4195210EB}" type="sibTrans" cxnId="{9754AAD0-4288-4ED5-9A6A-9C2E22C62254}">
      <dgm:prSet/>
      <dgm:spPr/>
      <dgm:t>
        <a:bodyPr/>
        <a:lstStyle/>
        <a:p>
          <a:endParaRPr lang="en-US"/>
        </a:p>
      </dgm:t>
    </dgm:pt>
    <dgm:pt modelId="{B919806F-B97B-48F6-8F53-161366684FD1}" type="parTrans" cxnId="{9754AAD0-4288-4ED5-9A6A-9C2E22C62254}">
      <dgm:prSet/>
      <dgm:spPr/>
      <dgm:t>
        <a:bodyPr/>
        <a:lstStyle/>
        <a:p>
          <a:endParaRPr lang="en-US"/>
        </a:p>
      </dgm:t>
    </dgm:pt>
    <dgm:pt modelId="{110E3BB4-2D31-4495-B64D-6597E8C8DE04}" type="pres">
      <dgm:prSet presAssocID="{6B15E755-7C69-4062-965C-103ADF2ABEC2}" presName="linear" presStyleCnt="0">
        <dgm:presLayoutVars>
          <dgm:animLvl val="lvl"/>
          <dgm:resizeHandles val="exact"/>
        </dgm:presLayoutVars>
      </dgm:prSet>
      <dgm:spPr/>
    </dgm:pt>
    <dgm:pt modelId="{FBF8B485-EDEF-4B74-BA03-89CA7F5F545D}" type="pres">
      <dgm:prSet presAssocID="{990F8D0D-B991-423B-B9C7-8E8612E9E3B0}" presName="parentText" presStyleLbl="node1" presStyleIdx="0" presStyleCnt="4">
        <dgm:presLayoutVars>
          <dgm:chMax val="0"/>
          <dgm:bulletEnabled val="1"/>
        </dgm:presLayoutVars>
      </dgm:prSet>
      <dgm:spPr/>
    </dgm:pt>
    <dgm:pt modelId="{0B4DAEEB-4DB0-47D0-A555-78F769BC6DC4}" type="pres">
      <dgm:prSet presAssocID="{F776B4E7-ED6D-4BFF-A9FF-D643E4218313}" presName="spacer" presStyleCnt="0"/>
      <dgm:spPr/>
    </dgm:pt>
    <dgm:pt modelId="{244BD73E-DFA6-4FD4-BFEF-9F25BE4D91F4}" type="pres">
      <dgm:prSet presAssocID="{93189693-C901-4337-B621-22BEAFED12D0}" presName="parentText" presStyleLbl="node1" presStyleIdx="1" presStyleCnt="4">
        <dgm:presLayoutVars>
          <dgm:chMax val="0"/>
          <dgm:bulletEnabled val="1"/>
        </dgm:presLayoutVars>
      </dgm:prSet>
      <dgm:spPr/>
    </dgm:pt>
    <dgm:pt modelId="{E72DDCE9-CBF4-4672-89AC-19D737656460}" type="pres">
      <dgm:prSet presAssocID="{B61AEE29-4406-4297-8D1C-0FF4195210EB}" presName="spacer" presStyleCnt="0"/>
      <dgm:spPr/>
    </dgm:pt>
    <dgm:pt modelId="{6FC6D54C-0C32-41AE-8B16-46F4A7683F1D}" type="pres">
      <dgm:prSet presAssocID="{2F9313FD-E49B-4136-8943-357BC10087BC}" presName="parentText" presStyleLbl="node1" presStyleIdx="2" presStyleCnt="4">
        <dgm:presLayoutVars>
          <dgm:chMax val="0"/>
          <dgm:bulletEnabled val="1"/>
        </dgm:presLayoutVars>
      </dgm:prSet>
      <dgm:spPr/>
    </dgm:pt>
    <dgm:pt modelId="{06B367AF-7200-4CAC-A292-21F5D875C662}" type="pres">
      <dgm:prSet presAssocID="{3B1E790C-20AA-4DA1-BCF5-F6CD68CFD751}" presName="spacer" presStyleCnt="0"/>
      <dgm:spPr/>
    </dgm:pt>
    <dgm:pt modelId="{B1391EAB-4524-40F4-A698-F7D728653F00}" type="pres">
      <dgm:prSet presAssocID="{AE510F79-FD2D-4AB1-ADCB-EB2379870617}" presName="parentText" presStyleLbl="node1" presStyleIdx="3" presStyleCnt="4">
        <dgm:presLayoutVars>
          <dgm:chMax val="0"/>
          <dgm:bulletEnabled val="1"/>
        </dgm:presLayoutVars>
      </dgm:prSet>
      <dgm:spPr/>
    </dgm:pt>
  </dgm:ptLst>
  <dgm:cxnLst>
    <dgm:cxn modelId="{F9FB3709-E384-4389-82D3-F4344B2EEACE}" type="presOf" srcId="{2F9313FD-E49B-4136-8943-357BC10087BC}" destId="{6FC6D54C-0C32-41AE-8B16-46F4A7683F1D}" srcOrd="0" destOrd="0" presId="urn:microsoft.com/office/officeart/2005/8/layout/vList2"/>
    <dgm:cxn modelId="{ECEA7617-D2B7-418C-A305-FE66E03F4E33}" type="presOf" srcId="{6B15E755-7C69-4062-965C-103ADF2ABEC2}" destId="{110E3BB4-2D31-4495-B64D-6597E8C8DE04}" srcOrd="0" destOrd="0" presId="urn:microsoft.com/office/officeart/2005/8/layout/vList2"/>
    <dgm:cxn modelId="{1C9D0035-F888-4B3B-AD79-C786E7598931}" type="presOf" srcId="{990F8D0D-B991-423B-B9C7-8E8612E9E3B0}" destId="{FBF8B485-EDEF-4B74-BA03-89CA7F5F545D}" srcOrd="0" destOrd="0" presId="urn:microsoft.com/office/officeart/2005/8/layout/vList2"/>
    <dgm:cxn modelId="{A0BAF341-C8BC-451B-B77A-322C77CA2E1B}" type="presOf" srcId="{AE510F79-FD2D-4AB1-ADCB-EB2379870617}" destId="{B1391EAB-4524-40F4-A698-F7D728653F00}" srcOrd="0" destOrd="0" presId="urn:microsoft.com/office/officeart/2005/8/layout/vList2"/>
    <dgm:cxn modelId="{098D7079-CB68-4A7D-93D5-01F615A7D5BB}" type="presOf" srcId="{93189693-C901-4337-B621-22BEAFED12D0}" destId="{244BD73E-DFA6-4FD4-BFEF-9F25BE4D91F4}" srcOrd="0" destOrd="0" presId="urn:microsoft.com/office/officeart/2005/8/layout/vList2"/>
    <dgm:cxn modelId="{D502EF7F-B6E4-4096-9284-2DD1DF0E13A6}" srcId="{6B15E755-7C69-4062-965C-103ADF2ABEC2}" destId="{AE510F79-FD2D-4AB1-ADCB-EB2379870617}" srcOrd="3" destOrd="0" parTransId="{69459B0B-52BE-4F0D-B53B-80B2B1956DBE}" sibTransId="{18BDB0EA-BB12-42FE-B733-E47233FC2857}"/>
    <dgm:cxn modelId="{F9B0BCB6-9417-467B-BFEB-94B9CB8FBE32}" srcId="{6B15E755-7C69-4062-965C-103ADF2ABEC2}" destId="{2F9313FD-E49B-4136-8943-357BC10087BC}" srcOrd="2" destOrd="0" parTransId="{E43D4FE2-3899-4BDE-BBF1-96B90E628E7E}" sibTransId="{3B1E790C-20AA-4DA1-BCF5-F6CD68CFD751}"/>
    <dgm:cxn modelId="{586014BB-25FB-46F9-BC93-64E5C810CF5A}" srcId="{6B15E755-7C69-4062-965C-103ADF2ABEC2}" destId="{990F8D0D-B991-423B-B9C7-8E8612E9E3B0}" srcOrd="0" destOrd="0" parTransId="{CA930E66-9B90-4697-8D5B-81DA65BB92A7}" sibTransId="{F776B4E7-ED6D-4BFF-A9FF-D643E4218313}"/>
    <dgm:cxn modelId="{9754AAD0-4288-4ED5-9A6A-9C2E22C62254}" srcId="{6B15E755-7C69-4062-965C-103ADF2ABEC2}" destId="{93189693-C901-4337-B621-22BEAFED12D0}" srcOrd="1" destOrd="0" parTransId="{B919806F-B97B-48F6-8F53-161366684FD1}" sibTransId="{B61AEE29-4406-4297-8D1C-0FF4195210EB}"/>
    <dgm:cxn modelId="{AD472237-945A-4F5F-BE9F-DF074A1910AA}" type="presParOf" srcId="{110E3BB4-2D31-4495-B64D-6597E8C8DE04}" destId="{FBF8B485-EDEF-4B74-BA03-89CA7F5F545D}" srcOrd="0" destOrd="0" presId="urn:microsoft.com/office/officeart/2005/8/layout/vList2"/>
    <dgm:cxn modelId="{954AE7A9-7A6C-4755-8B6B-F6E99D2B9BE2}" type="presParOf" srcId="{110E3BB4-2D31-4495-B64D-6597E8C8DE04}" destId="{0B4DAEEB-4DB0-47D0-A555-78F769BC6DC4}" srcOrd="1" destOrd="0" presId="urn:microsoft.com/office/officeart/2005/8/layout/vList2"/>
    <dgm:cxn modelId="{9DD5D75E-D000-4F50-AC94-7A048CCEBAF9}" type="presParOf" srcId="{110E3BB4-2D31-4495-B64D-6597E8C8DE04}" destId="{244BD73E-DFA6-4FD4-BFEF-9F25BE4D91F4}" srcOrd="2" destOrd="0" presId="urn:microsoft.com/office/officeart/2005/8/layout/vList2"/>
    <dgm:cxn modelId="{10CB3ECD-1193-420D-82F1-EC5A43A0FB78}" type="presParOf" srcId="{110E3BB4-2D31-4495-B64D-6597E8C8DE04}" destId="{E72DDCE9-CBF4-4672-89AC-19D737656460}" srcOrd="3" destOrd="0" presId="urn:microsoft.com/office/officeart/2005/8/layout/vList2"/>
    <dgm:cxn modelId="{5147F5AF-B0CC-4F60-9325-0A364D37350F}" type="presParOf" srcId="{110E3BB4-2D31-4495-B64D-6597E8C8DE04}" destId="{6FC6D54C-0C32-41AE-8B16-46F4A7683F1D}" srcOrd="4" destOrd="0" presId="urn:microsoft.com/office/officeart/2005/8/layout/vList2"/>
    <dgm:cxn modelId="{5D87A1FB-FD89-4917-A940-506E15A1B71F}" type="presParOf" srcId="{110E3BB4-2D31-4495-B64D-6597E8C8DE04}" destId="{06B367AF-7200-4CAC-A292-21F5D875C662}" srcOrd="5" destOrd="0" presId="urn:microsoft.com/office/officeart/2005/8/layout/vList2"/>
    <dgm:cxn modelId="{C88E619D-E6F2-4972-B065-31FE3660F343}" type="presParOf" srcId="{110E3BB4-2D31-4495-B64D-6597E8C8DE04}" destId="{B1391EAB-4524-40F4-A698-F7D728653F00}"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E4643980-661B-4C94-A236-2A474536F0B2}"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CE7B857E-13D1-4947-A7EB-5E06731B0938}">
      <dgm:prSet/>
      <dgm:spPr/>
      <dgm:t>
        <a:bodyPr/>
        <a:lstStyle/>
        <a:p>
          <a:r>
            <a:rPr lang="en-GB"/>
            <a:t>Walking down the street… </a:t>
          </a:r>
          <a:endParaRPr lang="en-US"/>
        </a:p>
      </dgm:t>
    </dgm:pt>
    <dgm:pt modelId="{5DBABA13-92D7-4524-9FBB-B380B0ED700C}" type="parTrans" cxnId="{5F211C0D-57B9-41AD-BCAF-A8F160518D02}">
      <dgm:prSet/>
      <dgm:spPr/>
      <dgm:t>
        <a:bodyPr/>
        <a:lstStyle/>
        <a:p>
          <a:endParaRPr lang="en-US"/>
        </a:p>
      </dgm:t>
    </dgm:pt>
    <dgm:pt modelId="{CB947C75-FC66-42A1-9125-09A66A7C94AE}" type="sibTrans" cxnId="{5F211C0D-57B9-41AD-BCAF-A8F160518D02}">
      <dgm:prSet/>
      <dgm:spPr/>
      <dgm:t>
        <a:bodyPr/>
        <a:lstStyle/>
        <a:p>
          <a:endParaRPr lang="en-US"/>
        </a:p>
      </dgm:t>
    </dgm:pt>
    <dgm:pt modelId="{393214BD-FD27-40CB-B4EF-D710ED6EBD45}">
      <dgm:prSet/>
      <dgm:spPr/>
      <dgm:t>
        <a:bodyPr/>
        <a:lstStyle/>
        <a:p>
          <a:r>
            <a:rPr lang="en-GB"/>
            <a:t>Atmosphere and everyday climate : Increase in incidents, second class citizens, language being used,  safety</a:t>
          </a:r>
          <a:endParaRPr lang="en-US"/>
        </a:p>
      </dgm:t>
    </dgm:pt>
    <dgm:pt modelId="{84E2B7E9-671E-4336-AE3F-6513B647C38B}" type="parTrans" cxnId="{13F3DA75-F7ED-4FE9-9476-112C27810D61}">
      <dgm:prSet/>
      <dgm:spPr/>
      <dgm:t>
        <a:bodyPr/>
        <a:lstStyle/>
        <a:p>
          <a:endParaRPr lang="en-US"/>
        </a:p>
      </dgm:t>
    </dgm:pt>
    <dgm:pt modelId="{78C62791-8B3C-4452-832F-D42AA116B770}" type="sibTrans" cxnId="{13F3DA75-F7ED-4FE9-9476-112C27810D61}">
      <dgm:prSet/>
      <dgm:spPr/>
      <dgm:t>
        <a:bodyPr/>
        <a:lstStyle/>
        <a:p>
          <a:endParaRPr lang="en-US"/>
        </a:p>
      </dgm:t>
    </dgm:pt>
    <dgm:pt modelId="{B5E9753F-F6C3-44BF-BE18-3512E45433D1}">
      <dgm:prSet/>
      <dgm:spPr/>
      <dgm:t>
        <a:bodyPr/>
        <a:lstStyle/>
        <a:p>
          <a:r>
            <a:rPr lang="en-GB"/>
            <a:t>Uncertainty around future: financial, geographical , loss of opportunity, loss of identify, loss of relationships </a:t>
          </a:r>
          <a:endParaRPr lang="en-US"/>
        </a:p>
      </dgm:t>
    </dgm:pt>
    <dgm:pt modelId="{629E5136-F952-45EE-BCA9-3D6656E79C83}" type="parTrans" cxnId="{05928A28-A6CD-4FA7-A3D2-6FFCB599A8D4}">
      <dgm:prSet/>
      <dgm:spPr/>
      <dgm:t>
        <a:bodyPr/>
        <a:lstStyle/>
        <a:p>
          <a:endParaRPr lang="en-US"/>
        </a:p>
      </dgm:t>
    </dgm:pt>
    <dgm:pt modelId="{762E8B5C-E9B3-410E-8002-EFE51FF1CFF1}" type="sibTrans" cxnId="{05928A28-A6CD-4FA7-A3D2-6FFCB599A8D4}">
      <dgm:prSet/>
      <dgm:spPr/>
      <dgm:t>
        <a:bodyPr/>
        <a:lstStyle/>
        <a:p>
          <a:endParaRPr lang="en-US"/>
        </a:p>
      </dgm:t>
    </dgm:pt>
    <dgm:pt modelId="{A626AC45-B8AF-4941-B955-11D5CAA1140C}">
      <dgm:prSet/>
      <dgm:spPr/>
      <dgm:t>
        <a:bodyPr/>
        <a:lstStyle/>
        <a:p>
          <a:r>
            <a:rPr lang="en-GB"/>
            <a:t>Policy and Law eventually trickling into educational policy and practice </a:t>
          </a:r>
          <a:endParaRPr lang="en-US"/>
        </a:p>
      </dgm:t>
    </dgm:pt>
    <dgm:pt modelId="{036E67FC-CFE3-449C-A7CA-74AA3A4490FC}" type="parTrans" cxnId="{90DB79EF-69AF-4EDC-86A6-A9AB37D4E50E}">
      <dgm:prSet/>
      <dgm:spPr/>
      <dgm:t>
        <a:bodyPr/>
        <a:lstStyle/>
        <a:p>
          <a:endParaRPr lang="en-US"/>
        </a:p>
      </dgm:t>
    </dgm:pt>
    <dgm:pt modelId="{07AD1906-9EE5-480B-A07E-0DDFE1601986}" type="sibTrans" cxnId="{90DB79EF-69AF-4EDC-86A6-A9AB37D4E50E}">
      <dgm:prSet/>
      <dgm:spPr/>
      <dgm:t>
        <a:bodyPr/>
        <a:lstStyle/>
        <a:p>
          <a:endParaRPr lang="en-US"/>
        </a:p>
      </dgm:t>
    </dgm:pt>
    <dgm:pt modelId="{46DBD471-DAD4-4F4B-973E-226B7315D1BD}">
      <dgm:prSet/>
      <dgm:spPr/>
      <dgm:t>
        <a:bodyPr/>
        <a:lstStyle/>
        <a:p>
          <a:r>
            <a:rPr lang="en-GB"/>
            <a:t>Institutional Racism </a:t>
          </a:r>
          <a:endParaRPr lang="en-US"/>
        </a:p>
      </dgm:t>
    </dgm:pt>
    <dgm:pt modelId="{7B9426B8-0C91-4746-A3F9-BD106DC2339F}" type="parTrans" cxnId="{EF50051D-4F71-4620-9B50-CE5EC872E20F}">
      <dgm:prSet/>
      <dgm:spPr/>
      <dgm:t>
        <a:bodyPr/>
        <a:lstStyle/>
        <a:p>
          <a:endParaRPr lang="en-US"/>
        </a:p>
      </dgm:t>
    </dgm:pt>
    <dgm:pt modelId="{3B409BB8-7387-470A-9AA5-86C60BE4414E}" type="sibTrans" cxnId="{EF50051D-4F71-4620-9B50-CE5EC872E20F}">
      <dgm:prSet/>
      <dgm:spPr/>
      <dgm:t>
        <a:bodyPr/>
        <a:lstStyle/>
        <a:p>
          <a:endParaRPr lang="en-US"/>
        </a:p>
      </dgm:t>
    </dgm:pt>
    <dgm:pt modelId="{87AF2C9B-EB1B-4D61-96AC-4F52A68A2541}">
      <dgm:prSet/>
      <dgm:spPr/>
      <dgm:t>
        <a:bodyPr/>
        <a:lstStyle/>
        <a:p>
          <a:r>
            <a:rPr lang="en-GB"/>
            <a:t>Poor outcomes: How long do you wait? What is the tipping point?</a:t>
          </a:r>
          <a:endParaRPr lang="en-US"/>
        </a:p>
      </dgm:t>
    </dgm:pt>
    <dgm:pt modelId="{48E35CA7-CBB2-4B5A-B7FF-19516CEEF3D9}" type="parTrans" cxnId="{16AE40A1-3D0C-4985-97B2-4C0E230C48F1}">
      <dgm:prSet/>
      <dgm:spPr/>
      <dgm:t>
        <a:bodyPr/>
        <a:lstStyle/>
        <a:p>
          <a:endParaRPr lang="en-US"/>
        </a:p>
      </dgm:t>
    </dgm:pt>
    <dgm:pt modelId="{4D13F093-5D10-4FFB-8963-BD40C9D8A7A5}" type="sibTrans" cxnId="{16AE40A1-3D0C-4985-97B2-4C0E230C48F1}">
      <dgm:prSet/>
      <dgm:spPr/>
      <dgm:t>
        <a:bodyPr/>
        <a:lstStyle/>
        <a:p>
          <a:endParaRPr lang="en-US"/>
        </a:p>
      </dgm:t>
    </dgm:pt>
    <dgm:pt modelId="{56893FBD-8D6F-44C4-A499-B7263599282C}">
      <dgm:prSet/>
      <dgm:spPr/>
      <dgm:t>
        <a:bodyPr/>
        <a:lstStyle/>
        <a:p>
          <a:r>
            <a:rPr lang="en-GB"/>
            <a:t>Psychological Load </a:t>
          </a:r>
          <a:endParaRPr lang="en-US"/>
        </a:p>
      </dgm:t>
    </dgm:pt>
    <dgm:pt modelId="{314A18FB-8578-4B6C-8F61-48F37477C0C0}" type="parTrans" cxnId="{19999192-0B08-4F5B-8B37-DF73393484FE}">
      <dgm:prSet/>
      <dgm:spPr/>
      <dgm:t>
        <a:bodyPr/>
        <a:lstStyle/>
        <a:p>
          <a:endParaRPr lang="en-US"/>
        </a:p>
      </dgm:t>
    </dgm:pt>
    <dgm:pt modelId="{89C3F014-4251-4188-B263-F9E3A995D24B}" type="sibTrans" cxnId="{19999192-0B08-4F5B-8B37-DF73393484FE}">
      <dgm:prSet/>
      <dgm:spPr/>
      <dgm:t>
        <a:bodyPr/>
        <a:lstStyle/>
        <a:p>
          <a:endParaRPr lang="en-US"/>
        </a:p>
      </dgm:t>
    </dgm:pt>
    <dgm:pt modelId="{766E3BFD-5867-497A-845C-FB1860658117}">
      <dgm:prSet/>
      <dgm:spPr/>
      <dgm:t>
        <a:bodyPr/>
        <a:lstStyle/>
        <a:p>
          <a:r>
            <a:rPr lang="en-GB"/>
            <a:t>Impact on CYP: The impact of narratives and the shaping of many generations to come </a:t>
          </a:r>
          <a:endParaRPr lang="en-US"/>
        </a:p>
      </dgm:t>
    </dgm:pt>
    <dgm:pt modelId="{D3BF2D63-0EAF-4C18-9D5D-DEA5A86F5F2B}" type="parTrans" cxnId="{55C33B93-2F66-412E-B677-F9EEC2B997C7}">
      <dgm:prSet/>
      <dgm:spPr/>
      <dgm:t>
        <a:bodyPr/>
        <a:lstStyle/>
        <a:p>
          <a:endParaRPr lang="en-US"/>
        </a:p>
      </dgm:t>
    </dgm:pt>
    <dgm:pt modelId="{60F2D852-7F36-4A41-B6ED-D5A9B4BA4A33}" type="sibTrans" cxnId="{55C33B93-2F66-412E-B677-F9EEC2B997C7}">
      <dgm:prSet/>
      <dgm:spPr/>
      <dgm:t>
        <a:bodyPr/>
        <a:lstStyle/>
        <a:p>
          <a:endParaRPr lang="en-US"/>
        </a:p>
      </dgm:t>
    </dgm:pt>
    <dgm:pt modelId="{A2E4CBF8-40BD-4056-BD50-11452D921ECD}">
      <dgm:prSet/>
      <dgm:spPr/>
      <dgm:t>
        <a:bodyPr/>
        <a:lstStyle/>
        <a:p>
          <a:r>
            <a:rPr lang="en-GB"/>
            <a:t>Worries around the impact of ‘reverse immigration’</a:t>
          </a:r>
          <a:endParaRPr lang="en-US"/>
        </a:p>
      </dgm:t>
    </dgm:pt>
    <dgm:pt modelId="{C4697937-5A90-43A0-B8F0-4EB9AB7242DF}" type="parTrans" cxnId="{ABC89252-82D9-44AD-9166-163CDB9154B3}">
      <dgm:prSet/>
      <dgm:spPr/>
      <dgm:t>
        <a:bodyPr/>
        <a:lstStyle/>
        <a:p>
          <a:endParaRPr lang="en-US"/>
        </a:p>
      </dgm:t>
    </dgm:pt>
    <dgm:pt modelId="{E7162D07-D028-46B6-910F-509B65E6B880}" type="sibTrans" cxnId="{ABC89252-82D9-44AD-9166-163CDB9154B3}">
      <dgm:prSet/>
      <dgm:spPr/>
      <dgm:t>
        <a:bodyPr/>
        <a:lstStyle/>
        <a:p>
          <a:endParaRPr lang="en-US"/>
        </a:p>
      </dgm:t>
    </dgm:pt>
    <dgm:pt modelId="{7B447C82-8D9D-47E5-8D1A-8C75CBA3F7A7}">
      <dgm:prSet/>
      <dgm:spPr/>
      <dgm:t>
        <a:bodyPr/>
        <a:lstStyle/>
        <a:p>
          <a:r>
            <a:rPr lang="en-GB"/>
            <a:t>The cost of inertia… </a:t>
          </a:r>
          <a:endParaRPr lang="en-US"/>
        </a:p>
      </dgm:t>
    </dgm:pt>
    <dgm:pt modelId="{352DF721-4EE8-4649-A893-1499BAC0ABC2}" type="parTrans" cxnId="{5D5DB262-946F-4A33-AC2D-5B183E1D6D4E}">
      <dgm:prSet/>
      <dgm:spPr/>
      <dgm:t>
        <a:bodyPr/>
        <a:lstStyle/>
        <a:p>
          <a:endParaRPr lang="en-US"/>
        </a:p>
      </dgm:t>
    </dgm:pt>
    <dgm:pt modelId="{148AA4E2-9977-4C17-9DB2-43E54B73D44A}" type="sibTrans" cxnId="{5D5DB262-946F-4A33-AC2D-5B183E1D6D4E}">
      <dgm:prSet/>
      <dgm:spPr/>
      <dgm:t>
        <a:bodyPr/>
        <a:lstStyle/>
        <a:p>
          <a:endParaRPr lang="en-US"/>
        </a:p>
      </dgm:t>
    </dgm:pt>
    <dgm:pt modelId="{AD7BF876-3603-49A7-BF71-E77DF58A8CF8}" type="pres">
      <dgm:prSet presAssocID="{E4643980-661B-4C94-A236-2A474536F0B2}" presName="diagram" presStyleCnt="0">
        <dgm:presLayoutVars>
          <dgm:dir/>
          <dgm:resizeHandles val="exact"/>
        </dgm:presLayoutVars>
      </dgm:prSet>
      <dgm:spPr/>
    </dgm:pt>
    <dgm:pt modelId="{A1F8F3C0-7483-4EFA-9DDC-851891556F61}" type="pres">
      <dgm:prSet presAssocID="{CE7B857E-13D1-4947-A7EB-5E06731B0938}" presName="node" presStyleLbl="node1" presStyleIdx="0" presStyleCnt="10">
        <dgm:presLayoutVars>
          <dgm:bulletEnabled val="1"/>
        </dgm:presLayoutVars>
      </dgm:prSet>
      <dgm:spPr/>
    </dgm:pt>
    <dgm:pt modelId="{86D54F74-00B5-4742-A592-C65FEC4127CF}" type="pres">
      <dgm:prSet presAssocID="{CB947C75-FC66-42A1-9125-09A66A7C94AE}" presName="sibTrans" presStyleCnt="0"/>
      <dgm:spPr/>
    </dgm:pt>
    <dgm:pt modelId="{454CDF0D-5003-4AEB-A95A-A5BC590734E8}" type="pres">
      <dgm:prSet presAssocID="{393214BD-FD27-40CB-B4EF-D710ED6EBD45}" presName="node" presStyleLbl="node1" presStyleIdx="1" presStyleCnt="10">
        <dgm:presLayoutVars>
          <dgm:bulletEnabled val="1"/>
        </dgm:presLayoutVars>
      </dgm:prSet>
      <dgm:spPr/>
    </dgm:pt>
    <dgm:pt modelId="{09AF4616-4688-48A6-A9CD-504C717B2180}" type="pres">
      <dgm:prSet presAssocID="{78C62791-8B3C-4452-832F-D42AA116B770}" presName="sibTrans" presStyleCnt="0"/>
      <dgm:spPr/>
    </dgm:pt>
    <dgm:pt modelId="{65D2299D-21D8-4848-8E0B-E66E358EE48C}" type="pres">
      <dgm:prSet presAssocID="{B5E9753F-F6C3-44BF-BE18-3512E45433D1}" presName="node" presStyleLbl="node1" presStyleIdx="2" presStyleCnt="10">
        <dgm:presLayoutVars>
          <dgm:bulletEnabled val="1"/>
        </dgm:presLayoutVars>
      </dgm:prSet>
      <dgm:spPr/>
    </dgm:pt>
    <dgm:pt modelId="{F17FA6B1-7FA0-43F2-9071-345AC2B43ABE}" type="pres">
      <dgm:prSet presAssocID="{762E8B5C-E9B3-410E-8002-EFE51FF1CFF1}" presName="sibTrans" presStyleCnt="0"/>
      <dgm:spPr/>
    </dgm:pt>
    <dgm:pt modelId="{718B1D09-2BEE-44EE-8A7E-10B329251F58}" type="pres">
      <dgm:prSet presAssocID="{A626AC45-B8AF-4941-B955-11D5CAA1140C}" presName="node" presStyleLbl="node1" presStyleIdx="3" presStyleCnt="10">
        <dgm:presLayoutVars>
          <dgm:bulletEnabled val="1"/>
        </dgm:presLayoutVars>
      </dgm:prSet>
      <dgm:spPr/>
    </dgm:pt>
    <dgm:pt modelId="{6FFA87A7-01B6-42E0-908C-925517357DD1}" type="pres">
      <dgm:prSet presAssocID="{07AD1906-9EE5-480B-A07E-0DDFE1601986}" presName="sibTrans" presStyleCnt="0"/>
      <dgm:spPr/>
    </dgm:pt>
    <dgm:pt modelId="{7C0D4C92-D65C-4380-8C5A-D1FFDC62F838}" type="pres">
      <dgm:prSet presAssocID="{46DBD471-DAD4-4F4B-973E-226B7315D1BD}" presName="node" presStyleLbl="node1" presStyleIdx="4" presStyleCnt="10">
        <dgm:presLayoutVars>
          <dgm:bulletEnabled val="1"/>
        </dgm:presLayoutVars>
      </dgm:prSet>
      <dgm:spPr/>
    </dgm:pt>
    <dgm:pt modelId="{905A244E-26D0-499F-9A29-640700E189C4}" type="pres">
      <dgm:prSet presAssocID="{3B409BB8-7387-470A-9AA5-86C60BE4414E}" presName="sibTrans" presStyleCnt="0"/>
      <dgm:spPr/>
    </dgm:pt>
    <dgm:pt modelId="{805A40D6-A9ED-4537-8F00-826A1F68FB79}" type="pres">
      <dgm:prSet presAssocID="{87AF2C9B-EB1B-4D61-96AC-4F52A68A2541}" presName="node" presStyleLbl="node1" presStyleIdx="5" presStyleCnt="10">
        <dgm:presLayoutVars>
          <dgm:bulletEnabled val="1"/>
        </dgm:presLayoutVars>
      </dgm:prSet>
      <dgm:spPr/>
    </dgm:pt>
    <dgm:pt modelId="{EE70A7E4-5C3F-46B4-BACB-E430CC59B696}" type="pres">
      <dgm:prSet presAssocID="{4D13F093-5D10-4FFB-8963-BD40C9D8A7A5}" presName="sibTrans" presStyleCnt="0"/>
      <dgm:spPr/>
    </dgm:pt>
    <dgm:pt modelId="{209DADDB-C6F8-4119-BD56-CE773F26BE5E}" type="pres">
      <dgm:prSet presAssocID="{56893FBD-8D6F-44C4-A499-B7263599282C}" presName="node" presStyleLbl="node1" presStyleIdx="6" presStyleCnt="10">
        <dgm:presLayoutVars>
          <dgm:bulletEnabled val="1"/>
        </dgm:presLayoutVars>
      </dgm:prSet>
      <dgm:spPr/>
    </dgm:pt>
    <dgm:pt modelId="{88A5C509-72ED-42C9-A38D-2ACE5BAD515A}" type="pres">
      <dgm:prSet presAssocID="{89C3F014-4251-4188-B263-F9E3A995D24B}" presName="sibTrans" presStyleCnt="0"/>
      <dgm:spPr/>
    </dgm:pt>
    <dgm:pt modelId="{6B2310D3-B579-4725-AC31-321B5D719208}" type="pres">
      <dgm:prSet presAssocID="{766E3BFD-5867-497A-845C-FB1860658117}" presName="node" presStyleLbl="node1" presStyleIdx="7" presStyleCnt="10">
        <dgm:presLayoutVars>
          <dgm:bulletEnabled val="1"/>
        </dgm:presLayoutVars>
      </dgm:prSet>
      <dgm:spPr/>
    </dgm:pt>
    <dgm:pt modelId="{1DE71D67-57D0-4AD4-AA08-2935D6557F0D}" type="pres">
      <dgm:prSet presAssocID="{60F2D852-7F36-4A41-B6ED-D5A9B4BA4A33}" presName="sibTrans" presStyleCnt="0"/>
      <dgm:spPr/>
    </dgm:pt>
    <dgm:pt modelId="{B603BA09-173A-4124-8519-C228658F4093}" type="pres">
      <dgm:prSet presAssocID="{A2E4CBF8-40BD-4056-BD50-11452D921ECD}" presName="node" presStyleLbl="node1" presStyleIdx="8" presStyleCnt="10">
        <dgm:presLayoutVars>
          <dgm:bulletEnabled val="1"/>
        </dgm:presLayoutVars>
      </dgm:prSet>
      <dgm:spPr/>
    </dgm:pt>
    <dgm:pt modelId="{10CBD0E3-2525-4458-8EDF-848964115249}" type="pres">
      <dgm:prSet presAssocID="{E7162D07-D028-46B6-910F-509B65E6B880}" presName="sibTrans" presStyleCnt="0"/>
      <dgm:spPr/>
    </dgm:pt>
    <dgm:pt modelId="{37BB641E-171E-4858-92D6-92D6D11F043A}" type="pres">
      <dgm:prSet presAssocID="{7B447C82-8D9D-47E5-8D1A-8C75CBA3F7A7}" presName="node" presStyleLbl="node1" presStyleIdx="9" presStyleCnt="10">
        <dgm:presLayoutVars>
          <dgm:bulletEnabled val="1"/>
        </dgm:presLayoutVars>
      </dgm:prSet>
      <dgm:spPr/>
    </dgm:pt>
  </dgm:ptLst>
  <dgm:cxnLst>
    <dgm:cxn modelId="{5F211C0D-57B9-41AD-BCAF-A8F160518D02}" srcId="{E4643980-661B-4C94-A236-2A474536F0B2}" destId="{CE7B857E-13D1-4947-A7EB-5E06731B0938}" srcOrd="0" destOrd="0" parTransId="{5DBABA13-92D7-4524-9FBB-B380B0ED700C}" sibTransId="{CB947C75-FC66-42A1-9125-09A66A7C94AE}"/>
    <dgm:cxn modelId="{EF50051D-4F71-4620-9B50-CE5EC872E20F}" srcId="{E4643980-661B-4C94-A236-2A474536F0B2}" destId="{46DBD471-DAD4-4F4B-973E-226B7315D1BD}" srcOrd="4" destOrd="0" parTransId="{7B9426B8-0C91-4746-A3F9-BD106DC2339F}" sibTransId="{3B409BB8-7387-470A-9AA5-86C60BE4414E}"/>
    <dgm:cxn modelId="{8A1F2028-028E-4F7A-85ED-2B2A56709CB6}" type="presOf" srcId="{E4643980-661B-4C94-A236-2A474536F0B2}" destId="{AD7BF876-3603-49A7-BF71-E77DF58A8CF8}" srcOrd="0" destOrd="0" presId="urn:microsoft.com/office/officeart/2005/8/layout/default"/>
    <dgm:cxn modelId="{05928A28-A6CD-4FA7-A3D2-6FFCB599A8D4}" srcId="{E4643980-661B-4C94-A236-2A474536F0B2}" destId="{B5E9753F-F6C3-44BF-BE18-3512E45433D1}" srcOrd="2" destOrd="0" parTransId="{629E5136-F952-45EE-BCA9-3D6656E79C83}" sibTransId="{762E8B5C-E9B3-410E-8002-EFE51FF1CFF1}"/>
    <dgm:cxn modelId="{E5580A2C-7237-4875-AED7-5C0885038AF3}" type="presOf" srcId="{87AF2C9B-EB1B-4D61-96AC-4F52A68A2541}" destId="{805A40D6-A9ED-4537-8F00-826A1F68FB79}" srcOrd="0" destOrd="0" presId="urn:microsoft.com/office/officeart/2005/8/layout/default"/>
    <dgm:cxn modelId="{12BFF95E-F23A-45B7-9F22-CB4E44937E0C}" type="presOf" srcId="{A626AC45-B8AF-4941-B955-11D5CAA1140C}" destId="{718B1D09-2BEE-44EE-8A7E-10B329251F58}" srcOrd="0" destOrd="0" presId="urn:microsoft.com/office/officeart/2005/8/layout/default"/>
    <dgm:cxn modelId="{E2AF035F-FF1B-45D1-A438-3BDFBC8CE965}" type="presOf" srcId="{766E3BFD-5867-497A-845C-FB1860658117}" destId="{6B2310D3-B579-4725-AC31-321B5D719208}" srcOrd="0" destOrd="0" presId="urn:microsoft.com/office/officeart/2005/8/layout/default"/>
    <dgm:cxn modelId="{5D5DB262-946F-4A33-AC2D-5B183E1D6D4E}" srcId="{E4643980-661B-4C94-A236-2A474536F0B2}" destId="{7B447C82-8D9D-47E5-8D1A-8C75CBA3F7A7}" srcOrd="9" destOrd="0" parTransId="{352DF721-4EE8-4649-A893-1499BAC0ABC2}" sibTransId="{148AA4E2-9977-4C17-9DB2-43E54B73D44A}"/>
    <dgm:cxn modelId="{E9E93C67-2273-4C6B-8165-F823A86B2F44}" type="presOf" srcId="{A2E4CBF8-40BD-4056-BD50-11452D921ECD}" destId="{B603BA09-173A-4124-8519-C228658F4093}" srcOrd="0" destOrd="0" presId="urn:microsoft.com/office/officeart/2005/8/layout/default"/>
    <dgm:cxn modelId="{ABC89252-82D9-44AD-9166-163CDB9154B3}" srcId="{E4643980-661B-4C94-A236-2A474536F0B2}" destId="{A2E4CBF8-40BD-4056-BD50-11452D921ECD}" srcOrd="8" destOrd="0" parTransId="{C4697937-5A90-43A0-B8F0-4EB9AB7242DF}" sibTransId="{E7162D07-D028-46B6-910F-509B65E6B880}"/>
    <dgm:cxn modelId="{EDB72175-497C-4DD3-AC8A-A794C35DC626}" type="presOf" srcId="{393214BD-FD27-40CB-B4EF-D710ED6EBD45}" destId="{454CDF0D-5003-4AEB-A95A-A5BC590734E8}" srcOrd="0" destOrd="0" presId="urn:microsoft.com/office/officeart/2005/8/layout/default"/>
    <dgm:cxn modelId="{13F3DA75-F7ED-4FE9-9476-112C27810D61}" srcId="{E4643980-661B-4C94-A236-2A474536F0B2}" destId="{393214BD-FD27-40CB-B4EF-D710ED6EBD45}" srcOrd="1" destOrd="0" parTransId="{84E2B7E9-671E-4336-AE3F-6513B647C38B}" sibTransId="{78C62791-8B3C-4452-832F-D42AA116B770}"/>
    <dgm:cxn modelId="{EF4F7C5A-FDB7-4074-8CD5-AFA0D97D07CA}" type="presOf" srcId="{CE7B857E-13D1-4947-A7EB-5E06731B0938}" destId="{A1F8F3C0-7483-4EFA-9DDC-851891556F61}" srcOrd="0" destOrd="0" presId="urn:microsoft.com/office/officeart/2005/8/layout/default"/>
    <dgm:cxn modelId="{440DAB7E-A1AF-4501-BFDA-B3E6B9285F04}" type="presOf" srcId="{7B447C82-8D9D-47E5-8D1A-8C75CBA3F7A7}" destId="{37BB641E-171E-4858-92D6-92D6D11F043A}" srcOrd="0" destOrd="0" presId="urn:microsoft.com/office/officeart/2005/8/layout/default"/>
    <dgm:cxn modelId="{19999192-0B08-4F5B-8B37-DF73393484FE}" srcId="{E4643980-661B-4C94-A236-2A474536F0B2}" destId="{56893FBD-8D6F-44C4-A499-B7263599282C}" srcOrd="6" destOrd="0" parTransId="{314A18FB-8578-4B6C-8F61-48F37477C0C0}" sibTransId="{89C3F014-4251-4188-B263-F9E3A995D24B}"/>
    <dgm:cxn modelId="{55C33B93-2F66-412E-B677-F9EEC2B997C7}" srcId="{E4643980-661B-4C94-A236-2A474536F0B2}" destId="{766E3BFD-5867-497A-845C-FB1860658117}" srcOrd="7" destOrd="0" parTransId="{D3BF2D63-0EAF-4C18-9D5D-DEA5A86F5F2B}" sibTransId="{60F2D852-7F36-4A41-B6ED-D5A9B4BA4A33}"/>
    <dgm:cxn modelId="{4ACF769D-408B-4C86-90E3-6AAE2066FA97}" type="presOf" srcId="{B5E9753F-F6C3-44BF-BE18-3512E45433D1}" destId="{65D2299D-21D8-4848-8E0B-E66E358EE48C}" srcOrd="0" destOrd="0" presId="urn:microsoft.com/office/officeart/2005/8/layout/default"/>
    <dgm:cxn modelId="{16AE40A1-3D0C-4985-97B2-4C0E230C48F1}" srcId="{E4643980-661B-4C94-A236-2A474536F0B2}" destId="{87AF2C9B-EB1B-4D61-96AC-4F52A68A2541}" srcOrd="5" destOrd="0" parTransId="{48E35CA7-CBB2-4B5A-B7FF-19516CEEF3D9}" sibTransId="{4D13F093-5D10-4FFB-8963-BD40C9D8A7A5}"/>
    <dgm:cxn modelId="{C2448FCF-DC24-434B-AC2B-A969686D3938}" type="presOf" srcId="{46DBD471-DAD4-4F4B-973E-226B7315D1BD}" destId="{7C0D4C92-D65C-4380-8C5A-D1FFDC62F838}" srcOrd="0" destOrd="0" presId="urn:microsoft.com/office/officeart/2005/8/layout/default"/>
    <dgm:cxn modelId="{90DB79EF-69AF-4EDC-86A6-A9AB37D4E50E}" srcId="{E4643980-661B-4C94-A236-2A474536F0B2}" destId="{A626AC45-B8AF-4941-B955-11D5CAA1140C}" srcOrd="3" destOrd="0" parTransId="{036E67FC-CFE3-449C-A7CA-74AA3A4490FC}" sibTransId="{07AD1906-9EE5-480B-A07E-0DDFE1601986}"/>
    <dgm:cxn modelId="{DBEF1EFB-6112-47FE-92BC-63E51E3D284B}" type="presOf" srcId="{56893FBD-8D6F-44C4-A499-B7263599282C}" destId="{209DADDB-C6F8-4119-BD56-CE773F26BE5E}" srcOrd="0" destOrd="0" presId="urn:microsoft.com/office/officeart/2005/8/layout/default"/>
    <dgm:cxn modelId="{132C25FD-CE89-4683-BEA8-866F92C10A69}" type="presParOf" srcId="{AD7BF876-3603-49A7-BF71-E77DF58A8CF8}" destId="{A1F8F3C0-7483-4EFA-9DDC-851891556F61}" srcOrd="0" destOrd="0" presId="urn:microsoft.com/office/officeart/2005/8/layout/default"/>
    <dgm:cxn modelId="{4964E763-C815-4A0F-A472-903DBD417B3B}" type="presParOf" srcId="{AD7BF876-3603-49A7-BF71-E77DF58A8CF8}" destId="{86D54F74-00B5-4742-A592-C65FEC4127CF}" srcOrd="1" destOrd="0" presId="urn:microsoft.com/office/officeart/2005/8/layout/default"/>
    <dgm:cxn modelId="{49FD8B8E-3644-40E4-A65E-D55AEDDFF906}" type="presParOf" srcId="{AD7BF876-3603-49A7-BF71-E77DF58A8CF8}" destId="{454CDF0D-5003-4AEB-A95A-A5BC590734E8}" srcOrd="2" destOrd="0" presId="urn:microsoft.com/office/officeart/2005/8/layout/default"/>
    <dgm:cxn modelId="{E1398E45-DED6-47CF-B09F-A623FE6B3050}" type="presParOf" srcId="{AD7BF876-3603-49A7-BF71-E77DF58A8CF8}" destId="{09AF4616-4688-48A6-A9CD-504C717B2180}" srcOrd="3" destOrd="0" presId="urn:microsoft.com/office/officeart/2005/8/layout/default"/>
    <dgm:cxn modelId="{1DB4071E-676A-410A-83D7-B1815967D697}" type="presParOf" srcId="{AD7BF876-3603-49A7-BF71-E77DF58A8CF8}" destId="{65D2299D-21D8-4848-8E0B-E66E358EE48C}" srcOrd="4" destOrd="0" presId="urn:microsoft.com/office/officeart/2005/8/layout/default"/>
    <dgm:cxn modelId="{D79F5D01-AA0A-4AED-BF57-46537D0AB546}" type="presParOf" srcId="{AD7BF876-3603-49A7-BF71-E77DF58A8CF8}" destId="{F17FA6B1-7FA0-43F2-9071-345AC2B43ABE}" srcOrd="5" destOrd="0" presId="urn:microsoft.com/office/officeart/2005/8/layout/default"/>
    <dgm:cxn modelId="{77902CBE-E6A7-4004-8D5D-849CE7D53C8B}" type="presParOf" srcId="{AD7BF876-3603-49A7-BF71-E77DF58A8CF8}" destId="{718B1D09-2BEE-44EE-8A7E-10B329251F58}" srcOrd="6" destOrd="0" presId="urn:microsoft.com/office/officeart/2005/8/layout/default"/>
    <dgm:cxn modelId="{A4FE2170-6928-43B2-8A97-062CEC736A9B}" type="presParOf" srcId="{AD7BF876-3603-49A7-BF71-E77DF58A8CF8}" destId="{6FFA87A7-01B6-42E0-908C-925517357DD1}" srcOrd="7" destOrd="0" presId="urn:microsoft.com/office/officeart/2005/8/layout/default"/>
    <dgm:cxn modelId="{FA6B73FD-D8FC-44E6-A6E6-734D47C14030}" type="presParOf" srcId="{AD7BF876-3603-49A7-BF71-E77DF58A8CF8}" destId="{7C0D4C92-D65C-4380-8C5A-D1FFDC62F838}" srcOrd="8" destOrd="0" presId="urn:microsoft.com/office/officeart/2005/8/layout/default"/>
    <dgm:cxn modelId="{29B115EA-3A5D-42C0-AB24-C87F4A2C8EA1}" type="presParOf" srcId="{AD7BF876-3603-49A7-BF71-E77DF58A8CF8}" destId="{905A244E-26D0-499F-9A29-640700E189C4}" srcOrd="9" destOrd="0" presId="urn:microsoft.com/office/officeart/2005/8/layout/default"/>
    <dgm:cxn modelId="{6D4791E3-BCB8-451F-BE8E-DC226FCDF979}" type="presParOf" srcId="{AD7BF876-3603-49A7-BF71-E77DF58A8CF8}" destId="{805A40D6-A9ED-4537-8F00-826A1F68FB79}" srcOrd="10" destOrd="0" presId="urn:microsoft.com/office/officeart/2005/8/layout/default"/>
    <dgm:cxn modelId="{26D17976-5255-41E3-B0AB-6CD46AD0D36B}" type="presParOf" srcId="{AD7BF876-3603-49A7-BF71-E77DF58A8CF8}" destId="{EE70A7E4-5C3F-46B4-BACB-E430CC59B696}" srcOrd="11" destOrd="0" presId="urn:microsoft.com/office/officeart/2005/8/layout/default"/>
    <dgm:cxn modelId="{FEBD150F-6237-4F49-8138-324DD5A9CF3D}" type="presParOf" srcId="{AD7BF876-3603-49A7-BF71-E77DF58A8CF8}" destId="{209DADDB-C6F8-4119-BD56-CE773F26BE5E}" srcOrd="12" destOrd="0" presId="urn:microsoft.com/office/officeart/2005/8/layout/default"/>
    <dgm:cxn modelId="{8CCAFFB6-DC95-4B28-BA54-DEBC8AE017D7}" type="presParOf" srcId="{AD7BF876-3603-49A7-BF71-E77DF58A8CF8}" destId="{88A5C509-72ED-42C9-A38D-2ACE5BAD515A}" srcOrd="13" destOrd="0" presId="urn:microsoft.com/office/officeart/2005/8/layout/default"/>
    <dgm:cxn modelId="{74B87D0D-3C61-4BA9-BE4A-669235030C34}" type="presParOf" srcId="{AD7BF876-3603-49A7-BF71-E77DF58A8CF8}" destId="{6B2310D3-B579-4725-AC31-321B5D719208}" srcOrd="14" destOrd="0" presId="urn:microsoft.com/office/officeart/2005/8/layout/default"/>
    <dgm:cxn modelId="{C336EF18-7AED-425A-A472-5409981E68F9}" type="presParOf" srcId="{AD7BF876-3603-49A7-BF71-E77DF58A8CF8}" destId="{1DE71D67-57D0-4AD4-AA08-2935D6557F0D}" srcOrd="15" destOrd="0" presId="urn:microsoft.com/office/officeart/2005/8/layout/default"/>
    <dgm:cxn modelId="{32D181A3-6AC7-419D-90DF-3FF007F28B3E}" type="presParOf" srcId="{AD7BF876-3603-49A7-BF71-E77DF58A8CF8}" destId="{B603BA09-173A-4124-8519-C228658F4093}" srcOrd="16" destOrd="0" presId="urn:microsoft.com/office/officeart/2005/8/layout/default"/>
    <dgm:cxn modelId="{4A7D89A0-26E5-4ECB-AE55-3A8EAA85821B}" type="presParOf" srcId="{AD7BF876-3603-49A7-BF71-E77DF58A8CF8}" destId="{10CBD0E3-2525-4458-8EDF-848964115249}" srcOrd="17" destOrd="0" presId="urn:microsoft.com/office/officeart/2005/8/layout/default"/>
    <dgm:cxn modelId="{F08BEDDA-562F-4442-8EEA-D4A227BA5E7C}" type="presParOf" srcId="{AD7BF876-3603-49A7-BF71-E77DF58A8CF8}" destId="{37BB641E-171E-4858-92D6-92D6D11F043A}" srcOrd="1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7ABF9E93-14E6-4E07-ACF6-D0FB2F52D65C}" type="doc">
      <dgm:prSet loTypeId="urn:microsoft.com/office/officeart/2008/layout/LinedList" loCatId="list" qsTypeId="urn:microsoft.com/office/officeart/2005/8/quickstyle/simple4" qsCatId="simple" csTypeId="urn:microsoft.com/office/officeart/2005/8/colors/accent0_3" csCatId="mainScheme"/>
      <dgm:spPr/>
      <dgm:t>
        <a:bodyPr/>
        <a:lstStyle/>
        <a:p>
          <a:endParaRPr lang="en-US"/>
        </a:p>
      </dgm:t>
    </dgm:pt>
    <dgm:pt modelId="{AEE37707-4F41-48E6-B80C-E02F7B59392E}">
      <dgm:prSet/>
      <dgm:spPr/>
      <dgm:t>
        <a:bodyPr/>
        <a:lstStyle/>
        <a:p>
          <a:r>
            <a:rPr lang="en-GB"/>
            <a:t>After listening to today's input:</a:t>
          </a:r>
          <a:endParaRPr lang="en-US"/>
        </a:p>
      </dgm:t>
    </dgm:pt>
    <dgm:pt modelId="{DF41F429-CA1E-48E1-8C97-5D8A54884D98}" type="parTrans" cxnId="{036F2A21-5D3B-47DE-9C0D-5EE4C6059479}">
      <dgm:prSet/>
      <dgm:spPr/>
      <dgm:t>
        <a:bodyPr/>
        <a:lstStyle/>
        <a:p>
          <a:endParaRPr lang="en-US"/>
        </a:p>
      </dgm:t>
    </dgm:pt>
    <dgm:pt modelId="{0998548D-D010-4103-93D6-9998D6BDF39E}" type="sibTrans" cxnId="{036F2A21-5D3B-47DE-9C0D-5EE4C6059479}">
      <dgm:prSet/>
      <dgm:spPr/>
      <dgm:t>
        <a:bodyPr/>
        <a:lstStyle/>
        <a:p>
          <a:endParaRPr lang="en-US"/>
        </a:p>
      </dgm:t>
    </dgm:pt>
    <dgm:pt modelId="{C9ACCA74-8725-48C5-A482-948BAA897BE2}">
      <dgm:prSet/>
      <dgm:spPr/>
      <dgm:t>
        <a:bodyPr/>
        <a:lstStyle/>
        <a:p>
          <a:r>
            <a:rPr lang="en-GB"/>
            <a:t>What has stayed with you?</a:t>
          </a:r>
          <a:endParaRPr lang="en-US"/>
        </a:p>
      </dgm:t>
    </dgm:pt>
    <dgm:pt modelId="{57F6EB2B-15C7-48F3-BF1D-098DF021262D}" type="parTrans" cxnId="{784D7FE6-737D-4FC8-B6AC-65171ACFD6F9}">
      <dgm:prSet/>
      <dgm:spPr/>
      <dgm:t>
        <a:bodyPr/>
        <a:lstStyle/>
        <a:p>
          <a:endParaRPr lang="en-US"/>
        </a:p>
      </dgm:t>
    </dgm:pt>
    <dgm:pt modelId="{5B97D3E8-BC08-4468-80C9-F27356E987DF}" type="sibTrans" cxnId="{784D7FE6-737D-4FC8-B6AC-65171ACFD6F9}">
      <dgm:prSet/>
      <dgm:spPr/>
      <dgm:t>
        <a:bodyPr/>
        <a:lstStyle/>
        <a:p>
          <a:endParaRPr lang="en-US"/>
        </a:p>
      </dgm:t>
    </dgm:pt>
    <dgm:pt modelId="{D4834965-2C83-4A58-9420-4A220972344E}">
      <dgm:prSet/>
      <dgm:spPr/>
      <dgm:t>
        <a:bodyPr/>
        <a:lstStyle/>
        <a:p>
          <a:r>
            <a:rPr lang="en-GB"/>
            <a:t>What has challenged you?</a:t>
          </a:r>
          <a:endParaRPr lang="en-US"/>
        </a:p>
      </dgm:t>
    </dgm:pt>
    <dgm:pt modelId="{F935EBDC-F914-4446-841D-3A27E43B4323}" type="parTrans" cxnId="{EC550567-5161-4C64-9B7D-49750C297E65}">
      <dgm:prSet/>
      <dgm:spPr/>
      <dgm:t>
        <a:bodyPr/>
        <a:lstStyle/>
        <a:p>
          <a:endParaRPr lang="en-US"/>
        </a:p>
      </dgm:t>
    </dgm:pt>
    <dgm:pt modelId="{00573A0A-7062-4D09-AD2F-46E837CFEDDF}" type="sibTrans" cxnId="{EC550567-5161-4C64-9B7D-49750C297E65}">
      <dgm:prSet/>
      <dgm:spPr/>
      <dgm:t>
        <a:bodyPr/>
        <a:lstStyle/>
        <a:p>
          <a:endParaRPr lang="en-US"/>
        </a:p>
      </dgm:t>
    </dgm:pt>
    <dgm:pt modelId="{06522887-661B-40CA-9F6B-877E47D22135}">
      <dgm:prSet/>
      <dgm:spPr/>
      <dgm:t>
        <a:bodyPr/>
        <a:lstStyle/>
        <a:p>
          <a:r>
            <a:rPr lang="en-GB"/>
            <a:t>Where (if at all) did you feel discomfort?</a:t>
          </a:r>
          <a:endParaRPr lang="en-US"/>
        </a:p>
      </dgm:t>
    </dgm:pt>
    <dgm:pt modelId="{138DCFCD-17F7-44F7-A35E-0D270CEE3CD5}" type="parTrans" cxnId="{A584ADBB-62A5-4868-BCAC-B1D25988D38C}">
      <dgm:prSet/>
      <dgm:spPr/>
      <dgm:t>
        <a:bodyPr/>
        <a:lstStyle/>
        <a:p>
          <a:endParaRPr lang="en-US"/>
        </a:p>
      </dgm:t>
    </dgm:pt>
    <dgm:pt modelId="{D923A786-62C1-4BF5-AC79-11B5797B81F0}" type="sibTrans" cxnId="{A584ADBB-62A5-4868-BCAC-B1D25988D38C}">
      <dgm:prSet/>
      <dgm:spPr/>
      <dgm:t>
        <a:bodyPr/>
        <a:lstStyle/>
        <a:p>
          <a:endParaRPr lang="en-US"/>
        </a:p>
      </dgm:t>
    </dgm:pt>
    <dgm:pt modelId="{4A237AA4-AD0D-4F9F-A91D-F109D779A639}" type="pres">
      <dgm:prSet presAssocID="{7ABF9E93-14E6-4E07-ACF6-D0FB2F52D65C}" presName="vert0" presStyleCnt="0">
        <dgm:presLayoutVars>
          <dgm:dir/>
          <dgm:animOne val="branch"/>
          <dgm:animLvl val="lvl"/>
        </dgm:presLayoutVars>
      </dgm:prSet>
      <dgm:spPr/>
    </dgm:pt>
    <dgm:pt modelId="{9E93D37E-3C37-4647-AD33-D38C9E6A782F}" type="pres">
      <dgm:prSet presAssocID="{AEE37707-4F41-48E6-B80C-E02F7B59392E}" presName="thickLine" presStyleLbl="alignNode1" presStyleIdx="0" presStyleCnt="1"/>
      <dgm:spPr/>
    </dgm:pt>
    <dgm:pt modelId="{A4451103-0061-4F84-9AA9-29F11C16F6FD}" type="pres">
      <dgm:prSet presAssocID="{AEE37707-4F41-48E6-B80C-E02F7B59392E}" presName="horz1" presStyleCnt="0"/>
      <dgm:spPr/>
    </dgm:pt>
    <dgm:pt modelId="{135CF2CE-31D5-46AD-8B61-0C98967B05B9}" type="pres">
      <dgm:prSet presAssocID="{AEE37707-4F41-48E6-B80C-E02F7B59392E}" presName="tx1" presStyleLbl="revTx" presStyleIdx="0" presStyleCnt="4"/>
      <dgm:spPr/>
    </dgm:pt>
    <dgm:pt modelId="{E5053A01-BCC0-41F1-9524-527395346817}" type="pres">
      <dgm:prSet presAssocID="{AEE37707-4F41-48E6-B80C-E02F7B59392E}" presName="vert1" presStyleCnt="0"/>
      <dgm:spPr/>
    </dgm:pt>
    <dgm:pt modelId="{52687D8A-F0B8-4509-9FC6-9B5B4F29F8DB}" type="pres">
      <dgm:prSet presAssocID="{C9ACCA74-8725-48C5-A482-948BAA897BE2}" presName="vertSpace2a" presStyleCnt="0"/>
      <dgm:spPr/>
    </dgm:pt>
    <dgm:pt modelId="{177FF1CE-D854-431F-8B00-FBAD19F3ADE6}" type="pres">
      <dgm:prSet presAssocID="{C9ACCA74-8725-48C5-A482-948BAA897BE2}" presName="horz2" presStyleCnt="0"/>
      <dgm:spPr/>
    </dgm:pt>
    <dgm:pt modelId="{CDA48BCD-F94C-4168-84B6-CB7D5AC5B147}" type="pres">
      <dgm:prSet presAssocID="{C9ACCA74-8725-48C5-A482-948BAA897BE2}" presName="horzSpace2" presStyleCnt="0"/>
      <dgm:spPr/>
    </dgm:pt>
    <dgm:pt modelId="{F7591EBF-8DBE-4938-A5EC-4B36FFA74957}" type="pres">
      <dgm:prSet presAssocID="{C9ACCA74-8725-48C5-A482-948BAA897BE2}" presName="tx2" presStyleLbl="revTx" presStyleIdx="1" presStyleCnt="4"/>
      <dgm:spPr/>
    </dgm:pt>
    <dgm:pt modelId="{4700999F-6291-4E4D-94C3-052D0759D1E8}" type="pres">
      <dgm:prSet presAssocID="{C9ACCA74-8725-48C5-A482-948BAA897BE2}" presName="vert2" presStyleCnt="0"/>
      <dgm:spPr/>
    </dgm:pt>
    <dgm:pt modelId="{47F09888-B0F1-44A4-AAE7-9AF7B50F3DA0}" type="pres">
      <dgm:prSet presAssocID="{C9ACCA74-8725-48C5-A482-948BAA897BE2}" presName="thinLine2b" presStyleLbl="callout" presStyleIdx="0" presStyleCnt="3"/>
      <dgm:spPr/>
    </dgm:pt>
    <dgm:pt modelId="{DCAC68A5-5B47-4105-BCC7-7595A1A46F41}" type="pres">
      <dgm:prSet presAssocID="{C9ACCA74-8725-48C5-A482-948BAA897BE2}" presName="vertSpace2b" presStyleCnt="0"/>
      <dgm:spPr/>
    </dgm:pt>
    <dgm:pt modelId="{64138E4D-89F0-46DE-BC2B-6E2BE02B6D92}" type="pres">
      <dgm:prSet presAssocID="{D4834965-2C83-4A58-9420-4A220972344E}" presName="horz2" presStyleCnt="0"/>
      <dgm:spPr/>
    </dgm:pt>
    <dgm:pt modelId="{6E786E1C-7CB4-49C5-BCA0-7FA42C691146}" type="pres">
      <dgm:prSet presAssocID="{D4834965-2C83-4A58-9420-4A220972344E}" presName="horzSpace2" presStyleCnt="0"/>
      <dgm:spPr/>
    </dgm:pt>
    <dgm:pt modelId="{9EF05844-27B3-4132-9668-7795C04356DF}" type="pres">
      <dgm:prSet presAssocID="{D4834965-2C83-4A58-9420-4A220972344E}" presName="tx2" presStyleLbl="revTx" presStyleIdx="2" presStyleCnt="4"/>
      <dgm:spPr/>
    </dgm:pt>
    <dgm:pt modelId="{47F5AC86-DCCF-4EF3-93BF-7E1B4395CBFE}" type="pres">
      <dgm:prSet presAssocID="{D4834965-2C83-4A58-9420-4A220972344E}" presName="vert2" presStyleCnt="0"/>
      <dgm:spPr/>
    </dgm:pt>
    <dgm:pt modelId="{19C565FA-D420-460D-A555-EA0519996758}" type="pres">
      <dgm:prSet presAssocID="{D4834965-2C83-4A58-9420-4A220972344E}" presName="thinLine2b" presStyleLbl="callout" presStyleIdx="1" presStyleCnt="3"/>
      <dgm:spPr/>
    </dgm:pt>
    <dgm:pt modelId="{983CEECF-1938-4919-AD0A-CB3F88912183}" type="pres">
      <dgm:prSet presAssocID="{D4834965-2C83-4A58-9420-4A220972344E}" presName="vertSpace2b" presStyleCnt="0"/>
      <dgm:spPr/>
    </dgm:pt>
    <dgm:pt modelId="{D691E01F-7CA4-49B6-AD79-650F230A26AA}" type="pres">
      <dgm:prSet presAssocID="{06522887-661B-40CA-9F6B-877E47D22135}" presName="horz2" presStyleCnt="0"/>
      <dgm:spPr/>
    </dgm:pt>
    <dgm:pt modelId="{F5D615CB-837D-4117-8019-E2F003B57863}" type="pres">
      <dgm:prSet presAssocID="{06522887-661B-40CA-9F6B-877E47D22135}" presName="horzSpace2" presStyleCnt="0"/>
      <dgm:spPr/>
    </dgm:pt>
    <dgm:pt modelId="{10CD6E08-6612-4266-87DD-0F4CA4E6B8CC}" type="pres">
      <dgm:prSet presAssocID="{06522887-661B-40CA-9F6B-877E47D22135}" presName="tx2" presStyleLbl="revTx" presStyleIdx="3" presStyleCnt="4"/>
      <dgm:spPr/>
    </dgm:pt>
    <dgm:pt modelId="{42AF1DFD-A776-4EA3-8288-B1922225B040}" type="pres">
      <dgm:prSet presAssocID="{06522887-661B-40CA-9F6B-877E47D22135}" presName="vert2" presStyleCnt="0"/>
      <dgm:spPr/>
    </dgm:pt>
    <dgm:pt modelId="{37B26442-5EB2-44D2-A5CA-22249D47F039}" type="pres">
      <dgm:prSet presAssocID="{06522887-661B-40CA-9F6B-877E47D22135}" presName="thinLine2b" presStyleLbl="callout" presStyleIdx="2" presStyleCnt="3"/>
      <dgm:spPr/>
    </dgm:pt>
    <dgm:pt modelId="{9481015E-1E5F-4CA0-8BAD-1139E1E87770}" type="pres">
      <dgm:prSet presAssocID="{06522887-661B-40CA-9F6B-877E47D22135}" presName="vertSpace2b" presStyleCnt="0"/>
      <dgm:spPr/>
    </dgm:pt>
  </dgm:ptLst>
  <dgm:cxnLst>
    <dgm:cxn modelId="{AADEF811-0646-4020-9882-DA9C09C09AC7}" type="presOf" srcId="{AEE37707-4F41-48E6-B80C-E02F7B59392E}" destId="{135CF2CE-31D5-46AD-8B61-0C98967B05B9}" srcOrd="0" destOrd="0" presId="urn:microsoft.com/office/officeart/2008/layout/LinedList"/>
    <dgm:cxn modelId="{036F2A21-5D3B-47DE-9C0D-5EE4C6059479}" srcId="{7ABF9E93-14E6-4E07-ACF6-D0FB2F52D65C}" destId="{AEE37707-4F41-48E6-B80C-E02F7B59392E}" srcOrd="0" destOrd="0" parTransId="{DF41F429-CA1E-48E1-8C97-5D8A54884D98}" sibTransId="{0998548D-D010-4103-93D6-9998D6BDF39E}"/>
    <dgm:cxn modelId="{EC550567-5161-4C64-9B7D-49750C297E65}" srcId="{AEE37707-4F41-48E6-B80C-E02F7B59392E}" destId="{D4834965-2C83-4A58-9420-4A220972344E}" srcOrd="1" destOrd="0" parTransId="{F935EBDC-F914-4446-841D-3A27E43B4323}" sibTransId="{00573A0A-7062-4D09-AD2F-46E837CFEDDF}"/>
    <dgm:cxn modelId="{7670E171-2ED5-4474-8818-2552B03C3E32}" type="presOf" srcId="{D4834965-2C83-4A58-9420-4A220972344E}" destId="{9EF05844-27B3-4132-9668-7795C04356DF}" srcOrd="0" destOrd="0" presId="urn:microsoft.com/office/officeart/2008/layout/LinedList"/>
    <dgm:cxn modelId="{18733252-3A25-4389-8E16-13E24EC9026E}" type="presOf" srcId="{C9ACCA74-8725-48C5-A482-948BAA897BE2}" destId="{F7591EBF-8DBE-4938-A5EC-4B36FFA74957}" srcOrd="0" destOrd="0" presId="urn:microsoft.com/office/officeart/2008/layout/LinedList"/>
    <dgm:cxn modelId="{4224A253-D6C9-4AC3-BD0C-6C5282AED65C}" type="presOf" srcId="{06522887-661B-40CA-9F6B-877E47D22135}" destId="{10CD6E08-6612-4266-87DD-0F4CA4E6B8CC}" srcOrd="0" destOrd="0" presId="urn:microsoft.com/office/officeart/2008/layout/LinedList"/>
    <dgm:cxn modelId="{A584ADBB-62A5-4868-BCAC-B1D25988D38C}" srcId="{AEE37707-4F41-48E6-B80C-E02F7B59392E}" destId="{06522887-661B-40CA-9F6B-877E47D22135}" srcOrd="2" destOrd="0" parTransId="{138DCFCD-17F7-44F7-A35E-0D270CEE3CD5}" sibTransId="{D923A786-62C1-4BF5-AC79-11B5797B81F0}"/>
    <dgm:cxn modelId="{CC7686C9-F0FD-4A9C-8B02-9AD005CF5B58}" type="presOf" srcId="{7ABF9E93-14E6-4E07-ACF6-D0FB2F52D65C}" destId="{4A237AA4-AD0D-4F9F-A91D-F109D779A639}" srcOrd="0" destOrd="0" presId="urn:microsoft.com/office/officeart/2008/layout/LinedList"/>
    <dgm:cxn modelId="{784D7FE6-737D-4FC8-B6AC-65171ACFD6F9}" srcId="{AEE37707-4F41-48E6-B80C-E02F7B59392E}" destId="{C9ACCA74-8725-48C5-A482-948BAA897BE2}" srcOrd="0" destOrd="0" parTransId="{57F6EB2B-15C7-48F3-BF1D-098DF021262D}" sibTransId="{5B97D3E8-BC08-4468-80C9-F27356E987DF}"/>
    <dgm:cxn modelId="{F8B32736-F269-4CCE-A75B-E3D133912502}" type="presParOf" srcId="{4A237AA4-AD0D-4F9F-A91D-F109D779A639}" destId="{9E93D37E-3C37-4647-AD33-D38C9E6A782F}" srcOrd="0" destOrd="0" presId="urn:microsoft.com/office/officeart/2008/layout/LinedList"/>
    <dgm:cxn modelId="{CE59CD11-58FE-4CD9-B8AC-0AB97718A277}" type="presParOf" srcId="{4A237AA4-AD0D-4F9F-A91D-F109D779A639}" destId="{A4451103-0061-4F84-9AA9-29F11C16F6FD}" srcOrd="1" destOrd="0" presId="urn:microsoft.com/office/officeart/2008/layout/LinedList"/>
    <dgm:cxn modelId="{2FD04A63-D0AC-401E-8A78-C341A840FD87}" type="presParOf" srcId="{A4451103-0061-4F84-9AA9-29F11C16F6FD}" destId="{135CF2CE-31D5-46AD-8B61-0C98967B05B9}" srcOrd="0" destOrd="0" presId="urn:microsoft.com/office/officeart/2008/layout/LinedList"/>
    <dgm:cxn modelId="{74D117D4-8C6D-491D-A090-0E1851933E7E}" type="presParOf" srcId="{A4451103-0061-4F84-9AA9-29F11C16F6FD}" destId="{E5053A01-BCC0-41F1-9524-527395346817}" srcOrd="1" destOrd="0" presId="urn:microsoft.com/office/officeart/2008/layout/LinedList"/>
    <dgm:cxn modelId="{5ADF064F-270F-4305-AF89-B4C1A3F07C19}" type="presParOf" srcId="{E5053A01-BCC0-41F1-9524-527395346817}" destId="{52687D8A-F0B8-4509-9FC6-9B5B4F29F8DB}" srcOrd="0" destOrd="0" presId="urn:microsoft.com/office/officeart/2008/layout/LinedList"/>
    <dgm:cxn modelId="{E257601F-5D22-4DC9-A109-112748564BED}" type="presParOf" srcId="{E5053A01-BCC0-41F1-9524-527395346817}" destId="{177FF1CE-D854-431F-8B00-FBAD19F3ADE6}" srcOrd="1" destOrd="0" presId="urn:microsoft.com/office/officeart/2008/layout/LinedList"/>
    <dgm:cxn modelId="{7D60C51D-2A8E-4579-8459-7299D6E80D7F}" type="presParOf" srcId="{177FF1CE-D854-431F-8B00-FBAD19F3ADE6}" destId="{CDA48BCD-F94C-4168-84B6-CB7D5AC5B147}" srcOrd="0" destOrd="0" presId="urn:microsoft.com/office/officeart/2008/layout/LinedList"/>
    <dgm:cxn modelId="{7D743C70-5317-41C8-8CB6-6FE08674FE66}" type="presParOf" srcId="{177FF1CE-D854-431F-8B00-FBAD19F3ADE6}" destId="{F7591EBF-8DBE-4938-A5EC-4B36FFA74957}" srcOrd="1" destOrd="0" presId="urn:microsoft.com/office/officeart/2008/layout/LinedList"/>
    <dgm:cxn modelId="{57465998-EB41-4CFA-A62F-87463B63DE3C}" type="presParOf" srcId="{177FF1CE-D854-431F-8B00-FBAD19F3ADE6}" destId="{4700999F-6291-4E4D-94C3-052D0759D1E8}" srcOrd="2" destOrd="0" presId="urn:microsoft.com/office/officeart/2008/layout/LinedList"/>
    <dgm:cxn modelId="{97CB196B-066F-4C61-B53B-97C3E55DF48F}" type="presParOf" srcId="{E5053A01-BCC0-41F1-9524-527395346817}" destId="{47F09888-B0F1-44A4-AAE7-9AF7B50F3DA0}" srcOrd="2" destOrd="0" presId="urn:microsoft.com/office/officeart/2008/layout/LinedList"/>
    <dgm:cxn modelId="{8D76DE58-1992-448B-9845-B1A9758A64C5}" type="presParOf" srcId="{E5053A01-BCC0-41F1-9524-527395346817}" destId="{DCAC68A5-5B47-4105-BCC7-7595A1A46F41}" srcOrd="3" destOrd="0" presId="urn:microsoft.com/office/officeart/2008/layout/LinedList"/>
    <dgm:cxn modelId="{D7492E45-35F9-400C-915C-569ECA3722B8}" type="presParOf" srcId="{E5053A01-BCC0-41F1-9524-527395346817}" destId="{64138E4D-89F0-46DE-BC2B-6E2BE02B6D92}" srcOrd="4" destOrd="0" presId="urn:microsoft.com/office/officeart/2008/layout/LinedList"/>
    <dgm:cxn modelId="{A6CAF00B-3DFB-4BD0-A240-74627CFF3458}" type="presParOf" srcId="{64138E4D-89F0-46DE-BC2B-6E2BE02B6D92}" destId="{6E786E1C-7CB4-49C5-BCA0-7FA42C691146}" srcOrd="0" destOrd="0" presId="urn:microsoft.com/office/officeart/2008/layout/LinedList"/>
    <dgm:cxn modelId="{ECDD5316-922A-4952-9DF2-74E6C6CD532D}" type="presParOf" srcId="{64138E4D-89F0-46DE-BC2B-6E2BE02B6D92}" destId="{9EF05844-27B3-4132-9668-7795C04356DF}" srcOrd="1" destOrd="0" presId="urn:microsoft.com/office/officeart/2008/layout/LinedList"/>
    <dgm:cxn modelId="{E603EA30-04AF-4BA5-9B1E-F4578F47DA93}" type="presParOf" srcId="{64138E4D-89F0-46DE-BC2B-6E2BE02B6D92}" destId="{47F5AC86-DCCF-4EF3-93BF-7E1B4395CBFE}" srcOrd="2" destOrd="0" presId="urn:microsoft.com/office/officeart/2008/layout/LinedList"/>
    <dgm:cxn modelId="{C87B4701-4DE1-46EA-A0BF-08E314154002}" type="presParOf" srcId="{E5053A01-BCC0-41F1-9524-527395346817}" destId="{19C565FA-D420-460D-A555-EA0519996758}" srcOrd="5" destOrd="0" presId="urn:microsoft.com/office/officeart/2008/layout/LinedList"/>
    <dgm:cxn modelId="{C3CB0C2C-487A-4CDE-8BC9-94848FA92BCF}" type="presParOf" srcId="{E5053A01-BCC0-41F1-9524-527395346817}" destId="{983CEECF-1938-4919-AD0A-CB3F88912183}" srcOrd="6" destOrd="0" presId="urn:microsoft.com/office/officeart/2008/layout/LinedList"/>
    <dgm:cxn modelId="{A726613C-6B89-498A-B16C-BBC387A159CF}" type="presParOf" srcId="{E5053A01-BCC0-41F1-9524-527395346817}" destId="{D691E01F-7CA4-49B6-AD79-650F230A26AA}" srcOrd="7" destOrd="0" presId="urn:microsoft.com/office/officeart/2008/layout/LinedList"/>
    <dgm:cxn modelId="{E6E6CF66-E32B-4EB7-A9B8-6B60B6F2F1E8}" type="presParOf" srcId="{D691E01F-7CA4-49B6-AD79-650F230A26AA}" destId="{F5D615CB-837D-4117-8019-E2F003B57863}" srcOrd="0" destOrd="0" presId="urn:microsoft.com/office/officeart/2008/layout/LinedList"/>
    <dgm:cxn modelId="{61D7A17A-3B43-4A63-8018-E1CCBB0954BF}" type="presParOf" srcId="{D691E01F-7CA4-49B6-AD79-650F230A26AA}" destId="{10CD6E08-6612-4266-87DD-0F4CA4E6B8CC}" srcOrd="1" destOrd="0" presId="urn:microsoft.com/office/officeart/2008/layout/LinedList"/>
    <dgm:cxn modelId="{03A0031A-7643-427D-8513-9861E3C6C8FD}" type="presParOf" srcId="{D691E01F-7CA4-49B6-AD79-650F230A26AA}" destId="{42AF1DFD-A776-4EA3-8288-B1922225B040}" srcOrd="2" destOrd="0" presId="urn:microsoft.com/office/officeart/2008/layout/LinedList"/>
    <dgm:cxn modelId="{962CE186-18A2-4767-B411-2F4EFCEF64F3}" type="presParOf" srcId="{E5053A01-BCC0-41F1-9524-527395346817}" destId="{37B26442-5EB2-44D2-A5CA-22249D47F039}" srcOrd="8" destOrd="0" presId="urn:microsoft.com/office/officeart/2008/layout/LinedList"/>
    <dgm:cxn modelId="{3284742F-96D9-40CC-B8FF-D2950FC52144}" type="presParOf" srcId="{E5053A01-BCC0-41F1-9524-527395346817}" destId="{9481015E-1E5F-4CA0-8BAD-1139E1E87770}" srcOrd="9"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7BF89E0-B05F-410F-B30B-E34C1D88116C}"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BE3B8202-3344-457B-BB85-E5246D6DF129}">
      <dgm:prSet/>
      <dgm:spPr/>
      <dgm:t>
        <a:bodyPr/>
        <a:lstStyle/>
        <a:p>
          <a:r>
            <a:rPr lang="en-GB"/>
            <a:t>Often negative discourse towards refugees in the media</a:t>
          </a:r>
          <a:endParaRPr lang="en-US"/>
        </a:p>
      </dgm:t>
    </dgm:pt>
    <dgm:pt modelId="{9F567CC4-0638-4E90-9980-FD92A65F0A58}" type="parTrans" cxnId="{E40FAAD9-E584-43BF-AC2B-534ADFCB6CCC}">
      <dgm:prSet/>
      <dgm:spPr/>
      <dgm:t>
        <a:bodyPr/>
        <a:lstStyle/>
        <a:p>
          <a:endParaRPr lang="en-US"/>
        </a:p>
      </dgm:t>
    </dgm:pt>
    <dgm:pt modelId="{22062EC3-933B-4E97-9703-95F8412E67B1}" type="sibTrans" cxnId="{E40FAAD9-E584-43BF-AC2B-534ADFCB6CCC}">
      <dgm:prSet/>
      <dgm:spPr/>
      <dgm:t>
        <a:bodyPr/>
        <a:lstStyle/>
        <a:p>
          <a:endParaRPr lang="en-US"/>
        </a:p>
      </dgm:t>
    </dgm:pt>
    <dgm:pt modelId="{85E8AD7F-F55F-40B4-B6A5-4B939472ECFA}">
      <dgm:prSet/>
      <dgm:spPr/>
      <dgm:t>
        <a:bodyPr/>
        <a:lstStyle/>
        <a:p>
          <a:r>
            <a:rPr lang="en-GB"/>
            <a:t>Changes to UK legislation – </a:t>
          </a:r>
          <a:r>
            <a:rPr lang="en-GB" b="1"/>
            <a:t>‘Hostile Environment’ </a:t>
          </a:r>
          <a:endParaRPr lang="en-US"/>
        </a:p>
      </dgm:t>
    </dgm:pt>
    <dgm:pt modelId="{51B12155-05BE-48B4-9027-13858645CBFF}" type="parTrans" cxnId="{68CBA217-BF6E-4079-A2F4-2CA8417593EA}">
      <dgm:prSet/>
      <dgm:spPr/>
      <dgm:t>
        <a:bodyPr/>
        <a:lstStyle/>
        <a:p>
          <a:endParaRPr lang="en-US"/>
        </a:p>
      </dgm:t>
    </dgm:pt>
    <dgm:pt modelId="{309846EB-B388-4F6A-A6F6-832C351EB3C7}" type="sibTrans" cxnId="{68CBA217-BF6E-4079-A2F4-2CA8417593EA}">
      <dgm:prSet/>
      <dgm:spPr/>
      <dgm:t>
        <a:bodyPr/>
        <a:lstStyle/>
        <a:p>
          <a:endParaRPr lang="en-US"/>
        </a:p>
      </dgm:t>
    </dgm:pt>
    <dgm:pt modelId="{95B61E94-C25B-4119-93C3-952D478C075C}">
      <dgm:prSet/>
      <dgm:spPr/>
      <dgm:t>
        <a:bodyPr/>
        <a:lstStyle/>
        <a:p>
          <a:r>
            <a:rPr lang="en-GB"/>
            <a:t>Nationality and Border Act 2022</a:t>
          </a:r>
          <a:endParaRPr lang="en-US"/>
        </a:p>
      </dgm:t>
    </dgm:pt>
    <dgm:pt modelId="{30476E09-1667-4808-9F56-CCF2E7413B35}" type="parTrans" cxnId="{C2EB1E5C-597C-42A8-ABC6-453B84638330}">
      <dgm:prSet/>
      <dgm:spPr/>
      <dgm:t>
        <a:bodyPr/>
        <a:lstStyle/>
        <a:p>
          <a:endParaRPr lang="en-US"/>
        </a:p>
      </dgm:t>
    </dgm:pt>
    <dgm:pt modelId="{8C66316E-B86A-41E6-BE96-378BE9253660}" type="sibTrans" cxnId="{C2EB1E5C-597C-42A8-ABC6-453B84638330}">
      <dgm:prSet/>
      <dgm:spPr/>
      <dgm:t>
        <a:bodyPr/>
        <a:lstStyle/>
        <a:p>
          <a:endParaRPr lang="en-US"/>
        </a:p>
      </dgm:t>
    </dgm:pt>
    <dgm:pt modelId="{F393F89C-CD1B-4DED-8C1B-5F38D51B0B6E}">
      <dgm:prSet/>
      <dgm:spPr/>
      <dgm:t>
        <a:bodyPr/>
        <a:lstStyle/>
        <a:p>
          <a:r>
            <a:rPr lang="en-GB"/>
            <a:t>Illegal Migration Act 2023 </a:t>
          </a:r>
          <a:endParaRPr lang="en-US"/>
        </a:p>
      </dgm:t>
    </dgm:pt>
    <dgm:pt modelId="{EE481E5D-B7E4-4163-B1EE-F7BC67BB3317}" type="parTrans" cxnId="{0F74F2D7-78C6-4E92-B7B2-42342E13DCC9}">
      <dgm:prSet/>
      <dgm:spPr/>
      <dgm:t>
        <a:bodyPr/>
        <a:lstStyle/>
        <a:p>
          <a:endParaRPr lang="en-US"/>
        </a:p>
      </dgm:t>
    </dgm:pt>
    <dgm:pt modelId="{36FC72A2-D9BE-429C-9420-E5F948F0D2F5}" type="sibTrans" cxnId="{0F74F2D7-78C6-4E92-B7B2-42342E13DCC9}">
      <dgm:prSet/>
      <dgm:spPr/>
      <dgm:t>
        <a:bodyPr/>
        <a:lstStyle/>
        <a:p>
          <a:endParaRPr lang="en-US"/>
        </a:p>
      </dgm:t>
    </dgm:pt>
    <dgm:pt modelId="{3AF99406-F6A5-4542-AE9B-1FA06DAEFBE6}">
      <dgm:prSet/>
      <dgm:spPr/>
      <dgm:t>
        <a:bodyPr/>
        <a:lstStyle/>
        <a:p>
          <a:r>
            <a:rPr lang="en-GB"/>
            <a:t>Immigration policies currently under review by UK govt.</a:t>
          </a:r>
          <a:endParaRPr lang="en-US"/>
        </a:p>
      </dgm:t>
    </dgm:pt>
    <dgm:pt modelId="{67AFE9D9-C0F9-4E20-A738-5971574CBB4C}" type="parTrans" cxnId="{3E13D7AC-0C19-42E3-9FF0-F46ECBD94071}">
      <dgm:prSet/>
      <dgm:spPr/>
      <dgm:t>
        <a:bodyPr/>
        <a:lstStyle/>
        <a:p>
          <a:endParaRPr lang="en-US"/>
        </a:p>
      </dgm:t>
    </dgm:pt>
    <dgm:pt modelId="{14E686B9-E9EE-43D0-B3A3-D12612BA97FD}" type="sibTrans" cxnId="{3E13D7AC-0C19-42E3-9FF0-F46ECBD94071}">
      <dgm:prSet/>
      <dgm:spPr/>
      <dgm:t>
        <a:bodyPr/>
        <a:lstStyle/>
        <a:p>
          <a:endParaRPr lang="en-US"/>
        </a:p>
      </dgm:t>
    </dgm:pt>
    <dgm:pt modelId="{21838B46-2F5F-4A89-9379-2E6D985563D7}" type="pres">
      <dgm:prSet presAssocID="{87BF89E0-B05F-410F-B30B-E34C1D88116C}" presName="Name0" presStyleCnt="0">
        <dgm:presLayoutVars>
          <dgm:dir/>
          <dgm:animLvl val="lvl"/>
          <dgm:resizeHandles val="exact"/>
        </dgm:presLayoutVars>
      </dgm:prSet>
      <dgm:spPr/>
    </dgm:pt>
    <dgm:pt modelId="{EA14EC99-B8EA-40EC-BA07-C34F257FFC90}" type="pres">
      <dgm:prSet presAssocID="{BE3B8202-3344-457B-BB85-E5246D6DF129}" presName="linNode" presStyleCnt="0"/>
      <dgm:spPr/>
    </dgm:pt>
    <dgm:pt modelId="{A1714DB6-D6B9-4723-ABA0-02ACE76D3921}" type="pres">
      <dgm:prSet presAssocID="{BE3B8202-3344-457B-BB85-E5246D6DF129}" presName="parentText" presStyleLbl="node1" presStyleIdx="0" presStyleCnt="3">
        <dgm:presLayoutVars>
          <dgm:chMax val="1"/>
          <dgm:bulletEnabled val="1"/>
        </dgm:presLayoutVars>
      </dgm:prSet>
      <dgm:spPr/>
    </dgm:pt>
    <dgm:pt modelId="{BF61902A-6716-45BD-B08F-51332C8CFD37}" type="pres">
      <dgm:prSet presAssocID="{22062EC3-933B-4E97-9703-95F8412E67B1}" presName="sp" presStyleCnt="0"/>
      <dgm:spPr/>
    </dgm:pt>
    <dgm:pt modelId="{0BF4AEEE-B244-4DF5-AC19-F2B165D8F857}" type="pres">
      <dgm:prSet presAssocID="{85E8AD7F-F55F-40B4-B6A5-4B939472ECFA}" presName="linNode" presStyleCnt="0"/>
      <dgm:spPr/>
    </dgm:pt>
    <dgm:pt modelId="{E0F73446-5B59-4C4F-A6F8-0BC5C3A5842A}" type="pres">
      <dgm:prSet presAssocID="{85E8AD7F-F55F-40B4-B6A5-4B939472ECFA}" presName="parentText" presStyleLbl="node1" presStyleIdx="1" presStyleCnt="3">
        <dgm:presLayoutVars>
          <dgm:chMax val="1"/>
          <dgm:bulletEnabled val="1"/>
        </dgm:presLayoutVars>
      </dgm:prSet>
      <dgm:spPr/>
    </dgm:pt>
    <dgm:pt modelId="{B6218BFA-0424-4AB8-8EE3-C1F3EF06E3F7}" type="pres">
      <dgm:prSet presAssocID="{85E8AD7F-F55F-40B4-B6A5-4B939472ECFA}" presName="descendantText" presStyleLbl="alignAccFollowNode1" presStyleIdx="0" presStyleCnt="1">
        <dgm:presLayoutVars>
          <dgm:bulletEnabled val="1"/>
        </dgm:presLayoutVars>
      </dgm:prSet>
      <dgm:spPr/>
    </dgm:pt>
    <dgm:pt modelId="{CBD77160-DEFF-4293-98CE-FACCDF5D34FE}" type="pres">
      <dgm:prSet presAssocID="{309846EB-B388-4F6A-A6F6-832C351EB3C7}" presName="sp" presStyleCnt="0"/>
      <dgm:spPr/>
    </dgm:pt>
    <dgm:pt modelId="{96F4DD1D-E021-4B0F-9315-C9A09CA9E7E1}" type="pres">
      <dgm:prSet presAssocID="{3AF99406-F6A5-4542-AE9B-1FA06DAEFBE6}" presName="linNode" presStyleCnt="0"/>
      <dgm:spPr/>
    </dgm:pt>
    <dgm:pt modelId="{41C8ED39-505D-41E7-B2A5-54D28DAE2603}" type="pres">
      <dgm:prSet presAssocID="{3AF99406-F6A5-4542-AE9B-1FA06DAEFBE6}" presName="parentText" presStyleLbl="node1" presStyleIdx="2" presStyleCnt="3">
        <dgm:presLayoutVars>
          <dgm:chMax val="1"/>
          <dgm:bulletEnabled val="1"/>
        </dgm:presLayoutVars>
      </dgm:prSet>
      <dgm:spPr/>
    </dgm:pt>
  </dgm:ptLst>
  <dgm:cxnLst>
    <dgm:cxn modelId="{E866B406-226E-4A6E-87BE-8CF7E31E465D}" type="presOf" srcId="{87BF89E0-B05F-410F-B30B-E34C1D88116C}" destId="{21838B46-2F5F-4A89-9379-2E6D985563D7}" srcOrd="0" destOrd="0" presId="urn:microsoft.com/office/officeart/2005/8/layout/vList5"/>
    <dgm:cxn modelId="{42975B11-B082-4C8A-9065-B9EDC78C1029}" type="presOf" srcId="{95B61E94-C25B-4119-93C3-952D478C075C}" destId="{B6218BFA-0424-4AB8-8EE3-C1F3EF06E3F7}" srcOrd="0" destOrd="0" presId="urn:microsoft.com/office/officeart/2005/8/layout/vList5"/>
    <dgm:cxn modelId="{4045F012-B74A-4100-836A-749B7025F387}" type="presOf" srcId="{3AF99406-F6A5-4542-AE9B-1FA06DAEFBE6}" destId="{41C8ED39-505D-41E7-B2A5-54D28DAE2603}" srcOrd="0" destOrd="0" presId="urn:microsoft.com/office/officeart/2005/8/layout/vList5"/>
    <dgm:cxn modelId="{68CBA217-BF6E-4079-A2F4-2CA8417593EA}" srcId="{87BF89E0-B05F-410F-B30B-E34C1D88116C}" destId="{85E8AD7F-F55F-40B4-B6A5-4B939472ECFA}" srcOrd="1" destOrd="0" parTransId="{51B12155-05BE-48B4-9027-13858645CBFF}" sibTransId="{309846EB-B388-4F6A-A6F6-832C351EB3C7}"/>
    <dgm:cxn modelId="{4035813A-756B-402E-8E29-E21C542D4F12}" type="presOf" srcId="{F393F89C-CD1B-4DED-8C1B-5F38D51B0B6E}" destId="{B6218BFA-0424-4AB8-8EE3-C1F3EF06E3F7}" srcOrd="0" destOrd="1" presId="urn:microsoft.com/office/officeart/2005/8/layout/vList5"/>
    <dgm:cxn modelId="{C2EB1E5C-597C-42A8-ABC6-453B84638330}" srcId="{85E8AD7F-F55F-40B4-B6A5-4B939472ECFA}" destId="{95B61E94-C25B-4119-93C3-952D478C075C}" srcOrd="0" destOrd="0" parTransId="{30476E09-1667-4808-9F56-CCF2E7413B35}" sibTransId="{8C66316E-B86A-41E6-BE96-378BE9253660}"/>
    <dgm:cxn modelId="{E9732172-542E-4474-93C1-D42543D8AFE5}" type="presOf" srcId="{85E8AD7F-F55F-40B4-B6A5-4B939472ECFA}" destId="{E0F73446-5B59-4C4F-A6F8-0BC5C3A5842A}" srcOrd="0" destOrd="0" presId="urn:microsoft.com/office/officeart/2005/8/layout/vList5"/>
    <dgm:cxn modelId="{3E13D7AC-0C19-42E3-9FF0-F46ECBD94071}" srcId="{87BF89E0-B05F-410F-B30B-E34C1D88116C}" destId="{3AF99406-F6A5-4542-AE9B-1FA06DAEFBE6}" srcOrd="2" destOrd="0" parTransId="{67AFE9D9-C0F9-4E20-A738-5971574CBB4C}" sibTransId="{14E686B9-E9EE-43D0-B3A3-D12612BA97FD}"/>
    <dgm:cxn modelId="{0F74F2D7-78C6-4E92-B7B2-42342E13DCC9}" srcId="{85E8AD7F-F55F-40B4-B6A5-4B939472ECFA}" destId="{F393F89C-CD1B-4DED-8C1B-5F38D51B0B6E}" srcOrd="1" destOrd="0" parTransId="{EE481E5D-B7E4-4163-B1EE-F7BC67BB3317}" sibTransId="{36FC72A2-D9BE-429C-9420-E5F948F0D2F5}"/>
    <dgm:cxn modelId="{E40FAAD9-E584-43BF-AC2B-534ADFCB6CCC}" srcId="{87BF89E0-B05F-410F-B30B-E34C1D88116C}" destId="{BE3B8202-3344-457B-BB85-E5246D6DF129}" srcOrd="0" destOrd="0" parTransId="{9F567CC4-0638-4E90-9980-FD92A65F0A58}" sibTransId="{22062EC3-933B-4E97-9703-95F8412E67B1}"/>
    <dgm:cxn modelId="{23D09DEA-DAF0-4730-B0DF-967AE034EF4E}" type="presOf" srcId="{BE3B8202-3344-457B-BB85-E5246D6DF129}" destId="{A1714DB6-D6B9-4723-ABA0-02ACE76D3921}" srcOrd="0" destOrd="0" presId="urn:microsoft.com/office/officeart/2005/8/layout/vList5"/>
    <dgm:cxn modelId="{AB0DD58C-FA9C-48F0-8EDC-EAF6761468A7}" type="presParOf" srcId="{21838B46-2F5F-4A89-9379-2E6D985563D7}" destId="{EA14EC99-B8EA-40EC-BA07-C34F257FFC90}" srcOrd="0" destOrd="0" presId="urn:microsoft.com/office/officeart/2005/8/layout/vList5"/>
    <dgm:cxn modelId="{0829E5D9-8156-4793-9782-24F90CB0AFDD}" type="presParOf" srcId="{EA14EC99-B8EA-40EC-BA07-C34F257FFC90}" destId="{A1714DB6-D6B9-4723-ABA0-02ACE76D3921}" srcOrd="0" destOrd="0" presId="urn:microsoft.com/office/officeart/2005/8/layout/vList5"/>
    <dgm:cxn modelId="{33FD1E84-336A-4253-968C-D7396D4527FE}" type="presParOf" srcId="{21838B46-2F5F-4A89-9379-2E6D985563D7}" destId="{BF61902A-6716-45BD-B08F-51332C8CFD37}" srcOrd="1" destOrd="0" presId="urn:microsoft.com/office/officeart/2005/8/layout/vList5"/>
    <dgm:cxn modelId="{E0EB89F2-E5A3-424D-8225-B740AC814ECF}" type="presParOf" srcId="{21838B46-2F5F-4A89-9379-2E6D985563D7}" destId="{0BF4AEEE-B244-4DF5-AC19-F2B165D8F857}" srcOrd="2" destOrd="0" presId="urn:microsoft.com/office/officeart/2005/8/layout/vList5"/>
    <dgm:cxn modelId="{20256BCB-9B5B-4585-9796-A8CC7D75D9C9}" type="presParOf" srcId="{0BF4AEEE-B244-4DF5-AC19-F2B165D8F857}" destId="{E0F73446-5B59-4C4F-A6F8-0BC5C3A5842A}" srcOrd="0" destOrd="0" presId="urn:microsoft.com/office/officeart/2005/8/layout/vList5"/>
    <dgm:cxn modelId="{055B3DBE-A700-4866-B762-BDC9F480C8A5}" type="presParOf" srcId="{0BF4AEEE-B244-4DF5-AC19-F2B165D8F857}" destId="{B6218BFA-0424-4AB8-8EE3-C1F3EF06E3F7}" srcOrd="1" destOrd="0" presId="urn:microsoft.com/office/officeart/2005/8/layout/vList5"/>
    <dgm:cxn modelId="{1923E2AE-F18F-41D1-AE72-6E7B87F9ED2A}" type="presParOf" srcId="{21838B46-2F5F-4A89-9379-2E6D985563D7}" destId="{CBD77160-DEFF-4293-98CE-FACCDF5D34FE}" srcOrd="3" destOrd="0" presId="urn:microsoft.com/office/officeart/2005/8/layout/vList5"/>
    <dgm:cxn modelId="{1B486120-B21F-4A68-8AFF-459E0EE175E7}" type="presParOf" srcId="{21838B46-2F5F-4A89-9379-2E6D985563D7}" destId="{96F4DD1D-E021-4B0F-9315-C9A09CA9E7E1}" srcOrd="4" destOrd="0" presId="urn:microsoft.com/office/officeart/2005/8/layout/vList5"/>
    <dgm:cxn modelId="{52F56611-828F-49D0-9E4E-573D3315DE5A}" type="presParOf" srcId="{96F4DD1D-E021-4B0F-9315-C9A09CA9E7E1}" destId="{41C8ED39-505D-41E7-B2A5-54D28DAE2603}"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245F8B1-C276-4ABC-8B3A-213509FD8BA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42597B5-1674-4556-A571-AA9712358F29}">
      <dgm:prSet/>
      <dgm:spPr/>
      <dgm:t>
        <a:bodyPr/>
        <a:lstStyle/>
        <a:p>
          <a:r>
            <a:rPr lang="en-GB"/>
            <a:t>Research demonstrates that there are complex psychosocial stressors that are endemic to the immigrant experience</a:t>
          </a:r>
          <a:endParaRPr lang="en-US"/>
        </a:p>
      </dgm:t>
    </dgm:pt>
    <dgm:pt modelId="{D2929F19-DBBE-43BF-847C-2D1DA2959736}" type="parTrans" cxnId="{9931EA06-2C50-4593-9E88-E67B2C854402}">
      <dgm:prSet/>
      <dgm:spPr/>
      <dgm:t>
        <a:bodyPr/>
        <a:lstStyle/>
        <a:p>
          <a:endParaRPr lang="en-US"/>
        </a:p>
      </dgm:t>
    </dgm:pt>
    <dgm:pt modelId="{82B43443-78D7-4001-A635-E42BBADB49D7}" type="sibTrans" cxnId="{9931EA06-2C50-4593-9E88-E67B2C854402}">
      <dgm:prSet/>
      <dgm:spPr/>
      <dgm:t>
        <a:bodyPr/>
        <a:lstStyle/>
        <a:p>
          <a:endParaRPr lang="en-US"/>
        </a:p>
      </dgm:t>
    </dgm:pt>
    <dgm:pt modelId="{51B3ABE2-7994-4880-A6E8-1BDAC88EC0D9}">
      <dgm:prSet/>
      <dgm:spPr/>
      <dgm:t>
        <a:bodyPr/>
        <a:lstStyle/>
        <a:p>
          <a:r>
            <a:rPr lang="en-GB" dirty="0"/>
            <a:t>It is not migration alone but rather traumatic or derailing events before, during or after dislocation that can lead to psychological distress</a:t>
          </a:r>
          <a:endParaRPr lang="en-US" dirty="0"/>
        </a:p>
      </dgm:t>
    </dgm:pt>
    <dgm:pt modelId="{F44374ED-7D72-4E14-9A7D-BE81542E98A8}" type="parTrans" cxnId="{8B8A774A-531D-4097-89CA-7E7794EB7523}">
      <dgm:prSet/>
      <dgm:spPr/>
      <dgm:t>
        <a:bodyPr/>
        <a:lstStyle/>
        <a:p>
          <a:endParaRPr lang="en-US"/>
        </a:p>
      </dgm:t>
    </dgm:pt>
    <dgm:pt modelId="{FC0CF848-882E-41DF-AF05-A1050E893839}" type="sibTrans" cxnId="{8B8A774A-531D-4097-89CA-7E7794EB7523}">
      <dgm:prSet/>
      <dgm:spPr/>
      <dgm:t>
        <a:bodyPr/>
        <a:lstStyle/>
        <a:p>
          <a:endParaRPr lang="en-US"/>
        </a:p>
      </dgm:t>
    </dgm:pt>
    <dgm:pt modelId="{BF4D989D-4646-44FA-82BF-5584F0FDB798}">
      <dgm:prSet/>
      <dgm:spPr/>
      <dgm:t>
        <a:bodyPr/>
        <a:lstStyle/>
        <a:p>
          <a:r>
            <a:rPr lang="en-GB"/>
            <a:t>Cumulative trauma experiences can lead to more severe mental health responses</a:t>
          </a:r>
          <a:endParaRPr lang="en-US"/>
        </a:p>
      </dgm:t>
    </dgm:pt>
    <dgm:pt modelId="{34BA34C1-9EAD-4719-B941-7CD8847E0099}" type="parTrans" cxnId="{AC0D6DFC-A833-4887-9B5E-74F90D0FE595}">
      <dgm:prSet/>
      <dgm:spPr/>
      <dgm:t>
        <a:bodyPr/>
        <a:lstStyle/>
        <a:p>
          <a:endParaRPr lang="en-US"/>
        </a:p>
      </dgm:t>
    </dgm:pt>
    <dgm:pt modelId="{FF581B71-D44D-40C6-BFB7-7423BEDFC7AE}" type="sibTrans" cxnId="{AC0D6DFC-A833-4887-9B5E-74F90D0FE595}">
      <dgm:prSet/>
      <dgm:spPr/>
      <dgm:t>
        <a:bodyPr/>
        <a:lstStyle/>
        <a:p>
          <a:endParaRPr lang="en-US"/>
        </a:p>
      </dgm:t>
    </dgm:pt>
    <dgm:pt modelId="{445F9434-5AAA-418B-AFFC-7E8CD4B02117}">
      <dgm:prSet/>
      <dgm:spPr/>
      <dgm:t>
        <a:bodyPr/>
        <a:lstStyle/>
        <a:p>
          <a:r>
            <a:rPr lang="en-GB"/>
            <a:t>This can be compounded by ethnocentric assumptions about mental health and supports</a:t>
          </a:r>
          <a:endParaRPr lang="en-US"/>
        </a:p>
      </dgm:t>
    </dgm:pt>
    <dgm:pt modelId="{152E1C2A-29B7-4113-ABDA-229C9A141052}" type="parTrans" cxnId="{7BDA7B04-672E-4E69-B3B1-12C02E6EAFBA}">
      <dgm:prSet/>
      <dgm:spPr/>
      <dgm:t>
        <a:bodyPr/>
        <a:lstStyle/>
        <a:p>
          <a:endParaRPr lang="en-US"/>
        </a:p>
      </dgm:t>
    </dgm:pt>
    <dgm:pt modelId="{42734E40-B531-4D58-9A3E-3632241B8EB8}" type="sibTrans" cxnId="{7BDA7B04-672E-4E69-B3B1-12C02E6EAFBA}">
      <dgm:prSet/>
      <dgm:spPr/>
      <dgm:t>
        <a:bodyPr/>
        <a:lstStyle/>
        <a:p>
          <a:endParaRPr lang="en-US"/>
        </a:p>
      </dgm:t>
    </dgm:pt>
    <dgm:pt modelId="{B6D405E1-D65F-4832-96FA-E03CEB4D8B42}" type="pres">
      <dgm:prSet presAssocID="{B245F8B1-C276-4ABC-8B3A-213509FD8BAA}" presName="linear" presStyleCnt="0">
        <dgm:presLayoutVars>
          <dgm:animLvl val="lvl"/>
          <dgm:resizeHandles val="exact"/>
        </dgm:presLayoutVars>
      </dgm:prSet>
      <dgm:spPr/>
    </dgm:pt>
    <dgm:pt modelId="{B46F1A55-BF6C-486D-9204-92FE62B7F0B9}" type="pres">
      <dgm:prSet presAssocID="{742597B5-1674-4556-A571-AA9712358F29}" presName="parentText" presStyleLbl="node1" presStyleIdx="0" presStyleCnt="4">
        <dgm:presLayoutVars>
          <dgm:chMax val="0"/>
          <dgm:bulletEnabled val="1"/>
        </dgm:presLayoutVars>
      </dgm:prSet>
      <dgm:spPr/>
    </dgm:pt>
    <dgm:pt modelId="{51CAAABE-B656-4BBF-90B6-FD96964FDD64}" type="pres">
      <dgm:prSet presAssocID="{82B43443-78D7-4001-A635-E42BBADB49D7}" presName="spacer" presStyleCnt="0"/>
      <dgm:spPr/>
    </dgm:pt>
    <dgm:pt modelId="{35B5C6AA-0EF5-4EDB-AFDC-709BE4A2B806}" type="pres">
      <dgm:prSet presAssocID="{51B3ABE2-7994-4880-A6E8-1BDAC88EC0D9}" presName="parentText" presStyleLbl="node1" presStyleIdx="1" presStyleCnt="4">
        <dgm:presLayoutVars>
          <dgm:chMax val="0"/>
          <dgm:bulletEnabled val="1"/>
        </dgm:presLayoutVars>
      </dgm:prSet>
      <dgm:spPr/>
    </dgm:pt>
    <dgm:pt modelId="{C812AA1D-6115-4800-886D-EEDDC2C09F26}" type="pres">
      <dgm:prSet presAssocID="{FC0CF848-882E-41DF-AF05-A1050E893839}" presName="spacer" presStyleCnt="0"/>
      <dgm:spPr/>
    </dgm:pt>
    <dgm:pt modelId="{844BE30B-9B39-4084-A8F2-BC3AF5F3BF68}" type="pres">
      <dgm:prSet presAssocID="{BF4D989D-4646-44FA-82BF-5584F0FDB798}" presName="parentText" presStyleLbl="node1" presStyleIdx="2" presStyleCnt="4">
        <dgm:presLayoutVars>
          <dgm:chMax val="0"/>
          <dgm:bulletEnabled val="1"/>
        </dgm:presLayoutVars>
      </dgm:prSet>
      <dgm:spPr/>
    </dgm:pt>
    <dgm:pt modelId="{D75B1B39-7447-4500-B0F0-96A93E9FFC21}" type="pres">
      <dgm:prSet presAssocID="{FF581B71-D44D-40C6-BFB7-7423BEDFC7AE}" presName="spacer" presStyleCnt="0"/>
      <dgm:spPr/>
    </dgm:pt>
    <dgm:pt modelId="{295F3E5A-6CA8-4D75-AF1E-0DDEBE7DAFC1}" type="pres">
      <dgm:prSet presAssocID="{445F9434-5AAA-418B-AFFC-7E8CD4B02117}" presName="parentText" presStyleLbl="node1" presStyleIdx="3" presStyleCnt="4">
        <dgm:presLayoutVars>
          <dgm:chMax val="0"/>
          <dgm:bulletEnabled val="1"/>
        </dgm:presLayoutVars>
      </dgm:prSet>
      <dgm:spPr/>
    </dgm:pt>
  </dgm:ptLst>
  <dgm:cxnLst>
    <dgm:cxn modelId="{7BDA7B04-672E-4E69-B3B1-12C02E6EAFBA}" srcId="{B245F8B1-C276-4ABC-8B3A-213509FD8BAA}" destId="{445F9434-5AAA-418B-AFFC-7E8CD4B02117}" srcOrd="3" destOrd="0" parTransId="{152E1C2A-29B7-4113-ABDA-229C9A141052}" sibTransId="{42734E40-B531-4D58-9A3E-3632241B8EB8}"/>
    <dgm:cxn modelId="{9931EA06-2C50-4593-9E88-E67B2C854402}" srcId="{B245F8B1-C276-4ABC-8B3A-213509FD8BAA}" destId="{742597B5-1674-4556-A571-AA9712358F29}" srcOrd="0" destOrd="0" parTransId="{D2929F19-DBBE-43BF-847C-2D1DA2959736}" sibTransId="{82B43443-78D7-4001-A635-E42BBADB49D7}"/>
    <dgm:cxn modelId="{5CFABB5E-BBC0-46A6-817C-C811A6966E3B}" type="presOf" srcId="{742597B5-1674-4556-A571-AA9712358F29}" destId="{B46F1A55-BF6C-486D-9204-92FE62B7F0B9}" srcOrd="0" destOrd="0" presId="urn:microsoft.com/office/officeart/2005/8/layout/vList2"/>
    <dgm:cxn modelId="{8B8A774A-531D-4097-89CA-7E7794EB7523}" srcId="{B245F8B1-C276-4ABC-8B3A-213509FD8BAA}" destId="{51B3ABE2-7994-4880-A6E8-1BDAC88EC0D9}" srcOrd="1" destOrd="0" parTransId="{F44374ED-7D72-4E14-9A7D-BE81542E98A8}" sibTransId="{FC0CF848-882E-41DF-AF05-A1050E893839}"/>
    <dgm:cxn modelId="{F1902551-8106-47AC-871E-8482B242823B}" type="presOf" srcId="{445F9434-5AAA-418B-AFFC-7E8CD4B02117}" destId="{295F3E5A-6CA8-4D75-AF1E-0DDEBE7DAFC1}" srcOrd="0" destOrd="0" presId="urn:microsoft.com/office/officeart/2005/8/layout/vList2"/>
    <dgm:cxn modelId="{25EF5290-1F11-4F17-AF85-ABE85306107E}" type="presOf" srcId="{BF4D989D-4646-44FA-82BF-5584F0FDB798}" destId="{844BE30B-9B39-4084-A8F2-BC3AF5F3BF68}" srcOrd="0" destOrd="0" presId="urn:microsoft.com/office/officeart/2005/8/layout/vList2"/>
    <dgm:cxn modelId="{3BE50F9C-B5BA-4901-8594-8DA3A957DF12}" type="presOf" srcId="{51B3ABE2-7994-4880-A6E8-1BDAC88EC0D9}" destId="{35B5C6AA-0EF5-4EDB-AFDC-709BE4A2B806}" srcOrd="0" destOrd="0" presId="urn:microsoft.com/office/officeart/2005/8/layout/vList2"/>
    <dgm:cxn modelId="{4406D3B1-3DB2-4790-B4E5-A90913BF0EF3}" type="presOf" srcId="{B245F8B1-C276-4ABC-8B3A-213509FD8BAA}" destId="{B6D405E1-D65F-4832-96FA-E03CEB4D8B42}" srcOrd="0" destOrd="0" presId="urn:microsoft.com/office/officeart/2005/8/layout/vList2"/>
    <dgm:cxn modelId="{AC0D6DFC-A833-4887-9B5E-74F90D0FE595}" srcId="{B245F8B1-C276-4ABC-8B3A-213509FD8BAA}" destId="{BF4D989D-4646-44FA-82BF-5584F0FDB798}" srcOrd="2" destOrd="0" parTransId="{34BA34C1-9EAD-4719-B941-7CD8847E0099}" sibTransId="{FF581B71-D44D-40C6-BFB7-7423BEDFC7AE}"/>
    <dgm:cxn modelId="{38B515F8-C883-4A34-A738-6B90AFD69A3B}" type="presParOf" srcId="{B6D405E1-D65F-4832-96FA-E03CEB4D8B42}" destId="{B46F1A55-BF6C-486D-9204-92FE62B7F0B9}" srcOrd="0" destOrd="0" presId="urn:microsoft.com/office/officeart/2005/8/layout/vList2"/>
    <dgm:cxn modelId="{15D5FA14-ADF8-42E5-9C0E-99D47BAEA3FF}" type="presParOf" srcId="{B6D405E1-D65F-4832-96FA-E03CEB4D8B42}" destId="{51CAAABE-B656-4BBF-90B6-FD96964FDD64}" srcOrd="1" destOrd="0" presId="urn:microsoft.com/office/officeart/2005/8/layout/vList2"/>
    <dgm:cxn modelId="{C9F086F0-2914-4014-B23B-2F6FBCE949BB}" type="presParOf" srcId="{B6D405E1-D65F-4832-96FA-E03CEB4D8B42}" destId="{35B5C6AA-0EF5-4EDB-AFDC-709BE4A2B806}" srcOrd="2" destOrd="0" presId="urn:microsoft.com/office/officeart/2005/8/layout/vList2"/>
    <dgm:cxn modelId="{642B27E8-CA65-48B0-B71A-7F2A8D8B427A}" type="presParOf" srcId="{B6D405E1-D65F-4832-96FA-E03CEB4D8B42}" destId="{C812AA1D-6115-4800-886D-EEDDC2C09F26}" srcOrd="3" destOrd="0" presId="urn:microsoft.com/office/officeart/2005/8/layout/vList2"/>
    <dgm:cxn modelId="{E4E152B3-44DB-429A-A784-469205143CD4}" type="presParOf" srcId="{B6D405E1-D65F-4832-96FA-E03CEB4D8B42}" destId="{844BE30B-9B39-4084-A8F2-BC3AF5F3BF68}" srcOrd="4" destOrd="0" presId="urn:microsoft.com/office/officeart/2005/8/layout/vList2"/>
    <dgm:cxn modelId="{B0998449-E421-4588-A74E-535FDDC795D2}" type="presParOf" srcId="{B6D405E1-D65F-4832-96FA-E03CEB4D8B42}" destId="{D75B1B39-7447-4500-B0F0-96A93E9FFC21}" srcOrd="5" destOrd="0" presId="urn:microsoft.com/office/officeart/2005/8/layout/vList2"/>
    <dgm:cxn modelId="{E2F2CA1A-A06D-4D6A-86E8-993F006E2B86}" type="presParOf" srcId="{B6D405E1-D65F-4832-96FA-E03CEB4D8B42}" destId="{295F3E5A-6CA8-4D75-AF1E-0DDEBE7DAFC1}"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620C77B-4D0B-447B-924A-7531C53BD448}"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n-GB"/>
        </a:p>
      </dgm:t>
    </dgm:pt>
    <dgm:pt modelId="{D61EDB0D-E8C9-456D-A133-684683052EB8}">
      <dgm:prSet phldrT="[Text]"/>
      <dgm:spPr/>
      <dgm:t>
        <a:bodyPr/>
        <a:lstStyle/>
        <a:p>
          <a:r>
            <a:rPr lang="en-GB" dirty="0"/>
            <a:t>Pre -migration</a:t>
          </a:r>
        </a:p>
      </dgm:t>
    </dgm:pt>
    <dgm:pt modelId="{A5942FC6-E589-4F2D-863F-B9F1E801B02B}" type="parTrans" cxnId="{69DC9C79-1F98-47E8-B8FD-9936F6D70543}">
      <dgm:prSet/>
      <dgm:spPr/>
      <dgm:t>
        <a:bodyPr/>
        <a:lstStyle/>
        <a:p>
          <a:endParaRPr lang="en-GB"/>
        </a:p>
      </dgm:t>
    </dgm:pt>
    <dgm:pt modelId="{851AE460-582F-495F-8CAF-C7BDDB8BFD9A}" type="sibTrans" cxnId="{69DC9C79-1F98-47E8-B8FD-9936F6D70543}">
      <dgm:prSet/>
      <dgm:spPr/>
      <dgm:t>
        <a:bodyPr/>
        <a:lstStyle/>
        <a:p>
          <a:endParaRPr lang="en-GB"/>
        </a:p>
      </dgm:t>
    </dgm:pt>
    <dgm:pt modelId="{B3A1F0CB-574E-4206-BCE8-106BD39B4461}">
      <dgm:prSet phldrT="[Text]"/>
      <dgm:spPr>
        <a:solidFill>
          <a:schemeClr val="accent1">
            <a:lumMod val="50000"/>
          </a:schemeClr>
        </a:solidFill>
      </dgm:spPr>
      <dgm:t>
        <a:bodyPr/>
        <a:lstStyle/>
        <a:p>
          <a:r>
            <a:rPr lang="en-GB" dirty="0"/>
            <a:t>war</a:t>
          </a:r>
        </a:p>
      </dgm:t>
    </dgm:pt>
    <dgm:pt modelId="{2282468C-2731-4162-87F7-2D1231320FED}" type="parTrans" cxnId="{7631BE23-1B7A-453E-8920-D245F015228A}">
      <dgm:prSet/>
      <dgm:spPr/>
      <dgm:t>
        <a:bodyPr/>
        <a:lstStyle/>
        <a:p>
          <a:endParaRPr lang="en-GB"/>
        </a:p>
      </dgm:t>
    </dgm:pt>
    <dgm:pt modelId="{FCB29177-2E70-421A-94D1-2A0444B3DD54}" type="sibTrans" cxnId="{7631BE23-1B7A-453E-8920-D245F015228A}">
      <dgm:prSet/>
      <dgm:spPr/>
      <dgm:t>
        <a:bodyPr/>
        <a:lstStyle/>
        <a:p>
          <a:endParaRPr lang="en-GB"/>
        </a:p>
      </dgm:t>
    </dgm:pt>
    <dgm:pt modelId="{F30B0DFE-1FC0-4FAB-9984-493AB9006861}">
      <dgm:prSet phldrT="[Text]"/>
      <dgm:spPr>
        <a:solidFill>
          <a:schemeClr val="accent1">
            <a:lumMod val="50000"/>
          </a:schemeClr>
        </a:solidFill>
      </dgm:spPr>
      <dgm:t>
        <a:bodyPr/>
        <a:lstStyle/>
        <a:p>
          <a:r>
            <a:rPr lang="en-GB" dirty="0"/>
            <a:t>Violence including sexual violence</a:t>
          </a:r>
        </a:p>
      </dgm:t>
    </dgm:pt>
    <dgm:pt modelId="{EB991447-378D-4E52-BBB4-A76E75330459}" type="parTrans" cxnId="{2A23AED0-E783-4C3E-9768-C4AB502715BB}">
      <dgm:prSet/>
      <dgm:spPr/>
      <dgm:t>
        <a:bodyPr/>
        <a:lstStyle/>
        <a:p>
          <a:endParaRPr lang="en-GB"/>
        </a:p>
      </dgm:t>
    </dgm:pt>
    <dgm:pt modelId="{E6BCB05B-FF84-4F9C-B1B0-39F693644009}" type="sibTrans" cxnId="{2A23AED0-E783-4C3E-9768-C4AB502715BB}">
      <dgm:prSet/>
      <dgm:spPr/>
      <dgm:t>
        <a:bodyPr/>
        <a:lstStyle/>
        <a:p>
          <a:endParaRPr lang="en-GB"/>
        </a:p>
      </dgm:t>
    </dgm:pt>
    <dgm:pt modelId="{7E27E85C-084D-437F-B9F5-07A3836265FA}">
      <dgm:prSet phldrT="[Text]"/>
      <dgm:spPr>
        <a:solidFill>
          <a:schemeClr val="accent1">
            <a:lumMod val="50000"/>
          </a:schemeClr>
        </a:solidFill>
      </dgm:spPr>
      <dgm:t>
        <a:bodyPr/>
        <a:lstStyle/>
        <a:p>
          <a:r>
            <a:rPr lang="en-GB" dirty="0"/>
            <a:t>Lack of livelihood</a:t>
          </a:r>
        </a:p>
      </dgm:t>
    </dgm:pt>
    <dgm:pt modelId="{848AE0C2-3CBB-4CEB-9821-DCDA02337ACB}" type="parTrans" cxnId="{AD533E72-4A42-4F48-8ED0-389FC11733B3}">
      <dgm:prSet/>
      <dgm:spPr/>
      <dgm:t>
        <a:bodyPr/>
        <a:lstStyle/>
        <a:p>
          <a:endParaRPr lang="en-GB"/>
        </a:p>
      </dgm:t>
    </dgm:pt>
    <dgm:pt modelId="{5BBC4A6B-CC86-4080-8425-28581DE4222F}" type="sibTrans" cxnId="{AD533E72-4A42-4F48-8ED0-389FC11733B3}">
      <dgm:prSet/>
      <dgm:spPr/>
      <dgm:t>
        <a:bodyPr/>
        <a:lstStyle/>
        <a:p>
          <a:endParaRPr lang="en-GB"/>
        </a:p>
      </dgm:t>
    </dgm:pt>
    <dgm:pt modelId="{99FE40A8-0A6D-4E41-8A8B-41D51ABCF0DE}">
      <dgm:prSet phldrT="[Text]"/>
      <dgm:spPr>
        <a:solidFill>
          <a:schemeClr val="accent1">
            <a:lumMod val="50000"/>
          </a:schemeClr>
        </a:solidFill>
      </dgm:spPr>
      <dgm:t>
        <a:bodyPr/>
        <a:lstStyle/>
        <a:p>
          <a:r>
            <a:rPr lang="en-GB" dirty="0"/>
            <a:t>Natural disasters</a:t>
          </a:r>
        </a:p>
      </dgm:t>
    </dgm:pt>
    <dgm:pt modelId="{B1F42A1D-A6A5-490C-9A6E-8BC6686FE2E5}" type="parTrans" cxnId="{A5A9D400-2D9D-4494-A509-3D0F5ED53180}">
      <dgm:prSet/>
      <dgm:spPr/>
      <dgm:t>
        <a:bodyPr/>
        <a:lstStyle/>
        <a:p>
          <a:endParaRPr lang="en-GB"/>
        </a:p>
      </dgm:t>
    </dgm:pt>
    <dgm:pt modelId="{516A2F1B-ACB2-475B-B3CF-CFB657382F58}" type="sibTrans" cxnId="{A5A9D400-2D9D-4494-A509-3D0F5ED53180}">
      <dgm:prSet/>
      <dgm:spPr/>
      <dgm:t>
        <a:bodyPr/>
        <a:lstStyle/>
        <a:p>
          <a:endParaRPr lang="en-GB"/>
        </a:p>
      </dgm:t>
    </dgm:pt>
    <dgm:pt modelId="{F5929A62-7E11-4752-8D60-C95900F8B13B}">
      <dgm:prSet phldrT="[Text]"/>
      <dgm:spPr>
        <a:solidFill>
          <a:schemeClr val="accent1">
            <a:lumMod val="50000"/>
          </a:schemeClr>
        </a:solidFill>
      </dgm:spPr>
      <dgm:t>
        <a:bodyPr/>
        <a:lstStyle/>
        <a:p>
          <a:r>
            <a:rPr lang="en-GB" dirty="0"/>
            <a:t>persecution</a:t>
          </a:r>
        </a:p>
      </dgm:t>
    </dgm:pt>
    <dgm:pt modelId="{64A26F05-1645-49DE-9B2D-851B8F2C7B0A}" type="parTrans" cxnId="{187B9821-A311-4916-9E6E-938FB810441F}">
      <dgm:prSet/>
      <dgm:spPr/>
      <dgm:t>
        <a:bodyPr/>
        <a:lstStyle/>
        <a:p>
          <a:endParaRPr lang="en-GB"/>
        </a:p>
      </dgm:t>
    </dgm:pt>
    <dgm:pt modelId="{51A24706-42AB-450E-9E14-530FB3D557F2}" type="sibTrans" cxnId="{187B9821-A311-4916-9E6E-938FB810441F}">
      <dgm:prSet/>
      <dgm:spPr/>
      <dgm:t>
        <a:bodyPr/>
        <a:lstStyle/>
        <a:p>
          <a:endParaRPr lang="en-GB"/>
        </a:p>
      </dgm:t>
    </dgm:pt>
    <dgm:pt modelId="{5A030AFB-3F89-43DC-961D-A2FB3EF9C5E7}" type="pres">
      <dgm:prSet presAssocID="{6620C77B-4D0B-447B-924A-7531C53BD448}" presName="cycle" presStyleCnt="0">
        <dgm:presLayoutVars>
          <dgm:chMax val="1"/>
          <dgm:dir/>
          <dgm:animLvl val="ctr"/>
          <dgm:resizeHandles val="exact"/>
        </dgm:presLayoutVars>
      </dgm:prSet>
      <dgm:spPr/>
    </dgm:pt>
    <dgm:pt modelId="{646A7EC1-BAD4-452B-8B2D-430DC299913F}" type="pres">
      <dgm:prSet presAssocID="{D61EDB0D-E8C9-456D-A133-684683052EB8}" presName="centerShape" presStyleLbl="node0" presStyleIdx="0" presStyleCnt="1"/>
      <dgm:spPr/>
    </dgm:pt>
    <dgm:pt modelId="{79670879-AE58-4A34-BBAD-52C7BB8E6745}" type="pres">
      <dgm:prSet presAssocID="{2282468C-2731-4162-87F7-2D1231320FED}" presName="Name9" presStyleLbl="parChTrans1D2" presStyleIdx="0" presStyleCnt="5"/>
      <dgm:spPr/>
    </dgm:pt>
    <dgm:pt modelId="{2CE110B5-E9DC-41C5-B068-4D89D481A16F}" type="pres">
      <dgm:prSet presAssocID="{2282468C-2731-4162-87F7-2D1231320FED}" presName="connTx" presStyleLbl="parChTrans1D2" presStyleIdx="0" presStyleCnt="5"/>
      <dgm:spPr/>
    </dgm:pt>
    <dgm:pt modelId="{BC4C0CCB-1A0A-4A1B-A611-A1491F91C3B6}" type="pres">
      <dgm:prSet presAssocID="{B3A1F0CB-574E-4206-BCE8-106BD39B4461}" presName="node" presStyleLbl="node1" presStyleIdx="0" presStyleCnt="5">
        <dgm:presLayoutVars>
          <dgm:bulletEnabled val="1"/>
        </dgm:presLayoutVars>
      </dgm:prSet>
      <dgm:spPr/>
    </dgm:pt>
    <dgm:pt modelId="{92D7F44E-AD6D-41CB-B570-F5F959E77056}" type="pres">
      <dgm:prSet presAssocID="{EB991447-378D-4E52-BBB4-A76E75330459}" presName="Name9" presStyleLbl="parChTrans1D2" presStyleIdx="1" presStyleCnt="5"/>
      <dgm:spPr/>
    </dgm:pt>
    <dgm:pt modelId="{27D8148A-C89A-4BDA-B755-76DD2171F7C6}" type="pres">
      <dgm:prSet presAssocID="{EB991447-378D-4E52-BBB4-A76E75330459}" presName="connTx" presStyleLbl="parChTrans1D2" presStyleIdx="1" presStyleCnt="5"/>
      <dgm:spPr/>
    </dgm:pt>
    <dgm:pt modelId="{BD667519-E060-46C5-9173-D677994C30A8}" type="pres">
      <dgm:prSet presAssocID="{F30B0DFE-1FC0-4FAB-9984-493AB9006861}" presName="node" presStyleLbl="node1" presStyleIdx="1" presStyleCnt="5">
        <dgm:presLayoutVars>
          <dgm:bulletEnabled val="1"/>
        </dgm:presLayoutVars>
      </dgm:prSet>
      <dgm:spPr/>
    </dgm:pt>
    <dgm:pt modelId="{02D2D22D-54A4-46B0-8CF3-085F7719ACA0}" type="pres">
      <dgm:prSet presAssocID="{64A26F05-1645-49DE-9B2D-851B8F2C7B0A}" presName="Name9" presStyleLbl="parChTrans1D2" presStyleIdx="2" presStyleCnt="5"/>
      <dgm:spPr/>
    </dgm:pt>
    <dgm:pt modelId="{69609123-7930-44AF-A62E-0238F7EADFA8}" type="pres">
      <dgm:prSet presAssocID="{64A26F05-1645-49DE-9B2D-851B8F2C7B0A}" presName="connTx" presStyleLbl="parChTrans1D2" presStyleIdx="2" presStyleCnt="5"/>
      <dgm:spPr/>
    </dgm:pt>
    <dgm:pt modelId="{2DF13066-D664-48CA-A903-FA2B66DF4723}" type="pres">
      <dgm:prSet presAssocID="{F5929A62-7E11-4752-8D60-C95900F8B13B}" presName="node" presStyleLbl="node1" presStyleIdx="2" presStyleCnt="5">
        <dgm:presLayoutVars>
          <dgm:bulletEnabled val="1"/>
        </dgm:presLayoutVars>
      </dgm:prSet>
      <dgm:spPr/>
    </dgm:pt>
    <dgm:pt modelId="{4487575C-5F0B-4602-B98C-FA8A459C52DC}" type="pres">
      <dgm:prSet presAssocID="{848AE0C2-3CBB-4CEB-9821-DCDA02337ACB}" presName="Name9" presStyleLbl="parChTrans1D2" presStyleIdx="3" presStyleCnt="5"/>
      <dgm:spPr/>
    </dgm:pt>
    <dgm:pt modelId="{D1BDC921-3F71-45E8-AD9A-5D3B1B821757}" type="pres">
      <dgm:prSet presAssocID="{848AE0C2-3CBB-4CEB-9821-DCDA02337ACB}" presName="connTx" presStyleLbl="parChTrans1D2" presStyleIdx="3" presStyleCnt="5"/>
      <dgm:spPr/>
    </dgm:pt>
    <dgm:pt modelId="{EDFCBAB9-414B-4EFC-95E3-EB10433DE565}" type="pres">
      <dgm:prSet presAssocID="{7E27E85C-084D-437F-B9F5-07A3836265FA}" presName="node" presStyleLbl="node1" presStyleIdx="3" presStyleCnt="5">
        <dgm:presLayoutVars>
          <dgm:bulletEnabled val="1"/>
        </dgm:presLayoutVars>
      </dgm:prSet>
      <dgm:spPr/>
    </dgm:pt>
    <dgm:pt modelId="{16C8717B-3E66-48ED-B109-BA856E347908}" type="pres">
      <dgm:prSet presAssocID="{B1F42A1D-A6A5-490C-9A6E-8BC6686FE2E5}" presName="Name9" presStyleLbl="parChTrans1D2" presStyleIdx="4" presStyleCnt="5"/>
      <dgm:spPr/>
    </dgm:pt>
    <dgm:pt modelId="{8D8C0AB3-FDE8-4045-83AD-035D92F662EF}" type="pres">
      <dgm:prSet presAssocID="{B1F42A1D-A6A5-490C-9A6E-8BC6686FE2E5}" presName="connTx" presStyleLbl="parChTrans1D2" presStyleIdx="4" presStyleCnt="5"/>
      <dgm:spPr/>
    </dgm:pt>
    <dgm:pt modelId="{205F12BE-EA8F-495C-93A1-B2E4F3B0776E}" type="pres">
      <dgm:prSet presAssocID="{99FE40A8-0A6D-4E41-8A8B-41D51ABCF0DE}" presName="node" presStyleLbl="node1" presStyleIdx="4" presStyleCnt="5">
        <dgm:presLayoutVars>
          <dgm:bulletEnabled val="1"/>
        </dgm:presLayoutVars>
      </dgm:prSet>
      <dgm:spPr/>
    </dgm:pt>
  </dgm:ptLst>
  <dgm:cxnLst>
    <dgm:cxn modelId="{A5A9D400-2D9D-4494-A509-3D0F5ED53180}" srcId="{D61EDB0D-E8C9-456D-A133-684683052EB8}" destId="{99FE40A8-0A6D-4E41-8A8B-41D51ABCF0DE}" srcOrd="4" destOrd="0" parTransId="{B1F42A1D-A6A5-490C-9A6E-8BC6686FE2E5}" sibTransId="{516A2F1B-ACB2-475B-B3CF-CFB657382F58}"/>
    <dgm:cxn modelId="{D8DFD701-A21C-4416-BAB5-E4121596F905}" type="presOf" srcId="{2282468C-2731-4162-87F7-2D1231320FED}" destId="{2CE110B5-E9DC-41C5-B068-4D89D481A16F}" srcOrd="1" destOrd="0" presId="urn:microsoft.com/office/officeart/2005/8/layout/radial1"/>
    <dgm:cxn modelId="{187B9821-A311-4916-9E6E-938FB810441F}" srcId="{D61EDB0D-E8C9-456D-A133-684683052EB8}" destId="{F5929A62-7E11-4752-8D60-C95900F8B13B}" srcOrd="2" destOrd="0" parTransId="{64A26F05-1645-49DE-9B2D-851B8F2C7B0A}" sibTransId="{51A24706-42AB-450E-9E14-530FB3D557F2}"/>
    <dgm:cxn modelId="{7631BE23-1B7A-453E-8920-D245F015228A}" srcId="{D61EDB0D-E8C9-456D-A133-684683052EB8}" destId="{B3A1F0CB-574E-4206-BCE8-106BD39B4461}" srcOrd="0" destOrd="0" parTransId="{2282468C-2731-4162-87F7-2D1231320FED}" sibTransId="{FCB29177-2E70-421A-94D1-2A0444B3DD54}"/>
    <dgm:cxn modelId="{A268882D-2D4E-4BA5-824A-B44C079777C5}" type="presOf" srcId="{B1F42A1D-A6A5-490C-9A6E-8BC6686FE2E5}" destId="{16C8717B-3E66-48ED-B109-BA856E347908}" srcOrd="0" destOrd="0" presId="urn:microsoft.com/office/officeart/2005/8/layout/radial1"/>
    <dgm:cxn modelId="{39A59732-A998-4BDC-A94F-898DD10BE981}" type="presOf" srcId="{2282468C-2731-4162-87F7-2D1231320FED}" destId="{79670879-AE58-4A34-BBAD-52C7BB8E6745}" srcOrd="0" destOrd="0" presId="urn:microsoft.com/office/officeart/2005/8/layout/radial1"/>
    <dgm:cxn modelId="{7B5C1D34-A9F0-45E8-B7EC-8CE7799B2188}" type="presOf" srcId="{F30B0DFE-1FC0-4FAB-9984-493AB9006861}" destId="{BD667519-E060-46C5-9173-D677994C30A8}" srcOrd="0" destOrd="0" presId="urn:microsoft.com/office/officeart/2005/8/layout/radial1"/>
    <dgm:cxn modelId="{E0535A36-272C-495D-90E8-486CBA5BCAA5}" type="presOf" srcId="{7E27E85C-084D-437F-B9F5-07A3836265FA}" destId="{EDFCBAB9-414B-4EFC-95E3-EB10433DE565}" srcOrd="0" destOrd="0" presId="urn:microsoft.com/office/officeart/2005/8/layout/radial1"/>
    <dgm:cxn modelId="{EBE94937-EC9E-4D39-AA71-B721DD2FF80D}" type="presOf" srcId="{848AE0C2-3CBB-4CEB-9821-DCDA02337ACB}" destId="{D1BDC921-3F71-45E8-AD9A-5D3B1B821757}" srcOrd="1" destOrd="0" presId="urn:microsoft.com/office/officeart/2005/8/layout/radial1"/>
    <dgm:cxn modelId="{09295243-03CC-4CDC-9244-609E6B3EF36E}" type="presOf" srcId="{EB991447-378D-4E52-BBB4-A76E75330459}" destId="{92D7F44E-AD6D-41CB-B570-F5F959E77056}" srcOrd="0" destOrd="0" presId="urn:microsoft.com/office/officeart/2005/8/layout/radial1"/>
    <dgm:cxn modelId="{BFD4036C-F2B6-4986-B1F0-B80C940D1B2F}" type="presOf" srcId="{EB991447-378D-4E52-BBB4-A76E75330459}" destId="{27D8148A-C89A-4BDA-B755-76DD2171F7C6}" srcOrd="1" destOrd="0" presId="urn:microsoft.com/office/officeart/2005/8/layout/radial1"/>
    <dgm:cxn modelId="{D129644C-39D6-4C80-8AAF-E993A534B557}" type="presOf" srcId="{6620C77B-4D0B-447B-924A-7531C53BD448}" destId="{5A030AFB-3F89-43DC-961D-A2FB3EF9C5E7}" srcOrd="0" destOrd="0" presId="urn:microsoft.com/office/officeart/2005/8/layout/radial1"/>
    <dgm:cxn modelId="{AD533E72-4A42-4F48-8ED0-389FC11733B3}" srcId="{D61EDB0D-E8C9-456D-A133-684683052EB8}" destId="{7E27E85C-084D-437F-B9F5-07A3836265FA}" srcOrd="3" destOrd="0" parTransId="{848AE0C2-3CBB-4CEB-9821-DCDA02337ACB}" sibTransId="{5BBC4A6B-CC86-4080-8425-28581DE4222F}"/>
    <dgm:cxn modelId="{FC794958-DD15-46B1-BBD0-9AFAA7751D55}" type="presOf" srcId="{D61EDB0D-E8C9-456D-A133-684683052EB8}" destId="{646A7EC1-BAD4-452B-8B2D-430DC299913F}" srcOrd="0" destOrd="0" presId="urn:microsoft.com/office/officeart/2005/8/layout/radial1"/>
    <dgm:cxn modelId="{69DC9C79-1F98-47E8-B8FD-9936F6D70543}" srcId="{6620C77B-4D0B-447B-924A-7531C53BD448}" destId="{D61EDB0D-E8C9-456D-A133-684683052EB8}" srcOrd="0" destOrd="0" parTransId="{A5942FC6-E589-4F2D-863F-B9F1E801B02B}" sibTransId="{851AE460-582F-495F-8CAF-C7BDDB8BFD9A}"/>
    <dgm:cxn modelId="{9B99FF86-6C7D-41D7-960D-4E87854098BB}" type="presOf" srcId="{64A26F05-1645-49DE-9B2D-851B8F2C7B0A}" destId="{02D2D22D-54A4-46B0-8CF3-085F7719ACA0}" srcOrd="0" destOrd="0" presId="urn:microsoft.com/office/officeart/2005/8/layout/radial1"/>
    <dgm:cxn modelId="{B473F387-89A3-484E-B257-1A1627B85F38}" type="presOf" srcId="{F5929A62-7E11-4752-8D60-C95900F8B13B}" destId="{2DF13066-D664-48CA-A903-FA2B66DF4723}" srcOrd="0" destOrd="0" presId="urn:microsoft.com/office/officeart/2005/8/layout/radial1"/>
    <dgm:cxn modelId="{EA0F8589-450C-4646-BD6C-49795FC62321}" type="presOf" srcId="{B1F42A1D-A6A5-490C-9A6E-8BC6686FE2E5}" destId="{8D8C0AB3-FDE8-4045-83AD-035D92F662EF}" srcOrd="1" destOrd="0" presId="urn:microsoft.com/office/officeart/2005/8/layout/radial1"/>
    <dgm:cxn modelId="{D26243B0-F10A-48B8-A38D-4057C4A98CF5}" type="presOf" srcId="{99FE40A8-0A6D-4E41-8A8B-41D51ABCF0DE}" destId="{205F12BE-EA8F-495C-93A1-B2E4F3B0776E}" srcOrd="0" destOrd="0" presId="urn:microsoft.com/office/officeart/2005/8/layout/radial1"/>
    <dgm:cxn modelId="{2A23AED0-E783-4C3E-9768-C4AB502715BB}" srcId="{D61EDB0D-E8C9-456D-A133-684683052EB8}" destId="{F30B0DFE-1FC0-4FAB-9984-493AB9006861}" srcOrd="1" destOrd="0" parTransId="{EB991447-378D-4E52-BBB4-A76E75330459}" sibTransId="{E6BCB05B-FF84-4F9C-B1B0-39F693644009}"/>
    <dgm:cxn modelId="{146C65DA-ECB7-4338-83EC-05F0106CFBAE}" type="presOf" srcId="{B3A1F0CB-574E-4206-BCE8-106BD39B4461}" destId="{BC4C0CCB-1A0A-4A1B-A611-A1491F91C3B6}" srcOrd="0" destOrd="0" presId="urn:microsoft.com/office/officeart/2005/8/layout/radial1"/>
    <dgm:cxn modelId="{3C5F60E0-BFBE-443A-92DB-26F53632577C}" type="presOf" srcId="{848AE0C2-3CBB-4CEB-9821-DCDA02337ACB}" destId="{4487575C-5F0B-4602-B98C-FA8A459C52DC}" srcOrd="0" destOrd="0" presId="urn:microsoft.com/office/officeart/2005/8/layout/radial1"/>
    <dgm:cxn modelId="{3C57AFEB-7688-4CFC-8923-28C7D4C0EDF4}" type="presOf" srcId="{64A26F05-1645-49DE-9B2D-851B8F2C7B0A}" destId="{69609123-7930-44AF-A62E-0238F7EADFA8}" srcOrd="1" destOrd="0" presId="urn:microsoft.com/office/officeart/2005/8/layout/radial1"/>
    <dgm:cxn modelId="{84EB5572-CF60-4946-B23C-C983526B43D7}" type="presParOf" srcId="{5A030AFB-3F89-43DC-961D-A2FB3EF9C5E7}" destId="{646A7EC1-BAD4-452B-8B2D-430DC299913F}" srcOrd="0" destOrd="0" presId="urn:microsoft.com/office/officeart/2005/8/layout/radial1"/>
    <dgm:cxn modelId="{53784A69-5E37-424C-AFE4-27A642339C0D}" type="presParOf" srcId="{5A030AFB-3F89-43DC-961D-A2FB3EF9C5E7}" destId="{79670879-AE58-4A34-BBAD-52C7BB8E6745}" srcOrd="1" destOrd="0" presId="urn:microsoft.com/office/officeart/2005/8/layout/radial1"/>
    <dgm:cxn modelId="{52DFBB0E-129C-408C-984A-C6D855C6DCD9}" type="presParOf" srcId="{79670879-AE58-4A34-BBAD-52C7BB8E6745}" destId="{2CE110B5-E9DC-41C5-B068-4D89D481A16F}" srcOrd="0" destOrd="0" presId="urn:microsoft.com/office/officeart/2005/8/layout/radial1"/>
    <dgm:cxn modelId="{3DF46C7D-55D5-4A36-A839-BFD041D065A4}" type="presParOf" srcId="{5A030AFB-3F89-43DC-961D-A2FB3EF9C5E7}" destId="{BC4C0CCB-1A0A-4A1B-A611-A1491F91C3B6}" srcOrd="2" destOrd="0" presId="urn:microsoft.com/office/officeart/2005/8/layout/radial1"/>
    <dgm:cxn modelId="{E0A1F183-814F-4098-8E0B-8AD9205CA7B6}" type="presParOf" srcId="{5A030AFB-3F89-43DC-961D-A2FB3EF9C5E7}" destId="{92D7F44E-AD6D-41CB-B570-F5F959E77056}" srcOrd="3" destOrd="0" presId="urn:microsoft.com/office/officeart/2005/8/layout/radial1"/>
    <dgm:cxn modelId="{81F67B66-1779-450A-8183-5F2505C5251D}" type="presParOf" srcId="{92D7F44E-AD6D-41CB-B570-F5F959E77056}" destId="{27D8148A-C89A-4BDA-B755-76DD2171F7C6}" srcOrd="0" destOrd="0" presId="urn:microsoft.com/office/officeart/2005/8/layout/radial1"/>
    <dgm:cxn modelId="{1869E6EB-F3FE-4728-BF64-FF4B9352E8DC}" type="presParOf" srcId="{5A030AFB-3F89-43DC-961D-A2FB3EF9C5E7}" destId="{BD667519-E060-46C5-9173-D677994C30A8}" srcOrd="4" destOrd="0" presId="urn:microsoft.com/office/officeart/2005/8/layout/radial1"/>
    <dgm:cxn modelId="{B9C6DCD3-F08A-4FEB-A712-2BFCAAC5BBD4}" type="presParOf" srcId="{5A030AFB-3F89-43DC-961D-A2FB3EF9C5E7}" destId="{02D2D22D-54A4-46B0-8CF3-085F7719ACA0}" srcOrd="5" destOrd="0" presId="urn:microsoft.com/office/officeart/2005/8/layout/radial1"/>
    <dgm:cxn modelId="{62627430-AA99-4412-A6C2-AC746B243F52}" type="presParOf" srcId="{02D2D22D-54A4-46B0-8CF3-085F7719ACA0}" destId="{69609123-7930-44AF-A62E-0238F7EADFA8}" srcOrd="0" destOrd="0" presId="urn:microsoft.com/office/officeart/2005/8/layout/radial1"/>
    <dgm:cxn modelId="{4BDF0BA9-3DFC-482D-83CC-59DA7DDE452C}" type="presParOf" srcId="{5A030AFB-3F89-43DC-961D-A2FB3EF9C5E7}" destId="{2DF13066-D664-48CA-A903-FA2B66DF4723}" srcOrd="6" destOrd="0" presId="urn:microsoft.com/office/officeart/2005/8/layout/radial1"/>
    <dgm:cxn modelId="{0113DCEB-CD85-42DC-A05E-9F66E0230CFD}" type="presParOf" srcId="{5A030AFB-3F89-43DC-961D-A2FB3EF9C5E7}" destId="{4487575C-5F0B-4602-B98C-FA8A459C52DC}" srcOrd="7" destOrd="0" presId="urn:microsoft.com/office/officeart/2005/8/layout/radial1"/>
    <dgm:cxn modelId="{B172B3C2-5227-4E61-A4F8-56F183DCA189}" type="presParOf" srcId="{4487575C-5F0B-4602-B98C-FA8A459C52DC}" destId="{D1BDC921-3F71-45E8-AD9A-5D3B1B821757}" srcOrd="0" destOrd="0" presId="urn:microsoft.com/office/officeart/2005/8/layout/radial1"/>
    <dgm:cxn modelId="{08F3962F-BAE8-43EE-941C-244A712577F4}" type="presParOf" srcId="{5A030AFB-3F89-43DC-961D-A2FB3EF9C5E7}" destId="{EDFCBAB9-414B-4EFC-95E3-EB10433DE565}" srcOrd="8" destOrd="0" presId="urn:microsoft.com/office/officeart/2005/8/layout/radial1"/>
    <dgm:cxn modelId="{27444533-B03A-45EA-81DE-E46D07B2F29B}" type="presParOf" srcId="{5A030AFB-3F89-43DC-961D-A2FB3EF9C5E7}" destId="{16C8717B-3E66-48ED-B109-BA856E347908}" srcOrd="9" destOrd="0" presId="urn:microsoft.com/office/officeart/2005/8/layout/radial1"/>
    <dgm:cxn modelId="{BCF871FE-4FCB-4873-A212-71BA9D9F1968}" type="presParOf" srcId="{16C8717B-3E66-48ED-B109-BA856E347908}" destId="{8D8C0AB3-FDE8-4045-83AD-035D92F662EF}" srcOrd="0" destOrd="0" presId="urn:microsoft.com/office/officeart/2005/8/layout/radial1"/>
    <dgm:cxn modelId="{EFC0A98F-18F7-4062-89BA-E937B76FCD67}" type="presParOf" srcId="{5A030AFB-3F89-43DC-961D-A2FB3EF9C5E7}" destId="{205F12BE-EA8F-495C-93A1-B2E4F3B0776E}" srcOrd="10"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620C77B-4D0B-447B-924A-7531C53BD448}"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n-GB"/>
        </a:p>
      </dgm:t>
    </dgm:pt>
    <dgm:pt modelId="{D61EDB0D-E8C9-456D-A133-684683052EB8}">
      <dgm:prSet phldrT="[Text]"/>
      <dgm:spPr>
        <a:solidFill>
          <a:schemeClr val="accent1">
            <a:lumMod val="75000"/>
          </a:schemeClr>
        </a:solidFill>
      </dgm:spPr>
      <dgm:t>
        <a:bodyPr/>
        <a:lstStyle/>
        <a:p>
          <a:r>
            <a:rPr lang="en-GB" dirty="0"/>
            <a:t>During migration</a:t>
          </a:r>
        </a:p>
      </dgm:t>
    </dgm:pt>
    <dgm:pt modelId="{A5942FC6-E589-4F2D-863F-B9F1E801B02B}" type="parTrans" cxnId="{69DC9C79-1F98-47E8-B8FD-9936F6D70543}">
      <dgm:prSet/>
      <dgm:spPr/>
      <dgm:t>
        <a:bodyPr/>
        <a:lstStyle/>
        <a:p>
          <a:endParaRPr lang="en-GB"/>
        </a:p>
      </dgm:t>
    </dgm:pt>
    <dgm:pt modelId="{851AE460-582F-495F-8CAF-C7BDDB8BFD9A}" type="sibTrans" cxnId="{69DC9C79-1F98-47E8-B8FD-9936F6D70543}">
      <dgm:prSet/>
      <dgm:spPr/>
      <dgm:t>
        <a:bodyPr/>
        <a:lstStyle/>
        <a:p>
          <a:endParaRPr lang="en-GB"/>
        </a:p>
      </dgm:t>
    </dgm:pt>
    <dgm:pt modelId="{B3A1F0CB-574E-4206-BCE8-106BD39B4461}">
      <dgm:prSet phldrT="[Text]"/>
      <dgm:spPr>
        <a:solidFill>
          <a:schemeClr val="accent1">
            <a:lumMod val="50000"/>
          </a:schemeClr>
        </a:solidFill>
      </dgm:spPr>
      <dgm:t>
        <a:bodyPr/>
        <a:lstStyle/>
        <a:p>
          <a:r>
            <a:rPr lang="en-GB" dirty="0"/>
            <a:t>Detention</a:t>
          </a:r>
        </a:p>
      </dgm:t>
    </dgm:pt>
    <dgm:pt modelId="{2282468C-2731-4162-87F7-2D1231320FED}" type="parTrans" cxnId="{7631BE23-1B7A-453E-8920-D245F015228A}">
      <dgm:prSet/>
      <dgm:spPr/>
      <dgm:t>
        <a:bodyPr/>
        <a:lstStyle/>
        <a:p>
          <a:endParaRPr lang="en-GB"/>
        </a:p>
      </dgm:t>
    </dgm:pt>
    <dgm:pt modelId="{FCB29177-2E70-421A-94D1-2A0444B3DD54}" type="sibTrans" cxnId="{7631BE23-1B7A-453E-8920-D245F015228A}">
      <dgm:prSet/>
      <dgm:spPr/>
      <dgm:t>
        <a:bodyPr/>
        <a:lstStyle/>
        <a:p>
          <a:endParaRPr lang="en-GB"/>
        </a:p>
      </dgm:t>
    </dgm:pt>
    <dgm:pt modelId="{F30B0DFE-1FC0-4FAB-9984-493AB9006861}">
      <dgm:prSet phldrT="[Text]"/>
      <dgm:spPr>
        <a:solidFill>
          <a:schemeClr val="accent1">
            <a:lumMod val="50000"/>
          </a:schemeClr>
        </a:solidFill>
      </dgm:spPr>
      <dgm:t>
        <a:bodyPr/>
        <a:lstStyle/>
        <a:p>
          <a:r>
            <a:rPr lang="en-GB" dirty="0"/>
            <a:t>Life</a:t>
          </a:r>
          <a:r>
            <a:rPr lang="en-GB" baseline="0" dirty="0"/>
            <a:t> threatening conditions</a:t>
          </a:r>
          <a:endParaRPr lang="en-GB" dirty="0"/>
        </a:p>
      </dgm:t>
    </dgm:pt>
    <dgm:pt modelId="{EB991447-378D-4E52-BBB4-A76E75330459}" type="parTrans" cxnId="{2A23AED0-E783-4C3E-9768-C4AB502715BB}">
      <dgm:prSet/>
      <dgm:spPr/>
      <dgm:t>
        <a:bodyPr/>
        <a:lstStyle/>
        <a:p>
          <a:endParaRPr lang="en-GB"/>
        </a:p>
      </dgm:t>
    </dgm:pt>
    <dgm:pt modelId="{E6BCB05B-FF84-4F9C-B1B0-39F693644009}" type="sibTrans" cxnId="{2A23AED0-E783-4C3E-9768-C4AB502715BB}">
      <dgm:prSet/>
      <dgm:spPr/>
      <dgm:t>
        <a:bodyPr/>
        <a:lstStyle/>
        <a:p>
          <a:endParaRPr lang="en-GB"/>
        </a:p>
      </dgm:t>
    </dgm:pt>
    <dgm:pt modelId="{7E27E85C-084D-437F-B9F5-07A3836265FA}">
      <dgm:prSet phldrT="[Text]"/>
      <dgm:spPr>
        <a:solidFill>
          <a:schemeClr val="accent1">
            <a:lumMod val="50000"/>
          </a:schemeClr>
        </a:solidFill>
      </dgm:spPr>
      <dgm:t>
        <a:bodyPr/>
        <a:lstStyle/>
        <a:p>
          <a:r>
            <a:rPr lang="en-GB" dirty="0"/>
            <a:t>Separation and loss</a:t>
          </a:r>
        </a:p>
      </dgm:t>
    </dgm:pt>
    <dgm:pt modelId="{848AE0C2-3CBB-4CEB-9821-DCDA02337ACB}" type="parTrans" cxnId="{AD533E72-4A42-4F48-8ED0-389FC11733B3}">
      <dgm:prSet/>
      <dgm:spPr/>
      <dgm:t>
        <a:bodyPr/>
        <a:lstStyle/>
        <a:p>
          <a:endParaRPr lang="en-GB"/>
        </a:p>
      </dgm:t>
    </dgm:pt>
    <dgm:pt modelId="{5BBC4A6B-CC86-4080-8425-28581DE4222F}" type="sibTrans" cxnId="{AD533E72-4A42-4F48-8ED0-389FC11733B3}">
      <dgm:prSet/>
      <dgm:spPr/>
      <dgm:t>
        <a:bodyPr/>
        <a:lstStyle/>
        <a:p>
          <a:endParaRPr lang="en-GB"/>
        </a:p>
      </dgm:t>
    </dgm:pt>
    <dgm:pt modelId="{99FE40A8-0A6D-4E41-8A8B-41D51ABCF0DE}">
      <dgm:prSet phldrT="[Text]"/>
      <dgm:spPr>
        <a:solidFill>
          <a:schemeClr val="accent1">
            <a:lumMod val="50000"/>
          </a:schemeClr>
        </a:solidFill>
      </dgm:spPr>
      <dgm:t>
        <a:bodyPr/>
        <a:lstStyle/>
        <a:p>
          <a:r>
            <a:rPr lang="en-GB" dirty="0"/>
            <a:t>Lack</a:t>
          </a:r>
          <a:r>
            <a:rPr lang="en-GB" baseline="0" dirty="0"/>
            <a:t> of access to services</a:t>
          </a:r>
          <a:endParaRPr lang="en-GB" dirty="0"/>
        </a:p>
      </dgm:t>
    </dgm:pt>
    <dgm:pt modelId="{B1F42A1D-A6A5-490C-9A6E-8BC6686FE2E5}" type="parTrans" cxnId="{A5A9D400-2D9D-4494-A509-3D0F5ED53180}">
      <dgm:prSet/>
      <dgm:spPr/>
      <dgm:t>
        <a:bodyPr/>
        <a:lstStyle/>
        <a:p>
          <a:endParaRPr lang="en-GB"/>
        </a:p>
      </dgm:t>
    </dgm:pt>
    <dgm:pt modelId="{516A2F1B-ACB2-475B-B3CF-CFB657382F58}" type="sibTrans" cxnId="{A5A9D400-2D9D-4494-A509-3D0F5ED53180}">
      <dgm:prSet/>
      <dgm:spPr/>
      <dgm:t>
        <a:bodyPr/>
        <a:lstStyle/>
        <a:p>
          <a:endParaRPr lang="en-GB"/>
        </a:p>
      </dgm:t>
    </dgm:pt>
    <dgm:pt modelId="{F5929A62-7E11-4752-8D60-C95900F8B13B}">
      <dgm:prSet phldrT="[Text]"/>
      <dgm:spPr>
        <a:solidFill>
          <a:schemeClr val="accent1">
            <a:lumMod val="50000"/>
          </a:schemeClr>
        </a:solidFill>
      </dgm:spPr>
      <dgm:t>
        <a:bodyPr/>
        <a:lstStyle/>
        <a:p>
          <a:r>
            <a:rPr lang="en-GB" dirty="0"/>
            <a:t>Modes of exodus</a:t>
          </a:r>
        </a:p>
      </dgm:t>
    </dgm:pt>
    <dgm:pt modelId="{64A26F05-1645-49DE-9B2D-851B8F2C7B0A}" type="parTrans" cxnId="{187B9821-A311-4916-9E6E-938FB810441F}">
      <dgm:prSet/>
      <dgm:spPr/>
      <dgm:t>
        <a:bodyPr/>
        <a:lstStyle/>
        <a:p>
          <a:endParaRPr lang="en-GB"/>
        </a:p>
      </dgm:t>
    </dgm:pt>
    <dgm:pt modelId="{51A24706-42AB-450E-9E14-530FB3D557F2}" type="sibTrans" cxnId="{187B9821-A311-4916-9E6E-938FB810441F}">
      <dgm:prSet/>
      <dgm:spPr/>
      <dgm:t>
        <a:bodyPr/>
        <a:lstStyle/>
        <a:p>
          <a:endParaRPr lang="en-GB"/>
        </a:p>
      </dgm:t>
    </dgm:pt>
    <dgm:pt modelId="{5A030AFB-3F89-43DC-961D-A2FB3EF9C5E7}" type="pres">
      <dgm:prSet presAssocID="{6620C77B-4D0B-447B-924A-7531C53BD448}" presName="cycle" presStyleCnt="0">
        <dgm:presLayoutVars>
          <dgm:chMax val="1"/>
          <dgm:dir/>
          <dgm:animLvl val="ctr"/>
          <dgm:resizeHandles val="exact"/>
        </dgm:presLayoutVars>
      </dgm:prSet>
      <dgm:spPr/>
    </dgm:pt>
    <dgm:pt modelId="{646A7EC1-BAD4-452B-8B2D-430DC299913F}" type="pres">
      <dgm:prSet presAssocID="{D61EDB0D-E8C9-456D-A133-684683052EB8}" presName="centerShape" presStyleLbl="node0" presStyleIdx="0" presStyleCnt="1"/>
      <dgm:spPr/>
    </dgm:pt>
    <dgm:pt modelId="{79670879-AE58-4A34-BBAD-52C7BB8E6745}" type="pres">
      <dgm:prSet presAssocID="{2282468C-2731-4162-87F7-2D1231320FED}" presName="Name9" presStyleLbl="parChTrans1D2" presStyleIdx="0" presStyleCnt="5"/>
      <dgm:spPr/>
    </dgm:pt>
    <dgm:pt modelId="{2CE110B5-E9DC-41C5-B068-4D89D481A16F}" type="pres">
      <dgm:prSet presAssocID="{2282468C-2731-4162-87F7-2D1231320FED}" presName="connTx" presStyleLbl="parChTrans1D2" presStyleIdx="0" presStyleCnt="5"/>
      <dgm:spPr/>
    </dgm:pt>
    <dgm:pt modelId="{BC4C0CCB-1A0A-4A1B-A611-A1491F91C3B6}" type="pres">
      <dgm:prSet presAssocID="{B3A1F0CB-574E-4206-BCE8-106BD39B4461}" presName="node" presStyleLbl="node1" presStyleIdx="0" presStyleCnt="5">
        <dgm:presLayoutVars>
          <dgm:bulletEnabled val="1"/>
        </dgm:presLayoutVars>
      </dgm:prSet>
      <dgm:spPr/>
    </dgm:pt>
    <dgm:pt modelId="{92D7F44E-AD6D-41CB-B570-F5F959E77056}" type="pres">
      <dgm:prSet presAssocID="{EB991447-378D-4E52-BBB4-A76E75330459}" presName="Name9" presStyleLbl="parChTrans1D2" presStyleIdx="1" presStyleCnt="5"/>
      <dgm:spPr/>
    </dgm:pt>
    <dgm:pt modelId="{27D8148A-C89A-4BDA-B755-76DD2171F7C6}" type="pres">
      <dgm:prSet presAssocID="{EB991447-378D-4E52-BBB4-A76E75330459}" presName="connTx" presStyleLbl="parChTrans1D2" presStyleIdx="1" presStyleCnt="5"/>
      <dgm:spPr/>
    </dgm:pt>
    <dgm:pt modelId="{BD667519-E060-46C5-9173-D677994C30A8}" type="pres">
      <dgm:prSet presAssocID="{F30B0DFE-1FC0-4FAB-9984-493AB9006861}" presName="node" presStyleLbl="node1" presStyleIdx="1" presStyleCnt="5">
        <dgm:presLayoutVars>
          <dgm:bulletEnabled val="1"/>
        </dgm:presLayoutVars>
      </dgm:prSet>
      <dgm:spPr/>
    </dgm:pt>
    <dgm:pt modelId="{02D2D22D-54A4-46B0-8CF3-085F7719ACA0}" type="pres">
      <dgm:prSet presAssocID="{64A26F05-1645-49DE-9B2D-851B8F2C7B0A}" presName="Name9" presStyleLbl="parChTrans1D2" presStyleIdx="2" presStyleCnt="5"/>
      <dgm:spPr/>
    </dgm:pt>
    <dgm:pt modelId="{69609123-7930-44AF-A62E-0238F7EADFA8}" type="pres">
      <dgm:prSet presAssocID="{64A26F05-1645-49DE-9B2D-851B8F2C7B0A}" presName="connTx" presStyleLbl="parChTrans1D2" presStyleIdx="2" presStyleCnt="5"/>
      <dgm:spPr/>
    </dgm:pt>
    <dgm:pt modelId="{2DF13066-D664-48CA-A903-FA2B66DF4723}" type="pres">
      <dgm:prSet presAssocID="{F5929A62-7E11-4752-8D60-C95900F8B13B}" presName="node" presStyleLbl="node1" presStyleIdx="2" presStyleCnt="5">
        <dgm:presLayoutVars>
          <dgm:bulletEnabled val="1"/>
        </dgm:presLayoutVars>
      </dgm:prSet>
      <dgm:spPr/>
    </dgm:pt>
    <dgm:pt modelId="{4487575C-5F0B-4602-B98C-FA8A459C52DC}" type="pres">
      <dgm:prSet presAssocID="{848AE0C2-3CBB-4CEB-9821-DCDA02337ACB}" presName="Name9" presStyleLbl="parChTrans1D2" presStyleIdx="3" presStyleCnt="5"/>
      <dgm:spPr/>
    </dgm:pt>
    <dgm:pt modelId="{D1BDC921-3F71-45E8-AD9A-5D3B1B821757}" type="pres">
      <dgm:prSet presAssocID="{848AE0C2-3CBB-4CEB-9821-DCDA02337ACB}" presName="connTx" presStyleLbl="parChTrans1D2" presStyleIdx="3" presStyleCnt="5"/>
      <dgm:spPr/>
    </dgm:pt>
    <dgm:pt modelId="{EDFCBAB9-414B-4EFC-95E3-EB10433DE565}" type="pres">
      <dgm:prSet presAssocID="{7E27E85C-084D-437F-B9F5-07A3836265FA}" presName="node" presStyleLbl="node1" presStyleIdx="3" presStyleCnt="5">
        <dgm:presLayoutVars>
          <dgm:bulletEnabled val="1"/>
        </dgm:presLayoutVars>
      </dgm:prSet>
      <dgm:spPr/>
    </dgm:pt>
    <dgm:pt modelId="{16C8717B-3E66-48ED-B109-BA856E347908}" type="pres">
      <dgm:prSet presAssocID="{B1F42A1D-A6A5-490C-9A6E-8BC6686FE2E5}" presName="Name9" presStyleLbl="parChTrans1D2" presStyleIdx="4" presStyleCnt="5"/>
      <dgm:spPr/>
    </dgm:pt>
    <dgm:pt modelId="{8D8C0AB3-FDE8-4045-83AD-035D92F662EF}" type="pres">
      <dgm:prSet presAssocID="{B1F42A1D-A6A5-490C-9A6E-8BC6686FE2E5}" presName="connTx" presStyleLbl="parChTrans1D2" presStyleIdx="4" presStyleCnt="5"/>
      <dgm:spPr/>
    </dgm:pt>
    <dgm:pt modelId="{205F12BE-EA8F-495C-93A1-B2E4F3B0776E}" type="pres">
      <dgm:prSet presAssocID="{99FE40A8-0A6D-4E41-8A8B-41D51ABCF0DE}" presName="node" presStyleLbl="node1" presStyleIdx="4" presStyleCnt="5">
        <dgm:presLayoutVars>
          <dgm:bulletEnabled val="1"/>
        </dgm:presLayoutVars>
      </dgm:prSet>
      <dgm:spPr/>
    </dgm:pt>
  </dgm:ptLst>
  <dgm:cxnLst>
    <dgm:cxn modelId="{A5A9D400-2D9D-4494-A509-3D0F5ED53180}" srcId="{D61EDB0D-E8C9-456D-A133-684683052EB8}" destId="{99FE40A8-0A6D-4E41-8A8B-41D51ABCF0DE}" srcOrd="4" destOrd="0" parTransId="{B1F42A1D-A6A5-490C-9A6E-8BC6686FE2E5}" sibTransId="{516A2F1B-ACB2-475B-B3CF-CFB657382F58}"/>
    <dgm:cxn modelId="{D8DFD701-A21C-4416-BAB5-E4121596F905}" type="presOf" srcId="{2282468C-2731-4162-87F7-2D1231320FED}" destId="{2CE110B5-E9DC-41C5-B068-4D89D481A16F}" srcOrd="1" destOrd="0" presId="urn:microsoft.com/office/officeart/2005/8/layout/radial1"/>
    <dgm:cxn modelId="{187B9821-A311-4916-9E6E-938FB810441F}" srcId="{D61EDB0D-E8C9-456D-A133-684683052EB8}" destId="{F5929A62-7E11-4752-8D60-C95900F8B13B}" srcOrd="2" destOrd="0" parTransId="{64A26F05-1645-49DE-9B2D-851B8F2C7B0A}" sibTransId="{51A24706-42AB-450E-9E14-530FB3D557F2}"/>
    <dgm:cxn modelId="{7631BE23-1B7A-453E-8920-D245F015228A}" srcId="{D61EDB0D-E8C9-456D-A133-684683052EB8}" destId="{B3A1F0CB-574E-4206-BCE8-106BD39B4461}" srcOrd="0" destOrd="0" parTransId="{2282468C-2731-4162-87F7-2D1231320FED}" sibTransId="{FCB29177-2E70-421A-94D1-2A0444B3DD54}"/>
    <dgm:cxn modelId="{A268882D-2D4E-4BA5-824A-B44C079777C5}" type="presOf" srcId="{B1F42A1D-A6A5-490C-9A6E-8BC6686FE2E5}" destId="{16C8717B-3E66-48ED-B109-BA856E347908}" srcOrd="0" destOrd="0" presId="urn:microsoft.com/office/officeart/2005/8/layout/radial1"/>
    <dgm:cxn modelId="{39A59732-A998-4BDC-A94F-898DD10BE981}" type="presOf" srcId="{2282468C-2731-4162-87F7-2D1231320FED}" destId="{79670879-AE58-4A34-BBAD-52C7BB8E6745}" srcOrd="0" destOrd="0" presId="urn:microsoft.com/office/officeart/2005/8/layout/radial1"/>
    <dgm:cxn modelId="{7B5C1D34-A9F0-45E8-B7EC-8CE7799B2188}" type="presOf" srcId="{F30B0DFE-1FC0-4FAB-9984-493AB9006861}" destId="{BD667519-E060-46C5-9173-D677994C30A8}" srcOrd="0" destOrd="0" presId="urn:microsoft.com/office/officeart/2005/8/layout/radial1"/>
    <dgm:cxn modelId="{E0535A36-272C-495D-90E8-486CBA5BCAA5}" type="presOf" srcId="{7E27E85C-084D-437F-B9F5-07A3836265FA}" destId="{EDFCBAB9-414B-4EFC-95E3-EB10433DE565}" srcOrd="0" destOrd="0" presId="urn:microsoft.com/office/officeart/2005/8/layout/radial1"/>
    <dgm:cxn modelId="{EBE94937-EC9E-4D39-AA71-B721DD2FF80D}" type="presOf" srcId="{848AE0C2-3CBB-4CEB-9821-DCDA02337ACB}" destId="{D1BDC921-3F71-45E8-AD9A-5D3B1B821757}" srcOrd="1" destOrd="0" presId="urn:microsoft.com/office/officeart/2005/8/layout/radial1"/>
    <dgm:cxn modelId="{09295243-03CC-4CDC-9244-609E6B3EF36E}" type="presOf" srcId="{EB991447-378D-4E52-BBB4-A76E75330459}" destId="{92D7F44E-AD6D-41CB-B570-F5F959E77056}" srcOrd="0" destOrd="0" presId="urn:microsoft.com/office/officeart/2005/8/layout/radial1"/>
    <dgm:cxn modelId="{BFD4036C-F2B6-4986-B1F0-B80C940D1B2F}" type="presOf" srcId="{EB991447-378D-4E52-BBB4-A76E75330459}" destId="{27D8148A-C89A-4BDA-B755-76DD2171F7C6}" srcOrd="1" destOrd="0" presId="urn:microsoft.com/office/officeart/2005/8/layout/radial1"/>
    <dgm:cxn modelId="{D129644C-39D6-4C80-8AAF-E993A534B557}" type="presOf" srcId="{6620C77B-4D0B-447B-924A-7531C53BD448}" destId="{5A030AFB-3F89-43DC-961D-A2FB3EF9C5E7}" srcOrd="0" destOrd="0" presId="urn:microsoft.com/office/officeart/2005/8/layout/radial1"/>
    <dgm:cxn modelId="{AD533E72-4A42-4F48-8ED0-389FC11733B3}" srcId="{D61EDB0D-E8C9-456D-A133-684683052EB8}" destId="{7E27E85C-084D-437F-B9F5-07A3836265FA}" srcOrd="3" destOrd="0" parTransId="{848AE0C2-3CBB-4CEB-9821-DCDA02337ACB}" sibTransId="{5BBC4A6B-CC86-4080-8425-28581DE4222F}"/>
    <dgm:cxn modelId="{FC794958-DD15-46B1-BBD0-9AFAA7751D55}" type="presOf" srcId="{D61EDB0D-E8C9-456D-A133-684683052EB8}" destId="{646A7EC1-BAD4-452B-8B2D-430DC299913F}" srcOrd="0" destOrd="0" presId="urn:microsoft.com/office/officeart/2005/8/layout/radial1"/>
    <dgm:cxn modelId="{69DC9C79-1F98-47E8-B8FD-9936F6D70543}" srcId="{6620C77B-4D0B-447B-924A-7531C53BD448}" destId="{D61EDB0D-E8C9-456D-A133-684683052EB8}" srcOrd="0" destOrd="0" parTransId="{A5942FC6-E589-4F2D-863F-B9F1E801B02B}" sibTransId="{851AE460-582F-495F-8CAF-C7BDDB8BFD9A}"/>
    <dgm:cxn modelId="{9B99FF86-6C7D-41D7-960D-4E87854098BB}" type="presOf" srcId="{64A26F05-1645-49DE-9B2D-851B8F2C7B0A}" destId="{02D2D22D-54A4-46B0-8CF3-085F7719ACA0}" srcOrd="0" destOrd="0" presId="urn:microsoft.com/office/officeart/2005/8/layout/radial1"/>
    <dgm:cxn modelId="{B473F387-89A3-484E-B257-1A1627B85F38}" type="presOf" srcId="{F5929A62-7E11-4752-8D60-C95900F8B13B}" destId="{2DF13066-D664-48CA-A903-FA2B66DF4723}" srcOrd="0" destOrd="0" presId="urn:microsoft.com/office/officeart/2005/8/layout/radial1"/>
    <dgm:cxn modelId="{EA0F8589-450C-4646-BD6C-49795FC62321}" type="presOf" srcId="{B1F42A1D-A6A5-490C-9A6E-8BC6686FE2E5}" destId="{8D8C0AB3-FDE8-4045-83AD-035D92F662EF}" srcOrd="1" destOrd="0" presId="urn:microsoft.com/office/officeart/2005/8/layout/radial1"/>
    <dgm:cxn modelId="{D26243B0-F10A-48B8-A38D-4057C4A98CF5}" type="presOf" srcId="{99FE40A8-0A6D-4E41-8A8B-41D51ABCF0DE}" destId="{205F12BE-EA8F-495C-93A1-B2E4F3B0776E}" srcOrd="0" destOrd="0" presId="urn:microsoft.com/office/officeart/2005/8/layout/radial1"/>
    <dgm:cxn modelId="{2A23AED0-E783-4C3E-9768-C4AB502715BB}" srcId="{D61EDB0D-E8C9-456D-A133-684683052EB8}" destId="{F30B0DFE-1FC0-4FAB-9984-493AB9006861}" srcOrd="1" destOrd="0" parTransId="{EB991447-378D-4E52-BBB4-A76E75330459}" sibTransId="{E6BCB05B-FF84-4F9C-B1B0-39F693644009}"/>
    <dgm:cxn modelId="{146C65DA-ECB7-4338-83EC-05F0106CFBAE}" type="presOf" srcId="{B3A1F0CB-574E-4206-BCE8-106BD39B4461}" destId="{BC4C0CCB-1A0A-4A1B-A611-A1491F91C3B6}" srcOrd="0" destOrd="0" presId="urn:microsoft.com/office/officeart/2005/8/layout/radial1"/>
    <dgm:cxn modelId="{3C5F60E0-BFBE-443A-92DB-26F53632577C}" type="presOf" srcId="{848AE0C2-3CBB-4CEB-9821-DCDA02337ACB}" destId="{4487575C-5F0B-4602-B98C-FA8A459C52DC}" srcOrd="0" destOrd="0" presId="urn:microsoft.com/office/officeart/2005/8/layout/radial1"/>
    <dgm:cxn modelId="{3C57AFEB-7688-4CFC-8923-28C7D4C0EDF4}" type="presOf" srcId="{64A26F05-1645-49DE-9B2D-851B8F2C7B0A}" destId="{69609123-7930-44AF-A62E-0238F7EADFA8}" srcOrd="1" destOrd="0" presId="urn:microsoft.com/office/officeart/2005/8/layout/radial1"/>
    <dgm:cxn modelId="{84EB5572-CF60-4946-B23C-C983526B43D7}" type="presParOf" srcId="{5A030AFB-3F89-43DC-961D-A2FB3EF9C5E7}" destId="{646A7EC1-BAD4-452B-8B2D-430DC299913F}" srcOrd="0" destOrd="0" presId="urn:microsoft.com/office/officeart/2005/8/layout/radial1"/>
    <dgm:cxn modelId="{53784A69-5E37-424C-AFE4-27A642339C0D}" type="presParOf" srcId="{5A030AFB-3F89-43DC-961D-A2FB3EF9C5E7}" destId="{79670879-AE58-4A34-BBAD-52C7BB8E6745}" srcOrd="1" destOrd="0" presId="urn:microsoft.com/office/officeart/2005/8/layout/radial1"/>
    <dgm:cxn modelId="{52DFBB0E-129C-408C-984A-C6D855C6DCD9}" type="presParOf" srcId="{79670879-AE58-4A34-BBAD-52C7BB8E6745}" destId="{2CE110B5-E9DC-41C5-B068-4D89D481A16F}" srcOrd="0" destOrd="0" presId="urn:microsoft.com/office/officeart/2005/8/layout/radial1"/>
    <dgm:cxn modelId="{3DF46C7D-55D5-4A36-A839-BFD041D065A4}" type="presParOf" srcId="{5A030AFB-3F89-43DC-961D-A2FB3EF9C5E7}" destId="{BC4C0CCB-1A0A-4A1B-A611-A1491F91C3B6}" srcOrd="2" destOrd="0" presId="urn:microsoft.com/office/officeart/2005/8/layout/radial1"/>
    <dgm:cxn modelId="{E0A1F183-814F-4098-8E0B-8AD9205CA7B6}" type="presParOf" srcId="{5A030AFB-3F89-43DC-961D-A2FB3EF9C5E7}" destId="{92D7F44E-AD6D-41CB-B570-F5F959E77056}" srcOrd="3" destOrd="0" presId="urn:microsoft.com/office/officeart/2005/8/layout/radial1"/>
    <dgm:cxn modelId="{81F67B66-1779-450A-8183-5F2505C5251D}" type="presParOf" srcId="{92D7F44E-AD6D-41CB-B570-F5F959E77056}" destId="{27D8148A-C89A-4BDA-B755-76DD2171F7C6}" srcOrd="0" destOrd="0" presId="urn:microsoft.com/office/officeart/2005/8/layout/radial1"/>
    <dgm:cxn modelId="{1869E6EB-F3FE-4728-BF64-FF4B9352E8DC}" type="presParOf" srcId="{5A030AFB-3F89-43DC-961D-A2FB3EF9C5E7}" destId="{BD667519-E060-46C5-9173-D677994C30A8}" srcOrd="4" destOrd="0" presId="urn:microsoft.com/office/officeart/2005/8/layout/radial1"/>
    <dgm:cxn modelId="{B9C6DCD3-F08A-4FEB-A712-2BFCAAC5BBD4}" type="presParOf" srcId="{5A030AFB-3F89-43DC-961D-A2FB3EF9C5E7}" destId="{02D2D22D-54A4-46B0-8CF3-085F7719ACA0}" srcOrd="5" destOrd="0" presId="urn:microsoft.com/office/officeart/2005/8/layout/radial1"/>
    <dgm:cxn modelId="{62627430-AA99-4412-A6C2-AC746B243F52}" type="presParOf" srcId="{02D2D22D-54A4-46B0-8CF3-085F7719ACA0}" destId="{69609123-7930-44AF-A62E-0238F7EADFA8}" srcOrd="0" destOrd="0" presId="urn:microsoft.com/office/officeart/2005/8/layout/radial1"/>
    <dgm:cxn modelId="{4BDF0BA9-3DFC-482D-83CC-59DA7DDE452C}" type="presParOf" srcId="{5A030AFB-3F89-43DC-961D-A2FB3EF9C5E7}" destId="{2DF13066-D664-48CA-A903-FA2B66DF4723}" srcOrd="6" destOrd="0" presId="urn:microsoft.com/office/officeart/2005/8/layout/radial1"/>
    <dgm:cxn modelId="{0113DCEB-CD85-42DC-A05E-9F66E0230CFD}" type="presParOf" srcId="{5A030AFB-3F89-43DC-961D-A2FB3EF9C5E7}" destId="{4487575C-5F0B-4602-B98C-FA8A459C52DC}" srcOrd="7" destOrd="0" presId="urn:microsoft.com/office/officeart/2005/8/layout/radial1"/>
    <dgm:cxn modelId="{B172B3C2-5227-4E61-A4F8-56F183DCA189}" type="presParOf" srcId="{4487575C-5F0B-4602-B98C-FA8A459C52DC}" destId="{D1BDC921-3F71-45E8-AD9A-5D3B1B821757}" srcOrd="0" destOrd="0" presId="urn:microsoft.com/office/officeart/2005/8/layout/radial1"/>
    <dgm:cxn modelId="{08F3962F-BAE8-43EE-941C-244A712577F4}" type="presParOf" srcId="{5A030AFB-3F89-43DC-961D-A2FB3EF9C5E7}" destId="{EDFCBAB9-414B-4EFC-95E3-EB10433DE565}" srcOrd="8" destOrd="0" presId="urn:microsoft.com/office/officeart/2005/8/layout/radial1"/>
    <dgm:cxn modelId="{27444533-B03A-45EA-81DE-E46D07B2F29B}" type="presParOf" srcId="{5A030AFB-3F89-43DC-961D-A2FB3EF9C5E7}" destId="{16C8717B-3E66-48ED-B109-BA856E347908}" srcOrd="9" destOrd="0" presId="urn:microsoft.com/office/officeart/2005/8/layout/radial1"/>
    <dgm:cxn modelId="{BCF871FE-4FCB-4873-A212-71BA9D9F1968}" type="presParOf" srcId="{16C8717B-3E66-48ED-B109-BA856E347908}" destId="{8D8C0AB3-FDE8-4045-83AD-035D92F662EF}" srcOrd="0" destOrd="0" presId="urn:microsoft.com/office/officeart/2005/8/layout/radial1"/>
    <dgm:cxn modelId="{EFC0A98F-18F7-4062-89BA-E937B76FCD67}" type="presParOf" srcId="{5A030AFB-3F89-43DC-961D-A2FB3EF9C5E7}" destId="{205F12BE-EA8F-495C-93A1-B2E4F3B0776E}" srcOrd="10"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620C77B-4D0B-447B-924A-7531C53BD448}"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n-GB"/>
        </a:p>
      </dgm:t>
    </dgm:pt>
    <dgm:pt modelId="{D61EDB0D-E8C9-456D-A133-684683052EB8}">
      <dgm:prSet phldrT="[Text]"/>
      <dgm:spPr>
        <a:solidFill>
          <a:schemeClr val="accent1">
            <a:lumMod val="75000"/>
          </a:schemeClr>
        </a:solidFill>
      </dgm:spPr>
      <dgm:t>
        <a:bodyPr/>
        <a:lstStyle/>
        <a:p>
          <a:r>
            <a:rPr lang="en-GB" dirty="0"/>
            <a:t>Post -migration</a:t>
          </a:r>
        </a:p>
      </dgm:t>
    </dgm:pt>
    <dgm:pt modelId="{A5942FC6-E589-4F2D-863F-B9F1E801B02B}" type="parTrans" cxnId="{69DC9C79-1F98-47E8-B8FD-9936F6D70543}">
      <dgm:prSet/>
      <dgm:spPr/>
      <dgm:t>
        <a:bodyPr/>
        <a:lstStyle/>
        <a:p>
          <a:endParaRPr lang="en-GB"/>
        </a:p>
      </dgm:t>
    </dgm:pt>
    <dgm:pt modelId="{851AE460-582F-495F-8CAF-C7BDDB8BFD9A}" type="sibTrans" cxnId="{69DC9C79-1F98-47E8-B8FD-9936F6D70543}">
      <dgm:prSet/>
      <dgm:spPr/>
      <dgm:t>
        <a:bodyPr/>
        <a:lstStyle/>
        <a:p>
          <a:endParaRPr lang="en-GB"/>
        </a:p>
      </dgm:t>
    </dgm:pt>
    <dgm:pt modelId="{B3A1F0CB-574E-4206-BCE8-106BD39B4461}">
      <dgm:prSet phldrT="[Text]"/>
      <dgm:spPr>
        <a:solidFill>
          <a:schemeClr val="accent1">
            <a:lumMod val="50000"/>
          </a:schemeClr>
        </a:solidFill>
      </dgm:spPr>
      <dgm:t>
        <a:bodyPr/>
        <a:lstStyle/>
        <a:p>
          <a:r>
            <a:rPr lang="en-GB" dirty="0"/>
            <a:t>Poor living conditions</a:t>
          </a:r>
        </a:p>
      </dgm:t>
    </dgm:pt>
    <dgm:pt modelId="{2282468C-2731-4162-87F7-2D1231320FED}" type="parTrans" cxnId="{7631BE23-1B7A-453E-8920-D245F015228A}">
      <dgm:prSet/>
      <dgm:spPr/>
      <dgm:t>
        <a:bodyPr/>
        <a:lstStyle/>
        <a:p>
          <a:endParaRPr lang="en-GB"/>
        </a:p>
      </dgm:t>
    </dgm:pt>
    <dgm:pt modelId="{FCB29177-2E70-421A-94D1-2A0444B3DD54}" type="sibTrans" cxnId="{7631BE23-1B7A-453E-8920-D245F015228A}">
      <dgm:prSet/>
      <dgm:spPr/>
      <dgm:t>
        <a:bodyPr/>
        <a:lstStyle/>
        <a:p>
          <a:endParaRPr lang="en-GB"/>
        </a:p>
      </dgm:t>
    </dgm:pt>
    <dgm:pt modelId="{F30B0DFE-1FC0-4FAB-9984-493AB9006861}">
      <dgm:prSet phldrT="[Text]" custT="1"/>
      <dgm:spPr>
        <a:solidFill>
          <a:schemeClr val="accent1">
            <a:lumMod val="50000"/>
          </a:schemeClr>
        </a:solidFill>
      </dgm:spPr>
      <dgm:t>
        <a:bodyPr/>
        <a:lstStyle/>
        <a:p>
          <a:r>
            <a:rPr lang="en-GB" sz="1400" dirty="0"/>
            <a:t>Detention</a:t>
          </a:r>
        </a:p>
      </dgm:t>
    </dgm:pt>
    <dgm:pt modelId="{EB991447-378D-4E52-BBB4-A76E75330459}" type="parTrans" cxnId="{2A23AED0-E783-4C3E-9768-C4AB502715BB}">
      <dgm:prSet/>
      <dgm:spPr/>
      <dgm:t>
        <a:bodyPr/>
        <a:lstStyle/>
        <a:p>
          <a:endParaRPr lang="en-GB"/>
        </a:p>
      </dgm:t>
    </dgm:pt>
    <dgm:pt modelId="{E6BCB05B-FF84-4F9C-B1B0-39F693644009}" type="sibTrans" cxnId="{2A23AED0-E783-4C3E-9768-C4AB502715BB}">
      <dgm:prSet/>
      <dgm:spPr/>
      <dgm:t>
        <a:bodyPr/>
        <a:lstStyle/>
        <a:p>
          <a:endParaRPr lang="en-GB"/>
        </a:p>
      </dgm:t>
    </dgm:pt>
    <dgm:pt modelId="{7E27E85C-084D-437F-B9F5-07A3836265FA}">
      <dgm:prSet phldrT="[Text]" custT="1"/>
      <dgm:spPr>
        <a:solidFill>
          <a:schemeClr val="accent1">
            <a:lumMod val="50000"/>
          </a:schemeClr>
        </a:solidFill>
      </dgm:spPr>
      <dgm:t>
        <a:bodyPr/>
        <a:lstStyle/>
        <a:p>
          <a:r>
            <a:rPr lang="en-GB" sz="1400" dirty="0"/>
            <a:t>Family/support networks</a:t>
          </a:r>
        </a:p>
      </dgm:t>
    </dgm:pt>
    <dgm:pt modelId="{848AE0C2-3CBB-4CEB-9821-DCDA02337ACB}" type="parTrans" cxnId="{AD533E72-4A42-4F48-8ED0-389FC11733B3}">
      <dgm:prSet/>
      <dgm:spPr/>
      <dgm:t>
        <a:bodyPr/>
        <a:lstStyle/>
        <a:p>
          <a:endParaRPr lang="en-GB"/>
        </a:p>
      </dgm:t>
    </dgm:pt>
    <dgm:pt modelId="{5BBC4A6B-CC86-4080-8425-28581DE4222F}" type="sibTrans" cxnId="{AD533E72-4A42-4F48-8ED0-389FC11733B3}">
      <dgm:prSet/>
      <dgm:spPr/>
      <dgm:t>
        <a:bodyPr/>
        <a:lstStyle/>
        <a:p>
          <a:endParaRPr lang="en-GB"/>
        </a:p>
      </dgm:t>
    </dgm:pt>
    <dgm:pt modelId="{99FE40A8-0A6D-4E41-8A8B-41D51ABCF0DE}">
      <dgm:prSet phldrT="[Text]" custT="1"/>
      <dgm:spPr>
        <a:solidFill>
          <a:schemeClr val="accent1">
            <a:lumMod val="50000"/>
          </a:schemeClr>
        </a:solidFill>
      </dgm:spPr>
      <dgm:t>
        <a:bodyPr/>
        <a:lstStyle/>
        <a:p>
          <a:r>
            <a:rPr lang="en-GB" sz="1400" dirty="0"/>
            <a:t>Limbo</a:t>
          </a:r>
          <a:r>
            <a:rPr lang="en-GB" sz="1400" baseline="0" dirty="0"/>
            <a:t> status/legal position</a:t>
          </a:r>
          <a:endParaRPr lang="en-GB" sz="1400" dirty="0"/>
        </a:p>
      </dgm:t>
    </dgm:pt>
    <dgm:pt modelId="{B1F42A1D-A6A5-490C-9A6E-8BC6686FE2E5}" type="parTrans" cxnId="{A5A9D400-2D9D-4494-A509-3D0F5ED53180}">
      <dgm:prSet/>
      <dgm:spPr/>
      <dgm:t>
        <a:bodyPr/>
        <a:lstStyle/>
        <a:p>
          <a:endParaRPr lang="en-GB"/>
        </a:p>
      </dgm:t>
    </dgm:pt>
    <dgm:pt modelId="{516A2F1B-ACB2-475B-B3CF-CFB657382F58}" type="sibTrans" cxnId="{A5A9D400-2D9D-4494-A509-3D0F5ED53180}">
      <dgm:prSet/>
      <dgm:spPr/>
      <dgm:t>
        <a:bodyPr/>
        <a:lstStyle/>
        <a:p>
          <a:endParaRPr lang="en-GB"/>
        </a:p>
      </dgm:t>
    </dgm:pt>
    <dgm:pt modelId="{F5929A62-7E11-4752-8D60-C95900F8B13B}">
      <dgm:prSet phldrT="[Text]" custT="1"/>
      <dgm:spPr>
        <a:solidFill>
          <a:schemeClr val="accent1">
            <a:lumMod val="50000"/>
          </a:schemeClr>
        </a:solidFill>
      </dgm:spPr>
      <dgm:t>
        <a:bodyPr/>
        <a:lstStyle/>
        <a:p>
          <a:r>
            <a:rPr lang="en-GB" sz="1400" dirty="0"/>
            <a:t>Access</a:t>
          </a:r>
          <a:r>
            <a:rPr lang="en-GB" sz="1400" baseline="0" dirty="0"/>
            <a:t> to services</a:t>
          </a:r>
          <a:endParaRPr lang="en-GB" sz="1400" dirty="0"/>
        </a:p>
      </dgm:t>
    </dgm:pt>
    <dgm:pt modelId="{64A26F05-1645-49DE-9B2D-851B8F2C7B0A}" type="parTrans" cxnId="{187B9821-A311-4916-9E6E-938FB810441F}">
      <dgm:prSet/>
      <dgm:spPr/>
      <dgm:t>
        <a:bodyPr/>
        <a:lstStyle/>
        <a:p>
          <a:endParaRPr lang="en-GB"/>
        </a:p>
      </dgm:t>
    </dgm:pt>
    <dgm:pt modelId="{51A24706-42AB-450E-9E14-530FB3D557F2}" type="sibTrans" cxnId="{187B9821-A311-4916-9E6E-938FB810441F}">
      <dgm:prSet/>
      <dgm:spPr/>
      <dgm:t>
        <a:bodyPr/>
        <a:lstStyle/>
        <a:p>
          <a:endParaRPr lang="en-GB"/>
        </a:p>
      </dgm:t>
    </dgm:pt>
    <dgm:pt modelId="{6A6C2F89-1A7F-405E-9A48-CC82F26C30C9}">
      <dgm:prSet phldrT="[Text]" custT="1"/>
      <dgm:spPr>
        <a:solidFill>
          <a:schemeClr val="accent1">
            <a:lumMod val="50000"/>
          </a:schemeClr>
        </a:solidFill>
      </dgm:spPr>
      <dgm:t>
        <a:bodyPr/>
        <a:lstStyle/>
        <a:p>
          <a:r>
            <a:rPr lang="en-GB" sz="1400" dirty="0"/>
            <a:t>Inhospitable environments</a:t>
          </a:r>
        </a:p>
      </dgm:t>
    </dgm:pt>
    <dgm:pt modelId="{4255ED2A-362D-4B3C-8BC7-D973917C4C94}" type="parTrans" cxnId="{53E2B657-0143-4FD0-BC5F-57B7964602F1}">
      <dgm:prSet/>
      <dgm:spPr/>
      <dgm:t>
        <a:bodyPr/>
        <a:lstStyle/>
        <a:p>
          <a:endParaRPr lang="en-GB"/>
        </a:p>
      </dgm:t>
    </dgm:pt>
    <dgm:pt modelId="{50668D5F-2D33-47F1-ACA1-A549183716EF}" type="sibTrans" cxnId="{53E2B657-0143-4FD0-BC5F-57B7964602F1}">
      <dgm:prSet/>
      <dgm:spPr/>
      <dgm:t>
        <a:bodyPr/>
        <a:lstStyle/>
        <a:p>
          <a:endParaRPr lang="en-GB"/>
        </a:p>
      </dgm:t>
    </dgm:pt>
    <dgm:pt modelId="{5A030AFB-3F89-43DC-961D-A2FB3EF9C5E7}" type="pres">
      <dgm:prSet presAssocID="{6620C77B-4D0B-447B-924A-7531C53BD448}" presName="cycle" presStyleCnt="0">
        <dgm:presLayoutVars>
          <dgm:chMax val="1"/>
          <dgm:dir/>
          <dgm:animLvl val="ctr"/>
          <dgm:resizeHandles val="exact"/>
        </dgm:presLayoutVars>
      </dgm:prSet>
      <dgm:spPr/>
    </dgm:pt>
    <dgm:pt modelId="{646A7EC1-BAD4-452B-8B2D-430DC299913F}" type="pres">
      <dgm:prSet presAssocID="{D61EDB0D-E8C9-456D-A133-684683052EB8}" presName="centerShape" presStyleLbl="node0" presStyleIdx="0" presStyleCnt="1"/>
      <dgm:spPr/>
    </dgm:pt>
    <dgm:pt modelId="{79670879-AE58-4A34-BBAD-52C7BB8E6745}" type="pres">
      <dgm:prSet presAssocID="{2282468C-2731-4162-87F7-2D1231320FED}" presName="Name9" presStyleLbl="parChTrans1D2" presStyleIdx="0" presStyleCnt="6"/>
      <dgm:spPr/>
    </dgm:pt>
    <dgm:pt modelId="{2CE110B5-E9DC-41C5-B068-4D89D481A16F}" type="pres">
      <dgm:prSet presAssocID="{2282468C-2731-4162-87F7-2D1231320FED}" presName="connTx" presStyleLbl="parChTrans1D2" presStyleIdx="0" presStyleCnt="6"/>
      <dgm:spPr/>
    </dgm:pt>
    <dgm:pt modelId="{BC4C0CCB-1A0A-4A1B-A611-A1491F91C3B6}" type="pres">
      <dgm:prSet presAssocID="{B3A1F0CB-574E-4206-BCE8-106BD39B4461}" presName="node" presStyleLbl="node1" presStyleIdx="0" presStyleCnt="6">
        <dgm:presLayoutVars>
          <dgm:bulletEnabled val="1"/>
        </dgm:presLayoutVars>
      </dgm:prSet>
      <dgm:spPr/>
    </dgm:pt>
    <dgm:pt modelId="{92D7F44E-AD6D-41CB-B570-F5F959E77056}" type="pres">
      <dgm:prSet presAssocID="{EB991447-378D-4E52-BBB4-A76E75330459}" presName="Name9" presStyleLbl="parChTrans1D2" presStyleIdx="1" presStyleCnt="6"/>
      <dgm:spPr/>
    </dgm:pt>
    <dgm:pt modelId="{27D8148A-C89A-4BDA-B755-76DD2171F7C6}" type="pres">
      <dgm:prSet presAssocID="{EB991447-378D-4E52-BBB4-A76E75330459}" presName="connTx" presStyleLbl="parChTrans1D2" presStyleIdx="1" presStyleCnt="6"/>
      <dgm:spPr/>
    </dgm:pt>
    <dgm:pt modelId="{BD667519-E060-46C5-9173-D677994C30A8}" type="pres">
      <dgm:prSet presAssocID="{F30B0DFE-1FC0-4FAB-9984-493AB9006861}" presName="node" presStyleLbl="node1" presStyleIdx="1" presStyleCnt="6">
        <dgm:presLayoutVars>
          <dgm:bulletEnabled val="1"/>
        </dgm:presLayoutVars>
      </dgm:prSet>
      <dgm:spPr/>
    </dgm:pt>
    <dgm:pt modelId="{02D2D22D-54A4-46B0-8CF3-085F7719ACA0}" type="pres">
      <dgm:prSet presAssocID="{64A26F05-1645-49DE-9B2D-851B8F2C7B0A}" presName="Name9" presStyleLbl="parChTrans1D2" presStyleIdx="2" presStyleCnt="6"/>
      <dgm:spPr/>
    </dgm:pt>
    <dgm:pt modelId="{69609123-7930-44AF-A62E-0238F7EADFA8}" type="pres">
      <dgm:prSet presAssocID="{64A26F05-1645-49DE-9B2D-851B8F2C7B0A}" presName="connTx" presStyleLbl="parChTrans1D2" presStyleIdx="2" presStyleCnt="6"/>
      <dgm:spPr/>
    </dgm:pt>
    <dgm:pt modelId="{2DF13066-D664-48CA-A903-FA2B66DF4723}" type="pres">
      <dgm:prSet presAssocID="{F5929A62-7E11-4752-8D60-C95900F8B13B}" presName="node" presStyleLbl="node1" presStyleIdx="2" presStyleCnt="6">
        <dgm:presLayoutVars>
          <dgm:bulletEnabled val="1"/>
        </dgm:presLayoutVars>
      </dgm:prSet>
      <dgm:spPr/>
    </dgm:pt>
    <dgm:pt modelId="{4487575C-5F0B-4602-B98C-FA8A459C52DC}" type="pres">
      <dgm:prSet presAssocID="{848AE0C2-3CBB-4CEB-9821-DCDA02337ACB}" presName="Name9" presStyleLbl="parChTrans1D2" presStyleIdx="3" presStyleCnt="6"/>
      <dgm:spPr/>
    </dgm:pt>
    <dgm:pt modelId="{D1BDC921-3F71-45E8-AD9A-5D3B1B821757}" type="pres">
      <dgm:prSet presAssocID="{848AE0C2-3CBB-4CEB-9821-DCDA02337ACB}" presName="connTx" presStyleLbl="parChTrans1D2" presStyleIdx="3" presStyleCnt="6"/>
      <dgm:spPr/>
    </dgm:pt>
    <dgm:pt modelId="{EDFCBAB9-414B-4EFC-95E3-EB10433DE565}" type="pres">
      <dgm:prSet presAssocID="{7E27E85C-084D-437F-B9F5-07A3836265FA}" presName="node" presStyleLbl="node1" presStyleIdx="3" presStyleCnt="6" custScaleX="114039" custScaleY="89299">
        <dgm:presLayoutVars>
          <dgm:bulletEnabled val="1"/>
        </dgm:presLayoutVars>
      </dgm:prSet>
      <dgm:spPr/>
    </dgm:pt>
    <dgm:pt modelId="{16C8717B-3E66-48ED-B109-BA856E347908}" type="pres">
      <dgm:prSet presAssocID="{B1F42A1D-A6A5-490C-9A6E-8BC6686FE2E5}" presName="Name9" presStyleLbl="parChTrans1D2" presStyleIdx="4" presStyleCnt="6"/>
      <dgm:spPr/>
    </dgm:pt>
    <dgm:pt modelId="{8D8C0AB3-FDE8-4045-83AD-035D92F662EF}" type="pres">
      <dgm:prSet presAssocID="{B1F42A1D-A6A5-490C-9A6E-8BC6686FE2E5}" presName="connTx" presStyleLbl="parChTrans1D2" presStyleIdx="4" presStyleCnt="6"/>
      <dgm:spPr/>
    </dgm:pt>
    <dgm:pt modelId="{205F12BE-EA8F-495C-93A1-B2E4F3B0776E}" type="pres">
      <dgm:prSet presAssocID="{99FE40A8-0A6D-4E41-8A8B-41D51ABCF0DE}" presName="node" presStyleLbl="node1" presStyleIdx="4" presStyleCnt="6">
        <dgm:presLayoutVars>
          <dgm:bulletEnabled val="1"/>
        </dgm:presLayoutVars>
      </dgm:prSet>
      <dgm:spPr/>
    </dgm:pt>
    <dgm:pt modelId="{CC8C14D4-84AE-4B33-BAD9-49B483BBDB47}" type="pres">
      <dgm:prSet presAssocID="{4255ED2A-362D-4B3C-8BC7-D973917C4C94}" presName="Name9" presStyleLbl="parChTrans1D2" presStyleIdx="5" presStyleCnt="6"/>
      <dgm:spPr/>
    </dgm:pt>
    <dgm:pt modelId="{C9156A24-4D36-498E-AC71-6EB943F8D14B}" type="pres">
      <dgm:prSet presAssocID="{4255ED2A-362D-4B3C-8BC7-D973917C4C94}" presName="connTx" presStyleLbl="parChTrans1D2" presStyleIdx="5" presStyleCnt="6"/>
      <dgm:spPr/>
    </dgm:pt>
    <dgm:pt modelId="{72529E9B-1C7B-4D42-A538-02988122BD97}" type="pres">
      <dgm:prSet presAssocID="{6A6C2F89-1A7F-405E-9A48-CC82F26C30C9}" presName="node" presStyleLbl="node1" presStyleIdx="5" presStyleCnt="6">
        <dgm:presLayoutVars>
          <dgm:bulletEnabled val="1"/>
        </dgm:presLayoutVars>
      </dgm:prSet>
      <dgm:spPr/>
    </dgm:pt>
  </dgm:ptLst>
  <dgm:cxnLst>
    <dgm:cxn modelId="{A5A9D400-2D9D-4494-A509-3D0F5ED53180}" srcId="{D61EDB0D-E8C9-456D-A133-684683052EB8}" destId="{99FE40A8-0A6D-4E41-8A8B-41D51ABCF0DE}" srcOrd="4" destOrd="0" parTransId="{B1F42A1D-A6A5-490C-9A6E-8BC6686FE2E5}" sibTransId="{516A2F1B-ACB2-475B-B3CF-CFB657382F58}"/>
    <dgm:cxn modelId="{D8DFD701-A21C-4416-BAB5-E4121596F905}" type="presOf" srcId="{2282468C-2731-4162-87F7-2D1231320FED}" destId="{2CE110B5-E9DC-41C5-B068-4D89D481A16F}" srcOrd="1" destOrd="0" presId="urn:microsoft.com/office/officeart/2005/8/layout/radial1"/>
    <dgm:cxn modelId="{1A070E0A-DFC5-40CE-8A09-010982488535}" type="presOf" srcId="{4255ED2A-362D-4B3C-8BC7-D973917C4C94}" destId="{CC8C14D4-84AE-4B33-BAD9-49B483BBDB47}" srcOrd="0" destOrd="0" presId="urn:microsoft.com/office/officeart/2005/8/layout/radial1"/>
    <dgm:cxn modelId="{187B9821-A311-4916-9E6E-938FB810441F}" srcId="{D61EDB0D-E8C9-456D-A133-684683052EB8}" destId="{F5929A62-7E11-4752-8D60-C95900F8B13B}" srcOrd="2" destOrd="0" parTransId="{64A26F05-1645-49DE-9B2D-851B8F2C7B0A}" sibTransId="{51A24706-42AB-450E-9E14-530FB3D557F2}"/>
    <dgm:cxn modelId="{7631BE23-1B7A-453E-8920-D245F015228A}" srcId="{D61EDB0D-E8C9-456D-A133-684683052EB8}" destId="{B3A1F0CB-574E-4206-BCE8-106BD39B4461}" srcOrd="0" destOrd="0" parTransId="{2282468C-2731-4162-87F7-2D1231320FED}" sibTransId="{FCB29177-2E70-421A-94D1-2A0444B3DD54}"/>
    <dgm:cxn modelId="{A268882D-2D4E-4BA5-824A-B44C079777C5}" type="presOf" srcId="{B1F42A1D-A6A5-490C-9A6E-8BC6686FE2E5}" destId="{16C8717B-3E66-48ED-B109-BA856E347908}" srcOrd="0" destOrd="0" presId="urn:microsoft.com/office/officeart/2005/8/layout/radial1"/>
    <dgm:cxn modelId="{39A59732-A998-4BDC-A94F-898DD10BE981}" type="presOf" srcId="{2282468C-2731-4162-87F7-2D1231320FED}" destId="{79670879-AE58-4A34-BBAD-52C7BB8E6745}" srcOrd="0" destOrd="0" presId="urn:microsoft.com/office/officeart/2005/8/layout/radial1"/>
    <dgm:cxn modelId="{7B5C1D34-A9F0-45E8-B7EC-8CE7799B2188}" type="presOf" srcId="{F30B0DFE-1FC0-4FAB-9984-493AB9006861}" destId="{BD667519-E060-46C5-9173-D677994C30A8}" srcOrd="0" destOrd="0" presId="urn:microsoft.com/office/officeart/2005/8/layout/radial1"/>
    <dgm:cxn modelId="{E0535A36-272C-495D-90E8-486CBA5BCAA5}" type="presOf" srcId="{7E27E85C-084D-437F-B9F5-07A3836265FA}" destId="{EDFCBAB9-414B-4EFC-95E3-EB10433DE565}" srcOrd="0" destOrd="0" presId="urn:microsoft.com/office/officeart/2005/8/layout/radial1"/>
    <dgm:cxn modelId="{EBE94937-EC9E-4D39-AA71-B721DD2FF80D}" type="presOf" srcId="{848AE0C2-3CBB-4CEB-9821-DCDA02337ACB}" destId="{D1BDC921-3F71-45E8-AD9A-5D3B1B821757}" srcOrd="1" destOrd="0" presId="urn:microsoft.com/office/officeart/2005/8/layout/radial1"/>
    <dgm:cxn modelId="{09295243-03CC-4CDC-9244-609E6B3EF36E}" type="presOf" srcId="{EB991447-378D-4E52-BBB4-A76E75330459}" destId="{92D7F44E-AD6D-41CB-B570-F5F959E77056}" srcOrd="0" destOrd="0" presId="urn:microsoft.com/office/officeart/2005/8/layout/radial1"/>
    <dgm:cxn modelId="{BFD4036C-F2B6-4986-B1F0-B80C940D1B2F}" type="presOf" srcId="{EB991447-378D-4E52-BBB4-A76E75330459}" destId="{27D8148A-C89A-4BDA-B755-76DD2171F7C6}" srcOrd="1" destOrd="0" presId="urn:microsoft.com/office/officeart/2005/8/layout/radial1"/>
    <dgm:cxn modelId="{D129644C-39D6-4C80-8AAF-E993A534B557}" type="presOf" srcId="{6620C77B-4D0B-447B-924A-7531C53BD448}" destId="{5A030AFB-3F89-43DC-961D-A2FB3EF9C5E7}" srcOrd="0" destOrd="0" presId="urn:microsoft.com/office/officeart/2005/8/layout/radial1"/>
    <dgm:cxn modelId="{AD533E72-4A42-4F48-8ED0-389FC11733B3}" srcId="{D61EDB0D-E8C9-456D-A133-684683052EB8}" destId="{7E27E85C-084D-437F-B9F5-07A3836265FA}" srcOrd="3" destOrd="0" parTransId="{848AE0C2-3CBB-4CEB-9821-DCDA02337ACB}" sibTransId="{5BBC4A6B-CC86-4080-8425-28581DE4222F}"/>
    <dgm:cxn modelId="{53E2B657-0143-4FD0-BC5F-57B7964602F1}" srcId="{D61EDB0D-E8C9-456D-A133-684683052EB8}" destId="{6A6C2F89-1A7F-405E-9A48-CC82F26C30C9}" srcOrd="5" destOrd="0" parTransId="{4255ED2A-362D-4B3C-8BC7-D973917C4C94}" sibTransId="{50668D5F-2D33-47F1-ACA1-A549183716EF}"/>
    <dgm:cxn modelId="{FC794958-DD15-46B1-BBD0-9AFAA7751D55}" type="presOf" srcId="{D61EDB0D-E8C9-456D-A133-684683052EB8}" destId="{646A7EC1-BAD4-452B-8B2D-430DC299913F}" srcOrd="0" destOrd="0" presId="urn:microsoft.com/office/officeart/2005/8/layout/radial1"/>
    <dgm:cxn modelId="{69DC9C79-1F98-47E8-B8FD-9936F6D70543}" srcId="{6620C77B-4D0B-447B-924A-7531C53BD448}" destId="{D61EDB0D-E8C9-456D-A133-684683052EB8}" srcOrd="0" destOrd="0" parTransId="{A5942FC6-E589-4F2D-863F-B9F1E801B02B}" sibTransId="{851AE460-582F-495F-8CAF-C7BDDB8BFD9A}"/>
    <dgm:cxn modelId="{9B99FF86-6C7D-41D7-960D-4E87854098BB}" type="presOf" srcId="{64A26F05-1645-49DE-9B2D-851B8F2C7B0A}" destId="{02D2D22D-54A4-46B0-8CF3-085F7719ACA0}" srcOrd="0" destOrd="0" presId="urn:microsoft.com/office/officeart/2005/8/layout/radial1"/>
    <dgm:cxn modelId="{B473F387-89A3-484E-B257-1A1627B85F38}" type="presOf" srcId="{F5929A62-7E11-4752-8D60-C95900F8B13B}" destId="{2DF13066-D664-48CA-A903-FA2B66DF4723}" srcOrd="0" destOrd="0" presId="urn:microsoft.com/office/officeart/2005/8/layout/radial1"/>
    <dgm:cxn modelId="{EA0F8589-450C-4646-BD6C-49795FC62321}" type="presOf" srcId="{B1F42A1D-A6A5-490C-9A6E-8BC6686FE2E5}" destId="{8D8C0AB3-FDE8-4045-83AD-035D92F662EF}" srcOrd="1" destOrd="0" presId="urn:microsoft.com/office/officeart/2005/8/layout/radial1"/>
    <dgm:cxn modelId="{B3561E9C-529F-49B8-A9A9-A21F2B9575B1}" type="presOf" srcId="{6A6C2F89-1A7F-405E-9A48-CC82F26C30C9}" destId="{72529E9B-1C7B-4D42-A538-02988122BD97}" srcOrd="0" destOrd="0" presId="urn:microsoft.com/office/officeart/2005/8/layout/radial1"/>
    <dgm:cxn modelId="{FE415CB0-313B-4612-8F2C-F967ED0B30AE}" type="presOf" srcId="{4255ED2A-362D-4B3C-8BC7-D973917C4C94}" destId="{C9156A24-4D36-498E-AC71-6EB943F8D14B}" srcOrd="1" destOrd="0" presId="urn:microsoft.com/office/officeart/2005/8/layout/radial1"/>
    <dgm:cxn modelId="{D26243B0-F10A-48B8-A38D-4057C4A98CF5}" type="presOf" srcId="{99FE40A8-0A6D-4E41-8A8B-41D51ABCF0DE}" destId="{205F12BE-EA8F-495C-93A1-B2E4F3B0776E}" srcOrd="0" destOrd="0" presId="urn:microsoft.com/office/officeart/2005/8/layout/radial1"/>
    <dgm:cxn modelId="{2A23AED0-E783-4C3E-9768-C4AB502715BB}" srcId="{D61EDB0D-E8C9-456D-A133-684683052EB8}" destId="{F30B0DFE-1FC0-4FAB-9984-493AB9006861}" srcOrd="1" destOrd="0" parTransId="{EB991447-378D-4E52-BBB4-A76E75330459}" sibTransId="{E6BCB05B-FF84-4F9C-B1B0-39F693644009}"/>
    <dgm:cxn modelId="{146C65DA-ECB7-4338-83EC-05F0106CFBAE}" type="presOf" srcId="{B3A1F0CB-574E-4206-BCE8-106BD39B4461}" destId="{BC4C0CCB-1A0A-4A1B-A611-A1491F91C3B6}" srcOrd="0" destOrd="0" presId="urn:microsoft.com/office/officeart/2005/8/layout/radial1"/>
    <dgm:cxn modelId="{3C5F60E0-BFBE-443A-92DB-26F53632577C}" type="presOf" srcId="{848AE0C2-3CBB-4CEB-9821-DCDA02337ACB}" destId="{4487575C-5F0B-4602-B98C-FA8A459C52DC}" srcOrd="0" destOrd="0" presId="urn:microsoft.com/office/officeart/2005/8/layout/radial1"/>
    <dgm:cxn modelId="{3C57AFEB-7688-4CFC-8923-28C7D4C0EDF4}" type="presOf" srcId="{64A26F05-1645-49DE-9B2D-851B8F2C7B0A}" destId="{69609123-7930-44AF-A62E-0238F7EADFA8}" srcOrd="1" destOrd="0" presId="urn:microsoft.com/office/officeart/2005/8/layout/radial1"/>
    <dgm:cxn modelId="{84EB5572-CF60-4946-B23C-C983526B43D7}" type="presParOf" srcId="{5A030AFB-3F89-43DC-961D-A2FB3EF9C5E7}" destId="{646A7EC1-BAD4-452B-8B2D-430DC299913F}" srcOrd="0" destOrd="0" presId="urn:microsoft.com/office/officeart/2005/8/layout/radial1"/>
    <dgm:cxn modelId="{53784A69-5E37-424C-AFE4-27A642339C0D}" type="presParOf" srcId="{5A030AFB-3F89-43DC-961D-A2FB3EF9C5E7}" destId="{79670879-AE58-4A34-BBAD-52C7BB8E6745}" srcOrd="1" destOrd="0" presId="urn:microsoft.com/office/officeart/2005/8/layout/radial1"/>
    <dgm:cxn modelId="{52DFBB0E-129C-408C-984A-C6D855C6DCD9}" type="presParOf" srcId="{79670879-AE58-4A34-BBAD-52C7BB8E6745}" destId="{2CE110B5-E9DC-41C5-B068-4D89D481A16F}" srcOrd="0" destOrd="0" presId="urn:microsoft.com/office/officeart/2005/8/layout/radial1"/>
    <dgm:cxn modelId="{3DF46C7D-55D5-4A36-A839-BFD041D065A4}" type="presParOf" srcId="{5A030AFB-3F89-43DC-961D-A2FB3EF9C5E7}" destId="{BC4C0CCB-1A0A-4A1B-A611-A1491F91C3B6}" srcOrd="2" destOrd="0" presId="urn:microsoft.com/office/officeart/2005/8/layout/radial1"/>
    <dgm:cxn modelId="{E0A1F183-814F-4098-8E0B-8AD9205CA7B6}" type="presParOf" srcId="{5A030AFB-3F89-43DC-961D-A2FB3EF9C5E7}" destId="{92D7F44E-AD6D-41CB-B570-F5F959E77056}" srcOrd="3" destOrd="0" presId="urn:microsoft.com/office/officeart/2005/8/layout/radial1"/>
    <dgm:cxn modelId="{81F67B66-1779-450A-8183-5F2505C5251D}" type="presParOf" srcId="{92D7F44E-AD6D-41CB-B570-F5F959E77056}" destId="{27D8148A-C89A-4BDA-B755-76DD2171F7C6}" srcOrd="0" destOrd="0" presId="urn:microsoft.com/office/officeart/2005/8/layout/radial1"/>
    <dgm:cxn modelId="{1869E6EB-F3FE-4728-BF64-FF4B9352E8DC}" type="presParOf" srcId="{5A030AFB-3F89-43DC-961D-A2FB3EF9C5E7}" destId="{BD667519-E060-46C5-9173-D677994C30A8}" srcOrd="4" destOrd="0" presId="urn:microsoft.com/office/officeart/2005/8/layout/radial1"/>
    <dgm:cxn modelId="{B9C6DCD3-F08A-4FEB-A712-2BFCAAC5BBD4}" type="presParOf" srcId="{5A030AFB-3F89-43DC-961D-A2FB3EF9C5E7}" destId="{02D2D22D-54A4-46B0-8CF3-085F7719ACA0}" srcOrd="5" destOrd="0" presId="urn:microsoft.com/office/officeart/2005/8/layout/radial1"/>
    <dgm:cxn modelId="{62627430-AA99-4412-A6C2-AC746B243F52}" type="presParOf" srcId="{02D2D22D-54A4-46B0-8CF3-085F7719ACA0}" destId="{69609123-7930-44AF-A62E-0238F7EADFA8}" srcOrd="0" destOrd="0" presId="urn:microsoft.com/office/officeart/2005/8/layout/radial1"/>
    <dgm:cxn modelId="{4BDF0BA9-3DFC-482D-83CC-59DA7DDE452C}" type="presParOf" srcId="{5A030AFB-3F89-43DC-961D-A2FB3EF9C5E7}" destId="{2DF13066-D664-48CA-A903-FA2B66DF4723}" srcOrd="6" destOrd="0" presId="urn:microsoft.com/office/officeart/2005/8/layout/radial1"/>
    <dgm:cxn modelId="{0113DCEB-CD85-42DC-A05E-9F66E0230CFD}" type="presParOf" srcId="{5A030AFB-3F89-43DC-961D-A2FB3EF9C5E7}" destId="{4487575C-5F0B-4602-B98C-FA8A459C52DC}" srcOrd="7" destOrd="0" presId="urn:microsoft.com/office/officeart/2005/8/layout/radial1"/>
    <dgm:cxn modelId="{B172B3C2-5227-4E61-A4F8-56F183DCA189}" type="presParOf" srcId="{4487575C-5F0B-4602-B98C-FA8A459C52DC}" destId="{D1BDC921-3F71-45E8-AD9A-5D3B1B821757}" srcOrd="0" destOrd="0" presId="urn:microsoft.com/office/officeart/2005/8/layout/radial1"/>
    <dgm:cxn modelId="{08F3962F-BAE8-43EE-941C-244A712577F4}" type="presParOf" srcId="{5A030AFB-3F89-43DC-961D-A2FB3EF9C5E7}" destId="{EDFCBAB9-414B-4EFC-95E3-EB10433DE565}" srcOrd="8" destOrd="0" presId="urn:microsoft.com/office/officeart/2005/8/layout/radial1"/>
    <dgm:cxn modelId="{27444533-B03A-45EA-81DE-E46D07B2F29B}" type="presParOf" srcId="{5A030AFB-3F89-43DC-961D-A2FB3EF9C5E7}" destId="{16C8717B-3E66-48ED-B109-BA856E347908}" srcOrd="9" destOrd="0" presId="urn:microsoft.com/office/officeart/2005/8/layout/radial1"/>
    <dgm:cxn modelId="{BCF871FE-4FCB-4873-A212-71BA9D9F1968}" type="presParOf" srcId="{16C8717B-3E66-48ED-B109-BA856E347908}" destId="{8D8C0AB3-FDE8-4045-83AD-035D92F662EF}" srcOrd="0" destOrd="0" presId="urn:microsoft.com/office/officeart/2005/8/layout/radial1"/>
    <dgm:cxn modelId="{EFC0A98F-18F7-4062-89BA-E937B76FCD67}" type="presParOf" srcId="{5A030AFB-3F89-43DC-961D-A2FB3EF9C5E7}" destId="{205F12BE-EA8F-495C-93A1-B2E4F3B0776E}" srcOrd="10" destOrd="0" presId="urn:microsoft.com/office/officeart/2005/8/layout/radial1"/>
    <dgm:cxn modelId="{8293A116-1265-4D77-A3DD-2A839ABA3388}" type="presParOf" srcId="{5A030AFB-3F89-43DC-961D-A2FB3EF9C5E7}" destId="{CC8C14D4-84AE-4B33-BAD9-49B483BBDB47}" srcOrd="11" destOrd="0" presId="urn:microsoft.com/office/officeart/2005/8/layout/radial1"/>
    <dgm:cxn modelId="{42C20A5A-0790-4DF2-ABBA-E6E19DD22E56}" type="presParOf" srcId="{CC8C14D4-84AE-4B33-BAD9-49B483BBDB47}" destId="{C9156A24-4D36-498E-AC71-6EB943F8D14B}" srcOrd="0" destOrd="0" presId="urn:microsoft.com/office/officeart/2005/8/layout/radial1"/>
    <dgm:cxn modelId="{442B5C0E-BBD3-4152-8358-E7569417956B}" type="presParOf" srcId="{5A030AFB-3F89-43DC-961D-A2FB3EF9C5E7}" destId="{72529E9B-1C7B-4D42-A538-02988122BD97}" srcOrd="12"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620C77B-4D0B-447B-924A-7531C53BD448}"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n-GB"/>
        </a:p>
      </dgm:t>
    </dgm:pt>
    <dgm:pt modelId="{D61EDB0D-E8C9-456D-A133-684683052EB8}">
      <dgm:prSet phldrT="[Text]"/>
      <dgm:spPr>
        <a:solidFill>
          <a:schemeClr val="accent1">
            <a:lumMod val="75000"/>
          </a:schemeClr>
        </a:solidFill>
      </dgm:spPr>
      <dgm:t>
        <a:bodyPr/>
        <a:lstStyle/>
        <a:p>
          <a:r>
            <a:rPr lang="en-GB" dirty="0"/>
            <a:t>Integration and settlement</a:t>
          </a:r>
        </a:p>
      </dgm:t>
    </dgm:pt>
    <dgm:pt modelId="{A5942FC6-E589-4F2D-863F-B9F1E801B02B}" type="parTrans" cxnId="{69DC9C79-1F98-47E8-B8FD-9936F6D70543}">
      <dgm:prSet/>
      <dgm:spPr/>
      <dgm:t>
        <a:bodyPr/>
        <a:lstStyle/>
        <a:p>
          <a:endParaRPr lang="en-GB"/>
        </a:p>
      </dgm:t>
    </dgm:pt>
    <dgm:pt modelId="{851AE460-582F-495F-8CAF-C7BDDB8BFD9A}" type="sibTrans" cxnId="{69DC9C79-1F98-47E8-B8FD-9936F6D70543}">
      <dgm:prSet/>
      <dgm:spPr/>
      <dgm:t>
        <a:bodyPr/>
        <a:lstStyle/>
        <a:p>
          <a:endParaRPr lang="en-GB"/>
        </a:p>
      </dgm:t>
    </dgm:pt>
    <dgm:pt modelId="{B3A1F0CB-574E-4206-BCE8-106BD39B4461}">
      <dgm:prSet phldrT="[Text]" custT="1"/>
      <dgm:spPr>
        <a:solidFill>
          <a:schemeClr val="accent1">
            <a:lumMod val="50000"/>
          </a:schemeClr>
        </a:solidFill>
      </dgm:spPr>
      <dgm:t>
        <a:bodyPr/>
        <a:lstStyle/>
        <a:p>
          <a:r>
            <a:rPr lang="en-GB" sz="1400" dirty="0"/>
            <a:t>Unemployment</a:t>
          </a:r>
        </a:p>
      </dgm:t>
    </dgm:pt>
    <dgm:pt modelId="{2282468C-2731-4162-87F7-2D1231320FED}" type="parTrans" cxnId="{7631BE23-1B7A-453E-8920-D245F015228A}">
      <dgm:prSet/>
      <dgm:spPr/>
      <dgm:t>
        <a:bodyPr/>
        <a:lstStyle/>
        <a:p>
          <a:endParaRPr lang="en-GB"/>
        </a:p>
      </dgm:t>
    </dgm:pt>
    <dgm:pt modelId="{FCB29177-2E70-421A-94D1-2A0444B3DD54}" type="sibTrans" cxnId="{7631BE23-1B7A-453E-8920-D245F015228A}">
      <dgm:prSet/>
      <dgm:spPr/>
      <dgm:t>
        <a:bodyPr/>
        <a:lstStyle/>
        <a:p>
          <a:endParaRPr lang="en-GB"/>
        </a:p>
      </dgm:t>
    </dgm:pt>
    <dgm:pt modelId="{F30B0DFE-1FC0-4FAB-9984-493AB9006861}">
      <dgm:prSet phldrT="[Text]" custT="1"/>
      <dgm:spPr>
        <a:solidFill>
          <a:schemeClr val="accent1">
            <a:lumMod val="50000"/>
          </a:schemeClr>
        </a:solidFill>
      </dgm:spPr>
      <dgm:t>
        <a:bodyPr/>
        <a:lstStyle/>
        <a:p>
          <a:r>
            <a:rPr lang="en-GB" sz="1400" dirty="0"/>
            <a:t>Change of status</a:t>
          </a:r>
        </a:p>
      </dgm:t>
    </dgm:pt>
    <dgm:pt modelId="{EB991447-378D-4E52-BBB4-A76E75330459}" type="parTrans" cxnId="{2A23AED0-E783-4C3E-9768-C4AB502715BB}">
      <dgm:prSet/>
      <dgm:spPr/>
      <dgm:t>
        <a:bodyPr/>
        <a:lstStyle/>
        <a:p>
          <a:endParaRPr lang="en-GB"/>
        </a:p>
      </dgm:t>
    </dgm:pt>
    <dgm:pt modelId="{E6BCB05B-FF84-4F9C-B1B0-39F693644009}" type="sibTrans" cxnId="{2A23AED0-E783-4C3E-9768-C4AB502715BB}">
      <dgm:prSet/>
      <dgm:spPr/>
      <dgm:t>
        <a:bodyPr/>
        <a:lstStyle/>
        <a:p>
          <a:endParaRPr lang="en-GB"/>
        </a:p>
      </dgm:t>
    </dgm:pt>
    <dgm:pt modelId="{7E27E85C-084D-437F-B9F5-07A3836265FA}">
      <dgm:prSet phldrT="[Text]" custT="1"/>
      <dgm:spPr>
        <a:solidFill>
          <a:schemeClr val="accent1">
            <a:lumMod val="50000"/>
          </a:schemeClr>
        </a:solidFill>
      </dgm:spPr>
      <dgm:t>
        <a:bodyPr/>
        <a:lstStyle/>
        <a:p>
          <a:r>
            <a:rPr lang="en-GB" sz="1400" dirty="0"/>
            <a:t>Threats</a:t>
          </a:r>
          <a:r>
            <a:rPr lang="en-GB" sz="1400" baseline="0" dirty="0"/>
            <a:t> to cultural/religious identity</a:t>
          </a:r>
          <a:endParaRPr lang="en-GB" sz="1400" dirty="0"/>
        </a:p>
      </dgm:t>
    </dgm:pt>
    <dgm:pt modelId="{848AE0C2-3CBB-4CEB-9821-DCDA02337ACB}" type="parTrans" cxnId="{AD533E72-4A42-4F48-8ED0-389FC11733B3}">
      <dgm:prSet/>
      <dgm:spPr/>
      <dgm:t>
        <a:bodyPr/>
        <a:lstStyle/>
        <a:p>
          <a:endParaRPr lang="en-GB"/>
        </a:p>
      </dgm:t>
    </dgm:pt>
    <dgm:pt modelId="{5BBC4A6B-CC86-4080-8425-28581DE4222F}" type="sibTrans" cxnId="{AD533E72-4A42-4F48-8ED0-389FC11733B3}">
      <dgm:prSet/>
      <dgm:spPr/>
      <dgm:t>
        <a:bodyPr/>
        <a:lstStyle/>
        <a:p>
          <a:endParaRPr lang="en-GB"/>
        </a:p>
      </dgm:t>
    </dgm:pt>
    <dgm:pt modelId="{99FE40A8-0A6D-4E41-8A8B-41D51ABCF0DE}">
      <dgm:prSet phldrT="[Text]"/>
      <dgm:spPr>
        <a:solidFill>
          <a:schemeClr val="accent1">
            <a:lumMod val="50000"/>
          </a:schemeClr>
        </a:solidFill>
      </dgm:spPr>
      <dgm:t>
        <a:bodyPr/>
        <a:lstStyle/>
        <a:p>
          <a:r>
            <a:rPr lang="en-GB" dirty="0"/>
            <a:t>Living</a:t>
          </a:r>
          <a:r>
            <a:rPr lang="en-GB" baseline="0" dirty="0"/>
            <a:t> conditions</a:t>
          </a:r>
          <a:endParaRPr lang="en-GB" dirty="0"/>
        </a:p>
      </dgm:t>
    </dgm:pt>
    <dgm:pt modelId="{B1F42A1D-A6A5-490C-9A6E-8BC6686FE2E5}" type="parTrans" cxnId="{A5A9D400-2D9D-4494-A509-3D0F5ED53180}">
      <dgm:prSet/>
      <dgm:spPr/>
      <dgm:t>
        <a:bodyPr/>
        <a:lstStyle/>
        <a:p>
          <a:endParaRPr lang="en-GB"/>
        </a:p>
      </dgm:t>
    </dgm:pt>
    <dgm:pt modelId="{516A2F1B-ACB2-475B-B3CF-CFB657382F58}" type="sibTrans" cxnId="{A5A9D400-2D9D-4494-A509-3D0F5ED53180}">
      <dgm:prSet/>
      <dgm:spPr/>
      <dgm:t>
        <a:bodyPr/>
        <a:lstStyle/>
        <a:p>
          <a:endParaRPr lang="en-GB"/>
        </a:p>
      </dgm:t>
    </dgm:pt>
    <dgm:pt modelId="{F5929A62-7E11-4752-8D60-C95900F8B13B}">
      <dgm:prSet phldrT="[Text]" custT="1"/>
      <dgm:spPr>
        <a:solidFill>
          <a:schemeClr val="accent1">
            <a:lumMod val="50000"/>
          </a:schemeClr>
        </a:solidFill>
      </dgm:spPr>
      <dgm:t>
        <a:bodyPr/>
        <a:lstStyle/>
        <a:p>
          <a:r>
            <a:rPr lang="en-GB" sz="1400" dirty="0"/>
            <a:t>Racism/exclusion</a:t>
          </a:r>
        </a:p>
      </dgm:t>
    </dgm:pt>
    <dgm:pt modelId="{64A26F05-1645-49DE-9B2D-851B8F2C7B0A}" type="parTrans" cxnId="{187B9821-A311-4916-9E6E-938FB810441F}">
      <dgm:prSet/>
      <dgm:spPr/>
      <dgm:t>
        <a:bodyPr/>
        <a:lstStyle/>
        <a:p>
          <a:endParaRPr lang="en-GB"/>
        </a:p>
      </dgm:t>
    </dgm:pt>
    <dgm:pt modelId="{51A24706-42AB-450E-9E14-530FB3D557F2}" type="sibTrans" cxnId="{187B9821-A311-4916-9E6E-938FB810441F}">
      <dgm:prSet/>
      <dgm:spPr/>
      <dgm:t>
        <a:bodyPr/>
        <a:lstStyle/>
        <a:p>
          <a:endParaRPr lang="en-GB"/>
        </a:p>
      </dgm:t>
    </dgm:pt>
    <dgm:pt modelId="{C965BDF8-645D-4DA0-949C-EEA19CFE74FC}">
      <dgm:prSet phldrT="[Text]" custT="1"/>
      <dgm:spPr>
        <a:solidFill>
          <a:schemeClr val="accent1">
            <a:lumMod val="50000"/>
          </a:schemeClr>
        </a:solidFill>
      </dgm:spPr>
      <dgm:t>
        <a:bodyPr/>
        <a:lstStyle/>
        <a:p>
          <a:r>
            <a:rPr lang="en-GB" sz="1400" dirty="0"/>
            <a:t>Mistrust</a:t>
          </a:r>
          <a:r>
            <a:rPr lang="en-GB" sz="1400" baseline="0" dirty="0"/>
            <a:t> of services</a:t>
          </a:r>
          <a:endParaRPr lang="en-GB" sz="1400" dirty="0"/>
        </a:p>
      </dgm:t>
    </dgm:pt>
    <dgm:pt modelId="{3193A6E1-3CA0-4E6A-BF75-6DD0A6E92792}" type="parTrans" cxnId="{51E63871-9B59-4D93-BF0D-BA1EC9CA243A}">
      <dgm:prSet/>
      <dgm:spPr/>
      <dgm:t>
        <a:bodyPr/>
        <a:lstStyle/>
        <a:p>
          <a:endParaRPr lang="en-GB"/>
        </a:p>
      </dgm:t>
    </dgm:pt>
    <dgm:pt modelId="{C5B7C442-0B7F-4D1B-9336-47F9AEC63962}" type="sibTrans" cxnId="{51E63871-9B59-4D93-BF0D-BA1EC9CA243A}">
      <dgm:prSet/>
      <dgm:spPr/>
      <dgm:t>
        <a:bodyPr/>
        <a:lstStyle/>
        <a:p>
          <a:endParaRPr lang="en-GB"/>
        </a:p>
      </dgm:t>
    </dgm:pt>
    <dgm:pt modelId="{5A030AFB-3F89-43DC-961D-A2FB3EF9C5E7}" type="pres">
      <dgm:prSet presAssocID="{6620C77B-4D0B-447B-924A-7531C53BD448}" presName="cycle" presStyleCnt="0">
        <dgm:presLayoutVars>
          <dgm:chMax val="1"/>
          <dgm:dir/>
          <dgm:animLvl val="ctr"/>
          <dgm:resizeHandles val="exact"/>
        </dgm:presLayoutVars>
      </dgm:prSet>
      <dgm:spPr/>
    </dgm:pt>
    <dgm:pt modelId="{646A7EC1-BAD4-452B-8B2D-430DC299913F}" type="pres">
      <dgm:prSet presAssocID="{D61EDB0D-E8C9-456D-A133-684683052EB8}" presName="centerShape" presStyleLbl="node0" presStyleIdx="0" presStyleCnt="1"/>
      <dgm:spPr/>
    </dgm:pt>
    <dgm:pt modelId="{79670879-AE58-4A34-BBAD-52C7BB8E6745}" type="pres">
      <dgm:prSet presAssocID="{2282468C-2731-4162-87F7-2D1231320FED}" presName="Name9" presStyleLbl="parChTrans1D2" presStyleIdx="0" presStyleCnt="6"/>
      <dgm:spPr/>
    </dgm:pt>
    <dgm:pt modelId="{2CE110B5-E9DC-41C5-B068-4D89D481A16F}" type="pres">
      <dgm:prSet presAssocID="{2282468C-2731-4162-87F7-2D1231320FED}" presName="connTx" presStyleLbl="parChTrans1D2" presStyleIdx="0" presStyleCnt="6"/>
      <dgm:spPr/>
    </dgm:pt>
    <dgm:pt modelId="{BC4C0CCB-1A0A-4A1B-A611-A1491F91C3B6}" type="pres">
      <dgm:prSet presAssocID="{B3A1F0CB-574E-4206-BCE8-106BD39B4461}" presName="node" presStyleLbl="node1" presStyleIdx="0" presStyleCnt="6">
        <dgm:presLayoutVars>
          <dgm:bulletEnabled val="1"/>
        </dgm:presLayoutVars>
      </dgm:prSet>
      <dgm:spPr/>
    </dgm:pt>
    <dgm:pt modelId="{92D7F44E-AD6D-41CB-B570-F5F959E77056}" type="pres">
      <dgm:prSet presAssocID="{EB991447-378D-4E52-BBB4-A76E75330459}" presName="Name9" presStyleLbl="parChTrans1D2" presStyleIdx="1" presStyleCnt="6"/>
      <dgm:spPr/>
    </dgm:pt>
    <dgm:pt modelId="{27D8148A-C89A-4BDA-B755-76DD2171F7C6}" type="pres">
      <dgm:prSet presAssocID="{EB991447-378D-4E52-BBB4-A76E75330459}" presName="connTx" presStyleLbl="parChTrans1D2" presStyleIdx="1" presStyleCnt="6"/>
      <dgm:spPr/>
    </dgm:pt>
    <dgm:pt modelId="{BD667519-E060-46C5-9173-D677994C30A8}" type="pres">
      <dgm:prSet presAssocID="{F30B0DFE-1FC0-4FAB-9984-493AB9006861}" presName="node" presStyleLbl="node1" presStyleIdx="1" presStyleCnt="6">
        <dgm:presLayoutVars>
          <dgm:bulletEnabled val="1"/>
        </dgm:presLayoutVars>
      </dgm:prSet>
      <dgm:spPr/>
    </dgm:pt>
    <dgm:pt modelId="{02D2D22D-54A4-46B0-8CF3-085F7719ACA0}" type="pres">
      <dgm:prSet presAssocID="{64A26F05-1645-49DE-9B2D-851B8F2C7B0A}" presName="Name9" presStyleLbl="parChTrans1D2" presStyleIdx="2" presStyleCnt="6"/>
      <dgm:spPr/>
    </dgm:pt>
    <dgm:pt modelId="{69609123-7930-44AF-A62E-0238F7EADFA8}" type="pres">
      <dgm:prSet presAssocID="{64A26F05-1645-49DE-9B2D-851B8F2C7B0A}" presName="connTx" presStyleLbl="parChTrans1D2" presStyleIdx="2" presStyleCnt="6"/>
      <dgm:spPr/>
    </dgm:pt>
    <dgm:pt modelId="{2DF13066-D664-48CA-A903-FA2B66DF4723}" type="pres">
      <dgm:prSet presAssocID="{F5929A62-7E11-4752-8D60-C95900F8B13B}" presName="node" presStyleLbl="node1" presStyleIdx="2" presStyleCnt="6" custRadScaleRad="94731" custRadScaleInc="-20307">
        <dgm:presLayoutVars>
          <dgm:bulletEnabled val="1"/>
        </dgm:presLayoutVars>
      </dgm:prSet>
      <dgm:spPr/>
    </dgm:pt>
    <dgm:pt modelId="{4487575C-5F0B-4602-B98C-FA8A459C52DC}" type="pres">
      <dgm:prSet presAssocID="{848AE0C2-3CBB-4CEB-9821-DCDA02337ACB}" presName="Name9" presStyleLbl="parChTrans1D2" presStyleIdx="3" presStyleCnt="6"/>
      <dgm:spPr/>
    </dgm:pt>
    <dgm:pt modelId="{D1BDC921-3F71-45E8-AD9A-5D3B1B821757}" type="pres">
      <dgm:prSet presAssocID="{848AE0C2-3CBB-4CEB-9821-DCDA02337ACB}" presName="connTx" presStyleLbl="parChTrans1D2" presStyleIdx="3" presStyleCnt="6"/>
      <dgm:spPr/>
    </dgm:pt>
    <dgm:pt modelId="{EDFCBAB9-414B-4EFC-95E3-EB10433DE565}" type="pres">
      <dgm:prSet presAssocID="{7E27E85C-084D-437F-B9F5-07A3836265FA}" presName="node" presStyleLbl="node1" presStyleIdx="3" presStyleCnt="6" custScaleX="145006">
        <dgm:presLayoutVars>
          <dgm:bulletEnabled val="1"/>
        </dgm:presLayoutVars>
      </dgm:prSet>
      <dgm:spPr/>
    </dgm:pt>
    <dgm:pt modelId="{16C8717B-3E66-48ED-B109-BA856E347908}" type="pres">
      <dgm:prSet presAssocID="{B1F42A1D-A6A5-490C-9A6E-8BC6686FE2E5}" presName="Name9" presStyleLbl="parChTrans1D2" presStyleIdx="4" presStyleCnt="6"/>
      <dgm:spPr/>
    </dgm:pt>
    <dgm:pt modelId="{8D8C0AB3-FDE8-4045-83AD-035D92F662EF}" type="pres">
      <dgm:prSet presAssocID="{B1F42A1D-A6A5-490C-9A6E-8BC6686FE2E5}" presName="connTx" presStyleLbl="parChTrans1D2" presStyleIdx="4" presStyleCnt="6"/>
      <dgm:spPr/>
    </dgm:pt>
    <dgm:pt modelId="{205F12BE-EA8F-495C-93A1-B2E4F3B0776E}" type="pres">
      <dgm:prSet presAssocID="{99FE40A8-0A6D-4E41-8A8B-41D51ABCF0DE}" presName="node" presStyleLbl="node1" presStyleIdx="4" presStyleCnt="6" custRadScaleRad="95448" custRadScaleInc="20942">
        <dgm:presLayoutVars>
          <dgm:bulletEnabled val="1"/>
        </dgm:presLayoutVars>
      </dgm:prSet>
      <dgm:spPr/>
    </dgm:pt>
    <dgm:pt modelId="{F6000EE8-47FD-4776-84E8-AC62E7DB1AFC}" type="pres">
      <dgm:prSet presAssocID="{3193A6E1-3CA0-4E6A-BF75-6DD0A6E92792}" presName="Name9" presStyleLbl="parChTrans1D2" presStyleIdx="5" presStyleCnt="6"/>
      <dgm:spPr/>
    </dgm:pt>
    <dgm:pt modelId="{2ED34ACA-5B3B-4118-9BD9-478CA7B1C92B}" type="pres">
      <dgm:prSet presAssocID="{3193A6E1-3CA0-4E6A-BF75-6DD0A6E92792}" presName="connTx" presStyleLbl="parChTrans1D2" presStyleIdx="5" presStyleCnt="6"/>
      <dgm:spPr/>
    </dgm:pt>
    <dgm:pt modelId="{19CAA985-564E-48F4-B4FB-A9BB6E995E19}" type="pres">
      <dgm:prSet presAssocID="{C965BDF8-645D-4DA0-949C-EEA19CFE74FC}" presName="node" presStyleLbl="node1" presStyleIdx="5" presStyleCnt="6">
        <dgm:presLayoutVars>
          <dgm:bulletEnabled val="1"/>
        </dgm:presLayoutVars>
      </dgm:prSet>
      <dgm:spPr/>
    </dgm:pt>
  </dgm:ptLst>
  <dgm:cxnLst>
    <dgm:cxn modelId="{A5A9D400-2D9D-4494-A509-3D0F5ED53180}" srcId="{D61EDB0D-E8C9-456D-A133-684683052EB8}" destId="{99FE40A8-0A6D-4E41-8A8B-41D51ABCF0DE}" srcOrd="4" destOrd="0" parTransId="{B1F42A1D-A6A5-490C-9A6E-8BC6686FE2E5}" sibTransId="{516A2F1B-ACB2-475B-B3CF-CFB657382F58}"/>
    <dgm:cxn modelId="{D8DFD701-A21C-4416-BAB5-E4121596F905}" type="presOf" srcId="{2282468C-2731-4162-87F7-2D1231320FED}" destId="{2CE110B5-E9DC-41C5-B068-4D89D481A16F}" srcOrd="1" destOrd="0" presId="urn:microsoft.com/office/officeart/2005/8/layout/radial1"/>
    <dgm:cxn modelId="{187B9821-A311-4916-9E6E-938FB810441F}" srcId="{D61EDB0D-E8C9-456D-A133-684683052EB8}" destId="{F5929A62-7E11-4752-8D60-C95900F8B13B}" srcOrd="2" destOrd="0" parTransId="{64A26F05-1645-49DE-9B2D-851B8F2C7B0A}" sibTransId="{51A24706-42AB-450E-9E14-530FB3D557F2}"/>
    <dgm:cxn modelId="{7631BE23-1B7A-453E-8920-D245F015228A}" srcId="{D61EDB0D-E8C9-456D-A133-684683052EB8}" destId="{B3A1F0CB-574E-4206-BCE8-106BD39B4461}" srcOrd="0" destOrd="0" parTransId="{2282468C-2731-4162-87F7-2D1231320FED}" sibTransId="{FCB29177-2E70-421A-94D1-2A0444B3DD54}"/>
    <dgm:cxn modelId="{A268882D-2D4E-4BA5-824A-B44C079777C5}" type="presOf" srcId="{B1F42A1D-A6A5-490C-9A6E-8BC6686FE2E5}" destId="{16C8717B-3E66-48ED-B109-BA856E347908}" srcOrd="0" destOrd="0" presId="urn:microsoft.com/office/officeart/2005/8/layout/radial1"/>
    <dgm:cxn modelId="{39A59732-A998-4BDC-A94F-898DD10BE981}" type="presOf" srcId="{2282468C-2731-4162-87F7-2D1231320FED}" destId="{79670879-AE58-4A34-BBAD-52C7BB8E6745}" srcOrd="0" destOrd="0" presId="urn:microsoft.com/office/officeart/2005/8/layout/radial1"/>
    <dgm:cxn modelId="{7B5C1D34-A9F0-45E8-B7EC-8CE7799B2188}" type="presOf" srcId="{F30B0DFE-1FC0-4FAB-9984-493AB9006861}" destId="{BD667519-E060-46C5-9173-D677994C30A8}" srcOrd="0" destOrd="0" presId="urn:microsoft.com/office/officeart/2005/8/layout/radial1"/>
    <dgm:cxn modelId="{E0535A36-272C-495D-90E8-486CBA5BCAA5}" type="presOf" srcId="{7E27E85C-084D-437F-B9F5-07A3836265FA}" destId="{EDFCBAB9-414B-4EFC-95E3-EB10433DE565}" srcOrd="0" destOrd="0" presId="urn:microsoft.com/office/officeart/2005/8/layout/radial1"/>
    <dgm:cxn modelId="{EBE94937-EC9E-4D39-AA71-B721DD2FF80D}" type="presOf" srcId="{848AE0C2-3CBB-4CEB-9821-DCDA02337ACB}" destId="{D1BDC921-3F71-45E8-AD9A-5D3B1B821757}" srcOrd="1" destOrd="0" presId="urn:microsoft.com/office/officeart/2005/8/layout/radial1"/>
    <dgm:cxn modelId="{CDF3B65C-CA66-47D6-81FC-D98171E85F3A}" type="presOf" srcId="{3193A6E1-3CA0-4E6A-BF75-6DD0A6E92792}" destId="{2ED34ACA-5B3B-4118-9BD9-478CA7B1C92B}" srcOrd="1" destOrd="0" presId="urn:microsoft.com/office/officeart/2005/8/layout/radial1"/>
    <dgm:cxn modelId="{09295243-03CC-4CDC-9244-609E6B3EF36E}" type="presOf" srcId="{EB991447-378D-4E52-BBB4-A76E75330459}" destId="{92D7F44E-AD6D-41CB-B570-F5F959E77056}" srcOrd="0" destOrd="0" presId="urn:microsoft.com/office/officeart/2005/8/layout/radial1"/>
    <dgm:cxn modelId="{BFD4036C-F2B6-4986-B1F0-B80C940D1B2F}" type="presOf" srcId="{EB991447-378D-4E52-BBB4-A76E75330459}" destId="{27D8148A-C89A-4BDA-B755-76DD2171F7C6}" srcOrd="1" destOrd="0" presId="urn:microsoft.com/office/officeart/2005/8/layout/radial1"/>
    <dgm:cxn modelId="{D129644C-39D6-4C80-8AAF-E993A534B557}" type="presOf" srcId="{6620C77B-4D0B-447B-924A-7531C53BD448}" destId="{5A030AFB-3F89-43DC-961D-A2FB3EF9C5E7}" srcOrd="0" destOrd="0" presId="urn:microsoft.com/office/officeart/2005/8/layout/radial1"/>
    <dgm:cxn modelId="{51E63871-9B59-4D93-BF0D-BA1EC9CA243A}" srcId="{D61EDB0D-E8C9-456D-A133-684683052EB8}" destId="{C965BDF8-645D-4DA0-949C-EEA19CFE74FC}" srcOrd="5" destOrd="0" parTransId="{3193A6E1-3CA0-4E6A-BF75-6DD0A6E92792}" sibTransId="{C5B7C442-0B7F-4D1B-9336-47F9AEC63962}"/>
    <dgm:cxn modelId="{AD533E72-4A42-4F48-8ED0-389FC11733B3}" srcId="{D61EDB0D-E8C9-456D-A133-684683052EB8}" destId="{7E27E85C-084D-437F-B9F5-07A3836265FA}" srcOrd="3" destOrd="0" parTransId="{848AE0C2-3CBB-4CEB-9821-DCDA02337ACB}" sibTransId="{5BBC4A6B-CC86-4080-8425-28581DE4222F}"/>
    <dgm:cxn modelId="{FC794958-DD15-46B1-BBD0-9AFAA7751D55}" type="presOf" srcId="{D61EDB0D-E8C9-456D-A133-684683052EB8}" destId="{646A7EC1-BAD4-452B-8B2D-430DC299913F}" srcOrd="0" destOrd="0" presId="urn:microsoft.com/office/officeart/2005/8/layout/radial1"/>
    <dgm:cxn modelId="{69DC9C79-1F98-47E8-B8FD-9936F6D70543}" srcId="{6620C77B-4D0B-447B-924A-7531C53BD448}" destId="{D61EDB0D-E8C9-456D-A133-684683052EB8}" srcOrd="0" destOrd="0" parTransId="{A5942FC6-E589-4F2D-863F-B9F1E801B02B}" sibTransId="{851AE460-582F-495F-8CAF-C7BDDB8BFD9A}"/>
    <dgm:cxn modelId="{9B99FF86-6C7D-41D7-960D-4E87854098BB}" type="presOf" srcId="{64A26F05-1645-49DE-9B2D-851B8F2C7B0A}" destId="{02D2D22D-54A4-46B0-8CF3-085F7719ACA0}" srcOrd="0" destOrd="0" presId="urn:microsoft.com/office/officeart/2005/8/layout/radial1"/>
    <dgm:cxn modelId="{B473F387-89A3-484E-B257-1A1627B85F38}" type="presOf" srcId="{F5929A62-7E11-4752-8D60-C95900F8B13B}" destId="{2DF13066-D664-48CA-A903-FA2B66DF4723}" srcOrd="0" destOrd="0" presId="urn:microsoft.com/office/officeart/2005/8/layout/radial1"/>
    <dgm:cxn modelId="{EA0F8589-450C-4646-BD6C-49795FC62321}" type="presOf" srcId="{B1F42A1D-A6A5-490C-9A6E-8BC6686FE2E5}" destId="{8D8C0AB3-FDE8-4045-83AD-035D92F662EF}" srcOrd="1" destOrd="0" presId="urn:microsoft.com/office/officeart/2005/8/layout/radial1"/>
    <dgm:cxn modelId="{4991938F-97C4-47FF-854D-072640157A2B}" type="presOf" srcId="{3193A6E1-3CA0-4E6A-BF75-6DD0A6E92792}" destId="{F6000EE8-47FD-4776-84E8-AC62E7DB1AFC}" srcOrd="0" destOrd="0" presId="urn:microsoft.com/office/officeart/2005/8/layout/radial1"/>
    <dgm:cxn modelId="{79A12899-8317-4E27-8026-C71054B74EB6}" type="presOf" srcId="{C965BDF8-645D-4DA0-949C-EEA19CFE74FC}" destId="{19CAA985-564E-48F4-B4FB-A9BB6E995E19}" srcOrd="0" destOrd="0" presId="urn:microsoft.com/office/officeart/2005/8/layout/radial1"/>
    <dgm:cxn modelId="{D26243B0-F10A-48B8-A38D-4057C4A98CF5}" type="presOf" srcId="{99FE40A8-0A6D-4E41-8A8B-41D51ABCF0DE}" destId="{205F12BE-EA8F-495C-93A1-B2E4F3B0776E}" srcOrd="0" destOrd="0" presId="urn:microsoft.com/office/officeart/2005/8/layout/radial1"/>
    <dgm:cxn modelId="{2A23AED0-E783-4C3E-9768-C4AB502715BB}" srcId="{D61EDB0D-E8C9-456D-A133-684683052EB8}" destId="{F30B0DFE-1FC0-4FAB-9984-493AB9006861}" srcOrd="1" destOrd="0" parTransId="{EB991447-378D-4E52-BBB4-A76E75330459}" sibTransId="{E6BCB05B-FF84-4F9C-B1B0-39F693644009}"/>
    <dgm:cxn modelId="{146C65DA-ECB7-4338-83EC-05F0106CFBAE}" type="presOf" srcId="{B3A1F0CB-574E-4206-BCE8-106BD39B4461}" destId="{BC4C0CCB-1A0A-4A1B-A611-A1491F91C3B6}" srcOrd="0" destOrd="0" presId="urn:microsoft.com/office/officeart/2005/8/layout/radial1"/>
    <dgm:cxn modelId="{3C5F60E0-BFBE-443A-92DB-26F53632577C}" type="presOf" srcId="{848AE0C2-3CBB-4CEB-9821-DCDA02337ACB}" destId="{4487575C-5F0B-4602-B98C-FA8A459C52DC}" srcOrd="0" destOrd="0" presId="urn:microsoft.com/office/officeart/2005/8/layout/radial1"/>
    <dgm:cxn modelId="{3C57AFEB-7688-4CFC-8923-28C7D4C0EDF4}" type="presOf" srcId="{64A26F05-1645-49DE-9B2D-851B8F2C7B0A}" destId="{69609123-7930-44AF-A62E-0238F7EADFA8}" srcOrd="1" destOrd="0" presId="urn:microsoft.com/office/officeart/2005/8/layout/radial1"/>
    <dgm:cxn modelId="{84EB5572-CF60-4946-B23C-C983526B43D7}" type="presParOf" srcId="{5A030AFB-3F89-43DC-961D-A2FB3EF9C5E7}" destId="{646A7EC1-BAD4-452B-8B2D-430DC299913F}" srcOrd="0" destOrd="0" presId="urn:microsoft.com/office/officeart/2005/8/layout/radial1"/>
    <dgm:cxn modelId="{53784A69-5E37-424C-AFE4-27A642339C0D}" type="presParOf" srcId="{5A030AFB-3F89-43DC-961D-A2FB3EF9C5E7}" destId="{79670879-AE58-4A34-BBAD-52C7BB8E6745}" srcOrd="1" destOrd="0" presId="urn:microsoft.com/office/officeart/2005/8/layout/radial1"/>
    <dgm:cxn modelId="{52DFBB0E-129C-408C-984A-C6D855C6DCD9}" type="presParOf" srcId="{79670879-AE58-4A34-BBAD-52C7BB8E6745}" destId="{2CE110B5-E9DC-41C5-B068-4D89D481A16F}" srcOrd="0" destOrd="0" presId="urn:microsoft.com/office/officeart/2005/8/layout/radial1"/>
    <dgm:cxn modelId="{3DF46C7D-55D5-4A36-A839-BFD041D065A4}" type="presParOf" srcId="{5A030AFB-3F89-43DC-961D-A2FB3EF9C5E7}" destId="{BC4C0CCB-1A0A-4A1B-A611-A1491F91C3B6}" srcOrd="2" destOrd="0" presId="urn:microsoft.com/office/officeart/2005/8/layout/radial1"/>
    <dgm:cxn modelId="{E0A1F183-814F-4098-8E0B-8AD9205CA7B6}" type="presParOf" srcId="{5A030AFB-3F89-43DC-961D-A2FB3EF9C5E7}" destId="{92D7F44E-AD6D-41CB-B570-F5F959E77056}" srcOrd="3" destOrd="0" presId="urn:microsoft.com/office/officeart/2005/8/layout/radial1"/>
    <dgm:cxn modelId="{81F67B66-1779-450A-8183-5F2505C5251D}" type="presParOf" srcId="{92D7F44E-AD6D-41CB-B570-F5F959E77056}" destId="{27D8148A-C89A-4BDA-B755-76DD2171F7C6}" srcOrd="0" destOrd="0" presId="urn:microsoft.com/office/officeart/2005/8/layout/radial1"/>
    <dgm:cxn modelId="{1869E6EB-F3FE-4728-BF64-FF4B9352E8DC}" type="presParOf" srcId="{5A030AFB-3F89-43DC-961D-A2FB3EF9C5E7}" destId="{BD667519-E060-46C5-9173-D677994C30A8}" srcOrd="4" destOrd="0" presId="urn:microsoft.com/office/officeart/2005/8/layout/radial1"/>
    <dgm:cxn modelId="{B9C6DCD3-F08A-4FEB-A712-2BFCAAC5BBD4}" type="presParOf" srcId="{5A030AFB-3F89-43DC-961D-A2FB3EF9C5E7}" destId="{02D2D22D-54A4-46B0-8CF3-085F7719ACA0}" srcOrd="5" destOrd="0" presId="urn:microsoft.com/office/officeart/2005/8/layout/radial1"/>
    <dgm:cxn modelId="{62627430-AA99-4412-A6C2-AC746B243F52}" type="presParOf" srcId="{02D2D22D-54A4-46B0-8CF3-085F7719ACA0}" destId="{69609123-7930-44AF-A62E-0238F7EADFA8}" srcOrd="0" destOrd="0" presId="urn:microsoft.com/office/officeart/2005/8/layout/radial1"/>
    <dgm:cxn modelId="{4BDF0BA9-3DFC-482D-83CC-59DA7DDE452C}" type="presParOf" srcId="{5A030AFB-3F89-43DC-961D-A2FB3EF9C5E7}" destId="{2DF13066-D664-48CA-A903-FA2B66DF4723}" srcOrd="6" destOrd="0" presId="urn:microsoft.com/office/officeart/2005/8/layout/radial1"/>
    <dgm:cxn modelId="{0113DCEB-CD85-42DC-A05E-9F66E0230CFD}" type="presParOf" srcId="{5A030AFB-3F89-43DC-961D-A2FB3EF9C5E7}" destId="{4487575C-5F0B-4602-B98C-FA8A459C52DC}" srcOrd="7" destOrd="0" presId="urn:microsoft.com/office/officeart/2005/8/layout/radial1"/>
    <dgm:cxn modelId="{B172B3C2-5227-4E61-A4F8-56F183DCA189}" type="presParOf" srcId="{4487575C-5F0B-4602-B98C-FA8A459C52DC}" destId="{D1BDC921-3F71-45E8-AD9A-5D3B1B821757}" srcOrd="0" destOrd="0" presId="urn:microsoft.com/office/officeart/2005/8/layout/radial1"/>
    <dgm:cxn modelId="{08F3962F-BAE8-43EE-941C-244A712577F4}" type="presParOf" srcId="{5A030AFB-3F89-43DC-961D-A2FB3EF9C5E7}" destId="{EDFCBAB9-414B-4EFC-95E3-EB10433DE565}" srcOrd="8" destOrd="0" presId="urn:microsoft.com/office/officeart/2005/8/layout/radial1"/>
    <dgm:cxn modelId="{27444533-B03A-45EA-81DE-E46D07B2F29B}" type="presParOf" srcId="{5A030AFB-3F89-43DC-961D-A2FB3EF9C5E7}" destId="{16C8717B-3E66-48ED-B109-BA856E347908}" srcOrd="9" destOrd="0" presId="urn:microsoft.com/office/officeart/2005/8/layout/radial1"/>
    <dgm:cxn modelId="{BCF871FE-4FCB-4873-A212-71BA9D9F1968}" type="presParOf" srcId="{16C8717B-3E66-48ED-B109-BA856E347908}" destId="{8D8C0AB3-FDE8-4045-83AD-035D92F662EF}" srcOrd="0" destOrd="0" presId="urn:microsoft.com/office/officeart/2005/8/layout/radial1"/>
    <dgm:cxn modelId="{EFC0A98F-18F7-4062-89BA-E937B76FCD67}" type="presParOf" srcId="{5A030AFB-3F89-43DC-961D-A2FB3EF9C5E7}" destId="{205F12BE-EA8F-495C-93A1-B2E4F3B0776E}" srcOrd="10" destOrd="0" presId="urn:microsoft.com/office/officeart/2005/8/layout/radial1"/>
    <dgm:cxn modelId="{A56C7828-31E1-4239-88D0-454211EA64FB}" type="presParOf" srcId="{5A030AFB-3F89-43DC-961D-A2FB3EF9C5E7}" destId="{F6000EE8-47FD-4776-84E8-AC62E7DB1AFC}" srcOrd="11" destOrd="0" presId="urn:microsoft.com/office/officeart/2005/8/layout/radial1"/>
    <dgm:cxn modelId="{7A8696C7-D247-4A82-B0CE-0A5881F022AB}" type="presParOf" srcId="{F6000EE8-47FD-4776-84E8-AC62E7DB1AFC}" destId="{2ED34ACA-5B3B-4118-9BD9-478CA7B1C92B}" srcOrd="0" destOrd="0" presId="urn:microsoft.com/office/officeart/2005/8/layout/radial1"/>
    <dgm:cxn modelId="{123D9623-9766-4ABA-AB2A-3287E7FCF511}" type="presParOf" srcId="{5A030AFB-3F89-43DC-961D-A2FB3EF9C5E7}" destId="{19CAA985-564E-48F4-B4FB-A9BB6E995E19}" srcOrd="12" destOrd="0" presId="urn:microsoft.com/office/officeart/2005/8/layout/radial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EEDB7A9-E2F3-4646-B746-B92BC0A48780}" type="doc">
      <dgm:prSet loTypeId="urn:microsoft.com/office/officeart/2005/8/layout/balance1" loCatId="relationship" qsTypeId="urn:microsoft.com/office/officeart/2005/8/quickstyle/simple1" qsCatId="simple" csTypeId="urn:microsoft.com/office/officeart/2005/8/colors/accent1_2" csCatId="accent1" phldr="1"/>
      <dgm:spPr/>
      <dgm:t>
        <a:bodyPr/>
        <a:lstStyle/>
        <a:p>
          <a:endParaRPr lang="en-GB"/>
        </a:p>
      </dgm:t>
    </dgm:pt>
    <dgm:pt modelId="{7600D411-DD74-4B46-91C9-BC7224AA6B51}">
      <dgm:prSet phldrT="[Text]"/>
      <dgm:spPr/>
      <dgm:t>
        <a:bodyPr/>
        <a:lstStyle/>
        <a:p>
          <a:r>
            <a:rPr lang="en-GB" dirty="0"/>
            <a:t>Can lessen or increase acculturative stress</a:t>
          </a:r>
        </a:p>
      </dgm:t>
    </dgm:pt>
    <dgm:pt modelId="{9F4C7BCE-D3D6-4E18-BEC5-A6A10CB19066}" type="parTrans" cxnId="{E77FBCEC-2A4A-48E3-9DE6-323E71BB2BC1}">
      <dgm:prSet/>
      <dgm:spPr/>
      <dgm:t>
        <a:bodyPr/>
        <a:lstStyle/>
        <a:p>
          <a:endParaRPr lang="en-GB"/>
        </a:p>
      </dgm:t>
    </dgm:pt>
    <dgm:pt modelId="{0D4909BA-9284-4F7A-9ECE-2FD3303E9849}" type="sibTrans" cxnId="{E77FBCEC-2A4A-48E3-9DE6-323E71BB2BC1}">
      <dgm:prSet/>
      <dgm:spPr/>
      <dgm:t>
        <a:bodyPr/>
        <a:lstStyle/>
        <a:p>
          <a:endParaRPr lang="en-GB"/>
        </a:p>
      </dgm:t>
    </dgm:pt>
    <dgm:pt modelId="{3C6204B3-3EBC-4CCA-8873-E093B3D870A8}">
      <dgm:prSet phldrT="[Text]"/>
      <dgm:spPr/>
      <dgm:t>
        <a:bodyPr/>
        <a:lstStyle/>
        <a:p>
          <a:r>
            <a:rPr lang="en-GB" dirty="0"/>
            <a:t>Contentment with decision to move</a:t>
          </a:r>
        </a:p>
      </dgm:t>
    </dgm:pt>
    <dgm:pt modelId="{BF6F35ED-1986-4C69-9261-8740404BEC84}" type="parTrans" cxnId="{E3FDFEF7-EC7C-4690-BEFC-3C8DE96E8C7D}">
      <dgm:prSet/>
      <dgm:spPr/>
      <dgm:t>
        <a:bodyPr/>
        <a:lstStyle/>
        <a:p>
          <a:endParaRPr lang="en-GB"/>
        </a:p>
      </dgm:t>
    </dgm:pt>
    <dgm:pt modelId="{40A6A1EF-444D-40CB-A263-15853796F255}" type="sibTrans" cxnId="{E3FDFEF7-EC7C-4690-BEFC-3C8DE96E8C7D}">
      <dgm:prSet/>
      <dgm:spPr/>
      <dgm:t>
        <a:bodyPr/>
        <a:lstStyle/>
        <a:p>
          <a:endParaRPr lang="en-GB"/>
        </a:p>
      </dgm:t>
    </dgm:pt>
    <dgm:pt modelId="{E2AACEDF-744E-44FD-86B9-A48A6C1A114E}">
      <dgm:prSet phldrT="[Text]"/>
      <dgm:spPr/>
      <dgm:t>
        <a:bodyPr/>
        <a:lstStyle/>
        <a:p>
          <a:r>
            <a:rPr lang="en-GB" dirty="0"/>
            <a:t>English proficiency</a:t>
          </a:r>
        </a:p>
      </dgm:t>
    </dgm:pt>
    <dgm:pt modelId="{644831B3-BBA2-49D2-A972-3868FB54C4ED}" type="parTrans" cxnId="{897547AF-EB70-420B-B598-CBDEDD9DEFBA}">
      <dgm:prSet/>
      <dgm:spPr/>
      <dgm:t>
        <a:bodyPr/>
        <a:lstStyle/>
        <a:p>
          <a:endParaRPr lang="en-GB"/>
        </a:p>
      </dgm:t>
    </dgm:pt>
    <dgm:pt modelId="{3FE99758-3779-4DB3-9E3E-4154841EADF3}" type="sibTrans" cxnId="{897547AF-EB70-420B-B598-CBDEDD9DEFBA}">
      <dgm:prSet/>
      <dgm:spPr/>
      <dgm:t>
        <a:bodyPr/>
        <a:lstStyle/>
        <a:p>
          <a:endParaRPr lang="en-GB"/>
        </a:p>
      </dgm:t>
    </dgm:pt>
    <dgm:pt modelId="{3B688F88-702B-4F94-A24D-AB2AEAAE448B}">
      <dgm:prSet phldrT="[Text]"/>
      <dgm:spPr/>
      <dgm:t>
        <a:bodyPr/>
        <a:lstStyle/>
        <a:p>
          <a:r>
            <a:rPr lang="en-GB" dirty="0"/>
            <a:t>Racial discrimination</a:t>
          </a:r>
        </a:p>
      </dgm:t>
    </dgm:pt>
    <dgm:pt modelId="{781FB603-2054-42A7-A4F3-A8ED8526A278}" type="parTrans" cxnId="{B81FD6BE-C937-48B8-B14E-EE3975C9F3E8}">
      <dgm:prSet/>
      <dgm:spPr/>
      <dgm:t>
        <a:bodyPr/>
        <a:lstStyle/>
        <a:p>
          <a:endParaRPr lang="en-GB"/>
        </a:p>
      </dgm:t>
    </dgm:pt>
    <dgm:pt modelId="{E5374FFD-2B1B-468E-9E9E-B3932958E55E}" type="sibTrans" cxnId="{B81FD6BE-C937-48B8-B14E-EE3975C9F3E8}">
      <dgm:prSet/>
      <dgm:spPr/>
      <dgm:t>
        <a:bodyPr/>
        <a:lstStyle/>
        <a:p>
          <a:endParaRPr lang="en-GB"/>
        </a:p>
      </dgm:t>
    </dgm:pt>
    <dgm:pt modelId="{4CEFCE63-882A-40A2-BBAE-44E6AA7FA4D5}">
      <dgm:prSet phldrT="[Text]"/>
      <dgm:spPr/>
      <dgm:t>
        <a:bodyPr/>
        <a:lstStyle/>
        <a:p>
          <a:r>
            <a:rPr lang="en-GB" dirty="0"/>
            <a:t>Levels of religiosity</a:t>
          </a:r>
        </a:p>
      </dgm:t>
    </dgm:pt>
    <dgm:pt modelId="{0DCCDC17-1105-444E-90AA-9BD2566F909B}" type="parTrans" cxnId="{83DC6D36-0586-4AFD-9B34-66C878FF14C2}">
      <dgm:prSet/>
      <dgm:spPr/>
      <dgm:t>
        <a:bodyPr/>
        <a:lstStyle/>
        <a:p>
          <a:endParaRPr lang="en-GB"/>
        </a:p>
      </dgm:t>
    </dgm:pt>
    <dgm:pt modelId="{C8FC9701-4087-458B-875D-6FB65F5A4263}" type="sibTrans" cxnId="{83DC6D36-0586-4AFD-9B34-66C878FF14C2}">
      <dgm:prSet/>
      <dgm:spPr/>
      <dgm:t>
        <a:bodyPr/>
        <a:lstStyle/>
        <a:p>
          <a:endParaRPr lang="en-GB"/>
        </a:p>
      </dgm:t>
    </dgm:pt>
    <dgm:pt modelId="{45525833-34E7-4A52-9DF4-8B4AAE6BDACD}">
      <dgm:prSet phldrT="[Text]"/>
      <dgm:spPr/>
      <dgm:t>
        <a:bodyPr/>
        <a:lstStyle/>
        <a:p>
          <a:r>
            <a:rPr lang="en-GB" dirty="0"/>
            <a:t>Ability to see family</a:t>
          </a:r>
        </a:p>
      </dgm:t>
    </dgm:pt>
    <dgm:pt modelId="{EFFFBA09-FE41-4DEC-A590-303C72DEF4EF}" type="parTrans" cxnId="{5857B0E2-6988-4C3C-8E80-B7C5C68EBE96}">
      <dgm:prSet/>
      <dgm:spPr/>
      <dgm:t>
        <a:bodyPr/>
        <a:lstStyle/>
        <a:p>
          <a:endParaRPr lang="en-GB"/>
        </a:p>
      </dgm:t>
    </dgm:pt>
    <dgm:pt modelId="{EABB3342-FC81-4DF5-9DB7-BBFDC7F0E5D4}" type="sibTrans" cxnId="{5857B0E2-6988-4C3C-8E80-B7C5C68EBE96}">
      <dgm:prSet/>
      <dgm:spPr/>
      <dgm:t>
        <a:bodyPr/>
        <a:lstStyle/>
        <a:p>
          <a:endParaRPr lang="en-GB"/>
        </a:p>
      </dgm:t>
    </dgm:pt>
    <dgm:pt modelId="{B8EB103F-49F3-4C52-8FCF-BE32D8804BE6}">
      <dgm:prSet phldrT="[Text]"/>
      <dgm:spPr/>
      <dgm:t>
        <a:bodyPr/>
        <a:lstStyle/>
        <a:p>
          <a:r>
            <a:rPr lang="en-GB" dirty="0"/>
            <a:t>Age at moving</a:t>
          </a:r>
        </a:p>
      </dgm:t>
    </dgm:pt>
    <dgm:pt modelId="{2F67D722-0EB5-4AF1-922B-9877E81A8C96}" type="parTrans" cxnId="{A21AC3D9-29EF-4F29-9769-ADF7E1973DFC}">
      <dgm:prSet/>
      <dgm:spPr/>
      <dgm:t>
        <a:bodyPr/>
        <a:lstStyle/>
        <a:p>
          <a:endParaRPr lang="en-GB"/>
        </a:p>
      </dgm:t>
    </dgm:pt>
    <dgm:pt modelId="{461C267F-3765-400D-931B-B5FE2AEA8974}" type="sibTrans" cxnId="{A21AC3D9-29EF-4F29-9769-ADF7E1973DFC}">
      <dgm:prSet/>
      <dgm:spPr/>
      <dgm:t>
        <a:bodyPr/>
        <a:lstStyle/>
        <a:p>
          <a:endParaRPr lang="en-GB"/>
        </a:p>
      </dgm:t>
    </dgm:pt>
    <dgm:pt modelId="{897D9963-4496-4343-86D1-88525E406A1A}">
      <dgm:prSet phldrT="[Text]"/>
      <dgm:spPr/>
      <dgm:t>
        <a:bodyPr/>
        <a:lstStyle/>
        <a:p>
          <a:r>
            <a:rPr lang="en-GB" dirty="0"/>
            <a:t>Community support network</a:t>
          </a:r>
        </a:p>
      </dgm:t>
    </dgm:pt>
    <dgm:pt modelId="{DDE5B2EB-D72F-4004-90BE-5C722AA0683D}" type="parTrans" cxnId="{AE23C091-88A7-4784-B6DC-5E2748DDF369}">
      <dgm:prSet/>
      <dgm:spPr/>
      <dgm:t>
        <a:bodyPr/>
        <a:lstStyle/>
        <a:p>
          <a:endParaRPr lang="en-GB"/>
        </a:p>
      </dgm:t>
    </dgm:pt>
    <dgm:pt modelId="{EBDA2552-9CAE-44B2-B3F9-E0CA72D23A75}" type="sibTrans" cxnId="{AE23C091-88A7-4784-B6DC-5E2748DDF369}">
      <dgm:prSet/>
      <dgm:spPr/>
      <dgm:t>
        <a:bodyPr/>
        <a:lstStyle/>
        <a:p>
          <a:endParaRPr lang="en-GB"/>
        </a:p>
      </dgm:t>
    </dgm:pt>
    <dgm:pt modelId="{ADFDB0BA-4B3B-4D55-B562-DA0E6220AB89}">
      <dgm:prSet phldrT="[Text]"/>
      <dgm:spPr/>
      <dgm:t>
        <a:bodyPr/>
        <a:lstStyle/>
        <a:p>
          <a:endParaRPr lang="en-GB"/>
        </a:p>
      </dgm:t>
    </dgm:pt>
    <dgm:pt modelId="{F7AEF5FE-256C-4CF5-BE54-6403E9128BAC}" type="parTrans" cxnId="{9F06E746-09C2-4573-BFA2-9A59866D00F0}">
      <dgm:prSet/>
      <dgm:spPr/>
      <dgm:t>
        <a:bodyPr/>
        <a:lstStyle/>
        <a:p>
          <a:endParaRPr lang="en-GB"/>
        </a:p>
      </dgm:t>
    </dgm:pt>
    <dgm:pt modelId="{910A61A0-6FC1-49AE-91FE-93218B49A541}" type="sibTrans" cxnId="{9F06E746-09C2-4573-BFA2-9A59866D00F0}">
      <dgm:prSet/>
      <dgm:spPr/>
      <dgm:t>
        <a:bodyPr/>
        <a:lstStyle/>
        <a:p>
          <a:endParaRPr lang="en-GB"/>
        </a:p>
      </dgm:t>
    </dgm:pt>
    <dgm:pt modelId="{38799D25-38D6-47A2-9774-CE3A6A02BE5F}">
      <dgm:prSet phldrT="[Text]"/>
      <dgm:spPr/>
      <dgm:t>
        <a:bodyPr/>
        <a:lstStyle/>
        <a:p>
          <a:r>
            <a:rPr lang="en-GB" dirty="0"/>
            <a:t>Parental mental health</a:t>
          </a:r>
        </a:p>
      </dgm:t>
    </dgm:pt>
    <dgm:pt modelId="{7DF4A441-77DE-4B7A-B883-149F91A5EFE1}" type="parTrans" cxnId="{BBA72C22-78FE-411D-ABFD-2B4E8C66BCD8}">
      <dgm:prSet/>
      <dgm:spPr/>
      <dgm:t>
        <a:bodyPr/>
        <a:lstStyle/>
        <a:p>
          <a:endParaRPr lang="en-GB"/>
        </a:p>
      </dgm:t>
    </dgm:pt>
    <dgm:pt modelId="{79C999A6-99C2-442D-BFAC-32C4D709A5FF}" type="sibTrans" cxnId="{BBA72C22-78FE-411D-ABFD-2B4E8C66BCD8}">
      <dgm:prSet/>
      <dgm:spPr/>
      <dgm:t>
        <a:bodyPr/>
        <a:lstStyle/>
        <a:p>
          <a:endParaRPr lang="en-GB"/>
        </a:p>
      </dgm:t>
    </dgm:pt>
    <dgm:pt modelId="{F953E09C-7A5F-4AC6-8B9A-FAF374C3DB56}">
      <dgm:prSet phldrT="[Text]" custT="1"/>
      <dgm:spPr/>
      <dgm:t>
        <a:bodyPr/>
        <a:lstStyle/>
        <a:p>
          <a:r>
            <a:rPr lang="en-GB" sz="1800" dirty="0"/>
            <a:t>Can lessen or increase acculturative stress</a:t>
          </a:r>
        </a:p>
      </dgm:t>
    </dgm:pt>
    <dgm:pt modelId="{95BE72B5-4DCA-41B5-9A49-48A31E9DAB8E}" type="sibTrans" cxnId="{A48F5932-FF41-44C8-BD92-5E023FEE2BD6}">
      <dgm:prSet/>
      <dgm:spPr/>
      <dgm:t>
        <a:bodyPr/>
        <a:lstStyle/>
        <a:p>
          <a:endParaRPr lang="en-GB"/>
        </a:p>
      </dgm:t>
    </dgm:pt>
    <dgm:pt modelId="{973CFAF5-6CA4-4A75-AADD-816E1F2CBA8D}" type="parTrans" cxnId="{A48F5932-FF41-44C8-BD92-5E023FEE2BD6}">
      <dgm:prSet/>
      <dgm:spPr/>
      <dgm:t>
        <a:bodyPr/>
        <a:lstStyle/>
        <a:p>
          <a:endParaRPr lang="en-GB"/>
        </a:p>
      </dgm:t>
    </dgm:pt>
    <dgm:pt modelId="{08723373-A421-48C1-8120-3EBAF21A48B9}" type="pres">
      <dgm:prSet presAssocID="{BEEDB7A9-E2F3-4646-B746-B92BC0A48780}" presName="outerComposite" presStyleCnt="0">
        <dgm:presLayoutVars>
          <dgm:chMax val="2"/>
          <dgm:animLvl val="lvl"/>
          <dgm:resizeHandles val="exact"/>
        </dgm:presLayoutVars>
      </dgm:prSet>
      <dgm:spPr/>
    </dgm:pt>
    <dgm:pt modelId="{3C710B3D-EF55-4510-898B-7C47EB2AAAD2}" type="pres">
      <dgm:prSet presAssocID="{BEEDB7A9-E2F3-4646-B746-B92BC0A48780}" presName="dummyMaxCanvas" presStyleCnt="0"/>
      <dgm:spPr/>
    </dgm:pt>
    <dgm:pt modelId="{D0B2AC6F-2638-4276-9668-7C313E5F79BB}" type="pres">
      <dgm:prSet presAssocID="{BEEDB7A9-E2F3-4646-B746-B92BC0A48780}" presName="parentComposite" presStyleCnt="0"/>
      <dgm:spPr/>
    </dgm:pt>
    <dgm:pt modelId="{F00E6551-DBD9-43BD-B6D5-7FEE735C406C}" type="pres">
      <dgm:prSet presAssocID="{BEEDB7A9-E2F3-4646-B746-B92BC0A48780}" presName="parent1" presStyleLbl="alignAccFollowNode1" presStyleIdx="0" presStyleCnt="4" custLinFactNeighborX="72222" custLinFactNeighborY="-8480">
        <dgm:presLayoutVars>
          <dgm:chMax val="4"/>
        </dgm:presLayoutVars>
      </dgm:prSet>
      <dgm:spPr/>
    </dgm:pt>
    <dgm:pt modelId="{5E07E824-F2DE-4ECA-B4EF-E21EB1778E1A}" type="pres">
      <dgm:prSet presAssocID="{BEEDB7A9-E2F3-4646-B746-B92BC0A48780}" presName="parent2" presStyleLbl="alignAccFollowNode1" presStyleIdx="1" presStyleCnt="4" custLinFactNeighborX="-72222" custLinFactNeighborY="7808">
        <dgm:presLayoutVars>
          <dgm:chMax val="4"/>
        </dgm:presLayoutVars>
      </dgm:prSet>
      <dgm:spPr/>
    </dgm:pt>
    <dgm:pt modelId="{BC5A0AF7-B1E8-4D61-987F-4317F2ED0CF4}" type="pres">
      <dgm:prSet presAssocID="{BEEDB7A9-E2F3-4646-B746-B92BC0A48780}" presName="childrenComposite" presStyleCnt="0"/>
      <dgm:spPr/>
    </dgm:pt>
    <dgm:pt modelId="{379A7C98-4BCA-47DD-956B-BCDB0981BE28}" type="pres">
      <dgm:prSet presAssocID="{BEEDB7A9-E2F3-4646-B746-B92BC0A48780}" presName="dummyMaxCanvas_ChildArea" presStyleCnt="0"/>
      <dgm:spPr/>
    </dgm:pt>
    <dgm:pt modelId="{D04A3623-A1D9-43BF-8F57-8BB30D1D09AE}" type="pres">
      <dgm:prSet presAssocID="{BEEDB7A9-E2F3-4646-B746-B92BC0A48780}" presName="fulcrum" presStyleLbl="alignAccFollowNode1" presStyleIdx="2" presStyleCnt="4"/>
      <dgm:spPr/>
    </dgm:pt>
    <dgm:pt modelId="{1148E1AB-4DF7-4BEA-8E3B-478873267C81}" type="pres">
      <dgm:prSet presAssocID="{BEEDB7A9-E2F3-4646-B746-B92BC0A48780}" presName="balance_44" presStyleLbl="alignAccFollowNode1" presStyleIdx="3" presStyleCnt="4">
        <dgm:presLayoutVars>
          <dgm:bulletEnabled val="1"/>
        </dgm:presLayoutVars>
      </dgm:prSet>
      <dgm:spPr/>
    </dgm:pt>
    <dgm:pt modelId="{1ADDC1E4-2631-441A-B00B-D7D0A8302775}" type="pres">
      <dgm:prSet presAssocID="{BEEDB7A9-E2F3-4646-B746-B92BC0A48780}" presName="right_44_1" presStyleLbl="node1" presStyleIdx="0" presStyleCnt="8">
        <dgm:presLayoutVars>
          <dgm:bulletEnabled val="1"/>
        </dgm:presLayoutVars>
      </dgm:prSet>
      <dgm:spPr/>
    </dgm:pt>
    <dgm:pt modelId="{4EB43CB1-CCE1-456C-91A2-6634ED280382}" type="pres">
      <dgm:prSet presAssocID="{BEEDB7A9-E2F3-4646-B746-B92BC0A48780}" presName="right_44_2" presStyleLbl="node1" presStyleIdx="1" presStyleCnt="8">
        <dgm:presLayoutVars>
          <dgm:bulletEnabled val="1"/>
        </dgm:presLayoutVars>
      </dgm:prSet>
      <dgm:spPr/>
    </dgm:pt>
    <dgm:pt modelId="{E09EC3EF-5895-4252-8E98-022BD91F456F}" type="pres">
      <dgm:prSet presAssocID="{BEEDB7A9-E2F3-4646-B746-B92BC0A48780}" presName="right_44_3" presStyleLbl="node1" presStyleIdx="2" presStyleCnt="8">
        <dgm:presLayoutVars>
          <dgm:bulletEnabled val="1"/>
        </dgm:presLayoutVars>
      </dgm:prSet>
      <dgm:spPr/>
    </dgm:pt>
    <dgm:pt modelId="{7E24D81A-6D9C-4F5E-994F-393994ED615C}" type="pres">
      <dgm:prSet presAssocID="{BEEDB7A9-E2F3-4646-B746-B92BC0A48780}" presName="right_44_4" presStyleLbl="node1" presStyleIdx="3" presStyleCnt="8">
        <dgm:presLayoutVars>
          <dgm:bulletEnabled val="1"/>
        </dgm:presLayoutVars>
      </dgm:prSet>
      <dgm:spPr/>
    </dgm:pt>
    <dgm:pt modelId="{0350F9EF-076B-4349-94C1-DD4C44F664E2}" type="pres">
      <dgm:prSet presAssocID="{BEEDB7A9-E2F3-4646-B746-B92BC0A48780}" presName="left_44_1" presStyleLbl="node1" presStyleIdx="4" presStyleCnt="8">
        <dgm:presLayoutVars>
          <dgm:bulletEnabled val="1"/>
        </dgm:presLayoutVars>
      </dgm:prSet>
      <dgm:spPr/>
    </dgm:pt>
    <dgm:pt modelId="{D288BC38-12C9-401A-8BF2-B6FDE92FDDB1}" type="pres">
      <dgm:prSet presAssocID="{BEEDB7A9-E2F3-4646-B746-B92BC0A48780}" presName="left_44_2" presStyleLbl="node1" presStyleIdx="5" presStyleCnt="8">
        <dgm:presLayoutVars>
          <dgm:bulletEnabled val="1"/>
        </dgm:presLayoutVars>
      </dgm:prSet>
      <dgm:spPr/>
    </dgm:pt>
    <dgm:pt modelId="{571F3294-E3AC-4106-92A5-6EC4AD92B742}" type="pres">
      <dgm:prSet presAssocID="{BEEDB7A9-E2F3-4646-B746-B92BC0A48780}" presName="left_44_3" presStyleLbl="node1" presStyleIdx="6" presStyleCnt="8">
        <dgm:presLayoutVars>
          <dgm:bulletEnabled val="1"/>
        </dgm:presLayoutVars>
      </dgm:prSet>
      <dgm:spPr/>
    </dgm:pt>
    <dgm:pt modelId="{97E45B34-B7AB-4E09-9291-716835A7E320}" type="pres">
      <dgm:prSet presAssocID="{BEEDB7A9-E2F3-4646-B746-B92BC0A48780}" presName="left_44_4" presStyleLbl="node1" presStyleIdx="7" presStyleCnt="8">
        <dgm:presLayoutVars>
          <dgm:bulletEnabled val="1"/>
        </dgm:presLayoutVars>
      </dgm:prSet>
      <dgm:spPr/>
    </dgm:pt>
  </dgm:ptLst>
  <dgm:cxnLst>
    <dgm:cxn modelId="{BBA72C22-78FE-411D-ABFD-2B4E8C66BCD8}" srcId="{7600D411-DD74-4B46-91C9-BC7224AA6B51}" destId="{38799D25-38D6-47A2-9774-CE3A6A02BE5F}" srcOrd="3" destOrd="0" parTransId="{7DF4A441-77DE-4B7A-B883-149F91A5EFE1}" sibTransId="{79C999A6-99C2-442D-BFAC-32C4D709A5FF}"/>
    <dgm:cxn modelId="{A48F5932-FF41-44C8-BD92-5E023FEE2BD6}" srcId="{BEEDB7A9-E2F3-4646-B746-B92BC0A48780}" destId="{F953E09C-7A5F-4AC6-8B9A-FAF374C3DB56}" srcOrd="1" destOrd="0" parTransId="{973CFAF5-6CA4-4A75-AADD-816E1F2CBA8D}" sibTransId="{95BE72B5-4DCA-41B5-9A49-48A31E9DAB8E}"/>
    <dgm:cxn modelId="{83DC6D36-0586-4AFD-9B34-66C878FF14C2}" srcId="{F953E09C-7A5F-4AC6-8B9A-FAF374C3DB56}" destId="{4CEFCE63-882A-40A2-BBAE-44E6AA7FA4D5}" srcOrd="1" destOrd="0" parTransId="{0DCCDC17-1105-444E-90AA-9BD2566F909B}" sibTransId="{C8FC9701-4087-458B-875D-6FB65F5A4263}"/>
    <dgm:cxn modelId="{E7CC345C-B217-401B-AE49-2BD4AA6A8D58}" type="presOf" srcId="{E2AACEDF-744E-44FD-86B9-A48A6C1A114E}" destId="{D288BC38-12C9-401A-8BF2-B6FDE92FDDB1}" srcOrd="0" destOrd="0" presId="urn:microsoft.com/office/officeart/2005/8/layout/balance1"/>
    <dgm:cxn modelId="{9F06E746-09C2-4573-BFA2-9A59866D00F0}" srcId="{BEEDB7A9-E2F3-4646-B746-B92BC0A48780}" destId="{ADFDB0BA-4B3B-4D55-B562-DA0E6220AB89}" srcOrd="2" destOrd="0" parTransId="{F7AEF5FE-256C-4CF5-BE54-6403E9128BAC}" sibTransId="{910A61A0-6FC1-49AE-91FE-93218B49A541}"/>
    <dgm:cxn modelId="{ED0DFB68-35C7-4D61-AED0-BEE230A16467}" type="presOf" srcId="{897D9963-4496-4343-86D1-88525E406A1A}" destId="{571F3294-E3AC-4106-92A5-6EC4AD92B742}" srcOrd="0" destOrd="0" presId="urn:microsoft.com/office/officeart/2005/8/layout/balance1"/>
    <dgm:cxn modelId="{1155876C-1802-4DD1-BA94-3332D32CB500}" type="presOf" srcId="{B8EB103F-49F3-4C52-8FCF-BE32D8804BE6}" destId="{7E24D81A-6D9C-4F5E-994F-393994ED615C}" srcOrd="0" destOrd="0" presId="urn:microsoft.com/office/officeart/2005/8/layout/balance1"/>
    <dgm:cxn modelId="{0AD8B66F-2747-464C-A827-006A74674B2D}" type="presOf" srcId="{3C6204B3-3EBC-4CCA-8873-E093B3D870A8}" destId="{0350F9EF-076B-4349-94C1-DD4C44F664E2}" srcOrd="0" destOrd="0" presId="urn:microsoft.com/office/officeart/2005/8/layout/balance1"/>
    <dgm:cxn modelId="{AE23C091-88A7-4784-B6DC-5E2748DDF369}" srcId="{7600D411-DD74-4B46-91C9-BC7224AA6B51}" destId="{897D9963-4496-4343-86D1-88525E406A1A}" srcOrd="2" destOrd="0" parTransId="{DDE5B2EB-D72F-4004-90BE-5C722AA0683D}" sibTransId="{EBDA2552-9CAE-44B2-B3F9-E0CA72D23A75}"/>
    <dgm:cxn modelId="{05837897-6D37-4F67-B86C-9D6F8E6D60EE}" type="presOf" srcId="{7600D411-DD74-4B46-91C9-BC7224AA6B51}" destId="{F00E6551-DBD9-43BD-B6D5-7FEE735C406C}" srcOrd="0" destOrd="0" presId="urn:microsoft.com/office/officeart/2005/8/layout/balance1"/>
    <dgm:cxn modelId="{32C963A9-A6B8-4164-81B8-5DEAF1D4890A}" type="presOf" srcId="{BEEDB7A9-E2F3-4646-B746-B92BC0A48780}" destId="{08723373-A421-48C1-8120-3EBAF21A48B9}" srcOrd="0" destOrd="0" presId="urn:microsoft.com/office/officeart/2005/8/layout/balance1"/>
    <dgm:cxn modelId="{897547AF-EB70-420B-B598-CBDEDD9DEFBA}" srcId="{7600D411-DD74-4B46-91C9-BC7224AA6B51}" destId="{E2AACEDF-744E-44FD-86B9-A48A6C1A114E}" srcOrd="1" destOrd="0" parTransId="{644831B3-BBA2-49D2-A972-3868FB54C4ED}" sibTransId="{3FE99758-3779-4DB3-9E3E-4154841EADF3}"/>
    <dgm:cxn modelId="{74CB29BA-3CAC-47EF-B62C-50271E4C13B9}" type="presOf" srcId="{38799D25-38D6-47A2-9774-CE3A6A02BE5F}" destId="{97E45B34-B7AB-4E09-9291-716835A7E320}" srcOrd="0" destOrd="0" presId="urn:microsoft.com/office/officeart/2005/8/layout/balance1"/>
    <dgm:cxn modelId="{37CBACBE-310F-4AD5-8FBD-BF7073E0038E}" type="presOf" srcId="{F953E09C-7A5F-4AC6-8B9A-FAF374C3DB56}" destId="{5E07E824-F2DE-4ECA-B4EF-E21EB1778E1A}" srcOrd="0" destOrd="0" presId="urn:microsoft.com/office/officeart/2005/8/layout/balance1"/>
    <dgm:cxn modelId="{B81FD6BE-C937-48B8-B14E-EE3975C9F3E8}" srcId="{F953E09C-7A5F-4AC6-8B9A-FAF374C3DB56}" destId="{3B688F88-702B-4F94-A24D-AB2AEAAE448B}" srcOrd="0" destOrd="0" parTransId="{781FB603-2054-42A7-A4F3-A8ED8526A278}" sibTransId="{E5374FFD-2B1B-468E-9E9E-B3932958E55E}"/>
    <dgm:cxn modelId="{CA31C6C8-DAC7-467B-811D-BE4C8A583FA6}" type="presOf" srcId="{4CEFCE63-882A-40A2-BBAE-44E6AA7FA4D5}" destId="{4EB43CB1-CCE1-456C-91A2-6634ED280382}" srcOrd="0" destOrd="0" presId="urn:microsoft.com/office/officeart/2005/8/layout/balance1"/>
    <dgm:cxn modelId="{A21AC3D9-29EF-4F29-9769-ADF7E1973DFC}" srcId="{F953E09C-7A5F-4AC6-8B9A-FAF374C3DB56}" destId="{B8EB103F-49F3-4C52-8FCF-BE32D8804BE6}" srcOrd="3" destOrd="0" parTransId="{2F67D722-0EB5-4AF1-922B-9877E81A8C96}" sibTransId="{461C267F-3765-400D-931B-B5FE2AEA8974}"/>
    <dgm:cxn modelId="{B841D8DF-9D99-4C39-8C27-54F8B4669FF8}" type="presOf" srcId="{45525833-34E7-4A52-9DF4-8B4AAE6BDACD}" destId="{E09EC3EF-5895-4252-8E98-022BD91F456F}" srcOrd="0" destOrd="0" presId="urn:microsoft.com/office/officeart/2005/8/layout/balance1"/>
    <dgm:cxn modelId="{5857B0E2-6988-4C3C-8E80-B7C5C68EBE96}" srcId="{F953E09C-7A5F-4AC6-8B9A-FAF374C3DB56}" destId="{45525833-34E7-4A52-9DF4-8B4AAE6BDACD}" srcOrd="2" destOrd="0" parTransId="{EFFFBA09-FE41-4DEC-A590-303C72DEF4EF}" sibTransId="{EABB3342-FC81-4DF5-9DB7-BBFDC7F0E5D4}"/>
    <dgm:cxn modelId="{E82674EC-B264-4BA9-90EB-287897991ED6}" type="presOf" srcId="{3B688F88-702B-4F94-A24D-AB2AEAAE448B}" destId="{1ADDC1E4-2631-441A-B00B-D7D0A8302775}" srcOrd="0" destOrd="0" presId="urn:microsoft.com/office/officeart/2005/8/layout/balance1"/>
    <dgm:cxn modelId="{E77FBCEC-2A4A-48E3-9DE6-323E71BB2BC1}" srcId="{BEEDB7A9-E2F3-4646-B746-B92BC0A48780}" destId="{7600D411-DD74-4B46-91C9-BC7224AA6B51}" srcOrd="0" destOrd="0" parTransId="{9F4C7BCE-D3D6-4E18-BEC5-A6A10CB19066}" sibTransId="{0D4909BA-9284-4F7A-9ECE-2FD3303E9849}"/>
    <dgm:cxn modelId="{E3FDFEF7-EC7C-4690-BEFC-3C8DE96E8C7D}" srcId="{7600D411-DD74-4B46-91C9-BC7224AA6B51}" destId="{3C6204B3-3EBC-4CCA-8873-E093B3D870A8}" srcOrd="0" destOrd="0" parTransId="{BF6F35ED-1986-4C69-9261-8740404BEC84}" sibTransId="{40A6A1EF-444D-40CB-A263-15853796F255}"/>
    <dgm:cxn modelId="{D7B28CA3-2CEF-425B-B6B4-E342C8E4E930}" type="presParOf" srcId="{08723373-A421-48C1-8120-3EBAF21A48B9}" destId="{3C710B3D-EF55-4510-898B-7C47EB2AAAD2}" srcOrd="0" destOrd="0" presId="urn:microsoft.com/office/officeart/2005/8/layout/balance1"/>
    <dgm:cxn modelId="{7BC2438D-100A-4EEB-B38D-FECB280D3FCB}" type="presParOf" srcId="{08723373-A421-48C1-8120-3EBAF21A48B9}" destId="{D0B2AC6F-2638-4276-9668-7C313E5F79BB}" srcOrd="1" destOrd="0" presId="urn:microsoft.com/office/officeart/2005/8/layout/balance1"/>
    <dgm:cxn modelId="{AB3A8B3B-7851-49BF-AAB2-90D1BD2C357C}" type="presParOf" srcId="{D0B2AC6F-2638-4276-9668-7C313E5F79BB}" destId="{F00E6551-DBD9-43BD-B6D5-7FEE735C406C}" srcOrd="0" destOrd="0" presId="urn:microsoft.com/office/officeart/2005/8/layout/balance1"/>
    <dgm:cxn modelId="{C4D3F75F-B22E-4BDC-B0E1-8EC81C2A525B}" type="presParOf" srcId="{D0B2AC6F-2638-4276-9668-7C313E5F79BB}" destId="{5E07E824-F2DE-4ECA-B4EF-E21EB1778E1A}" srcOrd="1" destOrd="0" presId="urn:microsoft.com/office/officeart/2005/8/layout/balance1"/>
    <dgm:cxn modelId="{24AF7933-47FA-48A3-A879-9351A6B1ED52}" type="presParOf" srcId="{08723373-A421-48C1-8120-3EBAF21A48B9}" destId="{BC5A0AF7-B1E8-4D61-987F-4317F2ED0CF4}" srcOrd="2" destOrd="0" presId="urn:microsoft.com/office/officeart/2005/8/layout/balance1"/>
    <dgm:cxn modelId="{7DB2C123-2DB0-4251-84A0-266DF9B5E408}" type="presParOf" srcId="{BC5A0AF7-B1E8-4D61-987F-4317F2ED0CF4}" destId="{379A7C98-4BCA-47DD-956B-BCDB0981BE28}" srcOrd="0" destOrd="0" presId="urn:microsoft.com/office/officeart/2005/8/layout/balance1"/>
    <dgm:cxn modelId="{FD50823B-9618-4E98-9401-6E9803F95601}" type="presParOf" srcId="{BC5A0AF7-B1E8-4D61-987F-4317F2ED0CF4}" destId="{D04A3623-A1D9-43BF-8F57-8BB30D1D09AE}" srcOrd="1" destOrd="0" presId="urn:microsoft.com/office/officeart/2005/8/layout/balance1"/>
    <dgm:cxn modelId="{81B08586-0B6A-4E0C-8197-BCFE0B0A952B}" type="presParOf" srcId="{BC5A0AF7-B1E8-4D61-987F-4317F2ED0CF4}" destId="{1148E1AB-4DF7-4BEA-8E3B-478873267C81}" srcOrd="2" destOrd="0" presId="urn:microsoft.com/office/officeart/2005/8/layout/balance1"/>
    <dgm:cxn modelId="{1D8FFDF9-20FF-424E-AE1F-6743F1FC63CC}" type="presParOf" srcId="{BC5A0AF7-B1E8-4D61-987F-4317F2ED0CF4}" destId="{1ADDC1E4-2631-441A-B00B-D7D0A8302775}" srcOrd="3" destOrd="0" presId="urn:microsoft.com/office/officeart/2005/8/layout/balance1"/>
    <dgm:cxn modelId="{3DA21E19-793F-4362-AC69-E3035CCA8B74}" type="presParOf" srcId="{BC5A0AF7-B1E8-4D61-987F-4317F2ED0CF4}" destId="{4EB43CB1-CCE1-456C-91A2-6634ED280382}" srcOrd="4" destOrd="0" presId="urn:microsoft.com/office/officeart/2005/8/layout/balance1"/>
    <dgm:cxn modelId="{A715A663-D9B1-40BE-9B55-ECF2D2F862A9}" type="presParOf" srcId="{BC5A0AF7-B1E8-4D61-987F-4317F2ED0CF4}" destId="{E09EC3EF-5895-4252-8E98-022BD91F456F}" srcOrd="5" destOrd="0" presId="urn:microsoft.com/office/officeart/2005/8/layout/balance1"/>
    <dgm:cxn modelId="{AAE26E06-40AE-4E44-A573-BD3672D35CF5}" type="presParOf" srcId="{BC5A0AF7-B1E8-4D61-987F-4317F2ED0CF4}" destId="{7E24D81A-6D9C-4F5E-994F-393994ED615C}" srcOrd="6" destOrd="0" presId="urn:microsoft.com/office/officeart/2005/8/layout/balance1"/>
    <dgm:cxn modelId="{B9CDC2D6-3525-4BC6-AB44-F533B2B1CADB}" type="presParOf" srcId="{BC5A0AF7-B1E8-4D61-987F-4317F2ED0CF4}" destId="{0350F9EF-076B-4349-94C1-DD4C44F664E2}" srcOrd="7" destOrd="0" presId="urn:microsoft.com/office/officeart/2005/8/layout/balance1"/>
    <dgm:cxn modelId="{7EC03068-65DF-4574-9F60-AA394F3CB953}" type="presParOf" srcId="{BC5A0AF7-B1E8-4D61-987F-4317F2ED0CF4}" destId="{D288BC38-12C9-401A-8BF2-B6FDE92FDDB1}" srcOrd="8" destOrd="0" presId="urn:microsoft.com/office/officeart/2005/8/layout/balance1"/>
    <dgm:cxn modelId="{62BB9F33-DC63-43A6-84A2-CDE1833DE165}" type="presParOf" srcId="{BC5A0AF7-B1E8-4D61-987F-4317F2ED0CF4}" destId="{571F3294-E3AC-4106-92A5-6EC4AD92B742}" srcOrd="9" destOrd="0" presId="urn:microsoft.com/office/officeart/2005/8/layout/balance1"/>
    <dgm:cxn modelId="{7F5030FC-7CA0-44E7-9A8A-1C723901F796}" type="presParOf" srcId="{BC5A0AF7-B1E8-4D61-987F-4317F2ED0CF4}" destId="{97E45B34-B7AB-4E09-9291-716835A7E320}" srcOrd="10" destOrd="0" presId="urn:microsoft.com/office/officeart/2005/8/layout/balanc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017549-DE47-4C2A-AF78-A2C3D4EBFB5F}">
      <dsp:nvSpPr>
        <dsp:cNvPr id="0" name=""/>
        <dsp:cNvSpPr/>
      </dsp:nvSpPr>
      <dsp:spPr>
        <a:xfrm>
          <a:off x="4653894" y="1662627"/>
          <a:ext cx="375803" cy="1316640"/>
        </a:xfrm>
        <a:custGeom>
          <a:avLst/>
          <a:gdLst/>
          <a:ahLst/>
          <a:cxnLst/>
          <a:rect l="0" t="0" r="0" b="0"/>
          <a:pathLst>
            <a:path>
              <a:moveTo>
                <a:pt x="375803" y="0"/>
              </a:moveTo>
              <a:lnTo>
                <a:pt x="375803" y="1316640"/>
              </a:lnTo>
              <a:lnTo>
                <a:pt x="0" y="131664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9A3F16C-EFC2-4997-BB49-3F5EE3BA550C}">
      <dsp:nvSpPr>
        <dsp:cNvPr id="0" name=""/>
        <dsp:cNvSpPr/>
      </dsp:nvSpPr>
      <dsp:spPr>
        <a:xfrm>
          <a:off x="5029698" y="1662627"/>
          <a:ext cx="200107" cy="1261407"/>
        </a:xfrm>
        <a:custGeom>
          <a:avLst/>
          <a:gdLst/>
          <a:ahLst/>
          <a:cxnLst/>
          <a:rect l="0" t="0" r="0" b="0"/>
          <a:pathLst>
            <a:path>
              <a:moveTo>
                <a:pt x="0" y="0"/>
              </a:moveTo>
              <a:lnTo>
                <a:pt x="0" y="1261407"/>
              </a:lnTo>
              <a:lnTo>
                <a:pt x="200107" y="1261407"/>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012FBDF-1D97-4655-B65C-401C93D5D739}">
      <dsp:nvSpPr>
        <dsp:cNvPr id="0" name=""/>
        <dsp:cNvSpPr/>
      </dsp:nvSpPr>
      <dsp:spPr>
        <a:xfrm>
          <a:off x="3369055" y="1984"/>
          <a:ext cx="3321285" cy="1660642"/>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2000250">
            <a:lnSpc>
              <a:spcPct val="90000"/>
            </a:lnSpc>
            <a:spcBef>
              <a:spcPct val="0"/>
            </a:spcBef>
            <a:spcAft>
              <a:spcPct val="35000"/>
            </a:spcAft>
            <a:buNone/>
          </a:pPr>
          <a:r>
            <a:rPr lang="en-GB" sz="4500" kern="1200" dirty="0"/>
            <a:t>SDEP Steering Group </a:t>
          </a:r>
        </a:p>
      </dsp:txBody>
      <dsp:txXfrm>
        <a:off x="3369055" y="1984"/>
        <a:ext cx="3321285" cy="1660642"/>
      </dsp:txXfrm>
    </dsp:sp>
    <dsp:sp modelId="{0BF27CE0-0DA3-4012-A5F4-4244D5C07A0D}">
      <dsp:nvSpPr>
        <dsp:cNvPr id="0" name=""/>
        <dsp:cNvSpPr/>
      </dsp:nvSpPr>
      <dsp:spPr>
        <a:xfrm>
          <a:off x="5229805" y="2093713"/>
          <a:ext cx="3321285" cy="1660642"/>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2000250">
            <a:lnSpc>
              <a:spcPct val="90000"/>
            </a:lnSpc>
            <a:spcBef>
              <a:spcPct val="0"/>
            </a:spcBef>
            <a:spcAft>
              <a:spcPct val="35000"/>
            </a:spcAft>
            <a:buNone/>
          </a:pPr>
          <a:r>
            <a:rPr lang="en-GB" sz="4500" kern="1200"/>
            <a:t>Anti-Racist Network </a:t>
          </a:r>
        </a:p>
      </dsp:txBody>
      <dsp:txXfrm>
        <a:off x="5229805" y="2093713"/>
        <a:ext cx="3321285" cy="1660642"/>
      </dsp:txXfrm>
    </dsp:sp>
    <dsp:sp modelId="{64D24E9F-E74B-40B4-B471-0FC11F5ECFA4}">
      <dsp:nvSpPr>
        <dsp:cNvPr id="0" name=""/>
        <dsp:cNvSpPr/>
      </dsp:nvSpPr>
      <dsp:spPr>
        <a:xfrm>
          <a:off x="1332609" y="2148946"/>
          <a:ext cx="3321285" cy="1660642"/>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2000250">
            <a:lnSpc>
              <a:spcPct val="90000"/>
            </a:lnSpc>
            <a:spcBef>
              <a:spcPct val="0"/>
            </a:spcBef>
            <a:spcAft>
              <a:spcPct val="35000"/>
            </a:spcAft>
            <a:buNone/>
          </a:pPr>
          <a:r>
            <a:rPr lang="en-GB" sz="4500" kern="1200"/>
            <a:t>Work Strands</a:t>
          </a:r>
        </a:p>
      </dsp:txBody>
      <dsp:txXfrm>
        <a:off x="1332609" y="2148946"/>
        <a:ext cx="3321285" cy="166064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C02746-65FD-4419-89C3-93CBF460062E}">
      <dsp:nvSpPr>
        <dsp:cNvPr id="0" name=""/>
        <dsp:cNvSpPr/>
      </dsp:nvSpPr>
      <dsp:spPr>
        <a:xfrm>
          <a:off x="0" y="124537"/>
          <a:ext cx="5017166" cy="97402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t>Acculturation is often much faster for children and young people </a:t>
          </a:r>
          <a:endParaRPr lang="en-US" sz="1600" kern="1200" dirty="0"/>
        </a:p>
      </dsp:txBody>
      <dsp:txXfrm>
        <a:off x="47548" y="172085"/>
        <a:ext cx="4922070" cy="878929"/>
      </dsp:txXfrm>
    </dsp:sp>
    <dsp:sp modelId="{A429B08E-84B1-45D9-800E-8766F12239B4}">
      <dsp:nvSpPr>
        <dsp:cNvPr id="0" name=""/>
        <dsp:cNvSpPr/>
      </dsp:nvSpPr>
      <dsp:spPr>
        <a:xfrm>
          <a:off x="0" y="1144642"/>
          <a:ext cx="5017166" cy="97402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t>Parents and caregivers attitudes to host culture can act as a barrier or protective factor</a:t>
          </a:r>
          <a:endParaRPr lang="en-US" sz="1600" kern="1200" dirty="0"/>
        </a:p>
      </dsp:txBody>
      <dsp:txXfrm>
        <a:off x="47548" y="1192190"/>
        <a:ext cx="4922070" cy="878929"/>
      </dsp:txXfrm>
    </dsp:sp>
    <dsp:sp modelId="{44E8B36E-C960-4F0D-8D72-F54E1D4BEB4A}">
      <dsp:nvSpPr>
        <dsp:cNvPr id="0" name=""/>
        <dsp:cNvSpPr/>
      </dsp:nvSpPr>
      <dsp:spPr>
        <a:xfrm>
          <a:off x="0" y="2164747"/>
          <a:ext cx="5017166" cy="97402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a:t>Parental mental health can be a protective factor</a:t>
          </a:r>
          <a:endParaRPr lang="en-US" sz="1600" kern="1200"/>
        </a:p>
      </dsp:txBody>
      <dsp:txXfrm>
        <a:off x="47548" y="2212295"/>
        <a:ext cx="4922070" cy="878929"/>
      </dsp:txXfrm>
    </dsp:sp>
    <dsp:sp modelId="{C3CF27D9-6F5A-4078-93EB-F962DE69CB62}">
      <dsp:nvSpPr>
        <dsp:cNvPr id="0" name=""/>
        <dsp:cNvSpPr/>
      </dsp:nvSpPr>
      <dsp:spPr>
        <a:xfrm>
          <a:off x="0" y="3184852"/>
          <a:ext cx="5017166" cy="97402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a:t>Attachment bonds can be fractured by the immigration process</a:t>
          </a:r>
          <a:endParaRPr lang="en-US" sz="1600" kern="1200"/>
        </a:p>
      </dsp:txBody>
      <dsp:txXfrm>
        <a:off x="47548" y="3232400"/>
        <a:ext cx="4922070" cy="878929"/>
      </dsp:txXfrm>
    </dsp:sp>
    <dsp:sp modelId="{DD03D6D3-A57F-4674-A750-4A0A870A5445}">
      <dsp:nvSpPr>
        <dsp:cNvPr id="0" name=""/>
        <dsp:cNvSpPr/>
      </dsp:nvSpPr>
      <dsp:spPr>
        <a:xfrm>
          <a:off x="0" y="4204957"/>
          <a:ext cx="5017166" cy="97402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a:t>For children and adolescents, a period of intense change can make them more vulnerable developmentally</a:t>
          </a:r>
          <a:endParaRPr lang="en-US" sz="1600" kern="1200"/>
        </a:p>
      </dsp:txBody>
      <dsp:txXfrm>
        <a:off x="47548" y="4252505"/>
        <a:ext cx="4922070" cy="87892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F7A9D8-100E-4167-9E5E-69179248F96C}">
      <dsp:nvSpPr>
        <dsp:cNvPr id="0" name=""/>
        <dsp:cNvSpPr/>
      </dsp:nvSpPr>
      <dsp:spPr>
        <a:xfrm rot="5400000">
          <a:off x="7102656" y="-3003269"/>
          <a:ext cx="812655" cy="7057145"/>
        </a:xfrm>
        <a:prstGeom prst="round2SameRect">
          <a:avLst/>
        </a:prstGeom>
        <a:solidFill>
          <a:schemeClr val="bg1">
            <a:alpha val="9000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GB" sz="1800" kern="1200">
              <a:solidFill>
                <a:schemeClr val="tx2">
                  <a:lumMod val="50000"/>
                </a:schemeClr>
              </a:solidFill>
            </a:rPr>
            <a:t>increased resilience and confidence</a:t>
          </a:r>
        </a:p>
        <a:p>
          <a:pPr marL="171450" lvl="1" indent="-171450" algn="l" defTabSz="800100">
            <a:lnSpc>
              <a:spcPct val="90000"/>
            </a:lnSpc>
            <a:spcBef>
              <a:spcPct val="0"/>
            </a:spcBef>
            <a:spcAft>
              <a:spcPct val="15000"/>
            </a:spcAft>
            <a:buChar char="•"/>
          </a:pPr>
          <a:r>
            <a:rPr lang="en-GB" sz="1800" kern="1200">
              <a:solidFill>
                <a:schemeClr val="tx2">
                  <a:lumMod val="50000"/>
                </a:schemeClr>
              </a:solidFill>
            </a:rPr>
            <a:t>development of coping skills</a:t>
          </a:r>
        </a:p>
      </dsp:txBody>
      <dsp:txXfrm rot="-5400000">
        <a:off x="3980412" y="158646"/>
        <a:ext cx="7017474" cy="733313"/>
      </dsp:txXfrm>
    </dsp:sp>
    <dsp:sp modelId="{BE5F6812-C2CA-496C-A36B-C7C8792C9CAA}">
      <dsp:nvSpPr>
        <dsp:cNvPr id="0" name=""/>
        <dsp:cNvSpPr/>
      </dsp:nvSpPr>
      <dsp:spPr>
        <a:xfrm>
          <a:off x="1438" y="2093"/>
          <a:ext cx="3969644" cy="978436"/>
        </a:xfrm>
        <a:prstGeom prst="roundRect">
          <a:avLst/>
        </a:prstGeom>
        <a:solidFill>
          <a:srgbClr val="00B05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GB" sz="1800" b="1" kern="1200">
              <a:solidFill>
                <a:schemeClr val="tx2">
                  <a:lumMod val="50000"/>
                </a:schemeClr>
              </a:solidFill>
            </a:rPr>
            <a:t>Positive</a:t>
          </a:r>
        </a:p>
        <a:p>
          <a:pPr marL="0" lvl="0" indent="0" algn="ctr" defTabSz="800100">
            <a:lnSpc>
              <a:spcPct val="90000"/>
            </a:lnSpc>
            <a:spcBef>
              <a:spcPct val="0"/>
            </a:spcBef>
            <a:spcAft>
              <a:spcPct val="35000"/>
            </a:spcAft>
            <a:buNone/>
          </a:pPr>
          <a:r>
            <a:rPr lang="en-GB" sz="1800" kern="1200">
              <a:solidFill>
                <a:schemeClr val="tx2">
                  <a:lumMod val="50000"/>
                </a:schemeClr>
              </a:solidFill>
            </a:rPr>
            <a:t>mild stress in the context of good attachment  </a:t>
          </a:r>
        </a:p>
      </dsp:txBody>
      <dsp:txXfrm>
        <a:off x="49201" y="49856"/>
        <a:ext cx="3874118" cy="882910"/>
      </dsp:txXfrm>
    </dsp:sp>
    <dsp:sp modelId="{98EE3DCB-B7AD-4EEE-AF3D-C770ED0F3A48}">
      <dsp:nvSpPr>
        <dsp:cNvPr id="0" name=""/>
        <dsp:cNvSpPr/>
      </dsp:nvSpPr>
      <dsp:spPr>
        <a:xfrm rot="5400000">
          <a:off x="7211218" y="-1629026"/>
          <a:ext cx="889310" cy="6760510"/>
        </a:xfrm>
        <a:prstGeom prst="round2SameRect">
          <a:avLst/>
        </a:prstGeom>
        <a:solidFill>
          <a:schemeClr val="bg1">
            <a:alpha val="9000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GB" sz="1800" kern="1200">
              <a:solidFill>
                <a:schemeClr val="tx2">
                  <a:lumMod val="50000"/>
                </a:schemeClr>
              </a:solidFill>
            </a:rPr>
            <a:t>Adaption and recovery with some possibility for physical/emotional damage</a:t>
          </a:r>
        </a:p>
      </dsp:txBody>
      <dsp:txXfrm rot="-5400000">
        <a:off x="4275619" y="1349986"/>
        <a:ext cx="6717097" cy="802484"/>
      </dsp:txXfrm>
    </dsp:sp>
    <dsp:sp modelId="{8EF64424-CFB1-4C99-AE98-FEBE6FA8C0E2}">
      <dsp:nvSpPr>
        <dsp:cNvPr id="0" name=""/>
        <dsp:cNvSpPr/>
      </dsp:nvSpPr>
      <dsp:spPr>
        <a:xfrm>
          <a:off x="1438" y="1007125"/>
          <a:ext cx="4274180" cy="1488207"/>
        </a:xfrm>
        <a:prstGeom prst="roundRect">
          <a:avLst/>
        </a:prstGeom>
        <a:solidFill>
          <a:srgbClr val="FFC00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GB" sz="1800" b="1" kern="1200">
              <a:solidFill>
                <a:schemeClr val="tx2">
                  <a:lumMod val="50000"/>
                </a:schemeClr>
              </a:solidFill>
            </a:rPr>
            <a:t>Tolerable</a:t>
          </a:r>
        </a:p>
        <a:p>
          <a:pPr marL="0" lvl="0" indent="0" algn="ctr" defTabSz="800100">
            <a:lnSpc>
              <a:spcPct val="90000"/>
            </a:lnSpc>
            <a:spcBef>
              <a:spcPct val="0"/>
            </a:spcBef>
            <a:spcAft>
              <a:spcPct val="35000"/>
            </a:spcAft>
            <a:buNone/>
          </a:pPr>
          <a:r>
            <a:rPr lang="en-GB" sz="1800" kern="1200">
              <a:solidFill>
                <a:schemeClr val="tx2">
                  <a:lumMod val="50000"/>
                </a:schemeClr>
              </a:solidFill>
            </a:rPr>
            <a:t>serious, temporary stress buffeted by supportive relationships </a:t>
          </a:r>
        </a:p>
      </dsp:txBody>
      <dsp:txXfrm>
        <a:off x="74086" y="1079773"/>
        <a:ext cx="4128884" cy="1342911"/>
      </dsp:txXfrm>
    </dsp:sp>
    <dsp:sp modelId="{2ED08C42-60C6-4F71-BCE1-248C5433D00E}">
      <dsp:nvSpPr>
        <dsp:cNvPr id="0" name=""/>
        <dsp:cNvSpPr/>
      </dsp:nvSpPr>
      <dsp:spPr>
        <a:xfrm rot="5400000">
          <a:off x="7389848" y="237318"/>
          <a:ext cx="1045395" cy="6243124"/>
        </a:xfrm>
        <a:prstGeom prst="round2SameRect">
          <a:avLst/>
        </a:prstGeom>
        <a:no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rtl="0">
            <a:lnSpc>
              <a:spcPct val="90000"/>
            </a:lnSpc>
            <a:spcBef>
              <a:spcPct val="0"/>
            </a:spcBef>
            <a:spcAft>
              <a:spcPct val="15000"/>
            </a:spcAft>
            <a:buChar char="•"/>
          </a:pPr>
          <a:r>
            <a:rPr lang="en-GB" sz="1800" kern="1200">
              <a:solidFill>
                <a:schemeClr val="tx2">
                  <a:lumMod val="50000"/>
                </a:schemeClr>
              </a:solidFill>
            </a:rPr>
            <a:t>Lifelong impact on health and </a:t>
          </a:r>
          <a:r>
            <a:rPr lang="en-GB" sz="1800" kern="1200">
              <a:solidFill>
                <a:schemeClr val="tx2">
                  <a:lumMod val="50000"/>
                </a:schemeClr>
              </a:solidFill>
              <a:latin typeface="Arial"/>
            </a:rPr>
            <a:t>wellbeing </a:t>
          </a:r>
          <a:endParaRPr lang="en-GB" sz="1800" kern="1200">
            <a:solidFill>
              <a:schemeClr val="tx2">
                <a:lumMod val="50000"/>
              </a:schemeClr>
            </a:solidFill>
          </a:endParaRPr>
        </a:p>
      </dsp:txBody>
      <dsp:txXfrm rot="-5400000">
        <a:off x="4790984" y="2887214"/>
        <a:ext cx="6192092" cy="943331"/>
      </dsp:txXfrm>
    </dsp:sp>
    <dsp:sp modelId="{1631D4B0-68E7-4CE8-8D81-83C331FCC978}">
      <dsp:nvSpPr>
        <dsp:cNvPr id="0" name=""/>
        <dsp:cNvSpPr/>
      </dsp:nvSpPr>
      <dsp:spPr>
        <a:xfrm>
          <a:off x="1438" y="2521928"/>
          <a:ext cx="4789545" cy="1673904"/>
        </a:xfrm>
        <a:prstGeom prst="roundRect">
          <a:avLst/>
        </a:prstGeom>
        <a:solidFill>
          <a:srgbClr val="FF000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GB" sz="1800" b="1" kern="1200">
              <a:solidFill>
                <a:schemeClr val="tx2">
                  <a:lumMod val="50000"/>
                </a:schemeClr>
              </a:solidFill>
            </a:rPr>
            <a:t>Toxic</a:t>
          </a:r>
        </a:p>
        <a:p>
          <a:pPr marL="0" lvl="0" indent="0" algn="ctr" defTabSz="800100">
            <a:lnSpc>
              <a:spcPct val="90000"/>
            </a:lnSpc>
            <a:spcBef>
              <a:spcPct val="0"/>
            </a:spcBef>
            <a:spcAft>
              <a:spcPct val="35000"/>
            </a:spcAft>
            <a:buNone/>
          </a:pPr>
          <a:r>
            <a:rPr lang="en-GB" sz="1800" kern="1200">
              <a:solidFill>
                <a:schemeClr val="tx2">
                  <a:lumMod val="50000"/>
                </a:schemeClr>
              </a:solidFill>
            </a:rPr>
            <a:t>Prolonged activation of stress response systems in the absence of protective relationships </a:t>
          </a:r>
        </a:p>
      </dsp:txBody>
      <dsp:txXfrm>
        <a:off x="83151" y="2603641"/>
        <a:ext cx="4626119" cy="151047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D2CAD9-8ACE-4269-9FDC-187256EC3326}">
      <dsp:nvSpPr>
        <dsp:cNvPr id="0" name=""/>
        <dsp:cNvSpPr/>
      </dsp:nvSpPr>
      <dsp:spPr>
        <a:xfrm>
          <a:off x="3441890" y="0"/>
          <a:ext cx="1369507" cy="890179"/>
        </a:xfrm>
        <a:prstGeom prst="roundRect">
          <a:avLst/>
        </a:prstGeom>
        <a:gradFill rotWithShape="0">
          <a:gsLst>
            <a:gs pos="0">
              <a:schemeClr val="accent3">
                <a:hueOff val="0"/>
                <a:satOff val="0"/>
                <a:lumOff val="0"/>
                <a:alphaOff val="0"/>
                <a:tint val="54000"/>
                <a:alpha val="100000"/>
                <a:satMod val="105000"/>
                <a:lumMod val="110000"/>
              </a:schemeClr>
            </a:gs>
            <a:gs pos="100000">
              <a:schemeClr val="accent3">
                <a:hueOff val="0"/>
                <a:satOff val="0"/>
                <a:lumOff val="0"/>
                <a:alphaOff val="0"/>
                <a:tint val="78000"/>
                <a:alpha val="92000"/>
                <a:satMod val="109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mn-lt"/>
            </a:rPr>
            <a:t>Baby has a need</a:t>
          </a:r>
        </a:p>
      </dsp:txBody>
      <dsp:txXfrm>
        <a:off x="3485345" y="43455"/>
        <a:ext cx="1282597" cy="803269"/>
      </dsp:txXfrm>
    </dsp:sp>
    <dsp:sp modelId="{CBE71840-81F9-4A3B-B91F-6767724B1A97}">
      <dsp:nvSpPr>
        <dsp:cNvPr id="0" name=""/>
        <dsp:cNvSpPr/>
      </dsp:nvSpPr>
      <dsp:spPr>
        <a:xfrm>
          <a:off x="2444420" y="503641"/>
          <a:ext cx="3561254" cy="3561254"/>
        </a:xfrm>
        <a:custGeom>
          <a:avLst/>
          <a:gdLst/>
          <a:ahLst/>
          <a:cxnLst/>
          <a:rect l="0" t="0" r="0" b="0"/>
          <a:pathLst>
            <a:path>
              <a:moveTo>
                <a:pt x="2561597" y="180402"/>
              </a:moveTo>
              <a:arcTo wR="1780627" hR="1780627" stAng="17760849" swAng="1252893"/>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AA239E57-57A8-45FF-92B0-6F95F574B423}">
      <dsp:nvSpPr>
        <dsp:cNvPr id="0" name=""/>
        <dsp:cNvSpPr/>
      </dsp:nvSpPr>
      <dsp:spPr>
        <a:xfrm>
          <a:off x="5131548" y="1229709"/>
          <a:ext cx="1465441" cy="890179"/>
        </a:xfrm>
        <a:prstGeom prst="roundRect">
          <a:avLst/>
        </a:prstGeom>
        <a:gradFill rotWithShape="0">
          <a:gsLst>
            <a:gs pos="0">
              <a:schemeClr val="accent3">
                <a:hueOff val="0"/>
                <a:satOff val="0"/>
                <a:lumOff val="0"/>
                <a:alphaOff val="0"/>
                <a:tint val="54000"/>
                <a:alpha val="100000"/>
                <a:satMod val="105000"/>
                <a:lumMod val="110000"/>
              </a:schemeClr>
            </a:gs>
            <a:gs pos="100000">
              <a:schemeClr val="accent3">
                <a:hueOff val="0"/>
                <a:satOff val="0"/>
                <a:lumOff val="0"/>
                <a:alphaOff val="0"/>
                <a:tint val="78000"/>
                <a:alpha val="92000"/>
                <a:satMod val="109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mn-lt"/>
            </a:rPr>
            <a:t>Baby expresses need </a:t>
          </a:r>
        </a:p>
        <a:p>
          <a:pPr marL="0" lvl="0" indent="0" algn="ctr" defTabSz="800100">
            <a:lnSpc>
              <a:spcPct val="90000"/>
            </a:lnSpc>
            <a:spcBef>
              <a:spcPct val="0"/>
            </a:spcBef>
            <a:spcAft>
              <a:spcPct val="35000"/>
            </a:spcAft>
            <a:buNone/>
          </a:pPr>
          <a:r>
            <a:rPr lang="en-GB" sz="1800" kern="1200" dirty="0">
              <a:latin typeface="+mn-lt"/>
            </a:rPr>
            <a:t>e.g. cries</a:t>
          </a:r>
        </a:p>
      </dsp:txBody>
      <dsp:txXfrm>
        <a:off x="5175003" y="1273164"/>
        <a:ext cx="1378531" cy="803269"/>
      </dsp:txXfrm>
    </dsp:sp>
    <dsp:sp modelId="{6FC67C83-7EBC-4783-92D4-698137BC0D26}">
      <dsp:nvSpPr>
        <dsp:cNvPr id="0" name=""/>
        <dsp:cNvSpPr/>
      </dsp:nvSpPr>
      <dsp:spPr>
        <a:xfrm>
          <a:off x="2383264" y="321242"/>
          <a:ext cx="3561254" cy="3561254"/>
        </a:xfrm>
        <a:custGeom>
          <a:avLst/>
          <a:gdLst/>
          <a:ahLst/>
          <a:cxnLst/>
          <a:rect l="0" t="0" r="0" b="0"/>
          <a:pathLst>
            <a:path>
              <a:moveTo>
                <a:pt x="3544645" y="2023264"/>
              </a:moveTo>
              <a:arcTo wR="1780627" hR="1780627" stAng="469906" swAng="1343392"/>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5C4D29BA-956F-49E9-BAF0-85064B56E099}">
      <dsp:nvSpPr>
        <dsp:cNvPr id="0" name=""/>
        <dsp:cNvSpPr/>
      </dsp:nvSpPr>
      <dsp:spPr>
        <a:xfrm>
          <a:off x="4438401" y="3185194"/>
          <a:ext cx="1369507" cy="963779"/>
        </a:xfrm>
        <a:prstGeom prst="roundRect">
          <a:avLst/>
        </a:prstGeom>
        <a:gradFill rotWithShape="0">
          <a:gsLst>
            <a:gs pos="0">
              <a:schemeClr val="accent3">
                <a:hueOff val="0"/>
                <a:satOff val="0"/>
                <a:lumOff val="0"/>
                <a:alphaOff val="0"/>
                <a:tint val="54000"/>
                <a:alpha val="100000"/>
                <a:satMod val="105000"/>
                <a:lumMod val="110000"/>
              </a:schemeClr>
            </a:gs>
            <a:gs pos="100000">
              <a:schemeClr val="accent3">
                <a:hueOff val="0"/>
                <a:satOff val="0"/>
                <a:lumOff val="0"/>
                <a:alphaOff val="0"/>
                <a:tint val="78000"/>
                <a:alpha val="92000"/>
                <a:satMod val="109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latin typeface="+mn-lt"/>
            </a:rPr>
            <a:t>Care response not  successful at meeting needs.</a:t>
          </a:r>
        </a:p>
        <a:p>
          <a:pPr marL="0" lvl="0" indent="0" algn="ctr" defTabSz="577850">
            <a:lnSpc>
              <a:spcPct val="90000"/>
            </a:lnSpc>
            <a:spcBef>
              <a:spcPct val="0"/>
            </a:spcBef>
            <a:spcAft>
              <a:spcPct val="35000"/>
            </a:spcAft>
            <a:buNone/>
          </a:pPr>
          <a:r>
            <a:rPr lang="en-GB" sz="1300" kern="1200" dirty="0">
              <a:latin typeface="+mn-lt"/>
            </a:rPr>
            <a:t>No comfort or inconsistent comfort</a:t>
          </a:r>
        </a:p>
      </dsp:txBody>
      <dsp:txXfrm>
        <a:off x="4485449" y="3232242"/>
        <a:ext cx="1275411" cy="869683"/>
      </dsp:txXfrm>
    </dsp:sp>
    <dsp:sp modelId="{18C29636-DEE2-478E-8E82-41A62538BB2A}">
      <dsp:nvSpPr>
        <dsp:cNvPr id="0" name=""/>
        <dsp:cNvSpPr/>
      </dsp:nvSpPr>
      <dsp:spPr>
        <a:xfrm>
          <a:off x="2295901" y="445899"/>
          <a:ext cx="3561254" cy="3561254"/>
        </a:xfrm>
        <a:custGeom>
          <a:avLst/>
          <a:gdLst/>
          <a:ahLst/>
          <a:cxnLst/>
          <a:rect l="0" t="0" r="0" b="0"/>
          <a:pathLst>
            <a:path>
              <a:moveTo>
                <a:pt x="1999732" y="3547722"/>
              </a:moveTo>
              <a:arcTo wR="1780627" hR="1780627" stAng="4975912" swAng="848176"/>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08D3458D-46B4-4B0E-AD8B-CD700DE2DD4E}">
      <dsp:nvSpPr>
        <dsp:cNvPr id="0" name=""/>
        <dsp:cNvSpPr/>
      </dsp:nvSpPr>
      <dsp:spPr>
        <a:xfrm>
          <a:off x="2345149" y="3221994"/>
          <a:ext cx="1369507" cy="890179"/>
        </a:xfrm>
        <a:prstGeom prst="roundRect">
          <a:avLst/>
        </a:prstGeom>
        <a:gradFill rotWithShape="0">
          <a:gsLst>
            <a:gs pos="0">
              <a:schemeClr val="accent3">
                <a:hueOff val="0"/>
                <a:satOff val="0"/>
                <a:lumOff val="0"/>
                <a:alphaOff val="0"/>
                <a:tint val="54000"/>
                <a:alpha val="100000"/>
                <a:satMod val="105000"/>
                <a:lumMod val="110000"/>
              </a:schemeClr>
            </a:gs>
            <a:gs pos="100000">
              <a:schemeClr val="accent3">
                <a:hueOff val="0"/>
                <a:satOff val="0"/>
                <a:lumOff val="0"/>
                <a:alphaOff val="0"/>
                <a:tint val="78000"/>
                <a:alpha val="92000"/>
                <a:satMod val="109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mn-lt"/>
            </a:rPr>
            <a:t>Baby feels anxious, restless and fearful </a:t>
          </a:r>
        </a:p>
      </dsp:txBody>
      <dsp:txXfrm>
        <a:off x="2388604" y="3265449"/>
        <a:ext cx="1282597" cy="803269"/>
      </dsp:txXfrm>
    </dsp:sp>
    <dsp:sp modelId="{F90A1533-D31D-42A5-A878-0FE783413B32}">
      <dsp:nvSpPr>
        <dsp:cNvPr id="0" name=""/>
        <dsp:cNvSpPr/>
      </dsp:nvSpPr>
      <dsp:spPr>
        <a:xfrm>
          <a:off x="2295901" y="445899"/>
          <a:ext cx="3561254" cy="3561254"/>
        </a:xfrm>
        <a:custGeom>
          <a:avLst/>
          <a:gdLst/>
          <a:ahLst/>
          <a:cxnLst/>
          <a:rect l="0" t="0" r="0" b="0"/>
          <a:pathLst>
            <a:path>
              <a:moveTo>
                <a:pt x="189127" y="2579227"/>
              </a:moveTo>
              <a:arcTo wR="1780627" hR="1780627" stAng="9201175" swAng="1361356"/>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19104934-326A-4598-BFC4-F5C7344854FC}">
      <dsp:nvSpPr>
        <dsp:cNvPr id="0" name=""/>
        <dsp:cNvSpPr/>
      </dsp:nvSpPr>
      <dsp:spPr>
        <a:xfrm>
          <a:off x="1698298" y="1231193"/>
          <a:ext cx="1369507" cy="890179"/>
        </a:xfrm>
        <a:prstGeom prst="roundRect">
          <a:avLst/>
        </a:prstGeom>
        <a:gradFill rotWithShape="0">
          <a:gsLst>
            <a:gs pos="0">
              <a:schemeClr val="accent3">
                <a:hueOff val="0"/>
                <a:satOff val="0"/>
                <a:lumOff val="0"/>
                <a:alphaOff val="0"/>
                <a:tint val="54000"/>
                <a:alpha val="100000"/>
                <a:satMod val="105000"/>
                <a:lumMod val="110000"/>
              </a:schemeClr>
            </a:gs>
            <a:gs pos="100000">
              <a:schemeClr val="accent3">
                <a:hueOff val="0"/>
                <a:satOff val="0"/>
                <a:lumOff val="0"/>
                <a:alphaOff val="0"/>
                <a:tint val="78000"/>
                <a:alpha val="92000"/>
                <a:satMod val="109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mn-lt"/>
            </a:rPr>
            <a:t>Trust does not develop</a:t>
          </a:r>
        </a:p>
      </dsp:txBody>
      <dsp:txXfrm>
        <a:off x="1741753" y="1274648"/>
        <a:ext cx="1282597" cy="803269"/>
      </dsp:txXfrm>
    </dsp:sp>
    <dsp:sp modelId="{64CE7AF7-C5D1-4D60-96E1-BA2D04404CCB}">
      <dsp:nvSpPr>
        <dsp:cNvPr id="0" name=""/>
        <dsp:cNvSpPr/>
      </dsp:nvSpPr>
      <dsp:spPr>
        <a:xfrm>
          <a:off x="2297370" y="443717"/>
          <a:ext cx="3561254" cy="3561254"/>
        </a:xfrm>
        <a:custGeom>
          <a:avLst/>
          <a:gdLst/>
          <a:ahLst/>
          <a:cxnLst/>
          <a:rect l="0" t="0" r="0" b="0"/>
          <a:pathLst>
            <a:path>
              <a:moveTo>
                <a:pt x="433198" y="616553"/>
              </a:moveTo>
              <a:arcTo wR="1780627" hR="1780627" stAng="13249468" swAng="1279263"/>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805A0D-1EB7-4BE8-81E8-012A5A994449}">
      <dsp:nvSpPr>
        <dsp:cNvPr id="0" name=""/>
        <dsp:cNvSpPr/>
      </dsp:nvSpPr>
      <dsp:spPr>
        <a:xfrm>
          <a:off x="0" y="61249"/>
          <a:ext cx="6666833" cy="694980"/>
        </a:xfrm>
        <a:prstGeom prst="roundRect">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GB" sz="2700" kern="1200"/>
            <a:t>Fight, flight or freeze responses</a:t>
          </a:r>
          <a:endParaRPr lang="en-US" sz="2700" kern="1200"/>
        </a:p>
      </dsp:txBody>
      <dsp:txXfrm>
        <a:off x="33926" y="95175"/>
        <a:ext cx="6598981" cy="627128"/>
      </dsp:txXfrm>
    </dsp:sp>
    <dsp:sp modelId="{EB643D71-96B2-4732-80C1-029FBFF55557}">
      <dsp:nvSpPr>
        <dsp:cNvPr id="0" name=""/>
        <dsp:cNvSpPr/>
      </dsp:nvSpPr>
      <dsp:spPr>
        <a:xfrm>
          <a:off x="0" y="833989"/>
          <a:ext cx="6666833" cy="694980"/>
        </a:xfrm>
        <a:prstGeom prst="roundRect">
          <a:avLst/>
        </a:prstGeom>
        <a:gradFill rotWithShape="0">
          <a:gsLst>
            <a:gs pos="0">
              <a:schemeClr val="accent2">
                <a:hueOff val="-171289"/>
                <a:satOff val="140"/>
                <a:lumOff val="-882"/>
                <a:alphaOff val="0"/>
                <a:tint val="98000"/>
                <a:satMod val="110000"/>
                <a:lumMod val="104000"/>
              </a:schemeClr>
            </a:gs>
            <a:gs pos="69000">
              <a:schemeClr val="accent2">
                <a:hueOff val="-171289"/>
                <a:satOff val="140"/>
                <a:lumOff val="-882"/>
                <a:alphaOff val="0"/>
                <a:shade val="88000"/>
                <a:satMod val="130000"/>
                <a:lumMod val="92000"/>
              </a:schemeClr>
            </a:gs>
            <a:gs pos="100000">
              <a:schemeClr val="accent2">
                <a:hueOff val="-171289"/>
                <a:satOff val="140"/>
                <a:lumOff val="-882"/>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GB" sz="2700" kern="1200"/>
            <a:t>Regression in behaviours</a:t>
          </a:r>
          <a:endParaRPr lang="en-US" sz="2700" kern="1200"/>
        </a:p>
      </dsp:txBody>
      <dsp:txXfrm>
        <a:off x="33926" y="867915"/>
        <a:ext cx="6598981" cy="627128"/>
      </dsp:txXfrm>
    </dsp:sp>
    <dsp:sp modelId="{E8E13A0D-9ECF-4B4A-86BB-51A4C59388CF}">
      <dsp:nvSpPr>
        <dsp:cNvPr id="0" name=""/>
        <dsp:cNvSpPr/>
      </dsp:nvSpPr>
      <dsp:spPr>
        <a:xfrm>
          <a:off x="0" y="1606729"/>
          <a:ext cx="6666833" cy="694980"/>
        </a:xfrm>
        <a:prstGeom prst="roundRect">
          <a:avLst/>
        </a:prstGeom>
        <a:gradFill rotWithShape="0">
          <a:gsLst>
            <a:gs pos="0">
              <a:schemeClr val="accent2">
                <a:hueOff val="-342577"/>
                <a:satOff val="279"/>
                <a:lumOff val="-1764"/>
                <a:alphaOff val="0"/>
                <a:tint val="98000"/>
                <a:satMod val="110000"/>
                <a:lumMod val="104000"/>
              </a:schemeClr>
            </a:gs>
            <a:gs pos="69000">
              <a:schemeClr val="accent2">
                <a:hueOff val="-342577"/>
                <a:satOff val="279"/>
                <a:lumOff val="-1764"/>
                <a:alphaOff val="0"/>
                <a:shade val="88000"/>
                <a:satMod val="130000"/>
                <a:lumMod val="92000"/>
              </a:schemeClr>
            </a:gs>
            <a:gs pos="100000">
              <a:schemeClr val="accent2">
                <a:hueOff val="-342577"/>
                <a:satOff val="279"/>
                <a:lumOff val="-1764"/>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GB" sz="2700" kern="1200"/>
            <a:t>Overwhelming and strong emotions</a:t>
          </a:r>
          <a:endParaRPr lang="en-US" sz="2700" kern="1200"/>
        </a:p>
      </dsp:txBody>
      <dsp:txXfrm>
        <a:off x="33926" y="1640655"/>
        <a:ext cx="6598981" cy="627128"/>
      </dsp:txXfrm>
    </dsp:sp>
    <dsp:sp modelId="{65B89FA8-40A6-42E2-9432-AF416B2EFFDF}">
      <dsp:nvSpPr>
        <dsp:cNvPr id="0" name=""/>
        <dsp:cNvSpPr/>
      </dsp:nvSpPr>
      <dsp:spPr>
        <a:xfrm>
          <a:off x="0" y="2379469"/>
          <a:ext cx="6666833" cy="694980"/>
        </a:xfrm>
        <a:prstGeom prst="roundRect">
          <a:avLst/>
        </a:prstGeom>
        <a:gradFill rotWithShape="0">
          <a:gsLst>
            <a:gs pos="0">
              <a:schemeClr val="accent2">
                <a:hueOff val="-513866"/>
                <a:satOff val="419"/>
                <a:lumOff val="-2647"/>
                <a:alphaOff val="0"/>
                <a:tint val="98000"/>
                <a:satMod val="110000"/>
                <a:lumMod val="104000"/>
              </a:schemeClr>
            </a:gs>
            <a:gs pos="69000">
              <a:schemeClr val="accent2">
                <a:hueOff val="-513866"/>
                <a:satOff val="419"/>
                <a:lumOff val="-2647"/>
                <a:alphaOff val="0"/>
                <a:shade val="88000"/>
                <a:satMod val="130000"/>
                <a:lumMod val="92000"/>
              </a:schemeClr>
            </a:gs>
            <a:gs pos="100000">
              <a:schemeClr val="accent2">
                <a:hueOff val="-513866"/>
                <a:satOff val="419"/>
                <a:lumOff val="-2647"/>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GB" sz="2700" kern="1200"/>
            <a:t>Psychosomatic symptoms</a:t>
          </a:r>
          <a:endParaRPr lang="en-US" sz="2700" kern="1200"/>
        </a:p>
      </dsp:txBody>
      <dsp:txXfrm>
        <a:off x="33926" y="2413395"/>
        <a:ext cx="6598981" cy="627128"/>
      </dsp:txXfrm>
    </dsp:sp>
    <dsp:sp modelId="{8274DF50-5D59-4843-9DA3-AA8F62720322}">
      <dsp:nvSpPr>
        <dsp:cNvPr id="0" name=""/>
        <dsp:cNvSpPr/>
      </dsp:nvSpPr>
      <dsp:spPr>
        <a:xfrm>
          <a:off x="0" y="3152209"/>
          <a:ext cx="6666833" cy="694980"/>
        </a:xfrm>
        <a:prstGeom prst="roundRect">
          <a:avLst/>
        </a:prstGeom>
        <a:gradFill rotWithShape="0">
          <a:gsLst>
            <a:gs pos="0">
              <a:schemeClr val="accent2">
                <a:hueOff val="-685154"/>
                <a:satOff val="559"/>
                <a:lumOff val="-3529"/>
                <a:alphaOff val="0"/>
                <a:tint val="98000"/>
                <a:satMod val="110000"/>
                <a:lumMod val="104000"/>
              </a:schemeClr>
            </a:gs>
            <a:gs pos="69000">
              <a:schemeClr val="accent2">
                <a:hueOff val="-685154"/>
                <a:satOff val="559"/>
                <a:lumOff val="-3529"/>
                <a:alphaOff val="0"/>
                <a:shade val="88000"/>
                <a:satMod val="130000"/>
                <a:lumMod val="92000"/>
              </a:schemeClr>
            </a:gs>
            <a:gs pos="100000">
              <a:schemeClr val="accent2">
                <a:hueOff val="-685154"/>
                <a:satOff val="559"/>
                <a:lumOff val="-3529"/>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GB" sz="2700" kern="1200"/>
            <a:t>Mistrust in others</a:t>
          </a:r>
          <a:endParaRPr lang="en-US" sz="2700" kern="1200"/>
        </a:p>
      </dsp:txBody>
      <dsp:txXfrm>
        <a:off x="33926" y="3186135"/>
        <a:ext cx="6598981" cy="627128"/>
      </dsp:txXfrm>
    </dsp:sp>
    <dsp:sp modelId="{DF2EB6A6-2532-4EE7-9205-A938DBDB601E}">
      <dsp:nvSpPr>
        <dsp:cNvPr id="0" name=""/>
        <dsp:cNvSpPr/>
      </dsp:nvSpPr>
      <dsp:spPr>
        <a:xfrm>
          <a:off x="0" y="3924949"/>
          <a:ext cx="6666833" cy="694980"/>
        </a:xfrm>
        <a:prstGeom prst="roundRect">
          <a:avLst/>
        </a:prstGeom>
        <a:gradFill rotWithShape="0">
          <a:gsLst>
            <a:gs pos="0">
              <a:schemeClr val="accent2">
                <a:hueOff val="-856443"/>
                <a:satOff val="698"/>
                <a:lumOff val="-4411"/>
                <a:alphaOff val="0"/>
                <a:tint val="98000"/>
                <a:satMod val="110000"/>
                <a:lumMod val="104000"/>
              </a:schemeClr>
            </a:gs>
            <a:gs pos="69000">
              <a:schemeClr val="accent2">
                <a:hueOff val="-856443"/>
                <a:satOff val="698"/>
                <a:lumOff val="-4411"/>
                <a:alphaOff val="0"/>
                <a:shade val="88000"/>
                <a:satMod val="130000"/>
                <a:lumMod val="92000"/>
              </a:schemeClr>
            </a:gs>
            <a:gs pos="100000">
              <a:schemeClr val="accent2">
                <a:hueOff val="-856443"/>
                <a:satOff val="698"/>
                <a:lumOff val="-4411"/>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GB" sz="2700" kern="1200" dirty="0"/>
            <a:t>Executive function and readiness to learn</a:t>
          </a:r>
          <a:endParaRPr lang="en-US" sz="2700" kern="1200" dirty="0"/>
        </a:p>
      </dsp:txBody>
      <dsp:txXfrm>
        <a:off x="33926" y="3958875"/>
        <a:ext cx="6598981" cy="627128"/>
      </dsp:txXfrm>
    </dsp:sp>
    <dsp:sp modelId="{237EC8F9-511E-43F3-B3B6-A27C4B85611C}">
      <dsp:nvSpPr>
        <dsp:cNvPr id="0" name=""/>
        <dsp:cNvSpPr/>
      </dsp:nvSpPr>
      <dsp:spPr>
        <a:xfrm>
          <a:off x="0" y="4697689"/>
          <a:ext cx="6666833" cy="694980"/>
        </a:xfrm>
        <a:prstGeom prst="roundRect">
          <a:avLst/>
        </a:prstGeom>
        <a:gradFill rotWithShape="0">
          <a:gsLst>
            <a:gs pos="0">
              <a:schemeClr val="accent2">
                <a:hueOff val="-1027731"/>
                <a:satOff val="838"/>
                <a:lumOff val="-5293"/>
                <a:alphaOff val="0"/>
                <a:tint val="98000"/>
                <a:satMod val="110000"/>
                <a:lumMod val="104000"/>
              </a:schemeClr>
            </a:gs>
            <a:gs pos="69000">
              <a:schemeClr val="accent2">
                <a:hueOff val="-1027731"/>
                <a:satOff val="838"/>
                <a:lumOff val="-5293"/>
                <a:alphaOff val="0"/>
                <a:shade val="88000"/>
                <a:satMod val="130000"/>
                <a:lumMod val="92000"/>
              </a:schemeClr>
            </a:gs>
            <a:gs pos="100000">
              <a:schemeClr val="accent2">
                <a:hueOff val="-1027731"/>
                <a:satOff val="838"/>
                <a:lumOff val="-5293"/>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Irritability/anger</a:t>
          </a:r>
        </a:p>
      </dsp:txBody>
      <dsp:txXfrm>
        <a:off x="33926" y="4731615"/>
        <a:ext cx="6598981" cy="62712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F0642F-BEE1-4484-BB65-9FB298741CCD}">
      <dsp:nvSpPr>
        <dsp:cNvPr id="0" name=""/>
        <dsp:cNvSpPr/>
      </dsp:nvSpPr>
      <dsp:spPr>
        <a:xfrm>
          <a:off x="7143" y="1001183"/>
          <a:ext cx="2135187" cy="1281112"/>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Education</a:t>
          </a:r>
        </a:p>
      </dsp:txBody>
      <dsp:txXfrm>
        <a:off x="44665" y="1038705"/>
        <a:ext cx="2060143" cy="1206068"/>
      </dsp:txXfrm>
    </dsp:sp>
    <dsp:sp modelId="{ED445700-B4F6-437C-AF93-F61CA7450396}">
      <dsp:nvSpPr>
        <dsp:cNvPr id="0" name=""/>
        <dsp:cNvSpPr/>
      </dsp:nvSpPr>
      <dsp:spPr>
        <a:xfrm rot="21585915">
          <a:off x="2330225" y="1370905"/>
          <a:ext cx="452663" cy="52952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2330226" y="1477088"/>
        <a:ext cx="316864" cy="317716"/>
      </dsp:txXfrm>
    </dsp:sp>
    <dsp:sp modelId="{E77A3A4B-323E-4A77-B69D-2C560AC64537}">
      <dsp:nvSpPr>
        <dsp:cNvPr id="0" name=""/>
        <dsp:cNvSpPr/>
      </dsp:nvSpPr>
      <dsp:spPr>
        <a:xfrm>
          <a:off x="2996406" y="988936"/>
          <a:ext cx="2135187" cy="1281112"/>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Relationships/trust</a:t>
          </a:r>
        </a:p>
      </dsp:txBody>
      <dsp:txXfrm>
        <a:off x="3033928" y="1026458"/>
        <a:ext cx="2060143" cy="1206068"/>
      </dsp:txXfrm>
    </dsp:sp>
    <dsp:sp modelId="{67BAE010-41D5-4564-9ED3-092F57DEA5F9}">
      <dsp:nvSpPr>
        <dsp:cNvPr id="0" name=""/>
        <dsp:cNvSpPr/>
      </dsp:nvSpPr>
      <dsp:spPr>
        <a:xfrm rot="14085">
          <a:off x="5319488" y="1370800"/>
          <a:ext cx="452663" cy="52952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5319489" y="1476427"/>
        <a:ext cx="316864" cy="317716"/>
      </dsp:txXfrm>
    </dsp:sp>
    <dsp:sp modelId="{E1E36EB7-BD7C-4871-B051-75DA615EC27F}">
      <dsp:nvSpPr>
        <dsp:cNvPr id="0" name=""/>
        <dsp:cNvSpPr/>
      </dsp:nvSpPr>
      <dsp:spPr>
        <a:xfrm>
          <a:off x="5985668" y="1001183"/>
          <a:ext cx="2135187" cy="1281112"/>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Access to resources/supports</a:t>
          </a:r>
        </a:p>
      </dsp:txBody>
      <dsp:txXfrm>
        <a:off x="6023190" y="1038705"/>
        <a:ext cx="2060143" cy="1206068"/>
      </dsp:txXfrm>
    </dsp:sp>
    <dsp:sp modelId="{06501120-95DD-46CE-B230-AADD0DF8A46A}">
      <dsp:nvSpPr>
        <dsp:cNvPr id="0" name=""/>
        <dsp:cNvSpPr/>
      </dsp:nvSpPr>
      <dsp:spPr>
        <a:xfrm rot="5400000">
          <a:off x="6826932" y="2431759"/>
          <a:ext cx="452659" cy="52952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rot="-5400000">
        <a:off x="6894404" y="2470192"/>
        <a:ext cx="317716" cy="316861"/>
      </dsp:txXfrm>
    </dsp:sp>
    <dsp:sp modelId="{C93ED12B-FC0F-40A2-8DD7-1DBE0A6D284B}">
      <dsp:nvSpPr>
        <dsp:cNvPr id="0" name=""/>
        <dsp:cNvSpPr/>
      </dsp:nvSpPr>
      <dsp:spPr>
        <a:xfrm>
          <a:off x="5985668" y="3136371"/>
          <a:ext cx="2135187" cy="1281112"/>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Religion/Culture</a:t>
          </a:r>
        </a:p>
      </dsp:txBody>
      <dsp:txXfrm>
        <a:off x="6023190" y="3173893"/>
        <a:ext cx="2060143" cy="1206068"/>
      </dsp:txXfrm>
    </dsp:sp>
    <dsp:sp modelId="{CF0E74D4-335F-4AC6-AD3B-3FFFA3938904}">
      <dsp:nvSpPr>
        <dsp:cNvPr id="0" name=""/>
        <dsp:cNvSpPr/>
      </dsp:nvSpPr>
      <dsp:spPr>
        <a:xfrm rot="10800000">
          <a:off x="5345112" y="3512163"/>
          <a:ext cx="452659" cy="52952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rot="10800000">
        <a:off x="5480910" y="3618068"/>
        <a:ext cx="316861" cy="317716"/>
      </dsp:txXfrm>
    </dsp:sp>
    <dsp:sp modelId="{7EB95210-AFF7-4A0B-81C1-4EF945C206CD}">
      <dsp:nvSpPr>
        <dsp:cNvPr id="0" name=""/>
        <dsp:cNvSpPr/>
      </dsp:nvSpPr>
      <dsp:spPr>
        <a:xfrm>
          <a:off x="2996406" y="3136370"/>
          <a:ext cx="2135187" cy="1281112"/>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Family support</a:t>
          </a:r>
        </a:p>
      </dsp:txBody>
      <dsp:txXfrm>
        <a:off x="3033928" y="3173892"/>
        <a:ext cx="2060143" cy="1206068"/>
      </dsp:txXfrm>
    </dsp:sp>
    <dsp:sp modelId="{43E9F1A4-63D5-49CE-BF92-B2BBEA8D2328}">
      <dsp:nvSpPr>
        <dsp:cNvPr id="0" name=""/>
        <dsp:cNvSpPr/>
      </dsp:nvSpPr>
      <dsp:spPr>
        <a:xfrm rot="10800000">
          <a:off x="2355850" y="3512163"/>
          <a:ext cx="452659" cy="52952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rot="10800000">
        <a:off x="2491648" y="3618068"/>
        <a:ext cx="316861" cy="317716"/>
      </dsp:txXfrm>
    </dsp:sp>
    <dsp:sp modelId="{9FF67E4A-EC9F-4707-A7C7-ADE84E2436DB}">
      <dsp:nvSpPr>
        <dsp:cNvPr id="0" name=""/>
        <dsp:cNvSpPr/>
      </dsp:nvSpPr>
      <dsp:spPr>
        <a:xfrm>
          <a:off x="7143" y="3136370"/>
          <a:ext cx="2135187" cy="1281112"/>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Response of country of residence</a:t>
          </a:r>
        </a:p>
      </dsp:txBody>
      <dsp:txXfrm>
        <a:off x="44665" y="3173892"/>
        <a:ext cx="2060143" cy="120606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00F48A-E032-4662-97D5-EBE06DDA7139}">
      <dsp:nvSpPr>
        <dsp:cNvPr id="0" name=""/>
        <dsp:cNvSpPr/>
      </dsp:nvSpPr>
      <dsp:spPr>
        <a:xfrm>
          <a:off x="7143" y="1001183"/>
          <a:ext cx="2135187" cy="1281112"/>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Family support</a:t>
          </a:r>
        </a:p>
      </dsp:txBody>
      <dsp:txXfrm>
        <a:off x="44665" y="1038705"/>
        <a:ext cx="2060143" cy="1206068"/>
      </dsp:txXfrm>
    </dsp:sp>
    <dsp:sp modelId="{05216F89-B1EE-4AF4-82AD-E29732DB9AA6}">
      <dsp:nvSpPr>
        <dsp:cNvPr id="0" name=""/>
        <dsp:cNvSpPr/>
      </dsp:nvSpPr>
      <dsp:spPr>
        <a:xfrm>
          <a:off x="2330227" y="1376976"/>
          <a:ext cx="452659" cy="52952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GB" sz="1500" kern="1200"/>
        </a:p>
      </dsp:txBody>
      <dsp:txXfrm>
        <a:off x="2330227" y="1482881"/>
        <a:ext cx="316861" cy="317716"/>
      </dsp:txXfrm>
    </dsp:sp>
    <dsp:sp modelId="{EF0679F6-641D-41B5-8178-929EB6B97130}">
      <dsp:nvSpPr>
        <dsp:cNvPr id="0" name=""/>
        <dsp:cNvSpPr/>
      </dsp:nvSpPr>
      <dsp:spPr>
        <a:xfrm>
          <a:off x="2996406" y="1001183"/>
          <a:ext cx="2135187" cy="1281112"/>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Community support</a:t>
          </a:r>
        </a:p>
      </dsp:txBody>
      <dsp:txXfrm>
        <a:off x="3033928" y="1038705"/>
        <a:ext cx="2060143" cy="1206068"/>
      </dsp:txXfrm>
    </dsp:sp>
    <dsp:sp modelId="{FDCA90ED-B294-4F2D-AD5F-9418FD8AFD55}">
      <dsp:nvSpPr>
        <dsp:cNvPr id="0" name=""/>
        <dsp:cNvSpPr/>
      </dsp:nvSpPr>
      <dsp:spPr>
        <a:xfrm>
          <a:off x="5319490" y="1376976"/>
          <a:ext cx="452659" cy="52952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GB" sz="1500" kern="1200"/>
        </a:p>
      </dsp:txBody>
      <dsp:txXfrm>
        <a:off x="5319490" y="1482881"/>
        <a:ext cx="316861" cy="317716"/>
      </dsp:txXfrm>
    </dsp:sp>
    <dsp:sp modelId="{480F7751-3CD3-4A11-A8F5-1331E4B89D5D}">
      <dsp:nvSpPr>
        <dsp:cNvPr id="0" name=""/>
        <dsp:cNvSpPr/>
      </dsp:nvSpPr>
      <dsp:spPr>
        <a:xfrm>
          <a:off x="5985668" y="1001183"/>
          <a:ext cx="2135187" cy="1281112"/>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Culture/religion</a:t>
          </a:r>
        </a:p>
      </dsp:txBody>
      <dsp:txXfrm>
        <a:off x="6023190" y="1038705"/>
        <a:ext cx="2060143" cy="1206068"/>
      </dsp:txXfrm>
    </dsp:sp>
    <dsp:sp modelId="{78BB7F90-FC2E-4C4E-BB6F-47A9C671D937}">
      <dsp:nvSpPr>
        <dsp:cNvPr id="0" name=""/>
        <dsp:cNvSpPr/>
      </dsp:nvSpPr>
      <dsp:spPr>
        <a:xfrm rot="5400000">
          <a:off x="6826932" y="2431759"/>
          <a:ext cx="452659" cy="52952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GB" sz="1500" kern="1200"/>
        </a:p>
      </dsp:txBody>
      <dsp:txXfrm rot="-5400000">
        <a:off x="6894404" y="2470192"/>
        <a:ext cx="317716" cy="316861"/>
      </dsp:txXfrm>
    </dsp:sp>
    <dsp:sp modelId="{B2BAFB19-480A-4685-A19F-CF8ADFDD3483}">
      <dsp:nvSpPr>
        <dsp:cNvPr id="0" name=""/>
        <dsp:cNvSpPr/>
      </dsp:nvSpPr>
      <dsp:spPr>
        <a:xfrm>
          <a:off x="5985668" y="3136371"/>
          <a:ext cx="2135187" cy="1281112"/>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Education</a:t>
          </a:r>
        </a:p>
      </dsp:txBody>
      <dsp:txXfrm>
        <a:off x="6023190" y="3173893"/>
        <a:ext cx="2060143" cy="1206068"/>
      </dsp:txXfrm>
    </dsp:sp>
    <dsp:sp modelId="{334DD8AF-A2F4-4E89-A571-3D6087D3E928}">
      <dsp:nvSpPr>
        <dsp:cNvPr id="0" name=""/>
        <dsp:cNvSpPr/>
      </dsp:nvSpPr>
      <dsp:spPr>
        <a:xfrm rot="10800000">
          <a:off x="5345112" y="3512163"/>
          <a:ext cx="452659" cy="52952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GB" sz="1500" kern="1200"/>
        </a:p>
      </dsp:txBody>
      <dsp:txXfrm rot="10800000">
        <a:off x="5480910" y="3618068"/>
        <a:ext cx="316861" cy="317716"/>
      </dsp:txXfrm>
    </dsp:sp>
    <dsp:sp modelId="{5B02E3CF-0F1C-43F3-973F-60375F5FA211}">
      <dsp:nvSpPr>
        <dsp:cNvPr id="0" name=""/>
        <dsp:cNvSpPr/>
      </dsp:nvSpPr>
      <dsp:spPr>
        <a:xfrm>
          <a:off x="2996406" y="3136370"/>
          <a:ext cx="2135187" cy="1281112"/>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Relationships/trust</a:t>
          </a:r>
        </a:p>
      </dsp:txBody>
      <dsp:txXfrm>
        <a:off x="3033928" y="3173892"/>
        <a:ext cx="2060143" cy="1206068"/>
      </dsp:txXfrm>
    </dsp:sp>
    <dsp:sp modelId="{5DADF746-F3EF-440A-91F8-C67EB8AB33DA}">
      <dsp:nvSpPr>
        <dsp:cNvPr id="0" name=""/>
        <dsp:cNvSpPr/>
      </dsp:nvSpPr>
      <dsp:spPr>
        <a:xfrm rot="10800000">
          <a:off x="2355850" y="3512163"/>
          <a:ext cx="452659" cy="52952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GB" sz="1500" kern="1200"/>
        </a:p>
      </dsp:txBody>
      <dsp:txXfrm rot="10800000">
        <a:off x="2491648" y="3618068"/>
        <a:ext cx="316861" cy="317716"/>
      </dsp:txXfrm>
    </dsp:sp>
    <dsp:sp modelId="{7DDAC3E4-48B5-4088-8FCF-FF93B8DA85D8}">
      <dsp:nvSpPr>
        <dsp:cNvPr id="0" name=""/>
        <dsp:cNvSpPr/>
      </dsp:nvSpPr>
      <dsp:spPr>
        <a:xfrm>
          <a:off x="7143" y="3136370"/>
          <a:ext cx="2135187" cy="1281112"/>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Beliefs about move</a:t>
          </a:r>
        </a:p>
      </dsp:txBody>
      <dsp:txXfrm>
        <a:off x="44665" y="3173892"/>
        <a:ext cx="2060143" cy="120606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FA8782-2A8B-4FFA-8C70-024A0706F2FC}">
      <dsp:nvSpPr>
        <dsp:cNvPr id="0" name=""/>
        <dsp:cNvSpPr/>
      </dsp:nvSpPr>
      <dsp:spPr>
        <a:xfrm>
          <a:off x="1469471" y="1005058"/>
          <a:ext cx="307336" cy="91440"/>
        </a:xfrm>
        <a:custGeom>
          <a:avLst/>
          <a:gdLst/>
          <a:ahLst/>
          <a:cxnLst/>
          <a:rect l="0" t="0" r="0" b="0"/>
          <a:pathLst>
            <a:path>
              <a:moveTo>
                <a:pt x="0" y="45720"/>
              </a:moveTo>
              <a:lnTo>
                <a:pt x="307336"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614690" y="1049087"/>
        <a:ext cx="16896" cy="3382"/>
      </dsp:txXfrm>
    </dsp:sp>
    <dsp:sp modelId="{E4127839-4CB6-42F6-8757-B66F736DCC7E}">
      <dsp:nvSpPr>
        <dsp:cNvPr id="0" name=""/>
        <dsp:cNvSpPr/>
      </dsp:nvSpPr>
      <dsp:spPr>
        <a:xfrm>
          <a:off x="1982" y="609991"/>
          <a:ext cx="1469288" cy="881573"/>
        </a:xfrm>
        <a:prstGeom prst="rect">
          <a:avLst/>
        </a:prstGeom>
        <a:solidFill>
          <a:schemeClr val="accent1">
            <a:lumMod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996" tIns="75573" rIns="71996" bIns="75573" numCol="1" spcCol="1270" anchor="ctr" anchorCtr="0">
          <a:noAutofit/>
        </a:bodyPr>
        <a:lstStyle/>
        <a:p>
          <a:pPr marL="0" lvl="0" indent="0" algn="ctr" defTabSz="533400">
            <a:lnSpc>
              <a:spcPct val="90000"/>
            </a:lnSpc>
            <a:spcBef>
              <a:spcPct val="0"/>
            </a:spcBef>
            <a:spcAft>
              <a:spcPct val="35000"/>
            </a:spcAft>
            <a:buNone/>
          </a:pPr>
          <a:r>
            <a:rPr lang="en-GB" sz="1200" b="1" kern="1200"/>
            <a:t>Why?</a:t>
          </a:r>
          <a:endParaRPr lang="en-US" sz="1200" kern="1200"/>
        </a:p>
      </dsp:txBody>
      <dsp:txXfrm>
        <a:off x="1982" y="609991"/>
        <a:ext cx="1469288" cy="881573"/>
      </dsp:txXfrm>
    </dsp:sp>
    <dsp:sp modelId="{3F6385F5-B0D7-4421-8A26-DC336E96496B}">
      <dsp:nvSpPr>
        <dsp:cNvPr id="0" name=""/>
        <dsp:cNvSpPr/>
      </dsp:nvSpPr>
      <dsp:spPr>
        <a:xfrm>
          <a:off x="3279737" y="1005058"/>
          <a:ext cx="307336" cy="91440"/>
        </a:xfrm>
        <a:custGeom>
          <a:avLst/>
          <a:gdLst/>
          <a:ahLst/>
          <a:cxnLst/>
          <a:rect l="0" t="0" r="0" b="0"/>
          <a:pathLst>
            <a:path>
              <a:moveTo>
                <a:pt x="0" y="45720"/>
              </a:moveTo>
              <a:lnTo>
                <a:pt x="307336"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24957" y="1049087"/>
        <a:ext cx="16896" cy="3382"/>
      </dsp:txXfrm>
    </dsp:sp>
    <dsp:sp modelId="{CE86AADD-8DB1-49D4-97FC-5CB495D89DF1}">
      <dsp:nvSpPr>
        <dsp:cNvPr id="0" name=""/>
        <dsp:cNvSpPr/>
      </dsp:nvSpPr>
      <dsp:spPr>
        <a:xfrm>
          <a:off x="1809207" y="387980"/>
          <a:ext cx="1472330" cy="132559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996" tIns="75573" rIns="71996" bIns="75573" numCol="1" spcCol="1270" anchor="ctr" anchorCtr="0">
          <a:noAutofit/>
        </a:bodyPr>
        <a:lstStyle/>
        <a:p>
          <a:pPr marL="0" lvl="0" indent="0" algn="ctr" defTabSz="533400">
            <a:lnSpc>
              <a:spcPct val="90000"/>
            </a:lnSpc>
            <a:spcBef>
              <a:spcPct val="0"/>
            </a:spcBef>
            <a:spcAft>
              <a:spcPct val="35000"/>
            </a:spcAft>
            <a:buNone/>
          </a:pPr>
          <a:r>
            <a:rPr lang="en-GB" sz="1200" kern="1200" dirty="0"/>
            <a:t>Schools can respond to the different populations and cultures of their local area</a:t>
          </a:r>
          <a:endParaRPr lang="en-US" sz="1200" kern="1200" dirty="0"/>
        </a:p>
      </dsp:txBody>
      <dsp:txXfrm>
        <a:off x="1809207" y="387980"/>
        <a:ext cx="1472330" cy="1325595"/>
      </dsp:txXfrm>
    </dsp:sp>
    <dsp:sp modelId="{F8E975D9-D026-4F07-B483-933716CE0DFD}">
      <dsp:nvSpPr>
        <dsp:cNvPr id="0" name=""/>
        <dsp:cNvSpPr/>
      </dsp:nvSpPr>
      <dsp:spPr>
        <a:xfrm>
          <a:off x="5086962" y="1005058"/>
          <a:ext cx="307336" cy="91440"/>
        </a:xfrm>
        <a:custGeom>
          <a:avLst/>
          <a:gdLst/>
          <a:ahLst/>
          <a:cxnLst/>
          <a:rect l="0" t="0" r="0" b="0"/>
          <a:pathLst>
            <a:path>
              <a:moveTo>
                <a:pt x="0" y="45720"/>
              </a:moveTo>
              <a:lnTo>
                <a:pt x="307336"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32182" y="1049087"/>
        <a:ext cx="16896" cy="3382"/>
      </dsp:txXfrm>
    </dsp:sp>
    <dsp:sp modelId="{B9F60DEC-E6BC-4FD4-A2F4-0EE378A814D8}">
      <dsp:nvSpPr>
        <dsp:cNvPr id="0" name=""/>
        <dsp:cNvSpPr/>
      </dsp:nvSpPr>
      <dsp:spPr>
        <a:xfrm>
          <a:off x="3619474" y="609991"/>
          <a:ext cx="1469288" cy="881573"/>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996" tIns="75573" rIns="71996" bIns="75573" numCol="1" spcCol="1270" anchor="ctr" anchorCtr="0">
          <a:noAutofit/>
        </a:bodyPr>
        <a:lstStyle/>
        <a:p>
          <a:pPr marL="0" lvl="0" indent="0" algn="ctr" defTabSz="533400">
            <a:lnSpc>
              <a:spcPct val="90000"/>
            </a:lnSpc>
            <a:spcBef>
              <a:spcPct val="0"/>
            </a:spcBef>
            <a:spcAft>
              <a:spcPct val="35000"/>
            </a:spcAft>
            <a:buNone/>
          </a:pPr>
          <a:r>
            <a:rPr lang="en-GB" sz="1200" kern="1200"/>
            <a:t>Schools are ideological sites for ‘being’ and ‘becoming’</a:t>
          </a:r>
          <a:endParaRPr lang="en-US" sz="1200" kern="1200"/>
        </a:p>
      </dsp:txBody>
      <dsp:txXfrm>
        <a:off x="3619474" y="609991"/>
        <a:ext cx="1469288" cy="881573"/>
      </dsp:txXfrm>
    </dsp:sp>
    <dsp:sp modelId="{397DE693-57DD-4C06-AE99-4B7959F10CC0}">
      <dsp:nvSpPr>
        <dsp:cNvPr id="0" name=""/>
        <dsp:cNvSpPr/>
      </dsp:nvSpPr>
      <dsp:spPr>
        <a:xfrm>
          <a:off x="736626" y="1782923"/>
          <a:ext cx="5531864" cy="307336"/>
        </a:xfrm>
        <a:custGeom>
          <a:avLst/>
          <a:gdLst/>
          <a:ahLst/>
          <a:cxnLst/>
          <a:rect l="0" t="0" r="0" b="0"/>
          <a:pathLst>
            <a:path>
              <a:moveTo>
                <a:pt x="5531864" y="0"/>
              </a:moveTo>
              <a:lnTo>
                <a:pt x="5531864" y="170768"/>
              </a:lnTo>
              <a:lnTo>
                <a:pt x="0" y="170768"/>
              </a:lnTo>
              <a:lnTo>
                <a:pt x="0" y="307336"/>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64004" y="1934900"/>
        <a:ext cx="277108" cy="3382"/>
      </dsp:txXfrm>
    </dsp:sp>
    <dsp:sp modelId="{DA7BF63A-4AF6-44AB-8F06-150418657D94}">
      <dsp:nvSpPr>
        <dsp:cNvPr id="0" name=""/>
        <dsp:cNvSpPr/>
      </dsp:nvSpPr>
      <dsp:spPr>
        <a:xfrm>
          <a:off x="5426699" y="316833"/>
          <a:ext cx="1683584" cy="146788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996" tIns="75573" rIns="71996" bIns="75573" numCol="1" spcCol="1270" anchor="ctr" anchorCtr="0">
          <a:noAutofit/>
        </a:bodyPr>
        <a:lstStyle/>
        <a:p>
          <a:pPr marL="0" lvl="0" indent="0" algn="ctr" defTabSz="533400">
            <a:lnSpc>
              <a:spcPct val="90000"/>
            </a:lnSpc>
            <a:spcBef>
              <a:spcPct val="0"/>
            </a:spcBef>
            <a:spcAft>
              <a:spcPct val="35000"/>
            </a:spcAft>
            <a:buNone/>
          </a:pPr>
          <a:r>
            <a:rPr lang="en-GB" sz="1200" kern="1200" dirty="0"/>
            <a:t>Schools can teach about human values and identify and expose practices that encourage forms of oppression</a:t>
          </a:r>
          <a:endParaRPr lang="en-US" sz="1200" kern="1200" dirty="0"/>
        </a:p>
      </dsp:txBody>
      <dsp:txXfrm>
        <a:off x="5426699" y="316833"/>
        <a:ext cx="1683584" cy="1467889"/>
      </dsp:txXfrm>
    </dsp:sp>
    <dsp:sp modelId="{E768161E-88EB-480E-8A4E-362956D6927B}">
      <dsp:nvSpPr>
        <dsp:cNvPr id="0" name=""/>
        <dsp:cNvSpPr/>
      </dsp:nvSpPr>
      <dsp:spPr>
        <a:xfrm>
          <a:off x="1469471" y="2517726"/>
          <a:ext cx="307336" cy="91440"/>
        </a:xfrm>
        <a:custGeom>
          <a:avLst/>
          <a:gdLst/>
          <a:ahLst/>
          <a:cxnLst/>
          <a:rect l="0" t="0" r="0" b="0"/>
          <a:pathLst>
            <a:path>
              <a:moveTo>
                <a:pt x="0" y="45720"/>
              </a:moveTo>
              <a:lnTo>
                <a:pt x="307336"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614690" y="2561755"/>
        <a:ext cx="16896" cy="3382"/>
      </dsp:txXfrm>
    </dsp:sp>
    <dsp:sp modelId="{1EAFFE22-FD4E-4FF2-B43C-022C2C10FB56}">
      <dsp:nvSpPr>
        <dsp:cNvPr id="0" name=""/>
        <dsp:cNvSpPr/>
      </dsp:nvSpPr>
      <dsp:spPr>
        <a:xfrm>
          <a:off x="1982" y="2122659"/>
          <a:ext cx="1469288" cy="881573"/>
        </a:xfrm>
        <a:prstGeom prst="rect">
          <a:avLst/>
        </a:prstGeom>
        <a:solidFill>
          <a:schemeClr val="accent1">
            <a:lumMod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996" tIns="75573" rIns="71996" bIns="75573" numCol="1" spcCol="1270" anchor="ctr" anchorCtr="0">
          <a:noAutofit/>
        </a:bodyPr>
        <a:lstStyle/>
        <a:p>
          <a:pPr marL="0" lvl="0" indent="0" algn="ctr" defTabSz="533400">
            <a:lnSpc>
              <a:spcPct val="90000"/>
            </a:lnSpc>
            <a:spcBef>
              <a:spcPct val="0"/>
            </a:spcBef>
            <a:spcAft>
              <a:spcPct val="35000"/>
            </a:spcAft>
            <a:buNone/>
          </a:pPr>
          <a:r>
            <a:rPr lang="en-GB" sz="1200" b="1" kern="1200"/>
            <a:t>How?</a:t>
          </a:r>
          <a:endParaRPr lang="en-US" sz="1200" kern="1200"/>
        </a:p>
      </dsp:txBody>
      <dsp:txXfrm>
        <a:off x="1982" y="2122659"/>
        <a:ext cx="1469288" cy="881573"/>
      </dsp:txXfrm>
    </dsp:sp>
    <dsp:sp modelId="{FEE37768-A906-4C05-B03F-9AA7E1B94E49}">
      <dsp:nvSpPr>
        <dsp:cNvPr id="0" name=""/>
        <dsp:cNvSpPr/>
      </dsp:nvSpPr>
      <dsp:spPr>
        <a:xfrm>
          <a:off x="3276696" y="2517726"/>
          <a:ext cx="307336" cy="91440"/>
        </a:xfrm>
        <a:custGeom>
          <a:avLst/>
          <a:gdLst/>
          <a:ahLst/>
          <a:cxnLst/>
          <a:rect l="0" t="0" r="0" b="0"/>
          <a:pathLst>
            <a:path>
              <a:moveTo>
                <a:pt x="0" y="45720"/>
              </a:moveTo>
              <a:lnTo>
                <a:pt x="307336"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21915" y="2561755"/>
        <a:ext cx="16896" cy="3382"/>
      </dsp:txXfrm>
    </dsp:sp>
    <dsp:sp modelId="{326D3B2F-D548-4F15-8345-E219549BE260}">
      <dsp:nvSpPr>
        <dsp:cNvPr id="0" name=""/>
        <dsp:cNvSpPr/>
      </dsp:nvSpPr>
      <dsp:spPr>
        <a:xfrm>
          <a:off x="1809207" y="2122659"/>
          <a:ext cx="1469288" cy="881573"/>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996" tIns="75573" rIns="71996" bIns="75573" numCol="1" spcCol="1270" anchor="ctr" anchorCtr="0">
          <a:noAutofit/>
        </a:bodyPr>
        <a:lstStyle/>
        <a:p>
          <a:pPr marL="0" lvl="0" indent="0" algn="ctr" defTabSz="533400">
            <a:lnSpc>
              <a:spcPct val="90000"/>
            </a:lnSpc>
            <a:spcBef>
              <a:spcPct val="0"/>
            </a:spcBef>
            <a:spcAft>
              <a:spcPct val="35000"/>
            </a:spcAft>
            <a:buNone/>
          </a:pPr>
          <a:r>
            <a:rPr lang="en-GB" sz="1200" kern="1200"/>
            <a:t>Awareness raising on diversity and racism</a:t>
          </a:r>
          <a:endParaRPr lang="en-US" sz="1200" kern="1200"/>
        </a:p>
      </dsp:txBody>
      <dsp:txXfrm>
        <a:off x="1809207" y="2122659"/>
        <a:ext cx="1469288" cy="881573"/>
      </dsp:txXfrm>
    </dsp:sp>
    <dsp:sp modelId="{A9C881D6-D042-40D8-B1D9-2662511B9A92}">
      <dsp:nvSpPr>
        <dsp:cNvPr id="0" name=""/>
        <dsp:cNvSpPr/>
      </dsp:nvSpPr>
      <dsp:spPr>
        <a:xfrm>
          <a:off x="5083921" y="2517726"/>
          <a:ext cx="307336" cy="91440"/>
        </a:xfrm>
        <a:custGeom>
          <a:avLst/>
          <a:gdLst/>
          <a:ahLst/>
          <a:cxnLst/>
          <a:rect l="0" t="0" r="0" b="0"/>
          <a:pathLst>
            <a:path>
              <a:moveTo>
                <a:pt x="0" y="45720"/>
              </a:moveTo>
              <a:lnTo>
                <a:pt x="307336"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29141" y="2561755"/>
        <a:ext cx="16896" cy="3382"/>
      </dsp:txXfrm>
    </dsp:sp>
    <dsp:sp modelId="{65C0CD58-133F-498F-86E8-C7EEC833B372}">
      <dsp:nvSpPr>
        <dsp:cNvPr id="0" name=""/>
        <dsp:cNvSpPr/>
      </dsp:nvSpPr>
      <dsp:spPr>
        <a:xfrm>
          <a:off x="3616432" y="2122659"/>
          <a:ext cx="1469288" cy="881573"/>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996" tIns="75573" rIns="71996" bIns="75573" numCol="1" spcCol="1270" anchor="ctr" anchorCtr="0">
          <a:noAutofit/>
        </a:bodyPr>
        <a:lstStyle/>
        <a:p>
          <a:pPr marL="0" lvl="0" indent="0" algn="ctr" defTabSz="533400">
            <a:lnSpc>
              <a:spcPct val="90000"/>
            </a:lnSpc>
            <a:spcBef>
              <a:spcPct val="0"/>
            </a:spcBef>
            <a:spcAft>
              <a:spcPct val="35000"/>
            </a:spcAft>
            <a:buNone/>
          </a:pPr>
          <a:r>
            <a:rPr lang="en-GB" sz="1200" kern="1200"/>
            <a:t>Identifying community supports</a:t>
          </a:r>
          <a:endParaRPr lang="en-US" sz="1200" kern="1200"/>
        </a:p>
      </dsp:txBody>
      <dsp:txXfrm>
        <a:off x="3616432" y="2122659"/>
        <a:ext cx="1469288" cy="881573"/>
      </dsp:txXfrm>
    </dsp:sp>
    <dsp:sp modelId="{AEA86DCE-857B-4521-906C-14FA8CE6089C}">
      <dsp:nvSpPr>
        <dsp:cNvPr id="0" name=""/>
        <dsp:cNvSpPr/>
      </dsp:nvSpPr>
      <dsp:spPr>
        <a:xfrm>
          <a:off x="736626" y="3002432"/>
          <a:ext cx="5421675" cy="307336"/>
        </a:xfrm>
        <a:custGeom>
          <a:avLst/>
          <a:gdLst/>
          <a:ahLst/>
          <a:cxnLst/>
          <a:rect l="0" t="0" r="0" b="0"/>
          <a:pathLst>
            <a:path>
              <a:moveTo>
                <a:pt x="5421675" y="0"/>
              </a:moveTo>
              <a:lnTo>
                <a:pt x="5421675" y="170768"/>
              </a:lnTo>
              <a:lnTo>
                <a:pt x="0" y="170768"/>
              </a:lnTo>
              <a:lnTo>
                <a:pt x="0" y="307336"/>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11659" y="3154409"/>
        <a:ext cx="271609" cy="3382"/>
      </dsp:txXfrm>
    </dsp:sp>
    <dsp:sp modelId="{92653485-C4F9-41AE-BA1C-C49621988BCC}">
      <dsp:nvSpPr>
        <dsp:cNvPr id="0" name=""/>
        <dsp:cNvSpPr/>
      </dsp:nvSpPr>
      <dsp:spPr>
        <a:xfrm>
          <a:off x="5423657" y="2122659"/>
          <a:ext cx="1469288" cy="881573"/>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996" tIns="75573" rIns="71996" bIns="75573" numCol="1" spcCol="1270" anchor="ctr" anchorCtr="0">
          <a:noAutofit/>
        </a:bodyPr>
        <a:lstStyle/>
        <a:p>
          <a:pPr marL="0" lvl="0" indent="0" algn="ctr" defTabSz="533400">
            <a:lnSpc>
              <a:spcPct val="90000"/>
            </a:lnSpc>
            <a:spcBef>
              <a:spcPct val="0"/>
            </a:spcBef>
            <a:spcAft>
              <a:spcPct val="35000"/>
            </a:spcAft>
            <a:buNone/>
          </a:pPr>
          <a:r>
            <a:rPr lang="en-GB" sz="1200" kern="1200"/>
            <a:t>Help families to make sense of how system works</a:t>
          </a:r>
          <a:endParaRPr lang="en-US" sz="1200" kern="1200"/>
        </a:p>
      </dsp:txBody>
      <dsp:txXfrm>
        <a:off x="5423657" y="2122659"/>
        <a:ext cx="1469288" cy="881573"/>
      </dsp:txXfrm>
    </dsp:sp>
    <dsp:sp modelId="{DA999DFA-3B46-4C25-A3CA-082D70DE34CC}">
      <dsp:nvSpPr>
        <dsp:cNvPr id="0" name=""/>
        <dsp:cNvSpPr/>
      </dsp:nvSpPr>
      <dsp:spPr>
        <a:xfrm>
          <a:off x="1469471" y="3737235"/>
          <a:ext cx="307336" cy="91440"/>
        </a:xfrm>
        <a:custGeom>
          <a:avLst/>
          <a:gdLst/>
          <a:ahLst/>
          <a:cxnLst/>
          <a:rect l="0" t="0" r="0" b="0"/>
          <a:pathLst>
            <a:path>
              <a:moveTo>
                <a:pt x="0" y="45720"/>
              </a:moveTo>
              <a:lnTo>
                <a:pt x="307336"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614690" y="3781264"/>
        <a:ext cx="16896" cy="3382"/>
      </dsp:txXfrm>
    </dsp:sp>
    <dsp:sp modelId="{8DF7462E-1BE1-4697-B134-076783578256}">
      <dsp:nvSpPr>
        <dsp:cNvPr id="0" name=""/>
        <dsp:cNvSpPr/>
      </dsp:nvSpPr>
      <dsp:spPr>
        <a:xfrm>
          <a:off x="1982" y="3342169"/>
          <a:ext cx="1469288" cy="881573"/>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996" tIns="75573" rIns="71996" bIns="75573" numCol="1" spcCol="1270" anchor="ctr" anchorCtr="0">
          <a:noAutofit/>
        </a:bodyPr>
        <a:lstStyle/>
        <a:p>
          <a:pPr marL="0" lvl="0" indent="0" algn="ctr" defTabSz="533400">
            <a:lnSpc>
              <a:spcPct val="90000"/>
            </a:lnSpc>
            <a:spcBef>
              <a:spcPct val="0"/>
            </a:spcBef>
            <a:spcAft>
              <a:spcPct val="35000"/>
            </a:spcAft>
            <a:buNone/>
          </a:pPr>
          <a:r>
            <a:rPr lang="en-GB" sz="1200" kern="1200"/>
            <a:t>Psychological support for children and yp</a:t>
          </a:r>
          <a:endParaRPr lang="en-US" sz="1200" kern="1200"/>
        </a:p>
      </dsp:txBody>
      <dsp:txXfrm>
        <a:off x="1982" y="3342169"/>
        <a:ext cx="1469288" cy="881573"/>
      </dsp:txXfrm>
    </dsp:sp>
    <dsp:sp modelId="{C8A1C890-0FA6-4372-A493-9CC93FCDD8DE}">
      <dsp:nvSpPr>
        <dsp:cNvPr id="0" name=""/>
        <dsp:cNvSpPr/>
      </dsp:nvSpPr>
      <dsp:spPr>
        <a:xfrm>
          <a:off x="3276696" y="3737235"/>
          <a:ext cx="307336" cy="91440"/>
        </a:xfrm>
        <a:custGeom>
          <a:avLst/>
          <a:gdLst/>
          <a:ahLst/>
          <a:cxnLst/>
          <a:rect l="0" t="0" r="0" b="0"/>
          <a:pathLst>
            <a:path>
              <a:moveTo>
                <a:pt x="0" y="45720"/>
              </a:moveTo>
              <a:lnTo>
                <a:pt x="307336"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21915" y="3781264"/>
        <a:ext cx="16896" cy="3382"/>
      </dsp:txXfrm>
    </dsp:sp>
    <dsp:sp modelId="{752AEAC3-344F-4F6C-817D-851F3878E55B}">
      <dsp:nvSpPr>
        <dsp:cNvPr id="0" name=""/>
        <dsp:cNvSpPr/>
      </dsp:nvSpPr>
      <dsp:spPr>
        <a:xfrm>
          <a:off x="1809207" y="3342169"/>
          <a:ext cx="1469288" cy="881573"/>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996" tIns="75573" rIns="71996" bIns="75573" numCol="1" spcCol="1270" anchor="ctr" anchorCtr="0">
          <a:noAutofit/>
        </a:bodyPr>
        <a:lstStyle/>
        <a:p>
          <a:pPr marL="0" lvl="0" indent="0" algn="ctr" defTabSz="533400">
            <a:lnSpc>
              <a:spcPct val="90000"/>
            </a:lnSpc>
            <a:spcBef>
              <a:spcPct val="0"/>
            </a:spcBef>
            <a:spcAft>
              <a:spcPct val="35000"/>
            </a:spcAft>
            <a:buNone/>
          </a:pPr>
          <a:r>
            <a:rPr lang="en-GB" sz="1200" kern="1200"/>
            <a:t>Representation of cultures, e.g. food in canteen</a:t>
          </a:r>
          <a:endParaRPr lang="en-US" sz="1200" kern="1200"/>
        </a:p>
      </dsp:txBody>
      <dsp:txXfrm>
        <a:off x="1809207" y="3342169"/>
        <a:ext cx="1469288" cy="881573"/>
      </dsp:txXfrm>
    </dsp:sp>
    <dsp:sp modelId="{F51BAEB5-5A2C-4D1D-A730-0995163DA833}">
      <dsp:nvSpPr>
        <dsp:cNvPr id="0" name=""/>
        <dsp:cNvSpPr/>
      </dsp:nvSpPr>
      <dsp:spPr>
        <a:xfrm>
          <a:off x="3616432" y="3342169"/>
          <a:ext cx="1469288" cy="881573"/>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996" tIns="75573" rIns="71996" bIns="75573" numCol="1" spcCol="1270" anchor="ctr" anchorCtr="0">
          <a:noAutofit/>
        </a:bodyPr>
        <a:lstStyle/>
        <a:p>
          <a:pPr marL="0" lvl="0" indent="0" algn="ctr" defTabSz="533400">
            <a:lnSpc>
              <a:spcPct val="90000"/>
            </a:lnSpc>
            <a:spcBef>
              <a:spcPct val="0"/>
            </a:spcBef>
            <a:spcAft>
              <a:spcPct val="35000"/>
            </a:spcAft>
            <a:buNone/>
          </a:pPr>
          <a:r>
            <a:rPr lang="en-GB" sz="1200" kern="1200"/>
            <a:t>Empathy with lived experience</a:t>
          </a:r>
          <a:endParaRPr lang="en-US" sz="1200" kern="1200"/>
        </a:p>
      </dsp:txBody>
      <dsp:txXfrm>
        <a:off x="3616432" y="3342169"/>
        <a:ext cx="1469288" cy="881573"/>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AA8599-A2B1-4B0F-9375-E06F35331C2E}">
      <dsp:nvSpPr>
        <dsp:cNvPr id="0" name=""/>
        <dsp:cNvSpPr/>
      </dsp:nvSpPr>
      <dsp:spPr>
        <a:xfrm>
          <a:off x="612" y="1229602"/>
          <a:ext cx="2149689" cy="1365052"/>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507C818-C7C3-4739-BE48-BA39F1ABCAC2}">
      <dsp:nvSpPr>
        <dsp:cNvPr id="0" name=""/>
        <dsp:cNvSpPr/>
      </dsp:nvSpPr>
      <dsp:spPr>
        <a:xfrm>
          <a:off x="239466" y="1456514"/>
          <a:ext cx="2149689" cy="1365052"/>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a:t>Video clip</a:t>
          </a:r>
          <a:endParaRPr lang="en-US" sz="1500" kern="1200"/>
        </a:p>
      </dsp:txBody>
      <dsp:txXfrm>
        <a:off x="279447" y="1496495"/>
        <a:ext cx="2069727" cy="1285090"/>
      </dsp:txXfrm>
    </dsp:sp>
    <dsp:sp modelId="{D81E982D-0661-4BAC-A509-EC13E274BAE4}">
      <dsp:nvSpPr>
        <dsp:cNvPr id="0" name=""/>
        <dsp:cNvSpPr/>
      </dsp:nvSpPr>
      <dsp:spPr>
        <a:xfrm>
          <a:off x="2628010" y="1229602"/>
          <a:ext cx="2149689" cy="1365052"/>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BFE186B-7AD6-4A9C-9B18-54EAD945E97E}">
      <dsp:nvSpPr>
        <dsp:cNvPr id="0" name=""/>
        <dsp:cNvSpPr/>
      </dsp:nvSpPr>
      <dsp:spPr>
        <a:xfrm>
          <a:off x="2866864" y="1456514"/>
          <a:ext cx="2149689" cy="1365052"/>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hlinkClick xmlns:r="http://schemas.openxmlformats.org/officeDocument/2006/relationships" r:id="rId1"/>
            </a:rPr>
            <a:t>Childhood Trauma, War and Conflict (with English subtitles) | UK Trauma Council</a:t>
          </a:r>
          <a:endParaRPr lang="en-US" sz="1500" kern="1200" dirty="0"/>
        </a:p>
      </dsp:txBody>
      <dsp:txXfrm>
        <a:off x="2906845" y="1496495"/>
        <a:ext cx="2069727" cy="128509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7274DA-D0DF-4368-9F10-721B0B54E3E1}">
      <dsp:nvSpPr>
        <dsp:cNvPr id="0" name=""/>
        <dsp:cNvSpPr/>
      </dsp:nvSpPr>
      <dsp:spPr>
        <a:xfrm>
          <a:off x="233206" y="218"/>
          <a:ext cx="1725087" cy="1035052"/>
        </a:xfrm>
        <a:prstGeom prst="rect">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defRPr cap="all"/>
          </a:pPr>
          <a:r>
            <a:rPr lang="en-GB" sz="1900" kern="1200"/>
            <a:t>SAFE</a:t>
          </a:r>
        </a:p>
      </dsp:txBody>
      <dsp:txXfrm>
        <a:off x="233206" y="218"/>
        <a:ext cx="1725087" cy="1035052"/>
      </dsp:txXfrm>
    </dsp:sp>
    <dsp:sp modelId="{66B12A9B-D951-45B6-B4B9-A23EFFFA0FEE}">
      <dsp:nvSpPr>
        <dsp:cNvPr id="0" name=""/>
        <dsp:cNvSpPr/>
      </dsp:nvSpPr>
      <dsp:spPr>
        <a:xfrm>
          <a:off x="2130802" y="218"/>
          <a:ext cx="1725087" cy="1035052"/>
        </a:xfrm>
        <a:prstGeom prst="rect">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defRPr cap="all"/>
          </a:pPr>
          <a:r>
            <a:rPr lang="en-GB" sz="1900" kern="1200"/>
            <a:t>CALM</a:t>
          </a:r>
        </a:p>
      </dsp:txBody>
      <dsp:txXfrm>
        <a:off x="2130802" y="218"/>
        <a:ext cx="1725087" cy="1035052"/>
      </dsp:txXfrm>
    </dsp:sp>
    <dsp:sp modelId="{7E3FAC6A-DD13-46AF-802E-3BBB5CAFF0F3}">
      <dsp:nvSpPr>
        <dsp:cNvPr id="0" name=""/>
        <dsp:cNvSpPr/>
      </dsp:nvSpPr>
      <dsp:spPr>
        <a:xfrm>
          <a:off x="233206" y="1207780"/>
          <a:ext cx="1725087" cy="1035052"/>
        </a:xfrm>
        <a:prstGeom prst="rect">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defRPr cap="all"/>
          </a:pPr>
          <a:r>
            <a:rPr lang="en-GB" sz="1900" kern="1200"/>
            <a:t>CONNECTED</a:t>
          </a:r>
        </a:p>
      </dsp:txBody>
      <dsp:txXfrm>
        <a:off x="233206" y="1207780"/>
        <a:ext cx="1725087" cy="1035052"/>
      </dsp:txXfrm>
    </dsp:sp>
    <dsp:sp modelId="{8E4B5631-A910-4C21-A942-14B467DC08F2}">
      <dsp:nvSpPr>
        <dsp:cNvPr id="0" name=""/>
        <dsp:cNvSpPr/>
      </dsp:nvSpPr>
      <dsp:spPr>
        <a:xfrm>
          <a:off x="2130802" y="1207780"/>
          <a:ext cx="1725087" cy="1035052"/>
        </a:xfrm>
        <a:prstGeom prst="rect">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defRPr cap="all"/>
          </a:pPr>
          <a:r>
            <a:rPr lang="en-GB" sz="1900" kern="1200"/>
            <a:t>IN CONTROL</a:t>
          </a:r>
        </a:p>
      </dsp:txBody>
      <dsp:txXfrm>
        <a:off x="2130802" y="1207780"/>
        <a:ext cx="1725087" cy="1035052"/>
      </dsp:txXfrm>
    </dsp:sp>
    <dsp:sp modelId="{92495A10-2415-46CA-83B1-B1BEA0BEC3C5}">
      <dsp:nvSpPr>
        <dsp:cNvPr id="0" name=""/>
        <dsp:cNvSpPr/>
      </dsp:nvSpPr>
      <dsp:spPr>
        <a:xfrm>
          <a:off x="1182004" y="2415341"/>
          <a:ext cx="1725087" cy="1035052"/>
        </a:xfrm>
        <a:prstGeom prst="rect">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defRPr cap="all"/>
          </a:pPr>
          <a:r>
            <a:rPr lang="en-GB" sz="1900" kern="1200"/>
            <a:t>HOPEFUL</a:t>
          </a:r>
        </a:p>
      </dsp:txBody>
      <dsp:txXfrm>
        <a:off x="1182004" y="2415341"/>
        <a:ext cx="1725087" cy="1035052"/>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F8B485-EDEF-4B74-BA03-89CA7F5F545D}">
      <dsp:nvSpPr>
        <dsp:cNvPr id="0" name=""/>
        <dsp:cNvSpPr/>
      </dsp:nvSpPr>
      <dsp:spPr>
        <a:xfrm>
          <a:off x="0" y="51110"/>
          <a:ext cx="6798541" cy="73593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dirty="0"/>
            <a:t>Trusting relationships </a:t>
          </a:r>
          <a:r>
            <a:rPr lang="en-US" sz="1700" kern="1200" dirty="0"/>
            <a:t>where they are seen, known and valued, e.g. know chosen name and how to pronounce it</a:t>
          </a:r>
        </a:p>
      </dsp:txBody>
      <dsp:txXfrm>
        <a:off x="35925" y="87035"/>
        <a:ext cx="6726691" cy="664080"/>
      </dsp:txXfrm>
    </dsp:sp>
    <dsp:sp modelId="{244BD73E-DFA6-4FD4-BFEF-9F25BE4D91F4}">
      <dsp:nvSpPr>
        <dsp:cNvPr id="0" name=""/>
        <dsp:cNvSpPr/>
      </dsp:nvSpPr>
      <dsp:spPr>
        <a:xfrm>
          <a:off x="0" y="863271"/>
          <a:ext cx="6798541" cy="735930"/>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Language </a:t>
          </a:r>
          <a:r>
            <a:rPr lang="en-US" sz="1700" kern="1200"/>
            <a:t>– provide supports, e.g. fan with key words</a:t>
          </a:r>
        </a:p>
      </dsp:txBody>
      <dsp:txXfrm>
        <a:off x="35925" y="899196"/>
        <a:ext cx="6726691" cy="664080"/>
      </dsp:txXfrm>
    </dsp:sp>
    <dsp:sp modelId="{6FC6D54C-0C32-41AE-8B16-46F4A7683F1D}">
      <dsp:nvSpPr>
        <dsp:cNvPr id="0" name=""/>
        <dsp:cNvSpPr/>
      </dsp:nvSpPr>
      <dsp:spPr>
        <a:xfrm>
          <a:off x="0" y="1648161"/>
          <a:ext cx="6798541" cy="735930"/>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Familiarity and routine, </a:t>
          </a:r>
          <a:r>
            <a:rPr lang="en-US" sz="1700" kern="1200"/>
            <a:t>e.g. timetable and visuals</a:t>
          </a:r>
        </a:p>
      </dsp:txBody>
      <dsp:txXfrm>
        <a:off x="35925" y="1684086"/>
        <a:ext cx="6726691" cy="664080"/>
      </dsp:txXfrm>
    </dsp:sp>
    <dsp:sp modelId="{B1391EAB-4524-40F4-A698-F7D728653F00}">
      <dsp:nvSpPr>
        <dsp:cNvPr id="0" name=""/>
        <dsp:cNvSpPr/>
      </dsp:nvSpPr>
      <dsp:spPr>
        <a:xfrm>
          <a:off x="0" y="2433052"/>
          <a:ext cx="6798541" cy="735930"/>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Curriculum – </a:t>
          </a:r>
          <a:r>
            <a:rPr lang="en-US" sz="1700" kern="1200"/>
            <a:t>help reflect their culture through the curriculum, avoid triggers, e.g. suggest a signal if anything is triggering</a:t>
          </a:r>
        </a:p>
      </dsp:txBody>
      <dsp:txXfrm>
        <a:off x="35925" y="2468977"/>
        <a:ext cx="6726691" cy="664080"/>
      </dsp:txXfrm>
    </dsp:sp>
    <dsp:sp modelId="{4923768B-7921-43A7-BF26-9537884486DC}">
      <dsp:nvSpPr>
        <dsp:cNvPr id="0" name=""/>
        <dsp:cNvSpPr/>
      </dsp:nvSpPr>
      <dsp:spPr>
        <a:xfrm>
          <a:off x="0" y="3217942"/>
          <a:ext cx="6798541" cy="735930"/>
        </a:xfrm>
        <a:prstGeom prst="round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dirty="0"/>
            <a:t>Physical environment – </a:t>
          </a:r>
          <a:r>
            <a:rPr lang="en-US" sz="1700" kern="1200" dirty="0"/>
            <a:t>provide space but be aware small rooms may be triggering</a:t>
          </a:r>
        </a:p>
      </dsp:txBody>
      <dsp:txXfrm>
        <a:off x="35925" y="3253867"/>
        <a:ext cx="6726691" cy="664080"/>
      </dsp:txXfrm>
    </dsp:sp>
    <dsp:sp modelId="{DFD6E59B-B7E3-4641-BBE2-32980E45D76F}">
      <dsp:nvSpPr>
        <dsp:cNvPr id="0" name=""/>
        <dsp:cNvSpPr/>
      </dsp:nvSpPr>
      <dsp:spPr>
        <a:xfrm>
          <a:off x="0" y="4002832"/>
          <a:ext cx="6798541" cy="73593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dirty="0"/>
            <a:t>Plan Ahead – </a:t>
          </a:r>
          <a:r>
            <a:rPr lang="en-US" sz="1700" kern="1200" dirty="0"/>
            <a:t>staff meeting and training, consider how to support</a:t>
          </a:r>
        </a:p>
      </dsp:txBody>
      <dsp:txXfrm>
        <a:off x="35925" y="4038757"/>
        <a:ext cx="6726691" cy="6640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878BEE-C759-4300-97AA-2FE503BC5119}">
      <dsp:nvSpPr>
        <dsp:cNvPr id="0" name=""/>
        <dsp:cNvSpPr/>
      </dsp:nvSpPr>
      <dsp:spPr>
        <a:xfrm>
          <a:off x="749" y="93869"/>
          <a:ext cx="2921108" cy="175266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a:t>International, national and local context</a:t>
          </a:r>
          <a:endParaRPr lang="en-US" sz="2200" kern="1200"/>
        </a:p>
      </dsp:txBody>
      <dsp:txXfrm>
        <a:off x="749" y="93869"/>
        <a:ext cx="2921108" cy="1752665"/>
      </dsp:txXfrm>
    </dsp:sp>
    <dsp:sp modelId="{39AC53DF-44AC-4978-9897-7778743E5DDF}">
      <dsp:nvSpPr>
        <dsp:cNvPr id="0" name=""/>
        <dsp:cNvSpPr/>
      </dsp:nvSpPr>
      <dsp:spPr>
        <a:xfrm>
          <a:off x="3213968" y="93869"/>
          <a:ext cx="2921108" cy="1752665"/>
        </a:xfrm>
        <a:prstGeom prst="rect">
          <a:avLst/>
        </a:prstGeom>
        <a:solidFill>
          <a:schemeClr val="accent1">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latin typeface="+mj-lt"/>
            </a:rPr>
            <a:t>Supporting migrant children and young people who have experienced trauma</a:t>
          </a:r>
          <a:endParaRPr lang="en-GB" sz="2200" kern="1200"/>
        </a:p>
      </dsp:txBody>
      <dsp:txXfrm>
        <a:off x="3213968" y="93869"/>
        <a:ext cx="2921108" cy="1752665"/>
      </dsp:txXfrm>
    </dsp:sp>
    <dsp:sp modelId="{475D4AB4-F797-4198-A2E2-3B2A7AC1FFEB}">
      <dsp:nvSpPr>
        <dsp:cNvPr id="0" name=""/>
        <dsp:cNvSpPr/>
      </dsp:nvSpPr>
      <dsp:spPr>
        <a:xfrm>
          <a:off x="749" y="2138645"/>
          <a:ext cx="2921108" cy="1752665"/>
        </a:xfrm>
        <a:prstGeom prst="rect">
          <a:avLst/>
        </a:prstGeom>
        <a:solidFill>
          <a:schemeClr val="tx2">
            <a:lumMod val="75000"/>
            <a:lumOff val="2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a:t>The Relationship between the migrant experience and stress and trauma</a:t>
          </a:r>
          <a:endParaRPr lang="en-GB" sz="2200" kern="1200"/>
        </a:p>
      </dsp:txBody>
      <dsp:txXfrm>
        <a:off x="749" y="2138645"/>
        <a:ext cx="2921108" cy="1752665"/>
      </dsp:txXfrm>
    </dsp:sp>
    <dsp:sp modelId="{F32FE52A-0197-4557-AF4C-8E90D6EDEA4F}">
      <dsp:nvSpPr>
        <dsp:cNvPr id="0" name=""/>
        <dsp:cNvSpPr/>
      </dsp:nvSpPr>
      <dsp:spPr>
        <a:xfrm>
          <a:off x="3213968" y="2138645"/>
          <a:ext cx="2921108" cy="1752665"/>
        </a:xfrm>
        <a:prstGeom prst="rect">
          <a:avLst/>
        </a:prstGeom>
        <a:solidFill>
          <a:schemeClr val="accent1">
            <a:lumMod val="60000"/>
            <a:lumOff val="4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Staff</a:t>
          </a:r>
          <a:r>
            <a:rPr lang="en-US" sz="2200" kern="1200" baseline="0" dirty="0"/>
            <a:t> wellbeing </a:t>
          </a:r>
          <a:r>
            <a:rPr lang="en-US" sz="2200" kern="1200" baseline="0"/>
            <a:t>and  community supports</a:t>
          </a:r>
          <a:endParaRPr lang="en-US" sz="2200" kern="1200" dirty="0"/>
        </a:p>
      </dsp:txBody>
      <dsp:txXfrm>
        <a:off x="3213968" y="2138645"/>
        <a:ext cx="2921108" cy="1752665"/>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F8B485-EDEF-4B74-BA03-89CA7F5F545D}">
      <dsp:nvSpPr>
        <dsp:cNvPr id="0" name=""/>
        <dsp:cNvSpPr/>
      </dsp:nvSpPr>
      <dsp:spPr>
        <a:xfrm>
          <a:off x="0" y="327966"/>
          <a:ext cx="6798541" cy="779219"/>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t>Trusting relationships </a:t>
          </a:r>
          <a:r>
            <a:rPr lang="en-US" sz="1800" kern="1200" dirty="0"/>
            <a:t>where they are seen, known and valued, e.g. know chosen name and how to pronounce it</a:t>
          </a:r>
        </a:p>
      </dsp:txBody>
      <dsp:txXfrm>
        <a:off x="38038" y="366004"/>
        <a:ext cx="6722465" cy="703143"/>
      </dsp:txXfrm>
    </dsp:sp>
    <dsp:sp modelId="{244BD73E-DFA6-4FD4-BFEF-9F25BE4D91F4}">
      <dsp:nvSpPr>
        <dsp:cNvPr id="0" name=""/>
        <dsp:cNvSpPr/>
      </dsp:nvSpPr>
      <dsp:spPr>
        <a:xfrm>
          <a:off x="0" y="1187902"/>
          <a:ext cx="6798541" cy="779219"/>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t>Language </a:t>
          </a:r>
          <a:r>
            <a:rPr lang="en-US" sz="1800" kern="1200"/>
            <a:t>– provide supports, e.g. fan with key words</a:t>
          </a:r>
        </a:p>
      </dsp:txBody>
      <dsp:txXfrm>
        <a:off x="38038" y="1225940"/>
        <a:ext cx="6722465" cy="703143"/>
      </dsp:txXfrm>
    </dsp:sp>
    <dsp:sp modelId="{6FC6D54C-0C32-41AE-8B16-46F4A7683F1D}">
      <dsp:nvSpPr>
        <dsp:cNvPr id="0" name=""/>
        <dsp:cNvSpPr/>
      </dsp:nvSpPr>
      <dsp:spPr>
        <a:xfrm>
          <a:off x="0" y="2018962"/>
          <a:ext cx="6798541" cy="779219"/>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t>Familiarity and routine, </a:t>
          </a:r>
          <a:r>
            <a:rPr lang="en-US" sz="1800" kern="1200"/>
            <a:t>e.g. timetable and visuals</a:t>
          </a:r>
        </a:p>
      </dsp:txBody>
      <dsp:txXfrm>
        <a:off x="38038" y="2057000"/>
        <a:ext cx="6722465" cy="703143"/>
      </dsp:txXfrm>
    </dsp:sp>
    <dsp:sp modelId="{B1391EAB-4524-40F4-A698-F7D728653F00}">
      <dsp:nvSpPr>
        <dsp:cNvPr id="0" name=""/>
        <dsp:cNvSpPr/>
      </dsp:nvSpPr>
      <dsp:spPr>
        <a:xfrm>
          <a:off x="0" y="2850021"/>
          <a:ext cx="6798541" cy="779219"/>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t>Curriculum – </a:t>
          </a:r>
          <a:r>
            <a:rPr lang="en-US" sz="1800" kern="1200"/>
            <a:t>help reflect their culture through the curriculum, avoid triggers, e.g. suggest a signal if anything is triggering</a:t>
          </a:r>
        </a:p>
      </dsp:txBody>
      <dsp:txXfrm>
        <a:off x="38038" y="2888059"/>
        <a:ext cx="6722465" cy="703143"/>
      </dsp:txXfrm>
    </dsp:sp>
    <dsp:sp modelId="{4923768B-7921-43A7-BF26-9537884486DC}">
      <dsp:nvSpPr>
        <dsp:cNvPr id="0" name=""/>
        <dsp:cNvSpPr/>
      </dsp:nvSpPr>
      <dsp:spPr>
        <a:xfrm>
          <a:off x="0" y="3681082"/>
          <a:ext cx="6798541" cy="779219"/>
        </a:xfrm>
        <a:prstGeom prst="round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t>Physical environment – </a:t>
          </a:r>
          <a:r>
            <a:rPr lang="en-US" sz="1800" kern="1200"/>
            <a:t>provide space but be aware small rooms may be triggering</a:t>
          </a:r>
        </a:p>
      </dsp:txBody>
      <dsp:txXfrm>
        <a:off x="38038" y="3719120"/>
        <a:ext cx="6722465" cy="703143"/>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F8B485-EDEF-4B74-BA03-89CA7F5F545D}">
      <dsp:nvSpPr>
        <dsp:cNvPr id="0" name=""/>
        <dsp:cNvSpPr/>
      </dsp:nvSpPr>
      <dsp:spPr>
        <a:xfrm>
          <a:off x="0" y="51110"/>
          <a:ext cx="6798541" cy="73593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dirty="0"/>
            <a:t>Safe Space </a:t>
          </a:r>
          <a:r>
            <a:rPr lang="en-US" sz="1700" kern="1200" dirty="0"/>
            <a:t>– have access to a safe space with calm activities, e.g. pop up tent</a:t>
          </a:r>
        </a:p>
      </dsp:txBody>
      <dsp:txXfrm>
        <a:off x="35925" y="87035"/>
        <a:ext cx="6726691" cy="664080"/>
      </dsp:txXfrm>
    </dsp:sp>
    <dsp:sp modelId="{244BD73E-DFA6-4FD4-BFEF-9F25BE4D91F4}">
      <dsp:nvSpPr>
        <dsp:cNvPr id="0" name=""/>
        <dsp:cNvSpPr/>
      </dsp:nvSpPr>
      <dsp:spPr>
        <a:xfrm>
          <a:off x="0" y="863271"/>
          <a:ext cx="6798541" cy="735930"/>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dirty="0"/>
            <a:t>Culturally sensitive space</a:t>
          </a:r>
        </a:p>
      </dsp:txBody>
      <dsp:txXfrm>
        <a:off x="35925" y="899196"/>
        <a:ext cx="6726691" cy="664080"/>
      </dsp:txXfrm>
    </dsp:sp>
    <dsp:sp modelId="{6FC6D54C-0C32-41AE-8B16-46F4A7683F1D}">
      <dsp:nvSpPr>
        <dsp:cNvPr id="0" name=""/>
        <dsp:cNvSpPr/>
      </dsp:nvSpPr>
      <dsp:spPr>
        <a:xfrm>
          <a:off x="0" y="1648161"/>
          <a:ext cx="6798541" cy="735930"/>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dirty="0"/>
            <a:t>Calm communication</a:t>
          </a:r>
          <a:r>
            <a:rPr lang="en-US" sz="1700" kern="1200" dirty="0"/>
            <a:t>, e.g. avoid loud noises, shouting, watch body language</a:t>
          </a:r>
        </a:p>
      </dsp:txBody>
      <dsp:txXfrm>
        <a:off x="35925" y="1684086"/>
        <a:ext cx="6726691" cy="664080"/>
      </dsp:txXfrm>
    </dsp:sp>
    <dsp:sp modelId="{4B91C007-2980-46F6-BD46-AE7B8AC765F3}">
      <dsp:nvSpPr>
        <dsp:cNvPr id="0" name=""/>
        <dsp:cNvSpPr/>
      </dsp:nvSpPr>
      <dsp:spPr>
        <a:xfrm>
          <a:off x="0" y="2433052"/>
          <a:ext cx="6798541" cy="735930"/>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dirty="0"/>
            <a:t>Calm Techniques </a:t>
          </a:r>
          <a:r>
            <a:rPr lang="en-US" sz="1700" kern="1200" dirty="0"/>
            <a:t>– learn what helps them to feel calm, e.g. prayer, music, interests</a:t>
          </a:r>
        </a:p>
      </dsp:txBody>
      <dsp:txXfrm>
        <a:off x="35925" y="2468977"/>
        <a:ext cx="6726691" cy="664080"/>
      </dsp:txXfrm>
    </dsp:sp>
    <dsp:sp modelId="{4923768B-7921-43A7-BF26-9537884486DC}">
      <dsp:nvSpPr>
        <dsp:cNvPr id="0" name=""/>
        <dsp:cNvSpPr/>
      </dsp:nvSpPr>
      <dsp:spPr>
        <a:xfrm>
          <a:off x="0" y="3217942"/>
          <a:ext cx="6798541" cy="735930"/>
        </a:xfrm>
        <a:prstGeom prst="round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dirty="0"/>
            <a:t>Settling Activities </a:t>
          </a:r>
          <a:r>
            <a:rPr lang="en-US" sz="1700" kern="1200" dirty="0"/>
            <a:t>– comfort box, exit pass</a:t>
          </a:r>
        </a:p>
      </dsp:txBody>
      <dsp:txXfrm>
        <a:off x="35925" y="3253867"/>
        <a:ext cx="6726691" cy="664080"/>
      </dsp:txXfrm>
    </dsp:sp>
    <dsp:sp modelId="{2FB9B2EB-6AF6-4410-99BC-C805E39BCD8A}">
      <dsp:nvSpPr>
        <dsp:cNvPr id="0" name=""/>
        <dsp:cNvSpPr/>
      </dsp:nvSpPr>
      <dsp:spPr>
        <a:xfrm>
          <a:off x="0" y="4002832"/>
          <a:ext cx="6798541" cy="73593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i="0" kern="1200" dirty="0"/>
            <a:t>Visuals of who can help </a:t>
          </a:r>
          <a:r>
            <a:rPr lang="en-US" sz="1700" kern="1200" dirty="0"/>
            <a:t>– posters of staff or peers who can help</a:t>
          </a:r>
        </a:p>
      </dsp:txBody>
      <dsp:txXfrm>
        <a:off x="35925" y="4038757"/>
        <a:ext cx="6726691" cy="664080"/>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F8B485-EDEF-4B74-BA03-89CA7F5F545D}">
      <dsp:nvSpPr>
        <dsp:cNvPr id="0" name=""/>
        <dsp:cNvSpPr/>
      </dsp:nvSpPr>
      <dsp:spPr>
        <a:xfrm>
          <a:off x="0" y="24570"/>
          <a:ext cx="7306205" cy="82251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dirty="0"/>
            <a:t>Celebrate faith/culture - g</a:t>
          </a:r>
          <a:r>
            <a:rPr lang="en-US" sz="1900" kern="1200" dirty="0"/>
            <a:t>et to know faith/culture and reflect this around the school</a:t>
          </a:r>
        </a:p>
      </dsp:txBody>
      <dsp:txXfrm>
        <a:off x="40152" y="64722"/>
        <a:ext cx="7225901" cy="742206"/>
      </dsp:txXfrm>
    </dsp:sp>
    <dsp:sp modelId="{244BD73E-DFA6-4FD4-BFEF-9F25BE4D91F4}">
      <dsp:nvSpPr>
        <dsp:cNvPr id="0" name=""/>
        <dsp:cNvSpPr/>
      </dsp:nvSpPr>
      <dsp:spPr>
        <a:xfrm>
          <a:off x="0" y="901800"/>
          <a:ext cx="7306205" cy="822510"/>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dirty="0"/>
            <a:t>Connect with staff - s</a:t>
          </a:r>
          <a:r>
            <a:rPr lang="en-US" sz="1900" kern="1200" dirty="0"/>
            <a:t>how that staff in school care about them</a:t>
          </a:r>
        </a:p>
      </dsp:txBody>
      <dsp:txXfrm>
        <a:off x="40152" y="941952"/>
        <a:ext cx="7225901" cy="742206"/>
      </dsp:txXfrm>
    </dsp:sp>
    <dsp:sp modelId="{B1391EAB-4524-40F4-A698-F7D728653F00}">
      <dsp:nvSpPr>
        <dsp:cNvPr id="0" name=""/>
        <dsp:cNvSpPr/>
      </dsp:nvSpPr>
      <dsp:spPr>
        <a:xfrm>
          <a:off x="0" y="1779030"/>
          <a:ext cx="7306205" cy="822510"/>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dirty="0"/>
            <a:t>Careful Curiosity - </a:t>
          </a:r>
          <a:r>
            <a:rPr lang="en-US" sz="1900" kern="1200" dirty="0"/>
            <a:t>Gently explore about country of origin/family</a:t>
          </a:r>
        </a:p>
      </dsp:txBody>
      <dsp:txXfrm>
        <a:off x="40152" y="1819182"/>
        <a:ext cx="7225901" cy="742206"/>
      </dsp:txXfrm>
    </dsp:sp>
    <dsp:sp modelId="{4923768B-7921-43A7-BF26-9537884486DC}">
      <dsp:nvSpPr>
        <dsp:cNvPr id="0" name=""/>
        <dsp:cNvSpPr/>
      </dsp:nvSpPr>
      <dsp:spPr>
        <a:xfrm>
          <a:off x="0" y="2656260"/>
          <a:ext cx="7306205" cy="822510"/>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 </a:t>
          </a:r>
          <a:r>
            <a:rPr lang="en-US" sz="1900" b="1" kern="1200" dirty="0"/>
            <a:t>Connection with Peers – </a:t>
          </a:r>
          <a:r>
            <a:rPr lang="en-US" sz="1900" b="0" kern="1200" dirty="0"/>
            <a:t>find activities with </a:t>
          </a:r>
          <a:r>
            <a:rPr lang="en-US" sz="1900" kern="1200" dirty="0"/>
            <a:t>peers that are not always language based, e.g. sports dance, </a:t>
          </a:r>
          <a:r>
            <a:rPr lang="en-US" sz="1900" kern="1200" dirty="0" err="1"/>
            <a:t>etc</a:t>
          </a:r>
          <a:endParaRPr lang="en-US" sz="1900" kern="1200" dirty="0"/>
        </a:p>
      </dsp:txBody>
      <dsp:txXfrm>
        <a:off x="40152" y="2696412"/>
        <a:ext cx="7225901" cy="742206"/>
      </dsp:txXfrm>
    </dsp:sp>
    <dsp:sp modelId="{2FB9B2EB-6AF6-4410-99BC-C805E39BCD8A}">
      <dsp:nvSpPr>
        <dsp:cNvPr id="0" name=""/>
        <dsp:cNvSpPr/>
      </dsp:nvSpPr>
      <dsp:spPr>
        <a:xfrm>
          <a:off x="0" y="3533490"/>
          <a:ext cx="7306205" cy="822510"/>
        </a:xfrm>
        <a:prstGeom prst="round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dirty="0"/>
            <a:t>Teach peers </a:t>
          </a:r>
          <a:r>
            <a:rPr lang="en-US" sz="1900" kern="1200" dirty="0"/>
            <a:t>some of words or phrases</a:t>
          </a:r>
        </a:p>
      </dsp:txBody>
      <dsp:txXfrm>
        <a:off x="40152" y="3573642"/>
        <a:ext cx="7225901" cy="742206"/>
      </dsp:txXfrm>
    </dsp:sp>
    <dsp:sp modelId="{845E78B1-1C83-4A6A-89C2-E283D7EFA34C}">
      <dsp:nvSpPr>
        <dsp:cNvPr id="0" name=""/>
        <dsp:cNvSpPr/>
      </dsp:nvSpPr>
      <dsp:spPr>
        <a:xfrm>
          <a:off x="0" y="4410720"/>
          <a:ext cx="7306205" cy="82251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dirty="0"/>
            <a:t>Connect with other migrants/refugees</a:t>
          </a:r>
        </a:p>
      </dsp:txBody>
      <dsp:txXfrm>
        <a:off x="40152" y="4450872"/>
        <a:ext cx="7225901" cy="742206"/>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F8B485-EDEF-4B74-BA03-89CA7F5F545D}">
      <dsp:nvSpPr>
        <dsp:cNvPr id="0" name=""/>
        <dsp:cNvSpPr/>
      </dsp:nvSpPr>
      <dsp:spPr>
        <a:xfrm>
          <a:off x="0" y="84674"/>
          <a:ext cx="6798541" cy="724741"/>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dirty="0"/>
            <a:t>Agency – </a:t>
          </a:r>
          <a:r>
            <a:rPr lang="en-US" sz="1700" b="0" kern="1200" dirty="0"/>
            <a:t>provide opportunities to make their own decisions </a:t>
          </a:r>
        </a:p>
      </dsp:txBody>
      <dsp:txXfrm>
        <a:off x="35379" y="120053"/>
        <a:ext cx="6727783" cy="653983"/>
      </dsp:txXfrm>
    </dsp:sp>
    <dsp:sp modelId="{244BD73E-DFA6-4FD4-BFEF-9F25BE4D91F4}">
      <dsp:nvSpPr>
        <dsp:cNvPr id="0" name=""/>
        <dsp:cNvSpPr/>
      </dsp:nvSpPr>
      <dsp:spPr>
        <a:xfrm>
          <a:off x="0" y="885648"/>
          <a:ext cx="6798541" cy="724741"/>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dirty="0"/>
            <a:t>Offer Choices – </a:t>
          </a:r>
          <a:r>
            <a:rPr lang="en-US" sz="1700" b="0" kern="1200" dirty="0"/>
            <a:t>language to use, lessons, when to have support</a:t>
          </a:r>
          <a:endParaRPr lang="en-US" sz="1700" b="1" kern="1200" dirty="0"/>
        </a:p>
      </dsp:txBody>
      <dsp:txXfrm>
        <a:off x="35379" y="921027"/>
        <a:ext cx="6727783" cy="653983"/>
      </dsp:txXfrm>
    </dsp:sp>
    <dsp:sp modelId="{6FC6D54C-0C32-41AE-8B16-46F4A7683F1D}">
      <dsp:nvSpPr>
        <dsp:cNvPr id="0" name=""/>
        <dsp:cNvSpPr/>
      </dsp:nvSpPr>
      <dsp:spPr>
        <a:xfrm>
          <a:off x="0" y="1659350"/>
          <a:ext cx="6798541" cy="724741"/>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dirty="0"/>
            <a:t>Allow</a:t>
          </a:r>
          <a:r>
            <a:rPr lang="en-US" sz="1700" b="1" kern="1200" baseline="0" dirty="0"/>
            <a:t> them to share when ready – </a:t>
          </a:r>
          <a:r>
            <a:rPr lang="en-US" sz="1700" b="0" kern="1200" baseline="0" dirty="0"/>
            <a:t>don’t ask too many questions, go at their pace</a:t>
          </a:r>
          <a:endParaRPr lang="en-US" sz="1700" b="1" kern="1200" dirty="0"/>
        </a:p>
      </dsp:txBody>
      <dsp:txXfrm>
        <a:off x="35379" y="1694729"/>
        <a:ext cx="6727783" cy="653983"/>
      </dsp:txXfrm>
    </dsp:sp>
    <dsp:sp modelId="{B1391EAB-4524-40F4-A698-F7D728653F00}">
      <dsp:nvSpPr>
        <dsp:cNvPr id="0" name=""/>
        <dsp:cNvSpPr/>
      </dsp:nvSpPr>
      <dsp:spPr>
        <a:xfrm>
          <a:off x="0" y="2433052"/>
          <a:ext cx="6798541" cy="724741"/>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dirty="0"/>
            <a:t>Draw on strengths – </a:t>
          </a:r>
          <a:r>
            <a:rPr lang="en-US" sz="1700" b="0" kern="1200" dirty="0"/>
            <a:t>don’t always focus on what they cant do, use strengths to guide learning</a:t>
          </a:r>
          <a:endParaRPr lang="en-US" sz="1700" b="1" kern="1200" dirty="0"/>
        </a:p>
      </dsp:txBody>
      <dsp:txXfrm>
        <a:off x="35379" y="2468431"/>
        <a:ext cx="6727783" cy="653983"/>
      </dsp:txXfrm>
    </dsp:sp>
    <dsp:sp modelId="{4923768B-7921-43A7-BF26-9537884486DC}">
      <dsp:nvSpPr>
        <dsp:cNvPr id="0" name=""/>
        <dsp:cNvSpPr/>
      </dsp:nvSpPr>
      <dsp:spPr>
        <a:xfrm>
          <a:off x="0" y="3206753"/>
          <a:ext cx="6798541" cy="724741"/>
        </a:xfrm>
        <a:prstGeom prst="round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i="0" kern="1200" dirty="0"/>
            <a:t>Representation</a:t>
          </a:r>
          <a:r>
            <a:rPr lang="en-US" sz="1700" b="1" i="0" kern="1200" baseline="0" dirty="0"/>
            <a:t> in student council</a:t>
          </a:r>
          <a:endParaRPr lang="en-US" sz="1700" b="1" i="0" kern="1200" dirty="0"/>
        </a:p>
      </dsp:txBody>
      <dsp:txXfrm>
        <a:off x="35379" y="3242132"/>
        <a:ext cx="6727783" cy="653983"/>
      </dsp:txXfrm>
    </dsp:sp>
    <dsp:sp modelId="{DFD6E59B-B7E3-4641-BBE2-32980E45D76F}">
      <dsp:nvSpPr>
        <dsp:cNvPr id="0" name=""/>
        <dsp:cNvSpPr/>
      </dsp:nvSpPr>
      <dsp:spPr>
        <a:xfrm>
          <a:off x="0" y="3980455"/>
          <a:ext cx="6798541" cy="724741"/>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dirty="0"/>
            <a:t>Plan Ahead – </a:t>
          </a:r>
          <a:r>
            <a:rPr lang="en-US" sz="1700" kern="1200" dirty="0"/>
            <a:t>staff meeting and training, consider how to support</a:t>
          </a:r>
        </a:p>
      </dsp:txBody>
      <dsp:txXfrm>
        <a:off x="35379" y="4015834"/>
        <a:ext cx="6727783" cy="653983"/>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F8B485-EDEF-4B74-BA03-89CA7F5F545D}">
      <dsp:nvSpPr>
        <dsp:cNvPr id="0" name=""/>
        <dsp:cNvSpPr/>
      </dsp:nvSpPr>
      <dsp:spPr>
        <a:xfrm>
          <a:off x="0" y="60933"/>
          <a:ext cx="6798539" cy="852637"/>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Don’t minimize but help to </a:t>
          </a:r>
          <a:r>
            <a:rPr lang="en-US" sz="2000" b="1" kern="1200" dirty="0"/>
            <a:t>maintain optimism</a:t>
          </a:r>
        </a:p>
      </dsp:txBody>
      <dsp:txXfrm>
        <a:off x="41622" y="102555"/>
        <a:ext cx="6715295" cy="769393"/>
      </dsp:txXfrm>
    </dsp:sp>
    <dsp:sp modelId="{244BD73E-DFA6-4FD4-BFEF-9F25BE4D91F4}">
      <dsp:nvSpPr>
        <dsp:cNvPr id="0" name=""/>
        <dsp:cNvSpPr/>
      </dsp:nvSpPr>
      <dsp:spPr>
        <a:xfrm>
          <a:off x="0" y="971171"/>
          <a:ext cx="6798539" cy="852637"/>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Use </a:t>
          </a:r>
          <a:r>
            <a:rPr lang="en-US" sz="2000" b="1" kern="1200" dirty="0"/>
            <a:t>positive affirmations</a:t>
          </a:r>
        </a:p>
      </dsp:txBody>
      <dsp:txXfrm>
        <a:off x="41622" y="1012793"/>
        <a:ext cx="6715295" cy="769393"/>
      </dsp:txXfrm>
    </dsp:sp>
    <dsp:sp modelId="{6FC6D54C-0C32-41AE-8B16-46F4A7683F1D}">
      <dsp:nvSpPr>
        <dsp:cNvPr id="0" name=""/>
        <dsp:cNvSpPr/>
      </dsp:nvSpPr>
      <dsp:spPr>
        <a:xfrm>
          <a:off x="0" y="1881408"/>
          <a:ext cx="6798539" cy="852637"/>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Be aware of role of culture and religion – use hopeful messages from these</a:t>
          </a:r>
        </a:p>
      </dsp:txBody>
      <dsp:txXfrm>
        <a:off x="41622" y="1923030"/>
        <a:ext cx="6715295" cy="769393"/>
      </dsp:txXfrm>
    </dsp:sp>
    <dsp:sp modelId="{B1391EAB-4524-40F4-A698-F7D728653F00}">
      <dsp:nvSpPr>
        <dsp:cNvPr id="0" name=""/>
        <dsp:cNvSpPr/>
      </dsp:nvSpPr>
      <dsp:spPr>
        <a:xfrm>
          <a:off x="0" y="2791646"/>
          <a:ext cx="6798539" cy="852637"/>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Talk</a:t>
          </a:r>
          <a:r>
            <a:rPr lang="en-US" sz="2000" b="1" kern="1200" baseline="0" dirty="0"/>
            <a:t> about hopes and dreams </a:t>
          </a:r>
          <a:r>
            <a:rPr lang="en-US" sz="2000" kern="1200" baseline="0" dirty="0"/>
            <a:t>– possible Person </a:t>
          </a:r>
          <a:r>
            <a:rPr lang="en-US" sz="2000" kern="1200" baseline="0" dirty="0" err="1"/>
            <a:t>Centred</a:t>
          </a:r>
          <a:r>
            <a:rPr lang="en-US" sz="2000" kern="1200" baseline="0" dirty="0"/>
            <a:t> Planning</a:t>
          </a:r>
          <a:endParaRPr lang="en-US" sz="2000" kern="1200" dirty="0"/>
        </a:p>
      </dsp:txBody>
      <dsp:txXfrm>
        <a:off x="41622" y="2833268"/>
        <a:ext cx="6715295" cy="769393"/>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F8F3C0-7483-4EFA-9DDC-851891556F61}">
      <dsp:nvSpPr>
        <dsp:cNvPr id="0" name=""/>
        <dsp:cNvSpPr/>
      </dsp:nvSpPr>
      <dsp:spPr>
        <a:xfrm>
          <a:off x="829596" y="53"/>
          <a:ext cx="1847716" cy="1108630"/>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t>Walking down the street… </a:t>
          </a:r>
          <a:endParaRPr lang="en-US" sz="1100" kern="1200"/>
        </a:p>
      </dsp:txBody>
      <dsp:txXfrm>
        <a:off x="829596" y="53"/>
        <a:ext cx="1847716" cy="1108630"/>
      </dsp:txXfrm>
    </dsp:sp>
    <dsp:sp modelId="{454CDF0D-5003-4AEB-A95A-A5BC590734E8}">
      <dsp:nvSpPr>
        <dsp:cNvPr id="0" name=""/>
        <dsp:cNvSpPr/>
      </dsp:nvSpPr>
      <dsp:spPr>
        <a:xfrm>
          <a:off x="2862084" y="53"/>
          <a:ext cx="1847716" cy="1108630"/>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t>Atmosphere and everyday climate : Increase in incidents, second class citizens, language being used,  safety</a:t>
          </a:r>
          <a:endParaRPr lang="en-US" sz="1100" kern="1200"/>
        </a:p>
      </dsp:txBody>
      <dsp:txXfrm>
        <a:off x="2862084" y="53"/>
        <a:ext cx="1847716" cy="1108630"/>
      </dsp:txXfrm>
    </dsp:sp>
    <dsp:sp modelId="{65D2299D-21D8-4848-8E0B-E66E358EE48C}">
      <dsp:nvSpPr>
        <dsp:cNvPr id="0" name=""/>
        <dsp:cNvSpPr/>
      </dsp:nvSpPr>
      <dsp:spPr>
        <a:xfrm>
          <a:off x="4894573" y="53"/>
          <a:ext cx="1847716" cy="1108630"/>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t>Uncertainty around future: financial, geographical , loss of opportunity, loss of identify, loss of relationships </a:t>
          </a:r>
          <a:endParaRPr lang="en-US" sz="1100" kern="1200"/>
        </a:p>
      </dsp:txBody>
      <dsp:txXfrm>
        <a:off x="4894573" y="53"/>
        <a:ext cx="1847716" cy="1108630"/>
      </dsp:txXfrm>
    </dsp:sp>
    <dsp:sp modelId="{718B1D09-2BEE-44EE-8A7E-10B329251F58}">
      <dsp:nvSpPr>
        <dsp:cNvPr id="0" name=""/>
        <dsp:cNvSpPr/>
      </dsp:nvSpPr>
      <dsp:spPr>
        <a:xfrm>
          <a:off x="6927061" y="53"/>
          <a:ext cx="1847716" cy="1108630"/>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t>Policy and Law eventually trickling into educational policy and practice </a:t>
          </a:r>
          <a:endParaRPr lang="en-US" sz="1100" kern="1200"/>
        </a:p>
      </dsp:txBody>
      <dsp:txXfrm>
        <a:off x="6927061" y="53"/>
        <a:ext cx="1847716" cy="1108630"/>
      </dsp:txXfrm>
    </dsp:sp>
    <dsp:sp modelId="{7C0D4C92-D65C-4380-8C5A-D1FFDC62F838}">
      <dsp:nvSpPr>
        <dsp:cNvPr id="0" name=""/>
        <dsp:cNvSpPr/>
      </dsp:nvSpPr>
      <dsp:spPr>
        <a:xfrm>
          <a:off x="829596" y="1293454"/>
          <a:ext cx="1847716" cy="110863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t>Institutional Racism </a:t>
          </a:r>
          <a:endParaRPr lang="en-US" sz="1100" kern="1200"/>
        </a:p>
      </dsp:txBody>
      <dsp:txXfrm>
        <a:off x="829596" y="1293454"/>
        <a:ext cx="1847716" cy="1108630"/>
      </dsp:txXfrm>
    </dsp:sp>
    <dsp:sp modelId="{805A40D6-A9ED-4537-8F00-826A1F68FB79}">
      <dsp:nvSpPr>
        <dsp:cNvPr id="0" name=""/>
        <dsp:cNvSpPr/>
      </dsp:nvSpPr>
      <dsp:spPr>
        <a:xfrm>
          <a:off x="2862084" y="1293454"/>
          <a:ext cx="1847716" cy="1108630"/>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t>Poor outcomes: How long do you wait? What is the tipping point?</a:t>
          </a:r>
          <a:endParaRPr lang="en-US" sz="1100" kern="1200"/>
        </a:p>
      </dsp:txBody>
      <dsp:txXfrm>
        <a:off x="2862084" y="1293454"/>
        <a:ext cx="1847716" cy="1108630"/>
      </dsp:txXfrm>
    </dsp:sp>
    <dsp:sp modelId="{209DADDB-C6F8-4119-BD56-CE773F26BE5E}">
      <dsp:nvSpPr>
        <dsp:cNvPr id="0" name=""/>
        <dsp:cNvSpPr/>
      </dsp:nvSpPr>
      <dsp:spPr>
        <a:xfrm>
          <a:off x="4894573" y="1293454"/>
          <a:ext cx="1847716" cy="1108630"/>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t>Psychological Load </a:t>
          </a:r>
          <a:endParaRPr lang="en-US" sz="1100" kern="1200"/>
        </a:p>
      </dsp:txBody>
      <dsp:txXfrm>
        <a:off x="4894573" y="1293454"/>
        <a:ext cx="1847716" cy="1108630"/>
      </dsp:txXfrm>
    </dsp:sp>
    <dsp:sp modelId="{6B2310D3-B579-4725-AC31-321B5D719208}">
      <dsp:nvSpPr>
        <dsp:cNvPr id="0" name=""/>
        <dsp:cNvSpPr/>
      </dsp:nvSpPr>
      <dsp:spPr>
        <a:xfrm>
          <a:off x="6927061" y="1293454"/>
          <a:ext cx="1847716" cy="1108630"/>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t>Impact on CYP: The impact of narratives and the shaping of many generations to come </a:t>
          </a:r>
          <a:endParaRPr lang="en-US" sz="1100" kern="1200"/>
        </a:p>
      </dsp:txBody>
      <dsp:txXfrm>
        <a:off x="6927061" y="1293454"/>
        <a:ext cx="1847716" cy="1108630"/>
      </dsp:txXfrm>
    </dsp:sp>
    <dsp:sp modelId="{B603BA09-173A-4124-8519-C228658F4093}">
      <dsp:nvSpPr>
        <dsp:cNvPr id="0" name=""/>
        <dsp:cNvSpPr/>
      </dsp:nvSpPr>
      <dsp:spPr>
        <a:xfrm>
          <a:off x="2862084" y="2586856"/>
          <a:ext cx="1847716" cy="1108630"/>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t>Worries around the impact of ‘reverse immigration’</a:t>
          </a:r>
          <a:endParaRPr lang="en-US" sz="1100" kern="1200"/>
        </a:p>
      </dsp:txBody>
      <dsp:txXfrm>
        <a:off x="2862084" y="2586856"/>
        <a:ext cx="1847716" cy="1108630"/>
      </dsp:txXfrm>
    </dsp:sp>
    <dsp:sp modelId="{37BB641E-171E-4858-92D6-92D6D11F043A}">
      <dsp:nvSpPr>
        <dsp:cNvPr id="0" name=""/>
        <dsp:cNvSpPr/>
      </dsp:nvSpPr>
      <dsp:spPr>
        <a:xfrm>
          <a:off x="4894573" y="2586856"/>
          <a:ext cx="1847716" cy="110863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t>The cost of inertia… </a:t>
          </a:r>
          <a:endParaRPr lang="en-US" sz="1100" kern="1200"/>
        </a:p>
      </dsp:txBody>
      <dsp:txXfrm>
        <a:off x="4894573" y="2586856"/>
        <a:ext cx="1847716" cy="1108630"/>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93D37E-3C37-4647-AD33-D38C9E6A782F}">
      <dsp:nvSpPr>
        <dsp:cNvPr id="0" name=""/>
        <dsp:cNvSpPr/>
      </dsp:nvSpPr>
      <dsp:spPr>
        <a:xfrm>
          <a:off x="0" y="0"/>
          <a:ext cx="5913437" cy="0"/>
        </a:xfrm>
        <a:prstGeom prst="line">
          <a:avLst/>
        </a:prstGeom>
        <a:gradFill rotWithShape="0">
          <a:gsLst>
            <a:gs pos="0">
              <a:schemeClr val="dk2">
                <a:hueOff val="0"/>
                <a:satOff val="0"/>
                <a:lumOff val="0"/>
                <a:alphaOff val="0"/>
                <a:tint val="98000"/>
                <a:satMod val="110000"/>
                <a:lumMod val="104000"/>
              </a:schemeClr>
            </a:gs>
            <a:gs pos="69000">
              <a:schemeClr val="dk2">
                <a:hueOff val="0"/>
                <a:satOff val="0"/>
                <a:lumOff val="0"/>
                <a:alphaOff val="0"/>
                <a:shade val="88000"/>
                <a:satMod val="130000"/>
                <a:lumMod val="92000"/>
              </a:schemeClr>
            </a:gs>
            <a:gs pos="100000">
              <a:schemeClr val="dk2">
                <a:hueOff val="0"/>
                <a:satOff val="0"/>
                <a:lumOff val="0"/>
                <a:alphaOff val="0"/>
                <a:shade val="78000"/>
                <a:satMod val="130000"/>
                <a:lumMod val="92000"/>
              </a:schemeClr>
            </a:gs>
          </a:gsLst>
          <a:lin ang="5400000" scaled="0"/>
        </a:gradFill>
        <a:ln w="9525" cap="flat" cmpd="sng" algn="ctr">
          <a:solidFill>
            <a:schemeClr val="dk2">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135CF2CE-31D5-46AD-8B61-0C98967B05B9}">
      <dsp:nvSpPr>
        <dsp:cNvPr id="0" name=""/>
        <dsp:cNvSpPr/>
      </dsp:nvSpPr>
      <dsp:spPr>
        <a:xfrm>
          <a:off x="0" y="0"/>
          <a:ext cx="1182687" cy="4637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GB" sz="2100" kern="1200"/>
            <a:t>After listening to today's input:</a:t>
          </a:r>
          <a:endParaRPr lang="en-US" sz="2100" kern="1200"/>
        </a:p>
      </dsp:txBody>
      <dsp:txXfrm>
        <a:off x="0" y="0"/>
        <a:ext cx="1182687" cy="4637088"/>
      </dsp:txXfrm>
    </dsp:sp>
    <dsp:sp modelId="{F7591EBF-8DBE-4938-A5EC-4B36FFA74957}">
      <dsp:nvSpPr>
        <dsp:cNvPr id="0" name=""/>
        <dsp:cNvSpPr/>
      </dsp:nvSpPr>
      <dsp:spPr>
        <a:xfrm>
          <a:off x="1271388" y="72454"/>
          <a:ext cx="4642048" cy="14490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GB" sz="3700" kern="1200"/>
            <a:t>What has stayed with you?</a:t>
          </a:r>
          <a:endParaRPr lang="en-US" sz="3700" kern="1200"/>
        </a:p>
      </dsp:txBody>
      <dsp:txXfrm>
        <a:off x="1271388" y="72454"/>
        <a:ext cx="4642048" cy="1449090"/>
      </dsp:txXfrm>
    </dsp:sp>
    <dsp:sp modelId="{47F09888-B0F1-44A4-AAE7-9AF7B50F3DA0}">
      <dsp:nvSpPr>
        <dsp:cNvPr id="0" name=""/>
        <dsp:cNvSpPr/>
      </dsp:nvSpPr>
      <dsp:spPr>
        <a:xfrm>
          <a:off x="1182687" y="1521544"/>
          <a:ext cx="4730749" cy="0"/>
        </a:xfrm>
        <a:prstGeom prst="line">
          <a:avLst/>
        </a:prstGeom>
        <a:solidFill>
          <a:schemeClr val="dk2">
            <a:hueOff val="0"/>
            <a:satOff val="0"/>
            <a:lumOff val="0"/>
            <a:alphaOff val="0"/>
          </a:schemeClr>
        </a:solidFill>
        <a:ln w="15875" cap="flat" cmpd="sng" algn="ctr">
          <a:solidFill>
            <a:schemeClr val="dk2">
              <a:tint val="50000"/>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9EF05844-27B3-4132-9668-7795C04356DF}">
      <dsp:nvSpPr>
        <dsp:cNvPr id="0" name=""/>
        <dsp:cNvSpPr/>
      </dsp:nvSpPr>
      <dsp:spPr>
        <a:xfrm>
          <a:off x="1271388" y="1593999"/>
          <a:ext cx="4642048" cy="14490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GB" sz="3700" kern="1200"/>
            <a:t>What has challenged you?</a:t>
          </a:r>
          <a:endParaRPr lang="en-US" sz="3700" kern="1200"/>
        </a:p>
      </dsp:txBody>
      <dsp:txXfrm>
        <a:off x="1271388" y="1593999"/>
        <a:ext cx="4642048" cy="1449090"/>
      </dsp:txXfrm>
    </dsp:sp>
    <dsp:sp modelId="{19C565FA-D420-460D-A555-EA0519996758}">
      <dsp:nvSpPr>
        <dsp:cNvPr id="0" name=""/>
        <dsp:cNvSpPr/>
      </dsp:nvSpPr>
      <dsp:spPr>
        <a:xfrm>
          <a:off x="1182687" y="3043089"/>
          <a:ext cx="4730749" cy="0"/>
        </a:xfrm>
        <a:prstGeom prst="line">
          <a:avLst/>
        </a:prstGeom>
        <a:solidFill>
          <a:schemeClr val="dk2">
            <a:hueOff val="0"/>
            <a:satOff val="0"/>
            <a:lumOff val="0"/>
            <a:alphaOff val="0"/>
          </a:schemeClr>
        </a:solidFill>
        <a:ln w="15875" cap="flat" cmpd="sng" algn="ctr">
          <a:solidFill>
            <a:schemeClr val="dk2">
              <a:tint val="50000"/>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10CD6E08-6612-4266-87DD-0F4CA4E6B8CC}">
      <dsp:nvSpPr>
        <dsp:cNvPr id="0" name=""/>
        <dsp:cNvSpPr/>
      </dsp:nvSpPr>
      <dsp:spPr>
        <a:xfrm>
          <a:off x="1271388" y="3115543"/>
          <a:ext cx="4642048" cy="14490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GB" sz="3700" kern="1200"/>
            <a:t>Where (if at all) did you feel discomfort?</a:t>
          </a:r>
          <a:endParaRPr lang="en-US" sz="3700" kern="1200"/>
        </a:p>
      </dsp:txBody>
      <dsp:txXfrm>
        <a:off x="1271388" y="3115543"/>
        <a:ext cx="4642048" cy="1449090"/>
      </dsp:txXfrm>
    </dsp:sp>
    <dsp:sp modelId="{37B26442-5EB2-44D2-A5CA-22249D47F039}">
      <dsp:nvSpPr>
        <dsp:cNvPr id="0" name=""/>
        <dsp:cNvSpPr/>
      </dsp:nvSpPr>
      <dsp:spPr>
        <a:xfrm>
          <a:off x="1182687" y="4564633"/>
          <a:ext cx="4730749" cy="0"/>
        </a:xfrm>
        <a:prstGeom prst="line">
          <a:avLst/>
        </a:prstGeom>
        <a:solidFill>
          <a:schemeClr val="dk2">
            <a:hueOff val="0"/>
            <a:satOff val="0"/>
            <a:lumOff val="0"/>
            <a:alphaOff val="0"/>
          </a:schemeClr>
        </a:solidFill>
        <a:ln w="15875" cap="flat" cmpd="sng" algn="ctr">
          <a:solidFill>
            <a:schemeClr val="dk2">
              <a:tint val="50000"/>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714DB6-D6B9-4723-ABA0-02ACE76D3921}">
      <dsp:nvSpPr>
        <dsp:cNvPr id="0" name=""/>
        <dsp:cNvSpPr/>
      </dsp:nvSpPr>
      <dsp:spPr>
        <a:xfrm>
          <a:off x="0" y="1735"/>
          <a:ext cx="2331870" cy="1145197"/>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GB" sz="1700" kern="1200"/>
            <a:t>Often negative discourse towards refugees in the media</a:t>
          </a:r>
          <a:endParaRPr lang="en-US" sz="1700" kern="1200"/>
        </a:p>
      </dsp:txBody>
      <dsp:txXfrm>
        <a:off x="55904" y="57639"/>
        <a:ext cx="2220062" cy="1033389"/>
      </dsp:txXfrm>
    </dsp:sp>
    <dsp:sp modelId="{B6218BFA-0424-4AB8-8EE3-C1F3EF06E3F7}">
      <dsp:nvSpPr>
        <dsp:cNvPr id="0" name=""/>
        <dsp:cNvSpPr/>
      </dsp:nvSpPr>
      <dsp:spPr>
        <a:xfrm rot="5400000">
          <a:off x="3946566" y="-295983"/>
          <a:ext cx="916157" cy="4145548"/>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GB" sz="2000" kern="1200"/>
            <a:t>Nationality and Border Act 2022</a:t>
          </a:r>
          <a:endParaRPr lang="en-US" sz="2000" kern="1200"/>
        </a:p>
        <a:p>
          <a:pPr marL="228600" lvl="1" indent="-228600" algn="l" defTabSz="889000">
            <a:lnSpc>
              <a:spcPct val="90000"/>
            </a:lnSpc>
            <a:spcBef>
              <a:spcPct val="0"/>
            </a:spcBef>
            <a:spcAft>
              <a:spcPct val="15000"/>
            </a:spcAft>
            <a:buChar char="•"/>
          </a:pPr>
          <a:r>
            <a:rPr lang="en-GB" sz="2000" kern="1200"/>
            <a:t>Illegal Migration Act 2023 </a:t>
          </a:r>
          <a:endParaRPr lang="en-US" sz="2000" kern="1200"/>
        </a:p>
      </dsp:txBody>
      <dsp:txXfrm rot="-5400000">
        <a:off x="2331871" y="1363435"/>
        <a:ext cx="4100825" cy="826711"/>
      </dsp:txXfrm>
    </dsp:sp>
    <dsp:sp modelId="{E0F73446-5B59-4C4F-A6F8-0BC5C3A5842A}">
      <dsp:nvSpPr>
        <dsp:cNvPr id="0" name=""/>
        <dsp:cNvSpPr/>
      </dsp:nvSpPr>
      <dsp:spPr>
        <a:xfrm>
          <a:off x="0" y="1204191"/>
          <a:ext cx="2331870" cy="1145197"/>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GB" sz="1700" kern="1200"/>
            <a:t>Changes to UK legislation – </a:t>
          </a:r>
          <a:r>
            <a:rPr lang="en-GB" sz="1700" b="1" kern="1200"/>
            <a:t>‘Hostile Environment’ </a:t>
          </a:r>
          <a:endParaRPr lang="en-US" sz="1700" kern="1200"/>
        </a:p>
      </dsp:txBody>
      <dsp:txXfrm>
        <a:off x="55904" y="1260095"/>
        <a:ext cx="2220062" cy="1033389"/>
      </dsp:txXfrm>
    </dsp:sp>
    <dsp:sp modelId="{41C8ED39-505D-41E7-B2A5-54D28DAE2603}">
      <dsp:nvSpPr>
        <dsp:cNvPr id="0" name=""/>
        <dsp:cNvSpPr/>
      </dsp:nvSpPr>
      <dsp:spPr>
        <a:xfrm>
          <a:off x="0" y="2406648"/>
          <a:ext cx="2331870" cy="1145197"/>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GB" sz="1700" kern="1200"/>
            <a:t>Immigration policies currently under review by UK govt.</a:t>
          </a:r>
          <a:endParaRPr lang="en-US" sz="1700" kern="1200"/>
        </a:p>
      </dsp:txBody>
      <dsp:txXfrm>
        <a:off x="55904" y="2462552"/>
        <a:ext cx="2220062" cy="103338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6F1A55-BF6C-486D-9204-92FE62B7F0B9}">
      <dsp:nvSpPr>
        <dsp:cNvPr id="0" name=""/>
        <dsp:cNvSpPr/>
      </dsp:nvSpPr>
      <dsp:spPr>
        <a:xfrm>
          <a:off x="0" y="26171"/>
          <a:ext cx="7381875" cy="1095778"/>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a:t>Research demonstrates that there are complex psychosocial stressors that are endemic to the immigrant experience</a:t>
          </a:r>
          <a:endParaRPr lang="en-US" sz="1800" kern="1200"/>
        </a:p>
      </dsp:txBody>
      <dsp:txXfrm>
        <a:off x="53491" y="79662"/>
        <a:ext cx="7274893" cy="988796"/>
      </dsp:txXfrm>
    </dsp:sp>
    <dsp:sp modelId="{35B5C6AA-0EF5-4EDB-AFDC-709BE4A2B806}">
      <dsp:nvSpPr>
        <dsp:cNvPr id="0" name=""/>
        <dsp:cNvSpPr/>
      </dsp:nvSpPr>
      <dsp:spPr>
        <a:xfrm>
          <a:off x="0" y="1173789"/>
          <a:ext cx="7381875" cy="1095778"/>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dirty="0"/>
            <a:t>It is not migration alone but rather traumatic or derailing events before, during or after dislocation that can lead to psychological distress</a:t>
          </a:r>
          <a:endParaRPr lang="en-US" sz="1800" kern="1200" dirty="0"/>
        </a:p>
      </dsp:txBody>
      <dsp:txXfrm>
        <a:off x="53491" y="1227280"/>
        <a:ext cx="7274893" cy="988796"/>
      </dsp:txXfrm>
    </dsp:sp>
    <dsp:sp modelId="{844BE30B-9B39-4084-A8F2-BC3AF5F3BF68}">
      <dsp:nvSpPr>
        <dsp:cNvPr id="0" name=""/>
        <dsp:cNvSpPr/>
      </dsp:nvSpPr>
      <dsp:spPr>
        <a:xfrm>
          <a:off x="0" y="2321408"/>
          <a:ext cx="7381875" cy="1095778"/>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a:t>Cumulative trauma experiences can lead to more severe mental health responses</a:t>
          </a:r>
          <a:endParaRPr lang="en-US" sz="1800" kern="1200"/>
        </a:p>
      </dsp:txBody>
      <dsp:txXfrm>
        <a:off x="53491" y="2374899"/>
        <a:ext cx="7274893" cy="988796"/>
      </dsp:txXfrm>
    </dsp:sp>
    <dsp:sp modelId="{295F3E5A-6CA8-4D75-AF1E-0DDEBE7DAFC1}">
      <dsp:nvSpPr>
        <dsp:cNvPr id="0" name=""/>
        <dsp:cNvSpPr/>
      </dsp:nvSpPr>
      <dsp:spPr>
        <a:xfrm>
          <a:off x="0" y="3469026"/>
          <a:ext cx="7381875" cy="1095778"/>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a:t>This can be compounded by ethnocentric assumptions about mental health and supports</a:t>
          </a:r>
          <a:endParaRPr lang="en-US" sz="1800" kern="1200"/>
        </a:p>
      </dsp:txBody>
      <dsp:txXfrm>
        <a:off x="53491" y="3522517"/>
        <a:ext cx="7274893" cy="98879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6A7EC1-BAD4-452B-8B2D-430DC299913F}">
      <dsp:nvSpPr>
        <dsp:cNvPr id="0" name=""/>
        <dsp:cNvSpPr/>
      </dsp:nvSpPr>
      <dsp:spPr>
        <a:xfrm>
          <a:off x="3262669" y="2107281"/>
          <a:ext cx="1602661" cy="1602661"/>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GB" sz="1900" kern="1200" dirty="0"/>
            <a:t>Pre -migration</a:t>
          </a:r>
        </a:p>
      </dsp:txBody>
      <dsp:txXfrm>
        <a:off x="3497373" y="2341985"/>
        <a:ext cx="1133253" cy="1133253"/>
      </dsp:txXfrm>
    </dsp:sp>
    <dsp:sp modelId="{79670879-AE58-4A34-BBAD-52C7BB8E6745}">
      <dsp:nvSpPr>
        <dsp:cNvPr id="0" name=""/>
        <dsp:cNvSpPr/>
      </dsp:nvSpPr>
      <dsp:spPr>
        <a:xfrm rot="16200000">
          <a:off x="3821891" y="1847426"/>
          <a:ext cx="484217" cy="35492"/>
        </a:xfrm>
        <a:custGeom>
          <a:avLst/>
          <a:gdLst/>
          <a:ahLst/>
          <a:cxnLst/>
          <a:rect l="0" t="0" r="0" b="0"/>
          <a:pathLst>
            <a:path>
              <a:moveTo>
                <a:pt x="0" y="17746"/>
              </a:moveTo>
              <a:lnTo>
                <a:pt x="484217" y="17746"/>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4051894" y="1853067"/>
        <a:ext cx="24210" cy="24210"/>
      </dsp:txXfrm>
    </dsp:sp>
    <dsp:sp modelId="{BC4C0CCB-1A0A-4A1B-A611-A1491F91C3B6}">
      <dsp:nvSpPr>
        <dsp:cNvPr id="0" name=""/>
        <dsp:cNvSpPr/>
      </dsp:nvSpPr>
      <dsp:spPr>
        <a:xfrm>
          <a:off x="3262669" y="20402"/>
          <a:ext cx="1602661" cy="1602661"/>
        </a:xfrm>
        <a:prstGeom prst="ellipse">
          <a:avLst/>
        </a:prstGeom>
        <a:solidFill>
          <a:schemeClr val="accent1">
            <a:lumMod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t>war</a:t>
          </a:r>
        </a:p>
      </dsp:txBody>
      <dsp:txXfrm>
        <a:off x="3497373" y="255106"/>
        <a:ext cx="1133253" cy="1133253"/>
      </dsp:txXfrm>
    </dsp:sp>
    <dsp:sp modelId="{92D7F44E-AD6D-41CB-B570-F5F959E77056}">
      <dsp:nvSpPr>
        <dsp:cNvPr id="0" name=""/>
        <dsp:cNvSpPr/>
      </dsp:nvSpPr>
      <dsp:spPr>
        <a:xfrm rot="20520000">
          <a:off x="4814261" y="2568426"/>
          <a:ext cx="484217" cy="35492"/>
        </a:xfrm>
        <a:custGeom>
          <a:avLst/>
          <a:gdLst/>
          <a:ahLst/>
          <a:cxnLst/>
          <a:rect l="0" t="0" r="0" b="0"/>
          <a:pathLst>
            <a:path>
              <a:moveTo>
                <a:pt x="0" y="17746"/>
              </a:moveTo>
              <a:lnTo>
                <a:pt x="484217" y="17746"/>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5044264" y="2574066"/>
        <a:ext cx="24210" cy="24210"/>
      </dsp:txXfrm>
    </dsp:sp>
    <dsp:sp modelId="{BD667519-E060-46C5-9173-D677994C30A8}">
      <dsp:nvSpPr>
        <dsp:cNvPr id="0" name=""/>
        <dsp:cNvSpPr/>
      </dsp:nvSpPr>
      <dsp:spPr>
        <a:xfrm>
          <a:off x="5247409" y="1462400"/>
          <a:ext cx="1602661" cy="1602661"/>
        </a:xfrm>
        <a:prstGeom prst="ellipse">
          <a:avLst/>
        </a:prstGeom>
        <a:solidFill>
          <a:schemeClr val="accent1">
            <a:lumMod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t>Violence including sexual violence</a:t>
          </a:r>
        </a:p>
      </dsp:txBody>
      <dsp:txXfrm>
        <a:off x="5482113" y="1697104"/>
        <a:ext cx="1133253" cy="1133253"/>
      </dsp:txXfrm>
    </dsp:sp>
    <dsp:sp modelId="{02D2D22D-54A4-46B0-8CF3-085F7719ACA0}">
      <dsp:nvSpPr>
        <dsp:cNvPr id="0" name=""/>
        <dsp:cNvSpPr/>
      </dsp:nvSpPr>
      <dsp:spPr>
        <a:xfrm rot="3240000">
          <a:off x="4435209" y="3735027"/>
          <a:ext cx="484217" cy="35492"/>
        </a:xfrm>
        <a:custGeom>
          <a:avLst/>
          <a:gdLst/>
          <a:ahLst/>
          <a:cxnLst/>
          <a:rect l="0" t="0" r="0" b="0"/>
          <a:pathLst>
            <a:path>
              <a:moveTo>
                <a:pt x="0" y="17746"/>
              </a:moveTo>
              <a:lnTo>
                <a:pt x="484217" y="17746"/>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4665213" y="3740667"/>
        <a:ext cx="24210" cy="24210"/>
      </dsp:txXfrm>
    </dsp:sp>
    <dsp:sp modelId="{2DF13066-D664-48CA-A903-FA2B66DF4723}">
      <dsp:nvSpPr>
        <dsp:cNvPr id="0" name=""/>
        <dsp:cNvSpPr/>
      </dsp:nvSpPr>
      <dsp:spPr>
        <a:xfrm>
          <a:off x="4489306" y="3795603"/>
          <a:ext cx="1602661" cy="1602661"/>
        </a:xfrm>
        <a:prstGeom prst="ellipse">
          <a:avLst/>
        </a:prstGeom>
        <a:solidFill>
          <a:schemeClr val="accent1">
            <a:lumMod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t>persecution</a:t>
          </a:r>
        </a:p>
      </dsp:txBody>
      <dsp:txXfrm>
        <a:off x="4724010" y="4030307"/>
        <a:ext cx="1133253" cy="1133253"/>
      </dsp:txXfrm>
    </dsp:sp>
    <dsp:sp modelId="{4487575C-5F0B-4602-B98C-FA8A459C52DC}">
      <dsp:nvSpPr>
        <dsp:cNvPr id="0" name=""/>
        <dsp:cNvSpPr/>
      </dsp:nvSpPr>
      <dsp:spPr>
        <a:xfrm rot="7560000">
          <a:off x="3208572" y="3735027"/>
          <a:ext cx="484217" cy="35492"/>
        </a:xfrm>
        <a:custGeom>
          <a:avLst/>
          <a:gdLst/>
          <a:ahLst/>
          <a:cxnLst/>
          <a:rect l="0" t="0" r="0" b="0"/>
          <a:pathLst>
            <a:path>
              <a:moveTo>
                <a:pt x="0" y="17746"/>
              </a:moveTo>
              <a:lnTo>
                <a:pt x="484217" y="17746"/>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rot="10800000">
        <a:off x="3438575" y="3740667"/>
        <a:ext cx="24210" cy="24210"/>
      </dsp:txXfrm>
    </dsp:sp>
    <dsp:sp modelId="{EDFCBAB9-414B-4EFC-95E3-EB10433DE565}">
      <dsp:nvSpPr>
        <dsp:cNvPr id="0" name=""/>
        <dsp:cNvSpPr/>
      </dsp:nvSpPr>
      <dsp:spPr>
        <a:xfrm>
          <a:off x="2036031" y="3795603"/>
          <a:ext cx="1602661" cy="1602661"/>
        </a:xfrm>
        <a:prstGeom prst="ellipse">
          <a:avLst/>
        </a:prstGeom>
        <a:solidFill>
          <a:schemeClr val="accent1">
            <a:lumMod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t>Lack of livelihood</a:t>
          </a:r>
        </a:p>
      </dsp:txBody>
      <dsp:txXfrm>
        <a:off x="2270735" y="4030307"/>
        <a:ext cx="1133253" cy="1133253"/>
      </dsp:txXfrm>
    </dsp:sp>
    <dsp:sp modelId="{16C8717B-3E66-48ED-B109-BA856E347908}">
      <dsp:nvSpPr>
        <dsp:cNvPr id="0" name=""/>
        <dsp:cNvSpPr/>
      </dsp:nvSpPr>
      <dsp:spPr>
        <a:xfrm rot="11880000">
          <a:off x="2829520" y="2568426"/>
          <a:ext cx="484217" cy="35492"/>
        </a:xfrm>
        <a:custGeom>
          <a:avLst/>
          <a:gdLst/>
          <a:ahLst/>
          <a:cxnLst/>
          <a:rect l="0" t="0" r="0" b="0"/>
          <a:pathLst>
            <a:path>
              <a:moveTo>
                <a:pt x="0" y="17746"/>
              </a:moveTo>
              <a:lnTo>
                <a:pt x="484217" y="17746"/>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rot="10800000">
        <a:off x="3059524" y="2574066"/>
        <a:ext cx="24210" cy="24210"/>
      </dsp:txXfrm>
    </dsp:sp>
    <dsp:sp modelId="{205F12BE-EA8F-495C-93A1-B2E4F3B0776E}">
      <dsp:nvSpPr>
        <dsp:cNvPr id="0" name=""/>
        <dsp:cNvSpPr/>
      </dsp:nvSpPr>
      <dsp:spPr>
        <a:xfrm>
          <a:off x="1277928" y="1462400"/>
          <a:ext cx="1602661" cy="1602661"/>
        </a:xfrm>
        <a:prstGeom prst="ellipse">
          <a:avLst/>
        </a:prstGeom>
        <a:solidFill>
          <a:schemeClr val="accent1">
            <a:lumMod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t>Natural disasters</a:t>
          </a:r>
        </a:p>
      </dsp:txBody>
      <dsp:txXfrm>
        <a:off x="1512632" y="1697104"/>
        <a:ext cx="1133253" cy="113325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6A7EC1-BAD4-452B-8B2D-430DC299913F}">
      <dsp:nvSpPr>
        <dsp:cNvPr id="0" name=""/>
        <dsp:cNvSpPr/>
      </dsp:nvSpPr>
      <dsp:spPr>
        <a:xfrm>
          <a:off x="3262669" y="2107281"/>
          <a:ext cx="1602661" cy="1602661"/>
        </a:xfrm>
        <a:prstGeom prst="ellipse">
          <a:avLst/>
        </a:prstGeom>
        <a:solidFill>
          <a:schemeClr val="accent1">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GB" sz="1900" kern="1200" dirty="0"/>
            <a:t>During migration</a:t>
          </a:r>
        </a:p>
      </dsp:txBody>
      <dsp:txXfrm>
        <a:off x="3497373" y="2341985"/>
        <a:ext cx="1133253" cy="1133253"/>
      </dsp:txXfrm>
    </dsp:sp>
    <dsp:sp modelId="{79670879-AE58-4A34-BBAD-52C7BB8E6745}">
      <dsp:nvSpPr>
        <dsp:cNvPr id="0" name=""/>
        <dsp:cNvSpPr/>
      </dsp:nvSpPr>
      <dsp:spPr>
        <a:xfrm rot="16200000">
          <a:off x="3821891" y="1847426"/>
          <a:ext cx="484217" cy="35492"/>
        </a:xfrm>
        <a:custGeom>
          <a:avLst/>
          <a:gdLst/>
          <a:ahLst/>
          <a:cxnLst/>
          <a:rect l="0" t="0" r="0" b="0"/>
          <a:pathLst>
            <a:path>
              <a:moveTo>
                <a:pt x="0" y="17746"/>
              </a:moveTo>
              <a:lnTo>
                <a:pt x="484217" y="17746"/>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4051894" y="1853067"/>
        <a:ext cx="24210" cy="24210"/>
      </dsp:txXfrm>
    </dsp:sp>
    <dsp:sp modelId="{BC4C0CCB-1A0A-4A1B-A611-A1491F91C3B6}">
      <dsp:nvSpPr>
        <dsp:cNvPr id="0" name=""/>
        <dsp:cNvSpPr/>
      </dsp:nvSpPr>
      <dsp:spPr>
        <a:xfrm>
          <a:off x="3262669" y="20402"/>
          <a:ext cx="1602661" cy="1602661"/>
        </a:xfrm>
        <a:prstGeom prst="ellipse">
          <a:avLst/>
        </a:prstGeom>
        <a:solidFill>
          <a:schemeClr val="accent1">
            <a:lumMod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GB" sz="1700" kern="1200" dirty="0"/>
            <a:t>Detention</a:t>
          </a:r>
        </a:p>
      </dsp:txBody>
      <dsp:txXfrm>
        <a:off x="3497373" y="255106"/>
        <a:ext cx="1133253" cy="1133253"/>
      </dsp:txXfrm>
    </dsp:sp>
    <dsp:sp modelId="{92D7F44E-AD6D-41CB-B570-F5F959E77056}">
      <dsp:nvSpPr>
        <dsp:cNvPr id="0" name=""/>
        <dsp:cNvSpPr/>
      </dsp:nvSpPr>
      <dsp:spPr>
        <a:xfrm rot="20520000">
          <a:off x="4814261" y="2568426"/>
          <a:ext cx="484217" cy="35492"/>
        </a:xfrm>
        <a:custGeom>
          <a:avLst/>
          <a:gdLst/>
          <a:ahLst/>
          <a:cxnLst/>
          <a:rect l="0" t="0" r="0" b="0"/>
          <a:pathLst>
            <a:path>
              <a:moveTo>
                <a:pt x="0" y="17746"/>
              </a:moveTo>
              <a:lnTo>
                <a:pt x="484217" y="17746"/>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5044264" y="2574066"/>
        <a:ext cx="24210" cy="24210"/>
      </dsp:txXfrm>
    </dsp:sp>
    <dsp:sp modelId="{BD667519-E060-46C5-9173-D677994C30A8}">
      <dsp:nvSpPr>
        <dsp:cNvPr id="0" name=""/>
        <dsp:cNvSpPr/>
      </dsp:nvSpPr>
      <dsp:spPr>
        <a:xfrm>
          <a:off x="5247409" y="1462400"/>
          <a:ext cx="1602661" cy="1602661"/>
        </a:xfrm>
        <a:prstGeom prst="ellipse">
          <a:avLst/>
        </a:prstGeom>
        <a:solidFill>
          <a:schemeClr val="accent1">
            <a:lumMod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GB" sz="1700" kern="1200" dirty="0"/>
            <a:t>Life</a:t>
          </a:r>
          <a:r>
            <a:rPr lang="en-GB" sz="1700" kern="1200" baseline="0" dirty="0"/>
            <a:t> threatening conditions</a:t>
          </a:r>
          <a:endParaRPr lang="en-GB" sz="1700" kern="1200" dirty="0"/>
        </a:p>
      </dsp:txBody>
      <dsp:txXfrm>
        <a:off x="5482113" y="1697104"/>
        <a:ext cx="1133253" cy="1133253"/>
      </dsp:txXfrm>
    </dsp:sp>
    <dsp:sp modelId="{02D2D22D-54A4-46B0-8CF3-085F7719ACA0}">
      <dsp:nvSpPr>
        <dsp:cNvPr id="0" name=""/>
        <dsp:cNvSpPr/>
      </dsp:nvSpPr>
      <dsp:spPr>
        <a:xfrm rot="3240000">
          <a:off x="4435209" y="3735027"/>
          <a:ext cx="484217" cy="35492"/>
        </a:xfrm>
        <a:custGeom>
          <a:avLst/>
          <a:gdLst/>
          <a:ahLst/>
          <a:cxnLst/>
          <a:rect l="0" t="0" r="0" b="0"/>
          <a:pathLst>
            <a:path>
              <a:moveTo>
                <a:pt x="0" y="17746"/>
              </a:moveTo>
              <a:lnTo>
                <a:pt x="484217" y="17746"/>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4665213" y="3740667"/>
        <a:ext cx="24210" cy="24210"/>
      </dsp:txXfrm>
    </dsp:sp>
    <dsp:sp modelId="{2DF13066-D664-48CA-A903-FA2B66DF4723}">
      <dsp:nvSpPr>
        <dsp:cNvPr id="0" name=""/>
        <dsp:cNvSpPr/>
      </dsp:nvSpPr>
      <dsp:spPr>
        <a:xfrm>
          <a:off x="4489306" y="3795603"/>
          <a:ext cx="1602661" cy="1602661"/>
        </a:xfrm>
        <a:prstGeom prst="ellipse">
          <a:avLst/>
        </a:prstGeom>
        <a:solidFill>
          <a:schemeClr val="accent1">
            <a:lumMod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GB" sz="1700" kern="1200" dirty="0"/>
            <a:t>Modes of exodus</a:t>
          </a:r>
        </a:p>
      </dsp:txBody>
      <dsp:txXfrm>
        <a:off x="4724010" y="4030307"/>
        <a:ext cx="1133253" cy="1133253"/>
      </dsp:txXfrm>
    </dsp:sp>
    <dsp:sp modelId="{4487575C-5F0B-4602-B98C-FA8A459C52DC}">
      <dsp:nvSpPr>
        <dsp:cNvPr id="0" name=""/>
        <dsp:cNvSpPr/>
      </dsp:nvSpPr>
      <dsp:spPr>
        <a:xfrm rot="7560000">
          <a:off x="3208572" y="3735027"/>
          <a:ext cx="484217" cy="35492"/>
        </a:xfrm>
        <a:custGeom>
          <a:avLst/>
          <a:gdLst/>
          <a:ahLst/>
          <a:cxnLst/>
          <a:rect l="0" t="0" r="0" b="0"/>
          <a:pathLst>
            <a:path>
              <a:moveTo>
                <a:pt x="0" y="17746"/>
              </a:moveTo>
              <a:lnTo>
                <a:pt x="484217" y="17746"/>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rot="10800000">
        <a:off x="3438575" y="3740667"/>
        <a:ext cx="24210" cy="24210"/>
      </dsp:txXfrm>
    </dsp:sp>
    <dsp:sp modelId="{EDFCBAB9-414B-4EFC-95E3-EB10433DE565}">
      <dsp:nvSpPr>
        <dsp:cNvPr id="0" name=""/>
        <dsp:cNvSpPr/>
      </dsp:nvSpPr>
      <dsp:spPr>
        <a:xfrm>
          <a:off x="2036031" y="3795603"/>
          <a:ext cx="1602661" cy="1602661"/>
        </a:xfrm>
        <a:prstGeom prst="ellipse">
          <a:avLst/>
        </a:prstGeom>
        <a:solidFill>
          <a:schemeClr val="accent1">
            <a:lumMod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GB" sz="1700" kern="1200" dirty="0"/>
            <a:t>Separation and loss</a:t>
          </a:r>
        </a:p>
      </dsp:txBody>
      <dsp:txXfrm>
        <a:off x="2270735" y="4030307"/>
        <a:ext cx="1133253" cy="1133253"/>
      </dsp:txXfrm>
    </dsp:sp>
    <dsp:sp modelId="{16C8717B-3E66-48ED-B109-BA856E347908}">
      <dsp:nvSpPr>
        <dsp:cNvPr id="0" name=""/>
        <dsp:cNvSpPr/>
      </dsp:nvSpPr>
      <dsp:spPr>
        <a:xfrm rot="11880000">
          <a:off x="2829520" y="2568426"/>
          <a:ext cx="484217" cy="35492"/>
        </a:xfrm>
        <a:custGeom>
          <a:avLst/>
          <a:gdLst/>
          <a:ahLst/>
          <a:cxnLst/>
          <a:rect l="0" t="0" r="0" b="0"/>
          <a:pathLst>
            <a:path>
              <a:moveTo>
                <a:pt x="0" y="17746"/>
              </a:moveTo>
              <a:lnTo>
                <a:pt x="484217" y="17746"/>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rot="10800000">
        <a:off x="3059524" y="2574066"/>
        <a:ext cx="24210" cy="24210"/>
      </dsp:txXfrm>
    </dsp:sp>
    <dsp:sp modelId="{205F12BE-EA8F-495C-93A1-B2E4F3B0776E}">
      <dsp:nvSpPr>
        <dsp:cNvPr id="0" name=""/>
        <dsp:cNvSpPr/>
      </dsp:nvSpPr>
      <dsp:spPr>
        <a:xfrm>
          <a:off x="1277928" y="1462400"/>
          <a:ext cx="1602661" cy="1602661"/>
        </a:xfrm>
        <a:prstGeom prst="ellipse">
          <a:avLst/>
        </a:prstGeom>
        <a:solidFill>
          <a:schemeClr val="accent1">
            <a:lumMod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GB" sz="1700" kern="1200" dirty="0"/>
            <a:t>Lack</a:t>
          </a:r>
          <a:r>
            <a:rPr lang="en-GB" sz="1700" kern="1200" baseline="0" dirty="0"/>
            <a:t> of access to services</a:t>
          </a:r>
          <a:endParaRPr lang="en-GB" sz="1700" kern="1200" dirty="0"/>
        </a:p>
      </dsp:txBody>
      <dsp:txXfrm>
        <a:off x="1512632" y="1697104"/>
        <a:ext cx="1133253" cy="113325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6A7EC1-BAD4-452B-8B2D-430DC299913F}">
      <dsp:nvSpPr>
        <dsp:cNvPr id="0" name=""/>
        <dsp:cNvSpPr/>
      </dsp:nvSpPr>
      <dsp:spPr>
        <a:xfrm>
          <a:off x="4715253" y="1976062"/>
          <a:ext cx="1470854" cy="1470854"/>
        </a:xfrm>
        <a:prstGeom prst="ellipse">
          <a:avLst/>
        </a:prstGeom>
        <a:solidFill>
          <a:schemeClr val="accent1">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dirty="0"/>
            <a:t>Post -migration</a:t>
          </a:r>
        </a:p>
      </dsp:txBody>
      <dsp:txXfrm>
        <a:off x="4930655" y="2191464"/>
        <a:ext cx="1040050" cy="1040050"/>
      </dsp:txXfrm>
    </dsp:sp>
    <dsp:sp modelId="{79670879-AE58-4A34-BBAD-52C7BB8E6745}">
      <dsp:nvSpPr>
        <dsp:cNvPr id="0" name=""/>
        <dsp:cNvSpPr/>
      </dsp:nvSpPr>
      <dsp:spPr>
        <a:xfrm rot="16200000">
          <a:off x="5228331" y="1741569"/>
          <a:ext cx="444699" cy="24286"/>
        </a:xfrm>
        <a:custGeom>
          <a:avLst/>
          <a:gdLst/>
          <a:ahLst/>
          <a:cxnLst/>
          <a:rect l="0" t="0" r="0" b="0"/>
          <a:pathLst>
            <a:path>
              <a:moveTo>
                <a:pt x="0" y="12143"/>
              </a:moveTo>
              <a:lnTo>
                <a:pt x="444699" y="12143"/>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5439563" y="1742595"/>
        <a:ext cx="22234" cy="22234"/>
      </dsp:txXfrm>
    </dsp:sp>
    <dsp:sp modelId="{BC4C0CCB-1A0A-4A1B-A611-A1491F91C3B6}">
      <dsp:nvSpPr>
        <dsp:cNvPr id="0" name=""/>
        <dsp:cNvSpPr/>
      </dsp:nvSpPr>
      <dsp:spPr>
        <a:xfrm>
          <a:off x="4715253" y="60508"/>
          <a:ext cx="1470854" cy="1470854"/>
        </a:xfrm>
        <a:prstGeom prst="ellipse">
          <a:avLst/>
        </a:prstGeom>
        <a:solidFill>
          <a:schemeClr val="accent1">
            <a:lumMod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GB" sz="1700" kern="1200" dirty="0"/>
            <a:t>Poor living conditions</a:t>
          </a:r>
        </a:p>
      </dsp:txBody>
      <dsp:txXfrm>
        <a:off x="4930655" y="275910"/>
        <a:ext cx="1040050" cy="1040050"/>
      </dsp:txXfrm>
    </dsp:sp>
    <dsp:sp modelId="{92D7F44E-AD6D-41CB-B570-F5F959E77056}">
      <dsp:nvSpPr>
        <dsp:cNvPr id="0" name=""/>
        <dsp:cNvSpPr/>
      </dsp:nvSpPr>
      <dsp:spPr>
        <a:xfrm rot="19800000">
          <a:off x="6057790" y="2220458"/>
          <a:ext cx="444699" cy="24286"/>
        </a:xfrm>
        <a:custGeom>
          <a:avLst/>
          <a:gdLst/>
          <a:ahLst/>
          <a:cxnLst/>
          <a:rect l="0" t="0" r="0" b="0"/>
          <a:pathLst>
            <a:path>
              <a:moveTo>
                <a:pt x="0" y="12143"/>
              </a:moveTo>
              <a:lnTo>
                <a:pt x="444699" y="12143"/>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6269022" y="2221484"/>
        <a:ext cx="22234" cy="22234"/>
      </dsp:txXfrm>
    </dsp:sp>
    <dsp:sp modelId="{BD667519-E060-46C5-9173-D677994C30A8}">
      <dsp:nvSpPr>
        <dsp:cNvPr id="0" name=""/>
        <dsp:cNvSpPr/>
      </dsp:nvSpPr>
      <dsp:spPr>
        <a:xfrm>
          <a:off x="6374172" y="1018285"/>
          <a:ext cx="1470854" cy="1470854"/>
        </a:xfrm>
        <a:prstGeom prst="ellipse">
          <a:avLst/>
        </a:prstGeom>
        <a:solidFill>
          <a:schemeClr val="accent1">
            <a:lumMod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Detention</a:t>
          </a:r>
        </a:p>
      </dsp:txBody>
      <dsp:txXfrm>
        <a:off x="6589574" y="1233687"/>
        <a:ext cx="1040050" cy="1040050"/>
      </dsp:txXfrm>
    </dsp:sp>
    <dsp:sp modelId="{02D2D22D-54A4-46B0-8CF3-085F7719ACA0}">
      <dsp:nvSpPr>
        <dsp:cNvPr id="0" name=""/>
        <dsp:cNvSpPr/>
      </dsp:nvSpPr>
      <dsp:spPr>
        <a:xfrm rot="1800000">
          <a:off x="6057790" y="3178235"/>
          <a:ext cx="444699" cy="24286"/>
        </a:xfrm>
        <a:custGeom>
          <a:avLst/>
          <a:gdLst/>
          <a:ahLst/>
          <a:cxnLst/>
          <a:rect l="0" t="0" r="0" b="0"/>
          <a:pathLst>
            <a:path>
              <a:moveTo>
                <a:pt x="0" y="12143"/>
              </a:moveTo>
              <a:lnTo>
                <a:pt x="444699" y="12143"/>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6269022" y="3179261"/>
        <a:ext cx="22234" cy="22234"/>
      </dsp:txXfrm>
    </dsp:sp>
    <dsp:sp modelId="{2DF13066-D664-48CA-A903-FA2B66DF4723}">
      <dsp:nvSpPr>
        <dsp:cNvPr id="0" name=""/>
        <dsp:cNvSpPr/>
      </dsp:nvSpPr>
      <dsp:spPr>
        <a:xfrm>
          <a:off x="6374172" y="2933839"/>
          <a:ext cx="1470854" cy="1470854"/>
        </a:xfrm>
        <a:prstGeom prst="ellipse">
          <a:avLst/>
        </a:prstGeom>
        <a:solidFill>
          <a:schemeClr val="accent1">
            <a:lumMod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Access</a:t>
          </a:r>
          <a:r>
            <a:rPr lang="en-GB" sz="1400" kern="1200" baseline="0" dirty="0"/>
            <a:t> to services</a:t>
          </a:r>
          <a:endParaRPr lang="en-GB" sz="1400" kern="1200" dirty="0"/>
        </a:p>
      </dsp:txBody>
      <dsp:txXfrm>
        <a:off x="6589574" y="3149241"/>
        <a:ext cx="1040050" cy="1040050"/>
      </dsp:txXfrm>
    </dsp:sp>
    <dsp:sp modelId="{4487575C-5F0B-4602-B98C-FA8A459C52DC}">
      <dsp:nvSpPr>
        <dsp:cNvPr id="0" name=""/>
        <dsp:cNvSpPr/>
      </dsp:nvSpPr>
      <dsp:spPr>
        <a:xfrm rot="5400000">
          <a:off x="5188982" y="3696472"/>
          <a:ext cx="523397" cy="24286"/>
        </a:xfrm>
        <a:custGeom>
          <a:avLst/>
          <a:gdLst/>
          <a:ahLst/>
          <a:cxnLst/>
          <a:rect l="0" t="0" r="0" b="0"/>
          <a:pathLst>
            <a:path>
              <a:moveTo>
                <a:pt x="0" y="12143"/>
              </a:moveTo>
              <a:lnTo>
                <a:pt x="523397" y="12143"/>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5437596" y="3695531"/>
        <a:ext cx="26169" cy="26169"/>
      </dsp:txXfrm>
    </dsp:sp>
    <dsp:sp modelId="{EDFCBAB9-414B-4EFC-95E3-EB10433DE565}">
      <dsp:nvSpPr>
        <dsp:cNvPr id="0" name=""/>
        <dsp:cNvSpPr/>
      </dsp:nvSpPr>
      <dsp:spPr>
        <a:xfrm>
          <a:off x="4612007" y="3970314"/>
          <a:ext cx="1677347" cy="1313458"/>
        </a:xfrm>
        <a:prstGeom prst="ellipse">
          <a:avLst/>
        </a:prstGeom>
        <a:solidFill>
          <a:schemeClr val="accent1">
            <a:lumMod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Family/support networks</a:t>
          </a:r>
        </a:p>
      </dsp:txBody>
      <dsp:txXfrm>
        <a:off x="4857649" y="4162665"/>
        <a:ext cx="1186063" cy="928756"/>
      </dsp:txXfrm>
    </dsp:sp>
    <dsp:sp modelId="{16C8717B-3E66-48ED-B109-BA856E347908}">
      <dsp:nvSpPr>
        <dsp:cNvPr id="0" name=""/>
        <dsp:cNvSpPr/>
      </dsp:nvSpPr>
      <dsp:spPr>
        <a:xfrm rot="9000000">
          <a:off x="4398872" y="3178235"/>
          <a:ext cx="444699" cy="24286"/>
        </a:xfrm>
        <a:custGeom>
          <a:avLst/>
          <a:gdLst/>
          <a:ahLst/>
          <a:cxnLst/>
          <a:rect l="0" t="0" r="0" b="0"/>
          <a:pathLst>
            <a:path>
              <a:moveTo>
                <a:pt x="0" y="12143"/>
              </a:moveTo>
              <a:lnTo>
                <a:pt x="444699" y="12143"/>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rot="10800000">
        <a:off x="4610104" y="3179261"/>
        <a:ext cx="22234" cy="22234"/>
      </dsp:txXfrm>
    </dsp:sp>
    <dsp:sp modelId="{205F12BE-EA8F-495C-93A1-B2E4F3B0776E}">
      <dsp:nvSpPr>
        <dsp:cNvPr id="0" name=""/>
        <dsp:cNvSpPr/>
      </dsp:nvSpPr>
      <dsp:spPr>
        <a:xfrm>
          <a:off x="3056335" y="2933839"/>
          <a:ext cx="1470854" cy="1470854"/>
        </a:xfrm>
        <a:prstGeom prst="ellipse">
          <a:avLst/>
        </a:prstGeom>
        <a:solidFill>
          <a:schemeClr val="accent1">
            <a:lumMod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Limbo</a:t>
          </a:r>
          <a:r>
            <a:rPr lang="en-GB" sz="1400" kern="1200" baseline="0" dirty="0"/>
            <a:t> status/legal position</a:t>
          </a:r>
          <a:endParaRPr lang="en-GB" sz="1400" kern="1200" dirty="0"/>
        </a:p>
      </dsp:txBody>
      <dsp:txXfrm>
        <a:off x="3271737" y="3149241"/>
        <a:ext cx="1040050" cy="1040050"/>
      </dsp:txXfrm>
    </dsp:sp>
    <dsp:sp modelId="{CC8C14D4-84AE-4B33-BAD9-49B483BBDB47}">
      <dsp:nvSpPr>
        <dsp:cNvPr id="0" name=""/>
        <dsp:cNvSpPr/>
      </dsp:nvSpPr>
      <dsp:spPr>
        <a:xfrm rot="12600000">
          <a:off x="4398872" y="2220458"/>
          <a:ext cx="444699" cy="24286"/>
        </a:xfrm>
        <a:custGeom>
          <a:avLst/>
          <a:gdLst/>
          <a:ahLst/>
          <a:cxnLst/>
          <a:rect l="0" t="0" r="0" b="0"/>
          <a:pathLst>
            <a:path>
              <a:moveTo>
                <a:pt x="0" y="12143"/>
              </a:moveTo>
              <a:lnTo>
                <a:pt x="444699" y="12143"/>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rot="10800000">
        <a:off x="4610104" y="2221484"/>
        <a:ext cx="22234" cy="22234"/>
      </dsp:txXfrm>
    </dsp:sp>
    <dsp:sp modelId="{72529E9B-1C7B-4D42-A538-02988122BD97}">
      <dsp:nvSpPr>
        <dsp:cNvPr id="0" name=""/>
        <dsp:cNvSpPr/>
      </dsp:nvSpPr>
      <dsp:spPr>
        <a:xfrm>
          <a:off x="3056335" y="1018285"/>
          <a:ext cx="1470854" cy="1470854"/>
        </a:xfrm>
        <a:prstGeom prst="ellipse">
          <a:avLst/>
        </a:prstGeom>
        <a:solidFill>
          <a:schemeClr val="accent1">
            <a:lumMod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Inhospitable environments</a:t>
          </a:r>
        </a:p>
      </dsp:txBody>
      <dsp:txXfrm>
        <a:off x="3271737" y="1233687"/>
        <a:ext cx="1040050" cy="104005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6A7EC1-BAD4-452B-8B2D-430DC299913F}">
      <dsp:nvSpPr>
        <dsp:cNvPr id="0" name=""/>
        <dsp:cNvSpPr/>
      </dsp:nvSpPr>
      <dsp:spPr>
        <a:xfrm>
          <a:off x="3317797" y="1963130"/>
          <a:ext cx="1492405" cy="1492405"/>
        </a:xfrm>
        <a:prstGeom prst="ellipse">
          <a:avLst/>
        </a:prstGeom>
        <a:solidFill>
          <a:schemeClr val="accent1">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t>Integration and settlement</a:t>
          </a:r>
        </a:p>
      </dsp:txBody>
      <dsp:txXfrm>
        <a:off x="3536355" y="2181688"/>
        <a:ext cx="1055289" cy="1055289"/>
      </dsp:txXfrm>
    </dsp:sp>
    <dsp:sp modelId="{79670879-AE58-4A34-BBAD-52C7BB8E6745}">
      <dsp:nvSpPr>
        <dsp:cNvPr id="0" name=""/>
        <dsp:cNvSpPr/>
      </dsp:nvSpPr>
      <dsp:spPr>
        <a:xfrm rot="16200000">
          <a:off x="3838366" y="1720972"/>
          <a:ext cx="451266" cy="33050"/>
        </a:xfrm>
        <a:custGeom>
          <a:avLst/>
          <a:gdLst/>
          <a:ahLst/>
          <a:cxnLst/>
          <a:rect l="0" t="0" r="0" b="0"/>
          <a:pathLst>
            <a:path>
              <a:moveTo>
                <a:pt x="0" y="16525"/>
              </a:moveTo>
              <a:lnTo>
                <a:pt x="451266" y="16525"/>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4052718" y="1726216"/>
        <a:ext cx="22563" cy="22563"/>
      </dsp:txXfrm>
    </dsp:sp>
    <dsp:sp modelId="{BC4C0CCB-1A0A-4A1B-A611-A1491F91C3B6}">
      <dsp:nvSpPr>
        <dsp:cNvPr id="0" name=""/>
        <dsp:cNvSpPr/>
      </dsp:nvSpPr>
      <dsp:spPr>
        <a:xfrm>
          <a:off x="3317797" y="19459"/>
          <a:ext cx="1492405" cy="1492405"/>
        </a:xfrm>
        <a:prstGeom prst="ellipse">
          <a:avLst/>
        </a:prstGeom>
        <a:solidFill>
          <a:schemeClr val="accent1">
            <a:lumMod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Unemployment</a:t>
          </a:r>
        </a:p>
      </dsp:txBody>
      <dsp:txXfrm>
        <a:off x="3536355" y="238017"/>
        <a:ext cx="1055289" cy="1055289"/>
      </dsp:txXfrm>
    </dsp:sp>
    <dsp:sp modelId="{92D7F44E-AD6D-41CB-B570-F5F959E77056}">
      <dsp:nvSpPr>
        <dsp:cNvPr id="0" name=""/>
        <dsp:cNvSpPr/>
      </dsp:nvSpPr>
      <dsp:spPr>
        <a:xfrm rot="19800000">
          <a:off x="4680001" y="2206890"/>
          <a:ext cx="451266" cy="33050"/>
        </a:xfrm>
        <a:custGeom>
          <a:avLst/>
          <a:gdLst/>
          <a:ahLst/>
          <a:cxnLst/>
          <a:rect l="0" t="0" r="0" b="0"/>
          <a:pathLst>
            <a:path>
              <a:moveTo>
                <a:pt x="0" y="16525"/>
              </a:moveTo>
              <a:lnTo>
                <a:pt x="451266" y="16525"/>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4894352" y="2212133"/>
        <a:ext cx="22563" cy="22563"/>
      </dsp:txXfrm>
    </dsp:sp>
    <dsp:sp modelId="{BD667519-E060-46C5-9173-D677994C30A8}">
      <dsp:nvSpPr>
        <dsp:cNvPr id="0" name=""/>
        <dsp:cNvSpPr/>
      </dsp:nvSpPr>
      <dsp:spPr>
        <a:xfrm>
          <a:off x="5001066" y="991295"/>
          <a:ext cx="1492405" cy="1492405"/>
        </a:xfrm>
        <a:prstGeom prst="ellipse">
          <a:avLst/>
        </a:prstGeom>
        <a:solidFill>
          <a:schemeClr val="accent1">
            <a:lumMod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Change of status</a:t>
          </a:r>
        </a:p>
      </dsp:txBody>
      <dsp:txXfrm>
        <a:off x="5219624" y="1209853"/>
        <a:ext cx="1055289" cy="1055289"/>
      </dsp:txXfrm>
    </dsp:sp>
    <dsp:sp modelId="{02D2D22D-54A4-46B0-8CF3-085F7719ACA0}">
      <dsp:nvSpPr>
        <dsp:cNvPr id="0" name=""/>
        <dsp:cNvSpPr/>
      </dsp:nvSpPr>
      <dsp:spPr>
        <a:xfrm rot="1434474">
          <a:off x="4731210" y="3065909"/>
          <a:ext cx="348854" cy="33050"/>
        </a:xfrm>
        <a:custGeom>
          <a:avLst/>
          <a:gdLst/>
          <a:ahLst/>
          <a:cxnLst/>
          <a:rect l="0" t="0" r="0" b="0"/>
          <a:pathLst>
            <a:path>
              <a:moveTo>
                <a:pt x="0" y="16525"/>
              </a:moveTo>
              <a:lnTo>
                <a:pt x="348854" y="16525"/>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4896916" y="3073713"/>
        <a:ext cx="17442" cy="17442"/>
      </dsp:txXfrm>
    </dsp:sp>
    <dsp:sp modelId="{2DF13066-D664-48CA-A903-FA2B66DF4723}">
      <dsp:nvSpPr>
        <dsp:cNvPr id="0" name=""/>
        <dsp:cNvSpPr/>
      </dsp:nvSpPr>
      <dsp:spPr>
        <a:xfrm>
          <a:off x="5001073" y="2709333"/>
          <a:ext cx="1492405" cy="1492405"/>
        </a:xfrm>
        <a:prstGeom prst="ellipse">
          <a:avLst/>
        </a:prstGeom>
        <a:solidFill>
          <a:schemeClr val="accent1">
            <a:lumMod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Racism/exclusion</a:t>
          </a:r>
        </a:p>
      </dsp:txBody>
      <dsp:txXfrm>
        <a:off x="5219631" y="2927891"/>
        <a:ext cx="1055289" cy="1055289"/>
      </dsp:txXfrm>
    </dsp:sp>
    <dsp:sp modelId="{4487575C-5F0B-4602-B98C-FA8A459C52DC}">
      <dsp:nvSpPr>
        <dsp:cNvPr id="0" name=""/>
        <dsp:cNvSpPr/>
      </dsp:nvSpPr>
      <dsp:spPr>
        <a:xfrm rot="5400000">
          <a:off x="3838366" y="3664644"/>
          <a:ext cx="451266" cy="33050"/>
        </a:xfrm>
        <a:custGeom>
          <a:avLst/>
          <a:gdLst/>
          <a:ahLst/>
          <a:cxnLst/>
          <a:rect l="0" t="0" r="0" b="0"/>
          <a:pathLst>
            <a:path>
              <a:moveTo>
                <a:pt x="0" y="16525"/>
              </a:moveTo>
              <a:lnTo>
                <a:pt x="451266" y="16525"/>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4052718" y="3669887"/>
        <a:ext cx="22563" cy="22563"/>
      </dsp:txXfrm>
    </dsp:sp>
    <dsp:sp modelId="{EDFCBAB9-414B-4EFC-95E3-EB10433DE565}">
      <dsp:nvSpPr>
        <dsp:cNvPr id="0" name=""/>
        <dsp:cNvSpPr/>
      </dsp:nvSpPr>
      <dsp:spPr>
        <a:xfrm>
          <a:off x="2981961" y="3906802"/>
          <a:ext cx="2164076" cy="1492405"/>
        </a:xfrm>
        <a:prstGeom prst="ellipse">
          <a:avLst/>
        </a:prstGeom>
        <a:solidFill>
          <a:schemeClr val="accent1">
            <a:lumMod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Threats</a:t>
          </a:r>
          <a:r>
            <a:rPr lang="en-GB" sz="1400" kern="1200" baseline="0" dirty="0"/>
            <a:t> to cultural/religious identity</a:t>
          </a:r>
          <a:endParaRPr lang="en-GB" sz="1400" kern="1200" dirty="0"/>
        </a:p>
      </dsp:txBody>
      <dsp:txXfrm>
        <a:off x="3298883" y="4125360"/>
        <a:ext cx="1530232" cy="1055289"/>
      </dsp:txXfrm>
    </dsp:sp>
    <dsp:sp modelId="{16C8717B-3E66-48ED-B109-BA856E347908}">
      <dsp:nvSpPr>
        <dsp:cNvPr id="0" name=""/>
        <dsp:cNvSpPr/>
      </dsp:nvSpPr>
      <dsp:spPr>
        <a:xfrm rot="9376956">
          <a:off x="3033351" y="3065912"/>
          <a:ext cx="362790" cy="33050"/>
        </a:xfrm>
        <a:custGeom>
          <a:avLst/>
          <a:gdLst/>
          <a:ahLst/>
          <a:cxnLst/>
          <a:rect l="0" t="0" r="0" b="0"/>
          <a:pathLst>
            <a:path>
              <a:moveTo>
                <a:pt x="0" y="16525"/>
              </a:moveTo>
              <a:lnTo>
                <a:pt x="362790" y="16525"/>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rot="10800000">
        <a:off x="3205676" y="3073367"/>
        <a:ext cx="18139" cy="18139"/>
      </dsp:txXfrm>
    </dsp:sp>
    <dsp:sp modelId="{205F12BE-EA8F-495C-93A1-B2E4F3B0776E}">
      <dsp:nvSpPr>
        <dsp:cNvPr id="0" name=""/>
        <dsp:cNvSpPr/>
      </dsp:nvSpPr>
      <dsp:spPr>
        <a:xfrm>
          <a:off x="1619290" y="2709338"/>
          <a:ext cx="1492405" cy="1492405"/>
        </a:xfrm>
        <a:prstGeom prst="ellipse">
          <a:avLst/>
        </a:prstGeom>
        <a:solidFill>
          <a:schemeClr val="accent1">
            <a:lumMod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GB" sz="1700" kern="1200" dirty="0"/>
            <a:t>Living</a:t>
          </a:r>
          <a:r>
            <a:rPr lang="en-GB" sz="1700" kern="1200" baseline="0" dirty="0"/>
            <a:t> conditions</a:t>
          </a:r>
          <a:endParaRPr lang="en-GB" sz="1700" kern="1200" dirty="0"/>
        </a:p>
      </dsp:txBody>
      <dsp:txXfrm>
        <a:off x="1837848" y="2927896"/>
        <a:ext cx="1055289" cy="1055289"/>
      </dsp:txXfrm>
    </dsp:sp>
    <dsp:sp modelId="{F6000EE8-47FD-4776-84E8-AC62E7DB1AFC}">
      <dsp:nvSpPr>
        <dsp:cNvPr id="0" name=""/>
        <dsp:cNvSpPr/>
      </dsp:nvSpPr>
      <dsp:spPr>
        <a:xfrm rot="12600000">
          <a:off x="2996732" y="2206890"/>
          <a:ext cx="451266" cy="33050"/>
        </a:xfrm>
        <a:custGeom>
          <a:avLst/>
          <a:gdLst/>
          <a:ahLst/>
          <a:cxnLst/>
          <a:rect l="0" t="0" r="0" b="0"/>
          <a:pathLst>
            <a:path>
              <a:moveTo>
                <a:pt x="0" y="16525"/>
              </a:moveTo>
              <a:lnTo>
                <a:pt x="451266" y="16525"/>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rot="10800000">
        <a:off x="3211083" y="2212133"/>
        <a:ext cx="22563" cy="22563"/>
      </dsp:txXfrm>
    </dsp:sp>
    <dsp:sp modelId="{19CAA985-564E-48F4-B4FB-A9BB6E995E19}">
      <dsp:nvSpPr>
        <dsp:cNvPr id="0" name=""/>
        <dsp:cNvSpPr/>
      </dsp:nvSpPr>
      <dsp:spPr>
        <a:xfrm>
          <a:off x="1634528" y="991295"/>
          <a:ext cx="1492405" cy="1492405"/>
        </a:xfrm>
        <a:prstGeom prst="ellipse">
          <a:avLst/>
        </a:prstGeom>
        <a:solidFill>
          <a:schemeClr val="accent1">
            <a:lumMod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Mistrust</a:t>
          </a:r>
          <a:r>
            <a:rPr lang="en-GB" sz="1400" kern="1200" baseline="0" dirty="0"/>
            <a:t> of services</a:t>
          </a:r>
          <a:endParaRPr lang="en-GB" sz="1400" kern="1200" dirty="0"/>
        </a:p>
      </dsp:txBody>
      <dsp:txXfrm>
        <a:off x="1853086" y="1209853"/>
        <a:ext cx="1055289" cy="105528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0E6551-DBD9-43BD-B6D5-7FEE735C406C}">
      <dsp:nvSpPr>
        <dsp:cNvPr id="0" name=""/>
        <dsp:cNvSpPr/>
      </dsp:nvSpPr>
      <dsp:spPr>
        <a:xfrm>
          <a:off x="3088635" y="0"/>
          <a:ext cx="1950720" cy="1083733"/>
        </a:xfrm>
        <a:prstGeom prst="roundRect">
          <a:avLst>
            <a:gd name="adj" fmla="val 1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Can lessen or increase acculturative stress</a:t>
          </a:r>
        </a:p>
      </dsp:txBody>
      <dsp:txXfrm>
        <a:off x="3120376" y="31741"/>
        <a:ext cx="1887238" cy="1020251"/>
      </dsp:txXfrm>
    </dsp:sp>
    <dsp:sp modelId="{5E07E824-F2DE-4ECA-B4EF-E21EB1778E1A}">
      <dsp:nvSpPr>
        <dsp:cNvPr id="0" name=""/>
        <dsp:cNvSpPr/>
      </dsp:nvSpPr>
      <dsp:spPr>
        <a:xfrm>
          <a:off x="3088644" y="84617"/>
          <a:ext cx="1950720" cy="1083733"/>
        </a:xfrm>
        <a:prstGeom prst="roundRect">
          <a:avLst>
            <a:gd name="adj" fmla="val 1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Can lessen or increase acculturative stress</a:t>
          </a:r>
        </a:p>
      </dsp:txBody>
      <dsp:txXfrm>
        <a:off x="3120385" y="116358"/>
        <a:ext cx="1887238" cy="1020251"/>
      </dsp:txXfrm>
    </dsp:sp>
    <dsp:sp modelId="{D04A3623-A1D9-43BF-8F57-8BB30D1D09AE}">
      <dsp:nvSpPr>
        <dsp:cNvPr id="0" name=""/>
        <dsp:cNvSpPr/>
      </dsp:nvSpPr>
      <dsp:spPr>
        <a:xfrm>
          <a:off x="3657599" y="4605866"/>
          <a:ext cx="812800" cy="812800"/>
        </a:xfrm>
        <a:prstGeom prst="triangle">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148E1AB-4DF7-4BEA-8E3B-478873267C81}">
      <dsp:nvSpPr>
        <dsp:cNvPr id="0" name=""/>
        <dsp:cNvSpPr/>
      </dsp:nvSpPr>
      <dsp:spPr>
        <a:xfrm>
          <a:off x="1625599" y="4265574"/>
          <a:ext cx="4876800" cy="329454"/>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ADDC1E4-2631-441A-B00B-D7D0A8302775}">
      <dsp:nvSpPr>
        <dsp:cNvPr id="0" name=""/>
        <dsp:cNvSpPr/>
      </dsp:nvSpPr>
      <dsp:spPr>
        <a:xfrm>
          <a:off x="4497493" y="3558980"/>
          <a:ext cx="1950720" cy="66757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Racial discrimination</a:t>
          </a:r>
        </a:p>
      </dsp:txBody>
      <dsp:txXfrm>
        <a:off x="4530082" y="3591569"/>
        <a:ext cx="1885542" cy="602401"/>
      </dsp:txXfrm>
    </dsp:sp>
    <dsp:sp modelId="{4EB43CB1-CCE1-456C-91A2-6634ED280382}">
      <dsp:nvSpPr>
        <dsp:cNvPr id="0" name=""/>
        <dsp:cNvSpPr/>
      </dsp:nvSpPr>
      <dsp:spPr>
        <a:xfrm>
          <a:off x="4497493" y="2839381"/>
          <a:ext cx="1950720" cy="66757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Levels of religiosity</a:t>
          </a:r>
        </a:p>
      </dsp:txBody>
      <dsp:txXfrm>
        <a:off x="4530082" y="2871970"/>
        <a:ext cx="1885542" cy="602401"/>
      </dsp:txXfrm>
    </dsp:sp>
    <dsp:sp modelId="{E09EC3EF-5895-4252-8E98-022BD91F456F}">
      <dsp:nvSpPr>
        <dsp:cNvPr id="0" name=""/>
        <dsp:cNvSpPr/>
      </dsp:nvSpPr>
      <dsp:spPr>
        <a:xfrm>
          <a:off x="4497493" y="2119782"/>
          <a:ext cx="1950720" cy="66757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Ability to see family</a:t>
          </a:r>
        </a:p>
      </dsp:txBody>
      <dsp:txXfrm>
        <a:off x="4530082" y="2152371"/>
        <a:ext cx="1885542" cy="602401"/>
      </dsp:txXfrm>
    </dsp:sp>
    <dsp:sp modelId="{7E24D81A-6D9C-4F5E-994F-393994ED615C}">
      <dsp:nvSpPr>
        <dsp:cNvPr id="0" name=""/>
        <dsp:cNvSpPr/>
      </dsp:nvSpPr>
      <dsp:spPr>
        <a:xfrm>
          <a:off x="4497493" y="1387178"/>
          <a:ext cx="1950720" cy="66757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Age at moving</a:t>
          </a:r>
        </a:p>
      </dsp:txBody>
      <dsp:txXfrm>
        <a:off x="4530082" y="1419767"/>
        <a:ext cx="1885542" cy="602401"/>
      </dsp:txXfrm>
    </dsp:sp>
    <dsp:sp modelId="{0350F9EF-076B-4349-94C1-DD4C44F664E2}">
      <dsp:nvSpPr>
        <dsp:cNvPr id="0" name=""/>
        <dsp:cNvSpPr/>
      </dsp:nvSpPr>
      <dsp:spPr>
        <a:xfrm>
          <a:off x="1679786" y="3558980"/>
          <a:ext cx="1950720" cy="66757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Contentment with decision to move</a:t>
          </a:r>
        </a:p>
      </dsp:txBody>
      <dsp:txXfrm>
        <a:off x="1712375" y="3591569"/>
        <a:ext cx="1885542" cy="602401"/>
      </dsp:txXfrm>
    </dsp:sp>
    <dsp:sp modelId="{D288BC38-12C9-401A-8BF2-B6FDE92FDDB1}">
      <dsp:nvSpPr>
        <dsp:cNvPr id="0" name=""/>
        <dsp:cNvSpPr/>
      </dsp:nvSpPr>
      <dsp:spPr>
        <a:xfrm>
          <a:off x="1679786" y="2839381"/>
          <a:ext cx="1950720" cy="66757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English proficiency</a:t>
          </a:r>
        </a:p>
      </dsp:txBody>
      <dsp:txXfrm>
        <a:off x="1712375" y="2871970"/>
        <a:ext cx="1885542" cy="602401"/>
      </dsp:txXfrm>
    </dsp:sp>
    <dsp:sp modelId="{571F3294-E3AC-4106-92A5-6EC4AD92B742}">
      <dsp:nvSpPr>
        <dsp:cNvPr id="0" name=""/>
        <dsp:cNvSpPr/>
      </dsp:nvSpPr>
      <dsp:spPr>
        <a:xfrm>
          <a:off x="1679786" y="2119782"/>
          <a:ext cx="1950720" cy="66757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Community support network</a:t>
          </a:r>
        </a:p>
      </dsp:txBody>
      <dsp:txXfrm>
        <a:off x="1712375" y="2152371"/>
        <a:ext cx="1885542" cy="602401"/>
      </dsp:txXfrm>
    </dsp:sp>
    <dsp:sp modelId="{97E45B34-B7AB-4E09-9291-716835A7E320}">
      <dsp:nvSpPr>
        <dsp:cNvPr id="0" name=""/>
        <dsp:cNvSpPr/>
      </dsp:nvSpPr>
      <dsp:spPr>
        <a:xfrm>
          <a:off x="1679786" y="1387178"/>
          <a:ext cx="1950720" cy="66757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Parental mental health</a:t>
          </a:r>
        </a:p>
      </dsp:txBody>
      <dsp:txXfrm>
        <a:off x="1712375" y="1419767"/>
        <a:ext cx="1885542" cy="602401"/>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C4F590D-60B6-EA76-7E6A-0A6B2F5DD4F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E7226EB5-1117-9D5F-95AF-B7879BB59D7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29C5CA1-D102-4979-9482-BC215F65A9AE}" type="datetimeFigureOut">
              <a:rPr lang="en-GB" smtClean="0"/>
              <a:t>27/05/2026</a:t>
            </a:fld>
            <a:endParaRPr lang="en-GB"/>
          </a:p>
        </p:txBody>
      </p:sp>
      <p:sp>
        <p:nvSpPr>
          <p:cNvPr id="4" name="Footer Placeholder 3">
            <a:extLst>
              <a:ext uri="{FF2B5EF4-FFF2-40B4-BE49-F238E27FC236}">
                <a16:creationId xmlns:a16="http://schemas.microsoft.com/office/drawing/2014/main" id="{E576C697-C207-BA9F-52E6-50A28831B1B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E533779E-D218-BC63-8E00-6B76D8BE161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2D615FB-2CD7-4FAA-87AF-F4B929DCF030}" type="slidenum">
              <a:rPr lang="en-GB" smtClean="0"/>
              <a:t>‹#›</a:t>
            </a:fld>
            <a:endParaRPr lang="en-GB"/>
          </a:p>
        </p:txBody>
      </p:sp>
    </p:spTree>
    <p:extLst>
      <p:ext uri="{BB962C8B-B14F-4D97-AF65-F5344CB8AC3E}">
        <p14:creationId xmlns:p14="http://schemas.microsoft.com/office/powerpoint/2010/main" val="27876245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FDEB20-3549-494B-9BEF-40C80FAEB41A}" type="datetimeFigureOut">
              <a:rPr lang="en-GB" smtClean="0"/>
              <a:t>27/05/2026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FE0DDD-63EA-4064-AE47-E6588EFE4734}" type="slidenum">
              <a:rPr lang="en-GB" smtClean="0"/>
              <a:t>‹#›</a:t>
            </a:fld>
            <a:endParaRPr lang="en-GB"/>
          </a:p>
        </p:txBody>
      </p:sp>
    </p:spTree>
    <p:extLst>
      <p:ext uri="{BB962C8B-B14F-4D97-AF65-F5344CB8AC3E}">
        <p14:creationId xmlns:p14="http://schemas.microsoft.com/office/powerpoint/2010/main" val="3553998585"/>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9.15-9.30am</a:t>
            </a:r>
          </a:p>
          <a:p>
            <a:r>
              <a:rPr lang="en-GB" dirty="0"/>
              <a:t>William </a:t>
            </a:r>
          </a:p>
          <a:p>
            <a:r>
              <a:rPr lang="en-GB" dirty="0"/>
              <a:t> </a:t>
            </a:r>
          </a:p>
          <a:p>
            <a:r>
              <a:rPr lang="en-GB" dirty="0"/>
              <a:t>(William to create duplicate for current date)</a:t>
            </a:r>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88FE0DDD-63EA-4064-AE47-E6588EFE4734}" type="slidenum">
              <a:rPr lang="en-GB" smtClean="0"/>
              <a:t>1</a:t>
            </a:fld>
            <a:endParaRPr lang="en-GB"/>
          </a:p>
        </p:txBody>
      </p:sp>
    </p:spTree>
    <p:extLst>
      <p:ext uri="{BB962C8B-B14F-4D97-AF65-F5344CB8AC3E}">
        <p14:creationId xmlns:p14="http://schemas.microsoft.com/office/powerpoint/2010/main" val="5654301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FE0DDD-63EA-4064-AE47-E6588EFE473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48169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FE0DDD-63EA-4064-AE47-E6588EFE473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89398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9.15 SM</a:t>
            </a:r>
          </a:p>
          <a:p>
            <a:endParaRPr lang="en-GB" dirty="0"/>
          </a:p>
        </p:txBody>
      </p:sp>
      <p:sp>
        <p:nvSpPr>
          <p:cNvPr id="4" name="Slide Number Placeholder 3"/>
          <p:cNvSpPr>
            <a:spLocks noGrp="1"/>
          </p:cNvSpPr>
          <p:nvPr>
            <p:ph type="sldNum" sz="quarter" idx="5"/>
          </p:nvPr>
        </p:nvSpPr>
        <p:spPr/>
        <p:txBody>
          <a:bodyPr/>
          <a:lstStyle/>
          <a:p>
            <a:fld id="{C185E6F3-2904-4B85-AB8E-BD260A0CB274}" type="slidenum">
              <a:rPr lang="en-GB" smtClean="0"/>
              <a:pPr/>
              <a:t>12</a:t>
            </a:fld>
            <a:endParaRPr lang="en-GB"/>
          </a:p>
        </p:txBody>
      </p:sp>
    </p:spTree>
    <p:extLst>
      <p:ext uri="{BB962C8B-B14F-4D97-AF65-F5344CB8AC3E}">
        <p14:creationId xmlns:p14="http://schemas.microsoft.com/office/powerpoint/2010/main" val="33360354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C</a:t>
            </a:r>
          </a:p>
          <a:p>
            <a:r>
              <a:rPr lang="en-GB" dirty="0"/>
              <a:t>Training</a:t>
            </a:r>
            <a:r>
              <a:rPr lang="en-GB" baseline="0" dirty="0"/>
              <a:t> incorporates the Education Scotland national training materials – with further information and adaptation for the Renfrewshire context.</a:t>
            </a:r>
          </a:p>
          <a:p>
            <a:endParaRPr lang="en-GB" baseline="0" dirty="0"/>
          </a:p>
          <a:p>
            <a:r>
              <a:rPr lang="en-GB" baseline="0" dirty="0"/>
              <a:t>Meant to give you the skills to lead the implementation and evaluation of a whole school nurturing relationships approach. You will hear a lot about the importance of implementation throughout this training. </a:t>
            </a:r>
          </a:p>
          <a:p>
            <a:r>
              <a:rPr lang="en-GB" baseline="0" dirty="0"/>
              <a:t>Break about 1030</a:t>
            </a:r>
          </a:p>
          <a:p>
            <a:endParaRPr lang="en-GB" baseline="0" dirty="0"/>
          </a:p>
          <a:p>
            <a:endParaRPr lang="en-GB" baseline="0" dirty="0"/>
          </a:p>
        </p:txBody>
      </p:sp>
      <p:sp>
        <p:nvSpPr>
          <p:cNvPr id="4" name="Slide Number Placeholder 3"/>
          <p:cNvSpPr>
            <a:spLocks noGrp="1"/>
          </p:cNvSpPr>
          <p:nvPr>
            <p:ph type="sldNum" sz="quarter" idx="10"/>
          </p:nvPr>
        </p:nvSpPr>
        <p:spPr/>
        <p:txBody>
          <a:bodyPr/>
          <a:lstStyle/>
          <a:p>
            <a:pPr>
              <a:defRPr/>
            </a:pPr>
            <a:fld id="{235CE018-241B-4DDF-983F-28A28ACCE03E}" type="slidenum">
              <a:rPr lang="en-GB" smtClean="0"/>
              <a:pPr>
                <a:defRPr/>
              </a:pPr>
              <a:t>13</a:t>
            </a:fld>
            <a:endParaRPr lang="en-GB"/>
          </a:p>
        </p:txBody>
      </p:sp>
    </p:spTree>
    <p:extLst>
      <p:ext uri="{BB962C8B-B14F-4D97-AF65-F5344CB8AC3E}">
        <p14:creationId xmlns:p14="http://schemas.microsoft.com/office/powerpoint/2010/main" val="20417696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this at outset to help those attending be aware of the sometimes sensitive nature of the content</a:t>
            </a:r>
          </a:p>
          <a:p>
            <a:r>
              <a:rPr lang="en-GB" dirty="0"/>
              <a:t>The political nature of the content at times is unavoidable as the political climate in which migrants come to the UK and in particular those who are seeking asylum, has a very real impact on the experience of the children and young people in our establishments</a:t>
            </a:r>
          </a:p>
        </p:txBody>
      </p:sp>
      <p:sp>
        <p:nvSpPr>
          <p:cNvPr id="4" name="Slide Number Placeholder 3"/>
          <p:cNvSpPr>
            <a:spLocks noGrp="1"/>
          </p:cNvSpPr>
          <p:nvPr>
            <p:ph type="sldNum" sz="quarter" idx="5"/>
          </p:nvPr>
        </p:nvSpPr>
        <p:spPr/>
        <p:txBody>
          <a:bodyPr/>
          <a:lstStyle/>
          <a:p>
            <a:fld id="{B8C3BE92-CDF9-4B70-83E2-DACF799B0F2A}" type="slidenum">
              <a:rPr lang="en-GB" smtClean="0"/>
              <a:t>14</a:t>
            </a:fld>
            <a:endParaRPr lang="en-GB"/>
          </a:p>
        </p:txBody>
      </p:sp>
    </p:spTree>
    <p:extLst>
      <p:ext uri="{BB962C8B-B14F-4D97-AF65-F5344CB8AC3E}">
        <p14:creationId xmlns:p14="http://schemas.microsoft.com/office/powerpoint/2010/main" val="335065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5D81E-140E-E231-5287-E109A426DD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7D6C15-716F-A489-7D22-B10C897F5A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DA8669-89E8-21D5-1A14-2F2A39608F94}"/>
              </a:ext>
            </a:extLst>
          </p:cNvPr>
          <p:cNvSpPr>
            <a:spLocks noGrp="1"/>
          </p:cNvSpPr>
          <p:nvPr>
            <p:ph type="body" idx="1"/>
          </p:nvPr>
        </p:nvSpPr>
        <p:spPr/>
        <p:txBody>
          <a:bodyPr/>
          <a:lstStyle/>
          <a:p>
            <a:r>
              <a:rPr lang="en-GB" dirty="0"/>
              <a:t>Read this at outset to help those attending be aware of the sometimes sensitive nature of the content</a:t>
            </a:r>
          </a:p>
          <a:p>
            <a:r>
              <a:rPr lang="en-GB" dirty="0"/>
              <a:t>The political nature of the content at times is unavoidable as the political climate in which migrants come to the UK and in particular those who are seeking asylum, has a very real impact on the experience of the children and young people in our establishments</a:t>
            </a:r>
          </a:p>
        </p:txBody>
      </p:sp>
      <p:sp>
        <p:nvSpPr>
          <p:cNvPr id="4" name="Slide Number Placeholder 3">
            <a:extLst>
              <a:ext uri="{FF2B5EF4-FFF2-40B4-BE49-F238E27FC236}">
                <a16:creationId xmlns:a16="http://schemas.microsoft.com/office/drawing/2014/main" id="{22F59EC5-5539-5C9D-EB11-28A3E79C9F38}"/>
              </a:ext>
            </a:extLst>
          </p:cNvPr>
          <p:cNvSpPr>
            <a:spLocks noGrp="1"/>
          </p:cNvSpPr>
          <p:nvPr>
            <p:ph type="sldNum" sz="quarter" idx="5"/>
          </p:nvPr>
        </p:nvSpPr>
        <p:spPr/>
        <p:txBody>
          <a:bodyPr/>
          <a:lstStyle/>
          <a:p>
            <a:fld id="{B8C3BE92-CDF9-4B70-83E2-DACF799B0F2A}" type="slidenum">
              <a:rPr lang="en-GB" smtClean="0"/>
              <a:t>15</a:t>
            </a:fld>
            <a:endParaRPr lang="en-GB"/>
          </a:p>
        </p:txBody>
      </p:sp>
    </p:spTree>
    <p:extLst>
      <p:ext uri="{BB962C8B-B14F-4D97-AF65-F5344CB8AC3E}">
        <p14:creationId xmlns:p14="http://schemas.microsoft.com/office/powerpoint/2010/main" val="41631211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Answer is all of them.</a:t>
            </a:r>
          </a:p>
          <a:p>
            <a:r>
              <a:rPr lang="en-GB" dirty="0"/>
              <a:t>Tesco was founded in 1919 by Jack Cohen the son of a Polish immigrant</a:t>
            </a:r>
          </a:p>
          <a:p>
            <a:r>
              <a:rPr lang="en-GB" dirty="0"/>
              <a:t>Bagels brought to UK by Eastern European Jewish immigrants mainly from Poland in 19</a:t>
            </a:r>
            <a:r>
              <a:rPr lang="en-GB" baseline="30000" dirty="0"/>
              <a:t>th</a:t>
            </a:r>
            <a:r>
              <a:rPr lang="en-GB" dirty="0"/>
              <a:t> century</a:t>
            </a:r>
          </a:p>
          <a:p>
            <a:r>
              <a:rPr lang="en-GB" dirty="0"/>
              <a:t>Chicken Tikka masala was created by chef Ali Ahmed Aslam at his Shish Mahal restaurant when a customer complained the chicken tikka was too dry so he added creamy spiced tomato sauce – a fusion of South Asian flavours and British tastes</a:t>
            </a:r>
          </a:p>
          <a:p>
            <a:r>
              <a:rPr lang="en-GB" dirty="0"/>
              <a:t>A Jewish immigrant called Joseph Malin opened the first ever fish and chip shop in London in 1860 – the battered fish was based on an old Portuguese- Jewish recipe</a:t>
            </a:r>
          </a:p>
          <a:p>
            <a:r>
              <a:rPr lang="en-GB" dirty="0"/>
              <a:t>Fray and Bentos pies were founded in London by a German chemist – Justus Von Liebig in 1865</a:t>
            </a:r>
          </a:p>
          <a:p>
            <a:r>
              <a:rPr lang="en-GB" dirty="0"/>
              <a:t>Rimmel cosmetics was founded by French immigrant Eugene Rimmel in 1834</a:t>
            </a:r>
          </a:p>
          <a:p>
            <a:r>
              <a:rPr lang="en-GB" dirty="0"/>
              <a:t>Marks and Spencer – started by a Polish-Jewish immigrant Michael Marks along with cashier Tom Spencer</a:t>
            </a:r>
          </a:p>
          <a:p>
            <a:endParaRPr lang="en-GB" dirty="0"/>
          </a:p>
          <a:p>
            <a:r>
              <a:rPr lang="en-GB" dirty="0">
                <a:solidFill>
                  <a:schemeClr val="bg1"/>
                </a:solidFill>
              </a:rPr>
              <a:t>Migration has taken place for centuries  for reasons such as safety, food, freedom, shelter and escape</a:t>
            </a:r>
          </a:p>
          <a:p>
            <a:r>
              <a:rPr lang="en-GB" dirty="0">
                <a:solidFill>
                  <a:schemeClr val="bg1"/>
                </a:solidFill>
              </a:rPr>
              <a:t>In the late 20</a:t>
            </a:r>
            <a:r>
              <a:rPr lang="en-GB" baseline="30000" dirty="0">
                <a:solidFill>
                  <a:schemeClr val="bg1"/>
                </a:solidFill>
              </a:rPr>
              <a:t>th</a:t>
            </a:r>
            <a:r>
              <a:rPr lang="en-GB" dirty="0">
                <a:solidFill>
                  <a:schemeClr val="bg1"/>
                </a:solidFill>
              </a:rPr>
              <a:t> century until the present, we have seen one of the largest increases in migration</a:t>
            </a:r>
          </a:p>
          <a:p>
            <a:r>
              <a:rPr lang="en-GB" dirty="0">
                <a:solidFill>
                  <a:schemeClr val="bg1"/>
                </a:solidFill>
              </a:rPr>
              <a:t>Many refugees and migrants contribute positively to society</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B8C3BE92-CDF9-4B70-83E2-DACF799B0F2A}" type="slidenum">
              <a:rPr lang="en-GB" smtClean="0"/>
              <a:t>16</a:t>
            </a:fld>
            <a:endParaRPr lang="en-GB"/>
          </a:p>
        </p:txBody>
      </p:sp>
    </p:spTree>
    <p:extLst>
      <p:ext uri="{BB962C8B-B14F-4D97-AF65-F5344CB8AC3E}">
        <p14:creationId xmlns:p14="http://schemas.microsoft.com/office/powerpoint/2010/main" val="23464210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defTabSz="906262">
              <a:defRPr/>
            </a:pPr>
            <a:fld id="{C185E6F3-2904-4B85-AB8E-BD260A0CB274}" type="slidenum">
              <a:rPr lang="en-GB">
                <a:solidFill>
                  <a:prstClr val="black"/>
                </a:solidFill>
                <a:latin typeface="Calibri"/>
              </a:rPr>
              <a:pPr defTabSz="906262">
                <a:defRPr/>
              </a:pPr>
              <a:t>17</a:t>
            </a:fld>
            <a:endParaRPr lang="en-GB">
              <a:solidFill>
                <a:prstClr val="black"/>
              </a:solidFill>
              <a:latin typeface="Calibri"/>
            </a:endParaRPr>
          </a:p>
        </p:txBody>
      </p:sp>
    </p:spTree>
    <p:extLst>
      <p:ext uri="{BB962C8B-B14F-4D97-AF65-F5344CB8AC3E}">
        <p14:creationId xmlns:p14="http://schemas.microsoft.com/office/powerpoint/2010/main" val="25600063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aftermath of both world wars – millions of people fled their homelands in search of refuge. In response the international community  set out guidelines, laws and conventions aimed at protecting basic human rights culminating in the 1951 UN Refugee convention and later the 1967 protocol</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The UK is a signatory of this convention.  Everyone who satisfies this definition is a refugee</a:t>
            </a:r>
          </a:p>
          <a:p>
            <a:endParaRPr lang="en-GB" dirty="0"/>
          </a:p>
        </p:txBody>
      </p:sp>
      <p:sp>
        <p:nvSpPr>
          <p:cNvPr id="4" name="Slide Number Placeholder 3"/>
          <p:cNvSpPr>
            <a:spLocks noGrp="1"/>
          </p:cNvSpPr>
          <p:nvPr>
            <p:ph type="sldNum" sz="quarter" idx="5"/>
          </p:nvPr>
        </p:nvSpPr>
        <p:spPr/>
        <p:txBody>
          <a:bodyPr/>
          <a:lstStyle/>
          <a:p>
            <a:fld id="{B8C3BE92-CDF9-4B70-83E2-DACF799B0F2A}" type="slidenum">
              <a:rPr lang="en-GB" smtClean="0"/>
              <a:t>18</a:t>
            </a:fld>
            <a:endParaRPr lang="en-GB"/>
          </a:p>
        </p:txBody>
      </p:sp>
    </p:spTree>
    <p:extLst>
      <p:ext uri="{BB962C8B-B14F-4D97-AF65-F5344CB8AC3E}">
        <p14:creationId xmlns:p14="http://schemas.microsoft.com/office/powerpoint/2010/main" val="12393569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GB" dirty="0"/>
              <a:t>Resettlement programmes, e.g. Afghanistan Citizens Resettlement Scheme – usually narrow eligibility requirement/limited places, and have to wait a while in country of displacement</a:t>
            </a:r>
          </a:p>
          <a:p>
            <a:pPr lvl="1"/>
            <a:r>
              <a:rPr lang="en-GB" dirty="0"/>
              <a:t>Bespoke schemes, e.g. ‘Homes for Ukraine’ – where someone in UK is willing to provide a home for a Ukrainian family</a:t>
            </a:r>
          </a:p>
          <a:p>
            <a:pPr lvl="1"/>
            <a:r>
              <a:rPr lang="en-GB" dirty="0"/>
              <a:t>Refugee Family Reunion -  allows refugees who have already fled and been given refugee status to bring immediate family members</a:t>
            </a:r>
          </a:p>
          <a:p>
            <a:pPr lvl="1"/>
            <a:endParaRPr lang="en-GB" dirty="0"/>
          </a:p>
          <a:p>
            <a:pPr lvl="1"/>
            <a:r>
              <a:rPr lang="en-GB" dirty="0"/>
              <a:t>Some refugee charities argue that very few of the refugee resettlement commitments are being honoured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Many organisations highlight the limited presence of ‘safe and legal routes’ to the UK which leads to asylum seekers having ‘no choice but to use irregular routes to the UK’</a:t>
            </a:r>
          </a:p>
          <a:p>
            <a:pPr lvl="1"/>
            <a:endParaRPr lang="en-GB" dirty="0"/>
          </a:p>
          <a:p>
            <a:pPr lvl="1"/>
            <a:endParaRPr lang="en-GB" dirty="0"/>
          </a:p>
          <a:p>
            <a:pPr lvl="1"/>
            <a:endParaRPr lang="en-GB" dirty="0"/>
          </a:p>
          <a:p>
            <a:endParaRPr lang="en-GB" dirty="0"/>
          </a:p>
        </p:txBody>
      </p:sp>
      <p:sp>
        <p:nvSpPr>
          <p:cNvPr id="4" name="Slide Number Placeholder 3"/>
          <p:cNvSpPr>
            <a:spLocks noGrp="1"/>
          </p:cNvSpPr>
          <p:nvPr>
            <p:ph type="sldNum" sz="quarter" idx="5"/>
          </p:nvPr>
        </p:nvSpPr>
        <p:spPr/>
        <p:txBody>
          <a:bodyPr/>
          <a:lstStyle/>
          <a:p>
            <a:fld id="{B8C3BE92-CDF9-4B70-83E2-DACF799B0F2A}" type="slidenum">
              <a:rPr lang="en-GB" smtClean="0"/>
              <a:t>19</a:t>
            </a:fld>
            <a:endParaRPr lang="en-GB"/>
          </a:p>
        </p:txBody>
      </p:sp>
    </p:spTree>
    <p:extLst>
      <p:ext uri="{BB962C8B-B14F-4D97-AF65-F5344CB8AC3E}">
        <p14:creationId xmlns:p14="http://schemas.microsoft.com/office/powerpoint/2010/main" val="3059509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9.15-9.30am</a:t>
            </a:r>
          </a:p>
          <a:p>
            <a:r>
              <a:rPr lang="en-GB" dirty="0"/>
              <a:t>William</a:t>
            </a:r>
          </a:p>
          <a:p>
            <a:endParaRPr lang="en-GB" dirty="0"/>
          </a:p>
        </p:txBody>
      </p:sp>
      <p:sp>
        <p:nvSpPr>
          <p:cNvPr id="4" name="Header Placeholder 3" hidden="1"/>
          <p:cNvSpPr>
            <a:spLocks noGrp="1"/>
          </p:cNvSpPr>
          <p:nvPr>
            <p:ph type="hdr" sz="quarter"/>
          </p:nvPr>
        </p:nvSpPr>
        <p:spPr>
          <a:xfrm>
            <a:off x="0" y="0"/>
            <a:ext cx="6858000" cy="458788"/>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GB"/>
          </a:p>
        </p:txBody>
      </p:sp>
      <p:sp>
        <p:nvSpPr>
          <p:cNvPr id="5" name="Footer Placeholder 4" hidden="1"/>
          <p:cNvSpPr>
            <a:spLocks noGrp="1"/>
          </p:cNvSpPr>
          <p:nvPr>
            <p:ph type="ftr" sz="quarter" idx="4"/>
          </p:nvPr>
        </p:nvSpPr>
        <p:spPr>
          <a:xfrm>
            <a:off x="0" y="8685213"/>
            <a:ext cx="6858000" cy="458787"/>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GB"/>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CC6D83-7BA0-4024-A727-42F3B01FE1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37597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‘Hostile Environment’ is a set of UK govt policies initiated in 2012 by Theresa May , designed to intentionally make life difficult for undocumented migrants – encourage employers, landlords, banks, healthcare professionals to verify immigration status. Administrative and legislative measures designed to make staying in the UK as difficult as possible for people without leave to remain</a:t>
            </a:r>
          </a:p>
        </p:txBody>
      </p:sp>
      <p:sp>
        <p:nvSpPr>
          <p:cNvPr id="4" name="Slide Number Placeholder 3"/>
          <p:cNvSpPr>
            <a:spLocks noGrp="1"/>
          </p:cNvSpPr>
          <p:nvPr>
            <p:ph type="sldNum" sz="quarter" idx="5"/>
          </p:nvPr>
        </p:nvSpPr>
        <p:spPr/>
        <p:txBody>
          <a:bodyPr/>
          <a:lstStyle/>
          <a:p>
            <a:fld id="{B8C3BE92-CDF9-4B70-83E2-DACF799B0F2A}" type="slidenum">
              <a:rPr lang="en-GB" smtClean="0"/>
              <a:t>20</a:t>
            </a:fld>
            <a:endParaRPr lang="en-GB"/>
          </a:p>
        </p:txBody>
      </p:sp>
    </p:spTree>
    <p:extLst>
      <p:ext uri="{BB962C8B-B14F-4D97-AF65-F5344CB8AC3E}">
        <p14:creationId xmlns:p14="http://schemas.microsoft.com/office/powerpoint/2010/main" val="34835634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Patterns of immigration are changing both internationally and nationally with the figure for displaced persons worldwide reaching 123.2 million in 2024 (World Health Organisation) with 36.8 million being refugees, 8.4 million asylum seekers and 5.9 million needing international protection. </a:t>
            </a:r>
          </a:p>
          <a:p>
            <a:r>
              <a:rPr lang="en-GB" sz="1200" kern="1200" dirty="0">
                <a:solidFill>
                  <a:schemeClr val="tx1"/>
                </a:solidFill>
                <a:effectLst/>
                <a:latin typeface="+mn-lt"/>
                <a:ea typeface="+mn-ea"/>
                <a:cs typeface="+mn-cs"/>
              </a:rPr>
              <a:t>Many displaced people stay within their country of origin; others go to the next safest country and some others may travel further afield</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Top ten countries of origin for people seeking protection in the Uk for year ending Sept 25 are Pakistan; Eritrea; Iran; Afghanistan; Bangladesh; Sudan; India; Somalia; Syria and Vietnam.</a:t>
            </a:r>
          </a:p>
          <a:p>
            <a:r>
              <a:rPr lang="en-GB" sz="1200" kern="1200" dirty="0">
                <a:solidFill>
                  <a:schemeClr val="tx1"/>
                </a:solidFill>
                <a:effectLst/>
                <a:latin typeface="+mn-lt"/>
                <a:ea typeface="+mn-ea"/>
                <a:cs typeface="+mn-cs"/>
              </a:rPr>
              <a:t>Seeking international protection is a broader term that can cover asylum seekers but also includes other forms of humanitarian protection. In the UK if an applicant doesn’t meet the convention criteria for refugee status, they can be considered for humanitarian protection</a:t>
            </a:r>
          </a:p>
          <a:p>
            <a:r>
              <a:rPr lang="en-GB" sz="1200" kern="1200" dirty="0">
                <a:solidFill>
                  <a:schemeClr val="tx1"/>
                </a:solidFill>
                <a:effectLst/>
                <a:latin typeface="+mn-lt"/>
                <a:ea typeface="+mn-ea"/>
                <a:cs typeface="+mn-cs"/>
              </a:rPr>
              <a:t>The neighbouring low or middle income countries who host refugees include Turkey who hosts the most refugees and asylum seekers followed by Iran, then Germany and then Pakistan</a:t>
            </a:r>
          </a:p>
          <a:p>
            <a:r>
              <a:rPr lang="en-GB" sz="1200" kern="1200" dirty="0">
                <a:solidFill>
                  <a:schemeClr val="tx1"/>
                </a:solidFill>
                <a:effectLst/>
                <a:latin typeface="+mn-lt"/>
                <a:ea typeface="+mn-ea"/>
                <a:cs typeface="+mn-cs"/>
              </a:rPr>
              <a:t>The UK comes around 5</a:t>
            </a:r>
            <a:r>
              <a:rPr lang="en-GB" sz="1200" kern="1200" baseline="30000" dirty="0">
                <a:solidFill>
                  <a:schemeClr val="tx1"/>
                </a:solidFill>
                <a:effectLst/>
                <a:latin typeface="+mn-lt"/>
                <a:ea typeface="+mn-ea"/>
                <a:cs typeface="+mn-cs"/>
              </a:rPr>
              <a:t>th</a:t>
            </a:r>
            <a:r>
              <a:rPr lang="en-GB" sz="1200" kern="1200" dirty="0">
                <a:solidFill>
                  <a:schemeClr val="tx1"/>
                </a:solidFill>
                <a:effectLst/>
                <a:latin typeface="+mn-lt"/>
                <a:ea typeface="+mn-ea"/>
                <a:cs typeface="+mn-cs"/>
              </a:rPr>
              <a:t> in Europe – depending on whether Poland is included – Poland included as hosts many displaced Ukrainians.</a:t>
            </a:r>
          </a:p>
          <a:p>
            <a:r>
              <a:rPr lang="en-GB" sz="1200" kern="1200" dirty="0">
                <a:solidFill>
                  <a:schemeClr val="tx1"/>
                </a:solidFill>
                <a:effectLst/>
                <a:latin typeface="+mn-lt"/>
                <a:ea typeface="+mn-ea"/>
                <a:cs typeface="+mn-cs"/>
              </a:rPr>
              <a:t>UK receives around 9-11% </a:t>
            </a:r>
            <a:r>
              <a:rPr lang="en-GB" sz="1200" kern="1200" dirty="0" err="1">
                <a:solidFill>
                  <a:schemeClr val="tx1"/>
                </a:solidFill>
                <a:effectLst/>
                <a:latin typeface="+mn-lt"/>
                <a:ea typeface="+mn-ea"/>
                <a:cs typeface="+mn-cs"/>
              </a:rPr>
              <a:t>os</a:t>
            </a:r>
            <a:r>
              <a:rPr lang="en-GB" sz="1200" kern="1200" dirty="0">
                <a:solidFill>
                  <a:schemeClr val="tx1"/>
                </a:solidFill>
                <a:effectLst/>
                <a:latin typeface="+mn-lt"/>
                <a:ea typeface="+mn-ea"/>
                <a:cs typeface="+mn-cs"/>
              </a:rPr>
              <a:t> asylum claims made in Europe, when population is taken into account – they would fall about 15-17</a:t>
            </a:r>
            <a:r>
              <a:rPr lang="en-GB" sz="1200" kern="1200" baseline="30000" dirty="0">
                <a:solidFill>
                  <a:schemeClr val="tx1"/>
                </a:solidFill>
                <a:effectLst/>
                <a:latin typeface="+mn-lt"/>
                <a:ea typeface="+mn-ea"/>
                <a:cs typeface="+mn-cs"/>
              </a:rPr>
              <a:t>th</a:t>
            </a:r>
            <a:r>
              <a:rPr lang="en-GB" sz="1200" kern="1200" dirty="0">
                <a:solidFill>
                  <a:schemeClr val="tx1"/>
                </a:solidFill>
                <a:effectLst/>
                <a:latin typeface="+mn-lt"/>
                <a:ea typeface="+mn-ea"/>
                <a:cs typeface="+mn-cs"/>
              </a:rPr>
              <a:t> place in ranking of most asylum claims</a:t>
            </a:r>
            <a:endParaRPr lang="en-GB" dirty="0"/>
          </a:p>
        </p:txBody>
      </p:sp>
      <p:sp>
        <p:nvSpPr>
          <p:cNvPr id="4" name="Slide Number Placeholder 3"/>
          <p:cNvSpPr>
            <a:spLocks noGrp="1"/>
          </p:cNvSpPr>
          <p:nvPr>
            <p:ph type="sldNum" sz="quarter" idx="5"/>
          </p:nvPr>
        </p:nvSpPr>
        <p:spPr/>
        <p:txBody>
          <a:bodyPr/>
          <a:lstStyle/>
          <a:p>
            <a:fld id="{B8C3BE92-CDF9-4B70-83E2-DACF799B0F2A}" type="slidenum">
              <a:rPr lang="en-GB" smtClean="0"/>
              <a:t>21</a:t>
            </a:fld>
            <a:endParaRPr lang="en-GB"/>
          </a:p>
        </p:txBody>
      </p:sp>
    </p:spTree>
    <p:extLst>
      <p:ext uri="{BB962C8B-B14F-4D97-AF65-F5344CB8AC3E}">
        <p14:creationId xmlns:p14="http://schemas.microsoft.com/office/powerpoint/2010/main" val="13528463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 the year ending Sept 25, the UK offered protection to 171,000 people through safe and legal (humanitarian) routes, either to come to or remain in the country, in the year ending September 2025; this is 95% more than the previous year, largely due to the introduction of the Ukraine Permission Extension scheme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Of the asylum claims around half came through illegal routes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Around 33% of asylum applications are refused – appeals are then allowed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 you will be aware the system of granting asylum is complex and the MH foundation has spoken out about how it can adversely impact on the MH of asylum seekers and refugees.  There is no specific strategy in England to support the integration of asylum seekers although there is in Scotland and Wales</a:t>
            </a:r>
          </a:p>
          <a:p>
            <a:endParaRPr lang="en-GB" dirty="0"/>
          </a:p>
        </p:txBody>
      </p:sp>
      <p:sp>
        <p:nvSpPr>
          <p:cNvPr id="4" name="Slide Number Placeholder 3"/>
          <p:cNvSpPr>
            <a:spLocks noGrp="1"/>
          </p:cNvSpPr>
          <p:nvPr>
            <p:ph type="sldNum" sz="quarter" idx="5"/>
          </p:nvPr>
        </p:nvSpPr>
        <p:spPr/>
        <p:txBody>
          <a:bodyPr/>
          <a:lstStyle/>
          <a:p>
            <a:fld id="{B8C3BE92-CDF9-4B70-83E2-DACF799B0F2A}" type="slidenum">
              <a:rPr lang="en-GB" smtClean="0"/>
              <a:t>22</a:t>
            </a:fld>
            <a:endParaRPr lang="en-GB"/>
          </a:p>
        </p:txBody>
      </p:sp>
    </p:spTree>
    <p:extLst>
      <p:ext uri="{BB962C8B-B14F-4D97-AF65-F5344CB8AC3E}">
        <p14:creationId xmlns:p14="http://schemas.microsoft.com/office/powerpoint/2010/main" val="29739549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UK Govt figures – top 5 LAs accommodating the highest number of asylum seekers include:</a:t>
            </a:r>
          </a:p>
          <a:p>
            <a:pPr marL="171450" indent="-171450">
              <a:buFont typeface="Arial" panose="020B0604020202020204" pitchFamily="34" charset="0"/>
              <a:buChar char="•"/>
            </a:pPr>
            <a:r>
              <a:rPr lang="en-GB" dirty="0"/>
              <a:t>Glasgow City (3,844 people)</a:t>
            </a:r>
          </a:p>
          <a:p>
            <a:pPr marL="171450" indent="-171450">
              <a:buFont typeface="Arial" panose="020B0604020202020204" pitchFamily="34" charset="0"/>
              <a:buChar char="•"/>
            </a:pPr>
            <a:r>
              <a:rPr lang="en-GB" dirty="0"/>
              <a:t>Birmingham (2,755 people)</a:t>
            </a:r>
          </a:p>
          <a:p>
            <a:pPr marL="171450" indent="-171450">
              <a:buFont typeface="Arial" panose="020B0604020202020204" pitchFamily="34" charset="0"/>
              <a:buChar char="•"/>
            </a:pPr>
            <a:r>
              <a:rPr lang="en-GB" dirty="0"/>
              <a:t>Hillingdon (2,481 people)</a:t>
            </a:r>
          </a:p>
          <a:p>
            <a:pPr marL="171450" indent="-171450">
              <a:buFont typeface="Arial" panose="020B0604020202020204" pitchFamily="34" charset="0"/>
              <a:buChar char="•"/>
            </a:pPr>
            <a:r>
              <a:rPr lang="en-GB" dirty="0"/>
              <a:t>Liverpool (2,361 people)</a:t>
            </a:r>
          </a:p>
          <a:p>
            <a:pPr marL="171450" indent="-171450">
              <a:buFont typeface="Arial" panose="020B0604020202020204" pitchFamily="34" charset="0"/>
              <a:buChar char="•"/>
            </a:pPr>
            <a:r>
              <a:rPr lang="en-GB" dirty="0"/>
              <a:t>Manchester (1,997 people)</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Around 89% of people stay in England, about 10% sent to Scotland.</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More people in Scotland are dying that being born so we need migration for population growth so apart from any other benefits there are economic and service benefits given the greater demand on health and social care services.  The Asian, African, Caribbean and Black mixed ethnic groups doubled from 2% to 4% of population</a:t>
            </a:r>
          </a:p>
          <a:p>
            <a:endParaRPr lang="en-GB" dirty="0"/>
          </a:p>
          <a:p>
            <a:endParaRPr lang="en-GB" dirty="0"/>
          </a:p>
          <a:p>
            <a:endParaRPr lang="en-GB" dirty="0"/>
          </a:p>
          <a:p>
            <a:r>
              <a:rPr lang="en-GB" dirty="0"/>
              <a:t>An ASPEN Card (Asylum support enablement) card is a Visa prepaid debit card issued by the UK Home office and managed by Migrant Help – it provides financial support to eligible asylum seekers to cover necessities like food, clothing and toiletries.  The exact amount depends on your accommodation type – some have food tied in, etc.  The amount if for each member of the household.  If you have a child of 1-3 you get an extra £5.25 a week or £9.50 for a baby under 1.</a:t>
            </a:r>
          </a:p>
        </p:txBody>
      </p:sp>
      <p:sp>
        <p:nvSpPr>
          <p:cNvPr id="4" name="Slide Number Placeholder 3"/>
          <p:cNvSpPr>
            <a:spLocks noGrp="1"/>
          </p:cNvSpPr>
          <p:nvPr>
            <p:ph type="sldNum" sz="quarter" idx="5"/>
          </p:nvPr>
        </p:nvSpPr>
        <p:spPr/>
        <p:txBody>
          <a:bodyPr/>
          <a:lstStyle/>
          <a:p>
            <a:fld id="{B8C3BE92-CDF9-4B70-83E2-DACF799B0F2A}" type="slidenum">
              <a:rPr lang="en-GB" smtClean="0"/>
              <a:t>23</a:t>
            </a:fld>
            <a:endParaRPr lang="en-GB"/>
          </a:p>
        </p:txBody>
      </p:sp>
    </p:spTree>
    <p:extLst>
      <p:ext uri="{BB962C8B-B14F-4D97-AF65-F5344CB8AC3E}">
        <p14:creationId xmlns:p14="http://schemas.microsoft.com/office/powerpoint/2010/main" val="30216159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strategy is informed by recent research and has been compiled by SG, </a:t>
            </a:r>
            <a:r>
              <a:rPr lang="en-GB" dirty="0" err="1"/>
              <a:t>Cosla</a:t>
            </a:r>
            <a:r>
              <a:rPr lang="en-GB" dirty="0"/>
              <a:t> and the Scottish Refugee Council who are working together to support better outcomes for forced migrants. Informed by those with lived experience</a:t>
            </a:r>
          </a:p>
          <a:p>
            <a:r>
              <a:rPr lang="en-GB" dirty="0"/>
              <a:t>MH foundation recognises this strategy as an example of good practice</a:t>
            </a:r>
          </a:p>
        </p:txBody>
      </p:sp>
      <p:sp>
        <p:nvSpPr>
          <p:cNvPr id="4" name="Slide Number Placeholder 3"/>
          <p:cNvSpPr>
            <a:spLocks noGrp="1"/>
          </p:cNvSpPr>
          <p:nvPr>
            <p:ph type="sldNum" sz="quarter" idx="5"/>
          </p:nvPr>
        </p:nvSpPr>
        <p:spPr/>
        <p:txBody>
          <a:bodyPr/>
          <a:lstStyle/>
          <a:p>
            <a:fld id="{B8C3BE92-CDF9-4B70-83E2-DACF799B0F2A}" type="slidenum">
              <a:rPr lang="en-GB" smtClean="0"/>
              <a:t>24</a:t>
            </a:fld>
            <a:endParaRPr lang="en-GB"/>
          </a:p>
        </p:txBody>
      </p:sp>
    </p:spTree>
    <p:extLst>
      <p:ext uri="{BB962C8B-B14F-4D97-AF65-F5344CB8AC3E}">
        <p14:creationId xmlns:p14="http://schemas.microsoft.com/office/powerpoint/2010/main" val="7122554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ltLang="en-US" baseline="0" dirty="0"/>
          </a:p>
          <a:p>
            <a:pPr marL="169924" indent="-169924" defTabSz="906262">
              <a:buFont typeface="Arial" panose="020B0604020202020204" pitchFamily="34" charset="0"/>
              <a:buChar char="•"/>
              <a:defRPr/>
            </a:pPr>
            <a:endParaRPr lang="en-GB" altLang="en-US" baseline="0" dirty="0"/>
          </a:p>
          <a:p>
            <a:pPr marL="230757" indent="-230757"/>
            <a:r>
              <a:rPr lang="en-GB" baseline="0" dirty="0"/>
              <a:t>Spend around 15/20 mins discussing.</a:t>
            </a:r>
          </a:p>
          <a:p>
            <a:pPr marL="230757" indent="-230757"/>
            <a:endParaRPr lang="en-GB" baseline="0" dirty="0"/>
          </a:p>
          <a:p>
            <a:pPr marL="230757" indent="-230757"/>
            <a:endParaRPr lang="en-GB" dirty="0"/>
          </a:p>
        </p:txBody>
      </p:sp>
      <p:sp>
        <p:nvSpPr>
          <p:cNvPr id="4" name="Slide Number Placeholder 3"/>
          <p:cNvSpPr>
            <a:spLocks noGrp="1"/>
          </p:cNvSpPr>
          <p:nvPr>
            <p:ph type="sldNum" sz="quarter" idx="10"/>
          </p:nvPr>
        </p:nvSpPr>
        <p:spPr/>
        <p:txBody>
          <a:bodyPr/>
          <a:lstStyle/>
          <a:p>
            <a:pPr defTabSz="906262">
              <a:defRPr/>
            </a:pPr>
            <a:fld id="{171C8BD5-1016-43BE-B658-805B5E3BA9FD}" type="slidenum">
              <a:rPr lang="en-GB">
                <a:solidFill>
                  <a:prstClr val="black"/>
                </a:solidFill>
                <a:latin typeface="Calibri"/>
              </a:rPr>
              <a:pPr defTabSz="906262">
                <a:defRPr/>
              </a:pPr>
              <a:t>25</a:t>
            </a:fld>
            <a:endParaRPr lang="en-GB" dirty="0">
              <a:solidFill>
                <a:prstClr val="black"/>
              </a:solidFill>
              <a:latin typeface="Calibri"/>
            </a:endParaRPr>
          </a:p>
        </p:txBody>
      </p:sp>
    </p:spTree>
    <p:extLst>
      <p:ext uri="{BB962C8B-B14F-4D97-AF65-F5344CB8AC3E}">
        <p14:creationId xmlns:p14="http://schemas.microsoft.com/office/powerpoint/2010/main" val="15833693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5C2530-847A-6E22-50E1-FE17909632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0E52B2-4A02-D880-220A-24D428D13F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50BF7A-8464-ED11-7274-6CE62AFDED0C}"/>
              </a:ext>
            </a:extLst>
          </p:cNvPr>
          <p:cNvSpPr>
            <a:spLocks noGrp="1"/>
          </p:cNvSpPr>
          <p:nvPr>
            <p:ph type="body" idx="1"/>
          </p:nvPr>
        </p:nvSpPr>
        <p:spPr/>
        <p:txBody>
          <a:bodyPr/>
          <a:lstStyle/>
          <a:p>
            <a:r>
              <a:rPr lang="en-GB" dirty="0"/>
              <a:t>We will now look at the relationships between culture, migration, acculturative stress and trauma which can be complex.   The migrant experience is unique and it can differ greatly between cultures, between families and between the different experiences of the migration itself – we will explore this in more detail in this section.</a:t>
            </a:r>
          </a:p>
          <a:p>
            <a:endParaRPr lang="en-GB" dirty="0"/>
          </a:p>
          <a:p>
            <a:r>
              <a:rPr lang="en-GB" dirty="0"/>
              <a:t>While it is acknowledged that migration can be particularly challenging for refugee and asylum seekers – given the systems around this and other aspects of the migration journey, it should be acknowledged that there are also other potential challenges for other migrant groups including ongoing stress associated with integrating within a new culture.</a:t>
            </a:r>
          </a:p>
        </p:txBody>
      </p:sp>
      <p:sp>
        <p:nvSpPr>
          <p:cNvPr id="4" name="Slide Number Placeholder 3">
            <a:extLst>
              <a:ext uri="{FF2B5EF4-FFF2-40B4-BE49-F238E27FC236}">
                <a16:creationId xmlns:a16="http://schemas.microsoft.com/office/drawing/2014/main" id="{14CE57AA-132D-6957-35D7-583B98C2E7CD}"/>
              </a:ext>
            </a:extLst>
          </p:cNvPr>
          <p:cNvSpPr>
            <a:spLocks noGrp="1"/>
          </p:cNvSpPr>
          <p:nvPr>
            <p:ph type="sldNum" sz="quarter" idx="5"/>
          </p:nvPr>
        </p:nvSpPr>
        <p:spPr/>
        <p:txBody>
          <a:bodyPr/>
          <a:lstStyle/>
          <a:p>
            <a:pPr defTabSz="906262">
              <a:defRPr/>
            </a:pPr>
            <a:fld id="{C185E6F3-2904-4B85-AB8E-BD260A0CB274}" type="slidenum">
              <a:rPr lang="en-GB">
                <a:solidFill>
                  <a:prstClr val="black"/>
                </a:solidFill>
                <a:latin typeface="Calibri"/>
              </a:rPr>
              <a:pPr defTabSz="906262">
                <a:defRPr/>
              </a:pPr>
              <a:t>26</a:t>
            </a:fld>
            <a:endParaRPr lang="en-GB">
              <a:solidFill>
                <a:prstClr val="black"/>
              </a:solidFill>
              <a:latin typeface="Calibri"/>
            </a:endParaRPr>
          </a:p>
        </p:txBody>
      </p:sp>
    </p:spTree>
    <p:extLst>
      <p:ext uri="{BB962C8B-B14F-4D97-AF65-F5344CB8AC3E}">
        <p14:creationId xmlns:p14="http://schemas.microsoft.com/office/powerpoint/2010/main" val="3224358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Remind that </a:t>
            </a:r>
            <a:r>
              <a:rPr lang="en-GB" dirty="0" err="1"/>
              <a:t>Educ</a:t>
            </a:r>
            <a:r>
              <a:rPr lang="en-GB" dirty="0"/>
              <a:t> Scotland trauma slides would be here</a:t>
            </a:r>
          </a:p>
          <a:p>
            <a:endParaRPr lang="en-GB" dirty="0"/>
          </a:p>
          <a:p>
            <a:r>
              <a:rPr lang="en-GB" dirty="0"/>
              <a:t>Wiese and </a:t>
            </a:r>
            <a:r>
              <a:rPr lang="en-GB" dirty="0" err="1"/>
              <a:t>Bruthorst</a:t>
            </a:r>
            <a:r>
              <a:rPr lang="en-GB" dirty="0"/>
              <a:t>, 2004,2007</a:t>
            </a:r>
          </a:p>
          <a:p>
            <a:r>
              <a:rPr lang="en-GB" dirty="0"/>
              <a:t>While many migrants will face some kind of stress and loss – given the change from one country to another and the adaptation to a new and often very different culture – it can be particularly challenging for asylum seekers and refugees due to the forced nature of the migration experience.</a:t>
            </a:r>
          </a:p>
          <a:p>
            <a:endParaRPr lang="en-GB" dirty="0"/>
          </a:p>
          <a:p>
            <a:r>
              <a:rPr lang="en-GB" dirty="0"/>
              <a:t>The reasons for migration vary and in general when someone moves to live in another country they can face economic, linguistic, administrative and legal difficulties</a:t>
            </a:r>
          </a:p>
        </p:txBody>
      </p:sp>
      <p:sp>
        <p:nvSpPr>
          <p:cNvPr id="4" name="Slide Number Placeholder 3"/>
          <p:cNvSpPr>
            <a:spLocks noGrp="1"/>
          </p:cNvSpPr>
          <p:nvPr>
            <p:ph type="sldNum" sz="quarter" idx="5"/>
          </p:nvPr>
        </p:nvSpPr>
        <p:spPr/>
        <p:txBody>
          <a:bodyPr/>
          <a:lstStyle/>
          <a:p>
            <a:fld id="{B8C3BE92-CDF9-4B70-83E2-DACF799B0F2A}" type="slidenum">
              <a:rPr lang="en-GB" smtClean="0"/>
              <a:t>27</a:t>
            </a:fld>
            <a:endParaRPr lang="en-GB"/>
          </a:p>
        </p:txBody>
      </p:sp>
    </p:spTree>
    <p:extLst>
      <p:ext uri="{BB962C8B-B14F-4D97-AF65-F5344CB8AC3E}">
        <p14:creationId xmlns:p14="http://schemas.microsoft.com/office/powerpoint/2010/main" val="36803496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AE1C8C-5BF3-3A81-C5C7-A83C3DB068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B2E44E-3AF6-0356-1F67-BA0B47E279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034A7A-CAD6-C898-9788-66BFC7EE4352}"/>
              </a:ext>
            </a:extLst>
          </p:cNvPr>
          <p:cNvSpPr>
            <a:spLocks noGrp="1"/>
          </p:cNvSpPr>
          <p:nvPr>
            <p:ph type="body" idx="1"/>
          </p:nvPr>
        </p:nvSpPr>
        <p:spPr/>
        <p:txBody>
          <a:bodyPr>
            <a:normAutofit/>
          </a:bodyPr>
          <a:lstStyle/>
          <a:p>
            <a:pPr defTabSz="906262">
              <a:defRPr/>
            </a:pPr>
            <a:endParaRPr lang="en-GB" altLang="en-US" baseline="0" dirty="0"/>
          </a:p>
          <a:p>
            <a:pPr marL="230757" indent="-230757"/>
            <a:r>
              <a:rPr lang="en-GB" dirty="0"/>
              <a:t>The potential for trauma can happen at many stages of the migrant journey – before we explore this in more detail think about the nature of the trauma that might be experienced by migrants and which type of trauma it might lead to.</a:t>
            </a:r>
          </a:p>
        </p:txBody>
      </p:sp>
      <p:sp>
        <p:nvSpPr>
          <p:cNvPr id="4" name="Slide Number Placeholder 3">
            <a:extLst>
              <a:ext uri="{FF2B5EF4-FFF2-40B4-BE49-F238E27FC236}">
                <a16:creationId xmlns:a16="http://schemas.microsoft.com/office/drawing/2014/main" id="{2E69840F-3B1C-9982-E8EB-9E62B3F7DFC3}"/>
              </a:ext>
            </a:extLst>
          </p:cNvPr>
          <p:cNvSpPr>
            <a:spLocks noGrp="1"/>
          </p:cNvSpPr>
          <p:nvPr>
            <p:ph type="sldNum" sz="quarter" idx="10"/>
          </p:nvPr>
        </p:nvSpPr>
        <p:spPr/>
        <p:txBody>
          <a:bodyPr/>
          <a:lstStyle/>
          <a:p>
            <a:pPr defTabSz="906262">
              <a:defRPr/>
            </a:pPr>
            <a:fld id="{171C8BD5-1016-43BE-B658-805B5E3BA9FD}" type="slidenum">
              <a:rPr lang="en-GB">
                <a:solidFill>
                  <a:prstClr val="black"/>
                </a:solidFill>
                <a:latin typeface="Calibri"/>
              </a:rPr>
              <a:pPr defTabSz="906262">
                <a:defRPr/>
              </a:pPr>
              <a:t>28</a:t>
            </a:fld>
            <a:endParaRPr lang="en-GB" dirty="0">
              <a:solidFill>
                <a:prstClr val="black"/>
              </a:solidFill>
              <a:latin typeface="Calibri"/>
            </a:endParaRPr>
          </a:p>
        </p:txBody>
      </p:sp>
    </p:spTree>
    <p:extLst>
      <p:ext uri="{BB962C8B-B14F-4D97-AF65-F5344CB8AC3E}">
        <p14:creationId xmlns:p14="http://schemas.microsoft.com/office/powerpoint/2010/main" val="37116415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35CD9F-E7E4-68D7-BFF3-01539B0FEB4A}"/>
            </a:ext>
          </a:extLst>
        </p:cNvPr>
        <p:cNvGrpSpPr/>
        <p:nvPr/>
      </p:nvGrpSpPr>
      <p:grpSpPr>
        <a:xfrm>
          <a:off x="0" y="0"/>
          <a:ext cx="0" cy="0"/>
          <a:chOff x="0" y="0"/>
          <a:chExt cx="0" cy="0"/>
        </a:xfrm>
      </p:grpSpPr>
      <p:sp>
        <p:nvSpPr>
          <p:cNvPr id="87042" name="Slide Image Placeholder 1">
            <a:extLst>
              <a:ext uri="{FF2B5EF4-FFF2-40B4-BE49-F238E27FC236}">
                <a16:creationId xmlns:a16="http://schemas.microsoft.com/office/drawing/2014/main" id="{48CF4413-FE3F-78CF-0053-8DFCD8364F60}"/>
              </a:ext>
            </a:extLst>
          </p:cNvPr>
          <p:cNvSpPr>
            <a:spLocks noGrp="1" noRot="1" noChangeAspect="1" noTextEdit="1"/>
          </p:cNvSpPr>
          <p:nvPr>
            <p:ph type="sldImg"/>
          </p:nvPr>
        </p:nvSpPr>
        <p:spPr bwMode="auto">
          <a:noFill/>
          <a:ln>
            <a:solidFill>
              <a:srgbClr val="000000"/>
            </a:solidFill>
            <a:miter lim="800000"/>
            <a:headEnd/>
            <a:tailEnd/>
          </a:ln>
        </p:spPr>
      </p:sp>
      <p:sp>
        <p:nvSpPr>
          <p:cNvPr id="87043" name="Notes Placeholder 2">
            <a:extLst>
              <a:ext uri="{FF2B5EF4-FFF2-40B4-BE49-F238E27FC236}">
                <a16:creationId xmlns:a16="http://schemas.microsoft.com/office/drawing/2014/main" id="{5B9F0C07-426D-0D7F-7F75-002C0D8770CA}"/>
              </a:ext>
            </a:extLst>
          </p:cNvPr>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GB" dirty="0">
                <a:latin typeface="Source Sans Pro" panose="020B0503030403020204" pitchFamily="34" charset="0"/>
                <a:ea typeface="Source Sans Pro" panose="020B0503030403020204" pitchFamily="34" charset="0"/>
              </a:rPr>
              <a:t>At least half of migrants have experienced trauma prior to migration, some estimates predict that around 80% of refugees/asylum seekers haves experienced some degree of violence (Dr Vanja Pejic, PhD)</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GB" dirty="0">
              <a:latin typeface="Source Sans Pro" panose="020B0503030403020204" pitchFamily="34" charset="0"/>
              <a:ea typeface="Source Sans Pro" panose="020B0503030403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GB" dirty="0">
                <a:latin typeface="Source Sans Pro" panose="020B0503030403020204" pitchFamily="34" charset="0"/>
                <a:ea typeface="Source Sans Pro" panose="020B0503030403020204" pitchFamily="34" charset="0"/>
              </a:rPr>
              <a:t>Pre-migration trauma is predictive of psychological distress at least 5 years after exposure</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GB" dirty="0">
              <a:latin typeface="Source Sans Pro" panose="020B0503030403020204" pitchFamily="34" charset="0"/>
              <a:ea typeface="Source Sans Pro" panose="020B0503030403020204" pitchFamily="34" charset="0"/>
            </a:endParaRPr>
          </a:p>
          <a:p>
            <a:pPr>
              <a:spcBef>
                <a:spcPct val="0"/>
              </a:spcBef>
            </a:pPr>
            <a:r>
              <a:rPr lang="en-GB" dirty="0"/>
              <a:t>We will explore the different aspects of trauma that might be experienced at each stage of this journey</a:t>
            </a:r>
          </a:p>
        </p:txBody>
      </p:sp>
      <p:sp>
        <p:nvSpPr>
          <p:cNvPr id="87044" name="Slide Number Placeholder 3">
            <a:extLst>
              <a:ext uri="{FF2B5EF4-FFF2-40B4-BE49-F238E27FC236}">
                <a16:creationId xmlns:a16="http://schemas.microsoft.com/office/drawing/2014/main" id="{491D97F4-894D-5DFF-7C51-0C15A5EE04FC}"/>
              </a:ext>
            </a:extLst>
          </p:cNvPr>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06262" fontAlgn="base">
              <a:spcBef>
                <a:spcPct val="0"/>
              </a:spcBef>
              <a:spcAft>
                <a:spcPct val="0"/>
              </a:spcAft>
              <a:defRPr/>
            </a:pPr>
            <a:fld id="{B926376D-ACAE-4F87-83BA-748332CC9818}" type="slidenum">
              <a:rPr lang="en-GB">
                <a:solidFill>
                  <a:prstClr val="black"/>
                </a:solidFill>
                <a:latin typeface="Calibri" panose="020F0502020204030204"/>
              </a:rPr>
              <a:pPr defTabSz="906262" fontAlgn="base">
                <a:spcBef>
                  <a:spcPct val="0"/>
                </a:spcBef>
                <a:spcAft>
                  <a:spcPct val="0"/>
                </a:spcAft>
                <a:defRPr/>
              </a:pPr>
              <a:t>29</a:t>
            </a:fld>
            <a:endParaRPr lang="en-GB">
              <a:solidFill>
                <a:prstClr val="black"/>
              </a:solidFill>
              <a:latin typeface="Calibri" panose="020F0502020204030204"/>
            </a:endParaRPr>
          </a:p>
        </p:txBody>
      </p:sp>
    </p:spTree>
    <p:extLst>
      <p:ext uri="{BB962C8B-B14F-4D97-AF65-F5344CB8AC3E}">
        <p14:creationId xmlns:p14="http://schemas.microsoft.com/office/powerpoint/2010/main" val="3551364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9.15-9.30am</a:t>
            </a:r>
          </a:p>
          <a:p>
            <a:r>
              <a:rPr lang="en-GB" dirty="0" err="1"/>
              <a:t>william</a:t>
            </a:r>
            <a:endParaRPr lang="en-GB" dirty="0"/>
          </a:p>
        </p:txBody>
      </p:sp>
      <p:sp>
        <p:nvSpPr>
          <p:cNvPr id="4" name="Header Placeholder 3" hidden="1"/>
          <p:cNvSpPr>
            <a:spLocks noGrp="1"/>
          </p:cNvSpPr>
          <p:nvPr>
            <p:ph type="hdr" sz="quarter"/>
          </p:nvPr>
        </p:nvSpPr>
        <p:spPr>
          <a:xfrm>
            <a:off x="0" y="0"/>
            <a:ext cx="6858000" cy="458788"/>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GB"/>
          </a:p>
        </p:txBody>
      </p:sp>
      <p:sp>
        <p:nvSpPr>
          <p:cNvPr id="5" name="Footer Placeholder 4" hidden="1"/>
          <p:cNvSpPr>
            <a:spLocks noGrp="1"/>
          </p:cNvSpPr>
          <p:nvPr>
            <p:ph type="ftr" sz="quarter" idx="4"/>
          </p:nvPr>
        </p:nvSpPr>
        <p:spPr>
          <a:xfrm>
            <a:off x="0" y="8685213"/>
            <a:ext cx="6858000" cy="458787"/>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GB"/>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CC6D83-7BA0-4024-A727-42F3B01FE1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45527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CEA8E7-C103-A2B4-8CCE-E0FCD1EDE3B5}"/>
            </a:ext>
          </a:extLst>
        </p:cNvPr>
        <p:cNvGrpSpPr/>
        <p:nvPr/>
      </p:nvGrpSpPr>
      <p:grpSpPr>
        <a:xfrm>
          <a:off x="0" y="0"/>
          <a:ext cx="0" cy="0"/>
          <a:chOff x="0" y="0"/>
          <a:chExt cx="0" cy="0"/>
        </a:xfrm>
      </p:grpSpPr>
      <p:sp>
        <p:nvSpPr>
          <p:cNvPr id="87042" name="Slide Image Placeholder 1">
            <a:extLst>
              <a:ext uri="{FF2B5EF4-FFF2-40B4-BE49-F238E27FC236}">
                <a16:creationId xmlns:a16="http://schemas.microsoft.com/office/drawing/2014/main" id="{CE13275F-999E-56DB-B3D0-6EA1D32C5550}"/>
              </a:ext>
            </a:extLst>
          </p:cNvPr>
          <p:cNvSpPr>
            <a:spLocks noGrp="1" noRot="1" noChangeAspect="1" noTextEdit="1"/>
          </p:cNvSpPr>
          <p:nvPr>
            <p:ph type="sldImg"/>
          </p:nvPr>
        </p:nvSpPr>
        <p:spPr bwMode="auto">
          <a:noFill/>
          <a:ln>
            <a:solidFill>
              <a:srgbClr val="000000"/>
            </a:solidFill>
            <a:miter lim="800000"/>
            <a:headEnd/>
            <a:tailEnd/>
          </a:ln>
        </p:spPr>
      </p:sp>
      <p:sp>
        <p:nvSpPr>
          <p:cNvPr id="87043" name="Notes Placeholder 2">
            <a:extLst>
              <a:ext uri="{FF2B5EF4-FFF2-40B4-BE49-F238E27FC236}">
                <a16:creationId xmlns:a16="http://schemas.microsoft.com/office/drawing/2014/main" id="{F7284839-B2EF-1B47-DEFE-CDD6A926F6FA}"/>
              </a:ext>
            </a:extLst>
          </p:cNvPr>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GB" dirty="0">
                <a:latin typeface="Source Sans Pro" panose="020B0503030403020204" pitchFamily="34" charset="0"/>
                <a:ea typeface="Source Sans Pro" panose="020B0503030403020204" pitchFamily="34" charset="0"/>
              </a:rPr>
              <a:t>At least half of migrants have experienced trauma prior to migration, some estimates predict that around 80% of refugees/asylum seekers haves experienced some degree of violence (Dr Vanja Pejic, PhD)</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GB" dirty="0">
              <a:latin typeface="Source Sans Pro" panose="020B0503030403020204" pitchFamily="34" charset="0"/>
              <a:ea typeface="Source Sans Pro" panose="020B0503030403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GB" dirty="0">
                <a:latin typeface="Source Sans Pro" panose="020B0503030403020204" pitchFamily="34" charset="0"/>
                <a:ea typeface="Source Sans Pro" panose="020B0503030403020204" pitchFamily="34" charset="0"/>
              </a:rPr>
              <a:t>Pre-migration trauma is predictive of psychological distress at least 5 years after exposure</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GB" dirty="0">
              <a:latin typeface="Source Sans Pro" panose="020B0503030403020204" pitchFamily="34" charset="0"/>
              <a:ea typeface="Source Sans Pro" panose="020B0503030403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GB" dirty="0">
                <a:latin typeface="Source Sans Pro" panose="020B0503030403020204" pitchFamily="34" charset="0"/>
                <a:ea typeface="Source Sans Pro" panose="020B0503030403020204" pitchFamily="34" charset="0"/>
              </a:rPr>
              <a:t>Persecution due to race, religion, sexual orientation, gender</a:t>
            </a:r>
          </a:p>
          <a:p>
            <a:pPr>
              <a:spcBef>
                <a:spcPct val="0"/>
              </a:spcBef>
            </a:pPr>
            <a:endParaRPr lang="en-GB" dirty="0"/>
          </a:p>
        </p:txBody>
      </p:sp>
      <p:sp>
        <p:nvSpPr>
          <p:cNvPr id="87044" name="Slide Number Placeholder 3">
            <a:extLst>
              <a:ext uri="{FF2B5EF4-FFF2-40B4-BE49-F238E27FC236}">
                <a16:creationId xmlns:a16="http://schemas.microsoft.com/office/drawing/2014/main" id="{57281336-89EB-EFB6-FCCA-816AC3F8C3A2}"/>
              </a:ext>
            </a:extLst>
          </p:cNvPr>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06262" fontAlgn="base">
              <a:spcBef>
                <a:spcPct val="0"/>
              </a:spcBef>
              <a:spcAft>
                <a:spcPct val="0"/>
              </a:spcAft>
              <a:defRPr/>
            </a:pPr>
            <a:fld id="{B926376D-ACAE-4F87-83BA-748332CC9818}" type="slidenum">
              <a:rPr lang="en-GB">
                <a:solidFill>
                  <a:prstClr val="black"/>
                </a:solidFill>
                <a:latin typeface="Calibri" panose="020F0502020204030204"/>
              </a:rPr>
              <a:pPr defTabSz="906262" fontAlgn="base">
                <a:spcBef>
                  <a:spcPct val="0"/>
                </a:spcBef>
                <a:spcAft>
                  <a:spcPct val="0"/>
                </a:spcAft>
                <a:defRPr/>
              </a:pPr>
              <a:t>30</a:t>
            </a:fld>
            <a:endParaRPr lang="en-GB">
              <a:solidFill>
                <a:prstClr val="black"/>
              </a:solidFill>
              <a:latin typeface="Calibri" panose="020F0502020204030204"/>
            </a:endParaRPr>
          </a:p>
        </p:txBody>
      </p:sp>
    </p:spTree>
    <p:extLst>
      <p:ext uri="{BB962C8B-B14F-4D97-AF65-F5344CB8AC3E}">
        <p14:creationId xmlns:p14="http://schemas.microsoft.com/office/powerpoint/2010/main" val="38466723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4FC2A9-D40B-4200-5F1C-28DA71619471}"/>
            </a:ext>
          </a:extLst>
        </p:cNvPr>
        <p:cNvGrpSpPr/>
        <p:nvPr/>
      </p:nvGrpSpPr>
      <p:grpSpPr>
        <a:xfrm>
          <a:off x="0" y="0"/>
          <a:ext cx="0" cy="0"/>
          <a:chOff x="0" y="0"/>
          <a:chExt cx="0" cy="0"/>
        </a:xfrm>
      </p:grpSpPr>
      <p:sp>
        <p:nvSpPr>
          <p:cNvPr id="87042" name="Slide Image Placeholder 1">
            <a:extLst>
              <a:ext uri="{FF2B5EF4-FFF2-40B4-BE49-F238E27FC236}">
                <a16:creationId xmlns:a16="http://schemas.microsoft.com/office/drawing/2014/main" id="{FD4656E3-81EE-5953-13D2-CEA25AC95F56}"/>
              </a:ext>
            </a:extLst>
          </p:cNvPr>
          <p:cNvSpPr>
            <a:spLocks noGrp="1" noRot="1" noChangeAspect="1" noTextEdit="1"/>
          </p:cNvSpPr>
          <p:nvPr>
            <p:ph type="sldImg"/>
          </p:nvPr>
        </p:nvSpPr>
        <p:spPr bwMode="auto">
          <a:noFill/>
          <a:ln>
            <a:solidFill>
              <a:srgbClr val="000000"/>
            </a:solidFill>
            <a:miter lim="800000"/>
            <a:headEnd/>
            <a:tailEnd/>
          </a:ln>
        </p:spPr>
      </p:sp>
      <p:sp>
        <p:nvSpPr>
          <p:cNvPr id="87043" name="Notes Placeholder 2">
            <a:extLst>
              <a:ext uri="{FF2B5EF4-FFF2-40B4-BE49-F238E27FC236}">
                <a16:creationId xmlns:a16="http://schemas.microsoft.com/office/drawing/2014/main" id="{BE5BD310-0B36-A07E-F0AB-926136B5A45B}"/>
              </a:ext>
            </a:extLst>
          </p:cNvPr>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dirty="0"/>
              <a:t>In some literature – immigration trauma is perceived as a particular type of trauma that </a:t>
            </a:r>
            <a:r>
              <a:rPr lang="en-GB"/>
              <a:t>is likely to </a:t>
            </a:r>
            <a:endParaRPr lang="en-GB" dirty="0"/>
          </a:p>
        </p:txBody>
      </p:sp>
      <p:sp>
        <p:nvSpPr>
          <p:cNvPr id="87044" name="Slide Number Placeholder 3">
            <a:extLst>
              <a:ext uri="{FF2B5EF4-FFF2-40B4-BE49-F238E27FC236}">
                <a16:creationId xmlns:a16="http://schemas.microsoft.com/office/drawing/2014/main" id="{3E623B66-9F50-51C8-4700-BA90C4EAD46D}"/>
              </a:ext>
            </a:extLst>
          </p:cNvPr>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06262" fontAlgn="base">
              <a:spcBef>
                <a:spcPct val="0"/>
              </a:spcBef>
              <a:spcAft>
                <a:spcPct val="0"/>
              </a:spcAft>
              <a:defRPr/>
            </a:pPr>
            <a:fld id="{B926376D-ACAE-4F87-83BA-748332CC9818}" type="slidenum">
              <a:rPr lang="en-GB">
                <a:solidFill>
                  <a:prstClr val="black"/>
                </a:solidFill>
                <a:latin typeface="Calibri" panose="020F0502020204030204"/>
              </a:rPr>
              <a:pPr defTabSz="906262" fontAlgn="base">
                <a:spcBef>
                  <a:spcPct val="0"/>
                </a:spcBef>
                <a:spcAft>
                  <a:spcPct val="0"/>
                </a:spcAft>
                <a:defRPr/>
              </a:pPr>
              <a:t>31</a:t>
            </a:fld>
            <a:endParaRPr lang="en-GB">
              <a:solidFill>
                <a:prstClr val="black"/>
              </a:solidFill>
              <a:latin typeface="Calibri" panose="020F0502020204030204"/>
            </a:endParaRPr>
          </a:p>
        </p:txBody>
      </p:sp>
    </p:spTree>
    <p:extLst>
      <p:ext uri="{BB962C8B-B14F-4D97-AF65-F5344CB8AC3E}">
        <p14:creationId xmlns:p14="http://schemas.microsoft.com/office/powerpoint/2010/main" val="27769510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5F54A-0234-6978-643A-FEBA4CF30882}"/>
            </a:ext>
          </a:extLst>
        </p:cNvPr>
        <p:cNvGrpSpPr/>
        <p:nvPr/>
      </p:nvGrpSpPr>
      <p:grpSpPr>
        <a:xfrm>
          <a:off x="0" y="0"/>
          <a:ext cx="0" cy="0"/>
          <a:chOff x="0" y="0"/>
          <a:chExt cx="0" cy="0"/>
        </a:xfrm>
      </p:grpSpPr>
      <p:sp>
        <p:nvSpPr>
          <p:cNvPr id="87042" name="Slide Image Placeholder 1">
            <a:extLst>
              <a:ext uri="{FF2B5EF4-FFF2-40B4-BE49-F238E27FC236}">
                <a16:creationId xmlns:a16="http://schemas.microsoft.com/office/drawing/2014/main" id="{95026ECA-D0E8-5F6F-9DB1-7D2C71E52719}"/>
              </a:ext>
            </a:extLst>
          </p:cNvPr>
          <p:cNvSpPr>
            <a:spLocks noGrp="1" noRot="1" noChangeAspect="1" noTextEdit="1"/>
          </p:cNvSpPr>
          <p:nvPr>
            <p:ph type="sldImg"/>
          </p:nvPr>
        </p:nvSpPr>
        <p:spPr bwMode="auto">
          <a:noFill/>
          <a:ln>
            <a:solidFill>
              <a:srgbClr val="000000"/>
            </a:solidFill>
            <a:miter lim="800000"/>
            <a:headEnd/>
            <a:tailEnd/>
          </a:ln>
        </p:spPr>
      </p:sp>
      <p:sp>
        <p:nvSpPr>
          <p:cNvPr id="87043" name="Notes Placeholder 2">
            <a:extLst>
              <a:ext uri="{FF2B5EF4-FFF2-40B4-BE49-F238E27FC236}">
                <a16:creationId xmlns:a16="http://schemas.microsoft.com/office/drawing/2014/main" id="{BCE460AC-0E03-7A5E-0C64-92FBC8901751}"/>
              </a:ext>
            </a:extLst>
          </p:cNvPr>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GB" dirty="0">
                <a:latin typeface="Source Sans Pro" panose="020B0503030403020204" pitchFamily="34" charset="0"/>
                <a:ea typeface="Source Sans Pro" panose="020B0503030403020204" pitchFamily="34" charset="0"/>
              </a:rPr>
              <a:t>At least half of migrants have experienced trauma prior to migration, some estimates predict that around 80% of refugees/asylum seekers haves experienced some degree of violence (Dr Vanja Pejic, PhD)</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GB" dirty="0">
              <a:latin typeface="Source Sans Pro" panose="020B0503030403020204" pitchFamily="34" charset="0"/>
              <a:ea typeface="Source Sans Pro" panose="020B0503030403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GB" dirty="0">
                <a:latin typeface="Source Sans Pro" panose="020B0503030403020204" pitchFamily="34" charset="0"/>
                <a:ea typeface="Source Sans Pro" panose="020B0503030403020204" pitchFamily="34" charset="0"/>
              </a:rPr>
              <a:t>Pre-migration trauma is predictive of psychological distress at least 5 years after exposure</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GB" dirty="0">
              <a:latin typeface="Source Sans Pro" panose="020B0503030403020204" pitchFamily="34" charset="0"/>
              <a:ea typeface="Source Sans Pro" panose="020B0503030403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GB" dirty="0">
                <a:latin typeface="Source Sans Pro" panose="020B0503030403020204" pitchFamily="34" charset="0"/>
                <a:ea typeface="Source Sans Pro" panose="020B0503030403020204" pitchFamily="34" charset="0"/>
              </a:rPr>
              <a:t>Persecution due to race, religion, sexual orientation, gender</a:t>
            </a:r>
          </a:p>
          <a:p>
            <a:pPr>
              <a:spcBef>
                <a:spcPct val="0"/>
              </a:spcBef>
            </a:pPr>
            <a:endParaRPr lang="en-GB" dirty="0"/>
          </a:p>
        </p:txBody>
      </p:sp>
      <p:sp>
        <p:nvSpPr>
          <p:cNvPr id="87044" name="Slide Number Placeholder 3">
            <a:extLst>
              <a:ext uri="{FF2B5EF4-FFF2-40B4-BE49-F238E27FC236}">
                <a16:creationId xmlns:a16="http://schemas.microsoft.com/office/drawing/2014/main" id="{96CEB99F-336D-E888-49CC-4CE309DE1EF8}"/>
              </a:ext>
            </a:extLst>
          </p:cNvPr>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06262" fontAlgn="base">
              <a:spcBef>
                <a:spcPct val="0"/>
              </a:spcBef>
              <a:spcAft>
                <a:spcPct val="0"/>
              </a:spcAft>
              <a:defRPr/>
            </a:pPr>
            <a:fld id="{B926376D-ACAE-4F87-83BA-748332CC9818}" type="slidenum">
              <a:rPr lang="en-GB">
                <a:solidFill>
                  <a:prstClr val="black"/>
                </a:solidFill>
                <a:latin typeface="Calibri" panose="020F0502020204030204"/>
              </a:rPr>
              <a:pPr defTabSz="906262" fontAlgn="base">
                <a:spcBef>
                  <a:spcPct val="0"/>
                </a:spcBef>
                <a:spcAft>
                  <a:spcPct val="0"/>
                </a:spcAft>
                <a:defRPr/>
              </a:pPr>
              <a:t>32</a:t>
            </a:fld>
            <a:endParaRPr lang="en-GB">
              <a:solidFill>
                <a:prstClr val="black"/>
              </a:solidFill>
              <a:latin typeface="Calibri" panose="020F0502020204030204"/>
            </a:endParaRPr>
          </a:p>
        </p:txBody>
      </p:sp>
    </p:spTree>
    <p:extLst>
      <p:ext uri="{BB962C8B-B14F-4D97-AF65-F5344CB8AC3E}">
        <p14:creationId xmlns:p14="http://schemas.microsoft.com/office/powerpoint/2010/main" val="3397846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44191-A762-1FE2-2A3F-7C4E7946A500}"/>
            </a:ext>
          </a:extLst>
        </p:cNvPr>
        <p:cNvGrpSpPr/>
        <p:nvPr/>
      </p:nvGrpSpPr>
      <p:grpSpPr>
        <a:xfrm>
          <a:off x="0" y="0"/>
          <a:ext cx="0" cy="0"/>
          <a:chOff x="0" y="0"/>
          <a:chExt cx="0" cy="0"/>
        </a:xfrm>
      </p:grpSpPr>
      <p:sp>
        <p:nvSpPr>
          <p:cNvPr id="87042" name="Slide Image Placeholder 1">
            <a:extLst>
              <a:ext uri="{FF2B5EF4-FFF2-40B4-BE49-F238E27FC236}">
                <a16:creationId xmlns:a16="http://schemas.microsoft.com/office/drawing/2014/main" id="{D15C2810-C61E-8D05-3F3D-4C8BCB378DF7}"/>
              </a:ext>
            </a:extLst>
          </p:cNvPr>
          <p:cNvSpPr>
            <a:spLocks noGrp="1" noRot="1" noChangeAspect="1" noTextEdit="1"/>
          </p:cNvSpPr>
          <p:nvPr>
            <p:ph type="sldImg"/>
          </p:nvPr>
        </p:nvSpPr>
        <p:spPr bwMode="auto">
          <a:noFill/>
          <a:ln>
            <a:solidFill>
              <a:srgbClr val="000000"/>
            </a:solidFill>
            <a:miter lim="800000"/>
            <a:headEnd/>
            <a:tailEnd/>
          </a:ln>
        </p:spPr>
      </p:sp>
      <p:sp>
        <p:nvSpPr>
          <p:cNvPr id="87043" name="Notes Placeholder 2">
            <a:extLst>
              <a:ext uri="{FF2B5EF4-FFF2-40B4-BE49-F238E27FC236}">
                <a16:creationId xmlns:a16="http://schemas.microsoft.com/office/drawing/2014/main" id="{16C2084E-2A7D-2C59-7A51-427E21D6C9DE}"/>
              </a:ext>
            </a:extLst>
          </p:cNvPr>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dirty="0"/>
              <a:t>Life threatening conditions – little sanitation, medical support etc but also linked to mode of exodus such as boats, etc. </a:t>
            </a:r>
          </a:p>
        </p:txBody>
      </p:sp>
      <p:sp>
        <p:nvSpPr>
          <p:cNvPr id="87044" name="Slide Number Placeholder 3">
            <a:extLst>
              <a:ext uri="{FF2B5EF4-FFF2-40B4-BE49-F238E27FC236}">
                <a16:creationId xmlns:a16="http://schemas.microsoft.com/office/drawing/2014/main" id="{43A57609-C68B-4A31-EF13-D4784C91C735}"/>
              </a:ext>
            </a:extLst>
          </p:cNvPr>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06262" fontAlgn="base">
              <a:spcBef>
                <a:spcPct val="0"/>
              </a:spcBef>
              <a:spcAft>
                <a:spcPct val="0"/>
              </a:spcAft>
              <a:defRPr/>
            </a:pPr>
            <a:fld id="{B926376D-ACAE-4F87-83BA-748332CC9818}" type="slidenum">
              <a:rPr lang="en-GB">
                <a:solidFill>
                  <a:prstClr val="black"/>
                </a:solidFill>
                <a:latin typeface="Calibri" panose="020F0502020204030204"/>
              </a:rPr>
              <a:pPr defTabSz="906262" fontAlgn="base">
                <a:spcBef>
                  <a:spcPct val="0"/>
                </a:spcBef>
                <a:spcAft>
                  <a:spcPct val="0"/>
                </a:spcAft>
                <a:defRPr/>
              </a:pPr>
              <a:t>33</a:t>
            </a:fld>
            <a:endParaRPr lang="en-GB">
              <a:solidFill>
                <a:prstClr val="black"/>
              </a:solidFill>
              <a:latin typeface="Calibri" panose="020F0502020204030204"/>
            </a:endParaRPr>
          </a:p>
        </p:txBody>
      </p:sp>
    </p:spTree>
    <p:extLst>
      <p:ext uri="{BB962C8B-B14F-4D97-AF65-F5344CB8AC3E}">
        <p14:creationId xmlns:p14="http://schemas.microsoft.com/office/powerpoint/2010/main" val="21941794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CC3EA-1663-EF3B-6F8A-A64B93352B54}"/>
            </a:ext>
          </a:extLst>
        </p:cNvPr>
        <p:cNvGrpSpPr/>
        <p:nvPr/>
      </p:nvGrpSpPr>
      <p:grpSpPr>
        <a:xfrm>
          <a:off x="0" y="0"/>
          <a:ext cx="0" cy="0"/>
          <a:chOff x="0" y="0"/>
          <a:chExt cx="0" cy="0"/>
        </a:xfrm>
      </p:grpSpPr>
      <p:sp>
        <p:nvSpPr>
          <p:cNvPr id="87042" name="Slide Image Placeholder 1">
            <a:extLst>
              <a:ext uri="{FF2B5EF4-FFF2-40B4-BE49-F238E27FC236}">
                <a16:creationId xmlns:a16="http://schemas.microsoft.com/office/drawing/2014/main" id="{4D7CB741-7522-82FB-0424-1CB74EBB4C6E}"/>
              </a:ext>
            </a:extLst>
          </p:cNvPr>
          <p:cNvSpPr>
            <a:spLocks noGrp="1" noRot="1" noChangeAspect="1" noTextEdit="1"/>
          </p:cNvSpPr>
          <p:nvPr>
            <p:ph type="sldImg"/>
          </p:nvPr>
        </p:nvSpPr>
        <p:spPr bwMode="auto">
          <a:noFill/>
          <a:ln>
            <a:solidFill>
              <a:srgbClr val="000000"/>
            </a:solidFill>
            <a:miter lim="800000"/>
            <a:headEnd/>
            <a:tailEnd/>
          </a:ln>
        </p:spPr>
      </p:sp>
      <p:sp>
        <p:nvSpPr>
          <p:cNvPr id="87043" name="Notes Placeholder 2">
            <a:extLst>
              <a:ext uri="{FF2B5EF4-FFF2-40B4-BE49-F238E27FC236}">
                <a16:creationId xmlns:a16="http://schemas.microsoft.com/office/drawing/2014/main" id="{67AC4EE7-4468-8411-4875-B7A33ADFA643}"/>
              </a:ext>
            </a:extLst>
          </p:cNvPr>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dirty="0"/>
              <a:t>When get to country of destination or host country</a:t>
            </a:r>
          </a:p>
        </p:txBody>
      </p:sp>
      <p:sp>
        <p:nvSpPr>
          <p:cNvPr id="87044" name="Slide Number Placeholder 3">
            <a:extLst>
              <a:ext uri="{FF2B5EF4-FFF2-40B4-BE49-F238E27FC236}">
                <a16:creationId xmlns:a16="http://schemas.microsoft.com/office/drawing/2014/main" id="{89A5C472-06DD-6D2B-3E5D-4FD54C642F67}"/>
              </a:ext>
            </a:extLst>
          </p:cNvPr>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06262" fontAlgn="base">
              <a:spcBef>
                <a:spcPct val="0"/>
              </a:spcBef>
              <a:spcAft>
                <a:spcPct val="0"/>
              </a:spcAft>
              <a:defRPr/>
            </a:pPr>
            <a:fld id="{B926376D-ACAE-4F87-83BA-748332CC9818}" type="slidenum">
              <a:rPr lang="en-GB">
                <a:solidFill>
                  <a:prstClr val="black"/>
                </a:solidFill>
                <a:latin typeface="Calibri" panose="020F0502020204030204"/>
              </a:rPr>
              <a:pPr defTabSz="906262" fontAlgn="base">
                <a:spcBef>
                  <a:spcPct val="0"/>
                </a:spcBef>
                <a:spcAft>
                  <a:spcPct val="0"/>
                </a:spcAft>
                <a:defRPr/>
              </a:pPr>
              <a:t>34</a:t>
            </a:fld>
            <a:endParaRPr lang="en-GB">
              <a:solidFill>
                <a:prstClr val="black"/>
              </a:solidFill>
              <a:latin typeface="Calibri" panose="020F0502020204030204"/>
            </a:endParaRPr>
          </a:p>
        </p:txBody>
      </p:sp>
    </p:spTree>
    <p:extLst>
      <p:ext uri="{BB962C8B-B14F-4D97-AF65-F5344CB8AC3E}">
        <p14:creationId xmlns:p14="http://schemas.microsoft.com/office/powerpoint/2010/main" val="25588031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8FC36D-5124-65DD-CB56-42727A6695BC}"/>
            </a:ext>
          </a:extLst>
        </p:cNvPr>
        <p:cNvGrpSpPr/>
        <p:nvPr/>
      </p:nvGrpSpPr>
      <p:grpSpPr>
        <a:xfrm>
          <a:off x="0" y="0"/>
          <a:ext cx="0" cy="0"/>
          <a:chOff x="0" y="0"/>
          <a:chExt cx="0" cy="0"/>
        </a:xfrm>
      </p:grpSpPr>
      <p:sp>
        <p:nvSpPr>
          <p:cNvPr id="87042" name="Slide Image Placeholder 1">
            <a:extLst>
              <a:ext uri="{FF2B5EF4-FFF2-40B4-BE49-F238E27FC236}">
                <a16:creationId xmlns:a16="http://schemas.microsoft.com/office/drawing/2014/main" id="{2AEE3220-40FF-E859-589E-ACC49F1229E9}"/>
              </a:ext>
            </a:extLst>
          </p:cNvPr>
          <p:cNvSpPr>
            <a:spLocks noGrp="1" noRot="1" noChangeAspect="1" noTextEdit="1"/>
          </p:cNvSpPr>
          <p:nvPr>
            <p:ph type="sldImg"/>
          </p:nvPr>
        </p:nvSpPr>
        <p:spPr bwMode="auto">
          <a:noFill/>
          <a:ln>
            <a:solidFill>
              <a:srgbClr val="000000"/>
            </a:solidFill>
            <a:miter lim="800000"/>
            <a:headEnd/>
            <a:tailEnd/>
          </a:ln>
        </p:spPr>
      </p:sp>
      <p:sp>
        <p:nvSpPr>
          <p:cNvPr id="87043" name="Notes Placeholder 2">
            <a:extLst>
              <a:ext uri="{FF2B5EF4-FFF2-40B4-BE49-F238E27FC236}">
                <a16:creationId xmlns:a16="http://schemas.microsoft.com/office/drawing/2014/main" id="{70365210-1EB5-4A0E-CF8D-24E3AC03E477}"/>
              </a:ext>
            </a:extLst>
          </p:cNvPr>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dirty="0"/>
              <a:t>Families will often now share experiences of traumatic migration experiences due to fear or shame</a:t>
            </a:r>
          </a:p>
          <a:p>
            <a:pPr>
              <a:spcBef>
                <a:spcPct val="0"/>
              </a:spcBef>
            </a:pPr>
            <a:r>
              <a:rPr lang="en-GB" dirty="0"/>
              <a:t>Professionals may be seen as representatives of a more dominant culture and this may lead to mistrust and suppression of difficulties</a:t>
            </a:r>
          </a:p>
          <a:p>
            <a:pPr>
              <a:spcBef>
                <a:spcPct val="0"/>
              </a:spcBef>
            </a:pPr>
            <a:endParaRPr lang="en-GB" dirty="0"/>
          </a:p>
          <a:p>
            <a:pPr>
              <a:spcBef>
                <a:spcPct val="0"/>
              </a:spcBef>
            </a:pPr>
            <a:r>
              <a:rPr lang="en-GB" dirty="0"/>
              <a:t>Experiences of trauma can differ for different ethnic groups – can be helpful to know a little about the culture the migrants/refugees have come from</a:t>
            </a:r>
          </a:p>
          <a:p>
            <a:pPr>
              <a:spcBef>
                <a:spcPct val="0"/>
              </a:spcBef>
            </a:pPr>
            <a:endParaRPr lang="en-GB" dirty="0"/>
          </a:p>
          <a:p>
            <a:pPr>
              <a:spcBef>
                <a:spcPct val="0"/>
              </a:spcBef>
            </a:pPr>
            <a:r>
              <a:rPr lang="en-GB" dirty="0"/>
              <a:t>Mental health of parents, particularly mother has often been linked to the impact of stressors on </a:t>
            </a:r>
          </a:p>
        </p:txBody>
      </p:sp>
      <p:sp>
        <p:nvSpPr>
          <p:cNvPr id="87044" name="Slide Number Placeholder 3">
            <a:extLst>
              <a:ext uri="{FF2B5EF4-FFF2-40B4-BE49-F238E27FC236}">
                <a16:creationId xmlns:a16="http://schemas.microsoft.com/office/drawing/2014/main" id="{E26EB3D3-851E-D77F-1420-D5DCE9C807B4}"/>
              </a:ext>
            </a:extLst>
          </p:cNvPr>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06262" fontAlgn="base">
              <a:spcBef>
                <a:spcPct val="0"/>
              </a:spcBef>
              <a:spcAft>
                <a:spcPct val="0"/>
              </a:spcAft>
              <a:defRPr/>
            </a:pPr>
            <a:fld id="{B926376D-ACAE-4F87-83BA-748332CC9818}" type="slidenum">
              <a:rPr lang="en-GB">
                <a:solidFill>
                  <a:prstClr val="black"/>
                </a:solidFill>
                <a:latin typeface="Calibri" panose="020F0502020204030204"/>
              </a:rPr>
              <a:pPr defTabSz="906262" fontAlgn="base">
                <a:spcBef>
                  <a:spcPct val="0"/>
                </a:spcBef>
                <a:spcAft>
                  <a:spcPct val="0"/>
                </a:spcAft>
                <a:defRPr/>
              </a:pPr>
              <a:t>35</a:t>
            </a:fld>
            <a:endParaRPr lang="en-GB">
              <a:solidFill>
                <a:prstClr val="black"/>
              </a:solidFill>
              <a:latin typeface="Calibri" panose="020F0502020204030204"/>
            </a:endParaRPr>
          </a:p>
        </p:txBody>
      </p:sp>
    </p:spTree>
    <p:extLst>
      <p:ext uri="{BB962C8B-B14F-4D97-AF65-F5344CB8AC3E}">
        <p14:creationId xmlns:p14="http://schemas.microsoft.com/office/powerpoint/2010/main" val="24241421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5828F-6FA3-268C-8529-FECC708884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679572-D090-8859-1D6A-CB74FB2174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5C68A6-9331-E451-8CCC-C4FD48F7C4A3}"/>
              </a:ext>
            </a:extLst>
          </p:cNvPr>
          <p:cNvSpPr>
            <a:spLocks noGrp="1"/>
          </p:cNvSpPr>
          <p:nvPr>
            <p:ph type="body" idx="1"/>
          </p:nvPr>
        </p:nvSpPr>
        <p:spPr/>
        <p:txBody>
          <a:bodyPr>
            <a:normAutofit fontScale="85000" lnSpcReduction="20000"/>
          </a:bodyPr>
          <a:lstStyle/>
          <a:p>
            <a:pPr defTabSz="923027" eaLnBrk="0" hangingPunct="0">
              <a:defRPr/>
            </a:pPr>
            <a:r>
              <a:rPr lang="en-GB" altLang="en-US" baseline="0" dirty="0"/>
              <a:t>We developed Renfrewshire’s Nurturing Relationships Approach because we know about the importance of relationships for children both with their early care givers and with adults when they enter our education system.</a:t>
            </a:r>
          </a:p>
          <a:p>
            <a:pPr defTabSz="923027" eaLnBrk="0" hangingPunct="0">
              <a:defRPr/>
            </a:pPr>
            <a:endParaRPr lang="en-GB" altLang="en-US" baseline="0" dirty="0"/>
          </a:p>
          <a:p>
            <a:pPr defTabSz="923027" eaLnBrk="0" hangingPunct="0">
              <a:defRPr/>
            </a:pPr>
            <a:r>
              <a:rPr lang="en-GB" altLang="en-US" baseline="0" dirty="0"/>
              <a:t>Our first Aim is to promote and understanding of attachment theory … </a:t>
            </a:r>
          </a:p>
          <a:p>
            <a:pPr defTabSz="923027" eaLnBrk="0" hangingPunct="0">
              <a:defRPr/>
            </a:pPr>
            <a:endParaRPr lang="en-GB" baseline="0" dirty="0"/>
          </a:p>
          <a:p>
            <a:pPr defTabSz="923027" eaLnBrk="0" hangingPunct="0">
              <a:defRPr/>
            </a:pPr>
            <a:r>
              <a:rPr lang="en-GB" baseline="0" dirty="0"/>
              <a:t>In a nurturing establishment staff know about the impact of early relationships and have an understanding that </a:t>
            </a:r>
            <a:r>
              <a:rPr lang="en-US" altLang="en-US" dirty="0"/>
              <a:t>children will be coming with different social skills and ability to understand and regulate their emotions because of the early  nurturing experiences that they have had, and of the need to differentiate and teach these skills as well as academic ones. </a:t>
            </a:r>
            <a:endParaRPr lang="en-GB" altLang="en-US" baseline="0" dirty="0"/>
          </a:p>
          <a:p>
            <a:endParaRPr lang="en-GB" altLang="en-US" baseline="0" dirty="0"/>
          </a:p>
          <a:p>
            <a:pPr defTabSz="923027" eaLnBrk="0" hangingPunct="0">
              <a:defRPr/>
            </a:pPr>
            <a:r>
              <a:rPr lang="en-GB" altLang="en-US" baseline="0" dirty="0"/>
              <a:t>Nurturing relationships remain crucial when a child comes to school and throughout their time in school </a:t>
            </a:r>
            <a:r>
              <a:rPr lang="en-GB" altLang="en-US" b="1" baseline="0" dirty="0">
                <a:solidFill>
                  <a:srgbClr val="FF0000"/>
                </a:solidFill>
              </a:rPr>
              <a:t>– attachment/relationships remain important right throughout secondary school as well.</a:t>
            </a:r>
            <a:r>
              <a:rPr lang="en-GB" altLang="en-US" baseline="0" dirty="0"/>
              <a:t> </a:t>
            </a:r>
          </a:p>
          <a:p>
            <a:pPr defTabSz="923027" eaLnBrk="0" hangingPunct="0">
              <a:defRPr/>
            </a:pPr>
            <a:endParaRPr lang="en-GB" baseline="0" dirty="0"/>
          </a:p>
          <a:p>
            <a:pPr defTabSz="906262">
              <a:defRPr/>
            </a:pPr>
            <a:endParaRPr lang="en-GB" altLang="en-US" baseline="0" dirty="0"/>
          </a:p>
          <a:p>
            <a:pPr marL="169924" indent="-169924" defTabSz="906262">
              <a:buFont typeface="Arial" panose="020B0604020202020204" pitchFamily="34" charset="0"/>
              <a:buChar char="•"/>
              <a:defRPr/>
            </a:pPr>
            <a:r>
              <a:rPr lang="en-GB" baseline="0" dirty="0"/>
              <a:t>It is a whole school approach and so our training is f</a:t>
            </a:r>
            <a:r>
              <a:rPr lang="en-GB" dirty="0"/>
              <a:t>or</a:t>
            </a:r>
            <a:r>
              <a:rPr lang="en-GB" baseline="0" dirty="0"/>
              <a:t> the whole school community –we involve  teachers, Support staff, office staff/janitors. </a:t>
            </a:r>
            <a:r>
              <a:rPr lang="en-GB" altLang="en-US" dirty="0"/>
              <a:t>RNRA is not about having a nurture room or area in the school but how we develop nurturing relationships and practices in everything that everyone does across the whole school so that it forms part of the bricks and mortar; the ethos of the school. </a:t>
            </a:r>
            <a:endParaRPr lang="en-GB" baseline="0" dirty="0"/>
          </a:p>
          <a:p>
            <a:pPr marL="169924" indent="-169924" defTabSz="906262">
              <a:buFont typeface="Arial" panose="020B0604020202020204" pitchFamily="34" charset="0"/>
              <a:buChar char="•"/>
              <a:defRPr/>
            </a:pPr>
            <a:endParaRPr lang="en-GB" altLang="en-US" baseline="0" dirty="0"/>
          </a:p>
          <a:p>
            <a:pPr marL="169924" indent="-169924" defTabSz="906262">
              <a:buFont typeface="Arial" panose="020B0604020202020204" pitchFamily="34" charset="0"/>
              <a:buChar char="•"/>
              <a:defRPr/>
            </a:pPr>
            <a:r>
              <a:rPr lang="en-GB" baseline="0" dirty="0"/>
              <a:t>Through a nurturing approach – research shows the importance of relationships to wellbeing and resilience – but also if schools wanted support with specific programmes, such as </a:t>
            </a:r>
            <a:r>
              <a:rPr lang="en-GB" baseline="0" dirty="0" err="1"/>
              <a:t>Bounceback</a:t>
            </a:r>
            <a:r>
              <a:rPr lang="en-GB" baseline="0" dirty="0"/>
              <a:t>.</a:t>
            </a:r>
            <a:endParaRPr lang="en-GB" altLang="en-US" dirty="0"/>
          </a:p>
          <a:p>
            <a:pPr marL="226546" indent="-226546">
              <a:buAutoNum type="arabicPeriod"/>
            </a:pPr>
            <a:endParaRPr lang="en-GB" baseline="0" dirty="0"/>
          </a:p>
          <a:p>
            <a:pPr marL="226546" indent="-226546">
              <a:buFont typeface="Arial" panose="020B0604020202020204" pitchFamily="34" charset="0"/>
              <a:buChar char="•"/>
            </a:pPr>
            <a:r>
              <a:rPr lang="en-GB" baseline="0" dirty="0"/>
              <a:t>It isn’t just that the nurturing approach itself is evidenced based, but also that how we asked schools to implement this nurturing approach was based on evidence of how to best ensure that new initiatives are implemented well and in a way that becomes embedded within the organisation and is sustainable.</a:t>
            </a:r>
          </a:p>
          <a:p>
            <a:pPr marL="230757" indent="-230757"/>
            <a:endParaRPr lang="en-GB" baseline="0" dirty="0"/>
          </a:p>
          <a:p>
            <a:pPr marL="230757" indent="-230757"/>
            <a:endParaRPr lang="en-GB" baseline="0" dirty="0"/>
          </a:p>
          <a:p>
            <a:pPr marL="230757" indent="-230757"/>
            <a:endParaRPr lang="en-GB" baseline="0" dirty="0"/>
          </a:p>
          <a:p>
            <a:pPr marL="230757" indent="-230757"/>
            <a:endParaRPr lang="en-GB" dirty="0"/>
          </a:p>
        </p:txBody>
      </p:sp>
      <p:sp>
        <p:nvSpPr>
          <p:cNvPr id="4" name="Slide Number Placeholder 3">
            <a:extLst>
              <a:ext uri="{FF2B5EF4-FFF2-40B4-BE49-F238E27FC236}">
                <a16:creationId xmlns:a16="http://schemas.microsoft.com/office/drawing/2014/main" id="{B3B429E1-75AA-22F1-2DEC-054CF20DAB20}"/>
              </a:ext>
            </a:extLst>
          </p:cNvPr>
          <p:cNvSpPr>
            <a:spLocks noGrp="1"/>
          </p:cNvSpPr>
          <p:nvPr>
            <p:ph type="sldNum" sz="quarter" idx="10"/>
          </p:nvPr>
        </p:nvSpPr>
        <p:spPr/>
        <p:txBody>
          <a:bodyPr/>
          <a:lstStyle/>
          <a:p>
            <a:pPr defTabSz="906262">
              <a:defRPr/>
            </a:pPr>
            <a:fld id="{171C8BD5-1016-43BE-B658-805B5E3BA9FD}" type="slidenum">
              <a:rPr lang="en-GB">
                <a:solidFill>
                  <a:prstClr val="black"/>
                </a:solidFill>
                <a:latin typeface="Calibri"/>
              </a:rPr>
              <a:pPr defTabSz="906262">
                <a:defRPr/>
              </a:pPr>
              <a:t>36</a:t>
            </a:fld>
            <a:endParaRPr lang="en-GB" dirty="0">
              <a:solidFill>
                <a:prstClr val="black"/>
              </a:solidFill>
              <a:latin typeface="Calibri"/>
            </a:endParaRPr>
          </a:p>
        </p:txBody>
      </p:sp>
    </p:spTree>
    <p:extLst>
      <p:ext uri="{BB962C8B-B14F-4D97-AF65-F5344CB8AC3E}">
        <p14:creationId xmlns:p14="http://schemas.microsoft.com/office/powerpoint/2010/main" val="25996272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see how the post migration phase of settling into a new country might impact – it is important to understand about culture and its impact. </a:t>
            </a:r>
          </a:p>
          <a:p>
            <a:endParaRPr lang="en-GB" dirty="0"/>
          </a:p>
          <a:p>
            <a:r>
              <a:rPr lang="en-GB" dirty="0"/>
              <a:t>Culture is transmitted through everyday interactions – explicitly and implicitly, often through parental interactions – children develop their cultural identity through these interactions, when migrant families move to another country can lead to a loss of cultural identity or can lead to a split between parents and children as children seek to embrace new culture which can go against their traditional culture</a:t>
            </a:r>
          </a:p>
          <a:p>
            <a:endParaRPr lang="en-GB" dirty="0"/>
          </a:p>
          <a:p>
            <a:r>
              <a:rPr lang="en-GB" dirty="0"/>
              <a:t>Migrant parents will have more opportunities for contact with host society through children but can be different values and practices about raising children and host society will often expect them to conform to values of their society. Western society often has predominantly individualistic cultural values.  Western society will often feel that aspects of their culture are ‘superior’ – parenting styles, education, mental health support. </a:t>
            </a:r>
          </a:p>
          <a:p>
            <a:endParaRPr lang="en-GB" dirty="0"/>
          </a:p>
          <a:p>
            <a:r>
              <a:rPr lang="en-GB" dirty="0"/>
              <a:t>Berting, 2009 demonstrated through research that after a while migrants don’t maintain their original culture in its totality</a:t>
            </a:r>
          </a:p>
        </p:txBody>
      </p:sp>
      <p:sp>
        <p:nvSpPr>
          <p:cNvPr id="4" name="Slide Number Placeholder 3"/>
          <p:cNvSpPr>
            <a:spLocks noGrp="1"/>
          </p:cNvSpPr>
          <p:nvPr>
            <p:ph type="sldNum" sz="quarter" idx="5"/>
          </p:nvPr>
        </p:nvSpPr>
        <p:spPr/>
        <p:txBody>
          <a:bodyPr/>
          <a:lstStyle/>
          <a:p>
            <a:fld id="{B8C3BE92-CDF9-4B70-83E2-DACF799B0F2A}" type="slidenum">
              <a:rPr lang="en-GB" smtClean="0"/>
              <a:t>37</a:t>
            </a:fld>
            <a:endParaRPr lang="en-GB"/>
          </a:p>
        </p:txBody>
      </p:sp>
    </p:spTree>
    <p:extLst>
      <p:ext uri="{BB962C8B-B14F-4D97-AF65-F5344CB8AC3E}">
        <p14:creationId xmlns:p14="http://schemas.microsoft.com/office/powerpoint/2010/main" val="17719352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reality, migrants may go through this process in different ways, depending on a number of factors such as age, attitude to move, their original cultural influences and how strongly they adhere to these, the disparity between their own culture and that of host country – within family can experience this differently – children and young people often more likely to assimilate</a:t>
            </a:r>
          </a:p>
          <a:p>
            <a:endParaRPr lang="en-GB" dirty="0"/>
          </a:p>
          <a:p>
            <a:r>
              <a:rPr lang="en-GB" dirty="0"/>
              <a:t>Integration – blending both, assimilating – adopting new, dropping old; separating – holding onto the old; marginalising – loses both.</a:t>
            </a:r>
          </a:p>
          <a:p>
            <a:endParaRPr lang="en-GB" dirty="0"/>
          </a:p>
          <a:p>
            <a:r>
              <a:rPr lang="en-GB" dirty="0"/>
              <a:t>Can cause stress – acculturative stress. Level of acculturation often linked to length of time in new country; language proficiency and age at immigration.</a:t>
            </a:r>
          </a:p>
          <a:p>
            <a:endParaRPr lang="en-GB" dirty="0"/>
          </a:p>
          <a:p>
            <a:r>
              <a:rPr lang="en-GB" dirty="0"/>
              <a:t>Can be a mourning process. </a:t>
            </a:r>
          </a:p>
        </p:txBody>
      </p:sp>
      <p:sp>
        <p:nvSpPr>
          <p:cNvPr id="4" name="Slide Number Placeholder 3"/>
          <p:cNvSpPr>
            <a:spLocks noGrp="1"/>
          </p:cNvSpPr>
          <p:nvPr>
            <p:ph type="sldNum" sz="quarter" idx="5"/>
          </p:nvPr>
        </p:nvSpPr>
        <p:spPr/>
        <p:txBody>
          <a:bodyPr/>
          <a:lstStyle/>
          <a:p>
            <a:fld id="{B8C3BE92-CDF9-4B70-83E2-DACF799B0F2A}" type="slidenum">
              <a:rPr lang="en-GB" smtClean="0"/>
              <a:t>38</a:t>
            </a:fld>
            <a:endParaRPr lang="en-GB"/>
          </a:p>
        </p:txBody>
      </p:sp>
    </p:spTree>
    <p:extLst>
      <p:ext uri="{BB962C8B-B14F-4D97-AF65-F5344CB8AC3E}">
        <p14:creationId xmlns:p14="http://schemas.microsoft.com/office/powerpoint/2010/main" val="36044498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Acculturative stress can be experienced by all migrants as there is a process of acclimatising to new environments for all migrants – often there is a sense of bereavement or loss, a mourning process – for family left behind, for a way of life, for a culture that you are no longer part of,</a:t>
            </a:r>
          </a:p>
          <a:p>
            <a:endParaRPr lang="en-GB" dirty="0"/>
          </a:p>
          <a:p>
            <a:r>
              <a:rPr lang="en-GB" dirty="0"/>
              <a:t>It can impact on our whole sense of who we are/ our sense of identity</a:t>
            </a:r>
          </a:p>
        </p:txBody>
      </p:sp>
      <p:sp>
        <p:nvSpPr>
          <p:cNvPr id="4" name="Slide Number Placeholder 3"/>
          <p:cNvSpPr>
            <a:spLocks noGrp="1"/>
          </p:cNvSpPr>
          <p:nvPr>
            <p:ph type="sldNum" sz="quarter" idx="5"/>
          </p:nvPr>
        </p:nvSpPr>
        <p:spPr/>
        <p:txBody>
          <a:bodyPr/>
          <a:lstStyle/>
          <a:p>
            <a:fld id="{B8C3BE92-CDF9-4B70-83E2-DACF799B0F2A}" type="slidenum">
              <a:rPr lang="en-GB" smtClean="0"/>
              <a:t>39</a:t>
            </a:fld>
            <a:endParaRPr lang="en-GB"/>
          </a:p>
        </p:txBody>
      </p:sp>
    </p:spTree>
    <p:extLst>
      <p:ext uri="{BB962C8B-B14F-4D97-AF65-F5344CB8AC3E}">
        <p14:creationId xmlns:p14="http://schemas.microsoft.com/office/powerpoint/2010/main" val="1585999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9.15-9.30am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william</a:t>
            </a:r>
            <a:endParaRPr lang="en-GB" dirty="0"/>
          </a:p>
          <a:p>
            <a:endParaRPr lang="en-GB" dirty="0"/>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88FE0DDD-63EA-4064-AE47-E6588EFE4734}" type="slidenum">
              <a:rPr lang="en-GB" smtClean="0"/>
              <a:t>4</a:t>
            </a:fld>
            <a:endParaRPr lang="en-GB"/>
          </a:p>
        </p:txBody>
      </p:sp>
    </p:spTree>
    <p:extLst>
      <p:ext uri="{BB962C8B-B14F-4D97-AF65-F5344CB8AC3E}">
        <p14:creationId xmlns:p14="http://schemas.microsoft.com/office/powerpoint/2010/main" val="6128694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Acculturative stress is a term coined to describe the migrant experience.  Defined as the psychological strain resulting from adapting to a new culture, encompasses emotional, social and economic pressures. Acculturative stress is linked to mental health issues such as depression, anxiety and social isolation.</a:t>
            </a:r>
          </a:p>
          <a:p>
            <a:endParaRPr lang="en-GB" dirty="0"/>
          </a:p>
          <a:p>
            <a:r>
              <a:rPr lang="en-GB" dirty="0"/>
              <a:t>A study of migrants carried out in 2024 (Venera Bekteshi) – mainly based in USA but some implications for migrants populations in UK and Europe.  found that some aspects of the migrant experience can increase </a:t>
            </a:r>
            <a:r>
              <a:rPr lang="en-GB" dirty="0" err="1"/>
              <a:t>acculurative</a:t>
            </a:r>
            <a:r>
              <a:rPr lang="en-GB" dirty="0"/>
              <a:t> stress and some can lessen it</a:t>
            </a:r>
          </a:p>
          <a:p>
            <a:endParaRPr lang="en-GB" dirty="0"/>
          </a:p>
          <a:p>
            <a:r>
              <a:rPr lang="en-GB" dirty="0"/>
              <a:t>Need to understand and address contextual factors in understanding and addressing acculturative stress and psychological distress.  Need culturally sensitive interventions</a:t>
            </a:r>
          </a:p>
          <a:p>
            <a:endParaRPr lang="en-GB" dirty="0"/>
          </a:p>
          <a:p>
            <a:r>
              <a:rPr lang="en-GB" dirty="0"/>
              <a:t>Often parents behaviour and interactions significantly relate to </a:t>
            </a:r>
            <a:r>
              <a:rPr lang="en-GB" dirty="0" err="1"/>
              <a:t>childrens</a:t>
            </a:r>
            <a:r>
              <a:rPr lang="en-GB" dirty="0"/>
              <a:t> affective states – parents are the physical and emotional holding environment for the child</a:t>
            </a:r>
          </a:p>
        </p:txBody>
      </p:sp>
      <p:sp>
        <p:nvSpPr>
          <p:cNvPr id="4" name="Slide Number Placeholder 3"/>
          <p:cNvSpPr>
            <a:spLocks noGrp="1"/>
          </p:cNvSpPr>
          <p:nvPr>
            <p:ph type="sldNum" sz="quarter" idx="5"/>
          </p:nvPr>
        </p:nvSpPr>
        <p:spPr/>
        <p:txBody>
          <a:bodyPr/>
          <a:lstStyle/>
          <a:p>
            <a:fld id="{B8C3BE92-CDF9-4B70-83E2-DACF799B0F2A}" type="slidenum">
              <a:rPr lang="en-GB" smtClean="0"/>
              <a:t>40</a:t>
            </a:fld>
            <a:endParaRPr lang="en-GB"/>
          </a:p>
        </p:txBody>
      </p:sp>
    </p:spTree>
    <p:extLst>
      <p:ext uri="{BB962C8B-B14F-4D97-AF65-F5344CB8AC3E}">
        <p14:creationId xmlns:p14="http://schemas.microsoft.com/office/powerpoint/2010/main" val="702010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73205E-2A5D-AA40-6E13-B7FC4D4871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CD0CC6-71DE-A072-8F67-A39D4E9908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F2438D-3B31-671D-946C-59AEA8A9E5AC}"/>
              </a:ext>
            </a:extLst>
          </p:cNvPr>
          <p:cNvSpPr>
            <a:spLocks noGrp="1"/>
          </p:cNvSpPr>
          <p:nvPr>
            <p:ph type="body" idx="1"/>
          </p:nvPr>
        </p:nvSpPr>
        <p:spPr/>
        <p:txBody>
          <a:bodyPr>
            <a:normAutofit/>
          </a:bodyPr>
          <a:lstStyle/>
          <a:p>
            <a:r>
              <a:rPr lang="en-GB" dirty="0"/>
              <a:t>1. Mental health foundation (31.4%) Bustamante, et al (2018) – 47%</a:t>
            </a:r>
          </a:p>
          <a:p>
            <a:r>
              <a:rPr lang="en-GB" dirty="0"/>
              <a:t>2. Perriera and </a:t>
            </a:r>
            <a:r>
              <a:rPr lang="en-GB" dirty="0" err="1"/>
              <a:t>Omeas</a:t>
            </a:r>
            <a:r>
              <a:rPr lang="en-GB" dirty="0"/>
              <a:t> (2013)</a:t>
            </a:r>
          </a:p>
          <a:p>
            <a:r>
              <a:rPr lang="en-GB" dirty="0"/>
              <a:t>3. Fazel and Stein (2003) – UK study</a:t>
            </a:r>
          </a:p>
          <a:p>
            <a:r>
              <a:rPr lang="en-GB" dirty="0"/>
              <a:t>4. Wiese and </a:t>
            </a:r>
            <a:r>
              <a:rPr lang="en-GB" dirty="0" err="1"/>
              <a:t>Burhorts</a:t>
            </a:r>
            <a:r>
              <a:rPr lang="en-GB" dirty="0"/>
              <a:t>, 2004</a:t>
            </a:r>
          </a:p>
          <a:p>
            <a:endParaRPr lang="en-GB" dirty="0"/>
          </a:p>
          <a:p>
            <a:r>
              <a:rPr lang="en-GB" dirty="0"/>
              <a:t>Prevalence for PTSD in general population is around 3.9% and for depressive disorders it is around 12%</a:t>
            </a:r>
          </a:p>
          <a:p>
            <a:endParaRPr lang="en-GB" dirty="0"/>
          </a:p>
        </p:txBody>
      </p:sp>
      <p:sp>
        <p:nvSpPr>
          <p:cNvPr id="4" name="Slide Number Placeholder 3">
            <a:extLst>
              <a:ext uri="{FF2B5EF4-FFF2-40B4-BE49-F238E27FC236}">
                <a16:creationId xmlns:a16="http://schemas.microsoft.com/office/drawing/2014/main" id="{EEA55725-80C3-8E08-D504-17821EB88000}"/>
              </a:ext>
            </a:extLst>
          </p:cNvPr>
          <p:cNvSpPr>
            <a:spLocks noGrp="1"/>
          </p:cNvSpPr>
          <p:nvPr>
            <p:ph type="sldNum" sz="quarter" idx="5"/>
          </p:nvPr>
        </p:nvSpPr>
        <p:spPr/>
        <p:txBody>
          <a:bodyPr/>
          <a:lstStyle/>
          <a:p>
            <a:pPr defTabSz="906262">
              <a:defRPr/>
            </a:pPr>
            <a:fld id="{D12C563F-CCA1-48AD-BAD9-E23A320D8368}" type="slidenum">
              <a:rPr lang="en-GB">
                <a:solidFill>
                  <a:prstClr val="black"/>
                </a:solidFill>
                <a:latin typeface="Calibri"/>
              </a:rPr>
              <a:pPr defTabSz="906262">
                <a:defRPr/>
              </a:pPr>
              <a:t>41</a:t>
            </a:fld>
            <a:endParaRPr lang="en-GB">
              <a:solidFill>
                <a:prstClr val="black"/>
              </a:solidFill>
              <a:latin typeface="Calibri"/>
            </a:endParaRPr>
          </a:p>
        </p:txBody>
      </p:sp>
    </p:spTree>
    <p:extLst>
      <p:ext uri="{BB962C8B-B14F-4D97-AF65-F5344CB8AC3E}">
        <p14:creationId xmlns:p14="http://schemas.microsoft.com/office/powerpoint/2010/main" val="65329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Children are often vulnerable developmentally during this period where a lot of change is taking place</a:t>
            </a:r>
          </a:p>
          <a:p>
            <a:r>
              <a:rPr lang="en-GB" dirty="0"/>
              <a:t>Culture can act or a stressor or mediator for children – if they are able to adapt to their new culture can help them but may cause fractures in relationships with parents who struggle to adapt.</a:t>
            </a:r>
          </a:p>
          <a:p>
            <a:endParaRPr lang="en-GB" dirty="0"/>
          </a:p>
          <a:p>
            <a:r>
              <a:rPr lang="en-GB" dirty="0"/>
              <a:t>Also if have strong links with old culture and community supports can act as both a support or sometimes a barrier depending on whether it leads to confusion or stigmatisation</a:t>
            </a:r>
          </a:p>
          <a:p>
            <a:r>
              <a:rPr lang="en-GB" dirty="0"/>
              <a:t>Can feel like a split between two worlds – may end of hiding their true feelings for fear of upsetting others or through lack of trust towards those in new culture</a:t>
            </a:r>
          </a:p>
          <a:p>
            <a:r>
              <a:rPr lang="en-GB" dirty="0"/>
              <a:t>Moro 2005 – can result in a form of ego splitting, child can feel like a foreigner in their own family</a:t>
            </a:r>
          </a:p>
          <a:p>
            <a:endParaRPr lang="en-GB" dirty="0"/>
          </a:p>
          <a:p>
            <a:r>
              <a:rPr lang="en-GB" dirty="0"/>
              <a:t>They are also vulnerable to secondary trauma due to the trauma experienced by parents or may have experienced significant distressing events themselves</a:t>
            </a:r>
          </a:p>
          <a:p>
            <a:r>
              <a:rPr lang="en-GB" dirty="0"/>
              <a:t>Can be more likely to have attachment disorders as lose trust in caregivers to keep them safe, exploratory behaviour is reduced</a:t>
            </a:r>
          </a:p>
        </p:txBody>
      </p:sp>
      <p:sp>
        <p:nvSpPr>
          <p:cNvPr id="4" name="Slide Number Placeholder 3"/>
          <p:cNvSpPr>
            <a:spLocks noGrp="1"/>
          </p:cNvSpPr>
          <p:nvPr>
            <p:ph type="sldNum" sz="quarter" idx="5"/>
          </p:nvPr>
        </p:nvSpPr>
        <p:spPr/>
        <p:txBody>
          <a:bodyPr/>
          <a:lstStyle/>
          <a:p>
            <a:fld id="{B8C3BE92-CDF9-4B70-83E2-DACF799B0F2A}" type="slidenum">
              <a:rPr lang="en-GB" smtClean="0"/>
              <a:t>42</a:t>
            </a:fld>
            <a:endParaRPr lang="en-GB"/>
          </a:p>
        </p:txBody>
      </p:sp>
    </p:spTree>
    <p:extLst>
      <p:ext uri="{BB962C8B-B14F-4D97-AF65-F5344CB8AC3E}">
        <p14:creationId xmlns:p14="http://schemas.microsoft.com/office/powerpoint/2010/main" val="20982608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There has been much discussion around the definitions, similarities and differences between adverse events and traumatic events.  As currently defined, ACEs reference types of experiences which increase the likelihood that a child will </a:t>
            </a:r>
            <a:r>
              <a:rPr lang="en-GB" i="1"/>
              <a:t>either experience toxic or traumatic stress</a:t>
            </a:r>
            <a:r>
              <a:rPr lang="en-GB"/>
              <a:t>. Stress becomes toxic when it is prolonged and intense and is not buffered by supportive relationships. Types of experiences which increase the likelihood that a child will experience toxic levels of stress include parental substance misuse, parental discord/separation, parental mental illness, witnessing violence between parents, parental incarceration and emotional or physical neglect. Stress is experienced as traumatic when experiences are so severe that they pose a threat to life or to the physical integrity of the child. Types of experiences which increase the likelihood that a child will experience traumatic stress include sexual, physical and emotional abuse, particularly in contexts where there are no supportive adults.  Combining an understanding the potential impact of toxic and traumatic experiences on the individual with an understanding of what helps support resilience and recovery is important. </a:t>
            </a:r>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38C683-9137-4122-84BD-5AA5692D6AF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026168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why</a:t>
            </a:r>
            <a:r>
              <a:rPr lang="en-GB" baseline="0" dirty="0"/>
              <a:t> do children with unmet attachment needs find transitions particularly tricky? </a:t>
            </a:r>
          </a:p>
          <a:p>
            <a:endParaRPr lang="en-GB" baseline="0" dirty="0"/>
          </a:p>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At times such as the end of a school year, a child with unmet attachment needs may be more likely to reject the adults they have had good relationships with the previous year. Rejecting these adults is less painfully emotional than the child feeling like the adult is rejecting them. </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Experiences of loss – children will likely see some changes (e.g. moving up a year) as loss and rejection, even though we know this isn’t and it’s just change. They are potentially used to people walking away in their lives. </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For children with unmet attachment needs, difficulties with transitions often arise from their emotional needs (different to neurodevelopmental needs when this is usually coming from a ‘cognitive’ need).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kern="1200" baseline="0" dirty="0">
                <a:solidFill>
                  <a:schemeClr val="tx1"/>
                </a:solidFill>
                <a:latin typeface="+mn-lt"/>
                <a:ea typeface="+mn-ea"/>
                <a:cs typeface="+mn-cs"/>
              </a:rPr>
              <a:t>Likely to feel threatened by transitions and inconsistency. Stability is most important for these children but transitions are times of change, especially bigger transitions. </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Stress response – link with anxiety and emotion regulation. Children with unmet attachment needs are often usually operating at a state of heightened arousal. They also find emotion regulation more difficult and often require adult support with this – important when thinking about how we feel when we are anxious (e.g. about a change) and how we support this. </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If poorly managed, these changes may lead to a serious setback or trauma. When managed well, a positive experience of change provides a valuable opportunity for learning and recovery from trauma. </a:t>
            </a:r>
          </a:p>
          <a:p>
            <a:pPr marL="0" indent="0">
              <a:buFont typeface="Arial" panose="020B0604020202020204" pitchFamily="34" charset="0"/>
              <a:buNone/>
            </a:pPr>
            <a:endParaRPr lang="en-GB" i="0" baseline="0" dirty="0"/>
          </a:p>
          <a:p>
            <a:pPr marL="0" indent="0">
              <a:buFont typeface="Arial" panose="020B0604020202020204" pitchFamily="34" charset="0"/>
              <a:buNone/>
            </a:pPr>
            <a:endParaRPr lang="en-GB" dirty="0"/>
          </a:p>
        </p:txBody>
      </p:sp>
      <p:sp>
        <p:nvSpPr>
          <p:cNvPr id="4" name="Header Placeholder 3" hidden="1"/>
          <p:cNvSpPr>
            <a:spLocks noGrp="1"/>
          </p:cNvSpPr>
          <p:nvPr>
            <p:ph type="hdr" sz="quarter" idx="10"/>
          </p:nvPr>
        </p:nvSpPr>
        <p:spPr>
          <a:xfrm>
            <a:off x="0" y="0"/>
            <a:ext cx="6858000" cy="495029"/>
          </a:xfrm>
        </p:spPr>
        <p:txBody>
          <a:bodyPr/>
          <a:lstStyle/>
          <a:p>
            <a:endParaRPr lang="en-GB"/>
          </a:p>
        </p:txBody>
      </p:sp>
      <p:sp>
        <p:nvSpPr>
          <p:cNvPr id="5" name="Footer Placeholder 4" hidden="1"/>
          <p:cNvSpPr>
            <a:spLocks noGrp="1"/>
          </p:cNvSpPr>
          <p:nvPr>
            <p:ph type="ftr" sz="quarter" idx="11"/>
          </p:nvPr>
        </p:nvSpPr>
        <p:spPr>
          <a:xfrm>
            <a:off x="0" y="9371286"/>
            <a:ext cx="6858000" cy="495028"/>
          </a:xfrm>
        </p:spPr>
        <p:txBody>
          <a:bodyPr/>
          <a:lstStyle/>
          <a:p>
            <a:endParaRPr lang="en-GB"/>
          </a:p>
        </p:txBody>
      </p:sp>
      <p:sp>
        <p:nvSpPr>
          <p:cNvPr id="6" name="Slide Number Placeholder 5"/>
          <p:cNvSpPr>
            <a:spLocks noGrp="1"/>
          </p:cNvSpPr>
          <p:nvPr>
            <p:ph type="sldNum" sz="quarter" idx="12"/>
          </p:nvPr>
        </p:nvSpPr>
        <p:spPr/>
        <p:txBody>
          <a:bodyPr/>
          <a:lstStyle/>
          <a:p>
            <a:fld id="{ADF2F51D-4B36-48F8-A2FD-E85CBA2F13BC}" type="slidenum">
              <a:rPr lang="en-GB" smtClean="0"/>
              <a:t>44</a:t>
            </a:fld>
            <a:endParaRPr lang="en-GB"/>
          </a:p>
        </p:txBody>
      </p:sp>
    </p:spTree>
    <p:extLst>
      <p:ext uri="{BB962C8B-B14F-4D97-AF65-F5344CB8AC3E}">
        <p14:creationId xmlns:p14="http://schemas.microsoft.com/office/powerpoint/2010/main" val="21893399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p:spPr>
      </p:sp>
      <p:sp>
        <p:nvSpPr>
          <p:cNvPr id="82947" name="Notes Placeholder 2"/>
          <p:cNvSpPr>
            <a:spLocks noGrp="1"/>
          </p:cNvSpPr>
          <p:nvPr>
            <p:ph type="body" idx="1"/>
          </p:nvPr>
        </p:nvSpPr>
        <p:spPr bwMode="auto">
          <a:noFill/>
        </p:spPr>
        <p:txBody>
          <a:bodyPr wrap="square" numCol="1" anchor="t" anchorCtr="0" compatLnSpc="1">
            <a:prstTxWarp prst="textNoShape">
              <a:avLst/>
            </a:prstTxWarp>
          </a:bodyPr>
          <a:lstStyle/>
          <a:p>
            <a:pPr>
              <a:lnSpc>
                <a:spcPct val="90000"/>
              </a:lnSpc>
              <a:spcBef>
                <a:spcPct val="0"/>
              </a:spcBef>
            </a:pPr>
            <a:r>
              <a:rPr lang="en-GB" dirty="0"/>
              <a:t>If children experience some of these traumas – is likely to impact on their internal working model.  May impact on ongoing attachment bond.</a:t>
            </a:r>
          </a:p>
          <a:p>
            <a:pPr>
              <a:lnSpc>
                <a:spcPct val="90000"/>
              </a:lnSpc>
              <a:spcBef>
                <a:spcPct val="0"/>
              </a:spcBef>
            </a:pPr>
            <a:endParaRPr lang="en-GB" dirty="0"/>
          </a:p>
          <a:p>
            <a:pPr>
              <a:lnSpc>
                <a:spcPct val="90000"/>
              </a:lnSpc>
              <a:spcBef>
                <a:spcPct val="0"/>
              </a:spcBef>
            </a:pPr>
            <a:r>
              <a:rPr lang="en-GB" dirty="0"/>
              <a:t>Where a child’s experience of an adult is that they don’t always come when you need them or maybe they come and are angry or critical/abusive  Then the pathways that develop and the working model of adults is one maybe of fear, anger and mistrust and this is what child expect other adults will be like. </a:t>
            </a:r>
          </a:p>
          <a:p>
            <a:pPr>
              <a:spcBef>
                <a:spcPct val="0"/>
              </a:spcBef>
            </a:pPr>
            <a:r>
              <a:rPr lang="en-US" dirty="0"/>
              <a:t>The “internal working model” of a child considered to be insecurely attached would include the following types of beliefs:</a:t>
            </a:r>
          </a:p>
          <a:p>
            <a:pPr>
              <a:spcBef>
                <a:spcPct val="0"/>
              </a:spcBef>
              <a:buFontTx/>
              <a:buChar char="•"/>
            </a:pPr>
            <a:r>
              <a:rPr lang="en-US" dirty="0"/>
              <a:t>I am bad, worthless, unwanted and unlovable </a:t>
            </a:r>
          </a:p>
          <a:p>
            <a:pPr>
              <a:spcBef>
                <a:spcPct val="0"/>
              </a:spcBef>
              <a:buFontTx/>
              <a:buChar char="•"/>
            </a:pPr>
            <a:r>
              <a:rPr lang="en-US" dirty="0"/>
              <a:t>caregivers are hurtful and untrustworthy </a:t>
            </a:r>
          </a:p>
          <a:p>
            <a:pPr>
              <a:spcBef>
                <a:spcPct val="0"/>
              </a:spcBef>
              <a:buFontTx/>
              <a:buChar char="•"/>
            </a:pPr>
            <a:r>
              <a:rPr lang="en-US" dirty="0"/>
              <a:t>the world is dangerous. </a:t>
            </a:r>
          </a:p>
          <a:p>
            <a:pPr>
              <a:spcBef>
                <a:spcPct val="0"/>
              </a:spcBef>
            </a:pPr>
            <a:endParaRPr lang="en-GB" dirty="0"/>
          </a:p>
          <a:p>
            <a:pPr>
              <a:spcBef>
                <a:spcPct val="0"/>
              </a:spcBef>
            </a:pPr>
            <a:r>
              <a:rPr lang="en-GB" dirty="0"/>
              <a:t>But the good news is that the brain is changing all the time making new brain connections and building new internal working models of what adults are like so by providing the good nurturing experiences in school we can help to build models of adults being consistent, trustworthy, helpful, protective, comfort and help calm me when I am upset, fun, - all the things that help a child to develop more secure attachments and a secure base from which they have the confidence to explore and learn. </a:t>
            </a:r>
          </a:p>
          <a:p>
            <a:pPr>
              <a:spcBef>
                <a:spcPct val="0"/>
              </a:spcBef>
            </a:pPr>
            <a:r>
              <a:rPr lang="en-GB" dirty="0"/>
              <a:t>These models can be changed through a nurturing approach, but this takes time and for</a:t>
            </a:r>
            <a:r>
              <a:rPr lang="en-GB" baseline="0" dirty="0"/>
              <a:t> the children with most complex needs can be very demanding for staff</a:t>
            </a:r>
            <a:r>
              <a:rPr lang="en-GB" dirty="0"/>
              <a:t>.</a:t>
            </a:r>
          </a:p>
        </p:txBody>
      </p:sp>
      <p:sp>
        <p:nvSpPr>
          <p:cNvPr id="829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AD61CA5-06B4-4FB3-A34E-9C369DE0CF23}" type="slidenum">
              <a:rPr lang="en-GB"/>
              <a:pPr fontAlgn="base">
                <a:spcBef>
                  <a:spcPct val="0"/>
                </a:spcBef>
                <a:spcAft>
                  <a:spcPct val="0"/>
                </a:spcAft>
              </a:pPr>
              <a:t>45</a:t>
            </a:fld>
            <a:endParaRPr lang="en-GB" dirty="0"/>
          </a:p>
        </p:txBody>
      </p:sp>
    </p:spTree>
    <p:extLst>
      <p:ext uri="{BB962C8B-B14F-4D97-AF65-F5344CB8AC3E}">
        <p14:creationId xmlns:p14="http://schemas.microsoft.com/office/powerpoint/2010/main" val="7505731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0B6428-D2D6-E8A6-585C-6E516E3056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4F225C-FFA2-47BB-BA37-95693C9636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AF2D51-FFFD-872A-574C-AC454346AB1B}"/>
              </a:ext>
            </a:extLst>
          </p:cNvPr>
          <p:cNvSpPr>
            <a:spLocks noGrp="1"/>
          </p:cNvSpPr>
          <p:nvPr>
            <p:ph type="body" idx="1"/>
          </p:nvPr>
        </p:nvSpPr>
        <p:spPr/>
        <p:txBody>
          <a:bodyPr>
            <a:normAutofit fontScale="85000" lnSpcReduction="20000"/>
          </a:bodyPr>
          <a:lstStyle/>
          <a:p>
            <a:pPr defTabSz="923027" eaLnBrk="0" hangingPunct="0">
              <a:defRPr/>
            </a:pPr>
            <a:r>
              <a:rPr lang="en-GB" altLang="en-US" baseline="0" dirty="0"/>
              <a:t>We developed Renfrewshire’s Nurturing Relationships Approach because we know about the importance of relationships for children both with their early care givers and with adults when they enter our education system.</a:t>
            </a:r>
          </a:p>
          <a:p>
            <a:pPr defTabSz="923027" eaLnBrk="0" hangingPunct="0">
              <a:defRPr/>
            </a:pPr>
            <a:endParaRPr lang="en-GB" altLang="en-US" baseline="0" dirty="0"/>
          </a:p>
          <a:p>
            <a:pPr defTabSz="923027" eaLnBrk="0" hangingPunct="0">
              <a:defRPr/>
            </a:pPr>
            <a:r>
              <a:rPr lang="en-GB" altLang="en-US" baseline="0" dirty="0"/>
              <a:t>Our first Aim is to promote and understanding of attachment theory … </a:t>
            </a:r>
          </a:p>
          <a:p>
            <a:pPr defTabSz="923027" eaLnBrk="0" hangingPunct="0">
              <a:defRPr/>
            </a:pPr>
            <a:endParaRPr lang="en-GB" baseline="0" dirty="0"/>
          </a:p>
          <a:p>
            <a:pPr defTabSz="923027" eaLnBrk="0" hangingPunct="0">
              <a:defRPr/>
            </a:pPr>
            <a:r>
              <a:rPr lang="en-GB" baseline="0" dirty="0"/>
              <a:t>In a nurturing establishment staff know about the impact of early relationships and have an understanding that </a:t>
            </a:r>
            <a:r>
              <a:rPr lang="en-US" altLang="en-US" dirty="0"/>
              <a:t>children will be coming with different social skills and ability to understand and regulate their emotions because of the early  nurturing experiences that they have had, and of the need to differentiate and teach these skills as well as academic ones. </a:t>
            </a:r>
            <a:endParaRPr lang="en-GB" altLang="en-US" baseline="0" dirty="0"/>
          </a:p>
          <a:p>
            <a:endParaRPr lang="en-GB" altLang="en-US" baseline="0" dirty="0"/>
          </a:p>
          <a:p>
            <a:pPr defTabSz="923027" eaLnBrk="0" hangingPunct="0">
              <a:defRPr/>
            </a:pPr>
            <a:r>
              <a:rPr lang="en-GB" altLang="en-US" baseline="0" dirty="0"/>
              <a:t>Nurturing relationships remain crucial when a child comes to school and throughout their time in school </a:t>
            </a:r>
            <a:r>
              <a:rPr lang="en-GB" altLang="en-US" b="1" baseline="0" dirty="0">
                <a:solidFill>
                  <a:srgbClr val="FF0000"/>
                </a:solidFill>
              </a:rPr>
              <a:t>– attachment/relationships remain important right throughout secondary school as well.</a:t>
            </a:r>
            <a:r>
              <a:rPr lang="en-GB" altLang="en-US" baseline="0" dirty="0"/>
              <a:t> </a:t>
            </a:r>
          </a:p>
          <a:p>
            <a:pPr defTabSz="923027" eaLnBrk="0" hangingPunct="0">
              <a:defRPr/>
            </a:pPr>
            <a:endParaRPr lang="en-GB" baseline="0" dirty="0"/>
          </a:p>
          <a:p>
            <a:pPr defTabSz="906262">
              <a:defRPr/>
            </a:pPr>
            <a:endParaRPr lang="en-GB" altLang="en-US" baseline="0" dirty="0"/>
          </a:p>
          <a:p>
            <a:pPr marL="169924" indent="-169924" defTabSz="906262">
              <a:buFont typeface="Arial" panose="020B0604020202020204" pitchFamily="34" charset="0"/>
              <a:buChar char="•"/>
              <a:defRPr/>
            </a:pPr>
            <a:r>
              <a:rPr lang="en-GB" baseline="0" dirty="0"/>
              <a:t>It is a whole school approach and so our training is f</a:t>
            </a:r>
            <a:r>
              <a:rPr lang="en-GB" dirty="0"/>
              <a:t>or</a:t>
            </a:r>
            <a:r>
              <a:rPr lang="en-GB" baseline="0" dirty="0"/>
              <a:t> the whole school community –we involve  teachers, Support staff, office staff/janitors. </a:t>
            </a:r>
            <a:r>
              <a:rPr lang="en-GB" altLang="en-US" dirty="0"/>
              <a:t>RNRA is not about having a nurture room or area in the school but how we develop nurturing relationships and practices in everything that everyone does across the whole school so that it forms part of the bricks and mortar; the ethos of the school. </a:t>
            </a:r>
            <a:endParaRPr lang="en-GB" baseline="0" dirty="0"/>
          </a:p>
          <a:p>
            <a:pPr marL="169924" indent="-169924" defTabSz="906262">
              <a:buFont typeface="Arial" panose="020B0604020202020204" pitchFamily="34" charset="0"/>
              <a:buChar char="•"/>
              <a:defRPr/>
            </a:pPr>
            <a:endParaRPr lang="en-GB" altLang="en-US" baseline="0" dirty="0"/>
          </a:p>
          <a:p>
            <a:pPr marL="169924" indent="-169924" defTabSz="906262">
              <a:buFont typeface="Arial" panose="020B0604020202020204" pitchFamily="34" charset="0"/>
              <a:buChar char="•"/>
              <a:defRPr/>
            </a:pPr>
            <a:r>
              <a:rPr lang="en-GB" baseline="0" dirty="0"/>
              <a:t>Through a nurturing approach – research shows the importance of relationships to wellbeing and resilience – but also if schools wanted support with specific programmes, such as </a:t>
            </a:r>
            <a:r>
              <a:rPr lang="en-GB" baseline="0" dirty="0" err="1"/>
              <a:t>Bounceback</a:t>
            </a:r>
            <a:r>
              <a:rPr lang="en-GB" baseline="0" dirty="0"/>
              <a:t>.</a:t>
            </a:r>
            <a:endParaRPr lang="en-GB" altLang="en-US" dirty="0"/>
          </a:p>
          <a:p>
            <a:pPr marL="226546" indent="-226546">
              <a:buAutoNum type="arabicPeriod"/>
            </a:pPr>
            <a:endParaRPr lang="en-GB" baseline="0" dirty="0"/>
          </a:p>
          <a:p>
            <a:pPr marL="226546" indent="-226546">
              <a:buFont typeface="Arial" panose="020B0604020202020204" pitchFamily="34" charset="0"/>
              <a:buChar char="•"/>
            </a:pPr>
            <a:r>
              <a:rPr lang="en-GB" baseline="0" dirty="0"/>
              <a:t>It isn’t just that the nurturing approach itself is evidenced based, but also that how we asked schools to implement this nurturing approach was based on evidence of how to best ensure that new initiatives are implemented well and in a way that becomes embedded within the organisation and is sustainable.</a:t>
            </a:r>
          </a:p>
          <a:p>
            <a:pPr marL="230757" indent="-230757"/>
            <a:endParaRPr lang="en-GB" baseline="0" dirty="0"/>
          </a:p>
          <a:p>
            <a:pPr marL="230757" indent="-230757"/>
            <a:endParaRPr lang="en-GB" baseline="0" dirty="0"/>
          </a:p>
          <a:p>
            <a:pPr marL="230757" indent="-230757"/>
            <a:endParaRPr lang="en-GB" baseline="0" dirty="0"/>
          </a:p>
          <a:p>
            <a:pPr marL="230757" indent="-230757"/>
            <a:endParaRPr lang="en-GB" dirty="0"/>
          </a:p>
        </p:txBody>
      </p:sp>
      <p:sp>
        <p:nvSpPr>
          <p:cNvPr id="4" name="Slide Number Placeholder 3">
            <a:extLst>
              <a:ext uri="{FF2B5EF4-FFF2-40B4-BE49-F238E27FC236}">
                <a16:creationId xmlns:a16="http://schemas.microsoft.com/office/drawing/2014/main" id="{B043E6B2-C195-06E7-F15F-B8EBBE00C2CA}"/>
              </a:ext>
            </a:extLst>
          </p:cNvPr>
          <p:cNvSpPr>
            <a:spLocks noGrp="1"/>
          </p:cNvSpPr>
          <p:nvPr>
            <p:ph type="sldNum" sz="quarter" idx="10"/>
          </p:nvPr>
        </p:nvSpPr>
        <p:spPr/>
        <p:txBody>
          <a:bodyPr/>
          <a:lstStyle/>
          <a:p>
            <a:pPr defTabSz="906262">
              <a:defRPr/>
            </a:pPr>
            <a:fld id="{171C8BD5-1016-43BE-B658-805B5E3BA9FD}" type="slidenum">
              <a:rPr lang="en-GB">
                <a:solidFill>
                  <a:prstClr val="black"/>
                </a:solidFill>
                <a:latin typeface="Calibri"/>
              </a:rPr>
              <a:pPr defTabSz="906262">
                <a:defRPr/>
              </a:pPr>
              <a:t>46</a:t>
            </a:fld>
            <a:endParaRPr lang="en-GB" dirty="0">
              <a:solidFill>
                <a:prstClr val="black"/>
              </a:solidFill>
              <a:latin typeface="Calibri"/>
            </a:endParaRPr>
          </a:p>
        </p:txBody>
      </p:sp>
    </p:spTree>
    <p:extLst>
      <p:ext uri="{BB962C8B-B14F-4D97-AF65-F5344CB8AC3E}">
        <p14:creationId xmlns:p14="http://schemas.microsoft.com/office/powerpoint/2010/main" val="25269469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C4826-8770-601D-7106-AA29018174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745827-D803-82B4-7E5E-4AA4CCD70A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7469B7-A28C-D361-5650-6DDA551C8151}"/>
              </a:ext>
            </a:extLst>
          </p:cNvPr>
          <p:cNvSpPr>
            <a:spLocks noGrp="1"/>
          </p:cNvSpPr>
          <p:nvPr>
            <p:ph type="body" idx="1"/>
          </p:nvPr>
        </p:nvSpPr>
        <p:spPr/>
        <p:txBody>
          <a:bodyPr>
            <a:normAutofit/>
          </a:bodyPr>
          <a:lstStyle/>
          <a:p>
            <a:r>
              <a:rPr lang="en-GB" dirty="0"/>
              <a:t>Can have nightmares, concentration issues, irritability, hypervigilance, headaches, </a:t>
            </a:r>
            <a:r>
              <a:rPr lang="en-GB" dirty="0" err="1"/>
              <a:t>stomachaches</a:t>
            </a:r>
            <a:r>
              <a:rPr lang="en-GB" dirty="0"/>
              <a:t>, enuresis, </a:t>
            </a:r>
          </a:p>
          <a:p>
            <a:r>
              <a:rPr lang="en-GB" dirty="0"/>
              <a:t>Crying, depression, withdrawal</a:t>
            </a:r>
          </a:p>
          <a:p>
            <a:r>
              <a:rPr lang="en-GB" dirty="0" err="1"/>
              <a:t>Attachmentn</a:t>
            </a:r>
            <a:r>
              <a:rPr lang="en-GB" dirty="0"/>
              <a:t> disorder – lack of trust in caregivers, exploratory behaviours are reduced</a:t>
            </a:r>
          </a:p>
          <a:p>
            <a:r>
              <a:rPr lang="en-GB" dirty="0"/>
              <a:t>Not eating, sleeping</a:t>
            </a:r>
          </a:p>
        </p:txBody>
      </p:sp>
      <p:sp>
        <p:nvSpPr>
          <p:cNvPr id="4" name="Slide Number Placeholder 3">
            <a:extLst>
              <a:ext uri="{FF2B5EF4-FFF2-40B4-BE49-F238E27FC236}">
                <a16:creationId xmlns:a16="http://schemas.microsoft.com/office/drawing/2014/main" id="{88CFC473-EFCF-BD0F-3F7C-F350196062A0}"/>
              </a:ext>
            </a:extLst>
          </p:cNvPr>
          <p:cNvSpPr>
            <a:spLocks noGrp="1"/>
          </p:cNvSpPr>
          <p:nvPr>
            <p:ph type="sldNum" sz="quarter" idx="5"/>
          </p:nvPr>
        </p:nvSpPr>
        <p:spPr/>
        <p:txBody>
          <a:bodyPr/>
          <a:lstStyle/>
          <a:p>
            <a:pPr defTabSz="906262">
              <a:defRPr/>
            </a:pPr>
            <a:fld id="{D12C563F-CCA1-48AD-BAD9-E23A320D8368}" type="slidenum">
              <a:rPr lang="en-GB">
                <a:solidFill>
                  <a:prstClr val="black"/>
                </a:solidFill>
                <a:latin typeface="Calibri"/>
              </a:rPr>
              <a:pPr defTabSz="906262">
                <a:defRPr/>
              </a:pPr>
              <a:t>47</a:t>
            </a:fld>
            <a:endParaRPr lang="en-GB">
              <a:solidFill>
                <a:prstClr val="black"/>
              </a:solidFill>
              <a:latin typeface="Calibri"/>
            </a:endParaRPr>
          </a:p>
        </p:txBody>
      </p:sp>
    </p:spTree>
    <p:extLst>
      <p:ext uri="{BB962C8B-B14F-4D97-AF65-F5344CB8AC3E}">
        <p14:creationId xmlns:p14="http://schemas.microsoft.com/office/powerpoint/2010/main" val="20258346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Optional slide if needed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Inner world have produced these resources detailing what survival responses could look like in school and of ways to support.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There is a secondary one too.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b="1" dirty="0"/>
              <a:t>This inner world resource is one that we would share – these resources are in your journal</a:t>
            </a:r>
          </a:p>
          <a:p>
            <a:endParaRPr lang="en-GB" dirty="0"/>
          </a:p>
          <a:p>
            <a:r>
              <a:rPr lang="en-GB" dirty="0"/>
              <a:t>www.innerworldwork.co.uk </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A81A3BC1-E090-4437-98E8-B11C05D1E546}" type="slidenum">
              <a:rPr lang="en-GB" smtClean="0"/>
              <a:pPr/>
              <a:t>48</a:t>
            </a:fld>
            <a:endParaRPr lang="en-GB" dirty="0"/>
          </a:p>
        </p:txBody>
      </p:sp>
    </p:spTree>
    <p:extLst>
      <p:ext uri="{BB962C8B-B14F-4D97-AF65-F5344CB8AC3E}">
        <p14:creationId xmlns:p14="http://schemas.microsoft.com/office/powerpoint/2010/main" val="205249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saw with acculturative stress that there are aspects that can lessen or increase this.   Some of this is outlined here.</a:t>
            </a:r>
          </a:p>
          <a:p>
            <a:endParaRPr lang="en-GB" dirty="0"/>
          </a:p>
          <a:p>
            <a:r>
              <a:rPr lang="en-GB" dirty="0"/>
              <a:t>Family support – when the migrant has family in the country of residence who can support them also when there are strong attachment links between parents and children and when the parents/care takers mental health is not significantly impacted – this can be protective</a:t>
            </a:r>
          </a:p>
          <a:p>
            <a:r>
              <a:rPr lang="en-GB" dirty="0"/>
              <a:t>Community support  - when they move to a country where there are strong community links or can make those links with community groups when they get there</a:t>
            </a:r>
          </a:p>
          <a:p>
            <a:r>
              <a:rPr lang="en-GB" dirty="0"/>
              <a:t>Culture/religion can play a significant role – research shows that when culture they move into is very different from their own cultures this can cause stress but when more familiar – can be easier to adapt.  However, having a strong sense of culture and a strong faith/belief systems can help to protect some families and young people.  </a:t>
            </a:r>
          </a:p>
          <a:p>
            <a:r>
              <a:rPr lang="en-GB" dirty="0"/>
              <a:t>Having a belief in education and being able to access this can be protective factor – education that is supportive and aware of cultural differences and celebrates these is also important.  We will move on to looking at how schools can do this.</a:t>
            </a:r>
          </a:p>
          <a:p>
            <a:r>
              <a:rPr lang="en-GB" dirty="0" err="1"/>
              <a:t>Developign</a:t>
            </a:r>
            <a:r>
              <a:rPr lang="en-GB" dirty="0"/>
              <a:t> relationships of trust with those in education and in communities can also be a significant factor.   Professionals and others ensuring that they reach out and take into account cultural sensitivities</a:t>
            </a:r>
          </a:p>
          <a:p>
            <a:endParaRPr lang="en-GB" dirty="0"/>
          </a:p>
          <a:p>
            <a:r>
              <a:rPr lang="en-GB" dirty="0"/>
              <a:t>Having a strong sense of commitment to the move and feeling you have done right thing can also positively impact </a:t>
            </a:r>
          </a:p>
          <a:p>
            <a:endParaRPr lang="en-GB" dirty="0"/>
          </a:p>
          <a:p>
            <a:r>
              <a:rPr lang="en-GB" dirty="0"/>
              <a:t>Supporting the parents and family is as important as supporting the child as they hold such a key role</a:t>
            </a:r>
          </a:p>
        </p:txBody>
      </p:sp>
      <p:sp>
        <p:nvSpPr>
          <p:cNvPr id="4" name="Slide Number Placeholder 3"/>
          <p:cNvSpPr>
            <a:spLocks noGrp="1"/>
          </p:cNvSpPr>
          <p:nvPr>
            <p:ph type="sldNum" sz="quarter" idx="5"/>
          </p:nvPr>
        </p:nvSpPr>
        <p:spPr/>
        <p:txBody>
          <a:bodyPr/>
          <a:lstStyle/>
          <a:p>
            <a:fld id="{B8C3BE92-CDF9-4B70-83E2-DACF799B0F2A}" type="slidenum">
              <a:rPr lang="en-GB" smtClean="0"/>
              <a:t>49</a:t>
            </a:fld>
            <a:endParaRPr lang="en-GB"/>
          </a:p>
        </p:txBody>
      </p:sp>
    </p:spTree>
    <p:extLst>
      <p:ext uri="{BB962C8B-B14F-4D97-AF65-F5344CB8AC3E}">
        <p14:creationId xmlns:p14="http://schemas.microsoft.com/office/powerpoint/2010/main" val="36247107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9.15-9.30am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william</a:t>
            </a:r>
            <a:endParaRPr lang="en-GB" dirty="0"/>
          </a:p>
        </p:txBody>
      </p:sp>
      <p:sp>
        <p:nvSpPr>
          <p:cNvPr id="4" name="Header Placeholder 3" hidden="1"/>
          <p:cNvSpPr>
            <a:spLocks noGrp="1"/>
          </p:cNvSpPr>
          <p:nvPr>
            <p:ph type="hdr" sz="quarter"/>
          </p:nvPr>
        </p:nvSpPr>
        <p:spPr>
          <a:xfrm>
            <a:off x="0" y="0"/>
            <a:ext cx="6858000" cy="458788"/>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GB"/>
          </a:p>
        </p:txBody>
      </p:sp>
      <p:sp>
        <p:nvSpPr>
          <p:cNvPr id="5" name="Footer Placeholder 4" hidden="1"/>
          <p:cNvSpPr>
            <a:spLocks noGrp="1"/>
          </p:cNvSpPr>
          <p:nvPr>
            <p:ph type="ftr" sz="quarter" idx="4"/>
          </p:nvPr>
        </p:nvSpPr>
        <p:spPr>
          <a:xfrm>
            <a:off x="0" y="8685213"/>
            <a:ext cx="6858000" cy="458787"/>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GB"/>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CC6D83-7BA0-4024-A727-42F3B01FE1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1874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hidden="1"/>
          <p:cNvSpPr>
            <a:spLocks noGrp="1"/>
          </p:cNvSpPr>
          <p:nvPr>
            <p:ph type="hdr" sz="quarter"/>
          </p:nvPr>
        </p:nvSpPr>
        <p:spPr>
          <a:xfrm>
            <a:off x="0" y="0"/>
            <a:ext cx="6858000" cy="458788"/>
          </a:xfrm>
        </p:spPr>
        <p:txBody>
          <a:bodyPr/>
          <a:lstStyle/>
          <a:p>
            <a:endParaRPr lang="en-GB"/>
          </a:p>
        </p:txBody>
      </p:sp>
      <p:sp>
        <p:nvSpPr>
          <p:cNvPr id="5" name="Footer Placeholder 4" hidden="1"/>
          <p:cNvSpPr>
            <a:spLocks noGrp="1"/>
          </p:cNvSpPr>
          <p:nvPr>
            <p:ph type="ftr" sz="quarter" idx="4"/>
          </p:nvPr>
        </p:nvSpPr>
        <p:spPr>
          <a:xfrm>
            <a:off x="0" y="8685213"/>
            <a:ext cx="6858000" cy="458787"/>
          </a:xfrm>
        </p:spPr>
        <p:txBody>
          <a:bodyPr/>
          <a:lstStyle/>
          <a:p>
            <a:endParaRPr lang="en-GB"/>
          </a:p>
        </p:txBody>
      </p:sp>
      <p:sp>
        <p:nvSpPr>
          <p:cNvPr id="6" name="Slide Number Placeholder 5"/>
          <p:cNvSpPr>
            <a:spLocks noGrp="1"/>
          </p:cNvSpPr>
          <p:nvPr>
            <p:ph type="sldNum" sz="quarter" idx="5"/>
          </p:nvPr>
        </p:nvSpPr>
        <p:spPr/>
        <p:txBody>
          <a:bodyPr/>
          <a:lstStyle/>
          <a:p>
            <a:fld id="{B8C3BE92-CDF9-4B70-83E2-DACF799B0F2A}" type="slidenum">
              <a:rPr lang="en-GB" smtClean="0"/>
              <a:t>50</a:t>
            </a:fld>
            <a:endParaRPr lang="en-GB"/>
          </a:p>
        </p:txBody>
      </p:sp>
    </p:spTree>
    <p:extLst>
      <p:ext uri="{BB962C8B-B14F-4D97-AF65-F5344CB8AC3E}">
        <p14:creationId xmlns:p14="http://schemas.microsoft.com/office/powerpoint/2010/main" val="30154782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Authors state that </a:t>
            </a:r>
            <a:r>
              <a:rPr lang="en-GB" dirty="0" err="1"/>
              <a:t>fostership</a:t>
            </a:r>
            <a:r>
              <a:rPr lang="en-GB" dirty="0"/>
              <a:t> means to embrace, nurture, protect and wrap arms around those who most need our love and protection</a:t>
            </a:r>
          </a:p>
          <a:p>
            <a:r>
              <a:rPr lang="en-GB" dirty="0"/>
              <a:t>Different cultures should be represented in curriculum, resources, visuals around school</a:t>
            </a:r>
          </a:p>
          <a:p>
            <a:r>
              <a:rPr lang="en-GB" dirty="0"/>
              <a:t>Identities and needs of culturally diverse groups should be valued and celebrated</a:t>
            </a:r>
          </a:p>
          <a:p>
            <a:r>
              <a:rPr lang="en-GB" dirty="0"/>
              <a:t>Social justice should be a key value</a:t>
            </a:r>
          </a:p>
        </p:txBody>
      </p:sp>
      <p:sp>
        <p:nvSpPr>
          <p:cNvPr id="4" name="Slide Number Placeholder 3"/>
          <p:cNvSpPr>
            <a:spLocks noGrp="1"/>
          </p:cNvSpPr>
          <p:nvPr>
            <p:ph type="sldNum" sz="quarter" idx="5"/>
          </p:nvPr>
        </p:nvSpPr>
        <p:spPr/>
        <p:txBody>
          <a:bodyPr/>
          <a:lstStyle/>
          <a:p>
            <a:fld id="{B8C3BE92-CDF9-4B70-83E2-DACF799B0F2A}" type="slidenum">
              <a:rPr lang="en-GB" smtClean="0"/>
              <a:t>51</a:t>
            </a:fld>
            <a:endParaRPr lang="en-GB"/>
          </a:p>
        </p:txBody>
      </p:sp>
    </p:spTree>
    <p:extLst>
      <p:ext uri="{BB962C8B-B14F-4D97-AF65-F5344CB8AC3E}">
        <p14:creationId xmlns:p14="http://schemas.microsoft.com/office/powerpoint/2010/main" val="25694823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hidden="1"/>
          <p:cNvSpPr>
            <a:spLocks noGrp="1"/>
          </p:cNvSpPr>
          <p:nvPr>
            <p:ph type="hdr" sz="quarter"/>
          </p:nvPr>
        </p:nvSpPr>
        <p:spPr>
          <a:xfrm>
            <a:off x="0" y="0"/>
            <a:ext cx="6858000" cy="458788"/>
          </a:xfrm>
        </p:spPr>
        <p:txBody>
          <a:bodyPr/>
          <a:lstStyle/>
          <a:p>
            <a:endParaRPr lang="en-GB"/>
          </a:p>
        </p:txBody>
      </p:sp>
      <p:sp>
        <p:nvSpPr>
          <p:cNvPr id="5" name="Footer Placeholder 4" hidden="1"/>
          <p:cNvSpPr>
            <a:spLocks noGrp="1"/>
          </p:cNvSpPr>
          <p:nvPr>
            <p:ph type="ftr" sz="quarter" idx="4"/>
          </p:nvPr>
        </p:nvSpPr>
        <p:spPr>
          <a:xfrm>
            <a:off x="0" y="8685213"/>
            <a:ext cx="6858000" cy="458787"/>
          </a:xfrm>
        </p:spPr>
        <p:txBody>
          <a:bodyPr/>
          <a:lstStyle/>
          <a:p>
            <a:endParaRPr lang="en-GB"/>
          </a:p>
        </p:txBody>
      </p:sp>
      <p:sp>
        <p:nvSpPr>
          <p:cNvPr id="6" name="Slide Number Placeholder 5"/>
          <p:cNvSpPr>
            <a:spLocks noGrp="1"/>
          </p:cNvSpPr>
          <p:nvPr>
            <p:ph type="sldNum" sz="quarter" idx="5"/>
          </p:nvPr>
        </p:nvSpPr>
        <p:spPr/>
        <p:txBody>
          <a:bodyPr/>
          <a:lstStyle/>
          <a:p>
            <a:fld id="{B8C3BE92-CDF9-4B70-83E2-DACF799B0F2A}" type="slidenum">
              <a:rPr lang="en-GB" smtClean="0"/>
              <a:t>52</a:t>
            </a:fld>
            <a:endParaRPr lang="en-GB"/>
          </a:p>
        </p:txBody>
      </p:sp>
    </p:spTree>
    <p:extLst>
      <p:ext uri="{BB962C8B-B14F-4D97-AF65-F5344CB8AC3E}">
        <p14:creationId xmlns:p14="http://schemas.microsoft.com/office/powerpoint/2010/main" val="32633787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Diagram taken form Transforming Psychological</a:t>
            </a:r>
            <a:r>
              <a:rPr lang="en-GB" baseline="0"/>
              <a:t> Trauma Framework to highlight why </a:t>
            </a:r>
            <a:r>
              <a:rPr lang="en-GB"/>
              <a:t>trauma matters and that it is everyone’s business.</a:t>
            </a:r>
          </a:p>
          <a:p>
            <a:endParaRPr lang="en-GB" baseline="0"/>
          </a:p>
          <a:p>
            <a:r>
              <a:rPr lang="en-GB" baseline="0"/>
              <a:t>The roots highlight types of traumatic event and adversity</a:t>
            </a:r>
          </a:p>
          <a:p>
            <a:r>
              <a:rPr lang="en-GB" baseline="0"/>
              <a:t>The leaves show the impact that these events can have on physical and mental health and social outcomes (links to ACEs research)</a:t>
            </a:r>
          </a:p>
          <a:p>
            <a:r>
              <a:rPr lang="en-GB" baseline="0"/>
              <a:t>The trunk shows examples of how we may see the impact of trauma in terms of an individuals behaviour. </a:t>
            </a:r>
          </a:p>
          <a:p>
            <a:endParaRPr lang="en-GB" baseline="0"/>
          </a:p>
          <a:p>
            <a:r>
              <a:rPr lang="en-GB"/>
              <a:t> There is now widespread agreement that experiences of adversity and trauma are prevalent within our society and have the potential to significantly affect the quality of a person’s life over the course of their lifetime, particularly where these experiences occur in childhood and are not buffered by supportive adults.</a:t>
            </a:r>
          </a:p>
          <a:p>
            <a:r>
              <a:rPr lang="en-GB"/>
              <a:t>Research shows that childhood adversity and trauma can have a significant impact on a child’s ability to learn, to relate to and trust </a:t>
            </a:r>
            <a:r>
              <a:rPr lang="en-GB" err="1"/>
              <a:t>thers</a:t>
            </a:r>
            <a:r>
              <a:rPr lang="en-GB"/>
              <a:t> and to cope with stress. </a:t>
            </a:r>
          </a:p>
          <a:p>
            <a:endParaRPr lang="en-GB"/>
          </a:p>
          <a:p>
            <a:r>
              <a:rPr lang="en-GB"/>
              <a:t>Safe and supportive relationships are known to be key in fostering resilience and in enabling recovery following adversity and trauma. For this reason, it is important that we</a:t>
            </a:r>
            <a:r>
              <a:rPr lang="en-GB" baseline="0"/>
              <a:t> </a:t>
            </a:r>
            <a:r>
              <a:rPr lang="en-GB"/>
              <a:t>recognise the potential for each contact we</a:t>
            </a:r>
            <a:r>
              <a:rPr lang="en-GB" baseline="0"/>
              <a:t> </a:t>
            </a:r>
            <a:r>
              <a:rPr lang="en-GB"/>
              <a:t>have with people affected by trauma to afford safety, enhance resilience and promote recovery.</a:t>
            </a:r>
          </a:p>
          <a:p>
            <a:endParaRPr lang="en-GB"/>
          </a:p>
          <a:p>
            <a:r>
              <a:rPr lang="en-GB"/>
              <a:t>Children who experience adversity and trauma are, in adulthood, more likely to become parents at a young age, experience poor mental health, use substances, have contact with the criminal justice system, experience poor physical health and die prematurely </a:t>
            </a:r>
          </a:p>
          <a:p>
            <a:r>
              <a:rPr lang="en-GB"/>
              <a:t>What this means is that exposure to adversity and trauma in early life can significantly affect a child’s life chances, and, because children grow into adults who shape the next generation, potentially the life chances of their children.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38C683-9137-4122-84BD-5AA5692D6AF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6214408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Many children and young people and their families will recover and have a positive future but may require support along the way</a:t>
            </a:r>
          </a:p>
          <a:p>
            <a:r>
              <a:rPr lang="en-GB" dirty="0"/>
              <a:t>It is important that we don’t always impose our western notions of mental health and support in a sensitive and culturally appropriate way</a:t>
            </a:r>
          </a:p>
          <a:p>
            <a:r>
              <a:rPr lang="en-GB" dirty="0"/>
              <a:t>Sometimes children or families wont share their difficulties or trauma through lack of trust and so we may need to be vigilant to signs</a:t>
            </a:r>
          </a:p>
          <a:p>
            <a:r>
              <a:rPr lang="en-GB" dirty="0"/>
              <a:t>Examples may be reluctance to engage with services, showing difficulties through play, being on high alert, loss of focus in learning, anxiety, suicidal thoughts</a:t>
            </a:r>
          </a:p>
          <a:p>
            <a:endParaRPr lang="en-GB" dirty="0"/>
          </a:p>
          <a:p>
            <a:r>
              <a:rPr lang="en-GB" dirty="0"/>
              <a:t>Possible questions (use ASSIST training or primary one):  When things are really tough, how do you manage?</a:t>
            </a:r>
          </a:p>
          <a:p>
            <a:r>
              <a:rPr lang="en-GB" dirty="0"/>
              <a:t>Have you ever hurt or harmed yourself?</a:t>
            </a:r>
          </a:p>
          <a:p>
            <a:r>
              <a:rPr lang="en-GB" dirty="0"/>
              <a:t>Do you think about dying or want to die?</a:t>
            </a:r>
          </a:p>
          <a:p>
            <a:r>
              <a:rPr lang="en-GB" dirty="0"/>
              <a:t>Have you ever thought about</a:t>
            </a:r>
          </a:p>
        </p:txBody>
      </p:sp>
      <p:sp>
        <p:nvSpPr>
          <p:cNvPr id="4" name="Slide Number Placeholder 3"/>
          <p:cNvSpPr>
            <a:spLocks noGrp="1"/>
          </p:cNvSpPr>
          <p:nvPr>
            <p:ph type="sldNum" sz="quarter" idx="5"/>
          </p:nvPr>
        </p:nvSpPr>
        <p:spPr/>
        <p:txBody>
          <a:bodyPr/>
          <a:lstStyle/>
          <a:p>
            <a:fld id="{B8C3BE92-CDF9-4B70-83E2-DACF799B0F2A}" type="slidenum">
              <a:rPr lang="en-GB" smtClean="0"/>
              <a:t>54</a:t>
            </a:fld>
            <a:endParaRPr lang="en-GB"/>
          </a:p>
        </p:txBody>
      </p:sp>
    </p:spTree>
    <p:extLst>
      <p:ext uri="{BB962C8B-B14F-4D97-AF65-F5344CB8AC3E}">
        <p14:creationId xmlns:p14="http://schemas.microsoft.com/office/powerpoint/2010/main" val="39747076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a:t>Link</a:t>
            </a:r>
            <a:r>
              <a:rPr lang="en-GB" baseline="0"/>
              <a:t> to work of </a:t>
            </a:r>
            <a:r>
              <a:rPr lang="en-GB" baseline="0" err="1"/>
              <a:t>Childrens</a:t>
            </a:r>
            <a:r>
              <a:rPr lang="en-GB" baseline="0"/>
              <a:t> Parliament and </a:t>
            </a:r>
            <a:r>
              <a:rPr lang="en-GB" baseline="0" err="1"/>
              <a:t>UNCRC</a:t>
            </a:r>
            <a:r>
              <a:rPr lang="en-GB" baseline="0"/>
              <a:t> – it’s all about rights!</a:t>
            </a:r>
          </a:p>
          <a:p>
            <a:endParaRPr lang="en-GB" baseline="0"/>
          </a:p>
          <a:p>
            <a:r>
              <a:rPr lang="en-GB"/>
              <a:t>http://www.childrensparliament.org.uk/wp-content/uploads/School-should-be-a-joyful-place-2016.pdf</a:t>
            </a:r>
          </a:p>
          <a:p>
            <a:endParaRPr lang="en-GB"/>
          </a:p>
          <a:p>
            <a:r>
              <a:rPr lang="en-GB"/>
              <a:t>https://downloads.unicef.org.uk/wp-content/uploads/2010/05/UNCRC_summary-1.pdf?_ga=2.64049839.1413422596.1533280020-1637565666.1533280020</a:t>
            </a:r>
          </a:p>
          <a:p>
            <a:endParaRPr lang="en-GB"/>
          </a:p>
          <a:p>
            <a:endParaRPr lang="en-GB"/>
          </a:p>
        </p:txBody>
      </p:sp>
      <p:sp>
        <p:nvSpPr>
          <p:cNvPr id="4" name="Slide Number Placeholder 3"/>
          <p:cNvSpPr>
            <a:spLocks noGrp="1"/>
          </p:cNvSpPr>
          <p:nvPr>
            <p:ph type="sldNum" sz="quarter" idx="10"/>
          </p:nvPr>
        </p:nvSpPr>
        <p:spPr/>
        <p:txBody>
          <a:bodyPr/>
          <a:lstStyle/>
          <a:p>
            <a:fld id="{247C2F4A-402B-4B1A-A803-1A005349FB2B}" type="slidenum">
              <a:rPr lang="en-GB" smtClean="0"/>
              <a:t>55</a:t>
            </a:fld>
            <a:endParaRPr lang="en-GB"/>
          </a:p>
        </p:txBody>
      </p:sp>
    </p:spTree>
    <p:extLst>
      <p:ext uri="{BB962C8B-B14F-4D97-AF65-F5344CB8AC3E}">
        <p14:creationId xmlns:p14="http://schemas.microsoft.com/office/powerpoint/2010/main" val="102704568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Taken from UK Trauma Council – Childhood Trauma, Migration and asylum</a:t>
            </a:r>
          </a:p>
        </p:txBody>
      </p:sp>
      <p:sp>
        <p:nvSpPr>
          <p:cNvPr id="4" name="Slide Number Placeholder 3"/>
          <p:cNvSpPr>
            <a:spLocks noGrp="1"/>
          </p:cNvSpPr>
          <p:nvPr>
            <p:ph type="sldNum" sz="quarter" idx="5"/>
          </p:nvPr>
        </p:nvSpPr>
        <p:spPr/>
        <p:txBody>
          <a:bodyPr/>
          <a:lstStyle/>
          <a:p>
            <a:fld id="{B8C3BE92-CDF9-4B70-83E2-DACF799B0F2A}" type="slidenum">
              <a:rPr lang="en-GB" smtClean="0"/>
              <a:t>56</a:t>
            </a:fld>
            <a:endParaRPr lang="en-GB"/>
          </a:p>
        </p:txBody>
      </p:sp>
    </p:spTree>
    <p:extLst>
      <p:ext uri="{BB962C8B-B14F-4D97-AF65-F5344CB8AC3E}">
        <p14:creationId xmlns:p14="http://schemas.microsoft.com/office/powerpoint/2010/main" val="271425063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65000"/>
                    <a:lumOff val="35000"/>
                  </a:schemeClr>
                </a:solidFill>
                <a:latin typeface="+mn-lt"/>
                <a:cs typeface="+mn-cs"/>
              </a:rPr>
              <a:t>This is about ‘felt safety’ not just physical safety, it includes:</a:t>
            </a:r>
          </a:p>
          <a:p>
            <a:r>
              <a:rPr lang="en-GB" b="1" dirty="0"/>
              <a:t>Relationships</a:t>
            </a:r>
            <a:r>
              <a:rPr lang="en-GB" dirty="0"/>
              <a:t> – know their chosen name and how to pronounce it, make them feel special, kept in mind, find out about likes/dislikes, status, follow up about recent events, notice when they return after absence, build a relationship wit h family</a:t>
            </a:r>
          </a:p>
          <a:p>
            <a:r>
              <a:rPr lang="en-GB" dirty="0"/>
              <a:t>Take account of any anti-bullying and anti-racism policies to address anything discriminatory (example given by Regine, </a:t>
            </a:r>
            <a:r>
              <a:rPr lang="en-GB" dirty="0" err="1"/>
              <a:t>Pachedu</a:t>
            </a:r>
            <a:r>
              <a:rPr lang="en-GB" dirty="0"/>
              <a:t>)</a:t>
            </a:r>
          </a:p>
          <a:p>
            <a:r>
              <a:rPr lang="en-GB" b="1" dirty="0"/>
              <a:t>Language</a:t>
            </a:r>
            <a:r>
              <a:rPr lang="en-GB" dirty="0"/>
              <a:t> – teach English, translate key bits of lesson, have a fan with key words on it, have an interpreter. Don’t ask child to interpret for parents, give opportunities to use 1</a:t>
            </a:r>
            <a:r>
              <a:rPr lang="en-GB" baseline="30000" dirty="0"/>
              <a:t>st</a:t>
            </a:r>
            <a:r>
              <a:rPr lang="en-GB" dirty="0"/>
              <a:t> language</a:t>
            </a:r>
          </a:p>
          <a:p>
            <a:r>
              <a:rPr lang="en-GB" b="1" dirty="0"/>
              <a:t>Familiarity and routine – </a:t>
            </a:r>
            <a:r>
              <a:rPr lang="en-GB" b="0" dirty="0"/>
              <a:t>Provide necessary equipment, uniform, visuals, explain expectations about how things are done, e.g. going to gym, lunch hall, provide a peer/buddy</a:t>
            </a:r>
          </a:p>
          <a:p>
            <a:r>
              <a:rPr lang="en-GB" b="1" dirty="0"/>
              <a:t>Curriculum </a:t>
            </a:r>
            <a:r>
              <a:rPr lang="en-GB" b="0" dirty="0"/>
              <a:t>– PSE – use this to discuss challenges/opportunities of being a migrant – help explore feelings</a:t>
            </a:r>
          </a:p>
          <a:p>
            <a:endParaRPr lang="en-GB" b="0" dirty="0"/>
          </a:p>
        </p:txBody>
      </p:sp>
      <p:sp>
        <p:nvSpPr>
          <p:cNvPr id="4" name="Slide Number Placeholder 3"/>
          <p:cNvSpPr>
            <a:spLocks noGrp="1"/>
          </p:cNvSpPr>
          <p:nvPr>
            <p:ph type="sldNum" sz="quarter" idx="5"/>
          </p:nvPr>
        </p:nvSpPr>
        <p:spPr/>
        <p:txBody>
          <a:bodyPr/>
          <a:lstStyle/>
          <a:p>
            <a:fld id="{B8C3BE92-CDF9-4B70-83E2-DACF799B0F2A}" type="slidenum">
              <a:rPr lang="en-GB" smtClean="0"/>
              <a:t>57</a:t>
            </a:fld>
            <a:endParaRPr lang="en-GB"/>
          </a:p>
        </p:txBody>
      </p:sp>
    </p:spTree>
    <p:extLst>
      <p:ext uri="{BB962C8B-B14F-4D97-AF65-F5344CB8AC3E}">
        <p14:creationId xmlns:p14="http://schemas.microsoft.com/office/powerpoint/2010/main" val="267608309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4FA8DF-D54E-460D-2127-D2671DB16A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FA2C17-36E2-28E1-8814-61AE65BBE7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3BBF85-5397-EDCB-4B25-8F12B6D28532}"/>
              </a:ext>
            </a:extLst>
          </p:cNvPr>
          <p:cNvSpPr>
            <a:spLocks noGrp="1"/>
          </p:cNvSpPr>
          <p:nvPr>
            <p:ph type="body" idx="1"/>
          </p:nvPr>
        </p:nvSpPr>
        <p:spPr/>
        <p:txBody>
          <a:bodyPr/>
          <a:lstStyle/>
          <a:p>
            <a:r>
              <a:rPr lang="en-GB" b="0" dirty="0"/>
              <a:t>Safe space – calm activities to help regulate, pop up tent, blanket, items from home</a:t>
            </a:r>
          </a:p>
          <a:p>
            <a:r>
              <a:rPr lang="en-GB" b="0" dirty="0"/>
              <a:t>Culturally sensitive space – place to pray</a:t>
            </a:r>
          </a:p>
          <a:p>
            <a:r>
              <a:rPr lang="en-GB" b="0" dirty="0"/>
              <a:t>Calm communication  - try to avoid shouting, watch body language, avoid threatening body language, being too close, respond calmly to work, avoid over excitement</a:t>
            </a:r>
          </a:p>
          <a:p>
            <a:r>
              <a:rPr lang="en-GB" b="0" dirty="0"/>
              <a:t>Calm techniques – will depend on individual, find what helps them, could be touch or journal or drumming or any other interests</a:t>
            </a:r>
          </a:p>
          <a:p>
            <a:r>
              <a:rPr lang="en-GB" b="0" dirty="0"/>
              <a:t>Settling activities  - have a comfort box, familiar items, etc</a:t>
            </a:r>
          </a:p>
          <a:p>
            <a:r>
              <a:rPr lang="en-GB" b="0" dirty="0"/>
              <a:t>May do Seasons for Growth if helpful</a:t>
            </a:r>
          </a:p>
        </p:txBody>
      </p:sp>
      <p:sp>
        <p:nvSpPr>
          <p:cNvPr id="4" name="Slide Number Placeholder 3">
            <a:extLst>
              <a:ext uri="{FF2B5EF4-FFF2-40B4-BE49-F238E27FC236}">
                <a16:creationId xmlns:a16="http://schemas.microsoft.com/office/drawing/2014/main" id="{187983B4-77C2-B2D3-838A-9958AB14A7EF}"/>
              </a:ext>
            </a:extLst>
          </p:cNvPr>
          <p:cNvSpPr>
            <a:spLocks noGrp="1"/>
          </p:cNvSpPr>
          <p:nvPr>
            <p:ph type="sldNum" sz="quarter" idx="5"/>
          </p:nvPr>
        </p:nvSpPr>
        <p:spPr/>
        <p:txBody>
          <a:bodyPr/>
          <a:lstStyle/>
          <a:p>
            <a:fld id="{B8C3BE92-CDF9-4B70-83E2-DACF799B0F2A}" type="slidenum">
              <a:rPr lang="en-GB" smtClean="0"/>
              <a:t>58</a:t>
            </a:fld>
            <a:endParaRPr lang="en-GB"/>
          </a:p>
        </p:txBody>
      </p:sp>
    </p:spTree>
    <p:extLst>
      <p:ext uri="{BB962C8B-B14F-4D97-AF65-F5344CB8AC3E}">
        <p14:creationId xmlns:p14="http://schemas.microsoft.com/office/powerpoint/2010/main" val="117035348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2D682E-4244-E3CC-C289-D28DFAE9D5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A2EDD7-8011-ACC7-CA3F-EE1D524252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42D2A9-292F-C19B-8888-0B8E60A8017B}"/>
              </a:ext>
            </a:extLst>
          </p:cNvPr>
          <p:cNvSpPr>
            <a:spLocks noGrp="1"/>
          </p:cNvSpPr>
          <p:nvPr>
            <p:ph type="body" idx="1"/>
          </p:nvPr>
        </p:nvSpPr>
        <p:spPr/>
        <p:txBody>
          <a:bodyPr/>
          <a:lstStyle/>
          <a:p>
            <a:r>
              <a:rPr lang="en-GB" b="0" dirty="0"/>
              <a:t>Meaningful connection can be difficult – think back to acculturation, may want to keep a connection to country of origin</a:t>
            </a:r>
          </a:p>
          <a:p>
            <a:r>
              <a:rPr lang="en-GB" b="0" dirty="0"/>
              <a:t>Celebrate, share information on faith and culture, let them see this mirrored around the school – books, pictures, play objects that reflect their country of origin and faith – Mirrors and windows – displays that reflect their culture and background, home corner, books, foods</a:t>
            </a:r>
          </a:p>
          <a:p>
            <a:r>
              <a:rPr lang="en-GB" b="0" dirty="0"/>
              <a:t>Connect with staff – find out interests, likes, etc and discuss these. </a:t>
            </a:r>
          </a:p>
          <a:p>
            <a:endParaRPr lang="en-GB" b="0" dirty="0"/>
          </a:p>
          <a:p>
            <a:r>
              <a:rPr lang="en-GB" b="0" dirty="0"/>
              <a:t>Some conversation starters in the guide</a:t>
            </a:r>
          </a:p>
          <a:p>
            <a:r>
              <a:rPr lang="en-GB" b="0" dirty="0"/>
              <a:t>Put into contact with other migrants or refugees in school or local area – community groups, etc</a:t>
            </a:r>
          </a:p>
        </p:txBody>
      </p:sp>
      <p:sp>
        <p:nvSpPr>
          <p:cNvPr id="4" name="Slide Number Placeholder 3">
            <a:extLst>
              <a:ext uri="{FF2B5EF4-FFF2-40B4-BE49-F238E27FC236}">
                <a16:creationId xmlns:a16="http://schemas.microsoft.com/office/drawing/2014/main" id="{D0631F7C-E0D7-DEA1-F2FC-69BD4509B02A}"/>
              </a:ext>
            </a:extLst>
          </p:cNvPr>
          <p:cNvSpPr>
            <a:spLocks noGrp="1"/>
          </p:cNvSpPr>
          <p:nvPr>
            <p:ph type="sldNum" sz="quarter" idx="5"/>
          </p:nvPr>
        </p:nvSpPr>
        <p:spPr/>
        <p:txBody>
          <a:bodyPr/>
          <a:lstStyle/>
          <a:p>
            <a:fld id="{B8C3BE92-CDF9-4B70-83E2-DACF799B0F2A}" type="slidenum">
              <a:rPr lang="en-GB" smtClean="0"/>
              <a:t>59</a:t>
            </a:fld>
            <a:endParaRPr lang="en-GB"/>
          </a:p>
        </p:txBody>
      </p:sp>
    </p:spTree>
    <p:extLst>
      <p:ext uri="{BB962C8B-B14F-4D97-AF65-F5344CB8AC3E}">
        <p14:creationId xmlns:p14="http://schemas.microsoft.com/office/powerpoint/2010/main" val="17330908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88FE0DDD-63EA-4064-AE47-E6588EFE4734}" type="slidenum">
              <a:rPr lang="en-GB" smtClean="0"/>
              <a:t>6</a:t>
            </a:fld>
            <a:endParaRPr lang="en-GB"/>
          </a:p>
        </p:txBody>
      </p:sp>
    </p:spTree>
    <p:extLst>
      <p:ext uri="{BB962C8B-B14F-4D97-AF65-F5344CB8AC3E}">
        <p14:creationId xmlns:p14="http://schemas.microsoft.com/office/powerpoint/2010/main" val="14726951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9B9B8-2C93-8266-E045-45D9F20A43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F45D95-D612-8524-8CBC-B39EFD569B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EBC2FA-058E-A3EA-D1D2-92AAA5A86C4D}"/>
              </a:ext>
            </a:extLst>
          </p:cNvPr>
          <p:cNvSpPr>
            <a:spLocks noGrp="1"/>
          </p:cNvSpPr>
          <p:nvPr>
            <p:ph type="body" idx="1"/>
          </p:nvPr>
        </p:nvSpPr>
        <p:spPr/>
        <p:txBody>
          <a:bodyPr/>
          <a:lstStyle/>
          <a:p>
            <a:r>
              <a:rPr lang="en-GB" b="0" dirty="0"/>
              <a:t>Traumatic events can make </a:t>
            </a:r>
            <a:r>
              <a:rPr lang="en-GB" b="0" dirty="0" err="1"/>
              <a:t>cyp</a:t>
            </a:r>
            <a:r>
              <a:rPr lang="en-GB" b="0" dirty="0"/>
              <a:t> feel out of control, need to help give sense of control – think back to principles of trauma informed practice</a:t>
            </a:r>
          </a:p>
          <a:p>
            <a:r>
              <a:rPr lang="en-GB" b="0" dirty="0"/>
              <a:t>Don’t do to, do with/alongside</a:t>
            </a:r>
          </a:p>
          <a:p>
            <a:r>
              <a:rPr lang="en-GB" b="0" dirty="0"/>
              <a:t>If offering help – make sure they are happy with this – family and </a:t>
            </a:r>
            <a:r>
              <a:rPr lang="en-GB" b="0" dirty="0" err="1"/>
              <a:t>yp</a:t>
            </a:r>
            <a:r>
              <a:rPr lang="en-GB" b="0" dirty="0"/>
              <a:t> – go at their pace.</a:t>
            </a:r>
          </a:p>
          <a:p>
            <a:r>
              <a:rPr lang="en-GB" b="0" dirty="0"/>
              <a:t>Help them have a voice in matters relating to school – school council etc</a:t>
            </a:r>
          </a:p>
        </p:txBody>
      </p:sp>
      <p:sp>
        <p:nvSpPr>
          <p:cNvPr id="4" name="Slide Number Placeholder 3">
            <a:extLst>
              <a:ext uri="{FF2B5EF4-FFF2-40B4-BE49-F238E27FC236}">
                <a16:creationId xmlns:a16="http://schemas.microsoft.com/office/drawing/2014/main" id="{B513E8FA-8FC1-815F-DAF8-A82DE11F9A13}"/>
              </a:ext>
            </a:extLst>
          </p:cNvPr>
          <p:cNvSpPr>
            <a:spLocks noGrp="1"/>
          </p:cNvSpPr>
          <p:nvPr>
            <p:ph type="sldNum" sz="quarter" idx="5"/>
          </p:nvPr>
        </p:nvSpPr>
        <p:spPr/>
        <p:txBody>
          <a:bodyPr/>
          <a:lstStyle/>
          <a:p>
            <a:fld id="{B8C3BE92-CDF9-4B70-83E2-DACF799B0F2A}" type="slidenum">
              <a:rPr lang="en-GB" smtClean="0"/>
              <a:t>60</a:t>
            </a:fld>
            <a:endParaRPr lang="en-GB"/>
          </a:p>
        </p:txBody>
      </p:sp>
    </p:spTree>
    <p:extLst>
      <p:ext uri="{BB962C8B-B14F-4D97-AF65-F5344CB8AC3E}">
        <p14:creationId xmlns:p14="http://schemas.microsoft.com/office/powerpoint/2010/main" val="284477961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1FA1E7-1CEA-D09B-0A96-004D2A6939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23B5FA-1867-0557-D0C0-B192DAB281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9F252C-EC8E-E489-38B9-D216A48ED41E}"/>
              </a:ext>
            </a:extLst>
          </p:cNvPr>
          <p:cNvSpPr>
            <a:spLocks noGrp="1"/>
          </p:cNvSpPr>
          <p:nvPr>
            <p:ph type="body" idx="1"/>
          </p:nvPr>
        </p:nvSpPr>
        <p:spPr/>
        <p:txBody>
          <a:bodyPr/>
          <a:lstStyle/>
          <a:p>
            <a:r>
              <a:rPr lang="en-GB" b="0" dirty="0"/>
              <a:t>Important to support but also look to future and hopes and dreams and what they want to achieve</a:t>
            </a:r>
          </a:p>
        </p:txBody>
      </p:sp>
      <p:sp>
        <p:nvSpPr>
          <p:cNvPr id="4" name="Slide Number Placeholder 3">
            <a:extLst>
              <a:ext uri="{FF2B5EF4-FFF2-40B4-BE49-F238E27FC236}">
                <a16:creationId xmlns:a16="http://schemas.microsoft.com/office/drawing/2014/main" id="{7ACF2AA7-8680-1B43-B3F3-47DADA585D95}"/>
              </a:ext>
            </a:extLst>
          </p:cNvPr>
          <p:cNvSpPr>
            <a:spLocks noGrp="1"/>
          </p:cNvSpPr>
          <p:nvPr>
            <p:ph type="sldNum" sz="quarter" idx="5"/>
          </p:nvPr>
        </p:nvSpPr>
        <p:spPr/>
        <p:txBody>
          <a:bodyPr/>
          <a:lstStyle/>
          <a:p>
            <a:fld id="{B8C3BE92-CDF9-4B70-83E2-DACF799B0F2A}" type="slidenum">
              <a:rPr lang="en-GB" smtClean="0"/>
              <a:t>61</a:t>
            </a:fld>
            <a:endParaRPr lang="en-GB"/>
          </a:p>
        </p:txBody>
      </p:sp>
    </p:spTree>
    <p:extLst>
      <p:ext uri="{BB962C8B-B14F-4D97-AF65-F5344CB8AC3E}">
        <p14:creationId xmlns:p14="http://schemas.microsoft.com/office/powerpoint/2010/main" val="415144712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Taken from BPS guidance to supporting migrants</a:t>
            </a:r>
          </a:p>
        </p:txBody>
      </p:sp>
      <p:sp>
        <p:nvSpPr>
          <p:cNvPr id="4" name="Slide Number Placeholder 3"/>
          <p:cNvSpPr>
            <a:spLocks noGrp="1"/>
          </p:cNvSpPr>
          <p:nvPr>
            <p:ph type="sldNum" sz="quarter" idx="5"/>
          </p:nvPr>
        </p:nvSpPr>
        <p:spPr/>
        <p:txBody>
          <a:bodyPr/>
          <a:lstStyle/>
          <a:p>
            <a:fld id="{B8C3BE92-CDF9-4B70-83E2-DACF799B0F2A}" type="slidenum">
              <a:rPr lang="en-GB" smtClean="0"/>
              <a:t>62</a:t>
            </a:fld>
            <a:endParaRPr lang="en-GB"/>
          </a:p>
        </p:txBody>
      </p:sp>
    </p:spTree>
    <p:extLst>
      <p:ext uri="{BB962C8B-B14F-4D97-AF65-F5344CB8AC3E}">
        <p14:creationId xmlns:p14="http://schemas.microsoft.com/office/powerpoint/2010/main" val="44623511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dirty="0">
                <a:latin typeface="+mn-lt"/>
              </a:rPr>
              <a:t>Children seeing themselves in your playroom/classroom – in your wall displays, in what you teach, in the resources you use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They are visual supports, they can serve to reinforce your </a:t>
            </a:r>
            <a:r>
              <a:rPr lang="en-GB" b="0" dirty="0"/>
              <a:t>words that the CYP is important to you and you will meet again soon – again</a:t>
            </a:r>
            <a:r>
              <a:rPr lang="en-GB" dirty="0"/>
              <a:t>, the power of a visual message is that it stays when spoken words disappear and it can be kept in a pocket providing reassurance, the CYP can go back to it whenever they want.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dirty="0">
                <a:latin typeface="+mn-lt"/>
              </a:rPr>
              <a:t>In the same way that keeping the child in mind can be used to support them during the day, it can be used to support them with breaks. Post-its in their jotter, postcards</a:t>
            </a:r>
            <a:r>
              <a:rPr lang="en-GB" altLang="en-US" dirty="0"/>
              <a:t>/transition cards are another tool to provide brief comments like Hope your enjoying your holiday, Looking forward to working with you again in August, See you soon, Thinking of you during the holidays. STAFF maybe hesitant to use these objects because either other pupils might object or fear of creating dependency however they are EXTREMELY important aspect of work. </a:t>
            </a:r>
            <a:r>
              <a:rPr lang="en-GB" altLang="en-US" dirty="0">
                <a:highlight>
                  <a:srgbClr val="FFFF00"/>
                </a:highlight>
              </a:rPr>
              <a:t>Link with NVR and relational gestures.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dirty="0">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Engagement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dirty="0"/>
              <a:t>Invite them to let you know about last night and the journey to school</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dirty="0"/>
              <a:t>Use active listening, give eye contact and summarise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dirty="0"/>
              <a:t>Sharing feelings at circle time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Refers to active listening and </a:t>
            </a:r>
            <a:r>
              <a:rPr lang="en-GB" sz="1200" i="0" kern="1200" dirty="0">
                <a:solidFill>
                  <a:schemeClr val="tx1"/>
                </a:solidFill>
                <a:effectLst/>
                <a:latin typeface="+mn-lt"/>
                <a:ea typeface="+mn-ea"/>
                <a:cs typeface="+mn-cs"/>
              </a:rPr>
              <a:t>making connections e.g. you can say </a:t>
            </a:r>
            <a:r>
              <a:rPr lang="en-GB" altLang="en-US" sz="1200" dirty="0"/>
              <a:t>– </a:t>
            </a:r>
            <a:r>
              <a:rPr lang="en-GB" altLang="en-US" sz="1200" i="1" dirty="0"/>
              <a:t>How did you get on with your new bike? </a:t>
            </a:r>
            <a:r>
              <a:rPr lang="en-GB" altLang="en-US" i="1" dirty="0"/>
              <a:t>You're feeling a bit grumpy this morning because you’re a bit tired, hope you’ll be ok once you get going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b="1" dirty="0"/>
              <a:t>Transitional Objects </a:t>
            </a:r>
            <a:r>
              <a:rPr lang="en-GB" altLang="en-US" sz="1200" b="0" dirty="0"/>
              <a:t>are</a:t>
            </a:r>
            <a:r>
              <a:rPr lang="en-GB" altLang="en-US" sz="1200" dirty="0"/>
              <a:t> a way to bridge home and the education setting. Objects from home have important value. They need to be kept in a special box with a lid. Keeping objects safe will communicate care, it sends a message you can trust me, you are safe with 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b="1" dirty="0">
                <a:latin typeface="+mn-lt"/>
              </a:rPr>
              <a:t>Reflective time - protected time to talk about and prepare for change </a:t>
            </a:r>
            <a:r>
              <a:rPr lang="en-GB" altLang="en-US" sz="1200" b="0" dirty="0">
                <a:latin typeface="+mn-lt"/>
              </a:rPr>
              <a:t>(ending). </a:t>
            </a:r>
            <a:r>
              <a:rPr lang="en-GB" altLang="en-US" sz="1200" dirty="0">
                <a:latin typeface="+mn-lt"/>
              </a:rPr>
              <a:t>It can be helpful to use drawing, writing and role play.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Research suggests that smiles and healthy appropriate touch are the key factors that help the development of the child's brain – in particular social and emotional parts of the brain (Gerharde 2004).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dirty="0">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endParaRPr lang="en-GB" dirty="0"/>
          </a:p>
        </p:txBody>
      </p:sp>
      <p:sp>
        <p:nvSpPr>
          <p:cNvPr id="4" name="Slide Number Placeholder 3"/>
          <p:cNvSpPr>
            <a:spLocks noGrp="1"/>
          </p:cNvSpPr>
          <p:nvPr>
            <p:ph type="sldNum" sz="quarter" idx="5"/>
          </p:nvPr>
        </p:nvSpPr>
        <p:spPr/>
        <p:txBody>
          <a:bodyPr/>
          <a:lstStyle/>
          <a:p>
            <a:fld id="{65CE4497-3C2C-40A6-9E04-C6285BEA70E8}" type="slidenum">
              <a:rPr lang="en-GB" smtClean="0"/>
              <a:t>63</a:t>
            </a:fld>
            <a:endParaRPr lang="en-GB"/>
          </a:p>
        </p:txBody>
      </p:sp>
    </p:spTree>
    <p:extLst>
      <p:ext uri="{BB962C8B-B14F-4D97-AF65-F5344CB8AC3E}">
        <p14:creationId xmlns:p14="http://schemas.microsoft.com/office/powerpoint/2010/main" val="72833574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3A01C0-BA23-6CB6-EE7A-CFD92E91FB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28354A-9CF7-D490-9850-1A8DB8D14E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035FC4-4568-E53F-01CE-D153E920C3C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43419E6-8E6F-7631-E6A4-889863FF0C87}"/>
              </a:ext>
            </a:extLst>
          </p:cNvPr>
          <p:cNvSpPr>
            <a:spLocks noGrp="1"/>
          </p:cNvSpPr>
          <p:nvPr>
            <p:ph type="sldNum" sz="quarter" idx="5"/>
          </p:nvPr>
        </p:nvSpPr>
        <p:spPr/>
        <p:txBody>
          <a:bodyPr/>
          <a:lstStyle/>
          <a:p>
            <a:fld id="{B8C3BE92-CDF9-4B70-83E2-DACF799B0F2A}" type="slidenum">
              <a:rPr lang="en-GB" smtClean="0"/>
              <a:t>64</a:t>
            </a:fld>
            <a:endParaRPr lang="en-GB"/>
          </a:p>
        </p:txBody>
      </p:sp>
    </p:spTree>
    <p:extLst>
      <p:ext uri="{BB962C8B-B14F-4D97-AF65-F5344CB8AC3E}">
        <p14:creationId xmlns:p14="http://schemas.microsoft.com/office/powerpoint/2010/main" val="405773081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Self-awareness – understanding your own cultural background, values and biases</a:t>
            </a:r>
          </a:p>
          <a:p>
            <a:r>
              <a:rPr lang="en-GB" dirty="0"/>
              <a:t>Knowledge- gaining understanding of others practices, worldviews and social contexts such as the role of religion, family and language</a:t>
            </a:r>
          </a:p>
          <a:p>
            <a:r>
              <a:rPr lang="en-GB" dirty="0"/>
              <a:t>Skill – applying this knowledge to communicate effectively and provide appropriate, respectful care or services</a:t>
            </a:r>
          </a:p>
          <a:p>
            <a:r>
              <a:rPr lang="en-GB" dirty="0"/>
              <a:t>Attitude – maintaining and open non-judgemental stance , cultural humility</a:t>
            </a:r>
          </a:p>
        </p:txBody>
      </p:sp>
      <p:sp>
        <p:nvSpPr>
          <p:cNvPr id="4" name="Slide Number Placeholder 3"/>
          <p:cNvSpPr>
            <a:spLocks noGrp="1"/>
          </p:cNvSpPr>
          <p:nvPr>
            <p:ph type="sldNum" sz="quarter" idx="5"/>
          </p:nvPr>
        </p:nvSpPr>
        <p:spPr/>
        <p:txBody>
          <a:bodyPr/>
          <a:lstStyle/>
          <a:p>
            <a:fld id="{B8C3BE92-CDF9-4B70-83E2-DACF799B0F2A}" type="slidenum">
              <a:rPr lang="en-GB" smtClean="0"/>
              <a:t>65</a:t>
            </a:fld>
            <a:endParaRPr lang="en-GB"/>
          </a:p>
        </p:txBody>
      </p:sp>
    </p:spTree>
    <p:extLst>
      <p:ext uri="{BB962C8B-B14F-4D97-AF65-F5344CB8AC3E}">
        <p14:creationId xmlns:p14="http://schemas.microsoft.com/office/powerpoint/2010/main" val="408686574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hidden="1"/>
          <p:cNvSpPr>
            <a:spLocks noGrp="1"/>
          </p:cNvSpPr>
          <p:nvPr>
            <p:ph type="hdr" sz="quarter"/>
          </p:nvPr>
        </p:nvSpPr>
        <p:spPr>
          <a:xfrm>
            <a:off x="0" y="0"/>
            <a:ext cx="6858000" cy="458788"/>
          </a:xfrm>
        </p:spPr>
        <p:txBody>
          <a:bodyPr/>
          <a:lstStyle/>
          <a:p>
            <a:endParaRPr lang="en-GB"/>
          </a:p>
        </p:txBody>
      </p:sp>
      <p:sp>
        <p:nvSpPr>
          <p:cNvPr id="5" name="Footer Placeholder 4" hidden="1"/>
          <p:cNvSpPr>
            <a:spLocks noGrp="1"/>
          </p:cNvSpPr>
          <p:nvPr>
            <p:ph type="ftr" sz="quarter" idx="4"/>
          </p:nvPr>
        </p:nvSpPr>
        <p:spPr>
          <a:xfrm>
            <a:off x="0" y="8685213"/>
            <a:ext cx="6858000" cy="458787"/>
          </a:xfrm>
        </p:spPr>
        <p:txBody>
          <a:bodyPr/>
          <a:lstStyle/>
          <a:p>
            <a:endParaRPr lang="en-GB"/>
          </a:p>
        </p:txBody>
      </p:sp>
      <p:sp>
        <p:nvSpPr>
          <p:cNvPr id="6" name="Slide Number Placeholder 5"/>
          <p:cNvSpPr>
            <a:spLocks noGrp="1"/>
          </p:cNvSpPr>
          <p:nvPr>
            <p:ph type="sldNum" sz="quarter" idx="5"/>
          </p:nvPr>
        </p:nvSpPr>
        <p:spPr/>
        <p:txBody>
          <a:bodyPr/>
          <a:lstStyle/>
          <a:p>
            <a:fld id="{B8C3BE92-CDF9-4B70-83E2-DACF799B0F2A}" type="slidenum">
              <a:rPr lang="en-GB" smtClean="0"/>
              <a:t>66</a:t>
            </a:fld>
            <a:endParaRPr lang="en-GB"/>
          </a:p>
        </p:txBody>
      </p:sp>
    </p:spTree>
    <p:extLst>
      <p:ext uri="{BB962C8B-B14F-4D97-AF65-F5344CB8AC3E}">
        <p14:creationId xmlns:p14="http://schemas.microsoft.com/office/powerpoint/2010/main" val="396617935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hidden="1"/>
          <p:cNvSpPr>
            <a:spLocks noGrp="1"/>
          </p:cNvSpPr>
          <p:nvPr>
            <p:ph type="hdr" sz="quarter"/>
          </p:nvPr>
        </p:nvSpPr>
        <p:spPr>
          <a:xfrm>
            <a:off x="0" y="0"/>
            <a:ext cx="6858000" cy="458788"/>
          </a:xfrm>
        </p:spPr>
        <p:txBody>
          <a:bodyPr/>
          <a:lstStyle/>
          <a:p>
            <a:endParaRPr lang="en-GB"/>
          </a:p>
        </p:txBody>
      </p:sp>
      <p:sp>
        <p:nvSpPr>
          <p:cNvPr id="5" name="Footer Placeholder 4" hidden="1"/>
          <p:cNvSpPr>
            <a:spLocks noGrp="1"/>
          </p:cNvSpPr>
          <p:nvPr>
            <p:ph type="ftr" sz="quarter" idx="4"/>
          </p:nvPr>
        </p:nvSpPr>
        <p:spPr>
          <a:xfrm>
            <a:off x="0" y="8685213"/>
            <a:ext cx="6858000" cy="458787"/>
          </a:xfrm>
        </p:spPr>
        <p:txBody>
          <a:bodyPr/>
          <a:lstStyle/>
          <a:p>
            <a:endParaRPr lang="en-GB"/>
          </a:p>
        </p:txBody>
      </p:sp>
      <p:sp>
        <p:nvSpPr>
          <p:cNvPr id="6" name="Slide Number Placeholder 5"/>
          <p:cNvSpPr>
            <a:spLocks noGrp="1"/>
          </p:cNvSpPr>
          <p:nvPr>
            <p:ph type="sldNum" sz="quarter" idx="5"/>
          </p:nvPr>
        </p:nvSpPr>
        <p:spPr/>
        <p:txBody>
          <a:bodyPr/>
          <a:lstStyle/>
          <a:p>
            <a:fld id="{B8C3BE92-CDF9-4B70-83E2-DACF799B0F2A}" type="slidenum">
              <a:rPr lang="en-GB" smtClean="0"/>
              <a:t>67</a:t>
            </a:fld>
            <a:endParaRPr lang="en-GB"/>
          </a:p>
        </p:txBody>
      </p:sp>
    </p:spTree>
    <p:extLst>
      <p:ext uri="{BB962C8B-B14F-4D97-AF65-F5344CB8AC3E}">
        <p14:creationId xmlns:p14="http://schemas.microsoft.com/office/powerpoint/2010/main" val="83346820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hidden="1"/>
          <p:cNvSpPr>
            <a:spLocks noGrp="1"/>
          </p:cNvSpPr>
          <p:nvPr>
            <p:ph type="hdr" sz="quarter"/>
          </p:nvPr>
        </p:nvSpPr>
        <p:spPr>
          <a:xfrm>
            <a:off x="0" y="0"/>
            <a:ext cx="6858000" cy="458788"/>
          </a:xfrm>
        </p:spPr>
        <p:txBody>
          <a:bodyPr/>
          <a:lstStyle/>
          <a:p>
            <a:endParaRPr lang="en-GB"/>
          </a:p>
        </p:txBody>
      </p:sp>
      <p:sp>
        <p:nvSpPr>
          <p:cNvPr id="5" name="Footer Placeholder 4" hidden="1"/>
          <p:cNvSpPr>
            <a:spLocks noGrp="1"/>
          </p:cNvSpPr>
          <p:nvPr>
            <p:ph type="ftr" sz="quarter" idx="4"/>
          </p:nvPr>
        </p:nvSpPr>
        <p:spPr>
          <a:xfrm>
            <a:off x="0" y="8685213"/>
            <a:ext cx="6858000" cy="458787"/>
          </a:xfrm>
        </p:spPr>
        <p:txBody>
          <a:bodyPr/>
          <a:lstStyle/>
          <a:p>
            <a:endParaRPr lang="en-GB"/>
          </a:p>
        </p:txBody>
      </p:sp>
      <p:sp>
        <p:nvSpPr>
          <p:cNvPr id="6" name="Slide Number Placeholder 5"/>
          <p:cNvSpPr>
            <a:spLocks noGrp="1"/>
          </p:cNvSpPr>
          <p:nvPr>
            <p:ph type="sldNum" sz="quarter" idx="5"/>
          </p:nvPr>
        </p:nvSpPr>
        <p:spPr/>
        <p:txBody>
          <a:bodyPr/>
          <a:lstStyle/>
          <a:p>
            <a:fld id="{B8C3BE92-CDF9-4B70-83E2-DACF799B0F2A}" type="slidenum">
              <a:rPr lang="en-GB" smtClean="0"/>
              <a:t>68</a:t>
            </a:fld>
            <a:endParaRPr lang="en-GB"/>
          </a:p>
        </p:txBody>
      </p:sp>
    </p:spTree>
    <p:extLst>
      <p:ext uri="{BB962C8B-B14F-4D97-AF65-F5344CB8AC3E}">
        <p14:creationId xmlns:p14="http://schemas.microsoft.com/office/powerpoint/2010/main" val="391718196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774431-3563-EFA2-AEAE-B375AD7347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7EA59F-8D7F-0B17-BAE5-7859ACB866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01A29E-9831-59D7-3E72-10A95E9A481F}"/>
              </a:ext>
            </a:extLst>
          </p:cNvPr>
          <p:cNvSpPr>
            <a:spLocks noGrp="1"/>
          </p:cNvSpPr>
          <p:nvPr>
            <p:ph type="body" idx="1"/>
          </p:nvPr>
        </p:nvSpPr>
        <p:spPr/>
        <p:txBody>
          <a:bodyPr/>
          <a:lstStyle/>
          <a:p>
            <a:endParaRPr lang="en-GB" b="0" dirty="0"/>
          </a:p>
        </p:txBody>
      </p:sp>
      <p:sp>
        <p:nvSpPr>
          <p:cNvPr id="4" name="Slide Number Placeholder 3">
            <a:extLst>
              <a:ext uri="{FF2B5EF4-FFF2-40B4-BE49-F238E27FC236}">
                <a16:creationId xmlns:a16="http://schemas.microsoft.com/office/drawing/2014/main" id="{90987438-0BC3-5BE4-DEEA-A766C8F68C10}"/>
              </a:ext>
            </a:extLst>
          </p:cNvPr>
          <p:cNvSpPr>
            <a:spLocks noGrp="1"/>
          </p:cNvSpPr>
          <p:nvPr>
            <p:ph type="sldNum" sz="quarter" idx="5"/>
          </p:nvPr>
        </p:nvSpPr>
        <p:spPr/>
        <p:txBody>
          <a:bodyPr/>
          <a:lstStyle/>
          <a:p>
            <a:fld id="{B8C3BE92-CDF9-4B70-83E2-DACF799B0F2A}" type="slidenum">
              <a:rPr lang="en-GB" smtClean="0"/>
              <a:t>69</a:t>
            </a:fld>
            <a:endParaRPr lang="en-GB"/>
          </a:p>
        </p:txBody>
      </p:sp>
    </p:spTree>
    <p:extLst>
      <p:ext uri="{BB962C8B-B14F-4D97-AF65-F5344CB8AC3E}">
        <p14:creationId xmlns:p14="http://schemas.microsoft.com/office/powerpoint/2010/main" val="32855540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FE0DDD-63EA-4064-AE47-E6588EFE473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851224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01E3A2-5C8F-9509-A05A-7D796C4A19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9C5937-417B-D658-76C5-868A1FE102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1E800E-49EB-1761-8151-F9724E4F9D87}"/>
              </a:ext>
            </a:extLst>
          </p:cNvPr>
          <p:cNvSpPr>
            <a:spLocks noGrp="1"/>
          </p:cNvSpPr>
          <p:nvPr>
            <p:ph type="body" idx="1"/>
          </p:nvPr>
        </p:nvSpPr>
        <p:spPr/>
        <p:txBody>
          <a:bodyPr>
            <a:normAutofit/>
          </a:bodyPr>
          <a:lstStyle/>
          <a:p>
            <a:r>
              <a:rPr lang="en-GB" dirty="0"/>
              <a:t>Make sure that staff know they can seek support if it becomes challenging when working with children who have experienced trauma</a:t>
            </a:r>
          </a:p>
          <a:p>
            <a:r>
              <a:rPr lang="en-GB" dirty="0"/>
              <a:t>Hold a session where staff potentially look at what wellbeing looks like for them and how they maintain this and think about signs when that wellbeing is compromised – stress reactions, create spaces to take breaks to seek support, have sessions on </a:t>
            </a:r>
            <a:r>
              <a:rPr lang="en-GB" dirty="0" err="1"/>
              <a:t>wellbeign</a:t>
            </a:r>
            <a:r>
              <a:rPr lang="en-GB" dirty="0"/>
              <a:t> activities.</a:t>
            </a:r>
          </a:p>
          <a:p>
            <a:r>
              <a:rPr lang="en-GB" dirty="0"/>
              <a:t>Know your own limits</a:t>
            </a:r>
          </a:p>
        </p:txBody>
      </p:sp>
      <p:sp>
        <p:nvSpPr>
          <p:cNvPr id="4" name="Slide Number Placeholder 3">
            <a:extLst>
              <a:ext uri="{FF2B5EF4-FFF2-40B4-BE49-F238E27FC236}">
                <a16:creationId xmlns:a16="http://schemas.microsoft.com/office/drawing/2014/main" id="{9A20FB69-4C87-3A39-F14E-1F806E8AC64B}"/>
              </a:ext>
            </a:extLst>
          </p:cNvPr>
          <p:cNvSpPr>
            <a:spLocks noGrp="1"/>
          </p:cNvSpPr>
          <p:nvPr>
            <p:ph type="sldNum" sz="quarter" idx="5"/>
          </p:nvPr>
        </p:nvSpPr>
        <p:spPr/>
        <p:txBody>
          <a:bodyPr/>
          <a:lstStyle/>
          <a:p>
            <a:pPr defTabSz="906262">
              <a:defRPr/>
            </a:pPr>
            <a:fld id="{D12C563F-CCA1-48AD-BAD9-E23A320D8368}" type="slidenum">
              <a:rPr lang="en-GB">
                <a:solidFill>
                  <a:prstClr val="black"/>
                </a:solidFill>
                <a:latin typeface="Calibri"/>
              </a:rPr>
              <a:pPr defTabSz="906262">
                <a:defRPr/>
              </a:pPr>
              <a:t>70</a:t>
            </a:fld>
            <a:endParaRPr lang="en-GB">
              <a:solidFill>
                <a:prstClr val="black"/>
              </a:solidFill>
              <a:latin typeface="Calibri"/>
            </a:endParaRPr>
          </a:p>
        </p:txBody>
      </p:sp>
    </p:spTree>
    <p:extLst>
      <p:ext uri="{BB962C8B-B14F-4D97-AF65-F5344CB8AC3E}">
        <p14:creationId xmlns:p14="http://schemas.microsoft.com/office/powerpoint/2010/main" val="312316019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endParaRPr lang="en-GB"/>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C4F075-B04E-447B-AC87-B7672DA8629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610243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hidden="1"/>
          <p:cNvSpPr>
            <a:spLocks noGrp="1"/>
          </p:cNvSpPr>
          <p:nvPr>
            <p:ph type="hdr" sz="quarter"/>
          </p:nvPr>
        </p:nvSpPr>
        <p:spPr>
          <a:xfrm>
            <a:off x="0" y="0"/>
            <a:ext cx="6858000" cy="458788"/>
          </a:xfrm>
        </p:spPr>
        <p:txBody>
          <a:bodyPr/>
          <a:lstStyle/>
          <a:p>
            <a:endParaRPr lang="en-GB"/>
          </a:p>
        </p:txBody>
      </p:sp>
      <p:sp>
        <p:nvSpPr>
          <p:cNvPr id="5" name="Footer Placeholder 4" hidden="1"/>
          <p:cNvSpPr>
            <a:spLocks noGrp="1"/>
          </p:cNvSpPr>
          <p:nvPr>
            <p:ph type="ftr" sz="quarter" idx="4"/>
          </p:nvPr>
        </p:nvSpPr>
        <p:spPr>
          <a:xfrm>
            <a:off x="0" y="8685213"/>
            <a:ext cx="6858000" cy="458787"/>
          </a:xfrm>
        </p:spPr>
        <p:txBody>
          <a:bodyPr/>
          <a:lstStyle/>
          <a:p>
            <a:endParaRPr lang="en-GB"/>
          </a:p>
        </p:txBody>
      </p:sp>
      <p:sp>
        <p:nvSpPr>
          <p:cNvPr id="6" name="Slide Number Placeholder 5"/>
          <p:cNvSpPr>
            <a:spLocks noGrp="1"/>
          </p:cNvSpPr>
          <p:nvPr>
            <p:ph type="sldNum" sz="quarter" idx="5"/>
          </p:nvPr>
        </p:nvSpPr>
        <p:spPr/>
        <p:txBody>
          <a:bodyPr/>
          <a:lstStyle/>
          <a:p>
            <a:fld id="{B8C3BE92-CDF9-4B70-83E2-DACF799B0F2A}" type="slidenum">
              <a:rPr lang="en-GB" smtClean="0"/>
              <a:t>72</a:t>
            </a:fld>
            <a:endParaRPr lang="en-GB"/>
          </a:p>
        </p:txBody>
      </p:sp>
    </p:spTree>
    <p:extLst>
      <p:ext uri="{BB962C8B-B14F-4D97-AF65-F5344CB8AC3E}">
        <p14:creationId xmlns:p14="http://schemas.microsoft.com/office/powerpoint/2010/main" val="217582112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7763" y="193675"/>
            <a:ext cx="3879850" cy="2182813"/>
          </a:xfrm>
        </p:spPr>
      </p:sp>
      <p:sp>
        <p:nvSpPr>
          <p:cNvPr id="3" name="Notes Placeholder 2"/>
          <p:cNvSpPr>
            <a:spLocks noGrp="1"/>
          </p:cNvSpPr>
          <p:nvPr>
            <p:ph type="body" idx="1"/>
          </p:nvPr>
        </p:nvSpPr>
        <p:spPr>
          <a:xfrm>
            <a:off x="673576" y="2465791"/>
            <a:ext cx="5754355" cy="7207485"/>
          </a:xfrm>
        </p:spPr>
        <p:txBody>
          <a:bodyPr>
            <a:normAutofit fontScale="70000" lnSpcReduction="20000"/>
          </a:bodyPr>
          <a:lstStyle/>
          <a:p>
            <a:pPr>
              <a:spcBef>
                <a:spcPct val="0"/>
              </a:spcBef>
            </a:pPr>
            <a:r>
              <a:rPr lang="en-GB" sz="1600" dirty="0"/>
              <a:t>Coming from attachment theory there are 6 core nurturing principles that are good for all children, but particularly for understanding and supporting children who have insecure attachment patterns often due to poor early nurturing experiences. </a:t>
            </a:r>
          </a:p>
          <a:p>
            <a:pPr>
              <a:spcBef>
                <a:spcPct val="0"/>
              </a:spcBef>
            </a:pPr>
            <a:endParaRPr lang="en-GB" sz="1600" dirty="0"/>
          </a:p>
          <a:p>
            <a:pPr>
              <a:spcBef>
                <a:spcPct val="0"/>
              </a:spcBef>
            </a:pPr>
            <a:r>
              <a:rPr lang="en-GB" sz="1600" dirty="0"/>
              <a:t>In RNRA we support schools to explore and understand one nurture principle in depth and then identify and implement sustainable improvements across the whole school as a result of this developed understanding, before moving on to another nurture principle.</a:t>
            </a:r>
          </a:p>
          <a:p>
            <a:pPr>
              <a:spcBef>
                <a:spcPct val="0"/>
              </a:spcBef>
            </a:pPr>
            <a:endParaRPr lang="en-GB" sz="1600" dirty="0"/>
          </a:p>
          <a:p>
            <a:pPr marL="226565" indent="-226565">
              <a:spcBef>
                <a:spcPct val="0"/>
              </a:spcBef>
              <a:buFont typeface="+mj-lt"/>
              <a:buAutoNum type="arabicPeriod"/>
            </a:pPr>
            <a:r>
              <a:rPr lang="en-GB" sz="1600" b="1" dirty="0"/>
              <a:t>Learning is understood developmentally</a:t>
            </a:r>
            <a:r>
              <a:rPr lang="en-GB" sz="1600" dirty="0"/>
              <a:t>: Thinking about where has a child got in their development from birth, rather than how far are they from where they ‘should’ be. You may have a 11 year old standing in front of you but with the ability to manage his emotions of a toddler – because no one may have taught them before – he needs an adult’s help to start to learn. Changing the narrative from ‘what is wrong with you?’ to ‘what has happened to you?’….</a:t>
            </a:r>
          </a:p>
          <a:p>
            <a:pPr>
              <a:spcBef>
                <a:spcPct val="0"/>
              </a:spcBef>
            </a:pPr>
            <a:endParaRPr lang="en-GB" altLang="en-US" sz="1600" dirty="0"/>
          </a:p>
          <a:p>
            <a:pPr marL="226565" indent="-226565">
              <a:spcBef>
                <a:spcPct val="0"/>
              </a:spcBef>
              <a:buFont typeface="+mj-lt"/>
              <a:buAutoNum type="arabicPeriod"/>
            </a:pPr>
            <a:r>
              <a:rPr lang="en-GB" altLang="en-US" sz="1600" b="1" dirty="0"/>
              <a:t>Environment offers a safe base: </a:t>
            </a:r>
            <a:r>
              <a:rPr lang="en-GB" altLang="en-US" sz="1600" dirty="0"/>
              <a:t>There is a welcoming and safe environment for all, with predictable routines and consistent adults who show emotional warmth. Boundaries are set and delivered clearly, fairly and with sensitivity – psychologically safe also– there is an understanding that children need support to contain and manage their emotions and that is ok. </a:t>
            </a:r>
          </a:p>
          <a:p>
            <a:pPr marL="226565" indent="-226565">
              <a:spcBef>
                <a:spcPct val="0"/>
              </a:spcBef>
              <a:buFont typeface="+mj-lt"/>
              <a:buAutoNum type="arabicPeriod"/>
            </a:pPr>
            <a:endParaRPr lang="en-GB" sz="1600" dirty="0"/>
          </a:p>
          <a:p>
            <a:pPr marL="226565" indent="-226565">
              <a:spcBef>
                <a:spcPct val="0"/>
              </a:spcBef>
              <a:buFont typeface="+mj-lt"/>
              <a:buAutoNum type="arabicPeriod"/>
            </a:pPr>
            <a:r>
              <a:rPr lang="en-GB" sz="1600" b="1" dirty="0">
                <a:solidFill>
                  <a:srgbClr val="0D0D0D"/>
                </a:solidFill>
              </a:rPr>
              <a:t>Nurture is essential for wellbeing</a:t>
            </a:r>
            <a:r>
              <a:rPr lang="en-GB" sz="1600" dirty="0">
                <a:solidFill>
                  <a:srgbClr val="0D0D0D"/>
                </a:solidFill>
              </a:rPr>
              <a:t>: This is the case for everyone, but again particularly for children who may have a negative image of themselves. Understanding how we can promote resilience, positive self esteem and self efficacy through nurturing approaches – for children and for the adults who support them. Recognising that staff wellbeing plays an important part in children’s wellbeing.</a:t>
            </a:r>
          </a:p>
          <a:p>
            <a:pPr marL="226565" indent="-226565">
              <a:spcBef>
                <a:spcPct val="0"/>
              </a:spcBef>
              <a:buFont typeface="+mj-lt"/>
              <a:buAutoNum type="arabicPeriod"/>
            </a:pPr>
            <a:endParaRPr lang="en-GB" sz="1600" dirty="0">
              <a:solidFill>
                <a:srgbClr val="0D0D0D"/>
              </a:solidFill>
            </a:endParaRPr>
          </a:p>
          <a:p>
            <a:pPr marL="226565" indent="-226565">
              <a:spcBef>
                <a:spcPct val="0"/>
              </a:spcBef>
              <a:buFont typeface="+mj-lt"/>
              <a:buAutoNum type="arabicPeriod"/>
            </a:pPr>
            <a:r>
              <a:rPr lang="en-GB" sz="1600" b="1" dirty="0">
                <a:solidFill>
                  <a:srgbClr val="0D0D0D"/>
                </a:solidFill>
              </a:rPr>
              <a:t>Language is a vital means of communication:</a:t>
            </a:r>
            <a:r>
              <a:rPr lang="en-GB" sz="1600" dirty="0">
                <a:solidFill>
                  <a:srgbClr val="0D0D0D"/>
                </a:solidFill>
              </a:rPr>
              <a:t> Attuned interactions in very early childhood (eye contact, responding to noises and early attempts at speech, looking where they point) help to develop the skills underlying language. So it is no surprise to learn that often pupils who have poor early nurturing experiences have delayed language skills. Yet language is so important for so many things: </a:t>
            </a:r>
            <a:r>
              <a:rPr lang="en-GB" altLang="en-US" sz="1600" dirty="0"/>
              <a:t>make our needs known; interact with others; express our likes and dislikes; make friends; label/control/explore emotions or feelings. Also important to think about what our verbal &amp; non verbal language conveys – how adults talk to and about children really matters.</a:t>
            </a:r>
          </a:p>
          <a:p>
            <a:pPr marL="226565" indent="-226565">
              <a:spcBef>
                <a:spcPct val="0"/>
              </a:spcBef>
              <a:buFont typeface="+mj-lt"/>
              <a:buAutoNum type="arabicPeriod"/>
            </a:pPr>
            <a:endParaRPr lang="en-GB" sz="1600" dirty="0"/>
          </a:p>
          <a:p>
            <a:pPr marL="226565" indent="-226565">
              <a:spcBef>
                <a:spcPct val="0"/>
              </a:spcBef>
              <a:buFont typeface="+mj-lt"/>
              <a:buAutoNum type="arabicPeriod"/>
            </a:pPr>
            <a:r>
              <a:rPr lang="en-GB" sz="1600" b="1" dirty="0"/>
              <a:t>All behaviour is communication</a:t>
            </a:r>
            <a:r>
              <a:rPr lang="en-GB" sz="1600" dirty="0"/>
              <a:t>: Attachment theory recognises that children may already be at high levels of stress – what seems trivial to you might have the physical effect of fighting a sabre tooth tiger to the pupil – that fight/flight or freeze survival mechanism may be primed – why pupils hide under desks, run away, climb trees, hit out - it might be about a broken pencil lead to you but a matter of survival for the child. We see the behaviour – what is behind this – what is the child’s behaviour telling us? ITS ABOUT GETTING CURIOUS, NOT FURIOUS</a:t>
            </a:r>
          </a:p>
          <a:p>
            <a:pPr marL="226565" indent="-226565">
              <a:spcBef>
                <a:spcPct val="0"/>
              </a:spcBef>
              <a:buFont typeface="+mj-lt"/>
              <a:buAutoNum type="arabicPeriod"/>
            </a:pPr>
            <a:endParaRPr lang="en-GB" sz="1600" dirty="0"/>
          </a:p>
          <a:p>
            <a:pPr marL="226565" indent="-226565">
              <a:spcBef>
                <a:spcPct val="0"/>
              </a:spcBef>
              <a:buFont typeface="+mj-lt"/>
              <a:buAutoNum type="arabicPeriod"/>
            </a:pPr>
            <a:r>
              <a:rPr lang="en-GB" sz="1600" b="1" dirty="0"/>
              <a:t>Transitions are important in children’s lives</a:t>
            </a:r>
            <a:r>
              <a:rPr lang="en-GB" sz="1600" dirty="0"/>
              <a:t>: Transitions are difficult because of the anxiety they cause – big transitions like moving schools but also daily transitions like moving from one task to another, from one class to another not to mention changes in the people around them. Children who most need consistency are often the ones who have to move most – taken into care, foster placements break down, school placements beak down – so any good relationships that they have made are lost and they need to start again where everything is new – they have least skills to deal with it.</a:t>
            </a:r>
          </a:p>
          <a:p>
            <a:pPr>
              <a:spcBef>
                <a:spcPct val="0"/>
              </a:spcBef>
            </a:pPr>
            <a:endParaRPr lang="en-GB" sz="1600" dirty="0">
              <a:cs typeface="Arial" pitchFamily="34" charset="0"/>
            </a:endParaRPr>
          </a:p>
          <a:p>
            <a:pPr>
              <a:spcBef>
                <a:spcPct val="0"/>
              </a:spcBef>
            </a:pPr>
            <a:r>
              <a:rPr lang="en-GB" sz="1600" dirty="0"/>
              <a:t>We are going to look in more depth at these principles and what implementing it would look like practically in the sessions that follow</a:t>
            </a:r>
            <a:endParaRPr lang="en-GB" sz="1600" dirty="0">
              <a:cs typeface="Arial" pitchFamily="34" charset="0"/>
            </a:endParaRPr>
          </a:p>
          <a:p>
            <a:pPr>
              <a:spcBef>
                <a:spcPct val="0"/>
              </a:spcBef>
            </a:pPr>
            <a:endParaRPr lang="en-GB" dirty="0">
              <a:highlight>
                <a:srgbClr val="FFFF00"/>
              </a:highlight>
            </a:endParaRPr>
          </a:p>
          <a:p>
            <a:pPr>
              <a:spcBef>
                <a:spcPct val="0"/>
              </a:spcBef>
            </a:pPr>
            <a:endParaRPr lang="en-GB" dirty="0">
              <a:highlight>
                <a:srgbClr val="FFFF00"/>
              </a:highlight>
            </a:endParaRPr>
          </a:p>
          <a:p>
            <a:pPr>
              <a:spcBef>
                <a:spcPct val="0"/>
              </a:spcBef>
            </a:pPr>
            <a:endParaRPr lang="en-GB" dirty="0">
              <a:highlight>
                <a:srgbClr val="FFFF00"/>
              </a:highlight>
            </a:endParaRPr>
          </a:p>
          <a:p>
            <a:endParaRPr lang="en-GB" b="0" dirty="0">
              <a:highlight>
                <a:srgbClr val="FFFF00"/>
              </a:highlight>
            </a:endParaRPr>
          </a:p>
          <a:p>
            <a:endParaRPr lang="en-GB" dirty="0"/>
          </a:p>
        </p:txBody>
      </p:sp>
      <p:sp>
        <p:nvSpPr>
          <p:cNvPr id="4" name="Slide Number Placeholder 3"/>
          <p:cNvSpPr>
            <a:spLocks noGrp="1"/>
          </p:cNvSpPr>
          <p:nvPr>
            <p:ph type="sldNum" sz="quarter" idx="5"/>
          </p:nvPr>
        </p:nvSpPr>
        <p:spPr/>
        <p:txBody>
          <a:bodyPr/>
          <a:lstStyle/>
          <a:p>
            <a:fld id="{CA79998D-BA97-47C4-85C3-76B4A3AEBA83}" type="slidenum">
              <a:rPr lang="en-GB" smtClean="0"/>
              <a:t>73</a:t>
            </a:fld>
            <a:endParaRPr lang="en-GB"/>
          </a:p>
        </p:txBody>
      </p:sp>
    </p:spTree>
    <p:extLst>
      <p:ext uri="{BB962C8B-B14F-4D97-AF65-F5344CB8AC3E}">
        <p14:creationId xmlns:p14="http://schemas.microsoft.com/office/powerpoint/2010/main" val="1699528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88FE0DDD-63EA-4064-AE47-E6588EFE4734}" type="slidenum">
              <a:rPr lang="en-GB" smtClean="0"/>
              <a:t>74</a:t>
            </a:fld>
            <a:endParaRPr lang="en-GB"/>
          </a:p>
        </p:txBody>
      </p:sp>
    </p:spTree>
    <p:extLst>
      <p:ext uri="{BB962C8B-B14F-4D97-AF65-F5344CB8AC3E}">
        <p14:creationId xmlns:p14="http://schemas.microsoft.com/office/powerpoint/2010/main" val="99312592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88FE0DDD-63EA-4064-AE47-E6588EFE4734}" type="slidenum">
              <a:rPr lang="en-GB" smtClean="0"/>
              <a:t>75</a:t>
            </a:fld>
            <a:endParaRPr lang="en-GB"/>
          </a:p>
        </p:txBody>
      </p:sp>
    </p:spTree>
    <p:extLst>
      <p:ext uri="{BB962C8B-B14F-4D97-AF65-F5344CB8AC3E}">
        <p14:creationId xmlns:p14="http://schemas.microsoft.com/office/powerpoint/2010/main" val="314420382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88FE0DDD-63EA-4064-AE47-E6588EFE4734}" type="slidenum">
              <a:rPr lang="en-GB" smtClean="0"/>
              <a:t>76</a:t>
            </a:fld>
            <a:endParaRPr lang="en-GB"/>
          </a:p>
        </p:txBody>
      </p:sp>
    </p:spTree>
    <p:extLst>
      <p:ext uri="{BB962C8B-B14F-4D97-AF65-F5344CB8AC3E}">
        <p14:creationId xmlns:p14="http://schemas.microsoft.com/office/powerpoint/2010/main" val="6862974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88FE0DDD-63EA-4064-AE47-E6588EFE4734}" type="slidenum">
              <a:rPr lang="en-GB" smtClean="0"/>
              <a:t>77</a:t>
            </a:fld>
            <a:endParaRPr lang="en-GB"/>
          </a:p>
        </p:txBody>
      </p:sp>
    </p:spTree>
    <p:extLst>
      <p:ext uri="{BB962C8B-B14F-4D97-AF65-F5344CB8AC3E}">
        <p14:creationId xmlns:p14="http://schemas.microsoft.com/office/powerpoint/2010/main" val="286602254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1C845-95E3-9D1E-115F-B238FF9024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87CBEA-A68E-FC12-181B-B8BBBA5AC2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B526A6-F2DF-A036-1EA1-1370DD602A57}"/>
              </a:ext>
            </a:extLst>
          </p:cNvPr>
          <p:cNvSpPr>
            <a:spLocks noGrp="1"/>
          </p:cNvSpPr>
          <p:nvPr>
            <p:ph type="body" idx="1"/>
          </p:nvPr>
        </p:nvSpPr>
        <p:spPr/>
        <p:txBody>
          <a:bodyPr/>
          <a:lstStyle/>
          <a:p>
            <a:endParaRPr lang="en-GB"/>
          </a:p>
        </p:txBody>
      </p:sp>
      <p:sp>
        <p:nvSpPr>
          <p:cNvPr id="4" name="Header Placeholder 3">
            <a:extLst>
              <a:ext uri="{FF2B5EF4-FFF2-40B4-BE49-F238E27FC236}">
                <a16:creationId xmlns:a16="http://schemas.microsoft.com/office/drawing/2014/main" id="{B89251F8-6D66-80F1-A3AF-6675833794D9}"/>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4E268361-C5EC-D825-DADD-05CEB81FECAF}"/>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6C8393BD-C825-CDE6-5122-5D34C7B227A0}"/>
              </a:ext>
            </a:extLst>
          </p:cNvPr>
          <p:cNvSpPr>
            <a:spLocks noGrp="1"/>
          </p:cNvSpPr>
          <p:nvPr>
            <p:ph type="sldNum" sz="quarter" idx="5"/>
          </p:nvPr>
        </p:nvSpPr>
        <p:spPr/>
        <p:txBody>
          <a:bodyPr/>
          <a:lstStyle/>
          <a:p>
            <a:fld id="{88FE0DDD-63EA-4064-AE47-E6588EFE4734}" type="slidenum">
              <a:rPr lang="en-GB" smtClean="0"/>
              <a:t>78</a:t>
            </a:fld>
            <a:endParaRPr lang="en-GB"/>
          </a:p>
        </p:txBody>
      </p:sp>
    </p:spTree>
    <p:extLst>
      <p:ext uri="{BB962C8B-B14F-4D97-AF65-F5344CB8AC3E}">
        <p14:creationId xmlns:p14="http://schemas.microsoft.com/office/powerpoint/2010/main" val="102959392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88FE0DDD-63EA-4064-AE47-E6588EFE4734}" type="slidenum">
              <a:rPr lang="en-GB" smtClean="0"/>
              <a:t>79</a:t>
            </a:fld>
            <a:endParaRPr lang="en-GB"/>
          </a:p>
        </p:txBody>
      </p:sp>
    </p:spTree>
    <p:extLst>
      <p:ext uri="{BB962C8B-B14F-4D97-AF65-F5344CB8AC3E}">
        <p14:creationId xmlns:p14="http://schemas.microsoft.com/office/powerpoint/2010/main" val="27259828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FE0DDD-63EA-4064-AE47-E6588EFE473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132155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88FE0DDD-63EA-4064-AE47-E6588EFE4734}" type="slidenum">
              <a:rPr lang="en-GB" smtClean="0"/>
              <a:t>80</a:t>
            </a:fld>
            <a:endParaRPr lang="en-GB"/>
          </a:p>
        </p:txBody>
      </p:sp>
    </p:spTree>
    <p:extLst>
      <p:ext uri="{BB962C8B-B14F-4D97-AF65-F5344CB8AC3E}">
        <p14:creationId xmlns:p14="http://schemas.microsoft.com/office/powerpoint/2010/main" val="426477156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88FE0DDD-63EA-4064-AE47-E6588EFE4734}" type="slidenum">
              <a:rPr lang="en-GB" smtClean="0"/>
              <a:t>81</a:t>
            </a:fld>
            <a:endParaRPr lang="en-GB"/>
          </a:p>
        </p:txBody>
      </p:sp>
    </p:spTree>
    <p:extLst>
      <p:ext uri="{BB962C8B-B14F-4D97-AF65-F5344CB8AC3E}">
        <p14:creationId xmlns:p14="http://schemas.microsoft.com/office/powerpoint/2010/main" val="220598133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88FE0DDD-63EA-4064-AE47-E6588EFE4734}" type="slidenum">
              <a:rPr lang="en-GB" smtClean="0"/>
              <a:t>82</a:t>
            </a:fld>
            <a:endParaRPr lang="en-GB"/>
          </a:p>
        </p:txBody>
      </p:sp>
    </p:spTree>
    <p:extLst>
      <p:ext uri="{BB962C8B-B14F-4D97-AF65-F5344CB8AC3E}">
        <p14:creationId xmlns:p14="http://schemas.microsoft.com/office/powerpoint/2010/main" val="274318097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88FE0DDD-63EA-4064-AE47-E6588EFE4734}" type="slidenum">
              <a:rPr lang="en-GB" smtClean="0"/>
              <a:t>83</a:t>
            </a:fld>
            <a:endParaRPr lang="en-GB"/>
          </a:p>
        </p:txBody>
      </p:sp>
    </p:spTree>
    <p:extLst>
      <p:ext uri="{BB962C8B-B14F-4D97-AF65-F5344CB8AC3E}">
        <p14:creationId xmlns:p14="http://schemas.microsoft.com/office/powerpoint/2010/main" val="239880075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88FE0DDD-63EA-4064-AE47-E6588EFE4734}" type="slidenum">
              <a:rPr lang="en-GB" smtClean="0"/>
              <a:t>84</a:t>
            </a:fld>
            <a:endParaRPr lang="en-GB"/>
          </a:p>
        </p:txBody>
      </p:sp>
    </p:spTree>
    <p:extLst>
      <p:ext uri="{BB962C8B-B14F-4D97-AF65-F5344CB8AC3E}">
        <p14:creationId xmlns:p14="http://schemas.microsoft.com/office/powerpoint/2010/main" val="24265585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Something about being able to demonstrate measurable impact of this work</a:t>
            </a:r>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FE0DDD-63EA-4064-AE47-E6588EFE473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42754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93105" y="802298"/>
            <a:ext cx="8561747" cy="2541431"/>
          </a:xfrm>
        </p:spPr>
        <p:txBody>
          <a:bodyPr bIns="0" anchor="b">
            <a:normAutofit/>
          </a:bodyPr>
          <a:lstStyle>
            <a:lvl1pPr algn="l">
              <a:defRPr sz="6600"/>
            </a:lvl1pPr>
          </a:lstStyle>
          <a:p>
            <a:r>
              <a:rPr lang="en-US"/>
              <a:t>Click to edit Master title style</a:t>
            </a:r>
          </a:p>
        </p:txBody>
      </p:sp>
      <p:sp>
        <p:nvSpPr>
          <p:cNvPr id="3" name="Subtitle 2"/>
          <p:cNvSpPr>
            <a:spLocks noGrp="1"/>
          </p:cNvSpPr>
          <p:nvPr>
            <p:ph type="subTitle" idx="1"/>
          </p:nvPr>
        </p:nvSpPr>
        <p:spPr>
          <a:xfrm>
            <a:off x="2493106" y="3531204"/>
            <a:ext cx="8561746"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16A7ED2-E842-4977-9E57-4BC20A0A1B0E}" type="datetimeFigureOut">
              <a:rPr lang="en-GB" smtClean="0"/>
              <a:t>27/05/2026</a:t>
            </a:fld>
            <a:endParaRPr lang="en-GB"/>
          </a:p>
        </p:txBody>
      </p:sp>
      <p:sp>
        <p:nvSpPr>
          <p:cNvPr id="5" name="Footer Placeholder 4"/>
          <p:cNvSpPr>
            <a:spLocks noGrp="1"/>
          </p:cNvSpPr>
          <p:nvPr>
            <p:ph type="ftr" sz="quarter" idx="11"/>
          </p:nvPr>
        </p:nvSpPr>
        <p:spPr>
          <a:xfrm>
            <a:off x="2493105" y="329307"/>
            <a:ext cx="4897310" cy="309201"/>
          </a:xfrm>
        </p:spPr>
        <p:txBody>
          <a:bodyPr/>
          <a:lstStyle/>
          <a:p>
            <a:endParaRPr lang="en-GB"/>
          </a:p>
        </p:txBody>
      </p:sp>
      <p:sp>
        <p:nvSpPr>
          <p:cNvPr id="6" name="Slide Number Placeholder 5"/>
          <p:cNvSpPr>
            <a:spLocks noGrp="1"/>
          </p:cNvSpPr>
          <p:nvPr>
            <p:ph type="sldNum" sz="quarter" idx="12"/>
          </p:nvPr>
        </p:nvSpPr>
        <p:spPr>
          <a:xfrm>
            <a:off x="1437664" y="798973"/>
            <a:ext cx="811019" cy="503578"/>
          </a:xfrm>
        </p:spPr>
        <p:txBody>
          <a:bodyPr/>
          <a:lstStyle/>
          <a:p>
            <a:fld id="{F4B900FF-F7F2-4D73-B0FF-5CB0EE393BD4}" type="slidenum">
              <a:rPr lang="en-GB" smtClean="0"/>
              <a:t>‹#›</a:t>
            </a:fld>
            <a:endParaRPr lang="en-GB"/>
          </a:p>
        </p:txBody>
      </p:sp>
      <p:cxnSp>
        <p:nvCxnSpPr>
          <p:cNvPr id="8" name="Straight Connector 7"/>
          <p:cNvCxnSpPr/>
          <p:nvPr/>
        </p:nvCxnSpPr>
        <p:spPr>
          <a:xfrm>
            <a:off x="2334637" y="798973"/>
            <a:ext cx="0" cy="2544756"/>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78973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6A7ED2-E842-4977-9E57-4BC20A0A1B0E}" type="datetimeFigureOut">
              <a:rPr lang="en-GB" smtClean="0"/>
              <a:t>27/05/2026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B900FF-F7F2-4D73-B0FF-5CB0EE393BD4}" type="slidenum">
              <a:rPr lang="en-GB" smtClean="0"/>
              <a:t>‹#›</a:t>
            </a:fld>
            <a:endParaRPr lang="en-GB"/>
          </a:p>
        </p:txBody>
      </p:sp>
      <p:cxnSp>
        <p:nvCxnSpPr>
          <p:cNvPr id="8" name="Straight Connector 7"/>
          <p:cNvCxnSpPr/>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477251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883863"/>
            <a:ext cx="1615742" cy="4574999"/>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1534694" y="883863"/>
            <a:ext cx="7738807" cy="45749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6A7ED2-E842-4977-9E57-4BC20A0A1B0E}" type="datetimeFigureOut">
              <a:rPr lang="en-GB" smtClean="0"/>
              <a:t>27/05/2026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B900FF-F7F2-4D73-B0FF-5CB0EE393BD4}" type="slidenum">
              <a:rPr lang="en-GB" smtClean="0"/>
              <a:t>‹#›</a:t>
            </a:fld>
            <a:endParaRPr lang="en-GB"/>
          </a:p>
        </p:txBody>
      </p:sp>
      <p:cxnSp>
        <p:nvCxnSpPr>
          <p:cNvPr id="8" name="Straight Connector 7"/>
          <p:cNvCxnSpPr/>
          <p:nvPr/>
        </p:nvCxnSpPr>
        <p:spPr>
          <a:xfrm flipH="1">
            <a:off x="9439111" y="719272"/>
            <a:ext cx="1615742" cy="0"/>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844083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68046-22C8-0A4D-B430-54EF6820E15A}"/>
              </a:ext>
            </a:extLst>
          </p:cNvPr>
          <p:cNvSpPr>
            <a:spLocks noGrp="1"/>
          </p:cNvSpPr>
          <p:nvPr>
            <p:ph type="ctrTitle" hasCustomPrompt="1"/>
          </p:nvPr>
        </p:nvSpPr>
        <p:spPr>
          <a:xfrm>
            <a:off x="6473073" y="4809273"/>
            <a:ext cx="4676274" cy="810710"/>
          </a:xfrm>
          <a:prstGeom prst="rect">
            <a:avLst/>
          </a:prstGeom>
        </p:spPr>
        <p:txBody>
          <a:bodyPr anchor="t">
            <a:normAutofit/>
          </a:bodyPr>
          <a:lstStyle>
            <a:lvl1pPr algn="l">
              <a:defRPr sz="4000" b="1">
                <a:solidFill>
                  <a:schemeClr val="tx1"/>
                </a:solidFill>
                <a:latin typeface="+mn-lt"/>
              </a:defRPr>
            </a:lvl1pPr>
          </a:lstStyle>
          <a:p>
            <a:r>
              <a:rPr lang="en-US" dirty="0"/>
              <a:t>Title of Presentation</a:t>
            </a:r>
            <a:br>
              <a:rPr lang="en-US" dirty="0"/>
            </a:br>
            <a:endParaRPr lang="en-US" dirty="0"/>
          </a:p>
        </p:txBody>
      </p:sp>
      <p:sp>
        <p:nvSpPr>
          <p:cNvPr id="12" name="Text Placeholder 11">
            <a:extLst>
              <a:ext uri="{FF2B5EF4-FFF2-40B4-BE49-F238E27FC236}">
                <a16:creationId xmlns:a16="http://schemas.microsoft.com/office/drawing/2014/main" id="{CBE0F40A-912F-664F-8E7E-CEE92B1FC3EC}"/>
              </a:ext>
            </a:extLst>
          </p:cNvPr>
          <p:cNvSpPr>
            <a:spLocks noGrp="1"/>
          </p:cNvSpPr>
          <p:nvPr>
            <p:ph type="body" sz="quarter" idx="10" hasCustomPrompt="1"/>
          </p:nvPr>
        </p:nvSpPr>
        <p:spPr>
          <a:xfrm>
            <a:off x="6473073" y="5619983"/>
            <a:ext cx="4314825" cy="481179"/>
          </a:xfrm>
          <a:prstGeom prst="rect">
            <a:avLst/>
          </a:prstGeom>
        </p:spPr>
        <p:txBody>
          <a:bodyPr/>
          <a:lstStyle>
            <a:lvl1pPr marL="0" indent="0">
              <a:buFontTx/>
              <a:buNone/>
              <a:defRPr sz="2000"/>
            </a:lvl1pPr>
          </a:lstStyle>
          <a:p>
            <a:r>
              <a:rPr lang="en-US" dirty="0"/>
              <a:t>Name of Presenter</a:t>
            </a:r>
          </a:p>
        </p:txBody>
      </p:sp>
    </p:spTree>
    <p:extLst>
      <p:ext uri="{BB962C8B-B14F-4D97-AF65-F5344CB8AC3E}">
        <p14:creationId xmlns:p14="http://schemas.microsoft.com/office/powerpoint/2010/main" val="1278081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Slide 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F351F76-1649-3241-8A69-22E188694AC6}"/>
              </a:ext>
            </a:extLst>
          </p:cNvPr>
          <p:cNvSpPr>
            <a:spLocks noGrp="1"/>
          </p:cNvSpPr>
          <p:nvPr>
            <p:ph type="ctrTitle" hasCustomPrompt="1"/>
          </p:nvPr>
        </p:nvSpPr>
        <p:spPr>
          <a:xfrm>
            <a:off x="609601" y="536827"/>
            <a:ext cx="5727032" cy="818732"/>
          </a:xfrm>
          <a:prstGeom prst="rect">
            <a:avLst/>
          </a:prstGeom>
        </p:spPr>
        <p:txBody>
          <a:bodyPr anchor="t">
            <a:normAutofit/>
          </a:bodyPr>
          <a:lstStyle>
            <a:lvl1pPr algn="l">
              <a:defRPr sz="4000" b="1">
                <a:solidFill>
                  <a:schemeClr val="tx1"/>
                </a:solidFill>
                <a:latin typeface="+mn-lt"/>
              </a:defRPr>
            </a:lvl1pPr>
          </a:lstStyle>
          <a:p>
            <a:r>
              <a:rPr lang="en-US" dirty="0"/>
              <a:t>Title</a:t>
            </a:r>
            <a:br>
              <a:rPr lang="en-US" dirty="0"/>
            </a:br>
            <a:endParaRPr lang="en-US" dirty="0"/>
          </a:p>
        </p:txBody>
      </p:sp>
      <p:sp>
        <p:nvSpPr>
          <p:cNvPr id="6" name="Text Placeholder 3">
            <a:extLst>
              <a:ext uri="{FF2B5EF4-FFF2-40B4-BE49-F238E27FC236}">
                <a16:creationId xmlns:a16="http://schemas.microsoft.com/office/drawing/2014/main" id="{AD3BC32C-4D57-8C49-A3B4-FC5E5764676A}"/>
              </a:ext>
            </a:extLst>
          </p:cNvPr>
          <p:cNvSpPr>
            <a:spLocks noGrp="1"/>
          </p:cNvSpPr>
          <p:nvPr>
            <p:ph type="body" sz="half" idx="2" hasCustomPrompt="1"/>
          </p:nvPr>
        </p:nvSpPr>
        <p:spPr>
          <a:xfrm>
            <a:off x="629655" y="1708608"/>
            <a:ext cx="3789946" cy="3985181"/>
          </a:xfrm>
          <a:prstGeom prst="rect">
            <a:avLst/>
          </a:prstGeom>
        </p:spPr>
        <p:txBody>
          <a:bodyPr>
            <a:normAutofit/>
          </a:bodyPr>
          <a:lstStyle>
            <a:lvl1pPr marL="0" indent="0">
              <a:buNone/>
              <a:defRPr lang="en-GB" sz="1800" smtClean="0">
                <a:solidFill>
                  <a:schemeClr val="tx1"/>
                </a:solidFill>
                <a:effectLst/>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This is a column of text.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 Placeholder 4">
            <a:extLst>
              <a:ext uri="{FF2B5EF4-FFF2-40B4-BE49-F238E27FC236}">
                <a16:creationId xmlns:a16="http://schemas.microsoft.com/office/drawing/2014/main" id="{6AA6B34C-14C4-A249-8AEE-ABC397A61533}"/>
              </a:ext>
            </a:extLst>
          </p:cNvPr>
          <p:cNvSpPr>
            <a:spLocks noGrp="1"/>
          </p:cNvSpPr>
          <p:nvPr>
            <p:ph type="body" sz="quarter" idx="10" hasCustomPrompt="1"/>
          </p:nvPr>
        </p:nvSpPr>
        <p:spPr>
          <a:xfrm>
            <a:off x="4684295" y="1708608"/>
            <a:ext cx="4130675" cy="3985181"/>
          </a:xfrm>
          <a:prstGeom prst="rect">
            <a:avLst/>
          </a:prstGeom>
        </p:spPr>
        <p:txBody>
          <a:bodyPr>
            <a:normAutofit/>
          </a:bodyPr>
          <a:lstStyle>
            <a:lvl1pPr>
              <a:defRPr sz="1800"/>
            </a:lvl1pPr>
          </a:lstStyle>
          <a:p>
            <a:pPr lvl="0"/>
            <a:r>
              <a:rPr lang="en-US" dirty="0"/>
              <a:t>This is a list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754304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Slide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5415259-DDC1-804C-9E67-7340719199E0}"/>
              </a:ext>
            </a:extLst>
          </p:cNvPr>
          <p:cNvSpPr>
            <a:spLocks noGrp="1"/>
          </p:cNvSpPr>
          <p:nvPr>
            <p:ph type="ctrTitle" hasCustomPrompt="1"/>
          </p:nvPr>
        </p:nvSpPr>
        <p:spPr>
          <a:xfrm>
            <a:off x="609601" y="536827"/>
            <a:ext cx="5727032" cy="818732"/>
          </a:xfrm>
          <a:prstGeom prst="rect">
            <a:avLst/>
          </a:prstGeom>
        </p:spPr>
        <p:txBody>
          <a:bodyPr anchor="t">
            <a:normAutofit/>
          </a:bodyPr>
          <a:lstStyle>
            <a:lvl1pPr algn="l">
              <a:defRPr sz="4000" b="1">
                <a:solidFill>
                  <a:schemeClr val="tx1"/>
                </a:solidFill>
                <a:latin typeface="+mn-lt"/>
              </a:defRPr>
            </a:lvl1pPr>
          </a:lstStyle>
          <a:p>
            <a:r>
              <a:rPr lang="en-US" dirty="0"/>
              <a:t>Title</a:t>
            </a:r>
            <a:br>
              <a:rPr lang="en-US" dirty="0"/>
            </a:br>
            <a:endParaRPr lang="en-US" dirty="0"/>
          </a:p>
        </p:txBody>
      </p:sp>
      <p:sp>
        <p:nvSpPr>
          <p:cNvPr id="5" name="Text Placeholder 3">
            <a:extLst>
              <a:ext uri="{FF2B5EF4-FFF2-40B4-BE49-F238E27FC236}">
                <a16:creationId xmlns:a16="http://schemas.microsoft.com/office/drawing/2014/main" id="{F777B740-8D0E-6E47-9D1D-8314F460D00B}"/>
              </a:ext>
            </a:extLst>
          </p:cNvPr>
          <p:cNvSpPr>
            <a:spLocks noGrp="1"/>
          </p:cNvSpPr>
          <p:nvPr>
            <p:ph type="body" sz="half" idx="2" hasCustomPrompt="1"/>
          </p:nvPr>
        </p:nvSpPr>
        <p:spPr>
          <a:xfrm>
            <a:off x="629655" y="1708608"/>
            <a:ext cx="3789946" cy="3985181"/>
          </a:xfrm>
          <a:prstGeom prst="rect">
            <a:avLst/>
          </a:prstGeom>
        </p:spPr>
        <p:txBody>
          <a:bodyPr>
            <a:normAutofit/>
          </a:bodyPr>
          <a:lstStyle>
            <a:lvl1pPr marL="0" indent="0">
              <a:buNone/>
              <a:defRPr lang="en-GB" sz="1800" smtClean="0">
                <a:solidFill>
                  <a:schemeClr val="tx1"/>
                </a:solidFill>
                <a:effectLst/>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This is a column of text.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 Placeholder 4">
            <a:extLst>
              <a:ext uri="{FF2B5EF4-FFF2-40B4-BE49-F238E27FC236}">
                <a16:creationId xmlns:a16="http://schemas.microsoft.com/office/drawing/2014/main" id="{F75D0103-0D95-3C49-9D76-59F7677805A5}"/>
              </a:ext>
            </a:extLst>
          </p:cNvPr>
          <p:cNvSpPr>
            <a:spLocks noGrp="1"/>
          </p:cNvSpPr>
          <p:nvPr>
            <p:ph type="body" sz="quarter" idx="10" hasCustomPrompt="1"/>
          </p:nvPr>
        </p:nvSpPr>
        <p:spPr>
          <a:xfrm>
            <a:off x="4684295" y="1708608"/>
            <a:ext cx="4130675" cy="3985181"/>
          </a:xfrm>
          <a:prstGeom prst="rect">
            <a:avLst/>
          </a:prstGeom>
        </p:spPr>
        <p:txBody>
          <a:bodyPr>
            <a:normAutofit/>
          </a:bodyPr>
          <a:lstStyle>
            <a:lvl1pPr>
              <a:defRPr sz="1800"/>
            </a:lvl1pPr>
          </a:lstStyle>
          <a:p>
            <a:pPr lvl="0"/>
            <a:r>
              <a:rPr lang="en-US" dirty="0"/>
              <a:t>This is a list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841592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 White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437E426-F189-AF48-AB0F-A6C8D94636FC}"/>
              </a:ext>
            </a:extLst>
          </p:cNvPr>
          <p:cNvSpPr>
            <a:spLocks noGrp="1"/>
          </p:cNvSpPr>
          <p:nvPr>
            <p:ph type="ctrTitle" hasCustomPrompt="1"/>
          </p:nvPr>
        </p:nvSpPr>
        <p:spPr>
          <a:xfrm>
            <a:off x="609601" y="536827"/>
            <a:ext cx="5727032" cy="818732"/>
          </a:xfrm>
          <a:prstGeom prst="rect">
            <a:avLst/>
          </a:prstGeom>
        </p:spPr>
        <p:txBody>
          <a:bodyPr anchor="t">
            <a:normAutofit/>
          </a:bodyPr>
          <a:lstStyle>
            <a:lvl1pPr algn="l">
              <a:defRPr sz="4000" b="1">
                <a:solidFill>
                  <a:schemeClr val="tx1"/>
                </a:solidFill>
                <a:latin typeface="+mn-lt"/>
              </a:defRPr>
            </a:lvl1pPr>
          </a:lstStyle>
          <a:p>
            <a:r>
              <a:rPr lang="en-US" dirty="0"/>
              <a:t>Title</a:t>
            </a:r>
            <a:br>
              <a:rPr lang="en-US" dirty="0"/>
            </a:br>
            <a:endParaRPr lang="en-US" dirty="0"/>
          </a:p>
        </p:txBody>
      </p:sp>
      <p:sp>
        <p:nvSpPr>
          <p:cNvPr id="5" name="Text Placeholder 3">
            <a:extLst>
              <a:ext uri="{FF2B5EF4-FFF2-40B4-BE49-F238E27FC236}">
                <a16:creationId xmlns:a16="http://schemas.microsoft.com/office/drawing/2014/main" id="{B9949960-5DAF-F840-A4C5-64A6DA6968E3}"/>
              </a:ext>
            </a:extLst>
          </p:cNvPr>
          <p:cNvSpPr>
            <a:spLocks noGrp="1"/>
          </p:cNvSpPr>
          <p:nvPr>
            <p:ph type="body" sz="half" idx="2" hasCustomPrompt="1"/>
          </p:nvPr>
        </p:nvSpPr>
        <p:spPr>
          <a:xfrm>
            <a:off x="629655" y="1708607"/>
            <a:ext cx="5017166" cy="4051169"/>
          </a:xfrm>
          <a:prstGeom prst="rect">
            <a:avLst/>
          </a:prstGeom>
        </p:spPr>
        <p:txBody>
          <a:bodyPr>
            <a:normAutofit/>
          </a:bodyPr>
          <a:lstStyle>
            <a:lvl1pPr marL="0" indent="0">
              <a:buNone/>
              <a:defRPr lang="en-GB" sz="1800" smtClean="0">
                <a:solidFill>
                  <a:schemeClr val="tx1"/>
                </a:solidFill>
                <a:effectLst/>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This is a column of text.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 Placeholder 3">
            <a:extLst>
              <a:ext uri="{FF2B5EF4-FFF2-40B4-BE49-F238E27FC236}">
                <a16:creationId xmlns:a16="http://schemas.microsoft.com/office/drawing/2014/main" id="{E54BCA07-8445-5344-8160-113BD11E2BCF}"/>
              </a:ext>
            </a:extLst>
          </p:cNvPr>
          <p:cNvSpPr>
            <a:spLocks noGrp="1"/>
          </p:cNvSpPr>
          <p:nvPr>
            <p:ph type="body" sz="half" idx="10" hasCustomPrompt="1"/>
          </p:nvPr>
        </p:nvSpPr>
        <p:spPr>
          <a:xfrm>
            <a:off x="6025548" y="1708607"/>
            <a:ext cx="5017166" cy="4051169"/>
          </a:xfrm>
          <a:prstGeom prst="rect">
            <a:avLst/>
          </a:prstGeom>
        </p:spPr>
        <p:txBody>
          <a:bodyPr>
            <a:normAutofit/>
          </a:bodyPr>
          <a:lstStyle>
            <a:lvl1pPr marL="0" indent="0">
              <a:buNone/>
              <a:defRPr lang="en-GB" sz="1800" smtClean="0">
                <a:solidFill>
                  <a:schemeClr val="tx1"/>
                </a:solidFill>
                <a:effectLst/>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This is a column of text. Or a picture. Or a list.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084171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ent White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437E426-F189-AF48-AB0F-A6C8D94636FC}"/>
              </a:ext>
            </a:extLst>
          </p:cNvPr>
          <p:cNvSpPr>
            <a:spLocks noGrp="1"/>
          </p:cNvSpPr>
          <p:nvPr>
            <p:ph type="ctrTitle" hasCustomPrompt="1"/>
          </p:nvPr>
        </p:nvSpPr>
        <p:spPr>
          <a:xfrm>
            <a:off x="609601" y="536827"/>
            <a:ext cx="5727032" cy="818732"/>
          </a:xfrm>
          <a:prstGeom prst="rect">
            <a:avLst/>
          </a:prstGeom>
        </p:spPr>
        <p:txBody>
          <a:bodyPr anchor="t">
            <a:normAutofit/>
          </a:bodyPr>
          <a:lstStyle>
            <a:lvl1pPr algn="l">
              <a:defRPr sz="4000" b="1">
                <a:solidFill>
                  <a:schemeClr val="tx1"/>
                </a:solidFill>
                <a:latin typeface="+mn-lt"/>
              </a:defRPr>
            </a:lvl1pPr>
          </a:lstStyle>
          <a:p>
            <a:r>
              <a:rPr lang="en-US" dirty="0"/>
              <a:t>Title</a:t>
            </a:r>
            <a:br>
              <a:rPr lang="en-US" dirty="0"/>
            </a:br>
            <a:endParaRPr lang="en-US" dirty="0"/>
          </a:p>
        </p:txBody>
      </p:sp>
      <p:sp>
        <p:nvSpPr>
          <p:cNvPr id="6" name="Text Placeholder 3">
            <a:extLst>
              <a:ext uri="{FF2B5EF4-FFF2-40B4-BE49-F238E27FC236}">
                <a16:creationId xmlns:a16="http://schemas.microsoft.com/office/drawing/2014/main" id="{CF8995CE-AEE9-7C4F-9308-BE53409A76C1}"/>
              </a:ext>
            </a:extLst>
          </p:cNvPr>
          <p:cNvSpPr>
            <a:spLocks noGrp="1"/>
          </p:cNvSpPr>
          <p:nvPr>
            <p:ph type="body" sz="half" idx="2" hasCustomPrompt="1"/>
          </p:nvPr>
        </p:nvSpPr>
        <p:spPr>
          <a:xfrm>
            <a:off x="629655" y="1708607"/>
            <a:ext cx="5017166" cy="4051169"/>
          </a:xfrm>
          <a:prstGeom prst="rect">
            <a:avLst/>
          </a:prstGeom>
        </p:spPr>
        <p:txBody>
          <a:bodyPr>
            <a:normAutofit/>
          </a:bodyPr>
          <a:lstStyle>
            <a:lvl1pPr marL="0" indent="0">
              <a:buNone/>
              <a:defRPr lang="en-GB" sz="1800" smtClean="0">
                <a:solidFill>
                  <a:schemeClr val="tx1"/>
                </a:solidFill>
                <a:effectLst/>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This is a column of text.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 Placeholder 3">
            <a:extLst>
              <a:ext uri="{FF2B5EF4-FFF2-40B4-BE49-F238E27FC236}">
                <a16:creationId xmlns:a16="http://schemas.microsoft.com/office/drawing/2014/main" id="{C06F24CE-34B5-FD4B-A343-742E300C1064}"/>
              </a:ext>
            </a:extLst>
          </p:cNvPr>
          <p:cNvSpPr>
            <a:spLocks noGrp="1"/>
          </p:cNvSpPr>
          <p:nvPr>
            <p:ph type="body" sz="half" idx="10" hasCustomPrompt="1"/>
          </p:nvPr>
        </p:nvSpPr>
        <p:spPr>
          <a:xfrm>
            <a:off x="6025548" y="1708607"/>
            <a:ext cx="5017166" cy="4051169"/>
          </a:xfrm>
          <a:prstGeom prst="rect">
            <a:avLst/>
          </a:prstGeom>
        </p:spPr>
        <p:txBody>
          <a:bodyPr>
            <a:normAutofit/>
          </a:bodyPr>
          <a:lstStyle>
            <a:lvl1pPr marL="0" indent="0">
              <a:buNone/>
              <a:defRPr lang="en-GB" sz="1800" smtClean="0">
                <a:solidFill>
                  <a:schemeClr val="tx1"/>
                </a:solidFill>
                <a:effectLst/>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This is a column of text. Or a picture. Or a list.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789811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ntent White 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437E426-F189-AF48-AB0F-A6C8D94636FC}"/>
              </a:ext>
            </a:extLst>
          </p:cNvPr>
          <p:cNvSpPr>
            <a:spLocks noGrp="1"/>
          </p:cNvSpPr>
          <p:nvPr>
            <p:ph type="ctrTitle" hasCustomPrompt="1"/>
          </p:nvPr>
        </p:nvSpPr>
        <p:spPr>
          <a:xfrm>
            <a:off x="609601" y="536827"/>
            <a:ext cx="5727032" cy="818732"/>
          </a:xfrm>
          <a:prstGeom prst="rect">
            <a:avLst/>
          </a:prstGeom>
        </p:spPr>
        <p:txBody>
          <a:bodyPr anchor="t">
            <a:normAutofit/>
          </a:bodyPr>
          <a:lstStyle>
            <a:lvl1pPr algn="l">
              <a:defRPr sz="4000" b="1">
                <a:solidFill>
                  <a:schemeClr val="tx1"/>
                </a:solidFill>
                <a:latin typeface="+mn-lt"/>
              </a:defRPr>
            </a:lvl1pPr>
          </a:lstStyle>
          <a:p>
            <a:r>
              <a:rPr lang="en-US" dirty="0"/>
              <a:t>Title</a:t>
            </a:r>
            <a:br>
              <a:rPr lang="en-US" dirty="0"/>
            </a:br>
            <a:endParaRPr lang="en-US" dirty="0"/>
          </a:p>
        </p:txBody>
      </p:sp>
      <p:sp>
        <p:nvSpPr>
          <p:cNvPr id="9" name="Text Placeholder 3">
            <a:extLst>
              <a:ext uri="{FF2B5EF4-FFF2-40B4-BE49-F238E27FC236}">
                <a16:creationId xmlns:a16="http://schemas.microsoft.com/office/drawing/2014/main" id="{63FACFB8-BF32-2B48-B3C2-A88876A427E7}"/>
              </a:ext>
            </a:extLst>
          </p:cNvPr>
          <p:cNvSpPr>
            <a:spLocks noGrp="1"/>
          </p:cNvSpPr>
          <p:nvPr>
            <p:ph type="body" sz="half" idx="2" hasCustomPrompt="1"/>
          </p:nvPr>
        </p:nvSpPr>
        <p:spPr>
          <a:xfrm>
            <a:off x="629655" y="2057400"/>
            <a:ext cx="5017166" cy="3811588"/>
          </a:xfrm>
          <a:prstGeom prst="rect">
            <a:avLst/>
          </a:prstGeom>
        </p:spPr>
        <p:txBody>
          <a:bodyPr>
            <a:normAutofit/>
          </a:bodyPr>
          <a:lstStyle>
            <a:lvl1pPr marL="0" indent="0">
              <a:buNone/>
              <a:defRPr lang="en-GB" sz="1800" smtClean="0">
                <a:solidFill>
                  <a:schemeClr val="tx1"/>
                </a:solidFill>
                <a:effectLst/>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This is a column of text.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 Placeholder 3">
            <a:extLst>
              <a:ext uri="{FF2B5EF4-FFF2-40B4-BE49-F238E27FC236}">
                <a16:creationId xmlns:a16="http://schemas.microsoft.com/office/drawing/2014/main" id="{F1001257-1982-074D-8DA8-E13F15F564C0}"/>
              </a:ext>
            </a:extLst>
          </p:cNvPr>
          <p:cNvSpPr>
            <a:spLocks noGrp="1"/>
          </p:cNvSpPr>
          <p:nvPr>
            <p:ph type="body" sz="half" idx="10" hasCustomPrompt="1"/>
          </p:nvPr>
        </p:nvSpPr>
        <p:spPr>
          <a:xfrm>
            <a:off x="6336633" y="2057400"/>
            <a:ext cx="5017166" cy="3811588"/>
          </a:xfrm>
          <a:prstGeom prst="rect">
            <a:avLst/>
          </a:prstGeom>
        </p:spPr>
        <p:txBody>
          <a:bodyPr>
            <a:normAutofit/>
          </a:bodyPr>
          <a:lstStyle>
            <a:lvl1pPr marL="0" indent="0">
              <a:buNone/>
              <a:defRPr lang="en-GB" sz="1800" smtClean="0">
                <a:solidFill>
                  <a:schemeClr val="tx1"/>
                </a:solidFill>
                <a:effectLst/>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This is a column of text. Or a picture. Or a list.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973748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522FAEBD-478E-4706-A105-5859D843B112}" type="datetimeFigureOut">
              <a:rPr lang="en-GB" smtClean="0"/>
              <a:t>27/05/2026</a:t>
            </a:fld>
            <a:endParaRPr lang="en-GB"/>
          </a:p>
        </p:txBody>
      </p:sp>
      <p:sp>
        <p:nvSpPr>
          <p:cNvPr id="5" name="Footer Placeholder 4"/>
          <p:cNvSpPr>
            <a:spLocks noGrp="1"/>
          </p:cNvSpPr>
          <p:nvPr>
            <p:ph type="ftr" sz="quarter" idx="11"/>
          </p:nvPr>
        </p:nvSpPr>
        <p:spPr/>
        <p:txBody>
          <a:bodyPr/>
          <a:lstStyle/>
          <a:p>
            <a:r>
              <a:rPr lang="en-GB"/>
              <a:t>OFFICIAL</a:t>
            </a:r>
          </a:p>
        </p:txBody>
      </p:sp>
      <p:sp>
        <p:nvSpPr>
          <p:cNvPr id="6" name="Slide Number Placeholder 5"/>
          <p:cNvSpPr>
            <a:spLocks noGrp="1"/>
          </p:cNvSpPr>
          <p:nvPr>
            <p:ph type="sldNum" sz="quarter" idx="12"/>
          </p:nvPr>
        </p:nvSpPr>
        <p:spPr/>
        <p:txBody>
          <a:bodyPr/>
          <a:lstStyle/>
          <a:p>
            <a:fld id="{EA5EECDC-CDF9-4C3A-8979-3A7C35E31295}" type="slidenum">
              <a:rPr lang="en-GB" smtClean="0"/>
              <a:t>‹#›</a:t>
            </a:fld>
            <a:endParaRPr lang="en-GB"/>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10674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2FAEBD-478E-4706-A105-5859D843B112}" type="datetimeFigureOut">
              <a:rPr lang="en-GB" smtClean="0"/>
              <a:t>27/05/2026</a:t>
            </a:fld>
            <a:endParaRPr lang="en-GB"/>
          </a:p>
        </p:txBody>
      </p:sp>
      <p:sp>
        <p:nvSpPr>
          <p:cNvPr id="5" name="Footer Placeholder 4"/>
          <p:cNvSpPr>
            <a:spLocks noGrp="1"/>
          </p:cNvSpPr>
          <p:nvPr>
            <p:ph type="ftr" sz="quarter" idx="11"/>
          </p:nvPr>
        </p:nvSpPr>
        <p:spPr/>
        <p:txBody>
          <a:bodyPr/>
          <a:lstStyle/>
          <a:p>
            <a:r>
              <a:rPr lang="en-GB"/>
              <a:t>OFFICIAL</a:t>
            </a:r>
          </a:p>
        </p:txBody>
      </p:sp>
      <p:sp>
        <p:nvSpPr>
          <p:cNvPr id="6" name="Slide Number Placeholder 5"/>
          <p:cNvSpPr>
            <a:spLocks noGrp="1"/>
          </p:cNvSpPr>
          <p:nvPr>
            <p:ph type="sldNum" sz="quarter" idx="12"/>
          </p:nvPr>
        </p:nvSpPr>
        <p:spPr/>
        <p:txBody>
          <a:bodyPr/>
          <a:lstStyle/>
          <a:p>
            <a:fld id="{EA5EECDC-CDF9-4C3A-8979-3A7C35E31295}" type="slidenum">
              <a:rPr lang="en-GB" smtClean="0"/>
              <a:t>‹#›</a:t>
            </a:fld>
            <a:endParaRPr lang="en-GB"/>
          </a:p>
        </p:txBody>
      </p:sp>
    </p:spTree>
    <p:extLst>
      <p:ext uri="{BB962C8B-B14F-4D97-AF65-F5344CB8AC3E}">
        <p14:creationId xmlns:p14="http://schemas.microsoft.com/office/powerpoint/2010/main" val="3391893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6A7ED2-E842-4977-9E57-4BC20A0A1B0E}" type="datetimeFigureOut">
              <a:rPr lang="en-GB" smtClean="0"/>
              <a:t>27/05/2026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B900FF-F7F2-4D73-B0FF-5CB0EE393BD4}" type="slidenum">
              <a:rPr lang="en-GB" smtClean="0"/>
              <a:t>‹#›</a:t>
            </a:fld>
            <a:endParaRPr lang="en-GB"/>
          </a:p>
        </p:txBody>
      </p:sp>
      <p:cxnSp>
        <p:nvCxnSpPr>
          <p:cNvPr id="8" name="Straight Connector 7"/>
          <p:cNvCxnSpPr/>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530438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2FAEBD-478E-4706-A105-5859D843B112}" type="datetimeFigureOut">
              <a:rPr lang="en-GB" smtClean="0"/>
              <a:t>27/05/2026</a:t>
            </a:fld>
            <a:endParaRPr lang="en-GB"/>
          </a:p>
        </p:txBody>
      </p:sp>
      <p:sp>
        <p:nvSpPr>
          <p:cNvPr id="5" name="Footer Placeholder 4"/>
          <p:cNvSpPr>
            <a:spLocks noGrp="1"/>
          </p:cNvSpPr>
          <p:nvPr>
            <p:ph type="ftr" sz="quarter" idx="11"/>
          </p:nvPr>
        </p:nvSpPr>
        <p:spPr/>
        <p:txBody>
          <a:bodyPr/>
          <a:lstStyle/>
          <a:p>
            <a:r>
              <a:rPr lang="en-GB"/>
              <a:t>OFFICIAL</a:t>
            </a:r>
          </a:p>
        </p:txBody>
      </p:sp>
      <p:sp>
        <p:nvSpPr>
          <p:cNvPr id="6" name="Slide Number Placeholder 5"/>
          <p:cNvSpPr>
            <a:spLocks noGrp="1"/>
          </p:cNvSpPr>
          <p:nvPr>
            <p:ph type="sldNum" sz="quarter" idx="12"/>
          </p:nvPr>
        </p:nvSpPr>
        <p:spPr/>
        <p:txBody>
          <a:bodyPr/>
          <a:lstStyle/>
          <a:p>
            <a:fld id="{EA5EECDC-CDF9-4C3A-8979-3A7C35E31295}" type="slidenum">
              <a:rPr lang="en-GB" smtClean="0"/>
              <a:t>‹#›</a:t>
            </a:fld>
            <a:endParaRPr lang="en-GB"/>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88060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2FAEBD-478E-4706-A105-5859D843B112}" type="datetimeFigureOut">
              <a:rPr lang="en-GB" smtClean="0"/>
              <a:t>27/05/2026</a:t>
            </a:fld>
            <a:endParaRPr lang="en-GB"/>
          </a:p>
        </p:txBody>
      </p:sp>
      <p:sp>
        <p:nvSpPr>
          <p:cNvPr id="6" name="Footer Placeholder 5"/>
          <p:cNvSpPr>
            <a:spLocks noGrp="1"/>
          </p:cNvSpPr>
          <p:nvPr>
            <p:ph type="ftr" sz="quarter" idx="11"/>
          </p:nvPr>
        </p:nvSpPr>
        <p:spPr/>
        <p:txBody>
          <a:bodyPr/>
          <a:lstStyle/>
          <a:p>
            <a:r>
              <a:rPr lang="en-GB"/>
              <a:t>OFFICIAL</a:t>
            </a:r>
          </a:p>
        </p:txBody>
      </p:sp>
      <p:sp>
        <p:nvSpPr>
          <p:cNvPr id="7" name="Slide Number Placeholder 6"/>
          <p:cNvSpPr>
            <a:spLocks noGrp="1"/>
          </p:cNvSpPr>
          <p:nvPr>
            <p:ph type="sldNum" sz="quarter" idx="12"/>
          </p:nvPr>
        </p:nvSpPr>
        <p:spPr/>
        <p:txBody>
          <a:bodyPr/>
          <a:lstStyle/>
          <a:p>
            <a:fld id="{EA5EECDC-CDF9-4C3A-8979-3A7C35E31295}" type="slidenum">
              <a:rPr lang="en-GB" smtClean="0"/>
              <a:t>‹#›</a:t>
            </a:fld>
            <a:endParaRPr lang="en-GB"/>
          </a:p>
        </p:txBody>
      </p:sp>
    </p:spTree>
    <p:extLst>
      <p:ext uri="{BB962C8B-B14F-4D97-AF65-F5344CB8AC3E}">
        <p14:creationId xmlns:p14="http://schemas.microsoft.com/office/powerpoint/2010/main" val="38070782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2FAEBD-478E-4706-A105-5859D843B112}" type="datetimeFigureOut">
              <a:rPr lang="en-GB" smtClean="0"/>
              <a:t>27/05/2026</a:t>
            </a:fld>
            <a:endParaRPr lang="en-GB"/>
          </a:p>
        </p:txBody>
      </p:sp>
      <p:sp>
        <p:nvSpPr>
          <p:cNvPr id="8" name="Footer Placeholder 7"/>
          <p:cNvSpPr>
            <a:spLocks noGrp="1"/>
          </p:cNvSpPr>
          <p:nvPr>
            <p:ph type="ftr" sz="quarter" idx="11"/>
          </p:nvPr>
        </p:nvSpPr>
        <p:spPr/>
        <p:txBody>
          <a:bodyPr/>
          <a:lstStyle/>
          <a:p>
            <a:r>
              <a:rPr lang="en-GB"/>
              <a:t>OFFICIAL</a:t>
            </a:r>
          </a:p>
        </p:txBody>
      </p:sp>
      <p:sp>
        <p:nvSpPr>
          <p:cNvPr id="9" name="Slide Number Placeholder 8"/>
          <p:cNvSpPr>
            <a:spLocks noGrp="1"/>
          </p:cNvSpPr>
          <p:nvPr>
            <p:ph type="sldNum" sz="quarter" idx="12"/>
          </p:nvPr>
        </p:nvSpPr>
        <p:spPr/>
        <p:txBody>
          <a:bodyPr/>
          <a:lstStyle/>
          <a:p>
            <a:fld id="{EA5EECDC-CDF9-4C3A-8979-3A7C35E31295}" type="slidenum">
              <a:rPr lang="en-GB" smtClean="0"/>
              <a:t>‹#›</a:t>
            </a:fld>
            <a:endParaRPr lang="en-GB"/>
          </a:p>
        </p:txBody>
      </p:sp>
    </p:spTree>
    <p:extLst>
      <p:ext uri="{BB962C8B-B14F-4D97-AF65-F5344CB8AC3E}">
        <p14:creationId xmlns:p14="http://schemas.microsoft.com/office/powerpoint/2010/main" val="28935978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2FAEBD-478E-4706-A105-5859D843B112}" type="datetimeFigureOut">
              <a:rPr lang="en-GB" smtClean="0"/>
              <a:t>27/05/2026</a:t>
            </a:fld>
            <a:endParaRPr lang="en-GB"/>
          </a:p>
        </p:txBody>
      </p:sp>
      <p:sp>
        <p:nvSpPr>
          <p:cNvPr id="4" name="Footer Placeholder 3"/>
          <p:cNvSpPr>
            <a:spLocks noGrp="1"/>
          </p:cNvSpPr>
          <p:nvPr>
            <p:ph type="ftr" sz="quarter" idx="11"/>
          </p:nvPr>
        </p:nvSpPr>
        <p:spPr/>
        <p:txBody>
          <a:bodyPr/>
          <a:lstStyle/>
          <a:p>
            <a:r>
              <a:rPr lang="en-GB"/>
              <a:t>OFFICIAL</a:t>
            </a:r>
          </a:p>
        </p:txBody>
      </p:sp>
      <p:sp>
        <p:nvSpPr>
          <p:cNvPr id="5" name="Slide Number Placeholder 4"/>
          <p:cNvSpPr>
            <a:spLocks noGrp="1"/>
          </p:cNvSpPr>
          <p:nvPr>
            <p:ph type="sldNum" sz="quarter" idx="12"/>
          </p:nvPr>
        </p:nvSpPr>
        <p:spPr/>
        <p:txBody>
          <a:bodyPr/>
          <a:lstStyle/>
          <a:p>
            <a:fld id="{EA5EECDC-CDF9-4C3A-8979-3A7C35E31295}" type="slidenum">
              <a:rPr lang="en-GB" smtClean="0"/>
              <a:t>‹#›</a:t>
            </a:fld>
            <a:endParaRPr lang="en-GB"/>
          </a:p>
        </p:txBody>
      </p:sp>
    </p:spTree>
    <p:extLst>
      <p:ext uri="{BB962C8B-B14F-4D97-AF65-F5344CB8AC3E}">
        <p14:creationId xmlns:p14="http://schemas.microsoft.com/office/powerpoint/2010/main" val="42130087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522FAEBD-478E-4706-A105-5859D843B112}" type="datetimeFigureOut">
              <a:rPr lang="en-GB" smtClean="0"/>
              <a:t>27/05/2026</a:t>
            </a:fld>
            <a:endParaRPr lang="en-GB"/>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GB"/>
              <a:t>OFFICIAL</a:t>
            </a:r>
          </a:p>
        </p:txBody>
      </p:sp>
      <p:sp>
        <p:nvSpPr>
          <p:cNvPr id="9" name="Slide Number Placeholder 8"/>
          <p:cNvSpPr>
            <a:spLocks noGrp="1"/>
          </p:cNvSpPr>
          <p:nvPr>
            <p:ph type="sldNum" sz="quarter" idx="12"/>
          </p:nvPr>
        </p:nvSpPr>
        <p:spPr/>
        <p:txBody>
          <a:bodyPr/>
          <a:lstStyle/>
          <a:p>
            <a:fld id="{EA5EECDC-CDF9-4C3A-8979-3A7C35E31295}" type="slidenum">
              <a:rPr lang="en-GB" smtClean="0"/>
              <a:t>‹#›</a:t>
            </a:fld>
            <a:endParaRPr lang="en-GB"/>
          </a:p>
        </p:txBody>
      </p:sp>
    </p:spTree>
    <p:extLst>
      <p:ext uri="{BB962C8B-B14F-4D97-AF65-F5344CB8AC3E}">
        <p14:creationId xmlns:p14="http://schemas.microsoft.com/office/powerpoint/2010/main" val="10489713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522FAEBD-478E-4706-A105-5859D843B112}" type="datetimeFigureOut">
              <a:rPr lang="en-GB" smtClean="0"/>
              <a:t>27/05/2026</a:t>
            </a:fld>
            <a:endParaRPr lang="en-GB"/>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en-GB"/>
              <a:t>OFFICIAL</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EA5EECDC-CDF9-4C3A-8979-3A7C35E31295}" type="slidenum">
              <a:rPr lang="en-GB" smtClean="0"/>
              <a:t>‹#›</a:t>
            </a:fld>
            <a:endParaRPr lang="en-GB"/>
          </a:p>
        </p:txBody>
      </p:sp>
    </p:spTree>
    <p:extLst>
      <p:ext uri="{BB962C8B-B14F-4D97-AF65-F5344CB8AC3E}">
        <p14:creationId xmlns:p14="http://schemas.microsoft.com/office/powerpoint/2010/main" val="16353562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2FAEBD-478E-4706-A105-5859D843B112}" type="datetimeFigureOut">
              <a:rPr lang="en-GB" smtClean="0"/>
              <a:t>27/05/2026</a:t>
            </a:fld>
            <a:endParaRPr lang="en-GB"/>
          </a:p>
        </p:txBody>
      </p:sp>
      <p:sp>
        <p:nvSpPr>
          <p:cNvPr id="6" name="Footer Placeholder 5"/>
          <p:cNvSpPr>
            <a:spLocks noGrp="1"/>
          </p:cNvSpPr>
          <p:nvPr>
            <p:ph type="ftr" sz="quarter" idx="11"/>
          </p:nvPr>
        </p:nvSpPr>
        <p:spPr/>
        <p:txBody>
          <a:bodyPr/>
          <a:lstStyle/>
          <a:p>
            <a:r>
              <a:rPr lang="en-GB"/>
              <a:t>OFFICIAL</a:t>
            </a:r>
          </a:p>
        </p:txBody>
      </p:sp>
      <p:sp>
        <p:nvSpPr>
          <p:cNvPr id="7" name="Slide Number Placeholder 6"/>
          <p:cNvSpPr>
            <a:spLocks noGrp="1"/>
          </p:cNvSpPr>
          <p:nvPr>
            <p:ph type="sldNum" sz="quarter" idx="12"/>
          </p:nvPr>
        </p:nvSpPr>
        <p:spPr/>
        <p:txBody>
          <a:bodyPr/>
          <a:lstStyle/>
          <a:p>
            <a:fld id="{EA5EECDC-CDF9-4C3A-8979-3A7C35E31295}" type="slidenum">
              <a:rPr lang="en-GB" smtClean="0"/>
              <a:t>‹#›</a:t>
            </a:fld>
            <a:endParaRPr lang="en-GB"/>
          </a:p>
        </p:txBody>
      </p:sp>
    </p:spTree>
    <p:extLst>
      <p:ext uri="{BB962C8B-B14F-4D97-AF65-F5344CB8AC3E}">
        <p14:creationId xmlns:p14="http://schemas.microsoft.com/office/powerpoint/2010/main" val="23707722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2FAEBD-478E-4706-A105-5859D843B112}" type="datetimeFigureOut">
              <a:rPr lang="en-GB" smtClean="0"/>
              <a:t>27/05/2026</a:t>
            </a:fld>
            <a:endParaRPr lang="en-GB"/>
          </a:p>
        </p:txBody>
      </p:sp>
      <p:sp>
        <p:nvSpPr>
          <p:cNvPr id="5" name="Footer Placeholder 4"/>
          <p:cNvSpPr>
            <a:spLocks noGrp="1"/>
          </p:cNvSpPr>
          <p:nvPr>
            <p:ph type="ftr" sz="quarter" idx="11"/>
          </p:nvPr>
        </p:nvSpPr>
        <p:spPr/>
        <p:txBody>
          <a:bodyPr/>
          <a:lstStyle/>
          <a:p>
            <a:r>
              <a:rPr lang="en-GB"/>
              <a:t>OFFICIAL</a:t>
            </a:r>
          </a:p>
        </p:txBody>
      </p:sp>
      <p:sp>
        <p:nvSpPr>
          <p:cNvPr id="6" name="Slide Number Placeholder 5"/>
          <p:cNvSpPr>
            <a:spLocks noGrp="1"/>
          </p:cNvSpPr>
          <p:nvPr>
            <p:ph type="sldNum" sz="quarter" idx="12"/>
          </p:nvPr>
        </p:nvSpPr>
        <p:spPr/>
        <p:txBody>
          <a:bodyPr/>
          <a:lstStyle/>
          <a:p>
            <a:fld id="{EA5EECDC-CDF9-4C3A-8979-3A7C35E31295}" type="slidenum">
              <a:rPr lang="en-GB" smtClean="0"/>
              <a:t>‹#›</a:t>
            </a:fld>
            <a:endParaRPr lang="en-GB"/>
          </a:p>
        </p:txBody>
      </p:sp>
    </p:spTree>
    <p:extLst>
      <p:ext uri="{BB962C8B-B14F-4D97-AF65-F5344CB8AC3E}">
        <p14:creationId xmlns:p14="http://schemas.microsoft.com/office/powerpoint/2010/main" val="34539115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2FAEBD-478E-4706-A105-5859D843B112}" type="datetimeFigureOut">
              <a:rPr lang="en-GB" smtClean="0"/>
              <a:t>27/05/2026</a:t>
            </a:fld>
            <a:endParaRPr lang="en-GB"/>
          </a:p>
        </p:txBody>
      </p:sp>
      <p:sp>
        <p:nvSpPr>
          <p:cNvPr id="5" name="Footer Placeholder 4"/>
          <p:cNvSpPr>
            <a:spLocks noGrp="1"/>
          </p:cNvSpPr>
          <p:nvPr>
            <p:ph type="ftr" sz="quarter" idx="11"/>
          </p:nvPr>
        </p:nvSpPr>
        <p:spPr/>
        <p:txBody>
          <a:bodyPr/>
          <a:lstStyle/>
          <a:p>
            <a:r>
              <a:rPr lang="en-GB"/>
              <a:t>OFFICIAL</a:t>
            </a:r>
          </a:p>
        </p:txBody>
      </p:sp>
      <p:sp>
        <p:nvSpPr>
          <p:cNvPr id="6" name="Slide Number Placeholder 5"/>
          <p:cNvSpPr>
            <a:spLocks noGrp="1"/>
          </p:cNvSpPr>
          <p:nvPr>
            <p:ph type="sldNum" sz="quarter" idx="12"/>
          </p:nvPr>
        </p:nvSpPr>
        <p:spPr/>
        <p:txBody>
          <a:bodyPr/>
          <a:lstStyle/>
          <a:p>
            <a:fld id="{EA5EECDC-CDF9-4C3A-8979-3A7C35E31295}" type="slidenum">
              <a:rPr lang="en-GB" smtClean="0"/>
              <a:t>‹#›</a:t>
            </a:fld>
            <a:endParaRPr lang="en-GB"/>
          </a:p>
        </p:txBody>
      </p:sp>
    </p:spTree>
    <p:extLst>
      <p:ext uri="{BB962C8B-B14F-4D97-AF65-F5344CB8AC3E}">
        <p14:creationId xmlns:p14="http://schemas.microsoft.com/office/powerpoint/2010/main" val="969601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34813" y="1756130"/>
            <a:ext cx="8562580" cy="1887950"/>
          </a:xfrm>
        </p:spPr>
        <p:txBody>
          <a:bodyPr anchor="b">
            <a:normAutofit/>
          </a:bodyPr>
          <a:lstStyle>
            <a:lvl1pPr algn="l">
              <a:defRPr sz="3600"/>
            </a:lvl1pPr>
          </a:lstStyle>
          <a:p>
            <a:r>
              <a:rPr lang="en-US"/>
              <a:t>Click to edit Master title style</a:t>
            </a:r>
          </a:p>
        </p:txBody>
      </p:sp>
      <p:sp>
        <p:nvSpPr>
          <p:cNvPr id="3" name="Text Placeholder 2"/>
          <p:cNvSpPr>
            <a:spLocks noGrp="1"/>
          </p:cNvSpPr>
          <p:nvPr>
            <p:ph type="body" idx="1"/>
          </p:nvPr>
        </p:nvSpPr>
        <p:spPr>
          <a:xfrm>
            <a:off x="1534695" y="3806195"/>
            <a:ext cx="8549990"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16A7ED2-E842-4977-9E57-4BC20A0A1B0E}" type="datetimeFigureOut">
              <a:rPr lang="en-GB" smtClean="0"/>
              <a:t>27/05/2026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B900FF-F7F2-4D73-B0FF-5CB0EE393BD4}" type="slidenum">
              <a:rPr lang="en-GB" smtClean="0"/>
              <a:t>‹#›</a:t>
            </a:fld>
            <a:endParaRPr lang="en-GB"/>
          </a:p>
        </p:txBody>
      </p:sp>
      <p:cxnSp>
        <p:nvCxnSpPr>
          <p:cNvPr id="8" name="Straight Connector 7"/>
          <p:cNvCxnSpPr/>
          <p:nvPr/>
        </p:nvCxnSpPr>
        <p:spPr>
          <a:xfrm>
            <a:off x="1371687" y="798973"/>
            <a:ext cx="0" cy="2845107"/>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89303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34695" y="804889"/>
            <a:ext cx="9520157" cy="1059305"/>
          </a:xfrm>
        </p:spPr>
        <p:txBody>
          <a:bodyPr/>
          <a:lstStyle/>
          <a:p>
            <a:r>
              <a:rPr lang="en-US"/>
              <a:t>Click to edit Master title style</a:t>
            </a:r>
          </a:p>
        </p:txBody>
      </p:sp>
      <p:sp>
        <p:nvSpPr>
          <p:cNvPr id="3" name="Content Placeholder 2"/>
          <p:cNvSpPr>
            <a:spLocks noGrp="1"/>
          </p:cNvSpPr>
          <p:nvPr>
            <p:ph sz="half" idx="1"/>
          </p:nvPr>
        </p:nvSpPr>
        <p:spPr>
          <a:xfrm>
            <a:off x="1534695" y="2010878"/>
            <a:ext cx="4608576" cy="34381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54793" y="2017343"/>
            <a:ext cx="4604130"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16A7ED2-E842-4977-9E57-4BC20A0A1B0E}" type="datetimeFigureOut">
              <a:rPr lang="en-GB" smtClean="0"/>
              <a:t>27/05/2026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B900FF-F7F2-4D73-B0FF-5CB0EE393BD4}" type="slidenum">
              <a:rPr lang="en-GB" smtClean="0"/>
              <a:t>‹#›</a:t>
            </a:fld>
            <a:endParaRPr lang="en-GB"/>
          </a:p>
        </p:txBody>
      </p:sp>
      <p:cxnSp>
        <p:nvCxnSpPr>
          <p:cNvPr id="9" name="Straight Connector 8"/>
          <p:cNvCxnSpPr/>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98795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34695" y="804163"/>
            <a:ext cx="9520157" cy="1056319"/>
          </a:xfrm>
        </p:spPr>
        <p:txBody>
          <a:bodyPr/>
          <a:lstStyle/>
          <a:p>
            <a:r>
              <a:rPr lang="en-US"/>
              <a:t>Click to edit Master title style</a:t>
            </a:r>
          </a:p>
        </p:txBody>
      </p:sp>
      <p:sp>
        <p:nvSpPr>
          <p:cNvPr id="3" name="Text Placeholder 2"/>
          <p:cNvSpPr>
            <a:spLocks noGrp="1"/>
          </p:cNvSpPr>
          <p:nvPr>
            <p:ph type="body" idx="1"/>
          </p:nvPr>
        </p:nvSpPr>
        <p:spPr>
          <a:xfrm>
            <a:off x="1534695" y="2019549"/>
            <a:ext cx="4608576"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34695" y="2824269"/>
            <a:ext cx="4608576"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54791" y="2023003"/>
            <a:ext cx="4608576"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4792" y="2821491"/>
            <a:ext cx="4608576"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16A7ED2-E842-4977-9E57-4BC20A0A1B0E}" type="datetimeFigureOut">
              <a:rPr lang="en-GB" smtClean="0"/>
              <a:t>27/05/2026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4B900FF-F7F2-4D73-B0FF-5CB0EE393BD4}" type="slidenum">
              <a:rPr lang="en-GB" smtClean="0"/>
              <a:t>‹#›</a:t>
            </a:fld>
            <a:endParaRPr lang="en-GB"/>
          </a:p>
        </p:txBody>
      </p:sp>
      <p:cxnSp>
        <p:nvCxnSpPr>
          <p:cNvPr id="11" name="Straight Connector 10"/>
          <p:cNvCxnSpPr/>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939629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16A7ED2-E842-4977-9E57-4BC20A0A1B0E}" type="datetimeFigureOut">
              <a:rPr lang="en-GB" smtClean="0"/>
              <a:t>27/05/2026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4B900FF-F7F2-4D73-B0FF-5CB0EE393BD4}" type="slidenum">
              <a:rPr lang="en-GB" smtClean="0"/>
              <a:t>‹#›</a:t>
            </a:fld>
            <a:endParaRPr lang="en-GB"/>
          </a:p>
        </p:txBody>
      </p:sp>
      <p:cxnSp>
        <p:nvCxnSpPr>
          <p:cNvPr id="7" name="Straight Connector 6"/>
          <p:cNvCxnSpPr/>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30546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6A7ED2-E842-4977-9E57-4BC20A0A1B0E}" type="datetimeFigureOut">
              <a:rPr lang="en-GB" smtClean="0"/>
              <a:t>27/05/2026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4B900FF-F7F2-4D73-B0FF-5CB0EE393BD4}" type="slidenum">
              <a:rPr lang="en-GB" smtClean="0"/>
              <a:t>‹#›</a:t>
            </a:fld>
            <a:endParaRPr lang="en-GB"/>
          </a:p>
        </p:txBody>
      </p:sp>
    </p:spTree>
    <p:extLst>
      <p:ext uri="{BB962C8B-B14F-4D97-AF65-F5344CB8AC3E}">
        <p14:creationId xmlns:p14="http://schemas.microsoft.com/office/powerpoint/2010/main" val="10127005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34642" y="798973"/>
            <a:ext cx="3183128" cy="2247117"/>
          </a:xfrm>
        </p:spPr>
        <p:txBody>
          <a:bodyPr anchor="b">
            <a:normAutofit/>
          </a:bodyPr>
          <a:lstStyle>
            <a:lvl1pPr algn="l">
              <a:defRPr sz="2400"/>
            </a:lvl1pPr>
          </a:lstStyle>
          <a:p>
            <a:r>
              <a:rPr lang="en-US"/>
              <a:t>Click to edit Master title style</a:t>
            </a:r>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534695" y="3205491"/>
            <a:ext cx="3184989"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16A7ED2-E842-4977-9E57-4BC20A0A1B0E}" type="datetimeFigureOut">
              <a:rPr lang="en-GB" smtClean="0"/>
              <a:t>27/05/2026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B900FF-F7F2-4D73-B0FF-5CB0EE393BD4}" type="slidenum">
              <a:rPr lang="en-GB" smtClean="0"/>
              <a:t>‹#›</a:t>
            </a:fld>
            <a:endParaRPr lang="en-GB"/>
          </a:p>
        </p:txBody>
      </p:sp>
      <p:cxnSp>
        <p:nvCxnSpPr>
          <p:cNvPr id="9" name="Straight Connector 8"/>
          <p:cNvCxnSpPr/>
          <p:nvPr/>
        </p:nvCxnSpPr>
        <p:spPr>
          <a:xfrm>
            <a:off x="1371687" y="798973"/>
            <a:ext cx="0" cy="2247117"/>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717667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a:xfrm>
              <a:off x="7477387" y="482170"/>
              <a:ext cx="4074533" cy="5149101"/>
            </a:xfrm>
            <a:prstGeom prst="rect">
              <a:avLst/>
            </a:prstGeom>
            <a:gradFill>
              <a:gsLst>
                <a:gs pos="0">
                  <a:schemeClr val="bg2">
                    <a:lumMod val="10000"/>
                  </a:schemeClr>
                </a:gs>
                <a:gs pos="100000">
                  <a:schemeClr val="bg2">
                    <a:lumMod val="10000"/>
                  </a:schemeClr>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prstMaterial="matte">
              <a:bevelT w="133350" h="50800" prst="divot"/>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535694" y="1129513"/>
            <a:ext cx="5447840" cy="1830584"/>
          </a:xfrm>
        </p:spPr>
        <p:txBody>
          <a:bodyPr anchor="b">
            <a:normAutofit/>
          </a:bodyPr>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534695" y="3145992"/>
            <a:ext cx="5440037"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534695" y="5469856"/>
            <a:ext cx="5440038" cy="320123"/>
          </a:xfrm>
        </p:spPr>
        <p:txBody>
          <a:bodyPr/>
          <a:lstStyle>
            <a:lvl1pPr algn="l">
              <a:defRPr/>
            </a:lvl1pPr>
          </a:lstStyle>
          <a:p>
            <a:fld id="{016A7ED2-E842-4977-9E57-4BC20A0A1B0E}" type="datetimeFigureOut">
              <a:rPr lang="en-GB" smtClean="0"/>
              <a:t>27/05/2026</a:t>
            </a:fld>
            <a:endParaRPr lang="en-GB"/>
          </a:p>
        </p:txBody>
      </p:sp>
      <p:sp>
        <p:nvSpPr>
          <p:cNvPr id="6" name="Footer Placeholder 5"/>
          <p:cNvSpPr>
            <a:spLocks noGrp="1"/>
          </p:cNvSpPr>
          <p:nvPr>
            <p:ph type="ftr" sz="quarter" idx="11"/>
          </p:nvPr>
        </p:nvSpPr>
        <p:spPr>
          <a:xfrm>
            <a:off x="1534910" y="318640"/>
            <a:ext cx="5453475" cy="320931"/>
          </a:xfrm>
        </p:spPr>
        <p:txBody>
          <a:bodyPr/>
          <a:lstStyle/>
          <a:p>
            <a:endParaRPr lang="en-GB"/>
          </a:p>
        </p:txBody>
      </p:sp>
      <p:sp>
        <p:nvSpPr>
          <p:cNvPr id="7" name="Slide Number Placeholder 6"/>
          <p:cNvSpPr>
            <a:spLocks noGrp="1"/>
          </p:cNvSpPr>
          <p:nvPr>
            <p:ph type="sldNum" sz="quarter" idx="12"/>
          </p:nvPr>
        </p:nvSpPr>
        <p:spPr/>
        <p:txBody>
          <a:bodyPr/>
          <a:lstStyle/>
          <a:p>
            <a:fld id="{F4B900FF-F7F2-4D73-B0FF-5CB0EE393BD4}" type="slidenum">
              <a:rPr lang="en-GB" smtClean="0"/>
              <a:t>‹#›</a:t>
            </a:fld>
            <a:endParaRPr lang="en-GB"/>
          </a:p>
        </p:txBody>
      </p:sp>
      <p:cxnSp>
        <p:nvCxnSpPr>
          <p:cNvPr id="14" name="Straight Connector 13"/>
          <p:cNvCxnSpPr/>
          <p:nvPr/>
        </p:nvCxnSpPr>
        <p:spPr>
          <a:xfrm>
            <a:off x="1371687" y="798973"/>
            <a:ext cx="0" cy="2161124"/>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1039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Rectangle 8"/>
          <p:cNvSpPr/>
          <p:nvPr/>
        </p:nvSpPr>
        <p:spPr>
          <a:xfrm>
            <a:off x="0" y="2015732"/>
            <a:ext cx="12192000" cy="4118829"/>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pic>
        <p:nvPicPr>
          <p:cNvPr id="7" name="Picture 6"/>
          <p:cNvPicPr>
            <a:picLocks noChangeAspect="1"/>
          </p:cNvPicPr>
          <p:nvPr/>
        </p:nvPicPr>
        <p:blipFill rotWithShape="1">
          <a:blip r:embed="rId19"/>
          <a:srcRect t="2769" b="-2769"/>
          <a:stretch/>
        </p:blipFill>
        <p:spPr>
          <a:xfrm>
            <a:off x="0" y="6135624"/>
            <a:ext cx="12192000" cy="742950"/>
          </a:xfrm>
          <a:prstGeom prst="rect">
            <a:avLst/>
          </a:prstGeom>
        </p:spPr>
      </p:pic>
      <p:sp>
        <p:nvSpPr>
          <p:cNvPr id="2" name="Title Placeholder 1"/>
          <p:cNvSpPr>
            <a:spLocks noGrp="1"/>
          </p:cNvSpPr>
          <p:nvPr>
            <p:ph type="title"/>
          </p:nvPr>
        </p:nvSpPr>
        <p:spPr>
          <a:xfrm>
            <a:off x="1534696" y="804519"/>
            <a:ext cx="9520158" cy="1049235"/>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534696" y="2015732"/>
            <a:ext cx="9520158"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016A7ED2-E842-4977-9E57-4BC20A0A1B0E}" type="datetimeFigureOut">
              <a:rPr lang="en-GB" smtClean="0"/>
              <a:t>27/05/2026</a:t>
            </a:fld>
            <a:endParaRPr lang="en-GB"/>
          </a:p>
        </p:txBody>
      </p:sp>
      <p:sp>
        <p:nvSpPr>
          <p:cNvPr id="5" name="Footer Placeholder 4"/>
          <p:cNvSpPr>
            <a:spLocks noGrp="1"/>
          </p:cNvSpPr>
          <p:nvPr>
            <p:ph type="ftr" sz="quarter" idx="3"/>
          </p:nvPr>
        </p:nvSpPr>
        <p:spPr>
          <a:xfrm>
            <a:off x="1534695" y="329307"/>
            <a:ext cx="5855719"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F4B900FF-F7F2-4D73-B0FF-5CB0EE393BD4}" type="slidenum">
              <a:rPr lang="en-GB" smtClean="0"/>
              <a:t>‹#›</a:t>
            </a:fld>
            <a:endParaRPr lang="en-GB"/>
          </a:p>
        </p:txBody>
      </p:sp>
      <p:cxnSp>
        <p:nvCxnSpPr>
          <p:cNvPr id="12" name="Straight Connector 11"/>
          <p:cNvCxnSpPr/>
          <p:nvPr/>
        </p:nvCxnSpPr>
        <p:spPr>
          <a:xfrm>
            <a:off x="0" y="6141705"/>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7AA89BC-70CB-C13B-7CD2-5C11ADE48385}"/>
              </a:ext>
            </a:extLst>
          </p:cNvPr>
          <p:cNvSpPr txBox="1"/>
          <p:nvPr userDrawn="1">
            <p:extLst>
              <p:ext uri="{1162E1C5-73C7-4A58-AE30-91384D911F3F}">
                <p184:classification xmlns:p184="http://schemas.microsoft.com/office/powerpoint/2018/4/main" val="hdr"/>
              </p:ext>
            </p:extLst>
          </p:nvPr>
        </p:nvSpPr>
        <p:spPr>
          <a:xfrm>
            <a:off x="63500" y="63500"/>
            <a:ext cx="585788" cy="182880"/>
          </a:xfrm>
          <a:prstGeom prst="rect">
            <a:avLst/>
          </a:prstGeom>
        </p:spPr>
        <p:txBody>
          <a:bodyPr horzOverflow="overflow" lIns="0" tIns="0" rIns="0" bIns="0">
            <a:spAutoFit/>
          </a:bodyPr>
          <a:lstStyle/>
          <a:p>
            <a:pPr algn="l"/>
            <a:r>
              <a:rPr lang="en-GB" sz="1200">
                <a:solidFill>
                  <a:srgbClr val="0000FF">
                    <a:alpha val="50000"/>
                  </a:srgbClr>
                </a:solidFill>
                <a:latin typeface="Calibri" panose="020F0502020204030204" pitchFamily="34" charset="0"/>
                <a:ea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3980617078"/>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86" r:id="rId12"/>
    <p:sldLayoutId id="2147483787" r:id="rId13"/>
    <p:sldLayoutId id="2147483788" r:id="rId14"/>
    <p:sldLayoutId id="2147483789" r:id="rId15"/>
    <p:sldLayoutId id="2147483790" r:id="rId16"/>
    <p:sldLayoutId id="2147483791" r:id="rId17"/>
  </p:sldLayoutIdLst>
  <p:txStyles>
    <p:title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016A7ED2-E842-4977-9E57-4BC20A0A1B0E}" type="datetimeFigureOut">
              <a:rPr lang="en-GB" smtClean="0"/>
              <a:t>27/05/2026</a:t>
            </a:fld>
            <a:endParaRPr lang="en-GB"/>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GB"/>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F4B900FF-F7F2-4D73-B0FF-5CB0EE393BD4}" type="slidenum">
              <a:rPr lang="en-GB" smtClean="0"/>
              <a:t>‹#›</a:t>
            </a:fld>
            <a:endParaRPr lang="en-GB"/>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78A7E82-C7E1-1579-AE9E-C97BF47396B6}"/>
              </a:ext>
            </a:extLst>
          </p:cNvPr>
          <p:cNvSpPr txBox="1"/>
          <p:nvPr userDrawn="1">
            <p:extLst>
              <p:ext uri="{1162E1C5-73C7-4A58-AE30-91384D911F3F}">
                <p184:classification xmlns:p184="http://schemas.microsoft.com/office/powerpoint/2018/4/main" val="hdr"/>
              </p:ext>
            </p:extLst>
          </p:nvPr>
        </p:nvSpPr>
        <p:spPr>
          <a:xfrm>
            <a:off x="63500" y="63500"/>
            <a:ext cx="585788" cy="182880"/>
          </a:xfrm>
          <a:prstGeom prst="rect">
            <a:avLst/>
          </a:prstGeom>
        </p:spPr>
        <p:txBody>
          <a:bodyPr horzOverflow="overflow" lIns="0" tIns="0" rIns="0" bIns="0">
            <a:spAutoFit/>
          </a:bodyPr>
          <a:lstStyle/>
          <a:p>
            <a:pPr algn="l"/>
            <a:r>
              <a:rPr lang="en-GB" sz="1200">
                <a:solidFill>
                  <a:srgbClr val="0000FF">
                    <a:alpha val="50000"/>
                  </a:srgbClr>
                </a:solidFill>
                <a:latin typeface="Calibri" panose="020F0502020204030204" pitchFamily="34" charset="0"/>
                <a:ea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3102405217"/>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21.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gov.scot/publications/new-scots-refugee-integration-strategy-2024/"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5.jpeg"/><Relationship Id="rId7" Type="http://schemas.openxmlformats.org/officeDocument/2006/relationships/diagramColors" Target="../diagrams/colors4.xml"/><Relationship Id="rId2" Type="http://schemas.openxmlformats.org/officeDocument/2006/relationships/notesSlide" Target="../notesSlides/notesSlide31.xml"/><Relationship Id="rId1" Type="http://schemas.openxmlformats.org/officeDocument/2006/relationships/slideLayout" Target="../slideLayouts/slideLayout15.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2.xml"/><Relationship Id="rId1" Type="http://schemas.openxmlformats.org/officeDocument/2006/relationships/slideLayout" Target="../slideLayouts/slideLayout1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3.xml"/><Relationship Id="rId1" Type="http://schemas.openxmlformats.org/officeDocument/2006/relationships/slideLayout" Target="../slideLayouts/slideLayout1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4.xml"/><Relationship Id="rId1" Type="http://schemas.openxmlformats.org/officeDocument/2006/relationships/slideLayout" Target="../slideLayouts/slideLayout1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5.xml"/><Relationship Id="rId1" Type="http://schemas.openxmlformats.org/officeDocument/2006/relationships/slideLayout" Target="../slideLayouts/slideLayout15.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40.xml"/><Relationship Id="rId1" Type="http://schemas.openxmlformats.org/officeDocument/2006/relationships/slideLayout" Target="../slideLayouts/slideLayout16.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26.jpeg"/><Relationship Id="rId7" Type="http://schemas.openxmlformats.org/officeDocument/2006/relationships/diagramColors" Target="../diagrams/colors10.xml"/><Relationship Id="rId2" Type="http://schemas.openxmlformats.org/officeDocument/2006/relationships/notesSlide" Target="../notesSlides/notesSlide42.xml"/><Relationship Id="rId1" Type="http://schemas.openxmlformats.org/officeDocument/2006/relationships/slideLayout" Target="../slideLayouts/slideLayout16.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44.xml.rels><?xml version="1.0" encoding="UTF-8" standalone="yes"?>
<Relationships xmlns="http://schemas.openxmlformats.org/package/2006/relationships"><Relationship Id="rId8" Type="http://schemas.openxmlformats.org/officeDocument/2006/relationships/diagramColors" Target="../diagrams/colors12.xml"/><Relationship Id="rId3" Type="http://schemas.openxmlformats.org/officeDocument/2006/relationships/image" Target="../media/image27.png"/><Relationship Id="rId7" Type="http://schemas.openxmlformats.org/officeDocument/2006/relationships/diagramQuickStyle" Target="../diagrams/quickStyle12.xml"/><Relationship Id="rId2" Type="http://schemas.openxmlformats.org/officeDocument/2006/relationships/notesSlide" Target="../notesSlides/notesSlide44.xml"/><Relationship Id="rId1" Type="http://schemas.openxmlformats.org/officeDocument/2006/relationships/slideLayout" Target="../slideLayouts/slideLayout17.xml"/><Relationship Id="rId6" Type="http://schemas.openxmlformats.org/officeDocument/2006/relationships/diagramLayout" Target="../diagrams/layout12.xml"/><Relationship Id="rId5" Type="http://schemas.openxmlformats.org/officeDocument/2006/relationships/diagramData" Target="../diagrams/data12.xml"/><Relationship Id="rId4" Type="http://schemas.openxmlformats.org/officeDocument/2006/relationships/image" Target="../media/image28.png"/><Relationship Id="rId9" Type="http://schemas.microsoft.com/office/2007/relationships/diagramDrawing" Target="../diagrams/drawing12.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47.xml"/><Relationship Id="rId1" Type="http://schemas.openxmlformats.org/officeDocument/2006/relationships/slideLayout" Target="../slideLayouts/slideLayout16.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diagramData" Target="../diagrams/data15.xml"/><Relationship Id="rId3" Type="http://schemas.openxmlformats.org/officeDocument/2006/relationships/diagramData" Target="../diagrams/data14.xml"/><Relationship Id="rId7" Type="http://schemas.microsoft.com/office/2007/relationships/diagramDrawing" Target="../diagrams/drawing14.xml"/><Relationship Id="rId12" Type="http://schemas.microsoft.com/office/2007/relationships/diagramDrawing" Target="../diagrams/drawing15.xml"/><Relationship Id="rId2" Type="http://schemas.openxmlformats.org/officeDocument/2006/relationships/notesSlide" Target="../notesSlides/notesSlide49.xml"/><Relationship Id="rId1" Type="http://schemas.openxmlformats.org/officeDocument/2006/relationships/slideLayout" Target="../slideLayouts/slideLayout16.xml"/><Relationship Id="rId6" Type="http://schemas.openxmlformats.org/officeDocument/2006/relationships/diagramColors" Target="../diagrams/colors14.xml"/><Relationship Id="rId11" Type="http://schemas.openxmlformats.org/officeDocument/2006/relationships/diagramColors" Target="../diagrams/colors15.xml"/><Relationship Id="rId5" Type="http://schemas.openxmlformats.org/officeDocument/2006/relationships/diagramQuickStyle" Target="../diagrams/quickStyle14.xml"/><Relationship Id="rId10" Type="http://schemas.openxmlformats.org/officeDocument/2006/relationships/diagramQuickStyle" Target="../diagrams/quickStyle15.xml"/><Relationship Id="rId4" Type="http://schemas.openxmlformats.org/officeDocument/2006/relationships/diagramLayout" Target="../diagrams/layout14.xml"/><Relationship Id="rId9" Type="http://schemas.openxmlformats.org/officeDocument/2006/relationships/diagramLayout" Target="../diagrams/layout15.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0.xml"/><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32.jpeg"/><Relationship Id="rId7" Type="http://schemas.openxmlformats.org/officeDocument/2006/relationships/diagramColors" Target="../diagrams/colors16.xml"/><Relationship Id="rId2" Type="http://schemas.openxmlformats.org/officeDocument/2006/relationships/notesSlide" Target="../notesSlides/notesSlide51.xml"/><Relationship Id="rId1" Type="http://schemas.openxmlformats.org/officeDocument/2006/relationships/slideLayout" Target="../slideLayouts/slideLayout16.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s>
</file>

<file path=ppt/slides/_rels/slide52.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33.jpg"/><Relationship Id="rId7" Type="http://schemas.openxmlformats.org/officeDocument/2006/relationships/diagramColors" Target="../diagrams/colors17.xml"/><Relationship Id="rId2" Type="http://schemas.openxmlformats.org/officeDocument/2006/relationships/notesSlide" Target="../notesSlides/notesSlide52.xml"/><Relationship Id="rId1" Type="http://schemas.openxmlformats.org/officeDocument/2006/relationships/slideLayout" Target="../slideLayouts/slideLayout16.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s>
</file>

<file path=ppt/slides/_rels/slide53.xml.rels><?xml version="1.0" encoding="UTF-8" standalone="yes"?>
<Relationships xmlns="http://schemas.openxmlformats.org/package/2006/relationships"><Relationship Id="rId3" Type="http://schemas.openxmlformats.org/officeDocument/2006/relationships/hyperlink" Target="https://transformingpsychologicaltrauma.scot/resources/national-trauma-training-programme-online-resources-summary/"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5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4.xml"/><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8" Type="http://schemas.openxmlformats.org/officeDocument/2006/relationships/diagramQuickStyle" Target="../diagrams/quickStyle18.xml"/><Relationship Id="rId3" Type="http://schemas.openxmlformats.org/officeDocument/2006/relationships/image" Target="../media/image1.jpeg"/><Relationship Id="rId7" Type="http://schemas.openxmlformats.org/officeDocument/2006/relationships/diagramLayout" Target="../diagrams/layout18.xml"/><Relationship Id="rId2" Type="http://schemas.openxmlformats.org/officeDocument/2006/relationships/notesSlide" Target="../notesSlides/notesSlide56.xml"/><Relationship Id="rId1" Type="http://schemas.openxmlformats.org/officeDocument/2006/relationships/slideLayout" Target="../slideLayouts/slideLayout16.xml"/><Relationship Id="rId6" Type="http://schemas.openxmlformats.org/officeDocument/2006/relationships/diagramData" Target="../diagrams/data18.xml"/><Relationship Id="rId5" Type="http://schemas.openxmlformats.org/officeDocument/2006/relationships/hyperlink" Target="https://openclipart.org/detail/298870/school-colour" TargetMode="External"/><Relationship Id="rId10" Type="http://schemas.microsoft.com/office/2007/relationships/diagramDrawing" Target="../diagrams/drawing18.xml"/><Relationship Id="rId4" Type="http://schemas.openxmlformats.org/officeDocument/2006/relationships/image" Target="../media/image37.png"/><Relationship Id="rId9" Type="http://schemas.openxmlformats.org/officeDocument/2006/relationships/diagramColors" Target="../diagrams/colors18.xml"/></Relationships>
</file>

<file path=ppt/slides/_rels/slide57.xml.rels><?xml version="1.0" encoding="UTF-8" standalone="yes"?>
<Relationships xmlns="http://schemas.openxmlformats.org/package/2006/relationships"><Relationship Id="rId8" Type="http://schemas.microsoft.com/office/2007/relationships/diagramDrawing" Target="../diagrams/drawing19.xml"/><Relationship Id="rId13" Type="http://schemas.microsoft.com/office/2007/relationships/diagramDrawing" Target="../diagrams/drawing20.xml"/><Relationship Id="rId3" Type="http://schemas.openxmlformats.org/officeDocument/2006/relationships/image" Target="../media/image38.jpeg"/><Relationship Id="rId7" Type="http://schemas.openxmlformats.org/officeDocument/2006/relationships/diagramColors" Target="../diagrams/colors19.xml"/><Relationship Id="rId12" Type="http://schemas.openxmlformats.org/officeDocument/2006/relationships/diagramColors" Target="../diagrams/colors20.xml"/><Relationship Id="rId2" Type="http://schemas.openxmlformats.org/officeDocument/2006/relationships/notesSlide" Target="../notesSlides/notesSlide57.xml"/><Relationship Id="rId1" Type="http://schemas.openxmlformats.org/officeDocument/2006/relationships/slideLayout" Target="../slideLayouts/slideLayout16.xml"/><Relationship Id="rId6" Type="http://schemas.openxmlformats.org/officeDocument/2006/relationships/diagramQuickStyle" Target="../diagrams/quickStyle19.xml"/><Relationship Id="rId11" Type="http://schemas.openxmlformats.org/officeDocument/2006/relationships/diagramQuickStyle" Target="../diagrams/quickStyle20.xml"/><Relationship Id="rId5" Type="http://schemas.openxmlformats.org/officeDocument/2006/relationships/diagramLayout" Target="../diagrams/layout19.xml"/><Relationship Id="rId10" Type="http://schemas.openxmlformats.org/officeDocument/2006/relationships/diagramLayout" Target="../diagrams/layout20.xml"/><Relationship Id="rId4" Type="http://schemas.openxmlformats.org/officeDocument/2006/relationships/diagramData" Target="../diagrams/data19.xml"/><Relationship Id="rId9" Type="http://schemas.openxmlformats.org/officeDocument/2006/relationships/diagramData" Target="../diagrams/data20.xml"/></Relationships>
</file>

<file path=ppt/slides/_rels/slide58.xml.rels><?xml version="1.0" encoding="UTF-8" standalone="yes"?>
<Relationships xmlns="http://schemas.openxmlformats.org/package/2006/relationships"><Relationship Id="rId8" Type="http://schemas.microsoft.com/office/2007/relationships/diagramDrawing" Target="../diagrams/drawing21.xml"/><Relationship Id="rId13" Type="http://schemas.microsoft.com/office/2007/relationships/diagramDrawing" Target="../diagrams/drawing22.xml"/><Relationship Id="rId3" Type="http://schemas.openxmlformats.org/officeDocument/2006/relationships/image" Target="../media/image38.jpeg"/><Relationship Id="rId7" Type="http://schemas.openxmlformats.org/officeDocument/2006/relationships/diagramColors" Target="../diagrams/colors21.xml"/><Relationship Id="rId12" Type="http://schemas.openxmlformats.org/officeDocument/2006/relationships/diagramColors" Target="../diagrams/colors22.xml"/><Relationship Id="rId2" Type="http://schemas.openxmlformats.org/officeDocument/2006/relationships/notesSlide" Target="../notesSlides/notesSlide58.xml"/><Relationship Id="rId1" Type="http://schemas.openxmlformats.org/officeDocument/2006/relationships/slideLayout" Target="../slideLayouts/slideLayout16.xml"/><Relationship Id="rId6" Type="http://schemas.openxmlformats.org/officeDocument/2006/relationships/diagramQuickStyle" Target="../diagrams/quickStyle21.xml"/><Relationship Id="rId11" Type="http://schemas.openxmlformats.org/officeDocument/2006/relationships/diagramQuickStyle" Target="../diagrams/quickStyle22.xml"/><Relationship Id="rId5" Type="http://schemas.openxmlformats.org/officeDocument/2006/relationships/diagramLayout" Target="../diagrams/layout21.xml"/><Relationship Id="rId10" Type="http://schemas.openxmlformats.org/officeDocument/2006/relationships/diagramLayout" Target="../diagrams/layout22.xml"/><Relationship Id="rId4" Type="http://schemas.openxmlformats.org/officeDocument/2006/relationships/diagramData" Target="../diagrams/data21.xml"/><Relationship Id="rId9" Type="http://schemas.openxmlformats.org/officeDocument/2006/relationships/diagramData" Target="../diagrams/data22.xml"/></Relationships>
</file>

<file path=ppt/slides/_rels/slide59.xml.rels><?xml version="1.0" encoding="UTF-8" standalone="yes"?>
<Relationships xmlns="http://schemas.openxmlformats.org/package/2006/relationships"><Relationship Id="rId8" Type="http://schemas.microsoft.com/office/2007/relationships/diagramDrawing" Target="../diagrams/drawing23.xml"/><Relationship Id="rId3" Type="http://schemas.openxmlformats.org/officeDocument/2006/relationships/image" Target="../media/image38.jpeg"/><Relationship Id="rId7" Type="http://schemas.openxmlformats.org/officeDocument/2006/relationships/diagramColors" Target="../diagrams/colors23.xml"/><Relationship Id="rId2" Type="http://schemas.openxmlformats.org/officeDocument/2006/relationships/notesSlide" Target="../notesSlides/notesSlide59.xml"/><Relationship Id="rId1" Type="http://schemas.openxmlformats.org/officeDocument/2006/relationships/slideLayout" Target="../slideLayouts/slideLayout16.xml"/><Relationship Id="rId6" Type="http://schemas.openxmlformats.org/officeDocument/2006/relationships/diagramQuickStyle" Target="../diagrams/quickStyle23.xml"/><Relationship Id="rId5" Type="http://schemas.openxmlformats.org/officeDocument/2006/relationships/diagramLayout" Target="../diagrams/layout23.xml"/><Relationship Id="rId4" Type="http://schemas.openxmlformats.org/officeDocument/2006/relationships/diagramData" Target="../diagrams/data2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8" Type="http://schemas.microsoft.com/office/2007/relationships/diagramDrawing" Target="../diagrams/drawing24.xml"/><Relationship Id="rId3" Type="http://schemas.openxmlformats.org/officeDocument/2006/relationships/image" Target="../media/image38.jpeg"/><Relationship Id="rId7" Type="http://schemas.openxmlformats.org/officeDocument/2006/relationships/diagramColors" Target="../diagrams/colors24.xml"/><Relationship Id="rId2" Type="http://schemas.openxmlformats.org/officeDocument/2006/relationships/notesSlide" Target="../notesSlides/notesSlide60.xml"/><Relationship Id="rId1" Type="http://schemas.openxmlformats.org/officeDocument/2006/relationships/slideLayout" Target="../slideLayouts/slideLayout16.xml"/><Relationship Id="rId6" Type="http://schemas.openxmlformats.org/officeDocument/2006/relationships/diagramQuickStyle" Target="../diagrams/quickStyle24.xml"/><Relationship Id="rId5" Type="http://schemas.openxmlformats.org/officeDocument/2006/relationships/diagramLayout" Target="../diagrams/layout24.xml"/><Relationship Id="rId4" Type="http://schemas.openxmlformats.org/officeDocument/2006/relationships/diagramData" Target="../diagrams/data24.xml"/></Relationships>
</file>

<file path=ppt/slides/_rels/slide61.xml.rels><?xml version="1.0" encoding="UTF-8" standalone="yes"?>
<Relationships xmlns="http://schemas.openxmlformats.org/package/2006/relationships"><Relationship Id="rId8" Type="http://schemas.microsoft.com/office/2007/relationships/diagramDrawing" Target="../diagrams/drawing25.xml"/><Relationship Id="rId3" Type="http://schemas.openxmlformats.org/officeDocument/2006/relationships/image" Target="../media/image38.jpeg"/><Relationship Id="rId7" Type="http://schemas.openxmlformats.org/officeDocument/2006/relationships/diagramColors" Target="../diagrams/colors25.xml"/><Relationship Id="rId2" Type="http://schemas.openxmlformats.org/officeDocument/2006/relationships/notesSlide" Target="../notesSlides/notesSlide61.xml"/><Relationship Id="rId1" Type="http://schemas.openxmlformats.org/officeDocument/2006/relationships/slideLayout" Target="../slideLayouts/slideLayout16.xml"/><Relationship Id="rId6" Type="http://schemas.openxmlformats.org/officeDocument/2006/relationships/diagramQuickStyle" Target="../diagrams/quickStyle25.xml"/><Relationship Id="rId5" Type="http://schemas.openxmlformats.org/officeDocument/2006/relationships/diagramLayout" Target="../diagrams/layout25.xml"/><Relationship Id="rId4" Type="http://schemas.openxmlformats.org/officeDocument/2006/relationships/diagramData" Target="../diagrams/data2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8" Type="http://schemas.openxmlformats.org/officeDocument/2006/relationships/hyperlink" Target="https://www.lancashire.gov.uk/practitioners/supporting-children-and-families/send/sen-support-and-ehc-plans/one-page-profile/" TargetMode="External"/><Relationship Id="rId3" Type="http://schemas.openxmlformats.org/officeDocument/2006/relationships/image" Target="../media/image39.png"/><Relationship Id="rId7" Type="http://schemas.openxmlformats.org/officeDocument/2006/relationships/image" Target="../media/image41.tmp"/><Relationship Id="rId2" Type="http://schemas.openxmlformats.org/officeDocument/2006/relationships/notesSlide" Target="../notesSlides/notesSlide63.xml"/><Relationship Id="rId1" Type="http://schemas.openxmlformats.org/officeDocument/2006/relationships/slideLayout" Target="../slideLayouts/slideLayout13.xml"/><Relationship Id="rId6" Type="http://schemas.openxmlformats.org/officeDocument/2006/relationships/hyperlink" Target="https://sheffkids.co.uk/resources/" TargetMode="External"/><Relationship Id="rId5" Type="http://schemas.openxmlformats.org/officeDocument/2006/relationships/image" Target="../media/image40.jpeg"/><Relationship Id="rId4" Type="http://schemas.openxmlformats.org/officeDocument/2006/relationships/hyperlink" Target="https://beaconhouse.org.uk/wp-content/uploads/2021/12/Transition-Cards.pdf" TargetMode="External"/><Relationship Id="rId9" Type="http://schemas.openxmlformats.org/officeDocument/2006/relationships/image" Target="../media/image42.tmp"/></Relationships>
</file>

<file path=ppt/slides/_rels/slide6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4.xml"/><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9.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hyperlink" Target="https://uktraumacouncil.org/resources/childhood-trauma-migration-asylum?cn-reloaded=1&amp;shem=rimspwouoe,&amp;cn-reloaded=1" TargetMode="External"/><Relationship Id="rId2" Type="http://schemas.openxmlformats.org/officeDocument/2006/relationships/notesSlide" Target="../notesSlides/notesSlide72.xml"/><Relationship Id="rId1" Type="http://schemas.openxmlformats.org/officeDocument/2006/relationships/slideLayout" Target="../slideLayouts/slideLayout16.xml"/><Relationship Id="rId5" Type="http://schemas.openxmlformats.org/officeDocument/2006/relationships/hyperlink" Target="https://www.afya.at/media/files/afya_leitfaden_englisch.pdf?shem=rimspwouoe," TargetMode="External"/><Relationship Id="rId4" Type="http://schemas.openxmlformats.org/officeDocument/2006/relationships/hyperlink" Target="https://www.bps.org.uk/guideline/guidelines-psychologists-working-refugees-and-asylum-seekers-uk?shem=rimspwouoe,"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3.xml"/><Relationship Id="rId1" Type="http://schemas.openxmlformats.org/officeDocument/2006/relationships/slideLayout" Target="../slideLayouts/slideLayout16.xml"/><Relationship Id="rId4" Type="http://schemas.openxmlformats.org/officeDocument/2006/relationships/image" Target="../media/image47.svg"/></Relationships>
</file>

<file path=ppt/slides/_rels/slide7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4.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image" Target="../media/image49.svg"/></Relationships>
</file>

<file path=ppt/slides/_rels/slide7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5.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svg"/></Relationships>
</file>

<file path=ppt/slides/_rels/slide7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microsoft.com/office/2007/relationships/diagramDrawing" Target="../diagrams/drawing27.xml"/><Relationship Id="rId3" Type="http://schemas.openxmlformats.org/officeDocument/2006/relationships/image" Target="../media/image1.jpeg"/><Relationship Id="rId7" Type="http://schemas.openxmlformats.org/officeDocument/2006/relationships/diagramColors" Target="../diagrams/colors27.xml"/><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diagramQuickStyle" Target="../diagrams/quickStyle27.xml"/><Relationship Id="rId5" Type="http://schemas.openxmlformats.org/officeDocument/2006/relationships/diagramLayout" Target="../diagrams/layout27.xml"/><Relationship Id="rId4" Type="http://schemas.openxmlformats.org/officeDocument/2006/relationships/diagramData" Target="../diagrams/data2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DB56CED6-ACD4-43B1-BE53-1B579E8C6E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5732"/>
            <a:ext cx="12192000" cy="4118829"/>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pic>
        <p:nvPicPr>
          <p:cNvPr id="3081" name="Picture 3080">
            <a:extLst>
              <a:ext uri="{FF2B5EF4-FFF2-40B4-BE49-F238E27FC236}">
                <a16:creationId xmlns:a16="http://schemas.microsoft.com/office/drawing/2014/main" id="{5B451061-F85B-40DB-92DA-1FD61C70C3F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srcRect t="2769" b="-2769"/>
          <a:stretch/>
        </p:blipFill>
        <p:spPr>
          <a:xfrm>
            <a:off x="0" y="6135624"/>
            <a:ext cx="12192000" cy="742950"/>
          </a:xfrm>
          <a:prstGeom prst="rect">
            <a:avLst/>
          </a:prstGeom>
        </p:spPr>
      </p:pic>
      <p:cxnSp>
        <p:nvCxnSpPr>
          <p:cNvPr id="3083" name="Straight Connector 3082">
            <a:extLst>
              <a:ext uri="{FF2B5EF4-FFF2-40B4-BE49-F238E27FC236}">
                <a16:creationId xmlns:a16="http://schemas.microsoft.com/office/drawing/2014/main" id="{D1F836F1-51D4-4090-8E0D-97877F0360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41705"/>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3085" name="Straight Connector 3084">
            <a:extLst>
              <a:ext uri="{FF2B5EF4-FFF2-40B4-BE49-F238E27FC236}">
                <a16:creationId xmlns:a16="http://schemas.microsoft.com/office/drawing/2014/main" id="{CDE33292-50BA-4AED-A315-7A6ADB4B100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334637" y="798973"/>
            <a:ext cx="0" cy="2544756"/>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 useBgFill="1">
        <p:nvSpPr>
          <p:cNvPr id="3087" name="Rectangle 3086">
            <a:extLst>
              <a:ext uri="{FF2B5EF4-FFF2-40B4-BE49-F238E27FC236}">
                <a16:creationId xmlns:a16="http://schemas.microsoft.com/office/drawing/2014/main" id="{58A4B56A-28BF-494A-B9A0-7212483E8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9" name="Rectangle 3088">
            <a:extLst>
              <a:ext uri="{FF2B5EF4-FFF2-40B4-BE49-F238E27FC236}">
                <a16:creationId xmlns:a16="http://schemas.microsoft.com/office/drawing/2014/main" id="{6A5EE248-87D5-4C83-A97D-C1754B546D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5732"/>
            <a:ext cx="12192000" cy="4118829"/>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9CDFBA51-5B1F-7D24-01BD-1AB43BB06D21}"/>
              </a:ext>
            </a:extLst>
          </p:cNvPr>
          <p:cNvSpPr>
            <a:spLocks noGrp="1"/>
          </p:cNvSpPr>
          <p:nvPr>
            <p:ph type="title"/>
          </p:nvPr>
        </p:nvSpPr>
        <p:spPr>
          <a:xfrm>
            <a:off x="1541822" y="962902"/>
            <a:ext cx="4087178" cy="2380828"/>
          </a:xfrm>
        </p:spPr>
        <p:txBody>
          <a:bodyPr vert="horz" lIns="91440" tIns="45720" rIns="91440" bIns="0" rtlCol="0" anchor="b">
            <a:normAutofit/>
          </a:bodyPr>
          <a:lstStyle/>
          <a:p>
            <a:r>
              <a:rPr lang="en-US" sz="3400" dirty="0"/>
              <a:t>SDEP Anti-Racist Network </a:t>
            </a:r>
            <a:br>
              <a:rPr lang="en-US" sz="3400" dirty="0"/>
            </a:br>
            <a:r>
              <a:rPr lang="en-US" sz="3400" dirty="0"/>
              <a:t>Session 4</a:t>
            </a:r>
            <a:br>
              <a:rPr lang="en-US" sz="3400" dirty="0"/>
            </a:br>
            <a:r>
              <a:rPr lang="en-US" sz="3400" dirty="0"/>
              <a:t>28.05.26</a:t>
            </a:r>
            <a:br>
              <a:rPr lang="en-US" sz="3400" dirty="0"/>
            </a:br>
            <a:endParaRPr lang="en-US" sz="3400" dirty="0"/>
          </a:p>
        </p:txBody>
      </p:sp>
      <p:cxnSp>
        <p:nvCxnSpPr>
          <p:cNvPr id="3091" name="Straight Connector 3090">
            <a:extLst>
              <a:ext uri="{FF2B5EF4-FFF2-40B4-BE49-F238E27FC236}">
                <a16:creationId xmlns:a16="http://schemas.microsoft.com/office/drawing/2014/main" id="{5D73BF24-D1F3-4181-8C60-4EA9D4CED5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75829" y="798973"/>
            <a:ext cx="0" cy="2544756"/>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pic>
        <p:nvPicPr>
          <p:cNvPr id="3093" name="Picture 3092">
            <a:extLst>
              <a:ext uri="{FF2B5EF4-FFF2-40B4-BE49-F238E27FC236}">
                <a16:creationId xmlns:a16="http://schemas.microsoft.com/office/drawing/2014/main" id="{1A52E10F-3348-4997-8FD3-E6389D56214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srcRect t="2769" b="-2769"/>
          <a:stretch/>
        </p:blipFill>
        <p:spPr>
          <a:xfrm>
            <a:off x="0" y="6135624"/>
            <a:ext cx="12192000" cy="742950"/>
          </a:xfrm>
          <a:prstGeom prst="rect">
            <a:avLst/>
          </a:prstGeom>
        </p:spPr>
      </p:pic>
      <p:cxnSp>
        <p:nvCxnSpPr>
          <p:cNvPr id="3095" name="Straight Connector 3094">
            <a:extLst>
              <a:ext uri="{FF2B5EF4-FFF2-40B4-BE49-F238E27FC236}">
                <a16:creationId xmlns:a16="http://schemas.microsoft.com/office/drawing/2014/main" id="{BD381074-0101-41BB-98A9-EE3DC457CB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41705"/>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1026" name="Picture 1">
            <a:extLst>
              <a:ext uri="{FF2B5EF4-FFF2-40B4-BE49-F238E27FC236}">
                <a16:creationId xmlns:a16="http://schemas.microsoft.com/office/drawing/2014/main" id="{A5B1CA59-0969-4F54-6CCA-67B5F86890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6167" y="323311"/>
            <a:ext cx="5116651" cy="4848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21025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8E723-6F62-31EA-18BA-3B2927A71A44}"/>
              </a:ext>
            </a:extLst>
          </p:cNvPr>
          <p:cNvSpPr>
            <a:spLocks noGrp="1"/>
          </p:cNvSpPr>
          <p:nvPr>
            <p:ph type="title"/>
          </p:nvPr>
        </p:nvSpPr>
        <p:spPr>
          <a:xfrm>
            <a:off x="1450613" y="205429"/>
            <a:ext cx="9520158" cy="1049235"/>
          </a:xfrm>
        </p:spPr>
        <p:txBody>
          <a:bodyPr/>
          <a:lstStyle/>
          <a:p>
            <a:r>
              <a:rPr lang="en-GB" dirty="0"/>
              <a:t>Some initial actions identified by the network…</a:t>
            </a:r>
          </a:p>
        </p:txBody>
      </p:sp>
      <p:sp>
        <p:nvSpPr>
          <p:cNvPr id="3" name="Content Placeholder 2">
            <a:extLst>
              <a:ext uri="{FF2B5EF4-FFF2-40B4-BE49-F238E27FC236}">
                <a16:creationId xmlns:a16="http://schemas.microsoft.com/office/drawing/2014/main" id="{19731846-4446-475A-568C-4D4674AF8785}"/>
              </a:ext>
            </a:extLst>
          </p:cNvPr>
          <p:cNvSpPr>
            <a:spLocks noGrp="1"/>
          </p:cNvSpPr>
          <p:nvPr>
            <p:ph idx="1"/>
          </p:nvPr>
        </p:nvSpPr>
        <p:spPr>
          <a:xfrm>
            <a:off x="1450612" y="1837055"/>
            <a:ext cx="10541691" cy="4332517"/>
          </a:xfrm>
        </p:spPr>
        <p:txBody>
          <a:bodyPr>
            <a:normAutofit/>
          </a:bodyPr>
          <a:lstStyle/>
          <a:p>
            <a:r>
              <a:rPr lang="en-GB" dirty="0"/>
              <a:t>Evaluate engagement and implementation of the national training model</a:t>
            </a:r>
          </a:p>
          <a:p>
            <a:r>
              <a:rPr lang="en-GB" dirty="0"/>
              <a:t>Explore barriers to attendance at network </a:t>
            </a:r>
          </a:p>
          <a:p>
            <a:r>
              <a:rPr lang="en-GB" dirty="0"/>
              <a:t>Review service use and impact of </a:t>
            </a:r>
            <a:r>
              <a:rPr lang="en-GB" dirty="0" err="1"/>
              <a:t>workstrand</a:t>
            </a:r>
            <a:r>
              <a:rPr lang="en-GB" dirty="0"/>
              <a:t> materials such as SE framework</a:t>
            </a:r>
          </a:p>
          <a:p>
            <a:r>
              <a:rPr lang="en-GB" dirty="0"/>
              <a:t>Use network activity feedback and end of year evaluation to plan next steps</a:t>
            </a:r>
          </a:p>
          <a:p>
            <a:r>
              <a:rPr lang="en-GB" dirty="0"/>
              <a:t>Invite more partners where EP is supporting Anti-Racist practice (</a:t>
            </a:r>
            <a:r>
              <a:rPr lang="en-GB" dirty="0" err="1"/>
              <a:t>e.g</a:t>
            </a:r>
            <a:r>
              <a:rPr lang="en-GB" dirty="0"/>
              <a:t> QIO’s/ schools)</a:t>
            </a:r>
          </a:p>
          <a:p>
            <a:r>
              <a:rPr lang="en-GB" dirty="0" err="1"/>
              <a:t>Workstrand</a:t>
            </a:r>
            <a:r>
              <a:rPr lang="en-GB" dirty="0"/>
              <a:t> groups continue to develop</a:t>
            </a:r>
          </a:p>
          <a:p>
            <a:r>
              <a:rPr lang="en-GB" dirty="0"/>
              <a:t>Consider research possibilities from network</a:t>
            </a:r>
          </a:p>
          <a:p>
            <a:r>
              <a:rPr lang="en-GB" dirty="0"/>
              <a:t>Visit steering group representation </a:t>
            </a:r>
          </a:p>
          <a:p>
            <a:endParaRPr lang="en-GB" dirty="0"/>
          </a:p>
          <a:p>
            <a:endParaRPr lang="en-GB" dirty="0"/>
          </a:p>
        </p:txBody>
      </p:sp>
      <p:pic>
        <p:nvPicPr>
          <p:cNvPr id="4" name="Picture 3">
            <a:extLst>
              <a:ext uri="{FF2B5EF4-FFF2-40B4-BE49-F238E27FC236}">
                <a16:creationId xmlns:a16="http://schemas.microsoft.com/office/drawing/2014/main" id="{3163ABEC-F465-37F1-3428-7A203F73CADD}"/>
              </a:ext>
            </a:extLst>
          </p:cNvPr>
          <p:cNvPicPr>
            <a:picLocks noChangeAspect="1"/>
          </p:cNvPicPr>
          <p:nvPr/>
        </p:nvPicPr>
        <p:blipFill>
          <a:blip r:embed="rId3"/>
          <a:srcRect b="10631"/>
          <a:stretch>
            <a:fillRect/>
          </a:stretch>
        </p:blipFill>
        <p:spPr>
          <a:xfrm>
            <a:off x="10296853" y="301144"/>
            <a:ext cx="1695450" cy="2298346"/>
          </a:xfrm>
          <a:prstGeom prst="rect">
            <a:avLst/>
          </a:prstGeom>
        </p:spPr>
      </p:pic>
    </p:spTree>
    <p:extLst>
      <p:ext uri="{BB962C8B-B14F-4D97-AF65-F5344CB8AC3E}">
        <p14:creationId xmlns:p14="http://schemas.microsoft.com/office/powerpoint/2010/main" val="7189260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80DFE-13EF-70B2-DD5A-AF7AE9054CFB}"/>
              </a:ext>
            </a:extLst>
          </p:cNvPr>
          <p:cNvSpPr>
            <a:spLocks noGrp="1"/>
          </p:cNvSpPr>
          <p:nvPr>
            <p:ph type="title"/>
          </p:nvPr>
        </p:nvSpPr>
        <p:spPr/>
        <p:txBody>
          <a:bodyPr/>
          <a:lstStyle/>
          <a:p>
            <a:r>
              <a:rPr lang="en-GB" dirty="0"/>
              <a:t>…Watch </a:t>
            </a:r>
            <a:r>
              <a:rPr lang="en-GB"/>
              <a:t>this space!</a:t>
            </a:r>
            <a:endParaRPr lang="en-GB" dirty="0"/>
          </a:p>
        </p:txBody>
      </p:sp>
      <p:sp>
        <p:nvSpPr>
          <p:cNvPr id="3" name="Content Placeholder 2">
            <a:extLst>
              <a:ext uri="{FF2B5EF4-FFF2-40B4-BE49-F238E27FC236}">
                <a16:creationId xmlns:a16="http://schemas.microsoft.com/office/drawing/2014/main" id="{6DFD91BE-BC0A-D709-2CB2-4AC7F5319A7C}"/>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34016475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051140" y="4224759"/>
            <a:ext cx="7581418" cy="1395224"/>
          </a:xfrm>
        </p:spPr>
        <p:txBody>
          <a:bodyPr>
            <a:normAutofit fontScale="90000"/>
          </a:bodyPr>
          <a:lstStyle/>
          <a:p>
            <a:pPr algn="ctr"/>
            <a:r>
              <a:rPr lang="en-GB" sz="3600" dirty="0"/>
              <a:t> </a:t>
            </a:r>
            <a:r>
              <a:rPr lang="en-GB" dirty="0"/>
              <a:t>Exploring the links between immigration and trauma</a:t>
            </a:r>
            <a:br>
              <a:rPr lang="en-GB" sz="2700" b="0" dirty="0"/>
            </a:br>
            <a:br>
              <a:rPr lang="en-GB" dirty="0"/>
            </a:br>
            <a:r>
              <a:rPr lang="en-GB" dirty="0"/>
              <a:t> </a:t>
            </a:r>
            <a:br>
              <a:rPr lang="en-GB" dirty="0"/>
            </a:br>
            <a:endParaRPr lang="en-GB" dirty="0"/>
          </a:p>
        </p:txBody>
      </p:sp>
      <p:sp>
        <p:nvSpPr>
          <p:cNvPr id="5" name="Text Placeholder 4"/>
          <p:cNvSpPr>
            <a:spLocks noGrp="1"/>
          </p:cNvSpPr>
          <p:nvPr>
            <p:ph type="body" sz="quarter" idx="10"/>
          </p:nvPr>
        </p:nvSpPr>
        <p:spPr>
          <a:xfrm>
            <a:off x="5188283" y="6101162"/>
            <a:ext cx="5032163" cy="481179"/>
          </a:xfrm>
          <a:solidFill>
            <a:srgbClr val="9999FF"/>
          </a:solidFill>
        </p:spPr>
        <p:txBody>
          <a:bodyPr>
            <a:normAutofit fontScale="85000" lnSpcReduction="10000"/>
          </a:bodyPr>
          <a:lstStyle/>
          <a:p>
            <a:r>
              <a:rPr lang="en-GB" dirty="0"/>
              <a:t> Renfrewshire Educational Psychology Service</a:t>
            </a:r>
          </a:p>
        </p:txBody>
      </p:sp>
    </p:spTree>
    <p:extLst>
      <p:ext uri="{BB962C8B-B14F-4D97-AF65-F5344CB8AC3E}">
        <p14:creationId xmlns:p14="http://schemas.microsoft.com/office/powerpoint/2010/main" val="29948082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GB"/>
              <a:t>Outline of Training</a:t>
            </a:r>
            <a:br>
              <a:rPr lang="en-GB"/>
            </a:br>
            <a:br>
              <a:rPr lang="en-GB" b="1"/>
            </a:br>
            <a:br>
              <a:rPr lang="en-GB" b="1"/>
            </a:br>
            <a:br>
              <a:rPr lang="en-GB" b="1"/>
            </a:br>
            <a:br>
              <a:rPr lang="en-GB" b="1"/>
            </a:br>
            <a:br>
              <a:rPr lang="en-GB" b="1"/>
            </a:br>
            <a:br>
              <a:rPr lang="en-GB" b="1"/>
            </a:br>
            <a:br>
              <a:rPr lang="en-GB" b="1"/>
            </a:br>
            <a:endParaRPr lang="en-GB" sz="2400" dirty="0"/>
          </a:p>
        </p:txBody>
      </p:sp>
      <p:graphicFrame>
        <p:nvGraphicFramePr>
          <p:cNvPr id="7" name="Content Placeholder 2">
            <a:extLst>
              <a:ext uri="{FF2B5EF4-FFF2-40B4-BE49-F238E27FC236}">
                <a16:creationId xmlns:a16="http://schemas.microsoft.com/office/drawing/2014/main" id="{3D5452E4-8F05-4D2F-E0D5-25A461420A1D}"/>
              </a:ext>
            </a:extLst>
          </p:cNvPr>
          <p:cNvGraphicFramePr/>
          <p:nvPr/>
        </p:nvGraphicFramePr>
        <p:xfrm>
          <a:off x="2442117" y="1708608"/>
          <a:ext cx="6135826" cy="39851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106412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4422E-75AC-304C-9830-A1C4E53AB9EC}"/>
              </a:ext>
            </a:extLst>
          </p:cNvPr>
          <p:cNvSpPr>
            <a:spLocks noGrp="1"/>
          </p:cNvSpPr>
          <p:nvPr>
            <p:ph type="ctrTitle"/>
          </p:nvPr>
        </p:nvSpPr>
        <p:spPr>
          <a:xfrm>
            <a:off x="609600" y="536827"/>
            <a:ext cx="10226039" cy="818732"/>
          </a:xfrm>
        </p:spPr>
        <p:txBody>
          <a:bodyPr>
            <a:normAutofit/>
          </a:bodyPr>
          <a:lstStyle/>
          <a:p>
            <a:r>
              <a:rPr lang="en-GB" dirty="0"/>
              <a:t>Some things to keep in mind…</a:t>
            </a:r>
          </a:p>
        </p:txBody>
      </p:sp>
      <p:sp>
        <p:nvSpPr>
          <p:cNvPr id="3" name="Text Placeholder 2">
            <a:extLst>
              <a:ext uri="{FF2B5EF4-FFF2-40B4-BE49-F238E27FC236}">
                <a16:creationId xmlns:a16="http://schemas.microsoft.com/office/drawing/2014/main" id="{E99885D9-FF85-E737-2D6D-0FE151FD7158}"/>
              </a:ext>
            </a:extLst>
          </p:cNvPr>
          <p:cNvSpPr>
            <a:spLocks noGrp="1"/>
          </p:cNvSpPr>
          <p:nvPr>
            <p:ph type="body" sz="half" idx="2"/>
          </p:nvPr>
        </p:nvSpPr>
        <p:spPr>
          <a:xfrm>
            <a:off x="401054" y="1436409"/>
            <a:ext cx="9504946" cy="3985181"/>
          </a:xfrm>
        </p:spPr>
        <p:txBody>
          <a:bodyPr>
            <a:normAutofit fontScale="92500" lnSpcReduction="20000"/>
          </a:bodyPr>
          <a:lstStyle/>
          <a:p>
            <a:r>
              <a:rPr lang="en-GB" sz="2000" dirty="0"/>
              <a:t>Some of this content may be emotionally charged for some people. Please feel free to step out of the room if you need to do so</a:t>
            </a:r>
          </a:p>
          <a:p>
            <a:r>
              <a:rPr lang="en-GB" sz="2000" dirty="0"/>
              <a:t>Please be respectful when listening to others views particularly those with lived experience</a:t>
            </a:r>
          </a:p>
          <a:p>
            <a:r>
              <a:rPr lang="en-GB" sz="2000" dirty="0"/>
              <a:t>While some of this content can be viewed as political in nature, this session is not intended to serve as a platform to discuss different political viewpoints but to consider how particular views on immigration may impact on children and young people and their families</a:t>
            </a:r>
          </a:p>
          <a:p>
            <a:r>
              <a:rPr lang="en-GB" sz="2000" dirty="0"/>
              <a:t>We ask that you are aware of the language and terminology used and seek to avoid language that may be regarded as prejudiced in any way</a:t>
            </a:r>
          </a:p>
          <a:p>
            <a:endParaRPr lang="en-GB" sz="2000" dirty="0"/>
          </a:p>
          <a:p>
            <a:r>
              <a:rPr lang="en-GB" sz="2000" dirty="0"/>
              <a:t>While there is a focus in this training on how the migrant experience may lead to stress and trauma, it is important to recognise the many positive aspects of the migrant experience</a:t>
            </a:r>
          </a:p>
        </p:txBody>
      </p:sp>
    </p:spTree>
    <p:extLst>
      <p:ext uri="{BB962C8B-B14F-4D97-AF65-F5344CB8AC3E}">
        <p14:creationId xmlns:p14="http://schemas.microsoft.com/office/powerpoint/2010/main" val="30350925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a:extLst>
            <a:ext uri="{FF2B5EF4-FFF2-40B4-BE49-F238E27FC236}">
              <a16:creationId xmlns:a16="http://schemas.microsoft.com/office/drawing/2014/main" id="{75A66959-B14A-EF83-43E2-DED6BC1C3F5A}"/>
            </a:ext>
          </a:extLst>
        </p:cNvPr>
        <p:cNvGrpSpPr/>
        <p:nvPr/>
      </p:nvGrpSpPr>
      <p:grpSpPr>
        <a:xfrm>
          <a:off x="0" y="0"/>
          <a:ext cx="0" cy="0"/>
          <a:chOff x="0" y="0"/>
          <a:chExt cx="0" cy="0"/>
        </a:xfrm>
      </p:grpSpPr>
      <p:sp>
        <p:nvSpPr>
          <p:cNvPr id="28" name="Rectangle 27">
            <a:extLst>
              <a:ext uri="{FF2B5EF4-FFF2-40B4-BE49-F238E27FC236}">
                <a16:creationId xmlns:a16="http://schemas.microsoft.com/office/drawing/2014/main" id="{0ED05234-59F2-438F-99BB-C1D5FE6AB3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5732"/>
            <a:ext cx="12192000" cy="4118829"/>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pic>
        <p:nvPicPr>
          <p:cNvPr id="30" name="Picture 29">
            <a:extLst>
              <a:ext uri="{FF2B5EF4-FFF2-40B4-BE49-F238E27FC236}">
                <a16:creationId xmlns:a16="http://schemas.microsoft.com/office/drawing/2014/main" id="{92AFBBF0-B883-4E26-9359-B5CECFDCD68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srcRect t="2769" b="-2769"/>
          <a:stretch/>
        </p:blipFill>
        <p:spPr>
          <a:xfrm>
            <a:off x="0" y="6135624"/>
            <a:ext cx="12192000" cy="742950"/>
          </a:xfrm>
          <a:prstGeom prst="rect">
            <a:avLst/>
          </a:prstGeom>
        </p:spPr>
      </p:pic>
      <p:cxnSp>
        <p:nvCxnSpPr>
          <p:cNvPr id="32" name="Straight Connector 31">
            <a:extLst>
              <a:ext uri="{FF2B5EF4-FFF2-40B4-BE49-F238E27FC236}">
                <a16:creationId xmlns:a16="http://schemas.microsoft.com/office/drawing/2014/main" id="{C156D5FE-EB26-4C38-8EC5-E5FFE1B302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41705"/>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233C3A4-F9EE-4FCF-A088-5CE8C2A2D6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 useBgFill="1">
        <p:nvSpPr>
          <p:cNvPr id="36" name="Rectangle 35">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9FB427-9352-08ED-8881-53A1F7D294E8}"/>
              </a:ext>
            </a:extLst>
          </p:cNvPr>
          <p:cNvSpPr>
            <a:spLocks noGrp="1"/>
          </p:cNvSpPr>
          <p:nvPr>
            <p:ph type="ctrTitle"/>
          </p:nvPr>
        </p:nvSpPr>
        <p:spPr>
          <a:xfrm>
            <a:off x="849683" y="1240076"/>
            <a:ext cx="2727813" cy="4584527"/>
          </a:xfrm>
        </p:spPr>
        <p:txBody>
          <a:bodyPr vert="horz" lIns="91440" tIns="45720" rIns="91440" bIns="45720" rtlCol="0" anchor="t">
            <a:normAutofit/>
          </a:bodyPr>
          <a:lstStyle/>
          <a:p>
            <a:r>
              <a:rPr lang="en-US" sz="3200" b="0">
                <a:solidFill>
                  <a:srgbClr val="FFFFFF"/>
                </a:solidFill>
                <a:latin typeface="+mj-lt"/>
              </a:rPr>
              <a:t>Terminology</a:t>
            </a:r>
          </a:p>
        </p:txBody>
      </p:sp>
      <p:sp>
        <p:nvSpPr>
          <p:cNvPr id="3" name="Text Placeholder 2">
            <a:extLst>
              <a:ext uri="{FF2B5EF4-FFF2-40B4-BE49-F238E27FC236}">
                <a16:creationId xmlns:a16="http://schemas.microsoft.com/office/drawing/2014/main" id="{54D79087-E4E6-8574-11A5-9CC4DD2815C4}"/>
              </a:ext>
            </a:extLst>
          </p:cNvPr>
          <p:cNvSpPr>
            <a:spLocks noGrp="1"/>
          </p:cNvSpPr>
          <p:nvPr>
            <p:ph type="body" sz="half" idx="2"/>
          </p:nvPr>
        </p:nvSpPr>
        <p:spPr>
          <a:xfrm>
            <a:off x="4705594" y="1240077"/>
            <a:ext cx="6034827" cy="4916465"/>
          </a:xfrm>
        </p:spPr>
        <p:txBody>
          <a:bodyPr vert="horz" lIns="91440" tIns="45720" rIns="91440" bIns="45720" rtlCol="0" anchor="t">
            <a:normAutofit/>
          </a:bodyPr>
          <a:lstStyle/>
          <a:p>
            <a:pPr indent="-228600">
              <a:buFont typeface="Arial" panose="020B0604020202020204" pitchFamily="34" charset="0"/>
              <a:buChar char="•"/>
            </a:pPr>
            <a:r>
              <a:rPr lang="en-US">
                <a:latin typeface="+mn-lt"/>
                <a:cs typeface="+mn-cs"/>
              </a:rPr>
              <a:t>A </a:t>
            </a:r>
            <a:r>
              <a:rPr lang="en-US" b="1">
                <a:latin typeface="+mn-lt"/>
                <a:cs typeface="+mn-cs"/>
              </a:rPr>
              <a:t>migrant</a:t>
            </a:r>
            <a:r>
              <a:rPr lang="en-US">
                <a:latin typeface="+mn-lt"/>
                <a:cs typeface="+mn-cs"/>
              </a:rPr>
              <a:t> is someone who has left their home either temporarily or permanently. Reasons may include political unrest, poverty, war, education, to join family members or for work</a:t>
            </a:r>
          </a:p>
          <a:p>
            <a:pPr indent="-228600">
              <a:buFont typeface="Arial" panose="020B0604020202020204" pitchFamily="34" charset="0"/>
              <a:buChar char="•"/>
            </a:pPr>
            <a:r>
              <a:rPr lang="en-US">
                <a:latin typeface="+mn-lt"/>
                <a:cs typeface="+mn-cs"/>
              </a:rPr>
              <a:t>An</a:t>
            </a:r>
            <a:r>
              <a:rPr lang="en-US" b="1">
                <a:latin typeface="+mn-lt"/>
                <a:cs typeface="+mn-cs"/>
              </a:rPr>
              <a:t> immigrant</a:t>
            </a:r>
            <a:r>
              <a:rPr lang="en-US">
                <a:latin typeface="+mn-lt"/>
                <a:cs typeface="+mn-cs"/>
              </a:rPr>
              <a:t> has the intention of living here permanently</a:t>
            </a:r>
          </a:p>
          <a:p>
            <a:pPr indent="-228600">
              <a:buFont typeface="Arial" panose="020B0604020202020204" pitchFamily="34" charset="0"/>
              <a:buChar char="•"/>
            </a:pPr>
            <a:r>
              <a:rPr lang="en-US">
                <a:latin typeface="+mn-lt"/>
                <a:cs typeface="+mn-cs"/>
              </a:rPr>
              <a:t>There is distinction in UK law between </a:t>
            </a:r>
            <a:r>
              <a:rPr lang="en-US" b="1">
                <a:latin typeface="+mn-lt"/>
                <a:cs typeface="+mn-cs"/>
              </a:rPr>
              <a:t>refugees and asylum seekers</a:t>
            </a:r>
            <a:endParaRPr lang="en-US">
              <a:latin typeface="+mn-lt"/>
              <a:cs typeface="+mn-cs"/>
            </a:endParaRPr>
          </a:p>
          <a:p>
            <a:pPr indent="-228600">
              <a:buFont typeface="Arial" panose="020B0604020202020204" pitchFamily="34" charset="0"/>
              <a:buChar char="•"/>
            </a:pPr>
            <a:r>
              <a:rPr lang="en-US">
                <a:latin typeface="+mn-lt"/>
                <a:cs typeface="+mn-cs"/>
              </a:rPr>
              <a:t>An </a:t>
            </a:r>
            <a:r>
              <a:rPr lang="en-US" b="1">
                <a:latin typeface="+mn-lt"/>
                <a:cs typeface="+mn-cs"/>
              </a:rPr>
              <a:t>asylum seeker </a:t>
            </a:r>
            <a:r>
              <a:rPr lang="en-US">
                <a:latin typeface="+mn-lt"/>
                <a:cs typeface="+mn-cs"/>
              </a:rPr>
              <a:t>is an individual who is seeking international protection but whose claim has not yet been finally decided. Not every asylum seeker will be recognised as a </a:t>
            </a:r>
            <a:r>
              <a:rPr lang="en-US" b="1">
                <a:latin typeface="+mn-lt"/>
                <a:cs typeface="+mn-cs"/>
              </a:rPr>
              <a:t>refugee</a:t>
            </a:r>
            <a:r>
              <a:rPr lang="en-US">
                <a:latin typeface="+mn-lt"/>
                <a:cs typeface="+mn-cs"/>
              </a:rPr>
              <a:t> but every refugee will first be an asylum seeker</a:t>
            </a:r>
          </a:p>
          <a:p>
            <a:pPr indent="-228600">
              <a:buFont typeface="Arial" panose="020B0604020202020204" pitchFamily="34" charset="0"/>
              <a:buChar char="•"/>
            </a:pPr>
            <a:endParaRPr lang="en-US">
              <a:latin typeface="+mn-lt"/>
              <a:cs typeface="+mn-cs"/>
            </a:endParaRPr>
          </a:p>
        </p:txBody>
      </p:sp>
      <p:sp>
        <p:nvSpPr>
          <p:cNvPr id="6" name="Content Placeholder 2">
            <a:extLst>
              <a:ext uri="{FF2B5EF4-FFF2-40B4-BE49-F238E27FC236}">
                <a16:creationId xmlns:a16="http://schemas.microsoft.com/office/drawing/2014/main" id="{C0EDC0CD-9ECE-FFA9-8650-BF2825175AB3}"/>
              </a:ext>
            </a:extLst>
          </p:cNvPr>
          <p:cNvSpPr txBox="1">
            <a:spLocks/>
          </p:cNvSpPr>
          <p:nvPr/>
        </p:nvSpPr>
        <p:spPr>
          <a:xfrm>
            <a:off x="998733" y="2535741"/>
            <a:ext cx="9836905" cy="275684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200" dirty="0"/>
          </a:p>
        </p:txBody>
      </p:sp>
    </p:spTree>
    <p:extLst>
      <p:ext uri="{BB962C8B-B14F-4D97-AF65-F5344CB8AC3E}">
        <p14:creationId xmlns:p14="http://schemas.microsoft.com/office/powerpoint/2010/main" val="13993169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72716C1-05FC-2EE3-C884-06C1DD2FFF99}"/>
              </a:ext>
            </a:extLst>
          </p:cNvPr>
          <p:cNvSpPr/>
          <p:nvPr/>
        </p:nvSpPr>
        <p:spPr>
          <a:xfrm>
            <a:off x="528320" y="4914035"/>
            <a:ext cx="10932160" cy="97787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AF68A6E-FD1D-8899-36E2-0F2154EA4C34}"/>
              </a:ext>
            </a:extLst>
          </p:cNvPr>
          <p:cNvSpPr>
            <a:spLocks noGrp="1"/>
          </p:cNvSpPr>
          <p:nvPr>
            <p:ph type="ctrTitle"/>
          </p:nvPr>
        </p:nvSpPr>
        <p:spPr>
          <a:xfrm>
            <a:off x="609601" y="147359"/>
            <a:ext cx="5727032" cy="818732"/>
          </a:xfrm>
        </p:spPr>
        <p:txBody>
          <a:bodyPr/>
          <a:lstStyle/>
          <a:p>
            <a:r>
              <a:rPr lang="en-GB" dirty="0"/>
              <a:t>Quiz</a:t>
            </a:r>
          </a:p>
        </p:txBody>
      </p:sp>
      <p:sp>
        <p:nvSpPr>
          <p:cNvPr id="3" name="Text Placeholder 2">
            <a:extLst>
              <a:ext uri="{FF2B5EF4-FFF2-40B4-BE49-F238E27FC236}">
                <a16:creationId xmlns:a16="http://schemas.microsoft.com/office/drawing/2014/main" id="{32DDDFAE-C313-DD81-BD15-28AD5029DF50}"/>
              </a:ext>
            </a:extLst>
          </p:cNvPr>
          <p:cNvSpPr>
            <a:spLocks noGrp="1"/>
          </p:cNvSpPr>
          <p:nvPr>
            <p:ph type="body" sz="half" idx="2"/>
          </p:nvPr>
        </p:nvSpPr>
        <p:spPr>
          <a:xfrm>
            <a:off x="609601" y="4914035"/>
            <a:ext cx="10850879" cy="1167509"/>
          </a:xfrm>
        </p:spPr>
        <p:txBody>
          <a:bodyPr>
            <a:normAutofit/>
          </a:bodyPr>
          <a:lstStyle/>
          <a:p>
            <a:pPr algn="ctr"/>
            <a:r>
              <a:rPr lang="en-GB" sz="2000" dirty="0">
                <a:solidFill>
                  <a:schemeClr val="bg1"/>
                </a:solidFill>
              </a:rPr>
              <a:t>Migration has taken place for centuries  for reasons such as safety, food, freedom, shelter and escape</a:t>
            </a:r>
          </a:p>
          <a:p>
            <a:pPr algn="ctr"/>
            <a:r>
              <a:rPr lang="en-GB" sz="2000" dirty="0">
                <a:solidFill>
                  <a:schemeClr val="bg1"/>
                </a:solidFill>
              </a:rPr>
              <a:t>Migrants have made  many positive contributions to British society</a:t>
            </a:r>
          </a:p>
        </p:txBody>
      </p:sp>
      <p:sp>
        <p:nvSpPr>
          <p:cNvPr id="4" name="Text Placeholder 3">
            <a:extLst>
              <a:ext uri="{FF2B5EF4-FFF2-40B4-BE49-F238E27FC236}">
                <a16:creationId xmlns:a16="http://schemas.microsoft.com/office/drawing/2014/main" id="{844B9DA8-CD0B-6A42-B310-01343F957292}"/>
              </a:ext>
            </a:extLst>
          </p:cNvPr>
          <p:cNvSpPr>
            <a:spLocks noGrp="1"/>
          </p:cNvSpPr>
          <p:nvPr>
            <p:ph type="body" sz="quarter" idx="10"/>
          </p:nvPr>
        </p:nvSpPr>
        <p:spPr>
          <a:xfrm>
            <a:off x="609601" y="776455"/>
            <a:ext cx="9601199" cy="3985181"/>
          </a:xfrm>
        </p:spPr>
        <p:txBody>
          <a:bodyPr>
            <a:normAutofit lnSpcReduction="10000"/>
          </a:bodyPr>
          <a:lstStyle/>
          <a:p>
            <a:pPr marL="0" indent="0">
              <a:buNone/>
            </a:pPr>
            <a:r>
              <a:rPr lang="en-GB" sz="2000" dirty="0"/>
              <a:t>Which of these things was introduced to the UK by people who migrated to the UK?</a:t>
            </a:r>
          </a:p>
          <a:p>
            <a:r>
              <a:rPr lang="en-GB" sz="2000" dirty="0"/>
              <a:t>Tesco</a:t>
            </a:r>
          </a:p>
          <a:p>
            <a:r>
              <a:rPr lang="en-GB" sz="2000" dirty="0"/>
              <a:t>Bagels</a:t>
            </a:r>
          </a:p>
          <a:p>
            <a:r>
              <a:rPr lang="en-GB" sz="2000" dirty="0"/>
              <a:t>Fish and chips</a:t>
            </a:r>
          </a:p>
          <a:p>
            <a:r>
              <a:rPr lang="en-GB" sz="2000" dirty="0"/>
              <a:t>Chicken Tikka Masala Curry</a:t>
            </a:r>
          </a:p>
          <a:p>
            <a:r>
              <a:rPr lang="en-GB" sz="2000" dirty="0"/>
              <a:t>Fray and Bentos Pies</a:t>
            </a:r>
          </a:p>
          <a:p>
            <a:r>
              <a:rPr lang="en-GB" sz="2000" dirty="0"/>
              <a:t>Marks and Spencer</a:t>
            </a:r>
          </a:p>
          <a:p>
            <a:r>
              <a:rPr lang="en-GB" sz="2000" dirty="0"/>
              <a:t>Rimmel cosmetics</a:t>
            </a:r>
          </a:p>
        </p:txBody>
      </p:sp>
    </p:spTree>
    <p:extLst>
      <p:ext uri="{BB962C8B-B14F-4D97-AF65-F5344CB8AC3E}">
        <p14:creationId xmlns:p14="http://schemas.microsoft.com/office/powerpoint/2010/main" val="30204803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0" name="Rectangle 1049">
            <a:extLst>
              <a:ext uri="{FF2B5EF4-FFF2-40B4-BE49-F238E27FC236}">
                <a16:creationId xmlns:a16="http://schemas.microsoft.com/office/drawing/2014/main" id="{1519F62F-011B-3705-B68D-84EE120082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331238" y="4608"/>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2" name="Rectangle 1051">
            <a:extLst>
              <a:ext uri="{FF2B5EF4-FFF2-40B4-BE49-F238E27FC236}">
                <a16:creationId xmlns:a16="http://schemas.microsoft.com/office/drawing/2014/main" id="{53B32613-9F83-4280-1DD4-5B9498DC2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8906919" y="3574177"/>
            <a:ext cx="1507122" cy="5063040"/>
          </a:xfrm>
          <a:prstGeom prst="rect">
            <a:avLst/>
          </a:prstGeom>
          <a:gradFill>
            <a:gsLst>
              <a:gs pos="44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4" name="Rectangle 1053">
            <a:extLst>
              <a:ext uri="{FF2B5EF4-FFF2-40B4-BE49-F238E27FC236}">
                <a16:creationId xmlns:a16="http://schemas.microsoft.com/office/drawing/2014/main" id="{2B078C4F-1AED-2A23-4A2C-F5A0AF1762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V="1">
            <a:off x="3921534" y="1414309"/>
            <a:ext cx="1519355" cy="9382775"/>
          </a:xfrm>
          <a:prstGeom prst="rect">
            <a:avLst/>
          </a:prstGeom>
          <a:gradFill>
            <a:gsLst>
              <a:gs pos="10000">
                <a:schemeClr val="accent5">
                  <a:lumMod val="60000"/>
                  <a:lumOff val="40000"/>
                  <a:alpha val="0"/>
                </a:schemeClr>
              </a:gs>
              <a:gs pos="100000">
                <a:schemeClr val="accent5">
                  <a:lumMod val="75000"/>
                </a:scheme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AFB3AE-98E6-478A-87FF-CB28DE334CA7}"/>
              </a:ext>
            </a:extLst>
          </p:cNvPr>
          <p:cNvSpPr>
            <a:spLocks noGrp="1"/>
          </p:cNvSpPr>
          <p:nvPr>
            <p:ph type="title"/>
          </p:nvPr>
        </p:nvSpPr>
        <p:spPr>
          <a:xfrm>
            <a:off x="838200" y="5595614"/>
            <a:ext cx="10591800" cy="988066"/>
          </a:xfrm>
        </p:spPr>
        <p:txBody>
          <a:bodyPr vert="horz" lIns="91440" tIns="45720" rIns="91440" bIns="45720" rtlCol="0" anchor="ctr">
            <a:normAutofit/>
          </a:bodyPr>
          <a:lstStyle/>
          <a:p>
            <a:r>
              <a:rPr lang="en-US" sz="3200" b="1" dirty="0">
                <a:solidFill>
                  <a:srgbClr val="FFFFFF"/>
                </a:solidFill>
              </a:rPr>
              <a:t>Section 1 - International, National &amp; Local Context</a:t>
            </a:r>
          </a:p>
        </p:txBody>
      </p:sp>
      <p:pic>
        <p:nvPicPr>
          <p:cNvPr id="1026" name="Picture 2" descr="Earth Globe isolated on white Background. 594400 Vector Art at Vecteezy">
            <a:extLst>
              <a:ext uri="{FF2B5EF4-FFF2-40B4-BE49-F238E27FC236}">
                <a16:creationId xmlns:a16="http://schemas.microsoft.com/office/drawing/2014/main" id="{5B4D5244-D0DB-54C2-9388-3CA1ABCEBF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933" r="4574" b="-4"/>
          <a:stretch>
            <a:fillRect/>
          </a:stretch>
        </p:blipFill>
        <p:spPr bwMode="auto">
          <a:xfrm>
            <a:off x="1060986" y="876300"/>
            <a:ext cx="3026055" cy="366840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cotland Uk Map • Mapsof.net">
            <a:extLst>
              <a:ext uri="{FF2B5EF4-FFF2-40B4-BE49-F238E27FC236}">
                <a16:creationId xmlns:a16="http://schemas.microsoft.com/office/drawing/2014/main" id="{1FC310B3-EC4D-B5E0-7AC7-662D1D1ACDA0}"/>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t="13146" r="-3" b="-3"/>
          <a:stretch>
            <a:fillRect/>
          </a:stretch>
        </p:blipFill>
        <p:spPr bwMode="auto">
          <a:xfrm>
            <a:off x="4691645" y="876300"/>
            <a:ext cx="2808710" cy="3668404"/>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Renfrew hi-res stock photography and images - Alamy">
            <a:extLst>
              <a:ext uri="{FF2B5EF4-FFF2-40B4-BE49-F238E27FC236}">
                <a16:creationId xmlns:a16="http://schemas.microsoft.com/office/drawing/2014/main" id="{B07EF6CC-7FFF-F46D-5980-9665C89FA0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11831" b="4"/>
          <a:stretch>
            <a:fillRect/>
          </a:stretch>
        </p:blipFill>
        <p:spPr bwMode="auto">
          <a:xfrm>
            <a:off x="8101137" y="1369529"/>
            <a:ext cx="3217333" cy="2681946"/>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4" descr="Scotland Uk Map • Mapsof.net">
            <a:extLst>
              <a:ext uri="{FF2B5EF4-FFF2-40B4-BE49-F238E27FC236}">
                <a16:creationId xmlns:a16="http://schemas.microsoft.com/office/drawing/2014/main" id="{5E0F49D5-4E0C-217F-9AC6-AF60AC75E13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9070126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B35C3-DE12-61F4-A97B-07A7819CE889}"/>
              </a:ext>
            </a:extLst>
          </p:cNvPr>
          <p:cNvSpPr>
            <a:spLocks noGrp="1"/>
          </p:cNvSpPr>
          <p:nvPr>
            <p:ph type="title"/>
          </p:nvPr>
        </p:nvSpPr>
        <p:spPr>
          <a:xfrm>
            <a:off x="1512013" y="305402"/>
            <a:ext cx="9520158" cy="1049235"/>
          </a:xfrm>
        </p:spPr>
        <p:txBody>
          <a:bodyPr/>
          <a:lstStyle/>
          <a:p>
            <a:r>
              <a:rPr lang="en-GB" b="1" dirty="0">
                <a:solidFill>
                  <a:schemeClr val="accent1">
                    <a:lumMod val="50000"/>
                  </a:schemeClr>
                </a:solidFill>
              </a:rPr>
              <a:t>International Law</a:t>
            </a:r>
          </a:p>
        </p:txBody>
      </p:sp>
      <p:sp>
        <p:nvSpPr>
          <p:cNvPr id="3" name="Content Placeholder 2">
            <a:extLst>
              <a:ext uri="{FF2B5EF4-FFF2-40B4-BE49-F238E27FC236}">
                <a16:creationId xmlns:a16="http://schemas.microsoft.com/office/drawing/2014/main" id="{71050B5F-B14D-80D2-7A77-C2A179596AC6}"/>
              </a:ext>
            </a:extLst>
          </p:cNvPr>
          <p:cNvSpPr>
            <a:spLocks noGrp="1"/>
          </p:cNvSpPr>
          <p:nvPr>
            <p:ph idx="1"/>
          </p:nvPr>
        </p:nvSpPr>
        <p:spPr>
          <a:xfrm>
            <a:off x="383722" y="1536292"/>
            <a:ext cx="7175318" cy="3108403"/>
          </a:xfrm>
        </p:spPr>
        <p:txBody>
          <a:bodyPr>
            <a:noAutofit/>
          </a:bodyPr>
          <a:lstStyle/>
          <a:p>
            <a:pPr marL="0" indent="0">
              <a:buNone/>
            </a:pPr>
            <a:r>
              <a:rPr lang="en-GB" sz="2000" b="1" dirty="0"/>
              <a:t>The 1951 UN Refugee Convention </a:t>
            </a:r>
            <a:r>
              <a:rPr lang="en-GB" sz="2000" dirty="0"/>
              <a:t> is the cornerstone international treaty defining who is a refugee and establishing their rights and the obligations of states to protect them.</a:t>
            </a:r>
          </a:p>
          <a:p>
            <a:pPr marL="0" indent="0">
              <a:buNone/>
            </a:pPr>
            <a:r>
              <a:rPr lang="en-GB" sz="2000" b="1" dirty="0"/>
              <a:t>Article 1</a:t>
            </a:r>
            <a:r>
              <a:rPr lang="en-GB" sz="2000" dirty="0"/>
              <a:t> of the convention defines a refugee as someone who ‘</a:t>
            </a:r>
            <a:r>
              <a:rPr lang="en-GB" sz="1800" dirty="0"/>
              <a:t>owing to well-founded fear of being persecuted for reasons of race, religion, nationality, membership of a particular social group or political opinion, is outside the country of (their) nationality and is unable or, owing to such fear, is unwilling to avail (themselves) of the protection of that country, or who, not having a nationality and being outside the country of (their) former habitual residence, is unable or, owing to such fear, is unwilling to return to it’</a:t>
            </a:r>
          </a:p>
          <a:p>
            <a:pPr marL="0" indent="0">
              <a:buNone/>
            </a:pPr>
            <a:endParaRPr lang="en-GB" sz="2000" dirty="0"/>
          </a:p>
          <a:p>
            <a:pPr marL="0" indent="0">
              <a:buNone/>
            </a:pPr>
            <a:endParaRPr lang="en-GB" sz="2000" dirty="0"/>
          </a:p>
        </p:txBody>
      </p:sp>
      <p:pic>
        <p:nvPicPr>
          <p:cNvPr id="2050" name="Picture 2" descr="How does the 1951 Refugee Convention and Australia’s treatment of ...">
            <a:extLst>
              <a:ext uri="{FF2B5EF4-FFF2-40B4-BE49-F238E27FC236}">
                <a16:creationId xmlns:a16="http://schemas.microsoft.com/office/drawing/2014/main" id="{A92415C2-8D51-F66C-1E13-49FD39AD55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7571" y="183470"/>
            <a:ext cx="3581400" cy="170116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662CD39-B1F5-66F1-33A7-A9206B193E31}"/>
              </a:ext>
            </a:extLst>
          </p:cNvPr>
          <p:cNvSpPr/>
          <p:nvPr/>
        </p:nvSpPr>
        <p:spPr>
          <a:xfrm>
            <a:off x="7630886" y="2066290"/>
            <a:ext cx="4561114" cy="446314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b="1" dirty="0"/>
              <a:t>Article 31 </a:t>
            </a:r>
            <a:r>
              <a:rPr lang="en-GB" dirty="0"/>
              <a:t>states that refugees seeking sanctuary should not face penalties for entering, or being present in a country without authorisation providing that they:</a:t>
            </a:r>
          </a:p>
          <a:p>
            <a:endParaRPr lang="en-GB" dirty="0"/>
          </a:p>
          <a:p>
            <a:pPr marL="285750" indent="-285750">
              <a:buFont typeface="Arial" panose="020B0604020202020204" pitchFamily="34" charset="0"/>
              <a:buChar char="•"/>
            </a:pPr>
            <a:r>
              <a:rPr lang="en-GB" dirty="0"/>
              <a:t>Are coming from a country or territory where their life or freedom was threatened;</a:t>
            </a:r>
          </a:p>
          <a:p>
            <a:pPr marL="285750" indent="-285750">
              <a:buFont typeface="Arial" panose="020B0604020202020204" pitchFamily="34" charset="0"/>
              <a:buChar char="•"/>
            </a:pPr>
            <a:r>
              <a:rPr lang="en-GB" dirty="0"/>
              <a:t>Present themselves to the domestic authorities without delay;</a:t>
            </a:r>
          </a:p>
          <a:p>
            <a:pPr marL="285750" indent="-285750">
              <a:buFont typeface="Arial" panose="020B0604020202020204" pitchFamily="34" charset="0"/>
              <a:buChar char="•"/>
            </a:pPr>
            <a:r>
              <a:rPr lang="en-GB" dirty="0"/>
              <a:t>Can show good cause for their presence</a:t>
            </a:r>
          </a:p>
        </p:txBody>
      </p:sp>
    </p:spTree>
    <p:extLst>
      <p:ext uri="{BB962C8B-B14F-4D97-AF65-F5344CB8AC3E}">
        <p14:creationId xmlns:p14="http://schemas.microsoft.com/office/powerpoint/2010/main" val="16469670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43EC6-682F-B1D6-E7FB-646822F78353}"/>
              </a:ext>
            </a:extLst>
          </p:cNvPr>
          <p:cNvSpPr>
            <a:spLocks noGrp="1"/>
          </p:cNvSpPr>
          <p:nvPr>
            <p:ph type="title"/>
          </p:nvPr>
        </p:nvSpPr>
        <p:spPr/>
        <p:txBody>
          <a:bodyPr/>
          <a:lstStyle/>
          <a:p>
            <a:r>
              <a:rPr lang="en-GB" b="1" dirty="0">
                <a:solidFill>
                  <a:schemeClr val="accent1">
                    <a:lumMod val="75000"/>
                  </a:schemeClr>
                </a:solidFill>
              </a:rPr>
              <a:t>UK Context</a:t>
            </a:r>
          </a:p>
        </p:txBody>
      </p:sp>
      <p:sp>
        <p:nvSpPr>
          <p:cNvPr id="3" name="Content Placeholder 2">
            <a:extLst>
              <a:ext uri="{FF2B5EF4-FFF2-40B4-BE49-F238E27FC236}">
                <a16:creationId xmlns:a16="http://schemas.microsoft.com/office/drawing/2014/main" id="{61F1FC2E-3A3B-5EF0-836D-F563B265E6BB}"/>
              </a:ext>
            </a:extLst>
          </p:cNvPr>
          <p:cNvSpPr>
            <a:spLocks noGrp="1"/>
          </p:cNvSpPr>
          <p:nvPr>
            <p:ph idx="1"/>
          </p:nvPr>
        </p:nvSpPr>
        <p:spPr/>
        <p:txBody>
          <a:bodyPr/>
          <a:lstStyle/>
          <a:p>
            <a:r>
              <a:rPr lang="en-GB" dirty="0"/>
              <a:t>The UK is a signatory to the UN Refugee Convention</a:t>
            </a:r>
          </a:p>
          <a:p>
            <a:r>
              <a:rPr lang="en-GB" dirty="0"/>
              <a:t>There are a number of ‘safe routes’ (legal pathways) in the UK</a:t>
            </a:r>
          </a:p>
          <a:p>
            <a:pPr lvl="1"/>
            <a:r>
              <a:rPr lang="en-GB" dirty="0"/>
              <a:t>Resettlement programmes, e.g. Afghanistan Citizens Resettlement Scheme</a:t>
            </a:r>
          </a:p>
          <a:p>
            <a:pPr lvl="1"/>
            <a:r>
              <a:rPr lang="en-GB" dirty="0"/>
              <a:t>Bespoke schemes, e.g. ‘Homes for Ukraine’</a:t>
            </a:r>
          </a:p>
          <a:p>
            <a:pPr lvl="1"/>
            <a:r>
              <a:rPr lang="en-GB" dirty="0"/>
              <a:t>Refugee Family Reunion</a:t>
            </a:r>
          </a:p>
          <a:p>
            <a:pPr lvl="1"/>
            <a:endParaRPr lang="en-GB" dirty="0"/>
          </a:p>
          <a:p>
            <a:pPr marL="457200" lvl="1" indent="0">
              <a:buNone/>
            </a:pPr>
            <a:endParaRPr lang="en-GB" dirty="0"/>
          </a:p>
        </p:txBody>
      </p:sp>
      <p:sp>
        <p:nvSpPr>
          <p:cNvPr id="4" name="Rectangle 3">
            <a:extLst>
              <a:ext uri="{FF2B5EF4-FFF2-40B4-BE49-F238E27FC236}">
                <a16:creationId xmlns:a16="http://schemas.microsoft.com/office/drawing/2014/main" id="{D7CB8E26-0598-C10A-D7C2-52EA6953415A}"/>
              </a:ext>
            </a:extLst>
          </p:cNvPr>
          <p:cNvSpPr/>
          <p:nvPr/>
        </p:nvSpPr>
        <p:spPr>
          <a:xfrm>
            <a:off x="1385888" y="4529138"/>
            <a:ext cx="9486900" cy="15144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‘There are no existing means to safely apply for refugee status in the UK without reaching the country first’</a:t>
            </a:r>
          </a:p>
          <a:p>
            <a:pPr algn="ctr"/>
            <a:r>
              <a:rPr lang="en-GB" dirty="0"/>
              <a:t>- </a:t>
            </a:r>
            <a:r>
              <a:rPr lang="en-GB" dirty="0" err="1"/>
              <a:t>Rescue.Org</a:t>
            </a:r>
            <a:endParaRPr lang="en-GB" dirty="0"/>
          </a:p>
        </p:txBody>
      </p:sp>
    </p:spTree>
    <p:extLst>
      <p:ext uri="{BB962C8B-B14F-4D97-AF65-F5344CB8AC3E}">
        <p14:creationId xmlns:p14="http://schemas.microsoft.com/office/powerpoint/2010/main" val="1926128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DD638-7427-A29B-E33E-4F39C5A136D1}"/>
              </a:ext>
            </a:extLst>
          </p:cNvPr>
          <p:cNvSpPr>
            <a:spLocks noGrp="1"/>
          </p:cNvSpPr>
          <p:nvPr>
            <p:ph type="title"/>
          </p:nvPr>
        </p:nvSpPr>
        <p:spPr>
          <a:xfrm>
            <a:off x="4880792" y="324487"/>
            <a:ext cx="6368142" cy="1450757"/>
          </a:xfrm>
        </p:spPr>
        <p:txBody>
          <a:bodyPr>
            <a:normAutofit/>
          </a:bodyPr>
          <a:lstStyle/>
          <a:p>
            <a:r>
              <a:rPr lang="en-GB"/>
              <a:t>Session Outline</a:t>
            </a:r>
          </a:p>
        </p:txBody>
      </p:sp>
      <p:sp>
        <p:nvSpPr>
          <p:cNvPr id="3" name="Content Placeholder 2">
            <a:extLst>
              <a:ext uri="{FF2B5EF4-FFF2-40B4-BE49-F238E27FC236}">
                <a16:creationId xmlns:a16="http://schemas.microsoft.com/office/drawing/2014/main" id="{6DEEE5B7-94AA-D0D3-C669-DA269DBA6F55}"/>
              </a:ext>
            </a:extLst>
          </p:cNvPr>
          <p:cNvSpPr>
            <a:spLocks noGrp="1"/>
          </p:cNvSpPr>
          <p:nvPr>
            <p:ph idx="1"/>
          </p:nvPr>
        </p:nvSpPr>
        <p:spPr>
          <a:xfrm>
            <a:off x="4880792" y="2219234"/>
            <a:ext cx="6725919" cy="3670180"/>
          </a:xfrm>
        </p:spPr>
        <p:txBody>
          <a:bodyPr vert="horz" lIns="0" tIns="45720" rIns="0" bIns="45720" rtlCol="0" anchor="t">
            <a:normAutofit lnSpcReduction="10000"/>
          </a:bodyPr>
          <a:lstStyle/>
          <a:p>
            <a:r>
              <a:rPr lang="en-GB" sz="3200" dirty="0">
                <a:solidFill>
                  <a:schemeClr val="tx1"/>
                </a:solidFill>
              </a:rPr>
              <a:t>1. Welcome and Overview of Anti-Racist  Network </a:t>
            </a:r>
          </a:p>
          <a:p>
            <a:r>
              <a:rPr lang="en-GB" sz="3200" dirty="0">
                <a:solidFill>
                  <a:schemeClr val="tx1"/>
                </a:solidFill>
              </a:rPr>
              <a:t>2. Feedback from last network session: PCP</a:t>
            </a:r>
          </a:p>
          <a:p>
            <a:r>
              <a:rPr lang="en-GB" sz="3200" dirty="0">
                <a:solidFill>
                  <a:schemeClr val="tx1"/>
                </a:solidFill>
                <a:ea typeface="Calibri"/>
              </a:rPr>
              <a:t>3. Todays theme: “</a:t>
            </a:r>
            <a:r>
              <a:rPr lang="en-GB" sz="3200" dirty="0"/>
              <a:t>Immigration in a changing world: Implications of current events for Educational Psychology Practice </a:t>
            </a:r>
            <a:r>
              <a:rPr lang="en-GB" sz="3200" b="1" i="1" dirty="0"/>
              <a:t> </a:t>
            </a:r>
          </a:p>
          <a:p>
            <a:endParaRPr lang="en-GB" sz="2800" i="1" dirty="0">
              <a:solidFill>
                <a:schemeClr val="tx1"/>
              </a:solidFill>
              <a:ea typeface="Calibri"/>
              <a:cs typeface="Calibri"/>
            </a:endParaRPr>
          </a:p>
        </p:txBody>
      </p:sp>
      <p:pic>
        <p:nvPicPr>
          <p:cNvPr id="5" name="Picture 4" descr="White puzzle with one red piece">
            <a:extLst>
              <a:ext uri="{FF2B5EF4-FFF2-40B4-BE49-F238E27FC236}">
                <a16:creationId xmlns:a16="http://schemas.microsoft.com/office/drawing/2014/main" id="{2B45DF27-93B7-404B-BD64-3431ABEE8B83}"/>
              </a:ext>
            </a:extLst>
          </p:cNvPr>
          <p:cNvPicPr>
            <a:picLocks noChangeAspect="1"/>
          </p:cNvPicPr>
          <p:nvPr/>
        </p:nvPicPr>
        <p:blipFill rotWithShape="1">
          <a:blip r:embed="rId3"/>
          <a:srcRect l="31748" r="30144"/>
          <a:stretch/>
        </p:blipFill>
        <p:spPr>
          <a:xfrm>
            <a:off x="20" y="-12128"/>
            <a:ext cx="4654276" cy="6870127"/>
          </a:xfrm>
          <a:prstGeom prst="rect">
            <a:avLst/>
          </a:prstGeom>
        </p:spPr>
      </p:pic>
    </p:spTree>
    <p:extLst>
      <p:ext uri="{BB962C8B-B14F-4D97-AF65-F5344CB8AC3E}">
        <p14:creationId xmlns:p14="http://schemas.microsoft.com/office/powerpoint/2010/main" val="38090416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EF17487-C386-4F99-B5EB-4FD3DF4236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A0DE92DF-4769-4DE9-93FD-EE312718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bg2">
              <a:alpha val="50000"/>
            </a:schemeClr>
          </a:solidFill>
          <a:ln w="32707" cap="flat">
            <a:noFill/>
            <a:prstDash val="solid"/>
            <a:miter/>
          </a:ln>
        </p:spPr>
        <p:txBody>
          <a:bodyPr wrap="square" rtlCol="0" anchor="ctr">
            <a:noAutofit/>
          </a:bodyPr>
          <a:lstStyle/>
          <a:p>
            <a:endParaRPr lang="en-US">
              <a:solidFill>
                <a:schemeClr val="tx1"/>
              </a:solidFill>
            </a:endParaRPr>
          </a:p>
        </p:txBody>
      </p:sp>
      <p:sp>
        <p:nvSpPr>
          <p:cNvPr id="2" name="Title 1">
            <a:extLst>
              <a:ext uri="{FF2B5EF4-FFF2-40B4-BE49-F238E27FC236}">
                <a16:creationId xmlns:a16="http://schemas.microsoft.com/office/drawing/2014/main" id="{6BD45CE1-38BB-8F32-7F3F-6782E3A13F11}"/>
              </a:ext>
            </a:extLst>
          </p:cNvPr>
          <p:cNvSpPr>
            <a:spLocks noGrp="1"/>
          </p:cNvSpPr>
          <p:nvPr>
            <p:ph type="title"/>
          </p:nvPr>
        </p:nvSpPr>
        <p:spPr>
          <a:xfrm>
            <a:off x="881046" y="403109"/>
            <a:ext cx="6178746" cy="845992"/>
          </a:xfrm>
        </p:spPr>
        <p:txBody>
          <a:bodyPr>
            <a:normAutofit/>
          </a:bodyPr>
          <a:lstStyle/>
          <a:p>
            <a:r>
              <a:rPr lang="en-GB" b="1" dirty="0">
                <a:solidFill>
                  <a:schemeClr val="accent1">
                    <a:lumMod val="50000"/>
                  </a:schemeClr>
                </a:solidFill>
              </a:rPr>
              <a:t>UK Law and the media</a:t>
            </a:r>
          </a:p>
        </p:txBody>
      </p:sp>
      <p:graphicFrame>
        <p:nvGraphicFramePr>
          <p:cNvPr id="14" name="Content Placeholder 2">
            <a:extLst>
              <a:ext uri="{FF2B5EF4-FFF2-40B4-BE49-F238E27FC236}">
                <a16:creationId xmlns:a16="http://schemas.microsoft.com/office/drawing/2014/main" id="{44359C7B-8559-D9CC-C0DC-74136B10A18E}"/>
              </a:ext>
            </a:extLst>
          </p:cNvPr>
          <p:cNvGraphicFramePr>
            <a:graphicFrameLocks noGrp="1"/>
          </p:cNvGraphicFramePr>
          <p:nvPr>
            <p:ph idx="1"/>
          </p:nvPr>
        </p:nvGraphicFramePr>
        <p:xfrm>
          <a:off x="994961" y="1652209"/>
          <a:ext cx="6477419" cy="35535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Express attacks EU migrants - Institute of Race Relations">
            <a:extLst>
              <a:ext uri="{FF2B5EF4-FFF2-40B4-BE49-F238E27FC236}">
                <a16:creationId xmlns:a16="http://schemas.microsoft.com/office/drawing/2014/main" id="{E183E5EA-CC94-A7D7-FF21-7C8962DED0B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bwMode="auto">
          <a:xfrm>
            <a:off x="7700211" y="684507"/>
            <a:ext cx="3848322" cy="2462926"/>
          </a:xfrm>
          <a:prstGeom prst="rect">
            <a:avLst/>
          </a:prstGeom>
          <a:noFill/>
        </p:spPr>
      </p:pic>
      <p:pic>
        <p:nvPicPr>
          <p:cNvPr id="4" name="Picture 3" descr="migreat.wordpress.com">
            <a:extLst>
              <a:ext uri="{FF2B5EF4-FFF2-40B4-BE49-F238E27FC236}">
                <a16:creationId xmlns:a16="http://schemas.microsoft.com/office/drawing/2014/main" id="{DEF4E0CE-B342-DD20-E8F5-5692D8F6BD8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bwMode="auto">
          <a:xfrm>
            <a:off x="8608636" y="3657600"/>
            <a:ext cx="2031472" cy="2585510"/>
          </a:xfrm>
          <a:prstGeom prst="rect">
            <a:avLst/>
          </a:prstGeom>
          <a:noFill/>
        </p:spPr>
      </p:pic>
      <p:sp>
        <p:nvSpPr>
          <p:cNvPr id="6" name="Rectangle 5">
            <a:extLst>
              <a:ext uri="{FF2B5EF4-FFF2-40B4-BE49-F238E27FC236}">
                <a16:creationId xmlns:a16="http://schemas.microsoft.com/office/drawing/2014/main" id="{8936C7A4-FD7D-2754-97DC-D32091C1703F}"/>
              </a:ext>
            </a:extLst>
          </p:cNvPr>
          <p:cNvSpPr/>
          <p:nvPr/>
        </p:nvSpPr>
        <p:spPr>
          <a:xfrm>
            <a:off x="1048757" y="5412958"/>
            <a:ext cx="6991751" cy="1237873"/>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How is the current discourse and legal position on immigration likely to impact on children and young people and their families in Scotland?</a:t>
            </a:r>
          </a:p>
        </p:txBody>
      </p:sp>
    </p:spTree>
    <p:extLst>
      <p:ext uri="{BB962C8B-B14F-4D97-AF65-F5344CB8AC3E}">
        <p14:creationId xmlns:p14="http://schemas.microsoft.com/office/powerpoint/2010/main" val="34760493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9B9EB-A5AB-62E5-A2B1-4DD88AF3C809}"/>
              </a:ext>
            </a:extLst>
          </p:cNvPr>
          <p:cNvSpPr>
            <a:spLocks noGrp="1"/>
          </p:cNvSpPr>
          <p:nvPr>
            <p:ph type="title"/>
          </p:nvPr>
        </p:nvSpPr>
        <p:spPr>
          <a:xfrm>
            <a:off x="439638" y="193065"/>
            <a:ext cx="10250388" cy="577165"/>
          </a:xfrm>
        </p:spPr>
        <p:txBody>
          <a:bodyPr/>
          <a:lstStyle/>
          <a:p>
            <a:r>
              <a:rPr lang="en-GB" b="1" dirty="0">
                <a:solidFill>
                  <a:schemeClr val="accent1">
                    <a:lumMod val="75000"/>
                  </a:schemeClr>
                </a:solidFill>
              </a:rPr>
              <a:t>Facts and figures..</a:t>
            </a:r>
          </a:p>
        </p:txBody>
      </p:sp>
      <p:sp>
        <p:nvSpPr>
          <p:cNvPr id="3" name="Content Placeholder 2">
            <a:extLst>
              <a:ext uri="{FF2B5EF4-FFF2-40B4-BE49-F238E27FC236}">
                <a16:creationId xmlns:a16="http://schemas.microsoft.com/office/drawing/2014/main" id="{D04E9045-2016-49A9-8332-5C28C8259B4E}"/>
              </a:ext>
            </a:extLst>
          </p:cNvPr>
          <p:cNvSpPr>
            <a:spLocks noGrp="1"/>
          </p:cNvSpPr>
          <p:nvPr>
            <p:ph idx="1"/>
          </p:nvPr>
        </p:nvSpPr>
        <p:spPr/>
        <p:txBody>
          <a:bodyPr/>
          <a:lstStyle/>
          <a:p>
            <a:endParaRPr lang="en-GB" dirty="0"/>
          </a:p>
        </p:txBody>
      </p:sp>
      <p:sp>
        <p:nvSpPr>
          <p:cNvPr id="4" name="Speech Bubble: Rectangle with Corners Rounded 3">
            <a:extLst>
              <a:ext uri="{FF2B5EF4-FFF2-40B4-BE49-F238E27FC236}">
                <a16:creationId xmlns:a16="http://schemas.microsoft.com/office/drawing/2014/main" id="{9E9E65D4-80D7-84D5-23A3-F6472F755AAA}"/>
              </a:ext>
            </a:extLst>
          </p:cNvPr>
          <p:cNvSpPr/>
          <p:nvPr/>
        </p:nvSpPr>
        <p:spPr>
          <a:xfrm>
            <a:off x="8623994" y="806530"/>
            <a:ext cx="3055144" cy="3059905"/>
          </a:xfrm>
          <a:prstGeom prst="wedgeRoundRectCallou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dirty="0"/>
              <a:t>123.2 million displaced persons internationally in 2024</a:t>
            </a:r>
          </a:p>
          <a:p>
            <a:pPr marL="285750" indent="-285750">
              <a:buFont typeface="Arial" panose="020B0604020202020204" pitchFamily="34" charset="0"/>
              <a:buChar char="•"/>
            </a:pPr>
            <a:r>
              <a:rPr lang="en-GB" dirty="0"/>
              <a:t>36.8 million are refugees</a:t>
            </a:r>
          </a:p>
          <a:p>
            <a:pPr marL="285750" indent="-285750">
              <a:buFont typeface="Arial" panose="020B0604020202020204" pitchFamily="34" charset="0"/>
              <a:buChar char="•"/>
            </a:pPr>
            <a:r>
              <a:rPr lang="en-GB" dirty="0"/>
              <a:t>8.4 million asylum seekers</a:t>
            </a:r>
          </a:p>
          <a:p>
            <a:pPr marL="285750" indent="-285750">
              <a:buFont typeface="Arial" panose="020B0604020202020204" pitchFamily="34" charset="0"/>
              <a:buChar char="•"/>
            </a:pPr>
            <a:r>
              <a:rPr lang="en-GB" dirty="0"/>
              <a:t>5.9 requiring international protection</a:t>
            </a:r>
          </a:p>
        </p:txBody>
      </p:sp>
      <p:sp>
        <p:nvSpPr>
          <p:cNvPr id="5" name="Speech Bubble: Rectangle with Corners Rounded 4">
            <a:extLst>
              <a:ext uri="{FF2B5EF4-FFF2-40B4-BE49-F238E27FC236}">
                <a16:creationId xmlns:a16="http://schemas.microsoft.com/office/drawing/2014/main" id="{76667C4F-6F95-EABF-82BD-51C8ED9566DC}"/>
              </a:ext>
            </a:extLst>
          </p:cNvPr>
          <p:cNvSpPr/>
          <p:nvPr/>
        </p:nvSpPr>
        <p:spPr>
          <a:xfrm>
            <a:off x="917972" y="952183"/>
            <a:ext cx="2628900" cy="3052762"/>
          </a:xfrm>
          <a:prstGeom prst="wedgeRoundRectCallout">
            <a:avLst/>
          </a:prstGeom>
          <a:solidFill>
            <a:schemeClr val="tx2">
              <a:lumMod val="90000"/>
              <a:lumOff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Around 75% of refugees worldwide are hosted by neighbouring low or middle income countries</a:t>
            </a:r>
          </a:p>
        </p:txBody>
      </p:sp>
      <p:sp>
        <p:nvSpPr>
          <p:cNvPr id="6" name="Speech Bubble: Rectangle with Corners Rounded 5">
            <a:extLst>
              <a:ext uri="{FF2B5EF4-FFF2-40B4-BE49-F238E27FC236}">
                <a16:creationId xmlns:a16="http://schemas.microsoft.com/office/drawing/2014/main" id="{479D39BC-5700-E775-507C-937291833DDE}"/>
              </a:ext>
            </a:extLst>
          </p:cNvPr>
          <p:cNvSpPr/>
          <p:nvPr/>
        </p:nvSpPr>
        <p:spPr>
          <a:xfrm>
            <a:off x="4652962" y="952183"/>
            <a:ext cx="2921794" cy="3052762"/>
          </a:xfrm>
          <a:prstGeom prst="wedgeRoundRectCallout">
            <a:avLst/>
          </a:prstGeom>
          <a:solidFill>
            <a:schemeClr val="tx2">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Most common countries of origin for people seeking international protection are:</a:t>
            </a:r>
          </a:p>
          <a:p>
            <a:pPr marL="285750" indent="-285750" algn="ctr">
              <a:buFont typeface="Arial" panose="020B0604020202020204" pitchFamily="34" charset="0"/>
              <a:buChar char="•"/>
            </a:pPr>
            <a:r>
              <a:rPr lang="en-GB" dirty="0"/>
              <a:t>Afghanistan</a:t>
            </a:r>
          </a:p>
          <a:p>
            <a:pPr marL="285750" indent="-285750" algn="ctr">
              <a:buFont typeface="Arial" panose="020B0604020202020204" pitchFamily="34" charset="0"/>
              <a:buChar char="•"/>
            </a:pPr>
            <a:r>
              <a:rPr lang="en-GB" dirty="0"/>
              <a:t>Syria</a:t>
            </a:r>
          </a:p>
          <a:p>
            <a:pPr marL="285750" indent="-285750" algn="ctr">
              <a:buFont typeface="Arial" panose="020B0604020202020204" pitchFamily="34" charset="0"/>
              <a:buChar char="•"/>
            </a:pPr>
            <a:r>
              <a:rPr lang="en-GB" dirty="0"/>
              <a:t>Ukraine</a:t>
            </a:r>
          </a:p>
          <a:p>
            <a:pPr marL="285750" indent="-285750" algn="ctr">
              <a:buFont typeface="Arial" panose="020B0604020202020204" pitchFamily="34" charset="0"/>
              <a:buChar char="•"/>
            </a:pPr>
            <a:r>
              <a:rPr lang="en-GB" dirty="0"/>
              <a:t>Sudan</a:t>
            </a:r>
          </a:p>
          <a:p>
            <a:pPr marL="285750" indent="-285750" algn="ctr">
              <a:buFont typeface="Arial" panose="020B0604020202020204" pitchFamily="34" charset="0"/>
              <a:buChar char="•"/>
            </a:pPr>
            <a:r>
              <a:rPr lang="en-GB" dirty="0" err="1"/>
              <a:t>Venezuala</a:t>
            </a:r>
            <a:endParaRPr lang="en-GB" dirty="0"/>
          </a:p>
        </p:txBody>
      </p:sp>
      <p:sp>
        <p:nvSpPr>
          <p:cNvPr id="7" name="Speech Bubble: Rectangle with Corners Rounded 6">
            <a:extLst>
              <a:ext uri="{FF2B5EF4-FFF2-40B4-BE49-F238E27FC236}">
                <a16:creationId xmlns:a16="http://schemas.microsoft.com/office/drawing/2014/main" id="{8D021C92-1C29-AC95-F537-D53F5DFFABF3}"/>
              </a:ext>
            </a:extLst>
          </p:cNvPr>
          <p:cNvSpPr/>
          <p:nvPr/>
        </p:nvSpPr>
        <p:spPr>
          <a:xfrm>
            <a:off x="6442471" y="3837068"/>
            <a:ext cx="2628900" cy="2778442"/>
          </a:xfrm>
          <a:prstGeom prst="wedgeRoundRectCallout">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Top European countries for those seeking asylum:</a:t>
            </a:r>
          </a:p>
          <a:p>
            <a:pPr marL="285750" indent="-285750" algn="ctr">
              <a:buFont typeface="Arial" panose="020B0604020202020204" pitchFamily="34" charset="0"/>
              <a:buChar char="•"/>
            </a:pPr>
            <a:r>
              <a:rPr lang="en-GB" dirty="0"/>
              <a:t>Germany</a:t>
            </a:r>
          </a:p>
          <a:p>
            <a:pPr marL="285750" indent="-285750" algn="ctr">
              <a:buFont typeface="Arial" panose="020B0604020202020204" pitchFamily="34" charset="0"/>
              <a:buChar char="•"/>
            </a:pPr>
            <a:r>
              <a:rPr lang="en-GB" dirty="0"/>
              <a:t>France</a:t>
            </a:r>
          </a:p>
          <a:p>
            <a:pPr marL="285750" indent="-285750" algn="ctr">
              <a:buFont typeface="Arial" panose="020B0604020202020204" pitchFamily="34" charset="0"/>
              <a:buChar char="•"/>
            </a:pPr>
            <a:r>
              <a:rPr lang="en-GB" dirty="0"/>
              <a:t>Spain</a:t>
            </a:r>
          </a:p>
          <a:p>
            <a:pPr marL="285750" indent="-285750" algn="ctr">
              <a:buFont typeface="Arial" panose="020B0604020202020204" pitchFamily="34" charset="0"/>
              <a:buChar char="•"/>
            </a:pPr>
            <a:r>
              <a:rPr lang="en-GB" dirty="0"/>
              <a:t>Italy</a:t>
            </a:r>
          </a:p>
        </p:txBody>
      </p:sp>
      <p:sp>
        <p:nvSpPr>
          <p:cNvPr id="8" name="Speech Bubble: Rectangle with Corners Rounded 7">
            <a:extLst>
              <a:ext uri="{FF2B5EF4-FFF2-40B4-BE49-F238E27FC236}">
                <a16:creationId xmlns:a16="http://schemas.microsoft.com/office/drawing/2014/main" id="{95A4D7B1-28C8-ADF4-AFAF-65B9D3F0B279}"/>
              </a:ext>
            </a:extLst>
          </p:cNvPr>
          <p:cNvSpPr/>
          <p:nvPr/>
        </p:nvSpPr>
        <p:spPr>
          <a:xfrm>
            <a:off x="2512219" y="3597910"/>
            <a:ext cx="2628900" cy="2778442"/>
          </a:xfrm>
          <a:prstGeom prst="wedgeRoundRectCallou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The UK comes around 5</a:t>
            </a:r>
            <a:r>
              <a:rPr lang="en-GB" baseline="30000" dirty="0"/>
              <a:t>th</a:t>
            </a:r>
            <a:r>
              <a:rPr lang="en-GB" dirty="0"/>
              <a:t> in Europe for receiving the most asylum claims</a:t>
            </a:r>
          </a:p>
          <a:p>
            <a:pPr algn="ctr"/>
            <a:r>
              <a:rPr lang="en-GB" dirty="0"/>
              <a:t>In 2024 – there were approx. 110,051 claims</a:t>
            </a:r>
          </a:p>
        </p:txBody>
      </p:sp>
      <p:sp>
        <p:nvSpPr>
          <p:cNvPr id="9" name="Speech Bubble: Rectangle with Corners Rounded 8">
            <a:extLst>
              <a:ext uri="{FF2B5EF4-FFF2-40B4-BE49-F238E27FC236}">
                <a16:creationId xmlns:a16="http://schemas.microsoft.com/office/drawing/2014/main" id="{285004CA-DD73-6500-B474-546A4CD33E7E}"/>
              </a:ext>
            </a:extLst>
          </p:cNvPr>
          <p:cNvSpPr/>
          <p:nvPr/>
        </p:nvSpPr>
        <p:spPr>
          <a:xfrm>
            <a:off x="9375576" y="4304982"/>
            <a:ext cx="2628900" cy="1971675"/>
          </a:xfrm>
          <a:prstGeom prst="wedgeRoundRect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Around 10% of people seeking asylum in the UK are dispersed to Scotland</a:t>
            </a:r>
          </a:p>
        </p:txBody>
      </p:sp>
    </p:spTree>
    <p:extLst>
      <p:ext uri="{BB962C8B-B14F-4D97-AF65-F5344CB8AC3E}">
        <p14:creationId xmlns:p14="http://schemas.microsoft.com/office/powerpoint/2010/main" val="9512363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A12A5-674A-18E8-33F8-A47A68E672B6}"/>
              </a:ext>
            </a:extLst>
          </p:cNvPr>
          <p:cNvSpPr>
            <a:spLocks noGrp="1"/>
          </p:cNvSpPr>
          <p:nvPr>
            <p:ph type="title"/>
          </p:nvPr>
        </p:nvSpPr>
        <p:spPr>
          <a:xfrm>
            <a:off x="1514376" y="448919"/>
            <a:ext cx="9520158" cy="1049235"/>
          </a:xfrm>
        </p:spPr>
        <p:txBody>
          <a:bodyPr/>
          <a:lstStyle/>
          <a:p>
            <a:r>
              <a:rPr lang="en-GB" b="1" dirty="0">
                <a:solidFill>
                  <a:schemeClr val="accent1">
                    <a:lumMod val="50000"/>
                  </a:schemeClr>
                </a:solidFill>
              </a:rPr>
              <a:t>UK Context</a:t>
            </a:r>
          </a:p>
        </p:txBody>
      </p:sp>
      <p:sp>
        <p:nvSpPr>
          <p:cNvPr id="3" name="Content Placeholder 2">
            <a:extLst>
              <a:ext uri="{FF2B5EF4-FFF2-40B4-BE49-F238E27FC236}">
                <a16:creationId xmlns:a16="http://schemas.microsoft.com/office/drawing/2014/main" id="{37CF6D8E-9289-543F-B05F-FADDC6B30515}"/>
              </a:ext>
            </a:extLst>
          </p:cNvPr>
          <p:cNvSpPr>
            <a:spLocks noGrp="1"/>
          </p:cNvSpPr>
          <p:nvPr>
            <p:ph idx="1"/>
          </p:nvPr>
        </p:nvSpPr>
        <p:spPr>
          <a:xfrm>
            <a:off x="838200" y="1825625"/>
            <a:ext cx="7726680" cy="4351338"/>
          </a:xfrm>
        </p:spPr>
        <p:txBody>
          <a:bodyPr>
            <a:normAutofit fontScale="92500"/>
          </a:bodyPr>
          <a:lstStyle/>
          <a:p>
            <a:r>
              <a:rPr lang="en-GB" sz="2400" dirty="0"/>
              <a:t>Of those coming to the UK each year, the majority come for Study, work or Family Visas. </a:t>
            </a:r>
          </a:p>
          <a:p>
            <a:r>
              <a:rPr lang="en-GB" sz="2400" dirty="0"/>
              <a:t>In the year ending Sept 25, the UK offered protection to 171,000 people through safe and legal (humanitarian) routes such as the Ukrainian permission extension scheme</a:t>
            </a:r>
          </a:p>
          <a:p>
            <a:r>
              <a:rPr lang="en-GB" sz="2400" dirty="0"/>
              <a:t>In Year ending Sept 25, there were 110,000 asylum claims (around half came through ‘irregular’ routes)</a:t>
            </a:r>
          </a:p>
          <a:p>
            <a:r>
              <a:rPr lang="en-GB" sz="2400" dirty="0"/>
              <a:t>In Year ending Sept 25, 134,000 asylum decisions were made  - around 45% of these were granted</a:t>
            </a:r>
          </a:p>
        </p:txBody>
      </p:sp>
      <p:sp>
        <p:nvSpPr>
          <p:cNvPr id="4" name="Rectangle 3">
            <a:extLst>
              <a:ext uri="{FF2B5EF4-FFF2-40B4-BE49-F238E27FC236}">
                <a16:creationId xmlns:a16="http://schemas.microsoft.com/office/drawing/2014/main" id="{DFE96DF2-8A6E-8D04-5087-DAAD61EAFD20}"/>
              </a:ext>
            </a:extLst>
          </p:cNvPr>
          <p:cNvSpPr/>
          <p:nvPr/>
        </p:nvSpPr>
        <p:spPr>
          <a:xfrm>
            <a:off x="8747760" y="2377440"/>
            <a:ext cx="3185160" cy="275844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i="1" dirty="0"/>
              <a:t>‘Many of the systems and processes in the UK do not work well for asylum seekers and refugees’</a:t>
            </a:r>
          </a:p>
          <a:p>
            <a:pPr algn="ctr"/>
            <a:r>
              <a:rPr lang="en-GB" dirty="0"/>
              <a:t>- MH Foundation</a:t>
            </a:r>
          </a:p>
        </p:txBody>
      </p:sp>
    </p:spTree>
    <p:extLst>
      <p:ext uri="{BB962C8B-B14F-4D97-AF65-F5344CB8AC3E}">
        <p14:creationId xmlns:p14="http://schemas.microsoft.com/office/powerpoint/2010/main" val="7541757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F821940F-7A1D-4ACC-85B4-A932898A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Freeform: Shape 1032">
            <a:extLst>
              <a:ext uri="{FF2B5EF4-FFF2-40B4-BE49-F238E27FC236}">
                <a16:creationId xmlns:a16="http://schemas.microsoft.com/office/drawing/2014/main" id="{FBCF16F5-E0AF-4144-B7AF-BDDCDF8D59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95584" y="610517"/>
            <a:ext cx="4010943" cy="5636963"/>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381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35" name="Freeform: Shape 1034">
            <a:extLst>
              <a:ext uri="{FF2B5EF4-FFF2-40B4-BE49-F238E27FC236}">
                <a16:creationId xmlns:a16="http://schemas.microsoft.com/office/drawing/2014/main" id="{7085843F-A255-4AE2-BD1C-10954E1A6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0"/>
            <a:ext cx="7918980" cy="6858000"/>
          </a:xfrm>
          <a:custGeom>
            <a:avLst/>
            <a:gdLst>
              <a:gd name="connsiteX0" fmla="*/ 0 w 7918980"/>
              <a:gd name="connsiteY0" fmla="*/ 0 h 6858000"/>
              <a:gd name="connsiteX1" fmla="*/ 504457 w 7918980"/>
              <a:gd name="connsiteY1" fmla="*/ 0 h 6858000"/>
              <a:gd name="connsiteX2" fmla="*/ 727500 w 7918980"/>
              <a:gd name="connsiteY2" fmla="*/ 0 h 6858000"/>
              <a:gd name="connsiteX3" fmla="*/ 1822980 w 7918980"/>
              <a:gd name="connsiteY3" fmla="*/ 0 h 6858000"/>
              <a:gd name="connsiteX4" fmla="*/ 2092387 w 7918980"/>
              <a:gd name="connsiteY4" fmla="*/ 0 h 6858000"/>
              <a:gd name="connsiteX5" fmla="*/ 7076514 w 7918980"/>
              <a:gd name="connsiteY5" fmla="*/ 0 h 6858000"/>
              <a:gd name="connsiteX6" fmla="*/ 7264525 w 7918980"/>
              <a:gd name="connsiteY6" fmla="*/ 0 h 6858000"/>
              <a:gd name="connsiteX7" fmla="*/ 7390497 w 7918980"/>
              <a:gd name="connsiteY7" fmla="*/ 0 h 6858000"/>
              <a:gd name="connsiteX8" fmla="*/ 7389918 w 7918980"/>
              <a:gd name="connsiteY8" fmla="*/ 1705 h 6858000"/>
              <a:gd name="connsiteX9" fmla="*/ 7374574 w 7918980"/>
              <a:gd name="connsiteY9" fmla="*/ 17287 h 6858000"/>
              <a:gd name="connsiteX10" fmla="*/ 7368621 w 7918980"/>
              <a:gd name="connsiteY10" fmla="*/ 130336 h 6858000"/>
              <a:gd name="connsiteX11" fmla="*/ 7361269 w 7918980"/>
              <a:gd name="connsiteY11" fmla="*/ 187093 h 6858000"/>
              <a:gd name="connsiteX12" fmla="*/ 7368770 w 7918980"/>
              <a:gd name="connsiteY12" fmla="*/ 265704 h 6858000"/>
              <a:gd name="connsiteX13" fmla="*/ 7365293 w 7918980"/>
              <a:gd name="connsiteY13" fmla="*/ 354566 h 6858000"/>
              <a:gd name="connsiteX14" fmla="*/ 7347106 w 7918980"/>
              <a:gd name="connsiteY14" fmla="*/ 472000 h 6858000"/>
              <a:gd name="connsiteX15" fmla="*/ 7345150 w 7918980"/>
              <a:gd name="connsiteY15" fmla="*/ 473782 h 6858000"/>
              <a:gd name="connsiteX16" fmla="*/ 7344778 w 7918980"/>
              <a:gd name="connsiteY16" fmla="*/ 491380 h 6858000"/>
              <a:gd name="connsiteX17" fmla="*/ 7359399 w 7918980"/>
              <a:gd name="connsiteY17" fmla="*/ 531675 h 6858000"/>
              <a:gd name="connsiteX18" fmla="*/ 7356415 w 7918980"/>
              <a:gd name="connsiteY18" fmla="*/ 536015 h 6858000"/>
              <a:gd name="connsiteX19" fmla="*/ 7361068 w 7918980"/>
              <a:gd name="connsiteY19" fmla="*/ 572092 h 6858000"/>
              <a:gd name="connsiteX20" fmla="*/ 7359041 w 7918980"/>
              <a:gd name="connsiteY20" fmla="*/ 572511 h 6858000"/>
              <a:gd name="connsiteX21" fmla="*/ 7351198 w 7918980"/>
              <a:gd name="connsiteY21" fmla="*/ 582332 h 6858000"/>
              <a:gd name="connsiteX22" fmla="*/ 7340991 w 7918980"/>
              <a:gd name="connsiteY22" fmla="*/ 601285 h 6858000"/>
              <a:gd name="connsiteX23" fmla="*/ 7296154 w 7918980"/>
              <a:gd name="connsiteY23" fmla="*/ 681608 h 6858000"/>
              <a:gd name="connsiteX24" fmla="*/ 7295943 w 7918980"/>
              <a:gd name="connsiteY24" fmla="*/ 689151 h 6858000"/>
              <a:gd name="connsiteX25" fmla="*/ 7295465 w 7918980"/>
              <a:gd name="connsiteY25" fmla="*/ 689289 h 6858000"/>
              <a:gd name="connsiteX26" fmla="*/ 7294306 w 7918980"/>
              <a:gd name="connsiteY26" fmla="*/ 697222 h 6858000"/>
              <a:gd name="connsiteX27" fmla="*/ 7295144 w 7918980"/>
              <a:gd name="connsiteY27" fmla="*/ 717531 h 6858000"/>
              <a:gd name="connsiteX28" fmla="*/ 7291871 w 7918980"/>
              <a:gd name="connsiteY28" fmla="*/ 722494 h 6858000"/>
              <a:gd name="connsiteX29" fmla="*/ 7286061 w 7918980"/>
              <a:gd name="connsiteY29" fmla="*/ 724368 h 6858000"/>
              <a:gd name="connsiteX30" fmla="*/ 7269961 w 7918980"/>
              <a:gd name="connsiteY30" fmla="*/ 752692 h 6858000"/>
              <a:gd name="connsiteX31" fmla="*/ 7240170 w 7918980"/>
              <a:gd name="connsiteY31" fmla="*/ 816346 h 6858000"/>
              <a:gd name="connsiteX32" fmla="*/ 7211938 w 7918980"/>
              <a:gd name="connsiteY32" fmla="*/ 889417 h 6858000"/>
              <a:gd name="connsiteX33" fmla="*/ 7130024 w 7918980"/>
              <a:gd name="connsiteY33" fmla="*/ 1063288 h 6858000"/>
              <a:gd name="connsiteX34" fmla="*/ 7126817 w 7918980"/>
              <a:gd name="connsiteY34" fmla="*/ 1157176 h 6858000"/>
              <a:gd name="connsiteX35" fmla="*/ 7109474 w 7918980"/>
              <a:gd name="connsiteY35" fmla="*/ 1210776 h 6858000"/>
              <a:gd name="connsiteX36" fmla="*/ 7105443 w 7918980"/>
              <a:gd name="connsiteY36" fmla="*/ 1301993 h 6858000"/>
              <a:gd name="connsiteX37" fmla="*/ 7075215 w 7918980"/>
              <a:gd name="connsiteY37" fmla="*/ 1360879 h 6858000"/>
              <a:gd name="connsiteX38" fmla="*/ 7067477 w 7918980"/>
              <a:gd name="connsiteY38" fmla="*/ 1404045 h 6858000"/>
              <a:gd name="connsiteX39" fmla="*/ 7046803 w 7918980"/>
              <a:gd name="connsiteY39" fmla="*/ 1429568 h 6858000"/>
              <a:gd name="connsiteX40" fmla="*/ 7047831 w 7918980"/>
              <a:gd name="connsiteY40" fmla="*/ 1430305 h 6858000"/>
              <a:gd name="connsiteX41" fmla="*/ 7035374 w 7918980"/>
              <a:gd name="connsiteY41" fmla="*/ 1463304 h 6858000"/>
              <a:gd name="connsiteX42" fmla="*/ 7032938 w 7918980"/>
              <a:gd name="connsiteY42" fmla="*/ 1514846 h 6858000"/>
              <a:gd name="connsiteX43" fmla="*/ 7029397 w 7918980"/>
              <a:gd name="connsiteY43" fmla="*/ 1519731 h 6858000"/>
              <a:gd name="connsiteX44" fmla="*/ 7029620 w 7918980"/>
              <a:gd name="connsiteY44" fmla="*/ 1519929 h 6858000"/>
              <a:gd name="connsiteX45" fmla="*/ 7030612 w 7918980"/>
              <a:gd name="connsiteY45" fmla="*/ 1546022 h 6858000"/>
              <a:gd name="connsiteX46" fmla="*/ 7035010 w 7918980"/>
              <a:gd name="connsiteY46" fmla="*/ 1578752 h 6858000"/>
              <a:gd name="connsiteX47" fmla="*/ 7026513 w 7918980"/>
              <a:gd name="connsiteY47" fmla="*/ 1647555 h 6858000"/>
              <a:gd name="connsiteX48" fmla="*/ 7013857 w 7918980"/>
              <a:gd name="connsiteY48" fmla="*/ 1715685 h 6858000"/>
              <a:gd name="connsiteX49" fmla="*/ 7007215 w 7918980"/>
              <a:gd name="connsiteY49" fmla="*/ 1740358 h 6858000"/>
              <a:gd name="connsiteX50" fmla="*/ 7004455 w 7918980"/>
              <a:gd name="connsiteY50" fmla="*/ 1784314 h 6858000"/>
              <a:gd name="connsiteX51" fmla="*/ 7008825 w 7918980"/>
              <a:gd name="connsiteY51" fmla="*/ 1804434 h 6858000"/>
              <a:gd name="connsiteX52" fmla="*/ 7008048 w 7918980"/>
              <a:gd name="connsiteY52" fmla="*/ 1805316 h 6858000"/>
              <a:gd name="connsiteX53" fmla="*/ 7011573 w 7918980"/>
              <a:gd name="connsiteY53" fmla="*/ 1807109 h 6858000"/>
              <a:gd name="connsiteX54" fmla="*/ 7008900 w 7918980"/>
              <a:gd name="connsiteY54" fmla="*/ 1821003 h 6858000"/>
              <a:gd name="connsiteX55" fmla="*/ 7006523 w 7918980"/>
              <a:gd name="connsiteY55" fmla="*/ 1824832 h 6858000"/>
              <a:gd name="connsiteX56" fmla="*/ 7005215 w 7918980"/>
              <a:gd name="connsiteY56" fmla="*/ 1830429 h 6858000"/>
              <a:gd name="connsiteX57" fmla="*/ 7005505 w 7918980"/>
              <a:gd name="connsiteY57" fmla="*/ 1830569 h 6858000"/>
              <a:gd name="connsiteX58" fmla="*/ 7003643 w 7918980"/>
              <a:gd name="connsiteY58" fmla="*/ 1835810 h 6858000"/>
              <a:gd name="connsiteX59" fmla="*/ 6990432 w 7918980"/>
              <a:gd name="connsiteY59" fmla="*/ 1861483 h 6858000"/>
              <a:gd name="connsiteX60" fmla="*/ 6997246 w 7918980"/>
              <a:gd name="connsiteY60" fmla="*/ 1892417 h 6858000"/>
              <a:gd name="connsiteX61" fmla="*/ 7012242 w 7918980"/>
              <a:gd name="connsiteY61" fmla="*/ 1895114 h 6858000"/>
              <a:gd name="connsiteX62" fmla="*/ 7010080 w 7918980"/>
              <a:gd name="connsiteY62" fmla="*/ 1899379 h 6858000"/>
              <a:gd name="connsiteX63" fmla="*/ 7003451 w 7918980"/>
              <a:gd name="connsiteY63" fmla="*/ 1907867 h 6858000"/>
              <a:gd name="connsiteX64" fmla="*/ 7004341 w 7918980"/>
              <a:gd name="connsiteY64" fmla="*/ 1910265 h 6858000"/>
              <a:gd name="connsiteX65" fmla="*/ 7001248 w 7918980"/>
              <a:gd name="connsiteY65" fmla="*/ 1935584 h 6858000"/>
              <a:gd name="connsiteX66" fmla="*/ 7006599 w 7918980"/>
              <a:gd name="connsiteY66" fmla="*/ 1942021 h 6858000"/>
              <a:gd name="connsiteX67" fmla="*/ 7007460 w 7918980"/>
              <a:gd name="connsiteY67" fmla="*/ 1945112 h 6858000"/>
              <a:gd name="connsiteX68" fmla="*/ 6995756 w 7918980"/>
              <a:gd name="connsiteY68" fmla="*/ 1961162 h 6858000"/>
              <a:gd name="connsiteX69" fmla="*/ 6991493 w 7918980"/>
              <a:gd name="connsiteY69" fmla="*/ 1969445 h 6858000"/>
              <a:gd name="connsiteX70" fmla="*/ 6949577 w 7918980"/>
              <a:gd name="connsiteY70" fmla="*/ 2024270 h 6858000"/>
              <a:gd name="connsiteX71" fmla="*/ 6942508 w 7918980"/>
              <a:gd name="connsiteY71" fmla="*/ 2107942 h 6858000"/>
              <a:gd name="connsiteX72" fmla="*/ 6933336 w 7918980"/>
              <a:gd name="connsiteY72" fmla="*/ 2193455 h 6858000"/>
              <a:gd name="connsiteX73" fmla="*/ 6927972 w 7918980"/>
              <a:gd name="connsiteY73" fmla="*/ 2260088 h 6858000"/>
              <a:gd name="connsiteX74" fmla="*/ 6909058 w 7918980"/>
              <a:gd name="connsiteY74" fmla="*/ 2296008 h 6858000"/>
              <a:gd name="connsiteX75" fmla="*/ 6901810 w 7918980"/>
              <a:gd name="connsiteY75" fmla="*/ 2305564 h 6858000"/>
              <a:gd name="connsiteX76" fmla="*/ 6904482 w 7918980"/>
              <a:gd name="connsiteY76" fmla="*/ 2320214 h 6858000"/>
              <a:gd name="connsiteX77" fmla="*/ 6891885 w 7918980"/>
              <a:gd name="connsiteY77" fmla="*/ 2417011 h 6858000"/>
              <a:gd name="connsiteX78" fmla="*/ 6884970 w 7918980"/>
              <a:gd name="connsiteY78" fmla="*/ 2454207 h 6858000"/>
              <a:gd name="connsiteX79" fmla="*/ 6882954 w 7918980"/>
              <a:gd name="connsiteY79" fmla="*/ 2487203 h 6858000"/>
              <a:gd name="connsiteX80" fmla="*/ 6871484 w 7918980"/>
              <a:gd name="connsiteY80" fmla="*/ 2512282 h 6858000"/>
              <a:gd name="connsiteX81" fmla="*/ 6872496 w 7918980"/>
              <a:gd name="connsiteY81" fmla="*/ 2514318 h 6858000"/>
              <a:gd name="connsiteX82" fmla="*/ 6898111 w 7918980"/>
              <a:gd name="connsiteY82" fmla="*/ 2574334 h 6858000"/>
              <a:gd name="connsiteX83" fmla="*/ 6897017 w 7918980"/>
              <a:gd name="connsiteY83" fmla="*/ 2579877 h 6858000"/>
              <a:gd name="connsiteX84" fmla="*/ 6897171 w 7918980"/>
              <a:gd name="connsiteY84" fmla="*/ 2608928 h 6858000"/>
              <a:gd name="connsiteX85" fmla="*/ 6896584 w 7918980"/>
              <a:gd name="connsiteY85" fmla="*/ 2613111 h 6858000"/>
              <a:gd name="connsiteX86" fmla="*/ 6888164 w 7918980"/>
              <a:gd name="connsiteY86" fmla="*/ 2621996 h 6858000"/>
              <a:gd name="connsiteX87" fmla="*/ 6890652 w 7918980"/>
              <a:gd name="connsiteY87" fmla="*/ 2634265 h 6858000"/>
              <a:gd name="connsiteX88" fmla="*/ 6882034 w 7918980"/>
              <a:gd name="connsiteY88" fmla="*/ 2647237 h 6858000"/>
              <a:gd name="connsiteX89" fmla="*/ 6888195 w 7918980"/>
              <a:gd name="connsiteY89" fmla="*/ 2650786 h 6858000"/>
              <a:gd name="connsiteX90" fmla="*/ 6894052 w 7918980"/>
              <a:gd name="connsiteY90" fmla="*/ 2661993 h 6858000"/>
              <a:gd name="connsiteX91" fmla="*/ 6885953 w 7918980"/>
              <a:gd name="connsiteY91" fmla="*/ 2670949 h 6858000"/>
              <a:gd name="connsiteX92" fmla="*/ 6880156 w 7918980"/>
              <a:gd name="connsiteY92" fmla="*/ 2690255 h 6858000"/>
              <a:gd name="connsiteX93" fmla="*/ 6881009 w 7918980"/>
              <a:gd name="connsiteY93" fmla="*/ 2695683 h 6858000"/>
              <a:gd name="connsiteX94" fmla="*/ 6870001 w 7918980"/>
              <a:gd name="connsiteY94" fmla="*/ 2713964 h 6858000"/>
              <a:gd name="connsiteX95" fmla="*/ 6864441 w 7918980"/>
              <a:gd name="connsiteY95" fmla="*/ 2730175 h 6858000"/>
              <a:gd name="connsiteX96" fmla="*/ 6875107 w 7918980"/>
              <a:gd name="connsiteY96" fmla="*/ 2763497 h 6858000"/>
              <a:gd name="connsiteX97" fmla="*/ 6837349 w 7918980"/>
              <a:gd name="connsiteY97" fmla="*/ 3051539 h 6858000"/>
              <a:gd name="connsiteX98" fmla="*/ 6835698 w 7918980"/>
              <a:gd name="connsiteY98" fmla="*/ 3060333 h 6858000"/>
              <a:gd name="connsiteX99" fmla="*/ 6837785 w 7918980"/>
              <a:gd name="connsiteY99" fmla="*/ 3065434 h 6858000"/>
              <a:gd name="connsiteX100" fmla="*/ 6834476 w 7918980"/>
              <a:gd name="connsiteY100" fmla="*/ 3066836 h 6858000"/>
              <a:gd name="connsiteX101" fmla="*/ 6831096 w 7918980"/>
              <a:gd name="connsiteY101" fmla="*/ 3084834 h 6858000"/>
              <a:gd name="connsiteX102" fmla="*/ 6831305 w 7918980"/>
              <a:gd name="connsiteY102" fmla="*/ 3097259 h 6858000"/>
              <a:gd name="connsiteX103" fmla="*/ 6828050 w 7918980"/>
              <a:gd name="connsiteY103" fmla="*/ 3101053 h 6858000"/>
              <a:gd name="connsiteX104" fmla="*/ 6827093 w 7918980"/>
              <a:gd name="connsiteY104" fmla="*/ 3106151 h 6858000"/>
              <a:gd name="connsiteX105" fmla="*/ 6833251 w 7918980"/>
              <a:gd name="connsiteY105" fmla="*/ 3116747 h 6858000"/>
              <a:gd name="connsiteX106" fmla="*/ 6825921 w 7918980"/>
              <a:gd name="connsiteY106" fmla="*/ 3151828 h 6858000"/>
              <a:gd name="connsiteX107" fmla="*/ 6825863 w 7918980"/>
              <a:gd name="connsiteY107" fmla="*/ 3180546 h 6858000"/>
              <a:gd name="connsiteX108" fmla="*/ 6839691 w 7918980"/>
              <a:gd name="connsiteY108" fmla="*/ 3258677 h 6858000"/>
              <a:gd name="connsiteX109" fmla="*/ 6840898 w 7918980"/>
              <a:gd name="connsiteY109" fmla="*/ 3262610 h 6858000"/>
              <a:gd name="connsiteX110" fmla="*/ 6834652 w 7918980"/>
              <a:gd name="connsiteY110" fmla="*/ 3277179 h 6858000"/>
              <a:gd name="connsiteX111" fmla="*/ 6832324 w 7918980"/>
              <a:gd name="connsiteY111" fmla="*/ 3278130 h 6858000"/>
              <a:gd name="connsiteX112" fmla="*/ 6849750 w 7918980"/>
              <a:gd name="connsiteY112" fmla="*/ 3325671 h 6858000"/>
              <a:gd name="connsiteX113" fmla="*/ 6847551 w 7918980"/>
              <a:gd name="connsiteY113" fmla="*/ 3332072 h 6858000"/>
              <a:gd name="connsiteX114" fmla="*/ 6864685 w 7918980"/>
              <a:gd name="connsiteY114" fmla="*/ 3362948 h 6858000"/>
              <a:gd name="connsiteX115" fmla="*/ 6870457 w 7918980"/>
              <a:gd name="connsiteY115" fmla="*/ 3378959 h 6858000"/>
              <a:gd name="connsiteX116" fmla="*/ 6883738 w 7918980"/>
              <a:gd name="connsiteY116" fmla="*/ 3407057 h 6858000"/>
              <a:gd name="connsiteX117" fmla="*/ 6881948 w 7918980"/>
              <a:gd name="connsiteY117" fmla="*/ 3409825 h 6858000"/>
              <a:gd name="connsiteX118" fmla="*/ 6885647 w 7918980"/>
              <a:gd name="connsiteY118" fmla="*/ 3415218 h 6858000"/>
              <a:gd name="connsiteX119" fmla="*/ 6883908 w 7918980"/>
              <a:gd name="connsiteY119" fmla="*/ 3419880 h 6858000"/>
              <a:gd name="connsiteX120" fmla="*/ 6885903 w 7918980"/>
              <a:gd name="connsiteY120" fmla="*/ 3424545 h 6858000"/>
              <a:gd name="connsiteX121" fmla="*/ 6887603 w 7918980"/>
              <a:gd name="connsiteY121" fmla="*/ 3476412 h 6858000"/>
              <a:gd name="connsiteX122" fmla="*/ 6892664 w 7918980"/>
              <a:gd name="connsiteY122" fmla="*/ 3486850 h 6858000"/>
              <a:gd name="connsiteX123" fmla="*/ 6886319 w 7918980"/>
              <a:gd name="connsiteY123" fmla="*/ 3496391 h 6858000"/>
              <a:gd name="connsiteX124" fmla="*/ 6893119 w 7918980"/>
              <a:gd name="connsiteY124" fmla="*/ 3531201 h 6858000"/>
              <a:gd name="connsiteX125" fmla="*/ 6902876 w 7918980"/>
              <a:gd name="connsiteY125" fmla="*/ 3542019 h 6858000"/>
              <a:gd name="connsiteX126" fmla="*/ 6910520 w 7918980"/>
              <a:gd name="connsiteY126" fmla="*/ 3552249 h 6858000"/>
              <a:gd name="connsiteX127" fmla="*/ 6910882 w 7918980"/>
              <a:gd name="connsiteY127" fmla="*/ 3553678 h 6858000"/>
              <a:gd name="connsiteX128" fmla="*/ 6914489 w 7918980"/>
              <a:gd name="connsiteY128" fmla="*/ 3568021 h 6858000"/>
              <a:gd name="connsiteX129" fmla="*/ 6914914 w 7918980"/>
              <a:gd name="connsiteY129" fmla="*/ 3569719 h 6858000"/>
              <a:gd name="connsiteX130" fmla="*/ 6912342 w 7918980"/>
              <a:gd name="connsiteY130" fmla="*/ 3586412 h 6858000"/>
              <a:gd name="connsiteX131" fmla="*/ 6915338 w 7918980"/>
              <a:gd name="connsiteY131" fmla="*/ 3597336 h 6858000"/>
              <a:gd name="connsiteX132" fmla="*/ 6907234 w 7918980"/>
              <a:gd name="connsiteY132" fmla="*/ 3606007 h 6858000"/>
              <a:gd name="connsiteX133" fmla="*/ 6907261 w 7918980"/>
              <a:gd name="connsiteY133" fmla="*/ 3641228 h 6858000"/>
              <a:gd name="connsiteX134" fmla="*/ 6914828 w 7918980"/>
              <a:gd name="connsiteY134" fmla="*/ 3653088 h 6858000"/>
              <a:gd name="connsiteX135" fmla="*/ 6920416 w 7918980"/>
              <a:gd name="connsiteY135" fmla="*/ 3664114 h 6858000"/>
              <a:gd name="connsiteX136" fmla="*/ 6920498 w 7918980"/>
              <a:gd name="connsiteY136" fmla="*/ 3665569 h 6858000"/>
              <a:gd name="connsiteX137" fmla="*/ 6922809 w 7918980"/>
              <a:gd name="connsiteY137" fmla="*/ 3707357 h 6858000"/>
              <a:gd name="connsiteX138" fmla="*/ 6937676 w 7918980"/>
              <a:gd name="connsiteY138" fmla="*/ 3778166 h 6858000"/>
              <a:gd name="connsiteX139" fmla="*/ 6958359 w 7918980"/>
              <a:gd name="connsiteY139" fmla="*/ 3878222 h 6858000"/>
              <a:gd name="connsiteX140" fmla="*/ 6953118 w 7918980"/>
              <a:gd name="connsiteY140" fmla="*/ 4048117 h 6858000"/>
              <a:gd name="connsiteX141" fmla="*/ 6913020 w 7918980"/>
              <a:gd name="connsiteY141" fmla="*/ 4219510 h 6858000"/>
              <a:gd name="connsiteX142" fmla="*/ 6915792 w 7918980"/>
              <a:gd name="connsiteY142" fmla="*/ 4411258 h 6858000"/>
              <a:gd name="connsiteX143" fmla="*/ 6907579 w 7918980"/>
              <a:gd name="connsiteY143" fmla="*/ 4488531 h 6858000"/>
              <a:gd name="connsiteX144" fmla="*/ 6907052 w 7918980"/>
              <a:gd name="connsiteY144" fmla="*/ 4539168 h 6858000"/>
              <a:gd name="connsiteX145" fmla="*/ 6891916 w 7918980"/>
              <a:gd name="connsiteY145" fmla="*/ 4625153 h 6858000"/>
              <a:gd name="connsiteX146" fmla="*/ 6882094 w 7918980"/>
              <a:gd name="connsiteY146" fmla="*/ 4733115 h 6858000"/>
              <a:gd name="connsiteX147" fmla="*/ 6860189 w 7918980"/>
              <a:gd name="connsiteY147" fmla="*/ 4844323 h 6858000"/>
              <a:gd name="connsiteX148" fmla="*/ 6843618 w 7918980"/>
              <a:gd name="connsiteY148" fmla="*/ 4877992 h 6858000"/>
              <a:gd name="connsiteX149" fmla="*/ 6829393 w 7918980"/>
              <a:gd name="connsiteY149" fmla="*/ 4925805 h 6858000"/>
              <a:gd name="connsiteX150" fmla="*/ 6794017 w 7918980"/>
              <a:gd name="connsiteY150" fmla="*/ 5009272 h 6858000"/>
              <a:gd name="connsiteX151" fmla="*/ 6786085 w 7918980"/>
              <a:gd name="connsiteY151" fmla="*/ 5111369 h 6858000"/>
              <a:gd name="connsiteX152" fmla="*/ 6799321 w 7918980"/>
              <a:gd name="connsiteY152" fmla="*/ 5210876 h 6858000"/>
              <a:gd name="connsiteX153" fmla="*/ 6803597 w 7918980"/>
              <a:gd name="connsiteY153" fmla="*/ 5269726 h 6858000"/>
              <a:gd name="connsiteX154" fmla="*/ 6820713 w 7918980"/>
              <a:gd name="connsiteY154" fmla="*/ 5464225 h 6858000"/>
              <a:gd name="connsiteX155" fmla="*/ 6824380 w 7918980"/>
              <a:gd name="connsiteY155" fmla="*/ 5594585 h 6858000"/>
              <a:gd name="connsiteX156" fmla="*/ 6806680 w 7918980"/>
              <a:gd name="connsiteY156" fmla="*/ 5667896 h 6858000"/>
              <a:gd name="connsiteX157" fmla="*/ 6791486 w 7918980"/>
              <a:gd name="connsiteY157" fmla="*/ 5769225 h 6858000"/>
              <a:gd name="connsiteX158" fmla="*/ 6792745 w 7918980"/>
              <a:gd name="connsiteY158" fmla="*/ 5823324 h 6858000"/>
              <a:gd name="connsiteX159" fmla="*/ 6789109 w 7918980"/>
              <a:gd name="connsiteY159" fmla="*/ 5862699 h 6858000"/>
              <a:gd name="connsiteX160" fmla="*/ 6793675 w 7918980"/>
              <a:gd name="connsiteY160" fmla="*/ 5906467 h 6858000"/>
              <a:gd name="connsiteX161" fmla="*/ 6814548 w 7918980"/>
              <a:gd name="connsiteY161" fmla="*/ 5939847 h 6858000"/>
              <a:gd name="connsiteX162" fmla="*/ 6809795 w 7918980"/>
              <a:gd name="connsiteY162" fmla="*/ 5973994 h 6858000"/>
              <a:gd name="connsiteX163" fmla="*/ 6810756 w 7918980"/>
              <a:gd name="connsiteY163" fmla="*/ 6089693 h 6858000"/>
              <a:gd name="connsiteX164" fmla="*/ 6814601 w 7918980"/>
              <a:gd name="connsiteY164" fmla="*/ 6224938 h 6858000"/>
              <a:gd name="connsiteX165" fmla="*/ 6840137 w 7918980"/>
              <a:gd name="connsiteY165" fmla="*/ 6370251 h 6858000"/>
              <a:gd name="connsiteX166" fmla="*/ 6863777 w 7918980"/>
              <a:gd name="connsiteY166" fmla="*/ 6541313 h 6858000"/>
              <a:gd name="connsiteX167" fmla="*/ 6868355 w 7918980"/>
              <a:gd name="connsiteY167" fmla="*/ 6640957 h 6858000"/>
              <a:gd name="connsiteX168" fmla="*/ 6881422 w 7918980"/>
              <a:gd name="connsiteY168" fmla="*/ 6705297 h 6858000"/>
              <a:gd name="connsiteX169" fmla="*/ 6894105 w 7918980"/>
              <a:gd name="connsiteY169" fmla="*/ 6759582 h 6858000"/>
              <a:gd name="connsiteX170" fmla="*/ 6892152 w 7918980"/>
              <a:gd name="connsiteY170" fmla="*/ 6817746 h 6858000"/>
              <a:gd name="connsiteX171" fmla="*/ 6895302 w 7918980"/>
              <a:gd name="connsiteY171" fmla="*/ 6843646 h 6858000"/>
              <a:gd name="connsiteX172" fmla="*/ 6914368 w 7918980"/>
              <a:gd name="connsiteY172" fmla="*/ 6857998 h 6858000"/>
              <a:gd name="connsiteX173" fmla="*/ 7549620 w 7918980"/>
              <a:gd name="connsiteY173" fmla="*/ 6857998 h 6858000"/>
              <a:gd name="connsiteX174" fmla="*/ 7918980 w 7918980"/>
              <a:gd name="connsiteY174" fmla="*/ 6857998 h 6858000"/>
              <a:gd name="connsiteX175" fmla="*/ 7918980 w 7918980"/>
              <a:gd name="connsiteY175" fmla="*/ 6858000 h 6858000"/>
              <a:gd name="connsiteX176" fmla="*/ 7549620 w 7918980"/>
              <a:gd name="connsiteY176" fmla="*/ 6858000 h 6858000"/>
              <a:gd name="connsiteX177" fmla="*/ 6658851 w 7918980"/>
              <a:gd name="connsiteY177" fmla="*/ 6858000 h 6858000"/>
              <a:gd name="connsiteX178" fmla="*/ 2092387 w 7918980"/>
              <a:gd name="connsiteY178" fmla="*/ 6858000 h 6858000"/>
              <a:gd name="connsiteX179" fmla="*/ 1822980 w 7918980"/>
              <a:gd name="connsiteY179" fmla="*/ 6858000 h 6858000"/>
              <a:gd name="connsiteX180" fmla="*/ 727500 w 7918980"/>
              <a:gd name="connsiteY180" fmla="*/ 6858000 h 6858000"/>
              <a:gd name="connsiteX181" fmla="*/ 504457 w 7918980"/>
              <a:gd name="connsiteY181" fmla="*/ 6858000 h 6858000"/>
              <a:gd name="connsiteX182" fmla="*/ 0 w 7918980"/>
              <a:gd name="connsiteY182" fmla="*/ 6858000 h 6858000"/>
              <a:gd name="connsiteX0" fmla="*/ 0 w 7918980"/>
              <a:gd name="connsiteY0" fmla="*/ 0 h 6858000"/>
              <a:gd name="connsiteX1" fmla="*/ 504457 w 7918980"/>
              <a:gd name="connsiteY1" fmla="*/ 0 h 6858000"/>
              <a:gd name="connsiteX2" fmla="*/ 727500 w 7918980"/>
              <a:gd name="connsiteY2" fmla="*/ 0 h 6858000"/>
              <a:gd name="connsiteX3" fmla="*/ 1822980 w 7918980"/>
              <a:gd name="connsiteY3" fmla="*/ 0 h 6858000"/>
              <a:gd name="connsiteX4" fmla="*/ 2092387 w 7918980"/>
              <a:gd name="connsiteY4" fmla="*/ 0 h 6858000"/>
              <a:gd name="connsiteX5" fmla="*/ 7076514 w 7918980"/>
              <a:gd name="connsiteY5" fmla="*/ 0 h 6858000"/>
              <a:gd name="connsiteX6" fmla="*/ 7264525 w 7918980"/>
              <a:gd name="connsiteY6" fmla="*/ 0 h 6858000"/>
              <a:gd name="connsiteX7" fmla="*/ 7390497 w 7918980"/>
              <a:gd name="connsiteY7" fmla="*/ 0 h 6858000"/>
              <a:gd name="connsiteX8" fmla="*/ 7389918 w 7918980"/>
              <a:gd name="connsiteY8" fmla="*/ 1705 h 6858000"/>
              <a:gd name="connsiteX9" fmla="*/ 7374574 w 7918980"/>
              <a:gd name="connsiteY9" fmla="*/ 17287 h 6858000"/>
              <a:gd name="connsiteX10" fmla="*/ 7368621 w 7918980"/>
              <a:gd name="connsiteY10" fmla="*/ 130336 h 6858000"/>
              <a:gd name="connsiteX11" fmla="*/ 7361269 w 7918980"/>
              <a:gd name="connsiteY11" fmla="*/ 187093 h 6858000"/>
              <a:gd name="connsiteX12" fmla="*/ 7368770 w 7918980"/>
              <a:gd name="connsiteY12" fmla="*/ 265704 h 6858000"/>
              <a:gd name="connsiteX13" fmla="*/ 7365293 w 7918980"/>
              <a:gd name="connsiteY13" fmla="*/ 354566 h 6858000"/>
              <a:gd name="connsiteX14" fmla="*/ 7347106 w 7918980"/>
              <a:gd name="connsiteY14" fmla="*/ 472000 h 6858000"/>
              <a:gd name="connsiteX15" fmla="*/ 7345150 w 7918980"/>
              <a:gd name="connsiteY15" fmla="*/ 473782 h 6858000"/>
              <a:gd name="connsiteX16" fmla="*/ 7344778 w 7918980"/>
              <a:gd name="connsiteY16" fmla="*/ 491380 h 6858000"/>
              <a:gd name="connsiteX17" fmla="*/ 7359399 w 7918980"/>
              <a:gd name="connsiteY17" fmla="*/ 531675 h 6858000"/>
              <a:gd name="connsiteX18" fmla="*/ 7356415 w 7918980"/>
              <a:gd name="connsiteY18" fmla="*/ 536015 h 6858000"/>
              <a:gd name="connsiteX19" fmla="*/ 7361068 w 7918980"/>
              <a:gd name="connsiteY19" fmla="*/ 572092 h 6858000"/>
              <a:gd name="connsiteX20" fmla="*/ 7359041 w 7918980"/>
              <a:gd name="connsiteY20" fmla="*/ 572511 h 6858000"/>
              <a:gd name="connsiteX21" fmla="*/ 7351198 w 7918980"/>
              <a:gd name="connsiteY21" fmla="*/ 582332 h 6858000"/>
              <a:gd name="connsiteX22" fmla="*/ 7340991 w 7918980"/>
              <a:gd name="connsiteY22" fmla="*/ 601285 h 6858000"/>
              <a:gd name="connsiteX23" fmla="*/ 7296154 w 7918980"/>
              <a:gd name="connsiteY23" fmla="*/ 681608 h 6858000"/>
              <a:gd name="connsiteX24" fmla="*/ 7295943 w 7918980"/>
              <a:gd name="connsiteY24" fmla="*/ 689151 h 6858000"/>
              <a:gd name="connsiteX25" fmla="*/ 7295465 w 7918980"/>
              <a:gd name="connsiteY25" fmla="*/ 689289 h 6858000"/>
              <a:gd name="connsiteX26" fmla="*/ 7294306 w 7918980"/>
              <a:gd name="connsiteY26" fmla="*/ 697222 h 6858000"/>
              <a:gd name="connsiteX27" fmla="*/ 7295144 w 7918980"/>
              <a:gd name="connsiteY27" fmla="*/ 717531 h 6858000"/>
              <a:gd name="connsiteX28" fmla="*/ 7291871 w 7918980"/>
              <a:gd name="connsiteY28" fmla="*/ 722494 h 6858000"/>
              <a:gd name="connsiteX29" fmla="*/ 7286061 w 7918980"/>
              <a:gd name="connsiteY29" fmla="*/ 724368 h 6858000"/>
              <a:gd name="connsiteX30" fmla="*/ 7269961 w 7918980"/>
              <a:gd name="connsiteY30" fmla="*/ 752692 h 6858000"/>
              <a:gd name="connsiteX31" fmla="*/ 7240170 w 7918980"/>
              <a:gd name="connsiteY31" fmla="*/ 816346 h 6858000"/>
              <a:gd name="connsiteX32" fmla="*/ 7211938 w 7918980"/>
              <a:gd name="connsiteY32" fmla="*/ 889417 h 6858000"/>
              <a:gd name="connsiteX33" fmla="*/ 7130024 w 7918980"/>
              <a:gd name="connsiteY33" fmla="*/ 1063288 h 6858000"/>
              <a:gd name="connsiteX34" fmla="*/ 7126817 w 7918980"/>
              <a:gd name="connsiteY34" fmla="*/ 1157176 h 6858000"/>
              <a:gd name="connsiteX35" fmla="*/ 7109474 w 7918980"/>
              <a:gd name="connsiteY35" fmla="*/ 1210776 h 6858000"/>
              <a:gd name="connsiteX36" fmla="*/ 7105443 w 7918980"/>
              <a:gd name="connsiteY36" fmla="*/ 1301993 h 6858000"/>
              <a:gd name="connsiteX37" fmla="*/ 7075215 w 7918980"/>
              <a:gd name="connsiteY37" fmla="*/ 1360879 h 6858000"/>
              <a:gd name="connsiteX38" fmla="*/ 7067477 w 7918980"/>
              <a:gd name="connsiteY38" fmla="*/ 1404045 h 6858000"/>
              <a:gd name="connsiteX39" fmla="*/ 7046803 w 7918980"/>
              <a:gd name="connsiteY39" fmla="*/ 1429568 h 6858000"/>
              <a:gd name="connsiteX40" fmla="*/ 7047831 w 7918980"/>
              <a:gd name="connsiteY40" fmla="*/ 1430305 h 6858000"/>
              <a:gd name="connsiteX41" fmla="*/ 7035374 w 7918980"/>
              <a:gd name="connsiteY41" fmla="*/ 1463304 h 6858000"/>
              <a:gd name="connsiteX42" fmla="*/ 7032938 w 7918980"/>
              <a:gd name="connsiteY42" fmla="*/ 1514846 h 6858000"/>
              <a:gd name="connsiteX43" fmla="*/ 7029397 w 7918980"/>
              <a:gd name="connsiteY43" fmla="*/ 1519731 h 6858000"/>
              <a:gd name="connsiteX44" fmla="*/ 7029620 w 7918980"/>
              <a:gd name="connsiteY44" fmla="*/ 1519929 h 6858000"/>
              <a:gd name="connsiteX45" fmla="*/ 7030612 w 7918980"/>
              <a:gd name="connsiteY45" fmla="*/ 1546022 h 6858000"/>
              <a:gd name="connsiteX46" fmla="*/ 7035010 w 7918980"/>
              <a:gd name="connsiteY46" fmla="*/ 1578752 h 6858000"/>
              <a:gd name="connsiteX47" fmla="*/ 7026513 w 7918980"/>
              <a:gd name="connsiteY47" fmla="*/ 1647555 h 6858000"/>
              <a:gd name="connsiteX48" fmla="*/ 7013857 w 7918980"/>
              <a:gd name="connsiteY48" fmla="*/ 1715685 h 6858000"/>
              <a:gd name="connsiteX49" fmla="*/ 7007215 w 7918980"/>
              <a:gd name="connsiteY49" fmla="*/ 1740358 h 6858000"/>
              <a:gd name="connsiteX50" fmla="*/ 7004455 w 7918980"/>
              <a:gd name="connsiteY50" fmla="*/ 1784314 h 6858000"/>
              <a:gd name="connsiteX51" fmla="*/ 7008825 w 7918980"/>
              <a:gd name="connsiteY51" fmla="*/ 1804434 h 6858000"/>
              <a:gd name="connsiteX52" fmla="*/ 7008048 w 7918980"/>
              <a:gd name="connsiteY52" fmla="*/ 1805316 h 6858000"/>
              <a:gd name="connsiteX53" fmla="*/ 7011573 w 7918980"/>
              <a:gd name="connsiteY53" fmla="*/ 1807109 h 6858000"/>
              <a:gd name="connsiteX54" fmla="*/ 7008900 w 7918980"/>
              <a:gd name="connsiteY54" fmla="*/ 1821003 h 6858000"/>
              <a:gd name="connsiteX55" fmla="*/ 7006523 w 7918980"/>
              <a:gd name="connsiteY55" fmla="*/ 1824832 h 6858000"/>
              <a:gd name="connsiteX56" fmla="*/ 7005215 w 7918980"/>
              <a:gd name="connsiteY56" fmla="*/ 1830429 h 6858000"/>
              <a:gd name="connsiteX57" fmla="*/ 7005505 w 7918980"/>
              <a:gd name="connsiteY57" fmla="*/ 1830569 h 6858000"/>
              <a:gd name="connsiteX58" fmla="*/ 7003643 w 7918980"/>
              <a:gd name="connsiteY58" fmla="*/ 1835810 h 6858000"/>
              <a:gd name="connsiteX59" fmla="*/ 6990432 w 7918980"/>
              <a:gd name="connsiteY59" fmla="*/ 1861483 h 6858000"/>
              <a:gd name="connsiteX60" fmla="*/ 6997246 w 7918980"/>
              <a:gd name="connsiteY60" fmla="*/ 1892417 h 6858000"/>
              <a:gd name="connsiteX61" fmla="*/ 7012242 w 7918980"/>
              <a:gd name="connsiteY61" fmla="*/ 1895114 h 6858000"/>
              <a:gd name="connsiteX62" fmla="*/ 7010080 w 7918980"/>
              <a:gd name="connsiteY62" fmla="*/ 1899379 h 6858000"/>
              <a:gd name="connsiteX63" fmla="*/ 7003451 w 7918980"/>
              <a:gd name="connsiteY63" fmla="*/ 1907867 h 6858000"/>
              <a:gd name="connsiteX64" fmla="*/ 7004341 w 7918980"/>
              <a:gd name="connsiteY64" fmla="*/ 1910265 h 6858000"/>
              <a:gd name="connsiteX65" fmla="*/ 7001248 w 7918980"/>
              <a:gd name="connsiteY65" fmla="*/ 1935584 h 6858000"/>
              <a:gd name="connsiteX66" fmla="*/ 7006599 w 7918980"/>
              <a:gd name="connsiteY66" fmla="*/ 1942021 h 6858000"/>
              <a:gd name="connsiteX67" fmla="*/ 7007460 w 7918980"/>
              <a:gd name="connsiteY67" fmla="*/ 1945112 h 6858000"/>
              <a:gd name="connsiteX68" fmla="*/ 6995756 w 7918980"/>
              <a:gd name="connsiteY68" fmla="*/ 1961162 h 6858000"/>
              <a:gd name="connsiteX69" fmla="*/ 6949577 w 7918980"/>
              <a:gd name="connsiteY69" fmla="*/ 2024270 h 6858000"/>
              <a:gd name="connsiteX70" fmla="*/ 6942508 w 7918980"/>
              <a:gd name="connsiteY70" fmla="*/ 2107942 h 6858000"/>
              <a:gd name="connsiteX71" fmla="*/ 6933336 w 7918980"/>
              <a:gd name="connsiteY71" fmla="*/ 2193455 h 6858000"/>
              <a:gd name="connsiteX72" fmla="*/ 6927972 w 7918980"/>
              <a:gd name="connsiteY72" fmla="*/ 2260088 h 6858000"/>
              <a:gd name="connsiteX73" fmla="*/ 6909058 w 7918980"/>
              <a:gd name="connsiteY73" fmla="*/ 2296008 h 6858000"/>
              <a:gd name="connsiteX74" fmla="*/ 6901810 w 7918980"/>
              <a:gd name="connsiteY74" fmla="*/ 2305564 h 6858000"/>
              <a:gd name="connsiteX75" fmla="*/ 6904482 w 7918980"/>
              <a:gd name="connsiteY75" fmla="*/ 2320214 h 6858000"/>
              <a:gd name="connsiteX76" fmla="*/ 6891885 w 7918980"/>
              <a:gd name="connsiteY76" fmla="*/ 2417011 h 6858000"/>
              <a:gd name="connsiteX77" fmla="*/ 6884970 w 7918980"/>
              <a:gd name="connsiteY77" fmla="*/ 2454207 h 6858000"/>
              <a:gd name="connsiteX78" fmla="*/ 6882954 w 7918980"/>
              <a:gd name="connsiteY78" fmla="*/ 2487203 h 6858000"/>
              <a:gd name="connsiteX79" fmla="*/ 6871484 w 7918980"/>
              <a:gd name="connsiteY79" fmla="*/ 2512282 h 6858000"/>
              <a:gd name="connsiteX80" fmla="*/ 6872496 w 7918980"/>
              <a:gd name="connsiteY80" fmla="*/ 2514318 h 6858000"/>
              <a:gd name="connsiteX81" fmla="*/ 6898111 w 7918980"/>
              <a:gd name="connsiteY81" fmla="*/ 2574334 h 6858000"/>
              <a:gd name="connsiteX82" fmla="*/ 6897017 w 7918980"/>
              <a:gd name="connsiteY82" fmla="*/ 2579877 h 6858000"/>
              <a:gd name="connsiteX83" fmla="*/ 6897171 w 7918980"/>
              <a:gd name="connsiteY83" fmla="*/ 2608928 h 6858000"/>
              <a:gd name="connsiteX84" fmla="*/ 6896584 w 7918980"/>
              <a:gd name="connsiteY84" fmla="*/ 2613111 h 6858000"/>
              <a:gd name="connsiteX85" fmla="*/ 6888164 w 7918980"/>
              <a:gd name="connsiteY85" fmla="*/ 2621996 h 6858000"/>
              <a:gd name="connsiteX86" fmla="*/ 6890652 w 7918980"/>
              <a:gd name="connsiteY86" fmla="*/ 2634265 h 6858000"/>
              <a:gd name="connsiteX87" fmla="*/ 6882034 w 7918980"/>
              <a:gd name="connsiteY87" fmla="*/ 2647237 h 6858000"/>
              <a:gd name="connsiteX88" fmla="*/ 6888195 w 7918980"/>
              <a:gd name="connsiteY88" fmla="*/ 2650786 h 6858000"/>
              <a:gd name="connsiteX89" fmla="*/ 6894052 w 7918980"/>
              <a:gd name="connsiteY89" fmla="*/ 2661993 h 6858000"/>
              <a:gd name="connsiteX90" fmla="*/ 6885953 w 7918980"/>
              <a:gd name="connsiteY90" fmla="*/ 2670949 h 6858000"/>
              <a:gd name="connsiteX91" fmla="*/ 6880156 w 7918980"/>
              <a:gd name="connsiteY91" fmla="*/ 2690255 h 6858000"/>
              <a:gd name="connsiteX92" fmla="*/ 6881009 w 7918980"/>
              <a:gd name="connsiteY92" fmla="*/ 2695683 h 6858000"/>
              <a:gd name="connsiteX93" fmla="*/ 6870001 w 7918980"/>
              <a:gd name="connsiteY93" fmla="*/ 2713964 h 6858000"/>
              <a:gd name="connsiteX94" fmla="*/ 6864441 w 7918980"/>
              <a:gd name="connsiteY94" fmla="*/ 2730175 h 6858000"/>
              <a:gd name="connsiteX95" fmla="*/ 6875107 w 7918980"/>
              <a:gd name="connsiteY95" fmla="*/ 2763497 h 6858000"/>
              <a:gd name="connsiteX96" fmla="*/ 6837349 w 7918980"/>
              <a:gd name="connsiteY96" fmla="*/ 3051539 h 6858000"/>
              <a:gd name="connsiteX97" fmla="*/ 6835698 w 7918980"/>
              <a:gd name="connsiteY97" fmla="*/ 3060333 h 6858000"/>
              <a:gd name="connsiteX98" fmla="*/ 6837785 w 7918980"/>
              <a:gd name="connsiteY98" fmla="*/ 3065434 h 6858000"/>
              <a:gd name="connsiteX99" fmla="*/ 6834476 w 7918980"/>
              <a:gd name="connsiteY99" fmla="*/ 3066836 h 6858000"/>
              <a:gd name="connsiteX100" fmla="*/ 6831096 w 7918980"/>
              <a:gd name="connsiteY100" fmla="*/ 3084834 h 6858000"/>
              <a:gd name="connsiteX101" fmla="*/ 6831305 w 7918980"/>
              <a:gd name="connsiteY101" fmla="*/ 3097259 h 6858000"/>
              <a:gd name="connsiteX102" fmla="*/ 6828050 w 7918980"/>
              <a:gd name="connsiteY102" fmla="*/ 3101053 h 6858000"/>
              <a:gd name="connsiteX103" fmla="*/ 6827093 w 7918980"/>
              <a:gd name="connsiteY103" fmla="*/ 3106151 h 6858000"/>
              <a:gd name="connsiteX104" fmla="*/ 6833251 w 7918980"/>
              <a:gd name="connsiteY104" fmla="*/ 3116747 h 6858000"/>
              <a:gd name="connsiteX105" fmla="*/ 6825921 w 7918980"/>
              <a:gd name="connsiteY105" fmla="*/ 3151828 h 6858000"/>
              <a:gd name="connsiteX106" fmla="*/ 6825863 w 7918980"/>
              <a:gd name="connsiteY106" fmla="*/ 3180546 h 6858000"/>
              <a:gd name="connsiteX107" fmla="*/ 6839691 w 7918980"/>
              <a:gd name="connsiteY107" fmla="*/ 3258677 h 6858000"/>
              <a:gd name="connsiteX108" fmla="*/ 6840898 w 7918980"/>
              <a:gd name="connsiteY108" fmla="*/ 3262610 h 6858000"/>
              <a:gd name="connsiteX109" fmla="*/ 6834652 w 7918980"/>
              <a:gd name="connsiteY109" fmla="*/ 3277179 h 6858000"/>
              <a:gd name="connsiteX110" fmla="*/ 6832324 w 7918980"/>
              <a:gd name="connsiteY110" fmla="*/ 3278130 h 6858000"/>
              <a:gd name="connsiteX111" fmla="*/ 6849750 w 7918980"/>
              <a:gd name="connsiteY111" fmla="*/ 3325671 h 6858000"/>
              <a:gd name="connsiteX112" fmla="*/ 6847551 w 7918980"/>
              <a:gd name="connsiteY112" fmla="*/ 3332072 h 6858000"/>
              <a:gd name="connsiteX113" fmla="*/ 6864685 w 7918980"/>
              <a:gd name="connsiteY113" fmla="*/ 3362948 h 6858000"/>
              <a:gd name="connsiteX114" fmla="*/ 6870457 w 7918980"/>
              <a:gd name="connsiteY114" fmla="*/ 3378959 h 6858000"/>
              <a:gd name="connsiteX115" fmla="*/ 6883738 w 7918980"/>
              <a:gd name="connsiteY115" fmla="*/ 3407057 h 6858000"/>
              <a:gd name="connsiteX116" fmla="*/ 6881948 w 7918980"/>
              <a:gd name="connsiteY116" fmla="*/ 3409825 h 6858000"/>
              <a:gd name="connsiteX117" fmla="*/ 6885647 w 7918980"/>
              <a:gd name="connsiteY117" fmla="*/ 3415218 h 6858000"/>
              <a:gd name="connsiteX118" fmla="*/ 6883908 w 7918980"/>
              <a:gd name="connsiteY118" fmla="*/ 3419880 h 6858000"/>
              <a:gd name="connsiteX119" fmla="*/ 6885903 w 7918980"/>
              <a:gd name="connsiteY119" fmla="*/ 3424545 h 6858000"/>
              <a:gd name="connsiteX120" fmla="*/ 6887603 w 7918980"/>
              <a:gd name="connsiteY120" fmla="*/ 3476412 h 6858000"/>
              <a:gd name="connsiteX121" fmla="*/ 6892664 w 7918980"/>
              <a:gd name="connsiteY121" fmla="*/ 3486850 h 6858000"/>
              <a:gd name="connsiteX122" fmla="*/ 6886319 w 7918980"/>
              <a:gd name="connsiteY122" fmla="*/ 3496391 h 6858000"/>
              <a:gd name="connsiteX123" fmla="*/ 6893119 w 7918980"/>
              <a:gd name="connsiteY123" fmla="*/ 3531201 h 6858000"/>
              <a:gd name="connsiteX124" fmla="*/ 6902876 w 7918980"/>
              <a:gd name="connsiteY124" fmla="*/ 3542019 h 6858000"/>
              <a:gd name="connsiteX125" fmla="*/ 6910520 w 7918980"/>
              <a:gd name="connsiteY125" fmla="*/ 3552249 h 6858000"/>
              <a:gd name="connsiteX126" fmla="*/ 6910882 w 7918980"/>
              <a:gd name="connsiteY126" fmla="*/ 3553678 h 6858000"/>
              <a:gd name="connsiteX127" fmla="*/ 6914489 w 7918980"/>
              <a:gd name="connsiteY127" fmla="*/ 3568021 h 6858000"/>
              <a:gd name="connsiteX128" fmla="*/ 6914914 w 7918980"/>
              <a:gd name="connsiteY128" fmla="*/ 3569719 h 6858000"/>
              <a:gd name="connsiteX129" fmla="*/ 6912342 w 7918980"/>
              <a:gd name="connsiteY129" fmla="*/ 3586412 h 6858000"/>
              <a:gd name="connsiteX130" fmla="*/ 6915338 w 7918980"/>
              <a:gd name="connsiteY130" fmla="*/ 3597336 h 6858000"/>
              <a:gd name="connsiteX131" fmla="*/ 6907234 w 7918980"/>
              <a:gd name="connsiteY131" fmla="*/ 3606007 h 6858000"/>
              <a:gd name="connsiteX132" fmla="*/ 6907261 w 7918980"/>
              <a:gd name="connsiteY132" fmla="*/ 3641228 h 6858000"/>
              <a:gd name="connsiteX133" fmla="*/ 6914828 w 7918980"/>
              <a:gd name="connsiteY133" fmla="*/ 3653088 h 6858000"/>
              <a:gd name="connsiteX134" fmla="*/ 6920416 w 7918980"/>
              <a:gd name="connsiteY134" fmla="*/ 3664114 h 6858000"/>
              <a:gd name="connsiteX135" fmla="*/ 6920498 w 7918980"/>
              <a:gd name="connsiteY135" fmla="*/ 3665569 h 6858000"/>
              <a:gd name="connsiteX136" fmla="*/ 6922809 w 7918980"/>
              <a:gd name="connsiteY136" fmla="*/ 3707357 h 6858000"/>
              <a:gd name="connsiteX137" fmla="*/ 6937676 w 7918980"/>
              <a:gd name="connsiteY137" fmla="*/ 3778166 h 6858000"/>
              <a:gd name="connsiteX138" fmla="*/ 6958359 w 7918980"/>
              <a:gd name="connsiteY138" fmla="*/ 3878222 h 6858000"/>
              <a:gd name="connsiteX139" fmla="*/ 6953118 w 7918980"/>
              <a:gd name="connsiteY139" fmla="*/ 4048117 h 6858000"/>
              <a:gd name="connsiteX140" fmla="*/ 6913020 w 7918980"/>
              <a:gd name="connsiteY140" fmla="*/ 4219510 h 6858000"/>
              <a:gd name="connsiteX141" fmla="*/ 6915792 w 7918980"/>
              <a:gd name="connsiteY141" fmla="*/ 4411258 h 6858000"/>
              <a:gd name="connsiteX142" fmla="*/ 6907579 w 7918980"/>
              <a:gd name="connsiteY142" fmla="*/ 4488531 h 6858000"/>
              <a:gd name="connsiteX143" fmla="*/ 6907052 w 7918980"/>
              <a:gd name="connsiteY143" fmla="*/ 4539168 h 6858000"/>
              <a:gd name="connsiteX144" fmla="*/ 6891916 w 7918980"/>
              <a:gd name="connsiteY144" fmla="*/ 4625153 h 6858000"/>
              <a:gd name="connsiteX145" fmla="*/ 6882094 w 7918980"/>
              <a:gd name="connsiteY145" fmla="*/ 4733115 h 6858000"/>
              <a:gd name="connsiteX146" fmla="*/ 6860189 w 7918980"/>
              <a:gd name="connsiteY146" fmla="*/ 4844323 h 6858000"/>
              <a:gd name="connsiteX147" fmla="*/ 6843618 w 7918980"/>
              <a:gd name="connsiteY147" fmla="*/ 4877992 h 6858000"/>
              <a:gd name="connsiteX148" fmla="*/ 6829393 w 7918980"/>
              <a:gd name="connsiteY148" fmla="*/ 4925805 h 6858000"/>
              <a:gd name="connsiteX149" fmla="*/ 6794017 w 7918980"/>
              <a:gd name="connsiteY149" fmla="*/ 5009272 h 6858000"/>
              <a:gd name="connsiteX150" fmla="*/ 6786085 w 7918980"/>
              <a:gd name="connsiteY150" fmla="*/ 5111369 h 6858000"/>
              <a:gd name="connsiteX151" fmla="*/ 6799321 w 7918980"/>
              <a:gd name="connsiteY151" fmla="*/ 5210876 h 6858000"/>
              <a:gd name="connsiteX152" fmla="*/ 6803597 w 7918980"/>
              <a:gd name="connsiteY152" fmla="*/ 5269726 h 6858000"/>
              <a:gd name="connsiteX153" fmla="*/ 6820713 w 7918980"/>
              <a:gd name="connsiteY153" fmla="*/ 5464225 h 6858000"/>
              <a:gd name="connsiteX154" fmla="*/ 6824380 w 7918980"/>
              <a:gd name="connsiteY154" fmla="*/ 5594585 h 6858000"/>
              <a:gd name="connsiteX155" fmla="*/ 6806680 w 7918980"/>
              <a:gd name="connsiteY155" fmla="*/ 5667896 h 6858000"/>
              <a:gd name="connsiteX156" fmla="*/ 6791486 w 7918980"/>
              <a:gd name="connsiteY156" fmla="*/ 5769225 h 6858000"/>
              <a:gd name="connsiteX157" fmla="*/ 6792745 w 7918980"/>
              <a:gd name="connsiteY157" fmla="*/ 5823324 h 6858000"/>
              <a:gd name="connsiteX158" fmla="*/ 6789109 w 7918980"/>
              <a:gd name="connsiteY158" fmla="*/ 5862699 h 6858000"/>
              <a:gd name="connsiteX159" fmla="*/ 6793675 w 7918980"/>
              <a:gd name="connsiteY159" fmla="*/ 5906467 h 6858000"/>
              <a:gd name="connsiteX160" fmla="*/ 6814548 w 7918980"/>
              <a:gd name="connsiteY160" fmla="*/ 5939847 h 6858000"/>
              <a:gd name="connsiteX161" fmla="*/ 6809795 w 7918980"/>
              <a:gd name="connsiteY161" fmla="*/ 5973994 h 6858000"/>
              <a:gd name="connsiteX162" fmla="*/ 6810756 w 7918980"/>
              <a:gd name="connsiteY162" fmla="*/ 6089693 h 6858000"/>
              <a:gd name="connsiteX163" fmla="*/ 6814601 w 7918980"/>
              <a:gd name="connsiteY163" fmla="*/ 6224938 h 6858000"/>
              <a:gd name="connsiteX164" fmla="*/ 6840137 w 7918980"/>
              <a:gd name="connsiteY164" fmla="*/ 6370251 h 6858000"/>
              <a:gd name="connsiteX165" fmla="*/ 6863777 w 7918980"/>
              <a:gd name="connsiteY165" fmla="*/ 6541313 h 6858000"/>
              <a:gd name="connsiteX166" fmla="*/ 6868355 w 7918980"/>
              <a:gd name="connsiteY166" fmla="*/ 6640957 h 6858000"/>
              <a:gd name="connsiteX167" fmla="*/ 6881422 w 7918980"/>
              <a:gd name="connsiteY167" fmla="*/ 6705297 h 6858000"/>
              <a:gd name="connsiteX168" fmla="*/ 6894105 w 7918980"/>
              <a:gd name="connsiteY168" fmla="*/ 6759582 h 6858000"/>
              <a:gd name="connsiteX169" fmla="*/ 6892152 w 7918980"/>
              <a:gd name="connsiteY169" fmla="*/ 6817746 h 6858000"/>
              <a:gd name="connsiteX170" fmla="*/ 6895302 w 7918980"/>
              <a:gd name="connsiteY170" fmla="*/ 6843646 h 6858000"/>
              <a:gd name="connsiteX171" fmla="*/ 6914368 w 7918980"/>
              <a:gd name="connsiteY171" fmla="*/ 6857998 h 6858000"/>
              <a:gd name="connsiteX172" fmla="*/ 7549620 w 7918980"/>
              <a:gd name="connsiteY172" fmla="*/ 6857998 h 6858000"/>
              <a:gd name="connsiteX173" fmla="*/ 7918980 w 7918980"/>
              <a:gd name="connsiteY173" fmla="*/ 6857998 h 6858000"/>
              <a:gd name="connsiteX174" fmla="*/ 7918980 w 7918980"/>
              <a:gd name="connsiteY174" fmla="*/ 6858000 h 6858000"/>
              <a:gd name="connsiteX175" fmla="*/ 7549620 w 7918980"/>
              <a:gd name="connsiteY175" fmla="*/ 6858000 h 6858000"/>
              <a:gd name="connsiteX176" fmla="*/ 6658851 w 7918980"/>
              <a:gd name="connsiteY176" fmla="*/ 6858000 h 6858000"/>
              <a:gd name="connsiteX177" fmla="*/ 2092387 w 7918980"/>
              <a:gd name="connsiteY177" fmla="*/ 6858000 h 6858000"/>
              <a:gd name="connsiteX178" fmla="*/ 1822980 w 7918980"/>
              <a:gd name="connsiteY178" fmla="*/ 6858000 h 6858000"/>
              <a:gd name="connsiteX179" fmla="*/ 727500 w 7918980"/>
              <a:gd name="connsiteY179" fmla="*/ 6858000 h 6858000"/>
              <a:gd name="connsiteX180" fmla="*/ 504457 w 7918980"/>
              <a:gd name="connsiteY180" fmla="*/ 6858000 h 6858000"/>
              <a:gd name="connsiteX181" fmla="*/ 0 w 7918980"/>
              <a:gd name="connsiteY181" fmla="*/ 6858000 h 6858000"/>
              <a:gd name="connsiteX182" fmla="*/ 0 w 7918980"/>
              <a:gd name="connsiteY182" fmla="*/ 0 h 6858000"/>
              <a:gd name="connsiteX0" fmla="*/ 0 w 7918980"/>
              <a:gd name="connsiteY0" fmla="*/ 0 h 6858000"/>
              <a:gd name="connsiteX1" fmla="*/ 504457 w 7918980"/>
              <a:gd name="connsiteY1" fmla="*/ 0 h 6858000"/>
              <a:gd name="connsiteX2" fmla="*/ 727500 w 7918980"/>
              <a:gd name="connsiteY2" fmla="*/ 0 h 6858000"/>
              <a:gd name="connsiteX3" fmla="*/ 1822980 w 7918980"/>
              <a:gd name="connsiteY3" fmla="*/ 0 h 6858000"/>
              <a:gd name="connsiteX4" fmla="*/ 2092387 w 7918980"/>
              <a:gd name="connsiteY4" fmla="*/ 0 h 6858000"/>
              <a:gd name="connsiteX5" fmla="*/ 7076514 w 7918980"/>
              <a:gd name="connsiteY5" fmla="*/ 0 h 6858000"/>
              <a:gd name="connsiteX6" fmla="*/ 7264525 w 7918980"/>
              <a:gd name="connsiteY6" fmla="*/ 0 h 6858000"/>
              <a:gd name="connsiteX7" fmla="*/ 7390497 w 7918980"/>
              <a:gd name="connsiteY7" fmla="*/ 0 h 6858000"/>
              <a:gd name="connsiteX8" fmla="*/ 7389918 w 7918980"/>
              <a:gd name="connsiteY8" fmla="*/ 1705 h 6858000"/>
              <a:gd name="connsiteX9" fmla="*/ 7374574 w 7918980"/>
              <a:gd name="connsiteY9" fmla="*/ 17287 h 6858000"/>
              <a:gd name="connsiteX10" fmla="*/ 7368621 w 7918980"/>
              <a:gd name="connsiteY10" fmla="*/ 130336 h 6858000"/>
              <a:gd name="connsiteX11" fmla="*/ 7361269 w 7918980"/>
              <a:gd name="connsiteY11" fmla="*/ 187093 h 6858000"/>
              <a:gd name="connsiteX12" fmla="*/ 7368770 w 7918980"/>
              <a:gd name="connsiteY12" fmla="*/ 265704 h 6858000"/>
              <a:gd name="connsiteX13" fmla="*/ 7365293 w 7918980"/>
              <a:gd name="connsiteY13" fmla="*/ 354566 h 6858000"/>
              <a:gd name="connsiteX14" fmla="*/ 7347106 w 7918980"/>
              <a:gd name="connsiteY14" fmla="*/ 472000 h 6858000"/>
              <a:gd name="connsiteX15" fmla="*/ 7345150 w 7918980"/>
              <a:gd name="connsiteY15" fmla="*/ 473782 h 6858000"/>
              <a:gd name="connsiteX16" fmla="*/ 7344778 w 7918980"/>
              <a:gd name="connsiteY16" fmla="*/ 491380 h 6858000"/>
              <a:gd name="connsiteX17" fmla="*/ 7359399 w 7918980"/>
              <a:gd name="connsiteY17" fmla="*/ 531675 h 6858000"/>
              <a:gd name="connsiteX18" fmla="*/ 7356415 w 7918980"/>
              <a:gd name="connsiteY18" fmla="*/ 536015 h 6858000"/>
              <a:gd name="connsiteX19" fmla="*/ 7361068 w 7918980"/>
              <a:gd name="connsiteY19" fmla="*/ 572092 h 6858000"/>
              <a:gd name="connsiteX20" fmla="*/ 7359041 w 7918980"/>
              <a:gd name="connsiteY20" fmla="*/ 572511 h 6858000"/>
              <a:gd name="connsiteX21" fmla="*/ 7351198 w 7918980"/>
              <a:gd name="connsiteY21" fmla="*/ 582332 h 6858000"/>
              <a:gd name="connsiteX22" fmla="*/ 7340991 w 7918980"/>
              <a:gd name="connsiteY22" fmla="*/ 601285 h 6858000"/>
              <a:gd name="connsiteX23" fmla="*/ 7296154 w 7918980"/>
              <a:gd name="connsiteY23" fmla="*/ 681608 h 6858000"/>
              <a:gd name="connsiteX24" fmla="*/ 7295943 w 7918980"/>
              <a:gd name="connsiteY24" fmla="*/ 689151 h 6858000"/>
              <a:gd name="connsiteX25" fmla="*/ 7295465 w 7918980"/>
              <a:gd name="connsiteY25" fmla="*/ 689289 h 6858000"/>
              <a:gd name="connsiteX26" fmla="*/ 7294306 w 7918980"/>
              <a:gd name="connsiteY26" fmla="*/ 697222 h 6858000"/>
              <a:gd name="connsiteX27" fmla="*/ 7295144 w 7918980"/>
              <a:gd name="connsiteY27" fmla="*/ 717531 h 6858000"/>
              <a:gd name="connsiteX28" fmla="*/ 7291871 w 7918980"/>
              <a:gd name="connsiteY28" fmla="*/ 722494 h 6858000"/>
              <a:gd name="connsiteX29" fmla="*/ 7286061 w 7918980"/>
              <a:gd name="connsiteY29" fmla="*/ 724368 h 6858000"/>
              <a:gd name="connsiteX30" fmla="*/ 7269961 w 7918980"/>
              <a:gd name="connsiteY30" fmla="*/ 752692 h 6858000"/>
              <a:gd name="connsiteX31" fmla="*/ 7240170 w 7918980"/>
              <a:gd name="connsiteY31" fmla="*/ 816346 h 6858000"/>
              <a:gd name="connsiteX32" fmla="*/ 7211938 w 7918980"/>
              <a:gd name="connsiteY32" fmla="*/ 889417 h 6858000"/>
              <a:gd name="connsiteX33" fmla="*/ 7130024 w 7918980"/>
              <a:gd name="connsiteY33" fmla="*/ 1063288 h 6858000"/>
              <a:gd name="connsiteX34" fmla="*/ 7126817 w 7918980"/>
              <a:gd name="connsiteY34" fmla="*/ 1157176 h 6858000"/>
              <a:gd name="connsiteX35" fmla="*/ 7109474 w 7918980"/>
              <a:gd name="connsiteY35" fmla="*/ 1210776 h 6858000"/>
              <a:gd name="connsiteX36" fmla="*/ 7105443 w 7918980"/>
              <a:gd name="connsiteY36" fmla="*/ 1301993 h 6858000"/>
              <a:gd name="connsiteX37" fmla="*/ 7075215 w 7918980"/>
              <a:gd name="connsiteY37" fmla="*/ 1360879 h 6858000"/>
              <a:gd name="connsiteX38" fmla="*/ 7067477 w 7918980"/>
              <a:gd name="connsiteY38" fmla="*/ 1404045 h 6858000"/>
              <a:gd name="connsiteX39" fmla="*/ 7046803 w 7918980"/>
              <a:gd name="connsiteY39" fmla="*/ 1429568 h 6858000"/>
              <a:gd name="connsiteX40" fmla="*/ 7047831 w 7918980"/>
              <a:gd name="connsiteY40" fmla="*/ 1430305 h 6858000"/>
              <a:gd name="connsiteX41" fmla="*/ 7035374 w 7918980"/>
              <a:gd name="connsiteY41" fmla="*/ 1463304 h 6858000"/>
              <a:gd name="connsiteX42" fmla="*/ 7032938 w 7918980"/>
              <a:gd name="connsiteY42" fmla="*/ 1514846 h 6858000"/>
              <a:gd name="connsiteX43" fmla="*/ 7029397 w 7918980"/>
              <a:gd name="connsiteY43" fmla="*/ 1519731 h 6858000"/>
              <a:gd name="connsiteX44" fmla="*/ 7029620 w 7918980"/>
              <a:gd name="connsiteY44" fmla="*/ 1519929 h 6858000"/>
              <a:gd name="connsiteX45" fmla="*/ 7030612 w 7918980"/>
              <a:gd name="connsiteY45" fmla="*/ 1546022 h 6858000"/>
              <a:gd name="connsiteX46" fmla="*/ 7035010 w 7918980"/>
              <a:gd name="connsiteY46" fmla="*/ 1578752 h 6858000"/>
              <a:gd name="connsiteX47" fmla="*/ 7026513 w 7918980"/>
              <a:gd name="connsiteY47" fmla="*/ 1647555 h 6858000"/>
              <a:gd name="connsiteX48" fmla="*/ 7013857 w 7918980"/>
              <a:gd name="connsiteY48" fmla="*/ 1715685 h 6858000"/>
              <a:gd name="connsiteX49" fmla="*/ 7007215 w 7918980"/>
              <a:gd name="connsiteY49" fmla="*/ 1740358 h 6858000"/>
              <a:gd name="connsiteX50" fmla="*/ 7004455 w 7918980"/>
              <a:gd name="connsiteY50" fmla="*/ 1784314 h 6858000"/>
              <a:gd name="connsiteX51" fmla="*/ 7008825 w 7918980"/>
              <a:gd name="connsiteY51" fmla="*/ 1804434 h 6858000"/>
              <a:gd name="connsiteX52" fmla="*/ 7008048 w 7918980"/>
              <a:gd name="connsiteY52" fmla="*/ 1805316 h 6858000"/>
              <a:gd name="connsiteX53" fmla="*/ 7011573 w 7918980"/>
              <a:gd name="connsiteY53" fmla="*/ 1807109 h 6858000"/>
              <a:gd name="connsiteX54" fmla="*/ 7008900 w 7918980"/>
              <a:gd name="connsiteY54" fmla="*/ 1821003 h 6858000"/>
              <a:gd name="connsiteX55" fmla="*/ 7006523 w 7918980"/>
              <a:gd name="connsiteY55" fmla="*/ 1824832 h 6858000"/>
              <a:gd name="connsiteX56" fmla="*/ 7005215 w 7918980"/>
              <a:gd name="connsiteY56" fmla="*/ 1830429 h 6858000"/>
              <a:gd name="connsiteX57" fmla="*/ 7005505 w 7918980"/>
              <a:gd name="connsiteY57" fmla="*/ 1830569 h 6858000"/>
              <a:gd name="connsiteX58" fmla="*/ 7003643 w 7918980"/>
              <a:gd name="connsiteY58" fmla="*/ 1835810 h 6858000"/>
              <a:gd name="connsiteX59" fmla="*/ 6990432 w 7918980"/>
              <a:gd name="connsiteY59" fmla="*/ 1861483 h 6858000"/>
              <a:gd name="connsiteX60" fmla="*/ 6997246 w 7918980"/>
              <a:gd name="connsiteY60" fmla="*/ 1892417 h 6858000"/>
              <a:gd name="connsiteX61" fmla="*/ 7012242 w 7918980"/>
              <a:gd name="connsiteY61" fmla="*/ 1895114 h 6858000"/>
              <a:gd name="connsiteX62" fmla="*/ 7010080 w 7918980"/>
              <a:gd name="connsiteY62" fmla="*/ 1899379 h 6858000"/>
              <a:gd name="connsiteX63" fmla="*/ 7003451 w 7918980"/>
              <a:gd name="connsiteY63" fmla="*/ 1907867 h 6858000"/>
              <a:gd name="connsiteX64" fmla="*/ 7004341 w 7918980"/>
              <a:gd name="connsiteY64" fmla="*/ 1910265 h 6858000"/>
              <a:gd name="connsiteX65" fmla="*/ 7001248 w 7918980"/>
              <a:gd name="connsiteY65" fmla="*/ 1935584 h 6858000"/>
              <a:gd name="connsiteX66" fmla="*/ 7006599 w 7918980"/>
              <a:gd name="connsiteY66" fmla="*/ 1942021 h 6858000"/>
              <a:gd name="connsiteX67" fmla="*/ 7007460 w 7918980"/>
              <a:gd name="connsiteY67" fmla="*/ 1945112 h 6858000"/>
              <a:gd name="connsiteX68" fmla="*/ 6949577 w 7918980"/>
              <a:gd name="connsiteY68" fmla="*/ 2024270 h 6858000"/>
              <a:gd name="connsiteX69" fmla="*/ 6942508 w 7918980"/>
              <a:gd name="connsiteY69" fmla="*/ 2107942 h 6858000"/>
              <a:gd name="connsiteX70" fmla="*/ 6933336 w 7918980"/>
              <a:gd name="connsiteY70" fmla="*/ 2193455 h 6858000"/>
              <a:gd name="connsiteX71" fmla="*/ 6927972 w 7918980"/>
              <a:gd name="connsiteY71" fmla="*/ 2260088 h 6858000"/>
              <a:gd name="connsiteX72" fmla="*/ 6909058 w 7918980"/>
              <a:gd name="connsiteY72" fmla="*/ 2296008 h 6858000"/>
              <a:gd name="connsiteX73" fmla="*/ 6901810 w 7918980"/>
              <a:gd name="connsiteY73" fmla="*/ 2305564 h 6858000"/>
              <a:gd name="connsiteX74" fmla="*/ 6904482 w 7918980"/>
              <a:gd name="connsiteY74" fmla="*/ 2320214 h 6858000"/>
              <a:gd name="connsiteX75" fmla="*/ 6891885 w 7918980"/>
              <a:gd name="connsiteY75" fmla="*/ 2417011 h 6858000"/>
              <a:gd name="connsiteX76" fmla="*/ 6884970 w 7918980"/>
              <a:gd name="connsiteY76" fmla="*/ 2454207 h 6858000"/>
              <a:gd name="connsiteX77" fmla="*/ 6882954 w 7918980"/>
              <a:gd name="connsiteY77" fmla="*/ 2487203 h 6858000"/>
              <a:gd name="connsiteX78" fmla="*/ 6871484 w 7918980"/>
              <a:gd name="connsiteY78" fmla="*/ 2512282 h 6858000"/>
              <a:gd name="connsiteX79" fmla="*/ 6872496 w 7918980"/>
              <a:gd name="connsiteY79" fmla="*/ 2514318 h 6858000"/>
              <a:gd name="connsiteX80" fmla="*/ 6898111 w 7918980"/>
              <a:gd name="connsiteY80" fmla="*/ 2574334 h 6858000"/>
              <a:gd name="connsiteX81" fmla="*/ 6897017 w 7918980"/>
              <a:gd name="connsiteY81" fmla="*/ 2579877 h 6858000"/>
              <a:gd name="connsiteX82" fmla="*/ 6897171 w 7918980"/>
              <a:gd name="connsiteY82" fmla="*/ 2608928 h 6858000"/>
              <a:gd name="connsiteX83" fmla="*/ 6896584 w 7918980"/>
              <a:gd name="connsiteY83" fmla="*/ 2613111 h 6858000"/>
              <a:gd name="connsiteX84" fmla="*/ 6888164 w 7918980"/>
              <a:gd name="connsiteY84" fmla="*/ 2621996 h 6858000"/>
              <a:gd name="connsiteX85" fmla="*/ 6890652 w 7918980"/>
              <a:gd name="connsiteY85" fmla="*/ 2634265 h 6858000"/>
              <a:gd name="connsiteX86" fmla="*/ 6882034 w 7918980"/>
              <a:gd name="connsiteY86" fmla="*/ 2647237 h 6858000"/>
              <a:gd name="connsiteX87" fmla="*/ 6888195 w 7918980"/>
              <a:gd name="connsiteY87" fmla="*/ 2650786 h 6858000"/>
              <a:gd name="connsiteX88" fmla="*/ 6894052 w 7918980"/>
              <a:gd name="connsiteY88" fmla="*/ 2661993 h 6858000"/>
              <a:gd name="connsiteX89" fmla="*/ 6885953 w 7918980"/>
              <a:gd name="connsiteY89" fmla="*/ 2670949 h 6858000"/>
              <a:gd name="connsiteX90" fmla="*/ 6880156 w 7918980"/>
              <a:gd name="connsiteY90" fmla="*/ 2690255 h 6858000"/>
              <a:gd name="connsiteX91" fmla="*/ 6881009 w 7918980"/>
              <a:gd name="connsiteY91" fmla="*/ 2695683 h 6858000"/>
              <a:gd name="connsiteX92" fmla="*/ 6870001 w 7918980"/>
              <a:gd name="connsiteY92" fmla="*/ 2713964 h 6858000"/>
              <a:gd name="connsiteX93" fmla="*/ 6864441 w 7918980"/>
              <a:gd name="connsiteY93" fmla="*/ 2730175 h 6858000"/>
              <a:gd name="connsiteX94" fmla="*/ 6875107 w 7918980"/>
              <a:gd name="connsiteY94" fmla="*/ 2763497 h 6858000"/>
              <a:gd name="connsiteX95" fmla="*/ 6837349 w 7918980"/>
              <a:gd name="connsiteY95" fmla="*/ 3051539 h 6858000"/>
              <a:gd name="connsiteX96" fmla="*/ 6835698 w 7918980"/>
              <a:gd name="connsiteY96" fmla="*/ 3060333 h 6858000"/>
              <a:gd name="connsiteX97" fmla="*/ 6837785 w 7918980"/>
              <a:gd name="connsiteY97" fmla="*/ 3065434 h 6858000"/>
              <a:gd name="connsiteX98" fmla="*/ 6834476 w 7918980"/>
              <a:gd name="connsiteY98" fmla="*/ 3066836 h 6858000"/>
              <a:gd name="connsiteX99" fmla="*/ 6831096 w 7918980"/>
              <a:gd name="connsiteY99" fmla="*/ 3084834 h 6858000"/>
              <a:gd name="connsiteX100" fmla="*/ 6831305 w 7918980"/>
              <a:gd name="connsiteY100" fmla="*/ 3097259 h 6858000"/>
              <a:gd name="connsiteX101" fmla="*/ 6828050 w 7918980"/>
              <a:gd name="connsiteY101" fmla="*/ 3101053 h 6858000"/>
              <a:gd name="connsiteX102" fmla="*/ 6827093 w 7918980"/>
              <a:gd name="connsiteY102" fmla="*/ 3106151 h 6858000"/>
              <a:gd name="connsiteX103" fmla="*/ 6833251 w 7918980"/>
              <a:gd name="connsiteY103" fmla="*/ 3116747 h 6858000"/>
              <a:gd name="connsiteX104" fmla="*/ 6825921 w 7918980"/>
              <a:gd name="connsiteY104" fmla="*/ 3151828 h 6858000"/>
              <a:gd name="connsiteX105" fmla="*/ 6825863 w 7918980"/>
              <a:gd name="connsiteY105" fmla="*/ 3180546 h 6858000"/>
              <a:gd name="connsiteX106" fmla="*/ 6839691 w 7918980"/>
              <a:gd name="connsiteY106" fmla="*/ 3258677 h 6858000"/>
              <a:gd name="connsiteX107" fmla="*/ 6840898 w 7918980"/>
              <a:gd name="connsiteY107" fmla="*/ 3262610 h 6858000"/>
              <a:gd name="connsiteX108" fmla="*/ 6834652 w 7918980"/>
              <a:gd name="connsiteY108" fmla="*/ 3277179 h 6858000"/>
              <a:gd name="connsiteX109" fmla="*/ 6832324 w 7918980"/>
              <a:gd name="connsiteY109" fmla="*/ 3278130 h 6858000"/>
              <a:gd name="connsiteX110" fmla="*/ 6849750 w 7918980"/>
              <a:gd name="connsiteY110" fmla="*/ 3325671 h 6858000"/>
              <a:gd name="connsiteX111" fmla="*/ 6847551 w 7918980"/>
              <a:gd name="connsiteY111" fmla="*/ 3332072 h 6858000"/>
              <a:gd name="connsiteX112" fmla="*/ 6864685 w 7918980"/>
              <a:gd name="connsiteY112" fmla="*/ 3362948 h 6858000"/>
              <a:gd name="connsiteX113" fmla="*/ 6870457 w 7918980"/>
              <a:gd name="connsiteY113" fmla="*/ 3378959 h 6858000"/>
              <a:gd name="connsiteX114" fmla="*/ 6883738 w 7918980"/>
              <a:gd name="connsiteY114" fmla="*/ 3407057 h 6858000"/>
              <a:gd name="connsiteX115" fmla="*/ 6881948 w 7918980"/>
              <a:gd name="connsiteY115" fmla="*/ 3409825 h 6858000"/>
              <a:gd name="connsiteX116" fmla="*/ 6885647 w 7918980"/>
              <a:gd name="connsiteY116" fmla="*/ 3415218 h 6858000"/>
              <a:gd name="connsiteX117" fmla="*/ 6883908 w 7918980"/>
              <a:gd name="connsiteY117" fmla="*/ 3419880 h 6858000"/>
              <a:gd name="connsiteX118" fmla="*/ 6885903 w 7918980"/>
              <a:gd name="connsiteY118" fmla="*/ 3424545 h 6858000"/>
              <a:gd name="connsiteX119" fmla="*/ 6887603 w 7918980"/>
              <a:gd name="connsiteY119" fmla="*/ 3476412 h 6858000"/>
              <a:gd name="connsiteX120" fmla="*/ 6892664 w 7918980"/>
              <a:gd name="connsiteY120" fmla="*/ 3486850 h 6858000"/>
              <a:gd name="connsiteX121" fmla="*/ 6886319 w 7918980"/>
              <a:gd name="connsiteY121" fmla="*/ 3496391 h 6858000"/>
              <a:gd name="connsiteX122" fmla="*/ 6893119 w 7918980"/>
              <a:gd name="connsiteY122" fmla="*/ 3531201 h 6858000"/>
              <a:gd name="connsiteX123" fmla="*/ 6902876 w 7918980"/>
              <a:gd name="connsiteY123" fmla="*/ 3542019 h 6858000"/>
              <a:gd name="connsiteX124" fmla="*/ 6910520 w 7918980"/>
              <a:gd name="connsiteY124" fmla="*/ 3552249 h 6858000"/>
              <a:gd name="connsiteX125" fmla="*/ 6910882 w 7918980"/>
              <a:gd name="connsiteY125" fmla="*/ 3553678 h 6858000"/>
              <a:gd name="connsiteX126" fmla="*/ 6914489 w 7918980"/>
              <a:gd name="connsiteY126" fmla="*/ 3568021 h 6858000"/>
              <a:gd name="connsiteX127" fmla="*/ 6914914 w 7918980"/>
              <a:gd name="connsiteY127" fmla="*/ 3569719 h 6858000"/>
              <a:gd name="connsiteX128" fmla="*/ 6912342 w 7918980"/>
              <a:gd name="connsiteY128" fmla="*/ 3586412 h 6858000"/>
              <a:gd name="connsiteX129" fmla="*/ 6915338 w 7918980"/>
              <a:gd name="connsiteY129" fmla="*/ 3597336 h 6858000"/>
              <a:gd name="connsiteX130" fmla="*/ 6907234 w 7918980"/>
              <a:gd name="connsiteY130" fmla="*/ 3606007 h 6858000"/>
              <a:gd name="connsiteX131" fmla="*/ 6907261 w 7918980"/>
              <a:gd name="connsiteY131" fmla="*/ 3641228 h 6858000"/>
              <a:gd name="connsiteX132" fmla="*/ 6914828 w 7918980"/>
              <a:gd name="connsiteY132" fmla="*/ 3653088 h 6858000"/>
              <a:gd name="connsiteX133" fmla="*/ 6920416 w 7918980"/>
              <a:gd name="connsiteY133" fmla="*/ 3664114 h 6858000"/>
              <a:gd name="connsiteX134" fmla="*/ 6920498 w 7918980"/>
              <a:gd name="connsiteY134" fmla="*/ 3665569 h 6858000"/>
              <a:gd name="connsiteX135" fmla="*/ 6922809 w 7918980"/>
              <a:gd name="connsiteY135" fmla="*/ 3707357 h 6858000"/>
              <a:gd name="connsiteX136" fmla="*/ 6937676 w 7918980"/>
              <a:gd name="connsiteY136" fmla="*/ 3778166 h 6858000"/>
              <a:gd name="connsiteX137" fmla="*/ 6958359 w 7918980"/>
              <a:gd name="connsiteY137" fmla="*/ 3878222 h 6858000"/>
              <a:gd name="connsiteX138" fmla="*/ 6953118 w 7918980"/>
              <a:gd name="connsiteY138" fmla="*/ 4048117 h 6858000"/>
              <a:gd name="connsiteX139" fmla="*/ 6913020 w 7918980"/>
              <a:gd name="connsiteY139" fmla="*/ 4219510 h 6858000"/>
              <a:gd name="connsiteX140" fmla="*/ 6915792 w 7918980"/>
              <a:gd name="connsiteY140" fmla="*/ 4411258 h 6858000"/>
              <a:gd name="connsiteX141" fmla="*/ 6907579 w 7918980"/>
              <a:gd name="connsiteY141" fmla="*/ 4488531 h 6858000"/>
              <a:gd name="connsiteX142" fmla="*/ 6907052 w 7918980"/>
              <a:gd name="connsiteY142" fmla="*/ 4539168 h 6858000"/>
              <a:gd name="connsiteX143" fmla="*/ 6891916 w 7918980"/>
              <a:gd name="connsiteY143" fmla="*/ 4625153 h 6858000"/>
              <a:gd name="connsiteX144" fmla="*/ 6882094 w 7918980"/>
              <a:gd name="connsiteY144" fmla="*/ 4733115 h 6858000"/>
              <a:gd name="connsiteX145" fmla="*/ 6860189 w 7918980"/>
              <a:gd name="connsiteY145" fmla="*/ 4844323 h 6858000"/>
              <a:gd name="connsiteX146" fmla="*/ 6843618 w 7918980"/>
              <a:gd name="connsiteY146" fmla="*/ 4877992 h 6858000"/>
              <a:gd name="connsiteX147" fmla="*/ 6829393 w 7918980"/>
              <a:gd name="connsiteY147" fmla="*/ 4925805 h 6858000"/>
              <a:gd name="connsiteX148" fmla="*/ 6794017 w 7918980"/>
              <a:gd name="connsiteY148" fmla="*/ 5009272 h 6858000"/>
              <a:gd name="connsiteX149" fmla="*/ 6786085 w 7918980"/>
              <a:gd name="connsiteY149" fmla="*/ 5111369 h 6858000"/>
              <a:gd name="connsiteX150" fmla="*/ 6799321 w 7918980"/>
              <a:gd name="connsiteY150" fmla="*/ 5210876 h 6858000"/>
              <a:gd name="connsiteX151" fmla="*/ 6803597 w 7918980"/>
              <a:gd name="connsiteY151" fmla="*/ 5269726 h 6858000"/>
              <a:gd name="connsiteX152" fmla="*/ 6820713 w 7918980"/>
              <a:gd name="connsiteY152" fmla="*/ 5464225 h 6858000"/>
              <a:gd name="connsiteX153" fmla="*/ 6824380 w 7918980"/>
              <a:gd name="connsiteY153" fmla="*/ 5594585 h 6858000"/>
              <a:gd name="connsiteX154" fmla="*/ 6806680 w 7918980"/>
              <a:gd name="connsiteY154" fmla="*/ 5667896 h 6858000"/>
              <a:gd name="connsiteX155" fmla="*/ 6791486 w 7918980"/>
              <a:gd name="connsiteY155" fmla="*/ 5769225 h 6858000"/>
              <a:gd name="connsiteX156" fmla="*/ 6792745 w 7918980"/>
              <a:gd name="connsiteY156" fmla="*/ 5823324 h 6858000"/>
              <a:gd name="connsiteX157" fmla="*/ 6789109 w 7918980"/>
              <a:gd name="connsiteY157" fmla="*/ 5862699 h 6858000"/>
              <a:gd name="connsiteX158" fmla="*/ 6793675 w 7918980"/>
              <a:gd name="connsiteY158" fmla="*/ 5906467 h 6858000"/>
              <a:gd name="connsiteX159" fmla="*/ 6814548 w 7918980"/>
              <a:gd name="connsiteY159" fmla="*/ 5939847 h 6858000"/>
              <a:gd name="connsiteX160" fmla="*/ 6809795 w 7918980"/>
              <a:gd name="connsiteY160" fmla="*/ 5973994 h 6858000"/>
              <a:gd name="connsiteX161" fmla="*/ 6810756 w 7918980"/>
              <a:gd name="connsiteY161" fmla="*/ 6089693 h 6858000"/>
              <a:gd name="connsiteX162" fmla="*/ 6814601 w 7918980"/>
              <a:gd name="connsiteY162" fmla="*/ 6224938 h 6858000"/>
              <a:gd name="connsiteX163" fmla="*/ 6840137 w 7918980"/>
              <a:gd name="connsiteY163" fmla="*/ 6370251 h 6858000"/>
              <a:gd name="connsiteX164" fmla="*/ 6863777 w 7918980"/>
              <a:gd name="connsiteY164" fmla="*/ 6541313 h 6858000"/>
              <a:gd name="connsiteX165" fmla="*/ 6868355 w 7918980"/>
              <a:gd name="connsiteY165" fmla="*/ 6640957 h 6858000"/>
              <a:gd name="connsiteX166" fmla="*/ 6881422 w 7918980"/>
              <a:gd name="connsiteY166" fmla="*/ 6705297 h 6858000"/>
              <a:gd name="connsiteX167" fmla="*/ 6894105 w 7918980"/>
              <a:gd name="connsiteY167" fmla="*/ 6759582 h 6858000"/>
              <a:gd name="connsiteX168" fmla="*/ 6892152 w 7918980"/>
              <a:gd name="connsiteY168" fmla="*/ 6817746 h 6858000"/>
              <a:gd name="connsiteX169" fmla="*/ 6895302 w 7918980"/>
              <a:gd name="connsiteY169" fmla="*/ 6843646 h 6858000"/>
              <a:gd name="connsiteX170" fmla="*/ 6914368 w 7918980"/>
              <a:gd name="connsiteY170" fmla="*/ 6857998 h 6858000"/>
              <a:gd name="connsiteX171" fmla="*/ 7549620 w 7918980"/>
              <a:gd name="connsiteY171" fmla="*/ 6857998 h 6858000"/>
              <a:gd name="connsiteX172" fmla="*/ 7918980 w 7918980"/>
              <a:gd name="connsiteY172" fmla="*/ 6857998 h 6858000"/>
              <a:gd name="connsiteX173" fmla="*/ 7918980 w 7918980"/>
              <a:gd name="connsiteY173" fmla="*/ 6858000 h 6858000"/>
              <a:gd name="connsiteX174" fmla="*/ 7549620 w 7918980"/>
              <a:gd name="connsiteY174" fmla="*/ 6858000 h 6858000"/>
              <a:gd name="connsiteX175" fmla="*/ 6658851 w 7918980"/>
              <a:gd name="connsiteY175" fmla="*/ 6858000 h 6858000"/>
              <a:gd name="connsiteX176" fmla="*/ 2092387 w 7918980"/>
              <a:gd name="connsiteY176" fmla="*/ 6858000 h 6858000"/>
              <a:gd name="connsiteX177" fmla="*/ 1822980 w 7918980"/>
              <a:gd name="connsiteY177" fmla="*/ 6858000 h 6858000"/>
              <a:gd name="connsiteX178" fmla="*/ 727500 w 7918980"/>
              <a:gd name="connsiteY178" fmla="*/ 6858000 h 6858000"/>
              <a:gd name="connsiteX179" fmla="*/ 504457 w 7918980"/>
              <a:gd name="connsiteY179" fmla="*/ 6858000 h 6858000"/>
              <a:gd name="connsiteX180" fmla="*/ 0 w 7918980"/>
              <a:gd name="connsiteY180" fmla="*/ 6858000 h 6858000"/>
              <a:gd name="connsiteX181" fmla="*/ 0 w 7918980"/>
              <a:gd name="connsiteY181" fmla="*/ 0 h 6858000"/>
              <a:gd name="connsiteX0" fmla="*/ 0 w 7918980"/>
              <a:gd name="connsiteY0" fmla="*/ 0 h 6858000"/>
              <a:gd name="connsiteX1" fmla="*/ 504457 w 7918980"/>
              <a:gd name="connsiteY1" fmla="*/ 0 h 6858000"/>
              <a:gd name="connsiteX2" fmla="*/ 727500 w 7918980"/>
              <a:gd name="connsiteY2" fmla="*/ 0 h 6858000"/>
              <a:gd name="connsiteX3" fmla="*/ 1822980 w 7918980"/>
              <a:gd name="connsiteY3" fmla="*/ 0 h 6858000"/>
              <a:gd name="connsiteX4" fmla="*/ 2092387 w 7918980"/>
              <a:gd name="connsiteY4" fmla="*/ 0 h 6858000"/>
              <a:gd name="connsiteX5" fmla="*/ 7076514 w 7918980"/>
              <a:gd name="connsiteY5" fmla="*/ 0 h 6858000"/>
              <a:gd name="connsiteX6" fmla="*/ 7264525 w 7918980"/>
              <a:gd name="connsiteY6" fmla="*/ 0 h 6858000"/>
              <a:gd name="connsiteX7" fmla="*/ 7390497 w 7918980"/>
              <a:gd name="connsiteY7" fmla="*/ 0 h 6858000"/>
              <a:gd name="connsiteX8" fmla="*/ 7389918 w 7918980"/>
              <a:gd name="connsiteY8" fmla="*/ 1705 h 6858000"/>
              <a:gd name="connsiteX9" fmla="*/ 7374574 w 7918980"/>
              <a:gd name="connsiteY9" fmla="*/ 17287 h 6858000"/>
              <a:gd name="connsiteX10" fmla="*/ 7368621 w 7918980"/>
              <a:gd name="connsiteY10" fmla="*/ 130336 h 6858000"/>
              <a:gd name="connsiteX11" fmla="*/ 7361269 w 7918980"/>
              <a:gd name="connsiteY11" fmla="*/ 187093 h 6858000"/>
              <a:gd name="connsiteX12" fmla="*/ 7368770 w 7918980"/>
              <a:gd name="connsiteY12" fmla="*/ 265704 h 6858000"/>
              <a:gd name="connsiteX13" fmla="*/ 7365293 w 7918980"/>
              <a:gd name="connsiteY13" fmla="*/ 354566 h 6858000"/>
              <a:gd name="connsiteX14" fmla="*/ 7347106 w 7918980"/>
              <a:gd name="connsiteY14" fmla="*/ 472000 h 6858000"/>
              <a:gd name="connsiteX15" fmla="*/ 7345150 w 7918980"/>
              <a:gd name="connsiteY15" fmla="*/ 473782 h 6858000"/>
              <a:gd name="connsiteX16" fmla="*/ 7344778 w 7918980"/>
              <a:gd name="connsiteY16" fmla="*/ 491380 h 6858000"/>
              <a:gd name="connsiteX17" fmla="*/ 7359399 w 7918980"/>
              <a:gd name="connsiteY17" fmla="*/ 531675 h 6858000"/>
              <a:gd name="connsiteX18" fmla="*/ 7356415 w 7918980"/>
              <a:gd name="connsiteY18" fmla="*/ 536015 h 6858000"/>
              <a:gd name="connsiteX19" fmla="*/ 7361068 w 7918980"/>
              <a:gd name="connsiteY19" fmla="*/ 572092 h 6858000"/>
              <a:gd name="connsiteX20" fmla="*/ 7359041 w 7918980"/>
              <a:gd name="connsiteY20" fmla="*/ 572511 h 6858000"/>
              <a:gd name="connsiteX21" fmla="*/ 7351198 w 7918980"/>
              <a:gd name="connsiteY21" fmla="*/ 582332 h 6858000"/>
              <a:gd name="connsiteX22" fmla="*/ 7340991 w 7918980"/>
              <a:gd name="connsiteY22" fmla="*/ 601285 h 6858000"/>
              <a:gd name="connsiteX23" fmla="*/ 7296154 w 7918980"/>
              <a:gd name="connsiteY23" fmla="*/ 681608 h 6858000"/>
              <a:gd name="connsiteX24" fmla="*/ 7295943 w 7918980"/>
              <a:gd name="connsiteY24" fmla="*/ 689151 h 6858000"/>
              <a:gd name="connsiteX25" fmla="*/ 7295465 w 7918980"/>
              <a:gd name="connsiteY25" fmla="*/ 689289 h 6858000"/>
              <a:gd name="connsiteX26" fmla="*/ 7294306 w 7918980"/>
              <a:gd name="connsiteY26" fmla="*/ 697222 h 6858000"/>
              <a:gd name="connsiteX27" fmla="*/ 7295144 w 7918980"/>
              <a:gd name="connsiteY27" fmla="*/ 717531 h 6858000"/>
              <a:gd name="connsiteX28" fmla="*/ 7291871 w 7918980"/>
              <a:gd name="connsiteY28" fmla="*/ 722494 h 6858000"/>
              <a:gd name="connsiteX29" fmla="*/ 7286061 w 7918980"/>
              <a:gd name="connsiteY29" fmla="*/ 724368 h 6858000"/>
              <a:gd name="connsiteX30" fmla="*/ 7269961 w 7918980"/>
              <a:gd name="connsiteY30" fmla="*/ 752692 h 6858000"/>
              <a:gd name="connsiteX31" fmla="*/ 7240170 w 7918980"/>
              <a:gd name="connsiteY31" fmla="*/ 816346 h 6858000"/>
              <a:gd name="connsiteX32" fmla="*/ 7211938 w 7918980"/>
              <a:gd name="connsiteY32" fmla="*/ 889417 h 6858000"/>
              <a:gd name="connsiteX33" fmla="*/ 7130024 w 7918980"/>
              <a:gd name="connsiteY33" fmla="*/ 1063288 h 6858000"/>
              <a:gd name="connsiteX34" fmla="*/ 7126817 w 7918980"/>
              <a:gd name="connsiteY34" fmla="*/ 1157176 h 6858000"/>
              <a:gd name="connsiteX35" fmla="*/ 7109474 w 7918980"/>
              <a:gd name="connsiteY35" fmla="*/ 1210776 h 6858000"/>
              <a:gd name="connsiteX36" fmla="*/ 7105443 w 7918980"/>
              <a:gd name="connsiteY36" fmla="*/ 1301993 h 6858000"/>
              <a:gd name="connsiteX37" fmla="*/ 7075215 w 7918980"/>
              <a:gd name="connsiteY37" fmla="*/ 1360879 h 6858000"/>
              <a:gd name="connsiteX38" fmla="*/ 7067477 w 7918980"/>
              <a:gd name="connsiteY38" fmla="*/ 1404045 h 6858000"/>
              <a:gd name="connsiteX39" fmla="*/ 7046803 w 7918980"/>
              <a:gd name="connsiteY39" fmla="*/ 1429568 h 6858000"/>
              <a:gd name="connsiteX40" fmla="*/ 7047831 w 7918980"/>
              <a:gd name="connsiteY40" fmla="*/ 1430305 h 6858000"/>
              <a:gd name="connsiteX41" fmla="*/ 7035374 w 7918980"/>
              <a:gd name="connsiteY41" fmla="*/ 1463304 h 6858000"/>
              <a:gd name="connsiteX42" fmla="*/ 7032938 w 7918980"/>
              <a:gd name="connsiteY42" fmla="*/ 1514846 h 6858000"/>
              <a:gd name="connsiteX43" fmla="*/ 7029397 w 7918980"/>
              <a:gd name="connsiteY43" fmla="*/ 1519731 h 6858000"/>
              <a:gd name="connsiteX44" fmla="*/ 7029620 w 7918980"/>
              <a:gd name="connsiteY44" fmla="*/ 1519929 h 6858000"/>
              <a:gd name="connsiteX45" fmla="*/ 7030612 w 7918980"/>
              <a:gd name="connsiteY45" fmla="*/ 1546022 h 6858000"/>
              <a:gd name="connsiteX46" fmla="*/ 7035010 w 7918980"/>
              <a:gd name="connsiteY46" fmla="*/ 1578752 h 6858000"/>
              <a:gd name="connsiteX47" fmla="*/ 7026513 w 7918980"/>
              <a:gd name="connsiteY47" fmla="*/ 1647555 h 6858000"/>
              <a:gd name="connsiteX48" fmla="*/ 7013857 w 7918980"/>
              <a:gd name="connsiteY48" fmla="*/ 1715685 h 6858000"/>
              <a:gd name="connsiteX49" fmla="*/ 7007215 w 7918980"/>
              <a:gd name="connsiteY49" fmla="*/ 1740358 h 6858000"/>
              <a:gd name="connsiteX50" fmla="*/ 7004455 w 7918980"/>
              <a:gd name="connsiteY50" fmla="*/ 1784314 h 6858000"/>
              <a:gd name="connsiteX51" fmla="*/ 7008825 w 7918980"/>
              <a:gd name="connsiteY51" fmla="*/ 1804434 h 6858000"/>
              <a:gd name="connsiteX52" fmla="*/ 7008048 w 7918980"/>
              <a:gd name="connsiteY52" fmla="*/ 1805316 h 6858000"/>
              <a:gd name="connsiteX53" fmla="*/ 7011573 w 7918980"/>
              <a:gd name="connsiteY53" fmla="*/ 1807109 h 6858000"/>
              <a:gd name="connsiteX54" fmla="*/ 7008900 w 7918980"/>
              <a:gd name="connsiteY54" fmla="*/ 1821003 h 6858000"/>
              <a:gd name="connsiteX55" fmla="*/ 7006523 w 7918980"/>
              <a:gd name="connsiteY55" fmla="*/ 1824832 h 6858000"/>
              <a:gd name="connsiteX56" fmla="*/ 7005215 w 7918980"/>
              <a:gd name="connsiteY56" fmla="*/ 1830429 h 6858000"/>
              <a:gd name="connsiteX57" fmla="*/ 7005505 w 7918980"/>
              <a:gd name="connsiteY57" fmla="*/ 1830569 h 6858000"/>
              <a:gd name="connsiteX58" fmla="*/ 7003643 w 7918980"/>
              <a:gd name="connsiteY58" fmla="*/ 1835810 h 6858000"/>
              <a:gd name="connsiteX59" fmla="*/ 6990432 w 7918980"/>
              <a:gd name="connsiteY59" fmla="*/ 1861483 h 6858000"/>
              <a:gd name="connsiteX60" fmla="*/ 6997246 w 7918980"/>
              <a:gd name="connsiteY60" fmla="*/ 1892417 h 6858000"/>
              <a:gd name="connsiteX61" fmla="*/ 7012242 w 7918980"/>
              <a:gd name="connsiteY61" fmla="*/ 1895114 h 6858000"/>
              <a:gd name="connsiteX62" fmla="*/ 7010080 w 7918980"/>
              <a:gd name="connsiteY62" fmla="*/ 1899379 h 6858000"/>
              <a:gd name="connsiteX63" fmla="*/ 7003451 w 7918980"/>
              <a:gd name="connsiteY63" fmla="*/ 1907867 h 6858000"/>
              <a:gd name="connsiteX64" fmla="*/ 7004341 w 7918980"/>
              <a:gd name="connsiteY64" fmla="*/ 1910265 h 6858000"/>
              <a:gd name="connsiteX65" fmla="*/ 7001248 w 7918980"/>
              <a:gd name="connsiteY65" fmla="*/ 1935584 h 6858000"/>
              <a:gd name="connsiteX66" fmla="*/ 7006599 w 7918980"/>
              <a:gd name="connsiteY66" fmla="*/ 1942021 h 6858000"/>
              <a:gd name="connsiteX67" fmla="*/ 6985020 w 7918980"/>
              <a:gd name="connsiteY67" fmla="*/ 1967551 h 6858000"/>
              <a:gd name="connsiteX68" fmla="*/ 6949577 w 7918980"/>
              <a:gd name="connsiteY68" fmla="*/ 2024270 h 6858000"/>
              <a:gd name="connsiteX69" fmla="*/ 6942508 w 7918980"/>
              <a:gd name="connsiteY69" fmla="*/ 2107942 h 6858000"/>
              <a:gd name="connsiteX70" fmla="*/ 6933336 w 7918980"/>
              <a:gd name="connsiteY70" fmla="*/ 2193455 h 6858000"/>
              <a:gd name="connsiteX71" fmla="*/ 6927972 w 7918980"/>
              <a:gd name="connsiteY71" fmla="*/ 2260088 h 6858000"/>
              <a:gd name="connsiteX72" fmla="*/ 6909058 w 7918980"/>
              <a:gd name="connsiteY72" fmla="*/ 2296008 h 6858000"/>
              <a:gd name="connsiteX73" fmla="*/ 6901810 w 7918980"/>
              <a:gd name="connsiteY73" fmla="*/ 2305564 h 6858000"/>
              <a:gd name="connsiteX74" fmla="*/ 6904482 w 7918980"/>
              <a:gd name="connsiteY74" fmla="*/ 2320214 h 6858000"/>
              <a:gd name="connsiteX75" fmla="*/ 6891885 w 7918980"/>
              <a:gd name="connsiteY75" fmla="*/ 2417011 h 6858000"/>
              <a:gd name="connsiteX76" fmla="*/ 6884970 w 7918980"/>
              <a:gd name="connsiteY76" fmla="*/ 2454207 h 6858000"/>
              <a:gd name="connsiteX77" fmla="*/ 6882954 w 7918980"/>
              <a:gd name="connsiteY77" fmla="*/ 2487203 h 6858000"/>
              <a:gd name="connsiteX78" fmla="*/ 6871484 w 7918980"/>
              <a:gd name="connsiteY78" fmla="*/ 2512282 h 6858000"/>
              <a:gd name="connsiteX79" fmla="*/ 6872496 w 7918980"/>
              <a:gd name="connsiteY79" fmla="*/ 2514318 h 6858000"/>
              <a:gd name="connsiteX80" fmla="*/ 6898111 w 7918980"/>
              <a:gd name="connsiteY80" fmla="*/ 2574334 h 6858000"/>
              <a:gd name="connsiteX81" fmla="*/ 6897017 w 7918980"/>
              <a:gd name="connsiteY81" fmla="*/ 2579877 h 6858000"/>
              <a:gd name="connsiteX82" fmla="*/ 6897171 w 7918980"/>
              <a:gd name="connsiteY82" fmla="*/ 2608928 h 6858000"/>
              <a:gd name="connsiteX83" fmla="*/ 6896584 w 7918980"/>
              <a:gd name="connsiteY83" fmla="*/ 2613111 h 6858000"/>
              <a:gd name="connsiteX84" fmla="*/ 6888164 w 7918980"/>
              <a:gd name="connsiteY84" fmla="*/ 2621996 h 6858000"/>
              <a:gd name="connsiteX85" fmla="*/ 6890652 w 7918980"/>
              <a:gd name="connsiteY85" fmla="*/ 2634265 h 6858000"/>
              <a:gd name="connsiteX86" fmla="*/ 6882034 w 7918980"/>
              <a:gd name="connsiteY86" fmla="*/ 2647237 h 6858000"/>
              <a:gd name="connsiteX87" fmla="*/ 6888195 w 7918980"/>
              <a:gd name="connsiteY87" fmla="*/ 2650786 h 6858000"/>
              <a:gd name="connsiteX88" fmla="*/ 6894052 w 7918980"/>
              <a:gd name="connsiteY88" fmla="*/ 2661993 h 6858000"/>
              <a:gd name="connsiteX89" fmla="*/ 6885953 w 7918980"/>
              <a:gd name="connsiteY89" fmla="*/ 2670949 h 6858000"/>
              <a:gd name="connsiteX90" fmla="*/ 6880156 w 7918980"/>
              <a:gd name="connsiteY90" fmla="*/ 2690255 h 6858000"/>
              <a:gd name="connsiteX91" fmla="*/ 6881009 w 7918980"/>
              <a:gd name="connsiteY91" fmla="*/ 2695683 h 6858000"/>
              <a:gd name="connsiteX92" fmla="*/ 6870001 w 7918980"/>
              <a:gd name="connsiteY92" fmla="*/ 2713964 h 6858000"/>
              <a:gd name="connsiteX93" fmla="*/ 6864441 w 7918980"/>
              <a:gd name="connsiteY93" fmla="*/ 2730175 h 6858000"/>
              <a:gd name="connsiteX94" fmla="*/ 6875107 w 7918980"/>
              <a:gd name="connsiteY94" fmla="*/ 2763497 h 6858000"/>
              <a:gd name="connsiteX95" fmla="*/ 6837349 w 7918980"/>
              <a:gd name="connsiteY95" fmla="*/ 3051539 h 6858000"/>
              <a:gd name="connsiteX96" fmla="*/ 6835698 w 7918980"/>
              <a:gd name="connsiteY96" fmla="*/ 3060333 h 6858000"/>
              <a:gd name="connsiteX97" fmla="*/ 6837785 w 7918980"/>
              <a:gd name="connsiteY97" fmla="*/ 3065434 h 6858000"/>
              <a:gd name="connsiteX98" fmla="*/ 6834476 w 7918980"/>
              <a:gd name="connsiteY98" fmla="*/ 3066836 h 6858000"/>
              <a:gd name="connsiteX99" fmla="*/ 6831096 w 7918980"/>
              <a:gd name="connsiteY99" fmla="*/ 3084834 h 6858000"/>
              <a:gd name="connsiteX100" fmla="*/ 6831305 w 7918980"/>
              <a:gd name="connsiteY100" fmla="*/ 3097259 h 6858000"/>
              <a:gd name="connsiteX101" fmla="*/ 6828050 w 7918980"/>
              <a:gd name="connsiteY101" fmla="*/ 3101053 h 6858000"/>
              <a:gd name="connsiteX102" fmla="*/ 6827093 w 7918980"/>
              <a:gd name="connsiteY102" fmla="*/ 3106151 h 6858000"/>
              <a:gd name="connsiteX103" fmla="*/ 6833251 w 7918980"/>
              <a:gd name="connsiteY103" fmla="*/ 3116747 h 6858000"/>
              <a:gd name="connsiteX104" fmla="*/ 6825921 w 7918980"/>
              <a:gd name="connsiteY104" fmla="*/ 3151828 h 6858000"/>
              <a:gd name="connsiteX105" fmla="*/ 6825863 w 7918980"/>
              <a:gd name="connsiteY105" fmla="*/ 3180546 h 6858000"/>
              <a:gd name="connsiteX106" fmla="*/ 6839691 w 7918980"/>
              <a:gd name="connsiteY106" fmla="*/ 3258677 h 6858000"/>
              <a:gd name="connsiteX107" fmla="*/ 6840898 w 7918980"/>
              <a:gd name="connsiteY107" fmla="*/ 3262610 h 6858000"/>
              <a:gd name="connsiteX108" fmla="*/ 6834652 w 7918980"/>
              <a:gd name="connsiteY108" fmla="*/ 3277179 h 6858000"/>
              <a:gd name="connsiteX109" fmla="*/ 6832324 w 7918980"/>
              <a:gd name="connsiteY109" fmla="*/ 3278130 h 6858000"/>
              <a:gd name="connsiteX110" fmla="*/ 6849750 w 7918980"/>
              <a:gd name="connsiteY110" fmla="*/ 3325671 h 6858000"/>
              <a:gd name="connsiteX111" fmla="*/ 6847551 w 7918980"/>
              <a:gd name="connsiteY111" fmla="*/ 3332072 h 6858000"/>
              <a:gd name="connsiteX112" fmla="*/ 6864685 w 7918980"/>
              <a:gd name="connsiteY112" fmla="*/ 3362948 h 6858000"/>
              <a:gd name="connsiteX113" fmla="*/ 6870457 w 7918980"/>
              <a:gd name="connsiteY113" fmla="*/ 3378959 h 6858000"/>
              <a:gd name="connsiteX114" fmla="*/ 6883738 w 7918980"/>
              <a:gd name="connsiteY114" fmla="*/ 3407057 h 6858000"/>
              <a:gd name="connsiteX115" fmla="*/ 6881948 w 7918980"/>
              <a:gd name="connsiteY115" fmla="*/ 3409825 h 6858000"/>
              <a:gd name="connsiteX116" fmla="*/ 6885647 w 7918980"/>
              <a:gd name="connsiteY116" fmla="*/ 3415218 h 6858000"/>
              <a:gd name="connsiteX117" fmla="*/ 6883908 w 7918980"/>
              <a:gd name="connsiteY117" fmla="*/ 3419880 h 6858000"/>
              <a:gd name="connsiteX118" fmla="*/ 6885903 w 7918980"/>
              <a:gd name="connsiteY118" fmla="*/ 3424545 h 6858000"/>
              <a:gd name="connsiteX119" fmla="*/ 6887603 w 7918980"/>
              <a:gd name="connsiteY119" fmla="*/ 3476412 h 6858000"/>
              <a:gd name="connsiteX120" fmla="*/ 6892664 w 7918980"/>
              <a:gd name="connsiteY120" fmla="*/ 3486850 h 6858000"/>
              <a:gd name="connsiteX121" fmla="*/ 6886319 w 7918980"/>
              <a:gd name="connsiteY121" fmla="*/ 3496391 h 6858000"/>
              <a:gd name="connsiteX122" fmla="*/ 6893119 w 7918980"/>
              <a:gd name="connsiteY122" fmla="*/ 3531201 h 6858000"/>
              <a:gd name="connsiteX123" fmla="*/ 6902876 w 7918980"/>
              <a:gd name="connsiteY123" fmla="*/ 3542019 h 6858000"/>
              <a:gd name="connsiteX124" fmla="*/ 6910520 w 7918980"/>
              <a:gd name="connsiteY124" fmla="*/ 3552249 h 6858000"/>
              <a:gd name="connsiteX125" fmla="*/ 6910882 w 7918980"/>
              <a:gd name="connsiteY125" fmla="*/ 3553678 h 6858000"/>
              <a:gd name="connsiteX126" fmla="*/ 6914489 w 7918980"/>
              <a:gd name="connsiteY126" fmla="*/ 3568021 h 6858000"/>
              <a:gd name="connsiteX127" fmla="*/ 6914914 w 7918980"/>
              <a:gd name="connsiteY127" fmla="*/ 3569719 h 6858000"/>
              <a:gd name="connsiteX128" fmla="*/ 6912342 w 7918980"/>
              <a:gd name="connsiteY128" fmla="*/ 3586412 h 6858000"/>
              <a:gd name="connsiteX129" fmla="*/ 6915338 w 7918980"/>
              <a:gd name="connsiteY129" fmla="*/ 3597336 h 6858000"/>
              <a:gd name="connsiteX130" fmla="*/ 6907234 w 7918980"/>
              <a:gd name="connsiteY130" fmla="*/ 3606007 h 6858000"/>
              <a:gd name="connsiteX131" fmla="*/ 6907261 w 7918980"/>
              <a:gd name="connsiteY131" fmla="*/ 3641228 h 6858000"/>
              <a:gd name="connsiteX132" fmla="*/ 6914828 w 7918980"/>
              <a:gd name="connsiteY132" fmla="*/ 3653088 h 6858000"/>
              <a:gd name="connsiteX133" fmla="*/ 6920416 w 7918980"/>
              <a:gd name="connsiteY133" fmla="*/ 3664114 h 6858000"/>
              <a:gd name="connsiteX134" fmla="*/ 6920498 w 7918980"/>
              <a:gd name="connsiteY134" fmla="*/ 3665569 h 6858000"/>
              <a:gd name="connsiteX135" fmla="*/ 6922809 w 7918980"/>
              <a:gd name="connsiteY135" fmla="*/ 3707357 h 6858000"/>
              <a:gd name="connsiteX136" fmla="*/ 6937676 w 7918980"/>
              <a:gd name="connsiteY136" fmla="*/ 3778166 h 6858000"/>
              <a:gd name="connsiteX137" fmla="*/ 6958359 w 7918980"/>
              <a:gd name="connsiteY137" fmla="*/ 3878222 h 6858000"/>
              <a:gd name="connsiteX138" fmla="*/ 6953118 w 7918980"/>
              <a:gd name="connsiteY138" fmla="*/ 4048117 h 6858000"/>
              <a:gd name="connsiteX139" fmla="*/ 6913020 w 7918980"/>
              <a:gd name="connsiteY139" fmla="*/ 4219510 h 6858000"/>
              <a:gd name="connsiteX140" fmla="*/ 6915792 w 7918980"/>
              <a:gd name="connsiteY140" fmla="*/ 4411258 h 6858000"/>
              <a:gd name="connsiteX141" fmla="*/ 6907579 w 7918980"/>
              <a:gd name="connsiteY141" fmla="*/ 4488531 h 6858000"/>
              <a:gd name="connsiteX142" fmla="*/ 6907052 w 7918980"/>
              <a:gd name="connsiteY142" fmla="*/ 4539168 h 6858000"/>
              <a:gd name="connsiteX143" fmla="*/ 6891916 w 7918980"/>
              <a:gd name="connsiteY143" fmla="*/ 4625153 h 6858000"/>
              <a:gd name="connsiteX144" fmla="*/ 6882094 w 7918980"/>
              <a:gd name="connsiteY144" fmla="*/ 4733115 h 6858000"/>
              <a:gd name="connsiteX145" fmla="*/ 6860189 w 7918980"/>
              <a:gd name="connsiteY145" fmla="*/ 4844323 h 6858000"/>
              <a:gd name="connsiteX146" fmla="*/ 6843618 w 7918980"/>
              <a:gd name="connsiteY146" fmla="*/ 4877992 h 6858000"/>
              <a:gd name="connsiteX147" fmla="*/ 6829393 w 7918980"/>
              <a:gd name="connsiteY147" fmla="*/ 4925805 h 6858000"/>
              <a:gd name="connsiteX148" fmla="*/ 6794017 w 7918980"/>
              <a:gd name="connsiteY148" fmla="*/ 5009272 h 6858000"/>
              <a:gd name="connsiteX149" fmla="*/ 6786085 w 7918980"/>
              <a:gd name="connsiteY149" fmla="*/ 5111369 h 6858000"/>
              <a:gd name="connsiteX150" fmla="*/ 6799321 w 7918980"/>
              <a:gd name="connsiteY150" fmla="*/ 5210876 h 6858000"/>
              <a:gd name="connsiteX151" fmla="*/ 6803597 w 7918980"/>
              <a:gd name="connsiteY151" fmla="*/ 5269726 h 6858000"/>
              <a:gd name="connsiteX152" fmla="*/ 6820713 w 7918980"/>
              <a:gd name="connsiteY152" fmla="*/ 5464225 h 6858000"/>
              <a:gd name="connsiteX153" fmla="*/ 6824380 w 7918980"/>
              <a:gd name="connsiteY153" fmla="*/ 5594585 h 6858000"/>
              <a:gd name="connsiteX154" fmla="*/ 6806680 w 7918980"/>
              <a:gd name="connsiteY154" fmla="*/ 5667896 h 6858000"/>
              <a:gd name="connsiteX155" fmla="*/ 6791486 w 7918980"/>
              <a:gd name="connsiteY155" fmla="*/ 5769225 h 6858000"/>
              <a:gd name="connsiteX156" fmla="*/ 6792745 w 7918980"/>
              <a:gd name="connsiteY156" fmla="*/ 5823324 h 6858000"/>
              <a:gd name="connsiteX157" fmla="*/ 6789109 w 7918980"/>
              <a:gd name="connsiteY157" fmla="*/ 5862699 h 6858000"/>
              <a:gd name="connsiteX158" fmla="*/ 6793675 w 7918980"/>
              <a:gd name="connsiteY158" fmla="*/ 5906467 h 6858000"/>
              <a:gd name="connsiteX159" fmla="*/ 6814548 w 7918980"/>
              <a:gd name="connsiteY159" fmla="*/ 5939847 h 6858000"/>
              <a:gd name="connsiteX160" fmla="*/ 6809795 w 7918980"/>
              <a:gd name="connsiteY160" fmla="*/ 5973994 h 6858000"/>
              <a:gd name="connsiteX161" fmla="*/ 6810756 w 7918980"/>
              <a:gd name="connsiteY161" fmla="*/ 6089693 h 6858000"/>
              <a:gd name="connsiteX162" fmla="*/ 6814601 w 7918980"/>
              <a:gd name="connsiteY162" fmla="*/ 6224938 h 6858000"/>
              <a:gd name="connsiteX163" fmla="*/ 6840137 w 7918980"/>
              <a:gd name="connsiteY163" fmla="*/ 6370251 h 6858000"/>
              <a:gd name="connsiteX164" fmla="*/ 6863777 w 7918980"/>
              <a:gd name="connsiteY164" fmla="*/ 6541313 h 6858000"/>
              <a:gd name="connsiteX165" fmla="*/ 6868355 w 7918980"/>
              <a:gd name="connsiteY165" fmla="*/ 6640957 h 6858000"/>
              <a:gd name="connsiteX166" fmla="*/ 6881422 w 7918980"/>
              <a:gd name="connsiteY166" fmla="*/ 6705297 h 6858000"/>
              <a:gd name="connsiteX167" fmla="*/ 6894105 w 7918980"/>
              <a:gd name="connsiteY167" fmla="*/ 6759582 h 6858000"/>
              <a:gd name="connsiteX168" fmla="*/ 6892152 w 7918980"/>
              <a:gd name="connsiteY168" fmla="*/ 6817746 h 6858000"/>
              <a:gd name="connsiteX169" fmla="*/ 6895302 w 7918980"/>
              <a:gd name="connsiteY169" fmla="*/ 6843646 h 6858000"/>
              <a:gd name="connsiteX170" fmla="*/ 6914368 w 7918980"/>
              <a:gd name="connsiteY170" fmla="*/ 6857998 h 6858000"/>
              <a:gd name="connsiteX171" fmla="*/ 7549620 w 7918980"/>
              <a:gd name="connsiteY171" fmla="*/ 6857998 h 6858000"/>
              <a:gd name="connsiteX172" fmla="*/ 7918980 w 7918980"/>
              <a:gd name="connsiteY172" fmla="*/ 6857998 h 6858000"/>
              <a:gd name="connsiteX173" fmla="*/ 7918980 w 7918980"/>
              <a:gd name="connsiteY173" fmla="*/ 6858000 h 6858000"/>
              <a:gd name="connsiteX174" fmla="*/ 7549620 w 7918980"/>
              <a:gd name="connsiteY174" fmla="*/ 6858000 h 6858000"/>
              <a:gd name="connsiteX175" fmla="*/ 6658851 w 7918980"/>
              <a:gd name="connsiteY175" fmla="*/ 6858000 h 6858000"/>
              <a:gd name="connsiteX176" fmla="*/ 2092387 w 7918980"/>
              <a:gd name="connsiteY176" fmla="*/ 6858000 h 6858000"/>
              <a:gd name="connsiteX177" fmla="*/ 1822980 w 7918980"/>
              <a:gd name="connsiteY177" fmla="*/ 6858000 h 6858000"/>
              <a:gd name="connsiteX178" fmla="*/ 727500 w 7918980"/>
              <a:gd name="connsiteY178" fmla="*/ 6858000 h 6858000"/>
              <a:gd name="connsiteX179" fmla="*/ 504457 w 7918980"/>
              <a:gd name="connsiteY179" fmla="*/ 6858000 h 6858000"/>
              <a:gd name="connsiteX180" fmla="*/ 0 w 7918980"/>
              <a:gd name="connsiteY180" fmla="*/ 6858000 h 6858000"/>
              <a:gd name="connsiteX181" fmla="*/ 0 w 7918980"/>
              <a:gd name="connsiteY18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7918980" h="6858000">
                <a:moveTo>
                  <a:pt x="0" y="0"/>
                </a:moveTo>
                <a:lnTo>
                  <a:pt x="504457" y="0"/>
                </a:lnTo>
                <a:lnTo>
                  <a:pt x="727500" y="0"/>
                </a:lnTo>
                <a:lnTo>
                  <a:pt x="1822980" y="0"/>
                </a:lnTo>
                <a:lnTo>
                  <a:pt x="2092387" y="0"/>
                </a:lnTo>
                <a:lnTo>
                  <a:pt x="7076514" y="0"/>
                </a:lnTo>
                <a:lnTo>
                  <a:pt x="7264525" y="0"/>
                </a:lnTo>
                <a:lnTo>
                  <a:pt x="7390497" y="0"/>
                </a:lnTo>
                <a:lnTo>
                  <a:pt x="7389918" y="1705"/>
                </a:lnTo>
                <a:cubicBezTo>
                  <a:pt x="7386106" y="8440"/>
                  <a:pt x="7381092" y="13784"/>
                  <a:pt x="7374574" y="17287"/>
                </a:cubicBezTo>
                <a:cubicBezTo>
                  <a:pt x="7385344" y="82036"/>
                  <a:pt x="7333329" y="69804"/>
                  <a:pt x="7368621" y="130336"/>
                </a:cubicBezTo>
                <a:cubicBezTo>
                  <a:pt x="7349933" y="117589"/>
                  <a:pt x="7359958" y="162458"/>
                  <a:pt x="7361269" y="187093"/>
                </a:cubicBezTo>
                <a:cubicBezTo>
                  <a:pt x="7359185" y="226511"/>
                  <a:pt x="7368702" y="205530"/>
                  <a:pt x="7368770" y="265704"/>
                </a:cubicBezTo>
                <a:cubicBezTo>
                  <a:pt x="7365276" y="317533"/>
                  <a:pt x="7366793" y="325288"/>
                  <a:pt x="7365293" y="354566"/>
                </a:cubicBezTo>
                <a:lnTo>
                  <a:pt x="7347106" y="472000"/>
                </a:lnTo>
                <a:lnTo>
                  <a:pt x="7345150" y="473782"/>
                </a:lnTo>
                <a:cubicBezTo>
                  <a:pt x="7340827" y="482008"/>
                  <a:pt x="7341662" y="487340"/>
                  <a:pt x="7344778" y="491380"/>
                </a:cubicBezTo>
                <a:lnTo>
                  <a:pt x="7359399" y="531675"/>
                </a:lnTo>
                <a:lnTo>
                  <a:pt x="7356415" y="536015"/>
                </a:lnTo>
                <a:lnTo>
                  <a:pt x="7361068" y="572092"/>
                </a:lnTo>
                <a:lnTo>
                  <a:pt x="7359041" y="572511"/>
                </a:lnTo>
                <a:cubicBezTo>
                  <a:pt x="7354591" y="574271"/>
                  <a:pt x="7351509" y="577121"/>
                  <a:pt x="7351198" y="582332"/>
                </a:cubicBezTo>
                <a:cubicBezTo>
                  <a:pt x="7320982" y="573171"/>
                  <a:pt x="7339242" y="585107"/>
                  <a:pt x="7340991" y="601285"/>
                </a:cubicBezTo>
                <a:cubicBezTo>
                  <a:pt x="7331818" y="617831"/>
                  <a:pt x="7303664" y="666964"/>
                  <a:pt x="7296154" y="681608"/>
                </a:cubicBezTo>
                <a:cubicBezTo>
                  <a:pt x="7296082" y="684122"/>
                  <a:pt x="7296013" y="686637"/>
                  <a:pt x="7295943" y="689151"/>
                </a:cubicBezTo>
                <a:lnTo>
                  <a:pt x="7295465" y="689289"/>
                </a:lnTo>
                <a:cubicBezTo>
                  <a:pt x="7294414" y="690905"/>
                  <a:pt x="7293966" y="693376"/>
                  <a:pt x="7294306" y="697222"/>
                </a:cubicBezTo>
                <a:cubicBezTo>
                  <a:pt x="7294586" y="703992"/>
                  <a:pt x="7294864" y="710761"/>
                  <a:pt x="7295144" y="717531"/>
                </a:cubicBezTo>
                <a:lnTo>
                  <a:pt x="7291871" y="722494"/>
                </a:lnTo>
                <a:lnTo>
                  <a:pt x="7286061" y="724368"/>
                </a:lnTo>
                <a:lnTo>
                  <a:pt x="7269961" y="752692"/>
                </a:lnTo>
                <a:cubicBezTo>
                  <a:pt x="7277671" y="764380"/>
                  <a:pt x="7245699" y="808083"/>
                  <a:pt x="7240170" y="816346"/>
                </a:cubicBezTo>
                <a:lnTo>
                  <a:pt x="7211938" y="889417"/>
                </a:lnTo>
                <a:cubicBezTo>
                  <a:pt x="7143471" y="969963"/>
                  <a:pt x="7144887" y="1005331"/>
                  <a:pt x="7130024" y="1063288"/>
                </a:cubicBezTo>
                <a:cubicBezTo>
                  <a:pt x="7136312" y="1111028"/>
                  <a:pt x="7140076" y="1110140"/>
                  <a:pt x="7126817" y="1157176"/>
                </a:cubicBezTo>
                <a:cubicBezTo>
                  <a:pt x="7124083" y="1192124"/>
                  <a:pt x="7124864" y="1197232"/>
                  <a:pt x="7109474" y="1210776"/>
                </a:cubicBezTo>
                <a:lnTo>
                  <a:pt x="7105443" y="1301993"/>
                </a:lnTo>
                <a:lnTo>
                  <a:pt x="7075215" y="1360879"/>
                </a:lnTo>
                <a:lnTo>
                  <a:pt x="7067477" y="1404045"/>
                </a:lnTo>
                <a:lnTo>
                  <a:pt x="7046803" y="1429568"/>
                </a:lnTo>
                <a:lnTo>
                  <a:pt x="7047831" y="1430305"/>
                </a:lnTo>
                <a:cubicBezTo>
                  <a:pt x="7049677" y="1432466"/>
                  <a:pt x="7037718" y="1459891"/>
                  <a:pt x="7035374" y="1463304"/>
                </a:cubicBezTo>
                <a:cubicBezTo>
                  <a:pt x="7032892" y="1477394"/>
                  <a:pt x="7036007" y="1501295"/>
                  <a:pt x="7032938" y="1514846"/>
                </a:cubicBezTo>
                <a:lnTo>
                  <a:pt x="7029397" y="1519731"/>
                </a:lnTo>
                <a:lnTo>
                  <a:pt x="7029620" y="1519929"/>
                </a:lnTo>
                <a:cubicBezTo>
                  <a:pt x="7029470" y="1521210"/>
                  <a:pt x="7032690" y="1543635"/>
                  <a:pt x="7030612" y="1546022"/>
                </a:cubicBezTo>
                <a:lnTo>
                  <a:pt x="7035010" y="1578752"/>
                </a:lnTo>
                <a:cubicBezTo>
                  <a:pt x="7029127" y="1605585"/>
                  <a:pt x="7049361" y="1622803"/>
                  <a:pt x="7026513" y="1647555"/>
                </a:cubicBezTo>
                <a:cubicBezTo>
                  <a:pt x="7021108" y="1672675"/>
                  <a:pt x="7026193" y="1694404"/>
                  <a:pt x="7013857" y="1715685"/>
                </a:cubicBezTo>
                <a:cubicBezTo>
                  <a:pt x="7019795" y="1724301"/>
                  <a:pt x="7021078" y="1732435"/>
                  <a:pt x="7007215" y="1740358"/>
                </a:cubicBezTo>
                <a:cubicBezTo>
                  <a:pt x="7005605" y="1763793"/>
                  <a:pt x="7021348" y="1769422"/>
                  <a:pt x="7004455" y="1784314"/>
                </a:cubicBezTo>
                <a:cubicBezTo>
                  <a:pt x="7028967" y="1797417"/>
                  <a:pt x="7018226" y="1798221"/>
                  <a:pt x="7008825" y="1804434"/>
                </a:cubicBezTo>
                <a:lnTo>
                  <a:pt x="7008048" y="1805316"/>
                </a:lnTo>
                <a:lnTo>
                  <a:pt x="7011573" y="1807109"/>
                </a:lnTo>
                <a:lnTo>
                  <a:pt x="7008900" y="1821003"/>
                </a:lnTo>
                <a:lnTo>
                  <a:pt x="7006523" y="1824832"/>
                </a:lnTo>
                <a:cubicBezTo>
                  <a:pt x="7005264" y="1827468"/>
                  <a:pt x="7004917" y="1829219"/>
                  <a:pt x="7005215" y="1830429"/>
                </a:cubicBezTo>
                <a:lnTo>
                  <a:pt x="7005505" y="1830569"/>
                </a:lnTo>
                <a:lnTo>
                  <a:pt x="7003643" y="1835810"/>
                </a:lnTo>
                <a:cubicBezTo>
                  <a:pt x="6999759" y="1844665"/>
                  <a:pt x="6995277" y="1853278"/>
                  <a:pt x="6990432" y="1861483"/>
                </a:cubicBezTo>
                <a:cubicBezTo>
                  <a:pt x="7002807" y="1866643"/>
                  <a:pt x="6989768" y="1884999"/>
                  <a:pt x="6997246" y="1892417"/>
                </a:cubicBezTo>
                <a:lnTo>
                  <a:pt x="7012242" y="1895114"/>
                </a:lnTo>
                <a:lnTo>
                  <a:pt x="7010080" y="1899379"/>
                </a:lnTo>
                <a:lnTo>
                  <a:pt x="7003451" y="1907867"/>
                </a:lnTo>
                <a:cubicBezTo>
                  <a:pt x="7002589" y="1909162"/>
                  <a:pt x="7002627" y="1909994"/>
                  <a:pt x="7004341" y="1910265"/>
                </a:cubicBezTo>
                <a:cubicBezTo>
                  <a:pt x="7003975" y="1914884"/>
                  <a:pt x="7000873" y="1930292"/>
                  <a:pt x="7001248" y="1935584"/>
                </a:cubicBezTo>
                <a:lnTo>
                  <a:pt x="7006599" y="1942021"/>
                </a:lnTo>
                <a:lnTo>
                  <a:pt x="6985020" y="1967551"/>
                </a:lnTo>
                <a:lnTo>
                  <a:pt x="6949577" y="2024270"/>
                </a:lnTo>
                <a:lnTo>
                  <a:pt x="6942508" y="2107942"/>
                </a:lnTo>
                <a:cubicBezTo>
                  <a:pt x="6912270" y="2138038"/>
                  <a:pt x="6933395" y="2159228"/>
                  <a:pt x="6933336" y="2193455"/>
                </a:cubicBezTo>
                <a:cubicBezTo>
                  <a:pt x="6924282" y="2220953"/>
                  <a:pt x="6933361" y="2224200"/>
                  <a:pt x="6927972" y="2260088"/>
                </a:cubicBezTo>
                <a:cubicBezTo>
                  <a:pt x="6923728" y="2275916"/>
                  <a:pt x="6917037" y="2285645"/>
                  <a:pt x="6909058" y="2296008"/>
                </a:cubicBezTo>
                <a:lnTo>
                  <a:pt x="6901810" y="2305564"/>
                </a:lnTo>
                <a:lnTo>
                  <a:pt x="6904482" y="2320214"/>
                </a:lnTo>
                <a:cubicBezTo>
                  <a:pt x="6902155" y="2355906"/>
                  <a:pt x="6895137" y="2394678"/>
                  <a:pt x="6891885" y="2417011"/>
                </a:cubicBezTo>
                <a:cubicBezTo>
                  <a:pt x="6880976" y="2426377"/>
                  <a:pt x="6897848" y="2456509"/>
                  <a:pt x="6884970" y="2454207"/>
                </a:cubicBezTo>
                <a:cubicBezTo>
                  <a:pt x="6890753" y="2464947"/>
                  <a:pt x="6887930" y="2476105"/>
                  <a:pt x="6882954" y="2487203"/>
                </a:cubicBezTo>
                <a:lnTo>
                  <a:pt x="6871484" y="2512282"/>
                </a:lnTo>
                <a:lnTo>
                  <a:pt x="6872496" y="2514318"/>
                </a:lnTo>
                <a:lnTo>
                  <a:pt x="6898111" y="2574334"/>
                </a:lnTo>
                <a:lnTo>
                  <a:pt x="6897017" y="2579877"/>
                </a:lnTo>
                <a:cubicBezTo>
                  <a:pt x="6896861" y="2585644"/>
                  <a:pt x="6897245" y="2603388"/>
                  <a:pt x="6897171" y="2608928"/>
                </a:cubicBezTo>
                <a:cubicBezTo>
                  <a:pt x="6896975" y="2610322"/>
                  <a:pt x="6896780" y="2611717"/>
                  <a:pt x="6896584" y="2613111"/>
                </a:cubicBezTo>
                <a:lnTo>
                  <a:pt x="6888164" y="2621996"/>
                </a:lnTo>
                <a:lnTo>
                  <a:pt x="6890652" y="2634265"/>
                </a:lnTo>
                <a:lnTo>
                  <a:pt x="6882034" y="2647237"/>
                </a:lnTo>
                <a:cubicBezTo>
                  <a:pt x="6884287" y="2648158"/>
                  <a:pt x="6886365" y="2649356"/>
                  <a:pt x="6888195" y="2650786"/>
                </a:cubicBezTo>
                <a:lnTo>
                  <a:pt x="6894052" y="2661993"/>
                </a:lnTo>
                <a:lnTo>
                  <a:pt x="6885953" y="2670949"/>
                </a:lnTo>
                <a:cubicBezTo>
                  <a:pt x="6898507" y="2672007"/>
                  <a:pt x="6883930" y="2681695"/>
                  <a:pt x="6880156" y="2690255"/>
                </a:cubicBezTo>
                <a:lnTo>
                  <a:pt x="6881009" y="2695683"/>
                </a:lnTo>
                <a:lnTo>
                  <a:pt x="6870001" y="2713964"/>
                </a:lnTo>
                <a:lnTo>
                  <a:pt x="6864441" y="2730175"/>
                </a:lnTo>
                <a:lnTo>
                  <a:pt x="6875107" y="2763497"/>
                </a:lnTo>
                <a:lnTo>
                  <a:pt x="6837349" y="3051539"/>
                </a:lnTo>
                <a:lnTo>
                  <a:pt x="6835698" y="3060333"/>
                </a:lnTo>
                <a:lnTo>
                  <a:pt x="6837785" y="3065434"/>
                </a:lnTo>
                <a:lnTo>
                  <a:pt x="6834476" y="3066836"/>
                </a:lnTo>
                <a:lnTo>
                  <a:pt x="6831096" y="3084834"/>
                </a:lnTo>
                <a:cubicBezTo>
                  <a:pt x="6831166" y="3088976"/>
                  <a:pt x="6831235" y="3093117"/>
                  <a:pt x="6831305" y="3097259"/>
                </a:cubicBezTo>
                <a:lnTo>
                  <a:pt x="6828050" y="3101053"/>
                </a:lnTo>
                <a:lnTo>
                  <a:pt x="6827093" y="3106151"/>
                </a:lnTo>
                <a:lnTo>
                  <a:pt x="6833251" y="3116747"/>
                </a:lnTo>
                <a:cubicBezTo>
                  <a:pt x="6834765" y="3127646"/>
                  <a:pt x="6821739" y="3134084"/>
                  <a:pt x="6825921" y="3151828"/>
                </a:cubicBezTo>
                <a:cubicBezTo>
                  <a:pt x="6833244" y="3163902"/>
                  <a:pt x="6834336" y="3171780"/>
                  <a:pt x="6825863" y="3180546"/>
                </a:cubicBezTo>
                <a:cubicBezTo>
                  <a:pt x="6861566" y="3236545"/>
                  <a:pt x="6826703" y="3210316"/>
                  <a:pt x="6839691" y="3258677"/>
                </a:cubicBezTo>
                <a:lnTo>
                  <a:pt x="6840898" y="3262610"/>
                </a:lnTo>
                <a:lnTo>
                  <a:pt x="6834652" y="3277179"/>
                </a:lnTo>
                <a:lnTo>
                  <a:pt x="6832324" y="3278130"/>
                </a:lnTo>
                <a:lnTo>
                  <a:pt x="6849750" y="3325671"/>
                </a:lnTo>
                <a:lnTo>
                  <a:pt x="6847551" y="3332072"/>
                </a:lnTo>
                <a:lnTo>
                  <a:pt x="6864685" y="3362948"/>
                </a:lnTo>
                <a:lnTo>
                  <a:pt x="6870457" y="3378959"/>
                </a:lnTo>
                <a:lnTo>
                  <a:pt x="6883738" y="3407057"/>
                </a:lnTo>
                <a:lnTo>
                  <a:pt x="6881948" y="3409825"/>
                </a:lnTo>
                <a:lnTo>
                  <a:pt x="6885647" y="3415218"/>
                </a:lnTo>
                <a:lnTo>
                  <a:pt x="6883908" y="3419880"/>
                </a:lnTo>
                <a:lnTo>
                  <a:pt x="6885903" y="3424545"/>
                </a:lnTo>
                <a:cubicBezTo>
                  <a:pt x="6886517" y="3433967"/>
                  <a:pt x="6886474" y="3466028"/>
                  <a:pt x="6887603" y="3476412"/>
                </a:cubicBezTo>
                <a:lnTo>
                  <a:pt x="6892664" y="3486850"/>
                </a:lnTo>
                <a:lnTo>
                  <a:pt x="6886319" y="3496391"/>
                </a:lnTo>
                <a:lnTo>
                  <a:pt x="6893119" y="3531201"/>
                </a:lnTo>
                <a:lnTo>
                  <a:pt x="6902876" y="3542019"/>
                </a:lnTo>
                <a:lnTo>
                  <a:pt x="6910520" y="3552249"/>
                </a:lnTo>
                <a:cubicBezTo>
                  <a:pt x="6910641" y="3552725"/>
                  <a:pt x="6910761" y="3553202"/>
                  <a:pt x="6910882" y="3553678"/>
                </a:cubicBezTo>
                <a:lnTo>
                  <a:pt x="6914489" y="3568021"/>
                </a:lnTo>
                <a:lnTo>
                  <a:pt x="6914914" y="3569719"/>
                </a:lnTo>
                <a:lnTo>
                  <a:pt x="6912342" y="3586412"/>
                </a:lnTo>
                <a:lnTo>
                  <a:pt x="6915338" y="3597336"/>
                </a:lnTo>
                <a:lnTo>
                  <a:pt x="6907234" y="3606007"/>
                </a:lnTo>
                <a:cubicBezTo>
                  <a:pt x="6907242" y="3617747"/>
                  <a:pt x="6907253" y="3629488"/>
                  <a:pt x="6907261" y="3641228"/>
                </a:cubicBezTo>
                <a:lnTo>
                  <a:pt x="6914828" y="3653088"/>
                </a:lnTo>
                <a:lnTo>
                  <a:pt x="6920416" y="3664114"/>
                </a:lnTo>
                <a:cubicBezTo>
                  <a:pt x="6920443" y="3664599"/>
                  <a:pt x="6920471" y="3665084"/>
                  <a:pt x="6920498" y="3665569"/>
                </a:cubicBezTo>
                <a:cubicBezTo>
                  <a:pt x="6920895" y="3672776"/>
                  <a:pt x="6919946" y="3688591"/>
                  <a:pt x="6922809" y="3707357"/>
                </a:cubicBezTo>
                <a:cubicBezTo>
                  <a:pt x="6923485" y="3724716"/>
                  <a:pt x="6941058" y="3760234"/>
                  <a:pt x="6937676" y="3778166"/>
                </a:cubicBezTo>
                <a:cubicBezTo>
                  <a:pt x="6964607" y="3845122"/>
                  <a:pt x="6948407" y="3821305"/>
                  <a:pt x="6958359" y="3878222"/>
                </a:cubicBezTo>
                <a:cubicBezTo>
                  <a:pt x="6984499" y="3905047"/>
                  <a:pt x="6948397" y="4015047"/>
                  <a:pt x="6953118" y="4048117"/>
                </a:cubicBezTo>
                <a:cubicBezTo>
                  <a:pt x="6904784" y="4192084"/>
                  <a:pt x="6919242" y="4158987"/>
                  <a:pt x="6913020" y="4219510"/>
                </a:cubicBezTo>
                <a:cubicBezTo>
                  <a:pt x="6927533" y="4280033"/>
                  <a:pt x="6888360" y="4345686"/>
                  <a:pt x="6915792" y="4411258"/>
                </a:cubicBezTo>
                <a:cubicBezTo>
                  <a:pt x="6913610" y="4437329"/>
                  <a:pt x="6906858" y="4473140"/>
                  <a:pt x="6907579" y="4488531"/>
                </a:cubicBezTo>
                <a:cubicBezTo>
                  <a:pt x="6907403" y="4505410"/>
                  <a:pt x="6907228" y="4522289"/>
                  <a:pt x="6907052" y="4539168"/>
                </a:cubicBezTo>
                <a:cubicBezTo>
                  <a:pt x="6895094" y="4567830"/>
                  <a:pt x="6887285" y="4588197"/>
                  <a:pt x="6891916" y="4625153"/>
                </a:cubicBezTo>
                <a:cubicBezTo>
                  <a:pt x="6900413" y="4662889"/>
                  <a:pt x="6888879" y="4679357"/>
                  <a:pt x="6882094" y="4733115"/>
                </a:cubicBezTo>
                <a:cubicBezTo>
                  <a:pt x="6891667" y="4752352"/>
                  <a:pt x="6878350" y="4832308"/>
                  <a:pt x="6860189" y="4844323"/>
                </a:cubicBezTo>
                <a:cubicBezTo>
                  <a:pt x="6856424" y="4857054"/>
                  <a:pt x="6863174" y="4871554"/>
                  <a:pt x="6843618" y="4877992"/>
                </a:cubicBezTo>
                <a:cubicBezTo>
                  <a:pt x="6820131" y="4888353"/>
                  <a:pt x="6857398" y="4931200"/>
                  <a:pt x="6829393" y="4925805"/>
                </a:cubicBezTo>
                <a:cubicBezTo>
                  <a:pt x="6854944" y="4956261"/>
                  <a:pt x="6805820" y="4982633"/>
                  <a:pt x="6794017" y="5009272"/>
                </a:cubicBezTo>
                <a:cubicBezTo>
                  <a:pt x="6796239" y="5034036"/>
                  <a:pt x="6791355" y="5053859"/>
                  <a:pt x="6786085" y="5111369"/>
                </a:cubicBezTo>
                <a:cubicBezTo>
                  <a:pt x="6796204" y="5141336"/>
                  <a:pt x="6760393" y="5161742"/>
                  <a:pt x="6799321" y="5210876"/>
                </a:cubicBezTo>
                <a:cubicBezTo>
                  <a:pt x="6795435" y="5212581"/>
                  <a:pt x="6800034" y="5227501"/>
                  <a:pt x="6803597" y="5269726"/>
                </a:cubicBezTo>
                <a:cubicBezTo>
                  <a:pt x="6807162" y="5311951"/>
                  <a:pt x="6813370" y="5400671"/>
                  <a:pt x="6820713" y="5464225"/>
                </a:cubicBezTo>
                <a:cubicBezTo>
                  <a:pt x="6824745" y="5536542"/>
                  <a:pt x="6813205" y="5517959"/>
                  <a:pt x="6824380" y="5594585"/>
                </a:cubicBezTo>
                <a:cubicBezTo>
                  <a:pt x="6822888" y="5619318"/>
                  <a:pt x="6797022" y="5647975"/>
                  <a:pt x="6806680" y="5667896"/>
                </a:cubicBezTo>
                <a:cubicBezTo>
                  <a:pt x="6799814" y="5696311"/>
                  <a:pt x="6798559" y="5738356"/>
                  <a:pt x="6791486" y="5769225"/>
                </a:cubicBezTo>
                <a:cubicBezTo>
                  <a:pt x="6791906" y="5787258"/>
                  <a:pt x="6792324" y="5805291"/>
                  <a:pt x="6792745" y="5823324"/>
                </a:cubicBezTo>
                <a:cubicBezTo>
                  <a:pt x="6789102" y="5853058"/>
                  <a:pt x="6788588" y="5838948"/>
                  <a:pt x="6789109" y="5862699"/>
                </a:cubicBezTo>
                <a:lnTo>
                  <a:pt x="6793675" y="5906467"/>
                </a:lnTo>
                <a:lnTo>
                  <a:pt x="6814548" y="5939847"/>
                </a:lnTo>
                <a:cubicBezTo>
                  <a:pt x="6821828" y="5955713"/>
                  <a:pt x="6797711" y="5940131"/>
                  <a:pt x="6809795" y="5973994"/>
                </a:cubicBezTo>
                <a:cubicBezTo>
                  <a:pt x="6784167" y="5997051"/>
                  <a:pt x="6806424" y="6032039"/>
                  <a:pt x="6810756" y="6089693"/>
                </a:cubicBezTo>
                <a:lnTo>
                  <a:pt x="6814601" y="6224938"/>
                </a:lnTo>
                <a:cubicBezTo>
                  <a:pt x="6811422" y="6270972"/>
                  <a:pt x="6831942" y="6317522"/>
                  <a:pt x="6840137" y="6370251"/>
                </a:cubicBezTo>
                <a:cubicBezTo>
                  <a:pt x="6848333" y="6422980"/>
                  <a:pt x="6862918" y="6490855"/>
                  <a:pt x="6863777" y="6541313"/>
                </a:cubicBezTo>
                <a:cubicBezTo>
                  <a:pt x="6862878" y="6576319"/>
                  <a:pt x="6854892" y="6591883"/>
                  <a:pt x="6868355" y="6640957"/>
                </a:cubicBezTo>
                <a:cubicBezTo>
                  <a:pt x="6880485" y="6669536"/>
                  <a:pt x="6875256" y="6675394"/>
                  <a:pt x="6881422" y="6705297"/>
                </a:cubicBezTo>
                <a:cubicBezTo>
                  <a:pt x="6880347" y="6727133"/>
                  <a:pt x="6890881" y="6732087"/>
                  <a:pt x="6894105" y="6759582"/>
                </a:cubicBezTo>
                <a:cubicBezTo>
                  <a:pt x="6878594" y="6796071"/>
                  <a:pt x="6874636" y="6769544"/>
                  <a:pt x="6892152" y="6817746"/>
                </a:cubicBezTo>
                <a:cubicBezTo>
                  <a:pt x="6883936" y="6828354"/>
                  <a:pt x="6887505" y="6836369"/>
                  <a:pt x="6895302" y="6843646"/>
                </a:cubicBezTo>
                <a:lnTo>
                  <a:pt x="6914368" y="6857998"/>
                </a:lnTo>
                <a:lnTo>
                  <a:pt x="7549620" y="6857998"/>
                </a:lnTo>
                <a:lnTo>
                  <a:pt x="7918980" y="6857998"/>
                </a:lnTo>
                <a:lnTo>
                  <a:pt x="7918980" y="6858000"/>
                </a:lnTo>
                <a:lnTo>
                  <a:pt x="7549620" y="6858000"/>
                </a:lnTo>
                <a:lnTo>
                  <a:pt x="6658851" y="6858000"/>
                </a:lnTo>
                <a:lnTo>
                  <a:pt x="2092387" y="6858000"/>
                </a:lnTo>
                <a:lnTo>
                  <a:pt x="1822980" y="6858000"/>
                </a:lnTo>
                <a:lnTo>
                  <a:pt x="727500" y="6858000"/>
                </a:lnTo>
                <a:lnTo>
                  <a:pt x="504457" y="6858000"/>
                </a:lnTo>
                <a:lnTo>
                  <a:pt x="0" y="6858000"/>
                </a:lnTo>
                <a:lnTo>
                  <a:pt x="0"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A29B0C6-11B9-33F8-B93C-7BA5F1945E4B}"/>
              </a:ext>
            </a:extLst>
          </p:cNvPr>
          <p:cNvSpPr>
            <a:spLocks noGrp="1"/>
          </p:cNvSpPr>
          <p:nvPr>
            <p:ph type="title"/>
          </p:nvPr>
        </p:nvSpPr>
        <p:spPr>
          <a:xfrm>
            <a:off x="526593" y="140305"/>
            <a:ext cx="5243295" cy="791029"/>
          </a:xfrm>
        </p:spPr>
        <p:txBody>
          <a:bodyPr>
            <a:normAutofit/>
          </a:bodyPr>
          <a:lstStyle/>
          <a:p>
            <a:r>
              <a:rPr lang="en-GB" b="1" dirty="0">
                <a:solidFill>
                  <a:schemeClr val="accent1">
                    <a:lumMod val="75000"/>
                  </a:schemeClr>
                </a:solidFill>
              </a:rPr>
              <a:t>Scottish context</a:t>
            </a:r>
          </a:p>
        </p:txBody>
      </p:sp>
      <p:sp>
        <p:nvSpPr>
          <p:cNvPr id="3" name="Content Placeholder 2">
            <a:extLst>
              <a:ext uri="{FF2B5EF4-FFF2-40B4-BE49-F238E27FC236}">
                <a16:creationId xmlns:a16="http://schemas.microsoft.com/office/drawing/2014/main" id="{E69BBADD-8414-512E-698D-DB80BB9082A9}"/>
              </a:ext>
            </a:extLst>
          </p:cNvPr>
          <p:cNvSpPr>
            <a:spLocks noGrp="1"/>
          </p:cNvSpPr>
          <p:nvPr>
            <p:ph idx="1"/>
          </p:nvPr>
        </p:nvSpPr>
        <p:spPr>
          <a:xfrm>
            <a:off x="398369" y="931334"/>
            <a:ext cx="6611742" cy="3908585"/>
          </a:xfrm>
        </p:spPr>
        <p:txBody>
          <a:bodyPr>
            <a:noAutofit/>
          </a:bodyPr>
          <a:lstStyle/>
          <a:p>
            <a:r>
              <a:rPr lang="en-GB" sz="2000" dirty="0"/>
              <a:t>People seeking asylum in Scotland are mainly dispersed to Scotland by the Home office from SE England. </a:t>
            </a:r>
          </a:p>
          <a:p>
            <a:r>
              <a:rPr lang="en-GB" sz="2000" dirty="0"/>
              <a:t>Glasgow City is the individual local authority accommodating the highest number of asylum seekers in the UK. They can also be dispersed to other parts of Scotland. </a:t>
            </a:r>
          </a:p>
          <a:p>
            <a:r>
              <a:rPr lang="en-GB" sz="2000" dirty="0"/>
              <a:t>Each asylum seeker get £49.18 a week as part of an ASPEN Card</a:t>
            </a:r>
          </a:p>
          <a:p>
            <a:r>
              <a:rPr lang="en-GB" sz="2000" dirty="0"/>
              <a:t>In the 2022 census, Scotland’s </a:t>
            </a:r>
            <a:r>
              <a:rPr lang="en-GB" sz="2000" dirty="0" err="1"/>
              <a:t>popn</a:t>
            </a:r>
            <a:r>
              <a:rPr lang="en-GB" sz="2000" dirty="0"/>
              <a:t> grew by 2.7% since 2011 but would have decreased without migration</a:t>
            </a:r>
          </a:p>
          <a:p>
            <a:r>
              <a:rPr lang="en-GB" sz="2000" dirty="0"/>
              <a:t>In Scotland, a New Scots Refugee Integration Strategy has existed for a number of years and was updated in 2025</a:t>
            </a:r>
          </a:p>
        </p:txBody>
      </p:sp>
      <p:pic>
        <p:nvPicPr>
          <p:cNvPr id="1026" name="Picture 2" descr="See the source image">
            <a:extLst>
              <a:ext uri="{FF2B5EF4-FFF2-40B4-BE49-F238E27FC236}">
                <a16:creationId xmlns:a16="http://schemas.microsoft.com/office/drawing/2014/main" id="{C620D5A3-AACD-F0CB-E2E6-69A5C24E124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669798" y="931334"/>
            <a:ext cx="3123833" cy="5316146"/>
          </a:xfrm>
          <a:prstGeom prst="rect">
            <a:avLst/>
          </a:prstGeom>
          <a:noFill/>
          <a:extLst>
            <a:ext uri="{909E8E84-426E-40DD-AFC4-6F175D3DCCD1}">
              <a14:hiddenFill xmlns:a14="http://schemas.microsoft.com/office/drawing/2010/main">
                <a:solidFill>
                  <a:srgbClr val="FFFFFF"/>
                </a:solidFill>
              </a14:hiddenFill>
            </a:ext>
          </a:extLst>
        </p:spPr>
      </p:pic>
      <p:sp>
        <p:nvSpPr>
          <p:cNvPr id="1037" name="Rectangle 6">
            <a:extLst>
              <a:ext uri="{FF2B5EF4-FFF2-40B4-BE49-F238E27FC236}">
                <a16:creationId xmlns:a16="http://schemas.microsoft.com/office/drawing/2014/main" id="{5B1C0F75-E7F7-4B02-A77F-5EABD7CBD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64090" y="6128733"/>
            <a:ext cx="1367625"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396146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1B1F3-0D32-F5C6-73A9-54E28F98B6DE}"/>
              </a:ext>
            </a:extLst>
          </p:cNvPr>
          <p:cNvSpPr>
            <a:spLocks noGrp="1"/>
          </p:cNvSpPr>
          <p:nvPr>
            <p:ph type="title"/>
          </p:nvPr>
        </p:nvSpPr>
        <p:spPr>
          <a:xfrm>
            <a:off x="1488057" y="211869"/>
            <a:ext cx="9520158" cy="1049235"/>
          </a:xfrm>
        </p:spPr>
        <p:txBody>
          <a:bodyPr/>
          <a:lstStyle/>
          <a:p>
            <a:r>
              <a:rPr lang="en-GB" b="1" dirty="0">
                <a:solidFill>
                  <a:schemeClr val="accent1">
                    <a:lumMod val="75000"/>
                  </a:schemeClr>
                </a:solidFill>
              </a:rPr>
              <a:t>New Scots Refugee Integration Strategy</a:t>
            </a:r>
          </a:p>
        </p:txBody>
      </p:sp>
      <p:sp>
        <p:nvSpPr>
          <p:cNvPr id="3" name="Content Placeholder 2">
            <a:extLst>
              <a:ext uri="{FF2B5EF4-FFF2-40B4-BE49-F238E27FC236}">
                <a16:creationId xmlns:a16="http://schemas.microsoft.com/office/drawing/2014/main" id="{0D1B3183-552F-37A5-3DEE-F4707B923400}"/>
              </a:ext>
            </a:extLst>
          </p:cNvPr>
          <p:cNvSpPr>
            <a:spLocks noGrp="1"/>
          </p:cNvSpPr>
          <p:nvPr>
            <p:ph idx="1"/>
          </p:nvPr>
        </p:nvSpPr>
        <p:spPr/>
        <p:txBody>
          <a:bodyPr/>
          <a:lstStyle/>
          <a:p>
            <a:endParaRPr lang="en-GB" dirty="0"/>
          </a:p>
        </p:txBody>
      </p:sp>
      <p:sp>
        <p:nvSpPr>
          <p:cNvPr id="4" name="Rectangle: Rounded Corners 3">
            <a:extLst>
              <a:ext uri="{FF2B5EF4-FFF2-40B4-BE49-F238E27FC236}">
                <a16:creationId xmlns:a16="http://schemas.microsoft.com/office/drawing/2014/main" id="{90066847-E175-F0DF-EEA4-CE254119AF97}"/>
              </a:ext>
            </a:extLst>
          </p:cNvPr>
          <p:cNvSpPr/>
          <p:nvPr/>
        </p:nvSpPr>
        <p:spPr>
          <a:xfrm>
            <a:off x="1007427" y="1414712"/>
            <a:ext cx="4162425" cy="21449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i="1" dirty="0"/>
              <a:t>‘The New Scots vision is for a welcoming Scotland where refugees and people seeking asylum are able to rebuild their lives from the day they arrive’</a:t>
            </a:r>
          </a:p>
        </p:txBody>
      </p:sp>
      <p:sp>
        <p:nvSpPr>
          <p:cNvPr id="5" name="Rectangle: Rounded Corners 4">
            <a:extLst>
              <a:ext uri="{FF2B5EF4-FFF2-40B4-BE49-F238E27FC236}">
                <a16:creationId xmlns:a16="http://schemas.microsoft.com/office/drawing/2014/main" id="{4E28A1AF-1FC6-FF72-D04C-0992C5A0B1DA}"/>
              </a:ext>
            </a:extLst>
          </p:cNvPr>
          <p:cNvSpPr/>
          <p:nvPr/>
        </p:nvSpPr>
        <p:spPr>
          <a:xfrm>
            <a:off x="5339192" y="2936662"/>
            <a:ext cx="3855721" cy="2325414"/>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i="1" dirty="0"/>
              <a:t>New Scots are people in Scotland who have been forcibly displaced, or are making a claim or are granted ‘status’ or other humanitarian protection and their dependents, those seeking asylum as well as those whose application has been refused…</a:t>
            </a:r>
          </a:p>
        </p:txBody>
      </p:sp>
      <p:sp>
        <p:nvSpPr>
          <p:cNvPr id="6" name="TextBox 5">
            <a:extLst>
              <a:ext uri="{FF2B5EF4-FFF2-40B4-BE49-F238E27FC236}">
                <a16:creationId xmlns:a16="http://schemas.microsoft.com/office/drawing/2014/main" id="{DBDAB73F-F391-41D9-5F30-3832AACCC97E}"/>
              </a:ext>
            </a:extLst>
          </p:cNvPr>
          <p:cNvSpPr txBox="1"/>
          <p:nvPr/>
        </p:nvSpPr>
        <p:spPr>
          <a:xfrm>
            <a:off x="1146988" y="5478067"/>
            <a:ext cx="10295573" cy="1261884"/>
          </a:xfrm>
          <a:prstGeom prst="rect">
            <a:avLst/>
          </a:prstGeom>
          <a:noFill/>
        </p:spPr>
        <p:txBody>
          <a:bodyPr wrap="square" rtlCol="0">
            <a:spAutoFit/>
          </a:bodyPr>
          <a:lstStyle/>
          <a:p>
            <a:pPr algn="ctr"/>
            <a:r>
              <a:rPr lang="en-GB" sz="2000" dirty="0"/>
              <a:t>Recognises the value of the refugee community and seeks to integrate them positively into society rather than just assimilate them</a:t>
            </a:r>
          </a:p>
          <a:p>
            <a:r>
              <a:rPr lang="en-GB" dirty="0">
                <a:hlinkClick r:id="rId3"/>
              </a:rPr>
              <a:t>New Scots Refugee Integration Strategy: 2024 - </a:t>
            </a:r>
            <a:r>
              <a:rPr lang="en-GB" dirty="0" err="1">
                <a:hlinkClick r:id="rId3"/>
              </a:rPr>
              <a:t>gov.scot</a:t>
            </a:r>
            <a:endParaRPr lang="en-GB" dirty="0"/>
          </a:p>
          <a:p>
            <a:endParaRPr lang="en-GB" dirty="0"/>
          </a:p>
        </p:txBody>
      </p:sp>
      <p:pic>
        <p:nvPicPr>
          <p:cNvPr id="8" name="Picture 7">
            <a:extLst>
              <a:ext uri="{FF2B5EF4-FFF2-40B4-BE49-F238E27FC236}">
                <a16:creationId xmlns:a16="http://schemas.microsoft.com/office/drawing/2014/main" id="{0D2A193A-1E87-D6AB-4A43-281BDA96DF6B}"/>
              </a:ext>
            </a:extLst>
          </p:cNvPr>
          <p:cNvPicPr>
            <a:picLocks noChangeAspect="1"/>
          </p:cNvPicPr>
          <p:nvPr/>
        </p:nvPicPr>
        <p:blipFill>
          <a:blip r:embed="rId4"/>
          <a:stretch>
            <a:fillRect/>
          </a:stretch>
        </p:blipFill>
        <p:spPr>
          <a:xfrm>
            <a:off x="9599494" y="340173"/>
            <a:ext cx="2115619" cy="3043901"/>
          </a:xfrm>
          <a:prstGeom prst="rect">
            <a:avLst/>
          </a:prstGeom>
        </p:spPr>
      </p:pic>
    </p:spTree>
    <p:extLst>
      <p:ext uri="{BB962C8B-B14F-4D97-AF65-F5344CB8AC3E}">
        <p14:creationId xmlns:p14="http://schemas.microsoft.com/office/powerpoint/2010/main" val="16217937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5" name="Group 24">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26" name="Freeform: Shape 25">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Shape 28">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5" name="Title 4">
            <a:extLst>
              <a:ext uri="{FF2B5EF4-FFF2-40B4-BE49-F238E27FC236}">
                <a16:creationId xmlns:a16="http://schemas.microsoft.com/office/drawing/2014/main" id="{779EDCBC-5BFF-4FE6-B851-7CAEE4DE921B}"/>
              </a:ext>
            </a:extLst>
          </p:cNvPr>
          <p:cNvSpPr>
            <a:spLocks noGrp="1"/>
          </p:cNvSpPr>
          <p:nvPr>
            <p:ph type="ctrTitle"/>
          </p:nvPr>
        </p:nvSpPr>
        <p:spPr>
          <a:xfrm>
            <a:off x="640080" y="1243013"/>
            <a:ext cx="3855720" cy="4371974"/>
          </a:xfrm>
        </p:spPr>
        <p:txBody>
          <a:bodyPr vert="horz" lIns="91440" tIns="45720" rIns="91440" bIns="45720" rtlCol="0" anchor="ctr">
            <a:normAutofit/>
          </a:bodyPr>
          <a:lstStyle/>
          <a:p>
            <a:r>
              <a:rPr lang="en-US" sz="3600" kern="1200">
                <a:solidFill>
                  <a:schemeClr val="tx2"/>
                </a:solidFill>
                <a:latin typeface="+mj-lt"/>
                <a:ea typeface="+mj-ea"/>
                <a:cs typeface="+mj-cs"/>
              </a:rPr>
              <a:t>Activity</a:t>
            </a:r>
          </a:p>
        </p:txBody>
      </p:sp>
      <p:sp>
        <p:nvSpPr>
          <p:cNvPr id="3" name="Content Placeholder 2"/>
          <p:cNvSpPr>
            <a:spLocks noGrp="1"/>
          </p:cNvSpPr>
          <p:nvPr>
            <p:ph type="body" sz="half" idx="2"/>
          </p:nvPr>
        </p:nvSpPr>
        <p:spPr>
          <a:xfrm>
            <a:off x="6172200" y="804672"/>
            <a:ext cx="5221224" cy="5230368"/>
          </a:xfrm>
        </p:spPr>
        <p:txBody>
          <a:bodyPr vert="horz" lIns="91440" tIns="45720" rIns="91440" bIns="45720" rtlCol="0" anchor="ctr">
            <a:normAutofit/>
          </a:bodyPr>
          <a:lstStyle/>
          <a:p>
            <a:pPr>
              <a:defRPr/>
            </a:pPr>
            <a:r>
              <a:rPr lang="en-US" sz="2000" dirty="0">
                <a:solidFill>
                  <a:schemeClr val="tx2"/>
                </a:solidFill>
                <a:latin typeface="+mn-lt"/>
                <a:cs typeface="+mn-cs"/>
              </a:rPr>
              <a:t>Discuss:</a:t>
            </a:r>
          </a:p>
          <a:p>
            <a:pPr marL="685800" indent="-228600">
              <a:buFont typeface="Arial" panose="020B0604020202020204" pitchFamily="34" charset="0"/>
              <a:buChar char="•"/>
              <a:defRPr/>
            </a:pPr>
            <a:endParaRPr lang="en-US" sz="2000" dirty="0">
              <a:solidFill>
                <a:schemeClr val="tx2"/>
              </a:solidFill>
              <a:latin typeface="+mn-lt"/>
              <a:cs typeface="+mn-cs"/>
            </a:endParaRPr>
          </a:p>
          <a:p>
            <a:pPr marL="685800" indent="-228600">
              <a:buFont typeface="Arial" panose="020B0604020202020204" pitchFamily="34" charset="0"/>
              <a:buChar char="•"/>
              <a:defRPr/>
            </a:pPr>
            <a:r>
              <a:rPr lang="en-US" sz="2000" dirty="0">
                <a:solidFill>
                  <a:schemeClr val="tx2"/>
                </a:solidFill>
                <a:latin typeface="+mn-lt"/>
                <a:cs typeface="+mn-cs"/>
              </a:rPr>
              <a:t>Given the information we have shared so far, imagine if you were a migrant coming to the UK and specifically Scotland to settle, what do you feel the challenges would be</a:t>
            </a:r>
          </a:p>
          <a:p>
            <a:pPr marL="685800" indent="-228600">
              <a:buFont typeface="Arial" panose="020B0604020202020204" pitchFamily="34" charset="0"/>
              <a:buChar char="•"/>
              <a:defRPr/>
            </a:pPr>
            <a:r>
              <a:rPr lang="en-US" sz="2000" dirty="0">
                <a:solidFill>
                  <a:schemeClr val="tx2"/>
                </a:solidFill>
                <a:latin typeface="+mn-lt"/>
                <a:cs typeface="+mn-cs"/>
              </a:rPr>
              <a:t>Consider both migrants more generally and those who are seeking asylum in the UK</a:t>
            </a:r>
          </a:p>
          <a:p>
            <a:pPr marL="0" indent="-228600">
              <a:buFont typeface="Arial" panose="020B0604020202020204" pitchFamily="34" charset="0"/>
              <a:buChar char="•"/>
              <a:defRPr/>
            </a:pPr>
            <a:endParaRPr lang="en-US" dirty="0">
              <a:solidFill>
                <a:schemeClr val="tx2"/>
              </a:solidFill>
              <a:latin typeface="+mn-lt"/>
              <a:cs typeface="+mn-cs"/>
            </a:endParaRPr>
          </a:p>
          <a:p>
            <a:pPr marL="0" indent="-228600">
              <a:buFont typeface="Arial" panose="020B0604020202020204" pitchFamily="34" charset="0"/>
              <a:buChar char="•"/>
              <a:defRPr/>
            </a:pPr>
            <a:endParaRPr lang="en-US" dirty="0">
              <a:solidFill>
                <a:schemeClr val="tx2"/>
              </a:solidFill>
              <a:latin typeface="+mn-lt"/>
              <a:cs typeface="+mn-cs"/>
            </a:endParaRPr>
          </a:p>
          <a:p>
            <a:pPr indent="-228600">
              <a:buFont typeface="Arial" panose="020B0604020202020204" pitchFamily="34" charset="0"/>
              <a:buChar char="•"/>
              <a:defRPr/>
            </a:pPr>
            <a:endParaRPr lang="en-US" dirty="0">
              <a:solidFill>
                <a:schemeClr val="tx2"/>
              </a:solidFill>
              <a:latin typeface="+mn-lt"/>
              <a:cs typeface="+mn-cs"/>
            </a:endParaRPr>
          </a:p>
        </p:txBody>
      </p:sp>
    </p:spTree>
    <p:extLst>
      <p:ext uri="{BB962C8B-B14F-4D97-AF65-F5344CB8AC3E}">
        <p14:creationId xmlns:p14="http://schemas.microsoft.com/office/powerpoint/2010/main" val="16577530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81B1D2-3CED-93D8-7353-54D1C4A700DD}"/>
            </a:ext>
          </a:extLst>
        </p:cNvPr>
        <p:cNvGrpSpPr/>
        <p:nvPr/>
      </p:nvGrpSpPr>
      <p:grpSpPr>
        <a:xfrm>
          <a:off x="0" y="0"/>
          <a:ext cx="0" cy="0"/>
          <a:chOff x="0" y="0"/>
          <a:chExt cx="0" cy="0"/>
        </a:xfrm>
      </p:grpSpPr>
      <p:sp useBgFill="1">
        <p:nvSpPr>
          <p:cNvPr id="1051" name="Rectangle 105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descr="Illegal Immigration Border">
            <a:extLst>
              <a:ext uri="{FF2B5EF4-FFF2-40B4-BE49-F238E27FC236}">
                <a16:creationId xmlns:a16="http://schemas.microsoft.com/office/drawing/2014/main" id="{985B588A-1EE2-DD08-C02A-49D55E0FC4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882" b="-1"/>
          <a:stretch>
            <a:fillRect/>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50" name="Rectangle 104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D36A47-6139-64B7-80B6-5CDF99530770}"/>
              </a:ext>
            </a:extLst>
          </p:cNvPr>
          <p:cNvSpPr>
            <a:spLocks noGrp="1"/>
          </p:cNvSpPr>
          <p:nvPr>
            <p:ph type="title"/>
          </p:nvPr>
        </p:nvSpPr>
        <p:spPr>
          <a:xfrm>
            <a:off x="7715322" y="1995805"/>
            <a:ext cx="3822189" cy="1899912"/>
          </a:xfrm>
        </p:spPr>
        <p:txBody>
          <a:bodyPr vert="horz" lIns="91440" tIns="45720" rIns="91440" bIns="45720" rtlCol="0">
            <a:noAutofit/>
          </a:bodyPr>
          <a:lstStyle/>
          <a:p>
            <a:r>
              <a:rPr lang="en-US" sz="3600" b="1" dirty="0"/>
              <a:t>Section 2 - The Relationship between the migrant experience and stress and trauma</a:t>
            </a:r>
          </a:p>
        </p:txBody>
      </p:sp>
      <p:sp>
        <p:nvSpPr>
          <p:cNvPr id="1052" name="Content Placeholder 1044">
            <a:extLst>
              <a:ext uri="{FF2B5EF4-FFF2-40B4-BE49-F238E27FC236}">
                <a16:creationId xmlns:a16="http://schemas.microsoft.com/office/drawing/2014/main" id="{3A67C4C3-0F9E-2CCE-1933-7929D90DD172}"/>
              </a:ext>
            </a:extLst>
          </p:cNvPr>
          <p:cNvSpPr>
            <a:spLocks noGrp="1"/>
          </p:cNvSpPr>
          <p:nvPr>
            <p:ph idx="1"/>
          </p:nvPr>
        </p:nvSpPr>
        <p:spPr>
          <a:xfrm>
            <a:off x="7531610" y="2434201"/>
            <a:ext cx="3822189" cy="3742762"/>
          </a:xfrm>
        </p:spPr>
        <p:txBody>
          <a:bodyPr>
            <a:normAutofit/>
          </a:bodyPr>
          <a:lstStyle/>
          <a:p>
            <a:endParaRPr lang="en-US" sz="2000"/>
          </a:p>
        </p:txBody>
      </p:sp>
      <p:sp>
        <p:nvSpPr>
          <p:cNvPr id="6" name="AutoShape 4" descr="Scotland Uk Map • Mapsof.net">
            <a:extLst>
              <a:ext uri="{FF2B5EF4-FFF2-40B4-BE49-F238E27FC236}">
                <a16:creationId xmlns:a16="http://schemas.microsoft.com/office/drawing/2014/main" id="{528CFE16-BB04-A555-C92F-EE36066C379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2385779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emium Photo | Migrant Family Walking Towards Hope on International ...">
            <a:extLst>
              <a:ext uri="{FF2B5EF4-FFF2-40B4-BE49-F238E27FC236}">
                <a16:creationId xmlns:a16="http://schemas.microsoft.com/office/drawing/2014/main" id="{4117D56C-E5AA-E9F2-05CF-25526877A6B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28307" r="4074" b="1"/>
          <a:stretch>
            <a:fillRect/>
          </a:stretch>
        </p:blipFill>
        <p:spPr bwMode="auto">
          <a:xfrm>
            <a:off x="20" y="10"/>
            <a:ext cx="7390243" cy="6857990"/>
          </a:xfrm>
          <a:prstGeom prst="rect">
            <a:avLst/>
          </a:prstGeom>
          <a:noFill/>
          <a:extLst>
            <a:ext uri="{909E8E84-426E-40DD-AFC4-6F175D3DCCD1}">
              <a14:hiddenFill xmlns:a14="http://schemas.microsoft.com/office/drawing/2010/main">
                <a:solidFill>
                  <a:srgbClr val="FFFFFF"/>
                </a:solidFill>
              </a14:hiddenFill>
            </a:ext>
          </a:extLst>
        </p:spPr>
      </p:pic>
      <p:sp>
        <p:nvSpPr>
          <p:cNvPr id="1055" name="Rectangle 1054">
            <a:extLst>
              <a:ext uri="{FF2B5EF4-FFF2-40B4-BE49-F238E27FC236}">
                <a16:creationId xmlns:a16="http://schemas.microsoft.com/office/drawing/2014/main" id="{AE3A741D-C19B-960A-5803-1C5887147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879677" y="2347416"/>
            <a:ext cx="1630908" cy="7390262"/>
          </a:xfrm>
          <a:prstGeom prst="rect">
            <a:avLst/>
          </a:prstGeom>
          <a:gradFill>
            <a:gsLst>
              <a:gs pos="0">
                <a:schemeClr val="accent5"/>
              </a:gs>
              <a:gs pos="47000">
                <a:schemeClr val="accent2">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7" name="Rectangle 1056">
            <a:extLst>
              <a:ext uri="{FF2B5EF4-FFF2-40B4-BE49-F238E27FC236}">
                <a16:creationId xmlns:a16="http://schemas.microsoft.com/office/drawing/2014/main" id="{DC39DE25-0E4E-0AA7-0932-1D78C2372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flipV="1">
            <a:off x="-1919061" y="1919060"/>
            <a:ext cx="6854280" cy="3016159"/>
          </a:xfrm>
          <a:prstGeom prst="rect">
            <a:avLst/>
          </a:prstGeom>
          <a:gradFill flip="none" rotWithShape="1">
            <a:gsLst>
              <a:gs pos="0">
                <a:schemeClr val="accent5"/>
              </a:gs>
              <a:gs pos="47000">
                <a:schemeClr val="accent2">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059" name="Rectangle 1058">
            <a:extLst>
              <a:ext uri="{FF2B5EF4-FFF2-40B4-BE49-F238E27FC236}">
                <a16:creationId xmlns:a16="http://schemas.microsoft.com/office/drawing/2014/main" id="{8D6EA299-0840-6DEA-E670-C49AEBC87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461657" y="4425055"/>
            <a:ext cx="2928605" cy="2432945"/>
          </a:xfrm>
          <a:prstGeom prst="rect">
            <a:avLst/>
          </a:prstGeom>
          <a:gradFill flip="none" rotWithShape="1">
            <a:gsLst>
              <a:gs pos="0">
                <a:schemeClr val="accent2"/>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 name="Rectangle 3">
            <a:extLst>
              <a:ext uri="{FF2B5EF4-FFF2-40B4-BE49-F238E27FC236}">
                <a16:creationId xmlns:a16="http://schemas.microsoft.com/office/drawing/2014/main" id="{846E8DE0-1073-242C-544C-0AA70F24C29E}"/>
              </a:ext>
            </a:extLst>
          </p:cNvPr>
          <p:cNvSpPr/>
          <p:nvPr/>
        </p:nvSpPr>
        <p:spPr>
          <a:xfrm>
            <a:off x="8079978" y="1996440"/>
            <a:ext cx="3609102" cy="3017520"/>
          </a:xfrm>
          <a:prstGeom prst="rect">
            <a:avLst/>
          </a:prstGeom>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t">
            <a:normAutofit/>
          </a:bodyPr>
          <a:lstStyle/>
          <a:p>
            <a:pPr algn="ctr">
              <a:lnSpc>
                <a:spcPct val="90000"/>
              </a:lnSpc>
              <a:spcAft>
                <a:spcPts val="600"/>
              </a:spcAft>
            </a:pPr>
            <a:r>
              <a:rPr lang="en-US" sz="2000" i="1" dirty="0">
                <a:solidFill>
                  <a:schemeClr val="tx1"/>
                </a:solidFill>
              </a:rPr>
              <a:t>‘The condition of being a migrant is often burdensome, especially in the case of forced migration of asylum seekers and refugees and the combined effects of these experiences can result in problematic consequences for the mental health of parents and children..’</a:t>
            </a:r>
          </a:p>
        </p:txBody>
      </p:sp>
    </p:spTree>
    <p:extLst>
      <p:ext uri="{BB962C8B-B14F-4D97-AF65-F5344CB8AC3E}">
        <p14:creationId xmlns:p14="http://schemas.microsoft.com/office/powerpoint/2010/main" val="41452505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50181C-D73B-AD42-B7C0-10A49528DEFA}"/>
            </a:ext>
          </a:extLst>
        </p:cNvPr>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4" name="Group 13">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5" name="Freeform: Shape 14">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5" name="Title 4">
            <a:extLst>
              <a:ext uri="{FF2B5EF4-FFF2-40B4-BE49-F238E27FC236}">
                <a16:creationId xmlns:a16="http://schemas.microsoft.com/office/drawing/2014/main" id="{3B2BC97E-5CBC-5CDF-4DA9-9D0D515DEC7B}"/>
              </a:ext>
            </a:extLst>
          </p:cNvPr>
          <p:cNvSpPr>
            <a:spLocks noGrp="1"/>
          </p:cNvSpPr>
          <p:nvPr>
            <p:ph type="ctrTitle"/>
          </p:nvPr>
        </p:nvSpPr>
        <p:spPr>
          <a:xfrm>
            <a:off x="640080" y="1243013"/>
            <a:ext cx="3855720" cy="4371974"/>
          </a:xfrm>
        </p:spPr>
        <p:txBody>
          <a:bodyPr vert="horz" lIns="91440" tIns="45720" rIns="91440" bIns="45720" rtlCol="0" anchor="ctr">
            <a:normAutofit/>
          </a:bodyPr>
          <a:lstStyle/>
          <a:p>
            <a:r>
              <a:rPr lang="en-US" sz="3600" kern="1200">
                <a:solidFill>
                  <a:schemeClr val="tx2"/>
                </a:solidFill>
                <a:latin typeface="+mj-lt"/>
                <a:ea typeface="+mj-ea"/>
                <a:cs typeface="+mj-cs"/>
              </a:rPr>
              <a:t>Activity</a:t>
            </a:r>
          </a:p>
        </p:txBody>
      </p:sp>
      <p:sp>
        <p:nvSpPr>
          <p:cNvPr id="3" name="Content Placeholder 2">
            <a:extLst>
              <a:ext uri="{FF2B5EF4-FFF2-40B4-BE49-F238E27FC236}">
                <a16:creationId xmlns:a16="http://schemas.microsoft.com/office/drawing/2014/main" id="{658E0B05-C4A4-DE1F-463E-F1DEA8766EFB}"/>
              </a:ext>
            </a:extLst>
          </p:cNvPr>
          <p:cNvSpPr>
            <a:spLocks noGrp="1"/>
          </p:cNvSpPr>
          <p:nvPr>
            <p:ph type="body" sz="half" idx="2"/>
          </p:nvPr>
        </p:nvSpPr>
        <p:spPr>
          <a:xfrm>
            <a:off x="5833724" y="195072"/>
            <a:ext cx="5221224" cy="5230368"/>
          </a:xfrm>
        </p:spPr>
        <p:txBody>
          <a:bodyPr vert="horz" lIns="91440" tIns="45720" rIns="91440" bIns="45720" rtlCol="0" anchor="ctr">
            <a:normAutofit/>
          </a:bodyPr>
          <a:lstStyle/>
          <a:p>
            <a:pPr>
              <a:defRPr/>
            </a:pPr>
            <a:r>
              <a:rPr lang="en-US" sz="2400" b="1" dirty="0">
                <a:solidFill>
                  <a:schemeClr val="tx2"/>
                </a:solidFill>
                <a:latin typeface="+mn-lt"/>
                <a:cs typeface="+mn-cs"/>
              </a:rPr>
              <a:t>Discuss:</a:t>
            </a:r>
          </a:p>
          <a:p>
            <a:pPr marL="685800" indent="-228600">
              <a:buFont typeface="Arial" panose="020B0604020202020204" pitchFamily="34" charset="0"/>
              <a:buChar char="•"/>
              <a:defRPr/>
            </a:pPr>
            <a:endParaRPr lang="en-US" sz="2400" dirty="0">
              <a:solidFill>
                <a:schemeClr val="tx2"/>
              </a:solidFill>
              <a:latin typeface="+mn-lt"/>
              <a:cs typeface="+mn-cs"/>
            </a:endParaRPr>
          </a:p>
          <a:p>
            <a:pPr marL="685800" indent="-228600">
              <a:buFont typeface="Arial" panose="020B0604020202020204" pitchFamily="34" charset="0"/>
              <a:buChar char="•"/>
              <a:defRPr/>
            </a:pPr>
            <a:r>
              <a:rPr lang="en-US" sz="2400" dirty="0">
                <a:solidFill>
                  <a:schemeClr val="tx2"/>
                </a:solidFill>
                <a:latin typeface="+mn-lt"/>
                <a:cs typeface="+mn-cs"/>
              </a:rPr>
              <a:t>If you were a migrant from another country, what kind of trauma do you feel you might experience?</a:t>
            </a:r>
          </a:p>
          <a:p>
            <a:pPr marL="685800" indent="-228600">
              <a:buFont typeface="Arial" panose="020B0604020202020204" pitchFamily="34" charset="0"/>
              <a:buChar char="•"/>
              <a:defRPr/>
            </a:pPr>
            <a:r>
              <a:rPr lang="en-US" sz="2400" dirty="0">
                <a:solidFill>
                  <a:schemeClr val="tx2"/>
                </a:solidFill>
                <a:latin typeface="+mn-lt"/>
                <a:cs typeface="+mn-cs"/>
              </a:rPr>
              <a:t>How might this specifically impact on children and young people?</a:t>
            </a:r>
          </a:p>
          <a:p>
            <a:pPr marL="0" indent="-228600">
              <a:buFont typeface="Arial" panose="020B0604020202020204" pitchFamily="34" charset="0"/>
              <a:buChar char="•"/>
              <a:defRPr/>
            </a:pPr>
            <a:endParaRPr lang="en-US" sz="2400" dirty="0">
              <a:solidFill>
                <a:schemeClr val="tx2"/>
              </a:solidFill>
              <a:latin typeface="+mn-lt"/>
              <a:cs typeface="+mn-cs"/>
            </a:endParaRPr>
          </a:p>
          <a:p>
            <a:pPr indent="-228600">
              <a:buFont typeface="Arial" panose="020B0604020202020204" pitchFamily="34" charset="0"/>
              <a:buChar char="•"/>
              <a:defRPr/>
            </a:pPr>
            <a:endParaRPr lang="en-US" dirty="0">
              <a:solidFill>
                <a:schemeClr val="tx2"/>
              </a:solidFill>
              <a:latin typeface="+mn-lt"/>
              <a:cs typeface="+mn-cs"/>
            </a:endParaRPr>
          </a:p>
        </p:txBody>
      </p:sp>
      <p:sp>
        <p:nvSpPr>
          <p:cNvPr id="2" name="Rectangle: Rounded Corners 1">
            <a:extLst>
              <a:ext uri="{FF2B5EF4-FFF2-40B4-BE49-F238E27FC236}">
                <a16:creationId xmlns:a16="http://schemas.microsoft.com/office/drawing/2014/main" id="{3E94609D-8F15-8695-0820-FA681D469B3A}"/>
              </a:ext>
            </a:extLst>
          </p:cNvPr>
          <p:cNvSpPr/>
          <p:nvPr/>
        </p:nvSpPr>
        <p:spPr>
          <a:xfrm>
            <a:off x="6361207" y="4622011"/>
            <a:ext cx="4603856" cy="2022407"/>
          </a:xfrm>
          <a:prstGeom prst="round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GB" sz="2800" i="1" dirty="0"/>
              <a:t>‘</a:t>
            </a:r>
            <a:r>
              <a:rPr lang="en-GB" sz="2400" i="1" dirty="0"/>
              <a:t>It is not migration alone but rather traumatic or derailing events before, during or after dislocation that leads to psychological distress’</a:t>
            </a:r>
          </a:p>
        </p:txBody>
      </p:sp>
    </p:spTree>
    <p:extLst>
      <p:ext uri="{BB962C8B-B14F-4D97-AF65-F5344CB8AC3E}">
        <p14:creationId xmlns:p14="http://schemas.microsoft.com/office/powerpoint/2010/main" val="39193306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5F4C1C-84A1-1BC9-A796-5FA318F6CC60}"/>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B281818F-3F52-7250-4A42-1682BE9E4835}"/>
              </a:ext>
            </a:extLst>
          </p:cNvPr>
          <p:cNvSpPr>
            <a:spLocks noGrp="1"/>
          </p:cNvSpPr>
          <p:nvPr>
            <p:ph type="body" sz="half" idx="2"/>
          </p:nvPr>
        </p:nvSpPr>
        <p:spPr>
          <a:xfrm>
            <a:off x="531548" y="150610"/>
            <a:ext cx="10771770" cy="863143"/>
          </a:xfrm>
        </p:spPr>
        <p:txBody>
          <a:bodyPr>
            <a:normAutofit/>
          </a:bodyPr>
          <a:lstStyle/>
          <a:p>
            <a:r>
              <a:rPr lang="en-GB" sz="4400" b="1" dirty="0">
                <a:solidFill>
                  <a:schemeClr val="accent1">
                    <a:lumMod val="75000"/>
                  </a:schemeClr>
                </a:solidFill>
              </a:rPr>
              <a:t>The Stages of Migration</a:t>
            </a:r>
          </a:p>
        </p:txBody>
      </p:sp>
      <p:sp>
        <p:nvSpPr>
          <p:cNvPr id="2" name="Content Placeholder 2">
            <a:extLst>
              <a:ext uri="{FF2B5EF4-FFF2-40B4-BE49-F238E27FC236}">
                <a16:creationId xmlns:a16="http://schemas.microsoft.com/office/drawing/2014/main" id="{1221F2B9-D019-4314-3417-21BF325513C4}"/>
              </a:ext>
            </a:extLst>
          </p:cNvPr>
          <p:cNvSpPr txBox="1">
            <a:spLocks/>
          </p:cNvSpPr>
          <p:nvPr/>
        </p:nvSpPr>
        <p:spPr>
          <a:xfrm>
            <a:off x="695325" y="1013753"/>
            <a:ext cx="10801350" cy="4590976"/>
          </a:xfrm>
          <a:prstGeom prst="rect">
            <a:avLst/>
          </a:prstGeom>
        </p:spPr>
        <p:txBody>
          <a:bodyPr numCol="1"/>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dirty="0">
              <a:latin typeface="Source Sans Pro" panose="020B0503030403020204" pitchFamily="34" charset="0"/>
              <a:ea typeface="Source Sans Pro" panose="020B0503030403020204" pitchFamily="34" charset="0"/>
            </a:endParaRPr>
          </a:p>
        </p:txBody>
      </p:sp>
      <p:sp>
        <p:nvSpPr>
          <p:cNvPr id="5" name="Isosceles Triangle 4">
            <a:extLst>
              <a:ext uri="{FF2B5EF4-FFF2-40B4-BE49-F238E27FC236}">
                <a16:creationId xmlns:a16="http://schemas.microsoft.com/office/drawing/2014/main" id="{DF73F8B6-8BF8-DFEF-58F3-811050D9F3C0}"/>
              </a:ext>
            </a:extLst>
          </p:cNvPr>
          <p:cNvSpPr/>
          <p:nvPr/>
        </p:nvSpPr>
        <p:spPr>
          <a:xfrm>
            <a:off x="2980267" y="719666"/>
            <a:ext cx="5418667" cy="5418667"/>
          </a:xfrm>
          <a:prstGeom prst="triangl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grpSp>
        <p:nvGrpSpPr>
          <p:cNvPr id="6" name="Group 5">
            <a:extLst>
              <a:ext uri="{FF2B5EF4-FFF2-40B4-BE49-F238E27FC236}">
                <a16:creationId xmlns:a16="http://schemas.microsoft.com/office/drawing/2014/main" id="{9099D0EA-79D4-2F57-DACF-5137E1A62E29}"/>
              </a:ext>
            </a:extLst>
          </p:cNvPr>
          <p:cNvGrpSpPr/>
          <p:nvPr/>
        </p:nvGrpSpPr>
        <p:grpSpPr>
          <a:xfrm>
            <a:off x="5689600" y="1262061"/>
            <a:ext cx="3522133" cy="963083"/>
            <a:chOff x="3657599" y="542395"/>
            <a:chExt cx="3522133" cy="963083"/>
          </a:xfrm>
        </p:grpSpPr>
        <p:sp>
          <p:nvSpPr>
            <p:cNvPr id="17" name="Rectangle: Rounded Corners 16">
              <a:extLst>
                <a:ext uri="{FF2B5EF4-FFF2-40B4-BE49-F238E27FC236}">
                  <a16:creationId xmlns:a16="http://schemas.microsoft.com/office/drawing/2014/main" id="{87F26A34-C854-352A-2E75-559A174D8392}"/>
                </a:ext>
              </a:extLst>
            </p:cNvPr>
            <p:cNvSpPr/>
            <p:nvPr/>
          </p:nvSpPr>
          <p:spPr>
            <a:xfrm>
              <a:off x="3657599" y="542395"/>
              <a:ext cx="3522133" cy="963083"/>
            </a:xfrm>
            <a:prstGeom prst="round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8" name="Rectangle: Rounded Corners 5">
              <a:extLst>
                <a:ext uri="{FF2B5EF4-FFF2-40B4-BE49-F238E27FC236}">
                  <a16:creationId xmlns:a16="http://schemas.microsoft.com/office/drawing/2014/main" id="{66A75613-CD64-5478-F738-FD341AACAFA8}"/>
                </a:ext>
              </a:extLst>
            </p:cNvPr>
            <p:cNvSpPr txBox="1"/>
            <p:nvPr/>
          </p:nvSpPr>
          <p:spPr>
            <a:xfrm>
              <a:off x="3704613" y="589409"/>
              <a:ext cx="3428105" cy="86905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t>Pre-migration </a:t>
              </a:r>
            </a:p>
            <a:p>
              <a:pPr marL="0" lvl="0" indent="0" algn="ctr" defTabSz="1066800">
                <a:lnSpc>
                  <a:spcPct val="90000"/>
                </a:lnSpc>
                <a:spcBef>
                  <a:spcPct val="0"/>
                </a:spcBef>
                <a:spcAft>
                  <a:spcPct val="35000"/>
                </a:spcAft>
                <a:buNone/>
              </a:pPr>
              <a:r>
                <a:rPr lang="en-GB" sz="2000" b="0" kern="1200" dirty="0"/>
                <a:t>(in country of origin)</a:t>
              </a:r>
            </a:p>
          </p:txBody>
        </p:sp>
      </p:grpSp>
      <p:grpSp>
        <p:nvGrpSpPr>
          <p:cNvPr id="8" name="Group 7">
            <a:extLst>
              <a:ext uri="{FF2B5EF4-FFF2-40B4-BE49-F238E27FC236}">
                <a16:creationId xmlns:a16="http://schemas.microsoft.com/office/drawing/2014/main" id="{16B51C95-273B-CE9D-4EAA-76A74A4E3583}"/>
              </a:ext>
            </a:extLst>
          </p:cNvPr>
          <p:cNvGrpSpPr/>
          <p:nvPr/>
        </p:nvGrpSpPr>
        <p:grpSpPr>
          <a:xfrm>
            <a:off x="5689600" y="2465916"/>
            <a:ext cx="3522133" cy="963083"/>
            <a:chOff x="3657599" y="1746250"/>
            <a:chExt cx="3522133" cy="963083"/>
          </a:xfrm>
        </p:grpSpPr>
        <p:sp>
          <p:nvSpPr>
            <p:cNvPr id="15" name="Rectangle: Rounded Corners 14">
              <a:extLst>
                <a:ext uri="{FF2B5EF4-FFF2-40B4-BE49-F238E27FC236}">
                  <a16:creationId xmlns:a16="http://schemas.microsoft.com/office/drawing/2014/main" id="{7E624421-4618-8364-44ED-3407E6587C96}"/>
                </a:ext>
              </a:extLst>
            </p:cNvPr>
            <p:cNvSpPr/>
            <p:nvPr/>
          </p:nvSpPr>
          <p:spPr>
            <a:xfrm>
              <a:off x="3657599" y="1746250"/>
              <a:ext cx="3522133" cy="963083"/>
            </a:xfrm>
            <a:prstGeom prst="round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6" name="Rectangle: Rounded Corners 7">
              <a:extLst>
                <a:ext uri="{FF2B5EF4-FFF2-40B4-BE49-F238E27FC236}">
                  <a16:creationId xmlns:a16="http://schemas.microsoft.com/office/drawing/2014/main" id="{EB4AC543-68DD-8498-23C0-68464F768B7E}"/>
                </a:ext>
              </a:extLst>
            </p:cNvPr>
            <p:cNvSpPr txBox="1"/>
            <p:nvPr/>
          </p:nvSpPr>
          <p:spPr>
            <a:xfrm>
              <a:off x="3704613" y="1793264"/>
              <a:ext cx="3428105" cy="86905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dirty="0"/>
                <a:t>During Migration </a:t>
              </a:r>
            </a:p>
            <a:p>
              <a:pPr marL="0" lvl="0" indent="0" algn="ctr" defTabSz="889000">
                <a:lnSpc>
                  <a:spcPct val="90000"/>
                </a:lnSpc>
                <a:spcBef>
                  <a:spcPct val="0"/>
                </a:spcBef>
                <a:spcAft>
                  <a:spcPct val="35000"/>
                </a:spcAft>
                <a:buNone/>
              </a:pPr>
              <a:r>
                <a:rPr lang="en-GB" sz="1500" kern="1200" dirty="0"/>
                <a:t>(Travel and Transit)</a:t>
              </a:r>
            </a:p>
          </p:txBody>
        </p:sp>
      </p:grpSp>
      <p:grpSp>
        <p:nvGrpSpPr>
          <p:cNvPr id="9" name="Group 8">
            <a:extLst>
              <a:ext uri="{FF2B5EF4-FFF2-40B4-BE49-F238E27FC236}">
                <a16:creationId xmlns:a16="http://schemas.microsoft.com/office/drawing/2014/main" id="{05951D33-CC22-43F3-FEDD-3D56D4C144F3}"/>
              </a:ext>
            </a:extLst>
          </p:cNvPr>
          <p:cNvGrpSpPr/>
          <p:nvPr/>
        </p:nvGrpSpPr>
        <p:grpSpPr>
          <a:xfrm>
            <a:off x="5689600" y="3557590"/>
            <a:ext cx="3522133" cy="963083"/>
            <a:chOff x="3657599" y="2837924"/>
            <a:chExt cx="3522133" cy="963083"/>
          </a:xfrm>
        </p:grpSpPr>
        <p:sp>
          <p:nvSpPr>
            <p:cNvPr id="13" name="Rectangle: Rounded Corners 12">
              <a:extLst>
                <a:ext uri="{FF2B5EF4-FFF2-40B4-BE49-F238E27FC236}">
                  <a16:creationId xmlns:a16="http://schemas.microsoft.com/office/drawing/2014/main" id="{C06E99D2-14ED-F137-8EDB-EED14B25B7CB}"/>
                </a:ext>
              </a:extLst>
            </p:cNvPr>
            <p:cNvSpPr/>
            <p:nvPr/>
          </p:nvSpPr>
          <p:spPr>
            <a:xfrm>
              <a:off x="3657599" y="2837924"/>
              <a:ext cx="3522133" cy="963083"/>
            </a:xfrm>
            <a:prstGeom prst="round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4" name="Rectangle: Rounded Corners 9">
              <a:extLst>
                <a:ext uri="{FF2B5EF4-FFF2-40B4-BE49-F238E27FC236}">
                  <a16:creationId xmlns:a16="http://schemas.microsoft.com/office/drawing/2014/main" id="{A0D9B5BE-CE08-44A2-BD0C-D3E0E7B4CA3A}"/>
                </a:ext>
              </a:extLst>
            </p:cNvPr>
            <p:cNvSpPr txBox="1"/>
            <p:nvPr/>
          </p:nvSpPr>
          <p:spPr>
            <a:xfrm>
              <a:off x="3704613" y="2884938"/>
              <a:ext cx="3428105" cy="86905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dirty="0"/>
                <a:t>Post migration </a:t>
              </a:r>
            </a:p>
            <a:p>
              <a:pPr marL="0" lvl="0" indent="0" algn="ctr" defTabSz="889000">
                <a:lnSpc>
                  <a:spcPct val="90000"/>
                </a:lnSpc>
                <a:spcBef>
                  <a:spcPct val="0"/>
                </a:spcBef>
                <a:spcAft>
                  <a:spcPct val="35000"/>
                </a:spcAft>
                <a:buNone/>
              </a:pPr>
              <a:r>
                <a:rPr lang="en-GB" sz="1500" kern="1200" dirty="0"/>
                <a:t>(initial settling in country of residence)</a:t>
              </a:r>
            </a:p>
          </p:txBody>
        </p:sp>
      </p:grpSp>
      <p:grpSp>
        <p:nvGrpSpPr>
          <p:cNvPr id="10" name="Group 9">
            <a:extLst>
              <a:ext uri="{FF2B5EF4-FFF2-40B4-BE49-F238E27FC236}">
                <a16:creationId xmlns:a16="http://schemas.microsoft.com/office/drawing/2014/main" id="{EFB7B8F7-9F17-7494-9977-47168EE11258}"/>
              </a:ext>
            </a:extLst>
          </p:cNvPr>
          <p:cNvGrpSpPr/>
          <p:nvPr/>
        </p:nvGrpSpPr>
        <p:grpSpPr>
          <a:xfrm>
            <a:off x="5689600" y="4712491"/>
            <a:ext cx="3522133" cy="963083"/>
            <a:chOff x="3657599" y="3992825"/>
            <a:chExt cx="3522133" cy="963083"/>
          </a:xfrm>
        </p:grpSpPr>
        <p:sp>
          <p:nvSpPr>
            <p:cNvPr id="11" name="Rectangle: Rounded Corners 10">
              <a:extLst>
                <a:ext uri="{FF2B5EF4-FFF2-40B4-BE49-F238E27FC236}">
                  <a16:creationId xmlns:a16="http://schemas.microsoft.com/office/drawing/2014/main" id="{191F8B45-9CEB-189C-2564-04B8FE66635D}"/>
                </a:ext>
              </a:extLst>
            </p:cNvPr>
            <p:cNvSpPr/>
            <p:nvPr/>
          </p:nvSpPr>
          <p:spPr>
            <a:xfrm>
              <a:off x="3657599" y="3992825"/>
              <a:ext cx="3522133" cy="963083"/>
            </a:xfrm>
            <a:prstGeom prst="round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2" name="Rectangle: Rounded Corners 11">
              <a:extLst>
                <a:ext uri="{FF2B5EF4-FFF2-40B4-BE49-F238E27FC236}">
                  <a16:creationId xmlns:a16="http://schemas.microsoft.com/office/drawing/2014/main" id="{35D3C1D8-BD27-B8E6-F00D-9A01F80D427D}"/>
                </a:ext>
              </a:extLst>
            </p:cNvPr>
            <p:cNvSpPr txBox="1"/>
            <p:nvPr/>
          </p:nvSpPr>
          <p:spPr>
            <a:xfrm>
              <a:off x="3704613" y="4039839"/>
              <a:ext cx="3428105" cy="86905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b="1" kern="1200" dirty="0"/>
                <a:t>Post Migration</a:t>
              </a:r>
            </a:p>
            <a:p>
              <a:pPr marL="0" lvl="0" indent="0" algn="ctr" defTabSz="933450">
                <a:lnSpc>
                  <a:spcPct val="90000"/>
                </a:lnSpc>
                <a:spcBef>
                  <a:spcPct val="0"/>
                </a:spcBef>
                <a:spcAft>
                  <a:spcPct val="35000"/>
                </a:spcAft>
                <a:buNone/>
              </a:pPr>
              <a:r>
                <a:rPr lang="en-GB" sz="2100" kern="1200" dirty="0"/>
                <a:t>(Integration</a:t>
              </a:r>
              <a:r>
                <a:rPr lang="en-GB" sz="2100" kern="1200" baseline="0" dirty="0"/>
                <a:t> and settlement)</a:t>
              </a:r>
              <a:endParaRPr lang="en-GB" sz="2100" kern="1200" dirty="0"/>
            </a:p>
          </p:txBody>
        </p:sp>
      </p:grpSp>
    </p:spTree>
    <p:extLst>
      <p:ext uri="{BB962C8B-B14F-4D97-AF65-F5344CB8AC3E}">
        <p14:creationId xmlns:p14="http://schemas.microsoft.com/office/powerpoint/2010/main" val="41965162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38B45-FD87-66A5-A84E-54F9F746170F}"/>
              </a:ext>
            </a:extLst>
          </p:cNvPr>
          <p:cNvSpPr>
            <a:spLocks noGrp="1"/>
          </p:cNvSpPr>
          <p:nvPr>
            <p:ph type="title"/>
          </p:nvPr>
        </p:nvSpPr>
        <p:spPr>
          <a:xfrm>
            <a:off x="6411685" y="157466"/>
            <a:ext cx="5127171" cy="1450757"/>
          </a:xfrm>
        </p:spPr>
        <p:txBody>
          <a:bodyPr>
            <a:normAutofit/>
          </a:bodyPr>
          <a:lstStyle/>
          <a:p>
            <a:r>
              <a:rPr lang="en-GB"/>
              <a:t>Anti-Racist Network </a:t>
            </a:r>
          </a:p>
        </p:txBody>
      </p:sp>
      <p:sp>
        <p:nvSpPr>
          <p:cNvPr id="3" name="Content Placeholder 2">
            <a:extLst>
              <a:ext uri="{FF2B5EF4-FFF2-40B4-BE49-F238E27FC236}">
                <a16:creationId xmlns:a16="http://schemas.microsoft.com/office/drawing/2014/main" id="{97EAEB6F-7E16-B772-A2E5-287BE6D6FBF9}"/>
              </a:ext>
            </a:extLst>
          </p:cNvPr>
          <p:cNvSpPr>
            <a:spLocks noGrp="1"/>
          </p:cNvSpPr>
          <p:nvPr>
            <p:ph idx="1"/>
          </p:nvPr>
        </p:nvSpPr>
        <p:spPr>
          <a:xfrm>
            <a:off x="6411684" y="2198914"/>
            <a:ext cx="5127172" cy="3670180"/>
          </a:xfrm>
        </p:spPr>
        <p:txBody>
          <a:bodyPr>
            <a:normAutofit/>
          </a:bodyPr>
          <a:lstStyle/>
          <a:p>
            <a:r>
              <a:rPr lang="en-GB" sz="1700"/>
              <a:t>* Open to anyone who is an EP, TEP or EPIT in Scotland</a:t>
            </a:r>
          </a:p>
          <a:p>
            <a:r>
              <a:rPr lang="en-GB" sz="1700"/>
              <a:t>* Aim to create a safe space for discussion and action around anti-racism within the profession</a:t>
            </a:r>
          </a:p>
          <a:p>
            <a:r>
              <a:rPr lang="en-GB" sz="1700"/>
              <a:t>* Meet approx. 4 times in the academic year, dates set at the beginning of the academic session</a:t>
            </a:r>
          </a:p>
          <a:p>
            <a:r>
              <a:rPr lang="en-GB" sz="1700"/>
              <a:t>* Each session focuses on both input and reflective activity </a:t>
            </a:r>
          </a:p>
          <a:p>
            <a:r>
              <a:rPr lang="en-GB" sz="1700"/>
              <a:t>* Serves as a function for consultation for wide strategic strands</a:t>
            </a:r>
          </a:p>
          <a:p>
            <a:r>
              <a:rPr lang="en-GB" sz="1700"/>
              <a:t>* Anyone interested in joining: Scan QR Code </a:t>
            </a:r>
          </a:p>
          <a:p>
            <a:endParaRPr lang="en-GB" sz="1700"/>
          </a:p>
        </p:txBody>
      </p:sp>
      <p:pic>
        <p:nvPicPr>
          <p:cNvPr id="5" name="Picture 15" descr="A qr code on a blue background&#10;&#10;Description automatically generated">
            <a:extLst>
              <a:ext uri="{FF2B5EF4-FFF2-40B4-BE49-F238E27FC236}">
                <a16:creationId xmlns:a16="http://schemas.microsoft.com/office/drawing/2014/main" id="{7FCEECA7-11F5-7994-9EE8-B2013EC4BD2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38523" y="645106"/>
            <a:ext cx="5260964" cy="524774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52520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51FA888-8019-873D-8E0C-A1092CB4B121}"/>
            </a:ext>
          </a:extLst>
        </p:cNvPr>
        <p:cNvGrpSpPr/>
        <p:nvPr/>
      </p:nvGrpSpPr>
      <p:grpSpPr>
        <a:xfrm>
          <a:off x="0" y="0"/>
          <a:ext cx="0" cy="0"/>
          <a:chOff x="0" y="0"/>
          <a:chExt cx="0" cy="0"/>
        </a:xfrm>
      </p:grpSpPr>
      <p:sp>
        <p:nvSpPr>
          <p:cNvPr id="2" name="Content Placeholder 2">
            <a:extLst>
              <a:ext uri="{FF2B5EF4-FFF2-40B4-BE49-F238E27FC236}">
                <a16:creationId xmlns:a16="http://schemas.microsoft.com/office/drawing/2014/main" id="{791FEF00-3A7E-E408-681A-9AB97FF952C1}"/>
              </a:ext>
            </a:extLst>
          </p:cNvPr>
          <p:cNvSpPr txBox="1">
            <a:spLocks/>
          </p:cNvSpPr>
          <p:nvPr/>
        </p:nvSpPr>
        <p:spPr>
          <a:xfrm>
            <a:off x="695325" y="1013753"/>
            <a:ext cx="10801350" cy="4590976"/>
          </a:xfrm>
          <a:prstGeom prst="rect">
            <a:avLst/>
          </a:prstGeom>
        </p:spPr>
        <p:txBody>
          <a:bodyPr numCol="1"/>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dirty="0">
              <a:latin typeface="Source Sans Pro" panose="020B0503030403020204" pitchFamily="34" charset="0"/>
              <a:ea typeface="Source Sans Pro" panose="020B0503030403020204" pitchFamily="34" charset="0"/>
            </a:endParaRPr>
          </a:p>
        </p:txBody>
      </p:sp>
      <p:grpSp>
        <p:nvGrpSpPr>
          <p:cNvPr id="14" name="Group 13">
            <a:extLst>
              <a:ext uri="{FF2B5EF4-FFF2-40B4-BE49-F238E27FC236}">
                <a16:creationId xmlns:a16="http://schemas.microsoft.com/office/drawing/2014/main" id="{BE680ECF-E8D4-9881-2D70-67D81391D648}"/>
              </a:ext>
            </a:extLst>
          </p:cNvPr>
          <p:cNvGrpSpPr/>
          <p:nvPr/>
        </p:nvGrpSpPr>
        <p:grpSpPr>
          <a:xfrm>
            <a:off x="4958079" y="896938"/>
            <a:ext cx="5201920" cy="1397000"/>
            <a:chOff x="2926079" y="177271"/>
            <a:chExt cx="5201920" cy="1397000"/>
          </a:xfrm>
        </p:grpSpPr>
        <p:sp>
          <p:nvSpPr>
            <p:cNvPr id="30" name="Rectangle: Top Corners Rounded 29">
              <a:extLst>
                <a:ext uri="{FF2B5EF4-FFF2-40B4-BE49-F238E27FC236}">
                  <a16:creationId xmlns:a16="http://schemas.microsoft.com/office/drawing/2014/main" id="{DA293999-CD5A-5E11-B8F7-40D4458C423C}"/>
                </a:ext>
              </a:extLst>
            </p:cNvPr>
            <p:cNvSpPr/>
            <p:nvPr/>
          </p:nvSpPr>
          <p:spPr>
            <a:xfrm rot="5400000">
              <a:off x="4828539" y="-1725189"/>
              <a:ext cx="1397000" cy="5201920"/>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1" name="Rectangle: Top Corners Rounded 4">
              <a:extLst>
                <a:ext uri="{FF2B5EF4-FFF2-40B4-BE49-F238E27FC236}">
                  <a16:creationId xmlns:a16="http://schemas.microsoft.com/office/drawing/2014/main" id="{86C62E34-9D0F-6176-4945-E0CDC9672E21}"/>
                </a:ext>
              </a:extLst>
            </p:cNvPr>
            <p:cNvSpPr txBox="1"/>
            <p:nvPr/>
          </p:nvSpPr>
          <p:spPr>
            <a:xfrm>
              <a:off x="2926079" y="245467"/>
              <a:ext cx="5133724" cy="126060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1440" tIns="45720" rIns="91440" bIns="45720" numCol="1" spcCol="1270" anchor="ctr" anchorCtr="0">
              <a:noAutofit/>
            </a:bodyPr>
            <a:lstStyle/>
            <a:p>
              <a:pPr marL="228600" lvl="1" indent="-228600" algn="l" defTabSz="1066800">
                <a:lnSpc>
                  <a:spcPct val="90000"/>
                </a:lnSpc>
                <a:spcBef>
                  <a:spcPct val="0"/>
                </a:spcBef>
                <a:spcAft>
                  <a:spcPct val="15000"/>
                </a:spcAft>
                <a:buChar char="•"/>
              </a:pPr>
              <a:r>
                <a:rPr lang="en-GB" sz="2400" kern="1200" dirty="0"/>
                <a:t>Violence, abuse, war</a:t>
              </a:r>
            </a:p>
            <a:p>
              <a:pPr marL="228600" lvl="1" indent="-228600" algn="l" defTabSz="1066800">
                <a:lnSpc>
                  <a:spcPct val="90000"/>
                </a:lnSpc>
                <a:spcBef>
                  <a:spcPct val="0"/>
                </a:spcBef>
                <a:spcAft>
                  <a:spcPct val="15000"/>
                </a:spcAft>
                <a:buChar char="•"/>
              </a:pPr>
              <a:r>
                <a:rPr lang="en-GB" sz="2400" kern="1200" dirty="0"/>
                <a:t>Natural disasters</a:t>
              </a:r>
            </a:p>
            <a:p>
              <a:pPr marL="228600" lvl="1" indent="-228600" algn="l" defTabSz="1066800">
                <a:lnSpc>
                  <a:spcPct val="90000"/>
                </a:lnSpc>
                <a:spcBef>
                  <a:spcPct val="0"/>
                </a:spcBef>
                <a:spcAft>
                  <a:spcPct val="15000"/>
                </a:spcAft>
                <a:buChar char="•"/>
              </a:pPr>
              <a:r>
                <a:rPr lang="en-GB" sz="2400" kern="1200" dirty="0"/>
                <a:t>Poverty</a:t>
              </a:r>
            </a:p>
          </p:txBody>
        </p:sp>
      </p:grpSp>
      <p:grpSp>
        <p:nvGrpSpPr>
          <p:cNvPr id="16" name="Group 15">
            <a:extLst>
              <a:ext uri="{FF2B5EF4-FFF2-40B4-BE49-F238E27FC236}">
                <a16:creationId xmlns:a16="http://schemas.microsoft.com/office/drawing/2014/main" id="{248B6324-4579-0AD6-39D2-AD88B7CB42EF}"/>
              </a:ext>
            </a:extLst>
          </p:cNvPr>
          <p:cNvGrpSpPr/>
          <p:nvPr/>
        </p:nvGrpSpPr>
        <p:grpSpPr>
          <a:xfrm>
            <a:off x="4958079" y="2730500"/>
            <a:ext cx="5201920" cy="1397000"/>
            <a:chOff x="2926079" y="2010833"/>
            <a:chExt cx="5201920" cy="1397000"/>
          </a:xfrm>
        </p:grpSpPr>
        <p:sp>
          <p:nvSpPr>
            <p:cNvPr id="26" name="Rectangle: Top Corners Rounded 25">
              <a:extLst>
                <a:ext uri="{FF2B5EF4-FFF2-40B4-BE49-F238E27FC236}">
                  <a16:creationId xmlns:a16="http://schemas.microsoft.com/office/drawing/2014/main" id="{9216A195-BBD8-5EAA-E56B-703CA744B540}"/>
                </a:ext>
              </a:extLst>
            </p:cNvPr>
            <p:cNvSpPr/>
            <p:nvPr/>
          </p:nvSpPr>
          <p:spPr>
            <a:xfrm rot="5400000">
              <a:off x="4828539" y="108373"/>
              <a:ext cx="1397000" cy="5201920"/>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27" name="Rectangle: Top Corners Rounded 8">
              <a:extLst>
                <a:ext uri="{FF2B5EF4-FFF2-40B4-BE49-F238E27FC236}">
                  <a16:creationId xmlns:a16="http://schemas.microsoft.com/office/drawing/2014/main" id="{85364FD7-C1C0-85DA-F0E7-DFD127435FE2}"/>
                </a:ext>
              </a:extLst>
            </p:cNvPr>
            <p:cNvSpPr txBox="1"/>
            <p:nvPr/>
          </p:nvSpPr>
          <p:spPr>
            <a:xfrm>
              <a:off x="2926079" y="2079029"/>
              <a:ext cx="5133724" cy="126060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1440" tIns="45720" rIns="91440" bIns="45720" numCol="1" spcCol="1270" anchor="ctr" anchorCtr="0">
              <a:noAutofit/>
            </a:bodyPr>
            <a:lstStyle/>
            <a:p>
              <a:pPr marL="228600" lvl="1" indent="-228600" algn="l" defTabSz="1066800">
                <a:lnSpc>
                  <a:spcPct val="90000"/>
                </a:lnSpc>
                <a:spcBef>
                  <a:spcPct val="0"/>
                </a:spcBef>
                <a:spcAft>
                  <a:spcPct val="15000"/>
                </a:spcAft>
                <a:buChar char="•"/>
              </a:pPr>
              <a:r>
                <a:rPr lang="en-GB" sz="2400" kern="1200" dirty="0"/>
                <a:t>Loss</a:t>
              </a:r>
              <a:r>
                <a:rPr lang="en-GB" sz="2400" kern="1200" baseline="0" dirty="0"/>
                <a:t> of home, culture, way of life</a:t>
              </a:r>
              <a:endParaRPr lang="en-GB" sz="2400" kern="1200" dirty="0"/>
            </a:p>
            <a:p>
              <a:pPr marL="228600" lvl="1" indent="-228600" algn="l" defTabSz="1066800">
                <a:lnSpc>
                  <a:spcPct val="90000"/>
                </a:lnSpc>
                <a:spcBef>
                  <a:spcPct val="0"/>
                </a:spcBef>
                <a:spcAft>
                  <a:spcPct val="15000"/>
                </a:spcAft>
                <a:buChar char="•"/>
              </a:pPr>
              <a:r>
                <a:rPr lang="en-GB" sz="2400" kern="1200" dirty="0"/>
                <a:t>Death of family members and loved ones</a:t>
              </a:r>
            </a:p>
          </p:txBody>
        </p:sp>
      </p:grpSp>
      <p:grpSp>
        <p:nvGrpSpPr>
          <p:cNvPr id="33" name="Group 32">
            <a:extLst>
              <a:ext uri="{FF2B5EF4-FFF2-40B4-BE49-F238E27FC236}">
                <a16:creationId xmlns:a16="http://schemas.microsoft.com/office/drawing/2014/main" id="{648B6DF6-03B7-6DBB-F378-962B7DAC170D}"/>
              </a:ext>
            </a:extLst>
          </p:cNvPr>
          <p:cNvGrpSpPr/>
          <p:nvPr/>
        </p:nvGrpSpPr>
        <p:grpSpPr>
          <a:xfrm>
            <a:off x="2032001" y="778804"/>
            <a:ext cx="2926080" cy="1746250"/>
            <a:chOff x="0" y="2645"/>
            <a:chExt cx="2926080" cy="1746250"/>
          </a:xfrm>
        </p:grpSpPr>
        <p:sp>
          <p:nvSpPr>
            <p:cNvPr id="46" name="Rectangle: Rounded Corners 45">
              <a:extLst>
                <a:ext uri="{FF2B5EF4-FFF2-40B4-BE49-F238E27FC236}">
                  <a16:creationId xmlns:a16="http://schemas.microsoft.com/office/drawing/2014/main" id="{590A00C3-51F7-8C04-B0FD-7B249E373AAB}"/>
                </a:ext>
              </a:extLst>
            </p:cNvPr>
            <p:cNvSpPr/>
            <p:nvPr/>
          </p:nvSpPr>
          <p:spPr>
            <a:xfrm>
              <a:off x="0" y="2645"/>
              <a:ext cx="2926080" cy="174625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47" name="Rectangle: Rounded Corners 6">
              <a:extLst>
                <a:ext uri="{FF2B5EF4-FFF2-40B4-BE49-F238E27FC236}">
                  <a16:creationId xmlns:a16="http://schemas.microsoft.com/office/drawing/2014/main" id="{A17C627B-E4B4-0351-B13A-77EF08C8BDC5}"/>
                </a:ext>
              </a:extLst>
            </p:cNvPr>
            <p:cNvSpPr txBox="1"/>
            <p:nvPr/>
          </p:nvSpPr>
          <p:spPr>
            <a:xfrm>
              <a:off x="85245" y="87890"/>
              <a:ext cx="2755590" cy="15757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GB" sz="2600" kern="1200" dirty="0"/>
                <a:t>Trauma</a:t>
              </a:r>
            </a:p>
          </p:txBody>
        </p:sp>
      </p:grpSp>
      <p:grpSp>
        <p:nvGrpSpPr>
          <p:cNvPr id="35" name="Group 34">
            <a:extLst>
              <a:ext uri="{FF2B5EF4-FFF2-40B4-BE49-F238E27FC236}">
                <a16:creationId xmlns:a16="http://schemas.microsoft.com/office/drawing/2014/main" id="{A14A8A3B-3F49-93E2-2B2D-B85A4D5C4B62}"/>
              </a:ext>
            </a:extLst>
          </p:cNvPr>
          <p:cNvGrpSpPr/>
          <p:nvPr/>
        </p:nvGrpSpPr>
        <p:grpSpPr>
          <a:xfrm>
            <a:off x="2099155" y="2640080"/>
            <a:ext cx="2926080" cy="1746250"/>
            <a:chOff x="0" y="1836208"/>
            <a:chExt cx="2926080" cy="1746250"/>
          </a:xfrm>
        </p:grpSpPr>
        <p:sp>
          <p:nvSpPr>
            <p:cNvPr id="42" name="Rectangle: Rounded Corners 41">
              <a:extLst>
                <a:ext uri="{FF2B5EF4-FFF2-40B4-BE49-F238E27FC236}">
                  <a16:creationId xmlns:a16="http://schemas.microsoft.com/office/drawing/2014/main" id="{3ED5157B-7626-C390-6128-022D9208E01D}"/>
                </a:ext>
              </a:extLst>
            </p:cNvPr>
            <p:cNvSpPr/>
            <p:nvPr/>
          </p:nvSpPr>
          <p:spPr>
            <a:xfrm>
              <a:off x="0" y="1836208"/>
              <a:ext cx="2926080" cy="174625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43" name="Rectangle: Rounded Corners 10">
              <a:extLst>
                <a:ext uri="{FF2B5EF4-FFF2-40B4-BE49-F238E27FC236}">
                  <a16:creationId xmlns:a16="http://schemas.microsoft.com/office/drawing/2014/main" id="{56D4EAED-207D-7B58-80E4-0A441E85FDCF}"/>
                </a:ext>
              </a:extLst>
            </p:cNvPr>
            <p:cNvSpPr txBox="1"/>
            <p:nvPr/>
          </p:nvSpPr>
          <p:spPr>
            <a:xfrm>
              <a:off x="85245" y="1921453"/>
              <a:ext cx="2755590" cy="15757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GB" sz="2600" kern="1200" dirty="0"/>
                <a:t>Loss</a:t>
              </a:r>
            </a:p>
          </p:txBody>
        </p:sp>
      </p:grpSp>
      <p:grpSp>
        <p:nvGrpSpPr>
          <p:cNvPr id="36" name="Group 35">
            <a:extLst>
              <a:ext uri="{FF2B5EF4-FFF2-40B4-BE49-F238E27FC236}">
                <a16:creationId xmlns:a16="http://schemas.microsoft.com/office/drawing/2014/main" id="{3AB8EB1A-E679-4C46-A494-58CFCA18F54D}"/>
              </a:ext>
            </a:extLst>
          </p:cNvPr>
          <p:cNvGrpSpPr/>
          <p:nvPr/>
        </p:nvGrpSpPr>
        <p:grpSpPr>
          <a:xfrm>
            <a:off x="5110479" y="4716463"/>
            <a:ext cx="5201920" cy="1397000"/>
            <a:chOff x="2926079" y="3844396"/>
            <a:chExt cx="5201920" cy="1397000"/>
          </a:xfrm>
        </p:grpSpPr>
        <p:sp>
          <p:nvSpPr>
            <p:cNvPr id="40" name="Rectangle: Top Corners Rounded 39">
              <a:extLst>
                <a:ext uri="{FF2B5EF4-FFF2-40B4-BE49-F238E27FC236}">
                  <a16:creationId xmlns:a16="http://schemas.microsoft.com/office/drawing/2014/main" id="{09891D62-3C79-EA3F-A504-30419D2B6DCC}"/>
                </a:ext>
              </a:extLst>
            </p:cNvPr>
            <p:cNvSpPr/>
            <p:nvPr/>
          </p:nvSpPr>
          <p:spPr>
            <a:xfrm rot="5400000">
              <a:off x="4828539" y="1941936"/>
              <a:ext cx="1397000" cy="5201920"/>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41" name="Rectangle: Top Corners Rounded 12">
              <a:extLst>
                <a:ext uri="{FF2B5EF4-FFF2-40B4-BE49-F238E27FC236}">
                  <a16:creationId xmlns:a16="http://schemas.microsoft.com/office/drawing/2014/main" id="{0B816E29-6D03-0839-A86F-324892F25CFE}"/>
                </a:ext>
              </a:extLst>
            </p:cNvPr>
            <p:cNvSpPr txBox="1"/>
            <p:nvPr/>
          </p:nvSpPr>
          <p:spPr>
            <a:xfrm>
              <a:off x="2926079" y="3912592"/>
              <a:ext cx="5133724" cy="126060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1440" tIns="45720" rIns="91440" bIns="45720" numCol="1" spcCol="1270" anchor="ctr" anchorCtr="0">
              <a:noAutofit/>
            </a:bodyPr>
            <a:lstStyle/>
            <a:p>
              <a:pPr marL="228600" lvl="1" indent="-228600" algn="l" defTabSz="1066800">
                <a:lnSpc>
                  <a:spcPct val="90000"/>
                </a:lnSpc>
                <a:spcBef>
                  <a:spcPct val="0"/>
                </a:spcBef>
                <a:spcAft>
                  <a:spcPct val="15000"/>
                </a:spcAft>
                <a:buChar char="•"/>
              </a:pPr>
              <a:r>
                <a:rPr lang="en-GB" sz="2400" kern="1200" dirty="0"/>
                <a:t>Basic needs being met</a:t>
              </a:r>
            </a:p>
            <a:p>
              <a:pPr marL="228600" lvl="1" indent="-228600" algn="l" defTabSz="1066800">
                <a:lnSpc>
                  <a:spcPct val="90000"/>
                </a:lnSpc>
                <a:spcBef>
                  <a:spcPct val="0"/>
                </a:spcBef>
                <a:spcAft>
                  <a:spcPct val="15000"/>
                </a:spcAft>
                <a:buChar char="•"/>
              </a:pPr>
              <a:r>
                <a:rPr lang="en-GB" sz="2400" kern="1200" dirty="0"/>
                <a:t>Legal status</a:t>
              </a:r>
            </a:p>
            <a:p>
              <a:pPr marL="228600" lvl="1" indent="-228600" algn="l" defTabSz="1066800">
                <a:lnSpc>
                  <a:spcPct val="90000"/>
                </a:lnSpc>
                <a:spcBef>
                  <a:spcPct val="0"/>
                </a:spcBef>
                <a:spcAft>
                  <a:spcPct val="15000"/>
                </a:spcAft>
                <a:buChar char="•"/>
              </a:pPr>
              <a:r>
                <a:rPr lang="en-GB" sz="2400" kern="1200" dirty="0"/>
                <a:t>Navigating new culture and identity</a:t>
              </a:r>
            </a:p>
          </p:txBody>
        </p:sp>
      </p:grpSp>
      <p:grpSp>
        <p:nvGrpSpPr>
          <p:cNvPr id="37" name="Group 36">
            <a:extLst>
              <a:ext uri="{FF2B5EF4-FFF2-40B4-BE49-F238E27FC236}">
                <a16:creationId xmlns:a16="http://schemas.microsoft.com/office/drawing/2014/main" id="{24E3FD71-F2A6-C895-6EE0-930C8932AF02}"/>
              </a:ext>
            </a:extLst>
          </p:cNvPr>
          <p:cNvGrpSpPr/>
          <p:nvPr/>
        </p:nvGrpSpPr>
        <p:grpSpPr>
          <a:xfrm>
            <a:off x="2184400" y="4541838"/>
            <a:ext cx="2926080" cy="1746250"/>
            <a:chOff x="0" y="3669771"/>
            <a:chExt cx="2926080" cy="1746250"/>
          </a:xfrm>
        </p:grpSpPr>
        <p:sp>
          <p:nvSpPr>
            <p:cNvPr id="38" name="Rectangle: Rounded Corners 37">
              <a:extLst>
                <a:ext uri="{FF2B5EF4-FFF2-40B4-BE49-F238E27FC236}">
                  <a16:creationId xmlns:a16="http://schemas.microsoft.com/office/drawing/2014/main" id="{29612AD2-35C9-6D7A-5304-D97AC17BB090}"/>
                </a:ext>
              </a:extLst>
            </p:cNvPr>
            <p:cNvSpPr/>
            <p:nvPr/>
          </p:nvSpPr>
          <p:spPr>
            <a:xfrm>
              <a:off x="0" y="3669771"/>
              <a:ext cx="2926080" cy="174625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39" name="Rectangle: Rounded Corners 14">
              <a:extLst>
                <a:ext uri="{FF2B5EF4-FFF2-40B4-BE49-F238E27FC236}">
                  <a16:creationId xmlns:a16="http://schemas.microsoft.com/office/drawing/2014/main" id="{67CEB3E3-84D6-FF66-9131-FA4A97E7E2A8}"/>
                </a:ext>
              </a:extLst>
            </p:cNvPr>
            <p:cNvSpPr txBox="1"/>
            <p:nvPr/>
          </p:nvSpPr>
          <p:spPr>
            <a:xfrm>
              <a:off x="85245" y="3755016"/>
              <a:ext cx="2755590" cy="15757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GB" sz="2600" kern="1200" dirty="0"/>
                <a:t>Cultural Adjustment and resettlement stress</a:t>
              </a:r>
            </a:p>
          </p:txBody>
        </p:sp>
      </p:grpSp>
    </p:spTree>
    <p:extLst>
      <p:ext uri="{BB962C8B-B14F-4D97-AF65-F5344CB8AC3E}">
        <p14:creationId xmlns:p14="http://schemas.microsoft.com/office/powerpoint/2010/main" val="18457908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2521DE-7C63-A111-1422-6DE5E93B53FB}"/>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EBB9424B-F91D-8FD7-D8F8-92BB79FA5FD5}"/>
              </a:ext>
            </a:extLst>
          </p:cNvPr>
          <p:cNvSpPr>
            <a:spLocks noGrp="1"/>
          </p:cNvSpPr>
          <p:nvPr>
            <p:ph type="body" sz="half" idx="2"/>
          </p:nvPr>
        </p:nvSpPr>
        <p:spPr>
          <a:xfrm>
            <a:off x="531548" y="150610"/>
            <a:ext cx="10771770" cy="863143"/>
          </a:xfrm>
        </p:spPr>
        <p:txBody>
          <a:bodyPr>
            <a:normAutofit/>
          </a:bodyPr>
          <a:lstStyle/>
          <a:p>
            <a:r>
              <a:rPr lang="en-GB" sz="4400" b="1" dirty="0">
                <a:solidFill>
                  <a:schemeClr val="accent1">
                    <a:lumMod val="75000"/>
                  </a:schemeClr>
                </a:solidFill>
              </a:rPr>
              <a:t>Understanding of Immigration Trauma</a:t>
            </a:r>
          </a:p>
        </p:txBody>
      </p:sp>
      <p:sp>
        <p:nvSpPr>
          <p:cNvPr id="2" name="Content Placeholder 2">
            <a:extLst>
              <a:ext uri="{FF2B5EF4-FFF2-40B4-BE49-F238E27FC236}">
                <a16:creationId xmlns:a16="http://schemas.microsoft.com/office/drawing/2014/main" id="{21DF0A38-1F7E-3A17-1F80-C91720803CD6}"/>
              </a:ext>
            </a:extLst>
          </p:cNvPr>
          <p:cNvSpPr txBox="1">
            <a:spLocks/>
          </p:cNvSpPr>
          <p:nvPr/>
        </p:nvSpPr>
        <p:spPr>
          <a:xfrm>
            <a:off x="695325" y="1013753"/>
            <a:ext cx="10801350" cy="4590976"/>
          </a:xfrm>
          <a:prstGeom prst="rect">
            <a:avLst/>
          </a:prstGeom>
        </p:spPr>
        <p:txBody>
          <a:bodyPr numCol="1"/>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dirty="0">
              <a:latin typeface="Source Sans Pro" panose="020B0503030403020204" pitchFamily="34" charset="0"/>
              <a:ea typeface="Source Sans Pro" panose="020B0503030403020204" pitchFamily="34" charset="0"/>
            </a:endParaRPr>
          </a:p>
        </p:txBody>
      </p:sp>
      <p:pic>
        <p:nvPicPr>
          <p:cNvPr id="4" name="Picture 2" descr="Royalty Free Water Bucket Pictures, Images and Stock Photos - iStock">
            <a:extLst>
              <a:ext uri="{FF2B5EF4-FFF2-40B4-BE49-F238E27FC236}">
                <a16:creationId xmlns:a16="http://schemas.microsoft.com/office/drawing/2014/main" id="{9F72225A-4822-D038-1C65-A8A3C7F915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4910" y="2792912"/>
            <a:ext cx="3932683" cy="2951582"/>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E069DEA8-B8D4-C3AC-FB53-BE16A07E3AB7}"/>
              </a:ext>
            </a:extLst>
          </p:cNvPr>
          <p:cNvSpPr/>
          <p:nvPr/>
        </p:nvSpPr>
        <p:spPr>
          <a:xfrm>
            <a:off x="10745626" y="1187847"/>
            <a:ext cx="1285875" cy="60530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Loss of culture</a:t>
            </a:r>
          </a:p>
        </p:txBody>
      </p:sp>
      <p:sp>
        <p:nvSpPr>
          <p:cNvPr id="6" name="Oval 5">
            <a:extLst>
              <a:ext uri="{FF2B5EF4-FFF2-40B4-BE49-F238E27FC236}">
                <a16:creationId xmlns:a16="http://schemas.microsoft.com/office/drawing/2014/main" id="{2512CAB7-D153-9ABB-8BE4-EFA8FBFA8FDE}"/>
              </a:ext>
            </a:extLst>
          </p:cNvPr>
          <p:cNvSpPr/>
          <p:nvPr/>
        </p:nvSpPr>
        <p:spPr>
          <a:xfrm>
            <a:off x="9455944" y="612156"/>
            <a:ext cx="1285875" cy="60530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Family loss</a:t>
            </a:r>
          </a:p>
        </p:txBody>
      </p:sp>
      <p:sp>
        <p:nvSpPr>
          <p:cNvPr id="8" name="Oval 7">
            <a:extLst>
              <a:ext uri="{FF2B5EF4-FFF2-40B4-BE49-F238E27FC236}">
                <a16:creationId xmlns:a16="http://schemas.microsoft.com/office/drawing/2014/main" id="{30753421-F62B-BFB0-9A21-E0E516C331D9}"/>
              </a:ext>
            </a:extLst>
          </p:cNvPr>
          <p:cNvSpPr/>
          <p:nvPr/>
        </p:nvSpPr>
        <p:spPr>
          <a:xfrm>
            <a:off x="8075339" y="1450425"/>
            <a:ext cx="1285875" cy="60530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Legal status</a:t>
            </a:r>
          </a:p>
        </p:txBody>
      </p:sp>
      <p:sp>
        <p:nvSpPr>
          <p:cNvPr id="9" name="Oval 8">
            <a:extLst>
              <a:ext uri="{FF2B5EF4-FFF2-40B4-BE49-F238E27FC236}">
                <a16:creationId xmlns:a16="http://schemas.microsoft.com/office/drawing/2014/main" id="{EAC14550-1118-1A6E-0C16-765F0478399C}"/>
              </a:ext>
            </a:extLst>
          </p:cNvPr>
          <p:cNvSpPr/>
          <p:nvPr/>
        </p:nvSpPr>
        <p:spPr>
          <a:xfrm>
            <a:off x="10097926" y="2258124"/>
            <a:ext cx="1981200" cy="46237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Persecution</a:t>
            </a:r>
          </a:p>
        </p:txBody>
      </p:sp>
      <p:sp>
        <p:nvSpPr>
          <p:cNvPr id="10" name="Oval 9">
            <a:extLst>
              <a:ext uri="{FF2B5EF4-FFF2-40B4-BE49-F238E27FC236}">
                <a16:creationId xmlns:a16="http://schemas.microsoft.com/office/drawing/2014/main" id="{17373788-2328-E060-085E-52C6AA2B5665}"/>
              </a:ext>
            </a:extLst>
          </p:cNvPr>
          <p:cNvSpPr/>
          <p:nvPr/>
        </p:nvSpPr>
        <p:spPr>
          <a:xfrm>
            <a:off x="8064910" y="2258124"/>
            <a:ext cx="1764890" cy="60530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Detention</a:t>
            </a:r>
          </a:p>
        </p:txBody>
      </p:sp>
      <p:sp>
        <p:nvSpPr>
          <p:cNvPr id="11" name="Oval 10">
            <a:extLst>
              <a:ext uri="{FF2B5EF4-FFF2-40B4-BE49-F238E27FC236}">
                <a16:creationId xmlns:a16="http://schemas.microsoft.com/office/drawing/2014/main" id="{CFF153EF-7EE0-25C3-536B-BC8FEF4ECBF0}"/>
              </a:ext>
            </a:extLst>
          </p:cNvPr>
          <p:cNvSpPr/>
          <p:nvPr/>
        </p:nvSpPr>
        <p:spPr>
          <a:xfrm>
            <a:off x="9454988" y="1477589"/>
            <a:ext cx="1285875" cy="60530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Poverty</a:t>
            </a:r>
            <a:endParaRPr lang="en-GB" dirty="0"/>
          </a:p>
        </p:txBody>
      </p:sp>
      <p:graphicFrame>
        <p:nvGraphicFramePr>
          <p:cNvPr id="12" name="Content Placeholder 2">
            <a:extLst>
              <a:ext uri="{FF2B5EF4-FFF2-40B4-BE49-F238E27FC236}">
                <a16:creationId xmlns:a16="http://schemas.microsoft.com/office/drawing/2014/main" id="{DC1A732A-498B-81F7-4C74-FD3F103C52E8}"/>
              </a:ext>
            </a:extLst>
          </p:cNvPr>
          <p:cNvGraphicFramePr/>
          <p:nvPr/>
        </p:nvGraphicFramePr>
        <p:xfrm>
          <a:off x="346807" y="1187847"/>
          <a:ext cx="7381875" cy="45909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268151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265DD5-3B46-7C1D-0367-07BC4F1A2744}"/>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D2707156-CA8A-37AE-7802-016548AE78DB}"/>
              </a:ext>
            </a:extLst>
          </p:cNvPr>
          <p:cNvSpPr>
            <a:spLocks noGrp="1"/>
          </p:cNvSpPr>
          <p:nvPr>
            <p:ph type="body" sz="half" idx="2"/>
          </p:nvPr>
        </p:nvSpPr>
        <p:spPr>
          <a:xfrm>
            <a:off x="531548" y="150610"/>
            <a:ext cx="10771770" cy="863143"/>
          </a:xfrm>
        </p:spPr>
        <p:txBody>
          <a:bodyPr>
            <a:normAutofit/>
          </a:bodyPr>
          <a:lstStyle/>
          <a:p>
            <a:r>
              <a:rPr lang="en-GB" sz="4400" b="1" dirty="0">
                <a:solidFill>
                  <a:schemeClr val="accent1">
                    <a:lumMod val="75000"/>
                  </a:schemeClr>
                </a:solidFill>
              </a:rPr>
              <a:t>Pre-Migration (in country of origin)</a:t>
            </a:r>
          </a:p>
        </p:txBody>
      </p:sp>
      <p:sp>
        <p:nvSpPr>
          <p:cNvPr id="2" name="Content Placeholder 2">
            <a:extLst>
              <a:ext uri="{FF2B5EF4-FFF2-40B4-BE49-F238E27FC236}">
                <a16:creationId xmlns:a16="http://schemas.microsoft.com/office/drawing/2014/main" id="{57FF8759-888F-F2B1-E107-0949749EE804}"/>
              </a:ext>
            </a:extLst>
          </p:cNvPr>
          <p:cNvSpPr txBox="1">
            <a:spLocks/>
          </p:cNvSpPr>
          <p:nvPr/>
        </p:nvSpPr>
        <p:spPr>
          <a:xfrm>
            <a:off x="695325" y="1013753"/>
            <a:ext cx="10801350" cy="4590976"/>
          </a:xfrm>
          <a:prstGeom prst="rect">
            <a:avLst/>
          </a:prstGeom>
        </p:spPr>
        <p:txBody>
          <a:bodyPr numCol="1"/>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dirty="0">
              <a:latin typeface="Source Sans Pro" panose="020B0503030403020204" pitchFamily="34" charset="0"/>
              <a:ea typeface="Source Sans Pro" panose="020B0503030403020204" pitchFamily="34" charset="0"/>
            </a:endParaRPr>
          </a:p>
        </p:txBody>
      </p:sp>
      <p:graphicFrame>
        <p:nvGraphicFramePr>
          <p:cNvPr id="3" name="Diagram 2">
            <a:extLst>
              <a:ext uri="{FF2B5EF4-FFF2-40B4-BE49-F238E27FC236}">
                <a16:creationId xmlns:a16="http://schemas.microsoft.com/office/drawing/2014/main" id="{D4D8B280-9E20-8353-E04E-924CD45F7AE3}"/>
              </a:ext>
            </a:extLst>
          </p:cNvPr>
          <p:cNvGraphicFramePr/>
          <p:nvPr>
            <p:extLst>
              <p:ext uri="{D42A27DB-BD31-4B8C-83A1-F6EECF244321}">
                <p14:modId xmlns:p14="http://schemas.microsoft.com/office/powerpoint/2010/main" val="2338651126"/>
              </p:ext>
            </p:extLst>
          </p:nvPr>
        </p:nvGraphicFramePr>
        <p:xfrm>
          <a:off x="1742440" y="831443"/>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357533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C782FB-DA31-3B87-B8C8-EE63E4B389CF}"/>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2362612B-CB0D-4689-C41C-3831915E8B4F}"/>
              </a:ext>
            </a:extLst>
          </p:cNvPr>
          <p:cNvSpPr>
            <a:spLocks noGrp="1"/>
          </p:cNvSpPr>
          <p:nvPr>
            <p:ph type="body" sz="half" idx="2"/>
          </p:nvPr>
        </p:nvSpPr>
        <p:spPr>
          <a:xfrm>
            <a:off x="501068" y="308432"/>
            <a:ext cx="10771770" cy="863143"/>
          </a:xfrm>
        </p:spPr>
        <p:txBody>
          <a:bodyPr>
            <a:normAutofit/>
          </a:bodyPr>
          <a:lstStyle/>
          <a:p>
            <a:r>
              <a:rPr lang="en-GB" sz="4400" b="1" dirty="0">
                <a:solidFill>
                  <a:schemeClr val="accent1">
                    <a:lumMod val="75000"/>
                  </a:schemeClr>
                </a:solidFill>
              </a:rPr>
              <a:t>During Migration (travel/in transit)</a:t>
            </a:r>
          </a:p>
        </p:txBody>
      </p:sp>
      <p:graphicFrame>
        <p:nvGraphicFramePr>
          <p:cNvPr id="2" name="Diagram 1">
            <a:extLst>
              <a:ext uri="{FF2B5EF4-FFF2-40B4-BE49-F238E27FC236}">
                <a16:creationId xmlns:a16="http://schemas.microsoft.com/office/drawing/2014/main" id="{B6C84BC3-EE4D-CFD5-6984-3700E319F3F0}"/>
              </a:ext>
            </a:extLst>
          </p:cNvPr>
          <p:cNvGraphicFramePr/>
          <p:nvPr>
            <p:extLst>
              <p:ext uri="{D42A27DB-BD31-4B8C-83A1-F6EECF244321}">
                <p14:modId xmlns:p14="http://schemas.microsoft.com/office/powerpoint/2010/main" val="740355888"/>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520324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B6BBE8-4C0C-6EC3-39F5-2038FA98F879}"/>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CB77E574-4C12-E4F7-4166-0F962C92F0E8}"/>
              </a:ext>
            </a:extLst>
          </p:cNvPr>
          <p:cNvSpPr>
            <a:spLocks noGrp="1"/>
          </p:cNvSpPr>
          <p:nvPr>
            <p:ph type="body" sz="half" idx="2"/>
          </p:nvPr>
        </p:nvSpPr>
        <p:spPr>
          <a:xfrm>
            <a:off x="501068" y="308432"/>
            <a:ext cx="10771770" cy="863143"/>
          </a:xfrm>
        </p:spPr>
        <p:txBody>
          <a:bodyPr>
            <a:normAutofit fontScale="85000" lnSpcReduction="10000"/>
          </a:bodyPr>
          <a:lstStyle/>
          <a:p>
            <a:r>
              <a:rPr lang="en-GB" sz="4400" b="1" dirty="0">
                <a:solidFill>
                  <a:schemeClr val="accent1">
                    <a:lumMod val="75000"/>
                  </a:schemeClr>
                </a:solidFill>
              </a:rPr>
              <a:t>Post Migration (initial settling in country of residence)</a:t>
            </a:r>
          </a:p>
        </p:txBody>
      </p:sp>
      <p:graphicFrame>
        <p:nvGraphicFramePr>
          <p:cNvPr id="2" name="Diagram 1">
            <a:extLst>
              <a:ext uri="{FF2B5EF4-FFF2-40B4-BE49-F238E27FC236}">
                <a16:creationId xmlns:a16="http://schemas.microsoft.com/office/drawing/2014/main" id="{BF223D9F-AFFA-72D5-AF7A-1FF39BCD8C1C}"/>
              </a:ext>
            </a:extLst>
          </p:cNvPr>
          <p:cNvGraphicFramePr/>
          <p:nvPr>
            <p:extLst>
              <p:ext uri="{D42A27DB-BD31-4B8C-83A1-F6EECF244321}">
                <p14:modId xmlns:p14="http://schemas.microsoft.com/office/powerpoint/2010/main" val="693568599"/>
              </p:ext>
            </p:extLst>
          </p:nvPr>
        </p:nvGraphicFramePr>
        <p:xfrm>
          <a:off x="371476" y="900113"/>
          <a:ext cx="10901362" cy="53442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030722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04BDA2-F250-65D2-AF0C-6A607525F048}"/>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E762EFC7-68B5-35EA-AFC4-3C2B6D92CEB8}"/>
              </a:ext>
            </a:extLst>
          </p:cNvPr>
          <p:cNvSpPr>
            <a:spLocks noGrp="1"/>
          </p:cNvSpPr>
          <p:nvPr>
            <p:ph type="body" sz="half" idx="2"/>
          </p:nvPr>
        </p:nvSpPr>
        <p:spPr>
          <a:xfrm>
            <a:off x="501068" y="92532"/>
            <a:ext cx="10771770" cy="863143"/>
          </a:xfrm>
        </p:spPr>
        <p:txBody>
          <a:bodyPr>
            <a:normAutofit/>
          </a:bodyPr>
          <a:lstStyle/>
          <a:p>
            <a:r>
              <a:rPr lang="en-GB" sz="4400" b="1" dirty="0">
                <a:solidFill>
                  <a:schemeClr val="accent1">
                    <a:lumMod val="75000"/>
                  </a:schemeClr>
                </a:solidFill>
              </a:rPr>
              <a:t>Post-Migration (integration and settling)</a:t>
            </a:r>
          </a:p>
        </p:txBody>
      </p:sp>
      <p:graphicFrame>
        <p:nvGraphicFramePr>
          <p:cNvPr id="5" name="Diagram 4">
            <a:extLst>
              <a:ext uri="{FF2B5EF4-FFF2-40B4-BE49-F238E27FC236}">
                <a16:creationId xmlns:a16="http://schemas.microsoft.com/office/drawing/2014/main" id="{24007787-A5A3-58BF-A2F8-18CB576B97D1}"/>
              </a:ext>
            </a:extLst>
          </p:cNvPr>
          <p:cNvGraphicFramePr/>
          <p:nvPr>
            <p:extLst>
              <p:ext uri="{D42A27DB-BD31-4B8C-83A1-F6EECF244321}">
                <p14:modId xmlns:p14="http://schemas.microsoft.com/office/powerpoint/2010/main" val="896997819"/>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771041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D05A14-174F-64DA-9BDF-C2228C88638C}"/>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3" name="Group 22">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24" name="Freeform: Shape 23">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5" name="Title 4">
            <a:extLst>
              <a:ext uri="{FF2B5EF4-FFF2-40B4-BE49-F238E27FC236}">
                <a16:creationId xmlns:a16="http://schemas.microsoft.com/office/drawing/2014/main" id="{152813C9-A874-878B-FE95-21C1DBEB873A}"/>
              </a:ext>
            </a:extLst>
          </p:cNvPr>
          <p:cNvSpPr>
            <a:spLocks noGrp="1"/>
          </p:cNvSpPr>
          <p:nvPr>
            <p:ph type="ctrTitle"/>
          </p:nvPr>
        </p:nvSpPr>
        <p:spPr>
          <a:xfrm>
            <a:off x="640080" y="1243013"/>
            <a:ext cx="3855720" cy="4371974"/>
          </a:xfrm>
        </p:spPr>
        <p:txBody>
          <a:bodyPr vert="horz" lIns="91440" tIns="45720" rIns="91440" bIns="45720" rtlCol="0" anchor="ctr">
            <a:normAutofit/>
          </a:bodyPr>
          <a:lstStyle/>
          <a:p>
            <a:r>
              <a:rPr lang="en-US" sz="3600" kern="1200">
                <a:solidFill>
                  <a:schemeClr val="tx2"/>
                </a:solidFill>
                <a:latin typeface="+mj-lt"/>
                <a:ea typeface="+mj-ea"/>
                <a:cs typeface="+mj-cs"/>
              </a:rPr>
              <a:t>Activity</a:t>
            </a:r>
          </a:p>
        </p:txBody>
      </p:sp>
      <p:sp>
        <p:nvSpPr>
          <p:cNvPr id="3" name="Content Placeholder 2">
            <a:extLst>
              <a:ext uri="{FF2B5EF4-FFF2-40B4-BE49-F238E27FC236}">
                <a16:creationId xmlns:a16="http://schemas.microsoft.com/office/drawing/2014/main" id="{5E671387-1007-11D3-C52E-67ED329D4B4F}"/>
              </a:ext>
            </a:extLst>
          </p:cNvPr>
          <p:cNvSpPr>
            <a:spLocks noGrp="1"/>
          </p:cNvSpPr>
          <p:nvPr>
            <p:ph type="body" sz="half" idx="2"/>
          </p:nvPr>
        </p:nvSpPr>
        <p:spPr>
          <a:xfrm>
            <a:off x="6172200" y="804672"/>
            <a:ext cx="5221224" cy="5230368"/>
          </a:xfrm>
        </p:spPr>
        <p:txBody>
          <a:bodyPr vert="horz" lIns="91440" tIns="45720" rIns="91440" bIns="45720" rtlCol="0" anchor="ctr">
            <a:normAutofit/>
          </a:bodyPr>
          <a:lstStyle/>
          <a:p>
            <a:pPr>
              <a:defRPr/>
            </a:pPr>
            <a:r>
              <a:rPr lang="en-US" sz="2000" dirty="0">
                <a:solidFill>
                  <a:schemeClr val="tx2"/>
                </a:solidFill>
                <a:latin typeface="+mn-lt"/>
                <a:cs typeface="+mn-cs"/>
              </a:rPr>
              <a:t>Discuss:</a:t>
            </a:r>
          </a:p>
          <a:p>
            <a:pPr>
              <a:defRPr/>
            </a:pPr>
            <a:r>
              <a:rPr lang="en-US" sz="2000" dirty="0">
                <a:solidFill>
                  <a:schemeClr val="tx2"/>
                </a:solidFill>
                <a:latin typeface="+mn-lt"/>
                <a:cs typeface="+mn-cs"/>
              </a:rPr>
              <a:t>How might experiences at each stage of the migrant journey impact on levels of stress and trauma, consider:</a:t>
            </a:r>
          </a:p>
          <a:p>
            <a:pPr marL="685800" indent="-228600">
              <a:buFont typeface="Arial" panose="020B0604020202020204" pitchFamily="34" charset="0"/>
              <a:buChar char="•"/>
              <a:defRPr/>
            </a:pPr>
            <a:endParaRPr lang="en-US" sz="2000" dirty="0">
              <a:solidFill>
                <a:schemeClr val="tx2"/>
              </a:solidFill>
              <a:latin typeface="+mn-lt"/>
              <a:cs typeface="+mn-cs"/>
            </a:endParaRPr>
          </a:p>
          <a:p>
            <a:pPr lvl="1" indent="-228600">
              <a:buFont typeface="Arial" panose="020B0604020202020204" pitchFamily="34" charset="0"/>
              <a:buChar char="•"/>
              <a:defRPr/>
            </a:pPr>
            <a:r>
              <a:rPr lang="en-US" sz="2000" dirty="0">
                <a:solidFill>
                  <a:schemeClr val="tx2"/>
                </a:solidFill>
              </a:rPr>
              <a:t>Pre-migration</a:t>
            </a:r>
          </a:p>
          <a:p>
            <a:pPr lvl="1" indent="-228600">
              <a:buFont typeface="Arial" panose="020B0604020202020204" pitchFamily="34" charset="0"/>
              <a:buChar char="•"/>
              <a:defRPr/>
            </a:pPr>
            <a:r>
              <a:rPr lang="en-US" sz="2000" dirty="0">
                <a:solidFill>
                  <a:schemeClr val="tx2"/>
                </a:solidFill>
              </a:rPr>
              <a:t>Migration transit</a:t>
            </a:r>
          </a:p>
          <a:p>
            <a:pPr lvl="1" indent="-228600">
              <a:buFont typeface="Arial" panose="020B0604020202020204" pitchFamily="34" charset="0"/>
              <a:buChar char="•"/>
              <a:defRPr/>
            </a:pPr>
            <a:r>
              <a:rPr lang="en-US" sz="2000" dirty="0">
                <a:solidFill>
                  <a:schemeClr val="tx2"/>
                </a:solidFill>
              </a:rPr>
              <a:t>Initial settling in country of residence</a:t>
            </a:r>
          </a:p>
          <a:p>
            <a:pPr lvl="1" indent="-228600">
              <a:buFont typeface="Arial" panose="020B0604020202020204" pitchFamily="34" charset="0"/>
              <a:buChar char="•"/>
              <a:defRPr/>
            </a:pPr>
            <a:r>
              <a:rPr lang="en-US" sz="2000" dirty="0">
                <a:solidFill>
                  <a:schemeClr val="tx2"/>
                </a:solidFill>
              </a:rPr>
              <a:t>Integration and Settlement</a:t>
            </a:r>
          </a:p>
          <a:p>
            <a:pPr marL="228600" lvl="1">
              <a:defRPr/>
            </a:pPr>
            <a:endParaRPr lang="en-US" sz="2000" dirty="0">
              <a:solidFill>
                <a:schemeClr val="tx2"/>
              </a:solidFill>
            </a:endParaRPr>
          </a:p>
          <a:p>
            <a:pPr marL="228600" lvl="1">
              <a:defRPr/>
            </a:pPr>
            <a:r>
              <a:rPr lang="en-US" sz="2000" dirty="0">
                <a:solidFill>
                  <a:schemeClr val="tx2"/>
                </a:solidFill>
              </a:rPr>
              <a:t>How might you react if you had experienced this?</a:t>
            </a:r>
          </a:p>
          <a:p>
            <a:pPr marL="0" indent="-228600">
              <a:buFont typeface="Arial" panose="020B0604020202020204" pitchFamily="34" charset="0"/>
              <a:buChar char="•"/>
              <a:defRPr/>
            </a:pPr>
            <a:endParaRPr lang="en-US" dirty="0">
              <a:solidFill>
                <a:schemeClr val="tx2"/>
              </a:solidFill>
              <a:latin typeface="+mn-lt"/>
              <a:cs typeface="+mn-cs"/>
            </a:endParaRPr>
          </a:p>
          <a:p>
            <a:pPr indent="-228600">
              <a:buFont typeface="Arial" panose="020B0604020202020204" pitchFamily="34" charset="0"/>
              <a:buChar char="•"/>
              <a:defRPr/>
            </a:pPr>
            <a:endParaRPr lang="en-US" dirty="0">
              <a:solidFill>
                <a:schemeClr val="tx2"/>
              </a:solidFill>
              <a:latin typeface="+mn-lt"/>
              <a:cs typeface="+mn-cs"/>
            </a:endParaRPr>
          </a:p>
        </p:txBody>
      </p:sp>
    </p:spTree>
    <p:extLst>
      <p:ext uri="{BB962C8B-B14F-4D97-AF65-F5344CB8AC3E}">
        <p14:creationId xmlns:p14="http://schemas.microsoft.com/office/powerpoint/2010/main" val="30314672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E6CF6-BD84-F93A-54A7-8B80404E3C79}"/>
              </a:ext>
            </a:extLst>
          </p:cNvPr>
          <p:cNvSpPr>
            <a:spLocks noGrp="1"/>
          </p:cNvSpPr>
          <p:nvPr>
            <p:ph type="ctrTitle"/>
          </p:nvPr>
        </p:nvSpPr>
        <p:spPr/>
        <p:txBody>
          <a:bodyPr/>
          <a:lstStyle/>
          <a:p>
            <a:r>
              <a:rPr lang="en-GB" dirty="0">
                <a:solidFill>
                  <a:schemeClr val="accent1">
                    <a:lumMod val="50000"/>
                  </a:schemeClr>
                </a:solidFill>
              </a:rPr>
              <a:t>What is culture?</a:t>
            </a:r>
          </a:p>
        </p:txBody>
      </p:sp>
      <p:sp>
        <p:nvSpPr>
          <p:cNvPr id="3" name="Text Placeholder 2">
            <a:extLst>
              <a:ext uri="{FF2B5EF4-FFF2-40B4-BE49-F238E27FC236}">
                <a16:creationId xmlns:a16="http://schemas.microsoft.com/office/drawing/2014/main" id="{0EFC51C1-09CB-AD2B-4E97-EEEB2E7A728B}"/>
              </a:ext>
            </a:extLst>
          </p:cNvPr>
          <p:cNvSpPr>
            <a:spLocks noGrp="1"/>
          </p:cNvSpPr>
          <p:nvPr>
            <p:ph type="body" sz="half" idx="2"/>
          </p:nvPr>
        </p:nvSpPr>
        <p:spPr>
          <a:xfrm>
            <a:off x="915972" y="1203159"/>
            <a:ext cx="5342889" cy="4051169"/>
          </a:xfrm>
        </p:spPr>
        <p:txBody>
          <a:bodyPr>
            <a:noAutofit/>
          </a:bodyPr>
          <a:lstStyle/>
          <a:p>
            <a:r>
              <a:rPr lang="en-GB" sz="2400" dirty="0">
                <a:latin typeface="Palatino Linotype" panose="02040502050505030304" pitchFamily="18" charset="0"/>
              </a:rPr>
              <a:t>Culture:</a:t>
            </a:r>
          </a:p>
          <a:p>
            <a:pPr marL="285750" indent="-285750">
              <a:buFont typeface="Arial" panose="020B0604020202020204" pitchFamily="34" charset="0"/>
              <a:buChar char="•"/>
            </a:pPr>
            <a:r>
              <a:rPr lang="en-GB" sz="2400" dirty="0">
                <a:latin typeface="Palatino Linotype" panose="02040502050505030304" pitchFamily="18" charset="0"/>
              </a:rPr>
              <a:t>Impacts on how we regulate and express emotions</a:t>
            </a:r>
          </a:p>
          <a:p>
            <a:pPr marL="285750" indent="-285750">
              <a:buFont typeface="Arial" panose="020B0604020202020204" pitchFamily="34" charset="0"/>
              <a:buChar char="•"/>
            </a:pPr>
            <a:r>
              <a:rPr lang="en-GB" sz="2400" dirty="0">
                <a:latin typeface="Palatino Linotype" panose="02040502050505030304" pitchFamily="18" charset="0"/>
              </a:rPr>
              <a:t>Influences how we learn from relationships</a:t>
            </a:r>
          </a:p>
          <a:p>
            <a:pPr marL="285750" indent="-285750">
              <a:buFont typeface="Arial" panose="020B0604020202020204" pitchFamily="34" charset="0"/>
              <a:buChar char="•"/>
            </a:pPr>
            <a:r>
              <a:rPr lang="en-GB" sz="2400" dirty="0">
                <a:latin typeface="Palatino Linotype" panose="02040502050505030304" pitchFamily="18" charset="0"/>
              </a:rPr>
              <a:t>Helps make sense of the world</a:t>
            </a:r>
          </a:p>
          <a:p>
            <a:pPr marL="285750" indent="-285750">
              <a:buFont typeface="Arial" panose="020B0604020202020204" pitchFamily="34" charset="0"/>
              <a:buChar char="•"/>
            </a:pPr>
            <a:r>
              <a:rPr lang="en-GB" sz="2400" dirty="0">
                <a:latin typeface="Palatino Linotype" panose="02040502050505030304" pitchFamily="18" charset="0"/>
              </a:rPr>
              <a:t>Sets a collective identity</a:t>
            </a:r>
          </a:p>
          <a:p>
            <a:pPr marL="285750" indent="-285750">
              <a:buFont typeface="Arial" panose="020B0604020202020204" pitchFamily="34" charset="0"/>
              <a:buChar char="•"/>
            </a:pPr>
            <a:r>
              <a:rPr lang="en-GB" sz="2400" dirty="0">
                <a:latin typeface="Palatino Linotype" panose="02040502050505030304" pitchFamily="18" charset="0"/>
              </a:rPr>
              <a:t>Influences children’s interaction with parents and other attachment figures</a:t>
            </a:r>
          </a:p>
          <a:p>
            <a:pPr marL="285750" indent="-285750">
              <a:buFont typeface="Arial" panose="020B0604020202020204" pitchFamily="34" charset="0"/>
              <a:buChar char="•"/>
            </a:pPr>
            <a:endParaRPr lang="en-GB" sz="2400" dirty="0"/>
          </a:p>
        </p:txBody>
      </p:sp>
      <p:sp>
        <p:nvSpPr>
          <p:cNvPr id="4" name="Text Placeholder 3">
            <a:extLst>
              <a:ext uri="{FF2B5EF4-FFF2-40B4-BE49-F238E27FC236}">
                <a16:creationId xmlns:a16="http://schemas.microsoft.com/office/drawing/2014/main" id="{F8ABC64C-324D-E76E-732D-0D7686FA9339}"/>
              </a:ext>
            </a:extLst>
          </p:cNvPr>
          <p:cNvSpPr>
            <a:spLocks noGrp="1"/>
          </p:cNvSpPr>
          <p:nvPr>
            <p:ph type="body" sz="half" idx="10"/>
          </p:nvPr>
        </p:nvSpPr>
        <p:spPr/>
        <p:txBody>
          <a:bodyPr/>
          <a:lstStyle/>
          <a:p>
            <a:r>
              <a:rPr lang="en-GB" dirty="0"/>
              <a:t> </a:t>
            </a:r>
          </a:p>
        </p:txBody>
      </p:sp>
      <p:sp>
        <p:nvSpPr>
          <p:cNvPr id="5" name="Rectangle: Rounded Corners 4">
            <a:extLst>
              <a:ext uri="{FF2B5EF4-FFF2-40B4-BE49-F238E27FC236}">
                <a16:creationId xmlns:a16="http://schemas.microsoft.com/office/drawing/2014/main" id="{4711D99E-A9E0-4896-B804-CCDC275F6CEF}"/>
              </a:ext>
            </a:extLst>
          </p:cNvPr>
          <p:cNvSpPr/>
          <p:nvPr/>
        </p:nvSpPr>
        <p:spPr>
          <a:xfrm>
            <a:off x="6492175" y="1143000"/>
            <a:ext cx="5017166" cy="2286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i="1" dirty="0"/>
              <a:t>Culture is  a system of shared beliefs, values and customs, behaviours and artefacts that members of a society use to cope with one another and with their world, and that are transmitted from generation to generation</a:t>
            </a:r>
          </a:p>
          <a:p>
            <a:pPr algn="ctr"/>
            <a:r>
              <a:rPr lang="en-GB" i="1" dirty="0"/>
              <a:t>- Bates and Flor, 1990</a:t>
            </a:r>
          </a:p>
          <a:p>
            <a:pPr algn="ctr"/>
            <a:endParaRPr lang="en-GB" i="1" dirty="0"/>
          </a:p>
        </p:txBody>
      </p:sp>
      <p:sp>
        <p:nvSpPr>
          <p:cNvPr id="6" name="Rectangle: Rounded Corners 5">
            <a:extLst>
              <a:ext uri="{FF2B5EF4-FFF2-40B4-BE49-F238E27FC236}">
                <a16:creationId xmlns:a16="http://schemas.microsoft.com/office/drawing/2014/main" id="{546CD09D-CA50-2D53-0519-B7C8077F6CA7}"/>
              </a:ext>
            </a:extLst>
          </p:cNvPr>
          <p:cNvSpPr/>
          <p:nvPr/>
        </p:nvSpPr>
        <p:spPr>
          <a:xfrm>
            <a:off x="6647718" y="4220572"/>
            <a:ext cx="4706081" cy="135673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i="1" dirty="0"/>
              <a:t>Migration can cause ruptures in cultural identity</a:t>
            </a:r>
          </a:p>
        </p:txBody>
      </p:sp>
    </p:spTree>
    <p:extLst>
      <p:ext uri="{BB962C8B-B14F-4D97-AF65-F5344CB8AC3E}">
        <p14:creationId xmlns:p14="http://schemas.microsoft.com/office/powerpoint/2010/main" val="31552751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61D1E5E-4C93-F3D3-6275-1F8AE0245007}"/>
              </a:ext>
            </a:extLst>
          </p:cNvPr>
          <p:cNvSpPr/>
          <p:nvPr/>
        </p:nvSpPr>
        <p:spPr>
          <a:xfrm>
            <a:off x="6756400" y="946193"/>
            <a:ext cx="5054600" cy="450798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A09B432-AB92-C80E-8FDD-7BB00F419477}"/>
              </a:ext>
            </a:extLst>
          </p:cNvPr>
          <p:cNvSpPr>
            <a:spLocks noGrp="1"/>
          </p:cNvSpPr>
          <p:nvPr>
            <p:ph type="ctrTitle"/>
          </p:nvPr>
        </p:nvSpPr>
        <p:spPr/>
        <p:txBody>
          <a:bodyPr/>
          <a:lstStyle/>
          <a:p>
            <a:r>
              <a:rPr lang="en-GB" dirty="0">
                <a:solidFill>
                  <a:schemeClr val="accent1">
                    <a:lumMod val="50000"/>
                  </a:schemeClr>
                </a:solidFill>
              </a:rPr>
              <a:t>What is acculturation?</a:t>
            </a:r>
          </a:p>
        </p:txBody>
      </p:sp>
      <p:sp>
        <p:nvSpPr>
          <p:cNvPr id="3" name="Text Placeholder 2">
            <a:extLst>
              <a:ext uri="{FF2B5EF4-FFF2-40B4-BE49-F238E27FC236}">
                <a16:creationId xmlns:a16="http://schemas.microsoft.com/office/drawing/2014/main" id="{5F924B12-DF94-E2B5-3D88-43567CAD37BC}"/>
              </a:ext>
            </a:extLst>
          </p:cNvPr>
          <p:cNvSpPr>
            <a:spLocks noGrp="1"/>
          </p:cNvSpPr>
          <p:nvPr>
            <p:ph type="body" sz="half" idx="2"/>
          </p:nvPr>
        </p:nvSpPr>
        <p:spPr>
          <a:xfrm>
            <a:off x="279400" y="1403006"/>
            <a:ext cx="6057233" cy="4051169"/>
          </a:xfrm>
        </p:spPr>
        <p:txBody>
          <a:bodyPr>
            <a:noAutofit/>
          </a:bodyPr>
          <a:lstStyle/>
          <a:p>
            <a:r>
              <a:rPr lang="en-GB" sz="2000" dirty="0">
                <a:latin typeface="+mj-lt"/>
              </a:rPr>
              <a:t>Acculturation is the process of cultural, psychological and social change that occurs when people come into contact with a new culture</a:t>
            </a:r>
          </a:p>
          <a:p>
            <a:endParaRPr lang="en-GB" sz="2000" dirty="0">
              <a:latin typeface="+mj-lt"/>
            </a:endParaRPr>
          </a:p>
          <a:p>
            <a:r>
              <a:rPr lang="en-GB" sz="2000" dirty="0">
                <a:latin typeface="+mj-lt"/>
              </a:rPr>
              <a:t>It usually involves an interactive process of change, involving both the host society and the migrant culture, whereby both are changed in some way.</a:t>
            </a:r>
          </a:p>
          <a:p>
            <a:endParaRPr lang="en-GB" sz="2000" dirty="0">
              <a:latin typeface="+mj-lt"/>
            </a:endParaRPr>
          </a:p>
          <a:p>
            <a:r>
              <a:rPr lang="en-GB" sz="2000" dirty="0">
                <a:latin typeface="+mj-lt"/>
              </a:rPr>
              <a:t>Ease or difficulty relates to factors such as age; intrapersonal factors (personality/attitude); and interpersonal factors (social and cultural context)</a:t>
            </a:r>
          </a:p>
        </p:txBody>
      </p:sp>
      <p:sp>
        <p:nvSpPr>
          <p:cNvPr id="4" name="Text Placeholder 3">
            <a:extLst>
              <a:ext uri="{FF2B5EF4-FFF2-40B4-BE49-F238E27FC236}">
                <a16:creationId xmlns:a16="http://schemas.microsoft.com/office/drawing/2014/main" id="{C6EFAEF1-133F-3A04-A8D8-BC216758FF34}"/>
              </a:ext>
            </a:extLst>
          </p:cNvPr>
          <p:cNvSpPr>
            <a:spLocks noGrp="1"/>
          </p:cNvSpPr>
          <p:nvPr>
            <p:ph type="body" sz="half" idx="10"/>
          </p:nvPr>
        </p:nvSpPr>
        <p:spPr>
          <a:xfrm>
            <a:off x="6934201" y="1206500"/>
            <a:ext cx="4648198" cy="3981776"/>
          </a:xfrm>
        </p:spPr>
        <p:txBody>
          <a:bodyPr>
            <a:normAutofit fontScale="85000" lnSpcReduction="20000"/>
          </a:bodyPr>
          <a:lstStyle/>
          <a:p>
            <a:r>
              <a:rPr lang="en-GB" sz="2000" dirty="0">
                <a:solidFill>
                  <a:schemeClr val="bg1"/>
                </a:solidFill>
              </a:rPr>
              <a:t>Acculturation can have different phases:</a:t>
            </a:r>
          </a:p>
          <a:p>
            <a:pPr marL="285750" indent="-285750">
              <a:buFont typeface="Arial" panose="020B0604020202020204" pitchFamily="34" charset="0"/>
              <a:buChar char="•"/>
            </a:pPr>
            <a:r>
              <a:rPr lang="en-GB" sz="2000" b="1" dirty="0">
                <a:solidFill>
                  <a:schemeClr val="bg1"/>
                </a:solidFill>
              </a:rPr>
              <a:t>Marginalisation</a:t>
            </a:r>
            <a:r>
              <a:rPr lang="en-GB" sz="2000" dirty="0">
                <a:solidFill>
                  <a:schemeClr val="bg1"/>
                </a:solidFill>
              </a:rPr>
              <a:t> (not able to keep original culture but not developed identity of host);</a:t>
            </a:r>
          </a:p>
          <a:p>
            <a:pPr marL="285750" indent="-285750">
              <a:buFont typeface="Arial" panose="020B0604020202020204" pitchFamily="34" charset="0"/>
              <a:buChar char="•"/>
            </a:pPr>
            <a:r>
              <a:rPr lang="en-GB" sz="2000" b="1" dirty="0">
                <a:solidFill>
                  <a:schemeClr val="bg1"/>
                </a:solidFill>
              </a:rPr>
              <a:t>Separation </a:t>
            </a:r>
            <a:r>
              <a:rPr lang="en-GB" sz="2000" dirty="0">
                <a:solidFill>
                  <a:schemeClr val="bg1"/>
                </a:solidFill>
              </a:rPr>
              <a:t>(holding onto original culture, rejecting host)</a:t>
            </a:r>
          </a:p>
          <a:p>
            <a:pPr marL="285750" indent="-285750">
              <a:buFont typeface="Arial" panose="020B0604020202020204" pitchFamily="34" charset="0"/>
              <a:buChar char="•"/>
            </a:pPr>
            <a:r>
              <a:rPr lang="en-GB" sz="2000" b="1" dirty="0">
                <a:solidFill>
                  <a:schemeClr val="bg1"/>
                </a:solidFill>
              </a:rPr>
              <a:t>Integration</a:t>
            </a:r>
            <a:r>
              <a:rPr lang="en-GB" sz="2000" dirty="0">
                <a:solidFill>
                  <a:schemeClr val="bg1"/>
                </a:solidFill>
              </a:rPr>
              <a:t> (maintains original culture but also interacts with host)</a:t>
            </a:r>
          </a:p>
          <a:p>
            <a:pPr marL="285750" indent="-285750">
              <a:buFont typeface="Arial" panose="020B0604020202020204" pitchFamily="34" charset="0"/>
              <a:buChar char="•"/>
            </a:pPr>
            <a:r>
              <a:rPr lang="en-GB" sz="2000" b="1" dirty="0">
                <a:solidFill>
                  <a:schemeClr val="bg1"/>
                </a:solidFill>
              </a:rPr>
              <a:t>Assimilation </a:t>
            </a:r>
            <a:r>
              <a:rPr lang="en-GB" sz="2000" dirty="0">
                <a:solidFill>
                  <a:schemeClr val="bg1"/>
                </a:solidFill>
              </a:rPr>
              <a:t>(complete adoption of host culture and let go of original culture)</a:t>
            </a:r>
          </a:p>
          <a:p>
            <a:pPr marL="285750" indent="-285750">
              <a:buFont typeface="Arial" panose="020B0604020202020204" pitchFamily="34" charset="0"/>
              <a:buChar char="•"/>
            </a:pPr>
            <a:endParaRPr lang="en-GB" sz="2000" dirty="0">
              <a:solidFill>
                <a:schemeClr val="bg1"/>
              </a:solidFill>
            </a:endParaRPr>
          </a:p>
          <a:p>
            <a:r>
              <a:rPr lang="en-GB" sz="2000" dirty="0">
                <a:solidFill>
                  <a:schemeClr val="bg1"/>
                </a:solidFill>
              </a:rPr>
              <a:t>These are not linear and will be experienced by everyone in different ways</a:t>
            </a:r>
          </a:p>
        </p:txBody>
      </p:sp>
    </p:spTree>
    <p:extLst>
      <p:ext uri="{BB962C8B-B14F-4D97-AF65-F5344CB8AC3E}">
        <p14:creationId xmlns:p14="http://schemas.microsoft.com/office/powerpoint/2010/main" val="38486608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57F4B-A15B-164D-49CB-0B66D07E5AE0}"/>
              </a:ext>
            </a:extLst>
          </p:cNvPr>
          <p:cNvSpPr>
            <a:spLocks noGrp="1"/>
          </p:cNvSpPr>
          <p:nvPr>
            <p:ph type="ctrTitle"/>
          </p:nvPr>
        </p:nvSpPr>
        <p:spPr/>
        <p:txBody>
          <a:bodyPr/>
          <a:lstStyle/>
          <a:p>
            <a:r>
              <a:rPr lang="en-GB" dirty="0">
                <a:solidFill>
                  <a:schemeClr val="accent1">
                    <a:lumMod val="50000"/>
                  </a:schemeClr>
                </a:solidFill>
              </a:rPr>
              <a:t>Acculturative Stress</a:t>
            </a:r>
          </a:p>
        </p:txBody>
      </p:sp>
      <p:sp>
        <p:nvSpPr>
          <p:cNvPr id="3" name="Text Placeholder 2">
            <a:extLst>
              <a:ext uri="{FF2B5EF4-FFF2-40B4-BE49-F238E27FC236}">
                <a16:creationId xmlns:a16="http://schemas.microsoft.com/office/drawing/2014/main" id="{1E780AE1-30BB-2770-DD77-16022DA0801B}"/>
              </a:ext>
            </a:extLst>
          </p:cNvPr>
          <p:cNvSpPr>
            <a:spLocks noGrp="1"/>
          </p:cNvSpPr>
          <p:nvPr>
            <p:ph type="body" sz="half" idx="2"/>
          </p:nvPr>
        </p:nvSpPr>
        <p:spPr>
          <a:xfrm>
            <a:off x="259080" y="1708607"/>
            <a:ext cx="5387741" cy="4051169"/>
          </a:xfrm>
        </p:spPr>
        <p:txBody>
          <a:bodyPr>
            <a:normAutofit fontScale="92500" lnSpcReduction="20000"/>
          </a:bodyPr>
          <a:lstStyle/>
          <a:p>
            <a:pPr marL="342900" indent="-342900">
              <a:buFont typeface="Arial" panose="020B0604020202020204" pitchFamily="34" charset="0"/>
              <a:buChar char="•"/>
            </a:pPr>
            <a:r>
              <a:rPr lang="en-GB" sz="2400" dirty="0">
                <a:latin typeface="+mj-lt"/>
              </a:rPr>
              <a:t>Acculturative stress is a term coined to describe the migrant experience.  </a:t>
            </a:r>
          </a:p>
          <a:p>
            <a:pPr marL="342900" indent="-342900">
              <a:buFont typeface="Arial" panose="020B0604020202020204" pitchFamily="34" charset="0"/>
              <a:buChar char="•"/>
            </a:pPr>
            <a:r>
              <a:rPr lang="en-GB" sz="2400" dirty="0">
                <a:latin typeface="+mj-lt"/>
              </a:rPr>
              <a:t>It is defined as the psychological strain resulting from adapting to a new culture</a:t>
            </a:r>
          </a:p>
          <a:p>
            <a:pPr marL="342900" indent="-342900">
              <a:buFont typeface="Arial" panose="020B0604020202020204" pitchFamily="34" charset="0"/>
              <a:buChar char="•"/>
            </a:pPr>
            <a:r>
              <a:rPr lang="en-GB" sz="2400" dirty="0">
                <a:latin typeface="+mj-lt"/>
              </a:rPr>
              <a:t>It  encompasses emotional, social and economic pressures. </a:t>
            </a:r>
          </a:p>
          <a:p>
            <a:pPr marL="342900" indent="-342900">
              <a:buFont typeface="Arial" panose="020B0604020202020204" pitchFamily="34" charset="0"/>
              <a:buChar char="•"/>
            </a:pPr>
            <a:r>
              <a:rPr lang="en-GB" sz="2400" dirty="0">
                <a:latin typeface="+mj-lt"/>
              </a:rPr>
              <a:t>Acculturative stress is linked to mental health issues such as depression, anxiety and social isolation.</a:t>
            </a:r>
          </a:p>
          <a:p>
            <a:endParaRPr lang="en-GB" dirty="0"/>
          </a:p>
        </p:txBody>
      </p:sp>
      <p:sp>
        <p:nvSpPr>
          <p:cNvPr id="4" name="Text Placeholder 3">
            <a:extLst>
              <a:ext uri="{FF2B5EF4-FFF2-40B4-BE49-F238E27FC236}">
                <a16:creationId xmlns:a16="http://schemas.microsoft.com/office/drawing/2014/main" id="{D7691389-1B6D-CA22-1FD8-4D1CBD8A7B50}"/>
              </a:ext>
            </a:extLst>
          </p:cNvPr>
          <p:cNvSpPr>
            <a:spLocks noGrp="1"/>
          </p:cNvSpPr>
          <p:nvPr>
            <p:ph type="body" sz="half" idx="10"/>
          </p:nvPr>
        </p:nvSpPr>
        <p:spPr/>
        <p:txBody>
          <a:bodyPr/>
          <a:lstStyle/>
          <a:p>
            <a:endParaRPr lang="en-GB"/>
          </a:p>
        </p:txBody>
      </p:sp>
      <p:sp>
        <p:nvSpPr>
          <p:cNvPr id="6" name="Rectangle: Rounded Corners 5">
            <a:extLst>
              <a:ext uri="{FF2B5EF4-FFF2-40B4-BE49-F238E27FC236}">
                <a16:creationId xmlns:a16="http://schemas.microsoft.com/office/drawing/2014/main" id="{11E97DBC-10C1-2B69-62E6-D36492A83A78}"/>
              </a:ext>
            </a:extLst>
          </p:cNvPr>
          <p:cNvSpPr/>
          <p:nvPr/>
        </p:nvSpPr>
        <p:spPr>
          <a:xfrm>
            <a:off x="6545181" y="1276018"/>
            <a:ext cx="5367687" cy="3717617"/>
          </a:xfrm>
          <a:prstGeom prst="roundRect">
            <a:avLst/>
          </a:prstGeom>
          <a:solidFill>
            <a:schemeClr val="accent1">
              <a:lumMod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i="1" dirty="0">
                <a:solidFill>
                  <a:schemeClr val="bg1"/>
                </a:solidFill>
              </a:rPr>
              <a:t>‘Resettlement doesn’t mark the end of the psychological journey. Adapting to a new country is another challenging step and can add to distress.  Refugees (in particular) will be experiencing loss and grief, even survivors guilt, and the normality of the new environment can be a painful reminder of what has been lost.’</a:t>
            </a:r>
          </a:p>
        </p:txBody>
      </p:sp>
    </p:spTree>
    <p:extLst>
      <p:ext uri="{BB962C8B-B14F-4D97-AF65-F5344CB8AC3E}">
        <p14:creationId xmlns:p14="http://schemas.microsoft.com/office/powerpoint/2010/main" val="14050253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8">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0">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48850A-973D-BA0D-F91C-0A207B4BCBAE}"/>
              </a:ext>
            </a:extLst>
          </p:cNvPr>
          <p:cNvSpPr>
            <a:spLocks noGrp="1"/>
          </p:cNvSpPr>
          <p:nvPr>
            <p:ph type="title"/>
          </p:nvPr>
        </p:nvSpPr>
        <p:spPr>
          <a:xfrm>
            <a:off x="5008881" y="634946"/>
            <a:ext cx="6368142" cy="1450757"/>
          </a:xfrm>
        </p:spPr>
        <p:txBody>
          <a:bodyPr>
            <a:normAutofit/>
          </a:bodyPr>
          <a:lstStyle/>
          <a:p>
            <a:r>
              <a:rPr lang="en-GB"/>
              <a:t>Content Warning &amp; Emotional Safety </a:t>
            </a:r>
          </a:p>
        </p:txBody>
      </p:sp>
      <p:pic>
        <p:nvPicPr>
          <p:cNvPr id="5" name="Picture 4" descr="Bright ladder against dull ladders">
            <a:extLst>
              <a:ext uri="{FF2B5EF4-FFF2-40B4-BE49-F238E27FC236}">
                <a16:creationId xmlns:a16="http://schemas.microsoft.com/office/drawing/2014/main" id="{97C028BE-3E32-291F-B304-85CA5BC81256}"/>
              </a:ext>
            </a:extLst>
          </p:cNvPr>
          <p:cNvPicPr>
            <a:picLocks noChangeAspect="1"/>
          </p:cNvPicPr>
          <p:nvPr/>
        </p:nvPicPr>
        <p:blipFill rotWithShape="1">
          <a:blip r:embed="rId3"/>
          <a:srcRect l="43469" r="5720" b="-2"/>
          <a:stretch/>
        </p:blipFill>
        <p:spPr>
          <a:xfrm>
            <a:off x="20" y="-12128"/>
            <a:ext cx="4654276" cy="6870127"/>
          </a:xfrm>
          <a:prstGeom prst="rect">
            <a:avLst/>
          </a:prstGeom>
        </p:spPr>
      </p:pic>
      <p:cxnSp>
        <p:nvCxnSpPr>
          <p:cNvPr id="13" name="Straight Connector 12">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39BB4EB-DEF5-D57D-E6D1-9CBE30798B08}"/>
              </a:ext>
            </a:extLst>
          </p:cNvPr>
          <p:cNvSpPr>
            <a:spLocks noGrp="1"/>
          </p:cNvSpPr>
          <p:nvPr>
            <p:ph idx="1"/>
          </p:nvPr>
        </p:nvSpPr>
        <p:spPr>
          <a:xfrm>
            <a:off x="5181600" y="2198913"/>
            <a:ext cx="6492239" cy="4323801"/>
          </a:xfrm>
        </p:spPr>
        <p:txBody>
          <a:bodyPr>
            <a:normAutofit/>
          </a:bodyPr>
          <a:lstStyle/>
          <a:p>
            <a:pPr marL="0" indent="0">
              <a:buNone/>
            </a:pPr>
            <a:r>
              <a:rPr lang="en-GB" sz="1600"/>
              <a:t>Subject and content can be emotive </a:t>
            </a:r>
          </a:p>
          <a:p>
            <a:pPr marL="0" indent="0">
              <a:buNone/>
            </a:pPr>
            <a:r>
              <a:rPr lang="en-GB" sz="1600"/>
              <a:t>Aiming to achieve a balance to allows us to sit with discomfort that serves as a springboard for change and action </a:t>
            </a:r>
          </a:p>
          <a:p>
            <a:pPr marL="0" indent="0">
              <a:buNone/>
            </a:pPr>
            <a:r>
              <a:rPr lang="en-GB" sz="1600"/>
              <a:t>Please take time to step out if this is required</a:t>
            </a:r>
          </a:p>
          <a:p>
            <a:pPr marL="0" indent="0">
              <a:buNone/>
            </a:pPr>
            <a:r>
              <a:rPr lang="en-GB" sz="1600"/>
              <a:t>We do not seek to create a hierarchy of lived experiences and this group explicitly recognises that other marginalised groups also experience discrimination </a:t>
            </a:r>
          </a:p>
          <a:p>
            <a:pPr marL="0" indent="0">
              <a:buNone/>
            </a:pPr>
            <a:r>
              <a:rPr lang="en-GB" sz="1600"/>
              <a:t>These sessions do often contain difficult challenge questions </a:t>
            </a:r>
          </a:p>
          <a:p>
            <a:pPr marL="0" indent="0">
              <a:buNone/>
            </a:pPr>
            <a:r>
              <a:rPr lang="en-GB" sz="1600"/>
              <a:t>We encourage debate and discussion but the questioning of the lived experience of BPOC is not up for discussion </a:t>
            </a:r>
          </a:p>
          <a:p>
            <a:pPr marL="0" indent="0">
              <a:buNone/>
            </a:pPr>
            <a:r>
              <a:rPr lang="en-GB" sz="1600"/>
              <a:t>Language and terminology </a:t>
            </a:r>
          </a:p>
          <a:p>
            <a:pPr marL="0" indent="0">
              <a:buNone/>
            </a:pPr>
            <a:r>
              <a:rPr lang="en-GB" sz="1600"/>
              <a:t>We ask that you pay attention to any thoughts, feeling and reactions that occur during discussions</a:t>
            </a:r>
          </a:p>
          <a:p>
            <a:endParaRPr lang="en-GB" sz="1400"/>
          </a:p>
          <a:p>
            <a:endParaRPr lang="en-GB" sz="1400"/>
          </a:p>
        </p:txBody>
      </p:sp>
    </p:spTree>
    <p:extLst>
      <p:ext uri="{BB962C8B-B14F-4D97-AF65-F5344CB8AC3E}">
        <p14:creationId xmlns:p14="http://schemas.microsoft.com/office/powerpoint/2010/main" val="24201930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0FECE-292B-0263-7A8A-54D3355B5406}"/>
              </a:ext>
            </a:extLst>
          </p:cNvPr>
          <p:cNvSpPr>
            <a:spLocks noGrp="1"/>
          </p:cNvSpPr>
          <p:nvPr>
            <p:ph type="ctrTitle"/>
          </p:nvPr>
        </p:nvSpPr>
        <p:spPr/>
        <p:txBody>
          <a:bodyPr>
            <a:normAutofit fontScale="90000"/>
          </a:bodyPr>
          <a:lstStyle/>
          <a:p>
            <a:r>
              <a:rPr lang="en-GB" dirty="0">
                <a:solidFill>
                  <a:schemeClr val="accent1">
                    <a:lumMod val="50000"/>
                  </a:schemeClr>
                </a:solidFill>
              </a:rPr>
              <a:t>Acculturative</a:t>
            </a:r>
            <a:br>
              <a:rPr lang="en-GB" dirty="0">
                <a:solidFill>
                  <a:schemeClr val="accent1">
                    <a:lumMod val="50000"/>
                  </a:schemeClr>
                </a:solidFill>
              </a:rPr>
            </a:br>
            <a:r>
              <a:rPr lang="en-GB" dirty="0">
                <a:solidFill>
                  <a:schemeClr val="accent1">
                    <a:lumMod val="50000"/>
                  </a:schemeClr>
                </a:solidFill>
              </a:rPr>
              <a:t>Stress</a:t>
            </a:r>
          </a:p>
        </p:txBody>
      </p:sp>
      <p:sp>
        <p:nvSpPr>
          <p:cNvPr id="3" name="Text Placeholder 2">
            <a:extLst>
              <a:ext uri="{FF2B5EF4-FFF2-40B4-BE49-F238E27FC236}">
                <a16:creationId xmlns:a16="http://schemas.microsoft.com/office/drawing/2014/main" id="{6CEA82E4-863D-BE56-2AAE-63FB093D8965}"/>
              </a:ext>
            </a:extLst>
          </p:cNvPr>
          <p:cNvSpPr>
            <a:spLocks noGrp="1"/>
          </p:cNvSpPr>
          <p:nvPr>
            <p:ph type="body" sz="half" idx="2"/>
          </p:nvPr>
        </p:nvSpPr>
        <p:spPr/>
        <p:txBody>
          <a:bodyPr/>
          <a:lstStyle/>
          <a:p>
            <a:endParaRPr lang="en-GB"/>
          </a:p>
        </p:txBody>
      </p:sp>
      <p:sp>
        <p:nvSpPr>
          <p:cNvPr id="4" name="Text Placeholder 3">
            <a:extLst>
              <a:ext uri="{FF2B5EF4-FFF2-40B4-BE49-F238E27FC236}">
                <a16:creationId xmlns:a16="http://schemas.microsoft.com/office/drawing/2014/main" id="{C686DF99-DB54-07CF-B4C4-3B99CAE212FC}"/>
              </a:ext>
            </a:extLst>
          </p:cNvPr>
          <p:cNvSpPr>
            <a:spLocks noGrp="1"/>
          </p:cNvSpPr>
          <p:nvPr>
            <p:ph type="body" sz="half" idx="10"/>
          </p:nvPr>
        </p:nvSpPr>
        <p:spPr/>
        <p:txBody>
          <a:bodyPr/>
          <a:lstStyle/>
          <a:p>
            <a:endParaRPr lang="en-GB"/>
          </a:p>
        </p:txBody>
      </p:sp>
      <p:graphicFrame>
        <p:nvGraphicFramePr>
          <p:cNvPr id="5" name="Diagram 4">
            <a:extLst>
              <a:ext uri="{FF2B5EF4-FFF2-40B4-BE49-F238E27FC236}">
                <a16:creationId xmlns:a16="http://schemas.microsoft.com/office/drawing/2014/main" id="{23BF5F51-9C2F-3571-F63E-FD93659D5D4E}"/>
              </a:ext>
            </a:extLst>
          </p:cNvPr>
          <p:cNvGraphicFramePr/>
          <p:nvPr/>
        </p:nvGraphicFramePr>
        <p:xfrm>
          <a:off x="2272633" y="540254"/>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155789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5184EE-563C-A392-CAAE-D65ACCD5C27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2D1817-7C21-DE3F-95FA-CA5E27B20894}"/>
              </a:ext>
            </a:extLst>
          </p:cNvPr>
          <p:cNvSpPr txBox="1">
            <a:spLocks/>
          </p:cNvSpPr>
          <p:nvPr/>
        </p:nvSpPr>
        <p:spPr>
          <a:xfrm>
            <a:off x="695325" y="1445682"/>
            <a:ext cx="10801350" cy="4590976"/>
          </a:xfrm>
          <a:prstGeom prst="rect">
            <a:avLst/>
          </a:prstGeom>
        </p:spPr>
        <p:txBody>
          <a:bodyPr numCol="1"/>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n-GB" dirty="0">
              <a:latin typeface="Source Sans Pro" panose="020B0503030403020204" pitchFamily="34" charset="0"/>
              <a:ea typeface="Source Sans Pro" panose="020B0503030403020204" pitchFamily="34" charset="0"/>
            </a:endParaRPr>
          </a:p>
          <a:p>
            <a:pPr lvl="1"/>
            <a:endParaRPr lang="en-GB" dirty="0">
              <a:latin typeface="Source Sans Pro" panose="020B0503030403020204" pitchFamily="34" charset="0"/>
              <a:ea typeface="Source Sans Pro" panose="020B0503030403020204" pitchFamily="34" charset="0"/>
            </a:endParaRPr>
          </a:p>
        </p:txBody>
      </p:sp>
      <p:sp>
        <p:nvSpPr>
          <p:cNvPr id="6" name="Title 3">
            <a:extLst>
              <a:ext uri="{FF2B5EF4-FFF2-40B4-BE49-F238E27FC236}">
                <a16:creationId xmlns:a16="http://schemas.microsoft.com/office/drawing/2014/main" id="{D018704F-CD7B-94D4-5D45-E406E6C81505}"/>
              </a:ext>
            </a:extLst>
          </p:cNvPr>
          <p:cNvSpPr>
            <a:spLocks noGrp="1"/>
          </p:cNvSpPr>
          <p:nvPr>
            <p:ph type="ctrTitle"/>
          </p:nvPr>
        </p:nvSpPr>
        <p:spPr>
          <a:xfrm>
            <a:off x="609599" y="536575"/>
            <a:ext cx="10887076" cy="819150"/>
          </a:xfrm>
        </p:spPr>
        <p:txBody>
          <a:bodyPr>
            <a:normAutofit fontScale="90000"/>
          </a:bodyPr>
          <a:lstStyle/>
          <a:p>
            <a:r>
              <a:rPr lang="en-GB" dirty="0">
                <a:solidFill>
                  <a:schemeClr val="accent1">
                    <a:lumMod val="50000"/>
                  </a:schemeClr>
                </a:solidFill>
              </a:rPr>
              <a:t>Prevalence of mental health issues in migrant population</a:t>
            </a:r>
          </a:p>
        </p:txBody>
      </p:sp>
      <p:sp>
        <p:nvSpPr>
          <p:cNvPr id="7" name="Text Placeholder 2">
            <a:extLst>
              <a:ext uri="{FF2B5EF4-FFF2-40B4-BE49-F238E27FC236}">
                <a16:creationId xmlns:a16="http://schemas.microsoft.com/office/drawing/2014/main" id="{965E415F-B783-6C41-CD77-7D96053A89DA}"/>
              </a:ext>
            </a:extLst>
          </p:cNvPr>
          <p:cNvSpPr>
            <a:spLocks noGrp="1"/>
          </p:cNvSpPr>
          <p:nvPr>
            <p:ph type="body" sz="half" idx="2"/>
          </p:nvPr>
        </p:nvSpPr>
        <p:spPr>
          <a:xfrm>
            <a:off x="629654" y="1708607"/>
            <a:ext cx="10099305" cy="4051169"/>
          </a:xfrm>
        </p:spPr>
        <p:txBody>
          <a:bodyPr>
            <a:normAutofit fontScale="92500" lnSpcReduction="20000"/>
          </a:bodyPr>
          <a:lstStyle/>
          <a:p>
            <a:pPr marL="342900" indent="-342900">
              <a:buFont typeface="Arial" panose="020B0604020202020204" pitchFamily="34" charset="0"/>
              <a:buChar char="•"/>
            </a:pPr>
            <a:r>
              <a:rPr lang="en-GB" sz="2400" dirty="0">
                <a:latin typeface="+mj-lt"/>
              </a:rPr>
              <a:t>Around 32 to 47% of migrants have experienced some form of PTSD</a:t>
            </a:r>
          </a:p>
          <a:p>
            <a:pPr marL="342900" indent="-342900">
              <a:buFont typeface="Arial" panose="020B0604020202020204" pitchFamily="34" charset="0"/>
              <a:buChar char="•"/>
            </a:pPr>
            <a:r>
              <a:rPr lang="en-GB" sz="2400" dirty="0">
                <a:latin typeface="+mj-lt"/>
              </a:rPr>
              <a:t>Around 32% of adult asylum seekers or refugees have experienced depression</a:t>
            </a:r>
          </a:p>
          <a:p>
            <a:pPr marL="342900" indent="-342900">
              <a:buFont typeface="Arial" panose="020B0604020202020204" pitchFamily="34" charset="0"/>
              <a:buChar char="•"/>
            </a:pPr>
            <a:r>
              <a:rPr lang="en-GB" sz="2400" dirty="0">
                <a:latin typeface="+mj-lt"/>
              </a:rPr>
              <a:t>1/3 of adolescents and 34% of parents have experienced trauma during migration</a:t>
            </a:r>
          </a:p>
          <a:p>
            <a:pPr marL="342900" indent="-342900">
              <a:buFont typeface="Arial" panose="020B0604020202020204" pitchFamily="34" charset="0"/>
              <a:buChar char="•"/>
            </a:pPr>
            <a:r>
              <a:rPr lang="en-GB" sz="2400" dirty="0">
                <a:latin typeface="+mj-lt"/>
              </a:rPr>
              <a:t>More than a quarter of refugee children suffer from a psychological disorder (this is 3 times higher than in English children)</a:t>
            </a:r>
          </a:p>
          <a:p>
            <a:pPr marL="342900" indent="-342900">
              <a:buFont typeface="Arial" panose="020B0604020202020204" pitchFamily="34" charset="0"/>
              <a:buChar char="•"/>
            </a:pPr>
            <a:r>
              <a:rPr lang="en-GB" sz="2400" dirty="0">
                <a:latin typeface="+mj-lt"/>
              </a:rPr>
              <a:t>26% of children and adolescents travelling with families had experienced physical and psychologically traumatic experiences, this rose to 68% in unaccompanied minors</a:t>
            </a:r>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26378561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8338E-2C12-430E-E6EF-8CF22DB23020}"/>
              </a:ext>
            </a:extLst>
          </p:cNvPr>
          <p:cNvSpPr>
            <a:spLocks noGrp="1"/>
          </p:cNvSpPr>
          <p:nvPr>
            <p:ph type="ctrTitle"/>
          </p:nvPr>
        </p:nvSpPr>
        <p:spPr>
          <a:xfrm>
            <a:off x="808991" y="342923"/>
            <a:ext cx="10433113" cy="818732"/>
          </a:xfrm>
        </p:spPr>
        <p:txBody>
          <a:bodyPr>
            <a:normAutofit/>
          </a:bodyPr>
          <a:lstStyle/>
          <a:p>
            <a:r>
              <a:rPr lang="en-GB" dirty="0">
                <a:solidFill>
                  <a:schemeClr val="accent1">
                    <a:lumMod val="50000"/>
                  </a:schemeClr>
                </a:solidFill>
              </a:rPr>
              <a:t>Impact on children</a:t>
            </a:r>
          </a:p>
        </p:txBody>
      </p:sp>
      <p:sp>
        <p:nvSpPr>
          <p:cNvPr id="4" name="Text Placeholder 3">
            <a:extLst>
              <a:ext uri="{FF2B5EF4-FFF2-40B4-BE49-F238E27FC236}">
                <a16:creationId xmlns:a16="http://schemas.microsoft.com/office/drawing/2014/main" id="{F4D29362-3AD4-8C70-21B2-650DDE776850}"/>
              </a:ext>
            </a:extLst>
          </p:cNvPr>
          <p:cNvSpPr>
            <a:spLocks noGrp="1"/>
          </p:cNvSpPr>
          <p:nvPr>
            <p:ph type="body" sz="half" idx="10"/>
          </p:nvPr>
        </p:nvSpPr>
        <p:spPr/>
        <p:txBody>
          <a:bodyPr/>
          <a:lstStyle/>
          <a:p>
            <a:endParaRPr lang="en-GB" dirty="0"/>
          </a:p>
        </p:txBody>
      </p:sp>
      <p:sp>
        <p:nvSpPr>
          <p:cNvPr id="5" name="Rectangle: Rounded Corners 4">
            <a:extLst>
              <a:ext uri="{FF2B5EF4-FFF2-40B4-BE49-F238E27FC236}">
                <a16:creationId xmlns:a16="http://schemas.microsoft.com/office/drawing/2014/main" id="{DD3FE3DF-68D9-D5C1-F9A9-AF7334CF2867}"/>
              </a:ext>
            </a:extLst>
          </p:cNvPr>
          <p:cNvSpPr/>
          <p:nvPr/>
        </p:nvSpPr>
        <p:spPr>
          <a:xfrm>
            <a:off x="6949440" y="610384"/>
            <a:ext cx="4365319" cy="2073441"/>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Migration, either voluntary or forced, independent of motivation, can be understood as a potentially stressful and even eventually traumatic event, especially for children and adolescents’</a:t>
            </a:r>
          </a:p>
        </p:txBody>
      </p:sp>
      <p:pic>
        <p:nvPicPr>
          <p:cNvPr id="2050" name="Picture 2" descr="Missing child refugees in Europe: Neglected, trafficked and exploited ...">
            <a:extLst>
              <a:ext uri="{FF2B5EF4-FFF2-40B4-BE49-F238E27FC236}">
                <a16:creationId xmlns:a16="http://schemas.microsoft.com/office/drawing/2014/main" id="{3F0EC283-4455-7B06-5EA0-8C3FE58FFC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3561" y="3230777"/>
            <a:ext cx="4501198" cy="288204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052" name="Text Placeholder 2">
            <a:extLst>
              <a:ext uri="{FF2B5EF4-FFF2-40B4-BE49-F238E27FC236}">
                <a16:creationId xmlns:a16="http://schemas.microsoft.com/office/drawing/2014/main" id="{F3C8714C-B175-49A0-94C6-2EE755A5A89F}"/>
              </a:ext>
            </a:extLst>
          </p:cNvPr>
          <p:cNvGraphicFramePr/>
          <p:nvPr/>
        </p:nvGraphicFramePr>
        <p:xfrm>
          <a:off x="629655" y="1188721"/>
          <a:ext cx="5017166" cy="53035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81712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166" y="256456"/>
            <a:ext cx="10838284" cy="548640"/>
          </a:xfrm>
        </p:spPr>
        <p:txBody>
          <a:bodyPr>
            <a:normAutofit fontScale="90000"/>
          </a:bodyPr>
          <a:lstStyle/>
          <a:p>
            <a:br>
              <a:rPr lang="en-GB" dirty="0"/>
            </a:br>
            <a:r>
              <a:rPr lang="en-GB" sz="3100" b="1" dirty="0">
                <a:solidFill>
                  <a:schemeClr val="accent1">
                    <a:lumMod val="50000"/>
                  </a:schemeClr>
                </a:solidFill>
              </a:rPr>
              <a:t>When might adversity become trauma? (stressor continuum)</a:t>
            </a:r>
          </a:p>
        </p:txBody>
      </p:sp>
      <p:graphicFrame>
        <p:nvGraphicFramePr>
          <p:cNvPr id="6" name="Diagram 5"/>
          <p:cNvGraphicFramePr/>
          <p:nvPr/>
        </p:nvGraphicFramePr>
        <p:xfrm>
          <a:off x="525782" y="1917124"/>
          <a:ext cx="11037568" cy="41979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525781" y="1211069"/>
            <a:ext cx="11388054" cy="400110"/>
          </a:xfrm>
          <a:prstGeom prst="rect">
            <a:avLst/>
          </a:prstGeom>
          <a:noFill/>
        </p:spPr>
        <p:txBody>
          <a:bodyPr wrap="none" rtlCol="0">
            <a:spAutoFit/>
          </a:bodyPr>
          <a:lstStyle/>
          <a:p>
            <a:pPr defTabSz="685800"/>
            <a:r>
              <a:rPr lang="en-GB" sz="2000">
                <a:solidFill>
                  <a:prstClr val="black"/>
                </a:solidFill>
                <a:latin typeface="Arial"/>
              </a:rPr>
              <a:t>Stress responses or reactions to a traumatic/adverse event can be either positive, tolerable or toxic</a:t>
            </a:r>
          </a:p>
        </p:txBody>
      </p:sp>
    </p:spTree>
    <p:extLst>
      <p:ext uri="{BB962C8B-B14F-4D97-AF65-F5344CB8AC3E}">
        <p14:creationId xmlns:p14="http://schemas.microsoft.com/office/powerpoint/2010/main" val="19449675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6591" y="164906"/>
            <a:ext cx="1932562" cy="17702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itle 1"/>
          <p:cNvSpPr>
            <a:spLocks noGrp="1"/>
          </p:cNvSpPr>
          <p:nvPr>
            <p:ph type="ctrTitle"/>
          </p:nvPr>
        </p:nvSpPr>
        <p:spPr/>
        <p:txBody>
          <a:bodyPr>
            <a:normAutofit fontScale="90000"/>
          </a:bodyPr>
          <a:lstStyle/>
          <a:p>
            <a:pPr algn="ctr"/>
            <a:r>
              <a:rPr lang="en-US" b="1" dirty="0">
                <a:solidFill>
                  <a:schemeClr val="accent1">
                    <a:lumMod val="50000"/>
                  </a:schemeClr>
                </a:solidFill>
              </a:rPr>
              <a:t>Unmet attachment needs  </a:t>
            </a:r>
          </a:p>
        </p:txBody>
      </p:sp>
      <p:sp>
        <p:nvSpPr>
          <p:cNvPr id="14" name="Content Placeholder 2"/>
          <p:cNvSpPr>
            <a:spLocks noGrp="1"/>
          </p:cNvSpPr>
          <p:nvPr>
            <p:ph type="body" sz="half" idx="2"/>
          </p:nvPr>
        </p:nvSpPr>
        <p:spPr>
          <a:xfrm>
            <a:off x="629655" y="1696683"/>
            <a:ext cx="4656720" cy="4172305"/>
          </a:xfrm>
        </p:spPr>
        <p:txBody>
          <a:bodyPr>
            <a:normAutofit lnSpcReduction="10000"/>
          </a:bodyPr>
          <a:lstStyle/>
          <a:p>
            <a:pPr marL="342900" indent="-342900">
              <a:buFont typeface="Arial" panose="020B0604020202020204" pitchFamily="34" charset="0"/>
              <a:buChar char="•"/>
            </a:pPr>
            <a:r>
              <a:rPr lang="en-GB" sz="2400" dirty="0"/>
              <a:t>Transitions may trigger painful memories of loss or rejection, feelings of high anxiety or grief. </a:t>
            </a:r>
          </a:p>
          <a:p>
            <a:pPr marL="342900" indent="-342900">
              <a:buFont typeface="Arial" panose="020B0604020202020204" pitchFamily="34" charset="0"/>
              <a:buChar char="•"/>
            </a:pPr>
            <a:r>
              <a:rPr lang="en-GB" sz="2400" dirty="0"/>
              <a:t>Difficulties often arise from children’s emotional needs. </a:t>
            </a:r>
          </a:p>
          <a:p>
            <a:pPr marL="342900" indent="-342900">
              <a:buFont typeface="Arial" panose="020B0604020202020204" pitchFamily="34" charset="0"/>
              <a:buChar char="•"/>
            </a:pPr>
            <a:r>
              <a:rPr lang="en-GB" sz="2400" dirty="0"/>
              <a:t>Transitions and inconsistency can pose a threat – stress response! </a:t>
            </a:r>
          </a:p>
          <a:p>
            <a:pPr marL="342900" indent="-342900">
              <a:buFont typeface="Arial" panose="020B0604020202020204" pitchFamily="34" charset="0"/>
              <a:buChar char="•"/>
            </a:pPr>
            <a:r>
              <a:rPr lang="en-GB" sz="2400" dirty="0"/>
              <a:t>Valuable recovery opportunity for children. </a:t>
            </a:r>
          </a:p>
        </p:txBody>
      </p:sp>
      <p:pic>
        <p:nvPicPr>
          <p:cNvPr id="3" name="Picture 2">
            <a:extLst>
              <a:ext uri="{FF2B5EF4-FFF2-40B4-BE49-F238E27FC236}">
                <a16:creationId xmlns:a16="http://schemas.microsoft.com/office/drawing/2014/main" id="{5DCD529D-567F-F5C1-F58B-823913A04BE5}"/>
              </a:ext>
            </a:extLst>
          </p:cNvPr>
          <p:cNvPicPr>
            <a:picLocks noChangeAspect="1"/>
          </p:cNvPicPr>
          <p:nvPr/>
        </p:nvPicPr>
        <p:blipFill>
          <a:blip r:embed="rId4"/>
          <a:stretch>
            <a:fillRect/>
          </a:stretch>
        </p:blipFill>
        <p:spPr>
          <a:xfrm>
            <a:off x="5376430" y="3520440"/>
            <a:ext cx="1797566" cy="2567952"/>
          </a:xfrm>
          <a:prstGeom prst="rect">
            <a:avLst/>
          </a:prstGeom>
          <a:ln>
            <a:noFill/>
          </a:ln>
          <a:effectLst>
            <a:outerShdw blurRad="292100" dist="139700" dir="2700000" algn="tl" rotWithShape="0">
              <a:srgbClr val="333333">
                <a:alpha val="65000"/>
              </a:srgbClr>
            </a:outerShdw>
          </a:effectLst>
        </p:spPr>
      </p:pic>
      <p:graphicFrame>
        <p:nvGraphicFramePr>
          <p:cNvPr id="5" name="Content Placeholder 12">
            <a:extLst>
              <a:ext uri="{FF2B5EF4-FFF2-40B4-BE49-F238E27FC236}">
                <a16:creationId xmlns:a16="http://schemas.microsoft.com/office/drawing/2014/main" id="{66A7769E-DD35-729D-CACB-02A11BC85DBB}"/>
              </a:ext>
            </a:extLst>
          </p:cNvPr>
          <p:cNvGraphicFramePr>
            <a:graphicFrameLocks/>
          </p:cNvGraphicFramePr>
          <p:nvPr/>
        </p:nvGraphicFramePr>
        <p:xfrm>
          <a:off x="5376430" y="1355559"/>
          <a:ext cx="8201025" cy="417230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2984738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Chart 2"/>
          <p:cNvGraphicFramePr>
            <a:graphicFrameLocks/>
          </p:cNvGraphicFramePr>
          <p:nvPr/>
        </p:nvGraphicFramePr>
        <p:xfrm>
          <a:off x="1248834" y="235618"/>
          <a:ext cx="10369551" cy="6048375"/>
        </p:xfrm>
        <a:graphic>
          <a:graphicData uri="http://schemas.openxmlformats.org/presentationml/2006/ole">
            <mc:AlternateContent xmlns:mc="http://schemas.openxmlformats.org/markup-compatibility/2006">
              <mc:Choice xmlns:v="urn:schemas-microsoft-com:vml" Requires="v">
                <p:oleObj r:id="rId3" imgW="8230313" imgH="5517358" progId="">
                  <p:embed/>
                </p:oleObj>
              </mc:Choice>
              <mc:Fallback>
                <p:oleObj r:id="rId3" imgW="8230313" imgH="5517358" progId="">
                  <p:embed/>
                  <p:pic>
                    <p:nvPicPr>
                      <p:cNvPr id="2050" name="Chart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8834" y="235618"/>
                        <a:ext cx="10369551" cy="6048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5310135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37321B-45D2-6D3C-4865-CA03B7DB3269}"/>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7BF42CA-AD55-48B4-8949-C4DCA60A6A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6AE1D3D-3106-4CB2-AA7C-0C1642AC0F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4" name="Group 13">
            <a:extLst>
              <a:ext uri="{FF2B5EF4-FFF2-40B4-BE49-F238E27FC236}">
                <a16:creationId xmlns:a16="http://schemas.microsoft.com/office/drawing/2014/main" id="{0A31B6AF-B711-4CDB-8C2B-16E963DDC4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37" y="0"/>
            <a:ext cx="5646974" cy="6483075"/>
            <a:chOff x="-19221" y="0"/>
            <a:chExt cx="5646974" cy="6483075"/>
          </a:xfrm>
        </p:grpSpPr>
        <p:sp>
          <p:nvSpPr>
            <p:cNvPr id="15" name="Freeform: Shape 14">
              <a:extLst>
                <a:ext uri="{FF2B5EF4-FFF2-40B4-BE49-F238E27FC236}">
                  <a16:creationId xmlns:a16="http://schemas.microsoft.com/office/drawing/2014/main" id="{CA818331-E13C-49C6-B98D-A60AD0E85A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16610"/>
              <a:ext cx="5535001" cy="6250127"/>
            </a:xfrm>
            <a:custGeom>
              <a:avLst/>
              <a:gdLst>
                <a:gd name="connsiteX0" fmla="*/ 2510242 w 5535001"/>
                <a:gd name="connsiteY0" fmla="*/ 174 h 6250127"/>
                <a:gd name="connsiteX1" fmla="*/ 2550551 w 5535001"/>
                <a:gd name="connsiteY1" fmla="*/ 510 h 6250127"/>
                <a:gd name="connsiteX2" fmla="*/ 2629490 w 5535001"/>
                <a:gd name="connsiteY2" fmla="*/ 3757 h 6250127"/>
                <a:gd name="connsiteX3" fmla="*/ 2708317 w 5535001"/>
                <a:gd name="connsiteY3" fmla="*/ 7229 h 6250127"/>
                <a:gd name="connsiteX4" fmla="*/ 2787256 w 5535001"/>
                <a:gd name="connsiteY4" fmla="*/ 14619 h 6250127"/>
                <a:gd name="connsiteX5" fmla="*/ 3408467 w 5535001"/>
                <a:gd name="connsiteY5" fmla="*/ 145064 h 6250127"/>
                <a:gd name="connsiteX6" fmla="*/ 3557723 w 5535001"/>
                <a:gd name="connsiteY6" fmla="*/ 199593 h 6250127"/>
                <a:gd name="connsiteX7" fmla="*/ 3594337 w 5535001"/>
                <a:gd name="connsiteY7" fmla="*/ 214597 h 6250127"/>
                <a:gd name="connsiteX8" fmla="*/ 3630616 w 5535001"/>
                <a:gd name="connsiteY8" fmla="*/ 230385 h 6250127"/>
                <a:gd name="connsiteX9" fmla="*/ 3703172 w 5535001"/>
                <a:gd name="connsiteY9" fmla="*/ 262073 h 6250127"/>
                <a:gd name="connsiteX10" fmla="*/ 3739003 w 5535001"/>
                <a:gd name="connsiteY10" fmla="*/ 278756 h 6250127"/>
                <a:gd name="connsiteX11" fmla="*/ 3756806 w 5535001"/>
                <a:gd name="connsiteY11" fmla="*/ 287266 h 6250127"/>
                <a:gd name="connsiteX12" fmla="*/ 3773714 w 5535001"/>
                <a:gd name="connsiteY12" fmla="*/ 297567 h 6250127"/>
                <a:gd name="connsiteX13" fmla="*/ 3840784 w 5535001"/>
                <a:gd name="connsiteY13" fmla="*/ 339332 h 6250127"/>
                <a:gd name="connsiteX14" fmla="*/ 3873927 w 5535001"/>
                <a:gd name="connsiteY14" fmla="*/ 360495 h 6250127"/>
                <a:gd name="connsiteX15" fmla="*/ 3906062 w 5535001"/>
                <a:gd name="connsiteY15" fmla="*/ 383001 h 6250127"/>
                <a:gd name="connsiteX16" fmla="*/ 3969662 w 5535001"/>
                <a:gd name="connsiteY16" fmla="*/ 428572 h 6250127"/>
                <a:gd name="connsiteX17" fmla="*/ 4423029 w 5535001"/>
                <a:gd name="connsiteY17" fmla="*/ 837600 h 6250127"/>
                <a:gd name="connsiteX18" fmla="*/ 4474647 w 5535001"/>
                <a:gd name="connsiteY18" fmla="*/ 891569 h 6250127"/>
                <a:gd name="connsiteX19" fmla="*/ 4524250 w 5535001"/>
                <a:gd name="connsiteY19" fmla="*/ 946883 h 6250127"/>
                <a:gd name="connsiteX20" fmla="*/ 4573965 w 5535001"/>
                <a:gd name="connsiteY20" fmla="*/ 1001748 h 6250127"/>
                <a:gd name="connsiteX21" fmla="*/ 4622224 w 5535001"/>
                <a:gd name="connsiteY21" fmla="*/ 1057509 h 6250127"/>
                <a:gd name="connsiteX22" fmla="*/ 4717510 w 5535001"/>
                <a:gd name="connsiteY22" fmla="*/ 1169143 h 6250127"/>
                <a:gd name="connsiteX23" fmla="*/ 4764986 w 5535001"/>
                <a:gd name="connsiteY23" fmla="*/ 1224681 h 6250127"/>
                <a:gd name="connsiteX24" fmla="*/ 4813021 w 5535001"/>
                <a:gd name="connsiteY24" fmla="*/ 1279994 h 6250127"/>
                <a:gd name="connsiteX25" fmla="*/ 5001915 w 5535001"/>
                <a:gd name="connsiteY25" fmla="*/ 1506846 h 6250127"/>
                <a:gd name="connsiteX26" fmla="*/ 5170542 w 5535001"/>
                <a:gd name="connsiteY26" fmla="*/ 1751165 h 6250127"/>
                <a:gd name="connsiteX27" fmla="*/ 5428969 w 5535001"/>
                <a:gd name="connsiteY27" fmla="*/ 2293660 h 6250127"/>
                <a:gd name="connsiteX28" fmla="*/ 5534893 w 5535001"/>
                <a:gd name="connsiteY28" fmla="*/ 2899307 h 6250127"/>
                <a:gd name="connsiteX29" fmla="*/ 5508804 w 5535001"/>
                <a:gd name="connsiteY29" fmla="*/ 3211144 h 6250127"/>
                <a:gd name="connsiteX30" fmla="*/ 5426282 w 5535001"/>
                <a:gd name="connsiteY30" fmla="*/ 3513352 h 6250127"/>
                <a:gd name="connsiteX31" fmla="*/ 5248250 w 5535001"/>
                <a:gd name="connsiteY31" fmla="*/ 4030542 h 6250127"/>
                <a:gd name="connsiteX32" fmla="*/ 5208612 w 5535001"/>
                <a:gd name="connsiteY32" fmla="*/ 4161771 h 6250127"/>
                <a:gd name="connsiteX33" fmla="*/ 5170318 w 5535001"/>
                <a:gd name="connsiteY33" fmla="*/ 4294680 h 6250127"/>
                <a:gd name="connsiteX34" fmla="*/ 5132248 w 5535001"/>
                <a:gd name="connsiteY34" fmla="*/ 4430164 h 6250127"/>
                <a:gd name="connsiteX35" fmla="*/ 5112765 w 5535001"/>
                <a:gd name="connsiteY35" fmla="*/ 4498914 h 6250127"/>
                <a:gd name="connsiteX36" fmla="*/ 5091715 w 5535001"/>
                <a:gd name="connsiteY36" fmla="*/ 4569119 h 6250127"/>
                <a:gd name="connsiteX37" fmla="*/ 5068985 w 5535001"/>
                <a:gd name="connsiteY37" fmla="*/ 4640220 h 6250127"/>
                <a:gd name="connsiteX38" fmla="*/ 5043904 w 5535001"/>
                <a:gd name="connsiteY38" fmla="*/ 4712105 h 6250127"/>
                <a:gd name="connsiteX39" fmla="*/ 5015799 w 5535001"/>
                <a:gd name="connsiteY39" fmla="*/ 4784438 h 6250127"/>
                <a:gd name="connsiteX40" fmla="*/ 4982880 w 5535001"/>
                <a:gd name="connsiteY40" fmla="*/ 4856435 h 6250127"/>
                <a:gd name="connsiteX41" fmla="*/ 4817276 w 5535001"/>
                <a:gd name="connsiteY41" fmla="*/ 5125275 h 6250127"/>
                <a:gd name="connsiteX42" fmla="*/ 4618753 w 5535001"/>
                <a:gd name="connsiteY42" fmla="*/ 5355374 h 6250127"/>
                <a:gd name="connsiteX43" fmla="*/ 4566575 w 5535001"/>
                <a:gd name="connsiteY43" fmla="*/ 5408560 h 6250127"/>
                <a:gd name="connsiteX44" fmla="*/ 4513837 w 5535001"/>
                <a:gd name="connsiteY44" fmla="*/ 5461186 h 6250127"/>
                <a:gd name="connsiteX45" fmla="*/ 4459531 w 5535001"/>
                <a:gd name="connsiteY45" fmla="*/ 5512580 h 6250127"/>
                <a:gd name="connsiteX46" fmla="*/ 4404554 w 5535001"/>
                <a:gd name="connsiteY46" fmla="*/ 5563526 h 6250127"/>
                <a:gd name="connsiteX47" fmla="*/ 4348009 w 5535001"/>
                <a:gd name="connsiteY47" fmla="*/ 5613017 h 6250127"/>
                <a:gd name="connsiteX48" fmla="*/ 4290568 w 5535001"/>
                <a:gd name="connsiteY48" fmla="*/ 5661948 h 6250127"/>
                <a:gd name="connsiteX49" fmla="*/ 4276124 w 5535001"/>
                <a:gd name="connsiteY49" fmla="*/ 5674153 h 6250127"/>
                <a:gd name="connsiteX50" fmla="*/ 4261120 w 5535001"/>
                <a:gd name="connsiteY50" fmla="*/ 5685798 h 6250127"/>
                <a:gd name="connsiteX51" fmla="*/ 4231112 w 5535001"/>
                <a:gd name="connsiteY51" fmla="*/ 5708976 h 6250127"/>
                <a:gd name="connsiteX52" fmla="*/ 4170984 w 5535001"/>
                <a:gd name="connsiteY52" fmla="*/ 5755443 h 6250127"/>
                <a:gd name="connsiteX53" fmla="*/ 4046025 w 5535001"/>
                <a:gd name="connsiteY53" fmla="*/ 5843228 h 6250127"/>
                <a:gd name="connsiteX54" fmla="*/ 3915356 w 5535001"/>
                <a:gd name="connsiteY54" fmla="*/ 5923735 h 6250127"/>
                <a:gd name="connsiteX55" fmla="*/ 3346323 w 5535001"/>
                <a:gd name="connsiteY55" fmla="*/ 6158872 h 6250127"/>
                <a:gd name="connsiteX56" fmla="*/ 2743476 w 5535001"/>
                <a:gd name="connsiteY56" fmla="*/ 6247328 h 6250127"/>
                <a:gd name="connsiteX57" fmla="*/ 2668120 w 5535001"/>
                <a:gd name="connsiteY57" fmla="*/ 6249344 h 6250127"/>
                <a:gd name="connsiteX58" fmla="*/ 2630498 w 5535001"/>
                <a:gd name="connsiteY58" fmla="*/ 6250127 h 6250127"/>
                <a:gd name="connsiteX59" fmla="*/ 2592988 w 5535001"/>
                <a:gd name="connsiteY59" fmla="*/ 6249568 h 6250127"/>
                <a:gd name="connsiteX60" fmla="*/ 2518080 w 5535001"/>
                <a:gd name="connsiteY60" fmla="*/ 6247777 h 6250127"/>
                <a:gd name="connsiteX61" fmla="*/ 2442948 w 5535001"/>
                <a:gd name="connsiteY61" fmla="*/ 6244529 h 6250127"/>
                <a:gd name="connsiteX62" fmla="*/ 2291676 w 5535001"/>
                <a:gd name="connsiteY62" fmla="*/ 6232213 h 6250127"/>
                <a:gd name="connsiteX63" fmla="*/ 2141412 w 5535001"/>
                <a:gd name="connsiteY63" fmla="*/ 6212394 h 6250127"/>
                <a:gd name="connsiteX64" fmla="*/ 1992715 w 5535001"/>
                <a:gd name="connsiteY64" fmla="*/ 6184961 h 6250127"/>
                <a:gd name="connsiteX65" fmla="*/ 1845811 w 5535001"/>
                <a:gd name="connsiteY65" fmla="*/ 6151034 h 6250127"/>
                <a:gd name="connsiteX66" fmla="*/ 1701033 w 5535001"/>
                <a:gd name="connsiteY66" fmla="*/ 6110724 h 6250127"/>
                <a:gd name="connsiteX67" fmla="*/ 1629484 w 5535001"/>
                <a:gd name="connsiteY67" fmla="*/ 6088219 h 6250127"/>
                <a:gd name="connsiteX68" fmla="*/ 1558383 w 5535001"/>
                <a:gd name="connsiteY68" fmla="*/ 6064929 h 6250127"/>
                <a:gd name="connsiteX69" fmla="*/ 1011968 w 5535001"/>
                <a:gd name="connsiteY69" fmla="*/ 5828896 h 6250127"/>
                <a:gd name="connsiteX70" fmla="*/ 511237 w 5535001"/>
                <a:gd name="connsiteY70" fmla="*/ 5512356 h 6250127"/>
                <a:gd name="connsiteX71" fmla="*/ 395572 w 5535001"/>
                <a:gd name="connsiteY71" fmla="*/ 5419757 h 6250127"/>
                <a:gd name="connsiteX72" fmla="*/ 284722 w 5535001"/>
                <a:gd name="connsiteY72" fmla="*/ 5321559 h 6250127"/>
                <a:gd name="connsiteX73" fmla="*/ 257513 w 5535001"/>
                <a:gd name="connsiteY73" fmla="*/ 5296477 h 6250127"/>
                <a:gd name="connsiteX74" fmla="*/ 243853 w 5535001"/>
                <a:gd name="connsiteY74" fmla="*/ 5283937 h 6250127"/>
                <a:gd name="connsiteX75" fmla="*/ 230752 w 5535001"/>
                <a:gd name="connsiteY75" fmla="*/ 5270836 h 6250127"/>
                <a:gd name="connsiteX76" fmla="*/ 178574 w 5535001"/>
                <a:gd name="connsiteY76" fmla="*/ 5218322 h 6250127"/>
                <a:gd name="connsiteX77" fmla="*/ 126508 w 5535001"/>
                <a:gd name="connsiteY77" fmla="*/ 5165584 h 6250127"/>
                <a:gd name="connsiteX78" fmla="*/ 76345 w 5535001"/>
                <a:gd name="connsiteY78" fmla="*/ 5111167 h 6250127"/>
                <a:gd name="connsiteX79" fmla="*/ 26407 w 5535001"/>
                <a:gd name="connsiteY79" fmla="*/ 5056413 h 6250127"/>
                <a:gd name="connsiteX80" fmla="*/ 0 w 5535001"/>
                <a:gd name="connsiteY80" fmla="*/ 5024776 h 6250127"/>
                <a:gd name="connsiteX81" fmla="*/ 0 w 5535001"/>
                <a:gd name="connsiteY81" fmla="*/ 4492798 h 6250127"/>
                <a:gd name="connsiteX82" fmla="*/ 28534 w 5535001"/>
                <a:gd name="connsiteY82" fmla="*/ 4537879 h 6250127"/>
                <a:gd name="connsiteX83" fmla="*/ 66604 w 5535001"/>
                <a:gd name="connsiteY83" fmla="*/ 4592745 h 6250127"/>
                <a:gd name="connsiteX84" fmla="*/ 104114 w 5535001"/>
                <a:gd name="connsiteY84" fmla="*/ 4647834 h 6250127"/>
                <a:gd name="connsiteX85" fmla="*/ 143751 w 5535001"/>
                <a:gd name="connsiteY85" fmla="*/ 4701580 h 6250127"/>
                <a:gd name="connsiteX86" fmla="*/ 182717 w 5535001"/>
                <a:gd name="connsiteY86" fmla="*/ 4755773 h 6250127"/>
                <a:gd name="connsiteX87" fmla="*/ 223810 w 5535001"/>
                <a:gd name="connsiteY87" fmla="*/ 4808399 h 6250127"/>
                <a:gd name="connsiteX88" fmla="*/ 264679 w 5535001"/>
                <a:gd name="connsiteY88" fmla="*/ 4861249 h 6250127"/>
                <a:gd name="connsiteX89" fmla="*/ 307788 w 5535001"/>
                <a:gd name="connsiteY89" fmla="*/ 4912420 h 6250127"/>
                <a:gd name="connsiteX90" fmla="*/ 351232 w 5535001"/>
                <a:gd name="connsiteY90" fmla="*/ 4963254 h 6250127"/>
                <a:gd name="connsiteX91" fmla="*/ 397028 w 5535001"/>
                <a:gd name="connsiteY91" fmla="*/ 5012185 h 6250127"/>
                <a:gd name="connsiteX92" fmla="*/ 443496 w 5535001"/>
                <a:gd name="connsiteY92" fmla="*/ 5060444 h 6250127"/>
                <a:gd name="connsiteX93" fmla="*/ 455140 w 5535001"/>
                <a:gd name="connsiteY93" fmla="*/ 5072537 h 6250127"/>
                <a:gd name="connsiteX94" fmla="*/ 467345 w 5535001"/>
                <a:gd name="connsiteY94" fmla="*/ 5083958 h 6250127"/>
                <a:gd name="connsiteX95" fmla="*/ 491755 w 5535001"/>
                <a:gd name="connsiteY95" fmla="*/ 5106912 h 6250127"/>
                <a:gd name="connsiteX96" fmla="*/ 540686 w 5535001"/>
                <a:gd name="connsiteY96" fmla="*/ 5152819 h 6250127"/>
                <a:gd name="connsiteX97" fmla="*/ 552890 w 5535001"/>
                <a:gd name="connsiteY97" fmla="*/ 5164353 h 6250127"/>
                <a:gd name="connsiteX98" fmla="*/ 565655 w 5535001"/>
                <a:gd name="connsiteY98" fmla="*/ 5175214 h 6250127"/>
                <a:gd name="connsiteX99" fmla="*/ 591072 w 5535001"/>
                <a:gd name="connsiteY99" fmla="*/ 5197048 h 6250127"/>
                <a:gd name="connsiteX100" fmla="*/ 694197 w 5535001"/>
                <a:gd name="connsiteY100" fmla="*/ 5283041 h 6250127"/>
                <a:gd name="connsiteX101" fmla="*/ 1146221 w 5535001"/>
                <a:gd name="connsiteY101" fmla="*/ 5573716 h 6250127"/>
                <a:gd name="connsiteX102" fmla="*/ 1650982 w 5535001"/>
                <a:gd name="connsiteY102" fmla="*/ 5758130 h 6250127"/>
                <a:gd name="connsiteX103" fmla="*/ 1716485 w 5535001"/>
                <a:gd name="connsiteY103" fmla="*/ 5772798 h 6250127"/>
                <a:gd name="connsiteX104" fmla="*/ 1782211 w 5535001"/>
                <a:gd name="connsiteY104" fmla="*/ 5786235 h 6250127"/>
                <a:gd name="connsiteX105" fmla="*/ 1848386 w 5535001"/>
                <a:gd name="connsiteY105" fmla="*/ 5796984 h 6250127"/>
                <a:gd name="connsiteX106" fmla="*/ 1881417 w 5535001"/>
                <a:gd name="connsiteY106" fmla="*/ 5802359 h 6250127"/>
                <a:gd name="connsiteX107" fmla="*/ 1914560 w 5535001"/>
                <a:gd name="connsiteY107" fmla="*/ 5807061 h 6250127"/>
                <a:gd name="connsiteX108" fmla="*/ 2047469 w 5535001"/>
                <a:gd name="connsiteY108" fmla="*/ 5821282 h 6250127"/>
                <a:gd name="connsiteX109" fmla="*/ 2180601 w 5535001"/>
                <a:gd name="connsiteY109" fmla="*/ 5828896 h 6250127"/>
                <a:gd name="connsiteX110" fmla="*/ 2313622 w 5535001"/>
                <a:gd name="connsiteY110" fmla="*/ 5830463 h 6250127"/>
                <a:gd name="connsiteX111" fmla="*/ 2380021 w 5535001"/>
                <a:gd name="connsiteY111" fmla="*/ 5828448 h 6250127"/>
                <a:gd name="connsiteX112" fmla="*/ 2446195 w 5535001"/>
                <a:gd name="connsiteY112" fmla="*/ 5826433 h 6250127"/>
                <a:gd name="connsiteX113" fmla="*/ 2513041 w 5535001"/>
                <a:gd name="connsiteY113" fmla="*/ 5822737 h 6250127"/>
                <a:gd name="connsiteX114" fmla="*/ 2580111 w 5535001"/>
                <a:gd name="connsiteY114" fmla="*/ 5818258 h 6250127"/>
                <a:gd name="connsiteX115" fmla="*/ 2613590 w 5535001"/>
                <a:gd name="connsiteY115" fmla="*/ 5816355 h 6250127"/>
                <a:gd name="connsiteX116" fmla="*/ 2646845 w 5535001"/>
                <a:gd name="connsiteY116" fmla="*/ 5813108 h 6250127"/>
                <a:gd name="connsiteX117" fmla="*/ 2713244 w 5535001"/>
                <a:gd name="connsiteY117" fmla="*/ 5806838 h 6250127"/>
                <a:gd name="connsiteX118" fmla="*/ 3230882 w 5535001"/>
                <a:gd name="connsiteY118" fmla="*/ 5721292 h 6250127"/>
                <a:gd name="connsiteX119" fmla="*/ 3720416 w 5535001"/>
                <a:gd name="connsiteY119" fmla="*/ 5556472 h 6250127"/>
                <a:gd name="connsiteX120" fmla="*/ 3837425 w 5535001"/>
                <a:gd name="connsiteY120" fmla="*/ 5499927 h 6250127"/>
                <a:gd name="connsiteX121" fmla="*/ 3951634 w 5535001"/>
                <a:gd name="connsiteY121" fmla="*/ 5436552 h 6250127"/>
                <a:gd name="connsiteX122" fmla="*/ 4007284 w 5535001"/>
                <a:gd name="connsiteY122" fmla="*/ 5401841 h 6250127"/>
                <a:gd name="connsiteX123" fmla="*/ 4035164 w 5535001"/>
                <a:gd name="connsiteY123" fmla="*/ 5384374 h 6250127"/>
                <a:gd name="connsiteX124" fmla="*/ 4049049 w 5535001"/>
                <a:gd name="connsiteY124" fmla="*/ 5375640 h 6250127"/>
                <a:gd name="connsiteX125" fmla="*/ 4062485 w 5535001"/>
                <a:gd name="connsiteY125" fmla="*/ 5366123 h 6250127"/>
                <a:gd name="connsiteX126" fmla="*/ 4116567 w 5535001"/>
                <a:gd name="connsiteY126" fmla="*/ 5328277 h 6250127"/>
                <a:gd name="connsiteX127" fmla="*/ 4169976 w 5535001"/>
                <a:gd name="connsiteY127" fmla="*/ 5289199 h 6250127"/>
                <a:gd name="connsiteX128" fmla="*/ 4222042 w 5535001"/>
                <a:gd name="connsiteY128" fmla="*/ 5247994 h 6250127"/>
                <a:gd name="connsiteX129" fmla="*/ 4273213 w 5535001"/>
                <a:gd name="connsiteY129" fmla="*/ 5205558 h 6250127"/>
                <a:gd name="connsiteX130" fmla="*/ 4323151 w 5535001"/>
                <a:gd name="connsiteY130" fmla="*/ 5161329 h 6250127"/>
                <a:gd name="connsiteX131" fmla="*/ 4371971 w 5535001"/>
                <a:gd name="connsiteY131" fmla="*/ 5116093 h 6250127"/>
                <a:gd name="connsiteX132" fmla="*/ 4546868 w 5535001"/>
                <a:gd name="connsiteY132" fmla="*/ 4924400 h 6250127"/>
                <a:gd name="connsiteX133" fmla="*/ 4675634 w 5535001"/>
                <a:gd name="connsiteY133" fmla="*/ 4715352 h 6250127"/>
                <a:gd name="connsiteX134" fmla="*/ 4700155 w 5535001"/>
                <a:gd name="connsiteY134" fmla="*/ 4659255 h 6250127"/>
                <a:gd name="connsiteX135" fmla="*/ 4721206 w 5535001"/>
                <a:gd name="connsiteY135" fmla="*/ 4600135 h 6250127"/>
                <a:gd name="connsiteX136" fmla="*/ 4740465 w 5535001"/>
                <a:gd name="connsiteY136" fmla="*/ 4538887 h 6250127"/>
                <a:gd name="connsiteX137" fmla="*/ 4758492 w 5535001"/>
                <a:gd name="connsiteY137" fmla="*/ 4475848 h 6250127"/>
                <a:gd name="connsiteX138" fmla="*/ 4891288 w 5535001"/>
                <a:gd name="connsiteY138" fmla="*/ 3930329 h 6250127"/>
                <a:gd name="connsiteX139" fmla="*/ 5066298 w 5535001"/>
                <a:gd name="connsiteY139" fmla="*/ 3382235 h 6250127"/>
                <a:gd name="connsiteX140" fmla="*/ 5156994 w 5535001"/>
                <a:gd name="connsiteY140" fmla="*/ 2898635 h 6250127"/>
                <a:gd name="connsiteX141" fmla="*/ 5083317 w 5535001"/>
                <a:gd name="connsiteY141" fmla="*/ 2402047 h 6250127"/>
                <a:gd name="connsiteX142" fmla="*/ 4871022 w 5535001"/>
                <a:gd name="connsiteY142" fmla="*/ 1926958 h 6250127"/>
                <a:gd name="connsiteX143" fmla="*/ 4727028 w 5535001"/>
                <a:gd name="connsiteY143" fmla="*/ 1703577 h 6250127"/>
                <a:gd name="connsiteX144" fmla="*/ 4563776 w 5535001"/>
                <a:gd name="connsiteY144" fmla="*/ 1490834 h 6250127"/>
                <a:gd name="connsiteX145" fmla="*/ 4370291 w 5535001"/>
                <a:gd name="connsiteY145" fmla="*/ 1300596 h 6250127"/>
                <a:gd name="connsiteX146" fmla="*/ 4266046 w 5535001"/>
                <a:gd name="connsiteY146" fmla="*/ 1214491 h 6250127"/>
                <a:gd name="connsiteX147" fmla="*/ 4212973 w 5535001"/>
                <a:gd name="connsiteY147" fmla="*/ 1173062 h 6250127"/>
                <a:gd name="connsiteX148" fmla="*/ 4157995 w 5535001"/>
                <a:gd name="connsiteY148" fmla="*/ 1134545 h 6250127"/>
                <a:gd name="connsiteX149" fmla="*/ 3697126 w 5535001"/>
                <a:gd name="connsiteY149" fmla="*/ 881044 h 6250127"/>
                <a:gd name="connsiteX150" fmla="*/ 3637670 w 5535001"/>
                <a:gd name="connsiteY150" fmla="*/ 856747 h 6250127"/>
                <a:gd name="connsiteX151" fmla="*/ 3608222 w 5535001"/>
                <a:gd name="connsiteY151" fmla="*/ 844318 h 6250127"/>
                <a:gd name="connsiteX152" fmla="*/ 3578214 w 5535001"/>
                <a:gd name="connsiteY152" fmla="*/ 833457 h 6250127"/>
                <a:gd name="connsiteX153" fmla="*/ 3518309 w 5535001"/>
                <a:gd name="connsiteY153" fmla="*/ 812294 h 6250127"/>
                <a:gd name="connsiteX154" fmla="*/ 3503417 w 5535001"/>
                <a:gd name="connsiteY154" fmla="*/ 806920 h 6250127"/>
                <a:gd name="connsiteX155" fmla="*/ 3489533 w 5535001"/>
                <a:gd name="connsiteY155" fmla="*/ 799642 h 6250127"/>
                <a:gd name="connsiteX156" fmla="*/ 3460869 w 5535001"/>
                <a:gd name="connsiteY156" fmla="*/ 787101 h 6250127"/>
                <a:gd name="connsiteX157" fmla="*/ 3402980 w 5535001"/>
                <a:gd name="connsiteY157" fmla="*/ 763475 h 6250127"/>
                <a:gd name="connsiteX158" fmla="*/ 3374092 w 5535001"/>
                <a:gd name="connsiteY158" fmla="*/ 751606 h 6250127"/>
                <a:gd name="connsiteX159" fmla="*/ 3344980 w 5535001"/>
                <a:gd name="connsiteY159" fmla="*/ 740409 h 6250127"/>
                <a:gd name="connsiteX160" fmla="*/ 3226627 w 5535001"/>
                <a:gd name="connsiteY160" fmla="*/ 700772 h 6250127"/>
                <a:gd name="connsiteX161" fmla="*/ 2735750 w 5535001"/>
                <a:gd name="connsiteY161" fmla="*/ 614667 h 6250127"/>
                <a:gd name="connsiteX162" fmla="*/ 2673158 w 5535001"/>
                <a:gd name="connsiteY162" fmla="*/ 610412 h 6250127"/>
                <a:gd name="connsiteX163" fmla="*/ 2610119 w 5535001"/>
                <a:gd name="connsiteY163" fmla="*/ 609628 h 6250127"/>
                <a:gd name="connsiteX164" fmla="*/ 2547080 w 5535001"/>
                <a:gd name="connsiteY164" fmla="*/ 608620 h 6250127"/>
                <a:gd name="connsiteX165" fmla="*/ 2516400 w 5535001"/>
                <a:gd name="connsiteY165" fmla="*/ 608844 h 6250127"/>
                <a:gd name="connsiteX166" fmla="*/ 2486280 w 5535001"/>
                <a:gd name="connsiteY166" fmla="*/ 609740 h 6250127"/>
                <a:gd name="connsiteX167" fmla="*/ 2426376 w 5535001"/>
                <a:gd name="connsiteY167" fmla="*/ 613099 h 6250127"/>
                <a:gd name="connsiteX168" fmla="*/ 2366920 w 5535001"/>
                <a:gd name="connsiteY168" fmla="*/ 618474 h 6250127"/>
                <a:gd name="connsiteX169" fmla="*/ 2337248 w 5535001"/>
                <a:gd name="connsiteY169" fmla="*/ 621497 h 6250127"/>
                <a:gd name="connsiteX170" fmla="*/ 2307800 w 5535001"/>
                <a:gd name="connsiteY170" fmla="*/ 625528 h 6250127"/>
                <a:gd name="connsiteX171" fmla="*/ 2278351 w 5535001"/>
                <a:gd name="connsiteY171" fmla="*/ 629559 h 6250127"/>
                <a:gd name="connsiteX172" fmla="*/ 2249127 w 5535001"/>
                <a:gd name="connsiteY172" fmla="*/ 634710 h 6250127"/>
                <a:gd name="connsiteX173" fmla="*/ 1796096 w 5535001"/>
                <a:gd name="connsiteY173" fmla="*/ 781726 h 6250127"/>
                <a:gd name="connsiteX174" fmla="*/ 1370833 w 5535001"/>
                <a:gd name="connsiteY174" fmla="*/ 1048663 h 6250127"/>
                <a:gd name="connsiteX175" fmla="*/ 959790 w 5535001"/>
                <a:gd name="connsiteY175" fmla="*/ 1390844 h 6250127"/>
                <a:gd name="connsiteX176" fmla="*/ 749062 w 5535001"/>
                <a:gd name="connsiteY176" fmla="*/ 1577611 h 6250127"/>
                <a:gd name="connsiteX177" fmla="*/ 524786 w 5535001"/>
                <a:gd name="connsiteY177" fmla="*/ 1763145 h 6250127"/>
                <a:gd name="connsiteX178" fmla="*/ 84071 w 5535001"/>
                <a:gd name="connsiteY178" fmla="*/ 2098496 h 6250127"/>
                <a:gd name="connsiteX179" fmla="*/ 0 w 5535001"/>
                <a:gd name="connsiteY179" fmla="*/ 2168094 h 6250127"/>
                <a:gd name="connsiteX180" fmla="*/ 0 w 5535001"/>
                <a:gd name="connsiteY180" fmla="*/ 1576676 h 6250127"/>
                <a:gd name="connsiteX181" fmla="*/ 174655 w 5535001"/>
                <a:gd name="connsiteY181" fmla="*/ 1387597 h 6250127"/>
                <a:gd name="connsiteX182" fmla="*/ 363661 w 5535001"/>
                <a:gd name="connsiteY182" fmla="*/ 1188626 h 6250127"/>
                <a:gd name="connsiteX183" fmla="*/ 458052 w 5535001"/>
                <a:gd name="connsiteY183" fmla="*/ 1086397 h 6250127"/>
                <a:gd name="connsiteX184" fmla="*/ 557257 w 5535001"/>
                <a:gd name="connsiteY184" fmla="*/ 981593 h 6250127"/>
                <a:gd name="connsiteX185" fmla="*/ 994165 w 5535001"/>
                <a:gd name="connsiteY185" fmla="*/ 578389 h 6250127"/>
                <a:gd name="connsiteX186" fmla="*/ 1520873 w 5535001"/>
                <a:gd name="connsiteY186" fmla="*/ 237215 h 6250127"/>
                <a:gd name="connsiteX187" fmla="*/ 2141748 w 5535001"/>
                <a:gd name="connsiteY187" fmla="*/ 31190 h 6250127"/>
                <a:gd name="connsiteX188" fmla="*/ 2182505 w 5535001"/>
                <a:gd name="connsiteY188" fmla="*/ 24360 h 6250127"/>
                <a:gd name="connsiteX189" fmla="*/ 2223374 w 5535001"/>
                <a:gd name="connsiteY189" fmla="*/ 18873 h 6250127"/>
                <a:gd name="connsiteX190" fmla="*/ 2264355 w 5535001"/>
                <a:gd name="connsiteY190" fmla="*/ 13611 h 6250127"/>
                <a:gd name="connsiteX191" fmla="*/ 2305336 w 5535001"/>
                <a:gd name="connsiteY191" fmla="*/ 9580 h 6250127"/>
                <a:gd name="connsiteX192" fmla="*/ 2387410 w 5535001"/>
                <a:gd name="connsiteY192" fmla="*/ 3645 h 6250127"/>
                <a:gd name="connsiteX193" fmla="*/ 2469373 w 5535001"/>
                <a:gd name="connsiteY193" fmla="*/ 622 h 62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5535001" h="6250127">
                  <a:moveTo>
                    <a:pt x="2510242" y="174"/>
                  </a:moveTo>
                  <a:cubicBezTo>
                    <a:pt x="2523902" y="-50"/>
                    <a:pt x="2537562" y="-162"/>
                    <a:pt x="2550551" y="510"/>
                  </a:cubicBezTo>
                  <a:lnTo>
                    <a:pt x="2629490" y="3757"/>
                  </a:lnTo>
                  <a:lnTo>
                    <a:pt x="2708317" y="7229"/>
                  </a:lnTo>
                  <a:cubicBezTo>
                    <a:pt x="2734630" y="8572"/>
                    <a:pt x="2760943" y="12155"/>
                    <a:pt x="2787256" y="14619"/>
                  </a:cubicBezTo>
                  <a:cubicBezTo>
                    <a:pt x="2997536" y="34885"/>
                    <a:pt x="3207144" y="77994"/>
                    <a:pt x="3408467" y="145064"/>
                  </a:cubicBezTo>
                  <a:lnTo>
                    <a:pt x="3557723" y="199593"/>
                  </a:lnTo>
                  <a:cubicBezTo>
                    <a:pt x="3570264" y="203848"/>
                    <a:pt x="3582245" y="209447"/>
                    <a:pt x="3594337" y="214597"/>
                  </a:cubicBezTo>
                  <a:lnTo>
                    <a:pt x="3630616" y="230385"/>
                  </a:lnTo>
                  <a:lnTo>
                    <a:pt x="3703172" y="262073"/>
                  </a:lnTo>
                  <a:cubicBezTo>
                    <a:pt x="3715265" y="267335"/>
                    <a:pt x="3727358" y="272598"/>
                    <a:pt x="3739003" y="278756"/>
                  </a:cubicBezTo>
                  <a:cubicBezTo>
                    <a:pt x="3744937" y="281667"/>
                    <a:pt x="3750984" y="284131"/>
                    <a:pt x="3756806" y="287266"/>
                  </a:cubicBezTo>
                  <a:cubicBezTo>
                    <a:pt x="3762517" y="290513"/>
                    <a:pt x="3768115" y="294208"/>
                    <a:pt x="3773714" y="297567"/>
                  </a:cubicBezTo>
                  <a:lnTo>
                    <a:pt x="3840784" y="339332"/>
                  </a:lnTo>
                  <a:cubicBezTo>
                    <a:pt x="3851869" y="346386"/>
                    <a:pt x="3863290" y="352881"/>
                    <a:pt x="3873927" y="360495"/>
                  </a:cubicBezTo>
                  <a:lnTo>
                    <a:pt x="3906062" y="383001"/>
                  </a:lnTo>
                  <a:lnTo>
                    <a:pt x="3969662" y="428572"/>
                  </a:lnTo>
                  <a:cubicBezTo>
                    <a:pt x="4137281" y="552188"/>
                    <a:pt x="4285417" y="693270"/>
                    <a:pt x="4423029" y="837600"/>
                  </a:cubicBezTo>
                  <a:cubicBezTo>
                    <a:pt x="4440160" y="855739"/>
                    <a:pt x="4457404" y="873766"/>
                    <a:pt x="4474647" y="891569"/>
                  </a:cubicBezTo>
                  <a:lnTo>
                    <a:pt x="4524250" y="946883"/>
                  </a:lnTo>
                  <a:lnTo>
                    <a:pt x="4573965" y="1001748"/>
                  </a:lnTo>
                  <a:cubicBezTo>
                    <a:pt x="4590760" y="1019887"/>
                    <a:pt x="4605988" y="1039146"/>
                    <a:pt x="4622224" y="1057509"/>
                  </a:cubicBezTo>
                  <a:cubicBezTo>
                    <a:pt x="4653911" y="1094907"/>
                    <a:pt x="4686831" y="1131409"/>
                    <a:pt x="4717510" y="1169143"/>
                  </a:cubicBezTo>
                  <a:cubicBezTo>
                    <a:pt x="4733186" y="1187730"/>
                    <a:pt x="4748862" y="1206430"/>
                    <a:pt x="4764986" y="1224681"/>
                  </a:cubicBezTo>
                  <a:cubicBezTo>
                    <a:pt x="4780886" y="1243044"/>
                    <a:pt x="4797233" y="1261071"/>
                    <a:pt x="4813021" y="1279994"/>
                  </a:cubicBezTo>
                  <a:cubicBezTo>
                    <a:pt x="4877292" y="1354230"/>
                    <a:pt x="4941339" y="1428914"/>
                    <a:pt x="5001915" y="1506846"/>
                  </a:cubicBezTo>
                  <a:cubicBezTo>
                    <a:pt x="5062603" y="1584665"/>
                    <a:pt x="5118252" y="1666739"/>
                    <a:pt x="5170542" y="1751165"/>
                  </a:cubicBezTo>
                  <a:cubicBezTo>
                    <a:pt x="5274898" y="1920240"/>
                    <a:pt x="5363579" y="2101295"/>
                    <a:pt x="5428969" y="2293660"/>
                  </a:cubicBezTo>
                  <a:cubicBezTo>
                    <a:pt x="5494136" y="2485801"/>
                    <a:pt x="5533102" y="2690819"/>
                    <a:pt x="5534893" y="2899307"/>
                  </a:cubicBezTo>
                  <a:cubicBezTo>
                    <a:pt x="5536124" y="3003439"/>
                    <a:pt x="5526831" y="3108132"/>
                    <a:pt x="5508804" y="3211144"/>
                  </a:cubicBezTo>
                  <a:cubicBezTo>
                    <a:pt x="5490441" y="3314157"/>
                    <a:pt x="5462336" y="3415490"/>
                    <a:pt x="5426282" y="3513352"/>
                  </a:cubicBezTo>
                  <a:cubicBezTo>
                    <a:pt x="5363355" y="3684890"/>
                    <a:pt x="5302219" y="3856428"/>
                    <a:pt x="5248250" y="4030542"/>
                  </a:cubicBezTo>
                  <a:lnTo>
                    <a:pt x="5208612" y="4161771"/>
                  </a:lnTo>
                  <a:lnTo>
                    <a:pt x="5170318" y="4294680"/>
                  </a:lnTo>
                  <a:lnTo>
                    <a:pt x="5132248" y="4430164"/>
                  </a:lnTo>
                  <a:lnTo>
                    <a:pt x="5112765" y="4498914"/>
                  </a:lnTo>
                  <a:lnTo>
                    <a:pt x="5091715" y="4569119"/>
                  </a:lnTo>
                  <a:cubicBezTo>
                    <a:pt x="5085221" y="4592297"/>
                    <a:pt x="5076823" y="4616482"/>
                    <a:pt x="5068985" y="4640220"/>
                  </a:cubicBezTo>
                  <a:cubicBezTo>
                    <a:pt x="5060699" y="4664182"/>
                    <a:pt x="5053981" y="4687807"/>
                    <a:pt x="5043904" y="4712105"/>
                  </a:cubicBezTo>
                  <a:lnTo>
                    <a:pt x="5015799" y="4784438"/>
                  </a:lnTo>
                  <a:cubicBezTo>
                    <a:pt x="5005274" y="4808511"/>
                    <a:pt x="4993965" y="4832473"/>
                    <a:pt x="4982880" y="4856435"/>
                  </a:cubicBezTo>
                  <a:cubicBezTo>
                    <a:pt x="4936524" y="4951273"/>
                    <a:pt x="4881099" y="5044096"/>
                    <a:pt x="4817276" y="5125275"/>
                  </a:cubicBezTo>
                  <a:cubicBezTo>
                    <a:pt x="4755244" y="5208805"/>
                    <a:pt x="4686943" y="5282817"/>
                    <a:pt x="4618753" y="5355374"/>
                  </a:cubicBezTo>
                  <a:cubicBezTo>
                    <a:pt x="4602069" y="5374073"/>
                    <a:pt x="4584154" y="5391092"/>
                    <a:pt x="4566575" y="5408560"/>
                  </a:cubicBezTo>
                  <a:lnTo>
                    <a:pt x="4513837" y="5461186"/>
                  </a:lnTo>
                  <a:cubicBezTo>
                    <a:pt x="4496593" y="5479101"/>
                    <a:pt x="4477894" y="5495560"/>
                    <a:pt x="4459531" y="5512580"/>
                  </a:cubicBezTo>
                  <a:lnTo>
                    <a:pt x="4404554" y="5563526"/>
                  </a:lnTo>
                  <a:cubicBezTo>
                    <a:pt x="4386527" y="5580770"/>
                    <a:pt x="4366932" y="5596670"/>
                    <a:pt x="4348009" y="5613017"/>
                  </a:cubicBezTo>
                  <a:lnTo>
                    <a:pt x="4290568" y="5661948"/>
                  </a:lnTo>
                  <a:lnTo>
                    <a:pt x="4276124" y="5674153"/>
                  </a:lnTo>
                  <a:lnTo>
                    <a:pt x="4261120" y="5685798"/>
                  </a:lnTo>
                  <a:lnTo>
                    <a:pt x="4231112" y="5708976"/>
                  </a:lnTo>
                  <a:lnTo>
                    <a:pt x="4170984" y="5755443"/>
                  </a:lnTo>
                  <a:cubicBezTo>
                    <a:pt x="4130227" y="5785563"/>
                    <a:pt x="4087790" y="5813892"/>
                    <a:pt x="4046025" y="5843228"/>
                  </a:cubicBezTo>
                  <a:cubicBezTo>
                    <a:pt x="4002917" y="5870437"/>
                    <a:pt x="3959248" y="5897309"/>
                    <a:pt x="3915356" y="5923735"/>
                  </a:cubicBezTo>
                  <a:cubicBezTo>
                    <a:pt x="3737659" y="6026299"/>
                    <a:pt x="3544847" y="6106022"/>
                    <a:pt x="3346323" y="6158872"/>
                  </a:cubicBezTo>
                  <a:cubicBezTo>
                    <a:pt x="3147800" y="6211946"/>
                    <a:pt x="2944462" y="6239714"/>
                    <a:pt x="2743476" y="6247328"/>
                  </a:cubicBezTo>
                  <a:lnTo>
                    <a:pt x="2668120" y="6249344"/>
                  </a:lnTo>
                  <a:lnTo>
                    <a:pt x="2630498" y="6250127"/>
                  </a:lnTo>
                  <a:lnTo>
                    <a:pt x="2592988" y="6249568"/>
                  </a:lnTo>
                  <a:lnTo>
                    <a:pt x="2518080" y="6247777"/>
                  </a:lnTo>
                  <a:cubicBezTo>
                    <a:pt x="2493110" y="6247105"/>
                    <a:pt x="2468365" y="6246881"/>
                    <a:pt x="2442948" y="6244529"/>
                  </a:cubicBezTo>
                  <a:cubicBezTo>
                    <a:pt x="2392337" y="6240722"/>
                    <a:pt x="2341950" y="6237699"/>
                    <a:pt x="2291676" y="6232213"/>
                  </a:cubicBezTo>
                  <a:lnTo>
                    <a:pt x="2141412" y="6212394"/>
                  </a:lnTo>
                  <a:lnTo>
                    <a:pt x="1992715" y="6184961"/>
                  </a:lnTo>
                  <a:cubicBezTo>
                    <a:pt x="1943561" y="6173988"/>
                    <a:pt x="1894630" y="6162231"/>
                    <a:pt x="1845811" y="6151034"/>
                  </a:cubicBezTo>
                  <a:cubicBezTo>
                    <a:pt x="1797215" y="6138829"/>
                    <a:pt x="1749180" y="6123938"/>
                    <a:pt x="1701033" y="6110724"/>
                  </a:cubicBezTo>
                  <a:cubicBezTo>
                    <a:pt x="1676847" y="6104566"/>
                    <a:pt x="1653334" y="6095833"/>
                    <a:pt x="1629484" y="6088219"/>
                  </a:cubicBezTo>
                  <a:lnTo>
                    <a:pt x="1558383" y="6064929"/>
                  </a:lnTo>
                  <a:cubicBezTo>
                    <a:pt x="1369713" y="6000210"/>
                    <a:pt x="1186978" y="5921271"/>
                    <a:pt x="1011968" y="5828896"/>
                  </a:cubicBezTo>
                  <a:cubicBezTo>
                    <a:pt x="837071" y="5736408"/>
                    <a:pt x="668556" y="5631940"/>
                    <a:pt x="511237" y="5512356"/>
                  </a:cubicBezTo>
                  <a:cubicBezTo>
                    <a:pt x="471152" y="5483468"/>
                    <a:pt x="433642" y="5451220"/>
                    <a:pt x="395572" y="5419757"/>
                  </a:cubicBezTo>
                  <a:cubicBezTo>
                    <a:pt x="356831" y="5388965"/>
                    <a:pt x="321112" y="5354926"/>
                    <a:pt x="284722" y="5321559"/>
                  </a:cubicBezTo>
                  <a:lnTo>
                    <a:pt x="257513" y="5296477"/>
                  </a:lnTo>
                  <a:lnTo>
                    <a:pt x="243853" y="5283937"/>
                  </a:lnTo>
                  <a:lnTo>
                    <a:pt x="230752" y="5270836"/>
                  </a:lnTo>
                  <a:lnTo>
                    <a:pt x="178574" y="5218322"/>
                  </a:lnTo>
                  <a:cubicBezTo>
                    <a:pt x="161331" y="5200631"/>
                    <a:pt x="143191" y="5183948"/>
                    <a:pt x="126508" y="5165584"/>
                  </a:cubicBezTo>
                  <a:lnTo>
                    <a:pt x="76345" y="5111167"/>
                  </a:lnTo>
                  <a:cubicBezTo>
                    <a:pt x="59774" y="5092916"/>
                    <a:pt x="42530" y="5075112"/>
                    <a:pt x="26407" y="5056413"/>
                  </a:cubicBezTo>
                  <a:lnTo>
                    <a:pt x="0" y="5024776"/>
                  </a:lnTo>
                  <a:lnTo>
                    <a:pt x="0" y="4492798"/>
                  </a:lnTo>
                  <a:lnTo>
                    <a:pt x="28534" y="4537879"/>
                  </a:lnTo>
                  <a:cubicBezTo>
                    <a:pt x="41299" y="4556130"/>
                    <a:pt x="54175" y="4574382"/>
                    <a:pt x="66604" y="4592745"/>
                  </a:cubicBezTo>
                  <a:lnTo>
                    <a:pt x="104114" y="4647834"/>
                  </a:lnTo>
                  <a:lnTo>
                    <a:pt x="143751" y="4701580"/>
                  </a:lnTo>
                  <a:cubicBezTo>
                    <a:pt x="156964" y="4719495"/>
                    <a:pt x="169728" y="4737746"/>
                    <a:pt x="182717" y="4755773"/>
                  </a:cubicBezTo>
                  <a:lnTo>
                    <a:pt x="223810" y="4808399"/>
                  </a:lnTo>
                  <a:lnTo>
                    <a:pt x="264679" y="4861249"/>
                  </a:lnTo>
                  <a:cubicBezTo>
                    <a:pt x="278563" y="4878717"/>
                    <a:pt x="293455" y="4895288"/>
                    <a:pt x="307788" y="4912420"/>
                  </a:cubicBezTo>
                  <a:lnTo>
                    <a:pt x="351232" y="4963254"/>
                  </a:lnTo>
                  <a:cubicBezTo>
                    <a:pt x="365788" y="4980162"/>
                    <a:pt x="381688" y="4995837"/>
                    <a:pt x="397028" y="5012185"/>
                  </a:cubicBezTo>
                  <a:lnTo>
                    <a:pt x="443496" y="5060444"/>
                  </a:lnTo>
                  <a:lnTo>
                    <a:pt x="455140" y="5072537"/>
                  </a:lnTo>
                  <a:lnTo>
                    <a:pt x="467345" y="5083958"/>
                  </a:lnTo>
                  <a:lnTo>
                    <a:pt x="491755" y="5106912"/>
                  </a:lnTo>
                  <a:lnTo>
                    <a:pt x="540686" y="5152819"/>
                  </a:lnTo>
                  <a:lnTo>
                    <a:pt x="552890" y="5164353"/>
                  </a:lnTo>
                  <a:lnTo>
                    <a:pt x="565655" y="5175214"/>
                  </a:lnTo>
                  <a:lnTo>
                    <a:pt x="591072" y="5197048"/>
                  </a:lnTo>
                  <a:cubicBezTo>
                    <a:pt x="624999" y="5226160"/>
                    <a:pt x="658366" y="5256056"/>
                    <a:pt x="694197" y="5283041"/>
                  </a:cubicBezTo>
                  <a:cubicBezTo>
                    <a:pt x="834272" y="5394675"/>
                    <a:pt x="985207" y="5493881"/>
                    <a:pt x="1146221" y="5573716"/>
                  </a:cubicBezTo>
                  <a:cubicBezTo>
                    <a:pt x="1307122" y="5653774"/>
                    <a:pt x="1476869" y="5715918"/>
                    <a:pt x="1650982" y="5758130"/>
                  </a:cubicBezTo>
                  <a:lnTo>
                    <a:pt x="1716485" y="5772798"/>
                  </a:lnTo>
                  <a:cubicBezTo>
                    <a:pt x="1738431" y="5777390"/>
                    <a:pt x="1759929" y="5783100"/>
                    <a:pt x="1782211" y="5786235"/>
                  </a:cubicBezTo>
                  <a:lnTo>
                    <a:pt x="1848386" y="5796984"/>
                  </a:lnTo>
                  <a:lnTo>
                    <a:pt x="1881417" y="5802359"/>
                  </a:lnTo>
                  <a:cubicBezTo>
                    <a:pt x="1892390" y="5804151"/>
                    <a:pt x="1903363" y="5806054"/>
                    <a:pt x="1914560" y="5807061"/>
                  </a:cubicBezTo>
                  <a:cubicBezTo>
                    <a:pt x="1959012" y="5811765"/>
                    <a:pt x="2003241" y="5817251"/>
                    <a:pt x="2047469" y="5821282"/>
                  </a:cubicBezTo>
                  <a:lnTo>
                    <a:pt x="2180601" y="5828896"/>
                  </a:lnTo>
                  <a:lnTo>
                    <a:pt x="2313622" y="5830463"/>
                  </a:lnTo>
                  <a:cubicBezTo>
                    <a:pt x="2335680" y="5830799"/>
                    <a:pt x="2357962" y="5829008"/>
                    <a:pt x="2380021" y="5828448"/>
                  </a:cubicBezTo>
                  <a:lnTo>
                    <a:pt x="2446195" y="5826433"/>
                  </a:lnTo>
                  <a:cubicBezTo>
                    <a:pt x="2468029" y="5826208"/>
                    <a:pt x="2490647" y="5824193"/>
                    <a:pt x="2513041" y="5822737"/>
                  </a:cubicBezTo>
                  <a:lnTo>
                    <a:pt x="2580111" y="5818258"/>
                  </a:lnTo>
                  <a:lnTo>
                    <a:pt x="2613590" y="5816355"/>
                  </a:lnTo>
                  <a:lnTo>
                    <a:pt x="2646845" y="5813108"/>
                  </a:lnTo>
                  <a:cubicBezTo>
                    <a:pt x="2669016" y="5810869"/>
                    <a:pt x="2691074" y="5808741"/>
                    <a:pt x="2713244" y="5806838"/>
                  </a:cubicBezTo>
                  <a:cubicBezTo>
                    <a:pt x="2889933" y="5789371"/>
                    <a:pt x="3062815" y="5762050"/>
                    <a:pt x="3230882" y="5721292"/>
                  </a:cubicBezTo>
                  <a:cubicBezTo>
                    <a:pt x="3398837" y="5680423"/>
                    <a:pt x="3562426" y="5626902"/>
                    <a:pt x="3720416" y="5556472"/>
                  </a:cubicBezTo>
                  <a:cubicBezTo>
                    <a:pt x="3759381" y="5537997"/>
                    <a:pt x="3798347" y="5518962"/>
                    <a:pt x="3837425" y="5499927"/>
                  </a:cubicBezTo>
                  <a:cubicBezTo>
                    <a:pt x="3875271" y="5478765"/>
                    <a:pt x="3913900" y="5458610"/>
                    <a:pt x="3951634" y="5436552"/>
                  </a:cubicBezTo>
                  <a:lnTo>
                    <a:pt x="4007284" y="5401841"/>
                  </a:lnTo>
                  <a:lnTo>
                    <a:pt x="4035164" y="5384374"/>
                  </a:lnTo>
                  <a:lnTo>
                    <a:pt x="4049049" y="5375640"/>
                  </a:lnTo>
                  <a:lnTo>
                    <a:pt x="4062485" y="5366123"/>
                  </a:lnTo>
                  <a:lnTo>
                    <a:pt x="4116567" y="5328277"/>
                  </a:lnTo>
                  <a:cubicBezTo>
                    <a:pt x="4134594" y="5315624"/>
                    <a:pt x="4152957" y="5303420"/>
                    <a:pt x="4169976" y="5289199"/>
                  </a:cubicBezTo>
                  <a:lnTo>
                    <a:pt x="4222042" y="5247994"/>
                  </a:lnTo>
                  <a:cubicBezTo>
                    <a:pt x="4239398" y="5234222"/>
                    <a:pt x="4256865" y="5220562"/>
                    <a:pt x="4273213" y="5205558"/>
                  </a:cubicBezTo>
                  <a:lnTo>
                    <a:pt x="4323151" y="5161329"/>
                  </a:lnTo>
                  <a:cubicBezTo>
                    <a:pt x="4339611" y="5146437"/>
                    <a:pt x="4356631" y="5131881"/>
                    <a:pt x="4371971" y="5116093"/>
                  </a:cubicBezTo>
                  <a:cubicBezTo>
                    <a:pt x="4435457" y="5054398"/>
                    <a:pt x="4496258" y="4991135"/>
                    <a:pt x="4546868" y="4924400"/>
                  </a:cubicBezTo>
                  <a:cubicBezTo>
                    <a:pt x="4600054" y="4858450"/>
                    <a:pt x="4640699" y="4788916"/>
                    <a:pt x="4675634" y="4715352"/>
                  </a:cubicBezTo>
                  <a:lnTo>
                    <a:pt x="4700155" y="4659255"/>
                  </a:lnTo>
                  <a:lnTo>
                    <a:pt x="4721206" y="4600135"/>
                  </a:lnTo>
                  <a:cubicBezTo>
                    <a:pt x="4728707" y="4580988"/>
                    <a:pt x="4733970" y="4559266"/>
                    <a:pt x="4740465" y="4538887"/>
                  </a:cubicBezTo>
                  <a:cubicBezTo>
                    <a:pt x="4746623" y="4518061"/>
                    <a:pt x="4753005" y="4497906"/>
                    <a:pt x="4758492" y="4475848"/>
                  </a:cubicBezTo>
                  <a:cubicBezTo>
                    <a:pt x="4803168" y="4303637"/>
                    <a:pt x="4840902" y="4115080"/>
                    <a:pt x="4891288" y="3930329"/>
                  </a:cubicBezTo>
                  <a:cubicBezTo>
                    <a:pt x="4940891" y="3744906"/>
                    <a:pt x="5000235" y="3562059"/>
                    <a:pt x="5066298" y="3382235"/>
                  </a:cubicBezTo>
                  <a:cubicBezTo>
                    <a:pt x="5124186" y="3226932"/>
                    <a:pt x="5154530" y="3064015"/>
                    <a:pt x="5156994" y="2898635"/>
                  </a:cubicBezTo>
                  <a:cubicBezTo>
                    <a:pt x="5159681" y="2733255"/>
                    <a:pt x="5132920" y="2565636"/>
                    <a:pt x="5083317" y="2402047"/>
                  </a:cubicBezTo>
                  <a:cubicBezTo>
                    <a:pt x="5033938" y="2238123"/>
                    <a:pt x="4960150" y="2079013"/>
                    <a:pt x="4871022" y="1926958"/>
                  </a:cubicBezTo>
                  <a:cubicBezTo>
                    <a:pt x="4826570" y="1850818"/>
                    <a:pt x="4777415" y="1776918"/>
                    <a:pt x="4727028" y="1703577"/>
                  </a:cubicBezTo>
                  <a:cubicBezTo>
                    <a:pt x="4676418" y="1630349"/>
                    <a:pt x="4622784" y="1558464"/>
                    <a:pt x="4563776" y="1490834"/>
                  </a:cubicBezTo>
                  <a:cubicBezTo>
                    <a:pt x="4503647" y="1423764"/>
                    <a:pt x="4439041" y="1359157"/>
                    <a:pt x="4370291" y="1300596"/>
                  </a:cubicBezTo>
                  <a:cubicBezTo>
                    <a:pt x="4336812" y="1270141"/>
                    <a:pt x="4301541" y="1242148"/>
                    <a:pt x="4266046" y="1214491"/>
                  </a:cubicBezTo>
                  <a:cubicBezTo>
                    <a:pt x="4248355" y="1200607"/>
                    <a:pt x="4230776" y="1186611"/>
                    <a:pt x="4212973" y="1173062"/>
                  </a:cubicBezTo>
                  <a:cubicBezTo>
                    <a:pt x="4194722" y="1160074"/>
                    <a:pt x="4176359" y="1147197"/>
                    <a:pt x="4157995" y="1134545"/>
                  </a:cubicBezTo>
                  <a:cubicBezTo>
                    <a:pt x="4011426" y="1031980"/>
                    <a:pt x="3855004" y="948562"/>
                    <a:pt x="3697126" y="881044"/>
                  </a:cubicBezTo>
                  <a:lnTo>
                    <a:pt x="3637670" y="856747"/>
                  </a:lnTo>
                  <a:lnTo>
                    <a:pt x="3608222" y="844318"/>
                  </a:lnTo>
                  <a:cubicBezTo>
                    <a:pt x="3598480" y="840063"/>
                    <a:pt x="3588179" y="837040"/>
                    <a:pt x="3578214" y="833457"/>
                  </a:cubicBezTo>
                  <a:lnTo>
                    <a:pt x="3518309" y="812294"/>
                  </a:lnTo>
                  <a:cubicBezTo>
                    <a:pt x="3513383" y="810503"/>
                    <a:pt x="3508344" y="808823"/>
                    <a:pt x="3503417" y="806920"/>
                  </a:cubicBezTo>
                  <a:cubicBezTo>
                    <a:pt x="3498603" y="804792"/>
                    <a:pt x="3494236" y="801993"/>
                    <a:pt x="3489533" y="799642"/>
                  </a:cubicBezTo>
                  <a:cubicBezTo>
                    <a:pt x="3480240" y="794827"/>
                    <a:pt x="3470498" y="791020"/>
                    <a:pt x="3460869" y="787101"/>
                  </a:cubicBezTo>
                  <a:lnTo>
                    <a:pt x="3402980" y="763475"/>
                  </a:lnTo>
                  <a:lnTo>
                    <a:pt x="3374092" y="751606"/>
                  </a:lnTo>
                  <a:cubicBezTo>
                    <a:pt x="3364462" y="747688"/>
                    <a:pt x="3354945" y="743433"/>
                    <a:pt x="3344980" y="740409"/>
                  </a:cubicBezTo>
                  <a:lnTo>
                    <a:pt x="3226627" y="700772"/>
                  </a:lnTo>
                  <a:cubicBezTo>
                    <a:pt x="3067405" y="652849"/>
                    <a:pt x="2902697" y="625192"/>
                    <a:pt x="2735750" y="614667"/>
                  </a:cubicBezTo>
                  <a:cubicBezTo>
                    <a:pt x="2714811" y="613435"/>
                    <a:pt x="2694209" y="610860"/>
                    <a:pt x="2673158" y="610412"/>
                  </a:cubicBezTo>
                  <a:lnTo>
                    <a:pt x="2610119" y="609628"/>
                  </a:lnTo>
                  <a:lnTo>
                    <a:pt x="2547080" y="608620"/>
                  </a:lnTo>
                  <a:cubicBezTo>
                    <a:pt x="2536443" y="608173"/>
                    <a:pt x="2526365" y="608397"/>
                    <a:pt x="2516400" y="608844"/>
                  </a:cubicBezTo>
                  <a:lnTo>
                    <a:pt x="2486280" y="609740"/>
                  </a:lnTo>
                  <a:cubicBezTo>
                    <a:pt x="2466125" y="609852"/>
                    <a:pt x="2446307" y="611868"/>
                    <a:pt x="2426376" y="613099"/>
                  </a:cubicBezTo>
                  <a:cubicBezTo>
                    <a:pt x="2406333" y="613995"/>
                    <a:pt x="2386627" y="616458"/>
                    <a:pt x="2366920" y="618474"/>
                  </a:cubicBezTo>
                  <a:cubicBezTo>
                    <a:pt x="2357066" y="619482"/>
                    <a:pt x="2347101" y="620153"/>
                    <a:pt x="2337248" y="621497"/>
                  </a:cubicBezTo>
                  <a:lnTo>
                    <a:pt x="2307800" y="625528"/>
                  </a:lnTo>
                  <a:lnTo>
                    <a:pt x="2278351" y="629559"/>
                  </a:lnTo>
                  <a:lnTo>
                    <a:pt x="2249127" y="634710"/>
                  </a:lnTo>
                  <a:cubicBezTo>
                    <a:pt x="2093377" y="661918"/>
                    <a:pt x="1942329" y="710849"/>
                    <a:pt x="1796096" y="781726"/>
                  </a:cubicBezTo>
                  <a:cubicBezTo>
                    <a:pt x="1649751" y="852268"/>
                    <a:pt x="1508892" y="944307"/>
                    <a:pt x="1370833" y="1048663"/>
                  </a:cubicBezTo>
                  <a:cubicBezTo>
                    <a:pt x="1232774" y="1153244"/>
                    <a:pt x="1097290" y="1269917"/>
                    <a:pt x="959790" y="1390844"/>
                  </a:cubicBezTo>
                  <a:lnTo>
                    <a:pt x="749062" y="1577611"/>
                  </a:lnTo>
                  <a:cubicBezTo>
                    <a:pt x="674602" y="1642329"/>
                    <a:pt x="599806" y="1704137"/>
                    <a:pt x="524786" y="1763145"/>
                  </a:cubicBezTo>
                  <a:cubicBezTo>
                    <a:pt x="374858" y="1881498"/>
                    <a:pt x="223810" y="1987422"/>
                    <a:pt x="84071" y="2098496"/>
                  </a:cubicBezTo>
                  <a:lnTo>
                    <a:pt x="0" y="2168094"/>
                  </a:lnTo>
                  <a:lnTo>
                    <a:pt x="0" y="1576676"/>
                  </a:lnTo>
                  <a:lnTo>
                    <a:pt x="174655" y="1387597"/>
                  </a:lnTo>
                  <a:cubicBezTo>
                    <a:pt x="238926" y="1320079"/>
                    <a:pt x="302749" y="1254577"/>
                    <a:pt x="363661" y="1188626"/>
                  </a:cubicBezTo>
                  <a:lnTo>
                    <a:pt x="458052" y="1086397"/>
                  </a:lnTo>
                  <a:cubicBezTo>
                    <a:pt x="490635" y="1051351"/>
                    <a:pt x="523666" y="1016416"/>
                    <a:pt x="557257" y="981593"/>
                  </a:cubicBezTo>
                  <a:cubicBezTo>
                    <a:pt x="691510" y="842414"/>
                    <a:pt x="835055" y="705699"/>
                    <a:pt x="994165" y="578389"/>
                  </a:cubicBezTo>
                  <a:cubicBezTo>
                    <a:pt x="1152939" y="451190"/>
                    <a:pt x="1328060" y="333398"/>
                    <a:pt x="1520873" y="237215"/>
                  </a:cubicBezTo>
                  <a:cubicBezTo>
                    <a:pt x="1713238" y="141033"/>
                    <a:pt x="1924302" y="68028"/>
                    <a:pt x="2141748" y="31190"/>
                  </a:cubicBezTo>
                  <a:lnTo>
                    <a:pt x="2182505" y="24360"/>
                  </a:lnTo>
                  <a:cubicBezTo>
                    <a:pt x="2196165" y="22344"/>
                    <a:pt x="2209826" y="20665"/>
                    <a:pt x="2223374" y="18873"/>
                  </a:cubicBezTo>
                  <a:lnTo>
                    <a:pt x="2264355" y="13611"/>
                  </a:lnTo>
                  <a:cubicBezTo>
                    <a:pt x="2278015" y="11931"/>
                    <a:pt x="2291676" y="10924"/>
                    <a:pt x="2305336" y="9580"/>
                  </a:cubicBezTo>
                  <a:cubicBezTo>
                    <a:pt x="2332657" y="7229"/>
                    <a:pt x="2360090" y="4653"/>
                    <a:pt x="2387410" y="3645"/>
                  </a:cubicBezTo>
                  <a:cubicBezTo>
                    <a:pt x="2414731" y="2414"/>
                    <a:pt x="2442164" y="510"/>
                    <a:pt x="2469373" y="622"/>
                  </a:cubicBezTo>
                  <a:close/>
                </a:path>
              </a:pathLst>
            </a:custGeom>
            <a:gradFill>
              <a:gsLst>
                <a:gs pos="37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67C4629D-4AB7-48D4-A61B-1AE1837A78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646908" cy="6130481"/>
            </a:xfrm>
            <a:custGeom>
              <a:avLst/>
              <a:gdLst>
                <a:gd name="connsiteX0" fmla="*/ 2616837 w 5646908"/>
                <a:gd name="connsiteY0" fmla="*/ 0 h 6130481"/>
                <a:gd name="connsiteX1" fmla="*/ 4918721 w 5646908"/>
                <a:gd name="connsiteY1" fmla="*/ 1134258 h 6130481"/>
                <a:gd name="connsiteX2" fmla="*/ 5539036 w 5646908"/>
                <a:gd name="connsiteY2" fmla="*/ 3362353 h 6130481"/>
                <a:gd name="connsiteX3" fmla="*/ 4712024 w 5646908"/>
                <a:gd name="connsiteY3" fmla="*/ 5293280 h 6130481"/>
                <a:gd name="connsiteX4" fmla="*/ 2547864 w 5646908"/>
                <a:gd name="connsiteY4" fmla="*/ 6130481 h 6130481"/>
                <a:gd name="connsiteX5" fmla="*/ 263223 w 5646908"/>
                <a:gd name="connsiteY5" fmla="*/ 5212325 h 6130481"/>
                <a:gd name="connsiteX6" fmla="*/ 49974 w 5646908"/>
                <a:gd name="connsiteY6" fmla="*/ 4985345 h 6130481"/>
                <a:gd name="connsiteX7" fmla="*/ 0 w 5646908"/>
                <a:gd name="connsiteY7" fmla="*/ 4920618 h 6130481"/>
                <a:gd name="connsiteX8" fmla="*/ 0 w 5646908"/>
                <a:gd name="connsiteY8" fmla="*/ 3760303 h 6130481"/>
                <a:gd name="connsiteX9" fmla="*/ 80488 w 5646908"/>
                <a:gd name="connsiteY9" fmla="*/ 3974159 h 6130481"/>
                <a:gd name="connsiteX10" fmla="*/ 664748 w 5646908"/>
                <a:gd name="connsiteY10" fmla="*/ 4813600 h 6130481"/>
                <a:gd name="connsiteX11" fmla="*/ 2548087 w 5646908"/>
                <a:gd name="connsiteY11" fmla="*/ 5570406 h 6130481"/>
                <a:gd name="connsiteX12" fmla="*/ 3536561 w 5646908"/>
                <a:gd name="connsiteY12" fmla="*/ 5407153 h 6130481"/>
                <a:gd name="connsiteX13" fmla="*/ 4308035 w 5646908"/>
                <a:gd name="connsiteY13" fmla="*/ 4897241 h 6130481"/>
                <a:gd name="connsiteX14" fmla="*/ 4569038 w 5646908"/>
                <a:gd name="connsiteY14" fmla="*/ 4564802 h 6130481"/>
                <a:gd name="connsiteX15" fmla="*/ 4699147 w 5646908"/>
                <a:gd name="connsiteY15" fmla="*/ 4149952 h 6130481"/>
                <a:gd name="connsiteX16" fmla="*/ 5003034 w 5646908"/>
                <a:gd name="connsiteY16" fmla="*/ 3168421 h 6130481"/>
                <a:gd name="connsiteX17" fmla="*/ 4994189 w 5646908"/>
                <a:gd name="connsiteY17" fmla="*/ 2321590 h 6130481"/>
                <a:gd name="connsiteX18" fmla="*/ 4487860 w 5646908"/>
                <a:gd name="connsiteY18" fmla="*/ 1501856 h 6130481"/>
                <a:gd name="connsiteX19" fmla="*/ 3640469 w 5646908"/>
                <a:gd name="connsiteY19" fmla="*/ 808425 h 6130481"/>
                <a:gd name="connsiteX20" fmla="*/ 2616837 w 5646908"/>
                <a:gd name="connsiteY20" fmla="*/ 559851 h 6130481"/>
                <a:gd name="connsiteX21" fmla="*/ 1762952 w 5646908"/>
                <a:gd name="connsiteY21" fmla="*/ 812008 h 6130481"/>
                <a:gd name="connsiteX22" fmla="*/ 939635 w 5646908"/>
                <a:gd name="connsiteY22" fmla="*/ 1502976 h 6130481"/>
                <a:gd name="connsiteX23" fmla="*/ 585250 w 5646908"/>
                <a:gd name="connsiteY23" fmla="*/ 1831049 h 6130481"/>
                <a:gd name="connsiteX24" fmla="*/ 40403 w 5646908"/>
                <a:gd name="connsiteY24" fmla="*/ 2389556 h 6130481"/>
                <a:gd name="connsiteX25" fmla="*/ 0 w 5646908"/>
                <a:gd name="connsiteY25" fmla="*/ 2456747 h 6130481"/>
                <a:gd name="connsiteX26" fmla="*/ 0 w 5646908"/>
                <a:gd name="connsiteY26" fmla="*/ 1601114 h 6130481"/>
                <a:gd name="connsiteX27" fmla="*/ 93200 w 5646908"/>
                <a:gd name="connsiteY27" fmla="*/ 1513741 h 6130481"/>
                <a:gd name="connsiteX28" fmla="*/ 535423 w 5646908"/>
                <a:gd name="connsiteY28" fmla="*/ 1107273 h 6130481"/>
                <a:gd name="connsiteX29" fmla="*/ 2616837 w 5646908"/>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46908" h="6130481">
                  <a:moveTo>
                    <a:pt x="2616837" y="0"/>
                  </a:moveTo>
                  <a:cubicBezTo>
                    <a:pt x="3596241" y="0"/>
                    <a:pt x="4322479" y="463445"/>
                    <a:pt x="4918721" y="1134258"/>
                  </a:cubicBezTo>
                  <a:cubicBezTo>
                    <a:pt x="5416317" y="1694109"/>
                    <a:pt x="5857703" y="2516643"/>
                    <a:pt x="5539036" y="3362353"/>
                  </a:cubicBezTo>
                  <a:cubicBezTo>
                    <a:pt x="5111758" y="4496612"/>
                    <a:pt x="5300763" y="4716633"/>
                    <a:pt x="4712024" y="5293280"/>
                  </a:cubicBezTo>
                  <a:cubicBezTo>
                    <a:pt x="4123284" y="5869926"/>
                    <a:pt x="3446201" y="6130481"/>
                    <a:pt x="2547864" y="6130481"/>
                  </a:cubicBezTo>
                  <a:cubicBezTo>
                    <a:pt x="1657476" y="6130481"/>
                    <a:pt x="850619" y="5780127"/>
                    <a:pt x="263223" y="5212325"/>
                  </a:cubicBezTo>
                  <a:cubicBezTo>
                    <a:pt x="188497" y="5140091"/>
                    <a:pt x="117321" y="5064339"/>
                    <a:pt x="49974" y="4985345"/>
                  </a:cubicBezTo>
                  <a:lnTo>
                    <a:pt x="0" y="4920618"/>
                  </a:lnTo>
                  <a:lnTo>
                    <a:pt x="0" y="3760303"/>
                  </a:lnTo>
                  <a:lnTo>
                    <a:pt x="80488" y="3974159"/>
                  </a:lnTo>
                  <a:cubicBezTo>
                    <a:pt x="217875" y="4289243"/>
                    <a:pt x="414383" y="4571632"/>
                    <a:pt x="664748" y="4813600"/>
                  </a:cubicBezTo>
                  <a:cubicBezTo>
                    <a:pt x="1169734" y="5301566"/>
                    <a:pt x="1838644" y="5570406"/>
                    <a:pt x="2548087" y="5570406"/>
                  </a:cubicBezTo>
                  <a:cubicBezTo>
                    <a:pt x="2928786" y="5570406"/>
                    <a:pt x="3252156" y="5516996"/>
                    <a:pt x="3536561" y="5407153"/>
                  </a:cubicBezTo>
                  <a:cubicBezTo>
                    <a:pt x="3815366" y="5299438"/>
                    <a:pt x="4067747" y="5132603"/>
                    <a:pt x="4308035" y="4897241"/>
                  </a:cubicBezTo>
                  <a:cubicBezTo>
                    <a:pt x="4475095" y="4733653"/>
                    <a:pt x="4533767" y="4637358"/>
                    <a:pt x="4569038" y="4564802"/>
                  </a:cubicBezTo>
                  <a:cubicBezTo>
                    <a:pt x="4619313" y="4461453"/>
                    <a:pt x="4652792" y="4330784"/>
                    <a:pt x="4699147" y="4149952"/>
                  </a:cubicBezTo>
                  <a:cubicBezTo>
                    <a:pt x="4758491" y="3918846"/>
                    <a:pt x="4839558" y="3602194"/>
                    <a:pt x="5003034" y="3168421"/>
                  </a:cubicBezTo>
                  <a:cubicBezTo>
                    <a:pt x="5103024" y="2902940"/>
                    <a:pt x="5100112" y="2626037"/>
                    <a:pt x="4994189" y="2321590"/>
                  </a:cubicBezTo>
                  <a:cubicBezTo>
                    <a:pt x="4900470" y="2052526"/>
                    <a:pt x="4725460" y="1769129"/>
                    <a:pt x="4487860" y="1501856"/>
                  </a:cubicBezTo>
                  <a:cubicBezTo>
                    <a:pt x="4210285" y="1189683"/>
                    <a:pt x="3933047" y="962832"/>
                    <a:pt x="3640469" y="808425"/>
                  </a:cubicBezTo>
                  <a:cubicBezTo>
                    <a:pt x="3323369" y="641141"/>
                    <a:pt x="2988578" y="559851"/>
                    <a:pt x="2616837" y="559851"/>
                  </a:cubicBezTo>
                  <a:cubicBezTo>
                    <a:pt x="2315413" y="559851"/>
                    <a:pt x="2044110" y="640134"/>
                    <a:pt x="1762952" y="812008"/>
                  </a:cubicBezTo>
                  <a:cubicBezTo>
                    <a:pt x="1472838" y="989593"/>
                    <a:pt x="1197167" y="1250707"/>
                    <a:pt x="939635" y="1502976"/>
                  </a:cubicBezTo>
                  <a:cubicBezTo>
                    <a:pt x="819379" y="1620769"/>
                    <a:pt x="700355" y="1727700"/>
                    <a:pt x="585250" y="1831049"/>
                  </a:cubicBezTo>
                  <a:cubicBezTo>
                    <a:pt x="362317" y="2031140"/>
                    <a:pt x="169840" y="2204022"/>
                    <a:pt x="40403" y="2389556"/>
                  </a:cubicBezTo>
                  <a:lnTo>
                    <a:pt x="0" y="2456747"/>
                  </a:lnTo>
                  <a:lnTo>
                    <a:pt x="0" y="1601114"/>
                  </a:lnTo>
                  <a:lnTo>
                    <a:pt x="93200" y="1513741"/>
                  </a:lnTo>
                  <a:cubicBezTo>
                    <a:pt x="237107" y="1383294"/>
                    <a:pt x="388238" y="1251435"/>
                    <a:pt x="535423" y="1107273"/>
                  </a:cubicBezTo>
                  <a:cubicBezTo>
                    <a:pt x="1124050" y="530627"/>
                    <a:pt x="1718500" y="0"/>
                    <a:pt x="2616837" y="0"/>
                  </a:cubicBezTo>
                  <a:close/>
                </a:path>
              </a:pathLst>
            </a:custGeom>
            <a:gradFill>
              <a:gsLst>
                <a:gs pos="2000">
                  <a:schemeClr val="bg1">
                    <a:alpha val="10000"/>
                  </a:schemeClr>
                </a:gs>
                <a:gs pos="54000">
                  <a:schemeClr val="accent6">
                    <a:alpha val="10000"/>
                  </a:schemeClr>
                </a:gs>
                <a:gs pos="100000">
                  <a:schemeClr val="bg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D1E30050-9FC4-4CC7-8C0B-BF5EFD1064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517522" cy="6130481"/>
            </a:xfrm>
            <a:custGeom>
              <a:avLst/>
              <a:gdLst>
                <a:gd name="connsiteX0" fmla="*/ 2549095 w 5517522"/>
                <a:gd name="connsiteY0" fmla="*/ 0 h 6130481"/>
                <a:gd name="connsiteX1" fmla="*/ 4804175 w 5517522"/>
                <a:gd name="connsiteY1" fmla="*/ 1134258 h 6130481"/>
                <a:gd name="connsiteX2" fmla="*/ 5411838 w 5517522"/>
                <a:gd name="connsiteY2" fmla="*/ 3362353 h 6130481"/>
                <a:gd name="connsiteX3" fmla="*/ 4601621 w 5517522"/>
                <a:gd name="connsiteY3" fmla="*/ 5293280 h 6130481"/>
                <a:gd name="connsiteX4" fmla="*/ 2481577 w 5517522"/>
                <a:gd name="connsiteY4" fmla="*/ 6130481 h 6130481"/>
                <a:gd name="connsiteX5" fmla="*/ 243517 w 5517522"/>
                <a:gd name="connsiteY5" fmla="*/ 5212325 h 6130481"/>
                <a:gd name="connsiteX6" fmla="*/ 34587 w 5517522"/>
                <a:gd name="connsiteY6" fmla="*/ 4985345 h 6130481"/>
                <a:gd name="connsiteX7" fmla="*/ 0 w 5517522"/>
                <a:gd name="connsiteY7" fmla="*/ 4939620 h 6130481"/>
                <a:gd name="connsiteX8" fmla="*/ 0 w 5517522"/>
                <a:gd name="connsiteY8" fmla="*/ 3335329 h 6130481"/>
                <a:gd name="connsiteX9" fmla="*/ 17141 w 5517522"/>
                <a:gd name="connsiteY9" fmla="*/ 3448738 h 6130481"/>
                <a:gd name="connsiteX10" fmla="*/ 167489 w 5517522"/>
                <a:gd name="connsiteY10" fmla="*/ 3930490 h 6130481"/>
                <a:gd name="connsiteX11" fmla="*/ 715471 w 5517522"/>
                <a:gd name="connsiteY11" fmla="*/ 4734212 h 6130481"/>
                <a:gd name="connsiteX12" fmla="*/ 2481689 w 5517522"/>
                <a:gd name="connsiteY12" fmla="*/ 5458772 h 6130481"/>
                <a:gd name="connsiteX13" fmla="*/ 4126644 w 5517522"/>
                <a:gd name="connsiteY13" fmla="*/ 4818302 h 6130481"/>
                <a:gd name="connsiteX14" fmla="*/ 4360437 w 5517522"/>
                <a:gd name="connsiteY14" fmla="*/ 4516766 h 6130481"/>
                <a:gd name="connsiteX15" fmla="*/ 4480357 w 5517522"/>
                <a:gd name="connsiteY15" fmla="*/ 4122855 h 6130481"/>
                <a:gd name="connsiteX16" fmla="*/ 4781557 w 5517522"/>
                <a:gd name="connsiteY16" fmla="*/ 3129791 h 6130481"/>
                <a:gd name="connsiteX17" fmla="*/ 4771928 w 5517522"/>
                <a:gd name="connsiteY17" fmla="*/ 2357869 h 6130481"/>
                <a:gd name="connsiteX18" fmla="*/ 4297510 w 5517522"/>
                <a:gd name="connsiteY18" fmla="*/ 1575533 h 6130481"/>
                <a:gd name="connsiteX19" fmla="*/ 3498715 w 5517522"/>
                <a:gd name="connsiteY19" fmla="*/ 907071 h 6130481"/>
                <a:gd name="connsiteX20" fmla="*/ 2549095 w 5517522"/>
                <a:gd name="connsiteY20" fmla="*/ 671821 h 6130481"/>
                <a:gd name="connsiteX21" fmla="*/ 985319 w 5517522"/>
                <a:gd name="connsiteY21" fmla="*/ 1582475 h 6130481"/>
                <a:gd name="connsiteX22" fmla="*/ 634628 w 5517522"/>
                <a:gd name="connsiteY22" fmla="*/ 1913907 h 6130481"/>
                <a:gd name="connsiteX23" fmla="*/ 117662 w 5517522"/>
                <a:gd name="connsiteY23" fmla="*/ 2453044 h 6130481"/>
                <a:gd name="connsiteX24" fmla="*/ 2515 w 5517522"/>
                <a:gd name="connsiteY24" fmla="*/ 2685494 h 6130481"/>
                <a:gd name="connsiteX25" fmla="*/ 0 w 5517522"/>
                <a:gd name="connsiteY25" fmla="*/ 2696965 h 6130481"/>
                <a:gd name="connsiteX26" fmla="*/ 0 w 5517522"/>
                <a:gd name="connsiteY26" fmla="*/ 1587383 h 6130481"/>
                <a:gd name="connsiteX27" fmla="*/ 76951 w 5517522"/>
                <a:gd name="connsiteY27" fmla="*/ 1513741 h 6130481"/>
                <a:gd name="connsiteX28" fmla="*/ 510118 w 5517522"/>
                <a:gd name="connsiteY28" fmla="*/ 1107273 h 6130481"/>
                <a:gd name="connsiteX29" fmla="*/ 2549095 w 5517522"/>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522" h="6130481">
                  <a:moveTo>
                    <a:pt x="2549095" y="0"/>
                  </a:moveTo>
                  <a:cubicBezTo>
                    <a:pt x="3508568" y="0"/>
                    <a:pt x="4219915" y="463445"/>
                    <a:pt x="4804175" y="1134258"/>
                  </a:cubicBezTo>
                  <a:cubicBezTo>
                    <a:pt x="5291694" y="1694109"/>
                    <a:pt x="5724011"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335329"/>
                  </a:lnTo>
                  <a:lnTo>
                    <a:pt x="17141" y="3448738"/>
                  </a:lnTo>
                  <a:cubicBezTo>
                    <a:pt x="50676" y="3613558"/>
                    <a:pt x="100867" y="3774516"/>
                    <a:pt x="167489" y="3930490"/>
                  </a:cubicBezTo>
                  <a:cubicBezTo>
                    <a:pt x="296255" y="4232138"/>
                    <a:pt x="480670" y="4502546"/>
                    <a:pt x="715471" y="4734212"/>
                  </a:cubicBezTo>
                  <a:cubicBezTo>
                    <a:pt x="1188993" y="5201464"/>
                    <a:pt x="1816250" y="5458772"/>
                    <a:pt x="2481689" y="5458772"/>
                  </a:cubicBezTo>
                  <a:cubicBezTo>
                    <a:pt x="3185758" y="5458772"/>
                    <a:pt x="3677755" y="5267191"/>
                    <a:pt x="4126644" y="4818302"/>
                  </a:cubicBezTo>
                  <a:cubicBezTo>
                    <a:pt x="4278363" y="4666583"/>
                    <a:pt x="4329982" y="4580701"/>
                    <a:pt x="4360437" y="4516766"/>
                  </a:cubicBezTo>
                  <a:cubicBezTo>
                    <a:pt x="4404890" y="4423495"/>
                    <a:pt x="4436577" y="4297417"/>
                    <a:pt x="4480357" y="4122855"/>
                  </a:cubicBezTo>
                  <a:cubicBezTo>
                    <a:pt x="4539030" y="3889285"/>
                    <a:pt x="4619425" y="3569275"/>
                    <a:pt x="4781557" y="3129791"/>
                  </a:cubicBezTo>
                  <a:cubicBezTo>
                    <a:pt x="4870238" y="2889503"/>
                    <a:pt x="4867103" y="2637010"/>
                    <a:pt x="4771928" y="2357869"/>
                  </a:cubicBezTo>
                  <a:cubicBezTo>
                    <a:pt x="4684815" y="2102465"/>
                    <a:pt x="4520779" y="1831945"/>
                    <a:pt x="4297510" y="1575533"/>
                  </a:cubicBezTo>
                  <a:cubicBezTo>
                    <a:pt x="4034492" y="1273549"/>
                    <a:pt x="3773266" y="1054983"/>
                    <a:pt x="3498715" y="907071"/>
                  </a:cubicBezTo>
                  <a:cubicBezTo>
                    <a:pt x="3204905" y="748745"/>
                    <a:pt x="2894187" y="671821"/>
                    <a:pt x="2549095" y="671821"/>
                  </a:cubicBezTo>
                  <a:cubicBezTo>
                    <a:pt x="1942553" y="671821"/>
                    <a:pt x="1518298" y="1049273"/>
                    <a:pt x="985319" y="1582475"/>
                  </a:cubicBezTo>
                  <a:cubicBezTo>
                    <a:pt x="865735" y="1702059"/>
                    <a:pt x="748278" y="1809774"/>
                    <a:pt x="634628" y="1913907"/>
                  </a:cubicBezTo>
                  <a:cubicBezTo>
                    <a:pt x="421325" y="2109407"/>
                    <a:pt x="237134" y="2278146"/>
                    <a:pt x="117662" y="2453044"/>
                  </a:cubicBezTo>
                  <a:cubicBezTo>
                    <a:pt x="64756" y="2530415"/>
                    <a:pt x="27022" y="2605799"/>
                    <a:pt x="2515" y="2685494"/>
                  </a:cubicBezTo>
                  <a:lnTo>
                    <a:pt x="0" y="2696965"/>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E7E03733-50FD-49A6-B226-40F6A0AD45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76241"/>
              <a:ext cx="5517475" cy="6130481"/>
            </a:xfrm>
            <a:custGeom>
              <a:avLst/>
              <a:gdLst>
                <a:gd name="connsiteX0" fmla="*/ 2549095 w 5517475"/>
                <a:gd name="connsiteY0" fmla="*/ 0 h 6130481"/>
                <a:gd name="connsiteX1" fmla="*/ 4804175 w 5517475"/>
                <a:gd name="connsiteY1" fmla="*/ 1134258 h 6130481"/>
                <a:gd name="connsiteX2" fmla="*/ 5411838 w 5517475"/>
                <a:gd name="connsiteY2" fmla="*/ 3362353 h 6130481"/>
                <a:gd name="connsiteX3" fmla="*/ 4601621 w 5517475"/>
                <a:gd name="connsiteY3" fmla="*/ 5293280 h 6130481"/>
                <a:gd name="connsiteX4" fmla="*/ 2481577 w 5517475"/>
                <a:gd name="connsiteY4" fmla="*/ 6130481 h 6130481"/>
                <a:gd name="connsiteX5" fmla="*/ 243517 w 5517475"/>
                <a:gd name="connsiteY5" fmla="*/ 5212325 h 6130481"/>
                <a:gd name="connsiteX6" fmla="*/ 34587 w 5517475"/>
                <a:gd name="connsiteY6" fmla="*/ 4985345 h 6130481"/>
                <a:gd name="connsiteX7" fmla="*/ 0 w 5517475"/>
                <a:gd name="connsiteY7" fmla="*/ 4939620 h 6130481"/>
                <a:gd name="connsiteX8" fmla="*/ 0 w 5517475"/>
                <a:gd name="connsiteY8" fmla="*/ 3799573 h 6130481"/>
                <a:gd name="connsiteX9" fmla="*/ 64364 w 5517475"/>
                <a:gd name="connsiteY9" fmla="*/ 3974159 h 6130481"/>
                <a:gd name="connsiteX10" fmla="*/ 636644 w 5517475"/>
                <a:gd name="connsiteY10" fmla="*/ 4813600 h 6130481"/>
                <a:gd name="connsiteX11" fmla="*/ 2481577 w 5517475"/>
                <a:gd name="connsiteY11" fmla="*/ 5570406 h 6130481"/>
                <a:gd name="connsiteX12" fmla="*/ 3449896 w 5517475"/>
                <a:gd name="connsiteY12" fmla="*/ 5407153 h 6130481"/>
                <a:gd name="connsiteX13" fmla="*/ 4205695 w 5517475"/>
                <a:gd name="connsiteY13" fmla="*/ 4897241 h 6130481"/>
                <a:gd name="connsiteX14" fmla="*/ 4461434 w 5517475"/>
                <a:gd name="connsiteY14" fmla="*/ 4564802 h 6130481"/>
                <a:gd name="connsiteX15" fmla="*/ 4588969 w 5517475"/>
                <a:gd name="connsiteY15" fmla="*/ 4149952 h 6130481"/>
                <a:gd name="connsiteX16" fmla="*/ 4886585 w 5517475"/>
                <a:gd name="connsiteY16" fmla="*/ 3168421 h 6130481"/>
                <a:gd name="connsiteX17" fmla="*/ 4877964 w 5517475"/>
                <a:gd name="connsiteY17" fmla="*/ 2321590 h 6130481"/>
                <a:gd name="connsiteX18" fmla="*/ 4382048 w 5517475"/>
                <a:gd name="connsiteY18" fmla="*/ 1501856 h 6130481"/>
                <a:gd name="connsiteX19" fmla="*/ 3551900 w 5517475"/>
                <a:gd name="connsiteY19" fmla="*/ 808425 h 6130481"/>
                <a:gd name="connsiteX20" fmla="*/ 2549095 w 5517475"/>
                <a:gd name="connsiteY20" fmla="*/ 559851 h 6130481"/>
                <a:gd name="connsiteX21" fmla="*/ 1712566 w 5517475"/>
                <a:gd name="connsiteY21" fmla="*/ 812008 h 6130481"/>
                <a:gd name="connsiteX22" fmla="*/ 906044 w 5517475"/>
                <a:gd name="connsiteY22" fmla="*/ 1502976 h 6130481"/>
                <a:gd name="connsiteX23" fmla="*/ 558825 w 5517475"/>
                <a:gd name="connsiteY23" fmla="*/ 1831049 h 6130481"/>
                <a:gd name="connsiteX24" fmla="*/ 25063 w 5517475"/>
                <a:gd name="connsiteY24" fmla="*/ 2389556 h 6130481"/>
                <a:gd name="connsiteX25" fmla="*/ 0 w 5517475"/>
                <a:gd name="connsiteY25" fmla="*/ 2432109 h 6130481"/>
                <a:gd name="connsiteX26" fmla="*/ 0 w 5517475"/>
                <a:gd name="connsiteY26" fmla="*/ 1587383 h 6130481"/>
                <a:gd name="connsiteX27" fmla="*/ 76951 w 5517475"/>
                <a:gd name="connsiteY27" fmla="*/ 1513741 h 6130481"/>
                <a:gd name="connsiteX28" fmla="*/ 510118 w 5517475"/>
                <a:gd name="connsiteY28" fmla="*/ 1107273 h 6130481"/>
                <a:gd name="connsiteX29" fmla="*/ 2549095 w 5517475"/>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475" h="6130481">
                  <a:moveTo>
                    <a:pt x="2549095" y="0"/>
                  </a:moveTo>
                  <a:cubicBezTo>
                    <a:pt x="3508568" y="0"/>
                    <a:pt x="4219915" y="463445"/>
                    <a:pt x="4804175" y="1134258"/>
                  </a:cubicBezTo>
                  <a:cubicBezTo>
                    <a:pt x="5291694" y="1694109"/>
                    <a:pt x="5723899"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799573"/>
                  </a:lnTo>
                  <a:lnTo>
                    <a:pt x="64364" y="3974159"/>
                  </a:lnTo>
                  <a:cubicBezTo>
                    <a:pt x="198841" y="4289243"/>
                    <a:pt x="391429" y="4571632"/>
                    <a:pt x="636644" y="4813600"/>
                  </a:cubicBezTo>
                  <a:cubicBezTo>
                    <a:pt x="1131328" y="5301566"/>
                    <a:pt x="1786578" y="5570406"/>
                    <a:pt x="2481577" y="5570406"/>
                  </a:cubicBezTo>
                  <a:cubicBezTo>
                    <a:pt x="2854550" y="5570406"/>
                    <a:pt x="3171314" y="5516996"/>
                    <a:pt x="3449896" y="5407153"/>
                  </a:cubicBezTo>
                  <a:cubicBezTo>
                    <a:pt x="3723103" y="5299438"/>
                    <a:pt x="3970333" y="5132603"/>
                    <a:pt x="4205695" y="4897241"/>
                  </a:cubicBezTo>
                  <a:cubicBezTo>
                    <a:pt x="4369395" y="4733653"/>
                    <a:pt x="4426836" y="4637358"/>
                    <a:pt x="4461434" y="4564802"/>
                  </a:cubicBezTo>
                  <a:cubicBezTo>
                    <a:pt x="4510701" y="4461453"/>
                    <a:pt x="4543509" y="4330784"/>
                    <a:pt x="4588969" y="4149952"/>
                  </a:cubicBezTo>
                  <a:cubicBezTo>
                    <a:pt x="4646969" y="3918846"/>
                    <a:pt x="4726468" y="3602194"/>
                    <a:pt x="4886585" y="3168421"/>
                  </a:cubicBezTo>
                  <a:cubicBezTo>
                    <a:pt x="4984560" y="2902940"/>
                    <a:pt x="4981760" y="2626037"/>
                    <a:pt x="4877964" y="2321590"/>
                  </a:cubicBezTo>
                  <a:cubicBezTo>
                    <a:pt x="4786260" y="2052526"/>
                    <a:pt x="4614834" y="1769129"/>
                    <a:pt x="4382048" y="1501856"/>
                  </a:cubicBezTo>
                  <a:cubicBezTo>
                    <a:pt x="4110072" y="1189683"/>
                    <a:pt x="3838544" y="962832"/>
                    <a:pt x="3551900" y="808425"/>
                  </a:cubicBezTo>
                  <a:cubicBezTo>
                    <a:pt x="3241183" y="641141"/>
                    <a:pt x="2913222" y="559851"/>
                    <a:pt x="2549095" y="559851"/>
                  </a:cubicBezTo>
                  <a:cubicBezTo>
                    <a:pt x="2253830" y="559851"/>
                    <a:pt x="1988013" y="640134"/>
                    <a:pt x="1712566" y="812008"/>
                  </a:cubicBezTo>
                  <a:cubicBezTo>
                    <a:pt x="1428385" y="989593"/>
                    <a:pt x="1158313" y="1250707"/>
                    <a:pt x="906044" y="1502976"/>
                  </a:cubicBezTo>
                  <a:cubicBezTo>
                    <a:pt x="788140" y="1620769"/>
                    <a:pt x="671579" y="1727700"/>
                    <a:pt x="558825" y="1831049"/>
                  </a:cubicBezTo>
                  <a:cubicBezTo>
                    <a:pt x="340371" y="2031140"/>
                    <a:pt x="151813" y="2204022"/>
                    <a:pt x="25063" y="2389556"/>
                  </a:cubicBezTo>
                  <a:lnTo>
                    <a:pt x="0" y="2432109"/>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8A614510-A9F4-41B6-B78E-F49E390C7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0"/>
              <a:ext cx="5646974" cy="6483075"/>
            </a:xfrm>
            <a:custGeom>
              <a:avLst/>
              <a:gdLst>
                <a:gd name="connsiteX0" fmla="*/ 2405773 w 5646974"/>
                <a:gd name="connsiteY0" fmla="*/ 0 h 6483075"/>
                <a:gd name="connsiteX1" fmla="*/ 5646974 w 5646974"/>
                <a:gd name="connsiteY1" fmla="*/ 3241538 h 6483075"/>
                <a:gd name="connsiteX2" fmla="*/ 2405773 w 5646974"/>
                <a:gd name="connsiteY2" fmla="*/ 6483075 h 6483075"/>
                <a:gd name="connsiteX3" fmla="*/ 113897 w 5646974"/>
                <a:gd name="connsiteY3" fmla="*/ 5533666 h 6483075"/>
                <a:gd name="connsiteX4" fmla="*/ 0 w 5646974"/>
                <a:gd name="connsiteY4" fmla="*/ 5408336 h 6483075"/>
                <a:gd name="connsiteX5" fmla="*/ 0 w 5646974"/>
                <a:gd name="connsiteY5" fmla="*/ 4983659 h 6483075"/>
                <a:gd name="connsiteX6" fmla="*/ 155731 w 5646974"/>
                <a:gd name="connsiteY6" fmla="*/ 5176047 h 6483075"/>
                <a:gd name="connsiteX7" fmla="*/ 1093706 w 5646974"/>
                <a:gd name="connsiteY7" fmla="*/ 5866903 h 6483075"/>
                <a:gd name="connsiteX8" fmla="*/ 1639673 w 5646974"/>
                <a:gd name="connsiteY8" fmla="*/ 6059940 h 6483075"/>
                <a:gd name="connsiteX9" fmla="*/ 1709990 w 5646974"/>
                <a:gd name="connsiteY9" fmla="*/ 6076287 h 6483075"/>
                <a:gd name="connsiteX10" fmla="*/ 1780307 w 5646974"/>
                <a:gd name="connsiteY10" fmla="*/ 6091963 h 6483075"/>
                <a:gd name="connsiteX11" fmla="*/ 1851072 w 5646974"/>
                <a:gd name="connsiteY11" fmla="*/ 6105176 h 6483075"/>
                <a:gd name="connsiteX12" fmla="*/ 1886455 w 5646974"/>
                <a:gd name="connsiteY12" fmla="*/ 6111782 h 6483075"/>
                <a:gd name="connsiteX13" fmla="*/ 1921949 w 5646974"/>
                <a:gd name="connsiteY13" fmla="*/ 6117716 h 6483075"/>
                <a:gd name="connsiteX14" fmla="*/ 2064152 w 5646974"/>
                <a:gd name="connsiteY14" fmla="*/ 6137647 h 6483075"/>
                <a:gd name="connsiteX15" fmla="*/ 2206914 w 5646974"/>
                <a:gd name="connsiteY15" fmla="*/ 6151195 h 6483075"/>
                <a:gd name="connsiteX16" fmla="*/ 2350011 w 5646974"/>
                <a:gd name="connsiteY16" fmla="*/ 6158250 h 6483075"/>
                <a:gd name="connsiteX17" fmla="*/ 2493109 w 5646974"/>
                <a:gd name="connsiteY17" fmla="*/ 6159705 h 6483075"/>
                <a:gd name="connsiteX18" fmla="*/ 2781321 w 5646974"/>
                <a:gd name="connsiteY18" fmla="*/ 6147277 h 6483075"/>
                <a:gd name="connsiteX19" fmla="*/ 3345091 w 5646974"/>
                <a:gd name="connsiteY19" fmla="*/ 6060276 h 6483075"/>
                <a:gd name="connsiteX20" fmla="*/ 3878853 w 5646974"/>
                <a:gd name="connsiteY20" fmla="*/ 5871718 h 6483075"/>
                <a:gd name="connsiteX21" fmla="*/ 4367267 w 5646974"/>
                <a:gd name="connsiteY21" fmla="*/ 5573093 h 6483075"/>
                <a:gd name="connsiteX22" fmla="*/ 4424484 w 5646974"/>
                <a:gd name="connsiteY22" fmla="*/ 5528529 h 6483075"/>
                <a:gd name="connsiteX23" fmla="*/ 4481252 w 5646974"/>
                <a:gd name="connsiteY23" fmla="*/ 5483069 h 6483075"/>
                <a:gd name="connsiteX24" fmla="*/ 4536790 w 5646974"/>
                <a:gd name="connsiteY24" fmla="*/ 5435818 h 6483075"/>
                <a:gd name="connsiteX25" fmla="*/ 4591543 w 5646974"/>
                <a:gd name="connsiteY25" fmla="*/ 5387671 h 6483075"/>
                <a:gd name="connsiteX26" fmla="*/ 4794209 w 5646974"/>
                <a:gd name="connsiteY26" fmla="*/ 5181198 h 6483075"/>
                <a:gd name="connsiteX27" fmla="*/ 4956678 w 5646974"/>
                <a:gd name="connsiteY27" fmla="*/ 4945836 h 6483075"/>
                <a:gd name="connsiteX28" fmla="*/ 4989262 w 5646974"/>
                <a:gd name="connsiteY28" fmla="*/ 4881453 h 6483075"/>
                <a:gd name="connsiteX29" fmla="*/ 5017814 w 5646974"/>
                <a:gd name="connsiteY29" fmla="*/ 4814607 h 6483075"/>
                <a:gd name="connsiteX30" fmla="*/ 5044127 w 5646974"/>
                <a:gd name="connsiteY30" fmla="*/ 4746193 h 6483075"/>
                <a:gd name="connsiteX31" fmla="*/ 5068425 w 5646974"/>
                <a:gd name="connsiteY31" fmla="*/ 4676436 h 6483075"/>
                <a:gd name="connsiteX32" fmla="*/ 5154641 w 5646974"/>
                <a:gd name="connsiteY32" fmla="*/ 4390352 h 6483075"/>
                <a:gd name="connsiteX33" fmla="*/ 5196854 w 5646974"/>
                <a:gd name="connsiteY33" fmla="*/ 4246134 h 6483075"/>
                <a:gd name="connsiteX34" fmla="*/ 5240299 w 5646974"/>
                <a:gd name="connsiteY34" fmla="*/ 4102140 h 6483075"/>
                <a:gd name="connsiteX35" fmla="*/ 5432440 w 5646974"/>
                <a:gd name="connsiteY35" fmla="*/ 3532884 h 6483075"/>
                <a:gd name="connsiteX36" fmla="*/ 5528846 w 5646974"/>
                <a:gd name="connsiteY36" fmla="*/ 2951647 h 6483075"/>
                <a:gd name="connsiteX37" fmla="*/ 5495927 w 5646974"/>
                <a:gd name="connsiteY37" fmla="*/ 2658733 h 6483075"/>
                <a:gd name="connsiteX38" fmla="*/ 5480027 w 5646974"/>
                <a:gd name="connsiteY38" fmla="*/ 2586848 h 6483075"/>
                <a:gd name="connsiteX39" fmla="*/ 5461328 w 5646974"/>
                <a:gd name="connsiteY39" fmla="*/ 2515635 h 6483075"/>
                <a:gd name="connsiteX40" fmla="*/ 5439605 w 5646974"/>
                <a:gd name="connsiteY40" fmla="*/ 2445317 h 6483075"/>
                <a:gd name="connsiteX41" fmla="*/ 5415532 w 5646974"/>
                <a:gd name="connsiteY41" fmla="*/ 2375896 h 6483075"/>
                <a:gd name="connsiteX42" fmla="*/ 5144564 w 5646974"/>
                <a:gd name="connsiteY42" fmla="*/ 1857138 h 6483075"/>
                <a:gd name="connsiteX43" fmla="*/ 4774838 w 5646974"/>
                <a:gd name="connsiteY43" fmla="*/ 1405450 h 6483075"/>
                <a:gd name="connsiteX44" fmla="*/ 4345769 w 5646974"/>
                <a:gd name="connsiteY44" fmla="*/ 1012323 h 6483075"/>
                <a:gd name="connsiteX45" fmla="*/ 4115334 w 5646974"/>
                <a:gd name="connsiteY45" fmla="*/ 841344 h 6483075"/>
                <a:gd name="connsiteX46" fmla="*/ 3874038 w 5646974"/>
                <a:gd name="connsiteY46" fmla="*/ 691528 h 6483075"/>
                <a:gd name="connsiteX47" fmla="*/ 3359535 w 5646974"/>
                <a:gd name="connsiteY47" fmla="*/ 468819 h 6483075"/>
                <a:gd name="connsiteX48" fmla="*/ 2811105 w 5646974"/>
                <a:gd name="connsiteY48" fmla="*/ 366031 h 6483075"/>
                <a:gd name="connsiteX49" fmla="*/ 2741124 w 5646974"/>
                <a:gd name="connsiteY49" fmla="*/ 361440 h 6483075"/>
                <a:gd name="connsiteX50" fmla="*/ 2671030 w 5646974"/>
                <a:gd name="connsiteY50" fmla="*/ 358417 h 6483075"/>
                <a:gd name="connsiteX51" fmla="*/ 2600713 w 5646974"/>
                <a:gd name="connsiteY51" fmla="*/ 357521 h 6483075"/>
                <a:gd name="connsiteX52" fmla="*/ 2531739 w 5646974"/>
                <a:gd name="connsiteY52" fmla="*/ 358529 h 6483075"/>
                <a:gd name="connsiteX53" fmla="*/ 2259988 w 5646974"/>
                <a:gd name="connsiteY53" fmla="*/ 385289 h 6483075"/>
                <a:gd name="connsiteX54" fmla="*/ 1740670 w 5646974"/>
                <a:gd name="connsiteY54" fmla="*/ 553917 h 6483075"/>
                <a:gd name="connsiteX55" fmla="*/ 1264124 w 5646974"/>
                <a:gd name="connsiteY55" fmla="*/ 853549 h 6483075"/>
                <a:gd name="connsiteX56" fmla="*/ 823074 w 5646974"/>
                <a:gd name="connsiteY56" fmla="*/ 1234136 h 6483075"/>
                <a:gd name="connsiteX57" fmla="*/ 715694 w 5646974"/>
                <a:gd name="connsiteY57" fmla="*/ 1336252 h 6483075"/>
                <a:gd name="connsiteX58" fmla="*/ 606859 w 5646974"/>
                <a:gd name="connsiteY58" fmla="*/ 1440945 h 6483075"/>
                <a:gd name="connsiteX59" fmla="*/ 382023 w 5646974"/>
                <a:gd name="connsiteY59" fmla="*/ 1646074 h 6483075"/>
                <a:gd name="connsiteX60" fmla="*/ 158531 w 5646974"/>
                <a:gd name="connsiteY60" fmla="*/ 1843813 h 6483075"/>
                <a:gd name="connsiteX61" fmla="*/ 0 w 5646974"/>
                <a:gd name="connsiteY61" fmla="*/ 1991775 h 6483075"/>
                <a:gd name="connsiteX62" fmla="*/ 0 w 5646974"/>
                <a:gd name="connsiteY62" fmla="*/ 1074740 h 6483075"/>
                <a:gd name="connsiteX63" fmla="*/ 113897 w 5646974"/>
                <a:gd name="connsiteY63" fmla="*/ 949410 h 6483075"/>
                <a:gd name="connsiteX64" fmla="*/ 2405773 w 5646974"/>
                <a:gd name="connsiteY64" fmla="*/ 0 h 648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646974" h="6483075">
                  <a:moveTo>
                    <a:pt x="2405773" y="0"/>
                  </a:moveTo>
                  <a:cubicBezTo>
                    <a:pt x="4195841" y="0"/>
                    <a:pt x="5646974" y="1451246"/>
                    <a:pt x="5646974" y="3241538"/>
                  </a:cubicBezTo>
                  <a:cubicBezTo>
                    <a:pt x="5646974" y="5031830"/>
                    <a:pt x="4195841" y="6483075"/>
                    <a:pt x="2405773" y="6483075"/>
                  </a:cubicBezTo>
                  <a:cubicBezTo>
                    <a:pt x="1510739" y="6483075"/>
                    <a:pt x="700439" y="6120264"/>
                    <a:pt x="113897" y="5533666"/>
                  </a:cubicBezTo>
                  <a:lnTo>
                    <a:pt x="0" y="5408336"/>
                  </a:lnTo>
                  <a:lnTo>
                    <a:pt x="0" y="4983659"/>
                  </a:lnTo>
                  <a:lnTo>
                    <a:pt x="155731" y="5176047"/>
                  </a:lnTo>
                  <a:cubicBezTo>
                    <a:pt x="417742" y="5469073"/>
                    <a:pt x="741224" y="5704211"/>
                    <a:pt x="1093706" y="5866903"/>
                  </a:cubicBezTo>
                  <a:cubicBezTo>
                    <a:pt x="1269947" y="5948418"/>
                    <a:pt x="1453018" y="6013137"/>
                    <a:pt x="1639673" y="6059940"/>
                  </a:cubicBezTo>
                  <a:lnTo>
                    <a:pt x="1709990" y="6076287"/>
                  </a:lnTo>
                  <a:cubicBezTo>
                    <a:pt x="1733504" y="6081550"/>
                    <a:pt x="1756570" y="6088156"/>
                    <a:pt x="1780307" y="6091963"/>
                  </a:cubicBezTo>
                  <a:lnTo>
                    <a:pt x="1851072" y="6105176"/>
                  </a:lnTo>
                  <a:lnTo>
                    <a:pt x="1886455" y="6111782"/>
                  </a:lnTo>
                  <a:cubicBezTo>
                    <a:pt x="1898212" y="6114021"/>
                    <a:pt x="1909969" y="6116373"/>
                    <a:pt x="1921949" y="6117716"/>
                  </a:cubicBezTo>
                  <a:cubicBezTo>
                    <a:pt x="1969425" y="6124323"/>
                    <a:pt x="2016676" y="6131489"/>
                    <a:pt x="2064152" y="6137647"/>
                  </a:cubicBezTo>
                  <a:cubicBezTo>
                    <a:pt x="2111851" y="6141790"/>
                    <a:pt x="2159438" y="6146381"/>
                    <a:pt x="2206914" y="6151195"/>
                  </a:cubicBezTo>
                  <a:lnTo>
                    <a:pt x="2350011" y="6158250"/>
                  </a:lnTo>
                  <a:cubicBezTo>
                    <a:pt x="2397711" y="6159593"/>
                    <a:pt x="2445410" y="6159146"/>
                    <a:pt x="2493109" y="6159705"/>
                  </a:cubicBezTo>
                  <a:cubicBezTo>
                    <a:pt x="2589068" y="6158137"/>
                    <a:pt x="2685922" y="6154666"/>
                    <a:pt x="2781321" y="6147277"/>
                  </a:cubicBezTo>
                  <a:cubicBezTo>
                    <a:pt x="2972566" y="6132944"/>
                    <a:pt x="3161348" y="6105288"/>
                    <a:pt x="3345091" y="6060276"/>
                  </a:cubicBezTo>
                  <a:cubicBezTo>
                    <a:pt x="3528834" y="6015375"/>
                    <a:pt x="3707539" y="5952785"/>
                    <a:pt x="3878853" y="5871718"/>
                  </a:cubicBezTo>
                  <a:cubicBezTo>
                    <a:pt x="4050167" y="5790428"/>
                    <a:pt x="4213084" y="5689318"/>
                    <a:pt x="4367267" y="5573093"/>
                  </a:cubicBezTo>
                  <a:lnTo>
                    <a:pt x="4424484" y="5528529"/>
                  </a:lnTo>
                  <a:cubicBezTo>
                    <a:pt x="4443631" y="5513637"/>
                    <a:pt x="4463113" y="5499193"/>
                    <a:pt x="4481252" y="5483069"/>
                  </a:cubicBezTo>
                  <a:lnTo>
                    <a:pt x="4536790" y="5435818"/>
                  </a:lnTo>
                  <a:cubicBezTo>
                    <a:pt x="4555265" y="5419918"/>
                    <a:pt x="4574188" y="5404466"/>
                    <a:pt x="4591543" y="5387671"/>
                  </a:cubicBezTo>
                  <a:cubicBezTo>
                    <a:pt x="4662980" y="5321944"/>
                    <a:pt x="4733074" y="5254650"/>
                    <a:pt x="4794209" y="5181198"/>
                  </a:cubicBezTo>
                  <a:cubicBezTo>
                    <a:pt x="4857808" y="5109089"/>
                    <a:pt x="4910434" y="5029926"/>
                    <a:pt x="4956678" y="4945836"/>
                  </a:cubicBezTo>
                  <a:cubicBezTo>
                    <a:pt x="4967651" y="4924450"/>
                    <a:pt x="4978624" y="4903064"/>
                    <a:pt x="4989262" y="4881453"/>
                  </a:cubicBezTo>
                  <a:lnTo>
                    <a:pt x="5017814" y="4814607"/>
                  </a:lnTo>
                  <a:cubicBezTo>
                    <a:pt x="5027891" y="4792549"/>
                    <a:pt x="5035393" y="4769035"/>
                    <a:pt x="5044127" y="4746193"/>
                  </a:cubicBezTo>
                  <a:cubicBezTo>
                    <a:pt x="5052636" y="4723128"/>
                    <a:pt x="5061146" y="4700174"/>
                    <a:pt x="5068425" y="4676436"/>
                  </a:cubicBezTo>
                  <a:cubicBezTo>
                    <a:pt x="5099552" y="4582717"/>
                    <a:pt x="5126985" y="4486422"/>
                    <a:pt x="5154641" y="4390352"/>
                  </a:cubicBezTo>
                  <a:lnTo>
                    <a:pt x="5196854" y="4246134"/>
                  </a:lnTo>
                  <a:lnTo>
                    <a:pt x="5240299" y="4102140"/>
                  </a:lnTo>
                  <a:cubicBezTo>
                    <a:pt x="5299195" y="3910560"/>
                    <a:pt x="5364697" y="3721330"/>
                    <a:pt x="5432440" y="3532884"/>
                  </a:cubicBezTo>
                  <a:cubicBezTo>
                    <a:pt x="5500294" y="3346902"/>
                    <a:pt x="5533549" y="3148714"/>
                    <a:pt x="5528846" y="2951647"/>
                  </a:cubicBezTo>
                  <a:cubicBezTo>
                    <a:pt x="5526831" y="2853113"/>
                    <a:pt x="5515409" y="2755027"/>
                    <a:pt x="5495927" y="2658733"/>
                  </a:cubicBezTo>
                  <a:cubicBezTo>
                    <a:pt x="5491112" y="2634659"/>
                    <a:pt x="5486297" y="2610585"/>
                    <a:pt x="5480027" y="2586848"/>
                  </a:cubicBezTo>
                  <a:cubicBezTo>
                    <a:pt x="5474205" y="2562998"/>
                    <a:pt x="5468718" y="2539036"/>
                    <a:pt x="5461328" y="2515635"/>
                  </a:cubicBezTo>
                  <a:cubicBezTo>
                    <a:pt x="5454386" y="2492009"/>
                    <a:pt x="5447668" y="2468495"/>
                    <a:pt x="5439605" y="2445317"/>
                  </a:cubicBezTo>
                  <a:cubicBezTo>
                    <a:pt x="5431879" y="2422028"/>
                    <a:pt x="5424378" y="2398738"/>
                    <a:pt x="5415532" y="2375896"/>
                  </a:cubicBezTo>
                  <a:cubicBezTo>
                    <a:pt x="5347790" y="2191817"/>
                    <a:pt x="5254071" y="2018599"/>
                    <a:pt x="5144564" y="1857138"/>
                  </a:cubicBezTo>
                  <a:cubicBezTo>
                    <a:pt x="5034946" y="1695565"/>
                    <a:pt x="4909762" y="1545301"/>
                    <a:pt x="4774838" y="1405450"/>
                  </a:cubicBezTo>
                  <a:cubicBezTo>
                    <a:pt x="4638907" y="1265040"/>
                    <a:pt x="4496145" y="1132131"/>
                    <a:pt x="4345769" y="1012323"/>
                  </a:cubicBezTo>
                  <a:cubicBezTo>
                    <a:pt x="4270749" y="952195"/>
                    <a:pt x="4194273" y="894642"/>
                    <a:pt x="4115334" y="841344"/>
                  </a:cubicBezTo>
                  <a:cubicBezTo>
                    <a:pt x="4037067" y="787263"/>
                    <a:pt x="3956336" y="737548"/>
                    <a:pt x="3874038" y="691528"/>
                  </a:cubicBezTo>
                  <a:cubicBezTo>
                    <a:pt x="3709554" y="599712"/>
                    <a:pt x="3537792" y="523349"/>
                    <a:pt x="3359535" y="468819"/>
                  </a:cubicBezTo>
                  <a:cubicBezTo>
                    <a:pt x="3181278" y="414514"/>
                    <a:pt x="2997311" y="380699"/>
                    <a:pt x="2811105" y="366031"/>
                  </a:cubicBezTo>
                  <a:cubicBezTo>
                    <a:pt x="2787703" y="364575"/>
                    <a:pt x="2764525" y="362448"/>
                    <a:pt x="2741124" y="361440"/>
                  </a:cubicBezTo>
                  <a:lnTo>
                    <a:pt x="2671030" y="358417"/>
                  </a:lnTo>
                  <a:lnTo>
                    <a:pt x="2600713" y="357521"/>
                  </a:lnTo>
                  <a:cubicBezTo>
                    <a:pt x="2577087" y="356961"/>
                    <a:pt x="2554805" y="358305"/>
                    <a:pt x="2531739" y="358529"/>
                  </a:cubicBezTo>
                  <a:cubicBezTo>
                    <a:pt x="2440259" y="360992"/>
                    <a:pt x="2349564" y="370285"/>
                    <a:pt x="2259988" y="385289"/>
                  </a:cubicBezTo>
                  <a:cubicBezTo>
                    <a:pt x="2080723" y="415521"/>
                    <a:pt x="1906945" y="473634"/>
                    <a:pt x="1740670" y="553917"/>
                  </a:cubicBezTo>
                  <a:cubicBezTo>
                    <a:pt x="1574506" y="634647"/>
                    <a:pt x="1415844" y="737100"/>
                    <a:pt x="1264124" y="853549"/>
                  </a:cubicBezTo>
                  <a:cubicBezTo>
                    <a:pt x="1112181" y="969886"/>
                    <a:pt x="966508" y="1099212"/>
                    <a:pt x="823074" y="1234136"/>
                  </a:cubicBezTo>
                  <a:cubicBezTo>
                    <a:pt x="787131" y="1267951"/>
                    <a:pt x="751413" y="1301990"/>
                    <a:pt x="715694" y="1336252"/>
                  </a:cubicBezTo>
                  <a:lnTo>
                    <a:pt x="606859" y="1440945"/>
                  </a:lnTo>
                  <a:cubicBezTo>
                    <a:pt x="532623" y="1511374"/>
                    <a:pt x="457267" y="1579452"/>
                    <a:pt x="382023" y="1646074"/>
                  </a:cubicBezTo>
                  <a:lnTo>
                    <a:pt x="158531" y="1843813"/>
                  </a:lnTo>
                  <a:lnTo>
                    <a:pt x="0" y="1991775"/>
                  </a:lnTo>
                  <a:lnTo>
                    <a:pt x="0" y="1074740"/>
                  </a:lnTo>
                  <a:lnTo>
                    <a:pt x="113897" y="949410"/>
                  </a:lnTo>
                  <a:cubicBezTo>
                    <a:pt x="700439" y="362812"/>
                    <a:pt x="1510739" y="0"/>
                    <a:pt x="2405773" y="0"/>
                  </a:cubicBezTo>
                  <a:close/>
                </a:path>
              </a:pathLst>
            </a:custGeom>
            <a:gradFill>
              <a:gsLst>
                <a:gs pos="2000">
                  <a:schemeClr val="bg1">
                    <a:alpha val="10000"/>
                  </a:schemeClr>
                </a:gs>
                <a:gs pos="16000">
                  <a:schemeClr val="accent6">
                    <a:alpha val="10000"/>
                  </a:schemeClr>
                </a:gs>
                <a:gs pos="100000">
                  <a:schemeClr val="bg1">
                    <a:alpha val="10000"/>
                  </a:schemeClr>
                </a:gs>
                <a:gs pos="74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5" name="Title 4">
            <a:extLst>
              <a:ext uri="{FF2B5EF4-FFF2-40B4-BE49-F238E27FC236}">
                <a16:creationId xmlns:a16="http://schemas.microsoft.com/office/drawing/2014/main" id="{75E00DC0-6AFB-732D-CDD6-BEB1ACB2BC68}"/>
              </a:ext>
            </a:extLst>
          </p:cNvPr>
          <p:cNvSpPr>
            <a:spLocks noGrp="1"/>
          </p:cNvSpPr>
          <p:nvPr>
            <p:ph type="ctrTitle"/>
          </p:nvPr>
        </p:nvSpPr>
        <p:spPr>
          <a:xfrm>
            <a:off x="804672" y="2053641"/>
            <a:ext cx="3669161" cy="2760098"/>
          </a:xfrm>
        </p:spPr>
        <p:txBody>
          <a:bodyPr vert="horz" lIns="91440" tIns="45720" rIns="91440" bIns="45720" rtlCol="0" anchor="ctr">
            <a:normAutofit/>
          </a:bodyPr>
          <a:lstStyle/>
          <a:p>
            <a:r>
              <a:rPr lang="en-US" kern="1200">
                <a:solidFill>
                  <a:schemeClr val="tx2"/>
                </a:solidFill>
                <a:latin typeface="+mj-lt"/>
                <a:ea typeface="+mj-ea"/>
                <a:cs typeface="+mj-cs"/>
              </a:rPr>
              <a:t>Activity</a:t>
            </a:r>
          </a:p>
        </p:txBody>
      </p:sp>
      <p:sp>
        <p:nvSpPr>
          <p:cNvPr id="3" name="Content Placeholder 2">
            <a:extLst>
              <a:ext uri="{FF2B5EF4-FFF2-40B4-BE49-F238E27FC236}">
                <a16:creationId xmlns:a16="http://schemas.microsoft.com/office/drawing/2014/main" id="{886282AF-C29D-898F-3474-C94B7D900715}"/>
              </a:ext>
            </a:extLst>
          </p:cNvPr>
          <p:cNvSpPr>
            <a:spLocks noGrp="1"/>
          </p:cNvSpPr>
          <p:nvPr>
            <p:ph type="body" sz="half" idx="2"/>
          </p:nvPr>
        </p:nvSpPr>
        <p:spPr>
          <a:xfrm>
            <a:off x="6090574" y="801866"/>
            <a:ext cx="5306084" cy="5230634"/>
          </a:xfrm>
          <a:noFill/>
          <a:ln>
            <a:noFill/>
          </a:ln>
        </p:spPr>
        <p:txBody>
          <a:bodyPr vert="horz" lIns="91440" tIns="45720" rIns="91440" bIns="45720" rtlCol="0" anchor="ctr">
            <a:normAutofit/>
          </a:bodyPr>
          <a:lstStyle/>
          <a:p>
            <a:pPr>
              <a:defRPr/>
            </a:pPr>
            <a:r>
              <a:rPr lang="en-US" sz="2800" dirty="0">
                <a:solidFill>
                  <a:schemeClr val="tx2"/>
                </a:solidFill>
                <a:latin typeface="+mn-lt"/>
                <a:cs typeface="+mn-cs"/>
              </a:rPr>
              <a:t>Discuss:</a:t>
            </a:r>
          </a:p>
          <a:p>
            <a:pPr indent="-228600">
              <a:buFont typeface="Arial" panose="020B0604020202020204" pitchFamily="34" charset="0"/>
              <a:buChar char="•"/>
              <a:defRPr/>
            </a:pPr>
            <a:r>
              <a:rPr lang="en-US" dirty="0">
                <a:solidFill>
                  <a:schemeClr val="tx2"/>
                </a:solidFill>
                <a:latin typeface="+mn-lt"/>
                <a:cs typeface="+mn-cs"/>
              </a:rPr>
              <a:t>How are children and young people likely to be impacted upon by these experiences?</a:t>
            </a:r>
          </a:p>
          <a:p>
            <a:pPr indent="-228600">
              <a:buFont typeface="Arial" panose="020B0604020202020204" pitchFamily="34" charset="0"/>
              <a:buChar char="•"/>
              <a:defRPr/>
            </a:pPr>
            <a:r>
              <a:rPr lang="en-US" dirty="0">
                <a:solidFill>
                  <a:schemeClr val="tx2"/>
                </a:solidFill>
                <a:latin typeface="+mn-lt"/>
                <a:cs typeface="+mn-cs"/>
              </a:rPr>
              <a:t>What </a:t>
            </a:r>
            <a:r>
              <a:rPr lang="en-US" dirty="0" err="1">
                <a:solidFill>
                  <a:schemeClr val="tx2"/>
                </a:solidFill>
                <a:latin typeface="+mn-lt"/>
                <a:cs typeface="+mn-cs"/>
              </a:rPr>
              <a:t>behaviours</a:t>
            </a:r>
            <a:r>
              <a:rPr lang="en-US" dirty="0">
                <a:solidFill>
                  <a:schemeClr val="tx2"/>
                </a:solidFill>
                <a:latin typeface="+mn-lt"/>
                <a:cs typeface="+mn-cs"/>
              </a:rPr>
              <a:t> might you see in the playroom/classroom?</a:t>
            </a:r>
          </a:p>
        </p:txBody>
      </p:sp>
    </p:spTree>
    <p:extLst>
      <p:ext uri="{BB962C8B-B14F-4D97-AF65-F5344CB8AC3E}">
        <p14:creationId xmlns:p14="http://schemas.microsoft.com/office/powerpoint/2010/main" val="15664018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2E5956-D3B4-DF40-8EEB-8678110656DB}"/>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21">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3">
            <a:extLst>
              <a:ext uri="{FF2B5EF4-FFF2-40B4-BE49-F238E27FC236}">
                <a16:creationId xmlns:a16="http://schemas.microsoft.com/office/drawing/2014/main" id="{3E3A5C03-A264-4D16-6580-7A7D9393CA65}"/>
              </a:ext>
            </a:extLst>
          </p:cNvPr>
          <p:cNvSpPr>
            <a:spLocks noGrp="1"/>
          </p:cNvSpPr>
          <p:nvPr>
            <p:ph type="ctrTitle"/>
          </p:nvPr>
        </p:nvSpPr>
        <p:spPr>
          <a:xfrm>
            <a:off x="586478" y="1683756"/>
            <a:ext cx="3115265" cy="2396359"/>
          </a:xfrm>
        </p:spPr>
        <p:txBody>
          <a:bodyPr vert="horz" lIns="91440" tIns="45720" rIns="91440" bIns="45720" rtlCol="0" anchor="b">
            <a:normAutofit/>
          </a:bodyPr>
          <a:lstStyle/>
          <a:p>
            <a:pPr algn="r"/>
            <a:r>
              <a:rPr lang="en-US" kern="1200">
                <a:solidFill>
                  <a:srgbClr val="FFFFFF"/>
                </a:solidFill>
                <a:latin typeface="+mj-lt"/>
                <a:ea typeface="+mj-ea"/>
                <a:cs typeface="+mj-cs"/>
              </a:rPr>
              <a:t>Signs of trauma in refugee children</a:t>
            </a:r>
          </a:p>
        </p:txBody>
      </p:sp>
      <p:sp>
        <p:nvSpPr>
          <p:cNvPr id="3" name="Content Placeholder 2">
            <a:extLst>
              <a:ext uri="{FF2B5EF4-FFF2-40B4-BE49-F238E27FC236}">
                <a16:creationId xmlns:a16="http://schemas.microsoft.com/office/drawing/2014/main" id="{57D53440-2878-18CF-B010-79023FB23249}"/>
              </a:ext>
            </a:extLst>
          </p:cNvPr>
          <p:cNvSpPr txBox="1">
            <a:spLocks/>
          </p:cNvSpPr>
          <p:nvPr/>
        </p:nvSpPr>
        <p:spPr>
          <a:xfrm>
            <a:off x="695325" y="1445682"/>
            <a:ext cx="10801350" cy="4590976"/>
          </a:xfrm>
          <a:prstGeom prst="rect">
            <a:avLst/>
          </a:prstGeom>
        </p:spPr>
        <p:txBody>
          <a:bodyPr numCol="1"/>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GB" dirty="0">
              <a:latin typeface="Source Sans Pro" panose="020B0503030403020204" pitchFamily="34" charset="0"/>
              <a:ea typeface="Source Sans Pro" panose="020B0503030403020204" pitchFamily="34" charset="0"/>
            </a:endParaRPr>
          </a:p>
          <a:p>
            <a:pPr lvl="1"/>
            <a:endParaRPr lang="en-GB" dirty="0">
              <a:latin typeface="Source Sans Pro" panose="020B0503030403020204" pitchFamily="34" charset="0"/>
              <a:ea typeface="Source Sans Pro" panose="020B0503030403020204" pitchFamily="34" charset="0"/>
            </a:endParaRPr>
          </a:p>
        </p:txBody>
      </p:sp>
      <p:graphicFrame>
        <p:nvGraphicFramePr>
          <p:cNvPr id="8" name="Text Placeholder 2">
            <a:extLst>
              <a:ext uri="{FF2B5EF4-FFF2-40B4-BE49-F238E27FC236}">
                <a16:creationId xmlns:a16="http://schemas.microsoft.com/office/drawing/2014/main" id="{251265CD-6F5E-3525-3408-44428F7CD0F7}"/>
              </a:ext>
            </a:extLst>
          </p:cNvPr>
          <p:cNvGraphicFramePr/>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731043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554" name="Picture 2" descr="H:\BACKUP FOLDER LORNA\Inner world working resources\inner world resources\Primary School Cheat Sheet.jpg"/>
          <p:cNvPicPr>
            <a:picLocks noChangeAspect="1" noChangeArrowheads="1"/>
          </p:cNvPicPr>
          <p:nvPr/>
        </p:nvPicPr>
        <p:blipFill>
          <a:blip r:embed="rId3"/>
          <a:srcRect b="37719"/>
          <a:stretch>
            <a:fillRect/>
          </a:stretch>
        </p:blipFill>
        <p:spPr bwMode="auto">
          <a:xfrm>
            <a:off x="0" y="-1"/>
            <a:ext cx="12192000" cy="6075947"/>
          </a:xfrm>
          <a:prstGeom prst="rect">
            <a:avLst/>
          </a:prstGeom>
          <a:noFill/>
        </p:spPr>
      </p:pic>
      <p:sp>
        <p:nvSpPr>
          <p:cNvPr id="2" name="TextBox 1">
            <a:extLst>
              <a:ext uri="{FF2B5EF4-FFF2-40B4-BE49-F238E27FC236}">
                <a16:creationId xmlns:a16="http://schemas.microsoft.com/office/drawing/2014/main" id="{36E9938D-B14A-4C97-A640-6C3369C63E0F}"/>
              </a:ext>
            </a:extLst>
          </p:cNvPr>
          <p:cNvSpPr txBox="1"/>
          <p:nvPr/>
        </p:nvSpPr>
        <p:spPr>
          <a:xfrm>
            <a:off x="467360" y="6258560"/>
            <a:ext cx="11399520" cy="369332"/>
          </a:xfrm>
          <a:prstGeom prst="rect">
            <a:avLst/>
          </a:prstGeom>
          <a:noFill/>
        </p:spPr>
        <p:txBody>
          <a:bodyPr wrap="square" rtlCol="0">
            <a:spAutoFit/>
          </a:bodyPr>
          <a:lstStyle/>
          <a:p>
            <a:r>
              <a:rPr lang="en-GB" dirty="0"/>
              <a:t>Secondary resource: http://www.innerworldwork.co.uk/wp-content/uploads/2017/04/Survival-In-Secondary-School.pdf</a:t>
            </a:r>
          </a:p>
        </p:txBody>
      </p:sp>
    </p:spTree>
    <p:extLst>
      <p:ext uri="{BB962C8B-B14F-4D97-AF65-F5344CB8AC3E}">
        <p14:creationId xmlns:p14="http://schemas.microsoft.com/office/powerpoint/2010/main" val="41163409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BAC90-A312-463E-2BCF-E99112AFECAF}"/>
              </a:ext>
            </a:extLst>
          </p:cNvPr>
          <p:cNvSpPr>
            <a:spLocks noGrp="1"/>
          </p:cNvSpPr>
          <p:nvPr>
            <p:ph type="ctrTitle"/>
          </p:nvPr>
        </p:nvSpPr>
        <p:spPr>
          <a:xfrm>
            <a:off x="624840" y="536827"/>
            <a:ext cx="8991599" cy="818732"/>
          </a:xfrm>
        </p:spPr>
        <p:txBody>
          <a:bodyPr>
            <a:normAutofit/>
          </a:bodyPr>
          <a:lstStyle/>
          <a:p>
            <a:r>
              <a:rPr lang="en-GB" dirty="0">
                <a:solidFill>
                  <a:schemeClr val="accent1">
                    <a:lumMod val="50000"/>
                  </a:schemeClr>
                </a:solidFill>
              </a:rPr>
              <a:t>Potential protective/resilience factors</a:t>
            </a:r>
          </a:p>
        </p:txBody>
      </p:sp>
      <p:sp>
        <p:nvSpPr>
          <p:cNvPr id="3" name="Text Placeholder 2">
            <a:extLst>
              <a:ext uri="{FF2B5EF4-FFF2-40B4-BE49-F238E27FC236}">
                <a16:creationId xmlns:a16="http://schemas.microsoft.com/office/drawing/2014/main" id="{E0795DA7-E5F8-B4AF-6403-972A50640BF3}"/>
              </a:ext>
            </a:extLst>
          </p:cNvPr>
          <p:cNvSpPr>
            <a:spLocks noGrp="1"/>
          </p:cNvSpPr>
          <p:nvPr>
            <p:ph type="body" sz="half" idx="2"/>
          </p:nvPr>
        </p:nvSpPr>
        <p:spPr/>
        <p:txBody>
          <a:bodyPr/>
          <a:lstStyle/>
          <a:p>
            <a:endParaRPr lang="en-GB"/>
          </a:p>
        </p:txBody>
      </p:sp>
      <p:graphicFrame>
        <p:nvGraphicFramePr>
          <p:cNvPr id="9" name="Diagram 8">
            <a:extLst>
              <a:ext uri="{FF2B5EF4-FFF2-40B4-BE49-F238E27FC236}">
                <a16:creationId xmlns:a16="http://schemas.microsoft.com/office/drawing/2014/main" id="{360848AD-76A2-5689-193B-7C045848625A}"/>
              </a:ext>
            </a:extLst>
          </p:cNvPr>
          <p:cNvGraphicFramePr/>
          <p:nvPr/>
        </p:nvGraphicFramePr>
        <p:xfrm>
          <a:off x="2272633" y="6410947"/>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9" name="Diagram 18">
            <a:extLst>
              <a:ext uri="{FF2B5EF4-FFF2-40B4-BE49-F238E27FC236}">
                <a16:creationId xmlns:a16="http://schemas.microsoft.com/office/drawing/2014/main" id="{ACC53092-4783-B0D3-5195-9191121F2C6B}"/>
              </a:ext>
            </a:extLst>
          </p:cNvPr>
          <p:cNvGraphicFramePr/>
          <p:nvPr/>
        </p:nvGraphicFramePr>
        <p:xfrm>
          <a:off x="858520" y="1173920"/>
          <a:ext cx="8128000" cy="54186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 name="Rectangle: Rounded Corners 3">
            <a:extLst>
              <a:ext uri="{FF2B5EF4-FFF2-40B4-BE49-F238E27FC236}">
                <a16:creationId xmlns:a16="http://schemas.microsoft.com/office/drawing/2014/main" id="{B2603484-2818-8298-CE65-DBB10871D88C}"/>
              </a:ext>
            </a:extLst>
          </p:cNvPr>
          <p:cNvSpPr/>
          <p:nvPr/>
        </p:nvSpPr>
        <p:spPr>
          <a:xfrm>
            <a:off x="9616439" y="1355559"/>
            <a:ext cx="2301241" cy="400892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2000" dirty="0"/>
              <a:t>‘</a:t>
            </a:r>
            <a:r>
              <a:rPr lang="en-GB" sz="2000" i="1" dirty="0"/>
              <a:t>Parents hold the physical and emotional holding environment for the child. Parental behaviour and interactions often significantly relate to the child’s affective state’</a:t>
            </a:r>
          </a:p>
          <a:p>
            <a:pPr algn="ctr"/>
            <a:r>
              <a:rPr lang="en-GB" sz="2000" i="1" dirty="0"/>
              <a:t>- Perez Foster (2001)</a:t>
            </a:r>
          </a:p>
        </p:txBody>
      </p:sp>
    </p:spTree>
    <p:extLst>
      <p:ext uri="{BB962C8B-B14F-4D97-AF65-F5344CB8AC3E}">
        <p14:creationId xmlns:p14="http://schemas.microsoft.com/office/powerpoint/2010/main" val="33068193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0E68F-4473-6A5A-D14E-4F6BB5BA7A3C}"/>
              </a:ext>
            </a:extLst>
          </p:cNvPr>
          <p:cNvSpPr>
            <a:spLocks noGrp="1"/>
          </p:cNvSpPr>
          <p:nvPr>
            <p:ph type="title"/>
          </p:nvPr>
        </p:nvSpPr>
        <p:spPr/>
        <p:txBody>
          <a:bodyPr>
            <a:normAutofit/>
          </a:bodyPr>
          <a:lstStyle/>
          <a:p>
            <a:r>
              <a:rPr lang="en-GB" sz="3600" dirty="0"/>
              <a:t>SDEP Anti-Racist Network (Restructure in progress!) </a:t>
            </a:r>
          </a:p>
        </p:txBody>
      </p:sp>
      <p:graphicFrame>
        <p:nvGraphicFramePr>
          <p:cNvPr id="5" name="Content Placeholder 4">
            <a:extLst>
              <a:ext uri="{FF2B5EF4-FFF2-40B4-BE49-F238E27FC236}">
                <a16:creationId xmlns:a16="http://schemas.microsoft.com/office/drawing/2014/main" id="{1AB1698C-91C7-C4EF-13DE-A2F8BD39D6D9}"/>
              </a:ext>
            </a:extLst>
          </p:cNvPr>
          <p:cNvGraphicFramePr>
            <a:graphicFrameLocks noGrp="1"/>
          </p:cNvGraphicFramePr>
          <p:nvPr>
            <p:ph idx="1"/>
            <p:extLst>
              <p:ext uri="{D42A27DB-BD31-4B8C-83A1-F6EECF244321}">
                <p14:modId xmlns:p14="http://schemas.microsoft.com/office/powerpoint/2010/main" val="3290415685"/>
              </p:ext>
            </p:extLst>
          </p:nvPr>
        </p:nvGraphicFramePr>
        <p:xfrm>
          <a:off x="1096963" y="1846263"/>
          <a:ext cx="10058400" cy="4022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oup 2">
            <a:extLst>
              <a:ext uri="{FF2B5EF4-FFF2-40B4-BE49-F238E27FC236}">
                <a16:creationId xmlns:a16="http://schemas.microsoft.com/office/drawing/2014/main" id="{0575104E-433B-59DF-045C-F9F0BB6A7B48}"/>
              </a:ext>
            </a:extLst>
          </p:cNvPr>
          <p:cNvGrpSpPr/>
          <p:nvPr/>
        </p:nvGrpSpPr>
        <p:grpSpPr>
          <a:xfrm>
            <a:off x="212263" y="1846263"/>
            <a:ext cx="2132153" cy="2132153"/>
            <a:chOff x="1720169" y="519370"/>
            <a:chExt cx="2132153" cy="2132153"/>
          </a:xfrm>
        </p:grpSpPr>
        <p:sp>
          <p:nvSpPr>
            <p:cNvPr id="4" name="Rectangle: Rounded Corners 3">
              <a:extLst>
                <a:ext uri="{FF2B5EF4-FFF2-40B4-BE49-F238E27FC236}">
                  <a16:creationId xmlns:a16="http://schemas.microsoft.com/office/drawing/2014/main" id="{8D63E963-221E-6726-DB83-7C588985C089}"/>
                </a:ext>
              </a:extLst>
            </p:cNvPr>
            <p:cNvSpPr/>
            <p:nvPr/>
          </p:nvSpPr>
          <p:spPr>
            <a:xfrm>
              <a:off x="1720169" y="519370"/>
              <a:ext cx="2132153" cy="2132153"/>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GB"/>
            </a:p>
          </p:txBody>
        </p:sp>
        <p:sp>
          <p:nvSpPr>
            <p:cNvPr id="6" name="Rectangle: Rounded Corners 4">
              <a:extLst>
                <a:ext uri="{FF2B5EF4-FFF2-40B4-BE49-F238E27FC236}">
                  <a16:creationId xmlns:a16="http://schemas.microsoft.com/office/drawing/2014/main" id="{2D3631EC-BA40-D61C-DB50-EDD26C0A678E}"/>
                </a:ext>
              </a:extLst>
            </p:cNvPr>
            <p:cNvSpPr txBox="1"/>
            <p:nvPr/>
          </p:nvSpPr>
          <p:spPr>
            <a:xfrm>
              <a:off x="1824252" y="623453"/>
              <a:ext cx="1923987" cy="19239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Steering Group members: Maura Kearney (REPS), William Corral (GEPS), Rebecca Gibson-Knowles (REPS), Samia Bashir (GEPS) </a:t>
              </a:r>
              <a:endParaRPr lang="en-US" sz="1600" kern="1200" dirty="0"/>
            </a:p>
          </p:txBody>
        </p:sp>
      </p:grpSp>
    </p:spTree>
    <p:extLst>
      <p:ext uri="{BB962C8B-B14F-4D97-AF65-F5344CB8AC3E}">
        <p14:creationId xmlns:p14="http://schemas.microsoft.com/office/powerpoint/2010/main" val="26337763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42" name="Rectangle 1041">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Refugee and migrant children | UNICEF">
            <a:extLst>
              <a:ext uri="{FF2B5EF4-FFF2-40B4-BE49-F238E27FC236}">
                <a16:creationId xmlns:a16="http://schemas.microsoft.com/office/drawing/2014/main" id="{4C0E0D3D-52D9-654D-B829-E479A049BF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140" r="23010" b="1609"/>
          <a:stretch>
            <a:fillRect/>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44" name="Rectangle 1043">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08A884A-CC37-1184-BF72-77AFDE14CF14}"/>
              </a:ext>
            </a:extLst>
          </p:cNvPr>
          <p:cNvSpPr>
            <a:spLocks noGrp="1"/>
          </p:cNvSpPr>
          <p:nvPr>
            <p:ph type="ctrTitle"/>
          </p:nvPr>
        </p:nvSpPr>
        <p:spPr>
          <a:xfrm>
            <a:off x="477981" y="1122363"/>
            <a:ext cx="4023360" cy="3204134"/>
          </a:xfrm>
        </p:spPr>
        <p:txBody>
          <a:bodyPr vert="horz" lIns="91440" tIns="45720" rIns="91440" bIns="45720" rtlCol="0" anchor="b">
            <a:normAutofit fontScale="90000"/>
          </a:bodyPr>
          <a:lstStyle/>
          <a:p>
            <a:r>
              <a:rPr lang="en-US" sz="3700" dirty="0">
                <a:latin typeface="+mj-lt"/>
              </a:rPr>
              <a:t>Section 3: Supporting migrant children and young people who have experienced stress and  trauma</a:t>
            </a:r>
          </a:p>
        </p:txBody>
      </p:sp>
      <p:sp>
        <p:nvSpPr>
          <p:cNvPr id="1046" name="Rectangle 104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48" name="Rectangle 104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4663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107B2-0FD0-8936-7594-A72C8D8DA57C}"/>
              </a:ext>
            </a:extLst>
          </p:cNvPr>
          <p:cNvSpPr>
            <a:spLocks noGrp="1"/>
          </p:cNvSpPr>
          <p:nvPr>
            <p:ph type="ctrTitle"/>
          </p:nvPr>
        </p:nvSpPr>
        <p:spPr>
          <a:xfrm>
            <a:off x="609600" y="536575"/>
            <a:ext cx="10165080" cy="819150"/>
          </a:xfrm>
        </p:spPr>
        <p:txBody>
          <a:bodyPr>
            <a:normAutofit fontScale="90000"/>
          </a:bodyPr>
          <a:lstStyle/>
          <a:p>
            <a:r>
              <a:rPr lang="en-GB" dirty="0">
                <a:solidFill>
                  <a:schemeClr val="accent1">
                    <a:lumMod val="50000"/>
                  </a:schemeClr>
                </a:solidFill>
              </a:rPr>
              <a:t>Developing a Culturally Responsive School</a:t>
            </a:r>
          </a:p>
        </p:txBody>
      </p:sp>
      <p:sp>
        <p:nvSpPr>
          <p:cNvPr id="8" name="Rectangle: Rounded Corners 7">
            <a:extLst>
              <a:ext uri="{FF2B5EF4-FFF2-40B4-BE49-F238E27FC236}">
                <a16:creationId xmlns:a16="http://schemas.microsoft.com/office/drawing/2014/main" id="{F88379A1-3E1D-3FCA-410C-D4D7594C6F0A}"/>
              </a:ext>
            </a:extLst>
          </p:cNvPr>
          <p:cNvSpPr/>
          <p:nvPr/>
        </p:nvSpPr>
        <p:spPr>
          <a:xfrm>
            <a:off x="9230624" y="1647255"/>
            <a:ext cx="2499361" cy="325963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i="1" dirty="0"/>
              <a:t>Schools can become sites of </a:t>
            </a:r>
            <a:r>
              <a:rPr lang="en-GB" i="1" dirty="0" err="1"/>
              <a:t>fostership</a:t>
            </a:r>
            <a:r>
              <a:rPr lang="en-GB" i="1" dirty="0"/>
              <a:t> and empowerment for all children including those from migrant backgrounds</a:t>
            </a:r>
          </a:p>
          <a:p>
            <a:pPr algn="ctr"/>
            <a:r>
              <a:rPr lang="en-GB" i="1" dirty="0"/>
              <a:t>- Badwan, Khawla and Popan, 2021</a:t>
            </a:r>
          </a:p>
        </p:txBody>
      </p:sp>
      <p:pic>
        <p:nvPicPr>
          <p:cNvPr id="1026" name="Picture 2" descr="School Building Photos, Download The BEST Free School Building Stock ...">
            <a:extLst>
              <a:ext uri="{FF2B5EF4-FFF2-40B4-BE49-F238E27FC236}">
                <a16:creationId xmlns:a16="http://schemas.microsoft.com/office/drawing/2014/main" id="{B84E59FF-4FC0-40E7-09E9-9DA3EAE170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4524" y="4119328"/>
            <a:ext cx="2872740" cy="191516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30" name="Text Placeholder 5">
            <a:extLst>
              <a:ext uri="{FF2B5EF4-FFF2-40B4-BE49-F238E27FC236}">
                <a16:creationId xmlns:a16="http://schemas.microsoft.com/office/drawing/2014/main" id="{21D2DE3B-900B-B7C3-C6C0-74920C8275F1}"/>
              </a:ext>
            </a:extLst>
          </p:cNvPr>
          <p:cNvGraphicFramePr/>
          <p:nvPr>
            <p:extLst>
              <p:ext uri="{D42A27DB-BD31-4B8C-83A1-F6EECF244321}">
                <p14:modId xmlns:p14="http://schemas.microsoft.com/office/powerpoint/2010/main" val="3260756981"/>
              </p:ext>
            </p:extLst>
          </p:nvPr>
        </p:nvGraphicFramePr>
        <p:xfrm>
          <a:off x="629654" y="1219201"/>
          <a:ext cx="7112266" cy="45405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472464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057E7-1030-9506-392C-9D6F72220232}"/>
              </a:ext>
            </a:extLst>
          </p:cNvPr>
          <p:cNvSpPr>
            <a:spLocks noGrp="1"/>
          </p:cNvSpPr>
          <p:nvPr>
            <p:ph type="ctrTitle"/>
          </p:nvPr>
        </p:nvSpPr>
        <p:spPr/>
        <p:txBody>
          <a:bodyPr/>
          <a:lstStyle/>
          <a:p>
            <a:endParaRPr lang="en-GB"/>
          </a:p>
        </p:txBody>
      </p:sp>
      <p:sp>
        <p:nvSpPr>
          <p:cNvPr id="4" name="Text Placeholder 3">
            <a:extLst>
              <a:ext uri="{FF2B5EF4-FFF2-40B4-BE49-F238E27FC236}">
                <a16:creationId xmlns:a16="http://schemas.microsoft.com/office/drawing/2014/main" id="{C7CFAE62-92F6-5164-46E2-595D771B024E}"/>
              </a:ext>
            </a:extLst>
          </p:cNvPr>
          <p:cNvSpPr>
            <a:spLocks noGrp="1"/>
          </p:cNvSpPr>
          <p:nvPr>
            <p:ph type="body" sz="half" idx="10"/>
          </p:nvPr>
        </p:nvSpPr>
        <p:spPr/>
        <p:txBody>
          <a:bodyPr/>
          <a:lstStyle/>
          <a:p>
            <a:endParaRPr lang="en-GB" dirty="0"/>
          </a:p>
        </p:txBody>
      </p:sp>
      <p:pic>
        <p:nvPicPr>
          <p:cNvPr id="7" name="Picture 6" descr="A poster of a child's depression&#10;&#10;AI-generated content may be incorrect.">
            <a:extLst>
              <a:ext uri="{FF2B5EF4-FFF2-40B4-BE49-F238E27FC236}">
                <a16:creationId xmlns:a16="http://schemas.microsoft.com/office/drawing/2014/main" id="{10248924-11C2-755A-3FC1-262D6AA7D3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5360" y="257335"/>
            <a:ext cx="3892295" cy="5502441"/>
          </a:xfrm>
          <a:prstGeom prst="rect">
            <a:avLst/>
          </a:prstGeom>
        </p:spPr>
      </p:pic>
      <p:graphicFrame>
        <p:nvGraphicFramePr>
          <p:cNvPr id="9" name="Text Placeholder 2">
            <a:extLst>
              <a:ext uri="{FF2B5EF4-FFF2-40B4-BE49-F238E27FC236}">
                <a16:creationId xmlns:a16="http://schemas.microsoft.com/office/drawing/2014/main" id="{B5DA97F1-70DD-FB8E-F346-E18E2E44945B}"/>
              </a:ext>
            </a:extLst>
          </p:cNvPr>
          <p:cNvGraphicFramePr/>
          <p:nvPr/>
        </p:nvGraphicFramePr>
        <p:xfrm>
          <a:off x="629655" y="1708607"/>
          <a:ext cx="5017166" cy="405116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172953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12400"/>
            <a:ext cx="6198790" cy="4202600"/>
          </a:xfrm>
        </p:spPr>
        <p:txBody>
          <a:bodyPr>
            <a:normAutofit fontScale="92500"/>
          </a:bodyPr>
          <a:lstStyle/>
          <a:p>
            <a:r>
              <a:rPr lang="en-GB" sz="2400" dirty="0">
                <a:solidFill>
                  <a:schemeClr val="tx2">
                    <a:lumMod val="50000"/>
                  </a:schemeClr>
                </a:solidFill>
              </a:rPr>
              <a:t>‘a trauma informed and responsive nation that is capable of recognising where people are affected by trauma and adversity, and that responds in ways that prevent further harm, support recovery, address inequalities and improve life chances.’</a:t>
            </a:r>
            <a:endParaRPr lang="en-GB" sz="2400" dirty="0">
              <a:solidFill>
                <a:schemeClr val="tx2">
                  <a:lumMod val="50000"/>
                </a:schemeClr>
              </a:solidFill>
              <a:cs typeface="Arial"/>
            </a:endParaRPr>
          </a:p>
          <a:p>
            <a:endParaRPr lang="en-GB" dirty="0"/>
          </a:p>
          <a:p>
            <a:r>
              <a:rPr lang="en-GB" dirty="0">
                <a:hlinkClick r:id="rId3"/>
              </a:rPr>
              <a:t>NES Trauma Informed - National Trauma Training Programme Online Resources Summary (</a:t>
            </a:r>
            <a:r>
              <a:rPr lang="en-GB" dirty="0" err="1">
                <a:hlinkClick r:id="rId3"/>
              </a:rPr>
              <a:t>transformingpsychologicaltrauma.scot</a:t>
            </a:r>
            <a:r>
              <a:rPr lang="en-GB" dirty="0">
                <a:hlinkClick r:id="rId3"/>
              </a:rPr>
              <a:t>)</a:t>
            </a:r>
            <a:endParaRPr lang="en-GB" dirty="0"/>
          </a:p>
        </p:txBody>
      </p:sp>
      <p:pic>
        <p:nvPicPr>
          <p:cNvPr id="3" name="Picture 2"/>
          <p:cNvPicPr>
            <a:picLocks noChangeAspect="1"/>
          </p:cNvPicPr>
          <p:nvPr/>
        </p:nvPicPr>
        <p:blipFill>
          <a:blip r:embed="rId4"/>
          <a:stretch>
            <a:fillRect/>
          </a:stretch>
        </p:blipFill>
        <p:spPr>
          <a:xfrm>
            <a:off x="6944190" y="216752"/>
            <a:ext cx="4667250" cy="6305550"/>
          </a:xfrm>
          <a:prstGeom prst="rect">
            <a:avLst/>
          </a:prstGeom>
        </p:spPr>
      </p:pic>
      <p:sp>
        <p:nvSpPr>
          <p:cNvPr id="4" name="Title 3"/>
          <p:cNvSpPr>
            <a:spLocks noGrp="1"/>
          </p:cNvSpPr>
          <p:nvPr>
            <p:ph type="title"/>
          </p:nvPr>
        </p:nvSpPr>
        <p:spPr>
          <a:xfrm>
            <a:off x="457200" y="186837"/>
            <a:ext cx="10515600" cy="1325563"/>
          </a:xfrm>
        </p:spPr>
        <p:txBody>
          <a:bodyPr/>
          <a:lstStyle/>
          <a:p>
            <a:r>
              <a:rPr lang="en-GB" dirty="0"/>
              <a:t>Scotland’s vision…</a:t>
            </a:r>
          </a:p>
        </p:txBody>
      </p:sp>
    </p:spTree>
    <p:extLst>
      <p:ext uri="{BB962C8B-B14F-4D97-AF65-F5344CB8AC3E}">
        <p14:creationId xmlns:p14="http://schemas.microsoft.com/office/powerpoint/2010/main" val="35922660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9B5CCE-E0C4-A5AE-78C7-AE544E129978}"/>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CBE3092D-4105-4026-9B66-A0011E0CA5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0C187E-477D-A4DE-3AE4-A9AC35CF8617}"/>
              </a:ext>
            </a:extLst>
          </p:cNvPr>
          <p:cNvSpPr>
            <a:spLocks noGrp="1"/>
          </p:cNvSpPr>
          <p:nvPr>
            <p:ph type="ctrTitle"/>
          </p:nvPr>
        </p:nvSpPr>
        <p:spPr>
          <a:xfrm>
            <a:off x="871442" y="685800"/>
            <a:ext cx="5745258" cy="1474666"/>
          </a:xfrm>
        </p:spPr>
        <p:txBody>
          <a:bodyPr vert="horz" lIns="91440" tIns="45720" rIns="91440" bIns="45720" rtlCol="0" anchor="b">
            <a:normAutofit/>
          </a:bodyPr>
          <a:lstStyle/>
          <a:p>
            <a:pPr algn="ctr"/>
            <a:r>
              <a:rPr lang="en-US" sz="3200" kern="1200" dirty="0" err="1">
                <a:solidFill>
                  <a:schemeClr val="accent1">
                    <a:lumMod val="50000"/>
                  </a:schemeClr>
                </a:solidFill>
                <a:latin typeface="+mj-lt"/>
                <a:ea typeface="+mj-ea"/>
                <a:cs typeface="+mj-cs"/>
              </a:rPr>
              <a:t>Recognising</a:t>
            </a:r>
            <a:r>
              <a:rPr lang="en-US" sz="3200" kern="1200" dirty="0">
                <a:solidFill>
                  <a:schemeClr val="accent1">
                    <a:lumMod val="50000"/>
                  </a:schemeClr>
                </a:solidFill>
                <a:latin typeface="+mj-lt"/>
                <a:ea typeface="+mj-ea"/>
                <a:cs typeface="+mj-cs"/>
              </a:rPr>
              <a:t> and Responding to </a:t>
            </a:r>
            <a:br>
              <a:rPr lang="en-US" sz="3200" kern="1200" dirty="0">
                <a:solidFill>
                  <a:schemeClr val="accent1">
                    <a:lumMod val="50000"/>
                  </a:schemeClr>
                </a:solidFill>
                <a:latin typeface="+mj-lt"/>
                <a:ea typeface="+mj-ea"/>
                <a:cs typeface="+mj-cs"/>
              </a:rPr>
            </a:br>
            <a:r>
              <a:rPr lang="en-US" sz="3200" kern="1200" dirty="0">
                <a:solidFill>
                  <a:schemeClr val="accent1">
                    <a:lumMod val="50000"/>
                  </a:schemeClr>
                </a:solidFill>
                <a:latin typeface="+mj-lt"/>
                <a:ea typeface="+mj-ea"/>
                <a:cs typeface="+mj-cs"/>
              </a:rPr>
              <a:t>Trauma in migrant children</a:t>
            </a:r>
          </a:p>
        </p:txBody>
      </p:sp>
      <p:sp>
        <p:nvSpPr>
          <p:cNvPr id="4" name="Text Placeholder 3">
            <a:extLst>
              <a:ext uri="{FF2B5EF4-FFF2-40B4-BE49-F238E27FC236}">
                <a16:creationId xmlns:a16="http://schemas.microsoft.com/office/drawing/2014/main" id="{F2D18C55-4D90-5FF7-03B1-C161679F48E6}"/>
              </a:ext>
            </a:extLst>
          </p:cNvPr>
          <p:cNvSpPr>
            <a:spLocks noGrp="1"/>
          </p:cNvSpPr>
          <p:nvPr>
            <p:ph type="body" sz="half" idx="10"/>
          </p:nvPr>
        </p:nvSpPr>
        <p:spPr>
          <a:xfrm>
            <a:off x="871442" y="2447336"/>
            <a:ext cx="5038916" cy="3724862"/>
          </a:xfrm>
        </p:spPr>
        <p:txBody>
          <a:bodyPr vert="horz" lIns="91440" tIns="45720" rIns="91440" bIns="45720" rtlCol="0" anchor="t">
            <a:normAutofit fontScale="92500" lnSpcReduction="10000"/>
          </a:bodyPr>
          <a:lstStyle/>
          <a:p>
            <a:r>
              <a:rPr lang="en-US" sz="2000" dirty="0">
                <a:solidFill>
                  <a:schemeClr val="tx1">
                    <a:lumMod val="65000"/>
                    <a:lumOff val="35000"/>
                  </a:schemeClr>
                </a:solidFill>
                <a:latin typeface="+mn-lt"/>
                <a:cs typeface="+mn-cs"/>
              </a:rPr>
              <a:t>Trauma is likely to impact on children and their families in different ways</a:t>
            </a:r>
          </a:p>
          <a:p>
            <a:r>
              <a:rPr lang="en-US" sz="2000" dirty="0">
                <a:solidFill>
                  <a:schemeClr val="tx1">
                    <a:lumMod val="65000"/>
                    <a:lumOff val="35000"/>
                  </a:schemeClr>
                </a:solidFill>
                <a:latin typeface="+mn-lt"/>
                <a:cs typeface="+mn-cs"/>
              </a:rPr>
              <a:t>We need to:</a:t>
            </a:r>
          </a:p>
          <a:p>
            <a:pPr marL="342900" indent="-342900">
              <a:buFont typeface="Arial" panose="020B0604020202020204" pitchFamily="34" charset="0"/>
              <a:buChar char="•"/>
            </a:pPr>
            <a:r>
              <a:rPr lang="en-US" sz="2000" dirty="0">
                <a:solidFill>
                  <a:schemeClr val="tx1">
                    <a:lumMod val="65000"/>
                    <a:lumOff val="35000"/>
                  </a:schemeClr>
                </a:solidFill>
                <a:latin typeface="+mn-lt"/>
                <a:cs typeface="+mn-cs"/>
              </a:rPr>
              <a:t>Remain curious and open minded</a:t>
            </a:r>
          </a:p>
          <a:p>
            <a:pPr marL="342900" indent="-342900">
              <a:buFont typeface="Arial" panose="020B0604020202020204" pitchFamily="34" charset="0"/>
              <a:buChar char="•"/>
            </a:pPr>
            <a:r>
              <a:rPr lang="en-US" sz="2000" dirty="0">
                <a:solidFill>
                  <a:schemeClr val="tx1">
                    <a:lumMod val="65000"/>
                    <a:lumOff val="35000"/>
                  </a:schemeClr>
                </a:solidFill>
                <a:latin typeface="+mn-lt"/>
                <a:cs typeface="+mn-cs"/>
              </a:rPr>
              <a:t>Be culturally sensitive</a:t>
            </a:r>
          </a:p>
          <a:p>
            <a:pPr marL="342900" indent="-342900">
              <a:buFont typeface="Arial" panose="020B0604020202020204" pitchFamily="34" charset="0"/>
              <a:buChar char="•"/>
            </a:pPr>
            <a:r>
              <a:rPr lang="en-US" sz="2000" dirty="0">
                <a:solidFill>
                  <a:schemeClr val="tx1">
                    <a:lumMod val="65000"/>
                    <a:lumOff val="35000"/>
                  </a:schemeClr>
                </a:solidFill>
                <a:latin typeface="+mn-lt"/>
                <a:cs typeface="+mn-cs"/>
              </a:rPr>
              <a:t>Engage community groups</a:t>
            </a:r>
          </a:p>
          <a:p>
            <a:pPr marL="342900" indent="-342900">
              <a:buFont typeface="Arial" panose="020B0604020202020204" pitchFamily="34" charset="0"/>
              <a:buChar char="•"/>
            </a:pPr>
            <a:r>
              <a:rPr lang="en-US" sz="2000" dirty="0">
                <a:solidFill>
                  <a:schemeClr val="tx1">
                    <a:lumMod val="65000"/>
                    <a:lumOff val="35000"/>
                  </a:schemeClr>
                </a:solidFill>
                <a:latin typeface="+mn-lt"/>
                <a:cs typeface="+mn-cs"/>
              </a:rPr>
              <a:t>Use Safeguarding protocols (be aware of potential misunderstandings)</a:t>
            </a:r>
          </a:p>
          <a:p>
            <a:pPr marL="342900" indent="-342900">
              <a:buFont typeface="Arial" panose="020B0604020202020204" pitchFamily="34" charset="0"/>
              <a:buChar char="•"/>
            </a:pPr>
            <a:r>
              <a:rPr lang="en-US" sz="2000" dirty="0">
                <a:solidFill>
                  <a:schemeClr val="tx1">
                    <a:lumMod val="65000"/>
                    <a:lumOff val="35000"/>
                  </a:schemeClr>
                </a:solidFill>
                <a:latin typeface="+mn-lt"/>
                <a:cs typeface="+mn-cs"/>
              </a:rPr>
              <a:t>Use sensitive questioning</a:t>
            </a:r>
          </a:p>
        </p:txBody>
      </p:sp>
      <p:sp>
        <p:nvSpPr>
          <p:cNvPr id="19" name="Rectangle 18">
            <a:extLst>
              <a:ext uri="{FF2B5EF4-FFF2-40B4-BE49-F238E27FC236}">
                <a16:creationId xmlns:a16="http://schemas.microsoft.com/office/drawing/2014/main" id="{D9759409-BDF8-4BFD-9AF3-4B5C04C2A1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1800" y="0"/>
            <a:ext cx="5410200"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phone&#10;&#10;AI-generated content may be incorrect.">
            <a:extLst>
              <a:ext uri="{FF2B5EF4-FFF2-40B4-BE49-F238E27FC236}">
                <a16:creationId xmlns:a16="http://schemas.microsoft.com/office/drawing/2014/main" id="{3AAA581F-8EE2-FEC4-19A2-E463DDA683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8561" y="15820"/>
            <a:ext cx="3635036" cy="6826360"/>
          </a:xfrm>
          <a:prstGeom prst="rect">
            <a:avLst/>
          </a:prstGeom>
        </p:spPr>
      </p:pic>
    </p:spTree>
    <p:extLst>
      <p:ext uri="{BB962C8B-B14F-4D97-AF65-F5344CB8AC3E}">
        <p14:creationId xmlns:p14="http://schemas.microsoft.com/office/powerpoint/2010/main" val="16618689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Oval Callout 3"/>
          <p:cNvSpPr/>
          <p:nvPr/>
        </p:nvSpPr>
        <p:spPr>
          <a:xfrm>
            <a:off x="6961840" y="824402"/>
            <a:ext cx="4622676" cy="5259604"/>
          </a:xfrm>
          <a:prstGeom prst="wedgeEllipseCallout">
            <a:avLst>
              <a:gd name="adj1" fmla="val -108054"/>
              <a:gd name="adj2" fmla="val 38716"/>
            </a:avLst>
          </a:prstGeom>
          <a:solidFill>
            <a:srgbClr val="B7DE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7553370" y="1513554"/>
            <a:ext cx="3349305" cy="4093428"/>
          </a:xfrm>
          <a:prstGeom prst="rect">
            <a:avLst/>
          </a:prstGeom>
          <a:noFill/>
        </p:spPr>
        <p:txBody>
          <a:bodyPr wrap="square" rtlCol="0">
            <a:spAutoFit/>
          </a:bodyPr>
          <a:lstStyle/>
          <a:p>
            <a:pPr algn="ctr"/>
            <a:r>
              <a:rPr lang="en-GB" sz="2000">
                <a:solidFill>
                  <a:schemeClr val="tx2">
                    <a:lumMod val="50000"/>
                  </a:schemeClr>
                </a:solidFill>
              </a:rPr>
              <a:t>‘A child’s right to an education that is concerned with realising their fullest potential means getting alongside the child, valuing their lived experience, giving them love and care and using our best professional knowledge and skills to make a positive difference. </a:t>
            </a:r>
          </a:p>
          <a:p>
            <a:pPr algn="ctr"/>
            <a:r>
              <a:rPr lang="en-GB" sz="2000" b="1">
                <a:solidFill>
                  <a:schemeClr val="tx2">
                    <a:lumMod val="50000"/>
                  </a:schemeClr>
                </a:solidFill>
              </a:rPr>
              <a:t>It’s all about relationships</a:t>
            </a:r>
            <a:r>
              <a:rPr lang="en-GB" sz="2000">
                <a:solidFill>
                  <a:schemeClr val="tx2">
                    <a:lumMod val="50000"/>
                  </a:schemeClr>
                </a:solidFill>
              </a:rPr>
              <a:t>.’</a:t>
            </a:r>
          </a:p>
        </p:txBody>
      </p:sp>
      <p:sp>
        <p:nvSpPr>
          <p:cNvPr id="8" name="Title 7"/>
          <p:cNvSpPr>
            <a:spLocks noGrp="1"/>
          </p:cNvSpPr>
          <p:nvPr>
            <p:ph type="title"/>
          </p:nvPr>
        </p:nvSpPr>
        <p:spPr>
          <a:xfrm>
            <a:off x="342900" y="88234"/>
            <a:ext cx="9806236" cy="1143000"/>
          </a:xfrm>
        </p:spPr>
        <p:txBody>
          <a:bodyPr/>
          <a:lstStyle/>
          <a:p>
            <a:r>
              <a:rPr lang="en-GB" b="1"/>
              <a:t>It’s all about rights ……</a:t>
            </a:r>
          </a:p>
        </p:txBody>
      </p:sp>
      <p:pic>
        <p:nvPicPr>
          <p:cNvPr id="7" name="Content Placeholder 6"/>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562477" y="842468"/>
            <a:ext cx="4246563" cy="5435600"/>
          </a:xfrm>
        </p:spPr>
      </p:pic>
    </p:spTree>
    <p:extLst>
      <p:ext uri="{BB962C8B-B14F-4D97-AF65-F5344CB8AC3E}">
        <p14:creationId xmlns:p14="http://schemas.microsoft.com/office/powerpoint/2010/main" val="20476791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a:extLst>
            <a:ext uri="{FF2B5EF4-FFF2-40B4-BE49-F238E27FC236}">
              <a16:creationId xmlns:a16="http://schemas.microsoft.com/office/drawing/2014/main" id="{D0075324-D577-2A80-BF89-65497F5647D0}"/>
            </a:ext>
          </a:extLst>
        </p:cNvPr>
        <p:cNvGrpSpPr/>
        <p:nvPr/>
      </p:nvGrpSpPr>
      <p:grpSpPr>
        <a:xfrm>
          <a:off x="0" y="0"/>
          <a:ext cx="0" cy="0"/>
          <a:chOff x="0" y="0"/>
          <a:chExt cx="0" cy="0"/>
        </a:xfrm>
      </p:grpSpPr>
      <p:sp>
        <p:nvSpPr>
          <p:cNvPr id="44" name="Rectangle 43">
            <a:extLst>
              <a:ext uri="{FF2B5EF4-FFF2-40B4-BE49-F238E27FC236}">
                <a16:creationId xmlns:a16="http://schemas.microsoft.com/office/drawing/2014/main" id="{DB56CED6-ACD4-43B1-BE53-1B579E8C6E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5732"/>
            <a:ext cx="12192000" cy="4118829"/>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pic>
        <p:nvPicPr>
          <p:cNvPr id="46" name="Picture 45">
            <a:extLst>
              <a:ext uri="{FF2B5EF4-FFF2-40B4-BE49-F238E27FC236}">
                <a16:creationId xmlns:a16="http://schemas.microsoft.com/office/drawing/2014/main" id="{5B451061-F85B-40DB-92DA-1FD61C70C3F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srcRect t="2769" b="-2769"/>
          <a:stretch/>
        </p:blipFill>
        <p:spPr>
          <a:xfrm>
            <a:off x="0" y="6135624"/>
            <a:ext cx="12192000" cy="742950"/>
          </a:xfrm>
          <a:prstGeom prst="rect">
            <a:avLst/>
          </a:prstGeom>
        </p:spPr>
      </p:pic>
      <p:cxnSp>
        <p:nvCxnSpPr>
          <p:cNvPr id="48" name="Straight Connector 47">
            <a:extLst>
              <a:ext uri="{FF2B5EF4-FFF2-40B4-BE49-F238E27FC236}">
                <a16:creationId xmlns:a16="http://schemas.microsoft.com/office/drawing/2014/main" id="{D1F836F1-51D4-4090-8E0D-97877F0360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41705"/>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6A01027E-B10F-4212-8A7C-18D3714617F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 useBgFill="1">
        <p:nvSpPr>
          <p:cNvPr id="52" name="Rectangle 51">
            <a:extLst>
              <a:ext uri="{FF2B5EF4-FFF2-40B4-BE49-F238E27FC236}">
                <a16:creationId xmlns:a16="http://schemas.microsoft.com/office/drawing/2014/main" id="{4568A54B-9065-40B2-8753-8E0288E828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34190A-9B2E-C36E-DD67-5101CE1C16CB}"/>
              </a:ext>
            </a:extLst>
          </p:cNvPr>
          <p:cNvSpPr>
            <a:spLocks noGrp="1"/>
          </p:cNvSpPr>
          <p:nvPr>
            <p:ph type="ctrTitle"/>
          </p:nvPr>
        </p:nvSpPr>
        <p:spPr>
          <a:xfrm>
            <a:off x="1545330" y="367084"/>
            <a:ext cx="4561219" cy="1049235"/>
          </a:xfrm>
        </p:spPr>
        <p:txBody>
          <a:bodyPr vert="horz" lIns="91440" tIns="45720" rIns="91440" bIns="45720" rtlCol="0" anchor="b">
            <a:normAutofit/>
          </a:bodyPr>
          <a:lstStyle/>
          <a:p>
            <a:r>
              <a:rPr lang="en-US" sz="3200" dirty="0">
                <a:solidFill>
                  <a:schemeClr val="accent1">
                    <a:lumMod val="50000"/>
                  </a:schemeClr>
                </a:solidFill>
                <a:latin typeface="+mj-lt"/>
              </a:rPr>
              <a:t>Evidence informed principles to support</a:t>
            </a:r>
          </a:p>
        </p:txBody>
      </p:sp>
      <p:cxnSp>
        <p:nvCxnSpPr>
          <p:cNvPr id="54" name="Straight Connector 53">
            <a:extLst>
              <a:ext uri="{FF2B5EF4-FFF2-40B4-BE49-F238E27FC236}">
                <a16:creationId xmlns:a16="http://schemas.microsoft.com/office/drawing/2014/main" id="{515F3B72-790F-4B1A-90DE-5EC31C829B9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
        <p:nvSpPr>
          <p:cNvPr id="56" name="Rectangle 55">
            <a:extLst>
              <a:ext uri="{FF2B5EF4-FFF2-40B4-BE49-F238E27FC236}">
                <a16:creationId xmlns:a16="http://schemas.microsoft.com/office/drawing/2014/main" id="{A2BED43D-FF5E-4233-9D4F-A509B56034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5732"/>
            <a:ext cx="12192000" cy="4118829"/>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4" name="Text Placeholder 3">
            <a:extLst>
              <a:ext uri="{FF2B5EF4-FFF2-40B4-BE49-F238E27FC236}">
                <a16:creationId xmlns:a16="http://schemas.microsoft.com/office/drawing/2014/main" id="{F52A9C7A-D5DD-85D3-7DA8-09A1434A3CBF}"/>
              </a:ext>
            </a:extLst>
          </p:cNvPr>
          <p:cNvSpPr>
            <a:spLocks noGrp="1"/>
          </p:cNvSpPr>
          <p:nvPr>
            <p:ph type="body" sz="half" idx="10"/>
          </p:nvPr>
        </p:nvSpPr>
        <p:spPr>
          <a:xfrm>
            <a:off x="8183880" y="1708607"/>
            <a:ext cx="2858834" cy="4051169"/>
          </a:xfrm>
        </p:spPr>
        <p:txBody>
          <a:bodyPr/>
          <a:lstStyle/>
          <a:p>
            <a:endParaRPr lang="en-GB" dirty="0"/>
          </a:p>
        </p:txBody>
      </p:sp>
      <p:pic>
        <p:nvPicPr>
          <p:cNvPr id="11" name="Picture 10">
            <a:extLst>
              <a:ext uri="{FF2B5EF4-FFF2-40B4-BE49-F238E27FC236}">
                <a16:creationId xmlns:a16="http://schemas.microsoft.com/office/drawing/2014/main" id="{CA9E2FBD-5E1C-6A12-0B0F-13E8A18CAF83}"/>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8813" r="8813"/>
          <a:stretch/>
        </p:blipFill>
        <p:spPr>
          <a:xfrm>
            <a:off x="6280191" y="758568"/>
            <a:ext cx="4653641" cy="4660762"/>
          </a:xfrm>
          <a:prstGeom prst="rect">
            <a:avLst/>
          </a:prstGeom>
        </p:spPr>
      </p:pic>
      <p:pic>
        <p:nvPicPr>
          <p:cNvPr id="58" name="Picture 57">
            <a:extLst>
              <a:ext uri="{FF2B5EF4-FFF2-40B4-BE49-F238E27FC236}">
                <a16:creationId xmlns:a16="http://schemas.microsoft.com/office/drawing/2014/main" id="{051D0F8B-A6FE-4009-88A1-49ABE7CEF2A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srcRect t="2769" b="-2769"/>
          <a:stretch/>
        </p:blipFill>
        <p:spPr>
          <a:xfrm>
            <a:off x="0" y="6135624"/>
            <a:ext cx="12192000" cy="742950"/>
          </a:xfrm>
          <a:prstGeom prst="rect">
            <a:avLst/>
          </a:prstGeom>
        </p:spPr>
      </p:pic>
      <p:cxnSp>
        <p:nvCxnSpPr>
          <p:cNvPr id="60" name="Straight Connector 59">
            <a:extLst>
              <a:ext uri="{FF2B5EF4-FFF2-40B4-BE49-F238E27FC236}">
                <a16:creationId xmlns:a16="http://schemas.microsoft.com/office/drawing/2014/main" id="{4C5057B3-E936-43A2-9EEE-514EF0434FE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41705"/>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graphicFrame>
        <p:nvGraphicFramePr>
          <p:cNvPr id="8" name="Content Placeholder 3">
            <a:extLst>
              <a:ext uri="{FF2B5EF4-FFF2-40B4-BE49-F238E27FC236}">
                <a16:creationId xmlns:a16="http://schemas.microsoft.com/office/drawing/2014/main" id="{8499FA58-58FB-772F-87CD-CE2546CFD0A8}"/>
              </a:ext>
            </a:extLst>
          </p:cNvPr>
          <p:cNvGraphicFramePr>
            <a:graphicFrameLocks/>
          </p:cNvGraphicFramePr>
          <p:nvPr>
            <p:extLst>
              <p:ext uri="{D42A27DB-BD31-4B8C-83A1-F6EECF244321}">
                <p14:modId xmlns:p14="http://schemas.microsoft.com/office/powerpoint/2010/main" val="1930458235"/>
              </p:ext>
            </p:extLst>
          </p:nvPr>
        </p:nvGraphicFramePr>
        <p:xfrm>
          <a:off x="1534695" y="2015732"/>
          <a:ext cx="4089097" cy="345061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961811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E51BA4DF-2BD4-4EC2-B1DB-B27C8AC7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E3C457-60E6-8EB9-9823-86B6C118F09C}"/>
              </a:ext>
            </a:extLst>
          </p:cNvPr>
          <p:cNvSpPr>
            <a:spLocks noGrp="1"/>
          </p:cNvSpPr>
          <p:nvPr>
            <p:ph type="ctrTitle"/>
          </p:nvPr>
        </p:nvSpPr>
        <p:spPr>
          <a:xfrm>
            <a:off x="4596234" y="-228776"/>
            <a:ext cx="6798541" cy="1675623"/>
          </a:xfrm>
        </p:spPr>
        <p:txBody>
          <a:bodyPr vert="horz" lIns="91440" tIns="45720" rIns="91440" bIns="45720" rtlCol="0" anchor="b">
            <a:normAutofit/>
          </a:bodyPr>
          <a:lstStyle/>
          <a:p>
            <a:r>
              <a:rPr lang="en-US" dirty="0">
                <a:latin typeface="+mj-lt"/>
              </a:rPr>
              <a:t>SAFE</a:t>
            </a:r>
          </a:p>
        </p:txBody>
      </p:sp>
      <p:pic>
        <p:nvPicPr>
          <p:cNvPr id="17" name="Picture 16">
            <a:extLst>
              <a:ext uri="{FF2B5EF4-FFF2-40B4-BE49-F238E27FC236}">
                <a16:creationId xmlns:a16="http://schemas.microsoft.com/office/drawing/2014/main" id="{BC136572-1D38-780B-7507-6387D41B6D01}"/>
              </a:ext>
            </a:extLst>
          </p:cNvPr>
          <p:cNvPicPr>
            <a:picLocks noChangeAspect="1"/>
          </p:cNvPicPr>
          <p:nvPr/>
        </p:nvPicPr>
        <p:blipFill>
          <a:blip r:embed="rId3"/>
          <a:srcRect l="22611" r="36544" b="-1"/>
          <a:stretch>
            <a:fillRect/>
          </a:stretch>
        </p:blipFill>
        <p:spPr>
          <a:xfrm>
            <a:off x="1" y="10"/>
            <a:ext cx="4196496" cy="6857990"/>
          </a:xfrm>
          <a:prstGeom prst="rect">
            <a:avLst/>
          </a:prstGeom>
          <a:effectLst/>
        </p:spPr>
      </p:pic>
      <p:graphicFrame>
        <p:nvGraphicFramePr>
          <p:cNvPr id="18" name="Text Placeholder 2">
            <a:extLst>
              <a:ext uri="{FF2B5EF4-FFF2-40B4-BE49-F238E27FC236}">
                <a16:creationId xmlns:a16="http://schemas.microsoft.com/office/drawing/2014/main" id="{492A1550-9301-D283-0AEB-F94BBFB1F987}"/>
              </a:ext>
            </a:extLst>
          </p:cNvPr>
          <p:cNvGraphicFramePr/>
          <p:nvPr/>
        </p:nvGraphicFramePr>
        <p:xfrm>
          <a:off x="4553732" y="1675623"/>
          <a:ext cx="6798541" cy="48171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3" name="Text Placeholder 2">
            <a:extLst>
              <a:ext uri="{FF2B5EF4-FFF2-40B4-BE49-F238E27FC236}">
                <a16:creationId xmlns:a16="http://schemas.microsoft.com/office/drawing/2014/main" id="{AB2CA817-528C-4B04-A776-5A5C005F10F2}"/>
              </a:ext>
            </a:extLst>
          </p:cNvPr>
          <p:cNvGraphicFramePr/>
          <p:nvPr/>
        </p:nvGraphicFramePr>
        <p:xfrm>
          <a:off x="4553732" y="776463"/>
          <a:ext cx="6798541" cy="481714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19911639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D88800-D84E-941C-E87F-DAF15E8F54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E0FBEC-D877-8614-8314-912099F74989}"/>
              </a:ext>
            </a:extLst>
          </p:cNvPr>
          <p:cNvSpPr>
            <a:spLocks noGrp="1"/>
          </p:cNvSpPr>
          <p:nvPr>
            <p:ph type="ctrTitle"/>
          </p:nvPr>
        </p:nvSpPr>
        <p:spPr>
          <a:xfrm>
            <a:off x="4596234" y="-228776"/>
            <a:ext cx="6798541" cy="1675623"/>
          </a:xfrm>
        </p:spPr>
        <p:txBody>
          <a:bodyPr vert="horz" lIns="91440" tIns="45720" rIns="91440" bIns="45720" rtlCol="0" anchor="b">
            <a:normAutofit/>
          </a:bodyPr>
          <a:lstStyle/>
          <a:p>
            <a:r>
              <a:rPr lang="en-US" dirty="0">
                <a:latin typeface="+mj-lt"/>
              </a:rPr>
              <a:t>CALM</a:t>
            </a:r>
          </a:p>
        </p:txBody>
      </p:sp>
      <p:pic>
        <p:nvPicPr>
          <p:cNvPr id="17" name="Picture 16">
            <a:extLst>
              <a:ext uri="{FF2B5EF4-FFF2-40B4-BE49-F238E27FC236}">
                <a16:creationId xmlns:a16="http://schemas.microsoft.com/office/drawing/2014/main" id="{733DA9A2-7D79-02CB-6CD7-D50D4C02440D}"/>
              </a:ext>
            </a:extLst>
          </p:cNvPr>
          <p:cNvPicPr>
            <a:picLocks noChangeAspect="1"/>
          </p:cNvPicPr>
          <p:nvPr/>
        </p:nvPicPr>
        <p:blipFill>
          <a:blip r:embed="rId3"/>
          <a:srcRect l="22611" r="36544" b="-1"/>
          <a:stretch>
            <a:fillRect/>
          </a:stretch>
        </p:blipFill>
        <p:spPr>
          <a:xfrm>
            <a:off x="1" y="10"/>
            <a:ext cx="4196496" cy="6857990"/>
          </a:xfrm>
          <a:prstGeom prst="rect">
            <a:avLst/>
          </a:prstGeom>
          <a:effectLst/>
        </p:spPr>
      </p:pic>
      <p:graphicFrame>
        <p:nvGraphicFramePr>
          <p:cNvPr id="18" name="Text Placeholder 2">
            <a:extLst>
              <a:ext uri="{FF2B5EF4-FFF2-40B4-BE49-F238E27FC236}">
                <a16:creationId xmlns:a16="http://schemas.microsoft.com/office/drawing/2014/main" id="{81CCB484-8A0F-552A-3C8A-0911B14A105F}"/>
              </a:ext>
            </a:extLst>
          </p:cNvPr>
          <p:cNvGraphicFramePr/>
          <p:nvPr/>
        </p:nvGraphicFramePr>
        <p:xfrm>
          <a:off x="4553732" y="1919112"/>
          <a:ext cx="6798541" cy="48171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3" name="Text Placeholder 2">
            <a:extLst>
              <a:ext uri="{FF2B5EF4-FFF2-40B4-BE49-F238E27FC236}">
                <a16:creationId xmlns:a16="http://schemas.microsoft.com/office/drawing/2014/main" id="{8BA51794-C493-B89B-0FCA-44E9B78B2109}"/>
              </a:ext>
            </a:extLst>
          </p:cNvPr>
          <p:cNvGraphicFramePr/>
          <p:nvPr/>
        </p:nvGraphicFramePr>
        <p:xfrm>
          <a:off x="4553732" y="1675623"/>
          <a:ext cx="6798541" cy="481714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35965780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324E44-2488-5B25-7457-A9256C92D1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216482-8E80-6A73-7EEE-FB27C78D5B30}"/>
              </a:ext>
            </a:extLst>
          </p:cNvPr>
          <p:cNvSpPr>
            <a:spLocks noGrp="1"/>
          </p:cNvSpPr>
          <p:nvPr>
            <p:ph type="ctrTitle"/>
          </p:nvPr>
        </p:nvSpPr>
        <p:spPr>
          <a:xfrm>
            <a:off x="4386093" y="-350696"/>
            <a:ext cx="6798541" cy="1675623"/>
          </a:xfrm>
        </p:spPr>
        <p:txBody>
          <a:bodyPr vert="horz" lIns="91440" tIns="45720" rIns="91440" bIns="45720" rtlCol="0" anchor="b">
            <a:normAutofit/>
          </a:bodyPr>
          <a:lstStyle/>
          <a:p>
            <a:r>
              <a:rPr lang="en-US" dirty="0">
                <a:latin typeface="+mj-lt"/>
              </a:rPr>
              <a:t>CONNECTION</a:t>
            </a:r>
          </a:p>
        </p:txBody>
      </p:sp>
      <p:pic>
        <p:nvPicPr>
          <p:cNvPr id="17" name="Picture 16">
            <a:extLst>
              <a:ext uri="{FF2B5EF4-FFF2-40B4-BE49-F238E27FC236}">
                <a16:creationId xmlns:a16="http://schemas.microsoft.com/office/drawing/2014/main" id="{D6B8ED17-D627-548A-66D4-4BBF36787C67}"/>
              </a:ext>
            </a:extLst>
          </p:cNvPr>
          <p:cNvPicPr>
            <a:picLocks noChangeAspect="1"/>
          </p:cNvPicPr>
          <p:nvPr/>
        </p:nvPicPr>
        <p:blipFill>
          <a:blip r:embed="rId3"/>
          <a:srcRect l="22611" r="36544" b="-1"/>
          <a:stretch>
            <a:fillRect/>
          </a:stretch>
        </p:blipFill>
        <p:spPr>
          <a:xfrm>
            <a:off x="1" y="10"/>
            <a:ext cx="4196496" cy="6857990"/>
          </a:xfrm>
          <a:prstGeom prst="rect">
            <a:avLst/>
          </a:prstGeom>
          <a:effectLst/>
        </p:spPr>
      </p:pic>
      <p:graphicFrame>
        <p:nvGraphicFramePr>
          <p:cNvPr id="18" name="Text Placeholder 2">
            <a:extLst>
              <a:ext uri="{FF2B5EF4-FFF2-40B4-BE49-F238E27FC236}">
                <a16:creationId xmlns:a16="http://schemas.microsoft.com/office/drawing/2014/main" id="{87D5FC6C-AB48-B7B7-BC10-BA1C1342620A}"/>
              </a:ext>
            </a:extLst>
          </p:cNvPr>
          <p:cNvGraphicFramePr/>
          <p:nvPr/>
        </p:nvGraphicFramePr>
        <p:xfrm>
          <a:off x="4520035" y="1203959"/>
          <a:ext cx="7306205" cy="52578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703602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0A9B6-5047-2A07-93F4-639923CF95DB}"/>
              </a:ext>
            </a:extLst>
          </p:cNvPr>
          <p:cNvSpPr>
            <a:spLocks noGrp="1"/>
          </p:cNvSpPr>
          <p:nvPr>
            <p:ph type="title"/>
          </p:nvPr>
        </p:nvSpPr>
        <p:spPr/>
        <p:txBody>
          <a:bodyPr>
            <a:normAutofit/>
          </a:bodyPr>
          <a:lstStyle/>
          <a:p>
            <a:r>
              <a:rPr lang="en-GB" sz="4400" dirty="0"/>
              <a:t>An update on SDEP Anti-Racist </a:t>
            </a:r>
            <a:r>
              <a:rPr lang="en-GB" sz="4400" dirty="0" err="1"/>
              <a:t>Workstrands</a:t>
            </a:r>
            <a:endParaRPr lang="en-GB" sz="4400" dirty="0"/>
          </a:p>
        </p:txBody>
      </p:sp>
      <p:graphicFrame>
        <p:nvGraphicFramePr>
          <p:cNvPr id="4" name="Content Placeholder 3">
            <a:extLst>
              <a:ext uri="{FF2B5EF4-FFF2-40B4-BE49-F238E27FC236}">
                <a16:creationId xmlns:a16="http://schemas.microsoft.com/office/drawing/2014/main" id="{F4FF41B9-75AF-E655-80B2-DF67B0FD14D7}"/>
              </a:ext>
            </a:extLst>
          </p:cNvPr>
          <p:cNvGraphicFramePr>
            <a:graphicFrameLocks noGrp="1"/>
          </p:cNvGraphicFramePr>
          <p:nvPr>
            <p:ph idx="1"/>
            <p:extLst>
              <p:ext uri="{D42A27DB-BD31-4B8C-83A1-F6EECF244321}">
                <p14:modId xmlns:p14="http://schemas.microsoft.com/office/powerpoint/2010/main" val="2384497380"/>
              </p:ext>
            </p:extLst>
          </p:nvPr>
        </p:nvGraphicFramePr>
        <p:xfrm>
          <a:off x="1096963" y="1846263"/>
          <a:ext cx="10189736" cy="3899442"/>
        </p:xfrm>
        <a:graphic>
          <a:graphicData uri="http://schemas.openxmlformats.org/drawingml/2006/table">
            <a:tbl>
              <a:tblPr firstRow="1" bandRow="1">
                <a:tableStyleId>{5C22544A-7EE6-4342-B048-85BDC9FD1C3A}</a:tableStyleId>
              </a:tblPr>
              <a:tblGrid>
                <a:gridCol w="5094868">
                  <a:extLst>
                    <a:ext uri="{9D8B030D-6E8A-4147-A177-3AD203B41FA5}">
                      <a16:colId xmlns:a16="http://schemas.microsoft.com/office/drawing/2014/main" val="1074691050"/>
                    </a:ext>
                  </a:extLst>
                </a:gridCol>
                <a:gridCol w="5094868">
                  <a:extLst>
                    <a:ext uri="{9D8B030D-6E8A-4147-A177-3AD203B41FA5}">
                      <a16:colId xmlns:a16="http://schemas.microsoft.com/office/drawing/2014/main" val="794182508"/>
                    </a:ext>
                  </a:extLst>
                </a:gridCol>
              </a:tblGrid>
              <a:tr h="579754">
                <a:tc>
                  <a:txBody>
                    <a:bodyPr/>
                    <a:lstStyle/>
                    <a:p>
                      <a:r>
                        <a:rPr lang="en-GB" dirty="0"/>
                        <a:t>Completed </a:t>
                      </a:r>
                      <a:r>
                        <a:rPr lang="en-GB" dirty="0" err="1"/>
                        <a:t>Workstrands</a:t>
                      </a:r>
                      <a:endParaRPr lang="en-GB" dirty="0"/>
                    </a:p>
                  </a:txBody>
                  <a:tcPr/>
                </a:tc>
                <a:tc>
                  <a:txBody>
                    <a:bodyPr/>
                    <a:lstStyle/>
                    <a:p>
                      <a:r>
                        <a:rPr lang="en-GB" dirty="0"/>
                        <a:t>Ongoing</a:t>
                      </a:r>
                    </a:p>
                  </a:txBody>
                  <a:tcPr/>
                </a:tc>
                <a:extLst>
                  <a:ext uri="{0D108BD9-81ED-4DB2-BD59-A6C34878D82A}">
                    <a16:rowId xmlns:a16="http://schemas.microsoft.com/office/drawing/2014/main" val="1992828058"/>
                  </a:ext>
                </a:extLst>
              </a:tr>
              <a:tr h="579754">
                <a:tc>
                  <a:txBody>
                    <a:bodyPr/>
                    <a:lstStyle/>
                    <a:p>
                      <a:r>
                        <a:rPr lang="en-GB" dirty="0"/>
                        <a:t>ASPEP Position Paper</a:t>
                      </a:r>
                    </a:p>
                  </a:txBody>
                  <a:tcPr/>
                </a:tc>
                <a:tc>
                  <a:txBody>
                    <a:bodyPr/>
                    <a:lstStyle/>
                    <a:p>
                      <a:r>
                        <a:rPr lang="en-GB" dirty="0"/>
                        <a:t>Managing Racism for POC EPs</a:t>
                      </a:r>
                    </a:p>
                  </a:txBody>
                  <a:tcPr/>
                </a:tc>
                <a:extLst>
                  <a:ext uri="{0D108BD9-81ED-4DB2-BD59-A6C34878D82A}">
                    <a16:rowId xmlns:a16="http://schemas.microsoft.com/office/drawing/2014/main" val="1901023496"/>
                  </a:ext>
                </a:extLst>
              </a:tr>
              <a:tr h="1000672">
                <a:tc>
                  <a:txBody>
                    <a:bodyPr/>
                    <a:lstStyle/>
                    <a:p>
                      <a:r>
                        <a:rPr lang="en-GB" dirty="0"/>
                        <a:t>AR Self-Evaluation for Services</a:t>
                      </a:r>
                    </a:p>
                  </a:txBody>
                  <a:tcPr/>
                </a:tc>
                <a:tc>
                  <a:txBody>
                    <a:bodyPr/>
                    <a:lstStyle/>
                    <a:p>
                      <a:r>
                        <a:rPr lang="en-GB" dirty="0"/>
                        <a:t>Educational psychology response to anti-immigration protests </a:t>
                      </a:r>
                    </a:p>
                  </a:txBody>
                  <a:tcPr/>
                </a:tc>
                <a:extLst>
                  <a:ext uri="{0D108BD9-81ED-4DB2-BD59-A6C34878D82A}">
                    <a16:rowId xmlns:a16="http://schemas.microsoft.com/office/drawing/2014/main" val="1202155831"/>
                  </a:ext>
                </a:extLst>
              </a:tr>
              <a:tr h="579754">
                <a:tc>
                  <a:txBody>
                    <a:bodyPr/>
                    <a:lstStyle/>
                    <a:p>
                      <a:r>
                        <a:rPr lang="en-GB" dirty="0"/>
                        <a:t>Managing Racism Toolkit</a:t>
                      </a:r>
                    </a:p>
                  </a:txBody>
                  <a:tcPr/>
                </a:tc>
                <a:tc>
                  <a:txBody>
                    <a:bodyPr/>
                    <a:lstStyle/>
                    <a:p>
                      <a:r>
                        <a:rPr lang="en-GB" dirty="0"/>
                        <a:t>Research </a:t>
                      </a:r>
                    </a:p>
                  </a:txBody>
                  <a:tcPr/>
                </a:tc>
                <a:extLst>
                  <a:ext uri="{0D108BD9-81ED-4DB2-BD59-A6C34878D82A}">
                    <a16:rowId xmlns:a16="http://schemas.microsoft.com/office/drawing/2014/main" val="2662733555"/>
                  </a:ext>
                </a:extLst>
              </a:tr>
              <a:tr h="579754">
                <a:tc>
                  <a:txBody>
                    <a:bodyPr/>
                    <a:lstStyle/>
                    <a:p>
                      <a:r>
                        <a:rPr lang="en-GB" dirty="0"/>
                        <a:t>National Training Pilot </a:t>
                      </a:r>
                    </a:p>
                  </a:txBody>
                  <a:tcPr/>
                </a:tc>
                <a:tc>
                  <a:txBody>
                    <a:bodyPr/>
                    <a:lstStyle/>
                    <a:p>
                      <a:r>
                        <a:rPr lang="en-GB" dirty="0"/>
                        <a:t>Reading Group </a:t>
                      </a:r>
                    </a:p>
                  </a:txBody>
                  <a:tcPr/>
                </a:tc>
                <a:extLst>
                  <a:ext uri="{0D108BD9-81ED-4DB2-BD59-A6C34878D82A}">
                    <a16:rowId xmlns:a16="http://schemas.microsoft.com/office/drawing/2014/main" val="3074112193"/>
                  </a:ext>
                </a:extLst>
              </a:tr>
              <a:tr h="579754">
                <a:tc>
                  <a:txBody>
                    <a:bodyPr/>
                    <a:lstStyle/>
                    <a:p>
                      <a:endParaRPr lang="en-GB"/>
                    </a:p>
                  </a:txBody>
                  <a:tcPr/>
                </a:tc>
                <a:tc>
                  <a:txBody>
                    <a:bodyPr/>
                    <a:lstStyle/>
                    <a:p>
                      <a:r>
                        <a:rPr lang="en-GB" dirty="0"/>
                        <a:t>Leadership and Supervision: POC EPs </a:t>
                      </a:r>
                    </a:p>
                  </a:txBody>
                  <a:tcPr/>
                </a:tc>
                <a:extLst>
                  <a:ext uri="{0D108BD9-81ED-4DB2-BD59-A6C34878D82A}">
                    <a16:rowId xmlns:a16="http://schemas.microsoft.com/office/drawing/2014/main" val="2269115998"/>
                  </a:ext>
                </a:extLst>
              </a:tr>
            </a:tbl>
          </a:graphicData>
        </a:graphic>
      </p:graphicFrame>
    </p:spTree>
    <p:extLst>
      <p:ext uri="{BB962C8B-B14F-4D97-AF65-F5344CB8AC3E}">
        <p14:creationId xmlns:p14="http://schemas.microsoft.com/office/powerpoint/2010/main" val="40814911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B86C4-537A-EE2E-F358-072BC03FF8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9E8548-0520-25D6-51A2-07A87DA79236}"/>
              </a:ext>
            </a:extLst>
          </p:cNvPr>
          <p:cNvSpPr>
            <a:spLocks noGrp="1"/>
          </p:cNvSpPr>
          <p:nvPr>
            <p:ph type="ctrTitle"/>
          </p:nvPr>
        </p:nvSpPr>
        <p:spPr>
          <a:xfrm>
            <a:off x="4596234" y="-228776"/>
            <a:ext cx="6798541" cy="1675623"/>
          </a:xfrm>
        </p:spPr>
        <p:txBody>
          <a:bodyPr vert="horz" lIns="91440" tIns="45720" rIns="91440" bIns="45720" rtlCol="0" anchor="b">
            <a:normAutofit/>
          </a:bodyPr>
          <a:lstStyle/>
          <a:p>
            <a:r>
              <a:rPr lang="en-US" dirty="0">
                <a:latin typeface="+mj-lt"/>
              </a:rPr>
              <a:t>CONTROL</a:t>
            </a:r>
          </a:p>
        </p:txBody>
      </p:sp>
      <p:pic>
        <p:nvPicPr>
          <p:cNvPr id="17" name="Picture 16">
            <a:extLst>
              <a:ext uri="{FF2B5EF4-FFF2-40B4-BE49-F238E27FC236}">
                <a16:creationId xmlns:a16="http://schemas.microsoft.com/office/drawing/2014/main" id="{9080747C-6EF0-7278-5DD5-4D22701343C8}"/>
              </a:ext>
            </a:extLst>
          </p:cNvPr>
          <p:cNvPicPr>
            <a:picLocks noChangeAspect="1"/>
          </p:cNvPicPr>
          <p:nvPr/>
        </p:nvPicPr>
        <p:blipFill>
          <a:blip r:embed="rId3"/>
          <a:srcRect l="22611" r="36544" b="-1"/>
          <a:stretch>
            <a:fillRect/>
          </a:stretch>
        </p:blipFill>
        <p:spPr>
          <a:xfrm>
            <a:off x="1" y="10"/>
            <a:ext cx="4196496" cy="6857990"/>
          </a:xfrm>
          <a:prstGeom prst="rect">
            <a:avLst/>
          </a:prstGeom>
          <a:effectLst/>
        </p:spPr>
      </p:pic>
      <p:graphicFrame>
        <p:nvGraphicFramePr>
          <p:cNvPr id="18" name="Text Placeholder 2">
            <a:extLst>
              <a:ext uri="{FF2B5EF4-FFF2-40B4-BE49-F238E27FC236}">
                <a16:creationId xmlns:a16="http://schemas.microsoft.com/office/drawing/2014/main" id="{FA264D6D-F45F-3EEC-B8C8-DFD9415D7683}"/>
              </a:ext>
            </a:extLst>
          </p:cNvPr>
          <p:cNvGraphicFramePr/>
          <p:nvPr/>
        </p:nvGraphicFramePr>
        <p:xfrm>
          <a:off x="4553732" y="1675623"/>
          <a:ext cx="6798541" cy="48171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6959071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F5829-198F-05A1-1AE5-6602A9544D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69D9FF-120F-4814-8221-78920A3851CE}"/>
              </a:ext>
            </a:extLst>
          </p:cNvPr>
          <p:cNvSpPr>
            <a:spLocks noGrp="1"/>
          </p:cNvSpPr>
          <p:nvPr>
            <p:ph type="ctrTitle"/>
          </p:nvPr>
        </p:nvSpPr>
        <p:spPr>
          <a:xfrm>
            <a:off x="4596234" y="-94859"/>
            <a:ext cx="6798541" cy="1675623"/>
          </a:xfrm>
        </p:spPr>
        <p:txBody>
          <a:bodyPr vert="horz" lIns="91440" tIns="45720" rIns="91440" bIns="45720" rtlCol="0" anchor="b">
            <a:normAutofit/>
          </a:bodyPr>
          <a:lstStyle/>
          <a:p>
            <a:r>
              <a:rPr lang="en-US" dirty="0">
                <a:latin typeface="+mj-lt"/>
              </a:rPr>
              <a:t>HOPE</a:t>
            </a:r>
          </a:p>
        </p:txBody>
      </p:sp>
      <p:pic>
        <p:nvPicPr>
          <p:cNvPr id="17" name="Picture 16">
            <a:extLst>
              <a:ext uri="{FF2B5EF4-FFF2-40B4-BE49-F238E27FC236}">
                <a16:creationId xmlns:a16="http://schemas.microsoft.com/office/drawing/2014/main" id="{F8BF4877-5C56-6F31-42D6-EB13666AA92B}"/>
              </a:ext>
            </a:extLst>
          </p:cNvPr>
          <p:cNvPicPr>
            <a:picLocks noChangeAspect="1"/>
          </p:cNvPicPr>
          <p:nvPr/>
        </p:nvPicPr>
        <p:blipFill>
          <a:blip r:embed="rId3"/>
          <a:srcRect l="22611" r="36544" b="-1"/>
          <a:stretch>
            <a:fillRect/>
          </a:stretch>
        </p:blipFill>
        <p:spPr>
          <a:xfrm>
            <a:off x="1" y="10"/>
            <a:ext cx="4196496" cy="6857990"/>
          </a:xfrm>
          <a:prstGeom prst="rect">
            <a:avLst/>
          </a:prstGeom>
          <a:effectLst/>
        </p:spPr>
      </p:pic>
      <p:graphicFrame>
        <p:nvGraphicFramePr>
          <p:cNvPr id="18" name="Text Placeholder 2">
            <a:extLst>
              <a:ext uri="{FF2B5EF4-FFF2-40B4-BE49-F238E27FC236}">
                <a16:creationId xmlns:a16="http://schemas.microsoft.com/office/drawing/2014/main" id="{3E52A228-40A3-B9AE-AAE0-487E9D2A3EC2}"/>
              </a:ext>
            </a:extLst>
          </p:cNvPr>
          <p:cNvGraphicFramePr/>
          <p:nvPr/>
        </p:nvGraphicFramePr>
        <p:xfrm>
          <a:off x="4596236" y="1876430"/>
          <a:ext cx="6798539" cy="37052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698699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0EFFE-C19C-70CF-FD42-7479D85B10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1DCE06-E10F-BD13-1027-87ED7701DB4B}"/>
              </a:ext>
            </a:extLst>
          </p:cNvPr>
          <p:cNvSpPr>
            <a:spLocks noGrp="1"/>
          </p:cNvSpPr>
          <p:nvPr>
            <p:ph type="ctrTitle"/>
          </p:nvPr>
        </p:nvSpPr>
        <p:spPr>
          <a:xfrm>
            <a:off x="609600" y="536827"/>
            <a:ext cx="10210800" cy="818732"/>
          </a:xfrm>
        </p:spPr>
        <p:txBody>
          <a:bodyPr>
            <a:normAutofit/>
          </a:bodyPr>
          <a:lstStyle/>
          <a:p>
            <a:r>
              <a:rPr lang="en-GB" dirty="0">
                <a:solidFill>
                  <a:schemeClr val="accent1">
                    <a:lumMod val="50000"/>
                  </a:schemeClr>
                </a:solidFill>
              </a:rPr>
              <a:t>Welcoming and Settling Children</a:t>
            </a:r>
          </a:p>
        </p:txBody>
      </p:sp>
      <p:sp>
        <p:nvSpPr>
          <p:cNvPr id="4" name="Text Placeholder 3">
            <a:extLst>
              <a:ext uri="{FF2B5EF4-FFF2-40B4-BE49-F238E27FC236}">
                <a16:creationId xmlns:a16="http://schemas.microsoft.com/office/drawing/2014/main" id="{8952AC6B-8FF2-9A07-3063-015FDB5BB22F}"/>
              </a:ext>
            </a:extLst>
          </p:cNvPr>
          <p:cNvSpPr>
            <a:spLocks noGrp="1"/>
          </p:cNvSpPr>
          <p:nvPr>
            <p:ph type="body" sz="half" idx="10"/>
          </p:nvPr>
        </p:nvSpPr>
        <p:spPr>
          <a:xfrm>
            <a:off x="426720" y="1571447"/>
            <a:ext cx="6080760" cy="4051169"/>
          </a:xfrm>
        </p:spPr>
        <p:txBody>
          <a:bodyPr>
            <a:normAutofit fontScale="92500" lnSpcReduction="20000"/>
          </a:bodyPr>
          <a:lstStyle/>
          <a:p>
            <a:pPr marL="285750" indent="-285750">
              <a:buFont typeface="Arial" panose="020B0604020202020204" pitchFamily="34" charset="0"/>
              <a:buChar char="•"/>
            </a:pPr>
            <a:r>
              <a:rPr lang="en-GB" dirty="0"/>
              <a:t>Hold whole school assemblies that focus on cultures of children</a:t>
            </a:r>
          </a:p>
          <a:p>
            <a:pPr marL="285750" indent="-285750">
              <a:buFont typeface="Arial" panose="020B0604020202020204" pitchFamily="34" charset="0"/>
              <a:buChar char="•"/>
            </a:pPr>
            <a:r>
              <a:rPr lang="en-GB" dirty="0"/>
              <a:t>Identify key adults and peers to support</a:t>
            </a:r>
          </a:p>
          <a:p>
            <a:pPr marL="285750" indent="-285750">
              <a:buFont typeface="Arial" panose="020B0604020202020204" pitchFamily="34" charset="0"/>
              <a:buChar char="•"/>
            </a:pPr>
            <a:r>
              <a:rPr lang="en-GB" dirty="0"/>
              <a:t>Explore stereotypes/prejudices – challenge attitudes</a:t>
            </a:r>
          </a:p>
          <a:p>
            <a:pPr marL="285750" indent="-285750">
              <a:buFont typeface="Arial" panose="020B0604020202020204" pitchFamily="34" charset="0"/>
              <a:buChar char="•"/>
            </a:pPr>
            <a:r>
              <a:rPr lang="en-GB" dirty="0"/>
              <a:t>Promote parental engagement</a:t>
            </a:r>
          </a:p>
          <a:p>
            <a:pPr marL="285750" indent="-285750">
              <a:buFont typeface="Arial" panose="020B0604020202020204" pitchFamily="34" charset="0"/>
              <a:buChar char="•"/>
            </a:pPr>
            <a:r>
              <a:rPr lang="en-GB" dirty="0"/>
              <a:t>Engage with community groups</a:t>
            </a:r>
          </a:p>
          <a:p>
            <a:pPr marL="285750" indent="-285750">
              <a:buFont typeface="Arial" panose="020B0604020202020204" pitchFamily="34" charset="0"/>
              <a:buChar char="•"/>
            </a:pPr>
            <a:r>
              <a:rPr lang="en-GB" dirty="0"/>
              <a:t>Check local authority and national resources</a:t>
            </a:r>
          </a:p>
          <a:p>
            <a:pPr marL="285750" indent="-285750">
              <a:buFont typeface="Arial" panose="020B0604020202020204" pitchFamily="34" charset="0"/>
              <a:buChar char="•"/>
            </a:pPr>
            <a:r>
              <a:rPr lang="en-GB" dirty="0"/>
              <a:t>Be aware that refugees and migrant groups are a heterogenous group and one size doesn’t fit all</a:t>
            </a:r>
          </a:p>
          <a:p>
            <a:pPr marL="285750" indent="-285750">
              <a:buFont typeface="Arial" panose="020B0604020202020204" pitchFamily="34" charset="0"/>
              <a:buChar char="•"/>
            </a:pPr>
            <a:r>
              <a:rPr lang="en-GB" dirty="0"/>
              <a:t>Emphasise wellbeing before learning but be aware of value of education for many cultures</a:t>
            </a:r>
          </a:p>
          <a:p>
            <a:pPr marL="285750" indent="-285750">
              <a:buFont typeface="Arial" panose="020B0604020202020204" pitchFamily="34" charset="0"/>
              <a:buChar char="•"/>
            </a:pPr>
            <a:r>
              <a:rPr lang="en-GB" dirty="0"/>
              <a:t>Do a mapping exercise of resources and supports</a:t>
            </a:r>
          </a:p>
        </p:txBody>
      </p:sp>
      <p:sp>
        <p:nvSpPr>
          <p:cNvPr id="3" name="Rectangle: Rounded Corners 2">
            <a:extLst>
              <a:ext uri="{FF2B5EF4-FFF2-40B4-BE49-F238E27FC236}">
                <a16:creationId xmlns:a16="http://schemas.microsoft.com/office/drawing/2014/main" id="{BA39166B-61F7-6A26-D7CA-FD8C9E0648A9}"/>
              </a:ext>
            </a:extLst>
          </p:cNvPr>
          <p:cNvSpPr/>
          <p:nvPr/>
        </p:nvSpPr>
        <p:spPr>
          <a:xfrm>
            <a:off x="7589520" y="1600200"/>
            <a:ext cx="3749040" cy="405384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Helpful organisations</a:t>
            </a:r>
          </a:p>
          <a:p>
            <a:pPr algn="ctr"/>
            <a:endParaRPr lang="en-GB" dirty="0"/>
          </a:p>
          <a:p>
            <a:pPr marL="285750" indent="-285750" algn="ctr">
              <a:buFont typeface="Arial" panose="020B0604020202020204" pitchFamily="34" charset="0"/>
              <a:buChar char="•"/>
            </a:pPr>
            <a:r>
              <a:rPr lang="en-GB" dirty="0" err="1"/>
              <a:t>Pachedu</a:t>
            </a:r>
            <a:r>
              <a:rPr lang="en-GB" dirty="0"/>
              <a:t> – Renfrewshire based </a:t>
            </a:r>
          </a:p>
          <a:p>
            <a:pPr marL="285750" indent="-285750" algn="ctr">
              <a:buFont typeface="Arial" panose="020B0604020202020204" pitchFamily="34" charset="0"/>
              <a:buChar char="•"/>
            </a:pPr>
            <a:r>
              <a:rPr lang="en-GB" dirty="0"/>
              <a:t>IN-Ren – Renfrewshire based</a:t>
            </a:r>
          </a:p>
          <a:p>
            <a:pPr marL="285750" indent="-285750" algn="ctr">
              <a:buFont typeface="Arial" panose="020B0604020202020204" pitchFamily="34" charset="0"/>
              <a:buChar char="•"/>
            </a:pPr>
            <a:r>
              <a:rPr lang="en-GB" dirty="0" err="1"/>
              <a:t>Refuweegee</a:t>
            </a:r>
            <a:r>
              <a:rPr lang="en-GB" dirty="0"/>
              <a:t> – Glasgow and surrounding areas</a:t>
            </a:r>
          </a:p>
          <a:p>
            <a:pPr marL="285750" indent="-285750" algn="ctr">
              <a:buFont typeface="Arial" panose="020B0604020202020204" pitchFamily="34" charset="0"/>
              <a:buChar char="•"/>
            </a:pPr>
            <a:r>
              <a:rPr lang="en-GB" dirty="0"/>
              <a:t>Scottish Refugee Council - national</a:t>
            </a:r>
          </a:p>
          <a:p>
            <a:pPr marL="285750" indent="-285750" algn="ctr">
              <a:buFont typeface="Arial" panose="020B0604020202020204" pitchFamily="34" charset="0"/>
              <a:buChar char="•"/>
            </a:pPr>
            <a:endParaRPr lang="en-GB" dirty="0"/>
          </a:p>
          <a:p>
            <a:pPr algn="ctr"/>
            <a:endParaRPr lang="en-GB" dirty="0"/>
          </a:p>
        </p:txBody>
      </p:sp>
    </p:spTree>
    <p:extLst>
      <p:ext uri="{BB962C8B-B14F-4D97-AF65-F5344CB8AC3E}">
        <p14:creationId xmlns:p14="http://schemas.microsoft.com/office/powerpoint/2010/main" val="19675468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Freeform 3">
            <a:extLst>
              <a:ext uri="{FF2B5EF4-FFF2-40B4-BE49-F238E27FC236}">
                <a16:creationId xmlns:a16="http://schemas.microsoft.com/office/drawing/2014/main" id="{E243B0AD-EF04-A7C0-D732-DA878EF69A21}"/>
              </a:ext>
            </a:extLst>
          </p:cNvPr>
          <p:cNvSpPr/>
          <p:nvPr/>
        </p:nvSpPr>
        <p:spPr>
          <a:xfrm>
            <a:off x="6272980" y="6189174"/>
            <a:ext cx="5919019" cy="754881"/>
          </a:xfrm>
          <a:custGeom>
            <a:avLst/>
            <a:gdLst/>
            <a:ahLst/>
            <a:cxnLst/>
            <a:rect l="l" t="t" r="r" b="b"/>
            <a:pathLst>
              <a:path w="1913890" h="383032">
                <a:moveTo>
                  <a:pt x="0" y="0"/>
                </a:moveTo>
                <a:lnTo>
                  <a:pt x="1913890" y="0"/>
                </a:lnTo>
                <a:lnTo>
                  <a:pt x="1913890" y="383032"/>
                </a:lnTo>
                <a:lnTo>
                  <a:pt x="0" y="383032"/>
                </a:lnTo>
                <a:close/>
              </a:path>
            </a:pathLst>
          </a:custGeom>
          <a:solidFill>
            <a:srgbClr val="E75361"/>
          </a:solidFill>
        </p:spPr>
        <p:txBody>
          <a:bodyPr/>
          <a:lstStyle/>
          <a:p>
            <a:endParaRPr lang="en-GB"/>
          </a:p>
        </p:txBody>
      </p:sp>
      <p:sp>
        <p:nvSpPr>
          <p:cNvPr id="2" name="Title 1">
            <a:extLst>
              <a:ext uri="{FF2B5EF4-FFF2-40B4-BE49-F238E27FC236}">
                <a16:creationId xmlns:a16="http://schemas.microsoft.com/office/drawing/2014/main" id="{937439D9-107F-0EB7-2802-45D018B1BE0A}"/>
              </a:ext>
            </a:extLst>
          </p:cNvPr>
          <p:cNvSpPr>
            <a:spLocks noGrp="1"/>
          </p:cNvSpPr>
          <p:nvPr>
            <p:ph type="ctrTitle"/>
          </p:nvPr>
        </p:nvSpPr>
        <p:spPr>
          <a:xfrm>
            <a:off x="324465" y="254883"/>
            <a:ext cx="10776153" cy="818732"/>
          </a:xfrm>
        </p:spPr>
        <p:txBody>
          <a:bodyPr>
            <a:normAutofit fontScale="90000"/>
          </a:bodyPr>
          <a:lstStyle/>
          <a:p>
            <a:r>
              <a:rPr lang="en-GB" dirty="0"/>
              <a:t>Key principles: Providing connection (‘feeling known’)</a:t>
            </a:r>
          </a:p>
        </p:txBody>
      </p:sp>
      <p:sp>
        <p:nvSpPr>
          <p:cNvPr id="3" name="Text Placeholder 2">
            <a:extLst>
              <a:ext uri="{FF2B5EF4-FFF2-40B4-BE49-F238E27FC236}">
                <a16:creationId xmlns:a16="http://schemas.microsoft.com/office/drawing/2014/main" id="{BD970B5D-CFF8-877C-6770-CA31540A32C6}"/>
              </a:ext>
            </a:extLst>
          </p:cNvPr>
          <p:cNvSpPr>
            <a:spLocks noGrp="1"/>
          </p:cNvSpPr>
          <p:nvPr>
            <p:ph type="body" sz="half" idx="2"/>
          </p:nvPr>
        </p:nvSpPr>
        <p:spPr/>
        <p:txBody>
          <a:bodyPr/>
          <a:lstStyle/>
          <a:p>
            <a:endParaRPr lang="en-GB" dirty="0"/>
          </a:p>
        </p:txBody>
      </p:sp>
      <p:pic>
        <p:nvPicPr>
          <p:cNvPr id="7" name="Picture 6">
            <a:extLst>
              <a:ext uri="{FF2B5EF4-FFF2-40B4-BE49-F238E27FC236}">
                <a16:creationId xmlns:a16="http://schemas.microsoft.com/office/drawing/2014/main" id="{FDF8E776-8427-90FD-EEB6-62559CA40311}"/>
              </a:ext>
            </a:extLst>
          </p:cNvPr>
          <p:cNvPicPr>
            <a:picLocks noChangeAspect="1"/>
          </p:cNvPicPr>
          <p:nvPr/>
        </p:nvPicPr>
        <p:blipFill>
          <a:blip r:embed="rId3"/>
          <a:stretch>
            <a:fillRect/>
          </a:stretch>
        </p:blipFill>
        <p:spPr>
          <a:xfrm>
            <a:off x="5247668" y="2565475"/>
            <a:ext cx="2464769" cy="3480781"/>
          </a:xfrm>
          <a:prstGeom prst="rect">
            <a:avLst/>
          </a:prstGeom>
        </p:spPr>
      </p:pic>
      <p:sp>
        <p:nvSpPr>
          <p:cNvPr id="8" name="TextBox 7">
            <a:extLst>
              <a:ext uri="{FF2B5EF4-FFF2-40B4-BE49-F238E27FC236}">
                <a16:creationId xmlns:a16="http://schemas.microsoft.com/office/drawing/2014/main" id="{E800D56C-A04A-30E4-D4CE-9E33445A9356}"/>
              </a:ext>
            </a:extLst>
          </p:cNvPr>
          <p:cNvSpPr txBox="1"/>
          <p:nvPr/>
        </p:nvSpPr>
        <p:spPr>
          <a:xfrm>
            <a:off x="3094424" y="5463196"/>
            <a:ext cx="3355015" cy="646331"/>
          </a:xfrm>
          <a:prstGeom prst="rect">
            <a:avLst/>
          </a:prstGeom>
          <a:noFill/>
        </p:spPr>
        <p:txBody>
          <a:bodyPr wrap="square">
            <a:spAutoFit/>
          </a:bodyPr>
          <a:lstStyle/>
          <a:p>
            <a:r>
              <a:rPr lang="en-GB" dirty="0">
                <a:hlinkClick r:id="rId4"/>
              </a:rPr>
              <a:t>Transition Cards (beaconhouse.org.uk)</a:t>
            </a:r>
            <a:endParaRPr lang="en-GB" dirty="0"/>
          </a:p>
        </p:txBody>
      </p:sp>
      <p:pic>
        <p:nvPicPr>
          <p:cNvPr id="11" name="Picture 2" descr="Pupils allowed to hug teacher as schools aim to improve behaviour - Bristol  Live">
            <a:extLst>
              <a:ext uri="{FF2B5EF4-FFF2-40B4-BE49-F238E27FC236}">
                <a16:creationId xmlns:a16="http://schemas.microsoft.com/office/drawing/2014/main" id="{A7581B80-326A-FE10-5711-221AAC3F663D}"/>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893080" y="1842725"/>
            <a:ext cx="2225492" cy="2225492"/>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ular Callout 4">
            <a:extLst>
              <a:ext uri="{FF2B5EF4-FFF2-40B4-BE49-F238E27FC236}">
                <a16:creationId xmlns:a16="http://schemas.microsoft.com/office/drawing/2014/main" id="{39087261-0A40-815C-40B4-BE581DF1FA63}"/>
              </a:ext>
            </a:extLst>
          </p:cNvPr>
          <p:cNvSpPr/>
          <p:nvPr/>
        </p:nvSpPr>
        <p:spPr>
          <a:xfrm>
            <a:off x="113152" y="3336653"/>
            <a:ext cx="2635493" cy="1236578"/>
          </a:xfrm>
          <a:prstGeom prst="wedgeRoundRectCallout">
            <a:avLst>
              <a:gd name="adj1" fmla="val -40881"/>
              <a:gd name="adj2" fmla="val 6487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prstClr val="white"/>
                </a:solidFill>
              </a:rPr>
              <a:t>“I noticed earlier that you helped to tidy up. I was thinking how well you have done.”</a:t>
            </a:r>
          </a:p>
        </p:txBody>
      </p:sp>
      <p:sp>
        <p:nvSpPr>
          <p:cNvPr id="13" name="Rounded Rectangular Callout 3">
            <a:extLst>
              <a:ext uri="{FF2B5EF4-FFF2-40B4-BE49-F238E27FC236}">
                <a16:creationId xmlns:a16="http://schemas.microsoft.com/office/drawing/2014/main" id="{BE720D07-A28F-AEB9-5501-9557CF7B08E3}"/>
              </a:ext>
            </a:extLst>
          </p:cNvPr>
          <p:cNvSpPr/>
          <p:nvPr/>
        </p:nvSpPr>
        <p:spPr>
          <a:xfrm>
            <a:off x="127196" y="1292870"/>
            <a:ext cx="2635493" cy="1580999"/>
          </a:xfrm>
          <a:prstGeom prst="wedgeRoundRectCallout">
            <a:avLst>
              <a:gd name="adj1" fmla="val -43326"/>
              <a:gd name="adj2" fmla="val 6540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dirty="0">
              <a:solidFill>
                <a:prstClr val="white"/>
              </a:solidFill>
            </a:endParaRPr>
          </a:p>
          <a:p>
            <a:r>
              <a:rPr lang="en-GB" sz="2000" b="1" dirty="0">
                <a:solidFill>
                  <a:prstClr val="white"/>
                </a:solidFill>
              </a:rPr>
              <a:t>“</a:t>
            </a:r>
            <a:r>
              <a:rPr lang="en-GB" b="1" dirty="0">
                <a:solidFill>
                  <a:prstClr val="white"/>
                </a:solidFill>
              </a:rPr>
              <a:t>Your picture is beautiful. Can I put it on the wall so I can look at it while I am working?”</a:t>
            </a:r>
          </a:p>
          <a:p>
            <a:pPr algn="ctr"/>
            <a:endParaRPr lang="en-GB" sz="2000" b="1" dirty="0">
              <a:solidFill>
                <a:prstClr val="white"/>
              </a:solidFill>
            </a:endParaRPr>
          </a:p>
        </p:txBody>
      </p:sp>
      <p:sp>
        <p:nvSpPr>
          <p:cNvPr id="14" name="Rounded Rectangular Callout 5">
            <a:extLst>
              <a:ext uri="{FF2B5EF4-FFF2-40B4-BE49-F238E27FC236}">
                <a16:creationId xmlns:a16="http://schemas.microsoft.com/office/drawing/2014/main" id="{D3D0C0D9-0D2D-7CF5-EF96-03540FB10D5C}"/>
              </a:ext>
            </a:extLst>
          </p:cNvPr>
          <p:cNvSpPr/>
          <p:nvPr/>
        </p:nvSpPr>
        <p:spPr>
          <a:xfrm>
            <a:off x="113152" y="4944007"/>
            <a:ext cx="2464769" cy="892118"/>
          </a:xfrm>
          <a:prstGeom prst="wedgeRoundRectCallout">
            <a:avLst>
              <a:gd name="adj1" fmla="val -43740"/>
              <a:gd name="adj2" fmla="val 7026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dirty="0">
              <a:solidFill>
                <a:prstClr val="white"/>
              </a:solidFill>
            </a:endParaRPr>
          </a:p>
          <a:p>
            <a:r>
              <a:rPr lang="en-GB" b="1" dirty="0">
                <a:solidFill>
                  <a:prstClr val="white"/>
                </a:solidFill>
              </a:rPr>
              <a:t>“Hold that thought, I’ll come back to you.”  </a:t>
            </a:r>
          </a:p>
          <a:p>
            <a:pPr algn="ctr"/>
            <a:endParaRPr lang="en-GB" sz="2000" b="1" dirty="0">
              <a:solidFill>
                <a:prstClr val="white"/>
              </a:solidFill>
            </a:endParaRPr>
          </a:p>
        </p:txBody>
      </p:sp>
      <p:sp>
        <p:nvSpPr>
          <p:cNvPr id="20" name="TextBox 19">
            <a:extLst>
              <a:ext uri="{FF2B5EF4-FFF2-40B4-BE49-F238E27FC236}">
                <a16:creationId xmlns:a16="http://schemas.microsoft.com/office/drawing/2014/main" id="{E39EA504-1661-1DEB-EAC5-119E9846C581}"/>
              </a:ext>
            </a:extLst>
          </p:cNvPr>
          <p:cNvSpPr txBox="1"/>
          <p:nvPr/>
        </p:nvSpPr>
        <p:spPr>
          <a:xfrm>
            <a:off x="10395171" y="3954942"/>
            <a:ext cx="1713847" cy="923330"/>
          </a:xfrm>
          <a:prstGeom prst="rect">
            <a:avLst/>
          </a:prstGeom>
          <a:noFill/>
        </p:spPr>
        <p:txBody>
          <a:bodyPr wrap="square">
            <a:spAutoFit/>
          </a:bodyPr>
          <a:lstStyle/>
          <a:p>
            <a:r>
              <a:rPr lang="en-GB" dirty="0">
                <a:hlinkClick r:id="rId6"/>
              </a:rPr>
              <a:t>One page profile Resources</a:t>
            </a:r>
            <a:endParaRPr lang="en-GB" dirty="0"/>
          </a:p>
        </p:txBody>
      </p:sp>
      <p:pic>
        <p:nvPicPr>
          <p:cNvPr id="16" name="Picture 15" descr="A cartoon picture of animals&#10;&#10;AI-generated content may be incorrect.">
            <a:extLst>
              <a:ext uri="{FF2B5EF4-FFF2-40B4-BE49-F238E27FC236}">
                <a16:creationId xmlns:a16="http://schemas.microsoft.com/office/drawing/2014/main" id="{9CE115C4-888C-0F32-5EDA-B15C0716E3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93250" y="685201"/>
            <a:ext cx="2241986" cy="3233633"/>
          </a:xfrm>
          <a:prstGeom prst="rect">
            <a:avLst/>
          </a:prstGeom>
        </p:spPr>
      </p:pic>
      <p:sp>
        <p:nvSpPr>
          <p:cNvPr id="22" name="TextBox 21">
            <a:extLst>
              <a:ext uri="{FF2B5EF4-FFF2-40B4-BE49-F238E27FC236}">
                <a16:creationId xmlns:a16="http://schemas.microsoft.com/office/drawing/2014/main" id="{FCD9FB5E-A4B5-26FB-0B97-6722A91F7A8C}"/>
              </a:ext>
            </a:extLst>
          </p:cNvPr>
          <p:cNvSpPr txBox="1"/>
          <p:nvPr/>
        </p:nvSpPr>
        <p:spPr>
          <a:xfrm>
            <a:off x="7676606" y="5797247"/>
            <a:ext cx="4433288" cy="375552"/>
          </a:xfrm>
          <a:prstGeom prst="rect">
            <a:avLst/>
          </a:prstGeom>
          <a:noFill/>
        </p:spPr>
        <p:txBody>
          <a:bodyPr wrap="square">
            <a:spAutoFit/>
          </a:bodyPr>
          <a:lstStyle/>
          <a:p>
            <a:pPr>
              <a:lnSpc>
                <a:spcPct val="107000"/>
              </a:lnSpc>
              <a:spcAft>
                <a:spcPts val="800"/>
              </a:spcAft>
              <a:buNone/>
            </a:pPr>
            <a:r>
              <a:rPr lang="en-GB"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8"/>
              </a:rPr>
              <a:t>One page profile - Lancashire County Council</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1" name="Picture 20" descr="A screenshot of a chat&#10;&#10;AI-generated content may be incorrect.">
            <a:extLst>
              <a:ext uri="{FF2B5EF4-FFF2-40B4-BE49-F238E27FC236}">
                <a16:creationId xmlns:a16="http://schemas.microsoft.com/office/drawing/2014/main" id="{0242409D-A04C-D1E7-664F-EDBC71EB8CD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38764" y="1725834"/>
            <a:ext cx="2606852" cy="4039123"/>
          </a:xfrm>
          <a:prstGeom prst="rect">
            <a:avLst/>
          </a:prstGeom>
        </p:spPr>
      </p:pic>
    </p:spTree>
    <p:extLst>
      <p:ext uri="{BB962C8B-B14F-4D97-AF65-F5344CB8AC3E}">
        <p14:creationId xmlns:p14="http://schemas.microsoft.com/office/powerpoint/2010/main" val="13605740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620D8-DB57-3D60-0D84-6799D0A597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4584E6-C7CA-C9C1-C983-F0F8CEF52A83}"/>
              </a:ext>
            </a:extLst>
          </p:cNvPr>
          <p:cNvSpPr>
            <a:spLocks noGrp="1"/>
          </p:cNvSpPr>
          <p:nvPr>
            <p:ph type="ctrTitle"/>
          </p:nvPr>
        </p:nvSpPr>
        <p:spPr>
          <a:xfrm>
            <a:off x="609600" y="536827"/>
            <a:ext cx="9220199" cy="818732"/>
          </a:xfrm>
        </p:spPr>
        <p:txBody>
          <a:bodyPr>
            <a:normAutofit/>
          </a:bodyPr>
          <a:lstStyle/>
          <a:p>
            <a:r>
              <a:rPr lang="en-GB" dirty="0">
                <a:solidFill>
                  <a:schemeClr val="accent1">
                    <a:lumMod val="50000"/>
                  </a:schemeClr>
                </a:solidFill>
              </a:rPr>
              <a:t>Role of Educational Psychologist</a:t>
            </a:r>
          </a:p>
        </p:txBody>
      </p:sp>
      <p:sp>
        <p:nvSpPr>
          <p:cNvPr id="4" name="Text Placeholder 3">
            <a:extLst>
              <a:ext uri="{FF2B5EF4-FFF2-40B4-BE49-F238E27FC236}">
                <a16:creationId xmlns:a16="http://schemas.microsoft.com/office/drawing/2014/main" id="{D98FDFEC-ECEF-B6C8-6BFD-F3DBDD0C1016}"/>
              </a:ext>
            </a:extLst>
          </p:cNvPr>
          <p:cNvSpPr>
            <a:spLocks noGrp="1"/>
          </p:cNvSpPr>
          <p:nvPr>
            <p:ph type="body" sz="half" idx="10"/>
          </p:nvPr>
        </p:nvSpPr>
        <p:spPr>
          <a:xfrm>
            <a:off x="426720" y="1571447"/>
            <a:ext cx="6080760" cy="4051169"/>
          </a:xfrm>
        </p:spPr>
        <p:txBody>
          <a:bodyPr>
            <a:normAutofit fontScale="92500" lnSpcReduction="20000"/>
          </a:bodyPr>
          <a:lstStyle/>
          <a:p>
            <a:pPr marL="285750" indent="-285750">
              <a:buFont typeface="Arial" panose="020B0604020202020204" pitchFamily="34" charset="0"/>
              <a:buChar char="•"/>
            </a:pPr>
            <a:r>
              <a:rPr lang="en-GB" dirty="0"/>
              <a:t>Be aware of the legal and wider context around migration and potential impact of this</a:t>
            </a:r>
          </a:p>
          <a:p>
            <a:pPr marL="285750" indent="-285750">
              <a:buFont typeface="Arial" panose="020B0604020202020204" pitchFamily="34" charset="0"/>
              <a:buChar char="•"/>
            </a:pPr>
            <a:r>
              <a:rPr lang="en-GB" dirty="0"/>
              <a:t>Be respectful of different cultures and practices – take time to learn these</a:t>
            </a:r>
          </a:p>
          <a:p>
            <a:pPr marL="285750" indent="-285750">
              <a:buFont typeface="Arial" panose="020B0604020202020204" pitchFamily="34" charset="0"/>
              <a:buChar char="•"/>
            </a:pPr>
            <a:r>
              <a:rPr lang="en-GB" dirty="0"/>
              <a:t>Cultural competency toolkit</a:t>
            </a:r>
          </a:p>
          <a:p>
            <a:pPr marL="285750" indent="-285750">
              <a:buFont typeface="Arial" panose="020B0604020202020204" pitchFamily="34" charset="0"/>
              <a:buChar char="•"/>
            </a:pPr>
            <a:r>
              <a:rPr lang="en-GB" dirty="0"/>
              <a:t>Support schools with awareness and strategies</a:t>
            </a:r>
          </a:p>
          <a:p>
            <a:pPr marL="285750" indent="-285750">
              <a:buFont typeface="Arial" panose="020B0604020202020204" pitchFamily="34" charset="0"/>
              <a:buChar char="•"/>
            </a:pPr>
            <a:r>
              <a:rPr lang="en-GB" dirty="0"/>
              <a:t>Work with community groups to support</a:t>
            </a:r>
          </a:p>
          <a:p>
            <a:pPr marL="285750" indent="-285750">
              <a:buFont typeface="Arial" panose="020B0604020202020204" pitchFamily="34" charset="0"/>
              <a:buChar char="•"/>
            </a:pPr>
            <a:r>
              <a:rPr lang="en-GB" dirty="0"/>
              <a:t>Be aware of potential challenges with trust of professionals</a:t>
            </a:r>
          </a:p>
          <a:p>
            <a:pPr marL="285750" indent="-285750">
              <a:buFont typeface="Arial" panose="020B0604020202020204" pitchFamily="34" charset="0"/>
              <a:buChar char="•"/>
            </a:pPr>
            <a:r>
              <a:rPr lang="en-GB" dirty="0"/>
              <a:t>Be aware of and seek support for language barriers</a:t>
            </a:r>
          </a:p>
          <a:p>
            <a:pPr marL="285750" indent="-285750">
              <a:buFont typeface="Arial" panose="020B0604020202020204" pitchFamily="34" charset="0"/>
              <a:buChar char="•"/>
            </a:pPr>
            <a:r>
              <a:rPr lang="en-GB" dirty="0"/>
              <a:t>Utilise trauma informed and therapeutic approaches to support (not always language based)</a:t>
            </a:r>
          </a:p>
        </p:txBody>
      </p:sp>
      <p:pic>
        <p:nvPicPr>
          <p:cNvPr id="6" name="Picture 5">
            <a:extLst>
              <a:ext uri="{FF2B5EF4-FFF2-40B4-BE49-F238E27FC236}">
                <a16:creationId xmlns:a16="http://schemas.microsoft.com/office/drawing/2014/main" id="{FBD67DFA-FECF-63AF-6F51-87D74EC8BAE6}"/>
              </a:ext>
            </a:extLst>
          </p:cNvPr>
          <p:cNvPicPr>
            <a:picLocks noChangeAspect="1"/>
          </p:cNvPicPr>
          <p:nvPr/>
        </p:nvPicPr>
        <p:blipFill>
          <a:blip r:embed="rId3"/>
          <a:stretch>
            <a:fillRect/>
          </a:stretch>
        </p:blipFill>
        <p:spPr>
          <a:xfrm>
            <a:off x="8058251" y="1156970"/>
            <a:ext cx="3096057" cy="4544059"/>
          </a:xfrm>
          <a:prstGeom prst="rect">
            <a:avLst/>
          </a:prstGeom>
        </p:spPr>
      </p:pic>
    </p:spTree>
    <p:extLst>
      <p:ext uri="{BB962C8B-B14F-4D97-AF65-F5344CB8AC3E}">
        <p14:creationId xmlns:p14="http://schemas.microsoft.com/office/powerpoint/2010/main" val="21325394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41F6A-112B-C37F-DA32-381305276C87}"/>
              </a:ext>
            </a:extLst>
          </p:cNvPr>
          <p:cNvSpPr>
            <a:spLocks noGrp="1"/>
          </p:cNvSpPr>
          <p:nvPr>
            <p:ph type="ctrTitle"/>
          </p:nvPr>
        </p:nvSpPr>
        <p:spPr>
          <a:xfrm>
            <a:off x="609600" y="536827"/>
            <a:ext cx="9890759" cy="818732"/>
          </a:xfrm>
        </p:spPr>
        <p:txBody>
          <a:bodyPr>
            <a:normAutofit/>
          </a:bodyPr>
          <a:lstStyle/>
          <a:p>
            <a:r>
              <a:rPr lang="en-GB" dirty="0"/>
              <a:t>Exploring your own cultural competency</a:t>
            </a:r>
          </a:p>
        </p:txBody>
      </p:sp>
      <p:sp>
        <p:nvSpPr>
          <p:cNvPr id="3" name="Text Placeholder 2">
            <a:extLst>
              <a:ext uri="{FF2B5EF4-FFF2-40B4-BE49-F238E27FC236}">
                <a16:creationId xmlns:a16="http://schemas.microsoft.com/office/drawing/2014/main" id="{6E328C6F-E2D4-A14D-8617-BE8D941D1F1B}"/>
              </a:ext>
            </a:extLst>
          </p:cNvPr>
          <p:cNvSpPr>
            <a:spLocks noGrp="1"/>
          </p:cNvSpPr>
          <p:nvPr>
            <p:ph type="body" sz="half" idx="2"/>
          </p:nvPr>
        </p:nvSpPr>
        <p:spPr>
          <a:xfrm>
            <a:off x="629654" y="1708607"/>
            <a:ext cx="10693666" cy="4051169"/>
          </a:xfrm>
        </p:spPr>
        <p:txBody>
          <a:bodyPr>
            <a:normAutofit fontScale="77500" lnSpcReduction="20000"/>
          </a:bodyPr>
          <a:lstStyle/>
          <a:p>
            <a:r>
              <a:rPr lang="en-GB" sz="2000" dirty="0"/>
              <a:t>A key part of supporting migrants in your school community is to ensure that you are aware of your own cultural competency</a:t>
            </a:r>
          </a:p>
          <a:p>
            <a:endParaRPr lang="en-GB" sz="2000" dirty="0"/>
          </a:p>
          <a:p>
            <a:r>
              <a:rPr lang="en-GB" sz="2000" dirty="0"/>
              <a:t>Cultural competence is the ability to understand, respect and effectively interact with people across different cultures, backgrounds and beliefs. It involves recognising one’s own biases, valuing diversity and adapting behaviours to communicate and work effectively in cross-cultural situations.</a:t>
            </a:r>
          </a:p>
          <a:p>
            <a:endParaRPr lang="en-GB" sz="2000" dirty="0"/>
          </a:p>
          <a:p>
            <a:r>
              <a:rPr lang="en-GB" sz="2000" dirty="0"/>
              <a:t>Key aspects include:</a:t>
            </a:r>
          </a:p>
          <a:p>
            <a:pPr marL="285750" indent="-285750">
              <a:buFont typeface="Arial" panose="020B0604020202020204" pitchFamily="34" charset="0"/>
              <a:buChar char="•"/>
            </a:pPr>
            <a:r>
              <a:rPr lang="en-GB" sz="2000" dirty="0"/>
              <a:t>Self-awareness</a:t>
            </a:r>
          </a:p>
          <a:p>
            <a:pPr marL="285750" indent="-285750">
              <a:buFont typeface="Arial" panose="020B0604020202020204" pitchFamily="34" charset="0"/>
              <a:buChar char="•"/>
            </a:pPr>
            <a:r>
              <a:rPr lang="en-GB" sz="2000" dirty="0"/>
              <a:t>Knowledge</a:t>
            </a:r>
          </a:p>
          <a:p>
            <a:pPr marL="285750" indent="-285750">
              <a:buFont typeface="Arial" panose="020B0604020202020204" pitchFamily="34" charset="0"/>
              <a:buChar char="•"/>
            </a:pPr>
            <a:r>
              <a:rPr lang="en-GB" sz="2000" dirty="0"/>
              <a:t>Skill</a:t>
            </a:r>
          </a:p>
          <a:p>
            <a:pPr marL="285750" indent="-285750">
              <a:buFont typeface="Arial" panose="020B0604020202020204" pitchFamily="34" charset="0"/>
              <a:buChar char="•"/>
            </a:pPr>
            <a:r>
              <a:rPr lang="en-GB" sz="2000" dirty="0"/>
              <a:t>Attitude</a:t>
            </a:r>
          </a:p>
          <a:p>
            <a:endParaRPr lang="en-GB" dirty="0"/>
          </a:p>
        </p:txBody>
      </p:sp>
    </p:spTree>
    <p:extLst>
      <p:ext uri="{BB962C8B-B14F-4D97-AF65-F5344CB8AC3E}">
        <p14:creationId xmlns:p14="http://schemas.microsoft.com/office/powerpoint/2010/main" val="34270226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C9C0244-A0A3-369E-9C03-0BC4C4FD2EA7}"/>
              </a:ext>
            </a:extLst>
          </p:cNvPr>
          <p:cNvPicPr>
            <a:picLocks noChangeAspect="1"/>
          </p:cNvPicPr>
          <p:nvPr/>
        </p:nvPicPr>
        <p:blipFill>
          <a:blip r:embed="rId3"/>
          <a:srcRect l="761" t="-357" r="5703" b="1"/>
          <a:stretch/>
        </p:blipFill>
        <p:spPr>
          <a:xfrm>
            <a:off x="3712429" y="932062"/>
            <a:ext cx="5131728" cy="5042302"/>
          </a:xfrm>
          <a:prstGeom prst="ellipse">
            <a:avLst/>
          </a:prstGeom>
        </p:spPr>
      </p:pic>
      <p:sp>
        <p:nvSpPr>
          <p:cNvPr id="8" name="TextBox 7">
            <a:extLst>
              <a:ext uri="{FF2B5EF4-FFF2-40B4-BE49-F238E27FC236}">
                <a16:creationId xmlns:a16="http://schemas.microsoft.com/office/drawing/2014/main" id="{87A66886-8BAA-4C05-F24E-1843ECEA4001}"/>
              </a:ext>
            </a:extLst>
          </p:cNvPr>
          <p:cNvSpPr txBox="1"/>
          <p:nvPr/>
        </p:nvSpPr>
        <p:spPr>
          <a:xfrm>
            <a:off x="7300403" y="143417"/>
            <a:ext cx="2851774" cy="1015663"/>
          </a:xfrm>
          <a:prstGeom prst="rect">
            <a:avLst/>
          </a:prstGeom>
          <a:noFill/>
          <a:ln>
            <a:solidFill>
              <a:schemeClr val="tx1"/>
            </a:solidFill>
          </a:ln>
        </p:spPr>
        <p:txBody>
          <a:bodyPr wrap="square" rtlCol="0">
            <a:spAutoFit/>
          </a:bodyPr>
          <a:lstStyle/>
          <a:p>
            <a:r>
              <a:rPr lang="en-GB" sz="1200" b="1" dirty="0">
                <a:solidFill>
                  <a:srgbClr val="FF0000"/>
                </a:solidFill>
                <a:latin typeface="Arial" panose="020B0604020202020204" pitchFamily="34" charset="0"/>
                <a:cs typeface="Arial" panose="020B0604020202020204" pitchFamily="34" charset="0"/>
              </a:rPr>
              <a:t>Awareness: </a:t>
            </a:r>
            <a:r>
              <a:rPr lang="en-GB" sz="1200" dirty="0">
                <a:latin typeface="Arial" panose="020B0604020202020204" pitchFamily="34" charset="0"/>
                <a:cs typeface="Arial" panose="020B0604020202020204" pitchFamily="34" charset="0"/>
              </a:rPr>
              <a:t>How often do you examine your own cultural identity and biases to enhance your understanding and respect for cultural diversity in your developing practice?</a:t>
            </a:r>
          </a:p>
        </p:txBody>
      </p:sp>
      <p:sp>
        <p:nvSpPr>
          <p:cNvPr id="10" name="TextBox 9">
            <a:extLst>
              <a:ext uri="{FF2B5EF4-FFF2-40B4-BE49-F238E27FC236}">
                <a16:creationId xmlns:a16="http://schemas.microsoft.com/office/drawing/2014/main" id="{5EB0AB59-B908-59FD-6690-D45026F36B9B}"/>
              </a:ext>
            </a:extLst>
          </p:cNvPr>
          <p:cNvSpPr txBox="1"/>
          <p:nvPr/>
        </p:nvSpPr>
        <p:spPr>
          <a:xfrm>
            <a:off x="8597198" y="1706970"/>
            <a:ext cx="2851774" cy="830997"/>
          </a:xfrm>
          <a:prstGeom prst="rect">
            <a:avLst/>
          </a:prstGeom>
          <a:noFill/>
          <a:ln>
            <a:solidFill>
              <a:schemeClr val="tx1">
                <a:lumMod val="65000"/>
                <a:lumOff val="35000"/>
              </a:schemeClr>
            </a:solidFill>
          </a:ln>
        </p:spPr>
        <p:txBody>
          <a:bodyPr wrap="square" rtlCol="0">
            <a:spAutoFit/>
          </a:bodyPr>
          <a:lstStyle/>
          <a:p>
            <a:r>
              <a:rPr lang="en-GB" sz="1200" b="1" dirty="0">
                <a:solidFill>
                  <a:srgbClr val="FFC000"/>
                </a:solidFill>
                <a:latin typeface="Arial" panose="020B0604020202020204" pitchFamily="34" charset="0"/>
                <a:cs typeface="Arial" panose="020B0604020202020204" pitchFamily="34" charset="0"/>
              </a:rPr>
              <a:t>Knowledge: </a:t>
            </a:r>
            <a:r>
              <a:rPr lang="en-GB" sz="1200" dirty="0">
                <a:latin typeface="Arial" panose="020B0604020202020204" pitchFamily="34" charset="0"/>
                <a:cs typeface="Arial" panose="020B0604020202020204" pitchFamily="34" charset="0"/>
              </a:rPr>
              <a:t>How actively do you expand your cultural knowledge while respecting individual identities and avoiding assumptions?</a:t>
            </a:r>
          </a:p>
        </p:txBody>
      </p:sp>
      <p:sp>
        <p:nvSpPr>
          <p:cNvPr id="12" name="TextBox 11">
            <a:extLst>
              <a:ext uri="{FF2B5EF4-FFF2-40B4-BE49-F238E27FC236}">
                <a16:creationId xmlns:a16="http://schemas.microsoft.com/office/drawing/2014/main" id="{A94E5F47-1296-BBCC-BE40-2DF7D0005864}"/>
              </a:ext>
            </a:extLst>
          </p:cNvPr>
          <p:cNvSpPr txBox="1"/>
          <p:nvPr/>
        </p:nvSpPr>
        <p:spPr>
          <a:xfrm>
            <a:off x="8821045" y="3933282"/>
            <a:ext cx="3044890" cy="1015663"/>
          </a:xfrm>
          <a:prstGeom prst="rect">
            <a:avLst/>
          </a:prstGeom>
          <a:noFill/>
          <a:ln>
            <a:solidFill>
              <a:schemeClr val="tx1"/>
            </a:solidFill>
          </a:ln>
        </p:spPr>
        <p:txBody>
          <a:bodyPr wrap="square" rtlCol="0">
            <a:spAutoFit/>
          </a:bodyPr>
          <a:lstStyle/>
          <a:p>
            <a:r>
              <a:rPr lang="en-GB" sz="1200" b="1" dirty="0">
                <a:solidFill>
                  <a:srgbClr val="00B050"/>
                </a:solidFill>
                <a:latin typeface="Arial" panose="020B0604020202020204" pitchFamily="34" charset="0"/>
                <a:cs typeface="Arial" panose="020B0604020202020204" pitchFamily="34" charset="0"/>
              </a:rPr>
              <a:t>Collaboration/ Communication Skills:</a:t>
            </a:r>
            <a:br>
              <a:rPr lang="en-GB" sz="1200" dirty="0">
                <a:solidFill>
                  <a:srgbClr val="00B050"/>
                </a:solidFill>
                <a:latin typeface="Arial" panose="020B0604020202020204" pitchFamily="34" charset="0"/>
                <a:cs typeface="Arial" panose="020B0604020202020204" pitchFamily="34" charset="0"/>
              </a:rPr>
            </a:br>
            <a:r>
              <a:rPr lang="en-GB" sz="1200" dirty="0">
                <a:latin typeface="Arial" panose="020B0604020202020204" pitchFamily="34" charset="0"/>
                <a:cs typeface="Arial" panose="020B0604020202020204" pitchFamily="34" charset="0"/>
              </a:rPr>
              <a:t>How effectively do you adapt your communication and teaching approach to ensure respect, understanding and inclusion of diverse cultural perspectives?</a:t>
            </a:r>
          </a:p>
        </p:txBody>
      </p:sp>
      <p:sp>
        <p:nvSpPr>
          <p:cNvPr id="13" name="TextBox 12">
            <a:extLst>
              <a:ext uri="{FF2B5EF4-FFF2-40B4-BE49-F238E27FC236}">
                <a16:creationId xmlns:a16="http://schemas.microsoft.com/office/drawing/2014/main" id="{BE24C9F7-0E10-A707-38D0-B5177907F8B8}"/>
              </a:ext>
            </a:extLst>
          </p:cNvPr>
          <p:cNvSpPr txBox="1"/>
          <p:nvPr/>
        </p:nvSpPr>
        <p:spPr>
          <a:xfrm>
            <a:off x="7418270" y="5622425"/>
            <a:ext cx="3277680" cy="1200329"/>
          </a:xfrm>
          <a:prstGeom prst="rect">
            <a:avLst/>
          </a:prstGeom>
          <a:noFill/>
          <a:ln>
            <a:solidFill>
              <a:schemeClr val="tx1"/>
            </a:solidFill>
          </a:ln>
        </p:spPr>
        <p:txBody>
          <a:bodyPr wrap="square" rtlCol="0">
            <a:spAutoFit/>
          </a:bodyPr>
          <a:lstStyle/>
          <a:p>
            <a:r>
              <a:rPr lang="en-GB" sz="1200" b="1" dirty="0">
                <a:solidFill>
                  <a:srgbClr val="0070C0"/>
                </a:solidFill>
                <a:latin typeface="Arial" panose="020B0604020202020204" pitchFamily="34" charset="0"/>
                <a:cs typeface="Arial" panose="020B0604020202020204" pitchFamily="34" charset="0"/>
              </a:rPr>
              <a:t>Assessment and Differentiation Skills:</a:t>
            </a:r>
            <a:br>
              <a:rPr lang="en-GB" sz="1200" dirty="0">
                <a:solidFill>
                  <a:srgbClr val="0070C0"/>
                </a:solidFill>
                <a:latin typeface="Arial" panose="020B0604020202020204" pitchFamily="34" charset="0"/>
                <a:cs typeface="Arial" panose="020B0604020202020204" pitchFamily="34" charset="0"/>
              </a:rPr>
            </a:br>
            <a:r>
              <a:rPr lang="en-GB" sz="1200" dirty="0">
                <a:latin typeface="Arial" panose="020B0604020202020204" pitchFamily="34" charset="0"/>
                <a:cs typeface="Arial" panose="020B0604020202020204" pitchFamily="34" charset="0"/>
              </a:rPr>
              <a:t>How consistently do you ensure that any assessment of children is culturally fair, avoids assumptions and considers the broader cultural context of the child and their environment?</a:t>
            </a:r>
          </a:p>
        </p:txBody>
      </p:sp>
      <p:sp>
        <p:nvSpPr>
          <p:cNvPr id="15" name="TextBox 14">
            <a:extLst>
              <a:ext uri="{FF2B5EF4-FFF2-40B4-BE49-F238E27FC236}">
                <a16:creationId xmlns:a16="http://schemas.microsoft.com/office/drawing/2014/main" id="{45E72566-FAF7-417D-7178-5E4F3CF7E2E6}"/>
              </a:ext>
            </a:extLst>
          </p:cNvPr>
          <p:cNvSpPr txBox="1"/>
          <p:nvPr/>
        </p:nvSpPr>
        <p:spPr>
          <a:xfrm>
            <a:off x="1765005" y="5386683"/>
            <a:ext cx="3115339" cy="1384995"/>
          </a:xfrm>
          <a:prstGeom prst="rect">
            <a:avLst/>
          </a:prstGeom>
          <a:noFill/>
          <a:ln>
            <a:solidFill>
              <a:schemeClr val="tx1"/>
            </a:solidFill>
          </a:ln>
        </p:spPr>
        <p:txBody>
          <a:bodyPr wrap="square" rtlCol="0">
            <a:spAutoFit/>
          </a:bodyPr>
          <a:lstStyle/>
          <a:p>
            <a:r>
              <a:rPr lang="en-GB" sz="1200" b="1" dirty="0">
                <a:solidFill>
                  <a:srgbClr val="7030A0"/>
                </a:solidFill>
                <a:latin typeface="Arial" panose="020B0604020202020204" pitchFamily="34" charset="0"/>
                <a:cs typeface="Arial" panose="020B0604020202020204" pitchFamily="34" charset="0"/>
              </a:rPr>
              <a:t>Support &amp; Intervention Strategies:</a:t>
            </a:r>
            <a:br>
              <a:rPr lang="en-GB" sz="1200" dirty="0">
                <a:latin typeface="Arial" panose="020B0604020202020204" pitchFamily="34" charset="0"/>
                <a:cs typeface="Arial" panose="020B0604020202020204" pitchFamily="34" charset="0"/>
              </a:rPr>
            </a:br>
            <a:r>
              <a:rPr lang="en-GB" sz="1200" dirty="0">
                <a:latin typeface="Arial" panose="020B0604020202020204" pitchFamily="34" charset="0"/>
                <a:cs typeface="Arial" panose="020B0604020202020204" pitchFamily="34" charset="0"/>
              </a:rPr>
              <a:t>How thoroughly do I consider the cultural appropriateness and sensitivity of the support strategies and interventions I use to meet the diverse needs and backgrounds of my students and their families?</a:t>
            </a:r>
          </a:p>
        </p:txBody>
      </p:sp>
      <p:sp>
        <p:nvSpPr>
          <p:cNvPr id="17" name="TextBox 16">
            <a:extLst>
              <a:ext uri="{FF2B5EF4-FFF2-40B4-BE49-F238E27FC236}">
                <a16:creationId xmlns:a16="http://schemas.microsoft.com/office/drawing/2014/main" id="{90C3010D-359E-CF66-5D49-85D8062D2EC7}"/>
              </a:ext>
            </a:extLst>
          </p:cNvPr>
          <p:cNvSpPr txBox="1"/>
          <p:nvPr/>
        </p:nvSpPr>
        <p:spPr>
          <a:xfrm>
            <a:off x="1004188" y="3938128"/>
            <a:ext cx="2851774" cy="1200329"/>
          </a:xfrm>
          <a:prstGeom prst="rect">
            <a:avLst/>
          </a:prstGeom>
          <a:noFill/>
          <a:ln>
            <a:solidFill>
              <a:schemeClr val="tx1"/>
            </a:solidFill>
          </a:ln>
        </p:spPr>
        <p:txBody>
          <a:bodyPr wrap="square">
            <a:spAutoFit/>
          </a:bodyPr>
          <a:lstStyle/>
          <a:p>
            <a:r>
              <a:rPr lang="en-GB" sz="1200" b="1" dirty="0">
                <a:solidFill>
                  <a:schemeClr val="accent2">
                    <a:lumMod val="75000"/>
                  </a:schemeClr>
                </a:solidFill>
                <a:latin typeface="Arial" panose="020B0604020202020204" pitchFamily="34" charset="0"/>
                <a:cs typeface="Arial" panose="020B0604020202020204" pitchFamily="34" charset="0"/>
              </a:rPr>
              <a:t>Teaching Practice:</a:t>
            </a:r>
            <a:br>
              <a:rPr lang="en-GB" sz="1200" dirty="0">
                <a:latin typeface="Arial" panose="020B0604020202020204" pitchFamily="34" charset="0"/>
                <a:cs typeface="Arial" panose="020B0604020202020204" pitchFamily="34" charset="0"/>
              </a:rPr>
            </a:br>
            <a:r>
              <a:rPr lang="en-GB" sz="1200" dirty="0">
                <a:latin typeface="Arial" panose="020B0604020202020204" pitchFamily="34" charset="0"/>
                <a:cs typeface="Arial" panose="020B0604020202020204" pitchFamily="34" charset="0"/>
              </a:rPr>
              <a:t>How inclusive and culturally responsive is the teaching you provide, particularly in addressing biases and honouring the diverse backgrounds and practices of your students?</a:t>
            </a:r>
          </a:p>
        </p:txBody>
      </p:sp>
      <p:sp>
        <p:nvSpPr>
          <p:cNvPr id="19" name="TextBox 18">
            <a:extLst>
              <a:ext uri="{FF2B5EF4-FFF2-40B4-BE49-F238E27FC236}">
                <a16:creationId xmlns:a16="http://schemas.microsoft.com/office/drawing/2014/main" id="{DB68A8E0-FE4D-A0D7-8A67-297EE2E8B09B}"/>
              </a:ext>
            </a:extLst>
          </p:cNvPr>
          <p:cNvSpPr txBox="1"/>
          <p:nvPr/>
        </p:nvSpPr>
        <p:spPr>
          <a:xfrm>
            <a:off x="682779" y="1706970"/>
            <a:ext cx="3116519" cy="1384995"/>
          </a:xfrm>
          <a:prstGeom prst="rect">
            <a:avLst/>
          </a:prstGeom>
          <a:noFill/>
          <a:ln>
            <a:solidFill>
              <a:schemeClr val="tx1"/>
            </a:solidFill>
          </a:ln>
        </p:spPr>
        <p:txBody>
          <a:bodyPr wrap="square">
            <a:spAutoFit/>
          </a:bodyPr>
          <a:lstStyle/>
          <a:p>
            <a:r>
              <a:rPr lang="en-GB" sz="1200" b="1" dirty="0">
                <a:solidFill>
                  <a:schemeClr val="accent5">
                    <a:lumMod val="60000"/>
                    <a:lumOff val="40000"/>
                  </a:schemeClr>
                </a:solidFill>
                <a:latin typeface="Arial" panose="020B0604020202020204" pitchFamily="34" charset="0"/>
                <a:cs typeface="Arial" panose="020B0604020202020204" pitchFamily="34" charset="0"/>
              </a:rPr>
              <a:t>Research &amp; Reflection:</a:t>
            </a:r>
            <a:br>
              <a:rPr lang="en-GB" sz="1200" dirty="0">
                <a:latin typeface="Arial" panose="020B0604020202020204" pitchFamily="34" charset="0"/>
                <a:cs typeface="Arial" panose="020B0604020202020204" pitchFamily="34" charset="0"/>
              </a:rPr>
            </a:br>
            <a:r>
              <a:rPr lang="en-GB" sz="1200" dirty="0">
                <a:latin typeface="Arial" panose="020B0604020202020204" pitchFamily="34" charset="0"/>
                <a:cs typeface="Arial" panose="020B0604020202020204" pitchFamily="34" charset="0"/>
              </a:rPr>
              <a:t>How effectively do the educational resources and research you engage with incorporate diverse cultural perspectives, and how do you reflect on your own biases and privileges when engaging with or conducting research in teaching?</a:t>
            </a:r>
          </a:p>
        </p:txBody>
      </p:sp>
      <p:sp>
        <p:nvSpPr>
          <p:cNvPr id="21" name="TextBox 20">
            <a:extLst>
              <a:ext uri="{FF2B5EF4-FFF2-40B4-BE49-F238E27FC236}">
                <a16:creationId xmlns:a16="http://schemas.microsoft.com/office/drawing/2014/main" id="{A54034D7-DAE5-515F-A612-E17B218AC0EC}"/>
              </a:ext>
            </a:extLst>
          </p:cNvPr>
          <p:cNvSpPr txBox="1"/>
          <p:nvPr/>
        </p:nvSpPr>
        <p:spPr>
          <a:xfrm>
            <a:off x="2526844" y="138242"/>
            <a:ext cx="2865088" cy="1015663"/>
          </a:xfrm>
          <a:prstGeom prst="rect">
            <a:avLst/>
          </a:prstGeom>
          <a:noFill/>
          <a:ln>
            <a:solidFill>
              <a:schemeClr val="tx1"/>
            </a:solidFill>
          </a:ln>
        </p:spPr>
        <p:txBody>
          <a:bodyPr wrap="square">
            <a:spAutoFit/>
          </a:bodyPr>
          <a:lstStyle/>
          <a:p>
            <a:r>
              <a:rPr lang="en-GB" sz="1200" b="1" dirty="0">
                <a:solidFill>
                  <a:srgbClr val="00B0F0"/>
                </a:solidFill>
                <a:latin typeface="Arial" panose="020B0604020202020204" pitchFamily="34" charset="0"/>
                <a:cs typeface="Arial" panose="020B0604020202020204" pitchFamily="34" charset="0"/>
              </a:rPr>
              <a:t>Challenging Discrimination:</a:t>
            </a:r>
            <a:br>
              <a:rPr lang="en-GB" sz="1200" dirty="0">
                <a:latin typeface="Arial" panose="020B0604020202020204" pitchFamily="34" charset="0"/>
                <a:cs typeface="Arial" panose="020B0604020202020204" pitchFamily="34" charset="0"/>
              </a:rPr>
            </a:br>
            <a:r>
              <a:rPr lang="en-GB" sz="1200" dirty="0">
                <a:latin typeface="Arial" panose="020B0604020202020204" pitchFamily="34" charset="0"/>
                <a:cs typeface="Arial" panose="020B0604020202020204" pitchFamily="34" charset="0"/>
              </a:rPr>
              <a:t>How actively do you challenge discrimination and demonstrate allyship to support inclusivity and equity for marginalised groups?</a:t>
            </a:r>
          </a:p>
        </p:txBody>
      </p:sp>
      <p:sp>
        <p:nvSpPr>
          <p:cNvPr id="27" name="Partial Circle 26">
            <a:extLst>
              <a:ext uri="{FF2B5EF4-FFF2-40B4-BE49-F238E27FC236}">
                <a16:creationId xmlns:a16="http://schemas.microsoft.com/office/drawing/2014/main" id="{5049DC5B-3A88-09B2-475D-2C44786C0841}"/>
              </a:ext>
            </a:extLst>
          </p:cNvPr>
          <p:cNvSpPr/>
          <p:nvPr/>
        </p:nvSpPr>
        <p:spPr>
          <a:xfrm>
            <a:off x="3851850" y="972446"/>
            <a:ext cx="4911035" cy="4845657"/>
          </a:xfrm>
          <a:prstGeom prst="pie">
            <a:avLst>
              <a:gd name="adj1" fmla="val 13505690"/>
              <a:gd name="adj2" fmla="val 16277976"/>
            </a:avLst>
          </a:prstGeom>
          <a:solidFill>
            <a:srgbClr val="00B0F0">
              <a:alpha val="2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solidFill>
                <a:schemeClr val="tx1"/>
              </a:solidFill>
            </a:endParaRPr>
          </a:p>
        </p:txBody>
      </p:sp>
      <p:sp>
        <p:nvSpPr>
          <p:cNvPr id="28" name="Partial Circle 27">
            <a:extLst>
              <a:ext uri="{FF2B5EF4-FFF2-40B4-BE49-F238E27FC236}">
                <a16:creationId xmlns:a16="http://schemas.microsoft.com/office/drawing/2014/main" id="{A754EA1B-03DB-0E45-0A3C-D7943BA02C34}"/>
              </a:ext>
            </a:extLst>
          </p:cNvPr>
          <p:cNvSpPr/>
          <p:nvPr/>
        </p:nvSpPr>
        <p:spPr>
          <a:xfrm rot="2549708">
            <a:off x="3840915" y="993242"/>
            <a:ext cx="4981552" cy="4919942"/>
          </a:xfrm>
          <a:prstGeom prst="pie">
            <a:avLst>
              <a:gd name="adj1" fmla="val 13617460"/>
              <a:gd name="adj2" fmla="val 16277976"/>
            </a:avLst>
          </a:prstGeom>
          <a:solidFill>
            <a:srgbClr val="FF0000">
              <a:alpha val="2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solidFill>
                <a:schemeClr val="tx1"/>
              </a:solidFill>
            </a:endParaRPr>
          </a:p>
        </p:txBody>
      </p:sp>
      <p:sp>
        <p:nvSpPr>
          <p:cNvPr id="29" name="Partial Circle 28">
            <a:extLst>
              <a:ext uri="{FF2B5EF4-FFF2-40B4-BE49-F238E27FC236}">
                <a16:creationId xmlns:a16="http://schemas.microsoft.com/office/drawing/2014/main" id="{612F2289-C8C4-0AC9-41D6-F1EB578B75B1}"/>
              </a:ext>
            </a:extLst>
          </p:cNvPr>
          <p:cNvSpPr/>
          <p:nvPr/>
        </p:nvSpPr>
        <p:spPr>
          <a:xfrm rot="5400000">
            <a:off x="3833750" y="956915"/>
            <a:ext cx="4981552" cy="4876718"/>
          </a:xfrm>
          <a:prstGeom prst="pie">
            <a:avLst>
              <a:gd name="adj1" fmla="val 13514246"/>
              <a:gd name="adj2" fmla="val 16277976"/>
            </a:avLst>
          </a:prstGeom>
          <a:solidFill>
            <a:srgbClr val="FFC000">
              <a:alpha val="2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solidFill>
                <a:schemeClr val="tx1"/>
              </a:solidFill>
            </a:endParaRPr>
          </a:p>
        </p:txBody>
      </p:sp>
      <p:sp>
        <p:nvSpPr>
          <p:cNvPr id="30" name="Partial Circle 29">
            <a:extLst>
              <a:ext uri="{FF2B5EF4-FFF2-40B4-BE49-F238E27FC236}">
                <a16:creationId xmlns:a16="http://schemas.microsoft.com/office/drawing/2014/main" id="{71AA35CA-3987-578A-3DD7-BE011C2833A8}"/>
              </a:ext>
            </a:extLst>
          </p:cNvPr>
          <p:cNvSpPr/>
          <p:nvPr/>
        </p:nvSpPr>
        <p:spPr>
          <a:xfrm rot="8189668">
            <a:off x="3846236" y="972646"/>
            <a:ext cx="4936795" cy="4874319"/>
          </a:xfrm>
          <a:prstGeom prst="pie">
            <a:avLst>
              <a:gd name="adj1" fmla="val 13434605"/>
              <a:gd name="adj2" fmla="val 16151395"/>
            </a:avLst>
          </a:prstGeom>
          <a:solidFill>
            <a:srgbClr val="00B050">
              <a:alpha val="2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solidFill>
                <a:srgbClr val="00B050"/>
              </a:solidFill>
            </a:endParaRPr>
          </a:p>
        </p:txBody>
      </p:sp>
      <p:sp>
        <p:nvSpPr>
          <p:cNvPr id="31" name="Partial Circle 30">
            <a:extLst>
              <a:ext uri="{FF2B5EF4-FFF2-40B4-BE49-F238E27FC236}">
                <a16:creationId xmlns:a16="http://schemas.microsoft.com/office/drawing/2014/main" id="{4EB44AB7-9BFC-8FEF-B269-94755D6BF281}"/>
              </a:ext>
            </a:extLst>
          </p:cNvPr>
          <p:cNvSpPr/>
          <p:nvPr/>
        </p:nvSpPr>
        <p:spPr>
          <a:xfrm rot="10800000">
            <a:off x="3862515" y="1011235"/>
            <a:ext cx="4936795" cy="4874319"/>
          </a:xfrm>
          <a:prstGeom prst="pie">
            <a:avLst>
              <a:gd name="adj1" fmla="val 13434605"/>
              <a:gd name="adj2" fmla="val 16241246"/>
            </a:avLst>
          </a:prstGeom>
          <a:solidFill>
            <a:srgbClr val="0070C0">
              <a:alpha val="2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solidFill>
                <a:srgbClr val="00B050"/>
              </a:solidFill>
            </a:endParaRPr>
          </a:p>
        </p:txBody>
      </p:sp>
      <p:sp>
        <p:nvSpPr>
          <p:cNvPr id="32" name="Partial Circle 31">
            <a:extLst>
              <a:ext uri="{FF2B5EF4-FFF2-40B4-BE49-F238E27FC236}">
                <a16:creationId xmlns:a16="http://schemas.microsoft.com/office/drawing/2014/main" id="{E0F2A79C-7179-ECA6-0DA0-C39C056B9F7D}"/>
              </a:ext>
            </a:extLst>
          </p:cNvPr>
          <p:cNvSpPr/>
          <p:nvPr/>
        </p:nvSpPr>
        <p:spPr>
          <a:xfrm rot="13445022">
            <a:off x="3832510" y="959610"/>
            <a:ext cx="4936795" cy="4874319"/>
          </a:xfrm>
          <a:prstGeom prst="pie">
            <a:avLst>
              <a:gd name="adj1" fmla="val 13524075"/>
              <a:gd name="adj2" fmla="val 16240018"/>
            </a:avLst>
          </a:prstGeom>
          <a:solidFill>
            <a:srgbClr val="7030A0">
              <a:alpha val="2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solidFill>
                <a:srgbClr val="00B050"/>
              </a:solidFill>
            </a:endParaRPr>
          </a:p>
        </p:txBody>
      </p:sp>
      <p:sp>
        <p:nvSpPr>
          <p:cNvPr id="33" name="Partial Circle 32">
            <a:extLst>
              <a:ext uri="{FF2B5EF4-FFF2-40B4-BE49-F238E27FC236}">
                <a16:creationId xmlns:a16="http://schemas.microsoft.com/office/drawing/2014/main" id="{62184705-A548-0FDB-9433-FD0A0C9493E2}"/>
              </a:ext>
            </a:extLst>
          </p:cNvPr>
          <p:cNvSpPr/>
          <p:nvPr/>
        </p:nvSpPr>
        <p:spPr>
          <a:xfrm rot="16200000">
            <a:off x="3831815" y="958115"/>
            <a:ext cx="4936795" cy="4874319"/>
          </a:xfrm>
          <a:prstGeom prst="pie">
            <a:avLst>
              <a:gd name="adj1" fmla="val 13434605"/>
              <a:gd name="adj2" fmla="val 16164563"/>
            </a:avLst>
          </a:prstGeom>
          <a:solidFill>
            <a:schemeClr val="accent2">
              <a:lumMod val="75000"/>
              <a:alpha val="2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solidFill>
                <a:srgbClr val="00B050"/>
              </a:solidFill>
            </a:endParaRPr>
          </a:p>
        </p:txBody>
      </p:sp>
      <p:sp>
        <p:nvSpPr>
          <p:cNvPr id="34" name="Partial Circle 33">
            <a:extLst>
              <a:ext uri="{FF2B5EF4-FFF2-40B4-BE49-F238E27FC236}">
                <a16:creationId xmlns:a16="http://schemas.microsoft.com/office/drawing/2014/main" id="{8BA24D90-0B64-9954-5BC4-036E04E8C34A}"/>
              </a:ext>
            </a:extLst>
          </p:cNvPr>
          <p:cNvSpPr/>
          <p:nvPr/>
        </p:nvSpPr>
        <p:spPr>
          <a:xfrm rot="18851521">
            <a:off x="3833076" y="958115"/>
            <a:ext cx="4936795" cy="4874319"/>
          </a:xfrm>
          <a:prstGeom prst="pie">
            <a:avLst>
              <a:gd name="adj1" fmla="val 13532894"/>
              <a:gd name="adj2" fmla="val 16240018"/>
            </a:avLst>
          </a:prstGeom>
          <a:solidFill>
            <a:schemeClr val="accent5">
              <a:lumMod val="60000"/>
              <a:lumOff val="40000"/>
              <a:alpha val="2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solidFill>
                <a:srgbClr val="00B050"/>
              </a:solidFill>
            </a:endParaRPr>
          </a:p>
        </p:txBody>
      </p:sp>
    </p:spTree>
    <p:extLst>
      <p:ext uri="{BB962C8B-B14F-4D97-AF65-F5344CB8AC3E}">
        <p14:creationId xmlns:p14="http://schemas.microsoft.com/office/powerpoint/2010/main" val="147022228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4BC013FE-2B6A-F324-1ACB-5CF7B1019575}"/>
              </a:ext>
            </a:extLst>
          </p:cNvPr>
          <p:cNvGraphicFramePr>
            <a:graphicFrameLocks noGrp="1"/>
          </p:cNvGraphicFramePr>
          <p:nvPr/>
        </p:nvGraphicFramePr>
        <p:xfrm>
          <a:off x="646526" y="214771"/>
          <a:ext cx="10946760" cy="6633235"/>
        </p:xfrm>
        <a:graphic>
          <a:graphicData uri="http://schemas.openxmlformats.org/drawingml/2006/table">
            <a:tbl>
              <a:tblPr firstRow="1" bandRow="1">
                <a:tableStyleId>{5940675A-B579-460E-94D1-54222C63F5DA}</a:tableStyleId>
              </a:tblPr>
              <a:tblGrid>
                <a:gridCol w="2736690">
                  <a:extLst>
                    <a:ext uri="{9D8B030D-6E8A-4147-A177-3AD203B41FA5}">
                      <a16:colId xmlns:a16="http://schemas.microsoft.com/office/drawing/2014/main" val="827044132"/>
                    </a:ext>
                  </a:extLst>
                </a:gridCol>
                <a:gridCol w="2736690">
                  <a:extLst>
                    <a:ext uri="{9D8B030D-6E8A-4147-A177-3AD203B41FA5}">
                      <a16:colId xmlns:a16="http://schemas.microsoft.com/office/drawing/2014/main" val="3902490734"/>
                    </a:ext>
                  </a:extLst>
                </a:gridCol>
                <a:gridCol w="2736690">
                  <a:extLst>
                    <a:ext uri="{9D8B030D-6E8A-4147-A177-3AD203B41FA5}">
                      <a16:colId xmlns:a16="http://schemas.microsoft.com/office/drawing/2014/main" val="2467717219"/>
                    </a:ext>
                  </a:extLst>
                </a:gridCol>
                <a:gridCol w="2736690">
                  <a:extLst>
                    <a:ext uri="{9D8B030D-6E8A-4147-A177-3AD203B41FA5}">
                      <a16:colId xmlns:a16="http://schemas.microsoft.com/office/drawing/2014/main" val="1607959013"/>
                    </a:ext>
                  </a:extLst>
                </a:gridCol>
              </a:tblGrid>
              <a:tr h="302094">
                <a:tc>
                  <a:txBody>
                    <a:bodyPr/>
                    <a:lstStyle/>
                    <a:p>
                      <a:pPr algn="ctr"/>
                      <a:r>
                        <a:rPr lang="en-GB" sz="1200" b="1" dirty="0">
                          <a:solidFill>
                            <a:schemeClr val="tx1"/>
                          </a:solidFill>
                          <a:latin typeface="Arial" panose="020B0604020202020204" pitchFamily="34" charset="0"/>
                          <a:cs typeface="Arial" panose="020B0604020202020204" pitchFamily="34" charset="0"/>
                        </a:rPr>
                        <a:t>Awareness</a:t>
                      </a:r>
                      <a:endParaRPr lang="en-GB" sz="1200" dirty="0">
                        <a:solidFill>
                          <a:schemeClr val="tx1"/>
                        </a:solidFill>
                        <a:latin typeface="Arial" panose="020B0604020202020204" pitchFamily="34" charset="0"/>
                        <a:cs typeface="Arial" panose="020B0604020202020204" pitchFamily="34" charset="0"/>
                      </a:endParaRPr>
                    </a:p>
                  </a:txBody>
                  <a:tcPr anchor="ctr">
                    <a:solidFill>
                      <a:srgbClr val="FF0000">
                        <a:alpha val="20000"/>
                      </a:srgbClr>
                    </a:solidFill>
                  </a:tcPr>
                </a:tc>
                <a:tc>
                  <a:txBody>
                    <a:bodyPr/>
                    <a:lstStyle/>
                    <a:p>
                      <a:pPr algn="ctr"/>
                      <a:r>
                        <a:rPr lang="en-GB" sz="1200" b="1" dirty="0">
                          <a:solidFill>
                            <a:schemeClr val="tx1"/>
                          </a:solidFill>
                          <a:latin typeface="Arial" panose="020B0604020202020204" pitchFamily="34" charset="0"/>
                          <a:cs typeface="Arial" panose="020B0604020202020204" pitchFamily="34" charset="0"/>
                        </a:rPr>
                        <a:t>Knowledge</a:t>
                      </a:r>
                      <a:endParaRPr lang="en-GB" sz="1200" dirty="0">
                        <a:solidFill>
                          <a:schemeClr val="tx1"/>
                        </a:solidFill>
                        <a:latin typeface="Arial" panose="020B0604020202020204" pitchFamily="34" charset="0"/>
                        <a:cs typeface="Arial" panose="020B0604020202020204" pitchFamily="34" charset="0"/>
                      </a:endParaRPr>
                    </a:p>
                  </a:txBody>
                  <a:tcPr anchor="ctr">
                    <a:solidFill>
                      <a:srgbClr val="FFCC66">
                        <a:alpha val="20000"/>
                      </a:srgbClr>
                    </a:solidFill>
                  </a:tcPr>
                </a:tc>
                <a:tc>
                  <a:txBody>
                    <a:bodyPr/>
                    <a:lstStyle/>
                    <a:p>
                      <a:pPr algn="ctr"/>
                      <a:r>
                        <a:rPr lang="en-GB" sz="1200" b="1" dirty="0">
                          <a:solidFill>
                            <a:schemeClr val="tx1"/>
                          </a:solidFill>
                          <a:latin typeface="Arial" panose="020B0604020202020204" pitchFamily="34" charset="0"/>
                          <a:cs typeface="Arial" panose="020B0604020202020204" pitchFamily="34" charset="0"/>
                        </a:rPr>
                        <a:t>Collaboration &amp; Communication Skills</a:t>
                      </a:r>
                      <a:endParaRPr lang="en-GB" sz="1200" dirty="0">
                        <a:solidFill>
                          <a:schemeClr val="tx1"/>
                        </a:solidFill>
                        <a:latin typeface="Arial" panose="020B0604020202020204" pitchFamily="34" charset="0"/>
                        <a:cs typeface="Arial" panose="020B0604020202020204" pitchFamily="34" charset="0"/>
                      </a:endParaRPr>
                    </a:p>
                  </a:txBody>
                  <a:tcPr anchor="ctr">
                    <a:solidFill>
                      <a:srgbClr val="00B050">
                        <a:alpha val="20000"/>
                      </a:srgbClr>
                    </a:solidFill>
                  </a:tcPr>
                </a:tc>
                <a:tc>
                  <a:txBody>
                    <a:bodyPr/>
                    <a:lstStyle/>
                    <a:p>
                      <a:pPr algn="ctr"/>
                      <a:r>
                        <a:rPr lang="en-GB" sz="1200" b="1" dirty="0">
                          <a:solidFill>
                            <a:schemeClr val="tx1"/>
                          </a:solidFill>
                          <a:latin typeface="Arial" panose="020B0604020202020204" pitchFamily="34" charset="0"/>
                          <a:cs typeface="Arial" panose="020B0604020202020204" pitchFamily="34" charset="0"/>
                        </a:rPr>
                        <a:t>Assessment Skills</a:t>
                      </a:r>
                      <a:endParaRPr lang="en-GB" sz="1200" dirty="0">
                        <a:solidFill>
                          <a:schemeClr val="tx1"/>
                        </a:solidFill>
                        <a:latin typeface="Arial" panose="020B0604020202020204" pitchFamily="34" charset="0"/>
                        <a:cs typeface="Arial" panose="020B0604020202020204" pitchFamily="34" charset="0"/>
                      </a:endParaRPr>
                    </a:p>
                  </a:txBody>
                  <a:tcPr anchor="ctr">
                    <a:solidFill>
                      <a:srgbClr val="0070C0">
                        <a:alpha val="20000"/>
                      </a:srgbClr>
                    </a:solidFill>
                  </a:tcPr>
                </a:tc>
                <a:extLst>
                  <a:ext uri="{0D108BD9-81ED-4DB2-BD59-A6C34878D82A}">
                    <a16:rowId xmlns:a16="http://schemas.microsoft.com/office/drawing/2014/main" val="2407596654"/>
                  </a:ext>
                </a:extLst>
              </a:tr>
              <a:tr h="6176035">
                <a:tc>
                  <a:txBody>
                    <a:bodyPr/>
                    <a:lstStyle/>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In what ways do you value diversity and view human differences as positive?</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How does your own ethnic, cultural or racial identity shape your interactions with others?</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What assumptions or stereotypes do you hold about people from different cultures? How do you address these to reduce harm?</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How does your own cultural perspective influence what you consider ‘appropriate’, ‘normal’ or ‘superior’? How do you reflect on these biases?</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How often do you seek opportunities to learn about cultural differences?</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How often do you connect with diverse communities and within your interactions reflect on the impact of power, privilege and oppression?</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How do you acknowledge the ways you may benefit from racial, cultural or social privilege?</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txBody>
                  <a:tcPr>
                    <a:solidFill>
                      <a:srgbClr val="FF0000">
                        <a:alpha val="20000"/>
                      </a:srgbClr>
                    </a:solidFill>
                  </a:tcPr>
                </a:tc>
                <a:tc>
                  <a:txBody>
                    <a:bodyPr/>
                    <a:lstStyle/>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How do you approach mistakes as opportunities for growth and learning around your cultural competency?</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How do you expand your understanding about cultural groups while respecting unique identities and avoiding assumptions or stereotypes?</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How do you seek knowledge without placing undue responsibility on marginalised communities to fill gaps in your understanding?</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How do you use your awareness of historical and current injustices to inform your practice?</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How does your own cultural background and perspective shape your understanding of others. How do you challenge yourself to move beyond this?</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txBody>
                  <a:tcPr>
                    <a:solidFill>
                      <a:srgbClr val="FFCC66">
                        <a:alpha val="20000"/>
                      </a:srgbClr>
                    </a:solidFill>
                  </a:tcPr>
                </a:tc>
                <a:tc>
                  <a:txBody>
                    <a:bodyPr/>
                    <a:lstStyle/>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How could communication be adapted to respect individuals or groups whose cultural perspectives differ from your own?</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What can you do to seek, understand and validate the perspectives of the child, family and other professionals where cultural differences may exist?</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How can you address any racial biases or cultural attitudes (yours or others’) that may affect understanding the child's experiences?</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How do you ensure your approach values and integrates the child and family’s cultural assets, avoiding a white-centric bias?</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How do you ensure multilingual children and families can fully participate and share their views during consultations? How do you access appropriate support, like translators or EAL services?</a:t>
                      </a:r>
                      <a:endParaRPr lang="en-GB" sz="1200" kern="1200" dirty="0">
                        <a:solidFill>
                          <a:schemeClr val="tx1"/>
                        </a:solidFill>
                        <a:latin typeface="Arial" panose="020B0604020202020204" pitchFamily="34" charset="0"/>
                        <a:ea typeface="+mn-ea"/>
                        <a:cs typeface="Arial" panose="020B0604020202020204" pitchFamily="34" charset="0"/>
                      </a:endParaRPr>
                    </a:p>
                  </a:txBody>
                  <a:tcPr>
                    <a:solidFill>
                      <a:srgbClr val="00B050">
                        <a:alpha val="20000"/>
                      </a:srgbClr>
                    </a:solidFill>
                  </a:tcPr>
                </a:tc>
                <a:tc>
                  <a:txBody>
                    <a:bodyPr/>
                    <a:lstStyle/>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Are the assessment tools that you are using fair for all children or are they shaped by white cultural norms and experiences?</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Are you taking the time you need to pause, step back and explore other possible hypotheses, explanations or perspectives?</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Have you thought about the child’s cultural background and that of their family? </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How have you involved the child’s parents or caregivers in the assessment process, and have you encouraged and supported their participation?</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Have you considered the culture within their school or learning environment? </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How might the child’s culture, race, gender, family background, or support needs intersect, and how could this impact their experiences and support?</a:t>
                      </a:r>
                    </a:p>
                    <a:p>
                      <a:pPr marL="171450" indent="-171450">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If English is not the child’s first language, have </a:t>
                      </a:r>
                      <a:r>
                        <a:rPr lang="en-GB" sz="1200" dirty="0">
                          <a:latin typeface="Arial" panose="020B0604020202020204" pitchFamily="34" charset="0"/>
                          <a:cs typeface="Arial" panose="020B0604020202020204" pitchFamily="34" charset="0"/>
                        </a:rPr>
                        <a:t>you thought about their experiences of learning English? Have you considered how their school experience might differ from monolingual English speakers?</a:t>
                      </a:r>
                      <a:endParaRPr lang="en-GB" sz="1200" dirty="0">
                        <a:solidFill>
                          <a:srgbClr val="FF0000"/>
                        </a:solidFill>
                        <a:latin typeface="Arial" panose="020B0604020202020204" pitchFamily="34" charset="0"/>
                        <a:cs typeface="Arial" panose="020B0604020202020204" pitchFamily="34" charset="0"/>
                      </a:endParaRPr>
                    </a:p>
                  </a:txBody>
                  <a:tcPr>
                    <a:solidFill>
                      <a:srgbClr val="0070C0">
                        <a:alpha val="20000"/>
                      </a:srgbClr>
                    </a:solidFill>
                  </a:tcPr>
                </a:tc>
                <a:extLst>
                  <a:ext uri="{0D108BD9-81ED-4DB2-BD59-A6C34878D82A}">
                    <a16:rowId xmlns:a16="http://schemas.microsoft.com/office/drawing/2014/main" val="2324596885"/>
                  </a:ext>
                </a:extLst>
              </a:tr>
            </a:tbl>
          </a:graphicData>
        </a:graphic>
      </p:graphicFrame>
    </p:spTree>
    <p:extLst>
      <p:ext uri="{BB962C8B-B14F-4D97-AF65-F5344CB8AC3E}">
        <p14:creationId xmlns:p14="http://schemas.microsoft.com/office/powerpoint/2010/main" val="17072202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C1E3FE3E-B72A-3D07-DA60-294B96142C21}"/>
              </a:ext>
            </a:extLst>
          </p:cNvPr>
          <p:cNvGraphicFramePr>
            <a:graphicFrameLocks noGrp="1"/>
          </p:cNvGraphicFramePr>
          <p:nvPr/>
        </p:nvGraphicFramePr>
        <p:xfrm>
          <a:off x="690070" y="43933"/>
          <a:ext cx="10811860" cy="6631187"/>
        </p:xfrm>
        <a:graphic>
          <a:graphicData uri="http://schemas.openxmlformats.org/drawingml/2006/table">
            <a:tbl>
              <a:tblPr firstRow="1" bandRow="1">
                <a:tableStyleId>{5940675A-B579-460E-94D1-54222C63F5DA}</a:tableStyleId>
              </a:tblPr>
              <a:tblGrid>
                <a:gridCol w="2702965">
                  <a:extLst>
                    <a:ext uri="{9D8B030D-6E8A-4147-A177-3AD203B41FA5}">
                      <a16:colId xmlns:a16="http://schemas.microsoft.com/office/drawing/2014/main" val="3066185659"/>
                    </a:ext>
                  </a:extLst>
                </a:gridCol>
                <a:gridCol w="2702965">
                  <a:extLst>
                    <a:ext uri="{9D8B030D-6E8A-4147-A177-3AD203B41FA5}">
                      <a16:colId xmlns:a16="http://schemas.microsoft.com/office/drawing/2014/main" val="3102534298"/>
                    </a:ext>
                  </a:extLst>
                </a:gridCol>
                <a:gridCol w="2702965">
                  <a:extLst>
                    <a:ext uri="{9D8B030D-6E8A-4147-A177-3AD203B41FA5}">
                      <a16:colId xmlns:a16="http://schemas.microsoft.com/office/drawing/2014/main" val="3778423651"/>
                    </a:ext>
                  </a:extLst>
                </a:gridCol>
                <a:gridCol w="2702965">
                  <a:extLst>
                    <a:ext uri="{9D8B030D-6E8A-4147-A177-3AD203B41FA5}">
                      <a16:colId xmlns:a16="http://schemas.microsoft.com/office/drawing/2014/main" val="2939465172"/>
                    </a:ext>
                  </a:extLst>
                </a:gridCol>
              </a:tblGrid>
              <a:tr h="504707">
                <a:tc>
                  <a:txBody>
                    <a:bodyPr/>
                    <a:lstStyle/>
                    <a:p>
                      <a:pPr algn="ctr"/>
                      <a:r>
                        <a:rPr lang="en-GB" sz="1200" b="1" dirty="0">
                          <a:solidFill>
                            <a:schemeClr val="tx1"/>
                          </a:solidFill>
                          <a:latin typeface="Arial" panose="020B0604020202020204" pitchFamily="34" charset="0"/>
                          <a:cs typeface="Arial" panose="020B0604020202020204" pitchFamily="34" charset="0"/>
                        </a:rPr>
                        <a:t>Support &amp; Intervention Strategies</a:t>
                      </a:r>
                      <a:endParaRPr lang="en-GB" sz="1200" dirty="0">
                        <a:solidFill>
                          <a:schemeClr val="tx1"/>
                        </a:solidFill>
                        <a:latin typeface="Arial" panose="020B0604020202020204" pitchFamily="34" charset="0"/>
                        <a:cs typeface="Arial" panose="020B0604020202020204" pitchFamily="34" charset="0"/>
                      </a:endParaRPr>
                    </a:p>
                  </a:txBody>
                  <a:tcPr anchor="ctr">
                    <a:solidFill>
                      <a:srgbClr val="7030A0">
                        <a:alpha val="20000"/>
                      </a:srgbClr>
                    </a:solidFill>
                  </a:tcPr>
                </a:tc>
                <a:tc>
                  <a:txBody>
                    <a:bodyPr/>
                    <a:lstStyle/>
                    <a:p>
                      <a:pPr algn="ctr"/>
                      <a:r>
                        <a:rPr lang="en-GB" sz="1200" b="1" dirty="0">
                          <a:solidFill>
                            <a:schemeClr val="tx1"/>
                          </a:solidFill>
                          <a:latin typeface="Arial" panose="020B0604020202020204" pitchFamily="34" charset="0"/>
                          <a:cs typeface="Arial" panose="020B0604020202020204" pitchFamily="34" charset="0"/>
                        </a:rPr>
                        <a:t>Teaching Practice</a:t>
                      </a:r>
                      <a:endParaRPr lang="en-GB" sz="1200" dirty="0">
                        <a:solidFill>
                          <a:schemeClr val="tx1"/>
                        </a:solidFill>
                        <a:latin typeface="Arial" panose="020B0604020202020204" pitchFamily="34" charset="0"/>
                        <a:cs typeface="Arial" panose="020B0604020202020204" pitchFamily="34" charset="0"/>
                      </a:endParaRPr>
                    </a:p>
                  </a:txBody>
                  <a:tcPr anchor="ctr">
                    <a:solidFill>
                      <a:srgbClr val="C04F15">
                        <a:alpha val="20000"/>
                      </a:srgbClr>
                    </a:solidFill>
                  </a:tcPr>
                </a:tc>
                <a:tc>
                  <a:txBody>
                    <a:bodyPr/>
                    <a:lstStyle/>
                    <a:p>
                      <a:pPr algn="ctr"/>
                      <a:r>
                        <a:rPr lang="en-GB" sz="1200" b="1" dirty="0">
                          <a:solidFill>
                            <a:schemeClr val="tx1"/>
                          </a:solidFill>
                          <a:latin typeface="Arial" panose="020B0604020202020204" pitchFamily="34" charset="0"/>
                          <a:cs typeface="Arial" panose="020B0604020202020204" pitchFamily="34" charset="0"/>
                        </a:rPr>
                        <a:t>Research &amp; Reflection</a:t>
                      </a:r>
                      <a:endParaRPr lang="en-GB" sz="1200" dirty="0">
                        <a:solidFill>
                          <a:schemeClr val="tx1"/>
                        </a:solidFill>
                        <a:latin typeface="Arial" panose="020B0604020202020204" pitchFamily="34" charset="0"/>
                        <a:cs typeface="Arial" panose="020B0604020202020204" pitchFamily="34" charset="0"/>
                      </a:endParaRPr>
                    </a:p>
                  </a:txBody>
                  <a:tcPr anchor="ctr">
                    <a:solidFill>
                      <a:srgbClr val="FF99FF">
                        <a:alpha val="20000"/>
                      </a:srgbClr>
                    </a:solidFill>
                  </a:tcPr>
                </a:tc>
                <a:tc>
                  <a:txBody>
                    <a:bodyPr/>
                    <a:lstStyle/>
                    <a:p>
                      <a:pPr algn="ctr"/>
                      <a:r>
                        <a:rPr lang="en-GB" sz="1200" b="1" dirty="0">
                          <a:solidFill>
                            <a:schemeClr val="tx1"/>
                          </a:solidFill>
                          <a:latin typeface="Arial" panose="020B0604020202020204" pitchFamily="34" charset="0"/>
                          <a:cs typeface="Arial" panose="020B0604020202020204" pitchFamily="34" charset="0"/>
                        </a:rPr>
                        <a:t>Challenging Discrimination</a:t>
                      </a:r>
                      <a:endParaRPr lang="en-GB" sz="1200" dirty="0">
                        <a:solidFill>
                          <a:schemeClr val="tx1"/>
                        </a:solidFill>
                        <a:latin typeface="Arial" panose="020B0604020202020204" pitchFamily="34" charset="0"/>
                        <a:cs typeface="Arial" panose="020B0604020202020204" pitchFamily="34" charset="0"/>
                      </a:endParaRPr>
                    </a:p>
                  </a:txBody>
                  <a:tcPr anchor="ctr">
                    <a:solidFill>
                      <a:srgbClr val="00B0F0">
                        <a:alpha val="20000"/>
                      </a:srgbClr>
                    </a:solidFill>
                  </a:tcPr>
                </a:tc>
                <a:extLst>
                  <a:ext uri="{0D108BD9-81ED-4DB2-BD59-A6C34878D82A}">
                    <a16:rowId xmlns:a16="http://schemas.microsoft.com/office/drawing/2014/main" val="825930770"/>
                  </a:ext>
                </a:extLst>
              </a:tr>
              <a:tr h="5490801">
                <a:tc>
                  <a:txBody>
                    <a:bodyPr/>
                    <a:lstStyle/>
                    <a:p>
                      <a:pPr marL="171450" indent="-171450">
                        <a:buFont typeface="Arial" panose="020B0604020202020204" pitchFamily="34" charset="0"/>
                        <a:buChar char="•"/>
                      </a:pPr>
                      <a:r>
                        <a:rPr lang="en-GB" sz="1200" kern="1200" dirty="0">
                          <a:solidFill>
                            <a:schemeClr val="tx1"/>
                          </a:solidFill>
                          <a:latin typeface="Arial" panose="020B0604020202020204" pitchFamily="34" charset="0"/>
                          <a:ea typeface="+mn-ea"/>
                          <a:cs typeface="Arial" panose="020B0604020202020204" pitchFamily="34" charset="0"/>
                        </a:rPr>
                        <a:t>How do you ensure that students, parents, and colleagues clearly understand your role as a teacher and the rationale behind the teaching strategies or interventions you recommend?</a:t>
                      </a:r>
                    </a:p>
                    <a:p>
                      <a:pPr marL="171450" indent="-171450">
                        <a:buFont typeface="Arial" panose="020B0604020202020204" pitchFamily="34" charset="0"/>
                        <a:buChar char="•"/>
                      </a:pPr>
                      <a:r>
                        <a:rPr lang="en-GB" sz="1200" kern="1200" dirty="0">
                          <a:solidFill>
                            <a:schemeClr val="tx1"/>
                          </a:solidFill>
                          <a:latin typeface="Arial" panose="020B0604020202020204" pitchFamily="34" charset="0"/>
                          <a:ea typeface="+mn-ea"/>
                          <a:cs typeface="Arial" panose="020B0604020202020204" pitchFamily="34" charset="0"/>
                        </a:rPr>
                        <a:t>How do you consider the family’s cultural values and parenting practices to ensure the teaching strategies or interventions are appropriate and supportive?</a:t>
                      </a:r>
                    </a:p>
                    <a:p>
                      <a:pPr marL="171450" indent="-171450">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Are the strategies you are suggesting or using culturally fair, or are they based only on white cultural experiences, research and norms?</a:t>
                      </a:r>
                    </a:p>
                    <a:p>
                      <a:pPr marL="171450" indent="-171450">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Are you actively participating in initiatives, whether big or small, that promote understanding and connection between different cultural groups within the school or community?</a:t>
                      </a:r>
                    </a:p>
                    <a:p>
                      <a:pPr marL="171450" indent="-171450">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If your intervention involves working with a family, have you taken time to understand the family’s cultural context and their specific needs?</a:t>
                      </a:r>
                    </a:p>
                    <a:p>
                      <a:pPr marL="171450" indent="-171450">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Have you considered the impact of racial or generational trauma on the student and their family, and how can you support this through your teaching or interventions?</a:t>
                      </a:r>
                    </a:p>
                  </a:txBody>
                  <a:tcPr>
                    <a:solidFill>
                      <a:srgbClr val="7030A0">
                        <a:alpha val="20000"/>
                      </a:srgbClr>
                    </a:solidFill>
                  </a:tcPr>
                </a:tc>
                <a:tc>
                  <a:txBody>
                    <a:bodyPr/>
                    <a:lstStyle/>
                    <a:p>
                      <a:pPr marL="171450" indent="-171450">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Have you reflected on your own biases or cultural norms, and how they might influence the content and materials you choose to include in your teaching?</a:t>
                      </a:r>
                    </a:p>
                    <a:p>
                      <a:pPr marL="171450" indent="-171450">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Are you assuming all students and families share a similar cultural background? How can you avoid this in your teaching practice?</a:t>
                      </a:r>
                    </a:p>
                    <a:p>
                      <a:pPr marL="171450" indent="-171450">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Does the research or evidence you’re sharing with your students or colleagues come from a wide range of cultural perspectives, or does it primarily focus on white populations? </a:t>
                      </a:r>
                    </a:p>
                    <a:p>
                      <a:pPr marL="171450" indent="-171450">
                        <a:buFont typeface="Arial" panose="020B0604020202020204" pitchFamily="34" charset="0"/>
                        <a:buChar char="•"/>
                      </a:pPr>
                      <a:r>
                        <a:rPr lang="en-GB" sz="1200" kern="1200" dirty="0">
                          <a:solidFill>
                            <a:schemeClr val="tx1"/>
                          </a:solidFill>
                          <a:latin typeface="Arial" panose="020B0604020202020204" pitchFamily="34" charset="0"/>
                          <a:ea typeface="+mn-ea"/>
                          <a:cs typeface="Arial" panose="020B0604020202020204" pitchFamily="34" charset="0"/>
                        </a:rPr>
                        <a:t>If the research lacks diverse cultural perspectives, have you highlighted this and advised caution in applying it broadly in your classroom or educational setting?</a:t>
                      </a:r>
                    </a:p>
                    <a:p>
                      <a:pPr marL="171450" indent="-171450">
                        <a:buFont typeface="Arial" panose="020B0604020202020204" pitchFamily="34" charset="0"/>
                        <a:buChar char="•"/>
                      </a:pPr>
                      <a:r>
                        <a:rPr lang="en-GB" sz="1200" kern="1200" dirty="0">
                          <a:solidFill>
                            <a:schemeClr val="tx1"/>
                          </a:solidFill>
                          <a:latin typeface="Arial" panose="020B0604020202020204" pitchFamily="34" charset="0"/>
                          <a:ea typeface="+mn-ea"/>
                          <a:cs typeface="Arial" panose="020B0604020202020204" pitchFamily="34" charset="0"/>
                        </a:rPr>
                        <a:t>Have you encouraged students, parents, or colleagues to reflect on their own biases and cultural norms when applying the knowledge they gain from your teaching in their own practice?</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How does your teaching support culturally sensitive learning for all children?</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How do you ensure play experiences and materials are culturally inclusive?</a:t>
                      </a:r>
                      <a:endParaRPr lang="en-GB" sz="1200" dirty="0">
                        <a:solidFill>
                          <a:schemeClr val="tx1"/>
                        </a:solidFill>
                        <a:latin typeface="Arial" panose="020B0604020202020204" pitchFamily="34" charset="0"/>
                        <a:cs typeface="Arial" panose="020B0604020202020204" pitchFamily="34" charset="0"/>
                      </a:endParaRPr>
                    </a:p>
                  </a:txBody>
                  <a:tcPr>
                    <a:solidFill>
                      <a:srgbClr val="C04F15">
                        <a:alpha val="20000"/>
                      </a:srgbClr>
                    </a:solidFill>
                  </a:tcPr>
                </a:tc>
                <a:tc>
                  <a:txBody>
                    <a:bodyPr/>
                    <a:lstStyle/>
                    <a:p>
                      <a:pPr marL="171450" indent="-171450">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When conducting research or gathering information for your teaching, does the research include perspectives from a wide range of cultural backgrounds?</a:t>
                      </a:r>
                    </a:p>
                    <a:p>
                      <a:pPr marL="171450" indent="-171450">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Have you critically examined the research process and findings, ensuring that they are inclusive and respectful of cultural differences?</a:t>
                      </a:r>
                    </a:p>
                    <a:p>
                      <a:pPr marL="171450" indent="-171450">
                        <a:buFont typeface="Arial" panose="020B0604020202020204" pitchFamily="34" charset="0"/>
                        <a:buChar char="•"/>
                      </a:pPr>
                      <a:r>
                        <a:rPr lang="en-GB" sz="1200">
                          <a:solidFill>
                            <a:schemeClr val="tx1"/>
                          </a:solidFill>
                          <a:latin typeface="Arial" panose="020B0604020202020204" pitchFamily="34" charset="0"/>
                          <a:cs typeface="Arial" panose="020B0604020202020204" pitchFamily="34" charset="0"/>
                        </a:rPr>
                        <a:t>If analysing </a:t>
                      </a:r>
                      <a:r>
                        <a:rPr lang="en-GB" sz="1200" dirty="0">
                          <a:solidFill>
                            <a:schemeClr val="tx1"/>
                          </a:solidFill>
                          <a:latin typeface="Arial" panose="020B0604020202020204" pitchFamily="34" charset="0"/>
                          <a:cs typeface="Arial" panose="020B0604020202020204" pitchFamily="34" charset="0"/>
                        </a:rPr>
                        <a:t>data, have you reflected on your own biases and how they may influence your interpretation? How does your privilege and identity as a researcher affect your interactions with participants?</a:t>
                      </a:r>
                    </a:p>
                    <a:p>
                      <a:pPr marL="171450" indent="-171450">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Are you ensuring that the voices of diverse participants are truly heard </a:t>
                      </a:r>
                      <a:r>
                        <a:rPr lang="en-GB" sz="1200" kern="1200" dirty="0">
                          <a:solidFill>
                            <a:schemeClr val="tx1"/>
                          </a:solidFill>
                          <a:latin typeface="Arial" panose="020B0604020202020204" pitchFamily="34" charset="0"/>
                          <a:ea typeface="+mn-ea"/>
                          <a:cs typeface="Arial" panose="020B0604020202020204" pitchFamily="34" charset="0"/>
                        </a:rPr>
                        <a:t>and valued?</a:t>
                      </a:r>
                    </a:p>
                    <a:p>
                      <a:pPr marL="171450" indent="-171450">
                        <a:buFont typeface="Arial" panose="020B0604020202020204" pitchFamily="34" charset="0"/>
                        <a:buChar char="•"/>
                      </a:pPr>
                      <a:r>
                        <a:rPr lang="en-GB" sz="1200" kern="1200" dirty="0">
                          <a:solidFill>
                            <a:schemeClr val="tx1"/>
                          </a:solidFill>
                          <a:latin typeface="Arial" panose="020B0604020202020204" pitchFamily="34" charset="0"/>
                          <a:ea typeface="+mn-ea"/>
                          <a:cs typeface="Arial" panose="020B0604020202020204" pitchFamily="34" charset="0"/>
                        </a:rPr>
                        <a:t>How do you actively challenge assumptions and ensure you consider how your research methods and findings are understood and experienced across different cultures?</a:t>
                      </a:r>
                    </a:p>
                    <a:p>
                      <a:pPr marL="171450" indent="-171450">
                        <a:buFont typeface="Arial" panose="020B0604020202020204" pitchFamily="34" charset="0"/>
                        <a:buChar char="•"/>
                      </a:pPr>
                      <a:r>
                        <a:rPr lang="en-GB" sz="1200" kern="1200" dirty="0">
                          <a:solidFill>
                            <a:schemeClr val="tx1"/>
                          </a:solidFill>
                          <a:latin typeface="Arial" panose="020B0604020202020204" pitchFamily="34" charset="0"/>
                          <a:ea typeface="+mn-ea"/>
                          <a:cs typeface="Arial" panose="020B0604020202020204" pitchFamily="34" charset="0"/>
                        </a:rPr>
                        <a:t>How do you actively reflect on and address any biases embedded in your academic and professional training?</a:t>
                      </a:r>
                    </a:p>
                    <a:p>
                      <a:pPr marL="171450" indent="-171450">
                        <a:buFont typeface="Arial" panose="020B0604020202020204" pitchFamily="34" charset="0"/>
                        <a:buChar char="•"/>
                      </a:pPr>
                      <a:endParaRPr lang="en-GB" sz="1200" dirty="0">
                        <a:solidFill>
                          <a:schemeClr val="tx1"/>
                        </a:solidFill>
                        <a:latin typeface="Arial" panose="020B0604020202020204" pitchFamily="34" charset="0"/>
                        <a:cs typeface="Arial" panose="020B0604020202020204" pitchFamily="34" charset="0"/>
                      </a:endParaRPr>
                    </a:p>
                  </a:txBody>
                  <a:tcPr>
                    <a:solidFill>
                      <a:srgbClr val="FF99FF">
                        <a:alpha val="20000"/>
                      </a:srgbClr>
                    </a:solidFill>
                  </a:tcPr>
                </a:tc>
                <a:tc>
                  <a:txBody>
                    <a:bodyPr/>
                    <a:lstStyle/>
                    <a:p>
                      <a:pPr marL="171450" indent="-171450">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How do you respond when you witness racist or discriminatory behaviour in the classroom or school environment?</a:t>
                      </a:r>
                    </a:p>
                    <a:p>
                      <a:pPr marL="171450" indent="-171450">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When you notice potentially harmful views or actions, do you challenge them? </a:t>
                      </a:r>
                    </a:p>
                    <a:p>
                      <a:pPr marL="171450" indent="-171450">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How are you developing the skills needed to challenge discrimination in a constructive and educational manner?</a:t>
                      </a:r>
                    </a:p>
                    <a:p>
                      <a:pPr marL="171450" indent="-171450">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How do you reflect on instances where you have failed to act against discrimination? What might have influenced your inaction, and how can you work to overcome it in the future?</a:t>
                      </a:r>
                    </a:p>
                    <a:p>
                      <a:pPr marL="171450" indent="-171450">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How do you reflect on and challenge biases or assumptions held by colleagues, parents, or others that may influence their perceptions of students or the information they provide about them?</a:t>
                      </a:r>
                    </a:p>
                    <a:p>
                      <a:pPr marL="171450" indent="-171450">
                        <a:buFont typeface="Arial" panose="020B0604020202020204" pitchFamily="34" charset="0"/>
                        <a:buChar char="•"/>
                      </a:pPr>
                      <a:r>
                        <a:rPr lang="en-GB" sz="1200" kern="1200" dirty="0">
                          <a:solidFill>
                            <a:schemeClr val="tx1"/>
                          </a:solidFill>
                          <a:latin typeface="Arial" panose="020B0604020202020204" pitchFamily="34" charset="0"/>
                          <a:ea typeface="+mn-ea"/>
                          <a:cs typeface="Arial" panose="020B0604020202020204" pitchFamily="34" charset="0"/>
                        </a:rPr>
                        <a:t>How do you reflect on and address any ways you may have contributed to bias in your own teaching practice, and what steps can you take to challenge and resolve it?</a:t>
                      </a:r>
                    </a:p>
                  </a:txBody>
                  <a:tcPr>
                    <a:solidFill>
                      <a:srgbClr val="00B0F0">
                        <a:alpha val="20000"/>
                      </a:srgbClr>
                    </a:solidFill>
                  </a:tcPr>
                </a:tc>
                <a:extLst>
                  <a:ext uri="{0D108BD9-81ED-4DB2-BD59-A6C34878D82A}">
                    <a16:rowId xmlns:a16="http://schemas.microsoft.com/office/drawing/2014/main" val="1829344687"/>
                  </a:ext>
                </a:extLst>
              </a:tr>
            </a:tbl>
          </a:graphicData>
        </a:graphic>
      </p:graphicFrame>
    </p:spTree>
    <p:extLst>
      <p:ext uri="{BB962C8B-B14F-4D97-AF65-F5344CB8AC3E}">
        <p14:creationId xmlns:p14="http://schemas.microsoft.com/office/powerpoint/2010/main" val="11846785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3D973-C596-59B2-5099-AC31E834266A}"/>
            </a:ext>
          </a:extLst>
        </p:cNvPr>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Group of adults and children gathered indoors at a school event on Craiyon">
            <a:extLst>
              <a:ext uri="{FF2B5EF4-FFF2-40B4-BE49-F238E27FC236}">
                <a16:creationId xmlns:a16="http://schemas.microsoft.com/office/drawing/2014/main" id="{5F9047E2-6487-A7B2-EA4C-0A31BB1608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9091" r="15541" b="-1"/>
          <a:stretch>
            <a:fillRect/>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7FA0BC0-6E7F-58F6-79D3-2A44FD2F4E1E}"/>
              </a:ext>
            </a:extLst>
          </p:cNvPr>
          <p:cNvSpPr>
            <a:spLocks noGrp="1"/>
          </p:cNvSpPr>
          <p:nvPr>
            <p:ph type="ctrTitle"/>
          </p:nvPr>
        </p:nvSpPr>
        <p:spPr>
          <a:xfrm>
            <a:off x="477981" y="1122363"/>
            <a:ext cx="4023360" cy="3204134"/>
          </a:xfrm>
        </p:spPr>
        <p:txBody>
          <a:bodyPr vert="horz" lIns="91440" tIns="45720" rIns="91440" bIns="45720" rtlCol="0" anchor="b">
            <a:normAutofit fontScale="90000"/>
          </a:bodyPr>
          <a:lstStyle/>
          <a:p>
            <a:r>
              <a:rPr lang="en-US" sz="4800" dirty="0">
                <a:latin typeface="+mj-lt"/>
              </a:rPr>
              <a:t>Section 4: Staff Wellbeing and community support</a:t>
            </a:r>
          </a:p>
        </p:txBody>
      </p:sp>
      <p:sp>
        <p:nvSpPr>
          <p:cNvPr id="1035" name="Rectangle 103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37" name="Rectangle 103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5327C1C1-0060-8F2D-1037-42042BE11B0C}"/>
              </a:ext>
            </a:extLst>
          </p:cNvPr>
          <p:cNvSpPr>
            <a:spLocks noGrp="1"/>
          </p:cNvSpPr>
          <p:nvPr>
            <p:ph type="body" sz="half" idx="2"/>
          </p:nvPr>
        </p:nvSpPr>
        <p:spPr>
          <a:xfrm>
            <a:off x="1616054" y="2427383"/>
            <a:ext cx="8959892" cy="3169482"/>
          </a:xfrm>
        </p:spPr>
        <p:txBody>
          <a:bodyPr vert="horz" lIns="91440" tIns="45720" rIns="91440" bIns="45720" rtlCol="0" anchor="t">
            <a:normAutofit/>
          </a:bodyPr>
          <a:lstStyle/>
          <a:p>
            <a:pPr indent="-228600">
              <a:buFont typeface="Arial" panose="020B0604020202020204" pitchFamily="34" charset="0"/>
              <a:buChar char="•"/>
            </a:pPr>
            <a:r>
              <a:rPr lang="en-US" sz="2000" dirty="0">
                <a:solidFill>
                  <a:schemeClr val="tx1">
                    <a:lumMod val="65000"/>
                    <a:lumOff val="35000"/>
                  </a:schemeClr>
                </a:solidFill>
                <a:latin typeface="+mn-lt"/>
                <a:cs typeface="+mn-cs"/>
              </a:rPr>
              <a:t>a</a:t>
            </a:r>
          </a:p>
        </p:txBody>
      </p:sp>
    </p:spTree>
    <p:extLst>
      <p:ext uri="{BB962C8B-B14F-4D97-AF65-F5344CB8AC3E}">
        <p14:creationId xmlns:p14="http://schemas.microsoft.com/office/powerpoint/2010/main" val="16959924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DB56CED6-ACD4-43B1-BE53-1B579E8C6E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5732"/>
            <a:ext cx="12192000" cy="4118829"/>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alatino Linotype" panose="02040502050505030304"/>
              <a:ea typeface="+mn-ea"/>
              <a:cs typeface="+mn-cs"/>
            </a:endParaRPr>
          </a:p>
        </p:txBody>
      </p:sp>
      <p:pic>
        <p:nvPicPr>
          <p:cNvPr id="33" name="Picture 32">
            <a:extLst>
              <a:ext uri="{FF2B5EF4-FFF2-40B4-BE49-F238E27FC236}">
                <a16:creationId xmlns:a16="http://schemas.microsoft.com/office/drawing/2014/main" id="{5B451061-F85B-40DB-92DA-1FD61C70C3F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srcRect t="2769" b="-2769"/>
          <a:stretch/>
        </p:blipFill>
        <p:spPr>
          <a:xfrm>
            <a:off x="0" y="6135624"/>
            <a:ext cx="12192000" cy="742950"/>
          </a:xfrm>
          <a:prstGeom prst="rect">
            <a:avLst/>
          </a:prstGeom>
        </p:spPr>
      </p:pic>
      <p:cxnSp>
        <p:nvCxnSpPr>
          <p:cNvPr id="35" name="Straight Connector 34">
            <a:extLst>
              <a:ext uri="{FF2B5EF4-FFF2-40B4-BE49-F238E27FC236}">
                <a16:creationId xmlns:a16="http://schemas.microsoft.com/office/drawing/2014/main" id="{D1F836F1-51D4-4090-8E0D-97877F0360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41705"/>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E33292-50BA-4AED-A315-7A6ADB4B100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334637" y="798973"/>
            <a:ext cx="0" cy="2544756"/>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 useBgFill="1">
        <p:nvSpPr>
          <p:cNvPr id="39" name="Rectangle 38">
            <a:extLst>
              <a:ext uri="{FF2B5EF4-FFF2-40B4-BE49-F238E27FC236}">
                <a16:creationId xmlns:a16="http://schemas.microsoft.com/office/drawing/2014/main" id="{58A4B56A-28BF-494A-B9A0-7212483E8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alatino Linotype" panose="02040502050505030304"/>
              <a:ea typeface="+mn-ea"/>
              <a:cs typeface="+mn-cs"/>
            </a:endParaRPr>
          </a:p>
        </p:txBody>
      </p:sp>
      <p:sp>
        <p:nvSpPr>
          <p:cNvPr id="41" name="Rectangle 40">
            <a:extLst>
              <a:ext uri="{FF2B5EF4-FFF2-40B4-BE49-F238E27FC236}">
                <a16:creationId xmlns:a16="http://schemas.microsoft.com/office/drawing/2014/main" id="{6A5EE248-87D5-4C83-A97D-C1754B546D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5732"/>
            <a:ext cx="12192000" cy="4118829"/>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alatino Linotype" panose="02040502050505030304"/>
              <a:ea typeface="+mn-ea"/>
              <a:cs typeface="+mn-cs"/>
            </a:endParaRPr>
          </a:p>
        </p:txBody>
      </p:sp>
      <p:sp>
        <p:nvSpPr>
          <p:cNvPr id="2" name="Title 1">
            <a:extLst>
              <a:ext uri="{FF2B5EF4-FFF2-40B4-BE49-F238E27FC236}">
                <a16:creationId xmlns:a16="http://schemas.microsoft.com/office/drawing/2014/main" id="{D1F646C1-688A-837A-DBF0-6E39A8F66B97}"/>
              </a:ext>
            </a:extLst>
          </p:cNvPr>
          <p:cNvSpPr>
            <a:spLocks noGrp="1"/>
          </p:cNvSpPr>
          <p:nvPr>
            <p:ph type="title"/>
          </p:nvPr>
        </p:nvSpPr>
        <p:spPr>
          <a:xfrm>
            <a:off x="1375829" y="1167903"/>
            <a:ext cx="4438564" cy="2380828"/>
          </a:xfrm>
        </p:spPr>
        <p:txBody>
          <a:bodyPr vert="horz" lIns="91440" tIns="45720" rIns="91440" bIns="0" rtlCol="0" anchor="b">
            <a:normAutofit fontScale="90000"/>
          </a:bodyPr>
          <a:lstStyle/>
          <a:p>
            <a:r>
              <a:rPr lang="en-US" sz="4100" dirty="0"/>
              <a:t>Feedback from last session.</a:t>
            </a:r>
            <a:br>
              <a:rPr lang="en-US" sz="4100" dirty="0"/>
            </a:br>
            <a:r>
              <a:rPr lang="en-US" sz="4100" dirty="0"/>
              <a:t>SDEP Anti-Racist network PCP:</a:t>
            </a:r>
            <a:br>
              <a:rPr lang="en-US" sz="4100" dirty="0"/>
            </a:br>
            <a:endParaRPr lang="en-US" sz="4100" dirty="0"/>
          </a:p>
        </p:txBody>
      </p:sp>
      <p:cxnSp>
        <p:nvCxnSpPr>
          <p:cNvPr id="43" name="Straight Connector 42">
            <a:extLst>
              <a:ext uri="{FF2B5EF4-FFF2-40B4-BE49-F238E27FC236}">
                <a16:creationId xmlns:a16="http://schemas.microsoft.com/office/drawing/2014/main" id="{5D73BF24-D1F3-4181-8C60-4EA9D4CED5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75829" y="798973"/>
            <a:ext cx="0" cy="2544756"/>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pic>
        <p:nvPicPr>
          <p:cNvPr id="5" name="Content Placeholder 4" descr="A white board with sticky notes on it&#10;&#10;AI-generated content may be incorrect.">
            <a:extLst>
              <a:ext uri="{FF2B5EF4-FFF2-40B4-BE49-F238E27FC236}">
                <a16:creationId xmlns:a16="http://schemas.microsoft.com/office/drawing/2014/main" id="{DEBE641A-A0A4-4172-A464-2E068FCCC97C}"/>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t="13169" b="26091"/>
          <a:stretch>
            <a:fillRect/>
          </a:stretch>
        </p:blipFill>
        <p:spPr>
          <a:xfrm rot="21600000">
            <a:off x="6231045" y="995246"/>
            <a:ext cx="4960442" cy="3230401"/>
          </a:xfrm>
          <a:prstGeom prst="rect">
            <a:avLst/>
          </a:prstGeom>
        </p:spPr>
      </p:pic>
      <p:pic>
        <p:nvPicPr>
          <p:cNvPr id="45" name="Picture 44">
            <a:extLst>
              <a:ext uri="{FF2B5EF4-FFF2-40B4-BE49-F238E27FC236}">
                <a16:creationId xmlns:a16="http://schemas.microsoft.com/office/drawing/2014/main" id="{1A52E10F-3348-4997-8FD3-E6389D56214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srcRect t="2769" b="-2769"/>
          <a:stretch/>
        </p:blipFill>
        <p:spPr>
          <a:xfrm>
            <a:off x="0" y="6135624"/>
            <a:ext cx="12192000" cy="742950"/>
          </a:xfrm>
          <a:prstGeom prst="rect">
            <a:avLst/>
          </a:prstGeom>
        </p:spPr>
      </p:pic>
      <p:cxnSp>
        <p:nvCxnSpPr>
          <p:cNvPr id="47" name="Straight Connector 46">
            <a:extLst>
              <a:ext uri="{FF2B5EF4-FFF2-40B4-BE49-F238E27FC236}">
                <a16:creationId xmlns:a16="http://schemas.microsoft.com/office/drawing/2014/main" id="{BD381074-0101-41BB-98A9-EE3DC457CB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41705"/>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360634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93125B-2995-03F2-1BCA-3BCF3B9B30F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FC4706-7F94-D632-A1AF-5A156297467C}"/>
              </a:ext>
            </a:extLst>
          </p:cNvPr>
          <p:cNvSpPr txBox="1">
            <a:spLocks/>
          </p:cNvSpPr>
          <p:nvPr/>
        </p:nvSpPr>
        <p:spPr>
          <a:xfrm>
            <a:off x="695325" y="1445682"/>
            <a:ext cx="10801350" cy="4590976"/>
          </a:xfrm>
          <a:prstGeom prst="rect">
            <a:avLst/>
          </a:prstGeom>
        </p:spPr>
        <p:txBody>
          <a:bodyPr numCol="1"/>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GB" dirty="0">
              <a:latin typeface="Source Sans Pro" panose="020B0503030403020204" pitchFamily="34" charset="0"/>
              <a:ea typeface="Source Sans Pro" panose="020B0503030403020204" pitchFamily="34" charset="0"/>
            </a:endParaRPr>
          </a:p>
          <a:p>
            <a:pPr lvl="1"/>
            <a:endParaRPr lang="en-GB" dirty="0">
              <a:latin typeface="Source Sans Pro" panose="020B0503030403020204" pitchFamily="34" charset="0"/>
              <a:ea typeface="Source Sans Pro" panose="020B0503030403020204" pitchFamily="34" charset="0"/>
            </a:endParaRPr>
          </a:p>
        </p:txBody>
      </p:sp>
      <p:sp>
        <p:nvSpPr>
          <p:cNvPr id="6" name="Title 3">
            <a:extLst>
              <a:ext uri="{FF2B5EF4-FFF2-40B4-BE49-F238E27FC236}">
                <a16:creationId xmlns:a16="http://schemas.microsoft.com/office/drawing/2014/main" id="{76EDE2B8-F616-D6AF-842B-E25F197F8842}"/>
              </a:ext>
            </a:extLst>
          </p:cNvPr>
          <p:cNvSpPr>
            <a:spLocks noGrp="1"/>
          </p:cNvSpPr>
          <p:nvPr>
            <p:ph type="ctrTitle"/>
          </p:nvPr>
        </p:nvSpPr>
        <p:spPr>
          <a:xfrm>
            <a:off x="609600" y="536575"/>
            <a:ext cx="8336280" cy="819150"/>
          </a:xfrm>
        </p:spPr>
        <p:txBody>
          <a:bodyPr>
            <a:normAutofit/>
          </a:bodyPr>
          <a:lstStyle/>
          <a:p>
            <a:r>
              <a:rPr lang="en-GB" dirty="0"/>
              <a:t>Looking after staff wellbeing</a:t>
            </a:r>
          </a:p>
        </p:txBody>
      </p:sp>
      <p:sp>
        <p:nvSpPr>
          <p:cNvPr id="4" name="TextBox 3">
            <a:extLst>
              <a:ext uri="{FF2B5EF4-FFF2-40B4-BE49-F238E27FC236}">
                <a16:creationId xmlns:a16="http://schemas.microsoft.com/office/drawing/2014/main" id="{DFE1ABB3-675E-7A97-7500-FB88B9EC2D86}"/>
              </a:ext>
            </a:extLst>
          </p:cNvPr>
          <p:cNvSpPr txBox="1"/>
          <p:nvPr/>
        </p:nvSpPr>
        <p:spPr>
          <a:xfrm>
            <a:off x="1371600" y="1951672"/>
            <a:ext cx="5882640" cy="2554545"/>
          </a:xfrm>
          <a:prstGeom prst="rect">
            <a:avLst/>
          </a:prstGeom>
          <a:noFill/>
        </p:spPr>
        <p:txBody>
          <a:bodyPr wrap="square">
            <a:spAutoFit/>
          </a:bodyPr>
          <a:lstStyle/>
          <a:p>
            <a:pPr marL="285750" indent="-285750" algn="l">
              <a:buFont typeface="Arial" panose="020B0604020202020204" pitchFamily="34" charset="0"/>
              <a:buChar char="•"/>
            </a:pPr>
            <a:r>
              <a:rPr lang="en-GB" sz="2000" b="0" i="0" u="none" strike="noStrike" baseline="0" dirty="0">
                <a:solidFill>
                  <a:srgbClr val="1A1A1A"/>
                </a:solidFill>
                <a:latin typeface="Effra-Light"/>
              </a:rPr>
              <a:t>Create an environment that supports staff wellbeing and helps recovery</a:t>
            </a:r>
            <a:endParaRPr lang="en-GB" sz="2000" dirty="0">
              <a:solidFill>
                <a:srgbClr val="1A1A1A"/>
              </a:solidFill>
              <a:latin typeface="Effra-Light"/>
            </a:endParaRPr>
          </a:p>
          <a:p>
            <a:pPr marL="285750" indent="-285750" algn="l">
              <a:buFont typeface="Arial" panose="020B0604020202020204" pitchFamily="34" charset="0"/>
              <a:buChar char="•"/>
            </a:pPr>
            <a:r>
              <a:rPr lang="en-GB" sz="2000" dirty="0">
                <a:solidFill>
                  <a:srgbClr val="1A1A1A"/>
                </a:solidFill>
                <a:latin typeface="Effra-Light"/>
              </a:rPr>
              <a:t>E</a:t>
            </a:r>
            <a:r>
              <a:rPr lang="en-GB" sz="2000" b="0" i="0" u="none" strike="noStrike" baseline="0" dirty="0">
                <a:solidFill>
                  <a:srgbClr val="1A1A1A"/>
                </a:solidFill>
                <a:latin typeface="Effra-Light"/>
              </a:rPr>
              <a:t>xplore what wellbeing looks like and how it can be influenced by vicarious trauma</a:t>
            </a:r>
            <a:endParaRPr lang="en-GB" sz="2000" dirty="0">
              <a:solidFill>
                <a:srgbClr val="1A1A1A"/>
              </a:solidFill>
              <a:latin typeface="Effra-Light"/>
            </a:endParaRPr>
          </a:p>
          <a:p>
            <a:pPr marL="285750" indent="-285750" algn="l">
              <a:buFont typeface="Arial" panose="020B0604020202020204" pitchFamily="34" charset="0"/>
              <a:buChar char="•"/>
            </a:pPr>
            <a:r>
              <a:rPr lang="en-GB" sz="2000" b="0" i="0" u="none" strike="noStrike" baseline="0" dirty="0">
                <a:solidFill>
                  <a:srgbClr val="1A1A1A"/>
                </a:solidFill>
                <a:latin typeface="CartographCF-Heavy"/>
              </a:rPr>
              <a:t>Ensure staff have a </a:t>
            </a:r>
            <a:r>
              <a:rPr lang="en-GB" sz="2000" b="0" i="0" u="none" strike="noStrike" baseline="0" dirty="0">
                <a:solidFill>
                  <a:srgbClr val="1A1A1A"/>
                </a:solidFill>
                <a:latin typeface="Effra-Light"/>
              </a:rPr>
              <a:t>support network and strategies to deal with challenges</a:t>
            </a:r>
            <a:endParaRPr lang="en-GB" sz="2000" dirty="0">
              <a:solidFill>
                <a:srgbClr val="1A1A1A"/>
              </a:solidFill>
              <a:latin typeface="Effra-Light"/>
            </a:endParaRPr>
          </a:p>
          <a:p>
            <a:pPr marL="285750" indent="-285750" algn="l">
              <a:buFont typeface="Arial" panose="020B0604020202020204" pitchFamily="34" charset="0"/>
              <a:buChar char="•"/>
            </a:pPr>
            <a:r>
              <a:rPr lang="en-GB" sz="2000" dirty="0">
                <a:solidFill>
                  <a:srgbClr val="1A1A1A"/>
                </a:solidFill>
                <a:latin typeface="Effra-Light"/>
              </a:rPr>
              <a:t>Consider the strengths that can be built from working with migrant and diverse communities</a:t>
            </a:r>
            <a:endParaRPr lang="en-GB" sz="2000" b="1" i="0" u="none" strike="noStrike" baseline="0" dirty="0">
              <a:solidFill>
                <a:srgbClr val="1A1A1A"/>
              </a:solidFill>
              <a:latin typeface="Effra-Bold"/>
            </a:endParaRPr>
          </a:p>
        </p:txBody>
      </p:sp>
      <p:sp>
        <p:nvSpPr>
          <p:cNvPr id="5" name="Rectangle: Rounded Corners 4">
            <a:extLst>
              <a:ext uri="{FF2B5EF4-FFF2-40B4-BE49-F238E27FC236}">
                <a16:creationId xmlns:a16="http://schemas.microsoft.com/office/drawing/2014/main" id="{2DB1FC48-92BC-78A7-471C-1AC3380ACEE7}"/>
              </a:ext>
            </a:extLst>
          </p:cNvPr>
          <p:cNvSpPr/>
          <p:nvPr/>
        </p:nvSpPr>
        <p:spPr>
          <a:xfrm>
            <a:off x="8260080" y="1445682"/>
            <a:ext cx="3398520" cy="317203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i="1" dirty="0"/>
              <a:t>‘You cannot wipe the tears off </a:t>
            </a:r>
            <a:r>
              <a:rPr lang="en-GB" sz="2000" i="1" dirty="0" err="1"/>
              <a:t>anothers</a:t>
            </a:r>
            <a:r>
              <a:rPr lang="en-GB" sz="2000" i="1" dirty="0"/>
              <a:t> face without getting your hands wet’</a:t>
            </a:r>
          </a:p>
          <a:p>
            <a:pPr algn="ctr"/>
            <a:r>
              <a:rPr lang="en-GB" sz="2000" i="1" dirty="0"/>
              <a:t>- Zulu Proverb</a:t>
            </a:r>
          </a:p>
        </p:txBody>
      </p:sp>
    </p:spTree>
    <p:extLst>
      <p:ext uri="{BB962C8B-B14F-4D97-AF65-F5344CB8AC3E}">
        <p14:creationId xmlns:p14="http://schemas.microsoft.com/office/powerpoint/2010/main" val="327458964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4860" y="179194"/>
            <a:ext cx="10836972" cy="711200"/>
          </a:xfrm>
        </p:spPr>
        <p:txBody>
          <a:bodyPr/>
          <a:lstStyle/>
          <a:p>
            <a:r>
              <a:rPr lang="en-GB" b="1" dirty="0">
                <a:solidFill>
                  <a:schemeClr val="accent1">
                    <a:lumMod val="50000"/>
                  </a:schemeClr>
                </a:solidFill>
              </a:rPr>
              <a:t>Signs of vicarious trauma</a:t>
            </a:r>
          </a:p>
        </p:txBody>
      </p:sp>
      <p:sp>
        <p:nvSpPr>
          <p:cNvPr id="3" name="Content Placeholder 2"/>
          <p:cNvSpPr>
            <a:spLocks noGrp="1"/>
          </p:cNvSpPr>
          <p:nvPr>
            <p:ph sz="half" idx="1"/>
          </p:nvPr>
        </p:nvSpPr>
        <p:spPr>
          <a:xfrm>
            <a:off x="708546" y="1091419"/>
            <a:ext cx="5384800" cy="3702050"/>
          </a:xfrm>
        </p:spPr>
        <p:txBody>
          <a:bodyPr vert="horz" wrap="square" lIns="91440" tIns="45720" rIns="91440" bIns="45720" numCol="1" anchor="t" anchorCtr="0" compatLnSpc="1">
            <a:prstTxWarp prst="textNoShape">
              <a:avLst/>
            </a:prstTxWarp>
            <a:noAutofit/>
          </a:bodyPr>
          <a:lstStyle/>
          <a:p>
            <a:pPr marL="457200" indent="-457200">
              <a:buFont typeface="Arial" panose="020B0604020202020204" pitchFamily="34" charset="0"/>
              <a:buChar char="•"/>
            </a:pPr>
            <a:r>
              <a:rPr lang="en-GB" dirty="0">
                <a:solidFill>
                  <a:schemeClr val="tx1"/>
                </a:solidFill>
              </a:rPr>
              <a:t>Emotional numbing </a:t>
            </a:r>
            <a:endParaRPr lang="en-GB" dirty="0">
              <a:solidFill>
                <a:schemeClr val="tx1"/>
              </a:solidFill>
              <a:cs typeface="Arial"/>
            </a:endParaRPr>
          </a:p>
          <a:p>
            <a:pPr marL="457200" indent="-457200">
              <a:buFont typeface="Arial" panose="020B0604020202020204" pitchFamily="34" charset="0"/>
              <a:buChar char="•"/>
            </a:pPr>
            <a:r>
              <a:rPr lang="en-GB" dirty="0">
                <a:solidFill>
                  <a:schemeClr val="tx1"/>
                </a:solidFill>
              </a:rPr>
              <a:t>Social withdrawal</a:t>
            </a:r>
            <a:endParaRPr lang="en-GB" dirty="0">
              <a:solidFill>
                <a:schemeClr val="tx1"/>
              </a:solidFill>
              <a:cs typeface="Arial"/>
            </a:endParaRPr>
          </a:p>
          <a:p>
            <a:pPr marL="457200" indent="-457200">
              <a:buFont typeface="Arial" panose="020B0604020202020204" pitchFamily="34" charset="0"/>
              <a:buChar char="•"/>
            </a:pPr>
            <a:r>
              <a:rPr lang="en-GB" dirty="0">
                <a:solidFill>
                  <a:schemeClr val="tx1"/>
                </a:solidFill>
              </a:rPr>
              <a:t>Work related nightmares</a:t>
            </a:r>
            <a:endParaRPr lang="en-GB" dirty="0">
              <a:solidFill>
                <a:schemeClr val="tx1"/>
              </a:solidFill>
              <a:cs typeface="Arial"/>
            </a:endParaRPr>
          </a:p>
          <a:p>
            <a:pPr marL="457200" indent="-457200">
              <a:buFont typeface="Arial" panose="020B0604020202020204" pitchFamily="34" charset="0"/>
              <a:buChar char="•"/>
            </a:pPr>
            <a:r>
              <a:rPr lang="en-GB" dirty="0">
                <a:solidFill>
                  <a:schemeClr val="tx1"/>
                </a:solidFill>
              </a:rPr>
              <a:t>Feelings of despair and hopelessness</a:t>
            </a:r>
            <a:endParaRPr lang="en-GB" dirty="0">
              <a:solidFill>
                <a:schemeClr val="tx1"/>
              </a:solidFill>
              <a:cs typeface="Arial"/>
            </a:endParaRPr>
          </a:p>
          <a:p>
            <a:pPr marL="457200" indent="-457200">
              <a:buFont typeface="Arial" panose="020B0604020202020204" pitchFamily="34" charset="0"/>
              <a:buChar char="•"/>
            </a:pPr>
            <a:r>
              <a:rPr lang="en-GB" dirty="0">
                <a:solidFill>
                  <a:schemeClr val="tx1"/>
                </a:solidFill>
              </a:rPr>
              <a:t>Loss of sense of spirituality </a:t>
            </a:r>
            <a:endParaRPr lang="en-GB" dirty="0">
              <a:solidFill>
                <a:schemeClr val="tx1"/>
              </a:solidFill>
              <a:cs typeface="Arial"/>
            </a:endParaRPr>
          </a:p>
          <a:p>
            <a:pPr marL="457200" indent="-457200">
              <a:buFont typeface="Arial" panose="020B0604020202020204" pitchFamily="34" charset="0"/>
              <a:buChar char="•"/>
            </a:pPr>
            <a:r>
              <a:rPr lang="en-GB" dirty="0">
                <a:solidFill>
                  <a:schemeClr val="tx1"/>
                </a:solidFill>
              </a:rPr>
              <a:t>More negative view of the world</a:t>
            </a:r>
            <a:endParaRPr lang="en-GB" dirty="0">
              <a:solidFill>
                <a:schemeClr val="tx1"/>
              </a:solidFill>
              <a:cs typeface="Arial"/>
            </a:endParaRPr>
          </a:p>
          <a:p>
            <a:pPr marL="457200" indent="-457200">
              <a:buFont typeface="Arial" panose="020B0604020202020204" pitchFamily="34" charset="0"/>
              <a:buChar char="•"/>
            </a:pPr>
            <a:r>
              <a:rPr lang="en-GB" dirty="0">
                <a:solidFill>
                  <a:schemeClr val="tx1"/>
                </a:solidFill>
              </a:rPr>
              <a:t>Reduced sense of respect for your clients</a:t>
            </a:r>
            <a:endParaRPr lang="en-GB" dirty="0">
              <a:solidFill>
                <a:schemeClr val="tx1"/>
              </a:solidFill>
              <a:cs typeface="Arial"/>
            </a:endParaRPr>
          </a:p>
          <a:p>
            <a:pPr marL="457200" indent="-457200">
              <a:buFont typeface="Arial" panose="020B0604020202020204" pitchFamily="34" charset="0"/>
              <a:buChar char="•"/>
            </a:pPr>
            <a:r>
              <a:rPr lang="en-GB" dirty="0">
                <a:solidFill>
                  <a:schemeClr val="tx1"/>
                </a:solidFill>
              </a:rPr>
              <a:t>No time or energy for yourself</a:t>
            </a:r>
            <a:endParaRPr lang="en-GB" dirty="0">
              <a:solidFill>
                <a:schemeClr val="tx1"/>
              </a:solidFill>
              <a:cs typeface="Arial"/>
            </a:endParaRPr>
          </a:p>
          <a:p>
            <a:pPr marL="457200" indent="-457200">
              <a:buFont typeface="Arial" panose="020B0604020202020204" pitchFamily="34" charset="0"/>
              <a:buChar char="•"/>
            </a:pPr>
            <a:r>
              <a:rPr lang="en-GB" dirty="0">
                <a:solidFill>
                  <a:schemeClr val="tx1"/>
                </a:solidFill>
              </a:rPr>
              <a:t>Finding you talk about work all the time (can’t escape)</a:t>
            </a:r>
            <a:endParaRPr lang="en-GB" dirty="0">
              <a:solidFill>
                <a:schemeClr val="tx1"/>
              </a:solidFill>
              <a:cs typeface="Arial"/>
            </a:endParaRPr>
          </a:p>
        </p:txBody>
      </p:sp>
      <p:sp>
        <p:nvSpPr>
          <p:cNvPr id="4" name="Content Placeholder 3"/>
          <p:cNvSpPr>
            <a:spLocks noGrp="1"/>
          </p:cNvSpPr>
          <p:nvPr>
            <p:ph sz="half" idx="2"/>
          </p:nvPr>
        </p:nvSpPr>
        <p:spPr>
          <a:xfrm>
            <a:off x="6285173" y="1091419"/>
            <a:ext cx="5384800" cy="3702050"/>
          </a:xfrm>
        </p:spPr>
        <p:txBody>
          <a:bodyPr vert="horz" wrap="square" lIns="91440" tIns="45720" rIns="91440" bIns="45720" numCol="1" anchor="t" anchorCtr="0" compatLnSpc="1">
            <a:prstTxWarp prst="textNoShape">
              <a:avLst/>
            </a:prstTxWarp>
            <a:noAutofit/>
          </a:bodyPr>
          <a:lstStyle/>
          <a:p>
            <a:pPr marL="457200" indent="-457200">
              <a:buFont typeface="Arial" panose="020B0604020202020204" pitchFamily="34" charset="0"/>
              <a:buChar char="•"/>
            </a:pPr>
            <a:r>
              <a:rPr lang="en-GB" dirty="0">
                <a:solidFill>
                  <a:schemeClr val="tx1"/>
                </a:solidFill>
              </a:rPr>
              <a:t>Feeling you can’t discuss work with family/friends</a:t>
            </a:r>
            <a:endParaRPr lang="en-GB" dirty="0">
              <a:solidFill>
                <a:schemeClr val="tx1"/>
              </a:solidFill>
              <a:cs typeface="Arial"/>
            </a:endParaRPr>
          </a:p>
          <a:p>
            <a:pPr marL="457200" indent="-457200">
              <a:buFont typeface="Arial" panose="020B0604020202020204" pitchFamily="34" charset="0"/>
              <a:buChar char="•"/>
            </a:pPr>
            <a:r>
              <a:rPr lang="en-GB" dirty="0">
                <a:solidFill>
                  <a:schemeClr val="tx1"/>
                </a:solidFill>
              </a:rPr>
              <a:t>Sense of disconnection from loved ones</a:t>
            </a:r>
            <a:endParaRPr lang="en-GB" dirty="0">
              <a:solidFill>
                <a:schemeClr val="tx1"/>
              </a:solidFill>
              <a:cs typeface="Arial"/>
            </a:endParaRPr>
          </a:p>
          <a:p>
            <a:pPr marL="457200" indent="-457200">
              <a:buFont typeface="Arial" panose="020B0604020202020204" pitchFamily="34" charset="0"/>
              <a:buChar char="•"/>
            </a:pPr>
            <a:r>
              <a:rPr lang="en-GB" dirty="0">
                <a:solidFill>
                  <a:schemeClr val="tx1"/>
                </a:solidFill>
              </a:rPr>
              <a:t>cynicism/pessimism</a:t>
            </a:r>
            <a:endParaRPr lang="en-GB" dirty="0">
              <a:solidFill>
                <a:schemeClr val="tx1"/>
              </a:solidFill>
              <a:cs typeface="Arial"/>
            </a:endParaRPr>
          </a:p>
          <a:p>
            <a:pPr marL="457200" indent="-457200">
              <a:buFont typeface="Arial" panose="020B0604020202020204" pitchFamily="34" charset="0"/>
              <a:buChar char="•"/>
            </a:pPr>
            <a:r>
              <a:rPr lang="en-GB" dirty="0">
                <a:solidFill>
                  <a:schemeClr val="tx1"/>
                </a:solidFill>
              </a:rPr>
              <a:t>Increased illness/fatigue</a:t>
            </a:r>
            <a:endParaRPr lang="en-GB" dirty="0">
              <a:solidFill>
                <a:schemeClr val="tx1"/>
              </a:solidFill>
              <a:cs typeface="Arial"/>
            </a:endParaRPr>
          </a:p>
          <a:p>
            <a:pPr marL="457200" indent="-457200">
              <a:buFont typeface="Arial" panose="020B0604020202020204" pitchFamily="34" charset="0"/>
              <a:buChar char="•"/>
            </a:pPr>
            <a:r>
              <a:rPr lang="en-GB" dirty="0">
                <a:solidFill>
                  <a:schemeClr val="tx1"/>
                </a:solidFill>
              </a:rPr>
              <a:t>Increased absenteeism </a:t>
            </a:r>
            <a:endParaRPr lang="en-GB" dirty="0">
              <a:solidFill>
                <a:schemeClr val="tx1"/>
              </a:solidFill>
              <a:cs typeface="Arial"/>
            </a:endParaRPr>
          </a:p>
          <a:p>
            <a:pPr marL="457200" indent="-457200">
              <a:buFont typeface="Arial" panose="020B0604020202020204" pitchFamily="34" charset="0"/>
              <a:buChar char="•"/>
            </a:pPr>
            <a:r>
              <a:rPr lang="en-GB" dirty="0">
                <a:solidFill>
                  <a:schemeClr val="tx1"/>
                </a:solidFill>
              </a:rPr>
              <a:t>Reduced productivity</a:t>
            </a:r>
            <a:endParaRPr lang="en-GB" dirty="0">
              <a:solidFill>
                <a:schemeClr val="tx1"/>
              </a:solidFill>
              <a:cs typeface="Arial"/>
            </a:endParaRPr>
          </a:p>
          <a:p>
            <a:pPr marL="457200" indent="-457200">
              <a:buFont typeface="Arial" panose="020B0604020202020204" pitchFamily="34" charset="0"/>
              <a:buChar char="•"/>
            </a:pPr>
            <a:r>
              <a:rPr lang="en-GB" dirty="0">
                <a:solidFill>
                  <a:schemeClr val="tx1"/>
                </a:solidFill>
              </a:rPr>
              <a:t>Reduced motivation </a:t>
            </a:r>
            <a:endParaRPr lang="en-GB" dirty="0">
              <a:solidFill>
                <a:schemeClr val="tx1"/>
              </a:solidFill>
              <a:cs typeface="Arial"/>
            </a:endParaRPr>
          </a:p>
          <a:p>
            <a:pPr marL="457200" indent="-457200">
              <a:buFont typeface="Arial" panose="020B0604020202020204" pitchFamily="34" charset="0"/>
              <a:buChar char="•"/>
            </a:pPr>
            <a:r>
              <a:rPr lang="en-GB" dirty="0">
                <a:solidFill>
                  <a:schemeClr val="tx1"/>
                </a:solidFill>
              </a:rPr>
              <a:t>Lowered self esteem</a:t>
            </a:r>
            <a:endParaRPr lang="en-GB" dirty="0">
              <a:solidFill>
                <a:schemeClr val="tx1"/>
              </a:solidFill>
              <a:cs typeface="Arial"/>
            </a:endParaRPr>
          </a:p>
          <a:p>
            <a:pPr marL="457200" indent="-457200">
              <a:buFont typeface="Arial" panose="020B0604020202020204" pitchFamily="34" charset="0"/>
              <a:buChar char="•"/>
            </a:pPr>
            <a:r>
              <a:rPr lang="en-GB" dirty="0">
                <a:solidFill>
                  <a:schemeClr val="tx1"/>
                </a:solidFill>
              </a:rPr>
              <a:t>Less time reflecting on your experiences </a:t>
            </a:r>
            <a:endParaRPr lang="en-GB" dirty="0">
              <a:solidFill>
                <a:schemeClr val="tx1"/>
              </a:solidFill>
              <a:cs typeface="Arial"/>
            </a:endParaRPr>
          </a:p>
          <a:p>
            <a:endParaRPr lang="en-GB" dirty="0"/>
          </a:p>
        </p:txBody>
      </p:sp>
    </p:spTree>
    <p:extLst>
      <p:ext uri="{BB962C8B-B14F-4D97-AF65-F5344CB8AC3E}">
        <p14:creationId xmlns:p14="http://schemas.microsoft.com/office/powerpoint/2010/main" val="139844765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A0180D-0632-B607-FF35-3D0D054CBA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0F4F6A-331F-451B-C9E0-14E61DF39F86}"/>
              </a:ext>
            </a:extLst>
          </p:cNvPr>
          <p:cNvSpPr>
            <a:spLocks noGrp="1"/>
          </p:cNvSpPr>
          <p:nvPr>
            <p:ph type="ctrTitle"/>
          </p:nvPr>
        </p:nvSpPr>
        <p:spPr/>
        <p:txBody>
          <a:bodyPr/>
          <a:lstStyle/>
          <a:p>
            <a:r>
              <a:rPr lang="en-GB" dirty="0"/>
              <a:t>Links to key documents</a:t>
            </a:r>
          </a:p>
        </p:txBody>
      </p:sp>
      <p:sp>
        <p:nvSpPr>
          <p:cNvPr id="3" name="Text Placeholder 2">
            <a:extLst>
              <a:ext uri="{FF2B5EF4-FFF2-40B4-BE49-F238E27FC236}">
                <a16:creationId xmlns:a16="http://schemas.microsoft.com/office/drawing/2014/main" id="{BB547B08-E984-EAC6-BDF9-489195ECC2FB}"/>
              </a:ext>
            </a:extLst>
          </p:cNvPr>
          <p:cNvSpPr>
            <a:spLocks noGrp="1"/>
          </p:cNvSpPr>
          <p:nvPr>
            <p:ph type="body" sz="half" idx="2"/>
          </p:nvPr>
        </p:nvSpPr>
        <p:spPr>
          <a:xfrm>
            <a:off x="838202" y="1355559"/>
            <a:ext cx="5017166" cy="4389921"/>
          </a:xfrm>
        </p:spPr>
        <p:txBody>
          <a:bodyPr>
            <a:noAutofit/>
          </a:bodyPr>
          <a:lstStyle/>
          <a:p>
            <a:r>
              <a:rPr lang="en-GB" sz="2000" dirty="0">
                <a:hlinkClick r:id="rId3"/>
              </a:rPr>
              <a:t>Childhood Trauma, War, Migration and Asylum - UK Trauma Council</a:t>
            </a:r>
            <a:endParaRPr lang="en-GB" sz="2000" dirty="0"/>
          </a:p>
          <a:p>
            <a:endParaRPr lang="en-GB" sz="2000" dirty="0"/>
          </a:p>
          <a:p>
            <a:r>
              <a:rPr lang="en-GB" sz="2000" dirty="0">
                <a:hlinkClick r:id="rId4"/>
              </a:rPr>
              <a:t>Guidelines for psychologists working with refugees and asylum seekers in the UK | </a:t>
            </a:r>
            <a:r>
              <a:rPr lang="en-GB" sz="2000" dirty="0" err="1">
                <a:hlinkClick r:id="rId4"/>
              </a:rPr>
              <a:t>BPSGuidelines</a:t>
            </a:r>
            <a:r>
              <a:rPr lang="en-GB" sz="2000" dirty="0">
                <a:hlinkClick r:id="rId4"/>
              </a:rPr>
              <a:t> for psychologists working with refugees and asylum seekers in the UK | BPS</a:t>
            </a:r>
            <a:endParaRPr lang="en-GB" sz="2000" dirty="0"/>
          </a:p>
          <a:p>
            <a:endParaRPr lang="en-GB" sz="2000" dirty="0"/>
          </a:p>
          <a:p>
            <a:r>
              <a:rPr lang="en-GB" sz="2000" dirty="0">
                <a:hlinkClick r:id="rId5"/>
              </a:rPr>
              <a:t>afya_leitfaden_englisch.pdf</a:t>
            </a:r>
            <a:endParaRPr lang="en-GB" sz="2000" dirty="0"/>
          </a:p>
        </p:txBody>
      </p:sp>
    </p:spTree>
    <p:extLst>
      <p:ext uri="{BB962C8B-B14F-4D97-AF65-F5344CB8AC3E}">
        <p14:creationId xmlns:p14="http://schemas.microsoft.com/office/powerpoint/2010/main" val="309138429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9A750D-B76F-45A5-8FFF-2019977179FB}"/>
              </a:ext>
            </a:extLst>
          </p:cNvPr>
          <p:cNvSpPr>
            <a:spLocks noGrp="1"/>
          </p:cNvSpPr>
          <p:nvPr>
            <p:ph type="ctrTitle"/>
          </p:nvPr>
        </p:nvSpPr>
        <p:spPr>
          <a:xfrm>
            <a:off x="1028700" y="1967266"/>
            <a:ext cx="2628900" cy="2547257"/>
          </a:xfrm>
          <a:noFill/>
        </p:spPr>
        <p:txBody>
          <a:bodyPr vert="horz" lIns="91440" tIns="45720" rIns="91440" bIns="45720" rtlCol="0" anchor="ctr">
            <a:normAutofit/>
          </a:bodyPr>
          <a:lstStyle/>
          <a:p>
            <a:pPr algn="ctr"/>
            <a:endParaRPr lang="en-US" sz="3600" kern="1200" dirty="0">
              <a:solidFill>
                <a:srgbClr val="FFFFFF"/>
              </a:solidFill>
              <a:highlight>
                <a:srgbClr val="FFFF99"/>
              </a:highlight>
              <a:latin typeface="+mj-lt"/>
              <a:ea typeface="+mj-ea"/>
              <a:cs typeface="+mj-cs"/>
            </a:endParaRPr>
          </a:p>
        </p:txBody>
      </p:sp>
      <p:pic>
        <p:nvPicPr>
          <p:cNvPr id="4" name="Graphic 3" descr="Badge Question Mark with solid fill">
            <a:extLst>
              <a:ext uri="{FF2B5EF4-FFF2-40B4-BE49-F238E27FC236}">
                <a16:creationId xmlns:a16="http://schemas.microsoft.com/office/drawing/2014/main" id="{973BB221-AA37-7065-4117-B0725B0EC5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83296" y="643466"/>
            <a:ext cx="5568739" cy="5568739"/>
          </a:xfrm>
          <a:prstGeom prst="rect">
            <a:avLst/>
          </a:prstGeom>
        </p:spPr>
      </p:pic>
    </p:spTree>
    <p:extLst>
      <p:ext uri="{BB962C8B-B14F-4D97-AF65-F5344CB8AC3E}">
        <p14:creationId xmlns:p14="http://schemas.microsoft.com/office/powerpoint/2010/main" val="172909557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E93A4E5-9844-4C94-BE97-92EDCA2EB0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52113E9-B822-4FC0-9815-D9FD422C4C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5732"/>
            <a:ext cx="12192000" cy="4118829"/>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5" name="Title 4">
            <a:extLst>
              <a:ext uri="{FF2B5EF4-FFF2-40B4-BE49-F238E27FC236}">
                <a16:creationId xmlns:a16="http://schemas.microsoft.com/office/drawing/2014/main" id="{6CA891C1-8A53-2620-062D-D12DB6308FEB}"/>
              </a:ext>
            </a:extLst>
          </p:cNvPr>
          <p:cNvSpPr>
            <a:spLocks noGrp="1"/>
          </p:cNvSpPr>
          <p:nvPr>
            <p:ph type="ctrTitle"/>
          </p:nvPr>
        </p:nvSpPr>
        <p:spPr>
          <a:xfrm>
            <a:off x="659301" y="1474969"/>
            <a:ext cx="2823919" cy="1868760"/>
          </a:xfrm>
        </p:spPr>
        <p:txBody>
          <a:bodyPr>
            <a:normAutofit/>
          </a:bodyPr>
          <a:lstStyle/>
          <a:p>
            <a:r>
              <a:rPr lang="en-GB" sz="2500" dirty="0"/>
              <a:t>The impact of recent global events on the lived experience of immigrants </a:t>
            </a:r>
          </a:p>
        </p:txBody>
      </p:sp>
      <p:cxnSp>
        <p:nvCxnSpPr>
          <p:cNvPr id="16" name="Straight Connector 15">
            <a:extLst>
              <a:ext uri="{FF2B5EF4-FFF2-40B4-BE49-F238E27FC236}">
                <a16:creationId xmlns:a16="http://schemas.microsoft.com/office/drawing/2014/main" id="{54CC25F9-2E48-48AB-8BC0-F5F264549FB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0988" y="807259"/>
            <a:ext cx="0" cy="2544756"/>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grpSp>
        <p:nvGrpSpPr>
          <p:cNvPr id="18" name="Group 17">
            <a:extLst>
              <a:ext uri="{FF2B5EF4-FFF2-40B4-BE49-F238E27FC236}">
                <a16:creationId xmlns:a16="http://schemas.microsoft.com/office/drawing/2014/main" id="{28665850-0FEB-436B-AD92-E1873CA4C04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9389" y="482171"/>
            <a:ext cx="7560115" cy="5149101"/>
            <a:chOff x="3979389" y="482171"/>
            <a:chExt cx="7560115" cy="5149101"/>
          </a:xfrm>
        </p:grpSpPr>
        <p:sp>
          <p:nvSpPr>
            <p:cNvPr id="19" name="Rectangle 18">
              <a:extLst>
                <a:ext uri="{FF2B5EF4-FFF2-40B4-BE49-F238E27FC236}">
                  <a16:creationId xmlns:a16="http://schemas.microsoft.com/office/drawing/2014/main" id="{29497226-2365-4B3B-9781-1EA8B98DB1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9389" y="482171"/>
              <a:ext cx="7560115" cy="5149101"/>
            </a:xfrm>
            <a:prstGeom prst="rect">
              <a:avLst/>
            </a:prstGeom>
            <a:gradFill>
              <a:gsLst>
                <a:gs pos="0">
                  <a:schemeClr val="bg2">
                    <a:lumMod val="10000"/>
                  </a:schemeClr>
                </a:gs>
                <a:gs pos="100000">
                  <a:schemeClr val="bg2">
                    <a:lumMod val="10000"/>
                  </a:schemeClr>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prstMaterial="matte">
              <a:bevelT w="133350" h="508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863181C-F135-428D-88EE-BDA1BF33E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92448" y="812507"/>
              <a:ext cx="692827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2" name="Rectangle 21">
            <a:extLst>
              <a:ext uri="{FF2B5EF4-FFF2-40B4-BE49-F238E27FC236}">
                <a16:creationId xmlns:a16="http://schemas.microsoft.com/office/drawing/2014/main" id="{FFBBF4E2-8D2F-43D2-865D-87F0B3ED0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5871" y="977099"/>
            <a:ext cx="6621291" cy="4136205"/>
          </a:xfrm>
          <a:prstGeom prst="rect">
            <a:avLst/>
          </a:prstGeom>
          <a:solidFill>
            <a:srgbClr val="FFFFFE"/>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Earth Globe Americas">
            <a:extLst>
              <a:ext uri="{FF2B5EF4-FFF2-40B4-BE49-F238E27FC236}">
                <a16:creationId xmlns:a16="http://schemas.microsoft.com/office/drawing/2014/main" id="{2830BF9F-99C2-6B26-0197-AFA8652A6C0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26747" y="1116345"/>
            <a:ext cx="3866172" cy="3866172"/>
          </a:xfrm>
          <a:prstGeom prst="rect">
            <a:avLst/>
          </a:prstGeom>
        </p:spPr>
      </p:pic>
      <p:pic>
        <p:nvPicPr>
          <p:cNvPr id="24" name="Picture 23">
            <a:extLst>
              <a:ext uri="{FF2B5EF4-FFF2-40B4-BE49-F238E27FC236}">
                <a16:creationId xmlns:a16="http://schemas.microsoft.com/office/drawing/2014/main" id="{8EF1841E-483F-48D2-BEE9-419DB846F05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srcRect t="2769" b="-2769"/>
          <a:stretch/>
        </p:blipFill>
        <p:spPr>
          <a:xfrm>
            <a:off x="0" y="6135624"/>
            <a:ext cx="12192000" cy="742950"/>
          </a:xfrm>
          <a:prstGeom prst="rect">
            <a:avLst/>
          </a:prstGeom>
        </p:spPr>
      </p:pic>
      <p:cxnSp>
        <p:nvCxnSpPr>
          <p:cNvPr id="26" name="Straight Connector 25">
            <a:extLst>
              <a:ext uri="{FF2B5EF4-FFF2-40B4-BE49-F238E27FC236}">
                <a16:creationId xmlns:a16="http://schemas.microsoft.com/office/drawing/2014/main" id="{D59C9410-83E0-4382-9205-407BA785C3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41705"/>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2062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700"/>
                                        <p:tgtEl>
                                          <p:spTgt spid="5"/>
                                        </p:tgtEl>
                                      </p:cBhvr>
                                    </p:animEffect>
                                  </p:childTnLst>
                                </p:cTn>
                              </p:par>
                              <p:par>
                                <p:cTn id="8" presetID="10" presetClass="entr" presetSubtype="0" fill="hold" nodeType="withEffect">
                                  <p:stCondLst>
                                    <p:cond delay="500"/>
                                  </p:stCondLst>
                                  <p:iterate>
                                    <p:tmPct val="10000"/>
                                  </p:iterate>
                                  <p:childTnLst>
                                    <p:set>
                                      <p:cBhvr>
                                        <p:cTn id="9" dur="1" fill="hold">
                                          <p:stCondLst>
                                            <p:cond delay="0"/>
                                          </p:stCondLst>
                                        </p:cTn>
                                        <p:tgtEl>
                                          <p:spTgt spid="9"/>
                                        </p:tgtEl>
                                        <p:attrNameLst>
                                          <p:attrName>style.visibility</p:attrName>
                                        </p:attrNameLst>
                                      </p:cBhvr>
                                      <p:to>
                                        <p:strVal val="visible"/>
                                      </p:to>
                                    </p:set>
                                    <p:animEffect transition="in" filter="fade">
                                      <p:cBhvr>
                                        <p:cTn id="10" dur="7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98B71-00B8-F8BD-AA63-D03569664785}"/>
              </a:ext>
            </a:extLst>
          </p:cNvPr>
          <p:cNvSpPr>
            <a:spLocks noGrp="1"/>
          </p:cNvSpPr>
          <p:nvPr>
            <p:ph type="title"/>
          </p:nvPr>
        </p:nvSpPr>
        <p:spPr/>
        <p:txBody>
          <a:bodyPr/>
          <a:lstStyle/>
          <a:p>
            <a:r>
              <a:rPr lang="en-GB" dirty="0"/>
              <a:t>Unite the Kingdon Rally Video </a:t>
            </a:r>
          </a:p>
        </p:txBody>
      </p:sp>
      <p:pic>
        <p:nvPicPr>
          <p:cNvPr id="5" name="Content Placeholder 4" descr="Warning with solid fill">
            <a:extLst>
              <a:ext uri="{FF2B5EF4-FFF2-40B4-BE49-F238E27FC236}">
                <a16:creationId xmlns:a16="http://schemas.microsoft.com/office/drawing/2014/main" id="{FF40072C-625F-2E03-BFEF-CCEF76AC23DC}"/>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10460135" y="690857"/>
            <a:ext cx="914400" cy="914400"/>
          </a:xfrm>
        </p:spPr>
      </p:pic>
      <p:pic>
        <p:nvPicPr>
          <p:cNvPr id="8" name="Picture 7">
            <a:extLst>
              <a:ext uri="{FF2B5EF4-FFF2-40B4-BE49-F238E27FC236}">
                <a16:creationId xmlns:a16="http://schemas.microsoft.com/office/drawing/2014/main" id="{451CBCE9-3008-D7EA-C96E-DC44D7744753}"/>
              </a:ext>
            </a:extLst>
          </p:cNvPr>
          <p:cNvPicPr>
            <a:picLocks noChangeAspect="1"/>
          </p:cNvPicPr>
          <p:nvPr/>
        </p:nvPicPr>
        <p:blipFill>
          <a:blip r:embed="rId5"/>
          <a:stretch>
            <a:fillRect/>
          </a:stretch>
        </p:blipFill>
        <p:spPr>
          <a:xfrm>
            <a:off x="3232020" y="2282299"/>
            <a:ext cx="6275235" cy="3080570"/>
          </a:xfrm>
          <a:prstGeom prst="rect">
            <a:avLst/>
          </a:prstGeom>
        </p:spPr>
      </p:pic>
    </p:spTree>
    <p:extLst>
      <p:ext uri="{BB962C8B-B14F-4D97-AF65-F5344CB8AC3E}">
        <p14:creationId xmlns:p14="http://schemas.microsoft.com/office/powerpoint/2010/main" val="23594493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E7A6F0-5CD3-481E-B0F2-E7F99FE675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11290DF-4975-4FCD-8B8D-BBC86B8366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CEBCE66D-870A-BBDE-62DC-BA6B397D1ADB}"/>
              </a:ext>
            </a:extLst>
          </p:cNvPr>
          <p:cNvSpPr>
            <a:spLocks noGrp="1"/>
          </p:cNvSpPr>
          <p:nvPr>
            <p:ph type="title"/>
          </p:nvPr>
        </p:nvSpPr>
        <p:spPr>
          <a:xfrm>
            <a:off x="1451581" y="1138228"/>
            <a:ext cx="3202716" cy="3858767"/>
          </a:xfrm>
        </p:spPr>
        <p:txBody>
          <a:bodyPr anchor="ctr">
            <a:normAutofit/>
          </a:bodyPr>
          <a:lstStyle/>
          <a:p>
            <a:r>
              <a:rPr lang="en-GB" sz="3600" dirty="0"/>
              <a:t>Reflective Activity </a:t>
            </a:r>
          </a:p>
        </p:txBody>
      </p:sp>
      <p:grpSp>
        <p:nvGrpSpPr>
          <p:cNvPr id="12" name="Group 11">
            <a:extLst>
              <a:ext uri="{FF2B5EF4-FFF2-40B4-BE49-F238E27FC236}">
                <a16:creationId xmlns:a16="http://schemas.microsoft.com/office/drawing/2014/main" id="{357CA18A-A333-4DCB-842B-76827D2ECB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100021" y="638300"/>
            <a:ext cx="6409605" cy="4858625"/>
            <a:chOff x="7807230" y="2012810"/>
            <a:chExt cx="3251252" cy="3459865"/>
          </a:xfrm>
        </p:grpSpPr>
        <p:sp>
          <p:nvSpPr>
            <p:cNvPr id="13" name="Rectangle 12">
              <a:extLst>
                <a:ext uri="{FF2B5EF4-FFF2-40B4-BE49-F238E27FC236}">
                  <a16:creationId xmlns:a16="http://schemas.microsoft.com/office/drawing/2014/main" id="{6E785FC3-CE7B-46F8-8C7A-EBBF001EDB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5069D9A-30C7-4159-880C-DD2BDC5100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D9FE1511-6E1B-4F0E-8FF0-958527181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9891" y="973636"/>
            <a:ext cx="5769864" cy="4187952"/>
          </a:xfrm>
          <a:prstGeom prst="rect">
            <a:avLst/>
          </a:prstGeom>
          <a:solidFill>
            <a:srgbClr val="FFFFFF"/>
          </a:solidFill>
          <a:ln w="6350">
            <a:solidFill>
              <a:srgbClr val="DFD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298F94C-725A-5D79-EA1D-AF37BC564E6B}"/>
              </a:ext>
            </a:extLst>
          </p:cNvPr>
          <p:cNvSpPr>
            <a:spLocks noGrp="1"/>
          </p:cNvSpPr>
          <p:nvPr>
            <p:ph idx="1"/>
          </p:nvPr>
        </p:nvSpPr>
        <p:spPr>
          <a:xfrm>
            <a:off x="5584483" y="1138228"/>
            <a:ext cx="5440680" cy="3858768"/>
          </a:xfrm>
        </p:spPr>
        <p:txBody>
          <a:bodyPr anchor="ctr">
            <a:normAutofit/>
          </a:bodyPr>
          <a:lstStyle/>
          <a:p>
            <a:pPr marL="0" indent="0">
              <a:buNone/>
            </a:pPr>
            <a:r>
              <a:rPr lang="en-GB" dirty="0">
                <a:solidFill>
                  <a:srgbClr val="000000"/>
                </a:solidFill>
              </a:rPr>
              <a:t>If you an immigrant living in this country (or have an immigrant background) what might be some of your thoughts and feelings be when watching this footage?</a:t>
            </a:r>
          </a:p>
        </p:txBody>
      </p:sp>
      <p:cxnSp>
        <p:nvCxnSpPr>
          <p:cNvPr id="18" name="Straight Connector 17">
            <a:extLst>
              <a:ext uri="{FF2B5EF4-FFF2-40B4-BE49-F238E27FC236}">
                <a16:creationId xmlns:a16="http://schemas.microsoft.com/office/drawing/2014/main" id="{05C73161-1E4E-4E6A-91B2-E885CF8FFBA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777388F0-3C55-4750-BA8E-E03F237CFD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srcRect t="2769" b="-2769"/>
          <a:stretch/>
        </p:blipFill>
        <p:spPr>
          <a:xfrm>
            <a:off x="0" y="6135624"/>
            <a:ext cx="12192000" cy="742950"/>
          </a:xfrm>
          <a:prstGeom prst="rect">
            <a:avLst/>
          </a:prstGeom>
        </p:spPr>
      </p:pic>
    </p:spTree>
    <p:extLst>
      <p:ext uri="{BB962C8B-B14F-4D97-AF65-F5344CB8AC3E}">
        <p14:creationId xmlns:p14="http://schemas.microsoft.com/office/powerpoint/2010/main" val="215476743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20171-3D49-CD32-C27C-62D8868A2C46}"/>
              </a:ext>
            </a:extLst>
          </p:cNvPr>
          <p:cNvSpPr>
            <a:spLocks noGrp="1"/>
          </p:cNvSpPr>
          <p:nvPr>
            <p:ph type="title"/>
          </p:nvPr>
        </p:nvSpPr>
        <p:spPr>
          <a:xfrm>
            <a:off x="1534696" y="804519"/>
            <a:ext cx="9520158" cy="1049235"/>
          </a:xfrm>
        </p:spPr>
        <p:txBody>
          <a:bodyPr>
            <a:normAutofit/>
          </a:bodyPr>
          <a:lstStyle/>
          <a:p>
            <a:r>
              <a:rPr lang="en-GB" sz="4800" b="1" dirty="0"/>
              <a:t>Mentimeter.com	   Code: </a:t>
            </a:r>
            <a:r>
              <a:rPr lang="en-GB" sz="4800" b="1" dirty="0">
                <a:solidFill>
                  <a:srgbClr val="FF0000"/>
                </a:solidFill>
              </a:rPr>
              <a:t>23919074</a:t>
            </a:r>
          </a:p>
        </p:txBody>
      </p:sp>
      <p:grpSp>
        <p:nvGrpSpPr>
          <p:cNvPr id="14" name="Group 13">
            <a:extLst>
              <a:ext uri="{FF2B5EF4-FFF2-40B4-BE49-F238E27FC236}">
                <a16:creationId xmlns:a16="http://schemas.microsoft.com/office/drawing/2014/main" id="{38FCB1EE-DA2E-4C73-9CD9-61520C63D83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34695" y="2182138"/>
            <a:ext cx="3413507" cy="3290538"/>
            <a:chOff x="1534695" y="2182138"/>
            <a:chExt cx="3413507" cy="3290538"/>
          </a:xfrm>
        </p:grpSpPr>
        <p:sp>
          <p:nvSpPr>
            <p:cNvPr id="15" name="Rectangle 14">
              <a:extLst>
                <a:ext uri="{FF2B5EF4-FFF2-40B4-BE49-F238E27FC236}">
                  <a16:creationId xmlns:a16="http://schemas.microsoft.com/office/drawing/2014/main" id="{276F8276-BBAE-4567-8F7D-5C873FF604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34695" y="2182138"/>
              <a:ext cx="3413507" cy="3290538"/>
            </a:xfrm>
            <a:prstGeom prst="rect">
              <a:avLst/>
            </a:prstGeom>
            <a:gradFill>
              <a:gsLst>
                <a:gs pos="0">
                  <a:schemeClr val="bg2">
                    <a:lumMod val="10000"/>
                  </a:schemeClr>
                </a:gs>
                <a:gs pos="100000">
                  <a:schemeClr val="bg2">
                    <a:lumMod val="10000"/>
                  </a:schemeClr>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prstMaterial="matte">
              <a:bevelT w="133350" h="508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4BB91E2-BC9D-4434-A8B8-D26013CCD2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3658" y="2341260"/>
              <a:ext cx="3100817" cy="2970886"/>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C109D32A-7C1A-48A4-8CD4-E4639789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7384" y="2505852"/>
            <a:ext cx="2773365" cy="2641702"/>
          </a:xfrm>
          <a:prstGeom prst="rect">
            <a:avLst/>
          </a:prstGeom>
          <a:solidFill>
            <a:srgbClr val="FFFFFE"/>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0EA81EF-BF26-EE8E-1E93-33104E2B8C65}"/>
              </a:ext>
            </a:extLst>
          </p:cNvPr>
          <p:cNvPicPr>
            <a:picLocks noChangeAspect="1"/>
          </p:cNvPicPr>
          <p:nvPr/>
        </p:nvPicPr>
        <p:blipFill>
          <a:blip r:embed="rId3"/>
          <a:stretch>
            <a:fillRect/>
          </a:stretch>
        </p:blipFill>
        <p:spPr>
          <a:xfrm>
            <a:off x="2009561" y="3921338"/>
            <a:ext cx="2453183" cy="972015"/>
          </a:xfrm>
          <a:prstGeom prst="rect">
            <a:avLst/>
          </a:prstGeom>
        </p:spPr>
      </p:pic>
      <p:sp>
        <p:nvSpPr>
          <p:cNvPr id="3" name="Content Placeholder 2">
            <a:extLst>
              <a:ext uri="{FF2B5EF4-FFF2-40B4-BE49-F238E27FC236}">
                <a16:creationId xmlns:a16="http://schemas.microsoft.com/office/drawing/2014/main" id="{4740C895-E66A-8DAC-0E5C-CFEE881DEB46}"/>
              </a:ext>
            </a:extLst>
          </p:cNvPr>
          <p:cNvSpPr>
            <a:spLocks noGrp="1"/>
          </p:cNvSpPr>
          <p:nvPr>
            <p:ph idx="1"/>
          </p:nvPr>
        </p:nvSpPr>
        <p:spPr>
          <a:xfrm>
            <a:off x="5430418" y="2182137"/>
            <a:ext cx="5624435" cy="3284210"/>
          </a:xfrm>
        </p:spPr>
        <p:txBody>
          <a:bodyPr>
            <a:noAutofit/>
          </a:bodyPr>
          <a:lstStyle/>
          <a:p>
            <a:pPr marL="0" indent="0">
              <a:buNone/>
            </a:pPr>
            <a:r>
              <a:rPr lang="en-GB" sz="6600" dirty="0"/>
              <a:t>What are the benefits of immigration?</a:t>
            </a:r>
          </a:p>
        </p:txBody>
      </p:sp>
    </p:spTree>
    <p:extLst>
      <p:ext uri="{BB962C8B-B14F-4D97-AF65-F5344CB8AC3E}">
        <p14:creationId xmlns:p14="http://schemas.microsoft.com/office/powerpoint/2010/main" val="308207740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a:extLst>
            <a:ext uri="{FF2B5EF4-FFF2-40B4-BE49-F238E27FC236}">
              <a16:creationId xmlns:a16="http://schemas.microsoft.com/office/drawing/2014/main" id="{D5FD0952-C2BD-320B-FE9F-052A2B36AA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C8C1D1-F574-43B6-7776-9DC55C0B3389}"/>
              </a:ext>
            </a:extLst>
          </p:cNvPr>
          <p:cNvSpPr>
            <a:spLocks noGrp="1"/>
          </p:cNvSpPr>
          <p:nvPr>
            <p:ph type="title"/>
          </p:nvPr>
        </p:nvSpPr>
        <p:spPr>
          <a:xfrm>
            <a:off x="1534696" y="804519"/>
            <a:ext cx="9520158" cy="1049235"/>
          </a:xfrm>
        </p:spPr>
        <p:txBody>
          <a:bodyPr>
            <a:normAutofit/>
          </a:bodyPr>
          <a:lstStyle/>
          <a:p>
            <a:r>
              <a:rPr lang="en-GB" sz="4800" b="1" dirty="0"/>
              <a:t>Mentimeter.com	   Code: </a:t>
            </a:r>
            <a:r>
              <a:rPr lang="en-GB" sz="4800" b="1" dirty="0">
                <a:solidFill>
                  <a:srgbClr val="FF0000"/>
                </a:solidFill>
              </a:rPr>
              <a:t>23919074</a:t>
            </a:r>
          </a:p>
        </p:txBody>
      </p:sp>
      <p:grpSp>
        <p:nvGrpSpPr>
          <p:cNvPr id="14" name="Group 13">
            <a:extLst>
              <a:ext uri="{FF2B5EF4-FFF2-40B4-BE49-F238E27FC236}">
                <a16:creationId xmlns:a16="http://schemas.microsoft.com/office/drawing/2014/main" id="{24F0B183-9147-CBD3-D5EB-13DA756E527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34695" y="2182138"/>
            <a:ext cx="3413507" cy="3290538"/>
            <a:chOff x="1534695" y="2182138"/>
            <a:chExt cx="3413507" cy="3290538"/>
          </a:xfrm>
        </p:grpSpPr>
        <p:sp>
          <p:nvSpPr>
            <p:cNvPr id="15" name="Rectangle 14">
              <a:extLst>
                <a:ext uri="{FF2B5EF4-FFF2-40B4-BE49-F238E27FC236}">
                  <a16:creationId xmlns:a16="http://schemas.microsoft.com/office/drawing/2014/main" id="{7845663F-5F9A-88AB-357A-9CB8E27671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34695" y="2182138"/>
              <a:ext cx="3413507" cy="3290538"/>
            </a:xfrm>
            <a:prstGeom prst="rect">
              <a:avLst/>
            </a:prstGeom>
            <a:gradFill>
              <a:gsLst>
                <a:gs pos="0">
                  <a:schemeClr val="bg2">
                    <a:lumMod val="10000"/>
                  </a:schemeClr>
                </a:gs>
                <a:gs pos="100000">
                  <a:schemeClr val="bg2">
                    <a:lumMod val="10000"/>
                  </a:schemeClr>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prstMaterial="matte">
              <a:bevelT w="133350" h="508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D5AC594-FBE4-EF1C-B83A-7EE0F3014B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3658" y="2341260"/>
              <a:ext cx="3100817" cy="2970886"/>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FFB74A29-4845-6483-BD98-D0ED12045A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7384" y="2505852"/>
            <a:ext cx="2773365" cy="2641702"/>
          </a:xfrm>
          <a:prstGeom prst="rect">
            <a:avLst/>
          </a:prstGeom>
          <a:solidFill>
            <a:srgbClr val="FFFFFE"/>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BF745B3-85A0-03A7-995D-770CE5CB448B}"/>
              </a:ext>
            </a:extLst>
          </p:cNvPr>
          <p:cNvPicPr>
            <a:picLocks noChangeAspect="1"/>
          </p:cNvPicPr>
          <p:nvPr/>
        </p:nvPicPr>
        <p:blipFill>
          <a:blip r:embed="rId3"/>
          <a:stretch>
            <a:fillRect/>
          </a:stretch>
        </p:blipFill>
        <p:spPr>
          <a:xfrm>
            <a:off x="2009561" y="3921338"/>
            <a:ext cx="2453183" cy="972015"/>
          </a:xfrm>
          <a:prstGeom prst="rect">
            <a:avLst/>
          </a:prstGeom>
        </p:spPr>
      </p:pic>
      <p:sp>
        <p:nvSpPr>
          <p:cNvPr id="3" name="Content Placeholder 2">
            <a:extLst>
              <a:ext uri="{FF2B5EF4-FFF2-40B4-BE49-F238E27FC236}">
                <a16:creationId xmlns:a16="http://schemas.microsoft.com/office/drawing/2014/main" id="{83F66CFD-1EB3-2114-8AD9-4496C116A20E}"/>
              </a:ext>
            </a:extLst>
          </p:cNvPr>
          <p:cNvSpPr>
            <a:spLocks noGrp="1"/>
          </p:cNvSpPr>
          <p:nvPr>
            <p:ph idx="1"/>
          </p:nvPr>
        </p:nvSpPr>
        <p:spPr>
          <a:xfrm>
            <a:off x="5430418" y="2182137"/>
            <a:ext cx="5624435" cy="3284210"/>
          </a:xfrm>
        </p:spPr>
        <p:txBody>
          <a:bodyPr>
            <a:noAutofit/>
          </a:bodyPr>
          <a:lstStyle/>
          <a:p>
            <a:pPr marL="0" indent="0">
              <a:buNone/>
            </a:pPr>
            <a:r>
              <a:rPr lang="en-GB" sz="4400" dirty="0"/>
              <a:t>What are the benefits of immigration that don’t involve economic gain?</a:t>
            </a:r>
          </a:p>
        </p:txBody>
      </p:sp>
    </p:spTree>
    <p:extLst>
      <p:ext uri="{BB962C8B-B14F-4D97-AF65-F5344CB8AC3E}">
        <p14:creationId xmlns:p14="http://schemas.microsoft.com/office/powerpoint/2010/main" val="72046022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7980C74-AF2A-4450-847A-E743B22A26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1513E2-B707-289C-9AEC-86CE3DAE633B}"/>
              </a:ext>
            </a:extLst>
          </p:cNvPr>
          <p:cNvSpPr>
            <a:spLocks noGrp="1"/>
          </p:cNvSpPr>
          <p:nvPr>
            <p:ph type="title"/>
          </p:nvPr>
        </p:nvSpPr>
        <p:spPr>
          <a:xfrm>
            <a:off x="1534696" y="804519"/>
            <a:ext cx="9520158" cy="1049235"/>
          </a:xfrm>
        </p:spPr>
        <p:txBody>
          <a:bodyPr>
            <a:normAutofit/>
          </a:bodyPr>
          <a:lstStyle/>
          <a:p>
            <a:r>
              <a:rPr lang="en-GB" dirty="0"/>
              <a:t>Some thoughts and feelings….</a:t>
            </a:r>
          </a:p>
        </p:txBody>
      </p:sp>
      <p:cxnSp>
        <p:nvCxnSpPr>
          <p:cNvPr id="11" name="Straight Connector 10">
            <a:extLst>
              <a:ext uri="{FF2B5EF4-FFF2-40B4-BE49-F238E27FC236}">
                <a16:creationId xmlns:a16="http://schemas.microsoft.com/office/drawing/2014/main" id="{E9CE1AD2-68C8-4D23-BCA6-A6714F325DA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30874" y="1996645"/>
            <a:ext cx="9603274"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3" name="Rectangle 12">
            <a:extLst>
              <a:ext uri="{FF2B5EF4-FFF2-40B4-BE49-F238E27FC236}">
                <a16:creationId xmlns:a16="http://schemas.microsoft.com/office/drawing/2014/main" id="{698C92D5-DA82-49A4-B257-78C3125FA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aphicFrame>
        <p:nvGraphicFramePr>
          <p:cNvPr id="5" name="Content Placeholder 2">
            <a:extLst>
              <a:ext uri="{FF2B5EF4-FFF2-40B4-BE49-F238E27FC236}">
                <a16:creationId xmlns:a16="http://schemas.microsoft.com/office/drawing/2014/main" id="{A33F32EE-5D8F-D4D6-7104-317EEA393E5F}"/>
              </a:ext>
            </a:extLst>
          </p:cNvPr>
          <p:cNvGraphicFramePr>
            <a:graphicFrameLocks noGrp="1"/>
          </p:cNvGraphicFramePr>
          <p:nvPr>
            <p:ph idx="1"/>
            <p:extLst>
              <p:ext uri="{D42A27DB-BD31-4B8C-83A1-F6EECF244321}">
                <p14:modId xmlns:p14="http://schemas.microsoft.com/office/powerpoint/2010/main" val="2116995113"/>
              </p:ext>
            </p:extLst>
          </p:nvPr>
        </p:nvGraphicFramePr>
        <p:xfrm>
          <a:off x="1130270" y="2502076"/>
          <a:ext cx="9604375" cy="36955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84157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hought Bubble: Cloud 3">
            <a:extLst>
              <a:ext uri="{FF2B5EF4-FFF2-40B4-BE49-F238E27FC236}">
                <a16:creationId xmlns:a16="http://schemas.microsoft.com/office/drawing/2014/main" id="{928E9E28-85CF-A9FF-AA4E-91A626B015CB}"/>
              </a:ext>
            </a:extLst>
          </p:cNvPr>
          <p:cNvSpPr/>
          <p:nvPr/>
        </p:nvSpPr>
        <p:spPr>
          <a:xfrm>
            <a:off x="6484882" y="26276"/>
            <a:ext cx="5423338" cy="2280745"/>
          </a:xfrm>
          <a:prstGeom prst="cloudCallout">
            <a:avLst>
              <a:gd name="adj1" fmla="val -37239"/>
              <a:gd name="adj2" fmla="val 93653"/>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Palatino Linotype" panose="02040502050505030304"/>
              <a:ea typeface="+mn-ea"/>
              <a:cs typeface="+mn-cs"/>
            </a:endParaRPr>
          </a:p>
        </p:txBody>
      </p:sp>
      <p:sp>
        <p:nvSpPr>
          <p:cNvPr id="2" name="Title 1">
            <a:extLst>
              <a:ext uri="{FF2B5EF4-FFF2-40B4-BE49-F238E27FC236}">
                <a16:creationId xmlns:a16="http://schemas.microsoft.com/office/drawing/2014/main" id="{FB4B58CA-9BC0-9302-A2FF-371FA28137FD}"/>
              </a:ext>
            </a:extLst>
          </p:cNvPr>
          <p:cNvSpPr>
            <a:spLocks noGrp="1"/>
          </p:cNvSpPr>
          <p:nvPr>
            <p:ph type="title"/>
          </p:nvPr>
        </p:nvSpPr>
        <p:spPr>
          <a:xfrm>
            <a:off x="1534695" y="205429"/>
            <a:ext cx="9520158" cy="1049235"/>
          </a:xfrm>
        </p:spPr>
        <p:txBody>
          <a:bodyPr/>
          <a:lstStyle/>
          <a:p>
            <a:r>
              <a:rPr lang="en-GB" dirty="0"/>
              <a:t>The Dream…</a:t>
            </a:r>
          </a:p>
        </p:txBody>
      </p:sp>
      <p:sp>
        <p:nvSpPr>
          <p:cNvPr id="3" name="Content Placeholder 2">
            <a:extLst>
              <a:ext uri="{FF2B5EF4-FFF2-40B4-BE49-F238E27FC236}">
                <a16:creationId xmlns:a16="http://schemas.microsoft.com/office/drawing/2014/main" id="{6C25A6C5-462D-D07C-026C-399B4F677E78}"/>
              </a:ext>
            </a:extLst>
          </p:cNvPr>
          <p:cNvSpPr>
            <a:spLocks noGrp="1"/>
          </p:cNvSpPr>
          <p:nvPr>
            <p:ph idx="1"/>
          </p:nvPr>
        </p:nvSpPr>
        <p:spPr>
          <a:xfrm>
            <a:off x="1534695" y="1795015"/>
            <a:ext cx="10087809" cy="4037749"/>
          </a:xfrm>
        </p:spPr>
        <p:txBody>
          <a:bodyPr>
            <a:normAutofit fontScale="62500" lnSpcReduction="20000"/>
          </a:bodyPr>
          <a:lstStyle/>
          <a:p>
            <a:r>
              <a:rPr lang="en-GB" sz="3400" dirty="0"/>
              <a:t>All EPS’s represented in the network </a:t>
            </a:r>
          </a:p>
          <a:p>
            <a:r>
              <a:rPr lang="en-GB" sz="3400" dirty="0"/>
              <a:t>All EPs to have engaged in AR training </a:t>
            </a:r>
          </a:p>
          <a:p>
            <a:r>
              <a:rPr lang="en-GB" sz="3400" dirty="0"/>
              <a:t>AR practice to be evidenced across Scotland</a:t>
            </a:r>
          </a:p>
          <a:p>
            <a:r>
              <a:rPr lang="en-GB" sz="3400" dirty="0"/>
              <a:t>Increased diversity in the profession </a:t>
            </a:r>
          </a:p>
          <a:p>
            <a:r>
              <a:rPr lang="en-GB" sz="3400" dirty="0"/>
              <a:t>We have a positive impact on CYP/ communities of colour</a:t>
            </a:r>
          </a:p>
          <a:p>
            <a:r>
              <a:rPr lang="en-GB" sz="3400" dirty="0"/>
              <a:t>More safety for EPs of colour</a:t>
            </a:r>
          </a:p>
          <a:p>
            <a:r>
              <a:rPr lang="en-GB" sz="3400" dirty="0"/>
              <a:t>EPs can recognise and address racism</a:t>
            </a:r>
          </a:p>
          <a:p>
            <a:r>
              <a:rPr lang="en-GB" sz="3400" dirty="0"/>
              <a:t>More partnership representation in network</a:t>
            </a:r>
          </a:p>
          <a:p>
            <a:r>
              <a:rPr lang="en-GB" sz="3400" dirty="0"/>
              <a:t>Intersectionality, diversity and equality having stronger links to AR practice</a:t>
            </a:r>
          </a:p>
          <a:p>
            <a:endParaRPr lang="en-GB" sz="3400" dirty="0"/>
          </a:p>
          <a:p>
            <a:endParaRPr lang="en-GB" sz="3400" dirty="0"/>
          </a:p>
          <a:p>
            <a:endParaRPr lang="en-GB" dirty="0"/>
          </a:p>
        </p:txBody>
      </p:sp>
    </p:spTree>
    <p:extLst>
      <p:ext uri="{BB962C8B-B14F-4D97-AF65-F5344CB8AC3E}">
        <p14:creationId xmlns:p14="http://schemas.microsoft.com/office/powerpoint/2010/main" val="230795344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3E94E3B-CFA4-455A-9673-F46D27D1FD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F71B8AF-24E1-4CE5-BB2F-6872EEC22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32A86AAA-E7E9-D641-A16E-D22F1283B699}"/>
              </a:ext>
            </a:extLst>
          </p:cNvPr>
          <p:cNvSpPr>
            <a:spLocks noGrp="1"/>
          </p:cNvSpPr>
          <p:nvPr>
            <p:ph type="title"/>
          </p:nvPr>
        </p:nvSpPr>
        <p:spPr>
          <a:xfrm>
            <a:off x="1451579" y="2303047"/>
            <a:ext cx="3272093" cy="2674198"/>
          </a:xfrm>
        </p:spPr>
        <p:txBody>
          <a:bodyPr anchor="t">
            <a:normAutofit/>
          </a:bodyPr>
          <a:lstStyle/>
          <a:p>
            <a:r>
              <a:rPr lang="en-GB" dirty="0"/>
              <a:t>Reflective Activity (Individual 3 mins) </a:t>
            </a:r>
          </a:p>
        </p:txBody>
      </p:sp>
      <p:cxnSp>
        <p:nvCxnSpPr>
          <p:cNvPr id="20" name="Straight Connector 19">
            <a:extLst>
              <a:ext uri="{FF2B5EF4-FFF2-40B4-BE49-F238E27FC236}">
                <a16:creationId xmlns:a16="http://schemas.microsoft.com/office/drawing/2014/main" id="{633E6928-1881-40F9-942A-64C25008A35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1579" y="2146542"/>
            <a:ext cx="3272094"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5" name="Title 1">
            <a:extLst>
              <a:ext uri="{FF2B5EF4-FFF2-40B4-BE49-F238E27FC236}">
                <a16:creationId xmlns:a16="http://schemas.microsoft.com/office/drawing/2014/main" id="{9EE85D1E-6AE6-45FB-8F62-424732BE3A3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1580" y="3122496"/>
            <a:ext cx="3530157"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endParaRPr lang="en-US" dirty="0"/>
          </a:p>
        </p:txBody>
      </p:sp>
      <p:cxnSp>
        <p:nvCxnSpPr>
          <p:cNvPr id="17" name="Straight Connector 16">
            <a:extLst>
              <a:ext uri="{FF2B5EF4-FFF2-40B4-BE49-F238E27FC236}">
                <a16:creationId xmlns:a16="http://schemas.microsoft.com/office/drawing/2014/main" id="{6EC9DAD0-4276-4BDF-80D8-C985DFED0E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46827CF0-2230-41FD-8518-1B5AD476908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srcRect t="2769" b="-2769"/>
          <a:stretch/>
        </p:blipFill>
        <p:spPr>
          <a:xfrm>
            <a:off x="0" y="6135624"/>
            <a:ext cx="12192000" cy="742950"/>
          </a:xfrm>
          <a:prstGeom prst="rect">
            <a:avLst/>
          </a:prstGeom>
        </p:spPr>
      </p:pic>
      <p:graphicFrame>
        <p:nvGraphicFramePr>
          <p:cNvPr id="21" name="Content Placeholder 2">
            <a:extLst>
              <a:ext uri="{FF2B5EF4-FFF2-40B4-BE49-F238E27FC236}">
                <a16:creationId xmlns:a16="http://schemas.microsoft.com/office/drawing/2014/main" id="{0960D0E8-C15E-A41E-2D8E-97008065AD61}"/>
              </a:ext>
            </a:extLst>
          </p:cNvPr>
          <p:cNvGraphicFramePr>
            <a:graphicFrameLocks noGrp="1"/>
          </p:cNvGraphicFramePr>
          <p:nvPr>
            <p:ph idx="1"/>
            <p:extLst>
              <p:ext uri="{D42A27DB-BD31-4B8C-83A1-F6EECF244321}">
                <p14:modId xmlns:p14="http://schemas.microsoft.com/office/powerpoint/2010/main" val="2739144704"/>
              </p:ext>
            </p:extLst>
          </p:nvPr>
        </p:nvGraphicFramePr>
        <p:xfrm>
          <a:off x="5141913" y="803275"/>
          <a:ext cx="5913437" cy="46370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41455992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88544-137C-60D4-A51D-5D3FF9686347}"/>
              </a:ext>
            </a:extLst>
          </p:cNvPr>
          <p:cNvSpPr>
            <a:spLocks noGrp="1"/>
          </p:cNvSpPr>
          <p:nvPr>
            <p:ph type="title"/>
          </p:nvPr>
        </p:nvSpPr>
        <p:spPr/>
        <p:txBody>
          <a:bodyPr/>
          <a:lstStyle/>
          <a:p>
            <a:r>
              <a:rPr lang="en-GB" dirty="0"/>
              <a:t>Group Discussion: 20 mins	</a:t>
            </a:r>
          </a:p>
        </p:txBody>
      </p:sp>
      <p:sp>
        <p:nvSpPr>
          <p:cNvPr id="3" name="Content Placeholder 2">
            <a:extLst>
              <a:ext uri="{FF2B5EF4-FFF2-40B4-BE49-F238E27FC236}">
                <a16:creationId xmlns:a16="http://schemas.microsoft.com/office/drawing/2014/main" id="{ED80B36E-F5C4-98EF-40DC-367D07256C8F}"/>
              </a:ext>
            </a:extLst>
          </p:cNvPr>
          <p:cNvSpPr>
            <a:spLocks noGrp="1"/>
          </p:cNvSpPr>
          <p:nvPr>
            <p:ph idx="1"/>
          </p:nvPr>
        </p:nvSpPr>
        <p:spPr/>
        <p:txBody>
          <a:bodyPr/>
          <a:lstStyle/>
          <a:p>
            <a:r>
              <a:rPr lang="en-GB" dirty="0"/>
              <a:t>Where does the current anti-immigration rhetoric show up in our work, even subtly?</a:t>
            </a:r>
          </a:p>
          <a:p>
            <a:r>
              <a:rPr lang="en-GB" dirty="0"/>
              <a:t>What feels possible to change (within the scope of our work) and what feels constrained?</a:t>
            </a:r>
          </a:p>
          <a:p>
            <a:r>
              <a:rPr lang="en-GB" dirty="0"/>
              <a:t>How do we disrupt the chain? (This can be personal or professional) </a:t>
            </a:r>
          </a:p>
          <a:p>
            <a:r>
              <a:rPr lang="en-GB" dirty="0"/>
              <a:t>How would a family/person who had an immigrant background know that you were an ally? (Can be personal or professional) </a:t>
            </a:r>
          </a:p>
        </p:txBody>
      </p:sp>
    </p:spTree>
    <p:extLst>
      <p:ext uri="{BB962C8B-B14F-4D97-AF65-F5344CB8AC3E}">
        <p14:creationId xmlns:p14="http://schemas.microsoft.com/office/powerpoint/2010/main" val="357890153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B56CED6-ACD4-43B1-BE53-1B579E8C6E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5732"/>
            <a:ext cx="12192000" cy="4118829"/>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pic>
        <p:nvPicPr>
          <p:cNvPr id="12" name="Picture 11">
            <a:extLst>
              <a:ext uri="{FF2B5EF4-FFF2-40B4-BE49-F238E27FC236}">
                <a16:creationId xmlns:a16="http://schemas.microsoft.com/office/drawing/2014/main" id="{5B451061-F85B-40DB-92DA-1FD61C70C3F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srcRect t="2769" b="-2769"/>
          <a:stretch/>
        </p:blipFill>
        <p:spPr>
          <a:xfrm>
            <a:off x="0" y="6135624"/>
            <a:ext cx="12192000" cy="742950"/>
          </a:xfrm>
          <a:prstGeom prst="rect">
            <a:avLst/>
          </a:prstGeom>
        </p:spPr>
      </p:pic>
      <p:cxnSp>
        <p:nvCxnSpPr>
          <p:cNvPr id="14" name="Straight Connector 13">
            <a:extLst>
              <a:ext uri="{FF2B5EF4-FFF2-40B4-BE49-F238E27FC236}">
                <a16:creationId xmlns:a16="http://schemas.microsoft.com/office/drawing/2014/main" id="{D1F836F1-51D4-4090-8E0D-97877F0360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41705"/>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DE33292-50BA-4AED-A315-7A6ADB4B100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334637" y="798973"/>
            <a:ext cx="0" cy="2544756"/>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 useBgFill="1">
        <p:nvSpPr>
          <p:cNvPr id="18" name="Rectangle 17">
            <a:extLst>
              <a:ext uri="{FF2B5EF4-FFF2-40B4-BE49-F238E27FC236}">
                <a16:creationId xmlns:a16="http://schemas.microsoft.com/office/drawing/2014/main" id="{FE93A4E5-9844-4C94-BE97-92EDCA2EB0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52113E9-B822-4FC0-9815-D9FD422C4C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5732"/>
            <a:ext cx="12192000" cy="4118829"/>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3E920435-3061-7E5D-367C-B1ABD5E8D082}"/>
              </a:ext>
            </a:extLst>
          </p:cNvPr>
          <p:cNvSpPr>
            <a:spLocks noGrp="1"/>
          </p:cNvSpPr>
          <p:nvPr>
            <p:ph type="title"/>
          </p:nvPr>
        </p:nvSpPr>
        <p:spPr>
          <a:xfrm>
            <a:off x="659301" y="1474969"/>
            <a:ext cx="2823919" cy="1868760"/>
          </a:xfrm>
        </p:spPr>
        <p:txBody>
          <a:bodyPr vert="horz" lIns="91440" tIns="45720" rIns="91440" bIns="0" rtlCol="0" anchor="b">
            <a:normAutofit/>
          </a:bodyPr>
          <a:lstStyle/>
          <a:p>
            <a:r>
              <a:rPr lang="en-US" sz="3600"/>
              <a:t>Some final thoughts.. </a:t>
            </a:r>
          </a:p>
        </p:txBody>
      </p:sp>
      <p:cxnSp>
        <p:nvCxnSpPr>
          <p:cNvPr id="22" name="Straight Connector 21">
            <a:extLst>
              <a:ext uri="{FF2B5EF4-FFF2-40B4-BE49-F238E27FC236}">
                <a16:creationId xmlns:a16="http://schemas.microsoft.com/office/drawing/2014/main" id="{54CC25F9-2E48-48AB-8BC0-F5F264549FB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0988" y="807259"/>
            <a:ext cx="0" cy="2544756"/>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grpSp>
        <p:nvGrpSpPr>
          <p:cNvPr id="24" name="Group 23">
            <a:extLst>
              <a:ext uri="{FF2B5EF4-FFF2-40B4-BE49-F238E27FC236}">
                <a16:creationId xmlns:a16="http://schemas.microsoft.com/office/drawing/2014/main" id="{28665850-0FEB-436B-AD92-E1873CA4C04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9389" y="482171"/>
            <a:ext cx="7560115" cy="5149101"/>
            <a:chOff x="3979389" y="482171"/>
            <a:chExt cx="7560115" cy="5149101"/>
          </a:xfrm>
        </p:grpSpPr>
        <p:sp>
          <p:nvSpPr>
            <p:cNvPr id="25" name="Rectangle 24">
              <a:extLst>
                <a:ext uri="{FF2B5EF4-FFF2-40B4-BE49-F238E27FC236}">
                  <a16:creationId xmlns:a16="http://schemas.microsoft.com/office/drawing/2014/main" id="{29497226-2365-4B3B-9781-1EA8B98DB1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9389" y="482171"/>
              <a:ext cx="7560115" cy="5149101"/>
            </a:xfrm>
            <a:prstGeom prst="rect">
              <a:avLst/>
            </a:prstGeom>
            <a:gradFill>
              <a:gsLst>
                <a:gs pos="0">
                  <a:schemeClr val="bg2">
                    <a:lumMod val="10000"/>
                  </a:schemeClr>
                </a:gs>
                <a:gs pos="100000">
                  <a:schemeClr val="bg2">
                    <a:lumMod val="10000"/>
                  </a:schemeClr>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prstMaterial="matte">
              <a:bevelT w="133350" h="508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863181C-F135-428D-88EE-BDA1BF33E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92448" y="812507"/>
              <a:ext cx="692827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8" name="Rectangle 27">
            <a:extLst>
              <a:ext uri="{FF2B5EF4-FFF2-40B4-BE49-F238E27FC236}">
                <a16:creationId xmlns:a16="http://schemas.microsoft.com/office/drawing/2014/main" id="{FFBBF4E2-8D2F-43D2-865D-87F0B3ED0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5871" y="977099"/>
            <a:ext cx="6621291" cy="4136205"/>
          </a:xfrm>
          <a:prstGeom prst="rect">
            <a:avLst/>
          </a:prstGeom>
          <a:solidFill>
            <a:srgbClr val="FFFFFE"/>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7D925A34-1AB8-2D9E-6C19-18657D3B4ECD}"/>
              </a:ext>
            </a:extLst>
          </p:cNvPr>
          <p:cNvPicPr>
            <a:picLocks noGrp="1" noChangeAspect="1"/>
          </p:cNvPicPr>
          <p:nvPr>
            <p:ph idx="1"/>
          </p:nvPr>
        </p:nvPicPr>
        <p:blipFill>
          <a:blip r:embed="rId4"/>
          <a:stretch>
            <a:fillRect/>
          </a:stretch>
        </p:blipFill>
        <p:spPr>
          <a:xfrm>
            <a:off x="5138700" y="1116345"/>
            <a:ext cx="5242267" cy="3866172"/>
          </a:xfrm>
          <a:prstGeom prst="rect">
            <a:avLst/>
          </a:prstGeom>
        </p:spPr>
      </p:pic>
      <p:pic>
        <p:nvPicPr>
          <p:cNvPr id="30" name="Picture 29">
            <a:extLst>
              <a:ext uri="{FF2B5EF4-FFF2-40B4-BE49-F238E27FC236}">
                <a16:creationId xmlns:a16="http://schemas.microsoft.com/office/drawing/2014/main" id="{8EF1841E-483F-48D2-BEE9-419DB846F05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srcRect t="2769" b="-2769"/>
          <a:stretch/>
        </p:blipFill>
        <p:spPr>
          <a:xfrm>
            <a:off x="0" y="6135624"/>
            <a:ext cx="12192000" cy="742950"/>
          </a:xfrm>
          <a:prstGeom prst="rect">
            <a:avLst/>
          </a:prstGeom>
        </p:spPr>
      </p:pic>
      <p:cxnSp>
        <p:nvCxnSpPr>
          <p:cNvPr id="32" name="Straight Connector 31">
            <a:extLst>
              <a:ext uri="{FF2B5EF4-FFF2-40B4-BE49-F238E27FC236}">
                <a16:creationId xmlns:a16="http://schemas.microsoft.com/office/drawing/2014/main" id="{D59C9410-83E0-4382-9205-407BA785C3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41705"/>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676590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633F8-460C-B85B-F0AB-62BB472A51C0}"/>
              </a:ext>
            </a:extLst>
          </p:cNvPr>
          <p:cNvSpPr>
            <a:spLocks noGrp="1"/>
          </p:cNvSpPr>
          <p:nvPr>
            <p:ph type="title"/>
          </p:nvPr>
        </p:nvSpPr>
        <p:spPr/>
        <p:txBody>
          <a:bodyPr/>
          <a:lstStyle/>
          <a:p>
            <a:r>
              <a:rPr lang="en-GB" dirty="0"/>
              <a:t>Dates for the Next Session </a:t>
            </a:r>
          </a:p>
        </p:txBody>
      </p:sp>
      <p:sp>
        <p:nvSpPr>
          <p:cNvPr id="3" name="Content Placeholder 2">
            <a:extLst>
              <a:ext uri="{FF2B5EF4-FFF2-40B4-BE49-F238E27FC236}">
                <a16:creationId xmlns:a16="http://schemas.microsoft.com/office/drawing/2014/main" id="{CE553C75-F769-CFDE-DDA6-824A75778809}"/>
              </a:ext>
            </a:extLst>
          </p:cNvPr>
          <p:cNvSpPr>
            <a:spLocks noGrp="1"/>
          </p:cNvSpPr>
          <p:nvPr>
            <p:ph idx="1"/>
          </p:nvPr>
        </p:nvSpPr>
        <p:spPr/>
        <p:txBody>
          <a:bodyPr/>
          <a:lstStyle/>
          <a:p>
            <a:r>
              <a:rPr lang="en-GB" dirty="0"/>
              <a:t>24</a:t>
            </a:r>
            <a:r>
              <a:rPr lang="en-GB" baseline="30000" dirty="0"/>
              <a:t>th</a:t>
            </a:r>
            <a:r>
              <a:rPr lang="en-GB" dirty="0"/>
              <a:t> September 2026</a:t>
            </a:r>
          </a:p>
          <a:p>
            <a:r>
              <a:rPr lang="en-GB" dirty="0"/>
              <a:t>19</a:t>
            </a:r>
            <a:r>
              <a:rPr lang="en-GB" baseline="30000" dirty="0"/>
              <a:t>th</a:t>
            </a:r>
            <a:r>
              <a:rPr lang="en-GB" dirty="0"/>
              <a:t> January 2027</a:t>
            </a:r>
          </a:p>
          <a:p>
            <a:r>
              <a:rPr lang="en-GB" dirty="0"/>
              <a:t>24</a:t>
            </a:r>
            <a:r>
              <a:rPr lang="en-GB" baseline="30000" dirty="0"/>
              <a:t>th</a:t>
            </a:r>
            <a:r>
              <a:rPr lang="en-GB" dirty="0"/>
              <a:t> March 2027</a:t>
            </a:r>
          </a:p>
          <a:p>
            <a:r>
              <a:rPr lang="en-GB" dirty="0"/>
              <a:t>27</a:t>
            </a:r>
            <a:r>
              <a:rPr lang="en-GB" baseline="30000" dirty="0"/>
              <a:t>th</a:t>
            </a:r>
            <a:r>
              <a:rPr lang="en-GB" dirty="0"/>
              <a:t> May 2027</a:t>
            </a:r>
          </a:p>
          <a:p>
            <a:endParaRPr lang="en-GB" dirty="0"/>
          </a:p>
        </p:txBody>
      </p:sp>
    </p:spTree>
    <p:extLst>
      <p:ext uri="{BB962C8B-B14F-4D97-AF65-F5344CB8AC3E}">
        <p14:creationId xmlns:p14="http://schemas.microsoft.com/office/powerpoint/2010/main" val="111290298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AF4B3-EBA7-D1A9-71DE-6226D2205228}"/>
              </a:ext>
            </a:extLst>
          </p:cNvPr>
          <p:cNvSpPr>
            <a:spLocks noGrp="1"/>
          </p:cNvSpPr>
          <p:nvPr>
            <p:ph type="title"/>
          </p:nvPr>
        </p:nvSpPr>
        <p:spPr/>
        <p:txBody>
          <a:bodyPr/>
          <a:lstStyle/>
          <a:p>
            <a:r>
              <a:rPr lang="en-GB" dirty="0"/>
              <a:t>End of Session Evaluation </a:t>
            </a:r>
          </a:p>
        </p:txBody>
      </p:sp>
      <p:sp>
        <p:nvSpPr>
          <p:cNvPr id="3" name="Content Placeholder 2">
            <a:extLst>
              <a:ext uri="{FF2B5EF4-FFF2-40B4-BE49-F238E27FC236}">
                <a16:creationId xmlns:a16="http://schemas.microsoft.com/office/drawing/2014/main" id="{3406BC2B-68D9-4A24-3956-49CF74A457B4}"/>
              </a:ext>
            </a:extLst>
          </p:cNvPr>
          <p:cNvSpPr>
            <a:spLocks noGrp="1"/>
          </p:cNvSpPr>
          <p:nvPr>
            <p:ph idx="1"/>
          </p:nvPr>
        </p:nvSpPr>
        <p:spPr>
          <a:xfrm>
            <a:off x="5897780" y="1853754"/>
            <a:ext cx="30363999" cy="7600587"/>
          </a:xfrm>
        </p:spPr>
        <p:txBody>
          <a:bodyPr/>
          <a:lstStyle/>
          <a:p>
            <a:endParaRPr lang="en-GB" dirty="0"/>
          </a:p>
        </p:txBody>
      </p:sp>
      <p:pic>
        <p:nvPicPr>
          <p:cNvPr id="1026" name="Picture 2">
            <a:extLst>
              <a:ext uri="{FF2B5EF4-FFF2-40B4-BE49-F238E27FC236}">
                <a16:creationId xmlns:a16="http://schemas.microsoft.com/office/drawing/2014/main" id="{337AE80B-2D03-9C33-8CDD-30D18FCB40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9435" y="2009954"/>
            <a:ext cx="3453130" cy="3453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89051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6F2B0-B12F-8F52-965D-3895CA7A6714}"/>
              </a:ext>
            </a:extLst>
          </p:cNvPr>
          <p:cNvSpPr>
            <a:spLocks noGrp="1"/>
          </p:cNvSpPr>
          <p:nvPr>
            <p:ph type="title"/>
          </p:nvPr>
        </p:nvSpPr>
        <p:spPr>
          <a:xfrm>
            <a:off x="1534695" y="247471"/>
            <a:ext cx="9520158" cy="1049235"/>
          </a:xfrm>
        </p:spPr>
        <p:txBody>
          <a:bodyPr/>
          <a:lstStyle/>
          <a:p>
            <a:r>
              <a:rPr lang="en-GB" dirty="0"/>
              <a:t>Goals (by March 2027)</a:t>
            </a:r>
          </a:p>
        </p:txBody>
      </p:sp>
      <p:sp>
        <p:nvSpPr>
          <p:cNvPr id="3" name="Content Placeholder 2">
            <a:extLst>
              <a:ext uri="{FF2B5EF4-FFF2-40B4-BE49-F238E27FC236}">
                <a16:creationId xmlns:a16="http://schemas.microsoft.com/office/drawing/2014/main" id="{01E5079B-124F-F002-08BF-FA4EE6DDDE70}"/>
              </a:ext>
            </a:extLst>
          </p:cNvPr>
          <p:cNvSpPr>
            <a:spLocks noGrp="1"/>
          </p:cNvSpPr>
          <p:nvPr>
            <p:ph idx="1"/>
          </p:nvPr>
        </p:nvSpPr>
        <p:spPr>
          <a:xfrm>
            <a:off x="1618778" y="1763484"/>
            <a:ext cx="10499650" cy="4458640"/>
          </a:xfrm>
        </p:spPr>
        <p:txBody>
          <a:bodyPr>
            <a:normAutofit fontScale="62500" lnSpcReduction="20000"/>
          </a:bodyPr>
          <a:lstStyle/>
          <a:p>
            <a:r>
              <a:rPr lang="en-GB" sz="2900" dirty="0"/>
              <a:t>Continuation of </a:t>
            </a:r>
            <a:r>
              <a:rPr lang="en-GB" sz="2900" dirty="0" err="1"/>
              <a:t>workstrand</a:t>
            </a:r>
            <a:r>
              <a:rPr lang="en-GB" sz="2900" dirty="0"/>
              <a:t> groups</a:t>
            </a:r>
          </a:p>
          <a:p>
            <a:r>
              <a:rPr lang="en-GB" sz="2900" dirty="0"/>
              <a:t>Better understanding of engagement &amp; implementation of national training</a:t>
            </a:r>
          </a:p>
          <a:p>
            <a:r>
              <a:rPr lang="en-GB" sz="2900" dirty="0"/>
              <a:t>More services involved in leading change and action at network </a:t>
            </a:r>
          </a:p>
          <a:p>
            <a:r>
              <a:rPr lang="en-GB" sz="2900" dirty="0"/>
              <a:t>Wider representation on steering group (EPS’/ Uni?)</a:t>
            </a:r>
          </a:p>
          <a:p>
            <a:r>
              <a:rPr lang="en-GB" sz="2900" dirty="0"/>
              <a:t>Increased commitment from those in leadership positions (</a:t>
            </a:r>
            <a:r>
              <a:rPr lang="en-GB" sz="2900" dirty="0" err="1"/>
              <a:t>e.g</a:t>
            </a:r>
            <a:r>
              <a:rPr lang="en-GB" sz="2900" dirty="0"/>
              <a:t> ASPEP/ service ELT) </a:t>
            </a:r>
          </a:p>
          <a:p>
            <a:r>
              <a:rPr lang="en-GB" sz="2900" dirty="0"/>
              <a:t>Improvements to self evaluation of network (</a:t>
            </a:r>
            <a:r>
              <a:rPr lang="en-GB" sz="2900" dirty="0" err="1"/>
              <a:t>i.e</a:t>
            </a:r>
            <a:r>
              <a:rPr lang="en-GB" sz="2900" dirty="0"/>
              <a:t> impact of attendance)</a:t>
            </a:r>
          </a:p>
          <a:p>
            <a:r>
              <a:rPr lang="en-GB" sz="2900" dirty="0"/>
              <a:t>Improved safety for EPs of colour</a:t>
            </a:r>
          </a:p>
          <a:p>
            <a:r>
              <a:rPr lang="en-GB" sz="2900" dirty="0"/>
              <a:t>Improved understanding of racial trauma</a:t>
            </a:r>
          </a:p>
          <a:p>
            <a:r>
              <a:rPr lang="en-GB" sz="2900" dirty="0"/>
              <a:t>An understanding of the impact of AR work on CYP/ colleagues/ teachers/ communities of colour</a:t>
            </a:r>
          </a:p>
          <a:p>
            <a:r>
              <a:rPr lang="en-GB" sz="2900" dirty="0"/>
              <a:t>Measurable wider participation in network (</a:t>
            </a:r>
            <a:r>
              <a:rPr lang="en-GB" sz="2900" dirty="0" err="1"/>
              <a:t>e.g</a:t>
            </a:r>
            <a:r>
              <a:rPr lang="en-GB" sz="2900" dirty="0"/>
              <a:t> from x to y)</a:t>
            </a:r>
          </a:p>
          <a:p>
            <a:r>
              <a:rPr lang="en-GB" sz="2900" dirty="0"/>
              <a:t>Measurable increase in uptake from services undertaking training (</a:t>
            </a:r>
            <a:r>
              <a:rPr lang="en-GB" sz="2900" dirty="0" err="1"/>
              <a:t>e.g</a:t>
            </a:r>
            <a:r>
              <a:rPr lang="en-GB" sz="2900" dirty="0"/>
              <a:t> from 11 to X)</a:t>
            </a:r>
          </a:p>
          <a:p>
            <a:endParaRPr lang="en-GB" dirty="0"/>
          </a:p>
          <a:p>
            <a:endParaRPr lang="en-GB" dirty="0"/>
          </a:p>
        </p:txBody>
      </p:sp>
      <p:pic>
        <p:nvPicPr>
          <p:cNvPr id="4" name="Picture 3">
            <a:extLst>
              <a:ext uri="{FF2B5EF4-FFF2-40B4-BE49-F238E27FC236}">
                <a16:creationId xmlns:a16="http://schemas.microsoft.com/office/drawing/2014/main" id="{F9861AA8-5F86-0698-8492-620949E3EC05}"/>
              </a:ext>
            </a:extLst>
          </p:cNvPr>
          <p:cNvPicPr>
            <a:picLocks noChangeAspect="1"/>
          </p:cNvPicPr>
          <p:nvPr/>
        </p:nvPicPr>
        <p:blipFill>
          <a:blip r:embed="rId3"/>
          <a:stretch>
            <a:fillRect/>
          </a:stretch>
        </p:blipFill>
        <p:spPr>
          <a:xfrm>
            <a:off x="8948994" y="146839"/>
            <a:ext cx="2976306" cy="2019636"/>
          </a:xfrm>
          <a:prstGeom prst="rect">
            <a:avLst/>
          </a:prstGeom>
        </p:spPr>
      </p:pic>
    </p:spTree>
    <p:extLst>
      <p:ext uri="{BB962C8B-B14F-4D97-AF65-F5344CB8AC3E}">
        <p14:creationId xmlns:p14="http://schemas.microsoft.com/office/powerpoint/2010/main" val="3944292258"/>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EDEBE7"/>
      </a:lt2>
      <a:accent1>
        <a:srgbClr val="5FA534"/>
      </a:accent1>
      <a:accent2>
        <a:srgbClr val="DCAB34"/>
      </a:accent2>
      <a:accent3>
        <a:srgbClr val="D26D23"/>
      </a:accent3>
      <a:accent4>
        <a:srgbClr val="972323"/>
      </a:accent4>
      <a:accent5>
        <a:srgbClr val="236797"/>
      </a:accent5>
      <a:accent6>
        <a:srgbClr val="2FB6C6"/>
      </a:accent6>
      <a:hlink>
        <a:srgbClr val="8FC639"/>
      </a:hlink>
      <a:folHlink>
        <a:srgbClr val="E7C272"/>
      </a:folHlink>
    </a:clrScheme>
    <a:fontScheme name="Gallery">
      <a:majorFont>
        <a:latin typeface="Palatino Linotype" panose="020405020505050303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panose="020405020505050303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AC464412-510E-4F2B-8947-A0DDBD028997}"/>
    </a:ext>
  </a:extLst>
</a:theme>
</file>

<file path=ppt/theme/theme2.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sisl xmlns:xsi="http://www.w3.org/2001/XMLSchema-instance" xmlns:xsd="http://www.w3.org/2001/XMLSchema" xmlns="http://www.boldonjames.com/2008/01/sie/internal/label" sislVersion="0" policy="08955827-aeb1-42de-b749-f604362c41c2" origin="userSelected">
  <element uid="971a7eb4-36b4-4e7d-b804-a07772b8e228" value=""/>
  <element uid="e3747532-42d1-43b9-8ba8-1bf45779edd5" value=""/>
</sisl>
</file>

<file path=customXml/item2.xml><?xml version="1.0" encoding="utf-8"?>
<p:properties xmlns:p="http://schemas.microsoft.com/office/2006/metadata/properties" xmlns:xsi="http://www.w3.org/2001/XMLSchema-instance" xmlns:pc="http://schemas.microsoft.com/office/infopath/2007/PartnerControls">
  <documentManagement>
    <_activity xmlns="93c5c3f2-d4ac-4fe8-8966-d788fd005ab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B6F17BF17C97A4B996747BE49C5BED9" ma:contentTypeVersion="12" ma:contentTypeDescription="Create a new document." ma:contentTypeScope="" ma:versionID="863d502ea25ebaa4d88095594fb3e06d">
  <xsd:schema xmlns:xsd="http://www.w3.org/2001/XMLSchema" xmlns:xs="http://www.w3.org/2001/XMLSchema" xmlns:p="http://schemas.microsoft.com/office/2006/metadata/properties" xmlns:ns3="59446e61-bde0-4b6e-89a0-8ee19c819804" xmlns:ns4="93c5c3f2-d4ac-4fe8-8966-d788fd005ab0" targetNamespace="http://schemas.microsoft.com/office/2006/metadata/properties" ma:root="true" ma:fieldsID="a0a520f8b63f4bae4e2061cf160bfef4" ns3:_="" ns4:_="">
    <xsd:import namespace="59446e61-bde0-4b6e-89a0-8ee19c819804"/>
    <xsd:import namespace="93c5c3f2-d4ac-4fe8-8966-d788fd005ab0"/>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ObjectDetectorVersions" minOccurs="0"/>
                <xsd:element ref="ns4:MediaServiceSearchProperties"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9446e61-bde0-4b6e-89a0-8ee19c81980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3c5c3f2-d4ac-4fe8-8966-d788fd005ab0"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_activity" ma:index="19"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6D52739-ACC0-4990-AC5B-74DD2277E995}">
  <ds:schemaRefs>
    <ds:schemaRef ds:uri="http://www.w3.org/2001/XMLSchema"/>
    <ds:schemaRef ds:uri="http://www.boldonjames.com/2008/01/sie/internal/label"/>
  </ds:schemaRefs>
</ds:datastoreItem>
</file>

<file path=customXml/itemProps2.xml><?xml version="1.0" encoding="utf-8"?>
<ds:datastoreItem xmlns:ds="http://schemas.openxmlformats.org/officeDocument/2006/customXml" ds:itemID="{1122E48D-2105-4EAA-8D42-06C4BDC2569E}">
  <ds:schemaRefs>
    <ds:schemaRef ds:uri="59446e61-bde0-4b6e-89a0-8ee19c819804"/>
    <ds:schemaRef ds:uri="93c5c3f2-d4ac-4fe8-8966-d788fd005ab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4438587A-E8F7-4FBD-A2E3-291CA5A51AC9}">
  <ds:schemaRefs>
    <ds:schemaRef ds:uri="59446e61-bde0-4b6e-89a0-8ee19c819804"/>
    <ds:schemaRef ds:uri="93c5c3f2-d4ac-4fe8-8966-d788fd005ab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644C611A-3B77-41F4-972B-FA81E9F5B34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Gallery</Template>
  <TotalTime>8108</TotalTime>
  <Words>12764</Words>
  <Application>Microsoft Office PowerPoint</Application>
  <PresentationFormat>Widescreen</PresentationFormat>
  <Paragraphs>1027</Paragraphs>
  <Slides>84</Slides>
  <Notes>84</Notes>
  <HiddenSlides>4</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0</vt:i4>
      </vt:variant>
      <vt:variant>
        <vt:lpstr>Slide Titles</vt:lpstr>
      </vt:variant>
      <vt:variant>
        <vt:i4>84</vt:i4>
      </vt:variant>
    </vt:vector>
  </HeadingPairs>
  <TitlesOfParts>
    <vt:vector size="94" baseType="lpstr">
      <vt:lpstr>Arial</vt:lpstr>
      <vt:lpstr>Calibri</vt:lpstr>
      <vt:lpstr>Calibri Light</vt:lpstr>
      <vt:lpstr>CartographCF-Heavy</vt:lpstr>
      <vt:lpstr>Effra-Bold</vt:lpstr>
      <vt:lpstr>Effra-Light</vt:lpstr>
      <vt:lpstr>Palatino Linotype</vt:lpstr>
      <vt:lpstr>Source Sans Pro</vt:lpstr>
      <vt:lpstr>Gallery</vt:lpstr>
      <vt:lpstr>Retrospect</vt:lpstr>
      <vt:lpstr>SDEP Anti-Racist Network  Session 4 28.05.26 </vt:lpstr>
      <vt:lpstr>Session Outline</vt:lpstr>
      <vt:lpstr>Anti-Racist Network </vt:lpstr>
      <vt:lpstr>Content Warning &amp; Emotional Safety </vt:lpstr>
      <vt:lpstr>SDEP Anti-Racist Network (Restructure in progress!) </vt:lpstr>
      <vt:lpstr>An update on SDEP Anti-Racist Workstrands</vt:lpstr>
      <vt:lpstr>Feedback from last session. SDEP Anti-Racist network PCP: </vt:lpstr>
      <vt:lpstr>The Dream…</vt:lpstr>
      <vt:lpstr>Goals (by March 2027)</vt:lpstr>
      <vt:lpstr>Some initial actions identified by the network…</vt:lpstr>
      <vt:lpstr>…Watch this space!</vt:lpstr>
      <vt:lpstr> Exploring the links between immigration and trauma    </vt:lpstr>
      <vt:lpstr>Outline of Training        </vt:lpstr>
      <vt:lpstr>Some things to keep in mind…</vt:lpstr>
      <vt:lpstr>Terminology</vt:lpstr>
      <vt:lpstr>Quiz</vt:lpstr>
      <vt:lpstr>Section 1 - International, National &amp; Local Context</vt:lpstr>
      <vt:lpstr>International Law</vt:lpstr>
      <vt:lpstr>UK Context</vt:lpstr>
      <vt:lpstr>UK Law and the media</vt:lpstr>
      <vt:lpstr>Facts and figures..</vt:lpstr>
      <vt:lpstr>UK Context</vt:lpstr>
      <vt:lpstr>Scottish context</vt:lpstr>
      <vt:lpstr>New Scots Refugee Integration Strategy</vt:lpstr>
      <vt:lpstr>Activity</vt:lpstr>
      <vt:lpstr>Section 2 - The Relationship between the migrant experience and stress and trauma</vt:lpstr>
      <vt:lpstr>PowerPoint Presentation</vt:lpstr>
      <vt:lpstr>Activity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Activity</vt:lpstr>
      <vt:lpstr>What is culture?</vt:lpstr>
      <vt:lpstr>What is acculturation?</vt:lpstr>
      <vt:lpstr>Acculturative Stress</vt:lpstr>
      <vt:lpstr>Acculturative Stress</vt:lpstr>
      <vt:lpstr>Prevalence of mental health issues in migrant population</vt:lpstr>
      <vt:lpstr>Impact on children</vt:lpstr>
      <vt:lpstr> When might adversity become trauma? (stressor continuum)</vt:lpstr>
      <vt:lpstr>Unmet attachment needs  </vt:lpstr>
      <vt:lpstr>PowerPoint Presentation</vt:lpstr>
      <vt:lpstr>Activity</vt:lpstr>
      <vt:lpstr>Signs of trauma in refugee children</vt:lpstr>
      <vt:lpstr>PowerPoint Presentation</vt:lpstr>
      <vt:lpstr>Potential protective/resilience factors</vt:lpstr>
      <vt:lpstr>Section 3: Supporting migrant children and young people who have experienced stress and  trauma</vt:lpstr>
      <vt:lpstr>Developing a Culturally Responsive School</vt:lpstr>
      <vt:lpstr>PowerPoint Presentation</vt:lpstr>
      <vt:lpstr>Scotland’s vision…</vt:lpstr>
      <vt:lpstr>Recognising and Responding to  Trauma in migrant children</vt:lpstr>
      <vt:lpstr>It’s all about rights ……</vt:lpstr>
      <vt:lpstr>Evidence informed principles to support</vt:lpstr>
      <vt:lpstr>SAFE</vt:lpstr>
      <vt:lpstr>CALM</vt:lpstr>
      <vt:lpstr>CONNECTION</vt:lpstr>
      <vt:lpstr>CONTROL</vt:lpstr>
      <vt:lpstr>HOPE</vt:lpstr>
      <vt:lpstr>Welcoming and Settling Children</vt:lpstr>
      <vt:lpstr>Key principles: Providing connection (‘feeling known’)</vt:lpstr>
      <vt:lpstr>Role of Educational Psychologist</vt:lpstr>
      <vt:lpstr>Exploring your own cultural competency</vt:lpstr>
      <vt:lpstr>PowerPoint Presentation</vt:lpstr>
      <vt:lpstr>PowerPoint Presentation</vt:lpstr>
      <vt:lpstr>PowerPoint Presentation</vt:lpstr>
      <vt:lpstr>Section 4: Staff Wellbeing and community support</vt:lpstr>
      <vt:lpstr>Looking after staff wellbeing</vt:lpstr>
      <vt:lpstr>Signs of vicarious trauma</vt:lpstr>
      <vt:lpstr>Links to key documents</vt:lpstr>
      <vt:lpstr>PowerPoint Presentation</vt:lpstr>
      <vt:lpstr>The impact of recent global events on the lived experience of immigrants </vt:lpstr>
      <vt:lpstr>Unite the Kingdon Rally Video </vt:lpstr>
      <vt:lpstr>Reflective Activity </vt:lpstr>
      <vt:lpstr>Mentimeter.com    Code: 23919074</vt:lpstr>
      <vt:lpstr>Mentimeter.com    Code: 23919074</vt:lpstr>
      <vt:lpstr>Some thoughts and feelings….</vt:lpstr>
      <vt:lpstr>Reflective Activity (Individual 3 mins) </vt:lpstr>
      <vt:lpstr>Group Discussion: 20 mins </vt:lpstr>
      <vt:lpstr>Some final thoughts.. </vt:lpstr>
      <vt:lpstr>Dates for the Next Session </vt:lpstr>
      <vt:lpstr>End of Session Evaluation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Gibson-Knowles</dc:creator>
  <cp:keywords>[OFFICIAL]</cp:keywords>
  <cp:lastModifiedBy>Rebecca Gibson-Knowles</cp:lastModifiedBy>
  <cp:revision>104</cp:revision>
  <dcterms:created xsi:type="dcterms:W3CDTF">2024-03-21T14:25:07Z</dcterms:created>
  <dcterms:modified xsi:type="dcterms:W3CDTF">2026-05-27T09:56:15Z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IndexRef">
    <vt:lpwstr>41c90fc0-3daf-45df-9f98-312088eef045</vt:lpwstr>
  </property>
  <property fmtid="{D5CDD505-2E9C-101B-9397-08002B2CF9AE}" pid="3" name="bjSaver">
    <vt:lpwstr>HgppZwdS39NNasSydwfxoO2HQInPGHWR</vt:lpwstr>
  </property>
  <property fmtid="{D5CDD505-2E9C-101B-9397-08002B2CF9AE}" pid="4" name="bjDocumentLabelXML">
    <vt:lpwstr>&lt;?xml version="1.0" encoding="us-ascii"?&gt;&lt;sisl xmlns:xsi="http://www.w3.org/2001/XMLSchema-instance" xmlns:xsd="http://www.w3.org/2001/XMLSchema" sislVersion="0" policy="08955827-aeb1-42de-b749-f604362c41c2" origin="userSelected" xmlns="http://www.boldonj</vt:lpwstr>
  </property>
  <property fmtid="{D5CDD505-2E9C-101B-9397-08002B2CF9AE}" pid="5" name="bjDocumentLabelXML-0">
    <vt:lpwstr>ames.com/2008/01/sie/internal/label"&gt;&lt;element uid="971a7eb4-36b4-4e7d-b804-a07772b8e228" value="" /&gt;&lt;element uid="e3747532-42d1-43b9-8ba8-1bf45779edd5" value="" /&gt;&lt;/sisl&gt;</vt:lpwstr>
  </property>
  <property fmtid="{D5CDD505-2E9C-101B-9397-08002B2CF9AE}" pid="6" name="bjDocumentSecurityLabel">
    <vt:lpwstr>OFFICIAL</vt:lpwstr>
  </property>
  <property fmtid="{D5CDD505-2E9C-101B-9397-08002B2CF9AE}" pid="7" name="gcc-meta-protectivemarking">
    <vt:lpwstr>[OFFICIAL]</vt:lpwstr>
  </property>
  <property fmtid="{D5CDD505-2E9C-101B-9397-08002B2CF9AE}" pid="8" name="ContentTypeId">
    <vt:lpwstr>0x0101008B6F17BF17C97A4B996747BE49C5BED9</vt:lpwstr>
  </property>
  <property fmtid="{D5CDD505-2E9C-101B-9397-08002B2CF9AE}" pid="9" name="MSIP_Label_994db701-89a9-49bb-b598-cb04a9f5d29a_Enabled">
    <vt:lpwstr>true</vt:lpwstr>
  </property>
  <property fmtid="{D5CDD505-2E9C-101B-9397-08002B2CF9AE}" pid="10" name="MSIP_Label_994db701-89a9-49bb-b598-cb04a9f5d29a_SetDate">
    <vt:lpwstr>2025-10-17T09:27:25Z</vt:lpwstr>
  </property>
  <property fmtid="{D5CDD505-2E9C-101B-9397-08002B2CF9AE}" pid="11" name="MSIP_Label_994db701-89a9-49bb-b598-cb04a9f5d29a_Method">
    <vt:lpwstr>Privileged</vt:lpwstr>
  </property>
  <property fmtid="{D5CDD505-2E9C-101B-9397-08002B2CF9AE}" pid="12" name="MSIP_Label_994db701-89a9-49bb-b598-cb04a9f5d29a_Name">
    <vt:lpwstr>Official</vt:lpwstr>
  </property>
  <property fmtid="{D5CDD505-2E9C-101B-9397-08002B2CF9AE}" pid="13" name="MSIP_Label_994db701-89a9-49bb-b598-cb04a9f5d29a_SiteId">
    <vt:lpwstr>ca295336-1aa6-4486-b2b2-cf7669625305</vt:lpwstr>
  </property>
  <property fmtid="{D5CDD505-2E9C-101B-9397-08002B2CF9AE}" pid="14" name="MSIP_Label_994db701-89a9-49bb-b598-cb04a9f5d29a_ActionId">
    <vt:lpwstr>673f097d-88cb-401d-b273-8503c64493f0</vt:lpwstr>
  </property>
  <property fmtid="{D5CDD505-2E9C-101B-9397-08002B2CF9AE}" pid="15" name="MSIP_Label_994db701-89a9-49bb-b598-cb04a9f5d29a_ContentBits">
    <vt:lpwstr>1</vt:lpwstr>
  </property>
  <property fmtid="{D5CDD505-2E9C-101B-9397-08002B2CF9AE}" pid="16" name="MSIP_Label_994db701-89a9-49bb-b598-cb04a9f5d29a_Tag">
    <vt:lpwstr>10, 0, 1, 1</vt:lpwstr>
  </property>
  <property fmtid="{D5CDD505-2E9C-101B-9397-08002B2CF9AE}" pid="17" name="ClassificationContentMarkingHeaderLocations">
    <vt:lpwstr>Gallery:10\Retrospect:11\ChronicleVTI:10</vt:lpwstr>
  </property>
  <property fmtid="{D5CDD505-2E9C-101B-9397-08002B2CF9AE}" pid="18" name="ClassificationContentMarkingHeaderText">
    <vt:lpwstr>OFFICIAL</vt:lpwstr>
  </property>
</Properties>
</file>