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2"/>
    <p:sldMasterId id="2147483774" r:id="rId3"/>
  </p:sldMasterIdLst>
  <p:notesMasterIdLst>
    <p:notesMasterId r:id="rId18"/>
  </p:notesMasterIdLst>
  <p:handoutMasterIdLst>
    <p:handoutMasterId r:id="rId19"/>
  </p:handoutMasterIdLst>
  <p:sldIdLst>
    <p:sldId id="258" r:id="rId4"/>
    <p:sldId id="260" r:id="rId5"/>
    <p:sldId id="263" r:id="rId6"/>
    <p:sldId id="266" r:id="rId7"/>
    <p:sldId id="264" r:id="rId8"/>
    <p:sldId id="265" r:id="rId9"/>
    <p:sldId id="256" r:id="rId10"/>
    <p:sldId id="281" r:id="rId11"/>
    <p:sldId id="282" r:id="rId12"/>
    <p:sldId id="283" r:id="rId13"/>
    <p:sldId id="284" r:id="rId14"/>
    <p:sldId id="267" r:id="rId15"/>
    <p:sldId id="269" r:id="rId16"/>
    <p:sldId id="28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593" autoAdjust="0"/>
  </p:normalViewPr>
  <p:slideViewPr>
    <p:cSldViewPr snapToGrid="0">
      <p:cViewPr varScale="1">
        <p:scale>
          <a:sx n="103" d="100"/>
          <a:sy n="103" d="100"/>
        </p:scale>
        <p:origin x="8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2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856F7A-A334-4946-9E53-FBA9A4203E8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4F85C24-B19B-4A44-A979-FBED60D72DB9}">
      <dgm:prSet phldrT="[Text]"/>
      <dgm:spPr/>
      <dgm:t>
        <a:bodyPr/>
        <a:lstStyle/>
        <a:p>
          <a:r>
            <a:rPr lang="en-GB" dirty="0"/>
            <a:t>SDEP ARN Steering Group </a:t>
          </a:r>
        </a:p>
      </dgm:t>
    </dgm:pt>
    <dgm:pt modelId="{9C6FF389-700D-44CD-B733-6FECD3B6A38F}" type="parTrans" cxnId="{FC72D57A-0218-4682-80F1-EAA57F6C5B32}">
      <dgm:prSet/>
      <dgm:spPr/>
      <dgm:t>
        <a:bodyPr/>
        <a:lstStyle/>
        <a:p>
          <a:endParaRPr lang="en-GB"/>
        </a:p>
      </dgm:t>
    </dgm:pt>
    <dgm:pt modelId="{C38AB071-D4D6-482F-BBFD-A84EC1F11FA9}" type="sibTrans" cxnId="{FC72D57A-0218-4682-80F1-EAA57F6C5B32}">
      <dgm:prSet/>
      <dgm:spPr/>
      <dgm:t>
        <a:bodyPr/>
        <a:lstStyle/>
        <a:p>
          <a:endParaRPr lang="en-GB"/>
        </a:p>
      </dgm:t>
    </dgm:pt>
    <dgm:pt modelId="{70F58286-E53F-4531-B39B-D546D7F9E656}" type="asst">
      <dgm:prSet phldrT="[Text]"/>
      <dgm:spPr/>
      <dgm:t>
        <a:bodyPr/>
        <a:lstStyle/>
        <a:p>
          <a:r>
            <a:rPr lang="en-GB" dirty="0"/>
            <a:t>Anti-Racist Network </a:t>
          </a:r>
        </a:p>
      </dgm:t>
    </dgm:pt>
    <dgm:pt modelId="{24136E8D-34ED-458A-BD6A-572C63E66019}" type="parTrans" cxnId="{4B91A286-DF48-46BE-9D2D-96736B7208B3}">
      <dgm:prSet/>
      <dgm:spPr/>
      <dgm:t>
        <a:bodyPr/>
        <a:lstStyle/>
        <a:p>
          <a:endParaRPr lang="en-GB"/>
        </a:p>
      </dgm:t>
    </dgm:pt>
    <dgm:pt modelId="{ADAEB120-1BBF-4BAF-B340-3C2972AD4587}" type="sibTrans" cxnId="{4B91A286-DF48-46BE-9D2D-96736B7208B3}">
      <dgm:prSet/>
      <dgm:spPr/>
      <dgm:t>
        <a:bodyPr/>
        <a:lstStyle/>
        <a:p>
          <a:endParaRPr lang="en-GB"/>
        </a:p>
      </dgm:t>
    </dgm:pt>
    <dgm:pt modelId="{DC034681-925E-4610-AD28-C306DA6A495E}">
      <dgm:prSet phldrT="[Text]"/>
      <dgm:spPr/>
      <dgm:t>
        <a:bodyPr/>
        <a:lstStyle/>
        <a:p>
          <a:r>
            <a:rPr lang="en-GB" dirty="0"/>
            <a:t>National Training Pilot </a:t>
          </a:r>
        </a:p>
      </dgm:t>
    </dgm:pt>
    <dgm:pt modelId="{0917886C-4DD3-4FB0-A718-406DE4E22642}" type="parTrans" cxnId="{2168E6BC-A24F-4A7C-8E97-357486FB2916}">
      <dgm:prSet/>
      <dgm:spPr/>
      <dgm:t>
        <a:bodyPr/>
        <a:lstStyle/>
        <a:p>
          <a:endParaRPr lang="en-GB"/>
        </a:p>
      </dgm:t>
    </dgm:pt>
    <dgm:pt modelId="{8A8375B0-6743-4974-A312-BBC86DC84852}" type="sibTrans" cxnId="{2168E6BC-A24F-4A7C-8E97-357486FB2916}">
      <dgm:prSet/>
      <dgm:spPr/>
      <dgm:t>
        <a:bodyPr/>
        <a:lstStyle/>
        <a:p>
          <a:endParaRPr lang="en-GB"/>
        </a:p>
      </dgm:t>
    </dgm:pt>
    <dgm:pt modelId="{C2882F42-E903-4A03-B940-760FD24EAAF2}" type="asst">
      <dgm:prSet/>
      <dgm:spPr/>
      <dgm:t>
        <a:bodyPr/>
        <a:lstStyle/>
        <a:p>
          <a:r>
            <a:rPr lang="en-GB" dirty="0"/>
            <a:t>Work Strands</a:t>
          </a:r>
        </a:p>
      </dgm:t>
    </dgm:pt>
    <dgm:pt modelId="{4262152B-AD1F-4429-9CCA-D87736468BAB}" type="parTrans" cxnId="{87371506-E53D-41DF-8615-B14DEEF73C6A}">
      <dgm:prSet/>
      <dgm:spPr/>
    </dgm:pt>
    <dgm:pt modelId="{25A52D16-712F-40AF-AA57-91F98A0FEBB3}" type="sibTrans" cxnId="{87371506-E53D-41DF-8615-B14DEEF73C6A}">
      <dgm:prSet/>
      <dgm:spPr/>
    </dgm:pt>
    <dgm:pt modelId="{4E469029-B8B1-47C3-9DB6-48E5542B41C6}" type="pres">
      <dgm:prSet presAssocID="{95856F7A-A334-4946-9E53-FBA9A4203E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707089B-BBB0-4D04-B7AD-8B9AF28B3417}" type="pres">
      <dgm:prSet presAssocID="{C4F85C24-B19B-4A44-A979-FBED60D72DB9}" presName="hierRoot1" presStyleCnt="0">
        <dgm:presLayoutVars>
          <dgm:hierBranch val="init"/>
        </dgm:presLayoutVars>
      </dgm:prSet>
      <dgm:spPr/>
    </dgm:pt>
    <dgm:pt modelId="{01AB55E4-DFE6-42E3-AC25-8F8AB5C4035B}" type="pres">
      <dgm:prSet presAssocID="{C4F85C24-B19B-4A44-A979-FBED60D72DB9}" presName="rootComposite1" presStyleCnt="0"/>
      <dgm:spPr/>
    </dgm:pt>
    <dgm:pt modelId="{7012FBDF-1D97-4655-B65C-401C93D5D739}" type="pres">
      <dgm:prSet presAssocID="{C4F85C24-B19B-4A44-A979-FBED60D72DB9}" presName="rootText1" presStyleLbl="node0" presStyleIdx="0" presStyleCnt="1" custLinFactNeighborX="15">
        <dgm:presLayoutVars>
          <dgm:chPref val="3"/>
        </dgm:presLayoutVars>
      </dgm:prSet>
      <dgm:spPr/>
    </dgm:pt>
    <dgm:pt modelId="{1616D8C6-D786-4E0A-9CAE-6FD5139E9A5E}" type="pres">
      <dgm:prSet presAssocID="{C4F85C24-B19B-4A44-A979-FBED60D72DB9}" presName="rootConnector1" presStyleLbl="node1" presStyleIdx="0" presStyleCnt="0"/>
      <dgm:spPr/>
    </dgm:pt>
    <dgm:pt modelId="{2A57F9CB-C806-4BD2-B0B2-93DA92B495E4}" type="pres">
      <dgm:prSet presAssocID="{C4F85C24-B19B-4A44-A979-FBED60D72DB9}" presName="hierChild2" presStyleCnt="0"/>
      <dgm:spPr/>
    </dgm:pt>
    <dgm:pt modelId="{57E7B5EB-1069-424A-822D-1A3CD8F7B1B5}" type="pres">
      <dgm:prSet presAssocID="{0917886C-4DD3-4FB0-A718-406DE4E22642}" presName="Name37" presStyleLbl="parChTrans1D2" presStyleIdx="0" presStyleCnt="3"/>
      <dgm:spPr/>
    </dgm:pt>
    <dgm:pt modelId="{71C25DA3-4D85-47F6-A495-3F069321003E}" type="pres">
      <dgm:prSet presAssocID="{DC034681-925E-4610-AD28-C306DA6A495E}" presName="hierRoot2" presStyleCnt="0">
        <dgm:presLayoutVars>
          <dgm:hierBranch val="init"/>
        </dgm:presLayoutVars>
      </dgm:prSet>
      <dgm:spPr/>
    </dgm:pt>
    <dgm:pt modelId="{A9021583-39F4-495F-BBA5-5B30A7C5895E}" type="pres">
      <dgm:prSet presAssocID="{DC034681-925E-4610-AD28-C306DA6A495E}" presName="rootComposite" presStyleCnt="0"/>
      <dgm:spPr/>
    </dgm:pt>
    <dgm:pt modelId="{2A13FF7B-1E20-4697-BE0F-358AEAE37526}" type="pres">
      <dgm:prSet presAssocID="{DC034681-925E-4610-AD28-C306DA6A495E}" presName="rootText" presStyleLbl="node2" presStyleIdx="0" presStyleCnt="1">
        <dgm:presLayoutVars>
          <dgm:chPref val="3"/>
        </dgm:presLayoutVars>
      </dgm:prSet>
      <dgm:spPr/>
    </dgm:pt>
    <dgm:pt modelId="{6A802A9B-EE8D-4F68-B678-DDE8081441DF}" type="pres">
      <dgm:prSet presAssocID="{DC034681-925E-4610-AD28-C306DA6A495E}" presName="rootConnector" presStyleLbl="node2" presStyleIdx="0" presStyleCnt="1"/>
      <dgm:spPr/>
    </dgm:pt>
    <dgm:pt modelId="{7018244F-3B6B-4804-98BF-A1905C4E95FA}" type="pres">
      <dgm:prSet presAssocID="{DC034681-925E-4610-AD28-C306DA6A495E}" presName="hierChild4" presStyleCnt="0"/>
      <dgm:spPr/>
    </dgm:pt>
    <dgm:pt modelId="{42D9A63C-BDA9-4427-9DC1-7713168F1632}" type="pres">
      <dgm:prSet presAssocID="{DC034681-925E-4610-AD28-C306DA6A495E}" presName="hierChild5" presStyleCnt="0"/>
      <dgm:spPr/>
    </dgm:pt>
    <dgm:pt modelId="{05D9722F-02C3-4405-B09C-D93BB723A21E}" type="pres">
      <dgm:prSet presAssocID="{C4F85C24-B19B-4A44-A979-FBED60D72DB9}" presName="hierChild3" presStyleCnt="0"/>
      <dgm:spPr/>
    </dgm:pt>
    <dgm:pt modelId="{C9A3F16C-EFC2-4997-BB49-3F5EE3BA550C}" type="pres">
      <dgm:prSet presAssocID="{24136E8D-34ED-458A-BD6A-572C63E66019}" presName="Name111" presStyleLbl="parChTrans1D2" presStyleIdx="1" presStyleCnt="3"/>
      <dgm:spPr/>
    </dgm:pt>
    <dgm:pt modelId="{9C487FD7-E7E1-4ED9-8459-1F1432E2D88E}" type="pres">
      <dgm:prSet presAssocID="{70F58286-E53F-4531-B39B-D546D7F9E656}" presName="hierRoot3" presStyleCnt="0">
        <dgm:presLayoutVars>
          <dgm:hierBranch val="init"/>
        </dgm:presLayoutVars>
      </dgm:prSet>
      <dgm:spPr/>
    </dgm:pt>
    <dgm:pt modelId="{6E00A8FD-C561-4959-805C-EFBA91CEDC5A}" type="pres">
      <dgm:prSet presAssocID="{70F58286-E53F-4531-B39B-D546D7F9E656}" presName="rootComposite3" presStyleCnt="0"/>
      <dgm:spPr/>
    </dgm:pt>
    <dgm:pt modelId="{0BF27CE0-0DA3-4012-A5F4-4244D5C07A0D}" type="pres">
      <dgm:prSet presAssocID="{70F58286-E53F-4531-B39B-D546D7F9E656}" presName="rootText3" presStyleLbl="asst1" presStyleIdx="0" presStyleCnt="2" custLinFactX="16540" custLinFactNeighborX="100000" custLinFactNeighborY="-16041">
        <dgm:presLayoutVars>
          <dgm:chPref val="3"/>
        </dgm:presLayoutVars>
      </dgm:prSet>
      <dgm:spPr/>
    </dgm:pt>
    <dgm:pt modelId="{3D96223E-57D6-4783-B319-9885985E7632}" type="pres">
      <dgm:prSet presAssocID="{70F58286-E53F-4531-B39B-D546D7F9E656}" presName="rootConnector3" presStyleLbl="asst1" presStyleIdx="0" presStyleCnt="2"/>
      <dgm:spPr/>
    </dgm:pt>
    <dgm:pt modelId="{1B567096-29EC-456C-A5E6-0B5DC9D1D1E1}" type="pres">
      <dgm:prSet presAssocID="{70F58286-E53F-4531-B39B-D546D7F9E656}" presName="hierChild6" presStyleCnt="0"/>
      <dgm:spPr/>
    </dgm:pt>
    <dgm:pt modelId="{90399B5C-3D10-4DA0-B629-03E5715F4629}" type="pres">
      <dgm:prSet presAssocID="{70F58286-E53F-4531-B39B-D546D7F9E656}" presName="hierChild7" presStyleCnt="0"/>
      <dgm:spPr/>
    </dgm:pt>
    <dgm:pt modelId="{E5017549-DE47-4C2A-AF78-A2C3D4EBFB5F}" type="pres">
      <dgm:prSet presAssocID="{4262152B-AD1F-4429-9CCA-D87736468BAB}" presName="Name111" presStyleLbl="parChTrans1D2" presStyleIdx="2" presStyleCnt="3"/>
      <dgm:spPr/>
    </dgm:pt>
    <dgm:pt modelId="{48953962-93DD-416F-8492-69CECF27064C}" type="pres">
      <dgm:prSet presAssocID="{C2882F42-E903-4A03-B940-760FD24EAAF2}" presName="hierRoot3" presStyleCnt="0">
        <dgm:presLayoutVars>
          <dgm:hierBranch val="init"/>
        </dgm:presLayoutVars>
      </dgm:prSet>
      <dgm:spPr/>
    </dgm:pt>
    <dgm:pt modelId="{D74F47D4-0F4A-4682-A90A-3BF002C6B707}" type="pres">
      <dgm:prSet presAssocID="{C2882F42-E903-4A03-B940-760FD24EAAF2}" presName="rootComposite3" presStyleCnt="0"/>
      <dgm:spPr/>
    </dgm:pt>
    <dgm:pt modelId="{64D24E9F-E74B-40B4-B471-0FC11F5ECFA4}" type="pres">
      <dgm:prSet presAssocID="{C2882F42-E903-4A03-B940-760FD24EAAF2}" presName="rootText3" presStyleLbl="asst1" presStyleIdx="1" presStyleCnt="2" custLinFactX="22673" custLinFactNeighborX="100000" custLinFactNeighborY="-13940">
        <dgm:presLayoutVars>
          <dgm:chPref val="3"/>
        </dgm:presLayoutVars>
      </dgm:prSet>
      <dgm:spPr/>
    </dgm:pt>
    <dgm:pt modelId="{B1D33073-7118-4B1B-86CD-4DA7B90F8726}" type="pres">
      <dgm:prSet presAssocID="{C2882F42-E903-4A03-B940-760FD24EAAF2}" presName="rootConnector3" presStyleLbl="asst1" presStyleIdx="1" presStyleCnt="2"/>
      <dgm:spPr/>
    </dgm:pt>
    <dgm:pt modelId="{A33E20DE-8FD3-46D4-82F7-F3882C14104E}" type="pres">
      <dgm:prSet presAssocID="{C2882F42-E903-4A03-B940-760FD24EAAF2}" presName="hierChild6" presStyleCnt="0"/>
      <dgm:spPr/>
    </dgm:pt>
    <dgm:pt modelId="{F1802CFF-4AFA-4E88-AAA5-23E41C3B8A33}" type="pres">
      <dgm:prSet presAssocID="{C2882F42-E903-4A03-B940-760FD24EAAF2}" presName="hierChild7" presStyleCnt="0"/>
      <dgm:spPr/>
    </dgm:pt>
  </dgm:ptLst>
  <dgm:cxnLst>
    <dgm:cxn modelId="{A52B3704-54DF-472A-A83E-4C38E896EE17}" type="presOf" srcId="{0917886C-4DD3-4FB0-A718-406DE4E22642}" destId="{57E7B5EB-1069-424A-822D-1A3CD8F7B1B5}" srcOrd="0" destOrd="0" presId="urn:microsoft.com/office/officeart/2005/8/layout/orgChart1"/>
    <dgm:cxn modelId="{87371506-E53D-41DF-8615-B14DEEF73C6A}" srcId="{C4F85C24-B19B-4A44-A979-FBED60D72DB9}" destId="{C2882F42-E903-4A03-B940-760FD24EAAF2}" srcOrd="1" destOrd="0" parTransId="{4262152B-AD1F-4429-9CCA-D87736468BAB}" sibTransId="{25A52D16-712F-40AF-AA57-91F98A0FEBB3}"/>
    <dgm:cxn modelId="{CA5A4E07-9404-4E28-A328-D33C1847A438}" type="presOf" srcId="{24136E8D-34ED-458A-BD6A-572C63E66019}" destId="{C9A3F16C-EFC2-4997-BB49-3F5EE3BA550C}" srcOrd="0" destOrd="0" presId="urn:microsoft.com/office/officeart/2005/8/layout/orgChart1"/>
    <dgm:cxn modelId="{D8376E0C-2EBC-4ED9-AAB4-3C50006597D5}" type="presOf" srcId="{C4F85C24-B19B-4A44-A979-FBED60D72DB9}" destId="{1616D8C6-D786-4E0A-9CAE-6FD5139E9A5E}" srcOrd="1" destOrd="0" presId="urn:microsoft.com/office/officeart/2005/8/layout/orgChart1"/>
    <dgm:cxn modelId="{55034C17-8032-46D6-857D-27D3E617B8DE}" type="presOf" srcId="{70F58286-E53F-4531-B39B-D546D7F9E656}" destId="{0BF27CE0-0DA3-4012-A5F4-4244D5C07A0D}" srcOrd="0" destOrd="0" presId="urn:microsoft.com/office/officeart/2005/8/layout/orgChart1"/>
    <dgm:cxn modelId="{BFB38719-1EDE-46E2-8B3F-7B0DBEB87666}" type="presOf" srcId="{C4F85C24-B19B-4A44-A979-FBED60D72DB9}" destId="{7012FBDF-1D97-4655-B65C-401C93D5D739}" srcOrd="0" destOrd="0" presId="urn:microsoft.com/office/officeart/2005/8/layout/orgChart1"/>
    <dgm:cxn modelId="{612F151F-A45F-4459-A15D-F390EE2326F2}" type="presOf" srcId="{DC034681-925E-4610-AD28-C306DA6A495E}" destId="{6A802A9B-EE8D-4F68-B678-DDE8081441DF}" srcOrd="1" destOrd="0" presId="urn:microsoft.com/office/officeart/2005/8/layout/orgChart1"/>
    <dgm:cxn modelId="{3482C352-7E10-46C8-80B6-2338CF355C86}" type="presOf" srcId="{C2882F42-E903-4A03-B940-760FD24EAAF2}" destId="{B1D33073-7118-4B1B-86CD-4DA7B90F8726}" srcOrd="1" destOrd="0" presId="urn:microsoft.com/office/officeart/2005/8/layout/orgChart1"/>
    <dgm:cxn modelId="{A371E675-2B30-4F63-97F2-CA8115DDD4A0}" type="presOf" srcId="{DC034681-925E-4610-AD28-C306DA6A495E}" destId="{2A13FF7B-1E20-4697-BE0F-358AEAE37526}" srcOrd="0" destOrd="0" presId="urn:microsoft.com/office/officeart/2005/8/layout/orgChart1"/>
    <dgm:cxn modelId="{FC72D57A-0218-4682-80F1-EAA57F6C5B32}" srcId="{95856F7A-A334-4946-9E53-FBA9A4203E8C}" destId="{C4F85C24-B19B-4A44-A979-FBED60D72DB9}" srcOrd="0" destOrd="0" parTransId="{9C6FF389-700D-44CD-B733-6FECD3B6A38F}" sibTransId="{C38AB071-D4D6-482F-BBFD-A84EC1F11FA9}"/>
    <dgm:cxn modelId="{83607C82-B87E-4397-85F9-B25B0C5A7556}" type="presOf" srcId="{4262152B-AD1F-4429-9CCA-D87736468BAB}" destId="{E5017549-DE47-4C2A-AF78-A2C3D4EBFB5F}" srcOrd="0" destOrd="0" presId="urn:microsoft.com/office/officeart/2005/8/layout/orgChart1"/>
    <dgm:cxn modelId="{4B91A286-DF48-46BE-9D2D-96736B7208B3}" srcId="{C4F85C24-B19B-4A44-A979-FBED60D72DB9}" destId="{70F58286-E53F-4531-B39B-D546D7F9E656}" srcOrd="0" destOrd="0" parTransId="{24136E8D-34ED-458A-BD6A-572C63E66019}" sibTransId="{ADAEB120-1BBF-4BAF-B340-3C2972AD4587}"/>
    <dgm:cxn modelId="{E0DF29B7-B858-4C20-819F-422D559594AA}" type="presOf" srcId="{70F58286-E53F-4531-B39B-D546D7F9E656}" destId="{3D96223E-57D6-4783-B319-9885985E7632}" srcOrd="1" destOrd="0" presId="urn:microsoft.com/office/officeart/2005/8/layout/orgChart1"/>
    <dgm:cxn modelId="{2168E6BC-A24F-4A7C-8E97-357486FB2916}" srcId="{C4F85C24-B19B-4A44-A979-FBED60D72DB9}" destId="{DC034681-925E-4610-AD28-C306DA6A495E}" srcOrd="2" destOrd="0" parTransId="{0917886C-4DD3-4FB0-A718-406DE4E22642}" sibTransId="{8A8375B0-6743-4974-A312-BBC86DC84852}"/>
    <dgm:cxn modelId="{FF1767E9-E446-4310-AEFA-FA7F0533F117}" type="presOf" srcId="{C2882F42-E903-4A03-B940-760FD24EAAF2}" destId="{64D24E9F-E74B-40B4-B471-0FC11F5ECFA4}" srcOrd="0" destOrd="0" presId="urn:microsoft.com/office/officeart/2005/8/layout/orgChart1"/>
    <dgm:cxn modelId="{71496BFC-044A-418C-9E98-701D94E3BA38}" type="presOf" srcId="{95856F7A-A334-4946-9E53-FBA9A4203E8C}" destId="{4E469029-B8B1-47C3-9DB6-48E5542B41C6}" srcOrd="0" destOrd="0" presId="urn:microsoft.com/office/officeart/2005/8/layout/orgChart1"/>
    <dgm:cxn modelId="{8A0F58F2-23F6-4FE7-B394-7A4150FD07B9}" type="presParOf" srcId="{4E469029-B8B1-47C3-9DB6-48E5542B41C6}" destId="{5707089B-BBB0-4D04-B7AD-8B9AF28B3417}" srcOrd="0" destOrd="0" presId="urn:microsoft.com/office/officeart/2005/8/layout/orgChart1"/>
    <dgm:cxn modelId="{7432E214-3967-4D83-9BD0-70028359C4BF}" type="presParOf" srcId="{5707089B-BBB0-4D04-B7AD-8B9AF28B3417}" destId="{01AB55E4-DFE6-42E3-AC25-8F8AB5C4035B}" srcOrd="0" destOrd="0" presId="urn:microsoft.com/office/officeart/2005/8/layout/orgChart1"/>
    <dgm:cxn modelId="{0B7B8ED0-E073-415B-8AE3-3C57BEFB07AE}" type="presParOf" srcId="{01AB55E4-DFE6-42E3-AC25-8F8AB5C4035B}" destId="{7012FBDF-1D97-4655-B65C-401C93D5D739}" srcOrd="0" destOrd="0" presId="urn:microsoft.com/office/officeart/2005/8/layout/orgChart1"/>
    <dgm:cxn modelId="{F0995E05-EBC5-47DC-A388-B1DE999A6C0A}" type="presParOf" srcId="{01AB55E4-DFE6-42E3-AC25-8F8AB5C4035B}" destId="{1616D8C6-D786-4E0A-9CAE-6FD5139E9A5E}" srcOrd="1" destOrd="0" presId="urn:microsoft.com/office/officeart/2005/8/layout/orgChart1"/>
    <dgm:cxn modelId="{C494E9F9-AD3A-4BA3-A685-D8A5A096337D}" type="presParOf" srcId="{5707089B-BBB0-4D04-B7AD-8B9AF28B3417}" destId="{2A57F9CB-C806-4BD2-B0B2-93DA92B495E4}" srcOrd="1" destOrd="0" presId="urn:microsoft.com/office/officeart/2005/8/layout/orgChart1"/>
    <dgm:cxn modelId="{93BD1A0D-A8EE-4480-86FD-48FCCFE864FE}" type="presParOf" srcId="{2A57F9CB-C806-4BD2-B0B2-93DA92B495E4}" destId="{57E7B5EB-1069-424A-822D-1A3CD8F7B1B5}" srcOrd="0" destOrd="0" presId="urn:microsoft.com/office/officeart/2005/8/layout/orgChart1"/>
    <dgm:cxn modelId="{89DFD0D3-21E3-4FB5-A28F-AE77253DA17A}" type="presParOf" srcId="{2A57F9CB-C806-4BD2-B0B2-93DA92B495E4}" destId="{71C25DA3-4D85-47F6-A495-3F069321003E}" srcOrd="1" destOrd="0" presId="urn:microsoft.com/office/officeart/2005/8/layout/orgChart1"/>
    <dgm:cxn modelId="{3AACE892-55D2-4F4B-B382-09926A198DDE}" type="presParOf" srcId="{71C25DA3-4D85-47F6-A495-3F069321003E}" destId="{A9021583-39F4-495F-BBA5-5B30A7C5895E}" srcOrd="0" destOrd="0" presId="urn:microsoft.com/office/officeart/2005/8/layout/orgChart1"/>
    <dgm:cxn modelId="{7E38D818-2019-4A0C-A4C9-74F7A6DB73C8}" type="presParOf" srcId="{A9021583-39F4-495F-BBA5-5B30A7C5895E}" destId="{2A13FF7B-1E20-4697-BE0F-358AEAE37526}" srcOrd="0" destOrd="0" presId="urn:microsoft.com/office/officeart/2005/8/layout/orgChart1"/>
    <dgm:cxn modelId="{265C2019-FC29-4D20-91AF-AD3FB11EBE2F}" type="presParOf" srcId="{A9021583-39F4-495F-BBA5-5B30A7C5895E}" destId="{6A802A9B-EE8D-4F68-B678-DDE8081441DF}" srcOrd="1" destOrd="0" presId="urn:microsoft.com/office/officeart/2005/8/layout/orgChart1"/>
    <dgm:cxn modelId="{1212D01B-1688-4FFE-B0A5-B49E35659BE6}" type="presParOf" srcId="{71C25DA3-4D85-47F6-A495-3F069321003E}" destId="{7018244F-3B6B-4804-98BF-A1905C4E95FA}" srcOrd="1" destOrd="0" presId="urn:microsoft.com/office/officeart/2005/8/layout/orgChart1"/>
    <dgm:cxn modelId="{77838143-7F8E-4E40-B4A0-10A5B4015057}" type="presParOf" srcId="{71C25DA3-4D85-47F6-A495-3F069321003E}" destId="{42D9A63C-BDA9-4427-9DC1-7713168F1632}" srcOrd="2" destOrd="0" presId="urn:microsoft.com/office/officeart/2005/8/layout/orgChart1"/>
    <dgm:cxn modelId="{80B63FFE-BFFC-4F44-AB6C-C52CB5836B59}" type="presParOf" srcId="{5707089B-BBB0-4D04-B7AD-8B9AF28B3417}" destId="{05D9722F-02C3-4405-B09C-D93BB723A21E}" srcOrd="2" destOrd="0" presId="urn:microsoft.com/office/officeart/2005/8/layout/orgChart1"/>
    <dgm:cxn modelId="{87B852A9-23EB-4C3F-85CC-E6AACEAD206A}" type="presParOf" srcId="{05D9722F-02C3-4405-B09C-D93BB723A21E}" destId="{C9A3F16C-EFC2-4997-BB49-3F5EE3BA550C}" srcOrd="0" destOrd="0" presId="urn:microsoft.com/office/officeart/2005/8/layout/orgChart1"/>
    <dgm:cxn modelId="{E3754004-E013-4D65-96DB-6921A1DAD2C6}" type="presParOf" srcId="{05D9722F-02C3-4405-B09C-D93BB723A21E}" destId="{9C487FD7-E7E1-4ED9-8459-1F1432E2D88E}" srcOrd="1" destOrd="0" presId="urn:microsoft.com/office/officeart/2005/8/layout/orgChart1"/>
    <dgm:cxn modelId="{21382C2C-C52E-4C51-B264-EAE5E2E5956E}" type="presParOf" srcId="{9C487FD7-E7E1-4ED9-8459-1F1432E2D88E}" destId="{6E00A8FD-C561-4959-805C-EFBA91CEDC5A}" srcOrd="0" destOrd="0" presId="urn:microsoft.com/office/officeart/2005/8/layout/orgChart1"/>
    <dgm:cxn modelId="{8567BC5C-1B38-4A9D-918D-4F5C72B79AB1}" type="presParOf" srcId="{6E00A8FD-C561-4959-805C-EFBA91CEDC5A}" destId="{0BF27CE0-0DA3-4012-A5F4-4244D5C07A0D}" srcOrd="0" destOrd="0" presId="urn:microsoft.com/office/officeart/2005/8/layout/orgChart1"/>
    <dgm:cxn modelId="{D64E86D5-F140-4286-B8BD-AB030378A179}" type="presParOf" srcId="{6E00A8FD-C561-4959-805C-EFBA91CEDC5A}" destId="{3D96223E-57D6-4783-B319-9885985E7632}" srcOrd="1" destOrd="0" presId="urn:microsoft.com/office/officeart/2005/8/layout/orgChart1"/>
    <dgm:cxn modelId="{30218D75-FDB6-471C-BEDC-48DC5E2B4885}" type="presParOf" srcId="{9C487FD7-E7E1-4ED9-8459-1F1432E2D88E}" destId="{1B567096-29EC-456C-A5E6-0B5DC9D1D1E1}" srcOrd="1" destOrd="0" presId="urn:microsoft.com/office/officeart/2005/8/layout/orgChart1"/>
    <dgm:cxn modelId="{49E470F2-F947-42A4-BAFE-C3C83444873B}" type="presParOf" srcId="{9C487FD7-E7E1-4ED9-8459-1F1432E2D88E}" destId="{90399B5C-3D10-4DA0-B629-03E5715F4629}" srcOrd="2" destOrd="0" presId="urn:microsoft.com/office/officeart/2005/8/layout/orgChart1"/>
    <dgm:cxn modelId="{5933E28D-E636-45DD-B8E2-5959AD8CF884}" type="presParOf" srcId="{05D9722F-02C3-4405-B09C-D93BB723A21E}" destId="{E5017549-DE47-4C2A-AF78-A2C3D4EBFB5F}" srcOrd="2" destOrd="0" presId="urn:microsoft.com/office/officeart/2005/8/layout/orgChart1"/>
    <dgm:cxn modelId="{B7BA868D-33BD-49D5-B8A4-F243CEAD2FC8}" type="presParOf" srcId="{05D9722F-02C3-4405-B09C-D93BB723A21E}" destId="{48953962-93DD-416F-8492-69CECF27064C}" srcOrd="3" destOrd="0" presId="urn:microsoft.com/office/officeart/2005/8/layout/orgChart1"/>
    <dgm:cxn modelId="{78588C1C-3200-4C9E-AC09-B474E3A3DA42}" type="presParOf" srcId="{48953962-93DD-416F-8492-69CECF27064C}" destId="{D74F47D4-0F4A-4682-A90A-3BF002C6B707}" srcOrd="0" destOrd="0" presId="urn:microsoft.com/office/officeart/2005/8/layout/orgChart1"/>
    <dgm:cxn modelId="{8ECCE5CC-CD70-45CE-965D-9153AEF532F6}" type="presParOf" srcId="{D74F47D4-0F4A-4682-A90A-3BF002C6B707}" destId="{64D24E9F-E74B-40B4-B471-0FC11F5ECFA4}" srcOrd="0" destOrd="0" presId="urn:microsoft.com/office/officeart/2005/8/layout/orgChart1"/>
    <dgm:cxn modelId="{9490AD6C-A73F-4673-A481-79F0823CB85F}" type="presParOf" srcId="{D74F47D4-0F4A-4682-A90A-3BF002C6B707}" destId="{B1D33073-7118-4B1B-86CD-4DA7B90F8726}" srcOrd="1" destOrd="0" presId="urn:microsoft.com/office/officeart/2005/8/layout/orgChart1"/>
    <dgm:cxn modelId="{9D56D954-64C0-41FC-B2FE-CB947E4D2C20}" type="presParOf" srcId="{48953962-93DD-416F-8492-69CECF27064C}" destId="{A33E20DE-8FD3-46D4-82F7-F3882C14104E}" srcOrd="1" destOrd="0" presId="urn:microsoft.com/office/officeart/2005/8/layout/orgChart1"/>
    <dgm:cxn modelId="{41F632CA-E9E7-42E8-B803-3F71868759EA}" type="presParOf" srcId="{48953962-93DD-416F-8492-69CECF27064C}" destId="{F1802CFF-4AFA-4E88-AAA5-23E41C3B8A3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1E3CC9-9066-404D-8341-F8977FFAEC47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7888160-B34A-44BA-BD38-97562A04A254}">
      <dgm:prSet/>
      <dgm:spPr/>
      <dgm:t>
        <a:bodyPr/>
        <a:lstStyle/>
        <a:p>
          <a:r>
            <a:rPr lang="en-GB"/>
            <a:t>Steering Group members: Maura Kearney (REPS), William Corral (GEPS), Rebecca Gibson-Knowles (REPS), Samia Bashir (GEPS) </a:t>
          </a:r>
          <a:endParaRPr lang="en-US"/>
        </a:p>
      </dgm:t>
    </dgm:pt>
    <dgm:pt modelId="{ABFDC807-78B7-4B2C-88F1-B17523BEA25E}" type="parTrans" cxnId="{66DF0B21-56B5-4FDF-BDEB-00C6D4304F59}">
      <dgm:prSet/>
      <dgm:spPr/>
      <dgm:t>
        <a:bodyPr/>
        <a:lstStyle/>
        <a:p>
          <a:endParaRPr lang="en-US"/>
        </a:p>
      </dgm:t>
    </dgm:pt>
    <dgm:pt modelId="{E339EEEA-B364-4525-A654-05A2EED37F66}" type="sibTrans" cxnId="{66DF0B21-56B5-4FDF-BDEB-00C6D4304F59}">
      <dgm:prSet/>
      <dgm:spPr/>
      <dgm:t>
        <a:bodyPr/>
        <a:lstStyle/>
        <a:p>
          <a:endParaRPr lang="en-US"/>
        </a:p>
      </dgm:t>
    </dgm:pt>
    <dgm:pt modelId="{91BC26E3-652F-44C5-8E03-48AC7A96EA69}">
      <dgm:prSet/>
      <dgm:spPr/>
      <dgm:t>
        <a:bodyPr/>
        <a:lstStyle/>
        <a:p>
          <a:r>
            <a:rPr lang="en-GB"/>
            <a:t>Work strand details:</a:t>
          </a:r>
          <a:endParaRPr lang="en-US"/>
        </a:p>
      </dgm:t>
    </dgm:pt>
    <dgm:pt modelId="{2ED68A62-B15A-4B4F-AF5F-BACC453910DA}" type="parTrans" cxnId="{0A68619D-DC21-4237-BDD3-EB0EE18DD7C9}">
      <dgm:prSet/>
      <dgm:spPr/>
      <dgm:t>
        <a:bodyPr/>
        <a:lstStyle/>
        <a:p>
          <a:endParaRPr lang="en-US"/>
        </a:p>
      </dgm:t>
    </dgm:pt>
    <dgm:pt modelId="{D0946EE3-8CD4-486F-83D9-01DFB81F3C09}" type="sibTrans" cxnId="{0A68619D-DC21-4237-BDD3-EB0EE18DD7C9}">
      <dgm:prSet/>
      <dgm:spPr/>
      <dgm:t>
        <a:bodyPr/>
        <a:lstStyle/>
        <a:p>
          <a:endParaRPr lang="en-US"/>
        </a:p>
      </dgm:t>
    </dgm:pt>
    <dgm:pt modelId="{EA3504F0-BBF1-498B-A30B-6BB2E8D391B2}">
      <dgm:prSet/>
      <dgm:spPr/>
      <dgm:t>
        <a:bodyPr/>
        <a:lstStyle/>
        <a:p>
          <a:r>
            <a:rPr lang="en-GB"/>
            <a:t>Book Group </a:t>
          </a:r>
          <a:endParaRPr lang="en-US"/>
        </a:p>
      </dgm:t>
    </dgm:pt>
    <dgm:pt modelId="{921FBABD-C703-4210-9057-56FDA70F1B86}" type="parTrans" cxnId="{C0755CEC-076F-4B6A-8C3B-58E61658266B}">
      <dgm:prSet/>
      <dgm:spPr/>
      <dgm:t>
        <a:bodyPr/>
        <a:lstStyle/>
        <a:p>
          <a:endParaRPr lang="en-US"/>
        </a:p>
      </dgm:t>
    </dgm:pt>
    <dgm:pt modelId="{D896BEF3-3C82-44D1-ADDA-184263FE5DC2}" type="sibTrans" cxnId="{C0755CEC-076F-4B6A-8C3B-58E61658266B}">
      <dgm:prSet/>
      <dgm:spPr/>
      <dgm:t>
        <a:bodyPr/>
        <a:lstStyle/>
        <a:p>
          <a:endParaRPr lang="en-US"/>
        </a:p>
      </dgm:t>
    </dgm:pt>
    <dgm:pt modelId="{F1CBDC1F-241E-4FEB-95D5-2D3DC6467253}">
      <dgm:prSet/>
      <dgm:spPr/>
      <dgm:t>
        <a:bodyPr/>
        <a:lstStyle/>
        <a:p>
          <a:r>
            <a:rPr lang="en-GB"/>
            <a:t>Managing Racism </a:t>
          </a:r>
          <a:endParaRPr lang="en-US"/>
        </a:p>
      </dgm:t>
    </dgm:pt>
    <dgm:pt modelId="{9FC0C279-43A9-4838-B3FD-D3CCBB63DBB9}" type="parTrans" cxnId="{E0FB684C-6DC7-4848-82F3-009018CDB5CA}">
      <dgm:prSet/>
      <dgm:spPr/>
      <dgm:t>
        <a:bodyPr/>
        <a:lstStyle/>
        <a:p>
          <a:endParaRPr lang="en-US"/>
        </a:p>
      </dgm:t>
    </dgm:pt>
    <dgm:pt modelId="{03BFCB16-04B9-4E13-A4B2-E81482C4B116}" type="sibTrans" cxnId="{E0FB684C-6DC7-4848-82F3-009018CDB5CA}">
      <dgm:prSet/>
      <dgm:spPr/>
      <dgm:t>
        <a:bodyPr/>
        <a:lstStyle/>
        <a:p>
          <a:endParaRPr lang="en-US"/>
        </a:p>
      </dgm:t>
    </dgm:pt>
    <dgm:pt modelId="{76955C74-9CCD-41BC-A3AC-1B76F78E1BB9}">
      <dgm:prSet/>
      <dgm:spPr/>
      <dgm:t>
        <a:bodyPr/>
        <a:lstStyle/>
        <a:p>
          <a:r>
            <a:rPr lang="en-GB"/>
            <a:t>Self-Evaluation </a:t>
          </a:r>
          <a:endParaRPr lang="en-US"/>
        </a:p>
      </dgm:t>
    </dgm:pt>
    <dgm:pt modelId="{12436978-2CDF-4679-BEB3-028CEB83F9AF}" type="parTrans" cxnId="{D00C20BE-2ADB-4CF1-BB54-056EC605D4B2}">
      <dgm:prSet/>
      <dgm:spPr/>
      <dgm:t>
        <a:bodyPr/>
        <a:lstStyle/>
        <a:p>
          <a:endParaRPr lang="en-US"/>
        </a:p>
      </dgm:t>
    </dgm:pt>
    <dgm:pt modelId="{BE5A7F0F-C903-4670-BF8F-8C7D8FBE0E8D}" type="sibTrans" cxnId="{D00C20BE-2ADB-4CF1-BB54-056EC605D4B2}">
      <dgm:prSet/>
      <dgm:spPr/>
      <dgm:t>
        <a:bodyPr/>
        <a:lstStyle/>
        <a:p>
          <a:endParaRPr lang="en-US"/>
        </a:p>
      </dgm:t>
    </dgm:pt>
    <dgm:pt modelId="{FA9BE488-BA02-415C-AE44-BB3444F1ED2E}">
      <dgm:prSet/>
      <dgm:spPr/>
      <dgm:t>
        <a:bodyPr/>
        <a:lstStyle/>
        <a:p>
          <a:r>
            <a:rPr lang="en-GB"/>
            <a:t>Frameworks and Functions </a:t>
          </a:r>
          <a:endParaRPr lang="en-US"/>
        </a:p>
      </dgm:t>
    </dgm:pt>
    <dgm:pt modelId="{ACB58121-AA19-4D89-B5A1-F5B576DD5CB2}" type="parTrans" cxnId="{C0188389-BA63-4364-882F-775991E5B07A}">
      <dgm:prSet/>
      <dgm:spPr/>
      <dgm:t>
        <a:bodyPr/>
        <a:lstStyle/>
        <a:p>
          <a:endParaRPr lang="en-US"/>
        </a:p>
      </dgm:t>
    </dgm:pt>
    <dgm:pt modelId="{C00D95A9-F917-4F36-8159-30D929DA8609}" type="sibTrans" cxnId="{C0188389-BA63-4364-882F-775991E5B07A}">
      <dgm:prSet/>
      <dgm:spPr/>
      <dgm:t>
        <a:bodyPr/>
        <a:lstStyle/>
        <a:p>
          <a:endParaRPr lang="en-US"/>
        </a:p>
      </dgm:t>
    </dgm:pt>
    <dgm:pt modelId="{A3D2E13B-FDA5-4C10-8492-D683778F7F84}">
      <dgm:prSet/>
      <dgm:spPr/>
      <dgm:t>
        <a:bodyPr/>
        <a:lstStyle/>
        <a:p>
          <a:r>
            <a:rPr lang="en-GB"/>
            <a:t>National Training Pilot </a:t>
          </a:r>
          <a:endParaRPr lang="en-US"/>
        </a:p>
      </dgm:t>
    </dgm:pt>
    <dgm:pt modelId="{28F06D2E-D2A3-42D4-ADCB-A6EF2167AEC7}" type="parTrans" cxnId="{991D8398-20C9-4F38-B1FF-DA847F4F4CE8}">
      <dgm:prSet/>
      <dgm:spPr/>
      <dgm:t>
        <a:bodyPr/>
        <a:lstStyle/>
        <a:p>
          <a:endParaRPr lang="en-US"/>
        </a:p>
      </dgm:t>
    </dgm:pt>
    <dgm:pt modelId="{98321411-1DFE-4107-AC05-FE9DA217CAB3}" type="sibTrans" cxnId="{991D8398-20C9-4F38-B1FF-DA847F4F4CE8}">
      <dgm:prSet/>
      <dgm:spPr/>
      <dgm:t>
        <a:bodyPr/>
        <a:lstStyle/>
        <a:p>
          <a:endParaRPr lang="en-US"/>
        </a:p>
      </dgm:t>
    </dgm:pt>
    <dgm:pt modelId="{9B0ADFFF-7A56-49F0-B60D-86996E9F9E88}">
      <dgm:prSet/>
      <dgm:spPr/>
      <dgm:t>
        <a:bodyPr/>
        <a:lstStyle/>
        <a:p>
          <a:r>
            <a:rPr lang="en-GB" dirty="0"/>
            <a:t>University Links</a:t>
          </a:r>
        </a:p>
        <a:p>
          <a:r>
            <a:rPr lang="en-GB" dirty="0"/>
            <a:t>(on hold) </a:t>
          </a:r>
          <a:endParaRPr lang="en-US" dirty="0"/>
        </a:p>
      </dgm:t>
    </dgm:pt>
    <dgm:pt modelId="{ED5BD2DA-AD35-4842-AC78-435F2E7B7845}" type="parTrans" cxnId="{DB88BC7E-FC5E-4387-94A0-AC0069C7BE7E}">
      <dgm:prSet/>
      <dgm:spPr/>
      <dgm:t>
        <a:bodyPr/>
        <a:lstStyle/>
        <a:p>
          <a:endParaRPr lang="en-US"/>
        </a:p>
      </dgm:t>
    </dgm:pt>
    <dgm:pt modelId="{3E803D87-2559-44A5-A975-74A9CA76CC1F}" type="sibTrans" cxnId="{DB88BC7E-FC5E-4387-94A0-AC0069C7BE7E}">
      <dgm:prSet/>
      <dgm:spPr/>
      <dgm:t>
        <a:bodyPr/>
        <a:lstStyle/>
        <a:p>
          <a:endParaRPr lang="en-US"/>
        </a:p>
      </dgm:t>
    </dgm:pt>
    <dgm:pt modelId="{70A20DEB-A33D-4E96-A44F-3ACFC4CB3DDF}" type="pres">
      <dgm:prSet presAssocID="{591E3CC9-9066-404D-8341-F8977FFAEC47}" presName="matrix" presStyleCnt="0">
        <dgm:presLayoutVars>
          <dgm:chMax val="1"/>
          <dgm:dir/>
          <dgm:resizeHandles val="exact"/>
        </dgm:presLayoutVars>
      </dgm:prSet>
      <dgm:spPr/>
    </dgm:pt>
    <dgm:pt modelId="{A8706EE7-B5AE-4DA3-88EB-A6751167968F}" type="pres">
      <dgm:prSet presAssocID="{591E3CC9-9066-404D-8341-F8977FFAEC47}" presName="diamond" presStyleLbl="bgShp" presStyleIdx="0" presStyleCnt="1"/>
      <dgm:spPr/>
    </dgm:pt>
    <dgm:pt modelId="{58A08238-5F96-463B-A370-2746FB2EC271}" type="pres">
      <dgm:prSet presAssocID="{591E3CC9-9066-404D-8341-F8977FFAEC47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0B30D1A-E7A1-4A72-9144-C2936515FD31}" type="pres">
      <dgm:prSet presAssocID="{591E3CC9-9066-404D-8341-F8977FFAEC47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33FC8B4-36E8-4ADA-97AC-B7D342DEC2E0}" type="pres">
      <dgm:prSet presAssocID="{591E3CC9-9066-404D-8341-F8977FFAEC47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CB0867E-34A7-42D0-ACBE-DB85EB54DE4A}" type="pres">
      <dgm:prSet presAssocID="{591E3CC9-9066-404D-8341-F8977FFAEC47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12CDA1B-22D6-4366-AB02-E754F5347CAD}" type="presOf" srcId="{A3D2E13B-FDA5-4C10-8492-D683778F7F84}" destId="{133FC8B4-36E8-4ADA-97AC-B7D342DEC2E0}" srcOrd="0" destOrd="0" presId="urn:microsoft.com/office/officeart/2005/8/layout/matrix3"/>
    <dgm:cxn modelId="{66DF0B21-56B5-4FDF-BDEB-00C6D4304F59}" srcId="{591E3CC9-9066-404D-8341-F8977FFAEC47}" destId="{F7888160-B34A-44BA-BD38-97562A04A254}" srcOrd="0" destOrd="0" parTransId="{ABFDC807-78B7-4B2C-88F1-B17523BEA25E}" sibTransId="{E339EEEA-B364-4525-A654-05A2EED37F66}"/>
    <dgm:cxn modelId="{B6FD7621-4A95-465B-9001-DA6676B5A733}" type="presOf" srcId="{91BC26E3-652F-44C5-8E03-48AC7A96EA69}" destId="{50B30D1A-E7A1-4A72-9144-C2936515FD31}" srcOrd="0" destOrd="0" presId="urn:microsoft.com/office/officeart/2005/8/layout/matrix3"/>
    <dgm:cxn modelId="{36C07143-C5D6-4991-BB3B-F0416F930CFD}" type="presOf" srcId="{F7888160-B34A-44BA-BD38-97562A04A254}" destId="{58A08238-5F96-463B-A370-2746FB2EC271}" srcOrd="0" destOrd="0" presId="urn:microsoft.com/office/officeart/2005/8/layout/matrix3"/>
    <dgm:cxn modelId="{C847FC44-620F-469E-B5AA-58E1204C3BE7}" type="presOf" srcId="{591E3CC9-9066-404D-8341-F8977FFAEC47}" destId="{70A20DEB-A33D-4E96-A44F-3ACFC4CB3DDF}" srcOrd="0" destOrd="0" presId="urn:microsoft.com/office/officeart/2005/8/layout/matrix3"/>
    <dgm:cxn modelId="{E0FB684C-6DC7-4848-82F3-009018CDB5CA}" srcId="{91BC26E3-652F-44C5-8E03-48AC7A96EA69}" destId="{F1CBDC1F-241E-4FEB-95D5-2D3DC6467253}" srcOrd="1" destOrd="0" parTransId="{9FC0C279-43A9-4838-B3FD-D3CCBB63DBB9}" sibTransId="{03BFCB16-04B9-4E13-A4B2-E81482C4B116}"/>
    <dgm:cxn modelId="{DB88BC7E-FC5E-4387-94A0-AC0069C7BE7E}" srcId="{591E3CC9-9066-404D-8341-F8977FFAEC47}" destId="{9B0ADFFF-7A56-49F0-B60D-86996E9F9E88}" srcOrd="3" destOrd="0" parTransId="{ED5BD2DA-AD35-4842-AC78-435F2E7B7845}" sibTransId="{3E803D87-2559-44A5-A975-74A9CA76CC1F}"/>
    <dgm:cxn modelId="{C0188389-BA63-4364-882F-775991E5B07A}" srcId="{91BC26E3-652F-44C5-8E03-48AC7A96EA69}" destId="{FA9BE488-BA02-415C-AE44-BB3444F1ED2E}" srcOrd="3" destOrd="0" parTransId="{ACB58121-AA19-4D89-B5A1-F5B576DD5CB2}" sibTransId="{C00D95A9-F917-4F36-8159-30D929DA8609}"/>
    <dgm:cxn modelId="{991D8398-20C9-4F38-B1FF-DA847F4F4CE8}" srcId="{591E3CC9-9066-404D-8341-F8977FFAEC47}" destId="{A3D2E13B-FDA5-4C10-8492-D683778F7F84}" srcOrd="2" destOrd="0" parTransId="{28F06D2E-D2A3-42D4-ADCB-A6EF2167AEC7}" sibTransId="{98321411-1DFE-4107-AC05-FE9DA217CAB3}"/>
    <dgm:cxn modelId="{7B4AA99C-2D64-4DA3-830C-F1DBB14CC853}" type="presOf" srcId="{76955C74-9CCD-41BC-A3AC-1B76F78E1BB9}" destId="{50B30D1A-E7A1-4A72-9144-C2936515FD31}" srcOrd="0" destOrd="3" presId="urn:microsoft.com/office/officeart/2005/8/layout/matrix3"/>
    <dgm:cxn modelId="{0A68619D-DC21-4237-BDD3-EB0EE18DD7C9}" srcId="{591E3CC9-9066-404D-8341-F8977FFAEC47}" destId="{91BC26E3-652F-44C5-8E03-48AC7A96EA69}" srcOrd="1" destOrd="0" parTransId="{2ED68A62-B15A-4B4F-AF5F-BACC453910DA}" sibTransId="{D0946EE3-8CD4-486F-83D9-01DFB81F3C09}"/>
    <dgm:cxn modelId="{77D65CA9-3A71-41C9-AE79-5B9C7A933E5F}" type="presOf" srcId="{9B0ADFFF-7A56-49F0-B60D-86996E9F9E88}" destId="{8CB0867E-34A7-42D0-ACBE-DB85EB54DE4A}" srcOrd="0" destOrd="0" presId="urn:microsoft.com/office/officeart/2005/8/layout/matrix3"/>
    <dgm:cxn modelId="{D00C20BE-2ADB-4CF1-BB54-056EC605D4B2}" srcId="{91BC26E3-652F-44C5-8E03-48AC7A96EA69}" destId="{76955C74-9CCD-41BC-A3AC-1B76F78E1BB9}" srcOrd="2" destOrd="0" parTransId="{12436978-2CDF-4679-BEB3-028CEB83F9AF}" sibTransId="{BE5A7F0F-C903-4670-BF8F-8C7D8FBE0E8D}"/>
    <dgm:cxn modelId="{7B0F62C5-2A67-4EBC-913E-F36C44F33DB9}" type="presOf" srcId="{F1CBDC1F-241E-4FEB-95D5-2D3DC6467253}" destId="{50B30D1A-E7A1-4A72-9144-C2936515FD31}" srcOrd="0" destOrd="2" presId="urn:microsoft.com/office/officeart/2005/8/layout/matrix3"/>
    <dgm:cxn modelId="{0112FECC-3326-4880-8656-6AE3B5B0CB31}" type="presOf" srcId="{FA9BE488-BA02-415C-AE44-BB3444F1ED2E}" destId="{50B30D1A-E7A1-4A72-9144-C2936515FD31}" srcOrd="0" destOrd="4" presId="urn:microsoft.com/office/officeart/2005/8/layout/matrix3"/>
    <dgm:cxn modelId="{C0755CEC-076F-4B6A-8C3B-58E61658266B}" srcId="{91BC26E3-652F-44C5-8E03-48AC7A96EA69}" destId="{EA3504F0-BBF1-498B-A30B-6BB2E8D391B2}" srcOrd="0" destOrd="0" parTransId="{921FBABD-C703-4210-9057-56FDA70F1B86}" sibTransId="{D896BEF3-3C82-44D1-ADDA-184263FE5DC2}"/>
    <dgm:cxn modelId="{4DC7D6EF-0509-4818-AB9D-C5DE83255855}" type="presOf" srcId="{EA3504F0-BBF1-498B-A30B-6BB2E8D391B2}" destId="{50B30D1A-E7A1-4A72-9144-C2936515FD31}" srcOrd="0" destOrd="1" presId="urn:microsoft.com/office/officeart/2005/8/layout/matrix3"/>
    <dgm:cxn modelId="{051F0478-4AF8-4B95-B667-C62766921215}" type="presParOf" srcId="{70A20DEB-A33D-4E96-A44F-3ACFC4CB3DDF}" destId="{A8706EE7-B5AE-4DA3-88EB-A6751167968F}" srcOrd="0" destOrd="0" presId="urn:microsoft.com/office/officeart/2005/8/layout/matrix3"/>
    <dgm:cxn modelId="{33A10958-FEB3-44AE-8DE0-A36B07DCBB31}" type="presParOf" srcId="{70A20DEB-A33D-4E96-A44F-3ACFC4CB3DDF}" destId="{58A08238-5F96-463B-A370-2746FB2EC271}" srcOrd="1" destOrd="0" presId="urn:microsoft.com/office/officeart/2005/8/layout/matrix3"/>
    <dgm:cxn modelId="{C00AD497-DED0-4AA5-BE71-1D7188DB3026}" type="presParOf" srcId="{70A20DEB-A33D-4E96-A44F-3ACFC4CB3DDF}" destId="{50B30D1A-E7A1-4A72-9144-C2936515FD31}" srcOrd="2" destOrd="0" presId="urn:microsoft.com/office/officeart/2005/8/layout/matrix3"/>
    <dgm:cxn modelId="{E938D74C-E62E-4ADA-B64C-673736CD9AE5}" type="presParOf" srcId="{70A20DEB-A33D-4E96-A44F-3ACFC4CB3DDF}" destId="{133FC8B4-36E8-4ADA-97AC-B7D342DEC2E0}" srcOrd="3" destOrd="0" presId="urn:microsoft.com/office/officeart/2005/8/layout/matrix3"/>
    <dgm:cxn modelId="{87A92403-AFF8-4144-A604-4595DF03EE39}" type="presParOf" srcId="{70A20DEB-A33D-4E96-A44F-3ACFC4CB3DDF}" destId="{8CB0867E-34A7-42D0-ACBE-DB85EB54DE4A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017549-DE47-4C2A-AF78-A2C3D4EBFB5F}">
      <dsp:nvSpPr>
        <dsp:cNvPr id="0" name=""/>
        <dsp:cNvSpPr/>
      </dsp:nvSpPr>
      <dsp:spPr>
        <a:xfrm>
          <a:off x="5029514" y="1048373"/>
          <a:ext cx="2787600" cy="8170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7074"/>
              </a:lnTo>
              <a:lnTo>
                <a:pt x="2787600" y="81707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A3F16C-EFC2-4997-BB49-3F5EE3BA550C}">
      <dsp:nvSpPr>
        <dsp:cNvPr id="0" name=""/>
        <dsp:cNvSpPr/>
      </dsp:nvSpPr>
      <dsp:spPr>
        <a:xfrm>
          <a:off x="5029514" y="1048373"/>
          <a:ext cx="126130" cy="7950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5083"/>
              </a:lnTo>
              <a:lnTo>
                <a:pt x="126130" y="79508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E7B5EB-1069-424A-822D-1A3CD8F7B1B5}">
      <dsp:nvSpPr>
        <dsp:cNvPr id="0" name=""/>
        <dsp:cNvSpPr/>
      </dsp:nvSpPr>
      <dsp:spPr>
        <a:xfrm>
          <a:off x="4983479" y="1048373"/>
          <a:ext cx="91440" cy="1925977"/>
        </a:xfrm>
        <a:custGeom>
          <a:avLst/>
          <a:gdLst/>
          <a:ahLst/>
          <a:cxnLst/>
          <a:rect l="0" t="0" r="0" b="0"/>
          <a:pathLst>
            <a:path>
              <a:moveTo>
                <a:pt x="46034" y="0"/>
              </a:moveTo>
              <a:lnTo>
                <a:pt x="46034" y="1706164"/>
              </a:lnTo>
              <a:lnTo>
                <a:pt x="45720" y="1706164"/>
              </a:lnTo>
              <a:lnTo>
                <a:pt x="45720" y="192597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12FBDF-1D97-4655-B65C-401C93D5D739}">
      <dsp:nvSpPr>
        <dsp:cNvPr id="0" name=""/>
        <dsp:cNvSpPr/>
      </dsp:nvSpPr>
      <dsp:spPr>
        <a:xfrm>
          <a:off x="3982787" y="1647"/>
          <a:ext cx="2093453" cy="1046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SDEP ARN Steering Group </a:t>
          </a:r>
        </a:p>
      </dsp:txBody>
      <dsp:txXfrm>
        <a:off x="3982787" y="1647"/>
        <a:ext cx="2093453" cy="1046726"/>
      </dsp:txXfrm>
    </dsp:sp>
    <dsp:sp modelId="{2A13FF7B-1E20-4697-BE0F-358AEAE37526}">
      <dsp:nvSpPr>
        <dsp:cNvPr id="0" name=""/>
        <dsp:cNvSpPr/>
      </dsp:nvSpPr>
      <dsp:spPr>
        <a:xfrm>
          <a:off x="3982473" y="2974351"/>
          <a:ext cx="2093453" cy="1046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National Training Pilot </a:t>
          </a:r>
        </a:p>
      </dsp:txBody>
      <dsp:txXfrm>
        <a:off x="3982473" y="2974351"/>
        <a:ext cx="2093453" cy="1046726"/>
      </dsp:txXfrm>
    </dsp:sp>
    <dsp:sp modelId="{0BF27CE0-0DA3-4012-A5F4-4244D5C07A0D}">
      <dsp:nvSpPr>
        <dsp:cNvPr id="0" name=""/>
        <dsp:cNvSpPr/>
      </dsp:nvSpPr>
      <dsp:spPr>
        <a:xfrm>
          <a:off x="5155644" y="1320093"/>
          <a:ext cx="2093453" cy="1046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Anti-Racist Network </a:t>
          </a:r>
        </a:p>
      </dsp:txBody>
      <dsp:txXfrm>
        <a:off x="5155644" y="1320093"/>
        <a:ext cx="2093453" cy="1046726"/>
      </dsp:txXfrm>
    </dsp:sp>
    <dsp:sp modelId="{64D24E9F-E74B-40B4-B471-0FC11F5ECFA4}">
      <dsp:nvSpPr>
        <dsp:cNvPr id="0" name=""/>
        <dsp:cNvSpPr/>
      </dsp:nvSpPr>
      <dsp:spPr>
        <a:xfrm>
          <a:off x="7817114" y="1342085"/>
          <a:ext cx="2093453" cy="10467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Work Strands</a:t>
          </a:r>
        </a:p>
      </dsp:txBody>
      <dsp:txXfrm>
        <a:off x="7817114" y="1342085"/>
        <a:ext cx="2093453" cy="10467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706EE7-B5AE-4DA3-88EB-A6751167968F}">
      <dsp:nvSpPr>
        <dsp:cNvPr id="0" name=""/>
        <dsp:cNvSpPr/>
      </dsp:nvSpPr>
      <dsp:spPr>
        <a:xfrm>
          <a:off x="929481" y="0"/>
          <a:ext cx="5051424" cy="5051424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A08238-5F96-463B-A370-2746FB2EC271}">
      <dsp:nvSpPr>
        <dsp:cNvPr id="0" name=""/>
        <dsp:cNvSpPr/>
      </dsp:nvSpPr>
      <dsp:spPr>
        <a:xfrm>
          <a:off x="1409366" y="479885"/>
          <a:ext cx="1970055" cy="197005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Steering Group members: Maura Kearney (REPS), William Corral (GEPS), Rebecca Gibson-Knowles (REPS), Samia Bashir (GEPS) </a:t>
          </a:r>
          <a:endParaRPr lang="en-US" sz="1400" kern="1200"/>
        </a:p>
      </dsp:txBody>
      <dsp:txXfrm>
        <a:off x="1505536" y="576055"/>
        <a:ext cx="1777715" cy="1777715"/>
      </dsp:txXfrm>
    </dsp:sp>
    <dsp:sp modelId="{50B30D1A-E7A1-4A72-9144-C2936515FD31}">
      <dsp:nvSpPr>
        <dsp:cNvPr id="0" name=""/>
        <dsp:cNvSpPr/>
      </dsp:nvSpPr>
      <dsp:spPr>
        <a:xfrm>
          <a:off x="3530964" y="479885"/>
          <a:ext cx="1970055" cy="197005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Work strand details:</a:t>
          </a:r>
          <a:endParaRPr lang="en-US" sz="14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Book Group 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Managing Racism 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Self-Evaluation 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/>
            <a:t>Frameworks and Functions </a:t>
          </a:r>
          <a:endParaRPr lang="en-US" sz="1100" kern="1200"/>
        </a:p>
      </dsp:txBody>
      <dsp:txXfrm>
        <a:off x="3627134" y="576055"/>
        <a:ext cx="1777715" cy="1777715"/>
      </dsp:txXfrm>
    </dsp:sp>
    <dsp:sp modelId="{133FC8B4-36E8-4ADA-97AC-B7D342DEC2E0}">
      <dsp:nvSpPr>
        <dsp:cNvPr id="0" name=""/>
        <dsp:cNvSpPr/>
      </dsp:nvSpPr>
      <dsp:spPr>
        <a:xfrm>
          <a:off x="1409366" y="2601483"/>
          <a:ext cx="1970055" cy="197005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National Training Pilot </a:t>
          </a:r>
          <a:endParaRPr lang="en-US" sz="1400" kern="1200"/>
        </a:p>
      </dsp:txBody>
      <dsp:txXfrm>
        <a:off x="1505536" y="2697653"/>
        <a:ext cx="1777715" cy="1777715"/>
      </dsp:txXfrm>
    </dsp:sp>
    <dsp:sp modelId="{8CB0867E-34A7-42D0-ACBE-DB85EB54DE4A}">
      <dsp:nvSpPr>
        <dsp:cNvPr id="0" name=""/>
        <dsp:cNvSpPr/>
      </dsp:nvSpPr>
      <dsp:spPr>
        <a:xfrm>
          <a:off x="3530964" y="2601483"/>
          <a:ext cx="1970055" cy="197005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University Links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(on hold) </a:t>
          </a:r>
          <a:endParaRPr lang="en-US" sz="1400" kern="1200" dirty="0"/>
        </a:p>
      </dsp:txBody>
      <dsp:txXfrm>
        <a:off x="3627134" y="2697653"/>
        <a:ext cx="1777715" cy="1777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4F590D-60B6-EA76-7E6A-0A6B2F5DD4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26EB5-1117-9D5F-95AF-B7879BB59D7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C5CA1-D102-4979-9482-BC215F65A9AE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76C697-C207-BA9F-52E6-50A28831B1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33779E-D218-BC63-8E00-6B76D8BE161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615FB-2CD7-4FAA-87AF-F4B929DCF0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6245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DEB20-3549-494B-9BEF-40C80FAEB41A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FE0DDD-63EA-4064-AE47-E6588EFE47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99858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RGK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FE0DDD-63EA-4064-AE47-E6588EFE473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4301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FE0DDD-63EA-4064-AE47-E6588EFE473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0566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FE0DDD-63EA-4064-AE47-E6588EFE473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2097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RGK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FE0DDD-63EA-4064-AE47-E6588EFE473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7392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11.35-12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FE0DDD-63EA-4064-AE47-E6588EFE473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3521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FE0DDD-63EA-4064-AE47-E6588EFE473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563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Presentations from EPs work in schools?</a:t>
            </a:r>
          </a:p>
          <a:p>
            <a:endParaRPr lang="en-GB" dirty="0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CC6D83-7BA0-4024-A727-42F3B01FE1C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759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RGK</a:t>
            </a:r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CC6D83-7BA0-4024-A727-42F3B01FE1C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4552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RGK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FE0DDD-63EA-4064-AE47-E6588EFE473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869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CC6D83-7BA0-4024-A727-42F3B01FE1C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1874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CC6D83-7BA0-4024-A727-42F3B01FE1C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2076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Megan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FE0DDD-63EA-4064-AE47-E6588EFE473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7651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FE0DDD-63EA-4064-AE47-E6588EFE473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1178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FE0DDD-63EA-4064-AE47-E6588EFE473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400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A7ED2-E842-4977-9E57-4BC20A0A1B0E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4B900FF-F7F2-4D73-B0FF-5CB0EE393BD4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8973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A7ED2-E842-4977-9E57-4BC20A0A1B0E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00FF-F7F2-4D73-B0FF-5CB0EE393BD4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7725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A7ED2-E842-4977-9E57-4BC20A0A1B0E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00FF-F7F2-4D73-B0FF-5CB0EE393BD4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440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AEBD-478E-4706-A105-5859D843B112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ECDC-CDF9-4C3A-8979-3A7C35E31295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1067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AEBD-478E-4706-A105-5859D843B112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ECDC-CDF9-4C3A-8979-3A7C35E31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8936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AEBD-478E-4706-A105-5859D843B112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ECDC-CDF9-4C3A-8979-3A7C35E31295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8806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AEBD-478E-4706-A105-5859D843B112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ECDC-CDF9-4C3A-8979-3A7C35E31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0782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AEBD-478E-4706-A105-5859D843B112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ECDC-CDF9-4C3A-8979-3A7C35E31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5978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AEBD-478E-4706-A105-5859D843B112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ECDC-CDF9-4C3A-8979-3A7C35E31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0087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AEBD-478E-4706-A105-5859D843B112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OFFICIAL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ECDC-CDF9-4C3A-8979-3A7C35E31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9713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22FAEBD-478E-4706-A105-5859D843B112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OFFICIAL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5EECDC-CDF9-4C3A-8979-3A7C35E31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356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A7ED2-E842-4977-9E57-4BC20A0A1B0E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00FF-F7F2-4D73-B0FF-5CB0EE393BD4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30438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AEBD-478E-4706-A105-5859D843B112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ECDC-CDF9-4C3A-8979-3A7C35E31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7722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AEBD-478E-4706-A105-5859D843B112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ECDC-CDF9-4C3A-8979-3A7C35E31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9115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FAEBD-478E-4706-A105-5859D843B112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OFFICIAL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ECDC-CDF9-4C3A-8979-3A7C35E31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6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A7ED2-E842-4977-9E57-4BC20A0A1B0E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00FF-F7F2-4D73-B0FF-5CB0EE393BD4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9303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A7ED2-E842-4977-9E57-4BC20A0A1B0E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00FF-F7F2-4D73-B0FF-5CB0EE393BD4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879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A7ED2-E842-4977-9E57-4BC20A0A1B0E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00FF-F7F2-4D73-B0FF-5CB0EE393BD4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3962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A7ED2-E842-4977-9E57-4BC20A0A1B0E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00FF-F7F2-4D73-B0FF-5CB0EE393BD4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0546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A7ED2-E842-4977-9E57-4BC20A0A1B0E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00FF-F7F2-4D73-B0FF-5CB0EE393B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70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A7ED2-E842-4977-9E57-4BC20A0A1B0E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00FF-F7F2-4D73-B0FF-5CB0EE393BD4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766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016A7ED2-E842-4977-9E57-4BC20A0A1B0E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900FF-F7F2-4D73-B0FF-5CB0EE393BD4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039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A7ED2-E842-4977-9E57-4BC20A0A1B0E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4B900FF-F7F2-4D73-B0FF-5CB0EE393BD4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061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16A7ED2-E842-4977-9E57-4BC20A0A1B0E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4B900FF-F7F2-4D73-B0FF-5CB0EE393BD4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40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3078">
            <a:extLst>
              <a:ext uri="{FF2B5EF4-FFF2-40B4-BE49-F238E27FC236}">
                <a16:creationId xmlns:a16="http://schemas.microsoft.com/office/drawing/2014/main" id="{DB56CED6-ACD4-43B1-BE53-1B579E8C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3081" name="Picture 3080">
            <a:extLst>
              <a:ext uri="{FF2B5EF4-FFF2-40B4-BE49-F238E27FC236}">
                <a16:creationId xmlns:a16="http://schemas.microsoft.com/office/drawing/2014/main" id="{5B451061-F85B-40DB-92DA-1FD61C70C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3083" name="Straight Connector 3082">
            <a:extLst>
              <a:ext uri="{FF2B5EF4-FFF2-40B4-BE49-F238E27FC236}">
                <a16:creationId xmlns:a16="http://schemas.microsoft.com/office/drawing/2014/main" id="{D1F836F1-51D4-4090-8E0D-97877F036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5" name="Straight Connector 3084">
            <a:extLst>
              <a:ext uri="{FF2B5EF4-FFF2-40B4-BE49-F238E27FC236}">
                <a16:creationId xmlns:a16="http://schemas.microsoft.com/office/drawing/2014/main" id="{CDE33292-50BA-4AED-A315-7A6ADB4B1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3087" name="Rectangle 3086">
            <a:extLst>
              <a:ext uri="{FF2B5EF4-FFF2-40B4-BE49-F238E27FC236}">
                <a16:creationId xmlns:a16="http://schemas.microsoft.com/office/drawing/2014/main" id="{58A4B56A-28BF-494A-B9A0-7212483E8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9" name="Rectangle 3088">
            <a:extLst>
              <a:ext uri="{FF2B5EF4-FFF2-40B4-BE49-F238E27FC236}">
                <a16:creationId xmlns:a16="http://schemas.microsoft.com/office/drawing/2014/main" id="{6A5EE248-87D5-4C83-A97D-C1754B546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FBA51-5B1F-7D24-01BD-1AB43BB06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822" y="962902"/>
            <a:ext cx="4087178" cy="2380828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3400" dirty="0"/>
              <a:t>SDEP Anti-Racist Network </a:t>
            </a:r>
            <a:br>
              <a:rPr lang="en-US" sz="3400" dirty="0"/>
            </a:br>
            <a:r>
              <a:rPr lang="en-US" sz="3400" dirty="0"/>
              <a:t>Session 1 </a:t>
            </a:r>
            <a:br>
              <a:rPr lang="en-US" sz="3400" dirty="0"/>
            </a:br>
            <a:r>
              <a:rPr lang="en-US" sz="3400" dirty="0"/>
              <a:t>18.09.25</a:t>
            </a:r>
            <a:br>
              <a:rPr lang="en-US" sz="3400" dirty="0"/>
            </a:br>
            <a:endParaRPr lang="en-US" sz="3400" dirty="0"/>
          </a:p>
        </p:txBody>
      </p:sp>
      <p:cxnSp>
        <p:nvCxnSpPr>
          <p:cNvPr id="3091" name="Straight Connector 3090">
            <a:extLst>
              <a:ext uri="{FF2B5EF4-FFF2-40B4-BE49-F238E27FC236}">
                <a16:creationId xmlns:a16="http://schemas.microsoft.com/office/drawing/2014/main" id="{5D73BF24-D1F3-4181-8C60-4EA9D4CED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5829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074" name="Picture 2">
            <a:extLst>
              <a:ext uri="{FF2B5EF4-FFF2-40B4-BE49-F238E27FC236}">
                <a16:creationId xmlns:a16="http://schemas.microsoft.com/office/drawing/2014/main" id="{C420F870-A009-0F73-3B69-58A7ACCB57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2256" y="805583"/>
            <a:ext cx="4944751" cy="4660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3" name="Picture 3092">
            <a:extLst>
              <a:ext uri="{FF2B5EF4-FFF2-40B4-BE49-F238E27FC236}">
                <a16:creationId xmlns:a16="http://schemas.microsoft.com/office/drawing/2014/main" id="{1A52E10F-3348-4997-8FD3-E6389D5621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3095" name="Straight Connector 3094">
            <a:extLst>
              <a:ext uri="{FF2B5EF4-FFF2-40B4-BE49-F238E27FC236}">
                <a16:creationId xmlns:a16="http://schemas.microsoft.com/office/drawing/2014/main" id="{BD381074-0101-41BB-98A9-EE3DC457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2102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A92C6-0097-4F47-908D-0700341CA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301" y="671613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3. What does it mean to be a “critical friend” to a school on its anti-racism journey?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09470-1558-79C3-09A1-5A546041B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Provide challenge with care</a:t>
            </a:r>
            <a:endParaRPr lang="en-GB" dirty="0"/>
          </a:p>
          <a:p>
            <a:pPr lvl="1"/>
            <a:r>
              <a:rPr lang="en-GB" dirty="0"/>
              <a:t>Apply a social justice lens to all work.</a:t>
            </a:r>
          </a:p>
          <a:p>
            <a:pPr lvl="1"/>
            <a:r>
              <a:rPr lang="en-GB" dirty="0"/>
              <a:t>Explicitly call out problematic views or language when needed.</a:t>
            </a:r>
          </a:p>
          <a:p>
            <a:pPr lvl="1"/>
            <a:r>
              <a:rPr lang="en-GB" dirty="0"/>
              <a:t>Listen for and highlight racism observed in consultations or school contexts.</a:t>
            </a:r>
          </a:p>
          <a:p>
            <a:r>
              <a:rPr lang="en-GB" b="1" dirty="0"/>
              <a:t>Offer support and reassurance</a:t>
            </a:r>
            <a:endParaRPr lang="en-GB" dirty="0"/>
          </a:p>
          <a:p>
            <a:pPr lvl="1"/>
            <a:r>
              <a:rPr lang="en-GB" dirty="0"/>
              <a:t>Create psychologically safe spaces for dialogue and reflection.</a:t>
            </a:r>
          </a:p>
          <a:p>
            <a:pPr lvl="1"/>
            <a:r>
              <a:rPr lang="en-GB" dirty="0"/>
              <a:t>Avoid blame and shame while modelling vulnerability and learning.</a:t>
            </a:r>
          </a:p>
          <a:p>
            <a:pPr lvl="1"/>
            <a:r>
              <a:rPr lang="en-GB" dirty="0"/>
              <a:t>Reassure schools that change is a journey and provide “nurturing challenge” at an appropriate pace.</a:t>
            </a:r>
          </a:p>
          <a:p>
            <a:r>
              <a:rPr lang="en-GB" b="1" dirty="0"/>
              <a:t>Reframe and contextualise</a:t>
            </a:r>
            <a:endParaRPr lang="en-GB" dirty="0"/>
          </a:p>
          <a:p>
            <a:pPr lvl="1"/>
            <a:r>
              <a:rPr lang="en-GB" dirty="0"/>
              <a:t>Help schools understand the possible needs and perspectives of BPOC families.</a:t>
            </a:r>
          </a:p>
          <a:p>
            <a:pPr lvl="1"/>
            <a:r>
              <a:rPr lang="en-GB" dirty="0"/>
              <a:t>Provide historical and social context to build awareness and reduce defensiveness.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0317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7A2FF-86E4-8310-5FCB-9C9F1C5F0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806" y="755835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4. What do EPs need to effectively support schools on an anti-racism journey?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5EA5A-DB29-6642-21AF-CFACE659C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/>
              <a:t>Knowledge and confidence</a:t>
            </a:r>
            <a:endParaRPr lang="en-GB" dirty="0"/>
          </a:p>
          <a:p>
            <a:pPr lvl="1"/>
            <a:r>
              <a:rPr lang="en-GB"/>
              <a:t>understanding </a:t>
            </a:r>
            <a:r>
              <a:rPr lang="en-GB" dirty="0"/>
              <a:t>of local community demographics and diversity to inform discussions (e.g. through data).</a:t>
            </a:r>
          </a:p>
          <a:p>
            <a:pPr lvl="1"/>
            <a:r>
              <a:rPr lang="en-GB" dirty="0"/>
              <a:t>Awareness of national and local contexts around anti-racism.</a:t>
            </a:r>
          </a:p>
          <a:p>
            <a:pPr lvl="1"/>
            <a:r>
              <a:rPr lang="en-GB" dirty="0"/>
              <a:t>Confidence in personal knowledge, plus opportunities for ongoing learning.</a:t>
            </a:r>
          </a:p>
          <a:p>
            <a:r>
              <a:rPr lang="en-GB" b="1" dirty="0"/>
              <a:t>Professional support and collaboration</a:t>
            </a:r>
            <a:endParaRPr lang="en-GB" dirty="0"/>
          </a:p>
          <a:p>
            <a:pPr lvl="1"/>
            <a:r>
              <a:rPr lang="en-GB" dirty="0"/>
              <a:t>Peer support and networks to share good practice.</a:t>
            </a:r>
          </a:p>
          <a:p>
            <a:pPr lvl="1"/>
            <a:r>
              <a:rPr lang="en-GB" dirty="0"/>
              <a:t>Opportunities to hear from other EP services engaging in this work.</a:t>
            </a:r>
          </a:p>
          <a:p>
            <a:pPr lvl="1"/>
            <a:r>
              <a:rPr lang="en-GB" dirty="0"/>
              <a:t>Safe and trusting relationships with schools and colleagues to enable constructive challenge.</a:t>
            </a:r>
          </a:p>
          <a:p>
            <a:r>
              <a:rPr lang="en-GB" b="1" dirty="0"/>
              <a:t>Time, strategy, and reflection</a:t>
            </a:r>
            <a:endParaRPr lang="en-GB" dirty="0"/>
          </a:p>
          <a:p>
            <a:pPr lvl="1"/>
            <a:r>
              <a:rPr lang="en-GB" dirty="0"/>
              <a:t>Dedicated time and prioritisation within the service’s strategic plans (e.g. in the EPS SIP).</a:t>
            </a:r>
          </a:p>
          <a:p>
            <a:pPr lvl="1"/>
            <a:r>
              <a:rPr lang="en-GB" dirty="0"/>
              <a:t>Use of existing frameworks to structure and guide anti-racism work.</a:t>
            </a:r>
          </a:p>
          <a:p>
            <a:pPr lvl="1"/>
            <a:r>
              <a:rPr lang="en-GB" dirty="0"/>
              <a:t>Space for personal reflection and owning one’s own AR journey.</a:t>
            </a:r>
          </a:p>
          <a:p>
            <a:pPr lvl="1"/>
            <a:r>
              <a:rPr lang="en-GB" dirty="0"/>
              <a:t>Commitment to bravery, self-development, and self-evaluation.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8686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29896-366A-C4B4-3FDE-C5BAA4A05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Today’s theme: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85FC0-140B-56F6-B311-8E4973772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GB" sz="4800" dirty="0">
              <a:solidFill>
                <a:schemeClr val="tx1"/>
              </a:solidFill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GB" sz="4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“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2276726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4D070-8D19-129B-A2CC-C36FCF450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small groups…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75FA7-797A-D3B4-F74F-B89E7D4EE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5" y="2015732"/>
            <a:ext cx="9792065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Consider, discuss and record notes on the following questions: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In what ways can EPs actively challenge systemic racism in schools beyond casework?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What skills and strengths do you as an EP have to help you support school leaders and staff in building confidence in talking about race and racism?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What does it mean to be a “critical friend” to a school on its anti-racism journey?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What do you need as an EP to support school’s on an antiracism journey?</a:t>
            </a:r>
          </a:p>
        </p:txBody>
      </p:sp>
    </p:spTree>
    <p:extLst>
      <p:ext uri="{BB962C8B-B14F-4D97-AF65-F5344CB8AC3E}">
        <p14:creationId xmlns:p14="http://schemas.microsoft.com/office/powerpoint/2010/main" val="15521809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74175-EB46-CDBD-B0C3-B05558D56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Remaining Network dates for 2025-2026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FB1CF-8200-BAF8-EE03-748771363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29</a:t>
            </a:r>
            <a:r>
              <a:rPr lang="en-GB" baseline="30000" dirty="0"/>
              <a:t>th</a:t>
            </a:r>
            <a:r>
              <a:rPr lang="en-GB" dirty="0"/>
              <a:t> January 2026</a:t>
            </a:r>
          </a:p>
          <a:p>
            <a:r>
              <a:rPr lang="en-GB" dirty="0"/>
              <a:t>26</a:t>
            </a:r>
            <a:r>
              <a:rPr lang="en-GB" baseline="30000" dirty="0"/>
              <a:t>th</a:t>
            </a:r>
            <a:r>
              <a:rPr lang="en-GB" dirty="0"/>
              <a:t> March 2026</a:t>
            </a:r>
          </a:p>
          <a:p>
            <a:r>
              <a:rPr lang="en-GB" dirty="0"/>
              <a:t>28</a:t>
            </a:r>
            <a:r>
              <a:rPr lang="en-GB" baseline="30000" dirty="0"/>
              <a:t>th</a:t>
            </a:r>
            <a:r>
              <a:rPr lang="en-GB" dirty="0"/>
              <a:t> May 2026</a:t>
            </a:r>
          </a:p>
        </p:txBody>
      </p:sp>
    </p:spTree>
    <p:extLst>
      <p:ext uri="{BB962C8B-B14F-4D97-AF65-F5344CB8AC3E}">
        <p14:creationId xmlns:p14="http://schemas.microsoft.com/office/powerpoint/2010/main" val="1285038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DD638-7427-A29B-E33E-4F39C5A13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0792" y="324487"/>
            <a:ext cx="6368142" cy="1450757"/>
          </a:xfrm>
        </p:spPr>
        <p:txBody>
          <a:bodyPr>
            <a:normAutofit/>
          </a:bodyPr>
          <a:lstStyle/>
          <a:p>
            <a:r>
              <a:rPr lang="en-GB" dirty="0"/>
              <a:t>Session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EE5B7-94AA-D0D3-C669-DA269DBA6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0792" y="2219234"/>
            <a:ext cx="6725919" cy="3670180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tx1"/>
                </a:solidFill>
              </a:rPr>
              <a:t>1. Welcome and Overview of Anti-Racist Network </a:t>
            </a:r>
          </a:p>
          <a:p>
            <a:r>
              <a:rPr lang="en-GB" sz="2800" dirty="0">
                <a:solidFill>
                  <a:schemeClr val="tx1"/>
                </a:solidFill>
              </a:rPr>
              <a:t>2. Feedback from last network discussion: </a:t>
            </a:r>
          </a:p>
          <a:p>
            <a:r>
              <a:rPr lang="en-GB" sz="2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3. Todays theme: EP Anti-Racist action in schools??</a:t>
            </a:r>
          </a:p>
          <a:p>
            <a:r>
              <a:rPr lang="en-GB" sz="2800" dirty="0">
                <a:solidFill>
                  <a:schemeClr val="tx1"/>
                </a:solidFill>
                <a:cs typeface="Calibri" panose="020F0502020204030204" pitchFamily="34" charset="0"/>
              </a:rPr>
              <a:t>4. </a:t>
            </a:r>
            <a:r>
              <a:rPr lang="en-GB" sz="2800" dirty="0" err="1">
                <a:solidFill>
                  <a:schemeClr val="tx1"/>
                </a:solidFill>
                <a:cs typeface="Calibri" panose="020F0502020204030204" pitchFamily="34" charset="0"/>
              </a:rPr>
              <a:t>Workstrands</a:t>
            </a:r>
            <a:r>
              <a:rPr lang="en-GB" sz="2800" dirty="0">
                <a:solidFill>
                  <a:schemeClr val="tx1"/>
                </a:solidFill>
                <a:cs typeface="Calibri" panose="020F0502020204030204" pitchFamily="34" charset="0"/>
              </a:rPr>
              <a:t> feedback</a:t>
            </a:r>
          </a:p>
          <a:p>
            <a:r>
              <a:rPr lang="en-GB" sz="2800" dirty="0">
                <a:solidFill>
                  <a:schemeClr val="tx1"/>
                </a:solidFill>
                <a:cs typeface="Calibri" panose="020F0502020204030204" pitchFamily="34" charset="0"/>
              </a:rPr>
              <a:t>5. Reflective Activity</a:t>
            </a:r>
          </a:p>
          <a:p>
            <a:endParaRPr lang="en-GB" sz="2800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sz="2800" dirty="0">
              <a:solidFill>
                <a:schemeClr val="tx1"/>
              </a:solidFill>
              <a:cs typeface="Calibri" panose="020F0502020204030204" pitchFamily="34" charset="0"/>
            </a:endParaRPr>
          </a:p>
        </p:txBody>
      </p:sp>
      <p:pic>
        <p:nvPicPr>
          <p:cNvPr id="5" name="Picture 4" descr="White puzzle with one red piece">
            <a:extLst>
              <a:ext uri="{FF2B5EF4-FFF2-40B4-BE49-F238E27FC236}">
                <a16:creationId xmlns:a16="http://schemas.microsoft.com/office/drawing/2014/main" id="{2B45DF27-93B7-404B-BD64-3431ABEE8B8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748" r="30144"/>
          <a:stretch/>
        </p:blipFill>
        <p:spPr>
          <a:xfrm>
            <a:off x="20" y="-12128"/>
            <a:ext cx="4654276" cy="6870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041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38B45-FD87-66A5-A84E-54F9F7461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685" y="157466"/>
            <a:ext cx="5127171" cy="1450757"/>
          </a:xfrm>
        </p:spPr>
        <p:txBody>
          <a:bodyPr>
            <a:normAutofit/>
          </a:bodyPr>
          <a:lstStyle/>
          <a:p>
            <a:r>
              <a:rPr lang="en-GB" dirty="0"/>
              <a:t>Anti-Racist Network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AEB6F-7E16-B772-A2E5-287BE6D6F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4" y="2198914"/>
            <a:ext cx="5127172" cy="3670180"/>
          </a:xfrm>
        </p:spPr>
        <p:txBody>
          <a:bodyPr>
            <a:normAutofit/>
          </a:bodyPr>
          <a:lstStyle/>
          <a:p>
            <a:r>
              <a:rPr lang="en-GB" sz="1700" dirty="0"/>
              <a:t>* Open to anyone who is an EP, TEP or EPIT in Scotland</a:t>
            </a:r>
          </a:p>
          <a:p>
            <a:r>
              <a:rPr lang="en-GB" sz="1700" dirty="0"/>
              <a:t>* Aim to create a safe space for discussion and action around anti-racism within the profession</a:t>
            </a:r>
          </a:p>
          <a:p>
            <a:r>
              <a:rPr lang="en-GB" sz="1700" dirty="0"/>
              <a:t>* Meet approx. 4 times in the academic year, dates set at the beginning of the academic session</a:t>
            </a:r>
          </a:p>
          <a:p>
            <a:r>
              <a:rPr lang="en-GB" sz="1700" dirty="0"/>
              <a:t>* Each session focuses on both input and reflective activity </a:t>
            </a:r>
          </a:p>
          <a:p>
            <a:r>
              <a:rPr lang="en-GB" sz="1700" dirty="0"/>
              <a:t>* Serves as a function for consultation for wide strategic strands</a:t>
            </a:r>
          </a:p>
          <a:p>
            <a:r>
              <a:rPr lang="en-GB" sz="1700" dirty="0"/>
              <a:t>* Anyone interested in joining: Scan QR Code </a:t>
            </a:r>
          </a:p>
          <a:p>
            <a:endParaRPr lang="en-GB" sz="1700" dirty="0"/>
          </a:p>
        </p:txBody>
      </p:sp>
      <p:pic>
        <p:nvPicPr>
          <p:cNvPr id="5" name="Picture 15" descr="A qr code on a blue background&#10;&#10;Description automatically generated">
            <a:extLst>
              <a:ext uri="{FF2B5EF4-FFF2-40B4-BE49-F238E27FC236}">
                <a16:creationId xmlns:a16="http://schemas.microsoft.com/office/drawing/2014/main" id="{7FCEECA7-11F5-7994-9EE8-B2013EC4BD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8523" y="645106"/>
            <a:ext cx="5260964" cy="5247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5252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id="{311973C2-EB8B-452A-A698-4A252FD3A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0">
            <a:extLst>
              <a:ext uri="{FF2B5EF4-FFF2-40B4-BE49-F238E27FC236}">
                <a16:creationId xmlns:a16="http://schemas.microsoft.com/office/drawing/2014/main" id="{10162E77-11AD-44A7-84EC-40C59EEFB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48850A-973D-BA0D-F91C-0A207B4BC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8881" y="634946"/>
            <a:ext cx="6368142" cy="1450757"/>
          </a:xfrm>
        </p:spPr>
        <p:txBody>
          <a:bodyPr>
            <a:normAutofit/>
          </a:bodyPr>
          <a:lstStyle/>
          <a:p>
            <a:r>
              <a:rPr lang="en-GB" dirty="0"/>
              <a:t>Content Warning &amp; Emotional Safety </a:t>
            </a:r>
          </a:p>
        </p:txBody>
      </p:sp>
      <p:pic>
        <p:nvPicPr>
          <p:cNvPr id="5" name="Picture 4" descr="Bright ladder against dull ladders">
            <a:extLst>
              <a:ext uri="{FF2B5EF4-FFF2-40B4-BE49-F238E27FC236}">
                <a16:creationId xmlns:a16="http://schemas.microsoft.com/office/drawing/2014/main" id="{97C028BE-3E32-291F-B304-85CA5BC8125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3469" r="5720" b="-2"/>
          <a:stretch/>
        </p:blipFill>
        <p:spPr>
          <a:xfrm>
            <a:off x="20" y="-12128"/>
            <a:ext cx="4654276" cy="687012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AB158E9-1B40-4CD6-95F0-95CA11DF7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7617" y="2085703"/>
            <a:ext cx="617068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BB4EB-DEF5-D57D-E6D1-9CBE30798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0" y="2198913"/>
            <a:ext cx="6492239" cy="4323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/>
              <a:t>Subject and content can be emotive </a:t>
            </a:r>
          </a:p>
          <a:p>
            <a:pPr marL="0" indent="0">
              <a:buNone/>
            </a:pPr>
            <a:r>
              <a:rPr lang="en-GB" sz="1600" dirty="0"/>
              <a:t>Aiming to achieve a balance to allows us to sit with discomfort that serves as a springboard for change and action </a:t>
            </a:r>
          </a:p>
          <a:p>
            <a:pPr marL="0" indent="0">
              <a:buNone/>
            </a:pPr>
            <a:r>
              <a:rPr lang="en-GB" sz="1600" dirty="0"/>
              <a:t>Please take time to step out if this is required</a:t>
            </a:r>
          </a:p>
          <a:p>
            <a:pPr marL="0" indent="0">
              <a:buNone/>
            </a:pPr>
            <a:r>
              <a:rPr lang="en-GB" sz="1600" dirty="0"/>
              <a:t>We do not seek to create a hierarchy of lived experiences and this group explicitly recognises that other marginalised groups also experience discrimination </a:t>
            </a:r>
          </a:p>
          <a:p>
            <a:pPr marL="0" indent="0">
              <a:buNone/>
            </a:pPr>
            <a:r>
              <a:rPr lang="en-GB" sz="1600" dirty="0"/>
              <a:t>These sessions do often contain difficult challenge questions </a:t>
            </a:r>
          </a:p>
          <a:p>
            <a:pPr marL="0" indent="0">
              <a:buNone/>
            </a:pPr>
            <a:r>
              <a:rPr lang="en-GB" sz="1600" dirty="0"/>
              <a:t>We encourage debate and discussion but the questioning of the lived experience of BPOC is not up for discussion </a:t>
            </a:r>
          </a:p>
          <a:p>
            <a:pPr marL="0" indent="0">
              <a:buNone/>
            </a:pPr>
            <a:r>
              <a:rPr lang="en-GB" sz="1600" dirty="0"/>
              <a:t>Language and terminology </a:t>
            </a:r>
          </a:p>
          <a:p>
            <a:pPr marL="0" indent="0">
              <a:buNone/>
            </a:pPr>
            <a:r>
              <a:rPr lang="en-GB" sz="1600" dirty="0"/>
              <a:t>We ask that you pay attention to any thoughts, feeling and reactions that occur during discussions</a:t>
            </a:r>
          </a:p>
          <a:p>
            <a:endParaRPr lang="en-GB" sz="1400" dirty="0"/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420193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0E68F-4473-6A5A-D14E-4F6BB5BA7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SDEP Anti-Racist Network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AB1698C-91C7-C4EF-13DE-A2F8BD39D6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849317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33776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0FBE6-85D8-E0E6-E0D1-ED4758602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7212" y="634946"/>
            <a:ext cx="3372529" cy="5055904"/>
          </a:xfrm>
        </p:spPr>
        <p:txBody>
          <a:bodyPr anchor="ctr">
            <a:normAutofit/>
          </a:bodyPr>
          <a:lstStyle/>
          <a:p>
            <a:r>
              <a:rPr lang="en-GB" dirty="0"/>
              <a:t>SDEP Anti-Racist Work Strand 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1A899499-9C4C-AA6E-9BDF-9430873A94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4042777"/>
              </p:ext>
            </p:extLst>
          </p:nvPr>
        </p:nvGraphicFramePr>
        <p:xfrm>
          <a:off x="633413" y="639763"/>
          <a:ext cx="6910387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1373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385327"/>
            <a:ext cx="10058400" cy="356616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Summary of Group Discussion</a:t>
            </a:r>
          </a:p>
          <a:p>
            <a:r>
              <a:rPr lang="en-GB" dirty="0"/>
              <a:t>SDEP Anti-Racist Network –May 2025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AE83B-BB1B-9CCE-87B8-41B0C6091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817" y="655571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1. How can EPs actively challenge systemic racism in schools beyond casework?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DCD0B-6C9A-E4FC-6077-BF31E0E9B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Promote whole-school and wider systemic work</a:t>
            </a:r>
            <a:endParaRPr lang="en-GB" dirty="0"/>
          </a:p>
          <a:p>
            <a:pPr lvl="1"/>
            <a:r>
              <a:rPr lang="en-GB" dirty="0"/>
              <a:t>Support school and local authority (LA) anti-racism initiatives.</a:t>
            </a:r>
          </a:p>
          <a:p>
            <a:pPr lvl="1"/>
            <a:r>
              <a:rPr lang="en-GB" dirty="0"/>
              <a:t>Represent EP services on LA-wide steering groups.</a:t>
            </a:r>
          </a:p>
          <a:p>
            <a:pPr lvl="1"/>
            <a:r>
              <a:rPr lang="en-GB" dirty="0"/>
              <a:t>Contribute to school improvement plans (SIPs) with an anti-racist lens.</a:t>
            </a:r>
          </a:p>
          <a:p>
            <a:r>
              <a:rPr lang="en-GB" b="1" dirty="0"/>
              <a:t>Embed anti-racism (AR) into existing practice</a:t>
            </a:r>
            <a:endParaRPr lang="en-GB" dirty="0"/>
          </a:p>
          <a:p>
            <a:pPr lvl="1"/>
            <a:r>
              <a:rPr lang="en-GB" dirty="0"/>
              <a:t>Integrate an AR perspective across all training, consultations, and discussions (not just as an “add-on”).</a:t>
            </a:r>
          </a:p>
          <a:p>
            <a:pPr lvl="1"/>
            <a:r>
              <a:rPr lang="en-GB" dirty="0"/>
              <a:t>Share resources, tools, and literature to inform school practice.</a:t>
            </a:r>
          </a:p>
          <a:p>
            <a:pPr lvl="1"/>
            <a:r>
              <a:rPr lang="en-GB" dirty="0"/>
              <a:t>Use questioning to provoke reflection such as </a:t>
            </a:r>
            <a:r>
              <a:rPr lang="en-GB" dirty="0" err="1"/>
              <a:t>socratic</a:t>
            </a:r>
            <a:r>
              <a:rPr lang="en-GB" dirty="0"/>
              <a:t> questioning during school discussions.</a:t>
            </a:r>
          </a:p>
          <a:p>
            <a:r>
              <a:rPr lang="en-GB" b="1" dirty="0"/>
              <a:t>Provide ongoing support</a:t>
            </a:r>
            <a:endParaRPr lang="en-GB" dirty="0"/>
          </a:p>
          <a:p>
            <a:pPr lvl="1"/>
            <a:r>
              <a:rPr lang="en-GB" dirty="0"/>
              <a:t>Offer sustained coaching and mentoring (beyond one-off inputs).</a:t>
            </a:r>
          </a:p>
          <a:p>
            <a:pPr lvl="1"/>
            <a:r>
              <a:rPr lang="en-GB" dirty="0"/>
              <a:t>Facilitate conversations within networks such as JSTs, SIMS, and LISN.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0758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C7CAF-3C8C-F803-F31B-2CDAE4B62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384" y="1013552"/>
            <a:ext cx="11368480" cy="1393924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2. What skills and strengths can EPs draw on to help school leaders and staff build confidence in talking about race and racism?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C9A52-51C2-9322-3F12-D240C07DE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101" y="2064272"/>
            <a:ext cx="10058400" cy="4023360"/>
          </a:xfrm>
        </p:spPr>
        <p:txBody>
          <a:bodyPr>
            <a:normAutofit/>
          </a:bodyPr>
          <a:lstStyle/>
          <a:p>
            <a:r>
              <a:rPr lang="en-GB" b="1" dirty="0"/>
              <a:t>Consultation and communication skills</a:t>
            </a:r>
            <a:endParaRPr lang="en-GB" dirty="0"/>
          </a:p>
          <a:p>
            <a:pPr lvl="1"/>
            <a:r>
              <a:rPr lang="en-GB" dirty="0"/>
              <a:t>Skilled in active listening, solution-focused questioning, and gathering diverse perspectives (especially BPOC voices).</a:t>
            </a:r>
          </a:p>
          <a:p>
            <a:pPr lvl="1"/>
            <a:r>
              <a:rPr lang="en-GB" dirty="0"/>
              <a:t>Experienced in facilitating difficult conversations while avoiding shame and blame.</a:t>
            </a:r>
          </a:p>
          <a:p>
            <a:r>
              <a:rPr lang="en-GB" b="1" dirty="0"/>
              <a:t>Knowledge and evidence base</a:t>
            </a:r>
            <a:endParaRPr lang="en-GB" dirty="0"/>
          </a:p>
          <a:p>
            <a:pPr lvl="1"/>
            <a:r>
              <a:rPr lang="en-GB" dirty="0"/>
              <a:t>Access to research, evidence, and literature for sharing and signposting.</a:t>
            </a:r>
          </a:p>
          <a:p>
            <a:pPr lvl="1"/>
            <a:r>
              <a:rPr lang="en-GB" dirty="0"/>
              <a:t>Existing frameworks and interventions (e.g. PATH, NVR, Restorative Approaches, Nurture).</a:t>
            </a:r>
          </a:p>
          <a:p>
            <a:pPr lvl="1"/>
            <a:r>
              <a:rPr lang="en-GB" dirty="0"/>
              <a:t>Knowledge of implementation science and data analysis.</a:t>
            </a:r>
          </a:p>
          <a:p>
            <a:r>
              <a:rPr lang="en-GB" b="1" dirty="0"/>
              <a:t>Child-</a:t>
            </a:r>
            <a:r>
              <a:rPr lang="en-GB" b="1" dirty="0" err="1"/>
              <a:t>centered</a:t>
            </a:r>
            <a:r>
              <a:rPr lang="en-GB" b="1" dirty="0"/>
              <a:t> and relational practice</a:t>
            </a:r>
            <a:endParaRPr lang="en-GB" dirty="0"/>
          </a:p>
          <a:p>
            <a:pPr lvl="1"/>
            <a:r>
              <a:rPr lang="en-GB" dirty="0"/>
              <a:t>Keeping children and young people (CYP) at the heart of all work.</a:t>
            </a:r>
          </a:p>
          <a:p>
            <a:pPr lvl="1"/>
            <a:r>
              <a:rPr lang="en-GB" dirty="0"/>
              <a:t>Understanding systemic and contextual factors affecting BPOC families and communities.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110477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i="http://www.w3.org/2001/XMLSchema-instance" xmlns:xsd="http://www.w3.org/2001/XMLSchema" xmlns="http://www.boldonjames.com/2008/01/sie/internal/label" sislVersion="0" policy="08955827-aeb1-42de-b749-f604362c41c2" origin="userSelected">
  <element uid="971a7eb4-36b4-4e7d-b804-a07772b8e228" value=""/>
  <element uid="e3747532-42d1-43b9-8ba8-1bf45779edd5" value=""/>
</sisl>
</file>

<file path=customXml/itemProps1.xml><?xml version="1.0" encoding="utf-8"?>
<ds:datastoreItem xmlns:ds="http://schemas.openxmlformats.org/officeDocument/2006/customXml" ds:itemID="{B298A9CC-684D-4F0A-BB71-2FA13E15924F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2916</TotalTime>
  <Words>988</Words>
  <Application>Microsoft Office PowerPoint</Application>
  <PresentationFormat>Widescreen</PresentationFormat>
  <Paragraphs>124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Palatino Linotype</vt:lpstr>
      <vt:lpstr>Gallery</vt:lpstr>
      <vt:lpstr>Retrospect</vt:lpstr>
      <vt:lpstr>SDEP Anti-Racist Network  Session 1  18.09.25 </vt:lpstr>
      <vt:lpstr>Session Outline</vt:lpstr>
      <vt:lpstr>Anti-Racist Network </vt:lpstr>
      <vt:lpstr>Content Warning &amp; Emotional Safety </vt:lpstr>
      <vt:lpstr>SDEP Anti-Racist Network </vt:lpstr>
      <vt:lpstr>SDEP Anti-Racist Work Strand </vt:lpstr>
      <vt:lpstr>PowerPoint Presentation</vt:lpstr>
      <vt:lpstr>1. How can EPs actively challenge systemic racism in schools beyond casework? </vt:lpstr>
      <vt:lpstr>2. What skills and strengths can EPs draw on to help school leaders and staff build confidence in talking about race and racism? </vt:lpstr>
      <vt:lpstr>3. What does it mean to be a “critical friend” to a school on its anti-racism journey? </vt:lpstr>
      <vt:lpstr>4. What do EPs need to effectively support schools on an anti-racism journey? </vt:lpstr>
      <vt:lpstr>Today’s theme:</vt:lpstr>
      <vt:lpstr>In small groups…</vt:lpstr>
      <vt:lpstr>Remaining Network dates for 2025-2026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Gibson-Knowles</dc:creator>
  <cp:keywords>[OFFICIAL]</cp:keywords>
  <cp:lastModifiedBy>Sophie Harker</cp:lastModifiedBy>
  <cp:revision>11</cp:revision>
  <dcterms:created xsi:type="dcterms:W3CDTF">2024-03-21T14:25:07Z</dcterms:created>
  <dcterms:modified xsi:type="dcterms:W3CDTF">2025-10-22T11:23:06Z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41c90fc0-3daf-45df-9f98-312088eef045</vt:lpwstr>
  </property>
  <property fmtid="{D5CDD505-2E9C-101B-9397-08002B2CF9AE}" pid="3" name="bjSaver">
    <vt:lpwstr>HgppZwdS39NNasSydwfxoO2HQInPGHWR</vt:lpwstr>
  </property>
  <property fmtid="{D5CDD505-2E9C-101B-9397-08002B2CF9AE}" pid="4" name="bjDocumentLabelXML">
    <vt:lpwstr>&lt;?xml version="1.0" encoding="us-ascii"?&gt;&lt;sisl xmlns:xsi="http://www.w3.org/2001/XMLSchema-instance" xmlns:xsd="http://www.w3.org/2001/XMLSchema" sislVersion="0" policy="08955827-aeb1-42de-b749-f604362c41c2" origin="userSelected" xmlns="http://www.boldonj</vt:lpwstr>
  </property>
  <property fmtid="{D5CDD505-2E9C-101B-9397-08002B2CF9AE}" pid="5" name="bjDocumentLabelXML-0">
    <vt:lpwstr>ames.com/2008/01/sie/internal/label"&gt;&lt;element uid="971a7eb4-36b4-4e7d-b804-a07772b8e228" value="" /&gt;&lt;element uid="e3747532-42d1-43b9-8ba8-1bf45779edd5" value="" /&gt;&lt;/sisl&gt;</vt:lpwstr>
  </property>
  <property fmtid="{D5CDD505-2E9C-101B-9397-08002B2CF9AE}" pid="6" name="bjDocumentSecurityLabel">
    <vt:lpwstr>OFFICIAL</vt:lpwstr>
  </property>
  <property fmtid="{D5CDD505-2E9C-101B-9397-08002B2CF9AE}" pid="7" name="gcc-meta-protectivemarking">
    <vt:lpwstr>[OFFICIAL]</vt:lpwstr>
  </property>
</Properties>
</file>