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9" r:id="rId1"/>
    <p:sldMasterId id="2147484065" r:id="rId2"/>
    <p:sldMasterId id="2147484077" r:id="rId3"/>
  </p:sldMasterIdLst>
  <p:notesMasterIdLst>
    <p:notesMasterId r:id="rId33"/>
  </p:notesMasterIdLst>
  <p:handoutMasterIdLst>
    <p:handoutMasterId r:id="rId34"/>
  </p:handoutMasterIdLst>
  <p:sldIdLst>
    <p:sldId id="291" r:id="rId4"/>
    <p:sldId id="257" r:id="rId5"/>
    <p:sldId id="300" r:id="rId6"/>
    <p:sldId id="324" r:id="rId7"/>
    <p:sldId id="259" r:id="rId8"/>
    <p:sldId id="325" r:id="rId9"/>
    <p:sldId id="326" r:id="rId10"/>
    <p:sldId id="327" r:id="rId11"/>
    <p:sldId id="304" r:id="rId12"/>
    <p:sldId id="303" r:id="rId13"/>
    <p:sldId id="305" r:id="rId14"/>
    <p:sldId id="307" r:id="rId15"/>
    <p:sldId id="316" r:id="rId16"/>
    <p:sldId id="321" r:id="rId17"/>
    <p:sldId id="329" r:id="rId18"/>
    <p:sldId id="330" r:id="rId19"/>
    <p:sldId id="260" r:id="rId20"/>
    <p:sldId id="309" r:id="rId21"/>
    <p:sldId id="310" r:id="rId22"/>
    <p:sldId id="318" r:id="rId23"/>
    <p:sldId id="317" r:id="rId24"/>
    <p:sldId id="313" r:id="rId25"/>
    <p:sldId id="332" r:id="rId26"/>
    <p:sldId id="333" r:id="rId27"/>
    <p:sldId id="322" r:id="rId28"/>
    <p:sldId id="334" r:id="rId29"/>
    <p:sldId id="319" r:id="rId30"/>
    <p:sldId id="323" r:id="rId31"/>
    <p:sldId id="311" r:id="rId32"/>
  </p:sldIdLst>
  <p:sldSz cx="9144000" cy="6858000" type="screen4x3"/>
  <p:notesSz cx="7010400" cy="9296400"/>
  <p:defaultTextStyle>
    <a:defPPr>
      <a:defRPr lang="en-GB"/>
    </a:defPPr>
    <a:lvl1pPr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Robert" initials="JR" lastIdx="1" clrIdx="0">
    <p:extLst>
      <p:ext uri="{19B8F6BF-5375-455C-9EA6-DF929625EA0E}">
        <p15:presenceInfo xmlns:p15="http://schemas.microsoft.com/office/powerpoint/2012/main" userId="James Rob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DD427"/>
    <a:srgbClr val="FFFF00"/>
    <a:srgbClr val="FFFF66"/>
    <a:srgbClr val="FFFFCC"/>
    <a:srgbClr val="97ABED"/>
    <a:srgbClr val="FF9900"/>
    <a:srgbClr val="996600"/>
    <a:srgbClr val="663300"/>
    <a:srgbClr val="894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9B938E-B1E1-D7CC-D15B-DDA65F9D1345}" v="154" dt="2026-02-03T19:23:53.604"/>
    <p1510:client id="{A70652B9-77D8-BACE-1102-1402D3967C97}" v="1" dt="2026-02-03T14:07:19.819"/>
    <p1510:client id="{F65083AF-D29D-EFCD-EEEB-7CCC019AE2C5}" v="72" dt="2026-02-05T11:07:55.9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commentAuthors" Target="commentAuthor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55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356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55" y="8831356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80B1F35-AECC-4AA8-AA6B-383D835E4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23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46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02" y="0"/>
            <a:ext cx="3038445" cy="46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546" y="4415679"/>
            <a:ext cx="5609311" cy="418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861"/>
            <a:ext cx="3038446" cy="4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02" y="8829861"/>
            <a:ext cx="3038445" cy="4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53E1B2-2780-4DA0-A8B5-330E15A7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882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799E3D-5F54-4289-A187-2CEC6F1D2FFA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kumimoji="0"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5450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1370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1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72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11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536F54-6076-44B8-A37E-F532DD2CDB55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kumimoji="0" lang="en-US" alt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/>
              <a:t> </a:t>
            </a:r>
            <a:endParaRPr lang="en-GB" altLang="en-US" sz="1400"/>
          </a:p>
          <a:p>
            <a:pPr lvl="2" eaLnBrk="1" hangingPunct="1">
              <a:buFontTx/>
              <a:buChar char="•"/>
            </a:pPr>
            <a:endParaRPr lang="en-GB" altLang="en-US"/>
          </a:p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2799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0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7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53E1B2-2780-4DA0-A8B5-330E15A7B99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868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36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25" indent="-28777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115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561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008" indent="-230223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454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2900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346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3792" indent="-23022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CF32E73-DE9E-45BD-8DC1-743F0B24ACB0}" type="slidenum">
              <a:rPr kumimoji="0" lang="en-US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kumimoji="0"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1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633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F7978393-9529-45FF-BC93-2B8FB0027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935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9725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701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273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845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417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989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947DF-5203-4A3A-B7D7-88D00D2B658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6057BC13-9265-4E71-80AB-2CE720DC5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EE34B63-49F4-4968-82F6-8562B84ED2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4199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26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06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3556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6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3BFD9-F4A5-4789-BC92-910C4097B041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30A222-8F51-4554-8691-B252EAEB9D1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8AD7C-8C0E-4118-AB13-400F56581DA9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600000-903D-43BA-98E9-829D0771FDED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9C180-B94A-477E-8A47-8BCAF43ECEEA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C365F-71EC-447D-AB8B-60EAD81CEFB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40F9E-FDD3-4043-AED7-B0107662D833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9418-E86A-4840-9A81-95F77C9286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B6A6D-5540-47B2-8B26-593D641690C9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641A-A0F0-4F88-87AA-7D5DA9280A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9CAD7-E7DF-4DF2-80CA-A3D36B20515E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DC26-C371-4D36-A40A-47E478FCA5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1039-26AD-4CE2-B88A-D77C6FFAC6DF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C2127-9DED-4421-B363-A6E9579EDF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6D89C-06B7-4AED-A427-4F2A5385CC1D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FEF9-7770-4880-8B93-42DC0507351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0027C-C693-4C3D-A586-D70A41D595A9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98E8-6DE4-4201-954F-7D84A3A6A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2F28E-5786-4834-9529-3212C3627418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F60-C124-4F90-9EFC-70974A301E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BCE9D-7BA9-44D4-8C5A-F6091DD6067D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9483-84E8-4426-BFE9-1E216D8D98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9F91DA-2CB0-4678-B791-D4C5C8A685FC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6C516-C3C0-4613-9D89-E6C2FF7109D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3B73-34D4-4700-8210-19F49C63169E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12AF1-896C-4788-8D60-4640B553DC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F707-4FF2-458C-9E76-0AEEBE71C856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20B23-499E-4167-BCA3-12F4705942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5A6E-BD4B-4D67-A2A3-9D4B4F731628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DA2B1-8CE1-4F51-BCD7-07254D6852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40F9E-FDD3-4043-AED7-B0107662D833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AA9418-E86A-4840-9A81-95F77C92866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8546462"/>
      </p:ext>
    </p:extLst>
  </p:cSld>
  <p:clrMapOvr>
    <a:masterClrMapping/>
  </p:clrMapOvr>
  <p:transition spd="med">
    <p:cover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BB6A6D-5540-47B2-8B26-593D641690C9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0641A-A0F0-4F88-87AA-7D5DA9280A5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77154"/>
      </p:ext>
    </p:extLst>
  </p:cSld>
  <p:clrMapOvr>
    <a:masterClrMapping/>
  </p:clrMapOvr>
  <p:transition spd="med">
    <p:cover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D9CAD7-E7DF-4DF2-80CA-A3D36B20515E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CDC26-C371-4D36-A40A-47E478FCA53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B41039-26AD-4CE2-B88A-D77C6FFAC6DF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C2127-9DED-4421-B363-A6E9579EDF6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96D89C-06B7-4AED-A427-4F2A5385CC1D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4FEF9-7770-4880-8B93-42DC0507351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70027C-C693-4C3D-A586-D70A41D595A9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E498E8-6DE4-4201-954F-7D84A3A6AEA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52F28E-5786-4834-9529-3212C3627418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75F60-C124-4F90-9EFC-70974A301E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DB5FC4-FA57-4808-B8C5-57EFE498E07A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A117C-0526-4F1B-8279-4C1BB284F4E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6360520"/>
      </p:ext>
    </p:extLst>
  </p:cSld>
  <p:clrMapOvr>
    <a:masterClrMapping/>
  </p:clrMapOvr>
  <p:transition spd="med"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BCE9D-7BA9-44D4-8C5A-F6091DD6067D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869483-84E8-4426-BFE9-1E216D8D982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2C3B73-34D4-4700-8210-19F49C63169E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12AF1-896C-4788-8D60-4640B553DC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0EF707-4FF2-458C-9E76-0AEEBE71C856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20B23-499E-4167-BCA3-12F4705942E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341443"/>
      </p:ext>
    </p:extLst>
  </p:cSld>
  <p:clrMapOvr>
    <a:masterClrMapping/>
  </p:clrMapOvr>
  <p:transition spd="med">
    <p:cover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C35A6E-BD4B-4D67-A2A3-9D4B4F731628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DA2B1-8CE1-4F51-BCD7-07254D68526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3861749"/>
      </p:ext>
    </p:extLst>
  </p:cSld>
  <p:clrMapOvr>
    <a:masterClrMapping/>
  </p:clrMapOvr>
  <p:transition spd="med">
    <p:cover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C7FC0-0785-4B99-BA78-5E588476F1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8F82E-982A-4692-8D5A-385346CE4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5C153-B191-4187-A321-B374428F1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11452C-AA50-49AE-85B8-744297A680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034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95894E-03D2-4B14-BC3E-66C7B9A44EDB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A7D695-F275-45F3-A8E6-F716E22C14A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16632"/>
      </p:ext>
    </p:extLst>
  </p:cSld>
  <p:clrMapOvr>
    <a:masterClrMapping/>
  </p:clrMapOvr>
  <p:transition spd="med"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581FF3-87A8-4FD2-942F-51187773FBEB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E87ED-F340-498E-B223-02DBB8F1AD4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2343732"/>
      </p:ext>
    </p:extLst>
  </p:cSld>
  <p:clrMapOvr>
    <a:masterClrMapping/>
  </p:clrMapOvr>
  <p:transition spd="med"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82D9F4-0F01-41A6-BCA3-919CCEE45C7D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59C0BA-6F7A-474A-85EE-D33ABF82BC8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3223770"/>
      </p:ext>
    </p:extLst>
  </p:cSld>
  <p:clrMapOvr>
    <a:masterClrMapping/>
  </p:clrMapOvr>
  <p:transition spd="med"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8BDDEE-3182-49BF-A6B5-490B6AAA5130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3244F-3F00-4F39-B937-E25B1D5D8CA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474159"/>
      </p:ext>
    </p:extLst>
  </p:cSld>
  <p:clrMapOvr>
    <a:masterClrMapping/>
  </p:clrMapOvr>
  <p:transition spd="med"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DDAB42-74C5-459E-8D07-467AA659710C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317004-F402-4B83-827E-D72D38D58F5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873889"/>
      </p:ext>
    </p:extLst>
  </p:cSld>
  <p:clrMapOvr>
    <a:masterClrMapping/>
  </p:clrMapOvr>
  <p:transition spd="med"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AF233B-9226-4E27-9828-449D676E7FBA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651DE-ECD8-4FB7-B055-A99D095C300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852137"/>
      </p:ext>
    </p:extLst>
  </p:cSld>
  <p:clrMapOvr>
    <a:masterClrMapping/>
  </p:clrMapOvr>
  <p:transition spd="med"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0A4553-6EDD-411E-BCFF-E0B528255E31}" type="datetimeFigureOut">
              <a:rPr lang="en-US" altLang="en-US" smtClean="0"/>
              <a:pPr>
                <a:defRPr/>
              </a:pPr>
              <a:t>2/5/2026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A718C5-E2D7-4ACD-9559-C5D50159242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81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ransition spd="med">
    <p:cover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q=youtube+dumfries+and+galloway+foundattion+apprenticeships&amp;&amp;mid=08E1D134EEBFFB2546E108E1D134EEBFFB2546E1&amp;FORM=VAMGZC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cotland/study/young-applicants-school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mgal.ac.uk/study/college-academy-senior-phase-offer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ruc.ac.uk/study-with-us/study-options/courses-for-schools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nglink.com/scene/193282881086501770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s.glowscotland.org.uk/glowblogs/annanacademy/option-choices/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blogs.glowscotland.org.uk/glowblogs/annanacademy/option-choice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Bn-FsnF8Q4&amp;embeds_referring_euri=https%3A%2F%2Fwww.bing.com%2F&amp;embeds_referring_origin=https%3A%2F%2Fwww.bing.com&amp;source_ve_path=Mjg2NjY" TargetMode="Externa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9288" y="2509838"/>
            <a:ext cx="7772400" cy="1470025"/>
          </a:xfrm>
        </p:spPr>
        <p:txBody>
          <a:bodyPr/>
          <a:lstStyle/>
          <a:p>
            <a:r>
              <a:rPr lang="en-GB" altLang="en-US">
                <a:ea typeface="Verdana" panose="020B0604030504040204" pitchFamily="34" charset="0"/>
              </a:rPr>
              <a:t>Option Information for Parents/Carers and Students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6363" y="4292600"/>
            <a:ext cx="6400800" cy="1752600"/>
          </a:xfrm>
        </p:spPr>
        <p:txBody>
          <a:bodyPr>
            <a:normAutofit/>
          </a:bodyPr>
          <a:lstStyle/>
          <a:p>
            <a:r>
              <a:rPr lang="en-GB" altLang="en-US" sz="2800">
                <a:latin typeface="+mj-lt"/>
                <a:ea typeface="Verdana" panose="020B0604030504040204" pitchFamily="34" charset="0"/>
              </a:rPr>
              <a:t>4th February 2026</a:t>
            </a:r>
          </a:p>
          <a:p>
            <a:r>
              <a:rPr lang="en-GB" altLang="en-US" sz="2800">
                <a:latin typeface="+mj-lt"/>
                <a:ea typeface="Verdana" panose="020B0604030504040204" pitchFamily="34" charset="0"/>
              </a:rPr>
              <a:t>S4 into S5</a:t>
            </a:r>
          </a:p>
          <a:p>
            <a:r>
              <a:rPr lang="en-GB" altLang="en-US" sz="2800">
                <a:latin typeface="+mj-lt"/>
                <a:ea typeface="Verdana" panose="020B0604030504040204" pitchFamily="34" charset="0"/>
              </a:rPr>
              <a:t>S5 into S6</a:t>
            </a:r>
          </a:p>
          <a:p>
            <a:endParaRPr lang="en-GB" altLang="en-US" sz="2800">
              <a:latin typeface="+mj-lt"/>
              <a:ea typeface="Verdana" panose="020B060403050404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403350" y="4005263"/>
            <a:ext cx="6264275" cy="0"/>
          </a:xfrm>
          <a:prstGeom prst="line">
            <a:avLst/>
          </a:prstGeom>
          <a:ln>
            <a:solidFill>
              <a:srgbClr val="FDD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Picture 5" descr="\\ANNA-FS1\ALB Community$\Community\2014-2015\School Logo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88913"/>
            <a:ext cx="19446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1719091"/>
      </p:ext>
    </p:extLst>
  </p:cSld>
  <p:clrMapOvr>
    <a:masterClrMapping/>
  </p:clrMapOvr>
  <p:transition spd="med" advTm="10250">
    <p:cover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b="1">
                <a:ea typeface="Verdana" panose="020B0604030504040204" pitchFamily="34" charset="0"/>
              </a:rPr>
              <a:t>National Qualifications (NQs)</a:t>
            </a:r>
            <a:endParaRPr lang="en-GB" altLang="en-US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>
                <a:ea typeface="Verdana" panose="020B0604030504040204" pitchFamily="34" charset="0"/>
              </a:rPr>
              <a:t>National 5, Higher and Advanced Higher courses  are externally assessed and graded.  The assessments typically consist of a written exam or question paper and another coursework related component. </a:t>
            </a:r>
          </a:p>
          <a:p>
            <a:pPr marL="0" indent="0">
              <a:buNone/>
            </a:pPr>
            <a:r>
              <a:rPr lang="en-GB">
                <a:ea typeface="Verdana"/>
              </a:rPr>
              <a:t>The final assessments are set, administered and most commonly marked by the Qualification Scotland (formerly SQA).  NQs are graded from A-D. Notionally as follows (this may differ each year):</a:t>
            </a:r>
            <a:endParaRPr lang="en-GB">
              <a:ea typeface="Verdana"/>
              <a:cs typeface="Calibri"/>
            </a:endParaRPr>
          </a:p>
          <a:p>
            <a:pPr lvl="1"/>
            <a:r>
              <a:rPr lang="en-GB">
                <a:ea typeface="Verdana" panose="020B0604030504040204" pitchFamily="34" charset="0"/>
              </a:rPr>
              <a:t>A = 70%+</a:t>
            </a:r>
          </a:p>
          <a:p>
            <a:pPr lvl="1"/>
            <a:r>
              <a:rPr lang="en-GB">
                <a:ea typeface="Verdana" panose="020B0604030504040204" pitchFamily="34" charset="0"/>
              </a:rPr>
              <a:t>B = 60%</a:t>
            </a:r>
          </a:p>
          <a:p>
            <a:pPr lvl="1"/>
            <a:r>
              <a:rPr lang="en-GB">
                <a:ea typeface="Verdana" panose="020B0604030504040204" pitchFamily="34" charset="0"/>
              </a:rPr>
              <a:t>C = 50%</a:t>
            </a:r>
          </a:p>
          <a:p>
            <a:pPr lvl="1"/>
            <a:r>
              <a:rPr lang="en-GB">
                <a:ea typeface="Verdana" panose="020B0604030504040204" pitchFamily="34" charset="0"/>
              </a:rPr>
              <a:t>D = 40% </a:t>
            </a:r>
          </a:p>
          <a:p>
            <a:endParaRPr lang="en-GB">
              <a:ea typeface="Verdana" panose="020B0604030504040204" pitchFamily="34" charset="0"/>
            </a:endParaRPr>
          </a:p>
          <a:p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18098"/>
      </p:ext>
    </p:extLst>
  </p:cSld>
  <p:clrMapOvr>
    <a:masterClrMapping/>
  </p:clrMapOvr>
  <p:transition spd="med" advTm="42017">
    <p:cover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>
                <a:ea typeface="Verdana" panose="020B0604030504040204" pitchFamily="34" charset="0"/>
              </a:rPr>
              <a:t>National Progression Awards (NPAs)</a:t>
            </a:r>
            <a:endParaRPr lang="en-GB" altLang="en-US" sz="3600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>
                <a:ea typeface="Verdana" panose="020B0604030504040204" pitchFamily="34" charset="0"/>
              </a:rPr>
              <a:t>NPA qualifications range from SCQF levels 1-6. NPAs are aimed at developing students’ knowledge and understanding and, where appropriate, practical experience of a given area of vocational education.</a:t>
            </a:r>
          </a:p>
          <a:p>
            <a:pPr marL="0" indent="0">
              <a:buNone/>
            </a:pPr>
            <a:endParaRPr lang="en-GB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>
                <a:ea typeface="Verdana" panose="020B0604030504040204" pitchFamily="34" charset="0"/>
              </a:rPr>
              <a:t>NPAs are made up of a combination of units each involving their own assessments. To achieve the award, students must successfully complete all of the units. </a:t>
            </a:r>
          </a:p>
          <a:p>
            <a:pPr marL="0" indent="0">
              <a:buNone/>
            </a:pPr>
            <a:endParaRPr lang="en-GB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>
                <a:ea typeface="Verdana" panose="020B0604030504040204" pitchFamily="34" charset="0"/>
              </a:rPr>
              <a:t>The main difference between an NPA and NQ is the lack of final assessment or exam.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An NPA pass is equivalent to a pass at a National Qualification. For example, </a:t>
            </a:r>
          </a:p>
          <a:p>
            <a:pPr marL="0" indent="0">
              <a:buNone/>
            </a:pPr>
            <a:r>
              <a:rPr lang="en-GB"/>
              <a:t>Level 5 NPA = Pass at N5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1672499"/>
      </p:ext>
    </p:extLst>
  </p:cSld>
  <p:clrMapOvr>
    <a:masterClrMapping/>
  </p:clrMapOvr>
  <p:transition spd="med" advTm="50049">
    <p:cover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>
                <a:ea typeface="Verdana" panose="020B0604030504040204" pitchFamily="34" charset="0"/>
              </a:rPr>
              <a:t>Skills for Work (</a:t>
            </a:r>
            <a:r>
              <a:rPr lang="en-GB" sz="3600" b="1" err="1">
                <a:ea typeface="Verdana" panose="020B0604030504040204" pitchFamily="34" charset="0"/>
              </a:rPr>
              <a:t>SfW</a:t>
            </a:r>
            <a:r>
              <a:rPr lang="en-GB" sz="3600" b="1">
                <a:ea typeface="Verdana" panose="020B0604030504040204" pitchFamily="34" charset="0"/>
              </a:rPr>
              <a:t>)</a:t>
            </a:r>
            <a:endParaRPr lang="en-GB" altLang="en-US" sz="3600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38100"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000">
                <a:ea typeface="Verdana" panose="020B0604030504040204" pitchFamily="34" charset="0"/>
              </a:rPr>
              <a:t>Skills for Work courses are designed with employability at the centre. They are also highly practical and experiential and a good option for pupils looking to move straight into employment after school or wanting a more work based qualification. </a:t>
            </a:r>
          </a:p>
          <a:p>
            <a:pPr marL="0" indent="0">
              <a:buNone/>
            </a:pPr>
            <a:endParaRPr lang="en-GB" sz="300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000">
                <a:ea typeface="Verdana" panose="020B0604030504040204" pitchFamily="34" charset="0"/>
              </a:rPr>
              <a:t>They are typically available at SCQF levels 4 and 5 (the equivalent of a National 4 or 5 qualification). </a:t>
            </a:r>
          </a:p>
          <a:p>
            <a:endParaRPr lang="en-GB" sz="3000"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sz="3000">
                <a:ea typeface="Verdana" panose="020B0604030504040204" pitchFamily="34" charset="0"/>
              </a:rPr>
              <a:t>Skills for Work have no final assessment or exam. 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80978"/>
      </p:ext>
    </p:extLst>
  </p:cSld>
  <p:clrMapOvr>
    <a:masterClrMapping/>
  </p:clrMapOvr>
  <p:transition spd="med" advTm="35289">
    <p:cover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sz="3600" b="1">
                <a:ea typeface="Verdana" panose="020B0604030504040204" pitchFamily="34" charset="0"/>
              </a:rPr>
              <a:t>Foundation Apprenticeship (FA)</a:t>
            </a:r>
            <a:endParaRPr lang="en-GB" altLang="en-US" sz="3600" b="1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80827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800" b="0" i="0">
                <a:effectLst/>
              </a:rPr>
              <a:t>Foundation Apprenticeships (FAs) courses combine theory with work-based learning</a:t>
            </a:r>
            <a:r>
              <a:rPr lang="en-GB" sz="2800"/>
              <a:t>:</a:t>
            </a:r>
            <a:endParaRPr lang="en-GB" sz="2800" b="0" i="0">
              <a:effectLst/>
            </a:endParaRPr>
          </a:p>
          <a:p>
            <a:pPr marL="457200" indent="-457200" algn="l" fontAlgn="base"/>
            <a:r>
              <a:rPr lang="en-GB" sz="2400"/>
              <a:t>Courses can be completed over</a:t>
            </a:r>
            <a:r>
              <a:rPr lang="en-GB" sz="2400" b="0" i="0">
                <a:effectLst/>
              </a:rPr>
              <a:t> one or two years and are open to S5 and S6 students. Young people spend time out of school at college or with a local employer, and complete the Foundation Apprenticeship alongside their other subjects.</a:t>
            </a:r>
            <a:endParaRPr lang="en-GB" sz="2400" b="0" i="0">
              <a:effectLst/>
              <a:ea typeface="Calibri"/>
              <a:cs typeface="Calibri"/>
            </a:endParaRPr>
          </a:p>
          <a:p>
            <a:pPr marL="457200" indent="-457200" fontAlgn="base"/>
            <a:r>
              <a:rPr lang="en-GB" sz="2400"/>
              <a:t>A pass in a Level 6 FA course is the same as</a:t>
            </a:r>
            <a:r>
              <a:rPr lang="en-GB" sz="2400" b="0" i="0">
                <a:effectLst/>
              </a:rPr>
              <a:t> a Higher pass</a:t>
            </a:r>
            <a:endParaRPr lang="en-GB" sz="2400" b="0" i="0">
              <a:effectLst/>
              <a:ea typeface="Calibri"/>
              <a:cs typeface="Calibri"/>
            </a:endParaRPr>
          </a:p>
          <a:p>
            <a:pPr marL="457200" indent="-457200" algn="l" fontAlgn="base"/>
            <a:r>
              <a:rPr lang="en-GB" sz="2400" b="0" i="0">
                <a:effectLst/>
              </a:rPr>
              <a:t>FAs are recognised as entry qualifications by </a:t>
            </a:r>
            <a:r>
              <a:rPr lang="en-GB" sz="2400"/>
              <a:t>Scottish</a:t>
            </a:r>
            <a:r>
              <a:rPr lang="en-GB" sz="2400" b="0" i="0">
                <a:effectLst/>
              </a:rPr>
              <a:t> colleges and universities.</a:t>
            </a:r>
            <a:endParaRPr lang="en-GB" sz="2400" b="0" i="0">
              <a:effectLst/>
              <a:ea typeface="Calibri"/>
              <a:cs typeface="Calibri"/>
            </a:endParaRPr>
          </a:p>
          <a:p>
            <a:pPr marL="457200" indent="-457200"/>
            <a:r>
              <a:rPr lang="en-GB" sz="2400">
                <a:ea typeface="+mn-lt"/>
                <a:cs typeface="+mn-lt"/>
                <a:hlinkClick r:id="rId3"/>
              </a:rPr>
              <a:t>Bing Videos</a:t>
            </a:r>
            <a:endParaRPr lang="en-GB" sz="2400">
              <a:ea typeface="Calibri"/>
              <a:cs typeface="Calibri"/>
            </a:endParaRPr>
          </a:p>
          <a:p>
            <a:pPr marL="0" indent="0">
              <a:buNone/>
            </a:pPr>
            <a:endParaRPr lang="en-GB">
              <a:ea typeface="Calibri"/>
              <a:cs typeface="Calibri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843874"/>
      </p:ext>
    </p:extLst>
  </p:cSld>
  <p:clrMapOvr>
    <a:masterClrMapping/>
  </p:clrMapOvr>
  <p:transition spd="med" advTm="65238">
    <p:cover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40606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altLang="en-US" sz="3600" b="1"/>
              <a:t>YASS Courses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0463"/>
          </a:xfr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/>
              <a:t>Young Applicants in Schools Scheme (YASS) allows S6 students the opportunity to study an online university module.</a:t>
            </a:r>
            <a:endParaRPr lang="en-GB" sz="2800">
              <a:ea typeface="Calibri"/>
              <a:cs typeface="Calibri"/>
            </a:endParaRPr>
          </a:p>
          <a:p>
            <a:r>
              <a:rPr lang="en-GB" sz="2800"/>
              <a:t>YASS courses are aimed at students who have completed Highers in S5 and are intending on going to university.</a:t>
            </a:r>
            <a:endParaRPr lang="en-GB" sz="2800">
              <a:ea typeface="Calibri"/>
              <a:cs typeface="Calibri"/>
            </a:endParaRPr>
          </a:p>
          <a:p>
            <a:r>
              <a:rPr lang="en-GB" sz="2800"/>
              <a:t>Students work independently through course work and assessments.</a:t>
            </a:r>
            <a:endParaRPr lang="en-GB" sz="2800">
              <a:ea typeface="Calibri"/>
              <a:cs typeface="Calibri"/>
              <a:hlinkClick r:id="" action="ppaction://noaction"/>
            </a:endParaRPr>
          </a:p>
          <a:p>
            <a:r>
              <a:rPr lang="en-GB" sz="2800">
                <a:ea typeface="+mn-lt"/>
                <a:cs typeface="+mn-lt"/>
              </a:rPr>
              <a:t>There are courses in a range of subject areas, from science to law, languages to accounting and much more.  </a:t>
            </a:r>
          </a:p>
          <a:p>
            <a:r>
              <a:rPr lang="en-GB" sz="2800">
                <a:ea typeface="+mn-lt"/>
                <a:cs typeface="+mn-lt"/>
              </a:rPr>
              <a:t>Students can choose to study a 10 or 30 credit course </a:t>
            </a:r>
            <a:endParaRPr lang="en-GB" sz="28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>
                <a:hlinkClick r:id="rId3"/>
              </a:rPr>
              <a:t>Young Applicants in Schools | Open University in Scotland</a:t>
            </a:r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377032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919825"/>
      </p:ext>
    </p:extLst>
  </p:cSld>
  <p:clrMapOvr>
    <a:masterClrMapping/>
  </p:clrMapOvr>
  <p:transition spd="med" advTm="37082">
    <p:cover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Curricular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8268" t="23910" r="9636" b="18505"/>
          <a:stretch/>
        </p:blipFill>
        <p:spPr>
          <a:xfrm>
            <a:off x="161764" y="1052736"/>
            <a:ext cx="882047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13647"/>
      </p:ext>
    </p:extLst>
  </p:cSld>
  <p:clrMapOvr>
    <a:masterClrMapping/>
  </p:clrMapOvr>
  <p:transition spd="med" advTm="53550">
    <p:cover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55FDBB0-F171-473B-A61A-FFD64E84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  <a:ln>
            <a:solidFill>
              <a:srgbClr val="FBEF05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4000"/>
              <a:t>Curricular Pathways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4175" t="21332" r="55113" b="34512"/>
          <a:stretch/>
        </p:blipFill>
        <p:spPr>
          <a:xfrm>
            <a:off x="5390457" y="1164378"/>
            <a:ext cx="3744416" cy="5288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060848"/>
            <a:ext cx="4734299" cy="439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1840" y="1484784"/>
            <a:ext cx="288032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30088"/>
      </p:ext>
    </p:extLst>
  </p:cSld>
  <p:clrMapOvr>
    <a:masterClrMapping/>
  </p:clrMapOvr>
  <p:transition spd="med" advTm="53550">
    <p:cover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3400" b="1"/>
              <a:t>MAKING SUBJECT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 w="28575"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400" b="1">
                <a:ea typeface="Verdana" panose="020B0604030504040204" pitchFamily="34" charset="0"/>
              </a:rPr>
              <a:t>Number of Subjects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>
                <a:ea typeface="Verdana" panose="020B0604030504040204" pitchFamily="34" charset="0"/>
              </a:rPr>
              <a:t>In S5 pupils study 5 subjects. </a:t>
            </a:r>
          </a:p>
          <a:p>
            <a:pPr lvl="1">
              <a:spcBef>
                <a:spcPct val="50000"/>
              </a:spcBef>
              <a:buNone/>
            </a:pPr>
            <a:r>
              <a:rPr lang="en-GB" altLang="en-US" sz="2400">
                <a:ea typeface="Verdana" panose="020B0604030504040204" pitchFamily="34" charset="0"/>
              </a:rPr>
              <a:t>In S6 pupils study up to 5 subjects. </a:t>
            </a:r>
          </a:p>
          <a:p>
            <a:pPr lvl="1">
              <a:spcBef>
                <a:spcPct val="50000"/>
              </a:spcBef>
              <a:buNone/>
            </a:pPr>
            <a:endParaRPr lang="en-GB" alt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GB" altLang="en-US" sz="2400" b="1">
                <a:ea typeface="Verdana" panose="020B0604030504040204" pitchFamily="34" charset="0"/>
              </a:rPr>
              <a:t>Why choose a subject?</a:t>
            </a:r>
          </a:p>
          <a:p>
            <a:pPr lvl="1">
              <a:spcBef>
                <a:spcPct val="50000"/>
              </a:spcBef>
            </a:pPr>
            <a:r>
              <a:rPr lang="en-GB" altLang="en-US" sz="2400">
                <a:ea typeface="Verdana" panose="020B0604030504040204" pitchFamily="34" charset="0"/>
              </a:rPr>
              <a:t>Career interests and plans for the future </a:t>
            </a:r>
          </a:p>
          <a:p>
            <a:pPr lvl="1">
              <a:spcBef>
                <a:spcPct val="50000"/>
              </a:spcBef>
            </a:pPr>
            <a:r>
              <a:rPr lang="en-GB" altLang="en-US" sz="2400">
                <a:ea typeface="Verdana" panose="020B0604030504040204" pitchFamily="34" charset="0"/>
              </a:rPr>
              <a:t>Enjoyment</a:t>
            </a:r>
          </a:p>
          <a:p>
            <a:pPr lvl="1">
              <a:spcBef>
                <a:spcPct val="50000"/>
              </a:spcBef>
            </a:pPr>
            <a:r>
              <a:rPr lang="en-GB" altLang="en-US" sz="2400">
                <a:ea typeface="Verdana" panose="020B0604030504040204" pitchFamily="34" charset="0"/>
              </a:rPr>
              <a:t>Successful</a:t>
            </a:r>
          </a:p>
          <a:p>
            <a:pPr lvl="1">
              <a:spcBef>
                <a:spcPct val="50000"/>
              </a:spcBef>
            </a:pPr>
            <a:r>
              <a:rPr lang="en-GB" altLang="en-US" sz="2400">
                <a:ea typeface="Verdana" panose="020B0604030504040204" pitchFamily="34" charset="0"/>
              </a:rPr>
              <a:t>Recommendation</a:t>
            </a:r>
          </a:p>
          <a:p>
            <a:pPr lvl="1">
              <a:spcBef>
                <a:spcPct val="50000"/>
              </a:spcBef>
            </a:pPr>
            <a:r>
              <a:rPr lang="en-GB" altLang="en-US" sz="2400">
                <a:ea typeface="Verdana" panose="020B0604030504040204" pitchFamily="34" charset="0"/>
              </a:rPr>
              <a:t>New Interest</a:t>
            </a:r>
          </a:p>
          <a:p>
            <a:pPr lvl="1">
              <a:spcBef>
                <a:spcPct val="50000"/>
              </a:spcBef>
              <a:buNone/>
            </a:pPr>
            <a:endParaRPr lang="en-GB" sz="44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GB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915" y="260648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145816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CE5E7B1-64E7-4D39-A327-FB2B2EBD56E1}"/>
              </a:ext>
            </a:extLst>
          </p:cNvPr>
          <p:cNvSpPr txBox="1">
            <a:spLocks/>
          </p:cNvSpPr>
          <p:nvPr/>
        </p:nvSpPr>
        <p:spPr>
          <a:xfrm>
            <a:off x="611560" y="69950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/>
              <a:t> S4 into S5 Option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6C19DA-B8D1-4C46-A9E4-52F721A11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5606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9FA33C2-609F-A955-403E-D2AA8110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442" t="25844" r="57143" b="8811"/>
          <a:stretch>
            <a:fillRect/>
          </a:stretch>
        </p:blipFill>
        <p:spPr>
          <a:xfrm>
            <a:off x="1137733" y="1005986"/>
            <a:ext cx="6320751" cy="56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705182"/>
      </p:ext>
    </p:extLst>
  </p:cSld>
  <p:clrMapOvr>
    <a:masterClrMapping/>
  </p:clrMapOvr>
  <p:transition spd="med" advTm="39125">
    <p:cover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28A6B41-6AAA-484F-B9F0-F56B88D14C87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/>
              <a:t> S5 into S6 Option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A3332-A57B-4A8E-8DC8-AC5F8918F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70" y="287016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16FD935-A41A-BB4A-78D3-461F54A2F64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558" t="43238" r="51613" b="8811"/>
          <a:stretch>
            <a:fillRect/>
          </a:stretch>
        </p:blipFill>
        <p:spPr>
          <a:xfrm>
            <a:off x="10535" y="1352375"/>
            <a:ext cx="8638341" cy="52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04892"/>
      </p:ext>
    </p:extLst>
  </p:cSld>
  <p:clrMapOvr>
    <a:masterClrMapping/>
  </p:clrMapOvr>
  <p:transition spd="med" advTm="21813">
    <p:cover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323528" y="332656"/>
            <a:ext cx="7753672" cy="523220"/>
          </a:xfrm>
          <a:prstGeom prst="rect">
            <a:avLst/>
          </a:prstGeom>
          <a:noFill/>
          <a:ln w="9525">
            <a:solidFill>
              <a:srgbClr val="FDD427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lang="en-GB" altLang="en-US" sz="2800" b="1">
                <a:ea typeface="Verdana" panose="020B0604030504040204" pitchFamily="34" charset="0"/>
              </a:rPr>
              <a:t>Senior School – February 2026</a:t>
            </a:r>
            <a:endParaRPr lang="en-GB" altLang="en-US" sz="1200" i="1">
              <a:ea typeface="Verdana" panose="020B0604030504040204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90465" y="1510045"/>
            <a:ext cx="6912768" cy="36009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200" i="1">
                <a:ea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 i="1">
                <a:latin typeface="+mn-lt"/>
                <a:ea typeface="Verdana" panose="020B0604030504040204" pitchFamily="34" charset="0"/>
              </a:rPr>
              <a:t>  </a:t>
            </a:r>
            <a:r>
              <a:rPr lang="en-GB" altLang="en-US" sz="2400">
                <a:latin typeface="+mn-lt"/>
                <a:ea typeface="Verdana" panose="020B0604030504040204" pitchFamily="34" charset="0"/>
              </a:rPr>
              <a:t>The Transfer process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>
                <a:latin typeface="+mn-lt"/>
                <a:ea typeface="Verdana" panose="020B0604030504040204" pitchFamily="34" charset="0"/>
              </a:rPr>
              <a:t>  The Subject choices booklet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>
                <a:latin typeface="+mn-lt"/>
                <a:ea typeface="Verdana" panose="020B0604030504040204" pitchFamily="34" charset="0"/>
              </a:rPr>
              <a:t>  Making subject choices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>
                <a:latin typeface="+mn-lt"/>
                <a:ea typeface="Verdana" panose="020B0604030504040204" pitchFamily="34" charset="0"/>
              </a:rPr>
              <a:t>  Types and level of courses available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2400">
                <a:latin typeface="+mn-lt"/>
                <a:ea typeface="Verdana" panose="020B0604030504040204" pitchFamily="34" charset="0"/>
              </a:rPr>
              <a:t>  The Options Form</a:t>
            </a:r>
          </a:p>
          <a:p>
            <a:pPr eaLnBrk="1" hangingPunct="1">
              <a:spcBef>
                <a:spcPct val="50000"/>
              </a:spcBef>
              <a:buClrTx/>
              <a:buSzTx/>
              <a:buNone/>
            </a:pPr>
            <a:endParaRPr lang="en-GB" altLang="en-US" sz="2400" i="1"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07792"/>
            <a:ext cx="1296168" cy="1296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64" y="2093091"/>
            <a:ext cx="2498149" cy="96721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</p:pic>
      <p:pic>
        <p:nvPicPr>
          <p:cNvPr id="7" name="Picture 4" descr="Skills Development Scotland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828" y="3442555"/>
            <a:ext cx="17240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 advTm="17332"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F23F0E5-EA19-F977-E7EA-B75B5323A4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733" t="27049" r="24885" b="15779"/>
          <a:stretch>
            <a:fillRect/>
          </a:stretch>
        </p:blipFill>
        <p:spPr>
          <a:xfrm>
            <a:off x="0" y="3950"/>
            <a:ext cx="9144010" cy="683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36486"/>
      </p:ext>
    </p:extLst>
  </p:cSld>
  <p:clrMapOvr>
    <a:masterClrMapping/>
  </p:clrMapOvr>
  <p:transition spd="med" advTm="48905">
    <p:cover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36016-CA2F-43D4-AC19-C7C5AEC5E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Annan Academy works with a number of partners to offer a variety of different qualifications.  </a:t>
            </a:r>
          </a:p>
          <a:p>
            <a:pPr lvl="1"/>
            <a:r>
              <a:rPr lang="en-GB"/>
              <a:t>Dumfries and Galloway College</a:t>
            </a:r>
          </a:p>
          <a:p>
            <a:pPr lvl="1"/>
            <a:r>
              <a:rPr lang="en-GB"/>
              <a:t>Barony College</a:t>
            </a:r>
          </a:p>
          <a:p>
            <a:pPr lvl="1"/>
            <a:r>
              <a:rPr lang="en-GB"/>
              <a:t>Dumfries Council (FA courses)</a:t>
            </a:r>
          </a:p>
          <a:p>
            <a:pPr lvl="1"/>
            <a:r>
              <a:rPr lang="en-GB"/>
              <a:t>Southwest Connect</a:t>
            </a:r>
          </a:p>
          <a:p>
            <a:pPr lvl="1"/>
            <a:r>
              <a:rPr lang="en-GB"/>
              <a:t>YASS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D701BB-83C8-4B7D-B1A7-30CE138E1E4B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/>
              <a:t> College Courses for 2026 -2027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F88E4-D0D3-4715-AAC6-D2D89F342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004" y="237258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792162"/>
      </p:ext>
    </p:extLst>
  </p:cSld>
  <p:clrMapOvr>
    <a:masterClrMapping/>
  </p:clrMapOvr>
  <p:transition spd="med" advTm="21534">
    <p:cover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3331B42-A3AF-3898-8EC0-E301D853F2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203" t="34631" r="51613" b="22131"/>
          <a:stretch>
            <a:fillRect/>
          </a:stretch>
        </p:blipFill>
        <p:spPr>
          <a:xfrm>
            <a:off x="-10534" y="446403"/>
            <a:ext cx="9280954" cy="61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66681"/>
      </p:ext>
    </p:extLst>
  </p:cSld>
  <p:clrMapOvr>
    <a:masterClrMapping/>
  </p:clrMapOvr>
  <p:transition spd="med" advTm="52905">
    <p:cover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FB1BD7-8DD5-DA16-6FBA-C7EDA4F6C2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493" t="10967" r="26843" b="4713"/>
          <a:stretch>
            <a:fillRect/>
          </a:stretch>
        </p:blipFill>
        <p:spPr>
          <a:xfrm>
            <a:off x="0" y="-1247"/>
            <a:ext cx="9144000" cy="68604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F45B42-ABB5-8FF8-0F8C-6A8E76ADC5F1}"/>
              </a:ext>
            </a:extLst>
          </p:cNvPr>
          <p:cNvSpPr txBox="1"/>
          <p:nvPr/>
        </p:nvSpPr>
        <p:spPr>
          <a:xfrm>
            <a:off x="5061119" y="137411"/>
            <a:ext cx="4080153" cy="11356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50">
                <a:latin typeface="Arial"/>
                <a:cs typeface="Arial"/>
                <a:hlinkClick r:id="rId3"/>
              </a:rPr>
              <a:t>Senior Phase Offer | Dumfries and Galloway College</a:t>
            </a:r>
            <a:endParaRPr lang="en-US" sz="750">
              <a:latin typeface="Arial"/>
              <a:cs typeface="Arial"/>
            </a:endParaRPr>
          </a:p>
          <a:p>
            <a:pPr algn="ctr"/>
            <a:endParaRPr lang="en-US" sz="750">
              <a:cs typeface="Arial"/>
            </a:endParaRPr>
          </a:p>
          <a:p>
            <a:r>
              <a:rPr lang="en-US" sz="2400">
                <a:latin typeface="Arial"/>
                <a:cs typeface="Arial"/>
              </a:rPr>
              <a:t>Applications open on 2nd March</a:t>
            </a:r>
          </a:p>
        </p:txBody>
      </p:sp>
    </p:spTree>
    <p:extLst>
      <p:ext uri="{BB962C8B-B14F-4D97-AF65-F5344CB8AC3E}">
        <p14:creationId xmlns:p14="http://schemas.microsoft.com/office/powerpoint/2010/main" val="1223869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531C733-3924-D3D5-29C4-17C709EE7E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96" t="10041" r="23617" b="13730"/>
          <a:stretch>
            <a:fillRect/>
          </a:stretch>
        </p:blipFill>
        <p:spPr>
          <a:xfrm>
            <a:off x="0" y="70866"/>
            <a:ext cx="9144000" cy="67894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20AA02-E404-AD85-9336-10D78A89745A}"/>
              </a:ext>
            </a:extLst>
          </p:cNvPr>
          <p:cNvSpPr txBox="1"/>
          <p:nvPr/>
        </p:nvSpPr>
        <p:spPr>
          <a:xfrm>
            <a:off x="6730087" y="732107"/>
            <a:ext cx="1946163" cy="1962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25">
                <a:latin typeface="Arial"/>
                <a:cs typeface="Arial"/>
                <a:hlinkClick r:id="rId3"/>
              </a:rPr>
              <a:t>Study at SRUC | Courses for schools</a:t>
            </a:r>
            <a:endParaRPr lang="en-US" sz="82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072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3528" y="5661248"/>
            <a:ext cx="1080120" cy="720080"/>
          </a:xfrm>
          <a:prstGeom prst="rect">
            <a:avLst/>
          </a:prstGeom>
          <a:solidFill>
            <a:srgbClr val="FDD4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>
                <a:solidFill>
                  <a:schemeClr val="tx1"/>
                </a:solidFill>
              </a:rPr>
              <a:t>@South West Connect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547664" y="5805264"/>
            <a:ext cx="3816424" cy="432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>
                <a:solidFill>
                  <a:schemeClr val="tx1"/>
                </a:solidFill>
              </a:rPr>
              <a:t>Courses for pupils moving into S6. 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BA0ADA-2329-C7DF-96F8-D291E3E276A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1382" t="44467" r="13825" b="9534"/>
          <a:stretch>
            <a:fillRect/>
          </a:stretch>
        </p:blipFill>
        <p:spPr>
          <a:xfrm>
            <a:off x="452986" y="-122464"/>
            <a:ext cx="8364459" cy="56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273239"/>
      </p:ext>
    </p:extLst>
  </p:cSld>
  <p:clrMapOvr>
    <a:masterClrMapping/>
  </p:clrMapOvr>
  <p:transition spd="med" advTm="47554">
    <p:cover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BE5607C-1471-EA18-5FA3-377DDFC0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00" t="12611" r="9900" b="10657"/>
          <a:stretch>
            <a:fillRect/>
          </a:stretch>
        </p:blipFill>
        <p:spPr>
          <a:xfrm>
            <a:off x="199" y="-889"/>
            <a:ext cx="9146954" cy="4785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364035-136E-9069-B06C-F0D1CC82AF71}"/>
              </a:ext>
            </a:extLst>
          </p:cNvPr>
          <p:cNvSpPr txBox="1"/>
          <p:nvPr/>
        </p:nvSpPr>
        <p:spPr>
          <a:xfrm>
            <a:off x="4472175" y="5665087"/>
            <a:ext cx="4572000" cy="10525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Adv </a:t>
            </a:r>
            <a:r>
              <a:rPr lang="en-US" sz="1200" err="1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Highers</a:t>
            </a:r>
            <a:r>
              <a:rPr lang="en-US" sz="1200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 ('A' or 'B' pass in that subject at Higher level and 3 other Higher passes ('A to C' grade)</a:t>
            </a:r>
          </a:p>
          <a:p>
            <a:r>
              <a:rPr lang="en-US" sz="1200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Higher (S6 = 3 </a:t>
            </a:r>
            <a:r>
              <a:rPr lang="en-US" sz="1200" err="1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Highers</a:t>
            </a:r>
            <a:r>
              <a:rPr lang="en-US" sz="1200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 passes (A to C) in S5 and a N5 'A' or 'B' pass in a related subject. S5 = N5 'A' or 'B' pass in a related subject and be sitting at least 3 other </a:t>
            </a:r>
            <a:r>
              <a:rPr lang="en-US" sz="1200" err="1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Highers</a:t>
            </a:r>
            <a:r>
              <a:rPr lang="en-US" sz="1200">
                <a:solidFill>
                  <a:srgbClr val="222222"/>
                </a:solidFill>
                <a:latin typeface="system-ui"/>
                <a:ea typeface="system-ui"/>
                <a:cs typeface="system-ui"/>
              </a:rPr>
              <a:t> in S5)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F4A41F-A299-DF7C-06D6-44F25A41450B}"/>
              </a:ext>
            </a:extLst>
          </p:cNvPr>
          <p:cNvSpPr txBox="1"/>
          <p:nvPr/>
        </p:nvSpPr>
        <p:spPr>
          <a:xfrm>
            <a:off x="99825" y="4876467"/>
            <a:ext cx="4372350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latin typeface="Calibri"/>
              </a:rPr>
              <a:t>Applications</a:t>
            </a:r>
            <a:r>
              <a:rPr lang="en-GB" sz="2400" baseline="0">
                <a:latin typeface="Calibri"/>
              </a:rPr>
              <a:t> will open officially on 12</a:t>
            </a:r>
            <a:r>
              <a:rPr lang="en-GB" sz="2400" baseline="30000">
                <a:latin typeface="Calibri"/>
              </a:rPr>
              <a:t>th</a:t>
            </a:r>
            <a:r>
              <a:rPr lang="en-GB" sz="2400" baseline="0">
                <a:latin typeface="Calibri"/>
              </a:rPr>
              <a:t> February 2026</a:t>
            </a:r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FAC334-93E3-972F-ADB1-E2F4B4771CA8}"/>
              </a:ext>
            </a:extLst>
          </p:cNvPr>
          <p:cNvSpPr txBox="1"/>
          <p:nvPr/>
        </p:nvSpPr>
        <p:spPr>
          <a:xfrm>
            <a:off x="4572000" y="5145996"/>
            <a:ext cx="45720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/>
                <a:cs typeface="Arial"/>
                <a:hlinkClick r:id="rId3" tooltip="https://www.thinglink.com/scene/1932828810865017700"/>
              </a:rPr>
              <a:t>https://www.thinglink.com/scene/1932828810865017700</a:t>
            </a:r>
            <a:endParaRPr lang="en-US" sz="1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636653"/>
      </p:ext>
    </p:extLst>
  </p:cSld>
  <p:clrMapOvr>
    <a:masterClrMapping/>
  </p:clrMapOvr>
  <p:transition spd="med">
    <p:cover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4DDEB-3532-49B7-A978-3FFE786070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88" t="26189" r="27950" b="10781"/>
          <a:stretch/>
        </p:blipFill>
        <p:spPr>
          <a:xfrm>
            <a:off x="469612" y="1340768"/>
            <a:ext cx="8350859" cy="521752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E7D58DD-C95F-4933-8CAD-44F85D7DB3FE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/>
              <a:t> S4 into S5 Option Form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6ED4B-356C-4E49-BFD5-95335DD8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22" y="261591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154340"/>
      </p:ext>
    </p:extLst>
  </p:cSld>
  <p:clrMapOvr>
    <a:masterClrMapping/>
  </p:clrMapOvr>
  <p:transition spd="med" advTm="52031">
    <p:cover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7D58DD-C95F-4933-8CAD-44F85D7DB3FE}"/>
              </a:ext>
            </a:extLst>
          </p:cNvPr>
          <p:cNvSpPr txBox="1">
            <a:spLocks/>
          </p:cNvSpPr>
          <p:nvPr/>
        </p:nvSpPr>
        <p:spPr>
          <a:xfrm>
            <a:off x="457200" y="305644"/>
            <a:ext cx="8229600" cy="850106"/>
          </a:xfrm>
          <a:prstGeom prst="rect">
            <a:avLst/>
          </a:prstGeo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/>
              <a:t> Deadline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06ED4B-356C-4E49-BFD5-95335DD8C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22" y="261591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5C724-7356-455A-986E-D88F3BE3D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/>
              <a:t>S4 into S5 completed options forms are due on</a:t>
            </a:r>
          </a:p>
          <a:p>
            <a:pPr marL="0" indent="0">
              <a:buNone/>
            </a:pPr>
            <a:r>
              <a:rPr lang="en-GB" b="1" u="sng"/>
              <a:t>WEDNESDAY 25</a:t>
            </a:r>
            <a:r>
              <a:rPr lang="en-GB" b="1" u="sng" baseline="30000"/>
              <a:t>TH</a:t>
            </a:r>
            <a:r>
              <a:rPr lang="en-GB" b="1" u="sng"/>
              <a:t> FEBRUARY 2026</a:t>
            </a:r>
            <a:r>
              <a:rPr lang="en-GB"/>
              <a:t>.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S5 into S6 completed option forms are due </a:t>
            </a:r>
            <a:r>
              <a:rPr lang="en-GB" b="1" u="sng"/>
              <a:t>Friday 27</a:t>
            </a:r>
            <a:r>
              <a:rPr lang="en-GB" b="1" u="sng" baseline="30000"/>
              <a:t>th</a:t>
            </a:r>
            <a:r>
              <a:rPr lang="en-GB" b="1" u="sng"/>
              <a:t> FEBRUARY 2026</a:t>
            </a:r>
            <a:r>
              <a:rPr lang="en-GB"/>
              <a:t>.</a:t>
            </a: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277522"/>
      </p:ext>
    </p:extLst>
  </p:cSld>
  <p:clrMapOvr>
    <a:masterClrMapping/>
  </p:clrMapOvr>
  <p:transition spd="med" advTm="21493">
    <p:cover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691680" y="476671"/>
            <a:ext cx="5976664" cy="936104"/>
          </a:xfrm>
          <a:prstGeom prst="rect">
            <a:avLst/>
          </a:prstGeom>
          <a:solidFill>
            <a:schemeClr val="bg1"/>
          </a:solidFill>
          <a:ln w="28575">
            <a:solidFill>
              <a:srgbClr val="FDD42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b="1"/>
              <a:t>Advice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525" y="44624"/>
            <a:ext cx="1491637" cy="149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079562" y="2204864"/>
            <a:ext cx="7200900" cy="2832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>
                <a:latin typeface="+mj-lt"/>
              </a:rPr>
              <a:t>Get as much information and advice as you can before you make final decisions.</a:t>
            </a: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3200" b="1" i="1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4400" b="1">
                <a:latin typeface="+mj-lt"/>
              </a:rPr>
              <a:t>TALK TO US!!</a:t>
            </a:r>
          </a:p>
        </p:txBody>
      </p:sp>
    </p:spTree>
    <p:extLst>
      <p:ext uri="{BB962C8B-B14F-4D97-AF65-F5344CB8AC3E}">
        <p14:creationId xmlns:p14="http://schemas.microsoft.com/office/powerpoint/2010/main" val="865722001"/>
      </p:ext>
    </p:extLst>
  </p:cSld>
  <p:clrMapOvr>
    <a:masterClrMapping/>
  </p:clrMapOvr>
  <p:transition spd="med" advTm="22915">
    <p:cover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0481" y="248105"/>
            <a:ext cx="6633807" cy="948648"/>
          </a:xfrm>
          <a:ln w="28575"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GB" altLang="en-US" sz="4000" b="1">
                <a:latin typeface="Verdana" panose="020B0604030504040204" pitchFamily="34" charset="0"/>
                <a:ea typeface="Verdana" panose="020B0604030504040204" pitchFamily="34" charset="0"/>
              </a:rPr>
              <a:t>Responsibilities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30481" y="1772816"/>
            <a:ext cx="7467600" cy="4238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3200">
                <a:ea typeface="Verdana" panose="020B0604030504040204" pitchFamily="34" charset="0"/>
              </a:rPr>
              <a:t>The Role Model</a:t>
            </a:r>
            <a:r>
              <a:rPr lang="en-GB" altLang="en-US" sz="3200" i="1">
                <a:ea typeface="Verdana" panose="020B0604030504040204" pitchFamily="34" charset="0"/>
              </a:rPr>
              <a:t>	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>
                <a:ea typeface="Verdana" panose="020B0604030504040204" pitchFamily="34" charset="0"/>
              </a:rPr>
              <a:t>	Conduct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>
                <a:ea typeface="Verdana" panose="020B0604030504040204" pitchFamily="34" charset="0"/>
              </a:rPr>
              <a:t>	Dress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>
                <a:ea typeface="Verdana" panose="020B0604030504040204" pitchFamily="34" charset="0"/>
              </a:rPr>
              <a:t>	Work ethic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GB" altLang="en-US" sz="3200" i="1">
                <a:ea typeface="Verdana" panose="020B0604030504040204" pitchFamily="34" charset="0"/>
              </a:rPr>
              <a:t>	Participation </a:t>
            </a:r>
          </a:p>
          <a:p>
            <a:pPr algn="l"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GB" altLang="en-US" sz="3200" i="1"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5311"/>
            <a:ext cx="1154236" cy="115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54150"/>
      </p:ext>
    </p:extLst>
  </p:cSld>
  <p:clrMapOvr>
    <a:masterClrMapping/>
  </p:clrMapOvr>
  <p:transition spd="med" advTm="53211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899592" y="116632"/>
            <a:ext cx="6881564" cy="792088"/>
          </a:xfrm>
          <a:prstGeom prst="rect">
            <a:avLst/>
          </a:prstGeom>
          <a:ln>
            <a:solidFill>
              <a:srgbClr val="FDD427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altLang="en-US" b="1"/>
              <a:t>Options Timeline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8808064"/>
              </p:ext>
            </p:extLst>
          </p:nvPr>
        </p:nvGraphicFramePr>
        <p:xfrm>
          <a:off x="323528" y="1052736"/>
          <a:ext cx="8424936" cy="5411303"/>
        </p:xfrm>
        <a:graphic>
          <a:graphicData uri="http://schemas.openxmlformats.org/drawingml/2006/table">
            <a:tbl>
              <a:tblPr firstRow="1" firstCol="1" bandRow="1"/>
              <a:tblGrid>
                <a:gridCol w="1079663">
                  <a:extLst>
                    <a:ext uri="{9D8B030D-6E8A-4147-A177-3AD203B41FA5}">
                      <a16:colId xmlns:a16="http://schemas.microsoft.com/office/drawing/2014/main" val="2057598082"/>
                    </a:ext>
                  </a:extLst>
                </a:gridCol>
                <a:gridCol w="2528839">
                  <a:extLst>
                    <a:ext uri="{9D8B030D-6E8A-4147-A177-3AD203B41FA5}">
                      <a16:colId xmlns:a16="http://schemas.microsoft.com/office/drawing/2014/main" val="1616383322"/>
                    </a:ext>
                  </a:extLst>
                </a:gridCol>
                <a:gridCol w="4816434">
                  <a:extLst>
                    <a:ext uri="{9D8B030D-6E8A-4147-A177-3AD203B41FA5}">
                      <a16:colId xmlns:a16="http://schemas.microsoft.com/office/drawing/2014/main" val="2992990147"/>
                    </a:ext>
                  </a:extLst>
                </a:gridCol>
              </a:tblGrid>
              <a:tr h="258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Date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Event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Detail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875227"/>
                  </a:ext>
                </a:extLst>
              </a:tr>
              <a:tr h="1608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04/02/26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Senior Curriculum Information and Option Form issued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Senior Phase Information Evening 6-7pm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Information regarding subject choices for S5/6 available on the school website: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u="sng" dirty="0">
                          <a:solidFill>
                            <a:srgbClr val="0000FF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  <a:hlinkClick r:id="rId2"/>
                        </a:rPr>
                        <a:t>Option Choices – Annan Academy (glowscotland.org.uk)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Depute Head Teacher presentation taking parents/pupils through the process of selecting subjects to study in S5 and S6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4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598640"/>
                  </a:ext>
                </a:extLst>
              </a:tr>
              <a:tr h="11575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04/02/26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PTPS information to S5  via Tutor Teachers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PTPS visit S4 Tutor classes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Principal Teacher Pupil Support provides information for Tutor Teachers to explain Subject Choice forms and answer questions.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Principal Teacher Pupil Support visit S4 Tutor classes to explain Subject Choice forms and answer questions.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428374"/>
                  </a:ext>
                </a:extLst>
              </a:tr>
              <a:tr h="528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18/02/26</a:t>
                      </a:r>
                      <a:endParaRPr lang="en-US"/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S4 and S5 Reports issued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Information regarding performance in current subjects and recommendations for next session.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178107"/>
                  </a:ext>
                </a:extLst>
              </a:tr>
              <a:tr h="528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25/02/26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S4 into S5 Options return deadline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Completed Curricular Plan Forms must be returned by your child to their Tutor Teacher at Tutor Time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797572"/>
                  </a:ext>
                </a:extLst>
              </a:tr>
              <a:tr h="528235"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26/02/26</a:t>
                      </a:r>
                      <a:endParaRPr lang="en-US" dirty="0"/>
                    </a:p>
                  </a:txBody>
                  <a:tcPr marL="64083" marR="64083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S5 Parents’ Evening</a:t>
                      </a:r>
                      <a:endParaRPr lang="en-US" dirty="0"/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/>
                    </a:p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n-GB"/>
                    </a:p>
                  </a:txBody>
                  <a:tcPr marL="64083" marR="64083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Opportunity to meet with subject teachers, particularly with those subject’s pupils are considering for S6.</a:t>
                      </a:r>
                      <a:endParaRPr lang="en-US" dirty="0"/>
                    </a:p>
                  </a:txBody>
                  <a:tcPr marL="64083" marR="64083" marT="0" marB="0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7122217"/>
                  </a:ext>
                </a:extLst>
              </a:tr>
              <a:tr h="528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27/02/26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S5 into S6 Options return deadline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Completed Curricular Plan Forms must be returned by your child to their Tutor Teacher at Tutor Time</a:t>
                      </a:r>
                    </a:p>
                  </a:txBody>
                  <a:tcPr marL="64084" marR="640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059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665031"/>
      </p:ext>
    </p:extLst>
  </p:cSld>
  <p:clrMapOvr>
    <a:masterClrMapping/>
  </p:clrMapOvr>
  <p:transition spd="med">
    <p:cover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80" y="220080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9716" y="157200"/>
            <a:ext cx="8229600" cy="1143000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altLang="en-US" b="1">
                <a:ea typeface="Verdana" panose="020B0604030504040204" pitchFamily="34" charset="0"/>
              </a:rPr>
              <a:t>Important Information</a:t>
            </a:r>
            <a:endParaRPr lang="en-GB" b="1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3744415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/>
              <a:t>Senior Phase Option Booklet is available on the school website:</a:t>
            </a:r>
          </a:p>
          <a:p>
            <a:pPr marL="0" indent="0">
              <a:buNone/>
            </a:pPr>
            <a:r>
              <a:rPr lang="en-GB">
                <a:hlinkClick r:id="rId4"/>
              </a:rPr>
              <a:t>https://blogs.glowscotland.org.uk/glowblogs/annanacademy/option-choices/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/>
          </a:p>
        </p:txBody>
      </p:sp>
    </p:spTree>
  </p:cSld>
  <p:clrMapOvr>
    <a:masterClrMapping/>
  </p:clrMapOvr>
  <p:transition spd="med" advTm="15639">
    <p:zoom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2546" b="29989"/>
          <a:stretch/>
        </p:blipFill>
        <p:spPr>
          <a:xfrm>
            <a:off x="395288" y="1628801"/>
            <a:ext cx="8748712" cy="5339142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5508104" y="1196752"/>
            <a:ext cx="576064" cy="13113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857506"/>
      </p:ext>
    </p:extLst>
  </p:cSld>
  <p:clrMapOvr>
    <a:masterClrMapping/>
  </p:clrMapOvr>
  <p:transition spd="med"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F365003-C9B8-45B8-BC46-8A73EF7FD75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03200"/>
            <a:ext cx="7313612" cy="1143000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b="1"/>
              <a:t>Curricular Information</a:t>
            </a:r>
          </a:p>
        </p:txBody>
      </p:sp>
      <p:pic>
        <p:nvPicPr>
          <p:cNvPr id="27652" name="Picture 5" descr="\\ANNA-FS1\ALB Community$\Community\2014-2015\School Logo\logo.png">
            <a:extLst>
              <a:ext uri="{FF2B5EF4-FFF2-40B4-BE49-F238E27FC236}">
                <a16:creationId xmlns:a16="http://schemas.microsoft.com/office/drawing/2014/main" id="{ED661363-6431-4640-8AB7-6393D938A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260350"/>
            <a:ext cx="1073150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4C9498-F245-5529-4680-7F68A0A0F89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837" t="10320" r="16937" b="25387"/>
          <a:stretch>
            <a:fillRect/>
          </a:stretch>
        </p:blipFill>
        <p:spPr>
          <a:xfrm>
            <a:off x="173862" y="1484784"/>
            <a:ext cx="4824536" cy="403244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0026AB3-5681-6470-65A5-9520DE1A12B5}"/>
              </a:ext>
            </a:extLst>
          </p:cNvPr>
          <p:cNvCxnSpPr/>
          <p:nvPr/>
        </p:nvCxnSpPr>
        <p:spPr>
          <a:xfrm flipH="1" flipV="1">
            <a:off x="3851920" y="2132856"/>
            <a:ext cx="2268000" cy="648072"/>
          </a:xfrm>
          <a:prstGeom prst="straightConnector1">
            <a:avLst/>
          </a:prstGeom>
          <a:ln w="1301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DD1DB83-481F-5066-8F7A-2E617E33C3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0301" t="9422" r="15683" b="15226"/>
          <a:stretch>
            <a:fillRect/>
          </a:stretch>
        </p:blipFill>
        <p:spPr>
          <a:xfrm>
            <a:off x="3841750" y="2834110"/>
            <a:ext cx="6768005" cy="38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91846"/>
      </p:ext>
    </p:extLst>
  </p:cSld>
  <p:clrMapOvr>
    <a:masterClrMapping/>
  </p:clrMapOvr>
  <p:transition spd="med"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174A1AE-1D27-4CE5-A1AB-6C9C65FF36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719807"/>
          </a:xfrm>
          <a:ln>
            <a:solidFill>
              <a:srgbClr val="FDD427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/>
              <a:t>Senior Phase S4 – S6</a:t>
            </a:r>
          </a:p>
        </p:txBody>
      </p:sp>
      <p:graphicFrame>
        <p:nvGraphicFramePr>
          <p:cNvPr id="45098" name="Group 42">
            <a:extLst>
              <a:ext uri="{FF2B5EF4-FFF2-40B4-BE49-F238E27FC236}">
                <a16:creationId xmlns:a16="http://schemas.microsoft.com/office/drawing/2014/main" id="{E53B9198-652E-462F-B800-43D33EC33B2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62472" y="980728"/>
          <a:ext cx="8506878" cy="5279600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54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New Qualification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Old Qualification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DD427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SCQF Level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Higher, Awards and Scottish Baccalaureate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Advanced 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Higher, Awards, Skills for Work Higher, National Progression Awards, and Foundation Apprenticeships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Higher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5, Awards, Skills for Work National 5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Credit,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4, Awards, Skills for Work National 4 and National Progression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– General,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Intermediate 1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3, Awards and Skills for Work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90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 Grade - Foundation,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95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National 1, 2 and Awards</a:t>
                      </a:r>
                    </a:p>
                  </a:txBody>
                  <a:tcPr marL="89985" marR="89985" marT="46803" marB="46803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Access 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1, 2</a:t>
                      </a:r>
                    </a:p>
                  </a:txBody>
                  <a:tcPr marL="89985" marR="89985" marT="46803" marB="46803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F20C57-5F02-E50E-23B3-61B0B75F5191}"/>
              </a:ext>
            </a:extLst>
          </p:cNvPr>
          <p:cNvSpPr txBox="1"/>
          <p:nvPr/>
        </p:nvSpPr>
        <p:spPr>
          <a:xfrm>
            <a:off x="4042833" y="6424083"/>
            <a:ext cx="4572000" cy="8679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latin typeface="Arial"/>
                <a:cs typeface="Arial"/>
                <a:hlinkClick r:id="rId2"/>
              </a:rPr>
              <a:t>About the SCQF - YouTube</a:t>
            </a:r>
            <a:endParaRPr lang="en-US" sz="1200">
              <a:latin typeface="Arial"/>
              <a:cs typeface="Arial"/>
            </a:endParaRPr>
          </a:p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344247"/>
      </p:ext>
    </p:extLst>
  </p:cSld>
  <p:clrMapOvr>
    <a:masterClrMapping/>
  </p:clrMapOvr>
  <p:transition spd="slow" advTm="529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4644" y="235230"/>
            <a:ext cx="7441731" cy="792088"/>
          </a:xfrm>
          <a:ln>
            <a:solidFill>
              <a:srgbClr val="FDD427"/>
            </a:solidFill>
          </a:ln>
        </p:spPr>
        <p:txBody>
          <a:bodyPr>
            <a:normAutofit/>
          </a:bodyPr>
          <a:lstStyle/>
          <a:p>
            <a:r>
              <a:rPr lang="en-GB" b="1">
                <a:ea typeface="Verdana" panose="020B0604030504040204" pitchFamily="34" charset="0"/>
              </a:rPr>
              <a:t>National Qualifications (NQs)</a:t>
            </a:r>
            <a:endParaRPr lang="en-GB" altLang="en-US" b="1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95536" y="1556792"/>
            <a:ext cx="8208912" cy="40195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>
            <a:lvl1pPr algn="l" eaLnBrk="0" hangingPunct="0">
              <a:buClr>
                <a:schemeClr val="tx2"/>
              </a:buClr>
              <a:buSzPct val="70000"/>
              <a:buFont typeface="Wingdings" pitchFamily="2" charset="2"/>
              <a:buChar char="¡"/>
              <a:defRPr sz="29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25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buClr>
                <a:schemeClr val="tx2"/>
              </a:buClr>
              <a:buSzPct val="65000"/>
              <a:buFont typeface="Wingdings" pitchFamily="2" charset="2"/>
              <a:buChar char="¡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buClr>
                <a:schemeClr val="accent2"/>
              </a:buClr>
              <a:buSzPct val="70000"/>
              <a:buFont typeface="Wingdings" pitchFamily="2" charset="2"/>
              <a:buChar char="l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¡"/>
              <a:defRPr sz="19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None/>
            </a:pPr>
            <a:r>
              <a:rPr lang="en-GB" sz="2800">
                <a:latin typeface="+mj-lt"/>
                <a:ea typeface="Verdana" panose="020B0604030504040204" pitchFamily="34" charset="0"/>
              </a:rPr>
              <a:t>These are qualifications ranging from SCQF levels 1-7 (with 7 being advanced higher). These are equivalent to the  qualifications that many parents and carers would have experienced at school.</a:t>
            </a:r>
          </a:p>
          <a:p>
            <a:pPr>
              <a:buNone/>
            </a:pPr>
            <a:endParaRPr lang="en-GB" sz="2800">
              <a:latin typeface="+mj-lt"/>
              <a:ea typeface="Verdana" panose="020B0604030504040204" pitchFamily="34" charset="0"/>
            </a:endParaRPr>
          </a:p>
          <a:p>
            <a:pPr>
              <a:buNone/>
            </a:pPr>
            <a:r>
              <a:rPr lang="en-GB" sz="2800">
                <a:latin typeface="+mj-lt"/>
                <a:ea typeface="Verdana" panose="020B0604030504040204" pitchFamily="34" charset="0"/>
              </a:rPr>
              <a:t>National 1 to 4 courses are all internal assessed and are awarded a pass or fail on completion.</a:t>
            </a:r>
          </a:p>
          <a:p>
            <a:pPr>
              <a:buNone/>
            </a:pPr>
            <a:endParaRPr lang="en-GB" sz="2800">
              <a:latin typeface="+mj-lt"/>
              <a:ea typeface="Verdana" panose="020B0604030504040204" pitchFamily="34" charset="0"/>
            </a:endParaRPr>
          </a:p>
          <a:p>
            <a:pPr>
              <a:buNone/>
            </a:pPr>
            <a:endParaRPr lang="en-GB" sz="1200">
              <a:latin typeface="+mj-lt"/>
              <a:ea typeface="Verdana" panose="020B060403050404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35230"/>
            <a:ext cx="938212" cy="9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09295"/>
      </p:ext>
    </p:extLst>
  </p:cSld>
  <p:clrMapOvr>
    <a:masterClrMapping/>
  </p:clrMapOvr>
  <p:transition spd="med" advTm="84474">
    <p:cover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29</Slides>
  <Notes>17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Office Theme</vt:lpstr>
      <vt:lpstr>1_Office Theme</vt:lpstr>
      <vt:lpstr>2_Office Theme</vt:lpstr>
      <vt:lpstr>Option Information for Parents/Carers and Students</vt:lpstr>
      <vt:lpstr>PowerPoint Presentation</vt:lpstr>
      <vt:lpstr>Responsibilities</vt:lpstr>
      <vt:lpstr>PowerPoint Presentation</vt:lpstr>
      <vt:lpstr>Important Information</vt:lpstr>
      <vt:lpstr>Curricular Information</vt:lpstr>
      <vt:lpstr>Curricular Information</vt:lpstr>
      <vt:lpstr>Senior Phase S4 – S6</vt:lpstr>
      <vt:lpstr>National Qualifications (NQs)</vt:lpstr>
      <vt:lpstr>National Qualifications (NQs)</vt:lpstr>
      <vt:lpstr>National Progression Awards (NPAs)</vt:lpstr>
      <vt:lpstr>Skills for Work (SfW)</vt:lpstr>
      <vt:lpstr>Foundation Apprenticeship (FA)</vt:lpstr>
      <vt:lpstr>YASS Courses</vt:lpstr>
      <vt:lpstr>Curricular Pathways</vt:lpstr>
      <vt:lpstr>Curricular Pathways</vt:lpstr>
      <vt:lpstr>MAKING SUBJECT CHOICES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NGfL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Evening for Parents and Students</dc:title>
  <dc:creator>burgesss</dc:creator>
  <cp:revision>3</cp:revision>
  <cp:lastPrinted>2020-02-06T16:52:29Z</cp:lastPrinted>
  <dcterms:created xsi:type="dcterms:W3CDTF">2003-01-28T12:23:00Z</dcterms:created>
  <dcterms:modified xsi:type="dcterms:W3CDTF">2026-02-05T11:07:57Z</dcterms:modified>
</cp:coreProperties>
</file>