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65" r:id="rId2"/>
  </p:sldMasterIdLst>
  <p:notesMasterIdLst>
    <p:notesMasterId r:id="rId24"/>
  </p:notesMasterIdLst>
  <p:handoutMasterIdLst>
    <p:handoutMasterId r:id="rId25"/>
  </p:handoutMasterIdLst>
  <p:sldIdLst>
    <p:sldId id="273" r:id="rId3"/>
    <p:sldId id="277" r:id="rId4"/>
    <p:sldId id="302" r:id="rId5"/>
    <p:sldId id="317" r:id="rId6"/>
    <p:sldId id="304" r:id="rId7"/>
    <p:sldId id="305" r:id="rId8"/>
    <p:sldId id="309" r:id="rId9"/>
    <p:sldId id="314" r:id="rId10"/>
    <p:sldId id="308" r:id="rId11"/>
    <p:sldId id="310" r:id="rId12"/>
    <p:sldId id="313" r:id="rId13"/>
    <p:sldId id="312" r:id="rId14"/>
    <p:sldId id="315" r:id="rId15"/>
    <p:sldId id="298" r:id="rId16"/>
    <p:sldId id="297" r:id="rId17"/>
    <p:sldId id="299" r:id="rId18"/>
    <p:sldId id="286" r:id="rId19"/>
    <p:sldId id="318" r:id="rId20"/>
    <p:sldId id="260" r:id="rId21"/>
    <p:sldId id="290" r:id="rId22"/>
    <p:sldId id="293" r:id="rId23"/>
  </p:sldIdLst>
  <p:sldSz cx="9144000" cy="6858000" type="screen4x3"/>
  <p:notesSz cx="6791325" cy="99218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EAEAEA"/>
    <a:srgbClr val="FFFFCC"/>
    <a:srgbClr val="F3F8D8"/>
    <a:srgbClr val="F7F5D9"/>
    <a:srgbClr val="FDD427"/>
    <a:srgbClr val="FFFF00"/>
    <a:srgbClr val="FBE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3566" autoAdjust="0"/>
  </p:normalViewPr>
  <p:slideViewPr>
    <p:cSldViewPr>
      <p:cViewPr varScale="1">
        <p:scale>
          <a:sx n="85" d="100"/>
          <a:sy n="85" d="100"/>
        </p:scale>
        <p:origin x="20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0E0DCF-6C7D-4D2E-8606-318C4A139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8AD982-CB78-4706-87B1-5764A93E25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00A3F52-D94E-47D7-9F99-B8B30CA939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1901588-EDB2-43DB-BD6B-7653E6CB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3D2700-620E-420E-9B77-98D0D91BBE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295B7-7322-4AEF-9E29-EDF8EA5AE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2A61-D67B-4C3B-8502-2D849A4723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192264-B945-4BD8-A404-2AD01BC61F9C}" type="datetimeFigureOut">
              <a:rPr lang="en-GB"/>
              <a:pPr>
                <a:defRPr/>
              </a:pPr>
              <a:t>09/01/2025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F130D-A3A4-4F91-A9F2-8F33096CB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D9D732-C619-4345-993D-457812E5B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7B1F9-FDE5-40BA-A7FA-7B55EFE07B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F812E-9B5E-4119-BBC9-D6394046B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2EFBE2-C3F4-4F80-B344-632E231F63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FBE2-C3F4-4F80-B344-632E231F6368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0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1FADD48-33ED-4D34-81DC-A2483BC80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159B5D8-7A25-4C86-871F-56BB4A495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0830D87-1CA6-4C04-B5AA-EB4C10989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27C32-3577-4AC1-83A6-9CBB1516C7D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9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63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C55834-9B3C-4EC6-8CB4-552CDB5AE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703598F-E6DD-4003-85EE-4F9A0B57D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376B900-7019-438B-B8EB-7EB208D79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1BFD3-FB35-4CE2-BCF4-1CDA84B1D7F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26EF39B-B966-4A2F-954A-C68ADD13D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B4F7D24-69FE-4897-B038-FB7370AFD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9163"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93E5-510E-42BD-87CB-2D5A8D65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A091-7010-4A90-A691-55F696FBC104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DAF7-753C-4C75-A4D3-DD765835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1FC0-158F-4175-BA8D-D950FDAA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BEA29-71B6-405F-B1B6-137A9B89F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417848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E7CB-3F7C-4FC7-9F03-0A605279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5531-7E32-4B60-B11F-CD56C6684833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4A48-EEE3-48CB-87CB-04C9C48B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8E9D-E0FB-43D9-9C01-A7078DB9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16D0B-C5EA-4BC2-8DCF-8D3B146350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853128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14CC-9B86-4FFC-95D4-713832A5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1B3E-B8D9-4D97-9575-A40BF066A589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FADC-75AD-4992-98E8-BAC17B0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63785-18C8-41CB-BFB5-21AFCDF4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F001-BD8D-472D-B9EB-E085B071C1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80000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2C11-427D-4232-B058-DB68D629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28C1-1C9A-496B-BCCF-5B384F39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5AB31-3A9E-4ECE-A684-C7E7970A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33091-C297-40BD-BB28-E88E14102C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8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DE8F6-9DF0-449F-9EFC-346E6499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FD8B-40C9-45CB-A892-82D359F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690B5-5FC9-4893-B1C4-E05B0DF3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6B153-699E-4486-95C3-4670212729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00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800F-2640-45D8-AE3A-B0DB9F8C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6D54F-8B08-441E-B4FD-83ED5B13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2621-E2E6-4BC7-9859-BE4ADA9C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5F68-D7D9-4B9D-9391-5B5CCBC0F9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07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BF3A07-B32F-46D5-ACF8-A1487DC8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43809-8734-404A-BAA3-C462120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A5014-5C83-4FF3-ABE2-C946BD3F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FF76-4123-4724-AD68-9CC3B6C35C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23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89AAF-96FA-4171-9D68-87F7436D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7D4FBD-794E-4B78-995B-CA617A8A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29CC26-EF38-425D-A0C3-FAFA75AB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FD8BD-DDD4-4ED5-BE23-189EE18176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6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5C0C95-A3FA-4D4F-A381-2C8E672C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5A0816-0C8E-4207-9E1A-CAF86BD5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B84E9E-1A39-40C0-A39B-DEC7F81A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DB9D-97E9-4CBF-85C6-B616447202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48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9AE09E-2362-499D-9DF0-7AADDF0F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56A5FF-7B8A-42FF-A8AD-07E4162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5826E5-DCBE-4C40-9A68-97E8FA33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659D-9E93-468D-9017-A8D5B98AD3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48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77097D-E1BB-4856-A3B4-004D58C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199256-A32A-45E9-B9DE-776200F2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550942-E8BA-409F-A94E-EC5AB30C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5ABB-14A0-48DF-A54E-917164F3C0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15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7524C-EC35-47E4-95D2-340C44E3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59CF-F58B-4B61-BF0D-B739A7A5F725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3413-A247-4507-9DFC-B4EA836C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F3045-66A3-4746-9915-BA6295B2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2028F-FBB7-4611-A5A5-691319B401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824277"/>
      </p:ext>
    </p:extLst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893A0F-BA5C-4E4E-A99E-F48745C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4DBFB-119F-4C05-9854-8A2E4B9F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8A308-D9E9-43D0-963E-1733CCF8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768BE-46F6-4027-AC2A-E18F127AC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92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35E2-AD4C-4C4D-BF5D-82611D9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4127-7F8E-4D03-8569-A87B8A3D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6C44-7B45-4533-B79E-A7BA70C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964E-526B-46D9-9E65-CFBA92234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191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9085-A5FB-4574-BAB9-24CC4DB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3AE7-9162-48DB-9EA3-85167CFB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62C31-1D4B-4FF4-80D5-8BB91CC3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45C9-B1EE-4041-81F3-AD17043C3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12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FC0-0785-4B99-BA78-5E588476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8F82E-982A-4692-8D5A-385346C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C153-B191-4187-A321-B374428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1452C-AA50-49AE-85B8-744297A680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23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CC94-A0F5-4133-88DE-0AEBC5F9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C2F9-4605-4762-B822-7A9C307766E0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01A5-4E93-4F49-91A1-52910DD6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DE49A-DF9B-4D8B-A41F-C1BDC401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3C27-A14F-4C85-9233-17CD7AE0A5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572644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ADC5-38D9-4FBB-A801-7634AACA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650A-EF65-46B4-A371-1045233D426A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C877E-F840-46FD-B363-19C8BDD8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165E-A0E4-4A62-95B3-3416934E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F527-C123-44D7-ACAA-C4563939F2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519996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8F394-DB86-41CF-A4D1-D24E0114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85D9-CDDE-4F64-B134-8D5DA385535C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C43DA-31ED-446A-8E9D-44177604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37021-CDFF-430D-8D54-898DAF23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7FEC-1BE6-490A-B5C7-8F2EC1F13D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849037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B2C1A-77E4-4ACE-BB2C-0608C5E8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E2FD-1363-472A-9306-B53DEFBAD2FA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114-2440-455A-B9A7-CBE5C88A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BC660-B922-4D09-B75E-D4E8C2F9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6E0E3-2105-4DD2-A913-4157E45843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990089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B135D-E909-4490-8EF9-ED6356A8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7CCE-0FB6-4633-833B-BE19468AD3B6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14AB8-D88E-4D06-96FD-DFFA6708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069A-7412-4701-96C5-BEEA7175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FE69-A892-4074-BB83-96FD50200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036538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E3B0-D160-4B72-A03E-47E34ECC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B6C3-3AB2-4EB2-865E-55930AFF7395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1C02C-3A9C-4C6B-9FA7-32422CA5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A4A49-5288-4F04-8435-3DEA9EB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AC83-A6D8-4173-9708-30D0F9C2B5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91973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75D4-286B-4188-9031-C6BC620F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F197-A522-4B7E-BDE9-8841AC75F952}" type="datetimeFigureOut">
              <a:rPr lang="en-US" altLang="en-US"/>
              <a:pPr>
                <a:defRPr/>
              </a:pPr>
              <a:t>1/9/2025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D045D-36D7-4BEC-96C9-5CF0F4C5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C804-A4D4-45CF-BBAE-FC0E05A4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C617-0E78-4186-9352-369A21EE6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072130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7548AB-F907-4E28-8904-40F8810522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DCA6C4-D5A4-412F-BD45-2A54734EE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E881-24A9-4D8F-8D3A-BE5500167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622B-3E80-4377-8A64-0A8AC752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E0A5-1F81-4ED8-9DB1-862EBDC9E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73A92F0-0ED4-4264-BB2A-521FB69B373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B622325-276B-4D55-8A56-EFD2FF3450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6379968-56C1-4CFC-8CF9-13D44E7D2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0D19B-808C-4EB7-B85C-0066D10E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A09E-C00A-41A3-A84B-3DD014725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B763-FDE1-49FE-B7DB-1306A9B39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FE583EE-176D-433B-86F1-D89564E048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A6q5zEkdk&amp;t=23s" TargetMode="Externa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4FADDA-724A-401B-84AF-8E2DB4F11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87" y="244468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/>
              <a:t>Annan Academy </a:t>
            </a:r>
            <a:br>
              <a:rPr lang="en-GB" altLang="en-US" dirty="0"/>
            </a:br>
            <a:r>
              <a:rPr lang="en-GB" altLang="en-US" dirty="0"/>
              <a:t>S2 Options Information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9C0BFCD-0ABE-420F-96FE-BEFA77DB2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611" y="424166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</a:rPr>
              <a:t>9</a:t>
            </a:r>
            <a:r>
              <a:rPr lang="en-GB" altLang="en-US" b="1" baseline="30000" dirty="0">
                <a:solidFill>
                  <a:schemeClr val="tx1"/>
                </a:solidFill>
              </a:rPr>
              <a:t>th</a:t>
            </a:r>
            <a:r>
              <a:rPr lang="en-GB" altLang="en-US" b="1" dirty="0">
                <a:solidFill>
                  <a:schemeClr val="tx1"/>
                </a:solidFill>
              </a:rPr>
              <a:t> January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62A26-2BEC-47B6-92EE-D2389F02D9D7}"/>
              </a:ext>
            </a:extLst>
          </p:cNvPr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A5C53A51-9493-444D-9C30-CD73FB76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D4D07-CD3F-5488-F5CD-F176118A0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3400" r="24013" b="9401"/>
          <a:stretch/>
        </p:blipFill>
        <p:spPr>
          <a:xfrm>
            <a:off x="374848" y="971850"/>
            <a:ext cx="8229600" cy="56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2314"/>
      </p:ext>
    </p:extLst>
  </p:cSld>
  <p:clrMapOvr>
    <a:masterClrMapping/>
  </p:clrMapOvr>
  <p:transition spd="slow" advTm="535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3A36A-9E21-8A41-5D8A-3790BE2AD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4800" r="20075" b="12201"/>
          <a:stretch/>
        </p:blipFill>
        <p:spPr>
          <a:xfrm>
            <a:off x="457200" y="980728"/>
            <a:ext cx="82296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231"/>
      </p:ext>
    </p:extLst>
  </p:cSld>
  <p:clrMapOvr>
    <a:masterClrMapping/>
  </p:clrMapOvr>
  <p:transition spd="slow" advTm="535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546" b="29989"/>
          <a:stretch/>
        </p:blipFill>
        <p:spPr>
          <a:xfrm>
            <a:off x="395288" y="1628801"/>
            <a:ext cx="8748712" cy="504055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508104" y="1196752"/>
            <a:ext cx="576064" cy="131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7" name="Rectangle 2766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68" name="Freeform: Shape 2766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669" name="Freeform: Shape 2766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8485" y="1122363"/>
            <a:ext cx="3017520" cy="3204134"/>
          </a:xfrm>
          <a:ln>
            <a:solidFill>
              <a:srgbClr val="FFCB25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Curricular Information</a:t>
            </a:r>
          </a:p>
        </p:txBody>
      </p:sp>
      <p:sp>
        <p:nvSpPr>
          <p:cNvPr id="27670" name="Rectangle 2766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71" name="Rectangle 2767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59D3F-9EC0-A021-4DF6-D29B15444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4039" r="38975" b="8001"/>
          <a:stretch/>
        </p:blipFill>
        <p:spPr>
          <a:xfrm>
            <a:off x="3851921" y="0"/>
            <a:ext cx="5292080" cy="6857999"/>
          </a:xfrm>
          <a:prstGeom prst="rect">
            <a:avLst/>
          </a:prstGeom>
        </p:spPr>
      </p:pic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0" y="1208247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34697"/>
            <a:ext cx="7313612" cy="561504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TIMELINE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9" y="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642B78-274B-9EBC-C803-151C707C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818"/>
              </p:ext>
            </p:extLst>
          </p:nvPr>
        </p:nvGraphicFramePr>
        <p:xfrm>
          <a:off x="395288" y="1268413"/>
          <a:ext cx="8424936" cy="391391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376512">
                  <a:extLst>
                    <a:ext uri="{9D8B030D-6E8A-4147-A177-3AD203B41FA5}">
                      <a16:colId xmlns:a16="http://schemas.microsoft.com/office/drawing/2014/main" val="794134860"/>
                    </a:ext>
                  </a:extLst>
                </a:gridCol>
                <a:gridCol w="6048424">
                  <a:extLst>
                    <a:ext uri="{9D8B030D-6E8A-4147-A177-3AD203B41FA5}">
                      <a16:colId xmlns:a16="http://schemas.microsoft.com/office/drawing/2014/main" val="4046817587"/>
                    </a:ext>
                  </a:extLst>
                </a:gridCol>
              </a:tblGrid>
              <a:tr h="32126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Date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Activity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944459"/>
                  </a:ext>
                </a:extLst>
              </a:tr>
              <a:tr h="84423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Throughout the academic year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Skills Development Scotland will work with pupils to explore careers etc.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159233"/>
                  </a:ext>
                </a:extLst>
              </a:tr>
              <a:tr h="54666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09/09/25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S2 Parents Information Evening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Option booklet made available to pupils and parents/carers on the school website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81449"/>
                  </a:ext>
                </a:extLst>
              </a:tr>
              <a:tr h="32126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15/01/25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PT PS presentation to Tutor groups and option form issued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567492"/>
                  </a:ext>
                </a:extLst>
              </a:tr>
              <a:tr h="321263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16/01/25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S2 Reports issued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701389"/>
                  </a:ext>
                </a:extLst>
              </a:tr>
              <a:tr h="54666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Week Commencing 20/01/25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PT PS meet pupils individually to discuss options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927552"/>
                  </a:ext>
                </a:extLst>
              </a:tr>
              <a:tr h="42211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21/01/25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S2 Parents’ Evening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477238"/>
                  </a:ext>
                </a:extLst>
              </a:tr>
              <a:tr h="405599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24/01/25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S2 Options return deadline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2232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203C238-08D0-421C-BF5F-6EB1232BD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Completing the Plan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2D7734-21EE-49AB-94F7-8081FAA5D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3239938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8 Subject Courses </a:t>
            </a:r>
            <a:endParaRPr lang="en-GB" altLang="en-US" sz="1050" dirty="0">
              <a:solidFill>
                <a:srgbClr val="FDD427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Pupils will also study Core </a:t>
            </a:r>
            <a:r>
              <a:rPr lang="en-GB" altLang="en-US" dirty="0" smtClean="0"/>
              <a:t>Subjects – </a:t>
            </a:r>
            <a:r>
              <a:rPr lang="en-GB" altLang="en-US" dirty="0"/>
              <a:t>PE, Ethics, and Spanish. (</a:t>
            </a:r>
            <a:r>
              <a:rPr lang="en-GB" altLang="en-US" i="1" dirty="0"/>
              <a:t>These will be allocated by school and should not be included on the Pupil Curriculum Plan)</a:t>
            </a:r>
          </a:p>
        </p:txBody>
      </p:sp>
      <p:pic>
        <p:nvPicPr>
          <p:cNvPr id="30724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261D523E-62E7-424C-B30E-E7016382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B8B37FD-D761-4A18-9F81-0FEF830E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188913"/>
            <a:ext cx="7313612" cy="93503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S3 Pupil Curricular Plan</a:t>
            </a:r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19D8D-A6B6-D974-57FE-43080446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8" t="13601" r="51575" b="24800"/>
          <a:stretch/>
        </p:blipFill>
        <p:spPr>
          <a:xfrm>
            <a:off x="971600" y="1340768"/>
            <a:ext cx="7848872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E51B5-09AA-5F23-0CCB-D48C78FC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01" t="16401" r="7476" b="8000"/>
          <a:stretch/>
        </p:blipFill>
        <p:spPr>
          <a:xfrm>
            <a:off x="251520" y="476672"/>
            <a:ext cx="8712968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E8E97-6EE3-936A-6FC8-50A330D2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88" t="19201" r="33463" b="12200"/>
          <a:stretch/>
        </p:blipFill>
        <p:spPr>
          <a:xfrm>
            <a:off x="1043608" y="188640"/>
            <a:ext cx="748883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7EB182-B39E-45AC-AAC1-6CCDF3B79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ln>
            <a:solidFill>
              <a:srgbClr val="FDD427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S3 Curriculum and completing </a:t>
            </a:r>
            <a:br>
              <a:rPr lang="en-GB" altLang="en-US" dirty="0"/>
            </a:br>
            <a:r>
              <a:rPr lang="en-GB" altLang="en-US" dirty="0"/>
              <a:t>the Pupil Curriculum Plan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D4FA6C8-2208-4F91-9CBA-AA6DCB7E32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114" y="1713062"/>
            <a:ext cx="8595771" cy="4452242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b="1" dirty="0"/>
              <a:t>Information to help you to complete the option form</a:t>
            </a:r>
            <a:r>
              <a:rPr lang="en-GB" altLang="en-US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S3 Curriculum Information Booklet (available online) along with our curriculum pathways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S2 Pupil Reports, including teacher recommendations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Pupil Support information PowerPoint (available </a:t>
            </a:r>
            <a:r>
              <a:rPr lang="en-GB" altLang="en-US" dirty="0" smtClean="0"/>
              <a:t>online later this month)</a:t>
            </a:r>
            <a:endParaRPr lang="en-GB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My World of Work website (</a:t>
            </a:r>
            <a:r>
              <a:rPr lang="en-GB" dirty="0">
                <a:hlinkClick r:id="rId2"/>
              </a:rPr>
              <a:t>My World of Work |</a:t>
            </a:r>
            <a:r>
              <a:rPr lang="en-GB" dirty="0"/>
              <a:t>)</a:t>
            </a:r>
            <a:endParaRPr lang="en-GB" altLang="en-US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pic>
        <p:nvPicPr>
          <p:cNvPr id="41988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6871046-E644-4B7F-BFA8-395C6BAD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9116BA-80A3-49D7-A1A8-2AC311F844B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Content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CC727AF-8F2F-4B69-8893-14A47778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1463"/>
            <a:ext cx="8229600" cy="3327697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altLang="en-US" dirty="0"/>
              <a:t>Curriculum for Excellence and structure of the Curriculum </a:t>
            </a:r>
          </a:p>
          <a:p>
            <a:pPr eaLnBrk="1" hangingPunct="1"/>
            <a:r>
              <a:rPr lang="en-GB" altLang="en-US" dirty="0"/>
              <a:t>S3 Curriculum </a:t>
            </a:r>
          </a:p>
          <a:p>
            <a:pPr eaLnBrk="1" hangingPunct="1"/>
            <a:r>
              <a:rPr lang="en-GB" altLang="en-US" dirty="0"/>
              <a:t>The Senior Phase</a:t>
            </a:r>
          </a:p>
          <a:p>
            <a:pPr eaLnBrk="1" hangingPunct="1"/>
            <a:r>
              <a:rPr lang="en-GB" altLang="en-US" dirty="0"/>
              <a:t>Completing the Pupil Curriculum Plan for S3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1FD596-B1E5-4769-9F68-FDB26032EAAA}"/>
              </a:ext>
            </a:extLst>
          </p:cNvPr>
          <p:cNvCxnSpPr/>
          <p:nvPr/>
        </p:nvCxnSpPr>
        <p:spPr>
          <a:xfrm>
            <a:off x="2987675" y="5445125"/>
            <a:ext cx="3168650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9BCB0EE-E831-4868-A669-B64A9027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ED63C1F-26F3-46CE-A091-8D29E5422C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313613" cy="792163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S3 CURRICULUM PLAN FORM</a:t>
            </a:r>
            <a:endParaRPr lang="en-GB" altLang="en-US"/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AFE029BF-987D-4A42-868A-640A50F8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6792"/>
            <a:ext cx="8371086" cy="3754874"/>
          </a:xfrm>
          <a:prstGeom prst="rect">
            <a:avLst/>
          </a:prstGeom>
          <a:solidFill>
            <a:srgbClr val="FFCB25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Reminder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choose </a:t>
            </a:r>
            <a:r>
              <a:rPr lang="en-GB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subjects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ensure that you complete the curriculum plan and hand into your PTPS by the deadline date:</a:t>
            </a:r>
          </a:p>
          <a:p>
            <a:pPr lvl="1"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</a:t>
            </a:r>
            <a:r>
              <a:rPr lang="en-GB" altLang="en-US" b="1" baseline="30000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January 2025</a:t>
            </a:r>
          </a:p>
          <a:p>
            <a:pPr lvl="1" algn="ctr" eaLnBrk="1" hangingPunct="1">
              <a:spcBef>
                <a:spcPct val="50000"/>
              </a:spcBef>
              <a:buNone/>
            </a:pPr>
            <a:r>
              <a:rPr lang="en-GB" altLang="en-US" dirty="0"/>
              <a:t>If you have any questions, please contact the school office</a:t>
            </a:r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05149192-ED44-42A9-9216-3361F24A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43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B15D4CB-0D1C-4459-AC5C-DBB64C183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88" y="25098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Annan Academy </a:t>
            </a:r>
            <a:br>
              <a:rPr lang="en-GB" altLang="en-US"/>
            </a:br>
            <a:r>
              <a:rPr lang="en-GB" altLang="en-US"/>
              <a:t>S2 Options Information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8E4A2C2-2740-441B-BEF5-3AA1B0AA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63" y="42926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</a:rPr>
              <a:t>January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9465D1-4774-4918-A73C-ACB5F36AE4A3}"/>
              </a:ext>
            </a:extLst>
          </p:cNvPr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C0A27351-CB69-47D1-B4ED-144B6012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19275B-9832-4438-8B20-44F6C33E6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/>
              <a:t>Curriculum For Excellence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5F0D4C-D3E5-4D17-A0DF-DEF662011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FFCB25"/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b="1" dirty="0"/>
              <a:t>Broad General Education </a:t>
            </a:r>
            <a:r>
              <a:rPr lang="en-GB" altLang="en-US" dirty="0"/>
              <a:t>from primary 1 to S3.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Focus on Experiences and Outcomes and progression through these: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900" dirty="0"/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Early:  Pre-school and  P1,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1st: To the end of P4, but earlier or later for some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2nd: To the end of P7, but earlier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3</a:t>
            </a:r>
            <a:r>
              <a:rPr lang="en-GB" altLang="en-US" baseline="30000" dirty="0"/>
              <a:t>rd</a:t>
            </a:r>
            <a:r>
              <a:rPr lang="en-GB" altLang="en-US" dirty="0"/>
              <a:t> and 4th: S1 to S3, but earlier or later for some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/>
              <a:t>(4</a:t>
            </a:r>
            <a:r>
              <a:rPr lang="en-GB" altLang="en-US" baseline="30000" dirty="0"/>
              <a:t>th</a:t>
            </a:r>
            <a:r>
              <a:rPr lang="en-GB" altLang="en-US" dirty="0"/>
              <a:t> level broadly equates to SCQF Level 4 – </a:t>
            </a:r>
            <a:r>
              <a:rPr lang="en-GB" altLang="en-US" dirty="0" err="1"/>
              <a:t>e.g</a:t>
            </a:r>
            <a:r>
              <a:rPr lang="en-GB" altLang="en-US" dirty="0"/>
              <a:t> General level at S Grade, National 4)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sz="14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b="1" dirty="0"/>
              <a:t>Senior Phase </a:t>
            </a:r>
            <a:r>
              <a:rPr lang="en-GB" altLang="en-US" dirty="0"/>
              <a:t>from S4 to S6.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Working towards National Qualifications and other awards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dirty="0"/>
          </a:p>
        </p:txBody>
      </p:sp>
      <p:pic>
        <p:nvPicPr>
          <p:cNvPr id="19460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07955B69-E257-4D9B-99BD-E4DEC98C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448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01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C574D6-77C6-43C7-B072-56E36D883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Broad General Education</a:t>
            </a:r>
            <a:br>
              <a:rPr lang="en-GB" altLang="en-US" sz="4000" dirty="0"/>
            </a:br>
            <a:r>
              <a:rPr lang="en-GB" altLang="en-US" sz="4000" dirty="0"/>
              <a:t>Primary 1 to S3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7F5A83-5F36-434B-BDD3-FC6AC310E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489" y="1916832"/>
            <a:ext cx="8250311" cy="2952353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800" u="sng" dirty="0"/>
              <a:t>Primary 1 to end of S2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400" dirty="0"/>
              <a:t>Pupils study all subject areas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u="sng" dirty="0"/>
              <a:t>S3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Personalisation and choice is available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Pupils study a blend of Subject Courses and Core Subjects</a:t>
            </a:r>
          </a:p>
          <a:p>
            <a:pPr marL="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altLang="en-US" sz="2400" dirty="0"/>
          </a:p>
        </p:txBody>
      </p:sp>
      <p:pic>
        <p:nvPicPr>
          <p:cNvPr id="21508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836AD091-6F20-4BC2-9E34-6E0400FB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021923"/>
      </p:ext>
    </p:extLst>
  </p:cSld>
  <p:clrMapOvr>
    <a:masterClrMapping/>
  </p:clrMapOvr>
  <p:transition spd="slow" advTm="2915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3C1A22-7181-47BD-806B-25518296C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altLang="en-US" dirty="0"/>
              <a:t>Subject Courses and </a:t>
            </a:r>
            <a:r>
              <a:rPr lang="en-GB" altLang="en-US" dirty="0" smtClean="0"/>
              <a:t>Core</a:t>
            </a:r>
            <a:endParaRPr lang="en-GB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301EFF5-B7CE-47E1-9D05-7E3439BC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240360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Subject Courses: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Give opportunities for greater </a:t>
            </a:r>
            <a:r>
              <a:rPr lang="en-GB" altLang="en-US" sz="2400" b="1" dirty="0"/>
              <a:t>depth</a:t>
            </a:r>
            <a:r>
              <a:rPr lang="en-GB" altLang="en-US" sz="2400" dirty="0"/>
              <a:t> of learning in subjects in which pupils wish to specialise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This will be based on pupils’ future needs and aspirations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Core subjects: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Automatically added to timetables.  Core subjects include Physical Education, Modern Languages and Ethics </a:t>
            </a:r>
          </a:p>
        </p:txBody>
      </p:sp>
      <p:pic>
        <p:nvPicPr>
          <p:cNvPr id="2253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54460524-5D06-4249-81FA-D3CFEEEC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857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Areas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72DA581-9EB2-4387-A0C6-E08F8553A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196752"/>
            <a:ext cx="8229601" cy="4608512"/>
          </a:xfrm>
          <a:solidFill>
            <a:srgbClr val="FFCB2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Language and Literacy</a:t>
            </a:r>
            <a:r>
              <a:rPr lang="en-GB" altLang="en-US" sz="1600" dirty="0"/>
              <a:t>	English, Spanish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Mathematics and Numeracy  	</a:t>
            </a:r>
            <a:r>
              <a:rPr lang="en-GB" altLang="en-US" sz="1600" dirty="0"/>
              <a:t>Maths 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Science</a:t>
            </a:r>
            <a:r>
              <a:rPr lang="en-GB" altLang="en-US" sz="1600" dirty="0"/>
              <a:t>			Biology, Chemistry, Physics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Social Studies</a:t>
            </a:r>
            <a:r>
              <a:rPr lang="en-GB" altLang="en-US" sz="1600" dirty="0"/>
              <a:t>		Geography, History, Modern Studies  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Technologies</a:t>
            </a:r>
            <a:r>
              <a:rPr lang="en-GB" altLang="en-US" sz="1600" dirty="0"/>
              <a:t>		IT and Technical	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Expressive Arts</a:t>
            </a:r>
            <a:r>
              <a:rPr lang="en-GB" altLang="en-US" sz="1600" dirty="0"/>
              <a:t>		Art, Drama, Music  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Health and Wellbeing</a:t>
            </a:r>
            <a:r>
              <a:rPr lang="en-GB" altLang="en-US" sz="1600" dirty="0"/>
              <a:t>		PE, Home Economics, PSE</a:t>
            </a:r>
          </a:p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1600" b="1" dirty="0"/>
              <a:t>Religious Studies		</a:t>
            </a:r>
            <a:r>
              <a:rPr lang="en-GB" altLang="en-US" sz="1600" dirty="0"/>
              <a:t>Ethics</a:t>
            </a:r>
            <a:r>
              <a:rPr lang="en-GB" altLang="en-US" sz="1600" b="1" dirty="0"/>
              <a:t>	</a:t>
            </a:r>
          </a:p>
        </p:txBody>
      </p:sp>
    </p:spTree>
  </p:cSld>
  <p:clrMapOvr>
    <a:masterClrMapping/>
  </p:clrMapOvr>
  <p:transition spd="slow" advTm="535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8D65F89-78CF-478B-8A1C-DE6FD1467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CB25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Senior Phase S4 – S6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58AF823-48FB-40C5-B4B1-0EDC13C527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924" y="1700808"/>
            <a:ext cx="8209876" cy="4032448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3800" dirty="0"/>
              <a:t>Pupils will continue to study towards National Qualifications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3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3800" dirty="0"/>
              <a:t>Pupils will study: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sz="3400" dirty="0"/>
              <a:t>7 subjects in S4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sz="3400" dirty="0"/>
              <a:t>5 subjects in S5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en-US" sz="3400" dirty="0"/>
              <a:t>Up to 5 subjects in S6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</p:txBody>
      </p:sp>
      <p:pic>
        <p:nvPicPr>
          <p:cNvPr id="24580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5D003B8B-C14F-476A-BBE9-63DF7D52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137265"/>
      </p:ext>
    </p:extLst>
  </p:cSld>
  <p:clrMapOvr>
    <a:masterClrMapping/>
  </p:clrMapOvr>
  <p:transition spd="slow" advTm="456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74A1AE-1D27-4CE5-A1AB-6C9C65FF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1980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Qualification Structure</a:t>
            </a:r>
          </a:p>
        </p:txBody>
      </p:sp>
      <p:graphicFrame>
        <p:nvGraphicFramePr>
          <p:cNvPr id="45098" name="Group 42">
            <a:extLst>
              <a:ext uri="{FF2B5EF4-FFF2-40B4-BE49-F238E27FC236}">
                <a16:creationId xmlns:a16="http://schemas.microsoft.com/office/drawing/2014/main" id="{E53B9198-652E-462F-B800-43D33EC33B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348715"/>
              </p:ext>
            </p:extLst>
          </p:nvPr>
        </p:nvGraphicFramePr>
        <p:xfrm>
          <a:off x="401111" y="1196753"/>
          <a:ext cx="8506878" cy="4784834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Qualification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Old Qualification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SCQF Level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Higher, Awards and Scottish Baccalaureate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Higher, Awards, Skills for Work Higher, National Progression Awards, and Foundation Apprenticeships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Credit,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General,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1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- Foundation,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1, 2 and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6165304"/>
            <a:ext cx="8221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SCQF Learner Journey - Parent Information Video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72771"/>
      </p:ext>
    </p:extLst>
  </p:cSld>
  <p:clrMapOvr>
    <a:masterClrMapping/>
  </p:clrMapOvr>
  <p:transition spd="slow" advTm="529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541BEA0-B234-43EA-B9AB-65203C626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92088"/>
            <a:ext cx="8229600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Pathway Planning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CA32B45-C1DD-486A-9BC1-A426069473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29600" cy="4891087"/>
          </a:xfrm>
          <a:solidFill>
            <a:srgbClr val="FFCB2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Pupils will plan pathways through S3 into the Senior Phase and towards their planned post-school destination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Support to do this from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School staff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Parents/carers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Skills Development Scotland (Careers Service)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GB" altLang="en-US" dirty="0"/>
              <a:t>Colleges etc.</a:t>
            </a:r>
          </a:p>
          <a:p>
            <a:pPr marL="1371600" lvl="3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Pupils will be able to review and revise pathways each year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/>
          </a:p>
        </p:txBody>
      </p:sp>
      <p:pic>
        <p:nvPicPr>
          <p:cNvPr id="26628" name="Picture 3" descr="\\ANNA-FS1\ALB Community$\Community\2014-2015\School Logo\logo.png">
            <a:extLst>
              <a:ext uri="{FF2B5EF4-FFF2-40B4-BE49-F238E27FC236}">
                <a16:creationId xmlns:a16="http://schemas.microsoft.com/office/drawing/2014/main" id="{0432D143-C416-4411-B16E-14D5E2DC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2603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517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4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4|0.4|0.4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5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</TotalTime>
  <Words>724</Words>
  <Application>Microsoft Office PowerPoint</Application>
  <PresentationFormat>On-screen Show (4:3)</PresentationFormat>
  <Paragraphs>131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Verdana</vt:lpstr>
      <vt:lpstr>Wingdings</vt:lpstr>
      <vt:lpstr>2_Office Theme</vt:lpstr>
      <vt:lpstr>Office Theme</vt:lpstr>
      <vt:lpstr>Annan Academy  S2 Options Information</vt:lpstr>
      <vt:lpstr>Content</vt:lpstr>
      <vt:lpstr>Curriculum For Excellence</vt:lpstr>
      <vt:lpstr>Broad General Education Primary 1 to S3</vt:lpstr>
      <vt:lpstr>Subject Courses and Core</vt:lpstr>
      <vt:lpstr>Curricular Areas</vt:lpstr>
      <vt:lpstr>Senior Phase S4 – S6</vt:lpstr>
      <vt:lpstr>Qualification Structure</vt:lpstr>
      <vt:lpstr>Pathway Planning</vt:lpstr>
      <vt:lpstr>Curricular Pathways</vt:lpstr>
      <vt:lpstr>Curricular Pathways</vt:lpstr>
      <vt:lpstr>Curricular Information</vt:lpstr>
      <vt:lpstr>Curricular Information</vt:lpstr>
      <vt:lpstr>TIMELINE</vt:lpstr>
      <vt:lpstr>Completing the Plan</vt:lpstr>
      <vt:lpstr>S3 Pupil Curricular Plan</vt:lpstr>
      <vt:lpstr>PowerPoint Presentation</vt:lpstr>
      <vt:lpstr>PowerPoint Presentation</vt:lpstr>
      <vt:lpstr>S3 Curriculum and completing  the Pupil Curriculum Plan</vt:lpstr>
      <vt:lpstr>S3 CURRICULUM PLAN FORM</vt:lpstr>
      <vt:lpstr>Annan Academy  S2 Options Information</vt:lpstr>
    </vt:vector>
  </TitlesOfParts>
  <Company>Dumfries and Galloway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Annan Academy  Parent Council</dc:title>
  <dc:creator>derek.muir</dc:creator>
  <cp:lastModifiedBy>Lisa Clark</cp:lastModifiedBy>
  <cp:revision>138</cp:revision>
  <dcterms:created xsi:type="dcterms:W3CDTF">2013-01-14T18:01:09Z</dcterms:created>
  <dcterms:modified xsi:type="dcterms:W3CDTF">2025-01-09T17:29:47Z</dcterms:modified>
</cp:coreProperties>
</file>