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356" r:id="rId6"/>
    <p:sldId id="257" r:id="rId7"/>
    <p:sldId id="357" r:id="rId8"/>
    <p:sldId id="304" r:id="rId9"/>
    <p:sldId id="272" r:id="rId10"/>
    <p:sldId id="303" r:id="rId11"/>
    <p:sldId id="327" r:id="rId12"/>
    <p:sldId id="276" r:id="rId13"/>
    <p:sldId id="297" r:id="rId14"/>
    <p:sldId id="310" r:id="rId15"/>
    <p:sldId id="300" r:id="rId16"/>
    <p:sldId id="320" r:id="rId17"/>
    <p:sldId id="322" r:id="rId18"/>
    <p:sldId id="358" r:id="rId19"/>
    <p:sldId id="321" r:id="rId20"/>
    <p:sldId id="359" r:id="rId21"/>
    <p:sldId id="360" r:id="rId22"/>
    <p:sldId id="311" r:id="rId23"/>
    <p:sldId id="312" r:id="rId24"/>
    <p:sldId id="313" r:id="rId25"/>
    <p:sldId id="315" r:id="rId26"/>
    <p:sldId id="328" r:id="rId27"/>
    <p:sldId id="316" r:id="rId28"/>
    <p:sldId id="317" r:id="rId29"/>
    <p:sldId id="288" r:id="rId30"/>
    <p:sldId id="291" r:id="rId31"/>
    <p:sldId id="289" r:id="rId32"/>
    <p:sldId id="290" r:id="rId33"/>
    <p:sldId id="275" r:id="rId34"/>
    <p:sldId id="361" r:id="rId35"/>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DE6"/>
    <a:srgbClr val="99CCFF"/>
    <a:srgbClr val="FF0000"/>
    <a:srgbClr val="33CC33"/>
    <a:srgbClr val="9999FF"/>
    <a:srgbClr val="99FF66"/>
    <a:srgbClr val="FFCC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B26A7-6F79-3C1B-F7BC-C597779AD4CB}" v="125" dt="2024-05-02T16:28:07.503"/>
    <p1510:client id="{70EFBFAA-387B-DB2D-5AF2-6D0EF725A6BB}" v="1297" dt="2024-05-02T15:59:12.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36ABE9D-A39C-49D9-9506-113EB915EBE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6627" name="Rectangle 3">
            <a:extLst>
              <a:ext uri="{FF2B5EF4-FFF2-40B4-BE49-F238E27FC236}">
                <a16:creationId xmlns:a16="http://schemas.microsoft.com/office/drawing/2014/main" id="{3B408686-C1F2-499F-A92A-1BE01C307C94}"/>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6628" name="Rectangle 4">
            <a:extLst>
              <a:ext uri="{FF2B5EF4-FFF2-40B4-BE49-F238E27FC236}">
                <a16:creationId xmlns:a16="http://schemas.microsoft.com/office/drawing/2014/main" id="{F2CC3873-40DF-4901-B87A-98E5E8E631CC}"/>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6629" name="Rectangle 5">
            <a:extLst>
              <a:ext uri="{FF2B5EF4-FFF2-40B4-BE49-F238E27FC236}">
                <a16:creationId xmlns:a16="http://schemas.microsoft.com/office/drawing/2014/main" id="{D16F1BBE-A178-43F6-8A17-60372CB5ED6A}"/>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6998597C-5C06-45B2-94D5-77A119827AB2}"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C75ADD-4673-4D34-9A61-9A19534C4F5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569D7996-ABF7-40FC-8EC2-C6AFB5FB5BFC}"/>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70910735-8231-4DFB-995B-D9A4FBFBCE45}" type="datetimeFigureOut">
              <a:rPr lang="en-GB"/>
              <a:pPr>
                <a:defRPr/>
              </a:pPr>
              <a:t>03/05/2024</a:t>
            </a:fld>
            <a:endParaRPr lang="en-GB"/>
          </a:p>
        </p:txBody>
      </p:sp>
      <p:sp>
        <p:nvSpPr>
          <p:cNvPr id="4" name="Slide Image Placeholder 3">
            <a:extLst>
              <a:ext uri="{FF2B5EF4-FFF2-40B4-BE49-F238E27FC236}">
                <a16:creationId xmlns:a16="http://schemas.microsoft.com/office/drawing/2014/main" id="{AD82C751-E0C8-460F-8684-95654B848939}"/>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363039AC-C7BA-4747-B838-948630C84E48}"/>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8686FF0-D9DC-4BE8-A0E3-7DF5577D717F}"/>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5FB8126E-AFB7-4003-A3A6-FE36B44AAAD0}"/>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7BEB3A1-1ACC-4658-8C06-1D1007BC8CF2}"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B352E6B-4CC3-4819-A3FA-DBF943155A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1C83A92-9760-4183-BE4E-0F83C1EA00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this powerpoint we will explain how the Pupil Support and Tutor system works. We will talk about what you will be doing in your 3 day visit. We will answer any questions on your postcards but we will also answer any other questions that you hadn’t thought about until now!</a:t>
            </a:r>
          </a:p>
        </p:txBody>
      </p:sp>
      <p:sp>
        <p:nvSpPr>
          <p:cNvPr id="6148" name="Slide Number Placeholder 3">
            <a:extLst>
              <a:ext uri="{FF2B5EF4-FFF2-40B4-BE49-F238E27FC236}">
                <a16:creationId xmlns:a16="http://schemas.microsoft.com/office/drawing/2014/main" id="{E18F97EE-92D8-4E3C-82F4-7BB111C885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5BF061-E159-40D6-937E-619CFE4DD5D0}" type="slidenum">
              <a:rPr lang="en-GB" altLang="en-US">
                <a:latin typeface="Arial" panose="020B0604020202020204" pitchFamily="34" charset="0"/>
              </a:rPr>
              <a:pPr>
                <a:spcBef>
                  <a:spcPct val="0"/>
                </a:spcBef>
              </a:pPr>
              <a:t>1</a:t>
            </a:fld>
            <a:endParaRPr lang="en-GB"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5</a:t>
            </a:fld>
            <a:endParaRPr lang="en-GB"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13894BC-F69D-48B8-8172-303F8226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1AFCAE1-2399-48D8-BFF8-F12B06F0F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will have lots of subject teachers. Get them to name all the subjects they will have? Big change moving from one teacher all day to six subjects each day and up to 14 teachers over year on tt- but that is one of the good things- getting to move around classes and subjects.. </a:t>
            </a:r>
          </a:p>
          <a:p>
            <a:pPr eaLnBrk="1" hangingPunct="1">
              <a:spcBef>
                <a:spcPct val="0"/>
              </a:spcBef>
            </a:pPr>
            <a:r>
              <a:rPr lang="en-GB" altLang="en-US"/>
              <a:t>Who do you go to if you need help though?</a:t>
            </a:r>
          </a:p>
        </p:txBody>
      </p:sp>
      <p:sp>
        <p:nvSpPr>
          <p:cNvPr id="16388" name="Slide Number Placeholder 3">
            <a:extLst>
              <a:ext uri="{FF2B5EF4-FFF2-40B4-BE49-F238E27FC236}">
                <a16:creationId xmlns:a16="http://schemas.microsoft.com/office/drawing/2014/main" id="{031FFBD2-7BD7-4877-BD36-8639EE047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18B48-FB73-4E40-BCED-FE16241DB521}" type="slidenum">
              <a:rPr lang="en-GB" altLang="en-US">
                <a:latin typeface="Arial" panose="020B0604020202020204" pitchFamily="34" charset="0"/>
              </a:rPr>
              <a:pPr>
                <a:spcBef>
                  <a:spcPct val="0"/>
                </a:spcBef>
              </a:pPr>
              <a:t>6</a:t>
            </a:fld>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5E7BFB8-DE92-441A-A729-77C27F00DE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19B3FC5C-97BA-48D7-8A1D-471ABDA18D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D5617D17-6D8A-4292-A533-3DFF37AC7E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28A432-9F4F-464B-83E7-1610889DA062}" type="slidenum">
              <a:rPr lang="en-GB" altLang="en-US">
                <a:latin typeface="Arial" panose="020B0604020202020204" pitchFamily="34" charset="0"/>
              </a:rPr>
              <a:pPr>
                <a:spcBef>
                  <a:spcPct val="0"/>
                </a:spcBef>
              </a:pPr>
              <a:t>9</a:t>
            </a:fld>
            <a:endParaRPr lang="en-GB"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415044B-9D69-4189-BF27-079342FB53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AEE6BFB9-1FBB-4F87-AE1A-5E339447A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4FCF3427-27C0-4C35-9668-90794E325F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5A0325-18B4-4F3B-B137-F312E0187BCB}" type="slidenum">
              <a:rPr lang="en-GB" altLang="en-US">
                <a:latin typeface="Arial" panose="020B0604020202020204" pitchFamily="34" charset="0"/>
              </a:rPr>
              <a:pPr>
                <a:spcBef>
                  <a:spcPct val="0"/>
                </a:spcBef>
              </a:pPr>
              <a:t>12</a:t>
            </a:fld>
            <a:endParaRPr lang="en-GB"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A67BAC5-4FBC-4B10-8E64-1CAC5A8143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4E673C3-3860-4E1E-B1D6-31C285402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Depends on how long question time takes whether you want to skip to the link and show them the website.</a:t>
            </a:r>
          </a:p>
        </p:txBody>
      </p:sp>
      <p:sp>
        <p:nvSpPr>
          <p:cNvPr id="45060" name="Slide Number Placeholder 3">
            <a:extLst>
              <a:ext uri="{FF2B5EF4-FFF2-40B4-BE49-F238E27FC236}">
                <a16:creationId xmlns:a16="http://schemas.microsoft.com/office/drawing/2014/main" id="{7AEEFE30-B0FC-4385-B9A4-9E4567DF0F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726CF3-3258-4B23-9CB5-938934B4FC48}" type="slidenum">
              <a:rPr lang="en-GB" altLang="en-US">
                <a:latin typeface="Arial" panose="020B0604020202020204" pitchFamily="34" charset="0"/>
              </a:rPr>
              <a:pPr>
                <a:spcBef>
                  <a:spcPct val="0"/>
                </a:spcBef>
              </a:pPr>
              <a:t>30</a:t>
            </a:fld>
            <a:endParaRPr lang="en-GB"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A67BAC5-4FBC-4B10-8E64-1CAC5A8143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4E673C3-3860-4E1E-B1D6-31C285402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Depends on how long question time takes whether you want to skip to the link and show them the website.</a:t>
            </a:r>
          </a:p>
        </p:txBody>
      </p:sp>
      <p:sp>
        <p:nvSpPr>
          <p:cNvPr id="45060" name="Slide Number Placeholder 3">
            <a:extLst>
              <a:ext uri="{FF2B5EF4-FFF2-40B4-BE49-F238E27FC236}">
                <a16:creationId xmlns:a16="http://schemas.microsoft.com/office/drawing/2014/main" id="{7AEEFE30-B0FC-4385-B9A4-9E4567DF0F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726CF3-3258-4B23-9CB5-938934B4FC48}" type="slidenum">
              <a:rPr lang="en-GB" altLang="en-US">
                <a:latin typeface="Arial" panose="020B0604020202020204" pitchFamily="34" charset="0"/>
              </a:rPr>
              <a:pPr>
                <a:spcBef>
                  <a:spcPct val="0"/>
                </a:spcBef>
              </a:pPr>
              <a:t>31</a:t>
            </a:fld>
            <a:endParaRPr lang="en-GB" altLang="en-US">
              <a:latin typeface="Arial" panose="020B0604020202020204" pitchFamily="34" charset="0"/>
            </a:endParaRPr>
          </a:p>
        </p:txBody>
      </p:sp>
    </p:spTree>
    <p:extLst>
      <p:ext uri="{BB962C8B-B14F-4D97-AF65-F5344CB8AC3E}">
        <p14:creationId xmlns:p14="http://schemas.microsoft.com/office/powerpoint/2010/main" val="41470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4C498DA-A478-42F2-8981-DAF0AD74EF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FA25709-7B9F-40CB-A530-32F56B4629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9DE87EF-ED80-462A-B625-A9919FFA08F6}"/>
              </a:ext>
            </a:extLst>
          </p:cNvPr>
          <p:cNvSpPr>
            <a:spLocks noGrp="1" noChangeArrowheads="1"/>
          </p:cNvSpPr>
          <p:nvPr>
            <p:ph type="sldNum" sz="quarter" idx="12"/>
          </p:nvPr>
        </p:nvSpPr>
        <p:spPr>
          <a:ln/>
        </p:spPr>
        <p:txBody>
          <a:bodyPr/>
          <a:lstStyle>
            <a:lvl1pPr>
              <a:defRPr/>
            </a:lvl1pPr>
          </a:lstStyle>
          <a:p>
            <a:fld id="{119F9BCC-143D-4752-B997-76426E6C973C}" type="slidenum">
              <a:rPr lang="en-GB" altLang="en-US"/>
              <a:pPr/>
              <a:t>‹#›</a:t>
            </a:fld>
            <a:endParaRPr lang="en-GB" altLang="en-US"/>
          </a:p>
        </p:txBody>
      </p:sp>
    </p:spTree>
    <p:extLst>
      <p:ext uri="{BB962C8B-B14F-4D97-AF65-F5344CB8AC3E}">
        <p14:creationId xmlns:p14="http://schemas.microsoft.com/office/powerpoint/2010/main" val="380175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50C64FE-445A-4DF0-966F-6BEA2293513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BDB4C37-1C79-478F-AEB2-4A302EDB0A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1529D14-DDD3-403C-A447-490DA500072B}"/>
              </a:ext>
            </a:extLst>
          </p:cNvPr>
          <p:cNvSpPr>
            <a:spLocks noGrp="1" noChangeArrowheads="1"/>
          </p:cNvSpPr>
          <p:nvPr>
            <p:ph type="sldNum" sz="quarter" idx="12"/>
          </p:nvPr>
        </p:nvSpPr>
        <p:spPr>
          <a:ln/>
        </p:spPr>
        <p:txBody>
          <a:bodyPr/>
          <a:lstStyle>
            <a:lvl1pPr>
              <a:defRPr/>
            </a:lvl1pPr>
          </a:lstStyle>
          <a:p>
            <a:fld id="{51613B32-0F74-44A3-918A-C54A8AB4A8B1}" type="slidenum">
              <a:rPr lang="en-GB" altLang="en-US"/>
              <a:pPr/>
              <a:t>‹#›</a:t>
            </a:fld>
            <a:endParaRPr lang="en-GB" altLang="en-US"/>
          </a:p>
        </p:txBody>
      </p:sp>
    </p:spTree>
    <p:extLst>
      <p:ext uri="{BB962C8B-B14F-4D97-AF65-F5344CB8AC3E}">
        <p14:creationId xmlns:p14="http://schemas.microsoft.com/office/powerpoint/2010/main" val="250468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E376604-2EDD-4C5B-87A1-549300C0789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C401B6F-AB7B-49C9-A484-7B67573C877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C06274-C618-473A-B0FA-1D50FBFAD1E1}"/>
              </a:ext>
            </a:extLst>
          </p:cNvPr>
          <p:cNvSpPr>
            <a:spLocks noGrp="1" noChangeArrowheads="1"/>
          </p:cNvSpPr>
          <p:nvPr>
            <p:ph type="sldNum" sz="quarter" idx="12"/>
          </p:nvPr>
        </p:nvSpPr>
        <p:spPr>
          <a:ln/>
        </p:spPr>
        <p:txBody>
          <a:bodyPr/>
          <a:lstStyle>
            <a:lvl1pPr>
              <a:defRPr/>
            </a:lvl1pPr>
          </a:lstStyle>
          <a:p>
            <a:fld id="{34C5C902-1387-4847-9647-C019635D32E4}" type="slidenum">
              <a:rPr lang="en-GB" altLang="en-US"/>
              <a:pPr/>
              <a:t>‹#›</a:t>
            </a:fld>
            <a:endParaRPr lang="en-GB" altLang="en-US"/>
          </a:p>
        </p:txBody>
      </p:sp>
    </p:spTree>
    <p:extLst>
      <p:ext uri="{BB962C8B-B14F-4D97-AF65-F5344CB8AC3E}">
        <p14:creationId xmlns:p14="http://schemas.microsoft.com/office/powerpoint/2010/main" val="4210630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1945EE-329C-4558-9772-EC2129545C77}"/>
              </a:ext>
            </a:extLst>
          </p:cNvPr>
          <p:cNvSpPr>
            <a:spLocks noGrp="1"/>
          </p:cNvSpPr>
          <p:nvPr>
            <p:ph type="dt" sz="half" idx="10"/>
          </p:nvPr>
        </p:nvSpPr>
        <p:spPr>
          <a:xfrm>
            <a:off x="457200" y="6243638"/>
            <a:ext cx="2133600" cy="457200"/>
          </a:xfrm>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823D2160-993A-4EF0-9CFF-A614B1D665B0}"/>
              </a:ext>
            </a:extLst>
          </p:cNvPr>
          <p:cNvSpPr>
            <a:spLocks noGrp="1"/>
          </p:cNvSpPr>
          <p:nvPr>
            <p:ph type="ftr" sz="quarter" idx="11"/>
          </p:nvPr>
        </p:nvSpPr>
        <p:spPr>
          <a:xfrm>
            <a:off x="3124200" y="6248400"/>
            <a:ext cx="2895600" cy="457200"/>
          </a:xfrm>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ECC5CAC5-EE3F-41CD-ABA7-81A624CAB3A7}"/>
              </a:ext>
            </a:extLst>
          </p:cNvPr>
          <p:cNvSpPr>
            <a:spLocks noGrp="1"/>
          </p:cNvSpPr>
          <p:nvPr>
            <p:ph type="sldNum" sz="quarter" idx="12"/>
          </p:nvPr>
        </p:nvSpPr>
        <p:spPr>
          <a:xfrm>
            <a:off x="6553200" y="6243638"/>
            <a:ext cx="2133600" cy="457200"/>
          </a:xfrm>
        </p:spPr>
        <p:txBody>
          <a:bodyPr/>
          <a:lstStyle>
            <a:lvl1pPr>
              <a:defRPr/>
            </a:lvl1pPr>
          </a:lstStyle>
          <a:p>
            <a:fld id="{5397D24E-5213-4B89-9AA5-759A89A2F9F0}" type="slidenum">
              <a:rPr lang="en-GB" altLang="en-US"/>
              <a:pPr/>
              <a:t>‹#›</a:t>
            </a:fld>
            <a:endParaRPr lang="en-GB" altLang="en-US"/>
          </a:p>
        </p:txBody>
      </p:sp>
    </p:spTree>
    <p:extLst>
      <p:ext uri="{BB962C8B-B14F-4D97-AF65-F5344CB8AC3E}">
        <p14:creationId xmlns:p14="http://schemas.microsoft.com/office/powerpoint/2010/main" val="75393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AE68354-9530-452C-A1B5-CEBF98318F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AE6C693-DF81-4D59-A1D8-F3CD499F1F9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771711A-EAE4-49C5-8BB7-7165A767F501}"/>
              </a:ext>
            </a:extLst>
          </p:cNvPr>
          <p:cNvSpPr>
            <a:spLocks noGrp="1" noChangeArrowheads="1"/>
          </p:cNvSpPr>
          <p:nvPr>
            <p:ph type="sldNum" sz="quarter" idx="12"/>
          </p:nvPr>
        </p:nvSpPr>
        <p:spPr>
          <a:ln/>
        </p:spPr>
        <p:txBody>
          <a:bodyPr/>
          <a:lstStyle>
            <a:lvl1pPr>
              <a:defRPr/>
            </a:lvl1pPr>
          </a:lstStyle>
          <a:p>
            <a:fld id="{0D054E27-C37D-44B4-958C-5D989628A838}" type="slidenum">
              <a:rPr lang="en-GB" altLang="en-US"/>
              <a:pPr/>
              <a:t>‹#›</a:t>
            </a:fld>
            <a:endParaRPr lang="en-GB" altLang="en-US"/>
          </a:p>
        </p:txBody>
      </p:sp>
    </p:spTree>
    <p:extLst>
      <p:ext uri="{BB962C8B-B14F-4D97-AF65-F5344CB8AC3E}">
        <p14:creationId xmlns:p14="http://schemas.microsoft.com/office/powerpoint/2010/main" val="313477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DD2746-F02E-4F40-8EB6-D43CA28E5A0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7B51159-7ACE-4C67-879E-38002092CAE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A553560-31A0-4E0F-B542-E79CBEBF6C70}"/>
              </a:ext>
            </a:extLst>
          </p:cNvPr>
          <p:cNvSpPr>
            <a:spLocks noGrp="1" noChangeArrowheads="1"/>
          </p:cNvSpPr>
          <p:nvPr>
            <p:ph type="sldNum" sz="quarter" idx="12"/>
          </p:nvPr>
        </p:nvSpPr>
        <p:spPr>
          <a:ln/>
        </p:spPr>
        <p:txBody>
          <a:bodyPr/>
          <a:lstStyle>
            <a:lvl1pPr>
              <a:defRPr/>
            </a:lvl1pPr>
          </a:lstStyle>
          <a:p>
            <a:fld id="{D71913A2-517C-442B-8574-9ABFBC48D6CE}" type="slidenum">
              <a:rPr lang="en-GB" altLang="en-US"/>
              <a:pPr/>
              <a:t>‹#›</a:t>
            </a:fld>
            <a:endParaRPr lang="en-GB" altLang="en-US"/>
          </a:p>
        </p:txBody>
      </p:sp>
    </p:spTree>
    <p:extLst>
      <p:ext uri="{BB962C8B-B14F-4D97-AF65-F5344CB8AC3E}">
        <p14:creationId xmlns:p14="http://schemas.microsoft.com/office/powerpoint/2010/main" val="368680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8926E62-B8ED-4B5E-BB98-D1C50ED9A67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7A89F01-5CAC-4C71-970E-76B4A56A176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43FE9D0-9080-449E-9112-46E53160CFBE}"/>
              </a:ext>
            </a:extLst>
          </p:cNvPr>
          <p:cNvSpPr>
            <a:spLocks noGrp="1" noChangeArrowheads="1"/>
          </p:cNvSpPr>
          <p:nvPr>
            <p:ph type="sldNum" sz="quarter" idx="12"/>
          </p:nvPr>
        </p:nvSpPr>
        <p:spPr>
          <a:ln/>
        </p:spPr>
        <p:txBody>
          <a:bodyPr/>
          <a:lstStyle>
            <a:lvl1pPr>
              <a:defRPr/>
            </a:lvl1pPr>
          </a:lstStyle>
          <a:p>
            <a:fld id="{86CB24E6-49D3-4EE0-AFC6-B98AE5445338}" type="slidenum">
              <a:rPr lang="en-GB" altLang="en-US"/>
              <a:pPr/>
              <a:t>‹#›</a:t>
            </a:fld>
            <a:endParaRPr lang="en-GB" altLang="en-US"/>
          </a:p>
        </p:txBody>
      </p:sp>
    </p:spTree>
    <p:extLst>
      <p:ext uri="{BB962C8B-B14F-4D97-AF65-F5344CB8AC3E}">
        <p14:creationId xmlns:p14="http://schemas.microsoft.com/office/powerpoint/2010/main" val="230329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D1CC830-278B-48DD-960B-EDDC3362C011}"/>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9DA3F6C-C228-4214-B058-76AA1E91A3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29C6D073-6A2F-4F83-B2A4-EE4C3C9E7331}"/>
              </a:ext>
            </a:extLst>
          </p:cNvPr>
          <p:cNvSpPr>
            <a:spLocks noGrp="1" noChangeArrowheads="1"/>
          </p:cNvSpPr>
          <p:nvPr>
            <p:ph type="sldNum" sz="quarter" idx="12"/>
          </p:nvPr>
        </p:nvSpPr>
        <p:spPr>
          <a:ln/>
        </p:spPr>
        <p:txBody>
          <a:bodyPr/>
          <a:lstStyle>
            <a:lvl1pPr>
              <a:defRPr/>
            </a:lvl1pPr>
          </a:lstStyle>
          <a:p>
            <a:fld id="{B7EB6F47-9510-443A-9FAB-BAD4B3C0BED8}" type="slidenum">
              <a:rPr lang="en-GB" altLang="en-US"/>
              <a:pPr/>
              <a:t>‹#›</a:t>
            </a:fld>
            <a:endParaRPr lang="en-GB" altLang="en-US"/>
          </a:p>
        </p:txBody>
      </p:sp>
    </p:spTree>
    <p:extLst>
      <p:ext uri="{BB962C8B-B14F-4D97-AF65-F5344CB8AC3E}">
        <p14:creationId xmlns:p14="http://schemas.microsoft.com/office/powerpoint/2010/main" val="421392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40E8D372-8CA0-4C65-BF19-2AC87F2FC90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05A5214-6E35-4FF7-ACC3-6A647C8D2BB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707B0B0-B7E3-4B49-81C3-8E8F35D0783C}"/>
              </a:ext>
            </a:extLst>
          </p:cNvPr>
          <p:cNvSpPr>
            <a:spLocks noGrp="1" noChangeArrowheads="1"/>
          </p:cNvSpPr>
          <p:nvPr>
            <p:ph type="sldNum" sz="quarter" idx="12"/>
          </p:nvPr>
        </p:nvSpPr>
        <p:spPr>
          <a:ln/>
        </p:spPr>
        <p:txBody>
          <a:bodyPr/>
          <a:lstStyle>
            <a:lvl1pPr>
              <a:defRPr/>
            </a:lvl1pPr>
          </a:lstStyle>
          <a:p>
            <a:fld id="{A65398AB-7BFC-4072-837D-61363643BE66}" type="slidenum">
              <a:rPr lang="en-GB" altLang="en-US"/>
              <a:pPr/>
              <a:t>‹#›</a:t>
            </a:fld>
            <a:endParaRPr lang="en-GB" altLang="en-US"/>
          </a:p>
        </p:txBody>
      </p:sp>
    </p:spTree>
    <p:extLst>
      <p:ext uri="{BB962C8B-B14F-4D97-AF65-F5344CB8AC3E}">
        <p14:creationId xmlns:p14="http://schemas.microsoft.com/office/powerpoint/2010/main" val="3790664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5F06E8-5CCA-4B48-9C24-5BCD589934A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EA8E8DC9-8E5A-4D57-A64A-D266085206C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414FFBB0-0D0C-451B-BFF4-E3413304F156}"/>
              </a:ext>
            </a:extLst>
          </p:cNvPr>
          <p:cNvSpPr>
            <a:spLocks noGrp="1" noChangeArrowheads="1"/>
          </p:cNvSpPr>
          <p:nvPr>
            <p:ph type="sldNum" sz="quarter" idx="12"/>
          </p:nvPr>
        </p:nvSpPr>
        <p:spPr>
          <a:ln/>
        </p:spPr>
        <p:txBody>
          <a:bodyPr/>
          <a:lstStyle>
            <a:lvl1pPr>
              <a:defRPr/>
            </a:lvl1pPr>
          </a:lstStyle>
          <a:p>
            <a:fld id="{673301E6-1493-4687-A6B9-BF02BC3B9A46}" type="slidenum">
              <a:rPr lang="en-GB" altLang="en-US"/>
              <a:pPr/>
              <a:t>‹#›</a:t>
            </a:fld>
            <a:endParaRPr lang="en-GB" altLang="en-US"/>
          </a:p>
        </p:txBody>
      </p:sp>
    </p:spTree>
    <p:extLst>
      <p:ext uri="{BB962C8B-B14F-4D97-AF65-F5344CB8AC3E}">
        <p14:creationId xmlns:p14="http://schemas.microsoft.com/office/powerpoint/2010/main" val="188638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525F31-94F2-4944-B322-B00946C7873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18D7FE7-0CCF-4C49-8130-B2F34BE5498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65A39A8-086B-482B-8C22-7FDFAFF3A446}"/>
              </a:ext>
            </a:extLst>
          </p:cNvPr>
          <p:cNvSpPr>
            <a:spLocks noGrp="1" noChangeArrowheads="1"/>
          </p:cNvSpPr>
          <p:nvPr>
            <p:ph type="sldNum" sz="quarter" idx="12"/>
          </p:nvPr>
        </p:nvSpPr>
        <p:spPr>
          <a:ln/>
        </p:spPr>
        <p:txBody>
          <a:bodyPr/>
          <a:lstStyle>
            <a:lvl1pPr>
              <a:defRPr/>
            </a:lvl1pPr>
          </a:lstStyle>
          <a:p>
            <a:fld id="{E6F00AA6-D4FE-4F95-A51D-50B587DD6D17}" type="slidenum">
              <a:rPr lang="en-GB" altLang="en-US"/>
              <a:pPr/>
              <a:t>‹#›</a:t>
            </a:fld>
            <a:endParaRPr lang="en-GB" altLang="en-US"/>
          </a:p>
        </p:txBody>
      </p:sp>
    </p:spTree>
    <p:extLst>
      <p:ext uri="{BB962C8B-B14F-4D97-AF65-F5344CB8AC3E}">
        <p14:creationId xmlns:p14="http://schemas.microsoft.com/office/powerpoint/2010/main" val="181589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8BD2C3-D8F1-4FF9-970D-2C30DECD302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6D5F08E-6D30-4711-B7D3-85929ECDFF7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AE10F76-C839-4011-AA17-08251110FBF1}"/>
              </a:ext>
            </a:extLst>
          </p:cNvPr>
          <p:cNvSpPr>
            <a:spLocks noGrp="1" noChangeArrowheads="1"/>
          </p:cNvSpPr>
          <p:nvPr>
            <p:ph type="sldNum" sz="quarter" idx="12"/>
          </p:nvPr>
        </p:nvSpPr>
        <p:spPr>
          <a:ln/>
        </p:spPr>
        <p:txBody>
          <a:bodyPr/>
          <a:lstStyle>
            <a:lvl1pPr>
              <a:defRPr/>
            </a:lvl1pPr>
          </a:lstStyle>
          <a:p>
            <a:fld id="{81C54AF3-06E0-42FF-A1EA-40EC2B527883}" type="slidenum">
              <a:rPr lang="en-GB" altLang="en-US"/>
              <a:pPr/>
              <a:t>‹#›</a:t>
            </a:fld>
            <a:endParaRPr lang="en-GB" altLang="en-US"/>
          </a:p>
        </p:txBody>
      </p:sp>
    </p:spTree>
    <p:extLst>
      <p:ext uri="{BB962C8B-B14F-4D97-AF65-F5344CB8AC3E}">
        <p14:creationId xmlns:p14="http://schemas.microsoft.com/office/powerpoint/2010/main" val="333545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E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5F6085-6277-45C1-8E93-152E94FCB32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6AC02DB-9FE9-4A04-ABF9-34B9A44E280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ED68CEA-72B6-4498-9D06-D7E266F8259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75E07C3B-717A-4DD0-9CBA-E272345F2C1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E30926CD-8862-4CF0-B134-069F09DFAE3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C9C9AA3-F367-4F71-94CF-379B18ADD205}"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319580891583900/videos/581397432514375"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3gfG5QkonQE"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youtu.be/LiAoLYzDD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facebook.com/319580891583900/videos/689106268543538" TargetMode="External"/><Relationship Id="rId5" Type="http://schemas.openxmlformats.org/officeDocument/2006/relationships/hyperlink" Target="https://www.facebook.com/pg/annanacademynews/events/" TargetMode="External"/><Relationship Id="rId4" Type="http://schemas.openxmlformats.org/officeDocument/2006/relationships/hyperlink" Target="https://blogs.glowscotland.org.uk/glowblogs/annanacadem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7BAEF7-ADD4-48BC-BEDE-CE09AC93D2C9}"/>
              </a:ext>
            </a:extLst>
          </p:cNvPr>
          <p:cNvSpPr/>
          <p:nvPr/>
        </p:nvSpPr>
        <p:spPr>
          <a:xfrm>
            <a:off x="72008" y="113719"/>
            <a:ext cx="8964488" cy="6555641"/>
          </a:xfrm>
          <a:prstGeom prst="rect">
            <a:avLst/>
          </a:prstGeom>
          <a:noFill/>
        </p:spPr>
        <p:txBody>
          <a:bodyPr lIns="91440" tIns="45720" rIns="91440" bIns="45720" anchor="t">
            <a:spAutoFit/>
          </a:bodyPr>
          <a:lstStyle/>
          <a:p>
            <a:pPr algn="ctr" eaLnBrk="1" hangingPunct="1">
              <a:defRPr/>
            </a:pPr>
            <a:r>
              <a:rPr lang="en-US" sz="60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Welcome to </a:t>
            </a:r>
            <a:endPar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a:p>
            <a:pPr algn="ctr" eaLnBrk="1" hangingPunct="1">
              <a:defRPr/>
            </a:pPr>
            <a:r>
              <a:rPr lang="en-US" sz="60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Annan Academy</a:t>
            </a:r>
            <a:endParaRPr lang="en-US" sz="6000" b="1" dirty="0">
              <a:ln w="28575">
                <a:solidFill>
                  <a:srgbClr val="000000"/>
                </a:solidFill>
              </a:ln>
              <a:solidFill>
                <a:srgbClr val="FFFF00"/>
              </a:solidFill>
              <a:effectLst>
                <a:outerShdw blurRad="38100" dist="19050" dir="2700000" algn="tl" rotWithShape="0">
                  <a:srgbClr val="000000">
                    <a:alpha val="40000"/>
                  </a:srgbClr>
                </a:outerShdw>
              </a:effectLst>
              <a:latin typeface="Berlin Sans FB"/>
            </a:endParaRPr>
          </a:p>
          <a:p>
            <a:pPr algn="ctr" eaLnBrk="1" hangingPunct="1">
              <a:defRPr/>
            </a:pPr>
            <a:endPar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a:p>
            <a:pPr algn="ctr" eaLnBrk="1" hangingPunct="1">
              <a:defRPr/>
            </a:pPr>
            <a:endPar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a:p>
            <a:pPr algn="ctr" eaLnBrk="1" hangingPunct="1">
              <a:defRPr/>
            </a:pPr>
            <a:endPar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a:p>
            <a:pPr algn="ctr" eaLnBrk="1" hangingPunct="1">
              <a:defRPr/>
            </a:pPr>
            <a:endPar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a:p>
            <a:pPr algn="ctr" eaLnBrk="1" hangingPunct="1">
              <a:defRPr/>
            </a:pPr>
            <a:endParaRPr lang="en-US" sz="12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a:p>
            <a:pPr algn="ctr" eaLnBrk="1" hangingPunct="1">
              <a:defRPr/>
            </a:pPr>
            <a:r>
              <a:rPr lang="en-US" sz="48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P7 Transition 2023 - 2024</a:t>
            </a:r>
            <a:endParaRPr lang="en-US" sz="4800" b="1" dirty="0">
              <a:ln w="28575">
                <a:solidFill>
                  <a:srgbClr val="000000"/>
                </a:solidFill>
              </a:ln>
              <a:solidFill>
                <a:srgbClr val="FFFF00"/>
              </a:solidFill>
              <a:effectLst>
                <a:outerShdw blurRad="38100" dist="19050" dir="2700000" algn="tl" rotWithShape="0">
                  <a:srgbClr val="000000">
                    <a:alpha val="40000"/>
                  </a:srgbClr>
                </a:outerShdw>
              </a:effectLst>
              <a:latin typeface="Berlin Sans FB"/>
            </a:endParaRPr>
          </a:p>
        </p:txBody>
      </p:sp>
      <p:pic>
        <p:nvPicPr>
          <p:cNvPr id="5123" name="Picture 14">
            <a:extLst>
              <a:ext uri="{FF2B5EF4-FFF2-40B4-BE49-F238E27FC236}">
                <a16:creationId xmlns:a16="http://schemas.microsoft.com/office/drawing/2014/main" id="{242D7D7E-9174-4523-BB71-66B686CFF531}"/>
              </a:ext>
            </a:extLst>
          </p:cNvPr>
          <p:cNvPicPr>
            <a:picLocks noChangeAspect="1"/>
          </p:cNvPicPr>
          <p:nvPr/>
        </p:nvPicPr>
        <p:blipFill>
          <a:blip r:embed="rId3">
            <a:extLst>
              <a:ext uri="{28A0092B-C50C-407E-A947-70E740481C1C}">
                <a14:useLocalDpi xmlns:a14="http://schemas.microsoft.com/office/drawing/2010/main" val="0"/>
              </a:ext>
            </a:extLst>
          </a:blip>
          <a:srcRect t="6186" b="5656"/>
          <a:stretch>
            <a:fillRect/>
          </a:stretch>
        </p:blipFill>
        <p:spPr bwMode="auto">
          <a:xfrm>
            <a:off x="2700339" y="2103707"/>
            <a:ext cx="37068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C58ABC-BABD-4D72-A18F-3F3F5689B575}"/>
              </a:ext>
            </a:extLst>
          </p:cNvPr>
          <p:cNvSpPr>
            <a:spLocks noGrp="1"/>
          </p:cNvSpPr>
          <p:nvPr>
            <p:ph idx="1"/>
          </p:nvPr>
        </p:nvSpPr>
        <p:spPr>
          <a:xfrm>
            <a:off x="179388" y="1392898"/>
            <a:ext cx="8599127" cy="4708525"/>
          </a:xfrm>
        </p:spPr>
        <p:txBody>
          <a:bodyPr rtlCol="0">
            <a:normAutofit/>
          </a:bodyPr>
          <a:lstStyle/>
          <a:p>
            <a:pPr marL="118745" indent="0" fontAlgn="auto">
              <a:spcBef>
                <a:spcPts val="0"/>
              </a:spcBef>
              <a:spcAft>
                <a:spcPts val="0"/>
              </a:spcAft>
              <a:buFontTx/>
              <a:buNone/>
              <a:defRPr/>
            </a:pPr>
            <a:r>
              <a:rPr lang="en-GB" dirty="0">
                <a:latin typeface="Calibri"/>
                <a:ea typeface="Calibri"/>
                <a:cs typeface="Calibri"/>
              </a:rPr>
              <a:t>Have your say!</a:t>
            </a:r>
            <a:endParaRPr lang="en-US" dirty="0">
              <a:latin typeface="Calibri"/>
              <a:ea typeface="Calibri"/>
              <a:cs typeface="Calibri"/>
            </a:endParaRPr>
          </a:p>
          <a:p>
            <a:pPr marL="118745" indent="0" fontAlgn="auto">
              <a:spcBef>
                <a:spcPts val="0"/>
              </a:spcBef>
              <a:spcAft>
                <a:spcPts val="0"/>
              </a:spcAft>
              <a:buFontTx/>
              <a:buNone/>
              <a:defRPr/>
            </a:pPr>
            <a:endParaRPr lang="en-GB">
              <a:latin typeface="Calibri" panose="020F0502020204030204" pitchFamily="34" charset="0"/>
              <a:cs typeface="Calibri" panose="020F0502020204030204" pitchFamily="34" charset="0"/>
            </a:endParaRPr>
          </a:p>
          <a:p>
            <a:pPr marL="118745" indent="0" fontAlgn="auto">
              <a:spcBef>
                <a:spcPts val="0"/>
              </a:spcBef>
              <a:spcAft>
                <a:spcPts val="0"/>
              </a:spcAft>
              <a:buFontTx/>
              <a:buNone/>
              <a:defRPr/>
            </a:pPr>
            <a:r>
              <a:rPr lang="en-GB" b="1" dirty="0">
                <a:latin typeface="Calibri"/>
                <a:ea typeface="Calibri"/>
                <a:cs typeface="Calibri"/>
              </a:rPr>
              <a:t>Pupil Council</a:t>
            </a:r>
          </a:p>
          <a:p>
            <a:pPr marL="575945" indent="-457200" fontAlgn="auto">
              <a:spcBef>
                <a:spcPts val="0"/>
              </a:spcBef>
              <a:spcAft>
                <a:spcPts val="0"/>
              </a:spcAft>
              <a:defRPr/>
            </a:pPr>
            <a:r>
              <a:rPr lang="en-GB" dirty="0">
                <a:latin typeface="Calibri"/>
                <a:cs typeface="Calibri"/>
              </a:rPr>
              <a:t>Each tutor group has a Rep – Reps are used for a wide range of tasks and help to drive forward positive change in the school.</a:t>
            </a:r>
            <a:endParaRPr lang="en-GB" dirty="0">
              <a:latin typeface="Calibri"/>
              <a:ea typeface="Calibri"/>
              <a:cs typeface="Calibri"/>
            </a:endParaRPr>
          </a:p>
        </p:txBody>
      </p:sp>
      <p:sp>
        <p:nvSpPr>
          <p:cNvPr id="20483" name="Rectangle 4">
            <a:extLst>
              <a:ext uri="{FF2B5EF4-FFF2-40B4-BE49-F238E27FC236}">
                <a16:creationId xmlns:a16="http://schemas.microsoft.com/office/drawing/2014/main" id="{8A44851B-CB1B-49C0-A793-74DFB1B2EF74}"/>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2000" b="1" dirty="0">
                <a:solidFill>
                  <a:srgbClr val="FDDE31"/>
                </a:solidFill>
                <a:latin typeface="Arial"/>
                <a:cs typeface="Arial"/>
              </a:rPr>
              <a:t>Voice</a:t>
            </a:r>
            <a:endParaRPr lang="en-US" dirty="0"/>
          </a:p>
        </p:txBody>
      </p:sp>
      <p:sp>
        <p:nvSpPr>
          <p:cNvPr id="6" name="Rectangle 5">
            <a:extLst>
              <a:ext uri="{FF2B5EF4-FFF2-40B4-BE49-F238E27FC236}">
                <a16:creationId xmlns:a16="http://schemas.microsoft.com/office/drawing/2014/main" id="{70D66979-1333-4E7C-8408-BD09B3EDB440}"/>
              </a:ext>
            </a:extLst>
          </p:cNvPr>
          <p:cNvSpPr/>
          <p:nvPr/>
        </p:nvSpPr>
        <p:spPr>
          <a:xfrm>
            <a:off x="72008" y="188640"/>
            <a:ext cx="8964488" cy="1015663"/>
          </a:xfrm>
          <a:prstGeom prst="rect">
            <a:avLst/>
          </a:prstGeom>
          <a:noFill/>
        </p:spPr>
        <p:txBody>
          <a:bodyPr>
            <a:spAutoFit/>
          </a:bodyPr>
          <a:lstStyle/>
          <a:p>
            <a:pPr algn="ctr" eaLnBrk="1" hangingPunct="1">
              <a:defRPr/>
            </a:pPr>
            <a:r>
              <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Pupil Voice</a:t>
            </a:r>
            <a:endParaRPr lang="en-US"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p:txBody>
      </p:sp>
      <p:pic>
        <p:nvPicPr>
          <p:cNvPr id="4" name="Picture 3" descr="A yellow circle with a red x and a red shield&#10;&#10;Description automatically generated">
            <a:extLst>
              <a:ext uri="{FF2B5EF4-FFF2-40B4-BE49-F238E27FC236}">
                <a16:creationId xmlns:a16="http://schemas.microsoft.com/office/drawing/2014/main" id="{1538CEB3-3EF4-8055-1B49-EE31CE1DEFE8}"/>
              </a:ext>
            </a:extLst>
          </p:cNvPr>
          <p:cNvPicPr>
            <a:picLocks noChangeAspect="1"/>
          </p:cNvPicPr>
          <p:nvPr/>
        </p:nvPicPr>
        <p:blipFill rotWithShape="1">
          <a:blip r:embed="rId2"/>
          <a:srcRect l="630" r="759"/>
          <a:stretch/>
        </p:blipFill>
        <p:spPr>
          <a:xfrm>
            <a:off x="8062206" y="144741"/>
            <a:ext cx="975044" cy="10369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51E7-4C45-4075-AABB-B8A81E196652}"/>
              </a:ext>
            </a:extLst>
          </p:cNvPr>
          <p:cNvSpPr>
            <a:spLocks noGrp="1"/>
          </p:cNvSpPr>
          <p:nvPr>
            <p:ph type="ctrTitle"/>
          </p:nvPr>
        </p:nvSpPr>
        <p:spPr>
          <a:xfrm>
            <a:off x="755576" y="404664"/>
            <a:ext cx="7772400" cy="1024327"/>
          </a:xfrm>
        </p:spPr>
        <p:txBody>
          <a:bodyPr/>
          <a:lstStyle/>
          <a:p>
            <a:pPr>
              <a:defRPr/>
            </a:pPr>
            <a:r>
              <a:rPr lang="en-GB" sz="72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The School Day</a:t>
            </a:r>
            <a:endParaRPr lang="en-GB" sz="7200"/>
          </a:p>
        </p:txBody>
      </p:sp>
      <p:pic>
        <p:nvPicPr>
          <p:cNvPr id="21507" name="Picture 3">
            <a:extLst>
              <a:ext uri="{FF2B5EF4-FFF2-40B4-BE49-F238E27FC236}">
                <a16:creationId xmlns:a16="http://schemas.microsoft.com/office/drawing/2014/main" id="{7A0CF007-5368-4801-A490-53DF697EB9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712" y="1716687"/>
            <a:ext cx="8505825" cy="4467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5">
            <a:extLst>
              <a:ext uri="{FF2B5EF4-FFF2-40B4-BE49-F238E27FC236}">
                <a16:creationId xmlns:a16="http://schemas.microsoft.com/office/drawing/2014/main" id="{313D005A-B390-486D-BF30-C9687AC8862F}"/>
              </a:ext>
            </a:extLst>
          </p:cNvPr>
          <p:cNvSpPr txBox="1">
            <a:spLocks noChangeArrowheads="1"/>
          </p:cNvSpPr>
          <p:nvPr/>
        </p:nvSpPr>
        <p:spPr bwMode="auto">
          <a:xfrm>
            <a:off x="592138"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699" name="Rectangle 6">
            <a:extLst>
              <a:ext uri="{FF2B5EF4-FFF2-40B4-BE49-F238E27FC236}">
                <a16:creationId xmlns:a16="http://schemas.microsoft.com/office/drawing/2014/main" id="{741597D9-B136-4622-A422-DF0A03DD6C57}"/>
              </a:ext>
            </a:extLst>
          </p:cNvPr>
          <p:cNvSpPr>
            <a:spLocks noChangeArrowheads="1"/>
          </p:cNvSpPr>
          <p:nvPr/>
        </p:nvSpPr>
        <p:spPr bwMode="auto">
          <a:xfrm>
            <a:off x="457200" y="765175"/>
            <a:ext cx="8229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a:latin typeface="Comic Sans MS" panose="030F0702030302020204" pitchFamily="66" charset="0"/>
            </a:endParaRPr>
          </a:p>
        </p:txBody>
      </p:sp>
      <p:sp>
        <p:nvSpPr>
          <p:cNvPr id="29700" name="Rectangle 4">
            <a:extLst>
              <a:ext uri="{FF2B5EF4-FFF2-40B4-BE49-F238E27FC236}">
                <a16:creationId xmlns:a16="http://schemas.microsoft.com/office/drawing/2014/main" id="{1CD8C6E3-CA35-4ADA-87F0-B2A77A83ABED}"/>
              </a:ext>
            </a:extLst>
          </p:cNvPr>
          <p:cNvSpPr>
            <a:spLocks noChangeArrowheads="1"/>
          </p:cNvSpPr>
          <p:nvPr/>
        </p:nvSpPr>
        <p:spPr bwMode="auto">
          <a:xfrm>
            <a:off x="37628"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pic>
        <p:nvPicPr>
          <p:cNvPr id="29701" name="Picture 1">
            <a:extLst>
              <a:ext uri="{FF2B5EF4-FFF2-40B4-BE49-F238E27FC236}">
                <a16:creationId xmlns:a16="http://schemas.microsoft.com/office/drawing/2014/main" id="{FC11D833-9418-43E0-9D52-B8DB3422270A}"/>
              </a:ext>
            </a:extLst>
          </p:cNvPr>
          <p:cNvPicPr>
            <a:picLocks noChangeAspect="1"/>
          </p:cNvPicPr>
          <p:nvPr/>
        </p:nvPicPr>
        <p:blipFill>
          <a:blip r:embed="rId3">
            <a:extLst>
              <a:ext uri="{28A0092B-C50C-407E-A947-70E740481C1C}">
                <a14:useLocalDpi xmlns:a14="http://schemas.microsoft.com/office/drawing/2010/main" val="0"/>
              </a:ext>
            </a:extLst>
          </a:blip>
          <a:srcRect l="10870" t="23422" r="12349" b="32281"/>
          <a:stretch>
            <a:fillRect/>
          </a:stretch>
        </p:blipFill>
        <p:spPr bwMode="auto">
          <a:xfrm>
            <a:off x="-45309" y="1233936"/>
            <a:ext cx="9193752" cy="488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45B23422-5DF6-49BD-BAE7-82B0DADE4BE2}"/>
              </a:ext>
            </a:extLst>
          </p:cNvPr>
          <p:cNvSpPr>
            <a:spLocks noGrp="1"/>
          </p:cNvSpPr>
          <p:nvPr>
            <p:ph type="ctrTitle"/>
          </p:nvPr>
        </p:nvSpPr>
        <p:spPr>
          <a:xfrm>
            <a:off x="256101" y="279230"/>
            <a:ext cx="8784976" cy="936104"/>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Timetable</a:t>
            </a:r>
            <a:endParaRPr lang="en-GB" sz="4800"/>
          </a:p>
        </p:txBody>
      </p:sp>
      <p:pic>
        <p:nvPicPr>
          <p:cNvPr id="3" name="Picture 2" descr="A yellow circle with a red x and a red shield&#10;&#10;Description automatically generated">
            <a:extLst>
              <a:ext uri="{FF2B5EF4-FFF2-40B4-BE49-F238E27FC236}">
                <a16:creationId xmlns:a16="http://schemas.microsoft.com/office/drawing/2014/main" id="{FC198DFF-E065-FCA4-3DE0-99F171ECF1B5}"/>
              </a:ext>
            </a:extLst>
          </p:cNvPr>
          <p:cNvPicPr>
            <a:picLocks noChangeAspect="1"/>
          </p:cNvPicPr>
          <p:nvPr/>
        </p:nvPicPr>
        <p:blipFill rotWithShape="1">
          <a:blip r:embed="rId4"/>
          <a:srcRect l="630" r="759"/>
          <a:stretch/>
        </p:blipFill>
        <p:spPr>
          <a:xfrm>
            <a:off x="8062206" y="144741"/>
            <a:ext cx="975044" cy="10369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DC9814D-9F68-65DC-6D9D-BBB6FD380C14}"/>
              </a:ext>
            </a:extLst>
          </p:cNvPr>
          <p:cNvGraphicFramePr>
            <a:graphicFrameLocks noGrp="1"/>
          </p:cNvGraphicFramePr>
          <p:nvPr>
            <p:ph idx="1"/>
            <p:extLst>
              <p:ext uri="{D42A27DB-BD31-4B8C-83A1-F6EECF244321}">
                <p14:modId xmlns:p14="http://schemas.microsoft.com/office/powerpoint/2010/main" val="4107559244"/>
              </p:ext>
            </p:extLst>
          </p:nvPr>
        </p:nvGraphicFramePr>
        <p:xfrm>
          <a:off x="124485" y="1946495"/>
          <a:ext cx="8855163" cy="929640"/>
        </p:xfrm>
        <a:graphic>
          <a:graphicData uri="http://schemas.openxmlformats.org/drawingml/2006/table">
            <a:tbl>
              <a:tblPr firstRow="1" bandRow="1">
                <a:tableStyleId>{5940675A-B579-460E-94D1-54222C63F5DA}</a:tableStyleId>
              </a:tblPr>
              <a:tblGrid>
                <a:gridCol w="983907">
                  <a:extLst>
                    <a:ext uri="{9D8B030D-6E8A-4147-A177-3AD203B41FA5}">
                      <a16:colId xmlns:a16="http://schemas.microsoft.com/office/drawing/2014/main" val="2030175874"/>
                    </a:ext>
                  </a:extLst>
                </a:gridCol>
                <a:gridCol w="983907">
                  <a:extLst>
                    <a:ext uri="{9D8B030D-6E8A-4147-A177-3AD203B41FA5}">
                      <a16:colId xmlns:a16="http://schemas.microsoft.com/office/drawing/2014/main" val="3657799249"/>
                    </a:ext>
                  </a:extLst>
                </a:gridCol>
                <a:gridCol w="983907">
                  <a:extLst>
                    <a:ext uri="{9D8B030D-6E8A-4147-A177-3AD203B41FA5}">
                      <a16:colId xmlns:a16="http://schemas.microsoft.com/office/drawing/2014/main" val="2460604318"/>
                    </a:ext>
                  </a:extLst>
                </a:gridCol>
                <a:gridCol w="983907">
                  <a:extLst>
                    <a:ext uri="{9D8B030D-6E8A-4147-A177-3AD203B41FA5}">
                      <a16:colId xmlns:a16="http://schemas.microsoft.com/office/drawing/2014/main" val="2376122587"/>
                    </a:ext>
                  </a:extLst>
                </a:gridCol>
                <a:gridCol w="983907">
                  <a:extLst>
                    <a:ext uri="{9D8B030D-6E8A-4147-A177-3AD203B41FA5}">
                      <a16:colId xmlns:a16="http://schemas.microsoft.com/office/drawing/2014/main" val="398676675"/>
                    </a:ext>
                  </a:extLst>
                </a:gridCol>
                <a:gridCol w="983907">
                  <a:extLst>
                    <a:ext uri="{9D8B030D-6E8A-4147-A177-3AD203B41FA5}">
                      <a16:colId xmlns:a16="http://schemas.microsoft.com/office/drawing/2014/main" val="1648462644"/>
                    </a:ext>
                  </a:extLst>
                </a:gridCol>
                <a:gridCol w="983907">
                  <a:extLst>
                    <a:ext uri="{9D8B030D-6E8A-4147-A177-3AD203B41FA5}">
                      <a16:colId xmlns:a16="http://schemas.microsoft.com/office/drawing/2014/main" val="178860945"/>
                    </a:ext>
                  </a:extLst>
                </a:gridCol>
                <a:gridCol w="983907">
                  <a:extLst>
                    <a:ext uri="{9D8B030D-6E8A-4147-A177-3AD203B41FA5}">
                      <a16:colId xmlns:a16="http://schemas.microsoft.com/office/drawing/2014/main" val="3952799614"/>
                    </a:ext>
                  </a:extLst>
                </a:gridCol>
                <a:gridCol w="983907">
                  <a:extLst>
                    <a:ext uri="{9D8B030D-6E8A-4147-A177-3AD203B41FA5}">
                      <a16:colId xmlns:a16="http://schemas.microsoft.com/office/drawing/2014/main" val="3160747514"/>
                    </a:ext>
                  </a:extLst>
                </a:gridCol>
              </a:tblGrid>
              <a:tr h="278130">
                <a:tc>
                  <a:txBody>
                    <a:bodyPr/>
                    <a:lstStyle/>
                    <a:p>
                      <a:pPr algn="ctr"/>
                      <a:r>
                        <a:rPr lang="en-US" sz="1800" b="1" dirty="0">
                          <a:solidFill>
                            <a:schemeClr val="tx1"/>
                          </a:solidFill>
                          <a:latin typeface="Calibri"/>
                        </a:rPr>
                        <a:t>Period 1</a:t>
                      </a:r>
                    </a:p>
                  </a:txBody>
                  <a:tcPr marL="68580" marR="68580" marT="34290" marB="34290">
                    <a:solidFill>
                      <a:schemeClr val="bg1"/>
                    </a:solidFill>
                  </a:tcPr>
                </a:tc>
                <a:tc>
                  <a:txBody>
                    <a:bodyPr/>
                    <a:lstStyle/>
                    <a:p>
                      <a:pPr algn="ctr"/>
                      <a:r>
                        <a:rPr lang="en-US" sz="1800" b="1" dirty="0">
                          <a:solidFill>
                            <a:schemeClr val="tx1"/>
                          </a:solidFill>
                          <a:latin typeface="Calibri"/>
                        </a:rPr>
                        <a:t>Period 2</a:t>
                      </a:r>
                    </a:p>
                  </a:txBody>
                  <a:tcPr marL="68580" marR="68580" marT="34290" marB="34290">
                    <a:solidFill>
                      <a:schemeClr val="bg1"/>
                    </a:solidFill>
                  </a:tcPr>
                </a:tc>
                <a:tc>
                  <a:txBody>
                    <a:bodyPr/>
                    <a:lstStyle/>
                    <a:p>
                      <a:pPr lvl="0" algn="ctr">
                        <a:buNone/>
                      </a:pPr>
                      <a:r>
                        <a:rPr lang="en-US" sz="1800" b="1" dirty="0">
                          <a:solidFill>
                            <a:schemeClr val="tx1"/>
                          </a:solidFill>
                          <a:latin typeface="Calibri"/>
                        </a:rPr>
                        <a:t>Interval</a:t>
                      </a:r>
                    </a:p>
                  </a:txBody>
                  <a:tcPr marL="68580" marR="68580" marT="34290" marB="34290">
                    <a:solidFill>
                      <a:srgbClr val="FFC000"/>
                    </a:solidFill>
                  </a:tcPr>
                </a:tc>
                <a:tc>
                  <a:txBody>
                    <a:bodyPr/>
                    <a:lstStyle/>
                    <a:p>
                      <a:pPr algn="ctr"/>
                      <a:r>
                        <a:rPr lang="en-US" sz="1800" b="1" dirty="0">
                          <a:solidFill>
                            <a:schemeClr val="tx1"/>
                          </a:solidFill>
                          <a:latin typeface="Calibri"/>
                        </a:rPr>
                        <a:t>Tutor</a:t>
                      </a:r>
                    </a:p>
                  </a:txBody>
                  <a:tcPr marL="68580" marR="68580" marT="34290" marB="34290">
                    <a:solidFill>
                      <a:schemeClr val="accent6">
                        <a:lumMod val="20000"/>
                        <a:lumOff val="80000"/>
                      </a:schemeClr>
                    </a:solidFill>
                  </a:tcPr>
                </a:tc>
                <a:tc>
                  <a:txBody>
                    <a:bodyPr/>
                    <a:lstStyle/>
                    <a:p>
                      <a:pPr algn="ctr"/>
                      <a:r>
                        <a:rPr lang="en-US" sz="1800" b="1" dirty="0">
                          <a:solidFill>
                            <a:schemeClr val="tx1"/>
                          </a:solidFill>
                          <a:latin typeface="Calibri"/>
                        </a:rPr>
                        <a:t>Period 3</a:t>
                      </a:r>
                    </a:p>
                  </a:txBody>
                  <a:tcPr marL="68580" marR="68580" marT="34290" marB="34290">
                    <a:solidFill>
                      <a:schemeClr val="bg1"/>
                    </a:solidFill>
                  </a:tcPr>
                </a:tc>
                <a:tc>
                  <a:txBody>
                    <a:bodyPr/>
                    <a:lstStyle/>
                    <a:p>
                      <a:pPr algn="ctr"/>
                      <a:r>
                        <a:rPr lang="en-US" sz="1800" b="1" dirty="0">
                          <a:solidFill>
                            <a:schemeClr val="tx1"/>
                          </a:solidFill>
                          <a:latin typeface="Calibri"/>
                        </a:rPr>
                        <a:t>Period 4</a:t>
                      </a:r>
                    </a:p>
                  </a:txBody>
                  <a:tcPr marL="68580" marR="68580" marT="34290" marB="34290">
                    <a:solidFill>
                      <a:schemeClr val="bg1"/>
                    </a:solidFill>
                  </a:tcPr>
                </a:tc>
                <a:tc>
                  <a:txBody>
                    <a:bodyPr/>
                    <a:lstStyle/>
                    <a:p>
                      <a:pPr lvl="0" algn="ctr">
                        <a:buNone/>
                      </a:pPr>
                      <a:r>
                        <a:rPr lang="en-US" sz="1800" b="1" dirty="0">
                          <a:solidFill>
                            <a:schemeClr val="tx1"/>
                          </a:solidFill>
                          <a:latin typeface="Calibri"/>
                        </a:rPr>
                        <a:t>Lunch</a:t>
                      </a:r>
                    </a:p>
                  </a:txBody>
                  <a:tcPr marL="68580" marR="68580" marT="34290" marB="34290">
                    <a:solidFill>
                      <a:srgbClr val="FFC000"/>
                    </a:solidFill>
                  </a:tcPr>
                </a:tc>
                <a:tc>
                  <a:txBody>
                    <a:bodyPr/>
                    <a:lstStyle/>
                    <a:p>
                      <a:pPr algn="ctr"/>
                      <a:r>
                        <a:rPr lang="en-US" sz="1800" b="1" dirty="0">
                          <a:solidFill>
                            <a:schemeClr val="tx1"/>
                          </a:solidFill>
                          <a:latin typeface="Calibri"/>
                        </a:rPr>
                        <a:t>Period 5</a:t>
                      </a:r>
                    </a:p>
                  </a:txBody>
                  <a:tcPr marL="68580" marR="68580" marT="34290" marB="34290">
                    <a:solidFill>
                      <a:schemeClr val="bg1"/>
                    </a:solidFill>
                  </a:tcPr>
                </a:tc>
                <a:tc>
                  <a:txBody>
                    <a:bodyPr/>
                    <a:lstStyle/>
                    <a:p>
                      <a:pPr algn="ctr"/>
                      <a:r>
                        <a:rPr lang="en-US" sz="1800" b="1" dirty="0">
                          <a:solidFill>
                            <a:schemeClr val="tx1"/>
                          </a:solidFill>
                          <a:latin typeface="Calibri"/>
                        </a:rPr>
                        <a:t>Period 6</a:t>
                      </a:r>
                    </a:p>
                  </a:txBody>
                  <a:tcPr marL="68580" marR="68580" marT="34290" marB="34290">
                    <a:solidFill>
                      <a:schemeClr val="bg1"/>
                    </a:solidFill>
                  </a:tcPr>
                </a:tc>
                <a:extLst>
                  <a:ext uri="{0D108BD9-81ED-4DB2-BD59-A6C34878D82A}">
                    <a16:rowId xmlns:a16="http://schemas.microsoft.com/office/drawing/2014/main" val="1549349477"/>
                  </a:ext>
                </a:extLst>
              </a:tr>
              <a:tr h="480060">
                <a:tc>
                  <a:txBody>
                    <a:bodyPr/>
                    <a:lstStyle/>
                    <a:p>
                      <a:r>
                        <a:rPr lang="en-US" sz="1700" dirty="0">
                          <a:latin typeface="Calibri"/>
                        </a:rPr>
                        <a:t>9am – </a:t>
                      </a:r>
                    </a:p>
                    <a:p>
                      <a:pPr lvl="0">
                        <a:buNone/>
                      </a:pPr>
                      <a:r>
                        <a:rPr lang="en-US" sz="1700" dirty="0">
                          <a:latin typeface="Calibri"/>
                        </a:rPr>
                        <a:t>9.52am</a:t>
                      </a:r>
                    </a:p>
                  </a:txBody>
                  <a:tcPr marL="68580" marR="68580" marT="34290" marB="34290">
                    <a:solidFill>
                      <a:schemeClr val="bg1"/>
                    </a:solidFill>
                  </a:tcPr>
                </a:tc>
                <a:tc>
                  <a:txBody>
                    <a:bodyPr/>
                    <a:lstStyle/>
                    <a:p>
                      <a:r>
                        <a:rPr lang="en-US" sz="1700" dirty="0">
                          <a:latin typeface="Calibri"/>
                        </a:rPr>
                        <a:t>9.52am - 10.45am</a:t>
                      </a:r>
                    </a:p>
                  </a:txBody>
                  <a:tcPr marL="68580" marR="68580" marT="34290" marB="34290">
                    <a:solidFill>
                      <a:schemeClr val="bg1"/>
                    </a:solidFill>
                  </a:tcPr>
                </a:tc>
                <a:tc>
                  <a:txBody>
                    <a:bodyPr/>
                    <a:lstStyle/>
                    <a:p>
                      <a:pPr lvl="0">
                        <a:buNone/>
                      </a:pPr>
                      <a:r>
                        <a:rPr lang="en-US" sz="1700" dirty="0">
                          <a:latin typeface="Calibri"/>
                        </a:rPr>
                        <a:t>10.45am - 11am</a:t>
                      </a:r>
                    </a:p>
                  </a:txBody>
                  <a:tcPr marL="68580" marR="68580" marT="34290" marB="34290">
                    <a:solidFill>
                      <a:srgbClr val="FFC000"/>
                    </a:solidFill>
                  </a:tcPr>
                </a:tc>
                <a:tc>
                  <a:txBody>
                    <a:bodyPr/>
                    <a:lstStyle/>
                    <a:p>
                      <a:r>
                        <a:rPr lang="en-US" sz="1700" dirty="0">
                          <a:latin typeface="Calibri"/>
                        </a:rPr>
                        <a:t>11am – 11.15am</a:t>
                      </a:r>
                    </a:p>
                  </a:txBody>
                  <a:tcPr marL="68580" marR="68580" marT="34290" marB="34290">
                    <a:solidFill>
                      <a:schemeClr val="accent6">
                        <a:lumMod val="20000"/>
                        <a:lumOff val="80000"/>
                      </a:schemeClr>
                    </a:solidFill>
                  </a:tcPr>
                </a:tc>
                <a:tc>
                  <a:txBody>
                    <a:bodyPr/>
                    <a:lstStyle/>
                    <a:p>
                      <a:r>
                        <a:rPr lang="en-US" sz="1600" dirty="0">
                          <a:latin typeface="Calibri"/>
                        </a:rPr>
                        <a:t>11.15am - 12.07am</a:t>
                      </a:r>
                    </a:p>
                  </a:txBody>
                  <a:tcPr marL="68580" marR="68580" marT="34290" marB="34290">
                    <a:solidFill>
                      <a:schemeClr val="bg1"/>
                    </a:solidFill>
                  </a:tcPr>
                </a:tc>
                <a:tc>
                  <a:txBody>
                    <a:bodyPr/>
                    <a:lstStyle/>
                    <a:p>
                      <a:r>
                        <a:rPr lang="en-US" sz="1700" dirty="0">
                          <a:latin typeface="Calibri"/>
                        </a:rPr>
                        <a:t>12.07am - 1pm</a:t>
                      </a:r>
                    </a:p>
                  </a:txBody>
                  <a:tcPr marL="68580" marR="68580" marT="34290" marB="34290">
                    <a:solidFill>
                      <a:schemeClr val="bg1"/>
                    </a:solidFill>
                  </a:tcPr>
                </a:tc>
                <a:tc>
                  <a:txBody>
                    <a:bodyPr/>
                    <a:lstStyle/>
                    <a:p>
                      <a:pPr lvl="0">
                        <a:buNone/>
                      </a:pPr>
                      <a:r>
                        <a:rPr lang="en-US" sz="1700" dirty="0">
                          <a:latin typeface="Calibri"/>
                        </a:rPr>
                        <a:t>1pm – 1.45pm</a:t>
                      </a:r>
                    </a:p>
                  </a:txBody>
                  <a:tcPr marL="68580" marR="68580" marT="34290" marB="34290">
                    <a:solidFill>
                      <a:srgbClr val="FFC000"/>
                    </a:solidFill>
                  </a:tcPr>
                </a:tc>
                <a:tc>
                  <a:txBody>
                    <a:bodyPr/>
                    <a:lstStyle/>
                    <a:p>
                      <a:r>
                        <a:rPr lang="en-US" sz="1700" dirty="0">
                          <a:latin typeface="Calibri"/>
                        </a:rPr>
                        <a:t>1.45pm - 2.37pm</a:t>
                      </a:r>
                    </a:p>
                  </a:txBody>
                  <a:tcPr marL="68580" marR="68580" marT="34290" marB="34290">
                    <a:solidFill>
                      <a:schemeClr val="bg1"/>
                    </a:solidFill>
                  </a:tcPr>
                </a:tc>
                <a:tc>
                  <a:txBody>
                    <a:bodyPr/>
                    <a:lstStyle/>
                    <a:p>
                      <a:r>
                        <a:rPr lang="en-US" sz="1700" dirty="0">
                          <a:latin typeface="Calibri"/>
                        </a:rPr>
                        <a:t>2.37pm - 3.30pm</a:t>
                      </a:r>
                    </a:p>
                  </a:txBody>
                  <a:tcPr marL="68580" marR="68580" marT="34290" marB="34290">
                    <a:solidFill>
                      <a:schemeClr val="bg1"/>
                    </a:solidFill>
                  </a:tcPr>
                </a:tc>
                <a:extLst>
                  <a:ext uri="{0D108BD9-81ED-4DB2-BD59-A6C34878D82A}">
                    <a16:rowId xmlns:a16="http://schemas.microsoft.com/office/drawing/2014/main" val="983496533"/>
                  </a:ext>
                </a:extLst>
              </a:tr>
            </a:tbl>
          </a:graphicData>
        </a:graphic>
      </p:graphicFrame>
      <p:sp>
        <p:nvSpPr>
          <p:cNvPr id="6" name="Content Placeholder 2">
            <a:extLst>
              <a:ext uri="{FF2B5EF4-FFF2-40B4-BE49-F238E27FC236}">
                <a16:creationId xmlns:a16="http://schemas.microsoft.com/office/drawing/2014/main" id="{EE1E6D7E-10F0-75D8-A150-B0072CF72987}"/>
              </a:ext>
            </a:extLst>
          </p:cNvPr>
          <p:cNvSpPr txBox="1">
            <a:spLocks/>
          </p:cNvSpPr>
          <p:nvPr/>
        </p:nvSpPr>
        <p:spPr>
          <a:xfrm>
            <a:off x="129782" y="1550520"/>
            <a:ext cx="7886700" cy="312315"/>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Calibri"/>
                <a:ea typeface="Calibri"/>
                <a:cs typeface="Calibri"/>
              </a:rPr>
              <a:t>Monday, Tuesday, Thursday, Friday</a:t>
            </a:r>
          </a:p>
        </p:txBody>
      </p:sp>
      <p:graphicFrame>
        <p:nvGraphicFramePr>
          <p:cNvPr id="8" name="Content Placeholder 3">
            <a:extLst>
              <a:ext uri="{FF2B5EF4-FFF2-40B4-BE49-F238E27FC236}">
                <a16:creationId xmlns:a16="http://schemas.microsoft.com/office/drawing/2014/main" id="{BE57FACB-F4B5-804F-EEEF-A62E2C5C2BD0}"/>
              </a:ext>
            </a:extLst>
          </p:cNvPr>
          <p:cNvGraphicFramePr>
            <a:graphicFrameLocks/>
          </p:cNvGraphicFramePr>
          <p:nvPr>
            <p:extLst>
              <p:ext uri="{D42A27DB-BD31-4B8C-83A1-F6EECF244321}">
                <p14:modId xmlns:p14="http://schemas.microsoft.com/office/powerpoint/2010/main" val="2296190814"/>
              </p:ext>
            </p:extLst>
          </p:nvPr>
        </p:nvGraphicFramePr>
        <p:xfrm>
          <a:off x="124485" y="3745871"/>
          <a:ext cx="8877816" cy="899160"/>
        </p:xfrm>
        <a:graphic>
          <a:graphicData uri="http://schemas.openxmlformats.org/drawingml/2006/table">
            <a:tbl>
              <a:tblPr firstRow="1" bandRow="1">
                <a:tableStyleId>{5940675A-B579-460E-94D1-54222C63F5DA}</a:tableStyleId>
              </a:tblPr>
              <a:tblGrid>
                <a:gridCol w="986424">
                  <a:extLst>
                    <a:ext uri="{9D8B030D-6E8A-4147-A177-3AD203B41FA5}">
                      <a16:colId xmlns:a16="http://schemas.microsoft.com/office/drawing/2014/main" val="2030175874"/>
                    </a:ext>
                  </a:extLst>
                </a:gridCol>
                <a:gridCol w="986424">
                  <a:extLst>
                    <a:ext uri="{9D8B030D-6E8A-4147-A177-3AD203B41FA5}">
                      <a16:colId xmlns:a16="http://schemas.microsoft.com/office/drawing/2014/main" val="3657799249"/>
                    </a:ext>
                  </a:extLst>
                </a:gridCol>
                <a:gridCol w="986424">
                  <a:extLst>
                    <a:ext uri="{9D8B030D-6E8A-4147-A177-3AD203B41FA5}">
                      <a16:colId xmlns:a16="http://schemas.microsoft.com/office/drawing/2014/main" val="2460604318"/>
                    </a:ext>
                  </a:extLst>
                </a:gridCol>
                <a:gridCol w="986424">
                  <a:extLst>
                    <a:ext uri="{9D8B030D-6E8A-4147-A177-3AD203B41FA5}">
                      <a16:colId xmlns:a16="http://schemas.microsoft.com/office/drawing/2014/main" val="2376122587"/>
                    </a:ext>
                  </a:extLst>
                </a:gridCol>
                <a:gridCol w="986424">
                  <a:extLst>
                    <a:ext uri="{9D8B030D-6E8A-4147-A177-3AD203B41FA5}">
                      <a16:colId xmlns:a16="http://schemas.microsoft.com/office/drawing/2014/main" val="398676675"/>
                    </a:ext>
                  </a:extLst>
                </a:gridCol>
                <a:gridCol w="986424">
                  <a:extLst>
                    <a:ext uri="{9D8B030D-6E8A-4147-A177-3AD203B41FA5}">
                      <a16:colId xmlns:a16="http://schemas.microsoft.com/office/drawing/2014/main" val="1648462644"/>
                    </a:ext>
                  </a:extLst>
                </a:gridCol>
                <a:gridCol w="986424">
                  <a:extLst>
                    <a:ext uri="{9D8B030D-6E8A-4147-A177-3AD203B41FA5}">
                      <a16:colId xmlns:a16="http://schemas.microsoft.com/office/drawing/2014/main" val="178860945"/>
                    </a:ext>
                  </a:extLst>
                </a:gridCol>
                <a:gridCol w="986424">
                  <a:extLst>
                    <a:ext uri="{9D8B030D-6E8A-4147-A177-3AD203B41FA5}">
                      <a16:colId xmlns:a16="http://schemas.microsoft.com/office/drawing/2014/main" val="3952799614"/>
                    </a:ext>
                  </a:extLst>
                </a:gridCol>
                <a:gridCol w="986424">
                  <a:extLst>
                    <a:ext uri="{9D8B030D-6E8A-4147-A177-3AD203B41FA5}">
                      <a16:colId xmlns:a16="http://schemas.microsoft.com/office/drawing/2014/main" val="3160747514"/>
                    </a:ext>
                  </a:extLst>
                </a:gridCol>
              </a:tblGrid>
              <a:tr h="278130">
                <a:tc>
                  <a:txBody>
                    <a:bodyPr/>
                    <a:lstStyle/>
                    <a:p>
                      <a:pPr algn="ctr"/>
                      <a:r>
                        <a:rPr lang="en-US" sz="1800" b="1" dirty="0">
                          <a:solidFill>
                            <a:schemeClr val="tx1"/>
                          </a:solidFill>
                          <a:latin typeface="Calibri"/>
                        </a:rPr>
                        <a:t>Period 1</a:t>
                      </a:r>
                    </a:p>
                  </a:txBody>
                  <a:tcPr marL="68580" marR="68580" marT="34290" marB="34290">
                    <a:solidFill>
                      <a:schemeClr val="bg1"/>
                    </a:solidFill>
                  </a:tcPr>
                </a:tc>
                <a:tc>
                  <a:txBody>
                    <a:bodyPr/>
                    <a:lstStyle/>
                    <a:p>
                      <a:pPr algn="ctr"/>
                      <a:r>
                        <a:rPr lang="en-US" sz="1800" b="1" dirty="0">
                          <a:solidFill>
                            <a:schemeClr val="tx1"/>
                          </a:solidFill>
                          <a:latin typeface="Calibri"/>
                        </a:rPr>
                        <a:t>Period 2</a:t>
                      </a:r>
                    </a:p>
                  </a:txBody>
                  <a:tcPr marL="68580" marR="68580" marT="34290" marB="34290">
                    <a:solidFill>
                      <a:schemeClr val="bg1"/>
                    </a:solidFill>
                  </a:tcPr>
                </a:tc>
                <a:tc>
                  <a:txBody>
                    <a:bodyPr/>
                    <a:lstStyle/>
                    <a:p>
                      <a:pPr lvl="0" algn="ctr">
                        <a:buNone/>
                      </a:pPr>
                      <a:r>
                        <a:rPr lang="en-US" sz="1800" b="1" dirty="0">
                          <a:solidFill>
                            <a:schemeClr val="tx1"/>
                          </a:solidFill>
                          <a:latin typeface="Calibri"/>
                        </a:rPr>
                        <a:t>Interval</a:t>
                      </a:r>
                    </a:p>
                  </a:txBody>
                  <a:tcPr marL="68580" marR="68580" marT="34290" marB="34290">
                    <a:solidFill>
                      <a:srgbClr val="FFC000"/>
                    </a:solidFill>
                  </a:tcPr>
                </a:tc>
                <a:tc>
                  <a:txBody>
                    <a:bodyPr/>
                    <a:lstStyle/>
                    <a:p>
                      <a:pPr algn="ctr"/>
                      <a:r>
                        <a:rPr lang="en-US" sz="1800" b="1" dirty="0">
                          <a:solidFill>
                            <a:schemeClr val="tx1"/>
                          </a:solidFill>
                          <a:latin typeface="Calibri"/>
                        </a:rPr>
                        <a:t>Tutor</a:t>
                      </a:r>
                    </a:p>
                  </a:txBody>
                  <a:tcPr marL="68580" marR="68580" marT="34290" marB="34290">
                    <a:solidFill>
                      <a:schemeClr val="accent6">
                        <a:lumMod val="20000"/>
                        <a:lumOff val="80000"/>
                      </a:schemeClr>
                    </a:solidFill>
                  </a:tcPr>
                </a:tc>
                <a:tc>
                  <a:txBody>
                    <a:bodyPr/>
                    <a:lstStyle/>
                    <a:p>
                      <a:pPr algn="ctr"/>
                      <a:r>
                        <a:rPr lang="en-US" sz="1800" b="1" dirty="0">
                          <a:solidFill>
                            <a:schemeClr val="tx1"/>
                          </a:solidFill>
                          <a:latin typeface="Calibri"/>
                        </a:rPr>
                        <a:t>Period 3</a:t>
                      </a:r>
                    </a:p>
                  </a:txBody>
                  <a:tcPr marL="68580" marR="68580" marT="34290" marB="34290">
                    <a:solidFill>
                      <a:schemeClr val="bg1"/>
                    </a:solidFill>
                  </a:tcPr>
                </a:tc>
                <a:tc>
                  <a:txBody>
                    <a:bodyPr/>
                    <a:lstStyle/>
                    <a:p>
                      <a:pPr algn="ctr"/>
                      <a:r>
                        <a:rPr lang="en-US" sz="1800" b="1" dirty="0">
                          <a:solidFill>
                            <a:schemeClr val="tx1"/>
                          </a:solidFill>
                          <a:latin typeface="Calibri"/>
                        </a:rPr>
                        <a:t>Period 4</a:t>
                      </a:r>
                    </a:p>
                  </a:txBody>
                  <a:tcPr marL="68580" marR="68580" marT="34290" marB="34290">
                    <a:solidFill>
                      <a:schemeClr val="bg1"/>
                    </a:solidFill>
                  </a:tcPr>
                </a:tc>
                <a:tc>
                  <a:txBody>
                    <a:bodyPr/>
                    <a:lstStyle/>
                    <a:p>
                      <a:pPr lvl="0" algn="ctr">
                        <a:buNone/>
                      </a:pPr>
                      <a:r>
                        <a:rPr lang="en-US" sz="1800" b="1" dirty="0">
                          <a:solidFill>
                            <a:schemeClr val="tx1"/>
                          </a:solidFill>
                          <a:latin typeface="Calibri"/>
                        </a:rPr>
                        <a:t>Lunch</a:t>
                      </a:r>
                    </a:p>
                  </a:txBody>
                  <a:tcPr marL="68580" marR="68580" marT="34290" marB="34290">
                    <a:solidFill>
                      <a:srgbClr val="FFC000"/>
                    </a:solidFill>
                  </a:tcPr>
                </a:tc>
                <a:tc>
                  <a:txBody>
                    <a:bodyPr/>
                    <a:lstStyle/>
                    <a:p>
                      <a:pPr algn="ctr"/>
                      <a:r>
                        <a:rPr lang="en-US" sz="1800" b="1" dirty="0">
                          <a:solidFill>
                            <a:schemeClr val="tx1"/>
                          </a:solidFill>
                          <a:latin typeface="Calibri"/>
                        </a:rPr>
                        <a:t>Period 5</a:t>
                      </a:r>
                    </a:p>
                  </a:txBody>
                  <a:tcPr marL="68580" marR="68580" marT="34290" marB="34290">
                    <a:solidFill>
                      <a:schemeClr val="bg1"/>
                    </a:solidFill>
                  </a:tcPr>
                </a:tc>
                <a:tc>
                  <a:txBody>
                    <a:bodyPr/>
                    <a:lstStyle/>
                    <a:p>
                      <a:pPr algn="ctr"/>
                      <a:r>
                        <a:rPr lang="en-US" sz="1800" b="1" dirty="0">
                          <a:solidFill>
                            <a:schemeClr val="tx1"/>
                          </a:solidFill>
                          <a:latin typeface="Calibri"/>
                        </a:rPr>
                        <a:t>Period 6</a:t>
                      </a:r>
                    </a:p>
                  </a:txBody>
                  <a:tcPr marL="68580" marR="68580" marT="34290" marB="34290">
                    <a:solidFill>
                      <a:schemeClr val="bg1"/>
                    </a:solidFill>
                  </a:tcPr>
                </a:tc>
                <a:extLst>
                  <a:ext uri="{0D108BD9-81ED-4DB2-BD59-A6C34878D82A}">
                    <a16:rowId xmlns:a16="http://schemas.microsoft.com/office/drawing/2014/main" val="1549349477"/>
                  </a:ext>
                </a:extLst>
              </a:tr>
              <a:tr h="480060">
                <a:tc>
                  <a:txBody>
                    <a:bodyPr/>
                    <a:lstStyle/>
                    <a:p>
                      <a:r>
                        <a:rPr lang="en-US" sz="1600" dirty="0">
                          <a:latin typeface="Calibri"/>
                        </a:rPr>
                        <a:t>9am – </a:t>
                      </a:r>
                    </a:p>
                    <a:p>
                      <a:pPr lvl="0">
                        <a:buNone/>
                      </a:pPr>
                      <a:r>
                        <a:rPr lang="en-US" sz="1600" dirty="0">
                          <a:latin typeface="Calibri"/>
                        </a:rPr>
                        <a:t>9.47am</a:t>
                      </a:r>
                    </a:p>
                  </a:txBody>
                  <a:tcPr marL="68580" marR="68580" marT="34290" marB="34290">
                    <a:solidFill>
                      <a:schemeClr val="bg1"/>
                    </a:solidFill>
                  </a:tcPr>
                </a:tc>
                <a:tc>
                  <a:txBody>
                    <a:bodyPr/>
                    <a:lstStyle/>
                    <a:p>
                      <a:r>
                        <a:rPr lang="en-US" sz="1600" dirty="0">
                          <a:latin typeface="Calibri"/>
                        </a:rPr>
                        <a:t>9.47am - 10.34am</a:t>
                      </a:r>
                    </a:p>
                  </a:txBody>
                  <a:tcPr marL="68580" marR="68580" marT="34290" marB="34290">
                    <a:solidFill>
                      <a:schemeClr val="bg1"/>
                    </a:solidFill>
                  </a:tcPr>
                </a:tc>
                <a:tc>
                  <a:txBody>
                    <a:bodyPr/>
                    <a:lstStyle/>
                    <a:p>
                      <a:pPr lvl="0">
                        <a:buNone/>
                      </a:pPr>
                      <a:r>
                        <a:rPr lang="en-US" sz="1600" dirty="0">
                          <a:latin typeface="Calibri"/>
                        </a:rPr>
                        <a:t>10.34am - 10.49am</a:t>
                      </a:r>
                    </a:p>
                  </a:txBody>
                  <a:tcPr marL="68580" marR="68580" marT="34290" marB="34290">
                    <a:solidFill>
                      <a:srgbClr val="FFC000"/>
                    </a:solidFill>
                  </a:tcPr>
                </a:tc>
                <a:tc>
                  <a:txBody>
                    <a:bodyPr/>
                    <a:lstStyle/>
                    <a:p>
                      <a:r>
                        <a:rPr lang="en-US" sz="1500" dirty="0">
                          <a:latin typeface="Calibri"/>
                        </a:rPr>
                        <a:t>10.49am – 11.37am</a:t>
                      </a:r>
                    </a:p>
                  </a:txBody>
                  <a:tcPr marL="68580" marR="68580" marT="34290" marB="34290">
                    <a:solidFill>
                      <a:schemeClr val="accent6">
                        <a:lumMod val="20000"/>
                        <a:lumOff val="80000"/>
                      </a:schemeClr>
                    </a:solidFill>
                  </a:tcPr>
                </a:tc>
                <a:tc>
                  <a:txBody>
                    <a:bodyPr/>
                    <a:lstStyle/>
                    <a:p>
                      <a:r>
                        <a:rPr lang="en-US" sz="1600" dirty="0">
                          <a:latin typeface="Calibri"/>
                        </a:rPr>
                        <a:t>11.37am - 12.24am</a:t>
                      </a:r>
                    </a:p>
                  </a:txBody>
                  <a:tcPr marL="68580" marR="68580" marT="34290" marB="34290">
                    <a:solidFill>
                      <a:schemeClr val="bg1"/>
                    </a:solidFill>
                  </a:tcPr>
                </a:tc>
                <a:tc>
                  <a:txBody>
                    <a:bodyPr/>
                    <a:lstStyle/>
                    <a:p>
                      <a:r>
                        <a:rPr lang="en-US" sz="1600" dirty="0">
                          <a:latin typeface="Calibri"/>
                        </a:rPr>
                        <a:t>12.24am - 1.11pm</a:t>
                      </a:r>
                    </a:p>
                  </a:txBody>
                  <a:tcPr marL="68580" marR="68580" marT="34290" marB="34290">
                    <a:solidFill>
                      <a:schemeClr val="bg1"/>
                    </a:solidFill>
                  </a:tcPr>
                </a:tc>
                <a:tc>
                  <a:txBody>
                    <a:bodyPr/>
                    <a:lstStyle/>
                    <a:p>
                      <a:pPr lvl="0">
                        <a:buNone/>
                      </a:pPr>
                      <a:r>
                        <a:rPr lang="en-US" sz="1600" dirty="0">
                          <a:latin typeface="Calibri"/>
                        </a:rPr>
                        <a:t>1.11pm – 1.56pm</a:t>
                      </a:r>
                    </a:p>
                  </a:txBody>
                  <a:tcPr marL="68580" marR="68580" marT="34290" marB="34290">
                    <a:solidFill>
                      <a:srgbClr val="FFC000"/>
                    </a:solidFill>
                  </a:tcPr>
                </a:tc>
                <a:tc>
                  <a:txBody>
                    <a:bodyPr/>
                    <a:lstStyle/>
                    <a:p>
                      <a:r>
                        <a:rPr lang="en-US" sz="1600" dirty="0">
                          <a:latin typeface="Calibri"/>
                        </a:rPr>
                        <a:t>1.56pm - 2.43pm</a:t>
                      </a:r>
                    </a:p>
                  </a:txBody>
                  <a:tcPr marL="68580" marR="68580" marT="34290" marB="34290">
                    <a:solidFill>
                      <a:schemeClr val="bg1"/>
                    </a:solidFill>
                  </a:tcPr>
                </a:tc>
                <a:tc>
                  <a:txBody>
                    <a:bodyPr/>
                    <a:lstStyle/>
                    <a:p>
                      <a:r>
                        <a:rPr lang="en-US" sz="1600" dirty="0">
                          <a:latin typeface="Calibri"/>
                        </a:rPr>
                        <a:t>2.43pm - 3.30pm</a:t>
                      </a:r>
                    </a:p>
                  </a:txBody>
                  <a:tcPr marL="68580" marR="68580" marT="34290" marB="34290">
                    <a:solidFill>
                      <a:schemeClr val="bg1"/>
                    </a:solidFill>
                  </a:tcPr>
                </a:tc>
                <a:extLst>
                  <a:ext uri="{0D108BD9-81ED-4DB2-BD59-A6C34878D82A}">
                    <a16:rowId xmlns:a16="http://schemas.microsoft.com/office/drawing/2014/main" val="983496533"/>
                  </a:ext>
                </a:extLst>
              </a:tr>
            </a:tbl>
          </a:graphicData>
        </a:graphic>
      </p:graphicFrame>
      <p:sp>
        <p:nvSpPr>
          <p:cNvPr id="9" name="Content Placeholder 2">
            <a:extLst>
              <a:ext uri="{FF2B5EF4-FFF2-40B4-BE49-F238E27FC236}">
                <a16:creationId xmlns:a16="http://schemas.microsoft.com/office/drawing/2014/main" id="{8B27DA33-2262-DA69-B3EB-7E00D1839506}"/>
              </a:ext>
            </a:extLst>
          </p:cNvPr>
          <p:cNvSpPr txBox="1">
            <a:spLocks/>
          </p:cNvSpPr>
          <p:nvPr/>
        </p:nvSpPr>
        <p:spPr>
          <a:xfrm>
            <a:off x="122361" y="3425681"/>
            <a:ext cx="7886700" cy="312315"/>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Calibri"/>
                <a:ea typeface="Calibri"/>
                <a:cs typeface="Calibri"/>
              </a:rPr>
              <a:t>Wednesday </a:t>
            </a:r>
          </a:p>
        </p:txBody>
      </p:sp>
      <p:sp>
        <p:nvSpPr>
          <p:cNvPr id="13" name="Title 1">
            <a:extLst>
              <a:ext uri="{FF2B5EF4-FFF2-40B4-BE49-F238E27FC236}">
                <a16:creationId xmlns:a16="http://schemas.microsoft.com/office/drawing/2014/main" id="{0D38B201-BC5A-56D8-D769-89FFAF3A271F}"/>
              </a:ext>
            </a:extLst>
          </p:cNvPr>
          <p:cNvSpPr txBox="1">
            <a:spLocks/>
          </p:cNvSpPr>
          <p:nvPr/>
        </p:nvSpPr>
        <p:spPr>
          <a:xfrm>
            <a:off x="1820527" y="257693"/>
            <a:ext cx="5466608" cy="81054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The School Day</a:t>
            </a:r>
            <a:endParaRPr lang="en-US"/>
          </a:p>
        </p:txBody>
      </p:sp>
      <p:pic>
        <p:nvPicPr>
          <p:cNvPr id="15" name="Picture 14" descr="A yellow circle with a red x and a red shield&#10;&#10;Description automatically generated">
            <a:extLst>
              <a:ext uri="{FF2B5EF4-FFF2-40B4-BE49-F238E27FC236}">
                <a16:creationId xmlns:a16="http://schemas.microsoft.com/office/drawing/2014/main" id="{1ADD5ED5-17CB-6570-07E6-B03F4867AB94}"/>
              </a:ext>
            </a:extLst>
          </p:cNvPr>
          <p:cNvPicPr>
            <a:picLocks noChangeAspect="1"/>
          </p:cNvPicPr>
          <p:nvPr/>
        </p:nvPicPr>
        <p:blipFill rotWithShape="1">
          <a:blip r:embed="rId2"/>
          <a:srcRect l="630" r="759"/>
          <a:stretch/>
        </p:blipFill>
        <p:spPr>
          <a:xfrm>
            <a:off x="8062206" y="144741"/>
            <a:ext cx="975044" cy="1036912"/>
          </a:xfrm>
          <a:prstGeom prst="rect">
            <a:avLst/>
          </a:prstGeom>
        </p:spPr>
      </p:pic>
      <p:sp>
        <p:nvSpPr>
          <p:cNvPr id="3" name="Rectangle 4">
            <a:extLst>
              <a:ext uri="{FF2B5EF4-FFF2-40B4-BE49-F238E27FC236}">
                <a16:creationId xmlns:a16="http://schemas.microsoft.com/office/drawing/2014/main" id="{7C451B0B-7094-A679-8253-FC29C3BB4F7D}"/>
              </a:ext>
            </a:extLst>
          </p:cNvPr>
          <p:cNvSpPr>
            <a:spLocks noChangeArrowheads="1"/>
          </p:cNvSpPr>
          <p:nvPr/>
        </p:nvSpPr>
        <p:spPr bwMode="auto">
          <a:xfrm>
            <a:off x="37628"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Tree>
    <p:extLst>
      <p:ext uri="{BB962C8B-B14F-4D97-AF65-F5344CB8AC3E}">
        <p14:creationId xmlns:p14="http://schemas.microsoft.com/office/powerpoint/2010/main" val="226550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098F1F-199F-4947-B441-2A48A2916606}"/>
              </a:ext>
            </a:extLst>
          </p:cNvPr>
          <p:cNvSpPr>
            <a:spLocks noGrp="1"/>
          </p:cNvSpPr>
          <p:nvPr>
            <p:ph idx="1"/>
          </p:nvPr>
        </p:nvSpPr>
        <p:spPr>
          <a:xfrm>
            <a:off x="275238" y="1135302"/>
            <a:ext cx="8474165" cy="5057923"/>
          </a:xfrm>
        </p:spPr>
        <p:txBody>
          <a:bodyPr/>
          <a:lstStyle/>
          <a:p>
            <a:pPr>
              <a:lnSpc>
                <a:spcPct val="90000"/>
              </a:lnSpc>
              <a:defRPr/>
            </a:pPr>
            <a:r>
              <a:rPr lang="en-GB" altLang="en-US" sz="2400" dirty="0">
                <a:latin typeface="Calibri"/>
                <a:cs typeface="Calibri"/>
              </a:rPr>
              <a:t>Young Scot cards are used to buy food at the canteen. These are topped up online and daily limits can be set. Any outstanding balance on </a:t>
            </a:r>
            <a:r>
              <a:rPr lang="en-GB" altLang="en-US" sz="2400" dirty="0" err="1">
                <a:latin typeface="Calibri"/>
                <a:cs typeface="Calibri"/>
              </a:rPr>
              <a:t>ipayimpact</a:t>
            </a:r>
            <a:r>
              <a:rPr lang="en-GB" altLang="en-US" sz="2400" dirty="0">
                <a:latin typeface="Calibri"/>
                <a:cs typeface="Calibri"/>
              </a:rPr>
              <a:t> </a:t>
            </a:r>
            <a:r>
              <a:rPr lang="en-GB" altLang="en-US" sz="2400" b="1" dirty="0">
                <a:latin typeface="Calibri"/>
                <a:cs typeface="Calibri"/>
              </a:rPr>
              <a:t>will be transferred over during the holidays. </a:t>
            </a:r>
            <a:endParaRPr lang="en-GB" altLang="en-US" sz="2400" dirty="0">
              <a:latin typeface="Calibri" panose="020F0502020204030204" pitchFamily="34" charset="0"/>
              <a:ea typeface="Calibri"/>
              <a:cs typeface="Calibri" panose="020F0502020204030204" pitchFamily="34" charset="0"/>
            </a:endParaRPr>
          </a:p>
          <a:p>
            <a:pPr>
              <a:lnSpc>
                <a:spcPct val="90000"/>
              </a:lnSpc>
              <a:defRPr/>
            </a:pPr>
            <a:endParaRPr lang="en-GB" altLang="en-US" sz="2400" b="1" dirty="0">
              <a:latin typeface="Calibri" panose="020F0502020204030204" pitchFamily="34" charset="0"/>
              <a:ea typeface="Calibri"/>
              <a:cs typeface="Calibri" panose="020F0502020204030204" pitchFamily="34" charset="0"/>
            </a:endParaRPr>
          </a:p>
          <a:p>
            <a:pPr>
              <a:lnSpc>
                <a:spcPct val="90000"/>
              </a:lnSpc>
              <a:defRPr/>
            </a:pPr>
            <a:r>
              <a:rPr lang="en-GB" sz="2400" dirty="0">
                <a:latin typeface="Calibri"/>
                <a:ea typeface="Calibri"/>
                <a:cs typeface="Calibri"/>
              </a:rPr>
              <a:t>Pupils can also wit chip and pin or cash. A Meal Deal which includes a main meal, side and drink costs £2. Pupils can also bring their own packed lunch.</a:t>
            </a:r>
            <a:endParaRPr lang="en-GB" altLang="en-US" sz="2400" b="1" dirty="0">
              <a:latin typeface="Calibri"/>
              <a:ea typeface="Calibri"/>
              <a:cs typeface="Calibri"/>
            </a:endParaRPr>
          </a:p>
          <a:p>
            <a:pPr>
              <a:lnSpc>
                <a:spcPct val="90000"/>
              </a:lnSpc>
              <a:defRPr/>
            </a:pPr>
            <a:endParaRPr lang="en-GB" altLang="en-US" sz="2400" dirty="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r>
              <a:rPr lang="en-GB" altLang="en-US" sz="2400" dirty="0">
                <a:latin typeface="Calibri"/>
                <a:ea typeface="Calibri"/>
                <a:cs typeface="Calibri"/>
              </a:rPr>
              <a:t>If pupils forget their card, they can still access their money by giving their name at the till.</a:t>
            </a:r>
          </a:p>
          <a:p>
            <a:pPr>
              <a:lnSpc>
                <a:spcPct val="90000"/>
              </a:lnSpc>
              <a:defRPr/>
            </a:pPr>
            <a:endParaRPr lang="en-GB" altLang="en-US" sz="2400" dirty="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endParaRPr lang="en-GB" altLang="en-US" sz="2400" dirty="0">
              <a:latin typeface="Calibri"/>
              <a:ea typeface="Calibri"/>
              <a:cs typeface="Calibri"/>
            </a:endParaRPr>
          </a:p>
          <a:p>
            <a:pPr>
              <a:lnSpc>
                <a:spcPct val="90000"/>
              </a:lnSpc>
              <a:defRPr/>
            </a:pPr>
            <a:endParaRPr lang="en-GB" altLang="en-US" sz="2400">
              <a:latin typeface="Calibri" panose="020F0502020204030204" pitchFamily="34" charset="0"/>
              <a:ea typeface="Calibri" panose="020F0502020204030204" pitchFamily="34" charset="0"/>
              <a:cs typeface="Calibri" panose="020F0502020204030204" pitchFamily="34" charset="0"/>
            </a:endParaRPr>
          </a:p>
          <a:p>
            <a:pPr>
              <a:lnSpc>
                <a:spcPct val="90000"/>
              </a:lnSpc>
              <a:defRPr/>
            </a:pPr>
            <a:endParaRPr lang="en-GB" altLang="en-US" sz="2400" dirty="0">
              <a:latin typeface="Calibri"/>
              <a:ea typeface="Calibri"/>
              <a:cs typeface="Calibri"/>
            </a:endParaRPr>
          </a:p>
          <a:p>
            <a:pPr>
              <a:defRPr/>
            </a:pPr>
            <a:endParaRPr lang="en-GB" sz="2400">
              <a:latin typeface="Arial"/>
              <a:cs typeface="Arial"/>
            </a:endParaRPr>
          </a:p>
        </p:txBody>
      </p:sp>
      <p:sp>
        <p:nvSpPr>
          <p:cNvPr id="4" name="Title 1">
            <a:extLst>
              <a:ext uri="{FF2B5EF4-FFF2-40B4-BE49-F238E27FC236}">
                <a16:creationId xmlns:a16="http://schemas.microsoft.com/office/drawing/2014/main" id="{2BF89E91-55B3-4D95-A817-62210C9BB9CE}"/>
              </a:ext>
            </a:extLst>
          </p:cNvPr>
          <p:cNvSpPr>
            <a:spLocks noGrp="1"/>
          </p:cNvSpPr>
          <p:nvPr>
            <p:ph type="title"/>
          </p:nvPr>
        </p:nvSpPr>
        <p:spPr>
          <a:xfrm>
            <a:off x="457200" y="143766"/>
            <a:ext cx="8229600" cy="850106"/>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The Canteen</a:t>
            </a:r>
            <a:endParaRPr lang="en-US"/>
          </a:p>
        </p:txBody>
      </p:sp>
      <p:pic>
        <p:nvPicPr>
          <p:cNvPr id="5" name="Picture 4" descr="A yellow circle with a red x and a red shield&#10;&#10;Description automatically generated">
            <a:extLst>
              <a:ext uri="{FF2B5EF4-FFF2-40B4-BE49-F238E27FC236}">
                <a16:creationId xmlns:a16="http://schemas.microsoft.com/office/drawing/2014/main" id="{6429B452-F0EC-7411-A640-2B0D60136255}"/>
              </a:ext>
            </a:extLst>
          </p:cNvPr>
          <p:cNvPicPr>
            <a:picLocks noChangeAspect="1"/>
          </p:cNvPicPr>
          <p:nvPr/>
        </p:nvPicPr>
        <p:blipFill rotWithShape="1">
          <a:blip r:embed="rId2"/>
          <a:srcRect l="630" r="759"/>
          <a:stretch/>
        </p:blipFill>
        <p:spPr>
          <a:xfrm>
            <a:off x="8062206" y="144741"/>
            <a:ext cx="975044" cy="1036912"/>
          </a:xfrm>
          <a:prstGeom prst="rect">
            <a:avLst/>
          </a:prstGeom>
        </p:spPr>
      </p:pic>
      <p:sp>
        <p:nvSpPr>
          <p:cNvPr id="7" name="Rectangle 4">
            <a:extLst>
              <a:ext uri="{FF2B5EF4-FFF2-40B4-BE49-F238E27FC236}">
                <a16:creationId xmlns:a16="http://schemas.microsoft.com/office/drawing/2014/main" id="{CD44ED4D-4624-69A8-F713-A41AB1B8002A}"/>
              </a:ext>
            </a:extLst>
          </p:cNvPr>
          <p:cNvSpPr>
            <a:spLocks noChangeArrowheads="1"/>
          </p:cNvSpPr>
          <p:nvPr/>
        </p:nvSpPr>
        <p:spPr bwMode="auto">
          <a:xfrm>
            <a:off x="37628"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Tree>
    <p:extLst>
      <p:ext uri="{BB962C8B-B14F-4D97-AF65-F5344CB8AC3E}">
        <p14:creationId xmlns:p14="http://schemas.microsoft.com/office/powerpoint/2010/main" val="3225086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F89E91-55B3-4D95-A817-62210C9BB9CE}"/>
              </a:ext>
            </a:extLst>
          </p:cNvPr>
          <p:cNvSpPr>
            <a:spLocks noGrp="1"/>
          </p:cNvSpPr>
          <p:nvPr>
            <p:ph type="title"/>
          </p:nvPr>
        </p:nvSpPr>
        <p:spPr>
          <a:xfrm>
            <a:off x="457200" y="162129"/>
            <a:ext cx="8229600" cy="850106"/>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The Canteen</a:t>
            </a:r>
            <a:endParaRPr lang="en-US"/>
          </a:p>
        </p:txBody>
      </p:sp>
      <p:pic>
        <p:nvPicPr>
          <p:cNvPr id="26631" name="Picture 1">
            <a:extLst>
              <a:ext uri="{FF2B5EF4-FFF2-40B4-BE49-F238E27FC236}">
                <a16:creationId xmlns:a16="http://schemas.microsoft.com/office/drawing/2014/main" id="{B1B52D44-2D4D-4662-A8DC-F29B24486DB9}"/>
              </a:ext>
            </a:extLst>
          </p:cNvPr>
          <p:cNvPicPr>
            <a:picLocks noChangeAspect="1"/>
          </p:cNvPicPr>
          <p:nvPr/>
        </p:nvPicPr>
        <p:blipFill>
          <a:blip r:embed="rId2">
            <a:extLst>
              <a:ext uri="{28A0092B-C50C-407E-A947-70E740481C1C}">
                <a14:useLocalDpi xmlns:a14="http://schemas.microsoft.com/office/drawing/2010/main" val="0"/>
              </a:ext>
            </a:extLst>
          </a:blip>
          <a:srcRect l="48630"/>
          <a:stretch>
            <a:fillRect/>
          </a:stretch>
        </p:blipFill>
        <p:spPr bwMode="auto">
          <a:xfrm>
            <a:off x="5451223" y="1894558"/>
            <a:ext cx="2935886" cy="285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B86569D-3890-5E7C-4CAF-BF722B445F76}"/>
              </a:ext>
            </a:extLst>
          </p:cNvPr>
          <p:cNvSpPr txBox="1"/>
          <p:nvPr/>
        </p:nvSpPr>
        <p:spPr>
          <a:xfrm>
            <a:off x="569343" y="1288212"/>
            <a:ext cx="4898094" cy="5029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alibri"/>
                <a:cs typeface="Arial"/>
              </a:rPr>
              <a:t>Free school meals</a:t>
            </a:r>
            <a:endParaRPr lang="en-US" sz="2800" dirty="0">
              <a:cs typeface="Arial" panose="020B0604020202020204" pitchFamily="34" charset="0"/>
            </a:endParaRPr>
          </a:p>
          <a:p>
            <a:endParaRPr lang="en-GB" sz="2400" b="1" dirty="0">
              <a:latin typeface="Calibri"/>
              <a:ea typeface="Calibri"/>
              <a:cs typeface="Arial"/>
            </a:endParaRPr>
          </a:p>
          <a:p>
            <a:pPr marL="342900" indent="-342900">
              <a:buFont typeface="Arial"/>
              <a:buChar char="•"/>
            </a:pPr>
            <a:r>
              <a:rPr lang="en-GB" sz="2400" dirty="0">
                <a:latin typeface="Calibri"/>
                <a:cs typeface="Arial"/>
              </a:rPr>
              <a:t>Pupils receiving free school meals will have their cards automatically topped up.</a:t>
            </a:r>
            <a:r>
              <a:rPr lang="en-US" sz="2400" dirty="0">
                <a:latin typeface="Calibri"/>
                <a:cs typeface="Arial"/>
              </a:rPr>
              <a:t>​</a:t>
            </a:r>
            <a:endParaRPr lang="en-US" sz="2000">
              <a:cs typeface="Arial" panose="020B0604020202020204" pitchFamily="34" charset="0"/>
            </a:endParaRPr>
          </a:p>
          <a:p>
            <a:pPr marL="342900" indent="-342900">
              <a:buFont typeface="Arial"/>
              <a:buChar char="•"/>
            </a:pPr>
            <a:endParaRPr lang="en-GB" sz="2400" dirty="0">
              <a:latin typeface="Calibri"/>
              <a:ea typeface="Calibri"/>
              <a:cs typeface="Arial"/>
            </a:endParaRPr>
          </a:p>
          <a:p>
            <a:pPr marL="342900" indent="-342900">
              <a:buFont typeface="Arial"/>
              <a:buChar char="•"/>
            </a:pPr>
            <a:r>
              <a:rPr lang="en-GB" sz="2400" dirty="0">
                <a:latin typeface="Calibri"/>
                <a:cs typeface="Arial"/>
              </a:rPr>
              <a:t>Parents/carers will need to reapply for free school meals, this is one through the council website.</a:t>
            </a:r>
            <a:r>
              <a:rPr lang="en-US" sz="2400" dirty="0">
                <a:latin typeface="Calibri"/>
                <a:cs typeface="Arial"/>
              </a:rPr>
              <a:t>​</a:t>
            </a:r>
          </a:p>
          <a:p>
            <a:pPr marL="342900" indent="-342900">
              <a:buFont typeface="Arial"/>
              <a:buChar char="•"/>
            </a:pPr>
            <a:endParaRPr lang="en-US" sz="2400" dirty="0">
              <a:latin typeface="Calibri"/>
              <a:ea typeface="Calibri"/>
              <a:cs typeface="Arial"/>
            </a:endParaRPr>
          </a:p>
          <a:p>
            <a:pPr>
              <a:lnSpc>
                <a:spcPct val="90000"/>
              </a:lnSpc>
              <a:spcBef>
                <a:spcPct val="20000"/>
              </a:spcBef>
            </a:pPr>
            <a:r>
              <a:rPr lang="en-GB" sz="2400" dirty="0">
                <a:latin typeface="Calibri"/>
                <a:cs typeface="Calibri"/>
              </a:rPr>
              <a:t>Have a look at the link below.</a:t>
            </a:r>
            <a:endParaRPr lang="en-US" sz="1600" dirty="0">
              <a:cs typeface="Arial" panose="020B0604020202020204" pitchFamily="34" charset="0"/>
            </a:endParaRPr>
          </a:p>
          <a:p>
            <a:pPr>
              <a:lnSpc>
                <a:spcPct val="90000"/>
              </a:lnSpc>
              <a:spcBef>
                <a:spcPct val="20000"/>
              </a:spcBef>
            </a:pPr>
            <a:r>
              <a:rPr lang="en-US" sz="2400" dirty="0">
                <a:latin typeface="Calibri"/>
                <a:cs typeface="Calibri"/>
                <a:hlinkClick r:id="rId3"/>
              </a:rPr>
              <a:t>How to pre-order your lunches</a:t>
            </a:r>
            <a:endParaRPr lang="en-US" sz="1600">
              <a:cs typeface="Arial" panose="020B0604020202020204" pitchFamily="34" charset="0"/>
            </a:endParaRPr>
          </a:p>
          <a:p>
            <a:endParaRPr lang="en-US" sz="2400" dirty="0">
              <a:latin typeface="Calibri"/>
              <a:ea typeface="Calibri"/>
              <a:cs typeface="Arial"/>
            </a:endParaRPr>
          </a:p>
        </p:txBody>
      </p:sp>
      <p:sp>
        <p:nvSpPr>
          <p:cNvPr id="6" name="TextBox 5">
            <a:extLst>
              <a:ext uri="{FF2B5EF4-FFF2-40B4-BE49-F238E27FC236}">
                <a16:creationId xmlns:a16="http://schemas.microsoft.com/office/drawing/2014/main" id="{55DAD91A-769F-C0D9-70E4-823EDF886140}"/>
              </a:ext>
            </a:extLst>
          </p:cNvPr>
          <p:cNvSpPr txBox="1"/>
          <p:nvPr/>
        </p:nvSpPr>
        <p:spPr>
          <a:xfrm>
            <a:off x="454326" y="3732362"/>
            <a:ext cx="75739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latin typeface="Calibri"/>
              <a:ea typeface="Calibri"/>
              <a:cs typeface="Calibri"/>
            </a:endParaRPr>
          </a:p>
        </p:txBody>
      </p:sp>
      <p:pic>
        <p:nvPicPr>
          <p:cNvPr id="5" name="Picture 4" descr="A yellow circle with a red x and a red shield&#10;&#10;Description automatically generated">
            <a:extLst>
              <a:ext uri="{FF2B5EF4-FFF2-40B4-BE49-F238E27FC236}">
                <a16:creationId xmlns:a16="http://schemas.microsoft.com/office/drawing/2014/main" id="{7151BAF3-EA1B-F752-974F-A12318A58A3F}"/>
              </a:ext>
            </a:extLst>
          </p:cNvPr>
          <p:cNvPicPr>
            <a:picLocks noChangeAspect="1"/>
          </p:cNvPicPr>
          <p:nvPr/>
        </p:nvPicPr>
        <p:blipFill rotWithShape="1">
          <a:blip r:embed="rId4"/>
          <a:srcRect l="630" r="759"/>
          <a:stretch/>
        </p:blipFill>
        <p:spPr>
          <a:xfrm>
            <a:off x="8062206" y="144741"/>
            <a:ext cx="975044" cy="1036912"/>
          </a:xfrm>
          <a:prstGeom prst="rect">
            <a:avLst/>
          </a:prstGeom>
        </p:spPr>
      </p:pic>
      <p:pic>
        <p:nvPicPr>
          <p:cNvPr id="7" name="Picture 6">
            <a:extLst>
              <a:ext uri="{FF2B5EF4-FFF2-40B4-BE49-F238E27FC236}">
                <a16:creationId xmlns:a16="http://schemas.microsoft.com/office/drawing/2014/main" id="{63344EC5-83F1-92BD-B4E9-E32DF5B0CA1C}"/>
              </a:ext>
            </a:extLst>
          </p:cNvPr>
          <p:cNvPicPr>
            <a:picLocks noChangeAspect="1"/>
          </p:cNvPicPr>
          <p:nvPr/>
        </p:nvPicPr>
        <p:blipFill>
          <a:blip r:embed="rId5"/>
          <a:stretch>
            <a:fillRect/>
          </a:stretch>
        </p:blipFill>
        <p:spPr>
          <a:xfrm>
            <a:off x="-2965" y="4758457"/>
            <a:ext cx="581025" cy="619125"/>
          </a:xfrm>
          <a:prstGeom prst="rect">
            <a:avLst/>
          </a:prstGeom>
        </p:spPr>
      </p:pic>
      <p:sp>
        <p:nvSpPr>
          <p:cNvPr id="10" name="Rectangle 4">
            <a:extLst>
              <a:ext uri="{FF2B5EF4-FFF2-40B4-BE49-F238E27FC236}">
                <a16:creationId xmlns:a16="http://schemas.microsoft.com/office/drawing/2014/main" id="{143CB060-A4CE-C8EC-2DA6-836FAFE341CC}"/>
              </a:ext>
            </a:extLst>
          </p:cNvPr>
          <p:cNvSpPr>
            <a:spLocks noChangeArrowheads="1"/>
          </p:cNvSpPr>
          <p:nvPr/>
        </p:nvSpPr>
        <p:spPr bwMode="auto">
          <a:xfrm>
            <a:off x="37628"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Tree>
    <p:extLst>
      <p:ext uri="{BB962C8B-B14F-4D97-AF65-F5344CB8AC3E}">
        <p14:creationId xmlns:p14="http://schemas.microsoft.com/office/powerpoint/2010/main" val="2213542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a:extLst>
              <a:ext uri="{FF2B5EF4-FFF2-40B4-BE49-F238E27FC236}">
                <a16:creationId xmlns:a16="http://schemas.microsoft.com/office/drawing/2014/main" id="{F8574A60-4547-440D-9B29-F7995B10E0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2498" t="19287" r="32838" b="44496"/>
          <a:stretch>
            <a:fillRect/>
          </a:stretch>
        </p:blipFill>
        <p:spPr>
          <a:xfrm>
            <a:off x="6942601" y="200509"/>
            <a:ext cx="2016843" cy="3697588"/>
          </a:xfrm>
        </p:spPr>
      </p:pic>
      <p:sp>
        <p:nvSpPr>
          <p:cNvPr id="3" name="Content Placeholder 2">
            <a:extLst>
              <a:ext uri="{FF2B5EF4-FFF2-40B4-BE49-F238E27FC236}">
                <a16:creationId xmlns:a16="http://schemas.microsoft.com/office/drawing/2014/main" id="{F767A520-7B6B-4B55-8578-898B257A35CD}"/>
              </a:ext>
            </a:extLst>
          </p:cNvPr>
          <p:cNvSpPr>
            <a:spLocks noGrp="1"/>
          </p:cNvSpPr>
          <p:nvPr>
            <p:ph sz="half" idx="1"/>
          </p:nvPr>
        </p:nvSpPr>
        <p:spPr>
          <a:xfrm>
            <a:off x="385312" y="1082615"/>
            <a:ext cx="8573876" cy="5561133"/>
          </a:xfrm>
        </p:spPr>
        <p:txBody>
          <a:bodyPr/>
          <a:lstStyle/>
          <a:p>
            <a:r>
              <a:rPr lang="en-GB" altLang="en-US" sz="2600" dirty="0">
                <a:latin typeface="Calibri"/>
                <a:cs typeface="Calibri"/>
              </a:rPr>
              <a:t>Annan Academy tie (Primaries) </a:t>
            </a:r>
            <a:endParaRPr lang="en-GB" altLang="en-US" sz="2600" dirty="0">
              <a:latin typeface="Calibri" panose="020F0502020204030204" pitchFamily="34" charset="0"/>
              <a:ea typeface="Calibri" panose="020F0502020204030204" pitchFamily="34" charset="0"/>
              <a:cs typeface="Calibri" panose="020F0502020204030204" pitchFamily="34" charset="0"/>
            </a:endParaRPr>
          </a:p>
          <a:p>
            <a:r>
              <a:rPr lang="en-GB" altLang="en-US" sz="2600" dirty="0">
                <a:latin typeface="Calibri"/>
                <a:cs typeface="Calibri"/>
              </a:rPr>
              <a:t>Black or white shirt</a:t>
            </a:r>
            <a:endParaRPr lang="en-GB" altLang="en-US" sz="2600" dirty="0">
              <a:latin typeface="Calibri" panose="020F0502020204030204" pitchFamily="34" charset="0"/>
              <a:ea typeface="Calibri" panose="020F0502020204030204" pitchFamily="34" charset="0"/>
              <a:cs typeface="Calibri" panose="020F0502020204030204" pitchFamily="34" charset="0"/>
            </a:endParaRPr>
          </a:p>
          <a:p>
            <a:r>
              <a:rPr lang="en-GB" altLang="en-US" sz="2600" dirty="0">
                <a:latin typeface="Calibri"/>
                <a:cs typeface="Calibri"/>
              </a:rPr>
              <a:t>Black </a:t>
            </a:r>
            <a:r>
              <a:rPr lang="en-GB" altLang="en-US" sz="2600" dirty="0" err="1">
                <a:latin typeface="Calibri"/>
                <a:cs typeface="Calibri"/>
              </a:rPr>
              <a:t>v-neck</a:t>
            </a:r>
            <a:r>
              <a:rPr lang="en-GB" altLang="en-US" sz="2600" dirty="0">
                <a:latin typeface="Calibri"/>
                <a:cs typeface="Calibri"/>
              </a:rPr>
              <a:t> jumper or cardigan</a:t>
            </a:r>
          </a:p>
          <a:p>
            <a:r>
              <a:rPr lang="en-GB" altLang="en-US" sz="2600" dirty="0">
                <a:latin typeface="Calibri"/>
                <a:cs typeface="Calibri"/>
              </a:rPr>
              <a:t>Black trousers or skirt</a:t>
            </a:r>
          </a:p>
          <a:p>
            <a:r>
              <a:rPr lang="en-GB" altLang="en-US" sz="2600" dirty="0">
                <a:latin typeface="Calibri"/>
                <a:cs typeface="Calibri"/>
              </a:rPr>
              <a:t>Predominantly black shoes</a:t>
            </a:r>
          </a:p>
          <a:p>
            <a:endParaRPr lang="en-GB" altLang="en-US" sz="2600">
              <a:latin typeface="Calibri"/>
              <a:cs typeface="Calibri"/>
            </a:endParaRPr>
          </a:p>
          <a:p>
            <a:pPr marL="0" indent="0">
              <a:buNone/>
            </a:pPr>
            <a:r>
              <a:rPr lang="en-GB" altLang="en-US" sz="2600" b="1" dirty="0">
                <a:latin typeface="Calibri"/>
                <a:cs typeface="Calibri"/>
              </a:rPr>
              <a:t>Recent updates</a:t>
            </a:r>
            <a:endParaRPr lang="en-GB" altLang="en-US" sz="2600" b="1" dirty="0">
              <a:latin typeface="Calibri" panose="020F0502020204030204" pitchFamily="34" charset="0"/>
              <a:cs typeface="Calibri" panose="020F0502020204030204" pitchFamily="34" charset="0"/>
            </a:endParaRPr>
          </a:p>
          <a:p>
            <a:r>
              <a:rPr lang="en-GB" sz="2600" dirty="0">
                <a:latin typeface="Calibri"/>
                <a:cs typeface="Times New Roman"/>
              </a:rPr>
              <a:t>Plain black joggers, combat trousers and leggings are now acceptable forms of school clothing</a:t>
            </a:r>
            <a:endParaRPr lang="en-GB" altLang="en-US" sz="2600" dirty="0">
              <a:latin typeface="Calibri"/>
              <a:cs typeface="Calibri" panose="020F0502020204030204" pitchFamily="34" charset="0"/>
            </a:endParaRPr>
          </a:p>
          <a:p>
            <a:r>
              <a:rPr lang="en-GB" sz="2600" dirty="0">
                <a:latin typeface="Calibri"/>
                <a:cs typeface="Times New Roman"/>
              </a:rPr>
              <a:t>Leggings – should not have any see-through panels and should be entirely black</a:t>
            </a:r>
            <a:endParaRPr lang="en-GB" sz="2600" dirty="0">
              <a:latin typeface="Calibri"/>
              <a:cs typeface="Calibri"/>
            </a:endParaRPr>
          </a:p>
          <a:p>
            <a:r>
              <a:rPr lang="en-GB" sz="2600" dirty="0">
                <a:latin typeface="Calibri"/>
                <a:cs typeface="Times New Roman"/>
              </a:rPr>
              <a:t>Black school branded hooded tops</a:t>
            </a:r>
          </a:p>
          <a:p>
            <a:endParaRPr lang="en-GB" altLang="en-US" sz="2400">
              <a:latin typeface="Calibri" panose="020F0502020204030204" pitchFamily="34" charset="0"/>
              <a:cs typeface="Calibri" panose="020F0502020204030204" pitchFamily="34" charset="0"/>
            </a:endParaRPr>
          </a:p>
          <a:p>
            <a:endParaRPr lang="en-GB" altLang="en-US" sz="2400">
              <a:latin typeface="Calibri" panose="020F0502020204030204" pitchFamily="34" charset="0"/>
              <a:cs typeface="Calibri" panose="020F0502020204030204" pitchFamily="34" charset="0"/>
            </a:endParaRPr>
          </a:p>
          <a:p>
            <a:pPr marL="0" indent="0">
              <a:buNone/>
            </a:pPr>
            <a:endParaRPr lang="en-GB" altLang="en-US" sz="1800" b="1">
              <a:latin typeface="Calibri" panose="020F0502020204030204" pitchFamily="34" charset="0"/>
              <a:cs typeface="Calibri" panose="020F0502020204030204" pitchFamily="34" charset="0"/>
            </a:endParaRPr>
          </a:p>
          <a:p>
            <a:endParaRPr lang="en-GB" altLang="en-US" sz="2400">
              <a:latin typeface="Calibri" panose="020F0502020204030204" pitchFamily="34" charset="0"/>
              <a:cs typeface="Calibri" panose="020F0502020204030204" pitchFamily="34" charset="0"/>
            </a:endParaRPr>
          </a:p>
          <a:p>
            <a:endParaRPr lang="en-GB" altLang="en-US" sz="240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CA1C70C9-9091-41DD-A55B-7CE2C4479FB3}"/>
              </a:ext>
            </a:extLst>
          </p:cNvPr>
          <p:cNvSpPr txBox="1">
            <a:spLocks/>
          </p:cNvSpPr>
          <p:nvPr/>
        </p:nvSpPr>
        <p:spPr bwMode="auto">
          <a:xfrm>
            <a:off x="848175" y="200549"/>
            <a:ext cx="5687684" cy="63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Uniform</a:t>
            </a:r>
            <a:endParaRPr lang="en-GB" sz="4800" kern="0"/>
          </a:p>
        </p:txBody>
      </p:sp>
    </p:spTree>
    <p:extLst>
      <p:ext uri="{BB962C8B-B14F-4D97-AF65-F5344CB8AC3E}">
        <p14:creationId xmlns:p14="http://schemas.microsoft.com/office/powerpoint/2010/main" val="418072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anim calcmode="lin" valueType="num">
                                      <p:cBhvr additive="base">
                                        <p:cTn id="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4">
            <a:extLst>
              <a:ext uri="{FF2B5EF4-FFF2-40B4-BE49-F238E27FC236}">
                <a16:creationId xmlns:a16="http://schemas.microsoft.com/office/drawing/2014/main" id="{5101726A-917F-4E13-9A35-6A7C327A9EEF}"/>
              </a:ext>
            </a:extLst>
          </p:cNvPr>
          <p:cNvSpPr>
            <a:spLocks noGrp="1"/>
          </p:cNvSpPr>
          <p:nvPr>
            <p:ph sz="half" idx="1"/>
          </p:nvPr>
        </p:nvSpPr>
        <p:spPr>
          <a:xfrm>
            <a:off x="449263" y="1432884"/>
            <a:ext cx="5060142" cy="4638765"/>
          </a:xfrm>
        </p:spPr>
        <p:txBody>
          <a:bodyPr/>
          <a:lstStyle/>
          <a:p>
            <a:r>
              <a:rPr lang="en-GB" altLang="en-US" dirty="0">
                <a:latin typeface="Calibri"/>
                <a:cs typeface="Calibri"/>
              </a:rPr>
              <a:t>Induction Days, pupils should get on </a:t>
            </a:r>
            <a:r>
              <a:rPr lang="en-GB" altLang="en-US" b="1" dirty="0">
                <a:latin typeface="Calibri"/>
                <a:cs typeface="Calibri"/>
              </a:rPr>
              <a:t>any </a:t>
            </a:r>
            <a:r>
              <a:rPr lang="en-GB" altLang="en-US" dirty="0">
                <a:latin typeface="Calibri"/>
                <a:cs typeface="Calibri"/>
              </a:rPr>
              <a:t>school bus.</a:t>
            </a:r>
            <a:endParaRPr lang="en-GB" altLang="en-US" dirty="0">
              <a:latin typeface="Calibri"/>
              <a:ea typeface="Calibri"/>
              <a:cs typeface="Calibri"/>
            </a:endParaRPr>
          </a:p>
          <a:p>
            <a:r>
              <a:rPr lang="en-GB" altLang="en-US" dirty="0">
                <a:latin typeface="Calibri"/>
                <a:cs typeface="Calibri"/>
              </a:rPr>
              <a:t>Pupils will receive their bus passes from Annan Academy  in August. </a:t>
            </a:r>
            <a:endParaRPr lang="en-GB" altLang="en-US" dirty="0">
              <a:latin typeface="Calibri"/>
              <a:ea typeface="Calibri"/>
              <a:cs typeface="Calibri"/>
            </a:endParaRPr>
          </a:p>
          <a:p>
            <a:r>
              <a:rPr lang="en-GB" altLang="en-US" dirty="0">
                <a:latin typeface="Calibri"/>
                <a:cs typeface="Calibri"/>
              </a:rPr>
              <a:t>If a bus pass is lost, replacement can be bought at school office (£1).</a:t>
            </a:r>
            <a:endParaRPr lang="en-GB" altLang="en-US">
              <a:latin typeface="Calibri"/>
              <a:ea typeface="Calibri"/>
              <a:cs typeface="Calibri"/>
            </a:endParaRPr>
          </a:p>
          <a:p>
            <a:r>
              <a:rPr lang="en-GB" altLang="en-US" dirty="0">
                <a:latin typeface="Calibri"/>
                <a:cs typeface="Calibri"/>
              </a:rPr>
              <a:t>Pupils should carry bus pass every day to show to driver.</a:t>
            </a:r>
            <a:endParaRPr lang="en-GB" altLang="en-US" dirty="0">
              <a:latin typeface="Calibri"/>
              <a:ea typeface="Calibri"/>
              <a:cs typeface="Calibri"/>
            </a:endParaRPr>
          </a:p>
        </p:txBody>
      </p:sp>
      <p:sp>
        <p:nvSpPr>
          <p:cNvPr id="7" name="Title 1">
            <a:extLst>
              <a:ext uri="{FF2B5EF4-FFF2-40B4-BE49-F238E27FC236}">
                <a16:creationId xmlns:a16="http://schemas.microsoft.com/office/drawing/2014/main" id="{CF2627FA-3B52-422D-9E94-E1D491D76520}"/>
              </a:ext>
            </a:extLst>
          </p:cNvPr>
          <p:cNvSpPr txBox="1">
            <a:spLocks/>
          </p:cNvSpPr>
          <p:nvPr/>
        </p:nvSpPr>
        <p:spPr bwMode="auto">
          <a:xfrm>
            <a:off x="457200" y="248393"/>
            <a:ext cx="8229600" cy="85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Transport</a:t>
            </a:r>
            <a:endParaRPr lang="en-GB" sz="4800" kern="0"/>
          </a:p>
        </p:txBody>
      </p:sp>
      <p:pic>
        <p:nvPicPr>
          <p:cNvPr id="2" name="Picture 2" descr="Logo&#10;&#10;Description automatically generated">
            <a:extLst>
              <a:ext uri="{FF2B5EF4-FFF2-40B4-BE49-F238E27FC236}">
                <a16:creationId xmlns:a16="http://schemas.microsoft.com/office/drawing/2014/main" id="{387D7BEF-F476-4E9A-928C-D52E80A2F999}"/>
              </a:ext>
            </a:extLst>
          </p:cNvPr>
          <p:cNvPicPr>
            <a:picLocks noChangeAspect="1"/>
          </p:cNvPicPr>
          <p:nvPr/>
        </p:nvPicPr>
        <p:blipFill rotWithShape="1">
          <a:blip r:embed="rId2"/>
          <a:srcRect b="10897"/>
          <a:stretch/>
        </p:blipFill>
        <p:spPr>
          <a:xfrm>
            <a:off x="5874590" y="2650400"/>
            <a:ext cx="3059490" cy="2232446"/>
          </a:xfrm>
          <a:prstGeom prst="rect">
            <a:avLst/>
          </a:prstGeom>
        </p:spPr>
      </p:pic>
      <p:pic>
        <p:nvPicPr>
          <p:cNvPr id="4" name="Picture 3" descr="A yellow circle with a red x and a red shield&#10;&#10;Description automatically generated">
            <a:extLst>
              <a:ext uri="{FF2B5EF4-FFF2-40B4-BE49-F238E27FC236}">
                <a16:creationId xmlns:a16="http://schemas.microsoft.com/office/drawing/2014/main" id="{2953D7E4-F221-83DC-D8EC-F27FB7E5DC6A}"/>
              </a:ext>
            </a:extLst>
          </p:cNvPr>
          <p:cNvPicPr>
            <a:picLocks noChangeAspect="1"/>
          </p:cNvPicPr>
          <p:nvPr/>
        </p:nvPicPr>
        <p:blipFill rotWithShape="1">
          <a:blip r:embed="rId3"/>
          <a:srcRect l="630" r="759"/>
          <a:stretch/>
        </p:blipFill>
        <p:spPr>
          <a:xfrm>
            <a:off x="8062206" y="144741"/>
            <a:ext cx="975044" cy="1036912"/>
          </a:xfrm>
          <a:prstGeom prst="rect">
            <a:avLst/>
          </a:prstGeom>
        </p:spPr>
      </p:pic>
      <p:sp>
        <p:nvSpPr>
          <p:cNvPr id="6" name="Rectangle 4">
            <a:extLst>
              <a:ext uri="{FF2B5EF4-FFF2-40B4-BE49-F238E27FC236}">
                <a16:creationId xmlns:a16="http://schemas.microsoft.com/office/drawing/2014/main" id="{959112CE-CD57-3D61-626F-58A5E90DDDD5}"/>
              </a:ext>
            </a:extLst>
          </p:cNvPr>
          <p:cNvSpPr>
            <a:spLocks noChangeArrowheads="1"/>
          </p:cNvSpPr>
          <p:nvPr/>
        </p:nvSpPr>
        <p:spPr bwMode="auto">
          <a:xfrm>
            <a:off x="37628"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dirty="0">
                <a:solidFill>
                  <a:srgbClr val="FDDE31"/>
                </a:solidFill>
                <a:latin typeface="Arial"/>
                <a:cs typeface="Arial"/>
              </a:rPr>
              <a:t>Transport</a:t>
            </a:r>
            <a:endParaRPr lang="en-GB" altLang="en-US" sz="2400" b="1" dirty="0">
              <a:solidFill>
                <a:srgbClr val="FDDE31"/>
              </a:solidFill>
            </a:endParaRPr>
          </a:p>
        </p:txBody>
      </p:sp>
    </p:spTree>
    <p:extLst>
      <p:ext uri="{BB962C8B-B14F-4D97-AF65-F5344CB8AC3E}">
        <p14:creationId xmlns:p14="http://schemas.microsoft.com/office/powerpoint/2010/main" val="327801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388643-95C9-B9CC-A59B-3621E8D32DBD}"/>
              </a:ext>
            </a:extLst>
          </p:cNvPr>
          <p:cNvSpPr>
            <a:spLocks noGrp="1"/>
          </p:cNvSpPr>
          <p:nvPr>
            <p:ph sz="half" idx="1"/>
          </p:nvPr>
        </p:nvSpPr>
        <p:spPr>
          <a:xfrm>
            <a:off x="457200" y="1204111"/>
            <a:ext cx="8237144" cy="5408675"/>
          </a:xfrm>
        </p:spPr>
        <p:txBody>
          <a:bodyPr/>
          <a:lstStyle/>
          <a:p>
            <a:pPr marL="0" indent="0" algn="just">
              <a:buNone/>
            </a:pPr>
            <a:r>
              <a:rPr lang="en-GB" sz="2000" dirty="0">
                <a:latin typeface="Calibri"/>
                <a:ea typeface="Calibri"/>
                <a:cs typeface="Calibri"/>
              </a:rPr>
              <a:t>All P7 pupils should gather at the bus bays upon arrival on </a:t>
            </a:r>
            <a:r>
              <a:rPr lang="en-GB" sz="2000" b="1" dirty="0">
                <a:latin typeface="Calibri"/>
                <a:ea typeface="Calibri"/>
                <a:cs typeface="Calibri"/>
              </a:rPr>
              <a:t>Tuesday 18</a:t>
            </a:r>
            <a:r>
              <a:rPr lang="en-GB" sz="2000" b="1" baseline="30000" dirty="0">
                <a:latin typeface="Calibri"/>
                <a:ea typeface="Calibri"/>
                <a:cs typeface="Calibri"/>
              </a:rPr>
              <a:t>th</a:t>
            </a:r>
            <a:r>
              <a:rPr lang="en-GB" sz="2000" b="1" dirty="0">
                <a:latin typeface="Calibri"/>
                <a:ea typeface="Calibri"/>
                <a:cs typeface="Calibri"/>
              </a:rPr>
              <a:t> June</a:t>
            </a:r>
            <a:r>
              <a:rPr lang="en-GB" sz="2000" dirty="0">
                <a:latin typeface="Calibri"/>
                <a:ea typeface="Calibri"/>
                <a:cs typeface="Calibri"/>
              </a:rPr>
              <a:t>.</a:t>
            </a:r>
            <a:r>
              <a:rPr lang="en-GB" sz="2000" b="1" dirty="0">
                <a:latin typeface="Calibri"/>
                <a:ea typeface="Calibri"/>
                <a:cs typeface="Calibri"/>
              </a:rPr>
              <a:t> </a:t>
            </a:r>
            <a:endParaRPr lang="en-US" sz="2000">
              <a:latin typeface="Calibri"/>
              <a:ea typeface="Calibri"/>
              <a:cs typeface="Calibri"/>
            </a:endParaRPr>
          </a:p>
          <a:p>
            <a:pPr marL="0" indent="0" algn="just">
              <a:buNone/>
            </a:pPr>
            <a:endParaRPr lang="en-GB" sz="2000" b="1" dirty="0">
              <a:latin typeface="Calibri"/>
              <a:ea typeface="Calibri"/>
              <a:cs typeface="Calibri"/>
            </a:endParaRPr>
          </a:p>
          <a:p>
            <a:pPr marL="0" indent="0" algn="just">
              <a:buNone/>
            </a:pPr>
            <a:r>
              <a:rPr lang="en-GB" sz="2000" dirty="0">
                <a:latin typeface="Calibri"/>
                <a:ea typeface="Calibri"/>
                <a:cs typeface="Calibri"/>
              </a:rPr>
              <a:t>Each bus bay will be </a:t>
            </a:r>
            <a:r>
              <a:rPr lang="en-GB" sz="2000" b="1" dirty="0">
                <a:latin typeface="Calibri"/>
                <a:ea typeface="Calibri"/>
                <a:cs typeface="Calibri"/>
              </a:rPr>
              <a:t>assigned to a Tutor Group </a:t>
            </a:r>
            <a:r>
              <a:rPr lang="en-GB" sz="2000" dirty="0">
                <a:latin typeface="Calibri"/>
                <a:ea typeface="Calibri"/>
                <a:cs typeface="Calibri"/>
              </a:rPr>
              <a:t>and pupils should congregate at their assigned bay by 8:55am.  </a:t>
            </a:r>
            <a:endParaRPr lang="en-US" sz="2000">
              <a:latin typeface="Calibri"/>
              <a:ea typeface="Calibri"/>
              <a:cs typeface="Calibri"/>
            </a:endParaRPr>
          </a:p>
          <a:p>
            <a:pPr marL="0" indent="0" algn="just">
              <a:buNone/>
            </a:pPr>
            <a:endParaRPr lang="en-GB" sz="2000" dirty="0">
              <a:latin typeface="Calibri"/>
              <a:ea typeface="Calibri"/>
              <a:cs typeface="Calibri"/>
            </a:endParaRPr>
          </a:p>
          <a:p>
            <a:pPr marL="0" indent="0" algn="just">
              <a:buNone/>
            </a:pPr>
            <a:r>
              <a:rPr lang="en-GB" sz="2000" dirty="0">
                <a:latin typeface="Calibri"/>
                <a:ea typeface="Calibri"/>
                <a:cs typeface="Calibri"/>
              </a:rPr>
              <a:t>Primary schools will inform pupils of their Tutor Group before arrival. Here, pupils will be </a:t>
            </a:r>
            <a:r>
              <a:rPr lang="en-GB" sz="2000" b="1" dirty="0">
                <a:latin typeface="Calibri"/>
                <a:ea typeface="Calibri"/>
                <a:cs typeface="Calibri"/>
              </a:rPr>
              <a:t>greeted by their Pupil Support teacher and their S6 guides</a:t>
            </a:r>
            <a:r>
              <a:rPr lang="en-GB" sz="2000" dirty="0">
                <a:latin typeface="Calibri"/>
                <a:ea typeface="Calibri"/>
                <a:cs typeface="Calibri"/>
              </a:rPr>
              <a:t>. </a:t>
            </a:r>
            <a:endParaRPr lang="en-US" sz="2000">
              <a:latin typeface="Calibri"/>
              <a:ea typeface="Calibri"/>
              <a:cs typeface="Calibri"/>
            </a:endParaRPr>
          </a:p>
          <a:p>
            <a:pPr algn="just"/>
            <a:endParaRPr lang="en-US" sz="2000" dirty="0">
              <a:latin typeface="Calibri"/>
              <a:ea typeface="Calibri"/>
              <a:cs typeface="Calibri"/>
            </a:endParaRPr>
          </a:p>
          <a:p>
            <a:pPr marL="0" indent="0" algn="just">
              <a:buNone/>
            </a:pPr>
            <a:r>
              <a:rPr lang="en-GB" sz="2000" dirty="0">
                <a:latin typeface="Calibri"/>
                <a:ea typeface="Calibri"/>
                <a:cs typeface="Calibri"/>
              </a:rPr>
              <a:t>Guides will escort each Tutor Group to their morning session which will be led by their Pupil Support teachers. </a:t>
            </a:r>
            <a:r>
              <a:rPr lang="en-GB" sz="2000" b="1" dirty="0">
                <a:latin typeface="Calibri"/>
                <a:ea typeface="Calibri"/>
                <a:cs typeface="Calibri"/>
              </a:rPr>
              <a:t>Pupils will receive their new timetables </a:t>
            </a:r>
            <a:r>
              <a:rPr lang="en-GB" sz="2000" dirty="0">
                <a:latin typeface="Calibri"/>
                <a:ea typeface="Calibri"/>
                <a:cs typeface="Calibri"/>
              </a:rPr>
              <a:t>and further information about the three-day visit. </a:t>
            </a:r>
            <a:endParaRPr lang="en-US" sz="2000" dirty="0">
              <a:latin typeface="Calibri"/>
              <a:ea typeface="Calibri"/>
              <a:cs typeface="Calibri"/>
            </a:endParaRPr>
          </a:p>
          <a:p>
            <a:pPr marL="0" indent="0" algn="just">
              <a:buNone/>
            </a:pPr>
            <a:endParaRPr lang="en-GB" sz="2000" dirty="0">
              <a:latin typeface="Calibri"/>
              <a:ea typeface="Calibri"/>
              <a:cs typeface="Calibri"/>
            </a:endParaRPr>
          </a:p>
          <a:p>
            <a:pPr marL="0" indent="0" algn="just">
              <a:buNone/>
            </a:pPr>
            <a:r>
              <a:rPr lang="en-GB" sz="2000" dirty="0">
                <a:latin typeface="Calibri"/>
                <a:ea typeface="Calibri"/>
                <a:cs typeface="Calibri"/>
              </a:rPr>
              <a:t>Pupils will then </a:t>
            </a:r>
            <a:r>
              <a:rPr lang="en-GB" sz="2000" b="1" dirty="0">
                <a:latin typeface="Calibri"/>
                <a:ea typeface="Calibri"/>
                <a:cs typeface="Calibri"/>
              </a:rPr>
              <a:t>attend their timetabled classes </a:t>
            </a:r>
            <a:r>
              <a:rPr lang="en-GB" sz="2000" dirty="0">
                <a:latin typeface="Calibri"/>
                <a:ea typeface="Calibri"/>
                <a:cs typeface="Calibri"/>
              </a:rPr>
              <a:t>from Tutor on Tuesday 18</a:t>
            </a:r>
            <a:r>
              <a:rPr lang="en-GB" sz="2000" baseline="30000" dirty="0">
                <a:latin typeface="Calibri"/>
                <a:ea typeface="Calibri"/>
                <a:cs typeface="Calibri"/>
              </a:rPr>
              <a:t>th</a:t>
            </a:r>
            <a:r>
              <a:rPr lang="en-GB" sz="2000" dirty="0">
                <a:latin typeface="Calibri"/>
                <a:ea typeface="Calibri"/>
                <a:cs typeface="Calibri"/>
              </a:rPr>
              <a:t> June until period 6 on Thursday 20</a:t>
            </a:r>
            <a:r>
              <a:rPr lang="en-GB" sz="2000" baseline="30000" dirty="0">
                <a:latin typeface="Calibri"/>
                <a:ea typeface="Calibri"/>
                <a:cs typeface="Calibri"/>
              </a:rPr>
              <a:t>th</a:t>
            </a:r>
            <a:r>
              <a:rPr lang="en-GB" sz="1800" baseline="30000" dirty="0">
                <a:latin typeface="Calibri"/>
                <a:ea typeface="Calibri"/>
                <a:cs typeface="Calibri"/>
              </a:rPr>
              <a:t> </a:t>
            </a:r>
            <a:r>
              <a:rPr lang="en-GB" sz="2000" dirty="0">
                <a:latin typeface="Calibri"/>
                <a:ea typeface="Calibri"/>
                <a:cs typeface="Calibri"/>
              </a:rPr>
              <a:t>June. This will give P7s the opportunity to meet their new teachers, peers and give them a taste of their new classes.</a:t>
            </a:r>
            <a:endParaRPr lang="en-US" sz="2000">
              <a:latin typeface="Calibri"/>
              <a:ea typeface="Calibri"/>
              <a:cs typeface="Calibri"/>
            </a:endParaRPr>
          </a:p>
          <a:p>
            <a:endParaRPr lang="en-US" sz="4800" dirty="0">
              <a:latin typeface="Calibri"/>
              <a:ea typeface="Calibri"/>
              <a:cs typeface="Calibri"/>
            </a:endParaRPr>
          </a:p>
        </p:txBody>
      </p:sp>
      <p:sp>
        <p:nvSpPr>
          <p:cNvPr id="6" name="Title 1">
            <a:extLst>
              <a:ext uri="{FF2B5EF4-FFF2-40B4-BE49-F238E27FC236}">
                <a16:creationId xmlns:a16="http://schemas.microsoft.com/office/drawing/2014/main" id="{CC32125C-486B-CD70-0E7A-81B7B6DF3C82}"/>
              </a:ext>
            </a:extLst>
          </p:cNvPr>
          <p:cNvSpPr txBox="1">
            <a:spLocks/>
          </p:cNvSpPr>
          <p:nvPr/>
        </p:nvSpPr>
        <p:spPr bwMode="auto">
          <a:xfrm>
            <a:off x="457200" y="248393"/>
            <a:ext cx="8229600" cy="85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First Day Arrangements</a:t>
            </a:r>
            <a:endParaRPr lang="en-US" dirty="0"/>
          </a:p>
        </p:txBody>
      </p:sp>
      <p:pic>
        <p:nvPicPr>
          <p:cNvPr id="8" name="Picture 7" descr="A yellow circle with a red x and a red shield&#10;&#10;Description automatically generated">
            <a:extLst>
              <a:ext uri="{FF2B5EF4-FFF2-40B4-BE49-F238E27FC236}">
                <a16:creationId xmlns:a16="http://schemas.microsoft.com/office/drawing/2014/main" id="{89BFD367-8044-6803-68A3-10B61A063CF9}"/>
              </a:ext>
            </a:extLst>
          </p:cNvPr>
          <p:cNvPicPr>
            <a:picLocks noChangeAspect="1"/>
          </p:cNvPicPr>
          <p:nvPr/>
        </p:nvPicPr>
        <p:blipFill rotWithShape="1">
          <a:blip r:embed="rId2"/>
          <a:srcRect l="630" r="759"/>
          <a:stretch/>
        </p:blipFill>
        <p:spPr>
          <a:xfrm>
            <a:off x="8162848" y="159118"/>
            <a:ext cx="975044" cy="1036912"/>
          </a:xfrm>
          <a:prstGeom prst="rect">
            <a:avLst/>
          </a:prstGeom>
        </p:spPr>
      </p:pic>
    </p:spTree>
    <p:extLst>
      <p:ext uri="{BB962C8B-B14F-4D97-AF65-F5344CB8AC3E}">
        <p14:creationId xmlns:p14="http://schemas.microsoft.com/office/powerpoint/2010/main" val="333336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67D895-DF89-4034-811B-F6DBE7722B8D}"/>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31747" name="Rectangle 4">
            <a:extLst>
              <a:ext uri="{FF2B5EF4-FFF2-40B4-BE49-F238E27FC236}">
                <a16:creationId xmlns:a16="http://schemas.microsoft.com/office/drawing/2014/main" id="{AD4197B0-A87F-4694-A470-FD4360B0D0D7}"/>
              </a:ext>
            </a:extLst>
          </p:cNvPr>
          <p:cNvSpPr>
            <a:spLocks noChangeArrowheads="1"/>
          </p:cNvSpPr>
          <p:nvPr/>
        </p:nvSpPr>
        <p:spPr bwMode="auto">
          <a:xfrm>
            <a:off x="-36513"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
        <p:nvSpPr>
          <p:cNvPr id="13" name="Title 1">
            <a:extLst>
              <a:ext uri="{FF2B5EF4-FFF2-40B4-BE49-F238E27FC236}">
                <a16:creationId xmlns:a16="http://schemas.microsoft.com/office/drawing/2014/main" id="{D4E8CFFD-B14E-4CAA-BDF4-4A470162256E}"/>
              </a:ext>
            </a:extLst>
          </p:cNvPr>
          <p:cNvSpPr txBox="1">
            <a:spLocks/>
          </p:cNvSpPr>
          <p:nvPr/>
        </p:nvSpPr>
        <p:spPr bwMode="auto">
          <a:xfrm>
            <a:off x="605635" y="1826515"/>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FFCCCC"/>
                </a:solidFill>
                <a:effectLst>
                  <a:outerShdw blurRad="38100" dist="19050" dir="2700000" algn="tl" rotWithShape="0">
                    <a:schemeClr val="dk1">
                      <a:alpha val="40000"/>
                    </a:schemeClr>
                  </a:outerShdw>
                </a:effectLst>
                <a:latin typeface="Berlin Sans FB" panose="020E0602020502020306" pitchFamily="34" charset="0"/>
              </a:rPr>
              <a:t>English and Languages</a:t>
            </a:r>
            <a:endParaRPr lang="en-GB" sz="3600" kern="0">
              <a:ln w="19050">
                <a:solidFill>
                  <a:schemeClr val="tx1"/>
                </a:solidFill>
              </a:ln>
              <a:solidFill>
                <a:srgbClr val="FFCCCC"/>
              </a:solidFill>
            </a:endParaRPr>
          </a:p>
        </p:txBody>
      </p:sp>
      <p:pic>
        <p:nvPicPr>
          <p:cNvPr id="31749" name="Picture 13">
            <a:extLst>
              <a:ext uri="{FF2B5EF4-FFF2-40B4-BE49-F238E27FC236}">
                <a16:creationId xmlns:a16="http://schemas.microsoft.com/office/drawing/2014/main" id="{A5F48E9E-51A2-45C4-86B8-6DA7EAA94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967" y="2894468"/>
            <a:ext cx="34861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635EB22-1681-485B-AA76-9C2B00FB1C0A}"/>
              </a:ext>
            </a:extLst>
          </p:cNvPr>
          <p:cNvSpPr txBox="1">
            <a:spLocks/>
          </p:cNvSpPr>
          <p:nvPr/>
        </p:nvSpPr>
        <p:spPr bwMode="auto">
          <a:xfrm>
            <a:off x="4907837" y="1733754"/>
            <a:ext cx="4015027" cy="50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GB" sz="3600" b="1" kern="0">
                <a:ln w="19050">
                  <a:solidFill>
                    <a:schemeClr val="tx1"/>
                  </a:solidFill>
                </a:ln>
                <a:solidFill>
                  <a:srgbClr val="FFCC66"/>
                </a:solidFill>
                <a:effectLst>
                  <a:outerShdw blurRad="38100" dist="19050" dir="2700000" algn="tl" rotWithShape="0">
                    <a:schemeClr val="dk1">
                      <a:alpha val="40000"/>
                    </a:schemeClr>
                  </a:outerShdw>
                </a:effectLst>
                <a:latin typeface="Berlin Sans FB" panose="020E0602020502020306" pitchFamily="34" charset="0"/>
              </a:rPr>
              <a:t>Expressive Arts</a:t>
            </a:r>
            <a:endParaRPr lang="en-GB" sz="3600" kern="0">
              <a:ln w="19050">
                <a:solidFill>
                  <a:schemeClr val="tx1"/>
                </a:solidFill>
              </a:ln>
              <a:solidFill>
                <a:srgbClr val="FFCC66"/>
              </a:solidFill>
            </a:endParaRPr>
          </a:p>
        </p:txBody>
      </p:sp>
      <p:pic>
        <p:nvPicPr>
          <p:cNvPr id="3" name="Picture 2">
            <a:extLst>
              <a:ext uri="{FF2B5EF4-FFF2-40B4-BE49-F238E27FC236}">
                <a16:creationId xmlns:a16="http://schemas.microsoft.com/office/drawing/2014/main" id="{B2A69D98-EC90-437E-8A95-24A5F3B34D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2404497"/>
            <a:ext cx="3379961" cy="33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yellow circle with a red x and a red shield&#10;&#10;Description automatically generated">
            <a:extLst>
              <a:ext uri="{FF2B5EF4-FFF2-40B4-BE49-F238E27FC236}">
                <a16:creationId xmlns:a16="http://schemas.microsoft.com/office/drawing/2014/main" id="{BCD15A49-6CDC-05B4-6E3B-66A3EFA6F0AA}"/>
              </a:ext>
            </a:extLst>
          </p:cNvPr>
          <p:cNvPicPr>
            <a:picLocks noChangeAspect="1"/>
          </p:cNvPicPr>
          <p:nvPr/>
        </p:nvPicPr>
        <p:blipFill rotWithShape="1">
          <a:blip r:embed="rId4"/>
          <a:srcRect l="630" r="759"/>
          <a:stretch/>
        </p:blipFill>
        <p:spPr>
          <a:xfrm>
            <a:off x="8062206" y="144741"/>
            <a:ext cx="975044" cy="10369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CAE4-3028-4352-B42D-756A89CC76FD}"/>
              </a:ext>
            </a:extLst>
          </p:cNvPr>
          <p:cNvSpPr>
            <a:spLocks noGrp="1"/>
          </p:cNvSpPr>
          <p:nvPr>
            <p:ph type="title"/>
          </p:nvPr>
        </p:nvSpPr>
        <p:spPr>
          <a:xfrm>
            <a:off x="912785" y="312572"/>
            <a:ext cx="6961853" cy="857250"/>
          </a:xfrm>
        </p:spPr>
        <p:txBody>
          <a:bodyPr/>
          <a:lstStyle/>
          <a:p>
            <a:pPr>
              <a:defRPr/>
            </a:pPr>
            <a:r>
              <a:rPr lang="en-US"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Senior Leadership Team</a:t>
            </a:r>
            <a:endParaRPr lang="en-GB"/>
          </a:p>
        </p:txBody>
      </p:sp>
      <p:sp>
        <p:nvSpPr>
          <p:cNvPr id="4" name="TextBox 3">
            <a:extLst>
              <a:ext uri="{FF2B5EF4-FFF2-40B4-BE49-F238E27FC236}">
                <a16:creationId xmlns:a16="http://schemas.microsoft.com/office/drawing/2014/main" id="{3E2146B3-1DAA-4125-9A53-49922EE7BB2F}"/>
              </a:ext>
            </a:extLst>
          </p:cNvPr>
          <p:cNvSpPr txBox="1"/>
          <p:nvPr/>
        </p:nvSpPr>
        <p:spPr>
          <a:xfrm>
            <a:off x="1769192" y="3981187"/>
            <a:ext cx="1988379"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err="1">
                <a:latin typeface="Calibri"/>
                <a:cs typeface="Calibri"/>
              </a:rPr>
              <a:t>Mrs</a:t>
            </a:r>
            <a:r>
              <a:rPr lang="en-US" b="1" dirty="0">
                <a:latin typeface="Calibri"/>
                <a:cs typeface="Calibri"/>
              </a:rPr>
              <a:t> Speight</a:t>
            </a:r>
            <a:endParaRPr lang="en-US" sz="1600" b="1" dirty="0">
              <a:latin typeface="Calibri"/>
              <a:cs typeface="Calibri"/>
            </a:endParaRPr>
          </a:p>
          <a:p>
            <a:pPr algn="ctr"/>
            <a:r>
              <a:rPr lang="en-US" b="1" dirty="0">
                <a:latin typeface="Calibri"/>
                <a:cs typeface="Calibri"/>
              </a:rPr>
              <a:t>Remit:</a:t>
            </a:r>
            <a:r>
              <a:rPr lang="en-US" dirty="0">
                <a:latin typeface="Calibri"/>
                <a:cs typeface="Calibri"/>
              </a:rPr>
              <a:t> Wellbeing, Equality and Inclusion</a:t>
            </a:r>
            <a:endParaRPr lang="en-US" sz="1600" dirty="0">
              <a:latin typeface="Calibri"/>
              <a:ea typeface="Calibri"/>
              <a:cs typeface="Calibri"/>
            </a:endParaRPr>
          </a:p>
          <a:p>
            <a:pPr algn="ctr"/>
            <a:r>
              <a:rPr lang="en-US" b="1" dirty="0">
                <a:latin typeface="Calibri"/>
                <a:cs typeface="Calibri"/>
              </a:rPr>
              <a:t>Year link</a:t>
            </a:r>
            <a:r>
              <a:rPr lang="en-US" dirty="0">
                <a:latin typeface="Calibri"/>
                <a:cs typeface="Calibri"/>
              </a:rPr>
              <a:t> – S1 &amp; S5/6</a:t>
            </a:r>
            <a:endParaRPr lang="en-US" sz="1600" dirty="0">
              <a:latin typeface="Calibri"/>
              <a:ea typeface="Calibri"/>
              <a:cs typeface="Calibri"/>
            </a:endParaRPr>
          </a:p>
          <a:p>
            <a:pPr algn="ctr"/>
            <a:r>
              <a:rPr lang="en-US" b="1" dirty="0">
                <a:latin typeface="Calibri"/>
                <a:ea typeface="Calibri"/>
                <a:cs typeface="Calibri"/>
              </a:rPr>
              <a:t>House link</a:t>
            </a:r>
            <a:r>
              <a:rPr lang="en-US" dirty="0">
                <a:latin typeface="Calibri"/>
                <a:ea typeface="Calibri"/>
                <a:cs typeface="Calibri"/>
              </a:rPr>
              <a:t> – </a:t>
            </a:r>
            <a:r>
              <a:rPr lang="en-US" b="1" dirty="0">
                <a:latin typeface="Calibri"/>
                <a:ea typeface="Calibri"/>
                <a:cs typeface="Calibri"/>
              </a:rPr>
              <a:t> </a:t>
            </a:r>
            <a:r>
              <a:rPr lang="en-US" b="1" dirty="0">
                <a:solidFill>
                  <a:srgbClr val="FFC000"/>
                </a:solidFill>
                <a:latin typeface="Calibri"/>
                <a:ea typeface="Calibri"/>
                <a:cs typeface="Calibri"/>
              </a:rPr>
              <a:t>Solway</a:t>
            </a:r>
          </a:p>
        </p:txBody>
      </p:sp>
      <p:sp>
        <p:nvSpPr>
          <p:cNvPr id="5" name="TextBox 4">
            <a:extLst>
              <a:ext uri="{FF2B5EF4-FFF2-40B4-BE49-F238E27FC236}">
                <a16:creationId xmlns:a16="http://schemas.microsoft.com/office/drawing/2014/main" id="{9D99CC25-4413-A721-0DB7-6647A6AB558E}"/>
              </a:ext>
            </a:extLst>
          </p:cNvPr>
          <p:cNvSpPr txBox="1"/>
          <p:nvPr/>
        </p:nvSpPr>
        <p:spPr>
          <a:xfrm>
            <a:off x="3760917" y="3981187"/>
            <a:ext cx="1632225" cy="20082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err="1">
                <a:latin typeface="Calibri"/>
                <a:cs typeface="Calibri"/>
              </a:rPr>
              <a:t>Mrs</a:t>
            </a:r>
            <a:r>
              <a:rPr lang="en-US" b="1" dirty="0">
                <a:latin typeface="Calibri"/>
                <a:cs typeface="Calibri"/>
              </a:rPr>
              <a:t> Clark</a:t>
            </a:r>
            <a:endParaRPr lang="en-US" sz="1600" dirty="0">
              <a:cs typeface="Calibri" panose="020F0502020204030204"/>
            </a:endParaRPr>
          </a:p>
          <a:p>
            <a:pPr algn="ctr"/>
            <a:r>
              <a:rPr lang="en-US" b="1" dirty="0">
                <a:latin typeface="Calibri"/>
                <a:cs typeface="Calibri"/>
              </a:rPr>
              <a:t>Remit: </a:t>
            </a:r>
            <a:r>
              <a:rPr lang="en-US" dirty="0">
                <a:latin typeface="Calibri"/>
                <a:cs typeface="Calibri"/>
              </a:rPr>
              <a:t>Raising Attainment and Achievement</a:t>
            </a:r>
            <a:endParaRPr lang="en-US" sz="1600" dirty="0">
              <a:cs typeface="Calibri" panose="020F0502020204030204"/>
            </a:endParaRPr>
          </a:p>
          <a:p>
            <a:pPr algn="ctr"/>
            <a:r>
              <a:rPr lang="en-US" b="1" dirty="0">
                <a:latin typeface="Calibri"/>
                <a:cs typeface="Calibri"/>
              </a:rPr>
              <a:t>Year link </a:t>
            </a:r>
            <a:r>
              <a:rPr lang="en-US" dirty="0">
                <a:latin typeface="Calibri"/>
                <a:cs typeface="Calibri"/>
              </a:rPr>
              <a:t>– S3</a:t>
            </a:r>
            <a:endParaRPr lang="en-US" sz="1600" dirty="0">
              <a:latin typeface="Calibri"/>
              <a:ea typeface="Calibri"/>
              <a:cs typeface="Calibri"/>
            </a:endParaRPr>
          </a:p>
          <a:p>
            <a:pPr algn="ctr"/>
            <a:r>
              <a:rPr lang="en-US" b="1" dirty="0">
                <a:latin typeface="Calibri"/>
                <a:ea typeface="Calibri"/>
                <a:cs typeface="Calibri"/>
              </a:rPr>
              <a:t>House link</a:t>
            </a:r>
            <a:r>
              <a:rPr lang="en-US" dirty="0">
                <a:latin typeface="Calibri"/>
                <a:ea typeface="Calibri"/>
                <a:cs typeface="Calibri"/>
              </a:rPr>
              <a:t> - </a:t>
            </a:r>
            <a:r>
              <a:rPr lang="en-US" b="1" dirty="0">
                <a:solidFill>
                  <a:srgbClr val="0070C0"/>
                </a:solidFill>
                <a:latin typeface="Calibri"/>
                <a:ea typeface="Calibri"/>
                <a:cs typeface="Calibri"/>
              </a:rPr>
              <a:t>Bruce</a:t>
            </a:r>
          </a:p>
        </p:txBody>
      </p:sp>
      <p:sp>
        <p:nvSpPr>
          <p:cNvPr id="6" name="TextBox 5">
            <a:extLst>
              <a:ext uri="{FF2B5EF4-FFF2-40B4-BE49-F238E27FC236}">
                <a16:creationId xmlns:a16="http://schemas.microsoft.com/office/drawing/2014/main" id="{02E936D6-135A-AA27-3005-AFFBB011F8C3}"/>
              </a:ext>
            </a:extLst>
          </p:cNvPr>
          <p:cNvSpPr txBox="1"/>
          <p:nvPr/>
        </p:nvSpPr>
        <p:spPr>
          <a:xfrm>
            <a:off x="7152138" y="3984367"/>
            <a:ext cx="1894283"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err="1">
                <a:latin typeface="Calibri"/>
                <a:ea typeface="Calibri"/>
                <a:cs typeface="Calibri"/>
              </a:rPr>
              <a:t>Mrs</a:t>
            </a:r>
            <a:r>
              <a:rPr lang="en-US" b="1" dirty="0">
                <a:latin typeface="Calibri"/>
                <a:ea typeface="Calibri"/>
                <a:cs typeface="Calibri"/>
              </a:rPr>
              <a:t> Buchanan (Acting)</a:t>
            </a:r>
            <a:endParaRPr lang="en-US" b="1" dirty="0">
              <a:latin typeface="Calibri"/>
              <a:cs typeface="Calibri"/>
            </a:endParaRPr>
          </a:p>
          <a:p>
            <a:pPr algn="ctr"/>
            <a:r>
              <a:rPr lang="en-US" b="1" dirty="0">
                <a:latin typeface="Calibri"/>
                <a:cs typeface="Calibri"/>
              </a:rPr>
              <a:t>Remit: </a:t>
            </a:r>
            <a:r>
              <a:rPr lang="en-US" dirty="0">
                <a:latin typeface="Calibri"/>
                <a:cs typeface="Calibri"/>
              </a:rPr>
              <a:t>BGE Curriculum and alternative pathways</a:t>
            </a:r>
            <a:endParaRPr lang="en-US" dirty="0">
              <a:latin typeface="Calibri"/>
              <a:ea typeface="Calibri"/>
              <a:cs typeface="Calibri"/>
            </a:endParaRPr>
          </a:p>
          <a:p>
            <a:pPr algn="ctr"/>
            <a:r>
              <a:rPr lang="en-US" b="1" dirty="0">
                <a:latin typeface="Calibri"/>
                <a:ea typeface="Calibri"/>
                <a:cs typeface="Calibri"/>
              </a:rPr>
              <a:t>House link</a:t>
            </a:r>
            <a:r>
              <a:rPr lang="en-US" dirty="0">
                <a:latin typeface="Calibri"/>
                <a:ea typeface="Calibri"/>
                <a:cs typeface="Calibri"/>
              </a:rPr>
              <a:t> - </a:t>
            </a:r>
            <a:r>
              <a:rPr lang="en-US" b="1" dirty="0" err="1">
                <a:solidFill>
                  <a:srgbClr val="C00000"/>
                </a:solidFill>
                <a:latin typeface="Calibri"/>
                <a:ea typeface="Calibri"/>
                <a:cs typeface="Calibri"/>
              </a:rPr>
              <a:t>Kinmount</a:t>
            </a:r>
            <a:endParaRPr lang="en-US" b="1" dirty="0">
              <a:solidFill>
                <a:srgbClr val="C00000"/>
              </a:solidFill>
              <a:latin typeface="Calibri"/>
              <a:ea typeface="Calibri"/>
              <a:cs typeface="Calibri"/>
            </a:endParaRPr>
          </a:p>
        </p:txBody>
      </p:sp>
      <p:sp>
        <p:nvSpPr>
          <p:cNvPr id="3" name="TextBox 2">
            <a:extLst>
              <a:ext uri="{FF2B5EF4-FFF2-40B4-BE49-F238E27FC236}">
                <a16:creationId xmlns:a16="http://schemas.microsoft.com/office/drawing/2014/main" id="{7BE75D3A-8B3E-E54E-F21B-DD896079EB43}"/>
              </a:ext>
            </a:extLst>
          </p:cNvPr>
          <p:cNvSpPr txBox="1"/>
          <p:nvPr/>
        </p:nvSpPr>
        <p:spPr>
          <a:xfrm>
            <a:off x="114160" y="3975983"/>
            <a:ext cx="1660745" cy="20082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err="1">
                <a:latin typeface="Calibri"/>
                <a:cs typeface="Calibri"/>
              </a:rPr>
              <a:t>Mr</a:t>
            </a:r>
            <a:r>
              <a:rPr lang="en-US" b="1">
                <a:latin typeface="Calibri"/>
                <a:cs typeface="Calibri"/>
              </a:rPr>
              <a:t> Murray</a:t>
            </a:r>
            <a:endParaRPr lang="en-US" sz="1600" b="1"/>
          </a:p>
          <a:p>
            <a:pPr algn="ctr"/>
            <a:r>
              <a:rPr lang="en-US" b="1">
                <a:latin typeface="Calibri"/>
                <a:cs typeface="Calibri"/>
              </a:rPr>
              <a:t>Remit:</a:t>
            </a:r>
            <a:r>
              <a:rPr lang="en-US">
                <a:latin typeface="Calibri"/>
                <a:cs typeface="Calibri"/>
              </a:rPr>
              <a:t> Leadership of Change</a:t>
            </a:r>
            <a:endParaRPr lang="en-US" sz="1600"/>
          </a:p>
          <a:p>
            <a:pPr algn="ctr"/>
            <a:r>
              <a:rPr lang="en-US" b="1">
                <a:latin typeface="Calibri"/>
                <a:cs typeface="Calibri"/>
              </a:rPr>
              <a:t>Year link -</a:t>
            </a:r>
            <a:r>
              <a:rPr lang="en-US">
                <a:latin typeface="Calibri"/>
                <a:cs typeface="Calibri"/>
              </a:rPr>
              <a:t> S4 </a:t>
            </a:r>
            <a:endParaRPr lang="en-US">
              <a:latin typeface="Calibri"/>
              <a:ea typeface="Calibri"/>
              <a:cs typeface="Calibri"/>
            </a:endParaRPr>
          </a:p>
          <a:p>
            <a:pPr algn="ctr"/>
            <a:r>
              <a:rPr lang="en-US" b="1">
                <a:latin typeface="Calibri"/>
                <a:ea typeface="Calibri"/>
                <a:cs typeface="Calibri"/>
              </a:rPr>
              <a:t>House link</a:t>
            </a:r>
            <a:r>
              <a:rPr lang="en-US">
                <a:latin typeface="Calibri"/>
                <a:ea typeface="Calibri"/>
                <a:cs typeface="Calibri"/>
              </a:rPr>
              <a:t> - </a:t>
            </a:r>
            <a:r>
              <a:rPr lang="en-US" b="1" err="1">
                <a:solidFill>
                  <a:srgbClr val="7030A0"/>
                </a:solidFill>
                <a:latin typeface="Calibri"/>
                <a:ea typeface="Calibri"/>
                <a:cs typeface="Calibri"/>
              </a:rPr>
              <a:t>Hoddom</a:t>
            </a:r>
            <a:endParaRPr lang="en-US" b="1">
              <a:solidFill>
                <a:srgbClr val="7030A0"/>
              </a:solidFill>
              <a:latin typeface="Calibri"/>
              <a:ea typeface="Calibri"/>
              <a:cs typeface="Calibri"/>
            </a:endParaRPr>
          </a:p>
        </p:txBody>
      </p:sp>
      <p:pic>
        <p:nvPicPr>
          <p:cNvPr id="10" name="Picture 9" descr="A yellow circle with a red x and a red shield&#10;&#10;Description automatically generated">
            <a:extLst>
              <a:ext uri="{FF2B5EF4-FFF2-40B4-BE49-F238E27FC236}">
                <a16:creationId xmlns:a16="http://schemas.microsoft.com/office/drawing/2014/main" id="{D06E5123-79A9-A050-AF9C-F8F484DEEAA3}"/>
              </a:ext>
            </a:extLst>
          </p:cNvPr>
          <p:cNvPicPr>
            <a:picLocks noChangeAspect="1"/>
          </p:cNvPicPr>
          <p:nvPr/>
        </p:nvPicPr>
        <p:blipFill rotWithShape="1">
          <a:blip r:embed="rId2"/>
          <a:srcRect l="630" r="759"/>
          <a:stretch/>
        </p:blipFill>
        <p:spPr>
          <a:xfrm>
            <a:off x="7889037" y="183176"/>
            <a:ext cx="1090704" cy="1107304"/>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850EA0AF-25AE-F80A-88DB-C94B421F4B5B}"/>
              </a:ext>
            </a:extLst>
          </p:cNvPr>
          <p:cNvPicPr>
            <a:picLocks noChangeAspect="1"/>
          </p:cNvPicPr>
          <p:nvPr/>
        </p:nvPicPr>
        <p:blipFill>
          <a:blip r:embed="rId3"/>
          <a:stretch>
            <a:fillRect/>
          </a:stretch>
        </p:blipFill>
        <p:spPr>
          <a:xfrm>
            <a:off x="7230681" y="1911242"/>
            <a:ext cx="1705017" cy="1931184"/>
          </a:xfrm>
          <a:prstGeom prst="rect">
            <a:avLst/>
          </a:prstGeom>
          <a:ln w="12700">
            <a:solidFill>
              <a:schemeClr val="tx1"/>
            </a:solidFill>
          </a:ln>
        </p:spPr>
      </p:pic>
      <p:pic>
        <p:nvPicPr>
          <p:cNvPr id="11" name="Picture 10" descr="A person sitting in a chair&#10;&#10;Description automatically generated">
            <a:extLst>
              <a:ext uri="{FF2B5EF4-FFF2-40B4-BE49-F238E27FC236}">
                <a16:creationId xmlns:a16="http://schemas.microsoft.com/office/drawing/2014/main" id="{D3D1A62B-E8B4-659B-1245-AFA2EDDAC069}"/>
              </a:ext>
            </a:extLst>
          </p:cNvPr>
          <p:cNvPicPr>
            <a:picLocks noChangeAspect="1"/>
          </p:cNvPicPr>
          <p:nvPr/>
        </p:nvPicPr>
        <p:blipFill>
          <a:blip r:embed="rId4"/>
          <a:stretch>
            <a:fillRect/>
          </a:stretch>
        </p:blipFill>
        <p:spPr>
          <a:xfrm>
            <a:off x="1892762" y="1940333"/>
            <a:ext cx="1644583" cy="1850633"/>
          </a:xfrm>
          <a:prstGeom prst="rect">
            <a:avLst/>
          </a:prstGeom>
          <a:ln w="12700">
            <a:solidFill>
              <a:schemeClr val="tx1"/>
            </a:solidFill>
          </a:ln>
        </p:spPr>
      </p:pic>
      <p:pic>
        <p:nvPicPr>
          <p:cNvPr id="9" name="Picture 8" descr="A person smiling at camera&#10;&#10;Description automatically generated">
            <a:extLst>
              <a:ext uri="{FF2B5EF4-FFF2-40B4-BE49-F238E27FC236}">
                <a16:creationId xmlns:a16="http://schemas.microsoft.com/office/drawing/2014/main" id="{211685BC-B6E8-5F3D-8F8D-BEB0ABF670E6}"/>
              </a:ext>
            </a:extLst>
          </p:cNvPr>
          <p:cNvPicPr>
            <a:picLocks noChangeAspect="1"/>
          </p:cNvPicPr>
          <p:nvPr/>
        </p:nvPicPr>
        <p:blipFill rotWithShape="1">
          <a:blip r:embed="rId5"/>
          <a:srcRect t="9417"/>
          <a:stretch/>
        </p:blipFill>
        <p:spPr>
          <a:xfrm>
            <a:off x="3657227" y="1947593"/>
            <a:ext cx="1545746" cy="1846774"/>
          </a:xfrm>
          <a:prstGeom prst="rect">
            <a:avLst/>
          </a:prstGeom>
          <a:ln w="28575">
            <a:solidFill>
              <a:schemeClr val="tx1"/>
            </a:solidFill>
          </a:ln>
        </p:spPr>
      </p:pic>
      <p:sp>
        <p:nvSpPr>
          <p:cNvPr id="12" name="TextBox 11">
            <a:extLst>
              <a:ext uri="{FF2B5EF4-FFF2-40B4-BE49-F238E27FC236}">
                <a16:creationId xmlns:a16="http://schemas.microsoft.com/office/drawing/2014/main" id="{8C636AB4-8200-6B83-491E-45E0E09B31C9}"/>
              </a:ext>
            </a:extLst>
          </p:cNvPr>
          <p:cNvSpPr txBox="1"/>
          <p:nvPr/>
        </p:nvSpPr>
        <p:spPr>
          <a:xfrm>
            <a:off x="5383726" y="3984367"/>
            <a:ext cx="1825988" cy="20082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err="1">
                <a:latin typeface="Calibri"/>
                <a:cs typeface="Calibri"/>
              </a:rPr>
              <a:t>Ms</a:t>
            </a:r>
            <a:r>
              <a:rPr lang="en-US" b="1" dirty="0">
                <a:latin typeface="Calibri"/>
                <a:cs typeface="Calibri"/>
              </a:rPr>
              <a:t> Brown</a:t>
            </a:r>
          </a:p>
          <a:p>
            <a:pPr algn="ctr"/>
            <a:r>
              <a:rPr lang="en-US" b="1" dirty="0">
                <a:latin typeface="Calibri"/>
                <a:cs typeface="Calibri"/>
              </a:rPr>
              <a:t>Remit: </a:t>
            </a:r>
            <a:r>
              <a:rPr lang="en-US" dirty="0">
                <a:latin typeface="Calibri"/>
                <a:cs typeface="Calibri"/>
              </a:rPr>
              <a:t>Learning, Teaching and Assessment</a:t>
            </a:r>
            <a:endParaRPr lang="en-US" sz="1600">
              <a:latin typeface="Calibri"/>
              <a:ea typeface="Calibri"/>
              <a:cs typeface="Calibri"/>
            </a:endParaRPr>
          </a:p>
          <a:p>
            <a:pPr algn="ctr"/>
            <a:r>
              <a:rPr lang="en-US" b="1" dirty="0">
                <a:latin typeface="Calibri"/>
                <a:cs typeface="Calibri"/>
              </a:rPr>
              <a:t>Year link </a:t>
            </a:r>
            <a:r>
              <a:rPr lang="en-US" dirty="0">
                <a:latin typeface="Calibri"/>
                <a:cs typeface="Calibri"/>
              </a:rPr>
              <a:t>– S2</a:t>
            </a:r>
            <a:endParaRPr lang="en-US" sz="1600" dirty="0">
              <a:latin typeface="Calibri"/>
              <a:cs typeface="Calibri"/>
            </a:endParaRPr>
          </a:p>
          <a:p>
            <a:pPr algn="ctr"/>
            <a:r>
              <a:rPr lang="en-US" b="1" dirty="0">
                <a:latin typeface="Calibri"/>
                <a:ea typeface="Calibri"/>
                <a:cs typeface="Calibri"/>
              </a:rPr>
              <a:t>House Link - </a:t>
            </a:r>
            <a:r>
              <a:rPr lang="en-US" b="1" dirty="0">
                <a:solidFill>
                  <a:srgbClr val="00B050"/>
                </a:solidFill>
                <a:latin typeface="Calibri"/>
                <a:ea typeface="Calibri"/>
                <a:cs typeface="Calibri"/>
              </a:rPr>
              <a:t>Douglas</a:t>
            </a:r>
          </a:p>
        </p:txBody>
      </p:sp>
      <p:pic>
        <p:nvPicPr>
          <p:cNvPr id="13" name="Picture 12" descr="A person in a suit&#10;&#10;Description automatically generated">
            <a:extLst>
              <a:ext uri="{FF2B5EF4-FFF2-40B4-BE49-F238E27FC236}">
                <a16:creationId xmlns:a16="http://schemas.microsoft.com/office/drawing/2014/main" id="{2687CA2F-A7BA-88DA-652B-5B263F982F2D}"/>
              </a:ext>
            </a:extLst>
          </p:cNvPr>
          <p:cNvPicPr>
            <a:picLocks noChangeAspect="1"/>
          </p:cNvPicPr>
          <p:nvPr/>
        </p:nvPicPr>
        <p:blipFill rotWithShape="1">
          <a:blip r:embed="rId6"/>
          <a:srcRect l="19120" t="11005" r="18518" b="34366"/>
          <a:stretch/>
        </p:blipFill>
        <p:spPr>
          <a:xfrm>
            <a:off x="218702" y="1930293"/>
            <a:ext cx="1548189" cy="1847852"/>
          </a:xfrm>
          <a:prstGeom prst="rect">
            <a:avLst/>
          </a:prstGeom>
          <a:ln w="28575">
            <a:solidFill>
              <a:schemeClr val="tx1"/>
            </a:solidFill>
          </a:ln>
        </p:spPr>
      </p:pic>
      <p:pic>
        <p:nvPicPr>
          <p:cNvPr id="14" name="Picture 13" descr="A person smiling at camera&#10;&#10;Description automatically generated">
            <a:extLst>
              <a:ext uri="{FF2B5EF4-FFF2-40B4-BE49-F238E27FC236}">
                <a16:creationId xmlns:a16="http://schemas.microsoft.com/office/drawing/2014/main" id="{FB3B76BC-6724-5C22-C1A8-C389AEFF0D39}"/>
              </a:ext>
            </a:extLst>
          </p:cNvPr>
          <p:cNvPicPr>
            <a:picLocks noChangeAspect="1"/>
          </p:cNvPicPr>
          <p:nvPr/>
        </p:nvPicPr>
        <p:blipFill>
          <a:blip r:embed="rId7"/>
          <a:stretch>
            <a:fillRect/>
          </a:stretch>
        </p:blipFill>
        <p:spPr>
          <a:xfrm>
            <a:off x="5320993" y="1910954"/>
            <a:ext cx="1807369" cy="1893094"/>
          </a:xfrm>
          <a:prstGeom prst="rect">
            <a:avLst/>
          </a:prstGeom>
          <a:ln w="12700">
            <a:solidFill>
              <a:schemeClr val="tx1"/>
            </a:solidFill>
          </a:ln>
        </p:spPr>
      </p:pic>
    </p:spTree>
    <p:extLst>
      <p:ext uri="{BB962C8B-B14F-4D97-AF65-F5344CB8AC3E}">
        <p14:creationId xmlns:p14="http://schemas.microsoft.com/office/powerpoint/2010/main" val="135052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20B0C-6148-4AFF-A281-788E6CDE3668}"/>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10" name="Title 1">
            <a:extLst>
              <a:ext uri="{FF2B5EF4-FFF2-40B4-BE49-F238E27FC236}">
                <a16:creationId xmlns:a16="http://schemas.microsoft.com/office/drawing/2014/main" id="{9840588A-D6A5-4257-9E79-30323DFC03D6}"/>
              </a:ext>
            </a:extLst>
          </p:cNvPr>
          <p:cNvSpPr txBox="1">
            <a:spLocks/>
          </p:cNvSpPr>
          <p:nvPr/>
        </p:nvSpPr>
        <p:spPr bwMode="auto">
          <a:xfrm>
            <a:off x="183296" y="1586636"/>
            <a:ext cx="4091917"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66CCFF"/>
                </a:solidFill>
                <a:effectLst>
                  <a:outerShdw blurRad="38100" dist="19050" dir="2700000" algn="tl" rotWithShape="0">
                    <a:schemeClr val="dk1">
                      <a:alpha val="40000"/>
                    </a:schemeClr>
                  </a:outerShdw>
                </a:effectLst>
                <a:latin typeface="Berlin Sans FB" panose="020E0602020502020306" pitchFamily="34" charset="0"/>
              </a:rPr>
              <a:t>Health and Wellbeing</a:t>
            </a:r>
            <a:endParaRPr lang="en-GB" sz="3600" kern="0">
              <a:ln w="19050">
                <a:solidFill>
                  <a:schemeClr val="tx1"/>
                </a:solidFill>
              </a:ln>
              <a:solidFill>
                <a:srgbClr val="66CCFF"/>
              </a:solidFill>
            </a:endParaRPr>
          </a:p>
        </p:txBody>
      </p:sp>
      <p:pic>
        <p:nvPicPr>
          <p:cNvPr id="32772" name="Picture 10">
            <a:extLst>
              <a:ext uri="{FF2B5EF4-FFF2-40B4-BE49-F238E27FC236}">
                <a16:creationId xmlns:a16="http://schemas.microsoft.com/office/drawing/2014/main" id="{C7707F99-38E5-4C71-B9B3-3F3C7CEDA1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167" y="2472398"/>
            <a:ext cx="3802063"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a:extLst>
              <a:ext uri="{FF2B5EF4-FFF2-40B4-BE49-F238E27FC236}">
                <a16:creationId xmlns:a16="http://schemas.microsoft.com/office/drawing/2014/main" id="{B348AE7B-1A82-4045-9793-A1FFCE680C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146" y="4067426"/>
            <a:ext cx="19526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4">
            <a:extLst>
              <a:ext uri="{FF2B5EF4-FFF2-40B4-BE49-F238E27FC236}">
                <a16:creationId xmlns:a16="http://schemas.microsoft.com/office/drawing/2014/main" id="{68DB4191-F3F0-46F1-A22D-067B1FAE51D2}"/>
              </a:ext>
            </a:extLst>
          </p:cNvPr>
          <p:cNvSpPr>
            <a:spLocks noChangeArrowheads="1"/>
          </p:cNvSpPr>
          <p:nvPr/>
        </p:nvSpPr>
        <p:spPr bwMode="auto">
          <a:xfrm>
            <a:off x="-36513"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
        <p:nvSpPr>
          <p:cNvPr id="2" name="Title 1">
            <a:extLst>
              <a:ext uri="{FF2B5EF4-FFF2-40B4-BE49-F238E27FC236}">
                <a16:creationId xmlns:a16="http://schemas.microsoft.com/office/drawing/2014/main" id="{6F72366B-A3F9-4F21-8326-8F43995C50CF}"/>
              </a:ext>
            </a:extLst>
          </p:cNvPr>
          <p:cNvSpPr txBox="1">
            <a:spLocks/>
          </p:cNvSpPr>
          <p:nvPr/>
        </p:nvSpPr>
        <p:spPr bwMode="auto">
          <a:xfrm>
            <a:off x="5015365" y="1717097"/>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en-GB" sz="3600" b="1" kern="0" dirty="0">
                <a:ln w="12700">
                  <a:solidFill>
                    <a:schemeClr val="tx1"/>
                  </a:solidFill>
                </a:ln>
                <a:solidFill>
                  <a:srgbClr val="FF9933"/>
                </a:solidFill>
                <a:effectLst>
                  <a:outerShdw blurRad="38100" dist="19050" dir="2700000" algn="tl" rotWithShape="0">
                    <a:schemeClr val="dk1">
                      <a:alpha val="40000"/>
                    </a:schemeClr>
                  </a:outerShdw>
                </a:effectLst>
                <a:latin typeface="Berlin Sans FB"/>
              </a:rPr>
              <a:t>ICT</a:t>
            </a:r>
            <a:endParaRPr lang="en-GB" sz="3600" kern="0" dirty="0">
              <a:ln w="12700">
                <a:solidFill>
                  <a:schemeClr val="tx1"/>
                </a:solidFill>
              </a:ln>
              <a:solidFill>
                <a:srgbClr val="FF9933"/>
              </a:solidFill>
            </a:endParaRPr>
          </a:p>
        </p:txBody>
      </p:sp>
      <p:pic>
        <p:nvPicPr>
          <p:cNvPr id="3" name="Picture 2" descr="Fundamentals Of Learning Technologies: Part 1 - eLearning Industry">
            <a:extLst>
              <a:ext uri="{FF2B5EF4-FFF2-40B4-BE49-F238E27FC236}">
                <a16:creationId xmlns:a16="http://schemas.microsoft.com/office/drawing/2014/main" id="{2668E557-44E0-4194-A3D1-20441CCC6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636838"/>
            <a:ext cx="36290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yellow circle with a red x and a red shield&#10;&#10;Description automatically generated">
            <a:extLst>
              <a:ext uri="{FF2B5EF4-FFF2-40B4-BE49-F238E27FC236}">
                <a16:creationId xmlns:a16="http://schemas.microsoft.com/office/drawing/2014/main" id="{7280D667-01CD-6F47-43B8-8B73B9F32A21}"/>
              </a:ext>
            </a:extLst>
          </p:cNvPr>
          <p:cNvPicPr>
            <a:picLocks noChangeAspect="1"/>
          </p:cNvPicPr>
          <p:nvPr/>
        </p:nvPicPr>
        <p:blipFill rotWithShape="1">
          <a:blip r:embed="rId5"/>
          <a:srcRect l="630" r="759"/>
          <a:stretch/>
        </p:blipFill>
        <p:spPr>
          <a:xfrm>
            <a:off x="8062206" y="144741"/>
            <a:ext cx="975044" cy="10369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D4A028-6B83-482E-A83D-1B69E0E8C9A2}"/>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33795" name="Rectangle 4">
            <a:extLst>
              <a:ext uri="{FF2B5EF4-FFF2-40B4-BE49-F238E27FC236}">
                <a16:creationId xmlns:a16="http://schemas.microsoft.com/office/drawing/2014/main" id="{47ADFE0A-77F3-4CD3-A87C-4AA0124E1EFB}"/>
              </a:ext>
            </a:extLst>
          </p:cNvPr>
          <p:cNvSpPr>
            <a:spLocks noChangeArrowheads="1"/>
          </p:cNvSpPr>
          <p:nvPr/>
        </p:nvSpPr>
        <p:spPr bwMode="auto">
          <a:xfrm>
            <a:off x="-36513"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
        <p:nvSpPr>
          <p:cNvPr id="8" name="Title 1">
            <a:extLst>
              <a:ext uri="{FF2B5EF4-FFF2-40B4-BE49-F238E27FC236}">
                <a16:creationId xmlns:a16="http://schemas.microsoft.com/office/drawing/2014/main" id="{5AD785AC-EABC-4C6F-A4DD-31643A7B0E0A}"/>
              </a:ext>
            </a:extLst>
          </p:cNvPr>
          <p:cNvSpPr txBox="1">
            <a:spLocks/>
          </p:cNvSpPr>
          <p:nvPr/>
        </p:nvSpPr>
        <p:spPr bwMode="auto">
          <a:xfrm>
            <a:off x="4918149" y="1803511"/>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33CC33"/>
                </a:solidFill>
                <a:effectLst>
                  <a:outerShdw blurRad="38100" dist="19050" dir="2700000" algn="tl" rotWithShape="0">
                    <a:schemeClr val="dk1">
                      <a:alpha val="40000"/>
                    </a:schemeClr>
                  </a:outerShdw>
                </a:effectLst>
                <a:latin typeface="Berlin Sans FB" panose="020E0602020502020306" pitchFamily="34" charset="0"/>
              </a:rPr>
              <a:t>Science</a:t>
            </a:r>
            <a:endParaRPr lang="en-GB" sz="3600" kern="0">
              <a:ln w="19050">
                <a:solidFill>
                  <a:schemeClr val="tx1"/>
                </a:solidFill>
              </a:ln>
              <a:solidFill>
                <a:srgbClr val="33CC33"/>
              </a:solidFill>
            </a:endParaRPr>
          </a:p>
        </p:txBody>
      </p:sp>
      <p:pic>
        <p:nvPicPr>
          <p:cNvPr id="33797" name="Picture 1">
            <a:extLst>
              <a:ext uri="{FF2B5EF4-FFF2-40B4-BE49-F238E27FC236}">
                <a16:creationId xmlns:a16="http://schemas.microsoft.com/office/drawing/2014/main" id="{222C411A-0C6F-40B7-B9E0-4142F7EF59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1905" y="2573338"/>
            <a:ext cx="455890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1923EAAF-075A-4E94-BAEC-143A38D007FF}"/>
              </a:ext>
            </a:extLst>
          </p:cNvPr>
          <p:cNvSpPr txBox="1">
            <a:spLocks/>
          </p:cNvSpPr>
          <p:nvPr/>
        </p:nvSpPr>
        <p:spPr bwMode="auto">
          <a:xfrm>
            <a:off x="611560" y="1803511"/>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9999FF"/>
                </a:solidFill>
                <a:effectLst>
                  <a:outerShdw blurRad="38100" dist="19050" dir="2700000" algn="tl" rotWithShape="0">
                    <a:schemeClr val="dk1">
                      <a:alpha val="40000"/>
                    </a:schemeClr>
                  </a:outerShdw>
                </a:effectLst>
                <a:latin typeface="Berlin Sans FB" panose="020E0602020502020306" pitchFamily="34" charset="0"/>
              </a:rPr>
              <a:t>Maths</a:t>
            </a:r>
            <a:endParaRPr lang="en-GB" sz="3600" kern="0">
              <a:ln w="19050">
                <a:solidFill>
                  <a:schemeClr val="tx1"/>
                </a:solidFill>
              </a:ln>
              <a:solidFill>
                <a:srgbClr val="9999FF"/>
              </a:solidFill>
            </a:endParaRPr>
          </a:p>
        </p:txBody>
      </p:sp>
      <p:pic>
        <p:nvPicPr>
          <p:cNvPr id="33799" name="Picture 13">
            <a:extLst>
              <a:ext uri="{FF2B5EF4-FFF2-40B4-BE49-F238E27FC236}">
                <a16:creationId xmlns:a16="http://schemas.microsoft.com/office/drawing/2014/main" id="{EC64EC2C-F9BE-4463-8502-72794E9D22BA}"/>
              </a:ext>
            </a:extLst>
          </p:cNvPr>
          <p:cNvPicPr>
            <a:picLocks noChangeAspect="1"/>
          </p:cNvPicPr>
          <p:nvPr/>
        </p:nvPicPr>
        <p:blipFill>
          <a:blip r:embed="rId3">
            <a:extLst>
              <a:ext uri="{28A0092B-C50C-407E-A947-70E740481C1C}">
                <a14:useLocalDpi xmlns:a14="http://schemas.microsoft.com/office/drawing/2010/main" val="0"/>
              </a:ext>
            </a:extLst>
          </a:blip>
          <a:srcRect l="-362" t="-2" r="3835" b="24974"/>
          <a:stretch>
            <a:fillRect/>
          </a:stretch>
        </p:blipFill>
        <p:spPr bwMode="auto">
          <a:xfrm>
            <a:off x="255588" y="3140075"/>
            <a:ext cx="4221162"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yellow circle with a red x and a red shield&#10;&#10;Description automatically generated">
            <a:extLst>
              <a:ext uri="{FF2B5EF4-FFF2-40B4-BE49-F238E27FC236}">
                <a16:creationId xmlns:a16="http://schemas.microsoft.com/office/drawing/2014/main" id="{3466DE97-2AB9-2610-012E-759507AD9D2C}"/>
              </a:ext>
            </a:extLst>
          </p:cNvPr>
          <p:cNvPicPr>
            <a:picLocks noChangeAspect="1"/>
          </p:cNvPicPr>
          <p:nvPr/>
        </p:nvPicPr>
        <p:blipFill rotWithShape="1">
          <a:blip r:embed="rId4"/>
          <a:srcRect l="630" r="759"/>
          <a:stretch/>
        </p:blipFill>
        <p:spPr>
          <a:xfrm>
            <a:off x="8062206" y="144741"/>
            <a:ext cx="975044" cy="103691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765310-A7BE-40B9-919E-F57AE684F3EB}"/>
              </a:ext>
            </a:extLst>
          </p:cNvPr>
          <p:cNvSpPr txBox="1">
            <a:spLocks/>
          </p:cNvSpPr>
          <p:nvPr/>
        </p:nvSpPr>
        <p:spPr bwMode="auto">
          <a:xfrm>
            <a:off x="256101" y="279230"/>
            <a:ext cx="878497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S1 Curriculum Areas</a:t>
            </a:r>
            <a:endParaRPr lang="en-GB" sz="4800" kern="0"/>
          </a:p>
        </p:txBody>
      </p:sp>
      <p:sp>
        <p:nvSpPr>
          <p:cNvPr id="34819" name="Rectangle 4">
            <a:extLst>
              <a:ext uri="{FF2B5EF4-FFF2-40B4-BE49-F238E27FC236}">
                <a16:creationId xmlns:a16="http://schemas.microsoft.com/office/drawing/2014/main" id="{AD3A94AE-C3CB-4AC6-BC12-4D7490849233}"/>
              </a:ext>
            </a:extLst>
          </p:cNvPr>
          <p:cNvSpPr>
            <a:spLocks noChangeArrowheads="1"/>
          </p:cNvSpPr>
          <p:nvPr/>
        </p:nvSpPr>
        <p:spPr bwMode="auto">
          <a:xfrm>
            <a:off x="-36513"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DDE31"/>
                </a:solidFill>
              </a:rPr>
              <a:t>School Day</a:t>
            </a:r>
          </a:p>
        </p:txBody>
      </p:sp>
      <p:sp>
        <p:nvSpPr>
          <p:cNvPr id="10" name="Title 1">
            <a:extLst>
              <a:ext uri="{FF2B5EF4-FFF2-40B4-BE49-F238E27FC236}">
                <a16:creationId xmlns:a16="http://schemas.microsoft.com/office/drawing/2014/main" id="{CD3EDA73-0681-44F7-A9AA-327668B7FB77}"/>
              </a:ext>
            </a:extLst>
          </p:cNvPr>
          <p:cNvSpPr txBox="1">
            <a:spLocks/>
          </p:cNvSpPr>
          <p:nvPr/>
        </p:nvSpPr>
        <p:spPr bwMode="auto">
          <a:xfrm>
            <a:off x="824825" y="1636010"/>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3600" b="1" kern="0">
                <a:ln w="19050">
                  <a:solidFill>
                    <a:schemeClr val="tx1"/>
                  </a:solidFill>
                </a:ln>
                <a:solidFill>
                  <a:srgbClr val="FF0000"/>
                </a:solidFill>
                <a:effectLst>
                  <a:outerShdw blurRad="38100" dist="19050" dir="2700000" algn="tl" rotWithShape="0">
                    <a:schemeClr val="dk1">
                      <a:alpha val="40000"/>
                    </a:schemeClr>
                  </a:outerShdw>
                </a:effectLst>
                <a:latin typeface="Berlin Sans FB" panose="020E0602020502020306" pitchFamily="34" charset="0"/>
              </a:rPr>
              <a:t>Social Subjects</a:t>
            </a:r>
            <a:endParaRPr lang="en-GB" sz="3600" kern="0">
              <a:ln w="19050">
                <a:solidFill>
                  <a:schemeClr val="tx1"/>
                </a:solidFill>
              </a:ln>
              <a:solidFill>
                <a:srgbClr val="FF0000"/>
              </a:solidFill>
            </a:endParaRPr>
          </a:p>
        </p:txBody>
      </p:sp>
      <p:pic>
        <p:nvPicPr>
          <p:cNvPr id="34822" name="Picture 10">
            <a:extLst>
              <a:ext uri="{FF2B5EF4-FFF2-40B4-BE49-F238E27FC236}">
                <a16:creationId xmlns:a16="http://schemas.microsoft.com/office/drawing/2014/main" id="{5EEA4298-D57A-47CB-B602-46C67525E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382838"/>
            <a:ext cx="43195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E405EC7-A128-495B-864E-BC4CE539D5B4}"/>
              </a:ext>
            </a:extLst>
          </p:cNvPr>
          <p:cNvSpPr txBox="1">
            <a:spLocks/>
          </p:cNvSpPr>
          <p:nvPr/>
        </p:nvSpPr>
        <p:spPr bwMode="auto">
          <a:xfrm>
            <a:off x="5003495" y="1724663"/>
            <a:ext cx="3313384" cy="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GB" sz="3600" b="1" kern="0" dirty="0">
                <a:ln w="19050">
                  <a:solidFill>
                    <a:srgbClr val="000000"/>
                  </a:solidFill>
                </a:ln>
                <a:solidFill>
                  <a:srgbClr val="99CCFF"/>
                </a:solidFill>
                <a:effectLst>
                  <a:outerShdw blurRad="38100" dist="19050" dir="2700000" algn="tl" rotWithShape="0">
                    <a:srgbClr val="000000">
                      <a:alpha val="40000"/>
                    </a:srgbClr>
                  </a:outerShdw>
                </a:effectLst>
                <a:latin typeface="Berlin Sans FB"/>
              </a:rPr>
              <a:t>Technologies</a:t>
            </a:r>
          </a:p>
        </p:txBody>
      </p:sp>
      <p:pic>
        <p:nvPicPr>
          <p:cNvPr id="3" name="Picture 2">
            <a:extLst>
              <a:ext uri="{FF2B5EF4-FFF2-40B4-BE49-F238E27FC236}">
                <a16:creationId xmlns:a16="http://schemas.microsoft.com/office/drawing/2014/main" id="{F416E954-33F6-4728-BC98-DF6ACD0A22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9418" y="2535505"/>
            <a:ext cx="3982753" cy="262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yellow circle with a red x and a red shield&#10;&#10;Description automatically generated">
            <a:extLst>
              <a:ext uri="{FF2B5EF4-FFF2-40B4-BE49-F238E27FC236}">
                <a16:creationId xmlns:a16="http://schemas.microsoft.com/office/drawing/2014/main" id="{E778756A-B025-5673-68EC-A7BC45C70450}"/>
              </a:ext>
            </a:extLst>
          </p:cNvPr>
          <p:cNvPicPr>
            <a:picLocks noChangeAspect="1"/>
          </p:cNvPicPr>
          <p:nvPr/>
        </p:nvPicPr>
        <p:blipFill rotWithShape="1">
          <a:blip r:embed="rId4"/>
          <a:srcRect l="630" r="759"/>
          <a:stretch/>
        </p:blipFill>
        <p:spPr>
          <a:xfrm>
            <a:off x="8062206" y="144741"/>
            <a:ext cx="975044" cy="10369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475320-C94E-4B00-8DDA-15AEFA7A2A47}"/>
              </a:ext>
            </a:extLst>
          </p:cNvPr>
          <p:cNvSpPr>
            <a:spLocks noGrp="1"/>
          </p:cNvSpPr>
          <p:nvPr>
            <p:ph idx="1"/>
          </p:nvPr>
        </p:nvSpPr>
        <p:spPr>
          <a:xfrm>
            <a:off x="1236004" y="2914594"/>
            <a:ext cx="7366958" cy="4053509"/>
          </a:xfrm>
        </p:spPr>
        <p:txBody>
          <a:bodyPr/>
          <a:lstStyle/>
          <a:p>
            <a:pPr marL="0" indent="0">
              <a:buNone/>
            </a:pPr>
            <a:endParaRPr lang="en-GB" dirty="0">
              <a:latin typeface="Calibri"/>
              <a:cs typeface="Calibri"/>
            </a:endParaRPr>
          </a:p>
          <a:p>
            <a:pPr marL="0" indent="0">
              <a:buNone/>
            </a:pPr>
            <a:r>
              <a:rPr lang="en-GB" dirty="0">
                <a:latin typeface="Calibri"/>
                <a:cs typeface="Calibri"/>
              </a:rPr>
              <a:t>Click on the link above to watch our virtual tours of the Main School Building and Performing Arts Building. </a:t>
            </a:r>
          </a:p>
        </p:txBody>
      </p:sp>
      <p:sp>
        <p:nvSpPr>
          <p:cNvPr id="5" name="Title 1">
            <a:extLst>
              <a:ext uri="{FF2B5EF4-FFF2-40B4-BE49-F238E27FC236}">
                <a16:creationId xmlns:a16="http://schemas.microsoft.com/office/drawing/2014/main" id="{C90EC4CB-2510-4C58-A153-FA40CB72DC9B}"/>
              </a:ext>
            </a:extLst>
          </p:cNvPr>
          <p:cNvSpPr txBox="1">
            <a:spLocks/>
          </p:cNvSpPr>
          <p:nvPr/>
        </p:nvSpPr>
        <p:spPr bwMode="auto">
          <a:xfrm>
            <a:off x="256101" y="279230"/>
            <a:ext cx="8784976" cy="113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Virtual Tour</a:t>
            </a:r>
            <a:endParaRPr lang="en-GB" sz="4800" kern="0"/>
          </a:p>
        </p:txBody>
      </p:sp>
      <p:sp>
        <p:nvSpPr>
          <p:cNvPr id="7" name="Rectangle 4">
            <a:extLst>
              <a:ext uri="{FF2B5EF4-FFF2-40B4-BE49-F238E27FC236}">
                <a16:creationId xmlns:a16="http://schemas.microsoft.com/office/drawing/2014/main" id="{8DFC1DAF-B817-41EF-85DE-2679A59B33CA}"/>
              </a:ext>
            </a:extLst>
          </p:cNvPr>
          <p:cNvSpPr>
            <a:spLocks noChangeArrowheads="1"/>
          </p:cNvSpPr>
          <p:nvPr/>
        </p:nvSpPr>
        <p:spPr bwMode="auto">
          <a:xfrm>
            <a:off x="-36513" y="6308725"/>
            <a:ext cx="9144001"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GB" altLang="en-US" sz="2400" b="1" dirty="0">
                <a:solidFill>
                  <a:srgbClr val="FDDE31"/>
                </a:solidFill>
                <a:latin typeface="Arial"/>
                <a:cs typeface="Arial"/>
              </a:rPr>
              <a:t>School Building</a:t>
            </a:r>
            <a:endParaRPr lang="en-GB" altLang="en-US" sz="2400" b="1" dirty="0">
              <a:solidFill>
                <a:srgbClr val="FDDE31"/>
              </a:solidFill>
            </a:endParaRPr>
          </a:p>
        </p:txBody>
      </p:sp>
      <p:pic>
        <p:nvPicPr>
          <p:cNvPr id="11" name="Picture 11">
            <a:extLst>
              <a:ext uri="{FF2B5EF4-FFF2-40B4-BE49-F238E27FC236}">
                <a16:creationId xmlns:a16="http://schemas.microsoft.com/office/drawing/2014/main" id="{19885B64-0D5E-4666-8A53-52414AF690DA}"/>
              </a:ext>
            </a:extLst>
          </p:cNvPr>
          <p:cNvPicPr>
            <a:picLocks noChangeAspect="1"/>
          </p:cNvPicPr>
          <p:nvPr/>
        </p:nvPicPr>
        <p:blipFill>
          <a:blip r:embed="rId2">
            <a:extLst>
              <a:ext uri="{28A0092B-C50C-407E-A947-70E740481C1C}">
                <a14:useLocalDpi xmlns:a14="http://schemas.microsoft.com/office/drawing/2010/main" val="0"/>
              </a:ext>
            </a:extLst>
          </a:blip>
          <a:srcRect l="18381" t="2504" r="15506"/>
          <a:stretch>
            <a:fillRect/>
          </a:stretch>
        </p:blipFill>
        <p:spPr bwMode="auto">
          <a:xfrm>
            <a:off x="515279" y="1600739"/>
            <a:ext cx="7207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84329" y="1788569"/>
            <a:ext cx="3403496" cy="369332"/>
          </a:xfrm>
          <a:prstGeom prst="rect">
            <a:avLst/>
          </a:prstGeom>
        </p:spPr>
        <p:txBody>
          <a:bodyPr wrap="none">
            <a:spAutoFit/>
          </a:bodyPr>
          <a:lstStyle/>
          <a:p>
            <a:r>
              <a:rPr lang="en-GB" dirty="0">
                <a:hlinkClick r:id="rId3"/>
              </a:rPr>
              <a:t>https://youtu.be/3gfG5QkonQE</a:t>
            </a:r>
            <a:r>
              <a:rPr lang="en-GB" dirty="0"/>
              <a:t> </a:t>
            </a:r>
          </a:p>
        </p:txBody>
      </p:sp>
      <p:pic>
        <p:nvPicPr>
          <p:cNvPr id="8" name="Picture 11">
            <a:extLst>
              <a:ext uri="{FF2B5EF4-FFF2-40B4-BE49-F238E27FC236}">
                <a16:creationId xmlns:a16="http://schemas.microsoft.com/office/drawing/2014/main" id="{19885B64-0D5E-4666-8A53-52414AF690DA}"/>
              </a:ext>
            </a:extLst>
          </p:cNvPr>
          <p:cNvPicPr>
            <a:picLocks noChangeAspect="1"/>
          </p:cNvPicPr>
          <p:nvPr/>
        </p:nvPicPr>
        <p:blipFill>
          <a:blip r:embed="rId2">
            <a:extLst>
              <a:ext uri="{28A0092B-C50C-407E-A947-70E740481C1C}">
                <a14:useLocalDpi xmlns:a14="http://schemas.microsoft.com/office/drawing/2010/main" val="0"/>
              </a:ext>
            </a:extLst>
          </a:blip>
          <a:srcRect l="18381" t="2504" r="15506"/>
          <a:stretch>
            <a:fillRect/>
          </a:stretch>
        </p:blipFill>
        <p:spPr bwMode="auto">
          <a:xfrm>
            <a:off x="515279" y="2528832"/>
            <a:ext cx="7207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39921" y="2700231"/>
            <a:ext cx="3347904" cy="369332"/>
          </a:xfrm>
          <a:prstGeom prst="rect">
            <a:avLst/>
          </a:prstGeom>
        </p:spPr>
        <p:txBody>
          <a:bodyPr wrap="none">
            <a:spAutoFit/>
          </a:bodyPr>
          <a:lstStyle/>
          <a:p>
            <a:r>
              <a:rPr lang="en-GB" dirty="0">
                <a:hlinkClick r:id="rId4"/>
              </a:rPr>
              <a:t>https://youtu.be/LiAoLYzDDPg</a:t>
            </a:r>
            <a:r>
              <a:rPr lang="en-GB" dirty="0"/>
              <a:t> </a:t>
            </a:r>
          </a:p>
        </p:txBody>
      </p:sp>
      <p:pic>
        <p:nvPicPr>
          <p:cNvPr id="10" name="Picture 9" descr="A yellow circle with a red x and a red shield&#10;&#10;Description automatically generated">
            <a:extLst>
              <a:ext uri="{FF2B5EF4-FFF2-40B4-BE49-F238E27FC236}">
                <a16:creationId xmlns:a16="http://schemas.microsoft.com/office/drawing/2014/main" id="{1E068E06-8DFA-503A-8E45-A5C2983845AC}"/>
              </a:ext>
            </a:extLst>
          </p:cNvPr>
          <p:cNvPicPr>
            <a:picLocks noChangeAspect="1"/>
          </p:cNvPicPr>
          <p:nvPr/>
        </p:nvPicPr>
        <p:blipFill rotWithShape="1">
          <a:blip r:embed="rId5"/>
          <a:srcRect l="630" r="759"/>
          <a:stretch/>
        </p:blipFill>
        <p:spPr>
          <a:xfrm>
            <a:off x="8062206" y="144741"/>
            <a:ext cx="975044" cy="1036912"/>
          </a:xfrm>
          <a:prstGeom prst="rect">
            <a:avLst/>
          </a:prstGeom>
        </p:spPr>
      </p:pic>
    </p:spTree>
    <p:extLst>
      <p:ext uri="{BB962C8B-B14F-4D97-AF65-F5344CB8AC3E}">
        <p14:creationId xmlns:p14="http://schemas.microsoft.com/office/powerpoint/2010/main" val="2065425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4C31-3410-495B-A4DF-0BFDBADB2280}"/>
              </a:ext>
            </a:extLst>
          </p:cNvPr>
          <p:cNvSpPr>
            <a:spLocks noGrp="1"/>
          </p:cNvSpPr>
          <p:nvPr>
            <p:ph type="ctrTitle"/>
          </p:nvPr>
        </p:nvSpPr>
        <p:spPr>
          <a:xfrm>
            <a:off x="333552" y="278476"/>
            <a:ext cx="7412459" cy="938535"/>
          </a:xfrm>
        </p:spPr>
        <p:txBody>
          <a:bodyPr/>
          <a:lstStyle/>
          <a:p>
            <a:pPr>
              <a:defRPr/>
            </a:pPr>
            <a:r>
              <a:rPr lang="en-GB"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Beyond the Classroom</a:t>
            </a:r>
            <a:endParaRPr lang="en-GB" sz="4800"/>
          </a:p>
        </p:txBody>
      </p:sp>
      <p:pic>
        <p:nvPicPr>
          <p:cNvPr id="35843" name="Picture 2">
            <a:extLst>
              <a:ext uri="{FF2B5EF4-FFF2-40B4-BE49-F238E27FC236}">
                <a16:creationId xmlns:a16="http://schemas.microsoft.com/office/drawing/2014/main" id="{E6FC83FA-8E41-442D-9FFC-1D9D8A539E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 y="1646238"/>
            <a:ext cx="889158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yellow circle with a red x and a red shield&#10;&#10;Description automatically generated">
            <a:extLst>
              <a:ext uri="{FF2B5EF4-FFF2-40B4-BE49-F238E27FC236}">
                <a16:creationId xmlns:a16="http://schemas.microsoft.com/office/drawing/2014/main" id="{C5C5B89D-3FA8-95ED-9955-107E45F79A76}"/>
              </a:ext>
            </a:extLst>
          </p:cNvPr>
          <p:cNvPicPr>
            <a:picLocks noChangeAspect="1"/>
          </p:cNvPicPr>
          <p:nvPr/>
        </p:nvPicPr>
        <p:blipFill rotWithShape="1">
          <a:blip r:embed="rId3"/>
          <a:srcRect l="630" r="759"/>
          <a:stretch/>
        </p:blipFill>
        <p:spPr>
          <a:xfrm>
            <a:off x="8062206" y="144741"/>
            <a:ext cx="975044" cy="10369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121D0EC9-092F-4D49-A28E-A55E349A2F61}"/>
              </a:ext>
            </a:extLst>
          </p:cNvPr>
          <p:cNvSpPr>
            <a:spLocks noGrp="1"/>
          </p:cNvSpPr>
          <p:nvPr>
            <p:ph idx="1"/>
          </p:nvPr>
        </p:nvSpPr>
        <p:spPr/>
        <p:txBody>
          <a:bodyPr/>
          <a:lstStyle/>
          <a:p>
            <a:endParaRPr lang="en-US" altLang="en-US"/>
          </a:p>
        </p:txBody>
      </p:sp>
      <p:pic>
        <p:nvPicPr>
          <p:cNvPr id="39939" name="Picture 3">
            <a:extLst>
              <a:ext uri="{FF2B5EF4-FFF2-40B4-BE49-F238E27FC236}">
                <a16:creationId xmlns:a16="http://schemas.microsoft.com/office/drawing/2014/main" id="{BDFDFE51-AE99-471F-A459-86DEBE8EF7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566863"/>
            <a:ext cx="86995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1AF371B-B7E1-4202-B8BB-EA5E39D17A0A}"/>
              </a:ext>
            </a:extLst>
          </p:cNvPr>
          <p:cNvSpPr txBox="1">
            <a:spLocks/>
          </p:cNvSpPr>
          <p:nvPr/>
        </p:nvSpPr>
        <p:spPr>
          <a:xfrm>
            <a:off x="333552" y="278476"/>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Science Club</a:t>
            </a:r>
            <a:endParaRPr lang="en-GB" sz="4800" ker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ANNA-FS1\ALB Community$\Community\2016-2017\School Shows\School Band Photos\IMG_0896.JPG">
            <a:extLst>
              <a:ext uri="{FF2B5EF4-FFF2-40B4-BE49-F238E27FC236}">
                <a16:creationId xmlns:a16="http://schemas.microsoft.com/office/drawing/2014/main" id="{DB31FAEA-5290-47C2-AAA3-135400EAF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437" y="228174"/>
            <a:ext cx="4073489" cy="309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19215C9-BA98-49B8-9DCD-C2D6512C0377}"/>
              </a:ext>
            </a:extLst>
          </p:cNvPr>
          <p:cNvSpPr txBox="1">
            <a:spLocks/>
          </p:cNvSpPr>
          <p:nvPr/>
        </p:nvSpPr>
        <p:spPr>
          <a:xfrm>
            <a:off x="207347" y="158436"/>
            <a:ext cx="4742503"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dirty="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Band and music groups</a:t>
            </a:r>
            <a:endParaRPr lang="en-GB" sz="4800" kern="0" dirty="0"/>
          </a:p>
        </p:txBody>
      </p:sp>
      <p:sp>
        <p:nvSpPr>
          <p:cNvPr id="2" name="AutoShape 2" descr="Expressive arts - Annan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3"/>
          <a:stretch>
            <a:fillRect/>
          </a:stretch>
        </p:blipFill>
        <p:spPr>
          <a:xfrm>
            <a:off x="4793437" y="3713357"/>
            <a:ext cx="4032436" cy="2620538"/>
          </a:xfrm>
          <a:prstGeom prst="rect">
            <a:avLst/>
          </a:prstGeom>
        </p:spPr>
      </p:pic>
      <p:sp>
        <p:nvSpPr>
          <p:cNvPr id="6" name="AutoShape 4" descr="Annan Academy New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1028692" y="2560482"/>
            <a:ext cx="3086108" cy="387326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0">
            <a:extLst>
              <a:ext uri="{FF2B5EF4-FFF2-40B4-BE49-F238E27FC236}">
                <a16:creationId xmlns:a16="http://schemas.microsoft.com/office/drawing/2014/main" id="{F0B5FBE5-7FFF-4343-B2CD-28F5A3B71C4A}"/>
              </a:ext>
            </a:extLst>
          </p:cNvPr>
          <p:cNvSpPr>
            <a:spLocks noGrp="1"/>
          </p:cNvSpPr>
          <p:nvPr>
            <p:ph type="body" sz="half" idx="1"/>
          </p:nvPr>
        </p:nvSpPr>
        <p:spPr/>
        <p:txBody>
          <a:bodyPr/>
          <a:lstStyle/>
          <a:p>
            <a:pPr marL="117475" indent="0">
              <a:buFontTx/>
              <a:buNone/>
            </a:pPr>
            <a:endParaRPr lang="en-US" altLang="en-US"/>
          </a:p>
        </p:txBody>
      </p:sp>
      <p:pic>
        <p:nvPicPr>
          <p:cNvPr id="41987" name="Content Placeholder 2">
            <a:extLst>
              <a:ext uri="{FF2B5EF4-FFF2-40B4-BE49-F238E27FC236}">
                <a16:creationId xmlns:a16="http://schemas.microsoft.com/office/drawing/2014/main" id="{8EBCBE3F-126B-4A18-A843-821C6FDDDE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25963" y="0"/>
            <a:ext cx="4618037" cy="6858000"/>
          </a:xfrm>
        </p:spPr>
      </p:pic>
      <p:sp>
        <p:nvSpPr>
          <p:cNvPr id="7" name="Title 1">
            <a:extLst>
              <a:ext uri="{FF2B5EF4-FFF2-40B4-BE49-F238E27FC236}">
                <a16:creationId xmlns:a16="http://schemas.microsoft.com/office/drawing/2014/main" id="{29D3AAE4-0B9D-45BA-988B-6E5A07E731E8}"/>
              </a:ext>
            </a:extLst>
          </p:cNvPr>
          <p:cNvSpPr txBox="1">
            <a:spLocks/>
          </p:cNvSpPr>
          <p:nvPr/>
        </p:nvSpPr>
        <p:spPr>
          <a:xfrm>
            <a:off x="333552" y="278476"/>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School Shows</a:t>
            </a:r>
            <a:endParaRPr lang="en-GB" sz="4800" kern="0"/>
          </a:p>
        </p:txBody>
      </p:sp>
      <p:sp>
        <p:nvSpPr>
          <p:cNvPr id="2" name="AutoShape 2" descr="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3"/>
          <a:stretch>
            <a:fillRect/>
          </a:stretch>
        </p:blipFill>
        <p:spPr>
          <a:xfrm>
            <a:off x="576748" y="1217011"/>
            <a:ext cx="3608037" cy="24460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6BC7D-E85D-4C20-9B81-ECC808512B1A}"/>
              </a:ext>
            </a:extLst>
          </p:cNvPr>
          <p:cNvSpPr txBox="1">
            <a:spLocks/>
          </p:cNvSpPr>
          <p:nvPr/>
        </p:nvSpPr>
        <p:spPr>
          <a:xfrm>
            <a:off x="333552" y="278476"/>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Sports Clubs</a:t>
            </a:r>
            <a:endParaRPr lang="en-GB" sz="4800" kern="0"/>
          </a:p>
        </p:txBody>
      </p:sp>
      <p:pic>
        <p:nvPicPr>
          <p:cNvPr id="38915" name="Picture 3">
            <a:extLst>
              <a:ext uri="{FF2B5EF4-FFF2-40B4-BE49-F238E27FC236}">
                <a16:creationId xmlns:a16="http://schemas.microsoft.com/office/drawing/2014/main" id="{B14DF85D-6A6E-40B4-A8F8-01A4267B9983}"/>
              </a:ext>
            </a:extLst>
          </p:cNvPr>
          <p:cNvPicPr>
            <a:picLocks noChangeAspect="1"/>
          </p:cNvPicPr>
          <p:nvPr/>
        </p:nvPicPr>
        <p:blipFill>
          <a:blip r:embed="rId2">
            <a:extLst>
              <a:ext uri="{28A0092B-C50C-407E-A947-70E740481C1C}">
                <a14:useLocalDpi xmlns:a14="http://schemas.microsoft.com/office/drawing/2010/main" val="0"/>
              </a:ext>
            </a:extLst>
          </a:blip>
          <a:srcRect l="15775" t="33440" r="6216" b="8553"/>
          <a:stretch>
            <a:fillRect/>
          </a:stretch>
        </p:blipFill>
        <p:spPr bwMode="auto">
          <a:xfrm>
            <a:off x="3362683" y="1280064"/>
            <a:ext cx="5153235" cy="28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97D6C03E-8DC3-40A4-B6DF-5D138EEE14C5}"/>
              </a:ext>
            </a:extLst>
          </p:cNvPr>
          <p:cNvPicPr>
            <a:picLocks noChangeAspect="1"/>
          </p:cNvPicPr>
          <p:nvPr/>
        </p:nvPicPr>
        <p:blipFill>
          <a:blip r:embed="rId3">
            <a:extLst>
              <a:ext uri="{28A0092B-C50C-407E-A947-70E740481C1C}">
                <a14:useLocalDpi xmlns:a14="http://schemas.microsoft.com/office/drawing/2010/main" val="0"/>
              </a:ext>
            </a:extLst>
          </a:blip>
          <a:srcRect l="24609" t="3015" r="10616"/>
          <a:stretch>
            <a:fillRect/>
          </a:stretch>
        </p:blipFill>
        <p:spPr bwMode="auto">
          <a:xfrm>
            <a:off x="76200" y="3109913"/>
            <a:ext cx="41767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https://scontent.xx.fbcdn.net/v/t1.0-0/p480x480/18057081_698747307000588_3664696096663029230_n.jpg?oh=d00c166c494443aae9e96e4fb61779bc&amp;oe=597C91A3">
            <a:extLst>
              <a:ext uri="{FF2B5EF4-FFF2-40B4-BE49-F238E27FC236}">
                <a16:creationId xmlns:a16="http://schemas.microsoft.com/office/drawing/2014/main" id="{5D002B16-B5FC-42C0-9B59-AB7C249BF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962400"/>
            <a:ext cx="282416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B4D7E7E7-BAFD-4E11-A360-B08747C4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0"/>
            <a:ext cx="42846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Content Placeholder 5">
            <a:extLst>
              <a:ext uri="{FF2B5EF4-FFF2-40B4-BE49-F238E27FC236}">
                <a16:creationId xmlns:a16="http://schemas.microsoft.com/office/drawing/2014/main" id="{20788675-4D7C-4D2E-BF34-1F3567A6850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00" y="0"/>
            <a:ext cx="4859338" cy="6858000"/>
          </a:xfrm>
        </p:spPr>
      </p:pic>
      <p:sp>
        <p:nvSpPr>
          <p:cNvPr id="6" name="Title 1">
            <a:extLst>
              <a:ext uri="{FF2B5EF4-FFF2-40B4-BE49-F238E27FC236}">
                <a16:creationId xmlns:a16="http://schemas.microsoft.com/office/drawing/2014/main" id="{C2DF4C24-0FBF-4C9B-BE29-8BA72ADBA1ED}"/>
              </a:ext>
            </a:extLst>
          </p:cNvPr>
          <p:cNvSpPr txBox="1">
            <a:spLocks/>
          </p:cNvSpPr>
          <p:nvPr/>
        </p:nvSpPr>
        <p:spPr>
          <a:xfrm>
            <a:off x="-828600" y="116632"/>
            <a:ext cx="4094431"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Trips</a:t>
            </a:r>
            <a:endParaRPr lang="en-GB" sz="4800" ker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circle with a red x and a red shield&#10;&#10;Description automatically generated">
            <a:extLst>
              <a:ext uri="{FF2B5EF4-FFF2-40B4-BE49-F238E27FC236}">
                <a16:creationId xmlns:a16="http://schemas.microsoft.com/office/drawing/2014/main" id="{D06E5123-79A9-A050-AF9C-F8F484DEEAA3}"/>
              </a:ext>
            </a:extLst>
          </p:cNvPr>
          <p:cNvPicPr>
            <a:picLocks noChangeAspect="1"/>
          </p:cNvPicPr>
          <p:nvPr/>
        </p:nvPicPr>
        <p:blipFill rotWithShape="1">
          <a:blip r:embed="rId2"/>
          <a:srcRect l="630" r="759"/>
          <a:stretch/>
        </p:blipFill>
        <p:spPr>
          <a:xfrm>
            <a:off x="7946547" y="111289"/>
            <a:ext cx="1119458" cy="1107303"/>
          </a:xfrm>
          <a:prstGeom prst="rect">
            <a:avLst/>
          </a:prstGeom>
        </p:spPr>
      </p:pic>
      <p:sp>
        <p:nvSpPr>
          <p:cNvPr id="2" name="TextBox 1">
            <a:extLst>
              <a:ext uri="{FF2B5EF4-FFF2-40B4-BE49-F238E27FC236}">
                <a16:creationId xmlns:a16="http://schemas.microsoft.com/office/drawing/2014/main" id="{0B1BEA3B-5101-1894-E2AF-51A49DC289B4}"/>
              </a:ext>
            </a:extLst>
          </p:cNvPr>
          <p:cNvSpPr txBox="1"/>
          <p:nvPr/>
        </p:nvSpPr>
        <p:spPr>
          <a:xfrm>
            <a:off x="615281" y="1924004"/>
            <a:ext cx="7972892"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a:latin typeface="Calibri"/>
                <a:cs typeface="Calibri"/>
              </a:rPr>
              <a:t>All young people in Annan Academy will have an excellent educational experience, in a safe and inclusive environment where we will provide them with the tools to </a:t>
            </a:r>
            <a:r>
              <a:rPr lang="en-US" sz="2400" err="1">
                <a:latin typeface="Calibri"/>
                <a:cs typeface="Calibri"/>
              </a:rPr>
              <a:t>realise</a:t>
            </a:r>
            <a:r>
              <a:rPr lang="en-US" sz="2400">
                <a:latin typeface="Calibri"/>
                <a:cs typeface="Calibri"/>
              </a:rPr>
              <a:t> their ambitions and aspirations.</a:t>
            </a:r>
          </a:p>
        </p:txBody>
      </p:sp>
      <p:pic>
        <p:nvPicPr>
          <p:cNvPr id="12" name="Content Placeholder 3" descr="A puzzle piece with a heart and a symbol&#10;&#10;Description automatically generated">
            <a:extLst>
              <a:ext uri="{FF2B5EF4-FFF2-40B4-BE49-F238E27FC236}">
                <a16:creationId xmlns:a16="http://schemas.microsoft.com/office/drawing/2014/main" id="{D0F0033D-30C8-394E-C8E0-F3E6885CAFF1}"/>
              </a:ext>
            </a:extLst>
          </p:cNvPr>
          <p:cNvPicPr>
            <a:picLocks noGrp="1" noChangeAspect="1"/>
          </p:cNvPicPr>
          <p:nvPr/>
        </p:nvPicPr>
        <p:blipFill>
          <a:blip r:embed="rId3"/>
          <a:stretch>
            <a:fillRect/>
          </a:stretch>
        </p:blipFill>
        <p:spPr>
          <a:xfrm>
            <a:off x="2651428" y="4009200"/>
            <a:ext cx="5738015" cy="1683766"/>
          </a:xfrm>
          <a:prstGeom prst="rect">
            <a:avLst/>
          </a:prstGeom>
        </p:spPr>
      </p:pic>
      <p:sp>
        <p:nvSpPr>
          <p:cNvPr id="4" name="Title 1">
            <a:extLst>
              <a:ext uri="{FF2B5EF4-FFF2-40B4-BE49-F238E27FC236}">
                <a16:creationId xmlns:a16="http://schemas.microsoft.com/office/drawing/2014/main" id="{BEC126B5-2088-7703-258C-86130A14FF15}"/>
              </a:ext>
            </a:extLst>
          </p:cNvPr>
          <p:cNvSpPr txBox="1">
            <a:spLocks/>
          </p:cNvSpPr>
          <p:nvPr/>
        </p:nvSpPr>
        <p:spPr>
          <a:xfrm>
            <a:off x="615247" y="790178"/>
            <a:ext cx="5466608"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Vision</a:t>
            </a:r>
            <a:endParaRPr lang="en-US" sz="4000"/>
          </a:p>
        </p:txBody>
      </p:sp>
      <p:sp>
        <p:nvSpPr>
          <p:cNvPr id="5" name="Title 1">
            <a:extLst>
              <a:ext uri="{FF2B5EF4-FFF2-40B4-BE49-F238E27FC236}">
                <a16:creationId xmlns:a16="http://schemas.microsoft.com/office/drawing/2014/main" id="{0FEB47BE-D58E-7A48-97A4-7AA332E3427F}"/>
              </a:ext>
            </a:extLst>
          </p:cNvPr>
          <p:cNvSpPr txBox="1">
            <a:spLocks/>
          </p:cNvSpPr>
          <p:nvPr/>
        </p:nvSpPr>
        <p:spPr>
          <a:xfrm>
            <a:off x="600869" y="4007170"/>
            <a:ext cx="5466608"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a:ln w="28575">
                  <a:solidFill>
                    <a:schemeClr val="tx1"/>
                  </a:solidFill>
                </a:ln>
                <a:solidFill>
                  <a:srgbClr val="FFFF00"/>
                </a:solidFill>
                <a:effectLst>
                  <a:outerShdw blurRad="38100" dist="19050" dir="2700000" algn="tl" rotWithShape="0">
                    <a:schemeClr val="dk1">
                      <a:alpha val="40000"/>
                    </a:schemeClr>
                  </a:outerShdw>
                </a:effectLst>
                <a:latin typeface="Berlin Sans FB"/>
              </a:rPr>
              <a:t>Values</a:t>
            </a:r>
            <a:endParaRPr lang="en-US" sz="4000"/>
          </a:p>
        </p:txBody>
      </p:sp>
    </p:spTree>
    <p:extLst>
      <p:ext uri="{BB962C8B-B14F-4D97-AF65-F5344CB8AC3E}">
        <p14:creationId xmlns:p14="http://schemas.microsoft.com/office/powerpoint/2010/main" val="739393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EAA2B401-6DBD-4EAF-865D-E2CA2E2D898A}"/>
              </a:ext>
            </a:extLst>
          </p:cNvPr>
          <p:cNvSpPr>
            <a:spLocks noChangeArrowheads="1"/>
          </p:cNvSpPr>
          <p:nvPr/>
        </p:nvSpPr>
        <p:spPr bwMode="auto">
          <a:xfrm>
            <a:off x="457200" y="549275"/>
            <a:ext cx="8229600"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sz="1800">
              <a:latin typeface="Comic Sans MS" panose="030F0702030302020204" pitchFamily="66" charset="0"/>
            </a:endParaRPr>
          </a:p>
        </p:txBody>
      </p:sp>
      <p:sp>
        <p:nvSpPr>
          <p:cNvPr id="44035" name="Rectangle 1">
            <a:extLst>
              <a:ext uri="{FF2B5EF4-FFF2-40B4-BE49-F238E27FC236}">
                <a16:creationId xmlns:a16="http://schemas.microsoft.com/office/drawing/2014/main" id="{F3502652-9928-40B0-BAD3-DE5B83149363}"/>
              </a:ext>
            </a:extLst>
          </p:cNvPr>
          <p:cNvSpPr>
            <a:spLocks noChangeArrowheads="1"/>
          </p:cNvSpPr>
          <p:nvPr/>
        </p:nvSpPr>
        <p:spPr bwMode="auto">
          <a:xfrm>
            <a:off x="557417" y="1420907"/>
            <a:ext cx="78390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GB" altLang="en-US" sz="2800" dirty="0">
                <a:latin typeface="Calibri"/>
                <a:ea typeface="Calibri"/>
                <a:cs typeface="Calibri"/>
              </a:rPr>
              <a:t>The school website has links to information. There is also a ‘P7 Transition’ tab with relevant information on our school website. </a:t>
            </a: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CEBBD0DF-04B8-47E3-9166-6E2DE08BD451}"/>
              </a:ext>
            </a:extLst>
          </p:cNvPr>
          <p:cNvSpPr txBox="1">
            <a:spLocks/>
          </p:cNvSpPr>
          <p:nvPr/>
        </p:nvSpPr>
        <p:spPr>
          <a:xfrm>
            <a:off x="629728" y="301566"/>
            <a:ext cx="7697788" cy="9385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Keeping in touch</a:t>
            </a:r>
            <a:endParaRPr lang="en-GB" sz="4800" kern="0"/>
          </a:p>
        </p:txBody>
      </p:sp>
      <p:pic>
        <p:nvPicPr>
          <p:cNvPr id="44038" name="Picture 9">
            <a:extLst>
              <a:ext uri="{FF2B5EF4-FFF2-40B4-BE49-F238E27FC236}">
                <a16:creationId xmlns:a16="http://schemas.microsoft.com/office/drawing/2014/main" id="{3183D91A-1F9E-4A57-8CE6-AA8902DF40A0}"/>
              </a:ext>
            </a:extLst>
          </p:cNvPr>
          <p:cNvPicPr>
            <a:picLocks noChangeAspect="1"/>
          </p:cNvPicPr>
          <p:nvPr/>
        </p:nvPicPr>
        <p:blipFill>
          <a:blip r:embed="rId3">
            <a:extLst>
              <a:ext uri="{28A0092B-C50C-407E-A947-70E740481C1C}">
                <a14:useLocalDpi xmlns:a14="http://schemas.microsoft.com/office/drawing/2010/main" val="0"/>
              </a:ext>
            </a:extLst>
          </a:blip>
          <a:srcRect l="18381" t="2504" r="15506"/>
          <a:stretch>
            <a:fillRect/>
          </a:stretch>
        </p:blipFill>
        <p:spPr bwMode="auto">
          <a:xfrm>
            <a:off x="890457" y="4295726"/>
            <a:ext cx="7207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1">
            <a:extLst>
              <a:ext uri="{FF2B5EF4-FFF2-40B4-BE49-F238E27FC236}">
                <a16:creationId xmlns:a16="http://schemas.microsoft.com/office/drawing/2014/main" id="{32940C7D-079E-4577-B874-7079E25B77CF}"/>
              </a:ext>
            </a:extLst>
          </p:cNvPr>
          <p:cNvSpPr>
            <a:spLocks noChangeArrowheads="1"/>
          </p:cNvSpPr>
          <p:nvPr/>
        </p:nvSpPr>
        <p:spPr bwMode="auto">
          <a:xfrm>
            <a:off x="1585913" y="2942721"/>
            <a:ext cx="65690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alibri"/>
                <a:cs typeface="Calibri"/>
                <a:hlinkClick r:id="rId4"/>
              </a:rPr>
              <a:t>https://blogs.glowscotland.org.uk/glowblogs/annanacademy/</a:t>
            </a:r>
            <a:endParaRPr lang="en-GB" altLang="en-US" sz="2800" dirty="0">
              <a:latin typeface="Calibri"/>
              <a:cs typeface="Calibri"/>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r>
              <a:rPr lang="en-GB" altLang="en-US" sz="2800" dirty="0">
                <a:latin typeface="Calibri"/>
                <a:cs typeface="Calibri"/>
                <a:hlinkClick r:id="rId5"/>
              </a:rPr>
              <a:t>https://www.facebook.com/pg/annanacademynews/events/</a:t>
            </a:r>
            <a:endParaRPr lang="en-GB" altLang="en-US" sz="2800" dirty="0">
              <a:latin typeface="Calibri"/>
              <a:cs typeface="Calibri"/>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r>
              <a:rPr lang="en-GB" altLang="en-US" sz="2800" dirty="0">
                <a:latin typeface="Calibri"/>
                <a:cs typeface="Calibri"/>
                <a:hlinkClick r:id="rId6"/>
              </a:rPr>
              <a:t>FAQs</a:t>
            </a:r>
            <a:endParaRPr lang="en-GB" altLang="en-US" sz="2800" dirty="0">
              <a:latin typeface="Calibri"/>
              <a:cs typeface="Calibri"/>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p:txBody>
      </p:sp>
      <p:pic>
        <p:nvPicPr>
          <p:cNvPr id="44040" name="Picture 11">
            <a:extLst>
              <a:ext uri="{FF2B5EF4-FFF2-40B4-BE49-F238E27FC236}">
                <a16:creationId xmlns:a16="http://schemas.microsoft.com/office/drawing/2014/main" id="{08B611E2-A4E4-4C89-B16B-9570F7A07C44}"/>
              </a:ext>
            </a:extLst>
          </p:cNvPr>
          <p:cNvPicPr>
            <a:picLocks noChangeAspect="1"/>
          </p:cNvPicPr>
          <p:nvPr/>
        </p:nvPicPr>
        <p:blipFill>
          <a:blip r:embed="rId3">
            <a:extLst>
              <a:ext uri="{28A0092B-C50C-407E-A947-70E740481C1C}">
                <a14:useLocalDpi xmlns:a14="http://schemas.microsoft.com/office/drawing/2010/main" val="0"/>
              </a:ext>
            </a:extLst>
          </a:blip>
          <a:srcRect l="18381" t="2504" r="15506"/>
          <a:stretch>
            <a:fillRect/>
          </a:stretch>
        </p:blipFill>
        <p:spPr bwMode="auto">
          <a:xfrm>
            <a:off x="881063" y="5381116"/>
            <a:ext cx="7207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 picture containing logo&#10;&#10;Description automatically generated">
            <a:extLst>
              <a:ext uri="{FF2B5EF4-FFF2-40B4-BE49-F238E27FC236}">
                <a16:creationId xmlns:a16="http://schemas.microsoft.com/office/drawing/2014/main" id="{A90CC854-1077-4480-AC94-68AF24BA0085}"/>
              </a:ext>
            </a:extLst>
          </p:cNvPr>
          <p:cNvPicPr>
            <a:picLocks noChangeAspect="1"/>
          </p:cNvPicPr>
          <p:nvPr/>
        </p:nvPicPr>
        <p:blipFill>
          <a:blip r:embed="rId7" cstate="hqprint">
            <a:extLst>
              <a:ext uri="{28A0092B-C50C-407E-A947-70E740481C1C}">
                <a14:useLocalDpi xmlns:a14="http://schemas.microsoft.com/office/drawing/2010/main" val="0"/>
              </a:ext>
            </a:extLst>
          </a:blip>
          <a:srcRect t="6186" b="5656"/>
          <a:stretch>
            <a:fillRect/>
          </a:stretch>
        </p:blipFill>
        <p:spPr bwMode="auto">
          <a:xfrm>
            <a:off x="881481" y="3068557"/>
            <a:ext cx="720307" cy="74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EAA2B401-6DBD-4EAF-865D-E2CA2E2D898A}"/>
              </a:ext>
            </a:extLst>
          </p:cNvPr>
          <p:cNvSpPr>
            <a:spLocks noChangeArrowheads="1"/>
          </p:cNvSpPr>
          <p:nvPr/>
        </p:nvSpPr>
        <p:spPr bwMode="auto">
          <a:xfrm>
            <a:off x="457200" y="549275"/>
            <a:ext cx="8229600"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sz="1800">
              <a:latin typeface="Comic Sans MS" panose="030F0702030302020204" pitchFamily="66" charset="0"/>
            </a:endParaRPr>
          </a:p>
        </p:txBody>
      </p:sp>
      <p:sp>
        <p:nvSpPr>
          <p:cNvPr id="44035" name="Rectangle 1">
            <a:extLst>
              <a:ext uri="{FF2B5EF4-FFF2-40B4-BE49-F238E27FC236}">
                <a16:creationId xmlns:a16="http://schemas.microsoft.com/office/drawing/2014/main" id="{F3502652-9928-40B0-BAD3-DE5B83149363}"/>
              </a:ext>
            </a:extLst>
          </p:cNvPr>
          <p:cNvSpPr>
            <a:spLocks noChangeArrowheads="1"/>
          </p:cNvSpPr>
          <p:nvPr/>
        </p:nvSpPr>
        <p:spPr bwMode="auto">
          <a:xfrm>
            <a:off x="557417" y="1420907"/>
            <a:ext cx="78390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endParaRPr lang="en-GB" altLang="en-US" sz="2800" dirty="0">
              <a:latin typeface="Calibri"/>
              <a:ea typeface="Calibri"/>
              <a:cs typeface="Calibri"/>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a:p>
            <a:pPr eaLnBrk="1" hangingPunct="1">
              <a:spcBef>
                <a:spcPct val="0"/>
              </a:spcBef>
              <a:buFontTx/>
              <a:buNone/>
            </a:pPr>
            <a:endParaRPr lang="en-GB" altLang="en-US" sz="2800" dirty="0">
              <a:latin typeface="Calibri" panose="020F0502020204030204" pitchFamily="34" charset="0"/>
              <a:cs typeface="Calibri" panose="020F050202020403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0C6251A8-A356-92FC-20F4-B41D1771FDF3}"/>
              </a:ext>
            </a:extLst>
          </p:cNvPr>
          <p:cNvPicPr>
            <a:picLocks noChangeAspect="1"/>
          </p:cNvPicPr>
          <p:nvPr/>
        </p:nvPicPr>
        <p:blipFill rotWithShape="1">
          <a:blip r:embed="rId3"/>
          <a:srcRect l="32045" t="32773" r="31723" b="22269"/>
          <a:stretch/>
        </p:blipFill>
        <p:spPr>
          <a:xfrm>
            <a:off x="910523" y="1627061"/>
            <a:ext cx="4023003" cy="3859597"/>
          </a:xfrm>
          <a:prstGeom prst="rect">
            <a:avLst/>
          </a:prstGeom>
        </p:spPr>
      </p:pic>
      <p:pic>
        <p:nvPicPr>
          <p:cNvPr id="4" name="Picture 3" descr="A yellow circle with a red x and a red shield&#10;&#10;Description automatically generated">
            <a:extLst>
              <a:ext uri="{FF2B5EF4-FFF2-40B4-BE49-F238E27FC236}">
                <a16:creationId xmlns:a16="http://schemas.microsoft.com/office/drawing/2014/main" id="{CB1683E7-5EEB-1AFB-6B98-D2AB60F93276}"/>
              </a:ext>
            </a:extLst>
          </p:cNvPr>
          <p:cNvPicPr>
            <a:picLocks noChangeAspect="1"/>
          </p:cNvPicPr>
          <p:nvPr/>
        </p:nvPicPr>
        <p:blipFill rotWithShape="1">
          <a:blip r:embed="rId4"/>
          <a:srcRect l="630" r="759"/>
          <a:stretch/>
        </p:blipFill>
        <p:spPr>
          <a:xfrm>
            <a:off x="8062206" y="144741"/>
            <a:ext cx="975044" cy="1036912"/>
          </a:xfrm>
          <a:prstGeom prst="rect">
            <a:avLst/>
          </a:prstGeom>
        </p:spPr>
      </p:pic>
      <p:pic>
        <p:nvPicPr>
          <p:cNvPr id="5" name="Picture 4" descr="First Visit Q&amp;A - Blanton Chiropractic">
            <a:extLst>
              <a:ext uri="{FF2B5EF4-FFF2-40B4-BE49-F238E27FC236}">
                <a16:creationId xmlns:a16="http://schemas.microsoft.com/office/drawing/2014/main" id="{15B5A848-0D29-F84A-5C14-AA7A09BC8E82}"/>
              </a:ext>
            </a:extLst>
          </p:cNvPr>
          <p:cNvPicPr>
            <a:picLocks noChangeAspect="1"/>
          </p:cNvPicPr>
          <p:nvPr/>
        </p:nvPicPr>
        <p:blipFill>
          <a:blip r:embed="rId5"/>
          <a:stretch>
            <a:fillRect/>
          </a:stretch>
        </p:blipFill>
        <p:spPr>
          <a:xfrm>
            <a:off x="5658928" y="2586123"/>
            <a:ext cx="2743199" cy="1944546"/>
          </a:xfrm>
          <a:prstGeom prst="rect">
            <a:avLst/>
          </a:prstGeom>
        </p:spPr>
      </p:pic>
      <p:sp>
        <p:nvSpPr>
          <p:cNvPr id="7" name="Title 1">
            <a:extLst>
              <a:ext uri="{FF2B5EF4-FFF2-40B4-BE49-F238E27FC236}">
                <a16:creationId xmlns:a16="http://schemas.microsoft.com/office/drawing/2014/main" id="{9E08E578-DB94-6C59-16CC-4AAC1E39D279}"/>
              </a:ext>
            </a:extLst>
          </p:cNvPr>
          <p:cNvSpPr txBox="1">
            <a:spLocks/>
          </p:cNvSpPr>
          <p:nvPr/>
        </p:nvSpPr>
        <p:spPr>
          <a:xfrm>
            <a:off x="629728" y="301566"/>
            <a:ext cx="7697788" cy="938535"/>
          </a:xfrm>
          <a:prstGeom prst="rect">
            <a:avLst/>
          </a:prstGeom>
        </p:spPr>
        <p:txBody>
          <a:bodyPr lIns="91440" tIns="45720" rIns="91440" bIns="45720"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4800" b="1" kern="0" dirty="0">
                <a:ln w="28575">
                  <a:solidFill>
                    <a:srgbClr val="000000"/>
                  </a:solidFill>
                </a:ln>
                <a:solidFill>
                  <a:srgbClr val="FFFF00"/>
                </a:solidFill>
                <a:effectLst>
                  <a:outerShdw blurRad="38100" dist="19050" dir="2700000" algn="tl" rotWithShape="0">
                    <a:srgbClr val="000000">
                      <a:alpha val="40000"/>
                    </a:srgbClr>
                  </a:outerShdw>
                </a:effectLst>
                <a:latin typeface="Berlin Sans FB"/>
              </a:rPr>
              <a:t>Q&amp;A</a:t>
            </a:r>
            <a:endParaRPr lang="en-US" dirty="0"/>
          </a:p>
        </p:txBody>
      </p:sp>
    </p:spTree>
    <p:extLst>
      <p:ext uri="{BB962C8B-B14F-4D97-AF65-F5344CB8AC3E}">
        <p14:creationId xmlns:p14="http://schemas.microsoft.com/office/powerpoint/2010/main" val="157744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DF1088-90FD-750D-6D48-71F40CDDED28}"/>
              </a:ext>
            </a:extLst>
          </p:cNvPr>
          <p:cNvSpPr txBox="1"/>
          <p:nvPr/>
        </p:nvSpPr>
        <p:spPr>
          <a:xfrm>
            <a:off x="165836" y="1433991"/>
            <a:ext cx="8840720" cy="807913"/>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Bef>
                <a:spcPts val="225"/>
              </a:spcBef>
              <a:spcAft>
                <a:spcPts val="225"/>
              </a:spcAft>
            </a:pPr>
            <a:r>
              <a:rPr lang="en-US" sz="2400">
                <a:latin typeface="Calibri"/>
                <a:cs typeface="Calibri"/>
              </a:rPr>
              <a:t>We will achieve our Vision by ensuring that our values underpin everything we do in Annan Academy to allow us;</a:t>
            </a:r>
          </a:p>
        </p:txBody>
      </p:sp>
      <p:sp>
        <p:nvSpPr>
          <p:cNvPr id="6" name="Title 1">
            <a:extLst>
              <a:ext uri="{FF2B5EF4-FFF2-40B4-BE49-F238E27FC236}">
                <a16:creationId xmlns:a16="http://schemas.microsoft.com/office/drawing/2014/main" id="{951A232D-4FB2-F47C-A455-D973C42C5825}"/>
              </a:ext>
            </a:extLst>
          </p:cNvPr>
          <p:cNvSpPr txBox="1">
            <a:spLocks/>
          </p:cNvSpPr>
          <p:nvPr/>
        </p:nvSpPr>
        <p:spPr>
          <a:xfrm>
            <a:off x="3476289" y="190320"/>
            <a:ext cx="2233858" cy="85725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800" b="1" dirty="0">
                <a:ln w="28575">
                  <a:solidFill>
                    <a:schemeClr val="tx1"/>
                  </a:solidFill>
                </a:ln>
                <a:solidFill>
                  <a:srgbClr val="FFFF00"/>
                </a:solidFill>
                <a:effectLst>
                  <a:outerShdw blurRad="38100" dist="19050" dir="2700000" algn="tl" rotWithShape="0">
                    <a:schemeClr val="dk1">
                      <a:alpha val="40000"/>
                    </a:schemeClr>
                  </a:outerShdw>
                </a:effectLst>
                <a:latin typeface="Berlin Sans FB"/>
              </a:rPr>
              <a:t>Aims</a:t>
            </a:r>
            <a:endParaRPr lang="en-US" sz="4800">
              <a:cs typeface="Arial"/>
            </a:endParaRPr>
          </a:p>
        </p:txBody>
      </p:sp>
      <p:pic>
        <p:nvPicPr>
          <p:cNvPr id="7" name="Picture 6" descr="A yellow circle with a red x and a red shield&#10;&#10;Description automatically generated">
            <a:extLst>
              <a:ext uri="{FF2B5EF4-FFF2-40B4-BE49-F238E27FC236}">
                <a16:creationId xmlns:a16="http://schemas.microsoft.com/office/drawing/2014/main" id="{D06E5123-79A9-A050-AF9C-F8F484DEEAA3}"/>
              </a:ext>
            </a:extLst>
          </p:cNvPr>
          <p:cNvPicPr>
            <a:picLocks noChangeAspect="1"/>
          </p:cNvPicPr>
          <p:nvPr/>
        </p:nvPicPr>
        <p:blipFill rotWithShape="1">
          <a:blip r:embed="rId2"/>
          <a:srcRect l="630" r="759"/>
          <a:stretch/>
        </p:blipFill>
        <p:spPr>
          <a:xfrm>
            <a:off x="7946547" y="82534"/>
            <a:ext cx="1119458" cy="1078549"/>
          </a:xfrm>
          <a:prstGeom prst="rect">
            <a:avLst/>
          </a:prstGeom>
        </p:spPr>
      </p:pic>
      <p:sp>
        <p:nvSpPr>
          <p:cNvPr id="3" name="TextBox 2">
            <a:extLst>
              <a:ext uri="{FF2B5EF4-FFF2-40B4-BE49-F238E27FC236}">
                <a16:creationId xmlns:a16="http://schemas.microsoft.com/office/drawing/2014/main" id="{335670B0-27F6-958C-D479-E099D45EE97A}"/>
              </a:ext>
            </a:extLst>
          </p:cNvPr>
          <p:cNvSpPr txBox="1"/>
          <p:nvPr/>
        </p:nvSpPr>
        <p:spPr>
          <a:xfrm>
            <a:off x="161146" y="2517411"/>
            <a:ext cx="2094875" cy="3147015"/>
          </a:xfrm>
          <a:prstGeom prst="rect">
            <a:avLst/>
          </a:prstGeom>
          <a:solidFill>
            <a:srgbClr val="FFF8E3"/>
          </a:solidFill>
          <a:ln w="28575">
            <a:solidFill>
              <a:schemeClr val="accent4"/>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latin typeface="Calibri"/>
                <a:cs typeface="Calibri"/>
              </a:rPr>
              <a:t>To </a:t>
            </a:r>
            <a:r>
              <a:rPr lang="en-US" sz="2000" b="1">
                <a:latin typeface="Calibri"/>
                <a:cs typeface="Calibri"/>
              </a:rPr>
              <a:t>work in partnership </a:t>
            </a:r>
            <a:r>
              <a:rPr lang="en-US" sz="2000">
                <a:latin typeface="Calibri"/>
                <a:cs typeface="Calibri"/>
              </a:rPr>
              <a:t>with pupils, parents, staff and partner agencies to ensure that Annan Academy is excellent and that every child meets their full potential.​</a:t>
            </a:r>
            <a:endParaRPr lang="en-US" sz="2000">
              <a:latin typeface="Calibri"/>
              <a:ea typeface="Calibri"/>
              <a:cs typeface="Calibri"/>
            </a:endParaRPr>
          </a:p>
        </p:txBody>
      </p:sp>
      <p:sp>
        <p:nvSpPr>
          <p:cNvPr id="4" name="TextBox 3">
            <a:extLst>
              <a:ext uri="{FF2B5EF4-FFF2-40B4-BE49-F238E27FC236}">
                <a16:creationId xmlns:a16="http://schemas.microsoft.com/office/drawing/2014/main" id="{2023ECF4-8431-B903-C497-79579AB8831F}"/>
              </a:ext>
            </a:extLst>
          </p:cNvPr>
          <p:cNvSpPr txBox="1"/>
          <p:nvPr/>
        </p:nvSpPr>
        <p:spPr>
          <a:xfrm>
            <a:off x="2419037" y="2517410"/>
            <a:ext cx="2038662" cy="1915909"/>
          </a:xfrm>
          <a:prstGeom prst="rect">
            <a:avLst/>
          </a:prstGeom>
          <a:solidFill>
            <a:srgbClr val="FFF8E3"/>
          </a:solidFill>
          <a:ln w="28575">
            <a:solidFill>
              <a:schemeClr val="accent4"/>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latin typeface="Calibri"/>
                <a:cs typeface="Calibri"/>
              </a:rPr>
              <a:t>To have </a:t>
            </a:r>
            <a:r>
              <a:rPr lang="en-US" sz="2000" b="1">
                <a:latin typeface="Calibri"/>
                <a:cs typeface="Calibri"/>
              </a:rPr>
              <a:t>innovative and excellent learning and teaching </a:t>
            </a:r>
            <a:r>
              <a:rPr lang="en-US" sz="2000">
                <a:latin typeface="Calibri"/>
                <a:cs typeface="Calibri"/>
              </a:rPr>
              <a:t>that meets the needs of all learners.​</a:t>
            </a:r>
            <a:endParaRPr lang="en-US" sz="1400">
              <a:latin typeface="Calibri"/>
              <a:ea typeface="Calibri"/>
              <a:cs typeface="Calibri"/>
            </a:endParaRPr>
          </a:p>
        </p:txBody>
      </p:sp>
      <p:sp>
        <p:nvSpPr>
          <p:cNvPr id="8" name="TextBox 7">
            <a:extLst>
              <a:ext uri="{FF2B5EF4-FFF2-40B4-BE49-F238E27FC236}">
                <a16:creationId xmlns:a16="http://schemas.microsoft.com/office/drawing/2014/main" id="{17079A7C-F6F0-93AB-784E-D027961B0510}"/>
              </a:ext>
            </a:extLst>
          </p:cNvPr>
          <p:cNvSpPr txBox="1"/>
          <p:nvPr/>
        </p:nvSpPr>
        <p:spPr>
          <a:xfrm>
            <a:off x="4620720" y="2517411"/>
            <a:ext cx="2160457" cy="3147015"/>
          </a:xfrm>
          <a:prstGeom prst="rect">
            <a:avLst/>
          </a:prstGeom>
          <a:solidFill>
            <a:srgbClr val="FFF8E3"/>
          </a:solidFill>
          <a:ln w="28575">
            <a:solidFill>
              <a:schemeClr val="accent4"/>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latin typeface="Calibri"/>
                <a:cs typeface="Calibri"/>
              </a:rPr>
              <a:t>To ensure the school provides </a:t>
            </a:r>
            <a:r>
              <a:rPr lang="en-US" sz="2000" b="1">
                <a:latin typeface="Calibri"/>
                <a:cs typeface="Calibri"/>
              </a:rPr>
              <a:t>flexible and progressive curriculum</a:t>
            </a:r>
            <a:r>
              <a:rPr lang="en-US" sz="2000">
                <a:latin typeface="Calibri"/>
                <a:cs typeface="Calibri"/>
              </a:rPr>
              <a:t> that enables all children and young people to develop the skills they need to succeed.​</a:t>
            </a:r>
            <a:endParaRPr lang="en-US" sz="2000">
              <a:latin typeface="Calibri"/>
              <a:ea typeface="Calibri"/>
              <a:cs typeface="Calibri"/>
            </a:endParaRPr>
          </a:p>
        </p:txBody>
      </p:sp>
      <p:sp>
        <p:nvSpPr>
          <p:cNvPr id="10" name="TextBox 9">
            <a:extLst>
              <a:ext uri="{FF2B5EF4-FFF2-40B4-BE49-F238E27FC236}">
                <a16:creationId xmlns:a16="http://schemas.microsoft.com/office/drawing/2014/main" id="{8F293E15-FDEE-F8F9-292C-857D7193ABC3}"/>
              </a:ext>
            </a:extLst>
          </p:cNvPr>
          <p:cNvSpPr txBox="1"/>
          <p:nvPr/>
        </p:nvSpPr>
        <p:spPr>
          <a:xfrm>
            <a:off x="6916088" y="2517411"/>
            <a:ext cx="2057400" cy="2839239"/>
          </a:xfrm>
          <a:prstGeom prst="rect">
            <a:avLst/>
          </a:prstGeom>
          <a:solidFill>
            <a:srgbClr val="FFF8E3"/>
          </a:solidFill>
          <a:ln w="28575">
            <a:solidFill>
              <a:schemeClr val="accent4"/>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latin typeface="Calibri"/>
                <a:cs typeface="Calibri"/>
              </a:rPr>
              <a:t>To have </a:t>
            </a:r>
            <a:r>
              <a:rPr lang="en-US" sz="2000" b="1">
                <a:latin typeface="Calibri"/>
                <a:cs typeface="Calibri"/>
              </a:rPr>
              <a:t>respectful relationships and communication</a:t>
            </a:r>
            <a:r>
              <a:rPr lang="en-US" sz="2000">
                <a:latin typeface="Calibri"/>
                <a:cs typeface="Calibri"/>
              </a:rPr>
              <a:t> at all levels in our school community, so that everyone feels included, safe and valued.​</a:t>
            </a:r>
            <a:endParaRPr lang="en-US" sz="1400">
              <a:latin typeface="Calibri"/>
              <a:ea typeface="Calibri"/>
              <a:cs typeface="Calibri"/>
            </a:endParaRPr>
          </a:p>
        </p:txBody>
      </p:sp>
    </p:spTree>
    <p:extLst>
      <p:ext uri="{BB962C8B-B14F-4D97-AF65-F5344CB8AC3E}">
        <p14:creationId xmlns:p14="http://schemas.microsoft.com/office/powerpoint/2010/main" val="103252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D1EDC-F55C-E32C-2B9A-A896BC621D00}"/>
              </a:ext>
            </a:extLst>
          </p:cNvPr>
          <p:cNvSpPr/>
          <p:nvPr/>
        </p:nvSpPr>
        <p:spPr>
          <a:xfrm>
            <a:off x="5526813" y="1891475"/>
            <a:ext cx="3363732" cy="32343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22" name="Rectangle 6">
            <a:extLst>
              <a:ext uri="{FF2B5EF4-FFF2-40B4-BE49-F238E27FC236}">
                <a16:creationId xmlns:a16="http://schemas.microsoft.com/office/drawing/2014/main" id="{1FEF9256-40DD-46EE-B255-FEDE15C40B77}"/>
              </a:ext>
            </a:extLst>
          </p:cNvPr>
          <p:cNvSpPr>
            <a:spLocks noGrp="1" noChangeArrowheads="1"/>
          </p:cNvSpPr>
          <p:nvPr>
            <p:ph type="body" idx="1"/>
          </p:nvPr>
        </p:nvSpPr>
        <p:spPr>
          <a:xfrm>
            <a:off x="198237" y="982940"/>
            <a:ext cx="5690217" cy="5293246"/>
          </a:xfrm>
        </p:spPr>
        <p:txBody>
          <a:bodyPr/>
          <a:lstStyle/>
          <a:p>
            <a:pPr eaLnBrk="1" hangingPunct="1"/>
            <a:r>
              <a:rPr lang="en-GB" altLang="en-US" sz="2400" b="1" dirty="0">
                <a:latin typeface="Calibri"/>
                <a:ea typeface="Verdana"/>
                <a:cs typeface="Calibri"/>
              </a:rPr>
              <a:t>October – December</a:t>
            </a:r>
            <a:endParaRPr lang="en-GB" altLang="en-US" sz="2400" b="1" dirty="0">
              <a:latin typeface="Calibri"/>
              <a:ea typeface="Verdana" panose="020B0604030504040204" pitchFamily="34" charset="0"/>
              <a:cs typeface="Calibri"/>
            </a:endParaRPr>
          </a:p>
          <a:p>
            <a:pPr lvl="1"/>
            <a:r>
              <a:rPr lang="en-GB" altLang="en-US" sz="2000" dirty="0">
                <a:latin typeface="Calibri"/>
                <a:ea typeface="Verdana"/>
                <a:cs typeface="Calibri"/>
              </a:rPr>
              <a:t>Visits made to all primary schools</a:t>
            </a:r>
          </a:p>
          <a:p>
            <a:pPr lvl="1"/>
            <a:r>
              <a:rPr lang="en-GB" altLang="en-US" sz="2000" dirty="0">
                <a:latin typeface="Calibri"/>
                <a:ea typeface="Verdana"/>
                <a:cs typeface="Calibri"/>
              </a:rPr>
              <a:t>P7/S1 Welcome Evening</a:t>
            </a:r>
          </a:p>
          <a:p>
            <a:r>
              <a:rPr lang="en-GB" altLang="en-US" sz="2400" b="1" dirty="0">
                <a:latin typeface="Calibri"/>
                <a:ea typeface="Verdana"/>
                <a:cs typeface="Calibri"/>
              </a:rPr>
              <a:t>January – March</a:t>
            </a:r>
            <a:endParaRPr lang="en-GB" altLang="en-US" sz="2400" b="1" dirty="0">
              <a:latin typeface="Calibri"/>
              <a:ea typeface="Verdana" panose="020B0604030504040204" pitchFamily="34" charset="0"/>
              <a:cs typeface="Calibri"/>
            </a:endParaRPr>
          </a:p>
          <a:p>
            <a:pPr lvl="1"/>
            <a:r>
              <a:rPr lang="en-GB" altLang="en-US" sz="2000" dirty="0">
                <a:latin typeface="Calibri"/>
                <a:ea typeface="Verdana"/>
                <a:cs typeface="Calibri"/>
              </a:rPr>
              <a:t>Transition meetings begin</a:t>
            </a:r>
          </a:p>
          <a:p>
            <a:pPr lvl="1"/>
            <a:r>
              <a:rPr lang="en-GB" sz="2000" dirty="0">
                <a:latin typeface="Calibri"/>
                <a:ea typeface="Calibri"/>
                <a:cs typeface="Calibri"/>
              </a:rPr>
              <a:t>Afternoon Event - Junior show</a:t>
            </a:r>
          </a:p>
          <a:p>
            <a:pPr lvl="1"/>
            <a:r>
              <a:rPr lang="en-GB" sz="2000" dirty="0">
                <a:latin typeface="Calibri"/>
                <a:ea typeface="Calibri"/>
                <a:cs typeface="Calibri"/>
              </a:rPr>
              <a:t>March Transition Event – Science, English, Drama, ICT</a:t>
            </a:r>
            <a:endParaRPr lang="en-GB" altLang="en-US" sz="2000" dirty="0">
              <a:latin typeface="Calibri"/>
              <a:ea typeface="Verdana"/>
              <a:cs typeface="Calibri"/>
            </a:endParaRPr>
          </a:p>
          <a:p>
            <a:r>
              <a:rPr lang="en-GB" altLang="en-US" sz="2400" b="1" dirty="0">
                <a:latin typeface="Calibri"/>
                <a:ea typeface="Verdana"/>
                <a:cs typeface="Calibri"/>
              </a:rPr>
              <a:t>April – June</a:t>
            </a:r>
            <a:endParaRPr lang="en-GB" altLang="en-US" sz="2400" dirty="0">
              <a:latin typeface="Calibri"/>
              <a:ea typeface="Verdana" panose="020B0604030504040204" pitchFamily="34" charset="0"/>
              <a:cs typeface="Calibri"/>
            </a:endParaRPr>
          </a:p>
          <a:p>
            <a:pPr lvl="1"/>
            <a:r>
              <a:rPr lang="en-GB" sz="2000" dirty="0">
                <a:latin typeface="Calibri"/>
                <a:ea typeface="Verdana"/>
                <a:cs typeface="Calibri"/>
              </a:rPr>
              <a:t>Enhanced Transition sessions</a:t>
            </a:r>
            <a:endParaRPr lang="en-US" sz="2000" dirty="0">
              <a:latin typeface="Calibri"/>
              <a:ea typeface="Verdana"/>
              <a:cs typeface="Calibri"/>
            </a:endParaRPr>
          </a:p>
          <a:p>
            <a:pPr lvl="1"/>
            <a:r>
              <a:rPr lang="en-GB" sz="2000" dirty="0">
                <a:latin typeface="Calibri"/>
                <a:ea typeface="Verdana"/>
                <a:cs typeface="Calibri"/>
              </a:rPr>
              <a:t>May Transition Event – Social Subjects, Technical, PE</a:t>
            </a:r>
            <a:endParaRPr lang="en-US" sz="2000" dirty="0">
              <a:latin typeface="Calibri"/>
              <a:ea typeface="Verdana"/>
              <a:cs typeface="Calibri"/>
            </a:endParaRPr>
          </a:p>
          <a:p>
            <a:pPr lvl="1"/>
            <a:r>
              <a:rPr lang="en-GB" altLang="en-US" sz="2000" dirty="0">
                <a:latin typeface="Calibri"/>
                <a:ea typeface="Verdana"/>
                <a:cs typeface="Calibri"/>
              </a:rPr>
              <a:t>PTPS visit Primary schools</a:t>
            </a:r>
          </a:p>
          <a:p>
            <a:pPr lvl="1"/>
            <a:r>
              <a:rPr lang="en-GB" altLang="en-US" sz="2000" dirty="0">
                <a:latin typeface="Calibri"/>
                <a:ea typeface="Verdana"/>
                <a:cs typeface="Calibri"/>
              </a:rPr>
              <a:t>3 day visit – Tuesday 18th June – Thursday 20th June</a:t>
            </a:r>
            <a:endParaRPr lang="en-GB" altLang="en-US" sz="2000" dirty="0">
              <a:latin typeface="Calibri"/>
              <a:ea typeface="Verdana" panose="020B0604030504040204" pitchFamily="34" charset="0"/>
              <a:cs typeface="Calibri"/>
            </a:endParaRPr>
          </a:p>
        </p:txBody>
      </p:sp>
      <p:sp>
        <p:nvSpPr>
          <p:cNvPr id="8" name="Rectangle 7">
            <a:extLst>
              <a:ext uri="{FF2B5EF4-FFF2-40B4-BE49-F238E27FC236}">
                <a16:creationId xmlns:a16="http://schemas.microsoft.com/office/drawing/2014/main" id="{BD2743B3-0D1C-453F-AC0C-F2182BB2C425}"/>
              </a:ext>
            </a:extLst>
          </p:cNvPr>
          <p:cNvSpPr/>
          <p:nvPr/>
        </p:nvSpPr>
        <p:spPr>
          <a:xfrm>
            <a:off x="862762" y="215791"/>
            <a:ext cx="7501474" cy="769441"/>
          </a:xfrm>
          <a:prstGeom prst="rect">
            <a:avLst/>
          </a:prstGeom>
          <a:noFill/>
        </p:spPr>
        <p:txBody>
          <a:bodyPr wrap="square" lIns="91440" tIns="45720" rIns="91440" bIns="45720" anchor="t">
            <a:spAutoFit/>
          </a:bodyPr>
          <a:lstStyle/>
          <a:p>
            <a:pPr algn="ctr" eaLnBrk="1" hangingPunct="1">
              <a:defRPr/>
            </a:pPr>
            <a:r>
              <a:rPr lang="en-US" sz="4400" b="1" dirty="0">
                <a:ln w="28575">
                  <a:solidFill>
                    <a:srgbClr val="000000"/>
                  </a:solidFill>
                </a:ln>
                <a:solidFill>
                  <a:srgbClr val="FFFF00"/>
                </a:solidFill>
                <a:effectLst>
                  <a:outerShdw blurRad="38100" dist="19050" dir="2700000" algn="tl" rotWithShape="0">
                    <a:srgbClr val="000000">
                      <a:alpha val="40000"/>
                    </a:srgbClr>
                  </a:outerShdw>
                </a:effectLst>
                <a:latin typeface="Berlin Sans FB"/>
              </a:rPr>
              <a:t>Transition Process</a:t>
            </a:r>
          </a:p>
        </p:txBody>
      </p:sp>
      <p:pic>
        <p:nvPicPr>
          <p:cNvPr id="6" name="Picture 5" descr="A group of logos in a circle&#10;&#10;Description automatically generated">
            <a:extLst>
              <a:ext uri="{FF2B5EF4-FFF2-40B4-BE49-F238E27FC236}">
                <a16:creationId xmlns:a16="http://schemas.microsoft.com/office/drawing/2014/main" id="{DB5E61B3-5755-9CFE-42AB-AE8091C955EA}"/>
              </a:ext>
            </a:extLst>
          </p:cNvPr>
          <p:cNvPicPr>
            <a:picLocks noChangeAspect="1"/>
          </p:cNvPicPr>
          <p:nvPr/>
        </p:nvPicPr>
        <p:blipFill>
          <a:blip r:embed="rId3"/>
          <a:stretch>
            <a:fillRect/>
          </a:stretch>
        </p:blipFill>
        <p:spPr>
          <a:xfrm>
            <a:off x="5725015" y="2011158"/>
            <a:ext cx="3037721" cy="3112129"/>
          </a:xfrm>
          <a:prstGeom prst="rect">
            <a:avLst/>
          </a:prstGeom>
        </p:spPr>
      </p:pic>
    </p:spTree>
    <p:extLst>
      <p:ext uri="{BB962C8B-B14F-4D97-AF65-F5344CB8AC3E}">
        <p14:creationId xmlns:p14="http://schemas.microsoft.com/office/powerpoint/2010/main" val="130017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fade">
                                      <p:cBhvr>
                                        <p:cTn id="7" dur="1000"/>
                                        <p:tgtEl>
                                          <p:spTgt spid="34822">
                                            <p:txEl>
                                              <p:pRg st="0" end="0"/>
                                            </p:txEl>
                                          </p:spTgt>
                                        </p:tgtEl>
                                      </p:cBhvr>
                                    </p:animEffect>
                                    <p:anim calcmode="lin" valueType="num">
                                      <p:cBhvr>
                                        <p:cTn id="8" dur="1000" fill="hold"/>
                                        <p:tgtEl>
                                          <p:spTgt spid="348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2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822">
                                            <p:txEl>
                                              <p:pRg st="1" end="1"/>
                                            </p:txEl>
                                          </p:spTgt>
                                        </p:tgtEl>
                                        <p:attrNameLst>
                                          <p:attrName>style.visibility</p:attrName>
                                        </p:attrNameLst>
                                      </p:cBhvr>
                                      <p:to>
                                        <p:strVal val="visible"/>
                                      </p:to>
                                    </p:set>
                                    <p:animEffect transition="in" filter="fade">
                                      <p:cBhvr>
                                        <p:cTn id="12" dur="1000"/>
                                        <p:tgtEl>
                                          <p:spTgt spid="34822">
                                            <p:txEl>
                                              <p:pRg st="1" end="1"/>
                                            </p:txEl>
                                          </p:spTgt>
                                        </p:tgtEl>
                                      </p:cBhvr>
                                    </p:animEffect>
                                    <p:anim calcmode="lin" valueType="num">
                                      <p:cBhvr>
                                        <p:cTn id="13" dur="1000" fill="hold"/>
                                        <p:tgtEl>
                                          <p:spTgt spid="3482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482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822">
                                            <p:txEl>
                                              <p:pRg st="2" end="2"/>
                                            </p:txEl>
                                          </p:spTgt>
                                        </p:tgtEl>
                                        <p:attrNameLst>
                                          <p:attrName>style.visibility</p:attrName>
                                        </p:attrNameLst>
                                      </p:cBhvr>
                                      <p:to>
                                        <p:strVal val="visible"/>
                                      </p:to>
                                    </p:set>
                                    <p:animEffect transition="in" filter="fade">
                                      <p:cBhvr>
                                        <p:cTn id="17" dur="1000"/>
                                        <p:tgtEl>
                                          <p:spTgt spid="34822">
                                            <p:txEl>
                                              <p:pRg st="2" end="2"/>
                                            </p:txEl>
                                          </p:spTgt>
                                        </p:tgtEl>
                                      </p:cBhvr>
                                    </p:animEffect>
                                    <p:anim calcmode="lin" valueType="num">
                                      <p:cBhvr>
                                        <p:cTn id="18" dur="1000" fill="hold"/>
                                        <p:tgtEl>
                                          <p:spTgt spid="3482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48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4822">
                                            <p:txEl>
                                              <p:pRg st="3" end="3"/>
                                            </p:txEl>
                                          </p:spTgt>
                                        </p:tgtEl>
                                        <p:attrNameLst>
                                          <p:attrName>style.visibility</p:attrName>
                                        </p:attrNameLst>
                                      </p:cBhvr>
                                      <p:to>
                                        <p:strVal val="visible"/>
                                      </p:to>
                                    </p:set>
                                    <p:animEffect transition="in" filter="fade">
                                      <p:cBhvr>
                                        <p:cTn id="24" dur="1000"/>
                                        <p:tgtEl>
                                          <p:spTgt spid="34822">
                                            <p:txEl>
                                              <p:pRg st="3" end="3"/>
                                            </p:txEl>
                                          </p:spTgt>
                                        </p:tgtEl>
                                      </p:cBhvr>
                                    </p:animEffect>
                                    <p:anim calcmode="lin" valueType="num">
                                      <p:cBhvr>
                                        <p:cTn id="25" dur="1000" fill="hold"/>
                                        <p:tgtEl>
                                          <p:spTgt spid="3482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482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822">
                                            <p:txEl>
                                              <p:pRg st="4" end="4"/>
                                            </p:txEl>
                                          </p:spTgt>
                                        </p:tgtEl>
                                        <p:attrNameLst>
                                          <p:attrName>style.visibility</p:attrName>
                                        </p:attrNameLst>
                                      </p:cBhvr>
                                      <p:to>
                                        <p:strVal val="visible"/>
                                      </p:to>
                                    </p:set>
                                    <p:animEffect transition="in" filter="fade">
                                      <p:cBhvr>
                                        <p:cTn id="29" dur="1000"/>
                                        <p:tgtEl>
                                          <p:spTgt spid="34822">
                                            <p:txEl>
                                              <p:pRg st="4" end="4"/>
                                            </p:txEl>
                                          </p:spTgt>
                                        </p:tgtEl>
                                      </p:cBhvr>
                                    </p:animEffect>
                                    <p:anim calcmode="lin" valueType="num">
                                      <p:cBhvr>
                                        <p:cTn id="30" dur="1000" fill="hold"/>
                                        <p:tgtEl>
                                          <p:spTgt spid="3482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482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822">
                                            <p:txEl>
                                              <p:pRg st="5" end="5"/>
                                            </p:txEl>
                                          </p:spTgt>
                                        </p:tgtEl>
                                        <p:attrNameLst>
                                          <p:attrName>style.visibility</p:attrName>
                                        </p:attrNameLst>
                                      </p:cBhvr>
                                      <p:to>
                                        <p:strVal val="visible"/>
                                      </p:to>
                                    </p:set>
                                    <p:animEffect transition="in" filter="fade">
                                      <p:cBhvr>
                                        <p:cTn id="34" dur="1000"/>
                                        <p:tgtEl>
                                          <p:spTgt spid="34822">
                                            <p:txEl>
                                              <p:pRg st="5" end="5"/>
                                            </p:txEl>
                                          </p:spTgt>
                                        </p:tgtEl>
                                      </p:cBhvr>
                                    </p:animEffect>
                                    <p:anim calcmode="lin" valueType="num">
                                      <p:cBhvr>
                                        <p:cTn id="35" dur="1000" fill="hold"/>
                                        <p:tgtEl>
                                          <p:spTgt spid="3482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4822">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822">
                                            <p:txEl>
                                              <p:pRg st="6" end="6"/>
                                            </p:txEl>
                                          </p:spTgt>
                                        </p:tgtEl>
                                        <p:attrNameLst>
                                          <p:attrName>style.visibility</p:attrName>
                                        </p:attrNameLst>
                                      </p:cBhvr>
                                      <p:to>
                                        <p:strVal val="visible"/>
                                      </p:to>
                                    </p:set>
                                    <p:animEffect transition="in" filter="fade">
                                      <p:cBhvr>
                                        <p:cTn id="39" dur="1000"/>
                                        <p:tgtEl>
                                          <p:spTgt spid="34822">
                                            <p:txEl>
                                              <p:pRg st="6" end="6"/>
                                            </p:txEl>
                                          </p:spTgt>
                                        </p:tgtEl>
                                      </p:cBhvr>
                                    </p:animEffect>
                                    <p:anim calcmode="lin" valueType="num">
                                      <p:cBhvr>
                                        <p:cTn id="40" dur="1000" fill="hold"/>
                                        <p:tgtEl>
                                          <p:spTgt spid="3482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48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4822">
                                            <p:txEl>
                                              <p:pRg st="7" end="7"/>
                                            </p:txEl>
                                          </p:spTgt>
                                        </p:tgtEl>
                                        <p:attrNameLst>
                                          <p:attrName>style.visibility</p:attrName>
                                        </p:attrNameLst>
                                      </p:cBhvr>
                                      <p:to>
                                        <p:strVal val="visible"/>
                                      </p:to>
                                    </p:set>
                                    <p:animEffect transition="in" filter="fade">
                                      <p:cBhvr>
                                        <p:cTn id="46" dur="1000"/>
                                        <p:tgtEl>
                                          <p:spTgt spid="34822">
                                            <p:txEl>
                                              <p:pRg st="7" end="7"/>
                                            </p:txEl>
                                          </p:spTgt>
                                        </p:tgtEl>
                                      </p:cBhvr>
                                    </p:animEffect>
                                    <p:anim calcmode="lin" valueType="num">
                                      <p:cBhvr>
                                        <p:cTn id="47" dur="1000" fill="hold"/>
                                        <p:tgtEl>
                                          <p:spTgt spid="3482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4822">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822">
                                            <p:txEl>
                                              <p:pRg st="8" end="8"/>
                                            </p:txEl>
                                          </p:spTgt>
                                        </p:tgtEl>
                                        <p:attrNameLst>
                                          <p:attrName>style.visibility</p:attrName>
                                        </p:attrNameLst>
                                      </p:cBhvr>
                                      <p:to>
                                        <p:strVal val="visible"/>
                                      </p:to>
                                    </p:set>
                                    <p:animEffect transition="in" filter="fade">
                                      <p:cBhvr>
                                        <p:cTn id="51" dur="1000"/>
                                        <p:tgtEl>
                                          <p:spTgt spid="34822">
                                            <p:txEl>
                                              <p:pRg st="8" end="8"/>
                                            </p:txEl>
                                          </p:spTgt>
                                        </p:tgtEl>
                                      </p:cBhvr>
                                    </p:animEffect>
                                    <p:anim calcmode="lin" valueType="num">
                                      <p:cBhvr>
                                        <p:cTn id="52" dur="1000" fill="hold"/>
                                        <p:tgtEl>
                                          <p:spTgt spid="3482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4822">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4822">
                                            <p:txEl>
                                              <p:pRg st="9" end="9"/>
                                            </p:txEl>
                                          </p:spTgt>
                                        </p:tgtEl>
                                        <p:attrNameLst>
                                          <p:attrName>style.visibility</p:attrName>
                                        </p:attrNameLst>
                                      </p:cBhvr>
                                      <p:to>
                                        <p:strVal val="visible"/>
                                      </p:to>
                                    </p:set>
                                    <p:animEffect transition="in" filter="fade">
                                      <p:cBhvr>
                                        <p:cTn id="56" dur="1000"/>
                                        <p:tgtEl>
                                          <p:spTgt spid="34822">
                                            <p:txEl>
                                              <p:pRg st="9" end="9"/>
                                            </p:txEl>
                                          </p:spTgt>
                                        </p:tgtEl>
                                      </p:cBhvr>
                                    </p:animEffect>
                                    <p:anim calcmode="lin" valueType="num">
                                      <p:cBhvr>
                                        <p:cTn id="57" dur="1000" fill="hold"/>
                                        <p:tgtEl>
                                          <p:spTgt spid="3482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4822">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822">
                                            <p:txEl>
                                              <p:pRg st="10" end="10"/>
                                            </p:txEl>
                                          </p:spTgt>
                                        </p:tgtEl>
                                        <p:attrNameLst>
                                          <p:attrName>style.visibility</p:attrName>
                                        </p:attrNameLst>
                                      </p:cBhvr>
                                      <p:to>
                                        <p:strVal val="visible"/>
                                      </p:to>
                                    </p:set>
                                    <p:animEffect transition="in" filter="fade">
                                      <p:cBhvr>
                                        <p:cTn id="61" dur="1000"/>
                                        <p:tgtEl>
                                          <p:spTgt spid="34822">
                                            <p:txEl>
                                              <p:pRg st="10" end="10"/>
                                            </p:txEl>
                                          </p:spTgt>
                                        </p:tgtEl>
                                      </p:cBhvr>
                                    </p:animEffect>
                                    <p:anim calcmode="lin" valueType="num">
                                      <p:cBhvr>
                                        <p:cTn id="62" dur="1000" fill="hold"/>
                                        <p:tgtEl>
                                          <p:spTgt spid="3482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4822">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4822">
                                            <p:txEl>
                                              <p:pRg st="11" end="11"/>
                                            </p:txEl>
                                          </p:spTgt>
                                        </p:tgtEl>
                                        <p:attrNameLst>
                                          <p:attrName>style.visibility</p:attrName>
                                        </p:attrNameLst>
                                      </p:cBhvr>
                                      <p:to>
                                        <p:strVal val="visible"/>
                                      </p:to>
                                    </p:set>
                                    <p:animEffect transition="in" filter="fade">
                                      <p:cBhvr>
                                        <p:cTn id="66" dur="1000"/>
                                        <p:tgtEl>
                                          <p:spTgt spid="34822">
                                            <p:txEl>
                                              <p:pRg st="11" end="11"/>
                                            </p:txEl>
                                          </p:spTgt>
                                        </p:tgtEl>
                                      </p:cBhvr>
                                    </p:animEffect>
                                    <p:anim calcmode="lin" valueType="num">
                                      <p:cBhvr>
                                        <p:cTn id="67" dur="1000" fill="hold"/>
                                        <p:tgtEl>
                                          <p:spTgt spid="34822">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482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2" name="Rectangle 6">
            <a:extLst>
              <a:ext uri="{FF2B5EF4-FFF2-40B4-BE49-F238E27FC236}">
                <a16:creationId xmlns:a16="http://schemas.microsoft.com/office/drawing/2014/main" id="{1FEF9256-40DD-46EE-B255-FEDE15C40B77}"/>
              </a:ext>
            </a:extLst>
          </p:cNvPr>
          <p:cNvSpPr>
            <a:spLocks noGrp="1" noChangeArrowheads="1"/>
          </p:cNvSpPr>
          <p:nvPr>
            <p:ph type="body" idx="1"/>
          </p:nvPr>
        </p:nvSpPr>
        <p:spPr>
          <a:xfrm>
            <a:off x="454115" y="1544353"/>
            <a:ext cx="8229600" cy="4511675"/>
          </a:xfrm>
        </p:spPr>
        <p:txBody>
          <a:bodyPr/>
          <a:lstStyle/>
          <a:p>
            <a:pPr eaLnBrk="1" hangingPunct="1"/>
            <a:r>
              <a:rPr lang="en-GB" altLang="en-US" sz="2400" b="1" dirty="0">
                <a:latin typeface="Calibri"/>
                <a:ea typeface="Verdana"/>
                <a:cs typeface="Calibri"/>
              </a:rPr>
              <a:t>Principal Teacher of Pupil Support</a:t>
            </a:r>
            <a:r>
              <a:rPr lang="en-GB" altLang="en-US" sz="2400" dirty="0">
                <a:latin typeface="Calibri"/>
                <a:ea typeface="Verdana"/>
                <a:cs typeface="Calibri"/>
              </a:rPr>
              <a:t>  (PTPS) - they have overall responsibility for pupil welfare.</a:t>
            </a:r>
            <a:r>
              <a:rPr lang="en-GB" altLang="en-US" sz="2400" dirty="0">
                <a:latin typeface="Verdana"/>
                <a:ea typeface="Verdana"/>
                <a:cs typeface="Calibri"/>
              </a:rPr>
              <a:t>  </a:t>
            </a:r>
            <a:r>
              <a:rPr lang="en-GB" sz="2400" dirty="0">
                <a:latin typeface="Calibri"/>
                <a:ea typeface="Calibri"/>
                <a:cs typeface="Calibri"/>
              </a:rPr>
              <a:t>PTPS teachers usually follow family links so P7s may be able to guess who their PTPS teacher will be if they have an older sibling at school.</a:t>
            </a:r>
            <a:endParaRPr lang="en-GB" altLang="en-US" sz="2400" dirty="0">
              <a:latin typeface="Calibri"/>
              <a:ea typeface="Verdana" panose="020B0604030504040204" pitchFamily="34" charset="0"/>
              <a:cs typeface="Calibri"/>
            </a:endParaRPr>
          </a:p>
          <a:p>
            <a:pPr eaLnBrk="1" hangingPunct="1"/>
            <a:endParaRPr lang="en-GB" altLang="en-US" sz="2400" b="1">
              <a:latin typeface="Calibri" panose="020F0502020204030204" pitchFamily="34" charset="0"/>
              <a:ea typeface="Verdana" panose="020B0604030504040204" pitchFamily="34" charset="0"/>
              <a:cs typeface="Calibri" panose="020F0502020204030204" pitchFamily="34" charset="0"/>
            </a:endParaRPr>
          </a:p>
          <a:p>
            <a:pPr eaLnBrk="1" hangingPunct="1"/>
            <a:r>
              <a:rPr lang="en-GB" altLang="en-US" sz="2400" b="1" dirty="0">
                <a:latin typeface="Calibri"/>
                <a:ea typeface="Verdana"/>
                <a:cs typeface="Calibri"/>
              </a:rPr>
              <a:t>Tutor teacher</a:t>
            </a:r>
            <a:r>
              <a:rPr lang="en-GB" altLang="en-US" sz="2400" dirty="0">
                <a:latin typeface="Calibri"/>
                <a:ea typeface="Verdana"/>
                <a:cs typeface="Calibri"/>
              </a:rPr>
              <a:t> - Pupils will see this teacher every day at tutor time.</a:t>
            </a:r>
          </a:p>
          <a:p>
            <a:pPr eaLnBrk="1" hangingPunct="1"/>
            <a:endParaRPr lang="en-GB" altLang="en-US" sz="2400">
              <a:latin typeface="Calibri" panose="020F0502020204030204" pitchFamily="34" charset="0"/>
              <a:ea typeface="Verdana" panose="020B0604030504040204" pitchFamily="34" charset="0"/>
              <a:cs typeface="Calibri" panose="020F0502020204030204" pitchFamily="34" charset="0"/>
            </a:endParaRPr>
          </a:p>
          <a:p>
            <a:pPr eaLnBrk="1" hangingPunct="1"/>
            <a:r>
              <a:rPr lang="en-GB" altLang="en-US" sz="2400" b="1" dirty="0">
                <a:latin typeface="Calibri"/>
                <a:ea typeface="Verdana"/>
                <a:cs typeface="Calibri"/>
              </a:rPr>
              <a:t>S6 Guides – </a:t>
            </a:r>
            <a:r>
              <a:rPr lang="en-GB" altLang="en-US" sz="2400" dirty="0">
                <a:latin typeface="Calibri"/>
                <a:ea typeface="Verdana"/>
                <a:cs typeface="Calibri"/>
              </a:rPr>
              <a:t>Guides help pupils find their way around when they come to the Academy in June, and then again in August.</a:t>
            </a:r>
          </a:p>
          <a:p>
            <a:pPr>
              <a:buFontTx/>
              <a:buChar char="•"/>
            </a:pPr>
            <a:endParaRPr lang="en-GB" altLang="en-US" sz="2400">
              <a:latin typeface="Calibri" panose="020F0502020204030204" pitchFamily="34" charset="0"/>
              <a:ea typeface="Verdana" panose="020B0604030504040204" pitchFamily="34" charset="0"/>
              <a:cs typeface="Calibri" panose="020F0502020204030204" pitchFamily="34" charset="0"/>
            </a:endParaRPr>
          </a:p>
          <a:p>
            <a:endParaRPr lang="en-GB" altLang="en-US" sz="2400" dirty="0">
              <a:latin typeface="Calibri" panose="020F0502020204030204" pitchFamily="34" charset="0"/>
              <a:ea typeface="Verdana" panose="020B0604030504040204" pitchFamily="34" charset="0"/>
              <a:cs typeface="Calibri" panose="020F0502020204030204" pitchFamily="34" charset="0"/>
            </a:endParaRPr>
          </a:p>
          <a:p>
            <a:pPr eaLnBrk="1" hangingPunct="1">
              <a:buNone/>
            </a:pPr>
            <a:endParaRPr lang="en-US" altLang="en-US" sz="2400">
              <a:latin typeface="Calibri" panose="020F0502020204030204" pitchFamily="34" charset="0"/>
              <a:ea typeface="Verdana" panose="020B060403050404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D2743B3-0D1C-453F-AC0C-F2182BB2C425}"/>
              </a:ext>
            </a:extLst>
          </p:cNvPr>
          <p:cNvSpPr/>
          <p:nvPr/>
        </p:nvSpPr>
        <p:spPr>
          <a:xfrm>
            <a:off x="735431" y="403266"/>
            <a:ext cx="7674003" cy="769441"/>
          </a:xfrm>
          <a:prstGeom prst="rect">
            <a:avLst/>
          </a:prstGeom>
          <a:noFill/>
        </p:spPr>
        <p:txBody>
          <a:bodyPr>
            <a:spAutoFit/>
          </a:bodyPr>
          <a:lstStyle/>
          <a:p>
            <a:pPr algn="ctr" eaLnBrk="1" hangingPunct="1">
              <a:defRPr/>
            </a:pPr>
            <a:r>
              <a:rPr lang="en-US" sz="44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Who will support me?</a:t>
            </a:r>
            <a:endParaRPr lang="en-US" sz="36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p:txBody>
      </p:sp>
      <p:pic>
        <p:nvPicPr>
          <p:cNvPr id="5" name="Picture 4" descr="A yellow circle with a red x and a red shield&#10;&#10;Description automatically generated">
            <a:extLst>
              <a:ext uri="{FF2B5EF4-FFF2-40B4-BE49-F238E27FC236}">
                <a16:creationId xmlns:a16="http://schemas.microsoft.com/office/drawing/2014/main" id="{9A77E69E-BA84-6B76-9B60-DD5AAF94EB15}"/>
              </a:ext>
            </a:extLst>
          </p:cNvPr>
          <p:cNvPicPr>
            <a:picLocks noChangeAspect="1"/>
          </p:cNvPicPr>
          <p:nvPr/>
        </p:nvPicPr>
        <p:blipFill rotWithShape="1">
          <a:blip r:embed="rId3"/>
          <a:srcRect l="630" r="759"/>
          <a:stretch/>
        </p:blipFill>
        <p:spPr>
          <a:xfrm>
            <a:off x="7923913" y="240970"/>
            <a:ext cx="1119458" cy="10785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fade">
                                      <p:cBhvr>
                                        <p:cTn id="7" dur="1000"/>
                                        <p:tgtEl>
                                          <p:spTgt spid="34822">
                                            <p:txEl>
                                              <p:pRg st="0" end="0"/>
                                            </p:txEl>
                                          </p:spTgt>
                                        </p:tgtEl>
                                      </p:cBhvr>
                                    </p:animEffect>
                                    <p:anim calcmode="lin" valueType="num">
                                      <p:cBhvr>
                                        <p:cTn id="8" dur="1000" fill="hold"/>
                                        <p:tgtEl>
                                          <p:spTgt spid="348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822">
                                            <p:txEl>
                                              <p:pRg st="2" end="2"/>
                                            </p:txEl>
                                          </p:spTgt>
                                        </p:tgtEl>
                                        <p:attrNameLst>
                                          <p:attrName>style.visibility</p:attrName>
                                        </p:attrNameLst>
                                      </p:cBhvr>
                                      <p:to>
                                        <p:strVal val="visible"/>
                                      </p:to>
                                    </p:set>
                                    <p:animEffect transition="in" filter="fade">
                                      <p:cBhvr>
                                        <p:cTn id="14" dur="1000"/>
                                        <p:tgtEl>
                                          <p:spTgt spid="34822">
                                            <p:txEl>
                                              <p:pRg st="2" end="2"/>
                                            </p:txEl>
                                          </p:spTgt>
                                        </p:tgtEl>
                                      </p:cBhvr>
                                    </p:animEffect>
                                    <p:anim calcmode="lin" valueType="num">
                                      <p:cBhvr>
                                        <p:cTn id="15" dur="1000" fill="hold"/>
                                        <p:tgtEl>
                                          <p:spTgt spid="3482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8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822">
                                            <p:txEl>
                                              <p:pRg st="4" end="4"/>
                                            </p:txEl>
                                          </p:spTgt>
                                        </p:tgtEl>
                                        <p:attrNameLst>
                                          <p:attrName>style.visibility</p:attrName>
                                        </p:attrNameLst>
                                      </p:cBhvr>
                                      <p:to>
                                        <p:strVal val="visible"/>
                                      </p:to>
                                    </p:set>
                                    <p:animEffect transition="in" filter="fade">
                                      <p:cBhvr>
                                        <p:cTn id="21" dur="1000"/>
                                        <p:tgtEl>
                                          <p:spTgt spid="34822">
                                            <p:txEl>
                                              <p:pRg st="4" end="4"/>
                                            </p:txEl>
                                          </p:spTgt>
                                        </p:tgtEl>
                                      </p:cBhvr>
                                    </p:animEffect>
                                    <p:anim calcmode="lin" valueType="num">
                                      <p:cBhvr>
                                        <p:cTn id="22" dur="1000" fill="hold"/>
                                        <p:tgtEl>
                                          <p:spTgt spid="3482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82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70E2670-C3C5-D015-FEB8-CDB4A107DBEE}"/>
              </a:ext>
            </a:extLst>
          </p:cNvPr>
          <p:cNvSpPr txBox="1"/>
          <p:nvPr/>
        </p:nvSpPr>
        <p:spPr>
          <a:xfrm>
            <a:off x="1041305" y="2499895"/>
            <a:ext cx="862353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2400">
              <a:latin typeface="Calibri"/>
              <a:cs typeface="Calibri"/>
            </a:endParaRPr>
          </a:p>
          <a:p>
            <a:r>
              <a:rPr lang="en-GB" sz="2400" b="1" dirty="0">
                <a:latin typeface="Calibri"/>
                <a:cs typeface="Calibri"/>
              </a:rPr>
              <a:t>Mrs Bennett                 Mrs Craik                   Mr Le Vin</a:t>
            </a:r>
            <a:r>
              <a:rPr lang="en-US" sz="2400" dirty="0">
                <a:latin typeface="Calibri"/>
                <a:ea typeface="Verdana"/>
                <a:cs typeface="Calibri"/>
              </a:rPr>
              <a:t> </a:t>
            </a:r>
          </a:p>
          <a:p>
            <a:r>
              <a:rPr lang="en-GB" sz="2400" dirty="0">
                <a:latin typeface="Calibri"/>
                <a:cs typeface="Calibri"/>
              </a:rPr>
              <a:t>   (Bruce)</a:t>
            </a:r>
            <a:r>
              <a:rPr lang="en-US" sz="2400" dirty="0">
                <a:latin typeface="Calibri"/>
                <a:cs typeface="Calibri"/>
              </a:rPr>
              <a:t> </a:t>
            </a:r>
            <a:r>
              <a:rPr lang="en-GB" sz="2400" dirty="0">
                <a:latin typeface="Calibri"/>
                <a:cs typeface="Calibri"/>
              </a:rPr>
              <a:t>                        (Bruce)                      (Douglas)</a:t>
            </a:r>
            <a:r>
              <a:rPr lang="en-US" sz="2400" dirty="0">
                <a:latin typeface="Calibri"/>
                <a:ea typeface="Verdana"/>
                <a:cs typeface="Calibri"/>
              </a:rPr>
              <a:t> </a:t>
            </a:r>
          </a:p>
          <a:p>
            <a:endParaRPr lang="en-US" sz="2400">
              <a:latin typeface="Calibri"/>
              <a:cs typeface="Calibri"/>
            </a:endParaRPr>
          </a:p>
          <a:p>
            <a:endParaRPr lang="en-US" sz="2400">
              <a:latin typeface="Calibri"/>
              <a:ea typeface="Verdana"/>
              <a:cs typeface="Calibri"/>
            </a:endParaRPr>
          </a:p>
          <a:p>
            <a:endParaRPr lang="en-US" sz="2400">
              <a:latin typeface="Calibri"/>
              <a:ea typeface="Verdana"/>
              <a:cs typeface="Calibri"/>
            </a:endParaRPr>
          </a:p>
          <a:p>
            <a:endParaRPr lang="en-US" sz="2400">
              <a:latin typeface="Calibri"/>
              <a:ea typeface="Verdana"/>
              <a:cs typeface="Calibri"/>
            </a:endParaRPr>
          </a:p>
          <a:p>
            <a:pPr algn="just"/>
            <a:endParaRPr lang="en-US" sz="2400">
              <a:latin typeface="Calibri"/>
              <a:cs typeface="Calibri"/>
            </a:endParaRPr>
          </a:p>
          <a:p>
            <a:r>
              <a:rPr lang="en-GB" sz="2400" b="1" dirty="0">
                <a:latin typeface="Calibri"/>
                <a:cs typeface="Calibri"/>
              </a:rPr>
              <a:t>Mrs Whyte                   Mrs Jordan               Miss Martin</a:t>
            </a:r>
            <a:r>
              <a:rPr lang="en-US" sz="2400" dirty="0">
                <a:latin typeface="Calibri"/>
                <a:ea typeface="Verdana"/>
                <a:cs typeface="Calibri"/>
              </a:rPr>
              <a:t> </a:t>
            </a:r>
          </a:p>
          <a:p>
            <a:r>
              <a:rPr lang="en-GB" sz="2400" dirty="0">
                <a:latin typeface="Calibri"/>
                <a:cs typeface="Calibri"/>
              </a:rPr>
              <a:t>  (</a:t>
            </a:r>
            <a:r>
              <a:rPr lang="en-GB" sz="2400" dirty="0" err="1">
                <a:latin typeface="Calibri"/>
                <a:cs typeface="Calibri"/>
              </a:rPr>
              <a:t>Hoddom</a:t>
            </a:r>
            <a:r>
              <a:rPr lang="en-GB" sz="2400" dirty="0">
                <a:latin typeface="Calibri"/>
                <a:cs typeface="Calibri"/>
              </a:rPr>
              <a:t>)</a:t>
            </a:r>
            <a:r>
              <a:rPr lang="en-US" sz="2400" dirty="0">
                <a:latin typeface="Calibri"/>
                <a:cs typeface="Calibri"/>
              </a:rPr>
              <a:t> </a:t>
            </a:r>
            <a:r>
              <a:rPr lang="en-GB" sz="2400" dirty="0">
                <a:latin typeface="Calibri"/>
                <a:cs typeface="Calibri"/>
              </a:rPr>
              <a:t>                   (</a:t>
            </a:r>
            <a:r>
              <a:rPr lang="en-GB" sz="2400" dirty="0" err="1">
                <a:latin typeface="Calibri"/>
                <a:cs typeface="Calibri"/>
              </a:rPr>
              <a:t>Kinmount</a:t>
            </a:r>
            <a:r>
              <a:rPr lang="en-GB" sz="2400" dirty="0">
                <a:latin typeface="Calibri"/>
                <a:cs typeface="Calibri"/>
              </a:rPr>
              <a:t>)</a:t>
            </a:r>
            <a:r>
              <a:rPr lang="en-US" sz="2400" dirty="0">
                <a:latin typeface="Calibri"/>
                <a:cs typeface="Calibri"/>
              </a:rPr>
              <a:t> </a:t>
            </a:r>
            <a:r>
              <a:rPr lang="en-GB" sz="2400" dirty="0">
                <a:latin typeface="Calibri"/>
                <a:cs typeface="Calibri"/>
              </a:rPr>
              <a:t>                 (Solway)</a:t>
            </a:r>
            <a:r>
              <a:rPr lang="en-US" sz="2400" dirty="0">
                <a:latin typeface="Calibri"/>
                <a:ea typeface="Verdana"/>
                <a:cs typeface="Calibri"/>
              </a:rPr>
              <a:t> </a:t>
            </a:r>
          </a:p>
          <a:p>
            <a:endParaRPr lang="en-US" sz="2400">
              <a:latin typeface="Calibri"/>
              <a:ea typeface="Verdana"/>
              <a:cs typeface="Calibri"/>
            </a:endParaRPr>
          </a:p>
        </p:txBody>
      </p:sp>
      <p:pic>
        <p:nvPicPr>
          <p:cNvPr id="4" name="Picture 4">
            <a:extLst>
              <a:ext uri="{FF2B5EF4-FFF2-40B4-BE49-F238E27FC236}">
                <a16:creationId xmlns:a16="http://schemas.microsoft.com/office/drawing/2014/main" id="{90F3BCDC-B34F-DD07-1826-7E4620B4057F}"/>
              </a:ext>
            </a:extLst>
          </p:cNvPr>
          <p:cNvPicPr>
            <a:picLocks noGrp="1" noChangeAspect="1"/>
          </p:cNvPicPr>
          <p:nvPr>
            <p:ph idx="1"/>
          </p:nvPr>
        </p:nvPicPr>
        <p:blipFill>
          <a:blip r:embed="rId2"/>
          <a:stretch>
            <a:fillRect/>
          </a:stretch>
        </p:blipFill>
        <p:spPr>
          <a:xfrm>
            <a:off x="6321005" y="1194384"/>
            <a:ext cx="1447800" cy="1714500"/>
          </a:xfrm>
        </p:spPr>
      </p:pic>
      <p:pic>
        <p:nvPicPr>
          <p:cNvPr id="5" name="Picture 5" descr="A picture containing text, posing, young, child&#10;&#10;Description automatically generated">
            <a:extLst>
              <a:ext uri="{FF2B5EF4-FFF2-40B4-BE49-F238E27FC236}">
                <a16:creationId xmlns:a16="http://schemas.microsoft.com/office/drawing/2014/main" id="{08C77A19-FADA-EF3D-59CA-F3DB002C71BB}"/>
              </a:ext>
            </a:extLst>
          </p:cNvPr>
          <p:cNvPicPr>
            <a:picLocks noChangeAspect="1"/>
          </p:cNvPicPr>
          <p:nvPr/>
        </p:nvPicPr>
        <p:blipFill>
          <a:blip r:embed="rId3"/>
          <a:stretch>
            <a:fillRect/>
          </a:stretch>
        </p:blipFill>
        <p:spPr>
          <a:xfrm>
            <a:off x="3765070" y="1191524"/>
            <a:ext cx="1485900" cy="1704975"/>
          </a:xfrm>
          <a:prstGeom prst="rect">
            <a:avLst/>
          </a:prstGeom>
        </p:spPr>
      </p:pic>
      <p:pic>
        <p:nvPicPr>
          <p:cNvPr id="6" name="Picture 6" descr="A picture containing person, indoor, smiling, posing&#10;&#10;Description automatically generated">
            <a:extLst>
              <a:ext uri="{FF2B5EF4-FFF2-40B4-BE49-F238E27FC236}">
                <a16:creationId xmlns:a16="http://schemas.microsoft.com/office/drawing/2014/main" id="{75D6154D-554B-57BE-2FF4-B661FF8302B8}"/>
              </a:ext>
            </a:extLst>
          </p:cNvPr>
          <p:cNvPicPr>
            <a:picLocks noChangeAspect="1"/>
          </p:cNvPicPr>
          <p:nvPr/>
        </p:nvPicPr>
        <p:blipFill>
          <a:blip r:embed="rId4"/>
          <a:stretch>
            <a:fillRect/>
          </a:stretch>
        </p:blipFill>
        <p:spPr>
          <a:xfrm>
            <a:off x="1172261" y="1190625"/>
            <a:ext cx="1409700" cy="1714500"/>
          </a:xfrm>
          <a:prstGeom prst="rect">
            <a:avLst/>
          </a:prstGeom>
          <a:ln>
            <a:solidFill>
              <a:schemeClr val="tx1"/>
            </a:solidFill>
          </a:ln>
        </p:spPr>
      </p:pic>
      <p:pic>
        <p:nvPicPr>
          <p:cNvPr id="7" name="Picture 7">
            <a:extLst>
              <a:ext uri="{FF2B5EF4-FFF2-40B4-BE49-F238E27FC236}">
                <a16:creationId xmlns:a16="http://schemas.microsoft.com/office/drawing/2014/main" id="{25D07334-1A42-AFCC-2969-C1587C57EC93}"/>
              </a:ext>
            </a:extLst>
          </p:cNvPr>
          <p:cNvPicPr>
            <a:picLocks noChangeAspect="1"/>
          </p:cNvPicPr>
          <p:nvPr/>
        </p:nvPicPr>
        <p:blipFill>
          <a:blip r:embed="rId5"/>
          <a:stretch>
            <a:fillRect/>
          </a:stretch>
        </p:blipFill>
        <p:spPr>
          <a:xfrm>
            <a:off x="6279311" y="3735444"/>
            <a:ext cx="1485900" cy="1714500"/>
          </a:xfrm>
          <a:prstGeom prst="rect">
            <a:avLst/>
          </a:prstGeom>
        </p:spPr>
      </p:pic>
      <p:pic>
        <p:nvPicPr>
          <p:cNvPr id="8" name="Picture 8" descr="A picture containing person, wall, indoor, person&#10;&#10;Description automatically generated">
            <a:extLst>
              <a:ext uri="{FF2B5EF4-FFF2-40B4-BE49-F238E27FC236}">
                <a16:creationId xmlns:a16="http://schemas.microsoft.com/office/drawing/2014/main" id="{9569CFDE-983A-62D4-4297-1C5261017EF5}"/>
              </a:ext>
            </a:extLst>
          </p:cNvPr>
          <p:cNvPicPr>
            <a:picLocks noChangeAspect="1"/>
          </p:cNvPicPr>
          <p:nvPr/>
        </p:nvPicPr>
        <p:blipFill>
          <a:blip r:embed="rId6"/>
          <a:stretch>
            <a:fillRect/>
          </a:stretch>
        </p:blipFill>
        <p:spPr>
          <a:xfrm>
            <a:off x="3762374" y="3719243"/>
            <a:ext cx="1543050" cy="1714500"/>
          </a:xfrm>
          <a:prstGeom prst="rect">
            <a:avLst/>
          </a:prstGeom>
        </p:spPr>
      </p:pic>
      <p:pic>
        <p:nvPicPr>
          <p:cNvPr id="9" name="Picture 9">
            <a:extLst>
              <a:ext uri="{FF2B5EF4-FFF2-40B4-BE49-F238E27FC236}">
                <a16:creationId xmlns:a16="http://schemas.microsoft.com/office/drawing/2014/main" id="{2A99617F-6414-5B41-532F-C3EEF46DF3DB}"/>
              </a:ext>
            </a:extLst>
          </p:cNvPr>
          <p:cNvPicPr>
            <a:picLocks noChangeAspect="1"/>
          </p:cNvPicPr>
          <p:nvPr/>
        </p:nvPicPr>
        <p:blipFill>
          <a:blip r:embed="rId7"/>
          <a:stretch>
            <a:fillRect/>
          </a:stretch>
        </p:blipFill>
        <p:spPr>
          <a:xfrm>
            <a:off x="1072910" y="3718344"/>
            <a:ext cx="1524000" cy="1704975"/>
          </a:xfrm>
          <a:prstGeom prst="rect">
            <a:avLst/>
          </a:prstGeom>
        </p:spPr>
      </p:pic>
      <p:sp>
        <p:nvSpPr>
          <p:cNvPr id="12" name="Title 1">
            <a:extLst>
              <a:ext uri="{FF2B5EF4-FFF2-40B4-BE49-F238E27FC236}">
                <a16:creationId xmlns:a16="http://schemas.microsoft.com/office/drawing/2014/main" id="{EF95B915-BEC1-8653-D6E8-F3A1ABD029C7}"/>
              </a:ext>
            </a:extLst>
          </p:cNvPr>
          <p:cNvSpPr txBox="1">
            <a:spLocks/>
          </p:cNvSpPr>
          <p:nvPr/>
        </p:nvSpPr>
        <p:spPr bwMode="auto">
          <a:xfrm>
            <a:off x="996207" y="299499"/>
            <a:ext cx="7216925" cy="76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Pupil Support</a:t>
            </a:r>
            <a:endParaRPr lang="en-US" b="1" kern="0">
              <a:ln w="28575">
                <a:solidFill>
                  <a:srgbClr val="000000"/>
                </a:solidFill>
              </a:ln>
              <a:solidFill>
                <a:srgbClr val="FFFF00"/>
              </a:solidFill>
              <a:effectLst>
                <a:outerShdw blurRad="38100" dist="19050" dir="2700000" algn="tl" rotWithShape="0">
                  <a:srgbClr val="000000">
                    <a:alpha val="40000"/>
                  </a:srgbClr>
                </a:outerShdw>
              </a:effectLst>
              <a:latin typeface="Berlin Sans FB"/>
            </a:endParaRPr>
          </a:p>
        </p:txBody>
      </p:sp>
      <p:pic>
        <p:nvPicPr>
          <p:cNvPr id="2" name="Picture 1" descr="Logo&#10;&#10;Description automatically generated">
            <a:extLst>
              <a:ext uri="{FF2B5EF4-FFF2-40B4-BE49-F238E27FC236}">
                <a16:creationId xmlns:a16="http://schemas.microsoft.com/office/drawing/2014/main" id="{DFE7F968-2665-B616-47CD-F234BB1BDBD2}"/>
              </a:ext>
            </a:extLst>
          </p:cNvPr>
          <p:cNvPicPr>
            <a:picLocks noChangeAspect="1"/>
          </p:cNvPicPr>
          <p:nvPr/>
        </p:nvPicPr>
        <p:blipFill>
          <a:blip r:embed="rId8"/>
          <a:stretch>
            <a:fillRect/>
          </a:stretch>
        </p:blipFill>
        <p:spPr>
          <a:xfrm>
            <a:off x="5725133" y="2182609"/>
            <a:ext cx="795197" cy="780296"/>
          </a:xfrm>
          <a:prstGeom prst="rect">
            <a:avLst/>
          </a:prstGeom>
        </p:spPr>
      </p:pic>
      <p:pic>
        <p:nvPicPr>
          <p:cNvPr id="11" name="Picture 10" descr="A round white button with a castle in the middle&#10;&#10;Description automatically generated">
            <a:extLst>
              <a:ext uri="{FF2B5EF4-FFF2-40B4-BE49-F238E27FC236}">
                <a16:creationId xmlns:a16="http://schemas.microsoft.com/office/drawing/2014/main" id="{5EF83E0C-4984-C4C4-ECC5-16C80D38A281}"/>
              </a:ext>
            </a:extLst>
          </p:cNvPr>
          <p:cNvPicPr>
            <a:picLocks noChangeAspect="1"/>
          </p:cNvPicPr>
          <p:nvPr/>
        </p:nvPicPr>
        <p:blipFill>
          <a:blip r:embed="rId9"/>
          <a:stretch>
            <a:fillRect/>
          </a:stretch>
        </p:blipFill>
        <p:spPr>
          <a:xfrm>
            <a:off x="601437" y="4629874"/>
            <a:ext cx="883279" cy="818396"/>
          </a:xfrm>
          <a:prstGeom prst="rect">
            <a:avLst/>
          </a:prstGeom>
        </p:spPr>
      </p:pic>
      <p:pic>
        <p:nvPicPr>
          <p:cNvPr id="13" name="Picture 12" descr="Logo, company name&#10;&#10;Description automatically generated">
            <a:extLst>
              <a:ext uri="{FF2B5EF4-FFF2-40B4-BE49-F238E27FC236}">
                <a16:creationId xmlns:a16="http://schemas.microsoft.com/office/drawing/2014/main" id="{D11856A5-12C9-97FD-DD57-1D9DBB84088A}"/>
              </a:ext>
            </a:extLst>
          </p:cNvPr>
          <p:cNvPicPr>
            <a:picLocks noChangeAspect="1"/>
          </p:cNvPicPr>
          <p:nvPr/>
        </p:nvPicPr>
        <p:blipFill>
          <a:blip r:embed="rId10"/>
          <a:stretch>
            <a:fillRect/>
          </a:stretch>
        </p:blipFill>
        <p:spPr>
          <a:xfrm>
            <a:off x="5723719" y="4682214"/>
            <a:ext cx="787463" cy="807740"/>
          </a:xfrm>
          <a:prstGeom prst="rect">
            <a:avLst/>
          </a:prstGeom>
        </p:spPr>
      </p:pic>
      <p:pic>
        <p:nvPicPr>
          <p:cNvPr id="15" name="Picture 14" descr="Logo&#10;&#10;Description automatically generated">
            <a:extLst>
              <a:ext uri="{FF2B5EF4-FFF2-40B4-BE49-F238E27FC236}">
                <a16:creationId xmlns:a16="http://schemas.microsoft.com/office/drawing/2014/main" id="{5A2633A8-75F8-F20D-C457-369CF3D8AF19}"/>
              </a:ext>
            </a:extLst>
          </p:cNvPr>
          <p:cNvPicPr>
            <a:picLocks noChangeAspect="1"/>
          </p:cNvPicPr>
          <p:nvPr/>
        </p:nvPicPr>
        <p:blipFill>
          <a:blip r:embed="rId11"/>
          <a:stretch>
            <a:fillRect/>
          </a:stretch>
        </p:blipFill>
        <p:spPr>
          <a:xfrm>
            <a:off x="3354257" y="4644019"/>
            <a:ext cx="827921" cy="852347"/>
          </a:xfrm>
          <a:prstGeom prst="rect">
            <a:avLst/>
          </a:prstGeom>
        </p:spPr>
      </p:pic>
      <p:pic>
        <p:nvPicPr>
          <p:cNvPr id="16" name="Picture 15" descr="Logo, company name&#10;&#10;Description automatically generated">
            <a:extLst>
              <a:ext uri="{FF2B5EF4-FFF2-40B4-BE49-F238E27FC236}">
                <a16:creationId xmlns:a16="http://schemas.microsoft.com/office/drawing/2014/main" id="{A8DB46E2-81D5-79E7-1A07-3C09431A1297}"/>
              </a:ext>
            </a:extLst>
          </p:cNvPr>
          <p:cNvPicPr>
            <a:picLocks noChangeAspect="1"/>
          </p:cNvPicPr>
          <p:nvPr/>
        </p:nvPicPr>
        <p:blipFill>
          <a:blip r:embed="rId12"/>
          <a:stretch>
            <a:fillRect/>
          </a:stretch>
        </p:blipFill>
        <p:spPr>
          <a:xfrm>
            <a:off x="601297" y="2180534"/>
            <a:ext cx="761340" cy="770865"/>
          </a:xfrm>
          <a:prstGeom prst="rect">
            <a:avLst/>
          </a:prstGeom>
        </p:spPr>
      </p:pic>
      <p:pic>
        <p:nvPicPr>
          <p:cNvPr id="17" name="Picture 16" descr="Logo, company name&#10;&#10;Description automatically generated">
            <a:extLst>
              <a:ext uri="{FF2B5EF4-FFF2-40B4-BE49-F238E27FC236}">
                <a16:creationId xmlns:a16="http://schemas.microsoft.com/office/drawing/2014/main" id="{8C3898A3-3915-ED6C-67FE-3A971023BB14}"/>
              </a:ext>
            </a:extLst>
          </p:cNvPr>
          <p:cNvPicPr>
            <a:picLocks noChangeAspect="1"/>
          </p:cNvPicPr>
          <p:nvPr/>
        </p:nvPicPr>
        <p:blipFill>
          <a:blip r:embed="rId12"/>
          <a:stretch>
            <a:fillRect/>
          </a:stretch>
        </p:blipFill>
        <p:spPr>
          <a:xfrm>
            <a:off x="3294702" y="2180533"/>
            <a:ext cx="761340" cy="770865"/>
          </a:xfrm>
          <a:prstGeom prst="rect">
            <a:avLst/>
          </a:prstGeom>
        </p:spPr>
      </p:pic>
      <p:sp>
        <p:nvSpPr>
          <p:cNvPr id="19" name="Rectangle 4">
            <a:extLst>
              <a:ext uri="{FF2B5EF4-FFF2-40B4-BE49-F238E27FC236}">
                <a16:creationId xmlns:a16="http://schemas.microsoft.com/office/drawing/2014/main" id="{EC9DDDC2-8029-7138-16D2-BAF4C3EC7E44}"/>
              </a:ext>
            </a:extLst>
          </p:cNvPr>
          <p:cNvSpPr>
            <a:spLocks noChangeArrowheads="1"/>
          </p:cNvSpPr>
          <p:nvPr/>
        </p:nvSpPr>
        <p:spPr bwMode="auto">
          <a:xfrm>
            <a:off x="0" y="6308635"/>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2000" b="1" dirty="0">
                <a:solidFill>
                  <a:srgbClr val="FDDE31"/>
                </a:solidFill>
                <a:latin typeface="Arial"/>
                <a:cs typeface="Arial"/>
              </a:rPr>
              <a:t>Support</a:t>
            </a:r>
            <a:endParaRPr lang="en-US" dirty="0"/>
          </a:p>
        </p:txBody>
      </p:sp>
      <p:pic>
        <p:nvPicPr>
          <p:cNvPr id="21" name="Picture 20" descr="A yellow circle with a red x and a red shield&#10;&#10;Description automatically generated">
            <a:extLst>
              <a:ext uri="{FF2B5EF4-FFF2-40B4-BE49-F238E27FC236}">
                <a16:creationId xmlns:a16="http://schemas.microsoft.com/office/drawing/2014/main" id="{647C193B-AB78-E0E5-9AE9-1A36F6102F80}"/>
              </a:ext>
            </a:extLst>
          </p:cNvPr>
          <p:cNvPicPr>
            <a:picLocks noChangeAspect="1"/>
          </p:cNvPicPr>
          <p:nvPr/>
        </p:nvPicPr>
        <p:blipFill rotWithShape="1">
          <a:blip r:embed="rId13"/>
          <a:srcRect l="630" r="759"/>
          <a:stretch/>
        </p:blipFill>
        <p:spPr>
          <a:xfrm>
            <a:off x="8062206" y="144741"/>
            <a:ext cx="975044" cy="1036912"/>
          </a:xfrm>
          <a:prstGeom prst="rect">
            <a:avLst/>
          </a:prstGeom>
        </p:spPr>
      </p:pic>
    </p:spTree>
    <p:extLst>
      <p:ext uri="{BB962C8B-B14F-4D97-AF65-F5344CB8AC3E}">
        <p14:creationId xmlns:p14="http://schemas.microsoft.com/office/powerpoint/2010/main" val="329881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0A4CE9-7FE0-AA33-5EE8-A54FB2771C18}"/>
              </a:ext>
            </a:extLst>
          </p:cNvPr>
          <p:cNvSpPr>
            <a:spLocks noGrp="1"/>
          </p:cNvSpPr>
          <p:nvPr>
            <p:ph idx="1"/>
          </p:nvPr>
        </p:nvSpPr>
        <p:spPr>
          <a:xfrm>
            <a:off x="386523" y="1184438"/>
            <a:ext cx="6411420" cy="4580441"/>
          </a:xfrm>
        </p:spPr>
        <p:txBody>
          <a:bodyPr/>
          <a:lstStyle/>
          <a:p>
            <a:pPr marL="0" indent="0">
              <a:buNone/>
            </a:pPr>
            <a:r>
              <a:rPr lang="en-GB" sz="2400" b="1" dirty="0">
                <a:latin typeface="Calibri"/>
                <a:ea typeface="Calibri"/>
                <a:cs typeface="Calibri"/>
              </a:rPr>
              <a:t>Additional Support for Learning</a:t>
            </a:r>
            <a:endParaRPr lang="en-US" sz="2400" dirty="0">
              <a:latin typeface="Calibri"/>
              <a:ea typeface="Calibri"/>
              <a:cs typeface="Calibri"/>
            </a:endParaRPr>
          </a:p>
          <a:p>
            <a:r>
              <a:rPr lang="en-GB" sz="2200" dirty="0">
                <a:latin typeface="Calibri"/>
                <a:ea typeface="Calibri"/>
                <a:cs typeface="Calibri"/>
              </a:rPr>
              <a:t>Mrs Wells and her team work hard to ensure every pupil has the support they need to achieve their full potential. This could take the form of support in class, during assessments or at social times.</a:t>
            </a:r>
            <a:endParaRPr lang="en-US" sz="2200" dirty="0">
              <a:latin typeface="Calibri"/>
              <a:ea typeface="Calibri"/>
              <a:cs typeface="Calibri"/>
            </a:endParaRPr>
          </a:p>
          <a:p>
            <a:endParaRPr lang="en-US" sz="2200">
              <a:latin typeface="Calibri"/>
              <a:ea typeface="Calibri"/>
              <a:cs typeface="Calibri"/>
            </a:endParaRPr>
          </a:p>
          <a:p>
            <a:r>
              <a:rPr lang="en-GB" sz="2200" dirty="0">
                <a:latin typeface="Calibri"/>
                <a:ea typeface="Calibri"/>
                <a:cs typeface="Calibri"/>
              </a:rPr>
              <a:t>The base and Learning Zone can be accessed through the library or via the blue doors at the car park.</a:t>
            </a:r>
            <a:endParaRPr lang="en-US" sz="2200" dirty="0">
              <a:latin typeface="Calibri"/>
              <a:ea typeface="Calibri"/>
              <a:cs typeface="Calibri"/>
            </a:endParaRPr>
          </a:p>
          <a:p>
            <a:endParaRPr lang="en-US" sz="2200">
              <a:latin typeface="Calibri"/>
              <a:ea typeface="Calibri"/>
              <a:cs typeface="Calibri"/>
            </a:endParaRPr>
          </a:p>
          <a:p>
            <a:r>
              <a:rPr lang="en-GB" sz="2200" dirty="0">
                <a:latin typeface="Calibri"/>
                <a:ea typeface="Calibri"/>
                <a:cs typeface="Calibri"/>
              </a:rPr>
              <a:t>ASN is  open to pupils before school and offers a breakfast club, and at social times where pupils can bring along their lunch.</a:t>
            </a:r>
            <a:endParaRPr lang="en-US" sz="2200">
              <a:latin typeface="Calibri"/>
              <a:ea typeface="Calibri"/>
              <a:cs typeface="Calibri"/>
            </a:endParaRPr>
          </a:p>
          <a:p>
            <a:endParaRPr lang="en-US">
              <a:latin typeface="Calibri"/>
              <a:ea typeface="Calibri"/>
              <a:cs typeface="Calibri"/>
            </a:endParaRPr>
          </a:p>
        </p:txBody>
      </p:sp>
      <p:sp>
        <p:nvSpPr>
          <p:cNvPr id="5" name="Title 1">
            <a:extLst>
              <a:ext uri="{FF2B5EF4-FFF2-40B4-BE49-F238E27FC236}">
                <a16:creationId xmlns:a16="http://schemas.microsoft.com/office/drawing/2014/main" id="{D15F94E2-47A6-8EB9-B2CE-6B199B17DA3E}"/>
              </a:ext>
            </a:extLst>
          </p:cNvPr>
          <p:cNvSpPr txBox="1">
            <a:spLocks/>
          </p:cNvSpPr>
          <p:nvPr/>
        </p:nvSpPr>
        <p:spPr bwMode="auto">
          <a:xfrm>
            <a:off x="1176068" y="255157"/>
            <a:ext cx="7202547" cy="8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6000" b="1" kern="0">
                <a:ln w="28575">
                  <a:solidFill>
                    <a:schemeClr val="tx1"/>
                  </a:solidFill>
                </a:ln>
                <a:solidFill>
                  <a:srgbClr val="FFFF00"/>
                </a:solidFill>
                <a:effectLst>
                  <a:outerShdw blurRad="38100" dist="19050" dir="2700000" algn="tl" rotWithShape="0">
                    <a:schemeClr val="dk1">
                      <a:alpha val="40000"/>
                    </a:schemeClr>
                  </a:outerShdw>
                </a:effectLst>
                <a:latin typeface="Berlin Sans FB"/>
              </a:rPr>
              <a:t>ASN</a:t>
            </a:r>
            <a:endParaRPr lang="en-US" sz="6000" b="1" kern="0">
              <a:ln w="28575">
                <a:solidFill>
                  <a:srgbClr val="000000"/>
                </a:solidFill>
              </a:ln>
              <a:solidFill>
                <a:srgbClr val="FFFF00"/>
              </a:solidFill>
              <a:effectLst>
                <a:outerShdw blurRad="38100" dist="19050" dir="2700000" algn="tl" rotWithShape="0">
                  <a:srgbClr val="000000">
                    <a:alpha val="40000"/>
                  </a:srgbClr>
                </a:outerShdw>
              </a:effectLst>
              <a:latin typeface="Berlin Sans FB"/>
            </a:endParaRPr>
          </a:p>
        </p:txBody>
      </p:sp>
      <p:pic>
        <p:nvPicPr>
          <p:cNvPr id="10" name="Picture 10">
            <a:extLst>
              <a:ext uri="{FF2B5EF4-FFF2-40B4-BE49-F238E27FC236}">
                <a16:creationId xmlns:a16="http://schemas.microsoft.com/office/drawing/2014/main" id="{38F94023-EFFF-AAA5-D1BD-896F8DFD4A0E}"/>
              </a:ext>
            </a:extLst>
          </p:cNvPr>
          <p:cNvPicPr>
            <a:picLocks noChangeAspect="1"/>
          </p:cNvPicPr>
          <p:nvPr/>
        </p:nvPicPr>
        <p:blipFill>
          <a:blip r:embed="rId2"/>
          <a:stretch>
            <a:fillRect/>
          </a:stretch>
        </p:blipFill>
        <p:spPr>
          <a:xfrm>
            <a:off x="6969065" y="2176102"/>
            <a:ext cx="1790700" cy="2390775"/>
          </a:xfrm>
          <a:prstGeom prst="rect">
            <a:avLst/>
          </a:prstGeom>
          <a:ln>
            <a:solidFill>
              <a:schemeClr val="tx1"/>
            </a:solidFill>
          </a:ln>
        </p:spPr>
      </p:pic>
      <p:sp>
        <p:nvSpPr>
          <p:cNvPr id="11" name="TextBox 10">
            <a:extLst>
              <a:ext uri="{FF2B5EF4-FFF2-40B4-BE49-F238E27FC236}">
                <a16:creationId xmlns:a16="http://schemas.microsoft.com/office/drawing/2014/main" id="{3E6A1D28-A59A-F4FB-435E-A23F581499E1}"/>
              </a:ext>
            </a:extLst>
          </p:cNvPr>
          <p:cNvSpPr txBox="1"/>
          <p:nvPr/>
        </p:nvSpPr>
        <p:spPr>
          <a:xfrm>
            <a:off x="6922926" y="4681268"/>
            <a:ext cx="18378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err="1">
                <a:latin typeface="Arial"/>
                <a:cs typeface="Arial"/>
              </a:rPr>
              <a:t>Mrs</a:t>
            </a:r>
            <a:r>
              <a:rPr lang="en-US" sz="2400" b="1" dirty="0">
                <a:latin typeface="Arial"/>
                <a:cs typeface="Arial"/>
              </a:rPr>
              <a:t> Wells</a:t>
            </a:r>
          </a:p>
          <a:p>
            <a:pPr algn="ctr"/>
            <a:r>
              <a:rPr lang="en-US" sz="2400" dirty="0">
                <a:latin typeface="Arial"/>
                <a:cs typeface="Arial"/>
              </a:rPr>
              <a:t>PTC ASN</a:t>
            </a:r>
            <a:endParaRPr lang="en-US" sz="2400" dirty="0">
              <a:cs typeface="Arial"/>
            </a:endParaRPr>
          </a:p>
        </p:txBody>
      </p:sp>
      <p:sp>
        <p:nvSpPr>
          <p:cNvPr id="4" name="Rectangle 4">
            <a:extLst>
              <a:ext uri="{FF2B5EF4-FFF2-40B4-BE49-F238E27FC236}">
                <a16:creationId xmlns:a16="http://schemas.microsoft.com/office/drawing/2014/main" id="{D04CBE78-CB54-314E-64BF-E15255EB7EA1}"/>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2000" b="1" dirty="0">
                <a:solidFill>
                  <a:srgbClr val="FDDE31"/>
                </a:solidFill>
                <a:latin typeface="Arial"/>
                <a:cs typeface="Arial"/>
              </a:rPr>
              <a:t>Support</a:t>
            </a:r>
            <a:endParaRPr lang="en-US" dirty="0"/>
          </a:p>
        </p:txBody>
      </p:sp>
      <p:pic>
        <p:nvPicPr>
          <p:cNvPr id="8" name="Picture 7" descr="A yellow circle with a red x and a red shield&#10;&#10;Description automatically generated">
            <a:extLst>
              <a:ext uri="{FF2B5EF4-FFF2-40B4-BE49-F238E27FC236}">
                <a16:creationId xmlns:a16="http://schemas.microsoft.com/office/drawing/2014/main" id="{D0C819A8-D536-32DF-1D60-08EBA1B0DFA2}"/>
              </a:ext>
            </a:extLst>
          </p:cNvPr>
          <p:cNvPicPr>
            <a:picLocks noChangeAspect="1"/>
          </p:cNvPicPr>
          <p:nvPr/>
        </p:nvPicPr>
        <p:blipFill rotWithShape="1">
          <a:blip r:embed="rId3"/>
          <a:srcRect l="630" r="759"/>
          <a:stretch/>
        </p:blipFill>
        <p:spPr>
          <a:xfrm>
            <a:off x="8062206" y="144741"/>
            <a:ext cx="975044" cy="1036912"/>
          </a:xfrm>
          <a:prstGeom prst="rect">
            <a:avLst/>
          </a:prstGeom>
        </p:spPr>
      </p:pic>
    </p:spTree>
    <p:extLst>
      <p:ext uri="{BB962C8B-B14F-4D97-AF65-F5344CB8AC3E}">
        <p14:creationId xmlns:p14="http://schemas.microsoft.com/office/powerpoint/2010/main" val="165449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5">
            <a:extLst>
              <a:ext uri="{FF2B5EF4-FFF2-40B4-BE49-F238E27FC236}">
                <a16:creationId xmlns:a16="http://schemas.microsoft.com/office/drawing/2014/main" id="{FCB53136-C277-406A-B1F2-000B6C786DA2}"/>
              </a:ext>
            </a:extLst>
          </p:cNvPr>
          <p:cNvSpPr txBox="1">
            <a:spLocks noChangeArrowheads="1"/>
          </p:cNvSpPr>
          <p:nvPr/>
        </p:nvSpPr>
        <p:spPr bwMode="auto">
          <a:xfrm>
            <a:off x="592138"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437" name="Rectangle 6">
            <a:extLst>
              <a:ext uri="{FF2B5EF4-FFF2-40B4-BE49-F238E27FC236}">
                <a16:creationId xmlns:a16="http://schemas.microsoft.com/office/drawing/2014/main" id="{A49B2FAC-1957-4CD7-909F-764B0DC294BF}"/>
              </a:ext>
            </a:extLst>
          </p:cNvPr>
          <p:cNvSpPr>
            <a:spLocks noChangeArrowheads="1"/>
          </p:cNvSpPr>
          <p:nvPr/>
        </p:nvSpPr>
        <p:spPr bwMode="auto">
          <a:xfrm>
            <a:off x="457200" y="765175"/>
            <a:ext cx="8229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latin typeface="Comic Sans MS" panose="030F0702030302020204" pitchFamily="66" charset="0"/>
            </a:endParaRPr>
          </a:p>
          <a:p>
            <a:pPr eaLnBrk="1" hangingPunct="1">
              <a:buFontTx/>
              <a:buNone/>
            </a:pPr>
            <a:endParaRPr lang="en-GB" altLang="en-US">
              <a:latin typeface="Comic Sans MS" panose="030F0702030302020204" pitchFamily="66" charset="0"/>
            </a:endParaRPr>
          </a:p>
        </p:txBody>
      </p:sp>
      <p:sp>
        <p:nvSpPr>
          <p:cNvPr id="10" name="Rectangle 3">
            <a:extLst>
              <a:ext uri="{FF2B5EF4-FFF2-40B4-BE49-F238E27FC236}">
                <a16:creationId xmlns:a16="http://schemas.microsoft.com/office/drawing/2014/main" id="{D9FBD5F9-F212-403A-8613-5C4546C3C54F}"/>
              </a:ext>
            </a:extLst>
          </p:cNvPr>
          <p:cNvSpPr>
            <a:spLocks noGrp="1" noChangeArrowheads="1"/>
          </p:cNvSpPr>
          <p:nvPr>
            <p:ph type="subTitle" idx="1"/>
          </p:nvPr>
        </p:nvSpPr>
        <p:spPr>
          <a:xfrm>
            <a:off x="457200" y="1552162"/>
            <a:ext cx="5264591" cy="4212896"/>
          </a:xfrm>
        </p:spPr>
        <p:txBody>
          <a:bodyPr/>
          <a:lstStyle/>
          <a:p>
            <a:pPr marL="342900" indent="-342900" algn="l" eaLnBrk="1" hangingPunct="1">
              <a:buChar char="•"/>
              <a:defRPr/>
            </a:pPr>
            <a:r>
              <a:rPr lang="en-GB" altLang="en-US" sz="2800">
                <a:latin typeface="Calibri"/>
                <a:cs typeface="Calibri"/>
              </a:rPr>
              <a:t>Tutor groups meet after morning break-time every day.</a:t>
            </a:r>
            <a:endParaRPr lang="en-GB" altLang="en-US" sz="2800">
              <a:latin typeface="Calibri" panose="020F0502020204030204" pitchFamily="34" charset="0"/>
              <a:cs typeface="Calibri" panose="020F0502020204030204" pitchFamily="34" charset="0"/>
            </a:endParaRPr>
          </a:p>
          <a:p>
            <a:pPr algn="l" eaLnBrk="1" hangingPunct="1">
              <a:defRPr/>
            </a:pPr>
            <a:endParaRPr lang="en-GB" altLang="en-US" sz="2800">
              <a:latin typeface="Calibri" panose="020F0502020204030204" pitchFamily="34" charset="0"/>
              <a:cs typeface="Calibri" panose="020F0502020204030204" pitchFamily="34" charset="0"/>
            </a:endParaRPr>
          </a:p>
          <a:p>
            <a:pPr marL="342900" indent="-342900" algn="l" eaLnBrk="1" hangingPunct="1">
              <a:buFontTx/>
              <a:buChar char="•"/>
              <a:defRPr/>
            </a:pPr>
            <a:r>
              <a:rPr lang="en-GB" altLang="en-US" sz="2800">
                <a:latin typeface="Calibri" panose="020F0502020204030204" pitchFamily="34" charset="0"/>
                <a:cs typeface="Calibri" panose="020F0502020204030204" pitchFamily="34" charset="0"/>
              </a:rPr>
              <a:t>4 tutor-times of 15 mins (Mon, Tues, Thurs, Fri)</a:t>
            </a:r>
          </a:p>
          <a:p>
            <a:pPr algn="l">
              <a:defRPr/>
            </a:pPr>
            <a:endParaRPr lang="en-GB" altLang="en-US" sz="2800">
              <a:latin typeface="Calibri" panose="020F0502020204030204" pitchFamily="34" charset="0"/>
              <a:cs typeface="Calibri" panose="020F0502020204030204" pitchFamily="34" charset="0"/>
            </a:endParaRPr>
          </a:p>
          <a:p>
            <a:pPr marL="342900" indent="-342900" algn="l">
              <a:buFontTx/>
              <a:buChar char="•"/>
              <a:defRPr/>
            </a:pPr>
            <a:r>
              <a:rPr lang="en-GB" altLang="en-US" sz="2800">
                <a:latin typeface="Calibri"/>
                <a:cs typeface="Calibri"/>
              </a:rPr>
              <a:t>Longer tutor-time on Wednesdays for PSE (47 mins)</a:t>
            </a:r>
          </a:p>
          <a:p>
            <a:pPr marL="342900" indent="-342900" algn="l">
              <a:buFontTx/>
              <a:buChar char="•"/>
              <a:defRPr/>
            </a:pPr>
            <a:endParaRPr lang="en-GB" altLang="en-US" sz="2800">
              <a:latin typeface="Calibri"/>
              <a:cs typeface="Calibri"/>
            </a:endParaRPr>
          </a:p>
          <a:p>
            <a:pPr algn="l">
              <a:defRPr/>
            </a:pPr>
            <a:r>
              <a:rPr lang="en-GB" altLang="en-US" sz="2800">
                <a:latin typeface="Calibri"/>
                <a:cs typeface="Calibri"/>
              </a:rPr>
              <a:t>  </a:t>
            </a:r>
            <a:endParaRPr lang="en-GB">
              <a:cs typeface="Arial"/>
            </a:endParaRPr>
          </a:p>
        </p:txBody>
      </p:sp>
      <p:sp>
        <p:nvSpPr>
          <p:cNvPr id="9" name="Rectangle 8">
            <a:extLst>
              <a:ext uri="{FF2B5EF4-FFF2-40B4-BE49-F238E27FC236}">
                <a16:creationId xmlns:a16="http://schemas.microsoft.com/office/drawing/2014/main" id="{53CBDC95-3496-4798-BCA1-2AB8132A0866}"/>
              </a:ext>
            </a:extLst>
          </p:cNvPr>
          <p:cNvSpPr/>
          <p:nvPr/>
        </p:nvSpPr>
        <p:spPr>
          <a:xfrm>
            <a:off x="72008" y="188640"/>
            <a:ext cx="8964488" cy="1015663"/>
          </a:xfrm>
          <a:prstGeom prst="rect">
            <a:avLst/>
          </a:prstGeom>
          <a:noFill/>
        </p:spPr>
        <p:txBody>
          <a:bodyPr>
            <a:spAutoFit/>
          </a:bodyPr>
          <a:lstStyle/>
          <a:p>
            <a:pPr algn="ctr" eaLnBrk="1" hangingPunct="1">
              <a:defRPr/>
            </a:pPr>
            <a:r>
              <a:rPr lang="en-US" sz="60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rPr>
              <a:t>Tutor</a:t>
            </a:r>
            <a:endParaRPr lang="en-US" sz="4800" b="1">
              <a:ln w="28575">
                <a:solidFill>
                  <a:schemeClr val="tx1"/>
                </a:solidFill>
              </a:ln>
              <a:solidFill>
                <a:srgbClr val="FFFF00"/>
              </a:solidFill>
              <a:effectLst>
                <a:outerShdw blurRad="38100" dist="19050" dir="2700000" algn="tl" rotWithShape="0">
                  <a:schemeClr val="dk1">
                    <a:alpha val="40000"/>
                  </a:schemeClr>
                </a:outerShdw>
              </a:effectLst>
              <a:latin typeface="Berlin Sans FB" panose="020E0602020502020306" pitchFamily="34" charset="0"/>
            </a:endParaRPr>
          </a:p>
        </p:txBody>
      </p:sp>
      <p:sp>
        <p:nvSpPr>
          <p:cNvPr id="3" name="Rectangle 4">
            <a:extLst>
              <a:ext uri="{FF2B5EF4-FFF2-40B4-BE49-F238E27FC236}">
                <a16:creationId xmlns:a16="http://schemas.microsoft.com/office/drawing/2014/main" id="{C385D9B2-2504-D7E1-BC67-CB07F2F1EE1C}"/>
              </a:ext>
            </a:extLst>
          </p:cNvPr>
          <p:cNvSpPr>
            <a:spLocks noChangeArrowheads="1"/>
          </p:cNvSpPr>
          <p:nvPr/>
        </p:nvSpPr>
        <p:spPr bwMode="auto">
          <a:xfrm>
            <a:off x="0" y="6323013"/>
            <a:ext cx="9144000" cy="5492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2000" b="1" dirty="0">
                <a:solidFill>
                  <a:srgbClr val="FDDE31"/>
                </a:solidFill>
                <a:latin typeface="Arial"/>
                <a:cs typeface="Arial"/>
              </a:rPr>
              <a:t>Voice</a:t>
            </a:r>
            <a:endParaRPr lang="en-US" dirty="0"/>
          </a:p>
        </p:txBody>
      </p:sp>
      <p:pic>
        <p:nvPicPr>
          <p:cNvPr id="5" name="Picture 4" descr="A yellow circle with a red x and a red shield&#10;&#10;Description automatically generated">
            <a:extLst>
              <a:ext uri="{FF2B5EF4-FFF2-40B4-BE49-F238E27FC236}">
                <a16:creationId xmlns:a16="http://schemas.microsoft.com/office/drawing/2014/main" id="{2078E87B-6FA9-DA2F-F30D-69F39A9C3FDF}"/>
              </a:ext>
            </a:extLst>
          </p:cNvPr>
          <p:cNvPicPr>
            <a:picLocks noChangeAspect="1"/>
          </p:cNvPicPr>
          <p:nvPr/>
        </p:nvPicPr>
        <p:blipFill rotWithShape="1">
          <a:blip r:embed="rId3"/>
          <a:srcRect l="630" r="759"/>
          <a:stretch/>
        </p:blipFill>
        <p:spPr>
          <a:xfrm>
            <a:off x="8062206" y="144741"/>
            <a:ext cx="975044" cy="1036912"/>
          </a:xfrm>
          <a:prstGeom prst="rect">
            <a:avLst/>
          </a:prstGeom>
        </p:spPr>
      </p:pic>
      <p:pic>
        <p:nvPicPr>
          <p:cNvPr id="2" name="Picture 1" descr="shanarri-wheel - Cramond Primary School website">
            <a:extLst>
              <a:ext uri="{FF2B5EF4-FFF2-40B4-BE49-F238E27FC236}">
                <a16:creationId xmlns:a16="http://schemas.microsoft.com/office/drawing/2014/main" id="{D416A129-F668-BD0C-68FA-1F3328DFF470}"/>
              </a:ext>
            </a:extLst>
          </p:cNvPr>
          <p:cNvPicPr>
            <a:picLocks noChangeAspect="1"/>
          </p:cNvPicPr>
          <p:nvPr/>
        </p:nvPicPr>
        <p:blipFill>
          <a:blip r:embed="rId4"/>
          <a:stretch>
            <a:fillRect/>
          </a:stretch>
        </p:blipFill>
        <p:spPr>
          <a:xfrm>
            <a:off x="6052242" y="1978409"/>
            <a:ext cx="2743200" cy="2697480"/>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DE1904C61AAC4895BF87C394173AE5" ma:contentTypeVersion="8" ma:contentTypeDescription="Create a new document." ma:contentTypeScope="" ma:versionID="d8ebdae857ea848a7740d0531e726aac">
  <xsd:schema xmlns:xsd="http://www.w3.org/2001/XMLSchema" xmlns:xs="http://www.w3.org/2001/XMLSchema" xmlns:p="http://schemas.microsoft.com/office/2006/metadata/properties" xmlns:ns2="bb0e666c-b0cd-4267-af64-8cbb67e5db78" targetNamespace="http://schemas.microsoft.com/office/2006/metadata/properties" ma:root="true" ma:fieldsID="b2c3d56013c768810bb19bfc68d354ae" ns2:_="">
    <xsd:import namespace="bb0e666c-b0cd-4267-af64-8cbb67e5db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0e666c-b0cd-4267-af64-8cbb67e5db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85F53-B67C-4D29-A3C9-814AEBA530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0e666c-b0cd-4267-af64-8cbb67e5d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093B1D-49B7-48BD-8FC2-11CB26C704B6}">
  <ds:schemaRefs>
    <ds:schemaRef ds:uri="bb0e666c-b0cd-4267-af64-8cbb67e5db78"/>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657157C-88B2-420B-8776-5C884D6EE1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772</Words>
  <Application>Microsoft Office PowerPoint</Application>
  <PresentationFormat>On-screen Show (4:3)</PresentationFormat>
  <Paragraphs>133</Paragraphs>
  <Slides>31</Slides>
  <Notes>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PowerPoint Presentation</vt:lpstr>
      <vt:lpstr>Senior Leadership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School Day</vt:lpstr>
      <vt:lpstr>S1 Timetable</vt:lpstr>
      <vt:lpstr>PowerPoint Presentation</vt:lpstr>
      <vt:lpstr>The Canteen</vt:lpstr>
      <vt:lpstr>The Canteen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D Leadbeater</dc:creator>
  <cp:lastModifiedBy>Georgina Pryde-Firmin</cp:lastModifiedBy>
  <cp:revision>444</cp:revision>
  <cp:lastPrinted>2019-05-20T11:08:19Z</cp:lastPrinted>
  <dcterms:created xsi:type="dcterms:W3CDTF">2006-10-10T08:48:09Z</dcterms:created>
  <dcterms:modified xsi:type="dcterms:W3CDTF">2024-05-03T09:55:15Z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0x010100BEDE1904C61AAC4895BF87C394173AE5</vt:lpwstr>
  </property>
</Properties>
</file>