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  <p:sldMasterId id="2147484065" r:id="rId2"/>
    <p:sldMasterId id="2147484077" r:id="rId3"/>
  </p:sldMasterIdLst>
  <p:notesMasterIdLst>
    <p:notesMasterId r:id="rId34"/>
  </p:notesMasterIdLst>
  <p:handoutMasterIdLst>
    <p:handoutMasterId r:id="rId35"/>
  </p:handoutMasterIdLst>
  <p:sldIdLst>
    <p:sldId id="291" r:id="rId4"/>
    <p:sldId id="257" r:id="rId5"/>
    <p:sldId id="300" r:id="rId6"/>
    <p:sldId id="324" r:id="rId7"/>
    <p:sldId id="259" r:id="rId8"/>
    <p:sldId id="325" r:id="rId9"/>
    <p:sldId id="326" r:id="rId10"/>
    <p:sldId id="332" r:id="rId11"/>
    <p:sldId id="304" r:id="rId12"/>
    <p:sldId id="303" r:id="rId13"/>
    <p:sldId id="305" r:id="rId14"/>
    <p:sldId id="307" r:id="rId15"/>
    <p:sldId id="316" r:id="rId16"/>
    <p:sldId id="321" r:id="rId17"/>
    <p:sldId id="328" r:id="rId18"/>
    <p:sldId id="329" r:id="rId19"/>
    <p:sldId id="330" r:id="rId20"/>
    <p:sldId id="260" r:id="rId21"/>
    <p:sldId id="309" r:id="rId22"/>
    <p:sldId id="310" r:id="rId23"/>
    <p:sldId id="318" r:id="rId24"/>
    <p:sldId id="317" r:id="rId25"/>
    <p:sldId id="313" r:id="rId26"/>
    <p:sldId id="336" r:id="rId27"/>
    <p:sldId id="331" r:id="rId28"/>
    <p:sldId id="322" r:id="rId29"/>
    <p:sldId id="335" r:id="rId30"/>
    <p:sldId id="319" r:id="rId31"/>
    <p:sldId id="323" r:id="rId32"/>
    <p:sldId id="311" r:id="rId33"/>
  </p:sldIdLst>
  <p:sldSz cx="9144000" cy="6858000" type="screen4x3"/>
  <p:notesSz cx="7010400" cy="9296400"/>
  <p:defaultTextStyle>
    <a:defPPr>
      <a:defRPr lang="en-GB"/>
    </a:defPPr>
    <a:lvl1pPr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Robert" initials="JR" lastIdx="1" clrIdx="0">
    <p:extLst>
      <p:ext uri="{19B8F6BF-5375-455C-9EA6-DF929625EA0E}">
        <p15:presenceInfo xmlns:p15="http://schemas.microsoft.com/office/powerpoint/2012/main" userId="James Rob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427"/>
    <a:srgbClr val="FF0000"/>
    <a:srgbClr val="FFFF00"/>
    <a:srgbClr val="FFFF66"/>
    <a:srgbClr val="FFFFCC"/>
    <a:srgbClr val="97ABED"/>
    <a:srgbClr val="FF9900"/>
    <a:srgbClr val="996600"/>
    <a:srgbClr val="663300"/>
    <a:srgbClr val="894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80297" autoAdjust="0"/>
  </p:normalViewPr>
  <p:slideViewPr>
    <p:cSldViewPr>
      <p:cViewPr varScale="1">
        <p:scale>
          <a:sx n="67" d="100"/>
          <a:sy n="67" d="100"/>
        </p:scale>
        <p:origin x="16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900" y="360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46" cy="46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55" y="0"/>
            <a:ext cx="3038446" cy="46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356"/>
            <a:ext cx="3038446" cy="46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55" y="8831356"/>
            <a:ext cx="3038446" cy="46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80B1F35-AECC-4AA8-AA6B-383D835E4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3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46" cy="46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02" y="0"/>
            <a:ext cx="3038445" cy="46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546" y="4415679"/>
            <a:ext cx="5609311" cy="418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861"/>
            <a:ext cx="3038446" cy="46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02" y="8829861"/>
            <a:ext cx="3038445" cy="46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E53E1B2-2780-4DA0-A8B5-330E15A7B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88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25" indent="-28777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115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561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008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454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2900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346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792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799E3D-5F54-4289-A187-2CEC6F1D2FFA}" type="slidenum">
              <a:rPr kumimoji="0" lang="en-US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kumimoji="0"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5450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1370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91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3E1B2-2780-4DA0-A8B5-330E15A7B99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72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3E1B2-2780-4DA0-A8B5-330E15A7B99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1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25" indent="-28777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115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561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008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454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2900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346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792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536F54-6076-44B8-A37E-F532DD2CDB55}" type="slidenum">
              <a:rPr kumimoji="0" lang="en-US" altLang="en-US" smtClean="0"/>
              <a:pPr algn="r" eaLnBrk="1" hangingPunct="1">
                <a:spcBef>
                  <a:spcPct val="0"/>
                </a:spcBef>
              </a:pPr>
              <a:t>18</a:t>
            </a:fld>
            <a:endParaRPr kumimoji="0"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/>
              <a:t> </a:t>
            </a:r>
            <a:endParaRPr lang="en-GB" altLang="en-US" sz="1400" dirty="0"/>
          </a:p>
          <a:p>
            <a:pPr lvl="2" eaLnBrk="1" hangingPunct="1">
              <a:buFontTx/>
              <a:buChar char="•"/>
            </a:pPr>
            <a:endParaRPr lang="en-GB" altLang="en-US" dirty="0"/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2799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3E1B2-2780-4DA0-A8B5-330E15A7B99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70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53E1B2-2780-4DA0-A8B5-330E15A7B99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07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3E1B2-2780-4DA0-A8B5-330E15A7B99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75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53E1B2-2780-4DA0-A8B5-330E15A7B99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6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66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25" indent="-28777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115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561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008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454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2900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346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792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F32E73-DE9E-45BD-8DC1-743F0B24ACB0}" type="slidenum">
              <a:rPr kumimoji="0" lang="en-US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kumimoji="0"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791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7978393-9529-45FF-BC93-2B8FB0027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947DF-5203-4A3A-B7D7-88D00D2B658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057BC13-9265-4E71-80AB-2CE720DC5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EE34B63-49F4-4968-82F6-8562B84ED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633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7978393-9529-45FF-BC93-2B8FB0027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947DF-5203-4A3A-B7D7-88D00D2B658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057BC13-9265-4E71-80AB-2CE720DC5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EE34B63-49F4-4968-82F6-8562B84ED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419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1026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9061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3556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6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A3BFD9-F4A5-4789-BC92-910C4097B041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0A222-8F51-4554-8691-B252EAEB9D1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8546462"/>
      </p:ext>
    </p:extLst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8AD7C-8C0E-4118-AB13-400F56581DA9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00000-903D-43BA-98E9-829D0771FDE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341443"/>
      </p:ext>
    </p:extLst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D9C180-B94A-477E-8A47-8BCAF43ECEEA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C365F-71EC-447D-AB8B-60EAD81CEFB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861749"/>
      </p:ext>
    </p:extLst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40F9E-FDD3-4043-AED7-B0107662D833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A9418-E86A-4840-9A81-95F77C92866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8546462"/>
      </p:ext>
    </p:extLst>
  </p:cSld>
  <p:clrMapOvr>
    <a:masterClrMapping/>
  </p:clrMapOvr>
  <p:transition spd="med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B6A6D-5540-47B2-8B26-593D641690C9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0641A-A0F0-4F88-87AA-7D5DA9280A5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1077154"/>
      </p:ext>
    </p:extLst>
  </p:cSld>
  <p:clrMapOvr>
    <a:masterClrMapping/>
  </p:clrMapOvr>
  <p:transition spd="med"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D9CAD7-E7DF-4DF2-80CA-A3D36B20515E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CDC26-C371-4D36-A40A-47E478FCA53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360520"/>
      </p:ext>
    </p:extLst>
  </p:cSld>
  <p:clrMapOvr>
    <a:masterClrMapping/>
  </p:clrMapOvr>
  <p:transition spd="med"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41039-26AD-4CE2-B88A-D77C6FFAC6DF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C2127-9DED-4421-B363-A6E9579EDF6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216632"/>
      </p:ext>
    </p:extLst>
  </p:cSld>
  <p:clrMapOvr>
    <a:masterClrMapping/>
  </p:clrMapOvr>
  <p:transition spd="med"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6D89C-06B7-4AED-A427-4F2A5385CC1D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4FEF9-7770-4880-8B93-42DC0507351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343732"/>
      </p:ext>
    </p:extLst>
  </p:cSld>
  <p:clrMapOvr>
    <a:masterClrMapping/>
  </p:clrMapOvr>
  <p:transition spd="med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70027C-C693-4C3D-A586-D70A41D595A9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498E8-6DE4-4201-954F-7D84A3A6AEA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3223770"/>
      </p:ext>
    </p:extLst>
  </p:cSld>
  <p:clrMapOvr>
    <a:masterClrMapping/>
  </p:clrMapOvr>
  <p:transition spd="med"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2F28E-5786-4834-9529-3212C3627418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75F60-C124-4F90-9EFC-70974A301EE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74159"/>
      </p:ext>
    </p:extLst>
  </p:cSld>
  <p:clrMapOvr>
    <a:masterClrMapping/>
  </p:clrMapOvr>
  <p:transition spd="med"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BCE9D-7BA9-44D4-8C5A-F6091DD6067D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69483-84E8-4426-BFE9-1E216D8D982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873889"/>
      </p:ext>
    </p:extLst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F91DA-2CB0-4678-B791-D4C5C8A685FC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6C516-C3C0-4613-9D89-E6C2FF7109D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1077154"/>
      </p:ext>
    </p:extLst>
  </p:cSld>
  <p:clrMapOvr>
    <a:masterClrMapping/>
  </p:clrMapOvr>
  <p:transition spd="med"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C3B73-34D4-4700-8210-19F49C63169E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12AF1-896C-4788-8D60-4640B553DC5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1852137"/>
      </p:ext>
    </p:extLst>
  </p:cSld>
  <p:clrMapOvr>
    <a:masterClrMapping/>
  </p:clrMapOvr>
  <p:transition spd="med"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EF707-4FF2-458C-9E76-0AEEBE71C856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20B23-499E-4167-BCA3-12F4705942E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341443"/>
      </p:ext>
    </p:extLst>
  </p:cSld>
  <p:clrMapOvr>
    <a:masterClrMapping/>
  </p:clrMapOvr>
  <p:transition spd="med"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35A6E-BD4B-4D67-A2A3-9D4B4F731628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DA2B1-8CE1-4F51-BCD7-07254D68526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861749"/>
      </p:ext>
    </p:extLst>
  </p:cSld>
  <p:clrMapOvr>
    <a:masterClrMapping/>
  </p:clrMapOvr>
  <p:transition spd="med"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40F9E-FDD3-4043-AED7-B0107662D833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A9418-E86A-4840-9A81-95F77C92866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8546462"/>
      </p:ext>
    </p:extLst>
  </p:cSld>
  <p:clrMapOvr>
    <a:masterClrMapping/>
  </p:clrMapOvr>
  <p:transition spd="med"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B6A6D-5540-47B2-8B26-593D641690C9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0641A-A0F0-4F88-87AA-7D5DA9280A5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1077154"/>
      </p:ext>
    </p:extLst>
  </p:cSld>
  <p:clrMapOvr>
    <a:masterClrMapping/>
  </p:clrMapOvr>
  <p:transition spd="med"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D9CAD7-E7DF-4DF2-80CA-A3D36B20515E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CDC26-C371-4D36-A40A-47E478FCA53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360520"/>
      </p:ext>
    </p:extLst>
  </p:cSld>
  <p:clrMapOvr>
    <a:masterClrMapping/>
  </p:clrMapOvr>
  <p:transition spd="med"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41039-26AD-4CE2-B88A-D77C6FFAC6DF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C2127-9DED-4421-B363-A6E9579EDF6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216632"/>
      </p:ext>
    </p:extLst>
  </p:cSld>
  <p:clrMapOvr>
    <a:masterClrMapping/>
  </p:clrMapOvr>
  <p:transition spd="med">
    <p:cover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6D89C-06B7-4AED-A427-4F2A5385CC1D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4FEF9-7770-4880-8B93-42DC0507351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343732"/>
      </p:ext>
    </p:extLst>
  </p:cSld>
  <p:clrMapOvr>
    <a:masterClrMapping/>
  </p:clrMapOvr>
  <p:transition spd="med">
    <p:cover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70027C-C693-4C3D-A586-D70A41D595A9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498E8-6DE4-4201-954F-7D84A3A6AEA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3223770"/>
      </p:ext>
    </p:extLst>
  </p:cSld>
  <p:clrMapOvr>
    <a:masterClrMapping/>
  </p:clrMapOvr>
  <p:transition spd="med">
    <p:cover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2F28E-5786-4834-9529-3212C3627418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75F60-C124-4F90-9EFC-70974A301EE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74159"/>
      </p:ext>
    </p:extLst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DB5FC4-FA57-4808-B8C5-57EFE498E07A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A117C-0526-4F1B-8279-4C1BB284F4E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360520"/>
      </p:ext>
    </p:extLst>
  </p:cSld>
  <p:clrMapOvr>
    <a:masterClrMapping/>
  </p:clrMapOvr>
  <p:transition spd="med">
    <p:cover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BCE9D-7BA9-44D4-8C5A-F6091DD6067D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69483-84E8-4426-BFE9-1E216D8D982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873889"/>
      </p:ext>
    </p:extLst>
  </p:cSld>
  <p:clrMapOvr>
    <a:masterClrMapping/>
  </p:clrMapOvr>
  <p:transition spd="med">
    <p:cover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C3B73-34D4-4700-8210-19F49C63169E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12AF1-896C-4788-8D60-4640B553DC5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1852137"/>
      </p:ext>
    </p:extLst>
  </p:cSld>
  <p:clrMapOvr>
    <a:masterClrMapping/>
  </p:clrMapOvr>
  <p:transition spd="med">
    <p:cover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EF707-4FF2-458C-9E76-0AEEBE71C856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20B23-499E-4167-BCA3-12F4705942E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341443"/>
      </p:ext>
    </p:extLst>
  </p:cSld>
  <p:clrMapOvr>
    <a:masterClrMapping/>
  </p:clrMapOvr>
  <p:transition spd="med">
    <p:cover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35A6E-BD4B-4D67-A2A3-9D4B4F731628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DA2B1-8CE1-4F51-BCD7-07254D68526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861749"/>
      </p:ext>
    </p:extLst>
  </p:cSld>
  <p:clrMapOvr>
    <a:masterClrMapping/>
  </p:clrMapOvr>
  <p:transition spd="med">
    <p:cover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C7FC0-0785-4B99-BA78-5E588476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8F82E-982A-4692-8D5A-385346CE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5C153-B191-4187-A321-B374428F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11452C-AA50-49AE-85B8-744297A680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505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5894E-03D2-4B14-BC3E-66C7B9A44EDB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7D695-F275-45F3-A8E6-F716E22C14A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216632"/>
      </p:ext>
    </p:extLst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81FF3-87A8-4FD2-942F-51187773FBEB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E87ED-F340-498E-B223-02DBB8F1AD4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343732"/>
      </p:ext>
    </p:extLst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2D9F4-0F01-41A6-BCA3-919CCEE45C7D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9C0BA-6F7A-474A-85EE-D33ABF82BC8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3223770"/>
      </p:ext>
    </p:extLst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BDDEE-3182-49BF-A6B5-490B6AAA5130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3244F-3F00-4F39-B937-E25B1D5D8CA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74159"/>
      </p:ext>
    </p:extLst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DDAB42-74C5-459E-8D07-467AA659710C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17004-F402-4B83-827E-D72D38D58F5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873889"/>
      </p:ext>
    </p:extLst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AF233B-9226-4E27-9828-449D676E7FBA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651DE-ECD8-4FB7-B055-A99D095C300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1852137"/>
      </p:ext>
    </p:extLst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0A4553-6EDD-411E-BCFF-E0B528255E31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A718C5-E2D7-4ACD-9559-C5D50159242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81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ransition spd="med"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0A4553-6EDD-411E-BCFF-E0B528255E31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A718C5-E2D7-4ACD-9559-C5D50159242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81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ransition spd="med"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0A4553-6EDD-411E-BCFF-E0B528255E31}" type="datetimeFigureOut">
              <a:rPr lang="en-US" altLang="en-US" smtClean="0"/>
              <a:pPr>
                <a:defRPr/>
              </a:pPr>
              <a:t>2/21/2024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A718C5-E2D7-4ACD-9559-C5D50159242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81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ransition spd="med"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outube.com/watch?v=Eaq_oQhGnUs" TargetMode="External"/><Relationship Id="rId5" Type="http://schemas.openxmlformats.org/officeDocument/2006/relationships/hyperlink" Target="https://youtu.be/Eaq_oQhGnUs?si=KkuHKynNqK1owy_e" TargetMode="External"/><Relationship Id="rId4" Type="http://schemas.openxmlformats.org/officeDocument/2006/relationships/hyperlink" Target="https://www.youtube.com/watch?v=RDSisrnz1g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scotland/study/young-applicants-school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mgal.ac.uk/study/college-academy-senior-phase-offer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uc.ac.uk/study-with-us/pathways-to-study/courses-for-school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pkRmQsdqBF" TargetMode="External"/><Relationship Id="rId2" Type="http://schemas.openxmlformats.org/officeDocument/2006/relationships/hyperlink" Target="https://sway.cloud.microsoft/qASElYdfFxBWqIQk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glowscotland.org.uk/glowblogs/annanacademy/option-choices/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hyperlink" Target="https://blogs.glowscotland.org.uk/glowblogs/annanacademy/option-choic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be.com/shorts/zykgcRJohNE?si=p4Xv6wKWYcI2XX-6" TargetMode="Externa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9288" y="2509838"/>
            <a:ext cx="7772400" cy="1470025"/>
          </a:xfrm>
        </p:spPr>
        <p:txBody>
          <a:bodyPr/>
          <a:lstStyle/>
          <a:p>
            <a:r>
              <a:rPr lang="en-GB" altLang="en-US" dirty="0">
                <a:ea typeface="Verdana" panose="020B0604030504040204" pitchFamily="34" charset="0"/>
              </a:rPr>
              <a:t>Option Information for Parents/Carers and Students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6363" y="4292600"/>
            <a:ext cx="6400800" cy="1752600"/>
          </a:xfrm>
        </p:spPr>
        <p:txBody>
          <a:bodyPr>
            <a:normAutofit/>
          </a:bodyPr>
          <a:lstStyle/>
          <a:p>
            <a:r>
              <a:rPr lang="en-GB" altLang="en-US" sz="2800" dirty="0">
                <a:latin typeface="+mj-lt"/>
                <a:ea typeface="Verdana" panose="020B0604030504040204" pitchFamily="34" charset="0"/>
              </a:rPr>
              <a:t>20</a:t>
            </a:r>
            <a:r>
              <a:rPr lang="en-GB" altLang="en-US" sz="2800" baseline="30000" dirty="0">
                <a:latin typeface="+mj-lt"/>
                <a:ea typeface="Verdana" panose="020B0604030504040204" pitchFamily="34" charset="0"/>
              </a:rPr>
              <a:t>th</a:t>
            </a:r>
            <a:r>
              <a:rPr lang="en-GB" altLang="en-US" sz="2800" dirty="0">
                <a:latin typeface="+mj-lt"/>
                <a:ea typeface="Verdana" panose="020B0604030504040204" pitchFamily="34" charset="0"/>
              </a:rPr>
              <a:t> February 2024</a:t>
            </a:r>
          </a:p>
          <a:p>
            <a:r>
              <a:rPr lang="en-GB" altLang="en-US" sz="2800" dirty="0">
                <a:latin typeface="+mj-lt"/>
                <a:ea typeface="Verdana" panose="020B0604030504040204" pitchFamily="34" charset="0"/>
              </a:rPr>
              <a:t>S4 into S5</a:t>
            </a:r>
          </a:p>
          <a:p>
            <a:r>
              <a:rPr lang="en-GB" altLang="en-US" sz="2800" dirty="0">
                <a:latin typeface="+mj-lt"/>
                <a:ea typeface="Verdana" panose="020B0604030504040204" pitchFamily="34" charset="0"/>
              </a:rPr>
              <a:t>S5 into S6</a:t>
            </a:r>
          </a:p>
          <a:p>
            <a:endParaRPr lang="en-GB" altLang="en-US" sz="2800" dirty="0">
              <a:latin typeface="+mj-lt"/>
              <a:ea typeface="Verdana" panose="020B060403050404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03350" y="4005263"/>
            <a:ext cx="6264275" cy="0"/>
          </a:xfrm>
          <a:prstGeom prst="line">
            <a:avLst/>
          </a:prstGeom>
          <a:ln>
            <a:solidFill>
              <a:srgbClr val="FDD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5" descr="\\ANNA-FS1\ALB Community$\Community\2014-2015\School Logo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9446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719091"/>
      </p:ext>
    </p:extLst>
  </p:cSld>
  <p:clrMapOvr>
    <a:masterClrMapping/>
  </p:clrMapOvr>
  <p:transition spd="med" advTm="10250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ea typeface="Verdana" panose="020B0604030504040204" pitchFamily="34" charset="0"/>
              </a:rPr>
              <a:t>National Qualifications (NQs)</a:t>
            </a:r>
            <a:endParaRPr lang="en-GB" alt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  <a:ln w="381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ea typeface="Verdana" panose="020B0604030504040204" pitchFamily="34" charset="0"/>
              </a:rPr>
              <a:t>National 5, Higher and Advanced Higher courses  are externally assessed and graded.  The assessments typically consist of a written exam or question paper and another coursework related component. </a:t>
            </a:r>
          </a:p>
          <a:p>
            <a:pPr marL="0" indent="0">
              <a:buNone/>
            </a:pPr>
            <a:r>
              <a:rPr lang="en-GB" dirty="0">
                <a:ea typeface="Verdana" panose="020B0604030504040204" pitchFamily="34" charset="0"/>
              </a:rPr>
              <a:t>The final assessments are set, administered and most commonly marked by the SQA.  NQs are graded from A-D. Notionally as follows (this may differ each year):</a:t>
            </a:r>
          </a:p>
          <a:p>
            <a:pPr lvl="1"/>
            <a:r>
              <a:rPr lang="en-GB" dirty="0">
                <a:ea typeface="Verdana" panose="020B0604030504040204" pitchFamily="34" charset="0"/>
              </a:rPr>
              <a:t>A = 70%+</a:t>
            </a:r>
          </a:p>
          <a:p>
            <a:pPr lvl="1"/>
            <a:r>
              <a:rPr lang="en-GB" dirty="0">
                <a:ea typeface="Verdana" panose="020B0604030504040204" pitchFamily="34" charset="0"/>
              </a:rPr>
              <a:t>B = 60%</a:t>
            </a:r>
          </a:p>
          <a:p>
            <a:pPr lvl="1"/>
            <a:r>
              <a:rPr lang="en-GB" dirty="0">
                <a:ea typeface="Verdana" panose="020B0604030504040204" pitchFamily="34" charset="0"/>
              </a:rPr>
              <a:t>C = 50%</a:t>
            </a:r>
          </a:p>
          <a:p>
            <a:pPr lvl="1"/>
            <a:r>
              <a:rPr lang="en-GB" dirty="0">
                <a:ea typeface="Verdana" panose="020B0604030504040204" pitchFamily="34" charset="0"/>
              </a:rPr>
              <a:t>D = 40% </a:t>
            </a:r>
          </a:p>
          <a:p>
            <a:endParaRPr lang="en-GB" dirty="0">
              <a:ea typeface="Verdan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77032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518098"/>
      </p:ext>
    </p:extLst>
  </p:cSld>
  <p:clrMapOvr>
    <a:masterClrMapping/>
  </p:clrMapOvr>
  <p:transition spd="med" advTm="42017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r>
              <a:rPr lang="en-GB" sz="3600" b="1" dirty="0">
                <a:ea typeface="Verdana" panose="020B0604030504040204" pitchFamily="34" charset="0"/>
              </a:rPr>
              <a:t>National Progression Awards (NPAs)</a:t>
            </a:r>
            <a:endParaRPr lang="en-GB" alt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dirty="0"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ea typeface="Verdana" panose="020B0604030504040204" pitchFamily="34" charset="0"/>
              </a:rPr>
              <a:t>NPA qualifications range from SCQF levels 1-6. NPAs are aimed at developing students’ knowledge and understanding and, where appropriate, practical experience of a given area of vocational education.</a:t>
            </a:r>
          </a:p>
          <a:p>
            <a:pPr marL="0" indent="0">
              <a:buNone/>
            </a:pPr>
            <a:endParaRPr lang="en-GB" dirty="0"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ea typeface="Verdana" panose="020B0604030504040204" pitchFamily="34" charset="0"/>
              </a:rPr>
              <a:t>NPAs are made up of a combination of units each involving their own assessments. To achieve the award, students must successfully complete all of the units. </a:t>
            </a:r>
          </a:p>
          <a:p>
            <a:pPr marL="0" indent="0">
              <a:buNone/>
            </a:pPr>
            <a:endParaRPr lang="en-GB" dirty="0"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ea typeface="Verdana" panose="020B0604030504040204" pitchFamily="34" charset="0"/>
              </a:rPr>
              <a:t>The main difference between an NPA and NQ is the lack of final assessment or exam.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 NPA pass is equivalent to a pass at a National Qualification. For example, </a:t>
            </a:r>
          </a:p>
          <a:p>
            <a:pPr marL="0" indent="0">
              <a:buNone/>
            </a:pPr>
            <a:r>
              <a:rPr lang="en-GB" dirty="0"/>
              <a:t>Level 5 NPA = Pass at N5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77032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36704" y="6308725"/>
            <a:ext cx="3150096" cy="430887"/>
          </a:xfrm>
          <a:prstGeom prst="rect">
            <a:avLst/>
          </a:prstGeom>
          <a:solidFill>
            <a:srgbClr val="FDD427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hlinkClick r:id="rId4"/>
              </a:rPr>
              <a:t>https://www.youtube.com/watch?v=RDSisrnz1gk</a:t>
            </a:r>
            <a:endParaRPr lang="en-GB" sz="1000" dirty="0"/>
          </a:p>
          <a:p>
            <a:endParaRPr lang="en-GB" sz="1000" dirty="0"/>
          </a:p>
        </p:txBody>
      </p:sp>
      <p:sp>
        <p:nvSpPr>
          <p:cNvPr id="6" name="Rectangle 5"/>
          <p:cNvSpPr/>
          <p:nvPr/>
        </p:nvSpPr>
        <p:spPr>
          <a:xfrm>
            <a:off x="457200" y="6308725"/>
            <a:ext cx="3150096" cy="430887"/>
          </a:xfrm>
          <a:prstGeom prst="rect">
            <a:avLst/>
          </a:prstGeom>
          <a:solidFill>
            <a:srgbClr val="FDD427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 err="1">
                <a:hlinkClick r:id="rId5"/>
              </a:rPr>
              <a:t>http</a:t>
            </a:r>
            <a:r>
              <a:rPr lang="en-GB" sz="1000" dirty="0" err="1">
                <a:hlinkClick r:id="rId6"/>
              </a:rPr>
              <a:t>Annan</a:t>
            </a:r>
            <a:r>
              <a:rPr lang="en-GB" sz="1000" dirty="0">
                <a:hlinkClick r:id="rId6"/>
              </a:rPr>
              <a:t> Academy Jewellery (youtube.com)</a:t>
            </a:r>
            <a:endParaRPr lang="en-GB" sz="1000" dirty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11672499"/>
      </p:ext>
    </p:extLst>
  </p:cSld>
  <p:clrMapOvr>
    <a:masterClrMapping/>
  </p:clrMapOvr>
  <p:transition spd="med" advTm="51186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40606"/>
          </a:xfrm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r>
              <a:rPr lang="en-GB" sz="3600" b="1" dirty="0">
                <a:ea typeface="Verdana" panose="020B0604030504040204" pitchFamily="34" charset="0"/>
              </a:rPr>
              <a:t>Skills for Work (</a:t>
            </a:r>
            <a:r>
              <a:rPr lang="en-GB" sz="3600" b="1" dirty="0" err="1">
                <a:ea typeface="Verdana" panose="020B0604030504040204" pitchFamily="34" charset="0"/>
              </a:rPr>
              <a:t>SfW</a:t>
            </a:r>
            <a:r>
              <a:rPr lang="en-GB" sz="3600" b="1" dirty="0">
                <a:ea typeface="Verdana" panose="020B0604030504040204" pitchFamily="34" charset="0"/>
              </a:rPr>
              <a:t>)</a:t>
            </a:r>
            <a:endParaRPr lang="en-GB" alt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ea typeface="Verdana" panose="020B0604030504040204" pitchFamily="34" charset="0"/>
              </a:rPr>
              <a:t>Skills for Work courses are designed with employability at the centre. They are also highly practical and experiential and a good option for pupils looking to move straight into employment after school or wanting a more work based qualification. </a:t>
            </a:r>
          </a:p>
          <a:p>
            <a:pPr marL="0" indent="0">
              <a:buNone/>
            </a:pPr>
            <a:endParaRPr lang="en-GB" sz="3000" dirty="0"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3000" dirty="0">
                <a:ea typeface="Verdana" panose="020B0604030504040204" pitchFamily="34" charset="0"/>
              </a:rPr>
              <a:t>They are typically available at SCQF levels 4 and 5 (the equivalent of a National 4 or 5 qualification). </a:t>
            </a:r>
          </a:p>
          <a:p>
            <a:endParaRPr lang="en-GB" sz="3000" dirty="0"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3000" dirty="0">
                <a:ea typeface="Verdana" panose="020B0604030504040204" pitchFamily="34" charset="0"/>
              </a:rPr>
              <a:t>Skills for Work have no final assessment or exam.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77032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180978"/>
      </p:ext>
    </p:extLst>
  </p:cSld>
  <p:clrMapOvr>
    <a:masterClrMapping/>
  </p:clrMapOvr>
  <p:transition spd="med" advTm="35289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40606"/>
          </a:xfrm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r>
              <a:rPr lang="en-GB" sz="3600" b="1" dirty="0">
                <a:ea typeface="Verdana" panose="020B0604030504040204" pitchFamily="34" charset="0"/>
              </a:rPr>
              <a:t>Foundation Apprenticeship (FA)</a:t>
            </a:r>
            <a:endParaRPr lang="en-GB" alt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800" b="0" i="0" dirty="0">
                <a:effectLst/>
              </a:rPr>
              <a:t>Foundation Apprenticeships (FAs) courses combine theory with work-based learning.</a:t>
            </a:r>
          </a:p>
          <a:p>
            <a:pPr marL="0" indent="0">
              <a:buNone/>
            </a:pPr>
            <a:endParaRPr lang="en-GB" sz="2800" b="0" i="0" dirty="0">
              <a:effectLst/>
            </a:endParaRPr>
          </a:p>
          <a:p>
            <a:pPr marL="0" indent="0" algn="l" fontAlgn="base">
              <a:buNone/>
            </a:pPr>
            <a:r>
              <a:rPr lang="en-GB" sz="2800" dirty="0"/>
              <a:t>Courses can be completed over</a:t>
            </a:r>
            <a:r>
              <a:rPr lang="en-GB" sz="2800" b="0" i="0" dirty="0">
                <a:effectLst/>
              </a:rPr>
              <a:t> one or two years and are open to S5 and S6 students. Young people spend time out of school at college or with a local employer, and complete the Foundation Apprenticeship alongside their other subjects.</a:t>
            </a:r>
          </a:p>
          <a:p>
            <a:pPr marL="0" indent="0" algn="l" fontAlgn="base">
              <a:buNone/>
            </a:pPr>
            <a:endParaRPr lang="en-GB" sz="2800" b="0" i="0" dirty="0">
              <a:effectLst/>
            </a:endParaRPr>
          </a:p>
          <a:p>
            <a:pPr marL="0" indent="0" algn="l" fontAlgn="base">
              <a:buNone/>
            </a:pPr>
            <a:r>
              <a:rPr lang="en-GB" sz="2800" dirty="0"/>
              <a:t>A pass in a FA course is the same as</a:t>
            </a:r>
            <a:r>
              <a:rPr lang="en-GB" sz="2800" b="0" i="0" dirty="0">
                <a:effectLst/>
              </a:rPr>
              <a:t> a Higher pass</a:t>
            </a:r>
          </a:p>
          <a:p>
            <a:pPr marL="0" indent="0" algn="l" fontAlgn="base">
              <a:buNone/>
            </a:pPr>
            <a:endParaRPr lang="en-GB" sz="2800" b="0" i="0" dirty="0">
              <a:effectLst/>
            </a:endParaRPr>
          </a:p>
          <a:p>
            <a:pPr marL="0" indent="0" algn="l" fontAlgn="base">
              <a:buNone/>
            </a:pPr>
            <a:r>
              <a:rPr lang="en-GB" sz="2800" b="0" i="0" dirty="0">
                <a:effectLst/>
              </a:rPr>
              <a:t>FAs are recognised as entry qualifications by all Scottish colleges and universities.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77032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843874"/>
      </p:ext>
    </p:extLst>
  </p:cSld>
  <p:clrMapOvr>
    <a:masterClrMapping/>
  </p:clrMapOvr>
  <p:transition spd="med" advTm="65238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40606"/>
          </a:xfrm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r>
              <a:rPr lang="en-GB" altLang="en-US" sz="3600" b="1" dirty="0"/>
              <a:t>YASS Courses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Young Applicants in Schools Scheme (YASS) allows S6 students the opportunity to study an online university module.</a:t>
            </a:r>
          </a:p>
          <a:p>
            <a:pPr marL="0" indent="0">
              <a:buNone/>
            </a:pPr>
            <a:r>
              <a:rPr lang="en-GB" dirty="0"/>
              <a:t>YASS courses are aimed at students who have completed Highers in S5 and are intending on going to university.</a:t>
            </a:r>
          </a:p>
          <a:p>
            <a:pPr marL="0" indent="0">
              <a:buNone/>
            </a:pPr>
            <a:r>
              <a:rPr lang="en-GB" dirty="0"/>
              <a:t>Students have to work independently through course work and assessments.</a:t>
            </a:r>
            <a:endParaRPr lang="en-GB" dirty="0">
              <a:hlinkClick r:id="rId3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Young Applicants in Schools | Open University in Scotland</a:t>
            </a: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77032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919825"/>
      </p:ext>
    </p:extLst>
  </p:cSld>
  <p:clrMapOvr>
    <a:masterClrMapping/>
  </p:clrMapOvr>
  <p:transition spd="med" advTm="37082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55FDBB0-F171-473B-A61A-FFD64E842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ln>
            <a:solidFill>
              <a:srgbClr val="FBEF05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dirty="0"/>
              <a:t>Curricular Pathways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12267-4C47-4BEE-737C-87BD08AC7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27" t="26200" r="22258" b="10801"/>
          <a:stretch/>
        </p:blipFill>
        <p:spPr>
          <a:xfrm>
            <a:off x="-13000" y="1052736"/>
            <a:ext cx="86998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00548"/>
      </p:ext>
    </p:extLst>
  </p:cSld>
  <p:clrMapOvr>
    <a:masterClrMapping/>
  </p:clrMapOvr>
  <p:transition spd="med" advTm="53550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55FDBB0-F171-473B-A61A-FFD64E842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ln>
            <a:solidFill>
              <a:srgbClr val="FBEF05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dirty="0"/>
              <a:t>Curricular Pathways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268" t="23910" r="9636" b="18505"/>
          <a:stretch/>
        </p:blipFill>
        <p:spPr>
          <a:xfrm>
            <a:off x="161764" y="1052736"/>
            <a:ext cx="882047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13647"/>
      </p:ext>
    </p:extLst>
  </p:cSld>
  <p:clrMapOvr>
    <a:masterClrMapping/>
  </p:clrMapOvr>
  <p:transition spd="med" advTm="53550"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55FDBB0-F171-473B-A61A-FFD64E842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ln>
            <a:solidFill>
              <a:srgbClr val="FBEF05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dirty="0"/>
              <a:t>Curricular Pathways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175" t="21332" r="55113" b="34512"/>
          <a:stretch/>
        </p:blipFill>
        <p:spPr>
          <a:xfrm>
            <a:off x="5390457" y="1164378"/>
            <a:ext cx="3744416" cy="5288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060848"/>
            <a:ext cx="4734299" cy="4392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1484784"/>
            <a:ext cx="288032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0088"/>
      </p:ext>
    </p:extLst>
  </p:cSld>
  <p:clrMapOvr>
    <a:masterClrMapping/>
  </p:clrMapOvr>
  <p:transition spd="med" advTm="53550"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sz="3400" b="1" dirty="0"/>
              <a:t>MAKING SUBJECT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GB" altLang="en-US" sz="2400" b="1" dirty="0">
                <a:ea typeface="Verdana" panose="020B0604030504040204" pitchFamily="34" charset="0"/>
              </a:rPr>
              <a:t>Number of Subjects</a:t>
            </a:r>
          </a:p>
          <a:p>
            <a:pPr lvl="1">
              <a:spcBef>
                <a:spcPct val="50000"/>
              </a:spcBef>
              <a:buNone/>
            </a:pPr>
            <a:r>
              <a:rPr lang="en-GB" altLang="en-US" sz="2400" dirty="0">
                <a:ea typeface="Verdana" panose="020B0604030504040204" pitchFamily="34" charset="0"/>
              </a:rPr>
              <a:t>In S5 pupils study 5 subjects. </a:t>
            </a:r>
          </a:p>
          <a:p>
            <a:pPr lvl="1">
              <a:spcBef>
                <a:spcPct val="50000"/>
              </a:spcBef>
              <a:buNone/>
            </a:pPr>
            <a:r>
              <a:rPr lang="en-GB" altLang="en-US" sz="2400" dirty="0">
                <a:ea typeface="Verdana" panose="020B0604030504040204" pitchFamily="34" charset="0"/>
              </a:rPr>
              <a:t>In S6 pupils study up to 5 subjects. </a:t>
            </a:r>
          </a:p>
          <a:p>
            <a:pPr lvl="1">
              <a:spcBef>
                <a:spcPct val="50000"/>
              </a:spcBef>
              <a:buNone/>
            </a:pPr>
            <a:endParaRPr lang="en-GB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GB" altLang="en-US" sz="2400" b="1" dirty="0">
                <a:ea typeface="Verdana" panose="020B0604030504040204" pitchFamily="34" charset="0"/>
              </a:rPr>
              <a:t>Why choose a subject?</a:t>
            </a:r>
          </a:p>
          <a:p>
            <a:pPr lvl="1">
              <a:spcBef>
                <a:spcPct val="50000"/>
              </a:spcBef>
            </a:pPr>
            <a:r>
              <a:rPr lang="en-GB" altLang="en-US" sz="2400" dirty="0">
                <a:ea typeface="Verdana" panose="020B0604030504040204" pitchFamily="34" charset="0"/>
              </a:rPr>
              <a:t>Career interests and plans for the future </a:t>
            </a:r>
          </a:p>
          <a:p>
            <a:pPr lvl="1">
              <a:spcBef>
                <a:spcPct val="50000"/>
              </a:spcBef>
            </a:pPr>
            <a:r>
              <a:rPr lang="en-GB" altLang="en-US" sz="2400" dirty="0">
                <a:ea typeface="Verdana" panose="020B0604030504040204" pitchFamily="34" charset="0"/>
              </a:rPr>
              <a:t>Enjoyment</a:t>
            </a:r>
          </a:p>
          <a:p>
            <a:pPr lvl="1">
              <a:spcBef>
                <a:spcPct val="50000"/>
              </a:spcBef>
            </a:pPr>
            <a:r>
              <a:rPr lang="en-GB" altLang="en-US" sz="2400" dirty="0">
                <a:ea typeface="Verdana" panose="020B0604030504040204" pitchFamily="34" charset="0"/>
              </a:rPr>
              <a:t>Successful</a:t>
            </a:r>
          </a:p>
          <a:p>
            <a:pPr lvl="1">
              <a:spcBef>
                <a:spcPct val="50000"/>
              </a:spcBef>
            </a:pPr>
            <a:r>
              <a:rPr lang="en-GB" altLang="en-US" sz="2400" dirty="0">
                <a:ea typeface="Verdana" panose="020B0604030504040204" pitchFamily="34" charset="0"/>
              </a:rPr>
              <a:t>Recommendation</a:t>
            </a:r>
          </a:p>
          <a:p>
            <a:pPr lvl="1">
              <a:spcBef>
                <a:spcPct val="50000"/>
              </a:spcBef>
            </a:pPr>
            <a:r>
              <a:rPr lang="en-GB" altLang="en-US" sz="2400" dirty="0">
                <a:ea typeface="Verdana" panose="020B0604030504040204" pitchFamily="34" charset="0"/>
              </a:rPr>
              <a:t>New Interest</a:t>
            </a:r>
          </a:p>
          <a:p>
            <a:pPr lvl="1">
              <a:spcBef>
                <a:spcPct val="50000"/>
              </a:spcBef>
              <a:buNone/>
            </a:pPr>
            <a:endParaRPr lang="en-GB" sz="4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915" y="260648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45816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CE5E7B1-64E7-4D39-A327-FB2B2EBD56E1}"/>
              </a:ext>
            </a:extLst>
          </p:cNvPr>
          <p:cNvSpPr txBox="1">
            <a:spLocks/>
          </p:cNvSpPr>
          <p:nvPr/>
        </p:nvSpPr>
        <p:spPr>
          <a:xfrm>
            <a:off x="611560" y="69950"/>
            <a:ext cx="8229600" cy="850106"/>
          </a:xfrm>
          <a:prstGeom prst="rect">
            <a:avLst/>
          </a:prstGeo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dirty="0"/>
              <a:t> S4 into S5 Option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6C19DA-B8D1-4C46-A9E4-52F721A11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5606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BA97E2-1597-11DB-A1B3-5A407E1B36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7" t="9400" r="28738" b="8001"/>
          <a:stretch/>
        </p:blipFill>
        <p:spPr>
          <a:xfrm>
            <a:off x="827584" y="1196752"/>
            <a:ext cx="8013576" cy="54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05182"/>
      </p:ext>
    </p:extLst>
  </p:cSld>
  <p:clrMapOvr>
    <a:masterClrMapping/>
  </p:clrMapOvr>
  <p:transition spd="med" advTm="39125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528" y="332656"/>
            <a:ext cx="7753672" cy="523220"/>
          </a:xfrm>
          <a:prstGeom prst="rect">
            <a:avLst/>
          </a:prstGeom>
          <a:noFill/>
          <a:ln w="9525">
            <a:solidFill>
              <a:srgbClr val="FDD427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GB" altLang="en-US" sz="2800" b="1" dirty="0">
                <a:ea typeface="Verdana" panose="020B0604030504040204" pitchFamily="34" charset="0"/>
              </a:rPr>
              <a:t>Senior School – February 2024</a:t>
            </a:r>
            <a:endParaRPr lang="en-GB" altLang="en-US" sz="1200" i="1" dirty="0">
              <a:ea typeface="Verdana" panose="020B0604030504040204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90465" y="1510045"/>
            <a:ext cx="6912768" cy="36009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200" i="1" dirty="0">
                <a:ea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2400" i="1" dirty="0">
                <a:latin typeface="+mn-lt"/>
                <a:ea typeface="Verdana" panose="020B0604030504040204" pitchFamily="34" charset="0"/>
              </a:rPr>
              <a:t>  </a:t>
            </a:r>
            <a:r>
              <a:rPr lang="en-GB" altLang="en-US" sz="2400" dirty="0">
                <a:latin typeface="+mn-lt"/>
                <a:ea typeface="Verdana" panose="020B0604030504040204" pitchFamily="34" charset="0"/>
              </a:rPr>
              <a:t>The Transfer process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2400" dirty="0">
                <a:latin typeface="+mn-lt"/>
                <a:ea typeface="Verdana" panose="020B0604030504040204" pitchFamily="34" charset="0"/>
              </a:rPr>
              <a:t>  The Subject choices booklet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2400" dirty="0">
                <a:latin typeface="+mn-lt"/>
                <a:ea typeface="Verdana" panose="020B0604030504040204" pitchFamily="34" charset="0"/>
              </a:rPr>
              <a:t>  Making subject choices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2400" dirty="0">
                <a:latin typeface="+mn-lt"/>
                <a:ea typeface="Verdana" panose="020B0604030504040204" pitchFamily="34" charset="0"/>
              </a:rPr>
              <a:t>  Types and level of courses available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2400" dirty="0">
                <a:latin typeface="+mn-lt"/>
                <a:ea typeface="Verdana" panose="020B0604030504040204" pitchFamily="34" charset="0"/>
              </a:rPr>
              <a:t>  The Options Form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endParaRPr lang="en-GB" altLang="en-US" sz="2400" i="1" dirty="0">
              <a:ea typeface="Verdana" panose="020B060403050404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7792"/>
            <a:ext cx="1296168" cy="129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64" y="2093091"/>
            <a:ext cx="2498149" cy="96721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</p:pic>
      <p:pic>
        <p:nvPicPr>
          <p:cNvPr id="7" name="Picture 4" descr="Skills Development Scotland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28" y="3442555"/>
            <a:ext cx="17240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7332"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8A6B41-6AAA-484F-B9F0-F56B88D14C87}"/>
              </a:ext>
            </a:extLst>
          </p:cNvPr>
          <p:cNvSpPr txBox="1">
            <a:spLocks/>
          </p:cNvSpPr>
          <p:nvPr/>
        </p:nvSpPr>
        <p:spPr>
          <a:xfrm>
            <a:off x="457200" y="305644"/>
            <a:ext cx="8229600" cy="850106"/>
          </a:xfrm>
          <a:prstGeom prst="rect">
            <a:avLst/>
          </a:prstGeo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dirty="0"/>
              <a:t> S5 into S6 Option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2A3332-A57B-4A8E-8DC8-AC5F8918F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170" y="287016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12480D-D030-A33B-6B64-AD5E878472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75" t="9400" r="27951" b="15001"/>
          <a:stretch/>
        </p:blipFill>
        <p:spPr>
          <a:xfrm>
            <a:off x="1475656" y="1239292"/>
            <a:ext cx="5976664" cy="55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4892"/>
      </p:ext>
    </p:extLst>
  </p:cSld>
  <p:clrMapOvr>
    <a:masterClrMapping/>
  </p:clrMapOvr>
  <p:transition spd="med" advTm="21813"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57D3A5-5B6E-EBC1-7ADB-424334AD1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16400" r="16138" b="12201"/>
          <a:stretch/>
        </p:blipFill>
        <p:spPr>
          <a:xfrm>
            <a:off x="139978" y="116632"/>
            <a:ext cx="900402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36486"/>
      </p:ext>
    </p:extLst>
  </p:cSld>
  <p:clrMapOvr>
    <a:masterClrMapping/>
  </p:clrMapOvr>
  <p:transition spd="med" advTm="48905"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36016-CA2F-43D4-AC19-C7C5AEC5E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Annan Academy works with a number of partners to offer a variety of different qualifications.  </a:t>
            </a:r>
          </a:p>
          <a:p>
            <a:r>
              <a:rPr lang="en-GB" dirty="0"/>
              <a:t>Dumfries and Galloway College</a:t>
            </a:r>
          </a:p>
          <a:p>
            <a:r>
              <a:rPr lang="en-GB" dirty="0"/>
              <a:t>Barony College</a:t>
            </a:r>
          </a:p>
          <a:p>
            <a:r>
              <a:rPr lang="en-GB" dirty="0"/>
              <a:t>Dumfries Council</a:t>
            </a:r>
          </a:p>
          <a:p>
            <a:r>
              <a:rPr lang="en-GB" dirty="0"/>
              <a:t>Southwest Connect</a:t>
            </a:r>
          </a:p>
          <a:p>
            <a:r>
              <a:rPr lang="en-GB" dirty="0"/>
              <a:t>Scottish Borders College</a:t>
            </a:r>
          </a:p>
          <a:p>
            <a:r>
              <a:rPr lang="en-GB" dirty="0"/>
              <a:t>YASS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D701BB-83C8-4B7D-B1A7-30CE138E1E4B}"/>
              </a:ext>
            </a:extLst>
          </p:cNvPr>
          <p:cNvSpPr txBox="1">
            <a:spLocks/>
          </p:cNvSpPr>
          <p:nvPr/>
        </p:nvSpPr>
        <p:spPr>
          <a:xfrm>
            <a:off x="457200" y="305644"/>
            <a:ext cx="8229600" cy="850106"/>
          </a:xfrm>
          <a:prstGeom prst="rect">
            <a:avLst/>
          </a:prstGeo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dirty="0"/>
              <a:t> College Courses for 2024 -2025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F88E4-D0D3-4715-AAC6-D2D89F342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04" y="237258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792162"/>
      </p:ext>
    </p:extLst>
  </p:cSld>
  <p:clrMapOvr>
    <a:masterClrMapping/>
  </p:clrMapOvr>
  <p:transition spd="med" advTm="21534"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59B10D-0A03-BCCE-0250-9FE6C70E6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23400" r="53150" b="15001"/>
          <a:stretch/>
        </p:blipFill>
        <p:spPr>
          <a:xfrm>
            <a:off x="251520" y="188639"/>
            <a:ext cx="8280920" cy="58959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47A173-D559-DC01-9DCB-23F1B85773A5}"/>
              </a:ext>
            </a:extLst>
          </p:cNvPr>
          <p:cNvSpPr/>
          <p:nvPr/>
        </p:nvSpPr>
        <p:spPr>
          <a:xfrm>
            <a:off x="395536" y="6084585"/>
            <a:ext cx="5544616" cy="584775"/>
          </a:xfrm>
          <a:prstGeom prst="rect">
            <a:avLst/>
          </a:prstGeom>
          <a:solidFill>
            <a:srgbClr val="FDD42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dirty="0">
              <a:latin typeface="Aptos" panose="020B0004020202020204" pitchFamily="34" charset="0"/>
              <a:hlinkClick r:id="rId3"/>
            </a:endParaRPr>
          </a:p>
          <a:p>
            <a:endParaRPr lang="en-GB" sz="1400" dirty="0">
              <a:latin typeface="Aptos" panose="020B0004020202020204" pitchFamily="34" charset="0"/>
              <a:hlinkClick r:id="rId3"/>
            </a:endParaRPr>
          </a:p>
          <a:p>
            <a:r>
              <a:rPr lang="en-GB" sz="1400" dirty="0">
                <a:latin typeface="Aptos" panose="020B0004020202020204" pitchFamily="34" charset="0"/>
                <a:hlinkClick r:id="rId3"/>
              </a:rPr>
              <a:t>Senior Phase Offer 23/24 | Dumfries and Galloway College (dumgal.ac.uk)</a:t>
            </a:r>
            <a:endParaRPr lang="en-GB" sz="140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466681"/>
      </p:ext>
    </p:extLst>
  </p:cSld>
  <p:clrMapOvr>
    <a:masterClrMapping/>
  </p:clrMapOvr>
  <p:transition spd="med" advTm="52905"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D9679-A26E-3715-FA82-4FEEAC42B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1B3C18-8F68-9A00-517C-9157C39B6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40200" r="27951" b="41600"/>
          <a:stretch/>
        </p:blipFill>
        <p:spPr>
          <a:xfrm>
            <a:off x="899592" y="980728"/>
            <a:ext cx="7488832" cy="26642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E4FBD8-42EF-EFAE-57CC-B9EC5223553C}"/>
              </a:ext>
            </a:extLst>
          </p:cNvPr>
          <p:cNvSpPr/>
          <p:nvPr/>
        </p:nvSpPr>
        <p:spPr>
          <a:xfrm>
            <a:off x="539552" y="5827757"/>
            <a:ext cx="3312368" cy="584775"/>
          </a:xfrm>
          <a:prstGeom prst="rect">
            <a:avLst/>
          </a:prstGeom>
          <a:solidFill>
            <a:srgbClr val="FDD42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0" i="0" dirty="0">
                <a:effectLst/>
                <a:latin typeface="Aptos" panose="020B0004020202020204" pitchFamily="34" charset="0"/>
                <a:hlinkClick r:id="rId3"/>
              </a:rPr>
              <a:t>Study at SRUC | Courses for schools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15461272"/>
      </p:ext>
    </p:extLst>
  </p:cSld>
  <p:clrMapOvr>
    <a:masterClrMapping/>
  </p:clrMapOvr>
  <p:transition spd="med" advTm="52905"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5503" r="15097" b="5192"/>
          <a:stretch/>
        </p:blipFill>
        <p:spPr>
          <a:xfrm>
            <a:off x="-11842" y="0"/>
            <a:ext cx="8137152" cy="48965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713" t="16242" r="30071" b="14360"/>
          <a:stretch/>
        </p:blipFill>
        <p:spPr>
          <a:xfrm>
            <a:off x="5151798" y="3063663"/>
            <a:ext cx="4006017" cy="380642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987824" y="4509120"/>
            <a:ext cx="2448272" cy="1656184"/>
          </a:xfrm>
          <a:prstGeom prst="straightConnector1">
            <a:avLst/>
          </a:prstGeom>
          <a:ln w="215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11224"/>
      </p:ext>
    </p:extLst>
  </p:cSld>
  <p:clrMapOvr>
    <a:masterClrMapping/>
  </p:clrMapOvr>
  <p:transition spd="med"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403644-43BE-F0F3-A37B-59EEC0BE4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37400" r="28738" b="44409"/>
          <a:stretch/>
        </p:blipFill>
        <p:spPr>
          <a:xfrm>
            <a:off x="175420" y="260648"/>
            <a:ext cx="8937723" cy="269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73239"/>
      </p:ext>
    </p:extLst>
  </p:cSld>
  <p:clrMapOvr>
    <a:masterClrMapping/>
  </p:clrMapOvr>
  <p:transition spd="med" advTm="47554"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A7B9C-AAF0-AD38-3666-A6C4ADBF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67F999-D9AE-6BC4-73A7-79ACB9B87F18}"/>
              </a:ext>
            </a:extLst>
          </p:cNvPr>
          <p:cNvSpPr/>
          <p:nvPr/>
        </p:nvSpPr>
        <p:spPr>
          <a:xfrm>
            <a:off x="179512" y="4365104"/>
            <a:ext cx="8568952" cy="1728192"/>
          </a:xfrm>
          <a:prstGeom prst="rect">
            <a:avLst/>
          </a:prstGeom>
          <a:solidFill>
            <a:srgbClr val="FDD4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>
                <a:solidFill>
                  <a:schemeClr val="tx1"/>
                </a:solidFill>
              </a:rPr>
              <a:t>@South West Connect</a:t>
            </a:r>
          </a:p>
          <a:p>
            <a:pPr algn="l"/>
            <a:r>
              <a:rPr lang="en-GB" sz="1800" b="1" i="0" dirty="0">
                <a:solidFill>
                  <a:srgbClr val="ED5C57"/>
                </a:solidFill>
                <a:effectLst/>
                <a:latin typeface="Arial" panose="020B0604020202020204" pitchFamily="34" charset="0"/>
              </a:rPr>
              <a:t>Prospectus: </a:t>
            </a:r>
            <a:r>
              <a:rPr lang="en-GB" sz="18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2"/>
              </a:rPr>
              <a:t>@South-West Connects 2024/25 Digital Prospectus (</a:t>
            </a:r>
            <a:r>
              <a:rPr lang="en-GB" sz="18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2"/>
              </a:rPr>
              <a:t>cloud.microsoft</a:t>
            </a:r>
            <a:r>
              <a:rPr lang="en-GB" sz="18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2"/>
              </a:rPr>
              <a:t>)</a:t>
            </a:r>
            <a:endParaRPr lang="en-GB" sz="1000" b="0" i="0" dirty="0">
              <a:solidFill>
                <a:srgbClr val="000000"/>
              </a:solidFill>
              <a:effectLst/>
              <a:latin typeface="Segoe UI Web (West European)"/>
            </a:endParaRPr>
          </a:p>
          <a:p>
            <a:pPr algn="l"/>
            <a:r>
              <a:rPr lang="en-GB" sz="1800" b="1" i="0" dirty="0">
                <a:solidFill>
                  <a:srgbClr val="ED5C57"/>
                </a:solidFill>
                <a:effectLst/>
                <a:latin typeface="Arial" panose="020B0604020202020204" pitchFamily="34" charset="0"/>
              </a:rPr>
              <a:t>Application Form (Opens 19</a:t>
            </a:r>
            <a:r>
              <a:rPr lang="en-GB" sz="1800" b="1" i="0" baseline="30000" dirty="0">
                <a:solidFill>
                  <a:srgbClr val="ED5C57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GB" sz="1800" b="1" i="0" dirty="0">
                <a:solidFill>
                  <a:srgbClr val="ED5C57"/>
                </a:solidFill>
                <a:effectLst/>
                <a:latin typeface="Arial" panose="020B0604020202020204" pitchFamily="34" charset="0"/>
              </a:rPr>
              <a:t> Feb 2024 and Closes 22</a:t>
            </a:r>
            <a:r>
              <a:rPr lang="en-GB" sz="1800" b="1" i="0" baseline="30000" dirty="0">
                <a:solidFill>
                  <a:srgbClr val="ED5C57"/>
                </a:solidFill>
                <a:effectLst/>
                <a:latin typeface="Arial" panose="020B0604020202020204" pitchFamily="34" charset="0"/>
              </a:rPr>
              <a:t>nd</a:t>
            </a:r>
            <a:r>
              <a:rPr lang="en-GB" sz="1800" b="1" i="0" dirty="0">
                <a:solidFill>
                  <a:srgbClr val="ED5C57"/>
                </a:solidFill>
                <a:effectLst/>
                <a:latin typeface="Arial" panose="020B0604020202020204" pitchFamily="34" charset="0"/>
              </a:rPr>
              <a:t> March 2024): </a:t>
            </a:r>
            <a:r>
              <a:rPr lang="en-GB" sz="18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3"/>
              </a:rPr>
              <a:t>https://forms.office.com/e/pkRmQsdqBF</a:t>
            </a:r>
            <a:endParaRPr lang="en-GB" sz="1000" b="0" i="0" dirty="0">
              <a:solidFill>
                <a:srgbClr val="000000"/>
              </a:solidFill>
              <a:effectLst/>
              <a:latin typeface="Segoe UI Web (West European)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0EE515D-EC0A-4ECF-BED3-668138DA67E6}"/>
              </a:ext>
            </a:extLst>
          </p:cNvPr>
          <p:cNvSpPr/>
          <p:nvPr/>
        </p:nvSpPr>
        <p:spPr>
          <a:xfrm>
            <a:off x="611560" y="260648"/>
            <a:ext cx="8136904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Courses for pupils moving into S6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B50EC-3EE0-DB4A-34BE-9C6E43820F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63" t="56561" r="28738" b="28628"/>
          <a:stretch/>
        </p:blipFill>
        <p:spPr>
          <a:xfrm>
            <a:off x="103138" y="962894"/>
            <a:ext cx="8937723" cy="282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2189"/>
      </p:ext>
    </p:extLst>
  </p:cSld>
  <p:clrMapOvr>
    <a:masterClrMapping/>
  </p:clrMapOvr>
  <p:transition spd="med" advTm="47554">
    <p:cover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B4DDEB-3532-49B7-A978-3FFE78607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26189" r="27950" b="10781"/>
          <a:stretch/>
        </p:blipFill>
        <p:spPr>
          <a:xfrm>
            <a:off x="469612" y="1340768"/>
            <a:ext cx="8350859" cy="521752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7D58DD-C95F-4933-8CAD-44F85D7DB3FE}"/>
              </a:ext>
            </a:extLst>
          </p:cNvPr>
          <p:cNvSpPr txBox="1">
            <a:spLocks/>
          </p:cNvSpPr>
          <p:nvPr/>
        </p:nvSpPr>
        <p:spPr>
          <a:xfrm>
            <a:off x="457200" y="305644"/>
            <a:ext cx="8229600" cy="850106"/>
          </a:xfrm>
          <a:prstGeom prst="rect">
            <a:avLst/>
          </a:prstGeo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dirty="0"/>
              <a:t> S4 into S5 Option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6ED4B-356C-4E49-BFD5-95335DD8C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22" y="261591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154340"/>
      </p:ext>
    </p:extLst>
  </p:cSld>
  <p:clrMapOvr>
    <a:masterClrMapping/>
  </p:clrMapOvr>
  <p:transition spd="med" advTm="52031">
    <p:cover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7D58DD-C95F-4933-8CAD-44F85D7DB3FE}"/>
              </a:ext>
            </a:extLst>
          </p:cNvPr>
          <p:cNvSpPr txBox="1">
            <a:spLocks/>
          </p:cNvSpPr>
          <p:nvPr/>
        </p:nvSpPr>
        <p:spPr>
          <a:xfrm>
            <a:off x="457200" y="305644"/>
            <a:ext cx="8229600" cy="850106"/>
          </a:xfrm>
          <a:prstGeom prst="rect">
            <a:avLst/>
          </a:prstGeo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dirty="0"/>
              <a:t> Deadline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6ED4B-356C-4E49-BFD5-95335DD8C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22" y="261591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5C724-7356-455A-986E-D88F3BE3D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S4 into S5 completed options forms are due on </a:t>
            </a:r>
            <a:r>
              <a:rPr lang="en-GB" b="1" u="sng" dirty="0"/>
              <a:t>Monday 4</a:t>
            </a:r>
            <a:r>
              <a:rPr lang="en-GB" b="1" u="sng" baseline="30000" dirty="0"/>
              <a:t>th</a:t>
            </a:r>
            <a:r>
              <a:rPr lang="en-GB" b="1" u="sng" dirty="0"/>
              <a:t> March 2024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S5 into S6 completed option forms are due </a:t>
            </a:r>
            <a:r>
              <a:rPr lang="en-GB" b="1" u="sng" dirty="0"/>
              <a:t>Friday 8</a:t>
            </a:r>
            <a:r>
              <a:rPr lang="en-GB" b="1" u="sng" baseline="30000" dirty="0"/>
              <a:t>th</a:t>
            </a:r>
            <a:r>
              <a:rPr lang="en-GB" b="1" u="sng" dirty="0"/>
              <a:t> March 2024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7277522"/>
      </p:ext>
    </p:extLst>
  </p:cSld>
  <p:clrMapOvr>
    <a:masterClrMapping/>
  </p:clrMapOvr>
  <p:transition spd="med" advTm="21493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0481" y="248105"/>
            <a:ext cx="6633807" cy="948648"/>
          </a:xfrm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Responsibilities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0481" y="1772816"/>
            <a:ext cx="7467600" cy="4238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200" dirty="0">
                <a:ea typeface="Verdana" panose="020B0604030504040204" pitchFamily="34" charset="0"/>
              </a:rPr>
              <a:t>The Role Model</a:t>
            </a:r>
            <a:r>
              <a:rPr lang="en-GB" altLang="en-US" sz="3200" i="1" dirty="0">
                <a:ea typeface="Verdana" panose="020B0604030504040204" pitchFamily="34" charset="0"/>
              </a:rPr>
              <a:t>	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3200" i="1" dirty="0">
                <a:ea typeface="Verdana" panose="020B0604030504040204" pitchFamily="34" charset="0"/>
              </a:rPr>
              <a:t>	Conduct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3200" i="1" dirty="0">
                <a:ea typeface="Verdana" panose="020B0604030504040204" pitchFamily="34" charset="0"/>
              </a:rPr>
              <a:t>	Dress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3200" i="1" dirty="0">
                <a:ea typeface="Verdana" panose="020B0604030504040204" pitchFamily="34" charset="0"/>
              </a:rPr>
              <a:t>	Work ethic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3200" i="1" dirty="0">
                <a:ea typeface="Verdana" panose="020B0604030504040204" pitchFamily="34" charset="0"/>
              </a:rPr>
              <a:t>	Participation 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3200" i="1" dirty="0">
              <a:ea typeface="Verdana" panose="020B060403050404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5311"/>
            <a:ext cx="1154236" cy="115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654150"/>
      </p:ext>
    </p:extLst>
  </p:cSld>
  <p:clrMapOvr>
    <a:masterClrMapping/>
  </p:clrMapOvr>
  <p:transition spd="med" advTm="53211">
    <p:cover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91680" y="476671"/>
            <a:ext cx="5976664" cy="936104"/>
          </a:xfrm>
          <a:prstGeom prst="rect">
            <a:avLst/>
          </a:prstGeom>
          <a:solidFill>
            <a:schemeClr val="bg1"/>
          </a:solidFill>
          <a:ln w="28575">
            <a:solidFill>
              <a:srgbClr val="FDD42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b="1" dirty="0"/>
              <a:t>Advice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525" y="44624"/>
            <a:ext cx="1491637" cy="149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9562" y="2204864"/>
            <a:ext cx="7200900" cy="283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algn="l" eaLnBrk="0" hangingPunct="0"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200" dirty="0">
                <a:latin typeface="+mj-lt"/>
              </a:rPr>
              <a:t>Get as much information and advice as you can before you make final decisions.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3200" b="1" i="1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4400" b="1" dirty="0">
                <a:latin typeface="+mj-lt"/>
              </a:rPr>
              <a:t>TALK TO US!!</a:t>
            </a:r>
          </a:p>
        </p:txBody>
      </p:sp>
    </p:spTree>
    <p:extLst>
      <p:ext uri="{BB962C8B-B14F-4D97-AF65-F5344CB8AC3E}">
        <p14:creationId xmlns:p14="http://schemas.microsoft.com/office/powerpoint/2010/main" val="865722001"/>
      </p:ext>
    </p:extLst>
  </p:cSld>
  <p:clrMapOvr>
    <a:masterClrMapping/>
  </p:clrMapOvr>
  <p:transition spd="med" advTm="22915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99592" y="116632"/>
            <a:ext cx="6881564" cy="792088"/>
          </a:xfrm>
          <a:prstGeom prst="rect">
            <a:avLst/>
          </a:prstGeom>
          <a:ln>
            <a:solidFill>
              <a:srgbClr val="FDD42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b="1" dirty="0"/>
              <a:t>Options Time Line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74575"/>
              </p:ext>
            </p:extLst>
          </p:nvPr>
        </p:nvGraphicFramePr>
        <p:xfrm>
          <a:off x="323528" y="1052736"/>
          <a:ext cx="8424936" cy="5596460"/>
        </p:xfrm>
        <a:graphic>
          <a:graphicData uri="http://schemas.openxmlformats.org/drawingml/2006/table">
            <a:tbl>
              <a:tblPr firstRow="1" firstCol="1" bandRow="1"/>
              <a:tblGrid>
                <a:gridCol w="1079663">
                  <a:extLst>
                    <a:ext uri="{9D8B030D-6E8A-4147-A177-3AD203B41FA5}">
                      <a16:colId xmlns:a16="http://schemas.microsoft.com/office/drawing/2014/main" val="2057598082"/>
                    </a:ext>
                  </a:extLst>
                </a:gridCol>
                <a:gridCol w="2528839">
                  <a:extLst>
                    <a:ext uri="{9D8B030D-6E8A-4147-A177-3AD203B41FA5}">
                      <a16:colId xmlns:a16="http://schemas.microsoft.com/office/drawing/2014/main" val="1616383322"/>
                    </a:ext>
                  </a:extLst>
                </a:gridCol>
                <a:gridCol w="4816434">
                  <a:extLst>
                    <a:ext uri="{9D8B030D-6E8A-4147-A177-3AD203B41FA5}">
                      <a16:colId xmlns:a16="http://schemas.microsoft.com/office/drawing/2014/main" val="2992990147"/>
                    </a:ext>
                  </a:extLst>
                </a:gridCol>
              </a:tblGrid>
              <a:tr h="202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Detail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875227"/>
                  </a:ext>
                </a:extLst>
              </a:tr>
              <a:tr h="7798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19/02/24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 Curriculum Information and Option Form issued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regarding subject choices for S5/6 available on the school website: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Option Choices – Annan Academy (glowscotland.org.uk)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98640"/>
                  </a:ext>
                </a:extLst>
              </a:tr>
              <a:tr h="596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20/02/24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 Phase Information Evening 6-7pm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Depute Head Teacher presentation taking parents/pupils through the process of selecting subjects to study in S5 and S6.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983186"/>
                  </a:ext>
                </a:extLst>
              </a:tr>
              <a:tr h="570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22/02/24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S4 and S5 Reports issued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regarding performance in current subjects and recommendations for next session.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187829"/>
                  </a:ext>
                </a:extLst>
              </a:tr>
              <a:tr h="608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28/02/24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S4 Parents’ Evening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Opportunity to meet with subject teachers, particularly with those subject’s pupils are considering for S5.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143307"/>
                  </a:ext>
                </a:extLst>
              </a:tr>
              <a:tr h="1216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01/03/23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PTPS information to S5 Tutor Groups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PTPS visit S4 Tutor classes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Principal Teacher Pupil Support provides information for Tutor Teachers to explain Subject Choice forms and answer questions.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Principal Teacher Pupil Support visit S4 Tutor classes to explain Subject Choice forms and answer questions.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428374"/>
                  </a:ext>
                </a:extLst>
              </a:tr>
              <a:tr h="405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29/02/24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PTPS meetings with S4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to one pupil appointment to discuss/finalise subject choices, if required.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534987"/>
                  </a:ext>
                </a:extLst>
              </a:tr>
              <a:tr h="405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04/03/24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S4 into S5 Options return deadline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Completed Curricular Plan Forms must be returned by your child to their Tutor Teacher at Tutor Time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7388"/>
                  </a:ext>
                </a:extLst>
              </a:tr>
              <a:tr h="405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08/03/24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S5 into S6 Options return deadline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Completed Curricular Plan Forms must be returned by your child to their Tutor Teacher at Tutor Time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178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665031"/>
      </p:ext>
    </p:extLst>
  </p:cSld>
  <p:clrMapOvr>
    <a:masterClrMapping/>
  </p:clrMapOvr>
  <p:transition spd="med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680" y="220080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79716" y="157200"/>
            <a:ext cx="8229600" cy="1143000"/>
          </a:xfrm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r>
              <a:rPr lang="en-GB" altLang="en-US" b="1" dirty="0">
                <a:ea typeface="Verdana" panose="020B0604030504040204" pitchFamily="34" charset="0"/>
              </a:rPr>
              <a:t>Important Information</a:t>
            </a:r>
            <a:endParaRPr lang="en-GB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74441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Senior Phase Option Booklet is available on the school website: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https://blogs.glowscotland.org.uk/glowblogs/annanacademy/option-choices/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School App for Parents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3645024"/>
            <a:ext cx="3024336" cy="2832230"/>
          </a:xfrm>
          <a:prstGeom prst="rect">
            <a:avLst/>
          </a:prstGeom>
        </p:spPr>
      </p:pic>
    </p:spTree>
  </p:cSld>
  <p:clrMapOvr>
    <a:masterClrMapping/>
  </p:clrMapOvr>
  <p:transition spd="med" advTm="15639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F365003-C9B8-45B8-BC46-8A73EF7FD7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03200"/>
            <a:ext cx="7313612" cy="1143000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b="1" dirty="0"/>
              <a:t>Curricular Information</a:t>
            </a:r>
          </a:p>
        </p:txBody>
      </p:sp>
      <p:pic>
        <p:nvPicPr>
          <p:cNvPr id="27652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ED661363-6431-4640-8AB7-6393D938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350"/>
            <a:ext cx="10731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546" b="29989"/>
          <a:stretch/>
        </p:blipFill>
        <p:spPr>
          <a:xfrm>
            <a:off x="395288" y="1628801"/>
            <a:ext cx="8748712" cy="5339142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508104" y="1196752"/>
            <a:ext cx="576064" cy="1311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857506"/>
      </p:ext>
    </p:extLst>
  </p:cSld>
  <p:clrMapOvr>
    <a:masterClrMapping/>
  </p:clrMapOvr>
  <p:transition spd="med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F365003-C9B8-45B8-BC46-8A73EF7FD7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03200"/>
            <a:ext cx="7313612" cy="1143000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b="1" dirty="0"/>
              <a:t>Curricular Information</a:t>
            </a:r>
          </a:p>
        </p:txBody>
      </p:sp>
      <p:pic>
        <p:nvPicPr>
          <p:cNvPr id="27652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ED661363-6431-4640-8AB7-6393D938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350"/>
            <a:ext cx="10731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5503" r="15097" b="5192"/>
          <a:stretch/>
        </p:blipFill>
        <p:spPr>
          <a:xfrm>
            <a:off x="395288" y="1556792"/>
            <a:ext cx="813715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91846"/>
      </p:ext>
    </p:extLst>
  </p:cSld>
  <p:clrMapOvr>
    <a:masterClrMapping/>
  </p:clrMapOvr>
  <p:transition spd="med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174A1AE-1D27-4CE5-A1AB-6C9C65FF3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719807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/>
              <a:t>Senior Phase S4 – S6</a:t>
            </a:r>
          </a:p>
        </p:txBody>
      </p:sp>
      <p:graphicFrame>
        <p:nvGraphicFramePr>
          <p:cNvPr id="45098" name="Group 42">
            <a:extLst>
              <a:ext uri="{FF2B5EF4-FFF2-40B4-BE49-F238E27FC236}">
                <a16:creationId xmlns:a16="http://schemas.microsoft.com/office/drawing/2014/main" id="{E53B9198-652E-462F-B800-43D33EC33B2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62472" y="980728"/>
          <a:ext cx="8506878" cy="5279600"/>
        </p:xfrm>
        <a:graphic>
          <a:graphicData uri="http://schemas.openxmlformats.org/drawingml/2006/table">
            <a:tbl>
              <a:tblPr/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54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DD42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New Qualification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DD42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Old Qualification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DD42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SCQF Level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4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 Higher, Awards and Scottish Baccalaureate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 Higher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Higher, Awards, Skills for Work Higher, National Progression Awards, and Foundation Apprenticeships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5, Awards, Skills for Work National 5 and National Progression Awards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Grade – Credit,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Intermediate 2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4, Awards, Skills for Work National 4 and National Progression Awards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Grade – General,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Intermediate 1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3, Awards and Skills for Work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Grade - Foundation,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 3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1, 2 and Awards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 1, 2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1, 2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868144" y="6294112"/>
            <a:ext cx="2502024" cy="461665"/>
          </a:xfrm>
          <a:prstGeom prst="rect">
            <a:avLst/>
          </a:prstGeom>
          <a:solidFill>
            <a:srgbClr val="FDD427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>
                <a:hlinkClick r:id="rId2"/>
              </a:rPr>
              <a:t>https://youtube.com/shorts/zykgcRJohNE?si=p4Xv6wKWYcI2XX-6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35072771"/>
      </p:ext>
    </p:extLst>
  </p:cSld>
  <p:clrMapOvr>
    <a:masterClrMapping/>
  </p:clrMapOvr>
  <p:transition spd="slow" advTm="52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14644" y="235230"/>
            <a:ext cx="7441731" cy="792088"/>
          </a:xfrm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ea typeface="Verdana" panose="020B0604030504040204" pitchFamily="34" charset="0"/>
              </a:rPr>
              <a:t>National Qualifications (NQs)</a:t>
            </a:r>
            <a:endParaRPr lang="en-GB" altLang="en-US" b="1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5536" y="1556792"/>
            <a:ext cx="8208912" cy="4019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 algn="l" eaLnBrk="0" hangingPunct="0"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j-lt"/>
                <a:ea typeface="Verdana" panose="020B0604030504040204" pitchFamily="34" charset="0"/>
              </a:rPr>
              <a:t>These are qualifications ranging from SCQF levels 1-7 (with 7 being advanced higher). These are equivalent to the  qualifications that many parents and carers would have experienced at school.</a:t>
            </a:r>
          </a:p>
          <a:p>
            <a:pPr>
              <a:buNone/>
            </a:pPr>
            <a:endParaRPr lang="en-GB" sz="2800" dirty="0">
              <a:latin typeface="+mj-lt"/>
              <a:ea typeface="Verdana" panose="020B0604030504040204" pitchFamily="34" charset="0"/>
            </a:endParaRPr>
          </a:p>
          <a:p>
            <a:pPr>
              <a:buNone/>
            </a:pPr>
            <a:r>
              <a:rPr lang="en-GB" sz="2800" dirty="0">
                <a:latin typeface="+mj-lt"/>
                <a:ea typeface="Verdana" panose="020B0604030504040204" pitchFamily="34" charset="0"/>
              </a:rPr>
              <a:t>National 1 to 4 courses are all internal assessed and are awarded a pass or fail on completion.</a:t>
            </a:r>
          </a:p>
          <a:p>
            <a:pPr>
              <a:buNone/>
            </a:pPr>
            <a:endParaRPr lang="en-GB" sz="2800" dirty="0">
              <a:latin typeface="+mj-lt"/>
              <a:ea typeface="Verdana" panose="020B0604030504040204" pitchFamily="34" charset="0"/>
            </a:endParaRPr>
          </a:p>
          <a:p>
            <a:pPr>
              <a:buNone/>
            </a:pPr>
            <a:endParaRPr lang="en-GB" sz="1200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5230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509295"/>
      </p:ext>
    </p:extLst>
  </p:cSld>
  <p:clrMapOvr>
    <a:masterClrMapping/>
  </p:clrMapOvr>
  <p:transition spd="med" advTm="84474">
    <p:cover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1176</Words>
  <Application>Microsoft Office PowerPoint</Application>
  <PresentationFormat>On-screen Show (4:3)</PresentationFormat>
  <Paragraphs>184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Aptos</vt:lpstr>
      <vt:lpstr>Arial</vt:lpstr>
      <vt:lpstr>Calibri</vt:lpstr>
      <vt:lpstr>Segoe UI Web (West European)</vt:lpstr>
      <vt:lpstr>Times New Roman</vt:lpstr>
      <vt:lpstr>Verdana</vt:lpstr>
      <vt:lpstr>Wingdings</vt:lpstr>
      <vt:lpstr>Office Theme</vt:lpstr>
      <vt:lpstr>1_Office Theme</vt:lpstr>
      <vt:lpstr>2_Office Theme</vt:lpstr>
      <vt:lpstr>Option Information for Parents/Carers and Students</vt:lpstr>
      <vt:lpstr>PowerPoint Presentation</vt:lpstr>
      <vt:lpstr>Responsibilities</vt:lpstr>
      <vt:lpstr>PowerPoint Presentation</vt:lpstr>
      <vt:lpstr>Important Information</vt:lpstr>
      <vt:lpstr>Curricular Information</vt:lpstr>
      <vt:lpstr>Curricular Information</vt:lpstr>
      <vt:lpstr>Senior Phase S4 – S6</vt:lpstr>
      <vt:lpstr>National Qualifications (NQs)</vt:lpstr>
      <vt:lpstr>National Qualifications (NQs)</vt:lpstr>
      <vt:lpstr>National Progression Awards (NPAs)</vt:lpstr>
      <vt:lpstr>Skills for Work (SfW)</vt:lpstr>
      <vt:lpstr>Foundation Apprenticeship (FA)</vt:lpstr>
      <vt:lpstr>YASS Courses</vt:lpstr>
      <vt:lpstr>Curricular Pathways</vt:lpstr>
      <vt:lpstr>Curricular Pathways</vt:lpstr>
      <vt:lpstr>Curricular Pathways</vt:lpstr>
      <vt:lpstr>MAKING SUBJECT CHOICES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NGfL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Evening for Parents and Students</dc:title>
  <dc:creator>burgesss</dc:creator>
  <cp:lastModifiedBy>lisa heslop</cp:lastModifiedBy>
  <cp:revision>230</cp:revision>
  <cp:lastPrinted>2020-02-06T16:52:29Z</cp:lastPrinted>
  <dcterms:created xsi:type="dcterms:W3CDTF">2003-01-28T12:23:00Z</dcterms:created>
  <dcterms:modified xsi:type="dcterms:W3CDTF">2024-02-21T20:21:22Z</dcterms:modified>
</cp:coreProperties>
</file>