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  <p:sldMasterId id="2147484065" r:id="rId2"/>
    <p:sldMasterId id="2147484077" r:id="rId3"/>
  </p:sldMasterIdLst>
  <p:notesMasterIdLst>
    <p:notesMasterId r:id="rId28"/>
  </p:notesMasterIdLst>
  <p:handoutMasterIdLst>
    <p:handoutMasterId r:id="rId29"/>
  </p:handoutMasterIdLst>
  <p:sldIdLst>
    <p:sldId id="315" r:id="rId4"/>
    <p:sldId id="316" r:id="rId5"/>
    <p:sldId id="317" r:id="rId6"/>
    <p:sldId id="323" r:id="rId7"/>
    <p:sldId id="321" r:id="rId8"/>
    <p:sldId id="324" r:id="rId9"/>
    <p:sldId id="322" r:id="rId10"/>
    <p:sldId id="304" r:id="rId11"/>
    <p:sldId id="303" r:id="rId12"/>
    <p:sldId id="305" r:id="rId13"/>
    <p:sldId id="307" r:id="rId14"/>
    <p:sldId id="308" r:id="rId15"/>
    <p:sldId id="320" r:id="rId16"/>
    <p:sldId id="326" r:id="rId17"/>
    <p:sldId id="325" r:id="rId18"/>
    <p:sldId id="260" r:id="rId19"/>
    <p:sldId id="314" r:id="rId20"/>
    <p:sldId id="309" r:id="rId21"/>
    <p:sldId id="310" r:id="rId22"/>
    <p:sldId id="313" r:id="rId23"/>
    <p:sldId id="327" r:id="rId24"/>
    <p:sldId id="301" r:id="rId25"/>
    <p:sldId id="302" r:id="rId26"/>
    <p:sldId id="311" r:id="rId27"/>
  </p:sldIdLst>
  <p:sldSz cx="9144000" cy="6858000" type="screen4x3"/>
  <p:notesSz cx="7010400" cy="92964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427"/>
    <a:srgbClr val="FFFF00"/>
    <a:srgbClr val="FFFF66"/>
    <a:srgbClr val="FFFFCC"/>
    <a:srgbClr val="FF0000"/>
    <a:srgbClr val="97ABED"/>
    <a:srgbClr val="FF9900"/>
    <a:srgbClr val="996600"/>
    <a:srgbClr val="663300"/>
    <a:srgbClr val="894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792" autoAdjust="0"/>
  </p:normalViewPr>
  <p:slideViewPr>
    <p:cSldViewPr>
      <p:cViewPr varScale="1">
        <p:scale>
          <a:sx n="108" d="100"/>
          <a:sy n="108" d="100"/>
        </p:scale>
        <p:origin x="4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00" y="36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55" y="0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356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55" y="8831356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0B1F35-AECC-4AA8-AA6B-383D835E4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02" y="0"/>
            <a:ext cx="3038445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546" y="4415679"/>
            <a:ext cx="5609311" cy="418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61"/>
            <a:ext cx="3038446" cy="4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02" y="8829861"/>
            <a:ext cx="3038445" cy="4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E53E1B2-2780-4DA0-A8B5-330E15A7B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02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25" indent="-28777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115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61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008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536F54-6076-44B8-A37E-F532DD2CDB55}" type="slidenum">
              <a:rPr kumimoji="0" lang="en-US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kumimoji="0"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 </a:t>
            </a:r>
            <a:endParaRPr lang="en-GB" altLang="en-US" sz="1400" dirty="0"/>
          </a:p>
          <a:p>
            <a:pPr lvl="2" eaLnBrk="1" hangingPunct="1">
              <a:buFontTx/>
              <a:buChar char="•"/>
            </a:pPr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279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1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5653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25" indent="-28777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115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61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008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799E3D-5F54-4289-A187-2CEC6F1D2FFA}" type="slidenum">
              <a:rPr kumimoji="0"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kumimoji="0" lang="en-US" alt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45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52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806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02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906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355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69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1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3BFD9-F4A5-4789-BC92-910C4097B041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0A222-8F51-4554-8691-B252EAEB9D1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546462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8AD7C-8C0E-4118-AB13-400F56581DA9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00000-903D-43BA-98E9-829D0771FDE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41443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9C180-B94A-477E-8A47-8BCAF43ECEEA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C365F-71EC-447D-AB8B-60EAD81CEF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861749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40F9E-FDD3-4043-AED7-B0107662D833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A9418-E86A-4840-9A81-95F77C9286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546462"/>
      </p:ext>
    </p:extLst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B6A6D-5540-47B2-8B26-593D641690C9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0641A-A0F0-4F88-87AA-7D5DA9280A5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077154"/>
      </p:ext>
    </p:extLst>
  </p:cSld>
  <p:clrMapOvr>
    <a:masterClrMapping/>
  </p:clrMapOvr>
  <p:transition spd="med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9CAD7-E7DF-4DF2-80CA-A3D36B20515E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CDC26-C371-4D36-A40A-47E478FCA5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60520"/>
      </p:ext>
    </p:extLst>
  </p:cSld>
  <p:clrMapOvr>
    <a:masterClrMapping/>
  </p:clrMapOvr>
  <p:transition spd="med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41039-26AD-4CE2-B88A-D77C6FFAC6DF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C2127-9DED-4421-B363-A6E9579EDF6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16632"/>
      </p:ext>
    </p:extLst>
  </p:cSld>
  <p:clrMapOvr>
    <a:masterClrMapping/>
  </p:clrMapOvr>
  <p:transition spd="med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6D89C-06B7-4AED-A427-4F2A5385CC1D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4FEF9-7770-4880-8B93-42DC0507351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343732"/>
      </p:ext>
    </p:extLst>
  </p:cSld>
  <p:clrMapOvr>
    <a:masterClrMapping/>
  </p:clrMapOvr>
  <p:transition spd="med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0027C-C693-4C3D-A586-D70A41D595A9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498E8-6DE4-4201-954F-7D84A3A6AE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223770"/>
      </p:ext>
    </p:extLst>
  </p:cSld>
  <p:clrMapOvr>
    <a:masterClrMapping/>
  </p:clrMapOvr>
  <p:transition spd="med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2F28E-5786-4834-9529-3212C3627418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5F60-C124-4F90-9EFC-70974A301EE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74159"/>
      </p:ext>
    </p:extLst>
  </p:cSld>
  <p:clrMapOvr>
    <a:masterClrMapping/>
  </p:clrMapOvr>
  <p:transition spd="med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BCE9D-7BA9-44D4-8C5A-F6091DD6067D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69483-84E8-4426-BFE9-1E216D8D98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873889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F91DA-2CB0-4678-B791-D4C5C8A685FC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6C516-C3C0-4613-9D89-E6C2FF7109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077154"/>
      </p:ext>
    </p:extLst>
  </p:cSld>
  <p:clrMapOvr>
    <a:masterClrMapping/>
  </p:clrMapOvr>
  <p:transition spd="med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C3B73-34D4-4700-8210-19F49C63169E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12AF1-896C-4788-8D60-4640B553DC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852137"/>
      </p:ext>
    </p:extLst>
  </p:cSld>
  <p:clrMapOvr>
    <a:masterClrMapping/>
  </p:clrMapOvr>
  <p:transition spd="med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EF707-4FF2-458C-9E76-0AEEBE71C856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20B23-499E-4167-BCA3-12F4705942E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41443"/>
      </p:ext>
    </p:extLst>
  </p:cSld>
  <p:clrMapOvr>
    <a:masterClrMapping/>
  </p:clrMapOvr>
  <p:transition spd="med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35A6E-BD4B-4D67-A2A3-9D4B4F731628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DA2B1-8CE1-4F51-BCD7-07254D68526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861749"/>
      </p:ext>
    </p:extLst>
  </p:cSld>
  <p:clrMapOvr>
    <a:masterClrMapping/>
  </p:clrMapOvr>
  <p:transition spd="med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40F9E-FDD3-4043-AED7-B0107662D833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A9418-E86A-4840-9A81-95F77C9286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546462"/>
      </p:ext>
    </p:extLst>
  </p:cSld>
  <p:clrMapOvr>
    <a:masterClrMapping/>
  </p:clrMapOvr>
  <p:transition spd="med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B6A6D-5540-47B2-8B26-593D641690C9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0641A-A0F0-4F88-87AA-7D5DA9280A5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077154"/>
      </p:ext>
    </p:extLst>
  </p:cSld>
  <p:clrMapOvr>
    <a:masterClrMapping/>
  </p:clrMapOvr>
  <p:transition spd="med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9CAD7-E7DF-4DF2-80CA-A3D36B20515E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CDC26-C371-4D36-A40A-47E478FCA5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60520"/>
      </p:ext>
    </p:extLst>
  </p:cSld>
  <p:clrMapOvr>
    <a:masterClrMapping/>
  </p:clrMapOvr>
  <p:transition spd="med"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41039-26AD-4CE2-B88A-D77C6FFAC6DF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C2127-9DED-4421-B363-A6E9579EDF6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16632"/>
      </p:ext>
    </p:extLst>
  </p:cSld>
  <p:clrMapOvr>
    <a:masterClrMapping/>
  </p:clrMapOvr>
  <p:transition spd="med"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6D89C-06B7-4AED-A427-4F2A5385CC1D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4FEF9-7770-4880-8B93-42DC0507351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343732"/>
      </p:ext>
    </p:extLst>
  </p:cSld>
  <p:clrMapOvr>
    <a:masterClrMapping/>
  </p:clrMapOvr>
  <p:transition spd="med"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0027C-C693-4C3D-A586-D70A41D595A9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498E8-6DE4-4201-954F-7D84A3A6AE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223770"/>
      </p:ext>
    </p:extLst>
  </p:cSld>
  <p:clrMapOvr>
    <a:masterClrMapping/>
  </p:clrMapOvr>
  <p:transition spd="med"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2F28E-5786-4834-9529-3212C3627418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5F60-C124-4F90-9EFC-70974A301EE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74159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B5FC4-FA57-4808-B8C5-57EFE498E07A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A117C-0526-4F1B-8279-4C1BB284F4E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60520"/>
      </p:ext>
    </p:extLst>
  </p:cSld>
  <p:clrMapOvr>
    <a:masterClrMapping/>
  </p:clrMapOvr>
  <p:transition spd="med"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BCE9D-7BA9-44D4-8C5A-F6091DD6067D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69483-84E8-4426-BFE9-1E216D8D98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873889"/>
      </p:ext>
    </p:extLst>
  </p:cSld>
  <p:clrMapOvr>
    <a:masterClrMapping/>
  </p:clrMapOvr>
  <p:transition spd="med"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C3B73-34D4-4700-8210-19F49C63169E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12AF1-896C-4788-8D60-4640B553DC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852137"/>
      </p:ext>
    </p:extLst>
  </p:cSld>
  <p:clrMapOvr>
    <a:masterClrMapping/>
  </p:clrMapOvr>
  <p:transition spd="med"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EF707-4FF2-458C-9E76-0AEEBE71C856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20B23-499E-4167-BCA3-12F4705942E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41443"/>
      </p:ext>
    </p:extLst>
  </p:cSld>
  <p:clrMapOvr>
    <a:masterClrMapping/>
  </p:clrMapOvr>
  <p:transition spd="med"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35A6E-BD4B-4D67-A2A3-9D4B4F731628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DA2B1-8CE1-4F51-BCD7-07254D68526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861749"/>
      </p:ext>
    </p:extLst>
  </p:cSld>
  <p:clrMapOvr>
    <a:masterClrMapping/>
  </p:clrMapOvr>
  <p:transition spd="med"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7FC0-0785-4B99-BA78-5E588476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8F82E-982A-4692-8D5A-385346CE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5C153-B191-4187-A321-B374428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11452C-AA50-49AE-85B8-744297A680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362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5894E-03D2-4B14-BC3E-66C7B9A44EDB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7D695-F275-45F3-A8E6-F716E22C14A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16632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81FF3-87A8-4FD2-942F-51187773FBEB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E87ED-F340-498E-B223-02DBB8F1AD4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343732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2D9F4-0F01-41A6-BCA3-919CCEE45C7D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9C0BA-6F7A-474A-85EE-D33ABF82BC8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223770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BDDEE-3182-49BF-A6B5-490B6AAA5130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3244F-3F00-4F39-B937-E25B1D5D8CA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74159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DAB42-74C5-459E-8D07-467AA659710C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7004-F402-4B83-827E-D72D38D58F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873889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F233B-9226-4E27-9828-449D676E7FBA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651DE-ECD8-4FB7-B055-A99D095C300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852137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0A4553-6EDD-411E-BCFF-E0B528255E31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718C5-E2D7-4ACD-9559-C5D50159242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 spd="med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0A4553-6EDD-411E-BCFF-E0B528255E31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718C5-E2D7-4ACD-9559-C5D50159242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 spd="med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0A4553-6EDD-411E-BCFF-E0B528255E31}" type="datetimeFigureOut">
              <a:rPr lang="en-US" altLang="en-US" smtClean="0"/>
              <a:pPr>
                <a:defRPr/>
              </a:pPr>
              <a:t>2/1/2024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718C5-E2D7-4ACD-9559-C5D50159242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ransition spd="med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RDSisrnz1g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glowscotland.org.uk/glowblogs/annanacademy/option-choice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be.com/shorts/zykgcRJohNE?si=p4Xv6wKWYcI2XX-6" TargetMode="Externa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288" y="2509838"/>
            <a:ext cx="7772400" cy="1470025"/>
          </a:xfrm>
        </p:spPr>
        <p:txBody>
          <a:bodyPr/>
          <a:lstStyle/>
          <a:p>
            <a:r>
              <a:rPr lang="en-GB" altLang="en-US" dirty="0">
                <a:ea typeface="Verdana" panose="020B0604030504040204" pitchFamily="34" charset="0"/>
              </a:rPr>
              <a:t>Presentation for Parents and S3 Students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93096"/>
            <a:ext cx="6400800" cy="1752600"/>
          </a:xfrm>
        </p:spPr>
        <p:txBody>
          <a:bodyPr>
            <a:normAutofit/>
          </a:bodyPr>
          <a:lstStyle/>
          <a:p>
            <a:r>
              <a:rPr lang="en-GB" altLang="en-US" sz="2800" dirty="0">
                <a:latin typeface="+mj-lt"/>
                <a:ea typeface="Verdana" panose="020B0604030504040204" pitchFamily="34" charset="0"/>
              </a:rPr>
              <a:t>Thursday 1</a:t>
            </a:r>
            <a:r>
              <a:rPr lang="en-GB" altLang="en-US" sz="2800" baseline="30000" dirty="0">
                <a:latin typeface="+mj-lt"/>
                <a:ea typeface="Verdana" panose="020B0604030504040204" pitchFamily="34" charset="0"/>
              </a:rPr>
              <a:t>st</a:t>
            </a:r>
            <a:r>
              <a:rPr lang="en-GB" altLang="en-US" sz="2800" dirty="0">
                <a:latin typeface="+mj-lt"/>
                <a:ea typeface="Verdana" panose="020B0604030504040204" pitchFamily="34" charset="0"/>
              </a:rPr>
              <a:t> February 2024</a:t>
            </a:r>
          </a:p>
          <a:p>
            <a:r>
              <a:rPr lang="en-GB" altLang="en-US" sz="2800" dirty="0">
                <a:latin typeface="+mj-lt"/>
                <a:ea typeface="Verdana" panose="020B0604030504040204" pitchFamily="34" charset="0"/>
              </a:rPr>
              <a:t>Transfer into the Senior Phase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03350" y="4005263"/>
            <a:ext cx="6264275" cy="0"/>
          </a:xfrm>
          <a:prstGeom prst="line">
            <a:avLst/>
          </a:prstGeom>
          <a:ln>
            <a:solidFill>
              <a:srgbClr val="FDD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5" descr="\\ANNA-FS1\ALB Community$\Community\2014-2015\School 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9446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521223"/>
      </p:ext>
    </p:extLst>
  </p:cSld>
  <p:clrMapOvr>
    <a:masterClrMapping/>
  </p:clrMapOvr>
  <p:transition spd="med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sz="3600" b="1" dirty="0">
                <a:ea typeface="Verdana" panose="020B0604030504040204" pitchFamily="34" charset="0"/>
              </a:rPr>
              <a:t>National Progression Awards (NPAs)</a:t>
            </a:r>
            <a:endParaRPr lang="en-GB" alt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</a:rPr>
              <a:t>NPA qualifications range from SCQF levels 1-6. NPAs are aimed at developing students’ knowledge and understanding and, where appropriate, practical experience of a given area of vocational education.</a:t>
            </a:r>
          </a:p>
          <a:p>
            <a:pPr marL="0" indent="0">
              <a:buNone/>
            </a:pPr>
            <a:endParaRPr lang="en-GB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</a:rPr>
              <a:t>NPAs are made up of a combination of units each involving their own assessments. To achieve the award, students must successfully complete all of the units. </a:t>
            </a:r>
          </a:p>
          <a:p>
            <a:pPr marL="0" indent="0">
              <a:buNone/>
            </a:pPr>
            <a:endParaRPr lang="en-GB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</a:rPr>
              <a:t>The main difference between an NPA and NQ is the lack of final assessment or exam.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 NPA pass is equivalent to a pass at a National Qualification. For example, </a:t>
            </a:r>
          </a:p>
          <a:p>
            <a:pPr marL="0" indent="0">
              <a:buNone/>
            </a:pPr>
            <a:r>
              <a:rPr lang="en-GB" dirty="0"/>
              <a:t>Level 5 NPA = Pass at N5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9402" y="6308725"/>
            <a:ext cx="3150096" cy="430887"/>
          </a:xfrm>
          <a:prstGeom prst="rect">
            <a:avLst/>
          </a:prstGeom>
          <a:solidFill>
            <a:srgbClr val="FDD427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>
                <a:hlinkClick r:id="rId4"/>
              </a:rPr>
              <a:t>https://</a:t>
            </a:r>
            <a:r>
              <a:rPr lang="en-GB" sz="1000" dirty="0" smtClean="0">
                <a:hlinkClick r:id="rId4"/>
              </a:rPr>
              <a:t>www.youtube.com/watch?v=RDSisrnz1gk</a:t>
            </a:r>
            <a:endParaRPr lang="en-GB" sz="1000" dirty="0" smtClean="0"/>
          </a:p>
          <a:p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1711672499"/>
      </p:ext>
    </p:extLst>
  </p:cSld>
  <p:clrMapOvr>
    <a:masterClrMapping/>
  </p:clrMapOvr>
  <p:transition spd="med" advTm="51186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40606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sz="3600" dirty="0">
                <a:ea typeface="Verdana" panose="020B0604030504040204" pitchFamily="34" charset="0"/>
              </a:rPr>
              <a:t>Skills for Work (</a:t>
            </a:r>
            <a:r>
              <a:rPr lang="en-GB" sz="3600" dirty="0" err="1">
                <a:ea typeface="Verdana" panose="020B0604030504040204" pitchFamily="34" charset="0"/>
              </a:rPr>
              <a:t>SfW</a:t>
            </a:r>
            <a:r>
              <a:rPr lang="en-GB" sz="3600" dirty="0">
                <a:ea typeface="Verdana" panose="020B0604030504040204" pitchFamily="34" charset="0"/>
              </a:rPr>
              <a:t>)</a:t>
            </a:r>
            <a:endParaRPr lang="en-GB" alt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ea typeface="Verdana" panose="020B0604030504040204" pitchFamily="34" charset="0"/>
              </a:rPr>
              <a:t>Skills for Work courses are designed with employability at the centre. They are also highly practical and experiential and a good option for pupils looking to move straight into employment after school or wanting a more work based qualification. </a:t>
            </a:r>
          </a:p>
          <a:p>
            <a:pPr marL="0" indent="0">
              <a:buNone/>
            </a:pPr>
            <a:endParaRPr lang="en-GB" sz="3000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3000" dirty="0">
                <a:ea typeface="Verdana" panose="020B0604030504040204" pitchFamily="34" charset="0"/>
              </a:rPr>
              <a:t>They are typically available at SCQF levels 4 and 5 (the equivalent of a National 4 or 5 qualification). </a:t>
            </a:r>
          </a:p>
          <a:p>
            <a:endParaRPr lang="en-GB" sz="3000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3000" dirty="0">
                <a:ea typeface="Verdana" panose="020B0604030504040204" pitchFamily="34" charset="0"/>
              </a:rPr>
              <a:t>Skills for Work have no final assessment or exam.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180978"/>
      </p:ext>
    </p:extLst>
  </p:cSld>
  <p:clrMapOvr>
    <a:masterClrMapping/>
  </p:clrMapOvr>
  <p:transition spd="med" advTm="35095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51113" y="332656"/>
            <a:ext cx="7348496" cy="100811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2800" b="1" dirty="0"/>
              <a:t>PROGRESSION :  BGE to Senior 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224" y="401903"/>
            <a:ext cx="932769" cy="93886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17223"/>
              </p:ext>
            </p:extLst>
          </p:nvPr>
        </p:nvGraphicFramePr>
        <p:xfrm>
          <a:off x="467543" y="1647930"/>
          <a:ext cx="8298450" cy="4373356"/>
        </p:xfrm>
        <a:graphic>
          <a:graphicData uri="http://schemas.openxmlformats.org/drawingml/2006/table">
            <a:tbl>
              <a:tblPr firstRow="1" firstCol="1" bandRow="1"/>
              <a:tblGrid>
                <a:gridCol w="285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CfE</a:t>
                      </a:r>
                      <a:r>
                        <a:rPr lang="en-GB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Level achieved at the End of BGE (End of S3)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of Study on entry to S4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4 or beyond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5 Qualifications - 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5, Awards, Skills for Work National 5 and National Progression Awards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3</a:t>
                      </a: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4 Qualifications - 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4, Awards, Skills for Work National 4 and National Progression Awards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2</a:t>
                      </a:r>
                      <a:endParaRPr lang="en-GB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3 Qualifications - 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3, Awards and Skills for Work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1</a:t>
                      </a:r>
                      <a:endParaRPr lang="en-GB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Level 2 Qualifications - 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2 and Awards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878543"/>
      </p:ext>
    </p:extLst>
  </p:cSld>
  <p:clrMapOvr>
    <a:masterClrMapping/>
  </p:clrMapOvr>
  <p:transition spd="med" advTm="30520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Pathways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332" t="25101" r="7969" b="16575"/>
          <a:stretch/>
        </p:blipFill>
        <p:spPr>
          <a:xfrm>
            <a:off x="428594" y="938878"/>
            <a:ext cx="814724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9023"/>
      </p:ext>
    </p:extLst>
  </p:cSld>
  <p:clrMapOvr>
    <a:masterClrMapping/>
  </p:clrMapOvr>
  <p:transition spd="med" advTm="53550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Pathways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268" t="23910" r="9636" b="18505"/>
          <a:stretch/>
        </p:blipFill>
        <p:spPr>
          <a:xfrm>
            <a:off x="161764" y="1052736"/>
            <a:ext cx="88204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3111"/>
      </p:ext>
    </p:extLst>
  </p:cSld>
  <p:clrMapOvr>
    <a:masterClrMapping/>
  </p:clrMapOvr>
  <p:transition spd="med" advTm="53550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 dirty="0"/>
              <a:t>Curricular Pathways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175" t="21332" r="55113" b="34512"/>
          <a:stretch/>
        </p:blipFill>
        <p:spPr>
          <a:xfrm>
            <a:off x="5390457" y="1164378"/>
            <a:ext cx="3744416" cy="5288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60848"/>
            <a:ext cx="4734299" cy="4392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1484784"/>
            <a:ext cx="28803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44290"/>
      </p:ext>
    </p:extLst>
  </p:cSld>
  <p:clrMapOvr>
    <a:masterClrMapping/>
  </p:clrMapOvr>
  <p:transition spd="med" advTm="53550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3400" b="1" dirty="0"/>
              <a:t>MAKING SUBJECT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2400" b="1" dirty="0">
                <a:ea typeface="Verdana" panose="020B0604030504040204" pitchFamily="34" charset="0"/>
              </a:rPr>
              <a:t>Number of Subjects</a:t>
            </a:r>
          </a:p>
          <a:p>
            <a:pPr lvl="1">
              <a:spcBef>
                <a:spcPct val="50000"/>
              </a:spcBef>
              <a:buNone/>
            </a:pPr>
            <a:r>
              <a:rPr lang="en-GB" altLang="en-US" sz="2400" b="1" u="sng" dirty="0">
                <a:ea typeface="Verdana" panose="020B0604030504040204" pitchFamily="34" charset="0"/>
              </a:rPr>
              <a:t>In S4 pupils study 6 subjects. </a:t>
            </a:r>
          </a:p>
          <a:p>
            <a:pPr lvl="1">
              <a:spcBef>
                <a:spcPct val="50000"/>
              </a:spcBef>
              <a:buNone/>
            </a:pPr>
            <a:r>
              <a:rPr lang="en-GB" altLang="en-US" sz="2400" dirty="0">
                <a:ea typeface="Verdana" panose="020B0604030504040204" pitchFamily="34" charset="0"/>
              </a:rPr>
              <a:t>In S5 pupils study 5 subjects. </a:t>
            </a:r>
          </a:p>
          <a:p>
            <a:pPr lvl="1">
              <a:spcBef>
                <a:spcPct val="50000"/>
              </a:spcBef>
              <a:buNone/>
            </a:pPr>
            <a:r>
              <a:rPr lang="en-GB" altLang="en-US" sz="2400" dirty="0">
                <a:ea typeface="Verdana" panose="020B0604030504040204" pitchFamily="34" charset="0"/>
              </a:rPr>
              <a:t>In S6 pupils study up to 5 subjects. </a:t>
            </a:r>
          </a:p>
          <a:p>
            <a:pPr lvl="1">
              <a:spcBef>
                <a:spcPct val="50000"/>
              </a:spcBef>
              <a:buNone/>
            </a:pPr>
            <a:endParaRPr lang="en-GB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GB" altLang="en-US" sz="2400" b="1" dirty="0">
                <a:ea typeface="Verdana" panose="020B0604030504040204" pitchFamily="34" charset="0"/>
              </a:rPr>
              <a:t>Why choose a subject?</a:t>
            </a:r>
          </a:p>
          <a:p>
            <a:pPr lvl="1">
              <a:spcBef>
                <a:spcPct val="50000"/>
              </a:spcBef>
            </a:pPr>
            <a:r>
              <a:rPr lang="en-GB" altLang="en-US" sz="2400" dirty="0">
                <a:ea typeface="Verdana" panose="020B0604030504040204" pitchFamily="34" charset="0"/>
              </a:rPr>
              <a:t>Career interests and plans for the future </a:t>
            </a:r>
          </a:p>
          <a:p>
            <a:pPr lvl="1">
              <a:spcBef>
                <a:spcPct val="50000"/>
              </a:spcBef>
            </a:pPr>
            <a:r>
              <a:rPr lang="en-GB" altLang="en-US" sz="2400" dirty="0">
                <a:ea typeface="Verdana" panose="020B0604030504040204" pitchFamily="34" charset="0"/>
              </a:rPr>
              <a:t>Enjoyment</a:t>
            </a:r>
          </a:p>
          <a:p>
            <a:pPr lvl="1">
              <a:spcBef>
                <a:spcPct val="50000"/>
              </a:spcBef>
            </a:pPr>
            <a:r>
              <a:rPr lang="en-GB" altLang="en-US" sz="2400" dirty="0">
                <a:ea typeface="Verdana" panose="020B0604030504040204" pitchFamily="34" charset="0"/>
              </a:rPr>
              <a:t>Successful</a:t>
            </a:r>
          </a:p>
          <a:p>
            <a:pPr lvl="1">
              <a:spcBef>
                <a:spcPct val="50000"/>
              </a:spcBef>
            </a:pPr>
            <a:r>
              <a:rPr lang="en-GB" altLang="en-US" sz="2400" dirty="0">
                <a:ea typeface="Verdana" panose="020B0604030504040204" pitchFamily="34" charset="0"/>
              </a:rPr>
              <a:t>Recommendation</a:t>
            </a:r>
          </a:p>
          <a:p>
            <a:pPr lvl="1">
              <a:spcBef>
                <a:spcPct val="50000"/>
              </a:spcBef>
            </a:pPr>
            <a:r>
              <a:rPr lang="en-GB" altLang="en-US" sz="2400" dirty="0">
                <a:ea typeface="Verdana" panose="020B0604030504040204" pitchFamily="34" charset="0"/>
              </a:rPr>
              <a:t>New Interest</a:t>
            </a:r>
          </a:p>
          <a:p>
            <a:pPr lvl="1">
              <a:spcBef>
                <a:spcPct val="50000"/>
              </a:spcBef>
              <a:buNone/>
            </a:pPr>
            <a:endParaRPr lang="en-GB" sz="4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15" y="260648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25195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B9D05F0-B8B3-4B7C-8731-F4845EB5B6E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/>
              <a:t>S4 Option Form</a:t>
            </a:r>
          </a:p>
        </p:txBody>
      </p:sp>
      <p:sp>
        <p:nvSpPr>
          <p:cNvPr id="29699" name="Content Placeholder 1">
            <a:extLst>
              <a:ext uri="{FF2B5EF4-FFF2-40B4-BE49-F238E27FC236}">
                <a16:creationId xmlns:a16="http://schemas.microsoft.com/office/drawing/2014/main" id="{23A3AFB7-36A2-479D-B9A3-25D3F5A191C3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/>
              <a:t>Reminder option forms need to be completed, with the necessary sign-off signatures of teachers.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rgbClr val="FF0000"/>
                </a:solidFill>
              </a:rPr>
              <a:t>Important: our deadline is </a:t>
            </a:r>
            <a:r>
              <a:rPr lang="en-GB" altLang="en-US" u="sng" dirty="0">
                <a:solidFill>
                  <a:srgbClr val="FF0000"/>
                </a:solidFill>
              </a:rPr>
              <a:t>Tuesday 20</a:t>
            </a:r>
            <a:r>
              <a:rPr lang="en-GB" altLang="en-US" u="sng" baseline="30000" dirty="0">
                <a:solidFill>
                  <a:srgbClr val="FF0000"/>
                </a:solidFill>
              </a:rPr>
              <a:t>th</a:t>
            </a:r>
            <a:r>
              <a:rPr lang="en-GB" altLang="en-US" u="sng" dirty="0">
                <a:solidFill>
                  <a:srgbClr val="FF0000"/>
                </a:solidFill>
              </a:rPr>
              <a:t> February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B23EE7D-C2EC-41E4-93C9-6537A63A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03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904921"/>
      </p:ext>
    </p:extLst>
  </p:cSld>
  <p:clrMapOvr>
    <a:masterClrMapping/>
  </p:clrMapOvr>
  <p:transition spd="med" advTm="30242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6AB23-5D37-3EDB-6B3B-214012C59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24801" r="32675" b="10800"/>
          <a:stretch/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5182"/>
      </p:ext>
    </p:extLst>
  </p:cSld>
  <p:clrMapOvr>
    <a:masterClrMapping/>
  </p:clrMapOvr>
  <p:transition spd="med" advTm="20676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267C7-C870-3FBB-9654-B6A377473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0800" r="11414" b="9401"/>
          <a:stretch/>
        </p:blipFill>
        <p:spPr>
          <a:xfrm>
            <a:off x="1" y="0"/>
            <a:ext cx="922599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4892"/>
      </p:ext>
    </p:extLst>
  </p:cSld>
  <p:clrMapOvr>
    <a:masterClrMapping/>
  </p:clrMapOvr>
  <p:transition spd="med" advTm="41755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4645" y="235230"/>
            <a:ext cx="6881564" cy="792088"/>
          </a:xfrm>
          <a:ln>
            <a:solidFill>
              <a:srgbClr val="FDD427"/>
            </a:solidFill>
          </a:ln>
        </p:spPr>
        <p:txBody>
          <a:bodyPr/>
          <a:lstStyle/>
          <a:p>
            <a:pPr eaLnBrk="1" hangingPunct="1"/>
            <a:r>
              <a:rPr lang="en-GB" altLang="en-US" b="1" dirty="0"/>
              <a:t>Senior Phase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6592" y="1723394"/>
            <a:ext cx="7058297" cy="31085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GB" altLang="en-US" sz="2800" dirty="0">
                <a:latin typeface="+mj-lt"/>
                <a:ea typeface="Verdana" panose="020B0604030504040204" pitchFamily="34" charset="0"/>
              </a:rPr>
              <a:t>Part of senior school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GB" altLang="en-US" sz="2800" dirty="0">
                <a:latin typeface="+mj-lt"/>
                <a:ea typeface="Verdana" panose="020B0604030504040204" pitchFamily="34" charset="0"/>
              </a:rPr>
              <a:t>Pathway after S4?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GB" altLang="en-US" sz="2800" dirty="0">
                <a:latin typeface="+mj-lt"/>
                <a:ea typeface="Verdana" panose="020B0604030504040204" pitchFamily="34" charset="0"/>
                <a:cs typeface="Times New Roman" pitchFamily="18" charset="0"/>
              </a:rPr>
              <a:t>Home study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GB" altLang="en-US" sz="2800" dirty="0">
                <a:latin typeface="+mj-lt"/>
                <a:ea typeface="Verdana" panose="020B0604030504040204" pitchFamily="34" charset="0"/>
                <a:cs typeface="Times New Roman" pitchFamily="18" charset="0"/>
              </a:rPr>
              <a:t>Work/Social Balance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GB" altLang="en-US" sz="2800" dirty="0">
                <a:latin typeface="+mj-lt"/>
                <a:ea typeface="Verdana" panose="020B0604030504040204" pitchFamily="34" charset="0"/>
                <a:cs typeface="Times New Roman" pitchFamily="18" charset="0"/>
              </a:rPr>
              <a:t>Seek advice and support</a:t>
            </a:r>
            <a:endParaRPr lang="en-US" altLang="en-US" sz="28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813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64" y="2093091"/>
            <a:ext cx="2498149" cy="9672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pic>
        <p:nvPicPr>
          <p:cNvPr id="3076" name="Picture 4" descr="Skills Development Scotlan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28" y="3442555"/>
            <a:ext cx="1724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62" t="28792" r="23220" b="11407"/>
          <a:stretch/>
        </p:blipFill>
        <p:spPr>
          <a:xfrm>
            <a:off x="1043608" y="548680"/>
            <a:ext cx="676875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66681"/>
      </p:ext>
    </p:extLst>
  </p:cSld>
  <p:clrMapOvr>
    <a:masterClrMapping/>
  </p:clrMapOvr>
  <p:transition spd="med" advTm="38036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495" b="45386"/>
          <a:stretch/>
        </p:blipFill>
        <p:spPr>
          <a:xfrm>
            <a:off x="179512" y="0"/>
            <a:ext cx="5183083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713" t="16242" r="30071" b="14360"/>
          <a:stretch/>
        </p:blipFill>
        <p:spPr>
          <a:xfrm>
            <a:off x="4427984" y="2276872"/>
            <a:ext cx="4536504" cy="431047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979712" y="1844824"/>
            <a:ext cx="0" cy="3312368"/>
          </a:xfrm>
          <a:prstGeom prst="straightConnector1">
            <a:avLst/>
          </a:prstGeom>
          <a:ln w="215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34505"/>
      </p:ext>
    </p:extLst>
  </p:cSld>
  <p:clrMapOvr>
    <a:masterClrMapping/>
  </p:clrMapOvr>
  <p:transition spd="med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23" t="9641" r="31183" b="10625"/>
          <a:stretch/>
        </p:blipFill>
        <p:spPr>
          <a:xfrm>
            <a:off x="827584" y="182555"/>
            <a:ext cx="7560840" cy="66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31317"/>
      </p:ext>
    </p:extLst>
  </p:cSld>
  <p:clrMapOvr>
    <a:masterClrMapping/>
  </p:clrMapOvr>
  <p:transition spd="med" advTm="41730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8969" t="13579" r="30630" b="13579"/>
          <a:stretch/>
        </p:blipFill>
        <p:spPr>
          <a:xfrm>
            <a:off x="683568" y="110355"/>
            <a:ext cx="7992888" cy="671548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CF69DB3-D150-47DA-9A55-EDA11F1D2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5032"/>
      </p:ext>
    </p:extLst>
  </p:cSld>
  <p:clrMapOvr>
    <a:masterClrMapping/>
  </p:clrMapOvr>
  <p:transition spd="med" advTm="19863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1680" y="476671"/>
            <a:ext cx="5976664" cy="936104"/>
          </a:xfrm>
          <a:prstGeom prst="rect">
            <a:avLst/>
          </a:prstGeom>
          <a:solidFill>
            <a:schemeClr val="bg1"/>
          </a:solidFill>
          <a:ln w="28575">
            <a:solidFill>
              <a:srgbClr val="FDD42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b="1" dirty="0"/>
              <a:t>Advice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25" y="44624"/>
            <a:ext cx="1491637" cy="149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9562" y="2204864"/>
            <a:ext cx="7200900" cy="35702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200" dirty="0">
                <a:latin typeface="+mj-lt"/>
              </a:rPr>
              <a:t>Get as much information and advice as you can before you make final decisions.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3200" b="1" i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400" b="1" dirty="0">
                <a:latin typeface="+mj-lt"/>
              </a:rPr>
              <a:t>TALK TO US!!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200" dirty="0">
                <a:latin typeface="+mj-lt"/>
              </a:rPr>
              <a:t>Deadline – </a:t>
            </a:r>
            <a:r>
              <a:rPr lang="en-GB" altLang="en-US" sz="3200" b="1" u="sng" dirty="0">
                <a:latin typeface="+mj-lt"/>
              </a:rPr>
              <a:t>20</a:t>
            </a:r>
            <a:r>
              <a:rPr lang="en-GB" altLang="en-US" sz="3200" b="1" u="sng" baseline="30000" dirty="0">
                <a:latin typeface="+mj-lt"/>
              </a:rPr>
              <a:t>th</a:t>
            </a:r>
            <a:r>
              <a:rPr lang="en-GB" altLang="en-US" sz="3200" b="1" u="sng" dirty="0">
                <a:latin typeface="+mj-lt"/>
              </a:rPr>
              <a:t> February 2024</a:t>
            </a:r>
          </a:p>
        </p:txBody>
      </p:sp>
    </p:spTree>
    <p:extLst>
      <p:ext uri="{BB962C8B-B14F-4D97-AF65-F5344CB8AC3E}">
        <p14:creationId xmlns:p14="http://schemas.microsoft.com/office/powerpoint/2010/main" val="865722001"/>
      </p:ext>
    </p:extLst>
  </p:cSld>
  <p:clrMapOvr>
    <a:masterClrMapping/>
  </p:clrMapOvr>
  <p:transition spd="med" advTm="42233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7753672" cy="523220"/>
          </a:xfrm>
          <a:prstGeom prst="rect">
            <a:avLst/>
          </a:prstGeom>
          <a:noFill/>
          <a:ln w="9525">
            <a:solidFill>
              <a:srgbClr val="FDD427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GB" altLang="en-US" sz="2800" b="1" dirty="0">
                <a:ea typeface="Verdana" panose="020B0604030504040204" pitchFamily="34" charset="0"/>
              </a:rPr>
              <a:t>Senior School – February 2024</a:t>
            </a:r>
            <a:endParaRPr lang="en-GB" altLang="en-US" sz="1200" i="1" dirty="0">
              <a:ea typeface="Verdana" panose="020B060403050404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90465" y="1510045"/>
            <a:ext cx="6912768" cy="41549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200" i="1" dirty="0">
                <a:ea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i="1" dirty="0">
                <a:ea typeface="Verdana" panose="020B0604030504040204" pitchFamily="34" charset="0"/>
              </a:rPr>
              <a:t>  </a:t>
            </a:r>
            <a:r>
              <a:rPr lang="en-GB" altLang="en-US" sz="2400" dirty="0">
                <a:ea typeface="Verdana" panose="020B0604030504040204" pitchFamily="34" charset="0"/>
              </a:rPr>
              <a:t>The Transfer process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dirty="0">
                <a:ea typeface="Verdana" panose="020B0604030504040204" pitchFamily="34" charset="0"/>
              </a:rPr>
              <a:t>  The Subject choices booklet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dirty="0">
                <a:ea typeface="Verdana" panose="020B0604030504040204" pitchFamily="34" charset="0"/>
              </a:rPr>
              <a:t>  Making subject choices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dirty="0">
                <a:ea typeface="Verdana" panose="020B0604030504040204" pitchFamily="34" charset="0"/>
              </a:rPr>
              <a:t>  Types and level of courses available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dirty="0">
                <a:ea typeface="Verdana" panose="020B0604030504040204" pitchFamily="34" charset="0"/>
              </a:rPr>
              <a:t>  Assessment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dirty="0">
                <a:ea typeface="Verdana" panose="020B0604030504040204" pitchFamily="34" charset="0"/>
              </a:rPr>
              <a:t>  The Options Form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en-GB" altLang="en-US" sz="2400" i="1" dirty="0">
              <a:ea typeface="Verdan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792"/>
            <a:ext cx="1296168" cy="129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9592" y="116632"/>
            <a:ext cx="6881564" cy="792088"/>
          </a:xfrm>
          <a:prstGeom prst="rect">
            <a:avLst/>
          </a:prstGeom>
          <a:ln>
            <a:solidFill>
              <a:srgbClr val="FDD42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b="1" dirty="0"/>
              <a:t>Options Time Line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276616"/>
              </p:ext>
            </p:extLst>
          </p:nvPr>
        </p:nvGraphicFramePr>
        <p:xfrm>
          <a:off x="323528" y="1052736"/>
          <a:ext cx="8568953" cy="5478782"/>
        </p:xfrm>
        <a:graphic>
          <a:graphicData uri="http://schemas.openxmlformats.org/drawingml/2006/table">
            <a:tbl>
              <a:tblPr firstRow="1" firstCol="1" bandRow="1"/>
              <a:tblGrid>
                <a:gridCol w="1097307">
                  <a:extLst>
                    <a:ext uri="{9D8B030D-6E8A-4147-A177-3AD203B41FA5}">
                      <a16:colId xmlns:a16="http://schemas.microsoft.com/office/drawing/2014/main" val="92177861"/>
                    </a:ext>
                  </a:extLst>
                </a:gridCol>
                <a:gridCol w="2571734">
                  <a:extLst>
                    <a:ext uri="{9D8B030D-6E8A-4147-A177-3AD203B41FA5}">
                      <a16:colId xmlns:a16="http://schemas.microsoft.com/office/drawing/2014/main" val="1224235308"/>
                    </a:ext>
                  </a:extLst>
                </a:gridCol>
                <a:gridCol w="4899912">
                  <a:extLst>
                    <a:ext uri="{9D8B030D-6E8A-4147-A177-3AD203B41FA5}">
                      <a16:colId xmlns:a16="http://schemas.microsoft.com/office/drawing/2014/main" val="2730114988"/>
                    </a:ext>
                  </a:extLst>
                </a:gridCol>
              </a:tblGrid>
              <a:tr h="1992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Detail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47380"/>
                  </a:ext>
                </a:extLst>
              </a:tr>
              <a:tr h="996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During the academic session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and Social Education Program – Options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SDS Input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 Decisions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Stereotypes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Career Fact or Fiction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Delivery by Skills Development Scotland (My World of Work), this includes one to one appointment with an advisor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243865"/>
                  </a:ext>
                </a:extLst>
              </a:tr>
              <a:tr h="19923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31/01/24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S3 Reports Issued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Curriculum Information Issued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PTPS information to Tutor Groups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regarding performance in current S3 subjects and choices for S4.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regarding subject choices for S4 available on the school website: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Option Choices – Annan Academy (glowscotland.org.uk)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Principal Teacher Pupil Support visit Tutor classes to explain Subject Choice forms and answer questions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08515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01/02/24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Phase Information Evening 6-7pm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Depute Head Teacher presentation taking parents/pupils through the process of selecting subjects to study in S4.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552549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07/02/24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S3 Parents’ Evening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Opportunity to meet with subject teachers, particularly with those subject’s pupils are considering for S4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982448"/>
                  </a:ext>
                </a:extLst>
              </a:tr>
              <a:tr h="59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08/02/24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19/02/24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Meetings with Pupil Support Teacher and/or PT Additional Support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to one pupil appointment to discuss/finalise subject choices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697419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20/02/24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S3 into S4 Options return deadline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 Curricular Plan Forms must be returned by your child to their Tutor Teacher at Tutor Time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52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923150"/>
      </p:ext>
    </p:extLst>
  </p:cSld>
  <p:clrMapOvr>
    <a:masterClrMapping/>
  </p:clrMapOvr>
  <p:transition spd="med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03200"/>
            <a:ext cx="7313612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/>
              <a:t>Curricular Information</a:t>
            </a:r>
          </a:p>
        </p:txBody>
      </p:sp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546" b="29989"/>
          <a:stretch/>
        </p:blipFill>
        <p:spPr>
          <a:xfrm>
            <a:off x="395288" y="1628801"/>
            <a:ext cx="8748712" cy="5339142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508104" y="1196752"/>
            <a:ext cx="576064" cy="1311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951738"/>
      </p:ext>
    </p:extLst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03200"/>
            <a:ext cx="7313612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/>
              <a:t>Curricular Information</a:t>
            </a:r>
          </a:p>
        </p:txBody>
      </p:sp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497" t="11922" r="11413" b="62130"/>
          <a:stretch/>
        </p:blipFill>
        <p:spPr>
          <a:xfrm>
            <a:off x="919746" y="1916832"/>
            <a:ext cx="76126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30219"/>
      </p:ext>
    </p:extLst>
  </p:cSld>
  <p:clrMapOvr>
    <a:masterClrMapping/>
  </p:clrMapOvr>
  <p:transition spd="med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174A1AE-1D27-4CE5-A1AB-6C9C65FF3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719807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Senior Phase S4 – S6</a:t>
            </a:r>
          </a:p>
        </p:txBody>
      </p:sp>
      <p:graphicFrame>
        <p:nvGraphicFramePr>
          <p:cNvPr id="45098" name="Group 42">
            <a:extLst>
              <a:ext uri="{FF2B5EF4-FFF2-40B4-BE49-F238E27FC236}">
                <a16:creationId xmlns:a16="http://schemas.microsoft.com/office/drawing/2014/main" id="{E53B9198-652E-462F-B800-43D33EC33B2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62472" y="980728"/>
          <a:ext cx="8506878" cy="5279600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New Qualification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Old Qualification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SCQF Level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Higher, Awards and Scottish Baccalaureate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Higher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Higher, Awards, Skills for Work Higher, National Progression Awards, and Foundation Apprenticeships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5, Awards, Skills for Work National 5 and National Progression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– Credit,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Intermediate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4, Awards, Skills for Work National 4 and National Progression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– General,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Intermediate 1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3, Awards and Skills for Work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- Foundation,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3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1, 2 and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1,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68144" y="6294112"/>
            <a:ext cx="2502024" cy="461665"/>
          </a:xfrm>
          <a:prstGeom prst="rect">
            <a:avLst/>
          </a:prstGeom>
          <a:solidFill>
            <a:srgbClr val="FDD427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youtube.com/shorts/zykgcRJohNE?si=p4Xv6wKWYcI2XX-6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335072771"/>
      </p:ext>
    </p:extLst>
  </p:cSld>
  <p:clrMapOvr>
    <a:masterClrMapping/>
  </p:clrMapOvr>
  <p:transition spd="slow" advTm="52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4644" y="235230"/>
            <a:ext cx="7441731" cy="792088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ea typeface="Verdana" panose="020B0604030504040204" pitchFamily="34" charset="0"/>
              </a:rPr>
              <a:t>National Qualifications (NQs)</a:t>
            </a:r>
            <a:endParaRPr lang="en-GB" altLang="en-US" b="1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536" y="1556792"/>
            <a:ext cx="8208912" cy="4019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j-lt"/>
                <a:ea typeface="Verdana" panose="020B0604030504040204" pitchFamily="34" charset="0"/>
              </a:rPr>
              <a:t>These are qualifications ranging from SCQF levels 1-7 (with 7 being advanced higher). These are equivalent to the  qualifications that many parents and carers would have experienced at school.</a:t>
            </a:r>
          </a:p>
          <a:p>
            <a:pPr>
              <a:buNone/>
            </a:pPr>
            <a:endParaRPr lang="en-GB" sz="2800" dirty="0">
              <a:latin typeface="+mj-lt"/>
              <a:ea typeface="Verdana" panose="020B0604030504040204" pitchFamily="34" charset="0"/>
            </a:endParaRPr>
          </a:p>
          <a:p>
            <a:pPr>
              <a:buNone/>
            </a:pPr>
            <a:r>
              <a:rPr lang="en-GB" sz="2800" dirty="0">
                <a:latin typeface="+mj-lt"/>
                <a:ea typeface="Verdana" panose="020B0604030504040204" pitchFamily="34" charset="0"/>
              </a:rPr>
              <a:t>National 1 to 4 courses are all internal assessed and are awarded a pass or fail on completion.</a:t>
            </a:r>
          </a:p>
          <a:p>
            <a:pPr>
              <a:buNone/>
            </a:pPr>
            <a:endParaRPr lang="en-GB" sz="2800" dirty="0">
              <a:latin typeface="+mj-lt"/>
              <a:ea typeface="Verdana" panose="020B0604030504040204" pitchFamily="34" charset="0"/>
            </a:endParaRPr>
          </a:p>
          <a:p>
            <a:pPr>
              <a:buNone/>
            </a:pPr>
            <a:endParaRPr lang="en-GB" sz="12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5230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09295"/>
      </p:ext>
    </p:extLst>
  </p:cSld>
  <p:clrMapOvr>
    <a:masterClrMapping/>
  </p:clrMapOvr>
  <p:transition spd="med" advTm="86798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ea typeface="Verdana" panose="020B0604030504040204" pitchFamily="34" charset="0"/>
              </a:rPr>
              <a:t>National Qualifications (NQs)</a:t>
            </a:r>
            <a:endParaRPr lang="en-GB" alt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</a:rPr>
              <a:t>National 5, Higher and Advanced Higher courses  are externally assessed and graded.  The assessments typically consist of a written exam or question paper and another coursework related component. </a:t>
            </a:r>
          </a:p>
          <a:p>
            <a:pPr marL="0" indent="0">
              <a:buNone/>
            </a:pPr>
            <a:r>
              <a:rPr lang="en-GB" dirty="0">
                <a:ea typeface="Verdana" panose="020B0604030504040204" pitchFamily="34" charset="0"/>
              </a:rPr>
              <a:t>The final assessments are set, administered and most commonly marked by the SQA.  NQs are graded from A-D. Notionally as follows (this may differ each year):</a:t>
            </a:r>
          </a:p>
          <a:p>
            <a:pPr lvl="1"/>
            <a:r>
              <a:rPr lang="en-GB" dirty="0">
                <a:ea typeface="Verdana" panose="020B0604030504040204" pitchFamily="34" charset="0"/>
              </a:rPr>
              <a:t>A = 70%+</a:t>
            </a:r>
          </a:p>
          <a:p>
            <a:pPr lvl="1"/>
            <a:r>
              <a:rPr lang="en-GB" dirty="0">
                <a:ea typeface="Verdana" panose="020B0604030504040204" pitchFamily="34" charset="0"/>
              </a:rPr>
              <a:t>B = 60%</a:t>
            </a:r>
          </a:p>
          <a:p>
            <a:pPr lvl="1"/>
            <a:r>
              <a:rPr lang="en-GB" dirty="0">
                <a:ea typeface="Verdana" panose="020B0604030504040204" pitchFamily="34" charset="0"/>
              </a:rPr>
              <a:t>C = 50%</a:t>
            </a:r>
          </a:p>
          <a:p>
            <a:pPr lvl="1"/>
            <a:r>
              <a:rPr lang="en-GB" dirty="0">
                <a:ea typeface="Verdana" panose="020B0604030504040204" pitchFamily="34" charset="0"/>
              </a:rPr>
              <a:t>D = 40% </a:t>
            </a:r>
          </a:p>
          <a:p>
            <a:endParaRPr lang="en-GB" dirty="0">
              <a:ea typeface="Verdan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18098"/>
      </p:ext>
    </p:extLst>
  </p:cSld>
  <p:clrMapOvr>
    <a:masterClrMapping/>
  </p:clrMapOvr>
  <p:transition spd="med" advTm="45428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928</Words>
  <Application>Microsoft Office PowerPoint</Application>
  <PresentationFormat>On-screen Show (4:3)</PresentationFormat>
  <Paragraphs>166</Paragraphs>
  <Slides>24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</vt:lpstr>
      <vt:lpstr>Office Theme</vt:lpstr>
      <vt:lpstr>1_Office Theme</vt:lpstr>
      <vt:lpstr>2_Office Theme</vt:lpstr>
      <vt:lpstr>Presentation for Parents and S3 Students</vt:lpstr>
      <vt:lpstr>Senior Phase </vt:lpstr>
      <vt:lpstr>PowerPoint Presentation</vt:lpstr>
      <vt:lpstr>PowerPoint Presentation</vt:lpstr>
      <vt:lpstr>Curricular Information</vt:lpstr>
      <vt:lpstr>Curricular Information</vt:lpstr>
      <vt:lpstr>Senior Phase S4 – S6</vt:lpstr>
      <vt:lpstr>National Qualifications (NQs)</vt:lpstr>
      <vt:lpstr>National Qualifications (NQs)</vt:lpstr>
      <vt:lpstr>National Progression Awards (NPAs)</vt:lpstr>
      <vt:lpstr>Skills for Work (SfW)</vt:lpstr>
      <vt:lpstr>PowerPoint Presentation</vt:lpstr>
      <vt:lpstr>Curricular Pathways</vt:lpstr>
      <vt:lpstr>Curricular Pathways</vt:lpstr>
      <vt:lpstr>Curricular Pathways</vt:lpstr>
      <vt:lpstr>MAKING SUBJECT CHOICES</vt:lpstr>
      <vt:lpstr>S4 Option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Evening for Parents and Students</dc:title>
  <dc:creator>burgesss</dc:creator>
  <cp:lastModifiedBy>Lisa Clark</cp:lastModifiedBy>
  <cp:revision>224</cp:revision>
  <cp:lastPrinted>2020-02-06T16:52:29Z</cp:lastPrinted>
  <dcterms:created xsi:type="dcterms:W3CDTF">2003-01-28T12:23:00Z</dcterms:created>
  <dcterms:modified xsi:type="dcterms:W3CDTF">2024-02-01T16:06:50Z</dcterms:modified>
</cp:coreProperties>
</file>