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3" r:id="rId5"/>
    <p:sldId id="322" r:id="rId6"/>
    <p:sldId id="290" r:id="rId7"/>
    <p:sldId id="321" r:id="rId8"/>
    <p:sldId id="315" r:id="rId9"/>
    <p:sldId id="318" r:id="rId10"/>
    <p:sldId id="31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B79"/>
    <a:srgbClr val="F2EDFA"/>
    <a:srgbClr val="F3E6FF"/>
    <a:srgbClr val="D9FCF5"/>
    <a:srgbClr val="FAF3E1"/>
    <a:srgbClr val="DCF0F5"/>
    <a:srgbClr val="FAEDFF"/>
    <a:srgbClr val="FCE8F4"/>
    <a:srgbClr val="E39286"/>
    <a:srgbClr val="FCD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668FF-5994-0048-DFBF-324931395055}" v="39" dt="2023-09-07T13:57:07.984"/>
    <p1510:client id="{73497FCE-8EA7-0712-62BB-4531FE7BC4D2}" v="3" dt="2023-09-28T15:45:21.611"/>
    <p1510:client id="{A64C9A57-AC5C-611E-3B95-E4A2AF786EF2}" v="31" dt="2023-09-12T10:53:35.729"/>
    <p1510:client id="{C1439D50-99B5-7A99-50B5-DD9F04B6D737}" v="63" dt="2023-09-11T15:01:01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0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w11dalzielhazel@ea.dumgal.sch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40989F-8799-4481-8250-53C7A25D31A4}"/>
              </a:ext>
            </a:extLst>
          </p:cNvPr>
          <p:cNvSpPr/>
          <p:nvPr/>
        </p:nvSpPr>
        <p:spPr>
          <a:xfrm>
            <a:off x="312550" y="285056"/>
            <a:ext cx="7399196" cy="378565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Annan Academy</a:t>
            </a:r>
            <a:endParaRPr lang="en-US" sz="1000">
              <a:solidFill>
                <a:schemeClr val="bg1"/>
              </a:solidFill>
            </a:endParaRPr>
          </a:p>
          <a:p>
            <a:pPr algn="ctr"/>
            <a:r>
              <a:rPr lang="en-US" sz="60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Senior Phase Information Session</a:t>
            </a:r>
          </a:p>
          <a:p>
            <a:pPr algn="ctr"/>
            <a:r>
              <a:rPr lang="en-US" sz="60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2023-2024</a:t>
            </a:r>
          </a:p>
        </p:txBody>
      </p:sp>
      <p:pic>
        <p:nvPicPr>
          <p:cNvPr id="21" name="Picture 21" descr="Logo&#10;&#10;Description automatically generated">
            <a:extLst>
              <a:ext uri="{FF2B5EF4-FFF2-40B4-BE49-F238E27FC236}">
                <a16:creationId xmlns:a16="http://schemas.microsoft.com/office/drawing/2014/main" id="{8B6938AE-53AC-4B3F-A2BE-AF4258409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378" y="686483"/>
            <a:ext cx="2568719" cy="298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5D7D48A-A6D8-4313-9C0A-16926E978474}"/>
              </a:ext>
            </a:extLst>
          </p:cNvPr>
          <p:cNvSpPr/>
          <p:nvPr/>
        </p:nvSpPr>
        <p:spPr>
          <a:xfrm>
            <a:off x="1328754" y="4187712"/>
            <a:ext cx="8784984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Languages Faculty </a:t>
            </a:r>
            <a:endParaRPr lang="en-US" sz="1000">
              <a:solidFill>
                <a:srgbClr val="FFC00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896" y="5496953"/>
            <a:ext cx="9838544" cy="12435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/>
              </a:rPr>
              <a:t>Acting PTC: Miss Todd</a:t>
            </a:r>
            <a:endParaRPr lang="en-US" sz="3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+mn-lt"/>
                <a:hlinkClick r:id="rId3"/>
              </a:rPr>
              <a:t>gw17toddalison@ea.dumgal.sch.uk</a:t>
            </a:r>
            <a:endParaRPr lang="en-US" sz="16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algn="l"/>
            <a:endParaRPr lang="en-US" sz="320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582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78" y="1504169"/>
            <a:ext cx="11927214" cy="513647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RUAE </a:t>
            </a:r>
          </a:p>
          <a:p>
            <a:pPr marL="0" indent="0">
              <a:buNone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- Reading for Understanding, Analysis and Evaluation (previously known as ‘Close Reading’). Unseen passage with questions.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Critical Reading </a:t>
            </a:r>
          </a:p>
          <a:p>
            <a:pPr>
              <a:buFontTx/>
              <a:buChar char="-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Part 1: Scottish Set Text. Extract from a text studied in class, questions to answer relating to this. </a:t>
            </a:r>
          </a:p>
          <a:p>
            <a:pPr>
              <a:buFontTx/>
              <a:buChar char="-"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Part 2: Critical Essay. Answer one essay question from list based on novel studied in class.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Folio </a:t>
            </a:r>
          </a:p>
          <a:p>
            <a:pPr marL="0" indent="0">
              <a:buNone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– Essay written independently and submitted to SQA for marking prior to exam. </a:t>
            </a:r>
          </a:p>
          <a:p>
            <a:pPr marL="0" indent="0">
              <a:buNone/>
            </a:pP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</a:rPr>
              <a:t>4. Performance</a:t>
            </a:r>
          </a:p>
          <a:p>
            <a:pPr marL="0" indent="0">
              <a:buNone/>
            </a:pPr>
            <a:r>
              <a:rPr lang="en-GB">
                <a:latin typeface="Verdana" panose="020B0604030504040204" pitchFamily="34" charset="0"/>
                <a:ea typeface="Verdana" panose="020B0604030504040204" pitchFamily="34" charset="0"/>
              </a:rPr>
              <a:t>- A presentation or talk with questions assessed in school by the class teacher.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2478332" y="0"/>
            <a:ext cx="7804919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N5 &amp; Higher English </a:t>
            </a:r>
            <a:endParaRPr lang="en-US" sz="1600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0" y="673172"/>
            <a:ext cx="9109063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latin typeface="Berlin Sans FB"/>
              </a:rPr>
              <a:t>Course Structure – 3 sections </a:t>
            </a:r>
            <a:endParaRPr lang="en-US" sz="1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3662556" y="121238"/>
            <a:ext cx="3917511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N5 English </a:t>
            </a:r>
            <a:endParaRPr lang="en-US">
              <a:solidFill>
                <a:srgbClr val="FFC000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1ABA049-DE35-A344-9DF1-281A77B0B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89137"/>
              </p:ext>
            </p:extLst>
          </p:nvPr>
        </p:nvGraphicFramePr>
        <p:xfrm>
          <a:off x="333632" y="1076318"/>
          <a:ext cx="11615352" cy="578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671">
                  <a:extLst>
                    <a:ext uri="{9D8B030D-6E8A-4147-A177-3AD203B41FA5}">
                      <a16:colId xmlns:a16="http://schemas.microsoft.com/office/drawing/2014/main" val="518274650"/>
                    </a:ext>
                  </a:extLst>
                </a:gridCol>
                <a:gridCol w="4470059">
                  <a:extLst>
                    <a:ext uri="{9D8B030D-6E8A-4147-A177-3AD203B41FA5}">
                      <a16:colId xmlns:a16="http://schemas.microsoft.com/office/drawing/2014/main" val="4277366238"/>
                    </a:ext>
                  </a:extLst>
                </a:gridCol>
                <a:gridCol w="3450622">
                  <a:extLst>
                    <a:ext uri="{9D8B030D-6E8A-4147-A177-3AD203B41FA5}">
                      <a16:colId xmlns:a16="http://schemas.microsoft.com/office/drawing/2014/main" val="560145525"/>
                    </a:ext>
                  </a:extLst>
                </a:gridCol>
              </a:tblGrid>
              <a:tr h="980541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3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Essay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3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Scottish Set Text (SST)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81959"/>
                  </a:ext>
                </a:extLst>
              </a:tr>
              <a:tr h="181208">
                <a:tc>
                  <a:txBody>
                    <a:bodyPr/>
                    <a:lstStyle/>
                    <a:p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 Inspector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MacCaig Poetry</a:t>
                      </a:r>
                      <a:endParaRPr lang="en-US" sz="28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90212"/>
                  </a:ext>
                </a:extLst>
              </a:tr>
              <a:tr h="93709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Mrs Farnhill</a:t>
                      </a:r>
                      <a:r>
                        <a:rPr lang="en-US" sz="2800" baseline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 </a:t>
                      </a:r>
                      <a:endParaRPr lang="en-US" sz="2800">
                        <a:solidFill>
                          <a:schemeClr val="tx1"/>
                        </a:solidFill>
                        <a:latin typeface="Verdana"/>
                        <a:ea typeface="Verdana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MacCaig Poetry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847637"/>
                  </a:ext>
                </a:extLst>
              </a:tr>
              <a:tr h="513888">
                <a:tc>
                  <a:txBody>
                    <a:bodyPr/>
                    <a:lstStyle/>
                    <a:p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 Ford (S4)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The Pedestrian</a:t>
                      </a:r>
                      <a:endParaRPr lang="en-US" sz="28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MacCaig Poetry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24471"/>
                  </a:ext>
                </a:extLst>
              </a:tr>
              <a:tr h="937090">
                <a:tc>
                  <a:txBody>
                    <a:bodyPr/>
                    <a:lstStyle/>
                    <a:p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Kennedy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The Pedestrian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MacCaig Poetry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25182"/>
                  </a:ext>
                </a:extLst>
              </a:tr>
              <a:tr h="937090">
                <a:tc>
                  <a:txBody>
                    <a:bodyPr/>
                    <a:lstStyle/>
                    <a:p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Whyte (S4)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 Inspector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 panose="020B0604030504040204" pitchFamily="34" charset="0"/>
                        </a:rPr>
                        <a:t>MacCaig Poetry</a:t>
                      </a:r>
                    </a:p>
                    <a:p>
                      <a:endParaRPr lang="en-US" sz="2800">
                        <a:solidFill>
                          <a:schemeClr val="tx1"/>
                        </a:solidFill>
                        <a:latin typeface="Verdana"/>
                        <a:ea typeface="Verdana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55518"/>
                  </a:ext>
                </a:extLst>
              </a:tr>
              <a:tr h="937090">
                <a:tc>
                  <a:txBody>
                    <a:bodyPr/>
                    <a:lstStyle/>
                    <a:p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Ford / </a:t>
                      </a:r>
                      <a:r>
                        <a:rPr lang="en-US" sz="280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Mrs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Whyte (S5 &amp; S6)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Mary Moon and the Stars or Of Mice &amp; 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Verdana"/>
                        <a:ea typeface="Verdana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420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3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5255568" y="301120"/>
            <a:ext cx="3917511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N5 English 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00471C2-89D2-423B-A249-311C135D4D3C}"/>
              </a:ext>
            </a:extLst>
          </p:cNvPr>
          <p:cNvSpPr/>
          <p:nvPr/>
        </p:nvSpPr>
        <p:spPr>
          <a:xfrm>
            <a:off x="511448" y="972981"/>
            <a:ext cx="3820709" cy="1110652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SQA Exam 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7th May 2024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06903"/>
              </p:ext>
            </p:extLst>
          </p:nvPr>
        </p:nvGraphicFramePr>
        <p:xfrm>
          <a:off x="1245965" y="2952865"/>
          <a:ext cx="10011648" cy="298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431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8565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2664697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673208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Papers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Marks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Reading for Understanding, Analysis</a:t>
                      </a:r>
                      <a:r>
                        <a:rPr lang="en-US" sz="28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Evaluation (RUAE)</a:t>
                      </a:r>
                      <a:endParaRPr lang="en-US" sz="2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127677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1" u="sng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Reading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Essay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Scottish Set Text Qs</a:t>
                      </a:r>
                      <a:endParaRPr lang="en-US" sz="28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3467643" y="20175"/>
            <a:ext cx="5243589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Higher English 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00471C2-89D2-423B-A249-311C135D4D3C}"/>
              </a:ext>
            </a:extLst>
          </p:cNvPr>
          <p:cNvSpPr/>
          <p:nvPr/>
        </p:nvSpPr>
        <p:spPr>
          <a:xfrm>
            <a:off x="1150012" y="2351557"/>
            <a:ext cx="2941351" cy="869224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SQA Exam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9th May 2024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88089"/>
              </p:ext>
            </p:extLst>
          </p:nvPr>
        </p:nvGraphicFramePr>
        <p:xfrm>
          <a:off x="354430" y="3465226"/>
          <a:ext cx="7473866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2837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362916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46811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Papers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Marks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Reading for Understanding, Analysis</a:t>
                      </a:r>
                      <a:r>
                        <a:rPr lang="en-US" sz="26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Evaluation (RUAE)</a:t>
                      </a:r>
                      <a:endParaRPr lang="en-US" sz="26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600" b="1" u="sng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Reading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6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Essay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600" baseline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Scottish Set Text Qs</a:t>
                      </a:r>
                      <a:endParaRPr lang="en-US" sz="26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6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6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1ABA049-DE35-A344-9DF1-281A77B0B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876867"/>
              </p:ext>
            </p:extLst>
          </p:nvPr>
        </p:nvGraphicFramePr>
        <p:xfrm>
          <a:off x="4560442" y="1184823"/>
          <a:ext cx="7276120" cy="126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176">
                  <a:extLst>
                    <a:ext uri="{9D8B030D-6E8A-4147-A177-3AD203B41FA5}">
                      <a16:colId xmlns:a16="http://schemas.microsoft.com/office/drawing/2014/main" val="4277366238"/>
                    </a:ext>
                  </a:extLst>
                </a:gridCol>
                <a:gridCol w="4561944">
                  <a:extLst>
                    <a:ext uri="{9D8B030D-6E8A-4147-A177-3AD203B41FA5}">
                      <a16:colId xmlns:a16="http://schemas.microsoft.com/office/drawing/2014/main" val="560145525"/>
                    </a:ext>
                  </a:extLst>
                </a:gridCol>
              </a:tblGrid>
              <a:tr h="626401"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Essay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3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Scottish Set Text (SST)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81959"/>
                  </a:ext>
                </a:extLst>
              </a:tr>
              <a:tr h="633663"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Great Gatsby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Carol</a:t>
                      </a:r>
                      <a:r>
                        <a:rPr lang="en-US" sz="26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Ann Duffy</a:t>
                      </a:r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Poetry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9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92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">
            <a:extLst>
              <a:ext uri="{FF2B5EF4-FFF2-40B4-BE49-F238E27FC236}">
                <a16:creationId xmlns:a16="http://schemas.microsoft.com/office/drawing/2014/main" id="{2D511D8F-9AC1-3C44-8DC0-35C991BFDC32}"/>
              </a:ext>
            </a:extLst>
          </p:cNvPr>
          <p:cNvSpPr/>
          <p:nvPr/>
        </p:nvSpPr>
        <p:spPr>
          <a:xfrm>
            <a:off x="149899" y="480950"/>
            <a:ext cx="11812252" cy="4233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folio piece; broadly creative or broadly discursive.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 is marked out of 15, as only 1 essay this session, the marks will be doubled to make it worth the usual 30 marks.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folio essay must be completed </a:t>
            </a:r>
            <a:r>
              <a:rPr lang="en-US" sz="28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independently</a:t>
            </a: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 can offer support/guidance.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 sent to SQA to be marked.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D9C59D3-1C89-0F41-A5DC-C7C6B2CCA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44968"/>
              </p:ext>
            </p:extLst>
          </p:nvPr>
        </p:nvGraphicFramePr>
        <p:xfrm>
          <a:off x="350748" y="5148322"/>
          <a:ext cx="11611402" cy="1528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3893">
                  <a:extLst>
                    <a:ext uri="{9D8B030D-6E8A-4147-A177-3AD203B41FA5}">
                      <a16:colId xmlns:a16="http://schemas.microsoft.com/office/drawing/2014/main" val="581577894"/>
                    </a:ext>
                  </a:extLst>
                </a:gridCol>
                <a:gridCol w="2863912">
                  <a:extLst>
                    <a:ext uri="{9D8B030D-6E8A-4147-A177-3AD203B41FA5}">
                      <a16:colId xmlns:a16="http://schemas.microsoft.com/office/drawing/2014/main" val="2309500822"/>
                    </a:ext>
                  </a:extLst>
                </a:gridCol>
                <a:gridCol w="3503597">
                  <a:extLst>
                    <a:ext uri="{9D8B030D-6E8A-4147-A177-3AD203B41FA5}">
                      <a16:colId xmlns:a16="http://schemas.microsoft.com/office/drawing/2014/main" val="2453194210"/>
                    </a:ext>
                  </a:extLst>
                </a:gridCol>
              </a:tblGrid>
              <a:tr h="426980">
                <a:tc>
                  <a:txBody>
                    <a:bodyPr/>
                    <a:lstStyle/>
                    <a:p>
                      <a:r>
                        <a:rPr lang="en-US" sz="2600" b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Folio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WB 02/10/23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10/10/23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63089"/>
                  </a:ext>
                </a:extLst>
              </a:tr>
              <a:tr h="426980"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Folio 2</a:t>
                      </a:r>
                      <a:r>
                        <a:rPr lang="en-US" sz="26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(re-draft or new piece)</a:t>
                      </a:r>
                      <a:endParaRPr lang="en-US" sz="26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WB 11/12/23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19/12/23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02325"/>
                  </a:ext>
                </a:extLst>
              </a:tr>
              <a:tr h="553427"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 Deadline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WB 12/02/24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WB 12/02/24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5633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CA73F18-115C-0643-A49C-4D1CD9987F59}"/>
              </a:ext>
            </a:extLst>
          </p:cNvPr>
          <p:cNvSpPr/>
          <p:nvPr/>
        </p:nvSpPr>
        <p:spPr>
          <a:xfrm>
            <a:off x="2861173" y="-71736"/>
            <a:ext cx="6109434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N5 &amp; Higher Folio</a:t>
            </a:r>
            <a:endParaRPr lang="en-US" sz="1600">
              <a:solidFill>
                <a:srgbClr val="FFC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A73F18-115C-0643-A49C-4D1CD9987F59}"/>
              </a:ext>
            </a:extLst>
          </p:cNvPr>
          <p:cNvSpPr/>
          <p:nvPr/>
        </p:nvSpPr>
        <p:spPr>
          <a:xfrm>
            <a:off x="5383427" y="4639023"/>
            <a:ext cx="680857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latin typeface="Berlin Sans FB"/>
              </a:rPr>
              <a:t> N5 Deadlines    Higher Deadlines</a:t>
            </a:r>
            <a:endParaRPr lang="en-US" sz="105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1630598-3E4F-514C-AAC4-F5A069369AA4}"/>
              </a:ext>
            </a:extLst>
          </p:cNvPr>
          <p:cNvSpPr/>
          <p:nvPr/>
        </p:nvSpPr>
        <p:spPr>
          <a:xfrm>
            <a:off x="3279073" y="98132"/>
            <a:ext cx="5633852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Top Tips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2BD911-4B6F-A444-88F3-54AC65FD35EA}"/>
              </a:ext>
            </a:extLst>
          </p:cNvPr>
          <p:cNvSpPr txBox="1"/>
          <p:nvPr/>
        </p:nvSpPr>
        <p:spPr>
          <a:xfrm>
            <a:off x="228490" y="1338527"/>
            <a:ext cx="5572704" cy="52937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class has a </a:t>
            </a:r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resources &amp; useful links are available on Teams.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Pupils can access </a:t>
            </a:r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Re-read the texts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 </a:t>
            </a:r>
            <a:r>
              <a:rPr lang="en-US" sz="26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Watching film versions and listening to audiobooks can also help </a:t>
            </a:r>
            <a:r>
              <a:rPr lang="en-US" sz="260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(but not an alternative to reading the books!).</a:t>
            </a:r>
            <a:endParaRPr lang="en-US" sz="2600">
              <a:solidFill>
                <a:srgbClr val="000000"/>
              </a:solidFill>
              <a:highlight>
                <a:srgbClr val="00FF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RUAE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help - Pupils are encouraged to </a:t>
            </a:r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widely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particularly opinion articles from broadsheet newspapers.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D2622D-0A72-2645-9207-CC04CD4BCBEC}"/>
              </a:ext>
            </a:extLst>
          </p:cNvPr>
          <p:cNvSpPr/>
          <p:nvPr/>
        </p:nvSpPr>
        <p:spPr>
          <a:xfrm>
            <a:off x="5977436" y="1909378"/>
            <a:ext cx="5986073" cy="41520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600" b="1" u="sng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Study</a:t>
            </a:r>
          </a:p>
          <a:p>
            <a:endParaRPr lang="en-US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 3.30-4.30pm in G37  </a:t>
            </a:r>
            <a:r>
              <a:rPr lang="en-US" sz="26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(all levels)</a:t>
            </a:r>
          </a:p>
          <a:p>
            <a:endParaRPr lang="en-US" sz="20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600">
                <a:solidFill>
                  <a:srgbClr val="000000"/>
                </a:solidFill>
                <a:latin typeface="Verdana"/>
                <a:ea typeface="Verdana"/>
                <a:cs typeface="Verdana" panose="020B0604030504040204" pitchFamily="34" charset="0"/>
              </a:rPr>
              <a:t>or by arrangement with teacher.</a:t>
            </a:r>
          </a:p>
          <a:p>
            <a:endParaRPr lang="en-US">
              <a:solidFill>
                <a:srgbClr val="000000"/>
              </a:solidFill>
              <a:latin typeface="Verdana"/>
              <a:ea typeface="Verdana"/>
              <a:cs typeface="Verdana" panose="020B0604030504040204" pitchFamily="34" charset="0"/>
            </a:endParaRPr>
          </a:p>
          <a:p>
            <a:r>
              <a:rPr lang="en-US" sz="2600">
                <a:solidFill>
                  <a:srgbClr val="000000"/>
                </a:solidFill>
                <a:latin typeface="Verdana"/>
                <a:ea typeface="Verdana"/>
                <a:cs typeface="Verdana" panose="020B0604030504040204" pitchFamily="34" charset="0"/>
              </a:rPr>
              <a:t>-&gt; For help with folio, revision, past paper practice – anything related to the course.</a:t>
            </a:r>
          </a:p>
        </p:txBody>
      </p:sp>
    </p:spTree>
    <p:extLst>
      <p:ext uri="{BB962C8B-B14F-4D97-AF65-F5344CB8AC3E}">
        <p14:creationId xmlns:p14="http://schemas.microsoft.com/office/powerpoint/2010/main" val="47395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65195" y="1765010"/>
            <a:ext cx="11177232" cy="14333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800" b="1" u="sng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Prelim – what will be covered?</a:t>
            </a:r>
            <a:endParaRPr lang="en-US" sz="2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b="1" i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prelim</a:t>
            </a:r>
            <a:r>
              <a:rPr lang="en-US" sz="28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this will reflect the exam. Students need a working knowledge of all areas of the course.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2615508" y="179482"/>
            <a:ext cx="7051357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Berlin Sans FB"/>
              </a:rPr>
              <a:t>N5 &amp; Higher English </a:t>
            </a:r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1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43A84B849A4A40B012025BE82EC748" ma:contentTypeVersion="17" ma:contentTypeDescription="Create a new document." ma:contentTypeScope="" ma:versionID="33146112c327dd17109d2a679a14ed34">
  <xsd:schema xmlns:xsd="http://www.w3.org/2001/XMLSchema" xmlns:xs="http://www.w3.org/2001/XMLSchema" xmlns:p="http://schemas.microsoft.com/office/2006/metadata/properties" xmlns:ns2="e6a4fed5-0ddd-4bbe-89aa-5f5016549570" xmlns:ns3="1c2d2bef-26e3-46ce-8896-7708ebe82c4a" targetNamespace="http://schemas.microsoft.com/office/2006/metadata/properties" ma:root="true" ma:fieldsID="bcb18ba8c5ecf4741c43f1c55b2de8b1" ns2:_="" ns3:_="">
    <xsd:import namespace="e6a4fed5-0ddd-4bbe-89aa-5f5016549570"/>
    <xsd:import namespace="1c2d2bef-26e3-46ce-8896-7708ebe82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4fed5-0ddd-4bbe-89aa-5f5016549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d2bef-26e3-46ce-8896-7708ebe82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5f14a33-b65a-4f5a-92fb-1f651794ebef}" ma:internalName="TaxCatchAll" ma:showField="CatchAllData" ma:web="1c2d2bef-26e3-46ce-8896-7708ebe8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a4fed5-0ddd-4bbe-89aa-5f5016549570">
      <Terms xmlns="http://schemas.microsoft.com/office/infopath/2007/PartnerControls"/>
    </lcf76f155ced4ddcb4097134ff3c332f>
    <TaxCatchAll xmlns="1c2d2bef-26e3-46ce-8896-7708ebe82c4a" xsi:nil="true"/>
  </documentManagement>
</p:properties>
</file>

<file path=customXml/itemProps1.xml><?xml version="1.0" encoding="utf-8"?>
<ds:datastoreItem xmlns:ds="http://schemas.openxmlformats.org/officeDocument/2006/customXml" ds:itemID="{58ADB17B-6500-4D30-84B3-E0791D047EE9}">
  <ds:schemaRefs>
    <ds:schemaRef ds:uri="1c2d2bef-26e3-46ce-8896-7708ebe82c4a"/>
    <ds:schemaRef ds:uri="e6a4fed5-0ddd-4bbe-89aa-5f50165495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B6A6F86-068E-44BD-95D0-0501E82942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5F20C-C82A-46CB-AA50-08F0085E632B}">
  <ds:schemaRefs>
    <ds:schemaRef ds:uri="1c2d2bef-26e3-46ce-8896-7708ebe82c4a"/>
    <ds:schemaRef ds:uri="20a050c5-bc2a-4854-b86f-a58a01f2d384"/>
    <ds:schemaRef ds:uri="e6a4fed5-0ddd-4bbe-89aa-5f501654957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 Dalziel</dc:creator>
  <cp:revision>4</cp:revision>
  <dcterms:created xsi:type="dcterms:W3CDTF">2021-09-21T15:51:08Z</dcterms:created>
  <dcterms:modified xsi:type="dcterms:W3CDTF">2023-09-28T15:45:31Z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0x0101004443A84B849A4A40B012025BE82EC748</vt:lpwstr>
  </property>
  <property fmtid="{D5CDD505-2E9C-101B-9397-08002B2CF9AE}" pid="3" name="MediaServiceImageTags">
    <vt:lpwstr/>
  </property>
</Properties>
</file>