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6" r:id="rId5"/>
    <p:sldId id="257" r:id="rId6"/>
    <p:sldId id="304" r:id="rId7"/>
    <p:sldId id="261" r:id="rId8"/>
    <p:sldId id="302" r:id="rId9"/>
    <p:sldId id="262" r:id="rId10"/>
    <p:sldId id="303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EDFA"/>
    <a:srgbClr val="F3E6FF"/>
    <a:srgbClr val="DCF0F5"/>
    <a:srgbClr val="D9FCF5"/>
    <a:srgbClr val="FAEDFF"/>
    <a:srgbClr val="FCE8F4"/>
    <a:srgbClr val="FAF3E1"/>
    <a:srgbClr val="E39286"/>
    <a:srgbClr val="FCD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7366B5-555A-001B-40FB-732FF71BBABD}" v="539" dt="2021-09-29T11:26:38.943"/>
    <p1510:client id="{2A941BC8-13D1-4B08-B061-B67D730190E8}" v="166" dt="2023-09-07T09:29:04.518"/>
    <p1510:client id="{33D527AE-ADB7-4B16-8272-6EDDB12105AC}" v="2282" dt="2021-09-22T13:33:58.944"/>
    <p1510:client id="{44869161-84B7-785C-C064-EC2BB920C74F}" v="62" dt="2022-10-11T15:36:48.840"/>
    <p1510:client id="{53E29E91-43BC-478C-9873-F0F995B99051}" v="600" dt="2022-10-06T12:41:08.970"/>
    <p1510:client id="{5A6DBBA0-7145-7A97-73A3-D370DCA2033A}" v="94" dt="2022-10-06T11:56:52.702"/>
    <p1510:client id="{63AC4997-A541-4243-B556-262D2D7963B9}" v="831" dt="2021-09-24T09:31:37.571"/>
    <p1510:client id="{7B2E8232-C2EA-069C-AA8B-42088ABD17CB}" v="328" dt="2023-09-04T13:10:18.020"/>
    <p1510:client id="{84E9D093-96E3-4703-AB7B-2A6000165D27}" v="16" dt="2023-09-12T16:58:30.550"/>
    <p1510:client id="{89922B02-80DE-4F17-9D43-4B4266AB78CA}" v="32" dt="2022-10-03T08:33:37.861"/>
    <p1510:client id="{8C317362-2668-4269-8CDC-782102F44BD1}" v="47" dt="2021-09-21T15:52:53.298"/>
    <p1510:client id="{98B3AA00-B781-4800-BEB7-D0E1EB5B9132}" v="237" dt="2022-10-11T15:04:02.579"/>
    <p1510:client id="{A0E663CC-48AD-4C28-F074-21133B5A8638}" v="622" dt="2021-09-27T10:39:24.531"/>
    <p1510:client id="{B0F33C1B-9374-4041-A017-46F1BEB974C0}" v="23" dt="2023-09-12T16:08:30.746"/>
    <p1510:client id="{BE24C3D7-E13F-4EB2-8096-13F652AA6824}" v="82" dt="2023-09-05T08:18:10.232"/>
    <p1510:client id="{BE7C5A60-F43E-44A0-A3AE-10A94A31DDFD}" v="112" dt="2022-10-06T14:47:52.248"/>
    <p1510:client id="{C13EA5A5-CC6C-0482-0B12-044F0AF6EFB8}" v="59" dt="2022-10-03T10:58:27.301"/>
    <p1510:client id="{C235BFFD-74F4-74FE-8A2D-D1A13BE0BEA2}" v="60" dt="2022-10-06T13:54:34.814"/>
    <p1510:client id="{C2EBADC7-01DE-48DA-8DD2-C50D7C23F391}" v="962" dt="2022-10-11T07:35:07.871"/>
    <p1510:client id="{C3CAE2CC-9735-430B-9B76-29817B96B252}" v="19" dt="2023-09-12T16:56:10.234"/>
    <p1510:client id="{CCD4BF2B-DE82-4E8F-93EC-14A540CC15F0}" v="88" dt="2022-10-05T11:04:40.295"/>
    <p1510:client id="{D26F2827-25CE-D8F0-02CF-15ECE2C8DB2C}" v="945" dt="2022-10-11T11:40:58.459"/>
    <p1510:client id="{DCE1F273-495A-A75C-9B00-CE3834F5C2D6}" v="16" dt="2022-10-06T14:45:04.241"/>
    <p1510:client id="{EA363128-D9D7-34FE-EDB4-7EA5135AD7BF}" v="2" dt="2023-09-14T07:50:29.105"/>
    <p1510:client id="{EED0419C-8B0C-09DA-E34B-DCF2E2DBC311}" v="95" dt="2022-10-03T08:11:44.288"/>
    <p1510:client id="{F431A9AB-A75C-4FDA-8FEC-016335096467}" v="19" dt="2023-09-05T07:56:25.9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w14carruthersmegan@ea.dumgal.sch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D7D48A-A6D8-4313-9C0A-16926E978474}"/>
              </a:ext>
            </a:extLst>
          </p:cNvPr>
          <p:cNvSpPr/>
          <p:nvPr/>
        </p:nvSpPr>
        <p:spPr>
          <a:xfrm>
            <a:off x="6252225" y="596204"/>
            <a:ext cx="5334930" cy="22421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600" b="1">
                <a:ln w="28575">
                  <a:solidFill>
                    <a:sysClr val="windowText" lastClr="000000"/>
                  </a:solidFill>
                  <a:prstDash val="solid"/>
                </a:ln>
                <a:latin typeface="+mj-lt"/>
                <a:ea typeface="+mj-ea"/>
                <a:cs typeface="+mj-cs"/>
              </a:rPr>
              <a:t>Social Subjects</a:t>
            </a:r>
            <a:endParaRPr lang="en-US" sz="6600"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4F3DDC-C5EF-42BB-A7CB-48865931F4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1508" y="3189216"/>
            <a:ext cx="6456364" cy="321000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3200"/>
              <a:t>PTC: </a:t>
            </a:r>
            <a:r>
              <a:rPr lang="en-US" sz="3200" err="1"/>
              <a:t>Mrs</a:t>
            </a:r>
            <a:r>
              <a:rPr lang="en-US" sz="3200"/>
              <a:t> Buchanan</a:t>
            </a:r>
          </a:p>
          <a:p>
            <a:r>
              <a:rPr lang="en-US" sz="2800">
                <a:hlinkClick r:id="rId2"/>
              </a:rPr>
              <a:t>gw10stewartkayleigh5@ea.dumgal.sch.uk</a:t>
            </a:r>
            <a:endParaRPr lang="en-US" sz="2800">
              <a:cs typeface="Calibri" panose="020F0502020204030204"/>
            </a:endParaRPr>
          </a:p>
          <a:p>
            <a:endParaRPr lang="en-US" sz="3200"/>
          </a:p>
          <a:p>
            <a:r>
              <a:rPr lang="en-US" sz="3200">
                <a:cs typeface="Calibri"/>
              </a:rPr>
              <a:t>Geography</a:t>
            </a:r>
          </a:p>
          <a:p>
            <a:r>
              <a:rPr lang="en-US" sz="3200">
                <a:cs typeface="Calibri"/>
              </a:rPr>
              <a:t>History</a:t>
            </a:r>
          </a:p>
          <a:p>
            <a:r>
              <a:rPr lang="en-US" sz="3200">
                <a:cs typeface="Calibri"/>
              </a:rPr>
              <a:t>Modern Studies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2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0E4168D-90D5-90E7-ED1E-7172F3EB76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661" r="1" b="10504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9350359-AE02-401C-B264-F2D5D7107961}"/>
              </a:ext>
            </a:extLst>
          </p:cNvPr>
          <p:cNvSpPr txBox="1"/>
          <p:nvPr/>
        </p:nvSpPr>
        <p:spPr>
          <a:xfrm>
            <a:off x="4289686" y="237067"/>
            <a:ext cx="2514161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>
                <a:solidFill>
                  <a:srgbClr val="000000"/>
                </a:solidFill>
              </a:rPr>
              <a:t>National 5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B29AAD-929F-450A-8F42-228CE3A7BA4C}"/>
              </a:ext>
            </a:extLst>
          </p:cNvPr>
          <p:cNvSpPr/>
          <p:nvPr/>
        </p:nvSpPr>
        <p:spPr>
          <a:xfrm>
            <a:off x="346333" y="5226252"/>
            <a:ext cx="3196965" cy="11509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400" b="1" u="sng">
                <a:solidFill>
                  <a:srgbClr val="000000"/>
                </a:solidFill>
                <a:cs typeface="Calibri"/>
              </a:rPr>
              <a:t>Supported Study</a:t>
            </a:r>
            <a:endParaRPr lang="en-US" sz="240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Available Thursday in F35 or on request </a:t>
            </a:r>
            <a:endParaRPr lang="en-US" sz="2400">
              <a:solidFill>
                <a:srgbClr val="000000"/>
              </a:solidFill>
              <a:cs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A39E57-EDD3-4209-AE4D-F9FC630F9890}"/>
              </a:ext>
            </a:extLst>
          </p:cNvPr>
          <p:cNvSpPr/>
          <p:nvPr/>
        </p:nvSpPr>
        <p:spPr>
          <a:xfrm>
            <a:off x="3984046" y="5235554"/>
            <a:ext cx="4214763" cy="11559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400" b="1" u="sng">
                <a:solidFill>
                  <a:srgbClr val="000000"/>
                </a:solidFill>
                <a:cs typeface="Calibri"/>
              </a:rPr>
              <a:t>Prelim – what will be covered?</a:t>
            </a:r>
            <a:endParaRPr lang="en-US" sz="240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400">
                <a:solidFill>
                  <a:srgbClr val="000000"/>
                </a:solidFill>
                <a:cs typeface="Calibri"/>
              </a:rPr>
              <a:t>Full prelim of 80 marks, 2 hours 20 mins. </a:t>
            </a:r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6B9D6EDE-3A8E-43F1-BD40-8E5A6A4A8A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752774"/>
              </p:ext>
            </p:extLst>
          </p:nvPr>
        </p:nvGraphicFramePr>
        <p:xfrm>
          <a:off x="345056" y="1322717"/>
          <a:ext cx="7874686" cy="1695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502">
                  <a:extLst>
                    <a:ext uri="{9D8B030D-6E8A-4147-A177-3AD203B41FA5}">
                      <a16:colId xmlns:a16="http://schemas.microsoft.com/office/drawing/2014/main" val="1789034057"/>
                    </a:ext>
                  </a:extLst>
                </a:gridCol>
                <a:gridCol w="1811658">
                  <a:extLst>
                    <a:ext uri="{9D8B030D-6E8A-4147-A177-3AD203B41FA5}">
                      <a16:colId xmlns:a16="http://schemas.microsoft.com/office/drawing/2014/main" val="1110435583"/>
                    </a:ext>
                  </a:extLst>
                </a:gridCol>
                <a:gridCol w="2557526">
                  <a:extLst>
                    <a:ext uri="{9D8B030D-6E8A-4147-A177-3AD203B41FA5}">
                      <a16:colId xmlns:a16="http://schemas.microsoft.com/office/drawing/2014/main" val="1382042966"/>
                    </a:ext>
                  </a:extLst>
                </a:gridCol>
              </a:tblGrid>
              <a:tr h="565024">
                <a:tc>
                  <a:txBody>
                    <a:bodyPr/>
                    <a:lstStyle/>
                    <a:p>
                      <a:pPr algn="ctr"/>
                      <a:r>
                        <a:rPr lang="en-US" sz="2800" b="1"/>
                        <a:t>Exam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/>
                        <a:t>Marks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/>
                        <a:t>Timing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77633"/>
                  </a:ext>
                </a:extLst>
              </a:tr>
              <a:tr h="565024"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One paper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80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2hrs 20mins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700003"/>
                  </a:ext>
                </a:extLst>
              </a:tr>
              <a:tr h="56502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800"/>
                        <a:t>Assignment- </a:t>
                      </a:r>
                      <a:r>
                        <a:rPr lang="en-US" sz="2400" b="1" i="0" u="none" strike="noStrike" noProof="0">
                          <a:solidFill>
                            <a:srgbClr val="FF0000"/>
                          </a:solidFill>
                          <a:latin typeface="Calibri"/>
                        </a:rPr>
                        <a:t>Dec 2023</a:t>
                      </a:r>
                      <a:endParaRPr lang="en-US" sz="2400" b="0" i="0" u="none" strike="noStrike" noProof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800"/>
                        <a:t>20</a:t>
                      </a:r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800"/>
                        <a:t>1 hour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625056"/>
                  </a:ext>
                </a:extLst>
              </a:tr>
            </a:tbl>
          </a:graphicData>
        </a:graphic>
      </p:graphicFrame>
      <p:sp>
        <p:nvSpPr>
          <p:cNvPr id="29" name="Rectangle 28">
            <a:extLst>
              <a:ext uri="{FF2B5EF4-FFF2-40B4-BE49-F238E27FC236}">
                <a16:creationId xmlns:a16="http://schemas.microsoft.com/office/drawing/2014/main" id="{DF65A773-FC43-49A0-B490-F626807E4827}"/>
              </a:ext>
            </a:extLst>
          </p:cNvPr>
          <p:cNvSpPr/>
          <p:nvPr/>
        </p:nvSpPr>
        <p:spPr>
          <a:xfrm>
            <a:off x="-472505" y="66610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Geography</a:t>
            </a:r>
            <a:endParaRPr lang="en-US" sz="2400" b="1">
              <a:solidFill>
                <a:schemeClr val="bg1"/>
              </a:solidFill>
              <a:latin typeface="Berlin Sans FB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5ADB8877-4F66-4A90-BB00-3FB996950C36}"/>
              </a:ext>
            </a:extLst>
          </p:cNvPr>
          <p:cNvSpPr/>
          <p:nvPr/>
        </p:nvSpPr>
        <p:spPr>
          <a:xfrm>
            <a:off x="7935781" y="156832"/>
            <a:ext cx="3943388" cy="1010806"/>
          </a:xfrm>
          <a:prstGeom prst="roundRect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b="1">
                <a:solidFill>
                  <a:srgbClr val="000000"/>
                </a:solidFill>
                <a:cs typeface="Calibri"/>
              </a:rPr>
              <a:t>SQA Exam </a:t>
            </a:r>
          </a:p>
          <a:p>
            <a:pPr algn="ctr"/>
            <a:r>
              <a:rPr lang="en-US" sz="2800" b="1">
                <a:solidFill>
                  <a:srgbClr val="000000"/>
                </a:solidFill>
                <a:cs typeface="Calibri"/>
              </a:rPr>
              <a:t>Tues 23rd April 2024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15B340B-A71F-86C8-984C-E7AECFC469A3}"/>
              </a:ext>
            </a:extLst>
          </p:cNvPr>
          <p:cNvSpPr/>
          <p:nvPr/>
        </p:nvSpPr>
        <p:spPr>
          <a:xfrm>
            <a:off x="346334" y="3218518"/>
            <a:ext cx="8020567" cy="18598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u="sng">
                <a:solidFill>
                  <a:srgbClr val="000000"/>
                </a:solidFill>
                <a:latin typeface="Calibri"/>
                <a:ea typeface="Arial"/>
                <a:cs typeface="Arial"/>
              </a:rPr>
              <a:t>Units covered​</a:t>
            </a:r>
            <a:endParaRPr lang="en-US" sz="2400" b="1" u="sng">
              <a:solidFill>
                <a:srgbClr val="000000"/>
              </a:solidFill>
              <a:latin typeface="Calibri"/>
              <a:ea typeface="Arial"/>
              <a:cs typeface="Calibri" panose="020F0502020204030204"/>
            </a:endParaRPr>
          </a:p>
          <a:p>
            <a:pPr marL="457200" indent="-457200"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Arial"/>
                <a:cs typeface="Arial"/>
              </a:rPr>
              <a:t>Physical Environments</a:t>
            </a:r>
            <a:r>
              <a:rPr lang="en-US" sz="2400">
                <a:solidFill>
                  <a:srgbClr val="000000"/>
                </a:solidFill>
                <a:latin typeface="Calibri"/>
                <a:ea typeface="Arial"/>
                <a:cs typeface="Calibri"/>
              </a:rPr>
              <a:t>– </a:t>
            </a:r>
            <a:r>
              <a:rPr lang="en-US" sz="2400">
                <a:solidFill>
                  <a:srgbClr val="000000"/>
                </a:solidFill>
                <a:latin typeface="Calibri"/>
                <a:ea typeface="Arial"/>
                <a:cs typeface="Arial"/>
              </a:rPr>
              <a:t> Weather, Glaciation, Coasts </a:t>
            </a:r>
            <a:endParaRPr lang="en-US" sz="2400">
              <a:solidFill>
                <a:srgbClr val="000000"/>
              </a:solidFill>
              <a:latin typeface="Calibri"/>
              <a:ea typeface="Arial"/>
              <a:cs typeface="Calibri" panose="020F0502020204030204"/>
            </a:endParaRPr>
          </a:p>
          <a:p>
            <a:pPr marL="457200" indent="-457200"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Arial"/>
                <a:cs typeface="Arial"/>
              </a:rPr>
              <a:t>Human Environments – Population, Urban, Rural </a:t>
            </a:r>
            <a:endParaRPr lang="en-US" sz="2400">
              <a:solidFill>
                <a:srgbClr val="000000"/>
              </a:solidFill>
              <a:latin typeface="Calibri"/>
              <a:ea typeface="Arial"/>
              <a:cs typeface="Calibri" panose="020F0502020204030204"/>
            </a:endParaRPr>
          </a:p>
          <a:p>
            <a:pPr marL="457200" indent="-457200"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Arial"/>
                <a:cs typeface="Arial"/>
              </a:rPr>
              <a:t>Global Issues</a:t>
            </a:r>
            <a:r>
              <a:rPr lang="en-US" sz="2400">
                <a:solidFill>
                  <a:srgbClr val="000000"/>
                </a:solidFill>
                <a:latin typeface="Calibri"/>
                <a:ea typeface="Arial"/>
                <a:cs typeface="Calibri"/>
              </a:rPr>
              <a:t>– Climate Change, Tourism, Geographical Skills</a:t>
            </a:r>
            <a:endParaRPr lang="en-US" sz="2400">
              <a:solidFill>
                <a:srgbClr val="00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98374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3A39E57-EDD3-4209-AE4D-F9FC630F9890}"/>
              </a:ext>
            </a:extLst>
          </p:cNvPr>
          <p:cNvSpPr/>
          <p:nvPr/>
        </p:nvSpPr>
        <p:spPr>
          <a:xfrm>
            <a:off x="3687191" y="5470088"/>
            <a:ext cx="4919253" cy="12422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400" b="1" u="sng">
                <a:solidFill>
                  <a:srgbClr val="000000"/>
                </a:solidFill>
                <a:cs typeface="Calibri"/>
              </a:rPr>
              <a:t>Prelim – what will be covered?</a:t>
            </a:r>
            <a:endParaRPr lang="en-US" sz="240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400">
                <a:solidFill>
                  <a:srgbClr val="000000"/>
                </a:solidFill>
                <a:cs typeface="Calibri"/>
              </a:rPr>
              <a:t>Paper 1 – 1 hour 50 mins </a:t>
            </a:r>
          </a:p>
          <a:p>
            <a:r>
              <a:rPr lang="en-US" sz="2400">
                <a:solidFill>
                  <a:srgbClr val="000000"/>
                </a:solidFill>
                <a:cs typeface="Calibri"/>
              </a:rPr>
              <a:t>Paper 2 – 1 hour 10 mins 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F65A773-FC43-49A0-B490-F626807E4827}"/>
              </a:ext>
            </a:extLst>
          </p:cNvPr>
          <p:cNvSpPr/>
          <p:nvPr/>
        </p:nvSpPr>
        <p:spPr>
          <a:xfrm>
            <a:off x="-472505" y="167251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Geography</a:t>
            </a:r>
            <a:endParaRPr lang="en-US" sz="2400" b="1">
              <a:solidFill>
                <a:schemeClr val="bg1"/>
              </a:solidFill>
              <a:latin typeface="Berlin Sans FB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5ADB8877-4F66-4A90-BB00-3FB996950C36}"/>
              </a:ext>
            </a:extLst>
          </p:cNvPr>
          <p:cNvSpPr/>
          <p:nvPr/>
        </p:nvSpPr>
        <p:spPr>
          <a:xfrm>
            <a:off x="7590726" y="156832"/>
            <a:ext cx="4432218" cy="982052"/>
          </a:xfrm>
          <a:prstGeom prst="roundRect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b="1">
                <a:solidFill>
                  <a:srgbClr val="000000"/>
                </a:solidFill>
                <a:cs typeface="Calibri"/>
              </a:rPr>
              <a:t>SQA Exam </a:t>
            </a:r>
          </a:p>
          <a:p>
            <a:pPr algn="ctr"/>
            <a:r>
              <a:rPr lang="en-US" sz="2800" b="1">
                <a:solidFill>
                  <a:srgbClr val="000000"/>
                </a:solidFill>
                <a:cs typeface="Calibri"/>
              </a:rPr>
              <a:t>Tues 23rd April 2024</a:t>
            </a:r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1F407FF-939F-6496-2158-0729E02B8C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602398"/>
              </p:ext>
            </p:extLst>
          </p:nvPr>
        </p:nvGraphicFramePr>
        <p:xfrm>
          <a:off x="143834" y="1250974"/>
          <a:ext cx="9596507" cy="19857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09316">
                  <a:extLst>
                    <a:ext uri="{9D8B030D-6E8A-4147-A177-3AD203B41FA5}">
                      <a16:colId xmlns:a16="http://schemas.microsoft.com/office/drawing/2014/main" val="1447911329"/>
                    </a:ext>
                  </a:extLst>
                </a:gridCol>
                <a:gridCol w="1419271">
                  <a:extLst>
                    <a:ext uri="{9D8B030D-6E8A-4147-A177-3AD203B41FA5}">
                      <a16:colId xmlns:a16="http://schemas.microsoft.com/office/drawing/2014/main" val="3010091064"/>
                    </a:ext>
                  </a:extLst>
                </a:gridCol>
                <a:gridCol w="1967920">
                  <a:extLst>
                    <a:ext uri="{9D8B030D-6E8A-4147-A177-3AD203B41FA5}">
                      <a16:colId xmlns:a16="http://schemas.microsoft.com/office/drawing/2014/main" val="2270361226"/>
                    </a:ext>
                  </a:extLst>
                </a:gridCol>
              </a:tblGrid>
              <a:tr h="409442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1">
                          <a:effectLst/>
                        </a:rPr>
                        <a:t>Exam​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1">
                          <a:effectLst/>
                        </a:rPr>
                        <a:t>Marks​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 b="1">
                          <a:effectLst/>
                        </a:rPr>
                        <a:t>Timing​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795319"/>
                  </a:ext>
                </a:extLst>
              </a:tr>
              <a:tr h="409442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effectLst/>
                        </a:rPr>
                        <a:t>Paper 1 - Physical and Human Environments ​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effectLst/>
                        </a:rPr>
                        <a:t>100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effectLst/>
                        </a:rPr>
                        <a:t>1hr 50mins​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059904"/>
                  </a:ext>
                </a:extLst>
              </a:tr>
              <a:tr h="409442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effectLst/>
                        </a:rPr>
                        <a:t>Paper 2 - Global Issues and Geographical Skills​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effectLst/>
                        </a:rPr>
                        <a:t>60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400">
                          <a:effectLst/>
                        </a:rPr>
                        <a:t>1hr 10mins​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205016"/>
                  </a:ext>
                </a:extLst>
              </a:tr>
              <a:tr h="61416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>
                          <a:effectLst/>
                        </a:rPr>
                        <a:t>Assignment - </a:t>
                      </a:r>
                      <a:r>
                        <a:rPr lang="en-US" sz="2400" b="1" i="0" u="none" strike="noStrike" noProof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Dec 2023</a:t>
                      </a:r>
                      <a:endParaRPr lang="en-US" sz="2400" b="0" i="0" u="none" strike="noStrike" noProof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>
                          <a:effectLst/>
                        </a:rPr>
                        <a:t>30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>
                          <a:effectLst/>
                        </a:rPr>
                        <a:t>1hr 30 mins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368459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A1BCF538-A662-CB6B-893D-65103876F695}"/>
              </a:ext>
            </a:extLst>
          </p:cNvPr>
          <p:cNvSpPr txBox="1"/>
          <p:nvPr/>
        </p:nvSpPr>
        <p:spPr>
          <a:xfrm>
            <a:off x="4375950" y="352085"/>
            <a:ext cx="2399142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>
                <a:solidFill>
                  <a:srgbClr val="000000"/>
                </a:solidFill>
              </a:rPr>
              <a:t>Higher</a:t>
            </a:r>
            <a:endParaRPr lang="en-US" sz="20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A205DD-7773-E4F0-5AD0-BA23533E34A8}"/>
              </a:ext>
            </a:extLst>
          </p:cNvPr>
          <p:cNvSpPr/>
          <p:nvPr/>
        </p:nvSpPr>
        <p:spPr>
          <a:xfrm>
            <a:off x="265378" y="3383525"/>
            <a:ext cx="8445658" cy="20508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u="sng">
                <a:solidFill>
                  <a:srgbClr val="000000"/>
                </a:solidFill>
                <a:latin typeface="Calibri"/>
                <a:ea typeface="Arial"/>
                <a:cs typeface="Arial"/>
              </a:rPr>
              <a:t>Units covered​</a:t>
            </a:r>
            <a:endParaRPr lang="en-US" sz="2400" b="1" u="sng">
              <a:solidFill>
                <a:srgbClr val="000000"/>
              </a:solidFill>
              <a:latin typeface="Calibri"/>
              <a:ea typeface="Arial"/>
              <a:cs typeface="Calibri" panose="020F0502020204030204"/>
            </a:endParaRPr>
          </a:p>
          <a:p>
            <a:pPr marL="457200" indent="-457200"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Arial"/>
                <a:cs typeface="Arial"/>
              </a:rPr>
              <a:t>Physical Environments – Atmosphere, Hydrosphere, Lithosphere, Biosphere </a:t>
            </a:r>
            <a:endParaRPr lang="en-US" sz="2400">
              <a:solidFill>
                <a:srgbClr val="000000"/>
              </a:solidFill>
              <a:latin typeface="Calibri"/>
              <a:ea typeface="Arial"/>
              <a:cs typeface="Calibri" panose="020F0502020204030204"/>
            </a:endParaRPr>
          </a:p>
          <a:p>
            <a:pPr marL="457200" indent="-457200"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Arial"/>
                <a:cs typeface="Arial"/>
              </a:rPr>
              <a:t>Human Environments – Population, Urban, Rural </a:t>
            </a:r>
            <a:endParaRPr lang="en-US" sz="2400">
              <a:solidFill>
                <a:srgbClr val="000000"/>
              </a:solidFill>
              <a:latin typeface="Calibri"/>
              <a:ea typeface="Arial"/>
              <a:cs typeface="Calibri" panose="020F0502020204030204"/>
            </a:endParaRPr>
          </a:p>
          <a:p>
            <a:pPr marL="457200" indent="-457200"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  <a:ea typeface="Arial"/>
                <a:cs typeface="Arial"/>
              </a:rPr>
              <a:t>Global Issues – Climate Change, River Management, Geo Skills </a:t>
            </a:r>
            <a:endParaRPr lang="en-US" sz="2400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564540-CAB7-852C-314E-5D03B4823BE1}"/>
              </a:ext>
            </a:extLst>
          </p:cNvPr>
          <p:cNvSpPr/>
          <p:nvPr/>
        </p:nvSpPr>
        <p:spPr>
          <a:xfrm>
            <a:off x="270133" y="5518352"/>
            <a:ext cx="3196965" cy="11509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400" b="1" u="sng">
                <a:solidFill>
                  <a:srgbClr val="000000"/>
                </a:solidFill>
                <a:cs typeface="Calibri"/>
              </a:rPr>
              <a:t>Supported Study</a:t>
            </a:r>
            <a:endParaRPr lang="en-US" sz="240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Available Thursday in F35 or on request </a:t>
            </a:r>
            <a:endParaRPr lang="en-US" sz="24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4060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9350359-AE02-401C-B264-F2D5D7107961}"/>
              </a:ext>
            </a:extLst>
          </p:cNvPr>
          <p:cNvSpPr txBox="1"/>
          <p:nvPr/>
        </p:nvSpPr>
        <p:spPr>
          <a:xfrm>
            <a:off x="2959980" y="200923"/>
            <a:ext cx="2665521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>
                <a:solidFill>
                  <a:srgbClr val="000000"/>
                </a:solidFill>
              </a:rPr>
              <a:t>National 5</a:t>
            </a:r>
            <a:endParaRPr lang="en-US" sz="3600" b="1">
              <a:solidFill>
                <a:srgbClr val="000000"/>
              </a:solidFill>
              <a:cs typeface="Calibri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C63A64-3462-4618-943F-F088F5A1DE76}"/>
              </a:ext>
            </a:extLst>
          </p:cNvPr>
          <p:cNvSpPr/>
          <p:nvPr/>
        </p:nvSpPr>
        <p:spPr>
          <a:xfrm>
            <a:off x="134269" y="2684511"/>
            <a:ext cx="7994969" cy="156533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b="1" u="sng">
                <a:solidFill>
                  <a:srgbClr val="000000"/>
                </a:solidFill>
                <a:latin typeface="Calibri"/>
                <a:ea typeface="Arial"/>
                <a:cs typeface="Arial"/>
              </a:rPr>
              <a:t>Units covered​</a:t>
            </a:r>
            <a:endParaRPr lang="en-US" sz="2400" b="1" u="sng">
              <a:solidFill>
                <a:srgbClr val="000000"/>
              </a:solidFill>
              <a:latin typeface="Calibri"/>
              <a:ea typeface="Arial"/>
              <a:cs typeface="Calibri" panose="020F0502020204030204"/>
            </a:endParaRPr>
          </a:p>
          <a:p>
            <a:r>
              <a:rPr lang="en-US" sz="2400" b="1">
                <a:solidFill>
                  <a:srgbClr val="000000"/>
                </a:solidFill>
                <a:ea typeface="+mn-lt"/>
                <a:cs typeface="+mn-lt"/>
              </a:rPr>
              <a:t>Scottish</a:t>
            </a: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: Wars of Independence, 1286 - 1328</a:t>
            </a:r>
            <a:endParaRPr lang="en-US" sz="2400">
              <a:ea typeface="+mn-lt"/>
              <a:cs typeface="+mn-lt"/>
            </a:endParaRPr>
          </a:p>
          <a:p>
            <a:r>
              <a:rPr lang="en-US" sz="2400" b="1">
                <a:solidFill>
                  <a:srgbClr val="000000"/>
                </a:solidFill>
                <a:cs typeface="Arial"/>
              </a:rPr>
              <a:t>British</a:t>
            </a:r>
            <a:r>
              <a:rPr lang="en-US" sz="2400">
                <a:solidFill>
                  <a:srgbClr val="000000"/>
                </a:solidFill>
                <a:cs typeface="Arial"/>
              </a:rPr>
              <a:t>: The Atlantic Slave Trade 1770-1807, </a:t>
            </a:r>
            <a:endParaRPr lang="en-US" sz="2800"/>
          </a:p>
          <a:p>
            <a:r>
              <a:rPr lang="en-US" sz="2400" b="1">
                <a:solidFill>
                  <a:srgbClr val="000000"/>
                </a:solidFill>
                <a:cs typeface="Arial"/>
              </a:rPr>
              <a:t>European &amp; World</a:t>
            </a:r>
            <a:r>
              <a:rPr lang="en-US" sz="2400">
                <a:solidFill>
                  <a:srgbClr val="000000"/>
                </a:solidFill>
                <a:cs typeface="Arial"/>
              </a:rPr>
              <a:t>: Civil Rights in the USA, 1918-1968 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B29AAD-929F-450A-8F42-228CE3A7BA4C}"/>
              </a:ext>
            </a:extLst>
          </p:cNvPr>
          <p:cNvSpPr/>
          <p:nvPr/>
        </p:nvSpPr>
        <p:spPr>
          <a:xfrm>
            <a:off x="4681309" y="4413933"/>
            <a:ext cx="3447930" cy="22879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400" b="1" u="sng">
                <a:solidFill>
                  <a:srgbClr val="000000"/>
                </a:solidFill>
                <a:cs typeface="Calibri"/>
              </a:rPr>
              <a:t>Supported Study</a:t>
            </a:r>
            <a:endParaRPr lang="en-US" sz="240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Please ask your teacher for extra support should you need it and a time can be arranged that is suitable for you both.</a:t>
            </a:r>
            <a:endParaRPr lang="en-US" sz="2400">
              <a:solidFill>
                <a:srgbClr val="000000"/>
              </a:solidFill>
              <a:cs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A39E57-EDD3-4209-AE4D-F9FC630F9890}"/>
              </a:ext>
            </a:extLst>
          </p:cNvPr>
          <p:cNvSpPr/>
          <p:nvPr/>
        </p:nvSpPr>
        <p:spPr>
          <a:xfrm>
            <a:off x="134270" y="4406739"/>
            <a:ext cx="4420638" cy="2295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400" b="1" u="sng">
                <a:solidFill>
                  <a:srgbClr val="000000"/>
                </a:solidFill>
                <a:cs typeface="Calibri"/>
              </a:rPr>
              <a:t>Prelim – what will be covered?</a:t>
            </a:r>
            <a:endParaRPr lang="en-US" sz="2400">
              <a:solidFill>
                <a:srgbClr val="000000"/>
              </a:solidFill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cs typeface="Calibri"/>
              </a:rPr>
              <a:t>Full prelim of 2h 20 min  </a:t>
            </a:r>
          </a:p>
          <a:p>
            <a:pPr marL="342900" indent="-342900"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cs typeface="Calibri"/>
              </a:rPr>
              <a:t>All Scottish and British and some E &amp; W</a:t>
            </a:r>
            <a:endParaRPr lang="en-US" sz="2000">
              <a:cs typeface="Calibri"/>
            </a:endParaRPr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6B9D6EDE-3A8E-43F1-BD40-8E5A6A4A8A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871190"/>
              </p:ext>
            </p:extLst>
          </p:nvPr>
        </p:nvGraphicFramePr>
        <p:xfrm>
          <a:off x="172527" y="1178943"/>
          <a:ext cx="7956712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11346">
                  <a:extLst>
                    <a:ext uri="{9D8B030D-6E8A-4147-A177-3AD203B41FA5}">
                      <a16:colId xmlns:a16="http://schemas.microsoft.com/office/drawing/2014/main" val="1789034057"/>
                    </a:ext>
                  </a:extLst>
                </a:gridCol>
                <a:gridCol w="1131074">
                  <a:extLst>
                    <a:ext uri="{9D8B030D-6E8A-4147-A177-3AD203B41FA5}">
                      <a16:colId xmlns:a16="http://schemas.microsoft.com/office/drawing/2014/main" val="1110435583"/>
                    </a:ext>
                  </a:extLst>
                </a:gridCol>
                <a:gridCol w="2214292">
                  <a:extLst>
                    <a:ext uri="{9D8B030D-6E8A-4147-A177-3AD203B41FA5}">
                      <a16:colId xmlns:a16="http://schemas.microsoft.com/office/drawing/2014/main" val="1382042966"/>
                    </a:ext>
                  </a:extLst>
                </a:gridCol>
              </a:tblGrid>
              <a:tr h="449558"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Question Paper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Marks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Timing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77633"/>
                  </a:ext>
                </a:extLst>
              </a:tr>
              <a:tr h="449558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Question Paper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80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2hrs 20mins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700003"/>
                  </a:ext>
                </a:extLst>
              </a:tr>
              <a:tr h="44955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/>
                        <a:t>Assignment – Essay - </a:t>
                      </a:r>
                      <a:r>
                        <a:rPr lang="en-US" sz="2400" b="1">
                          <a:solidFill>
                            <a:srgbClr val="FF0000"/>
                          </a:solidFill>
                        </a:rPr>
                        <a:t>Feb 2024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/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/>
                        <a:t>1hr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478052"/>
                  </a:ext>
                </a:extLst>
              </a:tr>
            </a:tbl>
          </a:graphicData>
        </a:graphic>
      </p:graphicFrame>
      <p:sp>
        <p:nvSpPr>
          <p:cNvPr id="29" name="Rectangle 28">
            <a:extLst>
              <a:ext uri="{FF2B5EF4-FFF2-40B4-BE49-F238E27FC236}">
                <a16:creationId xmlns:a16="http://schemas.microsoft.com/office/drawing/2014/main" id="{DF65A773-FC43-49A0-B490-F626807E4827}"/>
              </a:ext>
            </a:extLst>
          </p:cNvPr>
          <p:cNvSpPr/>
          <p:nvPr/>
        </p:nvSpPr>
        <p:spPr>
          <a:xfrm>
            <a:off x="-1143049" y="-6074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History</a:t>
            </a:r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47027DE-DBF6-4B06-9D28-82F0C531116E}"/>
              </a:ext>
            </a:extLst>
          </p:cNvPr>
          <p:cNvSpPr/>
          <p:nvPr/>
        </p:nvSpPr>
        <p:spPr>
          <a:xfrm>
            <a:off x="8502010" y="200923"/>
            <a:ext cx="3569577" cy="1183335"/>
          </a:xfrm>
          <a:prstGeom prst="roundRect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b="1">
                <a:solidFill>
                  <a:srgbClr val="000000"/>
                </a:solidFill>
                <a:cs typeface="Calibri"/>
              </a:rPr>
              <a:t>SQA Exam </a:t>
            </a:r>
          </a:p>
          <a:p>
            <a:pPr algn="ctr"/>
            <a:r>
              <a:rPr lang="en-US" sz="2800" b="1">
                <a:solidFill>
                  <a:srgbClr val="000000"/>
                </a:solidFill>
                <a:cs typeface="Calibri"/>
              </a:rPr>
              <a:t>Tues 21st May 2024</a:t>
            </a:r>
          </a:p>
        </p:txBody>
      </p:sp>
    </p:spTree>
    <p:extLst>
      <p:ext uri="{BB962C8B-B14F-4D97-AF65-F5344CB8AC3E}">
        <p14:creationId xmlns:p14="http://schemas.microsoft.com/office/powerpoint/2010/main" val="2393834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D5D2381A-17D8-4F71-BD2F-F8D62BF07434}"/>
              </a:ext>
            </a:extLst>
          </p:cNvPr>
          <p:cNvSpPr txBox="1"/>
          <p:nvPr/>
        </p:nvSpPr>
        <p:spPr>
          <a:xfrm>
            <a:off x="2897279" y="408997"/>
            <a:ext cx="1796690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>
                <a:solidFill>
                  <a:srgbClr val="000000"/>
                </a:solidFill>
              </a:rPr>
              <a:t>Higher</a:t>
            </a:r>
            <a:endParaRPr lang="en-US" sz="24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6A8ACB9-2231-41A1-A8B7-6A51A0F07FD1}"/>
              </a:ext>
            </a:extLst>
          </p:cNvPr>
          <p:cNvSpPr/>
          <p:nvPr/>
        </p:nvSpPr>
        <p:spPr>
          <a:xfrm>
            <a:off x="243463" y="3345799"/>
            <a:ext cx="8826296" cy="16515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b="1" u="sng">
                <a:solidFill>
                  <a:srgbClr val="000000"/>
                </a:solidFill>
                <a:latin typeface="Calibri"/>
                <a:ea typeface="Arial"/>
                <a:cs typeface="Arial"/>
              </a:rPr>
              <a:t>Units covered​</a:t>
            </a:r>
          </a:p>
          <a:p>
            <a:r>
              <a:rPr lang="en-US" sz="2400" b="1">
                <a:solidFill>
                  <a:srgbClr val="000000"/>
                </a:solidFill>
                <a:cs typeface="Arial"/>
              </a:rPr>
              <a:t>Scottish</a:t>
            </a:r>
            <a:r>
              <a:rPr lang="en-US" sz="2400">
                <a:solidFill>
                  <a:srgbClr val="000000"/>
                </a:solidFill>
                <a:cs typeface="Arial"/>
              </a:rPr>
              <a:t>: </a:t>
            </a: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Migration and Empire 1830-1939</a:t>
            </a:r>
            <a:endParaRPr lang="en-US" sz="2400">
              <a:ea typeface="+mn-lt"/>
              <a:cs typeface="+mn-lt"/>
            </a:endParaRPr>
          </a:p>
          <a:p>
            <a:r>
              <a:rPr lang="en-US" sz="2400" b="1">
                <a:solidFill>
                  <a:srgbClr val="000000"/>
                </a:solidFill>
                <a:cs typeface="Arial"/>
              </a:rPr>
              <a:t>British</a:t>
            </a:r>
            <a:r>
              <a:rPr lang="en-US" sz="2400">
                <a:solidFill>
                  <a:srgbClr val="000000"/>
                </a:solidFill>
                <a:cs typeface="Arial"/>
              </a:rPr>
              <a:t>: Britain and Ireland 1900-1985, </a:t>
            </a:r>
            <a:endParaRPr lang="en-US" sz="2400">
              <a:solidFill>
                <a:srgbClr val="FFFFFF"/>
              </a:solidFill>
              <a:cs typeface="Calibri" panose="020F0502020204030204"/>
            </a:endParaRPr>
          </a:p>
          <a:p>
            <a:r>
              <a:rPr lang="en-US" sz="2400" b="1">
                <a:solidFill>
                  <a:srgbClr val="000000"/>
                </a:solidFill>
                <a:cs typeface="Arial"/>
              </a:rPr>
              <a:t>European &amp; World</a:t>
            </a:r>
            <a:r>
              <a:rPr lang="en-US" sz="2400">
                <a:solidFill>
                  <a:srgbClr val="000000"/>
                </a:solidFill>
                <a:cs typeface="Arial"/>
              </a:rPr>
              <a:t>: Appeasement to 1939 </a:t>
            </a:r>
            <a:r>
              <a:rPr lang="en-US" sz="2400" b="1">
                <a:solidFill>
                  <a:srgbClr val="000000"/>
                </a:solidFill>
                <a:cs typeface="Arial"/>
              </a:rPr>
              <a:t>OR </a:t>
            </a:r>
            <a:r>
              <a:rPr lang="en-US" sz="2400">
                <a:solidFill>
                  <a:srgbClr val="000000"/>
                </a:solidFill>
                <a:cs typeface="Arial"/>
              </a:rPr>
              <a:t>Cold War 1945-89</a:t>
            </a:r>
            <a:endParaRPr lang="en-US" sz="24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03BE942-14F2-4950-8364-B94B2D8A5133}"/>
              </a:ext>
            </a:extLst>
          </p:cNvPr>
          <p:cNvSpPr/>
          <p:nvPr/>
        </p:nvSpPr>
        <p:spPr>
          <a:xfrm>
            <a:off x="6229069" y="5148957"/>
            <a:ext cx="2836930" cy="13522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400" b="1" u="sng">
                <a:solidFill>
                  <a:srgbClr val="000000"/>
                </a:solidFill>
                <a:cs typeface="Calibri"/>
              </a:rPr>
              <a:t>Supported Study</a:t>
            </a:r>
            <a:endParaRPr lang="en-US" sz="2000"/>
          </a:p>
          <a:p>
            <a:r>
              <a:rPr lang="en-US" sz="2400">
                <a:solidFill>
                  <a:srgbClr val="000000"/>
                </a:solidFill>
                <a:cs typeface="Calibri"/>
              </a:rPr>
              <a:t>By arrangement with teacher.</a:t>
            </a:r>
            <a:endParaRPr lang="en-US" sz="2000">
              <a:solidFill>
                <a:srgbClr val="FFFFFF"/>
              </a:solidFill>
              <a:cs typeface="Calibri"/>
            </a:endParaRPr>
          </a:p>
          <a:p>
            <a:endParaRPr lang="en-US" sz="2400">
              <a:solidFill>
                <a:srgbClr val="000000"/>
              </a:solidFill>
              <a:cs typeface="Calibri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2B8C5E-8238-4BEF-BA3B-E3CBC0DE41C1}"/>
              </a:ext>
            </a:extLst>
          </p:cNvPr>
          <p:cNvSpPr/>
          <p:nvPr/>
        </p:nvSpPr>
        <p:spPr>
          <a:xfrm>
            <a:off x="248057" y="5155683"/>
            <a:ext cx="5888723" cy="13454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400" b="1" u="sng">
                <a:solidFill>
                  <a:srgbClr val="000000"/>
                </a:solidFill>
                <a:cs typeface="Calibri"/>
              </a:rPr>
              <a:t>Prelim – what will be covered?</a:t>
            </a:r>
            <a:endParaRPr lang="en-US" sz="2400">
              <a:solidFill>
                <a:srgbClr val="000000"/>
              </a:solidFill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Full prelim: January (Scottish section &amp; 2x British section)</a:t>
            </a:r>
          </a:p>
          <a:p>
            <a:pPr marL="342900" indent="-342900">
              <a:buFont typeface="Arial"/>
              <a:buChar char="•"/>
            </a:pPr>
            <a:endParaRPr lang="en-US" sz="2000"/>
          </a:p>
        </p:txBody>
      </p:sp>
      <p:graphicFrame>
        <p:nvGraphicFramePr>
          <p:cNvPr id="25" name="Table 17">
            <a:extLst>
              <a:ext uri="{FF2B5EF4-FFF2-40B4-BE49-F238E27FC236}">
                <a16:creationId xmlns:a16="http://schemas.microsoft.com/office/drawing/2014/main" id="{B60445FF-EFAC-4B96-AC3A-A2EFC08AC0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943442"/>
              </p:ext>
            </p:extLst>
          </p:nvPr>
        </p:nvGraphicFramePr>
        <p:xfrm>
          <a:off x="243463" y="1382432"/>
          <a:ext cx="8822535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49280">
                  <a:extLst>
                    <a:ext uri="{9D8B030D-6E8A-4147-A177-3AD203B41FA5}">
                      <a16:colId xmlns:a16="http://schemas.microsoft.com/office/drawing/2014/main" val="1789034057"/>
                    </a:ext>
                  </a:extLst>
                </a:gridCol>
                <a:gridCol w="1443535">
                  <a:extLst>
                    <a:ext uri="{9D8B030D-6E8A-4147-A177-3AD203B41FA5}">
                      <a16:colId xmlns:a16="http://schemas.microsoft.com/office/drawing/2014/main" val="1110435583"/>
                    </a:ext>
                  </a:extLst>
                </a:gridCol>
                <a:gridCol w="2429720">
                  <a:extLst>
                    <a:ext uri="{9D8B030D-6E8A-4147-A177-3AD203B41FA5}">
                      <a16:colId xmlns:a16="http://schemas.microsoft.com/office/drawing/2014/main" val="1382042966"/>
                    </a:ext>
                  </a:extLst>
                </a:gridCol>
              </a:tblGrid>
              <a:tr h="452952"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Exam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Marks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Timing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77633"/>
                  </a:ext>
                </a:extLst>
              </a:tr>
              <a:tr h="452952">
                <a:tc>
                  <a:txBody>
                    <a:bodyPr/>
                    <a:lstStyle/>
                    <a:p>
                      <a:pPr algn="l"/>
                      <a:r>
                        <a:rPr lang="en-US" sz="2400"/>
                        <a:t>Paper 1 (Essays) - British, and E &amp; W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44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1hr 30mins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700003"/>
                  </a:ext>
                </a:extLst>
              </a:tr>
              <a:tr h="452952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400"/>
                        <a:t>Paper 2 (Sources) - Scottish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/>
                        <a:t>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/>
                        <a:t>1hr 30mins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750460"/>
                  </a:ext>
                </a:extLst>
              </a:tr>
              <a:tr h="452952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2400"/>
                        <a:t>Assignment - Essay</a:t>
                      </a:r>
                      <a:r>
                        <a:rPr lang="en-US" sz="2400" baseline="0"/>
                        <a:t> – </a:t>
                      </a:r>
                      <a:r>
                        <a:rPr lang="en-US" sz="2400" b="1" baseline="0">
                          <a:solidFill>
                            <a:srgbClr val="FF0000"/>
                          </a:solidFill>
                        </a:rPr>
                        <a:t>Feb 2024</a:t>
                      </a:r>
                      <a:endParaRPr lang="en-US" sz="2400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/>
                        <a:t>30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1hr 30mins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30376"/>
                  </a:ext>
                </a:extLst>
              </a:tr>
            </a:tbl>
          </a:graphicData>
        </a:graphic>
      </p:graphicFrame>
      <p:sp>
        <p:nvSpPr>
          <p:cNvPr id="29" name="Rectangle 28">
            <a:extLst>
              <a:ext uri="{FF2B5EF4-FFF2-40B4-BE49-F238E27FC236}">
                <a16:creationId xmlns:a16="http://schemas.microsoft.com/office/drawing/2014/main" id="{DF65A773-FC43-49A0-B490-F626807E4827}"/>
              </a:ext>
            </a:extLst>
          </p:cNvPr>
          <p:cNvSpPr/>
          <p:nvPr/>
        </p:nvSpPr>
        <p:spPr>
          <a:xfrm>
            <a:off x="-1171804" y="238341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History</a:t>
            </a:r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170CF48-D9D7-46ED-9E63-AFE8F4172A46}"/>
              </a:ext>
            </a:extLst>
          </p:cNvPr>
          <p:cNvSpPr/>
          <p:nvPr/>
        </p:nvSpPr>
        <p:spPr>
          <a:xfrm>
            <a:off x="7884064" y="153238"/>
            <a:ext cx="3986521" cy="1082694"/>
          </a:xfrm>
          <a:prstGeom prst="roundRect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b="1">
                <a:solidFill>
                  <a:srgbClr val="000000"/>
                </a:solidFill>
                <a:cs typeface="Calibri"/>
              </a:rPr>
              <a:t>SQA Exam </a:t>
            </a:r>
          </a:p>
          <a:p>
            <a:pPr algn="ctr"/>
            <a:r>
              <a:rPr lang="en-US" sz="2800" b="1">
                <a:solidFill>
                  <a:srgbClr val="000000"/>
                </a:solidFill>
                <a:cs typeface="Calibri"/>
              </a:rPr>
              <a:t>Tues 21st May 2024</a:t>
            </a:r>
          </a:p>
        </p:txBody>
      </p:sp>
    </p:spTree>
    <p:extLst>
      <p:ext uri="{BB962C8B-B14F-4D97-AF65-F5344CB8AC3E}">
        <p14:creationId xmlns:p14="http://schemas.microsoft.com/office/powerpoint/2010/main" val="1149722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9350359-AE02-401C-B264-F2D5D7107961}"/>
              </a:ext>
            </a:extLst>
          </p:cNvPr>
          <p:cNvSpPr txBox="1"/>
          <p:nvPr/>
        </p:nvSpPr>
        <p:spPr>
          <a:xfrm>
            <a:off x="5460842" y="339306"/>
            <a:ext cx="2460045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>
                <a:solidFill>
                  <a:srgbClr val="000000"/>
                </a:solidFill>
              </a:rPr>
              <a:t>National 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C63A64-3462-4618-943F-F088F5A1DE76}"/>
              </a:ext>
            </a:extLst>
          </p:cNvPr>
          <p:cNvSpPr/>
          <p:nvPr/>
        </p:nvSpPr>
        <p:spPr>
          <a:xfrm>
            <a:off x="179597" y="2851288"/>
            <a:ext cx="4139879" cy="1637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b="1" u="sng">
                <a:solidFill>
                  <a:srgbClr val="000000"/>
                </a:solidFill>
                <a:latin typeface="Calibri"/>
                <a:ea typeface="Arial"/>
                <a:cs typeface="Arial"/>
              </a:rPr>
              <a:t>Units covered​</a:t>
            </a:r>
            <a:endParaRPr lang="en-US" sz="2400" b="1" u="sng">
              <a:solidFill>
                <a:srgbClr val="000000"/>
              </a:solidFill>
              <a:latin typeface="Calibri"/>
              <a:ea typeface="Arial"/>
              <a:cs typeface="Calibri" panose="020F0502020204030204"/>
            </a:endParaRPr>
          </a:p>
          <a:p>
            <a:pPr marL="342900" indent="-342900"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cs typeface="Arial"/>
              </a:rPr>
              <a:t>Democracy in Scotland</a:t>
            </a:r>
          </a:p>
          <a:p>
            <a:pPr marL="342900" indent="-342900"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cs typeface="Arial"/>
              </a:rPr>
              <a:t>Crime and Law </a:t>
            </a:r>
            <a:endParaRPr lang="en-US" sz="2000">
              <a:solidFill>
                <a:srgbClr val="FFFFFF"/>
              </a:solidFill>
              <a:cs typeface="Calibri" panose="020F0502020204030204"/>
            </a:endParaRPr>
          </a:p>
          <a:p>
            <a:pPr marL="342900" indent="-342900"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cs typeface="Arial"/>
              </a:rPr>
              <a:t>World Power (America)</a:t>
            </a:r>
            <a:endParaRPr lang="en-US" sz="2000">
              <a:cs typeface="Calibri"/>
            </a:endParaRPr>
          </a:p>
          <a:p>
            <a:endParaRPr lang="en-US" sz="2400">
              <a:solidFill>
                <a:srgbClr val="000000"/>
              </a:solidFill>
              <a:cs typeface="Arial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B29AAD-929F-450A-8F42-228CE3A7BA4C}"/>
              </a:ext>
            </a:extLst>
          </p:cNvPr>
          <p:cNvSpPr/>
          <p:nvPr/>
        </p:nvSpPr>
        <p:spPr>
          <a:xfrm>
            <a:off x="185841" y="4835964"/>
            <a:ext cx="4712523" cy="12802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400" b="1" u="sng">
                <a:solidFill>
                  <a:srgbClr val="000000"/>
                </a:solidFill>
                <a:cs typeface="Calibri"/>
              </a:rPr>
              <a:t>Supported Study</a:t>
            </a:r>
            <a:endParaRPr lang="en-US" sz="240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400">
                <a:solidFill>
                  <a:srgbClr val="000000"/>
                </a:solidFill>
                <a:cs typeface="Calibri"/>
              </a:rPr>
              <a:t>Wednesdays in F39 – 3:30 </a:t>
            </a: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- </a:t>
            </a:r>
            <a:r>
              <a:rPr lang="en-US" sz="2400">
                <a:solidFill>
                  <a:srgbClr val="000000"/>
                </a:solidFill>
                <a:cs typeface="Calibri"/>
              </a:rPr>
              <a:t>4:30pm</a:t>
            </a:r>
          </a:p>
          <a:p>
            <a:r>
              <a:rPr lang="en-US" sz="2400">
                <a:solidFill>
                  <a:srgbClr val="000000"/>
                </a:solidFill>
                <a:cs typeface="Calibri"/>
              </a:rPr>
              <a:t>Thursdays in F11 – 3.30pm - 4.30pm</a:t>
            </a: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A39E57-EDD3-4209-AE4D-F9FC630F9890}"/>
              </a:ext>
            </a:extLst>
          </p:cNvPr>
          <p:cNvSpPr/>
          <p:nvPr/>
        </p:nvSpPr>
        <p:spPr>
          <a:xfrm>
            <a:off x="4622201" y="2856165"/>
            <a:ext cx="4133091" cy="12278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400" b="1" u="sng">
                <a:solidFill>
                  <a:srgbClr val="000000"/>
                </a:solidFill>
                <a:cs typeface="Calibri"/>
              </a:rPr>
              <a:t>Prelim – what will be covered?</a:t>
            </a:r>
            <a:endParaRPr lang="en-US" sz="240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400">
                <a:solidFill>
                  <a:srgbClr val="000000"/>
                </a:solidFill>
                <a:cs typeface="Calibri"/>
              </a:rPr>
              <a:t>Full prelim – all areas will be examined.</a:t>
            </a:r>
          </a:p>
          <a:p>
            <a:endParaRPr lang="en-US" sz="2400">
              <a:solidFill>
                <a:srgbClr val="000000"/>
              </a:solidFill>
              <a:cs typeface="Calibri"/>
            </a:endParaRPr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6B9D6EDE-3A8E-43F1-BD40-8E5A6A4A8A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621311"/>
              </p:ext>
            </p:extLst>
          </p:nvPr>
        </p:nvGraphicFramePr>
        <p:xfrm>
          <a:off x="192297" y="1283779"/>
          <a:ext cx="6942507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79388">
                  <a:extLst>
                    <a:ext uri="{9D8B030D-6E8A-4147-A177-3AD203B41FA5}">
                      <a16:colId xmlns:a16="http://schemas.microsoft.com/office/drawing/2014/main" val="1789034057"/>
                    </a:ext>
                  </a:extLst>
                </a:gridCol>
                <a:gridCol w="1808344">
                  <a:extLst>
                    <a:ext uri="{9D8B030D-6E8A-4147-A177-3AD203B41FA5}">
                      <a16:colId xmlns:a16="http://schemas.microsoft.com/office/drawing/2014/main" val="1110435583"/>
                    </a:ext>
                  </a:extLst>
                </a:gridCol>
                <a:gridCol w="2254775">
                  <a:extLst>
                    <a:ext uri="{9D8B030D-6E8A-4147-A177-3AD203B41FA5}">
                      <a16:colId xmlns:a16="http://schemas.microsoft.com/office/drawing/2014/main" val="1382042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 b="1"/>
                        <a:t>Exam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Marks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Timing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77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One paper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80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2hrs 20mins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70000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/>
                        <a:t>Assignment – </a:t>
                      </a:r>
                      <a:r>
                        <a:rPr lang="en-US" sz="2000" b="1">
                          <a:solidFill>
                            <a:srgbClr val="FF0000"/>
                          </a:solidFill>
                        </a:rPr>
                        <a:t>Dec 2023</a:t>
                      </a:r>
                      <a:endParaRPr lang="en-US" sz="2000" b="1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/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/>
                        <a:t>1hr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303656"/>
                  </a:ext>
                </a:extLst>
              </a:tr>
            </a:tbl>
          </a:graphicData>
        </a:graphic>
      </p:graphicFrame>
      <p:sp>
        <p:nvSpPr>
          <p:cNvPr id="29" name="Rectangle 28">
            <a:extLst>
              <a:ext uri="{FF2B5EF4-FFF2-40B4-BE49-F238E27FC236}">
                <a16:creationId xmlns:a16="http://schemas.microsoft.com/office/drawing/2014/main" id="{DF65A773-FC43-49A0-B490-F626807E4827}"/>
              </a:ext>
            </a:extLst>
          </p:cNvPr>
          <p:cNvSpPr/>
          <p:nvPr/>
        </p:nvSpPr>
        <p:spPr>
          <a:xfrm>
            <a:off x="-1540823" y="165855"/>
            <a:ext cx="8435734" cy="95508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Modern Studies</a:t>
            </a:r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ABEAC3D4-911C-4528-8FF0-212CB8CB1CC8}"/>
              </a:ext>
            </a:extLst>
          </p:cNvPr>
          <p:cNvSpPr/>
          <p:nvPr/>
        </p:nvSpPr>
        <p:spPr>
          <a:xfrm>
            <a:off x="8434798" y="213542"/>
            <a:ext cx="3497689" cy="1154581"/>
          </a:xfrm>
          <a:prstGeom prst="roundRect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b="1">
                <a:solidFill>
                  <a:srgbClr val="000000"/>
                </a:solidFill>
                <a:cs typeface="Calibri"/>
              </a:rPr>
              <a:t>SQA Exam </a:t>
            </a:r>
          </a:p>
          <a:p>
            <a:pPr algn="ctr"/>
            <a:r>
              <a:rPr lang="en-US" sz="2800" b="1">
                <a:solidFill>
                  <a:srgbClr val="000000"/>
                </a:solidFill>
                <a:cs typeface="Calibri"/>
              </a:rPr>
              <a:t>Tues 30th April 2024</a:t>
            </a:r>
          </a:p>
        </p:txBody>
      </p:sp>
    </p:spTree>
    <p:extLst>
      <p:ext uri="{BB962C8B-B14F-4D97-AF65-F5344CB8AC3E}">
        <p14:creationId xmlns:p14="http://schemas.microsoft.com/office/powerpoint/2010/main" val="254657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D5D2381A-17D8-4F71-BD2F-F8D62BF07434}"/>
              </a:ext>
            </a:extLst>
          </p:cNvPr>
          <p:cNvSpPr txBox="1"/>
          <p:nvPr/>
        </p:nvSpPr>
        <p:spPr>
          <a:xfrm>
            <a:off x="5721431" y="483879"/>
            <a:ext cx="2002366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>
                <a:solidFill>
                  <a:srgbClr val="000000"/>
                </a:solidFill>
              </a:rPr>
              <a:t>Higher</a:t>
            </a:r>
            <a:endParaRPr lang="en-US" sz="24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6A8ACB9-2231-41A1-A8B7-6A51A0F07FD1}"/>
              </a:ext>
            </a:extLst>
          </p:cNvPr>
          <p:cNvSpPr/>
          <p:nvPr/>
        </p:nvSpPr>
        <p:spPr>
          <a:xfrm>
            <a:off x="254995" y="3827126"/>
            <a:ext cx="5203518" cy="19444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b="1" u="sng">
                <a:solidFill>
                  <a:srgbClr val="000000"/>
                </a:solidFill>
                <a:latin typeface="Calibri"/>
                <a:ea typeface="Arial"/>
                <a:cs typeface="Arial"/>
              </a:rPr>
              <a:t>Units covered​</a:t>
            </a:r>
          </a:p>
          <a:p>
            <a:pPr marL="342900" indent="-342900"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cs typeface="Arial"/>
              </a:rPr>
              <a:t>Democracy in the UK</a:t>
            </a:r>
          </a:p>
          <a:p>
            <a:pPr marL="342900" indent="-342900"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cs typeface="Arial"/>
              </a:rPr>
              <a:t>Social Issues </a:t>
            </a:r>
            <a:endParaRPr lang="en-US">
              <a:solidFill>
                <a:srgbClr val="FFFFFF"/>
              </a:solidFill>
              <a:cs typeface="Calibri" panose="020F0502020204030204"/>
            </a:endParaRPr>
          </a:p>
          <a:p>
            <a:pPr marL="342900" indent="-342900"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cs typeface="Arial"/>
              </a:rPr>
              <a:t>World Issues (Development in Africa)</a:t>
            </a:r>
            <a:endParaRPr lang="en-US">
              <a:cs typeface="Calibri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03BE942-14F2-4950-8364-B94B2D8A5133}"/>
              </a:ext>
            </a:extLst>
          </p:cNvPr>
          <p:cNvSpPr/>
          <p:nvPr/>
        </p:nvSpPr>
        <p:spPr>
          <a:xfrm>
            <a:off x="278440" y="5872010"/>
            <a:ext cx="5535082" cy="8921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400" b="1" u="sng">
                <a:solidFill>
                  <a:srgbClr val="000000"/>
                </a:solidFill>
                <a:cs typeface="Calibri"/>
              </a:rPr>
              <a:t>Supported Study</a:t>
            </a:r>
            <a:endParaRPr lang="en-US" sz="2000">
              <a:cs typeface="Calibri" panose="020F0502020204030204"/>
            </a:endParaRPr>
          </a:p>
          <a:p>
            <a:r>
              <a:rPr lang="en-US" sz="2400">
                <a:solidFill>
                  <a:srgbClr val="000000"/>
                </a:solidFill>
                <a:cs typeface="Calibri"/>
              </a:rPr>
              <a:t>Tues &amp; Wed in F38 – 3:30-4:15pm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2B8C5E-8238-4BEF-BA3B-E3CBC0DE41C1}"/>
              </a:ext>
            </a:extLst>
          </p:cNvPr>
          <p:cNvSpPr/>
          <p:nvPr/>
        </p:nvSpPr>
        <p:spPr>
          <a:xfrm>
            <a:off x="5606691" y="3828465"/>
            <a:ext cx="3201747" cy="15842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400" b="1" u="sng">
                <a:solidFill>
                  <a:srgbClr val="000000"/>
                </a:solidFill>
                <a:cs typeface="Calibri"/>
              </a:rPr>
              <a:t>Prelim – what will be covered?</a:t>
            </a:r>
            <a:endParaRPr lang="en-US" sz="240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Full prelim – all areas will be examined</a:t>
            </a:r>
            <a:endParaRPr lang="en-US" sz="2400" b="1" u="sng">
              <a:solidFill>
                <a:srgbClr val="000000"/>
              </a:solidFill>
              <a:ea typeface="+mn-lt"/>
              <a:cs typeface="+mn-lt"/>
            </a:endParaRPr>
          </a:p>
          <a:p>
            <a:endParaRPr lang="en-US" sz="2400">
              <a:solidFill>
                <a:srgbClr val="000000"/>
              </a:solidFill>
              <a:ea typeface="+mn-lt"/>
              <a:cs typeface="+mn-lt"/>
            </a:endParaRPr>
          </a:p>
        </p:txBody>
      </p:sp>
      <p:graphicFrame>
        <p:nvGraphicFramePr>
          <p:cNvPr id="25" name="Table 17">
            <a:extLst>
              <a:ext uri="{FF2B5EF4-FFF2-40B4-BE49-F238E27FC236}">
                <a16:creationId xmlns:a16="http://schemas.microsoft.com/office/drawing/2014/main" id="{B60445FF-EFAC-4B96-AC3A-A2EFC08AC0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084169"/>
              </p:ext>
            </p:extLst>
          </p:nvPr>
        </p:nvGraphicFramePr>
        <p:xfrm>
          <a:off x="258593" y="1479870"/>
          <a:ext cx="8548535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18041">
                  <a:extLst>
                    <a:ext uri="{9D8B030D-6E8A-4147-A177-3AD203B41FA5}">
                      <a16:colId xmlns:a16="http://schemas.microsoft.com/office/drawing/2014/main" val="1789034057"/>
                    </a:ext>
                  </a:extLst>
                </a:gridCol>
                <a:gridCol w="1395046">
                  <a:extLst>
                    <a:ext uri="{9D8B030D-6E8A-4147-A177-3AD203B41FA5}">
                      <a16:colId xmlns:a16="http://schemas.microsoft.com/office/drawing/2014/main" val="1110435583"/>
                    </a:ext>
                  </a:extLst>
                </a:gridCol>
                <a:gridCol w="1935448">
                  <a:extLst>
                    <a:ext uri="{9D8B030D-6E8A-4147-A177-3AD203B41FA5}">
                      <a16:colId xmlns:a16="http://schemas.microsoft.com/office/drawing/2014/main" val="1382042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 b="1"/>
                        <a:t>Exam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Marks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/>
                        <a:t>Timing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77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Paper 1 - </a:t>
                      </a:r>
                      <a:r>
                        <a:rPr lang="en-US" sz="2400" b="0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Democracy in the UK, Social Issues and Development in Africa</a:t>
                      </a:r>
                      <a:endParaRPr lang="en-US" sz="24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52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1hr 45mins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70000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/>
                        <a:t>Paper 2 – Skills 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/>
                        <a:t>28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/>
                        <a:t>1hr 15mins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750460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/>
                        <a:t>Assignment –</a:t>
                      </a:r>
                      <a:r>
                        <a:rPr lang="en-US" sz="2400" b="1">
                          <a:solidFill>
                            <a:srgbClr val="FF0000"/>
                          </a:solidFill>
                        </a:rPr>
                        <a:t> Thursday 7th Dec 2023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/>
                        <a:t>30 (27%)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400"/>
                        <a:t>1hr 30mins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312696"/>
                  </a:ext>
                </a:extLst>
              </a:tr>
            </a:tbl>
          </a:graphicData>
        </a:graphic>
      </p:graphicFrame>
      <p:sp>
        <p:nvSpPr>
          <p:cNvPr id="29" name="Rectangle 28">
            <a:extLst>
              <a:ext uri="{FF2B5EF4-FFF2-40B4-BE49-F238E27FC236}">
                <a16:creationId xmlns:a16="http://schemas.microsoft.com/office/drawing/2014/main" id="{DF65A773-FC43-49A0-B490-F626807E4827}"/>
              </a:ext>
            </a:extLst>
          </p:cNvPr>
          <p:cNvSpPr/>
          <p:nvPr/>
        </p:nvSpPr>
        <p:spPr>
          <a:xfrm>
            <a:off x="-1454558" y="252118"/>
            <a:ext cx="8435734" cy="95508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Modern Studies</a:t>
            </a:r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DBBAA56-094B-488D-8AA6-4B864ED6F0E8}"/>
              </a:ext>
            </a:extLst>
          </p:cNvPr>
          <p:cNvSpPr/>
          <p:nvPr/>
        </p:nvSpPr>
        <p:spPr>
          <a:xfrm>
            <a:off x="8228523" y="246292"/>
            <a:ext cx="3569576" cy="938921"/>
          </a:xfrm>
          <a:prstGeom prst="roundRect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b="1">
                <a:solidFill>
                  <a:srgbClr val="000000"/>
                </a:solidFill>
                <a:cs typeface="Calibri"/>
              </a:rPr>
              <a:t>SQA Exam </a:t>
            </a:r>
            <a:endParaRPr lang="en-US" sz="2800">
              <a:solidFill>
                <a:srgbClr val="000000"/>
              </a:solidFill>
              <a:cs typeface="Calibri"/>
            </a:endParaRPr>
          </a:p>
          <a:p>
            <a:pPr algn="ctr"/>
            <a:r>
              <a:rPr lang="en-US" sz="2800" b="1">
                <a:solidFill>
                  <a:srgbClr val="000000"/>
                </a:solidFill>
                <a:cs typeface="Calibri"/>
              </a:rPr>
              <a:t>Tues 30th April 2024</a:t>
            </a:r>
            <a:endParaRPr lang="en-US" sz="28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136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9350359-AE02-401C-B264-F2D5D7107961}"/>
              </a:ext>
            </a:extLst>
          </p:cNvPr>
          <p:cNvSpPr txBox="1"/>
          <p:nvPr/>
        </p:nvSpPr>
        <p:spPr>
          <a:xfrm>
            <a:off x="237068" y="808567"/>
            <a:ext cx="270086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</a:rPr>
              <a:t>National 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C63A64-3462-4618-943F-F088F5A1DE76}"/>
              </a:ext>
            </a:extLst>
          </p:cNvPr>
          <p:cNvSpPr/>
          <p:nvPr/>
        </p:nvSpPr>
        <p:spPr>
          <a:xfrm>
            <a:off x="241300" y="1437218"/>
            <a:ext cx="3593540" cy="20473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b="1" u="sng">
                <a:solidFill>
                  <a:srgbClr val="000000"/>
                </a:solidFill>
                <a:latin typeface="Calibri"/>
                <a:ea typeface="Arial"/>
                <a:cs typeface="Arial"/>
              </a:rPr>
              <a:t>Units covered ​</a:t>
            </a:r>
          </a:p>
          <a:p>
            <a:r>
              <a:rPr lang="en-US" sz="2400">
                <a:solidFill>
                  <a:srgbClr val="000000"/>
                </a:solidFill>
                <a:cs typeface="Arial"/>
              </a:rPr>
              <a:t>1. Estate Maintenance </a:t>
            </a:r>
          </a:p>
          <a:p>
            <a:r>
              <a:rPr lang="en-US" sz="2400">
                <a:solidFill>
                  <a:srgbClr val="000000"/>
                </a:solidFill>
                <a:cs typeface="Arial"/>
              </a:rPr>
              <a:t>2. Land-based industries </a:t>
            </a:r>
          </a:p>
          <a:p>
            <a:r>
              <a:rPr lang="en-US" sz="2400">
                <a:solidFill>
                  <a:srgbClr val="000000"/>
                </a:solidFill>
                <a:cs typeface="Arial"/>
              </a:rPr>
              <a:t>3. Employability skills</a:t>
            </a:r>
          </a:p>
          <a:p>
            <a:r>
              <a:rPr lang="en-US" sz="2400">
                <a:solidFill>
                  <a:srgbClr val="000000"/>
                </a:solidFill>
                <a:cs typeface="Arial"/>
              </a:rPr>
              <a:t>4. Crop Production </a:t>
            </a:r>
          </a:p>
          <a:p>
            <a:endParaRPr lang="en-US" sz="2400">
              <a:solidFill>
                <a:srgbClr val="000000"/>
              </a:solidFill>
              <a:cs typeface="Arial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B29AAD-929F-450A-8F42-228CE3A7BA4C}"/>
              </a:ext>
            </a:extLst>
          </p:cNvPr>
          <p:cNvSpPr/>
          <p:nvPr/>
        </p:nvSpPr>
        <p:spPr>
          <a:xfrm>
            <a:off x="241299" y="3804690"/>
            <a:ext cx="3981729" cy="8876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400" b="1" u="sng">
                <a:solidFill>
                  <a:srgbClr val="000000"/>
                </a:solidFill>
                <a:cs typeface="Calibri"/>
              </a:rPr>
              <a:t>Supported Study</a:t>
            </a:r>
            <a:endParaRPr lang="en-US" sz="240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400">
                <a:solidFill>
                  <a:srgbClr val="000000"/>
                </a:solidFill>
                <a:cs typeface="Calibri"/>
              </a:rPr>
              <a:t>By arrangement with teacher.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542253-AE7E-4F90-8C18-759B1A5A09FB}"/>
              </a:ext>
            </a:extLst>
          </p:cNvPr>
          <p:cNvSpPr/>
          <p:nvPr/>
        </p:nvSpPr>
        <p:spPr>
          <a:xfrm>
            <a:off x="241298" y="4978840"/>
            <a:ext cx="3981729" cy="15517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400" b="1" u="sng">
                <a:solidFill>
                  <a:srgbClr val="000000"/>
                </a:solidFill>
                <a:cs typeface="Calibri"/>
              </a:rPr>
              <a:t>Top Tips</a:t>
            </a:r>
            <a:endParaRPr lang="en-US" sz="240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400">
                <a:solidFill>
                  <a:srgbClr val="000000"/>
                </a:solidFill>
                <a:cs typeface="Calibri"/>
              </a:rPr>
              <a:t>All resources, useful links and revision guides are available on Teams.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F65A773-FC43-49A0-B490-F626807E4827}"/>
              </a:ext>
            </a:extLst>
          </p:cNvPr>
          <p:cNvSpPr/>
          <p:nvPr/>
        </p:nvSpPr>
        <p:spPr>
          <a:xfrm>
            <a:off x="1882387" y="248125"/>
            <a:ext cx="8435734" cy="95508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Rural Skills</a:t>
            </a:r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0B9752-34C2-0900-B05C-1C6A24A68F2D}"/>
              </a:ext>
            </a:extLst>
          </p:cNvPr>
          <p:cNvSpPr txBox="1"/>
          <p:nvPr/>
        </p:nvSpPr>
        <p:spPr>
          <a:xfrm>
            <a:off x="4501551" y="1803783"/>
            <a:ext cx="7463861" cy="37856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u="sng">
                <a:cs typeface="Calibri"/>
              </a:rPr>
              <a:t>How is the course assessed? </a:t>
            </a:r>
          </a:p>
          <a:p>
            <a:endParaRPr lang="en-US" sz="2000">
              <a:cs typeface="Calibri"/>
            </a:endParaRPr>
          </a:p>
          <a:p>
            <a:r>
              <a:rPr lang="en-US" sz="2000">
                <a:cs typeface="Calibri"/>
              </a:rPr>
              <a:t>To pass N4 Rural Skills pupils must complete the following: </a:t>
            </a:r>
          </a:p>
          <a:p>
            <a:endParaRPr lang="en-US" sz="200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000">
                <a:cs typeface="Calibri"/>
              </a:rPr>
              <a:t>Identify and competently use at </a:t>
            </a:r>
            <a:r>
              <a:rPr lang="en-US" sz="2000" b="1">
                <a:cs typeface="Calibri"/>
              </a:rPr>
              <a:t>least 10 different tools </a:t>
            </a:r>
          </a:p>
          <a:p>
            <a:pPr marL="285750" indent="-285750">
              <a:buFont typeface="Arial"/>
              <a:buChar char="•"/>
            </a:pPr>
            <a:r>
              <a:rPr lang="en-US" sz="2000">
                <a:cs typeface="Calibri"/>
              </a:rPr>
              <a:t>Carry out </a:t>
            </a:r>
            <a:r>
              <a:rPr lang="en-US" sz="2000" b="1">
                <a:cs typeface="Calibri"/>
              </a:rPr>
              <a:t>four practical tasks</a:t>
            </a:r>
            <a:r>
              <a:rPr lang="en-US" sz="2000">
                <a:cs typeface="Calibri"/>
              </a:rPr>
              <a:t> under the different course units </a:t>
            </a:r>
          </a:p>
          <a:p>
            <a:pPr marL="285750" indent="-285750">
              <a:buFont typeface="Arial"/>
              <a:buChar char="•"/>
            </a:pPr>
            <a:r>
              <a:rPr lang="en-US" sz="2000">
                <a:cs typeface="Calibri"/>
              </a:rPr>
              <a:t>Create a </a:t>
            </a:r>
            <a:r>
              <a:rPr lang="en-US" sz="2000" b="1">
                <a:cs typeface="Calibri"/>
              </a:rPr>
              <a:t>research portfolio</a:t>
            </a:r>
            <a:r>
              <a:rPr lang="en-US" sz="2000">
                <a:cs typeface="Calibri"/>
              </a:rPr>
              <a:t> on a range of jobs in the land-based sector </a:t>
            </a:r>
          </a:p>
          <a:p>
            <a:pPr marL="285750" indent="-285750">
              <a:buFont typeface="Arial"/>
              <a:buChar char="•"/>
            </a:pPr>
            <a:r>
              <a:rPr lang="en-US" sz="2000">
                <a:cs typeface="Calibri"/>
              </a:rPr>
              <a:t>Complete </a:t>
            </a:r>
            <a:r>
              <a:rPr lang="en-US" sz="2000" b="1">
                <a:cs typeface="Calibri"/>
              </a:rPr>
              <a:t>evaluation sheets </a:t>
            </a:r>
            <a:r>
              <a:rPr lang="en-US" sz="2000">
                <a:cs typeface="Calibri"/>
              </a:rPr>
              <a:t>on a minimum of three different tasks completed through the year such as the burning and cutting of a rhododendron bush </a:t>
            </a:r>
          </a:p>
          <a:p>
            <a:pPr marL="285750" indent="-285750">
              <a:buFont typeface="Arial"/>
              <a:buChar char="•"/>
            </a:pPr>
            <a:r>
              <a:rPr lang="en-US" sz="2000">
                <a:cs typeface="Calibri"/>
              </a:rPr>
              <a:t>Complete a </a:t>
            </a:r>
            <a:r>
              <a:rPr lang="en-US" sz="2000" b="1">
                <a:cs typeface="Calibri"/>
              </a:rPr>
              <a:t>checklist of tasks</a:t>
            </a:r>
            <a:r>
              <a:rPr lang="en-US" sz="2000">
                <a:cs typeface="Calibri"/>
              </a:rPr>
              <a:t> to prepare and grow different crops </a:t>
            </a:r>
          </a:p>
        </p:txBody>
      </p:sp>
    </p:spTree>
    <p:extLst>
      <p:ext uri="{BB962C8B-B14F-4D97-AF65-F5344CB8AC3E}">
        <p14:creationId xmlns:p14="http://schemas.microsoft.com/office/powerpoint/2010/main" val="2739004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9A53E58C22454A9EFA5711827DE199" ma:contentTypeVersion="14" ma:contentTypeDescription="Create a new document." ma:contentTypeScope="" ma:versionID="90d8c6ff02704fc725cd8a18c05bf9e5">
  <xsd:schema xmlns:xsd="http://www.w3.org/2001/XMLSchema" xmlns:xs="http://www.w3.org/2001/XMLSchema" xmlns:p="http://schemas.microsoft.com/office/2006/metadata/properties" xmlns:ns2="ae0a03cd-9439-4ca0-8a4a-ff837badbd72" xmlns:ns3="f7b548a6-ac81-4a48-8b5c-d9777ce6177b" targetNamespace="http://schemas.microsoft.com/office/2006/metadata/properties" ma:root="true" ma:fieldsID="9a13b6c45aee31f0de1e7bf240a0b1a6" ns2:_="" ns3:_="">
    <xsd:import namespace="ae0a03cd-9439-4ca0-8a4a-ff837badbd72"/>
    <xsd:import namespace="f7b548a6-ac81-4a48-8b5c-d9777ce617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0a03cd-9439-4ca0-8a4a-ff837badbd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b548a6-ac81-4a48-8b5c-d9777ce6177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C9DE6C-DD75-4B15-A8BA-AD3AE08B651D}">
  <ds:schemaRefs>
    <ds:schemaRef ds:uri="ae0a03cd-9439-4ca0-8a4a-ff837badbd72"/>
    <ds:schemaRef ds:uri="f7b548a6-ac81-4a48-8b5c-d9777ce6177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2CD7337-ECC0-457D-93DB-3119E1B4EE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7F44B0-6D93-4D38-9461-8C23369C30B7}">
  <ds:schemaRefs>
    <ds:schemaRef ds:uri="ae0a03cd-9439-4ca0-8a4a-ff837badbd7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7b548a6-ac81-4a48-8b5c-d9777ce6177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739</Words>
  <Application>Microsoft Office PowerPoint</Application>
  <PresentationFormat>Widescreen</PresentationFormat>
  <Paragraphs>165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Berlin Sans FB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Clark</dc:creator>
  <cp:lastModifiedBy>Lisa Clark</cp:lastModifiedBy>
  <cp:revision>14</cp:revision>
  <dcterms:created xsi:type="dcterms:W3CDTF">2021-09-21T15:51:08Z</dcterms:created>
  <dcterms:modified xsi:type="dcterms:W3CDTF">2023-09-20T07:54:08Z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0x0101009A9A53E58C22454A9EFA5711827DE199</vt:lpwstr>
  </property>
</Properties>
</file>