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57" r:id="rId3"/>
    <p:sldId id="269" r:id="rId4"/>
    <p:sldId id="261" r:id="rId5"/>
    <p:sldId id="272" r:id="rId6"/>
    <p:sldId id="258" r:id="rId7"/>
    <p:sldId id="276" r:id="rId8"/>
    <p:sldId id="275" r:id="rId9"/>
    <p:sldId id="274" r:id="rId10"/>
    <p:sldId id="273" r:id="rId11"/>
    <p:sldId id="277" r:id="rId12"/>
    <p:sldId id="282" r:id="rId13"/>
    <p:sldId id="283" r:id="rId14"/>
    <p:sldId id="284" r:id="rId15"/>
    <p:sldId id="278" r:id="rId16"/>
    <p:sldId id="279" r:id="rId17"/>
    <p:sldId id="280" r:id="rId18"/>
    <p:sldId id="281" r:id="rId19"/>
    <p:sldId id="288" r:id="rId20"/>
    <p:sldId id="285" r:id="rId21"/>
    <p:sldId id="286" r:id="rId22"/>
    <p:sldId id="287" r:id="rId23"/>
    <p:sldId id="289"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396" y="24"/>
      </p:cViewPr>
      <p:guideLst>
        <p:guide orient="horz" pos="2160"/>
        <p:guide pos="3839"/>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6/19/2020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6/19/2020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t>Click to edit Master title style</a:t>
            </a: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edit Master subtitle style</a:t>
            </a: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AFE8FB1-0A7A-443E-AAF7-31D4FA1AA312}" type="datetimeFigureOut">
              <a:rPr lang="en-US"/>
              <a:t>6/19/2020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t>Click to edit Master title style</a:t>
            </a: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AFE8FB1-0A7A-443E-AAF7-31D4FA1AA312}" type="datetimeFigureOut">
              <a:rPr lang="en-US"/>
              <a:t>6/19/2020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t>Click to edit Master title style</a:t>
            </a: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AFE8FB1-0A7A-443E-AAF7-31D4FA1AA312}" type="datetimeFigureOut">
              <a:rPr lang="en-US"/>
              <a:t>6/19/2020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t>Click to edit Master title style</a:t>
            </a: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6/19/2020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t>Click to edit Master title style</a:t>
            </a: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9AFE8FB1-0A7A-443E-AAF7-31D4FA1AA312}" type="datetimeFigureOut">
              <a:rPr lang="en-US"/>
              <a:t>6/19/2020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t>Click to edit Master title style</a:t>
            </a: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9AFE8FB1-0A7A-443E-AAF7-31D4FA1AA312}" type="datetimeFigureOut">
              <a:rPr lang="en-US"/>
              <a:t>6/19/2020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9AFE8FB1-0A7A-443E-AAF7-31D4FA1AA312}" type="datetimeFigureOut">
              <a:rPr lang="en-US"/>
              <a:t>6/19/2020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6/19/2020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t>Click to edit Master title style</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6/19/2020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t>Click to edit Master title style</a:t>
            </a: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t>Click icon to add picture</a:t>
            </a: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6/19/2020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6/19/2020</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publicdomainpictures.net/view-image.php?image=109856&amp;pictur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publicdomainpictures.net/view-image.php?image=109856&amp;picture=" TargetMode="External"/></Relationships>
</file>

<file path=ppt/slides/_rels/slide14.xml.rels><?xml version="1.0" encoding="UTF-8" standalone="yes"?>
<Relationships xmlns="http://schemas.openxmlformats.org/package/2006/relationships"><Relationship Id="rId7"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publicdomainpictures.net/view-image.php?image=109856&amp;pictur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419073"/>
            <a:ext cx="9648049" cy="3152927"/>
          </a:xfrm>
        </p:spPr>
        <p:txBody>
          <a:bodyPr/>
          <a:lstStyle/>
          <a:p>
            <a:r>
              <a:rPr lang="en-US" sz="7200" b="1" dirty="0">
                <a:latin typeface="Bradley Hand ITC"/>
              </a:rPr>
              <a:t>Annan Academy</a:t>
            </a:r>
            <a:br>
              <a:rPr lang="en-US" sz="7200" b="1" dirty="0">
                <a:latin typeface="Bradley Hand ITC"/>
              </a:rPr>
            </a:br>
            <a:r>
              <a:rPr lang="en-US" sz="7200" b="1" dirty="0">
                <a:latin typeface="Bradley Hand ITC"/>
              </a:rPr>
              <a:t/>
            </a:r>
            <a:br>
              <a:rPr lang="en-US" sz="7200" b="1" dirty="0">
                <a:latin typeface="Bradley Hand ITC"/>
              </a:rPr>
            </a:br>
            <a:r>
              <a:rPr lang="en-US" sz="7200" b="1" dirty="0">
                <a:latin typeface="Bradley Hand ITC"/>
              </a:rPr>
              <a:t>Languages Department</a:t>
            </a:r>
          </a:p>
        </p:txBody>
      </p:sp>
      <p:sp>
        <p:nvSpPr>
          <p:cNvPr id="3" name="Subtitle 2"/>
          <p:cNvSpPr>
            <a:spLocks noGrp="1"/>
          </p:cNvSpPr>
          <p:nvPr>
            <p:ph type="subTitle" idx="1"/>
          </p:nvPr>
        </p:nvSpPr>
        <p:spPr/>
        <p:txBody>
          <a:bodyPr vert="horz" lIns="91440" tIns="45720" rIns="91440" bIns="45720" rtlCol="0" anchor="t">
            <a:normAutofit/>
          </a:bodyPr>
          <a:lstStyle/>
          <a:p>
            <a:r>
              <a:rPr lang="en-US" sz="3200" b="1">
                <a:solidFill>
                  <a:srgbClr val="FFFF00"/>
                </a:solidFill>
                <a:latin typeface="Bradley Hand ITC"/>
              </a:rPr>
              <a:t>P7 Induction week 2020</a:t>
            </a:r>
          </a:p>
        </p:txBody>
      </p:sp>
      <p:pic>
        <p:nvPicPr>
          <p:cNvPr id="5" name="Picture 4" descr="A close up of a logo&#10;&#10;Description generated with very high confidence">
            <a:extLst>
              <a:ext uri="{FF2B5EF4-FFF2-40B4-BE49-F238E27FC236}">
                <a16:creationId xmlns:a16="http://schemas.microsoft.com/office/drawing/2014/main" xmlns="" id="{95EE4315-993E-40C1-BDBA-756822F9253B}"/>
              </a:ext>
            </a:extLst>
          </p:cNvPr>
          <p:cNvPicPr>
            <a:picLocks noChangeAspect="1"/>
          </p:cNvPicPr>
          <p:nvPr/>
        </p:nvPicPr>
        <p:blipFill>
          <a:blip r:embed="rId2"/>
          <a:stretch>
            <a:fillRect/>
          </a:stretch>
        </p:blipFill>
        <p:spPr>
          <a:xfrm>
            <a:off x="8728971" y="-31219"/>
            <a:ext cx="3454535" cy="3455533"/>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 y="675275"/>
            <a:ext cx="2165620" cy="3843976"/>
          </a:xfrm>
          <a:prstGeom prst="rect">
            <a:avLst/>
          </a:prstGeom>
        </p:spPr>
      </p:pic>
      <p:pic>
        <p:nvPicPr>
          <p:cNvPr id="5" name="Picture 4"/>
          <p:cNvPicPr>
            <a:picLocks noChangeAspect="1"/>
          </p:cNvPicPr>
          <p:nvPr/>
        </p:nvPicPr>
        <p:blipFill>
          <a:blip r:embed="rId4"/>
          <a:stretch>
            <a:fillRect/>
          </a:stretch>
        </p:blipFill>
        <p:spPr>
          <a:xfrm>
            <a:off x="7953" y="701522"/>
            <a:ext cx="719203" cy="719203"/>
          </a:xfrm>
          <a:prstGeom prst="rect">
            <a:avLst/>
          </a:prstGeom>
        </p:spPr>
      </p:pic>
      <p:sp>
        <p:nvSpPr>
          <p:cNvPr id="10" name="Rectangle 9"/>
          <p:cNvSpPr/>
          <p:nvPr/>
        </p:nvSpPr>
        <p:spPr>
          <a:xfrm>
            <a:off x="7298309" y="112482"/>
            <a:ext cx="4735656" cy="3207060"/>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defTabSz="914126">
              <a:defRPr/>
            </a:pPr>
            <a:r>
              <a:rPr lang="en-GB" sz="2200" b="1">
                <a:solidFill>
                  <a:srgbClr val="7030A0"/>
                </a:solidFill>
                <a:latin typeface="Calibri" panose="020F0502020204030204"/>
              </a:rPr>
              <a:t>You can complete this challenge on your daily exercise with your family:</a:t>
            </a:r>
          </a:p>
          <a:p>
            <a:pPr marL="342797" indent="-342797" algn="just" defTabSz="914126">
              <a:buFont typeface="Arial" panose="020B0604020202020204" pitchFamily="34" charset="0"/>
              <a:buChar char="•"/>
              <a:defRPr/>
            </a:pPr>
            <a:r>
              <a:rPr lang="en-GB" sz="2200" b="1">
                <a:solidFill>
                  <a:prstClr val="black"/>
                </a:solidFill>
                <a:latin typeface="Calibri" panose="020F0502020204030204"/>
              </a:rPr>
              <a:t>Read the list of French words.</a:t>
            </a:r>
          </a:p>
          <a:p>
            <a:pPr marL="342797" indent="-342797" algn="just" defTabSz="914126">
              <a:buFont typeface="Arial" panose="020B0604020202020204" pitchFamily="34" charset="0"/>
              <a:buChar char="•"/>
              <a:defRPr/>
            </a:pPr>
            <a:r>
              <a:rPr lang="en-GB" sz="2200" b="1">
                <a:solidFill>
                  <a:prstClr val="black"/>
                </a:solidFill>
                <a:latin typeface="Calibri" panose="020F0502020204030204"/>
              </a:rPr>
              <a:t>You have to work out what these words mean in English</a:t>
            </a:r>
          </a:p>
          <a:p>
            <a:pPr marL="342797" indent="-342797" algn="just" defTabSz="914126">
              <a:buFont typeface="Arial" panose="020B0604020202020204" pitchFamily="34" charset="0"/>
              <a:buChar char="•"/>
              <a:defRPr/>
            </a:pPr>
            <a:r>
              <a:rPr lang="en-GB" sz="2200" b="1">
                <a:solidFill>
                  <a:prstClr val="black"/>
                </a:solidFill>
                <a:latin typeface="Calibri" panose="020F0502020204030204"/>
              </a:rPr>
              <a:t>Prove it by taking a photo of each one in order on a phone. (your teacher can check this when you come to school </a:t>
            </a:r>
            <a:r>
              <a:rPr lang="en-GB" sz="2200" b="1">
                <a:solidFill>
                  <a:prstClr val="black"/>
                </a:solidFill>
                <a:latin typeface="Calibri" panose="020F0502020204030204"/>
                <a:sym typeface="Wingdings" panose="05000000000000000000" pitchFamily="2" charset="2"/>
              </a:rPr>
              <a:t></a:t>
            </a:r>
            <a:r>
              <a:rPr lang="en-GB" sz="2200" b="1">
                <a:solidFill>
                  <a:prstClr val="black"/>
                </a:solidFill>
                <a:latin typeface="Calibri" panose="020F0502020204030204"/>
              </a:rPr>
              <a:t>)</a:t>
            </a:r>
          </a:p>
        </p:txBody>
      </p:sp>
      <p:sp>
        <p:nvSpPr>
          <p:cNvPr id="3" name="Right Arrow 2"/>
          <p:cNvSpPr/>
          <p:nvPr/>
        </p:nvSpPr>
        <p:spPr>
          <a:xfrm>
            <a:off x="1723419" y="45713"/>
            <a:ext cx="4795603" cy="2757611"/>
          </a:xfrm>
          <a:prstGeom prst="righ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en-GB" sz="3200" b="1">
                <a:solidFill>
                  <a:prstClr val="black"/>
                </a:solidFill>
              </a:rPr>
              <a:t>#</a:t>
            </a:r>
            <a:r>
              <a:rPr lang="en-GB" sz="3200" b="1" err="1">
                <a:solidFill>
                  <a:prstClr val="black"/>
                </a:solidFill>
              </a:rPr>
              <a:t>défi</a:t>
            </a:r>
            <a:r>
              <a:rPr lang="en-GB" sz="3200" b="1">
                <a:solidFill>
                  <a:prstClr val="black"/>
                </a:solidFill>
              </a:rPr>
              <a:t> (= challenge)</a:t>
            </a:r>
          </a:p>
          <a:p>
            <a:pPr lvl="0" algn="just">
              <a:defRPr/>
            </a:pPr>
            <a:r>
              <a:rPr lang="en-GB" sz="3200" b="1">
                <a:solidFill>
                  <a:srgbClr val="FF0000"/>
                </a:solidFill>
              </a:rPr>
              <a:t>La Chasse </a:t>
            </a:r>
            <a:r>
              <a:rPr lang="en-GB" sz="3200" b="1">
                <a:solidFill>
                  <a:srgbClr val="0000FF"/>
                </a:solidFill>
              </a:rPr>
              <a:t>au </a:t>
            </a:r>
            <a:r>
              <a:rPr lang="en-GB" sz="3200" b="1" err="1">
                <a:solidFill>
                  <a:srgbClr val="0000FF"/>
                </a:solidFill>
              </a:rPr>
              <a:t>trésor</a:t>
            </a:r>
            <a:endParaRPr lang="en-GB" sz="3200" b="1">
              <a:solidFill>
                <a:srgbClr val="0000FF"/>
              </a:solidFill>
            </a:endParaRPr>
          </a:p>
          <a:p>
            <a:pPr lvl="0" algn="just">
              <a:defRPr/>
            </a:pPr>
            <a:r>
              <a:rPr lang="en-GB" sz="3200" b="1">
                <a:solidFill>
                  <a:prstClr val="black"/>
                </a:solidFill>
              </a:rPr>
              <a:t>(Treasure hunt)</a:t>
            </a:r>
          </a:p>
        </p:txBody>
      </p:sp>
      <p:pic>
        <p:nvPicPr>
          <p:cNvPr id="6" name="Picture 5"/>
          <p:cNvPicPr>
            <a:picLocks noChangeAspect="1"/>
          </p:cNvPicPr>
          <p:nvPr/>
        </p:nvPicPr>
        <p:blipFill>
          <a:blip r:embed="rId5"/>
          <a:stretch>
            <a:fillRect/>
          </a:stretch>
        </p:blipFill>
        <p:spPr>
          <a:xfrm>
            <a:off x="1723420" y="2713404"/>
            <a:ext cx="1124619" cy="1182580"/>
          </a:xfrm>
          <a:prstGeom prst="rect">
            <a:avLst/>
          </a:prstGeom>
        </p:spPr>
      </p:pic>
      <p:sp>
        <p:nvSpPr>
          <p:cNvPr id="11" name="Rectangle 10"/>
          <p:cNvSpPr/>
          <p:nvPr/>
        </p:nvSpPr>
        <p:spPr>
          <a:xfrm>
            <a:off x="2848039" y="3611246"/>
            <a:ext cx="9185927" cy="2593959"/>
          </a:xfrm>
          <a:prstGeom prst="rect">
            <a:avLst/>
          </a:prstGeom>
          <a:solidFill>
            <a:srgbClr val="CCCCFF"/>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en-GB" sz="2900" b="1">
              <a:solidFill>
                <a:schemeClr val="tx1"/>
              </a:solidFill>
            </a:endParaRPr>
          </a:p>
          <a:p>
            <a:pPr algn="just"/>
            <a:r>
              <a:rPr lang="en-GB" sz="2900" b="1">
                <a:solidFill>
                  <a:schemeClr val="bg1"/>
                </a:solidFill>
              </a:rPr>
              <a:t>1.</a:t>
            </a:r>
            <a:r>
              <a:rPr lang="en-GB" sz="2900" b="1">
                <a:solidFill>
                  <a:srgbClr val="0000FF"/>
                </a:solidFill>
              </a:rPr>
              <a:t>un </a:t>
            </a:r>
            <a:r>
              <a:rPr lang="en-GB" sz="2900" b="1" err="1">
                <a:solidFill>
                  <a:srgbClr val="0000FF"/>
                </a:solidFill>
              </a:rPr>
              <a:t>arbre</a:t>
            </a:r>
            <a:r>
              <a:rPr lang="en-GB" sz="2900" b="1">
                <a:solidFill>
                  <a:schemeClr val="bg1"/>
                </a:solidFill>
              </a:rPr>
              <a:t>				7</a:t>
            </a:r>
            <a:r>
              <a:rPr lang="en-GB" sz="2900" b="1">
                <a:solidFill>
                  <a:schemeClr val="tx1"/>
                </a:solidFill>
              </a:rPr>
              <a:t>. </a:t>
            </a:r>
            <a:r>
              <a:rPr lang="en-GB" sz="2900" b="1" err="1">
                <a:solidFill>
                  <a:srgbClr val="FF0000"/>
                </a:solidFill>
              </a:rPr>
              <a:t>une</a:t>
            </a:r>
            <a:r>
              <a:rPr lang="en-GB" sz="2900" b="1">
                <a:solidFill>
                  <a:srgbClr val="FF0000"/>
                </a:solidFill>
              </a:rPr>
              <a:t> </a:t>
            </a:r>
            <a:r>
              <a:rPr lang="en-GB" sz="2900" b="1" err="1">
                <a:solidFill>
                  <a:srgbClr val="FF0000"/>
                </a:solidFill>
              </a:rPr>
              <a:t>poubelle</a:t>
            </a:r>
            <a:endParaRPr lang="en-GB" sz="2900" b="1">
              <a:solidFill>
                <a:srgbClr val="FF0000"/>
              </a:solidFill>
            </a:endParaRPr>
          </a:p>
          <a:p>
            <a:pPr algn="just"/>
            <a:r>
              <a:rPr lang="en-GB" sz="2900" b="1">
                <a:solidFill>
                  <a:schemeClr val="bg1"/>
                </a:solidFill>
              </a:rPr>
              <a:t>2.</a:t>
            </a:r>
            <a:r>
              <a:rPr lang="en-GB" sz="2900" b="1">
                <a:solidFill>
                  <a:srgbClr val="FF0000"/>
                </a:solidFill>
              </a:rPr>
              <a:t>une </a:t>
            </a:r>
            <a:r>
              <a:rPr lang="en-GB" sz="2900" b="1" err="1">
                <a:solidFill>
                  <a:srgbClr val="FF0000"/>
                </a:solidFill>
              </a:rPr>
              <a:t>voiture</a:t>
            </a:r>
            <a:r>
              <a:rPr lang="en-GB" sz="2900" b="1">
                <a:solidFill>
                  <a:srgbClr val="FF0000"/>
                </a:solidFill>
              </a:rPr>
              <a:t> rouge	</a:t>
            </a:r>
            <a:r>
              <a:rPr lang="en-GB" sz="2900" b="1">
                <a:solidFill>
                  <a:schemeClr val="bg1"/>
                </a:solidFill>
              </a:rPr>
              <a:t>	8</a:t>
            </a:r>
            <a:r>
              <a:rPr lang="en-GB" sz="2900" b="1">
                <a:solidFill>
                  <a:schemeClr val="tx1"/>
                </a:solidFill>
              </a:rPr>
              <a:t>. </a:t>
            </a:r>
            <a:r>
              <a:rPr lang="en-GB" sz="2900" b="1" err="1">
                <a:solidFill>
                  <a:srgbClr val="FF0000"/>
                </a:solidFill>
              </a:rPr>
              <a:t>une</a:t>
            </a:r>
            <a:r>
              <a:rPr lang="en-GB" sz="2900" b="1">
                <a:solidFill>
                  <a:srgbClr val="FF0000"/>
                </a:solidFill>
              </a:rPr>
              <a:t> glace au </a:t>
            </a:r>
            <a:r>
              <a:rPr lang="en-GB" sz="2900" b="1" err="1">
                <a:solidFill>
                  <a:srgbClr val="FF0000"/>
                </a:solidFill>
              </a:rPr>
              <a:t>chocolat</a:t>
            </a:r>
            <a:endParaRPr lang="en-GB" sz="2900" b="1">
              <a:solidFill>
                <a:srgbClr val="FF0000"/>
              </a:solidFill>
            </a:endParaRPr>
          </a:p>
          <a:p>
            <a:pPr algn="just"/>
            <a:r>
              <a:rPr lang="en-GB" sz="2900" b="1">
                <a:solidFill>
                  <a:schemeClr val="bg1"/>
                </a:solidFill>
              </a:rPr>
              <a:t>3.</a:t>
            </a:r>
            <a:r>
              <a:rPr lang="en-GB" sz="2900" b="1">
                <a:solidFill>
                  <a:srgbClr val="0000FF"/>
                </a:solidFill>
              </a:rPr>
              <a:t>un </a:t>
            </a:r>
            <a:r>
              <a:rPr lang="en-GB" sz="2900" b="1" err="1">
                <a:solidFill>
                  <a:srgbClr val="0000FF"/>
                </a:solidFill>
              </a:rPr>
              <a:t>drapeau</a:t>
            </a:r>
            <a:r>
              <a:rPr lang="en-GB" sz="2900" b="1">
                <a:solidFill>
                  <a:srgbClr val="0000FF"/>
                </a:solidFill>
              </a:rPr>
              <a:t> </a:t>
            </a:r>
            <a:r>
              <a:rPr lang="en-GB" sz="2900" b="1" err="1">
                <a:solidFill>
                  <a:srgbClr val="0000FF"/>
                </a:solidFill>
              </a:rPr>
              <a:t>écossais</a:t>
            </a:r>
            <a:r>
              <a:rPr lang="en-GB" sz="2900" b="1">
                <a:solidFill>
                  <a:srgbClr val="0000FF"/>
                </a:solidFill>
              </a:rPr>
              <a:t>		</a:t>
            </a:r>
            <a:r>
              <a:rPr lang="en-GB" sz="2900" b="1">
                <a:solidFill>
                  <a:schemeClr val="bg1"/>
                </a:solidFill>
              </a:rPr>
              <a:t>9. des bonbons</a:t>
            </a:r>
          </a:p>
          <a:p>
            <a:pPr algn="just"/>
            <a:r>
              <a:rPr lang="en-GB" sz="2900" b="1">
                <a:solidFill>
                  <a:schemeClr val="bg1"/>
                </a:solidFill>
              </a:rPr>
              <a:t>4.</a:t>
            </a:r>
            <a:r>
              <a:rPr lang="en-GB" sz="2900" b="1">
                <a:solidFill>
                  <a:srgbClr val="0000FF"/>
                </a:solidFill>
              </a:rPr>
              <a:t>un </a:t>
            </a:r>
            <a:r>
              <a:rPr lang="en-GB" sz="2900" b="1" err="1">
                <a:solidFill>
                  <a:srgbClr val="0000FF"/>
                </a:solidFill>
              </a:rPr>
              <a:t>arrêt</a:t>
            </a:r>
            <a:r>
              <a:rPr lang="en-GB" sz="2900" b="1">
                <a:solidFill>
                  <a:srgbClr val="0000FF"/>
                </a:solidFill>
              </a:rPr>
              <a:t> </a:t>
            </a:r>
            <a:r>
              <a:rPr lang="en-GB" sz="2900" b="1" err="1">
                <a:solidFill>
                  <a:srgbClr val="0000FF"/>
                </a:solidFill>
              </a:rPr>
              <a:t>d’autobus</a:t>
            </a:r>
            <a:r>
              <a:rPr lang="en-GB" sz="2900" b="1">
                <a:solidFill>
                  <a:srgbClr val="0000FF"/>
                </a:solidFill>
              </a:rPr>
              <a:t>		</a:t>
            </a:r>
            <a:r>
              <a:rPr lang="en-GB" sz="2900" b="1">
                <a:solidFill>
                  <a:schemeClr val="tx1"/>
                </a:solidFill>
              </a:rPr>
              <a:t>1</a:t>
            </a:r>
            <a:r>
              <a:rPr lang="en-GB" sz="2900" b="1">
                <a:solidFill>
                  <a:schemeClr val="bg1"/>
                </a:solidFill>
              </a:rPr>
              <a:t>0.</a:t>
            </a:r>
            <a:r>
              <a:rPr lang="en-GB" sz="2900" b="1">
                <a:solidFill>
                  <a:schemeClr val="tx1"/>
                </a:solidFill>
              </a:rPr>
              <a:t> </a:t>
            </a:r>
            <a:r>
              <a:rPr lang="en-GB" sz="2900" b="1" err="1">
                <a:solidFill>
                  <a:srgbClr val="FF0000"/>
                </a:solidFill>
              </a:rPr>
              <a:t>une</a:t>
            </a:r>
            <a:r>
              <a:rPr lang="en-GB" sz="2900" b="1">
                <a:solidFill>
                  <a:srgbClr val="FF0000"/>
                </a:solidFill>
              </a:rPr>
              <a:t> </a:t>
            </a:r>
            <a:r>
              <a:rPr lang="en-GB" sz="2900" b="1" err="1">
                <a:solidFill>
                  <a:srgbClr val="FF0000"/>
                </a:solidFill>
              </a:rPr>
              <a:t>église</a:t>
            </a:r>
            <a:endParaRPr lang="en-GB" sz="2900" b="1">
              <a:solidFill>
                <a:srgbClr val="FF0000"/>
              </a:solidFill>
            </a:endParaRPr>
          </a:p>
          <a:p>
            <a:pPr algn="just"/>
            <a:r>
              <a:rPr lang="en-GB" sz="2900" b="1">
                <a:solidFill>
                  <a:schemeClr val="bg1"/>
                </a:solidFill>
              </a:rPr>
              <a:t>5.</a:t>
            </a:r>
            <a:r>
              <a:rPr lang="en-GB" sz="2900" b="1">
                <a:solidFill>
                  <a:srgbClr val="FF0000"/>
                </a:solidFill>
              </a:rPr>
              <a:t>une </a:t>
            </a:r>
            <a:r>
              <a:rPr lang="en-GB" sz="2900" b="1" err="1">
                <a:solidFill>
                  <a:srgbClr val="FF0000"/>
                </a:solidFill>
              </a:rPr>
              <a:t>vache</a:t>
            </a:r>
            <a:r>
              <a:rPr lang="en-GB" sz="2900" b="1">
                <a:solidFill>
                  <a:srgbClr val="FF0000"/>
                </a:solidFill>
              </a:rPr>
              <a:t>	</a:t>
            </a:r>
            <a:r>
              <a:rPr lang="en-GB" sz="2700" b="1">
                <a:solidFill>
                  <a:schemeClr val="bg1"/>
                </a:solidFill>
              </a:rPr>
              <a:t>11.</a:t>
            </a:r>
            <a:r>
              <a:rPr lang="en-GB" sz="2700" b="1">
                <a:solidFill>
                  <a:schemeClr val="tx1"/>
                </a:solidFill>
              </a:rPr>
              <a:t> </a:t>
            </a:r>
            <a:r>
              <a:rPr lang="en-GB" sz="2700" b="1" err="1">
                <a:solidFill>
                  <a:srgbClr val="FF0000"/>
                </a:solidFill>
              </a:rPr>
              <a:t>une</a:t>
            </a:r>
            <a:r>
              <a:rPr lang="en-GB" sz="2700" b="1">
                <a:solidFill>
                  <a:srgbClr val="FF0000"/>
                </a:solidFill>
              </a:rPr>
              <a:t> </a:t>
            </a:r>
            <a:r>
              <a:rPr lang="en-GB" sz="2700" b="1" err="1">
                <a:solidFill>
                  <a:srgbClr val="FF0000"/>
                </a:solidFill>
              </a:rPr>
              <a:t>pierre</a:t>
            </a:r>
            <a:r>
              <a:rPr lang="en-GB" sz="2700" b="1">
                <a:solidFill>
                  <a:srgbClr val="FF0000"/>
                </a:solidFill>
              </a:rPr>
              <a:t> </a:t>
            </a:r>
            <a:r>
              <a:rPr lang="en-GB" sz="2700" b="1">
                <a:solidFill>
                  <a:schemeClr val="tx1"/>
                </a:solidFill>
              </a:rPr>
              <a:t>/</a:t>
            </a:r>
            <a:r>
              <a:rPr lang="en-GB" sz="2700" b="1">
                <a:solidFill>
                  <a:srgbClr val="0000FF"/>
                </a:solidFill>
              </a:rPr>
              <a:t>un </a:t>
            </a:r>
            <a:r>
              <a:rPr lang="en-GB" sz="2700" b="1" err="1">
                <a:solidFill>
                  <a:srgbClr val="0000FF"/>
                </a:solidFill>
              </a:rPr>
              <a:t>caillou</a:t>
            </a:r>
            <a:r>
              <a:rPr lang="en-GB" sz="2700" b="1">
                <a:solidFill>
                  <a:srgbClr val="0000FF"/>
                </a:solidFill>
              </a:rPr>
              <a:t> </a:t>
            </a:r>
            <a:r>
              <a:rPr lang="en-GB" sz="2700" b="1" err="1">
                <a:solidFill>
                  <a:srgbClr val="0000FF"/>
                </a:solidFill>
              </a:rPr>
              <a:t>peint</a:t>
            </a:r>
            <a:r>
              <a:rPr lang="en-GB" sz="2700" b="1">
                <a:solidFill>
                  <a:schemeClr val="tx1"/>
                </a:solidFill>
              </a:rPr>
              <a:t>(</a:t>
            </a:r>
            <a:r>
              <a:rPr lang="en-GB" sz="2700" b="1">
                <a:solidFill>
                  <a:srgbClr val="FF0000"/>
                </a:solidFill>
              </a:rPr>
              <a:t>e</a:t>
            </a:r>
            <a:r>
              <a:rPr lang="en-GB" sz="2700" b="1">
                <a:solidFill>
                  <a:schemeClr val="tx1"/>
                </a:solidFill>
              </a:rPr>
              <a:t>)</a:t>
            </a:r>
            <a:r>
              <a:rPr lang="en-GB" sz="2700" b="1">
                <a:solidFill>
                  <a:srgbClr val="FF0000"/>
                </a:solidFill>
              </a:rPr>
              <a:t> à</a:t>
            </a:r>
            <a:r>
              <a:rPr lang="en-GB" sz="2700" b="1">
                <a:solidFill>
                  <a:schemeClr val="tx1"/>
                </a:solidFill>
              </a:rPr>
              <a:t> </a:t>
            </a:r>
            <a:r>
              <a:rPr lang="en-GB" sz="2700" b="1">
                <a:solidFill>
                  <a:srgbClr val="FF0000"/>
                </a:solidFill>
              </a:rPr>
              <a:t>la main</a:t>
            </a:r>
          </a:p>
          <a:p>
            <a:pPr algn="just"/>
            <a:r>
              <a:rPr lang="en-GB" sz="2800" b="1">
                <a:solidFill>
                  <a:schemeClr val="bg1"/>
                </a:solidFill>
              </a:rPr>
              <a:t>6.</a:t>
            </a:r>
            <a:r>
              <a:rPr lang="en-GB" sz="2800" b="1">
                <a:solidFill>
                  <a:schemeClr val="tx1"/>
                </a:solidFill>
              </a:rPr>
              <a:t> </a:t>
            </a:r>
            <a:r>
              <a:rPr lang="en-GB" sz="2800" b="1">
                <a:solidFill>
                  <a:srgbClr val="0000FF"/>
                </a:solidFill>
              </a:rPr>
              <a:t>un </a:t>
            </a:r>
            <a:r>
              <a:rPr lang="en-GB" sz="2800" b="1" err="1">
                <a:solidFill>
                  <a:srgbClr val="0000FF"/>
                </a:solidFill>
              </a:rPr>
              <a:t>vélo</a:t>
            </a:r>
            <a:r>
              <a:rPr lang="en-GB" sz="2800" b="1">
                <a:solidFill>
                  <a:srgbClr val="0000FF"/>
                </a:solidFill>
              </a:rPr>
              <a:t> noir 			</a:t>
            </a:r>
            <a:r>
              <a:rPr lang="en-GB" sz="2800" b="1">
                <a:solidFill>
                  <a:schemeClr val="bg1"/>
                </a:solidFill>
              </a:rPr>
              <a:t>12. des lunettes de soleil</a:t>
            </a:r>
          </a:p>
          <a:p>
            <a:pPr algn="just"/>
            <a:endParaRPr lang="en-GB" sz="2700" b="1">
              <a:solidFill>
                <a:srgbClr val="FF0000"/>
              </a:solidFill>
            </a:endParaRPr>
          </a:p>
        </p:txBody>
      </p:sp>
    </p:spTree>
    <p:extLst>
      <p:ext uri="{BB962C8B-B14F-4D97-AF65-F5344CB8AC3E}">
        <p14:creationId xmlns:p14="http://schemas.microsoft.com/office/powerpoint/2010/main" val="63053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C4CE2-761F-4338-8F59-C52EA287F942}"/>
              </a:ext>
            </a:extLst>
          </p:cNvPr>
          <p:cNvSpPr>
            <a:spLocks noGrp="1"/>
          </p:cNvSpPr>
          <p:nvPr>
            <p:ph type="title"/>
          </p:nvPr>
        </p:nvSpPr>
        <p:spPr>
          <a:xfrm>
            <a:off x="1636862" y="2282820"/>
            <a:ext cx="9144000" cy="1968606"/>
          </a:xfrm>
        </p:spPr>
        <p:txBody>
          <a:bodyPr/>
          <a:lstStyle/>
          <a:p>
            <a:r>
              <a:rPr lang="en-US" sz="9600" b="1" i="1" dirty="0">
                <a:latin typeface="Comic Sans MS" panose="030F0702030302020204" pitchFamily="66" charset="0"/>
              </a:rPr>
              <a:t>German</a:t>
            </a:r>
          </a:p>
        </p:txBody>
      </p:sp>
    </p:spTree>
    <p:extLst>
      <p:ext uri="{BB962C8B-B14F-4D97-AF65-F5344CB8AC3E}">
        <p14:creationId xmlns:p14="http://schemas.microsoft.com/office/powerpoint/2010/main" val="125118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a:stretch/>
        </p:blipFill>
        <p:spPr>
          <a:xfrm>
            <a:off x="371561" y="1394562"/>
            <a:ext cx="2165620" cy="2165620"/>
          </a:xfrm>
          <a:prstGeom prst="rect">
            <a:avLst/>
          </a:prstGeom>
        </p:spPr>
      </p:pic>
      <p:sp>
        <p:nvSpPr>
          <p:cNvPr id="3" name="Rounded Rectangular Callout 2"/>
          <p:cNvSpPr/>
          <p:nvPr/>
        </p:nvSpPr>
        <p:spPr>
          <a:xfrm>
            <a:off x="2038130" y="135769"/>
            <a:ext cx="5679793" cy="3087170"/>
          </a:xfrm>
          <a:prstGeom prst="wedgeRoundRectCallout">
            <a:avLst>
              <a:gd name="adj1" fmla="val -55107"/>
              <a:gd name="adj2" fmla="val -697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GB" sz="2800" b="1" dirty="0">
                <a:solidFill>
                  <a:schemeClr val="tx1"/>
                </a:solidFill>
              </a:rPr>
              <a:t> </a:t>
            </a:r>
          </a:p>
          <a:p>
            <a:pPr fontAlgn="base"/>
            <a:r>
              <a:rPr lang="en-GB" sz="3200" baseline="30000" dirty="0">
                <a:solidFill>
                  <a:srgbClr val="000000"/>
                </a:solidFill>
                <a:latin typeface="Calibri" panose="020F0502020204030204" pitchFamily="34" charset="0"/>
              </a:rPr>
              <a:t>Hallo und </a:t>
            </a:r>
            <a:r>
              <a:rPr lang="en-GB" sz="3200" baseline="30000" dirty="0" err="1">
                <a:solidFill>
                  <a:srgbClr val="000000"/>
                </a:solidFill>
                <a:latin typeface="Calibri" panose="020F0502020204030204" pitchFamily="34" charset="0"/>
              </a:rPr>
              <a:t>willkommen</a:t>
            </a:r>
            <a:r>
              <a:rPr lang="en-GB" sz="3200" baseline="30000" dirty="0">
                <a:solidFill>
                  <a:srgbClr val="000000"/>
                </a:solidFill>
                <a:latin typeface="Calibri" panose="020F0502020204030204" pitchFamily="34" charset="0"/>
              </a:rPr>
              <a:t> an der Annan Academy! </a:t>
            </a:r>
            <a:r>
              <a:rPr lang="en-GB" sz="3200" baseline="30000" dirty="0" err="1">
                <a:solidFill>
                  <a:srgbClr val="000000"/>
                </a:solidFill>
                <a:latin typeface="Calibri" panose="020F0502020204030204" pitchFamily="34" charset="0"/>
              </a:rPr>
              <a:t>Wir</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freuen</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uns</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wirklich</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darauf</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euch</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zu</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sehen</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Hier</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findet</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ihr</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einige</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Angaben</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über</a:t>
            </a:r>
            <a:r>
              <a:rPr lang="en-GB" sz="3200" baseline="30000" dirty="0">
                <a:solidFill>
                  <a:srgbClr val="000000"/>
                </a:solidFill>
                <a:latin typeface="Calibri" panose="020F0502020204030204" pitchFamily="34" charset="0"/>
              </a:rPr>
              <a:t> Deutsch in S1, </a:t>
            </a:r>
            <a:r>
              <a:rPr lang="en-GB" sz="3200" baseline="30000" dirty="0" err="1">
                <a:solidFill>
                  <a:srgbClr val="000000"/>
                </a:solidFill>
                <a:latin typeface="Calibri" panose="020F0502020204030204" pitchFamily="34" charset="0"/>
              </a:rPr>
              <a:t>ein</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kleines</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Projekt</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zu</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recherchieren</a:t>
            </a:r>
            <a:r>
              <a:rPr lang="en-GB" sz="3200" baseline="30000" dirty="0">
                <a:solidFill>
                  <a:srgbClr val="000000"/>
                </a:solidFill>
                <a:latin typeface="Calibri" panose="020F0502020204030204" pitchFamily="34" charset="0"/>
              </a:rPr>
              <a:t> und </a:t>
            </a:r>
            <a:r>
              <a:rPr lang="en-GB" sz="3200" baseline="30000" dirty="0" err="1">
                <a:solidFill>
                  <a:srgbClr val="000000"/>
                </a:solidFill>
                <a:latin typeface="Calibri" panose="020F0502020204030204" pitchFamily="34" charset="0"/>
              </a:rPr>
              <a:t>sogar</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eine</a:t>
            </a:r>
            <a:r>
              <a:rPr lang="en-GB" sz="3200" baseline="30000" dirty="0">
                <a:solidFill>
                  <a:srgbClr val="000000"/>
                </a:solidFill>
                <a:latin typeface="Calibri" panose="020F0502020204030204" pitchFamily="34" charset="0"/>
              </a:rPr>
              <a:t> Aufgabe, die </a:t>
            </a:r>
            <a:r>
              <a:rPr lang="en-GB" sz="3200" baseline="30000" dirty="0" err="1">
                <a:solidFill>
                  <a:srgbClr val="000000"/>
                </a:solidFill>
                <a:latin typeface="Calibri" panose="020F0502020204030204" pitchFamily="34" charset="0"/>
              </a:rPr>
              <a:t>vielleicht</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eine</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Herausforderung</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für</a:t>
            </a:r>
            <a:r>
              <a:rPr lang="en-GB" sz="3200" baseline="30000" dirty="0">
                <a:solidFill>
                  <a:srgbClr val="000000"/>
                </a:solidFill>
                <a:latin typeface="Calibri" panose="020F0502020204030204" pitchFamily="34" charset="0"/>
              </a:rPr>
              <a:t> die </a:t>
            </a:r>
            <a:r>
              <a:rPr lang="en-GB" sz="3200" baseline="30000" dirty="0" err="1">
                <a:solidFill>
                  <a:srgbClr val="000000"/>
                </a:solidFill>
                <a:latin typeface="Calibri" panose="020F0502020204030204" pitchFamily="34" charset="0"/>
              </a:rPr>
              <a:t>ganze</a:t>
            </a:r>
            <a:r>
              <a:rPr lang="en-GB" sz="3200" baseline="30000" dirty="0">
                <a:solidFill>
                  <a:srgbClr val="000000"/>
                </a:solidFill>
                <a:latin typeface="Calibri" panose="020F0502020204030204" pitchFamily="34" charset="0"/>
              </a:rPr>
              <a:t> </a:t>
            </a:r>
            <a:r>
              <a:rPr lang="en-GB" sz="3200" baseline="30000" dirty="0" err="1">
                <a:solidFill>
                  <a:srgbClr val="000000"/>
                </a:solidFill>
                <a:latin typeface="Calibri" panose="020F0502020204030204" pitchFamily="34" charset="0"/>
              </a:rPr>
              <a:t>Familie</a:t>
            </a:r>
            <a:r>
              <a:rPr lang="en-GB" sz="3200" baseline="30000" dirty="0">
                <a:solidFill>
                  <a:srgbClr val="000000"/>
                </a:solidFill>
                <a:latin typeface="Calibri" panose="020F0502020204030204" pitchFamily="34" charset="0"/>
              </a:rPr>
              <a:t> sein </a:t>
            </a:r>
            <a:r>
              <a:rPr lang="en-GB" sz="3200" baseline="30000" dirty="0" err="1">
                <a:solidFill>
                  <a:srgbClr val="000000"/>
                </a:solidFill>
                <a:latin typeface="Calibri" panose="020F0502020204030204" pitchFamily="34" charset="0"/>
              </a:rPr>
              <a:t>könnte</a:t>
            </a:r>
            <a:r>
              <a:rPr lang="en-GB" sz="3200" baseline="30000" dirty="0">
                <a:solidFill>
                  <a:srgbClr val="000000"/>
                </a:solidFill>
                <a:latin typeface="Calibri" panose="020F0502020204030204" pitchFamily="34" charset="0"/>
              </a:rPr>
              <a:t>. Bis bald!</a:t>
            </a:r>
            <a:r>
              <a:rPr lang="en-GB" sz="3200" dirty="0">
                <a:solidFill>
                  <a:srgbClr val="000000"/>
                </a:solidFill>
                <a:latin typeface="Calibri" panose="020F0502020204030204" pitchFamily="34" charset="0"/>
              </a:rPr>
              <a:t> </a:t>
            </a:r>
            <a:endParaRPr lang="en-GB" sz="3200" dirty="0">
              <a:solidFill>
                <a:srgbClr val="000000"/>
              </a:solidFill>
              <a:latin typeface="&amp;quot"/>
            </a:endParaRPr>
          </a:p>
          <a:p>
            <a:pPr algn="just"/>
            <a:endParaRPr lang="en-GB" sz="3000" b="1" dirty="0">
              <a:solidFill>
                <a:schemeClr val="tx1"/>
              </a:solidFill>
            </a:endParaRPr>
          </a:p>
        </p:txBody>
      </p:sp>
      <p:pic>
        <p:nvPicPr>
          <p:cNvPr id="5" name="Picture 4"/>
          <p:cNvPicPr>
            <a:picLocks noChangeAspect="1"/>
          </p:cNvPicPr>
          <p:nvPr/>
        </p:nvPicPr>
        <p:blipFill>
          <a:blip r:embed="rId6"/>
          <a:stretch>
            <a:fillRect/>
          </a:stretch>
        </p:blipFill>
        <p:spPr>
          <a:xfrm>
            <a:off x="371561" y="555383"/>
            <a:ext cx="719203" cy="719203"/>
          </a:xfrm>
          <a:prstGeom prst="rect">
            <a:avLst/>
          </a:prstGeom>
        </p:spPr>
      </p:pic>
      <p:pic>
        <p:nvPicPr>
          <p:cNvPr id="6" name="Picture 5"/>
          <p:cNvPicPr>
            <a:picLocks noChangeAspect="1"/>
          </p:cNvPicPr>
          <p:nvPr/>
        </p:nvPicPr>
        <p:blipFill>
          <a:blip r:embed="rId7"/>
          <a:stretch>
            <a:fillRect/>
          </a:stretch>
        </p:blipFill>
        <p:spPr>
          <a:xfrm flipH="1">
            <a:off x="4284170" y="2339678"/>
            <a:ext cx="434602" cy="434602"/>
          </a:xfrm>
          <a:prstGeom prst="rect">
            <a:avLst/>
          </a:prstGeom>
        </p:spPr>
      </p:pic>
      <p:sp>
        <p:nvSpPr>
          <p:cNvPr id="7" name="Rectangle 6"/>
          <p:cNvSpPr/>
          <p:nvPr/>
        </p:nvSpPr>
        <p:spPr>
          <a:xfrm>
            <a:off x="8437265" y="263149"/>
            <a:ext cx="3132128" cy="30871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GB" sz="2000" b="1" dirty="0">
                <a:solidFill>
                  <a:schemeClr val="bg1"/>
                </a:solidFill>
              </a:rPr>
              <a:t>Hello &amp; welcome to Annan Academy! We are really looking forward to seeing you.</a:t>
            </a:r>
            <a:endParaRPr lang="en-GB" sz="2000" b="1" dirty="0">
              <a:solidFill>
                <a:schemeClr val="bg1"/>
              </a:solidFill>
              <a:sym typeface="Wingdings" panose="05000000000000000000" pitchFamily="2" charset="2"/>
            </a:endParaRPr>
          </a:p>
          <a:p>
            <a:pPr algn="just"/>
            <a:r>
              <a:rPr lang="en-GB" sz="2000" b="1" dirty="0">
                <a:solidFill>
                  <a:schemeClr val="bg1"/>
                </a:solidFill>
                <a:sym typeface="Wingdings" panose="05000000000000000000" pitchFamily="2" charset="2"/>
              </a:rPr>
              <a:t>Here is some information about S1 German a little research project &amp; even a challenge (for the whole family?) See you soo</a:t>
            </a:r>
            <a:r>
              <a:rPr lang="en-GB" sz="2000" b="1" dirty="0">
                <a:solidFill>
                  <a:schemeClr val="tx1"/>
                </a:solidFill>
                <a:sym typeface="Wingdings" panose="05000000000000000000" pitchFamily="2" charset="2"/>
              </a:rPr>
              <a:t>n! </a:t>
            </a:r>
            <a:endParaRPr lang="en-GB" sz="2000" b="1" dirty="0">
              <a:solidFill>
                <a:schemeClr val="tx1"/>
              </a:solidFill>
            </a:endParaRPr>
          </a:p>
        </p:txBody>
      </p:sp>
      <p:pic>
        <p:nvPicPr>
          <p:cNvPr id="8" name="Picture 7"/>
          <p:cNvPicPr>
            <a:picLocks noChangeAspect="1"/>
          </p:cNvPicPr>
          <p:nvPr/>
        </p:nvPicPr>
        <p:blipFill>
          <a:blip r:embed="rId8"/>
          <a:stretch>
            <a:fillRect/>
          </a:stretch>
        </p:blipFill>
        <p:spPr>
          <a:xfrm>
            <a:off x="11136652" y="3006568"/>
            <a:ext cx="432741" cy="432741"/>
          </a:xfrm>
          <a:prstGeom prst="rect">
            <a:avLst/>
          </a:prstGeom>
        </p:spPr>
      </p:pic>
      <p:sp>
        <p:nvSpPr>
          <p:cNvPr id="9" name="Flowchart: Punched Tape 8"/>
          <p:cNvSpPr/>
          <p:nvPr/>
        </p:nvSpPr>
        <p:spPr>
          <a:xfrm>
            <a:off x="4121079" y="4062170"/>
            <a:ext cx="6534152" cy="2202981"/>
          </a:xfrm>
          <a:prstGeom prst="flowChartPunchedTape">
            <a:avLst/>
          </a:prstGeom>
          <a:solidFill>
            <a:srgbClr val="CCCCFF"/>
          </a:solidFill>
        </p:spPr>
        <p:style>
          <a:lnRef idx="1">
            <a:schemeClr val="accent4"/>
          </a:lnRef>
          <a:fillRef idx="3">
            <a:schemeClr val="accent4"/>
          </a:fillRef>
          <a:effectRef idx="2">
            <a:schemeClr val="accent4"/>
          </a:effectRef>
          <a:fontRef idx="minor">
            <a:schemeClr val="lt1"/>
          </a:fontRef>
        </p:style>
        <p:txBody>
          <a:bodyPr rtlCol="0" anchor="ctr"/>
          <a:lstStyle/>
          <a:p>
            <a:pPr algn="just"/>
            <a:r>
              <a:rPr lang="en-GB" sz="3600" b="1">
                <a:solidFill>
                  <a:srgbClr val="7030A0"/>
                </a:solidFill>
                <a:effectLst>
                  <a:outerShdw blurRad="38100" dist="38100" dir="2700000" algn="tl">
                    <a:srgbClr val="000000">
                      <a:alpha val="43137"/>
                    </a:srgbClr>
                  </a:outerShdw>
                </a:effectLst>
              </a:rPr>
              <a:t>Modern Languages Department</a:t>
            </a:r>
          </a:p>
        </p:txBody>
      </p:sp>
    </p:spTree>
    <p:extLst>
      <p:ext uri="{BB962C8B-B14F-4D97-AF65-F5344CB8AC3E}">
        <p14:creationId xmlns:p14="http://schemas.microsoft.com/office/powerpoint/2010/main" val="3841573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a:stretch/>
        </p:blipFill>
        <p:spPr>
          <a:xfrm>
            <a:off x="-91438" y="1475690"/>
            <a:ext cx="2165620" cy="2165620"/>
          </a:xfrm>
          <a:prstGeom prst="rect">
            <a:avLst/>
          </a:prstGeom>
        </p:spPr>
      </p:pic>
      <p:pic>
        <p:nvPicPr>
          <p:cNvPr id="5" name="Picture 4"/>
          <p:cNvPicPr>
            <a:picLocks noChangeAspect="1"/>
          </p:cNvPicPr>
          <p:nvPr/>
        </p:nvPicPr>
        <p:blipFill>
          <a:blip r:embed="rId6"/>
          <a:stretch>
            <a:fillRect/>
          </a:stretch>
        </p:blipFill>
        <p:spPr>
          <a:xfrm>
            <a:off x="7953" y="678624"/>
            <a:ext cx="719203" cy="719203"/>
          </a:xfrm>
          <a:prstGeom prst="rect">
            <a:avLst/>
          </a:prstGeom>
        </p:spPr>
      </p:pic>
      <p:sp>
        <p:nvSpPr>
          <p:cNvPr id="4" name="Rectangle 3"/>
          <p:cNvSpPr/>
          <p:nvPr/>
        </p:nvSpPr>
        <p:spPr>
          <a:xfrm>
            <a:off x="1648489" y="-8692"/>
            <a:ext cx="10549248" cy="29687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GB" sz="1600" b="1"/>
              <a:t>In </a:t>
            </a:r>
            <a:r>
              <a:rPr lang="en-GB" sz="1600" b="1" dirty="0"/>
              <a:t>your S1 German class, you will be presented with new language and we will then practise it using the skills of listening, speaking, reading and writing. As with the other languages, it’s important to try to communicate without worrying so much about mistakes, which you can gradually correct. You improve with practice and so does your confidence! </a:t>
            </a:r>
          </a:p>
          <a:p>
            <a:pPr algn="just"/>
            <a:r>
              <a:rPr lang="en-GB" sz="1600" b="1" dirty="0"/>
              <a:t>You will learn to understand and use language about: Introductions: greetings, name, numbers, age, where you live, colours, dates, birthday,  </a:t>
            </a:r>
          </a:p>
          <a:p>
            <a:pPr algn="just"/>
            <a:r>
              <a:rPr lang="en-GB" sz="1600" b="1" dirty="0"/>
              <a:t>School: school equipment, school subjects and favourites, school timetable, 24-hour clock, giving opinions about subjects, saying what year you are in, types of school, describing the school building, describing clothing and school uniform. </a:t>
            </a:r>
          </a:p>
        </p:txBody>
      </p:sp>
      <p:sp>
        <p:nvSpPr>
          <p:cNvPr id="9" name="Rectangle 8"/>
          <p:cNvSpPr/>
          <p:nvPr/>
        </p:nvSpPr>
        <p:spPr>
          <a:xfrm>
            <a:off x="1641148" y="2968172"/>
            <a:ext cx="10547677" cy="268254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GB" sz="2000" b="1" dirty="0"/>
              <a:t>Your S1 transition project for German is to do some cultural, research so that you know more about German-speaking countries. </a:t>
            </a:r>
          </a:p>
          <a:p>
            <a:pPr algn="just"/>
            <a:r>
              <a:rPr lang="en-GB" sz="2000" b="1" dirty="0"/>
              <a:t>Task: Research and note some facts about the following people or things: </a:t>
            </a:r>
          </a:p>
          <a:p>
            <a:pPr algn="just"/>
            <a:r>
              <a:rPr lang="en-GB" sz="2000" b="1" dirty="0"/>
              <a:t>1 Alexander von Humboldt and Angela Merkel (What did they achieve? Where did they live? etc) </a:t>
            </a:r>
          </a:p>
          <a:p>
            <a:pPr algn="just"/>
            <a:r>
              <a:rPr lang="en-GB" sz="2000" b="1" dirty="0"/>
              <a:t>2 The city of Vienna (Where is it? What sights are there?, Famous people from here, etc) </a:t>
            </a:r>
          </a:p>
          <a:p>
            <a:pPr algn="just"/>
            <a:r>
              <a:rPr lang="en-GB" sz="2000" b="1" dirty="0"/>
              <a:t>3 Neuschwanstein (What is it? Where is it? Who lived there?) </a:t>
            </a:r>
          </a:p>
          <a:p>
            <a:pPr algn="just"/>
            <a:r>
              <a:rPr lang="en-GB" sz="2000" b="1" dirty="0"/>
              <a:t>4 The dish “</a:t>
            </a:r>
            <a:r>
              <a:rPr lang="en-GB" sz="2000" b="1" dirty="0" err="1"/>
              <a:t>Schweinsbraten</a:t>
            </a:r>
            <a:r>
              <a:rPr lang="en-GB" sz="2000" b="1" dirty="0"/>
              <a:t> </a:t>
            </a:r>
            <a:r>
              <a:rPr lang="en-GB" sz="2000" b="1" dirty="0" err="1"/>
              <a:t>mit</a:t>
            </a:r>
            <a:r>
              <a:rPr lang="en-GB" sz="2000" b="1" dirty="0"/>
              <a:t> </a:t>
            </a:r>
            <a:r>
              <a:rPr lang="en-GB" sz="2000" b="1" dirty="0" err="1"/>
              <a:t>Knödeln</a:t>
            </a:r>
            <a:r>
              <a:rPr lang="en-GB" sz="2000" b="1" dirty="0"/>
              <a:t>” and the dessert “</a:t>
            </a:r>
            <a:r>
              <a:rPr lang="en-GB" sz="2000" b="1" dirty="0" err="1"/>
              <a:t>Schwarzwälder</a:t>
            </a:r>
            <a:r>
              <a:rPr lang="en-GB" sz="2000" b="1" dirty="0"/>
              <a:t> </a:t>
            </a:r>
            <a:r>
              <a:rPr lang="en-GB" sz="2000" b="1" dirty="0" err="1"/>
              <a:t>Kirschtorte</a:t>
            </a:r>
            <a:r>
              <a:rPr lang="en-GB" sz="2000" b="1" dirty="0"/>
              <a:t>” (What are the </a:t>
            </a:r>
            <a:r>
              <a:rPr lang="en-GB" sz="2000" b="1" dirty="0" err="1"/>
              <a:t>ingerdients</a:t>
            </a:r>
            <a:r>
              <a:rPr lang="en-GB" sz="2000" b="1" dirty="0"/>
              <a:t>? What does it look like?, etc) </a:t>
            </a:r>
          </a:p>
        </p:txBody>
      </p:sp>
      <p:sp>
        <p:nvSpPr>
          <p:cNvPr id="10" name="Rectangle 9"/>
          <p:cNvSpPr/>
          <p:nvPr/>
        </p:nvSpPr>
        <p:spPr>
          <a:xfrm>
            <a:off x="2832404" y="5945040"/>
            <a:ext cx="6384147" cy="716843"/>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GB" sz="2000" b="1"/>
              <a:t>Your challenge, if you wish to do it, is on the next slide!</a:t>
            </a:r>
          </a:p>
        </p:txBody>
      </p:sp>
    </p:spTree>
    <p:extLst>
      <p:ext uri="{BB962C8B-B14F-4D97-AF65-F5344CB8AC3E}">
        <p14:creationId xmlns:p14="http://schemas.microsoft.com/office/powerpoint/2010/main" val="343018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a:stretch/>
        </p:blipFill>
        <p:spPr>
          <a:xfrm>
            <a:off x="7953" y="1514453"/>
            <a:ext cx="2165620" cy="2165620"/>
          </a:xfrm>
          <a:prstGeom prst="rect">
            <a:avLst/>
          </a:prstGeom>
        </p:spPr>
      </p:pic>
      <p:pic>
        <p:nvPicPr>
          <p:cNvPr id="5" name="Picture 4"/>
          <p:cNvPicPr>
            <a:picLocks noChangeAspect="1"/>
          </p:cNvPicPr>
          <p:nvPr/>
        </p:nvPicPr>
        <p:blipFill>
          <a:blip r:embed="rId6"/>
          <a:stretch>
            <a:fillRect/>
          </a:stretch>
        </p:blipFill>
        <p:spPr>
          <a:xfrm>
            <a:off x="7953" y="701522"/>
            <a:ext cx="719203" cy="719203"/>
          </a:xfrm>
          <a:prstGeom prst="rect">
            <a:avLst/>
          </a:prstGeom>
        </p:spPr>
      </p:pic>
      <p:sp>
        <p:nvSpPr>
          <p:cNvPr id="10" name="Rectangle 9"/>
          <p:cNvSpPr/>
          <p:nvPr/>
        </p:nvSpPr>
        <p:spPr>
          <a:xfrm>
            <a:off x="7298309" y="112482"/>
            <a:ext cx="4735656" cy="3207060"/>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defTabSz="914126">
              <a:defRPr/>
            </a:pPr>
            <a:r>
              <a:rPr lang="en-GB" sz="2200" b="1" dirty="0">
                <a:solidFill>
                  <a:srgbClr val="7030A0"/>
                </a:solidFill>
                <a:latin typeface="Calibri" panose="020F0502020204030204"/>
              </a:rPr>
              <a:t>You can complete this challenge on your daily exercise with your family:</a:t>
            </a:r>
          </a:p>
          <a:p>
            <a:pPr marL="342797" indent="-342797" algn="just" defTabSz="914126">
              <a:buFont typeface="Arial" panose="020B0604020202020204" pitchFamily="34" charset="0"/>
              <a:buChar char="•"/>
              <a:defRPr/>
            </a:pPr>
            <a:r>
              <a:rPr lang="en-GB" sz="2200" b="1" dirty="0">
                <a:solidFill>
                  <a:prstClr val="black"/>
                </a:solidFill>
                <a:latin typeface="Calibri" panose="020F0502020204030204"/>
              </a:rPr>
              <a:t>Read the list of German words.</a:t>
            </a:r>
          </a:p>
          <a:p>
            <a:pPr marL="342797" indent="-342797" algn="just" defTabSz="914126">
              <a:buFont typeface="Arial" panose="020B0604020202020204" pitchFamily="34" charset="0"/>
              <a:buChar char="•"/>
              <a:defRPr/>
            </a:pPr>
            <a:r>
              <a:rPr lang="en-GB" sz="2200" b="1" dirty="0">
                <a:solidFill>
                  <a:prstClr val="black"/>
                </a:solidFill>
                <a:latin typeface="Calibri" panose="020F0502020204030204"/>
              </a:rPr>
              <a:t>You have to work out what these words mean in English</a:t>
            </a:r>
          </a:p>
          <a:p>
            <a:pPr marL="342797" indent="-342797" algn="just" defTabSz="914126">
              <a:buFont typeface="Arial" panose="020B0604020202020204" pitchFamily="34" charset="0"/>
              <a:buChar char="•"/>
              <a:defRPr/>
            </a:pPr>
            <a:r>
              <a:rPr lang="en-GB" sz="2200" b="1" dirty="0">
                <a:solidFill>
                  <a:prstClr val="black"/>
                </a:solidFill>
                <a:latin typeface="Calibri" panose="020F0502020204030204"/>
              </a:rPr>
              <a:t>Prove it by taking a photo of each one in order on a phone. (your teacher can check this when you come to school </a:t>
            </a:r>
            <a:r>
              <a:rPr lang="en-GB" sz="2200" b="1" dirty="0">
                <a:solidFill>
                  <a:prstClr val="black"/>
                </a:solidFill>
                <a:latin typeface="Calibri" panose="020F0502020204030204"/>
                <a:sym typeface="Wingdings" panose="05000000000000000000" pitchFamily="2" charset="2"/>
              </a:rPr>
              <a:t></a:t>
            </a:r>
            <a:r>
              <a:rPr lang="en-GB" sz="2200" b="1" dirty="0">
                <a:solidFill>
                  <a:prstClr val="black"/>
                </a:solidFill>
                <a:latin typeface="Calibri" panose="020F0502020204030204"/>
              </a:rPr>
              <a:t>)</a:t>
            </a:r>
          </a:p>
        </p:txBody>
      </p:sp>
      <p:sp>
        <p:nvSpPr>
          <p:cNvPr id="3" name="Right Arrow 2"/>
          <p:cNvSpPr/>
          <p:nvPr/>
        </p:nvSpPr>
        <p:spPr>
          <a:xfrm>
            <a:off x="1723419" y="45713"/>
            <a:ext cx="4795603" cy="2757611"/>
          </a:xfrm>
          <a:prstGeom prst="righ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en-GB" sz="3200" b="1" dirty="0" err="1">
                <a:solidFill>
                  <a:prstClr val="black"/>
                </a:solidFill>
              </a:rPr>
              <a:t>Herausforderung</a:t>
            </a:r>
            <a:r>
              <a:rPr lang="en-GB" sz="3200" b="1" dirty="0">
                <a:solidFill>
                  <a:prstClr val="black"/>
                </a:solidFill>
              </a:rPr>
              <a:t>:</a:t>
            </a:r>
          </a:p>
          <a:p>
            <a:pPr lvl="0" algn="just">
              <a:defRPr/>
            </a:pPr>
            <a:r>
              <a:rPr lang="en-GB" sz="3200" b="1" dirty="0" err="1">
                <a:solidFill>
                  <a:srgbClr val="FF0000"/>
                </a:solidFill>
              </a:rPr>
              <a:t>Schatzsuche</a:t>
            </a:r>
            <a:endParaRPr lang="en-GB" sz="3200" b="1" dirty="0">
              <a:solidFill>
                <a:srgbClr val="0000FF"/>
              </a:solidFill>
            </a:endParaRPr>
          </a:p>
          <a:p>
            <a:pPr lvl="0" algn="just">
              <a:defRPr/>
            </a:pPr>
            <a:r>
              <a:rPr lang="en-GB" sz="2000" b="1" dirty="0">
                <a:solidFill>
                  <a:prstClr val="black"/>
                </a:solidFill>
              </a:rPr>
              <a:t>(</a:t>
            </a:r>
            <a:r>
              <a:rPr lang="en-GB" sz="2000" b="1" dirty="0" err="1">
                <a:solidFill>
                  <a:prstClr val="black"/>
                </a:solidFill>
              </a:rPr>
              <a:t>Challenge:Treasure</a:t>
            </a:r>
            <a:r>
              <a:rPr lang="en-GB" sz="2000" b="1" dirty="0">
                <a:solidFill>
                  <a:prstClr val="black"/>
                </a:solidFill>
              </a:rPr>
              <a:t> hunt)</a:t>
            </a:r>
          </a:p>
        </p:txBody>
      </p:sp>
      <p:pic>
        <p:nvPicPr>
          <p:cNvPr id="6" name="Picture 5"/>
          <p:cNvPicPr>
            <a:picLocks noChangeAspect="1"/>
          </p:cNvPicPr>
          <p:nvPr/>
        </p:nvPicPr>
        <p:blipFill>
          <a:blip r:embed="rId7"/>
          <a:stretch>
            <a:fillRect/>
          </a:stretch>
        </p:blipFill>
        <p:spPr>
          <a:xfrm>
            <a:off x="1723420" y="2713404"/>
            <a:ext cx="1124619" cy="1182580"/>
          </a:xfrm>
          <a:prstGeom prst="rect">
            <a:avLst/>
          </a:prstGeom>
        </p:spPr>
      </p:pic>
      <p:sp>
        <p:nvSpPr>
          <p:cNvPr id="11" name="Rectangle 10"/>
          <p:cNvSpPr/>
          <p:nvPr/>
        </p:nvSpPr>
        <p:spPr>
          <a:xfrm>
            <a:off x="2848039" y="3611246"/>
            <a:ext cx="9185927" cy="2952429"/>
          </a:xfrm>
          <a:prstGeom prst="rect">
            <a:avLst/>
          </a:prstGeom>
          <a:solidFill>
            <a:srgbClr val="CCCCFF"/>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en-GB" sz="2900" b="1" dirty="0">
              <a:solidFill>
                <a:schemeClr val="tx1"/>
              </a:solidFill>
            </a:endParaRPr>
          </a:p>
          <a:p>
            <a:pPr algn="just"/>
            <a:r>
              <a:rPr lang="de-DE" sz="2700" b="1" dirty="0">
                <a:solidFill>
                  <a:srgbClr val="FF0000"/>
                </a:solidFill>
              </a:rPr>
              <a:t>1 ein Zaun                 7 ein Schmetterling </a:t>
            </a:r>
          </a:p>
          <a:p>
            <a:pPr algn="just"/>
            <a:r>
              <a:rPr lang="de-DE" sz="2700" b="1" dirty="0">
                <a:solidFill>
                  <a:srgbClr val="FF0000"/>
                </a:solidFill>
              </a:rPr>
              <a:t>2 ein Fenster            8 eine gelbe Blume </a:t>
            </a:r>
          </a:p>
          <a:p>
            <a:pPr algn="just"/>
            <a:r>
              <a:rPr lang="de-DE" sz="2700" b="1" dirty="0">
                <a:solidFill>
                  <a:srgbClr val="FF0000"/>
                </a:solidFill>
              </a:rPr>
              <a:t>3 eine Schule            9 ein LKW </a:t>
            </a:r>
          </a:p>
          <a:p>
            <a:pPr algn="just"/>
            <a:r>
              <a:rPr lang="de-DE" sz="2700" b="1" dirty="0">
                <a:solidFill>
                  <a:srgbClr val="FF0000"/>
                </a:solidFill>
              </a:rPr>
              <a:t>4 ein Parkplatz          10 ein Pferd </a:t>
            </a:r>
          </a:p>
          <a:p>
            <a:pPr algn="just"/>
            <a:r>
              <a:rPr lang="de-DE" sz="2700" b="1" dirty="0">
                <a:solidFill>
                  <a:srgbClr val="FF0000"/>
                </a:solidFill>
              </a:rPr>
              <a:t>5 ein Briefkasten      11 ein Bach oder Fluss </a:t>
            </a:r>
          </a:p>
          <a:p>
            <a:pPr algn="just"/>
            <a:r>
              <a:rPr lang="de-DE" sz="2700" b="1" dirty="0">
                <a:solidFill>
                  <a:srgbClr val="FF0000"/>
                </a:solidFill>
              </a:rPr>
              <a:t>6 eine Biene              12 ein Strommast </a:t>
            </a:r>
            <a:endParaRPr lang="en-GB" sz="2700" b="1" dirty="0">
              <a:solidFill>
                <a:srgbClr val="FF0000"/>
              </a:solidFill>
            </a:endParaRPr>
          </a:p>
        </p:txBody>
      </p:sp>
    </p:spTree>
    <p:extLst>
      <p:ext uri="{BB962C8B-B14F-4D97-AF65-F5344CB8AC3E}">
        <p14:creationId xmlns:p14="http://schemas.microsoft.com/office/powerpoint/2010/main" val="369369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C4CE2-761F-4338-8F59-C52EA287F942}"/>
              </a:ext>
            </a:extLst>
          </p:cNvPr>
          <p:cNvSpPr>
            <a:spLocks noGrp="1"/>
          </p:cNvSpPr>
          <p:nvPr>
            <p:ph type="title"/>
          </p:nvPr>
        </p:nvSpPr>
        <p:spPr>
          <a:xfrm>
            <a:off x="1636862" y="2282820"/>
            <a:ext cx="9144000" cy="1968606"/>
          </a:xfrm>
        </p:spPr>
        <p:txBody>
          <a:bodyPr/>
          <a:lstStyle/>
          <a:p>
            <a:r>
              <a:rPr lang="en-US" sz="9600" b="1" i="1" dirty="0">
                <a:latin typeface="Comic Sans MS" panose="030F0702030302020204" pitchFamily="66" charset="0"/>
              </a:rPr>
              <a:t>Gaelic</a:t>
            </a:r>
          </a:p>
        </p:txBody>
      </p:sp>
    </p:spTree>
    <p:extLst>
      <p:ext uri="{BB962C8B-B14F-4D97-AF65-F5344CB8AC3E}">
        <p14:creationId xmlns:p14="http://schemas.microsoft.com/office/powerpoint/2010/main" val="225575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561" y="555384"/>
            <a:ext cx="2165620" cy="3843976"/>
          </a:xfrm>
          <a:prstGeom prst="rect">
            <a:avLst/>
          </a:prstGeom>
        </p:spPr>
      </p:pic>
      <p:sp>
        <p:nvSpPr>
          <p:cNvPr id="3" name="Rounded Rectangular Callout 2"/>
          <p:cNvSpPr/>
          <p:nvPr/>
        </p:nvSpPr>
        <p:spPr>
          <a:xfrm>
            <a:off x="2038130" y="135769"/>
            <a:ext cx="5679793" cy="3087170"/>
          </a:xfrm>
          <a:prstGeom prst="wedgeRoundRectCallout">
            <a:avLst>
              <a:gd name="adj1" fmla="val -55107"/>
              <a:gd name="adj2" fmla="val -697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GB" sz="2800" b="1" dirty="0">
                <a:solidFill>
                  <a:schemeClr val="tx1"/>
                </a:solidFill>
              </a:rPr>
              <a:t> </a:t>
            </a:r>
          </a:p>
          <a:p>
            <a:r>
              <a:rPr lang="en-GB" sz="2800" b="1" dirty="0" err="1">
                <a:solidFill>
                  <a:schemeClr val="bg1"/>
                </a:solidFill>
              </a:rPr>
              <a:t>Halò</a:t>
            </a:r>
            <a:r>
              <a:rPr lang="en-GB" sz="2800" b="1" dirty="0">
                <a:solidFill>
                  <a:schemeClr val="bg1"/>
                </a:solidFill>
              </a:rPr>
              <a:t> is </a:t>
            </a:r>
            <a:r>
              <a:rPr lang="en-GB" sz="2800" b="1" dirty="0" err="1">
                <a:solidFill>
                  <a:schemeClr val="bg1"/>
                </a:solidFill>
              </a:rPr>
              <a:t>fàilte</a:t>
            </a:r>
            <a:r>
              <a:rPr lang="en-GB" sz="2800" b="1" dirty="0">
                <a:solidFill>
                  <a:schemeClr val="bg1"/>
                </a:solidFill>
              </a:rPr>
              <a:t> </a:t>
            </a:r>
            <a:r>
              <a:rPr lang="en-GB" sz="2800" b="1" dirty="0" err="1">
                <a:solidFill>
                  <a:schemeClr val="bg1"/>
                </a:solidFill>
              </a:rPr>
              <a:t>gu</a:t>
            </a:r>
            <a:r>
              <a:rPr lang="en-GB" sz="2800" b="1" dirty="0">
                <a:solidFill>
                  <a:schemeClr val="bg1"/>
                </a:solidFill>
              </a:rPr>
              <a:t> Annan Academy!  </a:t>
            </a:r>
            <a:r>
              <a:rPr lang="en-GB" sz="2800" b="1" dirty="0" err="1">
                <a:solidFill>
                  <a:schemeClr val="bg1"/>
                </a:solidFill>
              </a:rPr>
              <a:t>Tha</a:t>
            </a:r>
            <a:r>
              <a:rPr lang="en-GB" sz="2800" b="1" dirty="0">
                <a:solidFill>
                  <a:schemeClr val="bg1"/>
                </a:solidFill>
              </a:rPr>
              <a:t> </a:t>
            </a:r>
            <a:r>
              <a:rPr lang="en-GB" sz="2800" b="1" dirty="0" err="1">
                <a:solidFill>
                  <a:schemeClr val="bg1"/>
                </a:solidFill>
              </a:rPr>
              <a:t>sinn</a:t>
            </a:r>
            <a:r>
              <a:rPr lang="en-GB" sz="2800" b="1" dirty="0">
                <a:solidFill>
                  <a:schemeClr val="bg1"/>
                </a:solidFill>
              </a:rPr>
              <a:t> a’ </a:t>
            </a:r>
            <a:r>
              <a:rPr lang="en-GB" sz="2800" b="1" dirty="0" err="1">
                <a:solidFill>
                  <a:schemeClr val="bg1"/>
                </a:solidFill>
              </a:rPr>
              <a:t>dèanmah</a:t>
            </a:r>
            <a:r>
              <a:rPr lang="en-GB" sz="2800" b="1" dirty="0">
                <a:solidFill>
                  <a:schemeClr val="bg1"/>
                </a:solidFill>
              </a:rPr>
              <a:t> </a:t>
            </a:r>
            <a:r>
              <a:rPr lang="en-GB" sz="2800" b="1" dirty="0" err="1">
                <a:solidFill>
                  <a:schemeClr val="bg1"/>
                </a:solidFill>
              </a:rPr>
              <a:t>fiughair</a:t>
            </a:r>
            <a:r>
              <a:rPr lang="en-GB" sz="2800" b="1" dirty="0">
                <a:solidFill>
                  <a:schemeClr val="bg1"/>
                </a:solidFill>
              </a:rPr>
              <a:t> </a:t>
            </a:r>
            <a:r>
              <a:rPr lang="en-GB" sz="2800" b="1" dirty="0" err="1">
                <a:solidFill>
                  <a:schemeClr val="bg1"/>
                </a:solidFill>
              </a:rPr>
              <a:t>ri</a:t>
            </a:r>
            <a:r>
              <a:rPr lang="en-GB" sz="2800" b="1" dirty="0">
                <a:solidFill>
                  <a:schemeClr val="bg1"/>
                </a:solidFill>
              </a:rPr>
              <a:t> </a:t>
            </a:r>
            <a:r>
              <a:rPr lang="en-GB" sz="2800" b="1" dirty="0" err="1">
                <a:solidFill>
                  <a:schemeClr val="bg1"/>
                </a:solidFill>
              </a:rPr>
              <a:t>bhith</a:t>
            </a:r>
            <a:r>
              <a:rPr lang="en-GB" sz="2800" b="1" dirty="0">
                <a:solidFill>
                  <a:schemeClr val="bg1"/>
                </a:solidFill>
              </a:rPr>
              <a:t> gad </a:t>
            </a:r>
            <a:r>
              <a:rPr lang="en-GB" sz="2800" b="1" dirty="0" err="1">
                <a:solidFill>
                  <a:schemeClr val="bg1"/>
                </a:solidFill>
              </a:rPr>
              <a:t>fhaicinn</a:t>
            </a:r>
            <a:r>
              <a:rPr lang="en-GB" sz="2800" b="1" dirty="0">
                <a:solidFill>
                  <a:schemeClr val="bg1"/>
                </a:solidFill>
              </a:rPr>
              <a:t>. </a:t>
            </a:r>
            <a:r>
              <a:rPr lang="en-GB" sz="2800" b="1" dirty="0">
                <a:solidFill>
                  <a:schemeClr val="bg1"/>
                </a:solidFill>
                <a:sym typeface="Wingdings" panose="05000000000000000000" pitchFamily="2" charset="2"/>
              </a:rPr>
              <a:t> </a:t>
            </a:r>
            <a:r>
              <a:rPr lang="en-GB" sz="2800" b="1" dirty="0" err="1">
                <a:solidFill>
                  <a:schemeClr val="bg1"/>
                </a:solidFill>
                <a:sym typeface="Wingdings" panose="05000000000000000000" pitchFamily="2" charset="2"/>
              </a:rPr>
              <a:t>Seo</a:t>
            </a:r>
            <a:r>
              <a:rPr lang="en-GB" sz="2800" b="1" dirty="0">
                <a:solidFill>
                  <a:schemeClr val="bg1"/>
                </a:solidFill>
                <a:sym typeface="Wingdings" panose="05000000000000000000" pitchFamily="2" charset="2"/>
              </a:rPr>
              <a:t> </a:t>
            </a:r>
            <a:r>
              <a:rPr lang="en-GB" sz="2800" b="1" dirty="0" err="1">
                <a:solidFill>
                  <a:schemeClr val="bg1"/>
                </a:solidFill>
                <a:sym typeface="Wingdings" panose="05000000000000000000" pitchFamily="2" charset="2"/>
              </a:rPr>
              <a:t>fiosrachadh</a:t>
            </a:r>
            <a:r>
              <a:rPr lang="en-GB" sz="2800" b="1" dirty="0">
                <a:solidFill>
                  <a:schemeClr val="bg1"/>
                </a:solidFill>
                <a:sym typeface="Wingdings" panose="05000000000000000000" pitchFamily="2" charset="2"/>
              </a:rPr>
              <a:t> </a:t>
            </a:r>
            <a:r>
              <a:rPr lang="en-GB" sz="2800" b="1" dirty="0" err="1">
                <a:solidFill>
                  <a:schemeClr val="bg1"/>
                </a:solidFill>
                <a:sym typeface="Wingdings" panose="05000000000000000000" pitchFamily="2" charset="2"/>
              </a:rPr>
              <a:t>mun</a:t>
            </a:r>
            <a:r>
              <a:rPr lang="en-GB" sz="2800" b="1" dirty="0">
                <a:solidFill>
                  <a:schemeClr val="bg1"/>
                </a:solidFill>
                <a:sym typeface="Wingdings" panose="05000000000000000000" pitchFamily="2" charset="2"/>
              </a:rPr>
              <a:t> </a:t>
            </a:r>
            <a:r>
              <a:rPr lang="en-GB" sz="2800" b="1" dirty="0" err="1">
                <a:solidFill>
                  <a:schemeClr val="bg1"/>
                </a:solidFill>
                <a:sym typeface="Wingdings" panose="05000000000000000000" pitchFamily="2" charset="2"/>
              </a:rPr>
              <a:t>Gh</a:t>
            </a:r>
            <a:r>
              <a:rPr lang="en-GB" sz="2800" b="1" dirty="0" err="1">
                <a:solidFill>
                  <a:schemeClr val="bg1"/>
                </a:solidFill>
              </a:rPr>
              <a:t>à</a:t>
            </a:r>
            <a:r>
              <a:rPr lang="en-GB" sz="2800" b="1" dirty="0" err="1">
                <a:solidFill>
                  <a:schemeClr val="bg1"/>
                </a:solidFill>
                <a:sym typeface="Wingdings" panose="05000000000000000000" pitchFamily="2" charset="2"/>
              </a:rPr>
              <a:t>idhlig</a:t>
            </a:r>
            <a:r>
              <a:rPr lang="en-GB" sz="2800" b="1" dirty="0">
                <a:solidFill>
                  <a:schemeClr val="bg1"/>
                </a:solidFill>
                <a:sym typeface="Wingdings" panose="05000000000000000000" pitchFamily="2" charset="2"/>
              </a:rPr>
              <a:t>, </a:t>
            </a:r>
            <a:r>
              <a:rPr lang="en-GB" sz="2800" b="1" dirty="0" err="1">
                <a:solidFill>
                  <a:schemeClr val="bg1"/>
                </a:solidFill>
                <a:sym typeface="Wingdings" panose="05000000000000000000" pitchFamily="2" charset="2"/>
              </a:rPr>
              <a:t>pròiseact</a:t>
            </a:r>
            <a:r>
              <a:rPr lang="en-GB" sz="2800" b="1" dirty="0">
                <a:solidFill>
                  <a:schemeClr val="bg1"/>
                </a:solidFill>
                <a:sym typeface="Wingdings" panose="05000000000000000000" pitchFamily="2" charset="2"/>
              </a:rPr>
              <a:t> </a:t>
            </a:r>
            <a:r>
              <a:rPr lang="en-GB" sz="2800" b="1" dirty="0" err="1">
                <a:solidFill>
                  <a:schemeClr val="bg1"/>
                </a:solidFill>
                <a:sym typeface="Wingdings" panose="05000000000000000000" pitchFamily="2" charset="2"/>
              </a:rPr>
              <a:t>beag</a:t>
            </a:r>
            <a:r>
              <a:rPr lang="en-GB" sz="2800" b="1" dirty="0">
                <a:solidFill>
                  <a:schemeClr val="bg1"/>
                </a:solidFill>
                <a:sym typeface="Wingdings" panose="05000000000000000000" pitchFamily="2" charset="2"/>
              </a:rPr>
              <a:t> is </a:t>
            </a:r>
            <a:r>
              <a:rPr lang="en-GB" sz="2800" b="1" dirty="0" err="1">
                <a:solidFill>
                  <a:schemeClr val="bg1"/>
                </a:solidFill>
                <a:sym typeface="Wingdings" panose="05000000000000000000" pitchFamily="2" charset="2"/>
              </a:rPr>
              <a:t>fiù’s</a:t>
            </a:r>
            <a:r>
              <a:rPr lang="en-GB" sz="2800" b="1" dirty="0">
                <a:solidFill>
                  <a:schemeClr val="bg1"/>
                </a:solidFill>
                <a:sym typeface="Wingdings" panose="05000000000000000000" pitchFamily="2" charset="2"/>
              </a:rPr>
              <a:t> </a:t>
            </a:r>
            <a:r>
              <a:rPr lang="en-GB" sz="2800" b="1" dirty="0" err="1">
                <a:solidFill>
                  <a:schemeClr val="bg1"/>
                </a:solidFill>
                <a:sym typeface="Wingdings" panose="05000000000000000000" pitchFamily="2" charset="2"/>
              </a:rPr>
              <a:t>dhùbhain</a:t>
            </a:r>
            <a:r>
              <a:rPr lang="en-GB" sz="2800" b="1" dirty="0">
                <a:solidFill>
                  <a:schemeClr val="bg1"/>
                </a:solidFill>
                <a:sym typeface="Wingdings" panose="05000000000000000000" pitchFamily="2" charset="2"/>
              </a:rPr>
              <a:t> (</a:t>
            </a:r>
            <a:r>
              <a:rPr lang="en-GB" sz="2800" b="1" dirty="0" err="1">
                <a:solidFill>
                  <a:schemeClr val="bg1"/>
                </a:solidFill>
                <a:sym typeface="Wingdings" panose="05000000000000000000" pitchFamily="2" charset="2"/>
              </a:rPr>
              <a:t>dhan</a:t>
            </a:r>
            <a:r>
              <a:rPr lang="en-GB" sz="2800" b="1" dirty="0">
                <a:solidFill>
                  <a:schemeClr val="bg1"/>
                </a:solidFill>
                <a:sym typeface="Wingdings" panose="05000000000000000000" pitchFamily="2" charset="2"/>
              </a:rPr>
              <a:t> </a:t>
            </a:r>
            <a:r>
              <a:rPr lang="en-GB" sz="2800" b="1" dirty="0" err="1">
                <a:solidFill>
                  <a:schemeClr val="bg1"/>
                </a:solidFill>
                <a:sym typeface="Wingdings" panose="05000000000000000000" pitchFamily="2" charset="2"/>
              </a:rPr>
              <a:t>teaghlach</a:t>
            </a:r>
            <a:r>
              <a:rPr lang="en-GB" sz="2800" b="1" dirty="0">
                <a:solidFill>
                  <a:schemeClr val="bg1"/>
                </a:solidFill>
                <a:sym typeface="Wingdings" panose="05000000000000000000" pitchFamily="2" charset="2"/>
              </a:rPr>
              <a:t> air fad?) </a:t>
            </a:r>
            <a:r>
              <a:rPr lang="en-GB" sz="2800" b="1" dirty="0">
                <a:solidFill>
                  <a:schemeClr val="bg1"/>
                </a:solidFill>
              </a:rPr>
              <a:t>¡</a:t>
            </a:r>
            <a:r>
              <a:rPr lang="en-GB" sz="2800" b="1" dirty="0" err="1">
                <a:solidFill>
                  <a:schemeClr val="bg1"/>
                </a:solidFill>
                <a:sym typeface="Wingdings" panose="05000000000000000000" pitchFamily="2" charset="2"/>
              </a:rPr>
              <a:t>Tìorraidh</a:t>
            </a:r>
            <a:r>
              <a:rPr lang="en-GB" sz="2800" b="1" dirty="0">
                <a:solidFill>
                  <a:schemeClr val="bg1"/>
                </a:solidFill>
                <a:sym typeface="Wingdings" panose="05000000000000000000" pitchFamily="2" charset="2"/>
              </a:rPr>
              <a:t>!</a:t>
            </a:r>
            <a:endParaRPr lang="en-GB" sz="2800" b="1" dirty="0">
              <a:solidFill>
                <a:schemeClr val="bg1"/>
              </a:solidFill>
            </a:endParaRPr>
          </a:p>
          <a:p>
            <a:pPr algn="just"/>
            <a:endParaRPr lang="en-GB" sz="3000" b="1" dirty="0">
              <a:solidFill>
                <a:schemeClr val="tx1"/>
              </a:solidFill>
            </a:endParaRPr>
          </a:p>
        </p:txBody>
      </p:sp>
      <p:pic>
        <p:nvPicPr>
          <p:cNvPr id="5" name="Picture 4"/>
          <p:cNvPicPr>
            <a:picLocks noChangeAspect="1"/>
          </p:cNvPicPr>
          <p:nvPr/>
        </p:nvPicPr>
        <p:blipFill>
          <a:blip r:embed="rId3"/>
          <a:stretch>
            <a:fillRect/>
          </a:stretch>
        </p:blipFill>
        <p:spPr>
          <a:xfrm>
            <a:off x="371561" y="555383"/>
            <a:ext cx="719203" cy="719203"/>
          </a:xfrm>
          <a:prstGeom prst="rect">
            <a:avLst/>
          </a:prstGeom>
        </p:spPr>
      </p:pic>
      <p:pic>
        <p:nvPicPr>
          <p:cNvPr id="6" name="Picture 5"/>
          <p:cNvPicPr>
            <a:picLocks noChangeAspect="1"/>
          </p:cNvPicPr>
          <p:nvPr/>
        </p:nvPicPr>
        <p:blipFill>
          <a:blip r:embed="rId4"/>
          <a:stretch>
            <a:fillRect/>
          </a:stretch>
        </p:blipFill>
        <p:spPr>
          <a:xfrm flipH="1">
            <a:off x="7140168" y="2772419"/>
            <a:ext cx="434602" cy="434602"/>
          </a:xfrm>
          <a:prstGeom prst="rect">
            <a:avLst/>
          </a:prstGeom>
        </p:spPr>
      </p:pic>
      <p:sp>
        <p:nvSpPr>
          <p:cNvPr id="7" name="Rectangle 6"/>
          <p:cNvSpPr/>
          <p:nvPr/>
        </p:nvSpPr>
        <p:spPr>
          <a:xfrm>
            <a:off x="8437265" y="263150"/>
            <a:ext cx="3132128" cy="27275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2000" b="1" dirty="0">
                <a:solidFill>
                  <a:schemeClr val="bg1"/>
                </a:solidFill>
              </a:rPr>
              <a:t>Hello &amp; welcome to Annan Academy! We can’t wait to see you </a:t>
            </a:r>
            <a:r>
              <a:rPr lang="en-GB" sz="2000" b="1" dirty="0">
                <a:solidFill>
                  <a:schemeClr val="bg1"/>
                </a:solidFill>
                <a:sym typeface="Wingdings" panose="05000000000000000000" pitchFamily="2" charset="2"/>
              </a:rPr>
              <a:t> Here is some information about Gaelic, a little research project &amp; even a challenge (for the whole family?) See you soon! </a:t>
            </a:r>
            <a:endParaRPr lang="en-GB" sz="2000" b="1" dirty="0">
              <a:solidFill>
                <a:schemeClr val="bg1"/>
              </a:solidFill>
            </a:endParaRPr>
          </a:p>
        </p:txBody>
      </p:sp>
      <p:pic>
        <p:nvPicPr>
          <p:cNvPr id="8" name="Picture 7"/>
          <p:cNvPicPr>
            <a:picLocks noChangeAspect="1"/>
          </p:cNvPicPr>
          <p:nvPr/>
        </p:nvPicPr>
        <p:blipFill>
          <a:blip r:embed="rId5"/>
          <a:stretch>
            <a:fillRect/>
          </a:stretch>
        </p:blipFill>
        <p:spPr>
          <a:xfrm>
            <a:off x="10988356" y="2556979"/>
            <a:ext cx="432741" cy="432741"/>
          </a:xfrm>
          <a:prstGeom prst="rect">
            <a:avLst/>
          </a:prstGeom>
        </p:spPr>
      </p:pic>
      <p:sp>
        <p:nvSpPr>
          <p:cNvPr id="9" name="Flowchart: Punched Tape 8"/>
          <p:cNvSpPr/>
          <p:nvPr/>
        </p:nvSpPr>
        <p:spPr>
          <a:xfrm>
            <a:off x="4121079" y="4062170"/>
            <a:ext cx="6534152" cy="2202981"/>
          </a:xfrm>
          <a:prstGeom prst="flowChartPunchedTape">
            <a:avLst/>
          </a:prstGeom>
          <a:solidFill>
            <a:srgbClr val="CCCCFF"/>
          </a:solidFill>
        </p:spPr>
        <p:style>
          <a:lnRef idx="1">
            <a:schemeClr val="accent4"/>
          </a:lnRef>
          <a:fillRef idx="3">
            <a:schemeClr val="accent4"/>
          </a:fillRef>
          <a:effectRef idx="2">
            <a:schemeClr val="accent4"/>
          </a:effectRef>
          <a:fontRef idx="minor">
            <a:schemeClr val="lt1"/>
          </a:fontRef>
        </p:style>
        <p:txBody>
          <a:bodyPr rtlCol="0" anchor="ctr"/>
          <a:lstStyle/>
          <a:p>
            <a:pPr algn="just"/>
            <a:r>
              <a:rPr lang="en-GB" sz="3600" b="1">
                <a:solidFill>
                  <a:srgbClr val="7030A0"/>
                </a:solidFill>
                <a:effectLst>
                  <a:outerShdw blurRad="38100" dist="38100" dir="2700000" algn="tl">
                    <a:srgbClr val="000000">
                      <a:alpha val="43137"/>
                    </a:srgbClr>
                  </a:outerShdw>
                </a:effectLst>
              </a:rPr>
              <a:t>Modern Languages Department</a:t>
            </a:r>
          </a:p>
        </p:txBody>
      </p:sp>
    </p:spTree>
    <p:extLst>
      <p:ext uri="{BB962C8B-B14F-4D97-AF65-F5344CB8AC3E}">
        <p14:creationId xmlns:p14="http://schemas.microsoft.com/office/powerpoint/2010/main" val="143638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3" y="675275"/>
            <a:ext cx="2165620" cy="3843976"/>
          </a:xfrm>
          <a:prstGeom prst="rect">
            <a:avLst/>
          </a:prstGeom>
        </p:spPr>
      </p:pic>
      <p:pic>
        <p:nvPicPr>
          <p:cNvPr id="5" name="Picture 4"/>
          <p:cNvPicPr>
            <a:picLocks noChangeAspect="1"/>
          </p:cNvPicPr>
          <p:nvPr/>
        </p:nvPicPr>
        <p:blipFill>
          <a:blip r:embed="rId3"/>
          <a:stretch>
            <a:fillRect/>
          </a:stretch>
        </p:blipFill>
        <p:spPr>
          <a:xfrm>
            <a:off x="7953" y="678624"/>
            <a:ext cx="719203" cy="719203"/>
          </a:xfrm>
          <a:prstGeom prst="rect">
            <a:avLst/>
          </a:prstGeom>
        </p:spPr>
      </p:pic>
      <p:sp>
        <p:nvSpPr>
          <p:cNvPr id="4" name="Rectangle 3"/>
          <p:cNvSpPr/>
          <p:nvPr/>
        </p:nvSpPr>
        <p:spPr>
          <a:xfrm>
            <a:off x="1648489" y="-8692"/>
            <a:ext cx="10549248" cy="29687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GB" sz="2000" b="1" dirty="0"/>
              <a:t>In Gaelic you practise your Gaelic listening, reading, speaking and writing with each other so that you feel more confident to communicate in Gaelic. Speaking another language is an important life skill ; your aim is to give speaking Gaelic a go, not worry about making mistakes &amp; it’s our job to help you do this!</a:t>
            </a:r>
          </a:p>
          <a:p>
            <a:pPr algn="just"/>
            <a:r>
              <a:rPr lang="en-GB" sz="2000" b="1" dirty="0"/>
              <a:t>You will learn to use/understand language about: </a:t>
            </a:r>
          </a:p>
          <a:p>
            <a:pPr algn="just"/>
            <a:r>
              <a:rPr lang="en-GB" sz="2000" b="1" u="sng" dirty="0">
                <a:solidFill>
                  <a:srgbClr val="7030A0"/>
                </a:solidFill>
              </a:rPr>
              <a:t>your school life </a:t>
            </a:r>
            <a:r>
              <a:rPr lang="en-GB" sz="1600" b="1" dirty="0"/>
              <a:t>(school subjects; your likes &amp; dislikes; things you need for school &amp; your school routine)</a:t>
            </a:r>
          </a:p>
          <a:p>
            <a:pPr algn="just"/>
            <a:r>
              <a:rPr lang="en-GB" sz="2000" b="1" u="sng" dirty="0">
                <a:solidFill>
                  <a:schemeClr val="accent5">
                    <a:lumMod val="60000"/>
                    <a:lumOff val="40000"/>
                  </a:schemeClr>
                </a:solidFill>
              </a:rPr>
              <a:t>new technology</a:t>
            </a:r>
            <a:r>
              <a:rPr lang="en-GB" sz="2000" b="1" u="sng" dirty="0">
                <a:solidFill>
                  <a:schemeClr val="accent2">
                    <a:lumMod val="75000"/>
                  </a:schemeClr>
                </a:solidFill>
              </a:rPr>
              <a:t> </a:t>
            </a:r>
            <a:r>
              <a:rPr lang="en-GB" sz="1600" b="1" dirty="0"/>
              <a:t>(what technology you have, what you &amp; your family use it for; the (dis)advantages of new technology)</a:t>
            </a:r>
          </a:p>
          <a:p>
            <a:pPr algn="just"/>
            <a:r>
              <a:rPr lang="en-GB" sz="2000" b="1" u="sng" dirty="0">
                <a:solidFill>
                  <a:srgbClr val="0070C0"/>
                </a:solidFill>
              </a:rPr>
              <a:t>family life &amp; free time </a:t>
            </a:r>
            <a:r>
              <a:rPr lang="en-GB" sz="1600" b="1" dirty="0"/>
              <a:t>( family members, what you do as a family, you hobbies, what there us to do where you live)</a:t>
            </a:r>
          </a:p>
        </p:txBody>
      </p:sp>
      <p:sp>
        <p:nvSpPr>
          <p:cNvPr id="9" name="Rectangle 8"/>
          <p:cNvSpPr/>
          <p:nvPr/>
        </p:nvSpPr>
        <p:spPr>
          <a:xfrm>
            <a:off x="1641148" y="2968172"/>
            <a:ext cx="10547677" cy="268254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GB" sz="2000" b="1" dirty="0"/>
              <a:t>Your S1 transition project for Gaelic is to: do some cultural research so that you know more about Gaelic and Gaelic-speaking people. </a:t>
            </a:r>
          </a:p>
          <a:p>
            <a:pPr algn="just"/>
            <a:r>
              <a:rPr lang="en-GB" sz="2000" b="1" u="sng" dirty="0"/>
              <a:t>Task: </a:t>
            </a:r>
            <a:r>
              <a:rPr lang="en-GB" sz="2000" b="1" dirty="0"/>
              <a:t>research &amp; note some facts on the following people or things: </a:t>
            </a:r>
          </a:p>
          <a:p>
            <a:pPr marL="514196" indent="-514196" algn="just">
              <a:buAutoNum type="romanLcParenBoth"/>
            </a:pPr>
            <a:r>
              <a:rPr lang="en-GB" sz="2000" b="1" dirty="0" err="1">
                <a:solidFill>
                  <a:srgbClr val="7030A0"/>
                </a:solidFill>
              </a:rPr>
              <a:t>Màiri</a:t>
            </a:r>
            <a:r>
              <a:rPr lang="en-GB" sz="2000" b="1" dirty="0">
                <a:solidFill>
                  <a:srgbClr val="7030A0"/>
                </a:solidFill>
              </a:rPr>
              <a:t> </a:t>
            </a:r>
            <a:r>
              <a:rPr lang="en-GB" sz="2000" b="1" dirty="0" err="1">
                <a:solidFill>
                  <a:srgbClr val="7030A0"/>
                </a:solidFill>
              </a:rPr>
              <a:t>Mhòr</a:t>
            </a:r>
            <a:r>
              <a:rPr lang="en-GB" sz="2000" b="1" dirty="0">
                <a:solidFill>
                  <a:srgbClr val="7030A0"/>
                </a:solidFill>
              </a:rPr>
              <a:t> nan </a:t>
            </a:r>
            <a:r>
              <a:rPr lang="en-GB" sz="2000" b="1" dirty="0" err="1">
                <a:solidFill>
                  <a:srgbClr val="7030A0"/>
                </a:solidFill>
              </a:rPr>
              <a:t>Òran</a:t>
            </a:r>
            <a:r>
              <a:rPr lang="en-GB" sz="2000" b="1" dirty="0">
                <a:solidFill>
                  <a:srgbClr val="7030A0"/>
                </a:solidFill>
              </a:rPr>
              <a:t> and Calum </a:t>
            </a:r>
            <a:r>
              <a:rPr lang="en-GB" sz="2000" b="1" dirty="0" err="1">
                <a:solidFill>
                  <a:srgbClr val="7030A0"/>
                </a:solidFill>
              </a:rPr>
              <a:t>Cille</a:t>
            </a:r>
            <a:r>
              <a:rPr lang="en-GB" sz="2000" b="1" dirty="0">
                <a:solidFill>
                  <a:srgbClr val="7030A0"/>
                </a:solidFill>
              </a:rPr>
              <a:t> </a:t>
            </a:r>
            <a:r>
              <a:rPr lang="en-GB" sz="2000" b="1" dirty="0"/>
              <a:t>(What are they famous for? Where are they from? etc.) </a:t>
            </a:r>
          </a:p>
          <a:p>
            <a:pPr marL="514196" indent="-514196" algn="just">
              <a:buAutoNum type="romanLcParenBoth"/>
            </a:pPr>
            <a:r>
              <a:rPr lang="en-GB" sz="2000" b="1" dirty="0"/>
              <a:t>The island of </a:t>
            </a:r>
            <a:r>
              <a:rPr lang="en-GB" sz="2000" b="1" dirty="0">
                <a:solidFill>
                  <a:srgbClr val="7030A0"/>
                </a:solidFill>
              </a:rPr>
              <a:t>Barra</a:t>
            </a:r>
            <a:r>
              <a:rPr lang="en-GB" sz="2000" b="1" dirty="0"/>
              <a:t> (Where is it? Famous sights are there? Famous people from here? etc.)</a:t>
            </a:r>
          </a:p>
          <a:p>
            <a:pPr marL="514196" indent="-514196" algn="just">
              <a:buAutoNum type="romanLcParenBoth"/>
            </a:pPr>
            <a:r>
              <a:rPr lang="en-GB" sz="2000" b="1" dirty="0">
                <a:solidFill>
                  <a:srgbClr val="7030A0"/>
                </a:solidFill>
              </a:rPr>
              <a:t>Castle Urquhart</a:t>
            </a:r>
            <a:r>
              <a:rPr lang="en-GB" sz="2000" b="1" dirty="0"/>
              <a:t> (Where is it? What is it? who lived there? etc.)</a:t>
            </a:r>
          </a:p>
          <a:p>
            <a:pPr marL="514196" indent="-514196" algn="just">
              <a:buAutoNum type="romanLcParenBoth"/>
            </a:pPr>
            <a:r>
              <a:rPr lang="en-GB" sz="2000" b="1" dirty="0"/>
              <a:t>The dish ‘</a:t>
            </a:r>
            <a:r>
              <a:rPr lang="en-GB" sz="2000" b="1" dirty="0" err="1">
                <a:solidFill>
                  <a:srgbClr val="7030A0"/>
                </a:solidFill>
              </a:rPr>
              <a:t>ceann</a:t>
            </a:r>
            <a:r>
              <a:rPr lang="en-GB" sz="2000" b="1" dirty="0">
                <a:solidFill>
                  <a:srgbClr val="7030A0"/>
                </a:solidFill>
              </a:rPr>
              <a:t> </a:t>
            </a:r>
            <a:r>
              <a:rPr lang="en-GB" sz="2000" b="1" dirty="0" err="1">
                <a:solidFill>
                  <a:srgbClr val="7030A0"/>
                </a:solidFill>
              </a:rPr>
              <a:t>cropaig</a:t>
            </a:r>
            <a:r>
              <a:rPr lang="en-GB" sz="2000" b="1" dirty="0"/>
              <a:t>’ &amp; the drink ‘</a:t>
            </a:r>
            <a:r>
              <a:rPr lang="en-GB" sz="2000" b="1" dirty="0" err="1">
                <a:solidFill>
                  <a:srgbClr val="7030A0"/>
                </a:solidFill>
              </a:rPr>
              <a:t>uisge-beatha</a:t>
            </a:r>
            <a:r>
              <a:rPr lang="en-GB" sz="2000" b="1" dirty="0"/>
              <a:t>’ (What the ingredients are? What it looks like? etc.)</a:t>
            </a:r>
          </a:p>
        </p:txBody>
      </p:sp>
      <p:sp>
        <p:nvSpPr>
          <p:cNvPr id="10" name="Rectangle 9"/>
          <p:cNvSpPr/>
          <p:nvPr/>
        </p:nvSpPr>
        <p:spPr>
          <a:xfrm>
            <a:off x="2832404" y="5945040"/>
            <a:ext cx="6384147" cy="716843"/>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GB" sz="2000" b="1"/>
              <a:t>Your challenge, if you wish to do it, is on the next slide!</a:t>
            </a:r>
          </a:p>
        </p:txBody>
      </p:sp>
    </p:spTree>
    <p:extLst>
      <p:ext uri="{BB962C8B-B14F-4D97-AF65-F5344CB8AC3E}">
        <p14:creationId xmlns:p14="http://schemas.microsoft.com/office/powerpoint/2010/main" val="67636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3" y="675275"/>
            <a:ext cx="2165620" cy="3843976"/>
          </a:xfrm>
          <a:prstGeom prst="rect">
            <a:avLst/>
          </a:prstGeom>
        </p:spPr>
      </p:pic>
      <p:pic>
        <p:nvPicPr>
          <p:cNvPr id="5" name="Picture 4"/>
          <p:cNvPicPr>
            <a:picLocks noChangeAspect="1"/>
          </p:cNvPicPr>
          <p:nvPr/>
        </p:nvPicPr>
        <p:blipFill>
          <a:blip r:embed="rId3"/>
          <a:stretch>
            <a:fillRect/>
          </a:stretch>
        </p:blipFill>
        <p:spPr>
          <a:xfrm>
            <a:off x="7953" y="701522"/>
            <a:ext cx="719203" cy="719203"/>
          </a:xfrm>
          <a:prstGeom prst="rect">
            <a:avLst/>
          </a:prstGeom>
        </p:spPr>
      </p:pic>
      <p:sp>
        <p:nvSpPr>
          <p:cNvPr id="10" name="Rectangle 9"/>
          <p:cNvSpPr/>
          <p:nvPr/>
        </p:nvSpPr>
        <p:spPr>
          <a:xfrm>
            <a:off x="7298309" y="112482"/>
            <a:ext cx="4735656" cy="3207060"/>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defTabSz="914126">
              <a:defRPr/>
            </a:pPr>
            <a:r>
              <a:rPr lang="en-GB" sz="2200" b="1" dirty="0">
                <a:solidFill>
                  <a:srgbClr val="7030A0"/>
                </a:solidFill>
                <a:latin typeface="Calibri" panose="020F0502020204030204"/>
              </a:rPr>
              <a:t>You can complete this challenge on your daily exercise with your family:</a:t>
            </a:r>
          </a:p>
          <a:p>
            <a:pPr marL="342797" indent="-342797" algn="just" defTabSz="914126">
              <a:buFont typeface="Arial" panose="020B0604020202020204" pitchFamily="34" charset="0"/>
              <a:buChar char="•"/>
              <a:defRPr/>
            </a:pPr>
            <a:r>
              <a:rPr lang="en-GB" sz="2200" b="1" dirty="0">
                <a:solidFill>
                  <a:prstClr val="black"/>
                </a:solidFill>
                <a:latin typeface="Calibri" panose="020F0502020204030204"/>
              </a:rPr>
              <a:t>Read the list of Gaelic words.</a:t>
            </a:r>
          </a:p>
          <a:p>
            <a:pPr marL="342797" indent="-342797" algn="just" defTabSz="914126">
              <a:buFont typeface="Arial" panose="020B0604020202020204" pitchFamily="34" charset="0"/>
              <a:buChar char="•"/>
              <a:defRPr/>
            </a:pPr>
            <a:r>
              <a:rPr lang="en-GB" sz="2200" b="1" dirty="0">
                <a:solidFill>
                  <a:prstClr val="black"/>
                </a:solidFill>
                <a:latin typeface="Calibri" panose="020F0502020204030204"/>
              </a:rPr>
              <a:t>You have to work out what these words mean in English</a:t>
            </a:r>
          </a:p>
          <a:p>
            <a:pPr marL="342797" indent="-342797" algn="just" defTabSz="914126">
              <a:buFont typeface="Arial" panose="020B0604020202020204" pitchFamily="34" charset="0"/>
              <a:buChar char="•"/>
              <a:defRPr/>
            </a:pPr>
            <a:r>
              <a:rPr lang="en-GB" sz="2200" b="1" dirty="0">
                <a:solidFill>
                  <a:prstClr val="black"/>
                </a:solidFill>
                <a:latin typeface="Calibri" panose="020F0502020204030204"/>
              </a:rPr>
              <a:t>Prove it by taking a photo of each one in order on a phone. (your teacher can check this when you come to school </a:t>
            </a:r>
            <a:r>
              <a:rPr lang="en-GB" sz="2200" b="1" dirty="0">
                <a:solidFill>
                  <a:prstClr val="black"/>
                </a:solidFill>
                <a:latin typeface="Calibri" panose="020F0502020204030204"/>
                <a:sym typeface="Wingdings" panose="05000000000000000000" pitchFamily="2" charset="2"/>
              </a:rPr>
              <a:t></a:t>
            </a:r>
            <a:r>
              <a:rPr lang="en-GB" sz="2200" b="1" dirty="0">
                <a:solidFill>
                  <a:prstClr val="black"/>
                </a:solidFill>
                <a:latin typeface="Calibri" panose="020F0502020204030204"/>
              </a:rPr>
              <a:t>)</a:t>
            </a:r>
          </a:p>
        </p:txBody>
      </p:sp>
      <p:sp>
        <p:nvSpPr>
          <p:cNvPr id="3" name="Right Arrow 2"/>
          <p:cNvSpPr/>
          <p:nvPr/>
        </p:nvSpPr>
        <p:spPr>
          <a:xfrm>
            <a:off x="1723420" y="-82483"/>
            <a:ext cx="5321958" cy="3402025"/>
          </a:xfrm>
          <a:prstGeom prst="righ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en-GB" sz="3000" b="1" dirty="0">
                <a:solidFill>
                  <a:prstClr val="black"/>
                </a:solidFill>
                <a:latin typeface="Gill Sans Nova Cond" panose="020B0604020202020204" pitchFamily="34" charset="0"/>
              </a:rPr>
              <a:t>#</a:t>
            </a:r>
            <a:r>
              <a:rPr lang="en-GB" sz="3000" b="1" dirty="0">
                <a:solidFill>
                  <a:prstClr val="black"/>
                </a:solidFill>
                <a:latin typeface="Gill Sans Nova Cond" panose="020B0606020104020203" pitchFamily="34" charset="0"/>
              </a:rPr>
              <a:t>dùbhlain (= challenge)</a:t>
            </a:r>
          </a:p>
          <a:p>
            <a:pPr lvl="0" algn="just">
              <a:defRPr/>
            </a:pPr>
            <a:r>
              <a:rPr lang="en-GB" sz="3000" b="1" dirty="0" err="1">
                <a:solidFill>
                  <a:srgbClr val="FF0000"/>
                </a:solidFill>
                <a:latin typeface="Gill Sans Nova Cond" panose="020B0606020104020203" pitchFamily="34" charset="0"/>
              </a:rPr>
              <a:t>Lorg-Ulaidh</a:t>
            </a:r>
            <a:endParaRPr lang="en-GB" sz="3000" b="1" dirty="0">
              <a:solidFill>
                <a:srgbClr val="0000FF"/>
              </a:solidFill>
              <a:latin typeface="Gill Sans Nova Cond" panose="020B0606020104020203" pitchFamily="34" charset="0"/>
            </a:endParaRPr>
          </a:p>
          <a:p>
            <a:pPr lvl="0" algn="just">
              <a:defRPr/>
            </a:pPr>
            <a:r>
              <a:rPr lang="en-GB" sz="3000" b="1" dirty="0">
                <a:solidFill>
                  <a:prstClr val="black"/>
                </a:solidFill>
                <a:latin typeface="Gill Sans Nova Cond" panose="020B0606020104020203" pitchFamily="34" charset="0"/>
              </a:rPr>
              <a:t>(Treasure hunt)</a:t>
            </a:r>
          </a:p>
        </p:txBody>
      </p:sp>
      <p:pic>
        <p:nvPicPr>
          <p:cNvPr id="6" name="Picture 5"/>
          <p:cNvPicPr>
            <a:picLocks noChangeAspect="1"/>
          </p:cNvPicPr>
          <p:nvPr/>
        </p:nvPicPr>
        <p:blipFill>
          <a:blip r:embed="rId4"/>
          <a:stretch>
            <a:fillRect/>
          </a:stretch>
        </p:blipFill>
        <p:spPr>
          <a:xfrm>
            <a:off x="1723420" y="2713404"/>
            <a:ext cx="1124619" cy="1182580"/>
          </a:xfrm>
          <a:prstGeom prst="rect">
            <a:avLst/>
          </a:prstGeom>
        </p:spPr>
      </p:pic>
      <p:sp>
        <p:nvSpPr>
          <p:cNvPr id="11" name="Rectangle 10"/>
          <p:cNvSpPr/>
          <p:nvPr/>
        </p:nvSpPr>
        <p:spPr>
          <a:xfrm>
            <a:off x="2848039" y="3611246"/>
            <a:ext cx="9185927" cy="2593959"/>
          </a:xfrm>
          <a:prstGeom prst="rect">
            <a:avLst/>
          </a:prstGeom>
          <a:solidFill>
            <a:srgbClr val="CCCCFF"/>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en-GB" sz="2900" b="1" dirty="0">
              <a:solidFill>
                <a:schemeClr val="tx1"/>
              </a:solidFill>
            </a:endParaRPr>
          </a:p>
          <a:p>
            <a:pPr algn="just"/>
            <a:r>
              <a:rPr lang="en-GB" sz="2900" b="1" dirty="0">
                <a:solidFill>
                  <a:schemeClr val="bg1"/>
                </a:solidFill>
              </a:rPr>
              <a:t>1.</a:t>
            </a:r>
            <a:r>
              <a:rPr lang="en-GB" sz="2700" b="1" dirty="0">
                <a:solidFill>
                  <a:srgbClr val="002060"/>
                </a:solidFill>
              </a:rPr>
              <a:t>taigh  	</a:t>
            </a:r>
            <a:r>
              <a:rPr lang="en-GB" sz="2700" b="1" dirty="0">
                <a:solidFill>
                  <a:schemeClr val="bg1"/>
                </a:solidFill>
              </a:rPr>
              <a:t>		            7.</a:t>
            </a:r>
            <a:r>
              <a:rPr lang="en-GB" sz="2700" b="1" dirty="0">
                <a:solidFill>
                  <a:srgbClr val="FF0000"/>
                </a:solidFill>
              </a:rPr>
              <a:t>beinn</a:t>
            </a:r>
          </a:p>
          <a:p>
            <a:pPr algn="just"/>
            <a:r>
              <a:rPr lang="en-GB" sz="2700" b="1" dirty="0">
                <a:solidFill>
                  <a:schemeClr val="bg1"/>
                </a:solidFill>
              </a:rPr>
              <a:t>2.</a:t>
            </a:r>
            <a:r>
              <a:rPr lang="en-GB" sz="2700" b="1" dirty="0">
                <a:solidFill>
                  <a:srgbClr val="FF0000"/>
                </a:solidFill>
              </a:rPr>
              <a:t>bùth        	</a:t>
            </a:r>
            <a:r>
              <a:rPr lang="en-GB" sz="2700" b="1" dirty="0">
                <a:solidFill>
                  <a:schemeClr val="bg1"/>
                </a:solidFill>
              </a:rPr>
              <a:t>	                        8.</a:t>
            </a:r>
            <a:r>
              <a:rPr lang="en-GB" sz="2700" b="1" dirty="0">
                <a:solidFill>
                  <a:srgbClr val="FF0000"/>
                </a:solidFill>
              </a:rPr>
              <a:t>uinneag</a:t>
            </a:r>
          </a:p>
          <a:p>
            <a:pPr algn="just"/>
            <a:r>
              <a:rPr lang="en-GB" sz="2700" b="1" dirty="0">
                <a:solidFill>
                  <a:schemeClr val="bg1"/>
                </a:solidFill>
              </a:rPr>
              <a:t>3.</a:t>
            </a:r>
            <a:r>
              <a:rPr lang="en-GB" sz="2700" b="1" dirty="0">
                <a:solidFill>
                  <a:srgbClr val="002060"/>
                </a:solidFill>
              </a:rPr>
              <a:t>càr</a:t>
            </a:r>
            <a:r>
              <a:rPr lang="en-GB" sz="2700" b="1" dirty="0">
                <a:solidFill>
                  <a:srgbClr val="0000FF"/>
                </a:solidFill>
              </a:rPr>
              <a:t>		                                     </a:t>
            </a:r>
            <a:r>
              <a:rPr lang="en-GB" sz="2700" b="1" dirty="0">
                <a:solidFill>
                  <a:schemeClr val="bg1"/>
                </a:solidFill>
              </a:rPr>
              <a:t>9. </a:t>
            </a:r>
            <a:r>
              <a:rPr lang="en-GB" sz="2700" b="1" dirty="0" err="1">
                <a:solidFill>
                  <a:srgbClr val="002060"/>
                </a:solidFill>
              </a:rPr>
              <a:t>bàta</a:t>
            </a:r>
            <a:endParaRPr lang="en-GB" sz="2700" b="1" dirty="0">
              <a:solidFill>
                <a:srgbClr val="002060"/>
              </a:solidFill>
            </a:endParaRPr>
          </a:p>
          <a:p>
            <a:pPr algn="just"/>
            <a:r>
              <a:rPr lang="en-GB" sz="2700" b="1" dirty="0">
                <a:solidFill>
                  <a:schemeClr val="bg1"/>
                </a:solidFill>
              </a:rPr>
              <a:t>4.</a:t>
            </a:r>
            <a:r>
              <a:rPr lang="en-GB" sz="2700" b="1" dirty="0">
                <a:solidFill>
                  <a:srgbClr val="002060"/>
                </a:solidFill>
              </a:rPr>
              <a:t>eilean                    </a:t>
            </a:r>
            <a:r>
              <a:rPr lang="en-GB" sz="2700" b="1" dirty="0">
                <a:solidFill>
                  <a:srgbClr val="0000FF"/>
                </a:solidFill>
              </a:rPr>
              <a:t>		            </a:t>
            </a:r>
            <a:r>
              <a:rPr lang="en-GB" sz="2700" b="1" dirty="0">
                <a:solidFill>
                  <a:schemeClr val="bg1"/>
                </a:solidFill>
              </a:rPr>
              <a:t>10.</a:t>
            </a:r>
            <a:r>
              <a:rPr lang="en-GB" sz="2700" b="1" dirty="0">
                <a:solidFill>
                  <a:srgbClr val="FF0000"/>
                </a:solidFill>
              </a:rPr>
              <a:t>nighean</a:t>
            </a:r>
          </a:p>
          <a:p>
            <a:pPr algn="just"/>
            <a:r>
              <a:rPr lang="en-GB" sz="2700" b="1" dirty="0">
                <a:solidFill>
                  <a:schemeClr val="bg1"/>
                </a:solidFill>
              </a:rPr>
              <a:t>5.</a:t>
            </a:r>
            <a:r>
              <a:rPr lang="en-GB" sz="2700" b="1" dirty="0">
                <a:solidFill>
                  <a:srgbClr val="FF0000"/>
                </a:solidFill>
              </a:rPr>
              <a:t>eaglais                                             </a:t>
            </a:r>
            <a:r>
              <a:rPr lang="en-GB" sz="2700" b="1" dirty="0">
                <a:solidFill>
                  <a:schemeClr val="bg1"/>
                </a:solidFill>
              </a:rPr>
              <a:t>11.</a:t>
            </a:r>
            <a:r>
              <a:rPr lang="en-GB" sz="2700" b="1" dirty="0">
                <a:solidFill>
                  <a:srgbClr val="FF0000"/>
                </a:solidFill>
              </a:rPr>
              <a:t>duilleag</a:t>
            </a:r>
          </a:p>
          <a:p>
            <a:pPr algn="just"/>
            <a:r>
              <a:rPr lang="en-GB" sz="2700" b="1" dirty="0">
                <a:solidFill>
                  <a:schemeClr val="bg1"/>
                </a:solidFill>
              </a:rPr>
              <a:t>6.</a:t>
            </a:r>
            <a:r>
              <a:rPr lang="en-GB" sz="2700" b="1" dirty="0">
                <a:solidFill>
                  <a:srgbClr val="002060"/>
                </a:solidFill>
              </a:rPr>
              <a:t>doras </a:t>
            </a:r>
            <a:r>
              <a:rPr lang="en-GB" sz="2700" b="1" dirty="0">
                <a:solidFill>
                  <a:srgbClr val="0000FF"/>
                </a:solidFill>
              </a:rPr>
              <a:t>			            </a:t>
            </a:r>
            <a:r>
              <a:rPr lang="en-GB" sz="2700" b="1" dirty="0">
                <a:solidFill>
                  <a:schemeClr val="bg1"/>
                </a:solidFill>
              </a:rPr>
              <a:t>12.</a:t>
            </a:r>
            <a:r>
              <a:rPr lang="en-GB" sz="2700" b="1" dirty="0">
                <a:solidFill>
                  <a:srgbClr val="002060"/>
                </a:solidFill>
              </a:rPr>
              <a:t>dealbh</a:t>
            </a:r>
          </a:p>
          <a:p>
            <a:pPr algn="just"/>
            <a:endParaRPr lang="en-GB" sz="2700" b="1" dirty="0">
              <a:solidFill>
                <a:srgbClr val="FF0000"/>
              </a:solidFill>
            </a:endParaRPr>
          </a:p>
        </p:txBody>
      </p:sp>
    </p:spTree>
    <p:extLst>
      <p:ext uri="{BB962C8B-B14F-4D97-AF65-F5344CB8AC3E}">
        <p14:creationId xmlns:p14="http://schemas.microsoft.com/office/powerpoint/2010/main" val="56045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C4CE2-761F-4338-8F59-C52EA287F942}"/>
              </a:ext>
            </a:extLst>
          </p:cNvPr>
          <p:cNvSpPr>
            <a:spLocks noGrp="1"/>
          </p:cNvSpPr>
          <p:nvPr>
            <p:ph type="title"/>
          </p:nvPr>
        </p:nvSpPr>
        <p:spPr>
          <a:xfrm>
            <a:off x="1636862" y="2282820"/>
            <a:ext cx="9144000" cy="1968606"/>
          </a:xfrm>
        </p:spPr>
        <p:txBody>
          <a:bodyPr/>
          <a:lstStyle/>
          <a:p>
            <a:r>
              <a:rPr lang="en-US" sz="9600" b="1" i="1" dirty="0" smtClean="0">
                <a:latin typeface="Comic Sans MS" panose="030F0702030302020204" pitchFamily="66" charset="0"/>
              </a:rPr>
              <a:t>Spanish</a:t>
            </a:r>
            <a:endParaRPr lang="en-US" sz="9600" b="1" i="1" dirty="0">
              <a:latin typeface="Comic Sans MS" panose="030F0702030302020204" pitchFamily="66" charset="0"/>
            </a:endParaRPr>
          </a:p>
        </p:txBody>
      </p:sp>
    </p:spTree>
    <p:extLst>
      <p:ext uri="{BB962C8B-B14F-4D97-AF65-F5344CB8AC3E}">
        <p14:creationId xmlns:p14="http://schemas.microsoft.com/office/powerpoint/2010/main" val="201503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33928" y="274638"/>
            <a:ext cx="9848538" cy="1020762"/>
          </a:xfrm>
        </p:spPr>
        <p:txBody>
          <a:bodyPr/>
          <a:lstStyle/>
          <a:p>
            <a:r>
              <a:rPr lang="en-US" b="1" i="1" dirty="0">
                <a:latin typeface="Comic Sans MS" panose="030F0702030302020204" pitchFamily="66" charset="0"/>
              </a:rPr>
              <a:t>Welcome to the Languages Department</a:t>
            </a:r>
          </a:p>
        </p:txBody>
      </p:sp>
      <p:sp>
        <p:nvSpPr>
          <p:cNvPr id="14" name="Content Placeholder 13"/>
          <p:cNvSpPr>
            <a:spLocks noGrp="1"/>
          </p:cNvSpPr>
          <p:nvPr>
            <p:ph idx="1"/>
          </p:nvPr>
        </p:nvSpPr>
        <p:spPr>
          <a:xfrm>
            <a:off x="706589" y="1698917"/>
            <a:ext cx="11105660" cy="4890638"/>
          </a:xfrm>
        </p:spPr>
        <p:txBody>
          <a:bodyPr vert="horz" lIns="91440" tIns="45720" rIns="91440" bIns="45720" rtlCol="0" anchor="t">
            <a:normAutofit/>
          </a:bodyPr>
          <a:lstStyle/>
          <a:p>
            <a:r>
              <a:rPr lang="en-US" b="1" i="1" u="sng" dirty="0">
                <a:latin typeface="Comic Sans MS" panose="030F0702030302020204" pitchFamily="66" charset="0"/>
              </a:rPr>
              <a:t>Teachers:</a:t>
            </a:r>
          </a:p>
          <a:p>
            <a:pPr lvl="1"/>
            <a:r>
              <a:rPr lang="en-US" sz="2400" i="1" dirty="0" err="1">
                <a:latin typeface="Comic Sans MS" panose="030F0702030302020204" pitchFamily="66" charset="0"/>
              </a:rPr>
              <a:t>Ms</a:t>
            </a:r>
            <a:r>
              <a:rPr lang="en-US" sz="2400" i="1" dirty="0">
                <a:latin typeface="Comic Sans MS" panose="030F0702030302020204" pitchFamily="66" charset="0"/>
              </a:rPr>
              <a:t> Brown</a:t>
            </a:r>
          </a:p>
          <a:p>
            <a:pPr lvl="1"/>
            <a:r>
              <a:rPr lang="en-US" sz="2400" i="1" dirty="0" err="1">
                <a:latin typeface="Comic Sans MS" panose="030F0702030302020204" pitchFamily="66" charset="0"/>
              </a:rPr>
              <a:t>Mrs</a:t>
            </a:r>
            <a:r>
              <a:rPr lang="en-US" sz="2400" i="1" dirty="0">
                <a:latin typeface="Comic Sans MS" panose="030F0702030302020204" pitchFamily="66" charset="0"/>
              </a:rPr>
              <a:t> </a:t>
            </a:r>
            <a:r>
              <a:rPr lang="en-US" sz="2400" i="1" dirty="0" err="1">
                <a:latin typeface="Comic Sans MS" panose="030F0702030302020204" pitchFamily="66" charset="0"/>
              </a:rPr>
              <a:t>Chistyakova</a:t>
            </a:r>
            <a:endParaRPr lang="en-US" sz="2400" i="1" dirty="0">
              <a:latin typeface="Comic Sans MS" panose="030F0702030302020204" pitchFamily="66" charset="0"/>
            </a:endParaRPr>
          </a:p>
          <a:p>
            <a:pPr lvl="1"/>
            <a:r>
              <a:rPr lang="en-US" sz="2400" i="1" dirty="0" err="1">
                <a:latin typeface="Comic Sans MS" panose="030F0702030302020204" pitchFamily="66" charset="0"/>
              </a:rPr>
              <a:t>Mr</a:t>
            </a:r>
            <a:r>
              <a:rPr lang="en-US" sz="2400" i="1" dirty="0">
                <a:latin typeface="Comic Sans MS" panose="030F0702030302020204" pitchFamily="66" charset="0"/>
              </a:rPr>
              <a:t> </a:t>
            </a:r>
            <a:r>
              <a:rPr lang="en-US" sz="2400" i="1" dirty="0" err="1">
                <a:latin typeface="Comic Sans MS" panose="030F0702030302020204" pitchFamily="66" charset="0"/>
              </a:rPr>
              <a:t>Macanulty</a:t>
            </a:r>
            <a:endParaRPr lang="en-US" sz="2400" i="1" dirty="0">
              <a:latin typeface="Comic Sans MS" panose="030F0702030302020204" pitchFamily="66" charset="0"/>
            </a:endParaRPr>
          </a:p>
          <a:p>
            <a:pPr lvl="1"/>
            <a:r>
              <a:rPr lang="en-US" sz="2400" i="1" dirty="0" err="1">
                <a:latin typeface="Comic Sans MS" panose="030F0702030302020204" pitchFamily="66" charset="0"/>
              </a:rPr>
              <a:t>Mr</a:t>
            </a:r>
            <a:r>
              <a:rPr lang="en-US" sz="2400" i="1" dirty="0">
                <a:latin typeface="Comic Sans MS" panose="030F0702030302020204" pitchFamily="66" charset="0"/>
              </a:rPr>
              <a:t> O'Halloran</a:t>
            </a:r>
          </a:p>
          <a:p>
            <a:r>
              <a:rPr lang="en-US" b="1" i="1" u="sng" dirty="0">
                <a:latin typeface="Comic Sans MS" panose="030F0702030302020204" pitchFamily="66" charset="0"/>
              </a:rPr>
              <a:t>Location in school:</a:t>
            </a:r>
          </a:p>
          <a:p>
            <a:pPr lvl="1"/>
            <a:r>
              <a:rPr lang="en-US" sz="2400" i="1" dirty="0">
                <a:latin typeface="Comic Sans MS" panose="030F0702030302020204" pitchFamily="66" charset="0"/>
              </a:rPr>
              <a:t>Classrooms are based on the THIRD FLOOR of the </a:t>
            </a:r>
            <a:r>
              <a:rPr lang="en-US" sz="2400" i="1" dirty="0" smtClean="0">
                <a:latin typeface="Comic Sans MS" panose="030F0702030302020204" pitchFamily="66" charset="0"/>
              </a:rPr>
              <a:t>main building</a:t>
            </a:r>
            <a:endParaRPr lang="en-US" i="1" dirty="0">
              <a:latin typeface="Comic Sans MS" panose="030F0702030302020204" pitchFamily="66" charset="0"/>
            </a:endParaRPr>
          </a:p>
          <a:p>
            <a:r>
              <a:rPr lang="en-US" b="1" i="1" u="sng" dirty="0">
                <a:latin typeface="Comic Sans MS" panose="030F0702030302020204" pitchFamily="66" charset="0"/>
              </a:rPr>
              <a:t>Periods of Languages per week in S1:</a:t>
            </a:r>
          </a:p>
          <a:p>
            <a:pPr lvl="1"/>
            <a:r>
              <a:rPr lang="en-US" sz="2400" i="1" dirty="0">
                <a:latin typeface="Comic Sans MS" panose="030F0702030302020204" pitchFamily="66" charset="0"/>
              </a:rPr>
              <a:t>2 periods French</a:t>
            </a:r>
          </a:p>
          <a:p>
            <a:pPr lvl="1"/>
            <a:r>
              <a:rPr lang="en-US" sz="2400" i="1" dirty="0">
                <a:latin typeface="Comic Sans MS" panose="030F0702030302020204" pitchFamily="66" charset="0"/>
              </a:rPr>
              <a:t>1 period German</a:t>
            </a:r>
          </a:p>
          <a:p>
            <a:endParaRPr lang="en-US" i="1" dirty="0">
              <a:latin typeface="Comic Sans MS" panose="030F0702030302020204" pitchFamily="66" charset="0"/>
            </a:endParaRP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561" y="555384"/>
            <a:ext cx="2165620" cy="3843976"/>
          </a:xfrm>
          <a:prstGeom prst="rect">
            <a:avLst/>
          </a:prstGeom>
        </p:spPr>
      </p:pic>
      <p:sp>
        <p:nvSpPr>
          <p:cNvPr id="3" name="Rounded Rectangular Callout 2"/>
          <p:cNvSpPr/>
          <p:nvPr/>
        </p:nvSpPr>
        <p:spPr>
          <a:xfrm>
            <a:off x="2038130" y="135769"/>
            <a:ext cx="5679793" cy="3087170"/>
          </a:xfrm>
          <a:prstGeom prst="wedgeRoundRectCallout">
            <a:avLst>
              <a:gd name="adj1" fmla="val -55107"/>
              <a:gd name="adj2" fmla="val -697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GB" sz="2800" b="1" dirty="0">
                <a:solidFill>
                  <a:schemeClr val="tx1"/>
                </a:solidFill>
              </a:rPr>
              <a:t> </a:t>
            </a:r>
          </a:p>
          <a:p>
            <a:r>
              <a:rPr lang="en-GB" sz="2800" b="1" dirty="0">
                <a:solidFill>
                  <a:schemeClr val="bg1"/>
                </a:solidFill>
                <a:latin typeface="Corbel" panose="020B0503020204020204" pitchFamily="34" charset="0"/>
              </a:rPr>
              <a:t>¡Hola y </a:t>
            </a:r>
            <a:r>
              <a:rPr lang="en-GB" sz="2800" b="1" dirty="0" err="1">
                <a:solidFill>
                  <a:schemeClr val="bg1"/>
                </a:solidFill>
                <a:latin typeface="Corbel" panose="020B0503020204020204" pitchFamily="34" charset="0"/>
              </a:rPr>
              <a:t>bienvenidos</a:t>
            </a:r>
            <a:r>
              <a:rPr lang="en-GB" sz="2800" b="1" dirty="0">
                <a:solidFill>
                  <a:schemeClr val="bg1"/>
                </a:solidFill>
                <a:latin typeface="Corbel" panose="020B0503020204020204" pitchFamily="34" charset="0"/>
              </a:rPr>
              <a:t> a Annan Academy!  </a:t>
            </a:r>
            <a:r>
              <a:rPr lang="en-GB" sz="2800" b="1" dirty="0" err="1">
                <a:solidFill>
                  <a:schemeClr val="bg1"/>
                </a:solidFill>
                <a:latin typeface="Corbel" panose="020B0503020204020204" pitchFamily="34" charset="0"/>
              </a:rPr>
              <a:t>Tenemos</a:t>
            </a:r>
            <a:r>
              <a:rPr lang="en-GB" sz="2800" b="1" dirty="0">
                <a:solidFill>
                  <a:schemeClr val="bg1"/>
                </a:solidFill>
                <a:latin typeface="Corbel" panose="020B0503020204020204" pitchFamily="34" charset="0"/>
              </a:rPr>
              <a:t> </a:t>
            </a:r>
            <a:r>
              <a:rPr lang="en-GB" sz="2800" b="1" dirty="0" err="1">
                <a:solidFill>
                  <a:schemeClr val="bg1"/>
                </a:solidFill>
                <a:latin typeface="Corbel" panose="020B0503020204020204" pitchFamily="34" charset="0"/>
              </a:rPr>
              <a:t>unas</a:t>
            </a:r>
            <a:r>
              <a:rPr lang="en-GB" sz="2800" b="1" dirty="0">
                <a:solidFill>
                  <a:schemeClr val="bg1"/>
                </a:solidFill>
                <a:latin typeface="Corbel" panose="020B0503020204020204" pitchFamily="34" charset="0"/>
              </a:rPr>
              <a:t> </a:t>
            </a:r>
            <a:r>
              <a:rPr lang="en-GB" sz="2800" b="1" dirty="0" err="1">
                <a:solidFill>
                  <a:schemeClr val="bg1"/>
                </a:solidFill>
                <a:latin typeface="Corbel" panose="020B0503020204020204" pitchFamily="34" charset="0"/>
              </a:rPr>
              <a:t>ganas</a:t>
            </a:r>
            <a:r>
              <a:rPr lang="en-GB" sz="2800" b="1" dirty="0">
                <a:solidFill>
                  <a:schemeClr val="bg1"/>
                </a:solidFill>
                <a:latin typeface="Corbel" panose="020B0503020204020204" pitchFamily="34" charset="0"/>
              </a:rPr>
              <a:t> de </a:t>
            </a:r>
            <a:r>
              <a:rPr lang="en-GB" sz="2800" b="1" dirty="0" err="1">
                <a:solidFill>
                  <a:schemeClr val="bg1"/>
                </a:solidFill>
                <a:latin typeface="Corbel" panose="020B0503020204020204" pitchFamily="34" charset="0"/>
              </a:rPr>
              <a:t>verte</a:t>
            </a:r>
            <a:r>
              <a:rPr lang="en-GB" sz="2800" b="1" dirty="0">
                <a:solidFill>
                  <a:schemeClr val="bg1"/>
                </a:solidFill>
                <a:latin typeface="Corbel" panose="020B0503020204020204" pitchFamily="34" charset="0"/>
              </a:rPr>
              <a:t>. </a:t>
            </a:r>
            <a:r>
              <a:rPr lang="en-GB" sz="2800" b="1" dirty="0">
                <a:solidFill>
                  <a:schemeClr val="bg1"/>
                </a:solidFill>
                <a:latin typeface="Corbel" panose="020B0503020204020204" pitchFamily="34" charset="0"/>
                <a:sym typeface="Wingdings" panose="05000000000000000000" pitchFamily="2" charset="2"/>
              </a:rPr>
              <a:t> </a:t>
            </a:r>
            <a:r>
              <a:rPr lang="en-GB" sz="2800" b="1" dirty="0" err="1">
                <a:solidFill>
                  <a:schemeClr val="bg1"/>
                </a:solidFill>
                <a:latin typeface="Corbel" panose="020B0503020204020204" pitchFamily="34" charset="0"/>
                <a:sym typeface="Wingdings" panose="05000000000000000000" pitchFamily="2" charset="2"/>
              </a:rPr>
              <a:t>Aquí</a:t>
            </a:r>
            <a:r>
              <a:rPr lang="en-GB" sz="2800" b="1" dirty="0">
                <a:solidFill>
                  <a:schemeClr val="bg1"/>
                </a:solidFill>
                <a:latin typeface="Corbel" panose="020B0503020204020204" pitchFamily="34" charset="0"/>
                <a:sym typeface="Wingdings" panose="05000000000000000000" pitchFamily="2" charset="2"/>
              </a:rPr>
              <a:t> </a:t>
            </a:r>
            <a:r>
              <a:rPr lang="en-GB" sz="2800" b="1" dirty="0" err="1">
                <a:solidFill>
                  <a:schemeClr val="bg1"/>
                </a:solidFill>
                <a:latin typeface="Corbel" panose="020B0503020204020204" pitchFamily="34" charset="0"/>
                <a:sym typeface="Wingdings" panose="05000000000000000000" pitchFamily="2" charset="2"/>
              </a:rPr>
              <a:t>tienes</a:t>
            </a:r>
            <a:r>
              <a:rPr lang="en-GB" sz="2800" b="1" dirty="0">
                <a:solidFill>
                  <a:schemeClr val="bg1"/>
                </a:solidFill>
                <a:latin typeface="Corbel" panose="020B0503020204020204" pitchFamily="34" charset="0"/>
                <a:sym typeface="Wingdings" panose="05000000000000000000" pitchFamily="2" charset="2"/>
              </a:rPr>
              <a:t> </a:t>
            </a:r>
            <a:r>
              <a:rPr lang="en-GB" sz="2800" b="1" dirty="0" err="1">
                <a:solidFill>
                  <a:schemeClr val="bg1"/>
                </a:solidFill>
                <a:latin typeface="Corbel" panose="020B0503020204020204" pitchFamily="34" charset="0"/>
                <a:sym typeface="Wingdings" panose="05000000000000000000" pitchFamily="2" charset="2"/>
              </a:rPr>
              <a:t>información</a:t>
            </a:r>
            <a:r>
              <a:rPr lang="en-GB" sz="2800" b="1" dirty="0">
                <a:solidFill>
                  <a:schemeClr val="bg1"/>
                </a:solidFill>
                <a:latin typeface="Corbel" panose="020B0503020204020204" pitchFamily="34" charset="0"/>
                <a:sym typeface="Wingdings" panose="05000000000000000000" pitchFamily="2" charset="2"/>
              </a:rPr>
              <a:t> </a:t>
            </a:r>
            <a:r>
              <a:rPr lang="en-GB" sz="2800" b="1" dirty="0" err="1">
                <a:solidFill>
                  <a:schemeClr val="bg1"/>
                </a:solidFill>
                <a:latin typeface="Corbel" panose="020B0503020204020204" pitchFamily="34" charset="0"/>
                <a:sym typeface="Wingdings" panose="05000000000000000000" pitchFamily="2" charset="2"/>
              </a:rPr>
              <a:t>acerca</a:t>
            </a:r>
            <a:r>
              <a:rPr lang="en-GB" sz="2800" b="1" dirty="0">
                <a:solidFill>
                  <a:schemeClr val="bg1"/>
                </a:solidFill>
                <a:latin typeface="Corbel" panose="020B0503020204020204" pitchFamily="34" charset="0"/>
                <a:sym typeface="Wingdings" panose="05000000000000000000" pitchFamily="2" charset="2"/>
              </a:rPr>
              <a:t> del </a:t>
            </a:r>
            <a:r>
              <a:rPr lang="en-GB" sz="2800" b="1" dirty="0" err="1">
                <a:solidFill>
                  <a:schemeClr val="bg1"/>
                </a:solidFill>
                <a:latin typeface="Corbel" panose="020B0503020204020204" pitchFamily="34" charset="0"/>
                <a:sym typeface="Wingdings" panose="05000000000000000000" pitchFamily="2" charset="2"/>
              </a:rPr>
              <a:t>español</a:t>
            </a:r>
            <a:r>
              <a:rPr lang="en-GB" sz="2800" b="1" dirty="0">
                <a:solidFill>
                  <a:schemeClr val="bg1"/>
                </a:solidFill>
                <a:latin typeface="Corbel" panose="020B0503020204020204" pitchFamily="34" charset="0"/>
                <a:sym typeface="Wingdings" panose="05000000000000000000" pitchFamily="2" charset="2"/>
              </a:rPr>
              <a:t>, un </a:t>
            </a:r>
            <a:r>
              <a:rPr lang="en-GB" sz="2800" b="1" dirty="0" err="1">
                <a:solidFill>
                  <a:schemeClr val="bg1"/>
                </a:solidFill>
                <a:latin typeface="Corbel" panose="020B0503020204020204" pitchFamily="34" charset="0"/>
                <a:sym typeface="Wingdings" panose="05000000000000000000" pitchFamily="2" charset="2"/>
              </a:rPr>
              <a:t>pequeño</a:t>
            </a:r>
            <a:r>
              <a:rPr lang="en-GB" sz="2800" b="1" dirty="0">
                <a:solidFill>
                  <a:schemeClr val="bg1"/>
                </a:solidFill>
                <a:latin typeface="Corbel" panose="020B0503020204020204" pitchFamily="34" charset="0"/>
                <a:sym typeface="Wingdings" panose="05000000000000000000" pitchFamily="2" charset="2"/>
              </a:rPr>
              <a:t> </a:t>
            </a:r>
            <a:r>
              <a:rPr lang="en-GB" sz="2800" b="1" dirty="0" err="1">
                <a:solidFill>
                  <a:schemeClr val="bg1"/>
                </a:solidFill>
                <a:latin typeface="Corbel" panose="020B0503020204020204" pitchFamily="34" charset="0"/>
                <a:sym typeface="Wingdings" panose="05000000000000000000" pitchFamily="2" charset="2"/>
              </a:rPr>
              <a:t>proyecto</a:t>
            </a:r>
            <a:r>
              <a:rPr lang="en-GB" sz="2800" b="1" dirty="0">
                <a:solidFill>
                  <a:schemeClr val="bg1"/>
                </a:solidFill>
                <a:latin typeface="Corbel" panose="020B0503020204020204" pitchFamily="34" charset="0"/>
                <a:sym typeface="Wingdings" panose="05000000000000000000" pitchFamily="2" charset="2"/>
              </a:rPr>
              <a:t> y hasta un </a:t>
            </a:r>
            <a:r>
              <a:rPr lang="en-GB" sz="2800" b="1" dirty="0" err="1">
                <a:solidFill>
                  <a:schemeClr val="bg1"/>
                </a:solidFill>
                <a:latin typeface="Corbel" panose="020B0503020204020204" pitchFamily="34" charset="0"/>
                <a:sym typeface="Wingdings" panose="05000000000000000000" pitchFamily="2" charset="2"/>
              </a:rPr>
              <a:t>desafío</a:t>
            </a:r>
            <a:r>
              <a:rPr lang="en-GB" sz="2800" b="1" dirty="0">
                <a:solidFill>
                  <a:schemeClr val="bg1"/>
                </a:solidFill>
                <a:latin typeface="Corbel" panose="020B0503020204020204" pitchFamily="34" charset="0"/>
                <a:sym typeface="Wingdings" panose="05000000000000000000" pitchFamily="2" charset="2"/>
              </a:rPr>
              <a:t> (¿para </a:t>
            </a:r>
            <a:r>
              <a:rPr lang="en-GB" sz="2800" b="1" dirty="0" err="1">
                <a:solidFill>
                  <a:schemeClr val="bg1"/>
                </a:solidFill>
                <a:latin typeface="Corbel" panose="020B0503020204020204" pitchFamily="34" charset="0"/>
                <a:sym typeface="Wingdings" panose="05000000000000000000" pitchFamily="2" charset="2"/>
              </a:rPr>
              <a:t>toda</a:t>
            </a:r>
            <a:r>
              <a:rPr lang="en-GB" sz="2800" b="1" dirty="0">
                <a:solidFill>
                  <a:schemeClr val="bg1"/>
                </a:solidFill>
                <a:latin typeface="Corbel" panose="020B0503020204020204" pitchFamily="34" charset="0"/>
                <a:sym typeface="Wingdings" panose="05000000000000000000" pitchFamily="2" charset="2"/>
              </a:rPr>
              <a:t> la </a:t>
            </a:r>
            <a:r>
              <a:rPr lang="en-GB" sz="2800" b="1" dirty="0" err="1">
                <a:solidFill>
                  <a:schemeClr val="bg1"/>
                </a:solidFill>
                <a:latin typeface="Corbel" panose="020B0503020204020204" pitchFamily="34" charset="0"/>
                <a:sym typeface="Wingdings" panose="05000000000000000000" pitchFamily="2" charset="2"/>
              </a:rPr>
              <a:t>familia</a:t>
            </a:r>
            <a:r>
              <a:rPr lang="en-GB" sz="2800" b="1" dirty="0">
                <a:solidFill>
                  <a:schemeClr val="bg1"/>
                </a:solidFill>
                <a:latin typeface="Corbel" panose="020B0503020204020204" pitchFamily="34" charset="0"/>
                <a:sym typeface="Wingdings" panose="05000000000000000000" pitchFamily="2" charset="2"/>
              </a:rPr>
              <a:t>?) </a:t>
            </a:r>
            <a:r>
              <a:rPr lang="en-GB" sz="2800" b="1" dirty="0">
                <a:solidFill>
                  <a:schemeClr val="bg1"/>
                </a:solidFill>
                <a:latin typeface="Corbel" panose="020B0503020204020204" pitchFamily="34" charset="0"/>
              </a:rPr>
              <a:t>¡</a:t>
            </a:r>
            <a:r>
              <a:rPr lang="en-GB" sz="2800" b="1" dirty="0">
                <a:solidFill>
                  <a:schemeClr val="bg1"/>
                </a:solidFill>
                <a:latin typeface="Corbel" panose="020B0503020204020204" pitchFamily="34" charset="0"/>
                <a:sym typeface="Wingdings" panose="05000000000000000000" pitchFamily="2" charset="2"/>
              </a:rPr>
              <a:t>Hasta pronto!</a:t>
            </a:r>
            <a:endParaRPr lang="en-GB" sz="2800" b="1" dirty="0">
              <a:solidFill>
                <a:schemeClr val="bg1"/>
              </a:solidFill>
              <a:latin typeface="Corbel" panose="020B0503020204020204" pitchFamily="34" charset="0"/>
            </a:endParaRPr>
          </a:p>
          <a:p>
            <a:pPr algn="just"/>
            <a:endParaRPr lang="en-GB" sz="3000" b="1" dirty="0">
              <a:solidFill>
                <a:schemeClr val="tx1"/>
              </a:solidFill>
            </a:endParaRPr>
          </a:p>
        </p:txBody>
      </p:sp>
      <p:pic>
        <p:nvPicPr>
          <p:cNvPr id="5" name="Picture 4"/>
          <p:cNvPicPr>
            <a:picLocks noChangeAspect="1"/>
          </p:cNvPicPr>
          <p:nvPr/>
        </p:nvPicPr>
        <p:blipFill>
          <a:blip r:embed="rId3"/>
          <a:stretch>
            <a:fillRect/>
          </a:stretch>
        </p:blipFill>
        <p:spPr>
          <a:xfrm>
            <a:off x="371561" y="555383"/>
            <a:ext cx="719203" cy="719203"/>
          </a:xfrm>
          <a:prstGeom prst="rect">
            <a:avLst/>
          </a:prstGeom>
        </p:spPr>
      </p:pic>
      <p:pic>
        <p:nvPicPr>
          <p:cNvPr id="6" name="Picture 5"/>
          <p:cNvPicPr>
            <a:picLocks noChangeAspect="1"/>
          </p:cNvPicPr>
          <p:nvPr/>
        </p:nvPicPr>
        <p:blipFill>
          <a:blip r:embed="rId4"/>
          <a:stretch>
            <a:fillRect/>
          </a:stretch>
        </p:blipFill>
        <p:spPr>
          <a:xfrm flipH="1">
            <a:off x="7140168" y="2772419"/>
            <a:ext cx="434602" cy="434602"/>
          </a:xfrm>
          <a:prstGeom prst="rect">
            <a:avLst/>
          </a:prstGeom>
        </p:spPr>
      </p:pic>
      <p:sp>
        <p:nvSpPr>
          <p:cNvPr id="7" name="Rectangle 6"/>
          <p:cNvSpPr/>
          <p:nvPr/>
        </p:nvSpPr>
        <p:spPr>
          <a:xfrm>
            <a:off x="8437265" y="263150"/>
            <a:ext cx="3132128" cy="27275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2000" b="1" dirty="0">
                <a:solidFill>
                  <a:schemeClr val="bg1"/>
                </a:solidFill>
              </a:rPr>
              <a:t>Hello &amp; welcome to Annan Academy! We can’t wait to see you </a:t>
            </a:r>
            <a:r>
              <a:rPr lang="en-GB" sz="2000" b="1" dirty="0">
                <a:solidFill>
                  <a:schemeClr val="bg1"/>
                </a:solidFill>
                <a:sym typeface="Wingdings" panose="05000000000000000000" pitchFamily="2" charset="2"/>
              </a:rPr>
              <a:t> Here is some information about Spanish, a little research project &amp; even a challenge (for the whole family?) See you soon! </a:t>
            </a:r>
            <a:endParaRPr lang="en-GB" sz="2000" b="1" dirty="0">
              <a:solidFill>
                <a:schemeClr val="bg1"/>
              </a:solidFill>
            </a:endParaRPr>
          </a:p>
        </p:txBody>
      </p:sp>
      <p:pic>
        <p:nvPicPr>
          <p:cNvPr id="8" name="Picture 7"/>
          <p:cNvPicPr>
            <a:picLocks noChangeAspect="1"/>
          </p:cNvPicPr>
          <p:nvPr/>
        </p:nvPicPr>
        <p:blipFill>
          <a:blip r:embed="rId5"/>
          <a:stretch>
            <a:fillRect/>
          </a:stretch>
        </p:blipFill>
        <p:spPr>
          <a:xfrm>
            <a:off x="10988356" y="2556979"/>
            <a:ext cx="432741" cy="432741"/>
          </a:xfrm>
          <a:prstGeom prst="rect">
            <a:avLst/>
          </a:prstGeom>
        </p:spPr>
      </p:pic>
      <p:sp>
        <p:nvSpPr>
          <p:cNvPr id="9" name="Flowchart: Punched Tape 8"/>
          <p:cNvSpPr/>
          <p:nvPr/>
        </p:nvSpPr>
        <p:spPr>
          <a:xfrm>
            <a:off x="4121079" y="4062170"/>
            <a:ext cx="6534152" cy="2202981"/>
          </a:xfrm>
          <a:prstGeom prst="flowChartPunchedTape">
            <a:avLst/>
          </a:prstGeom>
          <a:solidFill>
            <a:srgbClr val="CCCCFF"/>
          </a:solidFill>
        </p:spPr>
        <p:style>
          <a:lnRef idx="1">
            <a:schemeClr val="accent4"/>
          </a:lnRef>
          <a:fillRef idx="3">
            <a:schemeClr val="accent4"/>
          </a:fillRef>
          <a:effectRef idx="2">
            <a:schemeClr val="accent4"/>
          </a:effectRef>
          <a:fontRef idx="minor">
            <a:schemeClr val="lt1"/>
          </a:fontRef>
        </p:style>
        <p:txBody>
          <a:bodyPr rtlCol="0" anchor="ctr"/>
          <a:lstStyle/>
          <a:p>
            <a:pPr algn="just"/>
            <a:r>
              <a:rPr lang="en-GB" sz="3600" b="1">
                <a:solidFill>
                  <a:srgbClr val="7030A0"/>
                </a:solidFill>
                <a:effectLst>
                  <a:outerShdw blurRad="38100" dist="38100" dir="2700000" algn="tl">
                    <a:srgbClr val="000000">
                      <a:alpha val="43137"/>
                    </a:srgbClr>
                  </a:outerShdw>
                </a:effectLst>
              </a:rPr>
              <a:t>Modern Languages Department</a:t>
            </a:r>
          </a:p>
        </p:txBody>
      </p:sp>
    </p:spTree>
    <p:extLst>
      <p:ext uri="{BB962C8B-B14F-4D97-AF65-F5344CB8AC3E}">
        <p14:creationId xmlns:p14="http://schemas.microsoft.com/office/powerpoint/2010/main" val="65218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3" y="675275"/>
            <a:ext cx="2165620" cy="3843976"/>
          </a:xfrm>
          <a:prstGeom prst="rect">
            <a:avLst/>
          </a:prstGeom>
        </p:spPr>
      </p:pic>
      <p:pic>
        <p:nvPicPr>
          <p:cNvPr id="5" name="Picture 4"/>
          <p:cNvPicPr>
            <a:picLocks noChangeAspect="1"/>
          </p:cNvPicPr>
          <p:nvPr/>
        </p:nvPicPr>
        <p:blipFill>
          <a:blip r:embed="rId3"/>
          <a:stretch>
            <a:fillRect/>
          </a:stretch>
        </p:blipFill>
        <p:spPr>
          <a:xfrm>
            <a:off x="7953" y="678624"/>
            <a:ext cx="719203" cy="719203"/>
          </a:xfrm>
          <a:prstGeom prst="rect">
            <a:avLst/>
          </a:prstGeom>
        </p:spPr>
      </p:pic>
      <p:sp>
        <p:nvSpPr>
          <p:cNvPr id="4" name="Rectangle 3"/>
          <p:cNvSpPr/>
          <p:nvPr/>
        </p:nvSpPr>
        <p:spPr>
          <a:xfrm>
            <a:off x="1648489" y="-8692"/>
            <a:ext cx="10549248" cy="29687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GB" sz="2000" b="1" dirty="0"/>
              <a:t>In Spanish you practise your Spanish listening, reading, speaking and writing with each other so that you feel more confident to communicate in Spanish. Speaking another language is an important life skill ; your aim is to give speaking Spanish a go, not worry about making mistakes &amp; it’s our job to help you do this!</a:t>
            </a:r>
          </a:p>
          <a:p>
            <a:pPr algn="just"/>
            <a:r>
              <a:rPr lang="en-GB" sz="2000" b="1" dirty="0"/>
              <a:t>You will learn to use/understand language about: </a:t>
            </a:r>
          </a:p>
          <a:p>
            <a:pPr algn="just"/>
            <a:r>
              <a:rPr lang="en-GB" sz="2000" b="1" u="sng" dirty="0">
                <a:solidFill>
                  <a:srgbClr val="7030A0"/>
                </a:solidFill>
              </a:rPr>
              <a:t>your school life </a:t>
            </a:r>
            <a:r>
              <a:rPr lang="en-GB" sz="1600" b="1" dirty="0"/>
              <a:t>(school subjects; your likes &amp; dislikes; things you need for school &amp; your school routine)</a:t>
            </a:r>
          </a:p>
          <a:p>
            <a:pPr algn="just"/>
            <a:r>
              <a:rPr lang="en-GB" sz="2000" b="1" u="sng" dirty="0">
                <a:solidFill>
                  <a:schemeClr val="accent5">
                    <a:lumMod val="60000"/>
                    <a:lumOff val="40000"/>
                  </a:schemeClr>
                </a:solidFill>
              </a:rPr>
              <a:t>new technology</a:t>
            </a:r>
            <a:r>
              <a:rPr lang="en-GB" sz="2000" b="1" u="sng" dirty="0">
                <a:solidFill>
                  <a:schemeClr val="accent2">
                    <a:lumMod val="75000"/>
                  </a:schemeClr>
                </a:solidFill>
              </a:rPr>
              <a:t> </a:t>
            </a:r>
            <a:r>
              <a:rPr lang="en-GB" sz="1600" b="1" dirty="0"/>
              <a:t>(what technology you have, what you &amp; your family use it for; the (dis)advantages of new technology)</a:t>
            </a:r>
          </a:p>
          <a:p>
            <a:pPr algn="just"/>
            <a:r>
              <a:rPr lang="en-GB" sz="2000" b="1" u="sng" dirty="0">
                <a:solidFill>
                  <a:srgbClr val="0070C0"/>
                </a:solidFill>
              </a:rPr>
              <a:t>family life &amp; free time </a:t>
            </a:r>
            <a:r>
              <a:rPr lang="en-GB" sz="1600" b="1" dirty="0"/>
              <a:t>( family members, what you do as a family, you hobbies, what there us to do where you live)</a:t>
            </a:r>
          </a:p>
        </p:txBody>
      </p:sp>
      <p:sp>
        <p:nvSpPr>
          <p:cNvPr id="9" name="Rectangle 8"/>
          <p:cNvSpPr/>
          <p:nvPr/>
        </p:nvSpPr>
        <p:spPr>
          <a:xfrm>
            <a:off x="1641148" y="2968172"/>
            <a:ext cx="10547677" cy="268254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GB" sz="2000" b="1" dirty="0"/>
              <a:t>Your S1 transition project for Spanish is to: do some cultural research so that you know more about Spanish and the Spanish-speaking world. </a:t>
            </a:r>
          </a:p>
          <a:p>
            <a:pPr algn="just"/>
            <a:r>
              <a:rPr lang="en-GB" sz="2000" b="1" u="sng" dirty="0"/>
              <a:t>Task: </a:t>
            </a:r>
            <a:r>
              <a:rPr lang="en-GB" sz="2000" b="1" dirty="0"/>
              <a:t>research &amp; note some facts on the following people or things: </a:t>
            </a:r>
          </a:p>
          <a:p>
            <a:pPr marL="514196" indent="-514196" algn="just">
              <a:buAutoNum type="romanLcParenBoth"/>
            </a:pPr>
            <a:r>
              <a:rPr lang="en-GB" sz="2000" b="1" dirty="0">
                <a:solidFill>
                  <a:srgbClr val="7030A0"/>
                </a:solidFill>
              </a:rPr>
              <a:t>Shakira and El Cid  </a:t>
            </a:r>
            <a:r>
              <a:rPr lang="en-GB" sz="2000" b="1" dirty="0"/>
              <a:t>(What are they famous for? Where are they from? etc.) </a:t>
            </a:r>
          </a:p>
          <a:p>
            <a:pPr marL="514196" indent="-514196" algn="just">
              <a:buAutoNum type="romanLcParenBoth"/>
            </a:pPr>
            <a:r>
              <a:rPr lang="en-GB" sz="2000" b="1" dirty="0"/>
              <a:t>The city of </a:t>
            </a:r>
            <a:r>
              <a:rPr lang="en-GB" sz="2000" b="1" dirty="0">
                <a:solidFill>
                  <a:srgbClr val="7030A0"/>
                </a:solidFill>
              </a:rPr>
              <a:t>Buenos Aires</a:t>
            </a:r>
            <a:r>
              <a:rPr lang="en-GB" sz="2000" b="1" dirty="0"/>
              <a:t> (Where is it? Famous sights are there? Famous people from here? etc.)</a:t>
            </a:r>
          </a:p>
          <a:p>
            <a:pPr marL="514196" indent="-514196" algn="just">
              <a:buAutoNum type="romanLcParenBoth"/>
            </a:pPr>
            <a:r>
              <a:rPr lang="en-GB" sz="2000" b="1" dirty="0">
                <a:solidFill>
                  <a:srgbClr val="7030A0"/>
                </a:solidFill>
              </a:rPr>
              <a:t>The Alhambra</a:t>
            </a:r>
            <a:r>
              <a:rPr lang="en-GB" sz="2000" b="1" dirty="0"/>
              <a:t> (Where is it? What is it? who lived there? etc.)</a:t>
            </a:r>
          </a:p>
          <a:p>
            <a:pPr marL="514196" indent="-514196" algn="just">
              <a:buAutoNum type="romanLcParenBoth"/>
            </a:pPr>
            <a:r>
              <a:rPr lang="en-GB" sz="2000" b="1" dirty="0"/>
              <a:t>The dish ‘</a:t>
            </a:r>
            <a:r>
              <a:rPr lang="en-GB" sz="2000" b="1" dirty="0">
                <a:solidFill>
                  <a:srgbClr val="7030A0"/>
                </a:solidFill>
              </a:rPr>
              <a:t>paella</a:t>
            </a:r>
            <a:r>
              <a:rPr lang="en-GB" sz="2000" b="1" dirty="0"/>
              <a:t>’ &amp; the dessert ‘ </a:t>
            </a:r>
            <a:r>
              <a:rPr lang="en-GB" sz="2000" b="1" dirty="0">
                <a:solidFill>
                  <a:srgbClr val="7030A0"/>
                </a:solidFill>
              </a:rPr>
              <a:t>crema </a:t>
            </a:r>
            <a:r>
              <a:rPr lang="en-GB" sz="2000" b="1" dirty="0" err="1">
                <a:solidFill>
                  <a:srgbClr val="7030A0"/>
                </a:solidFill>
              </a:rPr>
              <a:t>catalana</a:t>
            </a:r>
            <a:r>
              <a:rPr lang="en-GB" sz="2000" b="1" dirty="0"/>
              <a:t>’ (What the ingredients are? What it looks like? etc.)</a:t>
            </a:r>
          </a:p>
        </p:txBody>
      </p:sp>
      <p:sp>
        <p:nvSpPr>
          <p:cNvPr id="10" name="Rectangle 9"/>
          <p:cNvSpPr/>
          <p:nvPr/>
        </p:nvSpPr>
        <p:spPr>
          <a:xfrm>
            <a:off x="2832404" y="5945040"/>
            <a:ext cx="6384147" cy="716843"/>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GB" sz="2000" b="1"/>
              <a:t>Your challenge, if you wish to do it, is on the next slide!</a:t>
            </a:r>
          </a:p>
        </p:txBody>
      </p:sp>
    </p:spTree>
    <p:extLst>
      <p:ext uri="{BB962C8B-B14F-4D97-AF65-F5344CB8AC3E}">
        <p14:creationId xmlns:p14="http://schemas.microsoft.com/office/powerpoint/2010/main" val="420160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3" y="675275"/>
            <a:ext cx="2165620" cy="3843976"/>
          </a:xfrm>
          <a:prstGeom prst="rect">
            <a:avLst/>
          </a:prstGeom>
        </p:spPr>
      </p:pic>
      <p:pic>
        <p:nvPicPr>
          <p:cNvPr id="5" name="Picture 4"/>
          <p:cNvPicPr>
            <a:picLocks noChangeAspect="1"/>
          </p:cNvPicPr>
          <p:nvPr/>
        </p:nvPicPr>
        <p:blipFill>
          <a:blip r:embed="rId3"/>
          <a:stretch>
            <a:fillRect/>
          </a:stretch>
        </p:blipFill>
        <p:spPr>
          <a:xfrm>
            <a:off x="7953" y="701522"/>
            <a:ext cx="719203" cy="719203"/>
          </a:xfrm>
          <a:prstGeom prst="rect">
            <a:avLst/>
          </a:prstGeom>
        </p:spPr>
      </p:pic>
      <p:sp>
        <p:nvSpPr>
          <p:cNvPr id="10" name="Rectangle 9"/>
          <p:cNvSpPr/>
          <p:nvPr/>
        </p:nvSpPr>
        <p:spPr>
          <a:xfrm>
            <a:off x="7298309" y="112482"/>
            <a:ext cx="4735656" cy="3207060"/>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defTabSz="914126">
              <a:defRPr/>
            </a:pPr>
            <a:r>
              <a:rPr lang="en-GB" sz="2200" b="1" dirty="0">
                <a:solidFill>
                  <a:srgbClr val="7030A0"/>
                </a:solidFill>
                <a:latin typeface="Calibri" panose="020F0502020204030204"/>
              </a:rPr>
              <a:t>You can complete this challenge on your daily exercise with your family:</a:t>
            </a:r>
          </a:p>
          <a:p>
            <a:pPr marL="342797" indent="-342797" algn="just" defTabSz="914126">
              <a:buFont typeface="Arial" panose="020B0604020202020204" pitchFamily="34" charset="0"/>
              <a:buChar char="•"/>
              <a:defRPr/>
            </a:pPr>
            <a:r>
              <a:rPr lang="en-GB" sz="2200" b="1" dirty="0">
                <a:solidFill>
                  <a:prstClr val="black"/>
                </a:solidFill>
                <a:latin typeface="Calibri" panose="020F0502020204030204"/>
              </a:rPr>
              <a:t>Read the list of Spanish words.</a:t>
            </a:r>
          </a:p>
          <a:p>
            <a:pPr marL="342797" indent="-342797" algn="just" defTabSz="914126">
              <a:buFont typeface="Arial" panose="020B0604020202020204" pitchFamily="34" charset="0"/>
              <a:buChar char="•"/>
              <a:defRPr/>
            </a:pPr>
            <a:r>
              <a:rPr lang="en-GB" sz="2200" b="1" dirty="0">
                <a:solidFill>
                  <a:prstClr val="black"/>
                </a:solidFill>
                <a:latin typeface="Calibri" panose="020F0502020204030204"/>
              </a:rPr>
              <a:t>You have to work out what these words mean in English</a:t>
            </a:r>
          </a:p>
          <a:p>
            <a:pPr marL="342797" indent="-342797" algn="just" defTabSz="914126">
              <a:buFont typeface="Arial" panose="020B0604020202020204" pitchFamily="34" charset="0"/>
              <a:buChar char="•"/>
              <a:defRPr/>
            </a:pPr>
            <a:r>
              <a:rPr lang="en-GB" sz="2200" b="1" dirty="0">
                <a:solidFill>
                  <a:prstClr val="black"/>
                </a:solidFill>
                <a:latin typeface="Calibri" panose="020F0502020204030204"/>
              </a:rPr>
              <a:t>Prove it by taking a photo of each one in order on a phone. (your teacher can check this when you come to school </a:t>
            </a:r>
            <a:r>
              <a:rPr lang="en-GB" sz="2200" b="1" dirty="0">
                <a:solidFill>
                  <a:prstClr val="black"/>
                </a:solidFill>
                <a:latin typeface="Calibri" panose="020F0502020204030204"/>
                <a:sym typeface="Wingdings" panose="05000000000000000000" pitchFamily="2" charset="2"/>
              </a:rPr>
              <a:t></a:t>
            </a:r>
            <a:r>
              <a:rPr lang="en-GB" sz="2200" b="1" dirty="0">
                <a:solidFill>
                  <a:prstClr val="black"/>
                </a:solidFill>
                <a:latin typeface="Calibri" panose="020F0502020204030204"/>
              </a:rPr>
              <a:t>)</a:t>
            </a:r>
          </a:p>
        </p:txBody>
      </p:sp>
      <p:sp>
        <p:nvSpPr>
          <p:cNvPr id="3" name="Right Arrow 2"/>
          <p:cNvSpPr/>
          <p:nvPr/>
        </p:nvSpPr>
        <p:spPr>
          <a:xfrm>
            <a:off x="1723419" y="45713"/>
            <a:ext cx="5172056" cy="3273829"/>
          </a:xfrm>
          <a:prstGeom prst="righ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en-GB" sz="3000" b="1" dirty="0">
                <a:solidFill>
                  <a:prstClr val="black"/>
                </a:solidFill>
                <a:latin typeface="Gill Sans Nova Cond" panose="020B0604020202020204" pitchFamily="34" charset="0"/>
              </a:rPr>
              <a:t>#desafío (= challenge)</a:t>
            </a:r>
          </a:p>
          <a:p>
            <a:pPr lvl="0" algn="just">
              <a:defRPr/>
            </a:pPr>
            <a:r>
              <a:rPr lang="en-GB" sz="3000" b="1" dirty="0">
                <a:solidFill>
                  <a:srgbClr val="FF0000"/>
                </a:solidFill>
                <a:latin typeface="Gill Sans Nova Cond" panose="020B0604020202020204" pitchFamily="34" charset="0"/>
              </a:rPr>
              <a:t>La </a:t>
            </a:r>
            <a:r>
              <a:rPr lang="en-GB" sz="3000" b="1" dirty="0" err="1">
                <a:solidFill>
                  <a:srgbClr val="FF0000"/>
                </a:solidFill>
                <a:latin typeface="Gill Sans Nova Cond" panose="020B0604020202020204" pitchFamily="34" charset="0"/>
              </a:rPr>
              <a:t>Búsqueda</a:t>
            </a:r>
            <a:r>
              <a:rPr lang="en-GB" sz="3000" b="1" dirty="0">
                <a:solidFill>
                  <a:srgbClr val="FF0000"/>
                </a:solidFill>
                <a:latin typeface="Gill Sans Nova Cond" panose="020B0604020202020204" pitchFamily="34" charset="0"/>
              </a:rPr>
              <a:t> </a:t>
            </a:r>
            <a:r>
              <a:rPr lang="en-GB" sz="3000" b="1" dirty="0">
                <a:solidFill>
                  <a:srgbClr val="0000FF"/>
                </a:solidFill>
                <a:latin typeface="Gill Sans Nova Cond" panose="020B0604020202020204" pitchFamily="34" charset="0"/>
              </a:rPr>
              <a:t>del Tesoro</a:t>
            </a:r>
          </a:p>
          <a:p>
            <a:pPr lvl="0" algn="just">
              <a:defRPr/>
            </a:pPr>
            <a:r>
              <a:rPr lang="en-GB" sz="3000" b="1" dirty="0">
                <a:solidFill>
                  <a:prstClr val="black"/>
                </a:solidFill>
                <a:latin typeface="Gill Sans Nova Cond" panose="020B0604020202020204" pitchFamily="34" charset="0"/>
              </a:rPr>
              <a:t>(Treasure hunt)</a:t>
            </a:r>
          </a:p>
        </p:txBody>
      </p:sp>
      <p:pic>
        <p:nvPicPr>
          <p:cNvPr id="6" name="Picture 5"/>
          <p:cNvPicPr>
            <a:picLocks noChangeAspect="1"/>
          </p:cNvPicPr>
          <p:nvPr/>
        </p:nvPicPr>
        <p:blipFill>
          <a:blip r:embed="rId4"/>
          <a:stretch>
            <a:fillRect/>
          </a:stretch>
        </p:blipFill>
        <p:spPr>
          <a:xfrm>
            <a:off x="1723420" y="2713404"/>
            <a:ext cx="1124619" cy="1182580"/>
          </a:xfrm>
          <a:prstGeom prst="rect">
            <a:avLst/>
          </a:prstGeom>
        </p:spPr>
      </p:pic>
      <p:sp>
        <p:nvSpPr>
          <p:cNvPr id="11" name="Rectangle 10"/>
          <p:cNvSpPr/>
          <p:nvPr/>
        </p:nvSpPr>
        <p:spPr>
          <a:xfrm>
            <a:off x="2848039" y="3611246"/>
            <a:ext cx="9185927" cy="2593959"/>
          </a:xfrm>
          <a:prstGeom prst="rect">
            <a:avLst/>
          </a:prstGeom>
          <a:solidFill>
            <a:srgbClr val="CCCCFF"/>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en-GB" sz="2900" b="1" dirty="0">
              <a:solidFill>
                <a:schemeClr val="tx1"/>
              </a:solidFill>
            </a:endParaRPr>
          </a:p>
          <a:p>
            <a:pPr algn="just"/>
            <a:r>
              <a:rPr lang="en-GB" sz="2900" b="1" dirty="0">
                <a:solidFill>
                  <a:schemeClr val="bg1"/>
                </a:solidFill>
              </a:rPr>
              <a:t>1.</a:t>
            </a:r>
            <a:r>
              <a:rPr lang="en-GB" sz="2700" b="1" dirty="0">
                <a:solidFill>
                  <a:srgbClr val="002060"/>
                </a:solidFill>
              </a:rPr>
              <a:t>un </a:t>
            </a:r>
            <a:r>
              <a:rPr lang="en-GB" sz="2700" b="1" dirty="0" err="1">
                <a:solidFill>
                  <a:srgbClr val="002060"/>
                </a:solidFill>
              </a:rPr>
              <a:t>perro</a:t>
            </a:r>
            <a:r>
              <a:rPr lang="en-GB" sz="2700" b="1" dirty="0">
                <a:solidFill>
                  <a:srgbClr val="002060"/>
                </a:solidFill>
              </a:rPr>
              <a:t> 	</a:t>
            </a:r>
            <a:r>
              <a:rPr lang="en-GB" sz="2700" b="1" dirty="0">
                <a:solidFill>
                  <a:schemeClr val="bg1"/>
                </a:solidFill>
              </a:rPr>
              <a:t>		            7</a:t>
            </a:r>
            <a:r>
              <a:rPr lang="en-GB" sz="2700" b="1" dirty="0">
                <a:solidFill>
                  <a:schemeClr val="tx1"/>
                </a:solidFill>
              </a:rPr>
              <a:t>. </a:t>
            </a:r>
            <a:r>
              <a:rPr lang="en-GB" sz="2700" b="1" dirty="0">
                <a:solidFill>
                  <a:srgbClr val="FF0000"/>
                </a:solidFill>
              </a:rPr>
              <a:t>una </a:t>
            </a:r>
            <a:r>
              <a:rPr lang="en-GB" sz="2700" b="1" dirty="0" err="1">
                <a:solidFill>
                  <a:srgbClr val="FF0000"/>
                </a:solidFill>
              </a:rPr>
              <a:t>lata</a:t>
            </a:r>
            <a:r>
              <a:rPr lang="en-GB" sz="2700" b="1" dirty="0">
                <a:solidFill>
                  <a:srgbClr val="FF0000"/>
                </a:solidFill>
              </a:rPr>
              <a:t> de </a:t>
            </a:r>
            <a:r>
              <a:rPr lang="en-GB" sz="2700" b="1" dirty="0" err="1">
                <a:solidFill>
                  <a:srgbClr val="FF0000"/>
                </a:solidFill>
              </a:rPr>
              <a:t>Irn</a:t>
            </a:r>
            <a:r>
              <a:rPr lang="en-GB" sz="2700" b="1" dirty="0">
                <a:solidFill>
                  <a:srgbClr val="FF0000"/>
                </a:solidFill>
              </a:rPr>
              <a:t> </a:t>
            </a:r>
            <a:r>
              <a:rPr lang="en-GB" sz="2700" b="1" dirty="0" err="1">
                <a:solidFill>
                  <a:srgbClr val="FF0000"/>
                </a:solidFill>
              </a:rPr>
              <a:t>Bru</a:t>
            </a:r>
            <a:endParaRPr lang="en-GB" sz="2700" b="1" dirty="0">
              <a:solidFill>
                <a:srgbClr val="FF0000"/>
              </a:solidFill>
            </a:endParaRPr>
          </a:p>
          <a:p>
            <a:pPr algn="just"/>
            <a:r>
              <a:rPr lang="en-GB" sz="2700" b="1" dirty="0">
                <a:solidFill>
                  <a:schemeClr val="bg1"/>
                </a:solidFill>
              </a:rPr>
              <a:t>2.</a:t>
            </a:r>
            <a:r>
              <a:rPr lang="en-GB" sz="2700" b="1" dirty="0">
                <a:solidFill>
                  <a:srgbClr val="FF0000"/>
                </a:solidFill>
              </a:rPr>
              <a:t>una mesa       	</a:t>
            </a:r>
            <a:r>
              <a:rPr lang="en-GB" sz="2700" b="1" dirty="0">
                <a:solidFill>
                  <a:schemeClr val="bg1"/>
                </a:solidFill>
              </a:rPr>
              <a:t>	            8</a:t>
            </a:r>
            <a:r>
              <a:rPr lang="en-GB" sz="2700" b="1" dirty="0">
                <a:solidFill>
                  <a:schemeClr val="tx1"/>
                </a:solidFill>
              </a:rPr>
              <a:t>. </a:t>
            </a:r>
            <a:r>
              <a:rPr lang="en-GB" sz="2700" b="1" dirty="0">
                <a:solidFill>
                  <a:srgbClr val="FF0000"/>
                </a:solidFill>
              </a:rPr>
              <a:t>una radio</a:t>
            </a:r>
          </a:p>
          <a:p>
            <a:pPr algn="just"/>
            <a:r>
              <a:rPr lang="en-GB" sz="2700" b="1" dirty="0">
                <a:solidFill>
                  <a:schemeClr val="bg1"/>
                </a:solidFill>
              </a:rPr>
              <a:t>3.</a:t>
            </a:r>
            <a:r>
              <a:rPr lang="en-GB" sz="2700" b="1" dirty="0">
                <a:solidFill>
                  <a:srgbClr val="002060"/>
                </a:solidFill>
              </a:rPr>
              <a:t>un </a:t>
            </a:r>
            <a:r>
              <a:rPr lang="en-GB" sz="2700" b="1" dirty="0" err="1">
                <a:solidFill>
                  <a:srgbClr val="002060"/>
                </a:solidFill>
              </a:rPr>
              <a:t>televisor</a:t>
            </a:r>
            <a:r>
              <a:rPr lang="en-GB" sz="2700" b="1" dirty="0">
                <a:solidFill>
                  <a:srgbClr val="0000FF"/>
                </a:solidFill>
              </a:rPr>
              <a:t>		            </a:t>
            </a:r>
            <a:r>
              <a:rPr lang="en-GB" sz="2700" b="1" dirty="0">
                <a:solidFill>
                  <a:schemeClr val="bg1"/>
                </a:solidFill>
              </a:rPr>
              <a:t>9. </a:t>
            </a:r>
            <a:r>
              <a:rPr lang="en-GB" sz="2700" b="1" dirty="0">
                <a:solidFill>
                  <a:srgbClr val="002060"/>
                </a:solidFill>
              </a:rPr>
              <a:t>un </a:t>
            </a:r>
            <a:r>
              <a:rPr lang="en-GB" sz="2700" b="1" dirty="0" err="1">
                <a:solidFill>
                  <a:srgbClr val="002060"/>
                </a:solidFill>
              </a:rPr>
              <a:t>gato</a:t>
            </a:r>
            <a:endParaRPr lang="en-GB" sz="2700" b="1" dirty="0">
              <a:solidFill>
                <a:srgbClr val="002060"/>
              </a:solidFill>
            </a:endParaRPr>
          </a:p>
          <a:p>
            <a:pPr algn="just"/>
            <a:r>
              <a:rPr lang="en-GB" sz="2700" b="1" dirty="0">
                <a:solidFill>
                  <a:schemeClr val="bg1"/>
                </a:solidFill>
              </a:rPr>
              <a:t>4.</a:t>
            </a:r>
            <a:r>
              <a:rPr lang="en-GB" sz="2700" b="1" dirty="0">
                <a:solidFill>
                  <a:srgbClr val="002060"/>
                </a:solidFill>
              </a:rPr>
              <a:t>un cine                    </a:t>
            </a:r>
            <a:r>
              <a:rPr lang="en-GB" sz="2700" b="1" dirty="0">
                <a:solidFill>
                  <a:srgbClr val="0000FF"/>
                </a:solidFill>
              </a:rPr>
              <a:t>		</a:t>
            </a:r>
            <a:r>
              <a:rPr lang="en-GB" sz="2700" b="1" dirty="0">
                <a:solidFill>
                  <a:schemeClr val="bg1"/>
                </a:solidFill>
              </a:rPr>
              <a:t>10. </a:t>
            </a:r>
            <a:r>
              <a:rPr lang="en-GB" sz="2700" b="1" dirty="0">
                <a:solidFill>
                  <a:srgbClr val="FF0000"/>
                </a:solidFill>
              </a:rPr>
              <a:t>una </a:t>
            </a:r>
            <a:r>
              <a:rPr lang="en-GB" sz="2700" b="1" dirty="0" err="1">
                <a:solidFill>
                  <a:srgbClr val="FF0000"/>
                </a:solidFill>
              </a:rPr>
              <a:t>escuela</a:t>
            </a:r>
            <a:endParaRPr lang="en-GB" sz="2700" b="1" dirty="0">
              <a:solidFill>
                <a:srgbClr val="FF0000"/>
              </a:solidFill>
            </a:endParaRPr>
          </a:p>
          <a:p>
            <a:pPr algn="just"/>
            <a:r>
              <a:rPr lang="en-GB" sz="2700" b="1" dirty="0">
                <a:solidFill>
                  <a:schemeClr val="bg1"/>
                </a:solidFill>
              </a:rPr>
              <a:t>5.</a:t>
            </a:r>
            <a:r>
              <a:rPr lang="en-GB" sz="2700" b="1" dirty="0">
                <a:solidFill>
                  <a:srgbClr val="FF0000"/>
                </a:solidFill>
              </a:rPr>
              <a:t>una </a:t>
            </a:r>
            <a:r>
              <a:rPr lang="en-GB" sz="2700" b="1" dirty="0" err="1">
                <a:solidFill>
                  <a:srgbClr val="FF0000"/>
                </a:solidFill>
              </a:rPr>
              <a:t>mujer</a:t>
            </a:r>
            <a:r>
              <a:rPr lang="en-GB" sz="2700" b="1" dirty="0">
                <a:solidFill>
                  <a:srgbClr val="FF0000"/>
                </a:solidFill>
              </a:rPr>
              <a:t> </a:t>
            </a:r>
            <a:r>
              <a:rPr lang="en-GB" sz="2700" b="1">
                <a:solidFill>
                  <a:srgbClr val="FF0000"/>
                </a:solidFill>
              </a:rPr>
              <a:t>inteligente               </a:t>
            </a:r>
            <a:r>
              <a:rPr lang="en-GB" sz="2700" b="1" dirty="0">
                <a:solidFill>
                  <a:schemeClr val="bg1"/>
                </a:solidFill>
              </a:rPr>
              <a:t>11.</a:t>
            </a:r>
            <a:r>
              <a:rPr lang="en-GB" sz="2700" b="1" dirty="0">
                <a:solidFill>
                  <a:schemeClr val="tx1"/>
                </a:solidFill>
              </a:rPr>
              <a:t> </a:t>
            </a:r>
            <a:r>
              <a:rPr lang="en-GB" sz="2700" b="1" dirty="0">
                <a:solidFill>
                  <a:srgbClr val="002060"/>
                </a:solidFill>
              </a:rPr>
              <a:t>un </a:t>
            </a:r>
            <a:r>
              <a:rPr lang="en-GB" sz="2700" b="1" dirty="0" err="1">
                <a:solidFill>
                  <a:srgbClr val="002060"/>
                </a:solidFill>
              </a:rPr>
              <a:t>dibujo</a:t>
            </a:r>
            <a:r>
              <a:rPr lang="en-GB" sz="2700" b="1" dirty="0">
                <a:solidFill>
                  <a:srgbClr val="002060"/>
                </a:solidFill>
              </a:rPr>
              <a:t> de un arco iris</a:t>
            </a:r>
          </a:p>
          <a:p>
            <a:pPr algn="just"/>
            <a:r>
              <a:rPr lang="en-GB" sz="2700" b="1" dirty="0">
                <a:solidFill>
                  <a:schemeClr val="bg1"/>
                </a:solidFill>
              </a:rPr>
              <a:t>6.</a:t>
            </a:r>
            <a:r>
              <a:rPr lang="en-GB" sz="2700" b="1" dirty="0">
                <a:solidFill>
                  <a:schemeClr val="tx1"/>
                </a:solidFill>
              </a:rPr>
              <a:t> </a:t>
            </a:r>
            <a:r>
              <a:rPr lang="en-GB" sz="2700" b="1" dirty="0">
                <a:solidFill>
                  <a:srgbClr val="002060"/>
                </a:solidFill>
              </a:rPr>
              <a:t>un </a:t>
            </a:r>
            <a:r>
              <a:rPr lang="en-GB" sz="2700" b="1" dirty="0" err="1">
                <a:solidFill>
                  <a:srgbClr val="002060"/>
                </a:solidFill>
              </a:rPr>
              <a:t>coche</a:t>
            </a:r>
            <a:r>
              <a:rPr lang="en-GB" sz="2700" b="1" dirty="0">
                <a:solidFill>
                  <a:srgbClr val="002060"/>
                </a:solidFill>
              </a:rPr>
              <a:t> </a:t>
            </a:r>
            <a:r>
              <a:rPr lang="en-GB" sz="2700" b="1" dirty="0" err="1">
                <a:solidFill>
                  <a:srgbClr val="002060"/>
                </a:solidFill>
              </a:rPr>
              <a:t>rojo</a:t>
            </a:r>
            <a:r>
              <a:rPr lang="en-GB" sz="2700" b="1" dirty="0">
                <a:solidFill>
                  <a:srgbClr val="002060"/>
                </a:solidFill>
              </a:rPr>
              <a:t> </a:t>
            </a:r>
            <a:r>
              <a:rPr lang="en-GB" sz="2700" b="1" dirty="0">
                <a:solidFill>
                  <a:srgbClr val="0000FF"/>
                </a:solidFill>
              </a:rPr>
              <a:t>			</a:t>
            </a:r>
            <a:r>
              <a:rPr lang="en-GB" sz="2700" b="1" dirty="0">
                <a:solidFill>
                  <a:schemeClr val="bg1"/>
                </a:solidFill>
              </a:rPr>
              <a:t>12. </a:t>
            </a:r>
            <a:r>
              <a:rPr lang="en-GB" sz="2700" b="1" dirty="0">
                <a:solidFill>
                  <a:srgbClr val="FF0000"/>
                </a:solidFill>
              </a:rPr>
              <a:t>una </a:t>
            </a:r>
            <a:r>
              <a:rPr lang="en-GB" sz="2700" b="1" dirty="0" err="1">
                <a:solidFill>
                  <a:srgbClr val="FF0000"/>
                </a:solidFill>
              </a:rPr>
              <a:t>puerta</a:t>
            </a:r>
            <a:endParaRPr lang="en-GB" sz="2700" b="1" dirty="0">
              <a:solidFill>
                <a:srgbClr val="FF0000"/>
              </a:solidFill>
            </a:endParaRPr>
          </a:p>
          <a:p>
            <a:pPr algn="just"/>
            <a:endParaRPr lang="en-GB" sz="2700" b="1" dirty="0">
              <a:solidFill>
                <a:srgbClr val="FF0000"/>
              </a:solidFill>
            </a:endParaRPr>
          </a:p>
        </p:txBody>
      </p:sp>
    </p:spTree>
    <p:extLst>
      <p:ext uri="{BB962C8B-B14F-4D97-AF65-F5344CB8AC3E}">
        <p14:creationId xmlns:p14="http://schemas.microsoft.com/office/powerpoint/2010/main" val="22597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539646"/>
            <a:ext cx="9144000" cy="3102964"/>
          </a:xfrm>
        </p:spPr>
        <p:txBody>
          <a:bodyPr/>
          <a:lstStyle/>
          <a:p>
            <a:r>
              <a:rPr lang="en-GB" b="1" i="1" dirty="0" smtClean="0">
                <a:latin typeface="Comic Sans MS" panose="030F0702030302020204" pitchFamily="66" charset="0"/>
              </a:rPr>
              <a:t>We hope you have enjoyed your introduction to languages at Annan Academy and we are very much looking forward to seeing you next term!</a:t>
            </a:r>
            <a:endParaRPr lang="en-GB" b="1" i="1" dirty="0">
              <a:latin typeface="Comic Sans MS" panose="030F0702030302020204" pitchFamily="66" charset="0"/>
            </a:endParaRPr>
          </a:p>
        </p:txBody>
      </p:sp>
      <p:sp>
        <p:nvSpPr>
          <p:cNvPr id="3" name="Text Placeholder 2"/>
          <p:cNvSpPr>
            <a:spLocks noGrp="1"/>
          </p:cNvSpPr>
          <p:nvPr>
            <p:ph type="body" idx="1"/>
          </p:nvPr>
        </p:nvSpPr>
        <p:spPr>
          <a:xfrm>
            <a:off x="1046930" y="4113174"/>
            <a:ext cx="10094965" cy="1867902"/>
          </a:xfrm>
        </p:spPr>
        <p:txBody>
          <a:bodyPr>
            <a:noAutofit/>
          </a:bodyPr>
          <a:lstStyle/>
          <a:p>
            <a:pPr algn="ctr"/>
            <a:r>
              <a:rPr lang="en-GB" sz="4000" i="1" dirty="0" smtClean="0">
                <a:solidFill>
                  <a:srgbClr val="FF0000"/>
                </a:solidFill>
                <a:latin typeface="Comic Sans MS" panose="030F0702030302020204" pitchFamily="66" charset="0"/>
              </a:rPr>
              <a:t>Au revoir</a:t>
            </a:r>
            <a:r>
              <a:rPr lang="en-GB" sz="4000" i="1" dirty="0" smtClean="0">
                <a:latin typeface="Comic Sans MS" panose="030F0702030302020204" pitchFamily="66" charset="0"/>
              </a:rPr>
              <a:t>		</a:t>
            </a:r>
            <a:r>
              <a:rPr lang="en-GB" sz="4000" i="1" dirty="0" smtClean="0">
                <a:solidFill>
                  <a:srgbClr val="FFFF00"/>
                </a:solidFill>
                <a:latin typeface="Comic Sans MS" panose="030F0702030302020204" pitchFamily="66" charset="0"/>
              </a:rPr>
              <a:t>Auf Wiedersehen</a:t>
            </a:r>
            <a:r>
              <a:rPr lang="en-GB" sz="4000" i="1" dirty="0" smtClean="0">
                <a:latin typeface="Comic Sans MS" panose="030F0702030302020204" pitchFamily="66" charset="0"/>
              </a:rPr>
              <a:t>	</a:t>
            </a:r>
          </a:p>
          <a:p>
            <a:endParaRPr lang="en-GB" sz="4000" i="1" dirty="0" smtClean="0">
              <a:latin typeface="Comic Sans MS" panose="030F0702030302020204" pitchFamily="66" charset="0"/>
            </a:endParaRPr>
          </a:p>
          <a:p>
            <a:r>
              <a:rPr lang="en-GB" sz="4000" i="1" dirty="0" err="1" smtClean="0">
                <a:solidFill>
                  <a:srgbClr val="00B050"/>
                </a:solidFill>
                <a:latin typeface="Comic Sans MS" panose="030F0702030302020204" pitchFamily="66" charset="0"/>
              </a:rPr>
              <a:t>Beannachd</a:t>
            </a:r>
            <a:r>
              <a:rPr lang="en-GB" sz="4000" i="1" dirty="0" smtClean="0">
                <a:solidFill>
                  <a:srgbClr val="00B050"/>
                </a:solidFill>
                <a:latin typeface="Comic Sans MS" panose="030F0702030302020204" pitchFamily="66" charset="0"/>
              </a:rPr>
              <a:t> </a:t>
            </a:r>
            <a:r>
              <a:rPr lang="en-GB" sz="4000" i="1" dirty="0" err="1" smtClean="0">
                <a:solidFill>
                  <a:srgbClr val="00B050"/>
                </a:solidFill>
                <a:latin typeface="Comic Sans MS" panose="030F0702030302020204" pitchFamily="66" charset="0"/>
              </a:rPr>
              <a:t>leat</a:t>
            </a:r>
            <a:r>
              <a:rPr lang="en-GB" sz="4000" i="1" dirty="0">
                <a:solidFill>
                  <a:srgbClr val="00B050"/>
                </a:solidFill>
                <a:latin typeface="Comic Sans MS" panose="030F0702030302020204" pitchFamily="66" charset="0"/>
              </a:rPr>
              <a:t>	</a:t>
            </a:r>
            <a:r>
              <a:rPr lang="en-GB" sz="4000" i="1" dirty="0" smtClean="0">
                <a:solidFill>
                  <a:srgbClr val="00B050"/>
                </a:solidFill>
                <a:latin typeface="Comic Sans MS" panose="030F0702030302020204" pitchFamily="66" charset="0"/>
              </a:rPr>
              <a:t>			</a:t>
            </a:r>
            <a:r>
              <a:rPr lang="en-GB" sz="4000" i="1" dirty="0" smtClean="0">
                <a:solidFill>
                  <a:srgbClr val="00B0F0"/>
                </a:solidFill>
                <a:latin typeface="Comic Sans MS" panose="030F0702030302020204" pitchFamily="66" charset="0"/>
              </a:rPr>
              <a:t>Hasta </a:t>
            </a:r>
            <a:r>
              <a:rPr lang="en-GB" sz="4000" i="1" dirty="0">
                <a:solidFill>
                  <a:srgbClr val="00B0F0"/>
                </a:solidFill>
                <a:latin typeface="Comic Sans MS" panose="030F0702030302020204" pitchFamily="66" charset="0"/>
              </a:rPr>
              <a:t>la </a:t>
            </a:r>
            <a:r>
              <a:rPr lang="en-GB" sz="4000" i="1" dirty="0" smtClean="0">
                <a:solidFill>
                  <a:srgbClr val="00B0F0"/>
                </a:solidFill>
                <a:latin typeface="Comic Sans MS" panose="030F0702030302020204" pitchFamily="66" charset="0"/>
              </a:rPr>
              <a:t>vista!</a:t>
            </a:r>
            <a:endParaRPr lang="en-GB" sz="4000" i="1" dirty="0">
              <a:latin typeface="Comic Sans MS" panose="030F0702030302020204" pitchFamily="66" charset="0"/>
            </a:endParaRPr>
          </a:p>
        </p:txBody>
      </p:sp>
    </p:spTree>
    <p:extLst>
      <p:ext uri="{BB962C8B-B14F-4D97-AF65-F5344CB8AC3E}">
        <p14:creationId xmlns:p14="http://schemas.microsoft.com/office/powerpoint/2010/main" val="28730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966" y="274638"/>
            <a:ext cx="9728617" cy="1020762"/>
          </a:xfrm>
        </p:spPr>
        <p:txBody>
          <a:bodyPr/>
          <a:lstStyle/>
          <a:p>
            <a:r>
              <a:rPr lang="en-US" i="1" dirty="0">
                <a:latin typeface="Comic Sans MS" panose="030F0702030302020204" pitchFamily="66" charset="0"/>
              </a:rPr>
              <a:t>What Languages will I learn </a:t>
            </a:r>
            <a:r>
              <a:rPr lang="en-US" i="1" dirty="0" smtClean="0">
                <a:latin typeface="Comic Sans MS" panose="030F0702030302020204" pitchFamily="66" charset="0"/>
              </a:rPr>
              <a:t>at</a:t>
            </a:r>
            <a:r>
              <a:rPr lang="en-US" i="1" dirty="0">
                <a:latin typeface="Comic Sans MS" panose="030F0702030302020204" pitchFamily="66" charset="0"/>
              </a:rPr>
              <a:t> </a:t>
            </a:r>
            <a:r>
              <a:rPr lang="en-US" i="1" dirty="0" smtClean="0">
                <a:latin typeface="Comic Sans MS" panose="030F0702030302020204" pitchFamily="66" charset="0"/>
              </a:rPr>
              <a:t>Annan </a:t>
            </a:r>
            <a:r>
              <a:rPr lang="en-US" i="1" dirty="0">
                <a:latin typeface="Comic Sans MS" panose="030F0702030302020204" pitchFamily="66" charset="0"/>
              </a:rPr>
              <a:t>Academy?</a:t>
            </a:r>
          </a:p>
        </p:txBody>
      </p:sp>
      <p:sp>
        <p:nvSpPr>
          <p:cNvPr id="12" name="Content Placeholder 11">
            <a:extLst>
              <a:ext uri="{FF2B5EF4-FFF2-40B4-BE49-F238E27FC236}">
                <a16:creationId xmlns:a16="http://schemas.microsoft.com/office/drawing/2014/main" xmlns="" id="{2B5E0E68-0552-4D7B-B01A-ACDDF5FC6119}"/>
              </a:ext>
            </a:extLst>
          </p:cNvPr>
          <p:cNvSpPr>
            <a:spLocks noGrp="1"/>
          </p:cNvSpPr>
          <p:nvPr>
            <p:ph sz="half" idx="1"/>
          </p:nvPr>
        </p:nvSpPr>
        <p:spPr>
          <a:xfrm>
            <a:off x="721270" y="1905000"/>
            <a:ext cx="10348058" cy="4267200"/>
          </a:xfrm>
        </p:spPr>
        <p:txBody>
          <a:bodyPr vert="horz" lIns="91440" tIns="45720" rIns="91440" bIns="45720" rtlCol="0" anchor="t">
            <a:normAutofit/>
          </a:bodyPr>
          <a:lstStyle/>
          <a:p>
            <a:pPr marL="0" indent="0">
              <a:buNone/>
            </a:pPr>
            <a:r>
              <a:rPr lang="en-US" b="1" i="1" u="sng" dirty="0">
                <a:latin typeface="Comic Sans MS" panose="030F0702030302020204" pitchFamily="66" charset="0"/>
              </a:rPr>
              <a:t>First Year:</a:t>
            </a:r>
          </a:p>
          <a:p>
            <a:pPr marL="575945" lvl="1"/>
            <a:r>
              <a:rPr lang="en-US" i="1" dirty="0">
                <a:latin typeface="Comic Sans MS" panose="030F0702030302020204" pitchFamily="66" charset="0"/>
              </a:rPr>
              <a:t>French</a:t>
            </a:r>
          </a:p>
          <a:p>
            <a:pPr marL="575945" lvl="1"/>
            <a:r>
              <a:rPr lang="en-US" i="1" dirty="0">
                <a:latin typeface="Comic Sans MS" panose="030F0702030302020204" pitchFamily="66" charset="0"/>
              </a:rPr>
              <a:t>German</a:t>
            </a:r>
          </a:p>
          <a:p>
            <a:pPr marL="0" indent="0">
              <a:buNone/>
            </a:pPr>
            <a:r>
              <a:rPr lang="en-US" b="1" i="1" u="sng" dirty="0">
                <a:latin typeface="Comic Sans MS" panose="030F0702030302020204" pitchFamily="66" charset="0"/>
              </a:rPr>
              <a:t>Second Year:</a:t>
            </a:r>
          </a:p>
          <a:p>
            <a:pPr marL="575945" lvl="1"/>
            <a:r>
              <a:rPr lang="en-US" i="1" dirty="0">
                <a:latin typeface="Comic Sans MS" panose="030F0702030302020204" pitchFamily="66" charset="0"/>
                <a:ea typeface="+mn-lt"/>
                <a:cs typeface="+mn-lt"/>
              </a:rPr>
              <a:t>French</a:t>
            </a:r>
          </a:p>
          <a:p>
            <a:pPr marL="575945" lvl="1"/>
            <a:r>
              <a:rPr lang="en-US" i="1" dirty="0">
                <a:latin typeface="Comic Sans MS" panose="030F0702030302020204" pitchFamily="66" charset="0"/>
                <a:ea typeface="+mn-lt"/>
                <a:cs typeface="+mn-lt"/>
              </a:rPr>
              <a:t>German</a:t>
            </a:r>
          </a:p>
          <a:p>
            <a:pPr marL="0" indent="0">
              <a:buNone/>
            </a:pPr>
            <a:r>
              <a:rPr lang="en-US" b="1" i="1" u="sng" dirty="0">
                <a:latin typeface="Comic Sans MS" panose="030F0702030302020204" pitchFamily="66" charset="0"/>
              </a:rPr>
              <a:t>Third Year:</a:t>
            </a:r>
          </a:p>
          <a:p>
            <a:pPr marL="575945" lvl="1"/>
            <a:r>
              <a:rPr lang="en-US" i="1" dirty="0">
                <a:latin typeface="Comic Sans MS" panose="030F0702030302020204" pitchFamily="66" charset="0"/>
              </a:rPr>
              <a:t>I period of Languages per week is compulsory</a:t>
            </a:r>
          </a:p>
          <a:p>
            <a:pPr marL="575945" lvl="1"/>
            <a:r>
              <a:rPr lang="en-US" i="1" dirty="0">
                <a:latin typeface="Comic Sans MS" panose="030F0702030302020204" pitchFamily="66" charset="0"/>
              </a:rPr>
              <a:t>You can also choose French or German for 3 periods a week</a:t>
            </a:r>
          </a:p>
          <a:p>
            <a:pPr marL="575945" lvl="1"/>
            <a:r>
              <a:rPr lang="en-US" i="1" dirty="0">
                <a:latin typeface="Comic Sans MS" panose="030F0702030302020204" pitchFamily="66" charset="0"/>
              </a:rPr>
              <a:t>Short courses are also on offer (called Electives) in Gaelic, </a:t>
            </a:r>
            <a:r>
              <a:rPr lang="en-US" i="1" dirty="0" smtClean="0">
                <a:latin typeface="Comic Sans MS" panose="030F0702030302020204" pitchFamily="66" charset="0"/>
              </a:rPr>
              <a:t>Italian and </a:t>
            </a:r>
            <a:r>
              <a:rPr lang="en-US" i="1" dirty="0">
                <a:latin typeface="Comic Sans MS" panose="030F0702030302020204" pitchFamily="66" charset="0"/>
              </a:rPr>
              <a:t>Spanish</a:t>
            </a:r>
          </a:p>
        </p:txBody>
      </p:sp>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585297" cy="1020762"/>
          </a:xfrm>
        </p:spPr>
        <p:txBody>
          <a:bodyPr/>
          <a:lstStyle/>
          <a:p>
            <a:r>
              <a:rPr lang="en-US" i="1" dirty="0">
                <a:latin typeface="Comic Sans MS" panose="030F0702030302020204" pitchFamily="66" charset="0"/>
                <a:ea typeface="+mj-lt"/>
                <a:cs typeface="+mj-lt"/>
              </a:rPr>
              <a:t>How will I learn Languages </a:t>
            </a:r>
            <a:r>
              <a:rPr lang="en-US" i="1" dirty="0" smtClean="0">
                <a:latin typeface="Comic Sans MS" panose="030F0702030302020204" pitchFamily="66" charset="0"/>
                <a:ea typeface="+mj-lt"/>
                <a:cs typeface="+mj-lt"/>
              </a:rPr>
              <a:t>at Annan</a:t>
            </a:r>
            <a:r>
              <a:rPr lang="en-US" i="1" dirty="0">
                <a:latin typeface="Comic Sans MS" panose="030F0702030302020204" pitchFamily="66" charset="0"/>
                <a:ea typeface="+mj-lt"/>
                <a:cs typeface="+mj-lt"/>
              </a:rPr>
              <a:t> Academy?</a:t>
            </a:r>
            <a:endParaRPr lang="en-US" i="1" dirty="0">
              <a:latin typeface="Comic Sans MS" panose="030F0702030302020204" pitchFamily="66" charset="0"/>
            </a:endParaRPr>
          </a:p>
        </p:txBody>
      </p:sp>
      <p:sp>
        <p:nvSpPr>
          <p:cNvPr id="4" name="TextBox 3">
            <a:extLst>
              <a:ext uri="{FF2B5EF4-FFF2-40B4-BE49-F238E27FC236}">
                <a16:creationId xmlns:a16="http://schemas.microsoft.com/office/drawing/2014/main" xmlns="" id="{8012AA40-CB0F-40D9-A35C-E3CE5EB239CD}"/>
              </a:ext>
            </a:extLst>
          </p:cNvPr>
          <p:cNvSpPr txBox="1"/>
          <p:nvPr/>
        </p:nvSpPr>
        <p:spPr>
          <a:xfrm>
            <a:off x="1214203" y="1962658"/>
            <a:ext cx="9653666" cy="4081117"/>
          </a:xfrm>
          <a:prstGeom prst="rect">
            <a:avLst/>
          </a:prstGeom>
          <a:noFill/>
          <a:ln>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buFont typeface="Arial" panose="020B0604020202020204" pitchFamily="34" charset="0"/>
              <a:buChar char="•"/>
            </a:pPr>
            <a:r>
              <a:rPr lang="en-GB" sz="3200" i="1" dirty="0" smtClean="0">
                <a:latin typeface="Comic Sans MS" panose="030F0702030302020204" pitchFamily="66" charset="0"/>
              </a:rPr>
              <a:t>You will develop understanding of languages through reading</a:t>
            </a:r>
            <a:r>
              <a:rPr lang="en-GB" sz="3200" i="1" dirty="0">
                <a:latin typeface="Comic Sans MS" panose="030F0702030302020204" pitchFamily="66" charset="0"/>
              </a:rPr>
              <a:t>, talking, listening and writing in </a:t>
            </a:r>
            <a:r>
              <a:rPr lang="en-GB" sz="3200" i="1" dirty="0" smtClean="0">
                <a:latin typeface="Comic Sans MS" panose="030F0702030302020204" pitchFamily="66" charset="0"/>
              </a:rPr>
              <a:t>French and German  </a:t>
            </a:r>
          </a:p>
          <a:p>
            <a:pPr marL="285750" indent="-285750">
              <a:lnSpc>
                <a:spcPct val="90000"/>
              </a:lnSpc>
              <a:buFont typeface="Arial" panose="020B0604020202020204" pitchFamily="34" charset="0"/>
              <a:buChar char="•"/>
            </a:pPr>
            <a:r>
              <a:rPr lang="en-GB" sz="3200" i="1" dirty="0" smtClean="0">
                <a:latin typeface="Comic Sans MS" panose="030F0702030302020204" pitchFamily="66" charset="0"/>
              </a:rPr>
              <a:t>You will use a range of resources like textbooks</a:t>
            </a:r>
            <a:r>
              <a:rPr lang="en-GB" sz="3200" i="1" dirty="0">
                <a:latin typeface="Comic Sans MS" panose="030F0702030302020204" pitchFamily="66" charset="0"/>
              </a:rPr>
              <a:t>, ICT and interactive approaches like games, language websites and </a:t>
            </a:r>
            <a:r>
              <a:rPr lang="en-GB" sz="3200" i="1" dirty="0" smtClean="0">
                <a:latin typeface="Comic Sans MS" panose="030F0702030302020204" pitchFamily="66" charset="0"/>
              </a:rPr>
              <a:t>media </a:t>
            </a:r>
          </a:p>
          <a:p>
            <a:pPr marL="285750" indent="-285750">
              <a:lnSpc>
                <a:spcPct val="90000"/>
              </a:lnSpc>
              <a:buFont typeface="Arial" panose="020B0604020202020204" pitchFamily="34" charset="0"/>
              <a:buChar char="•"/>
            </a:pPr>
            <a:r>
              <a:rPr lang="en-GB" sz="3200" i="1" dirty="0" smtClean="0">
                <a:latin typeface="Comic Sans MS" panose="030F0702030302020204" pitchFamily="66" charset="0"/>
              </a:rPr>
              <a:t>You will </a:t>
            </a:r>
            <a:r>
              <a:rPr lang="en-GB" sz="3200" i="1" dirty="0">
                <a:latin typeface="Comic Sans MS" panose="030F0702030302020204" pitchFamily="66" charset="0"/>
              </a:rPr>
              <a:t>also have opportunities to practice using French for use in real life </a:t>
            </a:r>
            <a:r>
              <a:rPr lang="en-GB" sz="3200" i="1" dirty="0" smtClean="0">
                <a:latin typeface="Comic Sans MS" panose="030F0702030302020204" pitchFamily="66" charset="0"/>
              </a:rPr>
              <a:t>situations </a:t>
            </a:r>
            <a:endParaRPr lang="en-GB" sz="3200" i="1" dirty="0">
              <a:latin typeface="Comic Sans MS" panose="030F0702030302020204" pitchFamily="66" charset="0"/>
            </a:endParaRPr>
          </a:p>
          <a:p>
            <a:pPr>
              <a:lnSpc>
                <a:spcPct val="90000"/>
              </a:lnSpc>
            </a:pPr>
            <a:endParaRPr lang="en-US" sz="3200" dirty="0">
              <a:latin typeface="Comic Sans MS" panose="030F0702030302020204" pitchFamily="66" charset="0"/>
            </a:endParaRPr>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6898689" cy="1020762"/>
          </a:xfrm>
        </p:spPr>
        <p:txBody>
          <a:bodyPr>
            <a:normAutofit/>
          </a:bodyPr>
          <a:lstStyle/>
          <a:p>
            <a:r>
              <a:rPr lang="en-US" i="1" dirty="0">
                <a:latin typeface="Comic Sans MS" panose="030F0702030302020204" pitchFamily="66" charset="0"/>
                <a:ea typeface="+mj-lt"/>
                <a:cs typeface="+mj-lt"/>
              </a:rPr>
              <a:t>Why do we learn languages?</a:t>
            </a:r>
            <a:endParaRPr lang="en-US" i="1" dirty="0">
              <a:latin typeface="Comic Sans MS" panose="030F0702030302020204" pitchFamily="66" charset="0"/>
            </a:endParaRPr>
          </a:p>
        </p:txBody>
      </p:sp>
      <p:sp>
        <p:nvSpPr>
          <p:cNvPr id="3" name="TextBox 2">
            <a:extLst>
              <a:ext uri="{FF2B5EF4-FFF2-40B4-BE49-F238E27FC236}">
                <a16:creationId xmlns:a16="http://schemas.microsoft.com/office/drawing/2014/main" xmlns="" id="{5C693117-EC76-4883-9FF4-B2A38ECBDDF0}"/>
              </a:ext>
            </a:extLst>
          </p:cNvPr>
          <p:cNvSpPr txBox="1"/>
          <p:nvPr/>
        </p:nvSpPr>
        <p:spPr>
          <a:xfrm>
            <a:off x="404734" y="1677845"/>
            <a:ext cx="11467475" cy="4524315"/>
          </a:xfrm>
          <a:prstGeom prst="rect">
            <a:avLst/>
          </a:prstGeom>
          <a:noFill/>
          <a:ln>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buFont typeface="Arial" panose="020B0604020202020204" pitchFamily="34" charset="0"/>
              <a:buChar char="•"/>
            </a:pPr>
            <a:r>
              <a:rPr lang="en-GB" sz="2000" i="1" dirty="0" smtClean="0">
                <a:latin typeface="Comic Sans MS" panose="030F0702030302020204" pitchFamily="66" charset="0"/>
              </a:rPr>
              <a:t>Languages </a:t>
            </a:r>
            <a:r>
              <a:rPr lang="en-GB" sz="2000" i="1" dirty="0">
                <a:latin typeface="Comic Sans MS" panose="030F0702030302020204" pitchFamily="66" charset="0"/>
              </a:rPr>
              <a:t>are highly valued by employers and </a:t>
            </a:r>
            <a:r>
              <a:rPr lang="en-GB" sz="2000" i="1" dirty="0" smtClean="0">
                <a:latin typeface="Comic Sans MS" panose="030F0702030302020204" pitchFamily="66" charset="0"/>
              </a:rPr>
              <a:t>colleges and universities</a:t>
            </a:r>
            <a:endParaRPr lang="en-GB" sz="2000" i="1" dirty="0">
              <a:latin typeface="Comic Sans MS" panose="030F0702030302020204" pitchFamily="66" charset="0"/>
            </a:endParaRPr>
          </a:p>
          <a:p>
            <a:pPr marL="342900" indent="-342900">
              <a:lnSpc>
                <a:spcPct val="90000"/>
              </a:lnSpc>
              <a:buFont typeface="Arial" panose="020B0604020202020204" pitchFamily="34" charset="0"/>
              <a:buChar char="•"/>
            </a:pPr>
            <a:endParaRPr lang="en-GB" sz="2000" i="1" dirty="0" smtClean="0">
              <a:latin typeface="Comic Sans MS" panose="030F0702030302020204" pitchFamily="66" charset="0"/>
            </a:endParaRPr>
          </a:p>
          <a:p>
            <a:pPr marL="342900" indent="-342900">
              <a:lnSpc>
                <a:spcPct val="90000"/>
              </a:lnSpc>
              <a:buFont typeface="Arial" panose="020B0604020202020204" pitchFamily="34" charset="0"/>
              <a:buChar char="•"/>
            </a:pPr>
            <a:r>
              <a:rPr lang="en-GB" sz="2000" i="1" dirty="0" smtClean="0">
                <a:latin typeface="Comic Sans MS" panose="030F0702030302020204" pitchFamily="66" charset="0"/>
              </a:rPr>
              <a:t>Learning a language such as French helps you understand the English language even more!</a:t>
            </a:r>
          </a:p>
          <a:p>
            <a:pPr marL="342900" indent="-342900">
              <a:lnSpc>
                <a:spcPct val="90000"/>
              </a:lnSpc>
              <a:buFont typeface="Arial" panose="020B0604020202020204" pitchFamily="34" charset="0"/>
              <a:buChar char="•"/>
            </a:pPr>
            <a:endParaRPr lang="en-GB" sz="2000" i="1" dirty="0">
              <a:latin typeface="Comic Sans MS" panose="030F0702030302020204" pitchFamily="66" charset="0"/>
            </a:endParaRPr>
          </a:p>
          <a:p>
            <a:pPr marL="342900" indent="-342900">
              <a:lnSpc>
                <a:spcPct val="90000"/>
              </a:lnSpc>
              <a:buFont typeface="Arial" panose="020B0604020202020204" pitchFamily="34" charset="0"/>
              <a:buChar char="•"/>
            </a:pPr>
            <a:r>
              <a:rPr lang="en-GB" sz="2000" i="1" dirty="0" smtClean="0">
                <a:latin typeface="Comic Sans MS" panose="030F0702030302020204" pitchFamily="66" charset="0"/>
              </a:rPr>
              <a:t>French </a:t>
            </a:r>
            <a:r>
              <a:rPr lang="en-GB" sz="2000" i="1" dirty="0">
                <a:latin typeface="Comic Sans MS" panose="030F0702030302020204" pitchFamily="66" charset="0"/>
              </a:rPr>
              <a:t>is used in many international organisations, such as NATO, the UN, EU institutions, and the World Trade Organisation.  It is considered the international language of law and </a:t>
            </a:r>
            <a:r>
              <a:rPr lang="en-GB" sz="2000" i="1" dirty="0" smtClean="0">
                <a:latin typeface="Comic Sans MS" panose="030F0702030302020204" pitchFamily="66" charset="0"/>
              </a:rPr>
              <a:t>diplomacy</a:t>
            </a:r>
            <a:endParaRPr lang="en-GB" sz="2000" i="1" dirty="0">
              <a:latin typeface="Comic Sans MS" panose="030F0702030302020204" pitchFamily="66" charset="0"/>
            </a:endParaRPr>
          </a:p>
          <a:p>
            <a:pPr>
              <a:lnSpc>
                <a:spcPct val="90000"/>
              </a:lnSpc>
            </a:pPr>
            <a:r>
              <a:rPr lang="en-GB" sz="2000" i="1" dirty="0" smtClean="0">
                <a:latin typeface="Comic Sans MS" panose="030F0702030302020204" pitchFamily="66" charset="0"/>
              </a:rPr>
              <a:t> </a:t>
            </a:r>
          </a:p>
          <a:p>
            <a:pPr marL="342900" indent="-342900">
              <a:lnSpc>
                <a:spcPct val="90000"/>
              </a:lnSpc>
              <a:buFont typeface="Arial" panose="020B0604020202020204" pitchFamily="34" charset="0"/>
              <a:buChar char="•"/>
            </a:pPr>
            <a:r>
              <a:rPr lang="en-GB" sz="2000" i="1" dirty="0">
                <a:latin typeface="Comic Sans MS" panose="030F0702030302020204" pitchFamily="66" charset="0"/>
              </a:rPr>
              <a:t>The German language is the first language of over 100 million people who primarily live in Germany, Austria and Switzerland. These countries are highly developed and economically strong, which makes them attractive locations for work and living. </a:t>
            </a:r>
          </a:p>
          <a:p>
            <a:pPr marL="342900" indent="-342900">
              <a:lnSpc>
                <a:spcPct val="90000"/>
              </a:lnSpc>
              <a:buFont typeface="Arial" panose="020B0604020202020204" pitchFamily="34" charset="0"/>
              <a:buChar char="•"/>
            </a:pPr>
            <a:endParaRPr lang="en-GB" sz="2000" i="1" dirty="0" smtClean="0">
              <a:latin typeface="Comic Sans MS" panose="030F0702030302020204" pitchFamily="66" charset="0"/>
            </a:endParaRPr>
          </a:p>
          <a:p>
            <a:pPr marL="342900" indent="-342900">
              <a:lnSpc>
                <a:spcPct val="90000"/>
              </a:lnSpc>
              <a:buFont typeface="Arial" panose="020B0604020202020204" pitchFamily="34" charset="0"/>
              <a:buChar char="•"/>
            </a:pPr>
            <a:r>
              <a:rPr lang="en-GB" sz="2000" i="1" dirty="0" smtClean="0">
                <a:latin typeface="Comic Sans MS" panose="030F0702030302020204" pitchFamily="66" charset="0"/>
              </a:rPr>
              <a:t>Possible </a:t>
            </a:r>
            <a:r>
              <a:rPr lang="en-GB" sz="2000" i="1" dirty="0">
                <a:latin typeface="Comic Sans MS" panose="030F0702030302020204" pitchFamily="66" charset="0"/>
              </a:rPr>
              <a:t>careers include travel and tourism, hospitality, translator/interpreter, law, medicine, finance, engineering, business and enterprise, international organisations, media and broadcasting, marketing and sales, retail, politics, diplomacy, social media, teaching and so on</a:t>
            </a:r>
            <a:r>
              <a:rPr lang="en-GB" sz="2000" i="1" dirty="0" smtClean="0">
                <a:latin typeface="Comic Sans MS" panose="030F0702030302020204" pitchFamily="66" charset="0"/>
              </a:rPr>
              <a:t>…</a:t>
            </a:r>
            <a:endParaRPr lang="en-GB" sz="2000" i="1" dirty="0">
              <a:latin typeface="Comic Sans MS" panose="030F0702030302020204" pitchFamily="66" charset="0"/>
            </a:endParaRPr>
          </a:p>
        </p:txBody>
      </p:sp>
    </p:spTree>
    <p:extLst>
      <p:ext uri="{BB962C8B-B14F-4D97-AF65-F5344CB8AC3E}">
        <p14:creationId xmlns:p14="http://schemas.microsoft.com/office/powerpoint/2010/main" val="175053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96" y="110561"/>
            <a:ext cx="9739135" cy="1510643"/>
          </a:xfrm>
        </p:spPr>
        <p:txBody>
          <a:bodyPr/>
          <a:lstStyle/>
          <a:p>
            <a:r>
              <a:rPr lang="en-US" sz="6000" b="1" i="1" u="sng" dirty="0">
                <a:latin typeface="Comic Sans MS" panose="030F0702030302020204" pitchFamily="66" charset="0"/>
              </a:rPr>
              <a:t>Induction week Tasks</a:t>
            </a:r>
          </a:p>
        </p:txBody>
      </p:sp>
      <p:sp>
        <p:nvSpPr>
          <p:cNvPr id="4" name="TextBox 3">
            <a:extLst>
              <a:ext uri="{FF2B5EF4-FFF2-40B4-BE49-F238E27FC236}">
                <a16:creationId xmlns:a16="http://schemas.microsoft.com/office/drawing/2014/main" xmlns="" id="{C3CF9365-9A91-4F45-9446-3FA6DD3E6C04}"/>
              </a:ext>
            </a:extLst>
          </p:cNvPr>
          <p:cNvSpPr txBox="1"/>
          <p:nvPr/>
        </p:nvSpPr>
        <p:spPr>
          <a:xfrm>
            <a:off x="299803" y="1966338"/>
            <a:ext cx="11602387" cy="4745915"/>
          </a:xfrm>
          <a:prstGeom prst="rect">
            <a:avLst/>
          </a:prstGeom>
          <a:noFill/>
          <a:ln>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buFont typeface="Arial"/>
              <a:buChar char="•"/>
            </a:pPr>
            <a:r>
              <a:rPr lang="en-US" sz="2800" i="1" dirty="0">
                <a:latin typeface="Comic Sans MS" panose="030F0702030302020204" pitchFamily="66" charset="0"/>
              </a:rPr>
              <a:t>On the next slides there will be tasks to do linked to </a:t>
            </a:r>
            <a:r>
              <a:rPr lang="en-US" sz="2800" i="1" dirty="0" smtClean="0">
                <a:latin typeface="Comic Sans MS" panose="030F0702030302020204" pitchFamily="66" charset="0"/>
              </a:rPr>
              <a:t>4 </a:t>
            </a:r>
            <a:r>
              <a:rPr lang="en-US" sz="2800" i="1" dirty="0">
                <a:latin typeface="Comic Sans MS" panose="030F0702030302020204" pitchFamily="66" charset="0"/>
              </a:rPr>
              <a:t>languages</a:t>
            </a:r>
          </a:p>
          <a:p>
            <a:pPr marL="800100" lvl="1" indent="-342900">
              <a:lnSpc>
                <a:spcPct val="90000"/>
              </a:lnSpc>
              <a:buFont typeface="Arial"/>
              <a:buChar char="•"/>
            </a:pPr>
            <a:r>
              <a:rPr lang="en-US" sz="2800" i="1" dirty="0">
                <a:latin typeface="Comic Sans MS" panose="030F0702030302020204" pitchFamily="66" charset="0"/>
              </a:rPr>
              <a:t>French</a:t>
            </a:r>
          </a:p>
          <a:p>
            <a:pPr marL="800100" lvl="1" indent="-342900">
              <a:lnSpc>
                <a:spcPct val="90000"/>
              </a:lnSpc>
              <a:buFont typeface="Arial"/>
              <a:buChar char="•"/>
            </a:pPr>
            <a:r>
              <a:rPr lang="en-US" sz="2800" i="1" dirty="0" smtClean="0">
                <a:latin typeface="Comic Sans MS" panose="030F0702030302020204" pitchFamily="66" charset="0"/>
              </a:rPr>
              <a:t>German</a:t>
            </a:r>
          </a:p>
          <a:p>
            <a:pPr marL="800100" lvl="1" indent="-342900">
              <a:lnSpc>
                <a:spcPct val="90000"/>
              </a:lnSpc>
              <a:buFont typeface="Arial"/>
              <a:buChar char="•"/>
            </a:pPr>
            <a:r>
              <a:rPr lang="en-US" sz="2800" i="1" dirty="0" smtClean="0">
                <a:latin typeface="Comic Sans MS" panose="030F0702030302020204" pitchFamily="66" charset="0"/>
              </a:rPr>
              <a:t>Gaelic</a:t>
            </a:r>
          </a:p>
          <a:p>
            <a:pPr marL="800100" lvl="1" indent="-342900">
              <a:lnSpc>
                <a:spcPct val="90000"/>
              </a:lnSpc>
              <a:buFont typeface="Arial"/>
              <a:buChar char="•"/>
            </a:pPr>
            <a:r>
              <a:rPr lang="en-US" sz="2800" i="1" dirty="0" smtClean="0">
                <a:latin typeface="Comic Sans MS" panose="030F0702030302020204" pitchFamily="66" charset="0"/>
              </a:rPr>
              <a:t>Spanish</a:t>
            </a:r>
            <a:endParaRPr lang="en-US" sz="2800" i="1" dirty="0">
              <a:latin typeface="Comic Sans MS" panose="030F0702030302020204" pitchFamily="66" charset="0"/>
            </a:endParaRPr>
          </a:p>
          <a:p>
            <a:pPr lvl="1">
              <a:lnSpc>
                <a:spcPct val="90000"/>
              </a:lnSpc>
            </a:pPr>
            <a:endParaRPr lang="en-US" sz="2800" i="1" dirty="0">
              <a:latin typeface="Comic Sans MS" panose="030F0702030302020204" pitchFamily="66" charset="0"/>
            </a:endParaRPr>
          </a:p>
          <a:p>
            <a:pPr marL="342900" indent="-342900">
              <a:lnSpc>
                <a:spcPct val="90000"/>
              </a:lnSpc>
              <a:buFont typeface="Arial"/>
              <a:buChar char="•"/>
            </a:pPr>
            <a:r>
              <a:rPr lang="en-US" sz="2800" i="1" dirty="0">
                <a:latin typeface="Comic Sans MS" panose="030F0702030302020204" pitchFamily="66" charset="0"/>
              </a:rPr>
              <a:t>Choose 1 of the Languages and complete the tasks (you can do all </a:t>
            </a:r>
            <a:r>
              <a:rPr lang="en-US" sz="2800" i="1" dirty="0" smtClean="0">
                <a:latin typeface="Comic Sans MS" panose="030F0702030302020204" pitchFamily="66" charset="0"/>
              </a:rPr>
              <a:t>4 </a:t>
            </a:r>
            <a:r>
              <a:rPr lang="en-US" sz="2800" i="1" dirty="0">
                <a:latin typeface="Comic Sans MS" panose="030F0702030302020204" pitchFamily="66" charset="0"/>
              </a:rPr>
              <a:t>if you wish!)</a:t>
            </a:r>
          </a:p>
          <a:p>
            <a:pPr marL="342900" indent="-342900">
              <a:lnSpc>
                <a:spcPct val="90000"/>
              </a:lnSpc>
              <a:buFont typeface="Arial"/>
              <a:buChar char="•"/>
            </a:pPr>
            <a:r>
              <a:rPr lang="en-US" sz="2800" i="1" dirty="0">
                <a:latin typeface="Comic Sans MS" panose="030F0702030302020204" pitchFamily="66" charset="0"/>
              </a:rPr>
              <a:t>Share your work with your household/friends and discuss what you have found</a:t>
            </a:r>
          </a:p>
          <a:p>
            <a:pPr marL="342900" indent="-342900">
              <a:lnSpc>
                <a:spcPct val="90000"/>
              </a:lnSpc>
              <a:buFont typeface="Arial"/>
              <a:buChar char="•"/>
            </a:pPr>
            <a:r>
              <a:rPr lang="en-US" sz="2800" i="1" dirty="0">
                <a:latin typeface="Comic Sans MS" panose="030F0702030302020204" pitchFamily="66" charset="0"/>
              </a:rPr>
              <a:t>There are optional </a:t>
            </a:r>
            <a:r>
              <a:rPr lang="en-US" sz="2800" i="1" dirty="0" smtClean="0">
                <a:latin typeface="Comic Sans MS" panose="030F0702030302020204" pitchFamily="66" charset="0"/>
              </a:rPr>
              <a:t>challenges (a treasure hunt) </a:t>
            </a:r>
            <a:r>
              <a:rPr lang="en-US" sz="2800" i="1" dirty="0">
                <a:latin typeface="Comic Sans MS" panose="030F0702030302020204" pitchFamily="66" charset="0"/>
              </a:rPr>
              <a:t>for you to complete for each language also</a:t>
            </a:r>
          </a:p>
        </p:txBody>
      </p:sp>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C4CE2-761F-4338-8F59-C52EA287F942}"/>
              </a:ext>
            </a:extLst>
          </p:cNvPr>
          <p:cNvSpPr>
            <a:spLocks noGrp="1"/>
          </p:cNvSpPr>
          <p:nvPr>
            <p:ph type="title"/>
          </p:nvPr>
        </p:nvSpPr>
        <p:spPr>
          <a:xfrm>
            <a:off x="1636862" y="2282820"/>
            <a:ext cx="9144000" cy="1968606"/>
          </a:xfrm>
        </p:spPr>
        <p:txBody>
          <a:bodyPr/>
          <a:lstStyle/>
          <a:p>
            <a:r>
              <a:rPr lang="en-US" sz="9600" b="1" i="1" dirty="0">
                <a:latin typeface="Comic Sans MS" panose="030F0702030302020204" pitchFamily="66" charset="0"/>
              </a:rPr>
              <a:t>French</a:t>
            </a:r>
          </a:p>
        </p:txBody>
      </p:sp>
    </p:spTree>
    <p:extLst>
      <p:ext uri="{BB962C8B-B14F-4D97-AF65-F5344CB8AC3E}">
        <p14:creationId xmlns:p14="http://schemas.microsoft.com/office/powerpoint/2010/main" val="320140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561" y="555384"/>
            <a:ext cx="2165620" cy="3843976"/>
          </a:xfrm>
          <a:prstGeom prst="rect">
            <a:avLst/>
          </a:prstGeom>
        </p:spPr>
      </p:pic>
      <p:sp>
        <p:nvSpPr>
          <p:cNvPr id="3" name="Rounded Rectangular Callout 2"/>
          <p:cNvSpPr/>
          <p:nvPr/>
        </p:nvSpPr>
        <p:spPr>
          <a:xfrm>
            <a:off x="2038130" y="135769"/>
            <a:ext cx="5679793" cy="3087170"/>
          </a:xfrm>
          <a:prstGeom prst="wedgeRoundRectCallout">
            <a:avLst>
              <a:gd name="adj1" fmla="val -55107"/>
              <a:gd name="adj2" fmla="val -697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GB" sz="2800" b="1">
                <a:solidFill>
                  <a:schemeClr val="tx1"/>
                </a:solidFill>
              </a:rPr>
              <a:t> </a:t>
            </a:r>
          </a:p>
          <a:p>
            <a:pPr algn="just"/>
            <a:r>
              <a:rPr lang="en-GB" sz="2800" b="1">
                <a:solidFill>
                  <a:schemeClr val="bg1"/>
                </a:solidFill>
              </a:rPr>
              <a:t>Bonjour et </a:t>
            </a:r>
            <a:r>
              <a:rPr lang="en-GB" sz="2800" b="1" err="1">
                <a:solidFill>
                  <a:schemeClr val="bg1"/>
                </a:solidFill>
              </a:rPr>
              <a:t>Bienvenue</a:t>
            </a:r>
            <a:r>
              <a:rPr lang="en-GB" sz="2800" b="1">
                <a:solidFill>
                  <a:schemeClr val="bg1"/>
                </a:solidFill>
              </a:rPr>
              <a:t> à Annan Academy!  Nous </a:t>
            </a:r>
            <a:r>
              <a:rPr lang="en-GB" sz="2800" b="1" err="1">
                <a:solidFill>
                  <a:schemeClr val="bg1"/>
                </a:solidFill>
              </a:rPr>
              <a:t>attendons</a:t>
            </a:r>
            <a:r>
              <a:rPr lang="en-GB" sz="2800" b="1">
                <a:solidFill>
                  <a:schemeClr val="bg1"/>
                </a:solidFill>
              </a:rPr>
              <a:t> </a:t>
            </a:r>
            <a:r>
              <a:rPr lang="en-GB" sz="2800" b="1" err="1">
                <a:solidFill>
                  <a:schemeClr val="bg1"/>
                </a:solidFill>
              </a:rPr>
              <a:t>Votre</a:t>
            </a:r>
            <a:r>
              <a:rPr lang="en-GB" sz="2800" b="1">
                <a:solidFill>
                  <a:schemeClr val="bg1"/>
                </a:solidFill>
              </a:rPr>
              <a:t> </a:t>
            </a:r>
            <a:r>
              <a:rPr lang="en-GB" sz="2800" b="1" err="1">
                <a:solidFill>
                  <a:schemeClr val="bg1"/>
                </a:solidFill>
              </a:rPr>
              <a:t>arrivée</a:t>
            </a:r>
            <a:r>
              <a:rPr lang="en-GB" sz="2800" b="1">
                <a:solidFill>
                  <a:schemeClr val="bg1"/>
                </a:solidFill>
              </a:rPr>
              <a:t> avec impatience </a:t>
            </a:r>
            <a:r>
              <a:rPr lang="en-GB" sz="2800" b="1">
                <a:solidFill>
                  <a:schemeClr val="bg1"/>
                </a:solidFill>
                <a:sym typeface="Wingdings" panose="05000000000000000000" pitchFamily="2" charset="2"/>
              </a:rPr>
              <a:t></a:t>
            </a:r>
          </a:p>
          <a:p>
            <a:pPr algn="just"/>
            <a:r>
              <a:rPr lang="en-GB" sz="2800" b="1" err="1">
                <a:solidFill>
                  <a:schemeClr val="bg1"/>
                </a:solidFill>
                <a:sym typeface="Wingdings" panose="05000000000000000000" pitchFamily="2" charset="2"/>
              </a:rPr>
              <a:t>Voici</a:t>
            </a:r>
            <a:r>
              <a:rPr lang="en-GB" sz="2800" b="1">
                <a:solidFill>
                  <a:schemeClr val="bg1"/>
                </a:solidFill>
                <a:sym typeface="Wingdings" panose="05000000000000000000" pitchFamily="2" charset="2"/>
              </a:rPr>
              <a:t> </a:t>
            </a:r>
            <a:r>
              <a:rPr lang="en-GB" sz="2800" b="1" err="1">
                <a:solidFill>
                  <a:schemeClr val="bg1"/>
                </a:solidFill>
                <a:sym typeface="Wingdings" panose="05000000000000000000" pitchFamily="2" charset="2"/>
              </a:rPr>
              <a:t>quelques</a:t>
            </a:r>
            <a:r>
              <a:rPr lang="en-GB" sz="2800" b="1">
                <a:solidFill>
                  <a:schemeClr val="bg1"/>
                </a:solidFill>
                <a:sym typeface="Wingdings" panose="05000000000000000000" pitchFamily="2" charset="2"/>
              </a:rPr>
              <a:t> </a:t>
            </a:r>
            <a:r>
              <a:rPr lang="en-GB" sz="2800" b="1" err="1">
                <a:solidFill>
                  <a:schemeClr val="bg1"/>
                </a:solidFill>
                <a:sym typeface="Wingdings" panose="05000000000000000000" pitchFamily="2" charset="2"/>
              </a:rPr>
              <a:t>infos</a:t>
            </a:r>
            <a:r>
              <a:rPr lang="en-GB" sz="2800" b="1">
                <a:solidFill>
                  <a:schemeClr val="bg1"/>
                </a:solidFill>
                <a:sym typeface="Wingdings" panose="05000000000000000000" pitchFamily="2" charset="2"/>
              </a:rPr>
              <a:t> sur S1  </a:t>
            </a:r>
            <a:r>
              <a:rPr lang="en-GB" sz="2800" b="1" err="1">
                <a:solidFill>
                  <a:schemeClr val="bg1"/>
                </a:solidFill>
                <a:sym typeface="Wingdings" panose="05000000000000000000" pitchFamily="2" charset="2"/>
              </a:rPr>
              <a:t>Français</a:t>
            </a:r>
            <a:r>
              <a:rPr lang="en-GB" sz="2800" b="1">
                <a:solidFill>
                  <a:schemeClr val="bg1"/>
                </a:solidFill>
                <a:sym typeface="Wingdings" panose="05000000000000000000" pitchFamily="2" charset="2"/>
              </a:rPr>
              <a:t>, un petit </a:t>
            </a:r>
            <a:r>
              <a:rPr lang="en-GB" sz="2800" b="1" err="1">
                <a:solidFill>
                  <a:schemeClr val="bg1"/>
                </a:solidFill>
                <a:sym typeface="Wingdings" panose="05000000000000000000" pitchFamily="2" charset="2"/>
              </a:rPr>
              <a:t>projet</a:t>
            </a:r>
            <a:r>
              <a:rPr lang="en-GB" sz="2800" b="1">
                <a:solidFill>
                  <a:schemeClr val="bg1"/>
                </a:solidFill>
                <a:sym typeface="Wingdings" panose="05000000000000000000" pitchFamily="2" charset="2"/>
              </a:rPr>
              <a:t> et </a:t>
            </a:r>
            <a:r>
              <a:rPr lang="en-GB" sz="2800" b="1" err="1">
                <a:solidFill>
                  <a:schemeClr val="bg1"/>
                </a:solidFill>
                <a:sym typeface="Wingdings" panose="05000000000000000000" pitchFamily="2" charset="2"/>
              </a:rPr>
              <a:t>même</a:t>
            </a:r>
            <a:r>
              <a:rPr lang="en-GB" sz="2800" b="1">
                <a:solidFill>
                  <a:schemeClr val="bg1"/>
                </a:solidFill>
                <a:sym typeface="Wingdings" panose="05000000000000000000" pitchFamily="2" charset="2"/>
              </a:rPr>
              <a:t> un </a:t>
            </a:r>
            <a:r>
              <a:rPr lang="en-GB" sz="2800" b="1" err="1">
                <a:solidFill>
                  <a:schemeClr val="bg1"/>
                </a:solidFill>
                <a:sym typeface="Wingdings" panose="05000000000000000000" pitchFamily="2" charset="2"/>
              </a:rPr>
              <a:t>défi</a:t>
            </a:r>
            <a:r>
              <a:rPr lang="en-GB" sz="2800" b="1">
                <a:solidFill>
                  <a:schemeClr val="bg1"/>
                </a:solidFill>
                <a:sym typeface="Wingdings" panose="05000000000000000000" pitchFamily="2" charset="2"/>
              </a:rPr>
              <a:t> (pour </a:t>
            </a:r>
            <a:r>
              <a:rPr lang="en-GB" sz="2800" b="1" err="1">
                <a:solidFill>
                  <a:schemeClr val="bg1"/>
                </a:solidFill>
                <a:sym typeface="Wingdings" panose="05000000000000000000" pitchFamily="2" charset="2"/>
              </a:rPr>
              <a:t>toute</a:t>
            </a:r>
            <a:r>
              <a:rPr lang="en-GB" sz="2800" b="1">
                <a:solidFill>
                  <a:schemeClr val="bg1"/>
                </a:solidFill>
                <a:sym typeface="Wingdings" panose="05000000000000000000" pitchFamily="2" charset="2"/>
              </a:rPr>
              <a:t> la </a:t>
            </a:r>
            <a:r>
              <a:rPr lang="en-GB" sz="2800" b="1" err="1">
                <a:solidFill>
                  <a:schemeClr val="bg1"/>
                </a:solidFill>
                <a:sym typeface="Wingdings" panose="05000000000000000000" pitchFamily="2" charset="2"/>
              </a:rPr>
              <a:t>famille</a:t>
            </a:r>
            <a:r>
              <a:rPr lang="en-GB" sz="2800" b="1">
                <a:solidFill>
                  <a:schemeClr val="bg1"/>
                </a:solidFill>
                <a:sym typeface="Wingdings" panose="05000000000000000000" pitchFamily="2" charset="2"/>
              </a:rPr>
              <a:t>?) A </a:t>
            </a:r>
            <a:r>
              <a:rPr lang="en-GB" sz="2800" b="1" err="1">
                <a:solidFill>
                  <a:schemeClr val="bg1"/>
                </a:solidFill>
                <a:sym typeface="Wingdings" panose="05000000000000000000" pitchFamily="2" charset="2"/>
              </a:rPr>
              <a:t>bientôt</a:t>
            </a:r>
            <a:r>
              <a:rPr lang="en-GB" sz="2800" b="1">
                <a:solidFill>
                  <a:schemeClr val="bg1"/>
                </a:solidFill>
                <a:sym typeface="Wingdings" panose="05000000000000000000" pitchFamily="2" charset="2"/>
              </a:rPr>
              <a:t>!</a:t>
            </a:r>
            <a:endParaRPr lang="en-GB" sz="2800" b="1">
              <a:solidFill>
                <a:schemeClr val="bg1"/>
              </a:solidFill>
            </a:endParaRPr>
          </a:p>
          <a:p>
            <a:pPr algn="just"/>
            <a:endParaRPr lang="en-GB" sz="3000" b="1">
              <a:solidFill>
                <a:schemeClr val="tx1"/>
              </a:solidFill>
            </a:endParaRPr>
          </a:p>
        </p:txBody>
      </p:sp>
      <p:pic>
        <p:nvPicPr>
          <p:cNvPr id="5" name="Picture 4"/>
          <p:cNvPicPr>
            <a:picLocks noChangeAspect="1"/>
          </p:cNvPicPr>
          <p:nvPr/>
        </p:nvPicPr>
        <p:blipFill>
          <a:blip r:embed="rId4"/>
          <a:stretch>
            <a:fillRect/>
          </a:stretch>
        </p:blipFill>
        <p:spPr>
          <a:xfrm>
            <a:off x="371561" y="555383"/>
            <a:ext cx="719203" cy="719203"/>
          </a:xfrm>
          <a:prstGeom prst="rect">
            <a:avLst/>
          </a:prstGeom>
        </p:spPr>
      </p:pic>
      <p:pic>
        <p:nvPicPr>
          <p:cNvPr id="6" name="Picture 5"/>
          <p:cNvPicPr>
            <a:picLocks noChangeAspect="1"/>
          </p:cNvPicPr>
          <p:nvPr/>
        </p:nvPicPr>
        <p:blipFill>
          <a:blip r:embed="rId5"/>
          <a:stretch>
            <a:fillRect/>
          </a:stretch>
        </p:blipFill>
        <p:spPr>
          <a:xfrm flipH="1">
            <a:off x="3686478" y="2773350"/>
            <a:ext cx="434602" cy="434602"/>
          </a:xfrm>
          <a:prstGeom prst="rect">
            <a:avLst/>
          </a:prstGeom>
        </p:spPr>
      </p:pic>
      <p:sp>
        <p:nvSpPr>
          <p:cNvPr id="7" name="Rectangle 6"/>
          <p:cNvSpPr/>
          <p:nvPr/>
        </p:nvSpPr>
        <p:spPr>
          <a:xfrm>
            <a:off x="8437265" y="263150"/>
            <a:ext cx="3132128" cy="27275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GB" sz="2000" b="1">
                <a:solidFill>
                  <a:schemeClr val="bg1"/>
                </a:solidFill>
              </a:rPr>
              <a:t>Hello &amp; welcome to Annan Academy! We can’t wait for you to arrive</a:t>
            </a:r>
            <a:r>
              <a:rPr lang="en-GB" sz="2000" b="1">
                <a:solidFill>
                  <a:schemeClr val="bg1"/>
                </a:solidFill>
                <a:sym typeface="Wingdings" panose="05000000000000000000" pitchFamily="2" charset="2"/>
              </a:rPr>
              <a:t></a:t>
            </a:r>
          </a:p>
          <a:p>
            <a:pPr algn="just"/>
            <a:r>
              <a:rPr lang="en-GB" sz="2000" b="1">
                <a:solidFill>
                  <a:schemeClr val="bg1"/>
                </a:solidFill>
                <a:sym typeface="Wingdings" panose="05000000000000000000" pitchFamily="2" charset="2"/>
              </a:rPr>
              <a:t>Here is some information about S1 French, a little research project &amp; even a challenge (for the whole family?) See you soo</a:t>
            </a:r>
            <a:r>
              <a:rPr lang="en-GB" sz="2000" b="1">
                <a:solidFill>
                  <a:schemeClr val="tx1"/>
                </a:solidFill>
                <a:sym typeface="Wingdings" panose="05000000000000000000" pitchFamily="2" charset="2"/>
              </a:rPr>
              <a:t>n! </a:t>
            </a:r>
            <a:endParaRPr lang="en-GB" sz="2000" b="1">
              <a:solidFill>
                <a:schemeClr val="tx1"/>
              </a:solidFill>
            </a:endParaRPr>
          </a:p>
        </p:txBody>
      </p:sp>
      <p:pic>
        <p:nvPicPr>
          <p:cNvPr id="8" name="Picture 7"/>
          <p:cNvPicPr>
            <a:picLocks noChangeAspect="1"/>
          </p:cNvPicPr>
          <p:nvPr/>
        </p:nvPicPr>
        <p:blipFill>
          <a:blip r:embed="rId6"/>
          <a:stretch>
            <a:fillRect/>
          </a:stretch>
        </p:blipFill>
        <p:spPr>
          <a:xfrm>
            <a:off x="10988356" y="2556979"/>
            <a:ext cx="432741" cy="432741"/>
          </a:xfrm>
          <a:prstGeom prst="rect">
            <a:avLst/>
          </a:prstGeom>
        </p:spPr>
      </p:pic>
      <p:sp>
        <p:nvSpPr>
          <p:cNvPr id="9" name="Flowchart: Punched Tape 8"/>
          <p:cNvSpPr/>
          <p:nvPr/>
        </p:nvSpPr>
        <p:spPr>
          <a:xfrm>
            <a:off x="4121079" y="4062170"/>
            <a:ext cx="6534152" cy="2202981"/>
          </a:xfrm>
          <a:prstGeom prst="flowChartPunchedTape">
            <a:avLst/>
          </a:prstGeom>
          <a:solidFill>
            <a:srgbClr val="CCCCFF"/>
          </a:solidFill>
        </p:spPr>
        <p:style>
          <a:lnRef idx="1">
            <a:schemeClr val="accent4"/>
          </a:lnRef>
          <a:fillRef idx="3">
            <a:schemeClr val="accent4"/>
          </a:fillRef>
          <a:effectRef idx="2">
            <a:schemeClr val="accent4"/>
          </a:effectRef>
          <a:fontRef idx="minor">
            <a:schemeClr val="lt1"/>
          </a:fontRef>
        </p:style>
        <p:txBody>
          <a:bodyPr rtlCol="0" anchor="ctr"/>
          <a:lstStyle/>
          <a:p>
            <a:pPr algn="just"/>
            <a:r>
              <a:rPr lang="en-GB" sz="3600" b="1">
                <a:solidFill>
                  <a:srgbClr val="7030A0"/>
                </a:solidFill>
                <a:effectLst>
                  <a:outerShdw blurRad="38100" dist="38100" dir="2700000" algn="tl">
                    <a:srgbClr val="000000">
                      <a:alpha val="43137"/>
                    </a:srgbClr>
                  </a:outerShdw>
                </a:effectLst>
              </a:rPr>
              <a:t>Modern Languages Department</a:t>
            </a:r>
          </a:p>
        </p:txBody>
      </p:sp>
    </p:spTree>
    <p:extLst>
      <p:ext uri="{BB962C8B-B14F-4D97-AF65-F5344CB8AC3E}">
        <p14:creationId xmlns:p14="http://schemas.microsoft.com/office/powerpoint/2010/main" val="3234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 y="675275"/>
            <a:ext cx="2165620" cy="3843976"/>
          </a:xfrm>
          <a:prstGeom prst="rect">
            <a:avLst/>
          </a:prstGeom>
        </p:spPr>
      </p:pic>
      <p:pic>
        <p:nvPicPr>
          <p:cNvPr id="5" name="Picture 4"/>
          <p:cNvPicPr>
            <a:picLocks noChangeAspect="1"/>
          </p:cNvPicPr>
          <p:nvPr/>
        </p:nvPicPr>
        <p:blipFill>
          <a:blip r:embed="rId4"/>
          <a:stretch>
            <a:fillRect/>
          </a:stretch>
        </p:blipFill>
        <p:spPr>
          <a:xfrm>
            <a:off x="7953" y="678624"/>
            <a:ext cx="719203" cy="719203"/>
          </a:xfrm>
          <a:prstGeom prst="rect">
            <a:avLst/>
          </a:prstGeom>
        </p:spPr>
      </p:pic>
      <p:sp>
        <p:nvSpPr>
          <p:cNvPr id="4" name="Rectangle 3"/>
          <p:cNvSpPr/>
          <p:nvPr/>
        </p:nvSpPr>
        <p:spPr>
          <a:xfrm>
            <a:off x="1648489" y="-8692"/>
            <a:ext cx="10549248" cy="29687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GB" sz="2000" b="1"/>
              <a:t>In S1 French you practise your French listening, reading, speaking and writing with each other so that you feel more confident to communicate in French. Speaking another language is an important life skill ; your aim is to give speaking French a go, not worry about making mistakes &amp; it’s our job to help you do this!</a:t>
            </a:r>
          </a:p>
          <a:p>
            <a:pPr algn="just"/>
            <a:r>
              <a:rPr lang="en-GB" sz="2000" b="1"/>
              <a:t>You will learn to use/understand language about: </a:t>
            </a:r>
          </a:p>
          <a:p>
            <a:pPr algn="just"/>
            <a:r>
              <a:rPr lang="en-GB" sz="2000" b="1" u="sng">
                <a:solidFill>
                  <a:srgbClr val="7030A0"/>
                </a:solidFill>
              </a:rPr>
              <a:t>your school life </a:t>
            </a:r>
            <a:r>
              <a:rPr lang="en-GB" sz="1600" b="1"/>
              <a:t>(school subjects; your likes &amp; dislikes; things you need for school &amp; your school routine)</a:t>
            </a:r>
          </a:p>
          <a:p>
            <a:pPr algn="just"/>
            <a:r>
              <a:rPr lang="en-GB" sz="2000" b="1" u="sng">
                <a:solidFill>
                  <a:schemeClr val="accent5">
                    <a:lumMod val="60000"/>
                    <a:lumOff val="40000"/>
                  </a:schemeClr>
                </a:solidFill>
              </a:rPr>
              <a:t>new technology</a:t>
            </a:r>
            <a:r>
              <a:rPr lang="en-GB" sz="2000" b="1" u="sng">
                <a:solidFill>
                  <a:schemeClr val="accent2">
                    <a:lumMod val="75000"/>
                  </a:schemeClr>
                </a:solidFill>
              </a:rPr>
              <a:t> </a:t>
            </a:r>
            <a:r>
              <a:rPr lang="en-GB" sz="1600" b="1"/>
              <a:t>(what technology you have, what you &amp; your family use it for; the (dis)advantages of new technology)</a:t>
            </a:r>
          </a:p>
          <a:p>
            <a:pPr algn="just"/>
            <a:r>
              <a:rPr lang="en-GB" sz="2000" b="1" u="sng">
                <a:solidFill>
                  <a:srgbClr val="0070C0"/>
                </a:solidFill>
              </a:rPr>
              <a:t>family life &amp; free time </a:t>
            </a:r>
            <a:r>
              <a:rPr lang="en-GB" sz="1600" b="1"/>
              <a:t>( family members, what you do as a family, you hobbies, what there us to do where you live)</a:t>
            </a:r>
          </a:p>
        </p:txBody>
      </p:sp>
      <p:sp>
        <p:nvSpPr>
          <p:cNvPr id="9" name="Rectangle 8"/>
          <p:cNvSpPr/>
          <p:nvPr/>
        </p:nvSpPr>
        <p:spPr>
          <a:xfrm>
            <a:off x="1641148" y="2968172"/>
            <a:ext cx="10547677" cy="268254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GB" sz="2000" b="1"/>
              <a:t>Your S1 transition project for French is to: do some cultural research so that you know more about France &amp; the French. </a:t>
            </a:r>
          </a:p>
          <a:p>
            <a:pPr algn="just"/>
            <a:r>
              <a:rPr lang="en-GB" sz="2000" b="1" u="sng"/>
              <a:t>Task: </a:t>
            </a:r>
            <a:r>
              <a:rPr lang="en-GB" sz="2000" b="1"/>
              <a:t>research &amp; note some facts on the following people or things: </a:t>
            </a:r>
          </a:p>
          <a:p>
            <a:pPr marL="514196" indent="-514196" algn="just">
              <a:buAutoNum type="romanLcParenBoth"/>
            </a:pPr>
            <a:r>
              <a:rPr lang="en-GB" sz="2000" b="1">
                <a:solidFill>
                  <a:srgbClr val="7030A0"/>
                </a:solidFill>
              </a:rPr>
              <a:t>Louis Braille  &amp; Joan of Arc  </a:t>
            </a:r>
            <a:r>
              <a:rPr lang="en-GB" sz="2000" b="1"/>
              <a:t>(What are they famous for? Where are they from? etc.) </a:t>
            </a:r>
          </a:p>
          <a:p>
            <a:pPr marL="514196" indent="-514196" algn="just">
              <a:buAutoNum type="romanLcParenBoth"/>
            </a:pPr>
            <a:r>
              <a:rPr lang="en-GB" sz="2000" b="1"/>
              <a:t>The city of </a:t>
            </a:r>
            <a:r>
              <a:rPr lang="en-GB" sz="2000" b="1">
                <a:solidFill>
                  <a:srgbClr val="7030A0"/>
                </a:solidFill>
              </a:rPr>
              <a:t>Marseille</a:t>
            </a:r>
            <a:r>
              <a:rPr lang="en-GB" sz="2000" b="1"/>
              <a:t> (Where is it? Famous sights are there? Famous people from here? etc.)</a:t>
            </a:r>
          </a:p>
          <a:p>
            <a:pPr marL="514196" indent="-514196" algn="just">
              <a:buAutoNum type="romanLcParenBoth"/>
            </a:pPr>
            <a:r>
              <a:rPr lang="en-GB" sz="2000" b="1">
                <a:solidFill>
                  <a:srgbClr val="7030A0"/>
                </a:solidFill>
              </a:rPr>
              <a:t>Versailles</a:t>
            </a:r>
            <a:r>
              <a:rPr lang="en-GB" sz="2000" b="1"/>
              <a:t> (Where is it? What is it? who lived there? etc.)</a:t>
            </a:r>
          </a:p>
          <a:p>
            <a:pPr marL="514196" indent="-514196" algn="just">
              <a:buAutoNum type="romanLcParenBoth"/>
            </a:pPr>
            <a:r>
              <a:rPr lang="en-GB" sz="2000" b="1"/>
              <a:t>The dish ‘</a:t>
            </a:r>
            <a:r>
              <a:rPr lang="en-GB" sz="2000" b="1">
                <a:solidFill>
                  <a:srgbClr val="7030A0"/>
                </a:solidFill>
              </a:rPr>
              <a:t>cassoulet</a:t>
            </a:r>
            <a:r>
              <a:rPr lang="en-GB" sz="2000" b="1"/>
              <a:t>’ &amp; the dessert ‘ </a:t>
            </a:r>
            <a:r>
              <a:rPr lang="en-GB" sz="2000" b="1" err="1">
                <a:solidFill>
                  <a:srgbClr val="7030A0"/>
                </a:solidFill>
              </a:rPr>
              <a:t>tarte</a:t>
            </a:r>
            <a:r>
              <a:rPr lang="en-GB" sz="2000" b="1">
                <a:solidFill>
                  <a:srgbClr val="7030A0"/>
                </a:solidFill>
              </a:rPr>
              <a:t> </a:t>
            </a:r>
            <a:r>
              <a:rPr lang="en-GB" sz="2000" b="1" err="1">
                <a:solidFill>
                  <a:srgbClr val="7030A0"/>
                </a:solidFill>
              </a:rPr>
              <a:t>tatin</a:t>
            </a:r>
            <a:r>
              <a:rPr lang="en-GB" sz="2000" b="1"/>
              <a:t>’ (What the ingredients are? What it looks like? etc.)</a:t>
            </a:r>
          </a:p>
        </p:txBody>
      </p:sp>
      <p:sp>
        <p:nvSpPr>
          <p:cNvPr id="10" name="Rectangle 9"/>
          <p:cNvSpPr/>
          <p:nvPr/>
        </p:nvSpPr>
        <p:spPr>
          <a:xfrm>
            <a:off x="2832404" y="5945040"/>
            <a:ext cx="6384147" cy="716843"/>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GB" sz="2000" b="1"/>
              <a:t>Your challenge, if you wish to do it, is on the next slide!</a:t>
            </a:r>
          </a:p>
        </p:txBody>
      </p:sp>
    </p:spTree>
    <p:extLst>
      <p:ext uri="{BB962C8B-B14F-4D97-AF65-F5344CB8AC3E}">
        <p14:creationId xmlns:p14="http://schemas.microsoft.com/office/powerpoint/2010/main" val="114026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TotalTime>
  <Words>1781</Words>
  <Application>Microsoft Office PowerPoint</Application>
  <PresentationFormat>Custom</PresentationFormat>
  <Paragraphs>177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Chalkboard 16x9</vt:lpstr>
      <vt:lpstr>Annan Academy  Languages Department</vt:lpstr>
      <vt:lpstr>Welcome to the Languages Department</vt:lpstr>
      <vt:lpstr>What Languages will I learn at Annan Academy?</vt:lpstr>
      <vt:lpstr>How will I learn Languages at Annan Academy?</vt:lpstr>
      <vt:lpstr>Why do we learn languages?</vt:lpstr>
      <vt:lpstr>Induction week Tasks</vt:lpstr>
      <vt:lpstr>French</vt:lpstr>
      <vt:lpstr>PowerPoint Presentation</vt:lpstr>
      <vt:lpstr>PowerPoint Presentation</vt:lpstr>
      <vt:lpstr>PowerPoint Presentation</vt:lpstr>
      <vt:lpstr>German</vt:lpstr>
      <vt:lpstr>PowerPoint Presentation</vt:lpstr>
      <vt:lpstr>PowerPoint Presentation</vt:lpstr>
      <vt:lpstr>PowerPoint Presentation</vt:lpstr>
      <vt:lpstr>Gaelic</vt:lpstr>
      <vt:lpstr>PowerPoint Presentation</vt:lpstr>
      <vt:lpstr>PowerPoint Presentation</vt:lpstr>
      <vt:lpstr>PowerPoint Presentation</vt:lpstr>
      <vt:lpstr>Spanish</vt:lpstr>
      <vt:lpstr>PowerPoint Presentation</vt:lpstr>
      <vt:lpstr>PowerPoint Presentation</vt:lpstr>
      <vt:lpstr>PowerPoint Presentation</vt:lpstr>
      <vt:lpstr>We hope you have enjoyed your introduction to languages at Annan Academy and we are very much looking forward to seeing you next term!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Lynne Russell</dc:creator>
  <cp:lastModifiedBy>AdminIG</cp:lastModifiedBy>
  <cp:revision>19</cp:revision>
  <dcterms:created xsi:type="dcterms:W3CDTF">2020-06-11T14:01:32Z</dcterms:created>
  <dcterms:modified xsi:type="dcterms:W3CDTF">2020-06-19T13:42:29Z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