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6" r:id="rId4"/>
    <p:sldId id="264" r:id="rId5"/>
    <p:sldId id="271" r:id="rId6"/>
    <p:sldId id="273" r:id="rId7"/>
    <p:sldId id="27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8850112-7ADB-4627-B339-B726F75FE7F6}">
          <p14:sldIdLst>
            <p14:sldId id="256"/>
            <p14:sldId id="278"/>
            <p14:sldId id="276"/>
            <p14:sldId id="264"/>
            <p14:sldId id="271"/>
            <p14:sldId id="273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8E42-6301-42DE-915B-F6C5F399586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C3F66-BFF5-4DBC-81A7-AEEEA6984FCC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5766"/>
            <a:ext cx="1944216" cy="1443034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2267744" y="188640"/>
            <a:ext cx="6836296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9000"/>
              </a:lnSpc>
              <a:spcBef>
                <a:spcPts val="0"/>
              </a:spcBef>
            </a:pPr>
            <a:br>
              <a:rPr lang="en-GB" sz="4000" kern="1400" dirty="0">
                <a:solidFill>
                  <a:srgbClr val="000000"/>
                </a:solidFill>
              </a:rPr>
            </a:br>
            <a:r>
              <a:rPr lang="en-GB" sz="4000" kern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ANNAN ACADEMY</a:t>
            </a:r>
            <a:br>
              <a:rPr lang="en-GB" sz="700" kern="1400" dirty="0">
                <a:solidFill>
                  <a:srgbClr val="000000"/>
                </a:solidFill>
                <a:latin typeface="+mj-lt"/>
              </a:rPr>
            </a:br>
            <a:r>
              <a:rPr lang="en-GB" sz="3600" b="1" kern="1400" dirty="0">
                <a:solidFill>
                  <a:srgbClr val="000000"/>
                </a:solidFill>
                <a:latin typeface="+mj-lt"/>
              </a:rPr>
              <a:t>Computing and Business Education</a:t>
            </a:r>
            <a:br>
              <a:rPr lang="en-GB" sz="800" kern="1400" dirty="0">
                <a:solidFill>
                  <a:srgbClr val="000000"/>
                </a:solidFill>
                <a:latin typeface="+mj-lt"/>
              </a:rPr>
            </a:br>
            <a:r>
              <a:rPr lang="en-GB" sz="800" kern="1400" dirty="0">
                <a:solidFill>
                  <a:srgbClr val="000000"/>
                </a:solidFill>
              </a:rPr>
              <a:t> </a:t>
            </a:r>
            <a:br>
              <a:rPr lang="en-GB" sz="800" kern="1400" dirty="0">
                <a:solidFill>
                  <a:srgbClr val="000000"/>
                </a:solidFill>
              </a:rPr>
            </a:b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161525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500A-F8D6-499F-BB5C-8E9E62C801D8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2B91-26F6-476C-A70F-84637BC94A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723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F2B2-B0BE-467E-B9D2-88B837D513BE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BCF8-7627-4438-96A0-EADF8926D5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974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13000">
              <a:srgbClr val="21D6E0"/>
            </a:gs>
            <a:gs pos="92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88E42-6301-42DE-915B-F6C5F3995866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C3F66-BFF5-4DBC-81A7-AEEEA6984F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20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einternetawesome.withgoogle.com/en_us/interland" TargetMode="External"/><Relationship Id="rId2" Type="http://schemas.openxmlformats.org/officeDocument/2006/relationships/hyperlink" Target="https://www.childnet.com/young-people/primary/get-smar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vyTEx1wyOY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83D17B-F147-4900-A178-02A31C362B9D}"/>
              </a:ext>
            </a:extLst>
          </p:cNvPr>
          <p:cNvSpPr/>
          <p:nvPr/>
        </p:nvSpPr>
        <p:spPr>
          <a:xfrm>
            <a:off x="2987824" y="1916832"/>
            <a:ext cx="247991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GB" sz="2800" dirty="0"/>
              <a:t>Welcome to ICT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CA0507-CFF0-4325-91D8-BCFA605E0DF2}"/>
              </a:ext>
            </a:extLst>
          </p:cNvPr>
          <p:cNvSpPr/>
          <p:nvPr/>
        </p:nvSpPr>
        <p:spPr>
          <a:xfrm>
            <a:off x="683568" y="2708920"/>
            <a:ext cx="7848872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dirty="0"/>
              <a:t>In S1 you will learn about how to use the following applications more effectively: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0D5E43-9A7D-40F0-BF52-642DEFA8B170}"/>
              </a:ext>
            </a:extLst>
          </p:cNvPr>
          <p:cNvSpPr/>
          <p:nvPr/>
        </p:nvSpPr>
        <p:spPr>
          <a:xfrm>
            <a:off x="683568" y="3789040"/>
            <a:ext cx="7848872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dirty="0"/>
              <a:t>•	GLOW</a:t>
            </a:r>
          </a:p>
          <a:p>
            <a:r>
              <a:rPr lang="en-GB" sz="2800" dirty="0"/>
              <a:t>•	World Wide Web - Browsers and Services</a:t>
            </a:r>
          </a:p>
          <a:p>
            <a:r>
              <a:rPr lang="en-GB" sz="2800" dirty="0"/>
              <a:t>•	Word Processing</a:t>
            </a:r>
          </a:p>
          <a:p>
            <a:r>
              <a:rPr lang="en-GB" sz="2800" dirty="0"/>
              <a:t>•	Databases</a:t>
            </a:r>
          </a:p>
          <a:p>
            <a:r>
              <a:rPr lang="en-GB" sz="2800" dirty="0"/>
              <a:t>•	Presentations</a:t>
            </a:r>
          </a:p>
          <a:p>
            <a:r>
              <a:rPr lang="en-GB" sz="2800" dirty="0"/>
              <a:t>•	BBC </a:t>
            </a:r>
            <a:r>
              <a:rPr lang="en-GB" sz="2800" dirty="0" err="1"/>
              <a:t>Micro:Bits</a:t>
            </a:r>
            <a:r>
              <a:rPr lang="en-GB" sz="2800" dirty="0"/>
              <a:t> and Scratch programming</a:t>
            </a:r>
          </a:p>
        </p:txBody>
      </p:sp>
    </p:spTree>
    <p:extLst>
      <p:ext uri="{BB962C8B-B14F-4D97-AF65-F5344CB8AC3E}">
        <p14:creationId xmlns:p14="http://schemas.microsoft.com/office/powerpoint/2010/main" val="2596274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C55DC6-BC47-40E4-92C6-0BEDBD3944F6}"/>
              </a:ext>
            </a:extLst>
          </p:cNvPr>
          <p:cNvSpPr/>
          <p:nvPr/>
        </p:nvSpPr>
        <p:spPr>
          <a:xfrm>
            <a:off x="191840" y="1844824"/>
            <a:ext cx="8928484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/>
              <a:t>We are looking forward to seeing you all in August </a:t>
            </a:r>
            <a:r>
              <a:rPr lang="en-GB" sz="2400" dirty="0">
                <a:sym typeface="Wingdings" panose="05000000000000000000" pitchFamily="2" charset="2"/>
              </a:rPr>
              <a:t></a:t>
            </a:r>
            <a:r>
              <a:rPr lang="en-GB" sz="2400" dirty="0"/>
              <a:t>  </a:t>
            </a:r>
          </a:p>
          <a:p>
            <a:endParaRPr lang="en-GB" sz="2400" dirty="0"/>
          </a:p>
          <a:p>
            <a:r>
              <a:rPr lang="en-GB" sz="2400" dirty="0"/>
              <a:t>Your tasks for the Summer are to:  </a:t>
            </a:r>
          </a:p>
          <a:p>
            <a:r>
              <a:rPr lang="en-GB" sz="2400" dirty="0"/>
              <a:t>1.   Create a Poster to promote the </a:t>
            </a:r>
            <a:r>
              <a:rPr lang="en-GB" sz="2400" dirty="0">
                <a:hlinkClick r:id="rId2"/>
              </a:rPr>
              <a:t>SMART</a:t>
            </a:r>
            <a:r>
              <a:rPr lang="en-GB" sz="2400" dirty="0"/>
              <a:t> rules around the school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GB" sz="2400" dirty="0"/>
              <a:t>Play </a:t>
            </a:r>
            <a:r>
              <a:rPr lang="en-GB" sz="2400" dirty="0" err="1">
                <a:hlinkClick r:id="rId3"/>
              </a:rPr>
              <a:t>Interland</a:t>
            </a:r>
            <a:r>
              <a:rPr lang="en-GB" sz="2400" dirty="0"/>
              <a:t> and record your High score with a photo/screenshot</a:t>
            </a:r>
          </a:p>
          <a:p>
            <a:r>
              <a:rPr lang="en-GB" sz="2400" dirty="0"/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7B18A4-F1C6-4B0F-A924-A4D0468B2F44}"/>
              </a:ext>
            </a:extLst>
          </p:cNvPr>
          <p:cNvSpPr txBox="1"/>
          <p:nvPr/>
        </p:nvSpPr>
        <p:spPr>
          <a:xfrm>
            <a:off x="218984" y="4365104"/>
            <a:ext cx="3695576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Class Prizes for the winning poster and highest </a:t>
            </a:r>
            <a:r>
              <a:rPr lang="en-US" sz="2000" dirty="0" err="1"/>
              <a:t>Interland</a:t>
            </a:r>
            <a:r>
              <a:rPr lang="en-US" sz="2000" dirty="0"/>
              <a:t> score will await you in August </a:t>
            </a:r>
            <a:r>
              <a:rPr lang="en-US" sz="2000" dirty="0">
                <a:sym typeface="Wingdings" panose="05000000000000000000" pitchFamily="2" charset="2"/>
              </a:rPr>
              <a:t></a:t>
            </a:r>
          </a:p>
          <a:p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dirty="0">
                <a:sym typeface="Wingdings" panose="05000000000000000000" pitchFamily="2" charset="2"/>
              </a:rPr>
              <a:t>Have a great Summer and </a:t>
            </a:r>
          </a:p>
          <a:p>
            <a:r>
              <a:rPr lang="en-US" sz="2000" dirty="0">
                <a:sym typeface="Wingdings" panose="05000000000000000000" pitchFamily="2" charset="2"/>
              </a:rPr>
              <a:t>stay safe </a:t>
            </a:r>
            <a:r>
              <a:rPr lang="en-US" sz="2000" dirty="0"/>
              <a:t> </a:t>
            </a:r>
            <a:endParaRPr lang="en-GB" sz="2000" dirty="0"/>
          </a:p>
        </p:txBody>
      </p:sp>
      <p:pic>
        <p:nvPicPr>
          <p:cNvPr id="9" name="Graphic 8" descr="Thumbs up sign">
            <a:extLst>
              <a:ext uri="{FF2B5EF4-FFF2-40B4-BE49-F238E27FC236}">
                <a16:creationId xmlns:a16="http://schemas.microsoft.com/office/drawing/2014/main" id="{BF53EEF2-93CF-471D-8B9E-CBDDE0B1F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07176" y="5733256"/>
            <a:ext cx="432048" cy="4380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6533EA-2CA9-4892-B37F-D97C2E7AFC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5936" y="4365104"/>
            <a:ext cx="5008983" cy="17107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CE154E-2E92-4148-B483-619142AF0386}"/>
              </a:ext>
            </a:extLst>
          </p:cNvPr>
          <p:cNvSpPr txBox="1"/>
          <p:nvPr/>
        </p:nvSpPr>
        <p:spPr>
          <a:xfrm>
            <a:off x="4341175" y="6118126"/>
            <a:ext cx="4318503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Find out more about ICT in S1 to S3 </a:t>
            </a:r>
          </a:p>
          <a:p>
            <a:pPr algn="ctr"/>
            <a:r>
              <a:rPr lang="en-US" sz="2000" b="1" dirty="0"/>
              <a:t>on the following slides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99731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95536" y="2477668"/>
            <a:ext cx="8820472" cy="156745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800" b="1" u="sng" kern="1400" dirty="0">
                <a:solidFill>
                  <a:srgbClr val="000000"/>
                </a:solidFill>
              </a:rPr>
              <a:t>Information &amp; Communications Technology (ICT)</a:t>
            </a:r>
          </a:p>
          <a:p>
            <a:pPr marL="0" indent="0"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800" b="1" kern="1400" dirty="0">
                <a:solidFill>
                  <a:srgbClr val="000000"/>
                </a:solidFill>
              </a:rPr>
              <a:t>Digital Literacy, Business &amp; Computing Science</a:t>
            </a:r>
          </a:p>
          <a:p>
            <a:pPr marL="0" indent="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3600" kern="1400" dirty="0">
                <a:solidFill>
                  <a:srgbClr val="000000"/>
                </a:solidFill>
              </a:rPr>
              <a:t> </a:t>
            </a: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900" kern="1400" dirty="0">
                <a:solidFill>
                  <a:srgbClr val="000000"/>
                </a:solidFill>
              </a:rPr>
              <a:t> </a:t>
            </a: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GB" sz="900" kern="1400" dirty="0">
              <a:solidFill>
                <a:srgbClr val="000000"/>
              </a:solidFill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GB" sz="900" kern="1400" dirty="0">
              <a:solidFill>
                <a:srgbClr val="000000"/>
              </a:solidFill>
            </a:endParaRPr>
          </a:p>
          <a:p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323528" y="1738415"/>
            <a:ext cx="2511906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S1 to S3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528" y="3861048"/>
            <a:ext cx="2511906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S4 to S6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95536" y="4581128"/>
            <a:ext cx="6048672" cy="23762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2400" b="1" kern="1400" dirty="0">
                <a:solidFill>
                  <a:srgbClr val="000000"/>
                </a:solidFill>
              </a:rPr>
              <a:t>ADMINISTRATION &amp; IT</a:t>
            </a:r>
          </a:p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2400" b="1" kern="1400" dirty="0">
                <a:solidFill>
                  <a:srgbClr val="000000"/>
                </a:solidFill>
              </a:rPr>
              <a:t>BUSINESS MANAGEMENT</a:t>
            </a:r>
          </a:p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2400" b="1" kern="1400" dirty="0">
                <a:solidFill>
                  <a:srgbClr val="000000"/>
                </a:solidFill>
              </a:rPr>
              <a:t>COMPUTER GAMES DEVELOPMENT</a:t>
            </a:r>
          </a:p>
          <a:p>
            <a:pPr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GB" sz="2400" b="1" kern="1400" dirty="0">
                <a:solidFill>
                  <a:srgbClr val="000000"/>
                </a:solidFill>
              </a:rPr>
              <a:t>COMPUTING SCIENCE</a:t>
            </a:r>
            <a:endParaRPr lang="en-GB" sz="2400" kern="1400" dirty="0">
              <a:solidFill>
                <a:srgbClr val="000000"/>
              </a:solidFill>
            </a:endParaRP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90696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991434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Digital Literacy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/>
          <a:lstStyle/>
          <a:p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Microsoft (MS) Word – 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Letters and Reports</a:t>
            </a:r>
          </a:p>
          <a:p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MS Access - 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Databases</a:t>
            </a:r>
          </a:p>
          <a:p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MS Excel - 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Spreadsheets</a:t>
            </a:r>
          </a:p>
          <a:p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MS Edge – 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Internet Services &amp; Security</a:t>
            </a:r>
          </a:p>
          <a:p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MS Publisher – 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Posters and Newsletters </a:t>
            </a:r>
          </a:p>
          <a:p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MS PowerPoint - 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Presentations</a:t>
            </a:r>
          </a:p>
          <a:p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MS Outlook - 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e-mail and electronic diary</a:t>
            </a:r>
          </a:p>
          <a:p>
            <a:pPr marL="0" indent="0">
              <a:buNone/>
            </a:pP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2" b="41676"/>
          <a:stretch/>
        </p:blipFill>
        <p:spPr bwMode="auto">
          <a:xfrm>
            <a:off x="0" y="-5323"/>
            <a:ext cx="9144000" cy="10004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42998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914400"/>
          </a:xfrm>
        </p:spPr>
        <p:txBody>
          <a:bodyPr/>
          <a:lstStyle/>
          <a:p>
            <a:r>
              <a:rPr lang="en-GB" sz="6000" dirty="0">
                <a:solidFill>
                  <a:schemeClr val="accent4">
                    <a:lumMod val="75000"/>
                  </a:schemeClr>
                </a:solidFill>
              </a:rPr>
              <a:t>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69" y="1733375"/>
            <a:ext cx="3756259" cy="263172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Learn about </a:t>
            </a:r>
          </a:p>
          <a:p>
            <a:r>
              <a:rPr lang="en-GB" dirty="0"/>
              <a:t>Goods and Services</a:t>
            </a:r>
          </a:p>
          <a:p>
            <a:r>
              <a:rPr lang="en-GB" dirty="0"/>
              <a:t>Needs and Wants</a:t>
            </a:r>
          </a:p>
          <a:p>
            <a:r>
              <a:rPr lang="en-GB" dirty="0"/>
              <a:t>Entrepreneurs</a:t>
            </a:r>
          </a:p>
          <a:p>
            <a:r>
              <a:rPr lang="en-GB" dirty="0"/>
              <a:t>Customers </a:t>
            </a:r>
          </a:p>
          <a:p>
            <a:r>
              <a:rPr lang="en-GB" dirty="0"/>
              <a:t>Voluntary Organisations</a:t>
            </a:r>
          </a:p>
          <a:p>
            <a:r>
              <a:rPr lang="en-GB" dirty="0"/>
              <a:t>Profit or Loss?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2" b="41676"/>
          <a:stretch/>
        </p:blipFill>
        <p:spPr bwMode="auto">
          <a:xfrm>
            <a:off x="0" y="-5323"/>
            <a:ext cx="9144000" cy="10004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05402" y="1843277"/>
            <a:ext cx="2562942" cy="19415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Investigate a small local business and  produce a promotional leaflet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59523F-C5BE-4C71-BCB9-8C961CBBD7C4}"/>
              </a:ext>
            </a:extLst>
          </p:cNvPr>
          <p:cNvSpPr txBox="1"/>
          <p:nvPr/>
        </p:nvSpPr>
        <p:spPr>
          <a:xfrm>
            <a:off x="5220072" y="4138490"/>
            <a:ext cx="1363166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Organise a Business Trip to Japan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B6372C-DD3C-4115-B89E-6147F35F8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1837117"/>
            <a:ext cx="1296144" cy="19477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C81B9F-7D56-4CAB-A916-51B155B66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238" y="4141123"/>
            <a:ext cx="2381250" cy="19145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0708C9-F39B-4FBB-A6B4-487B9BEE14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00" y="4765793"/>
            <a:ext cx="2943038" cy="19372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23C66D-6174-43DF-9650-96CB81E171EA}"/>
              </a:ext>
            </a:extLst>
          </p:cNvPr>
          <p:cNvSpPr txBox="1"/>
          <p:nvPr/>
        </p:nvSpPr>
        <p:spPr>
          <a:xfrm>
            <a:off x="2992438" y="4764074"/>
            <a:ext cx="1579562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Create a product &amp; try to obtain Finance</a:t>
            </a:r>
          </a:p>
        </p:txBody>
      </p:sp>
    </p:spTree>
    <p:extLst>
      <p:ext uri="{BB962C8B-B14F-4D97-AF65-F5344CB8AC3E}">
        <p14:creationId xmlns:p14="http://schemas.microsoft.com/office/powerpoint/2010/main" val="4002582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544" y="99508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Computing Science</a:t>
            </a:r>
            <a:br>
              <a:rPr lang="en-GB" dirty="0">
                <a:solidFill>
                  <a:schemeClr val="accent4">
                    <a:lumMod val="75000"/>
                  </a:schemeClr>
                </a:solidFill>
              </a:rPr>
            </a:b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2" b="41676"/>
          <a:stretch/>
        </p:blipFill>
        <p:spPr bwMode="auto">
          <a:xfrm>
            <a:off x="0" y="-5323"/>
            <a:ext cx="9144000" cy="10004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r="1515" b="1533"/>
          <a:stretch/>
        </p:blipFill>
        <p:spPr>
          <a:xfrm>
            <a:off x="467544" y="1916832"/>
            <a:ext cx="5927805" cy="418685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17032"/>
            <a:ext cx="2808312" cy="2808312"/>
          </a:xfrm>
        </p:spPr>
      </p:pic>
      <p:sp>
        <p:nvSpPr>
          <p:cNvPr id="3" name="Rectangle 2"/>
          <p:cNvSpPr/>
          <p:nvPr/>
        </p:nvSpPr>
        <p:spPr>
          <a:xfrm>
            <a:off x="6413167" y="2147372"/>
            <a:ext cx="2407305" cy="15696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to code </a:t>
            </a:r>
          </a:p>
          <a:p>
            <a:pPr algn="ctr"/>
            <a:r>
              <a:rPr lang="en-GB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Scratch </a:t>
            </a:r>
          </a:p>
        </p:txBody>
      </p:sp>
    </p:spTree>
    <p:extLst>
      <p:ext uri="{BB962C8B-B14F-4D97-AF65-F5344CB8AC3E}">
        <p14:creationId xmlns:p14="http://schemas.microsoft.com/office/powerpoint/2010/main" val="3190884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544" y="99508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</a:rPr>
              <a:t>Computing   </a:t>
            </a:r>
            <a:br>
              <a:rPr lang="en-GB" dirty="0">
                <a:solidFill>
                  <a:schemeClr val="accent4">
                    <a:lumMod val="75000"/>
                  </a:schemeClr>
                </a:solidFill>
              </a:rPr>
            </a:b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2" b="41676"/>
          <a:stretch/>
        </p:blipFill>
        <p:spPr bwMode="auto">
          <a:xfrm>
            <a:off x="0" y="-5323"/>
            <a:ext cx="9144000" cy="10004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681748"/>
            <a:ext cx="3389444" cy="206210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Design, Create and Publish your first website using HTML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48A6D5-5452-44B0-970B-21FF96354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47" y="3829306"/>
            <a:ext cx="2339752" cy="1314643"/>
          </a:xfrm>
          <a:prstGeom prst="rect">
            <a:avLst/>
          </a:prstGeom>
        </p:spPr>
      </p:pic>
      <p:pic>
        <p:nvPicPr>
          <p:cNvPr id="1026" name="Picture 2" descr="How to Code a Basic Webpage Using HTML - Henry Egloff">
            <a:extLst>
              <a:ext uri="{FF2B5EF4-FFF2-40B4-BE49-F238E27FC236}">
                <a16:creationId xmlns:a16="http://schemas.microsoft.com/office/drawing/2014/main" id="{13B9D886-4019-4E7C-B276-94CDE503C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123" y="4719919"/>
            <a:ext cx="3047987" cy="209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E23699-5AE4-412D-BCBC-67B143B516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013" t="22130" r="27358" b="34600"/>
          <a:stretch/>
        </p:blipFill>
        <p:spPr>
          <a:xfrm>
            <a:off x="3923929" y="1884450"/>
            <a:ext cx="5240760" cy="26230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AFC0343-470C-4D8A-8BFC-EEA442AFCC4E}"/>
              </a:ext>
            </a:extLst>
          </p:cNvPr>
          <p:cNvSpPr/>
          <p:nvPr/>
        </p:nvSpPr>
        <p:spPr>
          <a:xfrm>
            <a:off x="5756538" y="4503056"/>
            <a:ext cx="3389444" cy="15696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Design, Create and Publish your first Game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8051A8-E441-441B-AE70-E945D2325C36}"/>
              </a:ext>
            </a:extLst>
          </p:cNvPr>
          <p:cNvSpPr txBox="1"/>
          <p:nvPr/>
        </p:nvSpPr>
        <p:spPr>
          <a:xfrm>
            <a:off x="4644008" y="6237312"/>
            <a:ext cx="4318503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Watch This – </a:t>
            </a:r>
            <a:r>
              <a:rPr lang="en-US" sz="2000" b="1" dirty="0">
                <a:hlinkClick r:id="rId6"/>
              </a:rPr>
              <a:t>ICT Changes</a:t>
            </a:r>
            <a:r>
              <a:rPr lang="en-US" sz="2000" b="1" dirty="0">
                <a:hlinkClick r:id="rId6"/>
              </a:rPr>
              <a:t> Everything 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032658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280</Words>
  <Application>Microsoft Office PowerPoint</Application>
  <PresentationFormat>On-screen Show (4:3)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Digital Literacy</vt:lpstr>
      <vt:lpstr>Business</vt:lpstr>
      <vt:lpstr>Computing Science </vt:lpstr>
      <vt:lpstr>Computing    </vt:lpstr>
    </vt:vector>
  </TitlesOfParts>
  <Company>Altiris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DUMFRIES ACADEMY P7 OPEN EVENING 30 SEPTEMBER 2014 FACULTY OF TECHNOLOGY</dc:title>
  <dc:creator>Brian Mills</dc:creator>
  <cp:lastModifiedBy>Mrs Lemmon</cp:lastModifiedBy>
  <cp:revision>52</cp:revision>
  <dcterms:created xsi:type="dcterms:W3CDTF">2014-09-25T13:45:57Z</dcterms:created>
  <dcterms:modified xsi:type="dcterms:W3CDTF">2020-06-18T22:07:25Z</dcterms:modified>
</cp:coreProperties>
</file>