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262" r:id="rId6"/>
    <p:sldId id="271" r:id="rId7"/>
    <p:sldId id="270" r:id="rId8"/>
    <p:sldId id="272" r:id="rId9"/>
    <p:sldId id="273" r:id="rId10"/>
    <p:sldId id="274" r:id="rId11"/>
    <p:sldId id="27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2" pos="257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3727" userDrawn="1">
          <p15:clr>
            <a:srgbClr val="A4A3A4"/>
          </p15:clr>
        </p15:guide>
        <p15:guide id="5" pos="3953" userDrawn="1">
          <p15:clr>
            <a:srgbClr val="A4A3A4"/>
          </p15:clr>
        </p15:guide>
        <p15:guide id="6" orient="horz" pos="3816" userDrawn="1">
          <p15:clr>
            <a:srgbClr val="A4A3A4"/>
          </p15:clr>
        </p15:guide>
        <p15:guide id="7" orient="horz" pos="1185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A8C9F5F-94E2-D787-C37E-70B795F92262}" name="Cassidy, Rachael" initials="CR" userId="S::rachael.cassidy@jacobs.com::89b561e8-6f7c-4dc1-97c8-37678f59d33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6072"/>
    <a:srgbClr val="CDCEDB"/>
    <a:srgbClr val="E8E8EE"/>
    <a:srgbClr val="DA427E"/>
    <a:srgbClr val="00A654"/>
    <a:srgbClr val="EC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EE119B-D180-4A39-ABE3-F4DA4A2458DE}" v="15" dt="2022-09-21T14:47:26.229"/>
    <p1510:client id="{8917649E-8080-9533-CDA7-E642AFA851E8}" v="14" dt="2022-12-06T10:46:39.865"/>
    <p1510:client id="{A95CDAFB-E612-45FB-A919-3F32F52A1A5C}" v="8" dt="2022-11-23T10:24:44.303"/>
    <p1510:client id="{F562B2F9-78C0-4D25-9699-FCD9ED14C9C9}" v="13" dt="2022-11-23T12:13:15.5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 snapToGrid="0">
      <p:cViewPr varScale="1">
        <p:scale>
          <a:sx n="117" d="100"/>
          <a:sy n="117" d="100"/>
        </p:scale>
        <p:origin x="360" y="168"/>
      </p:cViewPr>
      <p:guideLst>
        <p:guide orient="horz" pos="799"/>
        <p:guide pos="257"/>
        <p:guide pos="3840"/>
        <p:guide pos="3727"/>
        <p:guide pos="3953"/>
        <p:guide orient="horz" pos="3816"/>
        <p:guide orient="horz" pos="11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C251B-37AE-4D54-BCA3-743F3669CD85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CE849-6234-4A46-AACE-F431964A60E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159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CE849-6234-4A46-AACE-F431964A60E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008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CE849-6234-4A46-AACE-F431964A60E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63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CE849-6234-4A46-AACE-F431964A60E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714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CE849-6234-4A46-AACE-F431964A60E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67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CE849-6234-4A46-AACE-F431964A60E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981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CE849-6234-4A46-AACE-F431964A60E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801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CE849-6234-4A46-AACE-F431964A60E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67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02A32-B7B7-47C6-8FB5-4CF9CC7665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68024-4660-4A9A-AA57-AA0D713C5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0ADD13-1F1C-4A5B-964A-DE6802F67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D67C7-06F9-463C-8D57-230B386E8315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EB182-4DA4-4367-881D-91DA6FA78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FDBD5-11EA-4AC4-88F7-29021E23B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629C-9565-44F8-93C4-AA1755881C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384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4635A-F39C-4121-AC5E-7CEDFCB8B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B7788-FB30-4B92-887A-BADFD87F17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E61BD-A270-4E4E-A526-B42C14CDE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D67C7-06F9-463C-8D57-230B386E8315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D5FE5-B91C-4002-8731-684A5F43E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AFFAB-A3F5-415D-97EA-8F122B060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629C-9565-44F8-93C4-AA1755881C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768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3C4E2-7433-4411-8D23-5D74B4D96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F5D193-BDED-4CB1-9703-CD67DB8F8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C1770-3314-4532-9218-C739AC131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D67C7-06F9-463C-8D57-230B386E8315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81D64-28B1-4D76-B99D-DB34C5A55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1DB59-CB7B-4DFB-8DA9-55610DBF9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629C-9565-44F8-93C4-AA1755881C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587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3DE70-E6A9-4D6D-ADD1-AF763BAC1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B1391-A76A-4C75-A583-8F0C38CEB3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0AFF47-55F7-4F6C-A62A-819E0760F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B46D6F-DF08-4459-9117-B80B43441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D67C7-06F9-463C-8D57-230B386E8315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E7EB57-268A-44BF-8E2B-E4FC8BFED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9F039C-9408-4C6F-A274-F6ED4655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629C-9565-44F8-93C4-AA1755881C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292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18EE1-6611-4F03-AAD4-442187B5F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A31015-FBAE-4A5A-9AF9-093BF34CC8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44A51-1C02-40AE-9E5A-A81FF72EB0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5777E2-BA6F-4103-B078-7245C04E27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7D4A16-E7A5-4F81-AA73-8C32F36552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524CD0-3F97-4625-BF04-82B7EABB0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D67C7-06F9-463C-8D57-230B386E8315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934E1F-D8D6-4892-BCAE-750F8BDB5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E8F832-98CF-4B8E-8771-7C4753439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629C-9565-44F8-93C4-AA1755881C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4099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7794A-C40D-4447-8550-1D5758C4B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814DB5-06DA-4203-9EDB-36B94C543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D67C7-06F9-463C-8D57-230B386E8315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E2910F-4839-47FE-BC60-2EBC4193A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B01048-B8F7-48CD-97AD-1B05C6AFB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629C-9565-44F8-93C4-AA1755881C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358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7D5578-A86C-47D2-8787-271AEDBBE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D67C7-06F9-463C-8D57-230B386E8315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1D73B7-7C09-4A5F-8F49-AA38598A0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EED07-BCA9-48BB-ABDD-71E0F7C46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629C-9565-44F8-93C4-AA1755881C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240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E910D-0E32-4F04-8326-D79CF8E21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6DDDF-EAB1-441B-ADF3-1FFA25163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78F00C-CAAD-4306-A210-8585E69615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B9A86-AAA4-42EB-86C0-B6A3C3A4A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D67C7-06F9-463C-8D57-230B386E8315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9414FD-F64F-40A2-89E7-6FFF81B86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054F98-466C-4412-8F4A-EDE815D73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629C-9565-44F8-93C4-AA1755881C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46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DB623-3DA9-40D9-8C34-24099B859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364DD3-BE67-4321-9314-41E62B8728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EE982-0818-45CD-8B4B-533DA6209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AC7CDE-18D6-4C00-A533-A2FB36266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D67C7-06F9-463C-8D57-230B386E8315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CCF2E5-FDA4-4FF6-86AB-D0BA74CD0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1BDAA1-F285-45AC-BC58-4D89B8955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629C-9565-44F8-93C4-AA1755881C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431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999F-74FD-47B7-98C5-8E74B93D2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418F76-62CC-44B0-B41A-A901EF980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C08BA-FFDA-481F-AAC7-23EDEF24C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D67C7-06F9-463C-8D57-230B386E8315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69CA1-D51A-4C96-9FE0-710E89FD0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78B24-DB20-47CB-B49A-E7B10CDD1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629C-9565-44F8-93C4-AA1755881C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445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021082-E320-45A9-B169-CE1121A0E3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1048A1-A19B-4053-BD96-F3A1759E30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40F35-1335-4219-ABA6-4C86234CB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D67C7-06F9-463C-8D57-230B386E8315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02BE9-105C-4C92-BF61-5AF8189C4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4A737-02BE-43C7-8892-BC65EE22C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C629C-9565-44F8-93C4-AA1755881C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498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D70219-48CD-404D-980A-84D8E5F6A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0648CA-DC4D-4E58-863B-8CEB5778A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4989D9-BC5A-4005-BC68-825AFE8EB5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D67C7-06F9-463C-8D57-230B386E8315}" type="datetimeFigureOut">
              <a:rPr lang="en-GB" smtClean="0"/>
              <a:t>06/12/2022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5DFA4-53C7-4E58-A511-48DAF84340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ACD05-788C-43F5-AF28-17600F2EAB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C629C-9565-44F8-93C4-AA1755881C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423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player.vimeo.com/video/729953034?h=5ccd49b5b7&amp;app_id=122963" TargetMode="External"/><Relationship Id="rId6" Type="http://schemas.openxmlformats.org/officeDocument/2006/relationships/image" Target="../media/image9.jpeg"/><Relationship Id="rId5" Type="http://schemas.openxmlformats.org/officeDocument/2006/relationships/hyperlink" Target="https://blogs.glowscotland.org.uk/glowblogs/academy9/learner/" TargetMode="Externa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.uk/imgres?imgurl=http://www.gabi-software.com/uploads/pics/Benefits-500_26.jpg&amp;imgrefurl=http://www.gabi-software.com/software/gabi-software/gabi/benefits/&amp;h=245&amp;w=500&amp;tbnid=ZPcEQ1B_DYg8QM:&amp;docid=uSZxWbWSn7HjXM&amp;ei=hbq4VqzrIsbdO9vEiuAO&amp;tbm=isch&amp;ved=0ahUKEwjsweLgw-jKAhXG7g4KHVuiAuwQMwg-KAwwDA" TargetMode="External"/><Relationship Id="rId13" Type="http://schemas.openxmlformats.org/officeDocument/2006/relationships/hyperlink" Target="http://www.educationscotland.gov.uk/Images/Map%20showing%20military%20roads_tcm4-557443.jpg" TargetMode="External"/><Relationship Id="rId18" Type="http://schemas.openxmlformats.org/officeDocument/2006/relationships/image" Target="../media/image18.jpe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12" Type="http://schemas.openxmlformats.org/officeDocument/2006/relationships/image" Target="../media/image15.jpeg"/><Relationship Id="rId17" Type="http://schemas.openxmlformats.org/officeDocument/2006/relationships/hyperlink" Target="https://www.google.co.uk/imgres?imgurl=http://images.clipartpanda.com/person-thinking-with-question-mark-question-mark.gif&amp;imgrefurl=http://www.clipartpanda.com/categories/person-thinking-with-question-mark&amp;h=200&amp;w=185&amp;tbnid=DUFbTKcvoapRiM:&amp;docid=8oZBt39Q4Z0s_M&amp;ei=a-3zVuzYJcj-acHgvdgL&amp;tbm=isch&amp;ved=0ahUKEwisuv3LuNnLAhVIfxoKHUFwD7sQMwhWKB0wHQ" TargetMode="Externa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7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4.jpeg"/><Relationship Id="rId5" Type="http://schemas.openxmlformats.org/officeDocument/2006/relationships/hyperlink" Target="https://www.google.co.uk/imgres?imgurl=http://phototrails.s3.amazonaws.com/craigellachie/size_1/Craigellachie%20NNR-22%20-%20Direction.JPG&amp;imgrefurl=http://www.phototrails.org/default.cfm?walk%3DCraigellachie-Nature-Reserve%26page%3Dtrail%26walk_id%3D7&amp;h=192&amp;w=256&amp;tbnid=ryZkslzgFtmArM:&amp;docid=Gb2lVAEdLDyQyM&amp;ei=56-4VpP4LMTBPJTAkfgH&amp;tbm=isch&amp;ved=0ahUKEwjTh-fQuejKAhXEIA8KHRRgBH8QMwheKDcwNw" TargetMode="External"/><Relationship Id="rId15" Type="http://schemas.openxmlformats.org/officeDocument/2006/relationships/hyperlink" Target="https://www.google.co.uk/imgres?imgurl=http://www.thecourier.co.uk/polopoly_fs/1.639430.1413899959!/image/image.jpg_gen/derivatives/box_620/image.jpg&amp;imgrefurl=http://www.thecourier.co.uk/news/local/perth-kinross/new-speed-limit-for-lorry-drivers-on-a9-approved-1.639433&amp;h=372&amp;w=620&amp;tbnid=6ioinH6OcLbHjM:&amp;docid=5fVSIlvl1z46DM&amp;ei=nba4VuHkFMfqPsXLpagL&amp;tbm=isch&amp;ved=0ahUKEwihp-mDwOjKAhVHtQ8KHcVlCbUQMwhaKDMwMw" TargetMode="External"/><Relationship Id="rId10" Type="http://schemas.openxmlformats.org/officeDocument/2006/relationships/hyperlink" Target="https://www.google.co.uk/imgres?imgurl=http://www.transport.gov.scot/sites/default/files/documents/rrd_reports/uploaded_reports/j10107/j10107-g073.jpg&amp;imgrefurl=http://www.transport.gov.scot/report/j10107-11.htm&amp;h=359&amp;w=598&amp;tbnid=pNtsG3-k4QpXbM:&amp;docid=rXd7SQwfdYuuqM&amp;ei=zrG4VqugMMP2PvyssqgG&amp;tbm=isch&amp;ved=0ahUKEwirv4a5u-jKAhVDuw8KHXyWDGUQMwglKAgwCA" TargetMode="External"/><Relationship Id="rId19" Type="http://schemas.openxmlformats.org/officeDocument/2006/relationships/hyperlink" Target="https://www.google.co.uk/imgres?imgurl=http://www.clipartbest.com/cliparts/Kcj/okb/KcjokbLBi.jpeg&amp;imgrefurl=http://www.clipartbest.com/stopwatch-cartoon&amp;h=136&amp;w=200&amp;tbnid=u0QGtRiNUQ31cM:&amp;docid=QFXOHYySflV9jM&amp;ei=re_zVre8OcS5acqiolg&amp;tbm=isch&amp;ved=0ahUKEwj3xt_futnLAhXEXBoKHUqRCAs4ZBAzCCYoIzAj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13.jpeg"/><Relationship Id="rId1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hyperlink" Target="https://www.google.co.uk/imgres?imgurl=http://www.safetywarehouse.eu/ekmps/shops/petermonk/images/57665-traffic-cone-1000mm-1000mm-8196-p.jpg&amp;imgrefurl=http://www.safetywarehouse.eu/57665-traffic-cone-1000mm--1000mm-8196-p.asp&amp;h=1076&amp;w=872&amp;tbnid=-Lec-MpiB5aouM:&amp;docid=OP--MhB_CzGcgM&amp;ei=vPHzVsaMNsX_aKCFnOAP&amp;tbm=isch&amp;ved=0ahUKEwjG2oHbvNnLAhXFPxoKHaACB_wQMwhQKBcwFw" TargetMode="External"/><Relationship Id="rId3" Type="http://schemas.openxmlformats.org/officeDocument/2006/relationships/image" Target="../media/image8.jpeg"/><Relationship Id="rId7" Type="http://schemas.openxmlformats.org/officeDocument/2006/relationships/hyperlink" Target="https://www.google.co.uk/imgres?imgurl=http://previews.123rf.com/images/Kiya/Kiya0610/Kiya061000007/557457-black-dashboard-traveling-at-60-miles-per-hour-Stock-Photo.jpg&amp;imgrefurl=http://www.123rf.com/stock-photo/miles_per_hour.html&amp;h=864&amp;w=1300&amp;tbnid=mfnxfuup6EhqZM:&amp;docid=F-rPsBUvRLCIxM&amp;ei=cbO5VubPNYOoPsCGkqAE&amp;tbm=isch&amp;ved=0ahUKEwimzPGSserKAhUDlA8KHUCDBEQQMwhhKD0wPQ" TargetMode="External"/><Relationship Id="rId12" Type="http://schemas.openxmlformats.org/officeDocument/2006/relationships/image" Target="../media/image25.jpeg"/><Relationship Id="rId17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hyperlink" Target="https://www.google.co.uk/url?sa=i&amp;rct=j&amp;q=&amp;esrc=s&amp;source=images&amp;cd=&amp;cad=rja&amp;uact=8&amp;ved=0ahUKEwiBjvyauurKAhXF1xQKHQDQC9cQjRwIBw&amp;url=https://www.pressandjournal.co.uk/fp/news/highlands/502826/closure-of-a9-for-winter-treatment-test-postponed/&amp;bvm=bv.113943665,d.d24&amp;psig=AFQjCNFF7D3DI9aXUim9lvJAqAHfg-_W3Q&amp;ust=1455099481656836" TargetMode="External"/><Relationship Id="rId5" Type="http://schemas.openxmlformats.org/officeDocument/2006/relationships/image" Target="../media/image20.jpeg"/><Relationship Id="rId15" Type="http://schemas.openxmlformats.org/officeDocument/2006/relationships/image" Target="../media/image27.jpeg"/><Relationship Id="rId10" Type="http://schemas.openxmlformats.org/officeDocument/2006/relationships/image" Target="../media/image24.jpeg"/><Relationship Id="rId4" Type="http://schemas.openxmlformats.org/officeDocument/2006/relationships/hyperlink" Target="https://www.google.co.uk/imgres?imgurl=http://www.scotsman.com/webimage/1.3670998.1422320893!/image/4254153046.jpg&amp;imgrefurl=http://www.scotsman.com/news/transport/cameras-cut-a9-speeding-by-90-per-cent-1-3670999&amp;h=348&amp;w=489&amp;tbnid=DbopcwWLadhJmM:&amp;docid=jEvkl48GXLy6ZM&amp;ei=obW4VpfXCYGNPZybk8gB&amp;tbm=isch&amp;ved=0ahUKEwjXq8mLv-jKAhWBRg8KHZzNBBkQMwhKKCYwJg" TargetMode="External"/><Relationship Id="rId9" Type="http://schemas.openxmlformats.org/officeDocument/2006/relationships/image" Target="../media/image23.png"/><Relationship Id="rId1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png"/><Relationship Id="rId3" Type="http://schemas.openxmlformats.org/officeDocument/2006/relationships/image" Target="../media/image8.jpeg"/><Relationship Id="rId7" Type="http://schemas.openxmlformats.org/officeDocument/2006/relationships/hyperlink" Target="https://www.google.co.uk/imgres?imgurl=http://farm8.static.flickr.com/7362/12638061674_5f4d37c74d_m.jpg&amp;imgrefurl=http://flickrhivemind.net/Tags/a9,alness/Interesting&amp;h=159&amp;w=240&amp;tbnid=CrlnhBTELANU-M:&amp;docid=LZ5QUjxqD0xP6M&amp;itg=1&amp;ei=3MO5VoPMKoj9UMyEscgP&amp;tbm=isch&amp;ved=0ahUKEwiDqvnmwOrKAhWIPhQKHUxCDPkQMwhLKCcwJw" TargetMode="External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11" Type="http://schemas.openxmlformats.org/officeDocument/2006/relationships/image" Target="../media/image35.png"/><Relationship Id="rId5" Type="http://schemas.openxmlformats.org/officeDocument/2006/relationships/image" Target="../media/image30.jpeg"/><Relationship Id="rId15" Type="http://schemas.openxmlformats.org/officeDocument/2006/relationships/image" Target="../media/image38.jpeg"/><Relationship Id="rId10" Type="http://schemas.openxmlformats.org/officeDocument/2006/relationships/image" Target="../media/image34.png"/><Relationship Id="rId4" Type="http://schemas.openxmlformats.org/officeDocument/2006/relationships/hyperlink" Target="http://www.google.co.uk/url?sa=i&amp;rct=j&amp;q=&amp;esrc=s&amp;source=images&amp;cd=&amp;cad=rja&amp;uact=8&amp;ved=0ahUKEwj3y8jIu-rKAhUG6xQKHQ5vDVAQjRwIBw&amp;url=http://www.sabre-roads.org.uk/wiki/index.php?title%3DFile:Drumochter_Summit_-_Coppermine_-_11230.JPG&amp;psig=AFQjCNGOifepKx5kSlpLYGspM8DtV-lELw&amp;ust=1455099858936202" TargetMode="External"/><Relationship Id="rId9" Type="http://schemas.openxmlformats.org/officeDocument/2006/relationships/image" Target="../media/image33.png"/><Relationship Id="rId14" Type="http://schemas.openxmlformats.org/officeDocument/2006/relationships/hyperlink" Target="https://www.google.co.uk/imgres?imgurl=http://thumbs.dreamstime.com/t/zigzag-road-d-render-d-render-41479986.jpg&amp;imgrefurl=http://www.dreamstime.com/stock-illustration-zigzag-road-d-render-image41480029&amp;h=160&amp;w=240&amp;tbnid=CpYyPUIvPW1G6M:&amp;docid=4sa_L0_rTqhdqM&amp;ei=Q_fzVtCpHYb9Pb35u9gO&amp;tbm=isch&amp;ved=0ahUKEwiQ18X9wdnLAhWGfg8KHb38Dus4ZBAzCAkoBjA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7890307-2EA6-45F0-B854-B7EAE92378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508" y="151200"/>
            <a:ext cx="4410984" cy="1430867"/>
          </a:xfrm>
          <a:prstGeom prst="rect">
            <a:avLst/>
          </a:prstGeom>
        </p:spPr>
      </p:pic>
      <p:sp>
        <p:nvSpPr>
          <p:cNvPr id="9" name="Parallelogram 8">
            <a:extLst>
              <a:ext uri="{FF2B5EF4-FFF2-40B4-BE49-F238E27FC236}">
                <a16:creationId xmlns:a16="http://schemas.microsoft.com/office/drawing/2014/main" id="{22C19A37-7B17-47EA-958B-8C68442E4230}"/>
              </a:ext>
            </a:extLst>
          </p:cNvPr>
          <p:cNvSpPr/>
          <p:nvPr/>
        </p:nvSpPr>
        <p:spPr>
          <a:xfrm>
            <a:off x="-482400" y="4896000"/>
            <a:ext cx="3801600" cy="763027"/>
          </a:xfrm>
          <a:prstGeom prst="parallelogram">
            <a:avLst/>
          </a:prstGeom>
          <a:solidFill>
            <a:srgbClr val="DA42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3600" dirty="0">
                <a:cs typeface="Calibri"/>
              </a:rPr>
              <a:t>9Facts</a:t>
            </a:r>
            <a:endParaRPr lang="en-GB" dirty="0">
              <a:cs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38075F-837B-406A-BAC7-D26042E742C9}"/>
              </a:ext>
            </a:extLst>
          </p:cNvPr>
          <p:cNvSpPr txBox="1"/>
          <p:nvPr/>
        </p:nvSpPr>
        <p:spPr>
          <a:xfrm>
            <a:off x="832800" y="2242707"/>
            <a:ext cx="3876000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Academy9</a:t>
            </a:r>
          </a:p>
          <a:p>
            <a:endParaRPr lang="en-GB" sz="3600">
              <a:solidFill>
                <a:schemeClr val="bg1"/>
              </a:solidFill>
              <a:latin typeface="Arial Black" panose="020B0A040201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en-GB" sz="2800" dirty="0">
                <a:solidFill>
                  <a:schemeClr val="bg1"/>
                </a:solidFill>
                <a:latin typeface="Arial Black"/>
                <a:ea typeface="Verdana"/>
                <a:cs typeface="Arial"/>
              </a:rPr>
              <a:t>Roadshow II</a:t>
            </a:r>
            <a:endParaRPr lang="en-GB" sz="2800" dirty="0">
              <a:solidFill>
                <a:schemeClr val="bg1"/>
              </a:solidFill>
              <a:latin typeface="Arial Black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B0EB701-3579-41C9-A780-959C91FD14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5646" y="325377"/>
            <a:ext cx="773502" cy="1087498"/>
          </a:xfrm>
          <a:prstGeom prst="rect">
            <a:avLst/>
          </a:prstGeom>
        </p:spPr>
      </p:pic>
      <p:pic>
        <p:nvPicPr>
          <p:cNvPr id="23" name="Picture 22" descr="A close up of a clock&#10;&#10;Description generated with high confidence">
            <a:extLst>
              <a:ext uri="{FF2B5EF4-FFF2-40B4-BE49-F238E27FC236}">
                <a16:creationId xmlns:a16="http://schemas.microsoft.com/office/drawing/2014/main" id="{C32095D2-4C06-4B3E-A4C7-5B87CFD364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6916" y="325377"/>
            <a:ext cx="1087977" cy="1087498"/>
          </a:xfrm>
          <a:prstGeom prst="ellipse">
            <a:avLst/>
          </a:prstGeom>
          <a:ln w="57150">
            <a:solidFill>
              <a:schemeClr val="bg1"/>
            </a:solidFill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4CC9577-5700-4289-8E23-5FF70B4F4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425" y="3916693"/>
            <a:ext cx="4233575" cy="2941307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group of people standing around a table&#10;&#10;Description generated with very high confidence">
            <a:extLst>
              <a:ext uri="{FF2B5EF4-FFF2-40B4-BE49-F238E27FC236}">
                <a16:creationId xmlns:a16="http://schemas.microsoft.com/office/drawing/2014/main" id="{B4984FC7-3001-4BC8-94A9-50F9E91A29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619" y="2087342"/>
            <a:ext cx="2344439" cy="238781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F4568E7-920F-4210-97FC-509917B75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955" y="1809832"/>
            <a:ext cx="2593875" cy="1937669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855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5D7676-D336-471D-954D-FCB311EC64EA}"/>
              </a:ext>
            </a:extLst>
          </p:cNvPr>
          <p:cNvSpPr txBox="1"/>
          <p:nvPr/>
        </p:nvSpPr>
        <p:spPr>
          <a:xfrm>
            <a:off x="407988" y="295200"/>
            <a:ext cx="5364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Arial"/>
                <a:ea typeface="Verdana"/>
                <a:cs typeface="Arial"/>
              </a:rPr>
              <a:t>Academy9</a:t>
            </a:r>
            <a:r>
              <a:rPr lang="en-GB">
                <a:solidFill>
                  <a:schemeClr val="bg1"/>
                </a:solidFill>
                <a:latin typeface="Arial"/>
                <a:ea typeface="Verdana"/>
                <a:cs typeface="Arial"/>
              </a:rPr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F79ED1-2C91-49AC-901A-3D6E1157F646}"/>
              </a:ext>
            </a:extLst>
          </p:cNvPr>
          <p:cNvSpPr txBox="1"/>
          <p:nvPr/>
        </p:nvSpPr>
        <p:spPr>
          <a:xfrm>
            <a:off x="407988" y="6435734"/>
            <a:ext cx="536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bit.ly/academy9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EC1934-3566-40FC-BC4C-5AE0A0C195C6}"/>
              </a:ext>
            </a:extLst>
          </p:cNvPr>
          <p:cNvSpPr txBox="1"/>
          <p:nvPr/>
        </p:nvSpPr>
        <p:spPr>
          <a:xfrm>
            <a:off x="2597276" y="1276984"/>
            <a:ext cx="6997449" cy="600164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algn="ctr"/>
            <a:r>
              <a:rPr lang="en-GB" sz="3600" b="1">
                <a:solidFill>
                  <a:srgbClr val="04607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Learning Intentions</a:t>
            </a:r>
            <a:endParaRPr lang="en-GB" sz="3600">
              <a:solidFill>
                <a:srgbClr val="046072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C53A3B-2E3D-40AF-AAC7-8DCC9E1A7A5D}"/>
              </a:ext>
            </a:extLst>
          </p:cNvPr>
          <p:cNvSpPr txBox="1"/>
          <p:nvPr/>
        </p:nvSpPr>
        <p:spPr>
          <a:xfrm>
            <a:off x="952500" y="2247900"/>
            <a:ext cx="10144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/>
              <a:t>I am learning new facts about the A9 Dualling programme.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/>
              <a:t>I am learning new ways to remember facts so that I can recall them</a:t>
            </a:r>
            <a:r>
              <a:rPr lang="en-GB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5838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5D7676-D336-471D-954D-FCB311EC64EA}"/>
              </a:ext>
            </a:extLst>
          </p:cNvPr>
          <p:cNvSpPr txBox="1"/>
          <p:nvPr/>
        </p:nvSpPr>
        <p:spPr>
          <a:xfrm>
            <a:off x="407988" y="295200"/>
            <a:ext cx="5364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Arial"/>
                <a:ea typeface="Verdana"/>
                <a:cs typeface="Arial"/>
              </a:rPr>
              <a:t>Academy9</a:t>
            </a:r>
            <a:r>
              <a:rPr lang="en-GB">
                <a:solidFill>
                  <a:schemeClr val="bg1"/>
                </a:solidFill>
                <a:latin typeface="Arial"/>
                <a:ea typeface="Verdana"/>
                <a:cs typeface="Arial"/>
              </a:rPr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F79ED1-2C91-49AC-901A-3D6E1157F646}"/>
              </a:ext>
            </a:extLst>
          </p:cNvPr>
          <p:cNvSpPr txBox="1"/>
          <p:nvPr/>
        </p:nvSpPr>
        <p:spPr>
          <a:xfrm>
            <a:off x="407988" y="6435734"/>
            <a:ext cx="536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bit.ly/academy9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EC1934-3566-40FC-BC4C-5AE0A0C195C6}"/>
              </a:ext>
            </a:extLst>
          </p:cNvPr>
          <p:cNvSpPr txBox="1"/>
          <p:nvPr/>
        </p:nvSpPr>
        <p:spPr>
          <a:xfrm>
            <a:off x="2597276" y="1276984"/>
            <a:ext cx="6997449" cy="600164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algn="ctr"/>
            <a:r>
              <a:rPr lang="en-GB" sz="3600" b="1">
                <a:solidFill>
                  <a:srgbClr val="04607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Success Criteria</a:t>
            </a:r>
            <a:endParaRPr lang="en-GB" sz="3600">
              <a:solidFill>
                <a:srgbClr val="046072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C53A3B-2E3D-40AF-AAC7-8DCC9E1A7A5D}"/>
              </a:ext>
            </a:extLst>
          </p:cNvPr>
          <p:cNvSpPr txBox="1"/>
          <p:nvPr/>
        </p:nvSpPr>
        <p:spPr>
          <a:xfrm>
            <a:off x="952500" y="2247900"/>
            <a:ext cx="101441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/>
              <a:t>I can listen carefully to the facts as they are told.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/>
              <a:t>I can write keywords or draw pictures that will help me remember the facts.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/>
              <a:t>I can speak clearly and confidently when retelling facts.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660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5D7676-D336-471D-954D-FCB311EC64EA}"/>
              </a:ext>
            </a:extLst>
          </p:cNvPr>
          <p:cNvSpPr txBox="1"/>
          <p:nvPr/>
        </p:nvSpPr>
        <p:spPr>
          <a:xfrm>
            <a:off x="407988" y="295200"/>
            <a:ext cx="5364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Arial"/>
                <a:ea typeface="Verdana"/>
                <a:cs typeface="Arial"/>
              </a:rPr>
              <a:t>Academy9</a:t>
            </a:r>
            <a:r>
              <a:rPr lang="en-GB">
                <a:solidFill>
                  <a:schemeClr val="bg1"/>
                </a:solidFill>
                <a:latin typeface="Arial"/>
                <a:ea typeface="Verdana"/>
                <a:cs typeface="Arial"/>
              </a:rPr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F79ED1-2C91-49AC-901A-3D6E1157F646}"/>
              </a:ext>
            </a:extLst>
          </p:cNvPr>
          <p:cNvSpPr txBox="1"/>
          <p:nvPr/>
        </p:nvSpPr>
        <p:spPr>
          <a:xfrm>
            <a:off x="407988" y="6435734"/>
            <a:ext cx="536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bit.ly/academy9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EC1934-3566-40FC-BC4C-5AE0A0C195C6}"/>
              </a:ext>
            </a:extLst>
          </p:cNvPr>
          <p:cNvSpPr txBox="1"/>
          <p:nvPr/>
        </p:nvSpPr>
        <p:spPr>
          <a:xfrm>
            <a:off x="2206751" y="1219834"/>
            <a:ext cx="8251699" cy="600164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algn="ctr"/>
            <a:r>
              <a:rPr lang="en-GB" sz="3600" b="1">
                <a:solidFill>
                  <a:srgbClr val="04607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What is the A9 Dualling Programme?</a:t>
            </a:r>
            <a:endParaRPr lang="en-GB" sz="3600">
              <a:solidFill>
                <a:srgbClr val="046072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B3850B-25F8-4AD9-A403-8CD686F290D5}"/>
              </a:ext>
            </a:extLst>
          </p:cNvPr>
          <p:cNvSpPr txBox="1"/>
          <p:nvPr/>
        </p:nvSpPr>
        <p:spPr>
          <a:xfrm>
            <a:off x="1285875" y="2362200"/>
            <a:ext cx="954405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0" i="0" strike="noStrike" dirty="0">
                <a:solidFill>
                  <a:srgbClr val="046072"/>
                </a:solidFill>
                <a:effectLst/>
                <a:latin typeface="ARS Maquette Pro"/>
              </a:rPr>
              <a:t>Click to watch the video below to find out more.</a:t>
            </a:r>
            <a:endParaRPr lang="en-GB" sz="2400" b="0" i="0" strike="noStrike" dirty="0">
              <a:solidFill>
                <a:srgbClr val="046072"/>
              </a:solidFill>
              <a:effectLst/>
              <a:latin typeface="ARS Maquette Pro"/>
              <a:hlinkClick r:id="rId5"/>
            </a:endParaRPr>
          </a:p>
          <a:p>
            <a:endParaRPr lang="en-GB" sz="2400" u="sng" dirty="0">
              <a:solidFill>
                <a:srgbClr val="253B8F"/>
              </a:solidFill>
              <a:latin typeface="ARS Maquette Pro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GB" sz="2400" dirty="0">
              <a:solidFill>
                <a:srgbClr val="000000"/>
              </a:solidFill>
              <a:latin typeface="ARS Maquette Pro"/>
            </a:endParaRPr>
          </a:p>
        </p:txBody>
      </p:sp>
      <p:pic>
        <p:nvPicPr>
          <p:cNvPr id="6" name="Online Media 5" title="A9 Dualling Video Animation.">
            <a:hlinkClick r:id="" action="ppaction://media"/>
            <a:extLst>
              <a:ext uri="{FF2B5EF4-FFF2-40B4-BE49-F238E27FC236}">
                <a16:creationId xmlns:a16="http://schemas.microsoft.com/office/drawing/2014/main" id="{8D930124-EDD9-B95A-36FE-BA564BBDF8F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370023" y="2980151"/>
            <a:ext cx="54102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49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5D7676-D336-471D-954D-FCB311EC64EA}"/>
              </a:ext>
            </a:extLst>
          </p:cNvPr>
          <p:cNvSpPr txBox="1"/>
          <p:nvPr/>
        </p:nvSpPr>
        <p:spPr>
          <a:xfrm>
            <a:off x="407988" y="295200"/>
            <a:ext cx="5364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Arial"/>
                <a:ea typeface="Verdana"/>
                <a:cs typeface="Arial"/>
              </a:rPr>
              <a:t>Academy9</a:t>
            </a:r>
            <a:r>
              <a:rPr lang="en-GB">
                <a:solidFill>
                  <a:schemeClr val="bg1"/>
                </a:solidFill>
                <a:latin typeface="Arial"/>
                <a:ea typeface="Verdana"/>
                <a:cs typeface="Arial"/>
              </a:rPr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F79ED1-2C91-49AC-901A-3D6E1157F646}"/>
              </a:ext>
            </a:extLst>
          </p:cNvPr>
          <p:cNvSpPr txBox="1"/>
          <p:nvPr/>
        </p:nvSpPr>
        <p:spPr>
          <a:xfrm>
            <a:off x="407988" y="6435734"/>
            <a:ext cx="536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bit.ly/academy9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EC1934-3566-40FC-BC4C-5AE0A0C195C6}"/>
              </a:ext>
            </a:extLst>
          </p:cNvPr>
          <p:cNvSpPr txBox="1"/>
          <p:nvPr/>
        </p:nvSpPr>
        <p:spPr>
          <a:xfrm>
            <a:off x="2206751" y="1219834"/>
            <a:ext cx="8251699" cy="600164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algn="ctr"/>
            <a:r>
              <a:rPr lang="en-GB" sz="3600" b="1">
                <a:solidFill>
                  <a:srgbClr val="04607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9 Facts Bingo</a:t>
            </a:r>
            <a:endParaRPr lang="en-GB" sz="3600">
              <a:solidFill>
                <a:srgbClr val="046072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6BC0563-9163-4477-80DB-4D6D161940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364347"/>
              </p:ext>
            </p:extLst>
          </p:nvPr>
        </p:nvGraphicFramePr>
        <p:xfrm>
          <a:off x="1498600" y="2045300"/>
          <a:ext cx="9664698" cy="395545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610783">
                  <a:extLst>
                    <a:ext uri="{9D8B030D-6E8A-4147-A177-3AD203B41FA5}">
                      <a16:colId xmlns:a16="http://schemas.microsoft.com/office/drawing/2014/main" val="2527434939"/>
                    </a:ext>
                  </a:extLst>
                </a:gridCol>
                <a:gridCol w="1610783">
                  <a:extLst>
                    <a:ext uri="{9D8B030D-6E8A-4147-A177-3AD203B41FA5}">
                      <a16:colId xmlns:a16="http://schemas.microsoft.com/office/drawing/2014/main" val="2598360880"/>
                    </a:ext>
                  </a:extLst>
                </a:gridCol>
                <a:gridCol w="1610783">
                  <a:extLst>
                    <a:ext uri="{9D8B030D-6E8A-4147-A177-3AD203B41FA5}">
                      <a16:colId xmlns:a16="http://schemas.microsoft.com/office/drawing/2014/main" val="900559192"/>
                    </a:ext>
                  </a:extLst>
                </a:gridCol>
                <a:gridCol w="1610783">
                  <a:extLst>
                    <a:ext uri="{9D8B030D-6E8A-4147-A177-3AD203B41FA5}">
                      <a16:colId xmlns:a16="http://schemas.microsoft.com/office/drawing/2014/main" val="1198832341"/>
                    </a:ext>
                  </a:extLst>
                </a:gridCol>
                <a:gridCol w="1610783">
                  <a:extLst>
                    <a:ext uri="{9D8B030D-6E8A-4147-A177-3AD203B41FA5}">
                      <a16:colId xmlns:a16="http://schemas.microsoft.com/office/drawing/2014/main" val="1888160648"/>
                    </a:ext>
                  </a:extLst>
                </a:gridCol>
                <a:gridCol w="1610783">
                  <a:extLst>
                    <a:ext uri="{9D8B030D-6E8A-4147-A177-3AD203B41FA5}">
                      <a16:colId xmlns:a16="http://schemas.microsoft.com/office/drawing/2014/main" val="701833846"/>
                    </a:ext>
                  </a:extLst>
                </a:gridCol>
              </a:tblGrid>
              <a:tr h="791090"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007</a:t>
                      </a:r>
                    </a:p>
                  </a:txBody>
                  <a:tcPr anchor="ctr">
                    <a:solidFill>
                      <a:srgbClr val="CDCE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2</a:t>
                      </a:r>
                    </a:p>
                  </a:txBody>
                  <a:tcPr anchor="ctr">
                    <a:solidFill>
                      <a:srgbClr val="CDCE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3</a:t>
                      </a:r>
                    </a:p>
                  </a:txBody>
                  <a:tcPr anchor="ctr">
                    <a:solidFill>
                      <a:srgbClr val="CDCE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4</a:t>
                      </a:r>
                    </a:p>
                  </a:txBody>
                  <a:tcPr anchor="ctr">
                    <a:solidFill>
                      <a:srgbClr val="CDCE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5</a:t>
                      </a:r>
                    </a:p>
                  </a:txBody>
                  <a:tcPr anchor="ctr">
                    <a:solidFill>
                      <a:srgbClr val="CDCE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9</a:t>
                      </a:r>
                    </a:p>
                  </a:txBody>
                  <a:tcPr anchor="ctr">
                    <a:solidFill>
                      <a:srgbClr val="CDCE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985910"/>
                  </a:ext>
                </a:extLst>
              </a:tr>
              <a:tr h="791090"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8628993"/>
                  </a:ext>
                </a:extLst>
              </a:tr>
              <a:tr h="791090"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5444811"/>
                  </a:ext>
                </a:extLst>
              </a:tr>
              <a:tr h="791090"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142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462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1856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1923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32000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4681100"/>
                  </a:ext>
                </a:extLst>
              </a:tr>
              <a:tr h="791090"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40000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65000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12 million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3 billion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>
                          <a:solidFill>
                            <a:srgbClr val="046072"/>
                          </a:solidFill>
                        </a:rPr>
                        <a:t>19 billion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2400">
                        <a:solidFill>
                          <a:srgbClr val="04607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96835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6643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5D7676-D336-471D-954D-FCB311EC64EA}"/>
              </a:ext>
            </a:extLst>
          </p:cNvPr>
          <p:cNvSpPr txBox="1"/>
          <p:nvPr/>
        </p:nvSpPr>
        <p:spPr>
          <a:xfrm>
            <a:off x="407988" y="295200"/>
            <a:ext cx="5364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>
                <a:solidFill>
                  <a:schemeClr val="bg1"/>
                </a:solidFill>
                <a:latin typeface="Arial"/>
                <a:ea typeface="Verdana"/>
                <a:cs typeface="Arial"/>
              </a:rPr>
              <a:t>Academy9</a:t>
            </a:r>
            <a:r>
              <a:rPr lang="en-GB">
                <a:solidFill>
                  <a:schemeClr val="bg1"/>
                </a:solidFill>
                <a:latin typeface="Arial"/>
                <a:ea typeface="Verdana"/>
                <a:cs typeface="Arial"/>
              </a:rPr>
              <a:t>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F79ED1-2C91-49AC-901A-3D6E1157F646}"/>
              </a:ext>
            </a:extLst>
          </p:cNvPr>
          <p:cNvSpPr txBox="1"/>
          <p:nvPr/>
        </p:nvSpPr>
        <p:spPr>
          <a:xfrm>
            <a:off x="407988" y="6435734"/>
            <a:ext cx="536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bit.ly/academy9</a:t>
            </a:r>
          </a:p>
        </p:txBody>
      </p:sp>
      <p:pic>
        <p:nvPicPr>
          <p:cNvPr id="26" name="Picture 25" descr="http://www.akcasinoknights.co.uk/wp-content/uploads/2012/10/007-Logo-x-2-copy.png">
            <a:extLst>
              <a:ext uri="{FF2B5EF4-FFF2-40B4-BE49-F238E27FC236}">
                <a16:creationId xmlns:a16="http://schemas.microsoft.com/office/drawing/2014/main" id="{442266EA-3F60-4671-8763-C63FD1DE70E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45" y="223586"/>
            <a:ext cx="2519680" cy="161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Image result for craigellachie nature reserve">
            <a:hlinkClick r:id="rId5"/>
            <a:extLst>
              <a:ext uri="{FF2B5EF4-FFF2-40B4-BE49-F238E27FC236}">
                <a16:creationId xmlns:a16="http://schemas.microsoft.com/office/drawing/2014/main" id="{F8ECFEC7-DD53-42FD-AD44-F75544194F72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861" y="223586"/>
            <a:ext cx="2519680" cy="161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8FA6BCE-05CF-4889-BD2C-010341BFCDFF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078" y="223586"/>
            <a:ext cx="2519680" cy="161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8" descr="Image result for benefits">
            <a:hlinkClick r:id="rId8"/>
            <a:extLst>
              <a:ext uri="{FF2B5EF4-FFF2-40B4-BE49-F238E27FC236}">
                <a16:creationId xmlns:a16="http://schemas.microsoft.com/office/drawing/2014/main" id="{AD498765-84AD-4321-A33B-CD8FEB3AFF39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4295" y="223586"/>
            <a:ext cx="2519680" cy="161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 descr="Image result for snow gates on the a9">
            <a:hlinkClick r:id="rId10"/>
            <a:extLst>
              <a:ext uri="{FF2B5EF4-FFF2-40B4-BE49-F238E27FC236}">
                <a16:creationId xmlns:a16="http://schemas.microsoft.com/office/drawing/2014/main" id="{ABC1AEC3-968F-46AB-BCE2-FF015BA50969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42" y="2556324"/>
            <a:ext cx="2519680" cy="161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 descr="http://www.highland-news.co.uk/imagelibrary/Client_Images/Client00007/01817000/01817969.jpg">
            <a:extLst>
              <a:ext uri="{FF2B5EF4-FFF2-40B4-BE49-F238E27FC236}">
                <a16:creationId xmlns:a16="http://schemas.microsoft.com/office/drawing/2014/main" id="{4EFF06B3-E147-4C2E-8C69-458A022A9EA4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7101" y="2556324"/>
            <a:ext cx="2519680" cy="161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31" descr="Old map showing the area around Loch Ness with roads marked">
            <a:hlinkClick r:id="rId13" tooltip="&quot;Picture credit: Map showing military roads, published in January 1746. National Museums Scotland.&quot;"/>
            <a:extLst>
              <a:ext uri="{FF2B5EF4-FFF2-40B4-BE49-F238E27FC236}">
                <a16:creationId xmlns:a16="http://schemas.microsoft.com/office/drawing/2014/main" id="{FBD7F707-26C5-4EC9-92B2-4588DCF27BFB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8893" y="2556324"/>
            <a:ext cx="2519680" cy="161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 descr="Image result for hgvs on a9">
            <a:hlinkClick r:id="rId15"/>
            <a:extLst>
              <a:ext uri="{FF2B5EF4-FFF2-40B4-BE49-F238E27FC236}">
                <a16:creationId xmlns:a16="http://schemas.microsoft.com/office/drawing/2014/main" id="{C2D418B0-C775-47D3-8A3E-4F1C18BBEF5E}"/>
              </a:ext>
            </a:extLst>
          </p:cNvPr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235" y="4992588"/>
            <a:ext cx="2519680" cy="1619885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50D832F0-389C-486F-A61B-465E175F16E4}"/>
              </a:ext>
            </a:extLst>
          </p:cNvPr>
          <p:cNvSpPr/>
          <p:nvPr/>
        </p:nvSpPr>
        <p:spPr>
          <a:xfrm>
            <a:off x="212645" y="1843471"/>
            <a:ext cx="24338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 film is the A9 mentioned in?</a:t>
            </a:r>
            <a:endParaRPr lang="en-GB" sz="12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20AB83D-1023-4109-8395-8A10FC0AE133}"/>
              </a:ext>
            </a:extLst>
          </p:cNvPr>
          <p:cNvSpPr/>
          <p:nvPr/>
        </p:nvSpPr>
        <p:spPr>
          <a:xfrm>
            <a:off x="3159037" y="1843470"/>
            <a:ext cx="4244854" cy="461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National Nature Reserves </a:t>
            </a:r>
          </a:p>
          <a:p>
            <a:r>
              <a:rPr lang="en-GB" sz="12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ill the project need to take into account?</a:t>
            </a:r>
            <a:endParaRPr lang="en-GB" sz="120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D551C0D-3A4D-452B-B5EB-5A0348D96A61}"/>
              </a:ext>
            </a:extLst>
          </p:cNvPr>
          <p:cNvSpPr/>
          <p:nvPr/>
        </p:nvSpPr>
        <p:spPr>
          <a:xfrm>
            <a:off x="6227077" y="1843469"/>
            <a:ext cx="2519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major river systems will the project need to take into account?</a:t>
            </a:r>
            <a:endParaRPr lang="en-GB" sz="12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E301189-E7E7-4031-87CB-EA9A4F2A6A63}"/>
              </a:ext>
            </a:extLst>
          </p:cNvPr>
          <p:cNvSpPr/>
          <p:nvPr/>
        </p:nvSpPr>
        <p:spPr>
          <a:xfrm flipH="1">
            <a:off x="9234292" y="1843469"/>
            <a:ext cx="26529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the 4 main </a:t>
            </a:r>
            <a:r>
              <a:rPr lang="en-GB" sz="12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enefits of </a:t>
            </a:r>
            <a:r>
              <a:rPr lang="en-GB" sz="1200" b="1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dualling</a:t>
            </a:r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 A9?</a:t>
            </a:r>
            <a:endParaRPr lang="en-GB" sz="120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473FDEF-F244-4686-A125-FFBFBA5A226A}"/>
              </a:ext>
            </a:extLst>
          </p:cNvPr>
          <p:cNvSpPr/>
          <p:nvPr/>
        </p:nvSpPr>
        <p:spPr>
          <a:xfrm>
            <a:off x="212645" y="4250438"/>
            <a:ext cx="25277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latin typeface="Calibri" panose="020F0502020204030204" pitchFamily="34" charset="0"/>
                <a:cs typeface="Times New Roman" panose="02020603050405020304" pitchFamily="18" charset="0"/>
              </a:rPr>
              <a:t>How many snow gates are there on the A9 between Perth and Inverness?</a:t>
            </a:r>
            <a:endParaRPr lang="en-GB" sz="12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47331B4-1829-497B-A517-6C924077E427}"/>
              </a:ext>
            </a:extLst>
          </p:cNvPr>
          <p:cNvSpPr/>
          <p:nvPr/>
        </p:nvSpPr>
        <p:spPr>
          <a:xfrm>
            <a:off x="3219859" y="4213033"/>
            <a:ext cx="16998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latin typeface="Calibri" panose="020F0502020204030204" pitchFamily="34" charset="0"/>
                <a:cs typeface="Times New Roman" panose="02020603050405020304" pitchFamily="18" charset="0"/>
              </a:rPr>
              <a:t>What is the name of the road to be </a:t>
            </a:r>
            <a:r>
              <a:rPr lang="en-GB" sz="1200" b="1" err="1">
                <a:latin typeface="Calibri" panose="020F0502020204030204" pitchFamily="34" charset="0"/>
                <a:cs typeface="Times New Roman" panose="02020603050405020304" pitchFamily="18" charset="0"/>
              </a:rPr>
              <a:t>dualled</a:t>
            </a:r>
            <a:r>
              <a:rPr lang="en-GB" sz="1200" b="1">
                <a:latin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GB" sz="120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AA02CF8-2FC0-4CDB-BFB4-88E99C5A3D29}"/>
              </a:ext>
            </a:extLst>
          </p:cNvPr>
          <p:cNvSpPr/>
          <p:nvPr/>
        </p:nvSpPr>
        <p:spPr>
          <a:xfrm>
            <a:off x="6045000" y="4204718"/>
            <a:ext cx="25116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</a:t>
            </a:r>
            <a:r>
              <a:rPr lang="en-GB" sz="12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cheduled </a:t>
            </a:r>
            <a:r>
              <a:rPr lang="en-GB" sz="12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onuments will the project need to take into account?</a:t>
            </a:r>
            <a:endParaRPr lang="en-GB" sz="12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690DA55-5E07-406D-8FAE-1AB8528D8FE9}"/>
              </a:ext>
            </a:extLst>
          </p:cNvPr>
          <p:cNvSpPr/>
          <p:nvPr/>
        </p:nvSpPr>
        <p:spPr>
          <a:xfrm flipH="1">
            <a:off x="9198893" y="4250438"/>
            <a:ext cx="25550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century was the m</a:t>
            </a:r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ilitary roads programme developed?</a:t>
            </a:r>
            <a:endParaRPr lang="en-GB" sz="12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F2E65BC-D536-48D0-B7D4-3F89919AC888}"/>
              </a:ext>
            </a:extLst>
          </p:cNvPr>
          <p:cNvSpPr/>
          <p:nvPr/>
        </p:nvSpPr>
        <p:spPr>
          <a:xfrm rot="10800000" flipV="1">
            <a:off x="3010485" y="5338624"/>
            <a:ext cx="27290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latin typeface="Calibri" panose="020F0502020204030204" pitchFamily="34" charset="0"/>
                <a:cs typeface="Times New Roman" panose="02020603050405020304" pitchFamily="18" charset="0"/>
              </a:rPr>
              <a:t>How many minutes are forecast to be saved on journey times between Perth and Inverness when </a:t>
            </a:r>
            <a:r>
              <a:rPr lang="en-GB" sz="1200" b="1" err="1">
                <a:latin typeface="Calibri" panose="020F0502020204030204" pitchFamily="34" charset="0"/>
                <a:cs typeface="Times New Roman" panose="02020603050405020304" pitchFamily="18" charset="0"/>
              </a:rPr>
              <a:t>dualling</a:t>
            </a:r>
            <a:r>
              <a:rPr lang="en-GB" sz="1200" b="1">
                <a:latin typeface="Calibri" panose="020F0502020204030204" pitchFamily="34" charset="0"/>
                <a:cs typeface="Times New Roman" panose="02020603050405020304" pitchFamily="18" charset="0"/>
              </a:rPr>
              <a:t> is complete?</a:t>
            </a:r>
            <a:endParaRPr lang="en-GB" sz="12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4D6B3A4-322B-40FF-ABE9-466145533E01}"/>
              </a:ext>
            </a:extLst>
          </p:cNvPr>
          <p:cNvSpPr/>
          <p:nvPr/>
        </p:nvSpPr>
        <p:spPr>
          <a:xfrm rot="10800000" flipH="1" flipV="1">
            <a:off x="9198893" y="5361098"/>
            <a:ext cx="21602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latin typeface="Calibri" panose="020F0502020204030204" pitchFamily="34" charset="0"/>
                <a:cs typeface="Times New Roman" panose="02020603050405020304" pitchFamily="18" charset="0"/>
              </a:rPr>
              <a:t>What percent of the vehicles using the A9 are HGV’s?</a:t>
            </a:r>
            <a:endParaRPr lang="en-GB" sz="1200"/>
          </a:p>
        </p:txBody>
      </p:sp>
      <p:sp>
        <p:nvSpPr>
          <p:cNvPr id="44" name="AutoShape 4" descr="Image result for question mark animation">
            <a:extLst>
              <a:ext uri="{FF2B5EF4-FFF2-40B4-BE49-F238E27FC236}">
                <a16:creationId xmlns:a16="http://schemas.microsoft.com/office/drawing/2014/main" id="{3DD7276B-0FB4-41F6-A081-545E6EA848A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65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5" name="Picture 44" descr="Image result for question mark animation">
            <a:hlinkClick r:id="rId17"/>
            <a:extLst>
              <a:ext uri="{FF2B5EF4-FFF2-40B4-BE49-F238E27FC236}">
                <a16:creationId xmlns:a16="http://schemas.microsoft.com/office/drawing/2014/main" id="{60BC41C2-B762-4B52-93A3-A5EBFE2F5D97}"/>
              </a:ext>
            </a:extLst>
          </p:cNvPr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077" y="2546865"/>
            <a:ext cx="2515870" cy="1630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Picture 45" descr="Image result for digital stopwatch clipart">
            <a:hlinkClick r:id="rId19"/>
            <a:extLst>
              <a:ext uri="{FF2B5EF4-FFF2-40B4-BE49-F238E27FC236}">
                <a16:creationId xmlns:a16="http://schemas.microsoft.com/office/drawing/2014/main" id="{D71C9FDB-D3C7-4E7F-BC60-9FC51C8467E8}"/>
              </a:ext>
            </a:extLst>
          </p:cNvPr>
          <p:cNvPicPr/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45" y="4970998"/>
            <a:ext cx="2494280" cy="1641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4952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Image result for HGV's A9">
            <a:hlinkClick r:id="rId4"/>
            <a:extLst>
              <a:ext uri="{FF2B5EF4-FFF2-40B4-BE49-F238E27FC236}">
                <a16:creationId xmlns:a16="http://schemas.microsoft.com/office/drawing/2014/main" id="{53CC85CA-C3D3-4963-BE98-9680C96293C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379" y="262222"/>
            <a:ext cx="2519680" cy="161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Picture 46" descr="Findhorn Viaduct Tomatin (7)">
            <a:extLst>
              <a:ext uri="{FF2B5EF4-FFF2-40B4-BE49-F238E27FC236}">
                <a16:creationId xmlns:a16="http://schemas.microsoft.com/office/drawing/2014/main" id="{6F83BF39-BDBB-42AD-9C8B-016848613D40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520" y="262222"/>
            <a:ext cx="2519680" cy="1619885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pic>
        <p:nvPicPr>
          <p:cNvPr id="48" name="Picture 47" descr="Image result for speed dial at 60 mph">
            <a:hlinkClick r:id="rId7"/>
            <a:extLst>
              <a:ext uri="{FF2B5EF4-FFF2-40B4-BE49-F238E27FC236}">
                <a16:creationId xmlns:a16="http://schemas.microsoft.com/office/drawing/2014/main" id="{6F227B68-D081-497A-A0B7-5240473E68F2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81" y="2555894"/>
            <a:ext cx="2519680" cy="161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1D231BD-0022-4AA6-BEC0-57B464FC894B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828" y="2555894"/>
            <a:ext cx="2519680" cy="161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91A827D-5A06-4577-B55E-2DE7AF18343A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73"/>
          <a:stretch/>
        </p:blipFill>
        <p:spPr bwMode="auto">
          <a:xfrm>
            <a:off x="6030673" y="2555895"/>
            <a:ext cx="2519680" cy="16198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1" name="irc_mi" descr="https://www.pressandjournal.co.uk/wp-content/uploads/sites/2/2015/02/A9-Lynwilg-junction-Aviemore.jpg">
            <a:hlinkClick r:id="rId11"/>
            <a:extLst>
              <a:ext uri="{FF2B5EF4-FFF2-40B4-BE49-F238E27FC236}">
                <a16:creationId xmlns:a16="http://schemas.microsoft.com/office/drawing/2014/main" id="{588C9A5A-0F5A-4B93-A2FA-BE9D888EA220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81" y="4970801"/>
            <a:ext cx="2519680" cy="1619885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5F29B36D-AF6D-4630-86D6-5FE2B91222E6}"/>
              </a:ext>
            </a:extLst>
          </p:cNvPr>
          <p:cNvSpPr/>
          <p:nvPr/>
        </p:nvSpPr>
        <p:spPr>
          <a:xfrm>
            <a:off x="251281" y="1882107"/>
            <a:ext cx="2659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latin typeface="Calibri" panose="020F0502020204030204" pitchFamily="34" charset="0"/>
                <a:cs typeface="Times New Roman" panose="02020603050405020304" pitchFamily="18" charset="0"/>
              </a:rPr>
              <a:t>How many miles of the existing A9 are dual carriageway sections between Perth and Inverness?</a:t>
            </a:r>
            <a:endParaRPr lang="en-GB" sz="120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4BAB0FE-F8CC-46B9-885E-6407C6759780}"/>
              </a:ext>
            </a:extLst>
          </p:cNvPr>
          <p:cNvSpPr/>
          <p:nvPr/>
        </p:nvSpPr>
        <p:spPr>
          <a:xfrm>
            <a:off x="2910626" y="1882106"/>
            <a:ext cx="3193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latin typeface="Calibri" panose="020F0502020204030204" pitchFamily="34" charset="0"/>
                <a:cs typeface="Times New Roman" panose="02020603050405020304" pitchFamily="18" charset="0"/>
              </a:rPr>
              <a:t>What is the maximum speed limit for traffic travelling through roadworks on the A9?</a:t>
            </a:r>
            <a:endParaRPr lang="en-GB" sz="120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781CB41-EFF7-49EA-8273-4D5DE7C443F7}"/>
              </a:ext>
            </a:extLst>
          </p:cNvPr>
          <p:cNvSpPr/>
          <p:nvPr/>
        </p:nvSpPr>
        <p:spPr>
          <a:xfrm>
            <a:off x="5982379" y="1882105"/>
            <a:ext cx="28396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maximum speed limit for lorries on A9?</a:t>
            </a:r>
            <a:endParaRPr lang="en-GB" sz="120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C010E90-59DC-418A-BB42-79D3AE8E2BE7}"/>
              </a:ext>
            </a:extLst>
          </p:cNvPr>
          <p:cNvSpPr/>
          <p:nvPr/>
        </p:nvSpPr>
        <p:spPr>
          <a:xfrm>
            <a:off x="251278" y="4276578"/>
            <a:ext cx="25196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maximum speed limit on single carriageway for cars and motorcycles?</a:t>
            </a:r>
            <a:endParaRPr lang="en-GB" sz="120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CDF7ECE-077E-4398-9D65-099A84526108}"/>
              </a:ext>
            </a:extLst>
          </p:cNvPr>
          <p:cNvSpPr/>
          <p:nvPr/>
        </p:nvSpPr>
        <p:spPr>
          <a:xfrm>
            <a:off x="3165124" y="4253241"/>
            <a:ext cx="24713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maximum speed limit on dual carriageway for cars and motorcycles?</a:t>
            </a:r>
            <a:endParaRPr lang="en-GB" sz="120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2C607CA-B49D-403B-8E81-D27743C7404A}"/>
              </a:ext>
            </a:extLst>
          </p:cNvPr>
          <p:cNvSpPr/>
          <p:nvPr/>
        </p:nvSpPr>
        <p:spPr>
          <a:xfrm rot="10800000" flipH="1" flipV="1">
            <a:off x="6078970" y="4253241"/>
            <a:ext cx="24230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bridges will the project need to take into account?</a:t>
            </a:r>
            <a:endParaRPr lang="en-GB" sz="120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642B9E3-ECCA-448F-A6EE-BCFBB6C7455C}"/>
              </a:ext>
            </a:extLst>
          </p:cNvPr>
          <p:cNvSpPr/>
          <p:nvPr/>
        </p:nvSpPr>
        <p:spPr>
          <a:xfrm rot="10800000" flipH="1" flipV="1">
            <a:off x="8944520" y="4229902"/>
            <a:ext cx="2519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</a:t>
            </a:r>
            <a:r>
              <a:rPr lang="en-GB" sz="12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iles of single carriageway </a:t>
            </a:r>
            <a:r>
              <a:rPr lang="en-GB" sz="12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 </a:t>
            </a:r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upgraded between Perth and Inverness?</a:t>
            </a:r>
            <a:endParaRPr lang="en-GB" sz="120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173A17D-0B18-44E4-B6ED-AA71B7EDA06C}"/>
              </a:ext>
            </a:extLst>
          </p:cNvPr>
          <p:cNvSpPr/>
          <p:nvPr/>
        </p:nvSpPr>
        <p:spPr>
          <a:xfrm>
            <a:off x="3116829" y="5712923"/>
            <a:ext cx="27071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junctions will the project need to take into account?</a:t>
            </a:r>
            <a:endParaRPr lang="en-GB" sz="120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E0DB02B-700C-4CF0-92BF-B4787FFB13A6}"/>
              </a:ext>
            </a:extLst>
          </p:cNvPr>
          <p:cNvSpPr/>
          <p:nvPr/>
        </p:nvSpPr>
        <p:spPr>
          <a:xfrm>
            <a:off x="8944520" y="5434885"/>
            <a:ext cx="21183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Ancient Woodland sites will the project need to carefully consider?</a:t>
            </a:r>
            <a:endParaRPr lang="en-GB" sz="1200"/>
          </a:p>
        </p:txBody>
      </p:sp>
      <p:pic>
        <p:nvPicPr>
          <p:cNvPr id="61" name="Picture 60" descr="Image result for traffic cone">
            <a:hlinkClick r:id="rId13"/>
            <a:extLst>
              <a:ext uri="{FF2B5EF4-FFF2-40B4-BE49-F238E27FC236}">
                <a16:creationId xmlns:a16="http://schemas.microsoft.com/office/drawing/2014/main" id="{619FB22D-866B-48B1-A1D2-A81B871CB8B2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116" y="262222"/>
            <a:ext cx="2519680" cy="161988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8ABCB4BD-918D-454F-A0A0-55BC08FEA99F}"/>
              </a:ext>
            </a:extLst>
          </p:cNvPr>
          <p:cNvSpPr/>
          <p:nvPr/>
        </p:nvSpPr>
        <p:spPr>
          <a:xfrm>
            <a:off x="8931642" y="1851759"/>
            <a:ext cx="25325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listed buildings will the project need to take into account?</a:t>
            </a:r>
            <a:endParaRPr lang="en-GB" sz="1200"/>
          </a:p>
        </p:txBody>
      </p:sp>
      <p:pic>
        <p:nvPicPr>
          <p:cNvPr id="63" name="Picture 62" descr="\\wsatkins.com\Home\GBGWA\WEST2560\My Documents\My Pictures\Ecology Challenge - copyright free\Ancient Woodland.JPG">
            <a:extLst>
              <a:ext uri="{FF2B5EF4-FFF2-40B4-BE49-F238E27FC236}">
                <a16:creationId xmlns:a16="http://schemas.microsoft.com/office/drawing/2014/main" id="{CB1D1789-CDEE-468D-89A2-94B0240A5A61}"/>
              </a:ext>
            </a:extLst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673" y="4970801"/>
            <a:ext cx="2519680" cy="161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Picture 63" descr="\\wsatkins.com\Home\GBGWA\WEST2560\My Documents\My Pictures\Ecology Challenge - copyright free\A9 Dualling - Ralia Single Carriageway.jpg">
            <a:extLst>
              <a:ext uri="{FF2B5EF4-FFF2-40B4-BE49-F238E27FC236}">
                <a16:creationId xmlns:a16="http://schemas.microsoft.com/office/drawing/2014/main" id="{5A4627B6-EE5D-45BD-8BAF-B66383D6C8C1}"/>
              </a:ext>
            </a:extLst>
          </p:cNvPr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520" y="2555893"/>
            <a:ext cx="2519680" cy="161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Picture 64" descr="\\wsatkins.com\Home\GBGWA\WEST2560\My Documents\My Pictures\Ecology Challenge - copyright free\A9 Dualling - Luncarty Dual Carriageway.jpg">
            <a:extLst>
              <a:ext uri="{FF2B5EF4-FFF2-40B4-BE49-F238E27FC236}">
                <a16:creationId xmlns:a16="http://schemas.microsoft.com/office/drawing/2014/main" id="{FA18C33D-426B-4870-A389-6283D151943C}"/>
              </a:ext>
            </a:extLst>
          </p:cNvPr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78" y="231873"/>
            <a:ext cx="2519680" cy="16198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7364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rc_mi" descr="http://www.sabre-roads.org.uk/wiki/images/0/01/Drumochter_Summit_-_Coppermine_-_11230.JPG">
            <a:hlinkClick r:id="rId4"/>
            <a:extLst>
              <a:ext uri="{FF2B5EF4-FFF2-40B4-BE49-F238E27FC236}">
                <a16:creationId xmlns:a16="http://schemas.microsoft.com/office/drawing/2014/main" id="{F86A876D-A1D7-4C0F-9F5B-C5DE15AD8B9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936" y="374414"/>
            <a:ext cx="2519680" cy="1799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 descr="http://i2.wp.com/blog.cottages-and-castles.co.uk/wp-content/uploads/2015/04/no-828-on-granish-moor-summer-2010-2.jpg?resize=640%2C425">
            <a:extLst>
              <a:ext uri="{FF2B5EF4-FFF2-40B4-BE49-F238E27FC236}">
                <a16:creationId xmlns:a16="http://schemas.microsoft.com/office/drawing/2014/main" id="{E51D1B37-A74F-45D6-8FFB-368FAABBDBCE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320" y="438933"/>
            <a:ext cx="2519680" cy="161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 descr="Image result for whiskey hgv on a9 images">
            <a:hlinkClick r:id="rId7"/>
            <a:extLst>
              <a:ext uri="{FF2B5EF4-FFF2-40B4-BE49-F238E27FC236}">
                <a16:creationId xmlns:a16="http://schemas.microsoft.com/office/drawing/2014/main" id="{B95E0738-ED4D-4D3B-97B7-339589EAB3AB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96" y="2811473"/>
            <a:ext cx="2519680" cy="161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49D8317-8EF5-446D-B0BC-F12D67C12B47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512" y="2806170"/>
            <a:ext cx="2519680" cy="161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784A121-3E54-4395-96AA-8A32DDC605DE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730" y="2806171"/>
            <a:ext cx="2519680" cy="161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2D9C8BA-56A4-4F0A-A171-40C8F31FD221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948" y="2806170"/>
            <a:ext cx="2519680" cy="161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AAA720E-0061-42D4-945D-6FDF910CD381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96" y="5077686"/>
            <a:ext cx="2519680" cy="1619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7297CC0-5DA6-430E-BA30-1F5389576FBB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730" y="5077686"/>
            <a:ext cx="2519680" cy="1619885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218B096-0623-4217-86F9-4D39CA152C26}"/>
              </a:ext>
            </a:extLst>
          </p:cNvPr>
          <p:cNvSpPr/>
          <p:nvPr/>
        </p:nvSpPr>
        <p:spPr>
          <a:xfrm>
            <a:off x="1817936" y="2174002"/>
            <a:ext cx="2519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Highest point of dual carriageway in Scotland?</a:t>
            </a:r>
            <a:endParaRPr lang="en-GB" sz="120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E6C94AE-8004-40E6-8B8B-23C419AFAB4F}"/>
              </a:ext>
            </a:extLst>
          </p:cNvPr>
          <p:cNvSpPr/>
          <p:nvPr/>
        </p:nvSpPr>
        <p:spPr>
          <a:xfrm>
            <a:off x="4754320" y="2058816"/>
            <a:ext cx="27255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was the Highland Mainline Railway  built?</a:t>
            </a:r>
            <a:endParaRPr lang="en-GB" sz="12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1A8DE2D-96CC-4596-AB53-AC093B41DC58}"/>
              </a:ext>
            </a:extLst>
          </p:cNvPr>
          <p:cNvSpPr/>
          <p:nvPr/>
        </p:nvSpPr>
        <p:spPr>
          <a:xfrm>
            <a:off x="7742848" y="2111979"/>
            <a:ext cx="24232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year was the road numbered?</a:t>
            </a:r>
            <a:endParaRPr lang="en-GB" sz="12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DB82ABF-B4BD-4C2A-96F5-7CBA6998579C}"/>
              </a:ext>
            </a:extLst>
          </p:cNvPr>
          <p:cNvSpPr/>
          <p:nvPr/>
        </p:nvSpPr>
        <p:spPr>
          <a:xfrm rot="10800000" flipV="1">
            <a:off x="302796" y="4391841"/>
            <a:ext cx="27947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tonnes of freight are transported along the A9 between Perth and Inverness every day?</a:t>
            </a:r>
            <a:endParaRPr lang="en-GB" sz="120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9C65708-F2E1-44C2-97A6-730E9C389716}"/>
              </a:ext>
            </a:extLst>
          </p:cNvPr>
          <p:cNvSpPr/>
          <p:nvPr/>
        </p:nvSpPr>
        <p:spPr>
          <a:xfrm rot="10800000" flipV="1">
            <a:off x="3239178" y="4414317"/>
            <a:ext cx="23780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latin typeface="Calibri" panose="020F0502020204030204" pitchFamily="34" charset="0"/>
                <a:cs typeface="Times New Roman" panose="02020603050405020304" pitchFamily="18" charset="0"/>
              </a:rPr>
              <a:t>How many vehicles use the A9 between Perth and Inverness every day?</a:t>
            </a:r>
            <a:endParaRPr lang="en-GB" sz="12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A3860FB-090E-4101-842B-65CDAB5B7FC7}"/>
              </a:ext>
            </a:extLst>
          </p:cNvPr>
          <p:cNvSpPr/>
          <p:nvPr/>
        </p:nvSpPr>
        <p:spPr>
          <a:xfrm flipH="1">
            <a:off x="6104730" y="4536995"/>
            <a:ext cx="29363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people take trips on the A9 between Perth and Inverness every day?</a:t>
            </a:r>
            <a:endParaRPr lang="en-GB" sz="120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B6A5789-9C87-4AC9-832B-1C3D52FCF85D}"/>
              </a:ext>
            </a:extLst>
          </p:cNvPr>
          <p:cNvSpPr/>
          <p:nvPr/>
        </p:nvSpPr>
        <p:spPr>
          <a:xfrm flipH="1">
            <a:off x="9111946" y="4552817"/>
            <a:ext cx="25196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many vehicles use the A9 between Perth and Inverness every year?</a:t>
            </a:r>
            <a:endParaRPr lang="en-GB" sz="12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BCFA88F-E8E6-4F19-BDFF-1F9C13387504}"/>
              </a:ext>
            </a:extLst>
          </p:cNvPr>
          <p:cNvSpPr/>
          <p:nvPr/>
        </p:nvSpPr>
        <p:spPr>
          <a:xfrm rot="10800000" flipV="1">
            <a:off x="3239177" y="5483427"/>
            <a:ext cx="23780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e</a:t>
            </a:r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stimated cost of the </a:t>
            </a:r>
            <a:r>
              <a:rPr lang="en-GB" sz="1200" b="1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dualling</a:t>
            </a:r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programme?</a:t>
            </a:r>
            <a:endParaRPr lang="en-GB" sz="120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4717F14-25D5-4B02-ABCB-AE57FE1D1D54}"/>
              </a:ext>
            </a:extLst>
          </p:cNvPr>
          <p:cNvSpPr/>
          <p:nvPr/>
        </p:nvSpPr>
        <p:spPr>
          <a:xfrm flipH="1">
            <a:off x="9111947" y="5529593"/>
            <a:ext cx="27947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the estimated cost of goods carried along the A9 between Perth and Inverness every year?</a:t>
            </a:r>
            <a:endParaRPr lang="en-GB" sz="1200"/>
          </a:p>
        </p:txBody>
      </p:sp>
      <p:pic>
        <p:nvPicPr>
          <p:cNvPr id="41" name="Picture 40" descr="Image result for road clipart">
            <a:hlinkClick r:id="rId14"/>
            <a:extLst>
              <a:ext uri="{FF2B5EF4-FFF2-40B4-BE49-F238E27FC236}">
                <a16:creationId xmlns:a16="http://schemas.microsoft.com/office/drawing/2014/main" id="{546B411C-E6AE-491A-9D8E-89CC9F3D857F}"/>
              </a:ext>
            </a:extLst>
          </p:cNvPr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567" y="492094"/>
            <a:ext cx="2519680" cy="16198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9903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cademy9">
      <a:dk1>
        <a:srgbClr val="025D71"/>
      </a:dk1>
      <a:lt1>
        <a:sysClr val="window" lastClr="FFFFFF"/>
      </a:lt1>
      <a:dk2>
        <a:srgbClr val="44546A"/>
      </a:dk2>
      <a:lt2>
        <a:srgbClr val="E7E6E6"/>
      </a:lt2>
      <a:accent1>
        <a:srgbClr val="253B8F"/>
      </a:accent1>
      <a:accent2>
        <a:srgbClr val="149AD7"/>
      </a:accent2>
      <a:accent3>
        <a:srgbClr val="E6007E"/>
      </a:accent3>
      <a:accent4>
        <a:srgbClr val="F49712"/>
      </a:accent4>
      <a:accent5>
        <a:srgbClr val="009A46"/>
      </a:accent5>
      <a:accent6>
        <a:srgbClr val="71236F"/>
      </a:accent6>
      <a:hlink>
        <a:srgbClr val="253B8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23756D25CF8C40A2165018D3996884" ma:contentTypeVersion="16" ma:contentTypeDescription="Create a new document." ma:contentTypeScope="" ma:versionID="4ebbe3438e9194a4139fc13784bba8a3">
  <xsd:schema xmlns:xsd="http://www.w3.org/2001/XMLSchema" xmlns:xs="http://www.w3.org/2001/XMLSchema" xmlns:p="http://schemas.microsoft.com/office/2006/metadata/properties" xmlns:ns2="0e499c77-416f-4bed-8b84-2983d1539a52" xmlns:ns3="7a4c09d1-b4fb-4110-afb5-df3576838d36" xmlns:ns4="c3a8d1a6-0167-4884-a8b2-3d72a0b3493c" targetNamespace="http://schemas.microsoft.com/office/2006/metadata/properties" ma:root="true" ma:fieldsID="d0ba4964b0778abfa121de2d184f5778" ns2:_="" ns3:_="" ns4:_="">
    <xsd:import namespace="0e499c77-416f-4bed-8b84-2983d1539a52"/>
    <xsd:import namespace="7a4c09d1-b4fb-4110-afb5-df3576838d36"/>
    <xsd:import namespace="c3a8d1a6-0167-4884-a8b2-3d72a0b349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499c77-416f-4bed-8b84-2983d1539a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dafd165-6beb-44bd-9039-5187b9f5b6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4c09d1-b4fb-4110-afb5-df3576838d3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8d1a6-0167-4884-a8b2-3d72a0b3493c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83f1194b-67cc-4937-953f-6bb470cefe32}" ma:internalName="TaxCatchAll" ma:showField="CatchAllData" ma:web="7a4c09d1-b4fb-4110-afb5-df3576838d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3a8d1a6-0167-4884-a8b2-3d72a0b3493c" xsi:nil="true"/>
    <lcf76f155ced4ddcb4097134ff3c332f xmlns="0e499c77-416f-4bed-8b84-2983d1539a5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716775F-FB0E-4629-817E-3A73B220B5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010CA1-E4F7-4592-99E7-B217A5F022C9}">
  <ds:schemaRefs>
    <ds:schemaRef ds:uri="0e499c77-416f-4bed-8b84-2983d1539a52"/>
    <ds:schemaRef ds:uri="7a4c09d1-b4fb-4110-afb5-df3576838d36"/>
    <ds:schemaRef ds:uri="c3a8d1a6-0167-4884-a8b2-3d72a0b3493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75294CF-8655-4E48-98EF-33415DFFFC8C}">
  <ds:schemaRefs>
    <ds:schemaRef ds:uri="0e499c77-416f-4bed-8b84-2983d1539a52"/>
    <ds:schemaRef ds:uri="547f456e-61b8-4da4-b74d-457f9f16183e"/>
    <ds:schemaRef ds:uri="7c05d49b-ef7e-4be8-9d1f-53acafaa5f4c"/>
    <ds:schemaRef ds:uri="c3a8d1a6-0167-4884-a8b2-3d72a0b3493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532</Words>
  <Application>Microsoft Macintosh PowerPoint</Application>
  <PresentationFormat>Widescreen</PresentationFormat>
  <Paragraphs>93</Paragraphs>
  <Slides>8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ARS Maquette Pro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Douglas</dc:creator>
  <cp:lastModifiedBy>Sooz from Technology Coaching</cp:lastModifiedBy>
  <cp:revision>6</cp:revision>
  <dcterms:created xsi:type="dcterms:W3CDTF">2018-06-20T14:19:45Z</dcterms:created>
  <dcterms:modified xsi:type="dcterms:W3CDTF">2022-12-06T11:24:36Z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0x0101006523756D25CF8C40A2165018D3996884</vt:lpwstr>
  </property>
  <property fmtid="{D5CDD505-2E9C-101B-9397-08002B2CF9AE}" pid="3" name="MediaServiceImageTags">
    <vt:lpwstr/>
  </property>
</Properties>
</file>