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9/1/2017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944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9/1/2017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152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9/1/2017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54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9/1/2017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004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9/1/2017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225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9/1/2017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1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9/1/2017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352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9/1/2017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263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9/1/2017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94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9/1/2017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56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9/1/2017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97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fld id="{90298CD5-6C1E-4009-B41F-6DF62E31D3BE}" type="datetimeFigureOut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9/1/2017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fld id="{4FAB73BC-B049-4115-A692-8D63A059BFB8}" type="slidenum"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161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blogs.glowscotland.org.uk/glowblogs/able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Engaging parents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82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800" dirty="0" smtClean="0"/>
              <a:t>“Importantly, parents can help show children that education is more than just the delivery of a curriculum.”</a:t>
            </a:r>
          </a:p>
          <a:p>
            <a:r>
              <a:rPr lang="en-GB" dirty="0" err="1" smtClean="0"/>
              <a:t>Cullingford</a:t>
            </a:r>
            <a:r>
              <a:rPr lang="en-GB" dirty="0" smtClean="0"/>
              <a:t> &amp; Morrison 1999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621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Parental Engagement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dirty="0" smtClean="0"/>
              <a:t>Higher academic achievement</a:t>
            </a:r>
          </a:p>
          <a:p>
            <a:pPr marL="0" indent="0">
              <a:buNone/>
            </a:pPr>
            <a:r>
              <a:rPr lang="en-GB" sz="2800" dirty="0" smtClean="0"/>
              <a:t>Greater cognitive competence</a:t>
            </a:r>
          </a:p>
          <a:p>
            <a:pPr marL="0" indent="0">
              <a:buNone/>
            </a:pPr>
            <a:r>
              <a:rPr lang="en-GB" sz="2800" dirty="0" smtClean="0"/>
              <a:t>Greater problem solving skills</a:t>
            </a:r>
          </a:p>
          <a:p>
            <a:pPr marL="0" indent="0">
              <a:buNone/>
            </a:pPr>
            <a:r>
              <a:rPr lang="en-GB" sz="2800" dirty="0" smtClean="0"/>
              <a:t>Greater school enjoyment</a:t>
            </a:r>
          </a:p>
          <a:p>
            <a:pPr marL="0" indent="0">
              <a:buNone/>
            </a:pPr>
            <a:r>
              <a:rPr lang="en-GB" sz="2800" dirty="0" smtClean="0"/>
              <a:t>Better school attendance</a:t>
            </a:r>
          </a:p>
          <a:p>
            <a:pPr marL="0" indent="0">
              <a:buNone/>
            </a:pPr>
            <a:r>
              <a:rPr lang="en-GB" sz="2800" dirty="0" smtClean="0"/>
              <a:t>Fewer behavioural problems at school</a:t>
            </a:r>
          </a:p>
          <a:p>
            <a:pPr marL="0" indent="0">
              <a:buNone/>
            </a:pPr>
            <a:r>
              <a:rPr lang="en-GB" sz="2800" dirty="0" smtClean="0"/>
              <a:t>Greater social and emotional development</a:t>
            </a:r>
          </a:p>
          <a:p>
            <a:pPr marL="0" indent="0">
              <a:buNone/>
            </a:pPr>
            <a:r>
              <a:rPr lang="en-GB" sz="1700" i="1" dirty="0" smtClean="0"/>
              <a:t>“Why Families Matter to Literacy,” National Literacy Trust</a:t>
            </a:r>
            <a:endParaRPr lang="en-GB" sz="1700" i="1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178" y="384048"/>
            <a:ext cx="1283330" cy="1161916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1243" y="4674522"/>
            <a:ext cx="1469265" cy="145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60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“When parents and schools work together children do better.”</a:t>
            </a:r>
          </a:p>
          <a:p>
            <a:r>
              <a:rPr lang="en-GB" sz="3200" dirty="0" smtClean="0"/>
              <a:t>Guidance on the Scottish Schools (Parental Involvement) Act 2006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2865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928" y="311466"/>
            <a:ext cx="4477328" cy="633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01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991" y="83467"/>
            <a:ext cx="9720072" cy="1015886"/>
          </a:xfrm>
        </p:spPr>
        <p:txBody>
          <a:bodyPr/>
          <a:lstStyle/>
          <a:p>
            <a:r>
              <a:rPr lang="en-GB" dirty="0" smtClean="0"/>
              <a:t>What you already do: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024129" y="875763"/>
          <a:ext cx="8849796" cy="6262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9342"/>
                <a:gridCol w="2949342"/>
                <a:gridCol w="2951112"/>
              </a:tblGrid>
              <a:tr h="58159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u="sng" dirty="0">
                          <a:effectLst/>
                        </a:rPr>
                        <a:t>In Writing?</a:t>
                      </a:r>
                      <a:endParaRPr lang="en-GB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Letter formation sheets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Weekly phonics homework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Fun fact finding activities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Send home ideas on our Curriculum Flyers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Prompts for discussion on upcoming writing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 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00" marR="56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u="sng" dirty="0" smtClean="0">
                          <a:effectLst/>
                        </a:rPr>
                        <a:t>In </a:t>
                      </a:r>
                      <a:r>
                        <a:rPr lang="en-GB" sz="1600" u="sng" dirty="0">
                          <a:effectLst/>
                        </a:rPr>
                        <a:t>Reading?</a:t>
                      </a:r>
                      <a:endParaRPr lang="en-GB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Sounds sent home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Key / sight word cards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Encourage sharing books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Real books sent home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Books sent daily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Space for parental comments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Blooms Buttons questions / ideas for questioning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Reading markers for each book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Games they can play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Highland Literacy booklet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Creating books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Teddies in </a:t>
                      </a:r>
                      <a:r>
                        <a:rPr lang="en-GB" sz="1600" dirty="0" err="1">
                          <a:effectLst/>
                        </a:rPr>
                        <a:t>beddies</a:t>
                      </a:r>
                      <a:endParaRPr lang="en-GB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 a day challenge – sharing stories, rhymes, songs </a:t>
                      </a:r>
                      <a:r>
                        <a:rPr lang="en-GB" sz="1600" dirty="0" err="1">
                          <a:effectLst/>
                        </a:rPr>
                        <a:t>etc</a:t>
                      </a:r>
                      <a:endParaRPr lang="en-GB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Bookbug</a:t>
                      </a:r>
                      <a:endParaRPr lang="en-GB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Book Trust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Author events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World Book day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Websites / apps shared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00" marR="56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u="sng" dirty="0">
                          <a:effectLst/>
                        </a:rPr>
                        <a:t>In Listening / Talking?</a:t>
                      </a:r>
                      <a:endParaRPr lang="en-GB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Show and tell preparation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Oral history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My favourite stories on CD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Isle of Stories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Nursery rhyme books sent home to encourage learning of nursery rhymes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Philosophy for children questions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Storysacks</a:t>
                      </a:r>
                      <a:endParaRPr lang="en-GB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Encourage storytelling between parents and child e.g. homework task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Questions to ask children are sent home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Story, song, sentence, word of day / week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Ideas for games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Sharing what we’re discussing in class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Targetted</a:t>
                      </a:r>
                      <a:r>
                        <a:rPr lang="en-GB" sz="1600" dirty="0">
                          <a:effectLst/>
                        </a:rPr>
                        <a:t> support where needed (SLT, selective mutism </a:t>
                      </a:r>
                      <a:r>
                        <a:rPr lang="en-GB" sz="1600" dirty="0" err="1">
                          <a:effectLst/>
                        </a:rPr>
                        <a:t>etc</a:t>
                      </a:r>
                      <a:r>
                        <a:rPr lang="en-GB" sz="1600" dirty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</a:txBody>
                  <a:tcPr marL="56300" marR="56300" marT="0" marB="0"/>
                </a:tc>
              </a:tr>
            </a:tbl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3391" y="4391247"/>
            <a:ext cx="1997075" cy="904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defTabSz="457200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Initial workshop / open afternoon (4)</a:t>
            </a:r>
            <a:endParaRPr lang="en-GB" sz="11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457200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than 1 workshop (2)</a:t>
            </a:r>
            <a:endParaRPr lang="en-GB" sz="11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6"/>
          <p:cNvSpPr txBox="1"/>
          <p:nvPr/>
        </p:nvSpPr>
        <p:spPr>
          <a:xfrm>
            <a:off x="692173" y="5738333"/>
            <a:ext cx="2743200" cy="59531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457200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Reports / parents’ evenings / PLPs / Learning Journeys</a:t>
            </a:r>
            <a:endParaRPr lang="en-GB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68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Parental engagement evening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PowerPoint</a:t>
            </a:r>
          </a:p>
          <a:p>
            <a:pPr marL="0" indent="0">
              <a:buNone/>
            </a:pPr>
            <a:r>
              <a:rPr lang="en-GB" sz="2800" dirty="0" smtClean="0"/>
              <a:t>Supporting the foundations of literacy in the home</a:t>
            </a:r>
          </a:p>
          <a:p>
            <a:pPr marL="0" indent="0">
              <a:buNone/>
            </a:pPr>
            <a:r>
              <a:rPr lang="en-GB" sz="2800" dirty="0" smtClean="0"/>
              <a:t>Talking with your child: Ideas and Guidance</a:t>
            </a:r>
          </a:p>
          <a:p>
            <a:pPr marL="0" indent="0">
              <a:buNone/>
            </a:pPr>
            <a:r>
              <a:rPr lang="en-GB" sz="2800" dirty="0" smtClean="0"/>
              <a:t>Scotland Reads: Parents as paired reading partners</a:t>
            </a:r>
          </a:p>
          <a:p>
            <a:pPr marL="0" indent="0">
              <a:buNone/>
            </a:pPr>
            <a:r>
              <a:rPr lang="en-GB" sz="2800" dirty="0" smtClean="0"/>
              <a:t>Sharing Books handout</a:t>
            </a:r>
          </a:p>
          <a:p>
            <a:pPr marL="0" indent="0">
              <a:buNone/>
            </a:pPr>
            <a:r>
              <a:rPr lang="en-GB" sz="2800" dirty="0" smtClean="0"/>
              <a:t>Evaluation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178" y="384048"/>
            <a:ext cx="1283330" cy="1161916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1243" y="4674522"/>
            <a:ext cx="1469265" cy="145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66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5580" y="2205243"/>
            <a:ext cx="49538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2"/>
              </a:rPr>
              <a:t>https://blogs.glowscotland.org.uk/glowblogs/able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619071" y="3244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/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618" y="262706"/>
            <a:ext cx="10606520" cy="59632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33326" y="3881643"/>
            <a:ext cx="4953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2"/>
              </a:rPr>
              <a:t>https://blogs.glowscotland.org.uk/glowblogs/able/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61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we continue to engage our parents?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1243" y="4674522"/>
            <a:ext cx="1469265" cy="1453294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178" y="384048"/>
            <a:ext cx="1283330" cy="11619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089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525" y="1147762"/>
            <a:ext cx="6076950" cy="45624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5380" y="1253491"/>
            <a:ext cx="29094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is family learning improving their capacity to learn?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38671" y="4350373"/>
            <a:ext cx="22028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can we demonstrate that families are feeling included?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520546" y="699493"/>
            <a:ext cx="33112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well are families supported in developing strategies which lead to positive relationships, better learning and better behaviour?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190509" y="4802296"/>
            <a:ext cx="34774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are we ensuring that provision is responsive to the needs of families?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4040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402</Words>
  <Application>Microsoft Office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Times New Roman</vt:lpstr>
      <vt:lpstr>Tw Cen MT</vt:lpstr>
      <vt:lpstr>Tw Cen MT Condensed</vt:lpstr>
      <vt:lpstr>Wingdings 3</vt:lpstr>
      <vt:lpstr>Integral</vt:lpstr>
      <vt:lpstr>Engaging parents</vt:lpstr>
      <vt:lpstr>Parental Engagement</vt:lpstr>
      <vt:lpstr>PowerPoint Presentation</vt:lpstr>
      <vt:lpstr>PowerPoint Presentation</vt:lpstr>
      <vt:lpstr>What you already do:</vt:lpstr>
      <vt:lpstr>Parental engagement evening</vt:lpstr>
      <vt:lpstr>PowerPoint Presentation</vt:lpstr>
      <vt:lpstr>How do we continue to engage our parents?</vt:lpstr>
      <vt:lpstr>PowerPoint Presentation</vt:lpstr>
      <vt:lpstr>PowerPoint Presentation</vt:lpstr>
    </vt:vector>
  </TitlesOfParts>
  <Company>Argyll &amp; Bute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parents</dc:title>
  <dc:creator>Bryden, Clare</dc:creator>
  <cp:lastModifiedBy>Bryden, Clare</cp:lastModifiedBy>
  <cp:revision>1</cp:revision>
  <dcterms:created xsi:type="dcterms:W3CDTF">2017-09-01T10:40:28Z</dcterms:created>
  <dcterms:modified xsi:type="dcterms:W3CDTF">2017-09-01T10:40:35Z</dcterms:modified>
</cp:coreProperties>
</file>