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7" r:id="rId5"/>
    <p:sldId id="261" r:id="rId6"/>
    <p:sldId id="285" r:id="rId7"/>
    <p:sldId id="278" r:id="rId8"/>
    <p:sldId id="279" r:id="rId9"/>
    <p:sldId id="280" r:id="rId10"/>
    <p:sldId id="281" r:id="rId11"/>
    <p:sldId id="282" r:id="rId12"/>
    <p:sldId id="283" r:id="rId13"/>
    <p:sldId id="270" r:id="rId14"/>
    <p:sldId id="286" r:id="rId15"/>
    <p:sldId id="287" r:id="rId16"/>
    <p:sldId id="288" r:id="rId17"/>
    <p:sldId id="289" r:id="rId18"/>
    <p:sldId id="275" r:id="rId19"/>
    <p:sldId id="274" r:id="rId20"/>
    <p:sldId id="297" r:id="rId21"/>
    <p:sldId id="273" r:id="rId22"/>
    <p:sldId id="272" r:id="rId23"/>
    <p:sldId id="301" r:id="rId24"/>
    <p:sldId id="298" r:id="rId25"/>
    <p:sldId id="300" r:id="rId26"/>
    <p:sldId id="299" r:id="rId27"/>
    <p:sldId id="293" r:id="rId28"/>
    <p:sldId id="294" r:id="rId29"/>
    <p:sldId id="296" r:id="rId30"/>
    <p:sldId id="290" r:id="rId31"/>
    <p:sldId id="291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8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4BE9D-A170-4BC3-A6EE-7BA1A35E41BE}" type="datetimeFigureOut">
              <a:rPr lang="en-GB" smtClean="0"/>
              <a:pPr/>
              <a:t>27/08/2017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75184-A79A-407F-941A-586059A82AD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ue\AppData\Local\Microsoft\Windows\Temporary Internet Files\Content.IE5\64F9JICN\vocabulary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708920"/>
            <a:ext cx="5713042" cy="366379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27584" y="764704"/>
            <a:ext cx="7416824" cy="15841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PATTERNS, SOUNDS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0871" y="2408668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&amp;</a:t>
            </a:r>
            <a:endParaRPr lang="en-GB" sz="600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003562">
            <a:off x="7964087" y="4864835"/>
            <a:ext cx="609462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8000" dirty="0" smtClean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S</a:t>
            </a:r>
            <a:endParaRPr lang="en-GB" sz="8000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0272" y="6093296"/>
            <a:ext cx="195295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276872"/>
            <a:ext cx="6296147" cy="304698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TONGUE TWISTERS</a:t>
            </a:r>
          </a:p>
          <a:p>
            <a:endParaRPr lang="en-GB" sz="2400" dirty="0" smtClean="0"/>
          </a:p>
          <a:p>
            <a:r>
              <a:rPr lang="en-GB" sz="2400" dirty="0" smtClean="0"/>
              <a:t>The shy sheep shivers and the shy sheep shakes! </a:t>
            </a:r>
          </a:p>
          <a:p>
            <a:endParaRPr lang="en-GB" sz="2400" dirty="0" smtClean="0"/>
          </a:p>
          <a:p>
            <a:r>
              <a:rPr lang="en-GB" sz="2400" dirty="0" smtClean="0"/>
              <a:t>Chunky chips, chewy cheese, chomping chillies </a:t>
            </a:r>
          </a:p>
          <a:p>
            <a:r>
              <a:rPr lang="en-GB" sz="2400" dirty="0" smtClean="0"/>
              <a:t>                           makes me sneeze – CH!</a:t>
            </a:r>
          </a:p>
          <a:p>
            <a:endParaRPr lang="en-GB" sz="2400" dirty="0" smtClean="0"/>
          </a:p>
          <a:p>
            <a:r>
              <a:rPr lang="en-GB" sz="2400" dirty="0" smtClean="0"/>
              <a:t>A thorn in the thumb makes a thin thumb thick!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692696"/>
            <a:ext cx="2445734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ACTION SOUNDS: </a:t>
            </a:r>
          </a:p>
          <a:p>
            <a:endParaRPr lang="en-GB" sz="2400" dirty="0" smtClean="0"/>
          </a:p>
          <a:p>
            <a:r>
              <a:rPr lang="en-GB" sz="2400" dirty="0" smtClean="0"/>
              <a:t>SH         CH        TH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2394" t="5859" r="29721" b="9179"/>
          <a:stretch>
            <a:fillRect/>
          </a:stretch>
        </p:blipFill>
        <p:spPr bwMode="auto">
          <a:xfrm>
            <a:off x="3643306" y="357166"/>
            <a:ext cx="492922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00034" y="857232"/>
            <a:ext cx="278608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Magnetic letters </a:t>
            </a:r>
          </a:p>
          <a:p>
            <a:endParaRPr lang="en-GB" sz="2800" dirty="0"/>
          </a:p>
          <a:p>
            <a:r>
              <a:rPr lang="en-GB" sz="2800" dirty="0" smtClean="0"/>
              <a:t>Phoneme cards</a:t>
            </a:r>
          </a:p>
          <a:p>
            <a:endParaRPr lang="en-GB" sz="2800" dirty="0" smtClean="0"/>
          </a:p>
          <a:p>
            <a:pPr>
              <a:buFontTx/>
              <a:buChar char="-"/>
            </a:pPr>
            <a:r>
              <a:rPr lang="en-GB" sz="2800" dirty="0" smtClean="0"/>
              <a:t> </a:t>
            </a:r>
            <a:r>
              <a:rPr lang="en-GB" sz="2400" dirty="0" smtClean="0"/>
              <a:t>with </a:t>
            </a:r>
            <a:r>
              <a:rPr lang="en-GB" sz="2400" dirty="0" err="1" smtClean="0"/>
              <a:t>velcro</a:t>
            </a:r>
            <a:r>
              <a:rPr lang="en-GB" sz="2400" dirty="0" smtClean="0"/>
              <a:t> on </a:t>
            </a:r>
          </a:p>
          <a:p>
            <a:r>
              <a:rPr lang="en-GB" sz="2400" dirty="0" smtClean="0"/>
              <a:t>   the back</a:t>
            </a:r>
          </a:p>
          <a:p>
            <a:endParaRPr lang="en-GB" sz="2400" dirty="0" smtClean="0"/>
          </a:p>
          <a:p>
            <a:pPr>
              <a:buFontTx/>
              <a:buChar char="-"/>
            </a:pPr>
            <a:r>
              <a:rPr lang="en-GB" sz="2400" dirty="0" smtClean="0"/>
              <a:t>pegged on a </a:t>
            </a:r>
          </a:p>
          <a:p>
            <a:r>
              <a:rPr lang="en-GB" sz="2400" dirty="0" smtClean="0"/>
              <a:t>  washing line</a:t>
            </a:r>
          </a:p>
          <a:p>
            <a:endParaRPr lang="en-GB" sz="2400" dirty="0" smtClean="0"/>
          </a:p>
          <a:p>
            <a:pPr>
              <a:buFontTx/>
              <a:buChar char="-"/>
            </a:pPr>
            <a:r>
              <a:rPr lang="en-GB" sz="2400" dirty="0" smtClean="0"/>
              <a:t> held by children</a:t>
            </a:r>
          </a:p>
          <a:p>
            <a:r>
              <a:rPr lang="en-GB" sz="2400" dirty="0" smtClean="0"/>
              <a:t>   to make ‘human</a:t>
            </a:r>
          </a:p>
          <a:p>
            <a:r>
              <a:rPr lang="en-GB" sz="2400" dirty="0" smtClean="0"/>
              <a:t>   words’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8002" t="15625" r="28623" b="23828"/>
          <a:stretch>
            <a:fillRect/>
          </a:stretch>
        </p:blipFill>
        <p:spPr bwMode="auto">
          <a:xfrm>
            <a:off x="1785918" y="1071546"/>
            <a:ext cx="564360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ue\AppData\Local\Microsoft\Windows\Temporary Internet Files\Content.IE5\IDS1434T\open_book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32395"/>
            <a:ext cx="7507907" cy="502560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 rot="20948537">
            <a:off x="342312" y="1185820"/>
            <a:ext cx="7617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Sounds, letters and words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134" t="44918" r="69093" b="26376"/>
          <a:stretch>
            <a:fillRect/>
          </a:stretch>
        </p:blipFill>
        <p:spPr bwMode="auto">
          <a:xfrm>
            <a:off x="6300192" y="1268760"/>
            <a:ext cx="2667569" cy="272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5022" t="30160" r="18741" b="46783"/>
          <a:stretch>
            <a:fillRect/>
          </a:stretch>
        </p:blipFill>
        <p:spPr bwMode="auto">
          <a:xfrm>
            <a:off x="642910" y="3857628"/>
            <a:ext cx="778829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85852" y="571480"/>
            <a:ext cx="29289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Print walks</a:t>
            </a:r>
          </a:p>
          <a:p>
            <a:pPr>
              <a:buFontTx/>
              <a:buChar char="-"/>
            </a:pPr>
            <a:r>
              <a:rPr lang="en-GB" sz="2400" dirty="0"/>
              <a:t>i</a:t>
            </a:r>
            <a:r>
              <a:rPr lang="en-GB" sz="2400" dirty="0" smtClean="0"/>
              <a:t>n school</a:t>
            </a:r>
          </a:p>
          <a:p>
            <a:pPr>
              <a:buFontTx/>
              <a:buChar char="-"/>
            </a:pPr>
            <a:r>
              <a:rPr lang="en-GB" sz="2400" dirty="0"/>
              <a:t>i</a:t>
            </a:r>
            <a:r>
              <a:rPr lang="en-GB" sz="2400" dirty="0" smtClean="0"/>
              <a:t>n the local  </a:t>
            </a:r>
          </a:p>
          <a:p>
            <a:r>
              <a:rPr lang="en-GB" sz="2400" dirty="0"/>
              <a:t>  </a:t>
            </a:r>
            <a:r>
              <a:rPr lang="en-GB" sz="2400" dirty="0" smtClean="0"/>
              <a:t>area</a:t>
            </a:r>
          </a:p>
          <a:p>
            <a:endParaRPr lang="en-GB" sz="24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2714612" y="2071678"/>
            <a:ext cx="3500462" cy="1643074"/>
          </a:xfrm>
          <a:prstGeom prst="wedgeRoundRectCallout">
            <a:avLst>
              <a:gd name="adj1" fmla="val 30258"/>
              <a:gd name="adj2" fmla="val 712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/>
              <a:t>w</a:t>
            </a:r>
            <a:r>
              <a:rPr lang="en-GB" sz="3600" dirty="0" smtClean="0"/>
              <a:t>ord  picture </a:t>
            </a:r>
          </a:p>
          <a:p>
            <a:pPr algn="ctr"/>
            <a:r>
              <a:rPr lang="en-GB" sz="3600" dirty="0" smtClean="0"/>
              <a:t>letter </a:t>
            </a:r>
            <a:endParaRPr lang="en-GB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5256" t="41992" r="58272" b="32617"/>
          <a:stretch>
            <a:fillRect/>
          </a:stretch>
        </p:blipFill>
        <p:spPr bwMode="auto">
          <a:xfrm>
            <a:off x="4071934" y="500042"/>
            <a:ext cx="1428760" cy="123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8704" t="37305" r="52196" b="13867"/>
          <a:stretch>
            <a:fillRect/>
          </a:stretch>
        </p:blipFill>
        <p:spPr bwMode="auto">
          <a:xfrm>
            <a:off x="857224" y="2643182"/>
            <a:ext cx="1071570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25805" t="46875" r="58821" b="24804"/>
          <a:stretch>
            <a:fillRect/>
          </a:stretch>
        </p:blipFill>
        <p:spPr bwMode="auto">
          <a:xfrm>
            <a:off x="7000892" y="2571744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 l="21998" t="33398" r="55491" b="36328"/>
          <a:stretch>
            <a:fillRect/>
          </a:stretch>
        </p:blipFill>
        <p:spPr bwMode="auto">
          <a:xfrm>
            <a:off x="6286512" y="857232"/>
            <a:ext cx="160620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826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1142984"/>
            <a:ext cx="22860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Role-play areas</a:t>
            </a:r>
          </a:p>
          <a:p>
            <a:r>
              <a:rPr lang="en-GB" sz="2400" dirty="0" smtClean="0"/>
              <a:t> </a:t>
            </a:r>
          </a:p>
          <a:p>
            <a:pPr>
              <a:buFontTx/>
              <a:buChar char="-"/>
            </a:pPr>
            <a:r>
              <a:rPr lang="en-GB" sz="2400" dirty="0" smtClean="0"/>
              <a:t>get the  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children to</a:t>
            </a:r>
          </a:p>
          <a:p>
            <a:r>
              <a:rPr lang="en-GB" sz="2400" dirty="0" smtClean="0"/>
              <a:t>  collect/make  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relevant 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signs, etc.</a:t>
            </a:r>
          </a:p>
          <a:p>
            <a:endParaRPr lang="en-GB" sz="2400" dirty="0" smtClean="0"/>
          </a:p>
          <a:p>
            <a:pPr>
              <a:buFontTx/>
              <a:buChar char="-"/>
            </a:pPr>
            <a:r>
              <a:rPr lang="en-GB" sz="2400" dirty="0" smtClean="0"/>
              <a:t> talk about   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what they  </a:t>
            </a:r>
          </a:p>
          <a:p>
            <a:r>
              <a:rPr lang="en-GB" sz="2400" dirty="0" smtClean="0"/>
              <a:t>  say/mean.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5022" t="52689" r="18741" b="10156"/>
          <a:stretch>
            <a:fillRect/>
          </a:stretch>
        </p:blipFill>
        <p:spPr bwMode="auto">
          <a:xfrm>
            <a:off x="2571736" y="1928802"/>
            <a:ext cx="632011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45022" t="18448" r="18741" b="69167"/>
          <a:stretch>
            <a:fillRect/>
          </a:stretch>
        </p:blipFill>
        <p:spPr bwMode="auto">
          <a:xfrm>
            <a:off x="2500298" y="785794"/>
            <a:ext cx="642942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518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5923" t="4883" r="15995" b="6250"/>
          <a:stretch>
            <a:fillRect/>
          </a:stretch>
        </p:blipFill>
        <p:spPr bwMode="auto">
          <a:xfrm>
            <a:off x="285720" y="357166"/>
            <a:ext cx="8858280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565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6237" t="16601" r="41252" b="23828"/>
          <a:stretch>
            <a:fillRect/>
          </a:stretch>
        </p:blipFill>
        <p:spPr bwMode="auto">
          <a:xfrm>
            <a:off x="1571604" y="-428652"/>
            <a:ext cx="5643602" cy="839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500166" y="5500702"/>
            <a:ext cx="6500858" cy="14144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899592" y="2708920"/>
            <a:ext cx="7704856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851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80" y="764704"/>
            <a:ext cx="536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Handwriting" pitchFamily="66" charset="0"/>
              </a:rPr>
              <a:t>Handwriting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Lucida Handwriting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12" t="30805" r="50000" b="13086"/>
          <a:stretch>
            <a:fillRect/>
          </a:stretch>
        </p:blipFill>
        <p:spPr bwMode="auto">
          <a:xfrm>
            <a:off x="1331640" y="2060848"/>
            <a:ext cx="5957713" cy="404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2511" t="12695" r="26976" b="16015"/>
          <a:stretch>
            <a:fillRect/>
          </a:stretch>
        </p:blipFill>
        <p:spPr bwMode="auto">
          <a:xfrm>
            <a:off x="571472" y="714356"/>
            <a:ext cx="504176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084168" y="2852936"/>
            <a:ext cx="23223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Research into  </a:t>
            </a:r>
          </a:p>
          <a:p>
            <a:r>
              <a:rPr lang="en-GB" sz="2800" dirty="0" smtClean="0"/>
              <a:t>     WHEN</a:t>
            </a:r>
          </a:p>
          <a:p>
            <a:r>
              <a:rPr lang="en-GB" sz="2800" dirty="0" smtClean="0"/>
              <a:t>children are </a:t>
            </a:r>
          </a:p>
          <a:p>
            <a:r>
              <a:rPr lang="en-GB" sz="2800" dirty="0" smtClean="0"/>
              <a:t>ready to write.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14414" y="5357826"/>
            <a:ext cx="65793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‘Some are ready at five, most of them at six </a:t>
            </a:r>
          </a:p>
          <a:p>
            <a:r>
              <a:rPr lang="en-GB" sz="2800" dirty="0" smtClean="0"/>
              <a:t>       and about 15% not ready till seven.’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604"/>
            <a:ext cx="6357982" cy="1500190"/>
          </a:xfrm>
        </p:spPr>
        <p:txBody>
          <a:bodyPr>
            <a:noAutofit/>
          </a:bodyPr>
          <a:lstStyle/>
          <a:p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Developmental stages of </a:t>
            </a:r>
            <a:br>
              <a:rPr lang="en-GB" sz="3600" dirty="0" smtClean="0"/>
            </a:br>
            <a:r>
              <a:rPr lang="en-GB" sz="3600" dirty="0" smtClean="0"/>
              <a:t>phonological awareness</a:t>
            </a:r>
            <a:br>
              <a:rPr lang="en-GB" sz="3600" dirty="0" smtClean="0"/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2928934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Words  – units of meaning</a:t>
            </a:r>
          </a:p>
          <a:p>
            <a:pPr>
              <a:buNone/>
            </a:pPr>
            <a:endParaRPr lang="en-GB" sz="2800" dirty="0" smtClean="0"/>
          </a:p>
          <a:p>
            <a:r>
              <a:rPr lang="en-GB" sz="2800" dirty="0" smtClean="0"/>
              <a:t>Syllables – a word may have more than one beat</a:t>
            </a:r>
          </a:p>
          <a:p>
            <a:pPr>
              <a:buNone/>
            </a:pPr>
            <a:r>
              <a:rPr lang="en-GB" sz="2800" dirty="0" smtClean="0"/>
              <a:t>           </a:t>
            </a:r>
            <a:r>
              <a:rPr lang="en-GB" sz="2800" dirty="0" smtClean="0">
                <a:latin typeface="Bradley Hand ITC" pitchFamily="66" charset="0"/>
              </a:rPr>
              <a:t>Anne      Ahmed     William    Elizabeth      </a:t>
            </a:r>
            <a:endParaRPr lang="en-GB" sz="2800" dirty="0">
              <a:latin typeface="Bradley Hand ITC" pitchFamily="66" charset="0"/>
            </a:endParaRPr>
          </a:p>
          <a:p>
            <a:endParaRPr lang="en-GB" sz="2800" dirty="0"/>
          </a:p>
          <a:p>
            <a:r>
              <a:rPr lang="en-GB" sz="2800" dirty="0" smtClean="0"/>
              <a:t>Rhyme    </a:t>
            </a:r>
            <a:r>
              <a:rPr lang="en-GB" sz="2800" dirty="0" smtClean="0">
                <a:latin typeface="Bradley Hand ITC" pitchFamily="66" charset="0"/>
              </a:rPr>
              <a:t>I’m Ally Bally Dally </a:t>
            </a:r>
            <a:r>
              <a:rPr lang="en-GB" sz="2800" dirty="0" err="1" smtClean="0">
                <a:latin typeface="Bradley Hand ITC" pitchFamily="66" charset="0"/>
              </a:rPr>
              <a:t>Gally</a:t>
            </a:r>
            <a:r>
              <a:rPr lang="en-GB" sz="2800" dirty="0" smtClean="0">
                <a:latin typeface="Bradley Hand ITC" pitchFamily="66" charset="0"/>
              </a:rPr>
              <a:t> </a:t>
            </a:r>
            <a:r>
              <a:rPr lang="en-GB" sz="2800" dirty="0" smtClean="0"/>
              <a:t>  </a:t>
            </a:r>
          </a:p>
          <a:p>
            <a:pPr>
              <a:buNone/>
            </a:pPr>
            <a:endParaRPr lang="en-GB" sz="2800" dirty="0" smtClean="0"/>
          </a:p>
          <a:p>
            <a:endParaRPr lang="en-GB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9649" t="47852" r="59919" b="26758"/>
          <a:stretch>
            <a:fillRect/>
          </a:stretch>
        </p:blipFill>
        <p:spPr bwMode="auto">
          <a:xfrm>
            <a:off x="6357950" y="357165"/>
            <a:ext cx="1643074" cy="224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643174" y="1928802"/>
            <a:ext cx="3552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Professor Maggie </a:t>
            </a:r>
            <a:r>
              <a:rPr lang="en-GB" sz="2400" dirty="0" err="1" smtClean="0"/>
              <a:t>Snowling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7453" t="7813" r="28074" b="12109"/>
          <a:stretch>
            <a:fillRect/>
          </a:stretch>
        </p:blipFill>
        <p:spPr bwMode="auto">
          <a:xfrm>
            <a:off x="1285852" y="142852"/>
            <a:ext cx="6429420" cy="650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538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8389" t="55906" r="30076" b="17516"/>
          <a:stretch>
            <a:fillRect/>
          </a:stretch>
        </p:blipFill>
        <p:spPr bwMode="auto">
          <a:xfrm>
            <a:off x="1835696" y="0"/>
            <a:ext cx="529258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67744" y="386104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/>
              <a:t>The </a:t>
            </a:r>
            <a:r>
              <a:rPr lang="en-GB" sz="2400" b="1" dirty="0" smtClean="0">
                <a:latin typeface="Bradley Hand ITC" pitchFamily="66" charset="0"/>
              </a:rPr>
              <a:t>l</a:t>
            </a:r>
            <a:r>
              <a:rPr lang="en-GB" sz="2400" dirty="0" smtClean="0"/>
              <a:t>  group:  l, t, </a:t>
            </a:r>
            <a:r>
              <a:rPr lang="en-GB" sz="2400" dirty="0" err="1" smtClean="0"/>
              <a:t>i</a:t>
            </a:r>
            <a:r>
              <a:rPr lang="en-GB" sz="2400" dirty="0" smtClean="0"/>
              <a:t>, u, y, j</a:t>
            </a:r>
          </a:p>
          <a:p>
            <a:r>
              <a:rPr lang="en-GB" sz="2400" dirty="0" smtClean="0"/>
              <a:t> </a:t>
            </a:r>
          </a:p>
          <a:p>
            <a:r>
              <a:rPr lang="en-GB" sz="2400" dirty="0" smtClean="0"/>
              <a:t>The </a:t>
            </a:r>
            <a:r>
              <a:rPr lang="en-GB" sz="2400" b="1" dirty="0" smtClean="0">
                <a:latin typeface="Bradley Hand ITC" pitchFamily="66" charset="0"/>
              </a:rPr>
              <a:t>c</a:t>
            </a:r>
            <a:r>
              <a:rPr lang="en-GB" sz="2400" dirty="0" smtClean="0"/>
              <a:t>  group: c, a, d, g, q, o, s </a:t>
            </a:r>
          </a:p>
          <a:p>
            <a:endParaRPr lang="en-GB" sz="2400" dirty="0" smtClean="0"/>
          </a:p>
          <a:p>
            <a:r>
              <a:rPr lang="en-GB" sz="2400" dirty="0" smtClean="0"/>
              <a:t>The </a:t>
            </a:r>
            <a:r>
              <a:rPr lang="en-GB" sz="2400" b="1" dirty="0" smtClean="0">
                <a:latin typeface="Bradley Hand ITC" pitchFamily="66" charset="0"/>
              </a:rPr>
              <a:t>n</a:t>
            </a:r>
            <a:r>
              <a:rPr lang="en-GB" sz="2400" dirty="0" smtClean="0"/>
              <a:t> group:  n, m, h, k, r, p, b</a:t>
            </a:r>
          </a:p>
          <a:p>
            <a:endParaRPr lang="en-GB" sz="2400" dirty="0" smtClean="0"/>
          </a:p>
          <a:p>
            <a:r>
              <a:rPr lang="en-GB" sz="2400" dirty="0" smtClean="0"/>
              <a:t>Others:  v/w, e, f, x, z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2696"/>
            <a:ext cx="875566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If formal teaching of phonics/handwriting can be delayed </a:t>
            </a:r>
          </a:p>
          <a:p>
            <a:r>
              <a:rPr lang="en-GB" sz="2800" dirty="0" smtClean="0"/>
              <a:t>until children have a reasonable degree of pencil control,</a:t>
            </a:r>
          </a:p>
          <a:p>
            <a:r>
              <a:rPr lang="en-GB" sz="2800" dirty="0" smtClean="0"/>
              <a:t>obvious letter groups can be taught as joined units:</a:t>
            </a:r>
          </a:p>
          <a:p>
            <a:endParaRPr lang="en-GB" sz="2800" dirty="0" smtClean="0"/>
          </a:p>
          <a:p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</a:rPr>
              <a:t>Digraphs, e.g</a:t>
            </a:r>
            <a:r>
              <a:rPr lang="en-GB" sz="2800" dirty="0" smtClean="0"/>
              <a:t>. </a:t>
            </a:r>
            <a:r>
              <a:rPr lang="en-GB" sz="4400" b="1" dirty="0" err="1" smtClean="0">
                <a:latin typeface="French Script MT" pitchFamily="66" charset="0"/>
              </a:rPr>
              <a:t>sh</a:t>
            </a:r>
            <a:r>
              <a:rPr lang="en-GB" sz="4400" b="1" dirty="0" smtClean="0">
                <a:latin typeface="French Script MT" pitchFamily="66" charset="0"/>
              </a:rPr>
              <a:t>, </a:t>
            </a:r>
            <a:r>
              <a:rPr lang="en-GB" sz="4400" b="1" dirty="0" err="1" smtClean="0">
                <a:latin typeface="French Script MT" pitchFamily="66" charset="0"/>
              </a:rPr>
              <a:t>ch</a:t>
            </a:r>
            <a:r>
              <a:rPr lang="en-GB" sz="4400" b="1" dirty="0" smtClean="0">
                <a:latin typeface="French Script MT" pitchFamily="66" charset="0"/>
              </a:rPr>
              <a:t>, </a:t>
            </a:r>
            <a:r>
              <a:rPr lang="en-GB" sz="4400" b="1" dirty="0" err="1" smtClean="0">
                <a:latin typeface="French Script MT" pitchFamily="66" charset="0"/>
              </a:rPr>
              <a:t>th</a:t>
            </a:r>
            <a:r>
              <a:rPr lang="en-GB" sz="4400" b="1" dirty="0" smtClean="0">
                <a:latin typeface="French Script MT" pitchFamily="66" charset="0"/>
              </a:rPr>
              <a:t>, ay, </a:t>
            </a:r>
            <a:r>
              <a:rPr lang="en-GB" sz="4400" b="1" dirty="0" err="1" smtClean="0">
                <a:latin typeface="French Script MT" pitchFamily="66" charset="0"/>
              </a:rPr>
              <a:t>oo</a:t>
            </a:r>
            <a:r>
              <a:rPr lang="en-GB" sz="4400" b="1" dirty="0" smtClean="0">
                <a:latin typeface="French Script MT" pitchFamily="66" charset="0"/>
              </a:rPr>
              <a:t>, </a:t>
            </a:r>
            <a:r>
              <a:rPr lang="en-GB" sz="4400" b="1" dirty="0" err="1" smtClean="0">
                <a:latin typeface="French Script MT" pitchFamily="66" charset="0"/>
              </a:rPr>
              <a:t>ee</a:t>
            </a:r>
            <a:r>
              <a:rPr lang="en-GB" sz="4400" b="1" dirty="0" smtClean="0">
                <a:latin typeface="French Script MT" pitchFamily="66" charset="0"/>
              </a:rPr>
              <a:t>. </a:t>
            </a:r>
          </a:p>
          <a:p>
            <a:endParaRPr lang="en-GB" sz="2800" dirty="0" smtClean="0"/>
          </a:p>
          <a:p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</a:rPr>
              <a:t>‘Riming’ words, e.g</a:t>
            </a:r>
            <a:r>
              <a:rPr lang="en-GB" sz="4000" b="1" dirty="0" smtClean="0">
                <a:solidFill>
                  <a:schemeClr val="accent4">
                    <a:lumMod val="50000"/>
                  </a:schemeClr>
                </a:solidFill>
                <a:latin typeface="French Script MT" pitchFamily="66" charset="0"/>
              </a:rPr>
              <a:t>. </a:t>
            </a:r>
            <a:r>
              <a:rPr lang="en-GB" sz="4400" b="1" dirty="0" smtClean="0">
                <a:latin typeface="French Script MT" pitchFamily="66" charset="0"/>
              </a:rPr>
              <a:t>all, tall, call, ball, small; </a:t>
            </a:r>
          </a:p>
          <a:p>
            <a:r>
              <a:rPr lang="en-GB" sz="4400" b="1" dirty="0" smtClean="0"/>
              <a:t>                       </a:t>
            </a:r>
            <a:r>
              <a:rPr lang="en-GB" sz="4400" b="1" dirty="0" smtClean="0">
                <a:latin typeface="French Script MT" pitchFamily="66" charset="0"/>
              </a:rPr>
              <a:t>and, hand, land, sand, grand.  </a:t>
            </a:r>
          </a:p>
          <a:p>
            <a:endParaRPr lang="en-GB" sz="2800" dirty="0" smtClean="0"/>
          </a:p>
          <a:p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</a:rPr>
              <a:t>Commonly-used words, e.g</a:t>
            </a:r>
            <a:r>
              <a:rPr lang="en-GB" sz="2800" dirty="0" smtClean="0"/>
              <a:t>. </a:t>
            </a:r>
            <a:r>
              <a:rPr lang="en-GB" sz="4400" b="1" dirty="0" smtClean="0">
                <a:latin typeface="French Script MT" pitchFamily="66" charset="0"/>
              </a:rPr>
              <a:t>the, they, said, come, one. </a:t>
            </a:r>
          </a:p>
          <a:p>
            <a:endParaRPr lang="en-GB" sz="2800" dirty="0" smtClean="0"/>
          </a:p>
          <a:p>
            <a:r>
              <a:rPr lang="en-GB" sz="2800" dirty="0" smtClean="0"/>
              <a:t>  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428736"/>
            <a:ext cx="3643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‘Don’t Forget’ message board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332656"/>
            <a:ext cx="3296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Shared writing</a:t>
            </a:r>
            <a:endParaRPr lang="en-GB" sz="4000" b="1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4499992" y="1412776"/>
            <a:ext cx="3643338" cy="1285884"/>
          </a:xfrm>
          <a:prstGeom prst="wedgeRoundRectCallout">
            <a:avLst>
              <a:gd name="adj1" fmla="val -77957"/>
              <a:gd name="adj2" fmla="val -1444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accent3">
                    <a:lumMod val="50000"/>
                  </a:schemeClr>
                </a:solidFill>
              </a:rPr>
              <a:t>It’s your birthday tomorrow? I’ll make a note about that. </a:t>
            </a:r>
            <a:endParaRPr lang="en-GB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2852936"/>
            <a:ext cx="6312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Write down what children plan to do</a:t>
            </a:r>
            <a:endParaRPr lang="en-GB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2195736" y="3717032"/>
            <a:ext cx="4429156" cy="14859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latin typeface="Bradley Hand ITC" pitchFamily="66" charset="0"/>
              </a:rPr>
              <a:t>I</a:t>
            </a:r>
            <a:r>
              <a:rPr lang="en-GB" sz="2800" i="1" dirty="0" smtClean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latin typeface="Bradley Hand ITC" pitchFamily="66" charset="0"/>
              </a:rPr>
              <a:t>’m  going to play in the sand today.</a:t>
            </a:r>
            <a:endParaRPr lang="en-GB" sz="28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Bradley Hand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5429264"/>
            <a:ext cx="2326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Make books!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000496" y="5357826"/>
            <a:ext cx="486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    Talk with the children </a:t>
            </a:r>
          </a:p>
          <a:p>
            <a:r>
              <a:rPr lang="en-GB" sz="3200" dirty="0" smtClean="0"/>
              <a:t>about what you’re writing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283968" y="404664"/>
            <a:ext cx="3663823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 smtClean="0"/>
              <a:t> Labels,  notices, letters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 animBg="1"/>
      <p:bldP spid="7" grpId="0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55" t="53473" r="65865" b="20715"/>
          <a:stretch/>
        </p:blipFill>
        <p:spPr bwMode="auto">
          <a:xfrm>
            <a:off x="0" y="548680"/>
            <a:ext cx="888010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8521" y="-360040"/>
            <a:ext cx="8988623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374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ue\AppData\Local\Microsoft\Windows\Temporary Internet Files\Content.IE5\3NRVS91O\generic_rainbow_by_themanyfaces-d56in91[1].png"/>
          <p:cNvPicPr>
            <a:picLocks noChangeAspect="1" noChangeArrowheads="1"/>
          </p:cNvPicPr>
          <p:nvPr/>
        </p:nvPicPr>
        <p:blipFill>
          <a:blip r:embed="rId2" cstate="print"/>
          <a:srcRect b="784"/>
          <a:stretch>
            <a:fillRect/>
          </a:stretch>
        </p:blipFill>
        <p:spPr bwMode="auto">
          <a:xfrm>
            <a:off x="428596" y="1928802"/>
            <a:ext cx="8286808" cy="3214710"/>
          </a:xfrm>
          <a:prstGeom prst="rect">
            <a:avLst/>
          </a:prstGeom>
          <a:noFill/>
        </p:spPr>
      </p:pic>
      <p:sp>
        <p:nvSpPr>
          <p:cNvPr id="3" name="Block Arc 2"/>
          <p:cNvSpPr/>
          <p:nvPr/>
        </p:nvSpPr>
        <p:spPr>
          <a:xfrm>
            <a:off x="3428993" y="4286256"/>
            <a:ext cx="2357454" cy="1715195"/>
          </a:xfrm>
          <a:prstGeom prst="blockArc">
            <a:avLst>
              <a:gd name="adj1" fmla="val 10876758"/>
              <a:gd name="adj2" fmla="val 0"/>
              <a:gd name="adj3" fmla="val 25000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Moving into  writing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8992" y="1857364"/>
            <a:ext cx="2428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Learning to listen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3857620" y="3143248"/>
            <a:ext cx="1571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/>
              <a:t>Storytime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3714744" y="2285992"/>
            <a:ext cx="1816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 Time to talk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2500298" y="2714620"/>
            <a:ext cx="4286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 </a:t>
            </a:r>
            <a:r>
              <a:rPr lang="en-GB" sz="2400" dirty="0" smtClean="0"/>
              <a:t>Music, movement and memory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286116" y="3571876"/>
            <a:ext cx="324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Learning about print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3286116" y="3929066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 Tuning into sounds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2286000" y="50004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latin typeface="Arial Black" pitchFamily="34" charset="0"/>
              </a:rPr>
              <a:t>  Foundations of</a:t>
            </a:r>
          </a:p>
          <a:p>
            <a:r>
              <a:rPr lang="en-GB" sz="3600" dirty="0" smtClean="0">
                <a:latin typeface="Arial Black" pitchFamily="34" charset="0"/>
              </a:rPr>
              <a:t>      </a:t>
            </a:r>
            <a:r>
              <a:rPr lang="en-GB" sz="3600" dirty="0" smtClean="0">
                <a:solidFill>
                  <a:srgbClr val="FF0000"/>
                </a:solidFill>
                <a:latin typeface="Arial Black" pitchFamily="34" charset="0"/>
              </a:rPr>
              <a:t>L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en-GB" sz="3600" dirty="0" smtClean="0">
                <a:solidFill>
                  <a:srgbClr val="FFC000"/>
                </a:solidFill>
                <a:latin typeface="Arial Black" pitchFamily="34" charset="0"/>
              </a:rPr>
              <a:t>T</a:t>
            </a:r>
            <a:r>
              <a:rPr lang="en-GB" sz="3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E</a:t>
            </a:r>
            <a:r>
              <a:rPr lang="en-GB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R</a:t>
            </a:r>
            <a:r>
              <a:rPr lang="en-GB" sz="3600" dirty="0" smtClean="0">
                <a:solidFill>
                  <a:schemeClr val="tx2"/>
                </a:solidFill>
                <a:latin typeface="Arial Black" pitchFamily="34" charset="0"/>
              </a:rPr>
              <a:t>A</a:t>
            </a:r>
            <a:r>
              <a:rPr lang="en-GB" sz="36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C</a:t>
            </a:r>
            <a:r>
              <a:rPr lang="en-GB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>Y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2643174" y="5429264"/>
            <a:ext cx="44291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 Sue Palmer and </a:t>
            </a:r>
            <a:r>
              <a:rPr lang="en-GB" sz="2400" dirty="0" err="1" smtClean="0"/>
              <a:t>Ros</a:t>
            </a:r>
            <a:r>
              <a:rPr lang="en-GB" sz="2400" dirty="0" smtClean="0"/>
              <a:t> </a:t>
            </a:r>
            <a:r>
              <a:rPr lang="en-GB" sz="2400" dirty="0" err="1" smtClean="0"/>
              <a:t>Bayley</a:t>
            </a:r>
            <a:endParaRPr lang="en-GB" sz="2400" dirty="0" smtClean="0"/>
          </a:p>
          <a:p>
            <a:r>
              <a:rPr lang="en-GB" dirty="0" smtClean="0"/>
              <a:t>     Network Press, 4th edition 2013</a:t>
            </a:r>
            <a:endParaRPr lang="en-GB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0198" t="54687" r="63762" b="32617"/>
          <a:stretch>
            <a:fillRect/>
          </a:stretch>
        </p:blipFill>
        <p:spPr bwMode="auto">
          <a:xfrm>
            <a:off x="6429388" y="3695270"/>
            <a:ext cx="2143140" cy="253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431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2681" t="32282" r="47510" b="16040"/>
          <a:stretch>
            <a:fillRect/>
          </a:stretch>
        </p:blipFill>
        <p:spPr bwMode="auto">
          <a:xfrm>
            <a:off x="-252536" y="1196752"/>
            <a:ext cx="1007993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2276872"/>
            <a:ext cx="9144000" cy="1139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Bradley Hand ITC" pitchFamily="66" charset="0"/>
              </a:rPr>
              <a:t>Sense and sentences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1000100" y="428604"/>
            <a:ext cx="1928826" cy="1112714"/>
          </a:xfrm>
          <a:prstGeom prst="wedgeRectCallout">
            <a:avLst>
              <a:gd name="adj1" fmla="val -35544"/>
              <a:gd name="adj2" fmla="val 12984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Ah... and him?</a:t>
            </a:r>
            <a:endParaRPr lang="en-GB" sz="2400" dirty="0"/>
          </a:p>
        </p:txBody>
      </p:sp>
      <p:sp>
        <p:nvSpPr>
          <p:cNvPr id="4" name="Rectangular Callout 3"/>
          <p:cNvSpPr/>
          <p:nvPr/>
        </p:nvSpPr>
        <p:spPr>
          <a:xfrm>
            <a:off x="2285984" y="357166"/>
            <a:ext cx="2214578" cy="969838"/>
          </a:xfrm>
          <a:prstGeom prst="wedgeRectCallout">
            <a:avLst>
              <a:gd name="adj1" fmla="val -60391"/>
              <a:gd name="adj2" fmla="val 16940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Painting the noses.</a:t>
            </a:r>
            <a:endParaRPr lang="en-GB" sz="2400" dirty="0"/>
          </a:p>
        </p:txBody>
      </p:sp>
      <p:sp>
        <p:nvSpPr>
          <p:cNvPr id="3" name="Rectangular Callout 2"/>
          <p:cNvSpPr/>
          <p:nvPr/>
        </p:nvSpPr>
        <p:spPr>
          <a:xfrm>
            <a:off x="285720" y="642918"/>
            <a:ext cx="2357454" cy="1071570"/>
          </a:xfrm>
          <a:prstGeom prst="wedgeRectCallout">
            <a:avLst>
              <a:gd name="adj1" fmla="val -20064"/>
              <a:gd name="adj2" fmla="val 13277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So... what’s she doing?</a:t>
            </a:r>
            <a:endParaRPr lang="en-GB" sz="2400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52450" t="12159" r="6916"/>
          <a:stretch>
            <a:fillRect/>
          </a:stretch>
        </p:blipFill>
        <p:spPr bwMode="auto">
          <a:xfrm>
            <a:off x="4286216" y="428604"/>
            <a:ext cx="4857784" cy="607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2" cstate="print"/>
          <a:srcRect l="19619" t="22789" r="49754" b="37760"/>
          <a:stretch>
            <a:fillRect/>
          </a:stretch>
        </p:blipFill>
        <p:spPr bwMode="auto">
          <a:xfrm>
            <a:off x="357158" y="2571744"/>
            <a:ext cx="3771900" cy="273843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20" y="5429264"/>
            <a:ext cx="8715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Written language is more</a:t>
            </a:r>
          </a:p>
          <a:p>
            <a:r>
              <a:rPr lang="en-GB" sz="2800" b="1" dirty="0" smtClean="0"/>
              <a:t>EXPLICIT    ORGANISED   COHERENT </a:t>
            </a:r>
            <a:r>
              <a:rPr lang="en-GB" sz="2800" dirty="0" smtClean="0"/>
              <a:t>than spoken language  </a:t>
            </a:r>
            <a:endParaRPr lang="en-GB" sz="2800" dirty="0"/>
          </a:p>
        </p:txBody>
      </p:sp>
      <p:sp>
        <p:nvSpPr>
          <p:cNvPr id="7" name="Rectangular Callout 6"/>
          <p:cNvSpPr/>
          <p:nvPr/>
        </p:nvSpPr>
        <p:spPr>
          <a:xfrm>
            <a:off x="2428860" y="428604"/>
            <a:ext cx="2200284" cy="2143140"/>
          </a:xfrm>
          <a:prstGeom prst="wedgeRectCallout">
            <a:avLst>
              <a:gd name="adj1" fmla="val -65638"/>
              <a:gd name="adj2" fmla="val 697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Putting ’</a:t>
            </a:r>
            <a:r>
              <a:rPr lang="en-GB" sz="2400" dirty="0" err="1" smtClean="0">
                <a:solidFill>
                  <a:schemeClr val="tx1"/>
                </a:solidFill>
              </a:rPr>
              <a:t>em</a:t>
            </a:r>
            <a:r>
              <a:rPr lang="en-GB" sz="2400" dirty="0" smtClean="0">
                <a:solidFill>
                  <a:schemeClr val="tx1"/>
                </a:solidFill>
              </a:rPr>
              <a:t> in boxes. For...like...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delivery?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43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3" grpId="0" animBg="1"/>
      <p:bldP spid="3" grpId="1" animBg="1"/>
      <p:bldP spid="10" grpId="0"/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827584" y="692696"/>
            <a:ext cx="7429552" cy="5214974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The best way to familiarise children with the rhythms and patterns of written language is</a:t>
            </a:r>
          </a:p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reading aloud.</a:t>
            </a:r>
          </a:p>
          <a:p>
            <a:pPr algn="ctr"/>
            <a:endParaRPr lang="en-GB" sz="28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You read to them.</a:t>
            </a:r>
          </a:p>
          <a:p>
            <a:pPr algn="ctr"/>
            <a:endParaRPr lang="en-GB" sz="28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They read aloud to you or a friend (paired reading). </a:t>
            </a:r>
          </a:p>
          <a:p>
            <a:pPr algn="ctr"/>
            <a:endParaRPr lang="en-GB" sz="28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Everyone reads together (choral reading)</a:t>
            </a:r>
          </a:p>
          <a:p>
            <a:pPr algn="ctr"/>
            <a:endParaRPr lang="en-GB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1000100" y="428604"/>
            <a:ext cx="1928826" cy="1112714"/>
          </a:xfrm>
          <a:prstGeom prst="wedgeRectCallout">
            <a:avLst>
              <a:gd name="adj1" fmla="val -35544"/>
              <a:gd name="adj2" fmla="val 12984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Ah... and him?</a:t>
            </a:r>
            <a:endParaRPr lang="en-GB" sz="2400" dirty="0"/>
          </a:p>
        </p:txBody>
      </p:sp>
      <p:sp>
        <p:nvSpPr>
          <p:cNvPr id="4" name="Rectangular Callout 3"/>
          <p:cNvSpPr/>
          <p:nvPr/>
        </p:nvSpPr>
        <p:spPr>
          <a:xfrm>
            <a:off x="2285984" y="357166"/>
            <a:ext cx="2214578" cy="969838"/>
          </a:xfrm>
          <a:prstGeom prst="wedgeRectCallout">
            <a:avLst>
              <a:gd name="adj1" fmla="val -60391"/>
              <a:gd name="adj2" fmla="val 16940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Painting the noses.</a:t>
            </a:r>
            <a:endParaRPr lang="en-GB" sz="2400" dirty="0"/>
          </a:p>
        </p:txBody>
      </p:sp>
      <p:sp>
        <p:nvSpPr>
          <p:cNvPr id="3" name="Rectangular Callout 2"/>
          <p:cNvSpPr/>
          <p:nvPr/>
        </p:nvSpPr>
        <p:spPr>
          <a:xfrm>
            <a:off x="285720" y="642918"/>
            <a:ext cx="2357454" cy="1071570"/>
          </a:xfrm>
          <a:prstGeom prst="wedgeRectCallout">
            <a:avLst>
              <a:gd name="adj1" fmla="val -20064"/>
              <a:gd name="adj2" fmla="val 13277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So... what’s she doing?</a:t>
            </a:r>
            <a:endParaRPr lang="en-GB" sz="2400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52450" t="12159" r="6916"/>
          <a:stretch>
            <a:fillRect/>
          </a:stretch>
        </p:blipFill>
        <p:spPr bwMode="auto">
          <a:xfrm>
            <a:off x="4286216" y="428604"/>
            <a:ext cx="4857784" cy="607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2" cstate="print"/>
          <a:srcRect l="19619" t="22789" r="49754" b="37760"/>
          <a:stretch>
            <a:fillRect/>
          </a:stretch>
        </p:blipFill>
        <p:spPr bwMode="auto">
          <a:xfrm>
            <a:off x="357158" y="2571744"/>
            <a:ext cx="3771900" cy="273843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20" y="5429264"/>
            <a:ext cx="8715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Written language is more</a:t>
            </a:r>
          </a:p>
          <a:p>
            <a:r>
              <a:rPr lang="en-GB" sz="2800" b="1" dirty="0" smtClean="0"/>
              <a:t>EXPLICIT    ORGANISED   COHERENT </a:t>
            </a:r>
            <a:r>
              <a:rPr lang="en-GB" sz="2800" dirty="0" smtClean="0"/>
              <a:t>than spoken language  </a:t>
            </a:r>
            <a:endParaRPr lang="en-GB" sz="2800" dirty="0"/>
          </a:p>
        </p:txBody>
      </p:sp>
      <p:sp>
        <p:nvSpPr>
          <p:cNvPr id="7" name="Rectangular Callout 6"/>
          <p:cNvSpPr/>
          <p:nvPr/>
        </p:nvSpPr>
        <p:spPr>
          <a:xfrm>
            <a:off x="2428860" y="428604"/>
            <a:ext cx="2200284" cy="2143140"/>
          </a:xfrm>
          <a:prstGeom prst="wedgeRectCallout">
            <a:avLst>
              <a:gd name="adj1" fmla="val -65638"/>
              <a:gd name="adj2" fmla="val 697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Putting ’</a:t>
            </a:r>
            <a:r>
              <a:rPr lang="en-GB" sz="2400" dirty="0" err="1" smtClean="0">
                <a:solidFill>
                  <a:schemeClr val="tx1"/>
                </a:solidFill>
              </a:rPr>
              <a:t>em</a:t>
            </a:r>
            <a:r>
              <a:rPr lang="en-GB" sz="2400" dirty="0" smtClean="0">
                <a:solidFill>
                  <a:schemeClr val="tx1"/>
                </a:solidFill>
              </a:rPr>
              <a:t> in boxes. For...like...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delivery?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1" name="Picture 10" descr="C:\Users\Sue\AppData\Local\Microsoft\Windows\Temporary Internet Files\Content.IE5\DH8P5NK1\kanlippu[1].gif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90102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85852" y="928670"/>
            <a:ext cx="6651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Social listening in Finland – 3 and 4 year olds</a:t>
            </a:r>
            <a:endParaRPr lang="en-GB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2910" y="3000372"/>
            <a:ext cx="7729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LISTEN – IMITATE – INNOVATE – INVENT</a:t>
            </a:r>
            <a:endParaRPr lang="en-GB" sz="3600" dirty="0"/>
          </a:p>
        </p:txBody>
      </p:sp>
      <p:sp>
        <p:nvSpPr>
          <p:cNvPr id="16" name="Oval Callout 15"/>
          <p:cNvSpPr/>
          <p:nvPr/>
        </p:nvSpPr>
        <p:spPr>
          <a:xfrm>
            <a:off x="4429124" y="3786190"/>
            <a:ext cx="3500462" cy="2286016"/>
          </a:xfrm>
          <a:prstGeom prst="wedgeEllipseCallou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You said your sentences so well!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34312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643" r="12643"/>
          <a:stretch>
            <a:fillRect/>
          </a:stretch>
        </p:blipFill>
        <p:spPr bwMode="auto">
          <a:xfrm>
            <a:off x="611559" y="448733"/>
            <a:ext cx="7883753" cy="593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>
          <a:xfrm>
            <a:off x="5555508" y="437776"/>
            <a:ext cx="3039852" cy="4081472"/>
          </a:xfrm>
          <a:custGeom>
            <a:avLst/>
            <a:gdLst>
              <a:gd name="connsiteX0" fmla="*/ 2643612 w 3039852"/>
              <a:gd name="connsiteY0" fmla="*/ 126104 h 4081472"/>
              <a:gd name="connsiteX1" fmla="*/ 2262612 w 3039852"/>
              <a:gd name="connsiteY1" fmla="*/ 110864 h 4081472"/>
              <a:gd name="connsiteX2" fmla="*/ 2171172 w 3039852"/>
              <a:gd name="connsiteY2" fmla="*/ 95624 h 4081472"/>
              <a:gd name="connsiteX3" fmla="*/ 1957812 w 3039852"/>
              <a:gd name="connsiteY3" fmla="*/ 49904 h 4081472"/>
              <a:gd name="connsiteX4" fmla="*/ 1744452 w 3039852"/>
              <a:gd name="connsiteY4" fmla="*/ 34664 h 4081472"/>
              <a:gd name="connsiteX5" fmla="*/ 1653012 w 3039852"/>
              <a:gd name="connsiteY5" fmla="*/ 4184 h 4081472"/>
              <a:gd name="connsiteX6" fmla="*/ 1226292 w 3039852"/>
              <a:gd name="connsiteY6" fmla="*/ 19424 h 4081472"/>
              <a:gd name="connsiteX7" fmla="*/ 1043412 w 3039852"/>
              <a:gd name="connsiteY7" fmla="*/ 49904 h 4081472"/>
              <a:gd name="connsiteX8" fmla="*/ 677652 w 3039852"/>
              <a:gd name="connsiteY8" fmla="*/ 95624 h 4081472"/>
              <a:gd name="connsiteX9" fmla="*/ 586212 w 3039852"/>
              <a:gd name="connsiteY9" fmla="*/ 110864 h 4081472"/>
              <a:gd name="connsiteX10" fmla="*/ 540492 w 3039852"/>
              <a:gd name="connsiteY10" fmla="*/ 141344 h 4081472"/>
              <a:gd name="connsiteX11" fmla="*/ 494772 w 3039852"/>
              <a:gd name="connsiteY11" fmla="*/ 156584 h 4081472"/>
              <a:gd name="connsiteX12" fmla="*/ 388092 w 3039852"/>
              <a:gd name="connsiteY12" fmla="*/ 217544 h 4081472"/>
              <a:gd name="connsiteX13" fmla="*/ 327132 w 3039852"/>
              <a:gd name="connsiteY13" fmla="*/ 278504 h 4081472"/>
              <a:gd name="connsiteX14" fmla="*/ 266172 w 3039852"/>
              <a:gd name="connsiteY14" fmla="*/ 293744 h 4081472"/>
              <a:gd name="connsiteX15" fmla="*/ 189972 w 3039852"/>
              <a:gd name="connsiteY15" fmla="*/ 354704 h 4081472"/>
              <a:gd name="connsiteX16" fmla="*/ 129012 w 3039852"/>
              <a:gd name="connsiteY16" fmla="*/ 461384 h 4081472"/>
              <a:gd name="connsiteX17" fmla="*/ 68052 w 3039852"/>
              <a:gd name="connsiteY17" fmla="*/ 598544 h 4081472"/>
              <a:gd name="connsiteX18" fmla="*/ 37572 w 3039852"/>
              <a:gd name="connsiteY18" fmla="*/ 720464 h 4081472"/>
              <a:gd name="connsiteX19" fmla="*/ 83292 w 3039852"/>
              <a:gd name="connsiteY19" fmla="*/ 1680584 h 4081472"/>
              <a:gd name="connsiteX20" fmla="*/ 98532 w 3039852"/>
              <a:gd name="connsiteY20" fmla="*/ 1954904 h 4081472"/>
              <a:gd name="connsiteX21" fmla="*/ 113772 w 3039852"/>
              <a:gd name="connsiteY21" fmla="*/ 2274944 h 4081472"/>
              <a:gd name="connsiteX22" fmla="*/ 144252 w 3039852"/>
              <a:gd name="connsiteY22" fmla="*/ 2457824 h 4081472"/>
              <a:gd name="connsiteX23" fmla="*/ 174732 w 3039852"/>
              <a:gd name="connsiteY23" fmla="*/ 2716904 h 4081472"/>
              <a:gd name="connsiteX24" fmla="*/ 220452 w 3039852"/>
              <a:gd name="connsiteY24" fmla="*/ 2899784 h 4081472"/>
              <a:gd name="connsiteX25" fmla="*/ 250932 w 3039852"/>
              <a:gd name="connsiteY25" fmla="*/ 3052184 h 4081472"/>
              <a:gd name="connsiteX26" fmla="*/ 281412 w 3039852"/>
              <a:gd name="connsiteY26" fmla="*/ 3128384 h 4081472"/>
              <a:gd name="connsiteX27" fmla="*/ 296652 w 3039852"/>
              <a:gd name="connsiteY27" fmla="*/ 3189344 h 4081472"/>
              <a:gd name="connsiteX28" fmla="*/ 311892 w 3039852"/>
              <a:gd name="connsiteY28" fmla="*/ 3296024 h 4081472"/>
              <a:gd name="connsiteX29" fmla="*/ 372852 w 3039852"/>
              <a:gd name="connsiteY29" fmla="*/ 3417944 h 4081472"/>
              <a:gd name="connsiteX30" fmla="*/ 403332 w 3039852"/>
              <a:gd name="connsiteY30" fmla="*/ 3478904 h 4081472"/>
              <a:gd name="connsiteX31" fmla="*/ 433812 w 3039852"/>
              <a:gd name="connsiteY31" fmla="*/ 3539864 h 4081472"/>
              <a:gd name="connsiteX32" fmla="*/ 525252 w 3039852"/>
              <a:gd name="connsiteY32" fmla="*/ 3646544 h 4081472"/>
              <a:gd name="connsiteX33" fmla="*/ 601452 w 3039852"/>
              <a:gd name="connsiteY33" fmla="*/ 3707504 h 4081472"/>
              <a:gd name="connsiteX34" fmla="*/ 631932 w 3039852"/>
              <a:gd name="connsiteY34" fmla="*/ 3753224 h 4081472"/>
              <a:gd name="connsiteX35" fmla="*/ 677652 w 3039852"/>
              <a:gd name="connsiteY35" fmla="*/ 3768464 h 4081472"/>
              <a:gd name="connsiteX36" fmla="*/ 723372 w 3039852"/>
              <a:gd name="connsiteY36" fmla="*/ 3798944 h 4081472"/>
              <a:gd name="connsiteX37" fmla="*/ 784332 w 3039852"/>
              <a:gd name="connsiteY37" fmla="*/ 3829424 h 4081472"/>
              <a:gd name="connsiteX38" fmla="*/ 814812 w 3039852"/>
              <a:gd name="connsiteY38" fmla="*/ 3875144 h 4081472"/>
              <a:gd name="connsiteX39" fmla="*/ 921492 w 3039852"/>
              <a:gd name="connsiteY39" fmla="*/ 3905624 h 4081472"/>
              <a:gd name="connsiteX40" fmla="*/ 982452 w 3039852"/>
              <a:gd name="connsiteY40" fmla="*/ 3936104 h 4081472"/>
              <a:gd name="connsiteX41" fmla="*/ 1104372 w 3039852"/>
              <a:gd name="connsiteY41" fmla="*/ 3966584 h 4081472"/>
              <a:gd name="connsiteX42" fmla="*/ 1211052 w 3039852"/>
              <a:gd name="connsiteY42" fmla="*/ 4012304 h 4081472"/>
              <a:gd name="connsiteX43" fmla="*/ 1729212 w 3039852"/>
              <a:gd name="connsiteY43" fmla="*/ 4058024 h 4081472"/>
              <a:gd name="connsiteX44" fmla="*/ 2384532 w 3039852"/>
              <a:gd name="connsiteY44" fmla="*/ 4027544 h 4081472"/>
              <a:gd name="connsiteX45" fmla="*/ 2536932 w 3039852"/>
              <a:gd name="connsiteY45" fmla="*/ 3997064 h 4081472"/>
              <a:gd name="connsiteX46" fmla="*/ 2658852 w 3039852"/>
              <a:gd name="connsiteY46" fmla="*/ 3936104 h 4081472"/>
              <a:gd name="connsiteX47" fmla="*/ 2796012 w 3039852"/>
              <a:gd name="connsiteY47" fmla="*/ 3783704 h 4081472"/>
              <a:gd name="connsiteX48" fmla="*/ 2796012 w 3039852"/>
              <a:gd name="connsiteY48" fmla="*/ 3783704 h 4081472"/>
              <a:gd name="connsiteX49" fmla="*/ 2856972 w 3039852"/>
              <a:gd name="connsiteY49" fmla="*/ 3707504 h 4081472"/>
              <a:gd name="connsiteX50" fmla="*/ 2902692 w 3039852"/>
              <a:gd name="connsiteY50" fmla="*/ 3616064 h 4081472"/>
              <a:gd name="connsiteX51" fmla="*/ 2917932 w 3039852"/>
              <a:gd name="connsiteY51" fmla="*/ 3555104 h 4081472"/>
              <a:gd name="connsiteX52" fmla="*/ 2978892 w 3039852"/>
              <a:gd name="connsiteY52" fmla="*/ 3356984 h 4081472"/>
              <a:gd name="connsiteX53" fmla="*/ 2994132 w 3039852"/>
              <a:gd name="connsiteY53" fmla="*/ 3265544 h 4081472"/>
              <a:gd name="connsiteX54" fmla="*/ 3024612 w 3039852"/>
              <a:gd name="connsiteY54" fmla="*/ 2716904 h 4081472"/>
              <a:gd name="connsiteX55" fmla="*/ 3039852 w 3039852"/>
              <a:gd name="connsiteY55" fmla="*/ 2412104 h 4081472"/>
              <a:gd name="connsiteX56" fmla="*/ 3024612 w 3039852"/>
              <a:gd name="connsiteY56" fmla="*/ 659504 h 4081472"/>
              <a:gd name="connsiteX57" fmla="*/ 2994132 w 3039852"/>
              <a:gd name="connsiteY57" fmla="*/ 552824 h 4081472"/>
              <a:gd name="connsiteX58" fmla="*/ 2963652 w 3039852"/>
              <a:gd name="connsiteY58" fmla="*/ 369944 h 4081472"/>
              <a:gd name="connsiteX59" fmla="*/ 2933172 w 3039852"/>
              <a:gd name="connsiteY59" fmla="*/ 308984 h 4081472"/>
              <a:gd name="connsiteX60" fmla="*/ 2841732 w 3039852"/>
              <a:gd name="connsiteY60" fmla="*/ 278504 h 4081472"/>
              <a:gd name="connsiteX61" fmla="*/ 2796012 w 3039852"/>
              <a:gd name="connsiteY61" fmla="*/ 248024 h 4081472"/>
              <a:gd name="connsiteX62" fmla="*/ 2628372 w 3039852"/>
              <a:gd name="connsiteY62" fmla="*/ 171824 h 4081472"/>
              <a:gd name="connsiteX63" fmla="*/ 2521692 w 3039852"/>
              <a:gd name="connsiteY63" fmla="*/ 156584 h 4081472"/>
              <a:gd name="connsiteX64" fmla="*/ 2308332 w 3039852"/>
              <a:gd name="connsiteY64" fmla="*/ 156584 h 408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39852" h="4081472">
                <a:moveTo>
                  <a:pt x="2643612" y="126104"/>
                </a:moveTo>
                <a:cubicBezTo>
                  <a:pt x="2516612" y="121024"/>
                  <a:pt x="2389450" y="119047"/>
                  <a:pt x="2262612" y="110864"/>
                </a:cubicBezTo>
                <a:cubicBezTo>
                  <a:pt x="2231776" y="108875"/>
                  <a:pt x="2201472" y="101684"/>
                  <a:pt x="2171172" y="95624"/>
                </a:cubicBezTo>
                <a:cubicBezTo>
                  <a:pt x="2099850" y="81360"/>
                  <a:pt x="2030362" y="55086"/>
                  <a:pt x="1957812" y="49904"/>
                </a:cubicBezTo>
                <a:lnTo>
                  <a:pt x="1744452" y="34664"/>
                </a:lnTo>
                <a:cubicBezTo>
                  <a:pt x="1713972" y="24504"/>
                  <a:pt x="1685127" y="5129"/>
                  <a:pt x="1653012" y="4184"/>
                </a:cubicBezTo>
                <a:cubicBezTo>
                  <a:pt x="1510743" y="0"/>
                  <a:pt x="1368391" y="11304"/>
                  <a:pt x="1226292" y="19424"/>
                </a:cubicBezTo>
                <a:cubicBezTo>
                  <a:pt x="1132912" y="24760"/>
                  <a:pt x="1126753" y="37403"/>
                  <a:pt x="1043412" y="49904"/>
                </a:cubicBezTo>
                <a:cubicBezTo>
                  <a:pt x="567553" y="121283"/>
                  <a:pt x="1011889" y="51059"/>
                  <a:pt x="677652" y="95624"/>
                </a:cubicBezTo>
                <a:cubicBezTo>
                  <a:pt x="647023" y="99708"/>
                  <a:pt x="616692" y="105784"/>
                  <a:pt x="586212" y="110864"/>
                </a:cubicBezTo>
                <a:cubicBezTo>
                  <a:pt x="570972" y="121024"/>
                  <a:pt x="556875" y="133153"/>
                  <a:pt x="540492" y="141344"/>
                </a:cubicBezTo>
                <a:cubicBezTo>
                  <a:pt x="526124" y="148528"/>
                  <a:pt x="508138" y="147673"/>
                  <a:pt x="494772" y="156584"/>
                </a:cubicBezTo>
                <a:cubicBezTo>
                  <a:pt x="385817" y="229221"/>
                  <a:pt x="517021" y="185312"/>
                  <a:pt x="388092" y="217544"/>
                </a:cubicBezTo>
                <a:cubicBezTo>
                  <a:pt x="367772" y="237864"/>
                  <a:pt x="351501" y="263274"/>
                  <a:pt x="327132" y="278504"/>
                </a:cubicBezTo>
                <a:cubicBezTo>
                  <a:pt x="309370" y="289605"/>
                  <a:pt x="283600" y="282126"/>
                  <a:pt x="266172" y="293744"/>
                </a:cubicBezTo>
                <a:cubicBezTo>
                  <a:pt x="128304" y="385656"/>
                  <a:pt x="339439" y="304882"/>
                  <a:pt x="189972" y="354704"/>
                </a:cubicBezTo>
                <a:cubicBezTo>
                  <a:pt x="162479" y="395944"/>
                  <a:pt x="148348" y="413045"/>
                  <a:pt x="129012" y="461384"/>
                </a:cubicBezTo>
                <a:cubicBezTo>
                  <a:pt x="74604" y="597404"/>
                  <a:pt x="126693" y="510583"/>
                  <a:pt x="68052" y="598544"/>
                </a:cubicBezTo>
                <a:cubicBezTo>
                  <a:pt x="57892" y="639184"/>
                  <a:pt x="36782" y="678581"/>
                  <a:pt x="37572" y="720464"/>
                </a:cubicBezTo>
                <a:cubicBezTo>
                  <a:pt x="53789" y="1579981"/>
                  <a:pt x="0" y="1264125"/>
                  <a:pt x="83292" y="1680584"/>
                </a:cubicBezTo>
                <a:cubicBezTo>
                  <a:pt x="88372" y="1772024"/>
                  <a:pt x="93842" y="1863443"/>
                  <a:pt x="98532" y="1954904"/>
                </a:cubicBezTo>
                <a:cubicBezTo>
                  <a:pt x="104002" y="2061565"/>
                  <a:pt x="104103" y="2168582"/>
                  <a:pt x="113772" y="2274944"/>
                </a:cubicBezTo>
                <a:cubicBezTo>
                  <a:pt x="119367" y="2336491"/>
                  <a:pt x="135902" y="2396590"/>
                  <a:pt x="144252" y="2457824"/>
                </a:cubicBezTo>
                <a:cubicBezTo>
                  <a:pt x="154685" y="2534330"/>
                  <a:pt x="158169" y="2638231"/>
                  <a:pt x="174732" y="2716904"/>
                </a:cubicBezTo>
                <a:cubicBezTo>
                  <a:pt x="187677" y="2778392"/>
                  <a:pt x="208129" y="2838168"/>
                  <a:pt x="220452" y="2899784"/>
                </a:cubicBezTo>
                <a:cubicBezTo>
                  <a:pt x="230612" y="2950584"/>
                  <a:pt x="231692" y="3004083"/>
                  <a:pt x="250932" y="3052184"/>
                </a:cubicBezTo>
                <a:cubicBezTo>
                  <a:pt x="261092" y="3077584"/>
                  <a:pt x="272761" y="3102431"/>
                  <a:pt x="281412" y="3128384"/>
                </a:cubicBezTo>
                <a:cubicBezTo>
                  <a:pt x="288036" y="3148255"/>
                  <a:pt x="292905" y="3168736"/>
                  <a:pt x="296652" y="3189344"/>
                </a:cubicBezTo>
                <a:cubicBezTo>
                  <a:pt x="303078" y="3224686"/>
                  <a:pt x="300533" y="3261946"/>
                  <a:pt x="311892" y="3296024"/>
                </a:cubicBezTo>
                <a:cubicBezTo>
                  <a:pt x="326260" y="3339129"/>
                  <a:pt x="352532" y="3377304"/>
                  <a:pt x="372852" y="3417944"/>
                </a:cubicBezTo>
                <a:lnTo>
                  <a:pt x="403332" y="3478904"/>
                </a:lnTo>
                <a:cubicBezTo>
                  <a:pt x="413492" y="3499224"/>
                  <a:pt x="420181" y="3521689"/>
                  <a:pt x="433812" y="3539864"/>
                </a:cubicBezTo>
                <a:cubicBezTo>
                  <a:pt x="605036" y="3768162"/>
                  <a:pt x="366051" y="3455502"/>
                  <a:pt x="525252" y="3646544"/>
                </a:cubicBezTo>
                <a:cubicBezTo>
                  <a:pt x="578278" y="3710175"/>
                  <a:pt x="526397" y="3682486"/>
                  <a:pt x="601452" y="3707504"/>
                </a:cubicBezTo>
                <a:cubicBezTo>
                  <a:pt x="611612" y="3722744"/>
                  <a:pt x="617629" y="3741782"/>
                  <a:pt x="631932" y="3753224"/>
                </a:cubicBezTo>
                <a:cubicBezTo>
                  <a:pt x="644476" y="3763259"/>
                  <a:pt x="663284" y="3761280"/>
                  <a:pt x="677652" y="3768464"/>
                </a:cubicBezTo>
                <a:cubicBezTo>
                  <a:pt x="694035" y="3776655"/>
                  <a:pt x="707469" y="3789857"/>
                  <a:pt x="723372" y="3798944"/>
                </a:cubicBezTo>
                <a:cubicBezTo>
                  <a:pt x="743097" y="3810216"/>
                  <a:pt x="764012" y="3819264"/>
                  <a:pt x="784332" y="3829424"/>
                </a:cubicBezTo>
                <a:cubicBezTo>
                  <a:pt x="794492" y="3844664"/>
                  <a:pt x="800509" y="3863702"/>
                  <a:pt x="814812" y="3875144"/>
                </a:cubicBezTo>
                <a:cubicBezTo>
                  <a:pt x="825648" y="3883813"/>
                  <a:pt x="916338" y="3903691"/>
                  <a:pt x="921492" y="3905624"/>
                </a:cubicBezTo>
                <a:cubicBezTo>
                  <a:pt x="942764" y="3913601"/>
                  <a:pt x="960899" y="3928920"/>
                  <a:pt x="982452" y="3936104"/>
                </a:cubicBezTo>
                <a:cubicBezTo>
                  <a:pt x="1022193" y="3949351"/>
                  <a:pt x="1104372" y="3966584"/>
                  <a:pt x="1104372" y="3966584"/>
                </a:cubicBezTo>
                <a:cubicBezTo>
                  <a:pt x="1149770" y="3996849"/>
                  <a:pt x="1152620" y="4006153"/>
                  <a:pt x="1211052" y="4012304"/>
                </a:cubicBezTo>
                <a:cubicBezTo>
                  <a:pt x="1383490" y="4030455"/>
                  <a:pt x="1729212" y="4058024"/>
                  <a:pt x="1729212" y="4058024"/>
                </a:cubicBezTo>
                <a:cubicBezTo>
                  <a:pt x="2565702" y="4036011"/>
                  <a:pt x="2087925" y="4081472"/>
                  <a:pt x="2384532" y="4027544"/>
                </a:cubicBezTo>
                <a:cubicBezTo>
                  <a:pt x="2408655" y="4023158"/>
                  <a:pt x="2505628" y="4010107"/>
                  <a:pt x="2536932" y="3997064"/>
                </a:cubicBezTo>
                <a:cubicBezTo>
                  <a:pt x="2578874" y="3979588"/>
                  <a:pt x="2658852" y="3936104"/>
                  <a:pt x="2658852" y="3936104"/>
                </a:cubicBezTo>
                <a:cubicBezTo>
                  <a:pt x="2717228" y="3848541"/>
                  <a:pt x="2676380" y="3903336"/>
                  <a:pt x="2796012" y="3783704"/>
                </a:cubicBezTo>
                <a:lnTo>
                  <a:pt x="2796012" y="3783704"/>
                </a:lnTo>
                <a:lnTo>
                  <a:pt x="2856972" y="3707504"/>
                </a:lnTo>
                <a:cubicBezTo>
                  <a:pt x="2921189" y="3514852"/>
                  <a:pt x="2814062" y="3822866"/>
                  <a:pt x="2902692" y="3616064"/>
                </a:cubicBezTo>
                <a:cubicBezTo>
                  <a:pt x="2910943" y="3596812"/>
                  <a:pt x="2911913" y="3575166"/>
                  <a:pt x="2917932" y="3555104"/>
                </a:cubicBezTo>
                <a:cubicBezTo>
                  <a:pt x="2945709" y="3462513"/>
                  <a:pt x="2956159" y="3455496"/>
                  <a:pt x="2978892" y="3356984"/>
                </a:cubicBezTo>
                <a:cubicBezTo>
                  <a:pt x="2985840" y="3326875"/>
                  <a:pt x="2989052" y="3296024"/>
                  <a:pt x="2994132" y="3265544"/>
                </a:cubicBezTo>
                <a:cubicBezTo>
                  <a:pt x="3004292" y="3082664"/>
                  <a:pt x="3014814" y="2899804"/>
                  <a:pt x="3024612" y="2716904"/>
                </a:cubicBezTo>
                <a:cubicBezTo>
                  <a:pt x="3030054" y="2615323"/>
                  <a:pt x="3039852" y="2513831"/>
                  <a:pt x="3039852" y="2412104"/>
                </a:cubicBezTo>
                <a:cubicBezTo>
                  <a:pt x="3039852" y="1827882"/>
                  <a:pt x="3038974" y="1243550"/>
                  <a:pt x="3024612" y="659504"/>
                </a:cubicBezTo>
                <a:cubicBezTo>
                  <a:pt x="3023703" y="622532"/>
                  <a:pt x="3001881" y="588986"/>
                  <a:pt x="2994132" y="552824"/>
                </a:cubicBezTo>
                <a:cubicBezTo>
                  <a:pt x="2985848" y="514166"/>
                  <a:pt x="2978279" y="413825"/>
                  <a:pt x="2963652" y="369944"/>
                </a:cubicBezTo>
                <a:cubicBezTo>
                  <a:pt x="2956468" y="348391"/>
                  <a:pt x="2951347" y="322615"/>
                  <a:pt x="2933172" y="308984"/>
                </a:cubicBezTo>
                <a:cubicBezTo>
                  <a:pt x="2907469" y="289707"/>
                  <a:pt x="2868465" y="296326"/>
                  <a:pt x="2841732" y="278504"/>
                </a:cubicBezTo>
                <a:cubicBezTo>
                  <a:pt x="2826492" y="268344"/>
                  <a:pt x="2812092" y="256795"/>
                  <a:pt x="2796012" y="248024"/>
                </a:cubicBezTo>
                <a:cubicBezTo>
                  <a:pt x="2774624" y="236358"/>
                  <a:pt x="2676574" y="181464"/>
                  <a:pt x="2628372" y="171824"/>
                </a:cubicBezTo>
                <a:cubicBezTo>
                  <a:pt x="2593149" y="164779"/>
                  <a:pt x="2557572" y="158293"/>
                  <a:pt x="2521692" y="156584"/>
                </a:cubicBezTo>
                <a:cubicBezTo>
                  <a:pt x="2450652" y="153201"/>
                  <a:pt x="2379452" y="156584"/>
                  <a:pt x="2308332" y="156584"/>
                </a:cubicBez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190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3060" t="6836" r="21486" b="12109"/>
          <a:stretch>
            <a:fillRect/>
          </a:stretch>
        </p:blipFill>
        <p:spPr bwMode="auto">
          <a:xfrm>
            <a:off x="357159" y="-112485"/>
            <a:ext cx="8482156" cy="697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14348" y="1857364"/>
            <a:ext cx="8072494" cy="45005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1976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5852" y="487025"/>
            <a:ext cx="692948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The Sentence Song </a:t>
            </a:r>
            <a:endParaRPr lang="en-GB" sz="2400" dirty="0" smtClean="0"/>
          </a:p>
          <a:p>
            <a:r>
              <a:rPr lang="en-GB" sz="2400" dirty="0" smtClean="0"/>
              <a:t>(To the tune of “My Bonnie Lies Over The Ocean”)</a:t>
            </a:r>
          </a:p>
          <a:p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  <a:p>
            <a:r>
              <a:rPr lang="en-GB" sz="2400" dirty="0" smtClean="0"/>
              <a:t>Oh, sentences break up your writing,</a:t>
            </a:r>
          </a:p>
          <a:p>
            <a:r>
              <a:rPr lang="en-GB" sz="2400" dirty="0" smtClean="0"/>
              <a:t>They show where to stop for a rest,</a:t>
            </a:r>
          </a:p>
          <a:p>
            <a:r>
              <a:rPr lang="en-GB" sz="2400" dirty="0" smtClean="0"/>
              <a:t>They help make your writing exciting,</a:t>
            </a:r>
          </a:p>
          <a:p>
            <a:r>
              <a:rPr lang="en-GB" sz="2400" dirty="0" smtClean="0"/>
              <a:t>They help make your stories the best.</a:t>
            </a:r>
          </a:p>
          <a:p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  <a:p>
            <a:r>
              <a:rPr lang="en-GB" sz="2400" i="1" dirty="0" smtClean="0"/>
              <a:t>Chorus:</a:t>
            </a:r>
            <a:endParaRPr lang="en-GB" sz="2400" dirty="0" smtClean="0"/>
          </a:p>
          <a:p>
            <a:r>
              <a:rPr lang="en-GB" sz="2400" dirty="0" smtClean="0"/>
              <a:t>Sentence … sentence … </a:t>
            </a:r>
          </a:p>
          <a:p>
            <a:r>
              <a:rPr lang="en-GB" sz="2400" dirty="0" smtClean="0"/>
              <a:t>Oh, sentences make text make sense, make sense.</a:t>
            </a:r>
          </a:p>
          <a:p>
            <a:r>
              <a:rPr lang="en-GB" sz="2400" dirty="0" smtClean="0"/>
              <a:t>Sentence … sentence … </a:t>
            </a:r>
          </a:p>
          <a:p>
            <a:r>
              <a:rPr lang="en-GB" sz="2400" dirty="0" smtClean="0"/>
              <a:t>Oh, sentences make text make sense.</a:t>
            </a:r>
          </a:p>
          <a:p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309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7356" y="714356"/>
            <a:ext cx="59293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So tell me, how long is a sentence?</a:t>
            </a:r>
          </a:p>
          <a:p>
            <a:r>
              <a:rPr lang="en-GB" sz="2400" dirty="0" smtClean="0"/>
              <a:t>And is it the same as a line?</a:t>
            </a:r>
          </a:p>
          <a:p>
            <a:r>
              <a:rPr lang="en-GB" sz="2400" dirty="0" smtClean="0"/>
              <a:t>No - it can be longer or shorter -</a:t>
            </a:r>
          </a:p>
          <a:p>
            <a:r>
              <a:rPr lang="en-GB" sz="2400" dirty="0" smtClean="0"/>
              <a:t>As long as it makes sense, it’s fine.</a:t>
            </a:r>
          </a:p>
          <a:p>
            <a:endParaRPr lang="en-GB" sz="2400" dirty="0" smtClean="0"/>
          </a:p>
          <a:p>
            <a:r>
              <a:rPr lang="en-GB" sz="2400" i="1" dirty="0" smtClean="0"/>
              <a:t>Chorus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It starts with a capital letter.</a:t>
            </a:r>
          </a:p>
          <a:p>
            <a:r>
              <a:rPr lang="en-GB" sz="2400" dirty="0" smtClean="0"/>
              <a:t>It finishes with a full stop.</a:t>
            </a:r>
          </a:p>
          <a:p>
            <a:r>
              <a:rPr lang="en-GB" sz="2400" dirty="0" smtClean="0"/>
              <a:t>It makes writing clearer and better -</a:t>
            </a:r>
          </a:p>
          <a:p>
            <a:r>
              <a:rPr lang="en-GB" sz="2400" dirty="0" smtClean="0"/>
              <a:t>So come on, then, right from the top:</a:t>
            </a:r>
          </a:p>
          <a:p>
            <a:endParaRPr lang="en-GB" sz="2400" dirty="0" smtClean="0"/>
          </a:p>
          <a:p>
            <a:r>
              <a:rPr lang="en-GB" sz="2400" i="1" dirty="0" smtClean="0"/>
              <a:t>Chorus</a:t>
            </a:r>
            <a:endParaRPr lang="en-GB" sz="2400" dirty="0" smtClean="0"/>
          </a:p>
          <a:p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34135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5616" y="836712"/>
            <a:ext cx="6696744" cy="4752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For children with poor phonological awareness,  every </a:t>
            </a:r>
            <a:r>
              <a:rPr lang="en-GB" sz="2800" dirty="0" err="1" smtClean="0"/>
              <a:t>singalong</a:t>
            </a:r>
            <a:r>
              <a:rPr lang="en-GB" sz="2800" dirty="0" smtClean="0"/>
              <a:t> session helps develop the skills that underpin phonics, spelling and grammar.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6472" t="13672" r="17093" b="15039"/>
          <a:stretch>
            <a:fillRect/>
          </a:stretch>
        </p:blipFill>
        <p:spPr bwMode="auto">
          <a:xfrm>
            <a:off x="214282" y="571480"/>
            <a:ext cx="864396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2511" t="46875" r="56076" b="25781"/>
          <a:stretch>
            <a:fillRect/>
          </a:stretch>
        </p:blipFill>
        <p:spPr bwMode="auto">
          <a:xfrm>
            <a:off x="428596" y="357166"/>
            <a:ext cx="537315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 descr="C:\Users\Sue\AppData\Local\Microsoft\Windows\Temporary Internet Files\Content.IE5\YF0RD3MS\music-2[1].png"/>
          <p:cNvPicPr>
            <a:picLocks noChangeAspect="1" noChangeArrowheads="1"/>
          </p:cNvPicPr>
          <p:nvPr/>
        </p:nvPicPr>
        <p:blipFill>
          <a:blip r:embed="rId3" cstate="print"/>
          <a:srcRect l="-5714" t="-4593"/>
          <a:stretch>
            <a:fillRect/>
          </a:stretch>
        </p:blipFill>
        <p:spPr bwMode="auto">
          <a:xfrm>
            <a:off x="6143636" y="1071546"/>
            <a:ext cx="2643206" cy="3253406"/>
          </a:xfrm>
          <a:prstGeom prst="rect">
            <a:avLst/>
          </a:prstGeom>
          <a:noFill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 l="7723" t="38669" r="40666" b="13669"/>
          <a:stretch>
            <a:fillRect/>
          </a:stretch>
        </p:blipFill>
        <p:spPr bwMode="auto">
          <a:xfrm>
            <a:off x="1285852" y="4357694"/>
            <a:ext cx="3429024" cy="193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 l="23060" t="45118" r="56625" b="25585"/>
          <a:stretch>
            <a:fillRect/>
          </a:stretch>
        </p:blipFill>
        <p:spPr bwMode="auto">
          <a:xfrm>
            <a:off x="5286380" y="4357694"/>
            <a:ext cx="264320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1357290" y="714356"/>
            <a:ext cx="6429420" cy="535785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accent3">
                    <a:lumMod val="50000"/>
                  </a:schemeClr>
                </a:solidFill>
              </a:rPr>
              <a:t>Playdough</a:t>
            </a:r>
            <a:r>
              <a:rPr lang="en-GB" sz="3200" dirty="0" smtClean="0">
                <a:solidFill>
                  <a:schemeClr val="accent3">
                    <a:lumMod val="50000"/>
                  </a:schemeClr>
                </a:solidFill>
              </a:rPr>
              <a:t> alphabet (using alphabet cutters)</a:t>
            </a:r>
          </a:p>
          <a:p>
            <a:pPr algn="ctr"/>
            <a:endParaRPr lang="en-GB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GB" sz="3200" dirty="0" smtClean="0">
                <a:solidFill>
                  <a:schemeClr val="accent3">
                    <a:lumMod val="50000"/>
                  </a:schemeClr>
                </a:solidFill>
              </a:rPr>
              <a:t>Alphabet washing line</a:t>
            </a:r>
          </a:p>
          <a:p>
            <a:pPr algn="ctr"/>
            <a:endParaRPr lang="en-GB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GB" sz="3200" dirty="0" smtClean="0">
                <a:solidFill>
                  <a:schemeClr val="accent3">
                    <a:lumMod val="50000"/>
                  </a:schemeClr>
                </a:solidFill>
              </a:rPr>
              <a:t>Make your own alphabet book </a:t>
            </a:r>
          </a:p>
          <a:p>
            <a:pPr algn="ctr"/>
            <a:endParaRPr lang="en-GB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37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8281819" cy="944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MINIMUM PHONIC KNOWLEDGE FOR READING?</a:t>
            </a:r>
          </a:p>
          <a:p>
            <a:endParaRPr lang="en-GB" sz="3200" dirty="0" smtClean="0"/>
          </a:p>
          <a:p>
            <a:r>
              <a:rPr lang="en-GB" sz="3200" dirty="0" smtClean="0"/>
              <a:t>Main sounds for each of the alphabet letters, </a:t>
            </a:r>
          </a:p>
          <a:p>
            <a:r>
              <a:rPr lang="en-GB" sz="3200" dirty="0" smtClean="0"/>
              <a:t>including ‘short vowels’.</a:t>
            </a:r>
          </a:p>
          <a:p>
            <a:endParaRPr lang="en-GB" sz="3200" dirty="0" smtClean="0"/>
          </a:p>
          <a:p>
            <a:r>
              <a:rPr lang="en-GB" sz="3200" dirty="0" err="1" smtClean="0"/>
              <a:t>sh</a:t>
            </a:r>
            <a:r>
              <a:rPr lang="en-GB" sz="3200" dirty="0" smtClean="0"/>
              <a:t>/</a:t>
            </a:r>
            <a:r>
              <a:rPr lang="en-GB" sz="3200" dirty="0" err="1" smtClean="0"/>
              <a:t>ch</a:t>
            </a:r>
            <a:r>
              <a:rPr lang="en-GB" sz="3200" dirty="0" smtClean="0"/>
              <a:t>/</a:t>
            </a:r>
            <a:r>
              <a:rPr lang="en-GB" sz="3200" dirty="0" err="1" smtClean="0"/>
              <a:t>th</a:t>
            </a:r>
            <a:endParaRPr lang="en-GB" sz="3200" dirty="0" smtClean="0"/>
          </a:p>
          <a:p>
            <a:endParaRPr lang="en-GB" sz="3200" dirty="0" smtClean="0"/>
          </a:p>
          <a:p>
            <a:r>
              <a:rPr lang="en-GB" sz="3200" dirty="0" err="1" smtClean="0"/>
              <a:t>oo</a:t>
            </a:r>
            <a:r>
              <a:rPr lang="en-GB" sz="3200" dirty="0" smtClean="0"/>
              <a:t>  </a:t>
            </a:r>
            <a:r>
              <a:rPr lang="en-GB" sz="3200" dirty="0" err="1" smtClean="0"/>
              <a:t>ee</a:t>
            </a:r>
            <a:r>
              <a:rPr lang="en-GB" sz="3200" dirty="0" smtClean="0"/>
              <a:t>  ay  </a:t>
            </a:r>
            <a:r>
              <a:rPr lang="en-GB" sz="3200" dirty="0" err="1" smtClean="0"/>
              <a:t>igh</a:t>
            </a:r>
            <a:r>
              <a:rPr lang="en-GB" sz="3200" dirty="0" smtClean="0"/>
              <a:t>  </a:t>
            </a:r>
            <a:r>
              <a:rPr lang="en-GB" sz="3200" dirty="0" err="1" smtClean="0"/>
              <a:t>oa</a:t>
            </a:r>
            <a:endParaRPr lang="en-GB" sz="3200" dirty="0" smtClean="0"/>
          </a:p>
          <a:p>
            <a:endParaRPr lang="en-GB" sz="3200" dirty="0" smtClean="0"/>
          </a:p>
          <a:p>
            <a:endParaRPr lang="en-GB" sz="3200" dirty="0" smtClean="0"/>
          </a:p>
          <a:p>
            <a:r>
              <a:rPr lang="en-GB" sz="3200" dirty="0" smtClean="0"/>
              <a:t>Maybe a few vowel digraphs:  </a:t>
            </a:r>
            <a:r>
              <a:rPr lang="en-GB" sz="3200" dirty="0" err="1" smtClean="0"/>
              <a:t>ar</a:t>
            </a:r>
            <a:r>
              <a:rPr lang="en-GB" sz="3200" dirty="0" smtClean="0"/>
              <a:t>, </a:t>
            </a:r>
            <a:r>
              <a:rPr lang="en-GB" sz="3200" dirty="0" err="1" smtClean="0"/>
              <a:t>ow</a:t>
            </a:r>
            <a:r>
              <a:rPr lang="en-GB" sz="3200" dirty="0" smtClean="0"/>
              <a:t>, </a:t>
            </a:r>
            <a:r>
              <a:rPr lang="en-GB" sz="3200" dirty="0" err="1" smtClean="0"/>
              <a:t>oy</a:t>
            </a:r>
            <a:r>
              <a:rPr lang="en-GB" sz="3200" dirty="0" smtClean="0"/>
              <a:t>, or...</a:t>
            </a:r>
          </a:p>
          <a:p>
            <a:endParaRPr lang="en-GB" sz="3200" dirty="0" smtClean="0"/>
          </a:p>
          <a:p>
            <a:r>
              <a:rPr lang="en-GB" sz="3200" dirty="0" smtClean="0"/>
              <a:t> </a:t>
            </a:r>
          </a:p>
          <a:p>
            <a:endParaRPr lang="en-GB" sz="3200" dirty="0" smtClean="0"/>
          </a:p>
          <a:p>
            <a:r>
              <a:rPr lang="en-GB" sz="3200" dirty="0" smtClean="0"/>
              <a:t>  </a:t>
            </a:r>
          </a:p>
          <a:p>
            <a:endParaRPr lang="en-GB" sz="3200" dirty="0" smtClean="0"/>
          </a:p>
          <a:p>
            <a:endParaRPr lang="en-GB" sz="3200" dirty="0" smtClean="0"/>
          </a:p>
          <a:p>
            <a:endParaRPr lang="en-GB" sz="3200" dirty="0" smtClean="0"/>
          </a:p>
          <a:p>
            <a:endParaRPr lang="en-GB" sz="3200" dirty="0"/>
          </a:p>
        </p:txBody>
      </p:sp>
      <p:sp>
        <p:nvSpPr>
          <p:cNvPr id="3" name="Oval 2"/>
          <p:cNvSpPr/>
          <p:nvPr/>
        </p:nvSpPr>
        <p:spPr>
          <a:xfrm>
            <a:off x="4572000" y="2852936"/>
            <a:ext cx="3168352" cy="244827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34 sounds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3933769" cy="1938992"/>
          </a:xfrm>
          <a:prstGeom prst="rect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 smtClean="0"/>
              <a:t>Ann the angry acrobat</a:t>
            </a:r>
          </a:p>
          <a:p>
            <a:r>
              <a:rPr lang="en-GB" sz="2400" dirty="0" smtClean="0"/>
              <a:t>Had an apple for a snack.</a:t>
            </a:r>
          </a:p>
          <a:p>
            <a:r>
              <a:rPr lang="en-GB" sz="2400" dirty="0" smtClean="0"/>
              <a:t>When she went to get it </a:t>
            </a:r>
          </a:p>
          <a:p>
            <a:r>
              <a:rPr lang="en-GB" sz="2400" dirty="0" smtClean="0"/>
              <a:t>A – A – A !</a:t>
            </a:r>
          </a:p>
          <a:p>
            <a:r>
              <a:rPr lang="en-GB" sz="2400" dirty="0" smtClean="0"/>
              <a:t>There had been an ant attack!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2564904"/>
            <a:ext cx="5500737" cy="156966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Elephant Elsie’s got egg everywhere: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She heads for the exit with egg in her hair, 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Egg on her elbows and egg on her legs –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Elephant Elsie’s a terrible mess!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293096"/>
            <a:ext cx="4742452" cy="2308324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 smtClean="0"/>
              <a:t>Little Icky Insect </a:t>
            </a:r>
          </a:p>
          <a:p>
            <a:r>
              <a:rPr lang="en-GB" sz="2400" dirty="0" smtClean="0"/>
              <a:t>Sitting very still,</a:t>
            </a:r>
          </a:p>
          <a:p>
            <a:r>
              <a:rPr lang="en-GB" sz="2400" dirty="0" smtClean="0"/>
              <a:t>Little Icky Insect, he is ill-ill-ill!</a:t>
            </a:r>
          </a:p>
          <a:p>
            <a:r>
              <a:rPr lang="en-GB" sz="2400" dirty="0" smtClean="0"/>
              <a:t>Little Icky Insect</a:t>
            </a:r>
          </a:p>
          <a:p>
            <a:r>
              <a:rPr lang="en-GB" sz="2400" dirty="0" smtClean="0"/>
              <a:t>Sitting on a stick, </a:t>
            </a:r>
          </a:p>
          <a:p>
            <a:r>
              <a:rPr lang="en-GB" sz="2400" dirty="0" smtClean="0"/>
              <a:t>Little Icky Insect, he is sick, sick, sick!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355976" y="836712"/>
            <a:ext cx="4522264" cy="15696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chemeClr val="tx1"/>
                </a:solidFill>
              </a:rPr>
              <a:t>Olly</a:t>
            </a:r>
            <a:r>
              <a:rPr lang="en-GB" sz="2400" dirty="0" smtClean="0">
                <a:solidFill>
                  <a:schemeClr val="tx1"/>
                </a:solidFill>
              </a:rPr>
              <a:t> the Octopus, offering oranges,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Offering oranges out of a box.</a:t>
            </a:r>
          </a:p>
          <a:p>
            <a:r>
              <a:rPr lang="en-GB" sz="2400" dirty="0" err="1" smtClean="0">
                <a:solidFill>
                  <a:schemeClr val="tx1"/>
                </a:solidFill>
              </a:rPr>
              <a:t>Olly</a:t>
            </a:r>
            <a:r>
              <a:rPr lang="en-GB" sz="2400" dirty="0" smtClean="0">
                <a:solidFill>
                  <a:schemeClr val="tx1"/>
                </a:solidFill>
              </a:rPr>
              <a:t> the Octopus, offering oranges.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Offering oranges in odd socks.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4509120"/>
            <a:ext cx="3963393" cy="193899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400" dirty="0" err="1" smtClean="0"/>
              <a:t>Uggy</a:t>
            </a:r>
            <a:r>
              <a:rPr lang="en-GB" sz="2400" dirty="0" smtClean="0"/>
              <a:t> and </a:t>
            </a:r>
            <a:r>
              <a:rPr lang="en-GB" sz="2400" dirty="0" err="1" smtClean="0"/>
              <a:t>Uggerella</a:t>
            </a:r>
            <a:endParaRPr lang="en-GB" sz="2400" dirty="0" smtClean="0"/>
          </a:p>
          <a:p>
            <a:r>
              <a:rPr lang="en-GB" sz="2400" dirty="0" smtClean="0"/>
              <a:t>Are very unhappy today.</a:t>
            </a:r>
          </a:p>
          <a:p>
            <a:r>
              <a:rPr lang="en-GB" sz="2400" dirty="0" smtClean="0"/>
              <a:t>They’re under their umbrella</a:t>
            </a:r>
          </a:p>
          <a:p>
            <a:r>
              <a:rPr lang="en-GB" sz="2400" dirty="0" smtClean="0"/>
              <a:t>But it’s not kept the rain away.</a:t>
            </a:r>
          </a:p>
          <a:p>
            <a:r>
              <a:rPr lang="en-GB" sz="2400" dirty="0" smtClean="0"/>
              <a:t>Uh-uh!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5175904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                                            </a:t>
            </a:r>
            <a:r>
              <a:rPr lang="en-GB" sz="2400" b="1" dirty="0" smtClean="0"/>
              <a:t>ACTION SONGS</a:t>
            </a:r>
          </a:p>
          <a:p>
            <a:endParaRPr lang="en-GB" sz="2400" dirty="0" smtClean="0"/>
          </a:p>
          <a:p>
            <a:r>
              <a:rPr lang="en-GB" sz="2400" dirty="0" smtClean="0">
                <a:solidFill>
                  <a:srgbClr val="FF0000"/>
                </a:solidFill>
              </a:rPr>
              <a:t>AY </a:t>
            </a:r>
            <a:r>
              <a:rPr lang="en-GB" sz="2400" dirty="0" err="1" smtClean="0">
                <a:solidFill>
                  <a:srgbClr val="FF0000"/>
                </a:solidFill>
              </a:rPr>
              <a:t>AY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AY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AY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Playing I’m a plane,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Taking people off to Spain. 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EE </a:t>
            </a:r>
            <a:r>
              <a:rPr lang="en-GB" sz="2400" dirty="0" err="1" smtClean="0">
                <a:solidFill>
                  <a:schemeClr val="accent3">
                    <a:lumMod val="50000"/>
                  </a:schemeClr>
                </a:solidFill>
              </a:rPr>
              <a:t>EE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3">
                    <a:lumMod val="50000"/>
                  </a:schemeClr>
                </a:solidFill>
              </a:rPr>
              <a:t>EE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3">
                    <a:lumMod val="50000"/>
                  </a:schemeClr>
                </a:solidFill>
              </a:rPr>
              <a:t>EE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Feed me please!</a:t>
            </a:r>
          </a:p>
          <a:p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Teeny </a:t>
            </a:r>
            <a:r>
              <a:rPr lang="en-GB" sz="2400" dirty="0" err="1" smtClean="0">
                <a:solidFill>
                  <a:schemeClr val="accent3">
                    <a:lumMod val="50000"/>
                  </a:schemeClr>
                </a:solidFill>
              </a:rPr>
              <a:t>weeny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piece of cheese...</a:t>
            </a:r>
          </a:p>
          <a:p>
            <a:endParaRPr lang="en-GB" sz="2400" dirty="0" smtClean="0"/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IGH </a:t>
            </a:r>
            <a:r>
              <a:rPr lang="en-GB" sz="2400" dirty="0" err="1" smtClean="0">
                <a:solidFill>
                  <a:schemeClr val="accent1">
                    <a:lumMod val="75000"/>
                  </a:schemeClr>
                </a:solidFill>
              </a:rPr>
              <a:t>IGH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75000"/>
                  </a:schemeClr>
                </a:solidFill>
              </a:rPr>
              <a:t>IGH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75000"/>
                  </a:schemeClr>
                </a:solidFill>
              </a:rPr>
              <a:t>IGH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Flying in the sky</a:t>
            </a:r>
          </a:p>
          <a:p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Like a kite that’s right up high. 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436493" y="1628800"/>
            <a:ext cx="470750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OA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OA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OA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OA</a:t>
            </a:r>
            <a:endParaRPr lang="en-GB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Go and row a boat</a:t>
            </a:r>
          </a:p>
          <a:p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On the ocean we will float. </a:t>
            </a:r>
          </a:p>
          <a:p>
            <a:endParaRPr lang="en-GB" sz="2400" dirty="0" smtClean="0"/>
          </a:p>
          <a:p>
            <a:r>
              <a:rPr lang="en-GB" sz="2400" dirty="0" smtClean="0">
                <a:solidFill>
                  <a:srgbClr val="7030A0"/>
                </a:solidFill>
              </a:rPr>
              <a:t>OO </a:t>
            </a:r>
            <a:r>
              <a:rPr lang="en-GB" sz="2400" dirty="0" err="1" smtClean="0">
                <a:solidFill>
                  <a:srgbClr val="7030A0"/>
                </a:solidFill>
              </a:rPr>
              <a:t>OO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  <a:r>
              <a:rPr lang="en-GB" sz="2400" dirty="0" err="1" smtClean="0">
                <a:solidFill>
                  <a:srgbClr val="7030A0"/>
                </a:solidFill>
              </a:rPr>
              <a:t>OO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  <a:r>
              <a:rPr lang="en-GB" sz="2400" dirty="0" err="1" smtClean="0">
                <a:solidFill>
                  <a:srgbClr val="7030A0"/>
                </a:solidFill>
              </a:rPr>
              <a:t>OO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GB" sz="2400" dirty="0" smtClean="0">
                <a:solidFill>
                  <a:srgbClr val="7030A0"/>
                </a:solidFill>
              </a:rPr>
              <a:t>Hoot a tune</a:t>
            </a:r>
          </a:p>
          <a:p>
            <a:r>
              <a:rPr lang="en-GB" sz="2400" dirty="0" smtClean="0">
                <a:solidFill>
                  <a:srgbClr val="7030A0"/>
                </a:solidFill>
              </a:rPr>
              <a:t>Hoot and swoop beneath the moon.</a:t>
            </a:r>
          </a:p>
          <a:p>
            <a:r>
              <a:rPr lang="en-GB" sz="2400" dirty="0" smtClean="0">
                <a:solidFill>
                  <a:srgbClr val="7030A0"/>
                </a:solidFill>
              </a:rPr>
              <a:t>    (Too whit, too </a:t>
            </a:r>
            <a:r>
              <a:rPr lang="en-GB" sz="2400" dirty="0" err="1" smtClean="0">
                <a:solidFill>
                  <a:srgbClr val="7030A0"/>
                </a:solidFill>
              </a:rPr>
              <a:t>whoo</a:t>
            </a:r>
            <a:r>
              <a:rPr lang="en-GB" sz="2400" dirty="0" smtClean="0">
                <a:solidFill>
                  <a:srgbClr val="7030A0"/>
                </a:solidFill>
              </a:rPr>
              <a:t>!)</a:t>
            </a:r>
          </a:p>
          <a:p>
            <a:r>
              <a:rPr lang="en-GB" sz="2400" dirty="0" smtClean="0"/>
              <a:t>      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973</Words>
  <Application>Microsoft Office PowerPoint</Application>
  <PresentationFormat>On-screen Show (4:3)</PresentationFormat>
  <Paragraphs>229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 Developmental stages of  phonological awareness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Sue</dc:creator>
  <cp:lastModifiedBy>Sue</cp:lastModifiedBy>
  <cp:revision>25</cp:revision>
  <dcterms:created xsi:type="dcterms:W3CDTF">2017-08-07T13:27:30Z</dcterms:created>
  <dcterms:modified xsi:type="dcterms:W3CDTF">2017-08-27T12:23:53Z</dcterms:modified>
</cp:coreProperties>
</file>