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notesMasterIdLst>
    <p:notesMasterId r:id="rId31"/>
  </p:notesMasterIdLst>
  <p:handoutMasterIdLst>
    <p:handoutMasterId r:id="rId32"/>
  </p:handoutMasterIdLst>
  <p:sldIdLst>
    <p:sldId id="256" r:id="rId2"/>
    <p:sldId id="291" r:id="rId3"/>
    <p:sldId id="259" r:id="rId4"/>
    <p:sldId id="257" r:id="rId5"/>
    <p:sldId id="266" r:id="rId6"/>
    <p:sldId id="262" r:id="rId7"/>
    <p:sldId id="264" r:id="rId8"/>
    <p:sldId id="260" r:id="rId9"/>
    <p:sldId id="296" r:id="rId10"/>
    <p:sldId id="268" r:id="rId11"/>
    <p:sldId id="270" r:id="rId12"/>
    <p:sldId id="286" r:id="rId13"/>
    <p:sldId id="293" r:id="rId14"/>
    <p:sldId id="284" r:id="rId15"/>
    <p:sldId id="285" r:id="rId16"/>
    <p:sldId id="292" r:id="rId17"/>
    <p:sldId id="294" r:id="rId18"/>
    <p:sldId id="275" r:id="rId19"/>
    <p:sldId id="288" r:id="rId20"/>
    <p:sldId id="276" r:id="rId21"/>
    <p:sldId id="277" r:id="rId22"/>
    <p:sldId id="278" r:id="rId23"/>
    <p:sldId id="279" r:id="rId24"/>
    <p:sldId id="273" r:id="rId25"/>
    <p:sldId id="289" r:id="rId26"/>
    <p:sldId id="267" r:id="rId27"/>
    <p:sldId id="282" r:id="rId28"/>
    <p:sldId id="283" r:id="rId29"/>
    <p:sldId id="295" r:id="rId30"/>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29C26882-99C1-4C8A-BB29-00D92E731472}" type="datetimeFigureOut">
              <a:rPr lang="en-GB" smtClean="0"/>
              <a:t>25/04/2017</a:t>
            </a:fld>
            <a:endParaRPr lang="en-GB"/>
          </a:p>
        </p:txBody>
      </p:sp>
      <p:sp>
        <p:nvSpPr>
          <p:cNvPr id="4" name="Footer Placeholder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82E1AA92-8820-461C-BF14-451F6FD2EFAA}" type="slidenum">
              <a:rPr lang="en-GB" smtClean="0"/>
              <a:t>‹#›</a:t>
            </a:fld>
            <a:endParaRPr lang="en-GB"/>
          </a:p>
        </p:txBody>
      </p:sp>
    </p:spTree>
    <p:extLst>
      <p:ext uri="{BB962C8B-B14F-4D97-AF65-F5344CB8AC3E}">
        <p14:creationId xmlns:p14="http://schemas.microsoft.com/office/powerpoint/2010/main" val="1046076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F516F3AF-891A-40B6-B29D-F242D47581A9}" type="datetimeFigureOut">
              <a:rPr lang="en-GB" smtClean="0"/>
              <a:t>25/04/2017</a:t>
            </a:fld>
            <a:endParaRPr lang="en-GB"/>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4C01F67B-B5C6-4632-AC88-F5B28AAD0F51}" type="slidenum">
              <a:rPr lang="en-GB" smtClean="0"/>
              <a:t>‹#›</a:t>
            </a:fld>
            <a:endParaRPr lang="en-GB"/>
          </a:p>
        </p:txBody>
      </p:sp>
    </p:spTree>
    <p:extLst>
      <p:ext uri="{BB962C8B-B14F-4D97-AF65-F5344CB8AC3E}">
        <p14:creationId xmlns:p14="http://schemas.microsoft.com/office/powerpoint/2010/main" val="2288952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nature of secondary</a:t>
            </a:r>
            <a:r>
              <a:rPr lang="en-GB" baseline="0" dirty="0" smtClean="0"/>
              <a:t> schools means that we’re moving about, not seeing the same pupils all the time. We have a wide range of pupils with needs and it can be difficult to keep track of them. We need practical solutions that can be embedded as part of the natural course of our practice.</a:t>
            </a:r>
            <a:endParaRPr lang="en-GB" dirty="0"/>
          </a:p>
        </p:txBody>
      </p:sp>
      <p:sp>
        <p:nvSpPr>
          <p:cNvPr id="4" name="Slide Number Placeholder 3"/>
          <p:cNvSpPr>
            <a:spLocks noGrp="1"/>
          </p:cNvSpPr>
          <p:nvPr>
            <p:ph type="sldNum" sz="quarter" idx="10"/>
          </p:nvPr>
        </p:nvSpPr>
        <p:spPr/>
        <p:txBody>
          <a:bodyPr/>
          <a:lstStyle/>
          <a:p>
            <a:fld id="{4C01F67B-B5C6-4632-AC88-F5B28AAD0F51}" type="slidenum">
              <a:rPr lang="en-GB" smtClean="0"/>
              <a:t>1</a:t>
            </a:fld>
            <a:endParaRPr lang="en-GB"/>
          </a:p>
        </p:txBody>
      </p:sp>
    </p:spTree>
    <p:extLst>
      <p:ext uri="{BB962C8B-B14F-4D97-AF65-F5344CB8AC3E}">
        <p14:creationId xmlns:p14="http://schemas.microsoft.com/office/powerpoint/2010/main" val="18126262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are the practical things you can do to help with the basics</a:t>
            </a:r>
            <a:endParaRPr lang="en-GB" dirty="0"/>
          </a:p>
        </p:txBody>
      </p:sp>
      <p:sp>
        <p:nvSpPr>
          <p:cNvPr id="4" name="Slide Number Placeholder 3"/>
          <p:cNvSpPr>
            <a:spLocks noGrp="1"/>
          </p:cNvSpPr>
          <p:nvPr>
            <p:ph type="sldNum" sz="quarter" idx="10"/>
          </p:nvPr>
        </p:nvSpPr>
        <p:spPr/>
        <p:txBody>
          <a:bodyPr/>
          <a:lstStyle/>
          <a:p>
            <a:fld id="{4C01F67B-B5C6-4632-AC88-F5B28AAD0F51}" type="slidenum">
              <a:rPr lang="en-GB" smtClean="0"/>
              <a:t>11</a:t>
            </a:fld>
            <a:endParaRPr lang="en-GB"/>
          </a:p>
        </p:txBody>
      </p:sp>
    </p:spTree>
    <p:extLst>
      <p:ext uri="{BB962C8B-B14F-4D97-AF65-F5344CB8AC3E}">
        <p14:creationId xmlns:p14="http://schemas.microsoft.com/office/powerpoint/2010/main" val="32908894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Getting</a:t>
            </a:r>
            <a:r>
              <a:rPr lang="en-GB" baseline="0" dirty="0" smtClean="0"/>
              <a:t> pupils to own the text and manipulate it so it works for them</a:t>
            </a:r>
            <a:endParaRPr lang="en-GB" dirty="0"/>
          </a:p>
        </p:txBody>
      </p:sp>
      <p:sp>
        <p:nvSpPr>
          <p:cNvPr id="4" name="Slide Number Placeholder 3"/>
          <p:cNvSpPr>
            <a:spLocks noGrp="1"/>
          </p:cNvSpPr>
          <p:nvPr>
            <p:ph type="sldNum" sz="quarter" idx="10"/>
          </p:nvPr>
        </p:nvSpPr>
        <p:spPr/>
        <p:txBody>
          <a:bodyPr/>
          <a:lstStyle/>
          <a:p>
            <a:fld id="{4C01F67B-B5C6-4632-AC88-F5B28AAD0F51}" type="slidenum">
              <a:rPr lang="en-GB" smtClean="0"/>
              <a:t>13</a:t>
            </a:fld>
            <a:endParaRPr lang="en-GB"/>
          </a:p>
        </p:txBody>
      </p:sp>
    </p:spTree>
    <p:extLst>
      <p:ext uri="{BB962C8B-B14F-4D97-AF65-F5344CB8AC3E}">
        <p14:creationId xmlns:p14="http://schemas.microsoft.com/office/powerpoint/2010/main" val="34213927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also need to think about the nature of the text we’re giving them. The important thing is</a:t>
            </a:r>
            <a:r>
              <a:rPr lang="en-GB" baseline="0" dirty="0" smtClean="0"/>
              <a:t> to make sure we don’t make the text simpler in terms of aspects such as subject specific vocabulary – we’re making sentences shorter and less complex, not simplifying ideas or concepts. </a:t>
            </a:r>
            <a:endParaRPr lang="en-GB" dirty="0"/>
          </a:p>
        </p:txBody>
      </p:sp>
      <p:sp>
        <p:nvSpPr>
          <p:cNvPr id="4" name="Slide Number Placeholder 3"/>
          <p:cNvSpPr>
            <a:spLocks noGrp="1"/>
          </p:cNvSpPr>
          <p:nvPr>
            <p:ph type="sldNum" sz="quarter" idx="10"/>
          </p:nvPr>
        </p:nvSpPr>
        <p:spPr/>
        <p:txBody>
          <a:bodyPr/>
          <a:lstStyle/>
          <a:p>
            <a:fld id="{4C01F67B-B5C6-4632-AC88-F5B28AAD0F51}" type="slidenum">
              <a:rPr lang="en-GB" smtClean="0"/>
              <a:t>14</a:t>
            </a:fld>
            <a:endParaRPr lang="en-GB"/>
          </a:p>
        </p:txBody>
      </p:sp>
    </p:spTree>
    <p:extLst>
      <p:ext uri="{BB962C8B-B14F-4D97-AF65-F5344CB8AC3E}">
        <p14:creationId xmlns:p14="http://schemas.microsoft.com/office/powerpoint/2010/main" val="26126611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Specific</a:t>
            </a:r>
            <a:r>
              <a:rPr lang="en-GB" baseline="0" dirty="0" smtClean="0"/>
              <a:t> work on building vocabulary is shown to have an impact after the age of 8 – so you could have words of the week, vocabulary building tests </a:t>
            </a:r>
            <a:r>
              <a:rPr lang="en-GB" baseline="0" dirty="0" err="1" smtClean="0"/>
              <a:t>etc</a:t>
            </a: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Comprehension is about</a:t>
            </a:r>
            <a:r>
              <a:rPr lang="en-GB" baseline="0" dirty="0" smtClean="0"/>
              <a:t> more than simple tricks however. We also need to think about the way we approach texts.</a:t>
            </a:r>
          </a:p>
          <a:p>
            <a:r>
              <a:rPr lang="en-GB" baseline="0" dirty="0" smtClean="0"/>
              <a:t>We also need to make sure that pupils think about the purpose of the text before they read – this is something that is needed to be pushed on a whole school basis. We need to look at the types of texts we’re using and make this explicit to pupils.</a:t>
            </a:r>
            <a:endParaRPr lang="en-GB" dirty="0"/>
          </a:p>
        </p:txBody>
      </p:sp>
      <p:sp>
        <p:nvSpPr>
          <p:cNvPr id="4" name="Slide Number Placeholder 3"/>
          <p:cNvSpPr>
            <a:spLocks noGrp="1"/>
          </p:cNvSpPr>
          <p:nvPr>
            <p:ph type="sldNum" sz="quarter" idx="10"/>
          </p:nvPr>
        </p:nvSpPr>
        <p:spPr/>
        <p:txBody>
          <a:bodyPr/>
          <a:lstStyle/>
          <a:p>
            <a:fld id="{4C01F67B-B5C6-4632-AC88-F5B28AAD0F51}" type="slidenum">
              <a:rPr lang="en-GB" smtClean="0"/>
              <a:t>16</a:t>
            </a:fld>
            <a:endParaRPr lang="en-GB"/>
          </a:p>
        </p:txBody>
      </p:sp>
    </p:spTree>
    <p:extLst>
      <p:ext uri="{BB962C8B-B14F-4D97-AF65-F5344CB8AC3E}">
        <p14:creationId xmlns:p14="http://schemas.microsoft.com/office/powerpoint/2010/main" val="34426005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Renfrewshire have</a:t>
            </a:r>
            <a:r>
              <a:rPr lang="en-GB" baseline="0" dirty="0" smtClean="0"/>
              <a:t> been working with Sue Ellis of the University of Strathclyde to look at literacy across learning and the way we deal with reading comprehension across subjects. One strategy that they’ve been trialling  is to approach unknown words in a different, more active way. They start with the text rather than the word, asking pupils to work out which definitions match the words, then breaking the text down in groups so they understand it, then building it back up again individually. This has been trialled across whole schools. </a:t>
            </a:r>
            <a:endParaRPr lang="en-GB" dirty="0"/>
          </a:p>
        </p:txBody>
      </p:sp>
      <p:sp>
        <p:nvSpPr>
          <p:cNvPr id="4" name="Slide Number Placeholder 3"/>
          <p:cNvSpPr>
            <a:spLocks noGrp="1"/>
          </p:cNvSpPr>
          <p:nvPr>
            <p:ph type="sldNum" sz="quarter" idx="10"/>
          </p:nvPr>
        </p:nvSpPr>
        <p:spPr/>
        <p:txBody>
          <a:bodyPr/>
          <a:lstStyle/>
          <a:p>
            <a:fld id="{4C01F67B-B5C6-4632-AC88-F5B28AAD0F51}" type="slidenum">
              <a:rPr lang="en-GB" smtClean="0"/>
              <a:t>17</a:t>
            </a:fld>
            <a:endParaRPr lang="en-GB"/>
          </a:p>
        </p:txBody>
      </p:sp>
    </p:spTree>
    <p:extLst>
      <p:ext uri="{BB962C8B-B14F-4D97-AF65-F5344CB8AC3E}">
        <p14:creationId xmlns:p14="http://schemas.microsoft.com/office/powerpoint/2010/main" val="25067772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have to be particularly aware when we ask students to take notes. There are issues with both taking notes from listening and from reading. </a:t>
            </a:r>
            <a:endParaRPr lang="en-GB" dirty="0"/>
          </a:p>
        </p:txBody>
      </p:sp>
      <p:sp>
        <p:nvSpPr>
          <p:cNvPr id="4" name="Slide Number Placeholder 3"/>
          <p:cNvSpPr>
            <a:spLocks noGrp="1"/>
          </p:cNvSpPr>
          <p:nvPr>
            <p:ph type="sldNum" sz="quarter" idx="10"/>
          </p:nvPr>
        </p:nvSpPr>
        <p:spPr/>
        <p:txBody>
          <a:bodyPr/>
          <a:lstStyle/>
          <a:p>
            <a:fld id="{4C01F67B-B5C6-4632-AC88-F5B28AAD0F51}" type="slidenum">
              <a:rPr lang="en-GB" smtClean="0"/>
              <a:t>18</a:t>
            </a:fld>
            <a:endParaRPr lang="en-GB"/>
          </a:p>
        </p:txBody>
      </p:sp>
    </p:spTree>
    <p:extLst>
      <p:ext uri="{BB962C8B-B14F-4D97-AF65-F5344CB8AC3E}">
        <p14:creationId xmlns:p14="http://schemas.microsoft.com/office/powerpoint/2010/main" val="1673997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Practical things that can help note taking – while we might often just direct these strategies</a:t>
            </a:r>
            <a:r>
              <a:rPr lang="en-GB" baseline="0" dirty="0" smtClean="0"/>
              <a:t> to individuals, many are worth adapting as a whole class approach. Why not record your lessons and have them on your Edmodo page? Why not teach the whole class how to be organised within your subject? This is particularly true at Higher – you can have a whole lesson on organising notes effectively. </a:t>
            </a:r>
            <a:endParaRPr lang="en-GB" dirty="0"/>
          </a:p>
        </p:txBody>
      </p:sp>
      <p:sp>
        <p:nvSpPr>
          <p:cNvPr id="4" name="Slide Number Placeholder 3"/>
          <p:cNvSpPr>
            <a:spLocks noGrp="1"/>
          </p:cNvSpPr>
          <p:nvPr>
            <p:ph type="sldNum" sz="quarter" idx="10"/>
          </p:nvPr>
        </p:nvSpPr>
        <p:spPr/>
        <p:txBody>
          <a:bodyPr/>
          <a:lstStyle/>
          <a:p>
            <a:fld id="{4C01F67B-B5C6-4632-AC88-F5B28AAD0F51}" type="slidenum">
              <a:rPr lang="en-GB" smtClean="0"/>
              <a:t>19</a:t>
            </a:fld>
            <a:endParaRPr lang="en-GB"/>
          </a:p>
        </p:txBody>
      </p:sp>
    </p:spTree>
    <p:extLst>
      <p:ext uri="{BB962C8B-B14F-4D97-AF65-F5344CB8AC3E}">
        <p14:creationId xmlns:p14="http://schemas.microsoft.com/office/powerpoint/2010/main" val="16292114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Some of the issues some pupils face</a:t>
            </a:r>
            <a:endParaRPr lang="en-GB" dirty="0"/>
          </a:p>
        </p:txBody>
      </p:sp>
      <p:sp>
        <p:nvSpPr>
          <p:cNvPr id="4" name="Slide Number Placeholder 3"/>
          <p:cNvSpPr>
            <a:spLocks noGrp="1"/>
          </p:cNvSpPr>
          <p:nvPr>
            <p:ph type="sldNum" sz="quarter" idx="10"/>
          </p:nvPr>
        </p:nvSpPr>
        <p:spPr/>
        <p:txBody>
          <a:bodyPr/>
          <a:lstStyle/>
          <a:p>
            <a:fld id="{4C01F67B-B5C6-4632-AC88-F5B28AAD0F51}" type="slidenum">
              <a:rPr lang="en-GB" smtClean="0"/>
              <a:t>20</a:t>
            </a:fld>
            <a:endParaRPr lang="en-GB"/>
          </a:p>
        </p:txBody>
      </p:sp>
    </p:spTree>
    <p:extLst>
      <p:ext uri="{BB962C8B-B14F-4D97-AF65-F5344CB8AC3E}">
        <p14:creationId xmlns:p14="http://schemas.microsoft.com/office/powerpoint/2010/main" val="32708869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Things we don’t think of – e.g. using fingers for listing tasks – giving a visual cue</a:t>
            </a:r>
            <a:endParaRPr lang="en-GB" dirty="0"/>
          </a:p>
        </p:txBody>
      </p:sp>
      <p:sp>
        <p:nvSpPr>
          <p:cNvPr id="4" name="Slide Number Placeholder 3"/>
          <p:cNvSpPr>
            <a:spLocks noGrp="1"/>
          </p:cNvSpPr>
          <p:nvPr>
            <p:ph type="sldNum" sz="quarter" idx="10"/>
          </p:nvPr>
        </p:nvSpPr>
        <p:spPr/>
        <p:txBody>
          <a:bodyPr/>
          <a:lstStyle/>
          <a:p>
            <a:fld id="{4C01F67B-B5C6-4632-AC88-F5B28AAD0F51}" type="slidenum">
              <a:rPr lang="en-GB" smtClean="0"/>
              <a:t>21</a:t>
            </a:fld>
            <a:endParaRPr lang="en-GB"/>
          </a:p>
        </p:txBody>
      </p:sp>
    </p:spTree>
    <p:extLst>
      <p:ext uri="{BB962C8B-B14F-4D97-AF65-F5344CB8AC3E}">
        <p14:creationId xmlns:p14="http://schemas.microsoft.com/office/powerpoint/2010/main" val="2412924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Specifically teach pupils how to wait for others, how to draw others into the conversation, how not to get annoyed if someone interrupts but deal with</a:t>
            </a:r>
            <a:r>
              <a:rPr lang="en-GB" baseline="0" dirty="0" smtClean="0"/>
              <a:t> it politely</a:t>
            </a:r>
            <a:endParaRPr lang="en-GB" dirty="0"/>
          </a:p>
        </p:txBody>
      </p:sp>
      <p:sp>
        <p:nvSpPr>
          <p:cNvPr id="4" name="Slide Number Placeholder 3"/>
          <p:cNvSpPr>
            <a:spLocks noGrp="1"/>
          </p:cNvSpPr>
          <p:nvPr>
            <p:ph type="sldNum" sz="quarter" idx="10"/>
          </p:nvPr>
        </p:nvSpPr>
        <p:spPr/>
        <p:txBody>
          <a:bodyPr/>
          <a:lstStyle/>
          <a:p>
            <a:fld id="{4C01F67B-B5C6-4632-AC88-F5B28AAD0F51}" type="slidenum">
              <a:rPr lang="en-GB" smtClean="0"/>
              <a:t>23</a:t>
            </a:fld>
            <a:endParaRPr lang="en-GB"/>
          </a:p>
        </p:txBody>
      </p:sp>
    </p:spTree>
    <p:extLst>
      <p:ext uri="{BB962C8B-B14F-4D97-AF65-F5344CB8AC3E}">
        <p14:creationId xmlns:p14="http://schemas.microsoft.com/office/powerpoint/2010/main" val="1937923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Labelling</a:t>
            </a:r>
            <a:r>
              <a:rPr lang="en-GB" baseline="0" dirty="0" smtClean="0"/>
              <a:t> pupils as having needs can sometimes be unhelpful in literacy. Educational psychologists recognise that there is a spectrum of difficulty in relation to literacy and not everyone who’d struggling will not necessarily have a diagnosis. The class clown may be distracting you from their difficulties; talking rather than settling might be someone checking what to do; not paying attention may be someone struggling to process spoken language.</a:t>
            </a:r>
            <a:endParaRPr lang="en-GB" dirty="0"/>
          </a:p>
        </p:txBody>
      </p:sp>
      <p:sp>
        <p:nvSpPr>
          <p:cNvPr id="4" name="Slide Number Placeholder 3"/>
          <p:cNvSpPr>
            <a:spLocks noGrp="1"/>
          </p:cNvSpPr>
          <p:nvPr>
            <p:ph type="sldNum" sz="quarter" idx="10"/>
          </p:nvPr>
        </p:nvSpPr>
        <p:spPr/>
        <p:txBody>
          <a:bodyPr/>
          <a:lstStyle/>
          <a:p>
            <a:fld id="{4C01F67B-B5C6-4632-AC88-F5B28AAD0F51}" type="slidenum">
              <a:rPr lang="en-GB" smtClean="0"/>
              <a:t>2</a:t>
            </a:fld>
            <a:endParaRPr lang="en-GB"/>
          </a:p>
        </p:txBody>
      </p:sp>
    </p:spTree>
    <p:extLst>
      <p:ext uri="{BB962C8B-B14F-4D97-AF65-F5344CB8AC3E}">
        <p14:creationId xmlns:p14="http://schemas.microsoft.com/office/powerpoint/2010/main" val="94348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Obviously,</a:t>
            </a:r>
            <a:r>
              <a:rPr lang="en-GB" baseline="0" dirty="0" smtClean="0"/>
              <a:t> sometimes students have to write. It’s important that extended writing is evident across the whole curriculum. However, writing isn’t always necessary and we have to think about what we’re actually assessing in a task. </a:t>
            </a:r>
            <a:endParaRPr lang="en-GB" dirty="0"/>
          </a:p>
        </p:txBody>
      </p:sp>
      <p:sp>
        <p:nvSpPr>
          <p:cNvPr id="4" name="Slide Number Placeholder 3"/>
          <p:cNvSpPr>
            <a:spLocks noGrp="1"/>
          </p:cNvSpPr>
          <p:nvPr>
            <p:ph type="sldNum" sz="quarter" idx="10"/>
          </p:nvPr>
        </p:nvSpPr>
        <p:spPr/>
        <p:txBody>
          <a:bodyPr/>
          <a:lstStyle/>
          <a:p>
            <a:fld id="{4C01F67B-B5C6-4632-AC88-F5B28AAD0F51}" type="slidenum">
              <a:rPr lang="en-GB" smtClean="0"/>
              <a:t>24</a:t>
            </a:fld>
            <a:endParaRPr lang="en-GB"/>
          </a:p>
        </p:txBody>
      </p:sp>
    </p:spTree>
    <p:extLst>
      <p:ext uri="{BB962C8B-B14F-4D97-AF65-F5344CB8AC3E}">
        <p14:creationId xmlns:p14="http://schemas.microsoft.com/office/powerpoint/2010/main" val="13886603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Handout – laptop use by dyslexic students in the secondary classroom. Have a read through. Also the CALL Scotland handouts on android and iPad apps that can support pupils.</a:t>
            </a:r>
            <a:endParaRPr lang="en-GB" dirty="0"/>
          </a:p>
        </p:txBody>
      </p:sp>
      <p:sp>
        <p:nvSpPr>
          <p:cNvPr id="4" name="Slide Number Placeholder 3"/>
          <p:cNvSpPr>
            <a:spLocks noGrp="1"/>
          </p:cNvSpPr>
          <p:nvPr>
            <p:ph type="sldNum" sz="quarter" idx="10"/>
          </p:nvPr>
        </p:nvSpPr>
        <p:spPr/>
        <p:txBody>
          <a:bodyPr/>
          <a:lstStyle/>
          <a:p>
            <a:fld id="{4C01F67B-B5C6-4632-AC88-F5B28AAD0F51}" type="slidenum">
              <a:rPr lang="en-GB" smtClean="0"/>
              <a:t>25</a:t>
            </a:fld>
            <a:endParaRPr lang="en-GB"/>
          </a:p>
        </p:txBody>
      </p:sp>
    </p:spTree>
    <p:extLst>
      <p:ext uri="{BB962C8B-B14F-4D97-AF65-F5344CB8AC3E}">
        <p14:creationId xmlns:p14="http://schemas.microsoft.com/office/powerpoint/2010/main" val="21341537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Homework</a:t>
            </a:r>
            <a:r>
              <a:rPr lang="en-GB" baseline="0" dirty="0" smtClean="0"/>
              <a:t> = more extension. Also consider flipped classroom practices – where homework is the actual learning, by watching a video of you for example, then the development work is done in the classroom where you can reinforce the learning where needed. </a:t>
            </a:r>
            <a:endParaRPr lang="en-GB" dirty="0"/>
          </a:p>
        </p:txBody>
      </p:sp>
      <p:sp>
        <p:nvSpPr>
          <p:cNvPr id="4" name="Slide Number Placeholder 3"/>
          <p:cNvSpPr>
            <a:spLocks noGrp="1"/>
          </p:cNvSpPr>
          <p:nvPr>
            <p:ph type="sldNum" sz="quarter" idx="10"/>
          </p:nvPr>
        </p:nvSpPr>
        <p:spPr/>
        <p:txBody>
          <a:bodyPr/>
          <a:lstStyle/>
          <a:p>
            <a:fld id="{4C01F67B-B5C6-4632-AC88-F5B28AAD0F51}" type="slidenum">
              <a:rPr lang="en-GB" smtClean="0"/>
              <a:t>26</a:t>
            </a:fld>
            <a:endParaRPr lang="en-GB"/>
          </a:p>
        </p:txBody>
      </p:sp>
    </p:spTree>
    <p:extLst>
      <p:ext uri="{BB962C8B-B14F-4D97-AF65-F5344CB8AC3E}">
        <p14:creationId xmlns:p14="http://schemas.microsoft.com/office/powerpoint/2010/main" val="36567656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also </a:t>
            </a:r>
            <a:r>
              <a:rPr lang="en-GB" dirty="0" err="1" smtClean="0"/>
              <a:t>ened</a:t>
            </a:r>
            <a:r>
              <a:rPr lang="en-GB" dirty="0" smtClean="0"/>
              <a:t> to think about supporting pupils across the whole</a:t>
            </a:r>
            <a:r>
              <a:rPr lang="en-GB" baseline="0" dirty="0" smtClean="0"/>
              <a:t> school</a:t>
            </a:r>
            <a:endParaRPr lang="en-GB" dirty="0"/>
          </a:p>
        </p:txBody>
      </p:sp>
      <p:sp>
        <p:nvSpPr>
          <p:cNvPr id="4" name="Slide Number Placeholder 3"/>
          <p:cNvSpPr>
            <a:spLocks noGrp="1"/>
          </p:cNvSpPr>
          <p:nvPr>
            <p:ph type="sldNum" sz="quarter" idx="10"/>
          </p:nvPr>
        </p:nvSpPr>
        <p:spPr/>
        <p:txBody>
          <a:bodyPr/>
          <a:lstStyle/>
          <a:p>
            <a:fld id="{4C01F67B-B5C6-4632-AC88-F5B28AAD0F51}" type="slidenum">
              <a:rPr lang="en-GB" smtClean="0"/>
              <a:t>27</a:t>
            </a:fld>
            <a:endParaRPr lang="en-GB"/>
          </a:p>
        </p:txBody>
      </p:sp>
    </p:spTree>
    <p:extLst>
      <p:ext uri="{BB962C8B-B14F-4D97-AF65-F5344CB8AC3E}">
        <p14:creationId xmlns:p14="http://schemas.microsoft.com/office/powerpoint/2010/main" val="3090497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01F67B-B5C6-4632-AC88-F5B28AAD0F51}" type="slidenum">
              <a:rPr lang="en-GB" smtClean="0"/>
              <a:t>28</a:t>
            </a:fld>
            <a:endParaRPr lang="en-GB"/>
          </a:p>
        </p:txBody>
      </p:sp>
    </p:spTree>
    <p:extLst>
      <p:ext uri="{BB962C8B-B14F-4D97-AF65-F5344CB8AC3E}">
        <p14:creationId xmlns:p14="http://schemas.microsoft.com/office/powerpoint/2010/main" val="18780719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Final task – from what you’ve heard, what are steps you can take to improve the experience of learners,</a:t>
            </a:r>
            <a:r>
              <a:rPr lang="en-GB" baseline="0" dirty="0" smtClean="0"/>
              <a:t> whether with a literacy difficulty or not, in </a:t>
            </a:r>
            <a:r>
              <a:rPr lang="en-GB" baseline="0" smtClean="0"/>
              <a:t>your classroom?</a:t>
            </a:r>
            <a:endParaRPr lang="en-GB" dirty="0"/>
          </a:p>
        </p:txBody>
      </p:sp>
      <p:sp>
        <p:nvSpPr>
          <p:cNvPr id="4" name="Slide Number Placeholder 3"/>
          <p:cNvSpPr>
            <a:spLocks noGrp="1"/>
          </p:cNvSpPr>
          <p:nvPr>
            <p:ph type="sldNum" sz="quarter" idx="10"/>
          </p:nvPr>
        </p:nvSpPr>
        <p:spPr/>
        <p:txBody>
          <a:bodyPr/>
          <a:lstStyle/>
          <a:p>
            <a:fld id="{4C01F67B-B5C6-4632-AC88-F5B28AAD0F51}" type="slidenum">
              <a:rPr lang="en-GB" smtClean="0"/>
              <a:t>29</a:t>
            </a:fld>
            <a:endParaRPr lang="en-GB"/>
          </a:p>
        </p:txBody>
      </p:sp>
    </p:spTree>
    <p:extLst>
      <p:ext uri="{BB962C8B-B14F-4D97-AF65-F5344CB8AC3E}">
        <p14:creationId xmlns:p14="http://schemas.microsoft.com/office/powerpoint/2010/main" val="2613452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can be very difficult for</a:t>
            </a:r>
            <a:r>
              <a:rPr lang="en-GB" baseline="0" dirty="0" smtClean="0"/>
              <a:t> many pupils to access literacy rich courses, so what we should be doing is making our classrooms accessible for all as a matter of course, whether or not we have individuals with records of needs. Good practice is to create accessibility for all. </a:t>
            </a:r>
            <a:endParaRPr lang="en-GB" dirty="0"/>
          </a:p>
        </p:txBody>
      </p:sp>
      <p:sp>
        <p:nvSpPr>
          <p:cNvPr id="4" name="Slide Number Placeholder 3"/>
          <p:cNvSpPr>
            <a:spLocks noGrp="1"/>
          </p:cNvSpPr>
          <p:nvPr>
            <p:ph type="sldNum" sz="quarter" idx="10"/>
          </p:nvPr>
        </p:nvSpPr>
        <p:spPr/>
        <p:txBody>
          <a:bodyPr/>
          <a:lstStyle/>
          <a:p>
            <a:fld id="{4C01F67B-B5C6-4632-AC88-F5B28AAD0F51}" type="slidenum">
              <a:rPr lang="en-GB" smtClean="0"/>
              <a:t>3</a:t>
            </a:fld>
            <a:endParaRPr lang="en-GB"/>
          </a:p>
        </p:txBody>
      </p:sp>
    </p:spTree>
    <p:extLst>
      <p:ext uri="{BB962C8B-B14F-4D97-AF65-F5344CB8AC3E}">
        <p14:creationId xmlns:p14="http://schemas.microsoft.com/office/powerpoint/2010/main" val="552692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Literacy</a:t>
            </a:r>
            <a:r>
              <a:rPr lang="en-GB" baseline="0" dirty="0" smtClean="0"/>
              <a:t> difficulties can affect a whole range of areas – addressing these can have an impact on closing the attainment gap.</a:t>
            </a:r>
            <a:endParaRPr lang="en-GB" dirty="0"/>
          </a:p>
        </p:txBody>
      </p:sp>
      <p:sp>
        <p:nvSpPr>
          <p:cNvPr id="4" name="Slide Number Placeholder 3"/>
          <p:cNvSpPr>
            <a:spLocks noGrp="1"/>
          </p:cNvSpPr>
          <p:nvPr>
            <p:ph type="sldNum" sz="quarter" idx="10"/>
          </p:nvPr>
        </p:nvSpPr>
        <p:spPr/>
        <p:txBody>
          <a:bodyPr/>
          <a:lstStyle/>
          <a:p>
            <a:fld id="{4C01F67B-B5C6-4632-AC88-F5B28AAD0F51}" type="slidenum">
              <a:rPr lang="en-GB" smtClean="0"/>
              <a:t>4</a:t>
            </a:fld>
            <a:endParaRPr lang="en-GB"/>
          </a:p>
        </p:txBody>
      </p:sp>
    </p:spTree>
    <p:extLst>
      <p:ext uri="{BB962C8B-B14F-4D97-AF65-F5344CB8AC3E}">
        <p14:creationId xmlns:p14="http://schemas.microsoft.com/office/powerpoint/2010/main" val="1006543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We’re going to look at practical strategies that can be used in any classroom, in any subject and in any lesson. Things highlighted in purple are for some specific pupils who</a:t>
            </a:r>
            <a:r>
              <a:rPr lang="en-GB" baseline="0" dirty="0" smtClean="0"/>
              <a:t> might have a diagnosis of dyslexia – otherwise, these are things that can and should be done as a matter of course.</a:t>
            </a:r>
          </a:p>
          <a:p>
            <a:r>
              <a:rPr lang="en-GB" baseline="0" dirty="0" smtClean="0"/>
              <a:t>Look here at the booklet and some of the things contained there – e.g. labelling cupboards in science with pictures of equipment as well as names</a:t>
            </a:r>
            <a:endParaRPr lang="en-GB" dirty="0"/>
          </a:p>
        </p:txBody>
      </p:sp>
      <p:sp>
        <p:nvSpPr>
          <p:cNvPr id="4" name="Slide Number Placeholder 3"/>
          <p:cNvSpPr>
            <a:spLocks noGrp="1"/>
          </p:cNvSpPr>
          <p:nvPr>
            <p:ph type="sldNum" sz="quarter" idx="10"/>
          </p:nvPr>
        </p:nvSpPr>
        <p:spPr/>
        <p:txBody>
          <a:bodyPr/>
          <a:lstStyle/>
          <a:p>
            <a:fld id="{4C01F67B-B5C6-4632-AC88-F5B28AAD0F51}" type="slidenum">
              <a:rPr lang="en-GB" smtClean="0"/>
              <a:t>5</a:t>
            </a:fld>
            <a:endParaRPr lang="en-GB"/>
          </a:p>
        </p:txBody>
      </p:sp>
    </p:spTree>
    <p:extLst>
      <p:ext uri="{BB962C8B-B14F-4D97-AF65-F5344CB8AC3E}">
        <p14:creationId xmlns:p14="http://schemas.microsoft.com/office/powerpoint/2010/main" val="3649721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LIs – these should be kept visible in the classroom so that pupils can </a:t>
            </a:r>
            <a:r>
              <a:rPr lang="en-GB" dirty="0" err="1" smtClean="0"/>
              <a:t>reorientate</a:t>
            </a:r>
            <a:r>
              <a:rPr lang="en-GB" dirty="0" smtClean="0"/>
              <a:t> themselves and remind themselves of the purpose of what they’re doing if they get lost.</a:t>
            </a:r>
          </a:p>
          <a:p>
            <a:r>
              <a:rPr lang="en-GB" dirty="0" smtClean="0"/>
              <a:t>Models and templates should be for layout. Beware of automatically making tasks easier for pupils by giving them frameworks or information unless they need things to be made easier. It’s about making</a:t>
            </a:r>
            <a:r>
              <a:rPr lang="en-GB" baseline="0" dirty="0" smtClean="0"/>
              <a:t> tasks accessible, not about changing the nature of the task unless they pupil is working at a level below others.</a:t>
            </a:r>
            <a:endParaRPr lang="en-GB" dirty="0"/>
          </a:p>
        </p:txBody>
      </p:sp>
      <p:sp>
        <p:nvSpPr>
          <p:cNvPr id="4" name="Slide Number Placeholder 3"/>
          <p:cNvSpPr>
            <a:spLocks noGrp="1"/>
          </p:cNvSpPr>
          <p:nvPr>
            <p:ph type="sldNum" sz="quarter" idx="10"/>
          </p:nvPr>
        </p:nvSpPr>
        <p:spPr/>
        <p:txBody>
          <a:bodyPr/>
          <a:lstStyle/>
          <a:p>
            <a:fld id="{4C01F67B-B5C6-4632-AC88-F5B28AAD0F51}" type="slidenum">
              <a:rPr lang="en-GB" smtClean="0"/>
              <a:t>6</a:t>
            </a:fld>
            <a:endParaRPr lang="en-GB"/>
          </a:p>
        </p:txBody>
      </p:sp>
    </p:spTree>
    <p:extLst>
      <p:ext uri="{BB962C8B-B14F-4D97-AF65-F5344CB8AC3E}">
        <p14:creationId xmlns:p14="http://schemas.microsoft.com/office/powerpoint/2010/main" val="3297732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Asking others helps those who are being asked as they have to articulate the task / approach</a:t>
            </a:r>
          </a:p>
          <a:p>
            <a:r>
              <a:rPr lang="en-GB" dirty="0" smtClean="0"/>
              <a:t>Print</a:t>
            </a:r>
            <a:r>
              <a:rPr lang="en-GB" baseline="0" dirty="0" smtClean="0"/>
              <a:t> outs save copying and free up time – copying is a wasted task which is stressful for those who struggle with literacy</a:t>
            </a:r>
          </a:p>
          <a:p>
            <a:r>
              <a:rPr lang="en-GB" baseline="0" dirty="0" smtClean="0"/>
              <a:t>Prioritising tasks can reduce stress</a:t>
            </a:r>
          </a:p>
          <a:p>
            <a:r>
              <a:rPr lang="en-GB" baseline="0" dirty="0" smtClean="0"/>
              <a:t>Time limits prevent pupils from spending all their time on 1 task</a:t>
            </a:r>
            <a:endParaRPr lang="en-GB" dirty="0"/>
          </a:p>
        </p:txBody>
      </p:sp>
      <p:sp>
        <p:nvSpPr>
          <p:cNvPr id="4" name="Slide Number Placeholder 3"/>
          <p:cNvSpPr>
            <a:spLocks noGrp="1"/>
          </p:cNvSpPr>
          <p:nvPr>
            <p:ph type="sldNum" sz="quarter" idx="10"/>
          </p:nvPr>
        </p:nvSpPr>
        <p:spPr/>
        <p:txBody>
          <a:bodyPr/>
          <a:lstStyle/>
          <a:p>
            <a:fld id="{4C01F67B-B5C6-4632-AC88-F5B28AAD0F51}" type="slidenum">
              <a:rPr lang="en-GB" smtClean="0"/>
              <a:t>7</a:t>
            </a:fld>
            <a:endParaRPr lang="en-GB"/>
          </a:p>
        </p:txBody>
      </p:sp>
    </p:spTree>
    <p:extLst>
      <p:ext uri="{BB962C8B-B14F-4D97-AF65-F5344CB8AC3E}">
        <p14:creationId xmlns:p14="http://schemas.microsoft.com/office/powerpoint/2010/main" val="3593698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need to be clear about what we’re dealing with. If a pupil is working at a lower level than others then they</a:t>
            </a:r>
            <a:r>
              <a:rPr lang="en-GB" baseline="0" dirty="0" smtClean="0"/>
              <a:t> should have work which they can access at that level. If however it is their literacy skills holding them back, we need to make sure that we’re not limiting their ability by making things too simple for them. We need to make the literacy element accessible, not make the task easier. Challenge is still important. </a:t>
            </a:r>
            <a:endParaRPr lang="en-GB" dirty="0"/>
          </a:p>
        </p:txBody>
      </p:sp>
      <p:sp>
        <p:nvSpPr>
          <p:cNvPr id="4" name="Slide Number Placeholder 3"/>
          <p:cNvSpPr>
            <a:spLocks noGrp="1"/>
          </p:cNvSpPr>
          <p:nvPr>
            <p:ph type="sldNum" sz="quarter" idx="10"/>
          </p:nvPr>
        </p:nvSpPr>
        <p:spPr/>
        <p:txBody>
          <a:bodyPr/>
          <a:lstStyle/>
          <a:p>
            <a:fld id="{4C01F67B-B5C6-4632-AC88-F5B28AAD0F51}" type="slidenum">
              <a:rPr lang="en-GB" smtClean="0"/>
              <a:t>9</a:t>
            </a:fld>
            <a:endParaRPr lang="en-GB"/>
          </a:p>
        </p:txBody>
      </p:sp>
    </p:spTree>
    <p:extLst>
      <p:ext uri="{BB962C8B-B14F-4D97-AF65-F5344CB8AC3E}">
        <p14:creationId xmlns:p14="http://schemas.microsoft.com/office/powerpoint/2010/main" val="1117486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Let’s look at the individual literacy</a:t>
            </a:r>
            <a:r>
              <a:rPr lang="en-GB" baseline="0" dirty="0" smtClean="0"/>
              <a:t> elements which might make up tasks within a classroom and think about the issues which children might face.</a:t>
            </a:r>
          </a:p>
          <a:p>
            <a:r>
              <a:rPr lang="en-GB" baseline="0" dirty="0" smtClean="0"/>
              <a:t>Within reading tasks, pupils might face </a:t>
            </a:r>
            <a:r>
              <a:rPr lang="en-GB" baseline="0" dirty="0" err="1" smtClean="0"/>
              <a:t>challenegs</a:t>
            </a:r>
            <a:r>
              <a:rPr lang="en-GB" baseline="0" dirty="0" smtClean="0"/>
              <a:t> in:</a:t>
            </a:r>
          </a:p>
          <a:p>
            <a:r>
              <a:rPr lang="en-GB" baseline="0" dirty="0" smtClean="0"/>
              <a:t>Decoding – reading the letters</a:t>
            </a:r>
          </a:p>
          <a:p>
            <a:r>
              <a:rPr lang="en-GB" baseline="0" dirty="0" smtClean="0"/>
              <a:t>Processing – turning the letters into words</a:t>
            </a:r>
          </a:p>
          <a:p>
            <a:r>
              <a:rPr lang="en-GB" baseline="0" dirty="0" smtClean="0"/>
              <a:t>Comprehension - understanding</a:t>
            </a:r>
            <a:endParaRPr lang="en-GB" dirty="0"/>
          </a:p>
        </p:txBody>
      </p:sp>
      <p:sp>
        <p:nvSpPr>
          <p:cNvPr id="4" name="Slide Number Placeholder 3"/>
          <p:cNvSpPr>
            <a:spLocks noGrp="1"/>
          </p:cNvSpPr>
          <p:nvPr>
            <p:ph type="sldNum" sz="quarter" idx="10"/>
          </p:nvPr>
        </p:nvSpPr>
        <p:spPr/>
        <p:txBody>
          <a:bodyPr/>
          <a:lstStyle/>
          <a:p>
            <a:fld id="{4C01F67B-B5C6-4632-AC88-F5B28AAD0F51}" type="slidenum">
              <a:rPr lang="en-GB" smtClean="0"/>
              <a:t>10</a:t>
            </a:fld>
            <a:endParaRPr lang="en-GB"/>
          </a:p>
        </p:txBody>
      </p:sp>
    </p:spTree>
    <p:extLst>
      <p:ext uri="{BB962C8B-B14F-4D97-AF65-F5344CB8AC3E}">
        <p14:creationId xmlns:p14="http://schemas.microsoft.com/office/powerpoint/2010/main" val="1496283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69494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58138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902496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55936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663284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67145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768490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84440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55354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27765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9947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545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4/25/2017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6928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4/25/2017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37228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22446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56615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4/25/2017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7885084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upport.office.com/en-gb/article/check-the-spelling-5cdeced7-d81d-47de-9096-efd0ee909227"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Supporting learners with literacy difficulties in the secondary classroom</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190907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R</a:t>
            </a:r>
            <a:r>
              <a:rPr lang="en-GB" dirty="0" smtClean="0"/>
              <a:t>eading</a:t>
            </a:r>
            <a:endParaRPr lang="en-GB" dirty="0"/>
          </a:p>
        </p:txBody>
      </p:sp>
      <p:sp>
        <p:nvSpPr>
          <p:cNvPr id="3" name="Content Placeholder 2"/>
          <p:cNvSpPr>
            <a:spLocks noGrp="1"/>
          </p:cNvSpPr>
          <p:nvPr>
            <p:ph idx="1"/>
          </p:nvPr>
        </p:nvSpPr>
        <p:spPr/>
        <p:txBody>
          <a:bodyPr>
            <a:normAutofit/>
          </a:bodyPr>
          <a:lstStyle/>
          <a:p>
            <a:r>
              <a:rPr lang="en-GB" sz="3600" dirty="0" smtClean="0"/>
              <a:t>Decoding</a:t>
            </a:r>
          </a:p>
          <a:p>
            <a:r>
              <a:rPr lang="en-GB" sz="3600" dirty="0" smtClean="0"/>
              <a:t>Processing</a:t>
            </a:r>
          </a:p>
          <a:p>
            <a:r>
              <a:rPr lang="en-GB" sz="3600" dirty="0" smtClean="0"/>
              <a:t>Comprehension</a:t>
            </a:r>
          </a:p>
          <a:p>
            <a:r>
              <a:rPr lang="en-GB" sz="3600" dirty="0" smtClean="0"/>
              <a:t>Picking up where they left off</a:t>
            </a:r>
            <a:endParaRPr lang="en-GB" sz="3600" dirty="0"/>
          </a:p>
        </p:txBody>
      </p:sp>
    </p:spTree>
    <p:extLst>
      <p:ext uri="{BB962C8B-B14F-4D97-AF65-F5344CB8AC3E}">
        <p14:creationId xmlns:p14="http://schemas.microsoft.com/office/powerpoint/2010/main" val="1178250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Decoding &amp; Processing </a:t>
            </a:r>
            <a:br>
              <a:rPr lang="en-GB" dirty="0" smtClean="0"/>
            </a:br>
            <a:r>
              <a:rPr lang="en-GB" dirty="0"/>
              <a:t/>
            </a:r>
            <a:br>
              <a:rPr lang="en-GB" dirty="0"/>
            </a:br>
            <a:r>
              <a:rPr lang="en-GB" dirty="0" smtClean="0"/>
              <a:t/>
            </a:r>
            <a:br>
              <a:rPr lang="en-GB" dirty="0" smtClean="0"/>
            </a:br>
            <a:r>
              <a:rPr lang="en-GB" dirty="0"/>
              <a:t/>
            </a:r>
            <a:br>
              <a:rPr lang="en-GB" dirty="0"/>
            </a:br>
            <a:endParaRPr lang="en-GB" dirty="0"/>
          </a:p>
        </p:txBody>
      </p:sp>
      <p:sp>
        <p:nvSpPr>
          <p:cNvPr id="3" name="Content Placeholder 2"/>
          <p:cNvSpPr>
            <a:spLocks noGrp="1"/>
          </p:cNvSpPr>
          <p:nvPr>
            <p:ph idx="1"/>
          </p:nvPr>
        </p:nvSpPr>
        <p:spPr>
          <a:xfrm>
            <a:off x="677334" y="1197735"/>
            <a:ext cx="8596668" cy="4843627"/>
          </a:xfrm>
        </p:spPr>
        <p:txBody>
          <a:bodyPr>
            <a:noAutofit/>
          </a:bodyPr>
          <a:lstStyle/>
          <a:p>
            <a:pPr marL="0" indent="0">
              <a:buNone/>
            </a:pPr>
            <a:endParaRPr lang="en-GB" sz="3600" dirty="0" smtClean="0"/>
          </a:p>
          <a:p>
            <a:r>
              <a:rPr lang="en-GB" sz="3600" dirty="0" smtClean="0"/>
              <a:t>bigger text</a:t>
            </a:r>
          </a:p>
          <a:p>
            <a:r>
              <a:rPr lang="en-GB" sz="3600" dirty="0" smtClean="0"/>
              <a:t>Increased line spacing</a:t>
            </a:r>
          </a:p>
          <a:p>
            <a:r>
              <a:rPr lang="en-GB" sz="3600" dirty="0" smtClean="0"/>
              <a:t>Avoid shiny whiteboards &amp; glossy paper</a:t>
            </a:r>
          </a:p>
          <a:p>
            <a:r>
              <a:rPr lang="en-GB" sz="3600" dirty="0">
                <a:solidFill>
                  <a:schemeClr val="accent1">
                    <a:lumMod val="60000"/>
                    <a:lumOff val="40000"/>
                  </a:schemeClr>
                </a:solidFill>
              </a:rPr>
              <a:t>Consider </a:t>
            </a:r>
            <a:r>
              <a:rPr lang="en-GB" sz="3600" dirty="0" smtClean="0">
                <a:solidFill>
                  <a:schemeClr val="accent1">
                    <a:lumMod val="60000"/>
                    <a:lumOff val="40000"/>
                  </a:schemeClr>
                </a:solidFill>
              </a:rPr>
              <a:t>recordings / text to speech</a:t>
            </a:r>
          </a:p>
          <a:p>
            <a:pPr marL="0" indent="0">
              <a:buNone/>
            </a:pPr>
            <a:endParaRPr lang="en-GB" sz="3600" dirty="0"/>
          </a:p>
        </p:txBody>
      </p:sp>
    </p:spTree>
    <p:extLst>
      <p:ext uri="{BB962C8B-B14F-4D97-AF65-F5344CB8AC3E}">
        <p14:creationId xmlns:p14="http://schemas.microsoft.com/office/powerpoint/2010/main" val="19854707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65916" y="4185634"/>
            <a:ext cx="1609860" cy="5151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t>Other basic practicalities</a:t>
            </a:r>
            <a:endParaRPr lang="en-GB" dirty="0"/>
          </a:p>
        </p:txBody>
      </p:sp>
      <p:sp>
        <p:nvSpPr>
          <p:cNvPr id="3" name="Content Placeholder 2"/>
          <p:cNvSpPr>
            <a:spLocks noGrp="1"/>
          </p:cNvSpPr>
          <p:nvPr>
            <p:ph idx="1"/>
          </p:nvPr>
        </p:nvSpPr>
        <p:spPr/>
        <p:txBody>
          <a:bodyPr>
            <a:noAutofit/>
          </a:bodyPr>
          <a:lstStyle/>
          <a:p>
            <a:r>
              <a:rPr lang="en-GB" sz="4000" dirty="0" smtClean="0"/>
              <a:t>Try to avoid </a:t>
            </a:r>
            <a:r>
              <a:rPr lang="en-GB" sz="4000" i="1" dirty="0" smtClean="0"/>
              <a:t>italics</a:t>
            </a:r>
            <a:r>
              <a:rPr lang="en-GB" sz="4000" dirty="0" smtClean="0"/>
              <a:t> /</a:t>
            </a:r>
            <a:r>
              <a:rPr lang="en-GB" sz="4000" u="sng" dirty="0" smtClean="0"/>
              <a:t>underlining</a:t>
            </a:r>
          </a:p>
          <a:p>
            <a:r>
              <a:rPr lang="en-GB" sz="4000" dirty="0" smtClean="0"/>
              <a:t>Key information should be separated and highlighted </a:t>
            </a:r>
            <a:r>
              <a:rPr lang="en-GB" sz="4000" dirty="0"/>
              <a:t>– e.g. in </a:t>
            </a:r>
            <a:r>
              <a:rPr lang="en-GB" sz="4000" dirty="0">
                <a:solidFill>
                  <a:schemeClr val="tx1"/>
                </a:solidFill>
              </a:rPr>
              <a:t>a box</a:t>
            </a:r>
          </a:p>
          <a:p>
            <a:r>
              <a:rPr lang="en-GB" sz="4000" dirty="0"/>
              <a:t>Break up continuous prose with bullet points / numbers </a:t>
            </a:r>
          </a:p>
        </p:txBody>
      </p:sp>
    </p:spTree>
    <p:extLst>
      <p:ext uri="{BB962C8B-B14F-4D97-AF65-F5344CB8AC3E}">
        <p14:creationId xmlns:p14="http://schemas.microsoft.com/office/powerpoint/2010/main" val="27951683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Picking up where they left off / finding a place</a:t>
            </a:r>
            <a:endParaRPr lang="en-GB" dirty="0"/>
          </a:p>
        </p:txBody>
      </p:sp>
      <p:sp>
        <p:nvSpPr>
          <p:cNvPr id="3" name="Content Placeholder 2"/>
          <p:cNvSpPr>
            <a:spLocks noGrp="1"/>
          </p:cNvSpPr>
          <p:nvPr>
            <p:ph idx="1"/>
          </p:nvPr>
        </p:nvSpPr>
        <p:spPr/>
        <p:txBody>
          <a:bodyPr/>
          <a:lstStyle/>
          <a:p>
            <a:r>
              <a:rPr lang="en-GB" sz="3200" dirty="0" smtClean="0"/>
              <a:t>Highlighting where they are</a:t>
            </a:r>
          </a:p>
          <a:p>
            <a:r>
              <a:rPr lang="en-GB" sz="3200" dirty="0" smtClean="0"/>
              <a:t>Looking at task </a:t>
            </a:r>
            <a:r>
              <a:rPr lang="en-GB" sz="3200" b="1" i="1" dirty="0" smtClean="0"/>
              <a:t>first</a:t>
            </a:r>
            <a:r>
              <a:rPr lang="en-GB" sz="3200" dirty="0" smtClean="0"/>
              <a:t> and highlighting what might be useful</a:t>
            </a:r>
          </a:p>
          <a:p>
            <a:endParaRPr lang="en-GB" dirty="0"/>
          </a:p>
        </p:txBody>
      </p:sp>
    </p:spTree>
    <p:extLst>
      <p:ext uri="{BB962C8B-B14F-4D97-AF65-F5344CB8AC3E}">
        <p14:creationId xmlns:p14="http://schemas.microsoft.com/office/powerpoint/2010/main" val="3947277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Checking readability</a:t>
            </a:r>
            <a:endParaRPr lang="en-GB" dirty="0"/>
          </a:p>
        </p:txBody>
      </p:sp>
      <p:sp>
        <p:nvSpPr>
          <p:cNvPr id="3" name="Content Placeholder 2"/>
          <p:cNvSpPr>
            <a:spLocks noGrp="1"/>
          </p:cNvSpPr>
          <p:nvPr>
            <p:ph idx="1"/>
          </p:nvPr>
        </p:nvSpPr>
        <p:spPr/>
        <p:txBody>
          <a:bodyPr>
            <a:normAutofit/>
          </a:bodyPr>
          <a:lstStyle/>
          <a:p>
            <a:r>
              <a:rPr lang="en-GB" b="1" dirty="0"/>
              <a:t>Word</a:t>
            </a:r>
          </a:p>
          <a:p>
            <a:r>
              <a:rPr lang="en-GB" dirty="0"/>
              <a:t>Click the </a:t>
            </a:r>
            <a:r>
              <a:rPr lang="en-GB" b="1" dirty="0"/>
              <a:t>File</a:t>
            </a:r>
            <a:r>
              <a:rPr lang="en-GB" dirty="0"/>
              <a:t> tab, and then click </a:t>
            </a:r>
            <a:r>
              <a:rPr lang="en-GB" b="1" dirty="0"/>
              <a:t>Options</a:t>
            </a:r>
            <a:r>
              <a:rPr lang="en-GB" dirty="0"/>
              <a:t>.</a:t>
            </a:r>
          </a:p>
          <a:p>
            <a:r>
              <a:rPr lang="en-GB" dirty="0"/>
              <a:t>Click </a:t>
            </a:r>
            <a:r>
              <a:rPr lang="en-GB" b="1" dirty="0"/>
              <a:t>Proofing</a:t>
            </a:r>
            <a:r>
              <a:rPr lang="en-GB" dirty="0"/>
              <a:t>.</a:t>
            </a:r>
          </a:p>
          <a:p>
            <a:r>
              <a:rPr lang="en-GB" b="1" dirty="0" smtClean="0"/>
              <a:t>When </a:t>
            </a:r>
            <a:r>
              <a:rPr lang="en-GB" b="1" dirty="0"/>
              <a:t>correcting spelling and grammar in Word, m</a:t>
            </a:r>
            <a:r>
              <a:rPr lang="en-GB" dirty="0"/>
              <a:t>ake sure the </a:t>
            </a:r>
            <a:r>
              <a:rPr lang="en-GB" b="1" dirty="0"/>
              <a:t>Check grammar with spelling</a:t>
            </a:r>
            <a:r>
              <a:rPr lang="en-GB" dirty="0"/>
              <a:t> check box is selected.</a:t>
            </a:r>
          </a:p>
          <a:p>
            <a:r>
              <a:rPr lang="en-GB" dirty="0"/>
              <a:t>Select </a:t>
            </a:r>
            <a:r>
              <a:rPr lang="en-GB" b="1" dirty="0"/>
              <a:t>Show readability statistics</a:t>
            </a:r>
            <a:r>
              <a:rPr lang="en-GB" dirty="0"/>
              <a:t>.</a:t>
            </a:r>
          </a:p>
          <a:p>
            <a:r>
              <a:rPr lang="en-GB" dirty="0"/>
              <a:t>After you enable this feature, open a file that you want to check, and </a:t>
            </a:r>
            <a:r>
              <a:rPr lang="en-GB" dirty="0">
                <a:hlinkClick r:id="rId3"/>
              </a:rPr>
              <a:t>check the spelling</a:t>
            </a:r>
            <a:r>
              <a:rPr lang="en-GB" dirty="0"/>
              <a:t>. When Outlook or Word finishes checking the spelling and grammar, it displays information about the reading level of the document.</a:t>
            </a:r>
          </a:p>
          <a:p>
            <a:endParaRPr lang="en-GB" dirty="0"/>
          </a:p>
          <a:p>
            <a:endParaRPr lang="en-GB" dirty="0"/>
          </a:p>
        </p:txBody>
      </p:sp>
    </p:spTree>
    <p:extLst>
      <p:ext uri="{BB962C8B-B14F-4D97-AF65-F5344CB8AC3E}">
        <p14:creationId xmlns:p14="http://schemas.microsoft.com/office/powerpoint/2010/main" val="28122210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83335"/>
            <a:ext cx="8596668" cy="5758027"/>
          </a:xfrm>
        </p:spPr>
        <p:txBody>
          <a:bodyPr>
            <a:normAutofit/>
          </a:bodyPr>
          <a:lstStyle/>
          <a:p>
            <a:r>
              <a:rPr lang="en-GB" sz="2800" dirty="0" err="1" smtClean="0"/>
              <a:t>Flesch</a:t>
            </a:r>
            <a:r>
              <a:rPr lang="en-GB" sz="2800" dirty="0" smtClean="0"/>
              <a:t> Reading Ease Score – 100 point scale – the higher the number, the easier it is to understand</a:t>
            </a:r>
          </a:p>
          <a:p>
            <a:pPr marL="0" indent="0">
              <a:buNone/>
            </a:pPr>
            <a:r>
              <a:rPr lang="en-GB" sz="2800" dirty="0" smtClean="0"/>
              <a:t>Aim for between 60-70</a:t>
            </a:r>
            <a:endParaRPr lang="en-GB" sz="2800" dirty="0"/>
          </a:p>
          <a:p>
            <a:endParaRPr lang="en-GB" sz="2800" dirty="0" smtClean="0"/>
          </a:p>
          <a:p>
            <a:r>
              <a:rPr lang="en-GB" sz="2800" dirty="0" err="1" smtClean="0"/>
              <a:t>Flesch</a:t>
            </a:r>
            <a:r>
              <a:rPr lang="en-GB" sz="2800" dirty="0" smtClean="0"/>
              <a:t> – Kincaid grade level score – rates text on a US grade-school level – i.e. a score of 5 means a 10 year old can understand it (5</a:t>
            </a:r>
            <a:r>
              <a:rPr lang="en-GB" sz="2800" baseline="30000" dirty="0" smtClean="0"/>
              <a:t>th</a:t>
            </a:r>
            <a:r>
              <a:rPr lang="en-GB" sz="2800" dirty="0" smtClean="0"/>
              <a:t> grader).</a:t>
            </a:r>
          </a:p>
          <a:p>
            <a:pPr marL="0" indent="0">
              <a:buNone/>
            </a:pPr>
            <a:r>
              <a:rPr lang="en-GB" sz="2800" dirty="0" smtClean="0"/>
              <a:t>Aim for a score of approximately 7 to 8  </a:t>
            </a:r>
          </a:p>
          <a:p>
            <a:endParaRPr lang="en-GB" sz="2800" dirty="0"/>
          </a:p>
          <a:p>
            <a:r>
              <a:rPr lang="en-GB" sz="2800" b="1" u="sng" dirty="0" smtClean="0"/>
              <a:t>Don’t take out subject terminology – make sentences shorter</a:t>
            </a:r>
            <a:endParaRPr lang="en-GB" sz="2800" b="1" u="sng" dirty="0"/>
          </a:p>
        </p:txBody>
      </p:sp>
    </p:spTree>
    <p:extLst>
      <p:ext uri="{BB962C8B-B14F-4D97-AF65-F5344CB8AC3E}">
        <p14:creationId xmlns:p14="http://schemas.microsoft.com/office/powerpoint/2010/main" val="15418397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Comprehension</a:t>
            </a:r>
            <a:endParaRPr lang="en-GB" dirty="0"/>
          </a:p>
        </p:txBody>
      </p:sp>
      <p:sp>
        <p:nvSpPr>
          <p:cNvPr id="3" name="Content Placeholder 2"/>
          <p:cNvSpPr>
            <a:spLocks noGrp="1"/>
          </p:cNvSpPr>
          <p:nvPr>
            <p:ph idx="1"/>
          </p:nvPr>
        </p:nvSpPr>
        <p:spPr/>
        <p:txBody>
          <a:bodyPr>
            <a:normAutofit lnSpcReduction="10000"/>
          </a:bodyPr>
          <a:lstStyle/>
          <a:p>
            <a:r>
              <a:rPr lang="en-GB" sz="2800" dirty="0" smtClean="0"/>
              <a:t>Vocabulary work</a:t>
            </a:r>
          </a:p>
          <a:p>
            <a:r>
              <a:rPr lang="en-GB" sz="2800" dirty="0" smtClean="0"/>
              <a:t>Be clear about how the text is used. </a:t>
            </a:r>
          </a:p>
          <a:p>
            <a:pPr>
              <a:buFont typeface="Wingdings" panose="05000000000000000000" pitchFamily="2" charset="2"/>
              <a:buChar char="q"/>
            </a:pPr>
            <a:r>
              <a:rPr lang="en-GB" sz="2800" dirty="0" smtClean="0"/>
              <a:t>Why do we read in different subjects? </a:t>
            </a:r>
          </a:p>
          <a:p>
            <a:pPr>
              <a:buFont typeface="Wingdings" panose="05000000000000000000" pitchFamily="2" charset="2"/>
              <a:buChar char="q"/>
            </a:pPr>
            <a:r>
              <a:rPr lang="en-GB" sz="2800" dirty="0" smtClean="0"/>
              <a:t>How does that influence our response / expectations?</a:t>
            </a:r>
          </a:p>
          <a:p>
            <a:pPr>
              <a:buFont typeface="Wingdings" panose="05000000000000000000" pitchFamily="2" charset="2"/>
              <a:buChar char="q"/>
            </a:pPr>
            <a:r>
              <a:rPr lang="en-GB" sz="2800" dirty="0" smtClean="0"/>
              <a:t>What are we going to ask students to do with the text? (find facts, agree / disagree </a:t>
            </a:r>
            <a:r>
              <a:rPr lang="en-GB" sz="2800" dirty="0" err="1" smtClean="0"/>
              <a:t>etc</a:t>
            </a:r>
            <a:r>
              <a:rPr lang="en-GB" sz="2800" dirty="0"/>
              <a:t> </a:t>
            </a:r>
            <a:r>
              <a:rPr lang="en-GB" sz="2800" dirty="0" smtClean="0"/>
              <a:t>– identify instruction words)</a:t>
            </a:r>
          </a:p>
          <a:p>
            <a:pPr>
              <a:buFont typeface="Wingdings" panose="05000000000000000000" pitchFamily="2" charset="2"/>
              <a:buChar char="q"/>
            </a:pPr>
            <a:endParaRPr lang="en-GB" dirty="0"/>
          </a:p>
        </p:txBody>
      </p:sp>
    </p:spTree>
    <p:extLst>
      <p:ext uri="{BB962C8B-B14F-4D97-AF65-F5344CB8AC3E}">
        <p14:creationId xmlns:p14="http://schemas.microsoft.com/office/powerpoint/2010/main" val="3292835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Renfrewshire / Sue Ellis: Disciplinary Literacy approach</a:t>
            </a:r>
            <a:endParaRPr lang="en-GB" dirty="0"/>
          </a:p>
        </p:txBody>
      </p:sp>
      <p:sp>
        <p:nvSpPr>
          <p:cNvPr id="3" name="Content Placeholder 2"/>
          <p:cNvSpPr>
            <a:spLocks noGrp="1"/>
          </p:cNvSpPr>
          <p:nvPr>
            <p:ph idx="1"/>
          </p:nvPr>
        </p:nvSpPr>
        <p:spPr/>
        <p:txBody>
          <a:bodyPr>
            <a:noAutofit/>
          </a:bodyPr>
          <a:lstStyle/>
          <a:p>
            <a:r>
              <a:rPr lang="en-GB" sz="3200" dirty="0" smtClean="0"/>
              <a:t>Put definitions of words pupils will come across on the board</a:t>
            </a:r>
          </a:p>
          <a:p>
            <a:r>
              <a:rPr lang="en-GB" sz="3200" dirty="0" smtClean="0"/>
              <a:t>Pupils call out  / hands up if they think a word matches a definition</a:t>
            </a:r>
          </a:p>
          <a:p>
            <a:r>
              <a:rPr lang="en-GB" sz="3200" dirty="0" smtClean="0"/>
              <a:t>At the end, pupils recreate the text through group discussion</a:t>
            </a:r>
          </a:p>
          <a:p>
            <a:r>
              <a:rPr lang="en-GB" sz="3200" dirty="0" smtClean="0"/>
              <a:t>Then pupils recreate the text individually</a:t>
            </a:r>
            <a:endParaRPr lang="en-GB" sz="3200" dirty="0"/>
          </a:p>
        </p:txBody>
      </p:sp>
    </p:spTree>
    <p:extLst>
      <p:ext uri="{BB962C8B-B14F-4D97-AF65-F5344CB8AC3E}">
        <p14:creationId xmlns:p14="http://schemas.microsoft.com/office/powerpoint/2010/main" val="3309565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Note-taking</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sz="2800" u="sng" dirty="0"/>
              <a:t>L</a:t>
            </a:r>
            <a:r>
              <a:rPr lang="en-GB" sz="2800" u="sng" dirty="0" smtClean="0"/>
              <a:t>istening</a:t>
            </a:r>
          </a:p>
          <a:p>
            <a:r>
              <a:rPr lang="en-GB" sz="2800" dirty="0" smtClean="0">
                <a:solidFill>
                  <a:schemeClr val="accent1">
                    <a:lumMod val="60000"/>
                    <a:lumOff val="40000"/>
                  </a:schemeClr>
                </a:solidFill>
              </a:rPr>
              <a:t>Delays in processing information</a:t>
            </a:r>
          </a:p>
          <a:p>
            <a:r>
              <a:rPr lang="en-GB" sz="2800" dirty="0" smtClean="0">
                <a:solidFill>
                  <a:schemeClr val="accent1">
                    <a:lumMod val="60000"/>
                    <a:lumOff val="40000"/>
                  </a:schemeClr>
                </a:solidFill>
              </a:rPr>
              <a:t>Inability to listen and write at same time</a:t>
            </a:r>
          </a:p>
          <a:p>
            <a:r>
              <a:rPr lang="en-GB" sz="2800" dirty="0" smtClean="0">
                <a:solidFill>
                  <a:schemeClr val="accent1">
                    <a:lumMod val="60000"/>
                    <a:lumOff val="40000"/>
                  </a:schemeClr>
                </a:solidFill>
              </a:rPr>
              <a:t>Inability to read handwriting</a:t>
            </a:r>
          </a:p>
          <a:p>
            <a:pPr marL="0" indent="0">
              <a:buNone/>
            </a:pPr>
            <a:r>
              <a:rPr lang="en-GB" sz="2800" u="sng" dirty="0" smtClean="0"/>
              <a:t>Copying</a:t>
            </a:r>
          </a:p>
          <a:p>
            <a:r>
              <a:rPr lang="en-GB" sz="2800" dirty="0" smtClean="0">
                <a:solidFill>
                  <a:schemeClr val="accent1">
                    <a:lumMod val="60000"/>
                    <a:lumOff val="40000"/>
                  </a:schemeClr>
                </a:solidFill>
              </a:rPr>
              <a:t>Copies rather than understands</a:t>
            </a:r>
          </a:p>
          <a:p>
            <a:r>
              <a:rPr lang="en-GB" sz="2800" dirty="0" smtClean="0"/>
              <a:t>Unsupported copying should never be the only source of subject information</a:t>
            </a:r>
          </a:p>
          <a:p>
            <a:endParaRPr lang="en-GB" dirty="0"/>
          </a:p>
        </p:txBody>
      </p:sp>
    </p:spTree>
    <p:extLst>
      <p:ext uri="{BB962C8B-B14F-4D97-AF65-F5344CB8AC3E}">
        <p14:creationId xmlns:p14="http://schemas.microsoft.com/office/powerpoint/2010/main" val="847141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Note-taking</a:t>
            </a:r>
            <a:endParaRPr lang="en-GB" dirty="0"/>
          </a:p>
        </p:txBody>
      </p:sp>
      <p:sp>
        <p:nvSpPr>
          <p:cNvPr id="3" name="Content Placeholder 2"/>
          <p:cNvSpPr>
            <a:spLocks noGrp="1"/>
          </p:cNvSpPr>
          <p:nvPr>
            <p:ph idx="1"/>
          </p:nvPr>
        </p:nvSpPr>
        <p:spPr/>
        <p:txBody>
          <a:bodyPr>
            <a:normAutofit/>
          </a:bodyPr>
          <a:lstStyle/>
          <a:p>
            <a:r>
              <a:rPr lang="en-GB" sz="2400" dirty="0" smtClean="0"/>
              <a:t>Provide skeleton notes in advance – key headings</a:t>
            </a:r>
          </a:p>
          <a:p>
            <a:r>
              <a:rPr lang="en-GB" sz="2400" dirty="0" smtClean="0">
                <a:solidFill>
                  <a:schemeClr val="accent1">
                    <a:lumMod val="60000"/>
                    <a:lumOff val="40000"/>
                  </a:schemeClr>
                </a:solidFill>
              </a:rPr>
              <a:t>Give full lesson notes which they can highlight while others are note-taking</a:t>
            </a:r>
          </a:p>
          <a:p>
            <a:r>
              <a:rPr lang="en-GB" sz="2400" dirty="0" smtClean="0">
                <a:solidFill>
                  <a:schemeClr val="accent1">
                    <a:lumMod val="60000"/>
                    <a:lumOff val="40000"/>
                  </a:schemeClr>
                </a:solidFill>
              </a:rPr>
              <a:t>Photocopy pages from a book so they can highlight it</a:t>
            </a:r>
          </a:p>
          <a:p>
            <a:r>
              <a:rPr lang="en-GB" sz="2400" dirty="0" smtClean="0"/>
              <a:t>Encourage to read 1</a:t>
            </a:r>
            <a:r>
              <a:rPr lang="en-GB" sz="2400" baseline="30000" dirty="0" smtClean="0"/>
              <a:t>st</a:t>
            </a:r>
            <a:r>
              <a:rPr lang="en-GB" sz="2400" dirty="0" smtClean="0"/>
              <a:t> and last sentences of paragraphs</a:t>
            </a:r>
          </a:p>
          <a:p>
            <a:r>
              <a:rPr lang="en-GB" sz="2400" dirty="0" smtClean="0"/>
              <a:t>Consider recording the lesson</a:t>
            </a:r>
          </a:p>
          <a:p>
            <a:r>
              <a:rPr lang="en-GB" sz="2400" dirty="0" smtClean="0"/>
              <a:t>Specific teaching about how to store notes – dividers, order</a:t>
            </a:r>
            <a:endParaRPr lang="en-GB" sz="2400" dirty="0"/>
          </a:p>
        </p:txBody>
      </p:sp>
    </p:spTree>
    <p:extLst>
      <p:ext uri="{BB962C8B-B14F-4D97-AF65-F5344CB8AC3E}">
        <p14:creationId xmlns:p14="http://schemas.microsoft.com/office/powerpoint/2010/main" val="3483830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We’ve all experienced:</a:t>
            </a:r>
            <a:endParaRPr lang="en-GB" dirty="0"/>
          </a:p>
        </p:txBody>
      </p:sp>
      <p:sp>
        <p:nvSpPr>
          <p:cNvPr id="3" name="Content Placeholder 2"/>
          <p:cNvSpPr>
            <a:spLocks noGrp="1"/>
          </p:cNvSpPr>
          <p:nvPr>
            <p:ph idx="1"/>
          </p:nvPr>
        </p:nvSpPr>
        <p:spPr/>
        <p:txBody>
          <a:bodyPr>
            <a:normAutofit/>
          </a:bodyPr>
          <a:lstStyle/>
          <a:p>
            <a:r>
              <a:rPr lang="en-GB" sz="3600" dirty="0" smtClean="0"/>
              <a:t>Class clown</a:t>
            </a:r>
          </a:p>
          <a:p>
            <a:endParaRPr lang="en-GB" sz="3600" dirty="0"/>
          </a:p>
          <a:p>
            <a:r>
              <a:rPr lang="en-GB" sz="3600" dirty="0" smtClean="0"/>
              <a:t>Talking rather than settling</a:t>
            </a:r>
          </a:p>
          <a:p>
            <a:endParaRPr lang="en-GB" sz="3600" dirty="0"/>
          </a:p>
          <a:p>
            <a:r>
              <a:rPr lang="en-GB" sz="3600" dirty="0" smtClean="0"/>
              <a:t>Not paying attention</a:t>
            </a:r>
            <a:endParaRPr lang="en-GB" sz="3600" dirty="0"/>
          </a:p>
        </p:txBody>
      </p:sp>
    </p:spTree>
    <p:extLst>
      <p:ext uri="{BB962C8B-B14F-4D97-AF65-F5344CB8AC3E}">
        <p14:creationId xmlns:p14="http://schemas.microsoft.com/office/powerpoint/2010/main" val="1448866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Listening</a:t>
            </a:r>
            <a:endParaRPr lang="en-GB" dirty="0"/>
          </a:p>
        </p:txBody>
      </p:sp>
      <p:sp>
        <p:nvSpPr>
          <p:cNvPr id="3" name="Content Placeholder 2"/>
          <p:cNvSpPr>
            <a:spLocks noGrp="1"/>
          </p:cNvSpPr>
          <p:nvPr>
            <p:ph idx="1"/>
          </p:nvPr>
        </p:nvSpPr>
        <p:spPr/>
        <p:txBody>
          <a:bodyPr>
            <a:normAutofit/>
          </a:bodyPr>
          <a:lstStyle/>
          <a:p>
            <a:r>
              <a:rPr lang="en-GB" sz="2800" dirty="0" smtClean="0">
                <a:solidFill>
                  <a:schemeClr val="accent1">
                    <a:lumMod val="60000"/>
                    <a:lumOff val="40000"/>
                  </a:schemeClr>
                </a:solidFill>
              </a:rPr>
              <a:t>Delays in processing requests / information</a:t>
            </a:r>
          </a:p>
          <a:p>
            <a:r>
              <a:rPr lang="en-GB" sz="2800" dirty="0" smtClean="0">
                <a:solidFill>
                  <a:schemeClr val="accent1">
                    <a:lumMod val="60000"/>
                    <a:lumOff val="40000"/>
                  </a:schemeClr>
                </a:solidFill>
              </a:rPr>
              <a:t>Reluctance to respond</a:t>
            </a:r>
          </a:p>
          <a:p>
            <a:r>
              <a:rPr lang="en-GB" sz="2800" dirty="0" smtClean="0">
                <a:solidFill>
                  <a:schemeClr val="accent1">
                    <a:lumMod val="60000"/>
                    <a:lumOff val="40000"/>
                  </a:schemeClr>
                </a:solidFill>
              </a:rPr>
              <a:t>Missing important information such as page numbers</a:t>
            </a:r>
            <a:endParaRPr lang="en-GB" sz="2800" dirty="0">
              <a:solidFill>
                <a:schemeClr val="accent1">
                  <a:lumMod val="60000"/>
                  <a:lumOff val="40000"/>
                </a:schemeClr>
              </a:solidFill>
            </a:endParaRPr>
          </a:p>
        </p:txBody>
      </p:sp>
    </p:spTree>
    <p:extLst>
      <p:ext uri="{BB962C8B-B14F-4D97-AF65-F5344CB8AC3E}">
        <p14:creationId xmlns:p14="http://schemas.microsoft.com/office/powerpoint/2010/main" val="29800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Listening solutions</a:t>
            </a:r>
            <a:endParaRPr lang="en-GB" dirty="0"/>
          </a:p>
        </p:txBody>
      </p:sp>
      <p:sp>
        <p:nvSpPr>
          <p:cNvPr id="3" name="Content Placeholder 2"/>
          <p:cNvSpPr>
            <a:spLocks noGrp="1"/>
          </p:cNvSpPr>
          <p:nvPr>
            <p:ph idx="1"/>
          </p:nvPr>
        </p:nvSpPr>
        <p:spPr/>
        <p:txBody>
          <a:bodyPr/>
          <a:lstStyle/>
          <a:p>
            <a:r>
              <a:rPr lang="en-GB" sz="3200" dirty="0" smtClean="0"/>
              <a:t>Summarise what you’ve said at the end</a:t>
            </a:r>
          </a:p>
          <a:p>
            <a:r>
              <a:rPr lang="en-GB" sz="3200" dirty="0" smtClean="0"/>
              <a:t>Repeat instructions several times / at key points</a:t>
            </a:r>
          </a:p>
          <a:p>
            <a:r>
              <a:rPr lang="en-GB" sz="3200" dirty="0" smtClean="0"/>
              <a:t>Use physical prompts – e.g. use fingers for listing tasks</a:t>
            </a:r>
          </a:p>
          <a:p>
            <a:r>
              <a:rPr lang="en-GB" sz="3200" dirty="0" smtClean="0"/>
              <a:t>Write page numbers down</a:t>
            </a:r>
          </a:p>
          <a:p>
            <a:endParaRPr lang="en-GB" dirty="0"/>
          </a:p>
        </p:txBody>
      </p:sp>
    </p:spTree>
    <p:extLst>
      <p:ext uri="{BB962C8B-B14F-4D97-AF65-F5344CB8AC3E}">
        <p14:creationId xmlns:p14="http://schemas.microsoft.com/office/powerpoint/2010/main" val="8440513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
            </a:r>
            <a:r>
              <a:rPr lang="en-GB" dirty="0" smtClean="0"/>
              <a:t>iscussion</a:t>
            </a:r>
            <a:endParaRPr lang="en-GB" dirty="0"/>
          </a:p>
        </p:txBody>
      </p:sp>
      <p:sp>
        <p:nvSpPr>
          <p:cNvPr id="3" name="Content Placeholder 2"/>
          <p:cNvSpPr>
            <a:spLocks noGrp="1"/>
          </p:cNvSpPr>
          <p:nvPr>
            <p:ph idx="1"/>
          </p:nvPr>
        </p:nvSpPr>
        <p:spPr/>
        <p:txBody>
          <a:bodyPr>
            <a:normAutofit/>
          </a:bodyPr>
          <a:lstStyle/>
          <a:p>
            <a:r>
              <a:rPr lang="en-GB" sz="4000" dirty="0" smtClean="0">
                <a:solidFill>
                  <a:schemeClr val="accent1">
                    <a:lumMod val="60000"/>
                    <a:lumOff val="40000"/>
                  </a:schemeClr>
                </a:solidFill>
              </a:rPr>
              <a:t>Delays in processing lead to seemingly irrelevant contributions</a:t>
            </a:r>
          </a:p>
          <a:p>
            <a:r>
              <a:rPr lang="en-GB" sz="4000" dirty="0" smtClean="0">
                <a:solidFill>
                  <a:schemeClr val="accent1">
                    <a:lumMod val="60000"/>
                    <a:lumOff val="40000"/>
                  </a:schemeClr>
                </a:solidFill>
              </a:rPr>
              <a:t>Problems with turn taking</a:t>
            </a:r>
          </a:p>
          <a:p>
            <a:r>
              <a:rPr lang="en-GB" sz="4000" dirty="0" smtClean="0">
                <a:solidFill>
                  <a:schemeClr val="accent1">
                    <a:lumMod val="60000"/>
                    <a:lumOff val="40000"/>
                  </a:schemeClr>
                </a:solidFill>
              </a:rPr>
              <a:t>Interrupting in case they forget</a:t>
            </a:r>
            <a:endParaRPr lang="en-GB" sz="4000" dirty="0">
              <a:solidFill>
                <a:schemeClr val="accent1">
                  <a:lumMod val="60000"/>
                  <a:lumOff val="40000"/>
                </a:schemeClr>
              </a:solidFill>
            </a:endParaRPr>
          </a:p>
        </p:txBody>
      </p:sp>
    </p:spTree>
    <p:extLst>
      <p:ext uri="{BB962C8B-B14F-4D97-AF65-F5344CB8AC3E}">
        <p14:creationId xmlns:p14="http://schemas.microsoft.com/office/powerpoint/2010/main" val="22008396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a:t>
            </a:r>
            <a:endParaRPr lang="en-GB" dirty="0"/>
          </a:p>
        </p:txBody>
      </p:sp>
      <p:sp>
        <p:nvSpPr>
          <p:cNvPr id="3" name="Content Placeholder 2"/>
          <p:cNvSpPr>
            <a:spLocks noGrp="1"/>
          </p:cNvSpPr>
          <p:nvPr>
            <p:ph idx="1"/>
          </p:nvPr>
        </p:nvSpPr>
        <p:spPr/>
        <p:txBody>
          <a:bodyPr/>
          <a:lstStyle/>
          <a:p>
            <a:r>
              <a:rPr lang="en-GB" sz="2800" dirty="0" smtClean="0"/>
              <a:t>Teach turn-taking explicitly, including cues</a:t>
            </a:r>
          </a:p>
          <a:p>
            <a:r>
              <a:rPr lang="en-GB" sz="2800" dirty="0" smtClean="0"/>
              <a:t>Encourage pupils to wait for responses before moving on</a:t>
            </a:r>
          </a:p>
          <a:p>
            <a:r>
              <a:rPr lang="en-GB" sz="2800" dirty="0" smtClean="0"/>
              <a:t>Ensure classmates respond appropriately</a:t>
            </a:r>
          </a:p>
          <a:p>
            <a:endParaRPr lang="en-GB" dirty="0"/>
          </a:p>
        </p:txBody>
      </p:sp>
    </p:spTree>
    <p:extLst>
      <p:ext uri="{BB962C8B-B14F-4D97-AF65-F5344CB8AC3E}">
        <p14:creationId xmlns:p14="http://schemas.microsoft.com/office/powerpoint/2010/main" val="41385336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4000" dirty="0" smtClean="0">
                <a:solidFill>
                  <a:schemeClr val="tx1">
                    <a:lumMod val="75000"/>
                    <a:lumOff val="25000"/>
                  </a:schemeClr>
                </a:solidFill>
                <a:latin typeface="+mn-lt"/>
                <a:ea typeface="+mn-ea"/>
                <a:cs typeface="+mn-cs"/>
              </a:rPr>
              <a:t>Writing</a:t>
            </a:r>
            <a:endParaRPr lang="en-GB" sz="4000" dirty="0">
              <a:solidFill>
                <a:schemeClr val="tx1">
                  <a:lumMod val="75000"/>
                  <a:lumOff val="25000"/>
                </a:schemeClr>
              </a:solidFill>
              <a:latin typeface="+mn-lt"/>
              <a:ea typeface="+mn-ea"/>
              <a:cs typeface="+mn-cs"/>
            </a:endParaRPr>
          </a:p>
        </p:txBody>
      </p:sp>
      <p:sp>
        <p:nvSpPr>
          <p:cNvPr id="3" name="Content Placeholder 2"/>
          <p:cNvSpPr>
            <a:spLocks noGrp="1"/>
          </p:cNvSpPr>
          <p:nvPr>
            <p:ph idx="1"/>
          </p:nvPr>
        </p:nvSpPr>
        <p:spPr/>
        <p:txBody>
          <a:bodyPr>
            <a:normAutofit/>
          </a:bodyPr>
          <a:lstStyle/>
          <a:p>
            <a:r>
              <a:rPr lang="en-GB" sz="2800" dirty="0" smtClean="0"/>
              <a:t>What are you testing? </a:t>
            </a:r>
          </a:p>
          <a:p>
            <a:endParaRPr lang="en-GB" sz="2800" dirty="0"/>
          </a:p>
          <a:p>
            <a:r>
              <a:rPr lang="en-GB" sz="2800" dirty="0" smtClean="0"/>
              <a:t>List key words / terms / spellings</a:t>
            </a:r>
          </a:p>
          <a:p>
            <a:r>
              <a:rPr lang="en-GB" sz="2800" dirty="0" smtClean="0"/>
              <a:t>Accept alternatives – mind maps, diagrams, bullet points, recorded voice files</a:t>
            </a:r>
          </a:p>
          <a:p>
            <a:r>
              <a:rPr lang="en-GB" sz="2800" dirty="0" smtClean="0"/>
              <a:t>Provide blanks of diagrams, charts, tables</a:t>
            </a:r>
          </a:p>
        </p:txBody>
      </p:sp>
    </p:spTree>
    <p:extLst>
      <p:ext uri="{BB962C8B-B14F-4D97-AF65-F5344CB8AC3E}">
        <p14:creationId xmlns:p14="http://schemas.microsoft.com/office/powerpoint/2010/main" val="31691444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ICT</a:t>
            </a:r>
            <a:endParaRPr lang="en-GB" dirty="0"/>
          </a:p>
        </p:txBody>
      </p:sp>
      <p:sp>
        <p:nvSpPr>
          <p:cNvPr id="3" name="Content Placeholder 2"/>
          <p:cNvSpPr>
            <a:spLocks noGrp="1"/>
          </p:cNvSpPr>
          <p:nvPr>
            <p:ph idx="1"/>
          </p:nvPr>
        </p:nvSpPr>
        <p:spPr/>
        <p:txBody>
          <a:bodyPr>
            <a:normAutofit/>
          </a:bodyPr>
          <a:lstStyle/>
          <a:p>
            <a:r>
              <a:rPr lang="en-GB" sz="3200" dirty="0" smtClean="0"/>
              <a:t>What are the issues?</a:t>
            </a:r>
          </a:p>
          <a:p>
            <a:r>
              <a:rPr lang="en-GB" sz="3200" dirty="0" smtClean="0"/>
              <a:t>How do we overcome them?</a:t>
            </a:r>
            <a:endParaRPr lang="en-GB" sz="3200" dirty="0"/>
          </a:p>
        </p:txBody>
      </p:sp>
    </p:spTree>
    <p:extLst>
      <p:ext uri="{BB962C8B-B14F-4D97-AF65-F5344CB8AC3E}">
        <p14:creationId xmlns:p14="http://schemas.microsoft.com/office/powerpoint/2010/main" val="12873566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Getting to the end of tasks</a:t>
            </a:r>
            <a:endParaRPr lang="en-GB" dirty="0"/>
          </a:p>
        </p:txBody>
      </p:sp>
      <p:sp>
        <p:nvSpPr>
          <p:cNvPr id="3" name="Content Placeholder 2"/>
          <p:cNvSpPr>
            <a:spLocks noGrp="1"/>
          </p:cNvSpPr>
          <p:nvPr>
            <p:ph idx="1"/>
          </p:nvPr>
        </p:nvSpPr>
        <p:spPr/>
        <p:txBody>
          <a:bodyPr>
            <a:noAutofit/>
          </a:bodyPr>
          <a:lstStyle/>
          <a:p>
            <a:r>
              <a:rPr lang="en-GB" sz="3200" dirty="0" smtClean="0"/>
              <a:t>Summarise what you’ve covered</a:t>
            </a:r>
          </a:p>
          <a:p>
            <a:r>
              <a:rPr lang="en-GB" sz="3200" dirty="0" smtClean="0"/>
              <a:t>Create opportunities to practice</a:t>
            </a:r>
          </a:p>
          <a:p>
            <a:r>
              <a:rPr lang="en-GB" sz="3200" dirty="0" smtClean="0"/>
              <a:t>Think of ways to create extra time – have an additional non essential task, hand out notes instead of copying</a:t>
            </a:r>
          </a:p>
          <a:p>
            <a:r>
              <a:rPr lang="en-GB" sz="3200" dirty="0" smtClean="0"/>
              <a:t>Don’t automatically set unfinished reading/writing as homework</a:t>
            </a:r>
          </a:p>
          <a:p>
            <a:r>
              <a:rPr lang="en-GB" sz="3200" dirty="0" smtClean="0"/>
              <a:t>Make sure homework is recorded correctly</a:t>
            </a:r>
            <a:endParaRPr lang="en-GB" sz="3200" dirty="0"/>
          </a:p>
        </p:txBody>
      </p:sp>
    </p:spTree>
    <p:extLst>
      <p:ext uri="{BB962C8B-B14F-4D97-AF65-F5344CB8AC3E}">
        <p14:creationId xmlns:p14="http://schemas.microsoft.com/office/powerpoint/2010/main" val="14340304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Organisation / coordination</a:t>
            </a:r>
            <a:endParaRPr lang="en-GB" dirty="0"/>
          </a:p>
        </p:txBody>
      </p:sp>
      <p:sp>
        <p:nvSpPr>
          <p:cNvPr id="3" name="Content Placeholder 2"/>
          <p:cNvSpPr>
            <a:spLocks noGrp="1"/>
          </p:cNvSpPr>
          <p:nvPr>
            <p:ph idx="1"/>
          </p:nvPr>
        </p:nvSpPr>
        <p:spPr/>
        <p:txBody>
          <a:bodyPr>
            <a:normAutofit/>
          </a:bodyPr>
          <a:lstStyle/>
          <a:p>
            <a:r>
              <a:rPr lang="en-GB" sz="2400" dirty="0" smtClean="0"/>
              <a:t>Forgetting books, equipment, homework</a:t>
            </a:r>
          </a:p>
          <a:p>
            <a:r>
              <a:rPr lang="en-GB" sz="2400" dirty="0" smtClean="0"/>
              <a:t>Following the wrong timetable</a:t>
            </a:r>
          </a:p>
          <a:p>
            <a:r>
              <a:rPr lang="en-GB" sz="2400" dirty="0" smtClean="0"/>
              <a:t>Getting lost</a:t>
            </a:r>
          </a:p>
          <a:p>
            <a:r>
              <a:rPr lang="en-GB" sz="2400" dirty="0" smtClean="0"/>
              <a:t>Lateness</a:t>
            </a:r>
          </a:p>
          <a:p>
            <a:r>
              <a:rPr lang="en-GB" sz="2400" dirty="0" smtClean="0"/>
              <a:t>Taking a long time to settle</a:t>
            </a:r>
            <a:endParaRPr lang="en-GB" sz="2400" dirty="0"/>
          </a:p>
        </p:txBody>
      </p:sp>
    </p:spTree>
    <p:extLst>
      <p:ext uri="{BB962C8B-B14F-4D97-AF65-F5344CB8AC3E}">
        <p14:creationId xmlns:p14="http://schemas.microsoft.com/office/powerpoint/2010/main" val="39060705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Organisation strategies</a:t>
            </a:r>
            <a:endParaRPr lang="en-GB" dirty="0"/>
          </a:p>
        </p:txBody>
      </p:sp>
      <p:sp>
        <p:nvSpPr>
          <p:cNvPr id="3" name="Content Placeholder 2"/>
          <p:cNvSpPr>
            <a:spLocks noGrp="1"/>
          </p:cNvSpPr>
          <p:nvPr>
            <p:ph idx="1"/>
          </p:nvPr>
        </p:nvSpPr>
        <p:spPr/>
        <p:txBody>
          <a:bodyPr>
            <a:noAutofit/>
          </a:bodyPr>
          <a:lstStyle/>
          <a:p>
            <a:r>
              <a:rPr lang="en-GB" sz="2400" dirty="0" smtClean="0"/>
              <a:t>Provide checklists for books / equipment</a:t>
            </a:r>
          </a:p>
          <a:p>
            <a:r>
              <a:rPr lang="en-GB" sz="2400" dirty="0" smtClean="0"/>
              <a:t>Communicate with parents about timekeeping / homework</a:t>
            </a:r>
          </a:p>
          <a:p>
            <a:r>
              <a:rPr lang="en-GB" sz="2400" dirty="0" smtClean="0"/>
              <a:t>Try different timetable formats – different days in different colours</a:t>
            </a:r>
          </a:p>
          <a:p>
            <a:r>
              <a:rPr lang="en-GB" sz="2400" dirty="0" smtClean="0"/>
              <a:t>Keep in class </a:t>
            </a:r>
            <a:r>
              <a:rPr lang="en-GB" sz="2400" dirty="0" err="1" smtClean="0"/>
              <a:t>til</a:t>
            </a:r>
            <a:r>
              <a:rPr lang="en-GB" sz="2400" dirty="0" smtClean="0"/>
              <a:t> crowds disappear</a:t>
            </a:r>
          </a:p>
          <a:p>
            <a:r>
              <a:rPr lang="en-GB" sz="2400" dirty="0" smtClean="0"/>
              <a:t>Consider teaching laboratory/ workshop safety in a multi-sensory way so they use all of their senses to determine safety</a:t>
            </a:r>
          </a:p>
        </p:txBody>
      </p:sp>
    </p:spTree>
    <p:extLst>
      <p:ext uri="{BB962C8B-B14F-4D97-AF65-F5344CB8AC3E}">
        <p14:creationId xmlns:p14="http://schemas.microsoft.com/office/powerpoint/2010/main" val="2941200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development work can you do to ensure that literacy support is embedded</a:t>
            </a:r>
            <a:endParaRPr lang="en-GB" dirty="0"/>
          </a:p>
        </p:txBody>
      </p:sp>
      <p:sp>
        <p:nvSpPr>
          <p:cNvPr id="3" name="Content Placeholder 2"/>
          <p:cNvSpPr>
            <a:spLocks noGrp="1"/>
          </p:cNvSpPr>
          <p:nvPr>
            <p:ph idx="1"/>
          </p:nvPr>
        </p:nvSpPr>
        <p:spPr/>
        <p:txBody>
          <a:bodyPr>
            <a:normAutofit/>
          </a:bodyPr>
          <a:lstStyle/>
          <a:p>
            <a:r>
              <a:rPr lang="en-GB" sz="2800" dirty="0" smtClean="0"/>
              <a:t>In your classroom?</a:t>
            </a:r>
          </a:p>
          <a:p>
            <a:endParaRPr lang="en-GB" sz="2800" dirty="0"/>
          </a:p>
          <a:p>
            <a:endParaRPr lang="en-GB" sz="2800" dirty="0" smtClean="0"/>
          </a:p>
          <a:p>
            <a:r>
              <a:rPr lang="en-GB" sz="2800" dirty="0" smtClean="0"/>
              <a:t>In your department?</a:t>
            </a:r>
          </a:p>
          <a:p>
            <a:endParaRPr lang="en-GB" sz="2800" dirty="0"/>
          </a:p>
          <a:p>
            <a:endParaRPr lang="en-GB" sz="2800" dirty="0" smtClean="0"/>
          </a:p>
          <a:p>
            <a:r>
              <a:rPr lang="en-GB" sz="2800" dirty="0" smtClean="0"/>
              <a:t>In your school?</a:t>
            </a:r>
            <a:endParaRPr lang="en-GB" sz="2800" dirty="0"/>
          </a:p>
        </p:txBody>
      </p:sp>
    </p:spTree>
    <p:extLst>
      <p:ext uri="{BB962C8B-B14F-4D97-AF65-F5344CB8AC3E}">
        <p14:creationId xmlns:p14="http://schemas.microsoft.com/office/powerpoint/2010/main" val="2940219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problems</a:t>
            </a:r>
            <a:endParaRPr lang="en-GB" dirty="0"/>
          </a:p>
        </p:txBody>
      </p:sp>
      <p:sp>
        <p:nvSpPr>
          <p:cNvPr id="3" name="Content Placeholder 2"/>
          <p:cNvSpPr>
            <a:spLocks noGrp="1"/>
          </p:cNvSpPr>
          <p:nvPr>
            <p:ph idx="1"/>
          </p:nvPr>
        </p:nvSpPr>
        <p:spPr/>
        <p:txBody>
          <a:bodyPr>
            <a:noAutofit/>
          </a:bodyPr>
          <a:lstStyle/>
          <a:p>
            <a:r>
              <a:rPr lang="en-GB" sz="2400" dirty="0" smtClean="0"/>
              <a:t>Become discouraged very quickly due to lack of initial success</a:t>
            </a:r>
          </a:p>
          <a:p>
            <a:r>
              <a:rPr lang="en-GB" sz="2400" dirty="0" smtClean="0"/>
              <a:t>‘Inattentive / lazy’ – they may be working harder than everyone else</a:t>
            </a:r>
          </a:p>
          <a:p>
            <a:r>
              <a:rPr lang="en-GB" sz="2400" dirty="0" smtClean="0"/>
              <a:t>No new motivation – little experience of success</a:t>
            </a:r>
          </a:p>
          <a:p>
            <a:r>
              <a:rPr lang="en-GB" sz="2400" dirty="0" smtClean="0"/>
              <a:t>Lack self-confidence</a:t>
            </a:r>
          </a:p>
          <a:p>
            <a:r>
              <a:rPr lang="en-GB" sz="2400" dirty="0" smtClean="0"/>
              <a:t>Appear to avoid work</a:t>
            </a:r>
          </a:p>
          <a:p>
            <a:r>
              <a:rPr lang="en-GB" sz="2400" dirty="0" smtClean="0"/>
              <a:t>Disorganised</a:t>
            </a:r>
          </a:p>
          <a:p>
            <a:r>
              <a:rPr lang="en-GB" sz="2400" dirty="0" smtClean="0"/>
              <a:t>Lack stamina</a:t>
            </a:r>
          </a:p>
          <a:p>
            <a:r>
              <a:rPr lang="en-GB" sz="2400" dirty="0" smtClean="0"/>
              <a:t>Have a poor self-image</a:t>
            </a:r>
            <a:endParaRPr lang="en-GB" sz="2400" dirty="0"/>
          </a:p>
        </p:txBody>
      </p:sp>
    </p:spTree>
    <p:extLst>
      <p:ext uri="{BB962C8B-B14F-4D97-AF65-F5344CB8AC3E}">
        <p14:creationId xmlns:p14="http://schemas.microsoft.com/office/powerpoint/2010/main" val="3658831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areas are affected?</a:t>
            </a:r>
            <a:endParaRPr lang="en-GB" dirty="0"/>
          </a:p>
        </p:txBody>
      </p:sp>
      <p:sp>
        <p:nvSpPr>
          <p:cNvPr id="3" name="Content Placeholder 2"/>
          <p:cNvSpPr>
            <a:spLocks noGrp="1"/>
          </p:cNvSpPr>
          <p:nvPr>
            <p:ph idx="1"/>
          </p:nvPr>
        </p:nvSpPr>
        <p:spPr/>
        <p:txBody>
          <a:bodyPr>
            <a:noAutofit/>
          </a:bodyPr>
          <a:lstStyle/>
          <a:p>
            <a:r>
              <a:rPr lang="en-GB" sz="2400" dirty="0" smtClean="0"/>
              <a:t>Reading</a:t>
            </a:r>
          </a:p>
          <a:p>
            <a:r>
              <a:rPr lang="en-GB" sz="2400" dirty="0" smtClean="0"/>
              <a:t>Spelling</a:t>
            </a:r>
          </a:p>
          <a:p>
            <a:r>
              <a:rPr lang="en-GB" sz="2400" dirty="0" smtClean="0"/>
              <a:t>Writing</a:t>
            </a:r>
          </a:p>
          <a:p>
            <a:r>
              <a:rPr lang="en-GB" sz="2400" dirty="0" smtClean="0"/>
              <a:t>Memory</a:t>
            </a:r>
          </a:p>
          <a:p>
            <a:r>
              <a:rPr lang="en-GB" sz="2400" dirty="0" smtClean="0"/>
              <a:t>Concentration</a:t>
            </a:r>
          </a:p>
          <a:p>
            <a:r>
              <a:rPr lang="en-GB" sz="2400" dirty="0" smtClean="0"/>
              <a:t>Personal organisation</a:t>
            </a:r>
          </a:p>
          <a:p>
            <a:r>
              <a:rPr lang="en-GB" sz="2400" dirty="0" smtClean="0"/>
              <a:t>Self-esteem</a:t>
            </a:r>
          </a:p>
          <a:p>
            <a:r>
              <a:rPr lang="en-GB" sz="2400" dirty="0" smtClean="0"/>
              <a:t>metacognition</a:t>
            </a:r>
            <a:endParaRPr lang="en-GB" sz="2400" dirty="0"/>
          </a:p>
        </p:txBody>
      </p:sp>
    </p:spTree>
    <p:extLst>
      <p:ext uri="{BB962C8B-B14F-4D97-AF65-F5344CB8AC3E}">
        <p14:creationId xmlns:p14="http://schemas.microsoft.com/office/powerpoint/2010/main" val="2031962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Before units / tasks begin</a:t>
            </a:r>
            <a:endParaRPr lang="en-GB" dirty="0"/>
          </a:p>
        </p:txBody>
      </p:sp>
      <p:sp>
        <p:nvSpPr>
          <p:cNvPr id="3" name="Content Placeholder 2"/>
          <p:cNvSpPr>
            <a:spLocks noGrp="1"/>
          </p:cNvSpPr>
          <p:nvPr>
            <p:ph idx="1"/>
          </p:nvPr>
        </p:nvSpPr>
        <p:spPr/>
        <p:txBody>
          <a:bodyPr/>
          <a:lstStyle/>
          <a:p>
            <a:r>
              <a:rPr lang="en-GB" sz="2800" dirty="0"/>
              <a:t>Provide equipment checklists</a:t>
            </a:r>
          </a:p>
          <a:p>
            <a:r>
              <a:rPr lang="en-GB" sz="2800" dirty="0"/>
              <a:t>Send a list of upcoming vocabulary home to parents with explanations of </a:t>
            </a:r>
            <a:r>
              <a:rPr lang="en-GB" sz="2800" dirty="0" smtClean="0"/>
              <a:t>meanings</a:t>
            </a:r>
          </a:p>
          <a:p>
            <a:endParaRPr lang="en-GB" dirty="0"/>
          </a:p>
        </p:txBody>
      </p:sp>
    </p:spTree>
    <p:extLst>
      <p:ext uri="{BB962C8B-B14F-4D97-AF65-F5344CB8AC3E}">
        <p14:creationId xmlns:p14="http://schemas.microsoft.com/office/powerpoint/2010/main" val="3464649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Starting out on tasks- the basics</a:t>
            </a:r>
            <a:endParaRPr lang="en-GB" dirty="0"/>
          </a:p>
        </p:txBody>
      </p:sp>
      <p:sp>
        <p:nvSpPr>
          <p:cNvPr id="3" name="Content Placeholder 2"/>
          <p:cNvSpPr>
            <a:spLocks noGrp="1"/>
          </p:cNvSpPr>
          <p:nvPr>
            <p:ph idx="1"/>
          </p:nvPr>
        </p:nvSpPr>
        <p:spPr/>
        <p:txBody>
          <a:bodyPr>
            <a:noAutofit/>
          </a:bodyPr>
          <a:lstStyle/>
          <a:p>
            <a:r>
              <a:rPr lang="en-GB" sz="2800" dirty="0"/>
              <a:t>Make </a:t>
            </a:r>
            <a:r>
              <a:rPr lang="en-GB" sz="2800" dirty="0">
                <a:solidFill>
                  <a:srgbClr val="FF0000"/>
                </a:solidFill>
              </a:rPr>
              <a:t>learning intentions </a:t>
            </a:r>
            <a:r>
              <a:rPr lang="en-GB" sz="2800" dirty="0" smtClean="0"/>
              <a:t>clear</a:t>
            </a:r>
            <a:endParaRPr lang="en-GB" sz="2800" b="1" dirty="0" smtClean="0">
              <a:solidFill>
                <a:srgbClr val="FF0000"/>
              </a:solidFill>
            </a:endParaRPr>
          </a:p>
          <a:p>
            <a:r>
              <a:rPr lang="en-GB" sz="2800" b="1" dirty="0" smtClean="0">
                <a:solidFill>
                  <a:srgbClr val="FF0000"/>
                </a:solidFill>
              </a:rPr>
              <a:t>Always</a:t>
            </a:r>
            <a:r>
              <a:rPr lang="en-GB" sz="2800" dirty="0" smtClean="0"/>
              <a:t> write page and question numbers on the board</a:t>
            </a:r>
          </a:p>
          <a:p>
            <a:r>
              <a:rPr lang="en-GB" sz="2800" dirty="0" smtClean="0"/>
              <a:t>Encourage students to </a:t>
            </a:r>
            <a:r>
              <a:rPr lang="en-GB" sz="2800" dirty="0" smtClean="0">
                <a:solidFill>
                  <a:srgbClr val="FF0000"/>
                </a:solidFill>
              </a:rPr>
              <a:t>discuss</a:t>
            </a:r>
            <a:r>
              <a:rPr lang="en-GB" sz="2800" dirty="0" smtClean="0"/>
              <a:t> the nature of tasks before starting individual work</a:t>
            </a:r>
          </a:p>
          <a:p>
            <a:r>
              <a:rPr lang="en-GB" sz="2800" dirty="0" smtClean="0"/>
              <a:t>Ask students to </a:t>
            </a:r>
            <a:r>
              <a:rPr lang="en-GB" sz="2800" dirty="0" smtClean="0">
                <a:solidFill>
                  <a:srgbClr val="FF0000"/>
                </a:solidFill>
              </a:rPr>
              <a:t>repeat</a:t>
            </a:r>
            <a:r>
              <a:rPr lang="en-GB" sz="2800" dirty="0" smtClean="0"/>
              <a:t> what they have to do</a:t>
            </a:r>
          </a:p>
          <a:p>
            <a:r>
              <a:rPr lang="en-GB" sz="2800" dirty="0" smtClean="0"/>
              <a:t>Issue </a:t>
            </a:r>
            <a:r>
              <a:rPr lang="en-GB" sz="2800" dirty="0" smtClean="0">
                <a:solidFill>
                  <a:srgbClr val="FF0000"/>
                </a:solidFill>
              </a:rPr>
              <a:t>one task at a time</a:t>
            </a:r>
          </a:p>
          <a:p>
            <a:r>
              <a:rPr lang="en-GB" sz="2800" dirty="0" smtClean="0"/>
              <a:t>Provide </a:t>
            </a:r>
            <a:r>
              <a:rPr lang="en-GB" sz="2800" dirty="0" smtClean="0">
                <a:solidFill>
                  <a:srgbClr val="FF0000"/>
                </a:solidFill>
              </a:rPr>
              <a:t>models and/or templates </a:t>
            </a:r>
            <a:r>
              <a:rPr lang="en-GB" sz="2800" dirty="0" smtClean="0"/>
              <a:t>for </a:t>
            </a:r>
            <a:r>
              <a:rPr lang="en-GB" sz="2800" i="1" dirty="0" smtClean="0"/>
              <a:t>layout</a:t>
            </a:r>
            <a:endParaRPr lang="en-GB" sz="2800" i="1" dirty="0"/>
          </a:p>
        </p:txBody>
      </p:sp>
    </p:spTree>
    <p:extLst>
      <p:ext uri="{BB962C8B-B14F-4D97-AF65-F5344CB8AC3E}">
        <p14:creationId xmlns:p14="http://schemas.microsoft.com/office/powerpoint/2010/main" val="3904400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tasks themselves</a:t>
            </a:r>
            <a:endParaRPr lang="en-GB" dirty="0"/>
          </a:p>
        </p:txBody>
      </p:sp>
      <p:sp>
        <p:nvSpPr>
          <p:cNvPr id="3" name="Content Placeholder 2"/>
          <p:cNvSpPr>
            <a:spLocks noGrp="1"/>
          </p:cNvSpPr>
          <p:nvPr>
            <p:ph idx="1"/>
          </p:nvPr>
        </p:nvSpPr>
        <p:spPr>
          <a:xfrm>
            <a:off x="677334" y="2160589"/>
            <a:ext cx="8596668" cy="4497788"/>
          </a:xfrm>
        </p:spPr>
        <p:txBody>
          <a:bodyPr>
            <a:normAutofit/>
          </a:bodyPr>
          <a:lstStyle/>
          <a:p>
            <a:r>
              <a:rPr lang="en-GB" sz="2400" dirty="0" smtClean="0"/>
              <a:t>Have a series of </a:t>
            </a:r>
            <a:r>
              <a:rPr lang="en-GB" sz="2400" dirty="0" smtClean="0">
                <a:solidFill>
                  <a:srgbClr val="FF0000"/>
                </a:solidFill>
              </a:rPr>
              <a:t>mini-break activities </a:t>
            </a:r>
            <a:r>
              <a:rPr lang="en-GB" sz="2400" dirty="0" smtClean="0"/>
              <a:t>students can opt into when they need to</a:t>
            </a:r>
          </a:p>
          <a:p>
            <a:r>
              <a:rPr lang="en-GB" sz="2400" dirty="0" smtClean="0"/>
              <a:t>Allow students to </a:t>
            </a:r>
            <a:r>
              <a:rPr lang="en-GB" sz="2400" dirty="0" smtClean="0">
                <a:solidFill>
                  <a:srgbClr val="FF0000"/>
                </a:solidFill>
              </a:rPr>
              <a:t>ask those around them for help </a:t>
            </a:r>
          </a:p>
          <a:p>
            <a:r>
              <a:rPr lang="en-GB" sz="2400" dirty="0" smtClean="0"/>
              <a:t>Provide </a:t>
            </a:r>
            <a:r>
              <a:rPr lang="en-GB" sz="2400" dirty="0" smtClean="0">
                <a:solidFill>
                  <a:srgbClr val="FF0000"/>
                </a:solidFill>
              </a:rPr>
              <a:t>print outs </a:t>
            </a:r>
            <a:r>
              <a:rPr lang="en-GB" sz="2400" dirty="0" smtClean="0"/>
              <a:t>of notes</a:t>
            </a:r>
          </a:p>
          <a:p>
            <a:r>
              <a:rPr lang="en-GB" sz="2400" dirty="0" smtClean="0"/>
              <a:t>If there are a range of tasks, </a:t>
            </a:r>
            <a:r>
              <a:rPr lang="en-GB" sz="2400" dirty="0" smtClean="0">
                <a:solidFill>
                  <a:srgbClr val="FF0000"/>
                </a:solidFill>
              </a:rPr>
              <a:t>prioritise</a:t>
            </a:r>
            <a:r>
              <a:rPr lang="en-GB" sz="2400" dirty="0" smtClean="0"/>
              <a:t> them if they don’t all need to be completed</a:t>
            </a:r>
          </a:p>
          <a:p>
            <a:r>
              <a:rPr lang="en-GB" sz="2400" dirty="0" smtClean="0"/>
              <a:t>Consider setting </a:t>
            </a:r>
            <a:r>
              <a:rPr lang="en-GB" sz="2400" dirty="0" smtClean="0">
                <a:solidFill>
                  <a:srgbClr val="FF0000"/>
                </a:solidFill>
              </a:rPr>
              <a:t>time limits</a:t>
            </a:r>
            <a:endParaRPr lang="en-GB" sz="2400" dirty="0"/>
          </a:p>
        </p:txBody>
      </p:sp>
    </p:spTree>
    <p:extLst>
      <p:ext uri="{BB962C8B-B14F-4D97-AF65-F5344CB8AC3E}">
        <p14:creationId xmlns:p14="http://schemas.microsoft.com/office/powerpoint/2010/main" val="7646102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D</a:t>
            </a:r>
            <a:r>
              <a:rPr lang="en-GB" dirty="0" smtClean="0"/>
              <a:t>ifferentiation</a:t>
            </a:r>
            <a:endParaRPr lang="en-GB" dirty="0"/>
          </a:p>
        </p:txBody>
      </p:sp>
      <p:sp>
        <p:nvSpPr>
          <p:cNvPr id="3" name="Content Placeholder 2"/>
          <p:cNvSpPr>
            <a:spLocks noGrp="1"/>
          </p:cNvSpPr>
          <p:nvPr>
            <p:ph idx="1"/>
          </p:nvPr>
        </p:nvSpPr>
        <p:spPr/>
        <p:txBody>
          <a:bodyPr>
            <a:normAutofit fontScale="85000" lnSpcReduction="10000"/>
          </a:bodyPr>
          <a:lstStyle/>
          <a:p>
            <a:pPr marL="0" indent="0" algn="ctr">
              <a:buNone/>
            </a:pPr>
            <a:r>
              <a:rPr lang="en-GB" sz="4400" dirty="0"/>
              <a:t>A</a:t>
            </a:r>
            <a:r>
              <a:rPr lang="en-GB" sz="4400" dirty="0" smtClean="0"/>
              <a:t>ccessibility not simplification</a:t>
            </a:r>
          </a:p>
          <a:p>
            <a:pPr marL="0" indent="0" algn="ctr">
              <a:buNone/>
            </a:pPr>
            <a:endParaRPr lang="en-GB" sz="4400" dirty="0"/>
          </a:p>
          <a:p>
            <a:pPr marL="0" indent="0" algn="ctr">
              <a:buNone/>
            </a:pPr>
            <a:r>
              <a:rPr lang="en-GB" sz="4400" dirty="0" smtClean="0"/>
              <a:t>Teach up, not </a:t>
            </a:r>
            <a:r>
              <a:rPr lang="en-GB" sz="4400" dirty="0" smtClean="0"/>
              <a:t>down</a:t>
            </a:r>
          </a:p>
          <a:p>
            <a:pPr marL="0" indent="0" algn="ctr">
              <a:buNone/>
            </a:pPr>
            <a:r>
              <a:rPr lang="en-GB" sz="4400" i="1" dirty="0" smtClean="0"/>
              <a:t>John Hattie: learning should be held constant and time should be allowed to vary, rather than the opposite.</a:t>
            </a:r>
            <a:endParaRPr lang="en-GB" sz="4400" i="1" dirty="0" smtClean="0"/>
          </a:p>
          <a:p>
            <a:pPr marL="0" indent="0">
              <a:buNone/>
            </a:pPr>
            <a:endParaRPr lang="en-GB" sz="4400" dirty="0"/>
          </a:p>
        </p:txBody>
      </p:sp>
    </p:spTree>
    <p:extLst>
      <p:ext uri="{BB962C8B-B14F-4D97-AF65-F5344CB8AC3E}">
        <p14:creationId xmlns:p14="http://schemas.microsoft.com/office/powerpoint/2010/main" val="171037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0" end="0"/>
                                            </p:txEl>
                                          </p:spTgt>
                                        </p:tgtEl>
                                        <p:attrNameLst>
                                          <p:attrName>style.color</p:attrName>
                                        </p:attrNameLst>
                                      </p:cBhvr>
                                      <p:to>
                                        <a:schemeClr val="bg1"/>
                                      </p:to>
                                    </p:animClr>
                                    <p:animClr clrSpc="rgb" dir="cw">
                                      <p:cBhvr>
                                        <p:cTn id="7" dur="250" autoRev="1" fill="remove"/>
                                        <p:tgtEl>
                                          <p:spTgt spid="3">
                                            <p:txEl>
                                              <p:pRg st="0" end="0"/>
                                            </p:txEl>
                                          </p:spTgt>
                                        </p:tgtEl>
                                        <p:attrNameLst>
                                          <p:attrName>fillcolor</p:attrName>
                                        </p:attrNameLst>
                                      </p:cBhvr>
                                      <p:to>
                                        <a:schemeClr val="bg1"/>
                                      </p:to>
                                    </p:animClr>
                                    <p:set>
                                      <p:cBhvr>
                                        <p:cTn id="8" dur="250" autoRev="1" fill="remove"/>
                                        <p:tgtEl>
                                          <p:spTgt spid="3">
                                            <p:txEl>
                                              <p:pRg st="0" end="0"/>
                                            </p:txEl>
                                          </p:spTgt>
                                        </p:tgtEl>
                                        <p:attrNameLst>
                                          <p:attrName>fill.type</p:attrName>
                                        </p:attrNameLst>
                                      </p:cBhvr>
                                      <p:to>
                                        <p:strVal val="solid"/>
                                      </p:to>
                                    </p:set>
                                    <p:set>
                                      <p:cBhvr>
                                        <p:cTn id="9" dur="250" autoRev="1" fill="remove"/>
                                        <p:tgtEl>
                                          <p:spTgt spid="3">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nodeType="clickEffect">
                                  <p:stCondLst>
                                    <p:cond delay="0"/>
                                  </p:stCondLst>
                                  <p:childTnLst>
                                    <p:animClr clrSpc="rgb" dir="cw">
                                      <p:cBhvr override="childStyle">
                                        <p:cTn id="13" dur="250" autoRev="1" fill="remove"/>
                                        <p:tgtEl>
                                          <p:spTgt spid="3">
                                            <p:txEl>
                                              <p:pRg st="2" end="2"/>
                                            </p:txEl>
                                          </p:spTgt>
                                        </p:tgtEl>
                                        <p:attrNameLst>
                                          <p:attrName>style.color</p:attrName>
                                        </p:attrNameLst>
                                      </p:cBhvr>
                                      <p:to>
                                        <a:schemeClr val="bg1"/>
                                      </p:to>
                                    </p:animClr>
                                    <p:animClr clrSpc="rgb" dir="cw">
                                      <p:cBhvr>
                                        <p:cTn id="14" dur="250" autoRev="1" fill="remove"/>
                                        <p:tgtEl>
                                          <p:spTgt spid="3">
                                            <p:txEl>
                                              <p:pRg st="2" end="2"/>
                                            </p:txEl>
                                          </p:spTgt>
                                        </p:tgtEl>
                                        <p:attrNameLst>
                                          <p:attrName>fillcolor</p:attrName>
                                        </p:attrNameLst>
                                      </p:cBhvr>
                                      <p:to>
                                        <a:schemeClr val="bg1"/>
                                      </p:to>
                                    </p:animClr>
                                    <p:set>
                                      <p:cBhvr>
                                        <p:cTn id="15" dur="250" autoRev="1" fill="remove"/>
                                        <p:tgtEl>
                                          <p:spTgt spid="3">
                                            <p:txEl>
                                              <p:pRg st="2" end="2"/>
                                            </p:txEl>
                                          </p:spTgt>
                                        </p:tgtEl>
                                        <p:attrNameLst>
                                          <p:attrName>fill.type</p:attrName>
                                        </p:attrNameLst>
                                      </p:cBhvr>
                                      <p:to>
                                        <p:strVal val="solid"/>
                                      </p:to>
                                    </p:set>
                                    <p:set>
                                      <p:cBhvr>
                                        <p:cTn id="16" dur="250" autoRev="1" fill="remove"/>
                                        <p:tgtEl>
                                          <p:spTgt spid="3">
                                            <p:txEl>
                                              <p:pRg st="2" end="2"/>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7" presetClass="emph" presetSubtype="0" fill="remove" nodeType="clickEffect">
                                  <p:stCondLst>
                                    <p:cond delay="0"/>
                                  </p:stCondLst>
                                  <p:childTnLst>
                                    <p:animClr clrSpc="rgb" dir="cw">
                                      <p:cBhvr override="childStyle">
                                        <p:cTn id="20" dur="250" autoRev="1" fill="remove"/>
                                        <p:tgtEl>
                                          <p:spTgt spid="3">
                                            <p:txEl>
                                              <p:pRg st="3" end="3"/>
                                            </p:txEl>
                                          </p:spTgt>
                                        </p:tgtEl>
                                        <p:attrNameLst>
                                          <p:attrName>style.color</p:attrName>
                                        </p:attrNameLst>
                                      </p:cBhvr>
                                      <p:to>
                                        <a:schemeClr val="bg1"/>
                                      </p:to>
                                    </p:animClr>
                                    <p:animClr clrSpc="rgb" dir="cw">
                                      <p:cBhvr>
                                        <p:cTn id="21" dur="250" autoRev="1" fill="remove"/>
                                        <p:tgtEl>
                                          <p:spTgt spid="3">
                                            <p:txEl>
                                              <p:pRg st="3" end="3"/>
                                            </p:txEl>
                                          </p:spTgt>
                                        </p:tgtEl>
                                        <p:attrNameLst>
                                          <p:attrName>fillcolor</p:attrName>
                                        </p:attrNameLst>
                                      </p:cBhvr>
                                      <p:to>
                                        <a:schemeClr val="bg1"/>
                                      </p:to>
                                    </p:animClr>
                                    <p:set>
                                      <p:cBhvr>
                                        <p:cTn id="22" dur="250" autoRev="1" fill="remove"/>
                                        <p:tgtEl>
                                          <p:spTgt spid="3">
                                            <p:txEl>
                                              <p:pRg st="3" end="3"/>
                                            </p:txEl>
                                          </p:spTgt>
                                        </p:tgtEl>
                                        <p:attrNameLst>
                                          <p:attrName>fill.type</p:attrName>
                                        </p:attrNameLst>
                                      </p:cBhvr>
                                      <p:to>
                                        <p:strVal val="solid"/>
                                      </p:to>
                                    </p:set>
                                    <p:set>
                                      <p:cBhvr>
                                        <p:cTn id="23"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Sometimes we:</a:t>
            </a:r>
            <a:endParaRPr lang="en-GB" dirty="0"/>
          </a:p>
        </p:txBody>
      </p:sp>
      <p:sp>
        <p:nvSpPr>
          <p:cNvPr id="3" name="Content Placeholder 2"/>
          <p:cNvSpPr>
            <a:spLocks noGrp="1"/>
          </p:cNvSpPr>
          <p:nvPr>
            <p:ph idx="1"/>
          </p:nvPr>
        </p:nvSpPr>
        <p:spPr/>
        <p:txBody>
          <a:bodyPr>
            <a:normAutofit/>
          </a:bodyPr>
          <a:lstStyle/>
          <a:p>
            <a:r>
              <a:rPr lang="en-GB" sz="3200" dirty="0" smtClean="0"/>
              <a:t>Pre teach ideas</a:t>
            </a:r>
          </a:p>
          <a:p>
            <a:r>
              <a:rPr lang="en-GB" sz="3200" dirty="0" smtClean="0"/>
              <a:t>Remove complex texts</a:t>
            </a:r>
          </a:p>
          <a:p>
            <a:r>
              <a:rPr lang="en-GB" sz="3200" dirty="0" smtClean="0"/>
              <a:t>Make ideas simpler</a:t>
            </a:r>
          </a:p>
          <a:p>
            <a:r>
              <a:rPr lang="en-GB" sz="3200" dirty="0" smtClean="0"/>
              <a:t>Teach basic, generic skills</a:t>
            </a:r>
          </a:p>
          <a:p>
            <a:r>
              <a:rPr lang="en-GB" sz="3200" dirty="0" smtClean="0"/>
              <a:t>Provide writing frames and word banks</a:t>
            </a:r>
            <a:endParaRPr lang="en-GB" sz="3200" dirty="0"/>
          </a:p>
        </p:txBody>
      </p:sp>
    </p:spTree>
    <p:extLst>
      <p:ext uri="{BB962C8B-B14F-4D97-AF65-F5344CB8AC3E}">
        <p14:creationId xmlns:p14="http://schemas.microsoft.com/office/powerpoint/2010/main" val="2833610694"/>
      </p:ext>
    </p:extLst>
  </p:cSld>
  <p:clrMapOvr>
    <a:masterClrMapping/>
  </p:clrMapOvr>
</p:sld>
</file>

<file path=ppt/theme/theme1.xml><?xml version="1.0" encoding="utf-8"?>
<a:theme xmlns:a="http://schemas.openxmlformats.org/drawingml/2006/main" name="Facet">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369</TotalTime>
  <Words>2170</Words>
  <Application>Microsoft Office PowerPoint</Application>
  <PresentationFormat>Widescreen</PresentationFormat>
  <Paragraphs>222</Paragraphs>
  <Slides>29</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Trebuchet MS</vt:lpstr>
      <vt:lpstr>Wingdings</vt:lpstr>
      <vt:lpstr>Wingdings 3</vt:lpstr>
      <vt:lpstr>Facet</vt:lpstr>
      <vt:lpstr>Supporting learners with literacy difficulties in the secondary classroom</vt:lpstr>
      <vt:lpstr>We’ve all experienced:</vt:lpstr>
      <vt:lpstr>problems</vt:lpstr>
      <vt:lpstr>What areas are affected?</vt:lpstr>
      <vt:lpstr>Before units / tasks begin</vt:lpstr>
      <vt:lpstr>Starting out on tasks- the basics</vt:lpstr>
      <vt:lpstr>The tasks themselves</vt:lpstr>
      <vt:lpstr>Differentiation</vt:lpstr>
      <vt:lpstr>Sometimes we:</vt:lpstr>
      <vt:lpstr>Reading</vt:lpstr>
      <vt:lpstr>Decoding &amp; Processing     </vt:lpstr>
      <vt:lpstr>Other basic practicalities</vt:lpstr>
      <vt:lpstr>Picking up where they left off / finding a place</vt:lpstr>
      <vt:lpstr>Checking readability</vt:lpstr>
      <vt:lpstr>PowerPoint Presentation</vt:lpstr>
      <vt:lpstr>Comprehension</vt:lpstr>
      <vt:lpstr>Renfrewshire / Sue Ellis: Disciplinary Literacy approach</vt:lpstr>
      <vt:lpstr>Note-taking</vt:lpstr>
      <vt:lpstr>Note-taking</vt:lpstr>
      <vt:lpstr>Listening</vt:lpstr>
      <vt:lpstr>Listening solutions</vt:lpstr>
      <vt:lpstr>Discussion</vt:lpstr>
      <vt:lpstr>discussion</vt:lpstr>
      <vt:lpstr>Writing</vt:lpstr>
      <vt:lpstr>Using ICT</vt:lpstr>
      <vt:lpstr>Getting to the end of tasks</vt:lpstr>
      <vt:lpstr>Organisation / coordination</vt:lpstr>
      <vt:lpstr>Organisation strategies</vt:lpstr>
      <vt:lpstr>What development work can you do to ensure that literacy support is embedded</vt:lpstr>
    </vt:vector>
  </TitlesOfParts>
  <Company>Argyll &amp; Bute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Bryden, Clare</dc:creator>
  <cp:lastModifiedBy>Bryden, Clare</cp:lastModifiedBy>
  <cp:revision>33</cp:revision>
  <cp:lastPrinted>2017-02-24T14:32:24Z</cp:lastPrinted>
  <dcterms:created xsi:type="dcterms:W3CDTF">2016-12-13T11:19:04Z</dcterms:created>
  <dcterms:modified xsi:type="dcterms:W3CDTF">2017-04-25T14:18:11Z</dcterms:modified>
</cp:coreProperties>
</file>