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0" r:id="rId3"/>
    <p:sldId id="271" r:id="rId4"/>
    <p:sldId id="273" r:id="rId5"/>
    <p:sldId id="261" r:id="rId6"/>
    <p:sldId id="268" r:id="rId7"/>
    <p:sldId id="272" r:id="rId8"/>
    <p:sldId id="269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9DE64A-570E-41D2-AB30-C3ECFE7D5FE8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711AF2-1BB1-4F6F-90C3-F0D66DF175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DE64A-570E-41D2-AB30-C3ECFE7D5FE8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11AF2-1BB1-4F6F-90C3-F0D66DF175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DE64A-570E-41D2-AB30-C3ECFE7D5FE8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11AF2-1BB1-4F6F-90C3-F0D66DF175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DE64A-570E-41D2-AB30-C3ECFE7D5FE8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11AF2-1BB1-4F6F-90C3-F0D66DF175C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DE64A-570E-41D2-AB30-C3ECFE7D5FE8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11AF2-1BB1-4F6F-90C3-F0D66DF175C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DE64A-570E-41D2-AB30-C3ECFE7D5FE8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11AF2-1BB1-4F6F-90C3-F0D66DF175C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DE64A-570E-41D2-AB30-C3ECFE7D5FE8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11AF2-1BB1-4F6F-90C3-F0D66DF175C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DE64A-570E-41D2-AB30-C3ECFE7D5FE8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11AF2-1BB1-4F6F-90C3-F0D66DF175C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DE64A-570E-41D2-AB30-C3ECFE7D5FE8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11AF2-1BB1-4F6F-90C3-F0D66DF175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9DE64A-570E-41D2-AB30-C3ECFE7D5FE8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11AF2-1BB1-4F6F-90C3-F0D66DF175C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9DE64A-570E-41D2-AB30-C3ECFE7D5FE8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711AF2-1BB1-4F6F-90C3-F0D66DF175C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9DE64A-570E-41D2-AB30-C3ECFE7D5FE8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7711AF2-1BB1-4F6F-90C3-F0D66DF175C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3140968"/>
            <a:ext cx="8640960" cy="1829761"/>
          </a:xfrm>
        </p:spPr>
        <p:txBody>
          <a:bodyPr>
            <a:noAutofit/>
          </a:bodyPr>
          <a:lstStyle/>
          <a:p>
            <a:r>
              <a:rPr lang="en-GB" sz="4400" dirty="0">
                <a:effectLst/>
              </a:rPr>
              <a:t>Effective use of </a:t>
            </a:r>
            <a:r>
              <a:rPr lang="en-GB" sz="4400" dirty="0" smtClean="0">
                <a:effectLst/>
              </a:rPr>
              <a:t>assessment</a:t>
            </a:r>
            <a:br>
              <a:rPr lang="en-GB" sz="4400" dirty="0" smtClean="0">
                <a:effectLst/>
              </a:rPr>
            </a:br>
            <a:r>
              <a:rPr lang="en-GB" sz="4400" dirty="0" smtClean="0">
                <a:effectLst/>
              </a:rPr>
              <a:t>in identifying </a:t>
            </a:r>
            <a:r>
              <a:rPr lang="en-GB" sz="4400" dirty="0">
                <a:effectLst/>
              </a:rPr>
              <a:t>and </a:t>
            </a:r>
            <a:r>
              <a:rPr lang="en-GB" sz="4400" dirty="0" smtClean="0">
                <a:effectLst/>
              </a:rPr>
              <a:t>addressing</a:t>
            </a:r>
            <a:br>
              <a:rPr lang="en-GB" sz="4400" dirty="0" smtClean="0">
                <a:effectLst/>
              </a:rPr>
            </a:br>
            <a:r>
              <a:rPr lang="en-GB" sz="4400" dirty="0" smtClean="0">
                <a:effectLst/>
              </a:rPr>
              <a:t>literacy </a:t>
            </a:r>
            <a:r>
              <a:rPr lang="en-GB" sz="4400" dirty="0">
                <a:effectLst/>
              </a:rPr>
              <a:t>difficulties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47794" y="5301208"/>
            <a:ext cx="7772400" cy="1199704"/>
          </a:xfrm>
        </p:spPr>
        <p:txBody>
          <a:bodyPr>
            <a:normAutofit fontScale="92500" lnSpcReduction="20000"/>
          </a:bodyPr>
          <a:lstStyle/>
          <a:p>
            <a:endParaRPr lang="en-GB" dirty="0" smtClean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  <a:p>
            <a:r>
              <a:rPr lang="en-GB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Literacy Twilight 2 March 2017</a:t>
            </a:r>
          </a:p>
          <a:p>
            <a:endParaRPr lang="en-GB" sz="2400" dirty="0" smtClean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7367"/>
            <a:ext cx="169545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W_on_b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5517"/>
            <a:ext cx="1480580" cy="136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51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8032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GB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 most practice in Scotland a medical model, where there is a diagnosis and a prognosis that assumes young people with dyslexia need different strategies from other learners in relation to literacy and language acquisition, has been replaced by a wider perspective. </a:t>
            </a:r>
          </a:p>
          <a:p>
            <a:pPr>
              <a:defRPr/>
            </a:pPr>
            <a:endParaRPr lang="en-GB" sz="3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en-GB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Dyslexia is now seen widely as part of a continuum of needs that relate to approaches to developing language and literacy skills</a:t>
            </a:r>
            <a:r>
              <a:rPr lang="en-GB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  <a:endParaRPr lang="en-GB" sz="3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Font typeface="Monotype Sorts" pitchFamily="2" charset="2"/>
              <a:buNone/>
              <a:defRPr/>
            </a:pPr>
            <a:r>
              <a:rPr lang="en-GB" sz="3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for Learners with Dyslexia, HMIE (2008)</a:t>
            </a:r>
          </a:p>
          <a:p>
            <a:pPr marL="109728" indent="0">
              <a:buNone/>
            </a:pPr>
            <a:endParaRPr lang="en-GB" altLang="en-US" sz="3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GB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 </a:t>
            </a:r>
            <a:r>
              <a:rPr lang="en-GB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GB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usefully done by direct methods (assessing </a:t>
            </a:r>
            <a:r>
              <a:rPr lang="en-GB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/spelling) rather </a:t>
            </a:r>
            <a:r>
              <a:rPr lang="en-GB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indirect methods (cognitive profile, </a:t>
            </a:r>
            <a:r>
              <a:rPr lang="en-GB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sequencing, </a:t>
            </a:r>
          </a:p>
          <a:p>
            <a:pPr marL="109728" indent="0">
              <a:buNone/>
            </a:pPr>
            <a:r>
              <a:rPr lang="en-GB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short term memory…)</a:t>
            </a:r>
            <a:endParaRPr lang="en-GB" altLang="en-US" sz="3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0728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Literacy difficulties and dyslexia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15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r>
              <a:rPr lang="en-GB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information do we have, tools do we use to assess children’s progress with literacy?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Assessment in schools</a:t>
            </a:r>
          </a:p>
        </p:txBody>
      </p:sp>
      <p:pic>
        <p:nvPicPr>
          <p:cNvPr id="4098" name="Picture 2" descr="C:\Users\RedpathR\Pictures\Primary children round a 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72" y="4365104"/>
            <a:ext cx="3794133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Using data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484784"/>
            <a:ext cx="82809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We need to use data as a treasure hunt for what’s working, not a witch hunt for what’s </a:t>
            </a:r>
            <a:r>
              <a:rPr lang="en-GB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not.</a:t>
            </a:r>
          </a:p>
          <a:p>
            <a:pPr algn="r"/>
            <a:r>
              <a:rPr lang="en-GB" sz="3200" dirty="0" smtClean="0"/>
              <a:t>(</a:t>
            </a:r>
            <a:r>
              <a:rPr lang="en-GB" sz="3200" dirty="0"/>
              <a:t>John Hattie, 2016)</a:t>
            </a:r>
          </a:p>
          <a:p>
            <a:r>
              <a:rPr lang="en-GB" sz="3200" b="1" i="1" dirty="0" smtClean="0"/>
              <a:t>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06" y="4293096"/>
            <a:ext cx="4869208" cy="235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6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Developmental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milestones / Baseline assessment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spelling </a:t>
            </a:r>
            <a:endParaRPr lang="en-GB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written work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how the child performs when the mechanics of reading and writing are removed (</a:t>
            </a:r>
            <a:r>
              <a:rPr lang="en-GB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scribe a creative writing task for them)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affect – motivation,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on the impact of other factors such as language delay, concentration, anxiety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time, measured against evaluation of interventions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do we identify literacy difficulties?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Wider assessment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RedpathR\Pictures\SHANARRI Wellbeing whe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071293" cy="507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SzPct val="90000"/>
            </a:pPr>
            <a:r>
              <a:rPr lang="en-GB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strong phonological awareness</a:t>
            </a:r>
            <a:endParaRPr lang="en-GB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90000"/>
            </a:pPr>
            <a:endParaRPr lang="en-GB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90000"/>
            </a:pPr>
            <a:r>
              <a:rPr lang="en-GB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high quality assessment to understand how children are progressing</a:t>
            </a:r>
          </a:p>
          <a:p>
            <a:pPr marL="457200" indent="-457200">
              <a:buSzPct val="90000"/>
            </a:pPr>
            <a:endParaRPr lang="en-GB" alt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90000"/>
            </a:pPr>
            <a:r>
              <a:rPr lang="en-GB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those children who are failing as early as possible, and putting appropriate interventions in place</a:t>
            </a:r>
          </a:p>
          <a:p>
            <a:pPr marL="0" indent="0">
              <a:lnSpc>
                <a:spcPct val="70000"/>
              </a:lnSpc>
              <a:buSzPct val="90000"/>
              <a:buNone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Where do we need to focus?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RedpathR\Pictures\Reading kids pa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31066"/>
            <a:ext cx="2827040" cy="202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12338"/>
            <a:ext cx="8229600" cy="490561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assessment information has been gathered and analysed – what next?</a:t>
            </a:r>
          </a:p>
          <a:p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interventions will be put in place?</a:t>
            </a:r>
          </a:p>
          <a:p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hope to achieve? What are the short term objectives?</a:t>
            </a:r>
          </a:p>
          <a:p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these interventions delivered?</a:t>
            </a:r>
          </a:p>
          <a:p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measure success?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Interventions and impact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RedpathR\Pictures\jigsaw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50" y="5336654"/>
            <a:ext cx="2027702" cy="15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8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you current strategies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80920" cy="4335087"/>
          </a:xfrm>
        </p:spPr>
        <p:txBody>
          <a:bodyPr/>
          <a:lstStyle/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Which school strategies are currently helping most to raise the attainment of disadvantaged youngsters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You may be using Improvement Science and undertaking small tests of change.  If these are proving effective extend them across larger groups or across the school.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Use your data – collect, analyse and use your data to monitor and track what is currently going on</a:t>
            </a:r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However … be aware…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26661"/>
            <a:ext cx="3347864" cy="243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7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3151</TotalTime>
  <Words>411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Lucida Sans Unicode</vt:lpstr>
      <vt:lpstr>Monotype Sorts</vt:lpstr>
      <vt:lpstr>Verdana</vt:lpstr>
      <vt:lpstr>Wingdings 2</vt:lpstr>
      <vt:lpstr>Wingdings 3</vt:lpstr>
      <vt:lpstr>Concourse</vt:lpstr>
      <vt:lpstr>Effective use of assessment in identifying and addressing literacy difficulties</vt:lpstr>
      <vt:lpstr>Literacy difficulties and dyslexia</vt:lpstr>
      <vt:lpstr>Assessment in schools</vt:lpstr>
      <vt:lpstr>Using data</vt:lpstr>
      <vt:lpstr>How do we identify literacy difficulties?</vt:lpstr>
      <vt:lpstr>Wider assessment</vt:lpstr>
      <vt:lpstr>Where do we need to focus?</vt:lpstr>
      <vt:lpstr>Interventions and impact</vt:lpstr>
      <vt:lpstr>Evaluate you current strategies</vt:lpstr>
    </vt:vector>
  </TitlesOfParts>
  <Company>Argyll and Bute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%username%</dc:creator>
  <cp:lastModifiedBy>Bryden, Clare</cp:lastModifiedBy>
  <cp:revision>29</cp:revision>
  <dcterms:created xsi:type="dcterms:W3CDTF">2013-11-13T07:09:48Z</dcterms:created>
  <dcterms:modified xsi:type="dcterms:W3CDTF">2017-03-20T13:09:09Z</dcterms:modified>
</cp:coreProperties>
</file>