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6" r:id="rId1"/>
  </p:sldMasterIdLst>
  <p:sldIdLst>
    <p:sldId id="256" r:id="rId2"/>
    <p:sldId id="257" r:id="rId3"/>
    <p:sldId id="258" r:id="rId4"/>
    <p:sldId id="259" r:id="rId5"/>
    <p:sldId id="260" r:id="rId6"/>
    <p:sldId id="261" r:id="rId7"/>
    <p:sldId id="262" r:id="rId8"/>
    <p:sldId id="265" r:id="rId9"/>
    <p:sldId id="263" r:id="rId10"/>
    <p:sldId id="266"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74" d="100"/>
          <a:sy n="74" d="100"/>
        </p:scale>
        <p:origin x="4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933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8854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50654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556943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30669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92670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8356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143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BFA754-D5C3-4E66-96A6-867B257F58DC}" type="datetimeFigureOut">
              <a:rPr lang="en-US" smtClean="0"/>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377510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2604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6/2/2017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2097128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2110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5625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5393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1470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4157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6/2/2017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2764331"/>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arbookfind.co.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oxfordowl.co.uk/for-home/reading-owl/expert-help/phonics-made-eas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2398" y="1545021"/>
            <a:ext cx="6815669" cy="1841644"/>
          </a:xfrm>
        </p:spPr>
        <p:txBody>
          <a:bodyPr/>
          <a:lstStyle/>
          <a:p>
            <a:r>
              <a:rPr lang="en-GB" sz="4000" dirty="0"/>
              <a:t>Practical Reading Interventions and Support in the Primary Classroom</a:t>
            </a:r>
          </a:p>
        </p:txBody>
      </p:sp>
      <p:sp>
        <p:nvSpPr>
          <p:cNvPr id="3" name="Subtitle 2"/>
          <p:cNvSpPr>
            <a:spLocks noGrp="1"/>
          </p:cNvSpPr>
          <p:nvPr>
            <p:ph type="subTitle" idx="1"/>
          </p:nvPr>
        </p:nvSpPr>
        <p:spPr/>
        <p:txBody>
          <a:bodyPr>
            <a:normAutofit fontScale="92500" lnSpcReduction="20000"/>
          </a:bodyPr>
          <a:lstStyle/>
          <a:p>
            <a:r>
              <a:rPr lang="en-GB" sz="2800" dirty="0">
                <a:solidFill>
                  <a:schemeClr val="accent3"/>
                </a:solidFill>
              </a:rPr>
              <a:t>Which primary school strategies are currently helping most in your environment to raise reading attainment?</a:t>
            </a:r>
          </a:p>
          <a:p>
            <a:endParaRPr lang="en-GB" dirty="0"/>
          </a:p>
        </p:txBody>
      </p:sp>
    </p:spTree>
    <p:extLst>
      <p:ext uri="{BB962C8B-B14F-4D97-AF65-F5344CB8AC3E}">
        <p14:creationId xmlns:p14="http://schemas.microsoft.com/office/powerpoint/2010/main" val="1329133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381066" cy="1320800"/>
          </a:xfrm>
        </p:spPr>
        <p:txBody>
          <a:bodyPr/>
          <a:lstStyle/>
          <a:p>
            <a:r>
              <a:rPr lang="en-GB" dirty="0"/>
              <a:t>Model Reading Aloud and Reading Strategies</a:t>
            </a:r>
          </a:p>
        </p:txBody>
      </p:sp>
      <p:sp>
        <p:nvSpPr>
          <p:cNvPr id="3" name="Content Placeholder 2"/>
          <p:cNvSpPr>
            <a:spLocks noGrp="1"/>
          </p:cNvSpPr>
          <p:nvPr>
            <p:ph idx="1"/>
          </p:nvPr>
        </p:nvSpPr>
        <p:spPr>
          <a:xfrm>
            <a:off x="677334" y="1930401"/>
            <a:ext cx="8596668" cy="4110962"/>
          </a:xfrm>
        </p:spPr>
        <p:txBody>
          <a:bodyPr>
            <a:normAutofit lnSpcReduction="10000"/>
          </a:bodyPr>
          <a:lstStyle/>
          <a:p>
            <a:endParaRPr lang="en-GB" dirty="0"/>
          </a:p>
          <a:p>
            <a:r>
              <a:rPr lang="en-GB" dirty="0"/>
              <a:t>Read the passage through aloud without interruption in order to maintain both the coherence of the story events and the tension created through a dramatic performance. </a:t>
            </a:r>
          </a:p>
          <a:p>
            <a:r>
              <a:rPr lang="en-GB" dirty="0"/>
              <a:t>This provides learners with the opportunity to hear how the author created different moods of characters.  There are swift and extreme changes of pace and parts have been read very slowly, with abrupt and unexpected increases in the speed of reading to reflect the author’s writing. </a:t>
            </a:r>
          </a:p>
          <a:p>
            <a:r>
              <a:rPr lang="en-GB" dirty="0"/>
              <a:t>The teacher now re-reads the text, this time making the thinking explicit he reads and shares these with the class. The purpose of this is to model the way in which skilled readers pick up clues as they read and reflect upon the clues and process their meaning quickly. </a:t>
            </a:r>
          </a:p>
          <a:p>
            <a:r>
              <a:rPr lang="en-GB" dirty="0"/>
              <a:t>Here is the thought process…  (model </a:t>
            </a:r>
            <a:r>
              <a:rPr lang="en-GB"/>
              <a:t>and share)</a:t>
            </a:r>
            <a:endParaRPr lang="en-GB" dirty="0"/>
          </a:p>
          <a:p>
            <a:endParaRPr lang="en-GB" dirty="0"/>
          </a:p>
        </p:txBody>
      </p:sp>
    </p:spTree>
    <p:extLst>
      <p:ext uri="{BB962C8B-B14F-4D97-AF65-F5344CB8AC3E}">
        <p14:creationId xmlns:p14="http://schemas.microsoft.com/office/powerpoint/2010/main" val="1250795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718648" y="1409096"/>
            <a:ext cx="4055973" cy="4229704"/>
          </a:xfrm>
          <a:prstGeom prst="rect">
            <a:avLst/>
          </a:prstGeom>
        </p:spPr>
      </p:pic>
      <p:sp>
        <p:nvSpPr>
          <p:cNvPr id="2" name="Title 1"/>
          <p:cNvSpPr>
            <a:spLocks noGrp="1"/>
          </p:cNvSpPr>
          <p:nvPr>
            <p:ph type="title"/>
          </p:nvPr>
        </p:nvSpPr>
        <p:spPr>
          <a:xfrm>
            <a:off x="677334" y="609600"/>
            <a:ext cx="8596668" cy="1320800"/>
          </a:xfrm>
        </p:spPr>
        <p:txBody>
          <a:bodyPr anchor="t">
            <a:normAutofit/>
          </a:bodyPr>
          <a:lstStyle/>
          <a:p>
            <a:r>
              <a:rPr lang="en-GB" dirty="0"/>
              <a:t>Engaging Beyond The School</a:t>
            </a:r>
          </a:p>
        </p:txBody>
      </p:sp>
      <p:sp>
        <p:nvSpPr>
          <p:cNvPr id="3" name="Content Placeholder 2"/>
          <p:cNvSpPr>
            <a:spLocks noGrp="1"/>
          </p:cNvSpPr>
          <p:nvPr>
            <p:ph idx="1"/>
          </p:nvPr>
        </p:nvSpPr>
        <p:spPr>
          <a:xfrm>
            <a:off x="677334" y="1813035"/>
            <a:ext cx="5220430" cy="4745420"/>
          </a:xfrm>
        </p:spPr>
        <p:txBody>
          <a:bodyPr>
            <a:normAutofit/>
          </a:bodyPr>
          <a:lstStyle/>
          <a:p>
            <a:pPr marL="0" indent="0">
              <a:buNone/>
            </a:pPr>
            <a:r>
              <a:rPr lang="en-GB" sz="2000" dirty="0"/>
              <a:t>What is literacy?</a:t>
            </a:r>
          </a:p>
          <a:p>
            <a:pPr marL="0" indent="0">
              <a:buNone/>
            </a:pPr>
            <a:endParaRPr lang="en-GB" sz="2000" dirty="0"/>
          </a:p>
          <a:p>
            <a:pPr marL="0" indent="0">
              <a:buNone/>
            </a:pPr>
            <a:r>
              <a:rPr lang="en-GB" sz="2000" dirty="0"/>
              <a:t>“the set of skills which allow an individual to engage fully in society and in learning, through the different forms of language and the range of texts, which society values and finds useful.” Literacy and English principles and practice paper </a:t>
            </a:r>
          </a:p>
          <a:p>
            <a:pPr marL="0" indent="0">
              <a:buNone/>
            </a:pPr>
            <a:endParaRPr lang="en-GB" sz="2000" dirty="0"/>
          </a:p>
          <a:p>
            <a:pPr marL="0" indent="0">
              <a:buNone/>
            </a:pPr>
            <a:r>
              <a:rPr lang="en-GB" sz="2000" dirty="0"/>
              <a:t>Explore ABLE 2 and see how it can support you…</a:t>
            </a:r>
          </a:p>
        </p:txBody>
      </p:sp>
    </p:spTree>
    <p:extLst>
      <p:ext uri="{BB962C8B-B14F-4D97-AF65-F5344CB8AC3E}">
        <p14:creationId xmlns:p14="http://schemas.microsoft.com/office/powerpoint/2010/main" val="782554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nchor="t">
            <a:normAutofit fontScale="90000"/>
          </a:bodyPr>
          <a:lstStyle/>
          <a:p>
            <a:pPr>
              <a:lnSpc>
                <a:spcPct val="80000"/>
              </a:lnSpc>
            </a:pPr>
            <a:r>
              <a:rPr lang="en-GB" sz="900" dirty="0"/>
              <a:t/>
            </a:r>
            <a:br>
              <a:rPr lang="en-GB" sz="900" dirty="0"/>
            </a:br>
            <a:r>
              <a:rPr lang="en-GB" sz="900" dirty="0"/>
              <a:t/>
            </a:r>
            <a:br>
              <a:rPr lang="en-GB" sz="900" dirty="0"/>
            </a:br>
            <a:r>
              <a:rPr lang="en-GB" sz="900" dirty="0"/>
              <a:t/>
            </a:r>
            <a:br>
              <a:rPr lang="en-GB" sz="900" dirty="0"/>
            </a:br>
            <a:r>
              <a:rPr lang="en-GB" sz="900" dirty="0"/>
              <a:t/>
            </a:r>
            <a:br>
              <a:rPr lang="en-GB" sz="900" dirty="0"/>
            </a:br>
            <a:r>
              <a:rPr lang="en-GB" sz="900" dirty="0"/>
              <a:t/>
            </a:r>
            <a:br>
              <a:rPr lang="en-GB" sz="900" dirty="0"/>
            </a:br>
            <a:r>
              <a:rPr lang="en-GB" sz="900" dirty="0"/>
              <a:t/>
            </a:r>
            <a:br>
              <a:rPr lang="en-GB" sz="900" dirty="0"/>
            </a:br>
            <a:r>
              <a:rPr lang="en-GB" sz="900" dirty="0"/>
              <a:t/>
            </a:r>
            <a:br>
              <a:rPr lang="en-GB" sz="900" dirty="0"/>
            </a:br>
            <a:r>
              <a:rPr lang="en-GB" sz="900" dirty="0"/>
              <a:t/>
            </a:r>
            <a:br>
              <a:rPr lang="en-GB" sz="900" dirty="0"/>
            </a:br>
            <a:r>
              <a:rPr lang="en-GB" sz="900" dirty="0"/>
              <a:t/>
            </a:r>
            <a:br>
              <a:rPr lang="en-GB" sz="900" dirty="0"/>
            </a:br>
            <a:r>
              <a:rPr lang="en-GB" sz="900" dirty="0"/>
              <a:t/>
            </a:r>
            <a:br>
              <a:rPr lang="en-GB" sz="900" dirty="0"/>
            </a:br>
            <a:r>
              <a:rPr lang="en-GB" sz="900" dirty="0"/>
              <a:t/>
            </a:r>
            <a:br>
              <a:rPr lang="en-GB" sz="900" dirty="0"/>
            </a:br>
            <a:r>
              <a:rPr lang="en-GB" sz="900" dirty="0"/>
              <a:t/>
            </a:r>
            <a:br>
              <a:rPr lang="en-GB" sz="900" dirty="0"/>
            </a:br>
            <a:r>
              <a:rPr lang="en-GB" sz="900" dirty="0"/>
              <a:t/>
            </a:r>
            <a:br>
              <a:rPr lang="en-GB" sz="900" dirty="0"/>
            </a:br>
            <a:r>
              <a:rPr lang="en-GB" sz="900" dirty="0"/>
              <a:t/>
            </a:r>
            <a:br>
              <a:rPr lang="en-GB" sz="900" dirty="0"/>
            </a:br>
            <a:r>
              <a:rPr lang="en-GB" sz="900" dirty="0"/>
              <a:t/>
            </a:r>
            <a:br>
              <a:rPr lang="en-GB" sz="900" dirty="0"/>
            </a:br>
            <a:r>
              <a:rPr lang="en-GB" sz="900" dirty="0"/>
              <a:t/>
            </a:r>
            <a:br>
              <a:rPr lang="en-GB" sz="900" dirty="0"/>
            </a:br>
            <a:r>
              <a:rPr lang="en-GB" sz="900" dirty="0"/>
              <a:t/>
            </a:r>
            <a:br>
              <a:rPr lang="en-GB" sz="900" dirty="0"/>
            </a:br>
            <a:r>
              <a:rPr lang="en-GB" sz="900" dirty="0"/>
              <a:t/>
            </a:r>
            <a:br>
              <a:rPr lang="en-GB" sz="900" dirty="0"/>
            </a:br>
            <a:r>
              <a:rPr lang="en-GB" sz="900" dirty="0"/>
              <a:t/>
            </a:r>
            <a:br>
              <a:rPr lang="en-GB" sz="900" dirty="0"/>
            </a:br>
            <a:r>
              <a:rPr lang="en-GB" sz="900" dirty="0"/>
              <a:t/>
            </a:r>
            <a:br>
              <a:rPr lang="en-GB" sz="900" dirty="0"/>
            </a:br>
            <a:endParaRPr lang="en-GB" sz="900" dirty="0"/>
          </a:p>
        </p:txBody>
      </p:sp>
      <p:sp>
        <p:nvSpPr>
          <p:cNvPr id="1031" name="Content Placeholder 1030"/>
          <p:cNvSpPr>
            <a:spLocks noGrp="1"/>
          </p:cNvSpPr>
          <p:nvPr>
            <p:ph idx="1"/>
          </p:nvPr>
        </p:nvSpPr>
        <p:spPr>
          <a:xfrm>
            <a:off x="677334" y="1592317"/>
            <a:ext cx="3957349" cy="4209393"/>
          </a:xfrm>
        </p:spPr>
        <p:txBody>
          <a:bodyPr>
            <a:normAutofit lnSpcReduction="10000"/>
          </a:bodyPr>
          <a:lstStyle/>
          <a:p>
            <a:pPr marL="0" indent="0">
              <a:buNone/>
            </a:pPr>
            <a:r>
              <a:rPr lang="en-GB" sz="2400" dirty="0"/>
              <a:t>Evaluate…</a:t>
            </a:r>
          </a:p>
          <a:p>
            <a:pPr marL="0" indent="0">
              <a:buNone/>
            </a:pPr>
            <a:endParaRPr lang="en-GB" sz="2400" dirty="0"/>
          </a:p>
          <a:p>
            <a:r>
              <a:rPr lang="en-GB" sz="2400" dirty="0"/>
              <a:t>Which primary school strategies are currently helping most in your school or class to raise reading attainment?</a:t>
            </a:r>
          </a:p>
          <a:p>
            <a:r>
              <a:rPr lang="en-GB" sz="2400" dirty="0">
                <a:solidFill>
                  <a:schemeClr val="accent5">
                    <a:lumMod val="60000"/>
                    <a:lumOff val="40000"/>
                  </a:schemeClr>
                </a:solidFill>
              </a:rPr>
              <a:t>(post it activity) </a:t>
            </a:r>
          </a:p>
          <a:p>
            <a:r>
              <a:rPr lang="en-GB" sz="2400" dirty="0"/>
              <a:t>How can we tell? </a:t>
            </a:r>
          </a:p>
          <a:p>
            <a:r>
              <a:rPr lang="en-GB" sz="2400" dirty="0">
                <a:solidFill>
                  <a:schemeClr val="accent5">
                    <a:lumMod val="60000"/>
                    <a:lumOff val="40000"/>
                  </a:schemeClr>
                </a:solidFill>
              </a:rPr>
              <a:t>(post it activity)</a:t>
            </a:r>
          </a:p>
          <a:p>
            <a:endParaRPr lang="en-US" dirty="0"/>
          </a:p>
        </p:txBody>
      </p:sp>
      <p:pic>
        <p:nvPicPr>
          <p:cNvPr id="10" name="Picture 9"/>
          <p:cNvPicPr>
            <a:picLocks noChangeAspect="1"/>
          </p:cNvPicPr>
          <p:nvPr/>
        </p:nvPicPr>
        <p:blipFill>
          <a:blip r:embed="rId2"/>
          <a:stretch>
            <a:fillRect/>
          </a:stretch>
        </p:blipFill>
        <p:spPr>
          <a:xfrm>
            <a:off x="4634683" y="1335315"/>
            <a:ext cx="6207499" cy="4673600"/>
          </a:xfrm>
          <a:prstGeom prst="rect">
            <a:avLst/>
          </a:prstGeom>
        </p:spPr>
      </p:pic>
    </p:spTree>
    <p:extLst>
      <p:ext uri="{BB962C8B-B14F-4D97-AF65-F5344CB8AC3E}">
        <p14:creationId xmlns:p14="http://schemas.microsoft.com/office/powerpoint/2010/main" val="1197161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5" name="Straight Connector 94"/>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43467" y="816638"/>
            <a:ext cx="3367359" cy="5224724"/>
          </a:xfrm>
        </p:spPr>
        <p:txBody>
          <a:bodyPr anchor="ctr">
            <a:normAutofit/>
          </a:bodyPr>
          <a:lstStyle/>
          <a:p>
            <a:r>
              <a:rPr lang="en-GB"/>
              <a:t>Improving Assessment, Intervention and Impact</a:t>
            </a:r>
            <a:br>
              <a:rPr lang="en-GB"/>
            </a:br>
            <a:endParaRPr lang="en-GB"/>
          </a:p>
        </p:txBody>
      </p:sp>
      <p:sp>
        <p:nvSpPr>
          <p:cNvPr id="3" name="Content Placeholder 2"/>
          <p:cNvSpPr>
            <a:spLocks noGrp="1"/>
          </p:cNvSpPr>
          <p:nvPr>
            <p:ph idx="1"/>
          </p:nvPr>
        </p:nvSpPr>
        <p:spPr>
          <a:xfrm>
            <a:off x="4654295" y="0"/>
            <a:ext cx="6035476" cy="6858000"/>
          </a:xfrm>
        </p:spPr>
        <p:txBody>
          <a:bodyPr anchor="ctr">
            <a:normAutofit lnSpcReduction="10000"/>
          </a:bodyPr>
          <a:lstStyle/>
          <a:p>
            <a:pPr marL="0" indent="0">
              <a:buNone/>
            </a:pPr>
            <a:endParaRPr lang="en-GB" sz="2000" i="1" dirty="0"/>
          </a:p>
          <a:p>
            <a:pPr marL="0" indent="0">
              <a:buNone/>
            </a:pPr>
            <a:r>
              <a:rPr lang="en-GB" sz="2000" i="1" dirty="0"/>
              <a:t>There is a need to consider…</a:t>
            </a:r>
          </a:p>
          <a:p>
            <a:pPr marL="0" indent="0">
              <a:buNone/>
            </a:pPr>
            <a:endParaRPr lang="en-GB" sz="2000" i="1" dirty="0">
              <a:effectLst>
                <a:outerShdw blurRad="31750" dist="25400" dir="5400000" algn="tl">
                  <a:srgbClr val="000000">
                    <a:alpha val="25000"/>
                  </a:srgbClr>
                </a:outerShdw>
              </a:effectLst>
            </a:endParaRPr>
          </a:p>
          <a:p>
            <a:r>
              <a:rPr lang="en-GB" sz="2000" dirty="0">
                <a:effectLst>
                  <a:outerShdw blurRad="31750" dist="25400" dir="5400000" algn="tl">
                    <a:srgbClr val="000000">
                      <a:alpha val="25000"/>
                    </a:srgbClr>
                  </a:outerShdw>
                </a:effectLst>
              </a:rPr>
              <a:t>Interventions and impact that work alongside ACfE</a:t>
            </a:r>
            <a:r>
              <a:rPr lang="en-GB" sz="2000" dirty="0"/>
              <a:t> </a:t>
            </a:r>
          </a:p>
          <a:p>
            <a:pPr lvl="0"/>
            <a:r>
              <a:rPr lang="en-GB" sz="2000" dirty="0"/>
              <a:t>All information available include assessments (baseline, Suffolk, wraps, YARC, NIF teacher judgement/learner judgement and parent judgement)</a:t>
            </a:r>
          </a:p>
          <a:p>
            <a:pPr lvl="0"/>
            <a:r>
              <a:rPr lang="en-GB" sz="2000" dirty="0"/>
              <a:t>Why assessment – to identify strategies that work, partnership working, key at transitions</a:t>
            </a:r>
          </a:p>
          <a:p>
            <a:pPr lvl="0"/>
            <a:r>
              <a:rPr lang="en-GB" sz="2000" dirty="0"/>
              <a:t>What interventions and how you deliver them</a:t>
            </a:r>
          </a:p>
          <a:p>
            <a:pPr lvl="0"/>
            <a:r>
              <a:rPr lang="en-GB" sz="2000" dirty="0"/>
              <a:t>Identifying impact – how will you measure success or otherwise</a:t>
            </a:r>
          </a:p>
          <a:p>
            <a:r>
              <a:rPr lang="en-GB" sz="2000" dirty="0"/>
              <a:t>Action research is therefore an important part of the process…</a:t>
            </a:r>
          </a:p>
          <a:p>
            <a:pPr marL="0" indent="0">
              <a:buNone/>
            </a:pPr>
            <a:r>
              <a:rPr lang="en-GB" sz="2000" b="1" dirty="0"/>
              <a:t>Assess before and after you have implemented something. Know where you have started from and where you will finish.</a:t>
            </a:r>
          </a:p>
          <a:p>
            <a:pPr>
              <a:lnSpc>
                <a:spcPct val="80000"/>
              </a:lnSpc>
            </a:pPr>
            <a:endParaRPr lang="en-GB" sz="1700" dirty="0"/>
          </a:p>
          <a:p>
            <a:pPr>
              <a:lnSpc>
                <a:spcPct val="80000"/>
              </a:lnSpc>
            </a:pPr>
            <a:endParaRPr lang="en-GB" sz="1700" dirty="0"/>
          </a:p>
        </p:txBody>
      </p:sp>
    </p:spTree>
    <p:extLst>
      <p:ext uri="{BB962C8B-B14F-4D97-AF65-F5344CB8AC3E}">
        <p14:creationId xmlns:p14="http://schemas.microsoft.com/office/powerpoint/2010/main" val="572581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Targeted Approaches to Literacy</a:t>
            </a:r>
          </a:p>
        </p:txBody>
      </p:sp>
      <p:sp>
        <p:nvSpPr>
          <p:cNvPr id="4" name="Content Placeholder 3"/>
          <p:cNvSpPr>
            <a:spLocks noGrp="1"/>
          </p:cNvSpPr>
          <p:nvPr>
            <p:ph idx="1"/>
          </p:nvPr>
        </p:nvSpPr>
        <p:spPr>
          <a:xfrm>
            <a:off x="677333" y="1718441"/>
            <a:ext cx="10453121" cy="4682359"/>
          </a:xfrm>
        </p:spPr>
        <p:txBody>
          <a:bodyPr>
            <a:normAutofit fontScale="92500"/>
          </a:bodyPr>
          <a:lstStyle/>
          <a:p>
            <a:pPr lvl="0">
              <a:lnSpc>
                <a:spcPct val="150000"/>
              </a:lnSpc>
              <a:buFont typeface="Symbol" panose="05050102010706020507" pitchFamily="18" charset="2"/>
              <a:buChar char=""/>
            </a:pPr>
            <a:r>
              <a:rPr lang="en-GB" dirty="0">
                <a:latin typeface="Comic Sans MS" panose="030F0702030302020204" pitchFamily="66" charset="0"/>
                <a:ea typeface="Times New Roman" panose="02020603050405020304" pitchFamily="18" charset="0"/>
              </a:rPr>
              <a:t>At </a:t>
            </a:r>
            <a:r>
              <a:rPr lang="en-GB" dirty="0" err="1">
                <a:latin typeface="Comic Sans MS" panose="030F0702030302020204" pitchFamily="66" charset="0"/>
                <a:ea typeface="Times New Roman" panose="02020603050405020304" pitchFamily="18" charset="0"/>
              </a:rPr>
              <a:t>Lochdonhead</a:t>
            </a:r>
            <a:r>
              <a:rPr lang="en-GB" dirty="0">
                <a:latin typeface="Comic Sans MS" panose="030F0702030302020204" pitchFamily="66" charset="0"/>
                <a:ea typeface="Times New Roman" panose="02020603050405020304" pitchFamily="18" charset="0"/>
              </a:rPr>
              <a:t> we use Accelerated reader to encourage reading for pleasure but also as a resource for comprehension, paired reading, reciprocal reading and reading aloud</a:t>
            </a:r>
            <a:endParaRPr lang="en-GB" dirty="0">
              <a:latin typeface="Times New Roman" panose="02020603050405020304" pitchFamily="18" charset="0"/>
              <a:ea typeface="Times New Roman" panose="02020603050405020304" pitchFamily="18" charset="0"/>
            </a:endParaRPr>
          </a:p>
          <a:p>
            <a:pPr lvl="0">
              <a:lnSpc>
                <a:spcPct val="150000"/>
              </a:lnSpc>
              <a:buFont typeface="Symbol" panose="05050102010706020507" pitchFamily="18" charset="2"/>
              <a:buChar char=""/>
            </a:pPr>
            <a:r>
              <a:rPr lang="en-GB" dirty="0">
                <a:latin typeface="Comic Sans MS" panose="030F0702030302020204" pitchFamily="66" charset="0"/>
                <a:ea typeface="Times New Roman" panose="02020603050405020304" pitchFamily="18" charset="0"/>
              </a:rPr>
              <a:t>Books have levels for reading age and interest (</a:t>
            </a:r>
            <a:r>
              <a:rPr lang="en-GB" u="sng" dirty="0">
                <a:solidFill>
                  <a:srgbClr val="0000FF"/>
                </a:solidFill>
                <a:latin typeface="Comic Sans MS" panose="030F0702030302020204" pitchFamily="66" charset="0"/>
                <a:ea typeface="Times New Roman" panose="02020603050405020304" pitchFamily="18" charset="0"/>
                <a:hlinkClick r:id="rId2"/>
              </a:rPr>
              <a:t>http://www.arbookfind.co.uk</a:t>
            </a:r>
            <a:r>
              <a:rPr lang="en-GB" dirty="0">
                <a:latin typeface="Comic Sans MS" panose="030F0702030302020204" pitchFamily="66" charset="0"/>
                <a:ea typeface="Times New Roman" panose="02020603050405020304" pitchFamily="18" charset="0"/>
              </a:rPr>
              <a:t>) </a:t>
            </a:r>
            <a:endParaRPr lang="en-GB" dirty="0">
              <a:latin typeface="Times New Roman" panose="02020603050405020304" pitchFamily="18" charset="0"/>
              <a:ea typeface="Times New Roman" panose="02020603050405020304" pitchFamily="18" charset="0"/>
            </a:endParaRPr>
          </a:p>
          <a:p>
            <a:pPr lvl="0">
              <a:lnSpc>
                <a:spcPct val="150000"/>
              </a:lnSpc>
              <a:buFont typeface="Symbol" panose="05050102010706020507" pitchFamily="18" charset="2"/>
              <a:buChar char=""/>
            </a:pPr>
            <a:r>
              <a:rPr lang="en-GB" dirty="0">
                <a:latin typeface="Comic Sans MS" panose="030F0702030302020204" pitchFamily="66" charset="0"/>
                <a:ea typeface="Times New Roman" panose="02020603050405020304" pitchFamily="18" charset="0"/>
              </a:rPr>
              <a:t>Fosters motivation, enjoyment and engagement, we read for twenty minutes every day where possible</a:t>
            </a:r>
          </a:p>
          <a:p>
            <a:pPr lvl="0">
              <a:lnSpc>
                <a:spcPct val="150000"/>
              </a:lnSpc>
              <a:buFont typeface="Symbol" panose="05050102010706020507" pitchFamily="18" charset="2"/>
              <a:buChar char=""/>
            </a:pPr>
            <a:r>
              <a:rPr lang="en-GB" dirty="0">
                <a:latin typeface="Comic Sans MS" panose="030F0702030302020204" pitchFamily="66" charset="0"/>
                <a:ea typeface="Times New Roman" panose="02020603050405020304" pitchFamily="18" charset="0"/>
              </a:rPr>
              <a:t>An expensive resource but its implementation was supported by The Parent Council.</a:t>
            </a:r>
          </a:p>
          <a:p>
            <a:pPr lvl="0">
              <a:lnSpc>
                <a:spcPct val="150000"/>
              </a:lnSpc>
              <a:buFont typeface="Symbol" panose="05050102010706020507" pitchFamily="18" charset="2"/>
              <a:buChar char=""/>
            </a:pPr>
            <a:r>
              <a:rPr lang="en-GB" dirty="0">
                <a:latin typeface="Comic Sans MS" panose="030F0702030302020204" pitchFamily="66" charset="0"/>
                <a:ea typeface="Times New Roman" panose="02020603050405020304" pitchFamily="18" charset="0"/>
              </a:rPr>
              <a:t>Students reading engagement, achievement and attainment has made significant improvement</a:t>
            </a:r>
          </a:p>
          <a:p>
            <a:pPr lvl="0">
              <a:lnSpc>
                <a:spcPct val="150000"/>
              </a:lnSpc>
              <a:buFont typeface="Symbol" panose="05050102010706020507" pitchFamily="18" charset="2"/>
              <a:buChar char=""/>
            </a:pPr>
            <a:r>
              <a:rPr lang="en-GB" dirty="0">
                <a:latin typeface="Comic Sans MS" panose="030F0702030302020204" pitchFamily="66" charset="0"/>
                <a:ea typeface="Times New Roman" panose="02020603050405020304" pitchFamily="18" charset="0"/>
              </a:rPr>
              <a:t>Conclusion – The vital importance of reading to their learning and engagement - teacher observation, parental feedback, assessment, student feedback, across all literacy areas and pupil learning out of school</a:t>
            </a:r>
            <a:endParaRPr lang="en-GB" dirty="0">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2776406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Promoting a High-quality Learning Experience</a:t>
            </a:r>
            <a:br>
              <a:rPr lang="en-GB" dirty="0"/>
            </a:br>
            <a:r>
              <a:rPr lang="en-GB" dirty="0"/>
              <a:t/>
            </a:r>
            <a:br>
              <a:rPr lang="en-GB" dirty="0"/>
            </a:br>
            <a:endParaRPr lang="en-GB" dirty="0"/>
          </a:p>
        </p:txBody>
      </p:sp>
      <p:sp>
        <p:nvSpPr>
          <p:cNvPr id="3" name="Content Placeholder 2"/>
          <p:cNvSpPr>
            <a:spLocks noGrp="1"/>
          </p:cNvSpPr>
          <p:nvPr>
            <p:ph idx="1"/>
          </p:nvPr>
        </p:nvSpPr>
        <p:spPr>
          <a:xfrm>
            <a:off x="1295401" y="1734207"/>
            <a:ext cx="9601196" cy="4840013"/>
          </a:xfrm>
        </p:spPr>
        <p:txBody>
          <a:bodyPr>
            <a:normAutofit/>
          </a:bodyPr>
          <a:lstStyle/>
          <a:p>
            <a:pPr lvl="0">
              <a:lnSpc>
                <a:spcPct val="150000"/>
              </a:lnSpc>
            </a:pPr>
            <a:r>
              <a:rPr lang="en-GB" dirty="0"/>
              <a:t>Involve parents…</a:t>
            </a:r>
          </a:p>
          <a:p>
            <a:pPr>
              <a:lnSpc>
                <a:spcPct val="150000"/>
              </a:lnSpc>
            </a:pPr>
            <a:r>
              <a:rPr lang="en-GB" dirty="0"/>
              <a:t>Current research supports the importance of teaching of synthetic phonics… Parents are vital in the reading success of children and significant gains are seen in both reading fluency and attainment where the parents is involved…</a:t>
            </a:r>
          </a:p>
          <a:p>
            <a:pPr>
              <a:lnSpc>
                <a:spcPct val="150000"/>
              </a:lnSpc>
            </a:pPr>
            <a:r>
              <a:rPr lang="en-GB" dirty="0"/>
              <a:t>Share reading scheme or phonics teaching method with parents…</a:t>
            </a:r>
          </a:p>
          <a:p>
            <a:pPr>
              <a:lnSpc>
                <a:spcPct val="150000"/>
              </a:lnSpc>
            </a:pPr>
            <a:r>
              <a:rPr lang="en-GB" dirty="0"/>
              <a:t>Invite parents in to school, share information, reading workshops where you model and they can see how you read with the children or how the children work together</a:t>
            </a:r>
          </a:p>
          <a:p>
            <a:pPr>
              <a:lnSpc>
                <a:spcPct val="150000"/>
              </a:lnSpc>
            </a:pPr>
            <a:r>
              <a:rPr lang="en-GB" dirty="0"/>
              <a:t>Phonic tutoring can be used as an intervention at all ages and stages</a:t>
            </a:r>
          </a:p>
          <a:p>
            <a:endParaRPr lang="en-GB" dirty="0"/>
          </a:p>
        </p:txBody>
      </p:sp>
    </p:spTree>
    <p:extLst>
      <p:ext uri="{BB962C8B-B14F-4D97-AF65-F5344CB8AC3E}">
        <p14:creationId xmlns:p14="http://schemas.microsoft.com/office/powerpoint/2010/main" val="2093430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Partnership Working</a:t>
            </a:r>
            <a:br>
              <a:rPr lang="en-GB" dirty="0"/>
            </a:br>
            <a:endParaRPr lang="en-GB" dirty="0"/>
          </a:p>
        </p:txBody>
      </p:sp>
      <p:sp>
        <p:nvSpPr>
          <p:cNvPr id="3" name="Content Placeholder 2"/>
          <p:cNvSpPr>
            <a:spLocks noGrp="1"/>
          </p:cNvSpPr>
          <p:nvPr>
            <p:ph idx="1"/>
          </p:nvPr>
        </p:nvSpPr>
        <p:spPr>
          <a:xfrm>
            <a:off x="1295401" y="1813034"/>
            <a:ext cx="9601196" cy="4062834"/>
          </a:xfrm>
        </p:spPr>
        <p:txBody>
          <a:bodyPr>
            <a:normAutofit/>
          </a:bodyPr>
          <a:lstStyle/>
          <a:p>
            <a:pPr marL="0" indent="0">
              <a:buNone/>
            </a:pPr>
            <a:r>
              <a:rPr lang="en-GB" dirty="0"/>
              <a:t>When the child is learning to read, two crucial things for them to learn are:</a:t>
            </a:r>
          </a:p>
          <a:p>
            <a:pPr lvl="0"/>
            <a:r>
              <a:rPr lang="en-GB" dirty="0"/>
              <a:t>the sounds represented by written letters</a:t>
            </a:r>
          </a:p>
          <a:p>
            <a:pPr lvl="0"/>
            <a:r>
              <a:rPr lang="en-GB" dirty="0"/>
              <a:t>how to blend the sounds together to make words.</a:t>
            </a:r>
          </a:p>
          <a:p>
            <a:pPr marL="0" indent="0">
              <a:buNone/>
            </a:pPr>
            <a:r>
              <a:rPr lang="en-GB" dirty="0"/>
              <a:t>Synthetic Phonics is a way of teaching reading.</a:t>
            </a:r>
          </a:p>
          <a:p>
            <a:r>
              <a:rPr lang="en-GB" dirty="0"/>
              <a:t>Children are taught to read letters or groups of letters by saying the sound(s) they represent – so, they are taught that the letter </a:t>
            </a:r>
            <a:r>
              <a:rPr lang="en-GB" i="1" dirty="0"/>
              <a:t>l</a:t>
            </a:r>
            <a:r>
              <a:rPr lang="en-GB" dirty="0"/>
              <a:t> sounds like </a:t>
            </a:r>
            <a:r>
              <a:rPr lang="en-GB" i="1" dirty="0" err="1"/>
              <a:t>llllll</a:t>
            </a:r>
            <a:r>
              <a:rPr lang="en-GB" dirty="0"/>
              <a:t> when we say it. M sounds like </a:t>
            </a:r>
            <a:r>
              <a:rPr lang="en-GB" dirty="0" err="1"/>
              <a:t>mmmmm</a:t>
            </a:r>
            <a:r>
              <a:rPr lang="en-GB" dirty="0"/>
              <a:t>. Children can then start to read words by blending (synthesising) the sounds together to make a word.</a:t>
            </a:r>
          </a:p>
          <a:p>
            <a:r>
              <a:rPr lang="en-GB" dirty="0">
                <a:solidFill>
                  <a:srgbClr val="0070C0"/>
                </a:solidFill>
                <a:hlinkClick r:id="rId2"/>
              </a:rPr>
              <a:t>Phonics made easy | Oxford Owl</a:t>
            </a:r>
            <a:endParaRPr lang="en-GB" dirty="0">
              <a:solidFill>
                <a:srgbClr val="0070C0"/>
              </a:solidFill>
            </a:endParaRPr>
          </a:p>
          <a:p>
            <a:r>
              <a:rPr lang="en-GB" dirty="0"/>
              <a:t>Adult Community Literacy as partners</a:t>
            </a:r>
          </a:p>
          <a:p>
            <a:r>
              <a:rPr lang="en-GB" dirty="0"/>
              <a:t>Staged intervention Process – educational psychologists</a:t>
            </a:r>
          </a:p>
        </p:txBody>
      </p:sp>
    </p:spTree>
    <p:extLst>
      <p:ext uri="{BB962C8B-B14F-4D97-AF65-F5344CB8AC3E}">
        <p14:creationId xmlns:p14="http://schemas.microsoft.com/office/powerpoint/2010/main" val="781374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Using Evidence and Data to recognise the Needs of our School Community</a:t>
            </a:r>
          </a:p>
        </p:txBody>
      </p:sp>
      <p:sp>
        <p:nvSpPr>
          <p:cNvPr id="3" name="Content Placeholder 2"/>
          <p:cNvSpPr>
            <a:spLocks noGrp="1"/>
          </p:cNvSpPr>
          <p:nvPr>
            <p:ph idx="1"/>
          </p:nvPr>
        </p:nvSpPr>
        <p:spPr>
          <a:xfrm>
            <a:off x="677334" y="2160589"/>
            <a:ext cx="9239176" cy="4192914"/>
          </a:xfrm>
        </p:spPr>
        <p:txBody>
          <a:bodyPr>
            <a:normAutofit/>
          </a:bodyPr>
          <a:lstStyle/>
          <a:p>
            <a:r>
              <a:rPr lang="en-GB" dirty="0"/>
              <a:t>RWI – recognised a need for reading intervention</a:t>
            </a:r>
          </a:p>
          <a:p>
            <a:r>
              <a:rPr lang="en-GB" dirty="0"/>
              <a:t>Telephone – importance of identifying the correct sounds</a:t>
            </a:r>
          </a:p>
          <a:p>
            <a:r>
              <a:rPr lang="en-GB" dirty="0"/>
              <a:t>Phoneme/Grapheme wall chart – Progressing from reading to spelling</a:t>
            </a:r>
          </a:p>
          <a:p>
            <a:r>
              <a:rPr lang="en-GB" dirty="0"/>
              <a:t>These resources can be used right through to Primary Seven and as intervention at any stage in Primary. Progress at the learners pace… Take your time</a:t>
            </a:r>
          </a:p>
          <a:p>
            <a:r>
              <a:rPr lang="en-GB" dirty="0"/>
              <a:t>International phonics – phonics / reading / handwriting resource</a:t>
            </a:r>
          </a:p>
          <a:p>
            <a:r>
              <a:rPr lang="en-GB" dirty="0"/>
              <a:t>Nessy – Independent spelling folder example… (Reading Initiative research – impact on spelling at LA level)</a:t>
            </a:r>
          </a:p>
          <a:p>
            <a:r>
              <a:rPr lang="en-GB" dirty="0"/>
              <a:t>I-Pad apps Phonics ABC</a:t>
            </a:r>
          </a:p>
          <a:p>
            <a:r>
              <a:rPr lang="en-GB" dirty="0"/>
              <a:t>Computer - Hairy Phonics</a:t>
            </a:r>
          </a:p>
          <a:p>
            <a:r>
              <a:rPr lang="en-GB" dirty="0"/>
              <a:t>Toe by Toe</a:t>
            </a:r>
          </a:p>
        </p:txBody>
      </p:sp>
    </p:spTree>
    <p:extLst>
      <p:ext uri="{BB962C8B-B14F-4D97-AF65-F5344CB8AC3E}">
        <p14:creationId xmlns:p14="http://schemas.microsoft.com/office/powerpoint/2010/main" val="4230347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520" y="2485696"/>
            <a:ext cx="11209866" cy="2196662"/>
          </a:xfrm>
        </p:spPr>
        <p:txBody>
          <a:bodyPr>
            <a:normAutofit/>
          </a:bodyPr>
          <a:lstStyle/>
          <a:p>
            <a:r>
              <a:rPr lang="en-GB" dirty="0"/>
              <a:t>Professional Learning and Leadership</a:t>
            </a:r>
            <a:br>
              <a:rPr lang="en-GB" dirty="0"/>
            </a:br>
            <a:r>
              <a:rPr lang="en-GB" dirty="0"/>
              <a:t/>
            </a:r>
            <a:br>
              <a:rPr lang="en-GB" dirty="0"/>
            </a:br>
            <a:r>
              <a:rPr lang="en-GB" sz="2000" dirty="0"/>
              <a:t>Reciprocal Reading - Hilary </a:t>
            </a:r>
            <a:r>
              <a:rPr lang="en-GB" sz="2000" dirty="0" err="1"/>
              <a:t>Bombart</a:t>
            </a:r>
            <a:endParaRPr lang="en-GB" sz="2000" dirty="0"/>
          </a:p>
        </p:txBody>
      </p:sp>
    </p:spTree>
    <p:extLst>
      <p:ext uri="{BB962C8B-B14F-4D97-AF65-F5344CB8AC3E}">
        <p14:creationId xmlns:p14="http://schemas.microsoft.com/office/powerpoint/2010/main" val="3203511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Differentiated Support - Paired Reading</a:t>
            </a:r>
          </a:p>
        </p:txBody>
      </p:sp>
      <p:sp>
        <p:nvSpPr>
          <p:cNvPr id="3" name="Content Placeholder 2"/>
          <p:cNvSpPr>
            <a:spLocks noGrp="1"/>
          </p:cNvSpPr>
          <p:nvPr>
            <p:ph idx="1"/>
          </p:nvPr>
        </p:nvSpPr>
        <p:spPr>
          <a:xfrm>
            <a:off x="378372" y="1324303"/>
            <a:ext cx="11813628" cy="5171090"/>
          </a:xfrm>
        </p:spPr>
        <p:txBody>
          <a:bodyPr>
            <a:normAutofit fontScale="55000" lnSpcReduction="20000"/>
          </a:bodyPr>
          <a:lstStyle/>
          <a:p>
            <a:pPr marL="0" indent="0">
              <a:buNone/>
            </a:pPr>
            <a:endParaRPr lang="en-GB" sz="2600" b="1" dirty="0"/>
          </a:p>
          <a:p>
            <a:pPr>
              <a:lnSpc>
                <a:spcPct val="170000"/>
              </a:lnSpc>
            </a:pPr>
            <a:r>
              <a:rPr lang="en-GB" sz="2900" dirty="0"/>
              <a:t>Research from the University of Durham (2011) showed that sessions as short as twenty minutes were seen to be effective in boosting the tutees’ reading attainment. You may want to create distinct sections within the session: update, talking about reading/choosing a new book; reading together; summary of session.</a:t>
            </a:r>
          </a:p>
          <a:p>
            <a:pPr lvl="0">
              <a:lnSpc>
                <a:spcPct val="170000"/>
              </a:lnSpc>
            </a:pPr>
            <a:r>
              <a:rPr lang="en-GB" sz="2900" dirty="0"/>
              <a:t>Pairs – Tutor and tutee, teacher and student or similar ability peers</a:t>
            </a:r>
          </a:p>
          <a:p>
            <a:pPr lvl="0">
              <a:lnSpc>
                <a:spcPct val="170000"/>
              </a:lnSpc>
            </a:pPr>
            <a:r>
              <a:rPr lang="en-GB" sz="2900" dirty="0"/>
              <a:t>Discuss the book share any connections with it, predictions etc.</a:t>
            </a:r>
          </a:p>
          <a:p>
            <a:pPr lvl="0">
              <a:lnSpc>
                <a:spcPct val="170000"/>
              </a:lnSpc>
            </a:pPr>
            <a:r>
              <a:rPr lang="en-GB" sz="2900" dirty="0"/>
              <a:t>Sit side by side, readers who get on, build a rapport with one another</a:t>
            </a:r>
          </a:p>
          <a:p>
            <a:pPr lvl="0">
              <a:lnSpc>
                <a:spcPct val="170000"/>
              </a:lnSpc>
            </a:pPr>
            <a:r>
              <a:rPr lang="en-GB" sz="2900" dirty="0"/>
              <a:t>Teacher read, then together, then student – At lower primary – same page (Explore Read Write Inc. book)</a:t>
            </a:r>
          </a:p>
          <a:p>
            <a:pPr lvl="0">
              <a:lnSpc>
                <a:spcPct val="170000"/>
              </a:lnSpc>
            </a:pPr>
            <a:r>
              <a:rPr lang="en-GB" sz="2900" dirty="0"/>
              <a:t>National Literacy Trust toolkit for paired reading or google – various online </a:t>
            </a:r>
            <a:r>
              <a:rPr lang="en-GB" sz="2900" dirty="0" err="1"/>
              <a:t>resouces</a:t>
            </a:r>
            <a:r>
              <a:rPr lang="en-GB" sz="2900" dirty="0"/>
              <a:t> (one size does not fit all)</a:t>
            </a:r>
          </a:p>
          <a:p>
            <a:pPr lvl="0">
              <a:lnSpc>
                <a:spcPct val="170000"/>
              </a:lnSpc>
            </a:pPr>
            <a:r>
              <a:rPr lang="en-GB" sz="2900" dirty="0"/>
              <a:t>Model…</a:t>
            </a:r>
          </a:p>
          <a:p>
            <a:pPr lvl="0">
              <a:lnSpc>
                <a:spcPct val="120000"/>
              </a:lnSpc>
            </a:pPr>
            <a:r>
              <a:rPr lang="en-GB" sz="2900" dirty="0"/>
              <a:t>Parent workshop</a:t>
            </a:r>
          </a:p>
          <a:p>
            <a:endParaRPr lang="en-GB" dirty="0"/>
          </a:p>
        </p:txBody>
      </p:sp>
    </p:spTree>
    <p:extLst>
      <p:ext uri="{BB962C8B-B14F-4D97-AF65-F5344CB8AC3E}">
        <p14:creationId xmlns:p14="http://schemas.microsoft.com/office/powerpoint/2010/main" val="191344374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183</TotalTime>
  <Words>770</Words>
  <Application>Microsoft Office PowerPoint</Application>
  <PresentationFormat>Widescreen</PresentationFormat>
  <Paragraphs>75</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Comic Sans MS</vt:lpstr>
      <vt:lpstr>Symbol</vt:lpstr>
      <vt:lpstr>Times New Roman</vt:lpstr>
      <vt:lpstr>Trebuchet MS</vt:lpstr>
      <vt:lpstr>Wingdings 3</vt:lpstr>
      <vt:lpstr>Facet</vt:lpstr>
      <vt:lpstr>Practical Reading Interventions and Support in the Primary Classroom</vt:lpstr>
      <vt:lpstr>                    </vt:lpstr>
      <vt:lpstr>Improving Assessment, Intervention and Impact </vt:lpstr>
      <vt:lpstr>Targeted Approaches to Literacy</vt:lpstr>
      <vt:lpstr>Promoting a High-quality Learning Experience  </vt:lpstr>
      <vt:lpstr>Partnership Working </vt:lpstr>
      <vt:lpstr>Using Evidence and Data to recognise the Needs of our School Community</vt:lpstr>
      <vt:lpstr>Professional Learning and Leadership  Reciprocal Reading - Hilary Bombart</vt:lpstr>
      <vt:lpstr>Differentiated Support - Paired Reading</vt:lpstr>
      <vt:lpstr>Model Reading Aloud and Reading Strategies</vt:lpstr>
      <vt:lpstr>Engaging Beyond The School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Reading Interventions and Support in the Primary Classroom</dc:title>
  <dc:creator>Claire Bidwell</dc:creator>
  <cp:lastModifiedBy>Bryden, Clare</cp:lastModifiedBy>
  <cp:revision>18</cp:revision>
  <dcterms:created xsi:type="dcterms:W3CDTF">2017-05-10T00:41:54Z</dcterms:created>
  <dcterms:modified xsi:type="dcterms:W3CDTF">2017-06-02T08:39:57Z</dcterms:modified>
  <cp:contentStatus/>
</cp:coreProperties>
</file>