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64" r:id="rId6"/>
    <p:sldId id="269" r:id="rId7"/>
    <p:sldId id="274" r:id="rId8"/>
    <p:sldId id="266" r:id="rId9"/>
    <p:sldId id="27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E0353-7A59-4AD6-8784-4F42B07B6D53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489E-9276-4469-A364-FE3CE1D5F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6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489E-9276-4469-A364-FE3CE1D5F7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1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Stuart Craig – Educational Psychologist. Chair of the literacy forum. Claire Bidwell PT </a:t>
            </a:r>
            <a:r>
              <a:rPr lang="en-GB" dirty="0" err="1"/>
              <a:t>Lochdonhead</a:t>
            </a:r>
            <a:r>
              <a:rPr lang="en-GB" dirty="0"/>
              <a:t> Primary School Islay, Oban, </a:t>
            </a:r>
            <a:r>
              <a:rPr lang="en-GB" dirty="0" err="1"/>
              <a:t>Dunoon</a:t>
            </a:r>
            <a:r>
              <a:rPr lang="en-GB" dirty="0"/>
              <a:t>, </a:t>
            </a:r>
            <a:r>
              <a:rPr lang="en-GB" dirty="0" err="1"/>
              <a:t>Helensburgh</a:t>
            </a:r>
            <a:r>
              <a:rPr lang="en-GB" dirty="0"/>
              <a:t>. Early years workers, childcare workers, child nurses, </a:t>
            </a:r>
            <a:r>
              <a:rPr lang="en-GB" dirty="0" err="1"/>
              <a:t>homestart</a:t>
            </a:r>
            <a:r>
              <a:rPr lang="en-GB" dirty="0"/>
              <a:t>, social work, librarians, teachers across all ages, adult and community literacy workers working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489E-9276-4469-A364-FE3CE1D5F7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2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489E-9276-4469-A364-FE3CE1D5F7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4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2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9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69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8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632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7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84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7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2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0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6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5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9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3E4DD-E484-45F3-AEE6-6143DFBEF23A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5FA188-8941-41E3-B529-859AFE5F8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3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glowblogs/abl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/>
              <a:t>Working together to improve literacy: achievement for 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Argyll and Bute Literacy Forum</a:t>
            </a:r>
          </a:p>
        </p:txBody>
      </p:sp>
    </p:spTree>
    <p:extLst>
      <p:ext uri="{BB962C8B-B14F-4D97-AF65-F5344CB8AC3E}">
        <p14:creationId xmlns:p14="http://schemas.microsoft.com/office/powerpoint/2010/main" val="40882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382" y="2404534"/>
            <a:ext cx="9421091" cy="795866"/>
          </a:xfrm>
        </p:spPr>
        <p:txBody>
          <a:bodyPr/>
          <a:lstStyle/>
          <a:p>
            <a:r>
              <a:rPr lang="en-GB" dirty="0" smtClean="0"/>
              <a:t>Mull Literacy Support Group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269673"/>
            <a:ext cx="8759151" cy="3089563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/>
              <a:t>Aim: To </a:t>
            </a:r>
            <a:r>
              <a:rPr lang="en-GB" sz="2900" dirty="0"/>
              <a:t>encourage discussion and dialogue </a:t>
            </a:r>
            <a:r>
              <a:rPr lang="en-GB" sz="2900" dirty="0" smtClean="0"/>
              <a:t>and </a:t>
            </a:r>
            <a:r>
              <a:rPr lang="en-GB" sz="2900" dirty="0"/>
              <a:t>encourage effective literacy practices </a:t>
            </a:r>
            <a:endParaRPr lang="en-GB" sz="2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/>
              <a:t>Invite practitioners across all teaching and learning areas to share knowledge of effective practice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/>
              <a:t>Workshops: Adult Community learning, Reciprocal Reading, Supporting  literacy difficulties in the classroom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/>
              <a:t>Meet three or four times a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/>
              <a:t>Would you be interested?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/>
              <a:t>Further Ideas and suggestions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82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0206"/>
          </a:xfrm>
        </p:spPr>
        <p:txBody>
          <a:bodyPr/>
          <a:lstStyle/>
          <a:p>
            <a:r>
              <a:rPr lang="en-GB" dirty="0"/>
              <a:t>The Literacy Forum on the Road…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9588"/>
            <a:ext cx="8596668" cy="5235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>
              <a:lnSpc>
                <a:spcPct val="200000"/>
              </a:lnSpc>
            </a:pPr>
            <a:r>
              <a:rPr lang="en-GB" dirty="0"/>
              <a:t>Currently touring across all clusters in Argyll and Bute</a:t>
            </a:r>
          </a:p>
          <a:p>
            <a:pPr>
              <a:lnSpc>
                <a:spcPct val="200000"/>
              </a:lnSpc>
            </a:pPr>
            <a:r>
              <a:rPr lang="en-GB" dirty="0"/>
              <a:t>The literacy forum is made up of a variety of practitioners from a range of backgrounds and specialisms who come together and share knowledge based on research at both a local and national level</a:t>
            </a:r>
          </a:p>
          <a:p>
            <a:pPr>
              <a:lnSpc>
                <a:spcPct val="200000"/>
              </a:lnSpc>
            </a:pPr>
            <a:r>
              <a:rPr lang="en-GB" dirty="0"/>
              <a:t>The process is to encourage discussion and dialogue and encourage effective literacy practices by sharing what works and what does not work</a:t>
            </a:r>
          </a:p>
          <a:p>
            <a:pPr>
              <a:lnSpc>
                <a:spcPct val="200000"/>
              </a:lnSpc>
            </a:pPr>
            <a:r>
              <a:rPr lang="en-GB" dirty="0"/>
              <a:t>The aim today is to offer that feeling of </a:t>
            </a:r>
            <a:r>
              <a:rPr lang="en-GB" dirty="0" smtClean="0"/>
              <a:t>support and knowing that </a:t>
            </a:r>
            <a:r>
              <a:rPr lang="en-GB" dirty="0"/>
              <a:t>you are not alone and that we are not alone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5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4116"/>
            <a:ext cx="8596668" cy="5987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GB" sz="2200" dirty="0"/>
              <a:t>It is fundamental to support our learners but just as fundamental to support ourselves as we are at the forefront of children’s learning</a:t>
            </a:r>
          </a:p>
          <a:p>
            <a:pPr>
              <a:lnSpc>
                <a:spcPct val="200000"/>
              </a:lnSpc>
            </a:pPr>
            <a:r>
              <a:rPr lang="en-GB" sz="2200" dirty="0"/>
              <a:t>Huge responsibility on all of our shoulders to develop literacy in schools and to all children at all levels</a:t>
            </a:r>
          </a:p>
          <a:p>
            <a:pPr>
              <a:lnSpc>
                <a:spcPct val="200000"/>
              </a:lnSpc>
            </a:pPr>
            <a:r>
              <a:rPr lang="en-GB" sz="2200" dirty="0"/>
              <a:t>Current research is heavily supporting the importance of literacy development and acquisition in the early years; pre-birth, babies, toddlers and pre-school </a:t>
            </a:r>
          </a:p>
          <a:p>
            <a:pPr>
              <a:lnSpc>
                <a:spcPct val="200000"/>
              </a:lnSpc>
            </a:pPr>
            <a:r>
              <a:rPr lang="en-GB" sz="2200" dirty="0"/>
              <a:t>Children are arriving at school equipped to be literacy learners suggesting that literacy is not learned in isolation or taught in isolation so the importance of co-operative learning is an important part of literacy achievement</a:t>
            </a:r>
          </a:p>
          <a:p>
            <a:pPr>
              <a:lnSpc>
                <a:spcPct val="200000"/>
              </a:lnSpc>
            </a:pPr>
            <a:r>
              <a:rPr lang="en-GB" sz="2200" dirty="0"/>
              <a:t>All practitioners have effective knowledge, insight and practice to share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4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3226"/>
          </a:xfrm>
        </p:spPr>
        <p:txBody>
          <a:bodyPr/>
          <a:lstStyle/>
          <a:p>
            <a:r>
              <a:rPr lang="en-GB" dirty="0"/>
              <a:t>Sharing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2826"/>
            <a:ext cx="8596668" cy="446876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Sometimes its about stripping it back to what matters most to that child at that time and what the child needs most from </a:t>
            </a:r>
            <a:r>
              <a:rPr lang="en-GB" sz="2400" dirty="0" smtClean="0"/>
              <a:t>the environment and others </a:t>
            </a:r>
            <a:r>
              <a:rPr lang="en-GB" sz="2400" dirty="0"/>
              <a:t>around them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Its easy to feel isolated, as practitioners, in Argyll and Bute so its important to work together and engage in discussion and dialogue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By bringing people together to work collegiately we can share good practice and build resilience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We need to share where we see good results and ask for support when we need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9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Our Children, Their Future – Argyll and Bute’s Vision and Strategy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Our aspiration is to ensure that Argyll and Bute is the best place in Scotland for our children to grow up. Our vision is that </a:t>
            </a:r>
            <a:r>
              <a:rPr lang="en-GB" altLang="en-US" b="1"/>
              <a:t>together we will realise ambition, excellence and equality for all. </a:t>
            </a:r>
          </a:p>
          <a:p>
            <a:endParaRPr lang="en-GB" altLang="en-US"/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3109914"/>
            <a:ext cx="3025775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2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77307" y="4597758"/>
            <a:ext cx="3760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https://blogs.glowscotland.org.uk/glowblogs/able/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Literacy Forum Twilight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1071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2000" dirty="0"/>
              <a:t>What is being offered today is the opportunity to see examples of evidence based practices and examples of what can work. 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It is an opportunity to think about your environment, your practice and the children whose literacy development you are responsible for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We need to discover what works in our area and what doesn’t to raise achievement and attainment for all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Timings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Session 1: 1705 - 1750</a:t>
            </a:r>
          </a:p>
          <a:p>
            <a:endParaRPr lang="en-GB" sz="4400" dirty="0"/>
          </a:p>
          <a:p>
            <a:r>
              <a:rPr lang="en-GB" sz="4400" dirty="0"/>
              <a:t>Session 2: 1750 – 1830 (including evaluation)</a:t>
            </a:r>
          </a:p>
        </p:txBody>
      </p:sp>
    </p:spTree>
    <p:extLst>
      <p:ext uri="{BB962C8B-B14F-4D97-AF65-F5344CB8AC3E}">
        <p14:creationId xmlns:p14="http://schemas.microsoft.com/office/powerpoint/2010/main" val="34795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00997"/>
          </a:xfrm>
        </p:spPr>
        <p:txBody>
          <a:bodyPr numCol="2"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2000" dirty="0"/>
              <a:t>                   </a:t>
            </a:r>
            <a:r>
              <a:rPr lang="en-GB" sz="8000" b="1" dirty="0"/>
              <a:t>Session 1  </a:t>
            </a:r>
            <a:r>
              <a:rPr lang="en-GB" sz="8000" dirty="0"/>
              <a:t>1705-1750</a:t>
            </a:r>
          </a:p>
          <a:p>
            <a:pPr marL="0" lvl="0" indent="0">
              <a:buNone/>
            </a:pPr>
            <a:endParaRPr lang="en-GB" sz="8000" b="1" dirty="0"/>
          </a:p>
          <a:p>
            <a:pPr lvl="0"/>
            <a:r>
              <a:rPr lang="en-GB" sz="8000" dirty="0"/>
              <a:t>ELC Literacy tracker </a:t>
            </a:r>
          </a:p>
          <a:p>
            <a:r>
              <a:rPr lang="en-GB" sz="8000" dirty="0"/>
              <a:t>Effective use of assessments in identifying and supporting literacy difficulties</a:t>
            </a:r>
          </a:p>
          <a:p>
            <a:r>
              <a:rPr lang="en-GB" sz="8000" dirty="0"/>
              <a:t>Practical Reading interventions and support in the primary </a:t>
            </a:r>
            <a:r>
              <a:rPr lang="en-GB" sz="8000" dirty="0" smtClean="0"/>
              <a:t>classroom</a:t>
            </a:r>
          </a:p>
          <a:p>
            <a:endParaRPr lang="en-GB" sz="8000" dirty="0"/>
          </a:p>
          <a:p>
            <a:endParaRPr lang="en-GB" sz="8000" dirty="0"/>
          </a:p>
          <a:p>
            <a:pPr marL="0" lvl="0" indent="0">
              <a:buNone/>
            </a:pPr>
            <a:r>
              <a:rPr lang="en-GB" sz="8000" dirty="0"/>
              <a:t> </a:t>
            </a:r>
            <a:r>
              <a:rPr lang="en-GB" sz="8000" b="1" dirty="0" smtClean="0"/>
              <a:t>Session </a:t>
            </a:r>
            <a:r>
              <a:rPr lang="en-GB" sz="8000" b="1" dirty="0"/>
              <a:t>2 </a:t>
            </a:r>
            <a:r>
              <a:rPr lang="en-GB" sz="8000" dirty="0"/>
              <a:t>(&amp; evaluation) 1750 -1830</a:t>
            </a:r>
          </a:p>
          <a:p>
            <a:pPr marL="0" lvl="0" indent="0">
              <a:buNone/>
            </a:pPr>
            <a:endParaRPr lang="en-GB" sz="8000" b="1" dirty="0"/>
          </a:p>
          <a:p>
            <a:pPr lvl="0"/>
            <a:r>
              <a:rPr lang="en-GB" sz="8000" dirty="0"/>
              <a:t>ELC Literacy tracker</a:t>
            </a:r>
          </a:p>
          <a:p>
            <a:pPr lvl="0"/>
            <a:r>
              <a:rPr lang="en-GB" sz="8000" dirty="0"/>
              <a:t>Effective use of assessments in identifying and supporting literacy difficulties</a:t>
            </a:r>
          </a:p>
          <a:p>
            <a:r>
              <a:rPr lang="en-GB" sz="8000" dirty="0"/>
              <a:t>Practical Reading interventions and support in the primary classroom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6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625</Words>
  <Application>Microsoft Office PowerPoint</Application>
  <PresentationFormat>Widescreen</PresentationFormat>
  <Paragraphs>56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Working together to improve literacy: achievement for all</vt:lpstr>
      <vt:lpstr>The Literacy Forum on the Road…</vt:lpstr>
      <vt:lpstr>Support</vt:lpstr>
      <vt:lpstr>Sharing Good Practice</vt:lpstr>
      <vt:lpstr>Our Children, Their Future – Argyll and Bute’s Vision and Strategy</vt:lpstr>
      <vt:lpstr>PowerPoint Presentation</vt:lpstr>
      <vt:lpstr>Literacy Forum Twilight </vt:lpstr>
      <vt:lpstr>Timings </vt:lpstr>
      <vt:lpstr>Workshops</vt:lpstr>
      <vt:lpstr>Mull Literacy Support Group 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to improve literacy: achievement for all</dc:title>
  <dc:creator>Bryden, Clare</dc:creator>
  <cp:lastModifiedBy>Bryden, Clare</cp:lastModifiedBy>
  <cp:revision>31</cp:revision>
  <dcterms:created xsi:type="dcterms:W3CDTF">2017-02-28T14:39:47Z</dcterms:created>
  <dcterms:modified xsi:type="dcterms:W3CDTF">2017-06-02T08:39:34Z</dcterms:modified>
  <cp:contentStatus/>
</cp:coreProperties>
</file>