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tif" ContentType="image/tif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6" r:id="rId2"/>
    <p:sldId id="258" r:id="rId3"/>
    <p:sldId id="260" r:id="rId4"/>
    <p:sldId id="271" r:id="rId5"/>
    <p:sldId id="272" r:id="rId6"/>
    <p:sldId id="276" r:id="rId7"/>
    <p:sldId id="259" r:id="rId8"/>
    <p:sldId id="278" r:id="rId9"/>
    <p:sldId id="274" r:id="rId10"/>
    <p:sldId id="277" r:id="rId11"/>
    <p:sldId id="267" r:id="rId12"/>
    <p:sldId id="279" r:id="rId13"/>
    <p:sldId id="269" r:id="rId14"/>
    <p:sldId id="280" r:id="rId15"/>
    <p:sldId id="281" r:id="rId16"/>
    <p:sldId id="282" r:id="rId17"/>
    <p:sldId id="264" r:id="rId18"/>
    <p:sldId id="265" r:id="rId19"/>
    <p:sldId id="275" r:id="rId20"/>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158" autoAdjust="0"/>
  </p:normalViewPr>
  <p:slideViewPr>
    <p:cSldViewPr>
      <p:cViewPr varScale="1">
        <p:scale>
          <a:sx n="61" d="100"/>
          <a:sy n="61" d="100"/>
        </p:scale>
        <p:origin x="1656" y="54"/>
      </p:cViewPr>
      <p:guideLst>
        <p:guide orient="horz" pos="2160"/>
        <p:guide pos="2880"/>
      </p:guideLst>
    </p:cSldViewPr>
  </p:slideViewPr>
  <p:notesTextViewPr>
    <p:cViewPr>
      <p:scale>
        <a:sx n="3" d="2"/>
        <a:sy n="3" d="2"/>
      </p:scale>
      <p:origin x="0" y="0"/>
    </p:cViewPr>
  </p:notesTextViewPr>
  <p:sorterViewPr>
    <p:cViewPr>
      <p:scale>
        <a:sx n="100" d="100"/>
        <a:sy n="100" d="100"/>
      </p:scale>
      <p:origin x="0" y="-3738"/>
    </p:cViewPr>
  </p:sorterViewPr>
  <p:notesViewPr>
    <p:cSldViewPr>
      <p:cViewPr varScale="1">
        <p:scale>
          <a:sx n="35" d="100"/>
          <a:sy n="35" d="100"/>
        </p:scale>
        <p:origin x="226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250165303884486E-2"/>
          <c:y val="0.13370341899874652"/>
          <c:w val="0.88750180562704595"/>
          <c:h val="0.66213284025512642"/>
        </c:manualLayout>
      </c:layout>
      <c:lineChart>
        <c:grouping val="standard"/>
        <c:varyColors val="0"/>
        <c:ser>
          <c:idx val="0"/>
          <c:order val="0"/>
          <c:tx>
            <c:v>Subgroup</c:v>
          </c:tx>
          <c:spPr>
            <a:ln w="25400">
              <a:solidFill>
                <a:srgbClr val="99CCFF"/>
              </a:solidFill>
              <a:prstDash val="solid"/>
            </a:ln>
          </c:spPr>
          <c:marker>
            <c:symbol val="circle"/>
            <c:size val="6"/>
            <c:spPr>
              <a:solidFill>
                <a:srgbClr val="003366"/>
              </a:solidFill>
              <a:ln>
                <a:solidFill>
                  <a:srgbClr val="000080"/>
                </a:solidFill>
                <a:prstDash val="solid"/>
              </a:ln>
            </c:spPr>
          </c:marker>
          <c:dLbls>
            <c:spPr>
              <a:solidFill>
                <a:prstClr val="white"/>
              </a:solidFill>
              <a:ln>
                <a:solidFill>
                  <a:prstClr val="black">
                    <a:lumMod val="65000"/>
                    <a:lumOff val="35000"/>
                  </a:prstClr>
                </a:solidFill>
              </a:ln>
              <a:effectLst/>
            </c:spPr>
            <c:txPr>
              <a:bodyPr wrap="square" lIns="38100" tIns="19050" rIns="38100" bIns="19050" anchor="ctr">
                <a:spAutoFit/>
              </a:bodyPr>
              <a:lstStyle/>
              <a:p>
                <a:pPr>
                  <a:defRPr sz="2000"/>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EllipseCallout">
                    <a:avLst/>
                  </a:prstGeom>
                </c15:spPr>
                <c15:layout/>
                <c15:showLeaderLines val="0"/>
              </c:ext>
            </c:extLst>
          </c:dLbls>
          <c:cat>
            <c:strRef>
              <c:f>wksDatabase01!$B$62:$B$66</c:f>
              <c:strCache>
                <c:ptCount val="5"/>
                <c:pt idx="0">
                  <c:v>18 months</c:v>
                </c:pt>
                <c:pt idx="1">
                  <c:v>2 years</c:v>
                </c:pt>
                <c:pt idx="2">
                  <c:v>3 years</c:v>
                </c:pt>
                <c:pt idx="3">
                  <c:v>4 years</c:v>
                </c:pt>
                <c:pt idx="4">
                  <c:v>5 years</c:v>
                </c:pt>
              </c:strCache>
            </c:strRef>
          </c:cat>
          <c:val>
            <c:numRef>
              <c:f>wksDatabase01!$C$62:$C$66</c:f>
              <c:numCache>
                <c:formatCode>General</c:formatCode>
                <c:ptCount val="5"/>
                <c:pt idx="0">
                  <c:v>50</c:v>
                </c:pt>
                <c:pt idx="1">
                  <c:v>250</c:v>
                </c:pt>
                <c:pt idx="2">
                  <c:v>300</c:v>
                </c:pt>
                <c:pt idx="3">
                  <c:v>1200</c:v>
                </c:pt>
                <c:pt idx="4">
                  <c:v>5000</c:v>
                </c:pt>
              </c:numCache>
            </c:numRef>
          </c:val>
          <c:smooth val="0"/>
          <c:extLst xmlns:c16r2="http://schemas.microsoft.com/office/drawing/2015/06/chart">
            <c:ext xmlns:c16="http://schemas.microsoft.com/office/drawing/2014/chart" uri="{C3380CC4-5D6E-409C-BE32-E72D297353CC}">
              <c16:uniqueId val="{00000000-215B-4D92-B11E-9FD0CE9658E3}"/>
            </c:ext>
          </c:extLst>
        </c:ser>
        <c:dLbls>
          <c:showLegendKey val="0"/>
          <c:showVal val="0"/>
          <c:showCatName val="0"/>
          <c:showSerName val="0"/>
          <c:showPercent val="0"/>
          <c:showBubbleSize val="0"/>
        </c:dLbls>
        <c:marker val="1"/>
        <c:smooth val="0"/>
        <c:axId val="371889912"/>
        <c:axId val="371896184"/>
      </c:lineChart>
      <c:catAx>
        <c:axId val="371889912"/>
        <c:scaling>
          <c:orientation val="minMax"/>
        </c:scaling>
        <c:delete val="0"/>
        <c:axPos val="b"/>
        <c:title>
          <c:tx>
            <c:rich>
              <a:bodyPr/>
              <a:lstStyle/>
              <a:p>
                <a:pPr>
                  <a:defRPr sz="1200"/>
                </a:pPr>
                <a:r>
                  <a:rPr lang="en-US" sz="1200"/>
                  <a:t>Age</a:t>
                </a:r>
              </a:p>
            </c:rich>
          </c:tx>
          <c:layout/>
          <c:overlay val="0"/>
        </c:title>
        <c:numFmt formatCode="General" sourceLinked="1"/>
        <c:majorTickMark val="out"/>
        <c:minorTickMark val="none"/>
        <c:tickLblPos val="nextTo"/>
        <c:spPr>
          <a:ln w="3175">
            <a:solidFill>
              <a:srgbClr val="000000"/>
            </a:solidFill>
            <a:prstDash val="solid"/>
          </a:ln>
        </c:spPr>
        <c:txPr>
          <a:bodyPr rot="-5400000" vert="horz"/>
          <a:lstStyle/>
          <a:p>
            <a:pPr>
              <a:defRPr sz="1200" b="0" i="0" u="none" strike="noStrike" baseline="0">
                <a:solidFill>
                  <a:srgbClr val="000000"/>
                </a:solidFill>
                <a:latin typeface="Arial"/>
                <a:ea typeface="Arial"/>
                <a:cs typeface="Arial"/>
              </a:defRPr>
            </a:pPr>
            <a:endParaRPr lang="en-US"/>
          </a:p>
        </c:txPr>
        <c:crossAx val="371896184"/>
        <c:crosses val="autoZero"/>
        <c:auto val="0"/>
        <c:lblAlgn val="ctr"/>
        <c:lblOffset val="100"/>
        <c:tickLblSkip val="1"/>
        <c:tickMarkSkip val="1"/>
        <c:noMultiLvlLbl val="0"/>
      </c:catAx>
      <c:valAx>
        <c:axId val="371896184"/>
        <c:scaling>
          <c:orientation val="minMax"/>
        </c:scaling>
        <c:delete val="0"/>
        <c:axPos val="l"/>
        <c:title>
          <c:tx>
            <c:rich>
              <a:bodyPr/>
              <a:lstStyle/>
              <a:p>
                <a:pPr>
                  <a:defRPr sz="1200"/>
                </a:pPr>
                <a:r>
                  <a:rPr lang="en-US" sz="1200"/>
                  <a:t>No. Words Produced</a:t>
                </a:r>
              </a:p>
            </c:rich>
          </c:tx>
          <c:layout/>
          <c:overlay val="0"/>
        </c:title>
        <c:numFmt formatCode="General" sourceLinked="0"/>
        <c:majorTickMark val="cross"/>
        <c:minorTickMark val="in"/>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371889912"/>
        <c:crosses val="autoZero"/>
        <c:crossBetween val="between"/>
      </c:valAx>
      <c:spPr>
        <a:noFill/>
        <a:ln w="25400">
          <a:noFill/>
        </a:ln>
      </c:spPr>
    </c:plotArea>
    <c:legend>
      <c:legendPos val="r"/>
      <c:legendEntry>
        <c:idx val="0"/>
        <c:delete val="1"/>
      </c:legendEntry>
      <c:layout>
        <c:manualLayout>
          <c:xMode val="edge"/>
          <c:yMode val="edge"/>
          <c:x val="0.77792915531335149"/>
          <c:y val="3.9577887401425683E-2"/>
          <c:w val="0.18937329700272479"/>
          <c:h val="9.4986929763421629E-2"/>
        </c:manualLayout>
      </c:layout>
      <c:overlay val="0"/>
      <c:txPr>
        <a:bodyPr/>
        <a:lstStyle/>
        <a:p>
          <a:pPr>
            <a:defRPr sz="800"/>
          </a:pPr>
          <a:endParaRPr lang="en-US"/>
        </a:p>
      </c:txPr>
    </c:legend>
    <c:plotVisOnly val="1"/>
    <c:dispBlanksAs val="gap"/>
    <c:showDLblsOverMax val="0"/>
  </c:chart>
  <c:spPr>
    <a:solidFill>
      <a:srgbClr val="FFFFFF"/>
    </a:solidFill>
    <a:ln w="3175">
      <a:noFill/>
      <a:prstDash val="solid"/>
    </a:ln>
  </c:spPr>
  <c:txPr>
    <a:bodyPr/>
    <a:lstStyle/>
    <a:p>
      <a:pPr>
        <a:defRPr sz="500" b="0" i="0" u="none" strike="noStrike" baseline="0">
          <a:solidFill>
            <a:srgbClr val="0000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DF445CFD-F3AE-47F8-9DFE-F56C96AEAB62}" type="datetimeFigureOut">
              <a:rPr lang="en-GB" smtClean="0"/>
              <a:t>30/05/2017</a:t>
            </a:fld>
            <a:endParaRPr lang="en-GB"/>
          </a:p>
        </p:txBody>
      </p:sp>
      <p:sp>
        <p:nvSpPr>
          <p:cNvPr id="4" name="Footer Placeholder 3"/>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166B0AEF-2ED9-4BA4-888E-6456B8CBD10E}" type="slidenum">
              <a:rPr lang="en-GB" smtClean="0"/>
              <a:t>‹#›</a:t>
            </a:fld>
            <a:endParaRPr lang="en-GB"/>
          </a:p>
        </p:txBody>
      </p:sp>
    </p:spTree>
    <p:extLst>
      <p:ext uri="{BB962C8B-B14F-4D97-AF65-F5344CB8AC3E}">
        <p14:creationId xmlns:p14="http://schemas.microsoft.com/office/powerpoint/2010/main" val="1949453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GB"/>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BB849CAE-D339-4000-870B-476DEA488DEF}" type="datetimeFigureOut">
              <a:rPr lang="en-GB" smtClean="0"/>
              <a:t>30/05/2017</a:t>
            </a:fld>
            <a:endParaRPr lang="en-GB"/>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GB"/>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GB"/>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AD603F24-D313-4C9D-9EEF-004AC9BC69B4}" type="slidenum">
              <a:rPr lang="en-GB" smtClean="0"/>
              <a:t>‹#›</a:t>
            </a:fld>
            <a:endParaRPr lang="en-GB"/>
          </a:p>
        </p:txBody>
      </p:sp>
    </p:spTree>
    <p:extLst>
      <p:ext uri="{BB962C8B-B14F-4D97-AF65-F5344CB8AC3E}">
        <p14:creationId xmlns:p14="http://schemas.microsoft.com/office/powerpoint/2010/main" val="886281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D603F24-D313-4C9D-9EEF-004AC9BC69B4}" type="slidenum">
              <a:rPr lang="en-GB" smtClean="0"/>
              <a:t>1</a:t>
            </a:fld>
            <a:endParaRPr lang="en-GB"/>
          </a:p>
        </p:txBody>
      </p:sp>
    </p:spTree>
    <p:extLst>
      <p:ext uri="{BB962C8B-B14F-4D97-AF65-F5344CB8AC3E}">
        <p14:creationId xmlns:p14="http://schemas.microsoft.com/office/powerpoint/2010/main" val="3067992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603F24-D313-4C9D-9EEF-004AC9BC69B4}" type="slidenum">
              <a:rPr lang="en-GB" smtClean="0"/>
              <a:t>10</a:t>
            </a:fld>
            <a:endParaRPr lang="en-GB"/>
          </a:p>
        </p:txBody>
      </p:sp>
    </p:spTree>
    <p:extLst>
      <p:ext uri="{BB962C8B-B14F-4D97-AF65-F5344CB8AC3E}">
        <p14:creationId xmlns:p14="http://schemas.microsoft.com/office/powerpoint/2010/main" val="3720664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603F24-D313-4C9D-9EEF-004AC9BC69B4}" type="slidenum">
              <a:rPr lang="en-GB" smtClean="0"/>
              <a:t>11</a:t>
            </a:fld>
            <a:endParaRPr lang="en-GB"/>
          </a:p>
        </p:txBody>
      </p:sp>
    </p:spTree>
    <p:extLst>
      <p:ext uri="{BB962C8B-B14F-4D97-AF65-F5344CB8AC3E}">
        <p14:creationId xmlns:p14="http://schemas.microsoft.com/office/powerpoint/2010/main" val="591551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008" y="4313237"/>
            <a:ext cx="5560060" cy="4459431"/>
          </a:xfrm>
        </p:spPr>
        <p:txBody>
          <a:bodyPr/>
          <a:lstStyle/>
          <a:p>
            <a:endParaRPr lang="en-GB" dirty="0"/>
          </a:p>
        </p:txBody>
      </p:sp>
      <p:sp>
        <p:nvSpPr>
          <p:cNvPr id="4" name="Slide Number Placeholder 3"/>
          <p:cNvSpPr>
            <a:spLocks noGrp="1"/>
          </p:cNvSpPr>
          <p:nvPr>
            <p:ph type="sldNum" sz="quarter" idx="10"/>
          </p:nvPr>
        </p:nvSpPr>
        <p:spPr/>
        <p:txBody>
          <a:bodyPr/>
          <a:lstStyle/>
          <a:p>
            <a:fld id="{AD603F24-D313-4C9D-9EEF-004AC9BC69B4}" type="slidenum">
              <a:rPr lang="en-GB" smtClean="0"/>
              <a:t>12</a:t>
            </a:fld>
            <a:endParaRPr lang="en-GB"/>
          </a:p>
        </p:txBody>
      </p:sp>
    </p:spTree>
    <p:extLst>
      <p:ext uri="{BB962C8B-B14F-4D97-AF65-F5344CB8AC3E}">
        <p14:creationId xmlns:p14="http://schemas.microsoft.com/office/powerpoint/2010/main" val="2564233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603F24-D313-4C9D-9EEF-004AC9BC69B4}" type="slidenum">
              <a:rPr lang="en-GB" smtClean="0"/>
              <a:t>13</a:t>
            </a:fld>
            <a:endParaRPr lang="en-GB"/>
          </a:p>
        </p:txBody>
      </p:sp>
    </p:spTree>
    <p:extLst>
      <p:ext uri="{BB962C8B-B14F-4D97-AF65-F5344CB8AC3E}">
        <p14:creationId xmlns:p14="http://schemas.microsoft.com/office/powerpoint/2010/main" val="419157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603F24-D313-4C9D-9EEF-004AC9BC69B4}" type="slidenum">
              <a:rPr lang="en-GB" smtClean="0"/>
              <a:t>14</a:t>
            </a:fld>
            <a:endParaRPr lang="en-GB"/>
          </a:p>
        </p:txBody>
      </p:sp>
    </p:spTree>
    <p:extLst>
      <p:ext uri="{BB962C8B-B14F-4D97-AF65-F5344CB8AC3E}">
        <p14:creationId xmlns:p14="http://schemas.microsoft.com/office/powerpoint/2010/main" val="2921971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603F24-D313-4C9D-9EEF-004AC9BC69B4}" type="slidenum">
              <a:rPr lang="en-GB" smtClean="0"/>
              <a:t>15</a:t>
            </a:fld>
            <a:endParaRPr lang="en-GB"/>
          </a:p>
        </p:txBody>
      </p:sp>
    </p:spTree>
    <p:extLst>
      <p:ext uri="{BB962C8B-B14F-4D97-AF65-F5344CB8AC3E}">
        <p14:creationId xmlns:p14="http://schemas.microsoft.com/office/powerpoint/2010/main" val="4142339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603F24-D313-4C9D-9EEF-004AC9BC69B4}" type="slidenum">
              <a:rPr lang="en-GB" smtClean="0"/>
              <a:t>16</a:t>
            </a:fld>
            <a:endParaRPr lang="en-GB"/>
          </a:p>
        </p:txBody>
      </p:sp>
    </p:spTree>
    <p:extLst>
      <p:ext uri="{BB962C8B-B14F-4D97-AF65-F5344CB8AC3E}">
        <p14:creationId xmlns:p14="http://schemas.microsoft.com/office/powerpoint/2010/main" val="723535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603F24-D313-4C9D-9EEF-004AC9BC69B4}" type="slidenum">
              <a:rPr lang="en-GB" smtClean="0"/>
              <a:t>17</a:t>
            </a:fld>
            <a:endParaRPr lang="en-GB"/>
          </a:p>
        </p:txBody>
      </p:sp>
    </p:spTree>
    <p:extLst>
      <p:ext uri="{BB962C8B-B14F-4D97-AF65-F5344CB8AC3E}">
        <p14:creationId xmlns:p14="http://schemas.microsoft.com/office/powerpoint/2010/main" val="285344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endParaRPr lang="en-GB" dirty="0"/>
          </a:p>
        </p:txBody>
      </p:sp>
      <p:sp>
        <p:nvSpPr>
          <p:cNvPr id="4" name="Slide Number Placeholder 3"/>
          <p:cNvSpPr>
            <a:spLocks noGrp="1"/>
          </p:cNvSpPr>
          <p:nvPr>
            <p:ph type="sldNum" sz="quarter" idx="10"/>
          </p:nvPr>
        </p:nvSpPr>
        <p:spPr/>
        <p:txBody>
          <a:bodyPr/>
          <a:lstStyle/>
          <a:p>
            <a:fld id="{AD603F24-D313-4C9D-9EEF-004AC9BC69B4}" type="slidenum">
              <a:rPr lang="en-GB" smtClean="0"/>
              <a:t>18</a:t>
            </a:fld>
            <a:endParaRPr lang="en-GB"/>
          </a:p>
        </p:txBody>
      </p:sp>
    </p:spTree>
    <p:extLst>
      <p:ext uri="{BB962C8B-B14F-4D97-AF65-F5344CB8AC3E}">
        <p14:creationId xmlns:p14="http://schemas.microsoft.com/office/powerpoint/2010/main" val="2137270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603F24-D313-4C9D-9EEF-004AC9BC69B4}" type="slidenum">
              <a:rPr lang="en-GB" smtClean="0"/>
              <a:t>19</a:t>
            </a:fld>
            <a:endParaRPr lang="en-GB"/>
          </a:p>
        </p:txBody>
      </p:sp>
    </p:spTree>
    <p:extLst>
      <p:ext uri="{BB962C8B-B14F-4D97-AF65-F5344CB8AC3E}">
        <p14:creationId xmlns:p14="http://schemas.microsoft.com/office/powerpoint/2010/main" val="2054995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603F24-D313-4C9D-9EEF-004AC9BC69B4}" type="slidenum">
              <a:rPr lang="en-GB" smtClean="0"/>
              <a:t>2</a:t>
            </a:fld>
            <a:endParaRPr lang="en-GB"/>
          </a:p>
        </p:txBody>
      </p:sp>
    </p:spTree>
    <p:extLst>
      <p:ext uri="{BB962C8B-B14F-4D97-AF65-F5344CB8AC3E}">
        <p14:creationId xmlns:p14="http://schemas.microsoft.com/office/powerpoint/2010/main" val="3797142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603F24-D313-4C9D-9EEF-004AC9BC69B4}" type="slidenum">
              <a:rPr lang="en-GB" smtClean="0"/>
              <a:t>3</a:t>
            </a:fld>
            <a:endParaRPr lang="en-GB"/>
          </a:p>
        </p:txBody>
      </p:sp>
    </p:spTree>
    <p:extLst>
      <p:ext uri="{BB962C8B-B14F-4D97-AF65-F5344CB8AC3E}">
        <p14:creationId xmlns:p14="http://schemas.microsoft.com/office/powerpoint/2010/main" val="3070134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603F24-D313-4C9D-9EEF-004AC9BC69B4}" type="slidenum">
              <a:rPr lang="en-GB" smtClean="0"/>
              <a:t>4</a:t>
            </a:fld>
            <a:endParaRPr lang="en-GB"/>
          </a:p>
        </p:txBody>
      </p:sp>
    </p:spTree>
    <p:extLst>
      <p:ext uri="{BB962C8B-B14F-4D97-AF65-F5344CB8AC3E}">
        <p14:creationId xmlns:p14="http://schemas.microsoft.com/office/powerpoint/2010/main" val="2375315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603F24-D313-4C9D-9EEF-004AC9BC69B4}" type="slidenum">
              <a:rPr lang="en-GB" smtClean="0"/>
              <a:t>5</a:t>
            </a:fld>
            <a:endParaRPr lang="en-GB"/>
          </a:p>
        </p:txBody>
      </p:sp>
    </p:spTree>
    <p:extLst>
      <p:ext uri="{BB962C8B-B14F-4D97-AF65-F5344CB8AC3E}">
        <p14:creationId xmlns:p14="http://schemas.microsoft.com/office/powerpoint/2010/main" val="3231647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D603F24-D313-4C9D-9EEF-004AC9BC69B4}" type="slidenum">
              <a:rPr lang="en-GB" smtClean="0"/>
              <a:t>6</a:t>
            </a:fld>
            <a:endParaRPr lang="en-GB"/>
          </a:p>
        </p:txBody>
      </p:sp>
    </p:spTree>
    <p:extLst>
      <p:ext uri="{BB962C8B-B14F-4D97-AF65-F5344CB8AC3E}">
        <p14:creationId xmlns:p14="http://schemas.microsoft.com/office/powerpoint/2010/main" val="2975662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603F24-D313-4C9D-9EEF-004AC9BC69B4}" type="slidenum">
              <a:rPr lang="en-GB" smtClean="0"/>
              <a:t>7</a:t>
            </a:fld>
            <a:endParaRPr lang="en-GB"/>
          </a:p>
        </p:txBody>
      </p:sp>
    </p:spTree>
    <p:extLst>
      <p:ext uri="{BB962C8B-B14F-4D97-AF65-F5344CB8AC3E}">
        <p14:creationId xmlns:p14="http://schemas.microsoft.com/office/powerpoint/2010/main" val="3648329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603F24-D313-4C9D-9EEF-004AC9BC69B4}" type="slidenum">
              <a:rPr lang="en-GB" smtClean="0"/>
              <a:t>8</a:t>
            </a:fld>
            <a:endParaRPr lang="en-GB"/>
          </a:p>
        </p:txBody>
      </p:sp>
    </p:spTree>
    <p:extLst>
      <p:ext uri="{BB962C8B-B14F-4D97-AF65-F5344CB8AC3E}">
        <p14:creationId xmlns:p14="http://schemas.microsoft.com/office/powerpoint/2010/main" val="1592026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603F24-D313-4C9D-9EEF-004AC9BC69B4}" type="slidenum">
              <a:rPr lang="en-GB" smtClean="0"/>
              <a:t>9</a:t>
            </a:fld>
            <a:endParaRPr lang="en-GB"/>
          </a:p>
        </p:txBody>
      </p:sp>
    </p:spTree>
    <p:extLst>
      <p:ext uri="{BB962C8B-B14F-4D97-AF65-F5344CB8AC3E}">
        <p14:creationId xmlns:p14="http://schemas.microsoft.com/office/powerpoint/2010/main" val="4185064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5/30/2017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5/30/2017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5/30/2017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tif"/></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5.emf"/><Relationship Id="rId5" Type="http://schemas.openxmlformats.org/officeDocument/2006/relationships/package" Target="../embeddings/Microsoft_Word_Document2.docx"/><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77975"/>
            <a:ext cx="7772400" cy="1470025"/>
          </a:xfrm>
        </p:spPr>
        <p:txBody>
          <a:bodyPr>
            <a:normAutofit fontScale="90000"/>
          </a:bodyPr>
          <a:lstStyle/>
          <a:p>
            <a:pPr algn="ctr"/>
            <a:r>
              <a:rPr lang="en-GB" b="1" dirty="0" smtClean="0"/>
              <a:t>Argyll and Bute Learning and Development Framework </a:t>
            </a:r>
            <a:r>
              <a:rPr lang="en-GB" dirty="0"/>
              <a:t/>
            </a:r>
            <a:br>
              <a:rPr lang="en-GB" dirty="0"/>
            </a:br>
            <a:r>
              <a:rPr lang="en-GB" dirty="0" smtClean="0"/>
              <a:t>Literacy</a:t>
            </a:r>
            <a:r>
              <a:rPr lang="en-GB" b="1" dirty="0" smtClean="0"/>
              <a:t> Progression </a:t>
            </a:r>
            <a:br>
              <a:rPr lang="en-GB" b="1" dirty="0" smtClean="0"/>
            </a:br>
            <a:r>
              <a:rPr lang="en-GB" b="1" dirty="0" smtClean="0"/>
              <a:t>and Tracking</a:t>
            </a:r>
            <a:endParaRPr lang="en-GB" b="1"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399" t="28814" r="39966" b="12500"/>
          <a:stretch/>
        </p:blipFill>
        <p:spPr bwMode="auto">
          <a:xfrm>
            <a:off x="1295400" y="3048000"/>
            <a:ext cx="2667000" cy="31843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3810000"/>
            <a:ext cx="1487655" cy="12944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2105" y="3823649"/>
            <a:ext cx="1437640" cy="1188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71281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Involving Parents</a:t>
            </a:r>
            <a:endParaRPr lang="en-GB" dirty="0"/>
          </a:p>
        </p:txBody>
      </p:sp>
      <p:sp>
        <p:nvSpPr>
          <p:cNvPr id="3" name="Content Placeholder 2"/>
          <p:cNvSpPr>
            <a:spLocks noGrp="1"/>
          </p:cNvSpPr>
          <p:nvPr>
            <p:ph idx="1"/>
          </p:nvPr>
        </p:nvSpPr>
        <p:spPr/>
        <p:txBody>
          <a:bodyPr/>
          <a:lstStyle/>
          <a:p>
            <a:r>
              <a:rPr lang="en-GB" dirty="0" smtClean="0"/>
              <a:t>Every day’s a learning day</a:t>
            </a:r>
          </a:p>
          <a:p>
            <a:r>
              <a:rPr lang="en-GB" dirty="0" smtClean="0"/>
              <a:t>Play Talk Read</a:t>
            </a:r>
          </a:p>
          <a:p>
            <a:r>
              <a:rPr lang="en-GB" dirty="0" err="1" smtClean="0"/>
              <a:t>Play@home</a:t>
            </a:r>
            <a:endParaRPr lang="en-GB" dirty="0" smtClean="0"/>
          </a:p>
          <a:p>
            <a:r>
              <a:rPr lang="en-GB" dirty="0" smtClean="0"/>
              <a:t>DMT Parent’s guide</a:t>
            </a:r>
          </a:p>
          <a:p>
            <a:r>
              <a:rPr lang="en-GB" dirty="0" smtClean="0"/>
              <a:t>Bookbug</a:t>
            </a:r>
          </a:p>
          <a:p>
            <a:r>
              <a:rPr lang="en-GB" dirty="0" smtClean="0"/>
              <a:t>Bookbug Explorer Pack</a:t>
            </a:r>
          </a:p>
          <a:p>
            <a:r>
              <a:rPr lang="en-GB" dirty="0" smtClean="0"/>
              <a:t>Lending library</a:t>
            </a:r>
          </a:p>
          <a:p>
            <a:r>
              <a:rPr lang="en-GB" dirty="0" smtClean="0"/>
              <a:t>Song/Rhyme of the week</a:t>
            </a:r>
          </a:p>
          <a:p>
            <a:r>
              <a:rPr lang="en-GB" dirty="0" smtClean="0"/>
              <a:t>Information on adult literacy support</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1938108"/>
            <a:ext cx="2615184" cy="3407664"/>
          </a:xfrm>
          <a:prstGeom prst="rect">
            <a:avLst/>
          </a:prstGeom>
        </p:spPr>
      </p:pic>
    </p:spTree>
    <p:extLst>
      <p:ext uri="{BB962C8B-B14F-4D97-AF65-F5344CB8AC3E}">
        <p14:creationId xmlns:p14="http://schemas.microsoft.com/office/powerpoint/2010/main" val="37098318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pPr algn="ctr"/>
            <a:r>
              <a:rPr lang="en-GB" dirty="0" smtClean="0"/>
              <a:t>A literacy rich environment </a:t>
            </a:r>
            <a:endParaRPr lang="en-GB" dirty="0"/>
          </a:p>
        </p:txBody>
      </p:sp>
      <p:sp>
        <p:nvSpPr>
          <p:cNvPr id="3" name="Content Placeholder 2"/>
          <p:cNvSpPr>
            <a:spLocks noGrp="1"/>
          </p:cNvSpPr>
          <p:nvPr>
            <p:ph idx="1"/>
          </p:nvPr>
        </p:nvSpPr>
        <p:spPr/>
        <p:txBody>
          <a:bodyPr/>
          <a:lstStyle/>
          <a:p>
            <a:pPr marL="0" indent="0">
              <a:buNone/>
            </a:pPr>
            <a:r>
              <a:rPr lang="en-GB" sz="2800" dirty="0">
                <a:solidFill>
                  <a:schemeClr val="accent2">
                    <a:lumMod val="75000"/>
                  </a:schemeClr>
                </a:solidFill>
                <a:latin typeface="+mj-lt"/>
              </a:rPr>
              <a:t>W</a:t>
            </a:r>
            <a:r>
              <a:rPr lang="en-GB" sz="2800" dirty="0" smtClean="0">
                <a:solidFill>
                  <a:schemeClr val="accent2">
                    <a:lumMod val="75000"/>
                  </a:schemeClr>
                </a:solidFill>
                <a:latin typeface="+mj-lt"/>
              </a:rPr>
              <a:t>hat </a:t>
            </a:r>
            <a:r>
              <a:rPr lang="en-GB" sz="2800" dirty="0">
                <a:solidFill>
                  <a:schemeClr val="accent2">
                    <a:lumMod val="75000"/>
                  </a:schemeClr>
                </a:solidFill>
                <a:latin typeface="+mj-lt"/>
              </a:rPr>
              <a:t>does that look </a:t>
            </a:r>
            <a:r>
              <a:rPr lang="en-GB" sz="2800" dirty="0" smtClean="0">
                <a:solidFill>
                  <a:schemeClr val="accent2">
                    <a:lumMod val="75000"/>
                  </a:schemeClr>
                </a:solidFill>
                <a:latin typeface="+mj-lt"/>
              </a:rPr>
              <a:t>like</a:t>
            </a:r>
            <a:r>
              <a:rPr lang="en-GB" sz="2800" dirty="0">
                <a:solidFill>
                  <a:schemeClr val="accent2">
                    <a:lumMod val="75000"/>
                  </a:schemeClr>
                </a:solidFill>
                <a:latin typeface="+mj-lt"/>
              </a:rPr>
              <a:t>,</a:t>
            </a:r>
            <a:r>
              <a:rPr lang="en-GB" sz="2800" dirty="0" smtClean="0">
                <a:solidFill>
                  <a:schemeClr val="accent2">
                    <a:lumMod val="75000"/>
                  </a:schemeClr>
                </a:solidFill>
                <a:latin typeface="+mj-lt"/>
              </a:rPr>
              <a:t> sound like, feel like?</a:t>
            </a:r>
          </a:p>
          <a:p>
            <a:r>
              <a:rPr lang="en-GB" sz="2800" dirty="0" smtClean="0">
                <a:solidFill>
                  <a:schemeClr val="accent2">
                    <a:lumMod val="75000"/>
                  </a:schemeClr>
                </a:solidFill>
                <a:latin typeface="+mj-lt"/>
              </a:rPr>
              <a:t>An irresistible reading corner </a:t>
            </a:r>
          </a:p>
          <a:p>
            <a:r>
              <a:rPr lang="en-GB" sz="2800" dirty="0" smtClean="0">
                <a:solidFill>
                  <a:schemeClr val="accent2">
                    <a:lumMod val="75000"/>
                  </a:schemeClr>
                </a:solidFill>
                <a:latin typeface="+mj-lt"/>
              </a:rPr>
              <a:t>Puppets and props to engage children</a:t>
            </a:r>
          </a:p>
          <a:p>
            <a:r>
              <a:rPr lang="en-GB" sz="2800" dirty="0" smtClean="0">
                <a:solidFill>
                  <a:schemeClr val="accent2">
                    <a:lumMod val="75000"/>
                  </a:schemeClr>
                </a:solidFill>
                <a:latin typeface="+mj-lt"/>
              </a:rPr>
              <a:t>Visuals/objects for retelling/sequencing stories</a:t>
            </a:r>
          </a:p>
          <a:p>
            <a:r>
              <a:rPr lang="en-GB" sz="2800" dirty="0" smtClean="0">
                <a:solidFill>
                  <a:schemeClr val="accent2">
                    <a:lumMod val="75000"/>
                  </a:schemeClr>
                </a:solidFill>
                <a:latin typeface="+mj-lt"/>
              </a:rPr>
              <a:t>Wonderful word wall</a:t>
            </a:r>
          </a:p>
          <a:p>
            <a:r>
              <a:rPr lang="en-GB" sz="2800" dirty="0" smtClean="0">
                <a:solidFill>
                  <a:schemeClr val="accent2">
                    <a:lumMod val="75000"/>
                  </a:schemeClr>
                </a:solidFill>
                <a:latin typeface="+mj-lt"/>
              </a:rPr>
              <a:t>Real and sensory resources provide more opportunity for descriptive language</a:t>
            </a:r>
          </a:p>
          <a:p>
            <a:endParaRPr lang="en-GB" sz="2800" dirty="0" smtClean="0">
              <a:solidFill>
                <a:schemeClr val="accent2">
                  <a:lumMod val="75000"/>
                </a:schemeClr>
              </a:solidFill>
              <a:latin typeface="+mj-lt"/>
            </a:endParaRPr>
          </a:p>
          <a:p>
            <a:pPr marL="0" indent="0">
              <a:buNone/>
            </a:pPr>
            <a:endParaRPr lang="en-GB" sz="2800" dirty="0" smtClean="0">
              <a:solidFill>
                <a:schemeClr val="accent2">
                  <a:lumMod val="75000"/>
                </a:schemeClr>
              </a:solidFill>
              <a:latin typeface="+mj-lt"/>
            </a:endParaRPr>
          </a:p>
          <a:p>
            <a:pPr marL="0" indent="0">
              <a:buNone/>
            </a:pPr>
            <a:endParaRPr lang="en-GB" dirty="0"/>
          </a:p>
        </p:txBody>
      </p:sp>
    </p:spTree>
    <p:extLst>
      <p:ext uri="{BB962C8B-B14F-4D97-AF65-F5344CB8AC3E}">
        <p14:creationId xmlns:p14="http://schemas.microsoft.com/office/powerpoint/2010/main" val="299704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fontScale="90000"/>
          </a:bodyPr>
          <a:lstStyle/>
          <a:p>
            <a:pPr algn="ctr"/>
            <a:r>
              <a:rPr lang="en-GB" dirty="0" smtClean="0"/>
              <a:t/>
            </a:r>
            <a:br>
              <a:rPr lang="en-GB" dirty="0" smtClean="0"/>
            </a:br>
            <a:r>
              <a:rPr lang="en-GB" dirty="0"/>
              <a:t/>
            </a:r>
            <a:br>
              <a:rPr lang="en-GB" dirty="0"/>
            </a:br>
            <a:r>
              <a:rPr lang="en-GB" dirty="0"/>
              <a:t/>
            </a:r>
            <a:br>
              <a:rPr lang="en-GB" dirty="0"/>
            </a:br>
            <a:r>
              <a:rPr lang="en-GB" dirty="0" smtClean="0"/>
              <a:t>																							</a:t>
            </a:r>
            <a:br>
              <a:rPr lang="en-GB" dirty="0" smtClean="0"/>
            </a:br>
            <a:r>
              <a:rPr lang="en-GB" dirty="0" smtClean="0"/>
              <a:t>Experiences </a:t>
            </a:r>
            <a:endParaRPr lang="en-GB" dirty="0"/>
          </a:p>
        </p:txBody>
      </p:sp>
      <p:sp>
        <p:nvSpPr>
          <p:cNvPr id="3" name="Content Placeholder 2"/>
          <p:cNvSpPr>
            <a:spLocks noGrp="1"/>
          </p:cNvSpPr>
          <p:nvPr>
            <p:ph idx="1"/>
          </p:nvPr>
        </p:nvSpPr>
        <p:spPr/>
        <p:txBody>
          <a:bodyPr/>
          <a:lstStyle/>
          <a:p>
            <a:r>
              <a:rPr lang="en-GB" sz="2800" dirty="0" smtClean="0">
                <a:solidFill>
                  <a:schemeClr val="accent2">
                    <a:lumMod val="75000"/>
                  </a:schemeClr>
                </a:solidFill>
                <a:latin typeface="+mj-lt"/>
              </a:rPr>
              <a:t>Songs</a:t>
            </a:r>
          </a:p>
          <a:p>
            <a:pPr marL="0" indent="0">
              <a:buNone/>
            </a:pPr>
            <a:endParaRPr lang="en-GB" sz="2800" dirty="0">
              <a:solidFill>
                <a:schemeClr val="accent2">
                  <a:lumMod val="75000"/>
                </a:schemeClr>
              </a:solidFill>
              <a:latin typeface="+mj-lt"/>
            </a:endParaRPr>
          </a:p>
          <a:p>
            <a:r>
              <a:rPr lang="en-GB" sz="2800" dirty="0" smtClean="0">
                <a:solidFill>
                  <a:schemeClr val="accent2">
                    <a:lumMod val="75000"/>
                  </a:schemeClr>
                </a:solidFill>
                <a:latin typeface="+mj-lt"/>
              </a:rPr>
              <a:t>Rhymes</a:t>
            </a:r>
          </a:p>
          <a:p>
            <a:pPr marL="0" indent="0">
              <a:buNone/>
            </a:pPr>
            <a:endParaRPr lang="en-GB" sz="2800" dirty="0">
              <a:solidFill>
                <a:schemeClr val="accent2">
                  <a:lumMod val="75000"/>
                </a:schemeClr>
              </a:solidFill>
              <a:latin typeface="+mj-lt"/>
            </a:endParaRPr>
          </a:p>
          <a:p>
            <a:r>
              <a:rPr lang="en-GB" sz="2800" dirty="0" smtClean="0">
                <a:solidFill>
                  <a:schemeClr val="accent2">
                    <a:lumMod val="75000"/>
                  </a:schemeClr>
                </a:solidFill>
                <a:latin typeface="+mj-lt"/>
              </a:rPr>
              <a:t>Stories</a:t>
            </a:r>
          </a:p>
          <a:p>
            <a:pPr marL="0" indent="0">
              <a:buNone/>
            </a:pPr>
            <a:endParaRPr lang="en-GB" sz="2800" dirty="0">
              <a:solidFill>
                <a:schemeClr val="accent2">
                  <a:lumMod val="75000"/>
                </a:schemeClr>
              </a:solidFill>
              <a:latin typeface="+mj-lt"/>
            </a:endParaRPr>
          </a:p>
          <a:p>
            <a:r>
              <a:rPr lang="en-GB" sz="2800" dirty="0" smtClean="0">
                <a:solidFill>
                  <a:schemeClr val="accent2">
                    <a:lumMod val="75000"/>
                  </a:schemeClr>
                </a:solidFill>
                <a:latin typeface="+mj-lt"/>
              </a:rPr>
              <a:t>Sparkle Words</a:t>
            </a:r>
          </a:p>
          <a:p>
            <a:endParaRPr lang="en-GB" sz="2800" dirty="0">
              <a:solidFill>
                <a:schemeClr val="accent2">
                  <a:lumMod val="75000"/>
                </a:schemeClr>
              </a:solidFill>
              <a:latin typeface="+mj-lt"/>
            </a:endParaRPr>
          </a:p>
          <a:p>
            <a:endParaRPr lang="en-GB" sz="2800" dirty="0" smtClean="0">
              <a:solidFill>
                <a:schemeClr val="accent2">
                  <a:lumMod val="75000"/>
                </a:schemeClr>
              </a:solidFill>
              <a:latin typeface="+mj-lt"/>
            </a:endParaRPr>
          </a:p>
          <a:p>
            <a:pPr marL="0" indent="0">
              <a:buNone/>
            </a:pPr>
            <a:endParaRPr lang="en-GB" sz="2800" dirty="0" smtClean="0">
              <a:solidFill>
                <a:schemeClr val="accent2">
                  <a:lumMod val="75000"/>
                </a:schemeClr>
              </a:solidFill>
              <a:latin typeface="+mj-lt"/>
            </a:endParaRPr>
          </a:p>
          <a:p>
            <a:pPr marL="0" indent="0">
              <a:buNone/>
            </a:pPr>
            <a:endParaRPr lang="en-GB" sz="2800" dirty="0" smtClean="0">
              <a:solidFill>
                <a:schemeClr val="accent2">
                  <a:lumMod val="75000"/>
                </a:schemeClr>
              </a:solidFill>
              <a:latin typeface="+mj-lt"/>
            </a:endParaRPr>
          </a:p>
          <a:p>
            <a:pPr marL="0" indent="0">
              <a:buNone/>
            </a:pP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947" y="1577379"/>
            <a:ext cx="2893794" cy="355351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1234" y="4800600"/>
            <a:ext cx="3089920" cy="174218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9711" y="1962076"/>
            <a:ext cx="3257089" cy="2514792"/>
          </a:xfrm>
          <a:prstGeom prst="rect">
            <a:avLst/>
          </a:prstGeom>
        </p:spPr>
      </p:pic>
    </p:spTree>
    <p:extLst>
      <p:ext uri="{BB962C8B-B14F-4D97-AF65-F5344CB8AC3E}">
        <p14:creationId xmlns:p14="http://schemas.microsoft.com/office/powerpoint/2010/main" val="34380156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lstStyle/>
          <a:p>
            <a:pPr algn="ctr"/>
            <a:r>
              <a:rPr lang="en-GB" dirty="0" smtClean="0"/>
              <a:t>Interactions – Role of the Adult</a:t>
            </a:r>
            <a:endParaRPr lang="en-GB" dirty="0"/>
          </a:p>
        </p:txBody>
      </p:sp>
      <p:sp>
        <p:nvSpPr>
          <p:cNvPr id="5" name="Content Placeholder 4"/>
          <p:cNvSpPr>
            <a:spLocks noGrp="1"/>
          </p:cNvSpPr>
          <p:nvPr>
            <p:ph idx="1"/>
          </p:nvPr>
        </p:nvSpPr>
        <p:spPr>
          <a:xfrm>
            <a:off x="228600" y="1905000"/>
            <a:ext cx="8458200" cy="4495800"/>
          </a:xfrm>
        </p:spPr>
        <p:txBody>
          <a:bodyPr>
            <a:normAutofit/>
          </a:bodyPr>
          <a:lstStyle/>
          <a:p>
            <a:r>
              <a:rPr lang="en-GB" dirty="0" smtClean="0"/>
              <a:t>Actions and facial expressions reinforcing the language</a:t>
            </a:r>
          </a:p>
          <a:p>
            <a:r>
              <a:rPr lang="en-GB" dirty="0" smtClean="0"/>
              <a:t>Talking through what you are doing, problem solving out loud – sustained shared thinking</a:t>
            </a:r>
          </a:p>
          <a:p>
            <a:r>
              <a:rPr lang="en-GB" dirty="0" smtClean="0"/>
              <a:t>4 comments to a question</a:t>
            </a:r>
          </a:p>
          <a:p>
            <a:r>
              <a:rPr lang="en-GB" dirty="0" smtClean="0"/>
              <a:t>Comment, model, expand</a:t>
            </a:r>
          </a:p>
          <a:p>
            <a:r>
              <a:rPr lang="en-GB" dirty="0" smtClean="0"/>
              <a:t>Feed in language at every opportunity</a:t>
            </a:r>
          </a:p>
          <a:p>
            <a:r>
              <a:rPr lang="en-GB" dirty="0" smtClean="0"/>
              <a:t>Repetition, repetition, repetition</a:t>
            </a:r>
          </a:p>
          <a:p>
            <a:endParaRPr lang="en-GB" dirty="0"/>
          </a:p>
        </p:txBody>
      </p:sp>
    </p:spTree>
    <p:extLst>
      <p:ext uri="{BB962C8B-B14F-4D97-AF65-F5344CB8AC3E}">
        <p14:creationId xmlns:p14="http://schemas.microsoft.com/office/powerpoint/2010/main" val="27547646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229600" cy="1143000"/>
          </a:xfrm>
        </p:spPr>
        <p:txBody>
          <a:bodyPr/>
          <a:lstStyle/>
          <a:p>
            <a:r>
              <a:rPr lang="en-GB" dirty="0"/>
              <a:t>L</a:t>
            </a:r>
            <a:r>
              <a:rPr lang="en-GB" dirty="0" smtClean="0"/>
              <a:t>iteracy Progression Tracker </a:t>
            </a:r>
            <a:endParaRPr lang="en-GB" dirty="0"/>
          </a:p>
        </p:txBody>
      </p:sp>
      <p:sp>
        <p:nvSpPr>
          <p:cNvPr id="3" name="Content Placeholder 2"/>
          <p:cNvSpPr>
            <a:spLocks noGrp="1"/>
          </p:cNvSpPr>
          <p:nvPr>
            <p:ph idx="1"/>
          </p:nvPr>
        </p:nvSpPr>
        <p:spPr>
          <a:xfrm>
            <a:off x="457200" y="1676400"/>
            <a:ext cx="8229600" cy="4724400"/>
          </a:xfrm>
        </p:spPr>
        <p:txBody>
          <a:bodyPr/>
          <a:lstStyle/>
          <a:p>
            <a:r>
              <a:rPr lang="en-GB" dirty="0"/>
              <a:t>How to use the </a:t>
            </a:r>
            <a:r>
              <a:rPr lang="en-GB" dirty="0" smtClean="0"/>
              <a:t>tracker</a:t>
            </a:r>
          </a:p>
          <a:p>
            <a:pPr marL="0" indent="0">
              <a:buNone/>
            </a:pPr>
            <a:endParaRPr lang="en-GB" dirty="0"/>
          </a:p>
          <a:p>
            <a:pPr marL="0" indent="0">
              <a:buNone/>
            </a:pPr>
            <a:r>
              <a:rPr lang="en-GB" dirty="0" smtClean="0"/>
              <a:t>There are 3 data collection points: </a:t>
            </a:r>
          </a:p>
          <a:p>
            <a:pPr marL="514350" indent="-514350">
              <a:buFont typeface="+mj-lt"/>
              <a:buAutoNum type="arabicPeriod"/>
            </a:pPr>
            <a:r>
              <a:rPr lang="en-GB" dirty="0" smtClean="0"/>
              <a:t>Year 1, May/June (column 1)  </a:t>
            </a:r>
          </a:p>
          <a:p>
            <a:pPr marL="514350" indent="-514350">
              <a:buFont typeface="+mj-lt"/>
              <a:buAutoNum type="arabicPeriod"/>
            </a:pPr>
            <a:r>
              <a:rPr lang="en-GB" dirty="0" smtClean="0"/>
              <a:t>Year 2, Dec/Jan (column 2)</a:t>
            </a:r>
          </a:p>
          <a:p>
            <a:pPr marL="514350" indent="-514350">
              <a:buFont typeface="+mj-lt"/>
              <a:buAutoNum type="arabicPeriod"/>
            </a:pPr>
            <a:r>
              <a:rPr lang="en-GB" dirty="0" smtClean="0"/>
              <a:t>Year 2, May/June (column 3)</a:t>
            </a:r>
          </a:p>
          <a:p>
            <a:pPr marL="0" indent="0">
              <a:buNone/>
            </a:pPr>
            <a:r>
              <a:rPr lang="en-GB" dirty="0" smtClean="0"/>
              <a:t>At each point, the corresponding column should be dated and progress briefly recorded.</a:t>
            </a:r>
          </a:p>
          <a:p>
            <a:pPr marL="0" indent="0">
              <a:buNone/>
            </a:pPr>
            <a:r>
              <a:rPr lang="en-GB" dirty="0" smtClean="0"/>
              <a:t>However, children’s individual progress should be discussed weekly</a:t>
            </a:r>
          </a:p>
          <a:p>
            <a:pPr marL="0" indent="0">
              <a:buNone/>
            </a:pPr>
            <a:endParaRPr lang="en-GB" dirty="0" smtClean="0"/>
          </a:p>
          <a:p>
            <a:pPr marL="0" indent="0">
              <a:buNone/>
            </a:pPr>
            <a:endParaRPr lang="en-GB" dirty="0" smtClean="0"/>
          </a:p>
          <a:p>
            <a:pPr marL="0" indent="0">
              <a:buNone/>
            </a:pPr>
            <a:endParaRPr lang="en-GB" dirty="0"/>
          </a:p>
          <a:p>
            <a:endParaRPr lang="en-GB" dirty="0"/>
          </a:p>
        </p:txBody>
      </p:sp>
    </p:spTree>
    <p:extLst>
      <p:ext uri="{BB962C8B-B14F-4D97-AF65-F5344CB8AC3E}">
        <p14:creationId xmlns:p14="http://schemas.microsoft.com/office/powerpoint/2010/main" val="462950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Outlining progress</a:t>
            </a:r>
            <a:endParaRPr lang="en-GB" dirty="0"/>
          </a:p>
        </p:txBody>
      </p:sp>
      <p:sp>
        <p:nvSpPr>
          <p:cNvPr id="3" name="Content Placeholder 2"/>
          <p:cNvSpPr>
            <a:spLocks noGrp="1"/>
          </p:cNvSpPr>
          <p:nvPr>
            <p:ph idx="1"/>
          </p:nvPr>
        </p:nvSpPr>
        <p:spPr/>
        <p:txBody>
          <a:bodyPr/>
          <a:lstStyle/>
          <a:p>
            <a:r>
              <a:rPr lang="en-GB" dirty="0" smtClean="0"/>
              <a:t>See page 2 of </a:t>
            </a:r>
          </a:p>
          <a:p>
            <a:pPr marL="0" indent="0">
              <a:buNone/>
            </a:pPr>
            <a:r>
              <a:rPr lang="en-GB" dirty="0" smtClean="0"/>
              <a:t>information booklet</a:t>
            </a:r>
          </a:p>
          <a:p>
            <a:r>
              <a:rPr lang="en-GB" dirty="0" smtClean="0"/>
              <a:t>All staff should ensure</a:t>
            </a:r>
          </a:p>
          <a:p>
            <a:pPr marL="0" indent="0">
              <a:buNone/>
            </a:pPr>
            <a:r>
              <a:rPr lang="en-GB" dirty="0"/>
              <a:t>t</a:t>
            </a:r>
            <a:r>
              <a:rPr lang="en-GB" dirty="0" smtClean="0"/>
              <a:t>hat they have read this</a:t>
            </a:r>
            <a:endParaRPr lang="en-GB" dirty="0"/>
          </a:p>
        </p:txBody>
      </p:sp>
      <p:graphicFrame>
        <p:nvGraphicFramePr>
          <p:cNvPr id="4" name="Object 3"/>
          <p:cNvGraphicFramePr>
            <a:graphicFrameLocks noChangeAspect="1"/>
          </p:cNvGraphicFramePr>
          <p:nvPr>
            <p:extLst/>
          </p:nvPr>
        </p:nvGraphicFramePr>
        <p:xfrm>
          <a:off x="4114800" y="1905000"/>
          <a:ext cx="4581525" cy="4495800"/>
        </p:xfrm>
        <a:graphic>
          <a:graphicData uri="http://schemas.openxmlformats.org/presentationml/2006/ole">
            <mc:AlternateContent xmlns:mc="http://schemas.openxmlformats.org/markup-compatibility/2006">
              <mc:Choice xmlns:v="urn:schemas-microsoft-com:vml" Requires="v">
                <p:oleObj spid="_x0000_s1033" name="Document" r:id="rId5" imgW="8017362" imgH="7109838" progId="Word.Document.12">
                  <p:embed/>
                </p:oleObj>
              </mc:Choice>
              <mc:Fallback>
                <p:oleObj name="Document" r:id="rId5" imgW="8017362" imgH="7109838" progId="Word.Document.12">
                  <p:embed/>
                  <p:pic>
                    <p:nvPicPr>
                      <p:cNvPr id="0" name=""/>
                      <p:cNvPicPr/>
                      <p:nvPr/>
                    </p:nvPicPr>
                    <p:blipFill>
                      <a:blip r:embed="rId6"/>
                      <a:stretch>
                        <a:fillRect/>
                      </a:stretch>
                    </p:blipFill>
                    <p:spPr>
                      <a:xfrm>
                        <a:off x="4114800" y="1905000"/>
                        <a:ext cx="4581525" cy="4495800"/>
                      </a:xfrm>
                      <a:prstGeom prst="rect">
                        <a:avLst/>
                      </a:prstGeom>
                    </p:spPr>
                  </p:pic>
                </p:oleObj>
              </mc:Fallback>
            </mc:AlternateContent>
          </a:graphicData>
        </a:graphic>
      </p:graphicFrame>
    </p:spTree>
    <p:extLst>
      <p:ext uri="{BB962C8B-B14F-4D97-AF65-F5344CB8AC3E}">
        <p14:creationId xmlns:p14="http://schemas.microsoft.com/office/powerpoint/2010/main" val="229352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artaint\Desktop\tracker tab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43000"/>
            <a:ext cx="6937376"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0342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noAutofit/>
          </a:bodyPr>
          <a:lstStyle/>
          <a:p>
            <a:pPr algn="ctr"/>
            <a:r>
              <a:rPr lang="en-GB" sz="3200" dirty="0" smtClean="0"/>
              <a:t>Literacy Progression </a:t>
            </a:r>
            <a:r>
              <a:rPr lang="en-GB" sz="3200" dirty="0"/>
              <a:t>Tracker </a:t>
            </a:r>
            <a:r>
              <a:rPr lang="en-GB" sz="3200" dirty="0" smtClean="0"/>
              <a:t>Insert for PLP’s </a:t>
            </a:r>
            <a:endParaRPr lang="en-GB" sz="3200" i="1"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10800000">
            <a:off x="1371600" y="1681162"/>
            <a:ext cx="6553200" cy="4914899"/>
          </a:xfrm>
        </p:spPr>
      </p:pic>
    </p:spTree>
    <p:extLst>
      <p:ext uri="{BB962C8B-B14F-4D97-AF65-F5344CB8AC3E}">
        <p14:creationId xmlns:p14="http://schemas.microsoft.com/office/powerpoint/2010/main" val="16714299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Equality and Equity</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00250" y="2148681"/>
            <a:ext cx="5143500" cy="3962400"/>
          </a:xfrm>
        </p:spPr>
      </p:pic>
    </p:spTree>
    <p:extLst>
      <p:ext uri="{BB962C8B-B14F-4D97-AF65-F5344CB8AC3E}">
        <p14:creationId xmlns:p14="http://schemas.microsoft.com/office/powerpoint/2010/main" val="5760491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457200"/>
          </a:xfrm>
        </p:spPr>
        <p:txBody>
          <a:bodyPr>
            <a:normAutofit fontScale="90000"/>
          </a:bodyPr>
          <a:lstStyle/>
          <a:p>
            <a:pPr algn="ctr"/>
            <a:endParaRPr lang="en-GB" b="1" dirty="0"/>
          </a:p>
        </p:txBody>
      </p:sp>
      <p:sp>
        <p:nvSpPr>
          <p:cNvPr id="3" name="TextBox 2"/>
          <p:cNvSpPr txBox="1"/>
          <p:nvPr/>
        </p:nvSpPr>
        <p:spPr>
          <a:xfrm>
            <a:off x="593502" y="919814"/>
            <a:ext cx="8169497" cy="193899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4400" dirty="0">
                <a:latin typeface="Calibri" panose="020F0502020204030204" pitchFamily="34" charset="0"/>
              </a:rPr>
              <a:t>Songs, stories and rhymes</a:t>
            </a:r>
          </a:p>
          <a:p>
            <a:pPr algn="ctr"/>
            <a:r>
              <a:rPr lang="en-GB" sz="4400" dirty="0">
                <a:latin typeface="Calibri" panose="020F0502020204030204" pitchFamily="34" charset="0"/>
              </a:rPr>
              <a:t>Every day as we play!</a:t>
            </a:r>
          </a:p>
          <a:p>
            <a:pPr algn="ctr"/>
            <a:endParaRPr lang="en-GB" sz="3200" dirty="0" smtClean="0">
              <a:latin typeface="Calibri" panose="020F050202020403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3261" y="2858806"/>
            <a:ext cx="2489978" cy="37338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3201706"/>
            <a:ext cx="2755877" cy="30480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1748" y="3016620"/>
            <a:ext cx="2381250" cy="1571625"/>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81748" y="4746059"/>
            <a:ext cx="2466975" cy="1847850"/>
          </a:xfrm>
          <a:prstGeom prst="rect">
            <a:avLst/>
          </a:prstGeom>
        </p:spPr>
      </p:pic>
    </p:spTree>
    <p:extLst>
      <p:ext uri="{BB962C8B-B14F-4D97-AF65-F5344CB8AC3E}">
        <p14:creationId xmlns:p14="http://schemas.microsoft.com/office/powerpoint/2010/main" val="9474484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3513206"/>
            <a:ext cx="1981200" cy="2971800"/>
          </a:xfrm>
          <a:prstGeom prst="rect">
            <a:avLst/>
          </a:prstGeom>
        </p:spPr>
      </p:pic>
      <p:sp>
        <p:nvSpPr>
          <p:cNvPr id="2" name="Title 1"/>
          <p:cNvSpPr>
            <a:spLocks noGrp="1"/>
          </p:cNvSpPr>
          <p:nvPr>
            <p:ph type="title"/>
          </p:nvPr>
        </p:nvSpPr>
        <p:spPr>
          <a:xfrm>
            <a:off x="457200" y="228600"/>
            <a:ext cx="8229600" cy="1353312"/>
          </a:xfrm>
        </p:spPr>
        <p:txBody>
          <a:bodyPr>
            <a:noAutofit/>
          </a:bodyPr>
          <a:lstStyle/>
          <a:p>
            <a:pPr algn="ctr"/>
            <a:r>
              <a:rPr lang="en-GB" sz="4000" dirty="0" smtClean="0"/>
              <a:t>What is Literacy?</a:t>
            </a:r>
            <a:endParaRPr lang="en-GB" sz="4000" dirty="0"/>
          </a:p>
        </p:txBody>
      </p:sp>
      <p:sp>
        <p:nvSpPr>
          <p:cNvPr id="3" name="Content Placeholder 2"/>
          <p:cNvSpPr>
            <a:spLocks noGrp="1"/>
          </p:cNvSpPr>
          <p:nvPr>
            <p:ph idx="1"/>
          </p:nvPr>
        </p:nvSpPr>
        <p:spPr>
          <a:xfrm>
            <a:off x="304800" y="1524762"/>
            <a:ext cx="8382000" cy="2075688"/>
          </a:xfrm>
        </p:spPr>
        <p:txBody>
          <a:bodyPr>
            <a:normAutofit/>
          </a:bodyPr>
          <a:lstStyle/>
          <a:p>
            <a:r>
              <a:rPr lang="en-GB" dirty="0"/>
              <a:t>Literacy can be defined as “</a:t>
            </a:r>
            <a:r>
              <a:rPr lang="en-GB" i="1" dirty="0"/>
              <a:t>the set of skills which allows an individual to engage fully in society and in learning through the different forms of language, and the range of texts which society values and finds useful”, </a:t>
            </a:r>
            <a:r>
              <a:rPr lang="en-GB" dirty="0"/>
              <a:t>Curriculum for Excellence. </a:t>
            </a:r>
            <a:endParaRPr lang="en-GB" dirty="0" smtClean="0"/>
          </a:p>
          <a:p>
            <a:endParaRPr lang="en-GB" dirty="0" smtClean="0"/>
          </a:p>
          <a:p>
            <a:pPr marL="0" indent="0">
              <a:buNone/>
            </a:pPr>
            <a:endParaRPr lang="en-GB" dirty="0"/>
          </a:p>
        </p:txBody>
      </p:sp>
      <p:sp>
        <p:nvSpPr>
          <p:cNvPr id="4" name="TextBox 3"/>
          <p:cNvSpPr txBox="1"/>
          <p:nvPr/>
        </p:nvSpPr>
        <p:spPr>
          <a:xfrm>
            <a:off x="685800" y="4152721"/>
            <a:ext cx="5410200" cy="1692771"/>
          </a:xfrm>
          <a:prstGeom prst="rect">
            <a:avLst/>
          </a:prstGeom>
          <a:noFill/>
        </p:spPr>
        <p:txBody>
          <a:bodyPr wrap="square" rtlCol="0">
            <a:spAutoFit/>
          </a:bodyPr>
          <a:lstStyle/>
          <a:p>
            <a:r>
              <a:rPr lang="en-GB" sz="2600" dirty="0"/>
              <a:t>The key literacy skills </a:t>
            </a:r>
            <a:r>
              <a:rPr lang="en-GB" sz="2600" dirty="0" smtClean="0"/>
              <a:t>are listening</a:t>
            </a:r>
            <a:r>
              <a:rPr lang="en-GB" sz="2600" dirty="0"/>
              <a:t>, talking,  </a:t>
            </a:r>
            <a:r>
              <a:rPr lang="en-GB" sz="2600" dirty="0" smtClean="0"/>
              <a:t>reading </a:t>
            </a:r>
            <a:r>
              <a:rPr lang="en-GB" sz="2600" dirty="0"/>
              <a:t>and writing. </a:t>
            </a:r>
          </a:p>
          <a:p>
            <a:endParaRPr lang="en-GB" sz="2600" dirty="0"/>
          </a:p>
          <a:p>
            <a:r>
              <a:rPr lang="en-GB" sz="2600" dirty="0"/>
              <a:t>It’s all about communication!</a:t>
            </a:r>
          </a:p>
        </p:txBody>
      </p:sp>
    </p:spTree>
    <p:extLst>
      <p:ext uri="{BB962C8B-B14F-4D97-AF65-F5344CB8AC3E}">
        <p14:creationId xmlns:p14="http://schemas.microsoft.com/office/powerpoint/2010/main" val="37547754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normAutofit/>
          </a:bodyPr>
          <a:lstStyle/>
          <a:p>
            <a:pPr algn="ctr"/>
            <a:r>
              <a:rPr lang="en-GB" sz="3600" dirty="0"/>
              <a:t>Why is being </a:t>
            </a:r>
            <a:r>
              <a:rPr lang="en-GB" sz="3600" dirty="0" smtClean="0"/>
              <a:t>Literate </a:t>
            </a:r>
            <a:r>
              <a:rPr lang="en-GB" sz="3600" dirty="0"/>
              <a:t>important?</a:t>
            </a:r>
          </a:p>
        </p:txBody>
      </p:sp>
      <p:sp>
        <p:nvSpPr>
          <p:cNvPr id="3" name="Content Placeholder 2"/>
          <p:cNvSpPr>
            <a:spLocks noGrp="1"/>
          </p:cNvSpPr>
          <p:nvPr>
            <p:ph idx="1"/>
          </p:nvPr>
        </p:nvSpPr>
        <p:spPr>
          <a:xfrm>
            <a:off x="457200" y="1981200"/>
            <a:ext cx="8229600" cy="4343400"/>
          </a:xfrm>
        </p:spPr>
        <p:txBody>
          <a:bodyPr>
            <a:normAutofit/>
          </a:bodyPr>
          <a:lstStyle/>
          <a:p>
            <a:pPr marL="0" indent="0">
              <a:buNone/>
            </a:pPr>
            <a:r>
              <a:rPr lang="en-GB" dirty="0"/>
              <a:t>The acquisition of literacy skills allows children to be part of their world; it allows them </a:t>
            </a:r>
            <a:r>
              <a:rPr lang="en-GB" dirty="0" smtClean="0"/>
              <a:t>to:</a:t>
            </a:r>
          </a:p>
          <a:p>
            <a:r>
              <a:rPr lang="en-GB" dirty="0" smtClean="0"/>
              <a:t> </a:t>
            </a:r>
            <a:r>
              <a:rPr lang="en-GB" dirty="0"/>
              <a:t>express their needs, feelings and </a:t>
            </a:r>
            <a:r>
              <a:rPr lang="en-GB" dirty="0" smtClean="0"/>
              <a:t>ideas </a:t>
            </a:r>
          </a:p>
          <a:p>
            <a:r>
              <a:rPr lang="en-GB" dirty="0" smtClean="0"/>
              <a:t> </a:t>
            </a:r>
            <a:r>
              <a:rPr lang="en-GB" dirty="0"/>
              <a:t>understand others and to be </a:t>
            </a:r>
            <a:r>
              <a:rPr lang="en-GB" dirty="0" smtClean="0"/>
              <a:t>understood</a:t>
            </a:r>
          </a:p>
          <a:p>
            <a:r>
              <a:rPr lang="en-GB" dirty="0" smtClean="0"/>
              <a:t> </a:t>
            </a:r>
            <a:r>
              <a:rPr lang="en-GB" dirty="0"/>
              <a:t>access the rich world of books and lifelong </a:t>
            </a:r>
            <a:r>
              <a:rPr lang="en-GB" dirty="0" smtClean="0"/>
              <a:t>learning</a:t>
            </a:r>
          </a:p>
          <a:p>
            <a:r>
              <a:rPr lang="en-GB" dirty="0" smtClean="0"/>
              <a:t> access opportunities </a:t>
            </a:r>
            <a:r>
              <a:rPr lang="en-GB" dirty="0"/>
              <a:t>in adult life and the world of work.</a:t>
            </a:r>
          </a:p>
          <a:p>
            <a:pPr marL="0" indent="0">
              <a:buNone/>
            </a:pPr>
            <a:endParaRPr lang="en-GB" dirty="0">
              <a:solidFill>
                <a:schemeClr val="tx2"/>
              </a:solidFill>
              <a:latin typeface="+mj-lt"/>
            </a:endParaRPr>
          </a:p>
        </p:txBody>
      </p:sp>
    </p:spTree>
    <p:extLst>
      <p:ext uri="{BB962C8B-B14F-4D97-AF65-F5344CB8AC3E}">
        <p14:creationId xmlns:p14="http://schemas.microsoft.com/office/powerpoint/2010/main" val="853532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normAutofit fontScale="90000"/>
          </a:bodyPr>
          <a:lstStyle/>
          <a:p>
            <a:pPr algn="ctr"/>
            <a:r>
              <a:rPr lang="en-GB" sz="3600" dirty="0" smtClean="0"/>
              <a:t/>
            </a:r>
            <a:br>
              <a:rPr lang="en-GB" sz="3600" dirty="0" smtClean="0"/>
            </a:br>
            <a:r>
              <a:rPr lang="en-GB" sz="3600" dirty="0"/>
              <a:t/>
            </a:r>
            <a:br>
              <a:rPr lang="en-GB" sz="3600" dirty="0"/>
            </a:br>
            <a:r>
              <a:rPr lang="en-GB" sz="3600" dirty="0" smtClean="0"/>
              <a:t>Early Language development</a:t>
            </a:r>
            <a:br>
              <a:rPr lang="en-GB" sz="3600" dirty="0" smtClean="0"/>
            </a:br>
            <a:endParaRPr lang="en-GB" sz="3600" dirty="0"/>
          </a:p>
        </p:txBody>
      </p:sp>
      <p:sp>
        <p:nvSpPr>
          <p:cNvPr id="3" name="Content Placeholder 2"/>
          <p:cNvSpPr>
            <a:spLocks noGrp="1"/>
          </p:cNvSpPr>
          <p:nvPr>
            <p:ph idx="1"/>
          </p:nvPr>
        </p:nvSpPr>
        <p:spPr>
          <a:xfrm>
            <a:off x="457200" y="1981200"/>
            <a:ext cx="8229600" cy="4343400"/>
          </a:xfrm>
        </p:spPr>
        <p:txBody>
          <a:bodyPr>
            <a:normAutofit/>
          </a:bodyPr>
          <a:lstStyle/>
          <a:p>
            <a:pPr marL="0" indent="0">
              <a:buNone/>
            </a:pPr>
            <a:endParaRPr lang="en-GB" dirty="0">
              <a:solidFill>
                <a:schemeClr val="tx2"/>
              </a:solidFill>
              <a:latin typeface="+mj-lt"/>
            </a:endParaRPr>
          </a:p>
        </p:txBody>
      </p:sp>
      <p:sp>
        <p:nvSpPr>
          <p:cNvPr id="4" name="Title 1"/>
          <p:cNvSpPr txBox="1">
            <a:spLocks/>
          </p:cNvSpPr>
          <p:nvPr/>
        </p:nvSpPr>
        <p:spPr>
          <a:xfrm>
            <a:off x="457200" y="274638"/>
            <a:ext cx="82296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endParaRPr lang="en-GB" dirty="0"/>
          </a:p>
        </p:txBody>
      </p:sp>
      <p:graphicFrame>
        <p:nvGraphicFramePr>
          <p:cNvPr id="5" name="CCT_39638_1"/>
          <p:cNvGraphicFramePr>
            <a:graphicFrameLocks/>
          </p:cNvGraphicFramePr>
          <p:nvPr>
            <p:extLst>
              <p:ext uri="{D42A27DB-BD31-4B8C-83A1-F6EECF244321}">
                <p14:modId xmlns:p14="http://schemas.microsoft.com/office/powerpoint/2010/main" val="4248326345"/>
              </p:ext>
            </p:extLst>
          </p:nvPr>
        </p:nvGraphicFramePr>
        <p:xfrm>
          <a:off x="179512" y="1268760"/>
          <a:ext cx="8712968" cy="547260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283968" y="3067591"/>
            <a:ext cx="1440160" cy="646331"/>
          </a:xfrm>
          <a:prstGeom prst="rect">
            <a:avLst/>
          </a:prstGeom>
          <a:solidFill>
            <a:srgbClr val="FFC000"/>
          </a:solidFill>
          <a:ln>
            <a:noFill/>
          </a:ln>
        </p:spPr>
        <p:txBody>
          <a:bodyPr wrap="square" rtlCol="0">
            <a:spAutoFit/>
          </a:bodyPr>
          <a:lstStyle/>
          <a:p>
            <a:r>
              <a:rPr lang="en-GB" dirty="0"/>
              <a:t>Gap </a:t>
            </a:r>
            <a:r>
              <a:rPr lang="en-GB" dirty="0" smtClean="0"/>
              <a:t>at  18 months </a:t>
            </a:r>
            <a:endParaRPr lang="en-GB" dirty="0"/>
          </a:p>
        </p:txBody>
      </p:sp>
      <p:cxnSp>
        <p:nvCxnSpPr>
          <p:cNvPr id="7" name="Straight Arrow Connector 6"/>
          <p:cNvCxnSpPr>
            <a:stCxn id="6" idx="2"/>
          </p:cNvCxnSpPr>
          <p:nvPr/>
        </p:nvCxnSpPr>
        <p:spPr>
          <a:xfrm>
            <a:off x="5004048" y="3713922"/>
            <a:ext cx="648072" cy="1369893"/>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170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fontScale="90000"/>
          </a:bodyPr>
          <a:lstStyle/>
          <a:p>
            <a:r>
              <a:rPr lang="en-GB" sz="4400" dirty="0" smtClean="0"/>
              <a:t>Social Impact of language development</a:t>
            </a:r>
            <a:endParaRPr lang="en-GB" sz="4400" dirty="0"/>
          </a:p>
        </p:txBody>
      </p:sp>
      <p:sp>
        <p:nvSpPr>
          <p:cNvPr id="3" name="Content Placeholder 2"/>
          <p:cNvSpPr>
            <a:spLocks noGrp="1"/>
          </p:cNvSpPr>
          <p:nvPr>
            <p:ph idx="1"/>
          </p:nvPr>
        </p:nvSpPr>
        <p:spPr/>
        <p:txBody>
          <a:bodyPr>
            <a:normAutofit fontScale="85000" lnSpcReduction="20000"/>
          </a:bodyPr>
          <a:lstStyle/>
          <a:p>
            <a:pPr>
              <a:lnSpc>
                <a:spcPct val="150000"/>
              </a:lnSpc>
            </a:pPr>
            <a:r>
              <a:rPr lang="en-GB" sz="2800" dirty="0"/>
              <a:t>Child living in social disadvantage hears 600 words per hour, ratio 2:1 negative </a:t>
            </a:r>
            <a:r>
              <a:rPr lang="en-GB" sz="2800" dirty="0" err="1"/>
              <a:t>e.g.‘stop</a:t>
            </a:r>
            <a:r>
              <a:rPr lang="en-GB" sz="2800" dirty="0"/>
              <a:t> that’ vs. 2000 words per hour, ratio 6:1 positive </a:t>
            </a:r>
          </a:p>
          <a:p>
            <a:pPr>
              <a:lnSpc>
                <a:spcPct val="150000"/>
              </a:lnSpc>
            </a:pPr>
            <a:r>
              <a:rPr lang="en-GB" sz="2800" dirty="0"/>
              <a:t>16 – 18 month vocabulary gap on starting school</a:t>
            </a:r>
          </a:p>
          <a:p>
            <a:pPr>
              <a:lnSpc>
                <a:spcPct val="170000"/>
              </a:lnSpc>
            </a:pPr>
            <a:r>
              <a:rPr lang="en-GB" sz="2800" dirty="0"/>
              <a:t>Vocabulary at age 5 strong predictor of socio-economic outcomes </a:t>
            </a:r>
          </a:p>
          <a:p>
            <a:pPr>
              <a:lnSpc>
                <a:spcPct val="150000"/>
              </a:lnSpc>
            </a:pPr>
            <a:r>
              <a:rPr lang="en-GB" sz="2800" dirty="0"/>
              <a:t>Home communication environment significant protective factor e.g. books, nursery rhymes play etc. </a:t>
            </a:r>
            <a:endParaRPr lang="en-GB" sz="2800" dirty="0" smtClean="0"/>
          </a:p>
          <a:p>
            <a:pPr>
              <a:lnSpc>
                <a:spcPct val="150000"/>
              </a:lnSpc>
            </a:pPr>
            <a:endParaRPr lang="en-GB" sz="2800" dirty="0"/>
          </a:p>
          <a:p>
            <a:pPr marL="0" indent="0">
              <a:buNone/>
            </a:pPr>
            <a:endParaRPr lang="en-GB" dirty="0"/>
          </a:p>
          <a:p>
            <a:endParaRPr lang="en-GB" dirty="0"/>
          </a:p>
        </p:txBody>
      </p:sp>
    </p:spTree>
    <p:extLst>
      <p:ext uri="{BB962C8B-B14F-4D97-AF65-F5344CB8AC3E}">
        <p14:creationId xmlns:p14="http://schemas.microsoft.com/office/powerpoint/2010/main" val="3583567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National Improvement Framework</a:t>
            </a:r>
            <a:endParaRPr lang="en-GB" dirty="0"/>
          </a:p>
        </p:txBody>
      </p:sp>
      <p:pic>
        <p:nvPicPr>
          <p:cNvPr id="4" name="Content Placeholder 3"/>
          <p:cNvPicPr>
            <a:picLocks noGrp="1" noChangeAspect="1"/>
          </p:cNvPicPr>
          <p:nvPr>
            <p:ph idx="1"/>
          </p:nvPr>
        </p:nvPicPr>
        <p:blipFill>
          <a:blip r:embed="rId3"/>
          <a:stretch>
            <a:fillRect/>
          </a:stretch>
        </p:blipFill>
        <p:spPr>
          <a:xfrm>
            <a:off x="457200" y="2514600"/>
            <a:ext cx="3119692" cy="3200400"/>
          </a:xfrm>
          <a:prstGeom prst="rect">
            <a:avLst/>
          </a:prstGeom>
        </p:spPr>
      </p:pic>
      <p:sp>
        <p:nvSpPr>
          <p:cNvPr id="5" name="TextBox 4"/>
          <p:cNvSpPr txBox="1"/>
          <p:nvPr/>
        </p:nvSpPr>
        <p:spPr>
          <a:xfrm>
            <a:off x="3733800" y="2209800"/>
            <a:ext cx="5181600" cy="3970318"/>
          </a:xfrm>
          <a:prstGeom prst="rect">
            <a:avLst/>
          </a:prstGeom>
          <a:noFill/>
        </p:spPr>
        <p:txBody>
          <a:bodyPr wrap="square" rtlCol="0">
            <a:spAutoFit/>
          </a:bodyPr>
          <a:lstStyle/>
          <a:p>
            <a:r>
              <a:rPr lang="en-GB" dirty="0"/>
              <a:t>The NIF is supported by four national priorities</a:t>
            </a:r>
            <a:r>
              <a:rPr lang="en-GB" dirty="0" smtClean="0"/>
              <a:t>:</a:t>
            </a:r>
          </a:p>
          <a:p>
            <a:endParaRPr lang="en-GB" dirty="0"/>
          </a:p>
          <a:p>
            <a:r>
              <a:rPr lang="en-GB" i="1" dirty="0"/>
              <a:t>• Improvement in attainment, particularly in literacy and </a:t>
            </a:r>
            <a:r>
              <a:rPr lang="en-GB" i="1" dirty="0" smtClean="0"/>
              <a:t>numeracy</a:t>
            </a:r>
          </a:p>
          <a:p>
            <a:endParaRPr lang="en-GB" i="1" dirty="0"/>
          </a:p>
          <a:p>
            <a:r>
              <a:rPr lang="en-GB" i="1" dirty="0"/>
              <a:t>• Closing the attainment gap between the most and </a:t>
            </a:r>
            <a:r>
              <a:rPr lang="en-GB" i="1" dirty="0" smtClean="0"/>
              <a:t>least disadvantaged children</a:t>
            </a:r>
          </a:p>
          <a:p>
            <a:endParaRPr lang="en-GB" i="1" dirty="0"/>
          </a:p>
          <a:p>
            <a:r>
              <a:rPr lang="en-GB" i="1" dirty="0"/>
              <a:t>• Improvement in children and young people’s health and </a:t>
            </a:r>
            <a:r>
              <a:rPr lang="en-GB" i="1" dirty="0" smtClean="0"/>
              <a:t>wellbeing</a:t>
            </a:r>
          </a:p>
          <a:p>
            <a:endParaRPr lang="en-GB" i="1" dirty="0"/>
          </a:p>
          <a:p>
            <a:r>
              <a:rPr lang="en-GB" i="1" dirty="0"/>
              <a:t>• Improvement in employability skills and sustained, positive school</a:t>
            </a:r>
          </a:p>
          <a:p>
            <a:r>
              <a:rPr lang="en-GB" i="1" dirty="0"/>
              <a:t>leaver destinations for all young people</a:t>
            </a:r>
            <a:endParaRPr lang="en-GB" dirty="0"/>
          </a:p>
        </p:txBody>
      </p:sp>
    </p:spTree>
    <p:extLst>
      <p:ext uri="{BB962C8B-B14F-4D97-AF65-F5344CB8AC3E}">
        <p14:creationId xmlns:p14="http://schemas.microsoft.com/office/powerpoint/2010/main" val="34356427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pPr algn="ctr"/>
            <a:r>
              <a:rPr lang="en-GB" sz="3600" dirty="0" smtClean="0"/>
              <a:t>Why is tracking a child’s progress so Important?</a:t>
            </a:r>
            <a:br>
              <a:rPr lang="en-GB" sz="3600" dirty="0" smtClean="0"/>
            </a:br>
            <a:r>
              <a:rPr lang="en-GB" sz="3600" dirty="0" smtClean="0"/>
              <a:t>Argyll and Bute’s Ambition</a:t>
            </a:r>
            <a:endParaRPr lang="en-GB" sz="3600" dirty="0"/>
          </a:p>
        </p:txBody>
      </p:sp>
      <p:sp>
        <p:nvSpPr>
          <p:cNvPr id="5" name="TextBox 4"/>
          <p:cNvSpPr txBox="1"/>
          <p:nvPr/>
        </p:nvSpPr>
        <p:spPr>
          <a:xfrm>
            <a:off x="3581400" y="1981200"/>
            <a:ext cx="5288280" cy="3754874"/>
          </a:xfrm>
          <a:prstGeom prst="rect">
            <a:avLst/>
          </a:prstGeom>
          <a:noFill/>
        </p:spPr>
        <p:txBody>
          <a:bodyPr wrap="square" rtlCol="0">
            <a:spAutoFit/>
          </a:bodyPr>
          <a:lstStyle/>
          <a:p>
            <a:pPr marL="285750" indent="-285750">
              <a:buFont typeface="Arial" panose="020B0604020202020204" pitchFamily="34" charset="0"/>
              <a:buChar char="•"/>
            </a:pPr>
            <a:r>
              <a:rPr lang="en-GB" sz="2000" b="1" dirty="0">
                <a:solidFill>
                  <a:schemeClr val="tx2"/>
                </a:solidFill>
                <a:latin typeface="+mj-lt"/>
              </a:rPr>
              <a:t>Raise educational attainment and achievement for all</a:t>
            </a:r>
            <a:endParaRPr lang="en-GB" sz="2000" dirty="0">
              <a:solidFill>
                <a:schemeClr val="tx2"/>
              </a:solidFill>
              <a:latin typeface="+mj-lt"/>
            </a:endParaRPr>
          </a:p>
          <a:p>
            <a:pPr marL="285750" indent="-285750">
              <a:buFont typeface="Arial" panose="020B0604020202020204" pitchFamily="34" charset="0"/>
              <a:buChar char="•"/>
            </a:pPr>
            <a:r>
              <a:rPr lang="en-GB" sz="2000" b="1" dirty="0">
                <a:solidFill>
                  <a:schemeClr val="tx2"/>
                </a:solidFill>
                <a:latin typeface="+mj-lt"/>
              </a:rPr>
              <a:t>Use performance information to secure improvement for children and young people</a:t>
            </a:r>
          </a:p>
          <a:p>
            <a:pPr marL="285750" indent="-285750">
              <a:buFont typeface="Arial" panose="020B0604020202020204" pitchFamily="34" charset="0"/>
              <a:buChar char="•"/>
            </a:pPr>
            <a:r>
              <a:rPr lang="en-GB" sz="2000" b="1" dirty="0">
                <a:solidFill>
                  <a:schemeClr val="tx2"/>
                </a:solidFill>
                <a:latin typeface="+mj-lt"/>
              </a:rPr>
              <a:t>Ensure children have the best start in life and are ready to succeed</a:t>
            </a:r>
          </a:p>
          <a:p>
            <a:pPr marL="285750" indent="-285750">
              <a:buFont typeface="Arial" panose="020B0604020202020204" pitchFamily="34" charset="0"/>
              <a:buChar char="•"/>
            </a:pPr>
            <a:r>
              <a:rPr lang="en-GB" sz="2000" b="1" dirty="0">
                <a:solidFill>
                  <a:schemeClr val="tx2"/>
                </a:solidFill>
                <a:latin typeface="+mj-lt"/>
              </a:rPr>
              <a:t>Equip young people to sustain positive destinations and achieve success in life</a:t>
            </a:r>
            <a:endParaRPr lang="en-GB" sz="2000" dirty="0">
              <a:solidFill>
                <a:schemeClr val="tx2"/>
              </a:solidFill>
              <a:latin typeface="+mj-lt"/>
            </a:endParaRPr>
          </a:p>
          <a:p>
            <a:pPr marL="285750" indent="-285750">
              <a:buFont typeface="Arial" panose="020B0604020202020204" pitchFamily="34" charset="0"/>
              <a:buChar char="•"/>
            </a:pPr>
            <a:r>
              <a:rPr lang="en-GB" sz="2000" b="1" dirty="0">
                <a:solidFill>
                  <a:schemeClr val="tx2"/>
                </a:solidFill>
                <a:latin typeface="+mj-lt"/>
              </a:rPr>
              <a:t>Strengthen partnership working and community engagement</a:t>
            </a:r>
            <a:endParaRPr lang="en-GB" sz="2000" dirty="0">
              <a:solidFill>
                <a:schemeClr val="tx2"/>
              </a:solidFill>
              <a:latin typeface="+mj-lt"/>
            </a:endParaRPr>
          </a:p>
          <a:p>
            <a:pPr marL="285750" indent="-285750">
              <a:buFont typeface="Arial" panose="020B0604020202020204" pitchFamily="34" charset="0"/>
              <a:buChar char="•"/>
            </a:pPr>
            <a:r>
              <a:rPr lang="en-GB" sz="2000" b="1" dirty="0">
                <a:solidFill>
                  <a:schemeClr val="tx2"/>
                </a:solidFill>
                <a:latin typeface="+mj-lt"/>
              </a:rPr>
              <a:t>Strengthen leadership at all levels</a:t>
            </a:r>
            <a:endParaRPr lang="en-GB" sz="2000" dirty="0">
              <a:solidFill>
                <a:schemeClr val="tx2"/>
              </a:solidFill>
              <a:latin typeface="+mj-lt"/>
            </a:endParaRPr>
          </a:p>
          <a:p>
            <a:endParaRPr lang="en-GB"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5868" y="1965434"/>
            <a:ext cx="3391373" cy="3629532"/>
          </a:xfrm>
        </p:spPr>
      </p:pic>
    </p:spTree>
    <p:extLst>
      <p:ext uri="{BB962C8B-B14F-4D97-AF65-F5344CB8AC3E}">
        <p14:creationId xmlns:p14="http://schemas.microsoft.com/office/powerpoint/2010/main" val="60814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048512"/>
          </a:xfrm>
        </p:spPr>
        <p:txBody>
          <a:bodyPr/>
          <a:lstStyle/>
          <a:p>
            <a:pPr algn="ct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5400000">
            <a:off x="269082" y="2011561"/>
            <a:ext cx="4389437" cy="3292077"/>
          </a:xfr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657600"/>
            <a:ext cx="3962400" cy="29718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3600" y="704088"/>
            <a:ext cx="3759200" cy="2819400"/>
          </a:xfrm>
          <a:prstGeom prst="rect">
            <a:avLst/>
          </a:prstGeom>
        </p:spPr>
      </p:pic>
    </p:spTree>
    <p:extLst>
      <p:ext uri="{BB962C8B-B14F-4D97-AF65-F5344CB8AC3E}">
        <p14:creationId xmlns:p14="http://schemas.microsoft.com/office/powerpoint/2010/main" val="139459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Action points for ELC Practitioners</a:t>
            </a:r>
            <a:endParaRPr lang="en-GB" dirty="0"/>
          </a:p>
        </p:txBody>
      </p:sp>
      <p:sp>
        <p:nvSpPr>
          <p:cNvPr id="3" name="Content Placeholder 2"/>
          <p:cNvSpPr>
            <a:spLocks noGrp="1"/>
          </p:cNvSpPr>
          <p:nvPr>
            <p:ph idx="1"/>
          </p:nvPr>
        </p:nvSpPr>
        <p:spPr/>
        <p:txBody>
          <a:bodyPr/>
          <a:lstStyle/>
          <a:p>
            <a:r>
              <a:rPr lang="en-GB" dirty="0" smtClean="0"/>
              <a:t>Involving Parents</a:t>
            </a:r>
          </a:p>
          <a:p>
            <a:r>
              <a:rPr lang="en-GB" dirty="0" smtClean="0"/>
              <a:t>Environment</a:t>
            </a:r>
          </a:p>
          <a:p>
            <a:r>
              <a:rPr lang="en-GB" dirty="0" smtClean="0"/>
              <a:t>Experiences</a:t>
            </a:r>
          </a:p>
          <a:p>
            <a:r>
              <a:rPr lang="en-GB" dirty="0" smtClean="0"/>
              <a:t>Interactions</a:t>
            </a:r>
          </a:p>
          <a:p>
            <a:endParaRPr lang="en-GB" dirty="0"/>
          </a:p>
          <a:p>
            <a:pPr marL="0" indent="0">
              <a:buNone/>
            </a:pPr>
            <a:r>
              <a:rPr lang="en-GB" dirty="0" smtClean="0"/>
              <a:t>Reflective question:</a:t>
            </a:r>
          </a:p>
          <a:p>
            <a:pPr marL="0" indent="0">
              <a:buNone/>
            </a:pPr>
            <a:r>
              <a:rPr lang="en-GB" dirty="0" smtClean="0"/>
              <a:t>How do you develop vocabulary and encourage a strong reading culture within your ELC setting?</a:t>
            </a:r>
          </a:p>
          <a:p>
            <a:endParaRPr lang="en-GB" dirty="0"/>
          </a:p>
        </p:txBody>
      </p:sp>
    </p:spTree>
    <p:extLst>
      <p:ext uri="{BB962C8B-B14F-4D97-AF65-F5344CB8AC3E}">
        <p14:creationId xmlns:p14="http://schemas.microsoft.com/office/powerpoint/2010/main" val="32029469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671</TotalTime>
  <Words>610</Words>
  <Application>Microsoft Office PowerPoint</Application>
  <PresentationFormat>On-screen Show (4:3)</PresentationFormat>
  <Paragraphs>123</Paragraphs>
  <Slides>19</Slides>
  <Notes>19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5" baseType="lpstr">
      <vt:lpstr>Arial</vt:lpstr>
      <vt:lpstr>Calibri</vt:lpstr>
      <vt:lpstr>Constantia</vt:lpstr>
      <vt:lpstr>Wingdings 2</vt:lpstr>
      <vt:lpstr>Flow</vt:lpstr>
      <vt:lpstr>Document</vt:lpstr>
      <vt:lpstr>Argyll and Bute Learning and Development Framework  Literacy Progression  and Tracking</vt:lpstr>
      <vt:lpstr>What is Literacy?</vt:lpstr>
      <vt:lpstr>Why is being Literate important?</vt:lpstr>
      <vt:lpstr>  Early Language development </vt:lpstr>
      <vt:lpstr>Social Impact of language development</vt:lpstr>
      <vt:lpstr>The National Improvement Framework</vt:lpstr>
      <vt:lpstr>Why is tracking a child’s progress so Important? Argyll and Bute’s Ambition</vt:lpstr>
      <vt:lpstr>PowerPoint Presentation</vt:lpstr>
      <vt:lpstr>Action points for ELC Practitioners</vt:lpstr>
      <vt:lpstr>Involving Parents</vt:lpstr>
      <vt:lpstr>A literacy rich environment </vt:lpstr>
      <vt:lpstr>                           Experiences </vt:lpstr>
      <vt:lpstr>Interactions – Role of the Adult</vt:lpstr>
      <vt:lpstr>Literacy Progression Tracker </vt:lpstr>
      <vt:lpstr>Outlining progress</vt:lpstr>
      <vt:lpstr>PowerPoint Presentation</vt:lpstr>
      <vt:lpstr>Literacy Progression Tracker Insert for PLP’s </vt:lpstr>
      <vt:lpstr>Equality and Equity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Argyll and Bute Learning and Development Framework 0-5 Years</dc:title>
  <dc:creator>Burgar, Linda</dc:creator>
  <cp:lastModifiedBy>Bryden, Clare</cp:lastModifiedBy>
  <cp:revision>66</cp:revision>
  <cp:lastPrinted>2017-03-02T09:39:39Z</cp:lastPrinted>
  <dcterms:created xsi:type="dcterms:W3CDTF">2006-08-16T00:00:00Z</dcterms:created>
  <dcterms:modified xsi:type="dcterms:W3CDTF">2017-05-30T14:04:40Z</dcterms:modified>
</cp:coreProperties>
</file>