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67" r:id="rId4"/>
    <p:sldId id="278" r:id="rId5"/>
    <p:sldId id="277" r:id="rId6"/>
    <p:sldId id="274" r:id="rId7"/>
    <p:sldId id="281" r:id="rId8"/>
    <p:sldId id="268" r:id="rId9"/>
    <p:sldId id="264" r:id="rId10"/>
    <p:sldId id="275" r:id="rId11"/>
    <p:sldId id="271" r:id="rId12"/>
    <p:sldId id="262" r:id="rId13"/>
    <p:sldId id="269" r:id="rId14"/>
    <p:sldId id="263" r:id="rId15"/>
    <p:sldId id="279" r:id="rId16"/>
    <p:sldId id="270" r:id="rId17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84022" autoAdjust="0"/>
  </p:normalViewPr>
  <p:slideViewPr>
    <p:cSldViewPr>
      <p:cViewPr varScale="1">
        <p:scale>
          <a:sx n="62" d="100"/>
          <a:sy n="62" d="100"/>
        </p:scale>
        <p:origin x="16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 smtClean="0">
                <a:latin typeface="+mj-lt"/>
              </a:rPr>
              <a:t>Why</a:t>
            </a:r>
            <a:r>
              <a:rPr lang="en-US" sz="2400" baseline="0" dirty="0" smtClean="0">
                <a:latin typeface="+mj-lt"/>
              </a:rPr>
              <a:t> do people come to us?</a:t>
            </a:r>
            <a:endParaRPr lang="en-US" sz="2400" dirty="0">
              <a:latin typeface="+mj-lt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226870078740158"/>
          <c:y val="0.22400211052376998"/>
          <c:w val="0.45541486220472444"/>
          <c:h val="0.7527306121386568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-0.10408251312335957"/>
                  <c:y val="0.182382440789288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Self/</a:t>
                    </a:r>
                  </a:p>
                  <a:p>
                    <a:r>
                      <a:rPr lang="en-US" dirty="0" smtClean="0"/>
                      <a:t>Work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ESOL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8028215223097115E-4"/>
                  <c:y val="-0.1341497604241003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Universal</a:t>
                    </a:r>
                    <a:r>
                      <a:rPr lang="en-US" baseline="0" dirty="0" smtClean="0"/>
                      <a:t> Job Match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Internet</a:t>
                    </a:r>
                    <a:r>
                      <a:rPr lang="en-US" baseline="0" smtClean="0"/>
                      <a:t> Access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Agency</a:t>
                    </a:r>
                    <a:r>
                      <a:rPr lang="en-US" baseline="0" smtClean="0"/>
                      <a:t> Referrals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j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5"/>
                <c:pt idx="0">
                  <c:v>Agency Referrals</c:v>
                </c:pt>
                <c:pt idx="1">
                  <c:v>Internet Access</c:v>
                </c:pt>
                <c:pt idx="2">
                  <c:v>Universal Job Match</c:v>
                </c:pt>
                <c:pt idx="3">
                  <c:v>ESOL</c:v>
                </c:pt>
                <c:pt idx="4">
                  <c:v>Self/Work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61E37-2C2F-42A6-97EB-850DBDCCF6E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4A2735-3FD8-4C51-9D7D-5571D9BA77D2}">
      <dgm:prSet phldrT="[Text]" custT="1"/>
      <dgm:spPr/>
      <dgm:t>
        <a:bodyPr/>
        <a:lstStyle/>
        <a:p>
          <a:r>
            <a:rPr lang="en-GB" sz="1400" dirty="0" smtClean="0">
              <a:latin typeface="+mj-lt"/>
            </a:rPr>
            <a:t>Building Relationship</a:t>
          </a:r>
          <a:endParaRPr lang="en-GB" sz="1400" dirty="0">
            <a:latin typeface="+mj-lt"/>
          </a:endParaRPr>
        </a:p>
      </dgm:t>
    </dgm:pt>
    <dgm:pt modelId="{BD33EA61-1CA0-45F8-A4E0-663617ED75FC}" type="parTrans" cxnId="{FE66C9DE-6519-46AD-A71C-EE299792E3A7}">
      <dgm:prSet/>
      <dgm:spPr/>
      <dgm:t>
        <a:bodyPr/>
        <a:lstStyle/>
        <a:p>
          <a:endParaRPr lang="en-GB"/>
        </a:p>
      </dgm:t>
    </dgm:pt>
    <dgm:pt modelId="{FE2DA3CF-25B8-46D7-A59D-E14836D02298}" type="sibTrans" cxnId="{FE66C9DE-6519-46AD-A71C-EE299792E3A7}">
      <dgm:prSet/>
      <dgm:spPr/>
      <dgm:t>
        <a:bodyPr/>
        <a:lstStyle/>
        <a:p>
          <a:endParaRPr lang="en-GB"/>
        </a:p>
      </dgm:t>
    </dgm:pt>
    <dgm:pt modelId="{2FA4F469-3E15-42CA-9A3B-FB4D90BE4FE1}">
      <dgm:prSet phldrT="[Text]" custT="1"/>
      <dgm:spPr>
        <a:solidFill>
          <a:schemeClr val="bg2"/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  <a:latin typeface="+mj-lt"/>
            </a:rPr>
            <a:t>Family</a:t>
          </a:r>
          <a:endParaRPr lang="en-GB" sz="1400" dirty="0">
            <a:solidFill>
              <a:schemeClr val="tx1"/>
            </a:solidFill>
            <a:latin typeface="+mj-lt"/>
          </a:endParaRPr>
        </a:p>
      </dgm:t>
    </dgm:pt>
    <dgm:pt modelId="{19C46DF0-43E3-4DE7-9FAE-D5745A8ED9B0}" type="parTrans" cxnId="{ED4E6E7A-BFD5-4E84-83D0-A8D20E2667CF}">
      <dgm:prSet/>
      <dgm:spPr/>
      <dgm:t>
        <a:bodyPr/>
        <a:lstStyle/>
        <a:p>
          <a:endParaRPr lang="en-GB"/>
        </a:p>
      </dgm:t>
    </dgm:pt>
    <dgm:pt modelId="{9E7B5ADA-6777-440F-98C7-FF047FB8DC2A}" type="sibTrans" cxnId="{ED4E6E7A-BFD5-4E84-83D0-A8D20E2667CF}">
      <dgm:prSet/>
      <dgm:spPr/>
      <dgm:t>
        <a:bodyPr/>
        <a:lstStyle/>
        <a:p>
          <a:endParaRPr lang="en-GB"/>
        </a:p>
      </dgm:t>
    </dgm:pt>
    <dgm:pt modelId="{FFEAD1E0-1DC2-467A-84E8-C88EBF965119}">
      <dgm:prSet phldrT="[Text]" custT="1"/>
      <dgm:spPr>
        <a:solidFill>
          <a:schemeClr val="bg2"/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  <a:latin typeface="+mj-lt"/>
            </a:rPr>
            <a:t>Background</a:t>
          </a:r>
          <a:endParaRPr lang="en-GB" sz="1400" dirty="0">
            <a:solidFill>
              <a:schemeClr val="tx1"/>
            </a:solidFill>
            <a:latin typeface="+mj-lt"/>
          </a:endParaRPr>
        </a:p>
      </dgm:t>
    </dgm:pt>
    <dgm:pt modelId="{41D6A63B-53F8-420E-9C6B-B97ABA0B6FD8}" type="parTrans" cxnId="{84BF23AB-0F08-4337-BF15-9CBDEAC807A5}">
      <dgm:prSet/>
      <dgm:spPr/>
      <dgm:t>
        <a:bodyPr/>
        <a:lstStyle/>
        <a:p>
          <a:endParaRPr lang="en-GB"/>
        </a:p>
      </dgm:t>
    </dgm:pt>
    <dgm:pt modelId="{D1E3E08A-28FA-4E15-AD24-845013F70FF8}" type="sibTrans" cxnId="{84BF23AB-0F08-4337-BF15-9CBDEAC807A5}">
      <dgm:prSet/>
      <dgm:spPr/>
      <dgm:t>
        <a:bodyPr/>
        <a:lstStyle/>
        <a:p>
          <a:endParaRPr lang="en-GB"/>
        </a:p>
      </dgm:t>
    </dgm:pt>
    <dgm:pt modelId="{D77F7F50-F381-4A29-B027-FF4753D77910}">
      <dgm:prSet phldrT="[Text]" custT="1"/>
      <dgm:spPr>
        <a:solidFill>
          <a:schemeClr val="bg2"/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  <a:latin typeface="+mj-lt"/>
            </a:rPr>
            <a:t>Health</a:t>
          </a:r>
          <a:endParaRPr lang="en-GB" sz="1400" dirty="0">
            <a:solidFill>
              <a:schemeClr val="tx1"/>
            </a:solidFill>
            <a:latin typeface="+mj-lt"/>
          </a:endParaRPr>
        </a:p>
      </dgm:t>
    </dgm:pt>
    <dgm:pt modelId="{ADCA67E4-FF7A-4E97-B66E-7791650808DE}" type="parTrans" cxnId="{F9E121FD-ECF0-4DFE-A797-DB2CCD74A637}">
      <dgm:prSet/>
      <dgm:spPr/>
      <dgm:t>
        <a:bodyPr/>
        <a:lstStyle/>
        <a:p>
          <a:endParaRPr lang="en-GB"/>
        </a:p>
      </dgm:t>
    </dgm:pt>
    <dgm:pt modelId="{B985E46E-77CB-4306-B058-5FB5E667AA81}" type="sibTrans" cxnId="{F9E121FD-ECF0-4DFE-A797-DB2CCD74A637}">
      <dgm:prSet/>
      <dgm:spPr/>
      <dgm:t>
        <a:bodyPr/>
        <a:lstStyle/>
        <a:p>
          <a:endParaRPr lang="en-GB"/>
        </a:p>
      </dgm:t>
    </dgm:pt>
    <dgm:pt modelId="{CEB51248-A374-44CF-8BE1-A121864454ED}">
      <dgm:prSet phldrT="[Text]" custT="1"/>
      <dgm:spPr>
        <a:solidFill>
          <a:schemeClr val="bg2"/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  <a:latin typeface="+mj-lt"/>
            </a:rPr>
            <a:t>Confidence</a:t>
          </a:r>
          <a:endParaRPr lang="en-GB" sz="1400" dirty="0">
            <a:solidFill>
              <a:schemeClr val="tx1"/>
            </a:solidFill>
            <a:latin typeface="+mj-lt"/>
          </a:endParaRPr>
        </a:p>
      </dgm:t>
    </dgm:pt>
    <dgm:pt modelId="{59E940BD-B4D9-4C5A-9FED-9A42592D60FB}" type="parTrans" cxnId="{43D45F83-5B53-4B40-9E22-D91E1DE208AD}">
      <dgm:prSet/>
      <dgm:spPr/>
      <dgm:t>
        <a:bodyPr/>
        <a:lstStyle/>
        <a:p>
          <a:endParaRPr lang="en-GB"/>
        </a:p>
      </dgm:t>
    </dgm:pt>
    <dgm:pt modelId="{AE5ABF34-57D5-43D2-8CF5-AC2258750FE4}" type="sibTrans" cxnId="{43D45F83-5B53-4B40-9E22-D91E1DE208AD}">
      <dgm:prSet/>
      <dgm:spPr/>
      <dgm:t>
        <a:bodyPr/>
        <a:lstStyle/>
        <a:p>
          <a:endParaRPr lang="en-GB"/>
        </a:p>
      </dgm:t>
    </dgm:pt>
    <dgm:pt modelId="{5A6D4F5E-78E9-4F3C-B5BF-1DCD93C23479}">
      <dgm:prSet phldrT="[Text]" custT="1"/>
      <dgm:spPr>
        <a:solidFill>
          <a:schemeClr val="bg2"/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  <a:latin typeface="+mj-lt"/>
            </a:rPr>
            <a:t>Goals</a:t>
          </a:r>
          <a:endParaRPr lang="en-GB" sz="1400" dirty="0">
            <a:solidFill>
              <a:schemeClr val="tx1"/>
            </a:solidFill>
            <a:latin typeface="+mj-lt"/>
          </a:endParaRPr>
        </a:p>
      </dgm:t>
    </dgm:pt>
    <dgm:pt modelId="{FEDFBB50-8CCB-464E-8B1D-8C7A2AF4D8AE}" type="parTrans" cxnId="{0A7BE8DA-7EFA-4717-AAB0-0C2BFC26A68D}">
      <dgm:prSet/>
      <dgm:spPr/>
      <dgm:t>
        <a:bodyPr/>
        <a:lstStyle/>
        <a:p>
          <a:endParaRPr lang="en-GB"/>
        </a:p>
      </dgm:t>
    </dgm:pt>
    <dgm:pt modelId="{BD213C66-3A11-4586-9C2E-D6018846DD74}" type="sibTrans" cxnId="{0A7BE8DA-7EFA-4717-AAB0-0C2BFC26A68D}">
      <dgm:prSet/>
      <dgm:spPr/>
      <dgm:t>
        <a:bodyPr/>
        <a:lstStyle/>
        <a:p>
          <a:endParaRPr lang="en-GB"/>
        </a:p>
      </dgm:t>
    </dgm:pt>
    <dgm:pt modelId="{80AA4872-D139-407E-98C7-47C0A4950BAA}">
      <dgm:prSet phldrT="[Text]" custT="1"/>
      <dgm:spPr>
        <a:solidFill>
          <a:schemeClr val="bg2"/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  <a:latin typeface="+mj-lt"/>
            </a:rPr>
            <a:t>Learning Style</a:t>
          </a:r>
          <a:endParaRPr lang="en-GB" sz="1400" dirty="0">
            <a:solidFill>
              <a:schemeClr val="tx1"/>
            </a:solidFill>
            <a:latin typeface="+mj-lt"/>
          </a:endParaRPr>
        </a:p>
      </dgm:t>
    </dgm:pt>
    <dgm:pt modelId="{8EAA39F9-0EE0-478C-BF9A-CA72179AEB67}" type="parTrans" cxnId="{CB91DE34-536F-4433-979D-852F5CD3C876}">
      <dgm:prSet/>
      <dgm:spPr/>
      <dgm:t>
        <a:bodyPr/>
        <a:lstStyle/>
        <a:p>
          <a:endParaRPr lang="en-GB"/>
        </a:p>
      </dgm:t>
    </dgm:pt>
    <dgm:pt modelId="{D28F3B6A-DCB8-43EE-8370-DF55964985D2}" type="sibTrans" cxnId="{CB91DE34-536F-4433-979D-852F5CD3C876}">
      <dgm:prSet/>
      <dgm:spPr/>
      <dgm:t>
        <a:bodyPr/>
        <a:lstStyle/>
        <a:p>
          <a:endParaRPr lang="en-GB"/>
        </a:p>
      </dgm:t>
    </dgm:pt>
    <dgm:pt modelId="{6C6C7551-B350-4F98-8102-25B6C6134012}">
      <dgm:prSet phldrT="[Text]" custT="1"/>
      <dgm:spPr>
        <a:solidFill>
          <a:schemeClr val="bg2"/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  <a:latin typeface="+mj-lt"/>
            </a:rPr>
            <a:t>Interests</a:t>
          </a:r>
          <a:endParaRPr lang="en-GB" sz="1400" dirty="0">
            <a:solidFill>
              <a:schemeClr val="tx1"/>
            </a:solidFill>
            <a:latin typeface="+mj-lt"/>
          </a:endParaRPr>
        </a:p>
      </dgm:t>
    </dgm:pt>
    <dgm:pt modelId="{3D647671-9437-44C8-8AE0-69466DD53576}" type="parTrans" cxnId="{50786740-F71A-4788-9393-6B997A52ADFE}">
      <dgm:prSet/>
      <dgm:spPr/>
      <dgm:t>
        <a:bodyPr/>
        <a:lstStyle/>
        <a:p>
          <a:endParaRPr lang="en-GB"/>
        </a:p>
      </dgm:t>
    </dgm:pt>
    <dgm:pt modelId="{7F4DC640-82D5-4E3A-9BFD-BCBCC61CA26B}" type="sibTrans" cxnId="{50786740-F71A-4788-9393-6B997A52ADFE}">
      <dgm:prSet/>
      <dgm:spPr/>
      <dgm:t>
        <a:bodyPr/>
        <a:lstStyle/>
        <a:p>
          <a:endParaRPr lang="en-GB"/>
        </a:p>
      </dgm:t>
    </dgm:pt>
    <dgm:pt modelId="{D113F69D-58FC-4B43-A92F-C67190810D93}">
      <dgm:prSet phldrT="[Text]" custT="1"/>
      <dgm:spPr>
        <a:solidFill>
          <a:schemeClr val="bg2"/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  <a:latin typeface="+mj-lt"/>
            </a:rPr>
            <a:t>Motivation</a:t>
          </a:r>
          <a:endParaRPr lang="en-GB" sz="1400" dirty="0">
            <a:solidFill>
              <a:schemeClr val="tx1"/>
            </a:solidFill>
            <a:latin typeface="+mj-lt"/>
          </a:endParaRPr>
        </a:p>
      </dgm:t>
    </dgm:pt>
    <dgm:pt modelId="{1C6301BB-9355-4123-8294-B37E3590620B}" type="parTrans" cxnId="{428BE558-5870-4284-92B2-1F886F308A0A}">
      <dgm:prSet/>
      <dgm:spPr/>
      <dgm:t>
        <a:bodyPr/>
        <a:lstStyle/>
        <a:p>
          <a:endParaRPr lang="en-GB"/>
        </a:p>
      </dgm:t>
    </dgm:pt>
    <dgm:pt modelId="{65D570F7-9560-4E1B-BF94-07D770B3DA90}" type="sibTrans" cxnId="{428BE558-5870-4284-92B2-1F886F308A0A}">
      <dgm:prSet/>
      <dgm:spPr/>
      <dgm:t>
        <a:bodyPr/>
        <a:lstStyle/>
        <a:p>
          <a:endParaRPr lang="en-GB"/>
        </a:p>
      </dgm:t>
    </dgm:pt>
    <dgm:pt modelId="{F061F752-BF26-4FD2-91B4-EE81B0EBBFD5}" type="pres">
      <dgm:prSet presAssocID="{7C761E37-2C2F-42A6-97EB-850DBDCCF6E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4266033-57FA-40A4-BA27-9869768CBDDC}" type="pres">
      <dgm:prSet presAssocID="{3F4A2735-3FD8-4C51-9D7D-5571D9BA77D2}" presName="centerShape" presStyleLbl="node0" presStyleIdx="0" presStyleCnt="1" custScaleX="173033" custScaleY="145019"/>
      <dgm:spPr/>
      <dgm:t>
        <a:bodyPr/>
        <a:lstStyle/>
        <a:p>
          <a:endParaRPr lang="en-GB"/>
        </a:p>
      </dgm:t>
    </dgm:pt>
    <dgm:pt modelId="{B405DC43-0975-4117-81C6-B74AA7D9C5AD}" type="pres">
      <dgm:prSet presAssocID="{19C46DF0-43E3-4DE7-9FAE-D5745A8ED9B0}" presName="Name9" presStyleLbl="parChTrans1D2" presStyleIdx="0" presStyleCnt="8"/>
      <dgm:spPr/>
      <dgm:t>
        <a:bodyPr/>
        <a:lstStyle/>
        <a:p>
          <a:endParaRPr lang="en-GB"/>
        </a:p>
      </dgm:t>
    </dgm:pt>
    <dgm:pt modelId="{AE944A27-8AE3-46A2-BB0D-E442B9AA3E06}" type="pres">
      <dgm:prSet presAssocID="{19C46DF0-43E3-4DE7-9FAE-D5745A8ED9B0}" presName="connTx" presStyleLbl="parChTrans1D2" presStyleIdx="0" presStyleCnt="8"/>
      <dgm:spPr/>
      <dgm:t>
        <a:bodyPr/>
        <a:lstStyle/>
        <a:p>
          <a:endParaRPr lang="en-GB"/>
        </a:p>
      </dgm:t>
    </dgm:pt>
    <dgm:pt modelId="{E7361ADA-5F73-4EFA-BDA8-8EB9210B3301}" type="pres">
      <dgm:prSet presAssocID="{2FA4F469-3E15-42CA-9A3B-FB4D90BE4FE1}" presName="node" presStyleLbl="node1" presStyleIdx="0" presStyleCnt="8" custScaleX="146275" custScaleY="998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10F498-60E9-4194-87D8-1BD34C9B847E}" type="pres">
      <dgm:prSet presAssocID="{41D6A63B-53F8-420E-9C6B-B97ABA0B6FD8}" presName="Name9" presStyleLbl="parChTrans1D2" presStyleIdx="1" presStyleCnt="8"/>
      <dgm:spPr/>
      <dgm:t>
        <a:bodyPr/>
        <a:lstStyle/>
        <a:p>
          <a:endParaRPr lang="en-GB"/>
        </a:p>
      </dgm:t>
    </dgm:pt>
    <dgm:pt modelId="{E1FC28B9-D24C-427D-B760-6DFCB8DFB176}" type="pres">
      <dgm:prSet presAssocID="{41D6A63B-53F8-420E-9C6B-B97ABA0B6FD8}" presName="connTx" presStyleLbl="parChTrans1D2" presStyleIdx="1" presStyleCnt="8"/>
      <dgm:spPr/>
      <dgm:t>
        <a:bodyPr/>
        <a:lstStyle/>
        <a:p>
          <a:endParaRPr lang="en-GB"/>
        </a:p>
      </dgm:t>
    </dgm:pt>
    <dgm:pt modelId="{57778BE6-15F9-4E2E-9641-FF219A6B1C4F}" type="pres">
      <dgm:prSet presAssocID="{FFEAD1E0-1DC2-467A-84E8-C88EBF965119}" presName="node" presStyleLbl="node1" presStyleIdx="1" presStyleCnt="8" custScaleX="146188" custRadScaleRad="123467" custRadScaleInc="259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51957D-9BA4-4DD3-994D-47C9C198FC5C}" type="pres">
      <dgm:prSet presAssocID="{ADCA67E4-FF7A-4E97-B66E-7791650808DE}" presName="Name9" presStyleLbl="parChTrans1D2" presStyleIdx="2" presStyleCnt="8"/>
      <dgm:spPr/>
      <dgm:t>
        <a:bodyPr/>
        <a:lstStyle/>
        <a:p>
          <a:endParaRPr lang="en-GB"/>
        </a:p>
      </dgm:t>
    </dgm:pt>
    <dgm:pt modelId="{1F528EBB-BD30-425E-B401-641A875BF398}" type="pres">
      <dgm:prSet presAssocID="{ADCA67E4-FF7A-4E97-B66E-7791650808DE}" presName="connTx" presStyleLbl="parChTrans1D2" presStyleIdx="2" presStyleCnt="8"/>
      <dgm:spPr/>
      <dgm:t>
        <a:bodyPr/>
        <a:lstStyle/>
        <a:p>
          <a:endParaRPr lang="en-GB"/>
        </a:p>
      </dgm:t>
    </dgm:pt>
    <dgm:pt modelId="{5185B972-250D-44FB-B8EB-0C8247DC0A1C}" type="pres">
      <dgm:prSet presAssocID="{D77F7F50-F381-4A29-B027-FF4753D77910}" presName="node" presStyleLbl="node1" presStyleIdx="2" presStyleCnt="8" custScaleX="146275" custScaleY="99876" custRadScaleRad="186369" custRadScaleInc="-54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EF7DD6-28B6-483F-8FB3-FFE75D4BB3A2}" type="pres">
      <dgm:prSet presAssocID="{59E940BD-B4D9-4C5A-9FED-9A42592D60FB}" presName="Name9" presStyleLbl="parChTrans1D2" presStyleIdx="3" presStyleCnt="8"/>
      <dgm:spPr/>
      <dgm:t>
        <a:bodyPr/>
        <a:lstStyle/>
        <a:p>
          <a:endParaRPr lang="en-GB"/>
        </a:p>
      </dgm:t>
    </dgm:pt>
    <dgm:pt modelId="{51C9654D-DB7F-418B-BABD-BA884B12C8C8}" type="pres">
      <dgm:prSet presAssocID="{59E940BD-B4D9-4C5A-9FED-9A42592D60FB}" presName="connTx" presStyleLbl="parChTrans1D2" presStyleIdx="3" presStyleCnt="8"/>
      <dgm:spPr/>
      <dgm:t>
        <a:bodyPr/>
        <a:lstStyle/>
        <a:p>
          <a:endParaRPr lang="en-GB"/>
        </a:p>
      </dgm:t>
    </dgm:pt>
    <dgm:pt modelId="{BDEEF65C-614B-4F7C-8FAA-E3D6132DFD89}" type="pres">
      <dgm:prSet presAssocID="{CEB51248-A374-44CF-8BE1-A121864454ED}" presName="node" presStyleLbl="node1" presStyleIdx="3" presStyleCnt="8" custScaleX="146275" custScaleY="99876" custRadScaleRad="145116" custRadScaleInc="-52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177BAB-784C-422C-A4FC-190C1A7E4099}" type="pres">
      <dgm:prSet presAssocID="{FEDFBB50-8CCB-464E-8B1D-8C7A2AF4D8AE}" presName="Name9" presStyleLbl="parChTrans1D2" presStyleIdx="4" presStyleCnt="8"/>
      <dgm:spPr/>
      <dgm:t>
        <a:bodyPr/>
        <a:lstStyle/>
        <a:p>
          <a:endParaRPr lang="en-GB"/>
        </a:p>
      </dgm:t>
    </dgm:pt>
    <dgm:pt modelId="{B46FE1D1-60CB-4A15-832B-64359DE00A0F}" type="pres">
      <dgm:prSet presAssocID="{FEDFBB50-8CCB-464E-8B1D-8C7A2AF4D8AE}" presName="connTx" presStyleLbl="parChTrans1D2" presStyleIdx="4" presStyleCnt="8"/>
      <dgm:spPr/>
      <dgm:t>
        <a:bodyPr/>
        <a:lstStyle/>
        <a:p>
          <a:endParaRPr lang="en-GB"/>
        </a:p>
      </dgm:t>
    </dgm:pt>
    <dgm:pt modelId="{D9CDEA2E-83C4-48B7-ADF9-4DDC244CD344}" type="pres">
      <dgm:prSet presAssocID="{5A6D4F5E-78E9-4F3C-B5BF-1DCD93C23479}" presName="node" presStyleLbl="node1" presStyleIdx="4" presStyleCnt="8" custScaleX="146275" custScaleY="998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27D0B5-6045-473A-8BD7-B35532BB3AFE}" type="pres">
      <dgm:prSet presAssocID="{8EAA39F9-0EE0-478C-BF9A-CA72179AEB67}" presName="Name9" presStyleLbl="parChTrans1D2" presStyleIdx="5" presStyleCnt="8"/>
      <dgm:spPr/>
      <dgm:t>
        <a:bodyPr/>
        <a:lstStyle/>
        <a:p>
          <a:endParaRPr lang="en-GB"/>
        </a:p>
      </dgm:t>
    </dgm:pt>
    <dgm:pt modelId="{CD173CB6-D7E4-4120-86DF-D54DBEE643E0}" type="pres">
      <dgm:prSet presAssocID="{8EAA39F9-0EE0-478C-BF9A-CA72179AEB67}" presName="connTx" presStyleLbl="parChTrans1D2" presStyleIdx="5" presStyleCnt="8"/>
      <dgm:spPr/>
      <dgm:t>
        <a:bodyPr/>
        <a:lstStyle/>
        <a:p>
          <a:endParaRPr lang="en-GB"/>
        </a:p>
      </dgm:t>
    </dgm:pt>
    <dgm:pt modelId="{9836E069-D375-4270-A11A-5BB7E676F7BB}" type="pres">
      <dgm:prSet presAssocID="{80AA4872-D139-407E-98C7-47C0A4950BAA}" presName="node" presStyleLbl="node1" presStyleIdx="5" presStyleCnt="8" custScaleX="146275" custScaleY="99876" custRadScaleRad="146677" custRadScaleInc="547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FC1515-82BF-44BF-82F0-2E3C29CA1163}" type="pres">
      <dgm:prSet presAssocID="{3D647671-9437-44C8-8AE0-69466DD53576}" presName="Name9" presStyleLbl="parChTrans1D2" presStyleIdx="6" presStyleCnt="8"/>
      <dgm:spPr/>
      <dgm:t>
        <a:bodyPr/>
        <a:lstStyle/>
        <a:p>
          <a:endParaRPr lang="en-GB"/>
        </a:p>
      </dgm:t>
    </dgm:pt>
    <dgm:pt modelId="{49C4ED36-DC6E-4B3B-A323-414CDCE07A49}" type="pres">
      <dgm:prSet presAssocID="{3D647671-9437-44C8-8AE0-69466DD53576}" presName="connTx" presStyleLbl="parChTrans1D2" presStyleIdx="6" presStyleCnt="8"/>
      <dgm:spPr/>
      <dgm:t>
        <a:bodyPr/>
        <a:lstStyle/>
        <a:p>
          <a:endParaRPr lang="en-GB"/>
        </a:p>
      </dgm:t>
    </dgm:pt>
    <dgm:pt modelId="{4C7EA170-BD8D-443D-B7CC-53681C491F94}" type="pres">
      <dgm:prSet presAssocID="{6C6C7551-B350-4F98-8102-25B6C6134012}" presName="node" presStyleLbl="node1" presStyleIdx="6" presStyleCnt="8" custScaleX="146275" custScaleY="99876" custRadScaleRad="178939" custRadScaleInc="-8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AA1817-B36B-4E94-853D-D8F9CA8B61E7}" type="pres">
      <dgm:prSet presAssocID="{1C6301BB-9355-4123-8294-B37E3590620B}" presName="Name9" presStyleLbl="parChTrans1D2" presStyleIdx="7" presStyleCnt="8"/>
      <dgm:spPr/>
      <dgm:t>
        <a:bodyPr/>
        <a:lstStyle/>
        <a:p>
          <a:endParaRPr lang="en-GB"/>
        </a:p>
      </dgm:t>
    </dgm:pt>
    <dgm:pt modelId="{1879B2DC-524D-4AAC-96E6-07926D833286}" type="pres">
      <dgm:prSet presAssocID="{1C6301BB-9355-4123-8294-B37E3590620B}" presName="connTx" presStyleLbl="parChTrans1D2" presStyleIdx="7" presStyleCnt="8"/>
      <dgm:spPr/>
      <dgm:t>
        <a:bodyPr/>
        <a:lstStyle/>
        <a:p>
          <a:endParaRPr lang="en-GB"/>
        </a:p>
      </dgm:t>
    </dgm:pt>
    <dgm:pt modelId="{233255AB-2396-4C6C-B8F5-B4A7B99B250B}" type="pres">
      <dgm:prSet presAssocID="{D113F69D-58FC-4B43-A92F-C67190810D93}" presName="node" presStyleLbl="node1" presStyleIdx="7" presStyleCnt="8" custScaleX="146275" custScaleY="99876" custRadScaleRad="125583" custRadScaleInc="-294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3C94383-3A7F-464F-B8EB-4DADC119E259}" type="presOf" srcId="{FEDFBB50-8CCB-464E-8B1D-8C7A2AF4D8AE}" destId="{B46FE1D1-60CB-4A15-832B-64359DE00A0F}" srcOrd="1" destOrd="0" presId="urn:microsoft.com/office/officeart/2005/8/layout/radial1"/>
    <dgm:cxn modelId="{07A5E339-42AC-4C01-A31C-053AAC5964D5}" type="presOf" srcId="{19C46DF0-43E3-4DE7-9FAE-D5745A8ED9B0}" destId="{AE944A27-8AE3-46A2-BB0D-E442B9AA3E06}" srcOrd="1" destOrd="0" presId="urn:microsoft.com/office/officeart/2005/8/layout/radial1"/>
    <dgm:cxn modelId="{C98024A7-A063-4F31-B94F-806869C2AAC1}" type="presOf" srcId="{41D6A63B-53F8-420E-9C6B-B97ABA0B6FD8}" destId="{E1FC28B9-D24C-427D-B760-6DFCB8DFB176}" srcOrd="1" destOrd="0" presId="urn:microsoft.com/office/officeart/2005/8/layout/radial1"/>
    <dgm:cxn modelId="{DE3EBCE4-EE33-42D2-9BB8-F091DC6AD405}" type="presOf" srcId="{19C46DF0-43E3-4DE7-9FAE-D5745A8ED9B0}" destId="{B405DC43-0975-4117-81C6-B74AA7D9C5AD}" srcOrd="0" destOrd="0" presId="urn:microsoft.com/office/officeart/2005/8/layout/radial1"/>
    <dgm:cxn modelId="{2C10D843-AA2B-4670-B64E-03A6D83AC24F}" type="presOf" srcId="{8EAA39F9-0EE0-478C-BF9A-CA72179AEB67}" destId="{1827D0B5-6045-473A-8BD7-B35532BB3AFE}" srcOrd="0" destOrd="0" presId="urn:microsoft.com/office/officeart/2005/8/layout/radial1"/>
    <dgm:cxn modelId="{941B25A5-1735-49B3-A3A5-6F4E029426B5}" type="presOf" srcId="{7C761E37-2C2F-42A6-97EB-850DBDCCF6E5}" destId="{F061F752-BF26-4FD2-91B4-EE81B0EBBFD5}" srcOrd="0" destOrd="0" presId="urn:microsoft.com/office/officeart/2005/8/layout/radial1"/>
    <dgm:cxn modelId="{47E55CAA-E909-4F5D-883F-D42577C9AAC0}" type="presOf" srcId="{59E940BD-B4D9-4C5A-9FED-9A42592D60FB}" destId="{51C9654D-DB7F-418B-BABD-BA884B12C8C8}" srcOrd="1" destOrd="0" presId="urn:microsoft.com/office/officeart/2005/8/layout/radial1"/>
    <dgm:cxn modelId="{25C39278-92F5-4BB1-8872-1FDACBDCFE61}" type="presOf" srcId="{2FA4F469-3E15-42CA-9A3B-FB4D90BE4FE1}" destId="{E7361ADA-5F73-4EFA-BDA8-8EB9210B3301}" srcOrd="0" destOrd="0" presId="urn:microsoft.com/office/officeart/2005/8/layout/radial1"/>
    <dgm:cxn modelId="{F9E121FD-ECF0-4DFE-A797-DB2CCD74A637}" srcId="{3F4A2735-3FD8-4C51-9D7D-5571D9BA77D2}" destId="{D77F7F50-F381-4A29-B027-FF4753D77910}" srcOrd="2" destOrd="0" parTransId="{ADCA67E4-FF7A-4E97-B66E-7791650808DE}" sibTransId="{B985E46E-77CB-4306-B058-5FB5E667AA81}"/>
    <dgm:cxn modelId="{FE66C9DE-6519-46AD-A71C-EE299792E3A7}" srcId="{7C761E37-2C2F-42A6-97EB-850DBDCCF6E5}" destId="{3F4A2735-3FD8-4C51-9D7D-5571D9BA77D2}" srcOrd="0" destOrd="0" parTransId="{BD33EA61-1CA0-45F8-A4E0-663617ED75FC}" sibTransId="{FE2DA3CF-25B8-46D7-A59D-E14836D02298}"/>
    <dgm:cxn modelId="{B83CD25C-AE6F-45DA-BD46-B9B0015A8AA8}" type="presOf" srcId="{8EAA39F9-0EE0-478C-BF9A-CA72179AEB67}" destId="{CD173CB6-D7E4-4120-86DF-D54DBEE643E0}" srcOrd="1" destOrd="0" presId="urn:microsoft.com/office/officeart/2005/8/layout/radial1"/>
    <dgm:cxn modelId="{C7EAA089-1785-49ED-9344-E8183ECCBEE0}" type="presOf" srcId="{CEB51248-A374-44CF-8BE1-A121864454ED}" destId="{BDEEF65C-614B-4F7C-8FAA-E3D6132DFD89}" srcOrd="0" destOrd="0" presId="urn:microsoft.com/office/officeart/2005/8/layout/radial1"/>
    <dgm:cxn modelId="{4B45F33F-0AF7-47FA-A8BC-672CE5287D4F}" type="presOf" srcId="{3F4A2735-3FD8-4C51-9D7D-5571D9BA77D2}" destId="{04266033-57FA-40A4-BA27-9869768CBDDC}" srcOrd="0" destOrd="0" presId="urn:microsoft.com/office/officeart/2005/8/layout/radial1"/>
    <dgm:cxn modelId="{848533D7-F527-4CA0-8784-A58A3E23B8B7}" type="presOf" srcId="{ADCA67E4-FF7A-4E97-B66E-7791650808DE}" destId="{1F528EBB-BD30-425E-B401-641A875BF398}" srcOrd="1" destOrd="0" presId="urn:microsoft.com/office/officeart/2005/8/layout/radial1"/>
    <dgm:cxn modelId="{A136AE17-DFC3-424D-97B5-5A145F0BB0FE}" type="presOf" srcId="{FEDFBB50-8CCB-464E-8B1D-8C7A2AF4D8AE}" destId="{10177BAB-784C-422C-A4FC-190C1A7E4099}" srcOrd="0" destOrd="0" presId="urn:microsoft.com/office/officeart/2005/8/layout/radial1"/>
    <dgm:cxn modelId="{D674F6F3-FC3C-451D-B8FB-7D948148D1F2}" type="presOf" srcId="{59E940BD-B4D9-4C5A-9FED-9A42592D60FB}" destId="{C4EF7DD6-28B6-483F-8FB3-FFE75D4BB3A2}" srcOrd="0" destOrd="0" presId="urn:microsoft.com/office/officeart/2005/8/layout/radial1"/>
    <dgm:cxn modelId="{43D45F83-5B53-4B40-9E22-D91E1DE208AD}" srcId="{3F4A2735-3FD8-4C51-9D7D-5571D9BA77D2}" destId="{CEB51248-A374-44CF-8BE1-A121864454ED}" srcOrd="3" destOrd="0" parTransId="{59E940BD-B4D9-4C5A-9FED-9A42592D60FB}" sibTransId="{AE5ABF34-57D5-43D2-8CF5-AC2258750FE4}"/>
    <dgm:cxn modelId="{ED4E6E7A-BFD5-4E84-83D0-A8D20E2667CF}" srcId="{3F4A2735-3FD8-4C51-9D7D-5571D9BA77D2}" destId="{2FA4F469-3E15-42CA-9A3B-FB4D90BE4FE1}" srcOrd="0" destOrd="0" parTransId="{19C46DF0-43E3-4DE7-9FAE-D5745A8ED9B0}" sibTransId="{9E7B5ADA-6777-440F-98C7-FF047FB8DC2A}"/>
    <dgm:cxn modelId="{43940405-25E3-469F-AA4C-04BDB06838D5}" type="presOf" srcId="{41D6A63B-53F8-420E-9C6B-B97ABA0B6FD8}" destId="{1410F498-60E9-4194-87D8-1BD34C9B847E}" srcOrd="0" destOrd="0" presId="urn:microsoft.com/office/officeart/2005/8/layout/radial1"/>
    <dgm:cxn modelId="{D67E463F-3CC2-4754-A442-B893E738C74E}" type="presOf" srcId="{3D647671-9437-44C8-8AE0-69466DD53576}" destId="{49C4ED36-DC6E-4B3B-A323-414CDCE07A49}" srcOrd="1" destOrd="0" presId="urn:microsoft.com/office/officeart/2005/8/layout/radial1"/>
    <dgm:cxn modelId="{6EE214C1-FE0F-4648-B8C0-DB91D9C02EC3}" type="presOf" srcId="{FFEAD1E0-1DC2-467A-84E8-C88EBF965119}" destId="{57778BE6-15F9-4E2E-9641-FF219A6B1C4F}" srcOrd="0" destOrd="0" presId="urn:microsoft.com/office/officeart/2005/8/layout/radial1"/>
    <dgm:cxn modelId="{7EC6AAAE-5784-4DE3-AA46-3022C3662119}" type="presOf" srcId="{80AA4872-D139-407E-98C7-47C0A4950BAA}" destId="{9836E069-D375-4270-A11A-5BB7E676F7BB}" srcOrd="0" destOrd="0" presId="urn:microsoft.com/office/officeart/2005/8/layout/radial1"/>
    <dgm:cxn modelId="{B160DB82-B800-4B26-8AD4-488344D4147E}" type="presOf" srcId="{D113F69D-58FC-4B43-A92F-C67190810D93}" destId="{233255AB-2396-4C6C-B8F5-B4A7B99B250B}" srcOrd="0" destOrd="0" presId="urn:microsoft.com/office/officeart/2005/8/layout/radial1"/>
    <dgm:cxn modelId="{686228D1-604E-4C5D-A9BB-5DC5BCE5AF18}" type="presOf" srcId="{D77F7F50-F381-4A29-B027-FF4753D77910}" destId="{5185B972-250D-44FB-B8EB-0C8247DC0A1C}" srcOrd="0" destOrd="0" presId="urn:microsoft.com/office/officeart/2005/8/layout/radial1"/>
    <dgm:cxn modelId="{428BE558-5870-4284-92B2-1F886F308A0A}" srcId="{3F4A2735-3FD8-4C51-9D7D-5571D9BA77D2}" destId="{D113F69D-58FC-4B43-A92F-C67190810D93}" srcOrd="7" destOrd="0" parTransId="{1C6301BB-9355-4123-8294-B37E3590620B}" sibTransId="{65D570F7-9560-4E1B-BF94-07D770B3DA90}"/>
    <dgm:cxn modelId="{CB91DE34-536F-4433-979D-852F5CD3C876}" srcId="{3F4A2735-3FD8-4C51-9D7D-5571D9BA77D2}" destId="{80AA4872-D139-407E-98C7-47C0A4950BAA}" srcOrd="5" destOrd="0" parTransId="{8EAA39F9-0EE0-478C-BF9A-CA72179AEB67}" sibTransId="{D28F3B6A-DCB8-43EE-8370-DF55964985D2}"/>
    <dgm:cxn modelId="{7A9C427F-C5B0-424F-A3F9-C3C06776D7EE}" type="presOf" srcId="{ADCA67E4-FF7A-4E97-B66E-7791650808DE}" destId="{6F51957D-9BA4-4DD3-994D-47C9C198FC5C}" srcOrd="0" destOrd="0" presId="urn:microsoft.com/office/officeart/2005/8/layout/radial1"/>
    <dgm:cxn modelId="{8405605E-C68B-494B-A992-E7AE65B70EEC}" type="presOf" srcId="{5A6D4F5E-78E9-4F3C-B5BF-1DCD93C23479}" destId="{D9CDEA2E-83C4-48B7-ADF9-4DDC244CD344}" srcOrd="0" destOrd="0" presId="urn:microsoft.com/office/officeart/2005/8/layout/radial1"/>
    <dgm:cxn modelId="{DB3D04E0-B43B-4E1E-976D-BC997334D228}" type="presOf" srcId="{3D647671-9437-44C8-8AE0-69466DD53576}" destId="{7BFC1515-82BF-44BF-82F0-2E3C29CA1163}" srcOrd="0" destOrd="0" presId="urn:microsoft.com/office/officeart/2005/8/layout/radial1"/>
    <dgm:cxn modelId="{50786740-F71A-4788-9393-6B997A52ADFE}" srcId="{3F4A2735-3FD8-4C51-9D7D-5571D9BA77D2}" destId="{6C6C7551-B350-4F98-8102-25B6C6134012}" srcOrd="6" destOrd="0" parTransId="{3D647671-9437-44C8-8AE0-69466DD53576}" sibTransId="{7F4DC640-82D5-4E3A-9BFD-BCBCC61CA26B}"/>
    <dgm:cxn modelId="{DF39AAE9-00CF-49EC-8FD6-0E02A4E365D1}" type="presOf" srcId="{1C6301BB-9355-4123-8294-B37E3590620B}" destId="{CEAA1817-B36B-4E94-853D-D8F9CA8B61E7}" srcOrd="0" destOrd="0" presId="urn:microsoft.com/office/officeart/2005/8/layout/radial1"/>
    <dgm:cxn modelId="{0A7BE8DA-7EFA-4717-AAB0-0C2BFC26A68D}" srcId="{3F4A2735-3FD8-4C51-9D7D-5571D9BA77D2}" destId="{5A6D4F5E-78E9-4F3C-B5BF-1DCD93C23479}" srcOrd="4" destOrd="0" parTransId="{FEDFBB50-8CCB-464E-8B1D-8C7A2AF4D8AE}" sibTransId="{BD213C66-3A11-4586-9C2E-D6018846DD74}"/>
    <dgm:cxn modelId="{3B83130B-4DA2-4849-8BC6-3E8A31671C69}" type="presOf" srcId="{1C6301BB-9355-4123-8294-B37E3590620B}" destId="{1879B2DC-524D-4AAC-96E6-07926D833286}" srcOrd="1" destOrd="0" presId="urn:microsoft.com/office/officeart/2005/8/layout/radial1"/>
    <dgm:cxn modelId="{87C019C5-D3A8-43B9-8F16-32D65CEE9799}" type="presOf" srcId="{6C6C7551-B350-4F98-8102-25B6C6134012}" destId="{4C7EA170-BD8D-443D-B7CC-53681C491F94}" srcOrd="0" destOrd="0" presId="urn:microsoft.com/office/officeart/2005/8/layout/radial1"/>
    <dgm:cxn modelId="{84BF23AB-0F08-4337-BF15-9CBDEAC807A5}" srcId="{3F4A2735-3FD8-4C51-9D7D-5571D9BA77D2}" destId="{FFEAD1E0-1DC2-467A-84E8-C88EBF965119}" srcOrd="1" destOrd="0" parTransId="{41D6A63B-53F8-420E-9C6B-B97ABA0B6FD8}" sibTransId="{D1E3E08A-28FA-4E15-AD24-845013F70FF8}"/>
    <dgm:cxn modelId="{F20B6196-164C-4AAC-8236-BCB3F54C9F25}" type="presParOf" srcId="{F061F752-BF26-4FD2-91B4-EE81B0EBBFD5}" destId="{04266033-57FA-40A4-BA27-9869768CBDDC}" srcOrd="0" destOrd="0" presId="urn:microsoft.com/office/officeart/2005/8/layout/radial1"/>
    <dgm:cxn modelId="{52E0F2EB-5603-40E5-B175-947ACBBAB8EF}" type="presParOf" srcId="{F061F752-BF26-4FD2-91B4-EE81B0EBBFD5}" destId="{B405DC43-0975-4117-81C6-B74AA7D9C5AD}" srcOrd="1" destOrd="0" presId="urn:microsoft.com/office/officeart/2005/8/layout/radial1"/>
    <dgm:cxn modelId="{D2B3267C-7F76-4736-A412-BC1359EC1B11}" type="presParOf" srcId="{B405DC43-0975-4117-81C6-B74AA7D9C5AD}" destId="{AE944A27-8AE3-46A2-BB0D-E442B9AA3E06}" srcOrd="0" destOrd="0" presId="urn:microsoft.com/office/officeart/2005/8/layout/radial1"/>
    <dgm:cxn modelId="{B61BE84A-D6ED-4F87-A90E-99120D2875C0}" type="presParOf" srcId="{F061F752-BF26-4FD2-91B4-EE81B0EBBFD5}" destId="{E7361ADA-5F73-4EFA-BDA8-8EB9210B3301}" srcOrd="2" destOrd="0" presId="urn:microsoft.com/office/officeart/2005/8/layout/radial1"/>
    <dgm:cxn modelId="{9ED42E2C-2D46-4BED-87ED-751E09DB3FE8}" type="presParOf" srcId="{F061F752-BF26-4FD2-91B4-EE81B0EBBFD5}" destId="{1410F498-60E9-4194-87D8-1BD34C9B847E}" srcOrd="3" destOrd="0" presId="urn:microsoft.com/office/officeart/2005/8/layout/radial1"/>
    <dgm:cxn modelId="{14069FE4-1978-4811-899B-CD9D6E1A22AC}" type="presParOf" srcId="{1410F498-60E9-4194-87D8-1BD34C9B847E}" destId="{E1FC28B9-D24C-427D-B760-6DFCB8DFB176}" srcOrd="0" destOrd="0" presId="urn:microsoft.com/office/officeart/2005/8/layout/radial1"/>
    <dgm:cxn modelId="{C64780EE-DB1C-4BD2-9EB7-69D3FCDCE849}" type="presParOf" srcId="{F061F752-BF26-4FD2-91B4-EE81B0EBBFD5}" destId="{57778BE6-15F9-4E2E-9641-FF219A6B1C4F}" srcOrd="4" destOrd="0" presId="urn:microsoft.com/office/officeart/2005/8/layout/radial1"/>
    <dgm:cxn modelId="{5D45047F-B841-416D-B7CB-E57320C56B52}" type="presParOf" srcId="{F061F752-BF26-4FD2-91B4-EE81B0EBBFD5}" destId="{6F51957D-9BA4-4DD3-994D-47C9C198FC5C}" srcOrd="5" destOrd="0" presId="urn:microsoft.com/office/officeart/2005/8/layout/radial1"/>
    <dgm:cxn modelId="{38D7F1FF-FA90-4681-B17B-224B3AE66468}" type="presParOf" srcId="{6F51957D-9BA4-4DD3-994D-47C9C198FC5C}" destId="{1F528EBB-BD30-425E-B401-641A875BF398}" srcOrd="0" destOrd="0" presId="urn:microsoft.com/office/officeart/2005/8/layout/radial1"/>
    <dgm:cxn modelId="{19925A71-929B-459F-8BA0-5923708EB1DE}" type="presParOf" srcId="{F061F752-BF26-4FD2-91B4-EE81B0EBBFD5}" destId="{5185B972-250D-44FB-B8EB-0C8247DC0A1C}" srcOrd="6" destOrd="0" presId="urn:microsoft.com/office/officeart/2005/8/layout/radial1"/>
    <dgm:cxn modelId="{91D44E11-E1C6-4A80-8BEB-B0147C37DA9D}" type="presParOf" srcId="{F061F752-BF26-4FD2-91B4-EE81B0EBBFD5}" destId="{C4EF7DD6-28B6-483F-8FB3-FFE75D4BB3A2}" srcOrd="7" destOrd="0" presId="urn:microsoft.com/office/officeart/2005/8/layout/radial1"/>
    <dgm:cxn modelId="{EC6B0152-642F-4327-82D1-82B6120797CF}" type="presParOf" srcId="{C4EF7DD6-28B6-483F-8FB3-FFE75D4BB3A2}" destId="{51C9654D-DB7F-418B-BABD-BA884B12C8C8}" srcOrd="0" destOrd="0" presId="urn:microsoft.com/office/officeart/2005/8/layout/radial1"/>
    <dgm:cxn modelId="{89D195F3-8FD0-4AF7-88C0-1713E833D2DE}" type="presParOf" srcId="{F061F752-BF26-4FD2-91B4-EE81B0EBBFD5}" destId="{BDEEF65C-614B-4F7C-8FAA-E3D6132DFD89}" srcOrd="8" destOrd="0" presId="urn:microsoft.com/office/officeart/2005/8/layout/radial1"/>
    <dgm:cxn modelId="{59116C1A-284A-4339-A7D2-4011B1CC78C5}" type="presParOf" srcId="{F061F752-BF26-4FD2-91B4-EE81B0EBBFD5}" destId="{10177BAB-784C-422C-A4FC-190C1A7E4099}" srcOrd="9" destOrd="0" presId="urn:microsoft.com/office/officeart/2005/8/layout/radial1"/>
    <dgm:cxn modelId="{62D00CAC-4E14-4643-83AC-D46701B59CA4}" type="presParOf" srcId="{10177BAB-784C-422C-A4FC-190C1A7E4099}" destId="{B46FE1D1-60CB-4A15-832B-64359DE00A0F}" srcOrd="0" destOrd="0" presId="urn:microsoft.com/office/officeart/2005/8/layout/radial1"/>
    <dgm:cxn modelId="{2DBFE720-9C40-4EB2-8530-DD5B32540823}" type="presParOf" srcId="{F061F752-BF26-4FD2-91B4-EE81B0EBBFD5}" destId="{D9CDEA2E-83C4-48B7-ADF9-4DDC244CD344}" srcOrd="10" destOrd="0" presId="urn:microsoft.com/office/officeart/2005/8/layout/radial1"/>
    <dgm:cxn modelId="{19DEAB4E-534A-4EBD-9A6D-635D5A4365DF}" type="presParOf" srcId="{F061F752-BF26-4FD2-91B4-EE81B0EBBFD5}" destId="{1827D0B5-6045-473A-8BD7-B35532BB3AFE}" srcOrd="11" destOrd="0" presId="urn:microsoft.com/office/officeart/2005/8/layout/radial1"/>
    <dgm:cxn modelId="{4CDDC0A2-DCC8-49A7-A330-FBEC91287E9B}" type="presParOf" srcId="{1827D0B5-6045-473A-8BD7-B35532BB3AFE}" destId="{CD173CB6-D7E4-4120-86DF-D54DBEE643E0}" srcOrd="0" destOrd="0" presId="urn:microsoft.com/office/officeart/2005/8/layout/radial1"/>
    <dgm:cxn modelId="{B7D1228F-17DB-42CC-BF71-F5288F3A34A1}" type="presParOf" srcId="{F061F752-BF26-4FD2-91B4-EE81B0EBBFD5}" destId="{9836E069-D375-4270-A11A-5BB7E676F7BB}" srcOrd="12" destOrd="0" presId="urn:microsoft.com/office/officeart/2005/8/layout/radial1"/>
    <dgm:cxn modelId="{7165EF30-F9FB-4F5C-871A-4EF53325C11B}" type="presParOf" srcId="{F061F752-BF26-4FD2-91B4-EE81B0EBBFD5}" destId="{7BFC1515-82BF-44BF-82F0-2E3C29CA1163}" srcOrd="13" destOrd="0" presId="urn:microsoft.com/office/officeart/2005/8/layout/radial1"/>
    <dgm:cxn modelId="{EE6DEFB3-DC99-41C8-874C-CE0F5F14C4F6}" type="presParOf" srcId="{7BFC1515-82BF-44BF-82F0-2E3C29CA1163}" destId="{49C4ED36-DC6E-4B3B-A323-414CDCE07A49}" srcOrd="0" destOrd="0" presId="urn:microsoft.com/office/officeart/2005/8/layout/radial1"/>
    <dgm:cxn modelId="{A3FC22A1-A113-4C56-8C23-9D63CDB653B5}" type="presParOf" srcId="{F061F752-BF26-4FD2-91B4-EE81B0EBBFD5}" destId="{4C7EA170-BD8D-443D-B7CC-53681C491F94}" srcOrd="14" destOrd="0" presId="urn:microsoft.com/office/officeart/2005/8/layout/radial1"/>
    <dgm:cxn modelId="{34814D78-2115-47C4-8EAE-A4757D599A3B}" type="presParOf" srcId="{F061F752-BF26-4FD2-91B4-EE81B0EBBFD5}" destId="{CEAA1817-B36B-4E94-853D-D8F9CA8B61E7}" srcOrd="15" destOrd="0" presId="urn:microsoft.com/office/officeart/2005/8/layout/radial1"/>
    <dgm:cxn modelId="{D47CB3BF-E8A3-45DC-AED1-EA62C2B89BA8}" type="presParOf" srcId="{CEAA1817-B36B-4E94-853D-D8F9CA8B61E7}" destId="{1879B2DC-524D-4AAC-96E6-07926D833286}" srcOrd="0" destOrd="0" presId="urn:microsoft.com/office/officeart/2005/8/layout/radial1"/>
    <dgm:cxn modelId="{E057A5FC-EF29-4EAD-B551-0A6E08BD077C}" type="presParOf" srcId="{F061F752-BF26-4FD2-91B4-EE81B0EBBFD5}" destId="{233255AB-2396-4C6C-B8F5-B4A7B99B250B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B19DF-829C-4174-ACB4-87C9DCB1BE87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FF67C-2EB2-4FC2-BA69-081C2634A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43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F67C-2EB2-4FC2-BA69-081C2634A72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273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Everything very focussed on the learner and take account of the learners strengths.  Important to acknowledge small steps of progress.</a:t>
            </a:r>
            <a:r>
              <a:rPr lang="en-GB" dirty="0" smtClean="0"/>
              <a:t> Always working towards 3 themes.</a:t>
            </a:r>
            <a:r>
              <a:rPr lang="en-GB" baseline="0" dirty="0" smtClean="0"/>
              <a:t>  Work in person centred way. Progression always at a learners own pace and choice.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F67C-2EB2-4FC2-BA69-081C2634A72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56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Assessment and  Learner Development</a:t>
            </a:r>
            <a:r>
              <a:rPr lang="en-GB" baseline="0" dirty="0" smtClean="0"/>
              <a:t> is dialogue with an individual.  Encompasses all these issues and looks at a person holistically.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F67C-2EB2-4FC2-BA69-081C2634A72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68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bespoke training to suit needs of groups or individuals – eg recovery</a:t>
            </a:r>
            <a:r>
              <a:rPr lang="en-GB" baseline="0" dirty="0" smtClean="0"/>
              <a:t> café volunteers  Assertiveness and listening skills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F67C-2EB2-4FC2-BA69-081C2634A72D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037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</a:t>
            </a:r>
            <a:r>
              <a:rPr lang="en-GB" baseline="0" dirty="0" smtClean="0"/>
              <a:t> can hold awareness raising events, even specialised ones, including dyslexia or employability.</a:t>
            </a:r>
          </a:p>
          <a:p>
            <a:r>
              <a:rPr lang="en-GB" baseline="0" dirty="0" smtClean="0"/>
              <a:t>If you know a parent has an interest,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, craft classes.  Things that there is a good chance parent will turn up.  Also use parent/child learning.</a:t>
            </a:r>
          </a:p>
          <a:p>
            <a:r>
              <a:rPr lang="en-GB" baseline="0" dirty="0" smtClean="0"/>
              <a:t>If there are any issues identified through child, we can arrange a private, confidential chat with parent.  Appointments will be arranged.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F67C-2EB2-4FC2-BA69-081C2634A72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202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Figures are from Dunoon</a:t>
            </a:r>
            <a:r>
              <a:rPr lang="en-GB" baseline="0" dirty="0" smtClean="0"/>
              <a:t> since Jan 16.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F67C-2EB2-4FC2-BA69-081C2634A72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869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Sample of Helensburgh learner</a:t>
            </a:r>
            <a:r>
              <a:rPr lang="en-GB" dirty="0" smtClean="0"/>
              <a:t> evaluations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F67C-2EB2-4FC2-BA69-081C2634A72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117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Reiterate we work with</a:t>
            </a:r>
            <a:r>
              <a:rPr lang="en-GB" baseline="0" dirty="0" smtClean="0"/>
              <a:t> people however long it takes.  Some learners stop then come back after some time.  We are not concerned with outcomes but more the distance travelled for that individual.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F67C-2EB2-4FC2-BA69-081C2634A72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51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Delivery mainly  in Dunoon Community Centre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Workplace ESOL in Scottish Salmon </a:t>
            </a:r>
            <a:r>
              <a:rPr lang="en-GB" baseline="0" dirty="0" err="1" smtClean="0"/>
              <a:t>Cairndow</a:t>
            </a:r>
            <a:r>
              <a:rPr lang="en-GB" baseline="0" dirty="0" smtClean="0"/>
              <a:t> and Dunoon Community Centre.</a:t>
            </a:r>
          </a:p>
          <a:p>
            <a:r>
              <a:rPr lang="en-GB" dirty="0" smtClean="0"/>
              <a:t>Partnership working NHS Mental Health, Job Centre HELP Project and </a:t>
            </a:r>
            <a:r>
              <a:rPr lang="en-GB" dirty="0" err="1" smtClean="0"/>
              <a:t>Dunon</a:t>
            </a:r>
            <a:r>
              <a:rPr lang="en-GB" dirty="0" smtClean="0"/>
              <a:t> Grammar School.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F67C-2EB2-4FC2-BA69-081C2634A7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42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one team but different parts of Adult Learning.  Always working towards 3 themes. Employability.</a:t>
            </a:r>
            <a:r>
              <a:rPr lang="en-GB" baseline="0" dirty="0" smtClean="0"/>
              <a:t>  As before, we do not focus on hard outcomes so sometimes courses run to increase confidence and social interaction. Progression always at a learners own pace and choice.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F67C-2EB2-4FC2-BA69-081C2634A72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Most of</a:t>
            </a:r>
            <a:r>
              <a:rPr lang="en-GB" baseline="0" dirty="0" smtClean="0"/>
              <a:t> us take these skills for granted. We do these things as part of our daily lives without thinking about it.  However… (next slide)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F67C-2EB2-4FC2-BA69-081C2634A72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743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/>
              <a:t>The above group may miss out on a promotion opportunity at their workplace</a:t>
            </a:r>
            <a:r>
              <a:rPr lang="en-GB" altLang="en-US" baseline="0" dirty="0" smtClean="0"/>
              <a:t> </a:t>
            </a:r>
            <a:endParaRPr lang="en-GB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63D82F0-46D7-47BA-B343-4C5D3A5BC054}" type="slidenum">
              <a:rPr lang="en-GB" altLang="en-US">
                <a:solidFill>
                  <a:prstClr val="black"/>
                </a:solidFill>
              </a:rPr>
              <a:pPr eaLnBrk="1" hangingPunct="1"/>
              <a:t>5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0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 just helping people with their reading.</a:t>
            </a:r>
            <a:r>
              <a:rPr lang="en-GB" baseline="0" dirty="0" smtClean="0"/>
              <a:t> Encompasses a whole range of skills.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F67C-2EB2-4FC2-BA69-081C2634A72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530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Informal</a:t>
            </a:r>
            <a:r>
              <a:rPr lang="en-GB" baseline="0" dirty="0" smtClean="0"/>
              <a:t> learning in local settings, small groups or 1:1, flexible learning, react to local need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F67C-2EB2-4FC2-BA69-081C2634A72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428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Open to the whole community but with particular target groups, eg unemployed, low income etc.</a:t>
            </a:r>
          </a:p>
          <a:p>
            <a:r>
              <a:rPr lang="en-GB" dirty="0" smtClean="0"/>
              <a:t>Agency Referrals</a:t>
            </a:r>
            <a:r>
              <a:rPr lang="en-GB" baseline="0" dirty="0" smtClean="0"/>
              <a:t> – eg, Job Centre Plus, Housing, Addictions Team, SDS, Schools, NHS</a:t>
            </a:r>
          </a:p>
          <a:p>
            <a:r>
              <a:rPr lang="en-GB" baseline="0" dirty="0" smtClean="0"/>
              <a:t>Internet Access – people wanting to improve IT skills for a range of reasons, sometimes family.</a:t>
            </a:r>
          </a:p>
          <a:p>
            <a:r>
              <a:rPr lang="en-GB" baseline="0" dirty="0" smtClean="0"/>
              <a:t>Universal Job Match requirements. ESOL.</a:t>
            </a:r>
          </a:p>
          <a:p>
            <a:r>
              <a:rPr lang="en-GB" baseline="0" dirty="0" smtClean="0"/>
              <a:t>Self or work, </a:t>
            </a:r>
            <a:r>
              <a:rPr lang="en-GB" baseline="0" dirty="0" err="1" smtClean="0"/>
              <a:t>ie</a:t>
            </a:r>
            <a:r>
              <a:rPr lang="en-GB" baseline="0" dirty="0" smtClean="0"/>
              <a:t> literacies issues with homework, or forms or employers referring for IT work.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F67C-2EB2-4FC2-BA69-081C2634A72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991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People may have bad experiences of learning and fear can now play a part. Everything is needs based and we work together with other agencies to form partnerships. We can then work together and assess need. Approach -very informal.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F67C-2EB2-4FC2-BA69-081C2634A72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87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E48C-70B4-4DDF-8814-BE82144C7068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3324-0CA9-447C-852A-5B4243C2734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E48C-70B4-4DDF-8814-BE82144C7068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3324-0CA9-447C-852A-5B4243C273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E48C-70B4-4DDF-8814-BE82144C7068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3324-0CA9-447C-852A-5B4243C273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E48C-70B4-4DDF-8814-BE82144C7068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3324-0CA9-447C-852A-5B4243C273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E48C-70B4-4DDF-8814-BE82144C7068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3324-0CA9-447C-852A-5B4243C2734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E48C-70B4-4DDF-8814-BE82144C7068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3324-0CA9-447C-852A-5B4243C273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E48C-70B4-4DDF-8814-BE82144C7068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3324-0CA9-447C-852A-5B4243C273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E48C-70B4-4DDF-8814-BE82144C7068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3324-0CA9-447C-852A-5B4243C273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E48C-70B4-4DDF-8814-BE82144C7068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3324-0CA9-447C-852A-5B4243C273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E48C-70B4-4DDF-8814-BE82144C7068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3324-0CA9-447C-852A-5B4243C273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E48C-70B4-4DDF-8814-BE82144C7068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FF3324-0CA9-447C-852A-5B4243C2734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16E48C-70B4-4DDF-8814-BE82144C7068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FF3324-0CA9-447C-852A-5B4243C2734C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cid:730D46AE-37D7-458D-A897-5A095C1924E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Argyll and Bute Council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Adult Learning and Literacies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41168"/>
            <a:ext cx="7488832" cy="146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do what </a:t>
            </a:r>
            <a:r>
              <a:rPr lang="en-GB" dirty="0"/>
              <a:t>w</a:t>
            </a:r>
            <a:r>
              <a:rPr lang="en-GB" dirty="0" smtClean="0"/>
              <a:t>e </a:t>
            </a:r>
            <a:r>
              <a:rPr lang="en-GB" dirty="0"/>
              <a:t>d</a:t>
            </a:r>
            <a:r>
              <a:rPr lang="en-GB" dirty="0" smtClean="0"/>
              <a:t>o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2700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latin typeface="+mj-lt"/>
              </a:rPr>
              <a:t>Informal and confidential</a:t>
            </a: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 Needs Based/Targeted</a:t>
            </a: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Learner Centred</a:t>
            </a: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Small Groups</a:t>
            </a:r>
          </a:p>
          <a:p>
            <a:endParaRPr lang="en-GB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One to One with dedicated volunteer tutors</a:t>
            </a:r>
            <a:endParaRPr lang="en-GB" dirty="0">
              <a:latin typeface="+mj-lt"/>
            </a:endParaRPr>
          </a:p>
          <a:p>
            <a:endParaRPr lang="en-GB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797152"/>
            <a:ext cx="266429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 descr="C:\Users\Gibbj\Desktop\MM Making Sentences Feb1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7" t="12763"/>
          <a:stretch/>
        </p:blipFill>
        <p:spPr bwMode="auto">
          <a:xfrm>
            <a:off x="4572000" y="1948717"/>
            <a:ext cx="4104456" cy="309634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46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Learner Development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439274487"/>
              </p:ext>
            </p:extLst>
          </p:nvPr>
        </p:nvGraphicFramePr>
        <p:xfrm>
          <a:off x="827584" y="1988840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688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can offer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 smtClean="0">
                <a:latin typeface="+mj-lt"/>
              </a:rPr>
              <a:t>Literacy/Numeracy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+mj-lt"/>
              </a:rPr>
              <a:t>Basic Computing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+mj-lt"/>
              </a:rPr>
              <a:t>Next Steps in Computing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+mj-lt"/>
              </a:rPr>
              <a:t>SQA Certificates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+mj-lt"/>
              </a:rPr>
              <a:t>Job Club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+mj-lt"/>
              </a:rPr>
              <a:t>ESOL</a:t>
            </a:r>
          </a:p>
          <a:p>
            <a:endParaRPr lang="en-GB" sz="2800" dirty="0" smtClean="0">
              <a:latin typeface="+mj-lt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 smtClean="0">
                <a:latin typeface="+mj-lt"/>
              </a:rPr>
              <a:t>Creative/Craft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+mj-lt"/>
              </a:rPr>
              <a:t>SQA Accredited Units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+mj-lt"/>
              </a:rPr>
              <a:t>Driving theory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+mj-lt"/>
              </a:rPr>
              <a:t>Confidence 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+mj-lt"/>
              </a:rPr>
              <a:t>Wellbeing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+mj-lt"/>
              </a:rPr>
              <a:t>CSCS</a:t>
            </a:r>
            <a:endParaRPr lang="en-GB" sz="2800" dirty="0">
              <a:latin typeface="+mj-lt"/>
            </a:endParaRPr>
          </a:p>
          <a:p>
            <a:endParaRPr lang="en-GB" dirty="0" smtClean="0"/>
          </a:p>
          <a:p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2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2893"/>
    </mc:Choice>
    <mc:Fallback xmlns="">
      <p:transition advTm="32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can school staff refer?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sz="3200" dirty="0" smtClean="0">
                <a:latin typeface="+mj-lt"/>
              </a:rPr>
              <a:t>Knowing a parent’s interests?</a:t>
            </a:r>
          </a:p>
          <a:p>
            <a:r>
              <a:rPr lang="en-GB" sz="3200" dirty="0" smtClean="0">
                <a:latin typeface="+mj-lt"/>
              </a:rPr>
              <a:t>Any issues?</a:t>
            </a:r>
          </a:p>
          <a:p>
            <a:r>
              <a:rPr lang="en-GB" sz="3200" dirty="0" smtClean="0">
                <a:latin typeface="+mj-lt"/>
              </a:rPr>
              <a:t>Awareness Raising Events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54620"/>
            <a:ext cx="2645648" cy="2395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989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FACTS AND FIGURES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+mj-lt"/>
              </a:rPr>
              <a:t>Since January 2016:</a:t>
            </a:r>
          </a:p>
          <a:p>
            <a:endParaRPr lang="en-GB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+mj-lt"/>
              </a:rPr>
              <a:t>Over 396 adults accessed CBAL last year</a:t>
            </a:r>
          </a:p>
          <a:p>
            <a:pPr>
              <a:lnSpc>
                <a:spcPct val="150000"/>
              </a:lnSpc>
            </a:pPr>
            <a:r>
              <a:rPr lang="en-GB" smtClean="0">
                <a:solidFill>
                  <a:schemeClr val="tx2"/>
                </a:solidFill>
                <a:latin typeface="+mj-lt"/>
              </a:rPr>
              <a:t>150 </a:t>
            </a:r>
            <a:r>
              <a:rPr lang="en-GB" dirty="0" smtClean="0">
                <a:solidFill>
                  <a:schemeClr val="tx2"/>
                </a:solidFill>
                <a:latin typeface="+mj-lt"/>
              </a:rPr>
              <a:t>adults achieved accredited learning outcomes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+mj-lt"/>
              </a:rPr>
              <a:t>72 in activities that improve literacy and numeracy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2"/>
                </a:solidFill>
                <a:latin typeface="+mj-lt"/>
              </a:rPr>
              <a:t>294 in activities which improve employment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+mj-lt"/>
              </a:rPr>
              <a:t>172 </a:t>
            </a:r>
            <a:r>
              <a:rPr lang="en-GB" dirty="0">
                <a:latin typeface="+mj-lt"/>
              </a:rPr>
              <a:t>r</a:t>
            </a:r>
            <a:r>
              <a:rPr lang="en-GB" dirty="0" smtClean="0">
                <a:latin typeface="+mj-lt"/>
              </a:rPr>
              <a:t>eported increased confidence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4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our learners say…..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84447"/>
            <a:ext cx="8229600" cy="475026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</a:rPr>
              <a:t>Connecting with others is valuable especially as one gets older. Important to re-evaluate your life at times.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alibri" panose="020F0502020204030204" pitchFamily="34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</a:rPr>
              <a:t>We are now able to shop online in areas where we are no longer able to access physically. We have been introduced to </a:t>
            </a:r>
            <a:r>
              <a:rPr lang="en-GB" sz="1400" dirty="0" smtClean="0">
                <a:latin typeface="Calibri" panose="020F0502020204030204" pitchFamily="34" charset="0"/>
              </a:rPr>
              <a:t>eBooks </a:t>
            </a:r>
            <a:r>
              <a:rPr lang="en-GB" sz="1400" dirty="0">
                <a:latin typeface="Calibri" panose="020F0502020204030204" pitchFamily="34" charset="0"/>
              </a:rPr>
              <a:t>and kindle. The best thing is the way we learnt through communicating with each other, having a laugh and talking about serious subjects with humour.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alibri" panose="020F0502020204030204" pitchFamily="34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 smtClean="0">
                <a:latin typeface="Calibri" panose="020F0502020204030204" pitchFamily="34" charset="0"/>
              </a:rPr>
              <a:t>The course was good </a:t>
            </a:r>
            <a:r>
              <a:rPr lang="en-GB" sz="1400" dirty="0">
                <a:latin typeface="Calibri" panose="020F0502020204030204" pitchFamily="34" charset="0"/>
              </a:rPr>
              <a:t>fun, relaxed but learning at the same time.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alibri" panose="020F0502020204030204" pitchFamily="34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</a:rPr>
              <a:t>I have learned to express myself more constructively and positively when being interviewed either on the phone or in person. It clarified what the employer and interviewee aims are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alibri" panose="020F0502020204030204" pitchFamily="34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</a:rPr>
              <a:t> I think I have improved on my numbers and I am a lot more confident in working out numbers and helping my kids with their homework.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alibri" panose="020F0502020204030204" pitchFamily="34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latin typeface="Calibri" panose="020F0502020204030204" pitchFamily="34" charset="0"/>
              </a:rPr>
              <a:t>The best thing about this </a:t>
            </a:r>
            <a:r>
              <a:rPr lang="en-GB" sz="1400" dirty="0" smtClean="0">
                <a:latin typeface="Calibri" panose="020F0502020204030204" pitchFamily="34" charset="0"/>
              </a:rPr>
              <a:t>course? </a:t>
            </a:r>
            <a:r>
              <a:rPr lang="en-GB" sz="1400" dirty="0">
                <a:latin typeface="Calibri" panose="020F0502020204030204" pitchFamily="34" charset="0"/>
              </a:rPr>
              <a:t>T</a:t>
            </a:r>
            <a:r>
              <a:rPr lang="en-GB" sz="1400" dirty="0" smtClean="0">
                <a:latin typeface="Calibri" panose="020F0502020204030204" pitchFamily="34" charset="0"/>
              </a:rPr>
              <a:t>here </a:t>
            </a:r>
            <a:r>
              <a:rPr lang="en-GB" sz="1400" dirty="0">
                <a:latin typeface="Calibri" panose="020F0502020204030204" pitchFamily="34" charset="0"/>
              </a:rPr>
              <a:t>was a broad spectrum of people taking part. The course was carried out in a relaxed environment which made the detail of it easier to take in and remember.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00" dirty="0"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endParaRPr lang="en-GB" sz="900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Users\mccaigd\AppData\Local\Microsoft\Windows\Temporary Internet Files\Content.IE5\X4NGQ16O\star-clipart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828" y="188640"/>
            <a:ext cx="1444972" cy="148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don’t give up on people 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Take time with learner</a:t>
            </a:r>
          </a:p>
          <a:p>
            <a:r>
              <a:rPr lang="en-GB" dirty="0" smtClean="0"/>
              <a:t>Returning learners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2780928"/>
            <a:ext cx="2333625" cy="3114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2926" r="3908" b="28536"/>
          <a:stretch/>
        </p:blipFill>
        <p:spPr>
          <a:xfrm>
            <a:off x="686472" y="4167411"/>
            <a:ext cx="3855088" cy="1728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199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Adult Learning and Literacies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52838"/>
          </a:xfrm>
        </p:spPr>
        <p:txBody>
          <a:bodyPr/>
          <a:lstStyle/>
          <a:p>
            <a:endParaRPr lang="en-GB" dirty="0" smtClean="0"/>
          </a:p>
          <a:p>
            <a:r>
              <a:rPr lang="en-GB" sz="2400" dirty="0" smtClean="0">
                <a:latin typeface="+mj-lt"/>
              </a:rPr>
              <a:t>Is run by Argyll and Bute Council</a:t>
            </a:r>
          </a:p>
          <a:p>
            <a:r>
              <a:rPr lang="en-GB" sz="2400" dirty="0" smtClean="0">
                <a:latin typeface="+mj-lt"/>
              </a:rPr>
              <a:t>Open to all aged 16 and over </a:t>
            </a:r>
          </a:p>
          <a:p>
            <a:r>
              <a:rPr lang="en-GB" sz="2400" dirty="0" smtClean="0">
                <a:latin typeface="+mj-lt"/>
              </a:rPr>
              <a:t>We provide courses, classes, one-to-ones and drop-ins from community based venues, schools and workplaces throughout  Dunoon and </a:t>
            </a:r>
            <a:r>
              <a:rPr lang="en-GB" sz="2400" dirty="0" err="1" smtClean="0">
                <a:latin typeface="+mj-lt"/>
              </a:rPr>
              <a:t>Cowal</a:t>
            </a:r>
            <a:endParaRPr lang="en-GB" dirty="0" smtClean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t="14823" r="-29" b="12914"/>
          <a:stretch/>
        </p:blipFill>
        <p:spPr>
          <a:xfrm>
            <a:off x="2483768" y="4365104"/>
            <a:ext cx="4176464" cy="22635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11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Adult Learning and Literacies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2700"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latin typeface="+mj-lt"/>
              </a:rPr>
              <a:t>Adult Literacies and Numeracy</a:t>
            </a:r>
          </a:p>
          <a:p>
            <a:r>
              <a:rPr lang="en-GB" dirty="0" smtClean="0">
                <a:latin typeface="+mj-lt"/>
              </a:rPr>
              <a:t>Community Based Adult Learning</a:t>
            </a:r>
          </a:p>
          <a:p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                                           Themes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99592" y="4390075"/>
            <a:ext cx="7056784" cy="1183486"/>
            <a:chOff x="899592" y="4405754"/>
            <a:chExt cx="7056784" cy="1183486"/>
          </a:xfrm>
        </p:grpSpPr>
        <p:sp>
          <p:nvSpPr>
            <p:cNvPr id="8" name="Rectangle 7"/>
            <p:cNvSpPr/>
            <p:nvPr/>
          </p:nvSpPr>
          <p:spPr>
            <a:xfrm>
              <a:off x="899592" y="4405754"/>
              <a:ext cx="158417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Employability</a:t>
              </a:r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35896" y="4437112"/>
              <a:ext cx="158417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Health and Wellbeing</a:t>
              </a:r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72200" y="4437112"/>
              <a:ext cx="158417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Learner Journey</a:t>
              </a:r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9916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We use skills like these every 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dirty="0" smtClean="0">
                <a:latin typeface="+mj-lt"/>
              </a:rPr>
              <a:t>Text messages</a:t>
            </a:r>
          </a:p>
          <a:p>
            <a:r>
              <a:rPr lang="en-GB" dirty="0" smtClean="0">
                <a:latin typeface="+mj-lt"/>
              </a:rPr>
              <a:t>timetables </a:t>
            </a:r>
          </a:p>
          <a:p>
            <a:r>
              <a:rPr lang="en-GB" dirty="0" smtClean="0">
                <a:latin typeface="+mj-lt"/>
              </a:rPr>
              <a:t>shopping </a:t>
            </a:r>
          </a:p>
          <a:p>
            <a:r>
              <a:rPr lang="en-GB" dirty="0" smtClean="0">
                <a:latin typeface="+mj-lt"/>
              </a:rPr>
              <a:t>sending cards </a:t>
            </a:r>
          </a:p>
          <a:p>
            <a:r>
              <a:rPr lang="en-GB" dirty="0" smtClean="0">
                <a:latin typeface="+mj-lt"/>
              </a:rPr>
              <a:t>writing or reading official letters </a:t>
            </a:r>
          </a:p>
          <a:p>
            <a:r>
              <a:rPr lang="en-GB" dirty="0" smtClean="0">
                <a:latin typeface="+mj-lt"/>
              </a:rPr>
              <a:t>job applications</a:t>
            </a:r>
          </a:p>
          <a:p>
            <a:r>
              <a:rPr lang="en-GB" dirty="0" smtClean="0">
                <a:latin typeface="+mj-lt"/>
              </a:rPr>
              <a:t>road signs</a:t>
            </a: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website </a:t>
            </a:r>
            <a:r>
              <a:rPr lang="en-GB" dirty="0" smtClean="0">
                <a:latin typeface="+mj-lt"/>
              </a:rPr>
              <a:t>information</a:t>
            </a:r>
          </a:p>
          <a:p>
            <a:r>
              <a:rPr lang="en-GB" dirty="0" smtClean="0">
                <a:latin typeface="+mj-lt"/>
              </a:rPr>
              <a:t>Email</a:t>
            </a:r>
          </a:p>
          <a:p>
            <a:r>
              <a:rPr lang="en-GB" dirty="0" smtClean="0">
                <a:latin typeface="+mj-lt"/>
              </a:rPr>
              <a:t>CVs &amp; online applications </a:t>
            </a:r>
          </a:p>
          <a:p>
            <a:r>
              <a:rPr lang="en-GB" dirty="0" smtClean="0">
                <a:latin typeface="+mj-lt"/>
              </a:rPr>
              <a:t>solving problems</a:t>
            </a:r>
            <a:r>
              <a:rPr lang="en-GB" dirty="0">
                <a:latin typeface="+mj-lt"/>
              </a:rPr>
              <a:t> </a:t>
            </a:r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listening</a:t>
            </a:r>
          </a:p>
          <a:p>
            <a:r>
              <a:rPr lang="en-GB" dirty="0">
                <a:latin typeface="+mj-lt"/>
              </a:rPr>
              <a:t>b</a:t>
            </a:r>
            <a:r>
              <a:rPr lang="en-GB" dirty="0" smtClean="0">
                <a:latin typeface="+mj-lt"/>
              </a:rPr>
              <a:t>anking</a:t>
            </a:r>
          </a:p>
          <a:p>
            <a:r>
              <a:rPr lang="en-GB" dirty="0" smtClean="0">
                <a:latin typeface="+mj-lt"/>
              </a:rPr>
              <a:t>school/college work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81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5600" dirty="0"/>
              <a:t>Did</a:t>
            </a:r>
            <a:r>
              <a:rPr lang="en-GB" altLang="en-US" b="1" dirty="0" smtClean="0"/>
              <a:t> </a:t>
            </a:r>
            <a:r>
              <a:rPr lang="en-GB" altLang="en-US" sz="5600" dirty="0"/>
              <a:t>you</a:t>
            </a:r>
            <a:r>
              <a:rPr lang="en-GB" altLang="en-US" b="1" dirty="0" smtClean="0"/>
              <a:t> </a:t>
            </a:r>
            <a:r>
              <a:rPr lang="en-GB" altLang="en-US" sz="5600" dirty="0"/>
              <a:t>know</a:t>
            </a:r>
            <a:r>
              <a:rPr lang="en-GB" altLang="en-US" b="1" dirty="0" smtClean="0"/>
              <a:t> </a:t>
            </a:r>
            <a:r>
              <a:rPr lang="en-GB" altLang="en-US" sz="5600" dirty="0"/>
              <a:t>that</a:t>
            </a:r>
            <a:r>
              <a:rPr lang="en-GB" altLang="en-US" b="1" dirty="0" smtClean="0"/>
              <a:t> </a:t>
            </a:r>
            <a:r>
              <a:rPr lang="en-GB" altLang="en-US" sz="5600" dirty="0"/>
              <a:t>in</a:t>
            </a:r>
            <a:r>
              <a:rPr lang="en-GB" altLang="en-US" b="1" dirty="0" smtClean="0"/>
              <a:t> </a:t>
            </a:r>
            <a:r>
              <a:rPr lang="en-GB" altLang="en-US" sz="5600" dirty="0"/>
              <a:t>Scotland</a:t>
            </a:r>
            <a:r>
              <a:rPr lang="en-GB" altLang="en-US" b="1" dirty="0" smtClean="0"/>
              <a:t>… </a:t>
            </a:r>
            <a:endParaRPr lang="en-GB" altLang="en-US" dirty="0" smtClean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840538" y="2060575"/>
            <a:ext cx="1628775" cy="216058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5263" y="2060575"/>
            <a:ext cx="1627187" cy="216058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1388" y="2060575"/>
            <a:ext cx="1627187" cy="216058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11188" y="4508500"/>
            <a:ext cx="7848600" cy="16621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dirty="0" smtClean="0">
              <a:solidFill>
                <a:prstClr val="black"/>
              </a:solidFill>
              <a:latin typeface="Calibri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 smtClean="0">
                <a:solidFill>
                  <a:srgbClr val="558ED5"/>
                </a:solidFill>
                <a:latin typeface="Calibri" charset="0"/>
              </a:rPr>
              <a:t>more than 1 in 4 people of working age </a:t>
            </a:r>
            <a:r>
              <a:rPr lang="en-GB" altLang="en-US" sz="2800" b="1" u="sng" dirty="0" smtClean="0">
                <a:solidFill>
                  <a:srgbClr val="558ED5"/>
                </a:solidFill>
                <a:latin typeface="Calibri" charset="0"/>
              </a:rPr>
              <a:t>sometimes</a:t>
            </a:r>
            <a:r>
              <a:rPr lang="en-GB" altLang="en-US" sz="2800" b="1" dirty="0" smtClean="0">
                <a:solidFill>
                  <a:srgbClr val="558ED5"/>
                </a:solidFill>
                <a:latin typeface="Calibri" charset="0"/>
              </a:rPr>
              <a:t> face literacies challenges, even though they generally cope with their daily lives? </a:t>
            </a:r>
            <a:endParaRPr lang="en-GB" altLang="en-US" sz="2800" dirty="0" smtClean="0">
              <a:solidFill>
                <a:srgbClr val="558ED5"/>
              </a:solidFill>
              <a:latin typeface="Calibri" charset="0"/>
            </a:endParaRPr>
          </a:p>
        </p:txBody>
      </p:sp>
      <p:pic>
        <p:nvPicPr>
          <p:cNvPr id="8" name="Picture 11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2060575"/>
            <a:ext cx="1619250" cy="216058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545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435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What is Adult Literacies?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74441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GB" sz="2400" dirty="0" smtClean="0">
                <a:latin typeface="+mj-lt"/>
              </a:rPr>
              <a:t>Reading, writing and numbers</a:t>
            </a:r>
          </a:p>
          <a:p>
            <a:r>
              <a:rPr lang="en-GB" sz="2400" dirty="0" smtClean="0">
                <a:latin typeface="+mj-lt"/>
              </a:rPr>
              <a:t>Listening</a:t>
            </a:r>
          </a:p>
          <a:p>
            <a:r>
              <a:rPr lang="en-GB" sz="2400" dirty="0" smtClean="0">
                <a:latin typeface="+mj-lt"/>
              </a:rPr>
              <a:t>Speaking</a:t>
            </a:r>
          </a:p>
          <a:p>
            <a:r>
              <a:rPr lang="en-GB" sz="2400" dirty="0" smtClean="0">
                <a:latin typeface="+mj-lt"/>
              </a:rPr>
              <a:t>Handling information</a:t>
            </a:r>
          </a:p>
          <a:p>
            <a:r>
              <a:rPr lang="en-GB" sz="2400" dirty="0" smtClean="0">
                <a:latin typeface="+mj-lt"/>
              </a:rPr>
              <a:t>Financial capability</a:t>
            </a:r>
          </a:p>
          <a:p>
            <a:r>
              <a:rPr lang="en-GB" sz="2400" dirty="0" smtClean="0">
                <a:latin typeface="+mj-lt"/>
              </a:rPr>
              <a:t>Problem solving</a:t>
            </a:r>
          </a:p>
          <a:p>
            <a:r>
              <a:rPr lang="en-GB" sz="2400" dirty="0">
                <a:latin typeface="+mj-lt"/>
              </a:rPr>
              <a:t>Expressing</a:t>
            </a:r>
            <a:r>
              <a:rPr lang="en-GB" sz="2400" i="1" dirty="0" smtClean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ideas</a:t>
            </a:r>
            <a:r>
              <a:rPr lang="en-GB" sz="2400" i="1" dirty="0" smtClean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and</a:t>
            </a:r>
            <a:r>
              <a:rPr lang="en-GB" sz="2400" i="1" dirty="0" smtClean="0">
                <a:latin typeface="+mj-lt"/>
              </a:rPr>
              <a:t> </a:t>
            </a:r>
            <a:r>
              <a:rPr lang="en-GB" sz="2400" dirty="0" smtClean="0">
                <a:latin typeface="+mj-lt"/>
              </a:rPr>
              <a:t>opinions</a:t>
            </a:r>
          </a:p>
          <a:p>
            <a:r>
              <a:rPr lang="en-GB" sz="2400" dirty="0" smtClean="0">
                <a:latin typeface="+mj-lt"/>
              </a:rPr>
              <a:t>Digital Literacy or IT Skills  </a:t>
            </a:r>
            <a:endParaRPr lang="en-GB" sz="2400" dirty="0">
              <a:latin typeface="+mj-lt"/>
            </a:endParaRPr>
          </a:p>
          <a:p>
            <a:endParaRPr lang="en-GB" dirty="0"/>
          </a:p>
        </p:txBody>
      </p:sp>
      <p:pic>
        <p:nvPicPr>
          <p:cNvPr id="1029" name="Picture 5" descr="C:\Users\mccaigd\AppData\Local\Microsoft\Windows\Temporary Internet Files\Content.IE5\QTKUV4I8\alien-reading-book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362" y="2060848"/>
            <a:ext cx="300964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11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435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What is Community-based Adult Learning?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74441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latin typeface="+mj-lt"/>
              </a:rPr>
              <a:t>Accredited and non-accredited learning</a:t>
            </a:r>
          </a:p>
          <a:p>
            <a:r>
              <a:rPr lang="en-GB" dirty="0" smtClean="0">
                <a:latin typeface="+mj-lt"/>
              </a:rPr>
              <a:t>Generally offered universally but also targeted at vulnerable and excluded adults</a:t>
            </a:r>
          </a:p>
          <a:p>
            <a:r>
              <a:rPr lang="en-GB" dirty="0" smtClean="0">
                <a:latin typeface="+mj-lt"/>
              </a:rPr>
              <a:t>Plays a part in family and community lives</a:t>
            </a:r>
          </a:p>
          <a:p>
            <a:r>
              <a:rPr lang="en-GB" dirty="0" smtClean="0">
                <a:latin typeface="+mj-lt"/>
              </a:rPr>
              <a:t>Helps access to work and training</a:t>
            </a:r>
          </a:p>
          <a:p>
            <a:r>
              <a:rPr lang="en-GB" dirty="0" smtClean="0">
                <a:latin typeface="+mj-lt"/>
              </a:rPr>
              <a:t>Helps boost self esteem and confidence</a:t>
            </a:r>
          </a:p>
          <a:p>
            <a:r>
              <a:rPr lang="en-GB" dirty="0" smtClean="0">
                <a:latin typeface="+mj-lt"/>
              </a:rPr>
              <a:t>Support in a non formal environment relevant to our learners needs </a:t>
            </a:r>
          </a:p>
          <a:p>
            <a:endParaRPr lang="en-GB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423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Referrals 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88712136"/>
              </p:ext>
            </p:extLst>
          </p:nvPr>
        </p:nvGraphicFramePr>
        <p:xfrm>
          <a:off x="1259632" y="2276872"/>
          <a:ext cx="6096000" cy="368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861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Learners Issues/Barriers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Unemployment</a:t>
            </a:r>
          </a:p>
          <a:p>
            <a:r>
              <a:rPr lang="en-GB" dirty="0" smtClean="0">
                <a:latin typeface="+mj-lt"/>
              </a:rPr>
              <a:t>Mental Health</a:t>
            </a:r>
          </a:p>
          <a:p>
            <a:r>
              <a:rPr lang="en-GB" dirty="0" smtClean="0">
                <a:latin typeface="+mj-lt"/>
              </a:rPr>
              <a:t>Addiction</a:t>
            </a:r>
          </a:p>
          <a:p>
            <a:r>
              <a:rPr lang="en-GB" dirty="0" smtClean="0">
                <a:latin typeface="+mj-lt"/>
              </a:rPr>
              <a:t>Literacy/Dyslexia</a:t>
            </a:r>
          </a:p>
          <a:p>
            <a:r>
              <a:rPr lang="en-GB" dirty="0" smtClean="0">
                <a:latin typeface="+mj-lt"/>
              </a:rPr>
              <a:t>Criminal Convictions</a:t>
            </a:r>
          </a:p>
          <a:p>
            <a:r>
              <a:rPr lang="en-GB" dirty="0" smtClean="0">
                <a:latin typeface="+mj-lt"/>
              </a:rPr>
              <a:t>Health Issues</a:t>
            </a:r>
          </a:p>
          <a:p>
            <a:r>
              <a:rPr lang="en-GB" dirty="0" smtClean="0">
                <a:latin typeface="+mj-lt"/>
              </a:rPr>
              <a:t>Welfare System</a:t>
            </a:r>
          </a:p>
          <a:p>
            <a:r>
              <a:rPr lang="en-GB" dirty="0" smtClean="0">
                <a:latin typeface="+mj-lt"/>
              </a:rPr>
              <a:t>Bad experience of learning</a:t>
            </a:r>
          </a:p>
          <a:p>
            <a:r>
              <a:rPr lang="en-GB" dirty="0" smtClean="0">
                <a:latin typeface="+mj-lt"/>
              </a:rPr>
              <a:t>Embarrassment  and lack of confidence</a:t>
            </a:r>
            <a:endParaRPr lang="en-GB" dirty="0">
              <a:latin typeface="+mj-lt"/>
            </a:endParaRPr>
          </a:p>
        </p:txBody>
      </p:sp>
      <p:pic>
        <p:nvPicPr>
          <p:cNvPr id="4" name="Picture 3" descr="cid:730D46AE-37D7-458D-A897-5A095C1924E3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20958"/>
            <a:ext cx="2801888" cy="2018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8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893">
        <p:fade/>
      </p:transition>
    </mc:Choice>
    <mc:Fallback xmlns="">
      <p:transition spd="med" advTm="328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7|1.4|1.7|1.5|1.4|1.2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1875</TotalTime>
  <Words>914</Words>
  <Application>Microsoft Office PowerPoint</Application>
  <PresentationFormat>On-screen Show (4:3)</PresentationFormat>
  <Paragraphs>177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Comic Sans MS</vt:lpstr>
      <vt:lpstr>Constantia</vt:lpstr>
      <vt:lpstr>Wingdings 2</vt:lpstr>
      <vt:lpstr>Flow</vt:lpstr>
      <vt:lpstr>Argyll and Bute Council</vt:lpstr>
      <vt:lpstr>Adult Learning and Literacies</vt:lpstr>
      <vt:lpstr>Adult Learning and Literacies </vt:lpstr>
      <vt:lpstr>We use skills like these every day</vt:lpstr>
      <vt:lpstr>Did you know that in Scotland… </vt:lpstr>
      <vt:lpstr>What is Adult Literacies?</vt:lpstr>
      <vt:lpstr>What is Community-based Adult Learning?</vt:lpstr>
      <vt:lpstr>Referrals ? </vt:lpstr>
      <vt:lpstr>Learners Issues/Barriers</vt:lpstr>
      <vt:lpstr>How do we do what we do ?</vt:lpstr>
      <vt:lpstr>Learner Development ?</vt:lpstr>
      <vt:lpstr>What we can offer</vt:lpstr>
      <vt:lpstr>How can school staff refer?</vt:lpstr>
      <vt:lpstr>FACTS AND FIGURES</vt:lpstr>
      <vt:lpstr>What our learners say…..</vt:lpstr>
      <vt:lpstr>We don’t give up on people !</vt:lpstr>
    </vt:vector>
  </TitlesOfParts>
  <Company>Argyll and Bute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Argyll &amp; Bute Council</dc:title>
  <dc:creator>%username%</dc:creator>
  <cp:lastModifiedBy>Bryden, Clare</cp:lastModifiedBy>
  <cp:revision>109</cp:revision>
  <cp:lastPrinted>2017-05-23T14:46:17Z</cp:lastPrinted>
  <dcterms:created xsi:type="dcterms:W3CDTF">2014-01-07T11:53:40Z</dcterms:created>
  <dcterms:modified xsi:type="dcterms:W3CDTF">2017-06-05T08:10:48Z</dcterms:modified>
</cp:coreProperties>
</file>