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4v"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6" r:id="rId1"/>
  </p:sldMasterIdLst>
  <p:notesMasterIdLst>
    <p:notesMasterId r:id="rId35"/>
  </p:notesMasterIdLst>
  <p:handoutMasterIdLst>
    <p:handoutMasterId r:id="rId36"/>
  </p:handoutMasterIdLst>
  <p:sldIdLst>
    <p:sldId id="256" r:id="rId2"/>
    <p:sldId id="282" r:id="rId3"/>
    <p:sldId id="307" r:id="rId4"/>
    <p:sldId id="301" r:id="rId5"/>
    <p:sldId id="302" r:id="rId6"/>
    <p:sldId id="283" r:id="rId7"/>
    <p:sldId id="284" r:id="rId8"/>
    <p:sldId id="277" r:id="rId9"/>
    <p:sldId id="288" r:id="rId10"/>
    <p:sldId id="276" r:id="rId11"/>
    <p:sldId id="279" r:id="rId12"/>
    <p:sldId id="308" r:id="rId13"/>
    <p:sldId id="309" r:id="rId14"/>
    <p:sldId id="272" r:id="rId15"/>
    <p:sldId id="259" r:id="rId16"/>
    <p:sldId id="262" r:id="rId17"/>
    <p:sldId id="258" r:id="rId18"/>
    <p:sldId id="280" r:id="rId19"/>
    <p:sldId id="289" r:id="rId20"/>
    <p:sldId id="299" r:id="rId21"/>
    <p:sldId id="261" r:id="rId22"/>
    <p:sldId id="269" r:id="rId23"/>
    <p:sldId id="290" r:id="rId24"/>
    <p:sldId id="291" r:id="rId25"/>
    <p:sldId id="303" r:id="rId26"/>
    <p:sldId id="270" r:id="rId27"/>
    <p:sldId id="297" r:id="rId28"/>
    <p:sldId id="304" r:id="rId29"/>
    <p:sldId id="305" r:id="rId30"/>
    <p:sldId id="306" r:id="rId31"/>
    <p:sldId id="292" r:id="rId32"/>
    <p:sldId id="310" r:id="rId33"/>
    <p:sldId id="278" r:id="rId3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5" d="100"/>
          <a:sy n="75" d="100"/>
        </p:scale>
        <p:origin x="54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2492" tIns="46246" rIns="92492" bIns="46246" rtlCol="0"/>
          <a:lstStyle>
            <a:lvl1pPr algn="l">
              <a:defRPr sz="1200"/>
            </a:lvl1pPr>
          </a:lstStyle>
          <a:p>
            <a:endParaRPr lang="en-GB"/>
          </a:p>
        </p:txBody>
      </p:sp>
      <p:sp>
        <p:nvSpPr>
          <p:cNvPr id="3" name="Date Placeholder 2"/>
          <p:cNvSpPr>
            <a:spLocks noGrp="1"/>
          </p:cNvSpPr>
          <p:nvPr>
            <p:ph type="dt" sz="quarter" idx="1"/>
          </p:nvPr>
        </p:nvSpPr>
        <p:spPr>
          <a:xfrm>
            <a:off x="3815375" y="0"/>
            <a:ext cx="2918830" cy="495029"/>
          </a:xfrm>
          <a:prstGeom prst="rect">
            <a:avLst/>
          </a:prstGeom>
        </p:spPr>
        <p:txBody>
          <a:bodyPr vert="horz" lIns="92492" tIns="46246" rIns="92492" bIns="46246" rtlCol="0"/>
          <a:lstStyle>
            <a:lvl1pPr algn="r">
              <a:defRPr sz="1200"/>
            </a:lvl1pPr>
          </a:lstStyle>
          <a:p>
            <a:fld id="{FEF5ADDC-37F1-4EDD-8205-D98CF2B1EBD5}" type="datetimeFigureOut">
              <a:rPr lang="en-GB" smtClean="0"/>
              <a:t>09/02/2017</a:t>
            </a:fld>
            <a:endParaRPr lang="en-GB"/>
          </a:p>
        </p:txBody>
      </p:sp>
      <p:sp>
        <p:nvSpPr>
          <p:cNvPr id="4" name="Footer Placeholder 3"/>
          <p:cNvSpPr>
            <a:spLocks noGrp="1"/>
          </p:cNvSpPr>
          <p:nvPr>
            <p:ph type="ftr" sz="quarter" idx="2"/>
          </p:nvPr>
        </p:nvSpPr>
        <p:spPr>
          <a:xfrm>
            <a:off x="1" y="9371286"/>
            <a:ext cx="2918830" cy="495028"/>
          </a:xfrm>
          <a:prstGeom prst="rect">
            <a:avLst/>
          </a:prstGeom>
        </p:spPr>
        <p:txBody>
          <a:bodyPr vert="horz" lIns="92492" tIns="46246" rIns="92492" bIns="46246" rtlCol="0" anchor="b"/>
          <a:lstStyle>
            <a:lvl1pPr algn="l">
              <a:defRPr sz="1200"/>
            </a:lvl1pPr>
          </a:lstStyle>
          <a:p>
            <a:endParaRPr lang="en-GB"/>
          </a:p>
        </p:txBody>
      </p:sp>
      <p:sp>
        <p:nvSpPr>
          <p:cNvPr id="5" name="Slide Number Placeholder 4"/>
          <p:cNvSpPr>
            <a:spLocks noGrp="1"/>
          </p:cNvSpPr>
          <p:nvPr>
            <p:ph type="sldNum" sz="quarter" idx="3"/>
          </p:nvPr>
        </p:nvSpPr>
        <p:spPr>
          <a:xfrm>
            <a:off x="3815375" y="9371286"/>
            <a:ext cx="2918830" cy="495028"/>
          </a:xfrm>
          <a:prstGeom prst="rect">
            <a:avLst/>
          </a:prstGeom>
        </p:spPr>
        <p:txBody>
          <a:bodyPr vert="horz" lIns="92492" tIns="46246" rIns="92492" bIns="46246" rtlCol="0" anchor="b"/>
          <a:lstStyle>
            <a:lvl1pPr algn="r">
              <a:defRPr sz="1200"/>
            </a:lvl1pPr>
          </a:lstStyle>
          <a:p>
            <a:fld id="{EDECC27B-E9B6-4A69-A109-2265D1FC82BD}" type="slidenum">
              <a:rPr lang="en-GB" smtClean="0"/>
              <a:t>‹#›</a:t>
            </a:fld>
            <a:endParaRPr lang="en-GB"/>
          </a:p>
        </p:txBody>
      </p:sp>
    </p:spTree>
    <p:extLst>
      <p:ext uri="{BB962C8B-B14F-4D97-AF65-F5344CB8AC3E}">
        <p14:creationId xmlns:p14="http://schemas.microsoft.com/office/powerpoint/2010/main" val="979063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2492" tIns="46246" rIns="92492" bIns="46246" rtlCol="0"/>
          <a:lstStyle>
            <a:lvl1pPr algn="l">
              <a:defRPr sz="1200"/>
            </a:lvl1pPr>
          </a:lstStyle>
          <a:p>
            <a:endParaRPr lang="en-GB"/>
          </a:p>
        </p:txBody>
      </p:sp>
      <p:sp>
        <p:nvSpPr>
          <p:cNvPr id="3" name="Date Placeholder 2"/>
          <p:cNvSpPr>
            <a:spLocks noGrp="1"/>
          </p:cNvSpPr>
          <p:nvPr>
            <p:ph type="dt" idx="1"/>
          </p:nvPr>
        </p:nvSpPr>
        <p:spPr>
          <a:xfrm>
            <a:off x="3815375" y="0"/>
            <a:ext cx="2918830" cy="495029"/>
          </a:xfrm>
          <a:prstGeom prst="rect">
            <a:avLst/>
          </a:prstGeom>
        </p:spPr>
        <p:txBody>
          <a:bodyPr vert="horz" lIns="92492" tIns="46246" rIns="92492" bIns="46246" rtlCol="0"/>
          <a:lstStyle>
            <a:lvl1pPr algn="r">
              <a:defRPr sz="1200"/>
            </a:lvl1pPr>
          </a:lstStyle>
          <a:p>
            <a:fld id="{DD1F44B3-335F-450D-93D6-C89050B87483}" type="datetimeFigureOut">
              <a:rPr lang="en-GB" smtClean="0"/>
              <a:t>09/02/2017</a:t>
            </a:fld>
            <a:endParaRPr lang="en-GB"/>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2492" tIns="46246" rIns="92492" bIns="46246" rtlCol="0" anchor="b"/>
          <a:lstStyle>
            <a:lvl1pPr algn="l">
              <a:defRPr sz="1200"/>
            </a:lvl1pPr>
          </a:lstStyle>
          <a:p>
            <a:endParaRPr lang="en-GB"/>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2492" tIns="46246" rIns="92492" bIns="46246" rtlCol="0" anchor="b"/>
          <a:lstStyle>
            <a:lvl1pPr algn="r">
              <a:defRPr sz="1200"/>
            </a:lvl1pPr>
          </a:lstStyle>
          <a:p>
            <a:fld id="{D71DAF41-0021-4C5D-B1A2-05B1114743F2}" type="slidenum">
              <a:rPr lang="en-GB" smtClean="0"/>
              <a:t>‹#›</a:t>
            </a:fld>
            <a:endParaRPr lang="en-GB"/>
          </a:p>
        </p:txBody>
      </p:sp>
    </p:spTree>
    <p:extLst>
      <p:ext uri="{BB962C8B-B14F-4D97-AF65-F5344CB8AC3E}">
        <p14:creationId xmlns:p14="http://schemas.microsoft.com/office/powerpoint/2010/main" val="199763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SPICE – strategies to support closing the attainment gap – strengthening reading ability &amp; </a:t>
            </a:r>
            <a:r>
              <a:rPr lang="en-GB" dirty="0" err="1" smtClean="0"/>
              <a:t>enjoymeny</a:t>
            </a:r>
            <a:r>
              <a:rPr lang="en-GB" dirty="0" smtClean="0"/>
              <a:t> can mitigate 30% of the attainment gap and have a positive effect on other subject areas (</a:t>
            </a:r>
            <a:r>
              <a:rPr lang="en-GB" dirty="0" err="1" smtClean="0"/>
              <a:t>Sosu</a:t>
            </a:r>
            <a:r>
              <a:rPr lang="en-GB" dirty="0" smtClean="0"/>
              <a:t> &amp; Ellis 2004)</a:t>
            </a:r>
          </a:p>
          <a:p>
            <a:r>
              <a:rPr lang="en-GB" dirty="0" smtClean="0"/>
              <a:t>It can promote social awareness</a:t>
            </a:r>
          </a:p>
          <a:p>
            <a:r>
              <a:rPr lang="en-GB" dirty="0" smtClean="0"/>
              <a:t>Metacognition – young</a:t>
            </a:r>
            <a:r>
              <a:rPr lang="en-GB" baseline="0" dirty="0" smtClean="0"/>
              <a:t> people learn through talking and explaining processes. In even the least literacy friendly subjects, giving pupils structured opportunities to talk through their thinking has a positive effect on understanding.</a:t>
            </a:r>
            <a:endParaRPr lang="en-GB" dirty="0" smtClean="0"/>
          </a:p>
          <a:p>
            <a:endParaRPr lang="en-GB" dirty="0"/>
          </a:p>
        </p:txBody>
      </p:sp>
      <p:sp>
        <p:nvSpPr>
          <p:cNvPr id="4" name="Slide Number Placeholder 3"/>
          <p:cNvSpPr>
            <a:spLocks noGrp="1"/>
          </p:cNvSpPr>
          <p:nvPr>
            <p:ph type="sldNum" sz="quarter" idx="10"/>
          </p:nvPr>
        </p:nvSpPr>
        <p:spPr/>
        <p:txBody>
          <a:bodyPr/>
          <a:lstStyle/>
          <a:p>
            <a:fld id="{D71DAF41-0021-4C5D-B1A2-05B1114743F2}" type="slidenum">
              <a:rPr lang="en-GB" smtClean="0"/>
              <a:t>16</a:t>
            </a:fld>
            <a:endParaRPr lang="en-GB"/>
          </a:p>
        </p:txBody>
      </p:sp>
    </p:spTree>
    <p:extLst>
      <p:ext uri="{BB962C8B-B14F-4D97-AF65-F5344CB8AC3E}">
        <p14:creationId xmlns:p14="http://schemas.microsoft.com/office/powerpoint/2010/main" val="402393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16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479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201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30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14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252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064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7348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2/9/2017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61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2/9/2017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72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80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2/9/2017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65324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Literacy across learning</a:t>
            </a:r>
            <a:endParaRPr lang="en-GB" dirty="0"/>
          </a:p>
        </p:txBody>
      </p:sp>
      <p:sp>
        <p:nvSpPr>
          <p:cNvPr id="3" name="Subtitle 2"/>
          <p:cNvSpPr>
            <a:spLocks noGrp="1"/>
          </p:cNvSpPr>
          <p:nvPr>
            <p:ph type="subTitle" idx="1"/>
          </p:nvPr>
        </p:nvSpPr>
        <p:spPr/>
        <p:txBody>
          <a:bodyPr/>
          <a:lstStyle/>
          <a:p>
            <a:r>
              <a:rPr lang="en-GB" dirty="0" err="1" smtClean="0"/>
              <a:t>Dunoon</a:t>
            </a:r>
            <a:r>
              <a:rPr lang="en-GB" dirty="0" smtClean="0"/>
              <a:t> Grammar School</a:t>
            </a:r>
          </a:p>
          <a:p>
            <a:r>
              <a:rPr lang="en-GB" dirty="0" smtClean="0"/>
              <a:t>Thursday 16</a:t>
            </a:r>
            <a:r>
              <a:rPr lang="en-GB" baseline="30000" dirty="0" smtClean="0"/>
              <a:t>th</a:t>
            </a:r>
            <a:r>
              <a:rPr lang="en-GB" dirty="0" smtClean="0"/>
              <a:t> February 2017</a:t>
            </a:r>
            <a:endParaRPr lang="en-GB" dirty="0"/>
          </a:p>
        </p:txBody>
      </p:sp>
    </p:spTree>
    <p:extLst>
      <p:ext uri="{BB962C8B-B14F-4D97-AF65-F5344CB8AC3E}">
        <p14:creationId xmlns:p14="http://schemas.microsoft.com/office/powerpoint/2010/main" val="4044206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597" y="375226"/>
            <a:ext cx="7096836" cy="6268272"/>
          </a:xfrm>
          <a:prstGeom prst="rect">
            <a:avLst/>
          </a:prstGeom>
        </p:spPr>
      </p:pic>
    </p:spTree>
    <p:extLst>
      <p:ext uri="{BB962C8B-B14F-4D97-AF65-F5344CB8AC3E}">
        <p14:creationId xmlns:p14="http://schemas.microsoft.com/office/powerpoint/2010/main" val="906726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0" y="1304925"/>
            <a:ext cx="4953000" cy="4248150"/>
          </a:xfrm>
          <a:prstGeom prst="rect">
            <a:avLst/>
          </a:prstGeom>
        </p:spPr>
      </p:pic>
    </p:spTree>
    <p:extLst>
      <p:ext uri="{BB962C8B-B14F-4D97-AF65-F5344CB8AC3E}">
        <p14:creationId xmlns:p14="http://schemas.microsoft.com/office/powerpoint/2010/main" val="1130349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561" y="1207055"/>
            <a:ext cx="8557146" cy="3323987"/>
          </a:xfrm>
          <a:prstGeom prst="rect">
            <a:avLst/>
          </a:prstGeom>
        </p:spPr>
        <p:txBody>
          <a:bodyPr wrap="square">
            <a:spAutoFit/>
          </a:bodyPr>
          <a:lstStyle/>
          <a:p>
            <a:r>
              <a:rPr lang="en-GB" sz="5400" dirty="0"/>
              <a:t>The limits of my language mean the limits of my world.</a:t>
            </a:r>
          </a:p>
          <a:p>
            <a:endParaRPr lang="en-GB" sz="5400" dirty="0"/>
          </a:p>
          <a:p>
            <a:r>
              <a:rPr lang="en-GB" sz="4800" dirty="0"/>
              <a:t>Wittgenstein</a:t>
            </a:r>
            <a:endParaRPr lang="en-GB" sz="4800" dirty="0"/>
          </a:p>
        </p:txBody>
      </p:sp>
    </p:spTree>
    <p:extLst>
      <p:ext uri="{BB962C8B-B14F-4D97-AF65-F5344CB8AC3E}">
        <p14:creationId xmlns:p14="http://schemas.microsoft.com/office/powerpoint/2010/main" val="240336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88" y="2090172"/>
            <a:ext cx="10740788" cy="2708434"/>
          </a:xfrm>
          <a:prstGeom prst="rect">
            <a:avLst/>
          </a:prstGeom>
        </p:spPr>
        <p:txBody>
          <a:bodyPr wrap="square">
            <a:spAutoFit/>
          </a:bodyPr>
          <a:lstStyle/>
          <a:p>
            <a:r>
              <a:rPr lang="en-GB" sz="6000" dirty="0"/>
              <a:t>“Literacy is the key to lifting children out of poverty.”</a:t>
            </a:r>
          </a:p>
          <a:p>
            <a:endParaRPr lang="en-GB" dirty="0"/>
          </a:p>
          <a:p>
            <a:r>
              <a:rPr lang="en-GB" sz="3200" dirty="0"/>
              <a:t>Sir Harry Burns – chief medical officer for Scotland 2005 - 2014</a:t>
            </a:r>
            <a:endParaRPr lang="en-GB" sz="3200" dirty="0"/>
          </a:p>
        </p:txBody>
      </p:sp>
    </p:spTree>
    <p:extLst>
      <p:ext uri="{BB962C8B-B14F-4D97-AF65-F5344CB8AC3E}">
        <p14:creationId xmlns:p14="http://schemas.microsoft.com/office/powerpoint/2010/main" val="456399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all subjects</a:t>
            </a:r>
            <a:endParaRPr lang="en-GB" dirty="0"/>
          </a:p>
        </p:txBody>
      </p:sp>
      <p:sp>
        <p:nvSpPr>
          <p:cNvPr id="3" name="Content Placeholder 2"/>
          <p:cNvSpPr>
            <a:spLocks noGrp="1"/>
          </p:cNvSpPr>
          <p:nvPr>
            <p:ph idx="1"/>
          </p:nvPr>
        </p:nvSpPr>
        <p:spPr/>
        <p:txBody>
          <a:bodyPr/>
          <a:lstStyle/>
          <a:p>
            <a:r>
              <a:rPr lang="en-NZ" altLang="en-US" sz="2800" dirty="0"/>
              <a:t>Assessments written </a:t>
            </a:r>
            <a:r>
              <a:rPr lang="en-NZ" altLang="en-US" sz="2800" i="1" dirty="0"/>
              <a:t>in</a:t>
            </a:r>
            <a:r>
              <a:rPr lang="en-NZ" altLang="en-US" sz="2800" dirty="0"/>
              <a:t> English will always be, to some extent, assessments </a:t>
            </a:r>
            <a:r>
              <a:rPr lang="en-NZ" altLang="en-US" sz="2800" i="1" dirty="0"/>
              <a:t>of </a:t>
            </a:r>
            <a:r>
              <a:rPr lang="en-NZ" altLang="en-US" sz="2800" dirty="0"/>
              <a:t>English (</a:t>
            </a:r>
            <a:r>
              <a:rPr lang="en-NZ" altLang="en-US" sz="2800" dirty="0" err="1"/>
              <a:t>Abedi</a:t>
            </a:r>
            <a:r>
              <a:rPr lang="en-NZ" altLang="en-US" sz="2800" dirty="0"/>
              <a:t>, 2004; </a:t>
            </a:r>
            <a:r>
              <a:rPr lang="en-NZ" altLang="en-US" sz="2800" dirty="0" err="1"/>
              <a:t>Martiniello</a:t>
            </a:r>
            <a:r>
              <a:rPr lang="en-NZ" altLang="en-US" sz="2800" dirty="0"/>
              <a:t>, 2007 </a:t>
            </a:r>
          </a:p>
          <a:p>
            <a:r>
              <a:rPr lang="en-NZ" altLang="en-US" sz="2800" dirty="0"/>
              <a:t>Lower language proficiency tends to be associated with poorer mathematics performance (Cocking &amp; </a:t>
            </a:r>
            <a:r>
              <a:rPr lang="en-NZ" altLang="en-US" sz="2800" dirty="0" err="1"/>
              <a:t>Mestre</a:t>
            </a:r>
            <a:r>
              <a:rPr lang="en-NZ" altLang="en-US" sz="2800" dirty="0"/>
              <a:t>, 1988; Wiest, 2003).</a:t>
            </a:r>
          </a:p>
          <a:p>
            <a:r>
              <a:rPr lang="en-NZ" altLang="en-US" sz="2800" dirty="0"/>
              <a:t>Research indicates that students </a:t>
            </a:r>
            <a:r>
              <a:rPr lang="en-NZ" altLang="en-US" sz="2800" dirty="0" smtClean="0"/>
              <a:t>perform </a:t>
            </a:r>
            <a:r>
              <a:rPr lang="en-NZ" altLang="en-US" sz="2800" dirty="0"/>
              <a:t>10% to 30% worse on arithmetic word problems than on comparable problems presented in a numeric format (</a:t>
            </a:r>
            <a:r>
              <a:rPr lang="en-NZ" altLang="en-US" sz="2800" dirty="0" err="1"/>
              <a:t>Abedi</a:t>
            </a:r>
            <a:r>
              <a:rPr lang="en-NZ" altLang="en-US" sz="2800" dirty="0"/>
              <a:t> &amp; Lord, 2001; Carpenter, </a:t>
            </a:r>
            <a:r>
              <a:rPr lang="en-NZ" altLang="en-US" sz="2800" dirty="0" err="1"/>
              <a:t>Corbitt</a:t>
            </a:r>
            <a:r>
              <a:rPr lang="en-NZ" altLang="en-US" sz="2800" dirty="0"/>
              <a:t>, </a:t>
            </a:r>
            <a:r>
              <a:rPr lang="en-NZ" altLang="en-US" sz="2800" dirty="0" err="1"/>
              <a:t>Kepner</a:t>
            </a:r>
            <a:r>
              <a:rPr lang="en-NZ" altLang="en-US" sz="2800" dirty="0"/>
              <a:t> Jr, Lindquist, &amp; </a:t>
            </a:r>
            <a:r>
              <a:rPr lang="en-NZ" altLang="en-US" sz="2800" dirty="0" err="1"/>
              <a:t>Reys</a:t>
            </a:r>
            <a:r>
              <a:rPr lang="en-NZ" altLang="en-US" sz="2800" dirty="0"/>
              <a:t>, 1980,Neville-Barton &amp; Barton, 2005).</a:t>
            </a:r>
            <a:r>
              <a:rPr lang="en-US" altLang="en-US" sz="2800" dirty="0"/>
              <a:t> </a:t>
            </a:r>
            <a:endParaRPr lang="en-NZ" altLang="en-US" sz="2800" dirty="0"/>
          </a:p>
          <a:p>
            <a:endParaRPr lang="en-GB" dirty="0"/>
          </a:p>
        </p:txBody>
      </p:sp>
    </p:spTree>
    <p:extLst>
      <p:ext uri="{BB962C8B-B14F-4D97-AF65-F5344CB8AC3E}">
        <p14:creationId xmlns:p14="http://schemas.microsoft.com/office/powerpoint/2010/main" val="4176288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3-18 Literacy and English review</a:t>
            </a:r>
            <a:endParaRPr lang="en-GB" dirty="0"/>
          </a:p>
        </p:txBody>
      </p:sp>
      <p:sp>
        <p:nvSpPr>
          <p:cNvPr id="3" name="Content Placeholder 2"/>
          <p:cNvSpPr>
            <a:spLocks noGrp="1"/>
          </p:cNvSpPr>
          <p:nvPr>
            <p:ph idx="1"/>
          </p:nvPr>
        </p:nvSpPr>
        <p:spPr>
          <a:xfrm>
            <a:off x="1371600" y="1514901"/>
            <a:ext cx="9601200" cy="5090615"/>
          </a:xfrm>
        </p:spPr>
        <p:txBody>
          <a:bodyPr>
            <a:normAutofit fontScale="92500" lnSpcReduction="10000"/>
          </a:bodyPr>
          <a:lstStyle/>
          <a:p>
            <a:endParaRPr lang="en-GB" sz="2400" dirty="0" smtClean="0"/>
          </a:p>
          <a:p>
            <a:endParaRPr lang="en-GB" sz="2400" dirty="0" smtClean="0"/>
          </a:p>
          <a:p>
            <a:r>
              <a:rPr lang="en-GB" sz="3500" dirty="0" smtClean="0"/>
              <a:t>“All staff have a responsibility to develop, reinforce and extend learning in literacy.”</a:t>
            </a:r>
          </a:p>
          <a:p>
            <a:pPr marL="0" indent="0">
              <a:buNone/>
            </a:pPr>
            <a:endParaRPr lang="en-GB" sz="3500" dirty="0"/>
          </a:p>
          <a:p>
            <a:r>
              <a:rPr lang="en-GB" sz="3500" dirty="0" smtClean="0"/>
              <a:t>“There is a need for staff across all subject areas to highlight literacy skills more clearly to young people. When appropriate, staff should highlight for young people the literacy skills being developed and provide feedback. Currently, this is still not being done in a consistent way across secondary school curricular areas</a:t>
            </a:r>
            <a:r>
              <a:rPr lang="en-GB" sz="3500" dirty="0" smtClean="0"/>
              <a:t>.”</a:t>
            </a:r>
            <a:endParaRPr lang="en-GB" sz="3500" dirty="0" smtClean="0"/>
          </a:p>
        </p:txBody>
      </p:sp>
    </p:spTree>
    <p:extLst>
      <p:ext uri="{BB962C8B-B14F-4D97-AF65-F5344CB8AC3E}">
        <p14:creationId xmlns:p14="http://schemas.microsoft.com/office/powerpoint/2010/main" val="2633392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a:t>
            </a:r>
            <a:endParaRPr lang="en-GB" dirty="0"/>
          </a:p>
        </p:txBody>
      </p:sp>
      <p:sp>
        <p:nvSpPr>
          <p:cNvPr id="3" name="Content Placeholder 2"/>
          <p:cNvSpPr>
            <a:spLocks noGrp="1"/>
          </p:cNvSpPr>
          <p:nvPr>
            <p:ph idx="1"/>
          </p:nvPr>
        </p:nvSpPr>
        <p:spPr/>
        <p:txBody>
          <a:bodyPr>
            <a:normAutofit/>
          </a:bodyPr>
          <a:lstStyle/>
          <a:p>
            <a:r>
              <a:rPr lang="en-GB" sz="2800" dirty="0" smtClean="0"/>
              <a:t>BTC1 – “Competence and confidence in literacy, including competence in grammar, spelling and the spoken word, are essential for progress in all areas of the curriculum.”</a:t>
            </a:r>
          </a:p>
          <a:p>
            <a:r>
              <a:rPr lang="en-GB" sz="2400" dirty="0" smtClean="0"/>
              <a:t>It </a:t>
            </a:r>
            <a:r>
              <a:rPr lang="en-GB" sz="2400" dirty="0" smtClean="0"/>
              <a:t>has a positive impact on ethos</a:t>
            </a:r>
          </a:p>
          <a:p>
            <a:r>
              <a:rPr lang="en-GB" sz="2400" dirty="0" smtClean="0"/>
              <a:t>It supports young people to transfer and develop their skills and reflect on their progress.</a:t>
            </a:r>
          </a:p>
          <a:p>
            <a:r>
              <a:rPr lang="en-GB" sz="2400" dirty="0" smtClean="0"/>
              <a:t>Teachers across subject areas benefit from the shared standards and expectations</a:t>
            </a:r>
          </a:p>
          <a:p>
            <a:r>
              <a:rPr lang="en-GB" sz="2400" dirty="0" smtClean="0"/>
              <a:t>Opens up a space for interesting aspects of a subject</a:t>
            </a:r>
            <a:endParaRPr lang="en-GB" sz="2400" dirty="0"/>
          </a:p>
        </p:txBody>
      </p:sp>
    </p:spTree>
    <p:extLst>
      <p:ext uri="{BB962C8B-B14F-4D97-AF65-F5344CB8AC3E}">
        <p14:creationId xmlns:p14="http://schemas.microsoft.com/office/powerpoint/2010/main" val="174051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Literacy (officially?)</a:t>
            </a:r>
            <a:endParaRPr lang="en-GB" dirty="0"/>
          </a:p>
        </p:txBody>
      </p:sp>
      <p:sp>
        <p:nvSpPr>
          <p:cNvPr id="3" name="Content Placeholder 2"/>
          <p:cNvSpPr>
            <a:spLocks noGrp="1"/>
          </p:cNvSpPr>
          <p:nvPr>
            <p:ph idx="1"/>
          </p:nvPr>
        </p:nvSpPr>
        <p:spPr/>
        <p:txBody>
          <a:bodyPr/>
          <a:lstStyle/>
          <a:p>
            <a:r>
              <a:rPr lang="en-GB" sz="3200" dirty="0" smtClean="0"/>
              <a:t>“the set of skills which allow an individual to engage fully in society and in learning, through the different forms of language and the range of texts, which society values and finds useful.”</a:t>
            </a:r>
          </a:p>
          <a:p>
            <a:endParaRPr lang="en-GB" dirty="0"/>
          </a:p>
          <a:p>
            <a:r>
              <a:rPr lang="en-GB" dirty="0" smtClean="0"/>
              <a:t>Literacy and English principles and practice paper</a:t>
            </a:r>
            <a:endParaRPr lang="en-GB" dirty="0"/>
          </a:p>
        </p:txBody>
      </p:sp>
    </p:spTree>
    <p:extLst>
      <p:ext uri="{BB962C8B-B14F-4D97-AF65-F5344CB8AC3E}">
        <p14:creationId xmlns:p14="http://schemas.microsoft.com/office/powerpoint/2010/main" val="1264952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Contexts for literacy</a:t>
            </a:r>
            <a:endParaRPr lang="en-GB" dirty="0"/>
          </a:p>
        </p:txBody>
      </p:sp>
      <p:sp>
        <p:nvSpPr>
          <p:cNvPr id="3" name="Content Placeholder 2"/>
          <p:cNvSpPr>
            <a:spLocks noGrp="1"/>
          </p:cNvSpPr>
          <p:nvPr>
            <p:ph idx="1"/>
          </p:nvPr>
        </p:nvSpPr>
        <p:spPr/>
        <p:txBody>
          <a:bodyPr/>
          <a:lstStyle/>
          <a:p>
            <a:r>
              <a:rPr lang="en-GB" sz="3200" dirty="0" smtClean="0"/>
              <a:t>Reading / Listening</a:t>
            </a:r>
            <a:endParaRPr lang="en-GB" sz="3200" dirty="0" smtClean="0"/>
          </a:p>
          <a:p>
            <a:r>
              <a:rPr lang="en-GB" sz="3200" dirty="0" smtClean="0"/>
              <a:t>Writing</a:t>
            </a:r>
          </a:p>
          <a:p>
            <a:r>
              <a:rPr lang="en-GB" sz="4400" dirty="0" smtClean="0"/>
              <a:t>Talking</a:t>
            </a:r>
            <a:endParaRPr lang="en-GB" sz="4400" dirty="0"/>
          </a:p>
        </p:txBody>
      </p:sp>
    </p:spTree>
    <p:extLst>
      <p:ext uri="{BB962C8B-B14F-4D97-AF65-F5344CB8AC3E}">
        <p14:creationId xmlns:p14="http://schemas.microsoft.com/office/powerpoint/2010/main" val="1799361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noAutofit/>
          </a:bodyPr>
          <a:lstStyle/>
          <a:p>
            <a:r>
              <a:rPr lang="en-GB" sz="2800" dirty="0" smtClean="0"/>
              <a:t>In pairs, think of specific instances where these elements of literacy occur within your course:</a:t>
            </a:r>
          </a:p>
          <a:p>
            <a:r>
              <a:rPr lang="en-GB" sz="2800" dirty="0" smtClean="0"/>
              <a:t>Reading</a:t>
            </a:r>
          </a:p>
          <a:p>
            <a:r>
              <a:rPr lang="en-GB" sz="2800" dirty="0" smtClean="0"/>
              <a:t>Writing</a:t>
            </a:r>
          </a:p>
          <a:p>
            <a:r>
              <a:rPr lang="en-GB" sz="2800" dirty="0" smtClean="0"/>
              <a:t>Listening</a:t>
            </a:r>
          </a:p>
          <a:p>
            <a:r>
              <a:rPr lang="en-GB" sz="2800" dirty="0" smtClean="0"/>
              <a:t>Talking</a:t>
            </a:r>
          </a:p>
          <a:p>
            <a:endParaRPr lang="en-GB" sz="2800" dirty="0"/>
          </a:p>
          <a:p>
            <a:r>
              <a:rPr lang="en-GB" sz="2800" dirty="0" smtClean="0"/>
              <a:t>You should consider whether these tasks are at S1, S2 or S3</a:t>
            </a:r>
            <a:endParaRPr lang="en-GB" sz="2800" dirty="0"/>
          </a:p>
        </p:txBody>
      </p:sp>
    </p:spTree>
    <p:extLst>
      <p:ext uri="{BB962C8B-B14F-4D97-AF65-F5344CB8AC3E}">
        <p14:creationId xmlns:p14="http://schemas.microsoft.com/office/powerpoint/2010/main" val="175277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we’ve faced:</a:t>
            </a:r>
            <a:endParaRPr lang="en-GB" dirty="0"/>
          </a:p>
        </p:txBody>
      </p:sp>
      <p:sp>
        <p:nvSpPr>
          <p:cNvPr id="3" name="Content Placeholder 2"/>
          <p:cNvSpPr>
            <a:spLocks noGrp="1"/>
          </p:cNvSpPr>
          <p:nvPr>
            <p:ph idx="1"/>
          </p:nvPr>
        </p:nvSpPr>
        <p:spPr/>
        <p:txBody>
          <a:bodyPr>
            <a:normAutofit/>
          </a:bodyPr>
          <a:lstStyle/>
          <a:p>
            <a:r>
              <a:rPr lang="en-GB" sz="3600" dirty="0" smtClean="0"/>
              <a:t>Tacking on </a:t>
            </a:r>
            <a:r>
              <a:rPr lang="en-GB" sz="3600" dirty="0" err="1" smtClean="0"/>
              <a:t>Es</a:t>
            </a:r>
            <a:r>
              <a:rPr lang="en-GB" sz="3600" dirty="0"/>
              <a:t> </a:t>
            </a:r>
            <a:r>
              <a:rPr lang="en-GB" sz="3600" dirty="0" smtClean="0"/>
              <a:t>and </a:t>
            </a:r>
            <a:r>
              <a:rPr lang="en-GB" sz="3600" dirty="0" err="1" smtClean="0"/>
              <a:t>Os</a:t>
            </a:r>
            <a:r>
              <a:rPr lang="en-GB" sz="3600" dirty="0" smtClean="0"/>
              <a:t> to courses already in existence</a:t>
            </a:r>
          </a:p>
          <a:p>
            <a:endParaRPr lang="en-GB" sz="3600" dirty="0"/>
          </a:p>
          <a:p>
            <a:r>
              <a:rPr lang="en-GB" sz="3600" dirty="0" smtClean="0"/>
              <a:t>Lack of knowledge about where we were going</a:t>
            </a:r>
          </a:p>
          <a:p>
            <a:endParaRPr lang="en-GB" sz="3600" dirty="0"/>
          </a:p>
          <a:p>
            <a:r>
              <a:rPr lang="en-GB" sz="3600" dirty="0" smtClean="0"/>
              <a:t>Sheer overwhelmed exhaustion</a:t>
            </a:r>
            <a:endParaRPr lang="en-GB" sz="3600" dirty="0"/>
          </a:p>
        </p:txBody>
      </p:sp>
    </p:spTree>
    <p:extLst>
      <p:ext uri="{BB962C8B-B14F-4D97-AF65-F5344CB8AC3E}">
        <p14:creationId xmlns:p14="http://schemas.microsoft.com/office/powerpoint/2010/main" val="2402454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imary talk 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89365" y="1634272"/>
            <a:ext cx="6096000" cy="3429000"/>
          </a:xfrm>
          <a:prstGeom prst="rect">
            <a:avLst/>
          </a:prstGeom>
        </p:spPr>
      </p:pic>
    </p:spTree>
    <p:extLst>
      <p:ext uri="{BB962C8B-B14F-4D97-AF65-F5344CB8AC3E}">
        <p14:creationId xmlns:p14="http://schemas.microsoft.com/office/powerpoint/2010/main" val="804449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to challenge pupils – what they can produce is higher than you think</a:t>
            </a:r>
            <a:endParaRPr lang="en-GB" dirty="0"/>
          </a:p>
        </p:txBody>
      </p:sp>
      <p:sp>
        <p:nvSpPr>
          <p:cNvPr id="3" name="Content Placeholder 2"/>
          <p:cNvSpPr>
            <a:spLocks noGrp="1"/>
          </p:cNvSpPr>
          <p:nvPr>
            <p:ph idx="1"/>
          </p:nvPr>
        </p:nvSpPr>
        <p:spPr/>
        <p:txBody>
          <a:bodyPr>
            <a:normAutofit/>
          </a:bodyPr>
          <a:lstStyle/>
          <a:p>
            <a:r>
              <a:rPr lang="en-GB" sz="4000" dirty="0"/>
              <a:t>“Teachers across the curriculum would benefit from a shared understanding of standards in literacy. Staff are not always sure if they have high enough expectations of young people’s standards of literacy, particularly in writing</a:t>
            </a:r>
            <a:r>
              <a:rPr lang="en-GB" sz="4000" dirty="0" smtClean="0"/>
              <a:t>.”</a:t>
            </a:r>
          </a:p>
          <a:p>
            <a:r>
              <a:rPr lang="en-GB" sz="3200" dirty="0" smtClean="0"/>
              <a:t>3-18 Literacy and English Review, 2015</a:t>
            </a:r>
            <a:endParaRPr lang="en-GB" sz="3200" dirty="0"/>
          </a:p>
          <a:p>
            <a:endParaRPr lang="en-GB" dirty="0"/>
          </a:p>
        </p:txBody>
      </p:sp>
    </p:spTree>
    <p:extLst>
      <p:ext uri="{BB962C8B-B14F-4D97-AF65-F5344CB8AC3E}">
        <p14:creationId xmlns:p14="http://schemas.microsoft.com/office/powerpoint/2010/main" val="208899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progress look like?</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Reading: Growing fluency and understanding. A move from dealing with straightforward information to analysing, evaluating and being aware of the trust they should place on evidence.</a:t>
            </a:r>
          </a:p>
          <a:p>
            <a:endParaRPr lang="en-GB" sz="2400" dirty="0" smtClean="0"/>
          </a:p>
          <a:p>
            <a:r>
              <a:rPr lang="en-GB" sz="2400" dirty="0" smtClean="0"/>
              <a:t>Writing: growth in degree of independence, organisation and quality of ideas, skills in spelling, punctuation and grammar, matching of writing to audience, effectiveness of use of language.</a:t>
            </a:r>
          </a:p>
          <a:p>
            <a:endParaRPr lang="en-GB" sz="2400" dirty="0" smtClean="0"/>
          </a:p>
          <a:p>
            <a:r>
              <a:rPr lang="en-GB" sz="2400" dirty="0" smtClean="0"/>
              <a:t>Talking – increasing ability to sustain interactions, take turns, complexity of texts they listen to, clarity of ideas</a:t>
            </a:r>
          </a:p>
          <a:p>
            <a:pPr marL="0" indent="0">
              <a:buNone/>
            </a:pPr>
            <a:endParaRPr lang="en-GB" dirty="0"/>
          </a:p>
        </p:txBody>
      </p:sp>
    </p:spTree>
    <p:extLst>
      <p:ext uri="{BB962C8B-B14F-4D97-AF65-F5344CB8AC3E}">
        <p14:creationId xmlns:p14="http://schemas.microsoft.com/office/powerpoint/2010/main" val="2779708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areas</a:t>
            </a:r>
            <a:endParaRPr lang="en-GB" dirty="0"/>
          </a:p>
        </p:txBody>
      </p:sp>
      <p:sp>
        <p:nvSpPr>
          <p:cNvPr id="3" name="Content Placeholder 2"/>
          <p:cNvSpPr>
            <a:spLocks noGrp="1"/>
          </p:cNvSpPr>
          <p:nvPr>
            <p:ph idx="1"/>
          </p:nvPr>
        </p:nvSpPr>
        <p:spPr/>
        <p:txBody>
          <a:bodyPr>
            <a:normAutofit/>
          </a:bodyPr>
          <a:lstStyle/>
          <a:p>
            <a:r>
              <a:rPr lang="en-GB" sz="4000" dirty="0" smtClean="0"/>
              <a:t>Group Discussion</a:t>
            </a:r>
          </a:p>
          <a:p>
            <a:r>
              <a:rPr lang="en-GB" sz="4000" dirty="0" smtClean="0"/>
              <a:t>Solo Talk</a:t>
            </a:r>
          </a:p>
          <a:p>
            <a:r>
              <a:rPr lang="en-GB" sz="4000" dirty="0" smtClean="0"/>
              <a:t>Informative writing</a:t>
            </a:r>
          </a:p>
          <a:p>
            <a:r>
              <a:rPr lang="en-GB" sz="4000" dirty="0" smtClean="0"/>
              <a:t>Persuasive writing</a:t>
            </a:r>
          </a:p>
          <a:p>
            <a:r>
              <a:rPr lang="en-GB" sz="4000" dirty="0" smtClean="0"/>
              <a:t>Reading for information</a:t>
            </a:r>
            <a:endParaRPr lang="en-GB" sz="4000" dirty="0"/>
          </a:p>
        </p:txBody>
      </p:sp>
    </p:spTree>
    <p:extLst>
      <p:ext uri="{BB962C8B-B14F-4D97-AF65-F5344CB8AC3E}">
        <p14:creationId xmlns:p14="http://schemas.microsoft.com/office/powerpoint/2010/main" val="2985838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for planning</a:t>
            </a:r>
            <a:endParaRPr lang="en-GB" dirty="0"/>
          </a:p>
        </p:txBody>
      </p:sp>
      <p:sp>
        <p:nvSpPr>
          <p:cNvPr id="3" name="Content Placeholder 2"/>
          <p:cNvSpPr>
            <a:spLocks noGrp="1"/>
          </p:cNvSpPr>
          <p:nvPr>
            <p:ph idx="1"/>
          </p:nvPr>
        </p:nvSpPr>
        <p:spPr/>
        <p:txBody>
          <a:bodyPr>
            <a:normAutofit/>
          </a:bodyPr>
          <a:lstStyle/>
          <a:p>
            <a:endParaRPr lang="en-GB" sz="5400" dirty="0" smtClean="0"/>
          </a:p>
          <a:p>
            <a:r>
              <a:rPr lang="en-GB" sz="5400" dirty="0" smtClean="0"/>
              <a:t>Copy </a:t>
            </a:r>
            <a:r>
              <a:rPr lang="en-GB" sz="5400" dirty="0" smtClean="0"/>
              <a:t>of the </a:t>
            </a:r>
            <a:r>
              <a:rPr lang="en-GB" sz="5400" dirty="0" err="1" smtClean="0"/>
              <a:t>Es</a:t>
            </a:r>
            <a:r>
              <a:rPr lang="en-GB" sz="5400" dirty="0" smtClean="0"/>
              <a:t> and </a:t>
            </a:r>
            <a:r>
              <a:rPr lang="en-GB" sz="5400" dirty="0" err="1" smtClean="0"/>
              <a:t>Os</a:t>
            </a:r>
            <a:r>
              <a:rPr lang="en-GB" sz="5400" dirty="0"/>
              <a:t> </a:t>
            </a:r>
            <a:r>
              <a:rPr lang="en-GB" sz="5400" dirty="0" smtClean="0"/>
              <a:t>bundled for each area</a:t>
            </a:r>
          </a:p>
          <a:p>
            <a:endParaRPr lang="en-GB" sz="5400" dirty="0"/>
          </a:p>
        </p:txBody>
      </p:sp>
    </p:spTree>
    <p:extLst>
      <p:ext uri="{BB962C8B-B14F-4D97-AF65-F5344CB8AC3E}">
        <p14:creationId xmlns:p14="http://schemas.microsoft.com/office/powerpoint/2010/main" val="3277344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for creating appropriate levels of challenge</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3600" dirty="0"/>
              <a:t>Summary of what </a:t>
            </a:r>
            <a:r>
              <a:rPr lang="en-GB" sz="3600" dirty="0" smtClean="0"/>
              <a:t>the </a:t>
            </a:r>
            <a:r>
              <a:rPr lang="en-GB" sz="3600" dirty="0" err="1" smtClean="0"/>
              <a:t>Es</a:t>
            </a:r>
            <a:r>
              <a:rPr lang="en-GB" sz="3600" dirty="0" smtClean="0"/>
              <a:t> and </a:t>
            </a:r>
            <a:r>
              <a:rPr lang="en-GB" sz="3600" dirty="0" err="1" smtClean="0"/>
              <a:t>Os</a:t>
            </a:r>
            <a:r>
              <a:rPr lang="en-GB" sz="3600" dirty="0" smtClean="0"/>
              <a:t> </a:t>
            </a:r>
            <a:r>
              <a:rPr lang="en-GB" sz="3600" dirty="0"/>
              <a:t>mean &amp; progression</a:t>
            </a:r>
          </a:p>
          <a:p>
            <a:pPr>
              <a:buFont typeface="Wingdings" panose="05000000000000000000" pitchFamily="2" charset="2"/>
              <a:buChar char="§"/>
            </a:pPr>
            <a:r>
              <a:rPr lang="en-GB" sz="3600" dirty="0"/>
              <a:t>Outline of Benchmarks</a:t>
            </a:r>
          </a:p>
          <a:p>
            <a:pPr>
              <a:buFont typeface="Wingdings" panose="05000000000000000000" pitchFamily="2" charset="2"/>
              <a:buChar char="§"/>
            </a:pPr>
            <a:r>
              <a:rPr lang="en-GB" sz="3600" dirty="0"/>
              <a:t>Ideas for what this means in practical terms at levels 2, 3 &amp; 4</a:t>
            </a:r>
          </a:p>
          <a:p>
            <a:pPr>
              <a:buFont typeface="Wingdings" panose="05000000000000000000" pitchFamily="2" charset="2"/>
              <a:buChar char="§"/>
            </a:pPr>
            <a:r>
              <a:rPr lang="en-GB" sz="3600" dirty="0"/>
              <a:t>Ideas for activities in subjects other than English</a:t>
            </a:r>
          </a:p>
          <a:p>
            <a:endParaRPr lang="en-GB" sz="3600" dirty="0"/>
          </a:p>
        </p:txBody>
      </p:sp>
    </p:spTree>
    <p:extLst>
      <p:ext uri="{BB962C8B-B14F-4D97-AF65-F5344CB8AC3E}">
        <p14:creationId xmlns:p14="http://schemas.microsoft.com/office/powerpoint/2010/main" val="1200148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of ways these can be incorporated</a:t>
            </a:r>
            <a:endParaRPr lang="en-GB" dirty="0"/>
          </a:p>
        </p:txBody>
      </p:sp>
      <p:sp>
        <p:nvSpPr>
          <p:cNvPr id="3" name="Content Placeholder 2"/>
          <p:cNvSpPr>
            <a:spLocks noGrp="1"/>
          </p:cNvSpPr>
          <p:nvPr>
            <p:ph idx="1"/>
          </p:nvPr>
        </p:nvSpPr>
        <p:spPr/>
        <p:txBody>
          <a:bodyPr>
            <a:normAutofit/>
          </a:bodyPr>
          <a:lstStyle/>
          <a:p>
            <a:r>
              <a:rPr lang="en-GB" sz="3600" dirty="0"/>
              <a:t>When students have to write an explanation or explain their problem to someone else, they develop a deeper understanding of the concept. Or, if there are any misconceptions, they are discovered and can be easily corrected</a:t>
            </a:r>
            <a:r>
              <a:rPr lang="en-GB" sz="3600" dirty="0" smtClean="0"/>
              <a:t>.</a:t>
            </a:r>
          </a:p>
          <a:p>
            <a:pPr lvl="8"/>
            <a:r>
              <a:rPr lang="en-GB" dirty="0" smtClean="0"/>
              <a:t>TEACH THOUGHT: 10 WAYS LITERACY CAN PROMOT A DEEPER UNDERSTANDING OF MATHS</a:t>
            </a:r>
            <a:endParaRPr lang="en-GB" dirty="0"/>
          </a:p>
        </p:txBody>
      </p:sp>
    </p:spTree>
    <p:extLst>
      <p:ext uri="{BB962C8B-B14F-4D97-AF65-F5344CB8AC3E}">
        <p14:creationId xmlns:p14="http://schemas.microsoft.com/office/powerpoint/2010/main" val="1593470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nSpc>
                <a:spcPct val="80000"/>
              </a:lnSpc>
              <a:buFontTx/>
              <a:buNone/>
            </a:pPr>
            <a:endParaRPr lang="en-GB" altLang="en-US" b="1" dirty="0"/>
          </a:p>
          <a:p>
            <a:pPr>
              <a:lnSpc>
                <a:spcPct val="80000"/>
              </a:lnSpc>
              <a:buFontTx/>
              <a:buNone/>
            </a:pPr>
            <a:r>
              <a:rPr lang="en-GB" altLang="en-US" sz="2800" dirty="0"/>
              <a:t>“If in the classroom we limit written language to getting information from </a:t>
            </a:r>
            <a:r>
              <a:rPr lang="en-GB" altLang="en-US" sz="2800" dirty="0" smtClean="0"/>
              <a:t>a book </a:t>
            </a:r>
            <a:r>
              <a:rPr lang="en-GB" altLang="en-US" sz="2800" dirty="0"/>
              <a:t>and writing it down to show the teacher that the work is done, we </a:t>
            </a:r>
            <a:r>
              <a:rPr lang="en-GB" altLang="en-US" sz="2800" dirty="0" smtClean="0"/>
              <a:t>ignore and </a:t>
            </a:r>
            <a:r>
              <a:rPr lang="en-GB" altLang="en-US" sz="2800" dirty="0"/>
              <a:t>reject its function as an instrument for reshaping experience, that is as </a:t>
            </a:r>
            <a:r>
              <a:rPr lang="en-GB" altLang="en-US" sz="2800" dirty="0" smtClean="0"/>
              <a:t>a means </a:t>
            </a:r>
            <a:r>
              <a:rPr lang="en-GB" altLang="en-US" sz="2800" dirty="0"/>
              <a:t>of learning”.</a:t>
            </a:r>
          </a:p>
          <a:p>
            <a:pPr>
              <a:lnSpc>
                <a:spcPct val="80000"/>
              </a:lnSpc>
              <a:buFontTx/>
              <a:buNone/>
            </a:pPr>
            <a:endParaRPr lang="en-GB" altLang="en-US" sz="2800" dirty="0"/>
          </a:p>
          <a:p>
            <a:pPr>
              <a:lnSpc>
                <a:spcPct val="80000"/>
              </a:lnSpc>
              <a:buFontTx/>
              <a:buNone/>
            </a:pPr>
            <a:r>
              <a:rPr lang="en-GB" altLang="en-US" b="1" dirty="0"/>
              <a:t>From “From Communication to Curriculum” by </a:t>
            </a:r>
            <a:r>
              <a:rPr lang="en-GB" altLang="en-US" b="1" dirty="0" err="1"/>
              <a:t>D.Barnes</a:t>
            </a:r>
            <a:r>
              <a:rPr lang="en-GB" altLang="en-US" b="1" dirty="0"/>
              <a:t>.</a:t>
            </a:r>
          </a:p>
          <a:p>
            <a:endParaRPr lang="en-GB" dirty="0"/>
          </a:p>
        </p:txBody>
      </p:sp>
    </p:spTree>
    <p:extLst>
      <p:ext uri="{BB962C8B-B14F-4D97-AF65-F5344CB8AC3E}">
        <p14:creationId xmlns:p14="http://schemas.microsoft.com/office/powerpoint/2010/main" val="997760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for making learning visible</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GB" sz="4800" dirty="0" smtClean="0"/>
          </a:p>
          <a:p>
            <a:pPr>
              <a:buFont typeface="Wingdings" panose="05000000000000000000" pitchFamily="2" charset="2"/>
              <a:buChar char="§"/>
            </a:pPr>
            <a:r>
              <a:rPr lang="en-GB" sz="4800" dirty="0" smtClean="0"/>
              <a:t>Terms to use with students</a:t>
            </a:r>
          </a:p>
          <a:p>
            <a:pPr>
              <a:buFont typeface="Wingdings" panose="05000000000000000000" pitchFamily="2" charset="2"/>
              <a:buChar char="§"/>
            </a:pPr>
            <a:r>
              <a:rPr lang="en-GB" sz="4800" dirty="0" smtClean="0"/>
              <a:t>Glossary of what terms mean</a:t>
            </a:r>
            <a:endParaRPr lang="en-GB" sz="4800" dirty="0"/>
          </a:p>
        </p:txBody>
      </p:sp>
    </p:spTree>
    <p:extLst>
      <p:ext uri="{BB962C8B-B14F-4D97-AF65-F5344CB8AC3E}">
        <p14:creationId xmlns:p14="http://schemas.microsoft.com/office/powerpoint/2010/main" val="158526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for developing deep understanding of texts</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GB" sz="3600" dirty="0" smtClean="0"/>
          </a:p>
          <a:p>
            <a:pPr>
              <a:buFont typeface="Wingdings" panose="05000000000000000000" pitchFamily="2" charset="2"/>
              <a:buChar char="§"/>
            </a:pPr>
            <a:r>
              <a:rPr lang="en-GB" sz="3600" dirty="0" smtClean="0"/>
              <a:t>What types of questions could you ask about a text?</a:t>
            </a:r>
          </a:p>
          <a:p>
            <a:pPr>
              <a:buFont typeface="Wingdings" panose="05000000000000000000" pitchFamily="2" charset="2"/>
              <a:buChar char="§"/>
            </a:pPr>
            <a:r>
              <a:rPr lang="en-GB" sz="3600" dirty="0" smtClean="0"/>
              <a:t>What tasks, other than question and answer style activities, might demonstrate these skills?</a:t>
            </a:r>
          </a:p>
          <a:p>
            <a:pPr>
              <a:buFont typeface="Wingdings" panose="05000000000000000000" pitchFamily="2" charset="2"/>
              <a:buChar char="§"/>
            </a:pPr>
            <a:r>
              <a:rPr lang="en-GB" sz="3600" dirty="0" smtClean="0"/>
              <a:t>Reading for Understanding: a concern for all</a:t>
            </a:r>
          </a:p>
          <a:p>
            <a:pPr>
              <a:buFont typeface="Wingdings" panose="05000000000000000000" pitchFamily="2" charset="2"/>
              <a:buChar char="§"/>
            </a:pPr>
            <a:r>
              <a:rPr lang="en-GB" sz="3600" dirty="0" smtClean="0"/>
              <a:t>Before, during and after </a:t>
            </a:r>
            <a:r>
              <a:rPr lang="en-GB" sz="3600" smtClean="0"/>
              <a:t>reading strategies</a:t>
            </a:r>
            <a:endParaRPr lang="en-GB" sz="3600" dirty="0"/>
          </a:p>
        </p:txBody>
      </p:sp>
    </p:spTree>
    <p:extLst>
      <p:ext uri="{BB962C8B-B14F-4D97-AF65-F5344CB8AC3E}">
        <p14:creationId xmlns:p14="http://schemas.microsoft.com/office/powerpoint/2010/main" val="273625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176" y="478836"/>
            <a:ext cx="10203976" cy="4185761"/>
          </a:xfrm>
          <a:prstGeom prst="rect">
            <a:avLst/>
          </a:prstGeom>
        </p:spPr>
        <p:txBody>
          <a:bodyPr wrap="square">
            <a:spAutoFit/>
          </a:bodyPr>
          <a:lstStyle/>
          <a:p>
            <a:r>
              <a:rPr lang="en-GB" sz="3600" dirty="0"/>
              <a:t>“It doesn’t mean that every practitioner will teach everything a secondary English teacher does . . .the greatest </a:t>
            </a:r>
            <a:r>
              <a:rPr lang="en-GB" sz="3600" dirty="0">
                <a:solidFill>
                  <a:srgbClr val="FF0000"/>
                </a:solidFill>
              </a:rPr>
              <a:t>impact for learners </a:t>
            </a:r>
            <a:r>
              <a:rPr lang="en-GB" sz="3600" dirty="0"/>
              <a:t>will come from all practitioners, in all learning environments, including rich literacy experiences as part of their day to day learning and teaching programmes.” </a:t>
            </a:r>
          </a:p>
          <a:p>
            <a:endParaRPr lang="en-GB" dirty="0"/>
          </a:p>
          <a:p>
            <a:r>
              <a:rPr lang="en-GB" sz="3200" dirty="0"/>
              <a:t>Literacy and English principles &amp; Practice paper</a:t>
            </a:r>
            <a:endParaRPr lang="en-GB" sz="3200" dirty="0"/>
          </a:p>
        </p:txBody>
      </p:sp>
    </p:spTree>
    <p:extLst>
      <p:ext uri="{BB962C8B-B14F-4D97-AF65-F5344CB8AC3E}">
        <p14:creationId xmlns:p14="http://schemas.microsoft.com/office/powerpoint/2010/main" val="79638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for basic writing skills</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GB" sz="4400" dirty="0" smtClean="0"/>
          </a:p>
          <a:p>
            <a:pPr>
              <a:buFont typeface="Wingdings" panose="05000000000000000000" pitchFamily="2" charset="2"/>
              <a:buChar char="§"/>
            </a:pPr>
            <a:r>
              <a:rPr lang="en-GB" sz="4400" dirty="0" smtClean="0"/>
              <a:t>Progressions</a:t>
            </a:r>
          </a:p>
          <a:p>
            <a:pPr>
              <a:buFont typeface="Wingdings" panose="05000000000000000000" pitchFamily="2" charset="2"/>
              <a:buChar char="§"/>
            </a:pPr>
            <a:r>
              <a:rPr lang="en-GB" sz="4400" dirty="0" smtClean="0"/>
              <a:t>An idea for good practice</a:t>
            </a:r>
            <a:endParaRPr lang="en-GB" sz="4400" dirty="0"/>
          </a:p>
        </p:txBody>
      </p:sp>
    </p:spTree>
    <p:extLst>
      <p:ext uri="{BB962C8B-B14F-4D97-AF65-F5344CB8AC3E}">
        <p14:creationId xmlns:p14="http://schemas.microsoft.com/office/powerpoint/2010/main" val="2643318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4526" y="1649864"/>
            <a:ext cx="4646636" cy="516292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498" y="1649864"/>
            <a:ext cx="3712618" cy="4956536"/>
          </a:xfrm>
          <a:prstGeom prst="rect">
            <a:avLst/>
          </a:prstGeom>
        </p:spPr>
      </p:pic>
    </p:spTree>
    <p:extLst>
      <p:ext uri="{BB962C8B-B14F-4D97-AF65-F5344CB8AC3E}">
        <p14:creationId xmlns:p14="http://schemas.microsoft.com/office/powerpoint/2010/main" val="1977457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900" y="0"/>
            <a:ext cx="8293100" cy="6340197"/>
          </a:xfrm>
          <a:prstGeom prst="rect">
            <a:avLst/>
          </a:prstGeom>
        </p:spPr>
        <p:txBody>
          <a:bodyPr wrap="square">
            <a:spAutoFit/>
          </a:bodyPr>
          <a:lstStyle/>
          <a:p>
            <a:r>
              <a:rPr lang="en-GB" sz="3600" dirty="0"/>
              <a:t>“Literacy is a bridge from misery to hope. It is a tool for daily life in modern society. It is a bulwark against poverty and a building block of development . . .for everyone, everywhere, literacy is, along with education in general, a basic human right . . </a:t>
            </a:r>
            <a:r>
              <a:rPr lang="en-GB" sz="3600" dirty="0" smtClean="0"/>
              <a:t>Literacy </a:t>
            </a:r>
            <a:r>
              <a:rPr lang="en-GB" sz="3600" dirty="0"/>
              <a:t>is, finally, the road to human progress and the means through which every man, woman and child, can realise his or her full potential.”</a:t>
            </a:r>
          </a:p>
          <a:p>
            <a:endParaRPr lang="en-GB" dirty="0"/>
          </a:p>
          <a:p>
            <a:r>
              <a:rPr lang="en-GB" sz="2800" dirty="0"/>
              <a:t>Kofi Annan</a:t>
            </a:r>
            <a:endParaRPr lang="en-GB" sz="2800" dirty="0"/>
          </a:p>
        </p:txBody>
      </p:sp>
    </p:spTree>
    <p:extLst>
      <p:ext uri="{BB962C8B-B14F-4D97-AF65-F5344CB8AC3E}">
        <p14:creationId xmlns:p14="http://schemas.microsoft.com/office/powerpoint/2010/main" val="1083999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0687" y="3090446"/>
            <a:ext cx="7233313" cy="246221"/>
          </a:xfrm>
          <a:prstGeom prst="rect">
            <a:avLst/>
          </a:prstGeom>
        </p:spPr>
        <p:txBody>
          <a:bodyPr wrap="square">
            <a:spAutoFit/>
          </a:bodyPr>
          <a:lstStyle/>
          <a:p>
            <a:endParaRPr lang="en-GB"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831850"/>
            <a:ext cx="8382000" cy="5194300"/>
          </a:xfrm>
          <a:prstGeom prst="rect">
            <a:avLst/>
          </a:prstGeom>
        </p:spPr>
      </p:pic>
    </p:spTree>
    <p:extLst>
      <p:ext uri="{BB962C8B-B14F-4D97-AF65-F5344CB8AC3E}">
        <p14:creationId xmlns:p14="http://schemas.microsoft.com/office/powerpoint/2010/main" val="408794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97280" y="286604"/>
            <a:ext cx="10058400" cy="696036"/>
          </a:xfrm>
        </p:spPr>
        <p:txBody>
          <a:bodyPr>
            <a:normAutofit fontScale="90000"/>
          </a:bodyPr>
          <a:lstStyle/>
          <a:p>
            <a:r>
              <a:rPr lang="en-GB" altLang="en-US" dirty="0" smtClean="0"/>
              <a:t>Priorities of NIF</a:t>
            </a:r>
          </a:p>
        </p:txBody>
      </p:sp>
      <p:sp>
        <p:nvSpPr>
          <p:cNvPr id="3" name="Content Placeholder 2"/>
          <p:cNvSpPr>
            <a:spLocks noGrp="1"/>
          </p:cNvSpPr>
          <p:nvPr>
            <p:ph idx="1"/>
          </p:nvPr>
        </p:nvSpPr>
        <p:spPr>
          <a:xfrm>
            <a:off x="1097280" y="1746913"/>
            <a:ext cx="10058400" cy="4122181"/>
          </a:xfrm>
          <a:prstGeom prst="rect">
            <a:avLst/>
          </a:prstGeom>
        </p:spPr>
        <p:txBody>
          <a:bodyPr>
            <a:noAutofit/>
          </a:bodyPr>
          <a:lstStyle/>
          <a:p>
            <a:pPr>
              <a:lnSpc>
                <a:spcPct val="100000"/>
              </a:lnSpc>
            </a:pPr>
            <a:r>
              <a:rPr lang="en-GB" altLang="en-US" sz="2800" dirty="0" smtClean="0"/>
              <a:t>• </a:t>
            </a:r>
            <a:r>
              <a:rPr lang="en-GB" altLang="en-US" sz="2400" dirty="0" smtClean="0"/>
              <a:t>Improvement in attainment, particularly in literacy and numeracy</a:t>
            </a:r>
          </a:p>
          <a:p>
            <a:pPr>
              <a:lnSpc>
                <a:spcPct val="100000"/>
              </a:lnSpc>
            </a:pPr>
            <a:endParaRPr lang="en-GB" altLang="en-US" sz="2400" dirty="0" smtClean="0"/>
          </a:p>
          <a:p>
            <a:pPr>
              <a:lnSpc>
                <a:spcPct val="100000"/>
              </a:lnSpc>
            </a:pPr>
            <a:r>
              <a:rPr lang="en-GB" altLang="en-US" sz="2400" dirty="0" smtClean="0"/>
              <a:t>• Closing the attainment gap between the most and least disadvantaged children</a:t>
            </a:r>
          </a:p>
          <a:p>
            <a:pPr>
              <a:lnSpc>
                <a:spcPct val="100000"/>
              </a:lnSpc>
            </a:pPr>
            <a:endParaRPr lang="en-GB" altLang="en-US" sz="2400" dirty="0" smtClean="0"/>
          </a:p>
          <a:p>
            <a:pPr>
              <a:lnSpc>
                <a:spcPct val="100000"/>
              </a:lnSpc>
            </a:pPr>
            <a:r>
              <a:rPr lang="en-GB" altLang="en-US" sz="2400" dirty="0" smtClean="0"/>
              <a:t>• Improvement in children and young people’s health and wellbeing</a:t>
            </a:r>
          </a:p>
          <a:p>
            <a:pPr>
              <a:lnSpc>
                <a:spcPct val="100000"/>
              </a:lnSpc>
            </a:pPr>
            <a:endParaRPr lang="en-GB" altLang="en-US" sz="2400" dirty="0" smtClean="0"/>
          </a:p>
          <a:p>
            <a:pPr>
              <a:lnSpc>
                <a:spcPct val="100000"/>
              </a:lnSpc>
            </a:pPr>
            <a:r>
              <a:rPr lang="en-GB" altLang="en-US" sz="2400" dirty="0" smtClean="0"/>
              <a:t>• Improvement in employability skills and sustained, positive school leaver destinations for all young people</a:t>
            </a:r>
            <a:r>
              <a:rPr lang="en-GB" altLang="en-US" sz="2400" b="1" dirty="0" smtClean="0"/>
              <a:t>.</a:t>
            </a:r>
          </a:p>
        </p:txBody>
      </p:sp>
    </p:spTree>
    <p:extLst>
      <p:ext uri="{BB962C8B-B14F-4D97-AF65-F5344CB8AC3E}">
        <p14:creationId xmlns:p14="http://schemas.microsoft.com/office/powerpoint/2010/main" val="4294239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Our Children, Their Future – Argyll and Bute’s Vision and Strategy</a:t>
            </a:r>
          </a:p>
        </p:txBody>
      </p:sp>
      <p:sp>
        <p:nvSpPr>
          <p:cNvPr id="30723" name="Content Placeholder 2"/>
          <p:cNvSpPr>
            <a:spLocks noGrp="1"/>
          </p:cNvSpPr>
          <p:nvPr>
            <p:ph idx="1"/>
          </p:nvPr>
        </p:nvSpPr>
        <p:spPr>
          <a:prstGeom prst="rect">
            <a:avLst/>
          </a:prstGeom>
        </p:spPr>
        <p:txBody>
          <a:bodyPr>
            <a:normAutofit/>
          </a:bodyPr>
          <a:lstStyle/>
          <a:p>
            <a:r>
              <a:rPr lang="en-GB" altLang="en-US" sz="3200" dirty="0" smtClean="0"/>
              <a:t>Our aspiration is to ensure that Argyll and Bute is the best place in Scotland for our children to grow up. Our vision is that </a:t>
            </a:r>
            <a:r>
              <a:rPr lang="en-GB" altLang="en-US" sz="3200" b="1" dirty="0" smtClean="0"/>
              <a:t>together we will realise ambition, excellence and equality for all. </a:t>
            </a:r>
          </a:p>
          <a:p>
            <a:endParaRPr lang="en-GB" altLang="en-US" sz="3200" dirty="0" smtClean="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3592" y="3433869"/>
            <a:ext cx="30257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967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create this impact on leaners?</a:t>
            </a:r>
            <a:endParaRPr lang="en-GB" dirty="0"/>
          </a:p>
        </p:txBody>
      </p:sp>
      <p:sp>
        <p:nvSpPr>
          <p:cNvPr id="3" name="Content Placeholder 2"/>
          <p:cNvSpPr>
            <a:spLocks noGrp="1"/>
          </p:cNvSpPr>
          <p:nvPr>
            <p:ph idx="1"/>
          </p:nvPr>
        </p:nvSpPr>
        <p:spPr/>
        <p:txBody>
          <a:bodyPr>
            <a:noAutofit/>
          </a:bodyPr>
          <a:lstStyle/>
          <a:p>
            <a:r>
              <a:rPr lang="en-GB" sz="3200" dirty="0" smtClean="0"/>
              <a:t>Appropriate levels of challenge</a:t>
            </a:r>
          </a:p>
          <a:p>
            <a:endParaRPr lang="en-GB" sz="3200" dirty="0" smtClean="0"/>
          </a:p>
          <a:p>
            <a:r>
              <a:rPr lang="en-GB" sz="3200" dirty="0" smtClean="0"/>
              <a:t>Learning made visible</a:t>
            </a:r>
          </a:p>
          <a:p>
            <a:endParaRPr lang="en-GB" sz="3200" dirty="0" smtClean="0"/>
          </a:p>
          <a:p>
            <a:r>
              <a:rPr lang="en-GB" sz="3200" dirty="0" smtClean="0"/>
              <a:t>Skills embedded across all areas</a:t>
            </a:r>
          </a:p>
          <a:p>
            <a:endParaRPr lang="en-GB" sz="3200" dirty="0"/>
          </a:p>
          <a:p>
            <a:endParaRPr lang="en-GB" sz="3200" dirty="0"/>
          </a:p>
        </p:txBody>
      </p:sp>
    </p:spTree>
    <p:extLst>
      <p:ext uri="{BB962C8B-B14F-4D97-AF65-F5344CB8AC3E}">
        <p14:creationId xmlns:p14="http://schemas.microsoft.com/office/powerpoint/2010/main" val="248902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the end of this session:</a:t>
            </a:r>
            <a:endParaRPr lang="en-GB" dirty="0"/>
          </a:p>
        </p:txBody>
      </p:sp>
      <p:sp>
        <p:nvSpPr>
          <p:cNvPr id="3" name="Content Placeholder 2"/>
          <p:cNvSpPr>
            <a:spLocks noGrp="1"/>
          </p:cNvSpPr>
          <p:nvPr>
            <p:ph idx="1"/>
          </p:nvPr>
        </p:nvSpPr>
        <p:spPr/>
        <p:txBody>
          <a:bodyPr>
            <a:noAutofit/>
          </a:bodyPr>
          <a:lstStyle/>
          <a:p>
            <a:pPr marL="0" indent="0">
              <a:buNone/>
            </a:pPr>
            <a:r>
              <a:rPr lang="en-GB" sz="2400" dirty="0" smtClean="0"/>
              <a:t>You will understand the importance of literacy to all subject areas</a:t>
            </a:r>
          </a:p>
          <a:p>
            <a:pPr marL="0" indent="0">
              <a:buNone/>
            </a:pPr>
            <a:r>
              <a:rPr lang="en-GB" sz="2400" dirty="0" smtClean="0"/>
              <a:t>You will have reflected on the levels of challenge in literacy within tasks you offer</a:t>
            </a:r>
          </a:p>
          <a:p>
            <a:pPr marL="0" indent="0">
              <a:buNone/>
            </a:pPr>
            <a:r>
              <a:rPr lang="en-GB" sz="2400" dirty="0" smtClean="0"/>
              <a:t>You will have thought about ways to embed literacy within your department planning</a:t>
            </a:r>
          </a:p>
          <a:p>
            <a:pPr marL="0" indent="0">
              <a:buNone/>
            </a:pPr>
            <a:endParaRPr lang="en-GB" sz="2400" dirty="0" smtClean="0"/>
          </a:p>
          <a:p>
            <a:pPr marL="0" indent="0">
              <a:buNone/>
            </a:pPr>
            <a:r>
              <a:rPr lang="en-GB" sz="2400" dirty="0" smtClean="0"/>
              <a:t>Ongoing:</a:t>
            </a:r>
          </a:p>
          <a:p>
            <a:pPr marL="0" indent="0">
              <a:buNone/>
            </a:pPr>
            <a:r>
              <a:rPr lang="en-GB" sz="2400" dirty="0" smtClean="0"/>
              <a:t>Pupils will be challenged at an appropriate level in all areas of the school</a:t>
            </a:r>
          </a:p>
          <a:p>
            <a:pPr marL="0" indent="0">
              <a:buNone/>
            </a:pPr>
            <a:r>
              <a:rPr lang="en-GB" sz="2400" dirty="0" smtClean="0"/>
              <a:t>Pupils will be aware of the literacy skills they are using across all subject areas</a:t>
            </a:r>
          </a:p>
          <a:p>
            <a:pPr marL="0" indent="0">
              <a:buNone/>
            </a:pPr>
            <a:r>
              <a:rPr lang="en-GB" sz="2400" dirty="0" smtClean="0"/>
              <a:t>Pupils will know that literacy is not just for English</a:t>
            </a:r>
            <a:endParaRPr lang="en-GB" sz="2400" dirty="0"/>
          </a:p>
        </p:txBody>
      </p:sp>
    </p:spTree>
    <p:extLst>
      <p:ext uri="{BB962C8B-B14F-4D97-AF65-F5344CB8AC3E}">
        <p14:creationId xmlns:p14="http://schemas.microsoft.com/office/powerpoint/2010/main" val="3196854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222250"/>
            <a:ext cx="5080000" cy="6413500"/>
          </a:xfrm>
          <a:prstGeom prst="rect">
            <a:avLst/>
          </a:prstGeom>
        </p:spPr>
      </p:pic>
    </p:spTree>
    <p:extLst>
      <p:ext uri="{BB962C8B-B14F-4D97-AF65-F5344CB8AC3E}">
        <p14:creationId xmlns:p14="http://schemas.microsoft.com/office/powerpoint/2010/main" val="1707767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176" y="1189082"/>
            <a:ext cx="7724633" cy="5016758"/>
          </a:xfrm>
          <a:prstGeom prst="rect">
            <a:avLst/>
          </a:prstGeom>
        </p:spPr>
        <p:txBody>
          <a:bodyPr wrap="square">
            <a:spAutoFit/>
          </a:bodyPr>
          <a:lstStyle/>
          <a:p>
            <a:r>
              <a:rPr lang="en-NZ" altLang="en-US" sz="4000" dirty="0"/>
              <a:t>“Many literacy messages fail to resonate with mathematics educators because they neglect, deemphasize, or misrepresent the nature and content of the discipline of mathematics”.</a:t>
            </a:r>
          </a:p>
          <a:p>
            <a:pPr algn="r"/>
            <a:r>
              <a:rPr lang="en-NZ" altLang="en-US" sz="4000" dirty="0"/>
              <a:t>- Siebert and Draper (2008, p. 231). </a:t>
            </a:r>
          </a:p>
        </p:txBody>
      </p:sp>
    </p:spTree>
    <p:extLst>
      <p:ext uri="{BB962C8B-B14F-4D97-AF65-F5344CB8AC3E}">
        <p14:creationId xmlns:p14="http://schemas.microsoft.com/office/powerpoint/2010/main" val="610297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690</TotalTime>
  <Words>1303</Words>
  <Application>Microsoft Office PowerPoint</Application>
  <PresentationFormat>Widescreen</PresentationFormat>
  <Paragraphs>128</Paragraphs>
  <Slides>33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Calibri Light</vt:lpstr>
      <vt:lpstr>Wingdings</vt:lpstr>
      <vt:lpstr>Retrospect</vt:lpstr>
      <vt:lpstr>Literacy across learning</vt:lpstr>
      <vt:lpstr>Issues we’ve faced:</vt:lpstr>
      <vt:lpstr>PowerPoint Presentation</vt:lpstr>
      <vt:lpstr>Priorities of NIF</vt:lpstr>
      <vt:lpstr>Our Children, Their Future – Argyll and Bute’s Vision and Strategy</vt:lpstr>
      <vt:lpstr>What will create this impact on leaners?</vt:lpstr>
      <vt:lpstr>By the end of this session:</vt:lpstr>
      <vt:lpstr>PowerPoint Presentation</vt:lpstr>
      <vt:lpstr>PowerPoint Presentation</vt:lpstr>
      <vt:lpstr>PowerPoint Presentation</vt:lpstr>
      <vt:lpstr>PowerPoint Presentation</vt:lpstr>
      <vt:lpstr>PowerPoint Presentation</vt:lpstr>
      <vt:lpstr>PowerPoint Presentation</vt:lpstr>
      <vt:lpstr>In all subjects</vt:lpstr>
      <vt:lpstr>3-18 Literacy and English review</vt:lpstr>
      <vt:lpstr>BENEFITS</vt:lpstr>
      <vt:lpstr>What is Literacy (officially?)</vt:lpstr>
      <vt:lpstr>Contexts for literacy</vt:lpstr>
      <vt:lpstr>TASK</vt:lpstr>
      <vt:lpstr>PowerPoint Presentation</vt:lpstr>
      <vt:lpstr>Need to challenge pupils – what they can produce is higher than you think</vt:lpstr>
      <vt:lpstr>What does progress look like?</vt:lpstr>
      <vt:lpstr>Key areas</vt:lpstr>
      <vt:lpstr>Support for planning</vt:lpstr>
      <vt:lpstr>Support for creating appropriate levels of challenge</vt:lpstr>
      <vt:lpstr>Think of ways these can be incorporated</vt:lpstr>
      <vt:lpstr>PowerPoint Presentation</vt:lpstr>
      <vt:lpstr>Support for making learning visible</vt:lpstr>
      <vt:lpstr>Support for developing deep understanding of texts</vt:lpstr>
      <vt:lpstr>Support for basic writing skills</vt:lpstr>
      <vt:lpstr>PowerPoint Presentation</vt:lpstr>
      <vt:lpstr>PowerPoint Presentation</vt:lpstr>
      <vt:lpstr>PowerPoint Presentation</vt:lpstr>
    </vt:vector>
  </TitlesOfParts>
  <Company>Argyll &amp; Bute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across learning</dc:title>
  <dc:creator>Bryden, Clare</dc:creator>
  <cp:lastModifiedBy>Bryden, Clare</cp:lastModifiedBy>
  <cp:revision>40</cp:revision>
  <cp:lastPrinted>2017-02-09T14:16:16Z</cp:lastPrinted>
  <dcterms:created xsi:type="dcterms:W3CDTF">2016-11-21T16:24:41Z</dcterms:created>
  <dcterms:modified xsi:type="dcterms:W3CDTF">2017-02-09T14:16:26Z</dcterms:modified>
</cp:coreProperties>
</file>