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2" r:id="rId4"/>
    <p:sldMasterId id="2147483685" r:id="rId5"/>
    <p:sldMasterId id="2147483648" r:id="rId6"/>
  </p:sldMasterIdLst>
  <p:notesMasterIdLst>
    <p:notesMasterId r:id="rId47"/>
  </p:notesMasterIdLst>
  <p:sldIdLst>
    <p:sldId id="2123259232" r:id="rId7"/>
    <p:sldId id="2123259131" r:id="rId8"/>
    <p:sldId id="2123259133" r:id="rId9"/>
    <p:sldId id="2123259151" r:id="rId10"/>
    <p:sldId id="2123259152" r:id="rId11"/>
    <p:sldId id="2123259217" r:id="rId12"/>
    <p:sldId id="4569" r:id="rId13"/>
    <p:sldId id="2123259194" r:id="rId14"/>
    <p:sldId id="2123259234" r:id="rId15"/>
    <p:sldId id="2123259136" r:id="rId16"/>
    <p:sldId id="256" r:id="rId17"/>
    <p:sldId id="2123259205" r:id="rId18"/>
    <p:sldId id="2123259206" r:id="rId19"/>
    <p:sldId id="4474" r:id="rId20"/>
    <p:sldId id="2123259229" r:id="rId21"/>
    <p:sldId id="4931" r:id="rId22"/>
    <p:sldId id="2123259197" r:id="rId23"/>
    <p:sldId id="2123259207" r:id="rId24"/>
    <p:sldId id="338" r:id="rId25"/>
    <p:sldId id="2123259233" r:id="rId26"/>
    <p:sldId id="1095" r:id="rId27"/>
    <p:sldId id="4957" r:id="rId28"/>
    <p:sldId id="967" r:id="rId29"/>
    <p:sldId id="1066" r:id="rId30"/>
    <p:sldId id="4791" r:id="rId31"/>
    <p:sldId id="1018" r:id="rId32"/>
    <p:sldId id="2123259204" r:id="rId33"/>
    <p:sldId id="1039" r:id="rId34"/>
    <p:sldId id="4946" r:id="rId35"/>
    <p:sldId id="2123259202" r:id="rId36"/>
    <p:sldId id="2123259199" r:id="rId37"/>
    <p:sldId id="2123259203" r:id="rId38"/>
    <p:sldId id="2123259231" r:id="rId39"/>
    <p:sldId id="2123259228" r:id="rId40"/>
    <p:sldId id="2123259225" r:id="rId41"/>
    <p:sldId id="2123259108" r:id="rId42"/>
    <p:sldId id="2123259167" r:id="rId43"/>
    <p:sldId id="2123259214" r:id="rId44"/>
    <p:sldId id="2123259215" r:id="rId45"/>
    <p:sldId id="2123259179"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ED51FB9-C870-4D8C-ADBA-19021E2C9056}">
          <p14:sldIdLst>
            <p14:sldId id="2123259232"/>
            <p14:sldId id="2123259131"/>
            <p14:sldId id="2123259133"/>
            <p14:sldId id="2123259151"/>
          </p14:sldIdLst>
        </p14:section>
        <p14:section name="CIC Journey and Update" id="{C796E4D3-A2B5-4D30-8626-F14371648674}">
          <p14:sldIdLst>
            <p14:sldId id="2123259152"/>
            <p14:sldId id="2123259217"/>
            <p14:sldId id="4569"/>
            <p14:sldId id="2123259194"/>
            <p14:sldId id="2123259234"/>
            <p14:sldId id="2123259136"/>
          </p14:sldIdLst>
        </p14:section>
        <p14:section name="Cross -curricular expectations" id="{7786818E-C6E8-4461-A5DD-4EB20D51C90C}">
          <p14:sldIdLst>
            <p14:sldId id="256"/>
            <p14:sldId id="2123259205"/>
            <p14:sldId id="2123259206"/>
            <p14:sldId id="4474"/>
            <p14:sldId id="2123259229"/>
            <p14:sldId id="4931"/>
            <p14:sldId id="2123259197"/>
            <p14:sldId id="2123259207"/>
            <p14:sldId id="338"/>
            <p14:sldId id="2123259233"/>
            <p14:sldId id="1095"/>
            <p14:sldId id="4957"/>
            <p14:sldId id="967"/>
            <p14:sldId id="1066"/>
            <p14:sldId id="4791"/>
            <p14:sldId id="1018"/>
            <p14:sldId id="2123259204"/>
            <p14:sldId id="1039"/>
            <p14:sldId id="4946"/>
            <p14:sldId id="2123259202"/>
            <p14:sldId id="2123259199"/>
            <p14:sldId id="2123259203"/>
            <p14:sldId id="2123259231"/>
            <p14:sldId id="2123259228"/>
            <p14:sldId id="2123259225"/>
            <p14:sldId id="2123259108"/>
            <p14:sldId id="2123259167"/>
            <p14:sldId id="2123259214"/>
            <p14:sldId id="2123259215"/>
            <p14:sldId id="21232591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28D606-EB61-0650-48ED-D1B4AD08DE06}" name="Ollie Bray" initials="OB" userId="S::Ollie.Bray@educationscotland.gov.scot::58e302ed-d6a2-4540-b3c2-c563f0dbb1cc" providerId="AD"/>
  <p188:author id="{4EF6850D-7952-7CFA-D584-53988B29E7BE}" name="Margaret Craw" initials="MC" userId="S::ESMCraw@glow.gov.uk::59bc8552-be98-408d-b66a-f77b56ff6ab6" providerId="AD"/>
  <p188:author id="{0DF3B822-7196-EECB-41EC-71E87C19B799}" name="Andrew Creamer" initials="" userId="S::Andrew.Creamer@educationscotland.gov.scot::e888a171-d215-48a3-a2ac-88f6022529f5" providerId="AD"/>
  <p188:author id="{89AE7D9B-08F2-E7C2-3979-F5A54E95224F}" name="Andrew Creamer" initials="AC" userId="S::andrew.creamer@educationscotland.gov.scot::e888a171-d215-48a3-a2ac-88f6022529f5" providerId="AD"/>
  <p188:author id="{E8F183AE-2DC3-31DF-C758-BFCC89F9C9EA}" name="Fiona Shaw" initials="FS" userId="S::ESFShaw@glow.gov.uk::55e812ee-fb88-4ca7-8158-2064fdeadb66" providerId="AD"/>
  <p188:author id="{E95DE1D5-20FA-01C0-A175-37F49F1CD572}" name="Kirsty Scott" initials="KS" userId="S::eskscott@glow.gov.uk::325f1b34-1086-445b-99cc-17a368a7a290" providerId="AD"/>
  <p188:author id="{D1E68FF5-ACF7-6D24-8DFB-177F32062B82}" name="Kirsty Scott" initials="" userId="S::ESKScott@glow.gov.uk::325f1b34-1086-445b-99cc-17a368a7a2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267C"/>
    <a:srgbClr val="753A59"/>
    <a:srgbClr val="D64C0B"/>
    <a:srgbClr val="1C8589"/>
    <a:srgbClr val="0B3041"/>
    <a:srgbClr val="FF99CC"/>
    <a:srgbClr val="DC730A"/>
    <a:srgbClr val="934D07"/>
    <a:srgbClr val="034876"/>
    <a:srgbClr val="D5D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A2468-900E-4C00-8602-8BDBBC4E2591}" v="8" dt="2025-11-17T10:39:47.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152" autoAdjust="0"/>
  </p:normalViewPr>
  <p:slideViewPr>
    <p:cSldViewPr snapToGrid="0">
      <p:cViewPr varScale="1">
        <p:scale>
          <a:sx n="72" d="100"/>
          <a:sy n="72" d="100"/>
        </p:scale>
        <p:origin x="2034" y="24"/>
      </p:cViewPr>
      <p:guideLst/>
    </p:cSldViewPr>
  </p:slideViewPr>
  <p:notesTextViewPr>
    <p:cViewPr>
      <p:scale>
        <a:sx n="1" d="1"/>
        <a:sy n="1" d="1"/>
      </p:scale>
      <p:origin x="0" y="0"/>
    </p:cViewPr>
  </p:notesTextViewPr>
  <p:sorterViewPr>
    <p:cViewPr>
      <p:scale>
        <a:sx n="100" d="100"/>
        <a:sy n="100" d="100"/>
      </p:scale>
      <p:origin x="0" y="-10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570d207-ed84-40f2-946a-9a774d1c2daa" providerId="ADAL" clId="{11856AF0-4A78-407C-B3A2-DA66CE7B6EDF}"/>
    <pc:docChg chg="undo custSel addSld delSld modSld modSection">
      <pc:chgData name="Kirsty Scott" userId="c570d207-ed84-40f2-946a-9a774d1c2daa" providerId="ADAL" clId="{11856AF0-4A78-407C-B3A2-DA66CE7B6EDF}" dt="2025-11-17T10:39:53.041" v="514" actId="2696"/>
      <pc:docMkLst>
        <pc:docMk/>
      </pc:docMkLst>
      <pc:sldChg chg="del modNotesTx">
        <pc:chgData name="Kirsty Scott" userId="c570d207-ed84-40f2-946a-9a774d1c2daa" providerId="ADAL" clId="{11856AF0-4A78-407C-B3A2-DA66CE7B6EDF}" dt="2025-11-17T10:39:53.041" v="514" actId="2696"/>
        <pc:sldMkLst>
          <pc:docMk/>
          <pc:sldMk cId="3088847462" sldId="2874"/>
        </pc:sldMkLst>
      </pc:sldChg>
      <pc:sldChg chg="addSp modSp new modNotesTx">
        <pc:chgData name="Kirsty Scott" userId="c570d207-ed84-40f2-946a-9a774d1c2daa" providerId="ADAL" clId="{11856AF0-4A78-407C-B3A2-DA66CE7B6EDF}" dt="2025-11-17T10:39:46.475" v="513" actId="20577"/>
        <pc:sldMkLst>
          <pc:docMk/>
          <pc:sldMk cId="1564755615" sldId="2123259234"/>
        </pc:sldMkLst>
        <pc:spChg chg="add mod">
          <ac:chgData name="Kirsty Scott" userId="c570d207-ed84-40f2-946a-9a774d1c2daa" providerId="ADAL" clId="{11856AF0-4A78-407C-B3A2-DA66CE7B6EDF}" dt="2025-11-17T09:49:26.512" v="3"/>
          <ac:spMkLst>
            <pc:docMk/>
            <pc:sldMk cId="1564755615" sldId="2123259234"/>
            <ac:spMk id="4" creationId="{C0DBB5ED-7975-A8E4-650D-DC8C1B901894}"/>
          </ac:spMkLst>
        </pc:spChg>
        <pc:spChg chg="add mod">
          <ac:chgData name="Kirsty Scott" userId="c570d207-ed84-40f2-946a-9a774d1c2daa" providerId="ADAL" clId="{11856AF0-4A78-407C-B3A2-DA66CE7B6EDF}" dt="2025-11-17T09:49:26.512" v="3"/>
          <ac:spMkLst>
            <pc:docMk/>
            <pc:sldMk cId="1564755615" sldId="2123259234"/>
            <ac:spMk id="5" creationId="{BC82F599-C61F-39F8-9767-822CF0EEDE6F}"/>
          </ac:spMkLst>
        </pc:spChg>
        <pc:picChg chg="add mod">
          <ac:chgData name="Kirsty Scott" userId="c570d207-ed84-40f2-946a-9a774d1c2daa" providerId="ADAL" clId="{11856AF0-4A78-407C-B3A2-DA66CE7B6EDF}" dt="2025-11-17T09:49:26.512" v="3"/>
          <ac:picMkLst>
            <pc:docMk/>
            <pc:sldMk cId="1564755615" sldId="2123259234"/>
            <ac:picMk id="2" creationId="{226CA6B8-05F1-2103-3488-690170C2A42B}"/>
          </ac:picMkLst>
        </pc:picChg>
        <pc:picChg chg="add mod">
          <ac:chgData name="Kirsty Scott" userId="c570d207-ed84-40f2-946a-9a774d1c2daa" providerId="ADAL" clId="{11856AF0-4A78-407C-B3A2-DA66CE7B6EDF}" dt="2025-11-17T09:49:26.512" v="3"/>
          <ac:picMkLst>
            <pc:docMk/>
            <pc:sldMk cId="1564755615" sldId="2123259234"/>
            <ac:picMk id="3" creationId="{74664AF5-1348-0057-42C0-9EDDD2B44CA6}"/>
          </ac:picMkLst>
        </pc:picChg>
        <pc:picChg chg="add mod">
          <ac:chgData name="Kirsty Scott" userId="c570d207-ed84-40f2-946a-9a774d1c2daa" providerId="ADAL" clId="{11856AF0-4A78-407C-B3A2-DA66CE7B6EDF}" dt="2025-11-17T09:49:26.512" v="3"/>
          <ac:picMkLst>
            <pc:docMk/>
            <pc:sldMk cId="1564755615" sldId="2123259234"/>
            <ac:picMk id="6" creationId="{DA8A440D-8CB6-7CD8-D6DA-E35D00358142}"/>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ata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mailto:Science@educationscotland.gov.scot" TargetMode="External"/><Relationship Id="rId7" Type="http://schemas.openxmlformats.org/officeDocument/2006/relationships/image" Target="../media/image82.svg"/><Relationship Id="rId2" Type="http://schemas.openxmlformats.org/officeDocument/2006/relationships/hyperlink" Target="https://bit.ly/3WfFnBl" TargetMode="External"/><Relationship Id="rId1" Type="http://schemas.openxmlformats.org/officeDocument/2006/relationships/hyperlink" Target="https://bit.ly/SciencesCICjourney" TargetMode="Externa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5.xml.rels><?xml version="1.0" encoding="UTF-8" standalone="yes"?>
<Relationships xmlns="http://schemas.openxmlformats.org/package/2006/relationships"><Relationship Id="rId8" Type="http://schemas.openxmlformats.org/officeDocument/2006/relationships/hyperlink" Target="https://bit.ly/3WfFnBl" TargetMode="External"/><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3.png"/><Relationship Id="rId11" Type="http://schemas.openxmlformats.org/officeDocument/2006/relationships/hyperlink" Target="mailto:Science@educationscotland.gov.scot" TargetMode="External"/><Relationship Id="rId5" Type="http://schemas.openxmlformats.org/officeDocument/2006/relationships/hyperlink" Target="https://bit.ly/SciencesCICjourney" TargetMode="External"/><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F6BA5-596D-42C3-A507-A3BA505A09F7}"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34E5D579-B4D4-4A44-9896-DAD685539702}">
      <dgm:prSet/>
      <dgm:spPr/>
      <dgm:t>
        <a:bodyPr/>
        <a:lstStyle/>
        <a:p>
          <a:pPr>
            <a:lnSpc>
              <a:spcPct val="100000"/>
            </a:lnSpc>
          </a:pPr>
          <a:r>
            <a:rPr lang="en-GB">
              <a:latin typeface="Aptos Display" panose="02110004020202020204"/>
            </a:rPr>
            <a:t>Collaborative work between</a:t>
          </a:r>
          <a:r>
            <a:rPr lang="en-GB"/>
            <a:t> Maths and Science ES </a:t>
          </a:r>
          <a:r>
            <a:rPr lang="en-GB">
              <a:latin typeface="Aptos Display" panose="02110004020202020204"/>
            </a:rPr>
            <a:t>teams</a:t>
          </a:r>
          <a:r>
            <a:rPr lang="en-GB"/>
            <a:t> </a:t>
          </a:r>
          <a:r>
            <a:rPr lang="en-GB">
              <a:latin typeface="Aptos Display" panose="02110004020202020204"/>
            </a:rPr>
            <a:t>exploring alignment </a:t>
          </a:r>
          <a:endParaRPr lang="en-US"/>
        </a:p>
      </dgm:t>
    </dgm:pt>
    <dgm:pt modelId="{655074F8-84C6-4A5C-B4BA-83988094AF95}" type="parTrans" cxnId="{44A7B4F0-84A4-42BE-990E-562E20D94D98}">
      <dgm:prSet/>
      <dgm:spPr/>
      <dgm:t>
        <a:bodyPr/>
        <a:lstStyle/>
        <a:p>
          <a:endParaRPr lang="en-US"/>
        </a:p>
      </dgm:t>
    </dgm:pt>
    <dgm:pt modelId="{12FC8B92-CDAC-463B-A57F-B04CCCA1AB76}" type="sibTrans" cxnId="{44A7B4F0-84A4-42BE-990E-562E20D94D98}">
      <dgm:prSet/>
      <dgm:spPr/>
      <dgm:t>
        <a:bodyPr/>
        <a:lstStyle/>
        <a:p>
          <a:endParaRPr lang="en-US"/>
        </a:p>
      </dgm:t>
    </dgm:pt>
    <dgm:pt modelId="{A1ED48C8-38F4-42CA-B90F-B5F00473EB2A}">
      <dgm:prSet/>
      <dgm:spPr/>
      <dgm:t>
        <a:bodyPr/>
        <a:lstStyle/>
        <a:p>
          <a:pPr rtl="0">
            <a:lnSpc>
              <a:spcPct val="100000"/>
            </a:lnSpc>
          </a:pPr>
          <a:r>
            <a:rPr lang="en-GB">
              <a:latin typeface="Aptos Display" panose="02110004020202020204"/>
            </a:rPr>
            <a:t>Science CIC Core</a:t>
          </a:r>
          <a:r>
            <a:rPr lang="en-GB"/>
            <a:t> group </a:t>
          </a:r>
          <a:r>
            <a:rPr lang="en-GB">
              <a:latin typeface="Aptos Display" panose="02110004020202020204"/>
            </a:rPr>
            <a:t>has met</a:t>
          </a:r>
          <a:r>
            <a:rPr lang="en-GB"/>
            <a:t> online – reviewing </a:t>
          </a:r>
          <a:r>
            <a:rPr lang="en-GB">
              <a:latin typeface="Aptos Display" panose="02110004020202020204"/>
            </a:rPr>
            <a:t>the emerging big</a:t>
          </a:r>
          <a:r>
            <a:rPr lang="en-GB"/>
            <a:t> idea and </a:t>
          </a:r>
          <a:r>
            <a:rPr lang="en-GB">
              <a:latin typeface="Aptos Display" panose="02110004020202020204"/>
            </a:rPr>
            <a:t>concepts</a:t>
          </a:r>
          <a:endParaRPr lang="en-US"/>
        </a:p>
      </dgm:t>
    </dgm:pt>
    <dgm:pt modelId="{05542416-01AC-4872-A13D-C1C52D098DD1}" type="parTrans" cxnId="{D26369E8-78E6-494E-8812-14269D1B7348}">
      <dgm:prSet/>
      <dgm:spPr/>
      <dgm:t>
        <a:bodyPr/>
        <a:lstStyle/>
        <a:p>
          <a:endParaRPr lang="en-US"/>
        </a:p>
      </dgm:t>
    </dgm:pt>
    <dgm:pt modelId="{DCBBBB0D-AF7F-483C-8999-06B954B2F97A}" type="sibTrans" cxnId="{D26369E8-78E6-494E-8812-14269D1B7348}">
      <dgm:prSet/>
      <dgm:spPr/>
      <dgm:t>
        <a:bodyPr/>
        <a:lstStyle/>
        <a:p>
          <a:endParaRPr lang="en-US"/>
        </a:p>
      </dgm:t>
    </dgm:pt>
    <dgm:pt modelId="{E83770F0-D85C-49B2-82F4-BD958423514D}">
      <dgm:prSet/>
      <dgm:spPr/>
      <dgm:t>
        <a:bodyPr/>
        <a:lstStyle/>
        <a:p>
          <a:pPr>
            <a:lnSpc>
              <a:spcPct val="100000"/>
            </a:lnSpc>
          </a:pPr>
          <a:r>
            <a:rPr lang="en-GB">
              <a:latin typeface="Aptos Display" panose="02110004020202020204"/>
            </a:rPr>
            <a:t>Collaboration</a:t>
          </a:r>
          <a:r>
            <a:rPr lang="en-GB"/>
            <a:t> group </a:t>
          </a:r>
          <a:r>
            <a:rPr lang="en-GB">
              <a:latin typeface="Aptos Display" panose="02110004020202020204"/>
            </a:rPr>
            <a:t>has</a:t>
          </a:r>
          <a:r>
            <a:rPr lang="en-GB"/>
            <a:t> met online – reviewing curriculum rationale and the work emerging from the core group</a:t>
          </a:r>
          <a:endParaRPr lang="en-US"/>
        </a:p>
      </dgm:t>
    </dgm:pt>
    <dgm:pt modelId="{114CBFAB-9D24-4D94-BDB3-1F9B511DC05A}" type="parTrans" cxnId="{0A56BE3B-A688-48CF-8A28-CF26497B84DA}">
      <dgm:prSet/>
      <dgm:spPr/>
      <dgm:t>
        <a:bodyPr/>
        <a:lstStyle/>
        <a:p>
          <a:endParaRPr lang="en-US"/>
        </a:p>
      </dgm:t>
    </dgm:pt>
    <dgm:pt modelId="{6689B6AD-6BD3-459C-B9C9-7E5A47600902}" type="sibTrans" cxnId="{0A56BE3B-A688-48CF-8A28-CF26497B84DA}">
      <dgm:prSet/>
      <dgm:spPr/>
      <dgm:t>
        <a:bodyPr/>
        <a:lstStyle/>
        <a:p>
          <a:endParaRPr lang="en-US"/>
        </a:p>
      </dgm:t>
    </dgm:pt>
    <dgm:pt modelId="{AA3E2CB7-27AC-4648-B3A2-16808CFE329F}">
      <dgm:prSet/>
      <dgm:spPr/>
      <dgm:t>
        <a:bodyPr/>
        <a:lstStyle/>
        <a:p>
          <a:pPr rtl="0">
            <a:lnSpc>
              <a:spcPct val="100000"/>
            </a:lnSpc>
          </a:pPr>
          <a:r>
            <a:rPr lang="en-GB"/>
            <a:t>Critical friends </a:t>
          </a:r>
          <a:r>
            <a:rPr lang="en-GB">
              <a:latin typeface="Aptos Display" panose="02110004020202020204"/>
            </a:rPr>
            <a:t>has met</a:t>
          </a:r>
          <a:r>
            <a:rPr lang="en-GB"/>
            <a:t> – update session</a:t>
          </a:r>
          <a:r>
            <a:rPr lang="en-GB">
              <a:latin typeface="Aptos Display" panose="02110004020202020204"/>
            </a:rPr>
            <a:t> on the progress of CIC, with a focus to the emerging big ideas and concepts.</a:t>
          </a:r>
          <a:endParaRPr lang="en-US"/>
        </a:p>
      </dgm:t>
    </dgm:pt>
    <dgm:pt modelId="{CAE2D02D-A04F-499F-919E-A06894B61567}" type="parTrans" cxnId="{E991A40A-3E84-4306-8964-5AFE540D3FD5}">
      <dgm:prSet/>
      <dgm:spPr/>
      <dgm:t>
        <a:bodyPr/>
        <a:lstStyle/>
        <a:p>
          <a:endParaRPr lang="en-US"/>
        </a:p>
      </dgm:t>
    </dgm:pt>
    <dgm:pt modelId="{5D176BD2-86C9-47A1-87BD-5611DC6A05B2}" type="sibTrans" cxnId="{E991A40A-3E84-4306-8964-5AFE540D3FD5}">
      <dgm:prSet/>
      <dgm:spPr/>
      <dgm:t>
        <a:bodyPr/>
        <a:lstStyle/>
        <a:p>
          <a:endParaRPr lang="en-US"/>
        </a:p>
      </dgm:t>
    </dgm:pt>
    <dgm:pt modelId="{680F4EAC-6EB3-405E-969D-8643B6B80AF0}" type="pres">
      <dgm:prSet presAssocID="{00DF6BA5-596D-42C3-A507-A3BA505A09F7}" presName="root" presStyleCnt="0">
        <dgm:presLayoutVars>
          <dgm:dir/>
          <dgm:resizeHandles val="exact"/>
        </dgm:presLayoutVars>
      </dgm:prSet>
      <dgm:spPr/>
    </dgm:pt>
    <dgm:pt modelId="{718594AF-FCE7-40FE-B3B2-C0C1730833EA}" type="pres">
      <dgm:prSet presAssocID="{34E5D579-B4D4-4A44-9896-DAD685539702}" presName="compNode" presStyleCnt="0"/>
      <dgm:spPr/>
    </dgm:pt>
    <dgm:pt modelId="{8E6B58B4-458E-4D67-91E4-223321C29FA2}" type="pres">
      <dgm:prSet presAssocID="{34E5D579-B4D4-4A44-9896-DAD685539702}" presName="bgRect" presStyleLbl="bgShp" presStyleIdx="0" presStyleCnt="4"/>
      <dgm:spPr/>
    </dgm:pt>
    <dgm:pt modelId="{53A25E77-7F0F-4C84-8D49-CB6D1D98308C}" type="pres">
      <dgm:prSet presAssocID="{34E5D579-B4D4-4A44-9896-DAD68553970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3F19CFA2-8CBB-4034-97BF-61115AAC1A22}" type="pres">
      <dgm:prSet presAssocID="{34E5D579-B4D4-4A44-9896-DAD685539702}" presName="spaceRect" presStyleCnt="0"/>
      <dgm:spPr/>
    </dgm:pt>
    <dgm:pt modelId="{939A32E6-6160-4231-B65C-F887FB3A10CB}" type="pres">
      <dgm:prSet presAssocID="{34E5D579-B4D4-4A44-9896-DAD685539702}" presName="parTx" presStyleLbl="revTx" presStyleIdx="0" presStyleCnt="4">
        <dgm:presLayoutVars>
          <dgm:chMax val="0"/>
          <dgm:chPref val="0"/>
        </dgm:presLayoutVars>
      </dgm:prSet>
      <dgm:spPr/>
    </dgm:pt>
    <dgm:pt modelId="{0936F63B-F0D1-4B87-AA8C-CC395003BF56}" type="pres">
      <dgm:prSet presAssocID="{12FC8B92-CDAC-463B-A57F-B04CCCA1AB76}" presName="sibTrans" presStyleCnt="0"/>
      <dgm:spPr/>
    </dgm:pt>
    <dgm:pt modelId="{58657A70-A975-4E62-9DEB-77F86FE4ECFA}" type="pres">
      <dgm:prSet presAssocID="{A1ED48C8-38F4-42CA-B90F-B5F00473EB2A}" presName="compNode" presStyleCnt="0"/>
      <dgm:spPr/>
    </dgm:pt>
    <dgm:pt modelId="{0D4C051A-E90E-4E7F-A992-EA4FB521B19D}" type="pres">
      <dgm:prSet presAssocID="{A1ED48C8-38F4-42CA-B90F-B5F00473EB2A}" presName="bgRect" presStyleLbl="bgShp" presStyleIdx="1" presStyleCnt="4"/>
      <dgm:spPr/>
    </dgm:pt>
    <dgm:pt modelId="{E0B3BEDC-CED8-4D77-A6B8-9E218AD694C1}" type="pres">
      <dgm:prSet presAssocID="{A1ED48C8-38F4-42CA-B90F-B5F00473EB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D052F90C-54C9-4C00-9833-1AC0EC768B8A}" type="pres">
      <dgm:prSet presAssocID="{A1ED48C8-38F4-42CA-B90F-B5F00473EB2A}" presName="spaceRect" presStyleCnt="0"/>
      <dgm:spPr/>
    </dgm:pt>
    <dgm:pt modelId="{9AAC1E6C-6189-4571-B4AF-FD58E6842224}" type="pres">
      <dgm:prSet presAssocID="{A1ED48C8-38F4-42CA-B90F-B5F00473EB2A}" presName="parTx" presStyleLbl="revTx" presStyleIdx="1" presStyleCnt="4">
        <dgm:presLayoutVars>
          <dgm:chMax val="0"/>
          <dgm:chPref val="0"/>
        </dgm:presLayoutVars>
      </dgm:prSet>
      <dgm:spPr/>
    </dgm:pt>
    <dgm:pt modelId="{B0E9463B-96F8-411F-9DCB-FCC67C826E89}" type="pres">
      <dgm:prSet presAssocID="{DCBBBB0D-AF7F-483C-8999-06B954B2F97A}" presName="sibTrans" presStyleCnt="0"/>
      <dgm:spPr/>
    </dgm:pt>
    <dgm:pt modelId="{20A13EED-5934-41AF-BD05-ED30B2F5AB92}" type="pres">
      <dgm:prSet presAssocID="{E83770F0-D85C-49B2-82F4-BD958423514D}" presName="compNode" presStyleCnt="0"/>
      <dgm:spPr/>
    </dgm:pt>
    <dgm:pt modelId="{19280886-2972-4D9B-B10B-CC106C3953E8}" type="pres">
      <dgm:prSet presAssocID="{E83770F0-D85C-49B2-82F4-BD958423514D}" presName="bgRect" presStyleLbl="bgShp" presStyleIdx="2" presStyleCnt="4"/>
      <dgm:spPr/>
    </dgm:pt>
    <dgm:pt modelId="{A90A4CB0-6A41-431F-9508-CC35E70C1813}" type="pres">
      <dgm:prSet presAssocID="{E83770F0-D85C-49B2-82F4-BD95842351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ED4E4EC7-4350-4E56-A604-DB93341E310C}" type="pres">
      <dgm:prSet presAssocID="{E83770F0-D85C-49B2-82F4-BD958423514D}" presName="spaceRect" presStyleCnt="0"/>
      <dgm:spPr/>
    </dgm:pt>
    <dgm:pt modelId="{67AD0DC5-5C55-496E-A117-BC8E348DE114}" type="pres">
      <dgm:prSet presAssocID="{E83770F0-D85C-49B2-82F4-BD958423514D}" presName="parTx" presStyleLbl="revTx" presStyleIdx="2" presStyleCnt="4">
        <dgm:presLayoutVars>
          <dgm:chMax val="0"/>
          <dgm:chPref val="0"/>
        </dgm:presLayoutVars>
      </dgm:prSet>
      <dgm:spPr/>
    </dgm:pt>
    <dgm:pt modelId="{4F59FAD7-3BC4-4937-B85F-2277208F0592}" type="pres">
      <dgm:prSet presAssocID="{6689B6AD-6BD3-459C-B9C9-7E5A47600902}" presName="sibTrans" presStyleCnt="0"/>
      <dgm:spPr/>
    </dgm:pt>
    <dgm:pt modelId="{5D07BD82-9E5C-44AC-BFCF-A67F45BCDA03}" type="pres">
      <dgm:prSet presAssocID="{AA3E2CB7-27AC-4648-B3A2-16808CFE329F}" presName="compNode" presStyleCnt="0"/>
      <dgm:spPr/>
    </dgm:pt>
    <dgm:pt modelId="{53DC09E7-2745-4E78-AE91-12DF5165FFA1}" type="pres">
      <dgm:prSet presAssocID="{AA3E2CB7-27AC-4648-B3A2-16808CFE329F}" presName="bgRect" presStyleLbl="bgShp" presStyleIdx="3" presStyleCnt="4"/>
      <dgm:spPr/>
    </dgm:pt>
    <dgm:pt modelId="{E9859AB0-1AC9-4B65-9FD1-CE97198953A2}" type="pres">
      <dgm:prSet presAssocID="{AA3E2CB7-27AC-4648-B3A2-16808CFE329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nfluencer"/>
        </a:ext>
      </dgm:extLst>
    </dgm:pt>
    <dgm:pt modelId="{A2566B28-55A1-4FDE-97D3-7BBD3634296A}" type="pres">
      <dgm:prSet presAssocID="{AA3E2CB7-27AC-4648-B3A2-16808CFE329F}" presName="spaceRect" presStyleCnt="0"/>
      <dgm:spPr/>
    </dgm:pt>
    <dgm:pt modelId="{EAE39EFE-FC55-4F1B-81FD-F24F57D6CF39}" type="pres">
      <dgm:prSet presAssocID="{AA3E2CB7-27AC-4648-B3A2-16808CFE329F}" presName="parTx" presStyleLbl="revTx" presStyleIdx="3" presStyleCnt="4">
        <dgm:presLayoutVars>
          <dgm:chMax val="0"/>
          <dgm:chPref val="0"/>
        </dgm:presLayoutVars>
      </dgm:prSet>
      <dgm:spPr/>
    </dgm:pt>
  </dgm:ptLst>
  <dgm:cxnLst>
    <dgm:cxn modelId="{E991A40A-3E84-4306-8964-5AFE540D3FD5}" srcId="{00DF6BA5-596D-42C3-A507-A3BA505A09F7}" destId="{AA3E2CB7-27AC-4648-B3A2-16808CFE329F}" srcOrd="3" destOrd="0" parTransId="{CAE2D02D-A04F-499F-919E-A06894B61567}" sibTransId="{5D176BD2-86C9-47A1-87BD-5611DC6A05B2}"/>
    <dgm:cxn modelId="{F904E70E-A410-4C3B-A0F8-2404CDC7F0A3}" type="presOf" srcId="{A1ED48C8-38F4-42CA-B90F-B5F00473EB2A}" destId="{9AAC1E6C-6189-4571-B4AF-FD58E6842224}" srcOrd="0" destOrd="0" presId="urn:microsoft.com/office/officeart/2018/2/layout/IconVerticalSolidList"/>
    <dgm:cxn modelId="{0A56BE3B-A688-48CF-8A28-CF26497B84DA}" srcId="{00DF6BA5-596D-42C3-A507-A3BA505A09F7}" destId="{E83770F0-D85C-49B2-82F4-BD958423514D}" srcOrd="2" destOrd="0" parTransId="{114CBFAB-9D24-4D94-BDB3-1F9B511DC05A}" sibTransId="{6689B6AD-6BD3-459C-B9C9-7E5A47600902}"/>
    <dgm:cxn modelId="{F3E48052-53BF-4547-9776-9F5BDCDC1049}" type="presOf" srcId="{00DF6BA5-596D-42C3-A507-A3BA505A09F7}" destId="{680F4EAC-6EB3-405E-969D-8643B6B80AF0}" srcOrd="0" destOrd="0" presId="urn:microsoft.com/office/officeart/2018/2/layout/IconVerticalSolidList"/>
    <dgm:cxn modelId="{D65194D2-5633-4A00-9633-116C06606323}" type="presOf" srcId="{34E5D579-B4D4-4A44-9896-DAD685539702}" destId="{939A32E6-6160-4231-B65C-F887FB3A10CB}" srcOrd="0" destOrd="0" presId="urn:microsoft.com/office/officeart/2018/2/layout/IconVerticalSolidList"/>
    <dgm:cxn modelId="{228A1FD6-E26A-4D3E-BA6F-B53A227CFB74}" type="presOf" srcId="{E83770F0-D85C-49B2-82F4-BD958423514D}" destId="{67AD0DC5-5C55-496E-A117-BC8E348DE114}" srcOrd="0" destOrd="0" presId="urn:microsoft.com/office/officeart/2018/2/layout/IconVerticalSolidList"/>
    <dgm:cxn modelId="{D26369E8-78E6-494E-8812-14269D1B7348}" srcId="{00DF6BA5-596D-42C3-A507-A3BA505A09F7}" destId="{A1ED48C8-38F4-42CA-B90F-B5F00473EB2A}" srcOrd="1" destOrd="0" parTransId="{05542416-01AC-4872-A13D-C1C52D098DD1}" sibTransId="{DCBBBB0D-AF7F-483C-8999-06B954B2F97A}"/>
    <dgm:cxn modelId="{44A7B4F0-84A4-42BE-990E-562E20D94D98}" srcId="{00DF6BA5-596D-42C3-A507-A3BA505A09F7}" destId="{34E5D579-B4D4-4A44-9896-DAD685539702}" srcOrd="0" destOrd="0" parTransId="{655074F8-84C6-4A5C-B4BA-83988094AF95}" sibTransId="{12FC8B92-CDAC-463B-A57F-B04CCCA1AB76}"/>
    <dgm:cxn modelId="{02B03BF2-F983-48CB-A6BB-120E1C219766}" type="presOf" srcId="{AA3E2CB7-27AC-4648-B3A2-16808CFE329F}" destId="{EAE39EFE-FC55-4F1B-81FD-F24F57D6CF39}" srcOrd="0" destOrd="0" presId="urn:microsoft.com/office/officeart/2018/2/layout/IconVerticalSolidList"/>
    <dgm:cxn modelId="{3E028060-6C23-44A2-A7D4-12D7D3C06A3E}" type="presParOf" srcId="{680F4EAC-6EB3-405E-969D-8643B6B80AF0}" destId="{718594AF-FCE7-40FE-B3B2-C0C1730833EA}" srcOrd="0" destOrd="0" presId="urn:microsoft.com/office/officeart/2018/2/layout/IconVerticalSolidList"/>
    <dgm:cxn modelId="{E2F6C65F-76C1-4AF6-9DCD-F737653DD382}" type="presParOf" srcId="{718594AF-FCE7-40FE-B3B2-C0C1730833EA}" destId="{8E6B58B4-458E-4D67-91E4-223321C29FA2}" srcOrd="0" destOrd="0" presId="urn:microsoft.com/office/officeart/2018/2/layout/IconVerticalSolidList"/>
    <dgm:cxn modelId="{51FE872E-B7D7-4CCA-8A0B-F7C5F5EC4DD8}" type="presParOf" srcId="{718594AF-FCE7-40FE-B3B2-C0C1730833EA}" destId="{53A25E77-7F0F-4C84-8D49-CB6D1D98308C}" srcOrd="1" destOrd="0" presId="urn:microsoft.com/office/officeart/2018/2/layout/IconVerticalSolidList"/>
    <dgm:cxn modelId="{9C7AB45C-FD6B-47A9-8D36-CCC98AA9AD69}" type="presParOf" srcId="{718594AF-FCE7-40FE-B3B2-C0C1730833EA}" destId="{3F19CFA2-8CBB-4034-97BF-61115AAC1A22}" srcOrd="2" destOrd="0" presId="urn:microsoft.com/office/officeart/2018/2/layout/IconVerticalSolidList"/>
    <dgm:cxn modelId="{A6E77829-D920-4B92-9360-9C93BBC64663}" type="presParOf" srcId="{718594AF-FCE7-40FE-B3B2-C0C1730833EA}" destId="{939A32E6-6160-4231-B65C-F887FB3A10CB}" srcOrd="3" destOrd="0" presId="urn:microsoft.com/office/officeart/2018/2/layout/IconVerticalSolidList"/>
    <dgm:cxn modelId="{36F60BD1-23C0-4C53-B987-93B21E28C21F}" type="presParOf" srcId="{680F4EAC-6EB3-405E-969D-8643B6B80AF0}" destId="{0936F63B-F0D1-4B87-AA8C-CC395003BF56}" srcOrd="1" destOrd="0" presId="urn:microsoft.com/office/officeart/2018/2/layout/IconVerticalSolidList"/>
    <dgm:cxn modelId="{97C339C5-91B8-434F-A995-358CDF3C2393}" type="presParOf" srcId="{680F4EAC-6EB3-405E-969D-8643B6B80AF0}" destId="{58657A70-A975-4E62-9DEB-77F86FE4ECFA}" srcOrd="2" destOrd="0" presId="urn:microsoft.com/office/officeart/2018/2/layout/IconVerticalSolidList"/>
    <dgm:cxn modelId="{AFFD98D3-4F96-4434-8DCD-6B29E24AF0D5}" type="presParOf" srcId="{58657A70-A975-4E62-9DEB-77F86FE4ECFA}" destId="{0D4C051A-E90E-4E7F-A992-EA4FB521B19D}" srcOrd="0" destOrd="0" presId="urn:microsoft.com/office/officeart/2018/2/layout/IconVerticalSolidList"/>
    <dgm:cxn modelId="{E47ED8F2-7AFB-4482-B145-04AE01BB3DC7}" type="presParOf" srcId="{58657A70-A975-4E62-9DEB-77F86FE4ECFA}" destId="{E0B3BEDC-CED8-4D77-A6B8-9E218AD694C1}" srcOrd="1" destOrd="0" presId="urn:microsoft.com/office/officeart/2018/2/layout/IconVerticalSolidList"/>
    <dgm:cxn modelId="{E79BC1F9-0E49-48BE-A35E-88B0D7B14EA0}" type="presParOf" srcId="{58657A70-A975-4E62-9DEB-77F86FE4ECFA}" destId="{D052F90C-54C9-4C00-9833-1AC0EC768B8A}" srcOrd="2" destOrd="0" presId="urn:microsoft.com/office/officeart/2018/2/layout/IconVerticalSolidList"/>
    <dgm:cxn modelId="{B07EF61D-574F-46D0-8126-DE1D5C38735A}" type="presParOf" srcId="{58657A70-A975-4E62-9DEB-77F86FE4ECFA}" destId="{9AAC1E6C-6189-4571-B4AF-FD58E6842224}" srcOrd="3" destOrd="0" presId="urn:microsoft.com/office/officeart/2018/2/layout/IconVerticalSolidList"/>
    <dgm:cxn modelId="{D46A5123-B463-41BB-A40D-2D2F20357E0A}" type="presParOf" srcId="{680F4EAC-6EB3-405E-969D-8643B6B80AF0}" destId="{B0E9463B-96F8-411F-9DCB-FCC67C826E89}" srcOrd="3" destOrd="0" presId="urn:microsoft.com/office/officeart/2018/2/layout/IconVerticalSolidList"/>
    <dgm:cxn modelId="{7BE7C755-2CA8-435D-9A48-F7E66E4092B8}" type="presParOf" srcId="{680F4EAC-6EB3-405E-969D-8643B6B80AF0}" destId="{20A13EED-5934-41AF-BD05-ED30B2F5AB92}" srcOrd="4" destOrd="0" presId="urn:microsoft.com/office/officeart/2018/2/layout/IconVerticalSolidList"/>
    <dgm:cxn modelId="{8FC60779-6DE1-43C6-95DE-FC88E7D54F08}" type="presParOf" srcId="{20A13EED-5934-41AF-BD05-ED30B2F5AB92}" destId="{19280886-2972-4D9B-B10B-CC106C3953E8}" srcOrd="0" destOrd="0" presId="urn:microsoft.com/office/officeart/2018/2/layout/IconVerticalSolidList"/>
    <dgm:cxn modelId="{3492BFD5-28C0-4DAB-AF7C-99F52720C26F}" type="presParOf" srcId="{20A13EED-5934-41AF-BD05-ED30B2F5AB92}" destId="{A90A4CB0-6A41-431F-9508-CC35E70C1813}" srcOrd="1" destOrd="0" presId="urn:microsoft.com/office/officeart/2018/2/layout/IconVerticalSolidList"/>
    <dgm:cxn modelId="{7E3DBAE0-5F66-464E-834D-7D32CAFC1BEC}" type="presParOf" srcId="{20A13EED-5934-41AF-BD05-ED30B2F5AB92}" destId="{ED4E4EC7-4350-4E56-A604-DB93341E310C}" srcOrd="2" destOrd="0" presId="urn:microsoft.com/office/officeart/2018/2/layout/IconVerticalSolidList"/>
    <dgm:cxn modelId="{ADFE05BB-910C-40ED-92F8-7360EE0297CC}" type="presParOf" srcId="{20A13EED-5934-41AF-BD05-ED30B2F5AB92}" destId="{67AD0DC5-5C55-496E-A117-BC8E348DE114}" srcOrd="3" destOrd="0" presId="urn:microsoft.com/office/officeart/2018/2/layout/IconVerticalSolidList"/>
    <dgm:cxn modelId="{0227ACCB-A31A-45EC-BB8C-FC6ACFEF799D}" type="presParOf" srcId="{680F4EAC-6EB3-405E-969D-8643B6B80AF0}" destId="{4F59FAD7-3BC4-4937-B85F-2277208F0592}" srcOrd="5" destOrd="0" presId="urn:microsoft.com/office/officeart/2018/2/layout/IconVerticalSolidList"/>
    <dgm:cxn modelId="{B789CD56-2AED-46A8-8436-7E18DC0795F1}" type="presParOf" srcId="{680F4EAC-6EB3-405E-969D-8643B6B80AF0}" destId="{5D07BD82-9E5C-44AC-BFCF-A67F45BCDA03}" srcOrd="6" destOrd="0" presId="urn:microsoft.com/office/officeart/2018/2/layout/IconVerticalSolidList"/>
    <dgm:cxn modelId="{BB048ADE-5005-46DB-9871-A3CBE92C1971}" type="presParOf" srcId="{5D07BD82-9E5C-44AC-BFCF-A67F45BCDA03}" destId="{53DC09E7-2745-4E78-AE91-12DF5165FFA1}" srcOrd="0" destOrd="0" presId="urn:microsoft.com/office/officeart/2018/2/layout/IconVerticalSolidList"/>
    <dgm:cxn modelId="{D6BB9A09-3055-44D3-BBC8-3EB71DEB99D6}" type="presParOf" srcId="{5D07BD82-9E5C-44AC-BFCF-A67F45BCDA03}" destId="{E9859AB0-1AC9-4B65-9FD1-CE97198953A2}" srcOrd="1" destOrd="0" presId="urn:microsoft.com/office/officeart/2018/2/layout/IconVerticalSolidList"/>
    <dgm:cxn modelId="{C6B93427-D9D8-4EB7-958A-0E3488CEF921}" type="presParOf" srcId="{5D07BD82-9E5C-44AC-BFCF-A67F45BCDA03}" destId="{A2566B28-55A1-4FDE-97D3-7BBD3634296A}" srcOrd="2" destOrd="0" presId="urn:microsoft.com/office/officeart/2018/2/layout/IconVerticalSolidList"/>
    <dgm:cxn modelId="{67D935C3-BED5-473F-82FC-61722AA9453D}" type="presParOf" srcId="{5D07BD82-9E5C-44AC-BFCF-A67F45BCDA03}" destId="{EAE39EFE-FC55-4F1B-81FD-F24F57D6CF3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E0C0A0-B265-45C8-8883-50C4BB1D07E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40BD4A72-4738-4C4B-AABF-1EFEE4A85B5A}">
      <dgm:prSet phldrT="[Text]" custT="1"/>
      <dgm:spPr/>
      <dgm:t>
        <a:bodyPr/>
        <a:lstStyle/>
        <a:p>
          <a:pPr rtl="0"/>
          <a:r>
            <a:rPr lang="en-GB" sz="2400" b="1">
              <a:latin typeface="Arial" panose="020B0604020202020204" pitchFamily="34" charset="0"/>
              <a:cs typeface="Arial" panose="020B0604020202020204" pitchFamily="34" charset="0"/>
            </a:rPr>
            <a:t>Stakeholder group</a:t>
          </a:r>
        </a:p>
        <a:p>
          <a:pPr rtl="0"/>
          <a:r>
            <a:rPr lang="en-GB" sz="2400" b="1">
              <a:latin typeface="Arial" panose="020B0604020202020204" pitchFamily="34" charset="0"/>
              <a:cs typeface="Arial" panose="020B0604020202020204" pitchFamily="34" charset="0"/>
            </a:rPr>
            <a:t>sessions</a:t>
          </a:r>
        </a:p>
      </dgm:t>
    </dgm:pt>
    <dgm:pt modelId="{F25AAD29-5934-4292-BC8D-9D4A6134A277}" type="parTrans" cxnId="{6D8978BD-29FB-4193-8238-80184F22DFE7}">
      <dgm:prSet/>
      <dgm:spPr/>
      <dgm:t>
        <a:bodyPr/>
        <a:lstStyle/>
        <a:p>
          <a:endParaRPr lang="en-GB"/>
        </a:p>
      </dgm:t>
    </dgm:pt>
    <dgm:pt modelId="{2DD3F535-08F5-45C5-A7F9-F42902C2EEAB}" type="sibTrans" cxnId="{6D8978BD-29FB-4193-8238-80184F22DFE7}">
      <dgm:prSet/>
      <dgm:spPr/>
      <dgm:t>
        <a:bodyPr/>
        <a:lstStyle/>
        <a:p>
          <a:endParaRPr lang="en-GB"/>
        </a:p>
      </dgm:t>
    </dgm:pt>
    <dgm:pt modelId="{4991F81E-1173-41A0-BEBF-9C7838EEAC0D}">
      <dgm:prSet phldrT="[Text]" phldr="0" custT="1"/>
      <dgm:spPr/>
      <dgm:t>
        <a:bodyPr/>
        <a:lstStyle/>
        <a:p>
          <a:pPr rtl="0"/>
          <a:r>
            <a:rPr lang="en-GB" sz="2400" b="1">
              <a:latin typeface="Arial" panose="020B0604020202020204" pitchFamily="34" charset="0"/>
              <a:cs typeface="Arial" panose="020B0604020202020204" pitchFamily="34" charset="0"/>
            </a:rPr>
            <a:t>Drafting of </a:t>
          </a:r>
        </a:p>
        <a:p>
          <a:pPr rtl="0"/>
          <a:r>
            <a:rPr lang="en-GB" sz="2400" b="1">
              <a:latin typeface="Arial" panose="020B0604020202020204" pitchFamily="34" charset="0"/>
              <a:cs typeface="Arial" panose="020B0604020202020204" pitchFamily="34" charset="0"/>
            </a:rPr>
            <a:t>big ideas</a:t>
          </a:r>
        </a:p>
      </dgm:t>
    </dgm:pt>
    <dgm:pt modelId="{01F9910D-AF2A-4C65-B0C0-7102318D6C60}" type="parTrans" cxnId="{DF52BC58-CB7D-4C63-A3B9-80B32B29D2AA}">
      <dgm:prSet/>
      <dgm:spPr/>
      <dgm:t>
        <a:bodyPr/>
        <a:lstStyle/>
        <a:p>
          <a:endParaRPr lang="en-GB"/>
        </a:p>
      </dgm:t>
    </dgm:pt>
    <dgm:pt modelId="{28DCE262-9C33-4D69-AECF-C775CA3AB79F}" type="sibTrans" cxnId="{DF52BC58-CB7D-4C63-A3B9-80B32B29D2AA}">
      <dgm:prSet/>
      <dgm:spPr/>
      <dgm:t>
        <a:bodyPr/>
        <a:lstStyle/>
        <a:p>
          <a:endParaRPr lang="en-GB"/>
        </a:p>
      </dgm:t>
    </dgm:pt>
    <dgm:pt modelId="{E65F6294-0449-443F-BD66-61AB3A9FC7FD}">
      <dgm:prSet phldr="0" custT="1"/>
      <dgm:spPr/>
      <dgm:t>
        <a:bodyPr/>
        <a:lstStyle/>
        <a:p>
          <a:pPr rtl="0"/>
          <a:r>
            <a:rPr lang="en-GB" sz="2400" b="1" kern="1200">
              <a:solidFill>
                <a:prstClr val="white"/>
              </a:solidFill>
              <a:latin typeface="Arial" panose="020B0604020202020204" pitchFamily="34" charset="0"/>
              <a:ea typeface="+mn-ea"/>
              <a:cs typeface="Arial" panose="020B0604020202020204" pitchFamily="34" charset="0"/>
            </a:rPr>
            <a:t>Paper will be published</a:t>
          </a:r>
        </a:p>
      </dgm:t>
    </dgm:pt>
    <dgm:pt modelId="{ADFAB91C-EB3C-48F7-A741-E44C74700642}" type="parTrans" cxnId="{2BDB773A-A550-4E6B-A7E4-9307547DF230}">
      <dgm:prSet/>
      <dgm:spPr/>
      <dgm:t>
        <a:bodyPr/>
        <a:lstStyle/>
        <a:p>
          <a:endParaRPr lang="en-GB"/>
        </a:p>
      </dgm:t>
    </dgm:pt>
    <dgm:pt modelId="{6E1254BB-CCBF-4CE1-9ADF-076404B66453}" type="sibTrans" cxnId="{2BDB773A-A550-4E6B-A7E4-9307547DF230}">
      <dgm:prSet/>
      <dgm:spPr/>
      <dgm:t>
        <a:bodyPr/>
        <a:lstStyle/>
        <a:p>
          <a:endParaRPr lang="en-US"/>
        </a:p>
      </dgm:t>
    </dgm:pt>
    <dgm:pt modelId="{1FCE16A2-F432-4C26-9A8C-3B95ADD6F61C}">
      <dgm:prSet phldr="0" custT="1"/>
      <dgm:spPr/>
      <dgm:t>
        <a:bodyPr/>
        <a:lstStyle/>
        <a:p>
          <a:pPr marL="0" lvl="0" indent="0" algn="ctr" defTabSz="1066800" rtl="0">
            <a:lnSpc>
              <a:spcPct val="90000"/>
            </a:lnSpc>
            <a:spcBef>
              <a:spcPct val="0"/>
            </a:spcBef>
            <a:spcAft>
              <a:spcPct val="35000"/>
            </a:spcAft>
            <a:buNone/>
          </a:pPr>
          <a:r>
            <a:rPr lang="en-GB" sz="2400" b="1" kern="1200">
              <a:solidFill>
                <a:prstClr val="white"/>
              </a:solidFill>
              <a:latin typeface="Arial" panose="020B0604020202020204" pitchFamily="34" charset="0"/>
              <a:ea typeface="+mn-ea"/>
              <a:cs typeface="Arial" panose="020B0604020202020204" pitchFamily="34" charset="0"/>
            </a:rPr>
            <a:t>Engagement with curricular areas via  CIC groups</a:t>
          </a:r>
        </a:p>
      </dgm:t>
    </dgm:pt>
    <dgm:pt modelId="{8E6CD6F9-D730-48F2-8CC1-3B8F3ED6E0A7}" type="parTrans" cxnId="{ADB9F4FE-8AE3-4E34-A5EF-5ABD979045AD}">
      <dgm:prSet/>
      <dgm:spPr/>
      <dgm:t>
        <a:bodyPr/>
        <a:lstStyle/>
        <a:p>
          <a:endParaRPr lang="en-GB"/>
        </a:p>
      </dgm:t>
    </dgm:pt>
    <dgm:pt modelId="{3FC7B6B1-088A-4258-A2C5-C60FEE3CE9CA}" type="sibTrans" cxnId="{ADB9F4FE-8AE3-4E34-A5EF-5ABD979045AD}">
      <dgm:prSet/>
      <dgm:spPr/>
      <dgm:t>
        <a:bodyPr/>
        <a:lstStyle/>
        <a:p>
          <a:endParaRPr lang="en-GB"/>
        </a:p>
      </dgm:t>
    </dgm:pt>
    <dgm:pt modelId="{306EC12C-2F9F-4440-A04E-28A26AD16149}">
      <dgm:prSet phldr="0" custT="1"/>
      <dgm:spPr/>
      <dgm:t>
        <a:bodyPr/>
        <a:lstStyle/>
        <a:p>
          <a:pPr rtl="0"/>
          <a:r>
            <a:rPr lang="en-GB" sz="2400" b="1">
              <a:solidFill>
                <a:schemeClr val="tx1">
                  <a:lumMod val="85000"/>
                  <a:lumOff val="15000"/>
                </a:schemeClr>
              </a:solidFill>
              <a:latin typeface="Arial" panose="020B0604020202020204" pitchFamily="34" charset="0"/>
              <a:ea typeface="Calibri"/>
              <a:cs typeface="Arial" panose="020B0604020202020204" pitchFamily="34" charset="0"/>
            </a:rPr>
            <a:t>Engagement with critical friends</a:t>
          </a:r>
        </a:p>
      </dgm:t>
    </dgm:pt>
    <dgm:pt modelId="{971BD2A4-5144-4B7A-9B83-21F907ECC63C}" type="parTrans" cxnId="{BED66D3E-BA28-4B25-AE1A-103ABEB477E1}">
      <dgm:prSet/>
      <dgm:spPr/>
      <dgm:t>
        <a:bodyPr/>
        <a:lstStyle/>
        <a:p>
          <a:endParaRPr lang="en-GB"/>
        </a:p>
      </dgm:t>
    </dgm:pt>
    <dgm:pt modelId="{5008D964-6A50-4033-B58A-127764449AEE}" type="sibTrans" cxnId="{BED66D3E-BA28-4B25-AE1A-103ABEB477E1}">
      <dgm:prSet/>
      <dgm:spPr/>
      <dgm:t>
        <a:bodyPr/>
        <a:lstStyle/>
        <a:p>
          <a:endParaRPr lang="en-GB"/>
        </a:p>
      </dgm:t>
    </dgm:pt>
    <dgm:pt modelId="{4D4EEEB3-65E5-428F-8D86-BBDB139B487F}">
      <dgm:prSet phldr="0" custT="1"/>
      <dgm:spPr/>
      <dgm:t>
        <a:bodyPr/>
        <a:lstStyle/>
        <a:p>
          <a:r>
            <a:rPr lang="en-GB" sz="2400" b="1">
              <a:solidFill>
                <a:schemeClr val="tx1">
                  <a:lumMod val="85000"/>
                  <a:lumOff val="15000"/>
                </a:schemeClr>
              </a:solidFill>
              <a:latin typeface="Arial" panose="020B0604020202020204" pitchFamily="34" charset="0"/>
              <a:ea typeface="Calibri"/>
              <a:cs typeface="Arial" panose="020B0604020202020204" pitchFamily="34" charset="0"/>
            </a:rPr>
            <a:t>Children and young people engagement</a:t>
          </a:r>
          <a:endParaRPr lang="en-US" sz="2400" b="1">
            <a:solidFill>
              <a:schemeClr val="tx1">
                <a:lumMod val="85000"/>
                <a:lumOff val="15000"/>
              </a:schemeClr>
            </a:solidFill>
            <a:latin typeface="Arial" panose="020B0604020202020204" pitchFamily="34" charset="0"/>
            <a:ea typeface="Calibri"/>
            <a:cs typeface="Arial" panose="020B0604020202020204" pitchFamily="34" charset="0"/>
          </a:endParaRPr>
        </a:p>
      </dgm:t>
    </dgm:pt>
    <dgm:pt modelId="{A939D29F-AB30-4BD3-8DC8-DD6B657528C2}" type="parTrans" cxnId="{D6FDB2F5-EF56-4182-B291-FCE4F5D358E7}">
      <dgm:prSet/>
      <dgm:spPr/>
      <dgm:t>
        <a:bodyPr/>
        <a:lstStyle/>
        <a:p>
          <a:endParaRPr lang="en-GB"/>
        </a:p>
      </dgm:t>
    </dgm:pt>
    <dgm:pt modelId="{5FA7990C-7EA4-4AB3-9D7B-223C76203737}" type="sibTrans" cxnId="{D6FDB2F5-EF56-4182-B291-FCE4F5D358E7}">
      <dgm:prSet/>
      <dgm:spPr/>
      <dgm:t>
        <a:bodyPr/>
        <a:lstStyle/>
        <a:p>
          <a:endParaRPr lang="en-GB"/>
        </a:p>
      </dgm:t>
    </dgm:pt>
    <dgm:pt modelId="{1D19F285-DE61-498B-9F2C-CEB174F57AB9}" type="pres">
      <dgm:prSet presAssocID="{49E0C0A0-B265-45C8-8883-50C4BB1D07EE}" presName="diagram" presStyleCnt="0">
        <dgm:presLayoutVars>
          <dgm:dir/>
          <dgm:resizeHandles val="exact"/>
        </dgm:presLayoutVars>
      </dgm:prSet>
      <dgm:spPr/>
    </dgm:pt>
    <dgm:pt modelId="{660CD1E5-7ABA-47DB-AE6A-2E8D8DFF1100}" type="pres">
      <dgm:prSet presAssocID="{40BD4A72-4738-4C4B-AABF-1EFEE4A85B5A}" presName="node" presStyleLbl="node1" presStyleIdx="0" presStyleCnt="6">
        <dgm:presLayoutVars>
          <dgm:bulletEnabled val="1"/>
        </dgm:presLayoutVars>
      </dgm:prSet>
      <dgm:spPr/>
    </dgm:pt>
    <dgm:pt modelId="{A979EC51-BC16-408C-A0B0-1ADDC0346801}" type="pres">
      <dgm:prSet presAssocID="{2DD3F535-08F5-45C5-A7F9-F42902C2EEAB}" presName="sibTrans" presStyleCnt="0"/>
      <dgm:spPr/>
    </dgm:pt>
    <dgm:pt modelId="{9D534454-EF97-438F-91A7-29AC0E2D95CF}" type="pres">
      <dgm:prSet presAssocID="{4991F81E-1173-41A0-BEBF-9C7838EEAC0D}" presName="node" presStyleLbl="node1" presStyleIdx="1" presStyleCnt="6">
        <dgm:presLayoutVars>
          <dgm:bulletEnabled val="1"/>
        </dgm:presLayoutVars>
      </dgm:prSet>
      <dgm:spPr/>
    </dgm:pt>
    <dgm:pt modelId="{A245728D-91EF-4357-9DD3-C4CE8D9B1A5A}" type="pres">
      <dgm:prSet presAssocID="{28DCE262-9C33-4D69-AECF-C775CA3AB79F}" presName="sibTrans" presStyleCnt="0"/>
      <dgm:spPr/>
    </dgm:pt>
    <dgm:pt modelId="{C9539202-5400-45C2-A193-F03F81E7FA70}" type="pres">
      <dgm:prSet presAssocID="{306EC12C-2F9F-4440-A04E-28A26AD16149}" presName="node" presStyleLbl="node1" presStyleIdx="2" presStyleCnt="6">
        <dgm:presLayoutVars>
          <dgm:bulletEnabled val="1"/>
        </dgm:presLayoutVars>
      </dgm:prSet>
      <dgm:spPr/>
    </dgm:pt>
    <dgm:pt modelId="{97EBDF43-2BD0-4682-9DEA-8EEF98587F34}" type="pres">
      <dgm:prSet presAssocID="{5008D964-6A50-4033-B58A-127764449AEE}" presName="sibTrans" presStyleCnt="0"/>
      <dgm:spPr/>
    </dgm:pt>
    <dgm:pt modelId="{988C278F-4544-40B0-A143-8B58DFC2ED8D}" type="pres">
      <dgm:prSet presAssocID="{4D4EEEB3-65E5-428F-8D86-BBDB139B487F}" presName="node" presStyleLbl="node1" presStyleIdx="3" presStyleCnt="6">
        <dgm:presLayoutVars>
          <dgm:bulletEnabled val="1"/>
        </dgm:presLayoutVars>
      </dgm:prSet>
      <dgm:spPr/>
    </dgm:pt>
    <dgm:pt modelId="{886459E0-7956-4DCC-93C8-37DF820B2236}" type="pres">
      <dgm:prSet presAssocID="{5FA7990C-7EA4-4AB3-9D7B-223C76203737}" presName="sibTrans" presStyleCnt="0"/>
      <dgm:spPr/>
    </dgm:pt>
    <dgm:pt modelId="{66E294B6-BFD9-4EB9-8D61-D76D52E2142E}" type="pres">
      <dgm:prSet presAssocID="{1FCE16A2-F432-4C26-9A8C-3B95ADD6F61C}" presName="node" presStyleLbl="node1" presStyleIdx="4" presStyleCnt="6">
        <dgm:presLayoutVars>
          <dgm:bulletEnabled val="1"/>
        </dgm:presLayoutVars>
      </dgm:prSet>
      <dgm:spPr/>
    </dgm:pt>
    <dgm:pt modelId="{4E1AD486-34F1-4149-81B0-B96E204AA278}" type="pres">
      <dgm:prSet presAssocID="{3FC7B6B1-088A-4258-A2C5-C60FEE3CE9CA}" presName="sibTrans" presStyleCnt="0"/>
      <dgm:spPr/>
    </dgm:pt>
    <dgm:pt modelId="{5DBC2010-2B19-4AEB-8071-A80A6688C02A}" type="pres">
      <dgm:prSet presAssocID="{E65F6294-0449-443F-BD66-61AB3A9FC7FD}" presName="node" presStyleLbl="node1" presStyleIdx="5" presStyleCnt="6">
        <dgm:presLayoutVars>
          <dgm:bulletEnabled val="1"/>
        </dgm:presLayoutVars>
      </dgm:prSet>
      <dgm:spPr/>
    </dgm:pt>
  </dgm:ptLst>
  <dgm:cxnLst>
    <dgm:cxn modelId="{F099B524-D2F1-4872-BA85-11627127AE7F}" type="presOf" srcId="{1FCE16A2-F432-4C26-9A8C-3B95ADD6F61C}" destId="{66E294B6-BFD9-4EB9-8D61-D76D52E2142E}" srcOrd="0" destOrd="0" presId="urn:microsoft.com/office/officeart/2005/8/layout/default"/>
    <dgm:cxn modelId="{36B2912F-DEC5-4236-A97B-82356DE56B5A}" type="presOf" srcId="{4991F81E-1173-41A0-BEBF-9C7838EEAC0D}" destId="{9D534454-EF97-438F-91A7-29AC0E2D95CF}" srcOrd="0" destOrd="0" presId="urn:microsoft.com/office/officeart/2005/8/layout/default"/>
    <dgm:cxn modelId="{668ACA36-45D4-4CD6-8ABA-4EF7B5305CF1}" type="presOf" srcId="{306EC12C-2F9F-4440-A04E-28A26AD16149}" destId="{C9539202-5400-45C2-A193-F03F81E7FA70}" srcOrd="0" destOrd="0" presId="urn:microsoft.com/office/officeart/2005/8/layout/default"/>
    <dgm:cxn modelId="{2BDB773A-A550-4E6B-A7E4-9307547DF230}" srcId="{49E0C0A0-B265-45C8-8883-50C4BB1D07EE}" destId="{E65F6294-0449-443F-BD66-61AB3A9FC7FD}" srcOrd="5" destOrd="0" parTransId="{ADFAB91C-EB3C-48F7-A741-E44C74700642}" sibTransId="{6E1254BB-CCBF-4CE1-9ADF-076404B66453}"/>
    <dgm:cxn modelId="{BED66D3E-BA28-4B25-AE1A-103ABEB477E1}" srcId="{49E0C0A0-B265-45C8-8883-50C4BB1D07EE}" destId="{306EC12C-2F9F-4440-A04E-28A26AD16149}" srcOrd="2" destOrd="0" parTransId="{971BD2A4-5144-4B7A-9B83-21F907ECC63C}" sibTransId="{5008D964-6A50-4033-B58A-127764449AEE}"/>
    <dgm:cxn modelId="{DF52BC58-CB7D-4C63-A3B9-80B32B29D2AA}" srcId="{49E0C0A0-B265-45C8-8883-50C4BB1D07EE}" destId="{4991F81E-1173-41A0-BEBF-9C7838EEAC0D}" srcOrd="1" destOrd="0" parTransId="{01F9910D-AF2A-4C65-B0C0-7102318D6C60}" sibTransId="{28DCE262-9C33-4D69-AECF-C775CA3AB79F}"/>
    <dgm:cxn modelId="{A7415085-C968-42B6-9E8D-FE2ECCA0ADEF}" type="presOf" srcId="{49E0C0A0-B265-45C8-8883-50C4BB1D07EE}" destId="{1D19F285-DE61-498B-9F2C-CEB174F57AB9}" srcOrd="0" destOrd="0" presId="urn:microsoft.com/office/officeart/2005/8/layout/default"/>
    <dgm:cxn modelId="{A7674395-F9DB-411D-AFA5-FE01FFF97B14}" type="presOf" srcId="{40BD4A72-4738-4C4B-AABF-1EFEE4A85B5A}" destId="{660CD1E5-7ABA-47DB-AE6A-2E8D8DFF1100}" srcOrd="0" destOrd="0" presId="urn:microsoft.com/office/officeart/2005/8/layout/default"/>
    <dgm:cxn modelId="{23D3A497-7216-4575-869D-DC06EC72DA44}" type="presOf" srcId="{E65F6294-0449-443F-BD66-61AB3A9FC7FD}" destId="{5DBC2010-2B19-4AEB-8071-A80A6688C02A}" srcOrd="0" destOrd="0" presId="urn:microsoft.com/office/officeart/2005/8/layout/default"/>
    <dgm:cxn modelId="{67B369B8-D1D0-43BA-9498-6EBF0EC45C9A}" type="presOf" srcId="{4D4EEEB3-65E5-428F-8D86-BBDB139B487F}" destId="{988C278F-4544-40B0-A143-8B58DFC2ED8D}" srcOrd="0" destOrd="0" presId="urn:microsoft.com/office/officeart/2005/8/layout/default"/>
    <dgm:cxn modelId="{6D8978BD-29FB-4193-8238-80184F22DFE7}" srcId="{49E0C0A0-B265-45C8-8883-50C4BB1D07EE}" destId="{40BD4A72-4738-4C4B-AABF-1EFEE4A85B5A}" srcOrd="0" destOrd="0" parTransId="{F25AAD29-5934-4292-BC8D-9D4A6134A277}" sibTransId="{2DD3F535-08F5-45C5-A7F9-F42902C2EEAB}"/>
    <dgm:cxn modelId="{D6FDB2F5-EF56-4182-B291-FCE4F5D358E7}" srcId="{49E0C0A0-B265-45C8-8883-50C4BB1D07EE}" destId="{4D4EEEB3-65E5-428F-8D86-BBDB139B487F}" srcOrd="3" destOrd="0" parTransId="{A939D29F-AB30-4BD3-8DC8-DD6B657528C2}" sibTransId="{5FA7990C-7EA4-4AB3-9D7B-223C76203737}"/>
    <dgm:cxn modelId="{ADB9F4FE-8AE3-4E34-A5EF-5ABD979045AD}" srcId="{49E0C0A0-B265-45C8-8883-50C4BB1D07EE}" destId="{1FCE16A2-F432-4C26-9A8C-3B95ADD6F61C}" srcOrd="4" destOrd="0" parTransId="{8E6CD6F9-D730-48F2-8CC1-3B8F3ED6E0A7}" sibTransId="{3FC7B6B1-088A-4258-A2C5-C60FEE3CE9CA}"/>
    <dgm:cxn modelId="{A925AFBC-DB65-4A57-8013-6E0A2EC7C260}" type="presParOf" srcId="{1D19F285-DE61-498B-9F2C-CEB174F57AB9}" destId="{660CD1E5-7ABA-47DB-AE6A-2E8D8DFF1100}" srcOrd="0" destOrd="0" presId="urn:microsoft.com/office/officeart/2005/8/layout/default"/>
    <dgm:cxn modelId="{D2BACD5E-6A72-498C-A902-D61E9CF553C1}" type="presParOf" srcId="{1D19F285-DE61-498B-9F2C-CEB174F57AB9}" destId="{A979EC51-BC16-408C-A0B0-1ADDC0346801}" srcOrd="1" destOrd="0" presId="urn:microsoft.com/office/officeart/2005/8/layout/default"/>
    <dgm:cxn modelId="{2673A0EB-EAB2-4426-BF76-001C73081CA7}" type="presParOf" srcId="{1D19F285-DE61-498B-9F2C-CEB174F57AB9}" destId="{9D534454-EF97-438F-91A7-29AC0E2D95CF}" srcOrd="2" destOrd="0" presId="urn:microsoft.com/office/officeart/2005/8/layout/default"/>
    <dgm:cxn modelId="{0F1C7968-BFA6-48E2-AA35-355E8DC58086}" type="presParOf" srcId="{1D19F285-DE61-498B-9F2C-CEB174F57AB9}" destId="{A245728D-91EF-4357-9DD3-C4CE8D9B1A5A}" srcOrd="3" destOrd="0" presId="urn:microsoft.com/office/officeart/2005/8/layout/default"/>
    <dgm:cxn modelId="{683F6452-D248-4E6C-98DB-438D44BB6E05}" type="presParOf" srcId="{1D19F285-DE61-498B-9F2C-CEB174F57AB9}" destId="{C9539202-5400-45C2-A193-F03F81E7FA70}" srcOrd="4" destOrd="0" presId="urn:microsoft.com/office/officeart/2005/8/layout/default"/>
    <dgm:cxn modelId="{26C67893-A774-45ED-A724-D8094B8FD6BC}" type="presParOf" srcId="{1D19F285-DE61-498B-9F2C-CEB174F57AB9}" destId="{97EBDF43-2BD0-4682-9DEA-8EEF98587F34}" srcOrd="5" destOrd="0" presId="urn:microsoft.com/office/officeart/2005/8/layout/default"/>
    <dgm:cxn modelId="{E8EB3360-753E-463F-94F5-A477950BDFA1}" type="presParOf" srcId="{1D19F285-DE61-498B-9F2C-CEB174F57AB9}" destId="{988C278F-4544-40B0-A143-8B58DFC2ED8D}" srcOrd="6" destOrd="0" presId="urn:microsoft.com/office/officeart/2005/8/layout/default"/>
    <dgm:cxn modelId="{D131EDAD-B57F-4FCA-82F1-86655255F891}" type="presParOf" srcId="{1D19F285-DE61-498B-9F2C-CEB174F57AB9}" destId="{886459E0-7956-4DCC-93C8-37DF820B2236}" srcOrd="7" destOrd="0" presId="urn:microsoft.com/office/officeart/2005/8/layout/default"/>
    <dgm:cxn modelId="{75BCD578-F044-43B8-B5EC-58DF9430E887}" type="presParOf" srcId="{1D19F285-DE61-498B-9F2C-CEB174F57AB9}" destId="{66E294B6-BFD9-4EB9-8D61-D76D52E2142E}" srcOrd="8" destOrd="0" presId="urn:microsoft.com/office/officeart/2005/8/layout/default"/>
    <dgm:cxn modelId="{F2331912-5F5B-4540-9832-183C9A6288A7}" type="presParOf" srcId="{1D19F285-DE61-498B-9F2C-CEB174F57AB9}" destId="{4E1AD486-34F1-4149-81B0-B96E204AA278}" srcOrd="9" destOrd="0" presId="urn:microsoft.com/office/officeart/2005/8/layout/default"/>
    <dgm:cxn modelId="{6D2428DF-0C42-445C-819F-8D71A0CBB381}" type="presParOf" srcId="{1D19F285-DE61-498B-9F2C-CEB174F57AB9}" destId="{5DBC2010-2B19-4AEB-8071-A80A6688C0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2D9688-F609-4735-89F5-C4C75C698007}"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GB"/>
        </a:p>
      </dgm:t>
    </dgm:pt>
    <dgm:pt modelId="{FF2D3822-4B7F-4918-B564-E11565F58C2A}">
      <dgm:prSet phldrT="[Text]" phldr="0" custT="1"/>
      <dgm:spPr/>
      <dgm:t>
        <a:bodyPr/>
        <a:lstStyle/>
        <a:p>
          <a:pPr rtl="0"/>
          <a:r>
            <a:rPr lang="en-GB" sz="2100">
              <a:latin typeface="Aptos Display" panose="02110004020202020204"/>
            </a:rPr>
            <a:t>Climate Change (Sustainability) - 57</a:t>
          </a:r>
          <a:endParaRPr lang="en-GB" sz="2100"/>
        </a:p>
      </dgm:t>
    </dgm:pt>
    <dgm:pt modelId="{82DB2276-3D0D-4D1B-A6AE-52659C88829A}" type="parTrans" cxnId="{151D506F-080E-4EAF-94A0-37FEE1A66F50}">
      <dgm:prSet/>
      <dgm:spPr/>
      <dgm:t>
        <a:bodyPr/>
        <a:lstStyle/>
        <a:p>
          <a:endParaRPr lang="en-GB"/>
        </a:p>
      </dgm:t>
    </dgm:pt>
    <dgm:pt modelId="{98782B9E-097D-4ADA-ABAA-66ABEC5984D0}" type="sibTrans" cxnId="{151D506F-080E-4EAF-94A0-37FEE1A66F50}">
      <dgm:prSet/>
      <dgm:spPr/>
      <dgm:t>
        <a:bodyPr/>
        <a:lstStyle/>
        <a:p>
          <a:endParaRPr lang="en-GB"/>
        </a:p>
      </dgm:t>
    </dgm:pt>
    <dgm:pt modelId="{C1041209-5A37-470A-B450-DE23FC6E78B9}">
      <dgm:prSet phldrT="[Text]" phldr="0"/>
      <dgm:spPr/>
      <dgm:t>
        <a:bodyPr/>
        <a:lstStyle/>
        <a:p>
          <a:pPr rtl="0"/>
          <a:r>
            <a:rPr lang="en-GB">
              <a:latin typeface="Aptos Display" panose="02110004020202020204"/>
            </a:rPr>
            <a:t>Making sense of data (Numeracy) - 56</a:t>
          </a:r>
          <a:endParaRPr lang="en-GB"/>
        </a:p>
      </dgm:t>
    </dgm:pt>
    <dgm:pt modelId="{9DFDF9D2-CDEB-4DCC-88C6-94C01DF5D324}" type="parTrans" cxnId="{A9064EC8-744B-4A78-8EB6-CBBB68FD094B}">
      <dgm:prSet/>
      <dgm:spPr/>
      <dgm:t>
        <a:bodyPr/>
        <a:lstStyle/>
        <a:p>
          <a:endParaRPr lang="en-GB"/>
        </a:p>
      </dgm:t>
    </dgm:pt>
    <dgm:pt modelId="{BC3C38DC-C0A9-45AA-8F77-A8929BC82D7B}" type="sibTrans" cxnId="{A9064EC8-744B-4A78-8EB6-CBBB68FD094B}">
      <dgm:prSet/>
      <dgm:spPr/>
      <dgm:t>
        <a:bodyPr/>
        <a:lstStyle/>
        <a:p>
          <a:endParaRPr lang="en-GB"/>
        </a:p>
      </dgm:t>
    </dgm:pt>
    <dgm:pt modelId="{5FA087DB-D7D9-4EAB-83FB-61C95368D435}">
      <dgm:prSet phldrT="[Text]" phldr="0"/>
      <dgm:spPr/>
      <dgm:t>
        <a:bodyPr/>
        <a:lstStyle/>
        <a:p>
          <a:pPr rtl="0"/>
          <a:r>
            <a:rPr lang="en-GB">
              <a:latin typeface="Aptos Display" panose="02110004020202020204"/>
            </a:rPr>
            <a:t>Nature (Sustainability) - 52</a:t>
          </a:r>
          <a:endParaRPr lang="en-GB"/>
        </a:p>
      </dgm:t>
    </dgm:pt>
    <dgm:pt modelId="{9CD76C1C-B1C4-4B2D-AF25-4CFEA8C390D0}" type="parTrans" cxnId="{7E5B7044-94BE-42E0-957A-1C1317AA8C56}">
      <dgm:prSet/>
      <dgm:spPr/>
      <dgm:t>
        <a:bodyPr/>
        <a:lstStyle/>
        <a:p>
          <a:endParaRPr lang="en-GB"/>
        </a:p>
      </dgm:t>
    </dgm:pt>
    <dgm:pt modelId="{B737086C-CD1A-410E-854B-14FC0A352CCD}" type="sibTrans" cxnId="{7E5B7044-94BE-42E0-957A-1C1317AA8C56}">
      <dgm:prSet/>
      <dgm:spPr/>
      <dgm:t>
        <a:bodyPr/>
        <a:lstStyle/>
        <a:p>
          <a:endParaRPr lang="en-GB"/>
        </a:p>
      </dgm:t>
    </dgm:pt>
    <dgm:pt modelId="{445DF85F-BF7F-4CD6-B354-16616D96A6B7}">
      <dgm:prSet phldr="0"/>
      <dgm:spPr/>
      <dgm:t>
        <a:bodyPr/>
        <a:lstStyle/>
        <a:p>
          <a:pPr rtl="0"/>
          <a:r>
            <a:rPr lang="en-GB">
              <a:latin typeface="Aptos Display" panose="02110004020202020204"/>
            </a:rPr>
            <a:t>Healthy Communities (Health and Wellbeing) - 30</a:t>
          </a:r>
        </a:p>
      </dgm:t>
    </dgm:pt>
    <dgm:pt modelId="{289B737B-4412-4068-B63F-4BC8F64F4DDD}" type="parTrans" cxnId="{CD53BBE7-D08D-43A6-88A8-D76781BAEA30}">
      <dgm:prSet/>
      <dgm:spPr/>
      <dgm:t>
        <a:bodyPr/>
        <a:lstStyle/>
        <a:p>
          <a:endParaRPr lang="en-GB"/>
        </a:p>
      </dgm:t>
    </dgm:pt>
    <dgm:pt modelId="{372A86E2-A1D4-4E8A-9765-63B0FA1823AE}" type="sibTrans" cxnId="{CD53BBE7-D08D-43A6-88A8-D76781BAEA30}">
      <dgm:prSet/>
      <dgm:spPr/>
      <dgm:t>
        <a:bodyPr/>
        <a:lstStyle/>
        <a:p>
          <a:endParaRPr lang="en-GB"/>
        </a:p>
      </dgm:t>
    </dgm:pt>
    <dgm:pt modelId="{6FB99522-5556-408C-8508-10FFB0330B62}">
      <dgm:prSet phldr="0"/>
      <dgm:spPr/>
      <dgm:t>
        <a:bodyPr/>
        <a:lstStyle/>
        <a:p>
          <a:pPr rtl="0"/>
          <a:r>
            <a:rPr lang="en-GB">
              <a:latin typeface="Aptos Display" panose="02110004020202020204"/>
            </a:rPr>
            <a:t>Number Sense (Numeracy) - 28</a:t>
          </a:r>
        </a:p>
      </dgm:t>
    </dgm:pt>
    <dgm:pt modelId="{F853C940-E4C9-45DE-9FE4-F9B38F5F9E93}" type="parTrans" cxnId="{D955E53B-44A4-4ADD-B21F-4CCAD2810588}">
      <dgm:prSet/>
      <dgm:spPr/>
      <dgm:t>
        <a:bodyPr/>
        <a:lstStyle/>
        <a:p>
          <a:endParaRPr lang="en-GB"/>
        </a:p>
      </dgm:t>
    </dgm:pt>
    <dgm:pt modelId="{5E849068-1BC5-436B-A502-EB3048E694D1}" type="sibTrans" cxnId="{D955E53B-44A4-4ADD-B21F-4CCAD2810588}">
      <dgm:prSet/>
      <dgm:spPr/>
      <dgm:t>
        <a:bodyPr/>
        <a:lstStyle/>
        <a:p>
          <a:endParaRPr lang="en-GB"/>
        </a:p>
      </dgm:t>
    </dgm:pt>
    <dgm:pt modelId="{1DC14923-C176-4B00-8DAE-C815B2F8AC52}">
      <dgm:prSet phldr="0"/>
      <dgm:spPr/>
      <dgm:t>
        <a:bodyPr/>
        <a:lstStyle/>
        <a:p>
          <a:pPr rtl="0"/>
          <a:r>
            <a:rPr lang="en-GB">
              <a:latin typeface="Aptos Display" panose="02110004020202020204"/>
            </a:rPr>
            <a:t>Production and Consumption (Sustainability) - 27</a:t>
          </a:r>
        </a:p>
      </dgm:t>
    </dgm:pt>
    <dgm:pt modelId="{87624B75-FD3D-4FF8-88E3-81FA3953E4F0}" type="parTrans" cxnId="{2720F50F-852C-4080-9364-4A3DDFB4E1DF}">
      <dgm:prSet/>
      <dgm:spPr/>
      <dgm:t>
        <a:bodyPr/>
        <a:lstStyle/>
        <a:p>
          <a:endParaRPr lang="en-GB"/>
        </a:p>
      </dgm:t>
    </dgm:pt>
    <dgm:pt modelId="{CD9755F3-99D6-4FB9-8828-52671D0A9D9E}" type="sibTrans" cxnId="{2720F50F-852C-4080-9364-4A3DDFB4E1DF}">
      <dgm:prSet/>
      <dgm:spPr/>
      <dgm:t>
        <a:bodyPr/>
        <a:lstStyle/>
        <a:p>
          <a:endParaRPr lang="en-GB"/>
        </a:p>
      </dgm:t>
    </dgm:pt>
    <dgm:pt modelId="{E6E8E326-EE06-4D57-9C68-21BC6CA50CCC}">
      <dgm:prSet phldr="0"/>
      <dgm:spPr/>
      <dgm:t>
        <a:bodyPr/>
        <a:lstStyle/>
        <a:p>
          <a:pPr rtl="0"/>
          <a:r>
            <a:rPr lang="en-GB">
              <a:latin typeface="Aptos Display" panose="02110004020202020204"/>
            </a:rPr>
            <a:t>Open-mindedness, imagination &amp; curiosity (Creativity) - 25 </a:t>
          </a:r>
        </a:p>
      </dgm:t>
    </dgm:pt>
    <dgm:pt modelId="{F85136CD-3C0D-43F2-A046-55056E17CCE3}" type="parTrans" cxnId="{8C2E2BE7-14DF-4F15-8B5A-56D370A1681B}">
      <dgm:prSet/>
      <dgm:spPr/>
      <dgm:t>
        <a:bodyPr/>
        <a:lstStyle/>
        <a:p>
          <a:endParaRPr lang="en-GB"/>
        </a:p>
      </dgm:t>
    </dgm:pt>
    <dgm:pt modelId="{9D886787-B9E8-4F84-AC18-71A0BA42C553}" type="sibTrans" cxnId="{8C2E2BE7-14DF-4F15-8B5A-56D370A1681B}">
      <dgm:prSet/>
      <dgm:spPr/>
      <dgm:t>
        <a:bodyPr/>
        <a:lstStyle/>
        <a:p>
          <a:endParaRPr lang="en-GB"/>
        </a:p>
      </dgm:t>
    </dgm:pt>
    <dgm:pt modelId="{ECC9706A-B450-49CF-BABA-5A7FFF56CBAD}">
      <dgm:prSet phldr="0"/>
      <dgm:spPr/>
      <dgm:t>
        <a:bodyPr/>
        <a:lstStyle/>
        <a:p>
          <a:pPr rtl="0"/>
          <a:r>
            <a:rPr lang="en-GB">
              <a:latin typeface="Aptos Display" panose="02110004020202020204"/>
            </a:rPr>
            <a:t>Exploring opportunities &amp; creating solutions (Creativity) - 25</a:t>
          </a:r>
        </a:p>
      </dgm:t>
    </dgm:pt>
    <dgm:pt modelId="{683E3824-FB3A-43D9-8047-AA4D29149F90}" type="parTrans" cxnId="{CAD03235-9262-4B3F-B2DB-414A7549986F}">
      <dgm:prSet/>
      <dgm:spPr/>
      <dgm:t>
        <a:bodyPr/>
        <a:lstStyle/>
        <a:p>
          <a:endParaRPr lang="en-GB"/>
        </a:p>
      </dgm:t>
    </dgm:pt>
    <dgm:pt modelId="{5C92FB7B-2FD4-4A31-8A86-EF7FE1BA7DF7}" type="sibTrans" cxnId="{CAD03235-9262-4B3F-B2DB-414A7549986F}">
      <dgm:prSet/>
      <dgm:spPr/>
      <dgm:t>
        <a:bodyPr/>
        <a:lstStyle/>
        <a:p>
          <a:endParaRPr lang="en-GB"/>
        </a:p>
      </dgm:t>
    </dgm:pt>
    <dgm:pt modelId="{E7494F2C-E5A0-4885-8BBD-318540C29FD2}">
      <dgm:prSet phldr="0"/>
      <dgm:spPr/>
      <dgm:t>
        <a:bodyPr/>
        <a:lstStyle/>
        <a:p>
          <a:pPr rtl="0"/>
          <a:r>
            <a:rPr lang="en-GB">
              <a:latin typeface="Aptos Display" panose="02110004020202020204"/>
            </a:rPr>
            <a:t>Shaping our future (Learning for Sustainability) - 24</a:t>
          </a:r>
        </a:p>
      </dgm:t>
    </dgm:pt>
    <dgm:pt modelId="{CE00213A-B2D0-4D2E-BB49-F0644B0AF388}" type="parTrans" cxnId="{7A50BAC4-C41A-4446-82D2-52EDEE68EBA9}">
      <dgm:prSet/>
      <dgm:spPr/>
      <dgm:t>
        <a:bodyPr/>
        <a:lstStyle/>
        <a:p>
          <a:endParaRPr lang="en-GB"/>
        </a:p>
      </dgm:t>
    </dgm:pt>
    <dgm:pt modelId="{030A3E41-5837-4932-8CC4-593E67C5DAB2}" type="sibTrans" cxnId="{7A50BAC4-C41A-4446-82D2-52EDEE68EBA9}">
      <dgm:prSet/>
      <dgm:spPr/>
      <dgm:t>
        <a:bodyPr/>
        <a:lstStyle/>
        <a:p>
          <a:endParaRPr lang="en-GB"/>
        </a:p>
      </dgm:t>
    </dgm:pt>
    <dgm:pt modelId="{11A25B7A-4743-46A7-96FA-B6F1430B5D1B}">
      <dgm:prSet phldr="0"/>
      <dgm:spPr/>
      <dgm:t>
        <a:bodyPr/>
        <a:lstStyle/>
        <a:p>
          <a:pPr rtl="0"/>
          <a:r>
            <a:rPr lang="en-GB">
              <a:latin typeface="Aptos Display" panose="02110004020202020204"/>
            </a:rPr>
            <a:t>Pathways and Careers (Careers Education) - 21</a:t>
          </a:r>
        </a:p>
      </dgm:t>
    </dgm:pt>
    <dgm:pt modelId="{616AC396-DF38-4AE7-AF1A-E67B7AC25B77}" type="parTrans" cxnId="{D759FCD3-DC88-46F7-BB41-FF982445B73E}">
      <dgm:prSet/>
      <dgm:spPr/>
      <dgm:t>
        <a:bodyPr/>
        <a:lstStyle/>
        <a:p>
          <a:endParaRPr lang="en-GB"/>
        </a:p>
      </dgm:t>
    </dgm:pt>
    <dgm:pt modelId="{9B3E19CB-B4B9-4694-AEAD-40F3E0697CC5}" type="sibTrans" cxnId="{D759FCD3-DC88-46F7-BB41-FF982445B73E}">
      <dgm:prSet/>
      <dgm:spPr/>
      <dgm:t>
        <a:bodyPr/>
        <a:lstStyle/>
        <a:p>
          <a:endParaRPr lang="en-GB"/>
        </a:p>
      </dgm:t>
    </dgm:pt>
    <dgm:pt modelId="{65EB71CB-0F81-44B4-8705-7538D93433AA}">
      <dgm:prSet phldr="0"/>
      <dgm:spPr/>
      <dgm:t>
        <a:bodyPr/>
        <a:lstStyle/>
        <a:p>
          <a:pPr rtl="0"/>
          <a:r>
            <a:rPr lang="en-GB">
              <a:latin typeface="Aptos Display" panose="02110004020202020204"/>
            </a:rPr>
            <a:t>My physical and virtual world (Health and Wellbeing) - 21</a:t>
          </a:r>
        </a:p>
      </dgm:t>
    </dgm:pt>
    <dgm:pt modelId="{99AF068B-3EF3-4288-8B56-19004DE1DC8D}" type="parTrans" cxnId="{71EDB023-4428-48FF-B5CB-BAACD34840E8}">
      <dgm:prSet/>
      <dgm:spPr/>
      <dgm:t>
        <a:bodyPr/>
        <a:lstStyle/>
        <a:p>
          <a:endParaRPr lang="en-GB"/>
        </a:p>
      </dgm:t>
    </dgm:pt>
    <dgm:pt modelId="{143F8037-A9D0-4421-B58C-D52B485BA226}" type="sibTrans" cxnId="{71EDB023-4428-48FF-B5CB-BAACD34840E8}">
      <dgm:prSet/>
      <dgm:spPr/>
      <dgm:t>
        <a:bodyPr/>
        <a:lstStyle/>
        <a:p>
          <a:endParaRPr lang="en-GB"/>
        </a:p>
      </dgm:t>
    </dgm:pt>
    <dgm:pt modelId="{D19B7B2B-D8C7-4755-B634-C1351A285A92}">
      <dgm:prSet phldr="0"/>
      <dgm:spPr/>
      <dgm:t>
        <a:bodyPr/>
        <a:lstStyle/>
        <a:p>
          <a:pPr rtl="0"/>
          <a:r>
            <a:rPr lang="en-GB">
              <a:latin typeface="Aptos Display" panose="02110004020202020204"/>
            </a:rPr>
            <a:t>Critical Literacy (Literacy) - 20</a:t>
          </a:r>
        </a:p>
      </dgm:t>
    </dgm:pt>
    <dgm:pt modelId="{156BCBD1-3763-44BB-8A5C-74ED41715D3A}" type="parTrans" cxnId="{F2C83FCD-59F7-4085-A568-38F53B479A93}">
      <dgm:prSet/>
      <dgm:spPr/>
      <dgm:t>
        <a:bodyPr/>
        <a:lstStyle/>
        <a:p>
          <a:endParaRPr lang="en-GB"/>
        </a:p>
      </dgm:t>
    </dgm:pt>
    <dgm:pt modelId="{53A72970-6334-491D-B5F6-EF64DA4D0B58}" type="sibTrans" cxnId="{F2C83FCD-59F7-4085-A568-38F53B479A93}">
      <dgm:prSet/>
      <dgm:spPr/>
      <dgm:t>
        <a:bodyPr/>
        <a:lstStyle/>
        <a:p>
          <a:endParaRPr lang="en-GB"/>
        </a:p>
      </dgm:t>
    </dgm:pt>
    <dgm:pt modelId="{4401E630-2E06-482F-A0E7-326D90952815}" type="pres">
      <dgm:prSet presAssocID="{C62D9688-F609-4735-89F5-C4C75C698007}" presName="vert0" presStyleCnt="0">
        <dgm:presLayoutVars>
          <dgm:dir/>
          <dgm:animOne val="branch"/>
          <dgm:animLvl val="lvl"/>
        </dgm:presLayoutVars>
      </dgm:prSet>
      <dgm:spPr/>
    </dgm:pt>
    <dgm:pt modelId="{6701E82A-03F7-4A27-B1A7-44762245C845}" type="pres">
      <dgm:prSet presAssocID="{FF2D3822-4B7F-4918-B564-E11565F58C2A}" presName="thickLine" presStyleLbl="alignNode1" presStyleIdx="0" presStyleCnt="12"/>
      <dgm:spPr/>
    </dgm:pt>
    <dgm:pt modelId="{E25995AE-0AA4-4485-900A-B310A56827E1}" type="pres">
      <dgm:prSet presAssocID="{FF2D3822-4B7F-4918-B564-E11565F58C2A}" presName="horz1" presStyleCnt="0"/>
      <dgm:spPr/>
    </dgm:pt>
    <dgm:pt modelId="{681159BD-D707-465B-80BC-E9B3F2E95E4A}" type="pres">
      <dgm:prSet presAssocID="{FF2D3822-4B7F-4918-B564-E11565F58C2A}" presName="tx1" presStyleLbl="revTx" presStyleIdx="0" presStyleCnt="12"/>
      <dgm:spPr/>
    </dgm:pt>
    <dgm:pt modelId="{D22FF788-C0ED-47D0-8523-43E4A067AE4D}" type="pres">
      <dgm:prSet presAssocID="{FF2D3822-4B7F-4918-B564-E11565F58C2A}" presName="vert1" presStyleCnt="0"/>
      <dgm:spPr/>
    </dgm:pt>
    <dgm:pt modelId="{3EF5EDA6-4049-4E7D-A534-B049E915ED59}" type="pres">
      <dgm:prSet presAssocID="{C1041209-5A37-470A-B450-DE23FC6E78B9}" presName="thickLine" presStyleLbl="alignNode1" presStyleIdx="1" presStyleCnt="12"/>
      <dgm:spPr/>
    </dgm:pt>
    <dgm:pt modelId="{97F0BFE3-FD70-4942-936E-13A357E7DCEC}" type="pres">
      <dgm:prSet presAssocID="{C1041209-5A37-470A-B450-DE23FC6E78B9}" presName="horz1" presStyleCnt="0"/>
      <dgm:spPr/>
    </dgm:pt>
    <dgm:pt modelId="{17A46B21-1037-4895-AA50-F5129544197C}" type="pres">
      <dgm:prSet presAssocID="{C1041209-5A37-470A-B450-DE23FC6E78B9}" presName="tx1" presStyleLbl="revTx" presStyleIdx="1" presStyleCnt="12"/>
      <dgm:spPr/>
    </dgm:pt>
    <dgm:pt modelId="{80C234FE-E20A-480C-8C4E-48E52E0C62A7}" type="pres">
      <dgm:prSet presAssocID="{C1041209-5A37-470A-B450-DE23FC6E78B9}" presName="vert1" presStyleCnt="0"/>
      <dgm:spPr/>
    </dgm:pt>
    <dgm:pt modelId="{4E7704D4-F35E-4222-8A7D-0FB20DBE9B6E}" type="pres">
      <dgm:prSet presAssocID="{5FA087DB-D7D9-4EAB-83FB-61C95368D435}" presName="thickLine" presStyleLbl="alignNode1" presStyleIdx="2" presStyleCnt="12"/>
      <dgm:spPr/>
    </dgm:pt>
    <dgm:pt modelId="{19253285-98E0-4940-84C5-3AAB56EDD34B}" type="pres">
      <dgm:prSet presAssocID="{5FA087DB-D7D9-4EAB-83FB-61C95368D435}" presName="horz1" presStyleCnt="0"/>
      <dgm:spPr/>
    </dgm:pt>
    <dgm:pt modelId="{CE779DC5-6648-40A8-9484-3C7F052A9851}" type="pres">
      <dgm:prSet presAssocID="{5FA087DB-D7D9-4EAB-83FB-61C95368D435}" presName="tx1" presStyleLbl="revTx" presStyleIdx="2" presStyleCnt="12"/>
      <dgm:spPr/>
    </dgm:pt>
    <dgm:pt modelId="{229F4149-E5BE-48D3-A78C-EB67909A3417}" type="pres">
      <dgm:prSet presAssocID="{5FA087DB-D7D9-4EAB-83FB-61C95368D435}" presName="vert1" presStyleCnt="0"/>
      <dgm:spPr/>
    </dgm:pt>
    <dgm:pt modelId="{ADF408B3-680F-4739-AE9C-5F5673738C08}" type="pres">
      <dgm:prSet presAssocID="{445DF85F-BF7F-4CD6-B354-16616D96A6B7}" presName="thickLine" presStyleLbl="alignNode1" presStyleIdx="3" presStyleCnt="12"/>
      <dgm:spPr/>
    </dgm:pt>
    <dgm:pt modelId="{39150DB8-FE84-4798-9094-CEB46B8D8C45}" type="pres">
      <dgm:prSet presAssocID="{445DF85F-BF7F-4CD6-B354-16616D96A6B7}" presName="horz1" presStyleCnt="0"/>
      <dgm:spPr/>
    </dgm:pt>
    <dgm:pt modelId="{01FC41AD-08A9-40C0-95DC-137A0C3A4D36}" type="pres">
      <dgm:prSet presAssocID="{445DF85F-BF7F-4CD6-B354-16616D96A6B7}" presName="tx1" presStyleLbl="revTx" presStyleIdx="3" presStyleCnt="12"/>
      <dgm:spPr/>
    </dgm:pt>
    <dgm:pt modelId="{030778DC-843F-430E-B240-36001E79CCDD}" type="pres">
      <dgm:prSet presAssocID="{445DF85F-BF7F-4CD6-B354-16616D96A6B7}" presName="vert1" presStyleCnt="0"/>
      <dgm:spPr/>
    </dgm:pt>
    <dgm:pt modelId="{0A84DEEC-92EF-4A51-9A3B-2D24C026DC46}" type="pres">
      <dgm:prSet presAssocID="{6FB99522-5556-408C-8508-10FFB0330B62}" presName="thickLine" presStyleLbl="alignNode1" presStyleIdx="4" presStyleCnt="12"/>
      <dgm:spPr/>
    </dgm:pt>
    <dgm:pt modelId="{F22667A5-13F4-4C84-96D1-84E0F7463131}" type="pres">
      <dgm:prSet presAssocID="{6FB99522-5556-408C-8508-10FFB0330B62}" presName="horz1" presStyleCnt="0"/>
      <dgm:spPr/>
    </dgm:pt>
    <dgm:pt modelId="{9B81B28B-EB0C-47A1-8742-A76BC12C5ED6}" type="pres">
      <dgm:prSet presAssocID="{6FB99522-5556-408C-8508-10FFB0330B62}" presName="tx1" presStyleLbl="revTx" presStyleIdx="4" presStyleCnt="12"/>
      <dgm:spPr/>
    </dgm:pt>
    <dgm:pt modelId="{7C349AA5-40D1-4C34-8666-061A6F437D9A}" type="pres">
      <dgm:prSet presAssocID="{6FB99522-5556-408C-8508-10FFB0330B62}" presName="vert1" presStyleCnt="0"/>
      <dgm:spPr/>
    </dgm:pt>
    <dgm:pt modelId="{A1B2BD5F-7387-48CC-839B-D6D6F3B3CD05}" type="pres">
      <dgm:prSet presAssocID="{1DC14923-C176-4B00-8DAE-C815B2F8AC52}" presName="thickLine" presStyleLbl="alignNode1" presStyleIdx="5" presStyleCnt="12"/>
      <dgm:spPr/>
    </dgm:pt>
    <dgm:pt modelId="{C04BFFF8-9FD9-4B39-842E-1C8BEFEB5165}" type="pres">
      <dgm:prSet presAssocID="{1DC14923-C176-4B00-8DAE-C815B2F8AC52}" presName="horz1" presStyleCnt="0"/>
      <dgm:spPr/>
    </dgm:pt>
    <dgm:pt modelId="{BEEDA140-8C56-4E5E-92DD-F4FC39C080C5}" type="pres">
      <dgm:prSet presAssocID="{1DC14923-C176-4B00-8DAE-C815B2F8AC52}" presName="tx1" presStyleLbl="revTx" presStyleIdx="5" presStyleCnt="12"/>
      <dgm:spPr/>
    </dgm:pt>
    <dgm:pt modelId="{CBB32FEA-06AF-4C57-91B0-400D4B219342}" type="pres">
      <dgm:prSet presAssocID="{1DC14923-C176-4B00-8DAE-C815B2F8AC52}" presName="vert1" presStyleCnt="0"/>
      <dgm:spPr/>
    </dgm:pt>
    <dgm:pt modelId="{95677C4F-D93A-4DBB-A295-7D393A95076C}" type="pres">
      <dgm:prSet presAssocID="{E6E8E326-EE06-4D57-9C68-21BC6CA50CCC}" presName="thickLine" presStyleLbl="alignNode1" presStyleIdx="6" presStyleCnt="12"/>
      <dgm:spPr/>
    </dgm:pt>
    <dgm:pt modelId="{E69F3AD0-720C-4146-9A52-13BBE8D22F4A}" type="pres">
      <dgm:prSet presAssocID="{E6E8E326-EE06-4D57-9C68-21BC6CA50CCC}" presName="horz1" presStyleCnt="0"/>
      <dgm:spPr/>
    </dgm:pt>
    <dgm:pt modelId="{E2FDF173-6AC5-43C8-8E55-0B68AF36E88F}" type="pres">
      <dgm:prSet presAssocID="{E6E8E326-EE06-4D57-9C68-21BC6CA50CCC}" presName="tx1" presStyleLbl="revTx" presStyleIdx="6" presStyleCnt="12"/>
      <dgm:spPr/>
    </dgm:pt>
    <dgm:pt modelId="{2D9E499C-3C55-416F-8202-24FB031C0E43}" type="pres">
      <dgm:prSet presAssocID="{E6E8E326-EE06-4D57-9C68-21BC6CA50CCC}" presName="vert1" presStyleCnt="0"/>
      <dgm:spPr/>
    </dgm:pt>
    <dgm:pt modelId="{5789FBF7-0FB7-44DB-B96B-E1DEF1AD1525}" type="pres">
      <dgm:prSet presAssocID="{ECC9706A-B450-49CF-BABA-5A7FFF56CBAD}" presName="thickLine" presStyleLbl="alignNode1" presStyleIdx="7" presStyleCnt="12"/>
      <dgm:spPr/>
    </dgm:pt>
    <dgm:pt modelId="{968D05EE-0A8A-4FBA-87B3-112AFD34F49E}" type="pres">
      <dgm:prSet presAssocID="{ECC9706A-B450-49CF-BABA-5A7FFF56CBAD}" presName="horz1" presStyleCnt="0"/>
      <dgm:spPr/>
    </dgm:pt>
    <dgm:pt modelId="{E8BD13C0-7167-4DF8-9F64-29EF606F6FA5}" type="pres">
      <dgm:prSet presAssocID="{ECC9706A-B450-49CF-BABA-5A7FFF56CBAD}" presName="tx1" presStyleLbl="revTx" presStyleIdx="7" presStyleCnt="12"/>
      <dgm:spPr/>
    </dgm:pt>
    <dgm:pt modelId="{0652EB3F-1F9B-4628-8C7E-A7C287F5C857}" type="pres">
      <dgm:prSet presAssocID="{ECC9706A-B450-49CF-BABA-5A7FFF56CBAD}" presName="vert1" presStyleCnt="0"/>
      <dgm:spPr/>
    </dgm:pt>
    <dgm:pt modelId="{0D3B2F35-AF84-4A62-BC0C-4AE04E049705}" type="pres">
      <dgm:prSet presAssocID="{E7494F2C-E5A0-4885-8BBD-318540C29FD2}" presName="thickLine" presStyleLbl="alignNode1" presStyleIdx="8" presStyleCnt="12"/>
      <dgm:spPr/>
    </dgm:pt>
    <dgm:pt modelId="{45510CAB-0750-4887-9C3B-2C4AFE5F4930}" type="pres">
      <dgm:prSet presAssocID="{E7494F2C-E5A0-4885-8BBD-318540C29FD2}" presName="horz1" presStyleCnt="0"/>
      <dgm:spPr/>
    </dgm:pt>
    <dgm:pt modelId="{82599BFC-FDE6-4636-B8DA-127CCCF875A2}" type="pres">
      <dgm:prSet presAssocID="{E7494F2C-E5A0-4885-8BBD-318540C29FD2}" presName="tx1" presStyleLbl="revTx" presStyleIdx="8" presStyleCnt="12"/>
      <dgm:spPr/>
    </dgm:pt>
    <dgm:pt modelId="{A2BFC9A9-818C-4241-8DFF-A7153688027A}" type="pres">
      <dgm:prSet presAssocID="{E7494F2C-E5A0-4885-8BBD-318540C29FD2}" presName="vert1" presStyleCnt="0"/>
      <dgm:spPr/>
    </dgm:pt>
    <dgm:pt modelId="{B38ACF31-A1C3-48D3-A695-CA5DFEC7B64C}" type="pres">
      <dgm:prSet presAssocID="{11A25B7A-4743-46A7-96FA-B6F1430B5D1B}" presName="thickLine" presStyleLbl="alignNode1" presStyleIdx="9" presStyleCnt="12"/>
      <dgm:spPr/>
    </dgm:pt>
    <dgm:pt modelId="{19B1DABE-9922-4C35-9396-3EFB9E65CB2E}" type="pres">
      <dgm:prSet presAssocID="{11A25B7A-4743-46A7-96FA-B6F1430B5D1B}" presName="horz1" presStyleCnt="0"/>
      <dgm:spPr/>
    </dgm:pt>
    <dgm:pt modelId="{61DAE62A-E0CB-461D-8800-C1CB2381121E}" type="pres">
      <dgm:prSet presAssocID="{11A25B7A-4743-46A7-96FA-B6F1430B5D1B}" presName="tx1" presStyleLbl="revTx" presStyleIdx="9" presStyleCnt="12"/>
      <dgm:spPr/>
    </dgm:pt>
    <dgm:pt modelId="{69966F00-3086-4218-8273-59F635371690}" type="pres">
      <dgm:prSet presAssocID="{11A25B7A-4743-46A7-96FA-B6F1430B5D1B}" presName="vert1" presStyleCnt="0"/>
      <dgm:spPr/>
    </dgm:pt>
    <dgm:pt modelId="{6B9E03A6-7586-44A2-AAE7-C7E7778F7423}" type="pres">
      <dgm:prSet presAssocID="{65EB71CB-0F81-44B4-8705-7538D93433AA}" presName="thickLine" presStyleLbl="alignNode1" presStyleIdx="10" presStyleCnt="12"/>
      <dgm:spPr/>
    </dgm:pt>
    <dgm:pt modelId="{70AC7701-443E-436F-B5B2-5C553E328F83}" type="pres">
      <dgm:prSet presAssocID="{65EB71CB-0F81-44B4-8705-7538D93433AA}" presName="horz1" presStyleCnt="0"/>
      <dgm:spPr/>
    </dgm:pt>
    <dgm:pt modelId="{BF58A5DD-8EA8-42E1-A111-B18E5D2BBDAA}" type="pres">
      <dgm:prSet presAssocID="{65EB71CB-0F81-44B4-8705-7538D93433AA}" presName="tx1" presStyleLbl="revTx" presStyleIdx="10" presStyleCnt="12"/>
      <dgm:spPr/>
    </dgm:pt>
    <dgm:pt modelId="{D4AB7B79-E6B5-43E8-B0DE-2B8C91CFBF3E}" type="pres">
      <dgm:prSet presAssocID="{65EB71CB-0F81-44B4-8705-7538D93433AA}" presName="vert1" presStyleCnt="0"/>
      <dgm:spPr/>
    </dgm:pt>
    <dgm:pt modelId="{57DB6A6D-BEEC-481B-B501-83D2EF4CD6CD}" type="pres">
      <dgm:prSet presAssocID="{D19B7B2B-D8C7-4755-B634-C1351A285A92}" presName="thickLine" presStyleLbl="alignNode1" presStyleIdx="11" presStyleCnt="12"/>
      <dgm:spPr/>
    </dgm:pt>
    <dgm:pt modelId="{45923029-2081-4574-AF7C-C49D9117CCC1}" type="pres">
      <dgm:prSet presAssocID="{D19B7B2B-D8C7-4755-B634-C1351A285A92}" presName="horz1" presStyleCnt="0"/>
      <dgm:spPr/>
    </dgm:pt>
    <dgm:pt modelId="{AD425C5A-5C7C-4EDD-A0E7-6496A025D7D8}" type="pres">
      <dgm:prSet presAssocID="{D19B7B2B-D8C7-4755-B634-C1351A285A92}" presName="tx1" presStyleLbl="revTx" presStyleIdx="11" presStyleCnt="12"/>
      <dgm:spPr/>
    </dgm:pt>
    <dgm:pt modelId="{0CE2CDFB-548F-4071-9C61-4C2AA61ABE60}" type="pres">
      <dgm:prSet presAssocID="{D19B7B2B-D8C7-4755-B634-C1351A285A92}" presName="vert1" presStyleCnt="0"/>
      <dgm:spPr/>
    </dgm:pt>
  </dgm:ptLst>
  <dgm:cxnLst>
    <dgm:cxn modelId="{2720F50F-852C-4080-9364-4A3DDFB4E1DF}" srcId="{C62D9688-F609-4735-89F5-C4C75C698007}" destId="{1DC14923-C176-4B00-8DAE-C815B2F8AC52}" srcOrd="5" destOrd="0" parTransId="{87624B75-FD3D-4FF8-88E3-81FA3953E4F0}" sibTransId="{CD9755F3-99D6-4FB9-8828-52671D0A9D9E}"/>
    <dgm:cxn modelId="{71EDB023-4428-48FF-B5CB-BAACD34840E8}" srcId="{C62D9688-F609-4735-89F5-C4C75C698007}" destId="{65EB71CB-0F81-44B4-8705-7538D93433AA}" srcOrd="10" destOrd="0" parTransId="{99AF068B-3EF3-4288-8B56-19004DE1DC8D}" sibTransId="{143F8037-A9D0-4421-B58C-D52B485BA226}"/>
    <dgm:cxn modelId="{78381531-2538-4453-8BEC-64D2E6BA7B53}" type="presOf" srcId="{445DF85F-BF7F-4CD6-B354-16616D96A6B7}" destId="{01FC41AD-08A9-40C0-95DC-137A0C3A4D36}" srcOrd="0" destOrd="0" presId="urn:microsoft.com/office/officeart/2008/layout/LinedList"/>
    <dgm:cxn modelId="{CAD03235-9262-4B3F-B2DB-414A7549986F}" srcId="{C62D9688-F609-4735-89F5-C4C75C698007}" destId="{ECC9706A-B450-49CF-BABA-5A7FFF56CBAD}" srcOrd="7" destOrd="0" parTransId="{683E3824-FB3A-43D9-8047-AA4D29149F90}" sibTransId="{5C92FB7B-2FD4-4A31-8A86-EF7FE1BA7DF7}"/>
    <dgm:cxn modelId="{7649DE36-F65F-4EB4-9988-03A2DDD4B5DD}" type="presOf" srcId="{65EB71CB-0F81-44B4-8705-7538D93433AA}" destId="{BF58A5DD-8EA8-42E1-A111-B18E5D2BBDAA}" srcOrd="0" destOrd="0" presId="urn:microsoft.com/office/officeart/2008/layout/LinedList"/>
    <dgm:cxn modelId="{D955E53B-44A4-4ADD-B21F-4CCAD2810588}" srcId="{C62D9688-F609-4735-89F5-C4C75C698007}" destId="{6FB99522-5556-408C-8508-10FFB0330B62}" srcOrd="4" destOrd="0" parTransId="{F853C940-E4C9-45DE-9FE4-F9B38F5F9E93}" sibTransId="{5E849068-1BC5-436B-A502-EB3048E694D1}"/>
    <dgm:cxn modelId="{7E5B7044-94BE-42E0-957A-1C1317AA8C56}" srcId="{C62D9688-F609-4735-89F5-C4C75C698007}" destId="{5FA087DB-D7D9-4EAB-83FB-61C95368D435}" srcOrd="2" destOrd="0" parTransId="{9CD76C1C-B1C4-4B2D-AF25-4CFEA8C390D0}" sibTransId="{B737086C-CD1A-410E-854B-14FC0A352CCD}"/>
    <dgm:cxn modelId="{83D6FB44-F15C-4B69-B097-7C8035171710}" type="presOf" srcId="{E6E8E326-EE06-4D57-9C68-21BC6CA50CCC}" destId="{E2FDF173-6AC5-43C8-8E55-0B68AF36E88F}" srcOrd="0" destOrd="0" presId="urn:microsoft.com/office/officeart/2008/layout/LinedList"/>
    <dgm:cxn modelId="{151D506F-080E-4EAF-94A0-37FEE1A66F50}" srcId="{C62D9688-F609-4735-89F5-C4C75C698007}" destId="{FF2D3822-4B7F-4918-B564-E11565F58C2A}" srcOrd="0" destOrd="0" parTransId="{82DB2276-3D0D-4D1B-A6AE-52659C88829A}" sibTransId="{98782B9E-097D-4ADA-ABAA-66ABEC5984D0}"/>
    <dgm:cxn modelId="{27EDF352-73A5-4A2E-B6AF-C6924923A312}" type="presOf" srcId="{ECC9706A-B450-49CF-BABA-5A7FFF56CBAD}" destId="{E8BD13C0-7167-4DF8-9F64-29EF606F6FA5}" srcOrd="0" destOrd="0" presId="urn:microsoft.com/office/officeart/2008/layout/LinedList"/>
    <dgm:cxn modelId="{38BD0783-8D0C-450F-AF3A-F5AA344443A3}" type="presOf" srcId="{FF2D3822-4B7F-4918-B564-E11565F58C2A}" destId="{681159BD-D707-465B-80BC-E9B3F2E95E4A}" srcOrd="0" destOrd="0" presId="urn:microsoft.com/office/officeart/2008/layout/LinedList"/>
    <dgm:cxn modelId="{2CA27E8B-A3FB-4148-B284-5D9C6E8FC92F}" type="presOf" srcId="{D19B7B2B-D8C7-4755-B634-C1351A285A92}" destId="{AD425C5A-5C7C-4EDD-A0E7-6496A025D7D8}" srcOrd="0" destOrd="0" presId="urn:microsoft.com/office/officeart/2008/layout/LinedList"/>
    <dgm:cxn modelId="{B2DD2F8F-7E1E-4EA6-8981-80374C436FBE}" type="presOf" srcId="{11A25B7A-4743-46A7-96FA-B6F1430B5D1B}" destId="{61DAE62A-E0CB-461D-8800-C1CB2381121E}" srcOrd="0" destOrd="0" presId="urn:microsoft.com/office/officeart/2008/layout/LinedList"/>
    <dgm:cxn modelId="{B5B1949D-C79B-496D-B727-0C081C030942}" type="presOf" srcId="{E7494F2C-E5A0-4885-8BBD-318540C29FD2}" destId="{82599BFC-FDE6-4636-B8DA-127CCCF875A2}" srcOrd="0" destOrd="0" presId="urn:microsoft.com/office/officeart/2008/layout/LinedList"/>
    <dgm:cxn modelId="{6979A6A4-8564-4A32-97C4-6DA9EA62F36C}" type="presOf" srcId="{C62D9688-F609-4735-89F5-C4C75C698007}" destId="{4401E630-2E06-482F-A0E7-326D90952815}" srcOrd="0" destOrd="0" presId="urn:microsoft.com/office/officeart/2008/layout/LinedList"/>
    <dgm:cxn modelId="{52F7FEAF-5DD1-419C-AD76-0E584153AB23}" type="presOf" srcId="{C1041209-5A37-470A-B450-DE23FC6E78B9}" destId="{17A46B21-1037-4895-AA50-F5129544197C}" srcOrd="0" destOrd="0" presId="urn:microsoft.com/office/officeart/2008/layout/LinedList"/>
    <dgm:cxn modelId="{0B5362B5-1634-4EAF-A104-BEB1E97510A3}" type="presOf" srcId="{1DC14923-C176-4B00-8DAE-C815B2F8AC52}" destId="{BEEDA140-8C56-4E5E-92DD-F4FC39C080C5}" srcOrd="0" destOrd="0" presId="urn:microsoft.com/office/officeart/2008/layout/LinedList"/>
    <dgm:cxn modelId="{7A50BAC4-C41A-4446-82D2-52EDEE68EBA9}" srcId="{C62D9688-F609-4735-89F5-C4C75C698007}" destId="{E7494F2C-E5A0-4885-8BBD-318540C29FD2}" srcOrd="8" destOrd="0" parTransId="{CE00213A-B2D0-4D2E-BB49-F0644B0AF388}" sibTransId="{030A3E41-5837-4932-8CC4-593E67C5DAB2}"/>
    <dgm:cxn modelId="{A9064EC8-744B-4A78-8EB6-CBBB68FD094B}" srcId="{C62D9688-F609-4735-89F5-C4C75C698007}" destId="{C1041209-5A37-470A-B450-DE23FC6E78B9}" srcOrd="1" destOrd="0" parTransId="{9DFDF9D2-CDEB-4DCC-88C6-94C01DF5D324}" sibTransId="{BC3C38DC-C0A9-45AA-8F77-A8929BC82D7B}"/>
    <dgm:cxn modelId="{F2C83FCD-59F7-4085-A568-38F53B479A93}" srcId="{C62D9688-F609-4735-89F5-C4C75C698007}" destId="{D19B7B2B-D8C7-4755-B634-C1351A285A92}" srcOrd="11" destOrd="0" parTransId="{156BCBD1-3763-44BB-8A5C-74ED41715D3A}" sibTransId="{53A72970-6334-491D-B5F6-EF64DA4D0B58}"/>
    <dgm:cxn modelId="{D759FCD3-DC88-46F7-BB41-FF982445B73E}" srcId="{C62D9688-F609-4735-89F5-C4C75C698007}" destId="{11A25B7A-4743-46A7-96FA-B6F1430B5D1B}" srcOrd="9" destOrd="0" parTransId="{616AC396-DF38-4AE7-AF1A-E67B7AC25B77}" sibTransId="{9B3E19CB-B4B9-4694-AEAD-40F3E0697CC5}"/>
    <dgm:cxn modelId="{8C2E2BE7-14DF-4F15-8B5A-56D370A1681B}" srcId="{C62D9688-F609-4735-89F5-C4C75C698007}" destId="{E6E8E326-EE06-4D57-9C68-21BC6CA50CCC}" srcOrd="6" destOrd="0" parTransId="{F85136CD-3C0D-43F2-A046-55056E17CCE3}" sibTransId="{9D886787-B9E8-4F84-AC18-71A0BA42C553}"/>
    <dgm:cxn modelId="{CD53BBE7-D08D-43A6-88A8-D76781BAEA30}" srcId="{C62D9688-F609-4735-89F5-C4C75C698007}" destId="{445DF85F-BF7F-4CD6-B354-16616D96A6B7}" srcOrd="3" destOrd="0" parTransId="{289B737B-4412-4068-B63F-4BC8F64F4DDD}" sibTransId="{372A86E2-A1D4-4E8A-9765-63B0FA1823AE}"/>
    <dgm:cxn modelId="{E739CCED-003B-4571-8F72-D58FFD7903A2}" type="presOf" srcId="{5FA087DB-D7D9-4EAB-83FB-61C95368D435}" destId="{CE779DC5-6648-40A8-9484-3C7F052A9851}" srcOrd="0" destOrd="0" presId="urn:microsoft.com/office/officeart/2008/layout/LinedList"/>
    <dgm:cxn modelId="{AFECDCED-088C-454D-8231-5156859B54D9}" type="presOf" srcId="{6FB99522-5556-408C-8508-10FFB0330B62}" destId="{9B81B28B-EB0C-47A1-8742-A76BC12C5ED6}" srcOrd="0" destOrd="0" presId="urn:microsoft.com/office/officeart/2008/layout/LinedList"/>
    <dgm:cxn modelId="{69C1D4F0-FD05-41CF-899E-D9D582B882C7}" type="presParOf" srcId="{4401E630-2E06-482F-A0E7-326D90952815}" destId="{6701E82A-03F7-4A27-B1A7-44762245C845}" srcOrd="0" destOrd="0" presId="urn:microsoft.com/office/officeart/2008/layout/LinedList"/>
    <dgm:cxn modelId="{74538FE7-92F5-44E7-86B1-AAC9A25A01B8}" type="presParOf" srcId="{4401E630-2E06-482F-A0E7-326D90952815}" destId="{E25995AE-0AA4-4485-900A-B310A56827E1}" srcOrd="1" destOrd="0" presId="urn:microsoft.com/office/officeart/2008/layout/LinedList"/>
    <dgm:cxn modelId="{588AEF7A-8600-4149-84E1-530C46E91542}" type="presParOf" srcId="{E25995AE-0AA4-4485-900A-B310A56827E1}" destId="{681159BD-D707-465B-80BC-E9B3F2E95E4A}" srcOrd="0" destOrd="0" presId="urn:microsoft.com/office/officeart/2008/layout/LinedList"/>
    <dgm:cxn modelId="{40BDFD6A-1CA9-419A-8A1F-0AC9D8161AFE}" type="presParOf" srcId="{E25995AE-0AA4-4485-900A-B310A56827E1}" destId="{D22FF788-C0ED-47D0-8523-43E4A067AE4D}" srcOrd="1" destOrd="0" presId="urn:microsoft.com/office/officeart/2008/layout/LinedList"/>
    <dgm:cxn modelId="{7AD31F21-CF12-4605-B7F7-7E9BC2AD7751}" type="presParOf" srcId="{4401E630-2E06-482F-A0E7-326D90952815}" destId="{3EF5EDA6-4049-4E7D-A534-B049E915ED59}" srcOrd="2" destOrd="0" presId="urn:microsoft.com/office/officeart/2008/layout/LinedList"/>
    <dgm:cxn modelId="{F6A4AE39-0A3E-40D5-9F71-31434C984C72}" type="presParOf" srcId="{4401E630-2E06-482F-A0E7-326D90952815}" destId="{97F0BFE3-FD70-4942-936E-13A357E7DCEC}" srcOrd="3" destOrd="0" presId="urn:microsoft.com/office/officeart/2008/layout/LinedList"/>
    <dgm:cxn modelId="{EB410C4B-53DA-4B80-8960-E9AB1D6B9FAA}" type="presParOf" srcId="{97F0BFE3-FD70-4942-936E-13A357E7DCEC}" destId="{17A46B21-1037-4895-AA50-F5129544197C}" srcOrd="0" destOrd="0" presId="urn:microsoft.com/office/officeart/2008/layout/LinedList"/>
    <dgm:cxn modelId="{F868DFA3-4AFD-4B7B-A63D-04DF2FD732C0}" type="presParOf" srcId="{97F0BFE3-FD70-4942-936E-13A357E7DCEC}" destId="{80C234FE-E20A-480C-8C4E-48E52E0C62A7}" srcOrd="1" destOrd="0" presId="urn:microsoft.com/office/officeart/2008/layout/LinedList"/>
    <dgm:cxn modelId="{EE331D71-5D13-4C8B-94A9-E7099F109F36}" type="presParOf" srcId="{4401E630-2E06-482F-A0E7-326D90952815}" destId="{4E7704D4-F35E-4222-8A7D-0FB20DBE9B6E}" srcOrd="4" destOrd="0" presId="urn:microsoft.com/office/officeart/2008/layout/LinedList"/>
    <dgm:cxn modelId="{93D87FBD-D8AF-4FA3-BAD8-32F8D166F7D5}" type="presParOf" srcId="{4401E630-2E06-482F-A0E7-326D90952815}" destId="{19253285-98E0-4940-84C5-3AAB56EDD34B}" srcOrd="5" destOrd="0" presId="urn:microsoft.com/office/officeart/2008/layout/LinedList"/>
    <dgm:cxn modelId="{231421F8-399B-4A79-945F-08BAD7965726}" type="presParOf" srcId="{19253285-98E0-4940-84C5-3AAB56EDD34B}" destId="{CE779DC5-6648-40A8-9484-3C7F052A9851}" srcOrd="0" destOrd="0" presId="urn:microsoft.com/office/officeart/2008/layout/LinedList"/>
    <dgm:cxn modelId="{D9B3E7C6-848A-4DB8-9963-63578AF40AA1}" type="presParOf" srcId="{19253285-98E0-4940-84C5-3AAB56EDD34B}" destId="{229F4149-E5BE-48D3-A78C-EB67909A3417}" srcOrd="1" destOrd="0" presId="urn:microsoft.com/office/officeart/2008/layout/LinedList"/>
    <dgm:cxn modelId="{F1B28C51-E729-46E7-855A-E0B9250AFFA7}" type="presParOf" srcId="{4401E630-2E06-482F-A0E7-326D90952815}" destId="{ADF408B3-680F-4739-AE9C-5F5673738C08}" srcOrd="6" destOrd="0" presId="urn:microsoft.com/office/officeart/2008/layout/LinedList"/>
    <dgm:cxn modelId="{B9492E8D-3423-4538-BA4A-F149F0AC4D70}" type="presParOf" srcId="{4401E630-2E06-482F-A0E7-326D90952815}" destId="{39150DB8-FE84-4798-9094-CEB46B8D8C45}" srcOrd="7" destOrd="0" presId="urn:microsoft.com/office/officeart/2008/layout/LinedList"/>
    <dgm:cxn modelId="{F7BC6A0D-6258-4F1C-9AB2-53708D572103}" type="presParOf" srcId="{39150DB8-FE84-4798-9094-CEB46B8D8C45}" destId="{01FC41AD-08A9-40C0-95DC-137A0C3A4D36}" srcOrd="0" destOrd="0" presId="urn:microsoft.com/office/officeart/2008/layout/LinedList"/>
    <dgm:cxn modelId="{8A83E12B-7B19-4F8C-AB59-ACD8534F0B83}" type="presParOf" srcId="{39150DB8-FE84-4798-9094-CEB46B8D8C45}" destId="{030778DC-843F-430E-B240-36001E79CCDD}" srcOrd="1" destOrd="0" presId="urn:microsoft.com/office/officeart/2008/layout/LinedList"/>
    <dgm:cxn modelId="{0523666A-CF1B-44CD-B149-0FB56C1F69C6}" type="presParOf" srcId="{4401E630-2E06-482F-A0E7-326D90952815}" destId="{0A84DEEC-92EF-4A51-9A3B-2D24C026DC46}" srcOrd="8" destOrd="0" presId="urn:microsoft.com/office/officeart/2008/layout/LinedList"/>
    <dgm:cxn modelId="{AD2E0974-0E12-42C7-B95F-A3CCAA3BDA3E}" type="presParOf" srcId="{4401E630-2E06-482F-A0E7-326D90952815}" destId="{F22667A5-13F4-4C84-96D1-84E0F7463131}" srcOrd="9" destOrd="0" presId="urn:microsoft.com/office/officeart/2008/layout/LinedList"/>
    <dgm:cxn modelId="{379E7074-70C7-4396-A22E-BBE82B1B4B25}" type="presParOf" srcId="{F22667A5-13F4-4C84-96D1-84E0F7463131}" destId="{9B81B28B-EB0C-47A1-8742-A76BC12C5ED6}" srcOrd="0" destOrd="0" presId="urn:microsoft.com/office/officeart/2008/layout/LinedList"/>
    <dgm:cxn modelId="{4859BDC6-FF6F-4ED6-B865-DDEC1B475EE6}" type="presParOf" srcId="{F22667A5-13F4-4C84-96D1-84E0F7463131}" destId="{7C349AA5-40D1-4C34-8666-061A6F437D9A}" srcOrd="1" destOrd="0" presId="urn:microsoft.com/office/officeart/2008/layout/LinedList"/>
    <dgm:cxn modelId="{702812F9-496A-4141-9AA9-DC91BCD458A4}" type="presParOf" srcId="{4401E630-2E06-482F-A0E7-326D90952815}" destId="{A1B2BD5F-7387-48CC-839B-D6D6F3B3CD05}" srcOrd="10" destOrd="0" presId="urn:microsoft.com/office/officeart/2008/layout/LinedList"/>
    <dgm:cxn modelId="{2BE5A10F-4808-4102-9256-CC5E85C2DC28}" type="presParOf" srcId="{4401E630-2E06-482F-A0E7-326D90952815}" destId="{C04BFFF8-9FD9-4B39-842E-1C8BEFEB5165}" srcOrd="11" destOrd="0" presId="urn:microsoft.com/office/officeart/2008/layout/LinedList"/>
    <dgm:cxn modelId="{26A6B179-099A-4C41-9233-54153A366D8F}" type="presParOf" srcId="{C04BFFF8-9FD9-4B39-842E-1C8BEFEB5165}" destId="{BEEDA140-8C56-4E5E-92DD-F4FC39C080C5}" srcOrd="0" destOrd="0" presId="urn:microsoft.com/office/officeart/2008/layout/LinedList"/>
    <dgm:cxn modelId="{412DAC24-148C-461B-8A46-136177F5E7C6}" type="presParOf" srcId="{C04BFFF8-9FD9-4B39-842E-1C8BEFEB5165}" destId="{CBB32FEA-06AF-4C57-91B0-400D4B219342}" srcOrd="1" destOrd="0" presId="urn:microsoft.com/office/officeart/2008/layout/LinedList"/>
    <dgm:cxn modelId="{A3954F1F-1179-4082-BBEA-375E67CD7947}" type="presParOf" srcId="{4401E630-2E06-482F-A0E7-326D90952815}" destId="{95677C4F-D93A-4DBB-A295-7D393A95076C}" srcOrd="12" destOrd="0" presId="urn:microsoft.com/office/officeart/2008/layout/LinedList"/>
    <dgm:cxn modelId="{0AA0F927-6711-43A7-BFF6-2A6CABFA68BA}" type="presParOf" srcId="{4401E630-2E06-482F-A0E7-326D90952815}" destId="{E69F3AD0-720C-4146-9A52-13BBE8D22F4A}" srcOrd="13" destOrd="0" presId="urn:microsoft.com/office/officeart/2008/layout/LinedList"/>
    <dgm:cxn modelId="{C652261B-E989-476F-A4CC-56C3C0B7C97D}" type="presParOf" srcId="{E69F3AD0-720C-4146-9A52-13BBE8D22F4A}" destId="{E2FDF173-6AC5-43C8-8E55-0B68AF36E88F}" srcOrd="0" destOrd="0" presId="urn:microsoft.com/office/officeart/2008/layout/LinedList"/>
    <dgm:cxn modelId="{2ED0BA38-194F-4558-B658-E7B4A23C7400}" type="presParOf" srcId="{E69F3AD0-720C-4146-9A52-13BBE8D22F4A}" destId="{2D9E499C-3C55-416F-8202-24FB031C0E43}" srcOrd="1" destOrd="0" presId="urn:microsoft.com/office/officeart/2008/layout/LinedList"/>
    <dgm:cxn modelId="{63F52695-D404-45F4-A2CB-F499AFC0B011}" type="presParOf" srcId="{4401E630-2E06-482F-A0E7-326D90952815}" destId="{5789FBF7-0FB7-44DB-B96B-E1DEF1AD1525}" srcOrd="14" destOrd="0" presId="urn:microsoft.com/office/officeart/2008/layout/LinedList"/>
    <dgm:cxn modelId="{28D70660-8F6F-4465-B97E-6AC9FAFD486D}" type="presParOf" srcId="{4401E630-2E06-482F-A0E7-326D90952815}" destId="{968D05EE-0A8A-4FBA-87B3-112AFD34F49E}" srcOrd="15" destOrd="0" presId="urn:microsoft.com/office/officeart/2008/layout/LinedList"/>
    <dgm:cxn modelId="{41B2C84B-F532-4E4A-8888-0001E5D5D613}" type="presParOf" srcId="{968D05EE-0A8A-4FBA-87B3-112AFD34F49E}" destId="{E8BD13C0-7167-4DF8-9F64-29EF606F6FA5}" srcOrd="0" destOrd="0" presId="urn:microsoft.com/office/officeart/2008/layout/LinedList"/>
    <dgm:cxn modelId="{4E3CB7B9-A95F-444C-B431-CC33479AC026}" type="presParOf" srcId="{968D05EE-0A8A-4FBA-87B3-112AFD34F49E}" destId="{0652EB3F-1F9B-4628-8C7E-A7C287F5C857}" srcOrd="1" destOrd="0" presId="urn:microsoft.com/office/officeart/2008/layout/LinedList"/>
    <dgm:cxn modelId="{D40E89A7-6E17-4491-9E2C-5C1996325054}" type="presParOf" srcId="{4401E630-2E06-482F-A0E7-326D90952815}" destId="{0D3B2F35-AF84-4A62-BC0C-4AE04E049705}" srcOrd="16" destOrd="0" presId="urn:microsoft.com/office/officeart/2008/layout/LinedList"/>
    <dgm:cxn modelId="{C03DABE3-CC2F-4E65-B685-B6972956ECB0}" type="presParOf" srcId="{4401E630-2E06-482F-A0E7-326D90952815}" destId="{45510CAB-0750-4887-9C3B-2C4AFE5F4930}" srcOrd="17" destOrd="0" presId="urn:microsoft.com/office/officeart/2008/layout/LinedList"/>
    <dgm:cxn modelId="{EFB95225-CDB7-4142-9DDF-10AA0FAFE24E}" type="presParOf" srcId="{45510CAB-0750-4887-9C3B-2C4AFE5F4930}" destId="{82599BFC-FDE6-4636-B8DA-127CCCF875A2}" srcOrd="0" destOrd="0" presId="urn:microsoft.com/office/officeart/2008/layout/LinedList"/>
    <dgm:cxn modelId="{D455F10C-1877-466B-BE82-C74CD9625BB4}" type="presParOf" srcId="{45510CAB-0750-4887-9C3B-2C4AFE5F4930}" destId="{A2BFC9A9-818C-4241-8DFF-A7153688027A}" srcOrd="1" destOrd="0" presId="urn:microsoft.com/office/officeart/2008/layout/LinedList"/>
    <dgm:cxn modelId="{7F61502B-D08F-4DCA-B5A7-2F76AEDBFC64}" type="presParOf" srcId="{4401E630-2E06-482F-A0E7-326D90952815}" destId="{B38ACF31-A1C3-48D3-A695-CA5DFEC7B64C}" srcOrd="18" destOrd="0" presId="urn:microsoft.com/office/officeart/2008/layout/LinedList"/>
    <dgm:cxn modelId="{616EE44E-35F6-45DB-81EA-12640A23020F}" type="presParOf" srcId="{4401E630-2E06-482F-A0E7-326D90952815}" destId="{19B1DABE-9922-4C35-9396-3EFB9E65CB2E}" srcOrd="19" destOrd="0" presId="urn:microsoft.com/office/officeart/2008/layout/LinedList"/>
    <dgm:cxn modelId="{26E249A1-1CF1-4FB0-AFEE-2E7F0331E86D}" type="presParOf" srcId="{19B1DABE-9922-4C35-9396-3EFB9E65CB2E}" destId="{61DAE62A-E0CB-461D-8800-C1CB2381121E}" srcOrd="0" destOrd="0" presId="urn:microsoft.com/office/officeart/2008/layout/LinedList"/>
    <dgm:cxn modelId="{70436AB8-5EC7-4A42-AA4B-54D4D19400A3}" type="presParOf" srcId="{19B1DABE-9922-4C35-9396-3EFB9E65CB2E}" destId="{69966F00-3086-4218-8273-59F635371690}" srcOrd="1" destOrd="0" presId="urn:microsoft.com/office/officeart/2008/layout/LinedList"/>
    <dgm:cxn modelId="{18C8FE98-ED86-45A7-8BF9-85F13E746806}" type="presParOf" srcId="{4401E630-2E06-482F-A0E7-326D90952815}" destId="{6B9E03A6-7586-44A2-AAE7-C7E7778F7423}" srcOrd="20" destOrd="0" presId="urn:microsoft.com/office/officeart/2008/layout/LinedList"/>
    <dgm:cxn modelId="{4C1FAC8D-79DD-4705-84F7-C7A93AC8A400}" type="presParOf" srcId="{4401E630-2E06-482F-A0E7-326D90952815}" destId="{70AC7701-443E-436F-B5B2-5C553E328F83}" srcOrd="21" destOrd="0" presId="urn:microsoft.com/office/officeart/2008/layout/LinedList"/>
    <dgm:cxn modelId="{F3EAD7AF-FB19-4393-9FDF-55A4C227BFEC}" type="presParOf" srcId="{70AC7701-443E-436F-B5B2-5C553E328F83}" destId="{BF58A5DD-8EA8-42E1-A111-B18E5D2BBDAA}" srcOrd="0" destOrd="0" presId="urn:microsoft.com/office/officeart/2008/layout/LinedList"/>
    <dgm:cxn modelId="{0D41935C-878B-41BA-98EF-72AF57303D04}" type="presParOf" srcId="{70AC7701-443E-436F-B5B2-5C553E328F83}" destId="{D4AB7B79-E6B5-43E8-B0DE-2B8C91CFBF3E}" srcOrd="1" destOrd="0" presId="urn:microsoft.com/office/officeart/2008/layout/LinedList"/>
    <dgm:cxn modelId="{84CEFF27-2602-469C-81CF-E4220E5F746F}" type="presParOf" srcId="{4401E630-2E06-482F-A0E7-326D90952815}" destId="{57DB6A6D-BEEC-481B-B501-83D2EF4CD6CD}" srcOrd="22" destOrd="0" presId="urn:microsoft.com/office/officeart/2008/layout/LinedList"/>
    <dgm:cxn modelId="{DC80B498-7C05-42AE-85F3-D04AF8060AF3}" type="presParOf" srcId="{4401E630-2E06-482F-A0E7-326D90952815}" destId="{45923029-2081-4574-AF7C-C49D9117CCC1}" srcOrd="23" destOrd="0" presId="urn:microsoft.com/office/officeart/2008/layout/LinedList"/>
    <dgm:cxn modelId="{21469D9C-8266-4E28-A94F-EE657CF5B241}" type="presParOf" srcId="{45923029-2081-4574-AF7C-C49D9117CCC1}" destId="{AD425C5A-5C7C-4EDD-A0E7-6496A025D7D8}" srcOrd="0" destOrd="0" presId="urn:microsoft.com/office/officeart/2008/layout/LinedList"/>
    <dgm:cxn modelId="{C12BC179-09F9-4DB9-AF04-F84D2E34B7B8}" type="presParOf" srcId="{45923029-2081-4574-AF7C-C49D9117CCC1}" destId="{0CE2CDFB-548F-4071-9C61-4C2AA61ABE6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2B16F8E4-012F-4423-ABA4-4FDC1D0C9DCC}">
      <dgm:prSet custT="1"/>
      <dgm:spPr/>
      <dgm:t>
        <a:bodyPr/>
        <a:lstStyle/>
        <a:p>
          <a:pPr>
            <a:lnSpc>
              <a:spcPct val="100000"/>
            </a:lnSpc>
          </a:pPr>
          <a:r>
            <a:rPr lang="en-US" sz="2400" b="1" dirty="0"/>
            <a:t>Rationale - refining</a:t>
          </a:r>
          <a:endParaRPr lang="en-US" sz="2400" dirty="0"/>
        </a:p>
      </dgm:t>
    </dgm:pt>
    <dgm:pt modelId="{3933CE02-7C5B-4A75-8B17-BC9464498CD8}" type="parTrans" cxnId="{88EA96EF-5176-473E-AD04-72382A4F61E3}">
      <dgm:prSet/>
      <dgm:spPr/>
      <dgm:t>
        <a:bodyPr/>
        <a:lstStyle/>
        <a:p>
          <a:endParaRPr lang="en-US"/>
        </a:p>
      </dgm:t>
    </dgm:pt>
    <dgm:pt modelId="{498AD33C-977C-4717-B2B6-FD24B22BA6C4}" type="sibTrans" cxnId="{88EA96EF-5176-473E-AD04-72382A4F61E3}">
      <dgm:prSet/>
      <dgm:spPr/>
      <dgm:t>
        <a:bodyPr/>
        <a:lstStyle/>
        <a:p>
          <a:endParaRPr lang="en-US"/>
        </a:p>
      </dgm:t>
    </dgm:pt>
    <dgm:pt modelId="{71A26A96-A556-42CC-A696-CA8120162E7F}">
      <dgm:prSet custT="1"/>
      <dgm:spPr/>
      <dgm:t>
        <a:bodyPr/>
        <a:lstStyle/>
        <a:p>
          <a:pPr rtl="0">
            <a:lnSpc>
              <a:spcPct val="100000"/>
            </a:lnSpc>
          </a:pPr>
          <a:r>
            <a:rPr lang="en-US" sz="2400" b="1" dirty="0">
              <a:latin typeface="Aptos Display" panose="02110004020202020204"/>
            </a:rPr>
            <a:t>Refine emerging big</a:t>
          </a:r>
          <a:r>
            <a:rPr lang="en-US" sz="2400" b="1" dirty="0"/>
            <a:t> </a:t>
          </a:r>
          <a:r>
            <a:rPr lang="en-US" sz="2400" b="1" dirty="0">
              <a:latin typeface="Aptos Display" panose="02110004020202020204"/>
            </a:rPr>
            <a:t>ideas and concepts</a:t>
          </a:r>
          <a:endParaRPr lang="en-US" sz="2400" dirty="0"/>
        </a:p>
      </dgm:t>
    </dgm:pt>
    <dgm:pt modelId="{9C46EF7D-0D2B-4251-96D9-27575DB4B2AA}" type="parTrans" cxnId="{B6A77E2B-EEB5-4D1C-A3A2-F11E1E9B6D24}">
      <dgm:prSet/>
      <dgm:spPr/>
      <dgm:t>
        <a:bodyPr/>
        <a:lstStyle/>
        <a:p>
          <a:endParaRPr lang="en-US"/>
        </a:p>
      </dgm:t>
    </dgm:pt>
    <dgm:pt modelId="{FA6AAE30-A769-4BFD-9CAE-04F900777D3A}" type="sibTrans" cxnId="{B6A77E2B-EEB5-4D1C-A3A2-F11E1E9B6D24}">
      <dgm:prSet/>
      <dgm:spPr/>
      <dgm:t>
        <a:bodyPr/>
        <a:lstStyle/>
        <a:p>
          <a:endParaRPr lang="en-US"/>
        </a:p>
      </dgm:t>
    </dgm:pt>
    <dgm:pt modelId="{B83A90E8-DFCB-4B8E-B922-176962E4D983}">
      <dgm:prSet phldr="0" custT="1"/>
      <dgm:spPr/>
      <dgm:t>
        <a:bodyPr/>
        <a:lstStyle/>
        <a:p>
          <a:pPr rtl="0">
            <a:lnSpc>
              <a:spcPct val="100000"/>
            </a:lnSpc>
          </a:pPr>
          <a:r>
            <a:rPr lang="en-US" sz="2400" b="1" dirty="0">
              <a:latin typeface="Aptos Display" panose="02110004020202020204"/>
            </a:rPr>
            <a:t>Alignment with cross curricular learning</a:t>
          </a:r>
          <a:endParaRPr lang="en-US" sz="2400" b="1" dirty="0"/>
        </a:p>
      </dgm:t>
    </dgm:pt>
    <dgm:pt modelId="{A58D3D37-17AC-45D2-9472-44B51C9BC481}" type="parTrans" cxnId="{713B9B62-967B-4E75-AF59-25C2FD5ECAEE}">
      <dgm:prSet/>
      <dgm:spPr/>
      <dgm:t>
        <a:bodyPr/>
        <a:lstStyle/>
        <a:p>
          <a:endParaRPr lang="en-US"/>
        </a:p>
      </dgm:t>
    </dgm:pt>
    <dgm:pt modelId="{9183F79B-98DF-4A60-8B6E-C415228683A7}" type="sibTrans" cxnId="{713B9B62-967B-4E75-AF59-25C2FD5ECAEE}">
      <dgm:prSet/>
      <dgm:spPr/>
      <dgm:t>
        <a:bodyPr/>
        <a:lstStyle/>
        <a:p>
          <a:endParaRPr lang="en-US"/>
        </a:p>
      </dgm:t>
    </dgm:pt>
    <dgm:pt modelId="{E883DE93-C462-4215-9402-7E0E2ACAD384}">
      <dgm:prSet custT="1"/>
      <dgm:spPr/>
      <dgm:t>
        <a:bodyPr/>
        <a:lstStyle/>
        <a:p>
          <a:pPr>
            <a:lnSpc>
              <a:spcPct val="100000"/>
            </a:lnSpc>
          </a:pPr>
          <a:r>
            <a:rPr lang="en-US" sz="2000" b="1" dirty="0"/>
            <a:t>Develop knowledge statements for each </a:t>
          </a:r>
          <a:r>
            <a:rPr lang="en-US" sz="2000" b="1" dirty="0">
              <a:latin typeface="Aptos Display" panose="02110004020202020204"/>
            </a:rPr>
            <a:t>concept</a:t>
          </a:r>
          <a:r>
            <a:rPr lang="en-US" sz="2000" b="1" dirty="0"/>
            <a:t>, aligned with the big ideas</a:t>
          </a:r>
          <a:endParaRPr lang="en-US" sz="2000" dirty="0"/>
        </a:p>
      </dgm:t>
    </dgm:pt>
    <dgm:pt modelId="{2D4D5FC2-6B17-4F85-941C-EBF4CB2479C2}" type="parTrans" cxnId="{8C654A30-6DDB-4B44-9FE0-81E72735D93A}">
      <dgm:prSet/>
      <dgm:spPr/>
      <dgm:t>
        <a:bodyPr/>
        <a:lstStyle/>
        <a:p>
          <a:endParaRPr lang="en-US"/>
        </a:p>
      </dgm:t>
    </dgm:pt>
    <dgm:pt modelId="{DBFA6B23-5ACD-4357-B328-87B87AF113FF}" type="sibTrans" cxnId="{8C654A30-6DDB-4B44-9FE0-81E72735D93A}">
      <dgm:prSet/>
      <dgm:spPr/>
      <dgm:t>
        <a:bodyPr/>
        <a:lstStyle/>
        <a:p>
          <a:endParaRPr lang="en-US"/>
        </a:p>
      </dgm:t>
    </dgm:pt>
    <dgm:pt modelId="{BF89AC5A-F9A1-4710-815E-5863CDBEDAFF}">
      <dgm:prSet custT="1"/>
      <dgm:spPr/>
      <dgm:t>
        <a:bodyPr/>
        <a:lstStyle/>
        <a:p>
          <a:pPr>
            <a:lnSpc>
              <a:spcPct val="100000"/>
            </a:lnSpc>
          </a:pPr>
          <a:r>
            <a:rPr lang="en-US" sz="2000" b="1" dirty="0"/>
            <a:t>AIM: June 2026, draft of the 3-18 science curriculum ready for consultation.</a:t>
          </a:r>
        </a:p>
      </dgm:t>
    </dgm:pt>
    <dgm:pt modelId="{00F6A685-3546-495F-AC5C-9FF0BA3B60AA}" type="parTrans" cxnId="{9236FCE4-352A-4CB3-8627-E3ABD7EA3EA5}">
      <dgm:prSet/>
      <dgm:spPr/>
      <dgm:t>
        <a:bodyPr/>
        <a:lstStyle/>
        <a:p>
          <a:endParaRPr lang="en-US"/>
        </a:p>
      </dgm:t>
    </dgm:pt>
    <dgm:pt modelId="{DE90A4A5-01F8-4C37-B68F-9E4844869384}" type="sibTrans" cxnId="{9236FCE4-352A-4CB3-8627-E3ABD7EA3EA5}">
      <dgm:prSet/>
      <dgm:spPr/>
      <dgm:t>
        <a:bodyPr/>
        <a:lstStyle/>
        <a:p>
          <a:endParaRPr lang="en-US"/>
        </a:p>
      </dgm:t>
    </dgm:pt>
    <dgm:pt modelId="{8C51033B-8E61-41FE-98E5-DB288FC5BF4E}">
      <dgm:prSet phldr="0" custT="1"/>
      <dgm:spPr/>
      <dgm:t>
        <a:bodyPr/>
        <a:lstStyle/>
        <a:p>
          <a:pPr>
            <a:lnSpc>
              <a:spcPct val="100000"/>
            </a:lnSpc>
          </a:pPr>
          <a:r>
            <a:rPr lang="en-US" sz="2400" b="1" dirty="0">
              <a:latin typeface="Calibri"/>
              <a:ea typeface="Calibri"/>
              <a:cs typeface="Calibri"/>
            </a:rPr>
            <a:t>Engagement with children and young people</a:t>
          </a:r>
          <a:endParaRPr lang="en-US" sz="4000" b="1" dirty="0">
            <a:latin typeface="Aptos Display" panose="02110004020202020204"/>
          </a:endParaRPr>
        </a:p>
      </dgm:t>
    </dgm:pt>
    <dgm:pt modelId="{DFA524AE-1086-413F-AB11-45D366A87643}" type="parTrans" cxnId="{A3059D29-D15F-404B-915F-F49885404BF0}">
      <dgm:prSet/>
      <dgm:spPr/>
    </dgm:pt>
    <dgm:pt modelId="{C05AE1DF-2D7C-47C9-BDA0-1F75E21F8A89}" type="sibTrans" cxnId="{A3059D29-D15F-404B-915F-F49885404BF0}">
      <dgm:prSet/>
      <dgm:spPr/>
    </dgm:pt>
    <dgm:pt modelId="{9EB3ABC0-D6C2-4F48-B9F3-2E8F1877A36C}" type="pres">
      <dgm:prSet presAssocID="{9AB0CE3B-68EE-4E9A-94D4-254A1F3A4147}" presName="root" presStyleCnt="0">
        <dgm:presLayoutVars>
          <dgm:dir/>
          <dgm:resizeHandles val="exact"/>
        </dgm:presLayoutVars>
      </dgm:prSet>
      <dgm:spPr/>
    </dgm:pt>
    <dgm:pt modelId="{3DE487F1-7200-438A-AA94-AAC865E3DA37}" type="pres">
      <dgm:prSet presAssocID="{2B16F8E4-012F-4423-ABA4-4FDC1D0C9DCC}" presName="compNode" presStyleCnt="0"/>
      <dgm:spPr/>
    </dgm:pt>
    <dgm:pt modelId="{E9A62AFC-D911-4274-976D-465A3A714D0A}" type="pres">
      <dgm:prSet presAssocID="{2B16F8E4-012F-4423-ABA4-4FDC1D0C9DCC}" presName="bgRect" presStyleLbl="bgShp" presStyleIdx="0" presStyleCnt="6"/>
      <dgm:spPr/>
    </dgm:pt>
    <dgm:pt modelId="{12F3777B-9FC0-40CB-B457-733FD06328E3}" type="pres">
      <dgm:prSet presAssocID="{2B16F8E4-012F-4423-ABA4-4FDC1D0C9DC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A6C3F91E-A46F-4AC6-9F3B-6B330E626747}" type="pres">
      <dgm:prSet presAssocID="{2B16F8E4-012F-4423-ABA4-4FDC1D0C9DCC}" presName="spaceRect" presStyleCnt="0"/>
      <dgm:spPr/>
    </dgm:pt>
    <dgm:pt modelId="{9681633E-73EA-4256-BF57-EB3A17D56973}" type="pres">
      <dgm:prSet presAssocID="{2B16F8E4-012F-4423-ABA4-4FDC1D0C9DCC}" presName="parTx" presStyleLbl="revTx" presStyleIdx="0" presStyleCnt="6">
        <dgm:presLayoutVars>
          <dgm:chMax val="0"/>
          <dgm:chPref val="0"/>
        </dgm:presLayoutVars>
      </dgm:prSet>
      <dgm:spPr/>
    </dgm:pt>
    <dgm:pt modelId="{92DD0317-788E-478F-A1F9-C73A2985DACB}" type="pres">
      <dgm:prSet presAssocID="{498AD33C-977C-4717-B2B6-FD24B22BA6C4}" presName="sibTrans" presStyleCnt="0"/>
      <dgm:spPr/>
    </dgm:pt>
    <dgm:pt modelId="{4AF245B4-66F2-42C0-965D-B514DE97F4A3}" type="pres">
      <dgm:prSet presAssocID="{71A26A96-A556-42CC-A696-CA8120162E7F}" presName="compNode" presStyleCnt="0"/>
      <dgm:spPr/>
    </dgm:pt>
    <dgm:pt modelId="{FACC0478-13E4-446D-80E8-4D81700753DA}" type="pres">
      <dgm:prSet presAssocID="{71A26A96-A556-42CC-A696-CA8120162E7F}" presName="bgRect" presStyleLbl="bgShp" presStyleIdx="1" presStyleCnt="6"/>
      <dgm:spPr/>
    </dgm:pt>
    <dgm:pt modelId="{953796F4-DBED-49A9-B69C-5B6439778541}" type="pres">
      <dgm:prSet presAssocID="{71A26A96-A556-42CC-A696-CA8120162E7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887997CB-891D-4B81-BADE-63FA0C49BE6E}" type="pres">
      <dgm:prSet presAssocID="{71A26A96-A556-42CC-A696-CA8120162E7F}" presName="spaceRect" presStyleCnt="0"/>
      <dgm:spPr/>
    </dgm:pt>
    <dgm:pt modelId="{2DA092E0-F976-444E-BF68-9393444E6798}" type="pres">
      <dgm:prSet presAssocID="{71A26A96-A556-42CC-A696-CA8120162E7F}" presName="parTx" presStyleLbl="revTx" presStyleIdx="1" presStyleCnt="6">
        <dgm:presLayoutVars>
          <dgm:chMax val="0"/>
          <dgm:chPref val="0"/>
        </dgm:presLayoutVars>
      </dgm:prSet>
      <dgm:spPr/>
    </dgm:pt>
    <dgm:pt modelId="{4D739218-D3FC-40A3-9DFF-59BFC304B816}" type="pres">
      <dgm:prSet presAssocID="{FA6AAE30-A769-4BFD-9CAE-04F900777D3A}" presName="sibTrans" presStyleCnt="0"/>
      <dgm:spPr/>
    </dgm:pt>
    <dgm:pt modelId="{72136074-70A1-4A12-8192-0E7176E22A55}" type="pres">
      <dgm:prSet presAssocID="{B83A90E8-DFCB-4B8E-B922-176962E4D983}" presName="compNode" presStyleCnt="0"/>
      <dgm:spPr/>
    </dgm:pt>
    <dgm:pt modelId="{D1A180BE-B51C-4027-8D0D-BFD9AC584C5B}" type="pres">
      <dgm:prSet presAssocID="{B83A90E8-DFCB-4B8E-B922-176962E4D983}" presName="bgRect" presStyleLbl="bgShp" presStyleIdx="2" presStyleCnt="6"/>
      <dgm:spPr/>
    </dgm:pt>
    <dgm:pt modelId="{BA84EED5-9049-4C92-BA91-85546117938B}" type="pres">
      <dgm:prSet presAssocID="{B83A90E8-DFCB-4B8E-B922-176962E4D98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D6FB5B77-EE56-48FC-8CA3-2B031038F11B}" type="pres">
      <dgm:prSet presAssocID="{B83A90E8-DFCB-4B8E-B922-176962E4D983}" presName="spaceRect" presStyleCnt="0"/>
      <dgm:spPr/>
    </dgm:pt>
    <dgm:pt modelId="{E24198D0-B6AD-4B70-B725-62920964AD76}" type="pres">
      <dgm:prSet presAssocID="{B83A90E8-DFCB-4B8E-B922-176962E4D983}" presName="parTx" presStyleLbl="revTx" presStyleIdx="2" presStyleCnt="6">
        <dgm:presLayoutVars>
          <dgm:chMax val="0"/>
          <dgm:chPref val="0"/>
        </dgm:presLayoutVars>
      </dgm:prSet>
      <dgm:spPr/>
    </dgm:pt>
    <dgm:pt modelId="{F64A9C80-1BA3-4238-80C0-F7A135571C48}" type="pres">
      <dgm:prSet presAssocID="{9183F79B-98DF-4A60-8B6E-C415228683A7}" presName="sibTrans" presStyleCnt="0"/>
      <dgm:spPr/>
    </dgm:pt>
    <dgm:pt modelId="{D019E6F8-49BC-4157-99EA-E2A824E2A612}" type="pres">
      <dgm:prSet presAssocID="{E883DE93-C462-4215-9402-7E0E2ACAD384}" presName="compNode" presStyleCnt="0"/>
      <dgm:spPr/>
    </dgm:pt>
    <dgm:pt modelId="{0E641420-1157-4BE8-8657-765CC58B8A2C}" type="pres">
      <dgm:prSet presAssocID="{E883DE93-C462-4215-9402-7E0E2ACAD384}" presName="bgRect" presStyleLbl="bgShp" presStyleIdx="3" presStyleCnt="6"/>
      <dgm:spPr/>
    </dgm:pt>
    <dgm:pt modelId="{4BD032FD-4F3B-4BBE-9668-FA25CD30599F}" type="pres">
      <dgm:prSet presAssocID="{E883DE93-C462-4215-9402-7E0E2ACAD38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6BF495B-7F64-473B-A961-A3B63F59036E}" type="pres">
      <dgm:prSet presAssocID="{E883DE93-C462-4215-9402-7E0E2ACAD384}" presName="spaceRect" presStyleCnt="0"/>
      <dgm:spPr/>
    </dgm:pt>
    <dgm:pt modelId="{8B4DBC0A-9DB9-49F4-B52F-B750E90B1BB5}" type="pres">
      <dgm:prSet presAssocID="{E883DE93-C462-4215-9402-7E0E2ACAD384}" presName="parTx" presStyleLbl="revTx" presStyleIdx="3" presStyleCnt="6">
        <dgm:presLayoutVars>
          <dgm:chMax val="0"/>
          <dgm:chPref val="0"/>
        </dgm:presLayoutVars>
      </dgm:prSet>
      <dgm:spPr/>
    </dgm:pt>
    <dgm:pt modelId="{022B403F-F32D-44BB-A354-C02734524E6B}" type="pres">
      <dgm:prSet presAssocID="{DBFA6B23-5ACD-4357-B328-87B87AF113FF}" presName="sibTrans" presStyleCnt="0"/>
      <dgm:spPr/>
    </dgm:pt>
    <dgm:pt modelId="{5D932196-85E1-40E2-8A31-B757ED201C74}" type="pres">
      <dgm:prSet presAssocID="{8C51033B-8E61-41FE-98E5-DB288FC5BF4E}" presName="compNode" presStyleCnt="0"/>
      <dgm:spPr/>
    </dgm:pt>
    <dgm:pt modelId="{A6850320-5DEE-4479-95CC-DEE235A3E96B}" type="pres">
      <dgm:prSet presAssocID="{8C51033B-8E61-41FE-98E5-DB288FC5BF4E}" presName="bgRect" presStyleLbl="bgShp" presStyleIdx="4" presStyleCnt="6"/>
      <dgm:spPr/>
    </dgm:pt>
    <dgm:pt modelId="{40742F86-2787-417F-8A6A-4101BDFBAF56}" type="pres">
      <dgm:prSet presAssocID="{8C51033B-8E61-41FE-98E5-DB288FC5BF4E}"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ildren outline"/>
        </a:ext>
      </dgm:extLst>
    </dgm:pt>
    <dgm:pt modelId="{5DEA1EE8-42E4-4807-857E-FF4172A34FBA}" type="pres">
      <dgm:prSet presAssocID="{8C51033B-8E61-41FE-98E5-DB288FC5BF4E}" presName="spaceRect" presStyleCnt="0"/>
      <dgm:spPr/>
    </dgm:pt>
    <dgm:pt modelId="{1E284E88-80BA-4F31-9B44-D92F07C4FAE0}" type="pres">
      <dgm:prSet presAssocID="{8C51033B-8E61-41FE-98E5-DB288FC5BF4E}" presName="parTx" presStyleLbl="revTx" presStyleIdx="4" presStyleCnt="6">
        <dgm:presLayoutVars>
          <dgm:chMax val="0"/>
          <dgm:chPref val="0"/>
        </dgm:presLayoutVars>
      </dgm:prSet>
      <dgm:spPr/>
    </dgm:pt>
    <dgm:pt modelId="{847B13A5-84DF-4F3E-85F9-22CA426A3F34}" type="pres">
      <dgm:prSet presAssocID="{C05AE1DF-2D7C-47C9-BDA0-1F75E21F8A89}" presName="sibTrans" presStyleCnt="0"/>
      <dgm:spPr/>
    </dgm:pt>
    <dgm:pt modelId="{E20016A1-42C0-4C45-BD05-92996449C674}" type="pres">
      <dgm:prSet presAssocID="{BF89AC5A-F9A1-4710-815E-5863CDBEDAFF}" presName="compNode" presStyleCnt="0"/>
      <dgm:spPr/>
    </dgm:pt>
    <dgm:pt modelId="{DFCE098E-C092-4B4E-B292-2E669C57449F}" type="pres">
      <dgm:prSet presAssocID="{BF89AC5A-F9A1-4710-815E-5863CDBEDAFF}" presName="bgRect" presStyleLbl="bgShp" presStyleIdx="5" presStyleCnt="6"/>
      <dgm:spPr/>
    </dgm:pt>
    <dgm:pt modelId="{1ACE5A73-37EA-4758-873F-85A981E4718C}" type="pres">
      <dgm:prSet presAssocID="{BF89AC5A-F9A1-4710-815E-5863CDBEDA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ploma Roll"/>
        </a:ext>
      </dgm:extLst>
    </dgm:pt>
    <dgm:pt modelId="{AAB4FD14-8F4F-4EA8-930A-63B916888E57}" type="pres">
      <dgm:prSet presAssocID="{BF89AC5A-F9A1-4710-815E-5863CDBEDAFF}" presName="spaceRect" presStyleCnt="0"/>
      <dgm:spPr/>
    </dgm:pt>
    <dgm:pt modelId="{1D9868DA-BE20-4BC7-BA50-AC239F36FBEF}" type="pres">
      <dgm:prSet presAssocID="{BF89AC5A-F9A1-4710-815E-5863CDBEDAFF}" presName="parTx" presStyleLbl="revTx" presStyleIdx="5" presStyleCnt="6">
        <dgm:presLayoutVars>
          <dgm:chMax val="0"/>
          <dgm:chPref val="0"/>
        </dgm:presLayoutVars>
      </dgm:prSet>
      <dgm:spPr/>
    </dgm:pt>
  </dgm:ptLst>
  <dgm:cxnLst>
    <dgm:cxn modelId="{C33B3D19-7681-4FF5-8682-F61447A57F4D}" type="presOf" srcId="{B83A90E8-DFCB-4B8E-B922-176962E4D983}" destId="{E24198D0-B6AD-4B70-B725-62920964AD76}" srcOrd="0" destOrd="0" presId="urn:microsoft.com/office/officeart/2018/2/layout/IconVerticalSolidList"/>
    <dgm:cxn modelId="{A3059D29-D15F-404B-915F-F49885404BF0}" srcId="{9AB0CE3B-68EE-4E9A-94D4-254A1F3A4147}" destId="{8C51033B-8E61-41FE-98E5-DB288FC5BF4E}" srcOrd="4" destOrd="0" parTransId="{DFA524AE-1086-413F-AB11-45D366A87643}" sibTransId="{C05AE1DF-2D7C-47C9-BDA0-1F75E21F8A89}"/>
    <dgm:cxn modelId="{B6A77E2B-EEB5-4D1C-A3A2-F11E1E9B6D24}" srcId="{9AB0CE3B-68EE-4E9A-94D4-254A1F3A4147}" destId="{71A26A96-A556-42CC-A696-CA8120162E7F}" srcOrd="1" destOrd="0" parTransId="{9C46EF7D-0D2B-4251-96D9-27575DB4B2AA}" sibTransId="{FA6AAE30-A769-4BFD-9CAE-04F900777D3A}"/>
    <dgm:cxn modelId="{8C654A30-6DDB-4B44-9FE0-81E72735D93A}" srcId="{9AB0CE3B-68EE-4E9A-94D4-254A1F3A4147}" destId="{E883DE93-C462-4215-9402-7E0E2ACAD384}" srcOrd="3" destOrd="0" parTransId="{2D4D5FC2-6B17-4F85-941C-EBF4CB2479C2}" sibTransId="{DBFA6B23-5ACD-4357-B328-87B87AF113FF}"/>
    <dgm:cxn modelId="{E748035F-D9E7-44F3-9B6F-7B26CF550CED}" type="presOf" srcId="{71A26A96-A556-42CC-A696-CA8120162E7F}" destId="{2DA092E0-F976-444E-BF68-9393444E6798}" srcOrd="0" destOrd="0" presId="urn:microsoft.com/office/officeart/2018/2/layout/IconVerticalSolidList"/>
    <dgm:cxn modelId="{713B9B62-967B-4E75-AF59-25C2FD5ECAEE}" srcId="{9AB0CE3B-68EE-4E9A-94D4-254A1F3A4147}" destId="{B83A90E8-DFCB-4B8E-B922-176962E4D983}" srcOrd="2" destOrd="0" parTransId="{A58D3D37-17AC-45D2-9472-44B51C9BC481}" sibTransId="{9183F79B-98DF-4A60-8B6E-C415228683A7}"/>
    <dgm:cxn modelId="{FE015E48-1AE4-45BB-B8AA-67A3B51FC3B2}" type="presOf" srcId="{BF89AC5A-F9A1-4710-815E-5863CDBEDAFF}" destId="{1D9868DA-BE20-4BC7-BA50-AC239F36FBEF}" srcOrd="0" destOrd="0" presId="urn:microsoft.com/office/officeart/2018/2/layout/IconVerticalSolidList"/>
    <dgm:cxn modelId="{B91BD9A8-1F4D-4026-BA6A-14E9559E1E35}" type="presOf" srcId="{2B16F8E4-012F-4423-ABA4-4FDC1D0C9DCC}" destId="{9681633E-73EA-4256-BF57-EB3A17D56973}" srcOrd="0" destOrd="0" presId="urn:microsoft.com/office/officeart/2018/2/layout/IconVerticalSolidList"/>
    <dgm:cxn modelId="{0E081EB2-F563-43DF-B83E-C95B9AE3AE90}" type="presOf" srcId="{8C51033B-8E61-41FE-98E5-DB288FC5BF4E}" destId="{1E284E88-80BA-4F31-9B44-D92F07C4FAE0}" srcOrd="0" destOrd="0" presId="urn:microsoft.com/office/officeart/2018/2/layout/IconVerticalSolidList"/>
    <dgm:cxn modelId="{53E8DAD9-989D-4CA0-AD2F-9EEC4D9BB620}" type="presOf" srcId="{9AB0CE3B-68EE-4E9A-94D4-254A1F3A4147}" destId="{9EB3ABC0-D6C2-4F48-B9F3-2E8F1877A36C}" srcOrd="0" destOrd="0" presId="urn:microsoft.com/office/officeart/2018/2/layout/IconVerticalSolidList"/>
    <dgm:cxn modelId="{9236FCE4-352A-4CB3-8627-E3ABD7EA3EA5}" srcId="{9AB0CE3B-68EE-4E9A-94D4-254A1F3A4147}" destId="{BF89AC5A-F9A1-4710-815E-5863CDBEDAFF}" srcOrd="5" destOrd="0" parTransId="{00F6A685-3546-495F-AC5C-9FF0BA3B60AA}" sibTransId="{DE90A4A5-01F8-4C37-B68F-9E4844869384}"/>
    <dgm:cxn modelId="{88EA96EF-5176-473E-AD04-72382A4F61E3}" srcId="{9AB0CE3B-68EE-4E9A-94D4-254A1F3A4147}" destId="{2B16F8E4-012F-4423-ABA4-4FDC1D0C9DCC}" srcOrd="0" destOrd="0" parTransId="{3933CE02-7C5B-4A75-8B17-BC9464498CD8}" sibTransId="{498AD33C-977C-4717-B2B6-FD24B22BA6C4}"/>
    <dgm:cxn modelId="{5C31B1FC-37B7-4541-A5B2-DDB21A10AE67}" type="presOf" srcId="{E883DE93-C462-4215-9402-7E0E2ACAD384}" destId="{8B4DBC0A-9DB9-49F4-B52F-B750E90B1BB5}" srcOrd="0" destOrd="0" presId="urn:microsoft.com/office/officeart/2018/2/layout/IconVerticalSolidList"/>
    <dgm:cxn modelId="{7E58442F-9E30-4E46-988B-F530844D41B6}" type="presParOf" srcId="{9EB3ABC0-D6C2-4F48-B9F3-2E8F1877A36C}" destId="{3DE487F1-7200-438A-AA94-AAC865E3DA37}" srcOrd="0" destOrd="0" presId="urn:microsoft.com/office/officeart/2018/2/layout/IconVerticalSolidList"/>
    <dgm:cxn modelId="{2BF4E00F-CC1A-4771-858E-2593BC84F26A}" type="presParOf" srcId="{3DE487F1-7200-438A-AA94-AAC865E3DA37}" destId="{E9A62AFC-D911-4274-976D-465A3A714D0A}" srcOrd="0" destOrd="0" presId="urn:microsoft.com/office/officeart/2018/2/layout/IconVerticalSolidList"/>
    <dgm:cxn modelId="{A07234AA-6524-4D01-98E3-10B5CBDEF5E3}" type="presParOf" srcId="{3DE487F1-7200-438A-AA94-AAC865E3DA37}" destId="{12F3777B-9FC0-40CB-B457-733FD06328E3}" srcOrd="1" destOrd="0" presId="urn:microsoft.com/office/officeart/2018/2/layout/IconVerticalSolidList"/>
    <dgm:cxn modelId="{472F1307-B48C-43C5-B346-C854502822FD}" type="presParOf" srcId="{3DE487F1-7200-438A-AA94-AAC865E3DA37}" destId="{A6C3F91E-A46F-4AC6-9F3B-6B330E626747}" srcOrd="2" destOrd="0" presId="urn:microsoft.com/office/officeart/2018/2/layout/IconVerticalSolidList"/>
    <dgm:cxn modelId="{72356AFA-5172-4E3B-9D88-91C90AAB1C97}" type="presParOf" srcId="{3DE487F1-7200-438A-AA94-AAC865E3DA37}" destId="{9681633E-73EA-4256-BF57-EB3A17D56973}" srcOrd="3" destOrd="0" presId="urn:microsoft.com/office/officeart/2018/2/layout/IconVerticalSolidList"/>
    <dgm:cxn modelId="{3A306FA9-72DE-4038-8BD1-19ECB629F7BA}" type="presParOf" srcId="{9EB3ABC0-D6C2-4F48-B9F3-2E8F1877A36C}" destId="{92DD0317-788E-478F-A1F9-C73A2985DACB}" srcOrd="1" destOrd="0" presId="urn:microsoft.com/office/officeart/2018/2/layout/IconVerticalSolidList"/>
    <dgm:cxn modelId="{18735CE2-472C-4DF9-895C-C1D255C41BD0}" type="presParOf" srcId="{9EB3ABC0-D6C2-4F48-B9F3-2E8F1877A36C}" destId="{4AF245B4-66F2-42C0-965D-B514DE97F4A3}" srcOrd="2" destOrd="0" presId="urn:microsoft.com/office/officeart/2018/2/layout/IconVerticalSolidList"/>
    <dgm:cxn modelId="{7A10CBDC-7363-497F-8531-1525249753C6}" type="presParOf" srcId="{4AF245B4-66F2-42C0-965D-B514DE97F4A3}" destId="{FACC0478-13E4-446D-80E8-4D81700753DA}" srcOrd="0" destOrd="0" presId="urn:microsoft.com/office/officeart/2018/2/layout/IconVerticalSolidList"/>
    <dgm:cxn modelId="{4453B389-CB51-4C25-B63A-DA1D30583438}" type="presParOf" srcId="{4AF245B4-66F2-42C0-965D-B514DE97F4A3}" destId="{953796F4-DBED-49A9-B69C-5B6439778541}" srcOrd="1" destOrd="0" presId="urn:microsoft.com/office/officeart/2018/2/layout/IconVerticalSolidList"/>
    <dgm:cxn modelId="{816301D3-746A-4BFA-AE4A-9CFF901C4D7B}" type="presParOf" srcId="{4AF245B4-66F2-42C0-965D-B514DE97F4A3}" destId="{887997CB-891D-4B81-BADE-63FA0C49BE6E}" srcOrd="2" destOrd="0" presId="urn:microsoft.com/office/officeart/2018/2/layout/IconVerticalSolidList"/>
    <dgm:cxn modelId="{20D0CD64-6BAF-4F9B-B6A9-5BD5DDFD5FC9}" type="presParOf" srcId="{4AF245B4-66F2-42C0-965D-B514DE97F4A3}" destId="{2DA092E0-F976-444E-BF68-9393444E6798}" srcOrd="3" destOrd="0" presId="urn:microsoft.com/office/officeart/2018/2/layout/IconVerticalSolidList"/>
    <dgm:cxn modelId="{907856A3-E06E-4C76-92BB-2FA0232F5584}" type="presParOf" srcId="{9EB3ABC0-D6C2-4F48-B9F3-2E8F1877A36C}" destId="{4D739218-D3FC-40A3-9DFF-59BFC304B816}" srcOrd="3" destOrd="0" presId="urn:microsoft.com/office/officeart/2018/2/layout/IconVerticalSolidList"/>
    <dgm:cxn modelId="{A7867AFF-502C-4791-8A56-22B0BCFED324}" type="presParOf" srcId="{9EB3ABC0-D6C2-4F48-B9F3-2E8F1877A36C}" destId="{72136074-70A1-4A12-8192-0E7176E22A55}" srcOrd="4" destOrd="0" presId="urn:microsoft.com/office/officeart/2018/2/layout/IconVerticalSolidList"/>
    <dgm:cxn modelId="{722A7B5B-D4B5-4E0F-A89E-728B8B6D982D}" type="presParOf" srcId="{72136074-70A1-4A12-8192-0E7176E22A55}" destId="{D1A180BE-B51C-4027-8D0D-BFD9AC584C5B}" srcOrd="0" destOrd="0" presId="urn:microsoft.com/office/officeart/2018/2/layout/IconVerticalSolidList"/>
    <dgm:cxn modelId="{D3D0B24F-22FC-430F-98FC-7ED1CAA59A84}" type="presParOf" srcId="{72136074-70A1-4A12-8192-0E7176E22A55}" destId="{BA84EED5-9049-4C92-BA91-85546117938B}" srcOrd="1" destOrd="0" presId="urn:microsoft.com/office/officeart/2018/2/layout/IconVerticalSolidList"/>
    <dgm:cxn modelId="{3AFE541D-F983-4AAC-9070-BF7A7F77B3D9}" type="presParOf" srcId="{72136074-70A1-4A12-8192-0E7176E22A55}" destId="{D6FB5B77-EE56-48FC-8CA3-2B031038F11B}" srcOrd="2" destOrd="0" presId="urn:microsoft.com/office/officeart/2018/2/layout/IconVerticalSolidList"/>
    <dgm:cxn modelId="{3153D75B-3F39-4BEB-B3C2-6E9470FB9675}" type="presParOf" srcId="{72136074-70A1-4A12-8192-0E7176E22A55}" destId="{E24198D0-B6AD-4B70-B725-62920964AD76}" srcOrd="3" destOrd="0" presId="urn:microsoft.com/office/officeart/2018/2/layout/IconVerticalSolidList"/>
    <dgm:cxn modelId="{848B1947-D3CD-4985-988E-64AB61A416DD}" type="presParOf" srcId="{9EB3ABC0-D6C2-4F48-B9F3-2E8F1877A36C}" destId="{F64A9C80-1BA3-4238-80C0-F7A135571C48}" srcOrd="5" destOrd="0" presId="urn:microsoft.com/office/officeart/2018/2/layout/IconVerticalSolidList"/>
    <dgm:cxn modelId="{47C5E217-806F-4A9F-8C98-5E0C3183543F}" type="presParOf" srcId="{9EB3ABC0-D6C2-4F48-B9F3-2E8F1877A36C}" destId="{D019E6F8-49BC-4157-99EA-E2A824E2A612}" srcOrd="6" destOrd="0" presId="urn:microsoft.com/office/officeart/2018/2/layout/IconVerticalSolidList"/>
    <dgm:cxn modelId="{FD5D0750-5695-4929-A04B-D3811529CD49}" type="presParOf" srcId="{D019E6F8-49BC-4157-99EA-E2A824E2A612}" destId="{0E641420-1157-4BE8-8657-765CC58B8A2C}" srcOrd="0" destOrd="0" presId="urn:microsoft.com/office/officeart/2018/2/layout/IconVerticalSolidList"/>
    <dgm:cxn modelId="{BA1ED6D3-33D2-4F17-9757-BCB47C6F2F98}" type="presParOf" srcId="{D019E6F8-49BC-4157-99EA-E2A824E2A612}" destId="{4BD032FD-4F3B-4BBE-9668-FA25CD30599F}" srcOrd="1" destOrd="0" presId="urn:microsoft.com/office/officeart/2018/2/layout/IconVerticalSolidList"/>
    <dgm:cxn modelId="{622B0D97-F370-4AF2-8CBD-B4CD59AF57D1}" type="presParOf" srcId="{D019E6F8-49BC-4157-99EA-E2A824E2A612}" destId="{D6BF495B-7F64-473B-A961-A3B63F59036E}" srcOrd="2" destOrd="0" presId="urn:microsoft.com/office/officeart/2018/2/layout/IconVerticalSolidList"/>
    <dgm:cxn modelId="{D37D549B-C4AA-454E-8E35-D37F5F0AD48D}" type="presParOf" srcId="{D019E6F8-49BC-4157-99EA-E2A824E2A612}" destId="{8B4DBC0A-9DB9-49F4-B52F-B750E90B1BB5}" srcOrd="3" destOrd="0" presId="urn:microsoft.com/office/officeart/2018/2/layout/IconVerticalSolidList"/>
    <dgm:cxn modelId="{11C1272F-C1F8-4B21-9C76-64FBFD61605B}" type="presParOf" srcId="{9EB3ABC0-D6C2-4F48-B9F3-2E8F1877A36C}" destId="{022B403F-F32D-44BB-A354-C02734524E6B}" srcOrd="7" destOrd="0" presId="urn:microsoft.com/office/officeart/2018/2/layout/IconVerticalSolidList"/>
    <dgm:cxn modelId="{F9B64892-9BD6-4C06-930C-9427D1CB8636}" type="presParOf" srcId="{9EB3ABC0-D6C2-4F48-B9F3-2E8F1877A36C}" destId="{5D932196-85E1-40E2-8A31-B757ED201C74}" srcOrd="8" destOrd="0" presId="urn:microsoft.com/office/officeart/2018/2/layout/IconVerticalSolidList"/>
    <dgm:cxn modelId="{F34B4813-4F17-4597-9911-5C78AC4DA2BB}" type="presParOf" srcId="{5D932196-85E1-40E2-8A31-B757ED201C74}" destId="{A6850320-5DEE-4479-95CC-DEE235A3E96B}" srcOrd="0" destOrd="0" presId="urn:microsoft.com/office/officeart/2018/2/layout/IconVerticalSolidList"/>
    <dgm:cxn modelId="{1507DAB5-4FCC-4728-9E15-87F7BF9987D5}" type="presParOf" srcId="{5D932196-85E1-40E2-8A31-B757ED201C74}" destId="{40742F86-2787-417F-8A6A-4101BDFBAF56}" srcOrd="1" destOrd="0" presId="urn:microsoft.com/office/officeart/2018/2/layout/IconVerticalSolidList"/>
    <dgm:cxn modelId="{402C39FE-4996-4E5D-A1F4-6D205C53DD12}" type="presParOf" srcId="{5D932196-85E1-40E2-8A31-B757ED201C74}" destId="{5DEA1EE8-42E4-4807-857E-FF4172A34FBA}" srcOrd="2" destOrd="0" presId="urn:microsoft.com/office/officeart/2018/2/layout/IconVerticalSolidList"/>
    <dgm:cxn modelId="{BA732880-24E4-473A-81A9-EBC93E3BAC18}" type="presParOf" srcId="{5D932196-85E1-40E2-8A31-B757ED201C74}" destId="{1E284E88-80BA-4F31-9B44-D92F07C4FAE0}" srcOrd="3" destOrd="0" presId="urn:microsoft.com/office/officeart/2018/2/layout/IconVerticalSolidList"/>
    <dgm:cxn modelId="{5B8D11A8-DE78-4E19-B495-4650E9F9ACB8}" type="presParOf" srcId="{9EB3ABC0-D6C2-4F48-B9F3-2E8F1877A36C}" destId="{847B13A5-84DF-4F3E-85F9-22CA426A3F34}" srcOrd="9" destOrd="0" presId="urn:microsoft.com/office/officeart/2018/2/layout/IconVerticalSolidList"/>
    <dgm:cxn modelId="{B0D96489-F4DE-4BDE-94C5-F73B8A2AC8E6}" type="presParOf" srcId="{9EB3ABC0-D6C2-4F48-B9F3-2E8F1877A36C}" destId="{E20016A1-42C0-4C45-BD05-92996449C674}" srcOrd="10" destOrd="0" presId="urn:microsoft.com/office/officeart/2018/2/layout/IconVerticalSolidList"/>
    <dgm:cxn modelId="{CB2C2B63-8163-49D4-9B6D-0AF3B2176298}" type="presParOf" srcId="{E20016A1-42C0-4C45-BD05-92996449C674}" destId="{DFCE098E-C092-4B4E-B292-2E669C57449F}" srcOrd="0" destOrd="0" presId="urn:microsoft.com/office/officeart/2018/2/layout/IconVerticalSolidList"/>
    <dgm:cxn modelId="{DF134484-629D-4656-B658-CAD87439095F}" type="presParOf" srcId="{E20016A1-42C0-4C45-BD05-92996449C674}" destId="{1ACE5A73-37EA-4758-873F-85A981E4718C}" srcOrd="1" destOrd="0" presId="urn:microsoft.com/office/officeart/2018/2/layout/IconVerticalSolidList"/>
    <dgm:cxn modelId="{C9FA2D03-0F95-4410-BF2F-C0BE678D642C}" type="presParOf" srcId="{E20016A1-42C0-4C45-BD05-92996449C674}" destId="{AAB4FD14-8F4F-4EA8-930A-63B916888E57}" srcOrd="2" destOrd="0" presId="urn:microsoft.com/office/officeart/2018/2/layout/IconVerticalSolidList"/>
    <dgm:cxn modelId="{F38D7001-B65C-427C-908A-B1423EF47902}" type="presParOf" srcId="{E20016A1-42C0-4C45-BD05-92996449C674}" destId="{1D9868DA-BE20-4BC7-BA50-AC239F36FBE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122F19C2-6516-4069-9A0E-7E11FB02614E}">
      <dgm:prSet phldr="0" custT="1"/>
      <dgm:spPr/>
      <dgm:t>
        <a:bodyPr/>
        <a:lstStyle/>
        <a:p>
          <a:pPr>
            <a:lnSpc>
              <a:spcPct val="100000"/>
            </a:lnSpc>
          </a:pPr>
          <a:r>
            <a:rPr lang="en-GB" sz="2100" b="1" kern="1200">
              <a:solidFill>
                <a:prstClr val="white">
                  <a:hueOff val="0"/>
                  <a:satOff val="0"/>
                  <a:lumOff val="0"/>
                  <a:alphaOff val="0"/>
                </a:prstClr>
              </a:solidFill>
              <a:latin typeface="Segoe UI"/>
              <a:ea typeface="+mn-ea"/>
              <a:cs typeface="Segoe UI"/>
            </a:rPr>
            <a:t>Science Newsletter – issued termly </a:t>
          </a:r>
        </a:p>
        <a:p>
          <a:pPr>
            <a:lnSpc>
              <a:spcPct val="100000"/>
            </a:lnSpc>
          </a:pPr>
          <a:r>
            <a:rPr lang="en-GB" sz="2100" b="1" kern="1200">
              <a:solidFill>
                <a:prstClr val="white">
                  <a:hueOff val="0"/>
                  <a:satOff val="0"/>
                  <a:lumOff val="0"/>
                  <a:alphaOff val="0"/>
                </a:prstClr>
              </a:solidFill>
              <a:latin typeface="Segoe UI"/>
              <a:ea typeface="+mn-ea"/>
              <a:cs typeface="Segoe UI"/>
            </a:rPr>
            <a:t>Next issue – November</a:t>
          </a:r>
        </a:p>
      </dgm:t>
    </dgm:pt>
    <dgm:pt modelId="{A5A152A8-3A61-4519-8786-4282E03CFC7F}" type="parTrans" cxnId="{3AF4F9D9-445D-4AD0-94E7-6E49B7C91ADB}">
      <dgm:prSet/>
      <dgm:spPr/>
      <dgm:t>
        <a:bodyPr/>
        <a:lstStyle/>
        <a:p>
          <a:endParaRPr lang="en-GB"/>
        </a:p>
      </dgm:t>
    </dgm:pt>
    <dgm:pt modelId="{E1C04D82-535D-4E2B-8337-7DC1C30E9806}" type="sibTrans" cxnId="{3AF4F9D9-445D-4AD0-94E7-6E49B7C91ADB}">
      <dgm:prSet/>
      <dgm:spPr/>
      <dgm:t>
        <a:bodyPr/>
        <a:lstStyle/>
        <a:p>
          <a:endParaRPr lang="en-GB"/>
        </a:p>
      </dgm:t>
    </dgm:pt>
    <dgm:pt modelId="{565C4B34-E942-45AA-9A01-DCCAEE4D375F}">
      <dgm:prSet phldr="0" custT="1"/>
      <dgm:spPr/>
      <dgm:t>
        <a:bodyPr/>
        <a:lstStyle/>
        <a:p>
          <a:pPr>
            <a:lnSpc>
              <a:spcPct val="100000"/>
            </a:lnSpc>
          </a:pPr>
          <a:r>
            <a:rPr lang="en-GB" sz="2100" b="1" kern="1200">
              <a:latin typeface="Segoe UI"/>
              <a:ea typeface="+mn-ea"/>
              <a:cs typeface="Segoe UI"/>
            </a:rPr>
            <a:t>Sciences CIC Blog:</a:t>
          </a:r>
        </a:p>
        <a:p>
          <a:pPr>
            <a:lnSpc>
              <a:spcPct val="100000"/>
            </a:lnSpc>
          </a:pPr>
          <a:r>
            <a:rPr lang="en-US" sz="2100" b="1" kern="1200">
              <a:solidFill>
                <a:prstClr val="white">
                  <a:hueOff val="0"/>
                  <a:satOff val="0"/>
                  <a:lumOff val="0"/>
                  <a:alphaOff val="0"/>
                </a:prstClr>
              </a:solidFill>
              <a:latin typeface="Segoe UI"/>
              <a:ea typeface="+mn-ea"/>
              <a:cs typeface="Segoe UI"/>
              <a:hlinkClick xmlns:r="http://schemas.openxmlformats.org/officeDocument/2006/relationships" r:id="rId1">
                <a:extLst>
                  <a:ext uri="{A12FA001-AC4F-418D-AE19-62706E023703}">
                    <ahyp:hlinkClr xmlns:ahyp="http://schemas.microsoft.com/office/drawing/2018/hyperlinkcolor" val="tx"/>
                  </a:ext>
                </a:extLst>
              </a:hlinkClick>
            </a:rPr>
            <a:t>https://bit.ly/SciencesCICjourney</a:t>
          </a:r>
        </a:p>
      </dgm:t>
    </dgm:pt>
    <dgm:pt modelId="{F3330026-4C32-4411-8893-DC5BF9757F6D}" type="parTrans" cxnId="{2607564F-04DC-4321-A87B-53F36E395B4E}">
      <dgm:prSet/>
      <dgm:spPr/>
      <dgm:t>
        <a:bodyPr/>
        <a:lstStyle/>
        <a:p>
          <a:endParaRPr lang="en-GB"/>
        </a:p>
      </dgm:t>
    </dgm:pt>
    <dgm:pt modelId="{FD2F0CE0-2344-4B0D-BD74-59D9B97EDF5C}" type="sibTrans" cxnId="{2607564F-04DC-4321-A87B-53F36E395B4E}">
      <dgm:prSet/>
      <dgm:spPr/>
      <dgm:t>
        <a:bodyPr/>
        <a:lstStyle/>
        <a:p>
          <a:endParaRPr lang="en-GB"/>
        </a:p>
      </dgm:t>
    </dgm:pt>
    <dgm:pt modelId="{85E2D234-B107-406D-B917-7343C734AB3E}">
      <dgm:prSet phldr="0"/>
      <dgm:spPr/>
      <dgm:t>
        <a:bodyPr/>
        <a:lstStyle/>
        <a:p>
          <a:pPr>
            <a:lnSpc>
              <a:spcPct val="100000"/>
            </a:lnSpc>
          </a:pPr>
          <a:r>
            <a:rPr lang="en-GB" b="1">
              <a:latin typeface="Aptos"/>
            </a:rPr>
            <a:t>ES Science Network  </a:t>
          </a:r>
          <a:br>
            <a:rPr lang="en-GB" sz="1800" b="1">
              <a:latin typeface="Aptos"/>
              <a:cs typeface="Segoe UI"/>
            </a:rPr>
          </a:br>
          <a:r>
            <a:rPr lang="en-US" sz="1500" b="1">
              <a:latin typeface="Segoe UI"/>
              <a:cs typeface="Segoe UI"/>
            </a:rPr>
            <a:t>Joining link </a:t>
          </a:r>
          <a:r>
            <a:rPr lang="en-US" sz="1500" b="1">
              <a:solidFill>
                <a:schemeClr val="bg1"/>
              </a:solidFill>
              <a:latin typeface="Segoe UI"/>
              <a:cs typeface="Segoe UI"/>
              <a:hlinkClick xmlns:r="http://schemas.openxmlformats.org/officeDocument/2006/relationships" r:id="rId2">
                <a:extLst>
                  <a:ext uri="{A12FA001-AC4F-418D-AE19-62706E023703}">
                    <ahyp:hlinkClr xmlns:ahyp="http://schemas.microsoft.com/office/drawing/2018/hyperlinkcolor" val="tx"/>
                  </a:ext>
                </a:extLst>
              </a:hlinkClick>
            </a:rPr>
            <a:t>https://bit.ly/3WfFnBl </a:t>
          </a:r>
          <a:br>
            <a:rPr lang="en-US" sz="1500" b="1">
              <a:solidFill>
                <a:schemeClr val="bg1"/>
              </a:solidFill>
              <a:latin typeface="Segoe UI"/>
              <a:cs typeface="Segoe UI"/>
            </a:rPr>
          </a:br>
          <a:r>
            <a:rPr lang="en-US" sz="1500" b="1">
              <a:latin typeface="Segoe UI"/>
              <a:cs typeface="Segoe UI"/>
            </a:rPr>
            <a:t>Join code: uh9sf32 </a:t>
          </a:r>
          <a:endParaRPr lang="en-US" sz="1500" b="0">
            <a:latin typeface="Calibri"/>
            <a:ea typeface="Calibri"/>
            <a:cs typeface="Calibri"/>
          </a:endParaRPr>
        </a:p>
      </dgm:t>
    </dgm:pt>
    <dgm:pt modelId="{92C53C25-E07C-4E01-990C-76E6ED410BC5}" type="parTrans" cxnId="{74C94AE5-76BC-4CBA-9CA1-8B9DF3475211}">
      <dgm:prSet/>
      <dgm:spPr/>
      <dgm:t>
        <a:bodyPr/>
        <a:lstStyle/>
        <a:p>
          <a:endParaRPr lang="en-GB"/>
        </a:p>
      </dgm:t>
    </dgm:pt>
    <dgm:pt modelId="{14216C5F-44AB-4B3E-A39D-0C3FADF75954}" type="sibTrans" cxnId="{74C94AE5-76BC-4CBA-9CA1-8B9DF3475211}">
      <dgm:prSet/>
      <dgm:spPr/>
      <dgm:t>
        <a:bodyPr/>
        <a:lstStyle/>
        <a:p>
          <a:endParaRPr lang="en-GB"/>
        </a:p>
      </dgm:t>
    </dgm:pt>
    <dgm:pt modelId="{1CCD18C8-CD49-4908-82C9-4A8E6D2DF728}">
      <dgm:prSet phldr="0"/>
      <dgm:spPr/>
      <dgm:t>
        <a:bodyPr/>
        <a:lstStyle/>
        <a:p>
          <a:pPr>
            <a:lnSpc>
              <a:spcPct val="100000"/>
            </a:lnSpc>
          </a:pPr>
          <a:r>
            <a:rPr lang="en-US" sz="2100" b="1">
              <a:latin typeface="Segoe UI"/>
              <a:cs typeface="Segoe UI"/>
            </a:rPr>
            <a:t>Email the science team at:</a:t>
          </a:r>
          <a:br>
            <a:rPr lang="en-US" sz="2100" b="1">
              <a:latin typeface="Segoe UI"/>
              <a:cs typeface="Segoe UI"/>
            </a:rPr>
          </a:br>
          <a:r>
            <a:rPr lang="en-US" sz="2100" b="1" err="1">
              <a:latin typeface="Segoe UI"/>
              <a:cs typeface="Segoe UI"/>
              <a:hlinkClick xmlns:r="http://schemas.openxmlformats.org/officeDocument/2006/relationships" r:id="rId3">
                <a:extLst>
                  <a:ext uri="{A12FA001-AC4F-418D-AE19-62706E023703}">
                    <ahyp:hlinkClr xmlns:ahyp="http://schemas.microsoft.com/office/drawing/2018/hyperlinkcolor" val="tx"/>
                  </a:ext>
                </a:extLst>
              </a:hlinkClick>
            </a:rPr>
            <a:t>Science@educationscotland.gov.scot</a:t>
          </a:r>
          <a:endParaRPr lang="en-US" sz="2100" b="0">
            <a:latin typeface="Segoe UI"/>
            <a:cs typeface="Segoe UI"/>
          </a:endParaRPr>
        </a:p>
      </dgm:t>
    </dgm:pt>
    <dgm:pt modelId="{CB63CFD6-728D-4A20-910E-49E0077B9C86}" type="parTrans" cxnId="{C68739FF-9BBB-43D8-9B85-F1C01EE7C156}">
      <dgm:prSet/>
      <dgm:spPr/>
      <dgm:t>
        <a:bodyPr/>
        <a:lstStyle/>
        <a:p>
          <a:endParaRPr lang="en-GB"/>
        </a:p>
      </dgm:t>
    </dgm:pt>
    <dgm:pt modelId="{940AA13E-8478-448B-8972-91435BFEA7BC}" type="sibTrans" cxnId="{C68739FF-9BBB-43D8-9B85-F1C01EE7C156}">
      <dgm:prSet/>
      <dgm:spPr/>
      <dgm:t>
        <a:bodyPr/>
        <a:lstStyle/>
        <a:p>
          <a:endParaRPr lang="en-GB"/>
        </a:p>
      </dgm:t>
    </dgm:pt>
    <dgm:pt modelId="{9EB3ABC0-D6C2-4F48-B9F3-2E8F1877A36C}" type="pres">
      <dgm:prSet presAssocID="{9AB0CE3B-68EE-4E9A-94D4-254A1F3A4147}" presName="root" presStyleCnt="0">
        <dgm:presLayoutVars>
          <dgm:dir/>
          <dgm:resizeHandles val="exact"/>
        </dgm:presLayoutVars>
      </dgm:prSet>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0" presStyleCnt="4"/>
      <dgm:spPr/>
    </dgm:pt>
    <dgm:pt modelId="{DD957969-3A0F-489B-B7F3-8DEBE0FD150D}" type="pres">
      <dgm:prSet presAssocID="{122F19C2-6516-4069-9A0E-7E11FB02614E}" presName="iconRect" presStyleLbl="node1" presStyleIdx="0" presStyleCnt="4"/>
      <dgm:spPr>
        <a:blipFill>
          <a:blip xmlns:r="http://schemas.openxmlformats.org/officeDocument/2006/relationships" r:embed="rId4">
            <a:extLs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Newspaper with solid fill"/>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0" presStyleCnt="4">
        <dgm:presLayoutVars>
          <dgm:chMax val="0"/>
          <dgm:chPref val="0"/>
        </dgm:presLayoutVars>
      </dgm:prSet>
      <dgm:spPr/>
    </dgm:pt>
    <dgm:pt modelId="{739B6F56-EA95-4C67-8796-5ECCC0682C2B}" type="pres">
      <dgm:prSet presAssocID="{E1C04D82-535D-4E2B-8337-7DC1C30E9806}" presName="sibTrans" presStyleCnt="0"/>
      <dgm:spPr/>
    </dgm:pt>
    <dgm:pt modelId="{FDD9EAC1-F191-402E-BD99-3B1A707AFFD5}" type="pres">
      <dgm:prSet presAssocID="{565C4B34-E942-45AA-9A01-DCCAEE4D375F}" presName="compNode" presStyleCnt="0"/>
      <dgm:spPr/>
    </dgm:pt>
    <dgm:pt modelId="{347806E5-3808-4FC0-84CB-AAFDE1FFD1CF}" type="pres">
      <dgm:prSet presAssocID="{565C4B34-E942-45AA-9A01-DCCAEE4D375F}" presName="bgRect" presStyleLbl="bgShp" presStyleIdx="1" presStyleCnt="4"/>
      <dgm:spPr/>
    </dgm:pt>
    <dgm:pt modelId="{12A09280-D05A-4960-A2E5-F7E076284823}" type="pres">
      <dgm:prSet presAssocID="{565C4B34-E942-45AA-9A01-DCCAEE4D375F}" presName="iconRect" presStyleLbl="node1" presStyleIdx="1" presStyleCnt="4"/>
      <dgm:spPr>
        <a:blipFill>
          <a:blip xmlns:r="http://schemas.openxmlformats.org/officeDocument/2006/relationships" r:embed="rId6">
            <a:extLs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Vlog with solid fill"/>
        </a:ext>
      </dgm:extLst>
    </dgm:pt>
    <dgm:pt modelId="{F0185FAD-F0A7-423C-B80B-8495E84420DF}" type="pres">
      <dgm:prSet presAssocID="{565C4B34-E942-45AA-9A01-DCCAEE4D375F}" presName="spaceRect" presStyleCnt="0"/>
      <dgm:spPr/>
    </dgm:pt>
    <dgm:pt modelId="{9CDC16E6-606A-4159-824F-5E095D535D07}" type="pres">
      <dgm:prSet presAssocID="{565C4B34-E942-45AA-9A01-DCCAEE4D375F}" presName="parTx" presStyleLbl="revTx" presStyleIdx="1" presStyleCnt="4">
        <dgm:presLayoutVars>
          <dgm:chMax val="0"/>
          <dgm:chPref val="0"/>
        </dgm:presLayoutVars>
      </dgm:prSet>
      <dgm:spPr/>
    </dgm:pt>
    <dgm:pt modelId="{20A37403-4F97-4226-8147-FD30A1F05346}" type="pres">
      <dgm:prSet presAssocID="{FD2F0CE0-2344-4B0D-BD74-59D9B97EDF5C}" presName="sibTrans" presStyleCnt="0"/>
      <dgm:spPr/>
    </dgm:pt>
    <dgm:pt modelId="{EC08E5BE-9133-4EB9-9558-3B910D0F258E}" type="pres">
      <dgm:prSet presAssocID="{85E2D234-B107-406D-B917-7343C734AB3E}" presName="compNode" presStyleCnt="0"/>
      <dgm:spPr/>
    </dgm:pt>
    <dgm:pt modelId="{2A887390-5F73-4047-B6F8-AEB27B3B0DE1}" type="pres">
      <dgm:prSet presAssocID="{85E2D234-B107-406D-B917-7343C734AB3E}" presName="bgRect" presStyleLbl="bgShp" presStyleIdx="2" presStyleCnt="4"/>
      <dgm:spPr/>
    </dgm:pt>
    <dgm:pt modelId="{DFA9363A-C250-49E3-BC4E-B6FC2F38F53A}" type="pres">
      <dgm:prSet presAssocID="{85E2D234-B107-406D-B917-7343C734AB3E}" presName="iconRect" presStyleLbl="node1" presStyleIdx="2" presStyleCnt="4"/>
      <dgm:spPr>
        <a:blipFill>
          <a:blip xmlns:r="http://schemas.openxmlformats.org/officeDocument/2006/relationships" r:embed="rId8">
            <a:extLs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Flask with solid fill"/>
        </a:ext>
      </dgm:extLst>
    </dgm:pt>
    <dgm:pt modelId="{2DED51EC-7C38-4B98-8D14-3FF31A170625}" type="pres">
      <dgm:prSet presAssocID="{85E2D234-B107-406D-B917-7343C734AB3E}" presName="spaceRect" presStyleCnt="0"/>
      <dgm:spPr/>
    </dgm:pt>
    <dgm:pt modelId="{BBC1C295-7546-4B4C-8908-D799D2E313A7}" type="pres">
      <dgm:prSet presAssocID="{85E2D234-B107-406D-B917-7343C734AB3E}" presName="parTx" presStyleLbl="revTx" presStyleIdx="2" presStyleCnt="4">
        <dgm:presLayoutVars>
          <dgm:chMax val="0"/>
          <dgm:chPref val="0"/>
        </dgm:presLayoutVars>
      </dgm:prSet>
      <dgm:spPr/>
    </dgm:pt>
    <dgm:pt modelId="{DC822FE8-9DC8-404D-99E2-6FBE643B8C7F}" type="pres">
      <dgm:prSet presAssocID="{14216C5F-44AB-4B3E-A39D-0C3FADF75954}" presName="sibTrans" presStyleCnt="0"/>
      <dgm:spPr/>
    </dgm:pt>
    <dgm:pt modelId="{39F01372-67B3-441F-B92D-53E58EAE00D3}" type="pres">
      <dgm:prSet presAssocID="{1CCD18C8-CD49-4908-82C9-4A8E6D2DF728}" presName="compNode" presStyleCnt="0"/>
      <dgm:spPr/>
    </dgm:pt>
    <dgm:pt modelId="{021F996F-0B67-4C51-82BA-DCBC57773175}" type="pres">
      <dgm:prSet presAssocID="{1CCD18C8-CD49-4908-82C9-4A8E6D2DF728}" presName="bgRect" presStyleLbl="bgShp" presStyleIdx="3" presStyleCnt="4"/>
      <dgm:spPr/>
    </dgm:pt>
    <dgm:pt modelId="{91D01D65-2964-4D51-86FC-4BD175CFF090}" type="pres">
      <dgm:prSet presAssocID="{1CCD18C8-CD49-4908-82C9-4A8E6D2DF728}" presName="iconRect" presStyleLbl="node1" presStyleIdx="3" presStyleCnt="4"/>
      <dgm:spPr>
        <a:blipFill>
          <a:blip xmlns:r="http://schemas.openxmlformats.org/officeDocument/2006/relationships" r:embed="rId10">
            <a:extLs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Email with solid fill"/>
        </a:ext>
      </dgm:extLst>
    </dgm:pt>
    <dgm:pt modelId="{9021BC48-F0D9-4ECE-B283-E272FC2AEBDD}" type="pres">
      <dgm:prSet presAssocID="{1CCD18C8-CD49-4908-82C9-4A8E6D2DF728}" presName="spaceRect" presStyleCnt="0"/>
      <dgm:spPr/>
    </dgm:pt>
    <dgm:pt modelId="{EAA58408-1CC3-4BD4-B958-DA650BFB70E1}" type="pres">
      <dgm:prSet presAssocID="{1CCD18C8-CD49-4908-82C9-4A8E6D2DF728}" presName="parTx" presStyleLbl="revTx" presStyleIdx="3" presStyleCnt="4">
        <dgm:presLayoutVars>
          <dgm:chMax val="0"/>
          <dgm:chPref val="0"/>
        </dgm:presLayoutVars>
      </dgm:prSet>
      <dgm:spPr/>
    </dgm:pt>
  </dgm:ptLst>
  <dgm:cxnLst>
    <dgm:cxn modelId="{2607564F-04DC-4321-A87B-53F36E395B4E}" srcId="{9AB0CE3B-68EE-4E9A-94D4-254A1F3A4147}" destId="{565C4B34-E942-45AA-9A01-DCCAEE4D375F}" srcOrd="1" destOrd="0" parTransId="{F3330026-4C32-4411-8893-DC5BF9757F6D}" sibTransId="{FD2F0CE0-2344-4B0D-BD74-59D9B97EDF5C}"/>
    <dgm:cxn modelId="{F72BB49F-1A0A-4F22-8463-2CCDC40DF7F4}" type="presOf" srcId="{122F19C2-6516-4069-9A0E-7E11FB02614E}" destId="{D9241701-C1F1-4421-8E12-BDC813CDCF56}" srcOrd="0" destOrd="0" presId="urn:microsoft.com/office/officeart/2018/2/layout/IconVerticalSolidList"/>
    <dgm:cxn modelId="{4ADC2DBB-08D9-4085-856A-A423084A0DBE}" type="presOf" srcId="{565C4B34-E942-45AA-9A01-DCCAEE4D375F}" destId="{9CDC16E6-606A-4159-824F-5E095D535D07}" srcOrd="0" destOrd="0" presId="urn:microsoft.com/office/officeart/2018/2/layout/IconVerticalSolidList"/>
    <dgm:cxn modelId="{C3233FCE-0247-43B2-AE8F-D2E6FCA5ADB9}" type="presOf" srcId="{1CCD18C8-CD49-4908-82C9-4A8E6D2DF728}" destId="{EAA58408-1CC3-4BD4-B958-DA650BFB70E1}" srcOrd="0" destOrd="0" presId="urn:microsoft.com/office/officeart/2018/2/layout/IconVerticalSolidList"/>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0" destOrd="0" parTransId="{A5A152A8-3A61-4519-8786-4282E03CFC7F}" sibTransId="{E1C04D82-535D-4E2B-8337-7DC1C30E9806}"/>
    <dgm:cxn modelId="{74C94AE5-76BC-4CBA-9CA1-8B9DF3475211}" srcId="{9AB0CE3B-68EE-4E9A-94D4-254A1F3A4147}" destId="{85E2D234-B107-406D-B917-7343C734AB3E}" srcOrd="2" destOrd="0" parTransId="{92C53C25-E07C-4E01-990C-76E6ED410BC5}" sibTransId="{14216C5F-44AB-4B3E-A39D-0C3FADF75954}"/>
    <dgm:cxn modelId="{8D976EE5-4117-4F5B-ACA7-D6CD9AD4F01C}" type="presOf" srcId="{85E2D234-B107-406D-B917-7343C734AB3E}" destId="{BBC1C295-7546-4B4C-8908-D799D2E313A7}" srcOrd="0" destOrd="0" presId="urn:microsoft.com/office/officeart/2018/2/layout/IconVerticalSolidList"/>
    <dgm:cxn modelId="{C68739FF-9BBB-43D8-9B85-F1C01EE7C156}" srcId="{9AB0CE3B-68EE-4E9A-94D4-254A1F3A4147}" destId="{1CCD18C8-CD49-4908-82C9-4A8E6D2DF728}" srcOrd="3" destOrd="0" parTransId="{CB63CFD6-728D-4A20-910E-49E0077B9C86}" sibTransId="{940AA13E-8478-448B-8972-91435BFEA7BC}"/>
    <dgm:cxn modelId="{080581F8-A5CB-4278-BA64-2331637BB149}" type="presParOf" srcId="{9EB3ABC0-D6C2-4F48-B9F3-2E8F1877A36C}" destId="{536A1BF1-E485-437A-A282-DE7F02A523F6}" srcOrd="0" destOrd="0" presId="urn:microsoft.com/office/officeart/2018/2/layout/IconVerticalSolidList"/>
    <dgm:cxn modelId="{E0C097EF-D99B-4B45-A2FC-844728D9978C}" type="presParOf" srcId="{536A1BF1-E485-437A-A282-DE7F02A523F6}" destId="{1D3DDE40-5B31-4CD4-914D-E554F57E52E8}" srcOrd="0" destOrd="0" presId="urn:microsoft.com/office/officeart/2018/2/layout/IconVerticalSolidList"/>
    <dgm:cxn modelId="{DD9DD055-FFC0-4C5D-92EB-4579D8E86073}" type="presParOf" srcId="{536A1BF1-E485-437A-A282-DE7F02A523F6}" destId="{DD957969-3A0F-489B-B7F3-8DEBE0FD150D}" srcOrd="1" destOrd="0" presId="urn:microsoft.com/office/officeart/2018/2/layout/IconVerticalSolidList"/>
    <dgm:cxn modelId="{0BADE5A3-C865-4D3D-B762-0A26FAAA9E1E}" type="presParOf" srcId="{536A1BF1-E485-437A-A282-DE7F02A523F6}" destId="{5A8634A7-B283-4A18-9097-AB30C288EEB8}" srcOrd="2" destOrd="0" presId="urn:microsoft.com/office/officeart/2018/2/layout/IconVerticalSolidList"/>
    <dgm:cxn modelId="{3E1085C3-EACE-49C4-8FF9-F4879404C8F3}" type="presParOf" srcId="{536A1BF1-E485-437A-A282-DE7F02A523F6}" destId="{D9241701-C1F1-4421-8E12-BDC813CDCF56}" srcOrd="3" destOrd="0" presId="urn:microsoft.com/office/officeart/2018/2/layout/IconVerticalSolidList"/>
    <dgm:cxn modelId="{4F7AC70F-5858-4CC6-B1D8-8E05DDF212A5}" type="presParOf" srcId="{9EB3ABC0-D6C2-4F48-B9F3-2E8F1877A36C}" destId="{739B6F56-EA95-4C67-8796-5ECCC0682C2B}" srcOrd="1" destOrd="0" presId="urn:microsoft.com/office/officeart/2018/2/layout/IconVerticalSolidList"/>
    <dgm:cxn modelId="{FEF4DD7B-DDFC-4A03-84E5-DB6BAD619474}" type="presParOf" srcId="{9EB3ABC0-D6C2-4F48-B9F3-2E8F1877A36C}" destId="{FDD9EAC1-F191-402E-BD99-3B1A707AFFD5}" srcOrd="2" destOrd="0" presId="urn:microsoft.com/office/officeart/2018/2/layout/IconVerticalSolidList"/>
    <dgm:cxn modelId="{B5D31DCE-4FCF-49AB-A601-7B4375BFD97A}" type="presParOf" srcId="{FDD9EAC1-F191-402E-BD99-3B1A707AFFD5}" destId="{347806E5-3808-4FC0-84CB-AAFDE1FFD1CF}" srcOrd="0" destOrd="0" presId="urn:microsoft.com/office/officeart/2018/2/layout/IconVerticalSolidList"/>
    <dgm:cxn modelId="{F98A1052-2E0D-480A-BAC2-ED0B9245E3BA}" type="presParOf" srcId="{FDD9EAC1-F191-402E-BD99-3B1A707AFFD5}" destId="{12A09280-D05A-4960-A2E5-F7E076284823}" srcOrd="1" destOrd="0" presId="urn:microsoft.com/office/officeart/2018/2/layout/IconVerticalSolidList"/>
    <dgm:cxn modelId="{FA512C14-22CE-4072-880B-2553A8108214}" type="presParOf" srcId="{FDD9EAC1-F191-402E-BD99-3B1A707AFFD5}" destId="{F0185FAD-F0A7-423C-B80B-8495E84420DF}" srcOrd="2" destOrd="0" presId="urn:microsoft.com/office/officeart/2018/2/layout/IconVerticalSolidList"/>
    <dgm:cxn modelId="{D7D67D90-A7E8-4110-A532-BAA9BB09EF90}" type="presParOf" srcId="{FDD9EAC1-F191-402E-BD99-3B1A707AFFD5}" destId="{9CDC16E6-606A-4159-824F-5E095D535D07}" srcOrd="3" destOrd="0" presId="urn:microsoft.com/office/officeart/2018/2/layout/IconVerticalSolidList"/>
    <dgm:cxn modelId="{095CC401-86AB-433E-92A5-0309D515D42B}" type="presParOf" srcId="{9EB3ABC0-D6C2-4F48-B9F3-2E8F1877A36C}" destId="{20A37403-4F97-4226-8147-FD30A1F05346}" srcOrd="3" destOrd="0" presId="urn:microsoft.com/office/officeart/2018/2/layout/IconVerticalSolidList"/>
    <dgm:cxn modelId="{0B02547C-8720-49CD-96B9-63C23B12F452}" type="presParOf" srcId="{9EB3ABC0-D6C2-4F48-B9F3-2E8F1877A36C}" destId="{EC08E5BE-9133-4EB9-9558-3B910D0F258E}" srcOrd="4" destOrd="0" presId="urn:microsoft.com/office/officeart/2018/2/layout/IconVerticalSolidList"/>
    <dgm:cxn modelId="{FB05CECA-5457-40A2-A0DB-EDE714E008CB}" type="presParOf" srcId="{EC08E5BE-9133-4EB9-9558-3B910D0F258E}" destId="{2A887390-5F73-4047-B6F8-AEB27B3B0DE1}" srcOrd="0" destOrd="0" presId="urn:microsoft.com/office/officeart/2018/2/layout/IconVerticalSolidList"/>
    <dgm:cxn modelId="{1F0372E6-1723-434C-8F2B-EDE464121F34}" type="presParOf" srcId="{EC08E5BE-9133-4EB9-9558-3B910D0F258E}" destId="{DFA9363A-C250-49E3-BC4E-B6FC2F38F53A}" srcOrd="1" destOrd="0" presId="urn:microsoft.com/office/officeart/2018/2/layout/IconVerticalSolidList"/>
    <dgm:cxn modelId="{5123010C-6561-4161-9DF0-E6B49576B47D}" type="presParOf" srcId="{EC08E5BE-9133-4EB9-9558-3B910D0F258E}" destId="{2DED51EC-7C38-4B98-8D14-3FF31A170625}" srcOrd="2" destOrd="0" presId="urn:microsoft.com/office/officeart/2018/2/layout/IconVerticalSolidList"/>
    <dgm:cxn modelId="{D9E9A3B2-70A9-4EE6-8538-4476DE3B4A1F}" type="presParOf" srcId="{EC08E5BE-9133-4EB9-9558-3B910D0F258E}" destId="{BBC1C295-7546-4B4C-8908-D799D2E313A7}" srcOrd="3" destOrd="0" presId="urn:microsoft.com/office/officeart/2018/2/layout/IconVerticalSolidList"/>
    <dgm:cxn modelId="{81651376-3DA5-42C6-B1F8-0CD02C087C1C}" type="presParOf" srcId="{9EB3ABC0-D6C2-4F48-B9F3-2E8F1877A36C}" destId="{DC822FE8-9DC8-404D-99E2-6FBE643B8C7F}" srcOrd="5" destOrd="0" presId="urn:microsoft.com/office/officeart/2018/2/layout/IconVerticalSolidList"/>
    <dgm:cxn modelId="{16185EE0-7085-48F9-81EF-3EDE97DD3E7D}" type="presParOf" srcId="{9EB3ABC0-D6C2-4F48-B9F3-2E8F1877A36C}" destId="{39F01372-67B3-441F-B92D-53E58EAE00D3}" srcOrd="6" destOrd="0" presId="urn:microsoft.com/office/officeart/2018/2/layout/IconVerticalSolidList"/>
    <dgm:cxn modelId="{18353BEE-5E16-4F60-8F0B-55017F3447D2}" type="presParOf" srcId="{39F01372-67B3-441F-B92D-53E58EAE00D3}" destId="{021F996F-0B67-4C51-82BA-DCBC57773175}" srcOrd="0" destOrd="0" presId="urn:microsoft.com/office/officeart/2018/2/layout/IconVerticalSolidList"/>
    <dgm:cxn modelId="{BC1FE833-3EEB-428F-8E20-C62B93ABBB78}" type="presParOf" srcId="{39F01372-67B3-441F-B92D-53E58EAE00D3}" destId="{91D01D65-2964-4D51-86FC-4BD175CFF090}" srcOrd="1" destOrd="0" presId="urn:microsoft.com/office/officeart/2018/2/layout/IconVerticalSolidList"/>
    <dgm:cxn modelId="{73300837-2926-4E7E-A278-F7D7109A0583}" type="presParOf" srcId="{39F01372-67B3-441F-B92D-53E58EAE00D3}" destId="{9021BC48-F0D9-4ECE-B283-E272FC2AEBDD}" srcOrd="2" destOrd="0" presId="urn:microsoft.com/office/officeart/2018/2/layout/IconVerticalSolidList"/>
    <dgm:cxn modelId="{5486C153-2889-439D-9D82-1F5615A2613F}" type="presParOf" srcId="{39F01372-67B3-441F-B92D-53E58EAE00D3}" destId="{EAA58408-1CC3-4BD4-B958-DA650BFB70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E9B9E4-9678-494E-9883-CB4A6EC03C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745691C-6971-4378-8C6A-03F0D7F434AE}">
      <dgm:prSet/>
      <dgm:spPr/>
      <dgm:t>
        <a:bodyPr/>
        <a:lstStyle/>
        <a:p>
          <a:pPr algn="l" rtl="0">
            <a:lnSpc>
              <a:spcPct val="90000"/>
            </a:lnSpc>
          </a:pPr>
          <a:r>
            <a:rPr lang="en-US" sz="6500" b="1">
              <a:solidFill>
                <a:srgbClr val="FFFFFF"/>
              </a:solidFill>
              <a:latin typeface="Aptos" panose="02110004020202020204"/>
              <a:ea typeface="+mn-ea"/>
              <a:cs typeface="+mn-cs"/>
            </a:rPr>
            <a:t>Stay up to date</a:t>
          </a:r>
        </a:p>
      </dgm:t>
    </dgm:pt>
    <dgm:pt modelId="{191657CA-D3C7-4487-AA6F-D6024EFC51BE}" type="parTrans" cxnId="{E54F653E-5EFB-4085-A0E2-A8DDA6F81B26}">
      <dgm:prSet/>
      <dgm:spPr/>
      <dgm:t>
        <a:bodyPr/>
        <a:lstStyle/>
        <a:p>
          <a:endParaRPr lang="en-US"/>
        </a:p>
      </dgm:t>
    </dgm:pt>
    <dgm:pt modelId="{E29AB794-F4B8-4DE9-94FA-248353EE5771}" type="sibTrans" cxnId="{E54F653E-5EFB-4085-A0E2-A8DDA6F81B26}">
      <dgm:prSet/>
      <dgm:spPr/>
      <dgm:t>
        <a:bodyPr/>
        <a:lstStyle/>
        <a:p>
          <a:endParaRPr lang="en-US"/>
        </a:p>
      </dgm:t>
    </dgm:pt>
    <dgm:pt modelId="{2CEDA598-F47B-4C89-A153-2AACB858E8ED}" type="pres">
      <dgm:prSet presAssocID="{34E9B9E4-9678-494E-9883-CB4A6EC03CF1}" presName="linear" presStyleCnt="0">
        <dgm:presLayoutVars>
          <dgm:animLvl val="lvl"/>
          <dgm:resizeHandles val="exact"/>
        </dgm:presLayoutVars>
      </dgm:prSet>
      <dgm:spPr/>
    </dgm:pt>
    <dgm:pt modelId="{AE6CEB94-0A44-4500-AE6F-31C8CC0F077F}" type="pres">
      <dgm:prSet presAssocID="{D745691C-6971-4378-8C6A-03F0D7F434AE}" presName="parentText" presStyleLbl="node1" presStyleIdx="0" presStyleCnt="1">
        <dgm:presLayoutVars>
          <dgm:chMax val="0"/>
          <dgm:bulletEnabled val="1"/>
        </dgm:presLayoutVars>
      </dgm:prSet>
      <dgm:spPr/>
    </dgm:pt>
  </dgm:ptLst>
  <dgm:cxnLst>
    <dgm:cxn modelId="{E54F653E-5EFB-4085-A0E2-A8DDA6F81B26}" srcId="{34E9B9E4-9678-494E-9883-CB4A6EC03CF1}" destId="{D745691C-6971-4378-8C6A-03F0D7F434AE}" srcOrd="0" destOrd="0" parTransId="{191657CA-D3C7-4487-AA6F-D6024EFC51BE}" sibTransId="{E29AB794-F4B8-4DE9-94FA-248353EE5771}"/>
    <dgm:cxn modelId="{6F515565-622D-4944-8101-911975275654}" type="presOf" srcId="{D745691C-6971-4378-8C6A-03F0D7F434AE}" destId="{AE6CEB94-0A44-4500-AE6F-31C8CC0F077F}" srcOrd="0" destOrd="0" presId="urn:microsoft.com/office/officeart/2005/8/layout/vList2"/>
    <dgm:cxn modelId="{AE48CF47-BAEC-475E-8C8C-A88345EA3DAA}" type="presOf" srcId="{34E9B9E4-9678-494E-9883-CB4A6EC03CF1}" destId="{2CEDA598-F47B-4C89-A153-2AACB858E8ED}" srcOrd="0" destOrd="0" presId="urn:microsoft.com/office/officeart/2005/8/layout/vList2"/>
    <dgm:cxn modelId="{4C59B301-2310-423A-86E2-19E4087E7912}" type="presParOf" srcId="{2CEDA598-F47B-4C89-A153-2AACB858E8ED}" destId="{AE6CEB94-0A44-4500-AE6F-31C8CC0F077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B58B4-458E-4D67-91E4-223321C29FA2}">
      <dsp:nvSpPr>
        <dsp:cNvPr id="0" name=""/>
        <dsp:cNvSpPr/>
      </dsp:nvSpPr>
      <dsp:spPr>
        <a:xfrm>
          <a:off x="0" y="2331"/>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25E77-7F0F-4C84-8D49-CB6D1D98308C}">
      <dsp:nvSpPr>
        <dsp:cNvPr id="0" name=""/>
        <dsp:cNvSpPr/>
      </dsp:nvSpPr>
      <dsp:spPr>
        <a:xfrm>
          <a:off x="357512" y="268250"/>
          <a:ext cx="650023" cy="6500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9A32E6-6160-4231-B65C-F887FB3A10CB}">
      <dsp:nvSpPr>
        <dsp:cNvPr id="0" name=""/>
        <dsp:cNvSpPr/>
      </dsp:nvSpPr>
      <dsp:spPr>
        <a:xfrm>
          <a:off x="1365048" y="2331"/>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844550">
            <a:lnSpc>
              <a:spcPct val="100000"/>
            </a:lnSpc>
            <a:spcBef>
              <a:spcPct val="0"/>
            </a:spcBef>
            <a:spcAft>
              <a:spcPct val="35000"/>
            </a:spcAft>
            <a:buNone/>
          </a:pPr>
          <a:r>
            <a:rPr lang="en-GB" sz="1900" kern="1200">
              <a:latin typeface="Aptos Display" panose="02110004020202020204"/>
            </a:rPr>
            <a:t>Collaborative work between</a:t>
          </a:r>
          <a:r>
            <a:rPr lang="en-GB" sz="1900" kern="1200"/>
            <a:t> Maths and Science ES </a:t>
          </a:r>
          <a:r>
            <a:rPr lang="en-GB" sz="1900" kern="1200">
              <a:latin typeface="Aptos Display" panose="02110004020202020204"/>
            </a:rPr>
            <a:t>teams</a:t>
          </a:r>
          <a:r>
            <a:rPr lang="en-GB" sz="1900" kern="1200"/>
            <a:t> </a:t>
          </a:r>
          <a:r>
            <a:rPr lang="en-GB" sz="1900" kern="1200">
              <a:latin typeface="Aptos Display" panose="02110004020202020204"/>
            </a:rPr>
            <a:t>exploring alignment </a:t>
          </a:r>
          <a:endParaRPr lang="en-US" sz="1900" kern="1200"/>
        </a:p>
      </dsp:txBody>
      <dsp:txXfrm>
        <a:off x="1365048" y="2331"/>
        <a:ext cx="4484508" cy="1181860"/>
      </dsp:txXfrm>
    </dsp:sp>
    <dsp:sp modelId="{0D4C051A-E90E-4E7F-A992-EA4FB521B19D}">
      <dsp:nvSpPr>
        <dsp:cNvPr id="0" name=""/>
        <dsp:cNvSpPr/>
      </dsp:nvSpPr>
      <dsp:spPr>
        <a:xfrm>
          <a:off x="0" y="1479657"/>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3BEDC-CED8-4D77-A6B8-9E218AD694C1}">
      <dsp:nvSpPr>
        <dsp:cNvPr id="0" name=""/>
        <dsp:cNvSpPr/>
      </dsp:nvSpPr>
      <dsp:spPr>
        <a:xfrm>
          <a:off x="357512" y="1745576"/>
          <a:ext cx="650023" cy="6500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AC1E6C-6189-4571-B4AF-FD58E6842224}">
      <dsp:nvSpPr>
        <dsp:cNvPr id="0" name=""/>
        <dsp:cNvSpPr/>
      </dsp:nvSpPr>
      <dsp:spPr>
        <a:xfrm>
          <a:off x="1365048" y="1479657"/>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844550" rtl="0">
            <a:lnSpc>
              <a:spcPct val="100000"/>
            </a:lnSpc>
            <a:spcBef>
              <a:spcPct val="0"/>
            </a:spcBef>
            <a:spcAft>
              <a:spcPct val="35000"/>
            </a:spcAft>
            <a:buNone/>
          </a:pPr>
          <a:r>
            <a:rPr lang="en-GB" sz="1900" kern="1200">
              <a:latin typeface="Aptos Display" panose="02110004020202020204"/>
            </a:rPr>
            <a:t>Science CIC Core</a:t>
          </a:r>
          <a:r>
            <a:rPr lang="en-GB" sz="1900" kern="1200"/>
            <a:t> group </a:t>
          </a:r>
          <a:r>
            <a:rPr lang="en-GB" sz="1900" kern="1200">
              <a:latin typeface="Aptos Display" panose="02110004020202020204"/>
            </a:rPr>
            <a:t>has met</a:t>
          </a:r>
          <a:r>
            <a:rPr lang="en-GB" sz="1900" kern="1200"/>
            <a:t> online – reviewing </a:t>
          </a:r>
          <a:r>
            <a:rPr lang="en-GB" sz="1900" kern="1200">
              <a:latin typeface="Aptos Display" panose="02110004020202020204"/>
            </a:rPr>
            <a:t>the emerging big</a:t>
          </a:r>
          <a:r>
            <a:rPr lang="en-GB" sz="1900" kern="1200"/>
            <a:t> idea and </a:t>
          </a:r>
          <a:r>
            <a:rPr lang="en-GB" sz="1900" kern="1200">
              <a:latin typeface="Aptos Display" panose="02110004020202020204"/>
            </a:rPr>
            <a:t>concepts</a:t>
          </a:r>
          <a:endParaRPr lang="en-US" sz="1900" kern="1200"/>
        </a:p>
      </dsp:txBody>
      <dsp:txXfrm>
        <a:off x="1365048" y="1479657"/>
        <a:ext cx="4484508" cy="1181860"/>
      </dsp:txXfrm>
    </dsp:sp>
    <dsp:sp modelId="{19280886-2972-4D9B-B10B-CC106C3953E8}">
      <dsp:nvSpPr>
        <dsp:cNvPr id="0" name=""/>
        <dsp:cNvSpPr/>
      </dsp:nvSpPr>
      <dsp:spPr>
        <a:xfrm>
          <a:off x="0" y="2956983"/>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0A4CB0-6A41-431F-9508-CC35E70C1813}">
      <dsp:nvSpPr>
        <dsp:cNvPr id="0" name=""/>
        <dsp:cNvSpPr/>
      </dsp:nvSpPr>
      <dsp:spPr>
        <a:xfrm>
          <a:off x="357512" y="3222901"/>
          <a:ext cx="650023" cy="6500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AD0DC5-5C55-496E-A117-BC8E348DE114}">
      <dsp:nvSpPr>
        <dsp:cNvPr id="0" name=""/>
        <dsp:cNvSpPr/>
      </dsp:nvSpPr>
      <dsp:spPr>
        <a:xfrm>
          <a:off x="1365048" y="2956983"/>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844550">
            <a:lnSpc>
              <a:spcPct val="100000"/>
            </a:lnSpc>
            <a:spcBef>
              <a:spcPct val="0"/>
            </a:spcBef>
            <a:spcAft>
              <a:spcPct val="35000"/>
            </a:spcAft>
            <a:buNone/>
          </a:pPr>
          <a:r>
            <a:rPr lang="en-GB" sz="1900" kern="1200">
              <a:latin typeface="Aptos Display" panose="02110004020202020204"/>
            </a:rPr>
            <a:t>Collaboration</a:t>
          </a:r>
          <a:r>
            <a:rPr lang="en-GB" sz="1900" kern="1200"/>
            <a:t> group </a:t>
          </a:r>
          <a:r>
            <a:rPr lang="en-GB" sz="1900" kern="1200">
              <a:latin typeface="Aptos Display" panose="02110004020202020204"/>
            </a:rPr>
            <a:t>has</a:t>
          </a:r>
          <a:r>
            <a:rPr lang="en-GB" sz="1900" kern="1200"/>
            <a:t> met online – reviewing curriculum rationale and the work emerging from the core group</a:t>
          </a:r>
          <a:endParaRPr lang="en-US" sz="1900" kern="1200"/>
        </a:p>
      </dsp:txBody>
      <dsp:txXfrm>
        <a:off x="1365048" y="2956983"/>
        <a:ext cx="4484508" cy="1181860"/>
      </dsp:txXfrm>
    </dsp:sp>
    <dsp:sp modelId="{53DC09E7-2745-4E78-AE91-12DF5165FFA1}">
      <dsp:nvSpPr>
        <dsp:cNvPr id="0" name=""/>
        <dsp:cNvSpPr/>
      </dsp:nvSpPr>
      <dsp:spPr>
        <a:xfrm>
          <a:off x="0" y="4434308"/>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59AB0-1AC9-4B65-9FD1-CE97198953A2}">
      <dsp:nvSpPr>
        <dsp:cNvPr id="0" name=""/>
        <dsp:cNvSpPr/>
      </dsp:nvSpPr>
      <dsp:spPr>
        <a:xfrm>
          <a:off x="357512" y="4700227"/>
          <a:ext cx="650023" cy="6500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39EFE-FC55-4F1B-81FD-F24F57D6CF39}">
      <dsp:nvSpPr>
        <dsp:cNvPr id="0" name=""/>
        <dsp:cNvSpPr/>
      </dsp:nvSpPr>
      <dsp:spPr>
        <a:xfrm>
          <a:off x="1365048" y="4434308"/>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844550" rtl="0">
            <a:lnSpc>
              <a:spcPct val="100000"/>
            </a:lnSpc>
            <a:spcBef>
              <a:spcPct val="0"/>
            </a:spcBef>
            <a:spcAft>
              <a:spcPct val="35000"/>
            </a:spcAft>
            <a:buNone/>
          </a:pPr>
          <a:r>
            <a:rPr lang="en-GB" sz="1900" kern="1200"/>
            <a:t>Critical friends </a:t>
          </a:r>
          <a:r>
            <a:rPr lang="en-GB" sz="1900" kern="1200">
              <a:latin typeface="Aptos Display" panose="02110004020202020204"/>
            </a:rPr>
            <a:t>has met</a:t>
          </a:r>
          <a:r>
            <a:rPr lang="en-GB" sz="1900" kern="1200"/>
            <a:t> – update session</a:t>
          </a:r>
          <a:r>
            <a:rPr lang="en-GB" sz="1900" kern="1200">
              <a:latin typeface="Aptos Display" panose="02110004020202020204"/>
            </a:rPr>
            <a:t> on the progress of CIC, with a focus to the emerging big ideas and concepts.</a:t>
          </a:r>
          <a:endParaRPr lang="en-US" sz="1900" kern="1200"/>
        </a:p>
      </dsp:txBody>
      <dsp:txXfrm>
        <a:off x="1365048" y="4434308"/>
        <a:ext cx="4484508" cy="118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CD1E5-7ABA-47DB-AE6A-2E8D8DFF1100}">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Stakeholder group</a:t>
          </a:r>
        </a:p>
        <a:p>
          <a:pPr marL="0" lvl="0" indent="0" algn="ctr" defTabSz="1066800" rtl="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sessions</a:t>
          </a:r>
        </a:p>
      </dsp:txBody>
      <dsp:txXfrm>
        <a:off x="307345" y="1546"/>
        <a:ext cx="3222855" cy="1933713"/>
      </dsp:txXfrm>
    </dsp:sp>
    <dsp:sp modelId="{9D534454-EF97-438F-91A7-29AC0E2D95CF}">
      <dsp:nvSpPr>
        <dsp:cNvPr id="0" name=""/>
        <dsp:cNvSpPr/>
      </dsp:nvSpPr>
      <dsp:spPr>
        <a:xfrm>
          <a:off x="3852486" y="1546"/>
          <a:ext cx="3222855" cy="1933713"/>
        </a:xfrm>
        <a:prstGeom prst="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Drafting of </a:t>
          </a:r>
        </a:p>
        <a:p>
          <a:pPr marL="0" lvl="0" indent="0" algn="ctr" defTabSz="1066800" rtl="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big ideas</a:t>
          </a:r>
        </a:p>
      </dsp:txBody>
      <dsp:txXfrm>
        <a:off x="3852486" y="1546"/>
        <a:ext cx="3222855" cy="1933713"/>
      </dsp:txXfrm>
    </dsp:sp>
    <dsp:sp modelId="{C9539202-5400-45C2-A193-F03F81E7FA70}">
      <dsp:nvSpPr>
        <dsp:cNvPr id="0" name=""/>
        <dsp:cNvSpPr/>
      </dsp:nvSpPr>
      <dsp:spPr>
        <a:xfrm>
          <a:off x="7397627" y="1546"/>
          <a:ext cx="3222855" cy="1933713"/>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solidFill>
                <a:schemeClr val="tx1">
                  <a:lumMod val="85000"/>
                  <a:lumOff val="15000"/>
                </a:schemeClr>
              </a:solidFill>
              <a:latin typeface="Arial" panose="020B0604020202020204" pitchFamily="34" charset="0"/>
              <a:ea typeface="Calibri"/>
              <a:cs typeface="Arial" panose="020B0604020202020204" pitchFamily="34" charset="0"/>
            </a:rPr>
            <a:t>Engagement with critical friends</a:t>
          </a:r>
        </a:p>
      </dsp:txBody>
      <dsp:txXfrm>
        <a:off x="7397627" y="1546"/>
        <a:ext cx="3222855" cy="1933713"/>
      </dsp:txXfrm>
    </dsp:sp>
    <dsp:sp modelId="{988C278F-4544-40B0-A143-8B58DFC2ED8D}">
      <dsp:nvSpPr>
        <dsp:cNvPr id="0" name=""/>
        <dsp:cNvSpPr/>
      </dsp:nvSpPr>
      <dsp:spPr>
        <a:xfrm>
          <a:off x="307345" y="2257545"/>
          <a:ext cx="3222855" cy="1933713"/>
        </a:xfrm>
        <a:prstGeom prst="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solidFill>
                <a:schemeClr val="tx1">
                  <a:lumMod val="85000"/>
                  <a:lumOff val="15000"/>
                </a:schemeClr>
              </a:solidFill>
              <a:latin typeface="Arial" panose="020B0604020202020204" pitchFamily="34" charset="0"/>
              <a:ea typeface="Calibri"/>
              <a:cs typeface="Arial" panose="020B0604020202020204" pitchFamily="34" charset="0"/>
            </a:rPr>
            <a:t>Children and young people engagement</a:t>
          </a:r>
          <a:endParaRPr lang="en-US" sz="2400" b="1" kern="1200">
            <a:solidFill>
              <a:schemeClr val="tx1">
                <a:lumMod val="85000"/>
                <a:lumOff val="15000"/>
              </a:schemeClr>
            </a:solidFill>
            <a:latin typeface="Arial" panose="020B0604020202020204" pitchFamily="34" charset="0"/>
            <a:ea typeface="Calibri"/>
            <a:cs typeface="Arial" panose="020B0604020202020204" pitchFamily="34" charset="0"/>
          </a:endParaRPr>
        </a:p>
      </dsp:txBody>
      <dsp:txXfrm>
        <a:off x="307345" y="2257545"/>
        <a:ext cx="3222855" cy="1933713"/>
      </dsp:txXfrm>
    </dsp:sp>
    <dsp:sp modelId="{66E294B6-BFD9-4EB9-8D61-D76D52E2142E}">
      <dsp:nvSpPr>
        <dsp:cNvPr id="0" name=""/>
        <dsp:cNvSpPr/>
      </dsp:nvSpPr>
      <dsp:spPr>
        <a:xfrm>
          <a:off x="3852486" y="2257545"/>
          <a:ext cx="3222855" cy="1933713"/>
        </a:xfrm>
        <a:prstGeom prst="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solidFill>
                <a:prstClr val="white"/>
              </a:solidFill>
              <a:latin typeface="Arial" panose="020B0604020202020204" pitchFamily="34" charset="0"/>
              <a:ea typeface="+mn-ea"/>
              <a:cs typeface="Arial" panose="020B0604020202020204" pitchFamily="34" charset="0"/>
            </a:rPr>
            <a:t>Engagement with curricular areas via  CIC groups</a:t>
          </a:r>
        </a:p>
      </dsp:txBody>
      <dsp:txXfrm>
        <a:off x="3852486" y="2257545"/>
        <a:ext cx="3222855" cy="1933713"/>
      </dsp:txXfrm>
    </dsp:sp>
    <dsp:sp modelId="{5DBC2010-2B19-4AEB-8071-A80A6688C02A}">
      <dsp:nvSpPr>
        <dsp:cNvPr id="0" name=""/>
        <dsp:cNvSpPr/>
      </dsp:nvSpPr>
      <dsp:spPr>
        <a:xfrm>
          <a:off x="7397627" y="2257545"/>
          <a:ext cx="3222855" cy="1933713"/>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solidFill>
                <a:prstClr val="white"/>
              </a:solidFill>
              <a:latin typeface="Arial" panose="020B0604020202020204" pitchFamily="34" charset="0"/>
              <a:ea typeface="+mn-ea"/>
              <a:cs typeface="Arial" panose="020B0604020202020204" pitchFamily="34" charset="0"/>
            </a:rPr>
            <a:t>Paper will be published</a:t>
          </a:r>
        </a:p>
      </dsp:txBody>
      <dsp:txXfrm>
        <a:off x="7397627" y="2257545"/>
        <a:ext cx="3222855" cy="1933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1E82A-03F7-4A27-B1A7-44762245C845}">
      <dsp:nvSpPr>
        <dsp:cNvPr id="0" name=""/>
        <dsp:cNvSpPr/>
      </dsp:nvSpPr>
      <dsp:spPr>
        <a:xfrm>
          <a:off x="0" y="3011"/>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81159BD-D707-465B-80BC-E9B3F2E95E4A}">
      <dsp:nvSpPr>
        <dsp:cNvPr id="0" name=""/>
        <dsp:cNvSpPr/>
      </dsp:nvSpPr>
      <dsp:spPr>
        <a:xfrm>
          <a:off x="0" y="3011"/>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Climate Change (Sustainability) - 57</a:t>
          </a:r>
          <a:endParaRPr lang="en-GB" sz="2100" kern="1200"/>
        </a:p>
      </dsp:txBody>
      <dsp:txXfrm>
        <a:off x="0" y="3011"/>
        <a:ext cx="6759141" cy="513521"/>
      </dsp:txXfrm>
    </dsp:sp>
    <dsp:sp modelId="{3EF5EDA6-4049-4E7D-A534-B049E915ED59}">
      <dsp:nvSpPr>
        <dsp:cNvPr id="0" name=""/>
        <dsp:cNvSpPr/>
      </dsp:nvSpPr>
      <dsp:spPr>
        <a:xfrm>
          <a:off x="0" y="516533"/>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7A46B21-1037-4895-AA50-F5129544197C}">
      <dsp:nvSpPr>
        <dsp:cNvPr id="0" name=""/>
        <dsp:cNvSpPr/>
      </dsp:nvSpPr>
      <dsp:spPr>
        <a:xfrm>
          <a:off x="0" y="516533"/>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Making sense of data (Numeracy) - 56</a:t>
          </a:r>
          <a:endParaRPr lang="en-GB" sz="2100" kern="1200"/>
        </a:p>
      </dsp:txBody>
      <dsp:txXfrm>
        <a:off x="0" y="516533"/>
        <a:ext cx="6759141" cy="513521"/>
      </dsp:txXfrm>
    </dsp:sp>
    <dsp:sp modelId="{4E7704D4-F35E-4222-8A7D-0FB20DBE9B6E}">
      <dsp:nvSpPr>
        <dsp:cNvPr id="0" name=""/>
        <dsp:cNvSpPr/>
      </dsp:nvSpPr>
      <dsp:spPr>
        <a:xfrm>
          <a:off x="0" y="1030054"/>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E779DC5-6648-40A8-9484-3C7F052A9851}">
      <dsp:nvSpPr>
        <dsp:cNvPr id="0" name=""/>
        <dsp:cNvSpPr/>
      </dsp:nvSpPr>
      <dsp:spPr>
        <a:xfrm>
          <a:off x="0" y="1030054"/>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Nature (Sustainability) - 52</a:t>
          </a:r>
          <a:endParaRPr lang="en-GB" sz="2100" kern="1200"/>
        </a:p>
      </dsp:txBody>
      <dsp:txXfrm>
        <a:off x="0" y="1030054"/>
        <a:ext cx="6759141" cy="513521"/>
      </dsp:txXfrm>
    </dsp:sp>
    <dsp:sp modelId="{ADF408B3-680F-4739-AE9C-5F5673738C08}">
      <dsp:nvSpPr>
        <dsp:cNvPr id="0" name=""/>
        <dsp:cNvSpPr/>
      </dsp:nvSpPr>
      <dsp:spPr>
        <a:xfrm>
          <a:off x="0" y="1543576"/>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1FC41AD-08A9-40C0-95DC-137A0C3A4D36}">
      <dsp:nvSpPr>
        <dsp:cNvPr id="0" name=""/>
        <dsp:cNvSpPr/>
      </dsp:nvSpPr>
      <dsp:spPr>
        <a:xfrm>
          <a:off x="0" y="1543576"/>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Healthy Communities (Health and Wellbeing) - 30</a:t>
          </a:r>
        </a:p>
      </dsp:txBody>
      <dsp:txXfrm>
        <a:off x="0" y="1543576"/>
        <a:ext cx="6759141" cy="513521"/>
      </dsp:txXfrm>
    </dsp:sp>
    <dsp:sp modelId="{0A84DEEC-92EF-4A51-9A3B-2D24C026DC46}">
      <dsp:nvSpPr>
        <dsp:cNvPr id="0" name=""/>
        <dsp:cNvSpPr/>
      </dsp:nvSpPr>
      <dsp:spPr>
        <a:xfrm>
          <a:off x="0" y="2057097"/>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81B28B-EB0C-47A1-8742-A76BC12C5ED6}">
      <dsp:nvSpPr>
        <dsp:cNvPr id="0" name=""/>
        <dsp:cNvSpPr/>
      </dsp:nvSpPr>
      <dsp:spPr>
        <a:xfrm>
          <a:off x="0" y="2057097"/>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Number Sense (Numeracy) - 28</a:t>
          </a:r>
        </a:p>
      </dsp:txBody>
      <dsp:txXfrm>
        <a:off x="0" y="2057097"/>
        <a:ext cx="6759141" cy="513521"/>
      </dsp:txXfrm>
    </dsp:sp>
    <dsp:sp modelId="{A1B2BD5F-7387-48CC-839B-D6D6F3B3CD05}">
      <dsp:nvSpPr>
        <dsp:cNvPr id="0" name=""/>
        <dsp:cNvSpPr/>
      </dsp:nvSpPr>
      <dsp:spPr>
        <a:xfrm>
          <a:off x="0" y="2570619"/>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EDA140-8C56-4E5E-92DD-F4FC39C080C5}">
      <dsp:nvSpPr>
        <dsp:cNvPr id="0" name=""/>
        <dsp:cNvSpPr/>
      </dsp:nvSpPr>
      <dsp:spPr>
        <a:xfrm>
          <a:off x="0" y="2570619"/>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Production and Consumption (Sustainability) - 27</a:t>
          </a:r>
        </a:p>
      </dsp:txBody>
      <dsp:txXfrm>
        <a:off x="0" y="2570619"/>
        <a:ext cx="6759141" cy="513521"/>
      </dsp:txXfrm>
    </dsp:sp>
    <dsp:sp modelId="{95677C4F-D93A-4DBB-A295-7D393A95076C}">
      <dsp:nvSpPr>
        <dsp:cNvPr id="0" name=""/>
        <dsp:cNvSpPr/>
      </dsp:nvSpPr>
      <dsp:spPr>
        <a:xfrm>
          <a:off x="0" y="3084140"/>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2FDF173-6AC5-43C8-8E55-0B68AF36E88F}">
      <dsp:nvSpPr>
        <dsp:cNvPr id="0" name=""/>
        <dsp:cNvSpPr/>
      </dsp:nvSpPr>
      <dsp:spPr>
        <a:xfrm>
          <a:off x="0" y="3084141"/>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Open-mindedness, imagination &amp; curiosity (Creativity) - 25 </a:t>
          </a:r>
        </a:p>
      </dsp:txBody>
      <dsp:txXfrm>
        <a:off x="0" y="3084141"/>
        <a:ext cx="6759141" cy="513521"/>
      </dsp:txXfrm>
    </dsp:sp>
    <dsp:sp modelId="{5789FBF7-0FB7-44DB-B96B-E1DEF1AD1525}">
      <dsp:nvSpPr>
        <dsp:cNvPr id="0" name=""/>
        <dsp:cNvSpPr/>
      </dsp:nvSpPr>
      <dsp:spPr>
        <a:xfrm>
          <a:off x="0" y="3597662"/>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8BD13C0-7167-4DF8-9F64-29EF606F6FA5}">
      <dsp:nvSpPr>
        <dsp:cNvPr id="0" name=""/>
        <dsp:cNvSpPr/>
      </dsp:nvSpPr>
      <dsp:spPr>
        <a:xfrm>
          <a:off x="0" y="3597662"/>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Exploring opportunities &amp; creating solutions (Creativity) - 25</a:t>
          </a:r>
        </a:p>
      </dsp:txBody>
      <dsp:txXfrm>
        <a:off x="0" y="3597662"/>
        <a:ext cx="6759141" cy="513521"/>
      </dsp:txXfrm>
    </dsp:sp>
    <dsp:sp modelId="{0D3B2F35-AF84-4A62-BC0C-4AE04E049705}">
      <dsp:nvSpPr>
        <dsp:cNvPr id="0" name=""/>
        <dsp:cNvSpPr/>
      </dsp:nvSpPr>
      <dsp:spPr>
        <a:xfrm>
          <a:off x="0" y="4111184"/>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2599BFC-FDE6-4636-B8DA-127CCCF875A2}">
      <dsp:nvSpPr>
        <dsp:cNvPr id="0" name=""/>
        <dsp:cNvSpPr/>
      </dsp:nvSpPr>
      <dsp:spPr>
        <a:xfrm>
          <a:off x="0" y="4111184"/>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Shaping our future (Learning for Sustainability) - 24</a:t>
          </a:r>
        </a:p>
      </dsp:txBody>
      <dsp:txXfrm>
        <a:off x="0" y="4111184"/>
        <a:ext cx="6759141" cy="513521"/>
      </dsp:txXfrm>
    </dsp:sp>
    <dsp:sp modelId="{B38ACF31-A1C3-48D3-A695-CA5DFEC7B64C}">
      <dsp:nvSpPr>
        <dsp:cNvPr id="0" name=""/>
        <dsp:cNvSpPr/>
      </dsp:nvSpPr>
      <dsp:spPr>
        <a:xfrm>
          <a:off x="0" y="4624705"/>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1DAE62A-E0CB-461D-8800-C1CB2381121E}">
      <dsp:nvSpPr>
        <dsp:cNvPr id="0" name=""/>
        <dsp:cNvSpPr/>
      </dsp:nvSpPr>
      <dsp:spPr>
        <a:xfrm>
          <a:off x="0" y="4624705"/>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Pathways and Careers (Careers Education) - 21</a:t>
          </a:r>
        </a:p>
      </dsp:txBody>
      <dsp:txXfrm>
        <a:off x="0" y="4624705"/>
        <a:ext cx="6759141" cy="513521"/>
      </dsp:txXfrm>
    </dsp:sp>
    <dsp:sp modelId="{6B9E03A6-7586-44A2-AAE7-C7E7778F7423}">
      <dsp:nvSpPr>
        <dsp:cNvPr id="0" name=""/>
        <dsp:cNvSpPr/>
      </dsp:nvSpPr>
      <dsp:spPr>
        <a:xfrm>
          <a:off x="0" y="5138227"/>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F58A5DD-8EA8-42E1-A111-B18E5D2BBDAA}">
      <dsp:nvSpPr>
        <dsp:cNvPr id="0" name=""/>
        <dsp:cNvSpPr/>
      </dsp:nvSpPr>
      <dsp:spPr>
        <a:xfrm>
          <a:off x="0" y="5138227"/>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My physical and virtual world (Health and Wellbeing) - 21</a:t>
          </a:r>
        </a:p>
      </dsp:txBody>
      <dsp:txXfrm>
        <a:off x="0" y="5138227"/>
        <a:ext cx="6759141" cy="513521"/>
      </dsp:txXfrm>
    </dsp:sp>
    <dsp:sp modelId="{57DB6A6D-BEEC-481B-B501-83D2EF4CD6CD}">
      <dsp:nvSpPr>
        <dsp:cNvPr id="0" name=""/>
        <dsp:cNvSpPr/>
      </dsp:nvSpPr>
      <dsp:spPr>
        <a:xfrm>
          <a:off x="0" y="5651748"/>
          <a:ext cx="67591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D425C5A-5C7C-4EDD-A0E7-6496A025D7D8}">
      <dsp:nvSpPr>
        <dsp:cNvPr id="0" name=""/>
        <dsp:cNvSpPr/>
      </dsp:nvSpPr>
      <dsp:spPr>
        <a:xfrm>
          <a:off x="0" y="5651748"/>
          <a:ext cx="6759141" cy="513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kern="1200">
              <a:latin typeface="Aptos Display" panose="02110004020202020204"/>
            </a:rPr>
            <a:t>Critical Literacy (Literacy) - 20</a:t>
          </a:r>
        </a:p>
      </dsp:txBody>
      <dsp:txXfrm>
        <a:off x="0" y="5651748"/>
        <a:ext cx="6759141" cy="513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62AFC-D911-4274-976D-465A3A714D0A}">
      <dsp:nvSpPr>
        <dsp:cNvPr id="0" name=""/>
        <dsp:cNvSpPr/>
      </dsp:nvSpPr>
      <dsp:spPr>
        <a:xfrm>
          <a:off x="0" y="4532"/>
          <a:ext cx="6906491" cy="7458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3777B-9FC0-40CB-B457-733FD06328E3}">
      <dsp:nvSpPr>
        <dsp:cNvPr id="0" name=""/>
        <dsp:cNvSpPr/>
      </dsp:nvSpPr>
      <dsp:spPr>
        <a:xfrm>
          <a:off x="225626" y="172353"/>
          <a:ext cx="410630" cy="4102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81633E-73EA-4256-BF57-EB3A17D56973}">
      <dsp:nvSpPr>
        <dsp:cNvPr id="0" name=""/>
        <dsp:cNvSpPr/>
      </dsp:nvSpPr>
      <dsp:spPr>
        <a:xfrm>
          <a:off x="861882" y="4532"/>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1066800">
            <a:lnSpc>
              <a:spcPct val="100000"/>
            </a:lnSpc>
            <a:spcBef>
              <a:spcPct val="0"/>
            </a:spcBef>
            <a:spcAft>
              <a:spcPct val="35000"/>
            </a:spcAft>
            <a:buNone/>
          </a:pPr>
          <a:r>
            <a:rPr lang="en-US" sz="2400" b="1" kern="1200" dirty="0"/>
            <a:t>Rationale - refining</a:t>
          </a:r>
          <a:endParaRPr lang="en-US" sz="2400" kern="1200" dirty="0"/>
        </a:p>
      </dsp:txBody>
      <dsp:txXfrm>
        <a:off x="861882" y="4532"/>
        <a:ext cx="6031335" cy="769179"/>
      </dsp:txXfrm>
    </dsp:sp>
    <dsp:sp modelId="{FACC0478-13E4-446D-80E8-4D81700753DA}">
      <dsp:nvSpPr>
        <dsp:cNvPr id="0" name=""/>
        <dsp:cNvSpPr/>
      </dsp:nvSpPr>
      <dsp:spPr>
        <a:xfrm>
          <a:off x="0" y="966007"/>
          <a:ext cx="6906491" cy="745871"/>
        </a:xfrm>
        <a:prstGeom prst="roundRect">
          <a:avLst>
            <a:gd name="adj" fmla="val 10000"/>
          </a:avLst>
        </a:prstGeom>
        <a:solidFill>
          <a:schemeClr val="accent5">
            <a:hueOff val="-2430430"/>
            <a:satOff val="-165"/>
            <a:lumOff val="392"/>
            <a:alphaOff val="0"/>
          </a:schemeClr>
        </a:solidFill>
        <a:ln>
          <a:noFill/>
        </a:ln>
        <a:effectLst/>
      </dsp:spPr>
      <dsp:style>
        <a:lnRef idx="0">
          <a:scrgbClr r="0" g="0" b="0"/>
        </a:lnRef>
        <a:fillRef idx="1">
          <a:scrgbClr r="0" g="0" b="0"/>
        </a:fillRef>
        <a:effectRef idx="0">
          <a:scrgbClr r="0" g="0" b="0"/>
        </a:effectRef>
        <a:fontRef idx="minor"/>
      </dsp:style>
    </dsp:sp>
    <dsp:sp modelId="{953796F4-DBED-49A9-B69C-5B6439778541}">
      <dsp:nvSpPr>
        <dsp:cNvPr id="0" name=""/>
        <dsp:cNvSpPr/>
      </dsp:nvSpPr>
      <dsp:spPr>
        <a:xfrm>
          <a:off x="225626" y="1133828"/>
          <a:ext cx="410630" cy="4102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92E0-F976-444E-BF68-9393444E6798}">
      <dsp:nvSpPr>
        <dsp:cNvPr id="0" name=""/>
        <dsp:cNvSpPr/>
      </dsp:nvSpPr>
      <dsp:spPr>
        <a:xfrm>
          <a:off x="861882" y="966007"/>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1066800" rtl="0">
            <a:lnSpc>
              <a:spcPct val="100000"/>
            </a:lnSpc>
            <a:spcBef>
              <a:spcPct val="0"/>
            </a:spcBef>
            <a:spcAft>
              <a:spcPct val="35000"/>
            </a:spcAft>
            <a:buNone/>
          </a:pPr>
          <a:r>
            <a:rPr lang="en-US" sz="2400" b="1" kern="1200" dirty="0">
              <a:latin typeface="Aptos Display" panose="02110004020202020204"/>
            </a:rPr>
            <a:t>Refine emerging big</a:t>
          </a:r>
          <a:r>
            <a:rPr lang="en-US" sz="2400" b="1" kern="1200" dirty="0"/>
            <a:t> </a:t>
          </a:r>
          <a:r>
            <a:rPr lang="en-US" sz="2400" b="1" kern="1200" dirty="0">
              <a:latin typeface="Aptos Display" panose="02110004020202020204"/>
            </a:rPr>
            <a:t>ideas and concepts</a:t>
          </a:r>
          <a:endParaRPr lang="en-US" sz="2400" kern="1200" dirty="0"/>
        </a:p>
      </dsp:txBody>
      <dsp:txXfrm>
        <a:off x="861882" y="966007"/>
        <a:ext cx="6031335" cy="769179"/>
      </dsp:txXfrm>
    </dsp:sp>
    <dsp:sp modelId="{D1A180BE-B51C-4027-8D0D-BFD9AC584C5B}">
      <dsp:nvSpPr>
        <dsp:cNvPr id="0" name=""/>
        <dsp:cNvSpPr/>
      </dsp:nvSpPr>
      <dsp:spPr>
        <a:xfrm>
          <a:off x="0" y="1927482"/>
          <a:ext cx="6906491" cy="745871"/>
        </a:xfrm>
        <a:prstGeom prst="roundRect">
          <a:avLst>
            <a:gd name="adj" fmla="val 10000"/>
          </a:avLst>
        </a:prstGeom>
        <a:solidFill>
          <a:schemeClr val="accent5">
            <a:hueOff val="-4860860"/>
            <a:satOff val="-330"/>
            <a:lumOff val="784"/>
            <a:alphaOff val="0"/>
          </a:schemeClr>
        </a:solidFill>
        <a:ln>
          <a:noFill/>
        </a:ln>
        <a:effectLst/>
      </dsp:spPr>
      <dsp:style>
        <a:lnRef idx="0">
          <a:scrgbClr r="0" g="0" b="0"/>
        </a:lnRef>
        <a:fillRef idx="1">
          <a:scrgbClr r="0" g="0" b="0"/>
        </a:fillRef>
        <a:effectRef idx="0">
          <a:scrgbClr r="0" g="0" b="0"/>
        </a:effectRef>
        <a:fontRef idx="minor"/>
      </dsp:style>
    </dsp:sp>
    <dsp:sp modelId="{BA84EED5-9049-4C92-BA91-85546117938B}">
      <dsp:nvSpPr>
        <dsp:cNvPr id="0" name=""/>
        <dsp:cNvSpPr/>
      </dsp:nvSpPr>
      <dsp:spPr>
        <a:xfrm>
          <a:off x="225626" y="2095303"/>
          <a:ext cx="410630" cy="4102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4198D0-B6AD-4B70-B725-62920964AD76}">
      <dsp:nvSpPr>
        <dsp:cNvPr id="0" name=""/>
        <dsp:cNvSpPr/>
      </dsp:nvSpPr>
      <dsp:spPr>
        <a:xfrm>
          <a:off x="861882" y="1927482"/>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1066800" rtl="0">
            <a:lnSpc>
              <a:spcPct val="100000"/>
            </a:lnSpc>
            <a:spcBef>
              <a:spcPct val="0"/>
            </a:spcBef>
            <a:spcAft>
              <a:spcPct val="35000"/>
            </a:spcAft>
            <a:buNone/>
          </a:pPr>
          <a:r>
            <a:rPr lang="en-US" sz="2400" b="1" kern="1200" dirty="0">
              <a:latin typeface="Aptos Display" panose="02110004020202020204"/>
            </a:rPr>
            <a:t>Alignment with cross curricular learning</a:t>
          </a:r>
          <a:endParaRPr lang="en-US" sz="2400" b="1" kern="1200" dirty="0"/>
        </a:p>
      </dsp:txBody>
      <dsp:txXfrm>
        <a:off x="861882" y="1927482"/>
        <a:ext cx="6031335" cy="769179"/>
      </dsp:txXfrm>
    </dsp:sp>
    <dsp:sp modelId="{0E641420-1157-4BE8-8657-765CC58B8A2C}">
      <dsp:nvSpPr>
        <dsp:cNvPr id="0" name=""/>
        <dsp:cNvSpPr/>
      </dsp:nvSpPr>
      <dsp:spPr>
        <a:xfrm>
          <a:off x="0" y="2888956"/>
          <a:ext cx="6906491" cy="745871"/>
        </a:xfrm>
        <a:prstGeom prst="roundRect">
          <a:avLst>
            <a:gd name="adj" fmla="val 10000"/>
          </a:avLst>
        </a:prstGeom>
        <a:solidFill>
          <a:schemeClr val="accent5">
            <a:hueOff val="-7291290"/>
            <a:satOff val="-496"/>
            <a:lumOff val="1177"/>
            <a:alphaOff val="0"/>
          </a:schemeClr>
        </a:solidFill>
        <a:ln>
          <a:noFill/>
        </a:ln>
        <a:effectLst/>
      </dsp:spPr>
      <dsp:style>
        <a:lnRef idx="0">
          <a:scrgbClr r="0" g="0" b="0"/>
        </a:lnRef>
        <a:fillRef idx="1">
          <a:scrgbClr r="0" g="0" b="0"/>
        </a:fillRef>
        <a:effectRef idx="0">
          <a:scrgbClr r="0" g="0" b="0"/>
        </a:effectRef>
        <a:fontRef idx="minor"/>
      </dsp:style>
    </dsp:sp>
    <dsp:sp modelId="{4BD032FD-4F3B-4BBE-9668-FA25CD30599F}">
      <dsp:nvSpPr>
        <dsp:cNvPr id="0" name=""/>
        <dsp:cNvSpPr/>
      </dsp:nvSpPr>
      <dsp:spPr>
        <a:xfrm>
          <a:off x="225626" y="3056778"/>
          <a:ext cx="410630" cy="4102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DBC0A-9DB9-49F4-B52F-B750E90B1BB5}">
      <dsp:nvSpPr>
        <dsp:cNvPr id="0" name=""/>
        <dsp:cNvSpPr/>
      </dsp:nvSpPr>
      <dsp:spPr>
        <a:xfrm>
          <a:off x="861882" y="2888956"/>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889000">
            <a:lnSpc>
              <a:spcPct val="100000"/>
            </a:lnSpc>
            <a:spcBef>
              <a:spcPct val="0"/>
            </a:spcBef>
            <a:spcAft>
              <a:spcPct val="35000"/>
            </a:spcAft>
            <a:buNone/>
          </a:pPr>
          <a:r>
            <a:rPr lang="en-US" sz="2000" b="1" kern="1200" dirty="0"/>
            <a:t>Develop knowledge statements for each </a:t>
          </a:r>
          <a:r>
            <a:rPr lang="en-US" sz="2000" b="1" kern="1200" dirty="0">
              <a:latin typeface="Aptos Display" panose="02110004020202020204"/>
            </a:rPr>
            <a:t>concept</a:t>
          </a:r>
          <a:r>
            <a:rPr lang="en-US" sz="2000" b="1" kern="1200" dirty="0"/>
            <a:t>, aligned with the big ideas</a:t>
          </a:r>
          <a:endParaRPr lang="en-US" sz="2000" kern="1200" dirty="0"/>
        </a:p>
      </dsp:txBody>
      <dsp:txXfrm>
        <a:off x="861882" y="2888956"/>
        <a:ext cx="6031335" cy="769179"/>
      </dsp:txXfrm>
    </dsp:sp>
    <dsp:sp modelId="{A6850320-5DEE-4479-95CC-DEE235A3E96B}">
      <dsp:nvSpPr>
        <dsp:cNvPr id="0" name=""/>
        <dsp:cNvSpPr/>
      </dsp:nvSpPr>
      <dsp:spPr>
        <a:xfrm>
          <a:off x="0" y="3850431"/>
          <a:ext cx="6906491" cy="745871"/>
        </a:xfrm>
        <a:prstGeom prst="roundRect">
          <a:avLst>
            <a:gd name="adj" fmla="val 10000"/>
          </a:avLst>
        </a:prstGeom>
        <a:solidFill>
          <a:schemeClr val="accent5">
            <a:hueOff val="-9721720"/>
            <a:satOff val="-661"/>
            <a:lumOff val="1569"/>
            <a:alphaOff val="0"/>
          </a:schemeClr>
        </a:solidFill>
        <a:ln>
          <a:noFill/>
        </a:ln>
        <a:effectLst/>
      </dsp:spPr>
      <dsp:style>
        <a:lnRef idx="0">
          <a:scrgbClr r="0" g="0" b="0"/>
        </a:lnRef>
        <a:fillRef idx="1">
          <a:scrgbClr r="0" g="0" b="0"/>
        </a:fillRef>
        <a:effectRef idx="0">
          <a:scrgbClr r="0" g="0" b="0"/>
        </a:effectRef>
        <a:fontRef idx="minor"/>
      </dsp:style>
    </dsp:sp>
    <dsp:sp modelId="{40742F86-2787-417F-8A6A-4101BDFBAF56}">
      <dsp:nvSpPr>
        <dsp:cNvPr id="0" name=""/>
        <dsp:cNvSpPr/>
      </dsp:nvSpPr>
      <dsp:spPr>
        <a:xfrm>
          <a:off x="225626" y="4018252"/>
          <a:ext cx="410630" cy="41022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84E88-80BA-4F31-9B44-D92F07C4FAE0}">
      <dsp:nvSpPr>
        <dsp:cNvPr id="0" name=""/>
        <dsp:cNvSpPr/>
      </dsp:nvSpPr>
      <dsp:spPr>
        <a:xfrm>
          <a:off x="861882" y="3850431"/>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Calibri"/>
              <a:ea typeface="Calibri"/>
              <a:cs typeface="Calibri"/>
            </a:rPr>
            <a:t>Engagement with children and young people</a:t>
          </a:r>
          <a:endParaRPr lang="en-US" sz="4000" b="1" kern="1200" dirty="0">
            <a:latin typeface="Aptos Display" panose="02110004020202020204"/>
          </a:endParaRPr>
        </a:p>
      </dsp:txBody>
      <dsp:txXfrm>
        <a:off x="861882" y="3850431"/>
        <a:ext cx="6031335" cy="769179"/>
      </dsp:txXfrm>
    </dsp:sp>
    <dsp:sp modelId="{DFCE098E-C092-4B4E-B292-2E669C57449F}">
      <dsp:nvSpPr>
        <dsp:cNvPr id="0" name=""/>
        <dsp:cNvSpPr/>
      </dsp:nvSpPr>
      <dsp:spPr>
        <a:xfrm>
          <a:off x="0" y="4811906"/>
          <a:ext cx="6906491" cy="745871"/>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1ACE5A73-37EA-4758-873F-85A981E4718C}">
      <dsp:nvSpPr>
        <dsp:cNvPr id="0" name=""/>
        <dsp:cNvSpPr/>
      </dsp:nvSpPr>
      <dsp:spPr>
        <a:xfrm>
          <a:off x="225626" y="4979727"/>
          <a:ext cx="410630" cy="41022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9868DA-BE20-4BC7-BA50-AC239F36FBEF}">
      <dsp:nvSpPr>
        <dsp:cNvPr id="0" name=""/>
        <dsp:cNvSpPr/>
      </dsp:nvSpPr>
      <dsp:spPr>
        <a:xfrm>
          <a:off x="861882" y="4811906"/>
          <a:ext cx="6031335" cy="76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05" tIns="81405" rIns="81405" bIns="81405" numCol="1" spcCol="1270" anchor="ctr" anchorCtr="0">
          <a:noAutofit/>
        </a:bodyPr>
        <a:lstStyle/>
        <a:p>
          <a:pPr marL="0" lvl="0" indent="0" algn="l" defTabSz="889000">
            <a:lnSpc>
              <a:spcPct val="100000"/>
            </a:lnSpc>
            <a:spcBef>
              <a:spcPct val="0"/>
            </a:spcBef>
            <a:spcAft>
              <a:spcPct val="35000"/>
            </a:spcAft>
            <a:buNone/>
          </a:pPr>
          <a:r>
            <a:rPr lang="en-US" sz="2000" b="1" kern="1200" dirty="0"/>
            <a:t>AIM: June 2026, draft of the 3-18 science curriculum ready for consultation.</a:t>
          </a:r>
        </a:p>
      </dsp:txBody>
      <dsp:txXfrm>
        <a:off x="861882" y="4811906"/>
        <a:ext cx="6031335" cy="7691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DE40-5B31-4CD4-914D-E554F57E52E8}">
      <dsp:nvSpPr>
        <dsp:cNvPr id="0" name=""/>
        <dsp:cNvSpPr/>
      </dsp:nvSpPr>
      <dsp:spPr>
        <a:xfrm>
          <a:off x="0" y="2679"/>
          <a:ext cx="7797279" cy="13578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410736" y="308185"/>
          <a:ext cx="746793" cy="7467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568266" y="2679"/>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solidFill>
                <a:prstClr val="white">
                  <a:hueOff val="0"/>
                  <a:satOff val="0"/>
                  <a:lumOff val="0"/>
                  <a:alphaOff val="0"/>
                </a:prstClr>
              </a:solidFill>
              <a:latin typeface="Segoe UI"/>
              <a:ea typeface="+mn-ea"/>
              <a:cs typeface="Segoe UI"/>
            </a:rPr>
            <a:t>Science Newsletter – issued termly </a:t>
          </a:r>
        </a:p>
        <a:p>
          <a:pPr marL="0" lvl="0" indent="0" algn="l" defTabSz="933450">
            <a:lnSpc>
              <a:spcPct val="100000"/>
            </a:lnSpc>
            <a:spcBef>
              <a:spcPct val="0"/>
            </a:spcBef>
            <a:spcAft>
              <a:spcPct val="35000"/>
            </a:spcAft>
            <a:buNone/>
          </a:pPr>
          <a:r>
            <a:rPr lang="en-GB" sz="2100" b="1" kern="1200">
              <a:solidFill>
                <a:prstClr val="white">
                  <a:hueOff val="0"/>
                  <a:satOff val="0"/>
                  <a:lumOff val="0"/>
                  <a:alphaOff val="0"/>
                </a:prstClr>
              </a:solidFill>
              <a:latin typeface="Segoe UI"/>
              <a:ea typeface="+mn-ea"/>
              <a:cs typeface="Segoe UI"/>
            </a:rPr>
            <a:t>Next issue – November</a:t>
          </a:r>
        </a:p>
      </dsp:txBody>
      <dsp:txXfrm>
        <a:off x="1568266" y="2679"/>
        <a:ext cx="6229012" cy="1357806"/>
      </dsp:txXfrm>
    </dsp:sp>
    <dsp:sp modelId="{347806E5-3808-4FC0-84CB-AAFDE1FFD1CF}">
      <dsp:nvSpPr>
        <dsp:cNvPr id="0" name=""/>
        <dsp:cNvSpPr/>
      </dsp:nvSpPr>
      <dsp:spPr>
        <a:xfrm>
          <a:off x="0" y="1699937"/>
          <a:ext cx="7797279" cy="1357806"/>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12A09280-D05A-4960-A2E5-F7E076284823}">
      <dsp:nvSpPr>
        <dsp:cNvPr id="0" name=""/>
        <dsp:cNvSpPr/>
      </dsp:nvSpPr>
      <dsp:spPr>
        <a:xfrm>
          <a:off x="410736" y="2005444"/>
          <a:ext cx="746793" cy="74679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C16E6-606A-4159-824F-5E095D535D07}">
      <dsp:nvSpPr>
        <dsp:cNvPr id="0" name=""/>
        <dsp:cNvSpPr/>
      </dsp:nvSpPr>
      <dsp:spPr>
        <a:xfrm>
          <a:off x="1568266" y="1699937"/>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Segoe UI"/>
              <a:ea typeface="+mn-ea"/>
              <a:cs typeface="Segoe UI"/>
            </a:rPr>
            <a:t>Sciences CIC Blog:</a:t>
          </a:r>
        </a:p>
        <a:p>
          <a:pPr marL="0" lvl="0" indent="0" algn="l" defTabSz="933450">
            <a:lnSpc>
              <a:spcPct val="100000"/>
            </a:lnSpc>
            <a:spcBef>
              <a:spcPct val="0"/>
            </a:spcBef>
            <a:spcAft>
              <a:spcPct val="35000"/>
            </a:spcAft>
            <a:buNone/>
          </a:pPr>
          <a:r>
            <a:rPr lang="en-US" sz="2100" b="1" kern="1200">
              <a:solidFill>
                <a:prstClr val="white">
                  <a:hueOff val="0"/>
                  <a:satOff val="0"/>
                  <a:lumOff val="0"/>
                  <a:alphaOff val="0"/>
                </a:prstClr>
              </a:solidFill>
              <a:latin typeface="Segoe UI"/>
              <a:ea typeface="+mn-ea"/>
              <a:cs typeface="Segoe UI"/>
              <a:hlinkClick xmlns:r="http://schemas.openxmlformats.org/officeDocument/2006/relationships" r:id="rId5">
                <a:extLst>
                  <a:ext uri="{A12FA001-AC4F-418D-AE19-62706E023703}">
                    <ahyp:hlinkClr xmlns:ahyp="http://schemas.microsoft.com/office/drawing/2018/hyperlinkcolor" val="tx"/>
                  </a:ext>
                </a:extLst>
              </a:hlinkClick>
            </a:rPr>
            <a:t>https://bit.ly/SciencesCICjourney</a:t>
          </a:r>
        </a:p>
      </dsp:txBody>
      <dsp:txXfrm>
        <a:off x="1568266" y="1699937"/>
        <a:ext cx="6229012" cy="1357806"/>
      </dsp:txXfrm>
    </dsp:sp>
    <dsp:sp modelId="{2A887390-5F73-4047-B6F8-AEB27B3B0DE1}">
      <dsp:nvSpPr>
        <dsp:cNvPr id="0" name=""/>
        <dsp:cNvSpPr/>
      </dsp:nvSpPr>
      <dsp:spPr>
        <a:xfrm>
          <a:off x="0" y="3397196"/>
          <a:ext cx="7797279" cy="1357806"/>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DFA9363A-C250-49E3-BC4E-B6FC2F38F53A}">
      <dsp:nvSpPr>
        <dsp:cNvPr id="0" name=""/>
        <dsp:cNvSpPr/>
      </dsp:nvSpPr>
      <dsp:spPr>
        <a:xfrm>
          <a:off x="410736" y="3702702"/>
          <a:ext cx="746793" cy="746793"/>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1C295-7546-4B4C-8908-D799D2E313A7}">
      <dsp:nvSpPr>
        <dsp:cNvPr id="0" name=""/>
        <dsp:cNvSpPr/>
      </dsp:nvSpPr>
      <dsp:spPr>
        <a:xfrm>
          <a:off x="1568266" y="3397196"/>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Aptos"/>
            </a:rPr>
            <a:t>ES Science Network  </a:t>
          </a:r>
          <a:br>
            <a:rPr lang="en-GB" sz="2100" b="1" kern="1200">
              <a:latin typeface="Aptos"/>
              <a:cs typeface="Segoe UI"/>
            </a:rPr>
          </a:br>
          <a:r>
            <a:rPr lang="en-US" sz="2100" b="1" kern="1200">
              <a:latin typeface="Segoe UI"/>
              <a:cs typeface="Segoe UI"/>
            </a:rPr>
            <a:t>Joining link </a:t>
          </a:r>
          <a:r>
            <a:rPr lang="en-US" sz="2100" b="1" kern="1200">
              <a:solidFill>
                <a:schemeClr val="bg1"/>
              </a:solidFill>
              <a:latin typeface="Segoe UI"/>
              <a:cs typeface="Segoe UI"/>
              <a:hlinkClick xmlns:r="http://schemas.openxmlformats.org/officeDocument/2006/relationships" r:id="rId8">
                <a:extLst>
                  <a:ext uri="{A12FA001-AC4F-418D-AE19-62706E023703}">
                    <ahyp:hlinkClr xmlns:ahyp="http://schemas.microsoft.com/office/drawing/2018/hyperlinkcolor" val="tx"/>
                  </a:ext>
                </a:extLst>
              </a:hlinkClick>
            </a:rPr>
            <a:t>https://bit.ly/3WfFnBl </a:t>
          </a:r>
          <a:br>
            <a:rPr lang="en-US" sz="2100" b="1" kern="1200">
              <a:solidFill>
                <a:schemeClr val="bg1"/>
              </a:solidFill>
              <a:latin typeface="Segoe UI"/>
              <a:cs typeface="Segoe UI"/>
            </a:rPr>
          </a:br>
          <a:r>
            <a:rPr lang="en-US" sz="2100" b="1" kern="1200">
              <a:latin typeface="Segoe UI"/>
              <a:cs typeface="Segoe UI"/>
            </a:rPr>
            <a:t>Join code: uh9sf32 </a:t>
          </a:r>
          <a:endParaRPr lang="en-US" sz="2100" b="0" kern="1200">
            <a:latin typeface="Calibri"/>
            <a:ea typeface="Calibri"/>
            <a:cs typeface="Calibri"/>
          </a:endParaRPr>
        </a:p>
      </dsp:txBody>
      <dsp:txXfrm>
        <a:off x="1568266" y="3397196"/>
        <a:ext cx="6229012" cy="1357806"/>
      </dsp:txXfrm>
    </dsp:sp>
    <dsp:sp modelId="{021F996F-0B67-4C51-82BA-DCBC57773175}">
      <dsp:nvSpPr>
        <dsp:cNvPr id="0" name=""/>
        <dsp:cNvSpPr/>
      </dsp:nvSpPr>
      <dsp:spPr>
        <a:xfrm>
          <a:off x="0" y="5094455"/>
          <a:ext cx="7797279" cy="1357806"/>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91D01D65-2964-4D51-86FC-4BD175CFF090}">
      <dsp:nvSpPr>
        <dsp:cNvPr id="0" name=""/>
        <dsp:cNvSpPr/>
      </dsp:nvSpPr>
      <dsp:spPr>
        <a:xfrm>
          <a:off x="410736" y="5399961"/>
          <a:ext cx="746793" cy="74679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58408-1CC3-4BD4-B958-DA650BFB70E1}">
      <dsp:nvSpPr>
        <dsp:cNvPr id="0" name=""/>
        <dsp:cNvSpPr/>
      </dsp:nvSpPr>
      <dsp:spPr>
        <a:xfrm>
          <a:off x="1568266" y="5094455"/>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US" sz="2100" b="1" kern="1200">
              <a:latin typeface="Segoe UI"/>
              <a:cs typeface="Segoe UI"/>
            </a:rPr>
            <a:t>Email the science team at:</a:t>
          </a:r>
          <a:br>
            <a:rPr lang="en-US" sz="2100" b="1" kern="1200">
              <a:latin typeface="Segoe UI"/>
              <a:cs typeface="Segoe UI"/>
            </a:rPr>
          </a:br>
          <a:r>
            <a:rPr lang="en-US" sz="2100" b="1" kern="1200" err="1">
              <a:latin typeface="Segoe UI"/>
              <a:cs typeface="Segoe UI"/>
              <a:hlinkClick xmlns:r="http://schemas.openxmlformats.org/officeDocument/2006/relationships" r:id="rId11">
                <a:extLst>
                  <a:ext uri="{A12FA001-AC4F-418D-AE19-62706E023703}">
                    <ahyp:hlinkClr xmlns:ahyp="http://schemas.microsoft.com/office/drawing/2018/hyperlinkcolor" val="tx"/>
                  </a:ext>
                </a:extLst>
              </a:hlinkClick>
            </a:rPr>
            <a:t>Science@educationscotland.gov.scot</a:t>
          </a:r>
          <a:endParaRPr lang="en-US" sz="2100" b="0" kern="1200">
            <a:latin typeface="Segoe UI"/>
            <a:cs typeface="Segoe UI"/>
          </a:endParaRPr>
        </a:p>
      </dsp:txBody>
      <dsp:txXfrm>
        <a:off x="1568266" y="5094455"/>
        <a:ext cx="6229012" cy="1357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EB94-0A44-4500-AE6F-31C8CC0F077F}">
      <dsp:nvSpPr>
        <dsp:cNvPr id="0" name=""/>
        <dsp:cNvSpPr/>
      </dsp:nvSpPr>
      <dsp:spPr>
        <a:xfrm>
          <a:off x="0" y="1043659"/>
          <a:ext cx="2760371" cy="349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b="1" kern="1200">
              <a:solidFill>
                <a:srgbClr val="FFFFFF"/>
              </a:solidFill>
              <a:latin typeface="Aptos" panose="02110004020202020204"/>
              <a:ea typeface="+mn-ea"/>
              <a:cs typeface="+mn-cs"/>
            </a:rPr>
            <a:t>Stay up to date</a:t>
          </a:r>
        </a:p>
      </dsp:txBody>
      <dsp:txXfrm>
        <a:off x="134750" y="1178409"/>
        <a:ext cx="2490871" cy="32288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FD31D2-3DB7-42FA-ACF4-D1050F11899C}" type="datetimeFigureOut">
              <a:rPr lang="en-GB" smtClean="0"/>
              <a:t>17/11/2025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8B244C-B15E-46CB-A709-7461D3A4F283}" type="slidenum">
              <a:rPr lang="en-GB" smtClean="0"/>
              <a:t>‹#›</a:t>
            </a:fld>
            <a:endParaRPr lang="en-GB"/>
          </a:p>
        </p:txBody>
      </p:sp>
    </p:spTree>
    <p:extLst>
      <p:ext uri="{BB962C8B-B14F-4D97-AF65-F5344CB8AC3E}">
        <p14:creationId xmlns:p14="http://schemas.microsoft.com/office/powerpoint/2010/main" val="390023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ventbrite.co.uk/e/secondary-sciences-network-curriculum-improvement-cycle-webinar-3-tickets-1738298580849?aff=oddtdtcreator"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eventbrite.co.uk/e/secondary-sciences-network-curriculum-improvement-cycle-webinar-4-tickets-1738348419919?aff=oddtdtcreator"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logs.glowscotland.org.uk/glowblogs/cice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dscot.org.uk/t/c/AQiG3AEQpcCQBxj7r7zCAiDGvPWkAXtBCqDD03zMK1cjPqfQxt6uf8IhXFCeK63nXPUqsqmF" TargetMode="External"/><Relationship Id="rId5" Type="http://schemas.openxmlformats.org/officeDocument/2006/relationships/hyperlink" Target="https://blogs.glowscotland.org.uk/glowblogs/public/cices/uploads/sites/10666/2024/12/18174321/CIC-Towards-an-Evolved-Technical-Framework-Discussion-Paper-FINAL-191224.pdf" TargetMode="External"/><Relationship Id="rId4" Type="http://schemas.openxmlformats.org/officeDocument/2006/relationships/hyperlink" Target="https://blogs.glowscotland.org.uk/glowblogs/cices/2024/12/18/new-curriculum-improvement-cycle-discussion-paper-background-and-a-case-for-change/cic-a-case-for-change-pilot-curriculum-reviews14112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t.ly/SciencesCICjourne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2</a:t>
            </a:fld>
            <a:endParaRPr lang="en-GB"/>
          </a:p>
        </p:txBody>
      </p:sp>
    </p:spTree>
    <p:extLst>
      <p:ext uri="{BB962C8B-B14F-4D97-AF65-F5344CB8AC3E}">
        <p14:creationId xmlns:p14="http://schemas.microsoft.com/office/powerpoint/2010/main" val="173232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language being used in the CIC continues to evolve based on feedback. The current term is cross curricular learning.</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2ED3BD8F-7D8A-4147-AB19-91F4FA7E8245}" type="slidenum">
              <a:rPr lang="en-GB" smtClean="0"/>
              <a:t>11</a:t>
            </a:fld>
            <a:endParaRPr lang="en-GB"/>
          </a:p>
        </p:txBody>
      </p:sp>
    </p:spTree>
    <p:extLst>
      <p:ext uri="{BB962C8B-B14F-4D97-AF65-F5344CB8AC3E}">
        <p14:creationId xmlns:p14="http://schemas.microsoft.com/office/powerpoint/2010/main" val="149058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 series of pilot curriculum reviews were conducted to gather views and key messages on the CIC process and the aspects of the curriculum that needed to be addressed, as shown in the slide.</a:t>
            </a:r>
          </a:p>
          <a:p>
            <a:endParaRPr lang="en-US" dirty="0">
              <a:ea typeface="Calibri"/>
              <a:cs typeface="Calibri"/>
            </a:endParaRPr>
          </a:p>
          <a:p>
            <a:r>
              <a:rPr lang="en-US" dirty="0">
                <a:ea typeface="Calibri"/>
                <a:cs typeface="Calibri"/>
              </a:rPr>
              <a:t>One of these areas was cross-curricular learning.  The detailed feedback from these pilot reviews can be found in the three key ES publications (Background and Case for Change, Towards an Evolved Technical Framework and Working Together to Make Change Happen.</a:t>
            </a:r>
          </a:p>
          <a:p>
            <a:endParaRPr lang="en-GB" dirty="0"/>
          </a:p>
        </p:txBody>
      </p:sp>
      <p:sp>
        <p:nvSpPr>
          <p:cNvPr id="4" name="Slide Number Placeholder 3"/>
          <p:cNvSpPr>
            <a:spLocks noGrp="1"/>
          </p:cNvSpPr>
          <p:nvPr>
            <p:ph type="sldNum" sz="quarter" idx="5"/>
          </p:nvPr>
        </p:nvSpPr>
        <p:spPr/>
        <p:txBody>
          <a:bodyPr/>
          <a:lstStyle/>
          <a:p>
            <a:fld id="{1E8B244C-B15E-46CB-A709-7461D3A4F283}" type="slidenum">
              <a:rPr lang="en-GB" smtClean="0"/>
              <a:t>12</a:t>
            </a:fld>
            <a:endParaRPr lang="en-GB"/>
          </a:p>
        </p:txBody>
      </p:sp>
    </p:spTree>
    <p:extLst>
      <p:ext uri="{BB962C8B-B14F-4D97-AF65-F5344CB8AC3E}">
        <p14:creationId xmlns:p14="http://schemas.microsoft.com/office/powerpoint/2010/main" val="409486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C7A-013E-8EC8-7C13-2E8C073CD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A83D-673D-E658-0227-5EE51E058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982FD-C079-FE30-D62E-EBC3851AEFDE}"/>
              </a:ext>
            </a:extLst>
          </p:cNvPr>
          <p:cNvSpPr>
            <a:spLocks noGrp="1"/>
          </p:cNvSpPr>
          <p:nvPr>
            <p:ph type="body" idx="1"/>
          </p:nvPr>
        </p:nvSpPr>
        <p:spPr/>
        <p:txBody>
          <a:bodyPr/>
          <a:lstStyle/>
          <a:p>
            <a:endParaRPr lang="en-US" dirty="0">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433E32C1-59D8-2D10-095C-A353EFAF1626}"/>
              </a:ext>
            </a:extLst>
          </p:cNvPr>
          <p:cNvSpPr>
            <a:spLocks noGrp="1"/>
          </p:cNvSpPr>
          <p:nvPr>
            <p:ph type="sldNum" sz="quarter" idx="5"/>
          </p:nvPr>
        </p:nvSpPr>
        <p:spPr/>
        <p:txBody>
          <a:bodyPr/>
          <a:lstStyle/>
          <a:p>
            <a:fld id="{1E8B244C-B15E-46CB-A709-7461D3A4F283}" type="slidenum">
              <a:rPr lang="en-GB" smtClean="0"/>
              <a:t>13</a:t>
            </a:fld>
            <a:endParaRPr lang="en-GB"/>
          </a:p>
        </p:txBody>
      </p:sp>
    </p:spTree>
    <p:extLst>
      <p:ext uri="{BB962C8B-B14F-4D97-AF65-F5344CB8AC3E}">
        <p14:creationId xmlns:p14="http://schemas.microsoft.com/office/powerpoint/2010/main" val="3787208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the 11 areas of cross-curricular learning</a:t>
            </a:r>
          </a:p>
        </p:txBody>
      </p:sp>
      <p:sp>
        <p:nvSpPr>
          <p:cNvPr id="4" name="Slide Number Placeholder 3"/>
          <p:cNvSpPr>
            <a:spLocks noGrp="1"/>
          </p:cNvSpPr>
          <p:nvPr>
            <p:ph type="sldNum" sz="quarter" idx="5"/>
          </p:nvPr>
        </p:nvSpPr>
        <p:spPr/>
        <p:txBody>
          <a:bodyPr/>
          <a:lstStyle/>
          <a:p>
            <a:fld id="{1E8B244C-B15E-46CB-A709-7461D3A4F283}" type="slidenum">
              <a:rPr lang="en-GB" smtClean="0"/>
              <a:t>14</a:t>
            </a:fld>
            <a:endParaRPr lang="en-GB"/>
          </a:p>
        </p:txBody>
      </p:sp>
    </p:spTree>
    <p:extLst>
      <p:ext uri="{BB962C8B-B14F-4D97-AF65-F5344CB8AC3E}">
        <p14:creationId xmlns:p14="http://schemas.microsoft.com/office/powerpoint/2010/main" val="307204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slide shows some of the ways that cross-curricular learning can be embedded in the curriculum without increasing the amount of content that needs to be covered. Cross-curricular learning will be embedded in science where it makes most sense to do so and where there is strong alignment.</a:t>
            </a:r>
          </a:p>
          <a:p>
            <a:endParaRPr lang="en-GB" dirty="0"/>
          </a:p>
          <a:p>
            <a:r>
              <a:rPr lang="en-GB" dirty="0"/>
              <a:t>The key message coming from the pilot curriculum reviews is the need to declutter the curriculum. This bis a central aim of the Curriculum Improvement Cycle.</a:t>
            </a:r>
          </a:p>
        </p:txBody>
      </p:sp>
      <p:sp>
        <p:nvSpPr>
          <p:cNvPr id="4" name="Slide Number Placeholder 3"/>
          <p:cNvSpPr>
            <a:spLocks noGrp="1"/>
          </p:cNvSpPr>
          <p:nvPr>
            <p:ph type="sldNum" sz="quarter" idx="5"/>
          </p:nvPr>
        </p:nvSpPr>
        <p:spPr/>
        <p:txBody>
          <a:bodyPr/>
          <a:lstStyle/>
          <a:p>
            <a:fld id="{1E8B244C-B15E-46CB-A709-7461D3A4F283}" type="slidenum">
              <a:rPr lang="en-GB" smtClean="0"/>
              <a:t>15</a:t>
            </a:fld>
            <a:endParaRPr lang="en-GB"/>
          </a:p>
        </p:txBody>
      </p:sp>
    </p:spTree>
    <p:extLst>
      <p:ext uri="{BB962C8B-B14F-4D97-AF65-F5344CB8AC3E}">
        <p14:creationId xmlns:p14="http://schemas.microsoft.com/office/powerpoint/2010/main" val="224999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2024, a range of CIC stakeholder Core Groups met to develop the big ideas for each of the cross-curriculum learning themes. This slide shows the six big ideas for Learning for Sustainability.</a:t>
            </a:r>
          </a:p>
        </p:txBody>
      </p:sp>
      <p:sp>
        <p:nvSpPr>
          <p:cNvPr id="4" name="Slide Number Placeholder 3"/>
          <p:cNvSpPr>
            <a:spLocks noGrp="1"/>
          </p:cNvSpPr>
          <p:nvPr>
            <p:ph type="sldNum" sz="quarter" idx="5"/>
          </p:nvPr>
        </p:nvSpPr>
        <p:spPr/>
        <p:txBody>
          <a:bodyPr/>
          <a:lstStyle/>
          <a:p>
            <a:fld id="{1E8B244C-B15E-46CB-A709-7461D3A4F283}" type="slidenum">
              <a:rPr lang="en-GB" smtClean="0"/>
              <a:t>16</a:t>
            </a:fld>
            <a:endParaRPr lang="en-GB"/>
          </a:p>
        </p:txBody>
      </p:sp>
    </p:spTree>
    <p:extLst>
      <p:ext uri="{BB962C8B-B14F-4D97-AF65-F5344CB8AC3E}">
        <p14:creationId xmlns:p14="http://schemas.microsoft.com/office/powerpoint/2010/main" val="552393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shows the big ideas developed for all the cross-curricular learning themes.</a:t>
            </a:r>
          </a:p>
        </p:txBody>
      </p:sp>
      <p:sp>
        <p:nvSpPr>
          <p:cNvPr id="4" name="Slide Number Placeholder 3"/>
          <p:cNvSpPr>
            <a:spLocks noGrp="1"/>
          </p:cNvSpPr>
          <p:nvPr>
            <p:ph type="sldNum" sz="quarter" idx="5"/>
          </p:nvPr>
        </p:nvSpPr>
        <p:spPr/>
        <p:txBody>
          <a:bodyPr/>
          <a:lstStyle/>
          <a:p>
            <a:fld id="{1E8B244C-B15E-46CB-A709-7461D3A4F283}" type="slidenum">
              <a:rPr lang="en-GB" smtClean="0"/>
              <a:t>17</a:t>
            </a:fld>
            <a:endParaRPr lang="en-GB"/>
          </a:p>
        </p:txBody>
      </p:sp>
    </p:spTree>
    <p:extLst>
      <p:ext uri="{BB962C8B-B14F-4D97-AF65-F5344CB8AC3E}">
        <p14:creationId xmlns:p14="http://schemas.microsoft.com/office/powerpoint/2010/main" val="209077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shows that similar big ideas emerged from some of the groups - showing areas of connection and where some of the big ideas could be merged or streamlined. </a:t>
            </a:r>
          </a:p>
        </p:txBody>
      </p:sp>
      <p:sp>
        <p:nvSpPr>
          <p:cNvPr id="4" name="Slide Number Placeholder 3"/>
          <p:cNvSpPr>
            <a:spLocks noGrp="1"/>
          </p:cNvSpPr>
          <p:nvPr>
            <p:ph type="sldNum" sz="quarter" idx="5"/>
          </p:nvPr>
        </p:nvSpPr>
        <p:spPr/>
        <p:txBody>
          <a:bodyPr/>
          <a:lstStyle/>
          <a:p>
            <a:fld id="{1E8B244C-B15E-46CB-A709-7461D3A4F283}" type="slidenum">
              <a:rPr lang="en-GB" smtClean="0"/>
              <a:t>18</a:t>
            </a:fld>
            <a:endParaRPr lang="en-GB"/>
          </a:p>
        </p:txBody>
      </p:sp>
    </p:spTree>
    <p:extLst>
      <p:ext uri="{BB962C8B-B14F-4D97-AF65-F5344CB8AC3E}">
        <p14:creationId xmlns:p14="http://schemas.microsoft.com/office/powerpoint/2010/main" val="378090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Let’s not forget the importance of the cross-curriculum themes within our curriculum. They have a central role to play in enriching and supporting our curriculum and preparing learners for life in the 21</a:t>
            </a:r>
            <a:r>
              <a:rPr lang="en-GB" baseline="30000" dirty="0"/>
              <a:t>st</a:t>
            </a:r>
            <a:r>
              <a:rPr lang="en-GB" dirty="0"/>
              <a:t> century.</a:t>
            </a:r>
          </a:p>
          <a:p>
            <a:endParaRPr lang="en-GB" dirty="0"/>
          </a:p>
          <a:p>
            <a:r>
              <a:rPr lang="en-GB" dirty="0"/>
              <a:t>We are entering into a period of significant reform in Scottish education. This report by Prof Ken Muir makes clear that climate change, Learning for Sustainability and the United Nations Convention on the Rights of the Child must be recognised as key drivers influencing the future of our education system.</a:t>
            </a:r>
            <a:endParaRPr lang="en-US" dirty="0">
              <a:solidFill>
                <a:srgbClr val="444444"/>
              </a:solidFill>
            </a:endParaRPr>
          </a:p>
          <a:p>
            <a:endParaRPr lang="en-GB" dirty="0">
              <a:solidFill>
                <a:srgbClr val="444444"/>
              </a:solidFill>
            </a:endParaRPr>
          </a:p>
          <a:p>
            <a:r>
              <a:rPr lang="en-GB" dirty="0"/>
              <a:t>Why? The answer is simple – because that is what our learners are asking and demanding of us. This came out strongly in his extensive consultation with learners as he was preparing the report.</a:t>
            </a:r>
            <a:endParaRPr lang="en-US" dirty="0">
              <a:solidFill>
                <a:srgbClr val="444444"/>
              </a:solidFill>
            </a:endParaRPr>
          </a:p>
          <a:p>
            <a:endParaRPr lang="en-GB" baseline="0"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85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 2030 is the national Scottish Government action plan for Learning for Sustainability. The Target is for all 3-18 education settings in Scotland to be sustainable by 2030 and for all learners to receive their curriculum entitlement to Learning for Sustainability. This is a key reason why Learning for Sustainability is one of the areas of cross-curriculum learning. </a:t>
            </a:r>
          </a:p>
        </p:txBody>
      </p:sp>
      <p:sp>
        <p:nvSpPr>
          <p:cNvPr id="4" name="Slide Number Placeholder 3"/>
          <p:cNvSpPr>
            <a:spLocks noGrp="1"/>
          </p:cNvSpPr>
          <p:nvPr>
            <p:ph type="sldNum" sz="quarter" idx="5"/>
          </p:nvPr>
        </p:nvSpPr>
        <p:spPr/>
        <p:txBody>
          <a:bodyPr/>
          <a:lstStyle/>
          <a:p>
            <a:fld id="{1E8B244C-B15E-46CB-A709-7461D3A4F283}" type="slidenum">
              <a:rPr lang="en-GB" smtClean="0"/>
              <a:t>20</a:t>
            </a:fld>
            <a:endParaRPr lang="en-GB"/>
          </a:p>
        </p:txBody>
      </p:sp>
    </p:spTree>
    <p:extLst>
      <p:ext uri="{BB962C8B-B14F-4D97-AF65-F5344CB8AC3E}">
        <p14:creationId xmlns:p14="http://schemas.microsoft.com/office/powerpoint/2010/main" val="316656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a:t>
            </a:fld>
            <a:endParaRPr lang="en-GB"/>
          </a:p>
        </p:txBody>
      </p:sp>
    </p:spTree>
    <p:extLst>
      <p:ext uri="{BB962C8B-B14F-4D97-AF65-F5344CB8AC3E}">
        <p14:creationId xmlns:p14="http://schemas.microsoft.com/office/powerpoint/2010/main" val="142165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some of the exciting economic sectors in Scotland which strong connections to science and STEM. It is important that our future-orientated curriculum equips learners with the skills, knowledge and capabilities to access these jobs and pathways. Curriculum for Excellence has always had Skills for Learning, Life and Work at its heart. Careers and pathways is, therefore, an important cross-curriculum theme for learning.</a:t>
            </a:r>
          </a:p>
        </p:txBody>
      </p:sp>
      <p:sp>
        <p:nvSpPr>
          <p:cNvPr id="4" name="Slide Number Placeholder 3"/>
          <p:cNvSpPr>
            <a:spLocks noGrp="1"/>
          </p:cNvSpPr>
          <p:nvPr>
            <p:ph type="sldNum" sz="quarter" idx="5"/>
          </p:nvPr>
        </p:nvSpPr>
        <p:spPr/>
        <p:txBody>
          <a:bodyPr/>
          <a:lstStyle/>
          <a:p>
            <a:fld id="{1E8B244C-B15E-46CB-A709-7461D3A4F283}" type="slidenum">
              <a:rPr lang="en-GB" smtClean="0"/>
              <a:t>21</a:t>
            </a:fld>
            <a:endParaRPr lang="en-GB"/>
          </a:p>
        </p:txBody>
      </p:sp>
    </p:spTree>
    <p:extLst>
      <p:ext uri="{BB962C8B-B14F-4D97-AF65-F5344CB8AC3E}">
        <p14:creationId xmlns:p14="http://schemas.microsoft.com/office/powerpoint/2010/main" val="2806933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Health and wellbeing is also a valuable cross-curricular theme for learning and plays an important role in encouraging and supporting children and young people to make effective decisions to maintain good physical, emotional, mental and social health and wellbeing.</a:t>
            </a:r>
          </a:p>
        </p:txBody>
      </p:sp>
      <p:sp>
        <p:nvSpPr>
          <p:cNvPr id="4" name="Slide Number Placeholder 3"/>
          <p:cNvSpPr>
            <a:spLocks noGrp="1"/>
          </p:cNvSpPr>
          <p:nvPr>
            <p:ph type="sldNum" sz="quarter" idx="5"/>
          </p:nvPr>
        </p:nvSpPr>
        <p:spPr/>
        <p:txBody>
          <a:bodyPr/>
          <a:lstStyle/>
          <a:p>
            <a:fld id="{1E8B244C-B15E-46CB-A709-7461D3A4F283}" type="slidenum">
              <a:rPr lang="en-GB" smtClean="0"/>
              <a:t>22</a:t>
            </a:fld>
            <a:endParaRPr lang="en-GB"/>
          </a:p>
        </p:txBody>
      </p:sp>
    </p:spTree>
    <p:extLst>
      <p:ext uri="{BB962C8B-B14F-4D97-AF65-F5344CB8AC3E}">
        <p14:creationId xmlns:p14="http://schemas.microsoft.com/office/powerpoint/2010/main" val="1517334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Digital innovation and developments will continue to shape our lives. Developments in relation to AI and robotics could have significant impact, hence the reason why Digital is an important cross-curricular theme for learning.</a:t>
            </a:r>
          </a:p>
          <a:p>
            <a:endParaRPr lang="en-US" dirty="0">
              <a:ea typeface="Calibri"/>
              <a:cs typeface="Calibri"/>
            </a:endParaRPr>
          </a:p>
          <a:p>
            <a:r>
              <a:rPr lang="en-US" dirty="0">
                <a:ea typeface="Calibri"/>
                <a:cs typeface="Calibri"/>
              </a:rPr>
              <a:t>Other themes have not been covered here but play an equally valuable role in preparing learners for life in the modern world.</a:t>
            </a:r>
          </a:p>
        </p:txBody>
      </p:sp>
      <p:sp>
        <p:nvSpPr>
          <p:cNvPr id="4" name="Slide Number Placeholder 3"/>
          <p:cNvSpPr>
            <a:spLocks noGrp="1"/>
          </p:cNvSpPr>
          <p:nvPr>
            <p:ph type="sldNum" sz="quarter" idx="5"/>
          </p:nvPr>
        </p:nvSpPr>
        <p:spPr/>
        <p:txBody>
          <a:bodyPr/>
          <a:lstStyle/>
          <a:p>
            <a:fld id="{1E8B244C-B15E-46CB-A709-7461D3A4F283}" type="slidenum">
              <a:rPr lang="en-GB" smtClean="0"/>
              <a:t>23</a:t>
            </a:fld>
            <a:endParaRPr lang="en-GB"/>
          </a:p>
        </p:txBody>
      </p:sp>
    </p:spTree>
    <p:extLst>
      <p:ext uri="{BB962C8B-B14F-4D97-AF65-F5344CB8AC3E}">
        <p14:creationId xmlns:p14="http://schemas.microsoft.com/office/powerpoint/2010/main" val="204485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Education Scotland commission the research consultants, </a:t>
            </a:r>
            <a:r>
              <a:rPr lang="en-US" dirty="0" err="1">
                <a:ea typeface="Calibri"/>
                <a:cs typeface="Calibri"/>
              </a:rPr>
              <a:t>Ekosgen</a:t>
            </a:r>
            <a:r>
              <a:rPr lang="en-US" dirty="0">
                <a:ea typeface="Calibri"/>
                <a:cs typeface="Calibri"/>
              </a:rPr>
              <a:t>, to undertake an evaluation of Scotland’s STEM education and Training Strategy. As part of this, some 1300+ learners and 500 parents were consulted.</a:t>
            </a:r>
          </a:p>
          <a:p>
            <a:endParaRPr lang="en-US" dirty="0">
              <a:ea typeface="Calibri"/>
              <a:cs typeface="Calibri"/>
            </a:endParaRPr>
          </a:p>
          <a:p>
            <a:r>
              <a:rPr lang="en-US" dirty="0">
                <a:ea typeface="Calibri"/>
                <a:cs typeface="Calibri"/>
              </a:rPr>
              <a:t>We asked them what more could be done to encourage children and young people to be engaged in science and STEM and to be encouraged to pursue these pathways. The slide highlights the central fining – connecting learning to real-life and the world of work. </a:t>
            </a:r>
          </a:p>
          <a:p>
            <a:endParaRPr lang="en-US" dirty="0">
              <a:ea typeface="Calibri"/>
              <a:cs typeface="Calibri"/>
            </a:endParaRPr>
          </a:p>
          <a:p>
            <a:r>
              <a:rPr lang="en-US" dirty="0">
                <a:ea typeface="Calibri"/>
                <a:cs typeface="Calibri"/>
              </a:rPr>
              <a:t>Cross-curriculum learning plays a central role in connecting to real life and the world of work- again, highlighting its importance within our curriculum and underlining why it needs to be embedded, as opposed to be seeing to be ‘additional’.</a:t>
            </a:r>
          </a:p>
        </p:txBody>
      </p:sp>
      <p:sp>
        <p:nvSpPr>
          <p:cNvPr id="4" name="Slide Number Placeholder 3"/>
          <p:cNvSpPr>
            <a:spLocks noGrp="1"/>
          </p:cNvSpPr>
          <p:nvPr>
            <p:ph type="sldNum" sz="quarter" idx="5"/>
          </p:nvPr>
        </p:nvSpPr>
        <p:spPr/>
        <p:txBody>
          <a:bodyPr/>
          <a:lstStyle/>
          <a:p>
            <a:fld id="{1E8B244C-B15E-46CB-A709-7461D3A4F283}" type="slidenum">
              <a:rPr lang="en-GB" smtClean="0"/>
              <a:t>24</a:t>
            </a:fld>
            <a:endParaRPr lang="en-GB"/>
          </a:p>
        </p:txBody>
      </p:sp>
    </p:spTree>
    <p:extLst>
      <p:ext uri="{BB962C8B-B14F-4D97-AF65-F5344CB8AC3E}">
        <p14:creationId xmlns:p14="http://schemas.microsoft.com/office/powerpoint/2010/main" val="12111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Again, this further evaluation report from </a:t>
            </a:r>
            <a:r>
              <a:rPr lang="en-US" dirty="0" err="1">
                <a:ea typeface="Calibri"/>
                <a:cs typeface="Calibri"/>
              </a:rPr>
              <a:t>Ekosgen</a:t>
            </a:r>
            <a:r>
              <a:rPr lang="en-US" dirty="0">
                <a:ea typeface="Calibri"/>
                <a:cs typeface="Calibri"/>
              </a:rPr>
              <a:t> highlights the importance of real-world application, project-based learning and interdisciplinary learning in the curriculum for engagement and motivation of learners. Cross-curriculum learning supports this approach to learning and can bring the curriculum to life.</a:t>
            </a:r>
          </a:p>
        </p:txBody>
      </p:sp>
      <p:sp>
        <p:nvSpPr>
          <p:cNvPr id="4" name="Slide Number Placeholder 3"/>
          <p:cNvSpPr>
            <a:spLocks noGrp="1"/>
          </p:cNvSpPr>
          <p:nvPr>
            <p:ph type="sldNum" sz="quarter" idx="5"/>
          </p:nvPr>
        </p:nvSpPr>
        <p:spPr/>
        <p:txBody>
          <a:bodyPr/>
          <a:lstStyle/>
          <a:p>
            <a:fld id="{1E8B244C-B15E-46CB-A709-7461D3A4F283}" type="slidenum">
              <a:rPr lang="en-GB" smtClean="0"/>
              <a:t>25</a:t>
            </a:fld>
            <a:endParaRPr lang="en-GB"/>
          </a:p>
        </p:txBody>
      </p:sp>
    </p:spTree>
    <p:extLst>
      <p:ext uri="{BB962C8B-B14F-4D97-AF65-F5344CB8AC3E}">
        <p14:creationId xmlns:p14="http://schemas.microsoft.com/office/powerpoint/2010/main" val="156257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Clear alignments can and should be made with the purposes of Scotland's curriculum as set out in the four capacities.  All of the cross-curricular areas of learning contribute to the development of individuals, contributors, learners and citizens.</a:t>
            </a:r>
          </a:p>
          <a:p>
            <a:endParaRPr lang="en-US" dirty="0">
              <a:ea typeface="Calibri"/>
              <a:cs typeface="Calibri"/>
            </a:endParaRPr>
          </a:p>
          <a:p>
            <a:r>
              <a:rPr lang="en-US" dirty="0">
                <a:ea typeface="Calibri"/>
                <a:cs typeface="Calibri"/>
              </a:rPr>
              <a:t>Work is also underway to integrate the cross-curricular learning, where natural alignment exists,  into the four contexts for learning – opportunities for personal achievement, ethos and life of the school/setting, curriculum areas and interdisciplinary learning.  As each of the curriculum areas develop their big ideas and work on the related layers to their technical framework there will be opportunities to make links to relevant cross-curricular asks. </a:t>
            </a:r>
            <a:endParaRPr lang="en-US" b="1" dirty="0">
              <a:ea typeface="Calibri"/>
              <a:cs typeface="Calibri"/>
            </a:endParaRPr>
          </a:p>
          <a:p>
            <a:endParaRPr lang="en-US" b="1"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AFF77-190C-4858-93E1-07FA53EEF04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1644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was the focus question for the </a:t>
            </a:r>
            <a:r>
              <a:rPr lang="en-US" dirty="0" err="1">
                <a:ea typeface="Calibri"/>
                <a:cs typeface="Calibri"/>
              </a:rPr>
              <a:t>Mentimeter</a:t>
            </a:r>
            <a:r>
              <a:rPr lang="en-US" dirty="0">
                <a:ea typeface="Calibri"/>
                <a:cs typeface="Calibri"/>
              </a:rPr>
              <a:t> poll which took place during this webinar.</a:t>
            </a:r>
          </a:p>
        </p:txBody>
      </p:sp>
      <p:sp>
        <p:nvSpPr>
          <p:cNvPr id="4" name="Slide Number Placeholder 3"/>
          <p:cNvSpPr>
            <a:spLocks noGrp="1"/>
          </p:cNvSpPr>
          <p:nvPr>
            <p:ph type="sldNum" sz="quarter" idx="5"/>
          </p:nvPr>
        </p:nvSpPr>
        <p:spPr/>
        <p:txBody>
          <a:bodyPr/>
          <a:lstStyle/>
          <a:p>
            <a:fld id="{1E8B244C-B15E-46CB-A709-7461D3A4F283}" type="slidenum">
              <a:rPr lang="en-GB" smtClean="0"/>
              <a:t>27</a:t>
            </a:fld>
            <a:endParaRPr lang="en-GB"/>
          </a:p>
        </p:txBody>
      </p:sp>
    </p:spTree>
    <p:extLst>
      <p:ext uri="{BB962C8B-B14F-4D97-AF65-F5344CB8AC3E}">
        <p14:creationId xmlns:p14="http://schemas.microsoft.com/office/powerpoint/2010/main" val="3281806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was the focus question for the </a:t>
            </a:r>
            <a:r>
              <a:rPr lang="en-US" dirty="0" err="1">
                <a:ea typeface="Calibri"/>
                <a:cs typeface="Calibri"/>
              </a:rPr>
              <a:t>Mentimeter</a:t>
            </a:r>
            <a:r>
              <a:rPr lang="en-US" dirty="0">
                <a:ea typeface="Calibri"/>
                <a:cs typeface="Calibri"/>
              </a:rPr>
              <a:t> poll which took place during this webinar.</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93E33E54-3527-4E01-A660-C016F4CD1ADF}" type="slidenum">
              <a:rPr lang="en-GB" smtClean="0"/>
              <a:t>28</a:t>
            </a:fld>
            <a:endParaRPr lang="en-GB"/>
          </a:p>
        </p:txBody>
      </p:sp>
    </p:spTree>
    <p:extLst>
      <p:ext uri="{BB962C8B-B14F-4D97-AF65-F5344CB8AC3E}">
        <p14:creationId xmlns:p14="http://schemas.microsoft.com/office/powerpoint/2010/main" val="1654856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B62A-E640-80F6-FACE-DB3F15A79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30825-955D-63A5-AC8A-DA6784B2B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899D0-9B3B-564F-5E64-B9E694173E12}"/>
              </a:ext>
            </a:extLst>
          </p:cNvPr>
          <p:cNvSpPr>
            <a:spLocks noGrp="1"/>
          </p:cNvSpPr>
          <p:nvPr>
            <p:ph type="body" idx="1"/>
          </p:nvPr>
        </p:nvSpPr>
        <p:spPr/>
        <p:txBody>
          <a:bodyPr/>
          <a:lstStyle/>
          <a:p>
            <a:r>
              <a:rPr lang="en-US" dirty="0">
                <a:ea typeface="Calibri"/>
                <a:cs typeface="Calibri"/>
              </a:rPr>
              <a:t>This was the focus question for the </a:t>
            </a:r>
            <a:r>
              <a:rPr lang="en-US" dirty="0" err="1">
                <a:ea typeface="Calibri"/>
                <a:cs typeface="Calibri"/>
              </a:rPr>
              <a:t>Mentimeter</a:t>
            </a:r>
            <a:r>
              <a:rPr lang="en-US" dirty="0">
                <a:ea typeface="Calibri"/>
                <a:cs typeface="Calibri"/>
              </a:rPr>
              <a:t> poll which took place during this webinar.</a:t>
            </a:r>
          </a:p>
          <a:p>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2D4AF819-22E9-0C51-ADB8-92A68D41ABCF}"/>
              </a:ext>
            </a:extLst>
          </p:cNvPr>
          <p:cNvSpPr>
            <a:spLocks noGrp="1"/>
          </p:cNvSpPr>
          <p:nvPr>
            <p:ph type="sldNum" sz="quarter" idx="5"/>
          </p:nvPr>
        </p:nvSpPr>
        <p:spPr/>
        <p:txBody>
          <a:bodyPr/>
          <a:lstStyle/>
          <a:p>
            <a:fld id="{93E33E54-3527-4E01-A660-C016F4CD1ADF}" type="slidenum">
              <a:rPr lang="en-GB" smtClean="0"/>
              <a:t>29</a:t>
            </a:fld>
            <a:endParaRPr lang="en-GB"/>
          </a:p>
        </p:txBody>
      </p:sp>
    </p:spTree>
    <p:extLst>
      <p:ext uri="{BB962C8B-B14F-4D97-AF65-F5344CB8AC3E}">
        <p14:creationId xmlns:p14="http://schemas.microsoft.com/office/powerpoint/2010/main" val="116317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was shown during the </a:t>
            </a:r>
            <a:r>
              <a:rPr lang="en-US" dirty="0" err="1">
                <a:ea typeface="Calibri"/>
                <a:cs typeface="Calibri"/>
              </a:rPr>
              <a:t>Mentimeter</a:t>
            </a:r>
            <a:r>
              <a:rPr lang="en-US" dirty="0">
                <a:ea typeface="Calibri"/>
                <a:cs typeface="Calibri"/>
              </a:rPr>
              <a:t> poll to support the voting process.</a:t>
            </a:r>
          </a:p>
        </p:txBody>
      </p:sp>
      <p:sp>
        <p:nvSpPr>
          <p:cNvPr id="4" name="Slide Number Placeholder 3"/>
          <p:cNvSpPr>
            <a:spLocks noGrp="1"/>
          </p:cNvSpPr>
          <p:nvPr>
            <p:ph type="sldNum" sz="quarter" idx="5"/>
          </p:nvPr>
        </p:nvSpPr>
        <p:spPr/>
        <p:txBody>
          <a:bodyPr/>
          <a:lstStyle/>
          <a:p>
            <a:fld id="{1E8B244C-B15E-46CB-A709-7461D3A4F283}" type="slidenum">
              <a:rPr lang="en-GB" smtClean="0"/>
              <a:t>30</a:t>
            </a:fld>
            <a:endParaRPr lang="en-GB"/>
          </a:p>
        </p:txBody>
      </p:sp>
    </p:spTree>
    <p:extLst>
      <p:ext uri="{BB962C8B-B14F-4D97-AF65-F5344CB8AC3E}">
        <p14:creationId xmlns:p14="http://schemas.microsoft.com/office/powerpoint/2010/main" val="39921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4</a:t>
            </a:fld>
            <a:endParaRPr lang="en-GB"/>
          </a:p>
        </p:txBody>
      </p:sp>
    </p:spTree>
    <p:extLst>
      <p:ext uri="{BB962C8B-B14F-4D97-AF65-F5344CB8AC3E}">
        <p14:creationId xmlns:p14="http://schemas.microsoft.com/office/powerpoint/2010/main" val="410674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Note: This slide was shown after the live </a:t>
            </a:r>
            <a:r>
              <a:rPr lang="en-US" dirty="0" err="1">
                <a:ea typeface="Calibri"/>
                <a:cs typeface="Calibri"/>
              </a:rPr>
              <a:t>Mentimeter</a:t>
            </a:r>
            <a:r>
              <a:rPr lang="en-US" dirty="0">
                <a:ea typeface="Calibri"/>
                <a:cs typeface="Calibri"/>
              </a:rPr>
              <a:t> poll in the webinar had taken place.</a:t>
            </a:r>
          </a:p>
          <a:p>
            <a:endParaRPr lang="en-US" dirty="0">
              <a:ea typeface="Calibri"/>
              <a:cs typeface="Calibri"/>
            </a:endParaRPr>
          </a:p>
          <a:p>
            <a:r>
              <a:rPr lang="en-US" dirty="0">
                <a:ea typeface="Calibri"/>
                <a:cs typeface="Calibri"/>
              </a:rPr>
              <a:t>In May 2025, the Sciences CIC Collaboration Group was asked to take part in the poll and their results are shown here in this slide for comparison.  </a:t>
            </a:r>
          </a:p>
          <a:p>
            <a:endParaRPr lang="en-US" dirty="0">
              <a:ea typeface="Calibri"/>
              <a:cs typeface="Calibri"/>
            </a:endParaRPr>
          </a:p>
          <a:p>
            <a:r>
              <a:rPr lang="en-US" dirty="0">
                <a:ea typeface="Calibri"/>
                <a:cs typeface="Calibri"/>
              </a:rPr>
              <a:t>Some of the names of the cross-curricular themes of learning have changed since this earlier poll was taken. The changes are noted at the bottom of the slide. The cross-curricular areas of learning were referred to as ‘core competencies’ when this earlier poll took place.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31</a:t>
            </a:fld>
            <a:endParaRPr lang="en-GB"/>
          </a:p>
        </p:txBody>
      </p:sp>
    </p:spTree>
    <p:extLst>
      <p:ext uri="{BB962C8B-B14F-4D97-AF65-F5344CB8AC3E}">
        <p14:creationId xmlns:p14="http://schemas.microsoft.com/office/powerpoint/2010/main" val="2847143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Collaboration Group were also asked in May to identify which big ideas from their identified cross curricular areas of learning they thought were most relevant for the sciences curriculum. </a:t>
            </a:r>
            <a:endParaRPr lang="en-US" dirty="0"/>
          </a:p>
          <a:p>
            <a:endParaRPr lang="en-US" dirty="0">
              <a:ea typeface="Calibri"/>
              <a:cs typeface="Calibri"/>
            </a:endParaRPr>
          </a:p>
          <a:p>
            <a:r>
              <a:rPr lang="en-US" dirty="0">
                <a:ea typeface="Calibri"/>
                <a:cs typeface="Calibri"/>
              </a:rPr>
              <a:t>Those big ideas voted for the most are shown.</a:t>
            </a:r>
          </a:p>
          <a:p>
            <a:endParaRPr lang="en-US" dirty="0">
              <a:ea typeface="Calibri"/>
              <a:cs typeface="Calibri"/>
            </a:endParaRPr>
          </a:p>
          <a:p>
            <a:r>
              <a:rPr lang="en-US" dirty="0">
                <a:ea typeface="Calibri"/>
                <a:cs typeface="Calibri"/>
              </a:rPr>
              <a:t>Point to note that some of the titles for the big ideas have since changed.</a:t>
            </a:r>
          </a:p>
        </p:txBody>
      </p:sp>
      <p:sp>
        <p:nvSpPr>
          <p:cNvPr id="4" name="Slide Number Placeholder 3"/>
          <p:cNvSpPr>
            <a:spLocks noGrp="1"/>
          </p:cNvSpPr>
          <p:nvPr>
            <p:ph type="sldNum" sz="quarter" idx="5"/>
          </p:nvPr>
        </p:nvSpPr>
        <p:spPr/>
        <p:txBody>
          <a:bodyPr/>
          <a:lstStyle/>
          <a:p>
            <a:fld id="{1E8B244C-B15E-46CB-A709-7461D3A4F283}" type="slidenum">
              <a:rPr lang="en-GB" smtClean="0"/>
              <a:t>32</a:t>
            </a:fld>
            <a:endParaRPr lang="en-GB"/>
          </a:p>
        </p:txBody>
      </p:sp>
    </p:spTree>
    <p:extLst>
      <p:ext uri="{BB962C8B-B14F-4D97-AF65-F5344CB8AC3E}">
        <p14:creationId xmlns:p14="http://schemas.microsoft.com/office/powerpoint/2010/main" val="4246191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these are the results from the live </a:t>
            </a:r>
            <a:r>
              <a:rPr lang="en-US" dirty="0" err="1"/>
              <a:t>Mentimeter</a:t>
            </a:r>
            <a:r>
              <a:rPr lang="en-US" dirty="0"/>
              <a:t> poll carried out during this webinar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33</a:t>
            </a:fld>
            <a:endParaRPr lang="en-GB"/>
          </a:p>
        </p:txBody>
      </p:sp>
    </p:spTree>
    <p:extLst>
      <p:ext uri="{BB962C8B-B14F-4D97-AF65-F5344CB8AC3E}">
        <p14:creationId xmlns:p14="http://schemas.microsoft.com/office/powerpoint/2010/main" val="4268485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B3C8-C749-7FBD-764D-9B9493E47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F3B0C-201E-5505-968C-6746A72CE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56F43-819E-C964-116D-08D20C4F9500}"/>
              </a:ext>
            </a:extLst>
          </p:cNvPr>
          <p:cNvSpPr>
            <a:spLocks noGrp="1"/>
          </p:cNvSpPr>
          <p:nvPr>
            <p:ph type="body" idx="1"/>
          </p:nvPr>
        </p:nvSpPr>
        <p:spPr/>
        <p:txBody>
          <a:bodyPr/>
          <a:lstStyle/>
          <a:p>
            <a:r>
              <a:rPr lang="en-US" dirty="0">
                <a:ea typeface="Calibri"/>
                <a:cs typeface="Calibri"/>
              </a:rPr>
              <a:t>These are the results from the live </a:t>
            </a:r>
            <a:r>
              <a:rPr lang="en-US" dirty="0" err="1">
                <a:ea typeface="Calibri"/>
                <a:cs typeface="Calibri"/>
              </a:rPr>
              <a:t>Mentimeter</a:t>
            </a:r>
            <a:r>
              <a:rPr lang="en-US" dirty="0">
                <a:ea typeface="Calibri"/>
                <a:cs typeface="Calibri"/>
              </a:rPr>
              <a:t> poll carried out during this webinar </a:t>
            </a:r>
            <a:endParaRPr lang="en-US" dirty="0"/>
          </a:p>
        </p:txBody>
      </p:sp>
      <p:sp>
        <p:nvSpPr>
          <p:cNvPr id="4" name="Slide Number Placeholder 3">
            <a:extLst>
              <a:ext uri="{FF2B5EF4-FFF2-40B4-BE49-F238E27FC236}">
                <a16:creationId xmlns:a16="http://schemas.microsoft.com/office/drawing/2014/main" id="{B955CCB3-A28E-293C-FF15-088DB166682D}"/>
              </a:ext>
            </a:extLst>
          </p:cNvPr>
          <p:cNvSpPr>
            <a:spLocks noGrp="1"/>
          </p:cNvSpPr>
          <p:nvPr>
            <p:ph type="sldNum" sz="quarter" idx="5"/>
          </p:nvPr>
        </p:nvSpPr>
        <p:spPr/>
        <p:txBody>
          <a:bodyPr/>
          <a:lstStyle/>
          <a:p>
            <a:fld id="{1E8B244C-B15E-46CB-A709-7461D3A4F283}" type="slidenum">
              <a:rPr lang="en-GB" smtClean="0"/>
              <a:t>34</a:t>
            </a:fld>
            <a:endParaRPr lang="en-GB"/>
          </a:p>
        </p:txBody>
      </p:sp>
    </p:spTree>
    <p:extLst>
      <p:ext uri="{BB962C8B-B14F-4D97-AF65-F5344CB8AC3E}">
        <p14:creationId xmlns:p14="http://schemas.microsoft.com/office/powerpoint/2010/main" val="3052399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Attendees were then invited to complete a GLOW form to capture initial feedback on core science knowledge that was aligned (per sector) to the top ranked big ideas</a:t>
            </a:r>
          </a:p>
          <a:p>
            <a:endParaRPr lang="en-US" dirty="0">
              <a:ea typeface="Calibri"/>
              <a:cs typeface="Calibri"/>
            </a:endParaRPr>
          </a:p>
          <a:p>
            <a:r>
              <a:rPr lang="en-US" dirty="0">
                <a:ea typeface="Calibri"/>
                <a:cs typeface="Calibri"/>
              </a:rPr>
              <a:t>Please note – this glow form is now closed</a:t>
            </a:r>
          </a:p>
        </p:txBody>
      </p:sp>
      <p:sp>
        <p:nvSpPr>
          <p:cNvPr id="4" name="Slide Number Placeholder 3"/>
          <p:cNvSpPr>
            <a:spLocks noGrp="1"/>
          </p:cNvSpPr>
          <p:nvPr>
            <p:ph type="sldNum" sz="quarter" idx="5"/>
          </p:nvPr>
        </p:nvSpPr>
        <p:spPr/>
        <p:txBody>
          <a:bodyPr/>
          <a:lstStyle/>
          <a:p>
            <a:fld id="{1E8B244C-B15E-46CB-A709-7461D3A4F283}" type="slidenum">
              <a:rPr lang="en-GB" smtClean="0"/>
              <a:t>35</a:t>
            </a:fld>
            <a:endParaRPr lang="en-GB"/>
          </a:p>
        </p:txBody>
      </p:sp>
    </p:spTree>
    <p:extLst>
      <p:ext uri="{BB962C8B-B14F-4D97-AF65-F5344CB8AC3E}">
        <p14:creationId xmlns:p14="http://schemas.microsoft.com/office/powerpoint/2010/main" val="3102334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a:t>
            </a:r>
            <a:r>
              <a:rPr lang="en-US" dirty="0">
                <a:ea typeface="Calibri"/>
                <a:cs typeface="Calibri"/>
              </a:rPr>
              <a:t> one and two relate to the theme of our next webinar – registration details can be found on the next slide</a:t>
            </a:r>
            <a:endParaRPr lang="en-US" dirty="0"/>
          </a:p>
        </p:txBody>
      </p:sp>
      <p:sp>
        <p:nvSpPr>
          <p:cNvPr id="4" name="Slide Number Placeholder 3"/>
          <p:cNvSpPr>
            <a:spLocks noGrp="1"/>
          </p:cNvSpPr>
          <p:nvPr>
            <p:ph type="sldNum" sz="quarter" idx="5"/>
          </p:nvPr>
        </p:nvSpPr>
        <p:spPr/>
        <p:txBody>
          <a:bodyPr/>
          <a:lstStyle/>
          <a:p>
            <a:fld id="{1E8B244C-B15E-46CB-A709-7461D3A4F283}" type="slidenum">
              <a:rPr lang="en-GB" smtClean="0"/>
              <a:t>36</a:t>
            </a:fld>
            <a:endParaRPr lang="en-GB"/>
          </a:p>
        </p:txBody>
      </p:sp>
    </p:spTree>
    <p:extLst>
      <p:ext uri="{BB962C8B-B14F-4D97-AF65-F5344CB8AC3E}">
        <p14:creationId xmlns:p14="http://schemas.microsoft.com/office/powerpoint/2010/main" val="1046017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next 2 webinars coincide with Core and Collaboration group events – so emerging updates from these events will be able to be shared at the webinars</a:t>
            </a:r>
            <a:endParaRPr lang="en-US" dirty="0"/>
          </a:p>
          <a:p>
            <a:endParaRPr lang="en-US">
              <a:ea typeface="Calibri"/>
              <a:cs typeface="Calibri"/>
            </a:endParaRPr>
          </a:p>
          <a:p>
            <a:r>
              <a:rPr lang="en-US" dirty="0">
                <a:ea typeface="Calibri"/>
                <a:cs typeface="Calibri"/>
              </a:rPr>
              <a:t>Eventbrite registration</a:t>
            </a:r>
          </a:p>
          <a:p>
            <a:endParaRPr lang="en-US">
              <a:ea typeface="Calibri"/>
              <a:cs typeface="Calibri"/>
            </a:endParaRPr>
          </a:p>
          <a:p>
            <a:r>
              <a:rPr lang="en-US" dirty="0">
                <a:ea typeface="Calibri"/>
                <a:cs typeface="Calibri"/>
              </a:rPr>
              <a:t>Webinar 3 – 26 November </a:t>
            </a:r>
            <a:r>
              <a:rPr lang="en-US" dirty="0">
                <a:hlinkClick r:id="rId3"/>
              </a:rPr>
              <a:t>Sciences Network – Curriculum Improvement Cycle Webinar 3 Tickets, Wed, Nov 26, 2025 at 4:00 PM | Eventbrite</a:t>
            </a:r>
            <a:endParaRPr lang="en-US" dirty="0">
              <a:ea typeface="Calibri"/>
              <a:cs typeface="Calibri"/>
            </a:endParaRPr>
          </a:p>
          <a:p>
            <a:endParaRPr lang="en-US">
              <a:ea typeface="Calibri"/>
              <a:cs typeface="Calibri"/>
            </a:endParaRPr>
          </a:p>
          <a:p>
            <a:r>
              <a:rPr lang="en-US" dirty="0">
                <a:ea typeface="Calibri"/>
                <a:cs typeface="Calibri"/>
              </a:rPr>
              <a:t>Webinar 4 – 10 December  </a:t>
            </a:r>
            <a:r>
              <a:rPr lang="en-US" dirty="0">
                <a:hlinkClick r:id="rId4"/>
              </a:rPr>
              <a:t>Sciences Network – Curriculum Improvement Cycle Webinar 4 Tickets, Wed, Dec 10, 2025 at 4:00 PM | Eventbrite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37</a:t>
            </a:fld>
            <a:endParaRPr lang="en-GB"/>
          </a:p>
        </p:txBody>
      </p:sp>
    </p:spTree>
    <p:extLst>
      <p:ext uri="{BB962C8B-B14F-4D97-AF65-F5344CB8AC3E}">
        <p14:creationId xmlns:p14="http://schemas.microsoft.com/office/powerpoint/2010/main" val="1161324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E93D1-ECBF-7848-32B8-41646D3BF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70699-3F3F-2BC6-DF33-9D96327C6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4559F-C762-A061-25A8-E8E30520157B}"/>
              </a:ext>
            </a:extLst>
          </p:cNvPr>
          <p:cNvSpPr>
            <a:spLocks noGrp="1"/>
          </p:cNvSpPr>
          <p:nvPr>
            <p:ph type="body" idx="1"/>
          </p:nvPr>
        </p:nvSpPr>
        <p:spPr/>
        <p:txBody>
          <a:bodyPr/>
          <a:lstStyle/>
          <a:p>
            <a:r>
              <a:rPr lang="en-US" dirty="0">
                <a:ea typeface="Calibri"/>
                <a:cs typeface="Calibri"/>
              </a:rPr>
              <a:t>We would also like to introduce you to some resources that the STEM team at Education Scotland have developed to help make connections across the curriculum using STEM as a context for learning and teaching.</a:t>
            </a:r>
            <a:endParaRPr lang="en-US" dirty="0"/>
          </a:p>
          <a:p>
            <a:endParaRPr lang="en-US" dirty="0">
              <a:ea typeface="Calibri"/>
              <a:cs typeface="Calibri"/>
            </a:endParaRPr>
          </a:p>
          <a:p>
            <a:r>
              <a:rPr lang="en-US" dirty="0"/>
              <a:t>It is a tool to support conversation, planning and discussion when looking towards a future-orientated curriculum and a streamlined approach to curriculum design.  The resources and activities provide starting points and suggestions and they are in no way prescriptive or bound by level.  You will find copies of these resources on your tables, which we will refer to during this workshop,  but the QR code and link are also on the board for future reference.</a:t>
            </a:r>
            <a:endParaRPr lang="en-US" dirty="0">
              <a:ea typeface="Calibri"/>
              <a:cs typeface="Calibri"/>
            </a:endParaRPr>
          </a:p>
          <a:p>
            <a:endParaRPr lang="en-US" dirty="0">
              <a:ea typeface="Calibri"/>
              <a:cs typeface="Calibri"/>
            </a:endParaRPr>
          </a:p>
          <a:p>
            <a:r>
              <a:rPr lang="en-US" dirty="0">
                <a:ea typeface="Calibri"/>
                <a:cs typeface="Calibri"/>
              </a:rPr>
              <a:t>There is an accompanying planning sheet.</a:t>
            </a:r>
          </a:p>
          <a:p>
            <a:endParaRPr lang="en-US" dirty="0">
              <a:ea typeface="Calibri"/>
              <a:cs typeface="Calibri"/>
            </a:endParaRPr>
          </a:p>
        </p:txBody>
      </p:sp>
      <p:sp>
        <p:nvSpPr>
          <p:cNvPr id="4" name="Slide Number Placeholder 3">
            <a:extLst>
              <a:ext uri="{FF2B5EF4-FFF2-40B4-BE49-F238E27FC236}">
                <a16:creationId xmlns:a16="http://schemas.microsoft.com/office/drawing/2014/main" id="{192825C0-041B-31F3-1D38-328E45D51E8D}"/>
              </a:ext>
            </a:extLst>
          </p:cNvPr>
          <p:cNvSpPr>
            <a:spLocks noGrp="1"/>
          </p:cNvSpPr>
          <p:nvPr>
            <p:ph type="sldNum" sz="quarter" idx="5"/>
          </p:nvPr>
        </p:nvSpPr>
        <p:spPr/>
        <p:txBody>
          <a:bodyPr/>
          <a:lstStyle/>
          <a:p>
            <a:fld id="{C1D34094-2515-43C7-804B-DC40A5335B9F}" type="slidenum">
              <a:t>38</a:t>
            </a:fld>
            <a:endParaRPr lang="en-GB"/>
          </a:p>
        </p:txBody>
      </p:sp>
    </p:spTree>
    <p:extLst>
      <p:ext uri="{BB962C8B-B14F-4D97-AF65-F5344CB8AC3E}">
        <p14:creationId xmlns:p14="http://schemas.microsoft.com/office/powerpoint/2010/main" val="646276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3AA2C-DE4E-778C-A143-23A380F31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AB0A0-C19D-B4D2-93C1-0A9921DE1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7E379-F56E-1B99-7801-F27A6F277569}"/>
              </a:ext>
            </a:extLst>
          </p:cNvPr>
          <p:cNvSpPr>
            <a:spLocks noGrp="1"/>
          </p:cNvSpPr>
          <p:nvPr>
            <p:ph type="body" idx="1"/>
          </p:nvPr>
        </p:nvSpPr>
        <p:spPr/>
        <p:txBody>
          <a:bodyPr/>
          <a:lstStyle/>
          <a:p>
            <a:r>
              <a:rPr lang="en-US" dirty="0">
                <a:ea typeface="Calibri"/>
                <a:cs typeface="Calibri"/>
              </a:rPr>
              <a:t>Education Scotland’s STEM Nation Award </a:t>
            </a:r>
            <a:r>
              <a:rPr lang="en-US" dirty="0" err="1">
                <a:ea typeface="Calibri"/>
                <a:cs typeface="Calibri"/>
              </a:rPr>
              <a:t>programme</a:t>
            </a:r>
            <a:r>
              <a:rPr lang="en-US" dirty="0">
                <a:ea typeface="Calibri"/>
                <a:cs typeface="Calibri"/>
              </a:rPr>
              <a:t> </a:t>
            </a:r>
            <a:r>
              <a:rPr lang="en-US" dirty="0" err="1">
                <a:ea typeface="Calibri"/>
                <a:cs typeface="Calibri"/>
              </a:rPr>
              <a:t>recognises</a:t>
            </a:r>
            <a:r>
              <a:rPr lang="en-US" dirty="0">
                <a:ea typeface="Calibri"/>
                <a:cs typeface="Calibri"/>
              </a:rPr>
              <a:t> and celebrates the efforts of settings in relation to STEM learning. There are over 400 settings registered for the award, meaning over 130,000 learners are in settings committed to whole school approaches to STEM learning. The award is open to early learning and childcare, school and community learning and development settings.</a:t>
            </a:r>
          </a:p>
          <a:p>
            <a:endParaRPr lang="en-US" dirty="0">
              <a:ea typeface="Calibri"/>
              <a:cs typeface="Calibri"/>
            </a:endParaRPr>
          </a:p>
          <a:p>
            <a:r>
              <a:rPr lang="en-US" dirty="0">
                <a:ea typeface="Calibri"/>
                <a:cs typeface="Calibri"/>
              </a:rPr>
              <a:t>Click on the links to find out more.</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6AE6A902-8EBF-5AB8-2342-94D156E6CC38}"/>
              </a:ext>
            </a:extLst>
          </p:cNvPr>
          <p:cNvSpPr>
            <a:spLocks noGrp="1"/>
          </p:cNvSpPr>
          <p:nvPr>
            <p:ph type="sldNum" sz="quarter" idx="5"/>
          </p:nvPr>
        </p:nvSpPr>
        <p:spPr/>
        <p:txBody>
          <a:bodyPr/>
          <a:lstStyle/>
          <a:p>
            <a:fld id="{C1D34094-2515-43C7-804B-DC40A5335B9F}" type="slidenum">
              <a:t>39</a:t>
            </a:fld>
            <a:endParaRPr lang="en-GB"/>
          </a:p>
        </p:txBody>
      </p:sp>
    </p:spTree>
    <p:extLst>
      <p:ext uri="{BB962C8B-B14F-4D97-AF65-F5344CB8AC3E}">
        <p14:creationId xmlns:p14="http://schemas.microsoft.com/office/powerpoint/2010/main" val="415142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Join our networks or visits these pages to stay up to date with the Curriculum Improvement Cycle.</a:t>
            </a:r>
          </a:p>
        </p:txBody>
      </p:sp>
      <p:sp>
        <p:nvSpPr>
          <p:cNvPr id="4" name="Slide Number Placeholder 3"/>
          <p:cNvSpPr>
            <a:spLocks noGrp="1"/>
          </p:cNvSpPr>
          <p:nvPr>
            <p:ph type="sldNum" sz="quarter" idx="5"/>
          </p:nvPr>
        </p:nvSpPr>
        <p:spPr/>
        <p:txBody>
          <a:bodyPr/>
          <a:lstStyle/>
          <a:p>
            <a:fld id="{1E8B244C-B15E-46CB-A709-7461D3A4F283}" type="slidenum">
              <a:rPr lang="en-GB" smtClean="0"/>
              <a:t>40</a:t>
            </a:fld>
            <a:endParaRPr lang="en-GB"/>
          </a:p>
        </p:txBody>
      </p:sp>
    </p:spTree>
    <p:extLst>
      <p:ext uri="{BB962C8B-B14F-4D97-AF65-F5344CB8AC3E}">
        <p14:creationId xmlns:p14="http://schemas.microsoft.com/office/powerpoint/2010/main" val="237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More details of the Sciences Curriculum Improvement Cycle (CIC) journey can be found on the CIC blog and the Sciences CIC blog – links to these are contained in this presentation.. </a:t>
            </a:r>
            <a:endParaRPr lang="en-US" dirty="0"/>
          </a:p>
          <a:p>
            <a:endParaRPr lang="en-US" dirty="0">
              <a:ea typeface="Calibri"/>
              <a:cs typeface="Calibri"/>
            </a:endParaRPr>
          </a:p>
          <a:p>
            <a:r>
              <a:rPr lang="en-GB" dirty="0">
                <a:solidFill>
                  <a:srgbClr val="000000"/>
                </a:solidFill>
              </a:rPr>
              <a:t>The CIC process began with reflections and actions emerging from a range of publications from 2021 onwards. These publications include the </a:t>
            </a:r>
            <a:r>
              <a:rPr lang="en-GB" b="1" dirty="0">
                <a:solidFill>
                  <a:srgbClr val="000000"/>
                </a:solidFill>
              </a:rPr>
              <a:t>OECD Review</a:t>
            </a:r>
            <a:r>
              <a:rPr lang="en-GB" dirty="0">
                <a:solidFill>
                  <a:srgbClr val="000000"/>
                </a:solidFill>
              </a:rPr>
              <a:t>, the </a:t>
            </a:r>
            <a:r>
              <a:rPr lang="en-GB" b="1" dirty="0">
                <a:solidFill>
                  <a:srgbClr val="000000"/>
                </a:solidFill>
              </a:rPr>
              <a:t>Muir Review</a:t>
            </a:r>
            <a:r>
              <a:rPr lang="en-GB" dirty="0">
                <a:solidFill>
                  <a:srgbClr val="000000"/>
                </a:solidFill>
              </a:rPr>
              <a:t>, and the </a:t>
            </a:r>
            <a:r>
              <a:rPr lang="en-GB" b="1" dirty="0">
                <a:solidFill>
                  <a:srgbClr val="000000"/>
                </a:solidFill>
              </a:rPr>
              <a:t>Review of Assessment and Qualifications</a:t>
            </a:r>
            <a:r>
              <a:rPr lang="en-GB" dirty="0">
                <a:solidFill>
                  <a:srgbClr val="000000"/>
                </a:solidFill>
              </a:rPr>
              <a:t>, to name just a few. These reviews have highlighted specific areas where we can improve on current provision, as well as aspects of the curriculum that are working well and should be retained as we develop a </a:t>
            </a:r>
            <a:r>
              <a:rPr lang="en-GB" b="1" dirty="0">
                <a:solidFill>
                  <a:srgbClr val="000000"/>
                </a:solidFill>
              </a:rPr>
              <a:t>future-oriented curriculum</a:t>
            </a:r>
            <a:r>
              <a:rPr lang="en-GB" dirty="0">
                <a:solidFill>
                  <a:srgbClr val="000000"/>
                </a:solidFill>
              </a:rPr>
              <a:t>.</a:t>
            </a:r>
            <a:endParaRPr lang="en-GB" dirty="0"/>
          </a:p>
          <a:p>
            <a:endParaRPr lang="en-GB" dirty="0">
              <a:solidFill>
                <a:srgbClr val="000000"/>
              </a:solidFill>
            </a:endParaRPr>
          </a:p>
          <a:p>
            <a:r>
              <a:rPr lang="en-GB" dirty="0">
                <a:solidFill>
                  <a:srgbClr val="000000"/>
                </a:solidFill>
              </a:rPr>
              <a:t>It is important to note that we are not starting from a blank piece of paper – both the capacities and the contexts are being retained as part of the overall Curriculum Framework for Scotland.</a:t>
            </a:r>
            <a:endParaRPr lang="en-GB" dirty="0">
              <a:solidFill>
                <a:srgbClr val="000000"/>
              </a:solidFill>
              <a:ea typeface="Calibri" panose="020F0502020204030204"/>
              <a:cs typeface="Calibri" panose="020F0502020204030204"/>
            </a:endParaRPr>
          </a:p>
          <a:p>
            <a:r>
              <a:rPr lang="en-GB" dirty="0">
                <a:solidFill>
                  <a:srgbClr val="000000"/>
                </a:solidFill>
              </a:rPr>
              <a:t> </a:t>
            </a:r>
            <a:endParaRPr lang="en-GB" dirty="0">
              <a:ea typeface="Calibri"/>
              <a:cs typeface="Calibri"/>
            </a:endParaRPr>
          </a:p>
          <a:p>
            <a:r>
              <a:rPr lang="en-GB" dirty="0">
                <a:solidFill>
                  <a:srgbClr val="444444"/>
                </a:solidFill>
              </a:rPr>
              <a:t>With all curricular areas now on board with the CIC process, they are all at the stage of engagement with their various CIC groups, exploring the layers that will make up the evolved technical framework.  These layers will make up the know, do, understand model and the different  curricular areas are presently developing their  big ideas and concepts that will outline what we want learners to understand, as well as exploring what we want learners to know and be able to do, whilst also looking to give clarity to content and what progression will look like.   More information on the evolved technical framework and the KDU model can be accessed via the ES CIC blog, details of which can be found later in this presentation </a:t>
            </a:r>
            <a:endParaRPr lang="en-GB" dirty="0"/>
          </a:p>
        </p:txBody>
      </p:sp>
      <p:sp>
        <p:nvSpPr>
          <p:cNvPr id="4" name="Slide Number Placeholder 3"/>
          <p:cNvSpPr>
            <a:spLocks noGrp="1"/>
          </p:cNvSpPr>
          <p:nvPr>
            <p:ph type="sldNum" sz="quarter" idx="5"/>
          </p:nvPr>
        </p:nvSpPr>
        <p:spPr/>
        <p:txBody>
          <a:bodyPr/>
          <a:lstStyle/>
          <a:p>
            <a:fld id="{1E8B244C-B15E-46CB-A709-7461D3A4F283}" type="slidenum">
              <a:rPr lang="en-GB" smtClean="0"/>
              <a:t>5</a:t>
            </a:fld>
            <a:endParaRPr lang="en-GB"/>
          </a:p>
        </p:txBody>
      </p:sp>
    </p:spTree>
    <p:extLst>
      <p:ext uri="{BB962C8B-B14F-4D97-AF65-F5344CB8AC3E}">
        <p14:creationId xmlns:p14="http://schemas.microsoft.com/office/powerpoint/2010/main" val="152737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at the heart of this process is one key group — </a:t>
            </a:r>
            <a:r>
              <a:rPr lang="en-US" b="1" dirty="0"/>
              <a:t>practitioners</a:t>
            </a:r>
            <a:r>
              <a:rPr lang="en-US" dirty="0"/>
              <a:t>. </a:t>
            </a:r>
          </a:p>
          <a:p>
            <a:endParaRPr lang="en-US" dirty="0"/>
          </a:p>
          <a:p>
            <a:r>
              <a:rPr lang="en-US" dirty="0"/>
              <a:t>Education Scotland is taking a </a:t>
            </a:r>
            <a:r>
              <a:rPr lang="en-US" b="1" dirty="0"/>
              <a:t>service design approach</a:t>
            </a:r>
            <a:r>
              <a:rPr lang="en-US" dirty="0"/>
              <a:t> to curriculum review. This means that practicing teachers and practitioners are central to the work. At present we have over 1500 practitioners involved across all the CIC groups. These practitioners are helping to review and update the curriculum and are working alongside a range of stakeholder groups including academia, industry partners and ITE in the process.</a:t>
            </a:r>
            <a:endParaRPr lang="en-US" dirty="0">
              <a:ea typeface="Calibri"/>
              <a:cs typeface="Calibri"/>
            </a:endParaRPr>
          </a:p>
          <a:p>
            <a:endParaRPr lang="en-US" dirty="0">
              <a:ea typeface="Calibri"/>
              <a:cs typeface="Calibri"/>
            </a:endParaRPr>
          </a:p>
          <a:p>
            <a:r>
              <a:rPr lang="en-US" dirty="0"/>
              <a:t>Practitioner involvement is vital at every stage of the co-design process. Their insights, experiences, and perspectives ensure that the curriculum is practical, relevant, and meets the needs of children and young people across all sectors.</a:t>
            </a:r>
            <a:endParaRPr lang="en-US" dirty="0">
              <a:ea typeface="Calibri"/>
              <a:cs typeface="Calibri"/>
            </a:endParaRPr>
          </a:p>
          <a:p>
            <a:endParaRPr lang="en-US" dirty="0"/>
          </a:p>
          <a:p>
            <a:r>
              <a:rPr lang="en-US" dirty="0"/>
              <a:t>All eight curricular areas are now actively involved in the Curriculum Improvement Cycle.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6</a:t>
            </a:fld>
            <a:endParaRPr lang="en-GB"/>
          </a:p>
        </p:txBody>
      </p:sp>
    </p:spTree>
    <p:extLst>
      <p:ext uri="{BB962C8B-B14F-4D97-AF65-F5344CB8AC3E}">
        <p14:creationId xmlns:p14="http://schemas.microsoft.com/office/powerpoint/2010/main" val="338202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Collaboration Group includes approximately 100 participants, 86 of whom are practitioners. Membership was determined through open recruitment using a set of criteria designed to ensure practitioner representation across all 32 local authorities, encompassing all sectors, roles, and levels of experience.</a:t>
            </a:r>
            <a:endParaRPr lang="en-US" dirty="0">
              <a:solidFill>
                <a:srgbClr val="444444"/>
              </a:solidFill>
            </a:endParaRPr>
          </a:p>
          <a:p>
            <a:r>
              <a:rPr lang="en-GB" dirty="0"/>
              <a:t>The role of the collaboration group is to: </a:t>
            </a:r>
            <a:endParaRPr lang="en-US" dirty="0">
              <a:solidFill>
                <a:srgbClr val="444444"/>
              </a:solidFill>
            </a:endParaRPr>
          </a:p>
          <a:p>
            <a:r>
              <a:rPr lang="en-GB" dirty="0"/>
              <a:t>▪ identify what works and what is not working in their area of focus; </a:t>
            </a:r>
            <a:endParaRPr lang="en-US" dirty="0">
              <a:solidFill>
                <a:srgbClr val="444444"/>
              </a:solidFill>
            </a:endParaRPr>
          </a:p>
          <a:p>
            <a:r>
              <a:rPr lang="en-GB" dirty="0"/>
              <a:t>▪ explore options and possible solutions to areas needing change or improvement;</a:t>
            </a:r>
            <a:endParaRPr lang="en-GB" dirty="0">
              <a:solidFill>
                <a:srgbClr val="444444"/>
              </a:solidFill>
            </a:endParaRPr>
          </a:p>
          <a:p>
            <a:r>
              <a:rPr lang="en-GB" dirty="0"/>
              <a:t>▪ gather feedback on emerging proposals; </a:t>
            </a:r>
            <a:endParaRPr lang="en-GB" dirty="0">
              <a:solidFill>
                <a:srgbClr val="444444"/>
              </a:solidFill>
            </a:endParaRPr>
          </a:p>
          <a:p>
            <a:r>
              <a:rPr lang="en-GB" dirty="0"/>
              <a:t>▪ sense check and test possible solutions; </a:t>
            </a:r>
            <a:endParaRPr lang="en-GB" dirty="0">
              <a:solidFill>
                <a:srgbClr val="444444"/>
              </a:solidFill>
            </a:endParaRPr>
          </a:p>
          <a:p>
            <a:r>
              <a:rPr lang="en-GB" dirty="0"/>
              <a:t>▪ engage in sharing, learning, adopting; and </a:t>
            </a:r>
            <a:endParaRPr lang="en-GB" dirty="0">
              <a:solidFill>
                <a:srgbClr val="444444"/>
              </a:solidFill>
            </a:endParaRPr>
          </a:p>
          <a:p>
            <a:r>
              <a:rPr lang="en-GB" dirty="0"/>
              <a:t>▪ be advocates for the overall CIC work.</a:t>
            </a:r>
            <a:endParaRPr lang="en-GB" dirty="0">
              <a:solidFill>
                <a:srgbClr val="444444"/>
              </a:solidFill>
            </a:endParaRPr>
          </a:p>
          <a:p>
            <a:endParaRPr lang="en-GB" dirty="0">
              <a:solidFill>
                <a:srgbClr val="444444"/>
              </a:solidFill>
            </a:endParaRPr>
          </a:p>
          <a:p>
            <a:r>
              <a:rPr lang="en-GB" dirty="0"/>
              <a:t>The Sciences Core Group is made up of 30 participants drawn from the collaboration group.  Of these 30 core group members, 21 are practitioners. The role of the core group is to: </a:t>
            </a:r>
            <a:endParaRPr lang="en-US" dirty="0">
              <a:solidFill>
                <a:srgbClr val="444444"/>
              </a:solidFill>
            </a:endParaRPr>
          </a:p>
          <a:p>
            <a:r>
              <a:rPr lang="en-GB" dirty="0"/>
              <a:t>• develop the options and possible solutions identified by the collaboration group; </a:t>
            </a:r>
            <a:endParaRPr lang="en-GB" dirty="0">
              <a:solidFill>
                <a:srgbClr val="444444"/>
              </a:solidFill>
            </a:endParaRPr>
          </a:p>
          <a:p>
            <a:r>
              <a:rPr lang="en-GB" dirty="0"/>
              <a:t>• analyse and respond to feedback from collaboration, critical friends and steering groups; and </a:t>
            </a:r>
            <a:endParaRPr lang="en-GB" dirty="0">
              <a:solidFill>
                <a:srgbClr val="444444"/>
              </a:solidFill>
            </a:endParaRPr>
          </a:p>
          <a:p>
            <a:r>
              <a:rPr lang="en-GB" dirty="0"/>
              <a:t>• comment and give feedback on relevant papers emerging from the overall CIC work.</a:t>
            </a:r>
            <a:endParaRPr lang="en-GB" dirty="0">
              <a:solidFill>
                <a:srgbClr val="444444"/>
              </a:solidFill>
            </a:endParaRPr>
          </a:p>
          <a:p>
            <a:endParaRPr lang="en-GB" dirty="0">
              <a:solidFill>
                <a:srgbClr val="444444"/>
              </a:solidFill>
            </a:endParaRPr>
          </a:p>
          <a:p>
            <a:r>
              <a:rPr lang="en-GB" dirty="0"/>
              <a:t>The Collaboration Group and Core Group work in close alignment, with each informing and shaping the other’s activity. Insights and actions from one feed directly into the work of the other, creating a continuous cycle of learning, refinement, and impact.</a:t>
            </a:r>
            <a:endParaRPr lang="en-GB" dirty="0">
              <a:solidFill>
                <a:srgbClr val="444444"/>
              </a:solidFill>
            </a:endParaRPr>
          </a:p>
          <a:p>
            <a:endParaRPr lang="en-GB" dirty="0">
              <a:solidFill>
                <a:srgbClr val="444444"/>
              </a:solidFill>
            </a:endParaRPr>
          </a:p>
          <a:p>
            <a:r>
              <a:rPr lang="en-GB" dirty="0"/>
              <a:t>The steering group is co-chaired by ADES, ES and SG and is made up of 10-15 participants from local and national government as well as representation from initial teacher education (ITE) (through the Scottish Council of Deans of Education). The role of the Steering group is to:</a:t>
            </a:r>
            <a:endParaRPr lang="en-GB" dirty="0">
              <a:solidFill>
                <a:srgbClr val="444444"/>
              </a:solidFill>
            </a:endParaRPr>
          </a:p>
          <a:p>
            <a:r>
              <a:rPr lang="en-GB" dirty="0"/>
              <a:t>▪ create the enabling environment</a:t>
            </a:r>
            <a:endParaRPr lang="en-US" dirty="0">
              <a:solidFill>
                <a:srgbClr val="444444"/>
              </a:solidFill>
            </a:endParaRPr>
          </a:p>
          <a:p>
            <a:r>
              <a:rPr lang="en-GB" dirty="0"/>
              <a:t>▪ give /source strategic advice and direction </a:t>
            </a:r>
            <a:endParaRPr lang="en-US" dirty="0">
              <a:solidFill>
                <a:srgbClr val="444444"/>
              </a:solidFill>
            </a:endParaRPr>
          </a:p>
          <a:p>
            <a:r>
              <a:rPr lang="en-GB" dirty="0"/>
              <a:t>▪ provide support and challenge </a:t>
            </a:r>
            <a:endParaRPr lang="en-US" dirty="0">
              <a:solidFill>
                <a:srgbClr val="444444"/>
              </a:solidFill>
            </a:endParaRPr>
          </a:p>
          <a:p>
            <a:r>
              <a:rPr lang="en-GB" dirty="0"/>
              <a:t>▪ be advocates for the overall CIC, supporting and championing the work </a:t>
            </a:r>
            <a:endParaRPr lang="en-US" dirty="0">
              <a:solidFill>
                <a:srgbClr val="444444"/>
              </a:solidFill>
            </a:endParaRPr>
          </a:p>
          <a:p>
            <a:r>
              <a:rPr lang="en-GB" dirty="0"/>
              <a:t>▪ ensure a coherent response for each of the four phases of the CIC </a:t>
            </a:r>
            <a:endParaRPr lang="en-US" dirty="0">
              <a:solidFill>
                <a:srgbClr val="444444"/>
              </a:solidFill>
            </a:endParaRPr>
          </a:p>
          <a:p>
            <a:r>
              <a:rPr lang="en-GB" dirty="0"/>
              <a:t>▪ provide oversight and coordination of the overall work</a:t>
            </a:r>
            <a:endParaRPr lang="en-GB" dirty="0">
              <a:solidFill>
                <a:srgbClr val="444444"/>
              </a:solidFill>
            </a:endParaRPr>
          </a:p>
          <a:p>
            <a:r>
              <a:rPr lang="en-GB" dirty="0"/>
              <a:t>▪ identify issues emerging from the overall work </a:t>
            </a:r>
            <a:endParaRPr lang="en-GB" dirty="0">
              <a:solidFill>
                <a:srgbClr val="444444"/>
              </a:solidFill>
            </a:endParaRPr>
          </a:p>
          <a:p>
            <a:r>
              <a:rPr lang="en-GB" dirty="0"/>
              <a:t>▪ agree approaches to evaluation and monitoring</a:t>
            </a:r>
            <a:endParaRPr lang="en-GB" dirty="0">
              <a:solidFill>
                <a:srgbClr val="444444"/>
              </a:solidFill>
            </a:endParaRPr>
          </a:p>
          <a:p>
            <a:endParaRPr lang="en-GB" dirty="0">
              <a:solidFill>
                <a:srgbClr val="444444"/>
              </a:solidFill>
            </a:endParaRPr>
          </a:p>
          <a:p>
            <a:r>
              <a:rPr lang="en-GB" dirty="0"/>
              <a:t>Critical friends support and complement the work of the Collaboration and Core Groups and they offer feedback and commentary as the work develops. Critical friends include practitioners, stakeholders and partners, employers and academics who volunteered or could not be involved directly in the Collaboration and Core Groups.  At present, we have 97 active practitioners that make up the group of CFs.  We have several focus groups that you can see on screen. </a:t>
            </a:r>
          </a:p>
          <a:p>
            <a:endParaRPr lang="en-GB" dirty="0">
              <a:solidFill>
                <a:srgbClr val="444444"/>
              </a:solidFill>
            </a:endParaRPr>
          </a:p>
          <a:p>
            <a:r>
              <a:rPr lang="en-GB" dirty="0"/>
              <a:t>The role of the group is to: </a:t>
            </a:r>
            <a:endParaRPr lang="en-GB" dirty="0">
              <a:solidFill>
                <a:srgbClr val="444444"/>
              </a:solidFill>
            </a:endParaRPr>
          </a:p>
          <a:p>
            <a:r>
              <a:rPr lang="en-GB" dirty="0"/>
              <a:t>▪ serve as a sounding board for ideas, proposals and approaches </a:t>
            </a:r>
            <a:endParaRPr lang="en-GB" dirty="0">
              <a:solidFill>
                <a:srgbClr val="444444"/>
              </a:solidFill>
            </a:endParaRPr>
          </a:p>
          <a:p>
            <a:r>
              <a:rPr lang="en-GB" dirty="0"/>
              <a:t>▪ review and evaluate proposals, frameworks, and processes critically to identify areas for improvement </a:t>
            </a:r>
            <a:endParaRPr lang="en-GB" dirty="0">
              <a:solidFill>
                <a:srgbClr val="444444"/>
              </a:solidFill>
            </a:endParaRPr>
          </a:p>
          <a:p>
            <a:r>
              <a:rPr lang="en-GB" dirty="0"/>
              <a:t>▪ provide an external lens to challenge assumptions and ensure innovative, evidence-based approaches</a:t>
            </a:r>
            <a:endParaRPr lang="en-GB" dirty="0">
              <a:solidFill>
                <a:srgbClr val="444444"/>
              </a:solidFill>
            </a:endParaRPr>
          </a:p>
          <a:p>
            <a:endParaRPr lang="en-GB" dirty="0">
              <a:solidFill>
                <a:srgbClr val="444444"/>
              </a:solidFill>
            </a:endParaRPr>
          </a:p>
          <a:p>
            <a:r>
              <a:rPr lang="en-GB" dirty="0"/>
              <a:t>Via webinars such as this, our termly newsletters and the Science CIC blog, the science team are also connecting with wider networks to update and include their voices in the process at key points.</a:t>
            </a:r>
            <a:endParaRPr lang="en-US" dirty="0">
              <a:solidFill>
                <a:srgbClr val="444444"/>
              </a:solidFill>
            </a:endParaRPr>
          </a:p>
          <a:p>
            <a:endParaRPr lang="en-GB" dirty="0">
              <a:solidFill>
                <a:srgbClr val="444444"/>
              </a:solidFill>
            </a:endParaRPr>
          </a:p>
          <a:p>
            <a:r>
              <a:rPr lang="en-GB" dirty="0"/>
              <a:t>The work of all these key groups all feeds into the curriculum improvement cycle.  A top line summary of the journey so far for the Science CIC process from our various events/workshops and online sessions can be seen on screen:</a:t>
            </a:r>
          </a:p>
          <a:p>
            <a:r>
              <a:rPr lang="en-GB" dirty="0"/>
              <a:t>•What's working/not working</a:t>
            </a:r>
            <a:endParaRPr lang="en-GB" dirty="0">
              <a:ea typeface="Calibri"/>
              <a:cs typeface="Calibri"/>
            </a:endParaRPr>
          </a:p>
          <a:p>
            <a:r>
              <a:rPr lang="en-GB" dirty="0"/>
              <a:t>•How does science support the four capacities?</a:t>
            </a:r>
            <a:endParaRPr lang="en-GB" dirty="0">
              <a:ea typeface="Calibri"/>
              <a:cs typeface="Calibri"/>
            </a:endParaRPr>
          </a:p>
          <a:p>
            <a:r>
              <a:rPr lang="en-GB" dirty="0"/>
              <a:t>•What does a future-orientated science curriculum look/feel like?</a:t>
            </a:r>
            <a:endParaRPr lang="en-GB" dirty="0">
              <a:ea typeface="Calibri"/>
              <a:cs typeface="Calibri"/>
            </a:endParaRPr>
          </a:p>
          <a:p>
            <a:r>
              <a:rPr lang="en-GB" dirty="0"/>
              <a:t>•Cross-curricular expectations</a:t>
            </a:r>
            <a:endParaRPr lang="en-GB" dirty="0">
              <a:ea typeface="Calibri"/>
              <a:cs typeface="Calibri"/>
            </a:endParaRPr>
          </a:p>
          <a:p>
            <a:r>
              <a:rPr lang="en-GB" dirty="0"/>
              <a:t>•Curriculum rationale</a:t>
            </a:r>
            <a:endParaRPr lang="en-GB" dirty="0">
              <a:ea typeface="Calibri"/>
              <a:cs typeface="Calibri"/>
            </a:endParaRPr>
          </a:p>
          <a:p>
            <a:r>
              <a:rPr lang="en-GB" dirty="0"/>
              <a:t>•Knowledge</a:t>
            </a:r>
            <a:endParaRPr lang="en-GB" dirty="0">
              <a:ea typeface="Calibri"/>
              <a:cs typeface="Calibri"/>
            </a:endParaRPr>
          </a:p>
          <a:p>
            <a:r>
              <a:rPr lang="en-GB" dirty="0"/>
              <a:t>•Concepts</a:t>
            </a:r>
            <a:endParaRPr lang="en-GB" dirty="0">
              <a:ea typeface="Calibri"/>
              <a:cs typeface="Calibri"/>
            </a:endParaRPr>
          </a:p>
          <a:p>
            <a:r>
              <a:rPr lang="en-GB" dirty="0"/>
              <a:t>•Big ideas</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18EAA-B02B-419C-98ED-D32A475768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30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on the work that has progressed since our last webinar meeting</a:t>
            </a:r>
            <a:endParaRPr lang="en-US" dirty="0">
              <a:ea typeface="Calibri"/>
              <a:cs typeface="Calibri"/>
            </a:endParaRPr>
          </a:p>
          <a:p>
            <a:endParaRPr lang="en-US" dirty="0">
              <a:ea typeface="Calibri"/>
              <a:cs typeface="Calibri"/>
            </a:endParaRPr>
          </a:p>
          <a:p>
            <a:r>
              <a:rPr lang="en-US" dirty="0"/>
              <a:t>We held our first network webinar on 17 September 2025, and during that session we sought feedback from those in attendance on the emerging big ideas and concepts. Since then, the Core and Collaboration Groups, as well as the Critical Friends, have met online to reflect on this feedback and further develop the emerging ideas for the 3–18 sciences curriculum.  The work coming from each of these groups will help to shape the focus for the next Core Group workshop due to take place mid-November</a:t>
            </a:r>
            <a:endParaRPr lang="en-US" dirty="0">
              <a:ea typeface="Calibri"/>
              <a:cs typeface="Calibri"/>
            </a:endParaRPr>
          </a:p>
          <a:p>
            <a:endParaRPr lang="en-US" dirty="0">
              <a:ea typeface="Calibri"/>
              <a:cs typeface="Calibri"/>
            </a:endParaRPr>
          </a:p>
          <a:p>
            <a:r>
              <a:rPr lang="en-US" dirty="0"/>
              <a:t>The Collaboration Group has also reviewed a draft curriculum rationale, which will be the focus of our next webinar in November 2025.</a:t>
            </a:r>
            <a:endParaRPr lang="en-US" dirty="0">
              <a:ea typeface="Calibri"/>
              <a:cs typeface="Calibri"/>
            </a:endParaRPr>
          </a:p>
          <a:p>
            <a:endParaRPr lang="en-US" dirty="0">
              <a:ea typeface="Calibri"/>
              <a:cs typeface="Calibri"/>
            </a:endParaRPr>
          </a:p>
          <a:p>
            <a:r>
              <a:rPr lang="en-US" dirty="0"/>
              <a:t>Finally, the Education Scotland Science team has been working closely with the </a:t>
            </a:r>
            <a:r>
              <a:rPr lang="en-US" dirty="0" err="1"/>
              <a:t>Maths</a:t>
            </a:r>
            <a:r>
              <a:rPr lang="en-US" dirty="0"/>
              <a:t> and Numeracy team to explore curriculum alignment. A number of joint actions are already underway.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8</a:t>
            </a:fld>
            <a:endParaRPr lang="en-GB"/>
          </a:p>
        </p:txBody>
      </p:sp>
    </p:spTree>
    <p:extLst>
      <p:ext uri="{BB962C8B-B14F-4D97-AF65-F5344CB8AC3E}">
        <p14:creationId xmlns:p14="http://schemas.microsoft.com/office/powerpoint/2010/main" val="404256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of you interested in delving into the CIC journey a little deeper, you can find a range of materials on the Education Scotland CIC Web Hub</a:t>
            </a:r>
          </a:p>
          <a:p>
            <a:endParaRPr lang="en-GB" dirty="0"/>
          </a:p>
          <a:p>
            <a:r>
              <a:rPr lang="en-GB" dirty="0">
                <a:hlinkClick r:id="rId3"/>
              </a:rPr>
              <a:t>Curriculum Improvement Cycle – Education Scotland</a:t>
            </a:r>
            <a:endParaRPr lang="en-GB" dirty="0"/>
          </a:p>
          <a:p>
            <a:endParaRPr lang="en-GB" dirty="0"/>
          </a:p>
          <a:p>
            <a:r>
              <a:rPr lang="en-GB" dirty="0"/>
              <a:t>On the blog you will find updates, publications, podcast links and an overview of the CIC process.  You can also sign up for a termly newsletter, which will keep you abreast of all the current CIC updates.</a:t>
            </a:r>
          </a:p>
          <a:p>
            <a:endParaRPr lang="en-GB" dirty="0"/>
          </a:p>
          <a:p>
            <a:r>
              <a:rPr lang="en-GB" dirty="0"/>
              <a:t>You can access the three key CIC papers via the following links:</a:t>
            </a:r>
          </a:p>
          <a:p>
            <a:endParaRPr lang="en-GB" dirty="0"/>
          </a:p>
          <a:p>
            <a:r>
              <a:rPr lang="en-GB" sz="1200" b="0" i="0" kern="1200" dirty="0">
                <a:solidFill>
                  <a:schemeClr val="tx1"/>
                </a:solidFill>
                <a:effectLst/>
                <a:latin typeface="+mn-lt"/>
                <a:ea typeface="+mn-ea"/>
                <a:cs typeface="+mn-cs"/>
              </a:rPr>
              <a:t>Paper 1: </a:t>
            </a:r>
            <a:r>
              <a:rPr lang="en-GB" sz="1200" b="0" i="0" u="sng" kern="1200" dirty="0">
                <a:solidFill>
                  <a:schemeClr val="tx1"/>
                </a:solidFill>
                <a:effectLst/>
                <a:latin typeface="+mn-lt"/>
                <a:ea typeface="+mn-ea"/>
                <a:cs typeface="+mn-cs"/>
                <a:hlinkClick r:id="rId4"/>
              </a:rPr>
              <a:t>The background and a case for change: Findings of the pilot curriculum reviews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Paper 2: </a:t>
            </a:r>
            <a:r>
              <a:rPr lang="en-GB" sz="1200" b="0" i="0" u="sng" kern="1200" dirty="0">
                <a:solidFill>
                  <a:schemeClr val="tx1"/>
                </a:solidFill>
                <a:effectLst/>
                <a:latin typeface="+mn-lt"/>
                <a:ea typeface="+mn-ea"/>
                <a:cs typeface="+mn-cs"/>
                <a:hlinkClick r:id="rId5"/>
              </a:rPr>
              <a:t>Towards an evolved technical framework.</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Paper 3: </a:t>
            </a:r>
            <a:r>
              <a:rPr lang="en-GB" sz="1200" b="0" i="0" u="none" strike="noStrike" kern="1200" dirty="0">
                <a:solidFill>
                  <a:schemeClr val="tx1"/>
                </a:solidFill>
                <a:effectLst/>
                <a:latin typeface="+mn-lt"/>
                <a:ea typeface="+mn-ea"/>
                <a:cs typeface="+mn-cs"/>
                <a:hlinkClick r:id="rId6"/>
              </a:rPr>
              <a:t>‘Working Together to Make Change Happen</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E8B244C-B15E-46CB-A709-7461D3A4F283}" type="slidenum">
              <a:rPr lang="en-GB" smtClean="0"/>
              <a:t>9</a:t>
            </a:fld>
            <a:endParaRPr lang="en-GB"/>
          </a:p>
        </p:txBody>
      </p:sp>
    </p:spTree>
    <p:extLst>
      <p:ext uri="{BB962C8B-B14F-4D97-AF65-F5344CB8AC3E}">
        <p14:creationId xmlns:p14="http://schemas.microsoft.com/office/powerpoint/2010/main" val="146256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the general ES blog, we have our own – Science blog – which is our main portal for sharing all updates.</a:t>
            </a:r>
          </a:p>
          <a:p>
            <a:endParaRPr lang="en-US" dirty="0"/>
          </a:p>
          <a:p>
            <a:r>
              <a:rPr lang="en-US" dirty="0">
                <a:hlinkClick r:id="rId3"/>
              </a:rPr>
              <a:t>https://bit.ly/SciencesCICjourney</a:t>
            </a:r>
            <a:endParaRPr lang="en-US" dirty="0"/>
          </a:p>
          <a:p>
            <a:r>
              <a:rPr lang="en-US" dirty="0"/>
              <a:t> </a:t>
            </a:r>
            <a:endParaRPr lang="en-US" dirty="0">
              <a:ea typeface="Calibri"/>
              <a:cs typeface="Calibri"/>
            </a:endParaRPr>
          </a:p>
          <a:p>
            <a:r>
              <a:rPr lang="en-US" dirty="0"/>
              <a:t>We’d encourage you to keep an eye on the blog for all things related to the science journey through the improvement cycle. We’ll be keeping it updated with outputs from the different CIC groups, as well as information about upcoming webinars.</a:t>
            </a:r>
            <a:endParaRPr lang="en-US" dirty="0">
              <a:ea typeface="Calibri"/>
              <a:cs typeface="Calibri"/>
            </a:endParaRPr>
          </a:p>
          <a:p>
            <a:endParaRPr lang="en-US" dirty="0"/>
          </a:p>
          <a:p>
            <a:r>
              <a:rPr lang="en-US" dirty="0"/>
              <a:t>We’ll also continue to share updates through the science and STEM networks, along with our termly science newsletter.</a:t>
            </a:r>
            <a:endParaRPr lang="en-US" dirty="0">
              <a:ea typeface="Calibri" panose="020F0502020204030204"/>
              <a:cs typeface="Calibri" panose="020F0502020204030204"/>
            </a:endParaRPr>
          </a:p>
          <a:p>
            <a:endParaRPr lang="en-US" dirty="0"/>
          </a:p>
          <a:p>
            <a:r>
              <a:rPr lang="en-US" dirty="0"/>
              <a:t>Our aim is to keep practitioners right up to date with the Sciences CIC process — so please do share the blog link with colleagues within your schools, settings and across your network where you can.</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10</a:t>
            </a:fld>
            <a:endParaRPr lang="en-GB"/>
          </a:p>
        </p:txBody>
      </p:sp>
    </p:spTree>
    <p:extLst>
      <p:ext uri="{BB962C8B-B14F-4D97-AF65-F5344CB8AC3E}">
        <p14:creationId xmlns:p14="http://schemas.microsoft.com/office/powerpoint/2010/main" val="159474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EB54-8972-4415-7A41-A9C74BA1704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0A765C1-C032-EC59-944C-AD46CE4BF4A2}"/>
              </a:ext>
            </a:extLst>
          </p:cNvPr>
          <p:cNvSpPr>
            <a:spLocks noGrp="1"/>
          </p:cNvSpPr>
          <p:nvPr>
            <p:ph type="dt" sz="half" idx="10"/>
          </p:nvPr>
        </p:nvSpPr>
        <p:spPr/>
        <p:txBody>
          <a:bodyPr/>
          <a:lstStyle/>
          <a:p>
            <a:fld id="{F9A96C99-B8F8-4528-BD05-0E16E943DC09}" type="datetime1">
              <a:rPr lang="en-US" smtClean="0"/>
              <a:t>11/17/2025</a:t>
            </a:fld>
            <a:endParaRPr lang="en-US"/>
          </a:p>
        </p:txBody>
      </p:sp>
      <p:sp>
        <p:nvSpPr>
          <p:cNvPr id="4" name="Footer Placeholder 3">
            <a:extLst>
              <a:ext uri="{FF2B5EF4-FFF2-40B4-BE49-F238E27FC236}">
                <a16:creationId xmlns:a16="http://schemas.microsoft.com/office/drawing/2014/main" id="{B19ACFA4-10C5-8500-858D-0100C23D0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98079-C338-FBB4-8475-7CAE762437A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466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7518-1D88-2A01-2B99-4A9F58D2C935}"/>
              </a:ext>
            </a:extLst>
          </p:cNvPr>
          <p:cNvSpPr>
            <a:spLocks noGrp="1"/>
          </p:cNvSpPr>
          <p:nvPr>
            <p:ph type="dt" sz="half" idx="10"/>
          </p:nvPr>
        </p:nvSpPr>
        <p:spPr/>
        <p:txBody>
          <a:bodyPr/>
          <a:lstStyle/>
          <a:p>
            <a:fld id="{03636942-C211-4B28-8DBD-C953E00AF71B}" type="datetime1">
              <a:rPr lang="en-US" smtClean="0"/>
              <a:t>11/17/2025</a:t>
            </a:fld>
            <a:endParaRPr lang="en-US"/>
          </a:p>
        </p:txBody>
      </p:sp>
      <p:sp>
        <p:nvSpPr>
          <p:cNvPr id="3" name="Footer Placeholder 2">
            <a:extLst>
              <a:ext uri="{FF2B5EF4-FFF2-40B4-BE49-F238E27FC236}">
                <a16:creationId xmlns:a16="http://schemas.microsoft.com/office/drawing/2014/main" id="{46327693-3E97-E097-94B7-136A3C1315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F143C-5292-11C3-F347-AA2780FF4ED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69438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0F3-B7E7-0E21-5024-AB1B71C74640}"/>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9FCC8E-F02A-6443-B286-F0BF5CCD71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472B06-E395-FA94-67D5-9B51572FA3EB}"/>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5E324-FF4B-A7A6-B0AE-F9FE445AF5BC}"/>
              </a:ext>
            </a:extLst>
          </p:cNvPr>
          <p:cNvSpPr>
            <a:spLocks noGrp="1"/>
          </p:cNvSpPr>
          <p:nvPr>
            <p:ph type="dt" sz="half" idx="10"/>
          </p:nvPr>
        </p:nvSpPr>
        <p:spPr/>
        <p:txBody>
          <a:bodyPr/>
          <a:lstStyle/>
          <a:p>
            <a:fld id="{7E8D12A6-918A-48BD-8CB9-CA713993B0EA}" type="datetime1">
              <a:rPr lang="en-US" smtClean="0"/>
              <a:t>11/17/2025</a:t>
            </a:fld>
            <a:endParaRPr lang="en-US"/>
          </a:p>
        </p:txBody>
      </p:sp>
      <p:sp>
        <p:nvSpPr>
          <p:cNvPr id="6" name="Footer Placeholder 5">
            <a:extLst>
              <a:ext uri="{FF2B5EF4-FFF2-40B4-BE49-F238E27FC236}">
                <a16:creationId xmlns:a16="http://schemas.microsoft.com/office/drawing/2014/main" id="{FC23F2E0-714C-70AB-3F4C-D0B7E7FC8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ACEA5-CAE3-E32A-8BE4-D07B42E0AE1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719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1282-F39B-8D1A-57F3-DC49B1205906}"/>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6B1703C-DF78-02F4-A39A-AB1FE2F3A89A}"/>
              </a:ext>
            </a:extLst>
          </p:cNvPr>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46A6FB-1EC4-D590-E7B8-772C13C5ADD6}"/>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FB93BB-98D0-7ABA-B3B5-1C71FCCF0EB2}"/>
              </a:ext>
            </a:extLst>
          </p:cNvPr>
          <p:cNvSpPr>
            <a:spLocks noGrp="1"/>
          </p:cNvSpPr>
          <p:nvPr>
            <p:ph type="dt" sz="half" idx="10"/>
          </p:nvPr>
        </p:nvSpPr>
        <p:spPr/>
        <p:txBody>
          <a:bodyPr/>
          <a:lstStyle/>
          <a:p>
            <a:fld id="{E778CE86-875F-4587-BCF6-FA054AFC0D53}" type="datetime1">
              <a:rPr lang="en-US" smtClean="0"/>
              <a:pPr/>
              <a:t>11/17/2025</a:t>
            </a:fld>
            <a:endParaRPr lang="en-US"/>
          </a:p>
        </p:txBody>
      </p:sp>
      <p:sp>
        <p:nvSpPr>
          <p:cNvPr id="6" name="Footer Placeholder 5">
            <a:extLst>
              <a:ext uri="{FF2B5EF4-FFF2-40B4-BE49-F238E27FC236}">
                <a16:creationId xmlns:a16="http://schemas.microsoft.com/office/drawing/2014/main" id="{62BD4945-1367-320B-3C35-AB4D1694AFE6}"/>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469CE153-EB9F-D769-EBF3-47B878774E64}"/>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11069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8A91-1928-50D2-2B5D-B1A76D9836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987B931-676E-8795-034B-0F315603B6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9D4835-0924-EBE3-2E6D-54B63D9FD72A}"/>
              </a:ext>
            </a:extLst>
          </p:cNvPr>
          <p:cNvSpPr>
            <a:spLocks noGrp="1"/>
          </p:cNvSpPr>
          <p:nvPr>
            <p:ph type="dt" sz="half" idx="10"/>
          </p:nvPr>
        </p:nvSpPr>
        <p:spPr/>
        <p:txBody>
          <a:bodyPr/>
          <a:lstStyle/>
          <a:p>
            <a:fld id="{134F40B7-36AB-4376-BE14-EF7004D79BB9}" type="datetime1">
              <a:rPr lang="en-US" smtClean="0"/>
              <a:t>11/17/2025</a:t>
            </a:fld>
            <a:endParaRPr lang="en-US"/>
          </a:p>
        </p:txBody>
      </p:sp>
      <p:sp>
        <p:nvSpPr>
          <p:cNvPr id="5" name="Footer Placeholder 4">
            <a:extLst>
              <a:ext uri="{FF2B5EF4-FFF2-40B4-BE49-F238E27FC236}">
                <a16:creationId xmlns:a16="http://schemas.microsoft.com/office/drawing/2014/main" id="{49E13C75-05CD-D2FD-1F53-0BA7A709E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9792E-7F97-06D4-2FC3-24CC20D3965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2533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C7159-7025-F1DE-EC6D-5B1AB25FC53D}"/>
              </a:ext>
            </a:extLst>
          </p:cNvPr>
          <p:cNvSpPr>
            <a:spLocks noGrp="1"/>
          </p:cNvSpPr>
          <p:nvPr>
            <p:ph type="title" orient="vert"/>
          </p:nvPr>
        </p:nvSpPr>
        <p:spPr>
          <a:xfrm>
            <a:off x="8724899"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465F52-1FF4-E1C3-A1DA-D986F1183D14}"/>
              </a:ext>
            </a:extLst>
          </p:cNvPr>
          <p:cNvSpPr>
            <a:spLocks noGrp="1"/>
          </p:cNvSpPr>
          <p:nvPr>
            <p:ph type="body" orient="vert" idx="1"/>
          </p:nvPr>
        </p:nvSpPr>
        <p:spPr>
          <a:xfrm>
            <a:off x="838199"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6EFAA9-DEB1-C586-8999-47E42953499C}"/>
              </a:ext>
            </a:extLst>
          </p:cNvPr>
          <p:cNvSpPr>
            <a:spLocks noGrp="1"/>
          </p:cNvSpPr>
          <p:nvPr>
            <p:ph type="dt" sz="half" idx="10"/>
          </p:nvPr>
        </p:nvSpPr>
        <p:spPr/>
        <p:txBody>
          <a:bodyPr/>
          <a:lstStyle/>
          <a:p>
            <a:fld id="{FF87CAB8-DCAE-46A5-AADA-B3FAD11A54E0}" type="datetime1">
              <a:rPr lang="en-US" smtClean="0"/>
              <a:t>11/17/2025</a:t>
            </a:fld>
            <a:endParaRPr lang="en-US"/>
          </a:p>
        </p:txBody>
      </p:sp>
      <p:sp>
        <p:nvSpPr>
          <p:cNvPr id="5" name="Footer Placeholder 4">
            <a:extLst>
              <a:ext uri="{FF2B5EF4-FFF2-40B4-BE49-F238E27FC236}">
                <a16:creationId xmlns:a16="http://schemas.microsoft.com/office/drawing/2014/main" id="{D0CDAD09-3C98-53B5-5A2C-888AFB5EF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1A400-AF83-06B9-C64C-77082B616BB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5471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6F04B-84D8-5870-7EB9-E12D08D89214}"/>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428349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10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186659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160588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D251C51-07EB-45C6-921F-DD15DE310E16}" type="datetimeFigureOut">
              <a:rPr lang="en-GB" smtClean="0"/>
              <a:t>17/11/2025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5A088D-34CA-4465-82CF-6606C4D46FFB}" type="slidenum">
              <a:rPr lang="en-GB" smtClean="0"/>
              <a:t>‹#›</a:t>
            </a:fld>
            <a:endParaRPr lang="en-GB"/>
          </a:p>
        </p:txBody>
      </p:sp>
    </p:spTree>
    <p:extLst>
      <p:ext uri="{BB962C8B-B14F-4D97-AF65-F5344CB8AC3E}">
        <p14:creationId xmlns:p14="http://schemas.microsoft.com/office/powerpoint/2010/main" val="57405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36E8-D46A-8F22-3B28-121B30ACD68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07A3D65-60FF-4874-4AE7-2EF48C851A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FFC3DC6-516F-118E-374A-02A00130B0BB}"/>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08452DF9-4571-8FEC-02E6-E644EC6FF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C71CB-00C6-2B70-1F72-228D8E79F7B3}"/>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148257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4F09-7E03-9300-593B-D5E5EB69BD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D62E4C2-A6F1-F159-7005-F512BB8536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29DA0E-02E2-F5A0-8C6F-92715E457D4A}"/>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25F867DA-D5A0-1C3F-7DA1-74BE1ADB4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F870F3-757F-D677-A7DC-96A0517A762B}"/>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372157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261D-9DF8-C4E3-43E4-D3DB3C5A34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7B42307-6DE9-FB45-7196-FBF5505F9C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E931E1-1CD4-8F27-50F7-167FC70826A3}"/>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4CB2645A-1832-D31D-96B7-6B31D370E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8135E8-A2EB-7473-878C-A4676ACA298B}"/>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465324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37EB-3DB5-B846-B66C-6F2744FB00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DBEA9A-AC99-4789-10E3-6FFD69702E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0C75B78-9F59-D3F7-812D-9B6D66BB47B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202EF7C-A1A1-7139-1AA0-71E6F70FE7C6}"/>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6" name="Footer Placeholder 5">
            <a:extLst>
              <a:ext uri="{FF2B5EF4-FFF2-40B4-BE49-F238E27FC236}">
                <a16:creationId xmlns:a16="http://schemas.microsoft.com/office/drawing/2014/main" id="{BF5EF8BA-2C74-6248-B4D7-D8C5D8F78C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B397D0-3505-7D5A-7981-7855A706DAEC}"/>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270114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14AE-E378-525B-B415-4EA1985BAC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C893A77-EF5D-2F29-D408-2B43ED27B0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AC194E-C26B-2604-C1A0-087837A844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DACF029-B252-AEF0-B92B-07AD04988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D3DA7D-CF9B-5F18-0FFF-01B91F3D55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FA59D5A-0815-32D7-B427-3DA0D95F54DA}"/>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8" name="Footer Placeholder 7">
            <a:extLst>
              <a:ext uri="{FF2B5EF4-FFF2-40B4-BE49-F238E27FC236}">
                <a16:creationId xmlns:a16="http://schemas.microsoft.com/office/drawing/2014/main" id="{3C9201A5-EE75-45B4-A5E8-AB73DC765E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28B3D08-2E5C-1BEB-BD21-26F27E58C6C1}"/>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1602530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ADCE-78B1-7553-1229-A72EABA5F9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E521D8-A028-BD67-D26B-74F7DB611974}"/>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4" name="Footer Placeholder 3">
            <a:extLst>
              <a:ext uri="{FF2B5EF4-FFF2-40B4-BE49-F238E27FC236}">
                <a16:creationId xmlns:a16="http://schemas.microsoft.com/office/drawing/2014/main" id="{708E005A-CCF3-ACA4-5A43-EEF0ACF06F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F18AFB-50BB-5813-4668-4EA36C413188}"/>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2196590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9F634-DE6A-76C4-7F46-55C59A2ECF21}"/>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3" name="Footer Placeholder 2">
            <a:extLst>
              <a:ext uri="{FF2B5EF4-FFF2-40B4-BE49-F238E27FC236}">
                <a16:creationId xmlns:a16="http://schemas.microsoft.com/office/drawing/2014/main" id="{F05C6D72-F338-3E68-EA99-1014AFD51F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23E678-8399-BDD6-A587-44A208233F51}"/>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2458038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B41F-91F1-CEB7-3424-6C8B84E6DB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B3BEE54-9CBB-ECBE-BB36-B8EECC357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345A18-EEB0-0579-7C59-3843A4482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06157E-29EB-36A7-E24E-9B07C3624C80}"/>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6" name="Footer Placeholder 5">
            <a:extLst>
              <a:ext uri="{FF2B5EF4-FFF2-40B4-BE49-F238E27FC236}">
                <a16:creationId xmlns:a16="http://schemas.microsoft.com/office/drawing/2014/main" id="{A304156B-D1D3-42B6-1610-1EA5E6A2AA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6F1725-5A3A-B106-E401-959DCEF4BF45}"/>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413767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FAA8-5760-61FB-9E7E-6A13B177D7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0DB06ED-A648-D0E5-29E3-D5AD6CAC2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75FE25-7FDD-490F-9132-C6D01BF95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5DEC89-9D60-63AA-6BCA-D37F33664378}"/>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6" name="Footer Placeholder 5">
            <a:extLst>
              <a:ext uri="{FF2B5EF4-FFF2-40B4-BE49-F238E27FC236}">
                <a16:creationId xmlns:a16="http://schemas.microsoft.com/office/drawing/2014/main" id="{CD3F1A5D-9024-90F7-FD97-E57C4D09B9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007868-B839-824C-E5D8-F9C46170C71A}"/>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3195947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4B87-BA52-BA57-3E79-0C947D0A3CB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A97CFA-804D-B923-8AE1-2A19617941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0665DC-6841-BAF7-DCA1-6C767622A6B6}"/>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8CE32E08-5DC4-AA50-4C20-7E2261788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CCE6C8-9030-A322-13B9-1662F17C6621}"/>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384422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32F4-1BCA-7107-8AC2-B76E057AC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D47E5D-FAA1-5753-0353-9AD33BA53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A8F711-2BD8-5201-9346-99086902DF9F}"/>
              </a:ext>
            </a:extLst>
          </p:cNvPr>
          <p:cNvSpPr>
            <a:spLocks noGrp="1"/>
          </p:cNvSpPr>
          <p:nvPr>
            <p:ph type="dt" sz="half" idx="10"/>
          </p:nvPr>
        </p:nvSpPr>
        <p:spPr/>
        <p:txBody>
          <a:bodyPr/>
          <a:lstStyle/>
          <a:p>
            <a:fld id="{8B9CF155-B885-45E6-AC2B-287C791CC552}" type="datetimeFigureOut">
              <a:rPr lang="en-GB" smtClean="0"/>
              <a:t>17/11/2025</a:t>
            </a:fld>
            <a:endParaRPr lang="en-GB"/>
          </a:p>
        </p:txBody>
      </p:sp>
      <p:sp>
        <p:nvSpPr>
          <p:cNvPr id="5" name="Footer Placeholder 4">
            <a:extLst>
              <a:ext uri="{FF2B5EF4-FFF2-40B4-BE49-F238E27FC236}">
                <a16:creationId xmlns:a16="http://schemas.microsoft.com/office/drawing/2014/main" id="{BD687D75-EAA5-7332-9468-A1E48821F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4876B0-4ADC-F899-5582-B0D572D8D651}"/>
              </a:ext>
            </a:extLst>
          </p:cNvPr>
          <p:cNvSpPr>
            <a:spLocks noGrp="1"/>
          </p:cNvSpPr>
          <p:nvPr>
            <p:ph type="sldNum" sz="quarter" idx="12"/>
          </p:nvPr>
        </p:nvSpPr>
        <p:spPr/>
        <p:txBody>
          <a:bodyPr/>
          <a:lstStyle/>
          <a:p>
            <a:fld id="{A3F1D8C4-D132-4F3D-91DB-16A857D29C36}" type="slidenum">
              <a:rPr lang="en-GB" smtClean="0"/>
              <a:t>‹#›</a:t>
            </a:fld>
            <a:endParaRPr lang="en-GB"/>
          </a:p>
        </p:txBody>
      </p:sp>
    </p:spTree>
    <p:extLst>
      <p:ext uri="{BB962C8B-B14F-4D97-AF65-F5344CB8AC3E}">
        <p14:creationId xmlns:p14="http://schemas.microsoft.com/office/powerpoint/2010/main" val="4025274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4F7327-A9EC-E7EE-4EAA-D462ACA9C8E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A5D3FED-2DAC-F090-9804-ED1E30B9FE5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55029B-7B81-1594-389B-ADCBC90D1474}"/>
              </a:ext>
            </a:extLst>
          </p:cNvPr>
          <p:cNvSpPr>
            <a:spLocks noGrp="1"/>
          </p:cNvSpPr>
          <p:nvPr>
            <p:ph type="dt" sz="half" idx="10"/>
          </p:nvPr>
        </p:nvSpPr>
        <p:spPr/>
        <p:txBody>
          <a:body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E95F14E2-10AA-C3A5-D4D1-A1C18520D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F2248-D4EB-375E-0682-F020FC0075E0}"/>
              </a:ext>
            </a:extLst>
          </p:cNvPr>
          <p:cNvSpPr>
            <a:spLocks noGrp="1"/>
          </p:cNvSpPr>
          <p:nvPr>
            <p:ph type="sldNum" sz="quarter" idx="12"/>
          </p:nvPr>
        </p:nvSpPr>
        <p:spPr/>
        <p:txBody>
          <a:bodyPr/>
          <a:lstStyle/>
          <a:p>
            <a:fld id="{613C3F3B-AFE2-48F1-8F6E-63E6E09545CA}" type="slidenum">
              <a:rPr lang="en-GB" smtClean="0"/>
              <a:t>‹#›</a:t>
            </a:fld>
            <a:endParaRPr lang="en-GB"/>
          </a:p>
        </p:txBody>
      </p:sp>
    </p:spTree>
    <p:extLst>
      <p:ext uri="{BB962C8B-B14F-4D97-AF65-F5344CB8AC3E}">
        <p14:creationId xmlns:p14="http://schemas.microsoft.com/office/powerpoint/2010/main" val="867844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242275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BEBBC8D-1E05-63D4-934C-957B77056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59230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4633-5A73-A4BF-0383-63BFDB87C67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44CA5C5-8C88-4647-DB89-E9734BD40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C40B6E7-29A1-EC78-AF93-B992FA318F88}"/>
              </a:ext>
            </a:extLst>
          </p:cNvPr>
          <p:cNvSpPr>
            <a:spLocks noGrp="1"/>
          </p:cNvSpPr>
          <p:nvPr>
            <p:ph type="dt" sz="half" idx="10"/>
          </p:nvPr>
        </p:nvSpPr>
        <p:spPr/>
        <p:txBody>
          <a:bodyPr/>
          <a:lstStyle/>
          <a:p>
            <a:fld id="{EA0C0817-A112-4847-8014-A94B7D2A4EA3}" type="datetime1">
              <a:rPr lang="en-US" smtClean="0"/>
              <a:t>11/17/2025</a:t>
            </a:fld>
            <a:endParaRPr lang="en-US"/>
          </a:p>
        </p:txBody>
      </p:sp>
      <p:sp>
        <p:nvSpPr>
          <p:cNvPr id="5" name="Footer Placeholder 4">
            <a:extLst>
              <a:ext uri="{FF2B5EF4-FFF2-40B4-BE49-F238E27FC236}">
                <a16:creationId xmlns:a16="http://schemas.microsoft.com/office/drawing/2014/main" id="{5A40EA1C-5215-A900-7BEE-46C623D52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3833-9641-47E9-106B-17C344DED0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13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1492-11BF-4DE4-D362-B32FBC22529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6131B7-100C-8F1D-5297-2EFEB74CA4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DB598A-FE9A-DE67-8FF1-E9731F59C2A7}"/>
              </a:ext>
            </a:extLst>
          </p:cNvPr>
          <p:cNvSpPr>
            <a:spLocks noGrp="1"/>
          </p:cNvSpPr>
          <p:nvPr>
            <p:ph type="dt" sz="half" idx="10"/>
          </p:nvPr>
        </p:nvSpPr>
        <p:spPr/>
        <p:txBody>
          <a:bodyPr/>
          <a:lstStyle/>
          <a:p>
            <a:fld id="{7332B432-ACDA-4023-A761-2BAB76577B62}" type="datetime1">
              <a:rPr lang="en-US" smtClean="0"/>
              <a:t>11/17/2025</a:t>
            </a:fld>
            <a:endParaRPr lang="en-US"/>
          </a:p>
        </p:txBody>
      </p:sp>
      <p:sp>
        <p:nvSpPr>
          <p:cNvPr id="5" name="Footer Placeholder 4">
            <a:extLst>
              <a:ext uri="{FF2B5EF4-FFF2-40B4-BE49-F238E27FC236}">
                <a16:creationId xmlns:a16="http://schemas.microsoft.com/office/drawing/2014/main" id="{225D5DB2-C0FC-138D-4340-6FD3C43A5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2C74-9F4C-9F7F-8D3E-1A1CBA1306D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0034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4C37-C253-B60B-3D17-F8E04A7129AF}"/>
              </a:ext>
            </a:extLst>
          </p:cNvPr>
          <p:cNvSpPr>
            <a:spLocks noGrp="1"/>
          </p:cNvSpPr>
          <p:nvPr>
            <p:ph type="title"/>
          </p:nvPr>
        </p:nvSpPr>
        <p:spPr>
          <a:xfrm>
            <a:off x="831852"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C930554-3FBF-C3D9-DF47-133C582DF410}"/>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F8E3AD-57CC-461B-4167-61BF12D71789}"/>
              </a:ext>
            </a:extLst>
          </p:cNvPr>
          <p:cNvSpPr>
            <a:spLocks noGrp="1"/>
          </p:cNvSpPr>
          <p:nvPr>
            <p:ph type="dt" sz="half" idx="10"/>
          </p:nvPr>
        </p:nvSpPr>
        <p:spPr/>
        <p:txBody>
          <a:bodyPr/>
          <a:lstStyle/>
          <a:p>
            <a:fld id="{D9C646AA-F36E-4540-911D-FFFC0A0EF24A}" type="datetime1">
              <a:rPr lang="en-US" smtClean="0"/>
              <a:t>11/17/2025</a:t>
            </a:fld>
            <a:endParaRPr lang="en-US"/>
          </a:p>
        </p:txBody>
      </p:sp>
      <p:sp>
        <p:nvSpPr>
          <p:cNvPr id="5" name="Footer Placeholder 4">
            <a:extLst>
              <a:ext uri="{FF2B5EF4-FFF2-40B4-BE49-F238E27FC236}">
                <a16:creationId xmlns:a16="http://schemas.microsoft.com/office/drawing/2014/main" id="{59E66C72-0F46-A591-C578-E9469A333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86FA8-3E44-6614-BEBF-0A4E4F9E5D1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862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69A8-BBCD-9960-FAF3-071F3F5463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12E43B-8BE2-D99B-4765-F500C98D6ACA}"/>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DDF211-ED7C-A654-3129-2CA54A8FE780}"/>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108FE3-2AE0-2461-F9EC-8D33C86A482F}"/>
              </a:ext>
            </a:extLst>
          </p:cNvPr>
          <p:cNvSpPr>
            <a:spLocks noGrp="1"/>
          </p:cNvSpPr>
          <p:nvPr>
            <p:ph type="dt" sz="half" idx="10"/>
          </p:nvPr>
        </p:nvSpPr>
        <p:spPr/>
        <p:txBody>
          <a:bodyPr/>
          <a:lstStyle/>
          <a:p>
            <a:fld id="{69186D26-FA5F-4637-B602-B7C2DC34CFD4}" type="datetime1">
              <a:rPr lang="en-US" smtClean="0"/>
              <a:t>11/17/2025</a:t>
            </a:fld>
            <a:endParaRPr lang="en-US"/>
          </a:p>
        </p:txBody>
      </p:sp>
      <p:sp>
        <p:nvSpPr>
          <p:cNvPr id="6" name="Footer Placeholder 5">
            <a:extLst>
              <a:ext uri="{FF2B5EF4-FFF2-40B4-BE49-F238E27FC236}">
                <a16:creationId xmlns:a16="http://schemas.microsoft.com/office/drawing/2014/main" id="{456EFE61-41AA-421A-F41D-BA57B8177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9F09D-CF09-2480-E4E2-0C5080F587E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7977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D7A4-86F6-D1DE-7DEA-A5996EB2D72A}"/>
              </a:ext>
            </a:extLst>
          </p:cNvPr>
          <p:cNvSpPr>
            <a:spLocks noGrp="1"/>
          </p:cNvSpPr>
          <p:nvPr>
            <p:ph type="title"/>
          </p:nvPr>
        </p:nvSpPr>
        <p:spPr>
          <a:xfrm>
            <a:off x="839789"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9E5BECE-BC8A-787E-072A-2558FA356D0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3EE0AB-3D48-003E-1991-2F8DF4B6EEF2}"/>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8D789D-7336-0D31-778D-EFFCC5EFD2F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8835D4-43F7-B4A4-3EA5-2FCE12809DC6}"/>
              </a:ext>
            </a:extLst>
          </p:cNvPr>
          <p:cNvSpPr>
            <a:spLocks noGrp="1"/>
          </p:cNvSpPr>
          <p:nvPr>
            <p:ph sz="quarter" idx="4"/>
          </p:nvPr>
        </p:nvSpPr>
        <p:spPr>
          <a:xfrm>
            <a:off x="6172202"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488DED2-AC3C-371D-DEAD-B4A4DCD7DCB8}"/>
              </a:ext>
            </a:extLst>
          </p:cNvPr>
          <p:cNvSpPr>
            <a:spLocks noGrp="1"/>
          </p:cNvSpPr>
          <p:nvPr>
            <p:ph type="dt" sz="half" idx="10"/>
          </p:nvPr>
        </p:nvSpPr>
        <p:spPr/>
        <p:txBody>
          <a:bodyPr/>
          <a:lstStyle/>
          <a:p>
            <a:fld id="{8A7F15D8-96D1-4781-BC50-CA8A088B2FE4}" type="datetime1">
              <a:rPr lang="en-US" smtClean="0"/>
              <a:t>11/17/2025</a:t>
            </a:fld>
            <a:endParaRPr lang="en-US"/>
          </a:p>
        </p:txBody>
      </p:sp>
      <p:sp>
        <p:nvSpPr>
          <p:cNvPr id="8" name="Footer Placeholder 7">
            <a:extLst>
              <a:ext uri="{FF2B5EF4-FFF2-40B4-BE49-F238E27FC236}">
                <a16:creationId xmlns:a16="http://schemas.microsoft.com/office/drawing/2014/main" id="{0AC21F01-1F6A-C4C6-B22C-E466EAB174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CAF43-B264-32EA-C26E-17C4BBC7DF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8603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B971B3-F3EE-31E8-CEFA-0AE1B0FD6964}"/>
              </a:ext>
            </a:extLst>
          </p:cNvPr>
          <p:cNvGrpSpPr/>
          <p:nvPr userDrawn="1"/>
        </p:nvGrpSpPr>
        <p:grpSpPr>
          <a:xfrm>
            <a:off x="63622" y="5901708"/>
            <a:ext cx="12064757" cy="956293"/>
            <a:chOff x="63621" y="5901707"/>
            <a:chExt cx="12064758" cy="956293"/>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6"/>
            <a:stretch>
              <a:fillRect/>
            </a:stretch>
          </p:blipFill>
          <p:spPr>
            <a:xfrm>
              <a:off x="10075652" y="5901707"/>
              <a:ext cx="2052727" cy="904948"/>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7"/>
            <a:stretch>
              <a:fillRect/>
            </a:stretch>
          </p:blipFill>
          <p:spPr>
            <a:xfrm>
              <a:off x="63621" y="6362196"/>
              <a:ext cx="6567055" cy="495804"/>
            </a:xfrm>
            <a:prstGeom prst="rect">
              <a:avLst/>
            </a:prstGeom>
          </p:spPr>
        </p:pic>
      </p:grpSp>
    </p:spTree>
    <p:extLst>
      <p:ext uri="{BB962C8B-B14F-4D97-AF65-F5344CB8AC3E}">
        <p14:creationId xmlns:p14="http://schemas.microsoft.com/office/powerpoint/2010/main" val="2179647522"/>
      </p:ext>
    </p:extLst>
  </p:cSld>
  <p:clrMap bg1="lt1" tx1="dk1" bg2="lt2" tx2="dk2" accent1="accent1" accent2="accent2" accent3="accent3" accent4="accent4" accent5="accent5" accent6="accent6" hlink="hlink" folHlink="folHlink"/>
  <p:sldLayoutIdLst>
    <p:sldLayoutId id="2147483683" r:id="rId1"/>
    <p:sldLayoutId id="2147483679" r:id="rId2"/>
    <p:sldLayoutId id="2147483681" r:id="rId3"/>
    <p:sldLayoutId id="2147483684" r:id="rId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013C3-E839-E099-171A-F693FA71490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48B1FF-ED3C-CCB1-487B-59F5115C2A6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A1A3C-058C-C23D-9DA7-15CB3EB2D933}"/>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A2B21-3FCD-4721-B95C-427943F61125}" type="datetime1">
              <a:rPr lang="en-US" smtClean="0"/>
              <a:t>11/17/2025</a:t>
            </a:fld>
            <a:endParaRPr lang="en-US"/>
          </a:p>
        </p:txBody>
      </p:sp>
      <p:sp>
        <p:nvSpPr>
          <p:cNvPr id="5" name="Footer Placeholder 4">
            <a:extLst>
              <a:ext uri="{FF2B5EF4-FFF2-40B4-BE49-F238E27FC236}">
                <a16:creationId xmlns:a16="http://schemas.microsoft.com/office/drawing/2014/main" id="{727549C2-3961-E02C-6A60-76739C80AC9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F1F04-7BCE-BD8B-F391-BAD153BA9A3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533302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50169-C198-257B-A08F-07FE62747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437EB34-8B6D-40BC-889F-2B9A4F8F5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4BF274-9954-6345-CFB7-0D7F9CF40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E4B595-2E68-4E47-916F-EC006C425D27}" type="datetimeFigureOut">
              <a:rPr lang="en-GB" smtClean="0"/>
              <a:t>17/11/2025</a:t>
            </a:fld>
            <a:endParaRPr lang="en-GB"/>
          </a:p>
        </p:txBody>
      </p:sp>
      <p:sp>
        <p:nvSpPr>
          <p:cNvPr id="5" name="Footer Placeholder 4">
            <a:extLst>
              <a:ext uri="{FF2B5EF4-FFF2-40B4-BE49-F238E27FC236}">
                <a16:creationId xmlns:a16="http://schemas.microsoft.com/office/drawing/2014/main" id="{0DEFD4D8-20F6-7F4E-7E64-76BF6BA21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C22F06-9650-74EF-DEAC-F059CE99C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3C3F3B-AFE2-48F1-8F6E-63E6E09545CA}" type="slidenum">
              <a:rPr lang="en-GB" smtClean="0"/>
              <a:t>‹#›</a:t>
            </a:fld>
            <a:endParaRPr lang="en-GB"/>
          </a:p>
        </p:txBody>
      </p:sp>
    </p:spTree>
    <p:extLst>
      <p:ext uri="{BB962C8B-B14F-4D97-AF65-F5344CB8AC3E}">
        <p14:creationId xmlns:p14="http://schemas.microsoft.com/office/powerpoint/2010/main" val="197484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cience@educationscotland.gov.scot"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hyperlink" Target="https://bit.ly/SciencesCICjourney" TargetMode="Externa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www.gov.scot/publications/putting-learners-centre-towards-future-vision-scottish-education/"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education.gov.scot/resources/a-summary-of-stem-resourc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1.jpe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hyperlink" Target="http://bit.ly/4nVYUnT" TargetMode="Externa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hyperlink" Target="http://bit.ly/4nY1slm" TargetMode="External"/><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mailto:Science@educationscotland.gov.scot" TargetMode="Externa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https://blogs.glowscotland.org.uk/glowblogs/cices/"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66D09C-A088-0CB7-DF5C-59E706614C21}"/>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A520387-928A-3D42-1C69-02E1EDCBB35D}"/>
              </a:ext>
            </a:extLst>
          </p:cNvPr>
          <p:cNvSpPr txBox="1"/>
          <p:nvPr/>
        </p:nvSpPr>
        <p:spPr>
          <a:xfrm>
            <a:off x="128790" y="155620"/>
            <a:ext cx="11934420"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spcAft>
                <a:spcPts val="1200"/>
              </a:spcAft>
            </a:pPr>
            <a:r>
              <a:rPr lang="en-US" sz="3600" b="1" dirty="0">
                <a:solidFill>
                  <a:srgbClr val="FFFF00"/>
                </a:solidFill>
                <a:ea typeface="Arimo Bold"/>
                <a:cs typeface="Arimo Bold"/>
              </a:rPr>
              <a:t>Notes for users</a:t>
            </a:r>
            <a:endParaRPr lang="en-GB" sz="2800" dirty="0"/>
          </a:p>
          <a:p>
            <a:pPr marL="667385" indent="-337820" algn="l" rtl="0">
              <a:spcAft>
                <a:spcPts val="1200"/>
              </a:spcAft>
              <a:buFont typeface="Arial"/>
              <a:buChar char="•"/>
            </a:pPr>
            <a:r>
              <a:rPr lang="en-US" sz="2800" dirty="0">
                <a:solidFill>
                  <a:schemeClr val="bg1"/>
                </a:solidFill>
                <a:ea typeface="Arimo Bold"/>
                <a:cs typeface="Arimo Bold"/>
              </a:rPr>
              <a:t>The slide scripts and links to documents / webpages can be found in the notes section of each slide</a:t>
            </a:r>
            <a:endParaRPr lang="en-GB" sz="2800" dirty="0">
              <a:solidFill>
                <a:schemeClr val="bg1"/>
              </a:solidFill>
            </a:endParaRPr>
          </a:p>
          <a:p>
            <a:pPr marL="667385" indent="-337820" algn="l" rtl="0">
              <a:spcAft>
                <a:spcPts val="1200"/>
              </a:spcAft>
              <a:buFont typeface="Arial"/>
              <a:buChar char="•"/>
            </a:pPr>
            <a:r>
              <a:rPr lang="en-US" sz="2800" dirty="0">
                <a:solidFill>
                  <a:schemeClr val="bg1"/>
                </a:solidFill>
                <a:ea typeface="Arimo Bold"/>
                <a:cs typeface="Arimo Bold"/>
              </a:rPr>
              <a:t>You are welcome to use these slides as suits your needs. Please ensure the information is conveyed accurately to avoid misunderstandings.  </a:t>
            </a:r>
            <a:endParaRPr lang="en-GB" sz="2800" dirty="0">
              <a:solidFill>
                <a:schemeClr val="bg1"/>
              </a:solidFill>
            </a:endParaRPr>
          </a:p>
          <a:p>
            <a:pPr marL="667385" indent="-337820">
              <a:spcAft>
                <a:spcPts val="1200"/>
              </a:spcAft>
              <a:buFont typeface="Arial"/>
              <a:buChar char="•"/>
            </a:pPr>
            <a:r>
              <a:rPr lang="en-US" sz="2800" dirty="0">
                <a:solidFill>
                  <a:schemeClr val="bg1"/>
                </a:solidFill>
                <a:ea typeface="Arimo Bold"/>
                <a:cs typeface="Arimo Bold"/>
              </a:rPr>
              <a:t>This is a presentation from a webinar held in October 2025. The Curriculum Improvement Process is underway and thinking and drafts are evolving and changing quickly. The information in these slides may therefore be out of date.</a:t>
            </a:r>
          </a:p>
          <a:p>
            <a:pPr marL="0" algn="l" rtl="0"/>
            <a:endParaRPr lang="en-GB" sz="2800" dirty="0">
              <a:solidFill>
                <a:schemeClr val="bg1"/>
              </a:solidFill>
            </a:endParaRPr>
          </a:p>
          <a:p>
            <a:pPr lvl="1"/>
            <a:r>
              <a:rPr lang="en-US" sz="2800" dirty="0">
                <a:solidFill>
                  <a:schemeClr val="bg1"/>
                </a:solidFill>
                <a:ea typeface="Arimo Bold"/>
                <a:cs typeface="Arimo Bold"/>
              </a:rPr>
              <a:t>Any questions, please get in touch:</a:t>
            </a:r>
          </a:p>
          <a:p>
            <a:pPr lvl="1"/>
            <a:r>
              <a:rPr lang="en-US" sz="2800" dirty="0" err="1">
                <a:solidFill>
                  <a:srgbClr val="FFFF00"/>
                </a:solidFill>
                <a:ea typeface="Arimo Bold"/>
                <a:cs typeface="Arimo Bold"/>
                <a:hlinkClick r:id="rId2">
                  <a:extLst>
                    <a:ext uri="{A12FA001-AC4F-418D-AE19-62706E023703}">
                      <ahyp:hlinkClr xmlns:ahyp="http://schemas.microsoft.com/office/drawing/2018/hyperlinkcolor" val="tx"/>
                    </a:ext>
                  </a:extLst>
                </a:hlinkClick>
              </a:rPr>
              <a:t>Science@educationscotland.gov.scot</a:t>
            </a:r>
            <a:endParaRPr lang="en-US" sz="2800" dirty="0">
              <a:solidFill>
                <a:srgbClr val="FFFF00"/>
              </a:solidFill>
              <a:ea typeface="Arimo Bold"/>
              <a:cs typeface="Arimo Bold"/>
            </a:endParaRPr>
          </a:p>
          <a:p>
            <a:endParaRPr lang="en-US" sz="2800" b="1" dirty="0">
              <a:latin typeface="Aptos Bold"/>
            </a:endParaRPr>
          </a:p>
          <a:p>
            <a:pPr algn="ctr"/>
            <a:endParaRPr lang="en-GB" sz="2800" b="1" dirty="0">
              <a:latin typeface="Aptos Bold"/>
            </a:endParaRPr>
          </a:p>
        </p:txBody>
      </p:sp>
      <p:pic>
        <p:nvPicPr>
          <p:cNvPr id="5" name="Picture 4" descr="A black and white logo&#10;&#10;AI-generated content may be incorrect.">
            <a:extLst>
              <a:ext uri="{FF2B5EF4-FFF2-40B4-BE49-F238E27FC236}">
                <a16:creationId xmlns:a16="http://schemas.microsoft.com/office/drawing/2014/main" id="{D178D993-D484-14A4-05AE-79CCBAC53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848" y="5116284"/>
            <a:ext cx="3373369" cy="1346609"/>
          </a:xfrm>
          <a:prstGeom prst="rect">
            <a:avLst/>
          </a:prstGeom>
        </p:spPr>
      </p:pic>
    </p:spTree>
    <p:extLst>
      <p:ext uri="{BB962C8B-B14F-4D97-AF65-F5344CB8AC3E}">
        <p14:creationId xmlns:p14="http://schemas.microsoft.com/office/powerpoint/2010/main" val="18644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D241C3EE-9C9C-E3AE-E5D1-EF66E2C9CAE6}"/>
              </a:ext>
            </a:extLst>
          </p:cNvPr>
          <p:cNvPicPr>
            <a:picLocks noChangeAspect="1"/>
          </p:cNvPicPr>
          <p:nvPr/>
        </p:nvPicPr>
        <p:blipFill>
          <a:blip r:embed="rId3"/>
          <a:stretch>
            <a:fillRect/>
          </a:stretch>
        </p:blipFill>
        <p:spPr>
          <a:xfrm>
            <a:off x="1261168" y="198056"/>
            <a:ext cx="9669664" cy="5746216"/>
          </a:xfrm>
          <a:prstGeom prst="rect">
            <a:avLst/>
          </a:prstGeom>
        </p:spPr>
      </p:pic>
      <p:pic>
        <p:nvPicPr>
          <p:cNvPr id="6" name="Picture 5">
            <a:extLst>
              <a:ext uri="{FF2B5EF4-FFF2-40B4-BE49-F238E27FC236}">
                <a16:creationId xmlns:a16="http://schemas.microsoft.com/office/drawing/2014/main" id="{9F038CA4-0284-A8FB-0A8D-17AF31DF2EB6}"/>
              </a:ext>
            </a:extLst>
          </p:cNvPr>
          <p:cNvPicPr>
            <a:picLocks noChangeAspect="1"/>
          </p:cNvPicPr>
          <p:nvPr/>
        </p:nvPicPr>
        <p:blipFill>
          <a:blip r:embed="rId4"/>
          <a:stretch>
            <a:fillRect/>
          </a:stretch>
        </p:blipFill>
        <p:spPr>
          <a:xfrm>
            <a:off x="9348527" y="3757339"/>
            <a:ext cx="2653171" cy="2775663"/>
          </a:xfrm>
          <a:prstGeom prst="rect">
            <a:avLst/>
          </a:prstGeom>
        </p:spPr>
      </p:pic>
      <p:sp>
        <p:nvSpPr>
          <p:cNvPr id="3" name="TextBox 2">
            <a:extLst>
              <a:ext uri="{FF2B5EF4-FFF2-40B4-BE49-F238E27FC236}">
                <a16:creationId xmlns:a16="http://schemas.microsoft.com/office/drawing/2014/main" id="{8DBCDB2F-B821-6603-C27C-C61024430362}"/>
              </a:ext>
            </a:extLst>
          </p:cNvPr>
          <p:cNvSpPr txBox="1"/>
          <p:nvPr/>
        </p:nvSpPr>
        <p:spPr>
          <a:xfrm>
            <a:off x="738084" y="6062060"/>
            <a:ext cx="8364003" cy="923330"/>
          </a:xfrm>
          <a:prstGeom prst="rect">
            <a:avLst/>
          </a:prstGeom>
          <a:noFill/>
        </p:spPr>
        <p:txBody>
          <a:bodyPr wrap="square" rtlCol="0">
            <a:spAutoFit/>
          </a:bodyPr>
          <a:lstStyle/>
          <a:p>
            <a:r>
              <a:rPr lang="en-US" sz="3600">
                <a:hlinkClick r:id="rId5"/>
              </a:rPr>
              <a:t>https://bit.ly/SciencesCICjourney</a:t>
            </a:r>
            <a:endParaRPr lang="en-US" sz="3600"/>
          </a:p>
          <a:p>
            <a:endParaRPr lang="en-GB"/>
          </a:p>
        </p:txBody>
      </p:sp>
    </p:spTree>
    <p:extLst>
      <p:ext uri="{BB962C8B-B14F-4D97-AF65-F5344CB8AC3E}">
        <p14:creationId xmlns:p14="http://schemas.microsoft.com/office/powerpoint/2010/main" val="292715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ck pen on white notebook">
            <a:extLst>
              <a:ext uri="{FF2B5EF4-FFF2-40B4-BE49-F238E27FC236}">
                <a16:creationId xmlns:a16="http://schemas.microsoft.com/office/drawing/2014/main" id="{265E431E-3314-F3B6-C525-B7BC3006E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64877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a:xfrm rot="865980">
            <a:off x="4140763" y="4222131"/>
            <a:ext cx="4679233" cy="27432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4" name="TextBox 4"/>
          <p:cNvSpPr txBox="1"/>
          <p:nvPr/>
        </p:nvSpPr>
        <p:spPr>
          <a:xfrm>
            <a:off x="3093760" y="1613537"/>
            <a:ext cx="4957618" cy="564257"/>
          </a:xfrm>
          <a:prstGeom prst="rect">
            <a:avLst/>
          </a:prstGeom>
          <a:solidFill>
            <a:srgbClr val="D5D1D0"/>
          </a:solidFill>
        </p:spPr>
        <p:txBody>
          <a:bodyPr wrap="square" lIns="0" tIns="0" rIns="0" bIns="0" rtlCol="0" anchor="t">
            <a:spAutoFit/>
          </a:bodyPr>
          <a:lstStyle/>
          <a:p>
            <a:pPr algn="ctr">
              <a:lnSpc>
                <a:spcPts val="4396"/>
              </a:lnSpc>
            </a:pPr>
            <a:r>
              <a:rPr lang="en-US" sz="4000" b="1">
                <a:solidFill>
                  <a:srgbClr val="000000"/>
                </a:solidFill>
                <a:latin typeface="Helveticish Bold"/>
                <a:ea typeface="Helveticish Bold"/>
                <a:cs typeface="Helveticish Bold"/>
                <a:sym typeface="Helveticish Bold"/>
              </a:rPr>
              <a:t>Language matters</a:t>
            </a:r>
          </a:p>
        </p:txBody>
      </p:sp>
      <p:sp>
        <p:nvSpPr>
          <p:cNvPr id="5" name="TextBox 5"/>
          <p:cNvSpPr txBox="1"/>
          <p:nvPr/>
        </p:nvSpPr>
        <p:spPr>
          <a:xfrm>
            <a:off x="4286797" y="5033190"/>
            <a:ext cx="4387167" cy="1274964"/>
          </a:xfrm>
          <a:prstGeom prst="rect">
            <a:avLst/>
          </a:prstGeom>
        </p:spPr>
        <p:txBody>
          <a:bodyPr lIns="0" tIns="0" rIns="0" bIns="0" rtlCol="0" anchor="t">
            <a:spAutoFit/>
          </a:bodyPr>
          <a:lstStyle/>
          <a:p>
            <a:pPr algn="ctr">
              <a:lnSpc>
                <a:spcPts val="5242"/>
              </a:lnSpc>
            </a:pPr>
            <a:r>
              <a:rPr lang="en-US" sz="3700" b="1" dirty="0">
                <a:solidFill>
                  <a:srgbClr val="034876"/>
                </a:solidFill>
                <a:latin typeface="Helveticish Bold"/>
                <a:ea typeface="Helveticish Bold"/>
                <a:cs typeface="Helveticish Bold"/>
                <a:sym typeface="Helveticish Bold"/>
              </a:rPr>
              <a:t>Cross-curricular learning</a:t>
            </a:r>
            <a:endParaRPr lang="en-US" sz="3700" b="1" dirty="0">
              <a:solidFill>
                <a:srgbClr val="034876"/>
              </a:solidFill>
              <a:latin typeface="Helveticish Bold"/>
              <a:ea typeface="Helveticish Bold"/>
              <a:cs typeface="Helveticish Bold"/>
            </a:endParaRPr>
          </a:p>
        </p:txBody>
      </p:sp>
      <p:sp>
        <p:nvSpPr>
          <p:cNvPr id="6" name="TextBox 6"/>
          <p:cNvSpPr txBox="1"/>
          <p:nvPr/>
        </p:nvSpPr>
        <p:spPr>
          <a:xfrm>
            <a:off x="2806126" y="2485240"/>
            <a:ext cx="4594419" cy="362728"/>
          </a:xfrm>
          <a:prstGeom prst="rect">
            <a:avLst/>
          </a:prstGeom>
        </p:spPr>
        <p:txBody>
          <a:bodyPr wrap="square" lIns="0" tIns="0" rIns="0" bIns="0" rtlCol="0" anchor="t">
            <a:spAutoFit/>
          </a:bodyPr>
          <a:lstStyle/>
          <a:p>
            <a:pPr algn="ctr">
              <a:lnSpc>
                <a:spcPts val="2757"/>
              </a:lnSpc>
              <a:spcBef>
                <a:spcPct val="0"/>
              </a:spcBef>
            </a:pPr>
            <a:r>
              <a:rPr lang="en-US" sz="3200" b="1" dirty="0">
                <a:solidFill>
                  <a:srgbClr val="EA0029"/>
                </a:solidFill>
                <a:latin typeface="Helveticish Bold"/>
                <a:ea typeface="Helveticish Bold"/>
                <a:cs typeface="Helveticish Bold"/>
                <a:sym typeface="Helveticish Bold"/>
              </a:rPr>
              <a:t>Cross-cutting themes</a:t>
            </a:r>
          </a:p>
        </p:txBody>
      </p:sp>
      <p:sp>
        <p:nvSpPr>
          <p:cNvPr id="7" name="TextBox 7"/>
          <p:cNvSpPr txBox="1"/>
          <p:nvPr/>
        </p:nvSpPr>
        <p:spPr>
          <a:xfrm>
            <a:off x="2764562" y="3117355"/>
            <a:ext cx="4214765" cy="378502"/>
          </a:xfrm>
          <a:prstGeom prst="rect">
            <a:avLst/>
          </a:prstGeom>
        </p:spPr>
        <p:txBody>
          <a:bodyPr wrap="square" lIns="0" tIns="0" rIns="0" bIns="0" rtlCol="0" anchor="t">
            <a:spAutoFit/>
          </a:bodyPr>
          <a:lstStyle/>
          <a:p>
            <a:pPr algn="ctr">
              <a:lnSpc>
                <a:spcPts val="2757"/>
              </a:lnSpc>
              <a:spcBef>
                <a:spcPct val="0"/>
              </a:spcBef>
            </a:pPr>
            <a:r>
              <a:rPr lang="en-US" sz="3200" b="1" dirty="0">
                <a:solidFill>
                  <a:srgbClr val="00B050"/>
                </a:solidFill>
                <a:latin typeface="Helveticish Bold"/>
                <a:sym typeface="Helveticish Bold"/>
              </a:rPr>
              <a:t>Core competencies</a:t>
            </a:r>
            <a:endParaRPr lang="en-US" sz="3200" dirty="0">
              <a:solidFill>
                <a:srgbClr val="00B050"/>
              </a:solidFill>
            </a:endParaRPr>
          </a:p>
        </p:txBody>
      </p:sp>
      <p:sp>
        <p:nvSpPr>
          <p:cNvPr id="8" name="TextBox 8"/>
          <p:cNvSpPr txBox="1"/>
          <p:nvPr/>
        </p:nvSpPr>
        <p:spPr>
          <a:xfrm>
            <a:off x="1538448" y="3737365"/>
            <a:ext cx="6109274" cy="721801"/>
          </a:xfrm>
          <a:prstGeom prst="rect">
            <a:avLst/>
          </a:prstGeom>
        </p:spPr>
        <p:txBody>
          <a:bodyPr wrap="square" lIns="0" tIns="0" rIns="0" bIns="0" rtlCol="0" anchor="t">
            <a:spAutoFit/>
          </a:bodyPr>
          <a:lstStyle/>
          <a:p>
            <a:pPr algn="ctr">
              <a:lnSpc>
                <a:spcPts val="2757"/>
              </a:lnSpc>
              <a:spcBef>
                <a:spcPct val="0"/>
              </a:spcBef>
            </a:pPr>
            <a:r>
              <a:rPr lang="en-US" sz="3200" b="1" dirty="0">
                <a:solidFill>
                  <a:srgbClr val="DC730A"/>
                </a:solidFill>
                <a:latin typeface="Helveticish Bold"/>
                <a:ea typeface="Helveticish Bold"/>
                <a:cs typeface="Helveticish Bold"/>
                <a:sym typeface="Helveticish Bold"/>
              </a:rPr>
              <a:t>Cross-curricular </a:t>
            </a:r>
          </a:p>
          <a:p>
            <a:pPr algn="ctr">
              <a:lnSpc>
                <a:spcPts val="2757"/>
              </a:lnSpc>
              <a:spcBef>
                <a:spcPct val="0"/>
              </a:spcBef>
            </a:pPr>
            <a:r>
              <a:rPr lang="en-US" sz="3200" b="1" dirty="0">
                <a:solidFill>
                  <a:srgbClr val="DC730A"/>
                </a:solidFill>
                <a:latin typeface="Helveticish Bold"/>
                <a:ea typeface="Helveticish Bold"/>
                <a:cs typeface="Helveticish Bold"/>
                <a:sym typeface="Helveticish Bold"/>
              </a:rPr>
              <a:t>expectations</a:t>
            </a:r>
          </a:p>
        </p:txBody>
      </p:sp>
      <p:sp>
        <p:nvSpPr>
          <p:cNvPr id="9" name="TextBox 8">
            <a:extLst>
              <a:ext uri="{FF2B5EF4-FFF2-40B4-BE49-F238E27FC236}">
                <a16:creationId xmlns:a16="http://schemas.microsoft.com/office/drawing/2014/main" id="{805DD549-FC84-F553-CA0B-9FDDB68581C4}"/>
              </a:ext>
            </a:extLst>
          </p:cNvPr>
          <p:cNvSpPr txBox="1"/>
          <p:nvPr/>
        </p:nvSpPr>
        <p:spPr>
          <a:xfrm>
            <a:off x="9253728" y="182880"/>
            <a:ext cx="2779776" cy="276999"/>
          </a:xfrm>
          <a:prstGeom prst="rect">
            <a:avLst/>
          </a:prstGeom>
          <a:noFill/>
        </p:spPr>
        <p:txBody>
          <a:bodyPr wrap="square" rtlCol="0">
            <a:spAutoFit/>
          </a:bodyPr>
          <a:lstStyle/>
          <a:p>
            <a:r>
              <a:rPr lang="en-GB" sz="1200">
                <a:solidFill>
                  <a:schemeClr val="bg1"/>
                </a:solidFill>
              </a:rPr>
              <a:t>Photo: Kelly </a:t>
            </a:r>
            <a:r>
              <a:rPr lang="en-GB" sz="1200" err="1">
                <a:solidFill>
                  <a:schemeClr val="bg1"/>
                </a:solidFill>
              </a:rPr>
              <a:t>Siukkema</a:t>
            </a:r>
            <a:r>
              <a:rPr lang="en-GB" sz="1200">
                <a:solidFill>
                  <a:schemeClr val="bg1"/>
                </a:solidFill>
              </a:rPr>
              <a:t>, </a:t>
            </a:r>
            <a:r>
              <a:rPr lang="en-GB" sz="1200" err="1">
                <a:solidFill>
                  <a:schemeClr val="bg1"/>
                </a:solidFill>
              </a:rPr>
              <a:t>Unsplash</a:t>
            </a:r>
            <a:endParaRPr lang="en-GB" sz="12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51D585-A9B2-6572-0CE1-EEF7AFBB8CA7}"/>
              </a:ext>
            </a:extLst>
          </p:cNvPr>
          <p:cNvSpPr txBox="1"/>
          <p:nvPr/>
        </p:nvSpPr>
        <p:spPr>
          <a:xfrm>
            <a:off x="0" y="26968"/>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475B2694-E40E-B84F-84CD-429E86676601}"/>
              </a:ext>
            </a:extLst>
          </p:cNvPr>
          <p:cNvSpPr txBox="1"/>
          <p:nvPr/>
        </p:nvSpPr>
        <p:spPr>
          <a:xfrm>
            <a:off x="474133" y="327378"/>
            <a:ext cx="10476089" cy="1446550"/>
          </a:xfrm>
          <a:prstGeom prst="rect">
            <a:avLst/>
          </a:prstGeom>
          <a:solidFill>
            <a:schemeClr val="accent1">
              <a:lumMod val="50000"/>
            </a:schemeClr>
          </a:solidFill>
        </p:spPr>
        <p:txBody>
          <a:bodyPr wrap="square" lIns="91440" tIns="45720" rIns="91440" bIns="45720" rtlCol="0" anchor="t">
            <a:spAutoFit/>
          </a:bodyPr>
          <a:lstStyle/>
          <a:p>
            <a:r>
              <a:rPr lang="en-GB" sz="4400" b="1" dirty="0">
                <a:solidFill>
                  <a:srgbClr val="FFFF00"/>
                </a:solidFill>
                <a:latin typeface="Arial"/>
                <a:cs typeface="Arial"/>
              </a:rPr>
              <a:t>Key messages from the pilot reviews</a:t>
            </a:r>
          </a:p>
          <a:p>
            <a:r>
              <a:rPr lang="en-GB" sz="4400" dirty="0">
                <a:solidFill>
                  <a:schemeClr val="bg1"/>
                </a:solidFill>
                <a:latin typeface="Arial"/>
                <a:cs typeface="Arial"/>
              </a:rPr>
              <a:t>Cross-curricular learning</a:t>
            </a:r>
          </a:p>
        </p:txBody>
      </p:sp>
      <p:sp>
        <p:nvSpPr>
          <p:cNvPr id="4" name="TextBox 3">
            <a:extLst>
              <a:ext uri="{FF2B5EF4-FFF2-40B4-BE49-F238E27FC236}">
                <a16:creationId xmlns:a16="http://schemas.microsoft.com/office/drawing/2014/main" id="{E5007F1D-5821-C30E-EB1A-0AE9091F9090}"/>
              </a:ext>
            </a:extLst>
          </p:cNvPr>
          <p:cNvSpPr txBox="1"/>
          <p:nvPr/>
        </p:nvSpPr>
        <p:spPr>
          <a:xfrm>
            <a:off x="643396" y="2222242"/>
            <a:ext cx="3219944" cy="1815882"/>
          </a:xfrm>
          <a:prstGeom prst="rect">
            <a:avLst/>
          </a:prstGeom>
          <a:noFill/>
          <a:ln w="38100">
            <a:solidFill>
              <a:srgbClr val="FFFF00"/>
            </a:solidFill>
          </a:ln>
        </p:spPr>
        <p:txBody>
          <a:bodyPr wrap="square" rtlCol="0">
            <a:spAutoFit/>
          </a:bodyPr>
          <a:lstStyle/>
          <a:p>
            <a:pPr algn="ctr"/>
            <a:endParaRPr lang="en-GB" sz="2800">
              <a:solidFill>
                <a:schemeClr val="bg1"/>
              </a:solidFill>
            </a:endParaRPr>
          </a:p>
          <a:p>
            <a:pPr algn="ctr"/>
            <a:r>
              <a:rPr lang="en-GB" sz="2800">
                <a:solidFill>
                  <a:schemeClr val="bg1"/>
                </a:solidFill>
              </a:rPr>
              <a:t>Overly complex guidance</a:t>
            </a:r>
          </a:p>
          <a:p>
            <a:endParaRPr lang="en-GB" sz="2800">
              <a:solidFill>
                <a:schemeClr val="bg1"/>
              </a:solidFill>
            </a:endParaRPr>
          </a:p>
        </p:txBody>
      </p:sp>
      <p:sp>
        <p:nvSpPr>
          <p:cNvPr id="5" name="TextBox 4">
            <a:extLst>
              <a:ext uri="{FF2B5EF4-FFF2-40B4-BE49-F238E27FC236}">
                <a16:creationId xmlns:a16="http://schemas.microsoft.com/office/drawing/2014/main" id="{5F48A863-AD8E-E4A7-7AA3-323F4E174130}"/>
              </a:ext>
            </a:extLst>
          </p:cNvPr>
          <p:cNvSpPr txBox="1"/>
          <p:nvPr/>
        </p:nvSpPr>
        <p:spPr>
          <a:xfrm>
            <a:off x="4219464" y="2243057"/>
            <a:ext cx="3640528" cy="1815882"/>
          </a:xfrm>
          <a:prstGeom prst="rect">
            <a:avLst/>
          </a:prstGeom>
          <a:noFill/>
          <a:ln w="38100">
            <a:solidFill>
              <a:srgbClr val="FF0000"/>
            </a:solidFill>
          </a:ln>
        </p:spPr>
        <p:txBody>
          <a:bodyPr wrap="square" rtlCol="0">
            <a:spAutoFit/>
          </a:bodyPr>
          <a:lstStyle/>
          <a:p>
            <a:pPr algn="ctr"/>
            <a:endParaRPr lang="en-GB" sz="2800">
              <a:solidFill>
                <a:schemeClr val="bg1"/>
              </a:solidFill>
            </a:endParaRPr>
          </a:p>
          <a:p>
            <a:pPr algn="ctr"/>
            <a:endParaRPr lang="en-GB" sz="2800">
              <a:solidFill>
                <a:schemeClr val="bg1"/>
              </a:solidFill>
            </a:endParaRPr>
          </a:p>
          <a:p>
            <a:pPr algn="ctr"/>
            <a:endParaRPr lang="en-GB" sz="2800">
              <a:solidFill>
                <a:schemeClr val="bg1"/>
              </a:solidFill>
            </a:endParaRPr>
          </a:p>
          <a:p>
            <a:pPr algn="ctr"/>
            <a:endParaRPr lang="en-GB" sz="2800">
              <a:solidFill>
                <a:schemeClr val="bg1"/>
              </a:solidFill>
            </a:endParaRPr>
          </a:p>
        </p:txBody>
      </p:sp>
      <p:sp>
        <p:nvSpPr>
          <p:cNvPr id="6" name="TextBox 5">
            <a:extLst>
              <a:ext uri="{FF2B5EF4-FFF2-40B4-BE49-F238E27FC236}">
                <a16:creationId xmlns:a16="http://schemas.microsoft.com/office/drawing/2014/main" id="{09A28432-6B52-D2A0-C371-B25EF5C9E26F}"/>
              </a:ext>
            </a:extLst>
          </p:cNvPr>
          <p:cNvSpPr txBox="1"/>
          <p:nvPr/>
        </p:nvSpPr>
        <p:spPr>
          <a:xfrm>
            <a:off x="8198502" y="2235102"/>
            <a:ext cx="3219943" cy="3970318"/>
          </a:xfrm>
          <a:prstGeom prst="rect">
            <a:avLst/>
          </a:prstGeom>
          <a:noFill/>
          <a:ln w="38100">
            <a:solidFill>
              <a:schemeClr val="accent5">
                <a:lumMod val="60000"/>
                <a:lumOff val="40000"/>
              </a:schemeClr>
            </a:solidFill>
          </a:ln>
        </p:spPr>
        <p:txBody>
          <a:bodyPr wrap="square" rtlCol="0">
            <a:spAutoFit/>
          </a:bodyPr>
          <a:lstStyle/>
          <a:p>
            <a:pPr algn="ctr"/>
            <a:endParaRPr lang="en-GB" sz="2800">
              <a:solidFill>
                <a:schemeClr val="bg1"/>
              </a:solidFill>
            </a:endParaRPr>
          </a:p>
          <a:p>
            <a:pPr algn="ctr"/>
            <a:endParaRPr lang="en-GB" sz="2800">
              <a:solidFill>
                <a:schemeClr val="bg1"/>
              </a:solidFill>
            </a:endParaRPr>
          </a:p>
          <a:p>
            <a:pPr algn="ctr"/>
            <a:r>
              <a:rPr lang="en-GB" sz="2800">
                <a:solidFill>
                  <a:schemeClr val="bg1"/>
                </a:solidFill>
              </a:rPr>
              <a:t>Reinforced their significance in future-oriented curriculum</a:t>
            </a:r>
          </a:p>
          <a:p>
            <a:endParaRPr lang="en-GB" sz="2800">
              <a:solidFill>
                <a:schemeClr val="bg1"/>
              </a:solidFill>
            </a:endParaRPr>
          </a:p>
          <a:p>
            <a:endParaRPr lang="en-GB" sz="2800">
              <a:solidFill>
                <a:schemeClr val="bg1"/>
              </a:solidFill>
            </a:endParaRPr>
          </a:p>
          <a:p>
            <a:endParaRPr lang="en-GB" sz="2800">
              <a:solidFill>
                <a:schemeClr val="bg1"/>
              </a:solidFill>
            </a:endParaRPr>
          </a:p>
        </p:txBody>
      </p:sp>
      <p:sp>
        <p:nvSpPr>
          <p:cNvPr id="11" name="TextBox 10">
            <a:extLst>
              <a:ext uri="{FF2B5EF4-FFF2-40B4-BE49-F238E27FC236}">
                <a16:creationId xmlns:a16="http://schemas.microsoft.com/office/drawing/2014/main" id="{80562C75-D44E-D5F4-471C-FBC932714F3F}"/>
              </a:ext>
            </a:extLst>
          </p:cNvPr>
          <p:cNvSpPr txBox="1"/>
          <p:nvPr/>
        </p:nvSpPr>
        <p:spPr>
          <a:xfrm>
            <a:off x="643396" y="4361011"/>
            <a:ext cx="3219944" cy="1815882"/>
          </a:xfrm>
          <a:prstGeom prst="rect">
            <a:avLst/>
          </a:prstGeom>
          <a:noFill/>
          <a:ln w="38100">
            <a:solidFill>
              <a:schemeClr val="accent4">
                <a:lumMod val="60000"/>
                <a:lumOff val="40000"/>
              </a:schemeClr>
            </a:solidFill>
          </a:ln>
        </p:spPr>
        <p:txBody>
          <a:bodyPr wrap="square" rtlCol="0">
            <a:spAutoFit/>
          </a:bodyPr>
          <a:lstStyle/>
          <a:p>
            <a:pPr algn="ctr"/>
            <a:endParaRPr lang="en-GB" sz="2800">
              <a:solidFill>
                <a:schemeClr val="bg1"/>
              </a:solidFill>
            </a:endParaRPr>
          </a:p>
          <a:p>
            <a:pPr algn="ctr"/>
            <a:endParaRPr lang="en-GB" sz="2800">
              <a:solidFill>
                <a:schemeClr val="bg1"/>
              </a:solidFill>
            </a:endParaRPr>
          </a:p>
          <a:p>
            <a:pPr algn="ctr"/>
            <a:endParaRPr lang="en-GB" sz="2800">
              <a:solidFill>
                <a:schemeClr val="bg1"/>
              </a:solidFill>
            </a:endParaRPr>
          </a:p>
          <a:p>
            <a:pPr algn="ctr"/>
            <a:endParaRPr lang="en-GB" sz="2800">
              <a:solidFill>
                <a:schemeClr val="bg1"/>
              </a:solidFill>
            </a:endParaRPr>
          </a:p>
        </p:txBody>
      </p:sp>
      <p:sp>
        <p:nvSpPr>
          <p:cNvPr id="12" name="TextBox 11">
            <a:extLst>
              <a:ext uri="{FF2B5EF4-FFF2-40B4-BE49-F238E27FC236}">
                <a16:creationId xmlns:a16="http://schemas.microsoft.com/office/drawing/2014/main" id="{DABF5895-4007-AD79-FCC6-A8531646711A}"/>
              </a:ext>
            </a:extLst>
          </p:cNvPr>
          <p:cNvSpPr txBox="1"/>
          <p:nvPr/>
        </p:nvSpPr>
        <p:spPr>
          <a:xfrm>
            <a:off x="4230016" y="4377205"/>
            <a:ext cx="3640528" cy="1815882"/>
          </a:xfrm>
          <a:prstGeom prst="rect">
            <a:avLst/>
          </a:prstGeom>
          <a:noFill/>
          <a:ln w="38100">
            <a:solidFill>
              <a:schemeClr val="accent3">
                <a:lumMod val="60000"/>
                <a:lumOff val="40000"/>
              </a:schemeClr>
            </a:solidFill>
          </a:ln>
        </p:spPr>
        <p:txBody>
          <a:bodyPr wrap="square" rtlCol="0">
            <a:spAutoFit/>
          </a:bodyPr>
          <a:lstStyle/>
          <a:p>
            <a:pPr algn="ctr"/>
            <a:endParaRPr lang="en-GB" sz="2800">
              <a:solidFill>
                <a:schemeClr val="bg1"/>
              </a:solidFill>
            </a:endParaRPr>
          </a:p>
          <a:p>
            <a:pPr algn="ctr"/>
            <a:r>
              <a:rPr lang="en-GB" sz="2800">
                <a:solidFill>
                  <a:schemeClr val="bg1"/>
                </a:solidFill>
              </a:rPr>
              <a:t>Need clear and consistent approach</a:t>
            </a:r>
          </a:p>
          <a:p>
            <a:pPr algn="ctr"/>
            <a:endParaRPr lang="en-GB" sz="2800">
              <a:solidFill>
                <a:schemeClr val="bg1"/>
              </a:solidFill>
            </a:endParaRPr>
          </a:p>
        </p:txBody>
      </p:sp>
      <p:sp>
        <p:nvSpPr>
          <p:cNvPr id="14" name="TextBox 13">
            <a:extLst>
              <a:ext uri="{FF2B5EF4-FFF2-40B4-BE49-F238E27FC236}">
                <a16:creationId xmlns:a16="http://schemas.microsoft.com/office/drawing/2014/main" id="{6382F87C-2C3C-0C2C-29D5-16895DE2F552}"/>
              </a:ext>
            </a:extLst>
          </p:cNvPr>
          <p:cNvSpPr txBox="1"/>
          <p:nvPr/>
        </p:nvSpPr>
        <p:spPr>
          <a:xfrm>
            <a:off x="960120" y="4617720"/>
            <a:ext cx="259461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ptos" panose="02110004020202020204"/>
                <a:ea typeface="+mn-ea"/>
                <a:cs typeface="+mn-cs"/>
              </a:rPr>
              <a:t>Often fragmented</a:t>
            </a:r>
          </a:p>
          <a:p>
            <a:endParaRPr lang="en-GB"/>
          </a:p>
        </p:txBody>
      </p:sp>
      <p:sp>
        <p:nvSpPr>
          <p:cNvPr id="15" name="TextBox 14">
            <a:extLst>
              <a:ext uri="{FF2B5EF4-FFF2-40B4-BE49-F238E27FC236}">
                <a16:creationId xmlns:a16="http://schemas.microsoft.com/office/drawing/2014/main" id="{C53B544F-652B-09D5-6D92-E6A17A7C41FF}"/>
              </a:ext>
            </a:extLst>
          </p:cNvPr>
          <p:cNvSpPr txBox="1"/>
          <p:nvPr/>
        </p:nvSpPr>
        <p:spPr>
          <a:xfrm>
            <a:off x="4364813" y="2524839"/>
            <a:ext cx="3370934" cy="2092881"/>
          </a:xfrm>
          <a:prstGeom prst="rect">
            <a:avLst/>
          </a:prstGeom>
          <a:noFill/>
        </p:spPr>
        <p:txBody>
          <a:bodyPr wrap="square" rtlCol="0">
            <a:spAutoFit/>
          </a:bodyPr>
          <a:lstStyle/>
          <a:p>
            <a:pPr algn="ctr">
              <a:defRPr/>
            </a:pPr>
            <a:r>
              <a:rPr kumimoji="0" lang="en-GB" sz="2800" b="0" i="0" u="none" strike="noStrike" kern="1200" cap="none" spc="0" normalizeH="0" baseline="0" noProof="0">
                <a:ln>
                  <a:noFill/>
                </a:ln>
                <a:solidFill>
                  <a:prstClr val="white"/>
                </a:solidFill>
                <a:effectLst/>
                <a:uLnTx/>
                <a:uFillTx/>
                <a:latin typeface="Aptos" panose="02110004020202020204"/>
                <a:ea typeface="+mn-ea"/>
                <a:cs typeface="+mn-cs"/>
              </a:rPr>
              <a:t>Seen as an add on &amp; o</a:t>
            </a:r>
            <a:r>
              <a:rPr lang="en-GB" sz="2800" err="1">
                <a:solidFill>
                  <a:schemeClr val="bg1"/>
                </a:solidFill>
              </a:rPr>
              <a:t>nly</a:t>
            </a:r>
            <a:r>
              <a:rPr lang="en-GB" sz="2800">
                <a:solidFill>
                  <a:schemeClr val="bg1"/>
                </a:solidFill>
              </a:rPr>
              <a:t> applied                 to </a:t>
            </a:r>
            <a:r>
              <a:rPr lang="en-GB" sz="2800" err="1">
                <a:solidFill>
                  <a:schemeClr val="bg1"/>
                </a:solidFill>
              </a:rPr>
              <a:t>BGE</a:t>
            </a:r>
            <a:endParaRPr lang="en-GB" sz="28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Aptos" panose="02110004020202020204"/>
              <a:ea typeface="+mn-ea"/>
              <a:cs typeface="+mn-cs"/>
            </a:endParaRPr>
          </a:p>
          <a:p>
            <a:endParaRPr lang="en-GB"/>
          </a:p>
        </p:txBody>
      </p:sp>
    </p:spTree>
    <p:extLst>
      <p:ext uri="{BB962C8B-B14F-4D97-AF65-F5344CB8AC3E}">
        <p14:creationId xmlns:p14="http://schemas.microsoft.com/office/powerpoint/2010/main" val="4121438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6A528-6454-6D96-6A1A-C99E071F929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70203E0-B4FC-19DA-3274-CD87D97FADFD}"/>
              </a:ext>
            </a:extLst>
          </p:cNvPr>
          <p:cNvSpPr txBox="1"/>
          <p:nvPr/>
        </p:nvSpPr>
        <p:spPr>
          <a:xfrm>
            <a:off x="0" y="26968"/>
            <a:ext cx="12192000" cy="6858000"/>
          </a:xfrm>
          <a:prstGeom prst="rect">
            <a:avLst/>
          </a:prstGeom>
          <a:solidFill>
            <a:schemeClr val="accent1">
              <a:lumMod val="50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685EB61E-D698-D6BD-7170-6C9AD039E481}"/>
              </a:ext>
            </a:extLst>
          </p:cNvPr>
          <p:cNvSpPr txBox="1"/>
          <p:nvPr/>
        </p:nvSpPr>
        <p:spPr>
          <a:xfrm>
            <a:off x="474133" y="363473"/>
            <a:ext cx="10476089" cy="1446550"/>
          </a:xfrm>
          <a:prstGeom prst="rect">
            <a:avLst/>
          </a:prstGeom>
          <a:solidFill>
            <a:schemeClr val="accent1">
              <a:lumMod val="50000"/>
            </a:schemeClr>
          </a:solidFill>
        </p:spPr>
        <p:txBody>
          <a:bodyPr wrap="square" rtlCol="0">
            <a:spAutoFit/>
          </a:bodyPr>
          <a:lstStyle/>
          <a:p>
            <a:r>
              <a:rPr lang="en-GB" sz="4400" b="1">
                <a:solidFill>
                  <a:srgbClr val="FFC000"/>
                </a:solidFill>
                <a:latin typeface="Arial" panose="020B0604020202020204" pitchFamily="34" charset="0"/>
                <a:cs typeface="Arial" panose="020B0604020202020204" pitchFamily="34" charset="0"/>
              </a:rPr>
              <a:t>What has happened?</a:t>
            </a:r>
          </a:p>
          <a:p>
            <a:r>
              <a:rPr lang="en-GB" sz="4400">
                <a:solidFill>
                  <a:schemeClr val="bg1"/>
                </a:solidFill>
                <a:latin typeface="Arial" panose="020B0604020202020204" pitchFamily="34" charset="0"/>
                <a:cs typeface="Arial" panose="020B0604020202020204" pitchFamily="34" charset="0"/>
              </a:rPr>
              <a:t>The process</a:t>
            </a:r>
          </a:p>
        </p:txBody>
      </p:sp>
      <p:graphicFrame>
        <p:nvGraphicFramePr>
          <p:cNvPr id="3" name="Diagram 2">
            <a:extLst>
              <a:ext uri="{FF2B5EF4-FFF2-40B4-BE49-F238E27FC236}">
                <a16:creationId xmlns:a16="http://schemas.microsoft.com/office/drawing/2014/main" id="{B53DF115-5C7A-8072-EA91-99EE435C8EDC}"/>
              </a:ext>
            </a:extLst>
          </p:cNvPr>
          <p:cNvGraphicFramePr/>
          <p:nvPr>
            <p:extLst>
              <p:ext uri="{D42A27DB-BD31-4B8C-83A1-F6EECF244321}">
                <p14:modId xmlns:p14="http://schemas.microsoft.com/office/powerpoint/2010/main" val="35037411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C8B2714-7F77-056F-70C6-18348D3176E9}"/>
              </a:ext>
            </a:extLst>
          </p:cNvPr>
          <p:cNvSpPr txBox="1"/>
          <p:nvPr/>
        </p:nvSpPr>
        <p:spPr>
          <a:xfrm>
            <a:off x="3633537" y="3377999"/>
            <a:ext cx="541421" cy="646331"/>
          </a:xfrm>
          <a:prstGeom prst="rect">
            <a:avLst/>
          </a:prstGeom>
          <a:noFill/>
        </p:spPr>
        <p:txBody>
          <a:bodyPr wrap="square" rtlCol="0">
            <a:spAutoFit/>
          </a:bodyPr>
          <a:lstStyle/>
          <a:p>
            <a:r>
              <a:rPr lang="en-GB" sz="3600" b="1">
                <a:solidFill>
                  <a:prstClr val="white"/>
                </a:solidFill>
                <a:latin typeface="Aptos Display" panose="02110004020202020204"/>
              </a:rPr>
              <a:t>1</a:t>
            </a:r>
          </a:p>
        </p:txBody>
      </p:sp>
      <p:sp>
        <p:nvSpPr>
          <p:cNvPr id="8" name="TextBox 7">
            <a:extLst>
              <a:ext uri="{FF2B5EF4-FFF2-40B4-BE49-F238E27FC236}">
                <a16:creationId xmlns:a16="http://schemas.microsoft.com/office/drawing/2014/main" id="{3ADC7839-09FC-C1AE-7041-6D8FCF3A9058}"/>
              </a:ext>
            </a:extLst>
          </p:cNvPr>
          <p:cNvSpPr txBox="1"/>
          <p:nvPr/>
        </p:nvSpPr>
        <p:spPr>
          <a:xfrm>
            <a:off x="10753492" y="5674543"/>
            <a:ext cx="541421" cy="646331"/>
          </a:xfrm>
          <a:prstGeom prst="rect">
            <a:avLst/>
          </a:prstGeom>
          <a:noFill/>
        </p:spPr>
        <p:txBody>
          <a:bodyPr wrap="square" rtlCol="0">
            <a:spAutoFit/>
          </a:bodyPr>
          <a:lstStyle/>
          <a:p>
            <a:r>
              <a:rPr lang="en-GB" sz="3600" b="1">
                <a:solidFill>
                  <a:prstClr val="white"/>
                </a:solidFill>
                <a:latin typeface="Aptos Display" panose="02110004020202020204"/>
              </a:rPr>
              <a:t>6</a:t>
            </a:r>
          </a:p>
        </p:txBody>
      </p:sp>
      <p:sp>
        <p:nvSpPr>
          <p:cNvPr id="9" name="TextBox 8">
            <a:extLst>
              <a:ext uri="{FF2B5EF4-FFF2-40B4-BE49-F238E27FC236}">
                <a16:creationId xmlns:a16="http://schemas.microsoft.com/office/drawing/2014/main" id="{E6BC7A97-ED18-6535-48BB-5C1D8FD0320B}"/>
              </a:ext>
            </a:extLst>
          </p:cNvPr>
          <p:cNvSpPr txBox="1"/>
          <p:nvPr/>
        </p:nvSpPr>
        <p:spPr>
          <a:xfrm>
            <a:off x="7210559" y="5674543"/>
            <a:ext cx="541421" cy="646331"/>
          </a:xfrm>
          <a:prstGeom prst="rect">
            <a:avLst/>
          </a:prstGeom>
          <a:noFill/>
        </p:spPr>
        <p:txBody>
          <a:bodyPr wrap="square" rtlCol="0">
            <a:spAutoFit/>
          </a:bodyPr>
          <a:lstStyle/>
          <a:p>
            <a:r>
              <a:rPr lang="en-GB" sz="3600" b="1">
                <a:solidFill>
                  <a:prstClr val="white"/>
                </a:solidFill>
                <a:latin typeface="Aptos Display" panose="02110004020202020204"/>
              </a:rPr>
              <a:t>5</a:t>
            </a:r>
          </a:p>
        </p:txBody>
      </p:sp>
      <p:sp>
        <p:nvSpPr>
          <p:cNvPr id="16" name="TextBox 15">
            <a:extLst>
              <a:ext uri="{FF2B5EF4-FFF2-40B4-BE49-F238E27FC236}">
                <a16:creationId xmlns:a16="http://schemas.microsoft.com/office/drawing/2014/main" id="{376AEA19-A636-5AB5-28F9-D39EABB5CB9A}"/>
              </a:ext>
            </a:extLst>
          </p:cNvPr>
          <p:cNvSpPr txBox="1"/>
          <p:nvPr/>
        </p:nvSpPr>
        <p:spPr>
          <a:xfrm>
            <a:off x="3667626" y="5674543"/>
            <a:ext cx="541421" cy="646331"/>
          </a:xfrm>
          <a:prstGeom prst="rect">
            <a:avLst/>
          </a:prstGeom>
          <a:noFill/>
        </p:spPr>
        <p:txBody>
          <a:bodyPr wrap="square" rtlCol="0">
            <a:spAutoFit/>
          </a:bodyPr>
          <a:lstStyle/>
          <a:p>
            <a:r>
              <a:rPr lang="en-GB" sz="3600" b="1">
                <a:solidFill>
                  <a:prstClr val="white"/>
                </a:solidFill>
                <a:latin typeface="Aptos Display" panose="02110004020202020204"/>
              </a:rPr>
              <a:t>4</a:t>
            </a:r>
          </a:p>
        </p:txBody>
      </p:sp>
      <p:sp>
        <p:nvSpPr>
          <p:cNvPr id="17" name="TextBox 16">
            <a:extLst>
              <a:ext uri="{FF2B5EF4-FFF2-40B4-BE49-F238E27FC236}">
                <a16:creationId xmlns:a16="http://schemas.microsoft.com/office/drawing/2014/main" id="{6110A012-1AE9-2BAE-CBF4-4C2B67212282}"/>
              </a:ext>
            </a:extLst>
          </p:cNvPr>
          <p:cNvSpPr txBox="1"/>
          <p:nvPr/>
        </p:nvSpPr>
        <p:spPr>
          <a:xfrm>
            <a:off x="10787583" y="3428999"/>
            <a:ext cx="541421" cy="646331"/>
          </a:xfrm>
          <a:prstGeom prst="rect">
            <a:avLst/>
          </a:prstGeom>
          <a:noFill/>
        </p:spPr>
        <p:txBody>
          <a:bodyPr wrap="square" rtlCol="0">
            <a:spAutoFit/>
          </a:bodyPr>
          <a:lstStyle/>
          <a:p>
            <a:r>
              <a:rPr lang="en-GB" sz="3600" b="1">
                <a:solidFill>
                  <a:prstClr val="white"/>
                </a:solidFill>
                <a:latin typeface="Aptos Display" panose="02110004020202020204"/>
              </a:rPr>
              <a:t>3</a:t>
            </a:r>
          </a:p>
        </p:txBody>
      </p:sp>
      <p:sp>
        <p:nvSpPr>
          <p:cNvPr id="18" name="TextBox 17">
            <a:extLst>
              <a:ext uri="{FF2B5EF4-FFF2-40B4-BE49-F238E27FC236}">
                <a16:creationId xmlns:a16="http://schemas.microsoft.com/office/drawing/2014/main" id="{86BD69DB-675C-8D30-684F-A4F9B589D333}"/>
              </a:ext>
            </a:extLst>
          </p:cNvPr>
          <p:cNvSpPr txBox="1"/>
          <p:nvPr/>
        </p:nvSpPr>
        <p:spPr>
          <a:xfrm>
            <a:off x="7210560" y="3429000"/>
            <a:ext cx="541421" cy="646331"/>
          </a:xfrm>
          <a:prstGeom prst="rect">
            <a:avLst/>
          </a:prstGeom>
          <a:noFill/>
        </p:spPr>
        <p:txBody>
          <a:bodyPr wrap="square" rtlCol="0">
            <a:spAutoFit/>
          </a:bodyPr>
          <a:lstStyle/>
          <a:p>
            <a:r>
              <a:rPr lang="en-GB" sz="3600" b="1">
                <a:solidFill>
                  <a:prstClr val="white"/>
                </a:solidFill>
                <a:latin typeface="Aptos Display" panose="02110004020202020204"/>
              </a:rPr>
              <a:t>2</a:t>
            </a:r>
          </a:p>
        </p:txBody>
      </p:sp>
    </p:spTree>
    <p:extLst>
      <p:ext uri="{BB962C8B-B14F-4D97-AF65-F5344CB8AC3E}">
        <p14:creationId xmlns:p14="http://schemas.microsoft.com/office/powerpoint/2010/main" val="1264043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obe&#10;&#10;Description automatically generated">
            <a:extLst>
              <a:ext uri="{FF2B5EF4-FFF2-40B4-BE49-F238E27FC236}">
                <a16:creationId xmlns:a16="http://schemas.microsoft.com/office/drawing/2014/main" id="{47CF8C84-C5E0-8350-43F8-AD8BCD5BD48F}"/>
              </a:ext>
            </a:extLst>
          </p:cNvPr>
          <p:cNvPicPr>
            <a:picLocks noChangeAspect="1"/>
          </p:cNvPicPr>
          <p:nvPr/>
        </p:nvPicPr>
        <p:blipFill>
          <a:blip r:embed="rId3"/>
          <a:stretch>
            <a:fillRect/>
          </a:stretch>
        </p:blipFill>
        <p:spPr>
          <a:xfrm>
            <a:off x="0" y="196541"/>
            <a:ext cx="12192000" cy="6661459"/>
          </a:xfrm>
          <a:prstGeom prst="rect">
            <a:avLst/>
          </a:prstGeom>
        </p:spPr>
      </p:pic>
      <p:sp>
        <p:nvSpPr>
          <p:cNvPr id="9" name="Title 1">
            <a:extLst>
              <a:ext uri="{FF2B5EF4-FFF2-40B4-BE49-F238E27FC236}">
                <a16:creationId xmlns:a16="http://schemas.microsoft.com/office/drawing/2014/main" id="{482FAF69-A63C-1131-1ADD-E3A4C1D4B9C0}"/>
              </a:ext>
            </a:extLst>
          </p:cNvPr>
          <p:cNvSpPr txBox="1">
            <a:spLocks/>
          </p:cNvSpPr>
          <p:nvPr/>
        </p:nvSpPr>
        <p:spPr>
          <a:xfrm>
            <a:off x="302138" y="196541"/>
            <a:ext cx="10515600" cy="7397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4400" b="1" dirty="0">
                <a:solidFill>
                  <a:srgbClr val="4F6451"/>
                </a:solidFill>
                <a:latin typeface="Arial"/>
                <a:cs typeface="Arial"/>
              </a:rPr>
              <a:t>Cross-curricular learning</a:t>
            </a:r>
            <a:endParaRPr lang="en-US" dirty="0">
              <a:ea typeface="+mj-ea"/>
              <a:cs typeface="+mj-cs"/>
            </a:endParaRPr>
          </a:p>
        </p:txBody>
      </p:sp>
      <p:sp>
        <p:nvSpPr>
          <p:cNvPr id="4" name="TextBox 3">
            <a:extLst>
              <a:ext uri="{FF2B5EF4-FFF2-40B4-BE49-F238E27FC236}">
                <a16:creationId xmlns:a16="http://schemas.microsoft.com/office/drawing/2014/main" id="{9AF576F0-CFC4-6847-1274-4FD700CCBDB1}"/>
              </a:ext>
            </a:extLst>
          </p:cNvPr>
          <p:cNvSpPr txBox="1"/>
          <p:nvPr/>
        </p:nvSpPr>
        <p:spPr>
          <a:xfrm>
            <a:off x="164640" y="4216939"/>
            <a:ext cx="4419391" cy="2308324"/>
          </a:xfrm>
          <a:prstGeom prst="rect">
            <a:avLst/>
          </a:prstGeom>
          <a:solidFill>
            <a:schemeClr val="accent6">
              <a:lumMod val="75000"/>
            </a:schemeClr>
          </a:solidFill>
        </p:spPr>
        <p:txBody>
          <a:bodyPr wrap="square" lIns="91440" tIns="45720" rIns="91440" bIns="45720" rtlCol="0" anchor="t">
            <a:spAutoFit/>
          </a:bodyPr>
          <a:lstStyle/>
          <a:p>
            <a:pPr marL="342900" indent="-342900">
              <a:buFont typeface="Arial"/>
              <a:buChar char="•"/>
            </a:pPr>
            <a:r>
              <a:rPr lang="en-GB" sz="2400" b="1">
                <a:solidFill>
                  <a:schemeClr val="bg1"/>
                </a:solidFill>
                <a:latin typeface="Arial"/>
                <a:cs typeface="Arial"/>
              </a:rPr>
              <a:t>Learning for Sustainability</a:t>
            </a:r>
            <a:endParaRPr lang="en-US"/>
          </a:p>
          <a:p>
            <a:pPr marL="342900" indent="-342900">
              <a:buFont typeface="Arial"/>
              <a:buChar char="•"/>
            </a:pPr>
            <a:r>
              <a:rPr lang="en-GB" sz="2400" b="1">
                <a:solidFill>
                  <a:schemeClr val="bg1"/>
                </a:solidFill>
                <a:latin typeface="Arial"/>
                <a:cs typeface="Arial"/>
              </a:rPr>
              <a:t>Creativity</a:t>
            </a:r>
          </a:p>
          <a:p>
            <a:pPr marL="342900" indent="-342900">
              <a:buFont typeface="Arial"/>
              <a:buChar char="•"/>
            </a:pPr>
            <a:r>
              <a:rPr lang="en-GB" sz="2400" b="1">
                <a:solidFill>
                  <a:schemeClr val="bg1"/>
                </a:solidFill>
                <a:latin typeface="Arial"/>
                <a:cs typeface="Arial"/>
              </a:rPr>
              <a:t>Democratic values</a:t>
            </a:r>
          </a:p>
          <a:p>
            <a:pPr marL="342900" indent="-342900">
              <a:buFont typeface="Arial"/>
              <a:buChar char="•"/>
            </a:pPr>
            <a:r>
              <a:rPr lang="en-GB" sz="2400" b="1">
                <a:solidFill>
                  <a:schemeClr val="bg1"/>
                </a:solidFill>
                <a:latin typeface="Arial"/>
                <a:cs typeface="Arial"/>
              </a:rPr>
              <a:t>Digital</a:t>
            </a:r>
          </a:p>
          <a:p>
            <a:pPr marL="342900" indent="-342900">
              <a:buFont typeface="Arial"/>
              <a:buChar char="•"/>
            </a:pPr>
            <a:r>
              <a:rPr lang="en-GB" sz="2400" b="1">
                <a:solidFill>
                  <a:schemeClr val="bg1"/>
                </a:solidFill>
                <a:latin typeface="Arial"/>
                <a:cs typeface="Arial"/>
              </a:rPr>
              <a:t>Entrepreneurship</a:t>
            </a:r>
          </a:p>
          <a:p>
            <a:pPr marL="342900" indent="-342900">
              <a:buFont typeface="Arial"/>
              <a:buChar char="•"/>
            </a:pPr>
            <a:r>
              <a:rPr lang="en-GB" sz="2400" b="1">
                <a:solidFill>
                  <a:schemeClr val="bg1"/>
                </a:solidFill>
                <a:latin typeface="Arial"/>
                <a:cs typeface="Arial"/>
              </a:rPr>
              <a:t>Health and wellbeing</a:t>
            </a:r>
          </a:p>
        </p:txBody>
      </p:sp>
      <p:sp>
        <p:nvSpPr>
          <p:cNvPr id="2" name="TextBox 1">
            <a:extLst>
              <a:ext uri="{FF2B5EF4-FFF2-40B4-BE49-F238E27FC236}">
                <a16:creationId xmlns:a16="http://schemas.microsoft.com/office/drawing/2014/main" id="{9500DC93-0979-E2F3-695E-75C3CA5D4EA0}"/>
              </a:ext>
            </a:extLst>
          </p:cNvPr>
          <p:cNvSpPr txBox="1"/>
          <p:nvPr/>
        </p:nvSpPr>
        <p:spPr>
          <a:xfrm>
            <a:off x="7856620" y="4088150"/>
            <a:ext cx="4217721" cy="2677656"/>
          </a:xfrm>
          <a:prstGeom prst="rect">
            <a:avLst/>
          </a:prstGeom>
          <a:solidFill>
            <a:srgbClr val="00B0F0"/>
          </a:solidFill>
        </p:spPr>
        <p:txBody>
          <a:bodyPr wrap="square" lIns="91440" tIns="45720" rIns="91440" bIns="45720" rtlCol="0" anchor="t">
            <a:spAutoFit/>
          </a:bodyPr>
          <a:lstStyle/>
          <a:p>
            <a:pPr marL="342900" indent="-342900">
              <a:buFont typeface="Arial"/>
              <a:buChar char="•"/>
            </a:pPr>
            <a:r>
              <a:rPr lang="en-GB" sz="2400" b="1">
                <a:solidFill>
                  <a:schemeClr val="bg1"/>
                </a:solidFill>
                <a:latin typeface="Arial"/>
                <a:cs typeface="Arial"/>
              </a:rPr>
              <a:t>Language and Communication</a:t>
            </a:r>
            <a:endParaRPr lang="en-US">
              <a:solidFill>
                <a:schemeClr val="bg1"/>
              </a:solidFill>
            </a:endParaRPr>
          </a:p>
          <a:p>
            <a:pPr marL="342900" indent="-342900">
              <a:buFont typeface="Arial"/>
              <a:buChar char="•"/>
            </a:pPr>
            <a:r>
              <a:rPr lang="en-GB" sz="2400" b="1">
                <a:solidFill>
                  <a:schemeClr val="bg1"/>
                </a:solidFill>
                <a:latin typeface="Arial"/>
                <a:cs typeface="Arial"/>
              </a:rPr>
              <a:t>Money and finance</a:t>
            </a:r>
          </a:p>
          <a:p>
            <a:pPr marL="342900" indent="-342900">
              <a:buFont typeface="Arial"/>
              <a:buChar char="•"/>
            </a:pPr>
            <a:r>
              <a:rPr lang="en-GB" sz="2400" b="1">
                <a:solidFill>
                  <a:schemeClr val="bg1"/>
                </a:solidFill>
                <a:latin typeface="Arial"/>
                <a:cs typeface="Arial"/>
              </a:rPr>
              <a:t>Numeracy</a:t>
            </a:r>
          </a:p>
          <a:p>
            <a:pPr marL="342900" indent="-342900">
              <a:buFont typeface="Arial"/>
              <a:buChar char="•"/>
            </a:pPr>
            <a:r>
              <a:rPr lang="en-GB" sz="2400" b="1">
                <a:solidFill>
                  <a:schemeClr val="bg1"/>
                </a:solidFill>
                <a:latin typeface="Arial"/>
                <a:cs typeface="Arial"/>
              </a:rPr>
              <a:t>Social justice, rights and equalities</a:t>
            </a:r>
          </a:p>
          <a:p>
            <a:pPr marL="342900" indent="-342900">
              <a:buFont typeface="Arial"/>
              <a:buChar char="•"/>
            </a:pPr>
            <a:r>
              <a:rPr lang="en-GB" sz="2400" b="1">
                <a:solidFill>
                  <a:schemeClr val="bg1"/>
                </a:solidFill>
                <a:latin typeface="Arial"/>
                <a:cs typeface="Arial"/>
              </a:rPr>
              <a:t>Careers and pathways</a:t>
            </a:r>
          </a:p>
        </p:txBody>
      </p:sp>
    </p:spTree>
    <p:extLst>
      <p:ext uri="{BB962C8B-B14F-4D97-AF65-F5344CB8AC3E}">
        <p14:creationId xmlns:p14="http://schemas.microsoft.com/office/powerpoint/2010/main" val="704973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8EAABF-FE7F-E159-C6AD-BC65A2484E2A}"/>
              </a:ext>
            </a:extLst>
          </p:cNvPr>
          <p:cNvSpPr txBox="1"/>
          <p:nvPr/>
        </p:nvSpPr>
        <p:spPr>
          <a:xfrm>
            <a:off x="0" y="0"/>
            <a:ext cx="12192000" cy="6858000"/>
          </a:xfrm>
          <a:prstGeom prst="rect">
            <a:avLst/>
          </a:prstGeom>
          <a:solidFill>
            <a:schemeClr val="tx2">
              <a:lumMod val="75000"/>
              <a:lumOff val="25000"/>
            </a:schemeClr>
          </a:solidFill>
        </p:spPr>
        <p:txBody>
          <a:bodyPr wrap="square" rtlCol="0">
            <a:spAutoFit/>
          </a:bodyPr>
          <a:lstStyle/>
          <a:p>
            <a:endParaRPr lang="en-GB"/>
          </a:p>
        </p:txBody>
      </p:sp>
      <p:sp>
        <p:nvSpPr>
          <p:cNvPr id="2" name="TextBox 1">
            <a:extLst>
              <a:ext uri="{FF2B5EF4-FFF2-40B4-BE49-F238E27FC236}">
                <a16:creationId xmlns:a16="http://schemas.microsoft.com/office/drawing/2014/main" id="{D24BE71D-A196-CDA0-2FE9-8F5C32B7947F}"/>
              </a:ext>
            </a:extLst>
          </p:cNvPr>
          <p:cNvSpPr txBox="1"/>
          <p:nvPr/>
        </p:nvSpPr>
        <p:spPr>
          <a:xfrm>
            <a:off x="489240" y="1077999"/>
            <a:ext cx="8447931" cy="3954929"/>
          </a:xfrm>
          <a:prstGeom prst="rect">
            <a:avLst/>
          </a:prstGeom>
          <a:solidFill>
            <a:schemeClr val="tx2">
              <a:lumMod val="75000"/>
              <a:lumOff val="25000"/>
            </a:schemeClr>
          </a:solidFill>
        </p:spPr>
        <p:txBody>
          <a:bodyPr wrap="square" rtlCol="0">
            <a:spAutoFit/>
          </a:bodyPr>
          <a:lstStyle/>
          <a:p>
            <a:pPr marL="342900" indent="-342900">
              <a:spcBef>
                <a:spcPts val="1200"/>
              </a:spcBef>
              <a:buAutoNum type="arabicPeriod"/>
            </a:pPr>
            <a:r>
              <a:rPr lang="en-GB" sz="2500" b="1" dirty="0">
                <a:solidFill>
                  <a:srgbClr val="FFFF00"/>
                </a:solidFill>
              </a:rPr>
              <a:t>We are decluttering the curriculum as a whole</a:t>
            </a:r>
          </a:p>
          <a:p>
            <a:pPr marL="342900" indent="-342900">
              <a:spcBef>
                <a:spcPts val="1200"/>
              </a:spcBef>
              <a:buAutoNum type="arabicPeriod"/>
            </a:pPr>
            <a:r>
              <a:rPr lang="en-GB" sz="2500" dirty="0">
                <a:solidFill>
                  <a:schemeClr val="bg1"/>
                </a:solidFill>
              </a:rPr>
              <a:t>Not doing everything – only those cross-curricular (CC) learning that sit naturally with science</a:t>
            </a:r>
          </a:p>
          <a:p>
            <a:pPr marL="342900" indent="-342900">
              <a:spcBef>
                <a:spcPts val="1200"/>
              </a:spcBef>
              <a:buAutoNum type="arabicPeriod"/>
            </a:pPr>
            <a:r>
              <a:rPr lang="en-GB" sz="2500" dirty="0">
                <a:solidFill>
                  <a:schemeClr val="bg1"/>
                </a:solidFill>
              </a:rPr>
              <a:t>Identifying the CC big ideas most relevant for sciences</a:t>
            </a:r>
          </a:p>
          <a:p>
            <a:pPr marL="342900" indent="-342900">
              <a:spcBef>
                <a:spcPts val="1200"/>
              </a:spcBef>
              <a:buAutoNum type="arabicPeriod"/>
            </a:pPr>
            <a:r>
              <a:rPr lang="en-GB" sz="2500" dirty="0">
                <a:solidFill>
                  <a:schemeClr val="bg1"/>
                </a:solidFill>
              </a:rPr>
              <a:t>Identifying core content for the sciences curriculum</a:t>
            </a:r>
          </a:p>
          <a:p>
            <a:pPr marL="342900" indent="-342900">
              <a:spcBef>
                <a:spcPts val="1200"/>
              </a:spcBef>
              <a:buAutoNum type="arabicPeriod"/>
            </a:pPr>
            <a:r>
              <a:rPr lang="en-GB" sz="2500" b="1" dirty="0">
                <a:solidFill>
                  <a:srgbClr val="FFFF00"/>
                </a:solidFill>
              </a:rPr>
              <a:t>A select group of others</a:t>
            </a:r>
            <a:r>
              <a:rPr lang="en-GB" sz="2500" b="1" dirty="0">
                <a:solidFill>
                  <a:schemeClr val="bg1"/>
                </a:solidFill>
              </a:rPr>
              <a:t> </a:t>
            </a:r>
            <a:r>
              <a:rPr lang="en-GB" sz="2500" dirty="0">
                <a:solidFill>
                  <a:schemeClr val="bg1"/>
                </a:solidFill>
              </a:rPr>
              <a:t>may be used as contexts for learning or themes for </a:t>
            </a:r>
            <a:r>
              <a:rPr lang="en-GB" sz="2500" dirty="0" err="1">
                <a:solidFill>
                  <a:schemeClr val="bg1"/>
                </a:solidFill>
              </a:rPr>
              <a:t>IDL</a:t>
            </a:r>
            <a:r>
              <a:rPr lang="en-GB" sz="2500" dirty="0">
                <a:solidFill>
                  <a:schemeClr val="bg1"/>
                </a:solidFill>
              </a:rPr>
              <a:t> projects</a:t>
            </a:r>
          </a:p>
          <a:p>
            <a:pPr marL="342900" indent="-342900">
              <a:buAutoNum type="arabicPeriod"/>
            </a:pPr>
            <a:endParaRPr lang="en-GB" dirty="0"/>
          </a:p>
          <a:p>
            <a:pPr marL="342900" indent="-342900">
              <a:buAutoNum type="arabicPeriod"/>
            </a:pPr>
            <a:endParaRPr lang="en-GB" dirty="0"/>
          </a:p>
        </p:txBody>
      </p:sp>
      <p:sp>
        <p:nvSpPr>
          <p:cNvPr id="3" name="TextBox 2">
            <a:extLst>
              <a:ext uri="{FF2B5EF4-FFF2-40B4-BE49-F238E27FC236}">
                <a16:creationId xmlns:a16="http://schemas.microsoft.com/office/drawing/2014/main" id="{627FF478-F504-52AB-925C-5CBD14218E4E}"/>
              </a:ext>
            </a:extLst>
          </p:cNvPr>
          <p:cNvSpPr txBox="1"/>
          <p:nvPr/>
        </p:nvSpPr>
        <p:spPr>
          <a:xfrm>
            <a:off x="228600" y="185057"/>
            <a:ext cx="11582400" cy="707886"/>
          </a:xfrm>
          <a:prstGeom prst="rect">
            <a:avLst/>
          </a:prstGeom>
          <a:solidFill>
            <a:schemeClr val="tx2">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Aptos" panose="02110004020202020204"/>
                <a:ea typeface="+mn-ea"/>
                <a:cs typeface="+mn-cs"/>
              </a:rPr>
              <a:t>How?</a:t>
            </a:r>
          </a:p>
        </p:txBody>
      </p:sp>
      <p:sp>
        <p:nvSpPr>
          <p:cNvPr id="4" name="TextBox 3">
            <a:extLst>
              <a:ext uri="{FF2B5EF4-FFF2-40B4-BE49-F238E27FC236}">
                <a16:creationId xmlns:a16="http://schemas.microsoft.com/office/drawing/2014/main" id="{C45DCA55-5D9F-9FB1-BCB4-445DC7BB83B7}"/>
              </a:ext>
            </a:extLst>
          </p:cNvPr>
          <p:cNvSpPr txBox="1"/>
          <p:nvPr/>
        </p:nvSpPr>
        <p:spPr>
          <a:xfrm>
            <a:off x="225226" y="5405007"/>
            <a:ext cx="11755978" cy="1200329"/>
          </a:xfrm>
          <a:prstGeom prst="rect">
            <a:avLst/>
          </a:prstGeom>
          <a:solidFill>
            <a:schemeClr val="tx2">
              <a:lumMod val="75000"/>
              <a:lumOff val="25000"/>
            </a:schemeClr>
          </a:solidFill>
          <a:ln w="38100">
            <a:solidFill>
              <a:srgbClr val="FFFF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ptos" panose="02110004020202020204"/>
                <a:ea typeface="+mn-ea"/>
                <a:cs typeface="+mn-cs"/>
              </a:rPr>
              <a:t>Purpose of this webinar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ptos" panose="02110004020202020204"/>
                <a:ea typeface="+mn-ea"/>
                <a:cs typeface="+mn-cs"/>
              </a:rPr>
              <a:t>We need you to tell us your views! We want </a:t>
            </a:r>
            <a:r>
              <a:rPr lang="en-GB" sz="2400">
                <a:solidFill>
                  <a:schemeClr val="bg1"/>
                </a:solidFill>
                <a:latin typeface="Aptos" panose="02110004020202020204"/>
              </a:rPr>
              <a:t>the</a:t>
            </a:r>
            <a:r>
              <a:rPr kumimoji="0" lang="en-GB" sz="2400" b="0" i="0" u="none" strike="noStrike" kern="1200" cap="none" spc="0" normalizeH="0" baseline="0" noProof="0">
                <a:ln>
                  <a:noFill/>
                </a:ln>
                <a:solidFill>
                  <a:schemeClr val="bg1"/>
                </a:solidFill>
                <a:effectLst/>
                <a:uLnTx/>
                <a:uFillTx/>
                <a:latin typeface="Aptos" panose="02110004020202020204"/>
                <a:ea typeface="+mn-ea"/>
                <a:cs typeface="+mn-cs"/>
              </a:rPr>
              <a:t> CIC to be informed and shaped by practitioners. This is the service design approach.</a:t>
            </a:r>
            <a:endParaRPr lang="en-GB" sz="2400" b="0" i="0" u="none" strike="noStrike" kern="1200" cap="none" spc="0" normalizeH="0" baseline="0" noProof="0">
              <a:ln>
                <a:noFill/>
              </a:ln>
              <a:solidFill>
                <a:schemeClr val="bg1"/>
              </a:solidFill>
              <a:effectLst/>
              <a:uLnTx/>
              <a:uFillTx/>
              <a:latin typeface="Aptos" panose="02110004020202020204"/>
            </a:endParaRPr>
          </a:p>
        </p:txBody>
      </p:sp>
      <p:pic>
        <p:nvPicPr>
          <p:cNvPr id="2050" name="Picture 2" descr="Free vitruvian man anatomy science vector">
            <a:extLst>
              <a:ext uri="{FF2B5EF4-FFF2-40B4-BE49-F238E27FC236}">
                <a16:creationId xmlns:a16="http://schemas.microsoft.com/office/drawing/2014/main" id="{E8BDDB02-1718-1B02-0655-2F5C1920E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02" y="1077999"/>
            <a:ext cx="3677875"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95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27899-0FA0-41DB-A85D-20A7C77BBBAA}"/>
              </a:ext>
            </a:extLst>
          </p:cNvPr>
          <p:cNvPicPr>
            <a:picLocks noChangeAspect="1"/>
          </p:cNvPicPr>
          <p:nvPr/>
        </p:nvPicPr>
        <p:blipFill>
          <a:blip r:embed="rId3"/>
          <a:srcRect r="870" b="2"/>
          <a:stretch>
            <a:fillRect/>
          </a:stretch>
        </p:blipFill>
        <p:spPr>
          <a:xfrm>
            <a:off x="20" y="-1"/>
            <a:ext cx="7998205" cy="6858000"/>
          </a:xfrm>
          <a:prstGeom prst="rect">
            <a:avLst/>
          </a:prstGeom>
        </p:spPr>
      </p:pic>
      <p:pic>
        <p:nvPicPr>
          <p:cNvPr id="5" name="Picture 4" descr="Simple map and plants">
            <a:extLst>
              <a:ext uri="{FF2B5EF4-FFF2-40B4-BE49-F238E27FC236}">
                <a16:creationId xmlns:a16="http://schemas.microsoft.com/office/drawing/2014/main" id="{1FF17904-3642-911E-5775-53ABB6169A38}"/>
              </a:ext>
            </a:extLst>
          </p:cNvPr>
          <p:cNvPicPr>
            <a:picLocks noChangeAspect="1"/>
          </p:cNvPicPr>
          <p:nvPr/>
        </p:nvPicPr>
        <p:blipFill>
          <a:blip r:embed="rId4">
            <a:extLst>
              <a:ext uri="{28A0092B-C50C-407E-A947-70E740481C1C}">
                <a14:useLocalDpi xmlns:a14="http://schemas.microsoft.com/office/drawing/2010/main" val="0"/>
              </a:ext>
            </a:extLst>
          </a:blip>
          <a:srcRect l="5364" r="12277"/>
          <a:stretch>
            <a:fillRect/>
          </a:stretch>
        </p:blipFill>
        <p:spPr>
          <a:xfrm>
            <a:off x="7998225" y="-1"/>
            <a:ext cx="4193775" cy="6857999"/>
          </a:xfrm>
          <a:prstGeom prst="rect">
            <a:avLst/>
          </a:prstGeom>
        </p:spPr>
      </p:pic>
    </p:spTree>
    <p:extLst>
      <p:ext uri="{BB962C8B-B14F-4D97-AF65-F5344CB8AC3E}">
        <p14:creationId xmlns:p14="http://schemas.microsoft.com/office/powerpoint/2010/main" val="29398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of different colored squares&#10;&#10;AI-generated content may be incorrect.">
            <a:extLst>
              <a:ext uri="{FF2B5EF4-FFF2-40B4-BE49-F238E27FC236}">
                <a16:creationId xmlns:a16="http://schemas.microsoft.com/office/drawing/2014/main" id="{0D3B4D69-EB5C-4654-B56F-1062DA907ABF}"/>
              </a:ext>
            </a:extLst>
          </p:cNvPr>
          <p:cNvPicPr>
            <a:picLocks noChangeAspect="1"/>
          </p:cNvPicPr>
          <p:nvPr/>
        </p:nvPicPr>
        <p:blipFill>
          <a:blip r:embed="rId3"/>
          <a:stretch>
            <a:fillRect/>
          </a:stretch>
        </p:blipFill>
        <p:spPr>
          <a:xfrm>
            <a:off x="91807" y="0"/>
            <a:ext cx="12008386" cy="6858000"/>
          </a:xfrm>
          <a:prstGeom prst="rect">
            <a:avLst/>
          </a:prstGeom>
        </p:spPr>
      </p:pic>
      <p:sp>
        <p:nvSpPr>
          <p:cNvPr id="7" name="TextBox 6">
            <a:extLst>
              <a:ext uri="{FF2B5EF4-FFF2-40B4-BE49-F238E27FC236}">
                <a16:creationId xmlns:a16="http://schemas.microsoft.com/office/drawing/2014/main" id="{3A161886-AE6B-751F-1FFD-0841EA79EBC8}"/>
              </a:ext>
            </a:extLst>
          </p:cNvPr>
          <p:cNvSpPr txBox="1"/>
          <p:nvPr/>
        </p:nvSpPr>
        <p:spPr>
          <a:xfrm>
            <a:off x="221086" y="5198772"/>
            <a:ext cx="5108619" cy="954107"/>
          </a:xfrm>
          <a:prstGeom prst="rect">
            <a:avLst/>
          </a:prstGeom>
          <a:solidFill>
            <a:schemeClr val="bg1">
              <a:lumMod val="95000"/>
            </a:schemeClr>
          </a:solidFill>
          <a:ln w="57150"/>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1E4B9E"/>
                </a:solidFill>
              </a:rPr>
              <a:t>Cross-curricular expectations</a:t>
            </a:r>
            <a:endParaRPr lang="en-US"/>
          </a:p>
          <a:p>
            <a:pPr algn="ctr"/>
            <a:r>
              <a:rPr lang="en-GB" sz="2800">
                <a:solidFill>
                  <a:srgbClr val="1E4B9E"/>
                </a:solidFill>
              </a:rPr>
              <a:t>Big ideas overview</a:t>
            </a:r>
          </a:p>
        </p:txBody>
      </p:sp>
    </p:spTree>
    <p:extLst>
      <p:ext uri="{BB962C8B-B14F-4D97-AF65-F5344CB8AC3E}">
        <p14:creationId xmlns:p14="http://schemas.microsoft.com/office/powerpoint/2010/main" val="101593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D64F96-46B8-101A-1FBC-A71ED90B8269}"/>
            </a:ext>
          </a:extLst>
        </p:cNvPr>
        <p:cNvGrpSpPr/>
        <p:nvPr/>
      </p:nvGrpSpPr>
      <p:grpSpPr>
        <a:xfrm>
          <a:off x="0" y="0"/>
          <a:ext cx="0" cy="0"/>
          <a:chOff x="0" y="0"/>
          <a:chExt cx="0" cy="0"/>
        </a:xfrm>
      </p:grpSpPr>
      <p:pic>
        <p:nvPicPr>
          <p:cNvPr id="12" name="Picture 11" descr="A chart of different colored squares&#10;&#10;AI-generated content may be incorrect.">
            <a:extLst>
              <a:ext uri="{FF2B5EF4-FFF2-40B4-BE49-F238E27FC236}">
                <a16:creationId xmlns:a16="http://schemas.microsoft.com/office/drawing/2014/main" id="{6DCA2D8F-EAD5-C574-D349-58B4062C7625}"/>
              </a:ext>
            </a:extLst>
          </p:cNvPr>
          <p:cNvPicPr>
            <a:picLocks noChangeAspect="1"/>
          </p:cNvPicPr>
          <p:nvPr/>
        </p:nvPicPr>
        <p:blipFill>
          <a:blip r:embed="rId3"/>
          <a:stretch>
            <a:fillRect/>
          </a:stretch>
        </p:blipFill>
        <p:spPr>
          <a:xfrm>
            <a:off x="91807" y="0"/>
            <a:ext cx="12008386" cy="6858000"/>
          </a:xfrm>
          <a:prstGeom prst="rect">
            <a:avLst/>
          </a:prstGeom>
        </p:spPr>
      </p:pic>
      <p:sp>
        <p:nvSpPr>
          <p:cNvPr id="23" name="Rectangle 22">
            <a:extLst>
              <a:ext uri="{FF2B5EF4-FFF2-40B4-BE49-F238E27FC236}">
                <a16:creationId xmlns:a16="http://schemas.microsoft.com/office/drawing/2014/main" id="{5A0F6167-1610-748E-D446-AD013FA0F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4F48B66F-93B6-4B0A-788D-71942E4DC897}"/>
              </a:ext>
            </a:extLst>
          </p:cNvPr>
          <p:cNvSpPr txBox="1"/>
          <p:nvPr/>
        </p:nvSpPr>
        <p:spPr>
          <a:xfrm>
            <a:off x="221086" y="5198772"/>
            <a:ext cx="5108619" cy="954107"/>
          </a:xfrm>
          <a:prstGeom prst="rect">
            <a:avLst/>
          </a:prstGeom>
          <a:solidFill>
            <a:schemeClr val="bg1">
              <a:lumMod val="95000"/>
            </a:schemeClr>
          </a:solidFill>
          <a:ln w="57150"/>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1E4B9E"/>
                </a:solidFill>
              </a:rPr>
              <a:t>Cross-curricular expectations</a:t>
            </a:r>
            <a:endParaRPr lang="en-US"/>
          </a:p>
          <a:p>
            <a:pPr algn="ctr"/>
            <a:r>
              <a:rPr lang="en-GB" sz="2800">
                <a:solidFill>
                  <a:srgbClr val="1E4B9E"/>
                </a:solidFill>
              </a:rPr>
              <a:t>Big ideas overview</a:t>
            </a:r>
          </a:p>
        </p:txBody>
      </p:sp>
      <p:sp>
        <p:nvSpPr>
          <p:cNvPr id="2" name="Oval 1">
            <a:extLst>
              <a:ext uri="{FF2B5EF4-FFF2-40B4-BE49-F238E27FC236}">
                <a16:creationId xmlns:a16="http://schemas.microsoft.com/office/drawing/2014/main" id="{0E99EC21-EDF3-BB28-0C5D-7761F4909507}"/>
              </a:ext>
            </a:extLst>
          </p:cNvPr>
          <p:cNvSpPr/>
          <p:nvPr/>
        </p:nvSpPr>
        <p:spPr>
          <a:xfrm>
            <a:off x="11136392" y="3222784"/>
            <a:ext cx="925286" cy="6313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13BC7B4-D554-474B-D897-D485EFA772E4}"/>
              </a:ext>
            </a:extLst>
          </p:cNvPr>
          <p:cNvSpPr/>
          <p:nvPr/>
        </p:nvSpPr>
        <p:spPr>
          <a:xfrm>
            <a:off x="6922168" y="5066224"/>
            <a:ext cx="1067946" cy="8120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F3CFBF9-1E57-252C-081F-5EFB1ECB0E34}"/>
              </a:ext>
            </a:extLst>
          </p:cNvPr>
          <p:cNvSpPr/>
          <p:nvPr/>
        </p:nvSpPr>
        <p:spPr>
          <a:xfrm>
            <a:off x="10156371" y="3233057"/>
            <a:ext cx="925286" cy="6313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72C39F6-2774-584D-512A-A25FAB8E8EF6}"/>
              </a:ext>
            </a:extLst>
          </p:cNvPr>
          <p:cNvSpPr/>
          <p:nvPr/>
        </p:nvSpPr>
        <p:spPr>
          <a:xfrm>
            <a:off x="6922168" y="1528367"/>
            <a:ext cx="1067946" cy="812061"/>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4BDD421-1544-131E-B333-DC0AC62E485A}"/>
              </a:ext>
            </a:extLst>
          </p:cNvPr>
          <p:cNvSpPr/>
          <p:nvPr/>
        </p:nvSpPr>
        <p:spPr>
          <a:xfrm>
            <a:off x="225379" y="1474705"/>
            <a:ext cx="831835" cy="812061"/>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679302-A69A-D2AB-7569-BCEE07E02874}"/>
              </a:ext>
            </a:extLst>
          </p:cNvPr>
          <p:cNvSpPr/>
          <p:nvPr/>
        </p:nvSpPr>
        <p:spPr>
          <a:xfrm>
            <a:off x="4463142" y="2340428"/>
            <a:ext cx="1262743" cy="812061"/>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DCEA783-0256-ED32-C60A-AB716452C5DD}"/>
              </a:ext>
            </a:extLst>
          </p:cNvPr>
          <p:cNvSpPr/>
          <p:nvPr/>
        </p:nvSpPr>
        <p:spPr>
          <a:xfrm>
            <a:off x="11086527" y="1528365"/>
            <a:ext cx="1014285" cy="812061"/>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DB43C6-373D-D202-29B2-5D442A75560A}"/>
              </a:ext>
            </a:extLst>
          </p:cNvPr>
          <p:cNvSpPr/>
          <p:nvPr/>
        </p:nvSpPr>
        <p:spPr>
          <a:xfrm>
            <a:off x="5778022" y="1528366"/>
            <a:ext cx="1067946" cy="812061"/>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E84139D-77C0-E8E7-7459-E9CBA50B0B3E}"/>
              </a:ext>
            </a:extLst>
          </p:cNvPr>
          <p:cNvCxnSpPr>
            <a:stCxn id="6" idx="6"/>
          </p:cNvCxnSpPr>
          <p:nvPr/>
        </p:nvCxnSpPr>
        <p:spPr>
          <a:xfrm flipV="1">
            <a:off x="7990114" y="1934396"/>
            <a:ext cx="3091543" cy="2"/>
          </a:xfrm>
          <a:prstGeom prst="line">
            <a:avLst/>
          </a:prstGeom>
          <a:ln w="381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FBDFD15-3169-6EC6-DC09-0149C3DF62E6}"/>
              </a:ext>
            </a:extLst>
          </p:cNvPr>
          <p:cNvCxnSpPr>
            <a:stCxn id="11" idx="6"/>
            <a:endCxn id="6" idx="2"/>
          </p:cNvCxnSpPr>
          <p:nvPr/>
        </p:nvCxnSpPr>
        <p:spPr>
          <a:xfrm>
            <a:off x="6845968" y="1934397"/>
            <a:ext cx="76200" cy="1"/>
          </a:xfrm>
          <a:prstGeom prst="line">
            <a:avLst/>
          </a:prstGeom>
          <a:ln w="381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C37131A-C4CA-A767-9915-B9B8C3BC4C5B}"/>
              </a:ext>
            </a:extLst>
          </p:cNvPr>
          <p:cNvCxnSpPr>
            <a:stCxn id="5" idx="6"/>
            <a:endCxn id="2" idx="2"/>
          </p:cNvCxnSpPr>
          <p:nvPr/>
        </p:nvCxnSpPr>
        <p:spPr>
          <a:xfrm flipV="1">
            <a:off x="11081657" y="3538470"/>
            <a:ext cx="54735" cy="10273"/>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D3C25E3-A1D6-6325-3F5F-26EF01853367}"/>
              </a:ext>
            </a:extLst>
          </p:cNvPr>
          <p:cNvCxnSpPr>
            <a:cxnSpLocks/>
          </p:cNvCxnSpPr>
          <p:nvPr/>
        </p:nvCxnSpPr>
        <p:spPr>
          <a:xfrm flipH="1">
            <a:off x="7990114" y="3639087"/>
            <a:ext cx="2166257" cy="1690546"/>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DE9A074-3118-55D6-474C-A827EFC6823B}"/>
              </a:ext>
            </a:extLst>
          </p:cNvPr>
          <p:cNvCxnSpPr>
            <a:stCxn id="8" idx="6"/>
            <a:endCxn id="9" idx="2"/>
          </p:cNvCxnSpPr>
          <p:nvPr/>
        </p:nvCxnSpPr>
        <p:spPr>
          <a:xfrm>
            <a:off x="1057214" y="1880736"/>
            <a:ext cx="3405928" cy="865723"/>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51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19403" y="356659"/>
            <a:ext cx="10836972" cy="711200"/>
          </a:xfrm>
        </p:spPr>
        <p:txBody>
          <a:bodyPr>
            <a:noAutofit/>
          </a:bodyPr>
          <a:lstStyle/>
          <a:p>
            <a:pPr algn="l" fontAlgn="base">
              <a:spcAft>
                <a:spcPct val="0"/>
              </a:spcAft>
            </a:pPr>
            <a:r>
              <a:rPr lang="en-GB" sz="3000" b="1">
                <a:solidFill>
                  <a:srgbClr val="00ABB5"/>
                </a:solidFill>
                <a:latin typeface="Arial" panose="020B0604020202020204" pitchFamily="34" charset="0"/>
                <a:cs typeface="Arial" panose="020B0604020202020204" pitchFamily="34" charset="0"/>
              </a:rPr>
              <a:t>Future vision </a:t>
            </a:r>
            <a:r>
              <a:rPr lang="en-GB" sz="3000" b="1">
                <a:solidFill>
                  <a:srgbClr val="00ABB5"/>
                </a:solidFill>
                <a:latin typeface="Times New Roman" panose="02020603050405020304" pitchFamily="18" charset="0"/>
                <a:cs typeface="Times New Roman" panose="02020603050405020304" pitchFamily="18" charset="0"/>
              </a:rPr>
              <a:t>˗</a:t>
            </a:r>
            <a:r>
              <a:rPr lang="en-GB" sz="3000" b="1">
                <a:solidFill>
                  <a:srgbClr val="00ABB5"/>
                </a:solidFill>
                <a:latin typeface="Arial" panose="020B0604020202020204" pitchFamily="34" charset="0"/>
                <a:cs typeface="Arial" panose="020B0604020202020204" pitchFamily="34" charset="0"/>
              </a:rPr>
              <a:t> Learning for Sustainability</a:t>
            </a:r>
          </a:p>
        </p:txBody>
      </p:sp>
      <p:pic>
        <p:nvPicPr>
          <p:cNvPr id="9" name="Picture 8"/>
          <p:cNvPicPr>
            <a:picLocks noChangeAspect="1"/>
          </p:cNvPicPr>
          <p:nvPr/>
        </p:nvPicPr>
        <p:blipFill rotWithShape="1">
          <a:blip r:embed="rId3"/>
          <a:srcRect l="23560" t="23657" r="26010" b="31599"/>
          <a:stretch/>
        </p:blipFill>
        <p:spPr>
          <a:xfrm>
            <a:off x="-46348" y="5828878"/>
            <a:ext cx="12303237" cy="1045599"/>
          </a:xfrm>
          <a:prstGeom prst="rect">
            <a:avLst/>
          </a:prstGeom>
        </p:spPr>
      </p:pic>
      <p:sp>
        <p:nvSpPr>
          <p:cNvPr id="11" name="Text Box 8"/>
          <p:cNvSpPr txBox="1"/>
          <p:nvPr/>
        </p:nvSpPr>
        <p:spPr>
          <a:xfrm>
            <a:off x="7180180" y="6297357"/>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08" algn="r" defTabSz="1219110">
              <a:tabLst>
                <a:tab pos="3330491" algn="l"/>
              </a:tabLst>
            </a:pPr>
            <a:r>
              <a:rPr lang="en-GB" sz="1400">
                <a:solidFill>
                  <a:srgbClr val="FFFFFF"/>
                </a:solidFill>
                <a:latin typeface="Arial Bold"/>
                <a:ea typeface="ＭＳ 明朝"/>
                <a:cs typeface="Times New Roman"/>
              </a:rPr>
              <a:t>For Scotland's learners, with Scotland's educators</a:t>
            </a:r>
            <a:endParaRPr lang="en-GB" sz="1200">
              <a:solidFill>
                <a:srgbClr val="595959"/>
              </a:solidFill>
              <a:latin typeface="Arial"/>
              <a:ea typeface="ＭＳ 明朝"/>
              <a:cs typeface="Times New Roman"/>
            </a:endParaRPr>
          </a:p>
        </p:txBody>
      </p:sp>
      <p:sp>
        <p:nvSpPr>
          <p:cNvPr id="12" name="Rectangle 11"/>
          <p:cNvSpPr/>
          <p:nvPr/>
        </p:nvSpPr>
        <p:spPr>
          <a:xfrm>
            <a:off x="719403" y="1353656"/>
            <a:ext cx="7600014" cy="3754874"/>
          </a:xfrm>
          <a:prstGeom prst="rect">
            <a:avLst/>
          </a:prstGeom>
        </p:spPr>
        <p:txBody>
          <a:bodyPr wrap="square">
            <a:spAutoFit/>
          </a:bodyPr>
          <a:lstStyle/>
          <a:p>
            <a:r>
              <a:rPr lang="en-GB" sz="2400">
                <a:solidFill>
                  <a:schemeClr val="tx1">
                    <a:lumMod val="65000"/>
                    <a:lumOff val="35000"/>
                  </a:schemeClr>
                </a:solidFill>
                <a:latin typeface="Roboto"/>
              </a:rPr>
              <a:t>The current generation of learners see climate change as one of the most significant issues facing their futures and, as such, must be recognised as a key driver influencing the future of our education system.</a:t>
            </a:r>
          </a:p>
          <a:p>
            <a:endParaRPr lang="en-GB" sz="2400">
              <a:solidFill>
                <a:schemeClr val="tx1">
                  <a:lumMod val="65000"/>
                  <a:lumOff val="35000"/>
                </a:schemeClr>
              </a:solidFill>
              <a:latin typeface="Roboto"/>
            </a:endParaRPr>
          </a:p>
          <a:p>
            <a:r>
              <a:rPr lang="en-GB" sz="2400">
                <a:solidFill>
                  <a:schemeClr val="tx1">
                    <a:lumMod val="65000"/>
                    <a:lumOff val="35000"/>
                  </a:schemeClr>
                </a:solidFill>
                <a:latin typeface="Roboto"/>
              </a:rPr>
              <a:t>A</a:t>
            </a:r>
            <a:r>
              <a:rPr lang="en-GB" sz="2400" b="0" i="0">
                <a:solidFill>
                  <a:schemeClr val="tx1">
                    <a:lumMod val="65000"/>
                    <a:lumOff val="35000"/>
                  </a:schemeClr>
                </a:solidFill>
                <a:effectLst/>
                <a:latin typeface="Roboto"/>
              </a:rPr>
              <a:t>ll efforts, whether concerned with educational recovery post-pandemic or in terms of the future vision for Scottish education, must be directed to the purposes described in Article 29 of the </a:t>
            </a:r>
            <a:r>
              <a:rPr lang="en-GB" sz="2400" b="0" i="0" err="1">
                <a:solidFill>
                  <a:schemeClr val="tx1">
                    <a:lumMod val="65000"/>
                    <a:lumOff val="35000"/>
                  </a:schemeClr>
                </a:solidFill>
                <a:effectLst/>
                <a:latin typeface="Roboto"/>
              </a:rPr>
              <a:t>UNCRC</a:t>
            </a:r>
            <a:r>
              <a:rPr lang="en-GB" sz="2400" b="0" i="0">
                <a:solidFill>
                  <a:schemeClr val="tx1">
                    <a:lumMod val="65000"/>
                    <a:lumOff val="35000"/>
                  </a:schemeClr>
                </a:solidFill>
                <a:effectLst/>
                <a:latin typeface="Roboto"/>
              </a:rPr>
              <a:t>.</a:t>
            </a:r>
          </a:p>
          <a:p>
            <a:pPr>
              <a:buFont typeface="Arial" panose="020B0604020202020204" pitchFamily="34" charset="0"/>
              <a:buChar char="•"/>
            </a:pPr>
            <a:endParaRPr lang="en-GB" sz="2200" b="0" i="0">
              <a:solidFill>
                <a:srgbClr val="333333"/>
              </a:solidFill>
              <a:effectLst/>
              <a:latin typeface="Roboto"/>
            </a:endParaRPr>
          </a:p>
        </p:txBody>
      </p:sp>
      <p:pic>
        <p:nvPicPr>
          <p:cNvPr id="14" name="Picture 13"/>
          <p:cNvPicPr>
            <a:picLocks noChangeAspect="1"/>
          </p:cNvPicPr>
          <p:nvPr/>
        </p:nvPicPr>
        <p:blipFill>
          <a:blip r:embed="rId4"/>
          <a:stretch>
            <a:fillRect/>
          </a:stretch>
        </p:blipFill>
        <p:spPr>
          <a:xfrm>
            <a:off x="8762467" y="712259"/>
            <a:ext cx="2934077" cy="4178125"/>
          </a:xfrm>
          <a:prstGeom prst="rect">
            <a:avLst/>
          </a:prstGeom>
        </p:spPr>
      </p:pic>
      <p:sp>
        <p:nvSpPr>
          <p:cNvPr id="2" name="TextBox 1"/>
          <p:cNvSpPr txBox="1"/>
          <p:nvPr/>
        </p:nvSpPr>
        <p:spPr>
          <a:xfrm>
            <a:off x="719403" y="5092917"/>
            <a:ext cx="9393588" cy="954107"/>
          </a:xfrm>
          <a:prstGeom prst="rect">
            <a:avLst/>
          </a:prstGeom>
          <a:noFill/>
        </p:spPr>
        <p:txBody>
          <a:bodyPr wrap="square" rtlCol="0">
            <a:spAutoFit/>
          </a:bodyPr>
          <a:lstStyle/>
          <a:p>
            <a:r>
              <a:rPr lang="en-GB" sz="2800">
                <a:hlinkClick r:id="rId5"/>
              </a:rPr>
              <a:t>https://www.gov.scot/publications/putting-learners-centre-towards-future-vision-scottish-education/</a:t>
            </a:r>
            <a:r>
              <a:rPr lang="en-GB" sz="2800"/>
              <a:t> </a:t>
            </a:r>
          </a:p>
        </p:txBody>
      </p:sp>
    </p:spTree>
    <p:extLst>
      <p:ext uri="{BB962C8B-B14F-4D97-AF65-F5344CB8AC3E}">
        <p14:creationId xmlns:p14="http://schemas.microsoft.com/office/powerpoint/2010/main" val="311870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st tubes with one test tube in orange with drops">
            <a:extLst>
              <a:ext uri="{FF2B5EF4-FFF2-40B4-BE49-F238E27FC236}">
                <a16:creationId xmlns:a16="http://schemas.microsoft.com/office/drawing/2014/main" id="{B2A3E3E7-5D4D-2F73-3299-6BD5ADB95E75}"/>
              </a:ext>
            </a:extLst>
          </p:cNvPr>
          <p:cNvPicPr>
            <a:picLocks noChangeAspect="1"/>
          </p:cNvPicPr>
          <p:nvPr/>
        </p:nvPicPr>
        <p:blipFill>
          <a:blip r:embed="rId3"/>
          <a:srcRect l="6157" t="6483" r="13166" b="-1"/>
          <a:stretch>
            <a:fillRect/>
          </a:stretch>
        </p:blipFill>
        <p:spPr>
          <a:xfrm>
            <a:off x="3523488" y="10"/>
            <a:ext cx="8668512" cy="6857990"/>
          </a:xfrm>
          <a:prstGeom prst="rect">
            <a:avLst/>
          </a:prstGeom>
        </p:spPr>
      </p:pic>
      <p:sp>
        <p:nvSpPr>
          <p:cNvPr id="4" name="Rectangle 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FA84296F-175F-CFC3-8BF1-85F7B1939036}"/>
              </a:ext>
            </a:extLst>
          </p:cNvPr>
          <p:cNvSpPr>
            <a:spLocks noGrp="1"/>
          </p:cNvSpPr>
          <p:nvPr/>
        </p:nvSpPr>
        <p:spPr>
          <a:xfrm>
            <a:off x="249380" y="1896142"/>
            <a:ext cx="7136042" cy="1445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a:solidFill>
                  <a:schemeClr val="bg1"/>
                </a:solidFill>
              </a:rPr>
              <a:t>Sciences Curriculum Improvement Cycle (CIC)</a:t>
            </a:r>
          </a:p>
        </p:txBody>
      </p:sp>
      <p:sp>
        <p:nvSpPr>
          <p:cNvPr id="6" name="Subtitle 2">
            <a:extLst>
              <a:ext uri="{FF2B5EF4-FFF2-40B4-BE49-F238E27FC236}">
                <a16:creationId xmlns:a16="http://schemas.microsoft.com/office/drawing/2014/main" id="{D8F98E59-FFB8-16F5-EFFB-6697E1E9063A}"/>
              </a:ext>
            </a:extLst>
          </p:cNvPr>
          <p:cNvSpPr>
            <a:spLocks noGrp="1"/>
          </p:cNvSpPr>
          <p:nvPr/>
        </p:nvSpPr>
        <p:spPr>
          <a:xfrm>
            <a:off x="390986" y="5270879"/>
            <a:ext cx="5705014" cy="120814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a:solidFill>
                  <a:schemeClr val="bg1"/>
                </a:solidFill>
              </a:rPr>
              <a:t>Science Network Webinar</a:t>
            </a:r>
            <a:endParaRPr lang="en-US">
              <a:solidFill>
                <a:schemeClr val="bg1"/>
              </a:solidFill>
            </a:endParaRPr>
          </a:p>
          <a:p>
            <a:pPr algn="l"/>
            <a:r>
              <a:rPr lang="en-GB" sz="3200">
                <a:solidFill>
                  <a:schemeClr val="bg1"/>
                </a:solidFill>
              </a:rPr>
              <a:t>29 October 2025</a:t>
            </a:r>
            <a:endParaRPr lang="en-GB">
              <a:solidFill>
                <a:schemeClr val="bg1"/>
              </a:solidFill>
            </a:endParaRPr>
          </a:p>
        </p:txBody>
      </p:sp>
      <p:sp>
        <p:nvSpPr>
          <p:cNvPr id="7" name="Rectangle 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05EA06-8DFD-E085-AC4C-6032DE932691}"/>
              </a:ext>
            </a:extLst>
          </p:cNvPr>
          <p:cNvSpPr/>
          <p:nvPr/>
        </p:nvSpPr>
        <p:spPr>
          <a:xfrm flipH="1">
            <a:off x="397076" y="601160"/>
            <a:ext cx="909780" cy="17841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descr="A black and white logo&#10;&#10;Description automatically generated">
            <a:extLst>
              <a:ext uri="{FF2B5EF4-FFF2-40B4-BE49-F238E27FC236}">
                <a16:creationId xmlns:a16="http://schemas.microsoft.com/office/drawing/2014/main" id="{07D0DFAF-0523-6E81-7F52-682AD3EE2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1" y="93904"/>
            <a:ext cx="3030804" cy="1209861"/>
          </a:xfrm>
          <a:prstGeom prst="rect">
            <a:avLst/>
          </a:prstGeom>
        </p:spPr>
      </p:pic>
      <p:sp>
        <p:nvSpPr>
          <p:cNvPr id="11" name="TextBox 10">
            <a:extLst>
              <a:ext uri="{FF2B5EF4-FFF2-40B4-BE49-F238E27FC236}">
                <a16:creationId xmlns:a16="http://schemas.microsoft.com/office/drawing/2014/main" id="{4EFD8E51-96AB-E4F9-C3CD-4146B81376FC}"/>
              </a:ext>
            </a:extLst>
          </p:cNvPr>
          <p:cNvSpPr txBox="1"/>
          <p:nvPr/>
        </p:nvSpPr>
        <p:spPr>
          <a:xfrm>
            <a:off x="249379" y="3340804"/>
            <a:ext cx="8808937" cy="646331"/>
          </a:xfrm>
          <a:prstGeom prst="rect">
            <a:avLst/>
          </a:prstGeom>
          <a:noFill/>
        </p:spPr>
        <p:txBody>
          <a:bodyPr wrap="square" lIns="91440" tIns="45720" rIns="91440" bIns="45720" rtlCol="0" anchor="t">
            <a:spAutoFit/>
          </a:bodyPr>
          <a:lstStyle/>
          <a:p>
            <a:r>
              <a:rPr lang="en-GB" sz="3600">
                <a:solidFill>
                  <a:srgbClr val="FFC000"/>
                </a:solidFill>
              </a:rPr>
              <a:t>Focus: Cross-curricular expectations</a:t>
            </a:r>
          </a:p>
        </p:txBody>
      </p:sp>
    </p:spTree>
    <p:extLst>
      <p:ext uri="{BB962C8B-B14F-4D97-AF65-F5344CB8AC3E}">
        <p14:creationId xmlns:p14="http://schemas.microsoft.com/office/powerpoint/2010/main" val="381880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B072C-1F10-2823-E745-76C0F866A30C}"/>
              </a:ext>
            </a:extLst>
          </p:cNvPr>
          <p:cNvPicPr>
            <a:picLocks noChangeAspect="1"/>
          </p:cNvPicPr>
          <p:nvPr/>
        </p:nvPicPr>
        <p:blipFill>
          <a:blip r:embed="rId3"/>
          <a:stretch>
            <a:fillRect/>
          </a:stretch>
        </p:blipFill>
        <p:spPr>
          <a:xfrm>
            <a:off x="0" y="4771"/>
            <a:ext cx="12200493" cy="6853229"/>
          </a:xfrm>
          <a:prstGeom prst="rect">
            <a:avLst/>
          </a:prstGeom>
        </p:spPr>
      </p:pic>
    </p:spTree>
    <p:extLst>
      <p:ext uri="{BB962C8B-B14F-4D97-AF65-F5344CB8AC3E}">
        <p14:creationId xmlns:p14="http://schemas.microsoft.com/office/powerpoint/2010/main" val="271700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et launch with a light trail in the sky">
            <a:extLst>
              <a:ext uri="{FF2B5EF4-FFF2-40B4-BE49-F238E27FC236}">
                <a16:creationId xmlns:a16="http://schemas.microsoft.com/office/drawing/2014/main" id="{FECF4144-114B-B910-137E-C0FDAD995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335" y="-23076"/>
            <a:ext cx="10356229" cy="6904152"/>
          </a:xfrm>
          <a:prstGeom prst="rect">
            <a:avLst/>
          </a:prstGeom>
        </p:spPr>
      </p:pic>
      <p:sp>
        <p:nvSpPr>
          <p:cNvPr id="20" name="Rectangle 19">
            <a:extLst>
              <a:ext uri="{FF2B5EF4-FFF2-40B4-BE49-F238E27FC236}">
                <a16:creationId xmlns:a16="http://schemas.microsoft.com/office/drawing/2014/main" id="{427119AE-4269-91C3-CF44-88108D86E96A}"/>
              </a:ext>
            </a:extLst>
          </p:cNvPr>
          <p:cNvSpPr/>
          <p:nvPr/>
        </p:nvSpPr>
        <p:spPr>
          <a:xfrm>
            <a:off x="-86610" y="-29712"/>
            <a:ext cx="4280598" cy="690415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1232477-8365-945B-F3BD-1B7A994A0A44}"/>
              </a:ext>
            </a:extLst>
          </p:cNvPr>
          <p:cNvSpPr txBox="1"/>
          <p:nvPr/>
        </p:nvSpPr>
        <p:spPr>
          <a:xfrm>
            <a:off x="10259836" y="6407201"/>
            <a:ext cx="1124126" cy="203295"/>
          </a:xfrm>
          <a:prstGeom prst="rect">
            <a:avLst/>
          </a:prstGeom>
          <a:noFill/>
        </p:spPr>
        <p:txBody>
          <a:bodyPr wrap="square" rtlCol="0">
            <a:spAutoFit/>
          </a:bodyPr>
          <a:lstStyle/>
          <a:p>
            <a:pPr defTabSz="786384">
              <a:spcAft>
                <a:spcPts val="600"/>
              </a:spcAft>
            </a:pPr>
            <a:r>
              <a:rPr lang="en-GB" sz="688" kern="1200">
                <a:solidFill>
                  <a:schemeClr val="bg1"/>
                </a:solidFill>
                <a:latin typeface="+mn-lt"/>
                <a:ea typeface="+mn-ea"/>
                <a:cs typeface="+mn-cs"/>
              </a:rPr>
              <a:t>Photo: SpaceX, </a:t>
            </a:r>
            <a:r>
              <a:rPr lang="en-GB" sz="688" kern="1200" err="1">
                <a:solidFill>
                  <a:schemeClr val="bg1"/>
                </a:solidFill>
                <a:latin typeface="+mn-lt"/>
                <a:ea typeface="+mn-ea"/>
                <a:cs typeface="+mn-cs"/>
              </a:rPr>
              <a:t>Unsplash</a:t>
            </a:r>
            <a:endParaRPr lang="en-GB" sz="800">
              <a:solidFill>
                <a:schemeClr val="bg1"/>
              </a:solidFill>
            </a:endParaRPr>
          </a:p>
        </p:txBody>
      </p:sp>
      <p:sp>
        <p:nvSpPr>
          <p:cNvPr id="4" name="TextBox 3">
            <a:extLst>
              <a:ext uri="{FF2B5EF4-FFF2-40B4-BE49-F238E27FC236}">
                <a16:creationId xmlns:a16="http://schemas.microsoft.com/office/drawing/2014/main" id="{928FCE85-BB42-D5D8-64CD-D8AE51A0FCAE}"/>
              </a:ext>
            </a:extLst>
          </p:cNvPr>
          <p:cNvSpPr txBox="1"/>
          <p:nvPr/>
        </p:nvSpPr>
        <p:spPr>
          <a:xfrm>
            <a:off x="125719" y="205521"/>
            <a:ext cx="2703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Jumble" panose="020F0502020204030204" pitchFamily="2" charset="0"/>
                <a:ea typeface="ADLaM Display" panose="02010000000000000000" pitchFamily="2" charset="0"/>
                <a:cs typeface="ADLaM Display" panose="02010000000000000000" pitchFamily="2" charset="0"/>
              </a:rPr>
              <a:t>Space</a:t>
            </a:r>
          </a:p>
        </p:txBody>
      </p:sp>
      <p:sp>
        <p:nvSpPr>
          <p:cNvPr id="5" name="TextBox 4">
            <a:extLst>
              <a:ext uri="{FF2B5EF4-FFF2-40B4-BE49-F238E27FC236}">
                <a16:creationId xmlns:a16="http://schemas.microsoft.com/office/drawing/2014/main" id="{4B667FA0-DE48-48D1-4CEA-992F0F4D5638}"/>
              </a:ext>
            </a:extLst>
          </p:cNvPr>
          <p:cNvSpPr txBox="1"/>
          <p:nvPr/>
        </p:nvSpPr>
        <p:spPr>
          <a:xfrm>
            <a:off x="0" y="1171276"/>
            <a:ext cx="4591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92D050"/>
                </a:solidFill>
                <a:effectLst/>
                <a:uLnTx/>
                <a:uFillTx/>
                <a:latin typeface="Aptos ExtraBold" panose="020F0502020204030204" pitchFamily="34" charset="0"/>
                <a:ea typeface="+mn-ea"/>
                <a:cs typeface="+mn-cs"/>
              </a:rPr>
              <a:t>Advanced manufacturing</a:t>
            </a:r>
          </a:p>
        </p:txBody>
      </p:sp>
      <p:sp>
        <p:nvSpPr>
          <p:cNvPr id="6" name="TextBox 5">
            <a:extLst>
              <a:ext uri="{FF2B5EF4-FFF2-40B4-BE49-F238E27FC236}">
                <a16:creationId xmlns:a16="http://schemas.microsoft.com/office/drawing/2014/main" id="{93F26EB5-E29F-4EAD-0920-B5D09DD74F10}"/>
              </a:ext>
            </a:extLst>
          </p:cNvPr>
          <p:cNvSpPr txBox="1"/>
          <p:nvPr/>
        </p:nvSpPr>
        <p:spPr>
          <a:xfrm>
            <a:off x="198301" y="1814818"/>
            <a:ext cx="34989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79646">
                    <a:lumMod val="75000"/>
                  </a:srgbClr>
                </a:solidFill>
                <a:effectLst/>
                <a:uLnTx/>
                <a:uFillTx/>
                <a:latin typeface="Segoe UI Black" panose="020B0A02040204020203" pitchFamily="34" charset="0"/>
                <a:ea typeface="Segoe UI Black" panose="020B0A02040204020203" pitchFamily="34" charset="0"/>
                <a:cs typeface="+mn-cs"/>
              </a:rPr>
              <a:t>Life and chemical sciences</a:t>
            </a:r>
          </a:p>
        </p:txBody>
      </p:sp>
      <p:sp>
        <p:nvSpPr>
          <p:cNvPr id="7" name="TextBox 6">
            <a:extLst>
              <a:ext uri="{FF2B5EF4-FFF2-40B4-BE49-F238E27FC236}">
                <a16:creationId xmlns:a16="http://schemas.microsoft.com/office/drawing/2014/main" id="{387A3871-88C9-E79C-5AC0-E3B6AF8CAA34}"/>
              </a:ext>
            </a:extLst>
          </p:cNvPr>
          <p:cNvSpPr txBox="1"/>
          <p:nvPr/>
        </p:nvSpPr>
        <p:spPr>
          <a:xfrm>
            <a:off x="214605" y="2861401"/>
            <a:ext cx="3573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FF00"/>
                </a:solidFill>
                <a:effectLst/>
                <a:uLnTx/>
                <a:uFillTx/>
                <a:latin typeface="Trade Gothic Next Heavy" panose="020F0502020204030204" pitchFamily="34" charset="0"/>
                <a:ea typeface="+mn-ea"/>
                <a:cs typeface="MoolBoran" panose="020F0502020204030204" pitchFamily="34" charset="0"/>
              </a:rPr>
              <a:t>Green economy</a:t>
            </a:r>
          </a:p>
        </p:txBody>
      </p:sp>
      <p:sp>
        <p:nvSpPr>
          <p:cNvPr id="17" name="TextBox 16">
            <a:extLst>
              <a:ext uri="{FF2B5EF4-FFF2-40B4-BE49-F238E27FC236}">
                <a16:creationId xmlns:a16="http://schemas.microsoft.com/office/drawing/2014/main" id="{D55AEFC6-82AA-721A-C13D-3CD67235B77C}"/>
              </a:ext>
            </a:extLst>
          </p:cNvPr>
          <p:cNvSpPr txBox="1"/>
          <p:nvPr/>
        </p:nvSpPr>
        <p:spPr>
          <a:xfrm>
            <a:off x="125719" y="3538652"/>
            <a:ext cx="26685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alibri"/>
                <a:ea typeface="+mn-ea"/>
                <a:cs typeface="+mn-cs"/>
              </a:rPr>
              <a:t>Energy</a:t>
            </a:r>
          </a:p>
        </p:txBody>
      </p:sp>
      <p:sp>
        <p:nvSpPr>
          <p:cNvPr id="18" name="TextBox 17">
            <a:extLst>
              <a:ext uri="{FF2B5EF4-FFF2-40B4-BE49-F238E27FC236}">
                <a16:creationId xmlns:a16="http://schemas.microsoft.com/office/drawing/2014/main" id="{FF423DE6-F269-9813-3D0C-CB3CDB3CF678}"/>
              </a:ext>
            </a:extLst>
          </p:cNvPr>
          <p:cNvSpPr txBox="1"/>
          <p:nvPr/>
        </p:nvSpPr>
        <p:spPr>
          <a:xfrm>
            <a:off x="2094625" y="3726494"/>
            <a:ext cx="30511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F0"/>
                </a:solidFill>
                <a:effectLst/>
                <a:uLnTx/>
                <a:uFillTx/>
                <a:latin typeface="Jumble" panose="02000503000000020004" pitchFamily="2" charset="0"/>
                <a:ea typeface="+mn-ea"/>
                <a:cs typeface="+mn-cs"/>
              </a:rPr>
              <a:t>Fintech</a:t>
            </a:r>
          </a:p>
        </p:txBody>
      </p:sp>
      <p:sp>
        <p:nvSpPr>
          <p:cNvPr id="19" name="TextBox 18">
            <a:extLst>
              <a:ext uri="{FF2B5EF4-FFF2-40B4-BE49-F238E27FC236}">
                <a16:creationId xmlns:a16="http://schemas.microsoft.com/office/drawing/2014/main" id="{0188EE1F-DD96-9248-7DEC-D9952DC35522}"/>
              </a:ext>
            </a:extLst>
          </p:cNvPr>
          <p:cNvSpPr txBox="1"/>
          <p:nvPr/>
        </p:nvSpPr>
        <p:spPr>
          <a:xfrm>
            <a:off x="2094625" y="4954710"/>
            <a:ext cx="26429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B050"/>
                </a:solidFill>
                <a:effectLst/>
                <a:uLnTx/>
                <a:uFillTx/>
                <a:latin typeface="Calibri"/>
                <a:ea typeface="+mn-ea"/>
                <a:cs typeface="+mn-cs"/>
              </a:rPr>
              <a:t>Creative &amp; digital media</a:t>
            </a:r>
          </a:p>
        </p:txBody>
      </p:sp>
      <p:sp>
        <p:nvSpPr>
          <p:cNvPr id="21" name="TextBox 20">
            <a:extLst>
              <a:ext uri="{FF2B5EF4-FFF2-40B4-BE49-F238E27FC236}">
                <a16:creationId xmlns:a16="http://schemas.microsoft.com/office/drawing/2014/main" id="{D783C74D-D980-16F6-862D-37F8A7BAD231}"/>
              </a:ext>
            </a:extLst>
          </p:cNvPr>
          <p:cNvSpPr txBox="1"/>
          <p:nvPr/>
        </p:nvSpPr>
        <p:spPr>
          <a:xfrm>
            <a:off x="214605" y="4404852"/>
            <a:ext cx="33872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FF00"/>
                </a:solidFill>
                <a:effectLst/>
                <a:uLnTx/>
                <a:uFillTx/>
                <a:latin typeface="Modern Love" panose="020F0502020204030204" pitchFamily="82" charset="0"/>
                <a:ea typeface="ADLaM Display" panose="02010000000000000000" pitchFamily="2" charset="0"/>
                <a:cs typeface="ADLaM Display" panose="02010000000000000000" pitchFamily="2" charset="0"/>
              </a:rPr>
              <a:t>Food and drink</a:t>
            </a:r>
          </a:p>
        </p:txBody>
      </p:sp>
      <p:sp>
        <p:nvSpPr>
          <p:cNvPr id="22" name="TextBox 21">
            <a:extLst>
              <a:ext uri="{FF2B5EF4-FFF2-40B4-BE49-F238E27FC236}">
                <a16:creationId xmlns:a16="http://schemas.microsoft.com/office/drawing/2014/main" id="{6874475A-4DF3-B710-2E24-C4D3B7091B9F}"/>
              </a:ext>
            </a:extLst>
          </p:cNvPr>
          <p:cNvSpPr txBox="1"/>
          <p:nvPr/>
        </p:nvSpPr>
        <p:spPr>
          <a:xfrm>
            <a:off x="335476" y="6025721"/>
            <a:ext cx="33872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7030A0"/>
                </a:solidFill>
                <a:effectLst/>
                <a:uLnTx/>
                <a:uFillTx/>
                <a:latin typeface="MV Boli" panose="02000500030200090000" pitchFamily="2" charset="0"/>
                <a:ea typeface="ADLaM Display" panose="02010000000000000000" pitchFamily="2" charset="0"/>
                <a:cs typeface="MV Boli" panose="02000500030200090000" pitchFamily="2" charset="0"/>
              </a:rPr>
              <a:t>Land and nature</a:t>
            </a:r>
          </a:p>
        </p:txBody>
      </p:sp>
      <p:sp>
        <p:nvSpPr>
          <p:cNvPr id="23" name="TextBox 22">
            <a:extLst>
              <a:ext uri="{FF2B5EF4-FFF2-40B4-BE49-F238E27FC236}">
                <a16:creationId xmlns:a16="http://schemas.microsoft.com/office/drawing/2014/main" id="{1BB60BD0-A0EF-0F9D-7B74-62CAA7AA312E}"/>
              </a:ext>
            </a:extLst>
          </p:cNvPr>
          <p:cNvSpPr txBox="1"/>
          <p:nvPr/>
        </p:nvSpPr>
        <p:spPr>
          <a:xfrm>
            <a:off x="2094625" y="2388870"/>
            <a:ext cx="2099363" cy="400110"/>
          </a:xfrm>
          <a:prstGeom prst="rect">
            <a:avLst/>
          </a:prstGeom>
          <a:noFill/>
        </p:spPr>
        <p:txBody>
          <a:bodyPr wrap="square" rtlCol="0">
            <a:spAutoFit/>
          </a:bodyPr>
          <a:lstStyle/>
          <a:p>
            <a:r>
              <a:rPr lang="en-GB" sz="2000">
                <a:solidFill>
                  <a:schemeClr val="bg1"/>
                </a:solidFill>
                <a:latin typeface="Copperplate Gothic Bold" panose="020E0705020206020404" pitchFamily="34" charset="0"/>
              </a:rPr>
              <a:t>engineering</a:t>
            </a:r>
          </a:p>
        </p:txBody>
      </p:sp>
      <p:sp>
        <p:nvSpPr>
          <p:cNvPr id="24" name="TextBox 23">
            <a:extLst>
              <a:ext uri="{FF2B5EF4-FFF2-40B4-BE49-F238E27FC236}">
                <a16:creationId xmlns:a16="http://schemas.microsoft.com/office/drawing/2014/main" id="{51FED67C-3FDB-6009-AE21-A37C06C37CC0}"/>
              </a:ext>
            </a:extLst>
          </p:cNvPr>
          <p:cNvSpPr txBox="1"/>
          <p:nvPr/>
        </p:nvSpPr>
        <p:spPr>
          <a:xfrm>
            <a:off x="309850" y="5317372"/>
            <a:ext cx="2099363" cy="584775"/>
          </a:xfrm>
          <a:prstGeom prst="rect">
            <a:avLst/>
          </a:prstGeom>
          <a:noFill/>
        </p:spPr>
        <p:txBody>
          <a:bodyPr wrap="square" rtlCol="0">
            <a:spAutoFit/>
          </a:bodyPr>
          <a:lstStyle/>
          <a:p>
            <a:r>
              <a:rPr lang="en-GB" sz="3200">
                <a:solidFill>
                  <a:srgbClr val="B8A7D9"/>
                </a:solidFill>
                <a:latin typeface="Bahnschrift Light" panose="020B0502040204020203" pitchFamily="34" charset="0"/>
              </a:rPr>
              <a:t>Robotics</a:t>
            </a:r>
          </a:p>
        </p:txBody>
      </p:sp>
      <p:sp>
        <p:nvSpPr>
          <p:cNvPr id="8" name="TextBox 7">
            <a:extLst>
              <a:ext uri="{FF2B5EF4-FFF2-40B4-BE49-F238E27FC236}">
                <a16:creationId xmlns:a16="http://schemas.microsoft.com/office/drawing/2014/main" id="{FE2B4364-77FA-4CAB-6808-53942964299F}"/>
              </a:ext>
            </a:extLst>
          </p:cNvPr>
          <p:cNvSpPr txBox="1"/>
          <p:nvPr/>
        </p:nvSpPr>
        <p:spPr>
          <a:xfrm>
            <a:off x="1908208" y="646031"/>
            <a:ext cx="2181839" cy="461665"/>
          </a:xfrm>
          <a:prstGeom prst="rect">
            <a:avLst/>
          </a:prstGeom>
          <a:noFill/>
        </p:spPr>
        <p:txBody>
          <a:bodyPr wrap="square" rtlCol="0">
            <a:spAutoFit/>
          </a:bodyPr>
          <a:lstStyle/>
          <a:p>
            <a:r>
              <a:rPr lang="en-GB" sz="2400" b="1">
                <a:solidFill>
                  <a:srgbClr val="FFFF00"/>
                </a:solidFill>
                <a:latin typeface="Arial Black" panose="020B0A04020102020204" pitchFamily="34" charset="0"/>
              </a:rPr>
              <a:t>Healthcare</a:t>
            </a:r>
          </a:p>
        </p:txBody>
      </p:sp>
    </p:spTree>
    <p:extLst>
      <p:ext uri="{BB962C8B-B14F-4D97-AF65-F5344CB8AC3E}">
        <p14:creationId xmlns:p14="http://schemas.microsoft.com/office/powerpoint/2010/main" val="107813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Free Crisps Potato Crisps photo and picture">
            <a:extLst>
              <a:ext uri="{FF2B5EF4-FFF2-40B4-BE49-F238E27FC236}">
                <a16:creationId xmlns:a16="http://schemas.microsoft.com/office/drawing/2014/main" id="{D8CF8A71-FCFE-F924-F2D8-FE1FB1B8C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74" r="-2" b="18467"/>
          <a:stretch>
            <a:fillRect/>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Addiction Antibiotic photo and picture">
            <a:extLst>
              <a:ext uri="{FF2B5EF4-FFF2-40B4-BE49-F238E27FC236}">
                <a16:creationId xmlns:a16="http://schemas.microsoft.com/office/drawing/2014/main" id="{1B0151EE-0185-F6DA-A007-9CA9C3B37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339" r="-2" b="2007"/>
          <a:stretch>
            <a:fillRect/>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Red Vape photo and picture">
            <a:extLst>
              <a:ext uri="{FF2B5EF4-FFF2-40B4-BE49-F238E27FC236}">
                <a16:creationId xmlns:a16="http://schemas.microsoft.com/office/drawing/2014/main" id="{35C727D6-DCD4-68C6-4535-A55FD259C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8873"/>
          <a:stretch>
            <a:fillRect/>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FA08F0-996D-7D92-55BF-8A79591BE6C1}"/>
              </a:ext>
            </a:extLst>
          </p:cNvPr>
          <p:cNvSpPr txBox="1"/>
          <p:nvPr/>
        </p:nvSpPr>
        <p:spPr>
          <a:xfrm>
            <a:off x="290092" y="6397768"/>
            <a:ext cx="4717337" cy="275176"/>
          </a:xfrm>
          <a:prstGeom prst="rect">
            <a:avLst/>
          </a:prstGeom>
          <a:noFill/>
        </p:spPr>
        <p:txBody>
          <a:bodyPr wrap="square" rtlCol="0">
            <a:spAutoFit/>
          </a:bodyPr>
          <a:lstStyle/>
          <a:p>
            <a:r>
              <a:rPr lang="en-GB" sz="1200"/>
              <a:t>Photos: StockSnap, </a:t>
            </a:r>
            <a:r>
              <a:rPr lang="en-GB" sz="1200" err="1"/>
              <a:t>PublicDomainPictures</a:t>
            </a:r>
            <a:r>
              <a:rPr lang="en-GB" sz="1200"/>
              <a:t>, Mabel Amber, </a:t>
            </a:r>
            <a:r>
              <a:rPr lang="en-GB" sz="1200" err="1"/>
              <a:t>Pixabay</a:t>
            </a:r>
            <a:endParaRPr lang="en-GB" sz="1200"/>
          </a:p>
        </p:txBody>
      </p:sp>
      <p:sp>
        <p:nvSpPr>
          <p:cNvPr id="3" name="TextBox 2">
            <a:extLst>
              <a:ext uri="{FF2B5EF4-FFF2-40B4-BE49-F238E27FC236}">
                <a16:creationId xmlns:a16="http://schemas.microsoft.com/office/drawing/2014/main" id="{5A8CE35A-AF64-E029-9C7C-94A65C679546}"/>
              </a:ext>
            </a:extLst>
          </p:cNvPr>
          <p:cNvSpPr txBox="1"/>
          <p:nvPr/>
        </p:nvSpPr>
        <p:spPr>
          <a:xfrm>
            <a:off x="5704114" y="5887748"/>
            <a:ext cx="5965371" cy="584775"/>
          </a:xfrm>
          <a:prstGeom prst="rect">
            <a:avLst/>
          </a:prstGeom>
          <a:solidFill>
            <a:srgbClr val="F62D4F"/>
          </a:solidFill>
        </p:spPr>
        <p:txBody>
          <a:bodyPr wrap="square" rtlCol="0">
            <a:spAutoFit/>
          </a:bodyPr>
          <a:lstStyle/>
          <a:p>
            <a:pPr algn="ctr"/>
            <a:r>
              <a:rPr lang="en-GB" sz="3200" b="1" dirty="0">
                <a:solidFill>
                  <a:schemeClr val="bg1"/>
                </a:solidFill>
              </a:rPr>
              <a:t>Health &amp; wellbeing</a:t>
            </a:r>
          </a:p>
        </p:txBody>
      </p:sp>
    </p:spTree>
    <p:extLst>
      <p:ext uri="{BB962C8B-B14F-4D97-AF65-F5344CB8AC3E}">
        <p14:creationId xmlns:p14="http://schemas.microsoft.com/office/powerpoint/2010/main" val="427317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computer chip with the letter a on top of it">
            <a:extLst>
              <a:ext uri="{FF2B5EF4-FFF2-40B4-BE49-F238E27FC236}">
                <a16:creationId xmlns:a16="http://schemas.microsoft.com/office/drawing/2014/main" id="{BCA67C88-EAD2-79BD-0148-A6B62DFAC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16" b="14216"/>
          <a:stretch/>
        </p:blipFill>
        <p:spPr bwMode="auto">
          <a:xfrm>
            <a:off x="20" y="10"/>
            <a:ext cx="12191980" cy="6857990"/>
          </a:xfrm>
          <a:prstGeom prst="rect">
            <a:avLst/>
          </a:prstGeom>
          <a:solidFill>
            <a:srgbClr val="FFFFFF"/>
          </a:solidFill>
        </p:spPr>
      </p:pic>
      <p:sp>
        <p:nvSpPr>
          <p:cNvPr id="2" name="TextBox 1">
            <a:extLst>
              <a:ext uri="{FF2B5EF4-FFF2-40B4-BE49-F238E27FC236}">
                <a16:creationId xmlns:a16="http://schemas.microsoft.com/office/drawing/2014/main" id="{4E57104D-7E26-7ADF-753E-0737B6F9C55C}"/>
              </a:ext>
            </a:extLst>
          </p:cNvPr>
          <p:cNvSpPr txBox="1"/>
          <p:nvPr/>
        </p:nvSpPr>
        <p:spPr>
          <a:xfrm>
            <a:off x="281354" y="5164853"/>
            <a:ext cx="11910646" cy="830997"/>
          </a:xfrm>
          <a:prstGeom prst="rect">
            <a:avLst/>
          </a:prstGeom>
          <a:solidFill>
            <a:srgbClr val="FF0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Calibri"/>
                <a:ea typeface="+mn-ea"/>
                <a:cs typeface="+mn-cs"/>
              </a:rPr>
              <a:t>Are we ready?</a:t>
            </a:r>
          </a:p>
        </p:txBody>
      </p:sp>
    </p:spTree>
    <p:extLst>
      <p:ext uri="{BB962C8B-B14F-4D97-AF65-F5344CB8AC3E}">
        <p14:creationId xmlns:p14="http://schemas.microsoft.com/office/powerpoint/2010/main" val="232586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yellow shirt&#10;&#10;Description automatically generated">
            <a:extLst>
              <a:ext uri="{FF2B5EF4-FFF2-40B4-BE49-F238E27FC236}">
                <a16:creationId xmlns:a16="http://schemas.microsoft.com/office/drawing/2014/main" id="{AAD7E69A-D6CA-0598-E652-ADBEF217176C}"/>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9142" y="0"/>
            <a:ext cx="12191999" cy="6857990"/>
          </a:xfrm>
          <a:prstGeom prst="rect">
            <a:avLst/>
          </a:prstGeom>
        </p:spPr>
      </p:pic>
      <p:sp>
        <p:nvSpPr>
          <p:cNvPr id="11" name="TextBox 10">
            <a:extLst>
              <a:ext uri="{FF2B5EF4-FFF2-40B4-BE49-F238E27FC236}">
                <a16:creationId xmlns:a16="http://schemas.microsoft.com/office/drawing/2014/main" id="{2972BFE6-D326-6A06-CC1B-4D7F30E0D571}"/>
              </a:ext>
            </a:extLst>
          </p:cNvPr>
          <p:cNvSpPr txBox="1"/>
          <p:nvPr/>
        </p:nvSpPr>
        <p:spPr>
          <a:xfrm>
            <a:off x="-15236" y="4979357"/>
            <a:ext cx="12191998" cy="1846659"/>
          </a:xfrm>
          <a:prstGeom prst="rect">
            <a:avLst/>
          </a:prstGeom>
          <a:solidFill>
            <a:srgbClr val="E44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“There is a real need to ensure that STEM education being provided in schools is rooted in the real world, and of direct relevance not only for their future career choices, but accurately represents STEM-related enterprises and sectors of the economy.  More and better information regarding STEM jobs is also required.”</a:t>
            </a:r>
            <a:endParaRPr kumimoji="0" lang="en-GB"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E51A489-BE0F-7924-1E95-F2084B3E4C08}"/>
              </a:ext>
            </a:extLst>
          </p:cNvPr>
          <p:cNvSpPr txBox="1"/>
          <p:nvPr/>
        </p:nvSpPr>
        <p:spPr>
          <a:xfrm>
            <a:off x="106943" y="86049"/>
            <a:ext cx="50643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Photo: University of Southampton. Civil Engineering. This is Engineering</a:t>
            </a:r>
          </a:p>
        </p:txBody>
      </p:sp>
      <p:pic>
        <p:nvPicPr>
          <p:cNvPr id="12" name="Picture 11">
            <a:extLst>
              <a:ext uri="{FF2B5EF4-FFF2-40B4-BE49-F238E27FC236}">
                <a16:creationId xmlns:a16="http://schemas.microsoft.com/office/drawing/2014/main" id="{5E58C28D-F794-9248-D0DC-F04340878008}"/>
              </a:ext>
            </a:extLst>
          </p:cNvPr>
          <p:cNvPicPr>
            <a:picLocks noChangeAspect="1"/>
          </p:cNvPicPr>
          <p:nvPr/>
        </p:nvPicPr>
        <p:blipFill>
          <a:blip r:embed="rId4"/>
          <a:stretch>
            <a:fillRect/>
          </a:stretch>
        </p:blipFill>
        <p:spPr>
          <a:xfrm rot="370289">
            <a:off x="9288469" y="1488884"/>
            <a:ext cx="2467999" cy="3483867"/>
          </a:xfrm>
          <a:prstGeom prst="rect">
            <a:avLst/>
          </a:prstGeom>
          <a:ln>
            <a:solidFill>
              <a:srgbClr val="7030A0"/>
            </a:solidFill>
          </a:ln>
        </p:spPr>
      </p:pic>
      <p:sp>
        <p:nvSpPr>
          <p:cNvPr id="2" name="TextBox 1">
            <a:extLst>
              <a:ext uri="{FF2B5EF4-FFF2-40B4-BE49-F238E27FC236}">
                <a16:creationId xmlns:a16="http://schemas.microsoft.com/office/drawing/2014/main" id="{BE61897A-E9F9-1585-AE6D-A6178896238E}"/>
              </a:ext>
            </a:extLst>
          </p:cNvPr>
          <p:cNvSpPr txBox="1"/>
          <p:nvPr/>
        </p:nvSpPr>
        <p:spPr>
          <a:xfrm rot="21323077">
            <a:off x="106943" y="3537857"/>
            <a:ext cx="3909886" cy="1200329"/>
          </a:xfrm>
          <a:prstGeom prst="rect">
            <a:avLst/>
          </a:prstGeom>
          <a:solidFill>
            <a:srgbClr val="7C267C"/>
          </a:solidFill>
        </p:spPr>
        <p:txBody>
          <a:bodyPr wrap="square" rtlCol="0">
            <a:spAutoFit/>
          </a:bodyPr>
          <a:lstStyle/>
          <a:p>
            <a:r>
              <a:rPr lang="en-GB" dirty="0">
                <a:solidFill>
                  <a:schemeClr val="bg1"/>
                </a:solidFill>
              </a:rPr>
              <a:t>https://education.gov.scot/media/0skjinph/ekosgen-structural-barriers-to-stem-engagement-year-3-report-nov-2022.pdf</a:t>
            </a:r>
          </a:p>
        </p:txBody>
      </p:sp>
    </p:spTree>
    <p:extLst>
      <p:ext uri="{BB962C8B-B14F-4D97-AF65-F5344CB8AC3E}">
        <p14:creationId xmlns:p14="http://schemas.microsoft.com/office/powerpoint/2010/main" val="9902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00F1-7A35-9F4B-0447-BC040061774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924848-BE3C-A58C-123A-2BE77C75AC36}"/>
              </a:ext>
            </a:extLst>
          </p:cNvPr>
          <p:cNvSpPr txBox="1"/>
          <p:nvPr/>
        </p:nvSpPr>
        <p:spPr>
          <a:xfrm>
            <a:off x="19083" y="-43250"/>
            <a:ext cx="12192000" cy="6858000"/>
          </a:xfrm>
          <a:prstGeom prst="rect">
            <a:avLst/>
          </a:prstGeom>
          <a:solidFill>
            <a:srgbClr val="022656"/>
          </a:solidFill>
          <a:ln>
            <a:solidFill>
              <a:schemeClr val="tx2">
                <a:lumMod val="10000"/>
                <a:lumOff val="90000"/>
              </a:schemeClr>
            </a:solidFill>
          </a:ln>
        </p:spPr>
        <p:txBody>
          <a:bodyPr wrap="square" rtlCol="0">
            <a:spAutoFit/>
          </a:bodyPr>
          <a:lstStyle/>
          <a:p>
            <a:endParaRPr lang="en-GB"/>
          </a:p>
        </p:txBody>
      </p:sp>
      <p:pic>
        <p:nvPicPr>
          <p:cNvPr id="6" name="Picture 5">
            <a:extLst>
              <a:ext uri="{FF2B5EF4-FFF2-40B4-BE49-F238E27FC236}">
                <a16:creationId xmlns:a16="http://schemas.microsoft.com/office/drawing/2014/main" id="{44662659-71E4-7C41-F354-4D72BAFD48A9}"/>
              </a:ext>
            </a:extLst>
          </p:cNvPr>
          <p:cNvPicPr>
            <a:picLocks noChangeAspect="1"/>
          </p:cNvPicPr>
          <p:nvPr/>
        </p:nvPicPr>
        <p:blipFill>
          <a:blip r:embed="rId3"/>
          <a:stretch>
            <a:fillRect/>
          </a:stretch>
        </p:blipFill>
        <p:spPr>
          <a:xfrm rot="21359785">
            <a:off x="406734" y="492835"/>
            <a:ext cx="3803614" cy="5349911"/>
          </a:xfrm>
          <a:prstGeom prst="rect">
            <a:avLst/>
          </a:prstGeom>
          <a:ln w="57150">
            <a:solidFill>
              <a:srgbClr val="01A987"/>
            </a:solidFill>
          </a:ln>
        </p:spPr>
      </p:pic>
      <p:sp>
        <p:nvSpPr>
          <p:cNvPr id="2" name="TextBox 1">
            <a:extLst>
              <a:ext uri="{FF2B5EF4-FFF2-40B4-BE49-F238E27FC236}">
                <a16:creationId xmlns:a16="http://schemas.microsoft.com/office/drawing/2014/main" id="{EC7F8331-3773-8107-DD62-E1FA65C25410}"/>
              </a:ext>
            </a:extLst>
          </p:cNvPr>
          <p:cNvSpPr txBox="1"/>
          <p:nvPr/>
        </p:nvSpPr>
        <p:spPr>
          <a:xfrm>
            <a:off x="4510250" y="1017610"/>
            <a:ext cx="7457138" cy="4893647"/>
          </a:xfrm>
          <a:prstGeom prst="rect">
            <a:avLst/>
          </a:prstGeom>
          <a:noFill/>
        </p:spPr>
        <p:txBody>
          <a:bodyPr wrap="square" rtlCol="0">
            <a:spAutoFit/>
          </a:bodyPr>
          <a:lstStyle/>
          <a:p>
            <a:r>
              <a:rPr lang="en-GB" sz="3200">
                <a:solidFill>
                  <a:schemeClr val="bg1"/>
                </a:solidFill>
              </a:rPr>
              <a:t>The importance of project-based learning, inter-disciplinary learning and out-of-class activities in supporting STEM engagement should not be underestimated. Challenge- or project-based activities (often utilising externally-provided resources) with demonstrable real-world application will help to bridge the gap between the classroom and real life.</a:t>
            </a:r>
          </a:p>
          <a:p>
            <a:endParaRPr lang="en-GB" sz="2400">
              <a:solidFill>
                <a:schemeClr val="bg1"/>
              </a:solidFill>
            </a:endParaRPr>
          </a:p>
        </p:txBody>
      </p:sp>
      <p:sp>
        <p:nvSpPr>
          <p:cNvPr id="4" name="TextBox 3">
            <a:extLst>
              <a:ext uri="{FF2B5EF4-FFF2-40B4-BE49-F238E27FC236}">
                <a16:creationId xmlns:a16="http://schemas.microsoft.com/office/drawing/2014/main" id="{0C1FBBCA-F1C7-68ED-520C-3E1B268A624F}"/>
              </a:ext>
            </a:extLst>
          </p:cNvPr>
          <p:cNvSpPr txBox="1"/>
          <p:nvPr/>
        </p:nvSpPr>
        <p:spPr>
          <a:xfrm>
            <a:off x="1371600" y="6039838"/>
            <a:ext cx="10282596" cy="646331"/>
          </a:xfrm>
          <a:prstGeom prst="rect">
            <a:avLst/>
          </a:prstGeom>
          <a:solidFill>
            <a:srgbClr val="01A987"/>
          </a:solidFill>
          <a:ln>
            <a:solidFill>
              <a:srgbClr val="022656"/>
            </a:solidFill>
          </a:ln>
        </p:spPr>
        <p:txBody>
          <a:bodyPr wrap="square" rtlCol="0">
            <a:spAutoFit/>
          </a:bodyPr>
          <a:lstStyle/>
          <a:p>
            <a:pPr algn="ctr"/>
            <a:r>
              <a:rPr lang="en-GB" sz="2400" dirty="0">
                <a:solidFill>
                  <a:schemeClr val="bg1"/>
                </a:solidFill>
                <a:hlinkClick r:id="rId4">
                  <a:extLst>
                    <a:ext uri="{A12FA001-AC4F-418D-AE19-62706E023703}">
                      <ahyp:hlinkClr xmlns:ahyp="http://schemas.microsoft.com/office/drawing/2018/hyperlinkcolor" val="tx"/>
                    </a:ext>
                  </a:extLst>
                </a:hlinkClick>
              </a:rPr>
              <a:t>https://education.gov.scot/resources/a-summary-of-stem-resources</a:t>
            </a:r>
            <a:r>
              <a:rPr lang="en-GB" sz="3600" dirty="0">
                <a:solidFill>
                  <a:schemeClr val="bg1"/>
                </a:solidFill>
                <a:hlinkClick r:id="rId4">
                  <a:extLst>
                    <a:ext uri="{A12FA001-AC4F-418D-AE19-62706E023703}">
                      <ahyp:hlinkClr xmlns:ahyp="http://schemas.microsoft.com/office/drawing/2018/hyperlinkcolor" val="tx"/>
                    </a:ext>
                  </a:extLst>
                </a:hlinkClick>
              </a:rPr>
              <a:t>/</a:t>
            </a:r>
            <a:r>
              <a:rPr lang="en-GB" sz="3600" dirty="0">
                <a:solidFill>
                  <a:schemeClr val="bg1"/>
                </a:solidFill>
              </a:rPr>
              <a:t> </a:t>
            </a:r>
          </a:p>
        </p:txBody>
      </p:sp>
    </p:spTree>
    <p:extLst>
      <p:ext uri="{BB962C8B-B14F-4D97-AF65-F5344CB8AC3E}">
        <p14:creationId xmlns:p14="http://schemas.microsoft.com/office/powerpoint/2010/main" val="4190163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38C647-1996-3C9E-3B61-0A3476BAA00A}"/>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67B8B66-3185-E606-5156-FF94825D9F14}"/>
              </a:ext>
            </a:extLst>
          </p:cNvPr>
          <p:cNvPicPr>
            <a:picLocks noChangeAspect="1"/>
          </p:cNvPicPr>
          <p:nvPr/>
        </p:nvPicPr>
        <p:blipFill>
          <a:blip r:embed="rId3"/>
          <a:stretch>
            <a:fillRect/>
          </a:stretch>
        </p:blipFill>
        <p:spPr>
          <a:xfrm>
            <a:off x="1207911" y="44938"/>
            <a:ext cx="9877778" cy="6838462"/>
          </a:xfrm>
          <a:prstGeom prst="rect">
            <a:avLst/>
          </a:prstGeom>
        </p:spPr>
      </p:pic>
    </p:spTree>
    <p:extLst>
      <p:ext uri="{BB962C8B-B14F-4D97-AF65-F5344CB8AC3E}">
        <p14:creationId xmlns:p14="http://schemas.microsoft.com/office/powerpoint/2010/main" val="1098345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question mark on a wooden floor&#10;&#10;AI-generated content may be incorrect.">
            <a:extLst>
              <a:ext uri="{FF2B5EF4-FFF2-40B4-BE49-F238E27FC236}">
                <a16:creationId xmlns:a16="http://schemas.microsoft.com/office/drawing/2014/main" id="{A49AE82A-FD5B-CB54-9E35-A717889C1514}"/>
              </a:ext>
            </a:extLst>
          </p:cNvPr>
          <p:cNvPicPr>
            <a:picLocks noChangeAspect="1"/>
          </p:cNvPicPr>
          <p:nvPr/>
        </p:nvPicPr>
        <p:blipFill>
          <a:blip r:embed="rId3"/>
          <a:srcRect l="14696" r="1" b="1"/>
          <a:stretch>
            <a:fillRect/>
          </a:stretch>
        </p:blipFill>
        <p:spPr>
          <a:xfrm>
            <a:off x="2522358" y="10"/>
            <a:ext cx="9669642" cy="6857990"/>
          </a:xfrm>
          <a:prstGeom prst="rect">
            <a:avLst/>
          </a:prstGeom>
        </p:spPr>
      </p:pic>
      <p:sp>
        <p:nvSpPr>
          <p:cNvPr id="21" name="Rectangle 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F2A3E3-CE53-23B9-156F-319CC3868B97}"/>
              </a:ext>
            </a:extLst>
          </p:cNvPr>
          <p:cNvSpPr txBox="1"/>
          <p:nvPr/>
        </p:nvSpPr>
        <p:spPr>
          <a:xfrm>
            <a:off x="377134" y="743447"/>
            <a:ext cx="5713044"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400" b="1">
                <a:solidFill>
                  <a:srgbClr val="D64C0B"/>
                </a:solidFill>
                <a:latin typeface="+mj-lt"/>
                <a:ea typeface="+mj-ea"/>
                <a:cs typeface="+mj-cs"/>
              </a:rPr>
              <a:t>How do these cross-curricular expectations align with science?</a:t>
            </a:r>
          </a:p>
        </p:txBody>
      </p:sp>
    </p:spTree>
    <p:extLst>
      <p:ext uri="{BB962C8B-B14F-4D97-AF65-F5344CB8AC3E}">
        <p14:creationId xmlns:p14="http://schemas.microsoft.com/office/powerpoint/2010/main" val="654803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9097F2-68FE-F0CE-161B-64BCE8BCF126}"/>
              </a:ext>
            </a:extLst>
          </p:cNvPr>
          <p:cNvSpPr/>
          <p:nvPr/>
        </p:nvSpPr>
        <p:spPr>
          <a:xfrm>
            <a:off x="15028" y="1406"/>
            <a:ext cx="12176972" cy="68565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1238F1-D0D5-C346-19B2-E1E813F3590E}"/>
              </a:ext>
            </a:extLst>
          </p:cNvPr>
          <p:cNvSpPr>
            <a:spLocks noGrp="1"/>
          </p:cNvSpPr>
          <p:nvPr>
            <p:ph type="title"/>
          </p:nvPr>
        </p:nvSpPr>
        <p:spPr>
          <a:xfrm>
            <a:off x="448593" y="870616"/>
            <a:ext cx="6725929" cy="3181707"/>
          </a:xfrm>
        </p:spPr>
        <p:txBody>
          <a:bodyPr>
            <a:normAutofit fontScale="90000"/>
          </a:bodyPr>
          <a:lstStyle/>
          <a:p>
            <a:r>
              <a:rPr lang="en-GB" sz="4900" b="1">
                <a:solidFill>
                  <a:srgbClr val="FFFF00"/>
                </a:solidFill>
                <a:effectLst/>
                <a:latin typeface="Aptos"/>
                <a:ea typeface="Aptos" panose="020B0004020202020204" pitchFamily="34" charset="0"/>
                <a:cs typeface="Times New Roman"/>
              </a:rPr>
              <a:t>Your views matter</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a:ea typeface="Aptos" panose="020B0004020202020204" pitchFamily="34" charset="0"/>
                <a:cs typeface="Times New Roman"/>
              </a:rPr>
              <a:t>Choose three or four </a:t>
            </a:r>
            <a:r>
              <a:rPr lang="en-GB" sz="4000" b="1">
                <a:solidFill>
                  <a:schemeClr val="bg1"/>
                </a:solidFill>
                <a:latin typeface="Aptos"/>
                <a:ea typeface="Aptos" panose="020B0004020202020204" pitchFamily="34" charset="0"/>
                <a:cs typeface="Times New Roman"/>
              </a:rPr>
              <a:t>cross curricular</a:t>
            </a:r>
            <a:r>
              <a:rPr lang="en-GB" sz="4000" b="1">
                <a:solidFill>
                  <a:schemeClr val="bg1"/>
                </a:solidFill>
                <a:effectLst/>
                <a:latin typeface="Aptos"/>
                <a:ea typeface="Aptos" panose="020B0004020202020204" pitchFamily="34" charset="0"/>
                <a:cs typeface="Times New Roman"/>
              </a:rPr>
              <a:t> </a:t>
            </a:r>
            <a:r>
              <a:rPr lang="en-GB" sz="4000" b="1">
                <a:solidFill>
                  <a:schemeClr val="bg1"/>
                </a:solidFill>
                <a:latin typeface="Aptos"/>
                <a:ea typeface="Aptos" panose="020B0004020202020204" pitchFamily="34" charset="0"/>
                <a:cs typeface="Times New Roman"/>
              </a:rPr>
              <a:t>expectations </a:t>
            </a:r>
            <a:r>
              <a:rPr lang="en-GB" sz="4000" b="1">
                <a:solidFill>
                  <a:schemeClr val="bg1"/>
                </a:solidFill>
                <a:effectLst/>
                <a:latin typeface="Aptos"/>
                <a:ea typeface="Aptos" panose="020B0004020202020204" pitchFamily="34" charset="0"/>
                <a:cs typeface="Times New Roman"/>
              </a:rPr>
              <a:t>that have ‘natural links’ to the sciences curriculum.</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2400" b="1">
                <a:effectLst/>
                <a:latin typeface="Aptos" panose="020B0004020202020204" pitchFamily="34" charset="0"/>
                <a:ea typeface="Aptos" panose="020B0004020202020204" pitchFamily="34" charset="0"/>
                <a:cs typeface="Times New Roman" panose="02020603050405020304" pitchFamily="18" charset="0"/>
              </a:rPr>
            </a:br>
            <a:endParaRPr lang="en-GB" sz="2400"/>
          </a:p>
        </p:txBody>
      </p:sp>
      <p:sp>
        <p:nvSpPr>
          <p:cNvPr id="7" name="TextBox 6">
            <a:extLst>
              <a:ext uri="{FF2B5EF4-FFF2-40B4-BE49-F238E27FC236}">
                <a16:creationId xmlns:a16="http://schemas.microsoft.com/office/drawing/2014/main" id="{F176EFAC-8E59-C9CC-78F4-178775090772}"/>
              </a:ext>
            </a:extLst>
          </p:cNvPr>
          <p:cNvSpPr txBox="1"/>
          <p:nvPr/>
        </p:nvSpPr>
        <p:spPr>
          <a:xfrm>
            <a:off x="381837" y="3888850"/>
            <a:ext cx="6859442" cy="1754326"/>
          </a:xfrm>
          <a:prstGeom prst="rect">
            <a:avLst/>
          </a:prstGeom>
          <a:noFill/>
        </p:spPr>
        <p:txBody>
          <a:bodyPr wrap="square" rtlCol="0">
            <a:spAutoFit/>
          </a:bodyPr>
          <a:lstStyle/>
          <a:p>
            <a:pPr marL="571500" indent="-571500">
              <a:buFont typeface="Arial" panose="020B0604020202020204" pitchFamily="34" charset="0"/>
              <a:buChar char="•"/>
            </a:pPr>
            <a:r>
              <a:rPr kumimoji="0" lang="en-GB" sz="3600" b="1" i="0" u="none" strike="noStrike" kern="1200" cap="none" spc="0" normalizeH="0" baseline="0" noProof="0">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Core content</a:t>
            </a:r>
          </a:p>
          <a:p>
            <a:pPr marL="571500" indent="-571500">
              <a:buFont typeface="Arial" panose="020B0604020202020204" pitchFamily="34" charset="0"/>
              <a:buChar char="•"/>
            </a:pPr>
            <a:r>
              <a:rPr kumimoji="0" lang="en-GB" sz="3600" b="1" i="0" u="none" strike="noStrike" kern="1200" cap="none" spc="0" normalizeH="0" baseline="0" noProof="0">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Contexts for learning</a:t>
            </a:r>
          </a:p>
          <a:p>
            <a:pPr marL="571500" indent="-571500">
              <a:buFont typeface="Arial" panose="020B0604020202020204" pitchFamily="34" charset="0"/>
              <a:buChar char="•"/>
            </a:pPr>
            <a:r>
              <a:rPr kumimoji="0" lang="en-GB" sz="3600" b="1" i="0" u="none" strike="noStrike" kern="1200" cap="none" spc="0" normalizeH="0" baseline="0" noProof="0" err="1">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IDL</a:t>
            </a:r>
            <a:r>
              <a:rPr kumimoji="0" lang="en-GB" sz="3600" b="1" i="0" u="none" strike="noStrike" kern="1200" cap="none" spc="0" normalizeH="0" baseline="0" noProof="0">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a:t>
            </a:r>
            <a:r>
              <a:rPr kumimoji="0" lang="en-GB" sz="3600" b="1" i="0" u="none" strike="noStrike" kern="1200" cap="none" spc="0" normalizeH="0" baseline="0" noProof="0" err="1">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PBL</a:t>
            </a:r>
            <a:r>
              <a:rPr kumimoji="0" lang="en-GB" sz="3600" b="1" i="0" u="none" strike="noStrike" kern="1200" cap="none" spc="0" normalizeH="0" baseline="0" noProof="0">
                <a:ln>
                  <a:noFill/>
                </a:ln>
                <a:solidFill>
                  <a:srgbClr val="FFFF00"/>
                </a:solidFill>
                <a:effectLst/>
                <a:uLnTx/>
                <a:uFillTx/>
                <a:latin typeface="Aptos" panose="020B0004020202020204" pitchFamily="34" charset="0"/>
                <a:ea typeface="Aptos" panose="020B0004020202020204" pitchFamily="34" charset="0"/>
                <a:cs typeface="Times New Roman" panose="02020603050405020304" pitchFamily="18" charset="0"/>
              </a:rPr>
              <a:t> opportunities</a:t>
            </a:r>
            <a:endParaRPr lang="en-GB">
              <a:solidFill>
                <a:srgbClr val="FFFF00"/>
              </a:solidFill>
            </a:endParaRPr>
          </a:p>
        </p:txBody>
      </p:sp>
      <p:pic>
        <p:nvPicPr>
          <p:cNvPr id="1026" name="Picture 2" descr="Free Pen Red Pen photo and picture">
            <a:extLst>
              <a:ext uri="{FF2B5EF4-FFF2-40B4-BE49-F238E27FC236}">
                <a16:creationId xmlns:a16="http://schemas.microsoft.com/office/drawing/2014/main" id="{A68A5397-9938-E04C-68A5-2AC5596E1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585" y="1572638"/>
            <a:ext cx="5255102" cy="350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05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20F23B-C2A7-9F3F-7C3B-5728A88AE69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FCBFF0-87B3-96DA-3BC9-E30C1D97E796}"/>
              </a:ext>
            </a:extLst>
          </p:cNvPr>
          <p:cNvSpPr/>
          <p:nvPr/>
        </p:nvSpPr>
        <p:spPr>
          <a:xfrm>
            <a:off x="-91331" y="-110512"/>
            <a:ext cx="12238247" cy="69671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CE80160-9375-C228-CE0E-9F96C78C5551}"/>
              </a:ext>
            </a:extLst>
          </p:cNvPr>
          <p:cNvSpPr>
            <a:spLocks noGrp="1"/>
          </p:cNvSpPr>
          <p:nvPr>
            <p:ph type="title"/>
          </p:nvPr>
        </p:nvSpPr>
        <p:spPr>
          <a:xfrm>
            <a:off x="479811" y="1578308"/>
            <a:ext cx="6293851" cy="3701384"/>
          </a:xfrm>
        </p:spPr>
        <p:txBody>
          <a:bodyPr>
            <a:normAutofit fontScale="90000"/>
          </a:bodyPr>
          <a:lstStyle/>
          <a:p>
            <a:r>
              <a:rPr lang="en-GB" sz="4900" b="1">
                <a:solidFill>
                  <a:srgbClr val="FFFF00"/>
                </a:solidFill>
                <a:effectLst/>
                <a:latin typeface="Aptos"/>
                <a:ea typeface="Aptos" panose="020B0004020202020204" pitchFamily="34" charset="0"/>
                <a:cs typeface="Times New Roman"/>
              </a:rPr>
              <a:t>Your views matter</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r>
              <a:rPr lang="en-GB" sz="4000" b="1">
                <a:solidFill>
                  <a:schemeClr val="bg1"/>
                </a:solidFill>
                <a:effectLst/>
                <a:latin typeface="Aptos"/>
                <a:ea typeface="Aptos" panose="020B0004020202020204" pitchFamily="34" charset="0"/>
                <a:cs typeface="Times New Roman"/>
              </a:rPr>
              <a:t>Which of the </a:t>
            </a:r>
            <a:r>
              <a:rPr lang="en-GB" sz="4000" b="1">
                <a:solidFill>
                  <a:srgbClr val="F62D4F"/>
                </a:solidFill>
                <a:latin typeface="Aptos"/>
                <a:ea typeface="Aptos" panose="020B0004020202020204" pitchFamily="34" charset="0"/>
                <a:cs typeface="Times New Roman"/>
              </a:rPr>
              <a:t>cross curricular expectation</a:t>
            </a:r>
            <a:r>
              <a:rPr lang="en-GB" sz="4000" b="1">
                <a:solidFill>
                  <a:srgbClr val="F62D4F"/>
                </a:solidFill>
                <a:effectLst/>
                <a:latin typeface="Aptos"/>
                <a:ea typeface="Aptos" panose="020B0004020202020204" pitchFamily="34" charset="0"/>
                <a:cs typeface="Times New Roman"/>
              </a:rPr>
              <a:t> </a:t>
            </a:r>
            <a:r>
              <a:rPr lang="en-GB" sz="4000" b="1">
                <a:solidFill>
                  <a:srgbClr val="F62D4F"/>
                </a:solidFill>
                <a:latin typeface="Aptos"/>
                <a:ea typeface="Aptos" panose="020B0004020202020204" pitchFamily="34" charset="0"/>
                <a:cs typeface="Times New Roman"/>
              </a:rPr>
              <a:t> </a:t>
            </a:r>
            <a:r>
              <a:rPr lang="en-GB" sz="4000" b="1">
                <a:solidFill>
                  <a:srgbClr val="FFFF00"/>
                </a:solidFill>
                <a:effectLst/>
                <a:latin typeface="Aptos"/>
                <a:ea typeface="Aptos" panose="020B0004020202020204" pitchFamily="34" charset="0"/>
                <a:cs typeface="Times New Roman"/>
              </a:rPr>
              <a:t>big ideas </a:t>
            </a:r>
            <a:r>
              <a:rPr lang="en-GB" sz="4000" b="1">
                <a:solidFill>
                  <a:schemeClr val="bg1"/>
                </a:solidFill>
                <a:effectLst/>
                <a:latin typeface="Aptos"/>
                <a:ea typeface="Aptos" panose="020B0004020202020204" pitchFamily="34" charset="0"/>
                <a:cs typeface="Times New Roman"/>
              </a:rPr>
              <a:t>are most relevant for the sciences curriculum?</a:t>
            </a: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4000" b="1">
                <a:effectLst/>
                <a:latin typeface="Aptos" panose="020B0004020202020204" pitchFamily="34" charset="0"/>
                <a:ea typeface="Aptos" panose="020B0004020202020204" pitchFamily="34" charset="0"/>
                <a:cs typeface="Times New Roman" panose="02020603050405020304" pitchFamily="18" charset="0"/>
              </a:rPr>
            </a:br>
            <a:br>
              <a:rPr lang="en-GB" sz="2400" b="1">
                <a:effectLst/>
                <a:latin typeface="Aptos" panose="020B0004020202020204" pitchFamily="34" charset="0"/>
                <a:ea typeface="Aptos" panose="020B0004020202020204" pitchFamily="34" charset="0"/>
                <a:cs typeface="Times New Roman" panose="02020603050405020304" pitchFamily="18" charset="0"/>
              </a:rPr>
            </a:br>
            <a:endParaRPr lang="en-GB" sz="2400"/>
          </a:p>
        </p:txBody>
      </p:sp>
      <p:pic>
        <p:nvPicPr>
          <p:cNvPr id="2050" name="Picture 2" descr="Free Idea Lightbulb photo and picture">
            <a:extLst>
              <a:ext uri="{FF2B5EF4-FFF2-40B4-BE49-F238E27FC236}">
                <a16:creationId xmlns:a16="http://schemas.microsoft.com/office/drawing/2014/main" id="{EDFED229-2485-409E-1B20-86550576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858" y="1060097"/>
            <a:ext cx="4335867" cy="4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79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ourglass and a calendar">
            <a:extLst>
              <a:ext uri="{FF2B5EF4-FFF2-40B4-BE49-F238E27FC236}">
                <a16:creationId xmlns:a16="http://schemas.microsoft.com/office/drawing/2014/main" id="{9F36E40E-57DC-4D4D-E12D-205620DA2092}"/>
              </a:ext>
            </a:extLst>
          </p:cNvPr>
          <p:cNvPicPr>
            <a:picLocks noChangeAspect="1"/>
          </p:cNvPicPr>
          <p:nvPr/>
        </p:nvPicPr>
        <p:blipFill>
          <a:blip r:embed="rId3">
            <a:extLst>
              <a:ext uri="{28A0092B-C50C-407E-A947-70E740481C1C}">
                <a14:useLocalDpi xmlns:a14="http://schemas.microsoft.com/office/drawing/2010/main" val="0"/>
              </a:ext>
            </a:extLst>
          </a:blip>
          <a:srcRect l="47146" r="2" b="2"/>
          <a:stretch>
            <a:fillRect/>
          </a:stretch>
        </p:blipFill>
        <p:spPr>
          <a:xfrm>
            <a:off x="20" y="10"/>
            <a:ext cx="5409897" cy="6857990"/>
          </a:xfrm>
          <a:prstGeom prst="rect">
            <a:avLst/>
          </a:prstGeom>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3A0138D3-6DD1-4D3E-670E-8E785A7BF024}"/>
              </a:ext>
            </a:extLst>
          </p:cNvPr>
          <p:cNvSpPr txBox="1"/>
          <p:nvPr/>
        </p:nvSpPr>
        <p:spPr>
          <a:xfrm>
            <a:off x="6746000" y="759576"/>
            <a:ext cx="4110197" cy="907199"/>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5400" b="1">
                <a:solidFill>
                  <a:schemeClr val="tx1">
                    <a:lumMod val="65000"/>
                    <a:lumOff val="35000"/>
                  </a:schemeClr>
                </a:solidFill>
                <a:latin typeface="+mj-lt"/>
                <a:ea typeface="+mj-ea"/>
                <a:cs typeface="+mj-cs"/>
              </a:rPr>
              <a:t>Agenda</a:t>
            </a:r>
          </a:p>
        </p:txBody>
      </p:sp>
      <p:sp>
        <p:nvSpPr>
          <p:cNvPr id="4" name="TextBox 4">
            <a:extLst>
              <a:ext uri="{FF2B5EF4-FFF2-40B4-BE49-F238E27FC236}">
                <a16:creationId xmlns:a16="http://schemas.microsoft.com/office/drawing/2014/main" id="{76C050DF-0775-21FC-99AE-5330AD9E174C}"/>
              </a:ext>
            </a:extLst>
          </p:cNvPr>
          <p:cNvSpPr txBox="1"/>
          <p:nvPr/>
        </p:nvSpPr>
        <p:spPr>
          <a:xfrm>
            <a:off x="6273776" y="1921475"/>
            <a:ext cx="5108310" cy="30754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effectLst/>
              </a:rPr>
              <a:t>Welcome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Science CIC update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Cross-curricular expectations</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Staying connected</a:t>
            </a:r>
          </a:p>
          <a:p>
            <a:pPr marL="342900" indent="-228600">
              <a:lnSpc>
                <a:spcPct val="90000"/>
              </a:lnSpc>
              <a:spcAft>
                <a:spcPts val="1800"/>
              </a:spcAft>
              <a:buFont typeface="Arial" panose="020B0604020202020204" pitchFamily="34" charset="0"/>
              <a:buChar char="•"/>
            </a:pPr>
            <a:endParaRPr lang="en-US" sz="2000" b="1">
              <a:solidFill>
                <a:schemeClr val="tx1">
                  <a:lumMod val="65000"/>
                  <a:lumOff val="35000"/>
                </a:schemeClr>
              </a:solidFill>
            </a:endParaRPr>
          </a:p>
          <a:p>
            <a:pPr indent="-228600">
              <a:lnSpc>
                <a:spcPct val="90000"/>
              </a:lnSpc>
              <a:buFont typeface="Arial" panose="020B0604020202020204" pitchFamily="34" charset="0"/>
              <a:buChar char="•"/>
            </a:pPr>
            <a:endParaRPr lang="en-US" sz="2000">
              <a:solidFill>
                <a:schemeClr val="tx1">
                  <a:lumMod val="65000"/>
                  <a:lumOff val="35000"/>
                </a:schemeClr>
              </a:solidFill>
            </a:endParaRPr>
          </a:p>
        </p:txBody>
      </p:sp>
    </p:spTree>
    <p:extLst>
      <p:ext uri="{BB962C8B-B14F-4D97-AF65-F5344CB8AC3E}">
        <p14:creationId xmlns:p14="http://schemas.microsoft.com/office/powerpoint/2010/main" val="331133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DA8450-1B91-7916-64DF-A9D7C064373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74F962E-9B44-3A93-8752-39E557CEE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of different colored squares&#10;&#10;AI-generated content may be incorrect.">
            <a:extLst>
              <a:ext uri="{FF2B5EF4-FFF2-40B4-BE49-F238E27FC236}">
                <a16:creationId xmlns:a16="http://schemas.microsoft.com/office/drawing/2014/main" id="{ECD4F6D7-6781-5DD2-0C77-798EDD6CF646}"/>
              </a:ext>
            </a:extLst>
          </p:cNvPr>
          <p:cNvPicPr>
            <a:picLocks noChangeAspect="1"/>
          </p:cNvPicPr>
          <p:nvPr/>
        </p:nvPicPr>
        <p:blipFill>
          <a:blip r:embed="rId3"/>
          <a:stretch>
            <a:fillRect/>
          </a:stretch>
        </p:blipFill>
        <p:spPr>
          <a:xfrm>
            <a:off x="91807" y="0"/>
            <a:ext cx="12008386" cy="6858000"/>
          </a:xfrm>
          <a:prstGeom prst="rect">
            <a:avLst/>
          </a:prstGeom>
        </p:spPr>
      </p:pic>
      <p:sp>
        <p:nvSpPr>
          <p:cNvPr id="7" name="TextBox 6">
            <a:extLst>
              <a:ext uri="{FF2B5EF4-FFF2-40B4-BE49-F238E27FC236}">
                <a16:creationId xmlns:a16="http://schemas.microsoft.com/office/drawing/2014/main" id="{2882AEB7-D524-A7B0-CABB-1C9E357CEB47}"/>
              </a:ext>
            </a:extLst>
          </p:cNvPr>
          <p:cNvSpPr txBox="1"/>
          <p:nvPr/>
        </p:nvSpPr>
        <p:spPr>
          <a:xfrm>
            <a:off x="221086" y="5198772"/>
            <a:ext cx="5108619" cy="954107"/>
          </a:xfrm>
          <a:prstGeom prst="rect">
            <a:avLst/>
          </a:prstGeom>
          <a:solidFill>
            <a:schemeClr val="bg1">
              <a:lumMod val="95000"/>
            </a:schemeClr>
          </a:solidFill>
          <a:ln w="57150"/>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rgbClr val="1E4B9E"/>
                </a:solidFill>
              </a:rPr>
              <a:t>Cross-curricular expectations</a:t>
            </a:r>
            <a:endParaRPr lang="en-US"/>
          </a:p>
          <a:p>
            <a:pPr algn="ctr"/>
            <a:r>
              <a:rPr lang="en-GB" sz="2800">
                <a:solidFill>
                  <a:srgbClr val="1E4B9E"/>
                </a:solidFill>
              </a:rPr>
              <a:t>Big ideas overview</a:t>
            </a:r>
          </a:p>
        </p:txBody>
      </p:sp>
    </p:spTree>
    <p:extLst>
      <p:ext uri="{BB962C8B-B14F-4D97-AF65-F5344CB8AC3E}">
        <p14:creationId xmlns:p14="http://schemas.microsoft.com/office/powerpoint/2010/main" val="57602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of different colored bars&#10;&#10;AI-generated content may be incorrect.">
            <a:extLst>
              <a:ext uri="{FF2B5EF4-FFF2-40B4-BE49-F238E27FC236}">
                <a16:creationId xmlns:a16="http://schemas.microsoft.com/office/drawing/2014/main" id="{5D22E428-24C6-9E2A-730A-D035ABCB505B}"/>
              </a:ext>
            </a:extLst>
          </p:cNvPr>
          <p:cNvPicPr>
            <a:picLocks noChangeAspect="1"/>
          </p:cNvPicPr>
          <p:nvPr/>
        </p:nvPicPr>
        <p:blipFill>
          <a:blip r:embed="rId3"/>
          <a:stretch>
            <a:fillRect/>
          </a:stretch>
        </p:blipFill>
        <p:spPr>
          <a:xfrm>
            <a:off x="456817" y="371577"/>
            <a:ext cx="11277600" cy="5159502"/>
          </a:xfrm>
          <a:prstGeom prst="rect">
            <a:avLst/>
          </a:prstGeom>
        </p:spPr>
      </p:pic>
      <p:sp>
        <p:nvSpPr>
          <p:cNvPr id="2" name="TextBox 1">
            <a:extLst>
              <a:ext uri="{FF2B5EF4-FFF2-40B4-BE49-F238E27FC236}">
                <a16:creationId xmlns:a16="http://schemas.microsoft.com/office/drawing/2014/main" id="{6FC0A5FE-9483-3143-F907-F178508A29BB}"/>
              </a:ext>
            </a:extLst>
          </p:cNvPr>
          <p:cNvSpPr txBox="1"/>
          <p:nvPr/>
        </p:nvSpPr>
        <p:spPr>
          <a:xfrm>
            <a:off x="4703753" y="5805310"/>
            <a:ext cx="791570" cy="738664"/>
          </a:xfrm>
          <a:prstGeom prst="rect">
            <a:avLst/>
          </a:prstGeom>
          <a:noFill/>
          <a:ln>
            <a:solidFill>
              <a:srgbClr val="FFFF00"/>
            </a:solidFill>
          </a:ln>
        </p:spPr>
        <p:txBody>
          <a:bodyPr wrap="square" rtlCol="0">
            <a:spAutoFit/>
          </a:bodyPr>
          <a:lstStyle/>
          <a:p>
            <a:pPr algn="ctr"/>
            <a:r>
              <a:rPr lang="en-GB" sz="1400">
                <a:solidFill>
                  <a:schemeClr val="bg1"/>
                </a:solidFill>
              </a:rPr>
              <a:t>Money &amp; finance</a:t>
            </a:r>
          </a:p>
        </p:txBody>
      </p:sp>
      <p:sp>
        <p:nvSpPr>
          <p:cNvPr id="4" name="TextBox 3">
            <a:extLst>
              <a:ext uri="{FF2B5EF4-FFF2-40B4-BE49-F238E27FC236}">
                <a16:creationId xmlns:a16="http://schemas.microsoft.com/office/drawing/2014/main" id="{AAF4DFE5-FF32-993F-EF0C-7BFA4EB09AEC}"/>
              </a:ext>
            </a:extLst>
          </p:cNvPr>
          <p:cNvSpPr txBox="1"/>
          <p:nvPr/>
        </p:nvSpPr>
        <p:spPr>
          <a:xfrm>
            <a:off x="7455287" y="5810296"/>
            <a:ext cx="1234741" cy="461665"/>
          </a:xfrm>
          <a:prstGeom prst="rect">
            <a:avLst/>
          </a:prstGeom>
          <a:noFill/>
          <a:ln>
            <a:solidFill>
              <a:srgbClr val="FFFF00"/>
            </a:solidFill>
          </a:ln>
        </p:spPr>
        <p:txBody>
          <a:bodyPr wrap="square" rtlCol="0">
            <a:spAutoFit/>
          </a:bodyPr>
          <a:lstStyle/>
          <a:p>
            <a:pPr algn="ctr"/>
            <a:r>
              <a:rPr lang="en-GB" sz="1200">
                <a:solidFill>
                  <a:schemeClr val="bg1"/>
                </a:solidFill>
              </a:rPr>
              <a:t>Language  &amp; communication</a:t>
            </a:r>
          </a:p>
        </p:txBody>
      </p:sp>
      <p:sp>
        <p:nvSpPr>
          <p:cNvPr id="7" name="TextBox 6">
            <a:extLst>
              <a:ext uri="{FF2B5EF4-FFF2-40B4-BE49-F238E27FC236}">
                <a16:creationId xmlns:a16="http://schemas.microsoft.com/office/drawing/2014/main" id="{838AF7FE-B296-290B-515C-CC515E4AB5B5}"/>
              </a:ext>
            </a:extLst>
          </p:cNvPr>
          <p:cNvSpPr txBox="1"/>
          <p:nvPr/>
        </p:nvSpPr>
        <p:spPr>
          <a:xfrm>
            <a:off x="9439235" y="5815319"/>
            <a:ext cx="1141673" cy="523220"/>
          </a:xfrm>
          <a:prstGeom prst="rect">
            <a:avLst/>
          </a:prstGeom>
          <a:noFill/>
          <a:ln>
            <a:solidFill>
              <a:srgbClr val="FFFF00"/>
            </a:solidFill>
          </a:ln>
        </p:spPr>
        <p:txBody>
          <a:bodyPr wrap="square" rtlCol="0">
            <a:spAutoFit/>
          </a:bodyPr>
          <a:lstStyle/>
          <a:p>
            <a:pPr algn="ctr"/>
            <a:r>
              <a:rPr lang="en-GB" sz="1400">
                <a:solidFill>
                  <a:schemeClr val="bg1"/>
                </a:solidFill>
              </a:rPr>
              <a:t>Democracy &amp;  values</a:t>
            </a:r>
          </a:p>
        </p:txBody>
      </p:sp>
      <p:sp>
        <p:nvSpPr>
          <p:cNvPr id="8" name="TextBox 7">
            <a:extLst>
              <a:ext uri="{FF2B5EF4-FFF2-40B4-BE49-F238E27FC236}">
                <a16:creationId xmlns:a16="http://schemas.microsoft.com/office/drawing/2014/main" id="{C81DFFAD-0826-2E51-D69A-B85AEEEC2C12}"/>
              </a:ext>
            </a:extLst>
          </p:cNvPr>
          <p:cNvSpPr txBox="1"/>
          <p:nvPr/>
        </p:nvSpPr>
        <p:spPr>
          <a:xfrm>
            <a:off x="10664424" y="5750392"/>
            <a:ext cx="1048602" cy="954107"/>
          </a:xfrm>
          <a:prstGeom prst="rect">
            <a:avLst/>
          </a:prstGeom>
          <a:noFill/>
          <a:ln>
            <a:solidFill>
              <a:srgbClr val="FFFF00"/>
            </a:solidFill>
          </a:ln>
        </p:spPr>
        <p:txBody>
          <a:bodyPr wrap="square" rtlCol="0">
            <a:spAutoFit/>
          </a:bodyPr>
          <a:lstStyle/>
          <a:p>
            <a:pPr algn="ctr"/>
            <a:r>
              <a:rPr lang="en-GB" sz="1400">
                <a:solidFill>
                  <a:schemeClr val="bg1"/>
                </a:solidFill>
              </a:rPr>
              <a:t>Social justice, rights &amp; equalities </a:t>
            </a:r>
          </a:p>
        </p:txBody>
      </p:sp>
      <p:sp>
        <p:nvSpPr>
          <p:cNvPr id="10" name="Arrow: Down 9">
            <a:extLst>
              <a:ext uri="{FF2B5EF4-FFF2-40B4-BE49-F238E27FC236}">
                <a16:creationId xmlns:a16="http://schemas.microsoft.com/office/drawing/2014/main" id="{B46222A3-0317-DC29-C4D8-E0272B5BAC4D}"/>
              </a:ext>
            </a:extLst>
          </p:cNvPr>
          <p:cNvSpPr/>
          <p:nvPr/>
        </p:nvSpPr>
        <p:spPr>
          <a:xfrm>
            <a:off x="5001295" y="5488544"/>
            <a:ext cx="169572" cy="259725"/>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6FF14FD8-5B7A-9A3D-D1E9-F15760BF00BD}"/>
              </a:ext>
            </a:extLst>
          </p:cNvPr>
          <p:cNvSpPr/>
          <p:nvPr/>
        </p:nvSpPr>
        <p:spPr>
          <a:xfrm>
            <a:off x="9873802" y="5467079"/>
            <a:ext cx="169572" cy="259725"/>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372D37F6-1A70-6FF9-B95D-53CCDE5AF9A6}"/>
              </a:ext>
            </a:extLst>
          </p:cNvPr>
          <p:cNvSpPr/>
          <p:nvPr/>
        </p:nvSpPr>
        <p:spPr>
          <a:xfrm>
            <a:off x="11097295" y="5467080"/>
            <a:ext cx="169572" cy="259725"/>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1B92E662-4C42-3598-9E8A-9F75EB65A9CD}"/>
              </a:ext>
            </a:extLst>
          </p:cNvPr>
          <p:cNvSpPr/>
          <p:nvPr/>
        </p:nvSpPr>
        <p:spPr>
          <a:xfrm>
            <a:off x="7963435" y="5467079"/>
            <a:ext cx="169572" cy="259725"/>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8581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3" name="Rectangle 14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8" name="Picture 1397" descr="A light bulb with one glowing in the middle&#10;&#10;AI-generated content may be incorrect.">
            <a:extLst>
              <a:ext uri="{FF2B5EF4-FFF2-40B4-BE49-F238E27FC236}">
                <a16:creationId xmlns:a16="http://schemas.microsoft.com/office/drawing/2014/main" id="{045DB873-2CC6-7BFC-2E7A-F2BD064D305D}"/>
              </a:ext>
            </a:extLst>
          </p:cNvPr>
          <p:cNvPicPr>
            <a:picLocks noChangeAspect="1"/>
          </p:cNvPicPr>
          <p:nvPr/>
        </p:nvPicPr>
        <p:blipFill>
          <a:blip r:embed="rId3"/>
          <a:srcRect t="5436"/>
          <a:stretch>
            <a:fillRect/>
          </a:stretch>
        </p:blipFill>
        <p:spPr>
          <a:xfrm>
            <a:off x="-4544623" y="10"/>
            <a:ext cx="9669642" cy="6857990"/>
          </a:xfrm>
          <a:prstGeom prst="rect">
            <a:avLst/>
          </a:prstGeom>
        </p:spPr>
      </p:pic>
      <p:sp>
        <p:nvSpPr>
          <p:cNvPr id="1405" name="Rectangle 14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7F74A3E9-1B0D-1EBA-9925-24812045FE05}"/>
              </a:ext>
            </a:extLst>
          </p:cNvPr>
          <p:cNvGraphicFramePr/>
          <p:nvPr>
            <p:extLst>
              <p:ext uri="{D42A27DB-BD31-4B8C-83A1-F6EECF244321}">
                <p14:modId xmlns:p14="http://schemas.microsoft.com/office/powerpoint/2010/main" val="2050326941"/>
              </p:ext>
            </p:extLst>
          </p:nvPr>
        </p:nvGraphicFramePr>
        <p:xfrm>
          <a:off x="5249333" y="566765"/>
          <a:ext cx="6759141" cy="6168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4248C420-C8E7-EBDE-A4F7-2A9B137AD068}"/>
              </a:ext>
            </a:extLst>
          </p:cNvPr>
          <p:cNvSpPr txBox="1"/>
          <p:nvPr/>
        </p:nvSpPr>
        <p:spPr>
          <a:xfrm>
            <a:off x="-401829" y="165253"/>
            <a:ext cx="5524611" cy="1754326"/>
          </a:xfrm>
          <a:prstGeom prst="rect">
            <a:avLst/>
          </a:prstGeom>
          <a:solidFill>
            <a:schemeClr val="tx2">
              <a:lumMod val="75000"/>
              <a:lumOff val="25000"/>
            </a:schemeClr>
          </a:solidFill>
        </p:spPr>
        <p:txBody>
          <a:bodyPr wrap="square" lIns="91440" tIns="45720" rIns="91440" bIns="45720" rtlCol="0" anchor="t">
            <a:spAutoFit/>
          </a:bodyPr>
          <a:lstStyle/>
          <a:p>
            <a:pPr algn="r"/>
            <a:r>
              <a:rPr lang="en-GB" sz="3600" dirty="0">
                <a:solidFill>
                  <a:schemeClr val="bg1"/>
                </a:solidFill>
              </a:rPr>
              <a:t>Cross-curricular big ideas </a:t>
            </a:r>
            <a:r>
              <a:rPr lang="en-GB" sz="3600" b="1" dirty="0">
                <a:solidFill>
                  <a:schemeClr val="bg1"/>
                </a:solidFill>
              </a:rPr>
              <a:t>ranked in May (Collaboration Group)</a:t>
            </a:r>
          </a:p>
        </p:txBody>
      </p:sp>
    </p:spTree>
    <p:extLst>
      <p:ext uri="{BB962C8B-B14F-4D97-AF65-F5344CB8AC3E}">
        <p14:creationId xmlns:p14="http://schemas.microsoft.com/office/powerpoint/2010/main" val="2250211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of different colored bars&#10;&#10;AI-generated content may be incorrect.">
            <a:extLst>
              <a:ext uri="{FF2B5EF4-FFF2-40B4-BE49-F238E27FC236}">
                <a16:creationId xmlns:a16="http://schemas.microsoft.com/office/drawing/2014/main" id="{B81E208F-35B4-E9E9-A0A5-A952C8AD459E}"/>
              </a:ext>
            </a:extLst>
          </p:cNvPr>
          <p:cNvPicPr>
            <a:picLocks noChangeAspect="1"/>
          </p:cNvPicPr>
          <p:nvPr/>
        </p:nvPicPr>
        <p:blipFill>
          <a:blip r:embed="rId3"/>
          <a:stretch>
            <a:fillRect/>
          </a:stretch>
        </p:blipFill>
        <p:spPr>
          <a:xfrm>
            <a:off x="457200" y="722376"/>
            <a:ext cx="11277600" cy="5413248"/>
          </a:xfrm>
          <a:prstGeom prst="rect">
            <a:avLst/>
          </a:prstGeom>
        </p:spPr>
      </p:pic>
    </p:spTree>
    <p:extLst>
      <p:ext uri="{BB962C8B-B14F-4D97-AF65-F5344CB8AC3E}">
        <p14:creationId xmlns:p14="http://schemas.microsoft.com/office/powerpoint/2010/main" val="296684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966507-69B4-6285-CA02-948A884664DA}"/>
            </a:ext>
          </a:extLst>
        </p:cNvPr>
        <p:cNvGrpSpPr/>
        <p:nvPr/>
      </p:nvGrpSpPr>
      <p:grpSpPr>
        <a:xfrm>
          <a:off x="0" y="0"/>
          <a:ext cx="0" cy="0"/>
          <a:chOff x="0" y="0"/>
          <a:chExt cx="0" cy="0"/>
        </a:xfrm>
      </p:grpSpPr>
      <p:sp useBgFill="1">
        <p:nvSpPr>
          <p:cNvPr id="1403" name="Rectangle 1402">
            <a:extLst>
              <a:ext uri="{FF2B5EF4-FFF2-40B4-BE49-F238E27FC236}">
                <a16:creationId xmlns:a16="http://schemas.microsoft.com/office/drawing/2014/main" id="{E4E8E998-9022-EA6D-4939-B7867AEEC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8" name="Picture 1397" descr="One glowing light bulb among rows of unlit bulbs">
            <a:extLst>
              <a:ext uri="{FF2B5EF4-FFF2-40B4-BE49-F238E27FC236}">
                <a16:creationId xmlns:a16="http://schemas.microsoft.com/office/drawing/2014/main" id="{45AC375B-2C4E-B0B4-22EB-324E513CBDC5}"/>
              </a:ext>
            </a:extLst>
          </p:cNvPr>
          <p:cNvPicPr>
            <a:picLocks noChangeAspect="1"/>
          </p:cNvPicPr>
          <p:nvPr/>
        </p:nvPicPr>
        <p:blipFill>
          <a:blip r:embed="rId3"/>
          <a:srcRect t="2718" b="2718"/>
          <a:stretch>
            <a:fillRect/>
          </a:stretch>
        </p:blipFill>
        <p:spPr>
          <a:xfrm>
            <a:off x="-4544623" y="10"/>
            <a:ext cx="9669642" cy="6857990"/>
          </a:xfrm>
          <a:prstGeom prst="rect">
            <a:avLst/>
          </a:prstGeom>
        </p:spPr>
      </p:pic>
      <p:sp>
        <p:nvSpPr>
          <p:cNvPr id="1405" name="Rectangle 1404">
            <a:extLst>
              <a:ext uri="{FF2B5EF4-FFF2-40B4-BE49-F238E27FC236}">
                <a16:creationId xmlns:a16="http://schemas.microsoft.com/office/drawing/2014/main" id="{9ACC326A-E042-8B5C-A93F-98ECDB697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FB0958-EBBB-82ED-9762-77F0870B20D0}"/>
              </a:ext>
            </a:extLst>
          </p:cNvPr>
          <p:cNvSpPr txBox="1"/>
          <p:nvPr/>
        </p:nvSpPr>
        <p:spPr>
          <a:xfrm>
            <a:off x="-401829" y="165253"/>
            <a:ext cx="5524611" cy="1200329"/>
          </a:xfrm>
          <a:prstGeom prst="rect">
            <a:avLst/>
          </a:prstGeom>
          <a:solidFill>
            <a:schemeClr val="tx2">
              <a:lumMod val="75000"/>
              <a:lumOff val="25000"/>
            </a:schemeClr>
          </a:solidFill>
        </p:spPr>
        <p:txBody>
          <a:bodyPr wrap="square" lIns="91440" tIns="45720" rIns="91440" bIns="45720" rtlCol="0" anchor="t">
            <a:spAutoFit/>
          </a:bodyPr>
          <a:lstStyle/>
          <a:p>
            <a:pPr algn="r"/>
            <a:r>
              <a:rPr lang="en-GB" sz="3600" dirty="0">
                <a:solidFill>
                  <a:schemeClr val="bg1"/>
                </a:solidFill>
              </a:rPr>
              <a:t>Cross-curricular big ideas </a:t>
            </a:r>
            <a:r>
              <a:rPr lang="en-GB" sz="3600" b="1" dirty="0">
                <a:solidFill>
                  <a:schemeClr val="bg1"/>
                </a:solidFill>
              </a:rPr>
              <a:t>ranked from the webinar</a:t>
            </a:r>
          </a:p>
        </p:txBody>
      </p:sp>
      <p:graphicFrame>
        <p:nvGraphicFramePr>
          <p:cNvPr id="5" name="Table 4">
            <a:extLst>
              <a:ext uri="{FF2B5EF4-FFF2-40B4-BE49-F238E27FC236}">
                <a16:creationId xmlns:a16="http://schemas.microsoft.com/office/drawing/2014/main" id="{121AC426-4BED-43A0-E3F9-703E184E717B}"/>
              </a:ext>
            </a:extLst>
          </p:cNvPr>
          <p:cNvGraphicFramePr>
            <a:graphicFrameLocks noGrp="1"/>
          </p:cNvGraphicFramePr>
          <p:nvPr>
            <p:extLst>
              <p:ext uri="{D42A27DB-BD31-4B8C-83A1-F6EECF244321}">
                <p14:modId xmlns:p14="http://schemas.microsoft.com/office/powerpoint/2010/main" val="2606211823"/>
              </p:ext>
            </p:extLst>
          </p:nvPr>
        </p:nvGraphicFramePr>
        <p:xfrm>
          <a:off x="5227037" y="510248"/>
          <a:ext cx="6862941" cy="5837503"/>
        </p:xfrm>
        <a:graphic>
          <a:graphicData uri="http://schemas.openxmlformats.org/drawingml/2006/table">
            <a:tbl>
              <a:tblPr>
                <a:tableStyleId>{5C22544A-7EE6-4342-B048-85BDC9FD1C3A}</a:tableStyleId>
              </a:tblPr>
              <a:tblGrid>
                <a:gridCol w="2265565">
                  <a:extLst>
                    <a:ext uri="{9D8B030D-6E8A-4147-A177-3AD203B41FA5}">
                      <a16:colId xmlns:a16="http://schemas.microsoft.com/office/drawing/2014/main" val="665027615"/>
                    </a:ext>
                  </a:extLst>
                </a:gridCol>
                <a:gridCol w="3722947">
                  <a:extLst>
                    <a:ext uri="{9D8B030D-6E8A-4147-A177-3AD203B41FA5}">
                      <a16:colId xmlns:a16="http://schemas.microsoft.com/office/drawing/2014/main" val="3578994290"/>
                    </a:ext>
                  </a:extLst>
                </a:gridCol>
                <a:gridCol w="874429">
                  <a:extLst>
                    <a:ext uri="{9D8B030D-6E8A-4147-A177-3AD203B41FA5}">
                      <a16:colId xmlns:a16="http://schemas.microsoft.com/office/drawing/2014/main" val="623505336"/>
                    </a:ext>
                  </a:extLst>
                </a:gridCol>
              </a:tblGrid>
              <a:tr h="335471">
                <a:tc>
                  <a:txBody>
                    <a:bodyPr/>
                    <a:lstStyle/>
                    <a:p>
                      <a:pPr algn="ctr" fontAlgn="b">
                        <a:buNone/>
                      </a:pPr>
                      <a:r>
                        <a:rPr lang="en-GB" sz="2000" b="1" u="none" strike="noStrike">
                          <a:effectLst/>
                        </a:rPr>
                        <a:t>Cross cutting expectation</a:t>
                      </a:r>
                      <a:endParaRPr lang="en-GB" sz="2000" b="1"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b="1" u="none" strike="noStrike">
                          <a:effectLst/>
                        </a:rPr>
                        <a:t>Big idea</a:t>
                      </a:r>
                      <a:endParaRPr lang="en-GB" sz="2000" b="1"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b="1" u="none" strike="noStrike">
                          <a:effectLst/>
                        </a:rPr>
                        <a:t>Votes</a:t>
                      </a:r>
                      <a:endParaRPr lang="en-GB" sz="2000" b="1"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08316096"/>
                  </a:ext>
                </a:extLst>
              </a:tr>
              <a:tr h="465331">
                <a:tc>
                  <a:txBody>
                    <a:bodyPr/>
                    <a:lstStyle/>
                    <a:p>
                      <a:pPr algn="ctr" fontAlgn="b">
                        <a:buNone/>
                      </a:pPr>
                      <a:r>
                        <a:rPr lang="en-GB" sz="2000" u="none" strike="noStrike">
                          <a:effectLst/>
                        </a:rPr>
                        <a:t>Numeracy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Making sense of data</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93</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119414892"/>
                  </a:ext>
                </a:extLst>
              </a:tr>
              <a:tr h="335471">
                <a:tc>
                  <a:txBody>
                    <a:bodyPr/>
                    <a:lstStyle/>
                    <a:p>
                      <a:pPr algn="ctr" fontAlgn="b">
                        <a:buNone/>
                      </a:pPr>
                      <a:r>
                        <a:rPr lang="en-GB" sz="2000" u="none" strike="noStrike">
                          <a:effectLst/>
                        </a:rPr>
                        <a:t>Learning for Sustainability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Climate change</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92</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909718236"/>
                  </a:ext>
                </a:extLst>
              </a:tr>
              <a:tr h="335471">
                <a:tc>
                  <a:txBody>
                    <a:bodyPr/>
                    <a:lstStyle/>
                    <a:p>
                      <a:pPr algn="ctr" fontAlgn="b">
                        <a:buNone/>
                      </a:pPr>
                      <a:r>
                        <a:rPr lang="en-GB" sz="2000" u="none" strike="noStrike">
                          <a:effectLst/>
                        </a:rPr>
                        <a:t>Careers</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Pathways and opportunities</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91</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065651605"/>
                  </a:ext>
                </a:extLst>
              </a:tr>
              <a:tr h="322485">
                <a:tc>
                  <a:txBody>
                    <a:bodyPr/>
                    <a:lstStyle/>
                    <a:p>
                      <a:pPr algn="ctr" fontAlgn="b">
                        <a:buNone/>
                      </a:pPr>
                      <a:r>
                        <a:rPr lang="en-GB" sz="2000" u="none" strike="noStrike">
                          <a:effectLst/>
                        </a:rPr>
                        <a:t>Learning for Sustainability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Nature</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91</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577254367"/>
                  </a:ext>
                </a:extLst>
              </a:tr>
              <a:tr h="324650">
                <a:tc>
                  <a:txBody>
                    <a:bodyPr/>
                    <a:lstStyle/>
                    <a:p>
                      <a:pPr algn="ctr" fontAlgn="b">
                        <a:buNone/>
                      </a:pPr>
                      <a:r>
                        <a:rPr lang="en-GB" sz="2000" u="none" strike="noStrike">
                          <a:effectLst/>
                        </a:rPr>
                        <a:t>Creativity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Exploring opportunities and creating solutions</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90</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487768395"/>
                  </a:ext>
                </a:extLst>
              </a:tr>
              <a:tr h="465331">
                <a:tc>
                  <a:txBody>
                    <a:bodyPr/>
                    <a:lstStyle/>
                    <a:p>
                      <a:pPr algn="ctr" fontAlgn="b">
                        <a:buNone/>
                      </a:pPr>
                      <a:r>
                        <a:rPr lang="en-GB" sz="2000" u="none" strike="noStrike">
                          <a:effectLst/>
                        </a:rPr>
                        <a:t>Health and wellbeing </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Healthy communities</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87</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098381487"/>
                  </a:ext>
                </a:extLst>
              </a:tr>
              <a:tr h="346293">
                <a:tc>
                  <a:txBody>
                    <a:bodyPr/>
                    <a:lstStyle/>
                    <a:p>
                      <a:pPr algn="ctr" fontAlgn="b">
                        <a:buNone/>
                      </a:pPr>
                      <a:r>
                        <a:rPr lang="en-GB" sz="2000" u="none" strike="noStrike">
                          <a:effectLst/>
                        </a:rPr>
                        <a:t>Democratic values</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Misinformation and disinformation</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85</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906429713"/>
                  </a:ext>
                </a:extLst>
              </a:tr>
              <a:tr h="324650">
                <a:tc>
                  <a:txBody>
                    <a:bodyPr/>
                    <a:lstStyle/>
                    <a:p>
                      <a:pPr algn="ctr" fontAlgn="b">
                        <a:buNone/>
                      </a:pPr>
                      <a:r>
                        <a:rPr lang="en-GB" sz="2000" u="none" strike="noStrike">
                          <a:effectLst/>
                        </a:rPr>
                        <a:t>Digital</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Essential digital skills</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83</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656014100"/>
                  </a:ext>
                </a:extLst>
              </a:tr>
              <a:tr h="367936">
                <a:tc>
                  <a:txBody>
                    <a:bodyPr/>
                    <a:lstStyle/>
                    <a:p>
                      <a:pPr algn="ctr" fontAlgn="b">
                        <a:buNone/>
                      </a:pPr>
                      <a:r>
                        <a:rPr lang="en-GB" sz="2000" u="none" strike="noStrike">
                          <a:effectLst/>
                        </a:rPr>
                        <a:t>Learning for Sustainability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Shaping our future</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80</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15724377"/>
                  </a:ext>
                </a:extLst>
              </a:tr>
              <a:tr h="400401">
                <a:tc>
                  <a:txBody>
                    <a:bodyPr/>
                    <a:lstStyle/>
                    <a:p>
                      <a:pPr algn="ctr" fontAlgn="b">
                        <a:buNone/>
                      </a:pPr>
                      <a:r>
                        <a:rPr lang="en-GB" sz="2000" u="none" strike="noStrike">
                          <a:effectLst/>
                        </a:rPr>
                        <a:t>Numeracy</a:t>
                      </a:r>
                      <a:endParaRPr lang="en-GB" sz="20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buNone/>
                      </a:pPr>
                      <a:r>
                        <a:rPr lang="en-GB" sz="2000" u="none" strike="noStrike">
                          <a:effectLst/>
                        </a:rPr>
                        <a:t>Number sense</a:t>
                      </a:r>
                      <a:endParaRPr lang="en-GB" sz="20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buNone/>
                      </a:pPr>
                      <a:r>
                        <a:rPr lang="en-GB" sz="2000" u="none" strike="noStrike">
                          <a:effectLst/>
                        </a:rPr>
                        <a:t>79</a:t>
                      </a:r>
                      <a:endParaRPr lang="en-GB" sz="20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316347418"/>
                  </a:ext>
                </a:extLst>
              </a:tr>
            </a:tbl>
          </a:graphicData>
        </a:graphic>
      </p:graphicFrame>
    </p:spTree>
    <p:extLst>
      <p:ext uri="{BB962C8B-B14F-4D97-AF65-F5344CB8AC3E}">
        <p14:creationId xmlns:p14="http://schemas.microsoft.com/office/powerpoint/2010/main" val="1039416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6" name="TextBox 5">
            <a:extLst>
              <a:ext uri="{FF2B5EF4-FFF2-40B4-BE49-F238E27FC236}">
                <a16:creationId xmlns:a16="http://schemas.microsoft.com/office/drawing/2014/main" id="{ADCBC8E1-0953-CA7B-078C-E414D97DFA33}"/>
              </a:ext>
            </a:extLst>
          </p:cNvPr>
          <p:cNvSpPr txBox="1"/>
          <p:nvPr/>
        </p:nvSpPr>
        <p:spPr>
          <a:xfrm>
            <a:off x="841246" y="673770"/>
            <a:ext cx="3644489" cy="241448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200" b="1" kern="1200">
                <a:solidFill>
                  <a:srgbClr val="FFFFFF"/>
                </a:solidFill>
                <a:latin typeface="+mj-lt"/>
                <a:ea typeface="+mj-ea"/>
                <a:cs typeface="+mj-cs"/>
              </a:rPr>
              <a:t>In terms of cross-curriculum learning…</a:t>
            </a:r>
            <a:endParaRPr lang="en-US" sz="4200" kern="1200">
              <a:solidFill>
                <a:srgbClr val="FFFFFF"/>
              </a:solidFill>
              <a:latin typeface="+mj-lt"/>
              <a:ea typeface="+mj-ea"/>
              <a:cs typeface="+mj-cs"/>
            </a:endParaRPr>
          </a:p>
        </p:txBody>
      </p:sp>
      <p:sp>
        <p:nvSpPr>
          <p:cNvPr id="4" name="TextBox 3">
            <a:extLst>
              <a:ext uri="{FF2B5EF4-FFF2-40B4-BE49-F238E27FC236}">
                <a16:creationId xmlns:a16="http://schemas.microsoft.com/office/drawing/2014/main" id="{1DABFD05-1326-3752-1243-237FAD39BEE2}"/>
              </a:ext>
            </a:extLst>
          </p:cNvPr>
          <p:cNvSpPr txBox="1"/>
          <p:nvPr/>
        </p:nvSpPr>
        <p:spPr>
          <a:xfrm>
            <a:off x="6095999" y="882315"/>
            <a:ext cx="5254754" cy="529464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b="1" dirty="0"/>
              <a:t>What do you consider to be the  core knowledge for the sciences 3-18 curriculum for your sector?</a:t>
            </a:r>
            <a:endParaRPr lang="en-US"/>
          </a:p>
          <a:p>
            <a:pPr indent="-228600">
              <a:lnSpc>
                <a:spcPct val="90000"/>
              </a:lnSpc>
              <a:spcBef>
                <a:spcPct val="0"/>
              </a:spcBef>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230968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BBEF1A-0AC3-83EF-84AB-FA6145559CDB}"/>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 up of a molecular model">
            <a:extLst>
              <a:ext uri="{FF2B5EF4-FFF2-40B4-BE49-F238E27FC236}">
                <a16:creationId xmlns:a16="http://schemas.microsoft.com/office/drawing/2014/main" id="{A481C38F-C4D2-60FC-1675-47A076FE0968}"/>
              </a:ext>
            </a:extLst>
          </p:cNvPr>
          <p:cNvPicPr>
            <a:picLocks noChangeAspect="1"/>
          </p:cNvPicPr>
          <p:nvPr/>
        </p:nvPicPr>
        <p:blipFill>
          <a:blip r:embed="rId3">
            <a:alphaModFix amt="55000"/>
          </a:blip>
          <a:srcRect t="4991" b="20009"/>
          <a:stretch>
            <a:fillRect/>
          </a:stretch>
        </p:blipFill>
        <p:spPr>
          <a:xfrm>
            <a:off x="20" y="-9107"/>
            <a:ext cx="12191980" cy="6858000"/>
          </a:xfrm>
          <a:prstGeom prst="rect">
            <a:avLst/>
          </a:prstGeom>
        </p:spPr>
      </p:pic>
      <p:sp>
        <p:nvSpPr>
          <p:cNvPr id="34" name="TextBox 33">
            <a:extLst>
              <a:ext uri="{FF2B5EF4-FFF2-40B4-BE49-F238E27FC236}">
                <a16:creationId xmlns:a16="http://schemas.microsoft.com/office/drawing/2014/main" id="{8E0BFBAF-D1AD-316D-208D-41A4A5279B49}"/>
              </a:ext>
            </a:extLst>
          </p:cNvPr>
          <p:cNvSpPr txBox="1"/>
          <p:nvPr/>
        </p:nvSpPr>
        <p:spPr>
          <a:xfrm>
            <a:off x="686834" y="591344"/>
            <a:ext cx="3200400" cy="55856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solidFill>
                  <a:srgbClr val="FFFFFF"/>
                </a:solidFill>
                <a:latin typeface="+mj-lt"/>
                <a:ea typeface="+mj-ea"/>
                <a:cs typeface="+mj-cs"/>
              </a:rPr>
              <a:t>Next steps</a:t>
            </a:r>
            <a:endParaRPr lang="en-US" sz="4400">
              <a:solidFill>
                <a:srgbClr val="FFFFFF"/>
              </a:solidFill>
              <a:latin typeface="+mj-lt"/>
              <a:ea typeface="+mj-ea"/>
              <a:cs typeface="+mj-cs"/>
            </a:endParaRPr>
          </a:p>
        </p:txBody>
      </p:sp>
      <p:sp>
        <p:nvSpPr>
          <p:cNvPr id="155" name="Arc 15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5EF75826-6133-F30C-12EE-92B3B0121E29}"/>
              </a:ext>
            </a:extLst>
          </p:cNvPr>
          <p:cNvGraphicFramePr/>
          <p:nvPr>
            <p:extLst>
              <p:ext uri="{D42A27DB-BD31-4B8C-83A1-F6EECF244321}">
                <p14:modId xmlns:p14="http://schemas.microsoft.com/office/powerpoint/2010/main" val="585402013"/>
              </p:ext>
            </p:extLst>
          </p:nvPr>
        </p:nvGraphicFramePr>
        <p:xfrm>
          <a:off x="4731636" y="591344"/>
          <a:ext cx="6906491" cy="5585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196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calendar&#10;&#10;AI-generated content may be incorrect.">
            <a:extLst>
              <a:ext uri="{FF2B5EF4-FFF2-40B4-BE49-F238E27FC236}">
                <a16:creationId xmlns:a16="http://schemas.microsoft.com/office/drawing/2014/main" id="{F64696D4-7767-C8D8-8C59-9A63C388EAEF}"/>
              </a:ext>
            </a:extLst>
          </p:cNvPr>
          <p:cNvPicPr>
            <a:picLocks noChangeAspect="1"/>
          </p:cNvPicPr>
          <p:nvPr/>
        </p:nvPicPr>
        <p:blipFill>
          <a:blip r:embed="rId3"/>
          <a:srcRect l="15167" r="13692" b="-1"/>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9" name="Freeform: Shape 1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66E401-E869-50B4-2C0F-3D54CE1067FE}"/>
              </a:ext>
            </a:extLst>
          </p:cNvPr>
          <p:cNvSpPr txBox="1"/>
          <p:nvPr/>
        </p:nvSpPr>
        <p:spPr>
          <a:xfrm>
            <a:off x="374904" y="219961"/>
            <a:ext cx="4992624" cy="124358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400">
                <a:latin typeface="+mj-lt"/>
                <a:ea typeface="+mj-ea"/>
                <a:cs typeface="+mj-cs"/>
              </a:rPr>
              <a:t>Future webinar dates </a:t>
            </a:r>
          </a:p>
        </p:txBody>
      </p:sp>
      <p:sp>
        <p:nvSpPr>
          <p:cNvPr id="23" name="Rectangle 22">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6E3CC19D-74F3-E216-31EA-9A079F7BD110}"/>
              </a:ext>
            </a:extLst>
          </p:cNvPr>
          <p:cNvSpPr txBox="1"/>
          <p:nvPr/>
        </p:nvSpPr>
        <p:spPr>
          <a:xfrm>
            <a:off x="216697" y="1683497"/>
            <a:ext cx="6949913" cy="2663124"/>
          </a:xfrm>
          <a:prstGeom prst="rect">
            <a:avLst/>
          </a:prstGeom>
          <a:solidFill>
            <a:schemeClr val="accent1">
              <a:lumMod val="60000"/>
              <a:lumOff val="4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a:t>Wednesday 26 November  4:00 to 5:30pm</a:t>
            </a:r>
          </a:p>
          <a:p>
            <a:pPr indent="-228600">
              <a:lnSpc>
                <a:spcPct val="90000"/>
              </a:lnSpc>
              <a:spcAft>
                <a:spcPts val="600"/>
              </a:spcAft>
              <a:buFont typeface="Arial" panose="020B0604020202020204" pitchFamily="34" charset="0"/>
              <a:buChar char="•"/>
            </a:pPr>
            <a:r>
              <a:rPr lang="en-US" sz="2800" b="1"/>
              <a:t>Curriculum rationale</a:t>
            </a:r>
          </a:p>
          <a:p>
            <a:pPr indent="-228600">
              <a:lnSpc>
                <a:spcPct val="90000"/>
              </a:lnSpc>
              <a:spcAft>
                <a:spcPts val="600"/>
              </a:spcAft>
              <a:buFont typeface="Arial" panose="020B0604020202020204" pitchFamily="34" charset="0"/>
              <a:buChar char="•"/>
            </a:pPr>
            <a:endParaRPr lang="en-US" sz="2800"/>
          </a:p>
          <a:p>
            <a:pPr>
              <a:lnSpc>
                <a:spcPct val="90000"/>
              </a:lnSpc>
              <a:spcAft>
                <a:spcPts val="600"/>
              </a:spcAft>
            </a:pPr>
            <a:r>
              <a:rPr lang="en-US" sz="2800"/>
              <a:t>Wednesday 10 December  4:00 to 5:30pm</a:t>
            </a:r>
          </a:p>
          <a:p>
            <a:pPr indent="-228600">
              <a:lnSpc>
                <a:spcPct val="90000"/>
              </a:lnSpc>
              <a:spcAft>
                <a:spcPts val="600"/>
              </a:spcAft>
              <a:buFont typeface="Arial" panose="020B0604020202020204" pitchFamily="34" charset="0"/>
              <a:buChar char="•"/>
            </a:pPr>
            <a:r>
              <a:rPr lang="en-US" sz="2800" b="1"/>
              <a:t>Big ideas &amp; concepts </a:t>
            </a:r>
          </a:p>
        </p:txBody>
      </p:sp>
      <p:pic>
        <p:nvPicPr>
          <p:cNvPr id="5" name="Picture 4" descr="A qr code with text&#10;&#10;AI-generated content may be incorrect.">
            <a:extLst>
              <a:ext uri="{FF2B5EF4-FFF2-40B4-BE49-F238E27FC236}">
                <a16:creationId xmlns:a16="http://schemas.microsoft.com/office/drawing/2014/main" id="{BA1F1FEA-9EE9-4868-647B-7E14039993CA}"/>
              </a:ext>
            </a:extLst>
          </p:cNvPr>
          <p:cNvPicPr>
            <a:picLocks noChangeAspect="1"/>
          </p:cNvPicPr>
          <p:nvPr/>
        </p:nvPicPr>
        <p:blipFill>
          <a:blip r:embed="rId4"/>
          <a:stretch>
            <a:fillRect/>
          </a:stretch>
        </p:blipFill>
        <p:spPr>
          <a:xfrm>
            <a:off x="211026" y="4558249"/>
            <a:ext cx="2100062" cy="2098854"/>
          </a:xfrm>
          <a:prstGeom prst="rect">
            <a:avLst/>
          </a:prstGeom>
        </p:spPr>
      </p:pic>
      <p:pic>
        <p:nvPicPr>
          <p:cNvPr id="6" name="Picture 5" descr="A qr code with text&#10;&#10;AI-generated content may be incorrect.">
            <a:extLst>
              <a:ext uri="{FF2B5EF4-FFF2-40B4-BE49-F238E27FC236}">
                <a16:creationId xmlns:a16="http://schemas.microsoft.com/office/drawing/2014/main" id="{40506354-9518-0F50-12D5-E4AD210A08DA}"/>
              </a:ext>
            </a:extLst>
          </p:cNvPr>
          <p:cNvPicPr>
            <a:picLocks noChangeAspect="1"/>
          </p:cNvPicPr>
          <p:nvPr/>
        </p:nvPicPr>
        <p:blipFill>
          <a:blip r:embed="rId5"/>
          <a:stretch>
            <a:fillRect/>
          </a:stretch>
        </p:blipFill>
        <p:spPr>
          <a:xfrm>
            <a:off x="2667537" y="4558250"/>
            <a:ext cx="2123941" cy="2088121"/>
          </a:xfrm>
          <a:prstGeom prst="rect">
            <a:avLst/>
          </a:prstGeom>
        </p:spPr>
      </p:pic>
    </p:spTree>
    <p:extLst>
      <p:ext uri="{BB962C8B-B14F-4D97-AF65-F5344CB8AC3E}">
        <p14:creationId xmlns:p14="http://schemas.microsoft.com/office/powerpoint/2010/main" val="3135064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E28A-54FE-5E94-5832-9760234285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5CE0FA5-884F-1B06-C5FA-859FE6236BF3}"/>
              </a:ext>
            </a:extLst>
          </p:cNvPr>
          <p:cNvSpPr/>
          <p:nvPr/>
        </p:nvSpPr>
        <p:spPr>
          <a:xfrm>
            <a:off x="388620" y="365125"/>
            <a:ext cx="11395710" cy="6127750"/>
          </a:xfrm>
          <a:custGeom>
            <a:avLst/>
            <a:gdLst>
              <a:gd name="connsiteX0" fmla="*/ 0 w 11395710"/>
              <a:gd name="connsiteY0" fmla="*/ 0 h 6127750"/>
              <a:gd name="connsiteX1" fmla="*/ 328465 w 11395710"/>
              <a:gd name="connsiteY1" fmla="*/ 0 h 6127750"/>
              <a:gd name="connsiteX2" fmla="*/ 884843 w 11395710"/>
              <a:gd name="connsiteY2" fmla="*/ 0 h 6127750"/>
              <a:gd name="connsiteX3" fmla="*/ 1441222 w 11395710"/>
              <a:gd name="connsiteY3" fmla="*/ 0 h 6127750"/>
              <a:gd name="connsiteX4" fmla="*/ 2339472 w 11395710"/>
              <a:gd name="connsiteY4" fmla="*/ 0 h 6127750"/>
              <a:gd name="connsiteX5" fmla="*/ 3123765 w 11395710"/>
              <a:gd name="connsiteY5" fmla="*/ 0 h 6127750"/>
              <a:gd name="connsiteX6" fmla="*/ 4022015 w 11395710"/>
              <a:gd name="connsiteY6" fmla="*/ 0 h 6127750"/>
              <a:gd name="connsiteX7" fmla="*/ 4920265 w 11395710"/>
              <a:gd name="connsiteY7" fmla="*/ 0 h 6127750"/>
              <a:gd name="connsiteX8" fmla="*/ 5590601 w 11395710"/>
              <a:gd name="connsiteY8" fmla="*/ 0 h 6127750"/>
              <a:gd name="connsiteX9" fmla="*/ 6488851 w 11395710"/>
              <a:gd name="connsiteY9" fmla="*/ 0 h 6127750"/>
              <a:gd name="connsiteX10" fmla="*/ 7387101 w 11395710"/>
              <a:gd name="connsiteY10" fmla="*/ 0 h 6127750"/>
              <a:gd name="connsiteX11" fmla="*/ 8057437 w 11395710"/>
              <a:gd name="connsiteY11" fmla="*/ 0 h 6127750"/>
              <a:gd name="connsiteX12" fmla="*/ 8727773 w 11395710"/>
              <a:gd name="connsiteY12" fmla="*/ 0 h 6127750"/>
              <a:gd name="connsiteX13" fmla="*/ 9056238 w 11395710"/>
              <a:gd name="connsiteY13" fmla="*/ 0 h 6127750"/>
              <a:gd name="connsiteX14" fmla="*/ 9954488 w 11395710"/>
              <a:gd name="connsiteY14" fmla="*/ 0 h 6127750"/>
              <a:gd name="connsiteX15" fmla="*/ 10738781 w 11395710"/>
              <a:gd name="connsiteY15" fmla="*/ 0 h 6127750"/>
              <a:gd name="connsiteX16" fmla="*/ 11395710 w 11395710"/>
              <a:gd name="connsiteY16" fmla="*/ 0 h 6127750"/>
              <a:gd name="connsiteX17" fmla="*/ 11395710 w 11395710"/>
              <a:gd name="connsiteY17" fmla="*/ 619584 h 6127750"/>
              <a:gd name="connsiteX18" fmla="*/ 11395710 w 11395710"/>
              <a:gd name="connsiteY18" fmla="*/ 1239167 h 6127750"/>
              <a:gd name="connsiteX19" fmla="*/ 11395710 w 11395710"/>
              <a:gd name="connsiteY19" fmla="*/ 2042583 h 6127750"/>
              <a:gd name="connsiteX20" fmla="*/ 11395710 w 11395710"/>
              <a:gd name="connsiteY20" fmla="*/ 2539612 h 6127750"/>
              <a:gd name="connsiteX21" fmla="*/ 11395710 w 11395710"/>
              <a:gd name="connsiteY21" fmla="*/ 3220473 h 6127750"/>
              <a:gd name="connsiteX22" fmla="*/ 11395710 w 11395710"/>
              <a:gd name="connsiteY22" fmla="*/ 3840057 h 6127750"/>
              <a:gd name="connsiteX23" fmla="*/ 11395710 w 11395710"/>
              <a:gd name="connsiteY23" fmla="*/ 4459640 h 6127750"/>
              <a:gd name="connsiteX24" fmla="*/ 11395710 w 11395710"/>
              <a:gd name="connsiteY24" fmla="*/ 5201779 h 6127750"/>
              <a:gd name="connsiteX25" fmla="*/ 11395710 w 11395710"/>
              <a:gd name="connsiteY25" fmla="*/ 6127750 h 6127750"/>
              <a:gd name="connsiteX26" fmla="*/ 10839331 w 11395710"/>
              <a:gd name="connsiteY26" fmla="*/ 6127750 h 6127750"/>
              <a:gd name="connsiteX27" fmla="*/ 9941081 w 11395710"/>
              <a:gd name="connsiteY27" fmla="*/ 6127750 h 6127750"/>
              <a:gd name="connsiteX28" fmla="*/ 9270745 w 11395710"/>
              <a:gd name="connsiteY28" fmla="*/ 6127750 h 6127750"/>
              <a:gd name="connsiteX29" fmla="*/ 8486452 w 11395710"/>
              <a:gd name="connsiteY29" fmla="*/ 6127750 h 6127750"/>
              <a:gd name="connsiteX30" fmla="*/ 7702159 w 11395710"/>
              <a:gd name="connsiteY30" fmla="*/ 6127750 h 6127750"/>
              <a:gd name="connsiteX31" fmla="*/ 6917866 w 11395710"/>
              <a:gd name="connsiteY31" fmla="*/ 6127750 h 6127750"/>
              <a:gd name="connsiteX32" fmla="*/ 6133573 w 11395710"/>
              <a:gd name="connsiteY32" fmla="*/ 6127750 h 6127750"/>
              <a:gd name="connsiteX33" fmla="*/ 5349280 w 11395710"/>
              <a:gd name="connsiteY33" fmla="*/ 6127750 h 6127750"/>
              <a:gd name="connsiteX34" fmla="*/ 5020816 w 11395710"/>
              <a:gd name="connsiteY34" fmla="*/ 6127750 h 6127750"/>
              <a:gd name="connsiteX35" fmla="*/ 4464437 w 11395710"/>
              <a:gd name="connsiteY35" fmla="*/ 6127750 h 6127750"/>
              <a:gd name="connsiteX36" fmla="*/ 3680144 w 11395710"/>
              <a:gd name="connsiteY36" fmla="*/ 6127750 h 6127750"/>
              <a:gd name="connsiteX37" fmla="*/ 2895851 w 11395710"/>
              <a:gd name="connsiteY37" fmla="*/ 6127750 h 6127750"/>
              <a:gd name="connsiteX38" fmla="*/ 2453429 w 11395710"/>
              <a:gd name="connsiteY38" fmla="*/ 6127750 h 6127750"/>
              <a:gd name="connsiteX39" fmla="*/ 1897051 w 11395710"/>
              <a:gd name="connsiteY39" fmla="*/ 6127750 h 6127750"/>
              <a:gd name="connsiteX40" fmla="*/ 1112758 w 11395710"/>
              <a:gd name="connsiteY40" fmla="*/ 6127750 h 6127750"/>
              <a:gd name="connsiteX41" fmla="*/ 670336 w 11395710"/>
              <a:gd name="connsiteY41" fmla="*/ 6127750 h 6127750"/>
              <a:gd name="connsiteX42" fmla="*/ 0 w 11395710"/>
              <a:gd name="connsiteY42" fmla="*/ 6127750 h 6127750"/>
              <a:gd name="connsiteX43" fmla="*/ 0 w 11395710"/>
              <a:gd name="connsiteY43" fmla="*/ 5385611 h 6127750"/>
              <a:gd name="connsiteX44" fmla="*/ 0 w 11395710"/>
              <a:gd name="connsiteY44" fmla="*/ 4888583 h 6127750"/>
              <a:gd name="connsiteX45" fmla="*/ 0 w 11395710"/>
              <a:gd name="connsiteY45" fmla="*/ 4391554 h 6127750"/>
              <a:gd name="connsiteX46" fmla="*/ 0 w 11395710"/>
              <a:gd name="connsiteY46" fmla="*/ 3649416 h 6127750"/>
              <a:gd name="connsiteX47" fmla="*/ 0 w 11395710"/>
              <a:gd name="connsiteY47" fmla="*/ 3091109 h 6127750"/>
              <a:gd name="connsiteX48" fmla="*/ 0 w 11395710"/>
              <a:gd name="connsiteY48" fmla="*/ 2471526 h 6127750"/>
              <a:gd name="connsiteX49" fmla="*/ 0 w 11395710"/>
              <a:gd name="connsiteY49" fmla="*/ 1913220 h 6127750"/>
              <a:gd name="connsiteX50" fmla="*/ 0 w 11395710"/>
              <a:gd name="connsiteY50" fmla="*/ 1293636 h 6127750"/>
              <a:gd name="connsiteX51" fmla="*/ 0 w 11395710"/>
              <a:gd name="connsiteY51" fmla="*/ 674052 h 6127750"/>
              <a:gd name="connsiteX52" fmla="*/ 0 w 11395710"/>
              <a:gd name="connsiteY52" fmla="*/ 0 h 61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95710" h="6127750" fill="none" extrusionOk="0">
                <a:moveTo>
                  <a:pt x="0" y="0"/>
                </a:moveTo>
                <a:cubicBezTo>
                  <a:pt x="111866" y="9409"/>
                  <a:pt x="193708" y="-11271"/>
                  <a:pt x="328465" y="0"/>
                </a:cubicBezTo>
                <a:cubicBezTo>
                  <a:pt x="463222" y="11271"/>
                  <a:pt x="676695" y="14070"/>
                  <a:pt x="884843" y="0"/>
                </a:cubicBezTo>
                <a:cubicBezTo>
                  <a:pt x="1092991" y="-14070"/>
                  <a:pt x="1287687" y="13519"/>
                  <a:pt x="1441222" y="0"/>
                </a:cubicBezTo>
                <a:cubicBezTo>
                  <a:pt x="1594757" y="-13519"/>
                  <a:pt x="1983278" y="-31407"/>
                  <a:pt x="2339472" y="0"/>
                </a:cubicBezTo>
                <a:cubicBezTo>
                  <a:pt x="2695666" y="31407"/>
                  <a:pt x="2964530" y="33626"/>
                  <a:pt x="3123765" y="0"/>
                </a:cubicBezTo>
                <a:cubicBezTo>
                  <a:pt x="3283000" y="-33626"/>
                  <a:pt x="3731547" y="6180"/>
                  <a:pt x="4022015" y="0"/>
                </a:cubicBezTo>
                <a:cubicBezTo>
                  <a:pt x="4312483" y="-6180"/>
                  <a:pt x="4584944" y="-20266"/>
                  <a:pt x="4920265" y="0"/>
                </a:cubicBezTo>
                <a:cubicBezTo>
                  <a:pt x="5255586" y="20266"/>
                  <a:pt x="5395589" y="-20893"/>
                  <a:pt x="5590601" y="0"/>
                </a:cubicBezTo>
                <a:cubicBezTo>
                  <a:pt x="5785613" y="20893"/>
                  <a:pt x="6062495" y="-20521"/>
                  <a:pt x="6488851" y="0"/>
                </a:cubicBezTo>
                <a:cubicBezTo>
                  <a:pt x="6915207" y="20521"/>
                  <a:pt x="7014643" y="31925"/>
                  <a:pt x="7387101" y="0"/>
                </a:cubicBezTo>
                <a:cubicBezTo>
                  <a:pt x="7759559" y="-31925"/>
                  <a:pt x="7874892" y="24717"/>
                  <a:pt x="8057437" y="0"/>
                </a:cubicBezTo>
                <a:cubicBezTo>
                  <a:pt x="8239982" y="-24717"/>
                  <a:pt x="8472160" y="1471"/>
                  <a:pt x="8727773" y="0"/>
                </a:cubicBezTo>
                <a:cubicBezTo>
                  <a:pt x="8983386" y="-1471"/>
                  <a:pt x="8909230" y="10606"/>
                  <a:pt x="9056238" y="0"/>
                </a:cubicBezTo>
                <a:cubicBezTo>
                  <a:pt x="9203247" y="-10606"/>
                  <a:pt x="9757180" y="7010"/>
                  <a:pt x="9954488" y="0"/>
                </a:cubicBezTo>
                <a:cubicBezTo>
                  <a:pt x="10151796" y="-7010"/>
                  <a:pt x="10416454" y="24926"/>
                  <a:pt x="10738781" y="0"/>
                </a:cubicBezTo>
                <a:cubicBezTo>
                  <a:pt x="11061108" y="-24926"/>
                  <a:pt x="11110606" y="6789"/>
                  <a:pt x="11395710" y="0"/>
                </a:cubicBezTo>
                <a:cubicBezTo>
                  <a:pt x="11377242" y="297527"/>
                  <a:pt x="11422937" y="340451"/>
                  <a:pt x="11395710" y="619584"/>
                </a:cubicBezTo>
                <a:cubicBezTo>
                  <a:pt x="11368483" y="898717"/>
                  <a:pt x="11407939" y="975330"/>
                  <a:pt x="11395710" y="1239167"/>
                </a:cubicBezTo>
                <a:cubicBezTo>
                  <a:pt x="11383481" y="1503004"/>
                  <a:pt x="11356287" y="1870452"/>
                  <a:pt x="11395710" y="2042583"/>
                </a:cubicBezTo>
                <a:cubicBezTo>
                  <a:pt x="11435133" y="2214714"/>
                  <a:pt x="11371733" y="2435206"/>
                  <a:pt x="11395710" y="2539612"/>
                </a:cubicBezTo>
                <a:cubicBezTo>
                  <a:pt x="11419687" y="2644018"/>
                  <a:pt x="11396720" y="3024999"/>
                  <a:pt x="11395710" y="3220473"/>
                </a:cubicBezTo>
                <a:cubicBezTo>
                  <a:pt x="11394700" y="3415947"/>
                  <a:pt x="11399724" y="3599484"/>
                  <a:pt x="11395710" y="3840057"/>
                </a:cubicBezTo>
                <a:cubicBezTo>
                  <a:pt x="11391696" y="4080630"/>
                  <a:pt x="11400343" y="4327155"/>
                  <a:pt x="11395710" y="4459640"/>
                </a:cubicBezTo>
                <a:cubicBezTo>
                  <a:pt x="11391077" y="4592125"/>
                  <a:pt x="11365893" y="4880398"/>
                  <a:pt x="11395710" y="5201779"/>
                </a:cubicBezTo>
                <a:cubicBezTo>
                  <a:pt x="11425527" y="5523160"/>
                  <a:pt x="11431046" y="5902969"/>
                  <a:pt x="11395710" y="6127750"/>
                </a:cubicBezTo>
                <a:cubicBezTo>
                  <a:pt x="11256004" y="6142902"/>
                  <a:pt x="11108654" y="6128695"/>
                  <a:pt x="10839331" y="6127750"/>
                </a:cubicBezTo>
                <a:cubicBezTo>
                  <a:pt x="10570008" y="6126805"/>
                  <a:pt x="10256236" y="6164867"/>
                  <a:pt x="9941081" y="6127750"/>
                </a:cubicBezTo>
                <a:cubicBezTo>
                  <a:pt x="9625926" y="6090634"/>
                  <a:pt x="9528159" y="6145649"/>
                  <a:pt x="9270745" y="6127750"/>
                </a:cubicBezTo>
                <a:cubicBezTo>
                  <a:pt x="9013331" y="6109851"/>
                  <a:pt x="8648646" y="6162801"/>
                  <a:pt x="8486452" y="6127750"/>
                </a:cubicBezTo>
                <a:cubicBezTo>
                  <a:pt x="8324258" y="6092699"/>
                  <a:pt x="7931243" y="6163129"/>
                  <a:pt x="7702159" y="6127750"/>
                </a:cubicBezTo>
                <a:cubicBezTo>
                  <a:pt x="7473075" y="6092371"/>
                  <a:pt x="7267446" y="6130388"/>
                  <a:pt x="6917866" y="6127750"/>
                </a:cubicBezTo>
                <a:cubicBezTo>
                  <a:pt x="6568286" y="6125112"/>
                  <a:pt x="6398075" y="6093785"/>
                  <a:pt x="6133573" y="6127750"/>
                </a:cubicBezTo>
                <a:cubicBezTo>
                  <a:pt x="5869071" y="6161715"/>
                  <a:pt x="5592746" y="6089131"/>
                  <a:pt x="5349280" y="6127750"/>
                </a:cubicBezTo>
                <a:cubicBezTo>
                  <a:pt x="5105814" y="6166369"/>
                  <a:pt x="5133967" y="6122224"/>
                  <a:pt x="5020816" y="6127750"/>
                </a:cubicBezTo>
                <a:cubicBezTo>
                  <a:pt x="4907665" y="6133276"/>
                  <a:pt x="4738353" y="6121118"/>
                  <a:pt x="4464437" y="6127750"/>
                </a:cubicBezTo>
                <a:cubicBezTo>
                  <a:pt x="4190521" y="6134382"/>
                  <a:pt x="3967117" y="6154269"/>
                  <a:pt x="3680144" y="6127750"/>
                </a:cubicBezTo>
                <a:cubicBezTo>
                  <a:pt x="3393171" y="6101231"/>
                  <a:pt x="3225977" y="6089878"/>
                  <a:pt x="2895851" y="6127750"/>
                </a:cubicBezTo>
                <a:cubicBezTo>
                  <a:pt x="2565725" y="6165622"/>
                  <a:pt x="2600553" y="6132401"/>
                  <a:pt x="2453429" y="6127750"/>
                </a:cubicBezTo>
                <a:cubicBezTo>
                  <a:pt x="2306305" y="6123099"/>
                  <a:pt x="2055056" y="6142688"/>
                  <a:pt x="1897051" y="6127750"/>
                </a:cubicBezTo>
                <a:cubicBezTo>
                  <a:pt x="1739046" y="6112812"/>
                  <a:pt x="1360817" y="6134993"/>
                  <a:pt x="1112758" y="6127750"/>
                </a:cubicBezTo>
                <a:cubicBezTo>
                  <a:pt x="864699" y="6120507"/>
                  <a:pt x="767088" y="6135513"/>
                  <a:pt x="670336" y="6127750"/>
                </a:cubicBezTo>
                <a:cubicBezTo>
                  <a:pt x="573584" y="6119987"/>
                  <a:pt x="264158" y="6100144"/>
                  <a:pt x="0" y="6127750"/>
                </a:cubicBezTo>
                <a:cubicBezTo>
                  <a:pt x="29861" y="5812200"/>
                  <a:pt x="35809" y="5611792"/>
                  <a:pt x="0" y="5385611"/>
                </a:cubicBezTo>
                <a:cubicBezTo>
                  <a:pt x="-35809" y="5159430"/>
                  <a:pt x="3664" y="5041953"/>
                  <a:pt x="0" y="4888583"/>
                </a:cubicBezTo>
                <a:cubicBezTo>
                  <a:pt x="-3664" y="4735213"/>
                  <a:pt x="17264" y="4605818"/>
                  <a:pt x="0" y="4391554"/>
                </a:cubicBezTo>
                <a:cubicBezTo>
                  <a:pt x="-17264" y="4177290"/>
                  <a:pt x="-33904" y="3846889"/>
                  <a:pt x="0" y="3649416"/>
                </a:cubicBezTo>
                <a:cubicBezTo>
                  <a:pt x="33904" y="3451943"/>
                  <a:pt x="13967" y="3212912"/>
                  <a:pt x="0" y="3091109"/>
                </a:cubicBezTo>
                <a:cubicBezTo>
                  <a:pt x="-13967" y="2969306"/>
                  <a:pt x="-3244" y="2706971"/>
                  <a:pt x="0" y="2471526"/>
                </a:cubicBezTo>
                <a:cubicBezTo>
                  <a:pt x="3244" y="2236081"/>
                  <a:pt x="-18775" y="2068471"/>
                  <a:pt x="0" y="1913220"/>
                </a:cubicBezTo>
                <a:cubicBezTo>
                  <a:pt x="18775" y="1757969"/>
                  <a:pt x="-21344" y="1500325"/>
                  <a:pt x="0" y="1293636"/>
                </a:cubicBezTo>
                <a:cubicBezTo>
                  <a:pt x="21344" y="1086947"/>
                  <a:pt x="16294" y="826196"/>
                  <a:pt x="0" y="674052"/>
                </a:cubicBezTo>
                <a:cubicBezTo>
                  <a:pt x="-16294" y="521908"/>
                  <a:pt x="14256" y="256398"/>
                  <a:pt x="0" y="0"/>
                </a:cubicBezTo>
                <a:close/>
              </a:path>
              <a:path w="11395710" h="6127750" stroke="0" extrusionOk="0">
                <a:moveTo>
                  <a:pt x="0" y="0"/>
                </a:moveTo>
                <a:cubicBezTo>
                  <a:pt x="196528" y="17931"/>
                  <a:pt x="554256" y="-12357"/>
                  <a:pt x="784293" y="0"/>
                </a:cubicBezTo>
                <a:cubicBezTo>
                  <a:pt x="1014330" y="12357"/>
                  <a:pt x="1031824" y="5319"/>
                  <a:pt x="1112758" y="0"/>
                </a:cubicBezTo>
                <a:cubicBezTo>
                  <a:pt x="1193693" y="-5319"/>
                  <a:pt x="1338071" y="-1739"/>
                  <a:pt x="1441222" y="0"/>
                </a:cubicBezTo>
                <a:cubicBezTo>
                  <a:pt x="1544373" y="1739"/>
                  <a:pt x="1992769" y="23489"/>
                  <a:pt x="2225515" y="0"/>
                </a:cubicBezTo>
                <a:cubicBezTo>
                  <a:pt x="2458261" y="-23489"/>
                  <a:pt x="2802705" y="33747"/>
                  <a:pt x="3009808" y="0"/>
                </a:cubicBezTo>
                <a:cubicBezTo>
                  <a:pt x="3216911" y="-33747"/>
                  <a:pt x="3400764" y="4284"/>
                  <a:pt x="3680144" y="0"/>
                </a:cubicBezTo>
                <a:cubicBezTo>
                  <a:pt x="3959524" y="-4284"/>
                  <a:pt x="4382657" y="30100"/>
                  <a:pt x="4578394" y="0"/>
                </a:cubicBezTo>
                <a:cubicBezTo>
                  <a:pt x="4774131" y="-30100"/>
                  <a:pt x="4905407" y="-24194"/>
                  <a:pt x="5134773" y="0"/>
                </a:cubicBezTo>
                <a:cubicBezTo>
                  <a:pt x="5364139" y="24194"/>
                  <a:pt x="5356921" y="10244"/>
                  <a:pt x="5577195" y="0"/>
                </a:cubicBezTo>
                <a:cubicBezTo>
                  <a:pt x="5797469" y="-10244"/>
                  <a:pt x="5918634" y="11111"/>
                  <a:pt x="6133573" y="0"/>
                </a:cubicBezTo>
                <a:cubicBezTo>
                  <a:pt x="6348512" y="-11111"/>
                  <a:pt x="6360193" y="5816"/>
                  <a:pt x="6575995" y="0"/>
                </a:cubicBezTo>
                <a:cubicBezTo>
                  <a:pt x="6791797" y="-5816"/>
                  <a:pt x="6762215" y="-14834"/>
                  <a:pt x="6904460" y="0"/>
                </a:cubicBezTo>
                <a:cubicBezTo>
                  <a:pt x="7046705" y="14834"/>
                  <a:pt x="7418381" y="26130"/>
                  <a:pt x="7688753" y="0"/>
                </a:cubicBezTo>
                <a:cubicBezTo>
                  <a:pt x="7959125" y="-26130"/>
                  <a:pt x="8231031" y="-8064"/>
                  <a:pt x="8473046" y="0"/>
                </a:cubicBezTo>
                <a:cubicBezTo>
                  <a:pt x="8715061" y="8064"/>
                  <a:pt x="8899470" y="-11809"/>
                  <a:pt x="9257339" y="0"/>
                </a:cubicBezTo>
                <a:cubicBezTo>
                  <a:pt x="9615208" y="11809"/>
                  <a:pt x="9798363" y="29096"/>
                  <a:pt x="10041632" y="0"/>
                </a:cubicBezTo>
                <a:cubicBezTo>
                  <a:pt x="10284901" y="-29096"/>
                  <a:pt x="10563398" y="2844"/>
                  <a:pt x="10711967" y="0"/>
                </a:cubicBezTo>
                <a:cubicBezTo>
                  <a:pt x="10860537" y="-2844"/>
                  <a:pt x="11132073" y="34184"/>
                  <a:pt x="11395710" y="0"/>
                </a:cubicBezTo>
                <a:cubicBezTo>
                  <a:pt x="11405035" y="298421"/>
                  <a:pt x="11376424" y="446159"/>
                  <a:pt x="11395710" y="619584"/>
                </a:cubicBezTo>
                <a:cubicBezTo>
                  <a:pt x="11414996" y="793009"/>
                  <a:pt x="11385054" y="1046495"/>
                  <a:pt x="11395710" y="1361722"/>
                </a:cubicBezTo>
                <a:cubicBezTo>
                  <a:pt x="11406366" y="1676949"/>
                  <a:pt x="11381025" y="1852807"/>
                  <a:pt x="11395710" y="1981306"/>
                </a:cubicBezTo>
                <a:cubicBezTo>
                  <a:pt x="11410395" y="2109805"/>
                  <a:pt x="11388743" y="2576594"/>
                  <a:pt x="11395710" y="2784722"/>
                </a:cubicBezTo>
                <a:cubicBezTo>
                  <a:pt x="11402677" y="2992850"/>
                  <a:pt x="11413846" y="3109949"/>
                  <a:pt x="11395710" y="3343028"/>
                </a:cubicBezTo>
                <a:cubicBezTo>
                  <a:pt x="11377574" y="3576107"/>
                  <a:pt x="11394004" y="3920954"/>
                  <a:pt x="11395710" y="4085167"/>
                </a:cubicBezTo>
                <a:cubicBezTo>
                  <a:pt x="11397416" y="4249380"/>
                  <a:pt x="11394474" y="4527437"/>
                  <a:pt x="11395710" y="4766028"/>
                </a:cubicBezTo>
                <a:cubicBezTo>
                  <a:pt x="11396946" y="5004619"/>
                  <a:pt x="11394455" y="5192218"/>
                  <a:pt x="11395710" y="5324334"/>
                </a:cubicBezTo>
                <a:cubicBezTo>
                  <a:pt x="11396965" y="5456450"/>
                  <a:pt x="11414065" y="5765533"/>
                  <a:pt x="11395710" y="6127750"/>
                </a:cubicBezTo>
                <a:cubicBezTo>
                  <a:pt x="11029430" y="6094775"/>
                  <a:pt x="10957717" y="6151177"/>
                  <a:pt x="10611417" y="6127750"/>
                </a:cubicBezTo>
                <a:cubicBezTo>
                  <a:pt x="10265117" y="6104323"/>
                  <a:pt x="10194306" y="6155683"/>
                  <a:pt x="9827124" y="6127750"/>
                </a:cubicBezTo>
                <a:cubicBezTo>
                  <a:pt x="9459942" y="6099817"/>
                  <a:pt x="9301246" y="6165241"/>
                  <a:pt x="8928874" y="6127750"/>
                </a:cubicBezTo>
                <a:cubicBezTo>
                  <a:pt x="8556502" y="6090260"/>
                  <a:pt x="8456724" y="6102054"/>
                  <a:pt x="8258538" y="6127750"/>
                </a:cubicBezTo>
                <a:cubicBezTo>
                  <a:pt x="8060352" y="6153446"/>
                  <a:pt x="7929385" y="6125496"/>
                  <a:pt x="7702159" y="6127750"/>
                </a:cubicBezTo>
                <a:cubicBezTo>
                  <a:pt x="7474933" y="6130004"/>
                  <a:pt x="7389486" y="6147007"/>
                  <a:pt x="7259738" y="6127750"/>
                </a:cubicBezTo>
                <a:cubicBezTo>
                  <a:pt x="7129990" y="6108493"/>
                  <a:pt x="6619332" y="6086751"/>
                  <a:pt x="6361488" y="6127750"/>
                </a:cubicBezTo>
                <a:cubicBezTo>
                  <a:pt x="6103644" y="6168750"/>
                  <a:pt x="6058190" y="6109890"/>
                  <a:pt x="5919066" y="6127750"/>
                </a:cubicBezTo>
                <a:cubicBezTo>
                  <a:pt x="5779942" y="6145610"/>
                  <a:pt x="5457977" y="6139627"/>
                  <a:pt x="5248730" y="6127750"/>
                </a:cubicBezTo>
                <a:cubicBezTo>
                  <a:pt x="5039483" y="6115873"/>
                  <a:pt x="4654779" y="6107177"/>
                  <a:pt x="4464437" y="6127750"/>
                </a:cubicBezTo>
                <a:cubicBezTo>
                  <a:pt x="4274095" y="6148323"/>
                  <a:pt x="4072596" y="6149014"/>
                  <a:pt x="3908058" y="6127750"/>
                </a:cubicBezTo>
                <a:cubicBezTo>
                  <a:pt x="3743520" y="6106486"/>
                  <a:pt x="3466228" y="6114761"/>
                  <a:pt x="3351679" y="6127750"/>
                </a:cubicBezTo>
                <a:cubicBezTo>
                  <a:pt x="3237130" y="6140739"/>
                  <a:pt x="3091321" y="6118145"/>
                  <a:pt x="3023215" y="6127750"/>
                </a:cubicBezTo>
                <a:cubicBezTo>
                  <a:pt x="2955109" y="6137355"/>
                  <a:pt x="2806968" y="6143285"/>
                  <a:pt x="2694750" y="6127750"/>
                </a:cubicBezTo>
                <a:cubicBezTo>
                  <a:pt x="2582533" y="6112215"/>
                  <a:pt x="2291669" y="6090876"/>
                  <a:pt x="1910457" y="6127750"/>
                </a:cubicBezTo>
                <a:cubicBezTo>
                  <a:pt x="1529245" y="6164624"/>
                  <a:pt x="1742695" y="6125324"/>
                  <a:pt x="1581993" y="6127750"/>
                </a:cubicBezTo>
                <a:cubicBezTo>
                  <a:pt x="1421291" y="6130176"/>
                  <a:pt x="1119970" y="6105967"/>
                  <a:pt x="683743" y="6127750"/>
                </a:cubicBezTo>
                <a:cubicBezTo>
                  <a:pt x="247516" y="6149534"/>
                  <a:pt x="241854" y="6121011"/>
                  <a:pt x="0" y="6127750"/>
                </a:cubicBezTo>
                <a:cubicBezTo>
                  <a:pt x="-246" y="5825267"/>
                  <a:pt x="26555" y="5659197"/>
                  <a:pt x="0" y="5508166"/>
                </a:cubicBezTo>
                <a:cubicBezTo>
                  <a:pt x="-26555" y="5357135"/>
                  <a:pt x="-3443" y="5085087"/>
                  <a:pt x="0" y="4704750"/>
                </a:cubicBezTo>
                <a:cubicBezTo>
                  <a:pt x="3443" y="4324413"/>
                  <a:pt x="-24029" y="4281990"/>
                  <a:pt x="0" y="4085167"/>
                </a:cubicBezTo>
                <a:cubicBezTo>
                  <a:pt x="24029" y="3888344"/>
                  <a:pt x="-3694" y="3654682"/>
                  <a:pt x="0" y="3465583"/>
                </a:cubicBezTo>
                <a:cubicBezTo>
                  <a:pt x="3694" y="3276484"/>
                  <a:pt x="26708" y="3075391"/>
                  <a:pt x="0" y="2907277"/>
                </a:cubicBezTo>
                <a:cubicBezTo>
                  <a:pt x="-26708" y="2739163"/>
                  <a:pt x="-6753" y="2577861"/>
                  <a:pt x="0" y="2410248"/>
                </a:cubicBezTo>
                <a:cubicBezTo>
                  <a:pt x="6753" y="2242635"/>
                  <a:pt x="-4356" y="2008051"/>
                  <a:pt x="0" y="1851942"/>
                </a:cubicBezTo>
                <a:cubicBezTo>
                  <a:pt x="4356" y="1695833"/>
                  <a:pt x="-29376" y="1448043"/>
                  <a:pt x="0" y="1109804"/>
                </a:cubicBezTo>
                <a:cubicBezTo>
                  <a:pt x="29376" y="771565"/>
                  <a:pt x="-15640" y="717799"/>
                  <a:pt x="0" y="612775"/>
                </a:cubicBezTo>
                <a:cubicBezTo>
                  <a:pt x="15640" y="507751"/>
                  <a:pt x="-9309" y="159415"/>
                  <a:pt x="0" y="0"/>
                </a:cubicBezTo>
                <a:close/>
              </a:path>
            </a:pathLst>
          </a:custGeom>
          <a:solidFill>
            <a:schemeClr val="bg1"/>
          </a:solidFill>
          <a:ln w="57150">
            <a:solidFill>
              <a:srgbClr val="005570"/>
            </a:solidFill>
            <a:extLst>
              <a:ext uri="{C807C97D-BFC1-408E-A445-0C87EB9F89A2}">
                <ask:lineSketchStyleProps xmlns:ask="http://schemas.microsoft.com/office/drawing/2018/sketchyshapes" sd="77342862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http://bit.ly/4nVYUnT</a:t>
            </a:r>
            <a:endParaRPr lang="en-GB">
              <a:ea typeface="+mn-lt"/>
              <a:cs typeface="+mn-lt"/>
            </a:endParaRPr>
          </a:p>
        </p:txBody>
      </p:sp>
      <p:pic>
        <p:nvPicPr>
          <p:cNvPr id="2" name="Picture 1" descr="A poster with a group of children playing in a field&#10;&#10;AI-generated content may be incorrect.">
            <a:extLst>
              <a:ext uri="{FF2B5EF4-FFF2-40B4-BE49-F238E27FC236}">
                <a16:creationId xmlns:a16="http://schemas.microsoft.com/office/drawing/2014/main" id="{6EC8720C-3A3C-7192-B26E-6A276D7545F3}"/>
              </a:ext>
            </a:extLst>
          </p:cNvPr>
          <p:cNvPicPr>
            <a:picLocks noChangeAspect="1"/>
          </p:cNvPicPr>
          <p:nvPr/>
        </p:nvPicPr>
        <p:blipFill>
          <a:blip r:embed="rId3"/>
          <a:stretch>
            <a:fillRect/>
          </a:stretch>
        </p:blipFill>
        <p:spPr>
          <a:xfrm>
            <a:off x="686202" y="2140508"/>
            <a:ext cx="8286750" cy="3800475"/>
          </a:xfrm>
          <a:prstGeom prst="rect">
            <a:avLst/>
          </a:prstGeom>
        </p:spPr>
      </p:pic>
      <p:sp>
        <p:nvSpPr>
          <p:cNvPr id="3" name="Title 1">
            <a:extLst>
              <a:ext uri="{FF2B5EF4-FFF2-40B4-BE49-F238E27FC236}">
                <a16:creationId xmlns:a16="http://schemas.microsoft.com/office/drawing/2014/main" id="{173AC984-7DD5-6902-DA45-A2EBB076B887}"/>
              </a:ext>
            </a:extLst>
          </p:cNvPr>
          <p:cNvSpPr>
            <a:spLocks noGrp="1"/>
          </p:cNvSpPr>
          <p:nvPr/>
        </p:nvSpPr>
        <p:spPr>
          <a:xfrm>
            <a:off x="838200" y="8051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a:t>A Decluttered Sy</a:t>
            </a:r>
            <a:r>
              <a:rPr lang="en-GB" sz="6000" b="1">
                <a:solidFill>
                  <a:srgbClr val="46B6B8"/>
                </a:solidFill>
              </a:rPr>
              <a:t>STEM</a:t>
            </a:r>
          </a:p>
        </p:txBody>
      </p:sp>
      <p:pic>
        <p:nvPicPr>
          <p:cNvPr id="5" name="Picture 4" descr="A qr code with a white background&#10;&#10;AI-generated content may be incorrect.">
            <a:extLst>
              <a:ext uri="{FF2B5EF4-FFF2-40B4-BE49-F238E27FC236}">
                <a16:creationId xmlns:a16="http://schemas.microsoft.com/office/drawing/2014/main" id="{B35C1750-1303-B868-B593-2EA88F7B9D43}"/>
              </a:ext>
            </a:extLst>
          </p:cNvPr>
          <p:cNvPicPr>
            <a:picLocks noChangeAspect="1"/>
          </p:cNvPicPr>
          <p:nvPr/>
        </p:nvPicPr>
        <p:blipFill>
          <a:blip r:embed="rId4"/>
          <a:stretch>
            <a:fillRect/>
          </a:stretch>
        </p:blipFill>
        <p:spPr>
          <a:xfrm>
            <a:off x="9170830" y="2135746"/>
            <a:ext cx="2361128" cy="2350395"/>
          </a:xfrm>
          <a:prstGeom prst="rect">
            <a:avLst/>
          </a:prstGeom>
        </p:spPr>
      </p:pic>
      <p:sp>
        <p:nvSpPr>
          <p:cNvPr id="7" name="TextBox 6">
            <a:extLst>
              <a:ext uri="{FF2B5EF4-FFF2-40B4-BE49-F238E27FC236}">
                <a16:creationId xmlns:a16="http://schemas.microsoft.com/office/drawing/2014/main" id="{125F61A0-1031-863B-6AC7-D400033E4E28}"/>
              </a:ext>
            </a:extLst>
          </p:cNvPr>
          <p:cNvSpPr txBox="1"/>
          <p:nvPr/>
        </p:nvSpPr>
        <p:spPr>
          <a:xfrm>
            <a:off x="9260199" y="4796761"/>
            <a:ext cx="2286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000" b="1">
                <a:ea typeface="+mn-lt"/>
                <a:cs typeface="+mn-lt"/>
                <a:hlinkClick r:id="rId5"/>
              </a:rPr>
              <a:t>http://bit.ly/4nVYUnT</a:t>
            </a:r>
            <a:r>
              <a:rPr lang="en-GB" sz="3000" b="1">
                <a:ea typeface="+mn-lt"/>
                <a:cs typeface="+mn-lt"/>
              </a:rPr>
              <a:t> </a:t>
            </a:r>
            <a:endParaRPr lang="en-US" sz="3000" b="1"/>
          </a:p>
        </p:txBody>
      </p:sp>
    </p:spTree>
    <p:extLst>
      <p:ext uri="{BB962C8B-B14F-4D97-AF65-F5344CB8AC3E}">
        <p14:creationId xmlns:p14="http://schemas.microsoft.com/office/powerpoint/2010/main" val="3284634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86CD-A3BD-A676-D634-C5E0ADFE77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36D101-3A1D-AB8D-CC49-B3CBD379B2CD}"/>
              </a:ext>
            </a:extLst>
          </p:cNvPr>
          <p:cNvSpPr/>
          <p:nvPr/>
        </p:nvSpPr>
        <p:spPr>
          <a:xfrm>
            <a:off x="388620" y="365125"/>
            <a:ext cx="11395710" cy="6127750"/>
          </a:xfrm>
          <a:custGeom>
            <a:avLst/>
            <a:gdLst>
              <a:gd name="connsiteX0" fmla="*/ 0 w 11395710"/>
              <a:gd name="connsiteY0" fmla="*/ 0 h 6127750"/>
              <a:gd name="connsiteX1" fmla="*/ 328465 w 11395710"/>
              <a:gd name="connsiteY1" fmla="*/ 0 h 6127750"/>
              <a:gd name="connsiteX2" fmla="*/ 884843 w 11395710"/>
              <a:gd name="connsiteY2" fmla="*/ 0 h 6127750"/>
              <a:gd name="connsiteX3" fmla="*/ 1441222 w 11395710"/>
              <a:gd name="connsiteY3" fmla="*/ 0 h 6127750"/>
              <a:gd name="connsiteX4" fmla="*/ 2339472 w 11395710"/>
              <a:gd name="connsiteY4" fmla="*/ 0 h 6127750"/>
              <a:gd name="connsiteX5" fmla="*/ 3123765 w 11395710"/>
              <a:gd name="connsiteY5" fmla="*/ 0 h 6127750"/>
              <a:gd name="connsiteX6" fmla="*/ 4022015 w 11395710"/>
              <a:gd name="connsiteY6" fmla="*/ 0 h 6127750"/>
              <a:gd name="connsiteX7" fmla="*/ 4920265 w 11395710"/>
              <a:gd name="connsiteY7" fmla="*/ 0 h 6127750"/>
              <a:gd name="connsiteX8" fmla="*/ 5590601 w 11395710"/>
              <a:gd name="connsiteY8" fmla="*/ 0 h 6127750"/>
              <a:gd name="connsiteX9" fmla="*/ 6488851 w 11395710"/>
              <a:gd name="connsiteY9" fmla="*/ 0 h 6127750"/>
              <a:gd name="connsiteX10" fmla="*/ 7387101 w 11395710"/>
              <a:gd name="connsiteY10" fmla="*/ 0 h 6127750"/>
              <a:gd name="connsiteX11" fmla="*/ 8057437 w 11395710"/>
              <a:gd name="connsiteY11" fmla="*/ 0 h 6127750"/>
              <a:gd name="connsiteX12" fmla="*/ 8727773 w 11395710"/>
              <a:gd name="connsiteY12" fmla="*/ 0 h 6127750"/>
              <a:gd name="connsiteX13" fmla="*/ 9056238 w 11395710"/>
              <a:gd name="connsiteY13" fmla="*/ 0 h 6127750"/>
              <a:gd name="connsiteX14" fmla="*/ 9954488 w 11395710"/>
              <a:gd name="connsiteY14" fmla="*/ 0 h 6127750"/>
              <a:gd name="connsiteX15" fmla="*/ 10738781 w 11395710"/>
              <a:gd name="connsiteY15" fmla="*/ 0 h 6127750"/>
              <a:gd name="connsiteX16" fmla="*/ 11395710 w 11395710"/>
              <a:gd name="connsiteY16" fmla="*/ 0 h 6127750"/>
              <a:gd name="connsiteX17" fmla="*/ 11395710 w 11395710"/>
              <a:gd name="connsiteY17" fmla="*/ 619584 h 6127750"/>
              <a:gd name="connsiteX18" fmla="*/ 11395710 w 11395710"/>
              <a:gd name="connsiteY18" fmla="*/ 1239167 h 6127750"/>
              <a:gd name="connsiteX19" fmla="*/ 11395710 w 11395710"/>
              <a:gd name="connsiteY19" fmla="*/ 2042583 h 6127750"/>
              <a:gd name="connsiteX20" fmla="*/ 11395710 w 11395710"/>
              <a:gd name="connsiteY20" fmla="*/ 2539612 h 6127750"/>
              <a:gd name="connsiteX21" fmla="*/ 11395710 w 11395710"/>
              <a:gd name="connsiteY21" fmla="*/ 3220473 h 6127750"/>
              <a:gd name="connsiteX22" fmla="*/ 11395710 w 11395710"/>
              <a:gd name="connsiteY22" fmla="*/ 3840057 h 6127750"/>
              <a:gd name="connsiteX23" fmla="*/ 11395710 w 11395710"/>
              <a:gd name="connsiteY23" fmla="*/ 4459640 h 6127750"/>
              <a:gd name="connsiteX24" fmla="*/ 11395710 w 11395710"/>
              <a:gd name="connsiteY24" fmla="*/ 5201779 h 6127750"/>
              <a:gd name="connsiteX25" fmla="*/ 11395710 w 11395710"/>
              <a:gd name="connsiteY25" fmla="*/ 6127750 h 6127750"/>
              <a:gd name="connsiteX26" fmla="*/ 10839331 w 11395710"/>
              <a:gd name="connsiteY26" fmla="*/ 6127750 h 6127750"/>
              <a:gd name="connsiteX27" fmla="*/ 9941081 w 11395710"/>
              <a:gd name="connsiteY27" fmla="*/ 6127750 h 6127750"/>
              <a:gd name="connsiteX28" fmla="*/ 9270745 w 11395710"/>
              <a:gd name="connsiteY28" fmla="*/ 6127750 h 6127750"/>
              <a:gd name="connsiteX29" fmla="*/ 8486452 w 11395710"/>
              <a:gd name="connsiteY29" fmla="*/ 6127750 h 6127750"/>
              <a:gd name="connsiteX30" fmla="*/ 7702159 w 11395710"/>
              <a:gd name="connsiteY30" fmla="*/ 6127750 h 6127750"/>
              <a:gd name="connsiteX31" fmla="*/ 6917866 w 11395710"/>
              <a:gd name="connsiteY31" fmla="*/ 6127750 h 6127750"/>
              <a:gd name="connsiteX32" fmla="*/ 6133573 w 11395710"/>
              <a:gd name="connsiteY32" fmla="*/ 6127750 h 6127750"/>
              <a:gd name="connsiteX33" fmla="*/ 5349280 w 11395710"/>
              <a:gd name="connsiteY33" fmla="*/ 6127750 h 6127750"/>
              <a:gd name="connsiteX34" fmla="*/ 5020816 w 11395710"/>
              <a:gd name="connsiteY34" fmla="*/ 6127750 h 6127750"/>
              <a:gd name="connsiteX35" fmla="*/ 4464437 w 11395710"/>
              <a:gd name="connsiteY35" fmla="*/ 6127750 h 6127750"/>
              <a:gd name="connsiteX36" fmla="*/ 3680144 w 11395710"/>
              <a:gd name="connsiteY36" fmla="*/ 6127750 h 6127750"/>
              <a:gd name="connsiteX37" fmla="*/ 2895851 w 11395710"/>
              <a:gd name="connsiteY37" fmla="*/ 6127750 h 6127750"/>
              <a:gd name="connsiteX38" fmla="*/ 2453429 w 11395710"/>
              <a:gd name="connsiteY38" fmla="*/ 6127750 h 6127750"/>
              <a:gd name="connsiteX39" fmla="*/ 1897051 w 11395710"/>
              <a:gd name="connsiteY39" fmla="*/ 6127750 h 6127750"/>
              <a:gd name="connsiteX40" fmla="*/ 1112758 w 11395710"/>
              <a:gd name="connsiteY40" fmla="*/ 6127750 h 6127750"/>
              <a:gd name="connsiteX41" fmla="*/ 670336 w 11395710"/>
              <a:gd name="connsiteY41" fmla="*/ 6127750 h 6127750"/>
              <a:gd name="connsiteX42" fmla="*/ 0 w 11395710"/>
              <a:gd name="connsiteY42" fmla="*/ 6127750 h 6127750"/>
              <a:gd name="connsiteX43" fmla="*/ 0 w 11395710"/>
              <a:gd name="connsiteY43" fmla="*/ 5385611 h 6127750"/>
              <a:gd name="connsiteX44" fmla="*/ 0 w 11395710"/>
              <a:gd name="connsiteY44" fmla="*/ 4888583 h 6127750"/>
              <a:gd name="connsiteX45" fmla="*/ 0 w 11395710"/>
              <a:gd name="connsiteY45" fmla="*/ 4391554 h 6127750"/>
              <a:gd name="connsiteX46" fmla="*/ 0 w 11395710"/>
              <a:gd name="connsiteY46" fmla="*/ 3649416 h 6127750"/>
              <a:gd name="connsiteX47" fmla="*/ 0 w 11395710"/>
              <a:gd name="connsiteY47" fmla="*/ 3091109 h 6127750"/>
              <a:gd name="connsiteX48" fmla="*/ 0 w 11395710"/>
              <a:gd name="connsiteY48" fmla="*/ 2471526 h 6127750"/>
              <a:gd name="connsiteX49" fmla="*/ 0 w 11395710"/>
              <a:gd name="connsiteY49" fmla="*/ 1913220 h 6127750"/>
              <a:gd name="connsiteX50" fmla="*/ 0 w 11395710"/>
              <a:gd name="connsiteY50" fmla="*/ 1293636 h 6127750"/>
              <a:gd name="connsiteX51" fmla="*/ 0 w 11395710"/>
              <a:gd name="connsiteY51" fmla="*/ 674052 h 6127750"/>
              <a:gd name="connsiteX52" fmla="*/ 0 w 11395710"/>
              <a:gd name="connsiteY52" fmla="*/ 0 h 61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95710" h="6127750" fill="none" extrusionOk="0">
                <a:moveTo>
                  <a:pt x="0" y="0"/>
                </a:moveTo>
                <a:cubicBezTo>
                  <a:pt x="111866" y="9409"/>
                  <a:pt x="193708" y="-11271"/>
                  <a:pt x="328465" y="0"/>
                </a:cubicBezTo>
                <a:cubicBezTo>
                  <a:pt x="463222" y="11271"/>
                  <a:pt x="676695" y="14070"/>
                  <a:pt x="884843" y="0"/>
                </a:cubicBezTo>
                <a:cubicBezTo>
                  <a:pt x="1092991" y="-14070"/>
                  <a:pt x="1287687" y="13519"/>
                  <a:pt x="1441222" y="0"/>
                </a:cubicBezTo>
                <a:cubicBezTo>
                  <a:pt x="1594757" y="-13519"/>
                  <a:pt x="1983278" y="-31407"/>
                  <a:pt x="2339472" y="0"/>
                </a:cubicBezTo>
                <a:cubicBezTo>
                  <a:pt x="2695666" y="31407"/>
                  <a:pt x="2964530" y="33626"/>
                  <a:pt x="3123765" y="0"/>
                </a:cubicBezTo>
                <a:cubicBezTo>
                  <a:pt x="3283000" y="-33626"/>
                  <a:pt x="3731547" y="6180"/>
                  <a:pt x="4022015" y="0"/>
                </a:cubicBezTo>
                <a:cubicBezTo>
                  <a:pt x="4312483" y="-6180"/>
                  <a:pt x="4584944" y="-20266"/>
                  <a:pt x="4920265" y="0"/>
                </a:cubicBezTo>
                <a:cubicBezTo>
                  <a:pt x="5255586" y="20266"/>
                  <a:pt x="5395589" y="-20893"/>
                  <a:pt x="5590601" y="0"/>
                </a:cubicBezTo>
                <a:cubicBezTo>
                  <a:pt x="5785613" y="20893"/>
                  <a:pt x="6062495" y="-20521"/>
                  <a:pt x="6488851" y="0"/>
                </a:cubicBezTo>
                <a:cubicBezTo>
                  <a:pt x="6915207" y="20521"/>
                  <a:pt x="7014643" y="31925"/>
                  <a:pt x="7387101" y="0"/>
                </a:cubicBezTo>
                <a:cubicBezTo>
                  <a:pt x="7759559" y="-31925"/>
                  <a:pt x="7874892" y="24717"/>
                  <a:pt x="8057437" y="0"/>
                </a:cubicBezTo>
                <a:cubicBezTo>
                  <a:pt x="8239982" y="-24717"/>
                  <a:pt x="8472160" y="1471"/>
                  <a:pt x="8727773" y="0"/>
                </a:cubicBezTo>
                <a:cubicBezTo>
                  <a:pt x="8983386" y="-1471"/>
                  <a:pt x="8909230" y="10606"/>
                  <a:pt x="9056238" y="0"/>
                </a:cubicBezTo>
                <a:cubicBezTo>
                  <a:pt x="9203247" y="-10606"/>
                  <a:pt x="9757180" y="7010"/>
                  <a:pt x="9954488" y="0"/>
                </a:cubicBezTo>
                <a:cubicBezTo>
                  <a:pt x="10151796" y="-7010"/>
                  <a:pt x="10416454" y="24926"/>
                  <a:pt x="10738781" y="0"/>
                </a:cubicBezTo>
                <a:cubicBezTo>
                  <a:pt x="11061108" y="-24926"/>
                  <a:pt x="11110606" y="6789"/>
                  <a:pt x="11395710" y="0"/>
                </a:cubicBezTo>
                <a:cubicBezTo>
                  <a:pt x="11377242" y="297527"/>
                  <a:pt x="11422937" y="340451"/>
                  <a:pt x="11395710" y="619584"/>
                </a:cubicBezTo>
                <a:cubicBezTo>
                  <a:pt x="11368483" y="898717"/>
                  <a:pt x="11407939" y="975330"/>
                  <a:pt x="11395710" y="1239167"/>
                </a:cubicBezTo>
                <a:cubicBezTo>
                  <a:pt x="11383481" y="1503004"/>
                  <a:pt x="11356287" y="1870452"/>
                  <a:pt x="11395710" y="2042583"/>
                </a:cubicBezTo>
                <a:cubicBezTo>
                  <a:pt x="11435133" y="2214714"/>
                  <a:pt x="11371733" y="2435206"/>
                  <a:pt x="11395710" y="2539612"/>
                </a:cubicBezTo>
                <a:cubicBezTo>
                  <a:pt x="11419687" y="2644018"/>
                  <a:pt x="11396720" y="3024999"/>
                  <a:pt x="11395710" y="3220473"/>
                </a:cubicBezTo>
                <a:cubicBezTo>
                  <a:pt x="11394700" y="3415947"/>
                  <a:pt x="11399724" y="3599484"/>
                  <a:pt x="11395710" y="3840057"/>
                </a:cubicBezTo>
                <a:cubicBezTo>
                  <a:pt x="11391696" y="4080630"/>
                  <a:pt x="11400343" y="4327155"/>
                  <a:pt x="11395710" y="4459640"/>
                </a:cubicBezTo>
                <a:cubicBezTo>
                  <a:pt x="11391077" y="4592125"/>
                  <a:pt x="11365893" y="4880398"/>
                  <a:pt x="11395710" y="5201779"/>
                </a:cubicBezTo>
                <a:cubicBezTo>
                  <a:pt x="11425527" y="5523160"/>
                  <a:pt x="11431046" y="5902969"/>
                  <a:pt x="11395710" y="6127750"/>
                </a:cubicBezTo>
                <a:cubicBezTo>
                  <a:pt x="11256004" y="6142902"/>
                  <a:pt x="11108654" y="6128695"/>
                  <a:pt x="10839331" y="6127750"/>
                </a:cubicBezTo>
                <a:cubicBezTo>
                  <a:pt x="10570008" y="6126805"/>
                  <a:pt x="10256236" y="6164867"/>
                  <a:pt x="9941081" y="6127750"/>
                </a:cubicBezTo>
                <a:cubicBezTo>
                  <a:pt x="9625926" y="6090634"/>
                  <a:pt x="9528159" y="6145649"/>
                  <a:pt x="9270745" y="6127750"/>
                </a:cubicBezTo>
                <a:cubicBezTo>
                  <a:pt x="9013331" y="6109851"/>
                  <a:pt x="8648646" y="6162801"/>
                  <a:pt x="8486452" y="6127750"/>
                </a:cubicBezTo>
                <a:cubicBezTo>
                  <a:pt x="8324258" y="6092699"/>
                  <a:pt x="7931243" y="6163129"/>
                  <a:pt x="7702159" y="6127750"/>
                </a:cubicBezTo>
                <a:cubicBezTo>
                  <a:pt x="7473075" y="6092371"/>
                  <a:pt x="7267446" y="6130388"/>
                  <a:pt x="6917866" y="6127750"/>
                </a:cubicBezTo>
                <a:cubicBezTo>
                  <a:pt x="6568286" y="6125112"/>
                  <a:pt x="6398075" y="6093785"/>
                  <a:pt x="6133573" y="6127750"/>
                </a:cubicBezTo>
                <a:cubicBezTo>
                  <a:pt x="5869071" y="6161715"/>
                  <a:pt x="5592746" y="6089131"/>
                  <a:pt x="5349280" y="6127750"/>
                </a:cubicBezTo>
                <a:cubicBezTo>
                  <a:pt x="5105814" y="6166369"/>
                  <a:pt x="5133967" y="6122224"/>
                  <a:pt x="5020816" y="6127750"/>
                </a:cubicBezTo>
                <a:cubicBezTo>
                  <a:pt x="4907665" y="6133276"/>
                  <a:pt x="4738353" y="6121118"/>
                  <a:pt x="4464437" y="6127750"/>
                </a:cubicBezTo>
                <a:cubicBezTo>
                  <a:pt x="4190521" y="6134382"/>
                  <a:pt x="3967117" y="6154269"/>
                  <a:pt x="3680144" y="6127750"/>
                </a:cubicBezTo>
                <a:cubicBezTo>
                  <a:pt x="3393171" y="6101231"/>
                  <a:pt x="3225977" y="6089878"/>
                  <a:pt x="2895851" y="6127750"/>
                </a:cubicBezTo>
                <a:cubicBezTo>
                  <a:pt x="2565725" y="6165622"/>
                  <a:pt x="2600553" y="6132401"/>
                  <a:pt x="2453429" y="6127750"/>
                </a:cubicBezTo>
                <a:cubicBezTo>
                  <a:pt x="2306305" y="6123099"/>
                  <a:pt x="2055056" y="6142688"/>
                  <a:pt x="1897051" y="6127750"/>
                </a:cubicBezTo>
                <a:cubicBezTo>
                  <a:pt x="1739046" y="6112812"/>
                  <a:pt x="1360817" y="6134993"/>
                  <a:pt x="1112758" y="6127750"/>
                </a:cubicBezTo>
                <a:cubicBezTo>
                  <a:pt x="864699" y="6120507"/>
                  <a:pt x="767088" y="6135513"/>
                  <a:pt x="670336" y="6127750"/>
                </a:cubicBezTo>
                <a:cubicBezTo>
                  <a:pt x="573584" y="6119987"/>
                  <a:pt x="264158" y="6100144"/>
                  <a:pt x="0" y="6127750"/>
                </a:cubicBezTo>
                <a:cubicBezTo>
                  <a:pt x="29861" y="5812200"/>
                  <a:pt x="35809" y="5611792"/>
                  <a:pt x="0" y="5385611"/>
                </a:cubicBezTo>
                <a:cubicBezTo>
                  <a:pt x="-35809" y="5159430"/>
                  <a:pt x="3664" y="5041953"/>
                  <a:pt x="0" y="4888583"/>
                </a:cubicBezTo>
                <a:cubicBezTo>
                  <a:pt x="-3664" y="4735213"/>
                  <a:pt x="17264" y="4605818"/>
                  <a:pt x="0" y="4391554"/>
                </a:cubicBezTo>
                <a:cubicBezTo>
                  <a:pt x="-17264" y="4177290"/>
                  <a:pt x="-33904" y="3846889"/>
                  <a:pt x="0" y="3649416"/>
                </a:cubicBezTo>
                <a:cubicBezTo>
                  <a:pt x="33904" y="3451943"/>
                  <a:pt x="13967" y="3212912"/>
                  <a:pt x="0" y="3091109"/>
                </a:cubicBezTo>
                <a:cubicBezTo>
                  <a:pt x="-13967" y="2969306"/>
                  <a:pt x="-3244" y="2706971"/>
                  <a:pt x="0" y="2471526"/>
                </a:cubicBezTo>
                <a:cubicBezTo>
                  <a:pt x="3244" y="2236081"/>
                  <a:pt x="-18775" y="2068471"/>
                  <a:pt x="0" y="1913220"/>
                </a:cubicBezTo>
                <a:cubicBezTo>
                  <a:pt x="18775" y="1757969"/>
                  <a:pt x="-21344" y="1500325"/>
                  <a:pt x="0" y="1293636"/>
                </a:cubicBezTo>
                <a:cubicBezTo>
                  <a:pt x="21344" y="1086947"/>
                  <a:pt x="16294" y="826196"/>
                  <a:pt x="0" y="674052"/>
                </a:cubicBezTo>
                <a:cubicBezTo>
                  <a:pt x="-16294" y="521908"/>
                  <a:pt x="14256" y="256398"/>
                  <a:pt x="0" y="0"/>
                </a:cubicBezTo>
                <a:close/>
              </a:path>
              <a:path w="11395710" h="6127750" stroke="0" extrusionOk="0">
                <a:moveTo>
                  <a:pt x="0" y="0"/>
                </a:moveTo>
                <a:cubicBezTo>
                  <a:pt x="196528" y="17931"/>
                  <a:pt x="554256" y="-12357"/>
                  <a:pt x="784293" y="0"/>
                </a:cubicBezTo>
                <a:cubicBezTo>
                  <a:pt x="1014330" y="12357"/>
                  <a:pt x="1031824" y="5319"/>
                  <a:pt x="1112758" y="0"/>
                </a:cubicBezTo>
                <a:cubicBezTo>
                  <a:pt x="1193693" y="-5319"/>
                  <a:pt x="1338071" y="-1739"/>
                  <a:pt x="1441222" y="0"/>
                </a:cubicBezTo>
                <a:cubicBezTo>
                  <a:pt x="1544373" y="1739"/>
                  <a:pt x="1992769" y="23489"/>
                  <a:pt x="2225515" y="0"/>
                </a:cubicBezTo>
                <a:cubicBezTo>
                  <a:pt x="2458261" y="-23489"/>
                  <a:pt x="2802705" y="33747"/>
                  <a:pt x="3009808" y="0"/>
                </a:cubicBezTo>
                <a:cubicBezTo>
                  <a:pt x="3216911" y="-33747"/>
                  <a:pt x="3400764" y="4284"/>
                  <a:pt x="3680144" y="0"/>
                </a:cubicBezTo>
                <a:cubicBezTo>
                  <a:pt x="3959524" y="-4284"/>
                  <a:pt x="4382657" y="30100"/>
                  <a:pt x="4578394" y="0"/>
                </a:cubicBezTo>
                <a:cubicBezTo>
                  <a:pt x="4774131" y="-30100"/>
                  <a:pt x="4905407" y="-24194"/>
                  <a:pt x="5134773" y="0"/>
                </a:cubicBezTo>
                <a:cubicBezTo>
                  <a:pt x="5364139" y="24194"/>
                  <a:pt x="5356921" y="10244"/>
                  <a:pt x="5577195" y="0"/>
                </a:cubicBezTo>
                <a:cubicBezTo>
                  <a:pt x="5797469" y="-10244"/>
                  <a:pt x="5918634" y="11111"/>
                  <a:pt x="6133573" y="0"/>
                </a:cubicBezTo>
                <a:cubicBezTo>
                  <a:pt x="6348512" y="-11111"/>
                  <a:pt x="6360193" y="5816"/>
                  <a:pt x="6575995" y="0"/>
                </a:cubicBezTo>
                <a:cubicBezTo>
                  <a:pt x="6791797" y="-5816"/>
                  <a:pt x="6762215" y="-14834"/>
                  <a:pt x="6904460" y="0"/>
                </a:cubicBezTo>
                <a:cubicBezTo>
                  <a:pt x="7046705" y="14834"/>
                  <a:pt x="7418381" y="26130"/>
                  <a:pt x="7688753" y="0"/>
                </a:cubicBezTo>
                <a:cubicBezTo>
                  <a:pt x="7959125" y="-26130"/>
                  <a:pt x="8231031" y="-8064"/>
                  <a:pt x="8473046" y="0"/>
                </a:cubicBezTo>
                <a:cubicBezTo>
                  <a:pt x="8715061" y="8064"/>
                  <a:pt x="8899470" y="-11809"/>
                  <a:pt x="9257339" y="0"/>
                </a:cubicBezTo>
                <a:cubicBezTo>
                  <a:pt x="9615208" y="11809"/>
                  <a:pt x="9798363" y="29096"/>
                  <a:pt x="10041632" y="0"/>
                </a:cubicBezTo>
                <a:cubicBezTo>
                  <a:pt x="10284901" y="-29096"/>
                  <a:pt x="10563398" y="2844"/>
                  <a:pt x="10711967" y="0"/>
                </a:cubicBezTo>
                <a:cubicBezTo>
                  <a:pt x="10860537" y="-2844"/>
                  <a:pt x="11132073" y="34184"/>
                  <a:pt x="11395710" y="0"/>
                </a:cubicBezTo>
                <a:cubicBezTo>
                  <a:pt x="11405035" y="298421"/>
                  <a:pt x="11376424" y="446159"/>
                  <a:pt x="11395710" y="619584"/>
                </a:cubicBezTo>
                <a:cubicBezTo>
                  <a:pt x="11414996" y="793009"/>
                  <a:pt x="11385054" y="1046495"/>
                  <a:pt x="11395710" y="1361722"/>
                </a:cubicBezTo>
                <a:cubicBezTo>
                  <a:pt x="11406366" y="1676949"/>
                  <a:pt x="11381025" y="1852807"/>
                  <a:pt x="11395710" y="1981306"/>
                </a:cubicBezTo>
                <a:cubicBezTo>
                  <a:pt x="11410395" y="2109805"/>
                  <a:pt x="11388743" y="2576594"/>
                  <a:pt x="11395710" y="2784722"/>
                </a:cubicBezTo>
                <a:cubicBezTo>
                  <a:pt x="11402677" y="2992850"/>
                  <a:pt x="11413846" y="3109949"/>
                  <a:pt x="11395710" y="3343028"/>
                </a:cubicBezTo>
                <a:cubicBezTo>
                  <a:pt x="11377574" y="3576107"/>
                  <a:pt x="11394004" y="3920954"/>
                  <a:pt x="11395710" y="4085167"/>
                </a:cubicBezTo>
                <a:cubicBezTo>
                  <a:pt x="11397416" y="4249380"/>
                  <a:pt x="11394474" y="4527437"/>
                  <a:pt x="11395710" y="4766028"/>
                </a:cubicBezTo>
                <a:cubicBezTo>
                  <a:pt x="11396946" y="5004619"/>
                  <a:pt x="11394455" y="5192218"/>
                  <a:pt x="11395710" y="5324334"/>
                </a:cubicBezTo>
                <a:cubicBezTo>
                  <a:pt x="11396965" y="5456450"/>
                  <a:pt x="11414065" y="5765533"/>
                  <a:pt x="11395710" y="6127750"/>
                </a:cubicBezTo>
                <a:cubicBezTo>
                  <a:pt x="11029430" y="6094775"/>
                  <a:pt x="10957717" y="6151177"/>
                  <a:pt x="10611417" y="6127750"/>
                </a:cubicBezTo>
                <a:cubicBezTo>
                  <a:pt x="10265117" y="6104323"/>
                  <a:pt x="10194306" y="6155683"/>
                  <a:pt x="9827124" y="6127750"/>
                </a:cubicBezTo>
                <a:cubicBezTo>
                  <a:pt x="9459942" y="6099817"/>
                  <a:pt x="9301246" y="6165241"/>
                  <a:pt x="8928874" y="6127750"/>
                </a:cubicBezTo>
                <a:cubicBezTo>
                  <a:pt x="8556502" y="6090260"/>
                  <a:pt x="8456724" y="6102054"/>
                  <a:pt x="8258538" y="6127750"/>
                </a:cubicBezTo>
                <a:cubicBezTo>
                  <a:pt x="8060352" y="6153446"/>
                  <a:pt x="7929385" y="6125496"/>
                  <a:pt x="7702159" y="6127750"/>
                </a:cubicBezTo>
                <a:cubicBezTo>
                  <a:pt x="7474933" y="6130004"/>
                  <a:pt x="7389486" y="6147007"/>
                  <a:pt x="7259738" y="6127750"/>
                </a:cubicBezTo>
                <a:cubicBezTo>
                  <a:pt x="7129990" y="6108493"/>
                  <a:pt x="6619332" y="6086751"/>
                  <a:pt x="6361488" y="6127750"/>
                </a:cubicBezTo>
                <a:cubicBezTo>
                  <a:pt x="6103644" y="6168750"/>
                  <a:pt x="6058190" y="6109890"/>
                  <a:pt x="5919066" y="6127750"/>
                </a:cubicBezTo>
                <a:cubicBezTo>
                  <a:pt x="5779942" y="6145610"/>
                  <a:pt x="5457977" y="6139627"/>
                  <a:pt x="5248730" y="6127750"/>
                </a:cubicBezTo>
                <a:cubicBezTo>
                  <a:pt x="5039483" y="6115873"/>
                  <a:pt x="4654779" y="6107177"/>
                  <a:pt x="4464437" y="6127750"/>
                </a:cubicBezTo>
                <a:cubicBezTo>
                  <a:pt x="4274095" y="6148323"/>
                  <a:pt x="4072596" y="6149014"/>
                  <a:pt x="3908058" y="6127750"/>
                </a:cubicBezTo>
                <a:cubicBezTo>
                  <a:pt x="3743520" y="6106486"/>
                  <a:pt x="3466228" y="6114761"/>
                  <a:pt x="3351679" y="6127750"/>
                </a:cubicBezTo>
                <a:cubicBezTo>
                  <a:pt x="3237130" y="6140739"/>
                  <a:pt x="3091321" y="6118145"/>
                  <a:pt x="3023215" y="6127750"/>
                </a:cubicBezTo>
                <a:cubicBezTo>
                  <a:pt x="2955109" y="6137355"/>
                  <a:pt x="2806968" y="6143285"/>
                  <a:pt x="2694750" y="6127750"/>
                </a:cubicBezTo>
                <a:cubicBezTo>
                  <a:pt x="2582533" y="6112215"/>
                  <a:pt x="2291669" y="6090876"/>
                  <a:pt x="1910457" y="6127750"/>
                </a:cubicBezTo>
                <a:cubicBezTo>
                  <a:pt x="1529245" y="6164624"/>
                  <a:pt x="1742695" y="6125324"/>
                  <a:pt x="1581993" y="6127750"/>
                </a:cubicBezTo>
                <a:cubicBezTo>
                  <a:pt x="1421291" y="6130176"/>
                  <a:pt x="1119970" y="6105967"/>
                  <a:pt x="683743" y="6127750"/>
                </a:cubicBezTo>
                <a:cubicBezTo>
                  <a:pt x="247516" y="6149534"/>
                  <a:pt x="241854" y="6121011"/>
                  <a:pt x="0" y="6127750"/>
                </a:cubicBezTo>
                <a:cubicBezTo>
                  <a:pt x="-246" y="5825267"/>
                  <a:pt x="26555" y="5659197"/>
                  <a:pt x="0" y="5508166"/>
                </a:cubicBezTo>
                <a:cubicBezTo>
                  <a:pt x="-26555" y="5357135"/>
                  <a:pt x="-3443" y="5085087"/>
                  <a:pt x="0" y="4704750"/>
                </a:cubicBezTo>
                <a:cubicBezTo>
                  <a:pt x="3443" y="4324413"/>
                  <a:pt x="-24029" y="4281990"/>
                  <a:pt x="0" y="4085167"/>
                </a:cubicBezTo>
                <a:cubicBezTo>
                  <a:pt x="24029" y="3888344"/>
                  <a:pt x="-3694" y="3654682"/>
                  <a:pt x="0" y="3465583"/>
                </a:cubicBezTo>
                <a:cubicBezTo>
                  <a:pt x="3694" y="3276484"/>
                  <a:pt x="26708" y="3075391"/>
                  <a:pt x="0" y="2907277"/>
                </a:cubicBezTo>
                <a:cubicBezTo>
                  <a:pt x="-26708" y="2739163"/>
                  <a:pt x="-6753" y="2577861"/>
                  <a:pt x="0" y="2410248"/>
                </a:cubicBezTo>
                <a:cubicBezTo>
                  <a:pt x="6753" y="2242635"/>
                  <a:pt x="-4356" y="2008051"/>
                  <a:pt x="0" y="1851942"/>
                </a:cubicBezTo>
                <a:cubicBezTo>
                  <a:pt x="4356" y="1695833"/>
                  <a:pt x="-29376" y="1448043"/>
                  <a:pt x="0" y="1109804"/>
                </a:cubicBezTo>
                <a:cubicBezTo>
                  <a:pt x="29376" y="771565"/>
                  <a:pt x="-15640" y="717799"/>
                  <a:pt x="0" y="612775"/>
                </a:cubicBezTo>
                <a:cubicBezTo>
                  <a:pt x="15640" y="507751"/>
                  <a:pt x="-9309" y="159415"/>
                  <a:pt x="0" y="0"/>
                </a:cubicBezTo>
                <a:close/>
              </a:path>
            </a:pathLst>
          </a:custGeom>
          <a:solidFill>
            <a:schemeClr val="bg1"/>
          </a:solidFill>
          <a:ln w="57150">
            <a:solidFill>
              <a:srgbClr val="005570"/>
            </a:solidFill>
            <a:extLst>
              <a:ext uri="{C807C97D-BFC1-408E-A445-0C87EB9F89A2}">
                <ask:lineSketchStyleProps xmlns:ask="http://schemas.microsoft.com/office/drawing/2018/sketchyshapes" sd="77342862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http://bit.ly/4nVYUnT</a:t>
            </a:r>
            <a:endParaRPr lang="en-GB">
              <a:ea typeface="+mn-lt"/>
              <a:cs typeface="+mn-lt"/>
            </a:endParaRPr>
          </a:p>
        </p:txBody>
      </p:sp>
      <p:sp>
        <p:nvSpPr>
          <p:cNvPr id="3" name="Title 1">
            <a:extLst>
              <a:ext uri="{FF2B5EF4-FFF2-40B4-BE49-F238E27FC236}">
                <a16:creationId xmlns:a16="http://schemas.microsoft.com/office/drawing/2014/main" id="{E3585C5E-5882-059B-EE0C-B8EBEFD593ED}"/>
              </a:ext>
            </a:extLst>
          </p:cNvPr>
          <p:cNvSpPr>
            <a:spLocks noGrp="1"/>
          </p:cNvSpPr>
          <p:nvPr/>
        </p:nvSpPr>
        <p:spPr>
          <a:xfrm>
            <a:off x="838200" y="61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a:t>STEM Nation Award</a:t>
            </a:r>
            <a:endParaRPr lang="en-US"/>
          </a:p>
        </p:txBody>
      </p:sp>
      <p:pic>
        <p:nvPicPr>
          <p:cNvPr id="2" name="Picture 1" descr="A qr code with a white background&#10;&#10;AI-generated content may be incorrect.">
            <a:extLst>
              <a:ext uri="{FF2B5EF4-FFF2-40B4-BE49-F238E27FC236}">
                <a16:creationId xmlns:a16="http://schemas.microsoft.com/office/drawing/2014/main" id="{C0CD5A60-3796-792D-0446-0F3878A4A44E}"/>
              </a:ext>
            </a:extLst>
          </p:cNvPr>
          <p:cNvPicPr>
            <a:picLocks noChangeAspect="1"/>
          </p:cNvPicPr>
          <p:nvPr/>
        </p:nvPicPr>
        <p:blipFill>
          <a:blip r:embed="rId3"/>
          <a:stretch>
            <a:fillRect/>
          </a:stretch>
        </p:blipFill>
        <p:spPr>
          <a:xfrm>
            <a:off x="7281930" y="1856703"/>
            <a:ext cx="3756339" cy="3756339"/>
          </a:xfrm>
          <a:prstGeom prst="rect">
            <a:avLst/>
          </a:prstGeom>
        </p:spPr>
      </p:pic>
      <p:sp>
        <p:nvSpPr>
          <p:cNvPr id="6" name="TextBox 5">
            <a:extLst>
              <a:ext uri="{FF2B5EF4-FFF2-40B4-BE49-F238E27FC236}">
                <a16:creationId xmlns:a16="http://schemas.microsoft.com/office/drawing/2014/main" id="{9EF05950-DF1C-ED19-8106-599B8ECB8B36}"/>
              </a:ext>
            </a:extLst>
          </p:cNvPr>
          <p:cNvSpPr txBox="1"/>
          <p:nvPr/>
        </p:nvSpPr>
        <p:spPr>
          <a:xfrm>
            <a:off x="7283332" y="5616674"/>
            <a:ext cx="38808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ea typeface="+mn-lt"/>
                <a:cs typeface="+mn-lt"/>
                <a:hlinkClick r:id="rId4"/>
              </a:rPr>
              <a:t>http://bit.ly/4nY1slm</a:t>
            </a:r>
            <a:r>
              <a:rPr lang="en-GB" sz="2800">
                <a:ea typeface="+mn-lt"/>
                <a:cs typeface="+mn-lt"/>
              </a:rPr>
              <a:t> </a:t>
            </a:r>
            <a:endParaRPr lang="en-US" sz="2800"/>
          </a:p>
        </p:txBody>
      </p:sp>
      <p:pic>
        <p:nvPicPr>
          <p:cNvPr id="5" name="Picture 4" descr="A logo with blue text&#10;&#10;AI-generated content may be incorrect.">
            <a:extLst>
              <a:ext uri="{FF2B5EF4-FFF2-40B4-BE49-F238E27FC236}">
                <a16:creationId xmlns:a16="http://schemas.microsoft.com/office/drawing/2014/main" id="{6E9D372F-5BE0-1736-A7BA-96E546D653FA}"/>
              </a:ext>
            </a:extLst>
          </p:cNvPr>
          <p:cNvPicPr>
            <a:picLocks noChangeAspect="1"/>
          </p:cNvPicPr>
          <p:nvPr/>
        </p:nvPicPr>
        <p:blipFill>
          <a:blip r:embed="rId5"/>
          <a:srcRect t="267" r="53165" b="893"/>
          <a:stretch>
            <a:fillRect/>
          </a:stretch>
        </p:blipFill>
        <p:spPr>
          <a:xfrm>
            <a:off x="9847174" y="760783"/>
            <a:ext cx="1191109" cy="1186232"/>
          </a:xfrm>
          <a:prstGeom prst="rect">
            <a:avLst/>
          </a:prstGeom>
        </p:spPr>
      </p:pic>
      <p:pic>
        <p:nvPicPr>
          <p:cNvPr id="7" name="Picture 6" descr="A green and white hexagon with white text&#10;&#10;AI-generated content may be incorrect.">
            <a:extLst>
              <a:ext uri="{FF2B5EF4-FFF2-40B4-BE49-F238E27FC236}">
                <a16:creationId xmlns:a16="http://schemas.microsoft.com/office/drawing/2014/main" id="{DE1CB67D-15C7-76D1-99E8-065B90316ADD}"/>
              </a:ext>
            </a:extLst>
          </p:cNvPr>
          <p:cNvPicPr>
            <a:picLocks noChangeAspect="1"/>
          </p:cNvPicPr>
          <p:nvPr/>
        </p:nvPicPr>
        <p:blipFill>
          <a:blip r:embed="rId6"/>
          <a:stretch>
            <a:fillRect/>
          </a:stretch>
        </p:blipFill>
        <p:spPr>
          <a:xfrm>
            <a:off x="688215" y="1938539"/>
            <a:ext cx="2079402" cy="2100867"/>
          </a:xfrm>
          <a:prstGeom prst="rect">
            <a:avLst/>
          </a:prstGeom>
        </p:spPr>
      </p:pic>
      <p:pic>
        <p:nvPicPr>
          <p:cNvPr id="8" name="Picture 7" descr="A logo with blue text&#10;&#10;AI-generated content may be incorrect.">
            <a:extLst>
              <a:ext uri="{FF2B5EF4-FFF2-40B4-BE49-F238E27FC236}">
                <a16:creationId xmlns:a16="http://schemas.microsoft.com/office/drawing/2014/main" id="{696F111C-68A6-D2D8-F858-97E9454C9620}"/>
              </a:ext>
            </a:extLst>
          </p:cNvPr>
          <p:cNvPicPr>
            <a:picLocks noChangeAspect="1"/>
          </p:cNvPicPr>
          <p:nvPr/>
        </p:nvPicPr>
        <p:blipFill>
          <a:blip r:embed="rId5"/>
          <a:srcRect t="267" r="53165" b="893"/>
          <a:stretch>
            <a:fillRect/>
          </a:stretch>
        </p:blipFill>
        <p:spPr>
          <a:xfrm>
            <a:off x="842695" y="685657"/>
            <a:ext cx="1191109" cy="1186232"/>
          </a:xfrm>
          <a:prstGeom prst="rect">
            <a:avLst/>
          </a:prstGeom>
        </p:spPr>
      </p:pic>
      <p:pic>
        <p:nvPicPr>
          <p:cNvPr id="9" name="Picture 8" descr="A blue hexagon with white text&#10;&#10;AI-generated content may be incorrect.">
            <a:extLst>
              <a:ext uri="{FF2B5EF4-FFF2-40B4-BE49-F238E27FC236}">
                <a16:creationId xmlns:a16="http://schemas.microsoft.com/office/drawing/2014/main" id="{2600F255-1FBB-E483-21FD-8328694213C6}"/>
              </a:ext>
            </a:extLst>
          </p:cNvPr>
          <p:cNvPicPr>
            <a:picLocks noChangeAspect="1"/>
          </p:cNvPicPr>
          <p:nvPr/>
        </p:nvPicPr>
        <p:blipFill>
          <a:blip r:embed="rId7"/>
          <a:stretch>
            <a:fillRect/>
          </a:stretch>
        </p:blipFill>
        <p:spPr>
          <a:xfrm>
            <a:off x="2770300" y="1863412"/>
            <a:ext cx="2100867" cy="2175994"/>
          </a:xfrm>
          <a:prstGeom prst="rect">
            <a:avLst/>
          </a:prstGeom>
        </p:spPr>
      </p:pic>
      <p:pic>
        <p:nvPicPr>
          <p:cNvPr id="10" name="Picture 9" descr="A blue and white hexagon with white text&#10;&#10;AI-generated content may be incorrect.">
            <a:extLst>
              <a:ext uri="{FF2B5EF4-FFF2-40B4-BE49-F238E27FC236}">
                <a16:creationId xmlns:a16="http://schemas.microsoft.com/office/drawing/2014/main" id="{391492A4-286C-EEEE-1ED1-09B9C09DBE71}"/>
              </a:ext>
            </a:extLst>
          </p:cNvPr>
          <p:cNvPicPr>
            <a:picLocks noChangeAspect="1"/>
          </p:cNvPicPr>
          <p:nvPr/>
        </p:nvPicPr>
        <p:blipFill>
          <a:blip r:embed="rId8"/>
          <a:stretch>
            <a:fillRect/>
          </a:stretch>
        </p:blipFill>
        <p:spPr>
          <a:xfrm>
            <a:off x="4873848" y="1852678"/>
            <a:ext cx="2197459" cy="2208191"/>
          </a:xfrm>
          <a:prstGeom prst="rect">
            <a:avLst/>
          </a:prstGeom>
        </p:spPr>
      </p:pic>
      <p:pic>
        <p:nvPicPr>
          <p:cNvPr id="11" name="Picture 10" descr="A purple hexagon with white text and blue text&#10;&#10;AI-generated content may be incorrect.">
            <a:extLst>
              <a:ext uri="{FF2B5EF4-FFF2-40B4-BE49-F238E27FC236}">
                <a16:creationId xmlns:a16="http://schemas.microsoft.com/office/drawing/2014/main" id="{D34924C3-972A-C689-8A9B-BC75688304D8}"/>
              </a:ext>
            </a:extLst>
          </p:cNvPr>
          <p:cNvPicPr>
            <a:picLocks noChangeAspect="1"/>
          </p:cNvPicPr>
          <p:nvPr/>
        </p:nvPicPr>
        <p:blipFill>
          <a:blip r:embed="rId9"/>
          <a:stretch>
            <a:fillRect/>
          </a:stretch>
        </p:blipFill>
        <p:spPr>
          <a:xfrm>
            <a:off x="1643398" y="3730848"/>
            <a:ext cx="2251120" cy="2294049"/>
          </a:xfrm>
          <a:prstGeom prst="rect">
            <a:avLst/>
          </a:prstGeom>
        </p:spPr>
      </p:pic>
      <p:pic>
        <p:nvPicPr>
          <p:cNvPr id="12" name="Picture 11" descr="An orange and white hexagon with white text&#10;&#10;AI-generated content may be incorrect.">
            <a:extLst>
              <a:ext uri="{FF2B5EF4-FFF2-40B4-BE49-F238E27FC236}">
                <a16:creationId xmlns:a16="http://schemas.microsoft.com/office/drawing/2014/main" id="{98541736-DD90-EAD0-DB99-91E34510DCDD}"/>
              </a:ext>
            </a:extLst>
          </p:cNvPr>
          <p:cNvPicPr>
            <a:picLocks noChangeAspect="1"/>
          </p:cNvPicPr>
          <p:nvPr/>
        </p:nvPicPr>
        <p:blipFill>
          <a:blip r:embed="rId10"/>
          <a:stretch>
            <a:fillRect/>
          </a:stretch>
        </p:blipFill>
        <p:spPr>
          <a:xfrm>
            <a:off x="3832806" y="3730848"/>
            <a:ext cx="2251122" cy="2304782"/>
          </a:xfrm>
          <a:prstGeom prst="rect">
            <a:avLst/>
          </a:prstGeom>
        </p:spPr>
      </p:pic>
    </p:spTree>
    <p:extLst>
      <p:ext uri="{BB962C8B-B14F-4D97-AF65-F5344CB8AC3E}">
        <p14:creationId xmlns:p14="http://schemas.microsoft.com/office/powerpoint/2010/main" val="1153094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DC425F-7DDD-5A2E-DA09-4EEA20E08DB4}"/>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200">
                <a:latin typeface="+mj-lt"/>
                <a:ea typeface="+mj-ea"/>
                <a:cs typeface="+mj-cs"/>
              </a:rPr>
              <a:t>Education Scotland Science Team</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5C180D-9133-9F1D-B52E-C677E9CA1174}"/>
              </a:ext>
            </a:extLst>
          </p:cNvPr>
          <p:cNvSpPr txBox="1"/>
          <p:nvPr/>
        </p:nvSpPr>
        <p:spPr>
          <a:xfrm rot="21302798">
            <a:off x="5944711" y="1189659"/>
            <a:ext cx="5308212" cy="3637734"/>
          </a:xfrm>
          <a:prstGeom prst="rect">
            <a:avLst/>
          </a:prstGeom>
          <a:solidFill>
            <a:srgbClr val="FF99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2800"/>
              <a:t>Kirsty Scott and Jane Wilson </a:t>
            </a:r>
            <a:r>
              <a:rPr lang="en-US" sz="2800" b="1"/>
              <a:t>National Advisors</a:t>
            </a:r>
          </a:p>
          <a:p>
            <a:pPr>
              <a:spcBef>
                <a:spcPts val="1200"/>
              </a:spcBef>
            </a:pPr>
            <a:r>
              <a:rPr lang="en-US" sz="2800"/>
              <a:t>Fiona Shaw, Margaret Craw and Laura McCafferty</a:t>
            </a:r>
            <a:r>
              <a:rPr lang="en-US" b="1"/>
              <a:t>                           </a:t>
            </a:r>
            <a:r>
              <a:rPr lang="en-US" sz="2800" b="1"/>
              <a:t>Education Officers </a:t>
            </a:r>
          </a:p>
          <a:p>
            <a:pPr>
              <a:spcBef>
                <a:spcPts val="1200"/>
              </a:spcBef>
            </a:pPr>
            <a:r>
              <a:rPr lang="en-US" sz="2800"/>
              <a:t>Ian Menzies                                 </a:t>
            </a:r>
            <a:r>
              <a:rPr lang="en-US" sz="2800" b="1"/>
              <a:t>Senior Education Officer</a:t>
            </a:r>
            <a:endParaRPr lang="en-US" b="1"/>
          </a:p>
        </p:txBody>
      </p:sp>
      <p:pic>
        <p:nvPicPr>
          <p:cNvPr id="2" name="Picture 1" descr="A group of colorful objects tied together&#10;&#10;AI-generated content may be incorrect.">
            <a:extLst>
              <a:ext uri="{FF2B5EF4-FFF2-40B4-BE49-F238E27FC236}">
                <a16:creationId xmlns:a16="http://schemas.microsoft.com/office/drawing/2014/main" id="{D511B248-A3C7-55FC-4A57-FD02B99641A5}"/>
              </a:ext>
            </a:extLst>
          </p:cNvPr>
          <p:cNvPicPr>
            <a:picLocks noChangeAspect="1"/>
          </p:cNvPicPr>
          <p:nvPr/>
        </p:nvPicPr>
        <p:blipFill>
          <a:blip r:embed="rId3"/>
          <a:srcRect l="10077" r="22970" b="-1"/>
          <a:stretch>
            <a:fillRect/>
          </a:stretch>
        </p:blipFill>
        <p:spPr>
          <a:xfrm>
            <a:off x="198723" y="2910066"/>
            <a:ext cx="4777306" cy="36377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827CE2D4-44B9-40B1-A0F9-85F6AD605357}"/>
              </a:ext>
            </a:extLst>
          </p:cNvPr>
          <p:cNvSpPr txBox="1"/>
          <p:nvPr/>
        </p:nvSpPr>
        <p:spPr>
          <a:xfrm>
            <a:off x="4976029" y="5480412"/>
            <a:ext cx="6583729" cy="954107"/>
          </a:xfrm>
          <a:prstGeom prst="rect">
            <a:avLst/>
          </a:prstGeom>
          <a:solidFill>
            <a:schemeClr val="tx2">
              <a:lumMod val="50000"/>
              <a:lumOff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rPr>
              <a:t>Contact us at:</a:t>
            </a:r>
            <a:endParaRPr lang="en-US" sz="2800">
              <a:solidFill>
                <a:schemeClr val="bg1"/>
              </a:solidFill>
            </a:endParaRPr>
          </a:p>
          <a:p>
            <a:r>
              <a:rPr lang="en-GB" sz="2800" b="1" err="1">
                <a:solidFill>
                  <a:schemeClr val="bg1"/>
                </a:solidFill>
                <a:hlinkClick r:id="rId4">
                  <a:extLst>
                    <a:ext uri="{A12FA001-AC4F-418D-AE19-62706E023703}">
                      <ahyp:hlinkClr xmlns:ahyp="http://schemas.microsoft.com/office/drawing/2018/hyperlinkcolor" val="tx"/>
                    </a:ext>
                  </a:extLst>
                </a:hlinkClick>
              </a:rPr>
              <a:t>Science@educationscotland.gov.scot</a:t>
            </a:r>
            <a:endParaRPr lang="en-GB" sz="2800" b="1">
              <a:solidFill>
                <a:schemeClr val="bg1"/>
              </a:solidFill>
            </a:endParaRPr>
          </a:p>
        </p:txBody>
      </p:sp>
    </p:spTree>
    <p:extLst>
      <p:ext uri="{BB962C8B-B14F-4D97-AF65-F5344CB8AC3E}">
        <p14:creationId xmlns:p14="http://schemas.microsoft.com/office/powerpoint/2010/main" val="1871138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817FC-4EF5-78E8-6188-1669BB898F80}"/>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E237C3E7-0013-DEF0-AE1D-EE0B176C8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61462AA6-3000-02BF-9B7F-D747EFAE7E0C}"/>
              </a:ext>
            </a:extLst>
          </p:cNvPr>
          <p:cNvGraphicFramePr/>
          <p:nvPr>
            <p:extLst>
              <p:ext uri="{D42A27DB-BD31-4B8C-83A1-F6EECF244321}">
                <p14:modId xmlns:p14="http://schemas.microsoft.com/office/powerpoint/2010/main" val="3469095709"/>
              </p:ext>
            </p:extLst>
          </p:nvPr>
        </p:nvGraphicFramePr>
        <p:xfrm>
          <a:off x="4270143" y="119119"/>
          <a:ext cx="7797279" cy="6454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7" name="TextBox 33">
            <a:extLst>
              <a:ext uri="{FF2B5EF4-FFF2-40B4-BE49-F238E27FC236}">
                <a16:creationId xmlns:a16="http://schemas.microsoft.com/office/drawing/2014/main" id="{E568C036-AAC2-043F-9DAD-5811B645BCB4}"/>
              </a:ext>
            </a:extLst>
          </p:cNvPr>
          <p:cNvGraphicFramePr/>
          <p:nvPr>
            <p:extLst>
              <p:ext uri="{D42A27DB-BD31-4B8C-83A1-F6EECF244321}">
                <p14:modId xmlns:p14="http://schemas.microsoft.com/office/powerpoint/2010/main" val="2935517343"/>
              </p:ext>
            </p:extLst>
          </p:nvPr>
        </p:nvGraphicFramePr>
        <p:xfrm>
          <a:off x="869284" y="451823"/>
          <a:ext cx="2760371" cy="55856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20159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6" name="Freeform: Shape 2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close-up of a logo&#10;&#10;Description automatically generated">
            <a:extLst>
              <a:ext uri="{FF2B5EF4-FFF2-40B4-BE49-F238E27FC236}">
                <a16:creationId xmlns:a16="http://schemas.microsoft.com/office/drawing/2014/main" id="{2014C1B4-6339-71D3-A6DE-E7EE92433CD0}"/>
              </a:ext>
            </a:extLst>
          </p:cNvPr>
          <p:cNvPicPr>
            <a:picLocks noChangeAspect="1"/>
          </p:cNvPicPr>
          <p:nvPr/>
        </p:nvPicPr>
        <p:blipFill>
          <a:blip r:embed="rId3"/>
          <a:srcRect r="2" b="15"/>
          <a:stretch>
            <a:fillRect/>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30" name="Freeform: Shape 29">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Close up of a compass&#10;&#10;AI-generated content may be incorrect.">
            <a:extLst>
              <a:ext uri="{FF2B5EF4-FFF2-40B4-BE49-F238E27FC236}">
                <a16:creationId xmlns:a16="http://schemas.microsoft.com/office/drawing/2014/main" id="{86D9C65C-C7E1-48E5-9B92-8F4F2CABC002}"/>
              </a:ext>
            </a:extLst>
          </p:cNvPr>
          <p:cNvPicPr>
            <a:picLocks noChangeAspect="1"/>
          </p:cNvPicPr>
          <p:nvPr/>
        </p:nvPicPr>
        <p:blipFill>
          <a:blip r:embed="rId4"/>
          <a:srcRect t="23239" r="-1" b="23238"/>
          <a:stretch>
            <a:fillRect/>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32" name="Freeform: Shape 31">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56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tanding around a table with papers&#10;&#10;AI-generated content may be incorrect.">
            <a:extLst>
              <a:ext uri="{FF2B5EF4-FFF2-40B4-BE49-F238E27FC236}">
                <a16:creationId xmlns:a16="http://schemas.microsoft.com/office/drawing/2014/main" id="{A367BD29-AB81-2665-EA2F-4DE9CD2F0961}"/>
              </a:ext>
            </a:extLst>
          </p:cNvPr>
          <p:cNvPicPr>
            <a:picLocks noChangeAspect="1"/>
          </p:cNvPicPr>
          <p:nvPr/>
        </p:nvPicPr>
        <p:blipFill>
          <a:blip r:embed="rId3"/>
          <a:srcRect t="9113" r="-3" b="1424"/>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group of people standing in a room with post-it notes on the wall&#10;&#10;AI-generated content may be incorrect.">
            <a:extLst>
              <a:ext uri="{FF2B5EF4-FFF2-40B4-BE49-F238E27FC236}">
                <a16:creationId xmlns:a16="http://schemas.microsoft.com/office/drawing/2014/main" id="{D14B3542-C39A-C9F0-1C97-2DF5FB61A635}"/>
              </a:ext>
            </a:extLst>
          </p:cNvPr>
          <p:cNvPicPr>
            <a:picLocks noChangeAspect="1"/>
          </p:cNvPicPr>
          <p:nvPr/>
        </p:nvPicPr>
        <p:blipFill>
          <a:blip r:embed="rId4"/>
          <a:srcRect r="18988" b="-1"/>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tables in a room&#10;&#10;AI-generated content may be incorrect.">
            <a:extLst>
              <a:ext uri="{FF2B5EF4-FFF2-40B4-BE49-F238E27FC236}">
                <a16:creationId xmlns:a16="http://schemas.microsoft.com/office/drawing/2014/main" id="{B14BEDDD-E172-91F8-3EF0-6E6DCD27EF57}"/>
              </a:ext>
            </a:extLst>
          </p:cNvPr>
          <p:cNvPicPr>
            <a:picLocks noChangeAspect="1"/>
          </p:cNvPicPr>
          <p:nvPr/>
        </p:nvPicPr>
        <p:blipFill>
          <a:blip r:embed="rId5"/>
          <a:srcRect t="10539" b="24122"/>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group of people sitting around a table with cards&#10;&#10;AI-generated content may be incorrect.">
            <a:extLst>
              <a:ext uri="{FF2B5EF4-FFF2-40B4-BE49-F238E27FC236}">
                <a16:creationId xmlns:a16="http://schemas.microsoft.com/office/drawing/2014/main" id="{F2A8CD50-ED07-D804-913E-14A856F43EDD}"/>
              </a:ext>
            </a:extLst>
          </p:cNvPr>
          <p:cNvPicPr>
            <a:picLocks noChangeAspect="1"/>
          </p:cNvPicPr>
          <p:nvPr/>
        </p:nvPicPr>
        <p:blipFill>
          <a:blip r:embed="rId6"/>
          <a:srcRect l="23446" r="2" b="2"/>
          <a:stretch>
            <a:fillRect/>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73916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A088-EDF4-4F36-0A73-4BC1239001E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B890A46-11BA-8252-32D0-7B8407496C14}"/>
              </a:ext>
            </a:extLst>
          </p:cNvPr>
          <p:cNvSpPr/>
          <p:nvPr/>
        </p:nvSpPr>
        <p:spPr>
          <a:xfrm>
            <a:off x="3954833" y="1280979"/>
            <a:ext cx="4020439" cy="3682904"/>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CFE18850-18A7-2C2D-37A7-5DF6BC8CC8E6}"/>
              </a:ext>
            </a:extLst>
          </p:cNvPr>
          <p:cNvSpPr/>
          <p:nvPr/>
        </p:nvSpPr>
        <p:spPr>
          <a:xfrm>
            <a:off x="4951741" y="2083865"/>
            <a:ext cx="2021006" cy="18782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9806484-F0B0-9C03-18D0-87AFE1DFFC28}"/>
              </a:ext>
            </a:extLst>
          </p:cNvPr>
          <p:cNvSpPr txBox="1"/>
          <p:nvPr/>
        </p:nvSpPr>
        <p:spPr>
          <a:xfrm>
            <a:off x="4328909" y="2696385"/>
            <a:ext cx="32665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Group</a:t>
            </a:r>
          </a:p>
        </p:txBody>
      </p:sp>
      <p:cxnSp>
        <p:nvCxnSpPr>
          <p:cNvPr id="15" name="Straight Arrow Connector 14">
            <a:extLst>
              <a:ext uri="{FF2B5EF4-FFF2-40B4-BE49-F238E27FC236}">
                <a16:creationId xmlns:a16="http://schemas.microsoft.com/office/drawing/2014/main" id="{5A08AECE-1E3F-B9BC-CBAF-C5A79A652C42}"/>
              </a:ext>
            </a:extLst>
          </p:cNvPr>
          <p:cNvCxnSpPr>
            <a:cxnSpLocks/>
          </p:cNvCxnSpPr>
          <p:nvPr/>
        </p:nvCxnSpPr>
        <p:spPr>
          <a:xfrm>
            <a:off x="3193839" y="1747791"/>
            <a:ext cx="1354045" cy="703904"/>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BD5AC2DB-0E8F-414F-414E-7CA6CE867B11}"/>
              </a:ext>
            </a:extLst>
          </p:cNvPr>
          <p:cNvSpPr txBox="1"/>
          <p:nvPr/>
        </p:nvSpPr>
        <p:spPr>
          <a:xfrm>
            <a:off x="4384294" y="3884009"/>
            <a:ext cx="32665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endParaRPr kumimoji="0" lang="en-GB" sz="2800" b="1" i="0" u="none" strike="noStrike" kern="1200" cap="none" spc="0" normalizeH="0" baseline="0" noProof="0">
              <a:ln>
                <a:noFill/>
              </a:ln>
              <a:solidFill>
                <a:srgbClr val="C00000"/>
              </a:solidFill>
              <a:effectLst/>
              <a:uLnTx/>
              <a:uFillTx/>
              <a:latin typeface="Grandview" panose="020B0502040204020203" pitchFamily="34" charset="0"/>
              <a:ea typeface="+mn-ea"/>
              <a:cs typeface="+mn-cs"/>
            </a:endParaRPr>
          </a:p>
        </p:txBody>
      </p:sp>
      <p:sp>
        <p:nvSpPr>
          <p:cNvPr id="23" name="TextBox 22">
            <a:extLst>
              <a:ext uri="{FF2B5EF4-FFF2-40B4-BE49-F238E27FC236}">
                <a16:creationId xmlns:a16="http://schemas.microsoft.com/office/drawing/2014/main" id="{771D5785-507E-2F86-AE7A-1E6FA223403F}"/>
              </a:ext>
            </a:extLst>
          </p:cNvPr>
          <p:cNvSpPr txBox="1"/>
          <p:nvPr/>
        </p:nvSpPr>
        <p:spPr>
          <a:xfrm>
            <a:off x="151815" y="41173"/>
            <a:ext cx="12077018" cy="769441"/>
          </a:xfrm>
          <a:prstGeom prst="rect">
            <a:avLst/>
          </a:prstGeom>
          <a:noFill/>
        </p:spPr>
        <p:txBody>
          <a:bodyPr wrap="square" lIns="91440" tIns="45720" rIns="91440" bIns="45720" rtlCol="0" anchor="t">
            <a:spAutoFit/>
          </a:bodyPr>
          <a:lstStyle/>
          <a:p>
            <a:pPr>
              <a:defRPr/>
            </a:pPr>
            <a:r>
              <a:rPr kumimoji="0" lang="en-GB" sz="4400" b="1" i="0" u="none" strike="noStrike" kern="1200" cap="none" spc="0" normalizeH="0" baseline="0" noProof="0">
                <a:ln>
                  <a:noFill/>
                </a:ln>
                <a:solidFill>
                  <a:srgbClr val="034876"/>
                </a:solidFill>
                <a:effectLst/>
                <a:uLnTx/>
                <a:uFillTx/>
                <a:latin typeface="Grandview"/>
                <a:ea typeface="+mn-ea"/>
                <a:cs typeface="Arial"/>
              </a:rPr>
              <a:t>Sciences CIC Groups</a:t>
            </a:r>
            <a:endParaRPr kumimoji="0" lang="en-US" sz="1800" b="0" i="0" u="none" strike="noStrike" kern="1200" cap="none" spc="0" normalizeH="0" baseline="0" noProof="0">
              <a:ln>
                <a:noFill/>
              </a:ln>
              <a:solidFill>
                <a:srgbClr val="034876"/>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463519E-7E48-4E84-AF6C-E8CBD43AE78F}"/>
              </a:ext>
            </a:extLst>
          </p:cNvPr>
          <p:cNvSpPr/>
          <p:nvPr/>
        </p:nvSpPr>
        <p:spPr>
          <a:xfrm>
            <a:off x="8095018" y="188105"/>
            <a:ext cx="2445034" cy="943322"/>
          </a:xfrm>
          <a:prstGeom prst="rect">
            <a:avLst/>
          </a:prstGeom>
          <a:solidFill>
            <a:srgbClr val="AD292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Steering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cxnSp>
        <p:nvCxnSpPr>
          <p:cNvPr id="30" name="Straight Arrow Connector 29">
            <a:extLst>
              <a:ext uri="{FF2B5EF4-FFF2-40B4-BE49-F238E27FC236}">
                <a16:creationId xmlns:a16="http://schemas.microsoft.com/office/drawing/2014/main" id="{C32FDC8E-D4C2-4ED0-8FE5-E94BDB2CE037}"/>
              </a:ext>
            </a:extLst>
          </p:cNvPr>
          <p:cNvCxnSpPr>
            <a:cxnSpLocks/>
          </p:cNvCxnSpPr>
          <p:nvPr/>
        </p:nvCxnSpPr>
        <p:spPr>
          <a:xfrm flipV="1">
            <a:off x="2993571" y="4007487"/>
            <a:ext cx="1845694" cy="1777697"/>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E200EBE6-AF15-459D-AEE2-9F430087B0E3}"/>
              </a:ext>
            </a:extLst>
          </p:cNvPr>
          <p:cNvSpPr/>
          <p:nvPr/>
        </p:nvSpPr>
        <p:spPr>
          <a:xfrm>
            <a:off x="1041780" y="5932527"/>
            <a:ext cx="2321905" cy="643457"/>
          </a:xfrm>
          <a:prstGeom prst="rect">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a:rPr>
              <a:t>Networks</a:t>
            </a:r>
            <a:endParaRPr lang="en-GB" sz="2800" b="1" i="0" u="none" strike="noStrike" kern="1200" cap="none" spc="0" normalizeH="0" baseline="0" noProof="0">
              <a:ln>
                <a:noFill/>
              </a:ln>
              <a:solidFill>
                <a:prstClr val="black"/>
              </a:solidFill>
              <a:effectLst/>
              <a:uLnTx/>
              <a:uFillTx/>
              <a:latin typeface="Grandview"/>
            </a:endParaRPr>
          </a:p>
          <a:p>
            <a:pPr marL="0" marR="0" lvl="0" indent="0" algn="ctr" defTabSz="914400">
              <a:lnSpc>
                <a:spcPct val="100000"/>
              </a:lnSpc>
              <a:spcBef>
                <a:spcPts val="0"/>
              </a:spcBef>
              <a:spcAft>
                <a:spcPts val="0"/>
              </a:spcAft>
              <a:buClrTx/>
              <a:buSzTx/>
              <a:buFontTx/>
              <a:buNone/>
              <a:tabLst/>
              <a:defRPr/>
            </a:pPr>
            <a:endParaRPr lang="en-GB" sz="1800" i="0" u="none" strike="noStrike" kern="1200" cap="none" spc="0" normalizeH="0" baseline="0" noProof="0">
              <a:ln>
                <a:noFill/>
              </a:ln>
              <a:solidFill>
                <a:prstClr val="black"/>
              </a:solidFill>
              <a:effectLst/>
              <a:uLnTx/>
              <a:uFillTx/>
              <a:latin typeface="Grandview" panose="020B0502040204020203" pitchFamily="34" charset="0"/>
            </a:endParaRPr>
          </a:p>
        </p:txBody>
      </p:sp>
      <p:cxnSp>
        <p:nvCxnSpPr>
          <p:cNvPr id="7" name="Straight Arrow Connector 6">
            <a:extLst>
              <a:ext uri="{FF2B5EF4-FFF2-40B4-BE49-F238E27FC236}">
                <a16:creationId xmlns:a16="http://schemas.microsoft.com/office/drawing/2014/main" id="{5BC28CFB-88BF-6A56-E66D-28FF3B66A0F7}"/>
              </a:ext>
            </a:extLst>
          </p:cNvPr>
          <p:cNvCxnSpPr>
            <a:cxnSpLocks/>
          </p:cNvCxnSpPr>
          <p:nvPr/>
        </p:nvCxnSpPr>
        <p:spPr>
          <a:xfrm flipV="1">
            <a:off x="6747410" y="1051756"/>
            <a:ext cx="1119811" cy="894087"/>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01ED1E9B-3234-3DA4-D016-043CDF432B5F}"/>
              </a:ext>
            </a:extLst>
          </p:cNvPr>
          <p:cNvSpPr txBox="1"/>
          <p:nvPr/>
        </p:nvSpPr>
        <p:spPr>
          <a:xfrm>
            <a:off x="300254" y="2159537"/>
            <a:ext cx="397338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Senior Phase</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Children and Young People</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Technicians</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lang="en-GB" sz="2400">
                <a:solidFill>
                  <a:srgbClr val="034876"/>
                </a:solidFill>
                <a:latin typeface="Aptos" panose="02110004020202020204"/>
              </a:rPr>
              <a:t>Additional</a:t>
            </a: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 Support Needs</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Early Learning and Childcare</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Academia (HE/FE/ITE)</a:t>
            </a:r>
            <a:endParaRPr lang="en-GB" sz="2400" b="0" i="0" u="none" strike="noStrike" kern="1200" cap="none" spc="0" normalizeH="0" baseline="0" noProof="0">
              <a:ln>
                <a:noFill/>
              </a:ln>
              <a:solidFill>
                <a:srgbClr val="034876"/>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a:ln>
                  <a:noFill/>
                </a:ln>
                <a:solidFill>
                  <a:srgbClr val="034876"/>
                </a:solidFill>
                <a:effectLst/>
                <a:uLnTx/>
                <a:uFillTx/>
                <a:latin typeface="Aptos" panose="02110004020202020204"/>
                <a:ea typeface="+mn-ea"/>
                <a:cs typeface="+mn-cs"/>
              </a:rPr>
              <a:t>Industry </a:t>
            </a:r>
            <a:endParaRPr lang="en-GB" sz="2400" b="0" i="0" u="none" strike="noStrike" kern="1200" cap="none" spc="0" normalizeH="0" baseline="0" noProof="0">
              <a:ln>
                <a:noFill/>
              </a:ln>
              <a:solidFill>
                <a:srgbClr val="034876"/>
              </a:solidFill>
              <a:effectLst/>
              <a:uLnTx/>
              <a:uFillTx/>
              <a:latin typeface="Aptos" panose="02110004020202020204"/>
            </a:endParaRPr>
          </a:p>
        </p:txBody>
      </p:sp>
      <p:sp>
        <p:nvSpPr>
          <p:cNvPr id="529" name="TextBox 528">
            <a:extLst>
              <a:ext uri="{FF2B5EF4-FFF2-40B4-BE49-F238E27FC236}">
                <a16:creationId xmlns:a16="http://schemas.microsoft.com/office/drawing/2014/main" id="{758AF8DC-6F19-DF84-95C2-D2CDDB957CA7}"/>
              </a:ext>
            </a:extLst>
          </p:cNvPr>
          <p:cNvSpPr txBox="1"/>
          <p:nvPr/>
        </p:nvSpPr>
        <p:spPr>
          <a:xfrm>
            <a:off x="8144731" y="1886039"/>
            <a:ext cx="3844032" cy="4832092"/>
          </a:xfrm>
          <a:prstGeom prst="rect">
            <a:avLst/>
          </a:prstGeom>
          <a:no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2200" b="1">
                <a:solidFill>
                  <a:srgbClr val="C00000"/>
                </a:solidFill>
                <a:latin typeface="Aptos" panose="02110004020202020204"/>
              </a:rPr>
              <a:t>The journey so far........</a:t>
            </a:r>
            <a:endParaRPr lang="en-US" sz="2200" b="1">
              <a:solidFill>
                <a:srgbClr val="C00000"/>
              </a:solidFill>
              <a:latin typeface="Aptos" panose="02110004020202020204"/>
            </a:endParaRPr>
          </a:p>
          <a:p>
            <a:pPr marL="342900" indent="-342900">
              <a:buFont typeface="Arial"/>
              <a:buChar char="•"/>
              <a:defRPr/>
            </a:pPr>
            <a:r>
              <a:rPr lang="en-GB" sz="2200">
                <a:solidFill>
                  <a:schemeClr val="tx2">
                    <a:lumMod val="90000"/>
                    <a:lumOff val="10000"/>
                  </a:schemeClr>
                </a:solidFill>
                <a:latin typeface="Aptos" panose="02110004020202020204"/>
              </a:rPr>
              <a:t>What's working/not working?</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How does science support the four capacities?</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What does a future-orientated science curriculum look/feel like?</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Cross-curricular expectations</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Curriculum rationale</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Knowledge</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Concepts</a:t>
            </a:r>
            <a:endParaRPr lang="en-GB" sz="2200">
              <a:solidFill>
                <a:schemeClr val="tx2">
                  <a:lumMod val="90000"/>
                  <a:lumOff val="10000"/>
                </a:schemeClr>
              </a:solidFill>
            </a:endParaRPr>
          </a:p>
          <a:p>
            <a:pPr marL="342900" indent="-342900">
              <a:buFont typeface="Arial"/>
              <a:buChar char="•"/>
              <a:defRPr/>
            </a:pPr>
            <a:r>
              <a:rPr lang="en-GB" sz="2200">
                <a:solidFill>
                  <a:schemeClr val="tx2">
                    <a:lumMod val="90000"/>
                    <a:lumOff val="10000"/>
                  </a:schemeClr>
                </a:solidFill>
                <a:latin typeface="Aptos" panose="02110004020202020204"/>
              </a:rPr>
              <a:t>Big ideas</a:t>
            </a:r>
            <a:endParaRPr lang="en-US" sz="2200">
              <a:solidFill>
                <a:schemeClr val="tx2">
                  <a:lumMod val="90000"/>
                  <a:lumOff val="10000"/>
                </a:schemeClr>
              </a:solidFill>
            </a:endParaRPr>
          </a:p>
        </p:txBody>
      </p:sp>
      <p:sp>
        <p:nvSpPr>
          <p:cNvPr id="12" name="Rectangle 11">
            <a:extLst>
              <a:ext uri="{FF2B5EF4-FFF2-40B4-BE49-F238E27FC236}">
                <a16:creationId xmlns:a16="http://schemas.microsoft.com/office/drawing/2014/main" id="{DCC6985A-18FA-BE21-0507-58178FECB117}"/>
              </a:ext>
            </a:extLst>
          </p:cNvPr>
          <p:cNvSpPr/>
          <p:nvPr/>
        </p:nvSpPr>
        <p:spPr>
          <a:xfrm>
            <a:off x="330480" y="1173835"/>
            <a:ext cx="2863359" cy="722975"/>
          </a:xfrm>
          <a:prstGeom prst="rect">
            <a:avLst/>
          </a:prstGeom>
          <a:solidFill>
            <a:schemeClr val="accent5">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Grandview"/>
              </a:rPr>
              <a:t>Critical friends</a:t>
            </a:r>
            <a:endParaRPr lang="en-GB" sz="2800" b="1" i="0" u="none" strike="noStrike" kern="1200" cap="none" spc="0" normalizeH="0" baseline="0" noProof="0">
              <a:ln>
                <a:noFill/>
              </a:ln>
              <a:solidFill>
                <a:prstClr val="black"/>
              </a:solidFill>
              <a:effectLst/>
              <a:uLnTx/>
              <a:uFillTx/>
              <a:latin typeface="Grandview"/>
            </a:endParaRPr>
          </a:p>
          <a:p>
            <a:pPr marL="0" marR="0" lvl="0" indent="0" algn="ctr" defTabSz="914400">
              <a:lnSpc>
                <a:spcPct val="100000"/>
              </a:lnSpc>
              <a:spcBef>
                <a:spcPts val="0"/>
              </a:spcBef>
              <a:spcAft>
                <a:spcPts val="0"/>
              </a:spcAft>
              <a:buClrTx/>
              <a:buSzTx/>
              <a:buFontTx/>
              <a:buNone/>
              <a:tabLst/>
              <a:defRPr/>
            </a:pPr>
            <a:endParaRPr lang="en-GB" sz="1800" i="0" u="none" strike="noStrike" kern="1200" cap="none" spc="0" normalizeH="0" baseline="0" noProof="0">
              <a:ln>
                <a:noFill/>
              </a:ln>
              <a:solidFill>
                <a:prstClr val="black"/>
              </a:solidFill>
              <a:effectLst/>
              <a:uLnTx/>
              <a:uFillTx/>
              <a:latin typeface="Grandview" panose="020B0502040204020203" pitchFamily="34" charset="0"/>
            </a:endParaRPr>
          </a:p>
        </p:txBody>
      </p:sp>
    </p:spTree>
    <p:extLst>
      <p:ext uri="{BB962C8B-B14F-4D97-AF65-F5344CB8AC3E}">
        <p14:creationId xmlns:p14="http://schemas.microsoft.com/office/powerpoint/2010/main" val="49297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32" name="Rectangle 60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027" name="Picture 6026" descr="A blue arrow pointing up to a few steps&#10;&#10;AI-generated content may be incorrect.">
            <a:extLst>
              <a:ext uri="{FF2B5EF4-FFF2-40B4-BE49-F238E27FC236}">
                <a16:creationId xmlns:a16="http://schemas.microsoft.com/office/drawing/2014/main" id="{21360D41-A01E-05B5-3F69-28880402C76A}"/>
              </a:ext>
            </a:extLst>
          </p:cNvPr>
          <p:cNvPicPr>
            <a:picLocks noChangeAspect="1"/>
          </p:cNvPicPr>
          <p:nvPr/>
        </p:nvPicPr>
        <p:blipFill>
          <a:blip r:embed="rId3"/>
          <a:srcRect t="25320" b="18440"/>
          <a:stretch>
            <a:fillRect/>
          </a:stretch>
        </p:blipFill>
        <p:spPr>
          <a:xfrm>
            <a:off x="107344" y="1353564"/>
            <a:ext cx="4990544" cy="2799873"/>
          </a:xfrm>
          <a:prstGeom prst="rect">
            <a:avLst/>
          </a:prstGeom>
        </p:spPr>
      </p:pic>
      <p:graphicFrame>
        <p:nvGraphicFramePr>
          <p:cNvPr id="4" name="TextBox 1">
            <a:extLst>
              <a:ext uri="{FF2B5EF4-FFF2-40B4-BE49-F238E27FC236}">
                <a16:creationId xmlns:a16="http://schemas.microsoft.com/office/drawing/2014/main" id="{CA55D31B-BD68-BBFA-034B-344849460500}"/>
              </a:ext>
            </a:extLst>
          </p:cNvPr>
          <p:cNvGraphicFramePr/>
          <p:nvPr>
            <p:extLst>
              <p:ext uri="{D42A27DB-BD31-4B8C-83A1-F6EECF244321}">
                <p14:modId xmlns:p14="http://schemas.microsoft.com/office/powerpoint/2010/main" val="2544605039"/>
              </p:ext>
            </p:extLst>
          </p:nvPr>
        </p:nvGraphicFramePr>
        <p:xfrm>
          <a:off x="5368169" y="601324"/>
          <a:ext cx="5849557" cy="5618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342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AI-generated content may be incorrect.">
            <a:extLst>
              <a:ext uri="{FF2B5EF4-FFF2-40B4-BE49-F238E27FC236}">
                <a16:creationId xmlns:a16="http://schemas.microsoft.com/office/drawing/2014/main" id="{226CA6B8-05F1-2103-3488-690170C2A42B}"/>
              </a:ext>
            </a:extLst>
          </p:cNvPr>
          <p:cNvPicPr>
            <a:picLocks noChangeAspect="1"/>
          </p:cNvPicPr>
          <p:nvPr/>
        </p:nvPicPr>
        <p:blipFill>
          <a:blip r:embed="rId3"/>
          <a:stretch>
            <a:fillRect/>
          </a:stretch>
        </p:blipFill>
        <p:spPr>
          <a:xfrm>
            <a:off x="0" y="14224"/>
            <a:ext cx="12192000" cy="6843776"/>
          </a:xfrm>
          <a:prstGeom prst="rect">
            <a:avLst/>
          </a:prstGeom>
        </p:spPr>
      </p:pic>
      <p:pic>
        <p:nvPicPr>
          <p:cNvPr id="3" name="Picture 2">
            <a:extLst>
              <a:ext uri="{FF2B5EF4-FFF2-40B4-BE49-F238E27FC236}">
                <a16:creationId xmlns:a16="http://schemas.microsoft.com/office/drawing/2014/main" id="{74664AF5-1348-0057-42C0-9EDDD2B44CA6}"/>
              </a:ext>
            </a:extLst>
          </p:cNvPr>
          <p:cNvPicPr>
            <a:picLocks noChangeAspect="1"/>
          </p:cNvPicPr>
          <p:nvPr/>
        </p:nvPicPr>
        <p:blipFill>
          <a:blip r:embed="rId4"/>
          <a:stretch>
            <a:fillRect/>
          </a:stretch>
        </p:blipFill>
        <p:spPr>
          <a:xfrm>
            <a:off x="8867147" y="2787268"/>
            <a:ext cx="2918919" cy="1245133"/>
          </a:xfrm>
          <a:prstGeom prst="rect">
            <a:avLst/>
          </a:prstGeom>
        </p:spPr>
      </p:pic>
      <p:sp>
        <p:nvSpPr>
          <p:cNvPr id="4" name="TextBox 3">
            <a:extLst>
              <a:ext uri="{FF2B5EF4-FFF2-40B4-BE49-F238E27FC236}">
                <a16:creationId xmlns:a16="http://schemas.microsoft.com/office/drawing/2014/main" id="{C0DBB5ED-7975-A8E4-650D-DC8C1B901894}"/>
              </a:ext>
            </a:extLst>
          </p:cNvPr>
          <p:cNvSpPr txBox="1"/>
          <p:nvPr/>
        </p:nvSpPr>
        <p:spPr>
          <a:xfrm>
            <a:off x="6995710" y="4792450"/>
            <a:ext cx="5042053" cy="2219899"/>
          </a:xfrm>
          <a:prstGeom prst="rect">
            <a:avLst/>
          </a:prstGeom>
          <a:solidFill>
            <a:schemeClr val="bg1"/>
          </a:solidFill>
        </p:spPr>
        <p:txBody>
          <a:bodyPr wrap="square" rtlCol="0">
            <a:spAutoFit/>
          </a:bodyPr>
          <a:lstStyle/>
          <a:p>
            <a:endParaRPr lang="en-GB"/>
          </a:p>
        </p:txBody>
      </p:sp>
      <p:sp>
        <p:nvSpPr>
          <p:cNvPr id="5" name="TextBox 4">
            <a:extLst>
              <a:ext uri="{FF2B5EF4-FFF2-40B4-BE49-F238E27FC236}">
                <a16:creationId xmlns:a16="http://schemas.microsoft.com/office/drawing/2014/main" id="{BC82F599-C61F-39F8-9767-822CF0EEDE6F}"/>
              </a:ext>
            </a:extLst>
          </p:cNvPr>
          <p:cNvSpPr txBox="1"/>
          <p:nvPr/>
        </p:nvSpPr>
        <p:spPr>
          <a:xfrm>
            <a:off x="484741" y="4902846"/>
            <a:ext cx="11398786" cy="707886"/>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chemeClr val="bg1"/>
                </a:solidFill>
                <a:ea typeface="+mn-lt"/>
                <a:cs typeface="+mn-lt"/>
                <a:hlinkClick r:id="rId5">
                  <a:extLst>
                    <a:ext uri="{A12FA001-AC4F-418D-AE19-62706E023703}">
                      <ahyp:hlinkClr xmlns:ahyp="http://schemas.microsoft.com/office/drawing/2018/hyperlinkcolor" val="tx"/>
                    </a:ext>
                  </a:extLst>
                </a:hlinkClick>
              </a:rPr>
              <a:t>https://blogs.glowscotland.org.uk/glowblogs/cices/</a:t>
            </a:r>
            <a:endParaRPr lang="en-US" sz="4000">
              <a:solidFill>
                <a:schemeClr val="bg1"/>
              </a:solidFill>
            </a:endParaRPr>
          </a:p>
        </p:txBody>
      </p:sp>
      <p:pic>
        <p:nvPicPr>
          <p:cNvPr id="6" name="Picture 5" descr="A green rectangle with black text&#10;&#10;AI-generated content may be incorrect.">
            <a:extLst>
              <a:ext uri="{FF2B5EF4-FFF2-40B4-BE49-F238E27FC236}">
                <a16:creationId xmlns:a16="http://schemas.microsoft.com/office/drawing/2014/main" id="{DA8A440D-8CB6-7CD8-D6DA-E35D00358142}"/>
              </a:ext>
            </a:extLst>
          </p:cNvPr>
          <p:cNvPicPr>
            <a:picLocks noChangeAspect="1"/>
          </p:cNvPicPr>
          <p:nvPr/>
        </p:nvPicPr>
        <p:blipFill>
          <a:blip r:embed="rId6"/>
          <a:stretch>
            <a:fillRect/>
          </a:stretch>
        </p:blipFill>
        <p:spPr>
          <a:xfrm>
            <a:off x="7356947" y="5696998"/>
            <a:ext cx="4669799" cy="832834"/>
          </a:xfrm>
          <a:prstGeom prst="rect">
            <a:avLst/>
          </a:prstGeom>
        </p:spPr>
      </p:pic>
    </p:spTree>
    <p:extLst>
      <p:ext uri="{BB962C8B-B14F-4D97-AF65-F5344CB8AC3E}">
        <p14:creationId xmlns:p14="http://schemas.microsoft.com/office/powerpoint/2010/main" val="15647556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e170f7-9783-47c0-bee9-98169cf94d03">
      <Terms xmlns="http://schemas.microsoft.com/office/infopath/2007/PartnerControls"/>
    </lcf76f155ced4ddcb4097134ff3c332f>
    <TaxCatchAll xmlns="2d2dad4e-6a1a-4ac7-8702-9db1d9ff4414" xsi:nil="true"/>
    <SharedWithUsers xmlns="2d2dad4e-6a1a-4ac7-8702-9db1d9ff4414">
      <UserInfo>
        <DisplayName>Ollie Bray</DisplayName>
        <AccountId>39</AccountId>
        <AccountType/>
      </UserInfo>
      <UserInfo>
        <DisplayName>Joan MacKay</DisplayName>
        <AccountId>17</AccountId>
        <AccountType/>
      </UserInfo>
      <UserInfo>
        <DisplayName>Andrew Creamer</DisplayName>
        <AccountId>38</AccountId>
        <AccountType/>
      </UserInfo>
      <UserInfo>
        <DisplayName>David Burgess</DisplayName>
        <AccountId>55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BCC7BCD8B31B4FA10A7EBED24738FC" ma:contentTypeVersion="19" ma:contentTypeDescription="Create a new document." ma:contentTypeScope="" ma:versionID="473d3a0ade368785ef30bc1e9ae1d902">
  <xsd:schema xmlns:xsd="http://www.w3.org/2001/XMLSchema" xmlns:xs="http://www.w3.org/2001/XMLSchema" xmlns:p="http://schemas.microsoft.com/office/2006/metadata/properties" xmlns:ns2="90e170f7-9783-47c0-bee9-98169cf94d03" xmlns:ns3="2d2dad4e-6a1a-4ac7-8702-9db1d9ff4414" targetNamespace="http://schemas.microsoft.com/office/2006/metadata/properties" ma:root="true" ma:fieldsID="e6f9a7356b53b63747472cf6e1a555c2" ns2:_="" ns3:_="">
    <xsd:import namespace="90e170f7-9783-47c0-bee9-98169cf94d03"/>
    <xsd:import namespace="2d2dad4e-6a1a-4ac7-8702-9db1d9ff4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170f7-9783-47c0-bee9-98169cf94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dad4e-6a1a-4ac7-8702-9db1d9ff441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0c0191-d91b-443c-9b74-f5e9936a5a46}" ma:internalName="TaxCatchAll" ma:showField="CatchAllData" ma:web="2d2dad4e-6a1a-4ac7-8702-9db1d9ff4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71C32C-147B-45A5-BD93-EDB342F5595B}">
  <ds:schemaRefs>
    <ds:schemaRef ds:uri="http://purl.org/dc/terms/"/>
    <ds:schemaRef ds:uri="90e170f7-9783-47c0-bee9-98169cf94d03"/>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http://www.w3.org/XML/1998/namespace"/>
    <ds:schemaRef ds:uri="http://schemas.microsoft.com/office/2006/metadata/properties"/>
    <ds:schemaRef ds:uri="2d2dad4e-6a1a-4ac7-8702-9db1d9ff4414"/>
  </ds:schemaRefs>
</ds:datastoreItem>
</file>

<file path=customXml/itemProps2.xml><?xml version="1.0" encoding="utf-8"?>
<ds:datastoreItem xmlns:ds="http://schemas.openxmlformats.org/officeDocument/2006/customXml" ds:itemID="{F83EDE5B-9BB2-4E2B-90E2-5801FC171B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170f7-9783-47c0-bee9-98169cf94d03"/>
    <ds:schemaRef ds:uri="2d2dad4e-6a1a-4ac7-8702-9db1d9ff4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F5F9FE-55DD-4B2A-A84B-FCBEB8C22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TotalTime>
  <Words>4300</Words>
  <Application>Microsoft Office PowerPoint</Application>
  <PresentationFormat>Widescreen</PresentationFormat>
  <Paragraphs>426</Paragraphs>
  <Slides>40</Slides>
  <Notes>39</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40</vt:i4>
      </vt:variant>
    </vt:vector>
  </HeadingPairs>
  <TitlesOfParts>
    <vt:vector size="66" baseType="lpstr">
      <vt:lpstr>Meiryo</vt:lpstr>
      <vt:lpstr>Aptos</vt:lpstr>
      <vt:lpstr>Aptos Bold</vt:lpstr>
      <vt:lpstr>Aptos Display</vt:lpstr>
      <vt:lpstr>Aptos ExtraBold</vt:lpstr>
      <vt:lpstr>Arial</vt:lpstr>
      <vt:lpstr>Arial Black</vt:lpstr>
      <vt:lpstr>Arial Bold</vt:lpstr>
      <vt:lpstr>Arimo Bold</vt:lpstr>
      <vt:lpstr>Bahnschrift Light</vt:lpstr>
      <vt:lpstr>Calibri</vt:lpstr>
      <vt:lpstr>Copperplate Gothic Bold</vt:lpstr>
      <vt:lpstr>Courier New</vt:lpstr>
      <vt:lpstr>Grandview</vt:lpstr>
      <vt:lpstr>Helveticish Bold</vt:lpstr>
      <vt:lpstr>Jumble</vt:lpstr>
      <vt:lpstr>Modern Love</vt:lpstr>
      <vt:lpstr>MV Boli</vt:lpstr>
      <vt:lpstr>Roboto</vt:lpstr>
      <vt:lpstr>Segoe UI</vt:lpstr>
      <vt:lpstr>Segoe UI Black</vt:lpstr>
      <vt:lpstr>Times New Roman</vt:lpstr>
      <vt:lpstr>Trade Gothic Next Heavy</vt:lpstr>
      <vt:lpstr>1_Office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vision ˗ Learning for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views matter  Choose three or four cross curricular expectations that have ‘natural links’ to the sciences curriculum.   </vt:lpstr>
      <vt:lpstr>Your views matter  Which of the cross curricular expectation  big ideas are most relevant for the sciences curriculum?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Ollie Bray</dc:creator>
  <cp:lastModifiedBy>Kirsty Scott</cp:lastModifiedBy>
  <cp:revision>127</cp:revision>
  <cp:lastPrinted>2025-08-19T07:27:36Z</cp:lastPrinted>
  <dcterms:created xsi:type="dcterms:W3CDTF">2024-03-20T07:36:35Z</dcterms:created>
  <dcterms:modified xsi:type="dcterms:W3CDTF">2025-11-17T10:39:54Z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0x0101000EBCC7BCD8B31B4FA10A7EBED24738FC</vt:lpwstr>
  </property>
  <property fmtid="{D5CDD505-2E9C-101B-9397-08002B2CF9AE}" pid="3" name="MediaServiceImageTags">
    <vt:lpwstr/>
  </property>
  <property fmtid="{D5CDD505-2E9C-101B-9397-08002B2CF9AE}" pid="4" name="Order">
    <vt:lpwstr>122800.000000000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