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2" r:id="rId4"/>
    <p:sldMasterId id="2147483685" r:id="rId5"/>
  </p:sldMasterIdLst>
  <p:notesMasterIdLst>
    <p:notesMasterId r:id="rId40"/>
  </p:notesMasterIdLst>
  <p:sldIdLst>
    <p:sldId id="2123259194" r:id="rId6"/>
    <p:sldId id="2123259131" r:id="rId7"/>
    <p:sldId id="2123259133" r:id="rId8"/>
    <p:sldId id="2123259195" r:id="rId9"/>
    <p:sldId id="2123259197" r:id="rId10"/>
    <p:sldId id="2123259152" r:id="rId11"/>
    <p:sldId id="4981" r:id="rId12"/>
    <p:sldId id="2865" r:id="rId13"/>
    <p:sldId id="4785" r:id="rId14"/>
    <p:sldId id="4942" r:id="rId15"/>
    <p:sldId id="4787" r:id="rId16"/>
    <p:sldId id="4789" r:id="rId17"/>
    <p:sldId id="4569" r:id="rId18"/>
    <p:sldId id="4958" r:id="rId19"/>
    <p:sldId id="2123259180" r:id="rId20"/>
    <p:sldId id="2123259136" r:id="rId21"/>
    <p:sldId id="4983" r:id="rId22"/>
    <p:sldId id="4982" r:id="rId23"/>
    <p:sldId id="2123259124" r:id="rId24"/>
    <p:sldId id="4955" r:id="rId25"/>
    <p:sldId id="4909" r:id="rId26"/>
    <p:sldId id="4951" r:id="rId27"/>
    <p:sldId id="2123259172" r:id="rId28"/>
    <p:sldId id="2123259168" r:id="rId29"/>
    <p:sldId id="2123259187" r:id="rId30"/>
    <p:sldId id="2123259188" r:id="rId31"/>
    <p:sldId id="2123259189" r:id="rId32"/>
    <p:sldId id="2123259190" r:id="rId33"/>
    <p:sldId id="2123259191" r:id="rId34"/>
    <p:sldId id="2123259192" r:id="rId35"/>
    <p:sldId id="2123259193" r:id="rId36"/>
    <p:sldId id="2123259108" r:id="rId37"/>
    <p:sldId id="2123259167" r:id="rId38"/>
    <p:sldId id="2123259179"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ED51FB9-C870-4D8C-ADBA-19021E2C9056}">
          <p14:sldIdLst>
            <p14:sldId id="2123259194"/>
            <p14:sldId id="2123259131"/>
            <p14:sldId id="2123259133"/>
            <p14:sldId id="2123259195"/>
            <p14:sldId id="2123259197"/>
          </p14:sldIdLst>
        </p14:section>
        <p14:section name="CIC - The Journey" id="{9E3265D0-3CF6-49FF-B326-166A8B483292}">
          <p14:sldIdLst>
            <p14:sldId id="2123259152"/>
            <p14:sldId id="4981"/>
            <p14:sldId id="2865"/>
            <p14:sldId id="4785"/>
            <p14:sldId id="4942"/>
            <p14:sldId id="4787"/>
            <p14:sldId id="4789"/>
          </p14:sldIdLst>
        </p14:section>
        <p14:section name="Science CIC Groups " id="{F464AB7B-1E97-4409-B7B4-FDC6EB589CE2}">
          <p14:sldIdLst>
            <p14:sldId id="4569"/>
            <p14:sldId id="4958"/>
            <p14:sldId id="2123259180"/>
            <p14:sldId id="2123259136"/>
            <p14:sldId id="4983"/>
            <p14:sldId id="4982"/>
            <p14:sldId id="2123259124"/>
            <p14:sldId id="4955"/>
            <p14:sldId id="4909"/>
            <p14:sldId id="4951"/>
            <p14:sldId id="2123259172"/>
            <p14:sldId id="2123259168"/>
            <p14:sldId id="2123259187"/>
            <p14:sldId id="2123259188"/>
            <p14:sldId id="2123259189"/>
            <p14:sldId id="2123259190"/>
            <p14:sldId id="2123259191"/>
            <p14:sldId id="2123259192"/>
            <p14:sldId id="2123259193"/>
            <p14:sldId id="2123259108"/>
            <p14:sldId id="2123259167"/>
            <p14:sldId id="21232591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28D606-EB61-0650-48ED-D1B4AD08DE06}" name="Ollie Bray" initials="OB" userId="S::Ollie.Bray@educationscotland.gov.scot::58e302ed-d6a2-4540-b3c2-c563f0dbb1cc" providerId="AD"/>
  <p188:author id="{4EF6850D-7952-7CFA-D584-53988B29E7BE}" name="Margaret Craw" initials="MC" userId="S::ESMCraw@glow.gov.uk::59bc8552-be98-408d-b66a-f77b56ff6ab6" providerId="AD"/>
  <p188:author id="{0DF3B822-7196-EECB-41EC-71E87C19B799}" name="Andrew Creamer" initials="" userId="S::Andrew.Creamer@educationscotland.gov.scot::e888a171-d215-48a3-a2ac-88f6022529f5" providerId="AD"/>
  <p188:author id="{89AE7D9B-08F2-E7C2-3979-F5A54E95224F}" name="Andrew Creamer" initials="AC" userId="S::andrew.creamer@educationscotland.gov.scot::e888a171-d215-48a3-a2ac-88f6022529f5" providerId="AD"/>
  <p188:author id="{E8F183AE-2DC3-31DF-C758-BFCC89F9C9EA}" name="Fiona Shaw" initials="FS" userId="S::ESFShaw@glow.gov.uk::55e812ee-fb88-4ca7-8158-2064fdeadb66" providerId="AD"/>
  <p188:author id="{E95DE1D5-20FA-01C0-A175-37F49F1CD572}" name="Kirsty Scott" initials="KS" userId="S::eskscott@glow.gov.uk::325f1b34-1086-445b-99cc-17a368a7a29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B350"/>
    <a:srgbClr val="A02B93"/>
    <a:srgbClr val="196B24"/>
    <a:srgbClr val="F6C6AD"/>
    <a:srgbClr val="E97132"/>
    <a:srgbClr val="BA828F"/>
    <a:srgbClr val="875C68"/>
    <a:srgbClr val="E7F6F9"/>
    <a:srgbClr val="1E4B9E"/>
    <a:srgbClr val="598F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400227-97A1-4FBF-947B-D9481E8D8185}" v="7" dt="2025-11-17T09:41:04.8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93" autoAdjust="0"/>
  </p:normalViewPr>
  <p:slideViewPr>
    <p:cSldViewPr snapToGrid="0">
      <p:cViewPr varScale="1">
        <p:scale>
          <a:sx n="83" d="100"/>
          <a:sy n="83" d="100"/>
        </p:scale>
        <p:origin x="1638" y="78"/>
      </p:cViewPr>
      <p:guideLst/>
    </p:cSldViewPr>
  </p:slideViewPr>
  <p:notesTextViewPr>
    <p:cViewPr>
      <p:scale>
        <a:sx n="1" d="1"/>
        <a:sy n="1" d="1"/>
      </p:scale>
      <p:origin x="0" y="0"/>
    </p:cViewPr>
  </p:notesTextViewPr>
  <p:sorterViewPr>
    <p:cViewPr>
      <p:scale>
        <a:sx n="100" d="100"/>
        <a:sy n="100" d="100"/>
      </p:scale>
      <p:origin x="0" y="-30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Scott" userId="c570d207-ed84-40f2-946a-9a774d1c2daa" providerId="ADAL" clId="{11856AF0-4A78-407C-B3A2-DA66CE7B6EDF}"/>
    <pc:docChg chg="undo custSel addSld delSld modSld modSection">
      <pc:chgData name="Kirsty Scott" userId="c570d207-ed84-40f2-946a-9a774d1c2daa" providerId="ADAL" clId="{11856AF0-4A78-407C-B3A2-DA66CE7B6EDF}" dt="2025-11-17T09:44:29.806" v="944" actId="2696"/>
      <pc:docMkLst>
        <pc:docMk/>
      </pc:docMkLst>
      <pc:sldChg chg="del">
        <pc:chgData name="Kirsty Scott" userId="c570d207-ed84-40f2-946a-9a774d1c2daa" providerId="ADAL" clId="{11856AF0-4A78-407C-B3A2-DA66CE7B6EDF}" dt="2025-11-17T09:36:45.762" v="4" actId="2696"/>
        <pc:sldMkLst>
          <pc:docMk/>
          <pc:sldMk cId="3088847462" sldId="2874"/>
        </pc:sldMkLst>
      </pc:sldChg>
      <pc:sldChg chg="addSp modSp new del">
        <pc:chgData name="Kirsty Scott" userId="c570d207-ed84-40f2-946a-9a774d1c2daa" providerId="ADAL" clId="{11856AF0-4A78-407C-B3A2-DA66CE7B6EDF}" dt="2025-11-17T09:44:29.806" v="944" actId="2696"/>
        <pc:sldMkLst>
          <pc:docMk/>
          <pc:sldMk cId="1485103886" sldId="2123259196"/>
        </pc:sldMkLst>
        <pc:picChg chg="add mod">
          <ac:chgData name="Kirsty Scott" userId="c570d207-ed84-40f2-946a-9a774d1c2daa" providerId="ADAL" clId="{11856AF0-4A78-407C-B3A2-DA66CE7B6EDF}" dt="2025-11-17T09:36:25.938" v="3"/>
          <ac:picMkLst>
            <pc:docMk/>
            <pc:sldMk cId="1485103886" sldId="2123259196"/>
            <ac:picMk id="2" creationId="{F0D2B4E5-B642-281C-ACA8-7E21B26630AD}"/>
          </ac:picMkLst>
        </pc:picChg>
      </pc:sldChg>
      <pc:sldChg chg="new del">
        <pc:chgData name="Kirsty Scott" userId="c570d207-ed84-40f2-946a-9a774d1c2daa" providerId="ADAL" clId="{11856AF0-4A78-407C-B3A2-DA66CE7B6EDF}" dt="2025-11-17T09:36:16.037" v="1" actId="680"/>
        <pc:sldMkLst>
          <pc:docMk/>
          <pc:sldMk cId="2082497117" sldId="2123259196"/>
        </pc:sldMkLst>
      </pc:sldChg>
      <pc:sldChg chg="addSp delSp modSp new mod setBg modNotesTx">
        <pc:chgData name="Kirsty Scott" userId="c570d207-ed84-40f2-946a-9a774d1c2daa" providerId="ADAL" clId="{11856AF0-4A78-407C-B3A2-DA66CE7B6EDF}" dt="2025-11-17T09:44:25.946" v="943" actId="20577"/>
        <pc:sldMkLst>
          <pc:docMk/>
          <pc:sldMk cId="2206026739" sldId="2123259197"/>
        </pc:sldMkLst>
        <pc:spChg chg="add del">
          <ac:chgData name="Kirsty Scott" userId="c570d207-ed84-40f2-946a-9a774d1c2daa" providerId="ADAL" clId="{11856AF0-4A78-407C-B3A2-DA66CE7B6EDF}" dt="2025-11-17T09:39:27.807" v="8" actId="26606"/>
          <ac:spMkLst>
            <pc:docMk/>
            <pc:sldMk cId="2206026739" sldId="2123259197"/>
            <ac:spMk id="7" creationId="{42A4FC2C-047E-45A5-965D-8E1E3BF09BC6}"/>
          </ac:spMkLst>
        </pc:spChg>
        <pc:spChg chg="add del">
          <ac:chgData name="Kirsty Scott" userId="c570d207-ed84-40f2-946a-9a774d1c2daa" providerId="ADAL" clId="{11856AF0-4A78-407C-B3A2-DA66CE7B6EDF}" dt="2025-11-17T09:39:32.571" v="10" actId="26606"/>
          <ac:spMkLst>
            <pc:docMk/>
            <pc:sldMk cId="2206026739" sldId="2123259197"/>
            <ac:spMk id="9" creationId="{99643316-AB20-4DD1-8578-B5D7F033C0A3}"/>
          </ac:spMkLst>
        </pc:spChg>
        <pc:spChg chg="add del">
          <ac:chgData name="Kirsty Scott" userId="c570d207-ed84-40f2-946a-9a774d1c2daa" providerId="ADAL" clId="{11856AF0-4A78-407C-B3A2-DA66CE7B6EDF}" dt="2025-11-17T09:39:32.571" v="10" actId="26606"/>
          <ac:spMkLst>
            <pc:docMk/>
            <pc:sldMk cId="2206026739" sldId="2123259197"/>
            <ac:spMk id="10" creationId="{206E56BB-C8E6-4F70-B8BF-921C4912D6DE}"/>
          </ac:spMkLst>
        </pc:spChg>
        <pc:spChg chg="add del">
          <ac:chgData name="Kirsty Scott" userId="c570d207-ed84-40f2-946a-9a774d1c2daa" providerId="ADAL" clId="{11856AF0-4A78-407C-B3A2-DA66CE7B6EDF}" dt="2025-11-17T09:39:39.556" v="12" actId="26606"/>
          <ac:spMkLst>
            <pc:docMk/>
            <pc:sldMk cId="2206026739" sldId="2123259197"/>
            <ac:spMk id="12" creationId="{5D9FC6AC-4A12-4825-8ABE-0732B8EF4D16}"/>
          </ac:spMkLst>
        </pc:spChg>
        <pc:spChg chg="add">
          <ac:chgData name="Kirsty Scott" userId="c570d207-ed84-40f2-946a-9a774d1c2daa" providerId="ADAL" clId="{11856AF0-4A78-407C-B3A2-DA66CE7B6EDF}" dt="2025-11-17T09:39:39.561" v="13" actId="26606"/>
          <ac:spMkLst>
            <pc:docMk/>
            <pc:sldMk cId="2206026739" sldId="2123259197"/>
            <ac:spMk id="14" creationId="{42A4FC2C-047E-45A5-965D-8E1E3BF09BC6}"/>
          </ac:spMkLst>
        </pc:spChg>
        <pc:picChg chg="add mod">
          <ac:chgData name="Kirsty Scott" userId="c570d207-ed84-40f2-946a-9a774d1c2daa" providerId="ADAL" clId="{11856AF0-4A78-407C-B3A2-DA66CE7B6EDF}" dt="2025-11-17T09:39:39.561" v="13" actId="26606"/>
          <ac:picMkLst>
            <pc:docMk/>
            <pc:sldMk cId="2206026739" sldId="2123259197"/>
            <ac:picMk id="2" creationId="{2A12ADC4-7C23-B599-B43E-1198D4078500}"/>
          </ac:picMkLst>
        </pc:pic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45.png"/><Relationship Id="rId12" Type="http://schemas.openxmlformats.org/officeDocument/2006/relationships/image" Target="../media/image6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svg"/><Relationship Id="rId4" Type="http://schemas.openxmlformats.org/officeDocument/2006/relationships/image" Target="../media/image33.svg"/><Relationship Id="rId9" Type="http://schemas.openxmlformats.org/officeDocument/2006/relationships/image" Target="../media/image65.png"/></Relationships>
</file>

<file path=ppt/diagrams/_rels/data5.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hyperlink" Target="mailto:Science@educationscotland.gov.scot" TargetMode="External"/><Relationship Id="rId1" Type="http://schemas.openxmlformats.org/officeDocument/2006/relationships/hyperlink" Target="https://bit.ly/3WfFnBl" TargetMode="Externa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45.png"/><Relationship Id="rId12" Type="http://schemas.openxmlformats.org/officeDocument/2006/relationships/image" Target="../media/image68.sv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66.svg"/><Relationship Id="rId4" Type="http://schemas.openxmlformats.org/officeDocument/2006/relationships/image" Target="../media/image33.svg"/><Relationship Id="rId9" Type="http://schemas.openxmlformats.org/officeDocument/2006/relationships/image" Target="../media/image6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hyperlink" Target="https://bit.ly/3WfFnBl" TargetMode="External"/><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hyperlink" Target="mailto:Science@educationscotland.gov.scot" TargetMode="External"/><Relationship Id="rId4" Type="http://schemas.openxmlformats.org/officeDocument/2006/relationships/image" Target="../media/image73.svg"/><Relationship Id="rId9"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05F5E9-F283-4B57-BDE5-F4640249D638}"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6F323CD6-8862-4DE1-8C1A-27C47408E32A}">
      <dgm:prSet/>
      <dgm:spPr/>
      <dgm:t>
        <a:bodyPr/>
        <a:lstStyle/>
        <a:p>
          <a:r>
            <a:rPr lang="en-GB"/>
            <a:t>What’s working/not working?</a:t>
          </a:r>
          <a:endParaRPr lang="en-US"/>
        </a:p>
      </dgm:t>
    </dgm:pt>
    <dgm:pt modelId="{6B50A8E4-A6C1-40E0-88B6-00AF2F504A29}" type="parTrans" cxnId="{60AF9ADB-EB53-4938-89EC-32721259F631}">
      <dgm:prSet/>
      <dgm:spPr/>
      <dgm:t>
        <a:bodyPr/>
        <a:lstStyle/>
        <a:p>
          <a:endParaRPr lang="en-US"/>
        </a:p>
      </dgm:t>
    </dgm:pt>
    <dgm:pt modelId="{433A04C7-2D13-4A70-86D1-40AA66155505}" type="sibTrans" cxnId="{60AF9ADB-EB53-4938-89EC-32721259F631}">
      <dgm:prSet/>
      <dgm:spPr/>
      <dgm:t>
        <a:bodyPr/>
        <a:lstStyle/>
        <a:p>
          <a:endParaRPr lang="en-US"/>
        </a:p>
      </dgm:t>
    </dgm:pt>
    <dgm:pt modelId="{B3EA0CD3-47BB-4E61-A57B-F6A2ECCFA0F8}">
      <dgm:prSet/>
      <dgm:spPr/>
      <dgm:t>
        <a:bodyPr/>
        <a:lstStyle/>
        <a:p>
          <a:r>
            <a:rPr lang="en-GB"/>
            <a:t>How does science support the 4 capacities?</a:t>
          </a:r>
          <a:endParaRPr lang="en-US"/>
        </a:p>
      </dgm:t>
    </dgm:pt>
    <dgm:pt modelId="{6CC9DDA4-6891-4FF0-933E-C88DFF577511}" type="parTrans" cxnId="{368F7A35-F4BA-4BD3-825A-1FA4F654E622}">
      <dgm:prSet/>
      <dgm:spPr/>
      <dgm:t>
        <a:bodyPr/>
        <a:lstStyle/>
        <a:p>
          <a:endParaRPr lang="en-US"/>
        </a:p>
      </dgm:t>
    </dgm:pt>
    <dgm:pt modelId="{7328A7D1-E3A7-4C11-88D0-45FD2594FE23}" type="sibTrans" cxnId="{368F7A35-F4BA-4BD3-825A-1FA4F654E622}">
      <dgm:prSet/>
      <dgm:spPr/>
      <dgm:t>
        <a:bodyPr/>
        <a:lstStyle/>
        <a:p>
          <a:endParaRPr lang="en-US"/>
        </a:p>
      </dgm:t>
    </dgm:pt>
    <dgm:pt modelId="{B4A2516E-122A-4D86-93A3-8D3591BBC3CD}">
      <dgm:prSet/>
      <dgm:spPr/>
      <dgm:t>
        <a:bodyPr/>
        <a:lstStyle/>
        <a:p>
          <a:r>
            <a:rPr lang="en-GB"/>
            <a:t>What does a future-oriented science curriculum look/feel like?</a:t>
          </a:r>
          <a:endParaRPr lang="en-US"/>
        </a:p>
      </dgm:t>
    </dgm:pt>
    <dgm:pt modelId="{130C2815-D2C8-415B-8A6D-C2F16A66A212}" type="parTrans" cxnId="{69C1678C-E289-41CD-8F16-C4FEC2796658}">
      <dgm:prSet/>
      <dgm:spPr/>
      <dgm:t>
        <a:bodyPr/>
        <a:lstStyle/>
        <a:p>
          <a:endParaRPr lang="en-US"/>
        </a:p>
      </dgm:t>
    </dgm:pt>
    <dgm:pt modelId="{E320FB82-8A92-4ED6-8F2C-D5F57DAD2282}" type="sibTrans" cxnId="{69C1678C-E289-41CD-8F16-C4FEC2796658}">
      <dgm:prSet/>
      <dgm:spPr/>
      <dgm:t>
        <a:bodyPr/>
        <a:lstStyle/>
        <a:p>
          <a:endParaRPr lang="en-US"/>
        </a:p>
      </dgm:t>
    </dgm:pt>
    <dgm:pt modelId="{3FA48047-D76F-49BB-84F8-C085D622E38C}">
      <dgm:prSet/>
      <dgm:spPr/>
      <dgm:t>
        <a:bodyPr/>
        <a:lstStyle/>
        <a:p>
          <a:r>
            <a:rPr lang="en-GB"/>
            <a:t>Cross-cutting themes </a:t>
          </a:r>
          <a:endParaRPr lang="en-US"/>
        </a:p>
      </dgm:t>
    </dgm:pt>
    <dgm:pt modelId="{EACA96DA-9A77-4349-AB6E-0ED64C02A417}" type="parTrans" cxnId="{22EA0A27-D4FE-4136-800A-67DE742739AF}">
      <dgm:prSet/>
      <dgm:spPr/>
      <dgm:t>
        <a:bodyPr/>
        <a:lstStyle/>
        <a:p>
          <a:endParaRPr lang="en-US"/>
        </a:p>
      </dgm:t>
    </dgm:pt>
    <dgm:pt modelId="{94325FE8-E5C5-4F33-A8EA-5ECE810FCB86}" type="sibTrans" cxnId="{22EA0A27-D4FE-4136-800A-67DE742739AF}">
      <dgm:prSet/>
      <dgm:spPr/>
      <dgm:t>
        <a:bodyPr/>
        <a:lstStyle/>
        <a:p>
          <a:endParaRPr lang="en-US"/>
        </a:p>
      </dgm:t>
    </dgm:pt>
    <dgm:pt modelId="{820E7A0C-1235-4F3F-A132-0434E103A3E8}">
      <dgm:prSet/>
      <dgm:spPr/>
      <dgm:t>
        <a:bodyPr/>
        <a:lstStyle/>
        <a:p>
          <a:r>
            <a:rPr lang="en-GB"/>
            <a:t>Curriculum rationale</a:t>
          </a:r>
          <a:endParaRPr lang="en-US"/>
        </a:p>
      </dgm:t>
    </dgm:pt>
    <dgm:pt modelId="{58200B1B-95ED-42FD-BE54-3426D8881727}" type="parTrans" cxnId="{1C014DD0-58F4-4B51-A853-4D2DC77430CF}">
      <dgm:prSet/>
      <dgm:spPr/>
      <dgm:t>
        <a:bodyPr/>
        <a:lstStyle/>
        <a:p>
          <a:endParaRPr lang="en-US"/>
        </a:p>
      </dgm:t>
    </dgm:pt>
    <dgm:pt modelId="{AEC5ABB0-3FAB-4E23-B929-331AE4A0062C}" type="sibTrans" cxnId="{1C014DD0-58F4-4B51-A853-4D2DC77430CF}">
      <dgm:prSet/>
      <dgm:spPr/>
      <dgm:t>
        <a:bodyPr/>
        <a:lstStyle/>
        <a:p>
          <a:endParaRPr lang="en-US"/>
        </a:p>
      </dgm:t>
    </dgm:pt>
    <dgm:pt modelId="{202EB174-FA72-4169-AED6-248BC758E0CF}">
      <dgm:prSet/>
      <dgm:spPr/>
      <dgm:t>
        <a:bodyPr/>
        <a:lstStyle/>
        <a:p>
          <a:r>
            <a:rPr lang="en-GB"/>
            <a:t>Knowledge </a:t>
          </a:r>
          <a:endParaRPr lang="en-US"/>
        </a:p>
      </dgm:t>
    </dgm:pt>
    <dgm:pt modelId="{8E067C3D-343F-474D-A3E0-DA6C56EF884F}" type="parTrans" cxnId="{888BEFBE-8E7E-421D-B173-51B740C4B498}">
      <dgm:prSet/>
      <dgm:spPr/>
      <dgm:t>
        <a:bodyPr/>
        <a:lstStyle/>
        <a:p>
          <a:endParaRPr lang="en-US"/>
        </a:p>
      </dgm:t>
    </dgm:pt>
    <dgm:pt modelId="{B7D0EFF5-590F-4B14-B249-DE5AAE0E7FAE}" type="sibTrans" cxnId="{888BEFBE-8E7E-421D-B173-51B740C4B498}">
      <dgm:prSet/>
      <dgm:spPr/>
      <dgm:t>
        <a:bodyPr/>
        <a:lstStyle/>
        <a:p>
          <a:endParaRPr lang="en-US"/>
        </a:p>
      </dgm:t>
    </dgm:pt>
    <dgm:pt modelId="{0EBE0AC2-2E34-449C-88BB-92EFA8BCBBBC}">
      <dgm:prSet/>
      <dgm:spPr/>
      <dgm:t>
        <a:bodyPr/>
        <a:lstStyle/>
        <a:p>
          <a:r>
            <a:rPr lang="en-GB"/>
            <a:t>Concepts</a:t>
          </a:r>
          <a:endParaRPr lang="en-US"/>
        </a:p>
      </dgm:t>
    </dgm:pt>
    <dgm:pt modelId="{CA57EEE7-6C94-407B-ADF9-7838EBC462A7}" type="parTrans" cxnId="{B767CB10-AC70-4E75-97C6-EC09AEA042D2}">
      <dgm:prSet/>
      <dgm:spPr/>
      <dgm:t>
        <a:bodyPr/>
        <a:lstStyle/>
        <a:p>
          <a:endParaRPr lang="en-US"/>
        </a:p>
      </dgm:t>
    </dgm:pt>
    <dgm:pt modelId="{A91FFBF4-ACC2-45DD-BE2E-13C29679FDE9}" type="sibTrans" cxnId="{B767CB10-AC70-4E75-97C6-EC09AEA042D2}">
      <dgm:prSet/>
      <dgm:spPr/>
      <dgm:t>
        <a:bodyPr/>
        <a:lstStyle/>
        <a:p>
          <a:endParaRPr lang="en-US"/>
        </a:p>
      </dgm:t>
    </dgm:pt>
    <dgm:pt modelId="{F7E44DBF-BC82-4453-85E1-7A5223C79429}">
      <dgm:prSet/>
      <dgm:spPr/>
      <dgm:t>
        <a:bodyPr/>
        <a:lstStyle/>
        <a:p>
          <a:r>
            <a:rPr lang="en-GB"/>
            <a:t>Big Ideas</a:t>
          </a:r>
          <a:endParaRPr lang="en-US"/>
        </a:p>
      </dgm:t>
    </dgm:pt>
    <dgm:pt modelId="{33E874C7-CFEA-44C2-9997-A850AC6A875C}" type="parTrans" cxnId="{669B0B64-0B9A-49AB-AFAA-AE5DAA6FEC1A}">
      <dgm:prSet/>
      <dgm:spPr/>
      <dgm:t>
        <a:bodyPr/>
        <a:lstStyle/>
        <a:p>
          <a:endParaRPr lang="en-US"/>
        </a:p>
      </dgm:t>
    </dgm:pt>
    <dgm:pt modelId="{52966560-8906-4800-83DB-642BCD2ACD3D}" type="sibTrans" cxnId="{669B0B64-0B9A-49AB-AFAA-AE5DAA6FEC1A}">
      <dgm:prSet/>
      <dgm:spPr/>
      <dgm:t>
        <a:bodyPr/>
        <a:lstStyle/>
        <a:p>
          <a:endParaRPr lang="en-US"/>
        </a:p>
      </dgm:t>
    </dgm:pt>
    <dgm:pt modelId="{9EACE41C-0E8C-4B3E-8F8C-283F23A1983F}" type="pres">
      <dgm:prSet presAssocID="{3C05F5E9-F283-4B57-BDE5-F4640249D638}" presName="diagram" presStyleCnt="0">
        <dgm:presLayoutVars>
          <dgm:dir/>
          <dgm:resizeHandles val="exact"/>
        </dgm:presLayoutVars>
      </dgm:prSet>
      <dgm:spPr/>
    </dgm:pt>
    <dgm:pt modelId="{6D1BCC4E-5E93-4FC6-8122-7A33008D03F3}" type="pres">
      <dgm:prSet presAssocID="{6F323CD6-8862-4DE1-8C1A-27C47408E32A}" presName="node" presStyleLbl="node1" presStyleIdx="0" presStyleCnt="8">
        <dgm:presLayoutVars>
          <dgm:bulletEnabled val="1"/>
        </dgm:presLayoutVars>
      </dgm:prSet>
      <dgm:spPr/>
    </dgm:pt>
    <dgm:pt modelId="{6B1C6132-6DFA-4A2C-9B49-016F6E7C1C00}" type="pres">
      <dgm:prSet presAssocID="{433A04C7-2D13-4A70-86D1-40AA66155505}" presName="sibTrans" presStyleCnt="0"/>
      <dgm:spPr/>
    </dgm:pt>
    <dgm:pt modelId="{7E5248E2-0731-4AA8-8E46-9B810E42A1B8}" type="pres">
      <dgm:prSet presAssocID="{B3EA0CD3-47BB-4E61-A57B-F6A2ECCFA0F8}" presName="node" presStyleLbl="node1" presStyleIdx="1" presStyleCnt="8">
        <dgm:presLayoutVars>
          <dgm:bulletEnabled val="1"/>
        </dgm:presLayoutVars>
      </dgm:prSet>
      <dgm:spPr/>
    </dgm:pt>
    <dgm:pt modelId="{28C24BEA-E0B3-4EBB-A72E-04EE34DAB891}" type="pres">
      <dgm:prSet presAssocID="{7328A7D1-E3A7-4C11-88D0-45FD2594FE23}" presName="sibTrans" presStyleCnt="0"/>
      <dgm:spPr/>
    </dgm:pt>
    <dgm:pt modelId="{5A5CC4C2-5EC3-4332-9FC4-546B8542398B}" type="pres">
      <dgm:prSet presAssocID="{B4A2516E-122A-4D86-93A3-8D3591BBC3CD}" presName="node" presStyleLbl="node1" presStyleIdx="2" presStyleCnt="8">
        <dgm:presLayoutVars>
          <dgm:bulletEnabled val="1"/>
        </dgm:presLayoutVars>
      </dgm:prSet>
      <dgm:spPr/>
    </dgm:pt>
    <dgm:pt modelId="{D5856A3E-7F08-4344-A04E-826D033A8599}" type="pres">
      <dgm:prSet presAssocID="{E320FB82-8A92-4ED6-8F2C-D5F57DAD2282}" presName="sibTrans" presStyleCnt="0"/>
      <dgm:spPr/>
    </dgm:pt>
    <dgm:pt modelId="{43A9B674-A740-441E-8103-D242E83FAA82}" type="pres">
      <dgm:prSet presAssocID="{3FA48047-D76F-49BB-84F8-C085D622E38C}" presName="node" presStyleLbl="node1" presStyleIdx="3" presStyleCnt="8">
        <dgm:presLayoutVars>
          <dgm:bulletEnabled val="1"/>
        </dgm:presLayoutVars>
      </dgm:prSet>
      <dgm:spPr/>
    </dgm:pt>
    <dgm:pt modelId="{5AEEB256-07C2-4BEC-B657-3C00E034130B}" type="pres">
      <dgm:prSet presAssocID="{94325FE8-E5C5-4F33-A8EA-5ECE810FCB86}" presName="sibTrans" presStyleCnt="0"/>
      <dgm:spPr/>
    </dgm:pt>
    <dgm:pt modelId="{1EDF207E-0D89-453F-83FD-753F7505143F}" type="pres">
      <dgm:prSet presAssocID="{820E7A0C-1235-4F3F-A132-0434E103A3E8}" presName="node" presStyleLbl="node1" presStyleIdx="4" presStyleCnt="8">
        <dgm:presLayoutVars>
          <dgm:bulletEnabled val="1"/>
        </dgm:presLayoutVars>
      </dgm:prSet>
      <dgm:spPr/>
    </dgm:pt>
    <dgm:pt modelId="{BA98F49A-51AE-49CD-9C74-C2951E106D1F}" type="pres">
      <dgm:prSet presAssocID="{AEC5ABB0-3FAB-4E23-B929-331AE4A0062C}" presName="sibTrans" presStyleCnt="0"/>
      <dgm:spPr/>
    </dgm:pt>
    <dgm:pt modelId="{687D894A-D28B-4AAC-84FC-0931E7526E19}" type="pres">
      <dgm:prSet presAssocID="{202EB174-FA72-4169-AED6-248BC758E0CF}" presName="node" presStyleLbl="node1" presStyleIdx="5" presStyleCnt="8">
        <dgm:presLayoutVars>
          <dgm:bulletEnabled val="1"/>
        </dgm:presLayoutVars>
      </dgm:prSet>
      <dgm:spPr/>
    </dgm:pt>
    <dgm:pt modelId="{53435121-DE1A-4665-8E62-C3A7FBEB9228}" type="pres">
      <dgm:prSet presAssocID="{B7D0EFF5-590F-4B14-B249-DE5AAE0E7FAE}" presName="sibTrans" presStyleCnt="0"/>
      <dgm:spPr/>
    </dgm:pt>
    <dgm:pt modelId="{41BD1A2E-A11E-4C24-9AB4-D32785606578}" type="pres">
      <dgm:prSet presAssocID="{0EBE0AC2-2E34-449C-88BB-92EFA8BCBBBC}" presName="node" presStyleLbl="node1" presStyleIdx="6" presStyleCnt="8">
        <dgm:presLayoutVars>
          <dgm:bulletEnabled val="1"/>
        </dgm:presLayoutVars>
      </dgm:prSet>
      <dgm:spPr/>
    </dgm:pt>
    <dgm:pt modelId="{BFD570CC-E583-4E92-A7E7-903560E72463}" type="pres">
      <dgm:prSet presAssocID="{A91FFBF4-ACC2-45DD-BE2E-13C29679FDE9}" presName="sibTrans" presStyleCnt="0"/>
      <dgm:spPr/>
    </dgm:pt>
    <dgm:pt modelId="{CAB0C5E2-5621-4B56-AE98-AA31795D5340}" type="pres">
      <dgm:prSet presAssocID="{F7E44DBF-BC82-4453-85E1-7A5223C79429}" presName="node" presStyleLbl="node1" presStyleIdx="7" presStyleCnt="8">
        <dgm:presLayoutVars>
          <dgm:bulletEnabled val="1"/>
        </dgm:presLayoutVars>
      </dgm:prSet>
      <dgm:spPr/>
    </dgm:pt>
  </dgm:ptLst>
  <dgm:cxnLst>
    <dgm:cxn modelId="{B767CB10-AC70-4E75-97C6-EC09AEA042D2}" srcId="{3C05F5E9-F283-4B57-BDE5-F4640249D638}" destId="{0EBE0AC2-2E34-449C-88BB-92EFA8BCBBBC}" srcOrd="6" destOrd="0" parTransId="{CA57EEE7-6C94-407B-ADF9-7838EBC462A7}" sibTransId="{A91FFBF4-ACC2-45DD-BE2E-13C29679FDE9}"/>
    <dgm:cxn modelId="{22EA0A27-D4FE-4136-800A-67DE742739AF}" srcId="{3C05F5E9-F283-4B57-BDE5-F4640249D638}" destId="{3FA48047-D76F-49BB-84F8-C085D622E38C}" srcOrd="3" destOrd="0" parTransId="{EACA96DA-9A77-4349-AB6E-0ED64C02A417}" sibTransId="{94325FE8-E5C5-4F33-A8EA-5ECE810FCB86}"/>
    <dgm:cxn modelId="{368F7A35-F4BA-4BD3-825A-1FA4F654E622}" srcId="{3C05F5E9-F283-4B57-BDE5-F4640249D638}" destId="{B3EA0CD3-47BB-4E61-A57B-F6A2ECCFA0F8}" srcOrd="1" destOrd="0" parTransId="{6CC9DDA4-6891-4FF0-933E-C88DFF577511}" sibTransId="{7328A7D1-E3A7-4C11-88D0-45FD2594FE23}"/>
    <dgm:cxn modelId="{669B0B64-0B9A-49AB-AFAA-AE5DAA6FEC1A}" srcId="{3C05F5E9-F283-4B57-BDE5-F4640249D638}" destId="{F7E44DBF-BC82-4453-85E1-7A5223C79429}" srcOrd="7" destOrd="0" parTransId="{33E874C7-CFEA-44C2-9997-A850AC6A875C}" sibTransId="{52966560-8906-4800-83DB-642BCD2ACD3D}"/>
    <dgm:cxn modelId="{29B5BA66-29DC-4F0B-AF3D-72D992B7264A}" type="presOf" srcId="{820E7A0C-1235-4F3F-A132-0434E103A3E8}" destId="{1EDF207E-0D89-453F-83FD-753F7505143F}" srcOrd="0" destOrd="0" presId="urn:microsoft.com/office/officeart/2005/8/layout/default"/>
    <dgm:cxn modelId="{4DB62E69-B283-4A9E-9483-5789873A68BE}" type="presOf" srcId="{B4A2516E-122A-4D86-93A3-8D3591BBC3CD}" destId="{5A5CC4C2-5EC3-4332-9FC4-546B8542398B}" srcOrd="0" destOrd="0" presId="urn:microsoft.com/office/officeart/2005/8/layout/default"/>
    <dgm:cxn modelId="{AD4F3272-C178-4E89-846A-55328EE00571}" type="presOf" srcId="{202EB174-FA72-4169-AED6-248BC758E0CF}" destId="{687D894A-D28B-4AAC-84FC-0931E7526E19}" srcOrd="0" destOrd="0" presId="urn:microsoft.com/office/officeart/2005/8/layout/default"/>
    <dgm:cxn modelId="{96684253-3706-427A-B520-FDE1FC42097C}" type="presOf" srcId="{B3EA0CD3-47BB-4E61-A57B-F6A2ECCFA0F8}" destId="{7E5248E2-0731-4AA8-8E46-9B810E42A1B8}" srcOrd="0" destOrd="0" presId="urn:microsoft.com/office/officeart/2005/8/layout/default"/>
    <dgm:cxn modelId="{6BE52E78-54F8-45F1-B411-464AB526B1E9}" type="presOf" srcId="{3FA48047-D76F-49BB-84F8-C085D622E38C}" destId="{43A9B674-A740-441E-8103-D242E83FAA82}" srcOrd="0" destOrd="0" presId="urn:microsoft.com/office/officeart/2005/8/layout/default"/>
    <dgm:cxn modelId="{69C1678C-E289-41CD-8F16-C4FEC2796658}" srcId="{3C05F5E9-F283-4B57-BDE5-F4640249D638}" destId="{B4A2516E-122A-4D86-93A3-8D3591BBC3CD}" srcOrd="2" destOrd="0" parTransId="{130C2815-D2C8-415B-8A6D-C2F16A66A212}" sibTransId="{E320FB82-8A92-4ED6-8F2C-D5F57DAD2282}"/>
    <dgm:cxn modelId="{6E90B7A2-3C9B-45DF-B1B4-95AB250EAF32}" type="presOf" srcId="{3C05F5E9-F283-4B57-BDE5-F4640249D638}" destId="{9EACE41C-0E8C-4B3E-8F8C-283F23A1983F}" srcOrd="0" destOrd="0" presId="urn:microsoft.com/office/officeart/2005/8/layout/default"/>
    <dgm:cxn modelId="{DC3228BC-9FE7-4379-9653-CF851C2D88D8}" type="presOf" srcId="{6F323CD6-8862-4DE1-8C1A-27C47408E32A}" destId="{6D1BCC4E-5E93-4FC6-8122-7A33008D03F3}" srcOrd="0" destOrd="0" presId="urn:microsoft.com/office/officeart/2005/8/layout/default"/>
    <dgm:cxn modelId="{888BEFBE-8E7E-421D-B173-51B740C4B498}" srcId="{3C05F5E9-F283-4B57-BDE5-F4640249D638}" destId="{202EB174-FA72-4169-AED6-248BC758E0CF}" srcOrd="5" destOrd="0" parTransId="{8E067C3D-343F-474D-A3E0-DA6C56EF884F}" sibTransId="{B7D0EFF5-590F-4B14-B249-DE5AAE0E7FAE}"/>
    <dgm:cxn modelId="{9785C4C7-059E-4079-BED7-FF38D4596B0E}" type="presOf" srcId="{0EBE0AC2-2E34-449C-88BB-92EFA8BCBBBC}" destId="{41BD1A2E-A11E-4C24-9AB4-D32785606578}" srcOrd="0" destOrd="0" presId="urn:microsoft.com/office/officeart/2005/8/layout/default"/>
    <dgm:cxn modelId="{1C014DD0-58F4-4B51-A853-4D2DC77430CF}" srcId="{3C05F5E9-F283-4B57-BDE5-F4640249D638}" destId="{820E7A0C-1235-4F3F-A132-0434E103A3E8}" srcOrd="4" destOrd="0" parTransId="{58200B1B-95ED-42FD-BE54-3426D8881727}" sibTransId="{AEC5ABB0-3FAB-4E23-B929-331AE4A0062C}"/>
    <dgm:cxn modelId="{60AF9ADB-EB53-4938-89EC-32721259F631}" srcId="{3C05F5E9-F283-4B57-BDE5-F4640249D638}" destId="{6F323CD6-8862-4DE1-8C1A-27C47408E32A}" srcOrd="0" destOrd="0" parTransId="{6B50A8E4-A6C1-40E0-88B6-00AF2F504A29}" sibTransId="{433A04C7-2D13-4A70-86D1-40AA66155505}"/>
    <dgm:cxn modelId="{101413EA-BFB6-4C77-8D62-01FC926D5778}" type="presOf" srcId="{F7E44DBF-BC82-4453-85E1-7A5223C79429}" destId="{CAB0C5E2-5621-4B56-AE98-AA31795D5340}" srcOrd="0" destOrd="0" presId="urn:microsoft.com/office/officeart/2005/8/layout/default"/>
    <dgm:cxn modelId="{1FEB28D4-7B10-4C5D-AD8E-271F81D97248}" type="presParOf" srcId="{9EACE41C-0E8C-4B3E-8F8C-283F23A1983F}" destId="{6D1BCC4E-5E93-4FC6-8122-7A33008D03F3}" srcOrd="0" destOrd="0" presId="urn:microsoft.com/office/officeart/2005/8/layout/default"/>
    <dgm:cxn modelId="{0BA6531F-D64E-4C7E-9903-96C6805174A8}" type="presParOf" srcId="{9EACE41C-0E8C-4B3E-8F8C-283F23A1983F}" destId="{6B1C6132-6DFA-4A2C-9B49-016F6E7C1C00}" srcOrd="1" destOrd="0" presId="urn:microsoft.com/office/officeart/2005/8/layout/default"/>
    <dgm:cxn modelId="{308B4585-C1BB-44BF-844E-70A1B6B9CCFF}" type="presParOf" srcId="{9EACE41C-0E8C-4B3E-8F8C-283F23A1983F}" destId="{7E5248E2-0731-4AA8-8E46-9B810E42A1B8}" srcOrd="2" destOrd="0" presId="urn:microsoft.com/office/officeart/2005/8/layout/default"/>
    <dgm:cxn modelId="{02C6D459-35C0-48DE-8AC5-366D1DBE32F3}" type="presParOf" srcId="{9EACE41C-0E8C-4B3E-8F8C-283F23A1983F}" destId="{28C24BEA-E0B3-4EBB-A72E-04EE34DAB891}" srcOrd="3" destOrd="0" presId="urn:microsoft.com/office/officeart/2005/8/layout/default"/>
    <dgm:cxn modelId="{C9D41B5F-C3D3-4FC4-80CF-8FD97B7F969F}" type="presParOf" srcId="{9EACE41C-0E8C-4B3E-8F8C-283F23A1983F}" destId="{5A5CC4C2-5EC3-4332-9FC4-546B8542398B}" srcOrd="4" destOrd="0" presId="urn:microsoft.com/office/officeart/2005/8/layout/default"/>
    <dgm:cxn modelId="{97C8F8ED-9C89-4749-B5AB-5A307955D28A}" type="presParOf" srcId="{9EACE41C-0E8C-4B3E-8F8C-283F23A1983F}" destId="{D5856A3E-7F08-4344-A04E-826D033A8599}" srcOrd="5" destOrd="0" presId="urn:microsoft.com/office/officeart/2005/8/layout/default"/>
    <dgm:cxn modelId="{BBAD4B15-60E7-4A8C-9A67-ABECE16B6753}" type="presParOf" srcId="{9EACE41C-0E8C-4B3E-8F8C-283F23A1983F}" destId="{43A9B674-A740-441E-8103-D242E83FAA82}" srcOrd="6" destOrd="0" presId="urn:microsoft.com/office/officeart/2005/8/layout/default"/>
    <dgm:cxn modelId="{8E91D8F2-7C50-4331-824B-BF9230948335}" type="presParOf" srcId="{9EACE41C-0E8C-4B3E-8F8C-283F23A1983F}" destId="{5AEEB256-07C2-4BEC-B657-3C00E034130B}" srcOrd="7" destOrd="0" presId="urn:microsoft.com/office/officeart/2005/8/layout/default"/>
    <dgm:cxn modelId="{6EFF0942-ECAF-4214-AB9E-8A5B15389BA4}" type="presParOf" srcId="{9EACE41C-0E8C-4B3E-8F8C-283F23A1983F}" destId="{1EDF207E-0D89-453F-83FD-753F7505143F}" srcOrd="8" destOrd="0" presId="urn:microsoft.com/office/officeart/2005/8/layout/default"/>
    <dgm:cxn modelId="{04669CD4-109F-45BD-BC5F-8EB993C719E5}" type="presParOf" srcId="{9EACE41C-0E8C-4B3E-8F8C-283F23A1983F}" destId="{BA98F49A-51AE-49CD-9C74-C2951E106D1F}" srcOrd="9" destOrd="0" presId="urn:microsoft.com/office/officeart/2005/8/layout/default"/>
    <dgm:cxn modelId="{32621E4F-D1B0-4786-B3E8-FD0F869E9037}" type="presParOf" srcId="{9EACE41C-0E8C-4B3E-8F8C-283F23A1983F}" destId="{687D894A-D28B-4AAC-84FC-0931E7526E19}" srcOrd="10" destOrd="0" presId="urn:microsoft.com/office/officeart/2005/8/layout/default"/>
    <dgm:cxn modelId="{2D8C8948-B1F8-4F9A-B0EC-4F10E2A10640}" type="presParOf" srcId="{9EACE41C-0E8C-4B3E-8F8C-283F23A1983F}" destId="{53435121-DE1A-4665-8E62-C3A7FBEB9228}" srcOrd="11" destOrd="0" presId="urn:microsoft.com/office/officeart/2005/8/layout/default"/>
    <dgm:cxn modelId="{6C5E338F-DEE1-41F2-8A7E-FD3262F643AE}" type="presParOf" srcId="{9EACE41C-0E8C-4B3E-8F8C-283F23A1983F}" destId="{41BD1A2E-A11E-4C24-9AB4-D32785606578}" srcOrd="12" destOrd="0" presId="urn:microsoft.com/office/officeart/2005/8/layout/default"/>
    <dgm:cxn modelId="{51EBCC10-1531-4FB5-954D-FB4AF129117A}" type="presParOf" srcId="{9EACE41C-0E8C-4B3E-8F8C-283F23A1983F}" destId="{BFD570CC-E583-4E92-A7E7-903560E72463}" srcOrd="13" destOrd="0" presId="urn:microsoft.com/office/officeart/2005/8/layout/default"/>
    <dgm:cxn modelId="{F79E4DDB-F68A-4AB3-977A-D32EF7D847C2}" type="presParOf" srcId="{9EACE41C-0E8C-4B3E-8F8C-283F23A1983F}" destId="{CAB0C5E2-5621-4B56-AE98-AA31795D534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71A26A96-A556-42CC-A696-CA8120162E7F}">
      <dgm:prSet custT="1"/>
      <dgm:spPr/>
      <dgm:t>
        <a:bodyPr/>
        <a:lstStyle/>
        <a:p>
          <a:pPr>
            <a:lnSpc>
              <a:spcPct val="100000"/>
            </a:lnSpc>
          </a:pPr>
          <a:r>
            <a:rPr lang="en-GB" sz="2000" b="1">
              <a:latin typeface="Aptos"/>
            </a:rPr>
            <a:t>Layer 1 : Big Ideas &amp; Concepts                          </a:t>
          </a:r>
          <a:br>
            <a:rPr lang="en-GB" sz="1700" b="1">
              <a:latin typeface="Aptos"/>
            </a:rPr>
          </a:br>
          <a:r>
            <a:rPr lang="en-GB" sz="1700" b="1">
              <a:latin typeface="Aptos"/>
            </a:rPr>
            <a:t>What do all children and young people need to understand across the curriculum to help them be individuals, contributors, citizens </a:t>
          </a:r>
          <a:r>
            <a:rPr lang="en-GB" sz="1700" b="1">
              <a:latin typeface="Aptos"/>
              <a:ea typeface="Calibri"/>
              <a:cs typeface="Calibri"/>
            </a:rPr>
            <a:t>and learners?</a:t>
          </a:r>
          <a:endParaRPr lang="en-US" sz="1700" b="1">
            <a:latin typeface="Aptos"/>
          </a:endParaRPr>
        </a:p>
      </dgm:t>
    </dgm:pt>
    <dgm:pt modelId="{9C46EF7D-0D2B-4251-96D9-27575DB4B2AA}" type="parTrans" cxnId="{B6A77E2B-EEB5-4D1C-A3A2-F11E1E9B6D24}">
      <dgm:prSet/>
      <dgm:spPr/>
      <dgm:t>
        <a:bodyPr/>
        <a:lstStyle/>
        <a:p>
          <a:endParaRPr lang="en-US"/>
        </a:p>
      </dgm:t>
    </dgm:pt>
    <dgm:pt modelId="{FA6AAE30-A769-4BFD-9CAE-04F900777D3A}" type="sibTrans" cxnId="{B6A77E2B-EEB5-4D1C-A3A2-F11E1E9B6D24}">
      <dgm:prSet/>
      <dgm:spPr/>
      <dgm:t>
        <a:bodyPr/>
        <a:lstStyle/>
        <a:p>
          <a:endParaRPr lang="en-US"/>
        </a:p>
      </dgm:t>
    </dgm:pt>
    <dgm:pt modelId="{842E9DE1-7C7A-4C5F-A54C-A3A7D917B3DE}">
      <dgm:prSet custT="1"/>
      <dgm:spPr/>
      <dgm:t>
        <a:bodyPr/>
        <a:lstStyle/>
        <a:p>
          <a:pPr>
            <a:lnSpc>
              <a:spcPct val="100000"/>
            </a:lnSpc>
          </a:pPr>
          <a:r>
            <a:rPr lang="en-GB" sz="2000" b="1">
              <a:latin typeface="Aptos"/>
            </a:rPr>
            <a:t>Layer 2: Knowing and Doing</a:t>
          </a:r>
          <a:br>
            <a:rPr lang="en-GB" sz="1700" b="1">
              <a:latin typeface="Aptos"/>
            </a:rPr>
          </a:br>
          <a:r>
            <a:rPr lang="en-GB" sz="1700" b="1">
              <a:latin typeface="Aptos"/>
            </a:rPr>
            <a:t>What key conceptual knowledge and skills do all children and young people need to help their understanding?</a:t>
          </a:r>
          <a:endParaRPr lang="en-US" sz="1700" b="1">
            <a:latin typeface="Aptos"/>
          </a:endParaRPr>
        </a:p>
      </dgm:t>
    </dgm:pt>
    <dgm:pt modelId="{965E99F7-78DA-4797-BE80-C6193434B202}" type="parTrans" cxnId="{B9E901AC-7B94-4886-BA49-44686270DD4B}">
      <dgm:prSet/>
      <dgm:spPr/>
      <dgm:t>
        <a:bodyPr/>
        <a:lstStyle/>
        <a:p>
          <a:endParaRPr lang="en-GB"/>
        </a:p>
      </dgm:t>
    </dgm:pt>
    <dgm:pt modelId="{48E1A823-5FB2-4397-8447-98529833DEF9}" type="sibTrans" cxnId="{B9E901AC-7B94-4886-BA49-44686270DD4B}">
      <dgm:prSet/>
      <dgm:spPr/>
      <dgm:t>
        <a:bodyPr/>
        <a:lstStyle/>
        <a:p>
          <a:endParaRPr lang="en-GB"/>
        </a:p>
      </dgm:t>
    </dgm:pt>
    <dgm:pt modelId="{ECE43E10-E148-4F17-B349-5CD5159FAED2}">
      <dgm:prSet custT="1"/>
      <dgm:spPr/>
      <dgm:t>
        <a:bodyPr/>
        <a:lstStyle/>
        <a:p>
          <a:pPr>
            <a:lnSpc>
              <a:spcPct val="100000"/>
            </a:lnSpc>
          </a:pPr>
          <a:r>
            <a:rPr lang="en-GB" sz="2000" b="1">
              <a:latin typeface="Aptos"/>
            </a:rPr>
            <a:t>Layer 3: Progression in Knowledge and Skills </a:t>
          </a:r>
          <a:br>
            <a:rPr lang="en-GB" sz="1700" b="1">
              <a:latin typeface="Aptos"/>
            </a:rPr>
          </a:br>
          <a:r>
            <a:rPr lang="en-GB" sz="1700" b="1">
              <a:latin typeface="Aptos"/>
            </a:rPr>
            <a:t>What is the expected knowledge and skills required to help all children and young people make progress at each stage?</a:t>
          </a:r>
          <a:endParaRPr lang="en-US" sz="1700" b="1">
            <a:latin typeface="Aptos"/>
          </a:endParaRPr>
        </a:p>
      </dgm:t>
    </dgm:pt>
    <dgm:pt modelId="{1CE19512-2DB4-4108-9457-EAE7CF3AF03D}" type="parTrans" cxnId="{70D096BD-840C-4A4D-8BF9-85886026DEA8}">
      <dgm:prSet/>
      <dgm:spPr/>
      <dgm:t>
        <a:bodyPr/>
        <a:lstStyle/>
        <a:p>
          <a:endParaRPr lang="en-GB"/>
        </a:p>
      </dgm:t>
    </dgm:pt>
    <dgm:pt modelId="{6D38B879-27C1-4BEC-AF38-1F0AA60A6F43}" type="sibTrans" cxnId="{70D096BD-840C-4A4D-8BF9-85886026DEA8}">
      <dgm:prSet/>
      <dgm:spPr/>
      <dgm:t>
        <a:bodyPr/>
        <a:lstStyle/>
        <a:p>
          <a:endParaRPr lang="en-GB"/>
        </a:p>
      </dgm:t>
    </dgm:pt>
    <dgm:pt modelId="{122F19C2-6516-4069-9A0E-7E11FB02614E}">
      <dgm:prSet custT="1"/>
      <dgm:spPr/>
      <dgm:t>
        <a:bodyPr/>
        <a:lstStyle/>
        <a:p>
          <a:pPr>
            <a:lnSpc>
              <a:spcPct val="100000"/>
            </a:lnSpc>
          </a:pPr>
          <a:r>
            <a:rPr lang="en-GB" sz="2000" b="1">
              <a:latin typeface="Aptos"/>
            </a:rPr>
            <a:t>Layer 4: Pedagogy</a:t>
          </a:r>
          <a:br>
            <a:rPr lang="en-GB" sz="1700" b="1">
              <a:latin typeface="Aptos"/>
            </a:rPr>
          </a:br>
          <a:r>
            <a:rPr lang="en-GB" sz="1700" b="1">
              <a:latin typeface="Aptos"/>
            </a:rPr>
            <a:t>How should the interactions, experiences, spaces and time of learning environments be best organised and approached to allow all children and young people to flourish and develop their expected knowledge and skills? </a:t>
          </a:r>
          <a:endParaRPr lang="en-US" sz="1700" b="1">
            <a:latin typeface="Aptos"/>
          </a:endParaRPr>
        </a:p>
      </dgm:t>
    </dgm:pt>
    <dgm:pt modelId="{A5A152A8-3A61-4519-8786-4282E03CFC7F}" type="parTrans" cxnId="{3AF4F9D9-445D-4AD0-94E7-6E49B7C91ADB}">
      <dgm:prSet/>
      <dgm:spPr/>
      <dgm:t>
        <a:bodyPr/>
        <a:lstStyle/>
        <a:p>
          <a:endParaRPr lang="en-GB"/>
        </a:p>
      </dgm:t>
    </dgm:pt>
    <dgm:pt modelId="{E1C04D82-535D-4E2B-8337-7DC1C30E9806}" type="sibTrans" cxnId="{3AF4F9D9-445D-4AD0-94E7-6E49B7C91ADB}">
      <dgm:prSet/>
      <dgm:spPr/>
      <dgm:t>
        <a:bodyPr/>
        <a:lstStyle/>
        <a:p>
          <a:endParaRPr lang="en-GB"/>
        </a:p>
      </dgm:t>
    </dgm:pt>
    <dgm:pt modelId="{9EB3ABC0-D6C2-4F48-B9F3-2E8F1877A36C}" type="pres">
      <dgm:prSet presAssocID="{9AB0CE3B-68EE-4E9A-94D4-254A1F3A4147}" presName="root" presStyleCnt="0">
        <dgm:presLayoutVars>
          <dgm:dir/>
          <dgm:resizeHandles val="exact"/>
        </dgm:presLayoutVars>
      </dgm:prSet>
      <dgm:spPr/>
    </dgm:pt>
    <dgm:pt modelId="{4AF245B4-66F2-42C0-965D-B514DE97F4A3}" type="pres">
      <dgm:prSet presAssocID="{71A26A96-A556-42CC-A696-CA8120162E7F}" presName="compNode" presStyleCnt="0"/>
      <dgm:spPr/>
    </dgm:pt>
    <dgm:pt modelId="{FACC0478-13E4-446D-80E8-4D81700753DA}" type="pres">
      <dgm:prSet presAssocID="{71A26A96-A556-42CC-A696-CA8120162E7F}" presName="bgRect" presStyleLbl="bgShp" presStyleIdx="0" presStyleCnt="4"/>
      <dgm:spPr/>
    </dgm:pt>
    <dgm:pt modelId="{953796F4-DBED-49A9-B69C-5B6439778541}" type="pres">
      <dgm:prSet presAssocID="{71A26A96-A556-42CC-A696-CA8120162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887997CB-891D-4B81-BADE-63FA0C49BE6E}" type="pres">
      <dgm:prSet presAssocID="{71A26A96-A556-42CC-A696-CA8120162E7F}" presName="spaceRect" presStyleCnt="0"/>
      <dgm:spPr/>
    </dgm:pt>
    <dgm:pt modelId="{2DA092E0-F976-444E-BF68-9393444E6798}" type="pres">
      <dgm:prSet presAssocID="{71A26A96-A556-42CC-A696-CA8120162E7F}" presName="parTx" presStyleLbl="revTx" presStyleIdx="0" presStyleCnt="4">
        <dgm:presLayoutVars>
          <dgm:chMax val="0"/>
          <dgm:chPref val="0"/>
        </dgm:presLayoutVars>
      </dgm:prSet>
      <dgm:spPr/>
    </dgm:pt>
    <dgm:pt modelId="{4D739218-D3FC-40A3-9DFF-59BFC304B816}" type="pres">
      <dgm:prSet presAssocID="{FA6AAE30-A769-4BFD-9CAE-04F900777D3A}" presName="sibTrans" presStyleCnt="0"/>
      <dgm:spPr/>
    </dgm:pt>
    <dgm:pt modelId="{370AEA5A-9609-4A55-8924-E2E77F6A09CC}" type="pres">
      <dgm:prSet presAssocID="{842E9DE1-7C7A-4C5F-A54C-A3A7D917B3DE}" presName="compNode" presStyleCnt="0"/>
      <dgm:spPr/>
    </dgm:pt>
    <dgm:pt modelId="{E11CA94A-2D2E-43A1-A733-B2766DC8DA42}" type="pres">
      <dgm:prSet presAssocID="{842E9DE1-7C7A-4C5F-A54C-A3A7D917B3DE}" presName="bgRect" presStyleLbl="bgShp" presStyleIdx="1" presStyleCnt="4"/>
      <dgm:spPr/>
    </dgm:pt>
    <dgm:pt modelId="{C773722C-9FEF-47AD-9AAF-28D17B098162}" type="pres">
      <dgm:prSet presAssocID="{842E9DE1-7C7A-4C5F-A54C-A3A7D917B3D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outline"/>
        </a:ext>
      </dgm:extLst>
    </dgm:pt>
    <dgm:pt modelId="{D4DC575C-CCF0-427B-8A66-30690850821F}" type="pres">
      <dgm:prSet presAssocID="{842E9DE1-7C7A-4C5F-A54C-A3A7D917B3DE}" presName="spaceRect" presStyleCnt="0"/>
      <dgm:spPr/>
    </dgm:pt>
    <dgm:pt modelId="{A807B380-865D-4F54-8ADE-104F2B6778E6}" type="pres">
      <dgm:prSet presAssocID="{842E9DE1-7C7A-4C5F-A54C-A3A7D917B3DE}" presName="parTx" presStyleLbl="revTx" presStyleIdx="1" presStyleCnt="4">
        <dgm:presLayoutVars>
          <dgm:chMax val="0"/>
          <dgm:chPref val="0"/>
        </dgm:presLayoutVars>
      </dgm:prSet>
      <dgm:spPr/>
    </dgm:pt>
    <dgm:pt modelId="{8B5B1C1B-6574-4343-99E9-14B4E4D78899}" type="pres">
      <dgm:prSet presAssocID="{48E1A823-5FB2-4397-8447-98529833DEF9}" presName="sibTrans" presStyleCnt="0"/>
      <dgm:spPr/>
    </dgm:pt>
    <dgm:pt modelId="{4FA0B754-4B71-4E5F-BFD5-C5C63C986F6C}" type="pres">
      <dgm:prSet presAssocID="{ECE43E10-E148-4F17-B349-5CD5159FAED2}" presName="compNode" presStyleCnt="0"/>
      <dgm:spPr/>
    </dgm:pt>
    <dgm:pt modelId="{7BD76A90-1B1E-41A6-A4A9-DBC9C085CFA8}" type="pres">
      <dgm:prSet presAssocID="{ECE43E10-E148-4F17-B349-5CD5159FAED2}" presName="bgRect" presStyleLbl="bgShp" presStyleIdx="2" presStyleCnt="4"/>
      <dgm:spPr/>
    </dgm:pt>
    <dgm:pt modelId="{579FB873-9C95-483F-A41F-4C166EFA6FA0}" type="pres">
      <dgm:prSet presAssocID="{ECE43E10-E148-4F17-B349-5CD5159FAED2}"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vron arrows with solid fill"/>
        </a:ext>
      </dgm:extLst>
    </dgm:pt>
    <dgm:pt modelId="{3C1EBB86-9A3E-4941-B926-F59199669675}" type="pres">
      <dgm:prSet presAssocID="{ECE43E10-E148-4F17-B349-5CD5159FAED2}" presName="spaceRect" presStyleCnt="0"/>
      <dgm:spPr/>
    </dgm:pt>
    <dgm:pt modelId="{3F8BAFE3-BE32-4A15-B110-7B80C946C56B}" type="pres">
      <dgm:prSet presAssocID="{ECE43E10-E148-4F17-B349-5CD5159FAED2}" presName="parTx" presStyleLbl="revTx" presStyleIdx="2" presStyleCnt="4">
        <dgm:presLayoutVars>
          <dgm:chMax val="0"/>
          <dgm:chPref val="0"/>
        </dgm:presLayoutVars>
      </dgm:prSet>
      <dgm:spPr/>
    </dgm:pt>
    <dgm:pt modelId="{95CD67C4-28A8-46FD-8A4C-480E5D21694E}" type="pres">
      <dgm:prSet presAssocID="{6D38B879-27C1-4BEC-AF38-1F0AA60A6F43}" presName="sibTrans" presStyleCnt="0"/>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3" presStyleCnt="4"/>
      <dgm:spPr/>
    </dgm:pt>
    <dgm:pt modelId="{DD957969-3A0F-489B-B7F3-8DEBE0FD150D}" type="pres">
      <dgm:prSet presAssocID="{122F19C2-6516-4069-9A0E-7E11FB02614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outline"/>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3" presStyleCnt="4">
        <dgm:presLayoutVars>
          <dgm:chMax val="0"/>
          <dgm:chPref val="0"/>
        </dgm:presLayoutVars>
      </dgm:prSet>
      <dgm:spPr/>
    </dgm:pt>
  </dgm:ptLst>
  <dgm:cxnLst>
    <dgm:cxn modelId="{9C95B00E-5BE7-45B3-A80A-D54A0D80922E}" type="presOf" srcId="{71A26A96-A556-42CC-A696-CA8120162E7F}" destId="{2DA092E0-F976-444E-BF68-9393444E6798}" srcOrd="0" destOrd="0" presId="urn:microsoft.com/office/officeart/2018/2/layout/IconVerticalSolidList"/>
    <dgm:cxn modelId="{B6A77E2B-EEB5-4D1C-A3A2-F11E1E9B6D24}" srcId="{9AB0CE3B-68EE-4E9A-94D4-254A1F3A4147}" destId="{71A26A96-A556-42CC-A696-CA8120162E7F}" srcOrd="0" destOrd="0" parTransId="{9C46EF7D-0D2B-4251-96D9-27575DB4B2AA}" sibTransId="{FA6AAE30-A769-4BFD-9CAE-04F900777D3A}"/>
    <dgm:cxn modelId="{54630757-CB29-4EB7-BC3C-CB724EA6C83F}" type="presOf" srcId="{842E9DE1-7C7A-4C5F-A54C-A3A7D917B3DE}" destId="{A807B380-865D-4F54-8ADE-104F2B6778E6}" srcOrd="0" destOrd="0" presId="urn:microsoft.com/office/officeart/2018/2/layout/IconVerticalSolidList"/>
    <dgm:cxn modelId="{DCE3059C-DD35-4CCE-B17A-80E28CB4CEB5}" type="presOf" srcId="{122F19C2-6516-4069-9A0E-7E11FB02614E}" destId="{D9241701-C1F1-4421-8E12-BDC813CDCF56}" srcOrd="0" destOrd="0" presId="urn:microsoft.com/office/officeart/2018/2/layout/IconVerticalSolidList"/>
    <dgm:cxn modelId="{B9E901AC-7B94-4886-BA49-44686270DD4B}" srcId="{9AB0CE3B-68EE-4E9A-94D4-254A1F3A4147}" destId="{842E9DE1-7C7A-4C5F-A54C-A3A7D917B3DE}" srcOrd="1" destOrd="0" parTransId="{965E99F7-78DA-4797-BE80-C6193434B202}" sibTransId="{48E1A823-5FB2-4397-8447-98529833DEF9}"/>
    <dgm:cxn modelId="{3D4FB7B7-FA96-4FF0-9646-C92D3D36E673}" type="presOf" srcId="{ECE43E10-E148-4F17-B349-5CD5159FAED2}" destId="{3F8BAFE3-BE32-4A15-B110-7B80C946C56B}" srcOrd="0" destOrd="0" presId="urn:microsoft.com/office/officeart/2018/2/layout/IconVerticalSolidList"/>
    <dgm:cxn modelId="{70D096BD-840C-4A4D-8BF9-85886026DEA8}" srcId="{9AB0CE3B-68EE-4E9A-94D4-254A1F3A4147}" destId="{ECE43E10-E148-4F17-B349-5CD5159FAED2}" srcOrd="2" destOrd="0" parTransId="{1CE19512-2DB4-4108-9457-EAE7CF3AF03D}" sibTransId="{6D38B879-27C1-4BEC-AF38-1F0AA60A6F43}"/>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3" destOrd="0" parTransId="{A5A152A8-3A61-4519-8786-4282E03CFC7F}" sibTransId="{E1C04D82-535D-4E2B-8337-7DC1C30E9806}"/>
    <dgm:cxn modelId="{E918EC90-BC22-453B-9D6B-4705C2EF3492}" type="presParOf" srcId="{9EB3ABC0-D6C2-4F48-B9F3-2E8F1877A36C}" destId="{4AF245B4-66F2-42C0-965D-B514DE97F4A3}" srcOrd="0" destOrd="0" presId="urn:microsoft.com/office/officeart/2018/2/layout/IconVerticalSolidList"/>
    <dgm:cxn modelId="{AB98FA3B-E7F5-4B22-8853-94F559480D51}" type="presParOf" srcId="{4AF245B4-66F2-42C0-965D-B514DE97F4A3}" destId="{FACC0478-13E4-446D-80E8-4D81700753DA}" srcOrd="0" destOrd="0" presId="urn:microsoft.com/office/officeart/2018/2/layout/IconVerticalSolidList"/>
    <dgm:cxn modelId="{40C82670-3B09-49FE-951A-34BA07F233C7}" type="presParOf" srcId="{4AF245B4-66F2-42C0-965D-B514DE97F4A3}" destId="{953796F4-DBED-49A9-B69C-5B6439778541}" srcOrd="1" destOrd="0" presId="urn:microsoft.com/office/officeart/2018/2/layout/IconVerticalSolidList"/>
    <dgm:cxn modelId="{2A014DC4-328F-411A-B205-3C5F39D291F4}" type="presParOf" srcId="{4AF245B4-66F2-42C0-965D-B514DE97F4A3}" destId="{887997CB-891D-4B81-BADE-63FA0C49BE6E}" srcOrd="2" destOrd="0" presId="urn:microsoft.com/office/officeart/2018/2/layout/IconVerticalSolidList"/>
    <dgm:cxn modelId="{5D2EFF99-5054-40B2-B593-071FBC03EA21}" type="presParOf" srcId="{4AF245B4-66F2-42C0-965D-B514DE97F4A3}" destId="{2DA092E0-F976-444E-BF68-9393444E6798}" srcOrd="3" destOrd="0" presId="urn:microsoft.com/office/officeart/2018/2/layout/IconVerticalSolidList"/>
    <dgm:cxn modelId="{B4AA5BA8-DBF4-4C65-94E6-497A2D66962C}" type="presParOf" srcId="{9EB3ABC0-D6C2-4F48-B9F3-2E8F1877A36C}" destId="{4D739218-D3FC-40A3-9DFF-59BFC304B816}" srcOrd="1" destOrd="0" presId="urn:microsoft.com/office/officeart/2018/2/layout/IconVerticalSolidList"/>
    <dgm:cxn modelId="{38C3570E-374D-4DF3-8770-B535EBBF7940}" type="presParOf" srcId="{9EB3ABC0-D6C2-4F48-B9F3-2E8F1877A36C}" destId="{370AEA5A-9609-4A55-8924-E2E77F6A09CC}" srcOrd="2" destOrd="0" presId="urn:microsoft.com/office/officeart/2018/2/layout/IconVerticalSolidList"/>
    <dgm:cxn modelId="{CAC70374-0B84-4A5E-B62D-30E81EABFE9B}" type="presParOf" srcId="{370AEA5A-9609-4A55-8924-E2E77F6A09CC}" destId="{E11CA94A-2D2E-43A1-A733-B2766DC8DA42}" srcOrd="0" destOrd="0" presId="urn:microsoft.com/office/officeart/2018/2/layout/IconVerticalSolidList"/>
    <dgm:cxn modelId="{28973F86-6A0B-4522-A838-4E0C47ADA932}" type="presParOf" srcId="{370AEA5A-9609-4A55-8924-E2E77F6A09CC}" destId="{C773722C-9FEF-47AD-9AAF-28D17B098162}" srcOrd="1" destOrd="0" presId="urn:microsoft.com/office/officeart/2018/2/layout/IconVerticalSolidList"/>
    <dgm:cxn modelId="{12BCF047-2F9E-47A1-8ABC-B08E8CAD83B6}" type="presParOf" srcId="{370AEA5A-9609-4A55-8924-E2E77F6A09CC}" destId="{D4DC575C-CCF0-427B-8A66-30690850821F}" srcOrd="2" destOrd="0" presId="urn:microsoft.com/office/officeart/2018/2/layout/IconVerticalSolidList"/>
    <dgm:cxn modelId="{E4BF324C-DF9A-4683-98D6-05CE68E8C90E}" type="presParOf" srcId="{370AEA5A-9609-4A55-8924-E2E77F6A09CC}" destId="{A807B380-865D-4F54-8ADE-104F2B6778E6}" srcOrd="3" destOrd="0" presId="urn:microsoft.com/office/officeart/2018/2/layout/IconVerticalSolidList"/>
    <dgm:cxn modelId="{8FA52E75-F502-493E-A6B9-2BEBC526DD37}" type="presParOf" srcId="{9EB3ABC0-D6C2-4F48-B9F3-2E8F1877A36C}" destId="{8B5B1C1B-6574-4343-99E9-14B4E4D78899}" srcOrd="3" destOrd="0" presId="urn:microsoft.com/office/officeart/2018/2/layout/IconVerticalSolidList"/>
    <dgm:cxn modelId="{23723DFE-5A3A-48F0-B447-A1909C6A0994}" type="presParOf" srcId="{9EB3ABC0-D6C2-4F48-B9F3-2E8F1877A36C}" destId="{4FA0B754-4B71-4E5F-BFD5-C5C63C986F6C}" srcOrd="4" destOrd="0" presId="urn:microsoft.com/office/officeart/2018/2/layout/IconVerticalSolidList"/>
    <dgm:cxn modelId="{18CF0ED3-1F4A-49A5-BA7B-D643FBA116DD}" type="presParOf" srcId="{4FA0B754-4B71-4E5F-BFD5-C5C63C986F6C}" destId="{7BD76A90-1B1E-41A6-A4A9-DBC9C085CFA8}" srcOrd="0" destOrd="0" presId="urn:microsoft.com/office/officeart/2018/2/layout/IconVerticalSolidList"/>
    <dgm:cxn modelId="{D4626C30-CDB8-457C-9D27-586C61A15CBF}" type="presParOf" srcId="{4FA0B754-4B71-4E5F-BFD5-C5C63C986F6C}" destId="{579FB873-9C95-483F-A41F-4C166EFA6FA0}" srcOrd="1" destOrd="0" presId="urn:microsoft.com/office/officeart/2018/2/layout/IconVerticalSolidList"/>
    <dgm:cxn modelId="{009B0C48-9704-4743-8AFF-FF47B7011CF7}" type="presParOf" srcId="{4FA0B754-4B71-4E5F-BFD5-C5C63C986F6C}" destId="{3C1EBB86-9A3E-4941-B926-F59199669675}" srcOrd="2" destOrd="0" presId="urn:microsoft.com/office/officeart/2018/2/layout/IconVerticalSolidList"/>
    <dgm:cxn modelId="{D33141C9-BF52-40CB-BBF2-BD0A143DA69C}" type="presParOf" srcId="{4FA0B754-4B71-4E5F-BFD5-C5C63C986F6C}" destId="{3F8BAFE3-BE32-4A15-B110-7B80C946C56B}" srcOrd="3" destOrd="0" presId="urn:microsoft.com/office/officeart/2018/2/layout/IconVerticalSolidList"/>
    <dgm:cxn modelId="{A00EDF77-8E37-47F7-8B35-6B925B9862CA}" type="presParOf" srcId="{9EB3ABC0-D6C2-4F48-B9F3-2E8F1877A36C}" destId="{95CD67C4-28A8-46FD-8A4C-480E5D21694E}" srcOrd="5" destOrd="0" presId="urn:microsoft.com/office/officeart/2018/2/layout/IconVerticalSolidList"/>
    <dgm:cxn modelId="{548F57F6-6EAA-4123-B91A-3C5A03ACF731}" type="presParOf" srcId="{9EB3ABC0-D6C2-4F48-B9F3-2E8F1877A36C}" destId="{536A1BF1-E485-437A-A282-DE7F02A523F6}" srcOrd="6" destOrd="0" presId="urn:microsoft.com/office/officeart/2018/2/layout/IconVerticalSolidList"/>
    <dgm:cxn modelId="{BC2A7B99-3D65-4D0D-BB33-1669BAE07712}" type="presParOf" srcId="{536A1BF1-E485-437A-A282-DE7F02A523F6}" destId="{1D3DDE40-5B31-4CD4-914D-E554F57E52E8}" srcOrd="0" destOrd="0" presId="urn:microsoft.com/office/officeart/2018/2/layout/IconVerticalSolidList"/>
    <dgm:cxn modelId="{AA562813-80F0-4B15-AFBE-27A015B03F08}" type="presParOf" srcId="{536A1BF1-E485-437A-A282-DE7F02A523F6}" destId="{DD957969-3A0F-489B-B7F3-8DEBE0FD150D}" srcOrd="1" destOrd="0" presId="urn:microsoft.com/office/officeart/2018/2/layout/IconVerticalSolidList"/>
    <dgm:cxn modelId="{4269941D-2151-4614-8DB8-A8B2CAF4EF6D}" type="presParOf" srcId="{536A1BF1-E485-437A-A282-DE7F02A523F6}" destId="{5A8634A7-B283-4A18-9097-AB30C288EEB8}" srcOrd="2" destOrd="0" presId="urn:microsoft.com/office/officeart/2018/2/layout/IconVerticalSolidList"/>
    <dgm:cxn modelId="{DF0F49D3-9D2E-40AD-93E9-B01011C5220A}" type="presParOf" srcId="{536A1BF1-E485-437A-A282-DE7F02A523F6}" destId="{D9241701-C1F1-4421-8E12-BDC813CDCF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CF8CCA-D693-4B78-BD4A-14FB0793289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B70E9D8-F927-44A7-B7BC-F93205E8CD2E}">
      <dgm:prSet/>
      <dgm:spPr/>
      <dgm:t>
        <a:bodyPr/>
        <a:lstStyle/>
        <a:p>
          <a:pPr>
            <a:lnSpc>
              <a:spcPct val="100000"/>
            </a:lnSpc>
            <a:defRPr cap="all"/>
          </a:pPr>
          <a:r>
            <a:rPr lang="en-US" b="1"/>
            <a:t>Science and me</a:t>
          </a:r>
          <a:endParaRPr lang="en-US"/>
        </a:p>
      </dgm:t>
    </dgm:pt>
    <dgm:pt modelId="{2EFA67F2-00A1-437B-AA0B-D787E5EFC4EC}" type="parTrans" cxnId="{6655E7D3-0215-47D9-88B7-048B544A8F9B}">
      <dgm:prSet/>
      <dgm:spPr/>
      <dgm:t>
        <a:bodyPr/>
        <a:lstStyle/>
        <a:p>
          <a:endParaRPr lang="en-US"/>
        </a:p>
      </dgm:t>
    </dgm:pt>
    <dgm:pt modelId="{3F845147-BC73-4A33-8105-143510250690}" type="sibTrans" cxnId="{6655E7D3-0215-47D9-88B7-048B544A8F9B}">
      <dgm:prSet/>
      <dgm:spPr/>
      <dgm:t>
        <a:bodyPr/>
        <a:lstStyle/>
        <a:p>
          <a:endParaRPr lang="en-US"/>
        </a:p>
      </dgm:t>
    </dgm:pt>
    <dgm:pt modelId="{B107C018-72C4-4445-9DB2-AC1D55059B8D}">
      <dgm:prSet/>
      <dgm:spPr/>
      <dgm:t>
        <a:bodyPr/>
        <a:lstStyle/>
        <a:p>
          <a:pPr>
            <a:lnSpc>
              <a:spcPct val="100000"/>
            </a:lnSpc>
            <a:defRPr cap="all"/>
          </a:pPr>
          <a:r>
            <a:rPr lang="en-US" b="1"/>
            <a:t>The tapestry of life</a:t>
          </a:r>
          <a:endParaRPr lang="en-US"/>
        </a:p>
      </dgm:t>
    </dgm:pt>
    <dgm:pt modelId="{B5934398-774C-46B8-9E02-D33970402880}" type="parTrans" cxnId="{4A5A9D40-BC7B-4495-9ECD-10FC71020AA2}">
      <dgm:prSet/>
      <dgm:spPr/>
      <dgm:t>
        <a:bodyPr/>
        <a:lstStyle/>
        <a:p>
          <a:endParaRPr lang="en-US"/>
        </a:p>
      </dgm:t>
    </dgm:pt>
    <dgm:pt modelId="{6686405C-3BF0-4249-A27F-0CD9F8C78946}" type="sibTrans" cxnId="{4A5A9D40-BC7B-4495-9ECD-10FC71020AA2}">
      <dgm:prSet/>
      <dgm:spPr/>
      <dgm:t>
        <a:bodyPr/>
        <a:lstStyle/>
        <a:p>
          <a:endParaRPr lang="en-US"/>
        </a:p>
      </dgm:t>
    </dgm:pt>
    <dgm:pt modelId="{C405881B-DA93-4FAB-A1A8-A4CF8CE1C6F1}">
      <dgm:prSet/>
      <dgm:spPr/>
      <dgm:t>
        <a:bodyPr/>
        <a:lstStyle/>
        <a:p>
          <a:pPr>
            <a:lnSpc>
              <a:spcPct val="100000"/>
            </a:lnSpc>
            <a:defRPr cap="all"/>
          </a:pPr>
          <a:r>
            <a:rPr lang="en-US" b="1"/>
            <a:t>How things work</a:t>
          </a:r>
          <a:endParaRPr lang="en-US"/>
        </a:p>
      </dgm:t>
    </dgm:pt>
    <dgm:pt modelId="{475D2A3A-E0F5-41B4-9E91-E183686671EA}" type="parTrans" cxnId="{222CE3FD-9CD1-474E-A700-05015B58B32F}">
      <dgm:prSet/>
      <dgm:spPr/>
      <dgm:t>
        <a:bodyPr/>
        <a:lstStyle/>
        <a:p>
          <a:endParaRPr lang="en-US"/>
        </a:p>
      </dgm:t>
    </dgm:pt>
    <dgm:pt modelId="{459373FB-069B-4578-83AC-26CF1D8BBE20}" type="sibTrans" cxnId="{222CE3FD-9CD1-474E-A700-05015B58B32F}">
      <dgm:prSet/>
      <dgm:spPr/>
      <dgm:t>
        <a:bodyPr/>
        <a:lstStyle/>
        <a:p>
          <a:endParaRPr lang="en-US"/>
        </a:p>
      </dgm:t>
    </dgm:pt>
    <dgm:pt modelId="{66D79DCA-117C-4208-9E6E-430E51F250EC}">
      <dgm:prSet/>
      <dgm:spPr/>
      <dgm:t>
        <a:bodyPr/>
        <a:lstStyle/>
        <a:p>
          <a:pPr>
            <a:lnSpc>
              <a:spcPct val="100000"/>
            </a:lnSpc>
            <a:defRPr cap="all"/>
          </a:pPr>
          <a:r>
            <a:rPr lang="en-US" b="1"/>
            <a:t>Matter: Properties and Changes</a:t>
          </a:r>
          <a:endParaRPr lang="en-US"/>
        </a:p>
      </dgm:t>
    </dgm:pt>
    <dgm:pt modelId="{27EEB4E8-6F82-4278-8443-ABE4FB564D65}" type="parTrans" cxnId="{2EACB7E9-E86D-4475-82A5-8CDEDEBD044F}">
      <dgm:prSet/>
      <dgm:spPr/>
      <dgm:t>
        <a:bodyPr/>
        <a:lstStyle/>
        <a:p>
          <a:endParaRPr lang="en-US"/>
        </a:p>
      </dgm:t>
    </dgm:pt>
    <dgm:pt modelId="{7E73E91E-1F99-408F-983F-9695886ABA09}" type="sibTrans" cxnId="{2EACB7E9-E86D-4475-82A5-8CDEDEBD044F}">
      <dgm:prSet/>
      <dgm:spPr/>
      <dgm:t>
        <a:bodyPr/>
        <a:lstStyle/>
        <a:p>
          <a:endParaRPr lang="en-US"/>
        </a:p>
      </dgm:t>
    </dgm:pt>
    <dgm:pt modelId="{EAE503B4-455C-4F0C-AA1A-7153DB9D8D26}">
      <dgm:prSet/>
      <dgm:spPr/>
      <dgm:t>
        <a:bodyPr/>
        <a:lstStyle/>
        <a:p>
          <a:pPr>
            <a:lnSpc>
              <a:spcPct val="100000"/>
            </a:lnSpc>
            <a:defRPr cap="all"/>
          </a:pPr>
          <a:r>
            <a:rPr lang="en-US" b="1"/>
            <a:t>Our world and the universe</a:t>
          </a:r>
          <a:endParaRPr lang="en-US"/>
        </a:p>
      </dgm:t>
    </dgm:pt>
    <dgm:pt modelId="{AEBAA5DA-1464-4EEE-B7A1-3A029C1B4FFC}" type="parTrans" cxnId="{935972AF-742C-4F64-A243-FDDECB3499AE}">
      <dgm:prSet/>
      <dgm:spPr/>
      <dgm:t>
        <a:bodyPr/>
        <a:lstStyle/>
        <a:p>
          <a:endParaRPr lang="en-US"/>
        </a:p>
      </dgm:t>
    </dgm:pt>
    <dgm:pt modelId="{339B93C8-8A13-491B-8904-B1006E70D5B5}" type="sibTrans" cxnId="{935972AF-742C-4F64-A243-FDDECB3499AE}">
      <dgm:prSet/>
      <dgm:spPr/>
      <dgm:t>
        <a:bodyPr/>
        <a:lstStyle/>
        <a:p>
          <a:endParaRPr lang="en-US"/>
        </a:p>
      </dgm:t>
    </dgm:pt>
    <dgm:pt modelId="{E2C27C86-2C05-41DC-98BB-02B3147FF8CE}">
      <dgm:prSet/>
      <dgm:spPr/>
      <dgm:t>
        <a:bodyPr/>
        <a:lstStyle/>
        <a:p>
          <a:pPr>
            <a:lnSpc>
              <a:spcPct val="100000"/>
            </a:lnSpc>
            <a:defRPr cap="all"/>
          </a:pPr>
          <a:r>
            <a:rPr lang="en-US" b="1"/>
            <a:t>Be the change</a:t>
          </a:r>
          <a:endParaRPr lang="en-US"/>
        </a:p>
      </dgm:t>
    </dgm:pt>
    <dgm:pt modelId="{5B933F66-9B92-4E7C-BF29-609C7ACCE780}" type="parTrans" cxnId="{54E3B5A3-A2CB-44C3-8C91-BA44BC276B9D}">
      <dgm:prSet/>
      <dgm:spPr/>
      <dgm:t>
        <a:bodyPr/>
        <a:lstStyle/>
        <a:p>
          <a:endParaRPr lang="en-US"/>
        </a:p>
      </dgm:t>
    </dgm:pt>
    <dgm:pt modelId="{D102D324-FD4F-4588-B354-74DD170BB4BA}" type="sibTrans" cxnId="{54E3B5A3-A2CB-44C3-8C91-BA44BC276B9D}">
      <dgm:prSet/>
      <dgm:spPr/>
      <dgm:t>
        <a:bodyPr/>
        <a:lstStyle/>
        <a:p>
          <a:endParaRPr lang="en-US"/>
        </a:p>
      </dgm:t>
    </dgm:pt>
    <dgm:pt modelId="{F7C3FAEC-ED46-462A-A595-CDB39CF20544}" type="pres">
      <dgm:prSet presAssocID="{4BCF8CCA-D693-4B78-BD4A-14FB0793289E}" presName="root" presStyleCnt="0">
        <dgm:presLayoutVars>
          <dgm:dir/>
          <dgm:resizeHandles val="exact"/>
        </dgm:presLayoutVars>
      </dgm:prSet>
      <dgm:spPr/>
    </dgm:pt>
    <dgm:pt modelId="{8C03122A-F82A-442D-9EF5-A811381833A6}" type="pres">
      <dgm:prSet presAssocID="{4B70E9D8-F927-44A7-B7BC-F93205E8CD2E}" presName="compNode" presStyleCnt="0"/>
      <dgm:spPr/>
    </dgm:pt>
    <dgm:pt modelId="{4FB5F94B-CF66-49DF-8A16-65C07A045CE0}" type="pres">
      <dgm:prSet presAssocID="{4B70E9D8-F927-44A7-B7BC-F93205E8CD2E}" presName="iconBgRect" presStyleLbl="bgShp" presStyleIdx="0" presStyleCnt="6"/>
      <dgm:spPr>
        <a:prstGeom prst="round2DiagRect">
          <a:avLst>
            <a:gd name="adj1" fmla="val 29727"/>
            <a:gd name="adj2" fmla="val 0"/>
          </a:avLst>
        </a:prstGeom>
      </dgm:spPr>
    </dgm:pt>
    <dgm:pt modelId="{64352FC4-288D-41AD-85DE-7BB1F8700E56}" type="pres">
      <dgm:prSet presAssocID="{4B70E9D8-F927-44A7-B7BC-F93205E8CD2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icroscope"/>
        </a:ext>
      </dgm:extLst>
    </dgm:pt>
    <dgm:pt modelId="{E9C9D423-7707-46A6-AF6C-2D95AFA031EE}" type="pres">
      <dgm:prSet presAssocID="{4B70E9D8-F927-44A7-B7BC-F93205E8CD2E}" presName="spaceRect" presStyleCnt="0"/>
      <dgm:spPr/>
    </dgm:pt>
    <dgm:pt modelId="{CA855A19-900E-4E21-ABBC-A33450131C81}" type="pres">
      <dgm:prSet presAssocID="{4B70E9D8-F927-44A7-B7BC-F93205E8CD2E}" presName="textRect" presStyleLbl="revTx" presStyleIdx="0" presStyleCnt="6">
        <dgm:presLayoutVars>
          <dgm:chMax val="1"/>
          <dgm:chPref val="1"/>
        </dgm:presLayoutVars>
      </dgm:prSet>
      <dgm:spPr/>
    </dgm:pt>
    <dgm:pt modelId="{51623C4D-2ADC-44AC-B7C1-623415F52687}" type="pres">
      <dgm:prSet presAssocID="{3F845147-BC73-4A33-8105-143510250690}" presName="sibTrans" presStyleCnt="0"/>
      <dgm:spPr/>
    </dgm:pt>
    <dgm:pt modelId="{F341672E-222F-4BC2-B358-7508B999A16A}" type="pres">
      <dgm:prSet presAssocID="{B107C018-72C4-4445-9DB2-AC1D55059B8D}" presName="compNode" presStyleCnt="0"/>
      <dgm:spPr/>
    </dgm:pt>
    <dgm:pt modelId="{D5826E71-2CE7-49E8-935F-ED2335F622E5}" type="pres">
      <dgm:prSet presAssocID="{B107C018-72C4-4445-9DB2-AC1D55059B8D}" presName="iconBgRect" presStyleLbl="bgShp" presStyleIdx="1" presStyleCnt="6"/>
      <dgm:spPr>
        <a:prstGeom prst="round2DiagRect">
          <a:avLst>
            <a:gd name="adj1" fmla="val 29727"/>
            <a:gd name="adj2" fmla="val 0"/>
          </a:avLst>
        </a:prstGeom>
      </dgm:spPr>
    </dgm:pt>
    <dgm:pt modelId="{0E1A89CA-4B68-40FF-8515-3E133AA06525}" type="pres">
      <dgm:prSet presAssocID="{B107C018-72C4-4445-9DB2-AC1D55059B8D}"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all paint brush"/>
        </a:ext>
      </dgm:extLst>
    </dgm:pt>
    <dgm:pt modelId="{184D6CA6-F47C-4892-89BE-436F7AE02E7B}" type="pres">
      <dgm:prSet presAssocID="{B107C018-72C4-4445-9DB2-AC1D55059B8D}" presName="spaceRect" presStyleCnt="0"/>
      <dgm:spPr/>
    </dgm:pt>
    <dgm:pt modelId="{C709753C-E2D4-46FB-801B-1DC5EF50ACC6}" type="pres">
      <dgm:prSet presAssocID="{B107C018-72C4-4445-9DB2-AC1D55059B8D}" presName="textRect" presStyleLbl="revTx" presStyleIdx="1" presStyleCnt="6">
        <dgm:presLayoutVars>
          <dgm:chMax val="1"/>
          <dgm:chPref val="1"/>
        </dgm:presLayoutVars>
      </dgm:prSet>
      <dgm:spPr/>
    </dgm:pt>
    <dgm:pt modelId="{9FD21711-E737-4159-AA25-76D76EB44378}" type="pres">
      <dgm:prSet presAssocID="{6686405C-3BF0-4249-A27F-0CD9F8C78946}" presName="sibTrans" presStyleCnt="0"/>
      <dgm:spPr/>
    </dgm:pt>
    <dgm:pt modelId="{58BF5BD2-44D0-4B79-89E1-25EC42EC4990}" type="pres">
      <dgm:prSet presAssocID="{C405881B-DA93-4FAB-A1A8-A4CF8CE1C6F1}" presName="compNode" presStyleCnt="0"/>
      <dgm:spPr/>
    </dgm:pt>
    <dgm:pt modelId="{70252956-4749-42C5-AC92-0D0452837ECB}" type="pres">
      <dgm:prSet presAssocID="{C405881B-DA93-4FAB-A1A8-A4CF8CE1C6F1}" presName="iconBgRect" presStyleLbl="bgShp" presStyleIdx="2" presStyleCnt="6"/>
      <dgm:spPr>
        <a:prstGeom prst="round2DiagRect">
          <a:avLst>
            <a:gd name="adj1" fmla="val 29727"/>
            <a:gd name="adj2" fmla="val 0"/>
          </a:avLst>
        </a:prstGeom>
      </dgm:spPr>
    </dgm:pt>
    <dgm:pt modelId="{A381F54B-F8C6-4748-8B62-E1B94381294E}" type="pres">
      <dgm:prSet presAssocID="{C405881B-DA93-4FAB-A1A8-A4CF8CE1C6F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59D94828-53C3-448C-9829-DA9117183F55}" type="pres">
      <dgm:prSet presAssocID="{C405881B-DA93-4FAB-A1A8-A4CF8CE1C6F1}" presName="spaceRect" presStyleCnt="0"/>
      <dgm:spPr/>
    </dgm:pt>
    <dgm:pt modelId="{D43611FC-D690-46D8-AC89-A0FA4FE6EB69}" type="pres">
      <dgm:prSet presAssocID="{C405881B-DA93-4FAB-A1A8-A4CF8CE1C6F1}" presName="textRect" presStyleLbl="revTx" presStyleIdx="2" presStyleCnt="6">
        <dgm:presLayoutVars>
          <dgm:chMax val="1"/>
          <dgm:chPref val="1"/>
        </dgm:presLayoutVars>
      </dgm:prSet>
      <dgm:spPr/>
    </dgm:pt>
    <dgm:pt modelId="{879A8E39-314E-481E-B0C3-0C8FDA951BA9}" type="pres">
      <dgm:prSet presAssocID="{459373FB-069B-4578-83AC-26CF1D8BBE20}" presName="sibTrans" presStyleCnt="0"/>
      <dgm:spPr/>
    </dgm:pt>
    <dgm:pt modelId="{AF072D4F-A9F6-4E18-B473-B4B96279B500}" type="pres">
      <dgm:prSet presAssocID="{66D79DCA-117C-4208-9E6E-430E51F250EC}" presName="compNode" presStyleCnt="0"/>
      <dgm:spPr/>
    </dgm:pt>
    <dgm:pt modelId="{6383463D-528C-4FCE-9AA6-ABEB627D9AB3}" type="pres">
      <dgm:prSet presAssocID="{66D79DCA-117C-4208-9E6E-430E51F250EC}" presName="iconBgRect" presStyleLbl="bgShp" presStyleIdx="3" presStyleCnt="6"/>
      <dgm:spPr>
        <a:prstGeom prst="round2DiagRect">
          <a:avLst>
            <a:gd name="adj1" fmla="val 29727"/>
            <a:gd name="adj2" fmla="val 0"/>
          </a:avLst>
        </a:prstGeom>
      </dgm:spPr>
    </dgm:pt>
    <dgm:pt modelId="{60BC6BCF-3485-4917-B715-7F1F3F6CB570}" type="pres">
      <dgm:prSet presAssocID="{66D79DCA-117C-4208-9E6E-430E51F250E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ask"/>
        </a:ext>
      </dgm:extLst>
    </dgm:pt>
    <dgm:pt modelId="{FF6753AA-7A79-4C70-8EA3-ED287F0F1096}" type="pres">
      <dgm:prSet presAssocID="{66D79DCA-117C-4208-9E6E-430E51F250EC}" presName="spaceRect" presStyleCnt="0"/>
      <dgm:spPr/>
    </dgm:pt>
    <dgm:pt modelId="{267DFE4E-218D-4095-8A2C-10DAB73FA7A7}" type="pres">
      <dgm:prSet presAssocID="{66D79DCA-117C-4208-9E6E-430E51F250EC}" presName="textRect" presStyleLbl="revTx" presStyleIdx="3" presStyleCnt="6">
        <dgm:presLayoutVars>
          <dgm:chMax val="1"/>
          <dgm:chPref val="1"/>
        </dgm:presLayoutVars>
      </dgm:prSet>
      <dgm:spPr/>
    </dgm:pt>
    <dgm:pt modelId="{D2B6C22E-334F-464A-930A-916EC9A4BB47}" type="pres">
      <dgm:prSet presAssocID="{7E73E91E-1F99-408F-983F-9695886ABA09}" presName="sibTrans" presStyleCnt="0"/>
      <dgm:spPr/>
    </dgm:pt>
    <dgm:pt modelId="{85F9C820-3CF7-4CEA-9E29-871DD34435C9}" type="pres">
      <dgm:prSet presAssocID="{EAE503B4-455C-4F0C-AA1A-7153DB9D8D26}" presName="compNode" presStyleCnt="0"/>
      <dgm:spPr/>
    </dgm:pt>
    <dgm:pt modelId="{591210B6-A770-4F96-8F3A-841088089F78}" type="pres">
      <dgm:prSet presAssocID="{EAE503B4-455C-4F0C-AA1A-7153DB9D8D26}" presName="iconBgRect" presStyleLbl="bgShp" presStyleIdx="4" presStyleCnt="6"/>
      <dgm:spPr>
        <a:prstGeom prst="round2DiagRect">
          <a:avLst>
            <a:gd name="adj1" fmla="val 29727"/>
            <a:gd name="adj2" fmla="val 0"/>
          </a:avLst>
        </a:prstGeom>
      </dgm:spPr>
    </dgm:pt>
    <dgm:pt modelId="{EC9151B1-FAB6-41F3-B16B-D43E2E5EC102}" type="pres">
      <dgm:prSet presAssocID="{EAE503B4-455C-4F0C-AA1A-7153DB9D8D2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arth Globe Americas"/>
        </a:ext>
      </dgm:extLst>
    </dgm:pt>
    <dgm:pt modelId="{53421414-6399-42ED-97A7-8C16787AE6D7}" type="pres">
      <dgm:prSet presAssocID="{EAE503B4-455C-4F0C-AA1A-7153DB9D8D26}" presName="spaceRect" presStyleCnt="0"/>
      <dgm:spPr/>
    </dgm:pt>
    <dgm:pt modelId="{88D4051E-D9DB-4FB4-A3C7-E9AF7825B14D}" type="pres">
      <dgm:prSet presAssocID="{EAE503B4-455C-4F0C-AA1A-7153DB9D8D26}" presName="textRect" presStyleLbl="revTx" presStyleIdx="4" presStyleCnt="6">
        <dgm:presLayoutVars>
          <dgm:chMax val="1"/>
          <dgm:chPref val="1"/>
        </dgm:presLayoutVars>
      </dgm:prSet>
      <dgm:spPr/>
    </dgm:pt>
    <dgm:pt modelId="{33BB3AC5-C05F-4656-9F7A-B30E370F1BF4}" type="pres">
      <dgm:prSet presAssocID="{339B93C8-8A13-491B-8904-B1006E70D5B5}" presName="sibTrans" presStyleCnt="0"/>
      <dgm:spPr/>
    </dgm:pt>
    <dgm:pt modelId="{894638E2-4BE5-40E7-8544-F277961C1D75}" type="pres">
      <dgm:prSet presAssocID="{E2C27C86-2C05-41DC-98BB-02B3147FF8CE}" presName="compNode" presStyleCnt="0"/>
      <dgm:spPr/>
    </dgm:pt>
    <dgm:pt modelId="{71F4919E-0D87-4D63-B5A9-AC218889239F}" type="pres">
      <dgm:prSet presAssocID="{E2C27C86-2C05-41DC-98BB-02B3147FF8CE}" presName="iconBgRect" presStyleLbl="bgShp" presStyleIdx="5" presStyleCnt="6"/>
      <dgm:spPr>
        <a:prstGeom prst="round2DiagRect">
          <a:avLst>
            <a:gd name="adj1" fmla="val 29727"/>
            <a:gd name="adj2" fmla="val 0"/>
          </a:avLst>
        </a:prstGeom>
      </dgm:spPr>
    </dgm:pt>
    <dgm:pt modelId="{C308CC63-24F9-4BFE-8DE9-A5753B2D79C7}" type="pres">
      <dgm:prSet presAssocID="{E2C27C86-2C05-41DC-98BB-02B3147FF8C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peat"/>
        </a:ext>
      </dgm:extLst>
    </dgm:pt>
    <dgm:pt modelId="{7C7986F8-1E7C-44E4-9C7C-920F6E433061}" type="pres">
      <dgm:prSet presAssocID="{E2C27C86-2C05-41DC-98BB-02B3147FF8CE}" presName="spaceRect" presStyleCnt="0"/>
      <dgm:spPr/>
    </dgm:pt>
    <dgm:pt modelId="{76E4547C-8917-4385-9CB6-902048A3FA93}" type="pres">
      <dgm:prSet presAssocID="{E2C27C86-2C05-41DC-98BB-02B3147FF8CE}" presName="textRect" presStyleLbl="revTx" presStyleIdx="5" presStyleCnt="6">
        <dgm:presLayoutVars>
          <dgm:chMax val="1"/>
          <dgm:chPref val="1"/>
        </dgm:presLayoutVars>
      </dgm:prSet>
      <dgm:spPr/>
    </dgm:pt>
  </dgm:ptLst>
  <dgm:cxnLst>
    <dgm:cxn modelId="{C0E66130-44FB-4CC3-8019-0763E142585B}" type="presOf" srcId="{C405881B-DA93-4FAB-A1A8-A4CF8CE1C6F1}" destId="{D43611FC-D690-46D8-AC89-A0FA4FE6EB69}" srcOrd="0" destOrd="0" presId="urn:microsoft.com/office/officeart/2018/5/layout/IconLeafLabelList"/>
    <dgm:cxn modelId="{A9777E37-669C-4436-AD4F-2EC72652CE14}" type="presOf" srcId="{E2C27C86-2C05-41DC-98BB-02B3147FF8CE}" destId="{76E4547C-8917-4385-9CB6-902048A3FA93}" srcOrd="0" destOrd="0" presId="urn:microsoft.com/office/officeart/2018/5/layout/IconLeafLabelList"/>
    <dgm:cxn modelId="{4A5A9D40-BC7B-4495-9ECD-10FC71020AA2}" srcId="{4BCF8CCA-D693-4B78-BD4A-14FB0793289E}" destId="{B107C018-72C4-4445-9DB2-AC1D55059B8D}" srcOrd="1" destOrd="0" parTransId="{B5934398-774C-46B8-9E02-D33970402880}" sibTransId="{6686405C-3BF0-4249-A27F-0CD9F8C78946}"/>
    <dgm:cxn modelId="{9440805F-6064-4A16-9E76-1AEADE55C22D}" type="presOf" srcId="{4BCF8CCA-D693-4B78-BD4A-14FB0793289E}" destId="{F7C3FAEC-ED46-462A-A595-CDB39CF20544}" srcOrd="0" destOrd="0" presId="urn:microsoft.com/office/officeart/2018/5/layout/IconLeafLabelList"/>
    <dgm:cxn modelId="{2AE3828A-056F-4735-980B-AC612B8F9692}" type="presOf" srcId="{4B70E9D8-F927-44A7-B7BC-F93205E8CD2E}" destId="{CA855A19-900E-4E21-ABBC-A33450131C81}" srcOrd="0" destOrd="0" presId="urn:microsoft.com/office/officeart/2018/5/layout/IconLeafLabelList"/>
    <dgm:cxn modelId="{24669C92-7194-4382-9CC5-AA8E60581F63}" type="presOf" srcId="{66D79DCA-117C-4208-9E6E-430E51F250EC}" destId="{267DFE4E-218D-4095-8A2C-10DAB73FA7A7}" srcOrd="0" destOrd="0" presId="urn:microsoft.com/office/officeart/2018/5/layout/IconLeafLabelList"/>
    <dgm:cxn modelId="{54E3B5A3-A2CB-44C3-8C91-BA44BC276B9D}" srcId="{4BCF8CCA-D693-4B78-BD4A-14FB0793289E}" destId="{E2C27C86-2C05-41DC-98BB-02B3147FF8CE}" srcOrd="5" destOrd="0" parTransId="{5B933F66-9B92-4E7C-BF29-609C7ACCE780}" sibTransId="{D102D324-FD4F-4588-B354-74DD170BB4BA}"/>
    <dgm:cxn modelId="{2C1A79A9-8E74-44F1-9CAD-4BFDE09EC631}" type="presOf" srcId="{EAE503B4-455C-4F0C-AA1A-7153DB9D8D26}" destId="{88D4051E-D9DB-4FB4-A3C7-E9AF7825B14D}" srcOrd="0" destOrd="0" presId="urn:microsoft.com/office/officeart/2018/5/layout/IconLeafLabelList"/>
    <dgm:cxn modelId="{935972AF-742C-4F64-A243-FDDECB3499AE}" srcId="{4BCF8CCA-D693-4B78-BD4A-14FB0793289E}" destId="{EAE503B4-455C-4F0C-AA1A-7153DB9D8D26}" srcOrd="4" destOrd="0" parTransId="{AEBAA5DA-1464-4EEE-B7A1-3A029C1B4FFC}" sibTransId="{339B93C8-8A13-491B-8904-B1006E70D5B5}"/>
    <dgm:cxn modelId="{6655E7D3-0215-47D9-88B7-048B544A8F9B}" srcId="{4BCF8CCA-D693-4B78-BD4A-14FB0793289E}" destId="{4B70E9D8-F927-44A7-B7BC-F93205E8CD2E}" srcOrd="0" destOrd="0" parTransId="{2EFA67F2-00A1-437B-AA0B-D787E5EFC4EC}" sibTransId="{3F845147-BC73-4A33-8105-143510250690}"/>
    <dgm:cxn modelId="{2EACB7E9-E86D-4475-82A5-8CDEDEBD044F}" srcId="{4BCF8CCA-D693-4B78-BD4A-14FB0793289E}" destId="{66D79DCA-117C-4208-9E6E-430E51F250EC}" srcOrd="3" destOrd="0" parTransId="{27EEB4E8-6F82-4278-8443-ABE4FB564D65}" sibTransId="{7E73E91E-1F99-408F-983F-9695886ABA09}"/>
    <dgm:cxn modelId="{207F5EF9-F097-426B-AB0E-87E9A6970175}" type="presOf" srcId="{B107C018-72C4-4445-9DB2-AC1D55059B8D}" destId="{C709753C-E2D4-46FB-801B-1DC5EF50ACC6}" srcOrd="0" destOrd="0" presId="urn:microsoft.com/office/officeart/2018/5/layout/IconLeafLabelList"/>
    <dgm:cxn modelId="{222CE3FD-9CD1-474E-A700-05015B58B32F}" srcId="{4BCF8CCA-D693-4B78-BD4A-14FB0793289E}" destId="{C405881B-DA93-4FAB-A1A8-A4CF8CE1C6F1}" srcOrd="2" destOrd="0" parTransId="{475D2A3A-E0F5-41B4-9E91-E183686671EA}" sibTransId="{459373FB-069B-4578-83AC-26CF1D8BBE20}"/>
    <dgm:cxn modelId="{319E8398-7EDC-47C1-8042-88F058FF0D3B}" type="presParOf" srcId="{F7C3FAEC-ED46-462A-A595-CDB39CF20544}" destId="{8C03122A-F82A-442D-9EF5-A811381833A6}" srcOrd="0" destOrd="0" presId="urn:microsoft.com/office/officeart/2018/5/layout/IconLeafLabelList"/>
    <dgm:cxn modelId="{1FDD61E1-55E5-4238-BF37-03447BB4E8FD}" type="presParOf" srcId="{8C03122A-F82A-442D-9EF5-A811381833A6}" destId="{4FB5F94B-CF66-49DF-8A16-65C07A045CE0}" srcOrd="0" destOrd="0" presId="urn:microsoft.com/office/officeart/2018/5/layout/IconLeafLabelList"/>
    <dgm:cxn modelId="{70F37702-F8A3-48E0-85C6-645548B210F7}" type="presParOf" srcId="{8C03122A-F82A-442D-9EF5-A811381833A6}" destId="{64352FC4-288D-41AD-85DE-7BB1F8700E56}" srcOrd="1" destOrd="0" presId="urn:microsoft.com/office/officeart/2018/5/layout/IconLeafLabelList"/>
    <dgm:cxn modelId="{9B310635-0F65-43CB-870F-8C6859EB7A6F}" type="presParOf" srcId="{8C03122A-F82A-442D-9EF5-A811381833A6}" destId="{E9C9D423-7707-46A6-AF6C-2D95AFA031EE}" srcOrd="2" destOrd="0" presId="urn:microsoft.com/office/officeart/2018/5/layout/IconLeafLabelList"/>
    <dgm:cxn modelId="{53FD2144-7A78-4DB6-A9B6-5F2A472B2427}" type="presParOf" srcId="{8C03122A-F82A-442D-9EF5-A811381833A6}" destId="{CA855A19-900E-4E21-ABBC-A33450131C81}" srcOrd="3" destOrd="0" presId="urn:microsoft.com/office/officeart/2018/5/layout/IconLeafLabelList"/>
    <dgm:cxn modelId="{3C045D88-92D9-4CBB-9CCC-99A58E0C4CB7}" type="presParOf" srcId="{F7C3FAEC-ED46-462A-A595-CDB39CF20544}" destId="{51623C4D-2ADC-44AC-B7C1-623415F52687}" srcOrd="1" destOrd="0" presId="urn:microsoft.com/office/officeart/2018/5/layout/IconLeafLabelList"/>
    <dgm:cxn modelId="{46FCDEC4-34C3-4451-A664-D3D5306E4705}" type="presParOf" srcId="{F7C3FAEC-ED46-462A-A595-CDB39CF20544}" destId="{F341672E-222F-4BC2-B358-7508B999A16A}" srcOrd="2" destOrd="0" presId="urn:microsoft.com/office/officeart/2018/5/layout/IconLeafLabelList"/>
    <dgm:cxn modelId="{D278CD97-F2FC-49FF-BCBA-825311BA8321}" type="presParOf" srcId="{F341672E-222F-4BC2-B358-7508B999A16A}" destId="{D5826E71-2CE7-49E8-935F-ED2335F622E5}" srcOrd="0" destOrd="0" presId="urn:microsoft.com/office/officeart/2018/5/layout/IconLeafLabelList"/>
    <dgm:cxn modelId="{006D4766-FC13-4CB8-BEE2-275F5DCCAD39}" type="presParOf" srcId="{F341672E-222F-4BC2-B358-7508B999A16A}" destId="{0E1A89CA-4B68-40FF-8515-3E133AA06525}" srcOrd="1" destOrd="0" presId="urn:microsoft.com/office/officeart/2018/5/layout/IconLeafLabelList"/>
    <dgm:cxn modelId="{80A4FE2A-FFF8-4EB9-A2BA-2E7D8BD11F3B}" type="presParOf" srcId="{F341672E-222F-4BC2-B358-7508B999A16A}" destId="{184D6CA6-F47C-4892-89BE-436F7AE02E7B}" srcOrd="2" destOrd="0" presId="urn:microsoft.com/office/officeart/2018/5/layout/IconLeafLabelList"/>
    <dgm:cxn modelId="{85877D99-0C18-40E3-A853-479F9C65AFD1}" type="presParOf" srcId="{F341672E-222F-4BC2-B358-7508B999A16A}" destId="{C709753C-E2D4-46FB-801B-1DC5EF50ACC6}" srcOrd="3" destOrd="0" presId="urn:microsoft.com/office/officeart/2018/5/layout/IconLeafLabelList"/>
    <dgm:cxn modelId="{ABC7816D-06A9-40B4-BA85-38F2FDCBD05B}" type="presParOf" srcId="{F7C3FAEC-ED46-462A-A595-CDB39CF20544}" destId="{9FD21711-E737-4159-AA25-76D76EB44378}" srcOrd="3" destOrd="0" presId="urn:microsoft.com/office/officeart/2018/5/layout/IconLeafLabelList"/>
    <dgm:cxn modelId="{2E093FB6-0D67-4482-AEBA-5A435EBD07CC}" type="presParOf" srcId="{F7C3FAEC-ED46-462A-A595-CDB39CF20544}" destId="{58BF5BD2-44D0-4B79-89E1-25EC42EC4990}" srcOrd="4" destOrd="0" presId="urn:microsoft.com/office/officeart/2018/5/layout/IconLeafLabelList"/>
    <dgm:cxn modelId="{178867EB-FD15-43D1-B8AF-2A989A5B4EEB}" type="presParOf" srcId="{58BF5BD2-44D0-4B79-89E1-25EC42EC4990}" destId="{70252956-4749-42C5-AC92-0D0452837ECB}" srcOrd="0" destOrd="0" presId="urn:microsoft.com/office/officeart/2018/5/layout/IconLeafLabelList"/>
    <dgm:cxn modelId="{D59DA28A-F168-4512-BFFD-5D3864AE9FC7}" type="presParOf" srcId="{58BF5BD2-44D0-4B79-89E1-25EC42EC4990}" destId="{A381F54B-F8C6-4748-8B62-E1B94381294E}" srcOrd="1" destOrd="0" presId="urn:microsoft.com/office/officeart/2018/5/layout/IconLeafLabelList"/>
    <dgm:cxn modelId="{E136E434-3A71-48F7-A514-7EE46BB79409}" type="presParOf" srcId="{58BF5BD2-44D0-4B79-89E1-25EC42EC4990}" destId="{59D94828-53C3-448C-9829-DA9117183F55}" srcOrd="2" destOrd="0" presId="urn:microsoft.com/office/officeart/2018/5/layout/IconLeafLabelList"/>
    <dgm:cxn modelId="{75ADD756-01AB-40F1-A07C-5FC27D603D91}" type="presParOf" srcId="{58BF5BD2-44D0-4B79-89E1-25EC42EC4990}" destId="{D43611FC-D690-46D8-AC89-A0FA4FE6EB69}" srcOrd="3" destOrd="0" presId="urn:microsoft.com/office/officeart/2018/5/layout/IconLeafLabelList"/>
    <dgm:cxn modelId="{8EFAA454-FFA6-4E5B-A444-93D96969BACA}" type="presParOf" srcId="{F7C3FAEC-ED46-462A-A595-CDB39CF20544}" destId="{879A8E39-314E-481E-B0C3-0C8FDA951BA9}" srcOrd="5" destOrd="0" presId="urn:microsoft.com/office/officeart/2018/5/layout/IconLeafLabelList"/>
    <dgm:cxn modelId="{06E47EAB-23A9-4F4B-A08B-F06C5882F909}" type="presParOf" srcId="{F7C3FAEC-ED46-462A-A595-CDB39CF20544}" destId="{AF072D4F-A9F6-4E18-B473-B4B96279B500}" srcOrd="6" destOrd="0" presId="urn:microsoft.com/office/officeart/2018/5/layout/IconLeafLabelList"/>
    <dgm:cxn modelId="{36CA7EE4-9CEB-4C07-A316-83706E3B6B2E}" type="presParOf" srcId="{AF072D4F-A9F6-4E18-B473-B4B96279B500}" destId="{6383463D-528C-4FCE-9AA6-ABEB627D9AB3}" srcOrd="0" destOrd="0" presId="urn:microsoft.com/office/officeart/2018/5/layout/IconLeafLabelList"/>
    <dgm:cxn modelId="{B2D1ADA0-4FE5-48A0-8FE2-68D5D095F5F7}" type="presParOf" srcId="{AF072D4F-A9F6-4E18-B473-B4B96279B500}" destId="{60BC6BCF-3485-4917-B715-7F1F3F6CB570}" srcOrd="1" destOrd="0" presId="urn:microsoft.com/office/officeart/2018/5/layout/IconLeafLabelList"/>
    <dgm:cxn modelId="{4593D8A4-380B-4381-B39C-47C0F4C895D3}" type="presParOf" srcId="{AF072D4F-A9F6-4E18-B473-B4B96279B500}" destId="{FF6753AA-7A79-4C70-8EA3-ED287F0F1096}" srcOrd="2" destOrd="0" presId="urn:microsoft.com/office/officeart/2018/5/layout/IconLeafLabelList"/>
    <dgm:cxn modelId="{19E18D39-90D3-47FA-A1EA-AED01BA54AD0}" type="presParOf" srcId="{AF072D4F-A9F6-4E18-B473-B4B96279B500}" destId="{267DFE4E-218D-4095-8A2C-10DAB73FA7A7}" srcOrd="3" destOrd="0" presId="urn:microsoft.com/office/officeart/2018/5/layout/IconLeafLabelList"/>
    <dgm:cxn modelId="{EBC60623-5434-41B9-AC34-3C0C35DD5198}" type="presParOf" srcId="{F7C3FAEC-ED46-462A-A595-CDB39CF20544}" destId="{D2B6C22E-334F-464A-930A-916EC9A4BB47}" srcOrd="7" destOrd="0" presId="urn:microsoft.com/office/officeart/2018/5/layout/IconLeafLabelList"/>
    <dgm:cxn modelId="{9AA36F79-BE65-4628-A9DD-55FF12FF3C36}" type="presParOf" srcId="{F7C3FAEC-ED46-462A-A595-CDB39CF20544}" destId="{85F9C820-3CF7-4CEA-9E29-871DD34435C9}" srcOrd="8" destOrd="0" presId="urn:microsoft.com/office/officeart/2018/5/layout/IconLeafLabelList"/>
    <dgm:cxn modelId="{15CF244C-EF7D-413C-B7EF-B714794E65F3}" type="presParOf" srcId="{85F9C820-3CF7-4CEA-9E29-871DD34435C9}" destId="{591210B6-A770-4F96-8F3A-841088089F78}" srcOrd="0" destOrd="0" presId="urn:microsoft.com/office/officeart/2018/5/layout/IconLeafLabelList"/>
    <dgm:cxn modelId="{3F15AB9A-3C85-43EA-A67A-B4CFFE821094}" type="presParOf" srcId="{85F9C820-3CF7-4CEA-9E29-871DD34435C9}" destId="{EC9151B1-FAB6-41F3-B16B-D43E2E5EC102}" srcOrd="1" destOrd="0" presId="urn:microsoft.com/office/officeart/2018/5/layout/IconLeafLabelList"/>
    <dgm:cxn modelId="{4705C45F-DA79-4FEA-B7FE-05DD02BDCAE1}" type="presParOf" srcId="{85F9C820-3CF7-4CEA-9E29-871DD34435C9}" destId="{53421414-6399-42ED-97A7-8C16787AE6D7}" srcOrd="2" destOrd="0" presId="urn:microsoft.com/office/officeart/2018/5/layout/IconLeafLabelList"/>
    <dgm:cxn modelId="{1566C485-D4E7-4A40-9999-17F959A6C639}" type="presParOf" srcId="{85F9C820-3CF7-4CEA-9E29-871DD34435C9}" destId="{88D4051E-D9DB-4FB4-A3C7-E9AF7825B14D}" srcOrd="3" destOrd="0" presId="urn:microsoft.com/office/officeart/2018/5/layout/IconLeafLabelList"/>
    <dgm:cxn modelId="{9A05807A-1B65-4DEB-8C05-2D7C444C8B41}" type="presParOf" srcId="{F7C3FAEC-ED46-462A-A595-CDB39CF20544}" destId="{33BB3AC5-C05F-4656-9F7A-B30E370F1BF4}" srcOrd="9" destOrd="0" presId="urn:microsoft.com/office/officeart/2018/5/layout/IconLeafLabelList"/>
    <dgm:cxn modelId="{4D2B13DB-7A6C-49E9-A83B-CC807CA499B2}" type="presParOf" srcId="{F7C3FAEC-ED46-462A-A595-CDB39CF20544}" destId="{894638E2-4BE5-40E7-8544-F277961C1D75}" srcOrd="10" destOrd="0" presId="urn:microsoft.com/office/officeart/2018/5/layout/IconLeafLabelList"/>
    <dgm:cxn modelId="{21DCC948-80E4-40A3-9648-DAF2E9454F8B}" type="presParOf" srcId="{894638E2-4BE5-40E7-8544-F277961C1D75}" destId="{71F4919E-0D87-4D63-B5A9-AC218889239F}" srcOrd="0" destOrd="0" presId="urn:microsoft.com/office/officeart/2018/5/layout/IconLeafLabelList"/>
    <dgm:cxn modelId="{1C66B678-5C47-4FA9-9074-45ABBBB70409}" type="presParOf" srcId="{894638E2-4BE5-40E7-8544-F277961C1D75}" destId="{C308CC63-24F9-4BFE-8DE9-A5753B2D79C7}" srcOrd="1" destOrd="0" presId="urn:microsoft.com/office/officeart/2018/5/layout/IconLeafLabelList"/>
    <dgm:cxn modelId="{174A48BB-FC36-4FCD-B19A-63BA5CC9E475}" type="presParOf" srcId="{894638E2-4BE5-40E7-8544-F277961C1D75}" destId="{7C7986F8-1E7C-44E4-9C7C-920F6E433061}" srcOrd="2" destOrd="0" presId="urn:microsoft.com/office/officeart/2018/5/layout/IconLeafLabelList"/>
    <dgm:cxn modelId="{5B993596-0C6D-4C30-919D-557689263530}" type="presParOf" srcId="{894638E2-4BE5-40E7-8544-F277961C1D75}" destId="{76E4547C-8917-4385-9CB6-902048A3FA93}"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2B16F8E4-012F-4423-ABA4-4FDC1D0C9DCC}">
      <dgm:prSet/>
      <dgm:spPr/>
      <dgm:t>
        <a:bodyPr/>
        <a:lstStyle/>
        <a:p>
          <a:pPr>
            <a:lnSpc>
              <a:spcPct val="100000"/>
            </a:lnSpc>
          </a:pPr>
          <a:r>
            <a:rPr lang="en-US" b="1"/>
            <a:t>Rationale - refining</a:t>
          </a:r>
          <a:endParaRPr lang="en-US"/>
        </a:p>
      </dgm:t>
    </dgm:pt>
    <dgm:pt modelId="{3933CE02-7C5B-4A75-8B17-BC9464498CD8}" type="parTrans" cxnId="{88EA96EF-5176-473E-AD04-72382A4F61E3}">
      <dgm:prSet/>
      <dgm:spPr/>
      <dgm:t>
        <a:bodyPr/>
        <a:lstStyle/>
        <a:p>
          <a:endParaRPr lang="en-US"/>
        </a:p>
      </dgm:t>
    </dgm:pt>
    <dgm:pt modelId="{498AD33C-977C-4717-B2B6-FD24B22BA6C4}" type="sibTrans" cxnId="{88EA96EF-5176-473E-AD04-72382A4F61E3}">
      <dgm:prSet/>
      <dgm:spPr/>
      <dgm:t>
        <a:bodyPr/>
        <a:lstStyle/>
        <a:p>
          <a:endParaRPr lang="en-US"/>
        </a:p>
      </dgm:t>
    </dgm:pt>
    <dgm:pt modelId="{71A26A96-A556-42CC-A696-CA8120162E7F}">
      <dgm:prSet/>
      <dgm:spPr/>
      <dgm:t>
        <a:bodyPr/>
        <a:lstStyle/>
        <a:p>
          <a:pPr>
            <a:lnSpc>
              <a:spcPct val="100000"/>
            </a:lnSpc>
          </a:pPr>
          <a:r>
            <a:rPr lang="en-US" b="1"/>
            <a:t>Draft Big Ideas and narrative</a:t>
          </a:r>
          <a:endParaRPr lang="en-US"/>
        </a:p>
      </dgm:t>
    </dgm:pt>
    <dgm:pt modelId="{9C46EF7D-0D2B-4251-96D9-27575DB4B2AA}" type="parTrans" cxnId="{B6A77E2B-EEB5-4D1C-A3A2-F11E1E9B6D24}">
      <dgm:prSet/>
      <dgm:spPr/>
      <dgm:t>
        <a:bodyPr/>
        <a:lstStyle/>
        <a:p>
          <a:endParaRPr lang="en-US"/>
        </a:p>
      </dgm:t>
    </dgm:pt>
    <dgm:pt modelId="{FA6AAE30-A769-4BFD-9CAE-04F900777D3A}" type="sibTrans" cxnId="{B6A77E2B-EEB5-4D1C-A3A2-F11E1E9B6D24}">
      <dgm:prSet/>
      <dgm:spPr/>
      <dgm:t>
        <a:bodyPr/>
        <a:lstStyle/>
        <a:p>
          <a:endParaRPr lang="en-US"/>
        </a:p>
      </dgm:t>
    </dgm:pt>
    <dgm:pt modelId="{B83A90E8-DFCB-4B8E-B922-176962E4D983}">
      <dgm:prSet/>
      <dgm:spPr/>
      <dgm:t>
        <a:bodyPr/>
        <a:lstStyle/>
        <a:p>
          <a:pPr>
            <a:lnSpc>
              <a:spcPct val="100000"/>
            </a:lnSpc>
          </a:pPr>
          <a:r>
            <a:rPr lang="en-US" b="1"/>
            <a:t>Refine draft concept headers and agree narrative</a:t>
          </a:r>
          <a:endParaRPr lang="en-US"/>
        </a:p>
      </dgm:t>
    </dgm:pt>
    <dgm:pt modelId="{A58D3D37-17AC-45D2-9472-44B51C9BC481}" type="parTrans" cxnId="{713B9B62-967B-4E75-AF59-25C2FD5ECAEE}">
      <dgm:prSet/>
      <dgm:spPr/>
      <dgm:t>
        <a:bodyPr/>
        <a:lstStyle/>
        <a:p>
          <a:endParaRPr lang="en-US"/>
        </a:p>
      </dgm:t>
    </dgm:pt>
    <dgm:pt modelId="{9183F79B-98DF-4A60-8B6E-C415228683A7}" type="sibTrans" cxnId="{713B9B62-967B-4E75-AF59-25C2FD5ECAEE}">
      <dgm:prSet/>
      <dgm:spPr/>
      <dgm:t>
        <a:bodyPr/>
        <a:lstStyle/>
        <a:p>
          <a:endParaRPr lang="en-US"/>
        </a:p>
      </dgm:t>
    </dgm:pt>
    <dgm:pt modelId="{E883DE93-C462-4215-9402-7E0E2ACAD384}">
      <dgm:prSet/>
      <dgm:spPr/>
      <dgm:t>
        <a:bodyPr/>
        <a:lstStyle/>
        <a:p>
          <a:pPr>
            <a:lnSpc>
              <a:spcPct val="100000"/>
            </a:lnSpc>
          </a:pPr>
          <a:r>
            <a:rPr lang="en-US" b="1"/>
            <a:t>Develop knowledge statements for each concept header, aligned with the big ideas</a:t>
          </a:r>
          <a:endParaRPr lang="en-US"/>
        </a:p>
      </dgm:t>
    </dgm:pt>
    <dgm:pt modelId="{2D4D5FC2-6B17-4F85-941C-EBF4CB2479C2}" type="parTrans" cxnId="{8C654A30-6DDB-4B44-9FE0-81E72735D93A}">
      <dgm:prSet/>
      <dgm:spPr/>
      <dgm:t>
        <a:bodyPr/>
        <a:lstStyle/>
        <a:p>
          <a:endParaRPr lang="en-US"/>
        </a:p>
      </dgm:t>
    </dgm:pt>
    <dgm:pt modelId="{DBFA6B23-5ACD-4357-B328-87B87AF113FF}" type="sibTrans" cxnId="{8C654A30-6DDB-4B44-9FE0-81E72735D93A}">
      <dgm:prSet/>
      <dgm:spPr/>
      <dgm:t>
        <a:bodyPr/>
        <a:lstStyle/>
        <a:p>
          <a:endParaRPr lang="en-US"/>
        </a:p>
      </dgm:t>
    </dgm:pt>
    <dgm:pt modelId="{BF89AC5A-F9A1-4710-815E-5863CDBEDAFF}">
      <dgm:prSet/>
      <dgm:spPr/>
      <dgm:t>
        <a:bodyPr/>
        <a:lstStyle/>
        <a:p>
          <a:pPr>
            <a:lnSpc>
              <a:spcPct val="100000"/>
            </a:lnSpc>
          </a:pPr>
          <a:r>
            <a:rPr lang="en-US" b="1"/>
            <a:t>AIM: June 2026, draft of the 3-18 science curriculum ready for consultation.</a:t>
          </a:r>
        </a:p>
      </dgm:t>
    </dgm:pt>
    <dgm:pt modelId="{00F6A685-3546-495F-AC5C-9FF0BA3B60AA}" type="parTrans" cxnId="{9236FCE4-352A-4CB3-8627-E3ABD7EA3EA5}">
      <dgm:prSet/>
      <dgm:spPr/>
      <dgm:t>
        <a:bodyPr/>
        <a:lstStyle/>
        <a:p>
          <a:endParaRPr lang="en-US"/>
        </a:p>
      </dgm:t>
    </dgm:pt>
    <dgm:pt modelId="{DE90A4A5-01F8-4C37-B68F-9E4844869384}" type="sibTrans" cxnId="{9236FCE4-352A-4CB3-8627-E3ABD7EA3EA5}">
      <dgm:prSet/>
      <dgm:spPr/>
      <dgm:t>
        <a:bodyPr/>
        <a:lstStyle/>
        <a:p>
          <a:endParaRPr lang="en-US"/>
        </a:p>
      </dgm:t>
    </dgm:pt>
    <dgm:pt modelId="{8C51033B-8E61-41FE-98E5-DB288FC5BF4E}">
      <dgm:prSet phldr="0"/>
      <dgm:spPr/>
      <dgm:t>
        <a:bodyPr/>
        <a:lstStyle/>
        <a:p>
          <a:pPr>
            <a:lnSpc>
              <a:spcPct val="100000"/>
            </a:lnSpc>
          </a:pPr>
          <a:r>
            <a:rPr lang="en-US" sz="1100" b="1">
              <a:latin typeface="Calibri"/>
              <a:ea typeface="Calibri"/>
              <a:cs typeface="Calibri"/>
            </a:rPr>
            <a:t>Engagement with Children and Young People</a:t>
          </a:r>
          <a:endParaRPr lang="en-US" b="1">
            <a:latin typeface="Aptos Display" panose="02110004020202020204"/>
          </a:endParaRPr>
        </a:p>
      </dgm:t>
    </dgm:pt>
    <dgm:pt modelId="{DFA524AE-1086-413F-AB11-45D366A87643}" type="parTrans" cxnId="{A3059D29-D15F-404B-915F-F49885404BF0}">
      <dgm:prSet/>
      <dgm:spPr/>
    </dgm:pt>
    <dgm:pt modelId="{C05AE1DF-2D7C-47C9-BDA0-1F75E21F8A89}" type="sibTrans" cxnId="{A3059D29-D15F-404B-915F-F49885404BF0}">
      <dgm:prSet/>
      <dgm:spPr/>
    </dgm:pt>
    <dgm:pt modelId="{9EB3ABC0-D6C2-4F48-B9F3-2E8F1877A36C}" type="pres">
      <dgm:prSet presAssocID="{9AB0CE3B-68EE-4E9A-94D4-254A1F3A4147}" presName="root" presStyleCnt="0">
        <dgm:presLayoutVars>
          <dgm:dir/>
          <dgm:resizeHandles val="exact"/>
        </dgm:presLayoutVars>
      </dgm:prSet>
      <dgm:spPr/>
    </dgm:pt>
    <dgm:pt modelId="{3DE487F1-7200-438A-AA94-AAC865E3DA37}" type="pres">
      <dgm:prSet presAssocID="{2B16F8E4-012F-4423-ABA4-4FDC1D0C9DCC}" presName="compNode" presStyleCnt="0"/>
      <dgm:spPr/>
    </dgm:pt>
    <dgm:pt modelId="{E9A62AFC-D911-4274-976D-465A3A714D0A}" type="pres">
      <dgm:prSet presAssocID="{2B16F8E4-012F-4423-ABA4-4FDC1D0C9DCC}" presName="bgRect" presStyleLbl="bgShp" presStyleIdx="0" presStyleCnt="6"/>
      <dgm:spPr/>
    </dgm:pt>
    <dgm:pt modelId="{12F3777B-9FC0-40CB-B457-733FD06328E3}" type="pres">
      <dgm:prSet presAssocID="{2B16F8E4-012F-4423-ABA4-4FDC1D0C9DC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A6C3F91E-A46F-4AC6-9F3B-6B330E626747}" type="pres">
      <dgm:prSet presAssocID="{2B16F8E4-012F-4423-ABA4-4FDC1D0C9DCC}" presName="spaceRect" presStyleCnt="0"/>
      <dgm:spPr/>
    </dgm:pt>
    <dgm:pt modelId="{9681633E-73EA-4256-BF57-EB3A17D56973}" type="pres">
      <dgm:prSet presAssocID="{2B16F8E4-012F-4423-ABA4-4FDC1D0C9DCC}" presName="parTx" presStyleLbl="revTx" presStyleIdx="0" presStyleCnt="6">
        <dgm:presLayoutVars>
          <dgm:chMax val="0"/>
          <dgm:chPref val="0"/>
        </dgm:presLayoutVars>
      </dgm:prSet>
      <dgm:spPr/>
    </dgm:pt>
    <dgm:pt modelId="{92DD0317-788E-478F-A1F9-C73A2985DACB}" type="pres">
      <dgm:prSet presAssocID="{498AD33C-977C-4717-B2B6-FD24B22BA6C4}" presName="sibTrans" presStyleCnt="0"/>
      <dgm:spPr/>
    </dgm:pt>
    <dgm:pt modelId="{4AF245B4-66F2-42C0-965D-B514DE97F4A3}" type="pres">
      <dgm:prSet presAssocID="{71A26A96-A556-42CC-A696-CA8120162E7F}" presName="compNode" presStyleCnt="0"/>
      <dgm:spPr/>
    </dgm:pt>
    <dgm:pt modelId="{FACC0478-13E4-446D-80E8-4D81700753DA}" type="pres">
      <dgm:prSet presAssocID="{71A26A96-A556-42CC-A696-CA8120162E7F}" presName="bgRect" presStyleLbl="bgShp" presStyleIdx="1" presStyleCnt="6"/>
      <dgm:spPr/>
    </dgm:pt>
    <dgm:pt modelId="{953796F4-DBED-49A9-B69C-5B6439778541}" type="pres">
      <dgm:prSet presAssocID="{71A26A96-A556-42CC-A696-CA8120162E7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887997CB-891D-4B81-BADE-63FA0C49BE6E}" type="pres">
      <dgm:prSet presAssocID="{71A26A96-A556-42CC-A696-CA8120162E7F}" presName="spaceRect" presStyleCnt="0"/>
      <dgm:spPr/>
    </dgm:pt>
    <dgm:pt modelId="{2DA092E0-F976-444E-BF68-9393444E6798}" type="pres">
      <dgm:prSet presAssocID="{71A26A96-A556-42CC-A696-CA8120162E7F}" presName="parTx" presStyleLbl="revTx" presStyleIdx="1" presStyleCnt="6">
        <dgm:presLayoutVars>
          <dgm:chMax val="0"/>
          <dgm:chPref val="0"/>
        </dgm:presLayoutVars>
      </dgm:prSet>
      <dgm:spPr/>
    </dgm:pt>
    <dgm:pt modelId="{4D739218-D3FC-40A3-9DFF-59BFC304B816}" type="pres">
      <dgm:prSet presAssocID="{FA6AAE30-A769-4BFD-9CAE-04F900777D3A}" presName="sibTrans" presStyleCnt="0"/>
      <dgm:spPr/>
    </dgm:pt>
    <dgm:pt modelId="{72136074-70A1-4A12-8192-0E7176E22A55}" type="pres">
      <dgm:prSet presAssocID="{B83A90E8-DFCB-4B8E-B922-176962E4D983}" presName="compNode" presStyleCnt="0"/>
      <dgm:spPr/>
    </dgm:pt>
    <dgm:pt modelId="{D1A180BE-B51C-4027-8D0D-BFD9AC584C5B}" type="pres">
      <dgm:prSet presAssocID="{B83A90E8-DFCB-4B8E-B922-176962E4D983}" presName="bgRect" presStyleLbl="bgShp" presStyleIdx="2" presStyleCnt="6"/>
      <dgm:spPr/>
    </dgm:pt>
    <dgm:pt modelId="{BA84EED5-9049-4C92-BA91-85546117938B}" type="pres">
      <dgm:prSet presAssocID="{B83A90E8-DFCB-4B8E-B922-176962E4D98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D6FB5B77-EE56-48FC-8CA3-2B031038F11B}" type="pres">
      <dgm:prSet presAssocID="{B83A90E8-DFCB-4B8E-B922-176962E4D983}" presName="spaceRect" presStyleCnt="0"/>
      <dgm:spPr/>
    </dgm:pt>
    <dgm:pt modelId="{E24198D0-B6AD-4B70-B725-62920964AD76}" type="pres">
      <dgm:prSet presAssocID="{B83A90E8-DFCB-4B8E-B922-176962E4D983}" presName="parTx" presStyleLbl="revTx" presStyleIdx="2" presStyleCnt="6">
        <dgm:presLayoutVars>
          <dgm:chMax val="0"/>
          <dgm:chPref val="0"/>
        </dgm:presLayoutVars>
      </dgm:prSet>
      <dgm:spPr/>
    </dgm:pt>
    <dgm:pt modelId="{F64A9C80-1BA3-4238-80C0-F7A135571C48}" type="pres">
      <dgm:prSet presAssocID="{9183F79B-98DF-4A60-8B6E-C415228683A7}" presName="sibTrans" presStyleCnt="0"/>
      <dgm:spPr/>
    </dgm:pt>
    <dgm:pt modelId="{D019E6F8-49BC-4157-99EA-E2A824E2A612}" type="pres">
      <dgm:prSet presAssocID="{E883DE93-C462-4215-9402-7E0E2ACAD384}" presName="compNode" presStyleCnt="0"/>
      <dgm:spPr/>
    </dgm:pt>
    <dgm:pt modelId="{0E641420-1157-4BE8-8657-765CC58B8A2C}" type="pres">
      <dgm:prSet presAssocID="{E883DE93-C462-4215-9402-7E0E2ACAD384}" presName="bgRect" presStyleLbl="bgShp" presStyleIdx="3" presStyleCnt="6"/>
      <dgm:spPr/>
    </dgm:pt>
    <dgm:pt modelId="{4BD032FD-4F3B-4BBE-9668-FA25CD30599F}" type="pres">
      <dgm:prSet presAssocID="{E883DE93-C462-4215-9402-7E0E2ACAD38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d with Gears"/>
        </a:ext>
      </dgm:extLst>
    </dgm:pt>
    <dgm:pt modelId="{D6BF495B-7F64-473B-A961-A3B63F59036E}" type="pres">
      <dgm:prSet presAssocID="{E883DE93-C462-4215-9402-7E0E2ACAD384}" presName="spaceRect" presStyleCnt="0"/>
      <dgm:spPr/>
    </dgm:pt>
    <dgm:pt modelId="{8B4DBC0A-9DB9-49F4-B52F-B750E90B1BB5}" type="pres">
      <dgm:prSet presAssocID="{E883DE93-C462-4215-9402-7E0E2ACAD384}" presName="parTx" presStyleLbl="revTx" presStyleIdx="3" presStyleCnt="6">
        <dgm:presLayoutVars>
          <dgm:chMax val="0"/>
          <dgm:chPref val="0"/>
        </dgm:presLayoutVars>
      </dgm:prSet>
      <dgm:spPr/>
    </dgm:pt>
    <dgm:pt modelId="{022B403F-F32D-44BB-A354-C02734524E6B}" type="pres">
      <dgm:prSet presAssocID="{DBFA6B23-5ACD-4357-B328-87B87AF113FF}" presName="sibTrans" presStyleCnt="0"/>
      <dgm:spPr/>
    </dgm:pt>
    <dgm:pt modelId="{5D932196-85E1-40E2-8A31-B757ED201C74}" type="pres">
      <dgm:prSet presAssocID="{8C51033B-8E61-41FE-98E5-DB288FC5BF4E}" presName="compNode" presStyleCnt="0"/>
      <dgm:spPr/>
    </dgm:pt>
    <dgm:pt modelId="{A6850320-5DEE-4479-95CC-DEE235A3E96B}" type="pres">
      <dgm:prSet presAssocID="{8C51033B-8E61-41FE-98E5-DB288FC5BF4E}" presName="bgRect" presStyleLbl="bgShp" presStyleIdx="4" presStyleCnt="6"/>
      <dgm:spPr/>
    </dgm:pt>
    <dgm:pt modelId="{40742F86-2787-417F-8A6A-4101BDFBAF56}" type="pres">
      <dgm:prSet presAssocID="{8C51033B-8E61-41FE-98E5-DB288FC5BF4E}"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ildren outline"/>
        </a:ext>
      </dgm:extLst>
    </dgm:pt>
    <dgm:pt modelId="{5DEA1EE8-42E4-4807-857E-FF4172A34FBA}" type="pres">
      <dgm:prSet presAssocID="{8C51033B-8E61-41FE-98E5-DB288FC5BF4E}" presName="spaceRect" presStyleCnt="0"/>
      <dgm:spPr/>
    </dgm:pt>
    <dgm:pt modelId="{1E284E88-80BA-4F31-9B44-D92F07C4FAE0}" type="pres">
      <dgm:prSet presAssocID="{8C51033B-8E61-41FE-98E5-DB288FC5BF4E}" presName="parTx" presStyleLbl="revTx" presStyleIdx="4" presStyleCnt="6">
        <dgm:presLayoutVars>
          <dgm:chMax val="0"/>
          <dgm:chPref val="0"/>
        </dgm:presLayoutVars>
      </dgm:prSet>
      <dgm:spPr/>
    </dgm:pt>
    <dgm:pt modelId="{847B13A5-84DF-4F3E-85F9-22CA426A3F34}" type="pres">
      <dgm:prSet presAssocID="{C05AE1DF-2D7C-47C9-BDA0-1F75E21F8A89}" presName="sibTrans" presStyleCnt="0"/>
      <dgm:spPr/>
    </dgm:pt>
    <dgm:pt modelId="{E20016A1-42C0-4C45-BD05-92996449C674}" type="pres">
      <dgm:prSet presAssocID="{BF89AC5A-F9A1-4710-815E-5863CDBEDAFF}" presName="compNode" presStyleCnt="0"/>
      <dgm:spPr/>
    </dgm:pt>
    <dgm:pt modelId="{DFCE098E-C092-4B4E-B292-2E669C57449F}" type="pres">
      <dgm:prSet presAssocID="{BF89AC5A-F9A1-4710-815E-5863CDBEDAFF}" presName="bgRect" presStyleLbl="bgShp" presStyleIdx="5" presStyleCnt="6"/>
      <dgm:spPr/>
    </dgm:pt>
    <dgm:pt modelId="{1ACE5A73-37EA-4758-873F-85A981E4718C}" type="pres">
      <dgm:prSet presAssocID="{BF89AC5A-F9A1-4710-815E-5863CDBEDAF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ploma Roll"/>
        </a:ext>
      </dgm:extLst>
    </dgm:pt>
    <dgm:pt modelId="{AAB4FD14-8F4F-4EA8-930A-63B916888E57}" type="pres">
      <dgm:prSet presAssocID="{BF89AC5A-F9A1-4710-815E-5863CDBEDAFF}" presName="spaceRect" presStyleCnt="0"/>
      <dgm:spPr/>
    </dgm:pt>
    <dgm:pt modelId="{1D9868DA-BE20-4BC7-BA50-AC239F36FBEF}" type="pres">
      <dgm:prSet presAssocID="{BF89AC5A-F9A1-4710-815E-5863CDBEDAFF}" presName="parTx" presStyleLbl="revTx" presStyleIdx="5" presStyleCnt="6">
        <dgm:presLayoutVars>
          <dgm:chMax val="0"/>
          <dgm:chPref val="0"/>
        </dgm:presLayoutVars>
      </dgm:prSet>
      <dgm:spPr/>
    </dgm:pt>
  </dgm:ptLst>
  <dgm:cxnLst>
    <dgm:cxn modelId="{C33B3D19-7681-4FF5-8682-F61447A57F4D}" type="presOf" srcId="{B83A90E8-DFCB-4B8E-B922-176962E4D983}" destId="{E24198D0-B6AD-4B70-B725-62920964AD76}" srcOrd="0" destOrd="0" presId="urn:microsoft.com/office/officeart/2018/2/layout/IconVerticalSolidList"/>
    <dgm:cxn modelId="{A3059D29-D15F-404B-915F-F49885404BF0}" srcId="{9AB0CE3B-68EE-4E9A-94D4-254A1F3A4147}" destId="{8C51033B-8E61-41FE-98E5-DB288FC5BF4E}" srcOrd="4" destOrd="0" parTransId="{DFA524AE-1086-413F-AB11-45D366A87643}" sibTransId="{C05AE1DF-2D7C-47C9-BDA0-1F75E21F8A89}"/>
    <dgm:cxn modelId="{B6A77E2B-EEB5-4D1C-A3A2-F11E1E9B6D24}" srcId="{9AB0CE3B-68EE-4E9A-94D4-254A1F3A4147}" destId="{71A26A96-A556-42CC-A696-CA8120162E7F}" srcOrd="1" destOrd="0" parTransId="{9C46EF7D-0D2B-4251-96D9-27575DB4B2AA}" sibTransId="{FA6AAE30-A769-4BFD-9CAE-04F900777D3A}"/>
    <dgm:cxn modelId="{8C654A30-6DDB-4B44-9FE0-81E72735D93A}" srcId="{9AB0CE3B-68EE-4E9A-94D4-254A1F3A4147}" destId="{E883DE93-C462-4215-9402-7E0E2ACAD384}" srcOrd="3" destOrd="0" parTransId="{2D4D5FC2-6B17-4F85-941C-EBF4CB2479C2}" sibTransId="{DBFA6B23-5ACD-4357-B328-87B87AF113FF}"/>
    <dgm:cxn modelId="{E748035F-D9E7-44F3-9B6F-7B26CF550CED}" type="presOf" srcId="{71A26A96-A556-42CC-A696-CA8120162E7F}" destId="{2DA092E0-F976-444E-BF68-9393444E6798}" srcOrd="0" destOrd="0" presId="urn:microsoft.com/office/officeart/2018/2/layout/IconVerticalSolidList"/>
    <dgm:cxn modelId="{713B9B62-967B-4E75-AF59-25C2FD5ECAEE}" srcId="{9AB0CE3B-68EE-4E9A-94D4-254A1F3A4147}" destId="{B83A90E8-DFCB-4B8E-B922-176962E4D983}" srcOrd="2" destOrd="0" parTransId="{A58D3D37-17AC-45D2-9472-44B51C9BC481}" sibTransId="{9183F79B-98DF-4A60-8B6E-C415228683A7}"/>
    <dgm:cxn modelId="{FE015E48-1AE4-45BB-B8AA-67A3B51FC3B2}" type="presOf" srcId="{BF89AC5A-F9A1-4710-815E-5863CDBEDAFF}" destId="{1D9868DA-BE20-4BC7-BA50-AC239F36FBEF}" srcOrd="0" destOrd="0" presId="urn:microsoft.com/office/officeart/2018/2/layout/IconVerticalSolidList"/>
    <dgm:cxn modelId="{B91BD9A8-1F4D-4026-BA6A-14E9559E1E35}" type="presOf" srcId="{2B16F8E4-012F-4423-ABA4-4FDC1D0C9DCC}" destId="{9681633E-73EA-4256-BF57-EB3A17D56973}" srcOrd="0" destOrd="0" presId="urn:microsoft.com/office/officeart/2018/2/layout/IconVerticalSolidList"/>
    <dgm:cxn modelId="{0E081EB2-F563-43DF-B83E-C95B9AE3AE90}" type="presOf" srcId="{8C51033B-8E61-41FE-98E5-DB288FC5BF4E}" destId="{1E284E88-80BA-4F31-9B44-D92F07C4FAE0}" srcOrd="0" destOrd="0" presId="urn:microsoft.com/office/officeart/2018/2/layout/IconVerticalSolidList"/>
    <dgm:cxn modelId="{53E8DAD9-989D-4CA0-AD2F-9EEC4D9BB620}" type="presOf" srcId="{9AB0CE3B-68EE-4E9A-94D4-254A1F3A4147}" destId="{9EB3ABC0-D6C2-4F48-B9F3-2E8F1877A36C}" srcOrd="0" destOrd="0" presId="urn:microsoft.com/office/officeart/2018/2/layout/IconVerticalSolidList"/>
    <dgm:cxn modelId="{9236FCE4-352A-4CB3-8627-E3ABD7EA3EA5}" srcId="{9AB0CE3B-68EE-4E9A-94D4-254A1F3A4147}" destId="{BF89AC5A-F9A1-4710-815E-5863CDBEDAFF}" srcOrd="5" destOrd="0" parTransId="{00F6A685-3546-495F-AC5C-9FF0BA3B60AA}" sibTransId="{DE90A4A5-01F8-4C37-B68F-9E4844869384}"/>
    <dgm:cxn modelId="{88EA96EF-5176-473E-AD04-72382A4F61E3}" srcId="{9AB0CE3B-68EE-4E9A-94D4-254A1F3A4147}" destId="{2B16F8E4-012F-4423-ABA4-4FDC1D0C9DCC}" srcOrd="0" destOrd="0" parTransId="{3933CE02-7C5B-4A75-8B17-BC9464498CD8}" sibTransId="{498AD33C-977C-4717-B2B6-FD24B22BA6C4}"/>
    <dgm:cxn modelId="{5C31B1FC-37B7-4541-A5B2-DDB21A10AE67}" type="presOf" srcId="{E883DE93-C462-4215-9402-7E0E2ACAD384}" destId="{8B4DBC0A-9DB9-49F4-B52F-B750E90B1BB5}" srcOrd="0" destOrd="0" presId="urn:microsoft.com/office/officeart/2018/2/layout/IconVerticalSolidList"/>
    <dgm:cxn modelId="{7E58442F-9E30-4E46-988B-F530844D41B6}" type="presParOf" srcId="{9EB3ABC0-D6C2-4F48-B9F3-2E8F1877A36C}" destId="{3DE487F1-7200-438A-AA94-AAC865E3DA37}" srcOrd="0" destOrd="0" presId="urn:microsoft.com/office/officeart/2018/2/layout/IconVerticalSolidList"/>
    <dgm:cxn modelId="{2BF4E00F-CC1A-4771-858E-2593BC84F26A}" type="presParOf" srcId="{3DE487F1-7200-438A-AA94-AAC865E3DA37}" destId="{E9A62AFC-D911-4274-976D-465A3A714D0A}" srcOrd="0" destOrd="0" presId="urn:microsoft.com/office/officeart/2018/2/layout/IconVerticalSolidList"/>
    <dgm:cxn modelId="{A07234AA-6524-4D01-98E3-10B5CBDEF5E3}" type="presParOf" srcId="{3DE487F1-7200-438A-AA94-AAC865E3DA37}" destId="{12F3777B-9FC0-40CB-B457-733FD06328E3}" srcOrd="1" destOrd="0" presId="urn:microsoft.com/office/officeart/2018/2/layout/IconVerticalSolidList"/>
    <dgm:cxn modelId="{472F1307-B48C-43C5-B346-C854502822FD}" type="presParOf" srcId="{3DE487F1-7200-438A-AA94-AAC865E3DA37}" destId="{A6C3F91E-A46F-4AC6-9F3B-6B330E626747}" srcOrd="2" destOrd="0" presId="urn:microsoft.com/office/officeart/2018/2/layout/IconVerticalSolidList"/>
    <dgm:cxn modelId="{72356AFA-5172-4E3B-9D88-91C90AAB1C97}" type="presParOf" srcId="{3DE487F1-7200-438A-AA94-AAC865E3DA37}" destId="{9681633E-73EA-4256-BF57-EB3A17D56973}" srcOrd="3" destOrd="0" presId="urn:microsoft.com/office/officeart/2018/2/layout/IconVerticalSolidList"/>
    <dgm:cxn modelId="{3A306FA9-72DE-4038-8BD1-19ECB629F7BA}" type="presParOf" srcId="{9EB3ABC0-D6C2-4F48-B9F3-2E8F1877A36C}" destId="{92DD0317-788E-478F-A1F9-C73A2985DACB}" srcOrd="1" destOrd="0" presId="urn:microsoft.com/office/officeart/2018/2/layout/IconVerticalSolidList"/>
    <dgm:cxn modelId="{18735CE2-472C-4DF9-895C-C1D255C41BD0}" type="presParOf" srcId="{9EB3ABC0-D6C2-4F48-B9F3-2E8F1877A36C}" destId="{4AF245B4-66F2-42C0-965D-B514DE97F4A3}" srcOrd="2" destOrd="0" presId="urn:microsoft.com/office/officeart/2018/2/layout/IconVerticalSolidList"/>
    <dgm:cxn modelId="{7A10CBDC-7363-497F-8531-1525249753C6}" type="presParOf" srcId="{4AF245B4-66F2-42C0-965D-B514DE97F4A3}" destId="{FACC0478-13E4-446D-80E8-4D81700753DA}" srcOrd="0" destOrd="0" presId="urn:microsoft.com/office/officeart/2018/2/layout/IconVerticalSolidList"/>
    <dgm:cxn modelId="{4453B389-CB51-4C25-B63A-DA1D30583438}" type="presParOf" srcId="{4AF245B4-66F2-42C0-965D-B514DE97F4A3}" destId="{953796F4-DBED-49A9-B69C-5B6439778541}" srcOrd="1" destOrd="0" presId="urn:microsoft.com/office/officeart/2018/2/layout/IconVerticalSolidList"/>
    <dgm:cxn modelId="{816301D3-746A-4BFA-AE4A-9CFF901C4D7B}" type="presParOf" srcId="{4AF245B4-66F2-42C0-965D-B514DE97F4A3}" destId="{887997CB-891D-4B81-BADE-63FA0C49BE6E}" srcOrd="2" destOrd="0" presId="urn:microsoft.com/office/officeart/2018/2/layout/IconVerticalSolidList"/>
    <dgm:cxn modelId="{20D0CD64-6BAF-4F9B-B6A9-5BD5DDFD5FC9}" type="presParOf" srcId="{4AF245B4-66F2-42C0-965D-B514DE97F4A3}" destId="{2DA092E0-F976-444E-BF68-9393444E6798}" srcOrd="3" destOrd="0" presId="urn:microsoft.com/office/officeart/2018/2/layout/IconVerticalSolidList"/>
    <dgm:cxn modelId="{907856A3-E06E-4C76-92BB-2FA0232F5584}" type="presParOf" srcId="{9EB3ABC0-D6C2-4F48-B9F3-2E8F1877A36C}" destId="{4D739218-D3FC-40A3-9DFF-59BFC304B816}" srcOrd="3" destOrd="0" presId="urn:microsoft.com/office/officeart/2018/2/layout/IconVerticalSolidList"/>
    <dgm:cxn modelId="{A7867AFF-502C-4791-8A56-22B0BCFED324}" type="presParOf" srcId="{9EB3ABC0-D6C2-4F48-B9F3-2E8F1877A36C}" destId="{72136074-70A1-4A12-8192-0E7176E22A55}" srcOrd="4" destOrd="0" presId="urn:microsoft.com/office/officeart/2018/2/layout/IconVerticalSolidList"/>
    <dgm:cxn modelId="{722A7B5B-D4B5-4E0F-A89E-728B8B6D982D}" type="presParOf" srcId="{72136074-70A1-4A12-8192-0E7176E22A55}" destId="{D1A180BE-B51C-4027-8D0D-BFD9AC584C5B}" srcOrd="0" destOrd="0" presId="urn:microsoft.com/office/officeart/2018/2/layout/IconVerticalSolidList"/>
    <dgm:cxn modelId="{D3D0B24F-22FC-430F-98FC-7ED1CAA59A84}" type="presParOf" srcId="{72136074-70A1-4A12-8192-0E7176E22A55}" destId="{BA84EED5-9049-4C92-BA91-85546117938B}" srcOrd="1" destOrd="0" presId="urn:microsoft.com/office/officeart/2018/2/layout/IconVerticalSolidList"/>
    <dgm:cxn modelId="{3AFE541D-F983-4AAC-9070-BF7A7F77B3D9}" type="presParOf" srcId="{72136074-70A1-4A12-8192-0E7176E22A55}" destId="{D6FB5B77-EE56-48FC-8CA3-2B031038F11B}" srcOrd="2" destOrd="0" presId="urn:microsoft.com/office/officeart/2018/2/layout/IconVerticalSolidList"/>
    <dgm:cxn modelId="{3153D75B-3F39-4BEB-B3C2-6E9470FB9675}" type="presParOf" srcId="{72136074-70A1-4A12-8192-0E7176E22A55}" destId="{E24198D0-B6AD-4B70-B725-62920964AD76}" srcOrd="3" destOrd="0" presId="urn:microsoft.com/office/officeart/2018/2/layout/IconVerticalSolidList"/>
    <dgm:cxn modelId="{848B1947-D3CD-4985-988E-64AB61A416DD}" type="presParOf" srcId="{9EB3ABC0-D6C2-4F48-B9F3-2E8F1877A36C}" destId="{F64A9C80-1BA3-4238-80C0-F7A135571C48}" srcOrd="5" destOrd="0" presId="urn:microsoft.com/office/officeart/2018/2/layout/IconVerticalSolidList"/>
    <dgm:cxn modelId="{47C5E217-806F-4A9F-8C98-5E0C3183543F}" type="presParOf" srcId="{9EB3ABC0-D6C2-4F48-B9F3-2E8F1877A36C}" destId="{D019E6F8-49BC-4157-99EA-E2A824E2A612}" srcOrd="6" destOrd="0" presId="urn:microsoft.com/office/officeart/2018/2/layout/IconVerticalSolidList"/>
    <dgm:cxn modelId="{FD5D0750-5695-4929-A04B-D3811529CD49}" type="presParOf" srcId="{D019E6F8-49BC-4157-99EA-E2A824E2A612}" destId="{0E641420-1157-4BE8-8657-765CC58B8A2C}" srcOrd="0" destOrd="0" presId="urn:microsoft.com/office/officeart/2018/2/layout/IconVerticalSolidList"/>
    <dgm:cxn modelId="{BA1ED6D3-33D2-4F17-9757-BCB47C6F2F98}" type="presParOf" srcId="{D019E6F8-49BC-4157-99EA-E2A824E2A612}" destId="{4BD032FD-4F3B-4BBE-9668-FA25CD30599F}" srcOrd="1" destOrd="0" presId="urn:microsoft.com/office/officeart/2018/2/layout/IconVerticalSolidList"/>
    <dgm:cxn modelId="{622B0D97-F370-4AF2-8CBD-B4CD59AF57D1}" type="presParOf" srcId="{D019E6F8-49BC-4157-99EA-E2A824E2A612}" destId="{D6BF495B-7F64-473B-A961-A3B63F59036E}" srcOrd="2" destOrd="0" presId="urn:microsoft.com/office/officeart/2018/2/layout/IconVerticalSolidList"/>
    <dgm:cxn modelId="{D37D549B-C4AA-454E-8E35-D37F5F0AD48D}" type="presParOf" srcId="{D019E6F8-49BC-4157-99EA-E2A824E2A612}" destId="{8B4DBC0A-9DB9-49F4-B52F-B750E90B1BB5}" srcOrd="3" destOrd="0" presId="urn:microsoft.com/office/officeart/2018/2/layout/IconVerticalSolidList"/>
    <dgm:cxn modelId="{11C1272F-C1F8-4B21-9C76-64FBFD61605B}" type="presParOf" srcId="{9EB3ABC0-D6C2-4F48-B9F3-2E8F1877A36C}" destId="{022B403F-F32D-44BB-A354-C02734524E6B}" srcOrd="7" destOrd="0" presId="urn:microsoft.com/office/officeart/2018/2/layout/IconVerticalSolidList"/>
    <dgm:cxn modelId="{F9B64892-9BD6-4C06-930C-9427D1CB8636}" type="presParOf" srcId="{9EB3ABC0-D6C2-4F48-B9F3-2E8F1877A36C}" destId="{5D932196-85E1-40E2-8A31-B757ED201C74}" srcOrd="8" destOrd="0" presId="urn:microsoft.com/office/officeart/2018/2/layout/IconVerticalSolidList"/>
    <dgm:cxn modelId="{F34B4813-4F17-4597-9911-5C78AC4DA2BB}" type="presParOf" srcId="{5D932196-85E1-40E2-8A31-B757ED201C74}" destId="{A6850320-5DEE-4479-95CC-DEE235A3E96B}" srcOrd="0" destOrd="0" presId="urn:microsoft.com/office/officeart/2018/2/layout/IconVerticalSolidList"/>
    <dgm:cxn modelId="{1507DAB5-4FCC-4728-9E15-87F7BF9987D5}" type="presParOf" srcId="{5D932196-85E1-40E2-8A31-B757ED201C74}" destId="{40742F86-2787-417F-8A6A-4101BDFBAF56}" srcOrd="1" destOrd="0" presId="urn:microsoft.com/office/officeart/2018/2/layout/IconVerticalSolidList"/>
    <dgm:cxn modelId="{402C39FE-4996-4E5D-A1F4-6D205C53DD12}" type="presParOf" srcId="{5D932196-85E1-40E2-8A31-B757ED201C74}" destId="{5DEA1EE8-42E4-4807-857E-FF4172A34FBA}" srcOrd="2" destOrd="0" presId="urn:microsoft.com/office/officeart/2018/2/layout/IconVerticalSolidList"/>
    <dgm:cxn modelId="{BA732880-24E4-473A-81A9-EBC93E3BAC18}" type="presParOf" srcId="{5D932196-85E1-40E2-8A31-B757ED201C74}" destId="{1E284E88-80BA-4F31-9B44-D92F07C4FAE0}" srcOrd="3" destOrd="0" presId="urn:microsoft.com/office/officeart/2018/2/layout/IconVerticalSolidList"/>
    <dgm:cxn modelId="{5B8D11A8-DE78-4E19-B495-4650E9F9ACB8}" type="presParOf" srcId="{9EB3ABC0-D6C2-4F48-B9F3-2E8F1877A36C}" destId="{847B13A5-84DF-4F3E-85F9-22CA426A3F34}" srcOrd="9" destOrd="0" presId="urn:microsoft.com/office/officeart/2018/2/layout/IconVerticalSolidList"/>
    <dgm:cxn modelId="{B0D96489-F4DE-4BDE-94C5-F73B8A2AC8E6}" type="presParOf" srcId="{9EB3ABC0-D6C2-4F48-B9F3-2E8F1877A36C}" destId="{E20016A1-42C0-4C45-BD05-92996449C674}" srcOrd="10" destOrd="0" presId="urn:microsoft.com/office/officeart/2018/2/layout/IconVerticalSolidList"/>
    <dgm:cxn modelId="{CB2C2B63-8163-49D4-9B6D-0AF3B2176298}" type="presParOf" srcId="{E20016A1-42C0-4C45-BD05-92996449C674}" destId="{DFCE098E-C092-4B4E-B292-2E669C57449F}" srcOrd="0" destOrd="0" presId="urn:microsoft.com/office/officeart/2018/2/layout/IconVerticalSolidList"/>
    <dgm:cxn modelId="{DF134484-629D-4656-B658-CAD87439095F}" type="presParOf" srcId="{E20016A1-42C0-4C45-BD05-92996449C674}" destId="{1ACE5A73-37EA-4758-873F-85A981E4718C}" srcOrd="1" destOrd="0" presId="urn:microsoft.com/office/officeart/2018/2/layout/IconVerticalSolidList"/>
    <dgm:cxn modelId="{C9FA2D03-0F95-4410-BF2F-C0BE678D642C}" type="presParOf" srcId="{E20016A1-42C0-4C45-BD05-92996449C674}" destId="{AAB4FD14-8F4F-4EA8-930A-63B916888E57}" srcOrd="2" destOrd="0" presId="urn:microsoft.com/office/officeart/2018/2/layout/IconVerticalSolidList"/>
    <dgm:cxn modelId="{F38D7001-B65C-427C-908A-B1423EF47902}" type="presParOf" srcId="{E20016A1-42C0-4C45-BD05-92996449C674}" destId="{1D9868DA-BE20-4BC7-BA50-AC239F36FBE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B0CE3B-68EE-4E9A-94D4-254A1F3A4147}"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122F19C2-6516-4069-9A0E-7E11FB02614E}">
      <dgm:prSet phldr="0"/>
      <dgm:spPr/>
      <dgm:t>
        <a:bodyPr/>
        <a:lstStyle/>
        <a:p>
          <a:pPr>
            <a:lnSpc>
              <a:spcPct val="100000"/>
            </a:lnSpc>
          </a:pPr>
          <a:r>
            <a:rPr lang="en-GB" b="1">
              <a:latin typeface="Aptos"/>
            </a:rPr>
            <a:t>Science Newsletter – issued termly</a:t>
          </a:r>
        </a:p>
      </dgm:t>
    </dgm:pt>
    <dgm:pt modelId="{A5A152A8-3A61-4519-8786-4282E03CFC7F}" type="parTrans" cxnId="{3AF4F9D9-445D-4AD0-94E7-6E49B7C91ADB}">
      <dgm:prSet/>
      <dgm:spPr/>
    </dgm:pt>
    <dgm:pt modelId="{E1C04D82-535D-4E2B-8337-7DC1C30E9806}" type="sibTrans" cxnId="{3AF4F9D9-445D-4AD0-94E7-6E49B7C91ADB}">
      <dgm:prSet/>
      <dgm:spPr/>
    </dgm:pt>
    <dgm:pt modelId="{565C4B34-E942-45AA-9A01-DCCAEE4D375F}">
      <dgm:prSet phldr="0"/>
      <dgm:spPr/>
      <dgm:t>
        <a:bodyPr/>
        <a:lstStyle/>
        <a:p>
          <a:pPr>
            <a:lnSpc>
              <a:spcPct val="100000"/>
            </a:lnSpc>
          </a:pPr>
          <a:r>
            <a:rPr lang="en-GB" b="1">
              <a:latin typeface="Aptos"/>
            </a:rPr>
            <a:t>Sciences CIC Blog</a:t>
          </a:r>
        </a:p>
      </dgm:t>
    </dgm:pt>
    <dgm:pt modelId="{F3330026-4C32-4411-8893-DC5BF9757F6D}" type="parTrans" cxnId="{2607564F-04DC-4321-A87B-53F36E395B4E}">
      <dgm:prSet/>
      <dgm:spPr/>
    </dgm:pt>
    <dgm:pt modelId="{FD2F0CE0-2344-4B0D-BD74-59D9B97EDF5C}" type="sibTrans" cxnId="{2607564F-04DC-4321-A87B-53F36E395B4E}">
      <dgm:prSet/>
      <dgm:spPr/>
    </dgm:pt>
    <dgm:pt modelId="{85E2D234-B107-406D-B917-7343C734AB3E}">
      <dgm:prSet phldr="0"/>
      <dgm:spPr/>
      <dgm:t>
        <a:bodyPr/>
        <a:lstStyle/>
        <a:p>
          <a:pPr>
            <a:lnSpc>
              <a:spcPct val="100000"/>
            </a:lnSpc>
          </a:pPr>
          <a:r>
            <a:rPr lang="en-GB" b="1" dirty="0">
              <a:latin typeface="Aptos"/>
            </a:rPr>
            <a:t>National Science Network in Glow</a:t>
          </a:r>
          <a:br>
            <a:rPr lang="en-GB" sz="1800" b="1" dirty="0">
              <a:latin typeface="Aptos"/>
              <a:cs typeface="Segoe UI"/>
            </a:rPr>
          </a:br>
          <a:r>
            <a:rPr lang="en-US" sz="1500" b="1" dirty="0">
              <a:latin typeface="Segoe UI"/>
              <a:cs typeface="Segoe UI"/>
            </a:rPr>
            <a:t>Joining link </a:t>
          </a:r>
          <a:r>
            <a:rPr lang="en-US" sz="1500" b="1" dirty="0">
              <a:solidFill>
                <a:schemeClr val="bg1"/>
              </a:solidFill>
              <a:latin typeface="Segoe UI"/>
              <a:cs typeface="Segoe UI"/>
              <a:hlinkClick xmlns:r="http://schemas.openxmlformats.org/officeDocument/2006/relationships" r:id="rId1">
                <a:extLst>
                  <a:ext uri="{A12FA001-AC4F-418D-AE19-62706E023703}">
                    <ahyp:hlinkClr xmlns:ahyp="http://schemas.microsoft.com/office/drawing/2018/hyperlinkcolor" val="tx"/>
                  </a:ext>
                </a:extLst>
              </a:hlinkClick>
            </a:rPr>
            <a:t>https://bit.ly/3WfFnBl </a:t>
          </a:r>
          <a:br>
            <a:rPr lang="en-US" sz="1500" b="1" dirty="0">
              <a:solidFill>
                <a:schemeClr val="bg1"/>
              </a:solidFill>
              <a:latin typeface="Segoe UI"/>
              <a:cs typeface="Segoe UI"/>
            </a:rPr>
          </a:br>
          <a:r>
            <a:rPr lang="en-US" sz="1500" b="1" dirty="0">
              <a:latin typeface="Segoe UI"/>
              <a:cs typeface="Segoe UI"/>
            </a:rPr>
            <a:t>Join code: </a:t>
          </a:r>
          <a:r>
            <a:rPr lang="en-US" sz="1500" b="1" dirty="0" err="1">
              <a:latin typeface="Segoe UI"/>
              <a:cs typeface="Segoe UI"/>
            </a:rPr>
            <a:t>uh9sf32</a:t>
          </a:r>
          <a:r>
            <a:rPr lang="en-US" sz="1500" b="1" dirty="0">
              <a:latin typeface="Segoe UI"/>
              <a:cs typeface="Segoe UI"/>
            </a:rPr>
            <a:t> </a:t>
          </a:r>
          <a:endParaRPr lang="en-US" sz="1500" b="0" dirty="0">
            <a:latin typeface="Calibri"/>
            <a:ea typeface="Calibri"/>
            <a:cs typeface="Calibri"/>
          </a:endParaRPr>
        </a:p>
      </dgm:t>
    </dgm:pt>
    <dgm:pt modelId="{92C53C25-E07C-4E01-990C-76E6ED410BC5}" type="parTrans" cxnId="{74C94AE5-76BC-4CBA-9CA1-8B9DF3475211}">
      <dgm:prSet/>
      <dgm:spPr/>
    </dgm:pt>
    <dgm:pt modelId="{14216C5F-44AB-4B3E-A39D-0C3FADF75954}" type="sibTrans" cxnId="{74C94AE5-76BC-4CBA-9CA1-8B9DF3475211}">
      <dgm:prSet/>
      <dgm:spPr/>
    </dgm:pt>
    <dgm:pt modelId="{1CCD18C8-CD49-4908-82C9-4A8E6D2DF728}">
      <dgm:prSet phldr="0"/>
      <dgm:spPr/>
      <dgm:t>
        <a:bodyPr/>
        <a:lstStyle/>
        <a:p>
          <a:pPr>
            <a:lnSpc>
              <a:spcPct val="100000"/>
            </a:lnSpc>
          </a:pPr>
          <a:r>
            <a:rPr lang="en-US" sz="2100" b="1" dirty="0">
              <a:latin typeface="Segoe UI"/>
              <a:cs typeface="Segoe UI"/>
            </a:rPr>
            <a:t>Email the </a:t>
          </a:r>
          <a:r>
            <a:rPr lang="en-US" sz="2100" b="1" dirty="0" err="1">
              <a:latin typeface="Segoe UI"/>
              <a:cs typeface="Segoe UI"/>
            </a:rPr>
            <a:t>EdScot</a:t>
          </a:r>
          <a:r>
            <a:rPr lang="en-US" sz="2100" b="1" dirty="0">
              <a:latin typeface="Segoe UI"/>
              <a:cs typeface="Segoe UI"/>
            </a:rPr>
            <a:t> science team at:</a:t>
          </a:r>
          <a:br>
            <a:rPr lang="en-US" sz="2100" b="1" dirty="0">
              <a:latin typeface="Segoe UI"/>
              <a:cs typeface="Segoe UI"/>
            </a:rPr>
          </a:br>
          <a:r>
            <a:rPr lang="en-US" sz="2100" b="1" dirty="0" err="1">
              <a:latin typeface="Segoe UI"/>
              <a:cs typeface="Segoe UI"/>
              <a:hlinkClick xmlns:r="http://schemas.openxmlformats.org/officeDocument/2006/relationships" r:id="rId2">
                <a:extLst>
                  <a:ext uri="{A12FA001-AC4F-418D-AE19-62706E023703}">
                    <ahyp:hlinkClr xmlns:ahyp="http://schemas.microsoft.com/office/drawing/2018/hyperlinkcolor" val="tx"/>
                  </a:ext>
                </a:extLst>
              </a:hlinkClick>
            </a:rPr>
            <a:t>Science@educationscotland.gov.scot</a:t>
          </a:r>
          <a:endParaRPr lang="en-US" sz="2100" b="0" dirty="0">
            <a:latin typeface="Segoe UI"/>
            <a:cs typeface="Segoe UI"/>
          </a:endParaRPr>
        </a:p>
      </dgm:t>
    </dgm:pt>
    <dgm:pt modelId="{CB63CFD6-728D-4A20-910E-49E0077B9C86}" type="parTrans" cxnId="{C68739FF-9BBB-43D8-9B85-F1C01EE7C156}">
      <dgm:prSet/>
      <dgm:spPr/>
    </dgm:pt>
    <dgm:pt modelId="{940AA13E-8478-448B-8972-91435BFEA7BC}" type="sibTrans" cxnId="{C68739FF-9BBB-43D8-9B85-F1C01EE7C156}">
      <dgm:prSet/>
      <dgm:spPr/>
    </dgm:pt>
    <dgm:pt modelId="{9EB3ABC0-D6C2-4F48-B9F3-2E8F1877A36C}" type="pres">
      <dgm:prSet presAssocID="{9AB0CE3B-68EE-4E9A-94D4-254A1F3A4147}" presName="root" presStyleCnt="0">
        <dgm:presLayoutVars>
          <dgm:dir/>
          <dgm:resizeHandles val="exact"/>
        </dgm:presLayoutVars>
      </dgm:prSet>
      <dgm:spPr/>
    </dgm:pt>
    <dgm:pt modelId="{536A1BF1-E485-437A-A282-DE7F02A523F6}" type="pres">
      <dgm:prSet presAssocID="{122F19C2-6516-4069-9A0E-7E11FB02614E}" presName="compNode" presStyleCnt="0"/>
      <dgm:spPr/>
    </dgm:pt>
    <dgm:pt modelId="{1D3DDE40-5B31-4CD4-914D-E554F57E52E8}" type="pres">
      <dgm:prSet presAssocID="{122F19C2-6516-4069-9A0E-7E11FB02614E}" presName="bgRect" presStyleLbl="bgShp" presStyleIdx="0" presStyleCnt="4"/>
      <dgm:spPr/>
    </dgm:pt>
    <dgm:pt modelId="{DD957969-3A0F-489B-B7F3-8DEBE0FD150D}" type="pres">
      <dgm:prSet presAssocID="{122F19C2-6516-4069-9A0E-7E11FB02614E}" presName="iconRect" presStyleLbl="node1" presStyleIdx="0" presStyleCnt="4"/>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Newspaper with solid fill"/>
        </a:ext>
      </dgm:extLst>
    </dgm:pt>
    <dgm:pt modelId="{5A8634A7-B283-4A18-9097-AB30C288EEB8}" type="pres">
      <dgm:prSet presAssocID="{122F19C2-6516-4069-9A0E-7E11FB02614E}" presName="spaceRect" presStyleCnt="0"/>
      <dgm:spPr/>
    </dgm:pt>
    <dgm:pt modelId="{D9241701-C1F1-4421-8E12-BDC813CDCF56}" type="pres">
      <dgm:prSet presAssocID="{122F19C2-6516-4069-9A0E-7E11FB02614E}" presName="parTx" presStyleLbl="revTx" presStyleIdx="0" presStyleCnt="4">
        <dgm:presLayoutVars>
          <dgm:chMax val="0"/>
          <dgm:chPref val="0"/>
        </dgm:presLayoutVars>
      </dgm:prSet>
      <dgm:spPr/>
    </dgm:pt>
    <dgm:pt modelId="{739B6F56-EA95-4C67-8796-5ECCC0682C2B}" type="pres">
      <dgm:prSet presAssocID="{E1C04D82-535D-4E2B-8337-7DC1C30E9806}" presName="sibTrans" presStyleCnt="0"/>
      <dgm:spPr/>
    </dgm:pt>
    <dgm:pt modelId="{FDD9EAC1-F191-402E-BD99-3B1A707AFFD5}" type="pres">
      <dgm:prSet presAssocID="{565C4B34-E942-45AA-9A01-DCCAEE4D375F}" presName="compNode" presStyleCnt="0"/>
      <dgm:spPr/>
    </dgm:pt>
    <dgm:pt modelId="{347806E5-3808-4FC0-84CB-AAFDE1FFD1CF}" type="pres">
      <dgm:prSet presAssocID="{565C4B34-E942-45AA-9A01-DCCAEE4D375F}" presName="bgRect" presStyleLbl="bgShp" presStyleIdx="1" presStyleCnt="4"/>
      <dgm:spPr/>
    </dgm:pt>
    <dgm:pt modelId="{12A09280-D05A-4960-A2E5-F7E076284823}" type="pres">
      <dgm:prSet presAssocID="{565C4B34-E942-45AA-9A01-DCCAEE4D375F}" presName="iconRect" presStyleLbl="node1" presStyleIdx="1" presStyleCnt="4"/>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Vlog with solid fill"/>
        </a:ext>
      </dgm:extLst>
    </dgm:pt>
    <dgm:pt modelId="{F0185FAD-F0A7-423C-B80B-8495E84420DF}" type="pres">
      <dgm:prSet presAssocID="{565C4B34-E942-45AA-9A01-DCCAEE4D375F}" presName="spaceRect" presStyleCnt="0"/>
      <dgm:spPr/>
    </dgm:pt>
    <dgm:pt modelId="{9CDC16E6-606A-4159-824F-5E095D535D07}" type="pres">
      <dgm:prSet presAssocID="{565C4B34-E942-45AA-9A01-DCCAEE4D375F}" presName="parTx" presStyleLbl="revTx" presStyleIdx="1" presStyleCnt="4">
        <dgm:presLayoutVars>
          <dgm:chMax val="0"/>
          <dgm:chPref val="0"/>
        </dgm:presLayoutVars>
      </dgm:prSet>
      <dgm:spPr/>
    </dgm:pt>
    <dgm:pt modelId="{20A37403-4F97-4226-8147-FD30A1F05346}" type="pres">
      <dgm:prSet presAssocID="{FD2F0CE0-2344-4B0D-BD74-59D9B97EDF5C}" presName="sibTrans" presStyleCnt="0"/>
      <dgm:spPr/>
    </dgm:pt>
    <dgm:pt modelId="{EC08E5BE-9133-4EB9-9558-3B910D0F258E}" type="pres">
      <dgm:prSet presAssocID="{85E2D234-B107-406D-B917-7343C734AB3E}" presName="compNode" presStyleCnt="0"/>
      <dgm:spPr/>
    </dgm:pt>
    <dgm:pt modelId="{2A887390-5F73-4047-B6F8-AEB27B3B0DE1}" type="pres">
      <dgm:prSet presAssocID="{85E2D234-B107-406D-B917-7343C734AB3E}" presName="bgRect" presStyleLbl="bgShp" presStyleIdx="2" presStyleCnt="4"/>
      <dgm:spPr/>
    </dgm:pt>
    <dgm:pt modelId="{DFA9363A-C250-49E3-BC4E-B6FC2F38F53A}" type="pres">
      <dgm:prSet presAssocID="{85E2D234-B107-406D-B917-7343C734AB3E}" presName="iconRect" presStyleLbl="node1" presStyleIdx="2" presStyleCnt="4"/>
      <dgm:spPr>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sk with solid fill"/>
        </a:ext>
      </dgm:extLst>
    </dgm:pt>
    <dgm:pt modelId="{2DED51EC-7C38-4B98-8D14-3FF31A170625}" type="pres">
      <dgm:prSet presAssocID="{85E2D234-B107-406D-B917-7343C734AB3E}" presName="spaceRect" presStyleCnt="0"/>
      <dgm:spPr/>
    </dgm:pt>
    <dgm:pt modelId="{BBC1C295-7546-4B4C-8908-D799D2E313A7}" type="pres">
      <dgm:prSet presAssocID="{85E2D234-B107-406D-B917-7343C734AB3E}" presName="parTx" presStyleLbl="revTx" presStyleIdx="2" presStyleCnt="4">
        <dgm:presLayoutVars>
          <dgm:chMax val="0"/>
          <dgm:chPref val="0"/>
        </dgm:presLayoutVars>
      </dgm:prSet>
      <dgm:spPr/>
    </dgm:pt>
    <dgm:pt modelId="{DC822FE8-9DC8-404D-99E2-6FBE643B8C7F}" type="pres">
      <dgm:prSet presAssocID="{14216C5F-44AB-4B3E-A39D-0C3FADF75954}" presName="sibTrans" presStyleCnt="0"/>
      <dgm:spPr/>
    </dgm:pt>
    <dgm:pt modelId="{39F01372-67B3-441F-B92D-53E58EAE00D3}" type="pres">
      <dgm:prSet presAssocID="{1CCD18C8-CD49-4908-82C9-4A8E6D2DF728}" presName="compNode" presStyleCnt="0"/>
      <dgm:spPr/>
    </dgm:pt>
    <dgm:pt modelId="{021F996F-0B67-4C51-82BA-DCBC57773175}" type="pres">
      <dgm:prSet presAssocID="{1CCD18C8-CD49-4908-82C9-4A8E6D2DF728}" presName="bgRect" presStyleLbl="bgShp" presStyleIdx="3" presStyleCnt="4"/>
      <dgm:spPr/>
    </dgm:pt>
    <dgm:pt modelId="{91D01D65-2964-4D51-86FC-4BD175CFF090}" type="pres">
      <dgm:prSet presAssocID="{1CCD18C8-CD49-4908-82C9-4A8E6D2DF728}" presName="iconRect" presStyleLbl="node1" presStyleIdx="3" presStyleCnt="4"/>
      <dgm:spPr>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mail with solid fill"/>
        </a:ext>
      </dgm:extLst>
    </dgm:pt>
    <dgm:pt modelId="{9021BC48-F0D9-4ECE-B283-E272FC2AEBDD}" type="pres">
      <dgm:prSet presAssocID="{1CCD18C8-CD49-4908-82C9-4A8E6D2DF728}" presName="spaceRect" presStyleCnt="0"/>
      <dgm:spPr/>
    </dgm:pt>
    <dgm:pt modelId="{EAA58408-1CC3-4BD4-B958-DA650BFB70E1}" type="pres">
      <dgm:prSet presAssocID="{1CCD18C8-CD49-4908-82C9-4A8E6D2DF728}" presName="parTx" presStyleLbl="revTx" presStyleIdx="3" presStyleCnt="4">
        <dgm:presLayoutVars>
          <dgm:chMax val="0"/>
          <dgm:chPref val="0"/>
        </dgm:presLayoutVars>
      </dgm:prSet>
      <dgm:spPr/>
    </dgm:pt>
  </dgm:ptLst>
  <dgm:cxnLst>
    <dgm:cxn modelId="{2607564F-04DC-4321-A87B-53F36E395B4E}" srcId="{9AB0CE3B-68EE-4E9A-94D4-254A1F3A4147}" destId="{565C4B34-E942-45AA-9A01-DCCAEE4D375F}" srcOrd="1" destOrd="0" parTransId="{F3330026-4C32-4411-8893-DC5BF9757F6D}" sibTransId="{FD2F0CE0-2344-4B0D-BD74-59D9B97EDF5C}"/>
    <dgm:cxn modelId="{F72BB49F-1A0A-4F22-8463-2CCDC40DF7F4}" type="presOf" srcId="{122F19C2-6516-4069-9A0E-7E11FB02614E}" destId="{D9241701-C1F1-4421-8E12-BDC813CDCF56}" srcOrd="0" destOrd="0" presId="urn:microsoft.com/office/officeart/2018/2/layout/IconVerticalSolidList"/>
    <dgm:cxn modelId="{4ADC2DBB-08D9-4085-856A-A423084A0DBE}" type="presOf" srcId="{565C4B34-E942-45AA-9A01-DCCAEE4D375F}" destId="{9CDC16E6-606A-4159-824F-5E095D535D07}" srcOrd="0" destOrd="0" presId="urn:microsoft.com/office/officeart/2018/2/layout/IconVerticalSolidList"/>
    <dgm:cxn modelId="{C3233FCE-0247-43B2-AE8F-D2E6FCA5ADB9}" type="presOf" srcId="{1CCD18C8-CD49-4908-82C9-4A8E6D2DF728}" destId="{EAA58408-1CC3-4BD4-B958-DA650BFB70E1}" srcOrd="0" destOrd="0" presId="urn:microsoft.com/office/officeart/2018/2/layout/IconVerticalSolidList"/>
    <dgm:cxn modelId="{53E8DAD9-989D-4CA0-AD2F-9EEC4D9BB620}" type="presOf" srcId="{9AB0CE3B-68EE-4E9A-94D4-254A1F3A4147}" destId="{9EB3ABC0-D6C2-4F48-B9F3-2E8F1877A36C}" srcOrd="0" destOrd="0" presId="urn:microsoft.com/office/officeart/2018/2/layout/IconVerticalSolidList"/>
    <dgm:cxn modelId="{3AF4F9D9-445D-4AD0-94E7-6E49B7C91ADB}" srcId="{9AB0CE3B-68EE-4E9A-94D4-254A1F3A4147}" destId="{122F19C2-6516-4069-9A0E-7E11FB02614E}" srcOrd="0" destOrd="0" parTransId="{A5A152A8-3A61-4519-8786-4282E03CFC7F}" sibTransId="{E1C04D82-535D-4E2B-8337-7DC1C30E9806}"/>
    <dgm:cxn modelId="{74C94AE5-76BC-4CBA-9CA1-8B9DF3475211}" srcId="{9AB0CE3B-68EE-4E9A-94D4-254A1F3A4147}" destId="{85E2D234-B107-406D-B917-7343C734AB3E}" srcOrd="2" destOrd="0" parTransId="{92C53C25-E07C-4E01-990C-76E6ED410BC5}" sibTransId="{14216C5F-44AB-4B3E-A39D-0C3FADF75954}"/>
    <dgm:cxn modelId="{8D976EE5-4117-4F5B-ACA7-D6CD9AD4F01C}" type="presOf" srcId="{85E2D234-B107-406D-B917-7343C734AB3E}" destId="{BBC1C295-7546-4B4C-8908-D799D2E313A7}" srcOrd="0" destOrd="0" presId="urn:microsoft.com/office/officeart/2018/2/layout/IconVerticalSolidList"/>
    <dgm:cxn modelId="{C68739FF-9BBB-43D8-9B85-F1C01EE7C156}" srcId="{9AB0CE3B-68EE-4E9A-94D4-254A1F3A4147}" destId="{1CCD18C8-CD49-4908-82C9-4A8E6D2DF728}" srcOrd="3" destOrd="0" parTransId="{CB63CFD6-728D-4A20-910E-49E0077B9C86}" sibTransId="{940AA13E-8478-448B-8972-91435BFEA7BC}"/>
    <dgm:cxn modelId="{080581F8-A5CB-4278-BA64-2331637BB149}" type="presParOf" srcId="{9EB3ABC0-D6C2-4F48-B9F3-2E8F1877A36C}" destId="{536A1BF1-E485-437A-A282-DE7F02A523F6}" srcOrd="0" destOrd="0" presId="urn:microsoft.com/office/officeart/2018/2/layout/IconVerticalSolidList"/>
    <dgm:cxn modelId="{E0C097EF-D99B-4B45-A2FC-844728D9978C}" type="presParOf" srcId="{536A1BF1-E485-437A-A282-DE7F02A523F6}" destId="{1D3DDE40-5B31-4CD4-914D-E554F57E52E8}" srcOrd="0" destOrd="0" presId="urn:microsoft.com/office/officeart/2018/2/layout/IconVerticalSolidList"/>
    <dgm:cxn modelId="{DD9DD055-FFC0-4C5D-92EB-4579D8E86073}" type="presParOf" srcId="{536A1BF1-E485-437A-A282-DE7F02A523F6}" destId="{DD957969-3A0F-489B-B7F3-8DEBE0FD150D}" srcOrd="1" destOrd="0" presId="urn:microsoft.com/office/officeart/2018/2/layout/IconVerticalSolidList"/>
    <dgm:cxn modelId="{0BADE5A3-C865-4D3D-B762-0A26FAAA9E1E}" type="presParOf" srcId="{536A1BF1-E485-437A-A282-DE7F02A523F6}" destId="{5A8634A7-B283-4A18-9097-AB30C288EEB8}" srcOrd="2" destOrd="0" presId="urn:microsoft.com/office/officeart/2018/2/layout/IconVerticalSolidList"/>
    <dgm:cxn modelId="{3E1085C3-EACE-49C4-8FF9-F4879404C8F3}" type="presParOf" srcId="{536A1BF1-E485-437A-A282-DE7F02A523F6}" destId="{D9241701-C1F1-4421-8E12-BDC813CDCF56}" srcOrd="3" destOrd="0" presId="urn:microsoft.com/office/officeart/2018/2/layout/IconVerticalSolidList"/>
    <dgm:cxn modelId="{4F7AC70F-5858-4CC6-B1D8-8E05DDF212A5}" type="presParOf" srcId="{9EB3ABC0-D6C2-4F48-B9F3-2E8F1877A36C}" destId="{739B6F56-EA95-4C67-8796-5ECCC0682C2B}" srcOrd="1" destOrd="0" presId="urn:microsoft.com/office/officeart/2018/2/layout/IconVerticalSolidList"/>
    <dgm:cxn modelId="{FEF4DD7B-DDFC-4A03-84E5-DB6BAD619474}" type="presParOf" srcId="{9EB3ABC0-D6C2-4F48-B9F3-2E8F1877A36C}" destId="{FDD9EAC1-F191-402E-BD99-3B1A707AFFD5}" srcOrd="2" destOrd="0" presId="urn:microsoft.com/office/officeart/2018/2/layout/IconVerticalSolidList"/>
    <dgm:cxn modelId="{B5D31DCE-4FCF-49AB-A601-7B4375BFD97A}" type="presParOf" srcId="{FDD9EAC1-F191-402E-BD99-3B1A707AFFD5}" destId="{347806E5-3808-4FC0-84CB-AAFDE1FFD1CF}" srcOrd="0" destOrd="0" presId="urn:microsoft.com/office/officeart/2018/2/layout/IconVerticalSolidList"/>
    <dgm:cxn modelId="{F98A1052-2E0D-480A-BAC2-ED0B9245E3BA}" type="presParOf" srcId="{FDD9EAC1-F191-402E-BD99-3B1A707AFFD5}" destId="{12A09280-D05A-4960-A2E5-F7E076284823}" srcOrd="1" destOrd="0" presId="urn:microsoft.com/office/officeart/2018/2/layout/IconVerticalSolidList"/>
    <dgm:cxn modelId="{FA512C14-22CE-4072-880B-2553A8108214}" type="presParOf" srcId="{FDD9EAC1-F191-402E-BD99-3B1A707AFFD5}" destId="{F0185FAD-F0A7-423C-B80B-8495E84420DF}" srcOrd="2" destOrd="0" presId="urn:microsoft.com/office/officeart/2018/2/layout/IconVerticalSolidList"/>
    <dgm:cxn modelId="{D7D67D90-A7E8-4110-A532-BAA9BB09EF90}" type="presParOf" srcId="{FDD9EAC1-F191-402E-BD99-3B1A707AFFD5}" destId="{9CDC16E6-606A-4159-824F-5E095D535D07}" srcOrd="3" destOrd="0" presId="urn:microsoft.com/office/officeart/2018/2/layout/IconVerticalSolidList"/>
    <dgm:cxn modelId="{095CC401-86AB-433E-92A5-0309D515D42B}" type="presParOf" srcId="{9EB3ABC0-D6C2-4F48-B9F3-2E8F1877A36C}" destId="{20A37403-4F97-4226-8147-FD30A1F05346}" srcOrd="3" destOrd="0" presId="urn:microsoft.com/office/officeart/2018/2/layout/IconVerticalSolidList"/>
    <dgm:cxn modelId="{0B02547C-8720-49CD-96B9-63C23B12F452}" type="presParOf" srcId="{9EB3ABC0-D6C2-4F48-B9F3-2E8F1877A36C}" destId="{EC08E5BE-9133-4EB9-9558-3B910D0F258E}" srcOrd="4" destOrd="0" presId="urn:microsoft.com/office/officeart/2018/2/layout/IconVerticalSolidList"/>
    <dgm:cxn modelId="{FB05CECA-5457-40A2-A0DB-EDE714E008CB}" type="presParOf" srcId="{EC08E5BE-9133-4EB9-9558-3B910D0F258E}" destId="{2A887390-5F73-4047-B6F8-AEB27B3B0DE1}" srcOrd="0" destOrd="0" presId="urn:microsoft.com/office/officeart/2018/2/layout/IconVerticalSolidList"/>
    <dgm:cxn modelId="{1F0372E6-1723-434C-8F2B-EDE464121F34}" type="presParOf" srcId="{EC08E5BE-9133-4EB9-9558-3B910D0F258E}" destId="{DFA9363A-C250-49E3-BC4E-B6FC2F38F53A}" srcOrd="1" destOrd="0" presId="urn:microsoft.com/office/officeart/2018/2/layout/IconVerticalSolidList"/>
    <dgm:cxn modelId="{5123010C-6561-4161-9DF0-E6B49576B47D}" type="presParOf" srcId="{EC08E5BE-9133-4EB9-9558-3B910D0F258E}" destId="{2DED51EC-7C38-4B98-8D14-3FF31A170625}" srcOrd="2" destOrd="0" presId="urn:microsoft.com/office/officeart/2018/2/layout/IconVerticalSolidList"/>
    <dgm:cxn modelId="{D9E9A3B2-70A9-4EE6-8538-4476DE3B4A1F}" type="presParOf" srcId="{EC08E5BE-9133-4EB9-9558-3B910D0F258E}" destId="{BBC1C295-7546-4B4C-8908-D799D2E313A7}" srcOrd="3" destOrd="0" presId="urn:microsoft.com/office/officeart/2018/2/layout/IconVerticalSolidList"/>
    <dgm:cxn modelId="{81651376-3DA5-42C6-B1F8-0CD02C087C1C}" type="presParOf" srcId="{9EB3ABC0-D6C2-4F48-B9F3-2E8F1877A36C}" destId="{DC822FE8-9DC8-404D-99E2-6FBE643B8C7F}" srcOrd="5" destOrd="0" presId="urn:microsoft.com/office/officeart/2018/2/layout/IconVerticalSolidList"/>
    <dgm:cxn modelId="{16185EE0-7085-48F9-81EF-3EDE97DD3E7D}" type="presParOf" srcId="{9EB3ABC0-D6C2-4F48-B9F3-2E8F1877A36C}" destId="{39F01372-67B3-441F-B92D-53E58EAE00D3}" srcOrd="6" destOrd="0" presId="urn:microsoft.com/office/officeart/2018/2/layout/IconVerticalSolidList"/>
    <dgm:cxn modelId="{18353BEE-5E16-4F60-8F0B-55017F3447D2}" type="presParOf" srcId="{39F01372-67B3-441F-B92D-53E58EAE00D3}" destId="{021F996F-0B67-4C51-82BA-DCBC57773175}" srcOrd="0" destOrd="0" presId="urn:microsoft.com/office/officeart/2018/2/layout/IconVerticalSolidList"/>
    <dgm:cxn modelId="{BC1FE833-3EEB-428F-8E20-C62B93ABBB78}" type="presParOf" srcId="{39F01372-67B3-441F-B92D-53E58EAE00D3}" destId="{91D01D65-2964-4D51-86FC-4BD175CFF090}" srcOrd="1" destOrd="0" presId="urn:microsoft.com/office/officeart/2018/2/layout/IconVerticalSolidList"/>
    <dgm:cxn modelId="{73300837-2926-4E7E-A278-F7D7109A0583}" type="presParOf" srcId="{39F01372-67B3-441F-B92D-53E58EAE00D3}" destId="{9021BC48-F0D9-4ECE-B283-E272FC2AEBDD}" srcOrd="2" destOrd="0" presId="urn:microsoft.com/office/officeart/2018/2/layout/IconVerticalSolidList"/>
    <dgm:cxn modelId="{5486C153-2889-439D-9D82-1F5615A2613F}" type="presParOf" srcId="{39F01372-67B3-441F-B92D-53E58EAE00D3}" destId="{EAA58408-1CC3-4BD4-B958-DA650BFB70E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E9B9E4-9678-494E-9883-CB4A6EC03C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745691C-6971-4378-8C6A-03F0D7F434AE}">
      <dgm:prSet/>
      <dgm:spPr/>
      <dgm:t>
        <a:bodyPr/>
        <a:lstStyle/>
        <a:p>
          <a:pPr algn="l" rtl="0">
            <a:lnSpc>
              <a:spcPct val="90000"/>
            </a:lnSpc>
          </a:pPr>
          <a:r>
            <a:rPr lang="en-US" sz="6500" b="1">
              <a:solidFill>
                <a:srgbClr val="FFFFFF"/>
              </a:solidFill>
              <a:latin typeface="Aptos" panose="02110004020202020204"/>
              <a:ea typeface="+mn-ea"/>
              <a:cs typeface="+mn-cs"/>
            </a:rPr>
            <a:t>Stay up to date</a:t>
          </a:r>
        </a:p>
      </dgm:t>
    </dgm:pt>
    <dgm:pt modelId="{191657CA-D3C7-4487-AA6F-D6024EFC51BE}" type="parTrans" cxnId="{E54F653E-5EFB-4085-A0E2-A8DDA6F81B26}">
      <dgm:prSet/>
      <dgm:spPr/>
      <dgm:t>
        <a:bodyPr/>
        <a:lstStyle/>
        <a:p>
          <a:endParaRPr lang="en-US"/>
        </a:p>
      </dgm:t>
    </dgm:pt>
    <dgm:pt modelId="{E29AB794-F4B8-4DE9-94FA-248353EE5771}" type="sibTrans" cxnId="{E54F653E-5EFB-4085-A0E2-A8DDA6F81B26}">
      <dgm:prSet/>
      <dgm:spPr/>
      <dgm:t>
        <a:bodyPr/>
        <a:lstStyle/>
        <a:p>
          <a:endParaRPr lang="en-US"/>
        </a:p>
      </dgm:t>
    </dgm:pt>
    <dgm:pt modelId="{2CEDA598-F47B-4C89-A153-2AACB858E8ED}" type="pres">
      <dgm:prSet presAssocID="{34E9B9E4-9678-494E-9883-CB4A6EC03CF1}" presName="linear" presStyleCnt="0">
        <dgm:presLayoutVars>
          <dgm:animLvl val="lvl"/>
          <dgm:resizeHandles val="exact"/>
        </dgm:presLayoutVars>
      </dgm:prSet>
      <dgm:spPr/>
    </dgm:pt>
    <dgm:pt modelId="{AE6CEB94-0A44-4500-AE6F-31C8CC0F077F}" type="pres">
      <dgm:prSet presAssocID="{D745691C-6971-4378-8C6A-03F0D7F434AE}" presName="parentText" presStyleLbl="node1" presStyleIdx="0" presStyleCnt="1">
        <dgm:presLayoutVars>
          <dgm:chMax val="0"/>
          <dgm:bulletEnabled val="1"/>
        </dgm:presLayoutVars>
      </dgm:prSet>
      <dgm:spPr/>
    </dgm:pt>
  </dgm:ptLst>
  <dgm:cxnLst>
    <dgm:cxn modelId="{E54F653E-5EFB-4085-A0E2-A8DDA6F81B26}" srcId="{34E9B9E4-9678-494E-9883-CB4A6EC03CF1}" destId="{D745691C-6971-4378-8C6A-03F0D7F434AE}" srcOrd="0" destOrd="0" parTransId="{191657CA-D3C7-4487-AA6F-D6024EFC51BE}" sibTransId="{E29AB794-F4B8-4DE9-94FA-248353EE5771}"/>
    <dgm:cxn modelId="{6F515565-622D-4944-8101-911975275654}" type="presOf" srcId="{D745691C-6971-4378-8C6A-03F0D7F434AE}" destId="{AE6CEB94-0A44-4500-AE6F-31C8CC0F077F}" srcOrd="0" destOrd="0" presId="urn:microsoft.com/office/officeart/2005/8/layout/vList2"/>
    <dgm:cxn modelId="{AE48CF47-BAEC-475E-8C8C-A88345EA3DAA}" type="presOf" srcId="{34E9B9E4-9678-494E-9883-CB4A6EC03CF1}" destId="{2CEDA598-F47B-4C89-A153-2AACB858E8ED}" srcOrd="0" destOrd="0" presId="urn:microsoft.com/office/officeart/2005/8/layout/vList2"/>
    <dgm:cxn modelId="{4C59B301-2310-423A-86E2-19E4087E7912}" type="presParOf" srcId="{2CEDA598-F47B-4C89-A153-2AACB858E8ED}" destId="{AE6CEB94-0A44-4500-AE6F-31C8CC0F077F}"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BCC4E-5E93-4FC6-8122-7A33008D03F3}">
      <dsp:nvSpPr>
        <dsp:cNvPr id="0" name=""/>
        <dsp:cNvSpPr/>
      </dsp:nvSpPr>
      <dsp:spPr>
        <a:xfrm>
          <a:off x="3080" y="587032"/>
          <a:ext cx="2444055" cy="1466433"/>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What’s working/not working?</a:t>
          </a:r>
          <a:endParaRPr lang="en-US" sz="2100" kern="1200"/>
        </a:p>
      </dsp:txBody>
      <dsp:txXfrm>
        <a:off x="3080" y="587032"/>
        <a:ext cx="2444055" cy="1466433"/>
      </dsp:txXfrm>
    </dsp:sp>
    <dsp:sp modelId="{7E5248E2-0731-4AA8-8E46-9B810E42A1B8}">
      <dsp:nvSpPr>
        <dsp:cNvPr id="0" name=""/>
        <dsp:cNvSpPr/>
      </dsp:nvSpPr>
      <dsp:spPr>
        <a:xfrm>
          <a:off x="2691541" y="587032"/>
          <a:ext cx="2444055" cy="1466433"/>
        </a:xfrm>
        <a:prstGeom prst="rect">
          <a:avLst/>
        </a:prstGeom>
        <a:solidFill>
          <a:schemeClr val="accent5">
            <a:hueOff val="-1736021"/>
            <a:satOff val="-118"/>
            <a:lumOff val="2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How does science support the 4 capacities?</a:t>
          </a:r>
          <a:endParaRPr lang="en-US" sz="2100" kern="1200"/>
        </a:p>
      </dsp:txBody>
      <dsp:txXfrm>
        <a:off x="2691541" y="587032"/>
        <a:ext cx="2444055" cy="1466433"/>
      </dsp:txXfrm>
    </dsp:sp>
    <dsp:sp modelId="{5A5CC4C2-5EC3-4332-9FC4-546B8542398B}">
      <dsp:nvSpPr>
        <dsp:cNvPr id="0" name=""/>
        <dsp:cNvSpPr/>
      </dsp:nvSpPr>
      <dsp:spPr>
        <a:xfrm>
          <a:off x="5380002" y="587032"/>
          <a:ext cx="2444055" cy="1466433"/>
        </a:xfrm>
        <a:prstGeom prst="rect">
          <a:avLst/>
        </a:prstGeom>
        <a:solidFill>
          <a:schemeClr val="accent5">
            <a:hueOff val="-3472043"/>
            <a:satOff val="-236"/>
            <a:lumOff val="5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What does a future-oriented science curriculum look/feel like?</a:t>
          </a:r>
          <a:endParaRPr lang="en-US" sz="2100" kern="1200"/>
        </a:p>
      </dsp:txBody>
      <dsp:txXfrm>
        <a:off x="5380002" y="587032"/>
        <a:ext cx="2444055" cy="1466433"/>
      </dsp:txXfrm>
    </dsp:sp>
    <dsp:sp modelId="{43A9B674-A740-441E-8103-D242E83FAA82}">
      <dsp:nvSpPr>
        <dsp:cNvPr id="0" name=""/>
        <dsp:cNvSpPr/>
      </dsp:nvSpPr>
      <dsp:spPr>
        <a:xfrm>
          <a:off x="8068463" y="587032"/>
          <a:ext cx="2444055" cy="1466433"/>
        </a:xfrm>
        <a:prstGeom prst="rect">
          <a:avLst/>
        </a:prstGeom>
        <a:solidFill>
          <a:schemeClr val="accent5">
            <a:hueOff val="-5208064"/>
            <a:satOff val="-354"/>
            <a:lumOff val="8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Cross-cutting themes </a:t>
          </a:r>
          <a:endParaRPr lang="en-US" sz="2100" kern="1200"/>
        </a:p>
      </dsp:txBody>
      <dsp:txXfrm>
        <a:off x="8068463" y="587032"/>
        <a:ext cx="2444055" cy="1466433"/>
      </dsp:txXfrm>
    </dsp:sp>
    <dsp:sp modelId="{1EDF207E-0D89-453F-83FD-753F7505143F}">
      <dsp:nvSpPr>
        <dsp:cNvPr id="0" name=""/>
        <dsp:cNvSpPr/>
      </dsp:nvSpPr>
      <dsp:spPr>
        <a:xfrm>
          <a:off x="3080" y="2297871"/>
          <a:ext cx="2444055" cy="1466433"/>
        </a:xfrm>
        <a:prstGeom prst="rect">
          <a:avLst/>
        </a:prstGeom>
        <a:solidFill>
          <a:schemeClr val="accent5">
            <a:hueOff val="-6944086"/>
            <a:satOff val="-472"/>
            <a:lumOff val="1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Curriculum rationale</a:t>
          </a:r>
          <a:endParaRPr lang="en-US" sz="2100" kern="1200"/>
        </a:p>
      </dsp:txBody>
      <dsp:txXfrm>
        <a:off x="3080" y="2297871"/>
        <a:ext cx="2444055" cy="1466433"/>
      </dsp:txXfrm>
    </dsp:sp>
    <dsp:sp modelId="{687D894A-D28B-4AAC-84FC-0931E7526E19}">
      <dsp:nvSpPr>
        <dsp:cNvPr id="0" name=""/>
        <dsp:cNvSpPr/>
      </dsp:nvSpPr>
      <dsp:spPr>
        <a:xfrm>
          <a:off x="2691541" y="2297871"/>
          <a:ext cx="2444055" cy="1466433"/>
        </a:xfrm>
        <a:prstGeom prst="rect">
          <a:avLst/>
        </a:prstGeom>
        <a:solidFill>
          <a:schemeClr val="accent5">
            <a:hueOff val="-8680107"/>
            <a:satOff val="-590"/>
            <a:lumOff val="140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Knowledge </a:t>
          </a:r>
          <a:endParaRPr lang="en-US" sz="2100" kern="1200"/>
        </a:p>
      </dsp:txBody>
      <dsp:txXfrm>
        <a:off x="2691541" y="2297871"/>
        <a:ext cx="2444055" cy="1466433"/>
      </dsp:txXfrm>
    </dsp:sp>
    <dsp:sp modelId="{41BD1A2E-A11E-4C24-9AB4-D32785606578}">
      <dsp:nvSpPr>
        <dsp:cNvPr id="0" name=""/>
        <dsp:cNvSpPr/>
      </dsp:nvSpPr>
      <dsp:spPr>
        <a:xfrm>
          <a:off x="5380002" y="2297871"/>
          <a:ext cx="2444055" cy="1466433"/>
        </a:xfrm>
        <a:prstGeom prst="rect">
          <a:avLst/>
        </a:prstGeom>
        <a:solidFill>
          <a:schemeClr val="accent5">
            <a:hueOff val="-10416129"/>
            <a:satOff val="-708"/>
            <a:lumOff val="16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Concepts</a:t>
          </a:r>
          <a:endParaRPr lang="en-US" sz="2100" kern="1200"/>
        </a:p>
      </dsp:txBody>
      <dsp:txXfrm>
        <a:off x="5380002" y="2297871"/>
        <a:ext cx="2444055" cy="1466433"/>
      </dsp:txXfrm>
    </dsp:sp>
    <dsp:sp modelId="{CAB0C5E2-5621-4B56-AE98-AA31795D5340}">
      <dsp:nvSpPr>
        <dsp:cNvPr id="0" name=""/>
        <dsp:cNvSpPr/>
      </dsp:nvSpPr>
      <dsp:spPr>
        <a:xfrm>
          <a:off x="8068463" y="2297871"/>
          <a:ext cx="2444055" cy="1466433"/>
        </a:xfrm>
        <a:prstGeom prst="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Big Ideas</a:t>
          </a:r>
          <a:endParaRPr lang="en-US" sz="2100" kern="1200"/>
        </a:p>
      </dsp:txBody>
      <dsp:txXfrm>
        <a:off x="8068463" y="2297871"/>
        <a:ext cx="2444055" cy="1466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C0478-13E4-446D-80E8-4D81700753DA}">
      <dsp:nvSpPr>
        <dsp:cNvPr id="0" name=""/>
        <dsp:cNvSpPr/>
      </dsp:nvSpPr>
      <dsp:spPr>
        <a:xfrm>
          <a:off x="0" y="5897"/>
          <a:ext cx="11044165" cy="133108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3796F4-DBED-49A9-B69C-5B6439778541}">
      <dsp:nvSpPr>
        <dsp:cNvPr id="0" name=""/>
        <dsp:cNvSpPr/>
      </dsp:nvSpPr>
      <dsp:spPr>
        <a:xfrm>
          <a:off x="402654" y="305392"/>
          <a:ext cx="732814" cy="7320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92E0-F976-444E-BF68-9393444E6798}">
      <dsp:nvSpPr>
        <dsp:cNvPr id="0" name=""/>
        <dsp:cNvSpPr/>
      </dsp:nvSpPr>
      <dsp:spPr>
        <a:xfrm>
          <a:off x="1538123" y="5897"/>
          <a:ext cx="948235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889000">
            <a:lnSpc>
              <a:spcPct val="100000"/>
            </a:lnSpc>
            <a:spcBef>
              <a:spcPct val="0"/>
            </a:spcBef>
            <a:spcAft>
              <a:spcPct val="35000"/>
            </a:spcAft>
            <a:buNone/>
          </a:pPr>
          <a:r>
            <a:rPr lang="en-GB" sz="2000" b="1" kern="1200">
              <a:latin typeface="Aptos"/>
            </a:rPr>
            <a:t>Layer 1 : Big Ideas &amp; Concepts                          </a:t>
          </a:r>
          <a:br>
            <a:rPr lang="en-GB" sz="1700" b="1" kern="1200">
              <a:latin typeface="Aptos"/>
            </a:rPr>
          </a:br>
          <a:r>
            <a:rPr lang="en-GB" sz="1700" b="1" kern="1200">
              <a:latin typeface="Aptos"/>
            </a:rPr>
            <a:t>What do all children and young people need to understand across the curriculum to help them be individuals, contributors, citizens </a:t>
          </a:r>
          <a:r>
            <a:rPr lang="en-GB" sz="1700" b="1" kern="1200">
              <a:latin typeface="Aptos"/>
              <a:ea typeface="Calibri"/>
              <a:cs typeface="Calibri"/>
            </a:rPr>
            <a:t>and learners?</a:t>
          </a:r>
          <a:endParaRPr lang="en-US" sz="1700" b="1" kern="1200">
            <a:latin typeface="Aptos"/>
          </a:endParaRPr>
        </a:p>
      </dsp:txBody>
      <dsp:txXfrm>
        <a:off x="1538123" y="5897"/>
        <a:ext cx="9482353" cy="1372685"/>
      </dsp:txXfrm>
    </dsp:sp>
    <dsp:sp modelId="{E11CA94A-2D2E-43A1-A733-B2766DC8DA42}">
      <dsp:nvSpPr>
        <dsp:cNvPr id="0" name=""/>
        <dsp:cNvSpPr/>
      </dsp:nvSpPr>
      <dsp:spPr>
        <a:xfrm>
          <a:off x="0" y="1721754"/>
          <a:ext cx="11044165" cy="1331088"/>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C773722C-9FEF-47AD-9AAF-28D17B098162}">
      <dsp:nvSpPr>
        <dsp:cNvPr id="0" name=""/>
        <dsp:cNvSpPr/>
      </dsp:nvSpPr>
      <dsp:spPr>
        <a:xfrm>
          <a:off x="402654" y="2021249"/>
          <a:ext cx="732814" cy="7320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07B380-865D-4F54-8ADE-104F2B6778E6}">
      <dsp:nvSpPr>
        <dsp:cNvPr id="0" name=""/>
        <dsp:cNvSpPr/>
      </dsp:nvSpPr>
      <dsp:spPr>
        <a:xfrm>
          <a:off x="1538123" y="1721754"/>
          <a:ext cx="948235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889000">
            <a:lnSpc>
              <a:spcPct val="100000"/>
            </a:lnSpc>
            <a:spcBef>
              <a:spcPct val="0"/>
            </a:spcBef>
            <a:spcAft>
              <a:spcPct val="35000"/>
            </a:spcAft>
            <a:buNone/>
          </a:pPr>
          <a:r>
            <a:rPr lang="en-GB" sz="2000" b="1" kern="1200">
              <a:latin typeface="Aptos"/>
            </a:rPr>
            <a:t>Layer 2: Knowing and Doing</a:t>
          </a:r>
          <a:br>
            <a:rPr lang="en-GB" sz="1700" b="1" kern="1200">
              <a:latin typeface="Aptos"/>
            </a:rPr>
          </a:br>
          <a:r>
            <a:rPr lang="en-GB" sz="1700" b="1" kern="1200">
              <a:latin typeface="Aptos"/>
            </a:rPr>
            <a:t>What key conceptual knowledge and skills do all children and young people need to help their understanding?</a:t>
          </a:r>
          <a:endParaRPr lang="en-US" sz="1700" b="1" kern="1200">
            <a:latin typeface="Aptos"/>
          </a:endParaRPr>
        </a:p>
      </dsp:txBody>
      <dsp:txXfrm>
        <a:off x="1538123" y="1721754"/>
        <a:ext cx="9482353" cy="1372685"/>
      </dsp:txXfrm>
    </dsp:sp>
    <dsp:sp modelId="{7BD76A90-1B1E-41A6-A4A9-DBC9C085CFA8}">
      <dsp:nvSpPr>
        <dsp:cNvPr id="0" name=""/>
        <dsp:cNvSpPr/>
      </dsp:nvSpPr>
      <dsp:spPr>
        <a:xfrm>
          <a:off x="0" y="3437611"/>
          <a:ext cx="11044165" cy="1331088"/>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579FB873-9C95-483F-A41F-4C166EFA6FA0}">
      <dsp:nvSpPr>
        <dsp:cNvPr id="0" name=""/>
        <dsp:cNvSpPr/>
      </dsp:nvSpPr>
      <dsp:spPr>
        <a:xfrm>
          <a:off x="402654" y="3737106"/>
          <a:ext cx="732814" cy="7320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8BAFE3-BE32-4A15-B110-7B80C946C56B}">
      <dsp:nvSpPr>
        <dsp:cNvPr id="0" name=""/>
        <dsp:cNvSpPr/>
      </dsp:nvSpPr>
      <dsp:spPr>
        <a:xfrm>
          <a:off x="1538123" y="3437611"/>
          <a:ext cx="948235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889000">
            <a:lnSpc>
              <a:spcPct val="100000"/>
            </a:lnSpc>
            <a:spcBef>
              <a:spcPct val="0"/>
            </a:spcBef>
            <a:spcAft>
              <a:spcPct val="35000"/>
            </a:spcAft>
            <a:buNone/>
          </a:pPr>
          <a:r>
            <a:rPr lang="en-GB" sz="2000" b="1" kern="1200">
              <a:latin typeface="Aptos"/>
            </a:rPr>
            <a:t>Layer 3: Progression in Knowledge and Skills </a:t>
          </a:r>
          <a:br>
            <a:rPr lang="en-GB" sz="1700" b="1" kern="1200">
              <a:latin typeface="Aptos"/>
            </a:rPr>
          </a:br>
          <a:r>
            <a:rPr lang="en-GB" sz="1700" b="1" kern="1200">
              <a:latin typeface="Aptos"/>
            </a:rPr>
            <a:t>What is the expected knowledge and skills required to help all children and young people make progress at each stage?</a:t>
          </a:r>
          <a:endParaRPr lang="en-US" sz="1700" b="1" kern="1200">
            <a:latin typeface="Aptos"/>
          </a:endParaRPr>
        </a:p>
      </dsp:txBody>
      <dsp:txXfrm>
        <a:off x="1538123" y="3437611"/>
        <a:ext cx="9482353" cy="1372685"/>
      </dsp:txXfrm>
    </dsp:sp>
    <dsp:sp modelId="{1D3DDE40-5B31-4CD4-914D-E554F57E52E8}">
      <dsp:nvSpPr>
        <dsp:cNvPr id="0" name=""/>
        <dsp:cNvSpPr/>
      </dsp:nvSpPr>
      <dsp:spPr>
        <a:xfrm>
          <a:off x="0" y="5153468"/>
          <a:ext cx="11044165" cy="1331088"/>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403048" y="5452963"/>
          <a:ext cx="732814" cy="73209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538910" y="5153468"/>
          <a:ext cx="9457163" cy="1372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276" tIns="145276" rIns="145276" bIns="145276" numCol="1" spcCol="1270" anchor="ctr" anchorCtr="0">
          <a:noAutofit/>
        </a:bodyPr>
        <a:lstStyle/>
        <a:p>
          <a:pPr marL="0" lvl="0" indent="0" algn="l" defTabSz="889000">
            <a:lnSpc>
              <a:spcPct val="100000"/>
            </a:lnSpc>
            <a:spcBef>
              <a:spcPct val="0"/>
            </a:spcBef>
            <a:spcAft>
              <a:spcPct val="35000"/>
            </a:spcAft>
            <a:buNone/>
          </a:pPr>
          <a:r>
            <a:rPr lang="en-GB" sz="2000" b="1" kern="1200">
              <a:latin typeface="Aptos"/>
            </a:rPr>
            <a:t>Layer 4: Pedagogy</a:t>
          </a:r>
          <a:br>
            <a:rPr lang="en-GB" sz="1700" b="1" kern="1200">
              <a:latin typeface="Aptos"/>
            </a:rPr>
          </a:br>
          <a:r>
            <a:rPr lang="en-GB" sz="1700" b="1" kern="1200">
              <a:latin typeface="Aptos"/>
            </a:rPr>
            <a:t>How should the interactions, experiences, spaces and time of learning environments be best organised and approached to allow all children and young people to flourish and develop their expected knowledge and skills? </a:t>
          </a:r>
          <a:endParaRPr lang="en-US" sz="1700" b="1" kern="1200">
            <a:latin typeface="Aptos"/>
          </a:endParaRPr>
        </a:p>
      </dsp:txBody>
      <dsp:txXfrm>
        <a:off x="1538910" y="5153468"/>
        <a:ext cx="9457163" cy="1372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5F94B-CF66-49DF-8A16-65C07A045CE0}">
      <dsp:nvSpPr>
        <dsp:cNvPr id="0" name=""/>
        <dsp:cNvSpPr/>
      </dsp:nvSpPr>
      <dsp:spPr>
        <a:xfrm>
          <a:off x="519956" y="817806"/>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352FC4-288D-41AD-85DE-7BB1F8700E56}">
      <dsp:nvSpPr>
        <dsp:cNvPr id="0" name=""/>
        <dsp:cNvSpPr/>
      </dsp:nvSpPr>
      <dsp:spPr>
        <a:xfrm>
          <a:off x="753956" y="1051806"/>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855A19-900E-4E21-ABBC-A33450131C81}">
      <dsp:nvSpPr>
        <dsp:cNvPr id="0" name=""/>
        <dsp:cNvSpPr/>
      </dsp:nvSpPr>
      <dsp:spPr>
        <a:xfrm>
          <a:off x="168956" y="225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Science and me</a:t>
          </a:r>
          <a:endParaRPr lang="en-US" sz="1500" kern="1200"/>
        </a:p>
      </dsp:txBody>
      <dsp:txXfrm>
        <a:off x="168956" y="2257806"/>
        <a:ext cx="1800000" cy="720000"/>
      </dsp:txXfrm>
    </dsp:sp>
    <dsp:sp modelId="{D5826E71-2CE7-49E8-935F-ED2335F622E5}">
      <dsp:nvSpPr>
        <dsp:cNvPr id="0" name=""/>
        <dsp:cNvSpPr/>
      </dsp:nvSpPr>
      <dsp:spPr>
        <a:xfrm>
          <a:off x="2634956" y="817806"/>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1A89CA-4B68-40FF-8515-3E133AA06525}">
      <dsp:nvSpPr>
        <dsp:cNvPr id="0" name=""/>
        <dsp:cNvSpPr/>
      </dsp:nvSpPr>
      <dsp:spPr>
        <a:xfrm>
          <a:off x="2868956" y="1051806"/>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09753C-E2D4-46FB-801B-1DC5EF50ACC6}">
      <dsp:nvSpPr>
        <dsp:cNvPr id="0" name=""/>
        <dsp:cNvSpPr/>
      </dsp:nvSpPr>
      <dsp:spPr>
        <a:xfrm>
          <a:off x="2283956" y="225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The tapestry of life</a:t>
          </a:r>
          <a:endParaRPr lang="en-US" sz="1500" kern="1200"/>
        </a:p>
      </dsp:txBody>
      <dsp:txXfrm>
        <a:off x="2283956" y="2257806"/>
        <a:ext cx="1800000" cy="720000"/>
      </dsp:txXfrm>
    </dsp:sp>
    <dsp:sp modelId="{70252956-4749-42C5-AC92-0D0452837ECB}">
      <dsp:nvSpPr>
        <dsp:cNvPr id="0" name=""/>
        <dsp:cNvSpPr/>
      </dsp:nvSpPr>
      <dsp:spPr>
        <a:xfrm>
          <a:off x="4749956" y="817806"/>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81F54B-F8C6-4748-8B62-E1B94381294E}">
      <dsp:nvSpPr>
        <dsp:cNvPr id="0" name=""/>
        <dsp:cNvSpPr/>
      </dsp:nvSpPr>
      <dsp:spPr>
        <a:xfrm>
          <a:off x="4983956" y="1051806"/>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611FC-D690-46D8-AC89-A0FA4FE6EB69}">
      <dsp:nvSpPr>
        <dsp:cNvPr id="0" name=""/>
        <dsp:cNvSpPr/>
      </dsp:nvSpPr>
      <dsp:spPr>
        <a:xfrm>
          <a:off x="4398956" y="225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How things work</a:t>
          </a:r>
          <a:endParaRPr lang="en-US" sz="1500" kern="1200"/>
        </a:p>
      </dsp:txBody>
      <dsp:txXfrm>
        <a:off x="4398956" y="2257806"/>
        <a:ext cx="1800000" cy="720000"/>
      </dsp:txXfrm>
    </dsp:sp>
    <dsp:sp modelId="{6383463D-528C-4FCE-9AA6-ABEB627D9AB3}">
      <dsp:nvSpPr>
        <dsp:cNvPr id="0" name=""/>
        <dsp:cNvSpPr/>
      </dsp:nvSpPr>
      <dsp:spPr>
        <a:xfrm>
          <a:off x="519956" y="3427806"/>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BC6BCF-3485-4917-B715-7F1F3F6CB570}">
      <dsp:nvSpPr>
        <dsp:cNvPr id="0" name=""/>
        <dsp:cNvSpPr/>
      </dsp:nvSpPr>
      <dsp:spPr>
        <a:xfrm>
          <a:off x="753956" y="3661806"/>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7DFE4E-218D-4095-8A2C-10DAB73FA7A7}">
      <dsp:nvSpPr>
        <dsp:cNvPr id="0" name=""/>
        <dsp:cNvSpPr/>
      </dsp:nvSpPr>
      <dsp:spPr>
        <a:xfrm>
          <a:off x="168956" y="486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Matter: Properties and Changes</a:t>
          </a:r>
          <a:endParaRPr lang="en-US" sz="1500" kern="1200"/>
        </a:p>
      </dsp:txBody>
      <dsp:txXfrm>
        <a:off x="168956" y="4867806"/>
        <a:ext cx="1800000" cy="720000"/>
      </dsp:txXfrm>
    </dsp:sp>
    <dsp:sp modelId="{591210B6-A770-4F96-8F3A-841088089F78}">
      <dsp:nvSpPr>
        <dsp:cNvPr id="0" name=""/>
        <dsp:cNvSpPr/>
      </dsp:nvSpPr>
      <dsp:spPr>
        <a:xfrm>
          <a:off x="2634956" y="3427806"/>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9151B1-FAB6-41F3-B16B-D43E2E5EC102}">
      <dsp:nvSpPr>
        <dsp:cNvPr id="0" name=""/>
        <dsp:cNvSpPr/>
      </dsp:nvSpPr>
      <dsp:spPr>
        <a:xfrm>
          <a:off x="2868956" y="3661806"/>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D4051E-D9DB-4FB4-A3C7-E9AF7825B14D}">
      <dsp:nvSpPr>
        <dsp:cNvPr id="0" name=""/>
        <dsp:cNvSpPr/>
      </dsp:nvSpPr>
      <dsp:spPr>
        <a:xfrm>
          <a:off x="2283956" y="486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Our world and the universe</a:t>
          </a:r>
          <a:endParaRPr lang="en-US" sz="1500" kern="1200"/>
        </a:p>
      </dsp:txBody>
      <dsp:txXfrm>
        <a:off x="2283956" y="4867806"/>
        <a:ext cx="1800000" cy="720000"/>
      </dsp:txXfrm>
    </dsp:sp>
    <dsp:sp modelId="{71F4919E-0D87-4D63-B5A9-AC218889239F}">
      <dsp:nvSpPr>
        <dsp:cNvPr id="0" name=""/>
        <dsp:cNvSpPr/>
      </dsp:nvSpPr>
      <dsp:spPr>
        <a:xfrm>
          <a:off x="4749956" y="3427806"/>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8CC63-24F9-4BFE-8DE9-A5753B2D79C7}">
      <dsp:nvSpPr>
        <dsp:cNvPr id="0" name=""/>
        <dsp:cNvSpPr/>
      </dsp:nvSpPr>
      <dsp:spPr>
        <a:xfrm>
          <a:off x="4983956" y="3661806"/>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E4547C-8917-4385-9CB6-902048A3FA93}">
      <dsp:nvSpPr>
        <dsp:cNvPr id="0" name=""/>
        <dsp:cNvSpPr/>
      </dsp:nvSpPr>
      <dsp:spPr>
        <a:xfrm>
          <a:off x="4398956" y="486780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1" kern="1200"/>
            <a:t>Be the change</a:t>
          </a:r>
          <a:endParaRPr lang="en-US" sz="1500" kern="1200"/>
        </a:p>
      </dsp:txBody>
      <dsp:txXfrm>
        <a:off x="4398956" y="4867806"/>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62AFC-D911-4274-976D-465A3A714D0A}">
      <dsp:nvSpPr>
        <dsp:cNvPr id="0" name=""/>
        <dsp:cNvSpPr/>
      </dsp:nvSpPr>
      <dsp:spPr>
        <a:xfrm>
          <a:off x="0" y="1806"/>
          <a:ext cx="6906491" cy="76993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F3777B-9FC0-40CB-B457-733FD06328E3}">
      <dsp:nvSpPr>
        <dsp:cNvPr id="0" name=""/>
        <dsp:cNvSpPr/>
      </dsp:nvSpPr>
      <dsp:spPr>
        <a:xfrm>
          <a:off x="232904" y="175041"/>
          <a:ext cx="423462" cy="4234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81633E-73EA-4256-BF57-EB3A17D56973}">
      <dsp:nvSpPr>
        <dsp:cNvPr id="0" name=""/>
        <dsp:cNvSpPr/>
      </dsp:nvSpPr>
      <dsp:spPr>
        <a:xfrm>
          <a:off x="889271" y="1806"/>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t>Rationale - refining</a:t>
          </a:r>
          <a:endParaRPr lang="en-US" sz="1900" kern="1200"/>
        </a:p>
      </dsp:txBody>
      <dsp:txXfrm>
        <a:off x="889271" y="1806"/>
        <a:ext cx="6017219" cy="769931"/>
      </dsp:txXfrm>
    </dsp:sp>
    <dsp:sp modelId="{FACC0478-13E4-446D-80E8-4D81700753DA}">
      <dsp:nvSpPr>
        <dsp:cNvPr id="0" name=""/>
        <dsp:cNvSpPr/>
      </dsp:nvSpPr>
      <dsp:spPr>
        <a:xfrm>
          <a:off x="0" y="964221"/>
          <a:ext cx="6906491" cy="769931"/>
        </a:xfrm>
        <a:prstGeom prst="roundRect">
          <a:avLst>
            <a:gd name="adj" fmla="val 10000"/>
          </a:avLst>
        </a:prstGeom>
        <a:solidFill>
          <a:schemeClr val="accent5">
            <a:hueOff val="-2430430"/>
            <a:satOff val="-165"/>
            <a:lumOff val="392"/>
            <a:alphaOff val="0"/>
          </a:schemeClr>
        </a:solidFill>
        <a:ln>
          <a:noFill/>
        </a:ln>
        <a:effectLst/>
      </dsp:spPr>
      <dsp:style>
        <a:lnRef idx="0">
          <a:scrgbClr r="0" g="0" b="0"/>
        </a:lnRef>
        <a:fillRef idx="1">
          <a:scrgbClr r="0" g="0" b="0"/>
        </a:fillRef>
        <a:effectRef idx="0">
          <a:scrgbClr r="0" g="0" b="0"/>
        </a:effectRef>
        <a:fontRef idx="minor"/>
      </dsp:style>
    </dsp:sp>
    <dsp:sp modelId="{953796F4-DBED-49A9-B69C-5B6439778541}">
      <dsp:nvSpPr>
        <dsp:cNvPr id="0" name=""/>
        <dsp:cNvSpPr/>
      </dsp:nvSpPr>
      <dsp:spPr>
        <a:xfrm>
          <a:off x="232904" y="1137456"/>
          <a:ext cx="423462" cy="4234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A092E0-F976-444E-BF68-9393444E6798}">
      <dsp:nvSpPr>
        <dsp:cNvPr id="0" name=""/>
        <dsp:cNvSpPr/>
      </dsp:nvSpPr>
      <dsp:spPr>
        <a:xfrm>
          <a:off x="889271" y="964221"/>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t>Draft Big Ideas and narrative</a:t>
          </a:r>
          <a:endParaRPr lang="en-US" sz="1900" kern="1200"/>
        </a:p>
      </dsp:txBody>
      <dsp:txXfrm>
        <a:off x="889271" y="964221"/>
        <a:ext cx="6017219" cy="769931"/>
      </dsp:txXfrm>
    </dsp:sp>
    <dsp:sp modelId="{D1A180BE-B51C-4027-8D0D-BFD9AC584C5B}">
      <dsp:nvSpPr>
        <dsp:cNvPr id="0" name=""/>
        <dsp:cNvSpPr/>
      </dsp:nvSpPr>
      <dsp:spPr>
        <a:xfrm>
          <a:off x="0" y="1926636"/>
          <a:ext cx="6906491" cy="769931"/>
        </a:xfrm>
        <a:prstGeom prst="roundRect">
          <a:avLst>
            <a:gd name="adj" fmla="val 10000"/>
          </a:avLst>
        </a:prstGeom>
        <a:solidFill>
          <a:schemeClr val="accent5">
            <a:hueOff val="-4860860"/>
            <a:satOff val="-330"/>
            <a:lumOff val="784"/>
            <a:alphaOff val="0"/>
          </a:schemeClr>
        </a:solidFill>
        <a:ln>
          <a:noFill/>
        </a:ln>
        <a:effectLst/>
      </dsp:spPr>
      <dsp:style>
        <a:lnRef idx="0">
          <a:scrgbClr r="0" g="0" b="0"/>
        </a:lnRef>
        <a:fillRef idx="1">
          <a:scrgbClr r="0" g="0" b="0"/>
        </a:fillRef>
        <a:effectRef idx="0">
          <a:scrgbClr r="0" g="0" b="0"/>
        </a:effectRef>
        <a:fontRef idx="minor"/>
      </dsp:style>
    </dsp:sp>
    <dsp:sp modelId="{BA84EED5-9049-4C92-BA91-85546117938B}">
      <dsp:nvSpPr>
        <dsp:cNvPr id="0" name=""/>
        <dsp:cNvSpPr/>
      </dsp:nvSpPr>
      <dsp:spPr>
        <a:xfrm>
          <a:off x="232904" y="2099870"/>
          <a:ext cx="423462" cy="4234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4198D0-B6AD-4B70-B725-62920964AD76}">
      <dsp:nvSpPr>
        <dsp:cNvPr id="0" name=""/>
        <dsp:cNvSpPr/>
      </dsp:nvSpPr>
      <dsp:spPr>
        <a:xfrm>
          <a:off x="889271" y="1926636"/>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t>Refine draft concept headers and agree narrative</a:t>
          </a:r>
          <a:endParaRPr lang="en-US" sz="1900" kern="1200"/>
        </a:p>
      </dsp:txBody>
      <dsp:txXfrm>
        <a:off x="889271" y="1926636"/>
        <a:ext cx="6017219" cy="769931"/>
      </dsp:txXfrm>
    </dsp:sp>
    <dsp:sp modelId="{0E641420-1157-4BE8-8657-765CC58B8A2C}">
      <dsp:nvSpPr>
        <dsp:cNvPr id="0" name=""/>
        <dsp:cNvSpPr/>
      </dsp:nvSpPr>
      <dsp:spPr>
        <a:xfrm>
          <a:off x="0" y="2889050"/>
          <a:ext cx="6906491" cy="769931"/>
        </a:xfrm>
        <a:prstGeom prst="roundRect">
          <a:avLst>
            <a:gd name="adj" fmla="val 10000"/>
          </a:avLst>
        </a:prstGeom>
        <a:solidFill>
          <a:schemeClr val="accent5">
            <a:hueOff val="-7291290"/>
            <a:satOff val="-496"/>
            <a:lumOff val="1177"/>
            <a:alphaOff val="0"/>
          </a:schemeClr>
        </a:solidFill>
        <a:ln>
          <a:noFill/>
        </a:ln>
        <a:effectLst/>
      </dsp:spPr>
      <dsp:style>
        <a:lnRef idx="0">
          <a:scrgbClr r="0" g="0" b="0"/>
        </a:lnRef>
        <a:fillRef idx="1">
          <a:scrgbClr r="0" g="0" b="0"/>
        </a:fillRef>
        <a:effectRef idx="0">
          <a:scrgbClr r="0" g="0" b="0"/>
        </a:effectRef>
        <a:fontRef idx="minor"/>
      </dsp:style>
    </dsp:sp>
    <dsp:sp modelId="{4BD032FD-4F3B-4BBE-9668-FA25CD30599F}">
      <dsp:nvSpPr>
        <dsp:cNvPr id="0" name=""/>
        <dsp:cNvSpPr/>
      </dsp:nvSpPr>
      <dsp:spPr>
        <a:xfrm>
          <a:off x="232904" y="3062285"/>
          <a:ext cx="423462" cy="4234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4DBC0A-9DB9-49F4-B52F-B750E90B1BB5}">
      <dsp:nvSpPr>
        <dsp:cNvPr id="0" name=""/>
        <dsp:cNvSpPr/>
      </dsp:nvSpPr>
      <dsp:spPr>
        <a:xfrm>
          <a:off x="889271" y="2889050"/>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t>Develop knowledge statements for each concept header, aligned with the big ideas</a:t>
          </a:r>
          <a:endParaRPr lang="en-US" sz="1900" kern="1200"/>
        </a:p>
      </dsp:txBody>
      <dsp:txXfrm>
        <a:off x="889271" y="2889050"/>
        <a:ext cx="6017219" cy="769931"/>
      </dsp:txXfrm>
    </dsp:sp>
    <dsp:sp modelId="{A6850320-5DEE-4479-95CC-DEE235A3E96B}">
      <dsp:nvSpPr>
        <dsp:cNvPr id="0" name=""/>
        <dsp:cNvSpPr/>
      </dsp:nvSpPr>
      <dsp:spPr>
        <a:xfrm>
          <a:off x="0" y="3851465"/>
          <a:ext cx="6906491" cy="769931"/>
        </a:xfrm>
        <a:prstGeom prst="roundRect">
          <a:avLst>
            <a:gd name="adj" fmla="val 10000"/>
          </a:avLst>
        </a:prstGeom>
        <a:solidFill>
          <a:schemeClr val="accent5">
            <a:hueOff val="-9721720"/>
            <a:satOff val="-661"/>
            <a:lumOff val="1569"/>
            <a:alphaOff val="0"/>
          </a:schemeClr>
        </a:solidFill>
        <a:ln>
          <a:noFill/>
        </a:ln>
        <a:effectLst/>
      </dsp:spPr>
      <dsp:style>
        <a:lnRef idx="0">
          <a:scrgbClr r="0" g="0" b="0"/>
        </a:lnRef>
        <a:fillRef idx="1">
          <a:scrgbClr r="0" g="0" b="0"/>
        </a:fillRef>
        <a:effectRef idx="0">
          <a:scrgbClr r="0" g="0" b="0"/>
        </a:effectRef>
        <a:fontRef idx="minor"/>
      </dsp:style>
    </dsp:sp>
    <dsp:sp modelId="{40742F86-2787-417F-8A6A-4101BDFBAF56}">
      <dsp:nvSpPr>
        <dsp:cNvPr id="0" name=""/>
        <dsp:cNvSpPr/>
      </dsp:nvSpPr>
      <dsp:spPr>
        <a:xfrm>
          <a:off x="232904" y="4024700"/>
          <a:ext cx="423462" cy="42346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84E88-80BA-4F31-9B44-D92F07C4FAE0}">
      <dsp:nvSpPr>
        <dsp:cNvPr id="0" name=""/>
        <dsp:cNvSpPr/>
      </dsp:nvSpPr>
      <dsp:spPr>
        <a:xfrm>
          <a:off x="889271" y="3851465"/>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latin typeface="Calibri"/>
              <a:ea typeface="Calibri"/>
              <a:cs typeface="Calibri"/>
            </a:rPr>
            <a:t>Engagement with Children and Young People</a:t>
          </a:r>
          <a:endParaRPr lang="en-US" sz="1900" b="1" kern="1200">
            <a:latin typeface="Aptos Display" panose="02110004020202020204"/>
          </a:endParaRPr>
        </a:p>
      </dsp:txBody>
      <dsp:txXfrm>
        <a:off x="889271" y="3851465"/>
        <a:ext cx="6017219" cy="769931"/>
      </dsp:txXfrm>
    </dsp:sp>
    <dsp:sp modelId="{DFCE098E-C092-4B4E-B292-2E669C57449F}">
      <dsp:nvSpPr>
        <dsp:cNvPr id="0" name=""/>
        <dsp:cNvSpPr/>
      </dsp:nvSpPr>
      <dsp:spPr>
        <a:xfrm>
          <a:off x="0" y="4813880"/>
          <a:ext cx="6906491" cy="769931"/>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1ACE5A73-37EA-4758-873F-85A981E4718C}">
      <dsp:nvSpPr>
        <dsp:cNvPr id="0" name=""/>
        <dsp:cNvSpPr/>
      </dsp:nvSpPr>
      <dsp:spPr>
        <a:xfrm>
          <a:off x="232904" y="4987115"/>
          <a:ext cx="423462" cy="42346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9868DA-BE20-4BC7-BA50-AC239F36FBEF}">
      <dsp:nvSpPr>
        <dsp:cNvPr id="0" name=""/>
        <dsp:cNvSpPr/>
      </dsp:nvSpPr>
      <dsp:spPr>
        <a:xfrm>
          <a:off x="889271" y="4813880"/>
          <a:ext cx="6017219" cy="769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484" tIns="81484" rIns="81484" bIns="81484" numCol="1" spcCol="1270" anchor="ctr" anchorCtr="0">
          <a:noAutofit/>
        </a:bodyPr>
        <a:lstStyle/>
        <a:p>
          <a:pPr marL="0" lvl="0" indent="0" algn="l" defTabSz="844550">
            <a:lnSpc>
              <a:spcPct val="100000"/>
            </a:lnSpc>
            <a:spcBef>
              <a:spcPct val="0"/>
            </a:spcBef>
            <a:spcAft>
              <a:spcPct val="35000"/>
            </a:spcAft>
            <a:buNone/>
          </a:pPr>
          <a:r>
            <a:rPr lang="en-US" sz="1900" b="1" kern="1200"/>
            <a:t>AIM: June 2026, draft of the 3-18 science curriculum ready for consultation.</a:t>
          </a:r>
        </a:p>
      </dsp:txBody>
      <dsp:txXfrm>
        <a:off x="889271" y="4813880"/>
        <a:ext cx="6017219" cy="7699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3DDE40-5B31-4CD4-914D-E554F57E52E8}">
      <dsp:nvSpPr>
        <dsp:cNvPr id="0" name=""/>
        <dsp:cNvSpPr/>
      </dsp:nvSpPr>
      <dsp:spPr>
        <a:xfrm>
          <a:off x="0" y="2679"/>
          <a:ext cx="7797279" cy="135780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957969-3A0F-489B-B7F3-8DEBE0FD150D}">
      <dsp:nvSpPr>
        <dsp:cNvPr id="0" name=""/>
        <dsp:cNvSpPr/>
      </dsp:nvSpPr>
      <dsp:spPr>
        <a:xfrm>
          <a:off x="410736" y="308185"/>
          <a:ext cx="746793" cy="74679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241701-C1F1-4421-8E12-BDC813CDCF56}">
      <dsp:nvSpPr>
        <dsp:cNvPr id="0" name=""/>
        <dsp:cNvSpPr/>
      </dsp:nvSpPr>
      <dsp:spPr>
        <a:xfrm>
          <a:off x="1568266" y="2679"/>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Aptos"/>
            </a:rPr>
            <a:t>Science Newsletter – issued termly</a:t>
          </a:r>
        </a:p>
      </dsp:txBody>
      <dsp:txXfrm>
        <a:off x="1568266" y="2679"/>
        <a:ext cx="6229012" cy="1357806"/>
      </dsp:txXfrm>
    </dsp:sp>
    <dsp:sp modelId="{347806E5-3808-4FC0-84CB-AAFDE1FFD1CF}">
      <dsp:nvSpPr>
        <dsp:cNvPr id="0" name=""/>
        <dsp:cNvSpPr/>
      </dsp:nvSpPr>
      <dsp:spPr>
        <a:xfrm>
          <a:off x="0" y="1699937"/>
          <a:ext cx="7797279" cy="1357806"/>
        </a:xfrm>
        <a:prstGeom prst="roundRect">
          <a:avLst>
            <a:gd name="adj" fmla="val 10000"/>
          </a:avLst>
        </a:prstGeom>
        <a:solidFill>
          <a:schemeClr val="accent5">
            <a:hueOff val="-4050717"/>
            <a:satOff val="-275"/>
            <a:lumOff val="654"/>
            <a:alphaOff val="0"/>
          </a:schemeClr>
        </a:solidFill>
        <a:ln>
          <a:noFill/>
        </a:ln>
        <a:effectLst/>
      </dsp:spPr>
      <dsp:style>
        <a:lnRef idx="0">
          <a:scrgbClr r="0" g="0" b="0"/>
        </a:lnRef>
        <a:fillRef idx="1">
          <a:scrgbClr r="0" g="0" b="0"/>
        </a:fillRef>
        <a:effectRef idx="0">
          <a:scrgbClr r="0" g="0" b="0"/>
        </a:effectRef>
        <a:fontRef idx="minor"/>
      </dsp:style>
    </dsp:sp>
    <dsp:sp modelId="{12A09280-D05A-4960-A2E5-F7E076284823}">
      <dsp:nvSpPr>
        <dsp:cNvPr id="0" name=""/>
        <dsp:cNvSpPr/>
      </dsp:nvSpPr>
      <dsp:spPr>
        <a:xfrm>
          <a:off x="410736" y="2005444"/>
          <a:ext cx="746793" cy="74679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C16E6-606A-4159-824F-5E095D535D07}">
      <dsp:nvSpPr>
        <dsp:cNvPr id="0" name=""/>
        <dsp:cNvSpPr/>
      </dsp:nvSpPr>
      <dsp:spPr>
        <a:xfrm>
          <a:off x="1568266" y="1699937"/>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a:latin typeface="Aptos"/>
            </a:rPr>
            <a:t>Sciences CIC Blog</a:t>
          </a:r>
        </a:p>
      </dsp:txBody>
      <dsp:txXfrm>
        <a:off x="1568266" y="1699937"/>
        <a:ext cx="6229012" cy="1357806"/>
      </dsp:txXfrm>
    </dsp:sp>
    <dsp:sp modelId="{2A887390-5F73-4047-B6F8-AEB27B3B0DE1}">
      <dsp:nvSpPr>
        <dsp:cNvPr id="0" name=""/>
        <dsp:cNvSpPr/>
      </dsp:nvSpPr>
      <dsp:spPr>
        <a:xfrm>
          <a:off x="0" y="3397196"/>
          <a:ext cx="7797279" cy="1357806"/>
        </a:xfrm>
        <a:prstGeom prst="roundRect">
          <a:avLst>
            <a:gd name="adj" fmla="val 10000"/>
          </a:avLst>
        </a:prstGeom>
        <a:solidFill>
          <a:schemeClr val="accent5">
            <a:hueOff val="-8101434"/>
            <a:satOff val="-551"/>
            <a:lumOff val="1307"/>
            <a:alphaOff val="0"/>
          </a:schemeClr>
        </a:solidFill>
        <a:ln>
          <a:noFill/>
        </a:ln>
        <a:effectLst/>
      </dsp:spPr>
      <dsp:style>
        <a:lnRef idx="0">
          <a:scrgbClr r="0" g="0" b="0"/>
        </a:lnRef>
        <a:fillRef idx="1">
          <a:scrgbClr r="0" g="0" b="0"/>
        </a:fillRef>
        <a:effectRef idx="0">
          <a:scrgbClr r="0" g="0" b="0"/>
        </a:effectRef>
        <a:fontRef idx="minor"/>
      </dsp:style>
    </dsp:sp>
    <dsp:sp modelId="{DFA9363A-C250-49E3-BC4E-B6FC2F38F53A}">
      <dsp:nvSpPr>
        <dsp:cNvPr id="0" name=""/>
        <dsp:cNvSpPr/>
      </dsp:nvSpPr>
      <dsp:spPr>
        <a:xfrm>
          <a:off x="410736" y="3702702"/>
          <a:ext cx="746793" cy="74679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C1C295-7546-4B4C-8908-D799D2E313A7}">
      <dsp:nvSpPr>
        <dsp:cNvPr id="0" name=""/>
        <dsp:cNvSpPr/>
      </dsp:nvSpPr>
      <dsp:spPr>
        <a:xfrm>
          <a:off x="1568266" y="3397196"/>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GB" sz="2100" b="1" kern="1200" dirty="0">
              <a:latin typeface="Aptos"/>
            </a:rPr>
            <a:t>National Science Network in Glow</a:t>
          </a:r>
          <a:br>
            <a:rPr lang="en-GB" sz="2100" b="1" kern="1200" dirty="0">
              <a:latin typeface="Aptos"/>
              <a:cs typeface="Segoe UI"/>
            </a:rPr>
          </a:br>
          <a:r>
            <a:rPr lang="en-US" sz="2100" b="1" kern="1200" dirty="0">
              <a:latin typeface="Segoe UI"/>
              <a:cs typeface="Segoe UI"/>
            </a:rPr>
            <a:t>Joining link </a:t>
          </a:r>
          <a:r>
            <a:rPr lang="en-US" sz="2100" b="1" kern="1200" dirty="0">
              <a:solidFill>
                <a:schemeClr val="bg1"/>
              </a:solidFill>
              <a:latin typeface="Segoe UI"/>
              <a:cs typeface="Segoe UI"/>
              <a:hlinkClick xmlns:r="http://schemas.openxmlformats.org/officeDocument/2006/relationships" r:id="rId7">
                <a:extLst>
                  <a:ext uri="{A12FA001-AC4F-418D-AE19-62706E023703}">
                    <ahyp:hlinkClr xmlns:ahyp="http://schemas.microsoft.com/office/drawing/2018/hyperlinkcolor" val="tx"/>
                  </a:ext>
                </a:extLst>
              </a:hlinkClick>
            </a:rPr>
            <a:t>https://bit.ly/3WfFnBl </a:t>
          </a:r>
          <a:br>
            <a:rPr lang="en-US" sz="2100" b="1" kern="1200" dirty="0">
              <a:solidFill>
                <a:schemeClr val="bg1"/>
              </a:solidFill>
              <a:latin typeface="Segoe UI"/>
              <a:cs typeface="Segoe UI"/>
            </a:rPr>
          </a:br>
          <a:r>
            <a:rPr lang="en-US" sz="2100" b="1" kern="1200" dirty="0">
              <a:latin typeface="Segoe UI"/>
              <a:cs typeface="Segoe UI"/>
            </a:rPr>
            <a:t>Join code: </a:t>
          </a:r>
          <a:r>
            <a:rPr lang="en-US" sz="2100" b="1" kern="1200" dirty="0" err="1">
              <a:latin typeface="Segoe UI"/>
              <a:cs typeface="Segoe UI"/>
            </a:rPr>
            <a:t>uh9sf32</a:t>
          </a:r>
          <a:r>
            <a:rPr lang="en-US" sz="2100" b="1" kern="1200" dirty="0">
              <a:latin typeface="Segoe UI"/>
              <a:cs typeface="Segoe UI"/>
            </a:rPr>
            <a:t> </a:t>
          </a:r>
          <a:endParaRPr lang="en-US" sz="2100" b="0" kern="1200" dirty="0">
            <a:latin typeface="Calibri"/>
            <a:ea typeface="Calibri"/>
            <a:cs typeface="Calibri"/>
          </a:endParaRPr>
        </a:p>
      </dsp:txBody>
      <dsp:txXfrm>
        <a:off x="1568266" y="3397196"/>
        <a:ext cx="6229012" cy="1357806"/>
      </dsp:txXfrm>
    </dsp:sp>
    <dsp:sp modelId="{021F996F-0B67-4C51-82BA-DCBC57773175}">
      <dsp:nvSpPr>
        <dsp:cNvPr id="0" name=""/>
        <dsp:cNvSpPr/>
      </dsp:nvSpPr>
      <dsp:spPr>
        <a:xfrm>
          <a:off x="0" y="5094455"/>
          <a:ext cx="7797279" cy="1357806"/>
        </a:xfrm>
        <a:prstGeom prst="roundRect">
          <a:avLst>
            <a:gd name="adj" fmla="val 10000"/>
          </a:avLst>
        </a:prstGeom>
        <a:solidFill>
          <a:schemeClr val="accent5">
            <a:hueOff val="-12152150"/>
            <a:satOff val="-826"/>
            <a:lumOff val="1961"/>
            <a:alphaOff val="0"/>
          </a:schemeClr>
        </a:solidFill>
        <a:ln>
          <a:noFill/>
        </a:ln>
        <a:effectLst/>
      </dsp:spPr>
      <dsp:style>
        <a:lnRef idx="0">
          <a:scrgbClr r="0" g="0" b="0"/>
        </a:lnRef>
        <a:fillRef idx="1">
          <a:scrgbClr r="0" g="0" b="0"/>
        </a:fillRef>
        <a:effectRef idx="0">
          <a:scrgbClr r="0" g="0" b="0"/>
        </a:effectRef>
        <a:fontRef idx="minor"/>
      </dsp:style>
    </dsp:sp>
    <dsp:sp modelId="{91D01D65-2964-4D51-86FC-4BD175CFF090}">
      <dsp:nvSpPr>
        <dsp:cNvPr id="0" name=""/>
        <dsp:cNvSpPr/>
      </dsp:nvSpPr>
      <dsp:spPr>
        <a:xfrm>
          <a:off x="410736" y="5399961"/>
          <a:ext cx="746793" cy="746793"/>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A58408-1CC3-4BD4-B958-DA650BFB70E1}">
      <dsp:nvSpPr>
        <dsp:cNvPr id="0" name=""/>
        <dsp:cNvSpPr/>
      </dsp:nvSpPr>
      <dsp:spPr>
        <a:xfrm>
          <a:off x="1568266" y="5094455"/>
          <a:ext cx="6229012" cy="1357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701" tIns="143701" rIns="143701" bIns="143701" numCol="1" spcCol="1270" anchor="ctr" anchorCtr="0">
          <a:noAutofit/>
        </a:bodyPr>
        <a:lstStyle/>
        <a:p>
          <a:pPr marL="0" lvl="0" indent="0" algn="l" defTabSz="933450">
            <a:lnSpc>
              <a:spcPct val="100000"/>
            </a:lnSpc>
            <a:spcBef>
              <a:spcPct val="0"/>
            </a:spcBef>
            <a:spcAft>
              <a:spcPct val="35000"/>
            </a:spcAft>
            <a:buNone/>
          </a:pPr>
          <a:r>
            <a:rPr lang="en-US" sz="2100" b="1" kern="1200" dirty="0">
              <a:latin typeface="Segoe UI"/>
              <a:cs typeface="Segoe UI"/>
            </a:rPr>
            <a:t>Email the </a:t>
          </a:r>
          <a:r>
            <a:rPr lang="en-US" sz="2100" b="1" kern="1200" dirty="0" err="1">
              <a:latin typeface="Segoe UI"/>
              <a:cs typeface="Segoe UI"/>
            </a:rPr>
            <a:t>EdScot</a:t>
          </a:r>
          <a:r>
            <a:rPr lang="en-US" sz="2100" b="1" kern="1200" dirty="0">
              <a:latin typeface="Segoe UI"/>
              <a:cs typeface="Segoe UI"/>
            </a:rPr>
            <a:t> science team at:</a:t>
          </a:r>
          <a:br>
            <a:rPr lang="en-US" sz="2100" b="1" kern="1200" dirty="0">
              <a:latin typeface="Segoe UI"/>
              <a:cs typeface="Segoe UI"/>
            </a:rPr>
          </a:br>
          <a:r>
            <a:rPr lang="en-US" sz="2100" b="1" kern="1200" dirty="0" err="1">
              <a:latin typeface="Segoe UI"/>
              <a:cs typeface="Segoe UI"/>
              <a:hlinkClick xmlns:r="http://schemas.openxmlformats.org/officeDocument/2006/relationships" r:id="rId10">
                <a:extLst>
                  <a:ext uri="{A12FA001-AC4F-418D-AE19-62706E023703}">
                    <ahyp:hlinkClr xmlns:ahyp="http://schemas.microsoft.com/office/drawing/2018/hyperlinkcolor" val="tx"/>
                  </a:ext>
                </a:extLst>
              </a:hlinkClick>
            </a:rPr>
            <a:t>Science@educationscotland.gov.scot</a:t>
          </a:r>
          <a:endParaRPr lang="en-US" sz="2100" b="0" kern="1200" dirty="0">
            <a:latin typeface="Segoe UI"/>
            <a:cs typeface="Segoe UI"/>
          </a:endParaRPr>
        </a:p>
      </dsp:txBody>
      <dsp:txXfrm>
        <a:off x="1568266" y="5094455"/>
        <a:ext cx="6229012" cy="13578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EB94-0A44-4500-AE6F-31C8CC0F077F}">
      <dsp:nvSpPr>
        <dsp:cNvPr id="0" name=""/>
        <dsp:cNvSpPr/>
      </dsp:nvSpPr>
      <dsp:spPr>
        <a:xfrm>
          <a:off x="0" y="1043659"/>
          <a:ext cx="2760371" cy="34983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r>
            <a:rPr lang="en-US" sz="6500" b="1" kern="1200">
              <a:solidFill>
                <a:srgbClr val="FFFFFF"/>
              </a:solidFill>
              <a:latin typeface="Aptos" panose="02110004020202020204"/>
              <a:ea typeface="+mn-ea"/>
              <a:cs typeface="+mn-cs"/>
            </a:rPr>
            <a:t>Stay up to date</a:t>
          </a:r>
        </a:p>
      </dsp:txBody>
      <dsp:txXfrm>
        <a:off x="134750" y="1178409"/>
        <a:ext cx="2490871" cy="32288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FD31D2-3DB7-42FA-ACF4-D1050F11899C}" type="datetimeFigureOut">
              <a:rPr lang="en-GB" smtClean="0"/>
              <a:t>17/11/2025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E8B244C-B15E-46CB-A709-7461D3A4F283}" type="slidenum">
              <a:rPr lang="en-GB" smtClean="0"/>
              <a:t>‹#›</a:t>
            </a:fld>
            <a:endParaRPr lang="en-GB"/>
          </a:p>
        </p:txBody>
      </p:sp>
    </p:spTree>
    <p:extLst>
      <p:ext uri="{BB962C8B-B14F-4D97-AF65-F5344CB8AC3E}">
        <p14:creationId xmlns:p14="http://schemas.microsoft.com/office/powerpoint/2010/main" val="3900232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4/12/18174321/CIC-Towards-an-Evolved-Technical-Framework-Discussion-Paper-FINAL-191224.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ducationscotland.podbean.com/e/curriculum-improvement-cycle-1737043433/"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it.ly/SciencesCICjourne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thebiologist.rsb.org.uk/policy/education-policy/curriculum" TargetMode="External"/><Relationship Id="rId3" Type="http://schemas.openxmlformats.org/officeDocument/2006/relationships/hyperlink" Target="https://www.rsc.org/news-events/articles/2023/oct/primary-curriculum-advisory-group-publishes-its-framework-for-a-future-primary-science-curriculum-report/" TargetMode="External"/><Relationship Id="rId7" Type="http://schemas.openxmlformats.org/officeDocument/2006/relationships/hyperlink" Target="https://padlet.com/margaretcraw/sciences-curriculum-improvement-cycle-cic-resources-board-wy6o8nye0jm9sxz0/wish/mDRxWBPqXJOnQjb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rsc.org/policy-evidence-campaigns/chemistry-education/education-reports-surveys-campaigns/chemistry-curriculum-framework/" TargetMode="External"/><Relationship Id="rId5" Type="http://schemas.openxmlformats.org/officeDocument/2006/relationships/hyperlink" Target="https://www.ase.org.uk/bigideas" TargetMode="External"/><Relationship Id="rId10" Type="http://schemas.openxmlformats.org/officeDocument/2006/relationships/hyperlink" Target="https://padlet.com/margaretcraw/sciences-curriculum-improvement-cycle-cic-resources-board-wy6o8nye0jm9sxz0/wish/yEPVZkGoPyJDZb0Y" TargetMode="External"/><Relationship Id="rId4" Type="http://schemas.openxmlformats.org/officeDocument/2006/relationships/hyperlink" Target="https://educationscotland.podbean.com/e/curriculum-improvement-cycle-1737043433/" TargetMode="External"/><Relationship Id="rId9" Type="http://schemas.openxmlformats.org/officeDocument/2006/relationships/hyperlink" Target="https://www.iop.org/about/publications/fundamentals-11-19-phys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4/12/18174321/CIC-Towards-an-Evolved-Technical-Framework-Discussion-Paper-FINAL-191224.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educationscotland.podbean.com/e/curriculum-improvement-cycle-1737043433/"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nap.edu/openbook.php?record_id=13165&amp;page=169" TargetMode="External"/><Relationship Id="rId3" Type="http://schemas.openxmlformats.org/officeDocument/2006/relationships/hyperlink" Target="https://curriculum.gov.bc.ca/curriculum/overview#curriculum-model" TargetMode="External"/><Relationship Id="rId7" Type="http://schemas.openxmlformats.org/officeDocument/2006/relationships/hyperlink" Target="http://www.nap.edu/openbook.php?record_id=13165&amp;page=139"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nap.edu/openbook.php?record_id=13165&amp;page=103" TargetMode="External"/><Relationship Id="rId5" Type="http://schemas.openxmlformats.org/officeDocument/2006/relationships/hyperlink" Target="https://www.nextgenscience.org/three-dimensional-learning" TargetMode="External"/><Relationship Id="rId10" Type="http://schemas.openxmlformats.org/officeDocument/2006/relationships/hyperlink" Target="https://www.nextgenscience.org/sites/default/files/AllDCI.pdf" TargetMode="External"/><Relationship Id="rId4" Type="http://schemas.openxmlformats.org/officeDocument/2006/relationships/hyperlink" Target="https://newzealandcurriculum.tahurangi.education.govt.nz/nzc---mathematics-and-statistics-years-0-8/5637238338.p#MathsandStats" TargetMode="External"/><Relationship Id="rId9" Type="http://schemas.openxmlformats.org/officeDocument/2006/relationships/hyperlink" Target="http://www.nap.edu/openbook.php?record_id=13165&amp;page=201"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v.scot/publications/curriculum-qualifications-assessment-reform-progress-date-next-steps/document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ventbrite.co.uk/e/secondary-sciences-network-curriculum-improvement-cycle-webinar-3-tickets-1738298580849?aff=oddtdtcreator"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eventbrite.co.uk/e/secondary-sciences-network-curriculum-improvement-cycle-webinar-4-tickets-1738348419919?aff=oddtdtcreato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blogs.glowscotland.org.uk/glowblogs/STEMcentralinmotion/2025/11/04/science-newsletter/"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bit.ly/3WfFnBl" TargetMode="External"/><Relationship Id="rId4" Type="http://schemas.openxmlformats.org/officeDocument/2006/relationships/hyperlink" Target="https://bit.ly/SciencesCICjourney"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s.glowscotland.org.uk/glowblogs/cic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logs.glowscotland.org.uk/glowblogs/cice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blogs.glowscotland.org.uk/glowblogs/public/cices/uploads/sites/10666/2025/04/01103754/020425-CIC-Working-Together-to-Make-Change-Happen-V1.0.pdf?utm_campaign=14950437_CIC%20paper%20three%20special&amp;utm_medium=email&amp;utm_source=Education%20Scotland&amp;dm_i=LQE,8WFTX,40KDYN,113IVJ,1" TargetMode="External"/><Relationship Id="rId5" Type="http://schemas.openxmlformats.org/officeDocument/2006/relationships/hyperlink" Target="https://blogs.glowscotland.org.uk/glowblogs/public/cices/uploads/sites/10666/2024/12/18174321/CIC-Towards-an-Evolved-Technical-Framework-Discussion-Paper-FINAL-191224.pdf" TargetMode="External"/><Relationship Id="rId4" Type="http://schemas.openxmlformats.org/officeDocument/2006/relationships/hyperlink" Target="https://blogs.glowscotland.org.uk/glowblogs/public/cices/uploads/sites/10666/2024/11/13214842/CIC-A-CASE-FOR-CHANGE-PILOT-CURRICULUM-REVIEWS141124.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2</a:t>
            </a:fld>
            <a:endParaRPr lang="en-GB"/>
          </a:p>
        </p:txBody>
      </p:sp>
    </p:spTree>
    <p:extLst>
      <p:ext uri="{BB962C8B-B14F-4D97-AF65-F5344CB8AC3E}">
        <p14:creationId xmlns:p14="http://schemas.microsoft.com/office/powerpoint/2010/main" val="173232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response to the OECD review, Education Scotland instigated a series of pilot curriculum reviews in a small number of curriculum areas to engage with practitioners and stakeholders. The discussions and feedback helped to develop early thinking around some of the key priorities that needed to be addressed through a process of curriculum review.</a:t>
            </a:r>
            <a:endParaRPr lang="en-US" dirty="0">
              <a:solidFill>
                <a:srgbClr val="444444"/>
              </a:solidFill>
            </a:endParaRPr>
          </a:p>
          <a:p>
            <a:endParaRPr lang="en-US" dirty="0"/>
          </a:p>
          <a:p>
            <a:r>
              <a:rPr lang="en-US" dirty="0"/>
              <a:t>The sciences curriculum was not included in the pilot curriculum reviews as the Education Scotland Sciences Team was heavily committed to a series of 13 national events over this period.</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11</a:t>
            </a:fld>
            <a:endParaRPr lang="en-GB"/>
          </a:p>
        </p:txBody>
      </p:sp>
    </p:spTree>
    <p:extLst>
      <p:ext uri="{BB962C8B-B14F-4D97-AF65-F5344CB8AC3E}">
        <p14:creationId xmlns:p14="http://schemas.microsoft.com/office/powerpoint/2010/main" val="3800475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paper: </a:t>
            </a:r>
            <a:r>
              <a:rPr lang="en-US" b="1" u="sng" dirty="0">
                <a:hlinkClick r:id="rId3"/>
              </a:rPr>
              <a:t>Towards an Evolved Technical Framework</a:t>
            </a:r>
            <a:endParaRPr lang="en-US" dirty="0"/>
          </a:p>
          <a:p>
            <a:r>
              <a:rPr lang="en-US" b="1" dirty="0"/>
              <a:t>Podcast: </a:t>
            </a:r>
            <a:r>
              <a:rPr lang="en-US" b="1" u="sng" dirty="0">
                <a:hlinkClick r:id="rId4"/>
              </a:rPr>
              <a:t>Towards an Evolved Technical Framework</a:t>
            </a:r>
            <a:endParaRPr lang="en-GB" dirty="0"/>
          </a:p>
          <a:p>
            <a:endParaRPr lang="en-US" b="1" u="sng" dirty="0"/>
          </a:p>
          <a:p>
            <a:r>
              <a:rPr lang="en-US" dirty="0"/>
              <a:t>This slide makes clear what we mean by the technical framework of the curriculum. Participants in the pilot reviews generally took the view that an evolved technical framework could address some of the challenges </a:t>
            </a:r>
            <a:r>
              <a:rPr lang="en-GB" dirty="0"/>
              <a:t>that had been experienced within the current technical framework.</a:t>
            </a:r>
          </a:p>
          <a:p>
            <a:endParaRPr lang="en-US" dirty="0"/>
          </a:p>
          <a:p>
            <a:r>
              <a:rPr lang="en-US" dirty="0"/>
              <a:t>Paper two was published in December 2024. This paper draws on and responds to the findings from the pilot curriculum reviews and other evidence to explain what the options might be to evolve the Technical Framework of Scotland’s Curriculum. It proposes a know, do, understand model based on Big Ideas. </a:t>
            </a:r>
            <a:endParaRPr lang="en-GB"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12</a:t>
            </a:fld>
            <a:endParaRPr lang="en-GB"/>
          </a:p>
        </p:txBody>
      </p:sp>
    </p:spTree>
    <p:extLst>
      <p:ext uri="{BB962C8B-B14F-4D97-AF65-F5344CB8AC3E}">
        <p14:creationId xmlns:p14="http://schemas.microsoft.com/office/powerpoint/2010/main" val="22021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Collaboration Group includes approximately 100 participants, 86 of whom are practitioners. Membership was determined through open recruitment using a set of criteria designed to ensure practitioner representation across all 32 local authorities, encompassing all sectors, roles, and levels of experience.</a:t>
            </a:r>
            <a:endParaRPr lang="en-US" dirty="0"/>
          </a:p>
          <a:p>
            <a:r>
              <a:rPr lang="en-GB" dirty="0"/>
              <a:t>The role of the collaboration group is to: </a:t>
            </a:r>
            <a:endParaRPr lang="en-GB" dirty="0">
              <a:ea typeface="Calibri"/>
              <a:cs typeface="Calibri"/>
            </a:endParaRPr>
          </a:p>
          <a:p>
            <a:r>
              <a:rPr lang="en-GB" dirty="0"/>
              <a:t>▪ identify what works and what is not working in their area of focus; </a:t>
            </a:r>
            <a:endParaRPr lang="en-GB" dirty="0">
              <a:ea typeface="Calibri"/>
              <a:cs typeface="Calibri"/>
            </a:endParaRPr>
          </a:p>
          <a:p>
            <a:r>
              <a:rPr lang="en-GB" dirty="0"/>
              <a:t>▪ explore options and possible solutions to areas needing change or improvement;</a:t>
            </a:r>
            <a:endParaRPr lang="en-GB" dirty="0">
              <a:ea typeface="Calibri"/>
              <a:cs typeface="Calibri"/>
            </a:endParaRPr>
          </a:p>
          <a:p>
            <a:r>
              <a:rPr lang="en-GB" dirty="0"/>
              <a:t>▪ gather feedback on emerging proposals; </a:t>
            </a:r>
            <a:endParaRPr lang="en-GB" dirty="0">
              <a:ea typeface="Calibri"/>
              <a:cs typeface="Calibri"/>
            </a:endParaRPr>
          </a:p>
          <a:p>
            <a:r>
              <a:rPr lang="en-GB" dirty="0"/>
              <a:t>▪ sense check and test possible solutions; </a:t>
            </a:r>
            <a:endParaRPr lang="en-GB" dirty="0">
              <a:ea typeface="Calibri"/>
              <a:cs typeface="Calibri"/>
            </a:endParaRPr>
          </a:p>
          <a:p>
            <a:r>
              <a:rPr lang="en-GB" dirty="0"/>
              <a:t>▪ engage in sharing, learning, adopting; and </a:t>
            </a:r>
            <a:endParaRPr lang="en-GB" dirty="0">
              <a:ea typeface="Calibri"/>
              <a:cs typeface="Calibri"/>
            </a:endParaRPr>
          </a:p>
          <a:p>
            <a:r>
              <a:rPr lang="en-GB" dirty="0"/>
              <a:t>▪ be advocates for the overall CIC work.</a:t>
            </a:r>
            <a:endParaRPr lang="en-GB" dirty="0">
              <a:ea typeface="Calibri"/>
              <a:cs typeface="Calibri"/>
            </a:endParaRPr>
          </a:p>
          <a:p>
            <a:endParaRPr lang="en-GB" dirty="0">
              <a:ea typeface="Calibri"/>
              <a:cs typeface="Calibri"/>
            </a:endParaRPr>
          </a:p>
          <a:p>
            <a:r>
              <a:rPr lang="en-GB" dirty="0"/>
              <a:t>The Sciences Core Group is made up of 30 participants drawn from the collaboration group.  Of these 30 core group members, 21 are practitioners. The role of the core group is to: </a:t>
            </a:r>
            <a:endParaRPr lang="en-GB" dirty="0">
              <a:ea typeface="Calibri"/>
              <a:cs typeface="Calibri"/>
            </a:endParaRPr>
          </a:p>
          <a:p>
            <a:r>
              <a:rPr lang="en-GB" dirty="0"/>
              <a:t>• develop the options and possible solutions identified by the collaboration group; </a:t>
            </a:r>
            <a:endParaRPr lang="en-GB" dirty="0">
              <a:ea typeface="Calibri"/>
              <a:cs typeface="Calibri"/>
            </a:endParaRPr>
          </a:p>
          <a:p>
            <a:r>
              <a:rPr lang="en-GB" dirty="0"/>
              <a:t>• analyse and respond to feedback from collaboration, critical friends and steering groups; and </a:t>
            </a:r>
            <a:endParaRPr lang="en-GB" dirty="0">
              <a:ea typeface="Calibri"/>
              <a:cs typeface="Calibri"/>
            </a:endParaRPr>
          </a:p>
          <a:p>
            <a:r>
              <a:rPr lang="en-GB" dirty="0"/>
              <a:t>• comment and give feedback on relevant papers emerging from the overall CIC work.</a:t>
            </a:r>
            <a:endParaRPr lang="en-GB" dirty="0">
              <a:ea typeface="Calibri"/>
              <a:cs typeface="Calibri"/>
            </a:endParaRPr>
          </a:p>
          <a:p>
            <a:endParaRPr lang="en-GB" dirty="0">
              <a:ea typeface="Calibri"/>
              <a:cs typeface="Calibri"/>
            </a:endParaRPr>
          </a:p>
          <a:p>
            <a:r>
              <a:rPr lang="en-GB" dirty="0"/>
              <a:t>The Collaboration Group and Core Group work in close alignment, with each informing and shaping the other’s activity. Insights and actions from one feed directly into the work of the other, creating a continuous cycle of learning, refinement, and impact.</a:t>
            </a:r>
            <a:endParaRPr lang="en-GB" dirty="0">
              <a:ea typeface="Calibri" panose="020F0502020204030204"/>
              <a:cs typeface="Calibri" panose="020F0502020204030204"/>
            </a:endParaRPr>
          </a:p>
          <a:p>
            <a:endParaRPr lang="en-GB" dirty="0"/>
          </a:p>
          <a:p>
            <a:r>
              <a:rPr lang="en-GB" dirty="0"/>
              <a:t>The Steering Group is co-chaired by ADES (Association of Directors of Education in Scotland), Education Scotland and Scottish Government and is made up of 10-15 participants from local and national government as well as representation from initial teacher education (ITE) (through the Scottish Council of Deans of Education). The role of the Steering group is to:</a:t>
            </a:r>
            <a:endParaRPr lang="en-GB" dirty="0">
              <a:ea typeface="Calibri"/>
              <a:cs typeface="Calibri"/>
            </a:endParaRPr>
          </a:p>
          <a:p>
            <a:r>
              <a:rPr lang="en-GB" dirty="0"/>
              <a:t>▪ create the enabling environment</a:t>
            </a:r>
            <a:endParaRPr lang="en-GB" dirty="0">
              <a:ea typeface="Calibri"/>
              <a:cs typeface="Calibri"/>
            </a:endParaRPr>
          </a:p>
          <a:p>
            <a:r>
              <a:rPr lang="en-GB" dirty="0"/>
              <a:t>▪ give /source strategic advice and direction </a:t>
            </a:r>
            <a:endParaRPr lang="en-GB" dirty="0">
              <a:ea typeface="Calibri"/>
              <a:cs typeface="Calibri"/>
            </a:endParaRPr>
          </a:p>
          <a:p>
            <a:r>
              <a:rPr lang="en-GB" dirty="0"/>
              <a:t>▪ provide support and challenge </a:t>
            </a:r>
            <a:endParaRPr lang="en-GB" dirty="0">
              <a:ea typeface="Calibri"/>
              <a:cs typeface="Calibri"/>
            </a:endParaRPr>
          </a:p>
          <a:p>
            <a:r>
              <a:rPr lang="en-GB" dirty="0"/>
              <a:t>▪ be advocates for the overall CIC, supporting and championing the work </a:t>
            </a:r>
            <a:endParaRPr lang="en-GB" dirty="0">
              <a:ea typeface="Calibri"/>
              <a:cs typeface="Calibri"/>
            </a:endParaRPr>
          </a:p>
          <a:p>
            <a:r>
              <a:rPr lang="en-GB" dirty="0"/>
              <a:t>▪ ensure a coherent response for each of the four phases of the CIC </a:t>
            </a:r>
            <a:endParaRPr lang="en-GB" dirty="0">
              <a:ea typeface="Calibri"/>
              <a:cs typeface="Calibri"/>
            </a:endParaRPr>
          </a:p>
          <a:p>
            <a:r>
              <a:rPr lang="en-GB" dirty="0"/>
              <a:t>▪ provide oversight and coordination of the overall work</a:t>
            </a:r>
            <a:endParaRPr lang="en-GB" dirty="0">
              <a:ea typeface="Calibri"/>
              <a:cs typeface="Calibri"/>
            </a:endParaRPr>
          </a:p>
          <a:p>
            <a:r>
              <a:rPr lang="en-GB" dirty="0"/>
              <a:t>▪ identify issues emerging from the overall work </a:t>
            </a:r>
            <a:endParaRPr lang="en-GB" dirty="0">
              <a:ea typeface="Calibri"/>
              <a:cs typeface="Calibri"/>
            </a:endParaRPr>
          </a:p>
          <a:p>
            <a:r>
              <a:rPr lang="en-GB" dirty="0"/>
              <a:t>▪ agree approaches to evaluation and monitoring</a:t>
            </a:r>
            <a:endParaRPr lang="en-GB" dirty="0">
              <a:ea typeface="Calibri"/>
              <a:cs typeface="Calibri"/>
            </a:endParaRPr>
          </a:p>
          <a:p>
            <a:endParaRPr lang="en-GB" dirty="0"/>
          </a:p>
          <a:p>
            <a:r>
              <a:rPr lang="en-GB" dirty="0"/>
              <a:t>Critical friends groups complement the work of our Collaboration and Core Groups and they offer feedback and commentary as the work develops. Critical friends include practitioners, stakeholders and partners, employers and academics who volunteered or could not be involved directly in the Collaboration and Core Groups.  At present we have 97 active practitioners that make up the group of Critical Friends.  The role of the Critical Friends are to: </a:t>
            </a:r>
            <a:endParaRPr lang="en-GB" dirty="0">
              <a:ea typeface="Calibri" panose="020F0502020204030204"/>
              <a:cs typeface="Calibri" panose="020F0502020204030204"/>
            </a:endParaRPr>
          </a:p>
          <a:p>
            <a:r>
              <a:rPr lang="en-GB" dirty="0"/>
              <a:t>▪ serve as a sounding board for ideas, proposals and approaches </a:t>
            </a:r>
            <a:endParaRPr lang="en-GB" dirty="0">
              <a:ea typeface="Calibri" panose="020F0502020204030204"/>
              <a:cs typeface="Calibri" panose="020F0502020204030204"/>
            </a:endParaRPr>
          </a:p>
          <a:p>
            <a:r>
              <a:rPr lang="en-GB" dirty="0"/>
              <a:t>▪ review and evaluate proposals, frameworks, and processes critically to identify areas for improvement </a:t>
            </a:r>
            <a:endParaRPr lang="en-GB" dirty="0">
              <a:ea typeface="Calibri" panose="020F0502020204030204"/>
              <a:cs typeface="Calibri" panose="020F0502020204030204"/>
            </a:endParaRPr>
          </a:p>
          <a:p>
            <a:r>
              <a:rPr lang="en-GB" dirty="0"/>
              <a:t>▪ provide an external lens to challenge assumptions and ensure innovative, evidence-based approaches</a:t>
            </a:r>
            <a:endParaRPr lang="en-GB" dirty="0">
              <a:ea typeface="Calibri"/>
              <a:cs typeface="Calibri"/>
            </a:endParaRPr>
          </a:p>
          <a:p>
            <a:endParaRPr lang="en-GB" dirty="0"/>
          </a:p>
          <a:p>
            <a:r>
              <a:rPr lang="en-GB" dirty="0"/>
              <a:t>Via webinars such as this, our termly newsletters and the Science CIC blog, the science team are also connecting with wider networks to update and include their voices in the process at key points.</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4B118EAA-B02B-419C-98ED-D32A47576800}" type="slidenum">
              <a:rPr lang="en-GB" smtClean="0"/>
              <a:t>13</a:t>
            </a:fld>
            <a:endParaRPr lang="en-GB"/>
          </a:p>
        </p:txBody>
      </p:sp>
    </p:spTree>
    <p:extLst>
      <p:ext uri="{BB962C8B-B14F-4D97-AF65-F5344CB8AC3E}">
        <p14:creationId xmlns:p14="http://schemas.microsoft.com/office/powerpoint/2010/main" val="368730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sciences CIC groups are made up of practising educators from ELC, primary, ASN, secondary and community learning and development sectors. In the last year we have had a significant number of meetings, both online and in person, where people have had a chance to play an active role in shaping the future direction of the sciences curriculum. </a:t>
            </a:r>
          </a:p>
        </p:txBody>
      </p:sp>
      <p:sp>
        <p:nvSpPr>
          <p:cNvPr id="4" name="Slide Number Placeholder 3"/>
          <p:cNvSpPr>
            <a:spLocks noGrp="1"/>
          </p:cNvSpPr>
          <p:nvPr>
            <p:ph type="sldNum" sz="quarter" idx="5"/>
          </p:nvPr>
        </p:nvSpPr>
        <p:spPr/>
        <p:txBody>
          <a:bodyPr/>
          <a:lstStyle/>
          <a:p>
            <a:fld id="{1E8B244C-B15E-46CB-A709-7461D3A4F283}" type="slidenum">
              <a:rPr lang="en-GB" smtClean="0"/>
              <a:t>14</a:t>
            </a:fld>
            <a:endParaRPr lang="en-GB"/>
          </a:p>
        </p:txBody>
      </p:sp>
    </p:spTree>
    <p:extLst>
      <p:ext uri="{BB962C8B-B14F-4D97-AF65-F5344CB8AC3E}">
        <p14:creationId xmlns:p14="http://schemas.microsoft.com/office/powerpoint/2010/main" val="1612323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summarises the work and focus of the CIC groups, drawing on activities from November 2024 to the present.</a:t>
            </a:r>
            <a:endParaRPr lang="en-US" dirty="0"/>
          </a:p>
          <a:p>
            <a:endParaRPr lang="en-GB"/>
          </a:p>
          <a:p>
            <a:r>
              <a:rPr lang="en-GB" dirty="0"/>
              <a:t>In </a:t>
            </a:r>
            <a:r>
              <a:rPr lang="en-GB" b="1" dirty="0"/>
              <a:t>November 2024</a:t>
            </a:r>
            <a:r>
              <a:rPr lang="en-GB" dirty="0"/>
              <a:t>, the Collaboration Group was tasked with exploring the following questions:</a:t>
            </a:r>
            <a:endParaRPr lang="en-GB" dirty="0">
              <a:ea typeface="Calibri"/>
              <a:cs typeface="Calibri"/>
            </a:endParaRPr>
          </a:p>
          <a:p>
            <a:pPr marL="171450" indent="-171450">
              <a:buFont typeface="Arial"/>
              <a:buChar char="•"/>
            </a:pPr>
            <a:r>
              <a:rPr lang="en-GB" dirty="0"/>
              <a:t>What’s working and what’s not?</a:t>
            </a:r>
            <a:endParaRPr lang="en-GB" dirty="0">
              <a:ea typeface="Calibri"/>
              <a:cs typeface="Calibri"/>
            </a:endParaRPr>
          </a:p>
          <a:p>
            <a:pPr marL="171450" indent="-171450">
              <a:buFont typeface="Arial"/>
              <a:buChar char="•"/>
            </a:pPr>
            <a:r>
              <a:rPr lang="en-GB" dirty="0"/>
              <a:t>How does science support the four capacities?</a:t>
            </a:r>
            <a:endParaRPr lang="en-GB" dirty="0">
              <a:ea typeface="Calibri"/>
              <a:cs typeface="Calibri"/>
            </a:endParaRPr>
          </a:p>
          <a:p>
            <a:pPr marL="171450" indent="-171450">
              <a:buFont typeface="Arial"/>
              <a:buChar char="•"/>
            </a:pPr>
            <a:r>
              <a:rPr lang="en-GB" dirty="0"/>
              <a:t>What does a future-oriented curriculum look and feel like?</a:t>
            </a:r>
            <a:endParaRPr lang="en-GB" dirty="0">
              <a:ea typeface="Calibri"/>
              <a:cs typeface="Calibri"/>
            </a:endParaRPr>
          </a:p>
          <a:p>
            <a:endParaRPr lang="en-GB">
              <a:ea typeface="Calibri"/>
              <a:cs typeface="Calibri"/>
            </a:endParaRPr>
          </a:p>
          <a:p>
            <a:r>
              <a:rPr lang="en-GB" dirty="0"/>
              <a:t>In </a:t>
            </a:r>
            <a:r>
              <a:rPr lang="en-GB" b="1" dirty="0"/>
              <a:t>early 2025</a:t>
            </a:r>
            <a:r>
              <a:rPr lang="en-GB" dirty="0"/>
              <a:t>, both the Core and Collaboration Groups focused on cross-cutting themes (now referred to as cross-curricular learning strands) through an online session. As cross-curricular learning is the focus of </a:t>
            </a:r>
            <a:r>
              <a:rPr lang="en-GB" b="1" dirty="0"/>
              <a:t>Webinar 2</a:t>
            </a:r>
            <a:r>
              <a:rPr lang="en-GB" dirty="0"/>
              <a:t>, this presentation does not include detailed information on this area. For further details, please refer to the shared materials from Webinar 2 in the series.</a:t>
            </a:r>
            <a:endParaRPr lang="en-GB" dirty="0">
              <a:ea typeface="Calibri"/>
              <a:cs typeface="Calibri"/>
            </a:endParaRPr>
          </a:p>
          <a:p>
            <a:endParaRPr lang="en-GB"/>
          </a:p>
          <a:p>
            <a:r>
              <a:rPr lang="en-GB" dirty="0"/>
              <a:t>In </a:t>
            </a:r>
            <a:r>
              <a:rPr lang="en-GB" b="1" dirty="0"/>
              <a:t>March 2025</a:t>
            </a:r>
            <a:r>
              <a:rPr lang="en-GB" dirty="0"/>
              <a:t>, the </a:t>
            </a:r>
            <a:r>
              <a:rPr lang="en-GB" b="1" dirty="0"/>
              <a:t>Core Group</a:t>
            </a:r>
            <a:r>
              <a:rPr lang="en-GB" dirty="0"/>
              <a:t> held a four-day workshop to refine outputs from the November Collaboration event and to begin developing the </a:t>
            </a:r>
            <a:r>
              <a:rPr lang="en-GB" b="1" dirty="0"/>
              <a:t>curriculum rationale</a:t>
            </a:r>
            <a:r>
              <a:rPr lang="en-GB" dirty="0"/>
              <a:t> and identifying </a:t>
            </a:r>
            <a:r>
              <a:rPr lang="en-GB" b="1" dirty="0"/>
              <a:t>relevant knowledge</a:t>
            </a:r>
            <a:r>
              <a:rPr lang="en-GB" dirty="0"/>
              <a:t> for the </a:t>
            </a:r>
            <a:r>
              <a:rPr lang="en-GB" b="1" dirty="0"/>
              <a:t>3–18 curriculum</a:t>
            </a:r>
            <a:r>
              <a:rPr lang="en-GB" dirty="0"/>
              <a:t>.</a:t>
            </a:r>
            <a:endParaRPr lang="en-GB" dirty="0">
              <a:ea typeface="Calibri"/>
              <a:cs typeface="Calibri"/>
            </a:endParaRPr>
          </a:p>
          <a:p>
            <a:endParaRPr lang="en-GB" dirty="0"/>
          </a:p>
          <a:p>
            <a:r>
              <a:rPr lang="en-GB" dirty="0"/>
              <a:t>In </a:t>
            </a:r>
            <a:r>
              <a:rPr lang="en-GB" b="1" dirty="0"/>
              <a:t>June 2025</a:t>
            </a:r>
            <a:r>
              <a:rPr lang="en-GB" dirty="0"/>
              <a:t>, the </a:t>
            </a:r>
            <a:r>
              <a:rPr lang="en-GB" b="1" dirty="0"/>
              <a:t>Collaboration Group</a:t>
            </a:r>
            <a:r>
              <a:rPr lang="en-GB"/>
              <a:t> reconvened to further refine the curriculum rationale developed by the Core Group. Participants also explored </a:t>
            </a:r>
            <a:r>
              <a:rPr lang="en-GB" b="1" dirty="0"/>
              <a:t>knowledge themes</a:t>
            </a:r>
            <a:r>
              <a:rPr lang="en-GB" dirty="0"/>
              <a:t>, </a:t>
            </a:r>
            <a:r>
              <a:rPr lang="en-GB" b="1" dirty="0"/>
              <a:t>emerging big ideas</a:t>
            </a:r>
            <a:r>
              <a:rPr lang="en-GB" dirty="0"/>
              <a:t>, and </a:t>
            </a:r>
            <a:r>
              <a:rPr lang="en-GB" b="1" dirty="0"/>
              <a:t>key concepts</a:t>
            </a:r>
            <a:r>
              <a:rPr lang="en-GB" dirty="0"/>
              <a:t> for the 3–18 science curriculum. (See slides 18-19 for more details.)</a:t>
            </a:r>
            <a:endParaRPr lang="en-GB" dirty="0">
              <a:ea typeface="Calibri"/>
              <a:cs typeface="Calibri"/>
            </a:endParaRPr>
          </a:p>
          <a:p>
            <a:endParaRPr lang="en-GB" dirty="0"/>
          </a:p>
          <a:p>
            <a:r>
              <a:rPr lang="en-GB" dirty="0"/>
              <a:t>Since </a:t>
            </a:r>
            <a:r>
              <a:rPr lang="en-GB" b="1" dirty="0"/>
              <a:t>June 2025</a:t>
            </a:r>
            <a:r>
              <a:rPr lang="en-GB" dirty="0"/>
              <a:t>, all </a:t>
            </a:r>
            <a:r>
              <a:rPr lang="en-GB" b="1" dirty="0"/>
              <a:t>CIC groups</a:t>
            </a:r>
            <a:r>
              <a:rPr lang="en-GB" dirty="0"/>
              <a:t> have continued to focus on </a:t>
            </a:r>
            <a:r>
              <a:rPr lang="en-GB" b="1" dirty="0"/>
              <a:t>developing and refining these emerging big ideas and concepts</a:t>
            </a:r>
            <a:r>
              <a:rPr lang="en-GB" dirty="0"/>
              <a:t>, which remains their current priority.</a:t>
            </a:r>
            <a:endParaRPr lang="en-GB"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15</a:t>
            </a:fld>
            <a:endParaRPr lang="en-GB"/>
          </a:p>
        </p:txBody>
      </p:sp>
    </p:spTree>
    <p:extLst>
      <p:ext uri="{BB962C8B-B14F-4D97-AF65-F5344CB8AC3E}">
        <p14:creationId xmlns:p14="http://schemas.microsoft.com/office/powerpoint/2010/main" val="1324549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https://bit.ly/SciencesCICjourney</a:t>
            </a:r>
            <a:endParaRPr lang="en-US" dirty="0"/>
          </a:p>
          <a:p>
            <a:endParaRPr lang="en-US" dirty="0"/>
          </a:p>
          <a:p>
            <a:r>
              <a:rPr lang="en-US" dirty="0"/>
              <a:t>In addition to the Education Scotland CIC blog, the Education Scotland Sciences Team has also set up a blog post to keep people updated on progress with the Sciences Curriculum Improvement Cycle.</a:t>
            </a:r>
            <a:endParaRPr lang="en-US" dirty="0">
              <a:ea typeface="Calibri" panose="020F0502020204030204"/>
              <a:cs typeface="Calibri" panose="020F0502020204030204"/>
            </a:endParaRPr>
          </a:p>
          <a:p>
            <a:endParaRPr lang="en-US" dirty="0"/>
          </a:p>
          <a:p>
            <a:r>
              <a:rPr lang="en-US" dirty="0"/>
              <a:t>We’d encourage you to keep an eye on the blog. We’ll be keeping it updated with outputs from the different groups involved in the process, as well as information about upcoming webinars.</a:t>
            </a:r>
            <a:endParaRPr lang="en-US" dirty="0">
              <a:ea typeface="Calibri" panose="020F0502020204030204"/>
              <a:cs typeface="Calibri" panose="020F0502020204030204"/>
            </a:endParaRPr>
          </a:p>
          <a:p>
            <a:endParaRPr lang="en-US" dirty="0"/>
          </a:p>
          <a:p>
            <a:r>
              <a:rPr lang="en-US" dirty="0"/>
              <a:t>We’ll also continue to share updates through national science and STEM networks, along with our termly science newsletter.</a:t>
            </a:r>
            <a:endParaRPr lang="en-US" dirty="0">
              <a:ea typeface="Calibri"/>
              <a:cs typeface="Calibri"/>
            </a:endParaRPr>
          </a:p>
          <a:p>
            <a:endParaRPr lang="en-US" dirty="0"/>
          </a:p>
          <a:p>
            <a:r>
              <a:rPr lang="en-US" dirty="0"/>
              <a:t>Our aim is to keep practitioners up to date with the sciences CIC process — so please do share the blog link with colleagues within your schools, settings and across your network where you can.</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16</a:t>
            </a:fld>
            <a:endParaRPr lang="en-GB"/>
          </a:p>
        </p:txBody>
      </p:sp>
    </p:spTree>
    <p:extLst>
      <p:ext uri="{BB962C8B-B14F-4D97-AF65-F5344CB8AC3E}">
        <p14:creationId xmlns:p14="http://schemas.microsoft.com/office/powerpoint/2010/main" val="15947414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9E8B-DBD2-7E25-C851-CD0518666A7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747A6D-4299-1CE2-BDE5-35F178377BC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30A629A-C8A5-AC04-E4E4-52BFB7E6D76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8C8E4B7-41EC-8FE7-2E6F-48DA69CF33F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191E230-8E83-FD6A-D6BC-91EFCC3EEBC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ea typeface="Calibri"/>
                <a:cs typeface="Calibri"/>
              </a:rPr>
              <a:t>The second face to face meeting of the Collaboration Group took place on 12th June 2025 in Glasgow.</a:t>
            </a:r>
          </a:p>
          <a:p>
            <a:endParaRPr lang="en-US" b="1" dirty="0">
              <a:ea typeface="Calibri"/>
              <a:cs typeface="Calibri"/>
            </a:endParaRPr>
          </a:p>
          <a:p>
            <a:r>
              <a:rPr lang="en-US" b="1" dirty="0">
                <a:ea typeface="Calibri"/>
                <a:cs typeface="Calibri"/>
              </a:rPr>
              <a:t>Curriculum Rationale: </a:t>
            </a:r>
            <a:r>
              <a:rPr lang="en-US" dirty="0">
                <a:ea typeface="Calibri"/>
                <a:cs typeface="Calibri"/>
              </a:rPr>
              <a:t>The group gave feedback on a draft rationale statement for the new sciences curriculum. The feedback has been used to adapt the rationale and this will now go out for wider consultation across our science networks. </a:t>
            </a:r>
            <a:endParaRPr lang="en-US" dirty="0"/>
          </a:p>
          <a:p>
            <a:endParaRPr lang="en-US" dirty="0">
              <a:ea typeface="Calibri"/>
              <a:cs typeface="Calibri"/>
            </a:endParaRPr>
          </a:p>
          <a:p>
            <a:r>
              <a:rPr lang="en-US" b="1" dirty="0">
                <a:ea typeface="Calibri"/>
                <a:cs typeface="Calibri"/>
              </a:rPr>
              <a:t>Core Knowledge: </a:t>
            </a:r>
            <a:r>
              <a:rPr lang="en-US" b="0" dirty="0">
                <a:ea typeface="Calibri"/>
                <a:cs typeface="Calibri"/>
              </a:rPr>
              <a:t>participants began to consider what core knowledge will be essential for learners, and grouped this to form core </a:t>
            </a:r>
            <a:r>
              <a:rPr lang="en-US" b="1" dirty="0">
                <a:ea typeface="Calibri"/>
                <a:cs typeface="Calibri"/>
              </a:rPr>
              <a:t>concepts</a:t>
            </a:r>
            <a:r>
              <a:rPr lang="en-US" b="0" dirty="0">
                <a:ea typeface="Calibri"/>
                <a:cs typeface="Calibri"/>
              </a:rPr>
              <a:t> for the sciences curriculum. </a:t>
            </a:r>
          </a:p>
          <a:p>
            <a:endParaRPr lang="en-US" dirty="0">
              <a:ea typeface="Calibri"/>
              <a:cs typeface="Calibri"/>
            </a:endParaRPr>
          </a:p>
          <a:p>
            <a:r>
              <a:rPr lang="en-US" b="1" dirty="0">
                <a:ea typeface="Calibri"/>
                <a:cs typeface="Calibri"/>
              </a:rPr>
              <a:t>Emerging big ideas:</a:t>
            </a:r>
            <a:r>
              <a:rPr lang="en-US" b="0" dirty="0">
                <a:ea typeface="Calibri"/>
                <a:cs typeface="Calibri"/>
              </a:rPr>
              <a:t> Having considered the core concepts, participants began grouping these to start to form potential big ideas for the sciences curriculum. </a:t>
            </a:r>
          </a:p>
          <a:p>
            <a:endParaRPr lang="en-US" b="0" dirty="0">
              <a:ea typeface="Calibri"/>
              <a:cs typeface="Calibri"/>
            </a:endParaRPr>
          </a:p>
          <a:p>
            <a:r>
              <a:rPr lang="en-US" b="0" dirty="0">
                <a:ea typeface="Calibri"/>
                <a:cs typeface="Calibri"/>
              </a:rPr>
              <a:t>These initial conversations from the collaboration group </a:t>
            </a:r>
            <a:r>
              <a:rPr lang="en-US" dirty="0">
                <a:ea typeface="Calibri"/>
                <a:cs typeface="Calibri"/>
              </a:rPr>
              <a:t>were</a:t>
            </a:r>
            <a:r>
              <a:rPr lang="en-US" b="0" dirty="0">
                <a:ea typeface="Calibri"/>
                <a:cs typeface="Calibri"/>
              </a:rPr>
              <a:t> developed </a:t>
            </a:r>
            <a:r>
              <a:rPr lang="en-US" dirty="0">
                <a:ea typeface="Calibri"/>
                <a:cs typeface="Calibri"/>
              </a:rPr>
              <a:t>further </a:t>
            </a:r>
            <a:r>
              <a:rPr lang="en-US" b="0" dirty="0">
                <a:ea typeface="Calibri"/>
                <a:cs typeface="Calibri"/>
              </a:rPr>
              <a:t>by the core group when they </a:t>
            </a:r>
            <a:r>
              <a:rPr lang="en-US" dirty="0">
                <a:ea typeface="Calibri"/>
                <a:cs typeface="Calibri"/>
              </a:rPr>
              <a:t>met</a:t>
            </a:r>
            <a:r>
              <a:rPr lang="en-US" b="0" dirty="0">
                <a:ea typeface="Calibri"/>
                <a:cs typeface="Calibri"/>
              </a:rPr>
              <a:t> again in August. </a:t>
            </a:r>
            <a:endParaRPr lang="en-US" b="1" dirty="0">
              <a:ea typeface="Calibri"/>
              <a:cs typeface="Calibri"/>
            </a:endParaRPr>
          </a:p>
        </p:txBody>
      </p:sp>
      <p:sp>
        <p:nvSpPr>
          <p:cNvPr id="6" name="Footer Placeholder 5">
            <a:extLst>
              <a:ext uri="{FF2B5EF4-FFF2-40B4-BE49-F238E27FC236}">
                <a16:creationId xmlns:a16="http://schemas.microsoft.com/office/drawing/2014/main" id="{19BA7C1B-DAEB-CF41-24F4-D2CF6C94EAD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063AB13-1761-B471-FB2D-6AED71ABF65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87760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The</a:t>
            </a:r>
            <a:r>
              <a:rPr lang="en-GB" dirty="0">
                <a:ea typeface="Calibri"/>
                <a:cs typeface="Calibri"/>
              </a:rPr>
              <a:t> collaboration group considered some of the core knowledge which should be included in the evolved sciences curriculum, and then grouped this knowledge into CONCEPT headers. You can see the similarity in the wording from various groups for the themes they formed. This was a first step in considering what layer 2 of the technical framework (overview of what learners should </a:t>
            </a:r>
            <a:r>
              <a:rPr lang="en-GB" b="1" dirty="0">
                <a:ea typeface="Calibri"/>
                <a:cs typeface="Calibri"/>
              </a:rPr>
              <a:t>know</a:t>
            </a:r>
            <a:r>
              <a:rPr lang="en-GB" dirty="0">
                <a:ea typeface="Calibri"/>
                <a:cs typeface="Calibri"/>
              </a:rPr>
              <a:t> and be able to </a:t>
            </a:r>
            <a:r>
              <a:rPr lang="en-GB" b="1" dirty="0">
                <a:ea typeface="Calibri"/>
                <a:cs typeface="Calibri"/>
              </a:rPr>
              <a:t>do</a:t>
            </a:r>
            <a:r>
              <a:rPr lang="en-GB" dirty="0">
                <a:ea typeface="Calibri"/>
                <a:cs typeface="Calibri"/>
              </a:rPr>
              <a:t>) might look like for science, and the core group will be looking to refine this further throughout the academic year 2025-26.</a:t>
            </a:r>
            <a:endParaRPr lang="en-US" dirty="0"/>
          </a:p>
          <a:p>
            <a:endParaRPr lang="en-GB" dirty="0">
              <a:ea typeface="Calibri"/>
              <a:cs typeface="Calibri"/>
            </a:endParaRPr>
          </a:p>
          <a:p>
            <a:r>
              <a:rPr lang="en-GB" dirty="0">
                <a:ea typeface="Calibri"/>
                <a:cs typeface="Calibri"/>
              </a:rPr>
              <a:t>The concepts were then grouped further into BIG IDEAS. Remember each curricular area will have between 3 and 6 big ideas – these are big overarching headings that group concepts together. Again, you can see similarities in the different wordings for big ideas that different groups came up with. </a:t>
            </a:r>
          </a:p>
        </p:txBody>
      </p:sp>
      <p:sp>
        <p:nvSpPr>
          <p:cNvPr id="4" name="Slide Number Placeholder 3"/>
          <p:cNvSpPr>
            <a:spLocks noGrp="1"/>
          </p:cNvSpPr>
          <p:nvPr>
            <p:ph type="sldNum" sz="quarter" idx="5"/>
          </p:nvPr>
        </p:nvSpPr>
        <p:spPr/>
        <p:txBody>
          <a:bodyPr/>
          <a:lstStyle/>
          <a:p>
            <a:fld id="{746EA2FD-8B4F-472A-BC7C-6DC83A6DB9C0}" type="slidenum">
              <a:rPr lang="en-GB" smtClean="0"/>
              <a:t>18</a:t>
            </a:fld>
            <a:endParaRPr lang="en-GB"/>
          </a:p>
        </p:txBody>
      </p:sp>
    </p:spTree>
    <p:extLst>
      <p:ext uri="{BB962C8B-B14F-4D97-AF65-F5344CB8AC3E}">
        <p14:creationId xmlns:p14="http://schemas.microsoft.com/office/powerpoint/2010/main" val="1065190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PLEASE NOTE:</a:t>
            </a:r>
          </a:p>
          <a:p>
            <a:r>
              <a:rPr lang="en-US" dirty="0">
                <a:ea typeface="Calibri"/>
                <a:cs typeface="Calibri"/>
              </a:rPr>
              <a:t>The following slides contain information on the emerging big idea and concepts for science.  They are not the final version and since this webinar they have changed.</a:t>
            </a:r>
          </a:p>
          <a:p>
            <a:r>
              <a:rPr lang="en-US" dirty="0">
                <a:ea typeface="Calibri"/>
                <a:cs typeface="Calibri"/>
              </a:rPr>
              <a:t>The big ideas and concepts contained here are iterative and were shared during the webinar to get feedback on initial reactions</a:t>
            </a:r>
          </a:p>
          <a:p>
            <a:endParaRPr lang="en-US" dirty="0">
              <a:ea typeface="Calibri"/>
              <a:cs typeface="Calibri"/>
            </a:endParaRPr>
          </a:p>
          <a:p>
            <a:r>
              <a:rPr lang="en-US" dirty="0">
                <a:ea typeface="Calibri"/>
                <a:cs typeface="Calibri"/>
              </a:rPr>
              <a:t>These are not the final big ideas and thinking has already moved on. </a:t>
            </a:r>
          </a:p>
        </p:txBody>
      </p:sp>
      <p:sp>
        <p:nvSpPr>
          <p:cNvPr id="4" name="Slide Number Placeholder 3"/>
          <p:cNvSpPr>
            <a:spLocks noGrp="1"/>
          </p:cNvSpPr>
          <p:nvPr>
            <p:ph type="sldNum" sz="quarter" idx="5"/>
          </p:nvPr>
        </p:nvSpPr>
        <p:spPr/>
        <p:txBody>
          <a:bodyPr/>
          <a:lstStyle/>
          <a:p>
            <a:fld id="{1E8B244C-B15E-46CB-A709-7461D3A4F283}" type="slidenum">
              <a:rPr lang="en-GB" smtClean="0"/>
              <a:t>19</a:t>
            </a:fld>
            <a:endParaRPr lang="en-GB"/>
          </a:p>
        </p:txBody>
      </p:sp>
    </p:spTree>
    <p:extLst>
      <p:ext uri="{BB962C8B-B14F-4D97-AF65-F5344CB8AC3E}">
        <p14:creationId xmlns:p14="http://schemas.microsoft.com/office/powerpoint/2010/main" val="3501751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What is a big idea?</a:t>
            </a:r>
            <a:endParaRPr lang="en-US" dirty="0">
              <a:ea typeface="Calibri"/>
              <a:cs typeface="Calibri"/>
            </a:endParaRPr>
          </a:p>
          <a:p>
            <a:r>
              <a:rPr lang="en-US" dirty="0"/>
              <a:t>A big idea captures the core understanding and sets out overarching ideas and concepts for a particular area of the curriculum</a:t>
            </a:r>
            <a:endParaRPr lang="en-US" dirty="0">
              <a:ea typeface="Calibri"/>
              <a:cs typeface="Calibri"/>
            </a:endParaRPr>
          </a:p>
          <a:p>
            <a:endParaRPr lang="en-US" dirty="0"/>
          </a:p>
          <a:p>
            <a:r>
              <a:rPr lang="en-US" dirty="0"/>
              <a:t>Harlen (2010) highlights that Big Ideas can promote greater coherence in learning by acting as conceptual “pegs” on which children and young people can </a:t>
            </a:r>
            <a:r>
              <a:rPr lang="en-US" dirty="0" err="1"/>
              <a:t>organise</a:t>
            </a:r>
            <a:r>
              <a:rPr lang="en-US" dirty="0"/>
              <a:t> and make sense of their educational experiences. This approach helps address the challenge of some learners struggling to see the relevance of studying topics that appear to them as isolated, disconnected facts. Shown are sample big ideas for Science taken from Harlen (2010).</a:t>
            </a:r>
          </a:p>
          <a:p>
            <a:endParaRPr lang="en-US" dirty="0">
              <a:ea typeface="Calibri"/>
              <a:cs typeface="Calibri"/>
            </a:endParaRPr>
          </a:p>
          <a:p>
            <a:r>
              <a:rPr lang="en-US" dirty="0">
                <a:ea typeface="Calibri"/>
                <a:cs typeface="Calibri"/>
              </a:rPr>
              <a:t>In Scotland, our big ideas will run from 3-18, ensuring vertical coherence across the curriculum at all levels and stages.</a:t>
            </a:r>
          </a:p>
          <a:p>
            <a:endParaRPr lang="en-US" dirty="0"/>
          </a:p>
          <a:p>
            <a:endParaRPr lang="en-US" dirty="0"/>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Full paper: </a:t>
            </a:r>
            <a:r>
              <a:rPr lang="en-US" sz="1200" b="1" u="sng" dirty="0">
                <a:solidFill>
                  <a:srgbClr val="000000"/>
                </a:solidFill>
                <a:latin typeface="Helveticish Bold"/>
                <a:ea typeface="Helveticish Bold"/>
                <a:cs typeface="Helveticish Bold"/>
                <a:sym typeface="Helveticish Bold"/>
                <a:hlinkClick r:id="rId3"/>
              </a:rPr>
              <a:t>Towards an Evolved Technical Framework</a:t>
            </a:r>
            <a:endParaRPr lang="en-US" sz="1200" b="1" u="sng" dirty="0">
              <a:solidFill>
                <a:srgbClr val="000000"/>
              </a:solidFill>
              <a:latin typeface="Helveticish Bold"/>
              <a:ea typeface="Helveticish Bold"/>
              <a:cs typeface="Helveticish Bold"/>
              <a:hlinkClick r:id="rId3"/>
            </a:endParaRPr>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Podcast: </a:t>
            </a:r>
            <a:r>
              <a:rPr lang="en-US" sz="1200" b="1" u="sng" dirty="0">
                <a:solidFill>
                  <a:srgbClr val="000000"/>
                </a:solidFill>
                <a:latin typeface="Helveticish Bold"/>
                <a:ea typeface="Helveticish Bold"/>
                <a:cs typeface="Helveticish Bold"/>
                <a:sym typeface="Helveticish Bold"/>
                <a:hlinkClick r:id="rId4" tooltip="https://educationscotland.podbean.com/e/curriculum-improvement-cycle-1737043433/"/>
              </a:rPr>
              <a:t>Towards an Evolved Technical Framework</a:t>
            </a:r>
            <a:endParaRPr lang="en-US" sz="1200" b="1" u="sng" dirty="0">
              <a:solidFill>
                <a:srgbClr val="000000"/>
              </a:solidFill>
              <a:latin typeface="Helveticish Bold"/>
              <a:ea typeface="Helveticish Bold"/>
              <a:cs typeface="Helveticish Bold"/>
              <a:hlinkClick r:id="rId4"/>
            </a:endParaRPr>
          </a:p>
          <a:p>
            <a:pPr algn="l">
              <a:lnSpc>
                <a:spcPts val="1890"/>
              </a:lnSpc>
              <a:spcBef>
                <a:spcPct val="0"/>
              </a:spcBef>
            </a:pPr>
            <a:endParaRPr lang="en-US" sz="1200" b="1" u="sng" dirty="0">
              <a:solidFill>
                <a:srgbClr val="000000"/>
              </a:solidFill>
              <a:latin typeface="Helveticish Bold"/>
              <a:ea typeface="Helveticish Bold"/>
              <a:cs typeface="Helveticish Bold"/>
              <a:sym typeface="Helveticish Bold"/>
              <a:hlinkClick r:id="rId4" tooltip="https://educationscotland.podbean.com/e/curriculum-improvement-cycle-1737043433/"/>
            </a:endParaRPr>
          </a:p>
          <a:p>
            <a:pPr algn="l">
              <a:lnSpc>
                <a:spcPts val="3570"/>
              </a:lnSpc>
              <a:spcBef>
                <a:spcPct val="0"/>
              </a:spcBef>
            </a:pPr>
            <a:r>
              <a:rPr lang="en-US" sz="1200" b="1" dirty="0">
                <a:solidFill>
                  <a:srgbClr val="000000"/>
                </a:solidFill>
                <a:latin typeface="Helveticish Bold"/>
                <a:ea typeface="Helveticish Bold"/>
                <a:cs typeface="Helveticish Bold"/>
                <a:sym typeface="Helveticish Bold"/>
              </a:rPr>
              <a:t>Further Reading: </a:t>
            </a:r>
            <a:endParaRPr lang="en-US" sz="1200" b="1" dirty="0">
              <a:solidFill>
                <a:srgbClr val="000000"/>
              </a:solidFill>
              <a:latin typeface="Helveticish Bold"/>
              <a:ea typeface="Helveticish Bold"/>
              <a:cs typeface="Helveticish Bold"/>
            </a:endParaRP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5" tooltip="https://padlet.com/margaretcraw/sciences-curriculum-improvement-cycle-cic-resources-board-wy6o8nye0jm9sxz0/wish/do3MQJjYvbK5Q15w"/>
              </a:rPr>
              <a:t>Harlen 2010</a:t>
            </a:r>
            <a:endParaRPr lang="en-US" sz="1200" b="1" u="sng" dirty="0">
              <a:solidFill>
                <a:srgbClr val="000000"/>
              </a:solidFill>
              <a:latin typeface="Helveticish Bold"/>
              <a:ea typeface="Helveticish Bold"/>
              <a:cs typeface="Helveticish Bold"/>
              <a:sym typeface="Helveticish Bold"/>
            </a:endParaRPr>
          </a:p>
          <a:p>
            <a:pPr>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6" tooltip="https://padlet.com/margaretcraw/sciences-curriculum-improvement-cycle-cic-resources-board-wy6o8nye0jm9sxz0/wish/mDRxWBPqXJOnQjb1"/>
              </a:rPr>
              <a:t>Royal Society of Chemistry 2020</a:t>
            </a:r>
            <a:endParaRPr lang="en-US" sz="1200" b="1" u="sng" dirty="0">
              <a:solidFill>
                <a:srgbClr val="000000"/>
              </a:solidFill>
              <a:latin typeface="Helveticish Bold"/>
              <a:ea typeface="Helveticish Bold"/>
              <a:cs typeface="Helveticish Bold"/>
              <a:sym typeface="Helveticish Bold"/>
              <a:hlinkClick r:id="rId7" tooltip="https://padlet.com/margaretcraw/sciences-curriculum-improvement-cycle-cic-resources-board-wy6o8nye0jm9sxz0/wish/mDRxWBPqXJOnQjb1"/>
            </a:endParaRP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8" tooltip="https://padlet.com/margaretcraw/sciences-curriculum-improvement-cycle-cic-resources-board-wy6o8nye0jm9sxz0/wish/lkROZP5pbbg3WjMg"/>
              </a:rPr>
              <a:t>Royal Society of Biology 2021</a:t>
            </a:r>
            <a:endParaRPr lang="en-US" sz="1200" b="1" u="sng" dirty="0">
              <a:solidFill>
                <a:srgbClr val="000000"/>
              </a:solidFill>
              <a:latin typeface="Helveticish Bold"/>
              <a:ea typeface="Helveticish Bold"/>
              <a:cs typeface="Helveticish Bold"/>
              <a:sym typeface="Helveticish Bold"/>
            </a:endParaRPr>
          </a:p>
          <a:p>
            <a:pPr>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3" tooltip="https://padlet.com/margaretcraw/sciences-curriculum-improvement-cycle-cic-resources-board-wy6o8nye0jm9sxz0/wish/j40PQDXzg8OVQvXB"/>
              </a:rPr>
              <a:t>Primary Curriculum Advisory Group </a:t>
            </a:r>
            <a:r>
              <a:rPr lang="en-US" sz="1200" b="1" u="sng" dirty="0">
                <a:solidFill>
                  <a:srgbClr val="000000"/>
                </a:solidFill>
                <a:latin typeface="Helveticish Bold"/>
                <a:ea typeface="Helveticish Bold"/>
                <a:cs typeface="Helveticish Bold"/>
                <a:sym typeface="Helveticish Bold"/>
                <a:hlinkClick r:id="rId3"/>
              </a:rPr>
              <a:t>2023</a:t>
            </a:r>
            <a:endParaRPr lang="en-US" sz="1200" b="1" u="sng" dirty="0">
              <a:solidFill>
                <a:srgbClr val="000000"/>
              </a:solidFill>
              <a:latin typeface="Helveticish Bold"/>
              <a:ea typeface="Helveticish Bold"/>
              <a:cs typeface="Helveticish Bold"/>
              <a:hlinkClick r:id="rId3"/>
            </a:endParaRPr>
          </a:p>
          <a:p>
            <a:pPr algn="l">
              <a:lnSpc>
                <a:spcPts val="3570"/>
              </a:lnSpc>
              <a:spcBef>
                <a:spcPct val="0"/>
              </a:spcBef>
            </a:pPr>
            <a:r>
              <a:rPr lang="en-US" sz="1200" b="1" u="sng" dirty="0">
                <a:solidFill>
                  <a:srgbClr val="000000"/>
                </a:solidFill>
                <a:latin typeface="Helveticish Bold"/>
                <a:ea typeface="Helveticish Bold"/>
                <a:cs typeface="Helveticish Bold"/>
                <a:sym typeface="Helveticish Bold"/>
                <a:hlinkClick r:id="rId9" tooltip="https://padlet.com/margaretcraw/sciences-curriculum-improvement-cycle-cic-resources-board-wy6o8nye0jm9sxz0/wish/yEPVZkGoPyJDZb0Y"/>
              </a:rPr>
              <a:t>Institute of Physics 2024</a:t>
            </a:r>
            <a:endParaRPr lang="en-US" sz="1200" b="1" u="sng" dirty="0">
              <a:solidFill>
                <a:srgbClr val="000000"/>
              </a:solidFill>
              <a:latin typeface="Helveticish Bold"/>
              <a:ea typeface="Helveticish Bold"/>
              <a:cs typeface="Helveticish Bold"/>
              <a:sym typeface="Helveticish Bold"/>
              <a:hlinkClick r:id="rId10" tooltip="https://padlet.com/margaretcraw/sciences-curriculum-improvement-cycle-cic-resources-board-wy6o8nye0jm9sxz0/wish/yEPVZkGoPyJDZb0Y"/>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a:t>
            </a:fld>
            <a:endParaRPr lang="en-GB"/>
          </a:p>
        </p:txBody>
      </p:sp>
    </p:spTree>
    <p:extLst>
      <p:ext uri="{BB962C8B-B14F-4D97-AF65-F5344CB8AC3E}">
        <p14:creationId xmlns:p14="http://schemas.microsoft.com/office/powerpoint/2010/main" val="1421659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proposed in the CIC paper, </a:t>
            </a:r>
            <a:r>
              <a:rPr lang="en-US" i="1" dirty="0"/>
              <a:t>Towards an evolved technical framework</a:t>
            </a:r>
            <a:r>
              <a:rPr lang="en-US" dirty="0"/>
              <a:t>, the revised curriculum will follow a know, do, understand model.</a:t>
            </a:r>
          </a:p>
          <a:p>
            <a:endParaRPr lang="en-US" dirty="0">
              <a:ea typeface="Calibri"/>
              <a:cs typeface="Calibri"/>
            </a:endParaRPr>
          </a:p>
          <a:p>
            <a:r>
              <a:rPr lang="en-US" b="1" dirty="0"/>
              <a:t>Full paper: </a:t>
            </a:r>
            <a:r>
              <a:rPr lang="en-US" b="1" dirty="0">
                <a:solidFill>
                  <a:srgbClr val="444444"/>
                </a:solidFill>
                <a:hlinkClick r:id="rId3"/>
              </a:rPr>
              <a:t>Towards an Evolved Technical Framework</a:t>
            </a:r>
            <a:endParaRPr lang="en-US" dirty="0">
              <a:solidFill>
                <a:srgbClr val="444444"/>
              </a:solidFill>
            </a:endParaRPr>
          </a:p>
          <a:p>
            <a:r>
              <a:rPr lang="en-US" b="1" dirty="0"/>
              <a:t>Podcast: </a:t>
            </a:r>
            <a:r>
              <a:rPr lang="en-US" b="1" dirty="0">
                <a:solidFill>
                  <a:srgbClr val="444444"/>
                </a:solidFill>
                <a:hlinkClick r:id="rId4"/>
              </a:rPr>
              <a:t>Towards an Evolved Technical Framework</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21</a:t>
            </a:fld>
            <a:endParaRPr lang="en-GB"/>
          </a:p>
        </p:txBody>
      </p:sp>
    </p:spTree>
    <p:extLst>
      <p:ext uri="{BB962C8B-B14F-4D97-AF65-F5344CB8AC3E}">
        <p14:creationId xmlns:p14="http://schemas.microsoft.com/office/powerpoint/2010/main" val="19151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GB" dirty="0"/>
              <a:t>In British Columbia, Big Ideas are defined as generalisations and principles and the key concepts important in an area of learning. They reflect the “Understand” component of the Know-Do-Understand model of learning. The Big Ideas represent what learners will understand at the completion of the curriculum for their grade</a:t>
            </a:r>
          </a:p>
          <a:p>
            <a:r>
              <a:rPr lang="en-GB" dirty="0">
                <a:hlinkClick r:id="rId3"/>
              </a:rPr>
              <a:t>Curriculum Overview | Building Student Success - B.C. Curriculum (gov.bc.ca)</a:t>
            </a:r>
            <a:endParaRPr lang="en-GB" dirty="0"/>
          </a:p>
          <a:p>
            <a:endParaRPr lang="en-GB" dirty="0"/>
          </a:p>
          <a:p>
            <a:r>
              <a:rPr lang="en-GB" dirty="0"/>
              <a:t>In New Zealand, however, the Big Ideas remain the same across year levels and learners gradually deepen their understanding of them as they grow their knowledge of national and local contexts. They can be viewed as summations of conceptual understanding with key concepts embedded within them. </a:t>
            </a:r>
          </a:p>
          <a:p>
            <a:r>
              <a:rPr lang="en-GB" sz="1800" b="0" i="0" u="sng" strike="noStrike" dirty="0" err="1">
                <a:solidFill>
                  <a:srgbClr val="467886"/>
                </a:solidFill>
                <a:effectLst/>
                <a:latin typeface="Aptos" panose="020B0004020202020204" pitchFamily="34" charset="0"/>
                <a:hlinkClick r:id="rId4"/>
              </a:rPr>
              <a:t>NZC</a:t>
            </a:r>
            <a:r>
              <a:rPr lang="en-GB" sz="1800" b="0" i="0" u="sng" strike="noStrike" dirty="0">
                <a:solidFill>
                  <a:srgbClr val="467886"/>
                </a:solidFill>
                <a:effectLst/>
                <a:latin typeface="Aptos" panose="020B0004020202020204" pitchFamily="34" charset="0"/>
                <a:hlinkClick r:id="rId4"/>
              </a:rPr>
              <a:t> - Mathematics and statistics (Years 0-8) (education.govt.nz)</a:t>
            </a:r>
            <a:r>
              <a:rPr lang="en-GB" sz="1800" b="0" i="0" dirty="0">
                <a:solidFill>
                  <a:srgbClr val="000000"/>
                </a:solidFill>
                <a:effectLst/>
                <a:latin typeface="Aptos" panose="020B0004020202020204" pitchFamily="34" charset="0"/>
              </a:rPr>
              <a:t> </a:t>
            </a:r>
            <a:endParaRPr lang="en-GB" dirty="0"/>
          </a:p>
          <a:p>
            <a:endParaRPr lang="en-GB" dirty="0"/>
          </a:p>
          <a:p>
            <a:r>
              <a:rPr lang="en-GB" dirty="0"/>
              <a:t>In Singapore, the curriculum framework incorporates Big Ideas to help learners to develop a deeper understanding in individual subjects. They specifically identify Big Ideas relevant to individual subjects to help build a coherent understanding across different levels within a subject (Ministry of Education, Singapore, 2021). </a:t>
            </a:r>
          </a:p>
          <a:p>
            <a:endParaRPr lang="en-GB" dirty="0"/>
          </a:p>
          <a:p>
            <a:r>
              <a:rPr lang="en-GB" dirty="0"/>
              <a:t>USA - </a:t>
            </a:r>
            <a:r>
              <a:rPr lang="en-GB" b="0" i="0" dirty="0">
                <a:solidFill>
                  <a:srgbClr val="333333"/>
                </a:solidFill>
                <a:effectLst/>
                <a:latin typeface="Helvetica Neue" panose="02000503000000020004" pitchFamily="2"/>
              </a:rPr>
              <a:t>Next Generation Science Standards (</a:t>
            </a:r>
            <a:r>
              <a:rPr lang="en-GB" dirty="0"/>
              <a:t>NGSS) </a:t>
            </a:r>
          </a:p>
          <a:p>
            <a:r>
              <a:rPr lang="en-GB" dirty="0"/>
              <a:t>About the model: </a:t>
            </a:r>
            <a:r>
              <a:rPr lang="en-GB" dirty="0">
                <a:hlinkClick r:id="rId5"/>
              </a:rPr>
              <a:t>Three Dimensional Learning | Next Generation Science Standards (nextgenscience.org)</a:t>
            </a:r>
            <a:endParaRPr lang="en-GB" dirty="0"/>
          </a:p>
          <a:p>
            <a:r>
              <a:rPr lang="en-GB" b="0" i="0" dirty="0">
                <a:solidFill>
                  <a:srgbClr val="333333"/>
                </a:solidFill>
                <a:effectLst/>
                <a:latin typeface="Helvetica Neue" panose="02000503000000020004" pitchFamily="2"/>
              </a:rPr>
              <a:t>Within the Next Generation Science Standards (NGSS), there are three distinct and equally important dimensions to learning science. These dimensions are combined to form each standard—or performance expectation—and each dimension works with the other two to help students build a cohesive understanding of science over time.</a:t>
            </a:r>
            <a:endParaRPr lang="en-GB" dirty="0"/>
          </a:p>
          <a:p>
            <a:pPr marL="228600" indent="-228600">
              <a:buFont typeface="+mj-lt"/>
              <a:buAutoNum type="arabicPeriod"/>
            </a:pPr>
            <a:r>
              <a:rPr lang="en-GB" b="0" i="0" dirty="0">
                <a:solidFill>
                  <a:srgbClr val="333333"/>
                </a:solidFill>
                <a:effectLst/>
                <a:latin typeface="Helvetica Neue" panose="02000503000000020004" pitchFamily="2"/>
              </a:rPr>
              <a:t>Practices describe behaviours that scientists engage in as they investigate and build models and theories about the natural world</a:t>
            </a:r>
          </a:p>
          <a:p>
            <a:pPr marL="228600" indent="-228600">
              <a:buFont typeface="+mj-lt"/>
              <a:buAutoNum type="arabicPeriod"/>
            </a:pPr>
            <a:r>
              <a:rPr lang="en-GB" b="0" i="0" dirty="0">
                <a:solidFill>
                  <a:srgbClr val="333333"/>
                </a:solidFill>
                <a:effectLst/>
                <a:latin typeface="Helvetica Neue" panose="02000503000000020004" pitchFamily="2"/>
              </a:rPr>
              <a:t>Crosscutting concepts have application across all domains of science. As such, they are a way of linking the different domains of science. They include: Patterns, similarity, and diversity; Cause and effect; Scale, proportion and quantity; Systems and system models; Energy and matter; Structure and function; Stability and change. </a:t>
            </a:r>
          </a:p>
          <a:p>
            <a:pPr marL="228600" indent="-228600">
              <a:buFont typeface="+mj-lt"/>
              <a:buAutoNum type="arabicPeriod"/>
            </a:pPr>
            <a:r>
              <a:rPr lang="en-GB" b="0" i="0" dirty="0">
                <a:solidFill>
                  <a:srgbClr val="333333"/>
                </a:solidFill>
                <a:effectLst/>
                <a:latin typeface="Helvetica Neue" panose="02000503000000020004" pitchFamily="2"/>
              </a:rPr>
              <a:t>Disciplinary ideas are grouped in four domains: the </a:t>
            </a:r>
            <a:r>
              <a:rPr lang="en-GB" b="0" i="0" u="sng" dirty="0">
                <a:solidFill>
                  <a:srgbClr val="303996"/>
                </a:solidFill>
                <a:effectLst/>
                <a:latin typeface="Helvetica Neue" panose="02000503000000020004" pitchFamily="2"/>
                <a:hlinkClick r:id="rId6"/>
              </a:rPr>
              <a:t>physical sciences</a:t>
            </a:r>
            <a:r>
              <a:rPr lang="en-GB" b="0" i="0" dirty="0">
                <a:solidFill>
                  <a:srgbClr val="333333"/>
                </a:solidFill>
                <a:effectLst/>
                <a:latin typeface="Helvetica Neue" panose="02000503000000020004" pitchFamily="2"/>
              </a:rPr>
              <a:t>; the </a:t>
            </a:r>
            <a:r>
              <a:rPr lang="en-GB" b="0" i="0" u="sng" dirty="0">
                <a:solidFill>
                  <a:srgbClr val="303996"/>
                </a:solidFill>
                <a:effectLst/>
                <a:latin typeface="Helvetica Neue" panose="02000503000000020004" pitchFamily="2"/>
                <a:hlinkClick r:id="rId7"/>
              </a:rPr>
              <a:t>life sciences</a:t>
            </a:r>
            <a:r>
              <a:rPr lang="en-GB" b="0" i="0" dirty="0">
                <a:solidFill>
                  <a:srgbClr val="333333"/>
                </a:solidFill>
                <a:effectLst/>
                <a:latin typeface="Helvetica Neue" panose="02000503000000020004" pitchFamily="2"/>
              </a:rPr>
              <a:t>; the </a:t>
            </a:r>
            <a:r>
              <a:rPr lang="en-GB" b="0" i="0" u="sng" dirty="0">
                <a:solidFill>
                  <a:srgbClr val="303996"/>
                </a:solidFill>
                <a:effectLst/>
                <a:latin typeface="Helvetica Neue" panose="02000503000000020004" pitchFamily="2"/>
                <a:hlinkClick r:id="rId8"/>
              </a:rPr>
              <a:t>earth and space sciences</a:t>
            </a:r>
            <a:r>
              <a:rPr lang="en-GB" b="0" i="0" dirty="0">
                <a:solidFill>
                  <a:srgbClr val="333333"/>
                </a:solidFill>
                <a:effectLst/>
                <a:latin typeface="Helvetica Neue" panose="02000503000000020004" pitchFamily="2"/>
              </a:rPr>
              <a:t>; and </a:t>
            </a:r>
            <a:r>
              <a:rPr lang="en-GB" b="0" i="0" u="sng" dirty="0">
                <a:solidFill>
                  <a:srgbClr val="303996"/>
                </a:solidFill>
                <a:effectLst/>
                <a:latin typeface="Helvetica Neue" panose="02000503000000020004" pitchFamily="2"/>
                <a:hlinkClick r:id="rId9"/>
              </a:rPr>
              <a:t>engineering, technology and applications of science</a:t>
            </a:r>
            <a:r>
              <a:rPr lang="en-GB" b="0" i="0" dirty="0">
                <a:solidFill>
                  <a:srgbClr val="333333"/>
                </a:solidFill>
                <a:effectLst/>
                <a:latin typeface="Helvetica Neue" panose="02000503000000020004" pitchFamily="2"/>
              </a:rPr>
              <a:t>.</a:t>
            </a:r>
          </a:p>
          <a:p>
            <a:endParaRPr lang="en-GB" b="0" i="0" dirty="0">
              <a:solidFill>
                <a:srgbClr val="333333"/>
              </a:solidFill>
              <a:effectLst/>
              <a:latin typeface="Helvetica Neue" panose="02000503000000020004" pitchFamily="2"/>
            </a:endParaRPr>
          </a:p>
          <a:p>
            <a:r>
              <a:rPr lang="en-GB" dirty="0"/>
              <a:t>NGSS Science example of practice, disciplinary core ideas and cross-cutting concepts</a:t>
            </a:r>
          </a:p>
          <a:p>
            <a:r>
              <a:rPr lang="en-GB" dirty="0">
                <a:hlinkClick r:id="rId10"/>
              </a:rPr>
              <a:t>DCI Arrangements of the Next Generation Science Standards (nextgenscience.org)</a:t>
            </a:r>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839265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curriculum will have a number of layers to provide clarity about the what learners need to understand and what the core concepts will be (layer 1). Layer 1 helps to inform the key conceptual knowledge and skills which are articulated at layer 2. The detailed knowledge statements, at layer 3, will help to provide clarity in terms of knowledge and skills required to help all children and young people make progress at each stage.</a:t>
            </a:r>
          </a:p>
          <a:p>
            <a:r>
              <a:rPr lang="en-US"/>
              <a:t>Layer 4 will provide practical support, resources and guidance to help practitioners implement the new curriculum.</a:t>
            </a:r>
            <a:endParaRPr lang="en-GB"/>
          </a:p>
          <a:p>
            <a:endParaRPr lang="en-US">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23</a:t>
            </a:fld>
            <a:endParaRPr lang="en-GB"/>
          </a:p>
        </p:txBody>
      </p:sp>
    </p:spTree>
    <p:extLst>
      <p:ext uri="{BB962C8B-B14F-4D97-AF65-F5344CB8AC3E}">
        <p14:creationId xmlns:p14="http://schemas.microsoft.com/office/powerpoint/2010/main" val="1019691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Scottish Government published the timeline for curriculum, qualification and assessment reform in June 2025: </a:t>
            </a:r>
            <a:r>
              <a:rPr lang="en-US" dirty="0">
                <a:hlinkClick r:id="rId3"/>
              </a:rPr>
              <a:t>Supporting documents - Curriculum, Qualifications and Assessment Reform: progress to date and next steps - </a:t>
            </a:r>
            <a:r>
              <a:rPr lang="en-US" dirty="0" err="1">
                <a:hlinkClick r:id="rId3"/>
              </a:rPr>
              <a:t>gov.scot</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24</a:t>
            </a:fld>
            <a:endParaRPr lang="en-GB"/>
          </a:p>
        </p:txBody>
      </p:sp>
    </p:spTree>
    <p:extLst>
      <p:ext uri="{BB962C8B-B14F-4D97-AF65-F5344CB8AC3E}">
        <p14:creationId xmlns:p14="http://schemas.microsoft.com/office/powerpoint/2010/main" val="3770354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Sciences CIC Core Group had a two-day workshop in August 2025. They spent time considering the thinking and output from the Collaboration Group Day 2 on 12 June. The main output was the identification of six big ideas for sciences. </a:t>
            </a:r>
          </a:p>
          <a:p>
            <a:endParaRPr lang="en-US" dirty="0">
              <a:ea typeface="Calibri"/>
              <a:cs typeface="Calibri"/>
            </a:endParaRPr>
          </a:p>
          <a:p>
            <a:r>
              <a:rPr lang="en-US" b="1" dirty="0">
                <a:ea typeface="Calibri"/>
                <a:cs typeface="Calibri"/>
              </a:rPr>
              <a:t>A reminder - these are a first draft and iterative.  Thinking has move don and the big ideas have already been changed. Please check our Sciences CIC blog for the latest developments.</a:t>
            </a:r>
          </a:p>
          <a:p>
            <a:endParaRPr lang="en-US" b="1" dirty="0">
              <a:ea typeface="Calibri"/>
              <a:cs typeface="Calibri"/>
            </a:endParaRPr>
          </a:p>
          <a:p>
            <a:endParaRPr lang="en-US" dirty="0">
              <a:ea typeface="Calibri"/>
              <a:cs typeface="Calibri"/>
            </a:endParaRPr>
          </a:p>
          <a:p>
            <a:r>
              <a:rPr lang="en-US" dirty="0">
                <a:ea typeface="Calibri"/>
                <a:cs typeface="Calibri"/>
              </a:rPr>
              <a:t>On the slides that follow, each big idea is shown, with an accompanying draft rationale statement, to exemplify further the content of the big idea.  There are also indicative concepts headers for each big idea, again they are draft.</a:t>
            </a:r>
          </a:p>
          <a:p>
            <a:endParaRPr lang="en-US" dirty="0">
              <a:ea typeface="Calibri"/>
              <a:cs typeface="Calibri"/>
            </a:endParaRPr>
          </a:p>
          <a:p>
            <a:r>
              <a:rPr lang="en-US" dirty="0">
                <a:ea typeface="Calibri"/>
                <a:cs typeface="Calibri"/>
              </a:rPr>
              <a:t>Since this webinar the big idea titles and concept headers have changed as a result of feedback from a number of groups, including the feedback that emerged from this webinar in September.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36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727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7844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614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2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58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4</a:t>
            </a:fld>
            <a:endParaRPr lang="en-GB"/>
          </a:p>
        </p:txBody>
      </p:sp>
    </p:spTree>
    <p:extLst>
      <p:ext uri="{BB962C8B-B14F-4D97-AF65-F5344CB8AC3E}">
        <p14:creationId xmlns:p14="http://schemas.microsoft.com/office/powerpoint/2010/main" val="4106746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8B244C-B15E-46CB-A709-7461D3A4F2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51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Next steps for the CIC groups</a:t>
            </a:r>
          </a:p>
          <a:p>
            <a:endParaRPr lang="en-US" dirty="0">
              <a:ea typeface="Calibri"/>
              <a:cs typeface="Calibri"/>
            </a:endParaRPr>
          </a:p>
          <a:p>
            <a:r>
              <a:rPr lang="en-US" b="1" dirty="0">
                <a:ea typeface="Calibri"/>
                <a:cs typeface="Calibri"/>
              </a:rPr>
              <a:t>Curriculum Rationale – </a:t>
            </a:r>
            <a:r>
              <a:rPr lang="en-US" dirty="0">
                <a:ea typeface="Calibri"/>
                <a:cs typeface="Calibri"/>
              </a:rPr>
              <a:t>Core and Collaboration group have agreed upon a draft of the curriculum rationale which will be taken to our next Science network webinar on 26th November for wider consultation.  Details of how to register for the next two webinars appear on the next slide</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32</a:t>
            </a:fld>
            <a:endParaRPr lang="en-GB"/>
          </a:p>
        </p:txBody>
      </p:sp>
    </p:spTree>
    <p:extLst>
      <p:ext uri="{BB962C8B-B14F-4D97-AF65-F5344CB8AC3E}">
        <p14:creationId xmlns:p14="http://schemas.microsoft.com/office/powerpoint/2010/main" val="1046017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Webinar 3 – 26 November </a:t>
            </a:r>
            <a:r>
              <a:rPr lang="en-US" dirty="0">
                <a:solidFill>
                  <a:srgbClr val="444444"/>
                </a:solidFill>
                <a:hlinkClick r:id="rId3"/>
              </a:rPr>
              <a:t>Sciences Network – Curriculum Improvement Cycle Webinar 3 Tickets, Wed, Nov 26, 2025 at 4:00 PM | Eventbrite</a:t>
            </a:r>
            <a:endParaRPr lang="en-US" dirty="0">
              <a:solidFill>
                <a:srgbClr val="444444"/>
              </a:solidFill>
            </a:endParaRPr>
          </a:p>
          <a:p>
            <a:endParaRPr lang="en-US" dirty="0">
              <a:solidFill>
                <a:srgbClr val="444444"/>
              </a:solidFill>
            </a:endParaRPr>
          </a:p>
          <a:p>
            <a:r>
              <a:rPr lang="en-US" dirty="0"/>
              <a:t>Webinar 4 – 10 December </a:t>
            </a:r>
            <a:r>
              <a:rPr lang="en-US" dirty="0">
                <a:solidFill>
                  <a:srgbClr val="444444"/>
                </a:solidFill>
                <a:hlinkClick r:id="rId4"/>
              </a:rPr>
              <a:t>Sciences Network – Curriculum Improvement Cycle Webinar 4 Tickets, Wed, Dec 10, 2025 at 4:00 PM | Eventbrite</a:t>
            </a:r>
            <a:endParaRPr lang="en-US" dirty="0">
              <a:solidFill>
                <a:srgbClr val="444444"/>
              </a:solidFil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33</a:t>
            </a:fld>
            <a:endParaRPr lang="en-GB"/>
          </a:p>
        </p:txBody>
      </p:sp>
    </p:spTree>
    <p:extLst>
      <p:ext uri="{BB962C8B-B14F-4D97-AF65-F5344CB8AC3E}">
        <p14:creationId xmlns:p14="http://schemas.microsoft.com/office/powerpoint/2010/main" val="1161324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Link to access newsletters </a:t>
            </a:r>
            <a:r>
              <a:rPr lang="en-US" dirty="0">
                <a:hlinkClick r:id="rId3"/>
              </a:rPr>
              <a:t>https://blogs.glowscotland.org.uk/glowblogs/STEMcentralinmotion/2025/11/04/science-newsletter/</a:t>
            </a:r>
            <a:r>
              <a:rPr lang="en-US" dirty="0"/>
              <a:t>L</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Link to the Science CIC blog </a:t>
            </a:r>
            <a:r>
              <a:rPr lang="en-US" dirty="0">
                <a:hlinkClick r:id="rId4"/>
              </a:rPr>
              <a:t>https://bit.ly/SciencesCICjourney</a:t>
            </a:r>
            <a:endParaRPr lang="en-US" dirty="0"/>
          </a:p>
          <a:p>
            <a:endParaRPr lang="en-US" dirty="0">
              <a:ea typeface="Calibri"/>
              <a:cs typeface="Calibri"/>
            </a:endParaRP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Aptos"/>
              </a:rPr>
              <a:t>National Science Network in Glow</a:t>
            </a:r>
            <a:br>
              <a:rPr lang="en-GB" sz="1400" b="1" dirty="0">
                <a:latin typeface="Aptos"/>
                <a:cs typeface="Segoe UI"/>
              </a:rPr>
            </a:br>
            <a:r>
              <a:rPr lang="en-US" sz="1200" b="1" dirty="0">
                <a:latin typeface="Segoe UI"/>
                <a:cs typeface="Segoe UI"/>
              </a:rPr>
              <a:t>Joining link </a:t>
            </a:r>
            <a:r>
              <a:rPr lang="en-US" sz="1200" b="1" dirty="0">
                <a:solidFill>
                  <a:schemeClr val="bg1"/>
                </a:solidFill>
                <a:latin typeface="Segoe UI"/>
                <a:cs typeface="Segoe UI"/>
                <a:hlinkClick r:id="rId5">
                  <a:extLst>
                    <a:ext uri="{A12FA001-AC4F-418D-AE19-62706E023703}">
                      <ahyp:hlinkClr xmlns:ahyp="http://schemas.microsoft.com/office/drawing/2018/hyperlinkcolor" val="tx"/>
                    </a:ext>
                  </a:extLst>
                </a:hlinkClick>
              </a:rPr>
              <a:t>https://bit.ly/3WfFnBl </a:t>
            </a:r>
            <a:br>
              <a:rPr lang="en-US" sz="1200" b="1" dirty="0">
                <a:solidFill>
                  <a:schemeClr val="bg1"/>
                </a:solidFill>
                <a:latin typeface="Segoe UI"/>
                <a:cs typeface="Segoe UI"/>
              </a:rPr>
            </a:br>
            <a:r>
              <a:rPr lang="en-US" sz="1200" b="1" dirty="0">
                <a:latin typeface="Segoe UI"/>
                <a:cs typeface="Segoe UI"/>
              </a:rPr>
              <a:t>Join code: </a:t>
            </a:r>
            <a:r>
              <a:rPr lang="en-US" sz="1200" b="1" dirty="0" err="1">
                <a:latin typeface="Segoe UI"/>
                <a:cs typeface="Segoe UI"/>
              </a:rPr>
              <a:t>uh9sf32</a:t>
            </a:r>
            <a:r>
              <a:rPr lang="en-US" sz="1200" b="1" dirty="0">
                <a:latin typeface="Segoe UI"/>
                <a:cs typeface="Segoe UI"/>
              </a:rPr>
              <a:t> </a:t>
            </a:r>
            <a:endParaRPr lang="en-US" sz="1200" b="0" dirty="0">
              <a:latin typeface="+mn-lt"/>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34</a:t>
            </a:fld>
            <a:endParaRPr lang="en-GB"/>
          </a:p>
        </p:txBody>
      </p:sp>
    </p:spTree>
    <p:extLst>
      <p:ext uri="{BB962C8B-B14F-4D97-AF65-F5344CB8AC3E}">
        <p14:creationId xmlns:p14="http://schemas.microsoft.com/office/powerpoint/2010/main" val="119545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Curriculum Improvement Cycle – Education Scotland</a:t>
            </a:r>
            <a:endParaRPr lang="en-GB" dirty="0"/>
          </a:p>
          <a:p>
            <a:endParaRPr lang="en-GB" dirty="0"/>
          </a:p>
          <a:p>
            <a:r>
              <a:rPr lang="en-GB" dirty="0"/>
              <a:t>The Curriculum Improvement Cycle (CIC) Web Hub is easy to navigate – the QR code will link you to it but the weblink can also be found above if required.</a:t>
            </a:r>
          </a:p>
          <a:p>
            <a:endParaRPr lang="en-GB" dirty="0"/>
          </a:p>
          <a:p>
            <a:r>
              <a:rPr lang="en-GB" dirty="0"/>
              <a:t>If you are interested to learn more about the CIC process and how we got to where we are, then a good place to start exploring would be the About the CIC tab in the navigation at the top of this page.  If you want to dive a bit deeper, you will find lots of information and links to a variety of publications in the Useful Reading section.  </a:t>
            </a:r>
          </a:p>
          <a:p>
            <a:endParaRPr lang="en-GB" dirty="0"/>
          </a:p>
          <a:p>
            <a:r>
              <a:rPr lang="en-GB" dirty="0"/>
              <a:t>There’s now a termly e-Bulletin giving updates on progress with the CIC. You can sign up on the CIC Web Hub</a:t>
            </a:r>
          </a:p>
          <a:p>
            <a:endParaRPr lang="en-GB" dirty="0"/>
          </a:p>
        </p:txBody>
      </p:sp>
      <p:sp>
        <p:nvSpPr>
          <p:cNvPr id="4" name="Slide Number Placeholder 3"/>
          <p:cNvSpPr>
            <a:spLocks noGrp="1"/>
          </p:cNvSpPr>
          <p:nvPr>
            <p:ph type="sldNum" sz="quarter" idx="5"/>
          </p:nvPr>
        </p:nvSpPr>
        <p:spPr/>
        <p:txBody>
          <a:bodyPr/>
          <a:lstStyle/>
          <a:p>
            <a:fld id="{1E8B244C-B15E-46CB-A709-7461D3A4F283}" type="slidenum">
              <a:rPr lang="en-GB" smtClean="0"/>
              <a:t>5</a:t>
            </a:fld>
            <a:endParaRPr lang="en-GB"/>
          </a:p>
        </p:txBody>
      </p:sp>
    </p:spTree>
    <p:extLst>
      <p:ext uri="{BB962C8B-B14F-4D97-AF65-F5344CB8AC3E}">
        <p14:creationId xmlns:p14="http://schemas.microsoft.com/office/powerpoint/2010/main" val="414231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Curriculum Improvement Cycle – Journey </a:t>
            </a:r>
          </a:p>
          <a:p>
            <a:endParaRPr lang="en-US" dirty="0">
              <a:ea typeface="Calibri"/>
              <a:cs typeface="Calibri"/>
            </a:endParaRPr>
          </a:p>
          <a:p>
            <a:r>
              <a:rPr lang="en-US" dirty="0">
                <a:ea typeface="Calibri"/>
                <a:cs typeface="Calibri"/>
              </a:rPr>
              <a:t>The Curriculum Improvement Cycle (CIC) journey for the sciences curriculum began in October 2024, with open recruitment for members to join the Collaboration group.  Our first CIC event was held in Glasgow on 28 November 2024 with the Collaboration Group.</a:t>
            </a:r>
          </a:p>
        </p:txBody>
      </p:sp>
      <p:sp>
        <p:nvSpPr>
          <p:cNvPr id="4" name="Slide Number Placeholder 3"/>
          <p:cNvSpPr>
            <a:spLocks noGrp="1"/>
          </p:cNvSpPr>
          <p:nvPr>
            <p:ph type="sldNum" sz="quarter" idx="5"/>
          </p:nvPr>
        </p:nvSpPr>
        <p:spPr/>
        <p:txBody>
          <a:bodyPr/>
          <a:lstStyle/>
          <a:p>
            <a:fld id="{1E8B244C-B15E-46CB-A709-7461D3A4F283}" type="slidenum">
              <a:rPr lang="en-GB" smtClean="0"/>
              <a:t>6</a:t>
            </a:fld>
            <a:endParaRPr lang="en-GB"/>
          </a:p>
        </p:txBody>
      </p:sp>
    </p:spTree>
    <p:extLst>
      <p:ext uri="{BB962C8B-B14F-4D97-AF65-F5344CB8AC3E}">
        <p14:creationId xmlns:p14="http://schemas.microsoft.com/office/powerpoint/2010/main" val="1527375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review the 3–18 sciences curriculum it is important that we make sure the content of the curriculum continues to meet the needs of today’s learners and prepares them for the future. </a:t>
            </a:r>
            <a:endParaRPr lang="en-US" dirty="0">
              <a:ea typeface="Calibri"/>
              <a:cs typeface="Calibri"/>
            </a:endParaRPr>
          </a:p>
          <a:p>
            <a:endParaRPr lang="en-US" dirty="0"/>
          </a:p>
          <a:p>
            <a:r>
              <a:rPr lang="en-US" dirty="0"/>
              <a:t>Science and STEM are constantly evolving, and by taking a futures-focused approach, the CIC process allows us to ensure that what we teach remains relevant and inspiring. This will ensure we equip children and young people with the skills, knowledge, and curiosity they need in a rapidly changing world.</a:t>
            </a:r>
          </a:p>
          <a:p>
            <a:endParaRPr lang="en-US" dirty="0">
              <a:ea typeface="Calibri"/>
              <a:cs typeface="Calibri"/>
            </a:endParaRPr>
          </a:p>
          <a:p>
            <a:r>
              <a:rPr lang="en-US" dirty="0">
                <a:ea typeface="Calibri"/>
                <a:cs typeface="Calibri"/>
              </a:rPr>
              <a:t>As we embark on this process, it is crucial that we take time to consider the future – the curriculum will be updated in ten-year cycles so the curriculum we are building now will still be experienced by learners in 2038/29. What will the world be like then? What will children and young people need from their science learning to thrive in society and succeed in the workplace?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7</a:t>
            </a:fld>
            <a:endParaRPr lang="en-GB"/>
          </a:p>
        </p:txBody>
      </p:sp>
    </p:spTree>
    <p:extLst>
      <p:ext uri="{BB962C8B-B14F-4D97-AF65-F5344CB8AC3E}">
        <p14:creationId xmlns:p14="http://schemas.microsoft.com/office/powerpoint/2010/main" val="67469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Organisation</a:t>
            </a:r>
            <a:r>
              <a:rPr lang="en-US" dirty="0"/>
              <a:t> for Economic Cooperation and Development (OECD) was commissioned by the Scottish Government to review Curriculum for Excellence. The resulting report, </a:t>
            </a:r>
            <a:r>
              <a:rPr lang="en-US" i="1" dirty="0"/>
              <a:t>Scotland’s Curriculum for Excellence: Into the Future,</a:t>
            </a:r>
            <a:r>
              <a:rPr lang="en-US" dirty="0"/>
              <a:t> was published in June 2021.</a:t>
            </a:r>
          </a:p>
          <a:p>
            <a:endParaRPr lang="en-US" dirty="0"/>
          </a:p>
          <a:p>
            <a:r>
              <a:rPr lang="en-US" dirty="0"/>
              <a:t>One of the key recommendations was for Scotland to consider establishing a systematic curriculum review cycle with a planned timeframe and specific review agenda, led by the specialist stand-alone agency. This action had led to the establishment of the Curriculum Review Cycle in 2023/24.</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8</a:t>
            </a:fld>
            <a:endParaRPr lang="en-GB"/>
          </a:p>
        </p:txBody>
      </p:sp>
    </p:spTree>
    <p:extLst>
      <p:ext uri="{BB962C8B-B14F-4D97-AF65-F5344CB8AC3E}">
        <p14:creationId xmlns:p14="http://schemas.microsoft.com/office/powerpoint/2010/main" val="2651953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OECD report was supportive of the vision of Curriculum for Excellence, including the four capacities. The Why, What and How of </a:t>
            </a:r>
            <a:r>
              <a:rPr lang="en-US" dirty="0" err="1"/>
              <a:t>CfE</a:t>
            </a:r>
            <a:r>
              <a:rPr lang="en-US" dirty="0"/>
              <a:t> remain relevant and will continue to play a central role into the next phase of the curriculum.  </a:t>
            </a:r>
            <a:endParaRPr lang="en-US" dirty="0">
              <a:ea typeface="Calibri"/>
              <a:cs typeface="Calibri"/>
            </a:endParaRPr>
          </a:p>
          <a:p>
            <a:endParaRPr lang="en-US" dirty="0"/>
          </a:p>
          <a:p>
            <a:r>
              <a:rPr lang="en-US" dirty="0"/>
              <a:t>The WHY: This is encapsulated by the four capacities </a:t>
            </a:r>
          </a:p>
          <a:p>
            <a:r>
              <a:rPr lang="en-US" dirty="0"/>
              <a:t>The WHAT: The four contexts for learning outline the totality of what we mean by ‘curriculum’ in Scotland</a:t>
            </a:r>
            <a:endParaRPr lang="en-US" dirty="0">
              <a:ea typeface="Calibri"/>
              <a:cs typeface="Calibri"/>
            </a:endParaRPr>
          </a:p>
          <a:p>
            <a:r>
              <a:rPr lang="en-US" dirty="0"/>
              <a:t>The HOW: These five aspects serve as the bridge between policy and what happens in settings.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E8B244C-B15E-46CB-A709-7461D3A4F283}" type="slidenum">
              <a:rPr lang="en-GB" smtClean="0"/>
              <a:t>9</a:t>
            </a:fld>
            <a:endParaRPr lang="en-GB"/>
          </a:p>
        </p:txBody>
      </p:sp>
    </p:spTree>
    <p:extLst>
      <p:ext uri="{BB962C8B-B14F-4D97-AF65-F5344CB8AC3E}">
        <p14:creationId xmlns:p14="http://schemas.microsoft.com/office/powerpoint/2010/main" val="1529923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AA15-B1BD-20DA-9035-BEF732AEEC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FD0F3-4567-16E2-FFC7-432EFD916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0EBC6-C67B-E202-41DB-200FD3E38483}"/>
              </a:ext>
            </a:extLst>
          </p:cNvPr>
          <p:cNvSpPr>
            <a:spLocks noGrp="1"/>
          </p:cNvSpPr>
          <p:nvPr>
            <p:ph type="body" idx="1"/>
          </p:nvPr>
        </p:nvSpPr>
        <p:spPr/>
        <p:txBody>
          <a:bodyPr/>
          <a:lstStyle/>
          <a:p>
            <a:r>
              <a:rPr lang="en-GB" b="0" i="0" dirty="0">
                <a:effectLst/>
              </a:rPr>
              <a:t>These are</a:t>
            </a:r>
            <a:r>
              <a:rPr lang="en-GB" dirty="0"/>
              <a:t> the </a:t>
            </a:r>
            <a:r>
              <a:rPr lang="en-GB" b="0" i="0" dirty="0">
                <a:effectLst/>
              </a:rPr>
              <a:t>three discussion papers which</a:t>
            </a:r>
            <a:r>
              <a:rPr lang="en-GB" dirty="0"/>
              <a:t> set out the 'why', 'what' and 'how' for changing the technical framework of the curriculum.  The papers draw on the </a:t>
            </a:r>
            <a:r>
              <a:rPr lang="en-GB" b="0" i="0" dirty="0">
                <a:effectLst/>
              </a:rPr>
              <a:t>findings, key messages and learning from </a:t>
            </a:r>
            <a:r>
              <a:rPr lang="en-GB" dirty="0"/>
              <a:t>the </a:t>
            </a:r>
            <a:r>
              <a:rPr lang="en-GB" b="0" i="0" dirty="0">
                <a:effectLst/>
              </a:rPr>
              <a:t>pilot curriculum reviews</a:t>
            </a:r>
            <a:r>
              <a:rPr lang="en-GB" dirty="0"/>
              <a:t>. </a:t>
            </a:r>
            <a:endParaRPr lang="en-US" dirty="0"/>
          </a:p>
          <a:p>
            <a:pPr>
              <a:defRPr/>
            </a:pPr>
            <a:endParaRPr lang="en-GB" dirty="0"/>
          </a:p>
          <a:p>
            <a:pPr lvl="0" algn="l" defTabSz="914400">
              <a:lnSpc>
                <a:spcPct val="100000"/>
              </a:lnSpc>
              <a:spcBef>
                <a:spcPts val="0"/>
              </a:spcBef>
              <a:spcAft>
                <a:spcPts val="0"/>
              </a:spcAft>
              <a:buNone/>
              <a:tabLst/>
              <a:defRPr/>
            </a:pPr>
            <a:r>
              <a:rPr lang="en-GB" dirty="0"/>
              <a:t>The</a:t>
            </a:r>
            <a:r>
              <a:rPr lang="en-GB" b="0" i="0" dirty="0">
                <a:effectLst/>
              </a:rPr>
              <a:t> </a:t>
            </a:r>
            <a:r>
              <a:rPr lang="en-GB" b="0" i="0" dirty="0">
                <a:solidFill>
                  <a:srgbClr val="000000"/>
                </a:solidFill>
                <a:effectLst/>
              </a:rPr>
              <a:t>papers </a:t>
            </a:r>
            <a:r>
              <a:rPr lang="en-GB" dirty="0">
                <a:solidFill>
                  <a:srgbClr val="000000"/>
                </a:solidFill>
              </a:rPr>
              <a:t>are </a:t>
            </a:r>
            <a:r>
              <a:rPr lang="en-GB" b="0" i="0" dirty="0">
                <a:solidFill>
                  <a:srgbClr val="000000"/>
                </a:solidFill>
                <a:effectLst/>
              </a:rPr>
              <a:t>available</a:t>
            </a:r>
            <a:r>
              <a:rPr lang="en-GB" dirty="0">
                <a:solidFill>
                  <a:srgbClr val="000000"/>
                </a:solidFill>
              </a:rPr>
              <a:t> on </a:t>
            </a:r>
            <a:r>
              <a:rPr lang="en-GB" b="0" i="0" dirty="0">
                <a:solidFill>
                  <a:srgbClr val="000000"/>
                </a:solidFill>
                <a:effectLst/>
              </a:rPr>
              <a:t>the </a:t>
            </a:r>
            <a:r>
              <a:rPr lang="en-GB" dirty="0"/>
              <a:t>CIC Glow Blog - </a:t>
            </a:r>
            <a:r>
              <a:rPr lang="en-GB" dirty="0">
                <a:solidFill>
                  <a:srgbClr val="444444"/>
                </a:solidFill>
                <a:hlinkClick r:id="rId3"/>
              </a:rPr>
              <a:t>Curriculum Improvement Cycle – Education Scotland</a:t>
            </a:r>
            <a:endParaRPr lang="en-GB" dirty="0"/>
          </a:p>
          <a:p>
            <a:endParaRPr lang="en-GB" dirty="0">
              <a:solidFill>
                <a:srgbClr val="444444"/>
              </a:solidFill>
            </a:endParaRPr>
          </a:p>
          <a:p>
            <a:r>
              <a:rPr lang="en-GB" dirty="0">
                <a:solidFill>
                  <a:srgbClr val="444444"/>
                </a:solidFill>
              </a:rPr>
              <a:t>The direct links are as follows:</a:t>
            </a:r>
            <a:endParaRPr lang="en-US" dirty="0"/>
          </a:p>
          <a:p>
            <a:r>
              <a:rPr lang="en-GB" dirty="0"/>
              <a:t>Paper 1 </a:t>
            </a:r>
            <a:r>
              <a:rPr lang="en-GB" dirty="0">
                <a:solidFill>
                  <a:srgbClr val="444444"/>
                </a:solidFill>
                <a:hlinkClick r:id="rId4"/>
              </a:rPr>
              <a:t>CIC-A-CASE-FOR-CHANGE-PILOT-CURRICULUM-REVIEWS141124.pdf</a:t>
            </a:r>
            <a:endParaRPr lang="en-GB" dirty="0"/>
          </a:p>
          <a:p>
            <a:r>
              <a:rPr lang="en-GB" dirty="0"/>
              <a:t>Paper 2 </a:t>
            </a:r>
            <a:r>
              <a:rPr lang="en-GB" dirty="0">
                <a:solidFill>
                  <a:srgbClr val="444444"/>
                </a:solidFill>
                <a:hlinkClick r:id="rId5"/>
              </a:rPr>
              <a:t>CIC-Towards-an-Evolved-Technical-Framework-Discussion-Paper-FINAL-191224.pdf</a:t>
            </a:r>
            <a:endParaRPr lang="en-GB" dirty="0"/>
          </a:p>
          <a:p>
            <a:r>
              <a:rPr lang="en-GB" dirty="0"/>
              <a:t>Paper 3 </a:t>
            </a:r>
            <a:r>
              <a:rPr lang="en-GB" dirty="0">
                <a:solidFill>
                  <a:srgbClr val="444444"/>
                </a:solidFill>
                <a:hlinkClick r:id="rId6"/>
              </a:rPr>
              <a:t>020425-CIC-Working-Together-to-Make-Change-Happen-V1.0.pdf</a:t>
            </a:r>
            <a:endParaRPr lang="en-GB" dirty="0"/>
          </a:p>
          <a:p>
            <a:endParaRPr lang="en-GB" dirty="0">
              <a:latin typeface="Grandview"/>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65AE477-0C5C-5AC7-63CF-CC85E492E315}"/>
              </a:ext>
            </a:extLst>
          </p:cNvPr>
          <p:cNvSpPr>
            <a:spLocks noGrp="1"/>
          </p:cNvSpPr>
          <p:nvPr>
            <p:ph type="sldNum" sz="quarter" idx="5"/>
          </p:nvPr>
        </p:nvSpPr>
        <p:spPr/>
        <p:txBody>
          <a:bodyPr/>
          <a:lstStyle/>
          <a:p>
            <a:fld id="{2ED3BD8F-7D8A-4147-AB19-91F4FA7E8245}" type="slidenum">
              <a:rPr lang="en-GB" smtClean="0"/>
              <a:t>10</a:t>
            </a:fld>
            <a:endParaRPr lang="en-GB"/>
          </a:p>
        </p:txBody>
      </p:sp>
    </p:spTree>
    <p:extLst>
      <p:ext uri="{BB962C8B-B14F-4D97-AF65-F5344CB8AC3E}">
        <p14:creationId xmlns:p14="http://schemas.microsoft.com/office/powerpoint/2010/main" val="135631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4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EB54-8972-4415-7A41-A9C74BA1704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0A765C1-C032-EC59-944C-AD46CE4BF4A2}"/>
              </a:ext>
            </a:extLst>
          </p:cNvPr>
          <p:cNvSpPr>
            <a:spLocks noGrp="1"/>
          </p:cNvSpPr>
          <p:nvPr>
            <p:ph type="dt" sz="half" idx="10"/>
          </p:nvPr>
        </p:nvSpPr>
        <p:spPr/>
        <p:txBody>
          <a:bodyPr/>
          <a:lstStyle/>
          <a:p>
            <a:fld id="{F9A96C99-B8F8-4528-BD05-0E16E943DC09}" type="datetime1">
              <a:rPr lang="en-US" smtClean="0"/>
              <a:t>11/17/2025</a:t>
            </a:fld>
            <a:endParaRPr lang="en-US"/>
          </a:p>
        </p:txBody>
      </p:sp>
      <p:sp>
        <p:nvSpPr>
          <p:cNvPr id="4" name="Footer Placeholder 3">
            <a:extLst>
              <a:ext uri="{FF2B5EF4-FFF2-40B4-BE49-F238E27FC236}">
                <a16:creationId xmlns:a16="http://schemas.microsoft.com/office/drawing/2014/main" id="{B19ACFA4-10C5-8500-858D-0100C23D0C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998079-C338-FBB4-8475-7CAE762437A5}"/>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7466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967518-1D88-2A01-2B99-4A9F58D2C935}"/>
              </a:ext>
            </a:extLst>
          </p:cNvPr>
          <p:cNvSpPr>
            <a:spLocks noGrp="1"/>
          </p:cNvSpPr>
          <p:nvPr>
            <p:ph type="dt" sz="half" idx="10"/>
          </p:nvPr>
        </p:nvSpPr>
        <p:spPr/>
        <p:txBody>
          <a:bodyPr/>
          <a:lstStyle/>
          <a:p>
            <a:fld id="{03636942-C211-4B28-8DBD-C953E00AF71B}" type="datetime1">
              <a:rPr lang="en-US" smtClean="0"/>
              <a:t>11/17/2025</a:t>
            </a:fld>
            <a:endParaRPr lang="en-US"/>
          </a:p>
        </p:txBody>
      </p:sp>
      <p:sp>
        <p:nvSpPr>
          <p:cNvPr id="3" name="Footer Placeholder 2">
            <a:extLst>
              <a:ext uri="{FF2B5EF4-FFF2-40B4-BE49-F238E27FC236}">
                <a16:creationId xmlns:a16="http://schemas.microsoft.com/office/drawing/2014/main" id="{46327693-3E97-E097-94B7-136A3C1315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EF143C-5292-11C3-F347-AA2780FF4EDD}"/>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69438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7A0F3-B7E7-0E21-5024-AB1B71C74640}"/>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149FCC8E-F02A-6443-B286-F0BF5CCD713E}"/>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7472B06-E395-FA94-67D5-9B51572FA3EB}"/>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5E324-FF4B-A7A6-B0AE-F9FE445AF5BC}"/>
              </a:ext>
            </a:extLst>
          </p:cNvPr>
          <p:cNvSpPr>
            <a:spLocks noGrp="1"/>
          </p:cNvSpPr>
          <p:nvPr>
            <p:ph type="dt" sz="half" idx="10"/>
          </p:nvPr>
        </p:nvSpPr>
        <p:spPr/>
        <p:txBody>
          <a:bodyPr/>
          <a:lstStyle/>
          <a:p>
            <a:fld id="{7E8D12A6-918A-48BD-8CB9-CA713993B0EA}" type="datetime1">
              <a:rPr lang="en-US" smtClean="0"/>
              <a:t>11/17/2025</a:t>
            </a:fld>
            <a:endParaRPr lang="en-US"/>
          </a:p>
        </p:txBody>
      </p:sp>
      <p:sp>
        <p:nvSpPr>
          <p:cNvPr id="6" name="Footer Placeholder 5">
            <a:extLst>
              <a:ext uri="{FF2B5EF4-FFF2-40B4-BE49-F238E27FC236}">
                <a16:creationId xmlns:a16="http://schemas.microsoft.com/office/drawing/2014/main" id="{FC23F2E0-714C-70AB-3F4C-D0B7E7FC8B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7ACEA5-CAE3-E32A-8BE4-D07B42E0AE1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27194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1282-F39B-8D1A-57F3-DC49B1205906}"/>
              </a:ext>
            </a:extLst>
          </p:cNvPr>
          <p:cNvSpPr>
            <a:spLocks noGrp="1"/>
          </p:cNvSpPr>
          <p:nvPr>
            <p:ph type="title"/>
          </p:nvPr>
        </p:nvSpPr>
        <p:spPr>
          <a:xfrm>
            <a:off x="839790" y="457200"/>
            <a:ext cx="3932236"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6B1703C-DF78-02F4-A39A-AB1FE2F3A89A}"/>
              </a:ext>
            </a:extLst>
          </p:cNvPr>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46A6FB-1EC4-D590-E7B8-772C13C5ADD6}"/>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FB93BB-98D0-7ABA-B3B5-1C71FCCF0EB2}"/>
              </a:ext>
            </a:extLst>
          </p:cNvPr>
          <p:cNvSpPr>
            <a:spLocks noGrp="1"/>
          </p:cNvSpPr>
          <p:nvPr>
            <p:ph type="dt" sz="half" idx="10"/>
          </p:nvPr>
        </p:nvSpPr>
        <p:spPr/>
        <p:txBody>
          <a:bodyPr/>
          <a:lstStyle/>
          <a:p>
            <a:fld id="{E778CE86-875F-4587-BCF6-FA054AFC0D53}" type="datetime1">
              <a:rPr lang="en-US" smtClean="0"/>
              <a:pPr/>
              <a:t>11/17/2025</a:t>
            </a:fld>
            <a:endParaRPr lang="en-US"/>
          </a:p>
        </p:txBody>
      </p:sp>
      <p:sp>
        <p:nvSpPr>
          <p:cNvPr id="6" name="Footer Placeholder 5">
            <a:extLst>
              <a:ext uri="{FF2B5EF4-FFF2-40B4-BE49-F238E27FC236}">
                <a16:creationId xmlns:a16="http://schemas.microsoft.com/office/drawing/2014/main" id="{62BD4945-1367-320B-3C35-AB4D1694AFE6}"/>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469CE153-EB9F-D769-EBF3-47B878774E64}"/>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11069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58A91-1928-50D2-2B5D-B1A76D9836B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9987B931-676E-8795-034B-0F315603B6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79D4835-0924-EBE3-2E6D-54B63D9FD72A}"/>
              </a:ext>
            </a:extLst>
          </p:cNvPr>
          <p:cNvSpPr>
            <a:spLocks noGrp="1"/>
          </p:cNvSpPr>
          <p:nvPr>
            <p:ph type="dt" sz="half" idx="10"/>
          </p:nvPr>
        </p:nvSpPr>
        <p:spPr/>
        <p:txBody>
          <a:bodyPr/>
          <a:lstStyle/>
          <a:p>
            <a:fld id="{134F40B7-36AB-4376-BE14-EF7004D79BB9}" type="datetime1">
              <a:rPr lang="en-US" smtClean="0"/>
              <a:t>11/17/2025</a:t>
            </a:fld>
            <a:endParaRPr lang="en-US"/>
          </a:p>
        </p:txBody>
      </p:sp>
      <p:sp>
        <p:nvSpPr>
          <p:cNvPr id="5" name="Footer Placeholder 4">
            <a:extLst>
              <a:ext uri="{FF2B5EF4-FFF2-40B4-BE49-F238E27FC236}">
                <a16:creationId xmlns:a16="http://schemas.microsoft.com/office/drawing/2014/main" id="{49E13C75-05CD-D2FD-1F53-0BA7A709E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D9792E-7F97-06D4-2FC3-24CC20D3965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25331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CC7159-7025-F1DE-EC6D-5B1AB25FC53D}"/>
              </a:ext>
            </a:extLst>
          </p:cNvPr>
          <p:cNvSpPr>
            <a:spLocks noGrp="1"/>
          </p:cNvSpPr>
          <p:nvPr>
            <p:ph type="title" orient="vert"/>
          </p:nvPr>
        </p:nvSpPr>
        <p:spPr>
          <a:xfrm>
            <a:off x="8724899"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D6465F52-1FF4-E1C3-A1DA-D986F1183D14}"/>
              </a:ext>
            </a:extLst>
          </p:cNvPr>
          <p:cNvSpPr>
            <a:spLocks noGrp="1"/>
          </p:cNvSpPr>
          <p:nvPr>
            <p:ph type="body" orient="vert" idx="1"/>
          </p:nvPr>
        </p:nvSpPr>
        <p:spPr>
          <a:xfrm>
            <a:off x="838199"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76EFAA9-DEB1-C586-8999-47E42953499C}"/>
              </a:ext>
            </a:extLst>
          </p:cNvPr>
          <p:cNvSpPr>
            <a:spLocks noGrp="1"/>
          </p:cNvSpPr>
          <p:nvPr>
            <p:ph type="dt" sz="half" idx="10"/>
          </p:nvPr>
        </p:nvSpPr>
        <p:spPr/>
        <p:txBody>
          <a:bodyPr/>
          <a:lstStyle/>
          <a:p>
            <a:fld id="{FF87CAB8-DCAE-46A5-AADA-B3FAD11A54E0}" type="datetime1">
              <a:rPr lang="en-US" smtClean="0"/>
              <a:t>11/17/2025</a:t>
            </a:fld>
            <a:endParaRPr lang="en-US"/>
          </a:p>
        </p:txBody>
      </p:sp>
      <p:sp>
        <p:nvSpPr>
          <p:cNvPr id="5" name="Footer Placeholder 4">
            <a:extLst>
              <a:ext uri="{FF2B5EF4-FFF2-40B4-BE49-F238E27FC236}">
                <a16:creationId xmlns:a16="http://schemas.microsoft.com/office/drawing/2014/main" id="{D0CDAD09-3C98-53B5-5A2C-888AFB5EF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F1A400-AF83-06B9-C64C-77082B616BB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54712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6F04B-84D8-5870-7EB9-E12D08D89214}"/>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428349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105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BB2543-A890-D21A-9A3E-4CCD2814A1C3}"/>
              </a:ext>
            </a:extLst>
          </p:cNvPr>
          <p:cNvSpPr>
            <a:spLocks noGrp="1"/>
          </p:cNvSpPr>
          <p:nvPr>
            <p:ph idx="1"/>
          </p:nvPr>
        </p:nvSpPr>
        <p:spPr/>
        <p:txBody>
          <a:bodyPr/>
          <a:lstStyle/>
          <a:p>
            <a:pPr lvl="0"/>
            <a:endParaRPr lang="en-GB"/>
          </a:p>
        </p:txBody>
      </p:sp>
    </p:spTree>
    <p:extLst>
      <p:ext uri="{BB962C8B-B14F-4D97-AF65-F5344CB8AC3E}">
        <p14:creationId xmlns:p14="http://schemas.microsoft.com/office/powerpoint/2010/main" val="1866598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D251C51-07EB-45C6-921F-DD15DE310E16}" type="datetimeFigureOut">
              <a:rPr lang="en-GB" smtClean="0"/>
              <a:t>17/11/2025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5A088D-34CA-4465-82CF-6606C4D46FFB}" type="slidenum">
              <a:rPr lang="en-GB" smtClean="0"/>
              <a:t>‹#›</a:t>
            </a:fld>
            <a:endParaRPr lang="en-GB"/>
          </a:p>
        </p:txBody>
      </p:sp>
    </p:spTree>
    <p:extLst>
      <p:ext uri="{BB962C8B-B14F-4D97-AF65-F5344CB8AC3E}">
        <p14:creationId xmlns:p14="http://schemas.microsoft.com/office/powerpoint/2010/main" val="5740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232F4-1BCA-7107-8AC2-B76E057ACF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D47E5D-FAA1-5753-0353-9AD33BA536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AA8F711-2BD8-5201-9346-99086902DF9F}"/>
              </a:ext>
            </a:extLst>
          </p:cNvPr>
          <p:cNvSpPr>
            <a:spLocks noGrp="1"/>
          </p:cNvSpPr>
          <p:nvPr>
            <p:ph type="dt" sz="half" idx="10"/>
          </p:nvPr>
        </p:nvSpPr>
        <p:spPr/>
        <p:txBody>
          <a:bodyPr/>
          <a:lstStyle/>
          <a:p>
            <a:fld id="{8B9CF155-B885-45E6-AC2B-287C791CC552}" type="datetimeFigureOut">
              <a:rPr lang="en-GB" smtClean="0"/>
              <a:t>17/11/2025</a:t>
            </a:fld>
            <a:endParaRPr lang="en-GB"/>
          </a:p>
        </p:txBody>
      </p:sp>
      <p:sp>
        <p:nvSpPr>
          <p:cNvPr id="5" name="Footer Placeholder 4">
            <a:extLst>
              <a:ext uri="{FF2B5EF4-FFF2-40B4-BE49-F238E27FC236}">
                <a16:creationId xmlns:a16="http://schemas.microsoft.com/office/drawing/2014/main" id="{BD687D75-EAA5-7332-9468-A1E48821F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4876B0-4ADC-F899-5582-B0D572D8D651}"/>
              </a:ext>
            </a:extLst>
          </p:cNvPr>
          <p:cNvSpPr>
            <a:spLocks noGrp="1"/>
          </p:cNvSpPr>
          <p:nvPr>
            <p:ph type="sldNum" sz="quarter" idx="12"/>
          </p:nvPr>
        </p:nvSpPr>
        <p:spPr/>
        <p:txBody>
          <a:bodyPr/>
          <a:lstStyle/>
          <a:p>
            <a:fld id="{A3F1D8C4-D132-4F3D-91DB-16A857D29C36}" type="slidenum">
              <a:rPr lang="en-GB" smtClean="0"/>
              <a:t>‹#›</a:t>
            </a:fld>
            <a:endParaRPr lang="en-GB"/>
          </a:p>
        </p:txBody>
      </p:sp>
    </p:spTree>
    <p:extLst>
      <p:ext uri="{BB962C8B-B14F-4D97-AF65-F5344CB8AC3E}">
        <p14:creationId xmlns:p14="http://schemas.microsoft.com/office/powerpoint/2010/main" val="4025274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BEBBC8D-1E05-63D4-934C-957B77056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592309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4633-5A73-A4BF-0383-63BFDB87C67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44CA5C5-8C88-4647-DB89-E9734BD405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C40B6E7-29A1-EC78-AF93-B992FA318F88}"/>
              </a:ext>
            </a:extLst>
          </p:cNvPr>
          <p:cNvSpPr>
            <a:spLocks noGrp="1"/>
          </p:cNvSpPr>
          <p:nvPr>
            <p:ph type="dt" sz="half" idx="10"/>
          </p:nvPr>
        </p:nvSpPr>
        <p:spPr/>
        <p:txBody>
          <a:bodyPr/>
          <a:lstStyle/>
          <a:p>
            <a:fld id="{EA0C0817-A112-4847-8014-A94B7D2A4EA3}" type="datetime1">
              <a:rPr lang="en-US" smtClean="0"/>
              <a:t>11/17/2025</a:t>
            </a:fld>
            <a:endParaRPr lang="en-US"/>
          </a:p>
        </p:txBody>
      </p:sp>
      <p:sp>
        <p:nvSpPr>
          <p:cNvPr id="5" name="Footer Placeholder 4">
            <a:extLst>
              <a:ext uri="{FF2B5EF4-FFF2-40B4-BE49-F238E27FC236}">
                <a16:creationId xmlns:a16="http://schemas.microsoft.com/office/drawing/2014/main" id="{5A40EA1C-5215-A900-7BEE-46C623D52C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7F3833-9641-47E9-106B-17C344DED00F}"/>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7131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1492-11BF-4DE4-D362-B32FBC22529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E6131B7-100C-8F1D-5297-2EFEB74CA4A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4DB598A-FE9A-DE67-8FF1-E9731F59C2A7}"/>
              </a:ext>
            </a:extLst>
          </p:cNvPr>
          <p:cNvSpPr>
            <a:spLocks noGrp="1"/>
          </p:cNvSpPr>
          <p:nvPr>
            <p:ph type="dt" sz="half" idx="10"/>
          </p:nvPr>
        </p:nvSpPr>
        <p:spPr/>
        <p:txBody>
          <a:bodyPr/>
          <a:lstStyle/>
          <a:p>
            <a:fld id="{7332B432-ACDA-4023-A761-2BAB76577B62}" type="datetime1">
              <a:rPr lang="en-US" smtClean="0"/>
              <a:t>11/17/2025</a:t>
            </a:fld>
            <a:endParaRPr lang="en-US"/>
          </a:p>
        </p:txBody>
      </p:sp>
      <p:sp>
        <p:nvSpPr>
          <p:cNvPr id="5" name="Footer Placeholder 4">
            <a:extLst>
              <a:ext uri="{FF2B5EF4-FFF2-40B4-BE49-F238E27FC236}">
                <a16:creationId xmlns:a16="http://schemas.microsoft.com/office/drawing/2014/main" id="{225D5DB2-C0FC-138D-4340-6FD3C43A55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22C74-9F4C-9F7F-8D3E-1A1CBA1306DB}"/>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300344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4C37-C253-B60B-3D17-F8E04A7129AF}"/>
              </a:ext>
            </a:extLst>
          </p:cNvPr>
          <p:cNvSpPr>
            <a:spLocks noGrp="1"/>
          </p:cNvSpPr>
          <p:nvPr>
            <p:ph type="title"/>
          </p:nvPr>
        </p:nvSpPr>
        <p:spPr>
          <a:xfrm>
            <a:off x="831852"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EC930554-3FBF-C3D9-DF47-133C582DF410}"/>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F8E3AD-57CC-461B-4167-61BF12D71789}"/>
              </a:ext>
            </a:extLst>
          </p:cNvPr>
          <p:cNvSpPr>
            <a:spLocks noGrp="1"/>
          </p:cNvSpPr>
          <p:nvPr>
            <p:ph type="dt" sz="half" idx="10"/>
          </p:nvPr>
        </p:nvSpPr>
        <p:spPr/>
        <p:txBody>
          <a:bodyPr/>
          <a:lstStyle/>
          <a:p>
            <a:fld id="{D9C646AA-F36E-4540-911D-FFFC0A0EF24A}" type="datetime1">
              <a:rPr lang="en-US" smtClean="0"/>
              <a:t>11/17/2025</a:t>
            </a:fld>
            <a:endParaRPr lang="en-US"/>
          </a:p>
        </p:txBody>
      </p:sp>
      <p:sp>
        <p:nvSpPr>
          <p:cNvPr id="5" name="Footer Placeholder 4">
            <a:extLst>
              <a:ext uri="{FF2B5EF4-FFF2-40B4-BE49-F238E27FC236}">
                <a16:creationId xmlns:a16="http://schemas.microsoft.com/office/drawing/2014/main" id="{59E66C72-0F46-A591-C578-E9469A333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86FA8-3E44-6614-BEBF-0A4E4F9E5D1A}"/>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862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69A8-BBCD-9960-FAF3-071F3F5463B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C12E43B-8BE2-D99B-4765-F500C98D6ACA}"/>
              </a:ext>
            </a:extLst>
          </p:cNvPr>
          <p:cNvSpPr>
            <a:spLocks noGrp="1"/>
          </p:cNvSpPr>
          <p:nvPr>
            <p:ph sz="half" idx="1"/>
          </p:nvPr>
        </p:nvSpPr>
        <p:spPr>
          <a:xfrm>
            <a:off x="838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28DDF211-ED7C-A654-3129-2CA54A8FE780}"/>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8108FE3-2AE0-2461-F9EC-8D33C86A482F}"/>
              </a:ext>
            </a:extLst>
          </p:cNvPr>
          <p:cNvSpPr>
            <a:spLocks noGrp="1"/>
          </p:cNvSpPr>
          <p:nvPr>
            <p:ph type="dt" sz="half" idx="10"/>
          </p:nvPr>
        </p:nvSpPr>
        <p:spPr/>
        <p:txBody>
          <a:bodyPr/>
          <a:lstStyle/>
          <a:p>
            <a:fld id="{69186D26-FA5F-4637-B602-B7C2DC34CFD4}" type="datetime1">
              <a:rPr lang="en-US" smtClean="0"/>
              <a:t>11/17/2025</a:t>
            </a:fld>
            <a:endParaRPr lang="en-US"/>
          </a:p>
        </p:txBody>
      </p:sp>
      <p:sp>
        <p:nvSpPr>
          <p:cNvPr id="6" name="Footer Placeholder 5">
            <a:extLst>
              <a:ext uri="{FF2B5EF4-FFF2-40B4-BE49-F238E27FC236}">
                <a16:creationId xmlns:a16="http://schemas.microsoft.com/office/drawing/2014/main" id="{456EFE61-41AA-421A-F41D-BA57B8177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49F09D-CF09-2480-E4E2-0C5080F587EC}"/>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7977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7D7A4-86F6-D1DE-7DEA-A5996EB2D72A}"/>
              </a:ext>
            </a:extLst>
          </p:cNvPr>
          <p:cNvSpPr>
            <a:spLocks noGrp="1"/>
          </p:cNvSpPr>
          <p:nvPr>
            <p:ph type="title"/>
          </p:nvPr>
        </p:nvSpPr>
        <p:spPr>
          <a:xfrm>
            <a:off x="839789"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9E5BECE-BC8A-787E-072A-2558FA356D0E}"/>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53EE0AB-3D48-003E-1991-2F8DF4B6EEF2}"/>
              </a:ext>
            </a:extLst>
          </p:cNvPr>
          <p:cNvSpPr>
            <a:spLocks noGrp="1"/>
          </p:cNvSpPr>
          <p:nvPr>
            <p:ph sz="half" idx="2"/>
          </p:nvPr>
        </p:nvSpPr>
        <p:spPr>
          <a:xfrm>
            <a:off x="839789" y="250507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8D789D-7336-0D31-778D-EFFCC5EFD2FA}"/>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8835D4-43F7-B4A4-3EA5-2FCE12809DC6}"/>
              </a:ext>
            </a:extLst>
          </p:cNvPr>
          <p:cNvSpPr>
            <a:spLocks noGrp="1"/>
          </p:cNvSpPr>
          <p:nvPr>
            <p:ph sz="quarter" idx="4"/>
          </p:nvPr>
        </p:nvSpPr>
        <p:spPr>
          <a:xfrm>
            <a:off x="6172202" y="250507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B488DED2-AC3C-371D-DEAD-B4A4DCD7DCB8}"/>
              </a:ext>
            </a:extLst>
          </p:cNvPr>
          <p:cNvSpPr>
            <a:spLocks noGrp="1"/>
          </p:cNvSpPr>
          <p:nvPr>
            <p:ph type="dt" sz="half" idx="10"/>
          </p:nvPr>
        </p:nvSpPr>
        <p:spPr/>
        <p:txBody>
          <a:bodyPr/>
          <a:lstStyle/>
          <a:p>
            <a:fld id="{8A7F15D8-96D1-4781-BC50-CA8A088B2FE4}" type="datetime1">
              <a:rPr lang="en-US" smtClean="0"/>
              <a:t>11/17/2025</a:t>
            </a:fld>
            <a:endParaRPr lang="en-US"/>
          </a:p>
        </p:txBody>
      </p:sp>
      <p:sp>
        <p:nvSpPr>
          <p:cNvPr id="8" name="Footer Placeholder 7">
            <a:extLst>
              <a:ext uri="{FF2B5EF4-FFF2-40B4-BE49-F238E27FC236}">
                <a16:creationId xmlns:a16="http://schemas.microsoft.com/office/drawing/2014/main" id="{0AC21F01-1F6A-C4C6-B22C-E466EAB174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ACAF43-B264-32EA-C26E-17C4BBC7DF30}"/>
              </a:ext>
            </a:extLst>
          </p:cNvPr>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086036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B971B3-F3EE-31E8-CEFA-0AE1B0FD6964}"/>
              </a:ext>
            </a:extLst>
          </p:cNvPr>
          <p:cNvGrpSpPr/>
          <p:nvPr userDrawn="1"/>
        </p:nvGrpSpPr>
        <p:grpSpPr>
          <a:xfrm>
            <a:off x="63622" y="5901708"/>
            <a:ext cx="12064757" cy="956293"/>
            <a:chOff x="63621" y="5901707"/>
            <a:chExt cx="12064758" cy="956293"/>
          </a:xfrm>
        </p:grpSpPr>
        <p:pic>
          <p:nvPicPr>
            <p:cNvPr id="28" name="Picture 27" descr="A close-up of a logo&#10;&#10;Description automatically generated">
              <a:extLst>
                <a:ext uri="{FF2B5EF4-FFF2-40B4-BE49-F238E27FC236}">
                  <a16:creationId xmlns:a16="http://schemas.microsoft.com/office/drawing/2014/main" id="{1677FD2A-321C-4EF1-E066-FCE422F65A6A}"/>
                </a:ext>
              </a:extLst>
            </p:cNvPr>
            <p:cNvPicPr>
              <a:picLocks noChangeAspect="1"/>
            </p:cNvPicPr>
            <p:nvPr userDrawn="1"/>
          </p:nvPicPr>
          <p:blipFill>
            <a:blip r:embed="rId6"/>
            <a:stretch>
              <a:fillRect/>
            </a:stretch>
          </p:blipFill>
          <p:spPr>
            <a:xfrm>
              <a:off x="10075652" y="5901707"/>
              <a:ext cx="2052727" cy="904948"/>
            </a:xfrm>
            <a:prstGeom prst="rect">
              <a:avLst/>
            </a:prstGeom>
          </p:spPr>
        </p:pic>
        <p:pic>
          <p:nvPicPr>
            <p:cNvPr id="2" name="Picture 1">
              <a:extLst>
                <a:ext uri="{FF2B5EF4-FFF2-40B4-BE49-F238E27FC236}">
                  <a16:creationId xmlns:a16="http://schemas.microsoft.com/office/drawing/2014/main" id="{554176A8-3685-9D66-E7CD-8B9244500290}"/>
                </a:ext>
              </a:extLst>
            </p:cNvPr>
            <p:cNvPicPr>
              <a:picLocks noChangeAspect="1"/>
            </p:cNvPicPr>
            <p:nvPr userDrawn="1"/>
          </p:nvPicPr>
          <p:blipFill>
            <a:blip r:embed="rId7"/>
            <a:stretch>
              <a:fillRect/>
            </a:stretch>
          </p:blipFill>
          <p:spPr>
            <a:xfrm>
              <a:off x="63621" y="6362196"/>
              <a:ext cx="6567055" cy="495804"/>
            </a:xfrm>
            <a:prstGeom prst="rect">
              <a:avLst/>
            </a:prstGeom>
          </p:spPr>
        </p:pic>
      </p:grpSp>
    </p:spTree>
    <p:extLst>
      <p:ext uri="{BB962C8B-B14F-4D97-AF65-F5344CB8AC3E}">
        <p14:creationId xmlns:p14="http://schemas.microsoft.com/office/powerpoint/2010/main" val="2179647522"/>
      </p:ext>
    </p:extLst>
  </p:cSld>
  <p:clrMap bg1="lt1" tx1="dk1" bg2="lt2" tx2="dk2" accent1="accent1" accent2="accent2" accent3="accent3" accent4="accent4" accent5="accent5" accent6="accent6" hlink="hlink" folHlink="folHlink"/>
  <p:sldLayoutIdLst>
    <p:sldLayoutId id="2147483683" r:id="rId1"/>
    <p:sldLayoutId id="2147483679" r:id="rId2"/>
    <p:sldLayoutId id="2147483681" r:id="rId3"/>
    <p:sldLayoutId id="2147483684" r:id="rId4"/>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B013C3-E839-E099-171A-F693FA714904}"/>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948B1FF-ED3C-CCB1-487B-59F5115C2A62}"/>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A1A3C-058C-C23D-9DA7-15CB3EB2D933}"/>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A2B21-3FCD-4721-B95C-427943F61125}" type="datetime1">
              <a:rPr lang="en-US" smtClean="0"/>
              <a:t>11/17/2025</a:t>
            </a:fld>
            <a:endParaRPr lang="en-US"/>
          </a:p>
        </p:txBody>
      </p:sp>
      <p:sp>
        <p:nvSpPr>
          <p:cNvPr id="5" name="Footer Placeholder 4">
            <a:extLst>
              <a:ext uri="{FF2B5EF4-FFF2-40B4-BE49-F238E27FC236}">
                <a16:creationId xmlns:a16="http://schemas.microsoft.com/office/drawing/2014/main" id="{727549C2-3961-E02C-6A60-76739C80AC9E}"/>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6F1F04-7BCE-BD8B-F391-BAD153BA9A38}"/>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8533302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Science@educationscotland.gov.scot"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hyperlink" Target="https://bit.ly/SciencesCICjourney" TargetMode="External"/><Relationship Id="rId4" Type="http://schemas.openxmlformats.org/officeDocument/2006/relationships/image" Target="../media/image22.gif"/></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0.jpeg"/><Relationship Id="rId7" Type="http://schemas.openxmlformats.org/officeDocument/2006/relationships/diagramColors" Target="../diagrams/colors4.xml"/><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hyperlink" Target="mailto:Science@educationscotland.gov.sco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hyperlink" Target="http://www.scotlandscurriculum.scot/"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66D09C-A088-0CB7-DF5C-59E706614C21}"/>
              </a:ext>
            </a:extLst>
          </p:cNvPr>
          <p:cNvSpPr txBox="1"/>
          <p:nvPr/>
        </p:nvSpPr>
        <p:spPr>
          <a:xfrm>
            <a:off x="0" y="0"/>
            <a:ext cx="12192000" cy="6858000"/>
          </a:xfrm>
          <a:prstGeom prst="rect">
            <a:avLst/>
          </a:prstGeom>
          <a:solidFill>
            <a:schemeClr val="accent1">
              <a:lumMod val="50000"/>
            </a:schemeClr>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1A520387-928A-3D42-1C69-02E1EDCBB35D}"/>
              </a:ext>
            </a:extLst>
          </p:cNvPr>
          <p:cNvSpPr txBox="1"/>
          <p:nvPr/>
        </p:nvSpPr>
        <p:spPr>
          <a:xfrm>
            <a:off x="128790" y="155620"/>
            <a:ext cx="11934420" cy="7294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spcAft>
                <a:spcPts val="1200"/>
              </a:spcAft>
            </a:pPr>
            <a:r>
              <a:rPr lang="en-US" sz="3600" b="1" dirty="0">
                <a:solidFill>
                  <a:srgbClr val="FFFF00"/>
                </a:solidFill>
                <a:ea typeface="Arimo Bold"/>
                <a:cs typeface="Arimo Bold"/>
              </a:rPr>
              <a:t>Notes for users</a:t>
            </a:r>
            <a:endParaRPr lang="en-GB" sz="2800" dirty="0"/>
          </a:p>
          <a:p>
            <a:pPr marL="667385" indent="-337820" algn="l" rtl="0">
              <a:spcAft>
                <a:spcPts val="1200"/>
              </a:spcAft>
              <a:buFont typeface="Arial"/>
              <a:buChar char="•"/>
            </a:pPr>
            <a:r>
              <a:rPr lang="en-US" sz="2800" dirty="0">
                <a:solidFill>
                  <a:schemeClr val="bg1"/>
                </a:solidFill>
                <a:ea typeface="Arimo Bold"/>
                <a:cs typeface="Arimo Bold"/>
              </a:rPr>
              <a:t>The slide scripts and links to documents / webpages can be found in the notes section of each slide</a:t>
            </a:r>
            <a:endParaRPr lang="en-GB" sz="2800" dirty="0">
              <a:solidFill>
                <a:schemeClr val="bg1"/>
              </a:solidFill>
            </a:endParaRPr>
          </a:p>
          <a:p>
            <a:pPr marL="667385" indent="-337820" algn="l" rtl="0">
              <a:spcAft>
                <a:spcPts val="1200"/>
              </a:spcAft>
              <a:buFont typeface="Arial"/>
              <a:buChar char="•"/>
            </a:pPr>
            <a:r>
              <a:rPr lang="en-US" sz="2800" dirty="0">
                <a:solidFill>
                  <a:schemeClr val="bg1"/>
                </a:solidFill>
                <a:ea typeface="Arimo Bold"/>
                <a:cs typeface="Arimo Bold"/>
              </a:rPr>
              <a:t>You are welcome to use these slides as suits your needs. Please ensure the information is conveyed accurately to avoid misunderstandings.  </a:t>
            </a:r>
            <a:endParaRPr lang="en-GB" sz="2800" dirty="0">
              <a:solidFill>
                <a:schemeClr val="bg1"/>
              </a:solidFill>
            </a:endParaRPr>
          </a:p>
          <a:p>
            <a:pPr marL="667385" indent="-337820">
              <a:spcAft>
                <a:spcPts val="1200"/>
              </a:spcAft>
              <a:buFont typeface="Arial"/>
              <a:buChar char="•"/>
            </a:pPr>
            <a:r>
              <a:rPr lang="en-US" sz="2800" dirty="0">
                <a:solidFill>
                  <a:schemeClr val="bg1"/>
                </a:solidFill>
                <a:ea typeface="Arimo Bold"/>
                <a:cs typeface="Arimo Bold"/>
              </a:rPr>
              <a:t>This is a presentation from a webinar held in September 2025. The Curriculum Improvement Process is underway and the information, including the sciences big ideas, are evolving and changing quickly. The information here is clearly labelled as draft and thinking has already moved on.</a:t>
            </a:r>
          </a:p>
          <a:p>
            <a:pPr marL="0" algn="l" rtl="0"/>
            <a:endParaRPr lang="en-GB" sz="2800" dirty="0">
              <a:solidFill>
                <a:schemeClr val="bg1"/>
              </a:solidFill>
            </a:endParaRPr>
          </a:p>
          <a:p>
            <a:pPr lvl="1"/>
            <a:r>
              <a:rPr lang="en-US" sz="2800" dirty="0">
                <a:solidFill>
                  <a:schemeClr val="bg1"/>
                </a:solidFill>
                <a:ea typeface="Arimo Bold"/>
                <a:cs typeface="Arimo Bold"/>
              </a:rPr>
              <a:t>Any questions, please get in touch:</a:t>
            </a:r>
          </a:p>
          <a:p>
            <a:pPr lvl="1"/>
            <a:r>
              <a:rPr lang="en-US" sz="2800" dirty="0" err="1">
                <a:solidFill>
                  <a:srgbClr val="FFFF00"/>
                </a:solidFill>
                <a:ea typeface="Arimo Bold"/>
                <a:cs typeface="Arimo Bold"/>
                <a:hlinkClick r:id="rId2">
                  <a:extLst>
                    <a:ext uri="{A12FA001-AC4F-418D-AE19-62706E023703}">
                      <ahyp:hlinkClr xmlns:ahyp="http://schemas.microsoft.com/office/drawing/2018/hyperlinkcolor" val="tx"/>
                    </a:ext>
                  </a:extLst>
                </a:hlinkClick>
              </a:rPr>
              <a:t>Science@educationscotland.gov.scot</a:t>
            </a:r>
            <a:endParaRPr lang="en-US" sz="2800" dirty="0">
              <a:solidFill>
                <a:srgbClr val="FFFF00"/>
              </a:solidFill>
              <a:ea typeface="Arimo Bold"/>
              <a:cs typeface="Arimo Bold"/>
            </a:endParaRPr>
          </a:p>
          <a:p>
            <a:endParaRPr lang="en-US" sz="2800" b="1" dirty="0">
              <a:latin typeface="Aptos Bold"/>
            </a:endParaRPr>
          </a:p>
          <a:p>
            <a:pPr algn="ctr"/>
            <a:endParaRPr lang="en-GB" sz="2800" b="1" dirty="0">
              <a:latin typeface="Aptos Bold"/>
            </a:endParaRPr>
          </a:p>
        </p:txBody>
      </p:sp>
      <p:pic>
        <p:nvPicPr>
          <p:cNvPr id="5" name="Picture 4" descr="A black and white logo&#10;&#10;AI-generated content may be incorrect.">
            <a:extLst>
              <a:ext uri="{FF2B5EF4-FFF2-40B4-BE49-F238E27FC236}">
                <a16:creationId xmlns:a16="http://schemas.microsoft.com/office/drawing/2014/main" id="{D178D993-D484-14A4-05AE-79CCBAC53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5848" y="5116284"/>
            <a:ext cx="3373369" cy="1346609"/>
          </a:xfrm>
          <a:prstGeom prst="rect">
            <a:avLst/>
          </a:prstGeom>
        </p:spPr>
      </p:pic>
    </p:spTree>
    <p:extLst>
      <p:ext uri="{BB962C8B-B14F-4D97-AF65-F5344CB8AC3E}">
        <p14:creationId xmlns:p14="http://schemas.microsoft.com/office/powerpoint/2010/main" val="1864486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97FF5-4BFC-2BB5-3E6B-929A7FFA84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22E2AF-E6B7-C877-B10E-F4CE9C3722A6}"/>
              </a:ext>
            </a:extLst>
          </p:cNvPr>
          <p:cNvSpPr txBox="1"/>
          <p:nvPr/>
        </p:nvSpPr>
        <p:spPr>
          <a:xfrm>
            <a:off x="0" y="0"/>
            <a:ext cx="12192000" cy="6858000"/>
          </a:xfrm>
          <a:prstGeom prst="rect">
            <a:avLst/>
          </a:prstGeom>
          <a:solidFill>
            <a:schemeClr val="accent1">
              <a:lumMod val="75000"/>
            </a:schemeClr>
          </a:solidFill>
        </p:spPr>
        <p:txBody>
          <a:bodyPr wrap="square" rtlCol="0">
            <a:spAutoFit/>
          </a:bodyPr>
          <a:lstStyle/>
          <a:p>
            <a:endParaRPr lang="en-GB"/>
          </a:p>
        </p:txBody>
      </p:sp>
      <p:pic>
        <p:nvPicPr>
          <p:cNvPr id="5" name="Picture 4">
            <a:extLst>
              <a:ext uri="{FF2B5EF4-FFF2-40B4-BE49-F238E27FC236}">
                <a16:creationId xmlns:a16="http://schemas.microsoft.com/office/drawing/2014/main" id="{A6A016C3-CF4F-D032-27EF-A30F505D9020}"/>
              </a:ext>
            </a:extLst>
          </p:cNvPr>
          <p:cNvPicPr>
            <a:picLocks noChangeAspect="1"/>
          </p:cNvPicPr>
          <p:nvPr/>
        </p:nvPicPr>
        <p:blipFill>
          <a:blip r:embed="rId3"/>
          <a:stretch>
            <a:fillRect/>
          </a:stretch>
        </p:blipFill>
        <p:spPr>
          <a:xfrm>
            <a:off x="4315184" y="2731560"/>
            <a:ext cx="3351706" cy="3791187"/>
          </a:xfrm>
          <a:prstGeom prst="rect">
            <a:avLst/>
          </a:prstGeom>
          <a:ln>
            <a:solidFill>
              <a:schemeClr val="tx2">
                <a:lumMod val="90000"/>
                <a:lumOff val="10000"/>
              </a:schemeClr>
            </a:solidFill>
          </a:ln>
        </p:spPr>
      </p:pic>
      <p:pic>
        <p:nvPicPr>
          <p:cNvPr id="8" name="Picture 7">
            <a:extLst>
              <a:ext uri="{FF2B5EF4-FFF2-40B4-BE49-F238E27FC236}">
                <a16:creationId xmlns:a16="http://schemas.microsoft.com/office/drawing/2014/main" id="{B65014E0-F6ED-9082-27C4-B684A00716C4}"/>
              </a:ext>
            </a:extLst>
          </p:cNvPr>
          <p:cNvPicPr>
            <a:picLocks noChangeAspect="1"/>
          </p:cNvPicPr>
          <p:nvPr/>
        </p:nvPicPr>
        <p:blipFill>
          <a:blip r:embed="rId4"/>
          <a:stretch>
            <a:fillRect/>
          </a:stretch>
        </p:blipFill>
        <p:spPr>
          <a:xfrm>
            <a:off x="8008350" y="2731559"/>
            <a:ext cx="3463753" cy="3787735"/>
          </a:xfrm>
          <a:prstGeom prst="rect">
            <a:avLst/>
          </a:prstGeom>
          <a:ln>
            <a:solidFill>
              <a:schemeClr val="tx2">
                <a:lumMod val="90000"/>
                <a:lumOff val="10000"/>
              </a:schemeClr>
            </a:solidFill>
          </a:ln>
        </p:spPr>
      </p:pic>
      <p:pic>
        <p:nvPicPr>
          <p:cNvPr id="12" name="Picture 11">
            <a:extLst>
              <a:ext uri="{FF2B5EF4-FFF2-40B4-BE49-F238E27FC236}">
                <a16:creationId xmlns:a16="http://schemas.microsoft.com/office/drawing/2014/main" id="{C658AD9B-2F20-0100-CD91-91A02BACE168}"/>
              </a:ext>
            </a:extLst>
          </p:cNvPr>
          <p:cNvPicPr>
            <a:picLocks noChangeAspect="1"/>
          </p:cNvPicPr>
          <p:nvPr/>
        </p:nvPicPr>
        <p:blipFill>
          <a:blip r:embed="rId5"/>
          <a:stretch>
            <a:fillRect/>
          </a:stretch>
        </p:blipFill>
        <p:spPr>
          <a:xfrm>
            <a:off x="491330" y="2731560"/>
            <a:ext cx="3487815" cy="3787735"/>
          </a:xfrm>
          <a:prstGeom prst="rect">
            <a:avLst/>
          </a:prstGeom>
          <a:ln>
            <a:solidFill>
              <a:schemeClr val="tx2">
                <a:lumMod val="90000"/>
                <a:lumOff val="10000"/>
              </a:schemeClr>
            </a:solidFill>
          </a:ln>
        </p:spPr>
      </p:pic>
      <p:sp>
        <p:nvSpPr>
          <p:cNvPr id="13" name="TextBox 12">
            <a:extLst>
              <a:ext uri="{FF2B5EF4-FFF2-40B4-BE49-F238E27FC236}">
                <a16:creationId xmlns:a16="http://schemas.microsoft.com/office/drawing/2014/main" id="{535830C0-BE80-F962-2B34-33BF11C795F2}"/>
              </a:ext>
            </a:extLst>
          </p:cNvPr>
          <p:cNvSpPr txBox="1"/>
          <p:nvPr/>
        </p:nvSpPr>
        <p:spPr>
          <a:xfrm>
            <a:off x="897034" y="1939899"/>
            <a:ext cx="2701636" cy="584775"/>
          </a:xfrm>
          <a:prstGeom prst="rect">
            <a:avLst/>
          </a:prstGeom>
          <a:noFill/>
        </p:spPr>
        <p:txBody>
          <a:bodyPr wrap="square" rtlCol="0">
            <a:spAutoFit/>
          </a:bodyPr>
          <a:lstStyle/>
          <a:p>
            <a:pPr algn="ctr"/>
            <a:r>
              <a:rPr lang="en-GB" sz="3200" b="1">
                <a:solidFill>
                  <a:schemeClr val="accent1">
                    <a:lumMod val="40000"/>
                    <a:lumOff val="60000"/>
                  </a:schemeClr>
                </a:solidFill>
              </a:rPr>
              <a:t>Why?</a:t>
            </a:r>
          </a:p>
        </p:txBody>
      </p:sp>
      <p:sp>
        <p:nvSpPr>
          <p:cNvPr id="14" name="TextBox 13">
            <a:extLst>
              <a:ext uri="{FF2B5EF4-FFF2-40B4-BE49-F238E27FC236}">
                <a16:creationId xmlns:a16="http://schemas.microsoft.com/office/drawing/2014/main" id="{004344FB-043C-52E6-0A06-AE249AC11F6A}"/>
              </a:ext>
            </a:extLst>
          </p:cNvPr>
          <p:cNvSpPr txBox="1"/>
          <p:nvPr/>
        </p:nvSpPr>
        <p:spPr>
          <a:xfrm>
            <a:off x="4507161" y="1939899"/>
            <a:ext cx="2701636" cy="584775"/>
          </a:xfrm>
          <a:prstGeom prst="rect">
            <a:avLst/>
          </a:prstGeom>
          <a:noFill/>
        </p:spPr>
        <p:txBody>
          <a:bodyPr wrap="square" rtlCol="0">
            <a:spAutoFit/>
          </a:bodyPr>
          <a:lstStyle/>
          <a:p>
            <a:pPr algn="ctr"/>
            <a:r>
              <a:rPr lang="en-GB" sz="3200" b="1">
                <a:solidFill>
                  <a:srgbClr val="92D050"/>
                </a:solidFill>
              </a:rPr>
              <a:t>What?</a:t>
            </a:r>
          </a:p>
        </p:txBody>
      </p:sp>
      <p:sp>
        <p:nvSpPr>
          <p:cNvPr id="15" name="TextBox 14">
            <a:extLst>
              <a:ext uri="{FF2B5EF4-FFF2-40B4-BE49-F238E27FC236}">
                <a16:creationId xmlns:a16="http://schemas.microsoft.com/office/drawing/2014/main" id="{56F61FAC-CDD3-0498-220F-8961E762FC6A}"/>
              </a:ext>
            </a:extLst>
          </p:cNvPr>
          <p:cNvSpPr txBox="1"/>
          <p:nvPr/>
        </p:nvSpPr>
        <p:spPr>
          <a:xfrm>
            <a:off x="8403845" y="1939898"/>
            <a:ext cx="2701636" cy="584775"/>
          </a:xfrm>
          <a:prstGeom prst="rect">
            <a:avLst/>
          </a:prstGeom>
          <a:noFill/>
        </p:spPr>
        <p:txBody>
          <a:bodyPr wrap="square" rtlCol="0">
            <a:spAutoFit/>
          </a:bodyPr>
          <a:lstStyle/>
          <a:p>
            <a:pPr algn="ctr"/>
            <a:r>
              <a:rPr lang="en-GB" sz="3200" b="1">
                <a:solidFill>
                  <a:srgbClr val="E65E1A"/>
                </a:solidFill>
              </a:rPr>
              <a:t>How?</a:t>
            </a:r>
          </a:p>
        </p:txBody>
      </p:sp>
      <p:sp>
        <p:nvSpPr>
          <p:cNvPr id="20" name="TextBox 19">
            <a:extLst>
              <a:ext uri="{FF2B5EF4-FFF2-40B4-BE49-F238E27FC236}">
                <a16:creationId xmlns:a16="http://schemas.microsoft.com/office/drawing/2014/main" id="{B7A3FBD7-D57A-7316-BB22-DFF28F27F8DD}"/>
              </a:ext>
            </a:extLst>
          </p:cNvPr>
          <p:cNvSpPr txBox="1"/>
          <p:nvPr/>
        </p:nvSpPr>
        <p:spPr>
          <a:xfrm>
            <a:off x="420994" y="291288"/>
            <a:ext cx="10162309" cy="1261884"/>
          </a:xfrm>
          <a:prstGeom prst="rect">
            <a:avLst/>
          </a:prstGeom>
          <a:noFill/>
        </p:spPr>
        <p:txBody>
          <a:bodyPr wrap="square" rtlCol="0">
            <a:spAutoFit/>
          </a:bodyPr>
          <a:lstStyle/>
          <a:p>
            <a:r>
              <a:rPr lang="fr-FR" sz="4000" b="1" i="0">
                <a:solidFill>
                  <a:srgbClr val="FFFF00"/>
                </a:solidFill>
                <a:effectLst/>
                <a:latin typeface="-apple-system"/>
              </a:rPr>
              <a:t>Curriculum improvement </a:t>
            </a:r>
            <a:r>
              <a:rPr lang="fr-FR" sz="4000" b="1">
                <a:solidFill>
                  <a:srgbClr val="FFFF00"/>
                </a:solidFill>
                <a:latin typeface="-apple-system"/>
              </a:rPr>
              <a:t>c</a:t>
            </a:r>
            <a:r>
              <a:rPr lang="fr-FR" sz="4000" b="1" i="0">
                <a:solidFill>
                  <a:srgbClr val="FFFF00"/>
                </a:solidFill>
                <a:effectLst/>
                <a:latin typeface="-apple-system"/>
              </a:rPr>
              <a:t>ycle </a:t>
            </a:r>
          </a:p>
          <a:p>
            <a:r>
              <a:rPr lang="fr-FR" sz="3600">
                <a:solidFill>
                  <a:srgbClr val="FFFF00"/>
                </a:solidFill>
                <a:latin typeface="-apple-system"/>
              </a:rPr>
              <a:t>D</a:t>
            </a:r>
            <a:r>
              <a:rPr lang="fr-FR" sz="3600" i="0">
                <a:solidFill>
                  <a:srgbClr val="FFFF00"/>
                </a:solidFill>
                <a:effectLst/>
                <a:latin typeface="-apple-system"/>
              </a:rPr>
              <a:t>iscussion papers</a:t>
            </a:r>
            <a:endParaRPr lang="en-GB" sz="3600">
              <a:solidFill>
                <a:srgbClr val="FFFF00"/>
              </a:solidFill>
            </a:endParaRPr>
          </a:p>
        </p:txBody>
      </p:sp>
    </p:spTree>
    <p:extLst>
      <p:ext uri="{BB962C8B-B14F-4D97-AF65-F5344CB8AC3E}">
        <p14:creationId xmlns:p14="http://schemas.microsoft.com/office/powerpoint/2010/main" val="240937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Three neatly stacked books">
            <a:extLst>
              <a:ext uri="{FF2B5EF4-FFF2-40B4-BE49-F238E27FC236}">
                <a16:creationId xmlns:a16="http://schemas.microsoft.com/office/drawing/2014/main" id="{308DD168-6A23-237B-23DE-F71E9D9E3CE4}"/>
              </a:ext>
            </a:extLst>
          </p:cNvPr>
          <p:cNvPicPr>
            <a:picLocks noChangeAspect="1"/>
          </p:cNvPicPr>
          <p:nvPr/>
        </p:nvPicPr>
        <p:blipFill>
          <a:blip r:embed="rId3">
            <a:extLst>
              <a:ext uri="{28A0092B-C50C-407E-A947-70E740481C1C}">
                <a14:useLocalDpi xmlns:a14="http://schemas.microsoft.com/office/drawing/2010/main" val="0"/>
              </a:ext>
            </a:extLst>
          </a:blip>
          <a:srcRect t="15448" r="1" b="1855"/>
          <a:stretch/>
        </p:blipFill>
        <p:spPr>
          <a:xfrm>
            <a:off x="196850" y="172618"/>
            <a:ext cx="11798300" cy="6512763"/>
          </a:xfrm>
          <a:prstGeom prst="rect">
            <a:avLst/>
          </a:prstGeom>
        </p:spPr>
      </p:pic>
      <p:sp>
        <p:nvSpPr>
          <p:cNvPr id="4" name="TextBox 3">
            <a:extLst>
              <a:ext uri="{FF2B5EF4-FFF2-40B4-BE49-F238E27FC236}">
                <a16:creationId xmlns:a16="http://schemas.microsoft.com/office/drawing/2014/main" id="{FCDE9084-01D7-8423-94B0-70DA1D401232}"/>
              </a:ext>
            </a:extLst>
          </p:cNvPr>
          <p:cNvSpPr txBox="1"/>
          <p:nvPr/>
        </p:nvSpPr>
        <p:spPr>
          <a:xfrm>
            <a:off x="200688" y="175205"/>
            <a:ext cx="6543449" cy="1200329"/>
          </a:xfrm>
          <a:prstGeom prst="rect">
            <a:avLst/>
          </a:prstGeom>
          <a:noFill/>
        </p:spPr>
        <p:txBody>
          <a:bodyPr wrap="square" lIns="91440" tIns="45720" rIns="91440" bIns="45720" rtlCol="0" anchor="t">
            <a:spAutoFit/>
          </a:bodyPr>
          <a:lstStyle/>
          <a:p>
            <a:pPr>
              <a:defRPr/>
            </a:pPr>
            <a:r>
              <a:rPr kumimoji="0" lang="en-GB" sz="3600" b="1" i="0" u="none" strike="noStrike" kern="1200" cap="none" spc="0" normalizeH="0" baseline="0" noProof="0">
                <a:ln>
                  <a:noFill/>
                </a:ln>
                <a:solidFill>
                  <a:prstClr val="white"/>
                </a:solidFill>
                <a:effectLst/>
                <a:uLnTx/>
                <a:uFillTx/>
                <a:latin typeface="Arial"/>
                <a:cs typeface="Arial"/>
              </a:rPr>
              <a:t>Key findings</a:t>
            </a:r>
            <a:r>
              <a:rPr lang="en-GB" sz="3600" b="1">
                <a:solidFill>
                  <a:prstClr val="white"/>
                </a:solidFill>
                <a:latin typeface="Arial"/>
                <a:cs typeface="Arial"/>
              </a:rPr>
              <a:t> from pilot curriculum reviews</a:t>
            </a:r>
            <a:endParaRPr kumimoji="0" lang="en-GB"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2EDF442-CBFD-18AA-F39C-6218E60D31C3}"/>
              </a:ext>
            </a:extLst>
          </p:cNvPr>
          <p:cNvSpPr txBox="1"/>
          <p:nvPr/>
        </p:nvSpPr>
        <p:spPr>
          <a:xfrm>
            <a:off x="483450" y="1318066"/>
            <a:ext cx="6428627" cy="5216813"/>
          </a:xfrm>
          <a:prstGeom prst="rect">
            <a:avLst/>
          </a:prstGeom>
          <a:solidFill>
            <a:srgbClr val="8EBAB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Need to declutter the curriculum &amp; streamline guidance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Clarify role of knowledge - This would support transitions and progression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Recognise difference between curriculum areas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Disconnect between </a:t>
            </a:r>
            <a:r>
              <a:rPr kumimoji="0" lang="en-GB"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BGE</a:t>
            </a: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senior phase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clear national standard for moderation decisions</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Cross-curricular knowledge and skills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7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nk green chalk board">
            <a:extLst>
              <a:ext uri="{FF2B5EF4-FFF2-40B4-BE49-F238E27FC236}">
                <a16:creationId xmlns:a16="http://schemas.microsoft.com/office/drawing/2014/main" id="{6D9E1880-80F9-FC42-2155-DEB562D9A6B4}"/>
              </a:ext>
            </a:extLst>
          </p:cNvPr>
          <p:cNvPicPr>
            <a:picLocks noChangeAspect="1"/>
          </p:cNvPicPr>
          <p:nvPr/>
        </p:nvPicPr>
        <p:blipFill>
          <a:blip r:embed="rId3">
            <a:extLst>
              <a:ext uri="{28A0092B-C50C-407E-A947-70E740481C1C}">
                <a14:useLocalDpi xmlns:a14="http://schemas.microsoft.com/office/drawing/2010/main" val="0"/>
              </a:ext>
            </a:extLst>
          </a:blip>
          <a:srcRect t="5555" b="10192"/>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CD1D39A5-346A-FA1E-C35D-F66953A19EC6}"/>
              </a:ext>
            </a:extLst>
          </p:cNvPr>
          <p:cNvSpPr txBox="1"/>
          <p:nvPr/>
        </p:nvSpPr>
        <p:spPr>
          <a:xfrm>
            <a:off x="1071716" y="1233604"/>
            <a:ext cx="10095954"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Calibri"/>
              </a:rPr>
              <a:t>Our current </a:t>
            </a:r>
            <a:r>
              <a:rPr lang="en-US" sz="4800" b="1">
                <a:solidFill>
                  <a:srgbClr val="FFFF00"/>
                </a:solidFill>
                <a:cs typeface="Calibri"/>
              </a:rPr>
              <a:t>technical framework  </a:t>
            </a:r>
            <a:r>
              <a:rPr lang="en-US" sz="4000">
                <a:solidFill>
                  <a:schemeClr val="bg1"/>
                </a:solidFill>
                <a:cs typeface="Calibri"/>
              </a:rPr>
              <a:t>is defined as all documents used by educators to plan what young people learn, including guidance such as the Es and </a:t>
            </a:r>
            <a:r>
              <a:rPr lang="en-US" sz="4000" err="1">
                <a:solidFill>
                  <a:schemeClr val="bg1"/>
                </a:solidFill>
                <a:cs typeface="Calibri"/>
              </a:rPr>
              <a:t>Os</a:t>
            </a:r>
            <a:r>
              <a:rPr lang="en-US" sz="4000">
                <a:solidFill>
                  <a:schemeClr val="bg1"/>
                </a:solidFill>
                <a:cs typeface="Calibri"/>
              </a:rPr>
              <a:t>, benchmarks, progression frameworks, responsibilities for all, as well as approaches to moderation. </a:t>
            </a:r>
          </a:p>
        </p:txBody>
      </p:sp>
    </p:spTree>
    <p:extLst>
      <p:ext uri="{BB962C8B-B14F-4D97-AF65-F5344CB8AC3E}">
        <p14:creationId xmlns:p14="http://schemas.microsoft.com/office/powerpoint/2010/main" val="23580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A088-EDF4-4F36-0A73-4BC1239001E6}"/>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2B890A46-11BA-8252-32D0-7B8407496C14}"/>
              </a:ext>
            </a:extLst>
          </p:cNvPr>
          <p:cNvSpPr/>
          <p:nvPr/>
        </p:nvSpPr>
        <p:spPr>
          <a:xfrm>
            <a:off x="3676519" y="1548576"/>
            <a:ext cx="4664191" cy="4664191"/>
          </a:xfrm>
          <a:prstGeom prst="ellipse">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Oval 2">
            <a:extLst>
              <a:ext uri="{FF2B5EF4-FFF2-40B4-BE49-F238E27FC236}">
                <a16:creationId xmlns:a16="http://schemas.microsoft.com/office/drawing/2014/main" id="{CFE18850-18A7-2C2D-37A7-5DF6BC8CC8E6}"/>
              </a:ext>
            </a:extLst>
          </p:cNvPr>
          <p:cNvSpPr/>
          <p:nvPr/>
        </p:nvSpPr>
        <p:spPr>
          <a:xfrm>
            <a:off x="5008607" y="2879985"/>
            <a:ext cx="2021006" cy="1878248"/>
          </a:xfrm>
          <a:prstGeom prst="ellips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69806484-F0B0-9C03-18D0-87AFE1DFFC28}"/>
              </a:ext>
            </a:extLst>
          </p:cNvPr>
          <p:cNvSpPr txBox="1"/>
          <p:nvPr/>
        </p:nvSpPr>
        <p:spPr>
          <a:xfrm>
            <a:off x="4363029" y="3492504"/>
            <a:ext cx="32665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Core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Group</a:t>
            </a:r>
          </a:p>
        </p:txBody>
      </p:sp>
      <p:cxnSp>
        <p:nvCxnSpPr>
          <p:cNvPr id="15" name="Straight Arrow Connector 14">
            <a:extLst>
              <a:ext uri="{FF2B5EF4-FFF2-40B4-BE49-F238E27FC236}">
                <a16:creationId xmlns:a16="http://schemas.microsoft.com/office/drawing/2014/main" id="{5A08AECE-1E3F-B9BC-CBAF-C5A79A652C42}"/>
              </a:ext>
            </a:extLst>
          </p:cNvPr>
          <p:cNvCxnSpPr>
            <a:cxnSpLocks/>
            <a:endCxn id="9" idx="1"/>
          </p:cNvCxnSpPr>
          <p:nvPr/>
        </p:nvCxnSpPr>
        <p:spPr>
          <a:xfrm flipV="1">
            <a:off x="2721262" y="3815670"/>
            <a:ext cx="1641767" cy="9157"/>
          </a:xfrm>
          <a:prstGeom prst="straightConnector1">
            <a:avLst/>
          </a:prstGeom>
          <a:ln w="381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19" name="TextBox 18">
            <a:extLst>
              <a:ext uri="{FF2B5EF4-FFF2-40B4-BE49-F238E27FC236}">
                <a16:creationId xmlns:a16="http://schemas.microsoft.com/office/drawing/2014/main" id="{BD5AC2DB-0E8F-414F-414E-7CA6CE867B11}"/>
              </a:ext>
            </a:extLst>
          </p:cNvPr>
          <p:cNvSpPr txBox="1"/>
          <p:nvPr/>
        </p:nvSpPr>
        <p:spPr>
          <a:xfrm>
            <a:off x="4441206" y="5350334"/>
            <a:ext cx="326655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Collaboration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endParaRPr kumimoji="0" lang="en-GB" sz="1800" b="1" i="0" u="none" strike="noStrike" kern="1200" cap="none" spc="0" normalizeH="0" baseline="0" noProof="0">
              <a:ln>
                <a:noFill/>
              </a:ln>
              <a:solidFill>
                <a:srgbClr val="C00000"/>
              </a:solidFill>
              <a:effectLst/>
              <a:uLnTx/>
              <a:uFillTx/>
              <a:latin typeface="Grandview" panose="020B0502040204020203" pitchFamily="34" charset="0"/>
              <a:ea typeface="+mn-ea"/>
              <a:cs typeface="+mn-cs"/>
            </a:endParaRPr>
          </a:p>
        </p:txBody>
      </p:sp>
      <p:sp>
        <p:nvSpPr>
          <p:cNvPr id="23" name="TextBox 22">
            <a:extLst>
              <a:ext uri="{FF2B5EF4-FFF2-40B4-BE49-F238E27FC236}">
                <a16:creationId xmlns:a16="http://schemas.microsoft.com/office/drawing/2014/main" id="{771D5785-507E-2F86-AE7A-1E6FA223403F}"/>
              </a:ext>
            </a:extLst>
          </p:cNvPr>
          <p:cNvSpPr txBox="1"/>
          <p:nvPr/>
        </p:nvSpPr>
        <p:spPr>
          <a:xfrm>
            <a:off x="151815" y="41173"/>
            <a:ext cx="12077018" cy="769441"/>
          </a:xfrm>
          <a:prstGeom prst="rect">
            <a:avLst/>
          </a:prstGeom>
          <a:noFill/>
        </p:spPr>
        <p:txBody>
          <a:bodyPr wrap="square" lIns="91440" tIns="45720" rIns="91440" bIns="45720" rtlCol="0" anchor="t">
            <a:spAutoFit/>
          </a:bodyPr>
          <a:lstStyle/>
          <a:p>
            <a:pPr>
              <a:defRPr/>
            </a:pPr>
            <a:r>
              <a:rPr lang="en-GB" sz="4400" b="1">
                <a:solidFill>
                  <a:prstClr val="black"/>
                </a:solidFill>
                <a:latin typeface="Grandview"/>
                <a:cs typeface="Arial"/>
              </a:rPr>
              <a:t>Sciences CIC Groups</a:t>
            </a:r>
            <a:endParaRPr lang="en-US">
              <a:ea typeface="+mn-ea"/>
            </a:endParaRPr>
          </a:p>
        </p:txBody>
      </p:sp>
      <p:sp>
        <p:nvSpPr>
          <p:cNvPr id="20" name="Rectangle 19">
            <a:extLst>
              <a:ext uri="{FF2B5EF4-FFF2-40B4-BE49-F238E27FC236}">
                <a16:creationId xmlns:a16="http://schemas.microsoft.com/office/drawing/2014/main" id="{D463519E-7E48-4E84-AF6C-E8CBD43AE78F}"/>
              </a:ext>
            </a:extLst>
          </p:cNvPr>
          <p:cNvSpPr/>
          <p:nvPr/>
        </p:nvSpPr>
        <p:spPr>
          <a:xfrm>
            <a:off x="9295967" y="1100532"/>
            <a:ext cx="1882718" cy="674218"/>
          </a:xfrm>
          <a:prstGeom prst="rect">
            <a:avLst/>
          </a:prstGeom>
          <a:solidFill>
            <a:srgbClr val="AD292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Steering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Grandview" panose="020B0502040204020203" pitchFamily="34" charset="0"/>
                <a:ea typeface="+mn-ea"/>
                <a:cs typeface="+mn-cs"/>
              </a:rPr>
              <a:t>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randview" panose="020B0502040204020203" pitchFamily="34" charset="0"/>
              <a:ea typeface="+mn-ea"/>
              <a:cs typeface="+mn-cs"/>
            </a:endParaRPr>
          </a:p>
        </p:txBody>
      </p:sp>
      <p:sp>
        <p:nvSpPr>
          <p:cNvPr id="25" name="Rectangle 24">
            <a:extLst>
              <a:ext uri="{FF2B5EF4-FFF2-40B4-BE49-F238E27FC236}">
                <a16:creationId xmlns:a16="http://schemas.microsoft.com/office/drawing/2014/main" id="{208F1239-7A18-4998-BCE3-41FBBC943A94}"/>
              </a:ext>
            </a:extLst>
          </p:cNvPr>
          <p:cNvSpPr/>
          <p:nvPr/>
        </p:nvSpPr>
        <p:spPr>
          <a:xfrm>
            <a:off x="725712" y="3482000"/>
            <a:ext cx="1882718" cy="674218"/>
          </a:xfrm>
          <a:prstGeom prst="rect">
            <a:avLst/>
          </a:prstGeom>
          <a:solidFill>
            <a:schemeClr val="accent5">
              <a:lumMod val="7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bg1"/>
                </a:solidFill>
                <a:effectLst/>
                <a:uLnTx/>
                <a:uFillTx/>
                <a:latin typeface="Grandview" panose="020B0502040204020203" pitchFamily="34" charset="0"/>
                <a:ea typeface="+mn-ea"/>
                <a:cs typeface="+mn-cs"/>
              </a:rPr>
              <a:t>Critical friends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Grandview" panose="020B0502040204020203" pitchFamily="34" charset="0"/>
              <a:ea typeface="+mn-ea"/>
              <a:cs typeface="+mn-cs"/>
            </a:endParaRPr>
          </a:p>
        </p:txBody>
      </p:sp>
      <p:cxnSp>
        <p:nvCxnSpPr>
          <p:cNvPr id="27" name="Straight Arrow Connector 26">
            <a:extLst>
              <a:ext uri="{FF2B5EF4-FFF2-40B4-BE49-F238E27FC236}">
                <a16:creationId xmlns:a16="http://schemas.microsoft.com/office/drawing/2014/main" id="{FF11D3CA-D112-4383-A3E4-1A19C6DF90F6}"/>
              </a:ext>
            </a:extLst>
          </p:cNvPr>
          <p:cNvCxnSpPr>
            <a:cxnSpLocks/>
          </p:cNvCxnSpPr>
          <p:nvPr/>
        </p:nvCxnSpPr>
        <p:spPr>
          <a:xfrm>
            <a:off x="2733198" y="2438590"/>
            <a:ext cx="1871074" cy="702261"/>
          </a:xfrm>
          <a:prstGeom prst="straightConnector1">
            <a:avLst/>
          </a:prstGeom>
          <a:ln w="381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28" name="Rectangle 27">
            <a:extLst>
              <a:ext uri="{FF2B5EF4-FFF2-40B4-BE49-F238E27FC236}">
                <a16:creationId xmlns:a16="http://schemas.microsoft.com/office/drawing/2014/main" id="{4169ED33-0573-4696-B0E5-907A4BD2266C}"/>
              </a:ext>
            </a:extLst>
          </p:cNvPr>
          <p:cNvSpPr/>
          <p:nvPr/>
        </p:nvSpPr>
        <p:spPr>
          <a:xfrm>
            <a:off x="725712" y="2086233"/>
            <a:ext cx="1882718" cy="674218"/>
          </a:xfrm>
          <a:prstGeom prst="rect">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Networks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p:txBody>
      </p:sp>
      <p:cxnSp>
        <p:nvCxnSpPr>
          <p:cNvPr id="30" name="Straight Arrow Connector 29">
            <a:extLst>
              <a:ext uri="{FF2B5EF4-FFF2-40B4-BE49-F238E27FC236}">
                <a16:creationId xmlns:a16="http://schemas.microsoft.com/office/drawing/2014/main" id="{C32FDC8E-D4C2-4ED0-8FE5-E94BDB2CE037}"/>
              </a:ext>
            </a:extLst>
          </p:cNvPr>
          <p:cNvCxnSpPr>
            <a:cxnSpLocks/>
          </p:cNvCxnSpPr>
          <p:nvPr/>
        </p:nvCxnSpPr>
        <p:spPr>
          <a:xfrm flipV="1">
            <a:off x="2744065" y="4871845"/>
            <a:ext cx="1697141" cy="291196"/>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33" name="Rectangle 32">
            <a:extLst>
              <a:ext uri="{FF2B5EF4-FFF2-40B4-BE49-F238E27FC236}">
                <a16:creationId xmlns:a16="http://schemas.microsoft.com/office/drawing/2014/main" id="{E200EBE6-AF15-459D-AEE2-9F430087B0E3}"/>
              </a:ext>
            </a:extLst>
          </p:cNvPr>
          <p:cNvSpPr/>
          <p:nvPr/>
        </p:nvSpPr>
        <p:spPr>
          <a:xfrm>
            <a:off x="737135" y="4877767"/>
            <a:ext cx="1882718" cy="674218"/>
          </a:xfrm>
          <a:prstGeom prst="rect">
            <a:avLst/>
          </a:prstGeom>
          <a:solidFill>
            <a:srgbClr val="92D05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Grandview" panose="020B0502040204020203" pitchFamily="34" charset="0"/>
                <a:ea typeface="+mn-ea"/>
                <a:cs typeface="+mn-cs"/>
              </a:rPr>
              <a:t>Networks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Grandview" panose="020B0502040204020203" pitchFamily="34" charset="0"/>
              <a:ea typeface="+mn-ea"/>
              <a:cs typeface="+mn-cs"/>
            </a:endParaRPr>
          </a:p>
        </p:txBody>
      </p:sp>
      <p:cxnSp>
        <p:nvCxnSpPr>
          <p:cNvPr id="7" name="Straight Arrow Connector 6">
            <a:extLst>
              <a:ext uri="{FF2B5EF4-FFF2-40B4-BE49-F238E27FC236}">
                <a16:creationId xmlns:a16="http://schemas.microsoft.com/office/drawing/2014/main" id="{5BC28CFB-88BF-6A56-E66D-28FF3B66A0F7}"/>
              </a:ext>
            </a:extLst>
          </p:cNvPr>
          <p:cNvCxnSpPr>
            <a:cxnSpLocks/>
          </p:cNvCxnSpPr>
          <p:nvPr/>
        </p:nvCxnSpPr>
        <p:spPr>
          <a:xfrm flipV="1">
            <a:off x="7445015" y="1921079"/>
            <a:ext cx="1828149" cy="1495102"/>
          </a:xfrm>
          <a:prstGeom prst="straightConnector1">
            <a:avLst/>
          </a:prstGeom>
          <a:ln w="3810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 name="TextBox 3">
            <a:extLst>
              <a:ext uri="{FF2B5EF4-FFF2-40B4-BE49-F238E27FC236}">
                <a16:creationId xmlns:a16="http://schemas.microsoft.com/office/drawing/2014/main" id="{01ED1E9B-3234-3DA4-D016-043CDF432B5F}"/>
              </a:ext>
            </a:extLst>
          </p:cNvPr>
          <p:cNvSpPr txBox="1"/>
          <p:nvPr/>
        </p:nvSpPr>
        <p:spPr>
          <a:xfrm>
            <a:off x="8518133" y="3095485"/>
            <a:ext cx="34383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Critical Friends Focus Groups</a:t>
            </a:r>
          </a:p>
          <a:p>
            <a:pPr marL="285750" indent="-285750">
              <a:buFont typeface="Courier New"/>
              <a:buChar char="o"/>
            </a:pPr>
            <a:r>
              <a:rPr lang="en-GB" sz="2000"/>
              <a:t>Senior Phase</a:t>
            </a:r>
          </a:p>
          <a:p>
            <a:pPr marL="285750" indent="-285750">
              <a:buFont typeface="Courier New"/>
              <a:buChar char="o"/>
            </a:pPr>
            <a:r>
              <a:rPr lang="en-GB" sz="2000"/>
              <a:t>Children and Young People</a:t>
            </a:r>
          </a:p>
          <a:p>
            <a:pPr marL="285750" indent="-285750">
              <a:buFont typeface="Courier New"/>
              <a:buChar char="o"/>
            </a:pPr>
            <a:r>
              <a:rPr lang="en-GB" sz="2000"/>
              <a:t>Technicians</a:t>
            </a:r>
          </a:p>
          <a:p>
            <a:pPr marL="285750" indent="-285750">
              <a:buFont typeface="Courier New"/>
              <a:buChar char="o"/>
            </a:pPr>
            <a:r>
              <a:rPr lang="en-GB" sz="2000"/>
              <a:t>Additional Support Needs</a:t>
            </a:r>
          </a:p>
          <a:p>
            <a:pPr marL="285750" indent="-285750">
              <a:buFont typeface="Courier New"/>
              <a:buChar char="o"/>
            </a:pPr>
            <a:r>
              <a:rPr lang="en-GB" sz="2000"/>
              <a:t>Early Learning and Childcare</a:t>
            </a:r>
          </a:p>
          <a:p>
            <a:pPr marL="285750" indent="-285750">
              <a:buFont typeface="Courier New"/>
              <a:buChar char="o"/>
            </a:pPr>
            <a:r>
              <a:rPr lang="en-GB" sz="2000"/>
              <a:t>Academia (HE/FE/ITE)</a:t>
            </a:r>
          </a:p>
          <a:p>
            <a:pPr marL="285750" indent="-285750">
              <a:buFont typeface="Courier New"/>
              <a:buChar char="o"/>
            </a:pPr>
            <a:r>
              <a:rPr lang="en-GB" sz="2000"/>
              <a:t>Industry </a:t>
            </a:r>
          </a:p>
        </p:txBody>
      </p:sp>
    </p:spTree>
    <p:extLst>
      <p:ext uri="{BB962C8B-B14F-4D97-AF65-F5344CB8AC3E}">
        <p14:creationId xmlns:p14="http://schemas.microsoft.com/office/powerpoint/2010/main" val="49297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tanding around a table&#10;&#10;AI-generated content may be incorrect.">
            <a:extLst>
              <a:ext uri="{FF2B5EF4-FFF2-40B4-BE49-F238E27FC236}">
                <a16:creationId xmlns:a16="http://schemas.microsoft.com/office/drawing/2014/main" id="{FD836BDD-2EB9-564A-89BE-903EE8F0A133}"/>
              </a:ext>
            </a:extLst>
          </p:cNvPr>
          <p:cNvPicPr>
            <a:picLocks noChangeAspect="1"/>
          </p:cNvPicPr>
          <p:nvPr/>
        </p:nvPicPr>
        <p:blipFill>
          <a:blip r:embed="rId3">
            <a:extLst>
              <a:ext uri="{28A0092B-C50C-407E-A947-70E740481C1C}">
                <a14:useLocalDpi xmlns:a14="http://schemas.microsoft.com/office/drawing/2010/main" val="0"/>
              </a:ext>
            </a:extLst>
          </a:blip>
          <a:srcRect l="38127" r="16473" b="-1"/>
          <a:stretch/>
        </p:blipFill>
        <p:spPr>
          <a:xfrm>
            <a:off x="321731" y="557189"/>
            <a:ext cx="5668684" cy="5743618"/>
          </a:xfrm>
          <a:prstGeom prst="rect">
            <a:avLst/>
          </a:prstGeom>
        </p:spPr>
      </p:pic>
      <p:pic>
        <p:nvPicPr>
          <p:cNvPr id="3" name="Picture 2" descr="A group of people looking at a computer&#10;&#10;AI-generated content may be incorrect.">
            <a:extLst>
              <a:ext uri="{FF2B5EF4-FFF2-40B4-BE49-F238E27FC236}">
                <a16:creationId xmlns:a16="http://schemas.microsoft.com/office/drawing/2014/main" id="{5549DFEF-3DAD-49EB-0DCA-2A8F8B323599}"/>
              </a:ext>
            </a:extLst>
          </p:cNvPr>
          <p:cNvPicPr>
            <a:picLocks noChangeAspect="1"/>
          </p:cNvPicPr>
          <p:nvPr/>
        </p:nvPicPr>
        <p:blipFill>
          <a:blip r:embed="rId4">
            <a:extLst>
              <a:ext uri="{28A0092B-C50C-407E-A947-70E740481C1C}">
                <a14:useLocalDpi xmlns:a14="http://schemas.microsoft.com/office/drawing/2010/main" val="0"/>
              </a:ext>
            </a:extLst>
          </a:blip>
          <a:srcRect l="19563" r="34741" b="1"/>
          <a:stretch/>
        </p:blipFill>
        <p:spPr>
          <a:xfrm>
            <a:off x="6195375" y="557189"/>
            <a:ext cx="5674893" cy="5743618"/>
          </a:xfrm>
          <a:prstGeom prst="rect">
            <a:avLst/>
          </a:prstGeom>
        </p:spPr>
      </p:pic>
      <p:sp>
        <p:nvSpPr>
          <p:cNvPr id="13" name="TextBox 12">
            <a:extLst>
              <a:ext uri="{FF2B5EF4-FFF2-40B4-BE49-F238E27FC236}">
                <a16:creationId xmlns:a16="http://schemas.microsoft.com/office/drawing/2014/main" id="{14B9ED93-4625-896B-9391-DFE12753EB26}"/>
              </a:ext>
            </a:extLst>
          </p:cNvPr>
          <p:cNvSpPr txBox="1"/>
          <p:nvPr/>
        </p:nvSpPr>
        <p:spPr>
          <a:xfrm>
            <a:off x="216146" y="341195"/>
            <a:ext cx="5774269" cy="646331"/>
          </a:xfrm>
          <a:prstGeom prst="rect">
            <a:avLst/>
          </a:prstGeom>
          <a:solidFill>
            <a:srgbClr val="71295C"/>
          </a:solidFill>
        </p:spPr>
        <p:txBody>
          <a:bodyPr wrap="square" lIns="91440" tIns="45720" rIns="91440" bIns="45720" rtlCol="0" anchor="t">
            <a:spAutoFit/>
          </a:bodyPr>
          <a:lstStyle/>
          <a:p>
            <a:r>
              <a:rPr lang="en-GB" sz="3600" b="1">
                <a:solidFill>
                  <a:schemeClr val="bg1"/>
                </a:solidFill>
              </a:rPr>
              <a:t>Sciences CIC Groups</a:t>
            </a:r>
          </a:p>
        </p:txBody>
      </p:sp>
    </p:spTree>
    <p:extLst>
      <p:ext uri="{BB962C8B-B14F-4D97-AF65-F5344CB8AC3E}">
        <p14:creationId xmlns:p14="http://schemas.microsoft.com/office/powerpoint/2010/main" val="10046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0D18DFBA-1584-5B1C-E2E8-6FA9807C07EE}"/>
              </a:ext>
            </a:extLst>
          </p:cNvPr>
          <p:cNvSpPr txBox="1"/>
          <p:nvPr/>
        </p:nvSpPr>
        <p:spPr>
          <a:xfrm>
            <a:off x="271670" y="18255"/>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400">
              <a:latin typeface="+mj-lt"/>
              <a:ea typeface="+mj-ea"/>
              <a:cs typeface="+mj-cs"/>
            </a:endParaRPr>
          </a:p>
        </p:txBody>
      </p:sp>
      <p:graphicFrame>
        <p:nvGraphicFramePr>
          <p:cNvPr id="18" name="TextBox 2">
            <a:extLst>
              <a:ext uri="{FF2B5EF4-FFF2-40B4-BE49-F238E27FC236}">
                <a16:creationId xmlns:a16="http://schemas.microsoft.com/office/drawing/2014/main" id="{FFE8ABF2-6AE3-7C0B-15C1-A67DB7EA9F80}"/>
              </a:ext>
            </a:extLst>
          </p:cNvPr>
          <p:cNvGraphicFramePr/>
          <p:nvPr>
            <p:extLst>
              <p:ext uri="{D42A27DB-BD31-4B8C-83A1-F6EECF244321}">
                <p14:modId xmlns:p14="http://schemas.microsoft.com/office/powerpoint/2010/main" val="7483971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9885812-AAFB-C7C9-6068-BA147F58E9E9}"/>
              </a:ext>
            </a:extLst>
          </p:cNvPr>
          <p:cNvSpPr txBox="1"/>
          <p:nvPr/>
        </p:nvSpPr>
        <p:spPr>
          <a:xfrm>
            <a:off x="216146" y="341195"/>
            <a:ext cx="5774269" cy="646331"/>
          </a:xfrm>
          <a:prstGeom prst="rect">
            <a:avLst/>
          </a:prstGeom>
          <a:solidFill>
            <a:srgbClr val="71295C"/>
          </a:solidFill>
        </p:spPr>
        <p:txBody>
          <a:bodyPr wrap="square" lIns="91440" tIns="45720" rIns="91440" bIns="45720" rtlCol="0" anchor="t">
            <a:spAutoFit/>
          </a:bodyPr>
          <a:lstStyle/>
          <a:p>
            <a:r>
              <a:rPr lang="en-GB" sz="3600" b="1">
                <a:solidFill>
                  <a:schemeClr val="bg1"/>
                </a:solidFill>
              </a:rPr>
              <a:t>The journey so far…</a:t>
            </a:r>
          </a:p>
        </p:txBody>
      </p:sp>
    </p:spTree>
    <p:extLst>
      <p:ext uri="{BB962C8B-B14F-4D97-AF65-F5344CB8AC3E}">
        <p14:creationId xmlns:p14="http://schemas.microsoft.com/office/powerpoint/2010/main" val="2856216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 screenshot of a website&#10;&#10;AI-generated content may be incorrect.">
            <a:extLst>
              <a:ext uri="{FF2B5EF4-FFF2-40B4-BE49-F238E27FC236}">
                <a16:creationId xmlns:a16="http://schemas.microsoft.com/office/drawing/2014/main" id="{D241C3EE-9C9C-E3AE-E5D1-EF66E2C9CAE6}"/>
              </a:ext>
            </a:extLst>
          </p:cNvPr>
          <p:cNvPicPr>
            <a:picLocks noChangeAspect="1"/>
          </p:cNvPicPr>
          <p:nvPr/>
        </p:nvPicPr>
        <p:blipFill>
          <a:blip r:embed="rId3"/>
          <a:stretch>
            <a:fillRect/>
          </a:stretch>
        </p:blipFill>
        <p:spPr>
          <a:xfrm>
            <a:off x="218690" y="161252"/>
            <a:ext cx="9551608" cy="5676061"/>
          </a:xfrm>
          <a:prstGeom prst="rect">
            <a:avLst/>
          </a:prstGeom>
        </p:spPr>
      </p:pic>
      <p:pic>
        <p:nvPicPr>
          <p:cNvPr id="6" name="Picture 5">
            <a:extLst>
              <a:ext uri="{FF2B5EF4-FFF2-40B4-BE49-F238E27FC236}">
                <a16:creationId xmlns:a16="http://schemas.microsoft.com/office/drawing/2014/main" id="{9F038CA4-0284-A8FB-0A8D-17AF31DF2EB6}"/>
              </a:ext>
            </a:extLst>
          </p:cNvPr>
          <p:cNvPicPr>
            <a:picLocks noChangeAspect="1"/>
          </p:cNvPicPr>
          <p:nvPr/>
        </p:nvPicPr>
        <p:blipFill>
          <a:blip r:embed="rId4"/>
          <a:stretch>
            <a:fillRect/>
          </a:stretch>
        </p:blipFill>
        <p:spPr>
          <a:xfrm>
            <a:off x="9770298" y="3636153"/>
            <a:ext cx="2203012" cy="2304721"/>
          </a:xfrm>
          <a:prstGeom prst="rect">
            <a:avLst/>
          </a:prstGeom>
        </p:spPr>
      </p:pic>
      <p:sp>
        <p:nvSpPr>
          <p:cNvPr id="3" name="TextBox 2">
            <a:extLst>
              <a:ext uri="{FF2B5EF4-FFF2-40B4-BE49-F238E27FC236}">
                <a16:creationId xmlns:a16="http://schemas.microsoft.com/office/drawing/2014/main" id="{8DBCDB2F-B821-6603-C27C-C61024430362}"/>
              </a:ext>
            </a:extLst>
          </p:cNvPr>
          <p:cNvSpPr txBox="1"/>
          <p:nvPr/>
        </p:nvSpPr>
        <p:spPr>
          <a:xfrm>
            <a:off x="1417320" y="5940874"/>
            <a:ext cx="7989570" cy="923330"/>
          </a:xfrm>
          <a:prstGeom prst="rect">
            <a:avLst/>
          </a:prstGeom>
          <a:noFill/>
        </p:spPr>
        <p:txBody>
          <a:bodyPr wrap="square" rtlCol="0">
            <a:spAutoFit/>
          </a:bodyPr>
          <a:lstStyle/>
          <a:p>
            <a:r>
              <a:rPr lang="en-US" sz="3600">
                <a:hlinkClick r:id="rId5"/>
              </a:rPr>
              <a:t>https://bit.ly/SciencesCICjourney</a:t>
            </a:r>
            <a:endParaRPr lang="en-US" sz="3600"/>
          </a:p>
          <a:p>
            <a:endParaRPr lang="en-GB"/>
          </a:p>
        </p:txBody>
      </p:sp>
    </p:spTree>
    <p:extLst>
      <p:ext uri="{BB962C8B-B14F-4D97-AF65-F5344CB8AC3E}">
        <p14:creationId xmlns:p14="http://schemas.microsoft.com/office/powerpoint/2010/main" val="292715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D26936-1EDF-B50E-4C03-D5C5A986D6CE}"/>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round a table&#10;&#10;AI-generated content may be incorrect.">
            <a:extLst>
              <a:ext uri="{FF2B5EF4-FFF2-40B4-BE49-F238E27FC236}">
                <a16:creationId xmlns:a16="http://schemas.microsoft.com/office/drawing/2014/main" id="{98860C5A-209C-F855-591D-28AE7656CFEB}"/>
              </a:ext>
            </a:extLst>
          </p:cNvPr>
          <p:cNvPicPr>
            <a:picLocks noChangeAspect="1"/>
          </p:cNvPicPr>
          <p:nvPr/>
        </p:nvPicPr>
        <p:blipFill>
          <a:blip r:embed="rId3">
            <a:extLst>
              <a:ext uri="{28A0092B-C50C-407E-A947-70E740481C1C}">
                <a14:useLocalDpi xmlns:a14="http://schemas.microsoft.com/office/drawing/2010/main" val="0"/>
              </a:ext>
            </a:extLst>
          </a:blip>
          <a:srcRect l="28317" r="6471" b="-1"/>
          <a:stretch>
            <a:fillRect/>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8">
            <a:extLst>
              <a:ext uri="{FF2B5EF4-FFF2-40B4-BE49-F238E27FC236}">
                <a16:creationId xmlns:a16="http://schemas.microsoft.com/office/drawing/2014/main" id="{2365D341-BCF7-02DF-3D5B-10D78C231914}"/>
              </a:ext>
            </a:extLst>
          </p:cNvPr>
          <p:cNvSpPr txBox="1"/>
          <p:nvPr/>
        </p:nvSpPr>
        <p:spPr>
          <a:xfrm>
            <a:off x="7598851" y="145368"/>
            <a:ext cx="4462683" cy="1125589"/>
          </a:xfrm>
          <a:prstGeom prst="rect">
            <a:avLst/>
          </a:prstGeom>
          <a:solidFill>
            <a:schemeClr val="accent1"/>
          </a:solidFill>
        </p:spPr>
        <p:txBody>
          <a:bodyPr vert="horz" lIns="91440" tIns="45720" rIns="91440" bIns="45720" rtlCol="0" anchor="ctr">
            <a:normAutofit fontScale="85000" lnSpcReduction="1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defTabSz="914400">
              <a:lnSpc>
                <a:spcPct val="90000"/>
              </a:lnSpc>
              <a:spcBef>
                <a:spcPct val="0"/>
              </a:spcBef>
              <a:spcAft>
                <a:spcPts val="600"/>
              </a:spcAft>
            </a:pPr>
            <a:r>
              <a:rPr lang="en-US" sz="4000" b="1">
                <a:solidFill>
                  <a:schemeClr val="bg1"/>
                </a:solidFill>
                <a:latin typeface="+mj-lt"/>
                <a:ea typeface="+mj-ea"/>
                <a:cs typeface="+mj-cs"/>
                <a:sym typeface="Helveticish Bold"/>
              </a:rPr>
              <a:t>Sciences Collaboration </a:t>
            </a:r>
          </a:p>
          <a:p>
            <a:pPr algn="ctr" defTabSz="914400">
              <a:lnSpc>
                <a:spcPct val="90000"/>
              </a:lnSpc>
              <a:spcBef>
                <a:spcPct val="0"/>
              </a:spcBef>
              <a:spcAft>
                <a:spcPts val="600"/>
              </a:spcAft>
            </a:pPr>
            <a:r>
              <a:rPr lang="en-US" sz="4000" b="1">
                <a:solidFill>
                  <a:schemeClr val="bg1"/>
                </a:solidFill>
                <a:latin typeface="+mj-lt"/>
                <a:ea typeface="+mj-ea"/>
                <a:cs typeface="+mj-cs"/>
                <a:sym typeface="Helveticish Bold"/>
              </a:rPr>
              <a:t>Day 2 </a:t>
            </a:r>
          </a:p>
        </p:txBody>
      </p:sp>
      <p:sp>
        <p:nvSpPr>
          <p:cNvPr id="9" name="TextBox 9">
            <a:extLst>
              <a:ext uri="{FF2B5EF4-FFF2-40B4-BE49-F238E27FC236}">
                <a16:creationId xmlns:a16="http://schemas.microsoft.com/office/drawing/2014/main" id="{1B41F711-6FFD-44DC-ECAF-136988FC7212}"/>
              </a:ext>
            </a:extLst>
          </p:cNvPr>
          <p:cNvSpPr txBox="1"/>
          <p:nvPr/>
        </p:nvSpPr>
        <p:spPr>
          <a:xfrm>
            <a:off x="7849129" y="1487151"/>
            <a:ext cx="4339822" cy="5182005"/>
          </a:xfrm>
          <a:prstGeom prst="rect">
            <a:avLst/>
          </a:prstGeom>
        </p:spPr>
        <p:txBody>
          <a:bodyPr vert="horz" lIns="91440" tIns="45720" rIns="91440" bIns="45720" rtlCol="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ct val="120000"/>
              </a:lnSpc>
              <a:spcBef>
                <a:spcPct val="0"/>
              </a:spcBef>
            </a:pPr>
            <a:r>
              <a:rPr lang="en-US" sz="2400" b="1">
                <a:sym typeface="TT Interphases Bold"/>
              </a:rPr>
              <a:t>About the day</a:t>
            </a:r>
          </a:p>
          <a:p>
            <a:pPr indent="-228600" defTabSz="914400">
              <a:lnSpc>
                <a:spcPct val="120000"/>
              </a:lnSpc>
              <a:spcBef>
                <a:spcPct val="0"/>
              </a:spcBef>
              <a:buFont typeface="Arial" panose="020B0604020202020204" pitchFamily="34" charset="0"/>
              <a:buChar char="•"/>
            </a:pPr>
            <a:r>
              <a:rPr lang="en-US" sz="2400">
                <a:sym typeface="TT Interphases"/>
              </a:rPr>
              <a:t>12</a:t>
            </a:r>
            <a:r>
              <a:rPr lang="en-US" sz="2400" baseline="30000">
                <a:sym typeface="TT Interphases"/>
              </a:rPr>
              <a:t>th</a:t>
            </a:r>
            <a:r>
              <a:rPr lang="en-US" sz="2400">
                <a:sym typeface="TT Interphases"/>
              </a:rPr>
              <a:t> June 2025</a:t>
            </a:r>
          </a:p>
          <a:p>
            <a:pPr indent="-228600" defTabSz="914400">
              <a:lnSpc>
                <a:spcPct val="120000"/>
              </a:lnSpc>
              <a:spcAft>
                <a:spcPts val="1200"/>
              </a:spcAft>
              <a:buFont typeface="Arial" panose="020B0604020202020204" pitchFamily="34" charset="0"/>
              <a:buChar char="•"/>
            </a:pPr>
            <a:r>
              <a:rPr lang="en-US" sz="2400">
                <a:sym typeface="TT Interphases"/>
              </a:rPr>
              <a:t>108 attendees</a:t>
            </a:r>
          </a:p>
          <a:p>
            <a:pPr defTabSz="914400">
              <a:lnSpc>
                <a:spcPct val="120000"/>
              </a:lnSpc>
              <a:spcAft>
                <a:spcPts val="1200"/>
              </a:spcAft>
            </a:pPr>
            <a:r>
              <a:rPr lang="en-US" sz="2400" b="1">
                <a:sym typeface="TT Interphases"/>
              </a:rPr>
              <a:t>What was discussed?</a:t>
            </a:r>
          </a:p>
          <a:p>
            <a:pPr marL="152408" indent="-228600" defTabSz="914400">
              <a:lnSpc>
                <a:spcPct val="120000"/>
              </a:lnSpc>
              <a:spcAft>
                <a:spcPts val="1200"/>
              </a:spcAft>
              <a:buFont typeface="Arial" panose="020B0604020202020204" pitchFamily="34" charset="0"/>
              <a:buChar char="•"/>
            </a:pPr>
            <a:r>
              <a:rPr lang="en-US" sz="2400"/>
              <a:t>Rationale for the new curriculum</a:t>
            </a:r>
          </a:p>
          <a:p>
            <a:pPr marL="152408" indent="-228600" defTabSz="914400">
              <a:lnSpc>
                <a:spcPct val="120000"/>
              </a:lnSpc>
              <a:spcAft>
                <a:spcPts val="1200"/>
              </a:spcAft>
              <a:buFont typeface="Arial" panose="020B0604020202020204" pitchFamily="34" charset="0"/>
              <a:buChar char="•"/>
            </a:pPr>
            <a:r>
              <a:rPr lang="en-US" sz="2400"/>
              <a:t>Core knowledge &amp; concepts across BGE science</a:t>
            </a:r>
          </a:p>
          <a:p>
            <a:pPr marL="152408" indent="-228600" defTabSz="914400">
              <a:lnSpc>
                <a:spcPct val="120000"/>
              </a:lnSpc>
              <a:spcAft>
                <a:spcPts val="1200"/>
              </a:spcAft>
              <a:buFont typeface="Arial" panose="020B0604020202020204" pitchFamily="34" charset="0"/>
              <a:buChar char="•"/>
            </a:pPr>
            <a:r>
              <a:rPr lang="en-US" sz="2400"/>
              <a:t>Emerging big ideas of science</a:t>
            </a:r>
          </a:p>
          <a:p>
            <a:pPr indent="-228600" defTabSz="914400">
              <a:lnSpc>
                <a:spcPct val="90000"/>
              </a:lnSpc>
              <a:spcBef>
                <a:spcPct val="0"/>
              </a:spcBef>
              <a:buFont typeface="Arial" panose="020B0604020202020204" pitchFamily="34" charset="0"/>
              <a:buChar char="•"/>
            </a:pPr>
            <a:endParaRPr lang="en-US" sz="2400">
              <a:sym typeface="TT Interphases"/>
            </a:endParaRPr>
          </a:p>
          <a:p>
            <a:pPr indent="-228600" defTabSz="914400">
              <a:lnSpc>
                <a:spcPct val="90000"/>
              </a:lnSpc>
              <a:spcBef>
                <a:spcPct val="0"/>
              </a:spcBef>
              <a:buFont typeface="Arial" panose="020B0604020202020204" pitchFamily="34" charset="0"/>
              <a:buChar char="•"/>
            </a:pPr>
            <a:endParaRPr lang="en-US" sz="2400">
              <a:sym typeface="TT Interphases"/>
            </a:endParaRPr>
          </a:p>
          <a:p>
            <a:pPr indent="-228600" defTabSz="914400">
              <a:lnSpc>
                <a:spcPct val="90000"/>
              </a:lnSpc>
              <a:buFont typeface="Arial" panose="020B0604020202020204" pitchFamily="34" charset="0"/>
              <a:buChar char="•"/>
            </a:pPr>
            <a:endParaRPr lang="en-US" sz="2400">
              <a:sym typeface="TT Interphases"/>
            </a:endParaRPr>
          </a:p>
        </p:txBody>
      </p:sp>
    </p:spTree>
    <p:extLst>
      <p:ext uri="{BB962C8B-B14F-4D97-AF65-F5344CB8AC3E}">
        <p14:creationId xmlns:p14="http://schemas.microsoft.com/office/powerpoint/2010/main" val="47197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8">
            <a:extLst>
              <a:ext uri="{FF2B5EF4-FFF2-40B4-BE49-F238E27FC236}">
                <a16:creationId xmlns:a16="http://schemas.microsoft.com/office/drawing/2014/main" id="{23157BC7-1195-9048-23C9-BC92C2C3A928}"/>
              </a:ext>
            </a:extLst>
          </p:cNvPr>
          <p:cNvSpPr txBox="1"/>
          <p:nvPr/>
        </p:nvSpPr>
        <p:spPr>
          <a:xfrm>
            <a:off x="699714" y="5490971"/>
            <a:ext cx="9670920" cy="1159200"/>
          </a:xfrm>
          <a:prstGeom prst="rect">
            <a:avLst/>
          </a:prstGeom>
        </p:spPr>
        <p:txBody>
          <a:bodyPr vert="horz" lIns="91440" tIns="45720" rIns="91440" bIns="45720" rtlCol="0" anchor="ctr">
            <a:normAutofit lnSpcReduction="10000"/>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914400">
              <a:lnSpc>
                <a:spcPct val="90000"/>
              </a:lnSpc>
              <a:spcBef>
                <a:spcPct val="0"/>
              </a:spcBef>
              <a:spcAft>
                <a:spcPts val="600"/>
              </a:spcAft>
            </a:pPr>
            <a:r>
              <a:rPr lang="en-US" sz="3700" b="1" kern="1200" dirty="0">
                <a:solidFill>
                  <a:srgbClr val="FFFFFF"/>
                </a:solidFill>
                <a:latin typeface="+mj-lt"/>
                <a:ea typeface="+mj-ea"/>
                <a:cs typeface="+mj-cs"/>
                <a:sym typeface="Helveticish Bold"/>
              </a:rPr>
              <a:t>Output from Sciences Collaboration Day 2 </a:t>
            </a:r>
          </a:p>
          <a:p>
            <a:pPr defTabSz="914400">
              <a:lnSpc>
                <a:spcPct val="90000"/>
              </a:lnSpc>
              <a:spcBef>
                <a:spcPct val="0"/>
              </a:spcBef>
              <a:spcAft>
                <a:spcPts val="600"/>
              </a:spcAft>
            </a:pPr>
            <a:r>
              <a:rPr lang="en-US" sz="3700" kern="1200" dirty="0">
                <a:solidFill>
                  <a:srgbClr val="FFFFFF"/>
                </a:solidFill>
                <a:latin typeface="+mj-lt"/>
                <a:ea typeface="+mj-ea"/>
                <a:cs typeface="+mj-cs"/>
                <a:sym typeface="Helveticish Bold"/>
              </a:rPr>
              <a:t>(June 2025)</a:t>
            </a:r>
          </a:p>
        </p:txBody>
      </p:sp>
      <p:pic>
        <p:nvPicPr>
          <p:cNvPr id="4" name="Picture 3" descr="A white text on a white background&#10;&#10;AI-generated content may be incorrect.">
            <a:extLst>
              <a:ext uri="{FF2B5EF4-FFF2-40B4-BE49-F238E27FC236}">
                <a16:creationId xmlns:a16="http://schemas.microsoft.com/office/drawing/2014/main" id="{0A0426A7-06C1-9D4C-74AC-32BB726D993B}"/>
              </a:ext>
            </a:extLst>
          </p:cNvPr>
          <p:cNvPicPr>
            <a:picLocks noChangeAspect="1"/>
          </p:cNvPicPr>
          <p:nvPr/>
        </p:nvPicPr>
        <p:blipFill>
          <a:blip r:embed="rId3"/>
          <a:stretch>
            <a:fillRect/>
          </a:stretch>
        </p:blipFill>
        <p:spPr>
          <a:xfrm>
            <a:off x="547796" y="-7227"/>
            <a:ext cx="11280012" cy="5292486"/>
          </a:xfrm>
          <a:prstGeom prst="rect">
            <a:avLst/>
          </a:prstGeom>
        </p:spPr>
      </p:pic>
    </p:spTree>
    <p:extLst>
      <p:ext uri="{BB962C8B-B14F-4D97-AF65-F5344CB8AC3E}">
        <p14:creationId xmlns:p14="http://schemas.microsoft.com/office/powerpoint/2010/main" val="3875186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rumpled paper light bulb">
            <a:extLst>
              <a:ext uri="{FF2B5EF4-FFF2-40B4-BE49-F238E27FC236}">
                <a16:creationId xmlns:a16="http://schemas.microsoft.com/office/drawing/2014/main" id="{5EE3A567-9A17-B314-C7E5-8AA43DFCC80B}"/>
              </a:ext>
            </a:extLst>
          </p:cNvPr>
          <p:cNvPicPr>
            <a:picLocks noChangeAspect="1"/>
          </p:cNvPicPr>
          <p:nvPr/>
        </p:nvPicPr>
        <p:blipFill>
          <a:blip r:embed="rId3" cstate="print">
            <a:extLst>
              <a:ext uri="{28A0092B-C50C-407E-A947-70E740481C1C}">
                <a14:useLocalDpi xmlns:a14="http://schemas.microsoft.com/office/drawing/2010/main" val="0"/>
              </a:ext>
            </a:extLst>
          </a:blip>
          <a:srcRect t="15730"/>
          <a:stretch>
            <a:fill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D8AD746-03B8-5EB2-3F17-31833D60B90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Big ideas</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70CD5A1-A36F-068F-1135-C57BB603BFF9}"/>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endParaRPr lang="en-US" sz="5200">
              <a:solidFill>
                <a:srgbClr val="FFFFFF"/>
              </a:solidFill>
              <a:latin typeface="+mj-lt"/>
              <a:ea typeface="+mj-ea"/>
              <a:cs typeface="+mj-cs"/>
            </a:endParaRPr>
          </a:p>
        </p:txBody>
      </p:sp>
      <p:sp>
        <p:nvSpPr>
          <p:cNvPr id="3" name="TextBox 2">
            <a:extLst>
              <a:ext uri="{FF2B5EF4-FFF2-40B4-BE49-F238E27FC236}">
                <a16:creationId xmlns:a16="http://schemas.microsoft.com/office/drawing/2014/main" id="{DCD9C458-1D94-C1AB-9338-7833EE7DFE98}"/>
              </a:ext>
            </a:extLst>
          </p:cNvPr>
          <p:cNvSpPr txBox="1"/>
          <p:nvPr/>
        </p:nvSpPr>
        <p:spPr>
          <a:xfrm>
            <a:off x="407963" y="6213012"/>
            <a:ext cx="11784037" cy="584775"/>
          </a:xfrm>
          <a:prstGeom prst="rect">
            <a:avLst/>
          </a:prstGeom>
          <a:noFill/>
        </p:spPr>
        <p:txBody>
          <a:bodyPr wrap="square" rtlCol="0">
            <a:spAutoFit/>
          </a:bodyPr>
          <a:lstStyle/>
          <a:p>
            <a:r>
              <a:rPr lang="en-GB" sz="1600" b="1" dirty="0">
                <a:solidFill>
                  <a:srgbClr val="FFFF00"/>
                </a:solidFill>
              </a:rPr>
              <a:t>Please remember this webinar was held in Sept 2025. This is a snapshot of the emerging big ideas from that time. Developments are taking place quickly and thinking has already moved on and the big ideas and concepts have evolved.</a:t>
            </a:r>
          </a:p>
        </p:txBody>
      </p:sp>
    </p:spTree>
    <p:extLst>
      <p:ext uri="{BB962C8B-B14F-4D97-AF65-F5344CB8AC3E}">
        <p14:creationId xmlns:p14="http://schemas.microsoft.com/office/powerpoint/2010/main" val="4167877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Test tubes with one test tube in orange with drops">
            <a:extLst>
              <a:ext uri="{FF2B5EF4-FFF2-40B4-BE49-F238E27FC236}">
                <a16:creationId xmlns:a16="http://schemas.microsoft.com/office/drawing/2014/main" id="{B2A3E3E7-5D4D-2F73-3299-6BD5ADB95E75}"/>
              </a:ext>
            </a:extLst>
          </p:cNvPr>
          <p:cNvPicPr>
            <a:picLocks noChangeAspect="1"/>
          </p:cNvPicPr>
          <p:nvPr/>
        </p:nvPicPr>
        <p:blipFill>
          <a:blip r:embed="rId3"/>
          <a:srcRect l="6157" t="6483" r="13166" b="-1"/>
          <a:stretch>
            <a:fillRect/>
          </a:stretch>
        </p:blipFill>
        <p:spPr>
          <a:xfrm>
            <a:off x="3523488" y="10"/>
            <a:ext cx="8668512" cy="6857990"/>
          </a:xfrm>
          <a:prstGeom prst="rect">
            <a:avLst/>
          </a:prstGeom>
        </p:spPr>
      </p:pic>
      <p:sp>
        <p:nvSpPr>
          <p:cNvPr id="4" name="Rectangle 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1">
            <a:extLst>
              <a:ext uri="{FF2B5EF4-FFF2-40B4-BE49-F238E27FC236}">
                <a16:creationId xmlns:a16="http://schemas.microsoft.com/office/drawing/2014/main" id="{FA84296F-175F-CFC3-8BF1-85F7B1939036}"/>
              </a:ext>
            </a:extLst>
          </p:cNvPr>
          <p:cNvSpPr>
            <a:spLocks noGrp="1"/>
          </p:cNvSpPr>
          <p:nvPr/>
        </p:nvSpPr>
        <p:spPr>
          <a:xfrm>
            <a:off x="94491" y="1913199"/>
            <a:ext cx="7136042" cy="14451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800">
                <a:solidFill>
                  <a:schemeClr val="bg1"/>
                </a:solidFill>
              </a:rPr>
              <a:t>Sciences Curriculum Improvement Cycle (CIC)</a:t>
            </a:r>
          </a:p>
        </p:txBody>
      </p:sp>
      <p:sp>
        <p:nvSpPr>
          <p:cNvPr id="6" name="Subtitle 2">
            <a:extLst>
              <a:ext uri="{FF2B5EF4-FFF2-40B4-BE49-F238E27FC236}">
                <a16:creationId xmlns:a16="http://schemas.microsoft.com/office/drawing/2014/main" id="{D8F98E59-FFB8-16F5-EFFB-6697E1E9063A}"/>
              </a:ext>
            </a:extLst>
          </p:cNvPr>
          <p:cNvSpPr>
            <a:spLocks noGrp="1"/>
          </p:cNvSpPr>
          <p:nvPr/>
        </p:nvSpPr>
        <p:spPr>
          <a:xfrm>
            <a:off x="272788" y="3942849"/>
            <a:ext cx="5705014" cy="120814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200" dirty="0">
                <a:solidFill>
                  <a:schemeClr val="bg1"/>
                </a:solidFill>
              </a:rPr>
              <a:t>Science Network Webinar</a:t>
            </a:r>
          </a:p>
          <a:p>
            <a:pPr algn="l"/>
            <a:r>
              <a:rPr lang="en-GB" sz="3200" b="1" dirty="0">
                <a:solidFill>
                  <a:srgbClr val="FFC000"/>
                </a:solidFill>
              </a:rPr>
              <a:t>Focus: </a:t>
            </a:r>
            <a:r>
              <a:rPr lang="en-GB" sz="3200" dirty="0">
                <a:solidFill>
                  <a:srgbClr val="FFC000"/>
                </a:solidFill>
              </a:rPr>
              <a:t>Snapshot of evolving sciences big ideas</a:t>
            </a:r>
            <a:endParaRPr lang="en-US" dirty="0">
              <a:solidFill>
                <a:srgbClr val="FFC000"/>
              </a:solidFill>
            </a:endParaRPr>
          </a:p>
          <a:p>
            <a:pPr algn="l"/>
            <a:r>
              <a:rPr lang="en-GB" sz="3200" dirty="0">
                <a:solidFill>
                  <a:schemeClr val="bg1"/>
                </a:solidFill>
              </a:rPr>
              <a:t>17 September 2025</a:t>
            </a:r>
          </a:p>
        </p:txBody>
      </p:sp>
      <p:sp>
        <p:nvSpPr>
          <p:cNvPr id="7" name="Rectangle 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8305EA06-8DFD-E085-AC4C-6032DE932691}"/>
              </a:ext>
            </a:extLst>
          </p:cNvPr>
          <p:cNvSpPr/>
          <p:nvPr/>
        </p:nvSpPr>
        <p:spPr>
          <a:xfrm flipH="1">
            <a:off x="397076" y="601160"/>
            <a:ext cx="909780" cy="17841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0" name="Picture 9" descr="A black and white logo&#10;&#10;Description automatically generated">
            <a:extLst>
              <a:ext uri="{FF2B5EF4-FFF2-40B4-BE49-F238E27FC236}">
                <a16:creationId xmlns:a16="http://schemas.microsoft.com/office/drawing/2014/main" id="{07D0DFAF-0523-6E81-7F52-682AD3EE2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91" y="93904"/>
            <a:ext cx="3030804" cy="1209861"/>
          </a:xfrm>
          <a:prstGeom prst="rect">
            <a:avLst/>
          </a:prstGeom>
        </p:spPr>
      </p:pic>
    </p:spTree>
    <p:extLst>
      <p:ext uri="{BB962C8B-B14F-4D97-AF65-F5344CB8AC3E}">
        <p14:creationId xmlns:p14="http://schemas.microsoft.com/office/powerpoint/2010/main" val="3818808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6" name="Rectangle 2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2"/>
          <p:cNvSpPr txBox="1"/>
          <p:nvPr/>
        </p:nvSpPr>
        <p:spPr>
          <a:xfrm>
            <a:off x="202359" y="-150780"/>
            <a:ext cx="4646904" cy="16245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solidFill>
                  <a:schemeClr val="tx2">
                    <a:lumMod val="75000"/>
                    <a:lumOff val="25000"/>
                  </a:schemeClr>
                </a:solidFill>
                <a:latin typeface="+mj-lt"/>
                <a:ea typeface="+mj-ea"/>
                <a:cs typeface="+mj-cs"/>
                <a:sym typeface="Helveticish Bold"/>
              </a:rPr>
              <a:t>What is a big idea?</a:t>
            </a:r>
          </a:p>
        </p:txBody>
      </p:sp>
      <p:sp>
        <p:nvSpPr>
          <p:cNvPr id="18" name="TextBox 18"/>
          <p:cNvSpPr txBox="1"/>
          <p:nvPr/>
        </p:nvSpPr>
        <p:spPr>
          <a:xfrm>
            <a:off x="202359" y="1826871"/>
            <a:ext cx="5601816" cy="3613149"/>
          </a:xfrm>
          <a:prstGeom prst="rect">
            <a:avLst/>
          </a:prstGeom>
        </p:spPr>
        <p:txBody>
          <a:bodyPr vert="horz" lIns="91440" tIns="45720" rIns="91440" bIns="45720" rtlCol="0" anchor="ctr">
            <a:noAutofit/>
          </a:bodyPr>
          <a:lstStyle/>
          <a:p>
            <a:pPr>
              <a:spcBef>
                <a:spcPct val="0"/>
              </a:spcBef>
              <a:spcAft>
                <a:spcPts val="600"/>
              </a:spcAft>
            </a:pPr>
            <a:r>
              <a:rPr lang="en-US" sz="2800"/>
              <a:t>A big idea captures the core understanding children and young people will develop in a particular area of the curriculum </a:t>
            </a:r>
            <a:r>
              <a:rPr lang="en-US" sz="2800" b="1"/>
              <a:t>from early learning and childcare onwards</a:t>
            </a:r>
            <a:r>
              <a:rPr lang="en-US" sz="2800"/>
              <a:t>. </a:t>
            </a:r>
            <a:endParaRPr lang="en-US"/>
          </a:p>
          <a:p>
            <a:pPr indent="-228600">
              <a:spcBef>
                <a:spcPct val="0"/>
              </a:spcBef>
              <a:spcAft>
                <a:spcPts val="600"/>
              </a:spcAft>
              <a:buFont typeface="Arial" panose="020B0604020202020204" pitchFamily="34" charset="0"/>
              <a:buChar char="•"/>
            </a:pPr>
            <a:endParaRPr lang="en-US" sz="2800"/>
          </a:p>
          <a:p>
            <a:pPr>
              <a:spcBef>
                <a:spcPct val="0"/>
              </a:spcBef>
              <a:spcAft>
                <a:spcPts val="600"/>
              </a:spcAft>
            </a:pPr>
            <a:r>
              <a:rPr lang="en-US" sz="2800"/>
              <a:t>It will set out overarching ideas and concepts and have relevance and meaning for learners. It will support progression and guide the selection of content.</a:t>
            </a:r>
            <a:endParaRPr lang="en-US" sz="2800" b="1" u="sng">
              <a:hlinkClick r:id="" action="ppaction://noaction"/>
            </a:endParaRPr>
          </a:p>
        </p:txBody>
      </p:sp>
      <p:pic>
        <p:nvPicPr>
          <p:cNvPr id="20" name="Picture 19" descr="People working on ideas">
            <a:extLst>
              <a:ext uri="{FF2B5EF4-FFF2-40B4-BE49-F238E27FC236}">
                <a16:creationId xmlns:a16="http://schemas.microsoft.com/office/drawing/2014/main" id="{11703AAE-28A1-5E21-5BC5-B05AE3A6432F}"/>
              </a:ext>
            </a:extLst>
          </p:cNvPr>
          <p:cNvPicPr>
            <a:picLocks noChangeAspect="1"/>
          </p:cNvPicPr>
          <p:nvPr/>
        </p:nvPicPr>
        <p:blipFill>
          <a:blip r:embed="rId3"/>
          <a:srcRect l="18732" r="23044" b="2"/>
          <a:stretch>
            <a:fillRect/>
          </a:stretch>
        </p:blipFill>
        <p:spPr>
          <a:xfrm>
            <a:off x="6096000" y="1"/>
            <a:ext cx="6102825"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allow focus photography of books">
            <a:extLst>
              <a:ext uri="{FF2B5EF4-FFF2-40B4-BE49-F238E27FC236}">
                <a16:creationId xmlns:a16="http://schemas.microsoft.com/office/drawing/2014/main" id="{D1B4ED8C-2046-A828-B206-C2EF8EC61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26EB052-F170-C85C-8034-C40697C74851}"/>
              </a:ext>
            </a:extLst>
          </p:cNvPr>
          <p:cNvSpPr>
            <a:spLocks noGrp="1"/>
          </p:cNvSpPr>
          <p:nvPr>
            <p:ph type="title"/>
          </p:nvPr>
        </p:nvSpPr>
        <p:spPr>
          <a:xfrm>
            <a:off x="6096000" y="233099"/>
            <a:ext cx="12432236" cy="1325563"/>
          </a:xfrm>
        </p:spPr>
        <p:txBody>
          <a:bodyPr/>
          <a:lstStyle/>
          <a:p>
            <a:r>
              <a:rPr lang="en-GB" b="1">
                <a:solidFill>
                  <a:srgbClr val="92D050"/>
                </a:solidFill>
              </a:rPr>
              <a:t>Know</a:t>
            </a:r>
            <a:r>
              <a:rPr lang="en-GB" b="1"/>
              <a:t> </a:t>
            </a:r>
            <a:r>
              <a:rPr lang="en-GB" b="1">
                <a:solidFill>
                  <a:schemeClr val="accent4">
                    <a:lumMod val="40000"/>
                    <a:lumOff val="60000"/>
                  </a:schemeClr>
                </a:solidFill>
              </a:rPr>
              <a:t>Do</a:t>
            </a:r>
            <a:r>
              <a:rPr lang="en-GB" b="1"/>
              <a:t> </a:t>
            </a:r>
            <a:r>
              <a:rPr lang="en-GB" b="1">
                <a:solidFill>
                  <a:srgbClr val="FFFF00"/>
                </a:solidFill>
              </a:rPr>
              <a:t>Understand</a:t>
            </a:r>
          </a:p>
        </p:txBody>
      </p:sp>
      <p:sp>
        <p:nvSpPr>
          <p:cNvPr id="3" name="Content Placeholder 2">
            <a:extLst>
              <a:ext uri="{FF2B5EF4-FFF2-40B4-BE49-F238E27FC236}">
                <a16:creationId xmlns:a16="http://schemas.microsoft.com/office/drawing/2014/main" id="{5FFD8C6D-0C72-F7DA-B51C-E4E0129B0131}"/>
              </a:ext>
            </a:extLst>
          </p:cNvPr>
          <p:cNvSpPr>
            <a:spLocks noGrp="1"/>
          </p:cNvSpPr>
          <p:nvPr>
            <p:ph idx="1"/>
          </p:nvPr>
        </p:nvSpPr>
        <p:spPr>
          <a:xfrm>
            <a:off x="6231466" y="1558662"/>
            <a:ext cx="5257800" cy="4351338"/>
          </a:xfrm>
        </p:spPr>
        <p:txBody>
          <a:bodyPr>
            <a:no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‘Curriculum statements need to make clear what children should </a:t>
            </a:r>
            <a:r>
              <a:rPr lang="en-GB" sz="3600" b="1">
                <a:solidFill>
                  <a:srgbClr val="92D050"/>
                </a:solidFill>
                <a:latin typeface="Arial" panose="020B0604020202020204" pitchFamily="34" charset="0"/>
                <a:cs typeface="Arial" panose="020B0604020202020204" pitchFamily="34" charset="0"/>
              </a:rPr>
              <a:t>k</a:t>
            </a:r>
            <a:r>
              <a:rPr kumimoji="0" lang="en-GB" sz="3600" b="1" i="0" u="none" strike="noStrike" kern="1200" cap="none" spc="0" normalizeH="0" baseline="0" noProof="0">
                <a:ln>
                  <a:noFill/>
                </a:ln>
                <a:solidFill>
                  <a:srgbClr val="92D050"/>
                </a:solidFill>
                <a:effectLst/>
                <a:uLnTx/>
                <a:uFillTx/>
                <a:latin typeface="Arial" panose="020B0604020202020204" pitchFamily="34" charset="0"/>
                <a:cs typeface="Arial" panose="020B0604020202020204" pitchFamily="34" charset="0"/>
              </a:rPr>
              <a:t>now</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factually, </a:t>
            </a:r>
            <a:r>
              <a:rPr lang="en-GB" sz="3600" b="1">
                <a:solidFill>
                  <a:srgbClr val="FFFF00"/>
                </a:solidFill>
                <a:latin typeface="Arial" panose="020B0604020202020204" pitchFamily="34" charset="0"/>
                <a:cs typeface="Arial" panose="020B0604020202020204" pitchFamily="34" charset="0"/>
              </a:rPr>
              <a:t>u</a:t>
            </a:r>
            <a:r>
              <a:rPr kumimoji="0" lang="en-GB" sz="3600" b="1" i="0" u="none" strike="noStrike" kern="1200" cap="none" spc="0" normalizeH="0" baseline="0" noProof="0" err="1">
                <a:ln>
                  <a:noFill/>
                </a:ln>
                <a:solidFill>
                  <a:srgbClr val="FFFF00"/>
                </a:solidFill>
                <a:effectLst/>
                <a:uLnTx/>
                <a:uFillTx/>
                <a:latin typeface="Arial" panose="020B0604020202020204" pitchFamily="34" charset="0"/>
                <a:cs typeface="Arial" panose="020B0604020202020204" pitchFamily="34" charset="0"/>
              </a:rPr>
              <a:t>nderstand</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conceptually and be able </a:t>
            </a:r>
            <a:r>
              <a:rPr kumimoji="0" lang="en-GB" sz="3600" b="1" i="0" u="none" strike="noStrike" kern="1200" cap="none" spc="0" normalizeH="0" baseline="0" noProof="0">
                <a:ln>
                  <a:noFill/>
                </a:ln>
                <a:solidFill>
                  <a:schemeClr val="accent4">
                    <a:lumMod val="40000"/>
                    <a:lumOff val="60000"/>
                  </a:schemeClr>
                </a:solidFill>
                <a:effectLst/>
                <a:uLnTx/>
                <a:uFillTx/>
                <a:latin typeface="Arial" panose="020B0604020202020204" pitchFamily="34" charset="0"/>
                <a:cs typeface="Arial" panose="020B0604020202020204" pitchFamily="34" charset="0"/>
              </a:rPr>
              <a:t>to do </a:t>
            </a: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in different disciplines’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(Erickson 2012)</a:t>
            </a:r>
            <a:endParaRPr lang="en-GB" sz="36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463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B75613-D083-F5F3-DE59-5E9151F8A5AB}"/>
              </a:ext>
            </a:extLst>
          </p:cNvPr>
          <p:cNvSpPr/>
          <p:nvPr/>
        </p:nvSpPr>
        <p:spPr>
          <a:xfrm>
            <a:off x="0" y="0"/>
            <a:ext cx="12192000" cy="12526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 name="Title 1">
            <a:extLst>
              <a:ext uri="{FF2B5EF4-FFF2-40B4-BE49-F238E27FC236}">
                <a16:creationId xmlns:a16="http://schemas.microsoft.com/office/drawing/2014/main" id="{35C852F3-3F4D-1B40-26E5-5BF56195FBE2}"/>
              </a:ext>
            </a:extLst>
          </p:cNvPr>
          <p:cNvSpPr>
            <a:spLocks noGrp="1"/>
          </p:cNvSpPr>
          <p:nvPr>
            <p:ph type="title"/>
          </p:nvPr>
        </p:nvSpPr>
        <p:spPr>
          <a:xfrm>
            <a:off x="453449" y="167409"/>
            <a:ext cx="9437717" cy="762000"/>
          </a:xfrm>
        </p:spPr>
        <p:txBody>
          <a:bodyPr>
            <a:noAutofit/>
          </a:bodyPr>
          <a:lstStyle/>
          <a:p>
            <a:pPr algn="l"/>
            <a:r>
              <a:rPr lang="en-GB" sz="3334">
                <a:solidFill>
                  <a:schemeClr val="bg1"/>
                </a:solidFill>
                <a:latin typeface="Abadi" panose="020B0604020104020204" pitchFamily="34" charset="0"/>
              </a:rPr>
              <a:t>Big ideas approaches in other countries</a:t>
            </a:r>
          </a:p>
        </p:txBody>
      </p:sp>
      <p:pic>
        <p:nvPicPr>
          <p:cNvPr id="5" name="Picture 4">
            <a:extLst>
              <a:ext uri="{FF2B5EF4-FFF2-40B4-BE49-F238E27FC236}">
                <a16:creationId xmlns:a16="http://schemas.microsoft.com/office/drawing/2014/main" id="{781543E5-51DF-2413-4131-3F1E4DE4BF0B}"/>
              </a:ext>
            </a:extLst>
          </p:cNvPr>
          <p:cNvPicPr>
            <a:picLocks noChangeAspect="1"/>
          </p:cNvPicPr>
          <p:nvPr/>
        </p:nvPicPr>
        <p:blipFill>
          <a:blip r:embed="rId3"/>
          <a:stretch>
            <a:fillRect/>
          </a:stretch>
        </p:blipFill>
        <p:spPr>
          <a:xfrm>
            <a:off x="4043459" y="3983771"/>
            <a:ext cx="6246283" cy="2489579"/>
          </a:xfrm>
          <a:prstGeom prst="rect">
            <a:avLst/>
          </a:prstGeom>
        </p:spPr>
      </p:pic>
      <p:pic>
        <p:nvPicPr>
          <p:cNvPr id="7" name="Picture 6">
            <a:extLst>
              <a:ext uri="{FF2B5EF4-FFF2-40B4-BE49-F238E27FC236}">
                <a16:creationId xmlns:a16="http://schemas.microsoft.com/office/drawing/2014/main" id="{2D91C710-9952-093F-B8E6-F1E8B80E4AF2}"/>
              </a:ext>
            </a:extLst>
          </p:cNvPr>
          <p:cNvPicPr>
            <a:picLocks noChangeAspect="1"/>
          </p:cNvPicPr>
          <p:nvPr/>
        </p:nvPicPr>
        <p:blipFill>
          <a:blip r:embed="rId4"/>
          <a:stretch>
            <a:fillRect/>
          </a:stretch>
        </p:blipFill>
        <p:spPr>
          <a:xfrm>
            <a:off x="111724" y="1769533"/>
            <a:ext cx="3675573" cy="3318933"/>
          </a:xfrm>
          <a:prstGeom prst="rect">
            <a:avLst/>
          </a:prstGeom>
        </p:spPr>
      </p:pic>
      <p:pic>
        <p:nvPicPr>
          <p:cNvPr id="9" name="Picture 8">
            <a:extLst>
              <a:ext uri="{FF2B5EF4-FFF2-40B4-BE49-F238E27FC236}">
                <a16:creationId xmlns:a16="http://schemas.microsoft.com/office/drawing/2014/main" id="{A5D19520-67A7-62CB-5879-95BF4BBC3362}"/>
              </a:ext>
            </a:extLst>
          </p:cNvPr>
          <p:cNvPicPr>
            <a:picLocks noChangeAspect="1"/>
          </p:cNvPicPr>
          <p:nvPr/>
        </p:nvPicPr>
        <p:blipFill>
          <a:blip r:embed="rId5"/>
          <a:stretch>
            <a:fillRect/>
          </a:stretch>
        </p:blipFill>
        <p:spPr>
          <a:xfrm>
            <a:off x="4491936" y="1532984"/>
            <a:ext cx="4032250" cy="1377950"/>
          </a:xfrm>
          <a:prstGeom prst="rect">
            <a:avLst/>
          </a:prstGeom>
        </p:spPr>
      </p:pic>
      <p:sp>
        <p:nvSpPr>
          <p:cNvPr id="6" name="TextBox 5">
            <a:extLst>
              <a:ext uri="{FF2B5EF4-FFF2-40B4-BE49-F238E27FC236}">
                <a16:creationId xmlns:a16="http://schemas.microsoft.com/office/drawing/2014/main" id="{B97BC27F-F418-77FD-1D5A-8BE26CBF5BB6}"/>
              </a:ext>
            </a:extLst>
          </p:cNvPr>
          <p:cNvSpPr txBox="1"/>
          <p:nvPr/>
        </p:nvSpPr>
        <p:spPr>
          <a:xfrm>
            <a:off x="5644168" y="2929839"/>
            <a:ext cx="2555132" cy="543675"/>
          </a:xfrm>
          <a:prstGeom prst="rect">
            <a:avLst/>
          </a:prstGeom>
          <a:noFill/>
        </p:spPr>
        <p:txBody>
          <a:bodyPr wrap="square">
            <a:spAutoFit/>
          </a:bodyPr>
          <a:lstStyle/>
          <a:p>
            <a:r>
              <a:rPr lang="en-GB" sz="2933"/>
              <a:t>Singapore</a:t>
            </a:r>
          </a:p>
        </p:txBody>
      </p:sp>
      <p:sp>
        <p:nvSpPr>
          <p:cNvPr id="10" name="TextBox 9">
            <a:extLst>
              <a:ext uri="{FF2B5EF4-FFF2-40B4-BE49-F238E27FC236}">
                <a16:creationId xmlns:a16="http://schemas.microsoft.com/office/drawing/2014/main" id="{F03708E1-1975-C1A7-2AAC-0128DB0915EF}"/>
              </a:ext>
            </a:extLst>
          </p:cNvPr>
          <p:cNvSpPr txBox="1"/>
          <p:nvPr/>
        </p:nvSpPr>
        <p:spPr>
          <a:xfrm>
            <a:off x="640216" y="5088466"/>
            <a:ext cx="2743200" cy="995016"/>
          </a:xfrm>
          <a:prstGeom prst="rect">
            <a:avLst/>
          </a:prstGeom>
          <a:noFill/>
        </p:spPr>
        <p:txBody>
          <a:bodyPr wrap="square">
            <a:spAutoFit/>
          </a:bodyPr>
          <a:lstStyle/>
          <a:p>
            <a:r>
              <a:rPr lang="en-GB" sz="2933"/>
              <a:t>British Columbia</a:t>
            </a:r>
          </a:p>
        </p:txBody>
      </p:sp>
      <p:sp>
        <p:nvSpPr>
          <p:cNvPr id="12" name="TextBox 11">
            <a:extLst>
              <a:ext uri="{FF2B5EF4-FFF2-40B4-BE49-F238E27FC236}">
                <a16:creationId xmlns:a16="http://schemas.microsoft.com/office/drawing/2014/main" id="{C82BEF5D-F08B-748B-8A8F-6BC35025B05C}"/>
              </a:ext>
            </a:extLst>
          </p:cNvPr>
          <p:cNvSpPr txBox="1"/>
          <p:nvPr/>
        </p:nvSpPr>
        <p:spPr>
          <a:xfrm>
            <a:off x="6259288" y="6240681"/>
            <a:ext cx="3675573" cy="543675"/>
          </a:xfrm>
          <a:prstGeom prst="rect">
            <a:avLst/>
          </a:prstGeom>
          <a:noFill/>
        </p:spPr>
        <p:txBody>
          <a:bodyPr wrap="square">
            <a:spAutoFit/>
          </a:bodyPr>
          <a:lstStyle/>
          <a:p>
            <a:r>
              <a:rPr lang="en-GB" sz="2933"/>
              <a:t>New Zealand</a:t>
            </a:r>
          </a:p>
        </p:txBody>
      </p:sp>
      <p:pic>
        <p:nvPicPr>
          <p:cNvPr id="14" name="Picture 13">
            <a:extLst>
              <a:ext uri="{FF2B5EF4-FFF2-40B4-BE49-F238E27FC236}">
                <a16:creationId xmlns:a16="http://schemas.microsoft.com/office/drawing/2014/main" id="{D6141518-B3A1-4C81-11B9-3213302AFB2C}"/>
              </a:ext>
            </a:extLst>
          </p:cNvPr>
          <p:cNvPicPr>
            <a:picLocks noChangeAspect="1"/>
          </p:cNvPicPr>
          <p:nvPr/>
        </p:nvPicPr>
        <p:blipFill>
          <a:blip r:embed="rId6"/>
          <a:stretch>
            <a:fillRect/>
          </a:stretch>
        </p:blipFill>
        <p:spPr>
          <a:xfrm>
            <a:off x="9475270" y="1394473"/>
            <a:ext cx="2265664" cy="2370974"/>
          </a:xfrm>
          <a:prstGeom prst="rect">
            <a:avLst/>
          </a:prstGeom>
        </p:spPr>
      </p:pic>
      <p:sp>
        <p:nvSpPr>
          <p:cNvPr id="16" name="TextBox 15">
            <a:extLst>
              <a:ext uri="{FF2B5EF4-FFF2-40B4-BE49-F238E27FC236}">
                <a16:creationId xmlns:a16="http://schemas.microsoft.com/office/drawing/2014/main" id="{74FCF588-46C8-BE33-D2CB-3E8058B5B1C4}"/>
              </a:ext>
            </a:extLst>
          </p:cNvPr>
          <p:cNvSpPr txBox="1"/>
          <p:nvPr/>
        </p:nvSpPr>
        <p:spPr>
          <a:xfrm>
            <a:off x="10289742" y="3907228"/>
            <a:ext cx="1607451" cy="995016"/>
          </a:xfrm>
          <a:prstGeom prst="rect">
            <a:avLst/>
          </a:prstGeom>
          <a:noFill/>
        </p:spPr>
        <p:txBody>
          <a:bodyPr wrap="square">
            <a:spAutoFit/>
          </a:bodyPr>
          <a:lstStyle/>
          <a:p>
            <a:r>
              <a:rPr lang="en-GB" sz="2933"/>
              <a:t>America</a:t>
            </a:r>
          </a:p>
          <a:p>
            <a:pPr algn="ctr"/>
            <a:r>
              <a:rPr lang="en-GB" sz="2933"/>
              <a:t>NGSS</a:t>
            </a:r>
          </a:p>
        </p:txBody>
      </p:sp>
    </p:spTree>
    <p:extLst>
      <p:ext uri="{BB962C8B-B14F-4D97-AF65-F5344CB8AC3E}">
        <p14:creationId xmlns:p14="http://schemas.microsoft.com/office/powerpoint/2010/main" val="2254640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CEB533-E18D-EEE0-A20F-0913D2420633}"/>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B12C89B6-D736-E844-D119-989C96201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37FC068A-04BB-705B-1C81-ABDF66431112}"/>
              </a:ext>
            </a:extLst>
          </p:cNvPr>
          <p:cNvGraphicFramePr/>
          <p:nvPr>
            <p:extLst>
              <p:ext uri="{D42A27DB-BD31-4B8C-83A1-F6EECF244321}">
                <p14:modId xmlns:p14="http://schemas.microsoft.com/office/powerpoint/2010/main" val="3135927270"/>
              </p:ext>
            </p:extLst>
          </p:nvPr>
        </p:nvGraphicFramePr>
        <p:xfrm>
          <a:off x="696686" y="162974"/>
          <a:ext cx="11044165" cy="653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6812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23" name="Rectangle 22">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Picture 1" descr="A stack of rocks on sand&#10;&#10;AI-generated content may be incorrect.">
            <a:extLst>
              <a:ext uri="{FF2B5EF4-FFF2-40B4-BE49-F238E27FC236}">
                <a16:creationId xmlns:a16="http://schemas.microsoft.com/office/drawing/2014/main" id="{FACB711B-AD4D-DC7F-1063-6C39FC5A4BBC}"/>
              </a:ext>
            </a:extLst>
          </p:cNvPr>
          <p:cNvPicPr>
            <a:picLocks noChangeAspect="1"/>
          </p:cNvPicPr>
          <p:nvPr/>
        </p:nvPicPr>
        <p:blipFill>
          <a:blip r:embed="rId3">
            <a:alphaModFix amt="59000"/>
          </a:blip>
          <a:srcRect t="182" b="15188"/>
          <a:stretch>
            <a:fillRect/>
          </a:stretch>
        </p:blipFill>
        <p:spPr>
          <a:xfrm>
            <a:off x="19" y="-7623"/>
            <a:ext cx="12191981" cy="6887365"/>
          </a:xfrm>
          <a:prstGeom prst="rect">
            <a:avLst/>
          </a:prstGeom>
        </p:spPr>
      </p:pic>
      <p:sp>
        <p:nvSpPr>
          <p:cNvPr id="3" name="TextBox 2">
            <a:extLst>
              <a:ext uri="{FF2B5EF4-FFF2-40B4-BE49-F238E27FC236}">
                <a16:creationId xmlns:a16="http://schemas.microsoft.com/office/drawing/2014/main" id="{739FFBE8-E2B9-B1CE-D2F9-B291D0E6C83E}"/>
              </a:ext>
            </a:extLst>
          </p:cNvPr>
          <p:cNvSpPr txBox="1"/>
          <p:nvPr/>
        </p:nvSpPr>
        <p:spPr>
          <a:xfrm>
            <a:off x="413655" y="1066800"/>
            <a:ext cx="5932716" cy="2985433"/>
          </a:xfrm>
          <a:prstGeom prst="rect">
            <a:avLst/>
          </a:prstGeom>
          <a:solidFill>
            <a:schemeClr val="accent5">
              <a:lumMod val="20000"/>
              <a:lumOff val="80000"/>
            </a:schemeClr>
          </a:solidFill>
        </p:spPr>
        <p:txBody>
          <a:bodyPr wrap="square" rtlCol="0">
            <a:spAutoFit/>
          </a:bodyPr>
          <a:lstStyle/>
          <a:p>
            <a:r>
              <a:rPr lang="en-GB" sz="2400" b="1"/>
              <a:t>Curriculum</a:t>
            </a:r>
          </a:p>
          <a:p>
            <a:pPr>
              <a:spcAft>
                <a:spcPts val="1200"/>
              </a:spcAft>
            </a:pPr>
            <a:r>
              <a:rPr lang="en-GB" sz="2400"/>
              <a:t>Formal adoption of the evolved technical framework in two stages from 2028.</a:t>
            </a:r>
          </a:p>
          <a:p>
            <a:pPr>
              <a:spcAft>
                <a:spcPts val="1200"/>
              </a:spcAft>
            </a:pPr>
            <a:r>
              <a:rPr lang="en-GB" sz="2400"/>
              <a:t>Adoption of changes to Early, First, Second and Third Level from August 2028.</a:t>
            </a:r>
          </a:p>
          <a:p>
            <a:pPr marL="0" lvl="1">
              <a:spcAft>
                <a:spcPts val="1200"/>
              </a:spcAft>
            </a:pPr>
            <a:r>
              <a:rPr lang="en-GB" sz="2400"/>
              <a:t>Phased adoption of changes to fourth level and beyond from August 2029.</a:t>
            </a:r>
          </a:p>
        </p:txBody>
      </p:sp>
      <p:sp>
        <p:nvSpPr>
          <p:cNvPr id="4" name="TextBox 12">
            <a:extLst>
              <a:ext uri="{FF2B5EF4-FFF2-40B4-BE49-F238E27FC236}">
                <a16:creationId xmlns:a16="http://schemas.microsoft.com/office/drawing/2014/main" id="{3FE21D69-33F1-803D-EA65-AEC0D43B2046}"/>
              </a:ext>
            </a:extLst>
          </p:cNvPr>
          <p:cNvSpPr txBox="1"/>
          <p:nvPr/>
        </p:nvSpPr>
        <p:spPr>
          <a:xfrm>
            <a:off x="286313" y="-278860"/>
            <a:ext cx="6612098" cy="16245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a:latin typeface="+mj-lt"/>
                <a:ea typeface="+mj-ea"/>
                <a:cs typeface="+mj-cs"/>
                <a:sym typeface="Helveticish Bold"/>
              </a:rPr>
              <a:t>Implementation timeline</a:t>
            </a:r>
          </a:p>
        </p:txBody>
      </p:sp>
      <p:sp>
        <p:nvSpPr>
          <p:cNvPr id="5" name="TextBox 4">
            <a:extLst>
              <a:ext uri="{FF2B5EF4-FFF2-40B4-BE49-F238E27FC236}">
                <a16:creationId xmlns:a16="http://schemas.microsoft.com/office/drawing/2014/main" id="{65A26682-83A7-B621-95D5-1C597D176D96}"/>
              </a:ext>
            </a:extLst>
          </p:cNvPr>
          <p:cNvSpPr txBox="1"/>
          <p:nvPr/>
        </p:nvSpPr>
        <p:spPr>
          <a:xfrm>
            <a:off x="413655" y="4867870"/>
            <a:ext cx="10798629" cy="1846659"/>
          </a:xfrm>
          <a:prstGeom prst="rect">
            <a:avLst/>
          </a:prstGeom>
          <a:solidFill>
            <a:srgbClr val="875C68"/>
          </a:solidFill>
        </p:spPr>
        <p:txBody>
          <a:bodyPr wrap="square" rtlCol="0">
            <a:spAutoFit/>
          </a:bodyPr>
          <a:lstStyle/>
          <a:p>
            <a:r>
              <a:rPr lang="en-GB" sz="2400" b="1">
                <a:solidFill>
                  <a:schemeClr val="bg1"/>
                </a:solidFill>
              </a:rPr>
              <a:t>Qualifications</a:t>
            </a:r>
          </a:p>
          <a:p>
            <a:r>
              <a:rPr lang="en-GB" sz="2400">
                <a:solidFill>
                  <a:schemeClr val="bg1"/>
                </a:solidFill>
              </a:rPr>
              <a:t>Start of new qualification development phase at subject level in 2028.</a:t>
            </a:r>
          </a:p>
          <a:p>
            <a:r>
              <a:rPr lang="en-GB" sz="2400">
                <a:solidFill>
                  <a:schemeClr val="bg1"/>
                </a:solidFill>
              </a:rPr>
              <a:t>Introduction of Level 4 and Level 5 National Qualifications aligned to the evolved curriculum technical framework from 2031</a:t>
            </a:r>
          </a:p>
          <a:p>
            <a:endParaRPr lang="en-GB"/>
          </a:p>
        </p:txBody>
      </p:sp>
    </p:spTree>
    <p:extLst>
      <p:ext uri="{BB962C8B-B14F-4D97-AF65-F5344CB8AC3E}">
        <p14:creationId xmlns:p14="http://schemas.microsoft.com/office/powerpoint/2010/main" val="24482268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589D30-1AFC-0D93-1E4D-510223585331}"/>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01A1367E-EDC4-BD25-26BD-74C43FDCF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1960C837-7F00-08E4-0FBB-D7A9F17FB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2" name="Group 61">
            <a:extLst>
              <a:ext uri="{FF2B5EF4-FFF2-40B4-BE49-F238E27FC236}">
                <a16:creationId xmlns:a16="http://schemas.microsoft.com/office/drawing/2014/main" id="{A9A529E7-723F-AC59-5850-74457EBB30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63" name="Color">
              <a:extLst>
                <a:ext uri="{FF2B5EF4-FFF2-40B4-BE49-F238E27FC236}">
                  <a16:creationId xmlns:a16="http://schemas.microsoft.com/office/drawing/2014/main" id="{6435A028-876B-2250-5A3D-6D9489A459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8FFFEFA2-E68A-2A83-F45D-879BFEE903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66" name="Group 65">
            <a:extLst>
              <a:ext uri="{FF2B5EF4-FFF2-40B4-BE49-F238E27FC236}">
                <a16:creationId xmlns:a16="http://schemas.microsoft.com/office/drawing/2014/main" id="{0C28CFB7-4B28-3577-2AE2-1052001B18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FA35603C-5BD8-D3CA-7648-31C2BEAFD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F41DE350-74BE-3DA5-202B-9B0BB2C310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C448536F-CF5A-9AD4-8E1B-8C056679B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8B45A353-7ADF-B46A-0A78-02A84338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797591A9-CB41-DCCC-7D38-F2F832F56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25BAAB01-3CBC-632A-45F3-6C6F88708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C8A1CBE3-0558-825B-A967-E17E9669D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3" name="TextBox 52">
            <a:extLst>
              <a:ext uri="{FF2B5EF4-FFF2-40B4-BE49-F238E27FC236}">
                <a16:creationId xmlns:a16="http://schemas.microsoft.com/office/drawing/2014/main" id="{1CDB4FB6-97A0-3C4D-A850-32A4CF621F90}"/>
              </a:ext>
            </a:extLst>
          </p:cNvPr>
          <p:cNvSpPr txBox="1"/>
          <p:nvPr/>
        </p:nvSpPr>
        <p:spPr>
          <a:xfrm>
            <a:off x="249766" y="841248"/>
            <a:ext cx="4395299" cy="534009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white"/>
                </a:solidFill>
                <a:effectLst/>
                <a:uLnTx/>
                <a:uFillTx/>
                <a:latin typeface="Aptos Display" panose="02110004020202020204"/>
                <a:ea typeface="+mn-ea"/>
                <a:cs typeface="+mn-cs"/>
              </a:rPr>
              <a:t>Core Group Event </a:t>
            </a: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prstClr val="white"/>
                </a:solidFill>
                <a:effectLst/>
                <a:uLnTx/>
                <a:uFillTx/>
                <a:latin typeface="Aptos Display" panose="02110004020202020204"/>
                <a:ea typeface="+mn-ea"/>
                <a:cs typeface="+mn-cs"/>
              </a:rPr>
              <a:t>28 &amp; 29 August</a:t>
            </a:r>
            <a:endParaRPr kumimoji="0" lang="en-US" sz="4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ptos Display"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Aptos Display" panose="02110004020202020204"/>
                <a:ea typeface="+mn-ea"/>
                <a:cs typeface="+mn-cs"/>
              </a:rPr>
              <a:t>Emerging </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Aptos Display" panose="02110004020202020204"/>
                <a:ea typeface="+mn-ea"/>
                <a:cs typeface="+mn-cs"/>
              </a:rPr>
              <a:t>Sciences </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white"/>
                </a:solidFill>
                <a:effectLst/>
                <a:uLnTx/>
                <a:uFillTx/>
                <a:latin typeface="Aptos Display" panose="02110004020202020204"/>
                <a:ea typeface="+mn-ea"/>
                <a:cs typeface="+mn-cs"/>
              </a:rPr>
              <a:t>big ideas</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25" name="TextBox 18">
            <a:extLst>
              <a:ext uri="{FF2B5EF4-FFF2-40B4-BE49-F238E27FC236}">
                <a16:creationId xmlns:a16="http://schemas.microsoft.com/office/drawing/2014/main" id="{47247B6E-B9EE-7220-8F90-E5F9AA6965EE}"/>
              </a:ext>
            </a:extLst>
          </p:cNvPr>
          <p:cNvGraphicFramePr/>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891E4652-F636-9A01-3BEF-1B84FC291444}"/>
              </a:ext>
            </a:extLst>
          </p:cNvPr>
          <p:cNvSpPr txBox="1"/>
          <p:nvPr/>
        </p:nvSpPr>
        <p:spPr>
          <a:xfrm>
            <a:off x="4844233" y="6077568"/>
            <a:ext cx="737236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A02B93">
                    <a:lumMod val="75000"/>
                  </a:srgbClr>
                </a:solidFill>
                <a:effectLst/>
                <a:uLnTx/>
                <a:uFillTx/>
                <a:latin typeface="Aptos" panose="02110004020202020204"/>
                <a:ea typeface="+mn-ea"/>
                <a:cs typeface="+mn-cs"/>
              </a:rPr>
              <a:t>Note that thinking has already moved on since this webinar in September 25 and further changes have already been made to the big ideas. </a:t>
            </a:r>
          </a:p>
        </p:txBody>
      </p:sp>
    </p:spTree>
    <p:extLst>
      <p:ext uri="{BB962C8B-B14F-4D97-AF65-F5344CB8AC3E}">
        <p14:creationId xmlns:p14="http://schemas.microsoft.com/office/powerpoint/2010/main" val="2816318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BD227F-30B0-C8EA-297E-3C2881DFA651}"/>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0ABE5B4E-6441-82BD-6214-1FC302634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5CB1EA0F-1576-A283-4D7E-9571B0A2E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5DC1F800-256A-ED65-0E43-CD1CCBA49E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57EC73F7-1DF0-0AB0-942E-D3381C7A3F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C1B5F881-228C-7241-42DA-C531FADC0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11EB0906-9836-0998-8CF8-9E1549CDB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803DB44B-21C9-18BD-5C45-79C90B5581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B5D8C28D-EB1D-03CB-412E-890FB2DF5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D5CF19BB-0338-39B2-F225-0E1189F2F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1480218C-DC99-E871-B6BA-F7A1B550D7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203B2A74-0B6A-D673-85C0-F3407DBED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771C358B-CE0C-D429-9F35-D677951F3186}"/>
              </a:ext>
            </a:extLst>
          </p:cNvPr>
          <p:cNvSpPr txBox="1"/>
          <p:nvPr/>
        </p:nvSpPr>
        <p:spPr>
          <a:xfrm>
            <a:off x="325560" y="1649445"/>
            <a:ext cx="1191939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ptos" panose="02110004020202020204"/>
                <a:ea typeface="+mn-ea"/>
                <a:cs typeface="Segoe UI"/>
              </a:rPr>
              <a:t>We understand the purposes, practices and applications of science. We have opportunities to develop and take ownership of our science journey. We can all develop science skills to help us make informed decisions in everyday life. We can all be truth seekers, using scientific skills to explore our future paths.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Segoe UI"/>
              </a:rPr>
              <a:t>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51B8B940-EC20-2628-9588-D047220452B1}"/>
              </a:ext>
            </a:extLst>
          </p:cNvPr>
          <p:cNvPicPr>
            <a:picLocks noChangeAspect="1"/>
          </p:cNvPicPr>
          <p:nvPr/>
        </p:nvPicPr>
        <p:blipFill>
          <a:blip r:embed="rId3"/>
          <a:stretch>
            <a:fillRect/>
          </a:stretch>
        </p:blipFill>
        <p:spPr>
          <a:xfrm>
            <a:off x="10883189" y="85322"/>
            <a:ext cx="1147283" cy="1213834"/>
          </a:xfrm>
          <a:prstGeom prst="rect">
            <a:avLst/>
          </a:prstGeom>
        </p:spPr>
      </p:pic>
      <p:pic>
        <p:nvPicPr>
          <p:cNvPr id="22" name="Picture 21" descr="A white icon on an orange square&#10;&#10;AI-generated content may be incorrect.">
            <a:extLst>
              <a:ext uri="{FF2B5EF4-FFF2-40B4-BE49-F238E27FC236}">
                <a16:creationId xmlns:a16="http://schemas.microsoft.com/office/drawing/2014/main" id="{E2BE9B44-4B7D-3F47-E74B-F8EBD9B27C93}"/>
              </a:ext>
            </a:extLst>
          </p:cNvPr>
          <p:cNvPicPr>
            <a:picLocks noChangeAspect="1"/>
          </p:cNvPicPr>
          <p:nvPr/>
        </p:nvPicPr>
        <p:blipFill>
          <a:blip r:embed="rId4"/>
          <a:stretch>
            <a:fillRect/>
          </a:stretch>
        </p:blipFill>
        <p:spPr>
          <a:xfrm>
            <a:off x="161528" y="141579"/>
            <a:ext cx="1257300" cy="1209675"/>
          </a:xfrm>
          <a:prstGeom prst="rect">
            <a:avLst/>
          </a:prstGeom>
        </p:spPr>
      </p:pic>
      <p:sp>
        <p:nvSpPr>
          <p:cNvPr id="23" name="TextBox 22">
            <a:extLst>
              <a:ext uri="{FF2B5EF4-FFF2-40B4-BE49-F238E27FC236}">
                <a16:creationId xmlns:a16="http://schemas.microsoft.com/office/drawing/2014/main" id="{979DB686-7193-3891-6411-68B21D8E0CC9}"/>
              </a:ext>
            </a:extLst>
          </p:cNvPr>
          <p:cNvSpPr txBox="1"/>
          <p:nvPr/>
        </p:nvSpPr>
        <p:spPr>
          <a:xfrm>
            <a:off x="1455585" y="374004"/>
            <a:ext cx="91525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SCIENCE AND ME</a:t>
            </a:r>
          </a:p>
        </p:txBody>
      </p:sp>
      <p:grpSp>
        <p:nvGrpSpPr>
          <p:cNvPr id="18" name="Group 6">
            <a:extLst>
              <a:ext uri="{FF2B5EF4-FFF2-40B4-BE49-F238E27FC236}">
                <a16:creationId xmlns:a16="http://schemas.microsoft.com/office/drawing/2014/main" id="{97873452-6D67-E830-8388-DE1F7B9834E2}"/>
              </a:ext>
            </a:extLst>
          </p:cNvPr>
          <p:cNvGrpSpPr/>
          <p:nvPr/>
        </p:nvGrpSpPr>
        <p:grpSpPr>
          <a:xfrm>
            <a:off x="285659" y="4876146"/>
            <a:ext cx="2065769" cy="855346"/>
            <a:chOff x="0" y="0"/>
            <a:chExt cx="857624" cy="775039"/>
          </a:xfrm>
        </p:grpSpPr>
        <p:sp>
          <p:nvSpPr>
            <p:cNvPr id="19" name="Freeform 7">
              <a:extLst>
                <a:ext uri="{FF2B5EF4-FFF2-40B4-BE49-F238E27FC236}">
                  <a16:creationId xmlns:a16="http://schemas.microsoft.com/office/drawing/2014/main" id="{7E5CA72B-3BDE-E2AB-A2F9-09DA46AEF04E}"/>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solidFill>
              <a:srgbClr val="EDF0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8">
              <a:extLst>
                <a:ext uri="{FF2B5EF4-FFF2-40B4-BE49-F238E27FC236}">
                  <a16:creationId xmlns:a16="http://schemas.microsoft.com/office/drawing/2014/main" id="{483E7378-3584-CC93-FB14-4417B40E22B6}"/>
                </a:ext>
              </a:extLst>
            </p:cNvPr>
            <p:cNvSpPr txBox="1"/>
            <p:nvPr/>
          </p:nvSpPr>
          <p:spPr>
            <a:xfrm>
              <a:off x="0" y="-47625"/>
              <a:ext cx="857624" cy="822664"/>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1" name="TextBox 9">
            <a:extLst>
              <a:ext uri="{FF2B5EF4-FFF2-40B4-BE49-F238E27FC236}">
                <a16:creationId xmlns:a16="http://schemas.microsoft.com/office/drawing/2014/main" id="{1DA8CCFA-7D99-5F1A-592F-6F88F660E616}"/>
              </a:ext>
            </a:extLst>
          </p:cNvPr>
          <p:cNvSpPr txBox="1"/>
          <p:nvPr/>
        </p:nvSpPr>
        <p:spPr>
          <a:xfrm>
            <a:off x="425432" y="5243659"/>
            <a:ext cx="1786224" cy="355675"/>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ct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Being scientific</a:t>
            </a:r>
          </a:p>
          <a:p>
            <a:pPr marL="0" marR="0" lvl="0" indent="0" algn="l" defTabSz="914400" rtl="0" eaLnBrk="1" fontAlgn="auto" latinLnBrk="0" hangingPunct="1">
              <a:lnSpc>
                <a:spcPts val="1298"/>
              </a:lnSpc>
              <a:spcBef>
                <a:spcPct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4" name="Group 13">
            <a:extLst>
              <a:ext uri="{FF2B5EF4-FFF2-40B4-BE49-F238E27FC236}">
                <a16:creationId xmlns:a16="http://schemas.microsoft.com/office/drawing/2014/main" id="{7C548AA1-F7E5-9243-ED15-CC88559885FD}"/>
              </a:ext>
            </a:extLst>
          </p:cNvPr>
          <p:cNvGrpSpPr/>
          <p:nvPr/>
        </p:nvGrpSpPr>
        <p:grpSpPr>
          <a:xfrm>
            <a:off x="2553402" y="4883215"/>
            <a:ext cx="2247957" cy="839811"/>
            <a:chOff x="0" y="0"/>
            <a:chExt cx="857624" cy="775039"/>
          </a:xfrm>
        </p:grpSpPr>
        <p:sp>
          <p:nvSpPr>
            <p:cNvPr id="25" name="Freeform 14">
              <a:extLst>
                <a:ext uri="{FF2B5EF4-FFF2-40B4-BE49-F238E27FC236}">
                  <a16:creationId xmlns:a16="http://schemas.microsoft.com/office/drawing/2014/main" id="{94332713-637A-0972-C359-671C0F22597B}"/>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solidFill>
              <a:srgbClr val="EDF0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15">
              <a:extLst>
                <a:ext uri="{FF2B5EF4-FFF2-40B4-BE49-F238E27FC236}">
                  <a16:creationId xmlns:a16="http://schemas.microsoft.com/office/drawing/2014/main" id="{C8A1FC4B-EE34-4A82-1CDD-894FC1128F0F}"/>
                </a:ext>
              </a:extLst>
            </p:cNvPr>
            <p:cNvSpPr txBox="1"/>
            <p:nvPr/>
          </p:nvSpPr>
          <p:spPr>
            <a:xfrm>
              <a:off x="0" y="-47625"/>
              <a:ext cx="857624" cy="822664"/>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0" name="Group 13">
            <a:extLst>
              <a:ext uri="{FF2B5EF4-FFF2-40B4-BE49-F238E27FC236}">
                <a16:creationId xmlns:a16="http://schemas.microsoft.com/office/drawing/2014/main" id="{016FE4C2-D66F-11D3-FE93-344874744811}"/>
              </a:ext>
            </a:extLst>
          </p:cNvPr>
          <p:cNvGrpSpPr/>
          <p:nvPr/>
        </p:nvGrpSpPr>
        <p:grpSpPr>
          <a:xfrm>
            <a:off x="9782515" y="4834027"/>
            <a:ext cx="2247957" cy="839811"/>
            <a:chOff x="0" y="0"/>
            <a:chExt cx="857624" cy="775039"/>
          </a:xfrm>
        </p:grpSpPr>
        <p:sp>
          <p:nvSpPr>
            <p:cNvPr id="42" name="Freeform 14">
              <a:extLst>
                <a:ext uri="{FF2B5EF4-FFF2-40B4-BE49-F238E27FC236}">
                  <a16:creationId xmlns:a16="http://schemas.microsoft.com/office/drawing/2014/main" id="{13D0AE59-8634-467E-2EF6-09A26C9341C2}"/>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solidFill>
              <a:srgbClr val="EDF0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TextBox 15">
              <a:extLst>
                <a:ext uri="{FF2B5EF4-FFF2-40B4-BE49-F238E27FC236}">
                  <a16:creationId xmlns:a16="http://schemas.microsoft.com/office/drawing/2014/main" id="{225A0388-ED71-F452-8E62-A39C22C47CCF}"/>
                </a:ext>
              </a:extLst>
            </p:cNvPr>
            <p:cNvSpPr txBox="1"/>
            <p:nvPr/>
          </p:nvSpPr>
          <p:spPr>
            <a:xfrm>
              <a:off x="0" y="-47625"/>
              <a:ext cx="857624" cy="822664"/>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 name="TextBox 16">
            <a:extLst>
              <a:ext uri="{FF2B5EF4-FFF2-40B4-BE49-F238E27FC236}">
                <a16:creationId xmlns:a16="http://schemas.microsoft.com/office/drawing/2014/main" id="{2B82FD02-EF6E-C27C-7DB4-D02FE4953283}"/>
              </a:ext>
            </a:extLst>
          </p:cNvPr>
          <p:cNvSpPr txBox="1"/>
          <p:nvPr/>
        </p:nvSpPr>
        <p:spPr>
          <a:xfrm>
            <a:off x="2908736" y="5182227"/>
            <a:ext cx="1651029" cy="355675"/>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Science identity</a:t>
            </a:r>
          </a:p>
        </p:txBody>
      </p:sp>
      <p:sp>
        <p:nvSpPr>
          <p:cNvPr id="39" name="TextBox 37">
            <a:extLst>
              <a:ext uri="{FF2B5EF4-FFF2-40B4-BE49-F238E27FC236}">
                <a16:creationId xmlns:a16="http://schemas.microsoft.com/office/drawing/2014/main" id="{A9E0CDCB-C4E8-E22B-3C83-F91DC8AD0F76}"/>
              </a:ext>
            </a:extLst>
          </p:cNvPr>
          <p:cNvSpPr txBox="1"/>
          <p:nvPr/>
        </p:nvSpPr>
        <p:spPr>
          <a:xfrm>
            <a:off x="9865864" y="5126635"/>
            <a:ext cx="1948953" cy="522387"/>
          </a:xfrm>
          <a:prstGeom prst="rect">
            <a:avLst/>
          </a:prstGeom>
        </p:spPr>
        <p:txBody>
          <a:bodyPr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Critical scientific literacy (or ethical literacy)</a:t>
            </a:r>
          </a:p>
        </p:txBody>
      </p:sp>
      <p:grpSp>
        <p:nvGrpSpPr>
          <p:cNvPr id="44" name="Group 13">
            <a:extLst>
              <a:ext uri="{FF2B5EF4-FFF2-40B4-BE49-F238E27FC236}">
                <a16:creationId xmlns:a16="http://schemas.microsoft.com/office/drawing/2014/main" id="{9BB0975C-AC21-1F5C-9457-ABD42B3B5458}"/>
              </a:ext>
            </a:extLst>
          </p:cNvPr>
          <p:cNvGrpSpPr/>
          <p:nvPr/>
        </p:nvGrpSpPr>
        <p:grpSpPr>
          <a:xfrm>
            <a:off x="7368473" y="4876146"/>
            <a:ext cx="2247957" cy="839811"/>
            <a:chOff x="0" y="0"/>
            <a:chExt cx="857624" cy="775039"/>
          </a:xfrm>
        </p:grpSpPr>
        <p:sp>
          <p:nvSpPr>
            <p:cNvPr id="45" name="Freeform 14">
              <a:extLst>
                <a:ext uri="{FF2B5EF4-FFF2-40B4-BE49-F238E27FC236}">
                  <a16:creationId xmlns:a16="http://schemas.microsoft.com/office/drawing/2014/main" id="{A253B2AE-6813-460E-4029-E2AD7696B220}"/>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solidFill>
              <a:srgbClr val="EDF0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TextBox 15">
              <a:extLst>
                <a:ext uri="{FF2B5EF4-FFF2-40B4-BE49-F238E27FC236}">
                  <a16:creationId xmlns:a16="http://schemas.microsoft.com/office/drawing/2014/main" id="{F97A47C4-D8A0-255B-4CA7-BF3AA159B89D}"/>
                </a:ext>
              </a:extLst>
            </p:cNvPr>
            <p:cNvSpPr txBox="1"/>
            <p:nvPr/>
          </p:nvSpPr>
          <p:spPr>
            <a:xfrm>
              <a:off x="0" y="-47625"/>
              <a:ext cx="857624" cy="822664"/>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48" name="Group 13">
            <a:extLst>
              <a:ext uri="{FF2B5EF4-FFF2-40B4-BE49-F238E27FC236}">
                <a16:creationId xmlns:a16="http://schemas.microsoft.com/office/drawing/2014/main" id="{71FA8642-E060-51E6-75F6-47618538E466}"/>
              </a:ext>
            </a:extLst>
          </p:cNvPr>
          <p:cNvGrpSpPr/>
          <p:nvPr/>
        </p:nvGrpSpPr>
        <p:grpSpPr>
          <a:xfrm>
            <a:off x="4940351" y="4906469"/>
            <a:ext cx="2247957" cy="839811"/>
            <a:chOff x="0" y="0"/>
            <a:chExt cx="857624" cy="775039"/>
          </a:xfrm>
        </p:grpSpPr>
        <p:sp>
          <p:nvSpPr>
            <p:cNvPr id="49" name="Freeform 14">
              <a:extLst>
                <a:ext uri="{FF2B5EF4-FFF2-40B4-BE49-F238E27FC236}">
                  <a16:creationId xmlns:a16="http://schemas.microsoft.com/office/drawing/2014/main" id="{89E2D050-6565-A12B-8726-62D0C0B7A808}"/>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solidFill>
              <a:srgbClr val="EDF0F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TextBox 15">
              <a:extLst>
                <a:ext uri="{FF2B5EF4-FFF2-40B4-BE49-F238E27FC236}">
                  <a16:creationId xmlns:a16="http://schemas.microsoft.com/office/drawing/2014/main" id="{D71C4C4B-77AD-081E-FB45-6CA205996FC7}"/>
                </a:ext>
              </a:extLst>
            </p:cNvPr>
            <p:cNvSpPr txBox="1"/>
            <p:nvPr/>
          </p:nvSpPr>
          <p:spPr>
            <a:xfrm>
              <a:off x="0" y="-47625"/>
              <a:ext cx="857624" cy="822664"/>
            </a:xfrm>
            <a:prstGeom prst="rect">
              <a:avLst/>
            </a:prstGeom>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5" name="TextBox 30">
            <a:extLst>
              <a:ext uri="{FF2B5EF4-FFF2-40B4-BE49-F238E27FC236}">
                <a16:creationId xmlns:a16="http://schemas.microsoft.com/office/drawing/2014/main" id="{0A292A87-DA6D-45CB-3A64-892D4A602C2B}"/>
              </a:ext>
            </a:extLst>
          </p:cNvPr>
          <p:cNvSpPr txBox="1"/>
          <p:nvPr/>
        </p:nvSpPr>
        <p:spPr>
          <a:xfrm>
            <a:off x="7644577" y="5223893"/>
            <a:ext cx="1630107" cy="522387"/>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Pathways and careers</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sp>
        <p:nvSpPr>
          <p:cNvPr id="31" name="TextBox 23">
            <a:extLst>
              <a:ext uri="{FF2B5EF4-FFF2-40B4-BE49-F238E27FC236}">
                <a16:creationId xmlns:a16="http://schemas.microsoft.com/office/drawing/2014/main" id="{0A113E77-04B3-F209-9AF4-7B22724483A6}"/>
              </a:ext>
            </a:extLst>
          </p:cNvPr>
          <p:cNvSpPr txBox="1"/>
          <p:nvPr/>
        </p:nvSpPr>
        <p:spPr>
          <a:xfrm>
            <a:off x="5243482" y="5168165"/>
            <a:ext cx="1669242" cy="667812"/>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Applications and contexts</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a:p>
            <a:pPr marL="0" marR="0" lvl="0" indent="0" algn="l" defTabSz="914400" rtl="0" eaLnBrk="1" fontAlgn="auto" latinLnBrk="0" hangingPunct="1">
              <a:lnSpc>
                <a:spcPts val="1298"/>
              </a:lnSpc>
              <a:spcBef>
                <a:spcPct val="0"/>
              </a:spcBef>
              <a:spcAft>
                <a:spcPts val="0"/>
              </a:spcAft>
              <a:buClrTx/>
              <a:buSzTx/>
              <a:buFontTx/>
              <a:buNone/>
              <a:tabLst/>
              <a:defRPr/>
            </a:pPr>
            <a:endParaRPr kumimoji="0" lang="en-US" sz="1201" b="0" i="0" u="none" strike="noStrike" kern="1200" cap="none" spc="0" normalizeH="0" baseline="0" noProof="0">
              <a:ln>
                <a:noFill/>
              </a:ln>
              <a:solidFill>
                <a:srgbClr val="000000"/>
              </a:solidFill>
              <a:effectLst/>
              <a:uLnTx/>
              <a:uFillTx/>
              <a:latin typeface="Aptos"/>
              <a:ea typeface="Aptos"/>
              <a:cs typeface="Aptos"/>
              <a:sym typeface="Aptos"/>
            </a:endParaRPr>
          </a:p>
        </p:txBody>
      </p:sp>
      <p:sp>
        <p:nvSpPr>
          <p:cNvPr id="3" name="TextBox 2">
            <a:extLst>
              <a:ext uri="{FF2B5EF4-FFF2-40B4-BE49-F238E27FC236}">
                <a16:creationId xmlns:a16="http://schemas.microsoft.com/office/drawing/2014/main" id="{829EA977-3710-356C-2962-1D745BCAD576}"/>
              </a:ext>
            </a:extLst>
          </p:cNvPr>
          <p:cNvSpPr txBox="1"/>
          <p:nvPr/>
        </p:nvSpPr>
        <p:spPr>
          <a:xfrm>
            <a:off x="2633407" y="6120154"/>
            <a:ext cx="7974764" cy="646331"/>
          </a:xfrm>
          <a:prstGeom prst="rect">
            <a:avLst/>
          </a:prstGeom>
          <a:solidFill>
            <a:srgbClr val="E9713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382570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6438E9-8A2F-0FE7-90A5-40E03A048958}"/>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3769D70B-57BA-BAFF-A70A-9E6382E01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45845CBD-E744-152B-CA49-047568A55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D041E265-4667-EE92-C79A-4FA6B3988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EF506E89-802A-5383-B5BE-4EDA28D3F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BE966B2B-7DF7-C3CF-9F13-7F0EF7571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D7D7528E-AA0E-0034-1100-EF9A6E23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A737806E-94AC-C71F-5692-0C3CA67AC3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BD5EE323-4720-BFBF-2490-65C9E4656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D7396877-DFCA-C279-E8A0-FFEB654113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145AA999-74B3-723D-36F4-36CDFB8F5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45947B4E-4B1E-E960-C617-A2CBE87748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9DFBEE2A-E3B7-1E73-3710-4AE01569F037}"/>
              </a:ext>
            </a:extLst>
          </p:cNvPr>
          <p:cNvSpPr txBox="1"/>
          <p:nvPr/>
        </p:nvSpPr>
        <p:spPr>
          <a:xfrm>
            <a:off x="283322" y="1296963"/>
            <a:ext cx="11565228" cy="2809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Segoe UI"/>
              </a:rPr>
              <a:t>Life on Earth is complex, diverse and interconnected and relies on the resources of the natural world.  All organisms share common features. Biological systems have evolved and continue to adapt in response to environmental pressures.  Life is in a delicate balance where organisms rely on each other for survival.  Understanding this balance empowers us to protect it.  </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CA862675-78C6-1911-BA22-1DFA3FF0D579}"/>
              </a:ext>
            </a:extLst>
          </p:cNvPr>
          <p:cNvPicPr>
            <a:picLocks noChangeAspect="1"/>
          </p:cNvPicPr>
          <p:nvPr/>
        </p:nvPicPr>
        <p:blipFill>
          <a:blip r:embed="rId3"/>
          <a:stretch>
            <a:fillRect/>
          </a:stretch>
        </p:blipFill>
        <p:spPr>
          <a:xfrm>
            <a:off x="10883189" y="85322"/>
            <a:ext cx="1147283" cy="1213834"/>
          </a:xfrm>
          <a:prstGeom prst="rect">
            <a:avLst/>
          </a:prstGeom>
        </p:spPr>
      </p:pic>
      <p:sp>
        <p:nvSpPr>
          <p:cNvPr id="23" name="TextBox 22">
            <a:extLst>
              <a:ext uri="{FF2B5EF4-FFF2-40B4-BE49-F238E27FC236}">
                <a16:creationId xmlns:a16="http://schemas.microsoft.com/office/drawing/2014/main" id="{A7037B87-9930-CAE5-48D7-2A348B360EB0}"/>
              </a:ext>
            </a:extLst>
          </p:cNvPr>
          <p:cNvSpPr txBox="1"/>
          <p:nvPr/>
        </p:nvSpPr>
        <p:spPr>
          <a:xfrm>
            <a:off x="1516673" y="351574"/>
            <a:ext cx="91525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THE TAPESTRY OF LIFE</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descr="A green square with a white paint brush&#10;&#10;AI-generated content may be incorrect.">
            <a:extLst>
              <a:ext uri="{FF2B5EF4-FFF2-40B4-BE49-F238E27FC236}">
                <a16:creationId xmlns:a16="http://schemas.microsoft.com/office/drawing/2014/main" id="{B9B5F53E-6479-A193-30C9-196C6DC3F31E}"/>
              </a:ext>
            </a:extLst>
          </p:cNvPr>
          <p:cNvPicPr>
            <a:picLocks noChangeAspect="1"/>
          </p:cNvPicPr>
          <p:nvPr/>
        </p:nvPicPr>
        <p:blipFill>
          <a:blip r:embed="rId4"/>
          <a:stretch>
            <a:fillRect/>
          </a:stretch>
        </p:blipFill>
        <p:spPr>
          <a:xfrm>
            <a:off x="283322" y="222784"/>
            <a:ext cx="1114425" cy="1066800"/>
          </a:xfrm>
          <a:prstGeom prst="rect">
            <a:avLst/>
          </a:prstGeom>
        </p:spPr>
      </p:pic>
      <p:grpSp>
        <p:nvGrpSpPr>
          <p:cNvPr id="3" name="Group 2"/>
          <p:cNvGrpSpPr/>
          <p:nvPr/>
        </p:nvGrpSpPr>
        <p:grpSpPr>
          <a:xfrm>
            <a:off x="422241" y="4602970"/>
            <a:ext cx="2176454" cy="662621"/>
            <a:chOff x="0" y="0"/>
            <a:chExt cx="897762" cy="812800"/>
          </a:xfrm>
          <a:solidFill>
            <a:schemeClr val="bg1"/>
          </a:solidFill>
        </p:grpSpPr>
        <p:sp>
          <p:nvSpPr>
            <p:cNvPr id="4" name="Freeform 3"/>
            <p:cNvSpPr/>
            <p:nvPr/>
          </p:nvSpPr>
          <p:spPr>
            <a:xfrm>
              <a:off x="0" y="0"/>
              <a:ext cx="897762" cy="812800"/>
            </a:xfrm>
            <a:custGeom>
              <a:avLst/>
              <a:gdLst/>
              <a:ahLst/>
              <a:cxnLst/>
              <a:rect l="l" t="t" r="r" b="b"/>
              <a:pathLst>
                <a:path w="897762" h="812800">
                  <a:moveTo>
                    <a:pt x="115833" y="0"/>
                  </a:moveTo>
                  <a:lnTo>
                    <a:pt x="781930" y="0"/>
                  </a:lnTo>
                  <a:cubicBezTo>
                    <a:pt x="845902" y="0"/>
                    <a:pt x="897762" y="51860"/>
                    <a:pt x="897762" y="115833"/>
                  </a:cubicBezTo>
                  <a:lnTo>
                    <a:pt x="897762" y="696967"/>
                  </a:lnTo>
                  <a:cubicBezTo>
                    <a:pt x="897762" y="760940"/>
                    <a:pt x="845902" y="812800"/>
                    <a:pt x="781930" y="812800"/>
                  </a:cubicBezTo>
                  <a:lnTo>
                    <a:pt x="115833" y="812800"/>
                  </a:lnTo>
                  <a:cubicBezTo>
                    <a:pt x="51860" y="812800"/>
                    <a:pt x="0" y="760940"/>
                    <a:pt x="0" y="696967"/>
                  </a:cubicBezTo>
                  <a:lnTo>
                    <a:pt x="0" y="115833"/>
                  </a:lnTo>
                  <a:cubicBezTo>
                    <a:pt x="0" y="51860"/>
                    <a:pt x="51860" y="0"/>
                    <a:pt x="115833" y="0"/>
                  </a:cubicBezTo>
                  <a:close/>
                </a:path>
              </a:pathLst>
            </a:custGeom>
            <a:grpFill/>
            <a:ln w="38100">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4"/>
            <p:cNvSpPr txBox="1"/>
            <p:nvPr/>
          </p:nvSpPr>
          <p:spPr>
            <a:xfrm>
              <a:off x="0" y="-47625"/>
              <a:ext cx="897762" cy="860425"/>
            </a:xfrm>
            <a:prstGeom prst="rect">
              <a:avLst/>
            </a:prstGeom>
            <a:grpFill/>
            <a:ln w="38100">
              <a:solidFill>
                <a:schemeClr val="accent6">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9"/>
          <p:cNvSpPr txBox="1"/>
          <p:nvPr/>
        </p:nvSpPr>
        <p:spPr>
          <a:xfrm>
            <a:off x="798049" y="4835085"/>
            <a:ext cx="1915006" cy="188962"/>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ct val="0"/>
              </a:spcBef>
              <a:spcAft>
                <a:spcPts val="0"/>
              </a:spcAft>
              <a:buClrTx/>
              <a:buSzTx/>
              <a:buFontTx/>
              <a:buNone/>
              <a:tabLst/>
              <a:defRPr/>
            </a:pPr>
            <a:r>
              <a:rPr kumimoji="0" lang="en-US" sz="1800" b="1" i="0" u="none" strike="noStrike" kern="1200" cap="none" spc="0" normalizeH="0" baseline="0" noProof="0">
                <a:ln>
                  <a:noFill/>
                </a:ln>
                <a:solidFill>
                  <a:srgbClr val="4EA72E">
                    <a:lumMod val="75000"/>
                  </a:srgbClr>
                </a:solidFill>
                <a:effectLst/>
                <a:uLnTx/>
                <a:uFillTx/>
                <a:latin typeface="Aptos Bold"/>
                <a:ea typeface="Aptos Bold"/>
                <a:cs typeface="Aptos Bold"/>
                <a:sym typeface="Aptos Bold"/>
              </a:rPr>
              <a:t>Life science</a:t>
            </a:r>
          </a:p>
        </p:txBody>
      </p:sp>
      <p:grpSp>
        <p:nvGrpSpPr>
          <p:cNvPr id="10" name="Group 10"/>
          <p:cNvGrpSpPr/>
          <p:nvPr/>
        </p:nvGrpSpPr>
        <p:grpSpPr>
          <a:xfrm>
            <a:off x="2723787" y="4613240"/>
            <a:ext cx="2266605" cy="682046"/>
            <a:chOff x="0" y="0"/>
            <a:chExt cx="897762" cy="812800"/>
          </a:xfrm>
          <a:solidFill>
            <a:schemeClr val="bg1"/>
          </a:solidFill>
        </p:grpSpPr>
        <p:sp>
          <p:nvSpPr>
            <p:cNvPr id="11" name="Freeform 11"/>
            <p:cNvSpPr/>
            <p:nvPr/>
          </p:nvSpPr>
          <p:spPr>
            <a:xfrm>
              <a:off x="0" y="0"/>
              <a:ext cx="897762" cy="812800"/>
            </a:xfrm>
            <a:custGeom>
              <a:avLst/>
              <a:gdLst/>
              <a:ahLst/>
              <a:cxnLst/>
              <a:rect l="l" t="t" r="r" b="b"/>
              <a:pathLst>
                <a:path w="897762" h="812800">
                  <a:moveTo>
                    <a:pt x="115833" y="0"/>
                  </a:moveTo>
                  <a:lnTo>
                    <a:pt x="781930" y="0"/>
                  </a:lnTo>
                  <a:cubicBezTo>
                    <a:pt x="845902" y="0"/>
                    <a:pt x="897762" y="51860"/>
                    <a:pt x="897762" y="115833"/>
                  </a:cubicBezTo>
                  <a:lnTo>
                    <a:pt x="897762" y="696967"/>
                  </a:lnTo>
                  <a:cubicBezTo>
                    <a:pt x="897762" y="760940"/>
                    <a:pt x="845902" y="812800"/>
                    <a:pt x="781930" y="812800"/>
                  </a:cubicBezTo>
                  <a:lnTo>
                    <a:pt x="115833" y="812800"/>
                  </a:lnTo>
                  <a:cubicBezTo>
                    <a:pt x="51860" y="812800"/>
                    <a:pt x="0" y="760940"/>
                    <a:pt x="0" y="696967"/>
                  </a:cubicBezTo>
                  <a:lnTo>
                    <a:pt x="0" y="115833"/>
                  </a:lnTo>
                  <a:cubicBezTo>
                    <a:pt x="0" y="51860"/>
                    <a:pt x="51860" y="0"/>
                    <a:pt x="115833" y="0"/>
                  </a:cubicBezTo>
                  <a:close/>
                </a:path>
              </a:pathLst>
            </a:custGeom>
            <a:grpFill/>
            <a:ln w="38100">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2"/>
            <p:cNvSpPr txBox="1"/>
            <p:nvPr/>
          </p:nvSpPr>
          <p:spPr>
            <a:xfrm>
              <a:off x="0" y="-47625"/>
              <a:ext cx="897762" cy="860425"/>
            </a:xfrm>
            <a:prstGeom prst="rect">
              <a:avLst/>
            </a:prstGeom>
            <a:grpFill/>
            <a:ln w="38100">
              <a:solidFill>
                <a:schemeClr val="accent6">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TextBox 16"/>
          <p:cNvSpPr txBox="1"/>
          <p:nvPr/>
        </p:nvSpPr>
        <p:spPr>
          <a:xfrm>
            <a:off x="2979977" y="4851059"/>
            <a:ext cx="1948953" cy="181909"/>
          </a:xfrm>
          <a:prstGeom prst="rect">
            <a:avLst/>
          </a:prstGeom>
        </p:spPr>
        <p:txBody>
          <a:bodyPr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4EA72E">
                    <a:lumMod val="75000"/>
                  </a:srgbClr>
                </a:solidFill>
                <a:effectLst/>
                <a:uLnTx/>
                <a:uFillTx/>
                <a:latin typeface="Aptos Bold"/>
                <a:ea typeface="Aptos Bold"/>
                <a:cs typeface="Aptos Bold"/>
                <a:sym typeface="Aptos Bold"/>
              </a:rPr>
              <a:t>Interdependence</a:t>
            </a:r>
          </a:p>
        </p:txBody>
      </p:sp>
      <p:grpSp>
        <p:nvGrpSpPr>
          <p:cNvPr id="17" name="Group 17"/>
          <p:cNvGrpSpPr/>
          <p:nvPr/>
        </p:nvGrpSpPr>
        <p:grpSpPr>
          <a:xfrm>
            <a:off x="5115484" y="4622294"/>
            <a:ext cx="2107327" cy="671405"/>
            <a:chOff x="0" y="0"/>
            <a:chExt cx="897762" cy="812800"/>
          </a:xfrm>
          <a:solidFill>
            <a:schemeClr val="bg1"/>
          </a:solidFill>
        </p:grpSpPr>
        <p:sp>
          <p:nvSpPr>
            <p:cNvPr id="18" name="Freeform 18"/>
            <p:cNvSpPr/>
            <p:nvPr/>
          </p:nvSpPr>
          <p:spPr>
            <a:xfrm>
              <a:off x="0" y="0"/>
              <a:ext cx="897762" cy="812800"/>
            </a:xfrm>
            <a:custGeom>
              <a:avLst/>
              <a:gdLst/>
              <a:ahLst/>
              <a:cxnLst/>
              <a:rect l="l" t="t" r="r" b="b"/>
              <a:pathLst>
                <a:path w="897762" h="812800">
                  <a:moveTo>
                    <a:pt x="115833" y="0"/>
                  </a:moveTo>
                  <a:lnTo>
                    <a:pt x="781930" y="0"/>
                  </a:lnTo>
                  <a:cubicBezTo>
                    <a:pt x="845902" y="0"/>
                    <a:pt x="897762" y="51860"/>
                    <a:pt x="897762" y="115833"/>
                  </a:cubicBezTo>
                  <a:lnTo>
                    <a:pt x="897762" y="696967"/>
                  </a:lnTo>
                  <a:cubicBezTo>
                    <a:pt x="897762" y="760940"/>
                    <a:pt x="845902" y="812800"/>
                    <a:pt x="781930" y="812800"/>
                  </a:cubicBezTo>
                  <a:lnTo>
                    <a:pt x="115833" y="812800"/>
                  </a:lnTo>
                  <a:cubicBezTo>
                    <a:pt x="51860" y="812800"/>
                    <a:pt x="0" y="760940"/>
                    <a:pt x="0" y="696967"/>
                  </a:cubicBezTo>
                  <a:lnTo>
                    <a:pt x="0" y="115833"/>
                  </a:lnTo>
                  <a:cubicBezTo>
                    <a:pt x="0" y="51860"/>
                    <a:pt x="51860" y="0"/>
                    <a:pt x="115833" y="0"/>
                  </a:cubicBezTo>
                  <a:close/>
                </a:path>
              </a:pathLst>
            </a:custGeom>
            <a:grpFill/>
            <a:ln w="38100">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9"/>
            <p:cNvSpPr txBox="1"/>
            <p:nvPr/>
          </p:nvSpPr>
          <p:spPr>
            <a:xfrm>
              <a:off x="0" y="-47625"/>
              <a:ext cx="897762" cy="860425"/>
            </a:xfrm>
            <a:prstGeom prst="rect">
              <a:avLst/>
            </a:prstGeom>
            <a:grpFill/>
            <a:ln w="38100">
              <a:solidFill>
                <a:schemeClr val="accent6">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TextBox 23"/>
          <p:cNvSpPr txBox="1"/>
          <p:nvPr/>
        </p:nvSpPr>
        <p:spPr>
          <a:xfrm>
            <a:off x="5765226" y="4851058"/>
            <a:ext cx="1948953" cy="181909"/>
          </a:xfrm>
          <a:prstGeom prst="rect">
            <a:avLst/>
          </a:prstGeom>
        </p:spPr>
        <p:txBody>
          <a:bodyPr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4EA72E">
                    <a:lumMod val="75000"/>
                  </a:srgbClr>
                </a:solidFill>
                <a:effectLst/>
                <a:uLnTx/>
                <a:uFillTx/>
                <a:latin typeface="Aptos Bold"/>
                <a:ea typeface="Aptos Bold"/>
                <a:cs typeface="Aptos Bold"/>
                <a:sym typeface="Aptos Bold"/>
              </a:rPr>
              <a:t>Health</a:t>
            </a:r>
          </a:p>
        </p:txBody>
      </p:sp>
      <p:grpSp>
        <p:nvGrpSpPr>
          <p:cNvPr id="7" name="Group 17">
            <a:extLst>
              <a:ext uri="{FF2B5EF4-FFF2-40B4-BE49-F238E27FC236}">
                <a16:creationId xmlns:a16="http://schemas.microsoft.com/office/drawing/2014/main" id="{187B8DD6-BA14-628C-F703-2789A3E89843}"/>
              </a:ext>
            </a:extLst>
          </p:cNvPr>
          <p:cNvGrpSpPr/>
          <p:nvPr/>
        </p:nvGrpSpPr>
        <p:grpSpPr>
          <a:xfrm>
            <a:off x="7384065" y="4622294"/>
            <a:ext cx="1813174" cy="693432"/>
            <a:chOff x="0" y="0"/>
            <a:chExt cx="897762" cy="812800"/>
          </a:xfrm>
          <a:solidFill>
            <a:schemeClr val="bg1"/>
          </a:solidFill>
        </p:grpSpPr>
        <p:sp>
          <p:nvSpPr>
            <p:cNvPr id="8" name="Freeform 18">
              <a:extLst>
                <a:ext uri="{FF2B5EF4-FFF2-40B4-BE49-F238E27FC236}">
                  <a16:creationId xmlns:a16="http://schemas.microsoft.com/office/drawing/2014/main" id="{63441679-1406-20C4-AC41-C654552BBDE1}"/>
                </a:ext>
              </a:extLst>
            </p:cNvPr>
            <p:cNvSpPr/>
            <p:nvPr/>
          </p:nvSpPr>
          <p:spPr>
            <a:xfrm>
              <a:off x="0" y="0"/>
              <a:ext cx="897762" cy="812800"/>
            </a:xfrm>
            <a:custGeom>
              <a:avLst/>
              <a:gdLst/>
              <a:ahLst/>
              <a:cxnLst/>
              <a:rect l="l" t="t" r="r" b="b"/>
              <a:pathLst>
                <a:path w="897762" h="812800">
                  <a:moveTo>
                    <a:pt x="115833" y="0"/>
                  </a:moveTo>
                  <a:lnTo>
                    <a:pt x="781930" y="0"/>
                  </a:lnTo>
                  <a:cubicBezTo>
                    <a:pt x="845902" y="0"/>
                    <a:pt x="897762" y="51860"/>
                    <a:pt x="897762" y="115833"/>
                  </a:cubicBezTo>
                  <a:lnTo>
                    <a:pt x="897762" y="696967"/>
                  </a:lnTo>
                  <a:cubicBezTo>
                    <a:pt x="897762" y="760940"/>
                    <a:pt x="845902" y="812800"/>
                    <a:pt x="781930" y="812800"/>
                  </a:cubicBezTo>
                  <a:lnTo>
                    <a:pt x="115833" y="812800"/>
                  </a:lnTo>
                  <a:cubicBezTo>
                    <a:pt x="51860" y="812800"/>
                    <a:pt x="0" y="760940"/>
                    <a:pt x="0" y="696967"/>
                  </a:cubicBezTo>
                  <a:lnTo>
                    <a:pt x="0" y="115833"/>
                  </a:lnTo>
                  <a:cubicBezTo>
                    <a:pt x="0" y="51860"/>
                    <a:pt x="51860" y="0"/>
                    <a:pt x="115833" y="0"/>
                  </a:cubicBezTo>
                  <a:close/>
                </a:path>
              </a:pathLst>
            </a:custGeom>
            <a:grpFill/>
            <a:ln w="38100">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9">
              <a:extLst>
                <a:ext uri="{FF2B5EF4-FFF2-40B4-BE49-F238E27FC236}">
                  <a16:creationId xmlns:a16="http://schemas.microsoft.com/office/drawing/2014/main" id="{DE77E7D9-16DE-C93D-71C7-05EE4682033E}"/>
                </a:ext>
              </a:extLst>
            </p:cNvPr>
            <p:cNvSpPr txBox="1"/>
            <p:nvPr/>
          </p:nvSpPr>
          <p:spPr>
            <a:xfrm>
              <a:off x="0" y="-47625"/>
              <a:ext cx="897762" cy="860425"/>
            </a:xfrm>
            <a:prstGeom prst="rect">
              <a:avLst/>
            </a:prstGeom>
            <a:grpFill/>
            <a:ln w="38100">
              <a:solidFill>
                <a:schemeClr val="accent6">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TextBox 30"/>
          <p:cNvSpPr txBox="1"/>
          <p:nvPr/>
        </p:nvSpPr>
        <p:spPr>
          <a:xfrm>
            <a:off x="7530035" y="4835085"/>
            <a:ext cx="1552285" cy="348622"/>
          </a:xfrm>
          <a:prstGeom prst="rect">
            <a:avLst/>
          </a:prstGeom>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4EA72E">
                    <a:lumMod val="75000"/>
                  </a:srgbClr>
                </a:solidFill>
                <a:effectLst/>
                <a:uLnTx/>
                <a:uFillTx/>
                <a:latin typeface="Aptos Bold"/>
                <a:ea typeface="Aptos Bold"/>
                <a:cs typeface="Aptos Bold"/>
                <a:sym typeface="Aptos Bold"/>
              </a:rPr>
              <a:t>Our changing planet</a:t>
            </a:r>
          </a:p>
        </p:txBody>
      </p:sp>
      <p:grpSp>
        <p:nvGrpSpPr>
          <p:cNvPr id="31" name="Group 31"/>
          <p:cNvGrpSpPr/>
          <p:nvPr/>
        </p:nvGrpSpPr>
        <p:grpSpPr>
          <a:xfrm>
            <a:off x="9281123" y="4563395"/>
            <a:ext cx="2500937" cy="835556"/>
            <a:chOff x="-22060" y="-47625"/>
            <a:chExt cx="1013694" cy="860425"/>
          </a:xfrm>
          <a:solidFill>
            <a:schemeClr val="bg1"/>
          </a:solidFill>
        </p:grpSpPr>
        <p:sp>
          <p:nvSpPr>
            <p:cNvPr id="32" name="Freeform 32"/>
            <p:cNvSpPr/>
            <p:nvPr/>
          </p:nvSpPr>
          <p:spPr>
            <a:xfrm>
              <a:off x="0" y="0"/>
              <a:ext cx="991634" cy="812800"/>
            </a:xfrm>
            <a:custGeom>
              <a:avLst/>
              <a:gdLst/>
              <a:ahLst/>
              <a:cxnLst/>
              <a:rect l="l" t="t" r="r" b="b"/>
              <a:pathLst>
                <a:path w="991634" h="812800">
                  <a:moveTo>
                    <a:pt x="104868" y="0"/>
                  </a:moveTo>
                  <a:lnTo>
                    <a:pt x="886766" y="0"/>
                  </a:lnTo>
                  <a:cubicBezTo>
                    <a:pt x="944683" y="0"/>
                    <a:pt x="991634" y="46951"/>
                    <a:pt x="991634" y="104868"/>
                  </a:cubicBezTo>
                  <a:lnTo>
                    <a:pt x="991634" y="707932"/>
                  </a:lnTo>
                  <a:cubicBezTo>
                    <a:pt x="991634" y="765849"/>
                    <a:pt x="944683" y="812800"/>
                    <a:pt x="886766" y="812800"/>
                  </a:cubicBezTo>
                  <a:lnTo>
                    <a:pt x="104868" y="812800"/>
                  </a:lnTo>
                  <a:cubicBezTo>
                    <a:pt x="46951" y="812800"/>
                    <a:pt x="0" y="765849"/>
                    <a:pt x="0" y="707932"/>
                  </a:cubicBezTo>
                  <a:lnTo>
                    <a:pt x="0" y="104868"/>
                  </a:lnTo>
                  <a:cubicBezTo>
                    <a:pt x="0" y="46951"/>
                    <a:pt x="46951" y="0"/>
                    <a:pt x="104868" y="0"/>
                  </a:cubicBezTo>
                  <a:close/>
                </a:path>
              </a:pathLst>
            </a:custGeom>
            <a:grpFill/>
            <a:ln w="38100">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TextBox 33"/>
            <p:cNvSpPr txBox="1"/>
            <p:nvPr/>
          </p:nvSpPr>
          <p:spPr>
            <a:xfrm>
              <a:off x="-22060" y="-47625"/>
              <a:ext cx="991634" cy="860425"/>
            </a:xfrm>
            <a:prstGeom prst="rect">
              <a:avLst/>
            </a:prstGeom>
            <a:grpFill/>
            <a:ln w="38100">
              <a:solidFill>
                <a:schemeClr val="accent6">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TextBox 37"/>
          <p:cNvSpPr txBox="1"/>
          <p:nvPr/>
        </p:nvSpPr>
        <p:spPr>
          <a:xfrm>
            <a:off x="9584814" y="4736885"/>
            <a:ext cx="2073668" cy="682046"/>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4EA72E">
                    <a:lumMod val="75000"/>
                  </a:srgbClr>
                </a:solidFill>
                <a:effectLst/>
                <a:uLnTx/>
                <a:uFillTx/>
                <a:latin typeface="Aptos Bold"/>
                <a:ea typeface="Aptos Bold"/>
                <a:cs typeface="Aptos Bold"/>
                <a:sym typeface="Aptos Bold"/>
              </a:rPr>
              <a:t>Action for climate (or preserving our planet, or our future planet)</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sp>
        <p:nvSpPr>
          <p:cNvPr id="15" name="TextBox 14">
            <a:extLst>
              <a:ext uri="{FF2B5EF4-FFF2-40B4-BE49-F238E27FC236}">
                <a16:creationId xmlns:a16="http://schemas.microsoft.com/office/drawing/2014/main" id="{3688A85A-9814-7A4C-EDB9-2B51428D0B0E}"/>
              </a:ext>
            </a:extLst>
          </p:cNvPr>
          <p:cNvSpPr txBox="1"/>
          <p:nvPr/>
        </p:nvSpPr>
        <p:spPr>
          <a:xfrm>
            <a:off x="2633407" y="6120154"/>
            <a:ext cx="7974764" cy="646331"/>
          </a:xfrm>
          <a:prstGeom prst="rect">
            <a:avLst/>
          </a:prstGeom>
          <a:solidFill>
            <a:srgbClr val="196B2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3289504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1B7105-1F6A-8028-69B7-1D9BFF2CD5B6}"/>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FC1CEE74-E864-35EB-7024-09B35FF3E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C879544A-6334-9EF4-7D02-32080980A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749EF176-7624-B026-692E-158F1E015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5BCA1330-8E1B-3891-C241-5769E04AD8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AE8D4592-26CE-FFB5-4B8A-959E9B933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7B95FEDB-A1ED-3625-B7AE-7DCD64E92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B7CB068A-8BB1-75CC-9119-BC3A4CFBD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8D47F43E-6695-7FFA-5579-FAC7F8E87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5DE0EC4F-B82F-D5B0-EBB4-A6A8FE13C3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EEB4B1D5-7CB4-38ED-3B88-1B7828C15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58BCD084-647C-09CA-05E0-99878D12B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CA6B6B0A-46D5-F3A0-C87F-EE4DF56349DA}"/>
              </a:ext>
            </a:extLst>
          </p:cNvPr>
          <p:cNvSpPr txBox="1"/>
          <p:nvPr/>
        </p:nvSpPr>
        <p:spPr>
          <a:xfrm>
            <a:off x="207290" y="1554926"/>
            <a:ext cx="11565228" cy="2164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Segoe UI"/>
              </a:rPr>
              <a:t>Our world follows the laws of nature. We will learn how things interact through studying forces, electricity, waves, energy, and matter. By understanding these concepts, we can answer key questions about our world. We can also tackle important challenges in society. This knowledge will give us the skills and confidence to understand how things work.</a:t>
            </a: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3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23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D870362B-86AF-527D-3811-1E3644A27092}"/>
              </a:ext>
            </a:extLst>
          </p:cNvPr>
          <p:cNvPicPr>
            <a:picLocks noChangeAspect="1"/>
          </p:cNvPicPr>
          <p:nvPr/>
        </p:nvPicPr>
        <p:blipFill>
          <a:blip r:embed="rId3"/>
          <a:stretch>
            <a:fillRect/>
          </a:stretch>
        </p:blipFill>
        <p:spPr>
          <a:xfrm>
            <a:off x="10883189" y="85322"/>
            <a:ext cx="1147283" cy="1213834"/>
          </a:xfrm>
          <a:prstGeom prst="rect">
            <a:avLst/>
          </a:prstGeom>
        </p:spPr>
      </p:pic>
      <p:sp>
        <p:nvSpPr>
          <p:cNvPr id="23" name="TextBox 22">
            <a:extLst>
              <a:ext uri="{FF2B5EF4-FFF2-40B4-BE49-F238E27FC236}">
                <a16:creationId xmlns:a16="http://schemas.microsoft.com/office/drawing/2014/main" id="{823D415C-569B-636F-3950-394CE9F56624}"/>
              </a:ext>
            </a:extLst>
          </p:cNvPr>
          <p:cNvSpPr txBox="1"/>
          <p:nvPr/>
        </p:nvSpPr>
        <p:spPr>
          <a:xfrm>
            <a:off x="1543461" y="267039"/>
            <a:ext cx="915258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HOW THINGS WORK</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blue square with a white head with gears inside&#10;&#10;AI-generated content may be incorrect.">
            <a:extLst>
              <a:ext uri="{FF2B5EF4-FFF2-40B4-BE49-F238E27FC236}">
                <a16:creationId xmlns:a16="http://schemas.microsoft.com/office/drawing/2014/main" id="{CA93D123-11CE-C149-F3FF-01B0D9771887}"/>
              </a:ext>
            </a:extLst>
          </p:cNvPr>
          <p:cNvPicPr>
            <a:picLocks noChangeAspect="1"/>
          </p:cNvPicPr>
          <p:nvPr/>
        </p:nvPicPr>
        <p:blipFill>
          <a:blip r:embed="rId4"/>
          <a:stretch>
            <a:fillRect/>
          </a:stretch>
        </p:blipFill>
        <p:spPr>
          <a:xfrm>
            <a:off x="337543" y="148982"/>
            <a:ext cx="1123950" cy="1066800"/>
          </a:xfrm>
          <a:prstGeom prst="rect">
            <a:avLst/>
          </a:prstGeom>
        </p:spPr>
      </p:pic>
      <p:grpSp>
        <p:nvGrpSpPr>
          <p:cNvPr id="2" name="Group 6">
            <a:extLst>
              <a:ext uri="{FF2B5EF4-FFF2-40B4-BE49-F238E27FC236}">
                <a16:creationId xmlns:a16="http://schemas.microsoft.com/office/drawing/2014/main" id="{3EBEC4FB-76DB-1972-9BA9-205BC247C07E}"/>
              </a:ext>
            </a:extLst>
          </p:cNvPr>
          <p:cNvGrpSpPr/>
          <p:nvPr/>
        </p:nvGrpSpPr>
        <p:grpSpPr>
          <a:xfrm>
            <a:off x="2086897" y="4266408"/>
            <a:ext cx="2365360" cy="527186"/>
            <a:chOff x="0" y="0"/>
            <a:chExt cx="857624" cy="775039"/>
          </a:xfrm>
          <a:solidFill>
            <a:schemeClr val="bg1"/>
          </a:solidFill>
        </p:grpSpPr>
        <p:sp>
          <p:nvSpPr>
            <p:cNvPr id="3" name="Freeform 7">
              <a:extLst>
                <a:ext uri="{FF2B5EF4-FFF2-40B4-BE49-F238E27FC236}">
                  <a16:creationId xmlns:a16="http://schemas.microsoft.com/office/drawing/2014/main" id="{3988009F-91F5-6E02-985B-64945D613B71}"/>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8">
              <a:extLst>
                <a:ext uri="{FF2B5EF4-FFF2-40B4-BE49-F238E27FC236}">
                  <a16:creationId xmlns:a16="http://schemas.microsoft.com/office/drawing/2014/main" id="{C93F30FD-E1D8-E97B-2FF9-73FB8B766E49}"/>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TextBox 9">
            <a:extLst>
              <a:ext uri="{FF2B5EF4-FFF2-40B4-BE49-F238E27FC236}">
                <a16:creationId xmlns:a16="http://schemas.microsoft.com/office/drawing/2014/main" id="{568BEC0C-99F8-6AA1-0240-86729242352C}"/>
              </a:ext>
            </a:extLst>
          </p:cNvPr>
          <p:cNvSpPr txBox="1"/>
          <p:nvPr/>
        </p:nvSpPr>
        <p:spPr>
          <a:xfrm>
            <a:off x="2211369" y="4447304"/>
            <a:ext cx="2113785" cy="348622"/>
          </a:xfrm>
          <a:prstGeom prst="rect">
            <a:avLst/>
          </a:prstGeom>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Waves and radiation</a:t>
            </a:r>
          </a:p>
          <a:p>
            <a:pPr marL="0" marR="0" lvl="0" indent="0" algn="ctr" defTabSz="914400" rtl="0" eaLnBrk="1" fontAlgn="auto" latinLnBrk="0" hangingPunct="1">
              <a:lnSpc>
                <a:spcPts val="1298"/>
              </a:lnSpc>
              <a:spcBef>
                <a:spcPct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7" name="Group 13">
            <a:extLst>
              <a:ext uri="{FF2B5EF4-FFF2-40B4-BE49-F238E27FC236}">
                <a16:creationId xmlns:a16="http://schemas.microsoft.com/office/drawing/2014/main" id="{16F13CAA-0E1E-3761-27A7-2FF08310DA8B}"/>
              </a:ext>
            </a:extLst>
          </p:cNvPr>
          <p:cNvGrpSpPr/>
          <p:nvPr/>
        </p:nvGrpSpPr>
        <p:grpSpPr>
          <a:xfrm>
            <a:off x="5103069" y="4266408"/>
            <a:ext cx="2242832" cy="527186"/>
            <a:chOff x="0" y="0"/>
            <a:chExt cx="857624" cy="775039"/>
          </a:xfrm>
          <a:solidFill>
            <a:schemeClr val="bg1"/>
          </a:solidFill>
        </p:grpSpPr>
        <p:sp>
          <p:nvSpPr>
            <p:cNvPr id="8" name="Freeform 14">
              <a:extLst>
                <a:ext uri="{FF2B5EF4-FFF2-40B4-BE49-F238E27FC236}">
                  <a16:creationId xmlns:a16="http://schemas.microsoft.com/office/drawing/2014/main" id="{08DBADC3-ACE3-DBBD-53E7-EAD6062118C2}"/>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15">
              <a:extLst>
                <a:ext uri="{FF2B5EF4-FFF2-40B4-BE49-F238E27FC236}">
                  <a16:creationId xmlns:a16="http://schemas.microsoft.com/office/drawing/2014/main" id="{97D64278-E014-2545-48E6-D994C0850C19}"/>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 name="TextBox 16">
            <a:extLst>
              <a:ext uri="{FF2B5EF4-FFF2-40B4-BE49-F238E27FC236}">
                <a16:creationId xmlns:a16="http://schemas.microsoft.com/office/drawing/2014/main" id="{9FA1D194-52CA-784C-3B16-505AC170DE5A}"/>
              </a:ext>
            </a:extLst>
          </p:cNvPr>
          <p:cNvSpPr txBox="1"/>
          <p:nvPr/>
        </p:nvSpPr>
        <p:spPr>
          <a:xfrm>
            <a:off x="5267901" y="4426427"/>
            <a:ext cx="1948953" cy="348622"/>
          </a:xfrm>
          <a:prstGeom prst="rect">
            <a:avLst/>
          </a:prstGeom>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Properties of matter</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11" name="Group 20">
            <a:extLst>
              <a:ext uri="{FF2B5EF4-FFF2-40B4-BE49-F238E27FC236}">
                <a16:creationId xmlns:a16="http://schemas.microsoft.com/office/drawing/2014/main" id="{A99F9C05-1F2F-624E-FF18-45431D8D1C31}"/>
              </a:ext>
            </a:extLst>
          </p:cNvPr>
          <p:cNvGrpSpPr/>
          <p:nvPr/>
        </p:nvGrpSpPr>
        <p:grpSpPr>
          <a:xfrm>
            <a:off x="8135203" y="4215468"/>
            <a:ext cx="2170861" cy="559581"/>
            <a:chOff x="0" y="0"/>
            <a:chExt cx="857624" cy="775039"/>
          </a:xfrm>
          <a:solidFill>
            <a:schemeClr val="bg1"/>
          </a:solidFill>
        </p:grpSpPr>
        <p:sp>
          <p:nvSpPr>
            <p:cNvPr id="12" name="Freeform 21">
              <a:extLst>
                <a:ext uri="{FF2B5EF4-FFF2-40B4-BE49-F238E27FC236}">
                  <a16:creationId xmlns:a16="http://schemas.microsoft.com/office/drawing/2014/main" id="{EE246F84-1E68-C7A0-6FB1-DBE503F64F47}"/>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22">
              <a:extLst>
                <a:ext uri="{FF2B5EF4-FFF2-40B4-BE49-F238E27FC236}">
                  <a16:creationId xmlns:a16="http://schemas.microsoft.com/office/drawing/2014/main" id="{0DEA35AA-314A-6A27-BD77-CAE08105ABEF}"/>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23">
            <a:extLst>
              <a:ext uri="{FF2B5EF4-FFF2-40B4-BE49-F238E27FC236}">
                <a16:creationId xmlns:a16="http://schemas.microsoft.com/office/drawing/2014/main" id="{49B50E6F-6D9F-F1F3-406E-B44825885AD1}"/>
              </a:ext>
            </a:extLst>
          </p:cNvPr>
          <p:cNvSpPr txBox="1"/>
          <p:nvPr/>
        </p:nvSpPr>
        <p:spPr>
          <a:xfrm>
            <a:off x="8246156" y="4332371"/>
            <a:ext cx="1948953" cy="515334"/>
          </a:xfrm>
          <a:prstGeom prst="rect">
            <a:avLst/>
          </a:prstGeom>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Quantum and nuclear physics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15" name="Group 27">
            <a:extLst>
              <a:ext uri="{FF2B5EF4-FFF2-40B4-BE49-F238E27FC236}">
                <a16:creationId xmlns:a16="http://schemas.microsoft.com/office/drawing/2014/main" id="{622A9F9E-2E08-94E8-B44E-507D65C46828}"/>
              </a:ext>
            </a:extLst>
          </p:cNvPr>
          <p:cNvGrpSpPr/>
          <p:nvPr/>
        </p:nvGrpSpPr>
        <p:grpSpPr>
          <a:xfrm>
            <a:off x="5142551" y="5200543"/>
            <a:ext cx="2235773" cy="559581"/>
            <a:chOff x="0" y="0"/>
            <a:chExt cx="857624" cy="775039"/>
          </a:xfrm>
          <a:solidFill>
            <a:schemeClr val="bg1"/>
          </a:solidFill>
        </p:grpSpPr>
        <p:sp>
          <p:nvSpPr>
            <p:cNvPr id="16" name="Freeform 28">
              <a:extLst>
                <a:ext uri="{FF2B5EF4-FFF2-40B4-BE49-F238E27FC236}">
                  <a16:creationId xmlns:a16="http://schemas.microsoft.com/office/drawing/2014/main" id="{ABF583F6-4CFE-27F8-BC37-F7B7B8F1F6DB}"/>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TextBox 29">
              <a:extLst>
                <a:ext uri="{FF2B5EF4-FFF2-40B4-BE49-F238E27FC236}">
                  <a16:creationId xmlns:a16="http://schemas.microsoft.com/office/drawing/2014/main" id="{108C6AFA-ACBE-E5DE-460E-BC1C15108A10}"/>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TextBox 30">
            <a:extLst>
              <a:ext uri="{FF2B5EF4-FFF2-40B4-BE49-F238E27FC236}">
                <a16:creationId xmlns:a16="http://schemas.microsoft.com/office/drawing/2014/main" id="{DE0A0300-40FD-51FA-3AB4-87E8CECA2F7F}"/>
              </a:ext>
            </a:extLst>
          </p:cNvPr>
          <p:cNvSpPr txBox="1"/>
          <p:nvPr/>
        </p:nvSpPr>
        <p:spPr>
          <a:xfrm>
            <a:off x="5230812" y="5331066"/>
            <a:ext cx="1948953" cy="515334"/>
          </a:xfrm>
          <a:prstGeom prst="rect">
            <a:avLst/>
          </a:prstGeom>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Electricity and magnetism</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19" name="Group 34">
            <a:extLst>
              <a:ext uri="{FF2B5EF4-FFF2-40B4-BE49-F238E27FC236}">
                <a16:creationId xmlns:a16="http://schemas.microsoft.com/office/drawing/2014/main" id="{612997C7-529C-4033-BC88-AD3B847AE225}"/>
              </a:ext>
            </a:extLst>
          </p:cNvPr>
          <p:cNvGrpSpPr/>
          <p:nvPr/>
        </p:nvGrpSpPr>
        <p:grpSpPr>
          <a:xfrm>
            <a:off x="1698171" y="5211745"/>
            <a:ext cx="2754086" cy="583924"/>
            <a:chOff x="0" y="0"/>
            <a:chExt cx="857624" cy="775039"/>
          </a:xfrm>
          <a:solidFill>
            <a:schemeClr val="bg1"/>
          </a:solidFill>
        </p:grpSpPr>
        <p:sp>
          <p:nvSpPr>
            <p:cNvPr id="20" name="Freeform 35">
              <a:extLst>
                <a:ext uri="{FF2B5EF4-FFF2-40B4-BE49-F238E27FC236}">
                  <a16:creationId xmlns:a16="http://schemas.microsoft.com/office/drawing/2014/main" id="{FF7678F5-6574-299C-CE77-2AC5C75315B3}"/>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TextBox 36">
              <a:extLst>
                <a:ext uri="{FF2B5EF4-FFF2-40B4-BE49-F238E27FC236}">
                  <a16:creationId xmlns:a16="http://schemas.microsoft.com/office/drawing/2014/main" id="{F7A379BB-1D41-EB54-5285-BB8D7ED8B8CA}"/>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 name="TextBox 37">
            <a:extLst>
              <a:ext uri="{FF2B5EF4-FFF2-40B4-BE49-F238E27FC236}">
                <a16:creationId xmlns:a16="http://schemas.microsoft.com/office/drawing/2014/main" id="{6AE44A21-3095-5995-9E13-6524D48EEA46}"/>
              </a:ext>
            </a:extLst>
          </p:cNvPr>
          <p:cNvSpPr txBox="1"/>
          <p:nvPr/>
        </p:nvSpPr>
        <p:spPr>
          <a:xfrm>
            <a:off x="1185974" y="5415808"/>
            <a:ext cx="3376293" cy="348622"/>
          </a:xfrm>
          <a:prstGeom prst="rect">
            <a:avLst/>
          </a:prstGeom>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Energy (and thermal)</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4" name="Group 41">
            <a:extLst>
              <a:ext uri="{FF2B5EF4-FFF2-40B4-BE49-F238E27FC236}">
                <a16:creationId xmlns:a16="http://schemas.microsoft.com/office/drawing/2014/main" id="{D24024D4-FF63-E876-61AF-4008FF7F6640}"/>
              </a:ext>
            </a:extLst>
          </p:cNvPr>
          <p:cNvGrpSpPr/>
          <p:nvPr/>
        </p:nvGrpSpPr>
        <p:grpSpPr>
          <a:xfrm>
            <a:off x="8153400" y="5201957"/>
            <a:ext cx="1948953" cy="593966"/>
            <a:chOff x="0" y="0"/>
            <a:chExt cx="857624" cy="775039"/>
          </a:xfrm>
          <a:solidFill>
            <a:schemeClr val="bg1"/>
          </a:solidFill>
        </p:grpSpPr>
        <p:sp>
          <p:nvSpPr>
            <p:cNvPr id="25" name="Freeform 42">
              <a:extLst>
                <a:ext uri="{FF2B5EF4-FFF2-40B4-BE49-F238E27FC236}">
                  <a16:creationId xmlns:a16="http://schemas.microsoft.com/office/drawing/2014/main" id="{24AAEA5F-9601-4BE7-675E-E36C93B47DD9}"/>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1">
                  <a:lumMod val="60000"/>
                  <a:lumOff val="4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TextBox 43">
              <a:extLst>
                <a:ext uri="{FF2B5EF4-FFF2-40B4-BE49-F238E27FC236}">
                  <a16:creationId xmlns:a16="http://schemas.microsoft.com/office/drawing/2014/main" id="{F03809BC-BFA1-C851-8826-59B0BAFC2E84}"/>
                </a:ext>
              </a:extLst>
            </p:cNvPr>
            <p:cNvSpPr txBox="1"/>
            <p:nvPr/>
          </p:nvSpPr>
          <p:spPr>
            <a:xfrm>
              <a:off x="0" y="-47625"/>
              <a:ext cx="857624" cy="822664"/>
            </a:xfrm>
            <a:prstGeom prst="rect">
              <a:avLst/>
            </a:prstGeom>
            <a:grpFill/>
            <a:ln w="38100">
              <a:solidFill>
                <a:schemeClr val="accent1">
                  <a:lumMod val="60000"/>
                  <a:lumOff val="40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7" name="TextBox 44">
            <a:extLst>
              <a:ext uri="{FF2B5EF4-FFF2-40B4-BE49-F238E27FC236}">
                <a16:creationId xmlns:a16="http://schemas.microsoft.com/office/drawing/2014/main" id="{1D609AA7-43E9-B32D-DD5D-3F42E2C17DF4}"/>
              </a:ext>
            </a:extLst>
          </p:cNvPr>
          <p:cNvSpPr txBox="1"/>
          <p:nvPr/>
        </p:nvSpPr>
        <p:spPr>
          <a:xfrm>
            <a:off x="7395122" y="5415808"/>
            <a:ext cx="3232555" cy="348622"/>
          </a:xfrm>
          <a:prstGeom prst="rect">
            <a:avLst/>
          </a:prstGeom>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F9ED5"/>
                </a:solidFill>
                <a:effectLst/>
                <a:uLnTx/>
                <a:uFillTx/>
                <a:latin typeface="Aptos Bold"/>
                <a:ea typeface="Aptos Bold"/>
                <a:cs typeface="Aptos Bold"/>
                <a:sym typeface="Aptos Bold"/>
              </a:rPr>
              <a:t>Forces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sp>
        <p:nvSpPr>
          <p:cNvPr id="29" name="TextBox 28">
            <a:extLst>
              <a:ext uri="{FF2B5EF4-FFF2-40B4-BE49-F238E27FC236}">
                <a16:creationId xmlns:a16="http://schemas.microsoft.com/office/drawing/2014/main" id="{E8E07BC5-9626-8549-B6E8-5506A8F2AEA6}"/>
              </a:ext>
            </a:extLst>
          </p:cNvPr>
          <p:cNvSpPr txBox="1"/>
          <p:nvPr/>
        </p:nvSpPr>
        <p:spPr>
          <a:xfrm>
            <a:off x="2633407" y="6120154"/>
            <a:ext cx="7974764" cy="646331"/>
          </a:xfrm>
          <a:prstGeom prst="rect">
            <a:avLst/>
          </a:prstGeom>
          <a:solidFill>
            <a:schemeClr val="tx2">
              <a:lumMod val="50000"/>
              <a:lumOff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1032570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EC7DF5-5484-434E-3144-0B59FB1BE540}"/>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D319F0FA-5476-D828-9B45-E8F1A69C64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DE655EBC-7A76-DF36-D072-BB6E33D62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99202691-1C9A-DB0E-44BF-BE71CB2F7C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C7DA0B39-9688-7F6A-E590-CDE1D7F549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40E5EDB5-6DBB-27BB-5C65-45FBC7A642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89DA8A2D-CD16-A2F2-2EBB-2F9D91DE0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E8CF7E88-337E-258F-0BCB-687ED08B9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697FE85B-7937-EBC0-DDA5-4AC8A1A3A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E4CF9F05-E1BF-FE57-372C-7A206EA52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8E0C3F9A-3E47-1346-FC69-470406009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30A56863-5240-4CEA-B60E-93F23BDCC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9776043B-A78D-09E0-F2EF-B561A06825CA}"/>
              </a:ext>
            </a:extLst>
          </p:cNvPr>
          <p:cNvSpPr txBox="1"/>
          <p:nvPr/>
        </p:nvSpPr>
        <p:spPr>
          <a:xfrm>
            <a:off x="251042" y="1603774"/>
            <a:ext cx="11318383" cy="24361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Segoe UI"/>
              </a:rPr>
              <a:t>Matter is anything that takes up space. This big idea explores how and why matter can be different, how it may change, how it can be useful and how it can be identified. Understanding how matter behaves helps us make sense of everything around us.</a:t>
            </a: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3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23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36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1D4E98A5-F8CB-E772-6614-A5876FAB6FCC}"/>
              </a:ext>
            </a:extLst>
          </p:cNvPr>
          <p:cNvPicPr>
            <a:picLocks noChangeAspect="1"/>
          </p:cNvPicPr>
          <p:nvPr/>
        </p:nvPicPr>
        <p:blipFill>
          <a:blip r:embed="rId3"/>
          <a:stretch>
            <a:fillRect/>
          </a:stretch>
        </p:blipFill>
        <p:spPr>
          <a:xfrm>
            <a:off x="10883189" y="85322"/>
            <a:ext cx="1147283" cy="1213834"/>
          </a:xfrm>
          <a:prstGeom prst="rect">
            <a:avLst/>
          </a:prstGeom>
        </p:spPr>
      </p:pic>
      <p:sp>
        <p:nvSpPr>
          <p:cNvPr id="23" name="TextBox 22">
            <a:extLst>
              <a:ext uri="{FF2B5EF4-FFF2-40B4-BE49-F238E27FC236}">
                <a16:creationId xmlns:a16="http://schemas.microsoft.com/office/drawing/2014/main" id="{80D27481-DF88-3533-D35F-F02613B04A91}"/>
              </a:ext>
            </a:extLst>
          </p:cNvPr>
          <p:cNvSpPr txBox="1"/>
          <p:nvPr/>
        </p:nvSpPr>
        <p:spPr>
          <a:xfrm>
            <a:off x="1471943" y="222408"/>
            <a:ext cx="105585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MATTER: PROPERTIES AND CHANGES</a:t>
            </a:r>
          </a:p>
        </p:txBody>
      </p:sp>
      <p:pic>
        <p:nvPicPr>
          <p:cNvPr id="2" name="Picture 1" descr="A purple square with a white icon&#10;&#10;AI-generated content may be incorrect.">
            <a:extLst>
              <a:ext uri="{FF2B5EF4-FFF2-40B4-BE49-F238E27FC236}">
                <a16:creationId xmlns:a16="http://schemas.microsoft.com/office/drawing/2014/main" id="{F0949DD9-8718-0F67-8373-CACEF259B50E}"/>
              </a:ext>
            </a:extLst>
          </p:cNvPr>
          <p:cNvPicPr>
            <a:picLocks noChangeAspect="1"/>
          </p:cNvPicPr>
          <p:nvPr/>
        </p:nvPicPr>
        <p:blipFill>
          <a:blip r:embed="rId4"/>
          <a:stretch>
            <a:fillRect/>
          </a:stretch>
        </p:blipFill>
        <p:spPr>
          <a:xfrm>
            <a:off x="376905" y="109114"/>
            <a:ext cx="1095375" cy="1057275"/>
          </a:xfrm>
          <a:prstGeom prst="rect">
            <a:avLst/>
          </a:prstGeom>
        </p:spPr>
      </p:pic>
      <p:grpSp>
        <p:nvGrpSpPr>
          <p:cNvPr id="6" name="Group 6"/>
          <p:cNvGrpSpPr/>
          <p:nvPr/>
        </p:nvGrpSpPr>
        <p:grpSpPr>
          <a:xfrm>
            <a:off x="2300220" y="3835346"/>
            <a:ext cx="1999564" cy="618186"/>
            <a:chOff x="0" y="0"/>
            <a:chExt cx="857624" cy="775039"/>
          </a:xfrm>
          <a:solidFill>
            <a:schemeClr val="bg1"/>
          </a:solidFill>
        </p:grpSpPr>
        <p:sp>
          <p:nvSpPr>
            <p:cNvPr id="7" name="Freeform 7"/>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9"/>
          <p:cNvSpPr txBox="1"/>
          <p:nvPr/>
        </p:nvSpPr>
        <p:spPr>
          <a:xfrm>
            <a:off x="2365236" y="4017051"/>
            <a:ext cx="1795166" cy="34862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solidFill>
                <a:effectLst/>
                <a:uLnTx/>
                <a:uFillTx/>
                <a:latin typeface="Aptos Bold"/>
                <a:ea typeface="Aptos Bold"/>
                <a:cs typeface="Aptos Bold"/>
                <a:sym typeface="Aptos Bold"/>
              </a:rPr>
              <a:t>Building blocks</a:t>
            </a:r>
          </a:p>
          <a:p>
            <a:pPr marL="0" marR="0" lvl="0" indent="0" algn="ctr" defTabSz="914400" rtl="0" eaLnBrk="1" fontAlgn="auto" latinLnBrk="0" hangingPunct="1">
              <a:lnSpc>
                <a:spcPts val="1298"/>
              </a:lnSpc>
              <a:spcBef>
                <a:spcPct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13" name="Group 13"/>
          <p:cNvGrpSpPr/>
          <p:nvPr/>
        </p:nvGrpSpPr>
        <p:grpSpPr>
          <a:xfrm>
            <a:off x="5396403" y="3862484"/>
            <a:ext cx="1999564" cy="618186"/>
            <a:chOff x="0" y="0"/>
            <a:chExt cx="857624" cy="775039"/>
          </a:xfrm>
          <a:solidFill>
            <a:schemeClr val="bg1"/>
          </a:solidFill>
        </p:grpSpPr>
        <p:sp>
          <p:nvSpPr>
            <p:cNvPr id="14" name="Freeform 14"/>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TextBox 16"/>
          <p:cNvSpPr txBox="1"/>
          <p:nvPr/>
        </p:nvSpPr>
        <p:spPr>
          <a:xfrm>
            <a:off x="5516473" y="4072938"/>
            <a:ext cx="1795166" cy="34862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solidFill>
                <a:effectLst/>
                <a:uLnTx/>
                <a:uFillTx/>
                <a:latin typeface="Aptos Bold"/>
                <a:ea typeface="Aptos Bold"/>
                <a:cs typeface="Aptos Bold"/>
                <a:sym typeface="Aptos Bold"/>
              </a:rPr>
              <a:t>Chemical changes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0" name="Group 20"/>
          <p:cNvGrpSpPr/>
          <p:nvPr/>
        </p:nvGrpSpPr>
        <p:grpSpPr>
          <a:xfrm>
            <a:off x="8304283" y="3833152"/>
            <a:ext cx="1999564" cy="618186"/>
            <a:chOff x="0" y="0"/>
            <a:chExt cx="857624" cy="775039"/>
          </a:xfrm>
          <a:solidFill>
            <a:schemeClr val="bg1"/>
          </a:solidFill>
        </p:grpSpPr>
        <p:sp>
          <p:nvSpPr>
            <p:cNvPr id="21" name="Freeform 21"/>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Box 22"/>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TextBox 23"/>
          <p:cNvSpPr txBox="1"/>
          <p:nvPr/>
        </p:nvSpPr>
        <p:spPr>
          <a:xfrm>
            <a:off x="8406481" y="4039095"/>
            <a:ext cx="1795166" cy="34862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solidFill>
                <a:effectLst/>
                <a:uLnTx/>
                <a:uFillTx/>
                <a:latin typeface="Aptos Bold"/>
                <a:ea typeface="Aptos Bold"/>
                <a:cs typeface="Aptos Bold"/>
                <a:sym typeface="Aptos Bold"/>
              </a:rPr>
              <a:t>Physical changes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7" name="Group 27"/>
          <p:cNvGrpSpPr/>
          <p:nvPr/>
        </p:nvGrpSpPr>
        <p:grpSpPr>
          <a:xfrm>
            <a:off x="8319393" y="5031226"/>
            <a:ext cx="1897366" cy="624539"/>
            <a:chOff x="0" y="0"/>
            <a:chExt cx="857624" cy="775039"/>
          </a:xfrm>
          <a:solidFill>
            <a:schemeClr val="bg1"/>
          </a:solidFill>
        </p:grpSpPr>
        <p:sp>
          <p:nvSpPr>
            <p:cNvPr id="28" name="Freeform 28"/>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9"/>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TextBox 30"/>
          <p:cNvSpPr txBox="1"/>
          <p:nvPr/>
        </p:nvSpPr>
        <p:spPr>
          <a:xfrm>
            <a:off x="8342431" y="5269102"/>
            <a:ext cx="1795166" cy="34862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solidFill>
                <a:effectLst/>
                <a:uLnTx/>
                <a:uFillTx/>
                <a:latin typeface="Aptos Bold"/>
                <a:ea typeface="Aptos Bold"/>
                <a:cs typeface="Aptos Bold"/>
                <a:sym typeface="Aptos Bold"/>
              </a:rPr>
              <a:t>Properties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34" name="Group 34"/>
          <p:cNvGrpSpPr/>
          <p:nvPr/>
        </p:nvGrpSpPr>
        <p:grpSpPr>
          <a:xfrm>
            <a:off x="2177183" y="5037578"/>
            <a:ext cx="2485581" cy="618187"/>
            <a:chOff x="0" y="0"/>
            <a:chExt cx="857624" cy="775039"/>
          </a:xfrm>
          <a:solidFill>
            <a:schemeClr val="bg1"/>
          </a:solidFill>
        </p:grpSpPr>
        <p:sp>
          <p:nvSpPr>
            <p:cNvPr id="35" name="Freeform 35"/>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TextBox 36"/>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TextBox 37"/>
          <p:cNvSpPr txBox="1"/>
          <p:nvPr/>
        </p:nvSpPr>
        <p:spPr>
          <a:xfrm>
            <a:off x="2280558" y="5252162"/>
            <a:ext cx="2183808" cy="348622"/>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A02B93"/>
                </a:solidFill>
                <a:effectLst/>
                <a:uLnTx/>
                <a:uFillTx/>
                <a:latin typeface="Aptos Bold"/>
                <a:ea typeface="Aptos Bold"/>
                <a:cs typeface="Aptos Bold"/>
                <a:sym typeface="Aptos Bold"/>
              </a:rPr>
              <a:t>Analytical chemistry</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4" name="Group 41"/>
          <p:cNvGrpSpPr/>
          <p:nvPr/>
        </p:nvGrpSpPr>
        <p:grpSpPr>
          <a:xfrm>
            <a:off x="5151307" y="5037578"/>
            <a:ext cx="2644095" cy="618187"/>
            <a:chOff x="0" y="0"/>
            <a:chExt cx="857624" cy="775039"/>
          </a:xfrm>
          <a:solidFill>
            <a:schemeClr val="bg1"/>
          </a:solidFill>
        </p:grpSpPr>
        <p:sp>
          <p:nvSpPr>
            <p:cNvPr id="42" name="Freeform 42"/>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a:ln w="38100">
              <a:solidFill>
                <a:schemeClr val="accent5">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TextBox 43"/>
            <p:cNvSpPr txBox="1"/>
            <p:nvPr/>
          </p:nvSpPr>
          <p:spPr>
            <a:xfrm>
              <a:off x="0" y="-47625"/>
              <a:ext cx="857624" cy="822664"/>
            </a:xfrm>
            <a:prstGeom prst="rect">
              <a:avLst/>
            </a:prstGeom>
            <a:grpFill/>
            <a:ln w="38100">
              <a:solidFill>
                <a:schemeClr val="accent5">
                  <a:lumMod val="75000"/>
                </a:schemeClr>
              </a:solidFill>
            </a:ln>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TextBox 44"/>
          <p:cNvSpPr txBox="1"/>
          <p:nvPr/>
        </p:nvSpPr>
        <p:spPr>
          <a:xfrm>
            <a:off x="5437595" y="5252162"/>
            <a:ext cx="2142040" cy="355675"/>
          </a:xfrm>
          <a:prstGeom prst="rect">
            <a:avLst/>
          </a:prstGeom>
          <a:solidFill>
            <a:schemeClr val="bg1"/>
          </a:solidFill>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A02B93"/>
                </a:solidFill>
                <a:effectLst/>
                <a:uLnTx/>
                <a:uFillTx/>
                <a:latin typeface="Aptos Bold"/>
                <a:ea typeface="Aptos Bold"/>
                <a:cs typeface="Aptos Bold"/>
                <a:sym typeface="Aptos Bold"/>
              </a:rPr>
              <a:t>Energy and change</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sp>
        <p:nvSpPr>
          <p:cNvPr id="10" name="TextBox 9">
            <a:extLst>
              <a:ext uri="{FF2B5EF4-FFF2-40B4-BE49-F238E27FC236}">
                <a16:creationId xmlns:a16="http://schemas.microsoft.com/office/drawing/2014/main" id="{D04B08D0-8FF8-7D1E-A7D7-B6259F017611}"/>
              </a:ext>
            </a:extLst>
          </p:cNvPr>
          <p:cNvSpPr txBox="1"/>
          <p:nvPr/>
        </p:nvSpPr>
        <p:spPr>
          <a:xfrm>
            <a:off x="2633407" y="6120154"/>
            <a:ext cx="7974764" cy="646331"/>
          </a:xfrm>
          <a:prstGeom prst="rect">
            <a:avLst/>
          </a:prstGeom>
          <a:solidFill>
            <a:srgbClr val="A02B9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3930533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ourglass and a calendar">
            <a:extLst>
              <a:ext uri="{FF2B5EF4-FFF2-40B4-BE49-F238E27FC236}">
                <a16:creationId xmlns:a16="http://schemas.microsoft.com/office/drawing/2014/main" id="{9F36E40E-57DC-4D4D-E12D-205620DA2092}"/>
              </a:ext>
            </a:extLst>
          </p:cNvPr>
          <p:cNvPicPr>
            <a:picLocks noChangeAspect="1"/>
          </p:cNvPicPr>
          <p:nvPr/>
        </p:nvPicPr>
        <p:blipFill>
          <a:blip r:embed="rId3">
            <a:extLst>
              <a:ext uri="{28A0092B-C50C-407E-A947-70E740481C1C}">
                <a14:useLocalDpi xmlns:a14="http://schemas.microsoft.com/office/drawing/2010/main" val="0"/>
              </a:ext>
            </a:extLst>
          </a:blip>
          <a:srcRect l="47146" r="2" b="2"/>
          <a:stretch>
            <a:fillRect/>
          </a:stretch>
        </p:blipFill>
        <p:spPr>
          <a:xfrm>
            <a:off x="20" y="10"/>
            <a:ext cx="5409897" cy="6857990"/>
          </a:xfrm>
          <a:prstGeom prst="rect">
            <a:avLst/>
          </a:prstGeom>
        </p:spPr>
      </p:pic>
      <p:sp>
        <p:nvSpPr>
          <p:cNvPr id="11" name="Rectangle 10">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3A0138D3-6DD1-4D3E-670E-8E785A7BF024}"/>
              </a:ext>
            </a:extLst>
          </p:cNvPr>
          <p:cNvSpPr txBox="1"/>
          <p:nvPr/>
        </p:nvSpPr>
        <p:spPr>
          <a:xfrm>
            <a:off x="6746000" y="759576"/>
            <a:ext cx="4110197" cy="907199"/>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sz="5400" b="1">
                <a:solidFill>
                  <a:schemeClr val="tx1">
                    <a:lumMod val="65000"/>
                    <a:lumOff val="35000"/>
                  </a:schemeClr>
                </a:solidFill>
                <a:latin typeface="+mj-lt"/>
                <a:ea typeface="+mj-ea"/>
                <a:cs typeface="+mj-cs"/>
              </a:rPr>
              <a:t>Agenda</a:t>
            </a:r>
          </a:p>
        </p:txBody>
      </p:sp>
      <p:sp>
        <p:nvSpPr>
          <p:cNvPr id="4" name="TextBox 4">
            <a:extLst>
              <a:ext uri="{FF2B5EF4-FFF2-40B4-BE49-F238E27FC236}">
                <a16:creationId xmlns:a16="http://schemas.microsoft.com/office/drawing/2014/main" id="{76C050DF-0775-21FC-99AE-5330AD9E174C}"/>
              </a:ext>
            </a:extLst>
          </p:cNvPr>
          <p:cNvSpPr txBox="1"/>
          <p:nvPr/>
        </p:nvSpPr>
        <p:spPr>
          <a:xfrm>
            <a:off x="6273776" y="1921475"/>
            <a:ext cx="5108310" cy="30754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effectLst/>
              </a:rPr>
              <a:t>Welcome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Science CIC journey </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Emerging Big Ideas</a:t>
            </a:r>
          </a:p>
          <a:p>
            <a:pPr marL="342900" indent="-228600">
              <a:lnSpc>
                <a:spcPct val="90000"/>
              </a:lnSpc>
              <a:spcAft>
                <a:spcPts val="1800"/>
              </a:spcAft>
              <a:buFont typeface="Arial" panose="020B0604020202020204" pitchFamily="34" charset="0"/>
              <a:buChar char="•"/>
            </a:pPr>
            <a:r>
              <a:rPr lang="en-US" sz="3200" b="1">
                <a:solidFill>
                  <a:schemeClr val="tx1">
                    <a:lumMod val="65000"/>
                    <a:lumOff val="35000"/>
                  </a:schemeClr>
                </a:solidFill>
              </a:rPr>
              <a:t>Staying connected</a:t>
            </a:r>
          </a:p>
          <a:p>
            <a:pPr marL="342900" indent="-228600">
              <a:lnSpc>
                <a:spcPct val="90000"/>
              </a:lnSpc>
              <a:spcAft>
                <a:spcPts val="1800"/>
              </a:spcAft>
              <a:buFont typeface="Arial" panose="020B0604020202020204" pitchFamily="34" charset="0"/>
              <a:buChar char="•"/>
            </a:pPr>
            <a:endParaRPr lang="en-US" sz="2000" b="1">
              <a:solidFill>
                <a:schemeClr val="tx1">
                  <a:lumMod val="65000"/>
                  <a:lumOff val="35000"/>
                </a:schemeClr>
              </a:solidFill>
            </a:endParaRPr>
          </a:p>
          <a:p>
            <a:pPr indent="-228600">
              <a:lnSpc>
                <a:spcPct val="90000"/>
              </a:lnSpc>
              <a:buFont typeface="Arial" panose="020B0604020202020204" pitchFamily="34" charset="0"/>
              <a:buChar char="•"/>
            </a:pPr>
            <a:endParaRPr lang="en-US" sz="2000">
              <a:solidFill>
                <a:schemeClr val="tx1">
                  <a:lumMod val="65000"/>
                  <a:lumOff val="35000"/>
                </a:schemeClr>
              </a:solidFill>
            </a:endParaRPr>
          </a:p>
        </p:txBody>
      </p:sp>
    </p:spTree>
    <p:extLst>
      <p:ext uri="{BB962C8B-B14F-4D97-AF65-F5344CB8AC3E}">
        <p14:creationId xmlns:p14="http://schemas.microsoft.com/office/powerpoint/2010/main" val="3311339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814830E-910F-9A5C-C7DE-5A14441E9E61}"/>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831372C6-E17F-A7AD-C957-B8371B03D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F3E58DC4-12DB-3025-6957-E469117A8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860DA613-A037-E888-25A4-67F19886A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B2561638-82BD-77D2-FC44-C5F4A165197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50E00B60-EB55-0E22-3357-EBDB724F64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945CB95E-0CF9-CB27-E46C-2630FEB44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F5261E6E-0CE7-C147-CD47-683C117EE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D6F98DDD-7E51-B3CF-51D3-18E15F544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A5232DC3-7D6C-DA0B-E7C3-7CE2B0C66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2892E6D0-A51A-D0AF-365F-92BC36F65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88311D8E-E988-BF2A-7400-2B77223FA8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B96A40A6-8C71-1F8A-CE81-B03C17A3AEDA}"/>
              </a:ext>
            </a:extLst>
          </p:cNvPr>
          <p:cNvSpPr txBox="1"/>
          <p:nvPr/>
        </p:nvSpPr>
        <p:spPr>
          <a:xfrm>
            <a:off x="118935" y="1533659"/>
            <a:ext cx="11970622" cy="2519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Segoe UI"/>
              </a:rPr>
              <a:t>Through exploring our local environments and beyond, we learn about the interconnectedness of Earth systems, how our planet is changing and our place in the Universe.  Understanding this builds empathy and empowers us to look after our unique home.</a:t>
            </a: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GB" sz="23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23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03AD07E8-8CD6-4BAA-337B-4F81EA962789}"/>
              </a:ext>
            </a:extLst>
          </p:cNvPr>
          <p:cNvPicPr>
            <a:picLocks noChangeAspect="1"/>
          </p:cNvPicPr>
          <p:nvPr/>
        </p:nvPicPr>
        <p:blipFill>
          <a:blip r:embed="rId3"/>
          <a:stretch>
            <a:fillRect/>
          </a:stretch>
        </p:blipFill>
        <p:spPr>
          <a:xfrm>
            <a:off x="10883189" y="85322"/>
            <a:ext cx="1147283" cy="1213834"/>
          </a:xfrm>
          <a:prstGeom prst="rect">
            <a:avLst/>
          </a:prstGeom>
        </p:spPr>
      </p:pic>
      <p:sp>
        <p:nvSpPr>
          <p:cNvPr id="23" name="TextBox 22">
            <a:extLst>
              <a:ext uri="{FF2B5EF4-FFF2-40B4-BE49-F238E27FC236}">
                <a16:creationId xmlns:a16="http://schemas.microsoft.com/office/drawing/2014/main" id="{ADE6F192-0227-CD7E-1266-30D9E6BF060D}"/>
              </a:ext>
            </a:extLst>
          </p:cNvPr>
          <p:cNvSpPr txBox="1"/>
          <p:nvPr/>
        </p:nvSpPr>
        <p:spPr>
          <a:xfrm>
            <a:off x="1471943" y="324385"/>
            <a:ext cx="105585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OUR WORLD AND THE UNIVERSE</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A green square with a white circle with a world in the middle&#10;&#10;AI-generated content may be incorrect.">
            <a:extLst>
              <a:ext uri="{FF2B5EF4-FFF2-40B4-BE49-F238E27FC236}">
                <a16:creationId xmlns:a16="http://schemas.microsoft.com/office/drawing/2014/main" id="{51265F2B-B136-E0E8-6543-15B48B8E668A}"/>
              </a:ext>
            </a:extLst>
          </p:cNvPr>
          <p:cNvPicPr>
            <a:picLocks noChangeAspect="1"/>
          </p:cNvPicPr>
          <p:nvPr/>
        </p:nvPicPr>
        <p:blipFill>
          <a:blip r:embed="rId4"/>
          <a:stretch>
            <a:fillRect/>
          </a:stretch>
        </p:blipFill>
        <p:spPr>
          <a:xfrm>
            <a:off x="381667" y="163466"/>
            <a:ext cx="1085850" cy="1152525"/>
          </a:xfrm>
          <a:prstGeom prst="rect">
            <a:avLst/>
          </a:prstGeom>
        </p:spPr>
      </p:pic>
      <p:grpSp>
        <p:nvGrpSpPr>
          <p:cNvPr id="6" name="Group 6"/>
          <p:cNvGrpSpPr/>
          <p:nvPr/>
        </p:nvGrpSpPr>
        <p:grpSpPr>
          <a:xfrm>
            <a:off x="1020264" y="3633676"/>
            <a:ext cx="2170861" cy="815020"/>
            <a:chOff x="0" y="0"/>
            <a:chExt cx="857624" cy="775039"/>
          </a:xfrm>
          <a:solidFill>
            <a:schemeClr val="accent6">
              <a:lumMod val="60000"/>
              <a:lumOff val="40000"/>
            </a:schemeClr>
          </a:solidFill>
        </p:grpSpPr>
        <p:sp>
          <p:nvSpPr>
            <p:cNvPr id="7" name="Freeform 7"/>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8"/>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9"/>
          <p:cNvSpPr txBox="1"/>
          <p:nvPr/>
        </p:nvSpPr>
        <p:spPr>
          <a:xfrm>
            <a:off x="1105429" y="3910899"/>
            <a:ext cx="1948953" cy="181909"/>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Earth’s systems</a:t>
            </a:r>
          </a:p>
        </p:txBody>
      </p:sp>
      <p:grpSp>
        <p:nvGrpSpPr>
          <p:cNvPr id="13" name="Group 13"/>
          <p:cNvGrpSpPr/>
          <p:nvPr/>
        </p:nvGrpSpPr>
        <p:grpSpPr>
          <a:xfrm>
            <a:off x="3784460" y="3615958"/>
            <a:ext cx="2170861" cy="815020"/>
            <a:chOff x="0" y="0"/>
            <a:chExt cx="857624" cy="775039"/>
          </a:xfrm>
          <a:solidFill>
            <a:schemeClr val="accent6">
              <a:lumMod val="60000"/>
              <a:lumOff val="40000"/>
            </a:schemeClr>
          </a:solidFill>
        </p:grpSpPr>
        <p:sp>
          <p:nvSpPr>
            <p:cNvPr id="14" name="Freeform 14"/>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5"/>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6" name="TextBox 16"/>
          <p:cNvSpPr txBox="1"/>
          <p:nvPr/>
        </p:nvSpPr>
        <p:spPr>
          <a:xfrm>
            <a:off x="3870174" y="3944194"/>
            <a:ext cx="1948953" cy="348622"/>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Weather systems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0" name="Group 20"/>
          <p:cNvGrpSpPr/>
          <p:nvPr/>
        </p:nvGrpSpPr>
        <p:grpSpPr>
          <a:xfrm>
            <a:off x="6571271" y="3609608"/>
            <a:ext cx="2170861" cy="815020"/>
            <a:chOff x="0" y="0"/>
            <a:chExt cx="857624" cy="775039"/>
          </a:xfrm>
          <a:solidFill>
            <a:schemeClr val="accent6">
              <a:lumMod val="60000"/>
              <a:lumOff val="40000"/>
            </a:schemeClr>
          </a:solidFill>
        </p:grpSpPr>
        <p:sp>
          <p:nvSpPr>
            <p:cNvPr id="21" name="Freeform 21"/>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TextBox 22"/>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TextBox 23"/>
          <p:cNvSpPr txBox="1"/>
          <p:nvPr/>
        </p:nvSpPr>
        <p:spPr>
          <a:xfrm>
            <a:off x="6685399" y="3954594"/>
            <a:ext cx="1948953" cy="348622"/>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Earth in space</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27" name="Group 27"/>
          <p:cNvGrpSpPr/>
          <p:nvPr/>
        </p:nvGrpSpPr>
        <p:grpSpPr>
          <a:xfrm>
            <a:off x="9364431" y="3625906"/>
            <a:ext cx="2170861" cy="815020"/>
            <a:chOff x="0" y="0"/>
            <a:chExt cx="857624" cy="775039"/>
          </a:xfrm>
          <a:solidFill>
            <a:schemeClr val="accent6">
              <a:lumMod val="60000"/>
              <a:lumOff val="40000"/>
            </a:schemeClr>
          </a:solidFill>
        </p:grpSpPr>
        <p:sp>
          <p:nvSpPr>
            <p:cNvPr id="28" name="Freeform 28"/>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29"/>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0" name="TextBox 30"/>
          <p:cNvSpPr txBox="1"/>
          <p:nvPr/>
        </p:nvSpPr>
        <p:spPr>
          <a:xfrm>
            <a:off x="9475384" y="3871238"/>
            <a:ext cx="1948953" cy="515334"/>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Earth’s structure and materials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34" name="Group 34"/>
          <p:cNvGrpSpPr/>
          <p:nvPr/>
        </p:nvGrpSpPr>
        <p:grpSpPr>
          <a:xfrm>
            <a:off x="2081640" y="5098334"/>
            <a:ext cx="2170861" cy="815020"/>
            <a:chOff x="0" y="0"/>
            <a:chExt cx="857624" cy="775039"/>
          </a:xfrm>
          <a:solidFill>
            <a:schemeClr val="accent6">
              <a:lumMod val="60000"/>
              <a:lumOff val="40000"/>
            </a:schemeClr>
          </a:solidFill>
        </p:grpSpPr>
        <p:sp>
          <p:nvSpPr>
            <p:cNvPr id="35" name="Freeform 35"/>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TextBox 36"/>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7" name="TextBox 37"/>
          <p:cNvSpPr txBox="1"/>
          <p:nvPr/>
        </p:nvSpPr>
        <p:spPr>
          <a:xfrm>
            <a:off x="2165193" y="5279504"/>
            <a:ext cx="1948953" cy="515334"/>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Biomes / environments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4" name="Group 41"/>
          <p:cNvGrpSpPr/>
          <p:nvPr/>
        </p:nvGrpSpPr>
        <p:grpSpPr>
          <a:xfrm>
            <a:off x="4988400" y="5104684"/>
            <a:ext cx="2170861" cy="815020"/>
            <a:chOff x="0" y="0"/>
            <a:chExt cx="857624" cy="775039"/>
          </a:xfrm>
          <a:solidFill>
            <a:schemeClr val="accent6">
              <a:lumMod val="60000"/>
              <a:lumOff val="40000"/>
            </a:schemeClr>
          </a:solidFill>
        </p:grpSpPr>
        <p:sp>
          <p:nvSpPr>
            <p:cNvPr id="42" name="Freeform 42"/>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TextBox 43"/>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TextBox 44"/>
          <p:cNvSpPr txBox="1"/>
          <p:nvPr/>
        </p:nvSpPr>
        <p:spPr>
          <a:xfrm>
            <a:off x="5210308" y="5471333"/>
            <a:ext cx="1948953" cy="348622"/>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Solar system</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48" name="Group 48"/>
          <p:cNvGrpSpPr/>
          <p:nvPr/>
        </p:nvGrpSpPr>
        <p:grpSpPr>
          <a:xfrm>
            <a:off x="7584601" y="5095938"/>
            <a:ext cx="2170861" cy="815020"/>
            <a:chOff x="0" y="0"/>
            <a:chExt cx="857624" cy="775039"/>
          </a:xfrm>
          <a:solidFill>
            <a:schemeClr val="accent6">
              <a:lumMod val="60000"/>
              <a:lumOff val="40000"/>
            </a:schemeClr>
          </a:solidFill>
        </p:grpSpPr>
        <p:sp>
          <p:nvSpPr>
            <p:cNvPr id="49" name="Freeform 49"/>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TextBox 50"/>
            <p:cNvSpPr txBox="1"/>
            <p:nvPr/>
          </p:nvSpPr>
          <p:spPr>
            <a:xfrm>
              <a:off x="0" y="-47625"/>
              <a:ext cx="857624" cy="822664"/>
            </a:xfrm>
            <a:prstGeom prst="rect">
              <a:avLst/>
            </a:prstGeom>
            <a:grp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1" name="TextBox 51"/>
          <p:cNvSpPr txBox="1"/>
          <p:nvPr/>
        </p:nvSpPr>
        <p:spPr>
          <a:xfrm>
            <a:off x="7656701" y="5451301"/>
            <a:ext cx="1948953" cy="348622"/>
          </a:xfrm>
          <a:prstGeom prst="rect">
            <a:avLst/>
          </a:prstGeom>
          <a:solidFill>
            <a:schemeClr val="accent6">
              <a:lumMod val="60000"/>
              <a:lumOff val="40000"/>
            </a:schemeClr>
          </a:solidFill>
        </p:spPr>
        <p:txBody>
          <a:bodyPr lIns="0" tIns="0" rIns="0" bIns="0" rtlCol="0" anchor="t">
            <a:spAutoFit/>
          </a:bodyPr>
          <a:lstStyle/>
          <a:p>
            <a:pPr marL="0" marR="0" lvl="0" indent="0" algn="ctr" defTabSz="914400" rtl="0" eaLnBrk="1" fontAlgn="auto" latinLnBrk="0" hangingPunct="1">
              <a:lnSpc>
                <a:spcPts val="1298"/>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rPr>
              <a:t>Moon and tides</a:t>
            </a:r>
          </a:p>
          <a:p>
            <a:pPr marL="0" marR="0" lvl="0" indent="0" algn="ctr" defTabSz="914400" rtl="0" eaLnBrk="1" fontAlgn="auto" latinLnBrk="0" hangingPunct="1">
              <a:lnSpc>
                <a:spcPts val="1298"/>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sp>
        <p:nvSpPr>
          <p:cNvPr id="10" name="TextBox 9">
            <a:extLst>
              <a:ext uri="{FF2B5EF4-FFF2-40B4-BE49-F238E27FC236}">
                <a16:creationId xmlns:a16="http://schemas.microsoft.com/office/drawing/2014/main" id="{639A00AE-07EE-E133-B902-1E47D9111585}"/>
              </a:ext>
            </a:extLst>
          </p:cNvPr>
          <p:cNvSpPr txBox="1"/>
          <p:nvPr/>
        </p:nvSpPr>
        <p:spPr>
          <a:xfrm>
            <a:off x="2633407" y="6120154"/>
            <a:ext cx="7974764" cy="646331"/>
          </a:xfrm>
          <a:prstGeom prst="rect">
            <a:avLst/>
          </a:prstGeom>
          <a:solidFill>
            <a:srgbClr val="69B3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2981397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B1B8755-A978-1BBB-3E04-779150611754}"/>
            </a:ext>
          </a:extLst>
        </p:cNvPr>
        <p:cNvGrpSpPr/>
        <p:nvPr/>
      </p:nvGrpSpPr>
      <p:grpSpPr>
        <a:xfrm>
          <a:off x="0" y="0"/>
          <a:ext cx="0" cy="0"/>
          <a:chOff x="0" y="0"/>
          <a:chExt cx="0" cy="0"/>
        </a:xfrm>
      </p:grpSpPr>
      <p:sp useBgFill="1">
        <p:nvSpPr>
          <p:cNvPr id="58" name="Slide background fill">
            <a:extLst>
              <a:ext uri="{FF2B5EF4-FFF2-40B4-BE49-F238E27FC236}">
                <a16:creationId xmlns:a16="http://schemas.microsoft.com/office/drawing/2014/main" id="{F71A6576-DFB3-C7B2-EA2D-DD04BFB7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0" name="Color 2">
            <a:extLst>
              <a:ext uri="{FF2B5EF4-FFF2-40B4-BE49-F238E27FC236}">
                <a16:creationId xmlns:a16="http://schemas.microsoft.com/office/drawing/2014/main" id="{89DF4C1E-71A8-647A-0311-797157F91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4" name="Color">
            <a:extLst>
              <a:ext uri="{FF2B5EF4-FFF2-40B4-BE49-F238E27FC236}">
                <a16:creationId xmlns:a16="http://schemas.microsoft.com/office/drawing/2014/main" id="{F0431F58-E49E-CC6C-C5F0-5D190D0499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464" y="0"/>
            <a:ext cx="12208995" cy="140594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66" name="Group 65">
            <a:extLst>
              <a:ext uri="{FF2B5EF4-FFF2-40B4-BE49-F238E27FC236}">
                <a16:creationId xmlns:a16="http://schemas.microsoft.com/office/drawing/2014/main" id="{3BAE3B2F-E013-B2DE-3C1F-A13562F8B2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7" name="Freeform: Shape 66">
              <a:extLst>
                <a:ext uri="{FF2B5EF4-FFF2-40B4-BE49-F238E27FC236}">
                  <a16:creationId xmlns:a16="http://schemas.microsoft.com/office/drawing/2014/main" id="{FDE3EDD4-EB2B-C627-F549-CAED8C8C6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8" name="Freeform: Shape 67">
              <a:extLst>
                <a:ext uri="{FF2B5EF4-FFF2-40B4-BE49-F238E27FC236}">
                  <a16:creationId xmlns:a16="http://schemas.microsoft.com/office/drawing/2014/main" id="{B6D5108A-81D4-80C3-89FB-395E513DC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Freeform: Shape 68">
              <a:extLst>
                <a:ext uri="{FF2B5EF4-FFF2-40B4-BE49-F238E27FC236}">
                  <a16:creationId xmlns:a16="http://schemas.microsoft.com/office/drawing/2014/main" id="{C3891DB6-2B56-8306-36D1-FED1181D1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0" name="Freeform: Shape 69">
              <a:extLst>
                <a:ext uri="{FF2B5EF4-FFF2-40B4-BE49-F238E27FC236}">
                  <a16:creationId xmlns:a16="http://schemas.microsoft.com/office/drawing/2014/main" id="{F02B152F-5A19-96AE-2F57-F327CE334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1" name="Freeform: Shape 70">
              <a:extLst>
                <a:ext uri="{FF2B5EF4-FFF2-40B4-BE49-F238E27FC236}">
                  <a16:creationId xmlns:a16="http://schemas.microsoft.com/office/drawing/2014/main" id="{3E0BB355-44FF-3A4F-0329-2BFA9A401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2" name="Freeform: Shape 71">
              <a:extLst>
                <a:ext uri="{FF2B5EF4-FFF2-40B4-BE49-F238E27FC236}">
                  <a16:creationId xmlns:a16="http://schemas.microsoft.com/office/drawing/2014/main" id="{0F16F06B-EC5C-1E05-225A-CFA11096A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3" name="Freeform: Shape 72">
              <a:extLst>
                <a:ext uri="{FF2B5EF4-FFF2-40B4-BE49-F238E27FC236}">
                  <a16:creationId xmlns:a16="http://schemas.microsoft.com/office/drawing/2014/main" id="{D82A0996-DFDC-9CAA-BC98-43F4B087ED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B32B03BB-5D98-79E1-34C2-11D0D90C94A5}"/>
              </a:ext>
            </a:extLst>
          </p:cNvPr>
          <p:cNvSpPr txBox="1"/>
          <p:nvPr/>
        </p:nvSpPr>
        <p:spPr>
          <a:xfrm>
            <a:off x="138447" y="1635800"/>
            <a:ext cx="11892025" cy="3050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a:ln>
                  <a:noFill/>
                </a:ln>
                <a:solidFill>
                  <a:prstClr val="black"/>
                </a:solidFill>
                <a:effectLst/>
                <a:uLnTx/>
                <a:uFillTx/>
                <a:latin typeface="Aptos" panose="02110004020202020204"/>
                <a:ea typeface="+mn-ea"/>
                <a:cs typeface="Segoe UI"/>
              </a:rPr>
              <a:t>Science empowers us to take action to make the world a better place.  Science continues to change the world and learning in science equips us with the tools to transform lives, both locally and globally, now and in the future.  Evidence and values-based science provide us with the knowledge, skills and motivation to connect with others and take action on issues we care about, such as climate change, biodiversity loss, pollution, food security and Learning for Sustainability.</a:t>
            </a:r>
            <a:r>
              <a:rPr kumimoji="0" lang="en-US" sz="2300" b="0" i="0" u="none" strike="noStrike" kern="1200" cap="none" spc="0" normalizeH="0" baseline="0" noProof="0">
                <a:ln>
                  <a:noFill/>
                </a:ln>
                <a:solidFill>
                  <a:prstClr val="black"/>
                </a:solidFill>
                <a:effectLst/>
                <a:uLnTx/>
                <a:uFillTx/>
                <a:latin typeface="Aptos" panose="02110004020202020204"/>
                <a:ea typeface="+mn-ea"/>
                <a:cs typeface="+mn-cs"/>
              </a:rPr>
              <a:t>  Crack on... </a:t>
            </a:r>
            <a:r>
              <a:rPr kumimoji="0" lang="en-GB" sz="2300" b="0"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US" sz="23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6" name="Picture 45" descr="Draft Business Document · Free vector graphic on Pixabay">
            <a:extLst>
              <a:ext uri="{FF2B5EF4-FFF2-40B4-BE49-F238E27FC236}">
                <a16:creationId xmlns:a16="http://schemas.microsoft.com/office/drawing/2014/main" id="{2F0E7EA8-793F-EFAE-C558-ECF7CA5038D4}"/>
              </a:ext>
            </a:extLst>
          </p:cNvPr>
          <p:cNvPicPr>
            <a:picLocks noChangeAspect="1"/>
          </p:cNvPicPr>
          <p:nvPr/>
        </p:nvPicPr>
        <p:blipFill>
          <a:blip r:embed="rId3"/>
          <a:stretch>
            <a:fillRect/>
          </a:stretch>
        </p:blipFill>
        <p:spPr>
          <a:xfrm>
            <a:off x="10883189" y="85322"/>
            <a:ext cx="1147283" cy="1213834"/>
          </a:xfrm>
          <a:prstGeom prst="rect">
            <a:avLst/>
          </a:prstGeom>
        </p:spPr>
      </p:pic>
      <p:sp>
        <p:nvSpPr>
          <p:cNvPr id="23" name="TextBox 22">
            <a:extLst>
              <a:ext uri="{FF2B5EF4-FFF2-40B4-BE49-F238E27FC236}">
                <a16:creationId xmlns:a16="http://schemas.microsoft.com/office/drawing/2014/main" id="{AF9F3A58-FAE7-9F2F-1A39-69AA131189F5}"/>
              </a:ext>
            </a:extLst>
          </p:cNvPr>
          <p:cNvSpPr txBox="1"/>
          <p:nvPr/>
        </p:nvSpPr>
        <p:spPr>
          <a:xfrm>
            <a:off x="1471943" y="229856"/>
            <a:ext cx="1055852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Aptos" panose="02110004020202020204"/>
                <a:ea typeface="+mn-ea"/>
                <a:cs typeface="+mn-cs"/>
              </a:rPr>
              <a:t>BE THE CHANGE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descr="A white arrows on an orange square&#10;&#10;AI-generated content may be incorrect.">
            <a:extLst>
              <a:ext uri="{FF2B5EF4-FFF2-40B4-BE49-F238E27FC236}">
                <a16:creationId xmlns:a16="http://schemas.microsoft.com/office/drawing/2014/main" id="{AB177026-3CA7-5EA9-49CD-F26D4B96F0CC}"/>
              </a:ext>
            </a:extLst>
          </p:cNvPr>
          <p:cNvPicPr>
            <a:picLocks noChangeAspect="1"/>
          </p:cNvPicPr>
          <p:nvPr/>
        </p:nvPicPr>
        <p:blipFill>
          <a:blip r:embed="rId4"/>
          <a:stretch>
            <a:fillRect/>
          </a:stretch>
        </p:blipFill>
        <p:spPr>
          <a:xfrm>
            <a:off x="201631" y="183370"/>
            <a:ext cx="1123950" cy="1095375"/>
          </a:xfrm>
          <a:prstGeom prst="rect">
            <a:avLst/>
          </a:prstGeom>
        </p:spPr>
      </p:pic>
      <p:grpSp>
        <p:nvGrpSpPr>
          <p:cNvPr id="3" name="Group 6">
            <a:extLst>
              <a:ext uri="{FF2B5EF4-FFF2-40B4-BE49-F238E27FC236}">
                <a16:creationId xmlns:a16="http://schemas.microsoft.com/office/drawing/2014/main" id="{FFE2F20A-EFA8-B777-EDE2-3F3F9D9F8BD4}"/>
              </a:ext>
            </a:extLst>
          </p:cNvPr>
          <p:cNvGrpSpPr/>
          <p:nvPr/>
        </p:nvGrpSpPr>
        <p:grpSpPr>
          <a:xfrm>
            <a:off x="223651" y="4232110"/>
            <a:ext cx="2928391" cy="847141"/>
            <a:chOff x="0" y="0"/>
            <a:chExt cx="857624" cy="775039"/>
          </a:xfrm>
          <a:solidFill>
            <a:schemeClr val="bg1"/>
          </a:solidFill>
        </p:grpSpPr>
        <p:sp>
          <p:nvSpPr>
            <p:cNvPr id="4" name="Freeform 7">
              <a:extLst>
                <a:ext uri="{FF2B5EF4-FFF2-40B4-BE49-F238E27FC236}">
                  <a16:creationId xmlns:a16="http://schemas.microsoft.com/office/drawing/2014/main" id="{0A7C908F-7559-750A-A9E5-71221D866B0D}"/>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8">
              <a:extLst>
                <a:ext uri="{FF2B5EF4-FFF2-40B4-BE49-F238E27FC236}">
                  <a16:creationId xmlns:a16="http://schemas.microsoft.com/office/drawing/2014/main" id="{008F6CEE-A067-4CF2-5FCA-1C6F3A277B10}"/>
                </a:ext>
              </a:extLst>
            </p:cNvPr>
            <p:cNvSpPr txBox="1"/>
            <p:nvPr/>
          </p:nvSpPr>
          <p:spPr>
            <a:xfrm>
              <a:off x="0" y="-47625"/>
              <a:ext cx="857624" cy="822664"/>
            </a:xfrm>
            <a:prstGeom prst="rect">
              <a:avLst/>
            </a:prstGeom>
            <a:grpFill/>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TextBox 9">
            <a:extLst>
              <a:ext uri="{FF2B5EF4-FFF2-40B4-BE49-F238E27FC236}">
                <a16:creationId xmlns:a16="http://schemas.microsoft.com/office/drawing/2014/main" id="{0E898B31-D3E3-7371-F06A-DB078CD14D24}"/>
              </a:ext>
            </a:extLst>
          </p:cNvPr>
          <p:cNvSpPr txBox="1"/>
          <p:nvPr/>
        </p:nvSpPr>
        <p:spPr>
          <a:xfrm>
            <a:off x="560566" y="4603867"/>
            <a:ext cx="2193181" cy="355675"/>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Our changing planet</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7" name="Group 13">
            <a:extLst>
              <a:ext uri="{FF2B5EF4-FFF2-40B4-BE49-F238E27FC236}">
                <a16:creationId xmlns:a16="http://schemas.microsoft.com/office/drawing/2014/main" id="{398F6BB7-FF9F-E6D6-4231-6ADE9A60B3A7}"/>
              </a:ext>
            </a:extLst>
          </p:cNvPr>
          <p:cNvGrpSpPr/>
          <p:nvPr/>
        </p:nvGrpSpPr>
        <p:grpSpPr>
          <a:xfrm>
            <a:off x="3685927" y="4201312"/>
            <a:ext cx="4567415" cy="857823"/>
            <a:chOff x="0" y="0"/>
            <a:chExt cx="1171247" cy="775039"/>
          </a:xfrm>
          <a:solidFill>
            <a:schemeClr val="bg1"/>
          </a:solidFill>
        </p:grpSpPr>
        <p:sp>
          <p:nvSpPr>
            <p:cNvPr id="8" name="Freeform 14">
              <a:extLst>
                <a:ext uri="{FF2B5EF4-FFF2-40B4-BE49-F238E27FC236}">
                  <a16:creationId xmlns:a16="http://schemas.microsoft.com/office/drawing/2014/main" id="{E55DB9AD-8340-295C-7609-862D3146CADD}"/>
                </a:ext>
              </a:extLst>
            </p:cNvPr>
            <p:cNvSpPr/>
            <p:nvPr/>
          </p:nvSpPr>
          <p:spPr>
            <a:xfrm>
              <a:off x="0" y="0"/>
              <a:ext cx="1171247" cy="775039"/>
            </a:xfrm>
            <a:custGeom>
              <a:avLst/>
              <a:gdLst/>
              <a:ahLst/>
              <a:cxnLst/>
              <a:rect l="l" t="t" r="r" b="b"/>
              <a:pathLst>
                <a:path w="1171247" h="775039">
                  <a:moveTo>
                    <a:pt x="88786" y="0"/>
                  </a:moveTo>
                  <a:lnTo>
                    <a:pt x="1082461" y="0"/>
                  </a:lnTo>
                  <a:cubicBezTo>
                    <a:pt x="1106008" y="0"/>
                    <a:pt x="1128591" y="9354"/>
                    <a:pt x="1145242" y="26005"/>
                  </a:cubicBezTo>
                  <a:cubicBezTo>
                    <a:pt x="1161892" y="42655"/>
                    <a:pt x="1171247" y="65238"/>
                    <a:pt x="1171247" y="88786"/>
                  </a:cubicBezTo>
                  <a:lnTo>
                    <a:pt x="1171247" y="686253"/>
                  </a:lnTo>
                  <a:cubicBezTo>
                    <a:pt x="1171247" y="709801"/>
                    <a:pt x="1161892" y="732384"/>
                    <a:pt x="1145242" y="749034"/>
                  </a:cubicBezTo>
                  <a:cubicBezTo>
                    <a:pt x="1128591" y="765685"/>
                    <a:pt x="1106008" y="775039"/>
                    <a:pt x="1082461" y="775039"/>
                  </a:cubicBezTo>
                  <a:lnTo>
                    <a:pt x="88786" y="775039"/>
                  </a:lnTo>
                  <a:cubicBezTo>
                    <a:pt x="65238" y="775039"/>
                    <a:pt x="42655" y="765685"/>
                    <a:pt x="26005" y="749034"/>
                  </a:cubicBezTo>
                  <a:cubicBezTo>
                    <a:pt x="9354" y="732384"/>
                    <a:pt x="0" y="709801"/>
                    <a:pt x="0" y="686253"/>
                  </a:cubicBezTo>
                  <a:lnTo>
                    <a:pt x="0" y="88786"/>
                  </a:lnTo>
                  <a:cubicBezTo>
                    <a:pt x="0" y="65238"/>
                    <a:pt x="9354" y="42655"/>
                    <a:pt x="26005" y="26005"/>
                  </a:cubicBezTo>
                  <a:cubicBezTo>
                    <a:pt x="42655" y="9354"/>
                    <a:pt x="65238" y="0"/>
                    <a:pt x="88786"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15">
              <a:extLst>
                <a:ext uri="{FF2B5EF4-FFF2-40B4-BE49-F238E27FC236}">
                  <a16:creationId xmlns:a16="http://schemas.microsoft.com/office/drawing/2014/main" id="{5F8CD9BA-14EF-8B72-6979-B1F4624A818B}"/>
                </a:ext>
              </a:extLst>
            </p:cNvPr>
            <p:cNvSpPr txBox="1"/>
            <p:nvPr/>
          </p:nvSpPr>
          <p:spPr>
            <a:xfrm>
              <a:off x="0" y="-47625"/>
              <a:ext cx="1171247" cy="822664"/>
            </a:xfrm>
            <a:prstGeom prst="rect">
              <a:avLst/>
            </a:prstGeom>
            <a:grpFill/>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 name="TextBox 16">
            <a:extLst>
              <a:ext uri="{FF2B5EF4-FFF2-40B4-BE49-F238E27FC236}">
                <a16:creationId xmlns:a16="http://schemas.microsoft.com/office/drawing/2014/main" id="{537A3CC5-2753-DCA5-FCAA-58B72B35FD95}"/>
              </a:ext>
            </a:extLst>
          </p:cNvPr>
          <p:cNvSpPr txBox="1"/>
          <p:nvPr/>
        </p:nvSpPr>
        <p:spPr>
          <a:xfrm>
            <a:off x="4796627" y="4317375"/>
            <a:ext cx="2644772" cy="689099"/>
          </a:xfrm>
          <a:prstGeom prst="rect">
            <a:avLst/>
          </a:prstGeom>
          <a:solidFill>
            <a:schemeClr val="bg1"/>
          </a:solidFill>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Action for climate  </a:t>
            </a:r>
          </a:p>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Or Preserving our planet  </a:t>
            </a:r>
          </a:p>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Or Our future planet  </a:t>
            </a:r>
          </a:p>
          <a:p>
            <a:pPr marL="0" marR="0" lvl="0" indent="0" algn="l" defTabSz="914400" rtl="0" eaLnBrk="1" fontAlgn="auto" latinLnBrk="0" hangingPunct="1">
              <a:lnSpc>
                <a:spcPts val="1298"/>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ptos Bold"/>
              <a:ea typeface="Aptos Bold"/>
              <a:cs typeface="Aptos Bold"/>
              <a:sym typeface="Aptos Bold"/>
            </a:endParaRPr>
          </a:p>
        </p:txBody>
      </p:sp>
      <p:grpSp>
        <p:nvGrpSpPr>
          <p:cNvPr id="11" name="Group 20">
            <a:extLst>
              <a:ext uri="{FF2B5EF4-FFF2-40B4-BE49-F238E27FC236}">
                <a16:creationId xmlns:a16="http://schemas.microsoft.com/office/drawing/2014/main" id="{75186CC2-9186-1A7E-7F2C-FA058644132F}"/>
              </a:ext>
            </a:extLst>
          </p:cNvPr>
          <p:cNvGrpSpPr/>
          <p:nvPr/>
        </p:nvGrpSpPr>
        <p:grpSpPr>
          <a:xfrm>
            <a:off x="8774517" y="4232110"/>
            <a:ext cx="2856917" cy="847141"/>
            <a:chOff x="0" y="0"/>
            <a:chExt cx="857624" cy="775039"/>
          </a:xfrm>
          <a:solidFill>
            <a:schemeClr val="bg1"/>
          </a:solidFill>
        </p:grpSpPr>
        <p:sp>
          <p:nvSpPr>
            <p:cNvPr id="12" name="Freeform 21">
              <a:extLst>
                <a:ext uri="{FF2B5EF4-FFF2-40B4-BE49-F238E27FC236}">
                  <a16:creationId xmlns:a16="http://schemas.microsoft.com/office/drawing/2014/main" id="{86D14B78-5FC8-7920-CB12-76705773EAB9}"/>
                </a:ext>
              </a:extLst>
            </p:cNvPr>
            <p:cNvSpPr/>
            <p:nvPr/>
          </p:nvSpPr>
          <p:spPr>
            <a:xfrm>
              <a:off x="0" y="0"/>
              <a:ext cx="857624" cy="775039"/>
            </a:xfrm>
            <a:custGeom>
              <a:avLst/>
              <a:gdLst/>
              <a:ahLst/>
              <a:cxnLst/>
              <a:rect l="l" t="t" r="r" b="b"/>
              <a:pathLst>
                <a:path w="857624" h="775039">
                  <a:moveTo>
                    <a:pt x="121254" y="0"/>
                  </a:moveTo>
                  <a:lnTo>
                    <a:pt x="736370" y="0"/>
                  </a:lnTo>
                  <a:cubicBezTo>
                    <a:pt x="803337" y="0"/>
                    <a:pt x="857624" y="54287"/>
                    <a:pt x="857624" y="121254"/>
                  </a:cubicBezTo>
                  <a:lnTo>
                    <a:pt x="857624" y="653785"/>
                  </a:lnTo>
                  <a:cubicBezTo>
                    <a:pt x="857624" y="720752"/>
                    <a:pt x="803337" y="775039"/>
                    <a:pt x="736370" y="775039"/>
                  </a:cubicBezTo>
                  <a:lnTo>
                    <a:pt x="121254" y="775039"/>
                  </a:lnTo>
                  <a:cubicBezTo>
                    <a:pt x="54287" y="775039"/>
                    <a:pt x="0" y="720752"/>
                    <a:pt x="0" y="653785"/>
                  </a:cubicBezTo>
                  <a:lnTo>
                    <a:pt x="0" y="121254"/>
                  </a:lnTo>
                  <a:cubicBezTo>
                    <a:pt x="0" y="54287"/>
                    <a:pt x="54287" y="0"/>
                    <a:pt x="121254" y="0"/>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22">
              <a:extLst>
                <a:ext uri="{FF2B5EF4-FFF2-40B4-BE49-F238E27FC236}">
                  <a16:creationId xmlns:a16="http://schemas.microsoft.com/office/drawing/2014/main" id="{E3736C2E-3B0B-92EC-B7DD-689803623A84}"/>
                </a:ext>
              </a:extLst>
            </p:cNvPr>
            <p:cNvSpPr txBox="1"/>
            <p:nvPr/>
          </p:nvSpPr>
          <p:spPr>
            <a:xfrm>
              <a:off x="0" y="-47625"/>
              <a:ext cx="857624" cy="822664"/>
            </a:xfrm>
            <a:prstGeom prst="rect">
              <a:avLst/>
            </a:prstGeom>
            <a:grpFill/>
          </p:spPr>
          <p:txBody>
            <a:bodyPr lIns="33867" tIns="33867" rIns="33867" bIns="33867" rtlCol="0" anchor="ctr"/>
            <a:lstStyle/>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 name="TextBox 23">
            <a:extLst>
              <a:ext uri="{FF2B5EF4-FFF2-40B4-BE49-F238E27FC236}">
                <a16:creationId xmlns:a16="http://schemas.microsoft.com/office/drawing/2014/main" id="{4117D0BB-19F9-BAD2-4AC0-E816B63939C2}"/>
              </a:ext>
            </a:extLst>
          </p:cNvPr>
          <p:cNvSpPr txBox="1"/>
          <p:nvPr/>
        </p:nvSpPr>
        <p:spPr>
          <a:xfrm>
            <a:off x="9268509" y="4477842"/>
            <a:ext cx="2442163" cy="355675"/>
          </a:xfrm>
          <a:prstGeom prst="rect">
            <a:avLst/>
          </a:prstGeom>
        </p:spPr>
        <p:txBody>
          <a:bodyPr wrap="square" lIns="0" tIns="0" rIns="0" bIns="0" rtlCol="0" anchor="t">
            <a:spAutoFit/>
          </a:bodyPr>
          <a:lstStyle/>
          <a:p>
            <a:pPr marL="0" marR="0" lvl="0" indent="0" algn="l" defTabSz="914400" rtl="0" eaLnBrk="1" fontAlgn="auto" latinLnBrk="0" hangingPunct="1">
              <a:lnSpc>
                <a:spcPts val="1298"/>
              </a:lnSpc>
              <a:spcBef>
                <a:spcPts val="0"/>
              </a:spcBef>
              <a:spcAft>
                <a:spcPts val="0"/>
              </a:spcAft>
              <a:buClrTx/>
              <a:buSzTx/>
              <a:buFontTx/>
              <a:buNone/>
              <a:tabLst/>
              <a:defRPr/>
            </a:pPr>
            <a:r>
              <a:rPr kumimoji="0" lang="en-US" sz="1800" b="1" i="0" u="none" strike="noStrike" kern="1200" cap="none" spc="0" normalizeH="0" baseline="0" noProof="0">
                <a:ln>
                  <a:noFill/>
                </a:ln>
                <a:solidFill>
                  <a:srgbClr val="E97132"/>
                </a:solidFill>
                <a:effectLst/>
                <a:uLnTx/>
                <a:uFillTx/>
                <a:latin typeface="Aptos Bold"/>
                <a:ea typeface="Aptos Bold"/>
                <a:cs typeface="Aptos Bold"/>
                <a:sym typeface="Aptos Bold"/>
              </a:rPr>
              <a:t>Participating and contributing  </a:t>
            </a:r>
          </a:p>
        </p:txBody>
      </p:sp>
      <p:sp>
        <p:nvSpPr>
          <p:cNvPr id="16" name="TextBox 15">
            <a:extLst>
              <a:ext uri="{FF2B5EF4-FFF2-40B4-BE49-F238E27FC236}">
                <a16:creationId xmlns:a16="http://schemas.microsoft.com/office/drawing/2014/main" id="{A9FDB874-F15D-FD20-838A-9799A7096CA5}"/>
              </a:ext>
            </a:extLst>
          </p:cNvPr>
          <p:cNvSpPr txBox="1"/>
          <p:nvPr/>
        </p:nvSpPr>
        <p:spPr>
          <a:xfrm>
            <a:off x="2633407" y="6120154"/>
            <a:ext cx="7974764" cy="646331"/>
          </a:xfrm>
          <a:prstGeom prst="rect">
            <a:avLst/>
          </a:prstGeom>
          <a:solidFill>
            <a:srgbClr val="E9713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chemeClr val="bg1"/>
                </a:solidFill>
                <a:effectLst/>
                <a:uLnTx/>
                <a:uFillTx/>
                <a:latin typeface="Aptos" panose="02110004020202020204"/>
                <a:ea typeface="+mn-ea"/>
                <a:cs typeface="+mn-cs"/>
              </a:rPr>
              <a:t>Note that thinking has already moved on since this webinar in September 2025 and further changes have already been made to the big ideas and concepts. </a:t>
            </a:r>
          </a:p>
        </p:txBody>
      </p:sp>
    </p:spTree>
    <p:extLst>
      <p:ext uri="{BB962C8B-B14F-4D97-AF65-F5344CB8AC3E}">
        <p14:creationId xmlns:p14="http://schemas.microsoft.com/office/powerpoint/2010/main" val="4131395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BBEF1A-0AC3-83EF-84AB-FA6145559CDB}"/>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 up of a molecular model">
            <a:extLst>
              <a:ext uri="{FF2B5EF4-FFF2-40B4-BE49-F238E27FC236}">
                <a16:creationId xmlns:a16="http://schemas.microsoft.com/office/drawing/2014/main" id="{A481C38F-C4D2-60FC-1675-47A076FE0968}"/>
              </a:ext>
            </a:extLst>
          </p:cNvPr>
          <p:cNvPicPr>
            <a:picLocks noChangeAspect="1"/>
          </p:cNvPicPr>
          <p:nvPr/>
        </p:nvPicPr>
        <p:blipFill>
          <a:blip r:embed="rId3">
            <a:alphaModFix amt="55000"/>
          </a:blip>
          <a:srcRect t="4991" b="20009"/>
          <a:stretch>
            <a:fillRect/>
          </a:stretch>
        </p:blipFill>
        <p:spPr>
          <a:xfrm>
            <a:off x="20" y="-9107"/>
            <a:ext cx="12191980" cy="6858000"/>
          </a:xfrm>
          <a:prstGeom prst="rect">
            <a:avLst/>
          </a:prstGeom>
        </p:spPr>
      </p:pic>
      <p:sp>
        <p:nvSpPr>
          <p:cNvPr id="34" name="TextBox 33">
            <a:extLst>
              <a:ext uri="{FF2B5EF4-FFF2-40B4-BE49-F238E27FC236}">
                <a16:creationId xmlns:a16="http://schemas.microsoft.com/office/drawing/2014/main" id="{8E0BFBAF-D1AD-316D-208D-41A4A5279B49}"/>
              </a:ext>
            </a:extLst>
          </p:cNvPr>
          <p:cNvSpPr txBox="1"/>
          <p:nvPr/>
        </p:nvSpPr>
        <p:spPr>
          <a:xfrm>
            <a:off x="686834" y="591344"/>
            <a:ext cx="3200400" cy="558561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b="1">
                <a:solidFill>
                  <a:srgbClr val="FFFFFF"/>
                </a:solidFill>
                <a:latin typeface="+mj-lt"/>
                <a:ea typeface="+mj-ea"/>
                <a:cs typeface="+mj-cs"/>
              </a:rPr>
              <a:t>Next steps</a:t>
            </a:r>
            <a:endParaRPr lang="en-US" sz="4400">
              <a:solidFill>
                <a:srgbClr val="FFFFFF"/>
              </a:solidFill>
              <a:latin typeface="+mj-lt"/>
              <a:ea typeface="+mj-ea"/>
              <a:cs typeface="+mj-cs"/>
            </a:endParaRPr>
          </a:p>
        </p:txBody>
      </p:sp>
      <p:sp>
        <p:nvSpPr>
          <p:cNvPr id="155" name="Arc 15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5EF75826-6133-F30C-12EE-92B3B0121E29}"/>
              </a:ext>
            </a:extLst>
          </p:cNvPr>
          <p:cNvGraphicFramePr/>
          <p:nvPr>
            <p:extLst>
              <p:ext uri="{D42A27DB-BD31-4B8C-83A1-F6EECF244321}">
                <p14:modId xmlns:p14="http://schemas.microsoft.com/office/powerpoint/2010/main" val="3260896342"/>
              </p:ext>
            </p:extLst>
          </p:nvPr>
        </p:nvGraphicFramePr>
        <p:xfrm>
          <a:off x="4731636" y="591344"/>
          <a:ext cx="6906491" cy="5585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461964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calendar&#10;&#10;AI-generated content may be incorrect.">
            <a:extLst>
              <a:ext uri="{FF2B5EF4-FFF2-40B4-BE49-F238E27FC236}">
                <a16:creationId xmlns:a16="http://schemas.microsoft.com/office/drawing/2014/main" id="{F64696D4-7767-C8D8-8C59-9A63C388EAEF}"/>
              </a:ext>
            </a:extLst>
          </p:cNvPr>
          <p:cNvPicPr>
            <a:picLocks noChangeAspect="1"/>
          </p:cNvPicPr>
          <p:nvPr/>
        </p:nvPicPr>
        <p:blipFill>
          <a:blip r:embed="rId3"/>
          <a:srcRect l="15167" r="13692" b="-1"/>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9" name="Freeform: Shape 1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E66E401-E869-50B4-2C0F-3D54CE1067FE}"/>
              </a:ext>
            </a:extLst>
          </p:cNvPr>
          <p:cNvSpPr txBox="1"/>
          <p:nvPr/>
        </p:nvSpPr>
        <p:spPr>
          <a:xfrm>
            <a:off x="374904" y="856488"/>
            <a:ext cx="4992624" cy="124358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400">
                <a:latin typeface="+mj-lt"/>
                <a:ea typeface="+mj-ea"/>
                <a:cs typeface="+mj-cs"/>
              </a:rPr>
              <a:t>Future webinar dates </a:t>
            </a:r>
          </a:p>
        </p:txBody>
      </p:sp>
      <p:sp>
        <p:nvSpPr>
          <p:cNvPr id="23" name="Rectangle 22">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6E3CC19D-74F3-E216-31EA-9A079F7BD110}"/>
              </a:ext>
            </a:extLst>
          </p:cNvPr>
          <p:cNvSpPr txBox="1"/>
          <p:nvPr/>
        </p:nvSpPr>
        <p:spPr>
          <a:xfrm>
            <a:off x="374904" y="2522949"/>
            <a:ext cx="5065776" cy="340236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900"/>
              <a:t>Wednesday 29 October   4:00 to 5:30pm</a:t>
            </a:r>
            <a:endParaRPr lang="en-US"/>
          </a:p>
          <a:p>
            <a:pPr indent="-228600">
              <a:lnSpc>
                <a:spcPct val="90000"/>
              </a:lnSpc>
              <a:spcAft>
                <a:spcPts val="600"/>
              </a:spcAft>
              <a:buFont typeface="Arial" panose="020B0604020202020204" pitchFamily="34" charset="0"/>
              <a:buChar char="•"/>
            </a:pPr>
            <a:r>
              <a:rPr lang="en-US" sz="1900"/>
              <a:t>Cross-cutting expectations</a:t>
            </a:r>
          </a:p>
          <a:p>
            <a:pPr indent="-228600">
              <a:lnSpc>
                <a:spcPct val="90000"/>
              </a:lnSpc>
              <a:spcAft>
                <a:spcPts val="600"/>
              </a:spcAft>
              <a:buFont typeface="Arial" panose="020B0604020202020204" pitchFamily="34" charset="0"/>
              <a:buChar char="•"/>
            </a:pPr>
            <a:endParaRPr lang="en-US" sz="1900"/>
          </a:p>
          <a:p>
            <a:pPr>
              <a:lnSpc>
                <a:spcPct val="90000"/>
              </a:lnSpc>
              <a:spcAft>
                <a:spcPts val="600"/>
              </a:spcAft>
            </a:pPr>
            <a:r>
              <a:rPr lang="en-US" sz="1900"/>
              <a:t>Wednesday 26 November  4:00 to 5:30pm</a:t>
            </a:r>
          </a:p>
          <a:p>
            <a:pPr indent="-228600">
              <a:lnSpc>
                <a:spcPct val="90000"/>
              </a:lnSpc>
              <a:spcAft>
                <a:spcPts val="600"/>
              </a:spcAft>
              <a:buFont typeface="Arial" panose="020B0604020202020204" pitchFamily="34" charset="0"/>
              <a:buChar char="•"/>
            </a:pPr>
            <a:r>
              <a:rPr lang="en-US" sz="1900"/>
              <a:t>Curriculum Rationale</a:t>
            </a:r>
          </a:p>
          <a:p>
            <a:pPr indent="-228600">
              <a:lnSpc>
                <a:spcPct val="90000"/>
              </a:lnSpc>
              <a:spcAft>
                <a:spcPts val="600"/>
              </a:spcAft>
              <a:buFont typeface="Arial" panose="020B0604020202020204" pitchFamily="34" charset="0"/>
              <a:buChar char="•"/>
            </a:pPr>
            <a:endParaRPr lang="en-US" sz="1900"/>
          </a:p>
          <a:p>
            <a:pPr>
              <a:lnSpc>
                <a:spcPct val="90000"/>
              </a:lnSpc>
              <a:spcAft>
                <a:spcPts val="600"/>
              </a:spcAft>
            </a:pPr>
            <a:r>
              <a:rPr lang="en-US" sz="1900"/>
              <a:t>Wednesday 10 December  4:00 to 5:30pm</a:t>
            </a:r>
          </a:p>
          <a:p>
            <a:pPr indent="-228600">
              <a:lnSpc>
                <a:spcPct val="90000"/>
              </a:lnSpc>
              <a:spcAft>
                <a:spcPts val="600"/>
              </a:spcAft>
              <a:buFont typeface="Arial" panose="020B0604020202020204" pitchFamily="34" charset="0"/>
              <a:buChar char="•"/>
            </a:pPr>
            <a:r>
              <a:rPr lang="en-US" sz="1900"/>
              <a:t>Concept Headers</a:t>
            </a:r>
          </a:p>
        </p:txBody>
      </p:sp>
    </p:spTree>
    <p:extLst>
      <p:ext uri="{BB962C8B-B14F-4D97-AF65-F5344CB8AC3E}">
        <p14:creationId xmlns:p14="http://schemas.microsoft.com/office/powerpoint/2010/main" val="3135064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1817FC-4EF5-78E8-6188-1669BB898F80}"/>
            </a:ext>
          </a:extLst>
        </p:cNvPr>
        <p:cNvGrpSpPr/>
        <p:nvPr/>
      </p:nvGrpSpPr>
      <p:grpSpPr>
        <a:xfrm>
          <a:off x="0" y="0"/>
          <a:ext cx="0" cy="0"/>
          <a:chOff x="0" y="0"/>
          <a:chExt cx="0" cy="0"/>
        </a:xfrm>
      </p:grpSpPr>
      <p:sp>
        <p:nvSpPr>
          <p:cNvPr id="154" name="!!Rectangle">
            <a:extLst>
              <a:ext uri="{FF2B5EF4-FFF2-40B4-BE49-F238E27FC236}">
                <a16:creationId xmlns:a16="http://schemas.microsoft.com/office/drawing/2014/main" id="{E237C3E7-0013-DEF0-AE1D-EE0B176C8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2" name="TextBox 126">
            <a:extLst>
              <a:ext uri="{FF2B5EF4-FFF2-40B4-BE49-F238E27FC236}">
                <a16:creationId xmlns:a16="http://schemas.microsoft.com/office/drawing/2014/main" id="{61462AA6-3000-02BF-9B7F-D747EFAE7E0C}"/>
              </a:ext>
            </a:extLst>
          </p:cNvPr>
          <p:cNvGraphicFramePr/>
          <p:nvPr>
            <p:extLst>
              <p:ext uri="{D42A27DB-BD31-4B8C-83A1-F6EECF244321}">
                <p14:modId xmlns:p14="http://schemas.microsoft.com/office/powerpoint/2010/main" val="2785477906"/>
              </p:ext>
            </p:extLst>
          </p:nvPr>
        </p:nvGraphicFramePr>
        <p:xfrm>
          <a:off x="4270143" y="119119"/>
          <a:ext cx="7797279" cy="6454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7" name="TextBox 33">
            <a:extLst>
              <a:ext uri="{FF2B5EF4-FFF2-40B4-BE49-F238E27FC236}">
                <a16:creationId xmlns:a16="http://schemas.microsoft.com/office/drawing/2014/main" id="{E568C036-AAC2-043F-9DAD-5811B645BCB4}"/>
              </a:ext>
            </a:extLst>
          </p:cNvPr>
          <p:cNvGraphicFramePr/>
          <p:nvPr>
            <p:extLst>
              <p:ext uri="{D42A27DB-BD31-4B8C-83A1-F6EECF244321}">
                <p14:modId xmlns:p14="http://schemas.microsoft.com/office/powerpoint/2010/main" val="2935517343"/>
              </p:ext>
            </p:extLst>
          </p:nvPr>
        </p:nvGraphicFramePr>
        <p:xfrm>
          <a:off x="869284" y="451823"/>
          <a:ext cx="2760371" cy="55856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20159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DC425F-7DDD-5A2E-DA09-4EEA20E08DB4}"/>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200">
                <a:latin typeface="+mj-lt"/>
                <a:ea typeface="+mj-ea"/>
                <a:cs typeface="+mj-cs"/>
              </a:rPr>
              <a:t>Education Scotland Science Team</a:t>
            </a:r>
          </a:p>
        </p:txBody>
      </p:sp>
      <p:sp>
        <p:nvSpPr>
          <p:cNvPr id="6" name="TextBox 5">
            <a:extLst>
              <a:ext uri="{FF2B5EF4-FFF2-40B4-BE49-F238E27FC236}">
                <a16:creationId xmlns:a16="http://schemas.microsoft.com/office/drawing/2014/main" id="{CE5C180D-9133-9F1D-B52E-C677E9CA1174}"/>
              </a:ext>
            </a:extLst>
          </p:cNvPr>
          <p:cNvSpPr txBox="1"/>
          <p:nvPr/>
        </p:nvSpPr>
        <p:spPr>
          <a:xfrm rot="21302798">
            <a:off x="5944711" y="1189659"/>
            <a:ext cx="5308212" cy="3637734"/>
          </a:xfrm>
          <a:prstGeom prst="rect">
            <a:avLst/>
          </a:prstGeom>
          <a:solidFill>
            <a:srgbClr val="FF99CC"/>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1200"/>
              </a:spcBef>
            </a:pPr>
            <a:r>
              <a:rPr lang="en-US" sz="2800"/>
              <a:t>Kirsty Scott and Jane Wilson </a:t>
            </a:r>
            <a:r>
              <a:rPr lang="en-US" sz="2800" b="1"/>
              <a:t>National Advisors</a:t>
            </a:r>
          </a:p>
          <a:p>
            <a:pPr>
              <a:spcBef>
                <a:spcPts val="1200"/>
              </a:spcBef>
            </a:pPr>
            <a:r>
              <a:rPr lang="en-US" sz="2800"/>
              <a:t>Fiona Shaw, Margaret Craw and Laura McCafferty</a:t>
            </a:r>
            <a:r>
              <a:rPr lang="en-US" b="1"/>
              <a:t>                           </a:t>
            </a:r>
            <a:r>
              <a:rPr lang="en-US" sz="2800" b="1"/>
              <a:t>Education Officers </a:t>
            </a:r>
          </a:p>
          <a:p>
            <a:pPr>
              <a:spcBef>
                <a:spcPts val="1200"/>
              </a:spcBef>
            </a:pPr>
            <a:r>
              <a:rPr lang="en-US" sz="2800"/>
              <a:t>Ian Menzies                                 </a:t>
            </a:r>
            <a:r>
              <a:rPr lang="en-US" sz="2800" b="1"/>
              <a:t>Senior Education Officer</a:t>
            </a:r>
            <a:endParaRPr lang="en-US" b="1"/>
          </a:p>
        </p:txBody>
      </p:sp>
      <p:pic>
        <p:nvPicPr>
          <p:cNvPr id="2" name="Picture 1" descr="A group of colorful objects tied together&#10;&#10;AI-generated content may be incorrect.">
            <a:extLst>
              <a:ext uri="{FF2B5EF4-FFF2-40B4-BE49-F238E27FC236}">
                <a16:creationId xmlns:a16="http://schemas.microsoft.com/office/drawing/2014/main" id="{D511B248-A3C7-55FC-4A57-FD02B99641A5}"/>
              </a:ext>
            </a:extLst>
          </p:cNvPr>
          <p:cNvPicPr>
            <a:picLocks noChangeAspect="1"/>
          </p:cNvPicPr>
          <p:nvPr/>
        </p:nvPicPr>
        <p:blipFill>
          <a:blip r:embed="rId3"/>
          <a:srcRect l="10077" r="22970" b="-1"/>
          <a:stretch>
            <a:fillRect/>
          </a:stretch>
        </p:blipFill>
        <p:spPr>
          <a:xfrm>
            <a:off x="198723" y="2910066"/>
            <a:ext cx="4777306" cy="363773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827CE2D4-44B9-40B1-A0F9-85F6AD605357}"/>
              </a:ext>
            </a:extLst>
          </p:cNvPr>
          <p:cNvSpPr txBox="1"/>
          <p:nvPr/>
        </p:nvSpPr>
        <p:spPr>
          <a:xfrm>
            <a:off x="4976029" y="5480412"/>
            <a:ext cx="6583729" cy="954107"/>
          </a:xfrm>
          <a:prstGeom prst="rect">
            <a:avLst/>
          </a:prstGeom>
          <a:solidFill>
            <a:schemeClr val="tx2">
              <a:lumMod val="50000"/>
              <a:lumOff val="5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chemeClr val="bg1"/>
                </a:solidFill>
              </a:rPr>
              <a:t>Contact us at:</a:t>
            </a:r>
            <a:endParaRPr lang="en-US" sz="2800">
              <a:solidFill>
                <a:schemeClr val="bg1"/>
              </a:solidFill>
            </a:endParaRPr>
          </a:p>
          <a:p>
            <a:r>
              <a:rPr lang="en-GB" sz="2800" b="1" err="1">
                <a:solidFill>
                  <a:schemeClr val="bg1"/>
                </a:solidFill>
                <a:hlinkClick r:id="rId4">
                  <a:extLst>
                    <a:ext uri="{A12FA001-AC4F-418D-AE19-62706E023703}">
                      <ahyp:hlinkClr xmlns:ahyp="http://schemas.microsoft.com/office/drawing/2018/hyperlinkcolor" val="tx"/>
                    </a:ext>
                  </a:extLst>
                </a:hlinkClick>
              </a:rPr>
              <a:t>Science@educationscotland.gov.scot</a:t>
            </a:r>
            <a:endParaRPr lang="en-GB" sz="2800" b="1">
              <a:solidFill>
                <a:schemeClr val="bg1"/>
              </a:solidFill>
            </a:endParaRPr>
          </a:p>
        </p:txBody>
      </p:sp>
    </p:spTree>
    <p:extLst>
      <p:ext uri="{BB962C8B-B14F-4D97-AF65-F5344CB8AC3E}">
        <p14:creationId xmlns:p14="http://schemas.microsoft.com/office/powerpoint/2010/main" val="56879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sitting at a table&#10;&#10;AI-generated content may be incorrect.">
            <a:extLst>
              <a:ext uri="{FF2B5EF4-FFF2-40B4-BE49-F238E27FC236}">
                <a16:creationId xmlns:a16="http://schemas.microsoft.com/office/drawing/2014/main" id="{2A12ADC4-7C23-B599-B43E-1198D407850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0602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ush pins on a map&#10;&#10;AI-generated content may be incorrect.">
            <a:extLst>
              <a:ext uri="{FF2B5EF4-FFF2-40B4-BE49-F238E27FC236}">
                <a16:creationId xmlns:a16="http://schemas.microsoft.com/office/drawing/2014/main" id="{D650723F-6403-38EE-237E-302B7D2AEE3B}"/>
              </a:ext>
            </a:extLst>
          </p:cNvPr>
          <p:cNvPicPr>
            <a:picLocks noChangeAspect="1"/>
          </p:cNvPicPr>
          <p:nvPr/>
        </p:nvPicPr>
        <p:blipFill>
          <a:blip r:embed="rId3"/>
          <a:srcRect t="2157" r="1" b="11235"/>
          <a:stretch>
            <a:fill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17356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45F971-E91F-C277-B65D-035C9AC82CB1}"/>
            </a:ext>
          </a:extLst>
        </p:cNvPr>
        <p:cNvGrpSpPr/>
        <p:nvPr/>
      </p:nvGrpSpPr>
      <p:grpSpPr>
        <a:xfrm>
          <a:off x="0" y="0"/>
          <a:ext cx="0" cy="0"/>
          <a:chOff x="0" y="0"/>
          <a:chExt cx="0" cy="0"/>
        </a:xfrm>
      </p:grpSpPr>
      <p:pic>
        <p:nvPicPr>
          <p:cNvPr id="3074" name="Picture 2" descr="person holding clear glass glass">
            <a:extLst>
              <a:ext uri="{FF2B5EF4-FFF2-40B4-BE49-F238E27FC236}">
                <a16:creationId xmlns:a16="http://schemas.microsoft.com/office/drawing/2014/main" id="{2CD7B669-335D-412A-165C-9613FDAE1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16" b="11930"/>
          <a:stretch>
            <a:fillRect/>
          </a:stretch>
        </p:blipFill>
        <p:spPr bwMode="auto">
          <a:xfrm>
            <a:off x="20" y="0"/>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3C30290-CFCF-A00F-1991-312F87EF2F13}"/>
              </a:ext>
            </a:extLst>
          </p:cNvPr>
          <p:cNvSpPr txBox="1"/>
          <p:nvPr/>
        </p:nvSpPr>
        <p:spPr>
          <a:xfrm>
            <a:off x="7797521" y="151121"/>
            <a:ext cx="4149969" cy="1323439"/>
          </a:xfrm>
          <a:prstGeom prst="rect">
            <a:avLst/>
          </a:prstGeom>
          <a:solidFill>
            <a:srgbClr val="1E89C8"/>
          </a:solidFill>
        </p:spPr>
        <p:txBody>
          <a:bodyPr wrap="square" rtlCol="0">
            <a:spAutoFit/>
          </a:bodyPr>
          <a:lstStyle/>
          <a:p>
            <a:r>
              <a:rPr lang="en-GB" sz="4000">
                <a:solidFill>
                  <a:schemeClr val="bg1"/>
                </a:solidFill>
              </a:rPr>
              <a:t>What will life be like in 2038/39?</a:t>
            </a:r>
          </a:p>
        </p:txBody>
      </p:sp>
      <p:sp>
        <p:nvSpPr>
          <p:cNvPr id="4" name="TextBox 3">
            <a:extLst>
              <a:ext uri="{FF2B5EF4-FFF2-40B4-BE49-F238E27FC236}">
                <a16:creationId xmlns:a16="http://schemas.microsoft.com/office/drawing/2014/main" id="{39F9E2C3-3B72-FDE8-C49B-0074CA958E7F}"/>
              </a:ext>
            </a:extLst>
          </p:cNvPr>
          <p:cNvSpPr txBox="1"/>
          <p:nvPr/>
        </p:nvSpPr>
        <p:spPr>
          <a:xfrm>
            <a:off x="262935" y="4790908"/>
            <a:ext cx="4339210" cy="1815882"/>
          </a:xfrm>
          <a:prstGeom prst="rect">
            <a:avLst/>
          </a:prstGeom>
          <a:solidFill>
            <a:srgbClr val="EA5431"/>
          </a:solidFill>
        </p:spPr>
        <p:txBody>
          <a:bodyPr wrap="square">
            <a:spAutoFit/>
          </a:bodyPr>
          <a:lstStyle/>
          <a:p>
            <a:r>
              <a:rPr lang="en-GB" sz="2800">
                <a:solidFill>
                  <a:schemeClr val="bg1"/>
                </a:solidFill>
              </a:rPr>
              <a:t>How can our curriculum, learning and teaching best prepare our learners for this future?</a:t>
            </a:r>
          </a:p>
        </p:txBody>
      </p:sp>
      <p:sp>
        <p:nvSpPr>
          <p:cNvPr id="5" name="TextBox 4">
            <a:extLst>
              <a:ext uri="{FF2B5EF4-FFF2-40B4-BE49-F238E27FC236}">
                <a16:creationId xmlns:a16="http://schemas.microsoft.com/office/drawing/2014/main" id="{574B92C4-70E2-19F1-F142-764F75435812}"/>
              </a:ext>
            </a:extLst>
          </p:cNvPr>
          <p:cNvSpPr txBox="1"/>
          <p:nvPr/>
        </p:nvSpPr>
        <p:spPr>
          <a:xfrm>
            <a:off x="10140612" y="6471138"/>
            <a:ext cx="2049864" cy="271305"/>
          </a:xfrm>
          <a:prstGeom prst="rect">
            <a:avLst/>
          </a:prstGeom>
          <a:noFill/>
        </p:spPr>
        <p:txBody>
          <a:bodyPr wrap="square" rtlCol="0">
            <a:spAutoFit/>
          </a:bodyPr>
          <a:lstStyle/>
          <a:p>
            <a:r>
              <a:rPr lang="en-GB" sz="1100">
                <a:solidFill>
                  <a:schemeClr val="bg1"/>
                </a:solidFill>
              </a:rPr>
              <a:t>Photo: Drew Beamer, </a:t>
            </a:r>
            <a:r>
              <a:rPr lang="en-GB" sz="1100" err="1">
                <a:solidFill>
                  <a:schemeClr val="bg1"/>
                </a:solidFill>
              </a:rPr>
              <a:t>Unsplash</a:t>
            </a:r>
            <a:endParaRPr lang="en-GB" sz="1100">
              <a:solidFill>
                <a:schemeClr val="bg1"/>
              </a:solidFill>
            </a:endParaRPr>
          </a:p>
        </p:txBody>
      </p:sp>
      <p:sp>
        <p:nvSpPr>
          <p:cNvPr id="6" name="TextBox 5">
            <a:extLst>
              <a:ext uri="{FF2B5EF4-FFF2-40B4-BE49-F238E27FC236}">
                <a16:creationId xmlns:a16="http://schemas.microsoft.com/office/drawing/2014/main" id="{5E6B70A9-9770-511C-35FC-E72C2C14D179}"/>
              </a:ext>
            </a:extLst>
          </p:cNvPr>
          <p:cNvSpPr txBox="1"/>
          <p:nvPr/>
        </p:nvSpPr>
        <p:spPr>
          <a:xfrm>
            <a:off x="8775558" y="4819765"/>
            <a:ext cx="3153507" cy="1384995"/>
          </a:xfrm>
          <a:prstGeom prst="rect">
            <a:avLst/>
          </a:prstGeom>
          <a:solidFill>
            <a:srgbClr val="009BAC"/>
          </a:solidFill>
        </p:spPr>
        <p:txBody>
          <a:bodyPr wrap="square" rtlCol="0">
            <a:spAutoFit/>
          </a:bodyPr>
          <a:lstStyle/>
          <a:p>
            <a:r>
              <a:rPr lang="en-GB" sz="2800">
                <a:solidFill>
                  <a:schemeClr val="bg1"/>
                </a:solidFill>
              </a:rPr>
              <a:t>What is the role of sciences education in this?</a:t>
            </a:r>
          </a:p>
        </p:txBody>
      </p:sp>
    </p:spTree>
    <p:extLst>
      <p:ext uri="{BB962C8B-B14F-4D97-AF65-F5344CB8AC3E}">
        <p14:creationId xmlns:p14="http://schemas.microsoft.com/office/powerpoint/2010/main" val="3436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4A78E-21CA-B66E-E668-5FD9DBB09F82}"/>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A7223D-46B6-0028-9B5F-C6BF792DA322}"/>
              </a:ext>
            </a:extLst>
          </p:cNvPr>
          <p:cNvGraphicFramePr>
            <a:graphicFrameLocks noGrp="1"/>
          </p:cNvGraphicFramePr>
          <p:nvPr/>
        </p:nvGraphicFramePr>
        <p:xfrm>
          <a:off x="360217" y="4765194"/>
          <a:ext cx="11462328" cy="741680"/>
        </p:xfrm>
        <a:graphic>
          <a:graphicData uri="http://schemas.openxmlformats.org/drawingml/2006/table">
            <a:tbl>
              <a:tblPr firstRow="1" bandRow="1">
                <a:tableStyleId>{F5AB1C69-6EDB-4FF4-983F-18BD219EF322}</a:tableStyleId>
              </a:tblPr>
              <a:tblGrid>
                <a:gridCol w="477597">
                  <a:extLst>
                    <a:ext uri="{9D8B030D-6E8A-4147-A177-3AD203B41FA5}">
                      <a16:colId xmlns:a16="http://schemas.microsoft.com/office/drawing/2014/main" val="2381510418"/>
                    </a:ext>
                  </a:extLst>
                </a:gridCol>
                <a:gridCol w="477597">
                  <a:extLst>
                    <a:ext uri="{9D8B030D-6E8A-4147-A177-3AD203B41FA5}">
                      <a16:colId xmlns:a16="http://schemas.microsoft.com/office/drawing/2014/main" val="838431533"/>
                    </a:ext>
                  </a:extLst>
                </a:gridCol>
                <a:gridCol w="477597">
                  <a:extLst>
                    <a:ext uri="{9D8B030D-6E8A-4147-A177-3AD203B41FA5}">
                      <a16:colId xmlns:a16="http://schemas.microsoft.com/office/drawing/2014/main" val="2866791513"/>
                    </a:ext>
                  </a:extLst>
                </a:gridCol>
                <a:gridCol w="477597">
                  <a:extLst>
                    <a:ext uri="{9D8B030D-6E8A-4147-A177-3AD203B41FA5}">
                      <a16:colId xmlns:a16="http://schemas.microsoft.com/office/drawing/2014/main" val="139088929"/>
                    </a:ext>
                  </a:extLst>
                </a:gridCol>
                <a:gridCol w="477597">
                  <a:extLst>
                    <a:ext uri="{9D8B030D-6E8A-4147-A177-3AD203B41FA5}">
                      <a16:colId xmlns:a16="http://schemas.microsoft.com/office/drawing/2014/main" val="2373447945"/>
                    </a:ext>
                  </a:extLst>
                </a:gridCol>
                <a:gridCol w="477597">
                  <a:extLst>
                    <a:ext uri="{9D8B030D-6E8A-4147-A177-3AD203B41FA5}">
                      <a16:colId xmlns:a16="http://schemas.microsoft.com/office/drawing/2014/main" val="556220035"/>
                    </a:ext>
                  </a:extLst>
                </a:gridCol>
                <a:gridCol w="477597">
                  <a:extLst>
                    <a:ext uri="{9D8B030D-6E8A-4147-A177-3AD203B41FA5}">
                      <a16:colId xmlns:a16="http://schemas.microsoft.com/office/drawing/2014/main" val="4210357685"/>
                    </a:ext>
                  </a:extLst>
                </a:gridCol>
                <a:gridCol w="477597">
                  <a:extLst>
                    <a:ext uri="{9D8B030D-6E8A-4147-A177-3AD203B41FA5}">
                      <a16:colId xmlns:a16="http://schemas.microsoft.com/office/drawing/2014/main" val="2215815876"/>
                    </a:ext>
                  </a:extLst>
                </a:gridCol>
                <a:gridCol w="477597">
                  <a:extLst>
                    <a:ext uri="{9D8B030D-6E8A-4147-A177-3AD203B41FA5}">
                      <a16:colId xmlns:a16="http://schemas.microsoft.com/office/drawing/2014/main" val="4006066225"/>
                    </a:ext>
                  </a:extLst>
                </a:gridCol>
                <a:gridCol w="477597">
                  <a:extLst>
                    <a:ext uri="{9D8B030D-6E8A-4147-A177-3AD203B41FA5}">
                      <a16:colId xmlns:a16="http://schemas.microsoft.com/office/drawing/2014/main" val="3664338237"/>
                    </a:ext>
                  </a:extLst>
                </a:gridCol>
                <a:gridCol w="477597">
                  <a:extLst>
                    <a:ext uri="{9D8B030D-6E8A-4147-A177-3AD203B41FA5}">
                      <a16:colId xmlns:a16="http://schemas.microsoft.com/office/drawing/2014/main" val="2047487140"/>
                    </a:ext>
                  </a:extLst>
                </a:gridCol>
                <a:gridCol w="477597">
                  <a:extLst>
                    <a:ext uri="{9D8B030D-6E8A-4147-A177-3AD203B41FA5}">
                      <a16:colId xmlns:a16="http://schemas.microsoft.com/office/drawing/2014/main" val="427323322"/>
                    </a:ext>
                  </a:extLst>
                </a:gridCol>
                <a:gridCol w="477597">
                  <a:extLst>
                    <a:ext uri="{9D8B030D-6E8A-4147-A177-3AD203B41FA5}">
                      <a16:colId xmlns:a16="http://schemas.microsoft.com/office/drawing/2014/main" val="2927354973"/>
                    </a:ext>
                  </a:extLst>
                </a:gridCol>
                <a:gridCol w="477597">
                  <a:extLst>
                    <a:ext uri="{9D8B030D-6E8A-4147-A177-3AD203B41FA5}">
                      <a16:colId xmlns:a16="http://schemas.microsoft.com/office/drawing/2014/main" val="4256552592"/>
                    </a:ext>
                  </a:extLst>
                </a:gridCol>
                <a:gridCol w="477597">
                  <a:extLst>
                    <a:ext uri="{9D8B030D-6E8A-4147-A177-3AD203B41FA5}">
                      <a16:colId xmlns:a16="http://schemas.microsoft.com/office/drawing/2014/main" val="764605186"/>
                    </a:ext>
                  </a:extLst>
                </a:gridCol>
                <a:gridCol w="477597">
                  <a:extLst>
                    <a:ext uri="{9D8B030D-6E8A-4147-A177-3AD203B41FA5}">
                      <a16:colId xmlns:a16="http://schemas.microsoft.com/office/drawing/2014/main" val="2493327476"/>
                    </a:ext>
                  </a:extLst>
                </a:gridCol>
                <a:gridCol w="477597">
                  <a:extLst>
                    <a:ext uri="{9D8B030D-6E8A-4147-A177-3AD203B41FA5}">
                      <a16:colId xmlns:a16="http://schemas.microsoft.com/office/drawing/2014/main" val="3790189262"/>
                    </a:ext>
                  </a:extLst>
                </a:gridCol>
                <a:gridCol w="477597">
                  <a:extLst>
                    <a:ext uri="{9D8B030D-6E8A-4147-A177-3AD203B41FA5}">
                      <a16:colId xmlns:a16="http://schemas.microsoft.com/office/drawing/2014/main" val="1324048358"/>
                    </a:ext>
                  </a:extLst>
                </a:gridCol>
                <a:gridCol w="477597">
                  <a:extLst>
                    <a:ext uri="{9D8B030D-6E8A-4147-A177-3AD203B41FA5}">
                      <a16:colId xmlns:a16="http://schemas.microsoft.com/office/drawing/2014/main" val="728016189"/>
                    </a:ext>
                  </a:extLst>
                </a:gridCol>
                <a:gridCol w="477597">
                  <a:extLst>
                    <a:ext uri="{9D8B030D-6E8A-4147-A177-3AD203B41FA5}">
                      <a16:colId xmlns:a16="http://schemas.microsoft.com/office/drawing/2014/main" val="1429759278"/>
                    </a:ext>
                  </a:extLst>
                </a:gridCol>
                <a:gridCol w="477597">
                  <a:extLst>
                    <a:ext uri="{9D8B030D-6E8A-4147-A177-3AD203B41FA5}">
                      <a16:colId xmlns:a16="http://schemas.microsoft.com/office/drawing/2014/main" val="3303490696"/>
                    </a:ext>
                  </a:extLst>
                </a:gridCol>
                <a:gridCol w="477597">
                  <a:extLst>
                    <a:ext uri="{9D8B030D-6E8A-4147-A177-3AD203B41FA5}">
                      <a16:colId xmlns:a16="http://schemas.microsoft.com/office/drawing/2014/main" val="686623731"/>
                    </a:ext>
                  </a:extLst>
                </a:gridCol>
                <a:gridCol w="477597">
                  <a:extLst>
                    <a:ext uri="{9D8B030D-6E8A-4147-A177-3AD203B41FA5}">
                      <a16:colId xmlns:a16="http://schemas.microsoft.com/office/drawing/2014/main" val="3738468738"/>
                    </a:ext>
                  </a:extLst>
                </a:gridCol>
                <a:gridCol w="477597">
                  <a:extLst>
                    <a:ext uri="{9D8B030D-6E8A-4147-A177-3AD203B41FA5}">
                      <a16:colId xmlns:a16="http://schemas.microsoft.com/office/drawing/2014/main" val="3580271373"/>
                    </a:ext>
                  </a:extLst>
                </a:gridCol>
              </a:tblGrid>
              <a:tr h="370840">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S</a:t>
                      </a:r>
                    </a:p>
                  </a:txBody>
                  <a:tcPr anchor="ctr"/>
                </a:tc>
                <a:tc>
                  <a:txBody>
                    <a:bodyPr/>
                    <a:lstStyle/>
                    <a:p>
                      <a:pPr algn="ctr"/>
                      <a:r>
                        <a:rPr lang="en-GB">
                          <a:latin typeface="Arial" panose="020B0604020202020204" pitchFamily="34" charset="0"/>
                          <a:cs typeface="Arial" panose="020B0604020202020204" pitchFamily="34" charset="0"/>
                        </a:rPr>
                        <a:t>O</a:t>
                      </a:r>
                    </a:p>
                  </a:txBody>
                  <a:tcPr anchor="ctr"/>
                </a:tc>
                <a:tc>
                  <a:txBody>
                    <a:bodyPr/>
                    <a:lstStyle/>
                    <a:p>
                      <a:pPr algn="ctr"/>
                      <a:r>
                        <a:rPr lang="en-GB">
                          <a:latin typeface="Arial" panose="020B0604020202020204" pitchFamily="34" charset="0"/>
                          <a:cs typeface="Arial" panose="020B0604020202020204" pitchFamily="34" charset="0"/>
                        </a:rPr>
                        <a:t>N</a:t>
                      </a:r>
                    </a:p>
                  </a:txBody>
                  <a:tcPr anchor="ctr"/>
                </a:tc>
                <a:tc>
                  <a:txBody>
                    <a:bodyPr/>
                    <a:lstStyle/>
                    <a:p>
                      <a:pPr algn="ctr"/>
                      <a:r>
                        <a:rPr lang="en-GB">
                          <a:latin typeface="Arial" panose="020B0604020202020204" pitchFamily="34" charset="0"/>
                          <a:cs typeface="Arial" panose="020B0604020202020204" pitchFamily="34" charset="0"/>
                        </a:rPr>
                        <a:t>D</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F</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tc>
                  <a:txBody>
                    <a:bodyPr/>
                    <a:lstStyle/>
                    <a:p>
                      <a:pPr algn="ctr"/>
                      <a:r>
                        <a:rPr lang="en-GB">
                          <a:latin typeface="Arial" panose="020B0604020202020204" pitchFamily="34" charset="0"/>
                          <a:cs typeface="Arial" panose="020B0604020202020204" pitchFamily="34" charset="0"/>
                        </a:rPr>
                        <a:t>S</a:t>
                      </a:r>
                    </a:p>
                  </a:txBody>
                  <a:tcPr anchor="ctr"/>
                </a:tc>
                <a:tc>
                  <a:txBody>
                    <a:bodyPr/>
                    <a:lstStyle/>
                    <a:p>
                      <a:pPr algn="ctr"/>
                      <a:r>
                        <a:rPr lang="en-GB">
                          <a:latin typeface="Arial" panose="020B0604020202020204" pitchFamily="34" charset="0"/>
                          <a:cs typeface="Arial" panose="020B0604020202020204" pitchFamily="34" charset="0"/>
                        </a:rPr>
                        <a:t>O</a:t>
                      </a:r>
                    </a:p>
                  </a:txBody>
                  <a:tcPr anchor="ctr"/>
                </a:tc>
                <a:tc>
                  <a:txBody>
                    <a:bodyPr/>
                    <a:lstStyle/>
                    <a:p>
                      <a:pPr algn="ctr"/>
                      <a:r>
                        <a:rPr lang="en-GB">
                          <a:latin typeface="Arial" panose="020B0604020202020204" pitchFamily="34" charset="0"/>
                          <a:cs typeface="Arial" panose="020B0604020202020204" pitchFamily="34" charset="0"/>
                        </a:rPr>
                        <a:t>N</a:t>
                      </a:r>
                    </a:p>
                  </a:txBody>
                  <a:tcPr anchor="ctr"/>
                </a:tc>
                <a:tc>
                  <a:txBody>
                    <a:bodyPr/>
                    <a:lstStyle/>
                    <a:p>
                      <a:pPr algn="ctr"/>
                      <a:r>
                        <a:rPr lang="en-GB">
                          <a:latin typeface="Arial" panose="020B0604020202020204" pitchFamily="34" charset="0"/>
                          <a:cs typeface="Arial" panose="020B0604020202020204" pitchFamily="34" charset="0"/>
                        </a:rPr>
                        <a:t>D</a:t>
                      </a:r>
                    </a:p>
                  </a:txBody>
                  <a:tcPr anchor="ctr"/>
                </a:tc>
                <a:tc>
                  <a:txBody>
                    <a:bodyPr/>
                    <a:lstStyle/>
                    <a:p>
                      <a:pPr algn="ctr"/>
                      <a:r>
                        <a:rPr lang="en-GB">
                          <a:latin typeface="Arial" panose="020B0604020202020204" pitchFamily="34" charset="0"/>
                          <a:cs typeface="Arial" panose="020B0604020202020204" pitchFamily="34" charset="0"/>
                        </a:rPr>
                        <a:t>J</a:t>
                      </a:r>
                    </a:p>
                  </a:txBody>
                  <a:tcPr anchor="ctr"/>
                </a:tc>
                <a:tc>
                  <a:txBody>
                    <a:bodyPr/>
                    <a:lstStyle/>
                    <a:p>
                      <a:pPr algn="ctr"/>
                      <a:r>
                        <a:rPr lang="en-GB">
                          <a:latin typeface="Arial" panose="020B0604020202020204" pitchFamily="34" charset="0"/>
                          <a:cs typeface="Arial" panose="020B0604020202020204" pitchFamily="34" charset="0"/>
                        </a:rPr>
                        <a:t>F</a:t>
                      </a:r>
                    </a:p>
                  </a:txBody>
                  <a:tcPr anchor="ctr"/>
                </a:tc>
                <a:tc>
                  <a:txBody>
                    <a:bodyPr/>
                    <a:lstStyle/>
                    <a:p>
                      <a:pPr algn="ctr"/>
                      <a:r>
                        <a:rPr lang="en-GB">
                          <a:latin typeface="Arial" panose="020B0604020202020204" pitchFamily="34" charset="0"/>
                          <a:cs typeface="Arial" panose="020B0604020202020204" pitchFamily="34" charset="0"/>
                        </a:rPr>
                        <a:t>M</a:t>
                      </a:r>
                    </a:p>
                  </a:txBody>
                  <a:tcPr anchor="ctr"/>
                </a:tc>
                <a:tc>
                  <a:txBody>
                    <a:bodyPr/>
                    <a:lstStyle/>
                    <a:p>
                      <a:pPr algn="ctr"/>
                      <a:r>
                        <a:rPr lang="en-GB">
                          <a:latin typeface="Arial" panose="020B0604020202020204" pitchFamily="34" charset="0"/>
                          <a:cs typeface="Arial" panose="020B0604020202020204" pitchFamily="34" charset="0"/>
                        </a:rPr>
                        <a:t>A</a:t>
                      </a:r>
                    </a:p>
                  </a:txBody>
                  <a:tcPr anchor="ctr"/>
                </a:tc>
                <a:extLst>
                  <a:ext uri="{0D108BD9-81ED-4DB2-BD59-A6C34878D82A}">
                    <a16:rowId xmlns:a16="http://schemas.microsoft.com/office/drawing/2014/main" val="854136637"/>
                  </a:ext>
                </a:extLst>
              </a:tr>
              <a:tr h="370840">
                <a:tc gridSpan="8">
                  <a:txBody>
                    <a:bodyPr/>
                    <a:lstStyle/>
                    <a:p>
                      <a:pPr algn="l"/>
                      <a:r>
                        <a:rPr lang="en-GB">
                          <a:latin typeface="Arial" panose="020B0604020202020204" pitchFamily="34" charset="0"/>
                          <a:cs typeface="Arial" panose="020B0604020202020204" pitchFamily="34" charset="0"/>
                        </a:rPr>
                        <a:t>2021</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12">
                  <a:txBody>
                    <a:bodyPr/>
                    <a:lstStyle/>
                    <a:p>
                      <a:pPr algn="l"/>
                      <a:r>
                        <a:rPr lang="en-GB">
                          <a:latin typeface="Arial" panose="020B0604020202020204" pitchFamily="34" charset="0"/>
                          <a:cs typeface="Arial" panose="020B0604020202020204" pitchFamily="34" charset="0"/>
                        </a:rPr>
                        <a:t>2022</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l"/>
                      <a:r>
                        <a:rPr lang="en-GB">
                          <a:latin typeface="Arial" panose="020B0604020202020204" pitchFamily="34" charset="0"/>
                          <a:cs typeface="Arial" panose="020B0604020202020204" pitchFamily="34" charset="0"/>
                        </a:rPr>
                        <a:t>2023</a:t>
                      </a:r>
                    </a:p>
                  </a:txBody>
                  <a:tcPr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075135339"/>
                  </a:ext>
                </a:extLst>
              </a:tr>
            </a:tbl>
          </a:graphicData>
        </a:graphic>
      </p:graphicFrame>
      <p:cxnSp>
        <p:nvCxnSpPr>
          <p:cNvPr id="34" name="Straight Arrow Connector 33">
            <a:extLst>
              <a:ext uri="{FF2B5EF4-FFF2-40B4-BE49-F238E27FC236}">
                <a16:creationId xmlns:a16="http://schemas.microsoft.com/office/drawing/2014/main" id="{6B0FCE5F-CC81-3646-F4BF-E1C6E76A15C6}"/>
              </a:ext>
            </a:extLst>
          </p:cNvPr>
          <p:cNvCxnSpPr/>
          <p:nvPr/>
        </p:nvCxnSpPr>
        <p:spPr>
          <a:xfrm>
            <a:off x="1054351" y="3637179"/>
            <a:ext cx="5411" cy="1026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D29B8AA-4FFD-89F7-8B5D-F0701B983D5E}"/>
              </a:ext>
            </a:extLst>
          </p:cNvPr>
          <p:cNvSpPr txBox="1"/>
          <p:nvPr/>
        </p:nvSpPr>
        <p:spPr>
          <a:xfrm>
            <a:off x="4727564" y="0"/>
            <a:ext cx="7288945"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srgbClr val="0070C0"/>
                </a:solidFill>
                <a:effectLst/>
                <a:uLnTx/>
                <a:uFillTx/>
                <a:latin typeface="Calibri" panose="020F0502020204030204"/>
                <a:ea typeface="+mn-ea"/>
                <a:cs typeface="+mn-cs"/>
              </a:rPr>
              <a:t>Why?</a:t>
            </a:r>
          </a:p>
        </p:txBody>
      </p:sp>
      <p:sp>
        <p:nvSpPr>
          <p:cNvPr id="46" name="TextBox 45">
            <a:extLst>
              <a:ext uri="{FF2B5EF4-FFF2-40B4-BE49-F238E27FC236}">
                <a16:creationId xmlns:a16="http://schemas.microsoft.com/office/drawing/2014/main" id="{429A1F3C-A9DF-59B6-E00C-85031EC85516}"/>
              </a:ext>
            </a:extLst>
          </p:cNvPr>
          <p:cNvSpPr txBox="1"/>
          <p:nvPr/>
        </p:nvSpPr>
        <p:spPr>
          <a:xfrm>
            <a:off x="73228" y="3532841"/>
            <a:ext cx="87626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OECD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C00000"/>
                </a:solidFill>
                <a:effectLst/>
                <a:uLnTx/>
                <a:uFillTx/>
                <a:latin typeface="Calibri" panose="020F0502020204030204"/>
                <a:ea typeface="+mn-ea"/>
                <a:cs typeface="+mn-cs"/>
              </a:rPr>
              <a:t>Review</a:t>
            </a:r>
          </a:p>
        </p:txBody>
      </p:sp>
      <p:sp>
        <p:nvSpPr>
          <p:cNvPr id="4" name="TextBox 3">
            <a:extLst>
              <a:ext uri="{FF2B5EF4-FFF2-40B4-BE49-F238E27FC236}">
                <a16:creationId xmlns:a16="http://schemas.microsoft.com/office/drawing/2014/main" id="{DDFA1E1C-8A86-C09E-8E43-057473623EA8}"/>
              </a:ext>
            </a:extLst>
          </p:cNvPr>
          <p:cNvSpPr txBox="1"/>
          <p:nvPr/>
        </p:nvSpPr>
        <p:spPr>
          <a:xfrm>
            <a:off x="2476501" y="1914048"/>
            <a:ext cx="8601074" cy="1569660"/>
          </a:xfrm>
          <a:prstGeom prst="rect">
            <a:avLst/>
          </a:prstGeom>
          <a:noFill/>
          <a:ln w="28575">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70C0"/>
                </a:solidFill>
                <a:effectLst/>
                <a:uLnTx/>
                <a:uFillTx/>
                <a:latin typeface="Arial" panose="020B0604020202020204" pitchFamily="34" charset="0"/>
                <a:ea typeface="Times New Roman" panose="02020603050405020304" pitchFamily="18" charset="0"/>
                <a:cs typeface="+mn-cs"/>
              </a:rPr>
              <a:t>3.4 Develop a systematic approach to curriculum review: </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Scotland could consider establishing a systematic curriculum review cycle with a planned timeframe and specific review agenda, led by the specialist stand-alone agency.</a:t>
            </a: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D55E612-3DA7-9A74-C307-A5402BE7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325" y="1005974"/>
            <a:ext cx="1896545" cy="252686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00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1D1BF6-7774-DA73-7B03-C7CDEC22783A}"/>
              </a:ext>
            </a:extLst>
          </p:cNvPr>
          <p:cNvSpPr txBox="1">
            <a:spLocks/>
          </p:cNvSpPr>
          <p:nvPr/>
        </p:nvSpPr>
        <p:spPr>
          <a:xfrm>
            <a:off x="503513" y="74723"/>
            <a:ext cx="11466814" cy="739422"/>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Scotland’s Curriculum Framework – not changing</a:t>
            </a:r>
          </a:p>
        </p:txBody>
      </p:sp>
      <p:graphicFrame>
        <p:nvGraphicFramePr>
          <p:cNvPr id="9" name="Table 4">
            <a:extLst>
              <a:ext uri="{FF2B5EF4-FFF2-40B4-BE49-F238E27FC236}">
                <a16:creationId xmlns:a16="http://schemas.microsoft.com/office/drawing/2014/main" id="{4C0207D5-BBF0-2F58-A289-D4CB26CA47CF}"/>
              </a:ext>
            </a:extLst>
          </p:cNvPr>
          <p:cNvGraphicFramePr>
            <a:graphicFrameLocks/>
          </p:cNvGraphicFramePr>
          <p:nvPr/>
        </p:nvGraphicFramePr>
        <p:xfrm>
          <a:off x="70644" y="814145"/>
          <a:ext cx="12121356" cy="5394079"/>
        </p:xfrm>
        <a:graphic>
          <a:graphicData uri="http://schemas.openxmlformats.org/drawingml/2006/table">
            <a:tbl>
              <a:tblPr firstRow="1" bandRow="1"/>
              <a:tblGrid>
                <a:gridCol w="3997842">
                  <a:extLst>
                    <a:ext uri="{9D8B030D-6E8A-4147-A177-3AD203B41FA5}">
                      <a16:colId xmlns:a16="http://schemas.microsoft.com/office/drawing/2014/main" val="660815608"/>
                    </a:ext>
                  </a:extLst>
                </a:gridCol>
                <a:gridCol w="3388242">
                  <a:extLst>
                    <a:ext uri="{9D8B030D-6E8A-4147-A177-3AD203B41FA5}">
                      <a16:colId xmlns:a16="http://schemas.microsoft.com/office/drawing/2014/main" val="752943206"/>
                    </a:ext>
                  </a:extLst>
                </a:gridCol>
                <a:gridCol w="4735272">
                  <a:extLst>
                    <a:ext uri="{9D8B030D-6E8A-4147-A177-3AD203B41FA5}">
                      <a16:colId xmlns:a16="http://schemas.microsoft.com/office/drawing/2014/main" val="1735374325"/>
                    </a:ext>
                  </a:extLst>
                </a:gridCol>
              </a:tblGrid>
              <a:tr h="85255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a:t>why</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a:t>what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800"/>
                        <a:t>how</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3515266326"/>
                  </a:ext>
                </a:extLst>
              </a:tr>
              <a:tr h="431130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p>
                      <a:endParaRPr lang="en-US"/>
                    </a:p>
                    <a:p>
                      <a:endParaRPr lang="en-US"/>
                    </a:p>
                    <a:p>
                      <a:endParaRPr lang="en-US"/>
                    </a:p>
                    <a:p>
                      <a:endParaRPr lang="en-US"/>
                    </a:p>
                    <a:p>
                      <a:endParaRPr lang="en-US"/>
                    </a:p>
                    <a:p>
                      <a:endParaRPr lang="en-US"/>
                    </a:p>
                    <a:p>
                      <a:endParaRPr lang="en-US"/>
                    </a:p>
                    <a:p>
                      <a:endParaRPr lang="en-US"/>
                    </a:p>
                    <a:p>
                      <a:pPr algn="ctr"/>
                      <a:r>
                        <a:rPr lang="en-US"/>
                        <a:t> </a:t>
                      </a:r>
                    </a:p>
                    <a:p>
                      <a:pPr algn="ctr"/>
                      <a:endParaRPr lang="en-US" sz="2800"/>
                    </a:p>
                    <a:p>
                      <a:pPr algn="ctr"/>
                      <a:endParaRPr lang="en-US" sz="2800"/>
                    </a:p>
                    <a:p>
                      <a:pPr algn="ctr"/>
                      <a:endParaRPr lang="en-US" sz="2800"/>
                    </a:p>
                    <a:p>
                      <a:pPr algn="ctr"/>
                      <a:r>
                        <a:rPr lang="en-US" sz="2800"/>
                        <a:t>+ entitlements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1615864711"/>
                  </a:ext>
                </a:extLst>
              </a:tr>
            </a:tbl>
          </a:graphicData>
        </a:graphic>
      </p:graphicFrame>
      <p:pic>
        <p:nvPicPr>
          <p:cNvPr id="10" name="Picture 9">
            <a:extLst>
              <a:ext uri="{FF2B5EF4-FFF2-40B4-BE49-F238E27FC236}">
                <a16:creationId xmlns:a16="http://schemas.microsoft.com/office/drawing/2014/main" id="{C50A5EB7-D077-060D-5794-51952E6F7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98" y="2078494"/>
            <a:ext cx="3823975" cy="3303638"/>
          </a:xfrm>
          <a:prstGeom prst="rect">
            <a:avLst/>
          </a:prstGeom>
        </p:spPr>
      </p:pic>
      <p:pic>
        <p:nvPicPr>
          <p:cNvPr id="11" name="Picture 10">
            <a:extLst>
              <a:ext uri="{FF2B5EF4-FFF2-40B4-BE49-F238E27FC236}">
                <a16:creationId xmlns:a16="http://schemas.microsoft.com/office/drawing/2014/main" id="{48E75FA4-39B6-1536-947B-7854A2A71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9524" y="2279390"/>
            <a:ext cx="3133863" cy="2218689"/>
          </a:xfrm>
          <a:prstGeom prst="rect">
            <a:avLst/>
          </a:prstGeom>
        </p:spPr>
      </p:pic>
      <p:sp>
        <p:nvSpPr>
          <p:cNvPr id="12" name="TextBox 11">
            <a:extLst>
              <a:ext uri="{FF2B5EF4-FFF2-40B4-BE49-F238E27FC236}">
                <a16:creationId xmlns:a16="http://schemas.microsoft.com/office/drawing/2014/main" id="{85F31BD9-A457-628A-6A72-964ACC0E162B}"/>
              </a:ext>
            </a:extLst>
          </p:cNvPr>
          <p:cNvSpPr txBox="1"/>
          <p:nvPr/>
        </p:nvSpPr>
        <p:spPr>
          <a:xfrm>
            <a:off x="167149" y="6148048"/>
            <a:ext cx="11891462"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a:ln>
                  <a:noFill/>
                </a:ln>
                <a:solidFill>
                  <a:prstClr val="black"/>
                </a:solidFill>
                <a:effectLst/>
                <a:uLnTx/>
                <a:uFillTx/>
                <a:latin typeface="Calibri" panose="020F0502020204030204"/>
                <a:ea typeface="+mn-ea"/>
                <a:cs typeface="+mn-cs"/>
                <a:hlinkClick r:id="rId5"/>
              </a:rPr>
              <a:t>www.scotlandscurriculum.scot</a:t>
            </a:r>
            <a:endParaRPr kumimoji="0" lang="en-GB" sz="32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E27FB03-5DCB-E924-6E01-2476CD1EEF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8089" y="1933983"/>
            <a:ext cx="4490522" cy="3737352"/>
          </a:xfrm>
          <a:prstGeom prst="rect">
            <a:avLst/>
          </a:prstGeom>
        </p:spPr>
      </p:pic>
    </p:spTree>
    <p:extLst>
      <p:ext uri="{BB962C8B-B14F-4D97-AF65-F5344CB8AC3E}">
        <p14:creationId xmlns:p14="http://schemas.microsoft.com/office/powerpoint/2010/main" val="385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0e170f7-9783-47c0-bee9-98169cf94d03">
      <Terms xmlns="http://schemas.microsoft.com/office/infopath/2007/PartnerControls"/>
    </lcf76f155ced4ddcb4097134ff3c332f>
    <TaxCatchAll xmlns="2d2dad4e-6a1a-4ac7-8702-9db1d9ff4414" xsi:nil="true"/>
    <SharedWithUsers xmlns="2d2dad4e-6a1a-4ac7-8702-9db1d9ff4414">
      <UserInfo>
        <DisplayName>Ollie Bray</DisplayName>
        <AccountId>39</AccountId>
        <AccountType/>
      </UserInfo>
      <UserInfo>
        <DisplayName>Joan MacKay</DisplayName>
        <AccountId>17</AccountId>
        <AccountType/>
      </UserInfo>
      <UserInfo>
        <DisplayName>Andrew Creamer</DisplayName>
        <AccountId>38</AccountId>
        <AccountType/>
      </UserInfo>
      <UserInfo>
        <DisplayName>David Burgess</DisplayName>
        <AccountId>55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BCC7BCD8B31B4FA10A7EBED24738FC" ma:contentTypeVersion="19" ma:contentTypeDescription="Create a new document." ma:contentTypeScope="" ma:versionID="473d3a0ade368785ef30bc1e9ae1d902">
  <xsd:schema xmlns:xsd="http://www.w3.org/2001/XMLSchema" xmlns:xs="http://www.w3.org/2001/XMLSchema" xmlns:p="http://schemas.microsoft.com/office/2006/metadata/properties" xmlns:ns2="90e170f7-9783-47c0-bee9-98169cf94d03" xmlns:ns3="2d2dad4e-6a1a-4ac7-8702-9db1d9ff4414" targetNamespace="http://schemas.microsoft.com/office/2006/metadata/properties" ma:root="true" ma:fieldsID="e6f9a7356b53b63747472cf6e1a555c2" ns2:_="" ns3:_="">
    <xsd:import namespace="90e170f7-9783-47c0-bee9-98169cf94d03"/>
    <xsd:import namespace="2d2dad4e-6a1a-4ac7-8702-9db1d9ff441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170f7-9783-47c0-bee9-98169cf94d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2dad4e-6a1a-4ac7-8702-9db1d9ff441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b0c0191-d91b-443c-9b74-f5e9936a5a46}" ma:internalName="TaxCatchAll" ma:showField="CatchAllData" ma:web="2d2dad4e-6a1a-4ac7-8702-9db1d9ff44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71C32C-147B-45A5-BD93-EDB342F5595B}">
  <ds:schemaRefs>
    <ds:schemaRef ds:uri="http://schemas.microsoft.com/office/2006/documentManagement/types"/>
    <ds:schemaRef ds:uri="2d2dad4e-6a1a-4ac7-8702-9db1d9ff4414"/>
    <ds:schemaRef ds:uri="http://www.w3.org/XML/1998/namespace"/>
    <ds:schemaRef ds:uri="http://purl.org/dc/elements/1.1/"/>
    <ds:schemaRef ds:uri="http://purl.org/dc/dcmitype/"/>
    <ds:schemaRef ds:uri="http://schemas.microsoft.com/office/infopath/2007/PartnerControls"/>
    <ds:schemaRef ds:uri="http://schemas.openxmlformats.org/package/2006/metadata/core-properties"/>
    <ds:schemaRef ds:uri="90e170f7-9783-47c0-bee9-98169cf94d0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BCA41E5-1295-4A3F-83A0-0C9AB6D63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170f7-9783-47c0-bee9-98169cf94d03"/>
    <ds:schemaRef ds:uri="2d2dad4e-6a1a-4ac7-8702-9db1d9ff44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9F5F9FE-55DD-4B2A-A84B-FCBEB8C22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4958</Words>
  <Application>Microsoft Office PowerPoint</Application>
  <PresentationFormat>Widescreen</PresentationFormat>
  <Paragraphs>467</Paragraphs>
  <Slides>34</Slides>
  <Notes>33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Abadi</vt:lpstr>
      <vt:lpstr>-apple-system</vt:lpstr>
      <vt:lpstr>Aptos</vt:lpstr>
      <vt:lpstr>Aptos Bold</vt:lpstr>
      <vt:lpstr>Aptos Display</vt:lpstr>
      <vt:lpstr>Arial</vt:lpstr>
      <vt:lpstr>Arimo Bold</vt:lpstr>
      <vt:lpstr>Calibri</vt:lpstr>
      <vt:lpstr>Courier New</vt:lpstr>
      <vt:lpstr>Grandview</vt:lpstr>
      <vt:lpstr>Helvetica Neue</vt:lpstr>
      <vt:lpstr>Helveticish Bold</vt:lpstr>
      <vt:lpstr>Segoe UI</vt:lpstr>
      <vt:lpstr>TT Interphases</vt:lpstr>
      <vt:lpstr>TT Interphases Bold</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Do Understand</vt:lpstr>
      <vt:lpstr>Big ideas approaches in other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Ollie Bray</dc:creator>
  <cp:lastModifiedBy>Kirsty Scott</cp:lastModifiedBy>
  <cp:revision>46</cp:revision>
  <cp:lastPrinted>2025-08-19T07:27:36Z</cp:lastPrinted>
  <dcterms:created xsi:type="dcterms:W3CDTF">2024-03-20T07:36:35Z</dcterms:created>
  <dcterms:modified xsi:type="dcterms:W3CDTF">2025-11-17T09:44:31Z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0x0101000EBCC7BCD8B31B4FA10A7EBED24738FC</vt:lpwstr>
  </property>
  <property fmtid="{D5CDD505-2E9C-101B-9397-08002B2CF9AE}" pid="3" name="MediaServiceImageTags">
    <vt:lpwstr/>
  </property>
  <property fmtid="{D5CDD505-2E9C-101B-9397-08002B2CF9AE}" pid="4" name="Order">
    <vt:lpwstr>122800.000000000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