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9" r:id="rId5"/>
    <p:sldMasterId id="2147483715" r:id="rId6"/>
  </p:sldMasterIdLst>
  <p:notesMasterIdLst>
    <p:notesMasterId r:id="rId16"/>
  </p:notesMasterIdLst>
  <p:sldIdLst>
    <p:sldId id="2123259207" r:id="rId7"/>
    <p:sldId id="5006" r:id="rId8"/>
    <p:sldId id="2123259168" r:id="rId9"/>
    <p:sldId id="2123259234" r:id="rId10"/>
    <p:sldId id="2123259136" r:id="rId11"/>
    <p:sldId id="2123259167" r:id="rId12"/>
    <p:sldId id="2123259179" r:id="rId13"/>
    <p:sldId id="2123259317" r:id="rId14"/>
    <p:sldId id="212325935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xt steps and timelines" id="{0218DD07-0210-4584-9344-EE5CC1474894}">
          <p14:sldIdLst>
            <p14:sldId id="2123259207"/>
            <p14:sldId id="5006"/>
            <p14:sldId id="2123259168"/>
            <p14:sldId id="2123259234"/>
            <p14:sldId id="2123259136"/>
            <p14:sldId id="2123259167"/>
            <p14:sldId id="2123259179"/>
            <p14:sldId id="2123259317"/>
            <p14:sldId id="21232593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7202"/>
    <a:srgbClr val="0F7D81"/>
    <a:srgbClr val="857672"/>
    <a:srgbClr val="CA3233"/>
    <a:srgbClr val="0B3041"/>
    <a:srgbClr val="EF7A83"/>
    <a:srgbClr val="FBE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433" autoAdjust="0"/>
  </p:normalViewPr>
  <p:slideViewPr>
    <p:cSldViewPr snapToGrid="0">
      <p:cViewPr varScale="1">
        <p:scale>
          <a:sx n="39" d="100"/>
          <a:sy n="39" d="100"/>
        </p:scale>
        <p:origin x="168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Scott" userId="c570d207-ed84-40f2-946a-9a774d1c2daa" providerId="ADAL" clId="{11856AF0-4A78-407C-B3A2-DA66CE7B6EDF}"/>
    <pc:docChg chg="delSld delSection modSection">
      <pc:chgData name="Kirsty Scott" userId="c570d207-ed84-40f2-946a-9a774d1c2daa" providerId="ADAL" clId="{11856AF0-4A78-407C-B3A2-DA66CE7B6EDF}" dt="2025-12-15T08:21:20.749" v="0" actId="18676"/>
      <pc:docMkLst>
        <pc:docMk/>
      </pc:docMkLst>
      <pc:sldChg chg="del">
        <pc:chgData name="Kirsty Scott" userId="c570d207-ed84-40f2-946a-9a774d1c2daa" providerId="ADAL" clId="{11856AF0-4A78-407C-B3A2-DA66CE7B6EDF}" dt="2025-12-15T08:21:20.749" v="0" actId="18676"/>
        <pc:sldMkLst>
          <pc:docMk/>
          <pc:sldMk cId="471413669" sldId="2123259097"/>
        </pc:sldMkLst>
      </pc:sldChg>
      <pc:sldChg chg="del">
        <pc:chgData name="Kirsty Scott" userId="c570d207-ed84-40f2-946a-9a774d1c2daa" providerId="ADAL" clId="{11856AF0-4A78-407C-B3A2-DA66CE7B6EDF}" dt="2025-12-15T08:21:20.749" v="0" actId="18676"/>
        <pc:sldMkLst>
          <pc:docMk/>
          <pc:sldMk cId="0" sldId="2123259241"/>
        </pc:sldMkLst>
      </pc:sldChg>
      <pc:sldChg chg="del">
        <pc:chgData name="Kirsty Scott" userId="c570d207-ed84-40f2-946a-9a774d1c2daa" providerId="ADAL" clId="{11856AF0-4A78-407C-B3A2-DA66CE7B6EDF}" dt="2025-12-15T08:21:20.749" v="0" actId="18676"/>
        <pc:sldMkLst>
          <pc:docMk/>
          <pc:sldMk cId="0" sldId="2123259246"/>
        </pc:sldMkLst>
      </pc:sldChg>
      <pc:sldChg chg="del">
        <pc:chgData name="Kirsty Scott" userId="c570d207-ed84-40f2-946a-9a774d1c2daa" providerId="ADAL" clId="{11856AF0-4A78-407C-B3A2-DA66CE7B6EDF}" dt="2025-12-15T08:21:20.749" v="0" actId="18676"/>
        <pc:sldMkLst>
          <pc:docMk/>
          <pc:sldMk cId="1677165177" sldId="2123259250"/>
        </pc:sldMkLst>
      </pc:sldChg>
      <pc:sldChg chg="del">
        <pc:chgData name="Kirsty Scott" userId="c570d207-ed84-40f2-946a-9a774d1c2daa" providerId="ADAL" clId="{11856AF0-4A78-407C-B3A2-DA66CE7B6EDF}" dt="2025-12-15T08:21:20.749" v="0" actId="18676"/>
        <pc:sldMkLst>
          <pc:docMk/>
          <pc:sldMk cId="3161126876" sldId="2123259251"/>
        </pc:sldMkLst>
      </pc:sldChg>
      <pc:sldChg chg="del">
        <pc:chgData name="Kirsty Scott" userId="c570d207-ed84-40f2-946a-9a774d1c2daa" providerId="ADAL" clId="{11856AF0-4A78-407C-B3A2-DA66CE7B6EDF}" dt="2025-12-15T08:21:20.749" v="0" actId="18676"/>
        <pc:sldMkLst>
          <pc:docMk/>
          <pc:sldMk cId="2075466176" sldId="2123259304"/>
        </pc:sldMkLst>
      </pc:sldChg>
      <pc:sldChg chg="del">
        <pc:chgData name="Kirsty Scott" userId="c570d207-ed84-40f2-946a-9a774d1c2daa" providerId="ADAL" clId="{11856AF0-4A78-407C-B3A2-DA66CE7B6EDF}" dt="2025-12-15T08:21:20.749" v="0" actId="18676"/>
        <pc:sldMkLst>
          <pc:docMk/>
          <pc:sldMk cId="3398626582" sldId="2123259309"/>
        </pc:sldMkLst>
      </pc:sldChg>
      <pc:sldChg chg="del">
        <pc:chgData name="Kirsty Scott" userId="c570d207-ed84-40f2-946a-9a774d1c2daa" providerId="ADAL" clId="{11856AF0-4A78-407C-B3A2-DA66CE7B6EDF}" dt="2025-12-15T08:21:20.749" v="0" actId="18676"/>
        <pc:sldMkLst>
          <pc:docMk/>
          <pc:sldMk cId="2796108562" sldId="2123259311"/>
        </pc:sldMkLst>
      </pc:sldChg>
      <pc:sldChg chg="del">
        <pc:chgData name="Kirsty Scott" userId="c570d207-ed84-40f2-946a-9a774d1c2daa" providerId="ADAL" clId="{11856AF0-4A78-407C-B3A2-DA66CE7B6EDF}" dt="2025-12-15T08:21:20.749" v="0" actId="18676"/>
        <pc:sldMkLst>
          <pc:docMk/>
          <pc:sldMk cId="1875817612" sldId="2123259312"/>
        </pc:sldMkLst>
      </pc:sldChg>
      <pc:sldChg chg="del">
        <pc:chgData name="Kirsty Scott" userId="c570d207-ed84-40f2-946a-9a774d1c2daa" providerId="ADAL" clId="{11856AF0-4A78-407C-B3A2-DA66CE7B6EDF}" dt="2025-12-15T08:21:20.749" v="0" actId="18676"/>
        <pc:sldMkLst>
          <pc:docMk/>
          <pc:sldMk cId="4108357753" sldId="2123259324"/>
        </pc:sldMkLst>
      </pc:sldChg>
      <pc:sldChg chg="del">
        <pc:chgData name="Kirsty Scott" userId="c570d207-ed84-40f2-946a-9a774d1c2daa" providerId="ADAL" clId="{11856AF0-4A78-407C-B3A2-DA66CE7B6EDF}" dt="2025-12-15T08:21:20.749" v="0" actId="18676"/>
        <pc:sldMkLst>
          <pc:docMk/>
          <pc:sldMk cId="2041236766" sldId="2123259346"/>
        </pc:sldMkLst>
      </pc:sldChg>
      <pc:sldChg chg="del">
        <pc:chgData name="Kirsty Scott" userId="c570d207-ed84-40f2-946a-9a774d1c2daa" providerId="ADAL" clId="{11856AF0-4A78-407C-B3A2-DA66CE7B6EDF}" dt="2025-12-15T08:21:20.749" v="0" actId="18676"/>
        <pc:sldMkLst>
          <pc:docMk/>
          <pc:sldMk cId="1511758802" sldId="212325934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Science@educationscotland.gov.scot" TargetMode="External"/><Relationship Id="rId7" Type="http://schemas.openxmlformats.org/officeDocument/2006/relationships/image" Target="../media/image20.svg"/><Relationship Id="rId2" Type="http://schemas.openxmlformats.org/officeDocument/2006/relationships/hyperlink" Target="https://bit.ly/3WfFnBl" TargetMode="External"/><Relationship Id="rId1" Type="http://schemas.openxmlformats.org/officeDocument/2006/relationships/hyperlink" Target="https://bit.ly/SciencesCICjourney" TargetMode="Externa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hyperlink" Target="https://bit.ly/3WfFnBl" TargetMode="External"/><Relationship Id="rId3" Type="http://schemas.openxmlformats.org/officeDocument/2006/relationships/image" Target="../media/image19.png"/><Relationship Id="rId7" Type="http://schemas.openxmlformats.org/officeDocument/2006/relationships/image" Target="../media/image22.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1.png"/><Relationship Id="rId11" Type="http://schemas.openxmlformats.org/officeDocument/2006/relationships/hyperlink" Target="mailto:Science@educationscotland.gov.scot" TargetMode="External"/><Relationship Id="rId5" Type="http://schemas.openxmlformats.org/officeDocument/2006/relationships/hyperlink" Target="https://bit.ly/SciencesCICjourney" TargetMode="External"/><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CE3B-68EE-4E9A-94D4-254A1F3A414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122F19C2-6516-4069-9A0E-7E11FB02614E}">
      <dgm:prSet phldr="0" custT="1"/>
      <dgm:spPr/>
      <dgm:t>
        <a:bodyPr/>
        <a:lstStyle/>
        <a:p>
          <a:pPr>
            <a:lnSpc>
              <a:spcPct val="100000"/>
            </a:lnSpc>
          </a:pPr>
          <a:r>
            <a:rPr lang="en-GB" sz="2100" b="1" kern="1200">
              <a:latin typeface="Segoe UI"/>
              <a:ea typeface="+mn-ea"/>
              <a:cs typeface="Segoe UI"/>
            </a:rPr>
            <a:t>Science Newsletter – issued termly </a:t>
          </a:r>
        </a:p>
        <a:p>
          <a:pPr>
            <a:lnSpc>
              <a:spcPct val="100000"/>
            </a:lnSpc>
          </a:pPr>
          <a:r>
            <a:rPr lang="en-GB" sz="2100" b="1" kern="1200">
              <a:latin typeface="Segoe UI"/>
              <a:ea typeface="+mn-ea"/>
              <a:cs typeface="Segoe UI"/>
            </a:rPr>
            <a:t>Next issue – January</a:t>
          </a:r>
        </a:p>
      </dgm:t>
    </dgm:pt>
    <dgm:pt modelId="{A5A152A8-3A61-4519-8786-4282E03CFC7F}" type="parTrans" cxnId="{3AF4F9D9-445D-4AD0-94E7-6E49B7C91ADB}">
      <dgm:prSet/>
      <dgm:spPr/>
      <dgm:t>
        <a:bodyPr/>
        <a:lstStyle/>
        <a:p>
          <a:endParaRPr lang="en-GB"/>
        </a:p>
      </dgm:t>
    </dgm:pt>
    <dgm:pt modelId="{E1C04D82-535D-4E2B-8337-7DC1C30E9806}" type="sibTrans" cxnId="{3AF4F9D9-445D-4AD0-94E7-6E49B7C91ADB}">
      <dgm:prSet/>
      <dgm:spPr/>
      <dgm:t>
        <a:bodyPr/>
        <a:lstStyle/>
        <a:p>
          <a:endParaRPr lang="en-GB"/>
        </a:p>
      </dgm:t>
    </dgm:pt>
    <dgm:pt modelId="{565C4B34-E942-45AA-9A01-DCCAEE4D375F}">
      <dgm:prSet phldr="0" custT="1"/>
      <dgm:spPr/>
      <dgm:t>
        <a:bodyPr/>
        <a:lstStyle/>
        <a:p>
          <a:pPr>
            <a:lnSpc>
              <a:spcPct val="100000"/>
            </a:lnSpc>
          </a:pPr>
          <a:r>
            <a:rPr lang="en-GB" sz="2100" b="1" kern="1200">
              <a:latin typeface="Segoe UI"/>
              <a:ea typeface="+mn-ea"/>
              <a:cs typeface="Segoe UI"/>
            </a:rPr>
            <a:t>Sciences CIC Blog:</a:t>
          </a:r>
        </a:p>
        <a:p>
          <a:pPr>
            <a:lnSpc>
              <a:spcPct val="100000"/>
            </a:lnSpc>
          </a:pPr>
          <a:r>
            <a:rPr lang="en-US" sz="2100" b="1" kern="1200">
              <a:latin typeface="Segoe UI"/>
              <a:ea typeface="+mn-ea"/>
              <a:cs typeface="Segoe UI"/>
              <a:hlinkClick xmlns:r="http://schemas.openxmlformats.org/officeDocument/2006/relationships" r:id="rId1">
                <a:extLst>
                  <a:ext uri="{A12FA001-AC4F-418D-AE19-62706E023703}">
                    <ahyp:hlinkClr xmlns:ahyp="http://schemas.microsoft.com/office/drawing/2018/hyperlinkcolor" val="tx"/>
                  </a:ext>
                </a:extLst>
              </a:hlinkClick>
            </a:rPr>
            <a:t>https://bit.ly/SciencesCICjourney</a:t>
          </a:r>
        </a:p>
      </dgm:t>
    </dgm:pt>
    <dgm:pt modelId="{F3330026-4C32-4411-8893-DC5BF9757F6D}" type="parTrans" cxnId="{2607564F-04DC-4321-A87B-53F36E395B4E}">
      <dgm:prSet/>
      <dgm:spPr/>
      <dgm:t>
        <a:bodyPr/>
        <a:lstStyle/>
        <a:p>
          <a:endParaRPr lang="en-GB"/>
        </a:p>
      </dgm:t>
    </dgm:pt>
    <dgm:pt modelId="{FD2F0CE0-2344-4B0D-BD74-59D9B97EDF5C}" type="sibTrans" cxnId="{2607564F-04DC-4321-A87B-53F36E395B4E}">
      <dgm:prSet/>
      <dgm:spPr/>
      <dgm:t>
        <a:bodyPr/>
        <a:lstStyle/>
        <a:p>
          <a:endParaRPr lang="en-GB"/>
        </a:p>
      </dgm:t>
    </dgm:pt>
    <dgm:pt modelId="{85E2D234-B107-406D-B917-7343C734AB3E}">
      <dgm:prSet phldr="0"/>
      <dgm:spPr/>
      <dgm:t>
        <a:bodyPr/>
        <a:lstStyle/>
        <a:p>
          <a:pPr>
            <a:lnSpc>
              <a:spcPct val="100000"/>
            </a:lnSpc>
          </a:pPr>
          <a:r>
            <a:rPr lang="en-GB" b="1">
              <a:latin typeface="Aptos"/>
            </a:rPr>
            <a:t>ES Science Network  </a:t>
          </a:r>
          <a:br>
            <a:rPr lang="en-GB" sz="1800" b="1">
              <a:latin typeface="Aptos"/>
              <a:cs typeface="Segoe UI"/>
            </a:rPr>
          </a:br>
          <a:r>
            <a:rPr lang="en-US" sz="1500" b="1">
              <a:latin typeface="Segoe UI"/>
              <a:cs typeface="Segoe UI"/>
            </a:rPr>
            <a:t>Joining link </a:t>
          </a:r>
          <a:r>
            <a:rPr lang="en-US" sz="1500" b="1">
              <a:solidFill>
                <a:schemeClr val="bg1"/>
              </a:solidFill>
              <a:latin typeface="Segoe UI"/>
              <a:cs typeface="Segoe UI"/>
              <a:hlinkClick xmlns:r="http://schemas.openxmlformats.org/officeDocument/2006/relationships" r:id="rId2">
                <a:extLst>
                  <a:ext uri="{A12FA001-AC4F-418D-AE19-62706E023703}">
                    <ahyp:hlinkClr xmlns:ahyp="http://schemas.microsoft.com/office/drawing/2018/hyperlinkcolor" val="tx"/>
                  </a:ext>
                </a:extLst>
              </a:hlinkClick>
            </a:rPr>
            <a:t>https://bit.ly/3WfFnBl </a:t>
          </a:r>
          <a:br>
            <a:rPr lang="en-US" sz="1500" b="1">
              <a:solidFill>
                <a:schemeClr val="bg1"/>
              </a:solidFill>
              <a:latin typeface="Segoe UI"/>
              <a:cs typeface="Segoe UI"/>
            </a:rPr>
          </a:br>
          <a:r>
            <a:rPr lang="en-US" sz="1500" b="1">
              <a:latin typeface="Segoe UI"/>
              <a:cs typeface="Segoe UI"/>
            </a:rPr>
            <a:t>Join code: uh9sf32 </a:t>
          </a:r>
          <a:endParaRPr lang="en-US" sz="1500" b="0">
            <a:latin typeface="Calibri"/>
            <a:ea typeface="Calibri"/>
            <a:cs typeface="Calibri"/>
          </a:endParaRPr>
        </a:p>
      </dgm:t>
    </dgm:pt>
    <dgm:pt modelId="{92C53C25-E07C-4E01-990C-76E6ED410BC5}" type="parTrans" cxnId="{74C94AE5-76BC-4CBA-9CA1-8B9DF3475211}">
      <dgm:prSet/>
      <dgm:spPr/>
      <dgm:t>
        <a:bodyPr/>
        <a:lstStyle/>
        <a:p>
          <a:endParaRPr lang="en-GB"/>
        </a:p>
      </dgm:t>
    </dgm:pt>
    <dgm:pt modelId="{14216C5F-44AB-4B3E-A39D-0C3FADF75954}" type="sibTrans" cxnId="{74C94AE5-76BC-4CBA-9CA1-8B9DF3475211}">
      <dgm:prSet/>
      <dgm:spPr/>
      <dgm:t>
        <a:bodyPr/>
        <a:lstStyle/>
        <a:p>
          <a:endParaRPr lang="en-GB"/>
        </a:p>
      </dgm:t>
    </dgm:pt>
    <dgm:pt modelId="{1CCD18C8-CD49-4908-82C9-4A8E6D2DF728}">
      <dgm:prSet phldr="0"/>
      <dgm:spPr/>
      <dgm:t>
        <a:bodyPr/>
        <a:lstStyle/>
        <a:p>
          <a:pPr>
            <a:lnSpc>
              <a:spcPct val="100000"/>
            </a:lnSpc>
          </a:pPr>
          <a:r>
            <a:rPr lang="en-US" sz="2100" b="1">
              <a:latin typeface="Segoe UI"/>
              <a:cs typeface="Segoe UI"/>
            </a:rPr>
            <a:t>Email the science team at:</a:t>
          </a:r>
          <a:br>
            <a:rPr lang="en-US" sz="2100" b="1">
              <a:latin typeface="Segoe UI"/>
              <a:cs typeface="Segoe UI"/>
            </a:rPr>
          </a:br>
          <a:r>
            <a:rPr lang="en-US" sz="2100" b="1" err="1">
              <a:latin typeface="Segoe UI"/>
              <a:cs typeface="Segoe UI"/>
              <a:hlinkClick xmlns:r="http://schemas.openxmlformats.org/officeDocument/2006/relationships" r:id="rId3">
                <a:extLst>
                  <a:ext uri="{A12FA001-AC4F-418D-AE19-62706E023703}">
                    <ahyp:hlinkClr xmlns:ahyp="http://schemas.microsoft.com/office/drawing/2018/hyperlinkcolor" val="tx"/>
                  </a:ext>
                </a:extLst>
              </a:hlinkClick>
            </a:rPr>
            <a:t>Science@educationscotland.gov.scot</a:t>
          </a:r>
          <a:endParaRPr lang="en-US" sz="2100" b="0">
            <a:latin typeface="Segoe UI"/>
            <a:cs typeface="Segoe UI"/>
          </a:endParaRPr>
        </a:p>
      </dgm:t>
    </dgm:pt>
    <dgm:pt modelId="{CB63CFD6-728D-4A20-910E-49E0077B9C86}" type="parTrans" cxnId="{C68739FF-9BBB-43D8-9B85-F1C01EE7C156}">
      <dgm:prSet/>
      <dgm:spPr/>
      <dgm:t>
        <a:bodyPr/>
        <a:lstStyle/>
        <a:p>
          <a:endParaRPr lang="en-GB"/>
        </a:p>
      </dgm:t>
    </dgm:pt>
    <dgm:pt modelId="{940AA13E-8478-448B-8972-91435BFEA7BC}" type="sibTrans" cxnId="{C68739FF-9BBB-43D8-9B85-F1C01EE7C156}">
      <dgm:prSet/>
      <dgm:spPr/>
      <dgm:t>
        <a:bodyPr/>
        <a:lstStyle/>
        <a:p>
          <a:endParaRPr lang="en-GB"/>
        </a:p>
      </dgm:t>
    </dgm:pt>
    <dgm:pt modelId="{9EB3ABC0-D6C2-4F48-B9F3-2E8F1877A36C}" type="pres">
      <dgm:prSet presAssocID="{9AB0CE3B-68EE-4E9A-94D4-254A1F3A4147}" presName="root" presStyleCnt="0">
        <dgm:presLayoutVars>
          <dgm:dir/>
          <dgm:resizeHandles val="exact"/>
        </dgm:presLayoutVars>
      </dgm:prSet>
      <dgm:spPr/>
    </dgm:pt>
    <dgm:pt modelId="{536A1BF1-E485-437A-A282-DE7F02A523F6}" type="pres">
      <dgm:prSet presAssocID="{122F19C2-6516-4069-9A0E-7E11FB02614E}" presName="compNode" presStyleCnt="0"/>
      <dgm:spPr/>
    </dgm:pt>
    <dgm:pt modelId="{1D3DDE40-5B31-4CD4-914D-E554F57E52E8}" type="pres">
      <dgm:prSet presAssocID="{122F19C2-6516-4069-9A0E-7E11FB02614E}" presName="bgRect" presStyleLbl="bgShp" presStyleIdx="0" presStyleCnt="4"/>
      <dgm:spPr/>
    </dgm:pt>
    <dgm:pt modelId="{DD957969-3A0F-489B-B7F3-8DEBE0FD150D}" type="pres">
      <dgm:prSet presAssocID="{122F19C2-6516-4069-9A0E-7E11FB02614E}" presName="iconRect" presStyleLbl="node1" presStyleIdx="0" presStyleCnt="4"/>
      <dgm:spPr>
        <a:blipFill>
          <a:blip xmlns:r="http://schemas.openxmlformats.org/officeDocument/2006/relationships" r:embed="rId4">
            <a:extLs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Newspaper with solid fill"/>
        </a:ext>
      </dgm:extLst>
    </dgm:pt>
    <dgm:pt modelId="{5A8634A7-B283-4A18-9097-AB30C288EEB8}" type="pres">
      <dgm:prSet presAssocID="{122F19C2-6516-4069-9A0E-7E11FB02614E}" presName="spaceRect" presStyleCnt="0"/>
      <dgm:spPr/>
    </dgm:pt>
    <dgm:pt modelId="{D9241701-C1F1-4421-8E12-BDC813CDCF56}" type="pres">
      <dgm:prSet presAssocID="{122F19C2-6516-4069-9A0E-7E11FB02614E}" presName="parTx" presStyleLbl="revTx" presStyleIdx="0" presStyleCnt="4">
        <dgm:presLayoutVars>
          <dgm:chMax val="0"/>
          <dgm:chPref val="0"/>
        </dgm:presLayoutVars>
      </dgm:prSet>
      <dgm:spPr/>
    </dgm:pt>
    <dgm:pt modelId="{739B6F56-EA95-4C67-8796-5ECCC0682C2B}" type="pres">
      <dgm:prSet presAssocID="{E1C04D82-535D-4E2B-8337-7DC1C30E9806}" presName="sibTrans" presStyleCnt="0"/>
      <dgm:spPr/>
    </dgm:pt>
    <dgm:pt modelId="{FDD9EAC1-F191-402E-BD99-3B1A707AFFD5}" type="pres">
      <dgm:prSet presAssocID="{565C4B34-E942-45AA-9A01-DCCAEE4D375F}" presName="compNode" presStyleCnt="0"/>
      <dgm:spPr/>
    </dgm:pt>
    <dgm:pt modelId="{347806E5-3808-4FC0-84CB-AAFDE1FFD1CF}" type="pres">
      <dgm:prSet presAssocID="{565C4B34-E942-45AA-9A01-DCCAEE4D375F}" presName="bgRect" presStyleLbl="bgShp" presStyleIdx="1" presStyleCnt="4"/>
      <dgm:spPr/>
    </dgm:pt>
    <dgm:pt modelId="{12A09280-D05A-4960-A2E5-F7E076284823}" type="pres">
      <dgm:prSet presAssocID="{565C4B34-E942-45AA-9A01-DCCAEE4D375F}" presName="iconRect" presStyleLbl="node1" presStyleIdx="1" presStyleCnt="4"/>
      <dgm:spPr>
        <a:blipFill>
          <a:blip xmlns:r="http://schemas.openxmlformats.org/officeDocument/2006/relationships" r:embed="rId6">
            <a:extLs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Vlog with solid fill"/>
        </a:ext>
      </dgm:extLst>
    </dgm:pt>
    <dgm:pt modelId="{F0185FAD-F0A7-423C-B80B-8495E84420DF}" type="pres">
      <dgm:prSet presAssocID="{565C4B34-E942-45AA-9A01-DCCAEE4D375F}" presName="spaceRect" presStyleCnt="0"/>
      <dgm:spPr/>
    </dgm:pt>
    <dgm:pt modelId="{9CDC16E6-606A-4159-824F-5E095D535D07}" type="pres">
      <dgm:prSet presAssocID="{565C4B34-E942-45AA-9A01-DCCAEE4D375F}" presName="parTx" presStyleLbl="revTx" presStyleIdx="1" presStyleCnt="4">
        <dgm:presLayoutVars>
          <dgm:chMax val="0"/>
          <dgm:chPref val="0"/>
        </dgm:presLayoutVars>
      </dgm:prSet>
      <dgm:spPr/>
    </dgm:pt>
    <dgm:pt modelId="{20A37403-4F97-4226-8147-FD30A1F05346}" type="pres">
      <dgm:prSet presAssocID="{FD2F0CE0-2344-4B0D-BD74-59D9B97EDF5C}" presName="sibTrans" presStyleCnt="0"/>
      <dgm:spPr/>
    </dgm:pt>
    <dgm:pt modelId="{EC08E5BE-9133-4EB9-9558-3B910D0F258E}" type="pres">
      <dgm:prSet presAssocID="{85E2D234-B107-406D-B917-7343C734AB3E}" presName="compNode" presStyleCnt="0"/>
      <dgm:spPr/>
    </dgm:pt>
    <dgm:pt modelId="{2A887390-5F73-4047-B6F8-AEB27B3B0DE1}" type="pres">
      <dgm:prSet presAssocID="{85E2D234-B107-406D-B917-7343C734AB3E}" presName="bgRect" presStyleLbl="bgShp" presStyleIdx="2" presStyleCnt="4"/>
      <dgm:spPr/>
    </dgm:pt>
    <dgm:pt modelId="{DFA9363A-C250-49E3-BC4E-B6FC2F38F53A}" type="pres">
      <dgm:prSet presAssocID="{85E2D234-B107-406D-B917-7343C734AB3E}" presName="iconRect" presStyleLbl="node1" presStyleIdx="2" presStyleCnt="4"/>
      <dgm:spPr>
        <a:blipFill>
          <a:blip xmlns:r="http://schemas.openxmlformats.org/officeDocument/2006/relationships" r:embed="rId8">
            <a:extLs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Flask with solid fill"/>
        </a:ext>
      </dgm:extLst>
    </dgm:pt>
    <dgm:pt modelId="{2DED51EC-7C38-4B98-8D14-3FF31A170625}" type="pres">
      <dgm:prSet presAssocID="{85E2D234-B107-406D-B917-7343C734AB3E}" presName="spaceRect" presStyleCnt="0"/>
      <dgm:spPr/>
    </dgm:pt>
    <dgm:pt modelId="{BBC1C295-7546-4B4C-8908-D799D2E313A7}" type="pres">
      <dgm:prSet presAssocID="{85E2D234-B107-406D-B917-7343C734AB3E}" presName="parTx" presStyleLbl="revTx" presStyleIdx="2" presStyleCnt="4">
        <dgm:presLayoutVars>
          <dgm:chMax val="0"/>
          <dgm:chPref val="0"/>
        </dgm:presLayoutVars>
      </dgm:prSet>
      <dgm:spPr/>
    </dgm:pt>
    <dgm:pt modelId="{DC822FE8-9DC8-404D-99E2-6FBE643B8C7F}" type="pres">
      <dgm:prSet presAssocID="{14216C5F-44AB-4B3E-A39D-0C3FADF75954}" presName="sibTrans" presStyleCnt="0"/>
      <dgm:spPr/>
    </dgm:pt>
    <dgm:pt modelId="{39F01372-67B3-441F-B92D-53E58EAE00D3}" type="pres">
      <dgm:prSet presAssocID="{1CCD18C8-CD49-4908-82C9-4A8E6D2DF728}" presName="compNode" presStyleCnt="0"/>
      <dgm:spPr/>
    </dgm:pt>
    <dgm:pt modelId="{021F996F-0B67-4C51-82BA-DCBC57773175}" type="pres">
      <dgm:prSet presAssocID="{1CCD18C8-CD49-4908-82C9-4A8E6D2DF728}" presName="bgRect" presStyleLbl="bgShp" presStyleIdx="3" presStyleCnt="4"/>
      <dgm:spPr/>
    </dgm:pt>
    <dgm:pt modelId="{91D01D65-2964-4D51-86FC-4BD175CFF090}" type="pres">
      <dgm:prSet presAssocID="{1CCD18C8-CD49-4908-82C9-4A8E6D2DF728}" presName="iconRect" presStyleLbl="node1" presStyleIdx="3" presStyleCnt="4"/>
      <dgm:spPr>
        <a:blipFill>
          <a:blip xmlns:r="http://schemas.openxmlformats.org/officeDocument/2006/relationships" r:embed="rId10">
            <a:extLs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Email with solid fill"/>
        </a:ext>
      </dgm:extLst>
    </dgm:pt>
    <dgm:pt modelId="{9021BC48-F0D9-4ECE-B283-E272FC2AEBDD}" type="pres">
      <dgm:prSet presAssocID="{1CCD18C8-CD49-4908-82C9-4A8E6D2DF728}" presName="spaceRect" presStyleCnt="0"/>
      <dgm:spPr/>
    </dgm:pt>
    <dgm:pt modelId="{EAA58408-1CC3-4BD4-B958-DA650BFB70E1}" type="pres">
      <dgm:prSet presAssocID="{1CCD18C8-CD49-4908-82C9-4A8E6D2DF728}" presName="parTx" presStyleLbl="revTx" presStyleIdx="3" presStyleCnt="4">
        <dgm:presLayoutVars>
          <dgm:chMax val="0"/>
          <dgm:chPref val="0"/>
        </dgm:presLayoutVars>
      </dgm:prSet>
      <dgm:spPr/>
    </dgm:pt>
  </dgm:ptLst>
  <dgm:cxnLst>
    <dgm:cxn modelId="{2607564F-04DC-4321-A87B-53F36E395B4E}" srcId="{9AB0CE3B-68EE-4E9A-94D4-254A1F3A4147}" destId="{565C4B34-E942-45AA-9A01-DCCAEE4D375F}" srcOrd="1" destOrd="0" parTransId="{F3330026-4C32-4411-8893-DC5BF9757F6D}" sibTransId="{FD2F0CE0-2344-4B0D-BD74-59D9B97EDF5C}"/>
    <dgm:cxn modelId="{F72BB49F-1A0A-4F22-8463-2CCDC40DF7F4}" type="presOf" srcId="{122F19C2-6516-4069-9A0E-7E11FB02614E}" destId="{D9241701-C1F1-4421-8E12-BDC813CDCF56}" srcOrd="0" destOrd="0" presId="urn:microsoft.com/office/officeart/2018/2/layout/IconVerticalSolidList"/>
    <dgm:cxn modelId="{4ADC2DBB-08D9-4085-856A-A423084A0DBE}" type="presOf" srcId="{565C4B34-E942-45AA-9A01-DCCAEE4D375F}" destId="{9CDC16E6-606A-4159-824F-5E095D535D07}" srcOrd="0" destOrd="0" presId="urn:microsoft.com/office/officeart/2018/2/layout/IconVerticalSolidList"/>
    <dgm:cxn modelId="{C3233FCE-0247-43B2-AE8F-D2E6FCA5ADB9}" type="presOf" srcId="{1CCD18C8-CD49-4908-82C9-4A8E6D2DF728}" destId="{EAA58408-1CC3-4BD4-B958-DA650BFB70E1}" srcOrd="0" destOrd="0" presId="urn:microsoft.com/office/officeart/2018/2/layout/IconVerticalSolidList"/>
    <dgm:cxn modelId="{53E8DAD9-989D-4CA0-AD2F-9EEC4D9BB620}" type="presOf" srcId="{9AB0CE3B-68EE-4E9A-94D4-254A1F3A4147}" destId="{9EB3ABC0-D6C2-4F48-B9F3-2E8F1877A36C}" srcOrd="0" destOrd="0" presId="urn:microsoft.com/office/officeart/2018/2/layout/IconVerticalSolidList"/>
    <dgm:cxn modelId="{3AF4F9D9-445D-4AD0-94E7-6E49B7C91ADB}" srcId="{9AB0CE3B-68EE-4E9A-94D4-254A1F3A4147}" destId="{122F19C2-6516-4069-9A0E-7E11FB02614E}" srcOrd="0" destOrd="0" parTransId="{A5A152A8-3A61-4519-8786-4282E03CFC7F}" sibTransId="{E1C04D82-535D-4E2B-8337-7DC1C30E9806}"/>
    <dgm:cxn modelId="{74C94AE5-76BC-4CBA-9CA1-8B9DF3475211}" srcId="{9AB0CE3B-68EE-4E9A-94D4-254A1F3A4147}" destId="{85E2D234-B107-406D-B917-7343C734AB3E}" srcOrd="2" destOrd="0" parTransId="{92C53C25-E07C-4E01-990C-76E6ED410BC5}" sibTransId="{14216C5F-44AB-4B3E-A39D-0C3FADF75954}"/>
    <dgm:cxn modelId="{8D976EE5-4117-4F5B-ACA7-D6CD9AD4F01C}" type="presOf" srcId="{85E2D234-B107-406D-B917-7343C734AB3E}" destId="{BBC1C295-7546-4B4C-8908-D799D2E313A7}" srcOrd="0" destOrd="0" presId="urn:microsoft.com/office/officeart/2018/2/layout/IconVerticalSolidList"/>
    <dgm:cxn modelId="{C68739FF-9BBB-43D8-9B85-F1C01EE7C156}" srcId="{9AB0CE3B-68EE-4E9A-94D4-254A1F3A4147}" destId="{1CCD18C8-CD49-4908-82C9-4A8E6D2DF728}" srcOrd="3" destOrd="0" parTransId="{CB63CFD6-728D-4A20-910E-49E0077B9C86}" sibTransId="{940AA13E-8478-448B-8972-91435BFEA7BC}"/>
    <dgm:cxn modelId="{080581F8-A5CB-4278-BA64-2331637BB149}" type="presParOf" srcId="{9EB3ABC0-D6C2-4F48-B9F3-2E8F1877A36C}" destId="{536A1BF1-E485-437A-A282-DE7F02A523F6}" srcOrd="0" destOrd="0" presId="urn:microsoft.com/office/officeart/2018/2/layout/IconVerticalSolidList"/>
    <dgm:cxn modelId="{E0C097EF-D99B-4B45-A2FC-844728D9978C}" type="presParOf" srcId="{536A1BF1-E485-437A-A282-DE7F02A523F6}" destId="{1D3DDE40-5B31-4CD4-914D-E554F57E52E8}" srcOrd="0" destOrd="0" presId="urn:microsoft.com/office/officeart/2018/2/layout/IconVerticalSolidList"/>
    <dgm:cxn modelId="{DD9DD055-FFC0-4C5D-92EB-4579D8E86073}" type="presParOf" srcId="{536A1BF1-E485-437A-A282-DE7F02A523F6}" destId="{DD957969-3A0F-489B-B7F3-8DEBE0FD150D}" srcOrd="1" destOrd="0" presId="urn:microsoft.com/office/officeart/2018/2/layout/IconVerticalSolidList"/>
    <dgm:cxn modelId="{0BADE5A3-C865-4D3D-B762-0A26FAAA9E1E}" type="presParOf" srcId="{536A1BF1-E485-437A-A282-DE7F02A523F6}" destId="{5A8634A7-B283-4A18-9097-AB30C288EEB8}" srcOrd="2" destOrd="0" presId="urn:microsoft.com/office/officeart/2018/2/layout/IconVerticalSolidList"/>
    <dgm:cxn modelId="{3E1085C3-EACE-49C4-8FF9-F4879404C8F3}" type="presParOf" srcId="{536A1BF1-E485-437A-A282-DE7F02A523F6}" destId="{D9241701-C1F1-4421-8E12-BDC813CDCF56}" srcOrd="3" destOrd="0" presId="urn:microsoft.com/office/officeart/2018/2/layout/IconVerticalSolidList"/>
    <dgm:cxn modelId="{4F7AC70F-5858-4CC6-B1D8-8E05DDF212A5}" type="presParOf" srcId="{9EB3ABC0-D6C2-4F48-B9F3-2E8F1877A36C}" destId="{739B6F56-EA95-4C67-8796-5ECCC0682C2B}" srcOrd="1" destOrd="0" presId="urn:microsoft.com/office/officeart/2018/2/layout/IconVerticalSolidList"/>
    <dgm:cxn modelId="{FEF4DD7B-DDFC-4A03-84E5-DB6BAD619474}" type="presParOf" srcId="{9EB3ABC0-D6C2-4F48-B9F3-2E8F1877A36C}" destId="{FDD9EAC1-F191-402E-BD99-3B1A707AFFD5}" srcOrd="2" destOrd="0" presId="urn:microsoft.com/office/officeart/2018/2/layout/IconVerticalSolidList"/>
    <dgm:cxn modelId="{B5D31DCE-4FCF-49AB-A601-7B4375BFD97A}" type="presParOf" srcId="{FDD9EAC1-F191-402E-BD99-3B1A707AFFD5}" destId="{347806E5-3808-4FC0-84CB-AAFDE1FFD1CF}" srcOrd="0" destOrd="0" presId="urn:microsoft.com/office/officeart/2018/2/layout/IconVerticalSolidList"/>
    <dgm:cxn modelId="{F98A1052-2E0D-480A-BAC2-ED0B9245E3BA}" type="presParOf" srcId="{FDD9EAC1-F191-402E-BD99-3B1A707AFFD5}" destId="{12A09280-D05A-4960-A2E5-F7E076284823}" srcOrd="1" destOrd="0" presId="urn:microsoft.com/office/officeart/2018/2/layout/IconVerticalSolidList"/>
    <dgm:cxn modelId="{FA512C14-22CE-4072-880B-2553A8108214}" type="presParOf" srcId="{FDD9EAC1-F191-402E-BD99-3B1A707AFFD5}" destId="{F0185FAD-F0A7-423C-B80B-8495E84420DF}" srcOrd="2" destOrd="0" presId="urn:microsoft.com/office/officeart/2018/2/layout/IconVerticalSolidList"/>
    <dgm:cxn modelId="{D7D67D90-A7E8-4110-A532-BAA9BB09EF90}" type="presParOf" srcId="{FDD9EAC1-F191-402E-BD99-3B1A707AFFD5}" destId="{9CDC16E6-606A-4159-824F-5E095D535D07}" srcOrd="3" destOrd="0" presId="urn:microsoft.com/office/officeart/2018/2/layout/IconVerticalSolidList"/>
    <dgm:cxn modelId="{095CC401-86AB-433E-92A5-0309D515D42B}" type="presParOf" srcId="{9EB3ABC0-D6C2-4F48-B9F3-2E8F1877A36C}" destId="{20A37403-4F97-4226-8147-FD30A1F05346}" srcOrd="3" destOrd="0" presId="urn:microsoft.com/office/officeart/2018/2/layout/IconVerticalSolidList"/>
    <dgm:cxn modelId="{0B02547C-8720-49CD-96B9-63C23B12F452}" type="presParOf" srcId="{9EB3ABC0-D6C2-4F48-B9F3-2E8F1877A36C}" destId="{EC08E5BE-9133-4EB9-9558-3B910D0F258E}" srcOrd="4" destOrd="0" presId="urn:microsoft.com/office/officeart/2018/2/layout/IconVerticalSolidList"/>
    <dgm:cxn modelId="{FB05CECA-5457-40A2-A0DB-EDE714E008CB}" type="presParOf" srcId="{EC08E5BE-9133-4EB9-9558-3B910D0F258E}" destId="{2A887390-5F73-4047-B6F8-AEB27B3B0DE1}" srcOrd="0" destOrd="0" presId="urn:microsoft.com/office/officeart/2018/2/layout/IconVerticalSolidList"/>
    <dgm:cxn modelId="{1F0372E6-1723-434C-8F2B-EDE464121F34}" type="presParOf" srcId="{EC08E5BE-9133-4EB9-9558-3B910D0F258E}" destId="{DFA9363A-C250-49E3-BC4E-B6FC2F38F53A}" srcOrd="1" destOrd="0" presId="urn:microsoft.com/office/officeart/2018/2/layout/IconVerticalSolidList"/>
    <dgm:cxn modelId="{5123010C-6561-4161-9DF0-E6B49576B47D}" type="presParOf" srcId="{EC08E5BE-9133-4EB9-9558-3B910D0F258E}" destId="{2DED51EC-7C38-4B98-8D14-3FF31A170625}" srcOrd="2" destOrd="0" presId="urn:microsoft.com/office/officeart/2018/2/layout/IconVerticalSolidList"/>
    <dgm:cxn modelId="{D9E9A3B2-70A9-4EE6-8538-4476DE3B4A1F}" type="presParOf" srcId="{EC08E5BE-9133-4EB9-9558-3B910D0F258E}" destId="{BBC1C295-7546-4B4C-8908-D799D2E313A7}" srcOrd="3" destOrd="0" presId="urn:microsoft.com/office/officeart/2018/2/layout/IconVerticalSolidList"/>
    <dgm:cxn modelId="{81651376-3DA5-42C6-B1F8-0CD02C087C1C}" type="presParOf" srcId="{9EB3ABC0-D6C2-4F48-B9F3-2E8F1877A36C}" destId="{DC822FE8-9DC8-404D-99E2-6FBE643B8C7F}" srcOrd="5" destOrd="0" presId="urn:microsoft.com/office/officeart/2018/2/layout/IconVerticalSolidList"/>
    <dgm:cxn modelId="{16185EE0-7085-48F9-81EF-3EDE97DD3E7D}" type="presParOf" srcId="{9EB3ABC0-D6C2-4F48-B9F3-2E8F1877A36C}" destId="{39F01372-67B3-441F-B92D-53E58EAE00D3}" srcOrd="6" destOrd="0" presId="urn:microsoft.com/office/officeart/2018/2/layout/IconVerticalSolidList"/>
    <dgm:cxn modelId="{18353BEE-5E16-4F60-8F0B-55017F3447D2}" type="presParOf" srcId="{39F01372-67B3-441F-B92D-53E58EAE00D3}" destId="{021F996F-0B67-4C51-82BA-DCBC57773175}" srcOrd="0" destOrd="0" presId="urn:microsoft.com/office/officeart/2018/2/layout/IconVerticalSolidList"/>
    <dgm:cxn modelId="{BC1FE833-3EEB-428F-8E20-C62B93ABBB78}" type="presParOf" srcId="{39F01372-67B3-441F-B92D-53E58EAE00D3}" destId="{91D01D65-2964-4D51-86FC-4BD175CFF090}" srcOrd="1" destOrd="0" presId="urn:microsoft.com/office/officeart/2018/2/layout/IconVerticalSolidList"/>
    <dgm:cxn modelId="{73300837-2926-4E7E-A278-F7D7109A0583}" type="presParOf" srcId="{39F01372-67B3-441F-B92D-53E58EAE00D3}" destId="{9021BC48-F0D9-4ECE-B283-E272FC2AEBDD}" srcOrd="2" destOrd="0" presId="urn:microsoft.com/office/officeart/2018/2/layout/IconVerticalSolidList"/>
    <dgm:cxn modelId="{5486C153-2889-439D-9D82-1F5615A2613F}" type="presParOf" srcId="{39F01372-67B3-441F-B92D-53E58EAE00D3}" destId="{EAA58408-1CC3-4BD4-B958-DA650BFB70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E9B9E4-9678-494E-9883-CB4A6EC03C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745691C-6971-4378-8C6A-03F0D7F434AE}">
      <dgm:prSet/>
      <dgm:spPr/>
      <dgm:t>
        <a:bodyPr/>
        <a:lstStyle/>
        <a:p>
          <a:pPr algn="l" rtl="0">
            <a:lnSpc>
              <a:spcPct val="90000"/>
            </a:lnSpc>
          </a:pPr>
          <a:r>
            <a:rPr lang="en-US" sz="6500" b="1">
              <a:solidFill>
                <a:srgbClr val="FFFFFF"/>
              </a:solidFill>
              <a:latin typeface="Aptos" panose="02110004020202020204"/>
              <a:ea typeface="+mn-ea"/>
              <a:cs typeface="+mn-cs"/>
            </a:rPr>
            <a:t>Stay up to date</a:t>
          </a:r>
        </a:p>
      </dgm:t>
    </dgm:pt>
    <dgm:pt modelId="{191657CA-D3C7-4487-AA6F-D6024EFC51BE}" type="parTrans" cxnId="{E54F653E-5EFB-4085-A0E2-A8DDA6F81B26}">
      <dgm:prSet/>
      <dgm:spPr/>
      <dgm:t>
        <a:bodyPr/>
        <a:lstStyle/>
        <a:p>
          <a:endParaRPr lang="en-US"/>
        </a:p>
      </dgm:t>
    </dgm:pt>
    <dgm:pt modelId="{E29AB794-F4B8-4DE9-94FA-248353EE5771}" type="sibTrans" cxnId="{E54F653E-5EFB-4085-A0E2-A8DDA6F81B26}">
      <dgm:prSet/>
      <dgm:spPr/>
      <dgm:t>
        <a:bodyPr/>
        <a:lstStyle/>
        <a:p>
          <a:endParaRPr lang="en-US"/>
        </a:p>
      </dgm:t>
    </dgm:pt>
    <dgm:pt modelId="{2CEDA598-F47B-4C89-A153-2AACB858E8ED}" type="pres">
      <dgm:prSet presAssocID="{34E9B9E4-9678-494E-9883-CB4A6EC03CF1}" presName="linear" presStyleCnt="0">
        <dgm:presLayoutVars>
          <dgm:animLvl val="lvl"/>
          <dgm:resizeHandles val="exact"/>
        </dgm:presLayoutVars>
      </dgm:prSet>
      <dgm:spPr/>
    </dgm:pt>
    <dgm:pt modelId="{AE6CEB94-0A44-4500-AE6F-31C8CC0F077F}" type="pres">
      <dgm:prSet presAssocID="{D745691C-6971-4378-8C6A-03F0D7F434AE}" presName="parentText" presStyleLbl="node1" presStyleIdx="0" presStyleCnt="1">
        <dgm:presLayoutVars>
          <dgm:chMax val="0"/>
          <dgm:bulletEnabled val="1"/>
        </dgm:presLayoutVars>
      </dgm:prSet>
      <dgm:spPr/>
    </dgm:pt>
  </dgm:ptLst>
  <dgm:cxnLst>
    <dgm:cxn modelId="{E54F653E-5EFB-4085-A0E2-A8DDA6F81B26}" srcId="{34E9B9E4-9678-494E-9883-CB4A6EC03CF1}" destId="{D745691C-6971-4378-8C6A-03F0D7F434AE}" srcOrd="0" destOrd="0" parTransId="{191657CA-D3C7-4487-AA6F-D6024EFC51BE}" sibTransId="{E29AB794-F4B8-4DE9-94FA-248353EE5771}"/>
    <dgm:cxn modelId="{6F515565-622D-4944-8101-911975275654}" type="presOf" srcId="{D745691C-6971-4378-8C6A-03F0D7F434AE}" destId="{AE6CEB94-0A44-4500-AE6F-31C8CC0F077F}" srcOrd="0" destOrd="0" presId="urn:microsoft.com/office/officeart/2005/8/layout/vList2"/>
    <dgm:cxn modelId="{AE48CF47-BAEC-475E-8C8C-A88345EA3DAA}" type="presOf" srcId="{34E9B9E4-9678-494E-9883-CB4A6EC03CF1}" destId="{2CEDA598-F47B-4C89-A153-2AACB858E8ED}" srcOrd="0" destOrd="0" presId="urn:microsoft.com/office/officeart/2005/8/layout/vList2"/>
    <dgm:cxn modelId="{4C59B301-2310-423A-86E2-19E4087E7912}" type="presParOf" srcId="{2CEDA598-F47B-4C89-A153-2AACB858E8ED}" destId="{AE6CEB94-0A44-4500-AE6F-31C8CC0F077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DE40-5B31-4CD4-914D-E554F57E52E8}">
      <dsp:nvSpPr>
        <dsp:cNvPr id="0" name=""/>
        <dsp:cNvSpPr/>
      </dsp:nvSpPr>
      <dsp:spPr>
        <a:xfrm>
          <a:off x="0" y="2679"/>
          <a:ext cx="7797279" cy="135780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57969-3A0F-489B-B7F3-8DEBE0FD150D}">
      <dsp:nvSpPr>
        <dsp:cNvPr id="0" name=""/>
        <dsp:cNvSpPr/>
      </dsp:nvSpPr>
      <dsp:spPr>
        <a:xfrm>
          <a:off x="410736" y="308185"/>
          <a:ext cx="746793" cy="74679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41701-C1F1-4421-8E12-BDC813CDCF56}">
      <dsp:nvSpPr>
        <dsp:cNvPr id="0" name=""/>
        <dsp:cNvSpPr/>
      </dsp:nvSpPr>
      <dsp:spPr>
        <a:xfrm>
          <a:off x="1568266" y="2679"/>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a:latin typeface="Segoe UI"/>
              <a:ea typeface="+mn-ea"/>
              <a:cs typeface="Segoe UI"/>
            </a:rPr>
            <a:t>Science Newsletter – issued termly </a:t>
          </a:r>
        </a:p>
        <a:p>
          <a:pPr marL="0" lvl="0" indent="0" algn="l" defTabSz="933450">
            <a:lnSpc>
              <a:spcPct val="100000"/>
            </a:lnSpc>
            <a:spcBef>
              <a:spcPct val="0"/>
            </a:spcBef>
            <a:spcAft>
              <a:spcPct val="35000"/>
            </a:spcAft>
            <a:buNone/>
          </a:pPr>
          <a:r>
            <a:rPr lang="en-GB" sz="2100" b="1" kern="1200">
              <a:latin typeface="Segoe UI"/>
              <a:ea typeface="+mn-ea"/>
              <a:cs typeface="Segoe UI"/>
            </a:rPr>
            <a:t>Next issue – January</a:t>
          </a:r>
        </a:p>
      </dsp:txBody>
      <dsp:txXfrm>
        <a:off x="1568266" y="2679"/>
        <a:ext cx="6229012" cy="1357806"/>
      </dsp:txXfrm>
    </dsp:sp>
    <dsp:sp modelId="{347806E5-3808-4FC0-84CB-AAFDE1FFD1CF}">
      <dsp:nvSpPr>
        <dsp:cNvPr id="0" name=""/>
        <dsp:cNvSpPr/>
      </dsp:nvSpPr>
      <dsp:spPr>
        <a:xfrm>
          <a:off x="0" y="1699937"/>
          <a:ext cx="7797279" cy="1357806"/>
        </a:xfrm>
        <a:prstGeom prst="roundRect">
          <a:avLst>
            <a:gd name="adj" fmla="val 10000"/>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dsp:style>
    </dsp:sp>
    <dsp:sp modelId="{12A09280-D05A-4960-A2E5-F7E076284823}">
      <dsp:nvSpPr>
        <dsp:cNvPr id="0" name=""/>
        <dsp:cNvSpPr/>
      </dsp:nvSpPr>
      <dsp:spPr>
        <a:xfrm>
          <a:off x="410736" y="2005444"/>
          <a:ext cx="746793" cy="74679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DC16E6-606A-4159-824F-5E095D535D07}">
      <dsp:nvSpPr>
        <dsp:cNvPr id="0" name=""/>
        <dsp:cNvSpPr/>
      </dsp:nvSpPr>
      <dsp:spPr>
        <a:xfrm>
          <a:off x="1568266" y="1699937"/>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a:latin typeface="Segoe UI"/>
              <a:ea typeface="+mn-ea"/>
              <a:cs typeface="Segoe UI"/>
            </a:rPr>
            <a:t>Sciences CIC Blog:</a:t>
          </a:r>
        </a:p>
        <a:p>
          <a:pPr marL="0" lvl="0" indent="0" algn="l" defTabSz="933450">
            <a:lnSpc>
              <a:spcPct val="100000"/>
            </a:lnSpc>
            <a:spcBef>
              <a:spcPct val="0"/>
            </a:spcBef>
            <a:spcAft>
              <a:spcPct val="35000"/>
            </a:spcAft>
            <a:buNone/>
          </a:pPr>
          <a:r>
            <a:rPr lang="en-US" sz="2100" b="1" kern="1200">
              <a:latin typeface="Segoe UI"/>
              <a:ea typeface="+mn-ea"/>
              <a:cs typeface="Segoe UI"/>
              <a:hlinkClick xmlns:r="http://schemas.openxmlformats.org/officeDocument/2006/relationships" r:id="rId5">
                <a:extLst>
                  <a:ext uri="{A12FA001-AC4F-418D-AE19-62706E023703}">
                    <ahyp:hlinkClr xmlns:ahyp="http://schemas.microsoft.com/office/drawing/2018/hyperlinkcolor" val="tx"/>
                  </a:ext>
                </a:extLst>
              </a:hlinkClick>
            </a:rPr>
            <a:t>https://bit.ly/SciencesCICjourney</a:t>
          </a:r>
        </a:p>
      </dsp:txBody>
      <dsp:txXfrm>
        <a:off x="1568266" y="1699937"/>
        <a:ext cx="6229012" cy="1357806"/>
      </dsp:txXfrm>
    </dsp:sp>
    <dsp:sp modelId="{2A887390-5F73-4047-B6F8-AEB27B3B0DE1}">
      <dsp:nvSpPr>
        <dsp:cNvPr id="0" name=""/>
        <dsp:cNvSpPr/>
      </dsp:nvSpPr>
      <dsp:spPr>
        <a:xfrm>
          <a:off x="0" y="3397196"/>
          <a:ext cx="7797279" cy="1357806"/>
        </a:xfrm>
        <a:prstGeom prst="roundRect">
          <a:avLst>
            <a:gd name="adj" fmla="val 10000"/>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dsp:style>
    </dsp:sp>
    <dsp:sp modelId="{DFA9363A-C250-49E3-BC4E-B6FC2F38F53A}">
      <dsp:nvSpPr>
        <dsp:cNvPr id="0" name=""/>
        <dsp:cNvSpPr/>
      </dsp:nvSpPr>
      <dsp:spPr>
        <a:xfrm>
          <a:off x="410736" y="3702702"/>
          <a:ext cx="746793" cy="746793"/>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1C295-7546-4B4C-8908-D799D2E313A7}">
      <dsp:nvSpPr>
        <dsp:cNvPr id="0" name=""/>
        <dsp:cNvSpPr/>
      </dsp:nvSpPr>
      <dsp:spPr>
        <a:xfrm>
          <a:off x="1568266" y="3397196"/>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a:latin typeface="Aptos"/>
            </a:rPr>
            <a:t>ES Science Network  </a:t>
          </a:r>
          <a:br>
            <a:rPr lang="en-GB" sz="2100" b="1" kern="1200">
              <a:latin typeface="Aptos"/>
              <a:cs typeface="Segoe UI"/>
            </a:rPr>
          </a:br>
          <a:r>
            <a:rPr lang="en-US" sz="2100" b="1" kern="1200">
              <a:latin typeface="Segoe UI"/>
              <a:cs typeface="Segoe UI"/>
            </a:rPr>
            <a:t>Joining link </a:t>
          </a:r>
          <a:r>
            <a:rPr lang="en-US" sz="2100" b="1" kern="1200">
              <a:solidFill>
                <a:schemeClr val="bg1"/>
              </a:solidFill>
              <a:latin typeface="Segoe UI"/>
              <a:cs typeface="Segoe UI"/>
              <a:hlinkClick xmlns:r="http://schemas.openxmlformats.org/officeDocument/2006/relationships" r:id="rId8">
                <a:extLst>
                  <a:ext uri="{A12FA001-AC4F-418D-AE19-62706E023703}">
                    <ahyp:hlinkClr xmlns:ahyp="http://schemas.microsoft.com/office/drawing/2018/hyperlinkcolor" val="tx"/>
                  </a:ext>
                </a:extLst>
              </a:hlinkClick>
            </a:rPr>
            <a:t>https://bit.ly/3WfFnBl </a:t>
          </a:r>
          <a:br>
            <a:rPr lang="en-US" sz="2100" b="1" kern="1200">
              <a:solidFill>
                <a:schemeClr val="bg1"/>
              </a:solidFill>
              <a:latin typeface="Segoe UI"/>
              <a:cs typeface="Segoe UI"/>
            </a:rPr>
          </a:br>
          <a:r>
            <a:rPr lang="en-US" sz="2100" b="1" kern="1200">
              <a:latin typeface="Segoe UI"/>
              <a:cs typeface="Segoe UI"/>
            </a:rPr>
            <a:t>Join code: uh9sf32 </a:t>
          </a:r>
          <a:endParaRPr lang="en-US" sz="2100" b="0" kern="1200">
            <a:latin typeface="Calibri"/>
            <a:ea typeface="Calibri"/>
            <a:cs typeface="Calibri"/>
          </a:endParaRPr>
        </a:p>
      </dsp:txBody>
      <dsp:txXfrm>
        <a:off x="1568266" y="3397196"/>
        <a:ext cx="6229012" cy="1357806"/>
      </dsp:txXfrm>
    </dsp:sp>
    <dsp:sp modelId="{021F996F-0B67-4C51-82BA-DCBC57773175}">
      <dsp:nvSpPr>
        <dsp:cNvPr id="0" name=""/>
        <dsp:cNvSpPr/>
      </dsp:nvSpPr>
      <dsp:spPr>
        <a:xfrm>
          <a:off x="0" y="5094455"/>
          <a:ext cx="7797279" cy="1357806"/>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91D01D65-2964-4D51-86FC-4BD175CFF090}">
      <dsp:nvSpPr>
        <dsp:cNvPr id="0" name=""/>
        <dsp:cNvSpPr/>
      </dsp:nvSpPr>
      <dsp:spPr>
        <a:xfrm>
          <a:off x="410736" y="5399961"/>
          <a:ext cx="746793" cy="74679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A58408-1CC3-4BD4-B958-DA650BFB70E1}">
      <dsp:nvSpPr>
        <dsp:cNvPr id="0" name=""/>
        <dsp:cNvSpPr/>
      </dsp:nvSpPr>
      <dsp:spPr>
        <a:xfrm>
          <a:off x="1568266" y="5094455"/>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US" sz="2100" b="1" kern="1200">
              <a:latin typeface="Segoe UI"/>
              <a:cs typeface="Segoe UI"/>
            </a:rPr>
            <a:t>Email the science team at:</a:t>
          </a:r>
          <a:br>
            <a:rPr lang="en-US" sz="2100" b="1" kern="1200">
              <a:latin typeface="Segoe UI"/>
              <a:cs typeface="Segoe UI"/>
            </a:rPr>
          </a:br>
          <a:r>
            <a:rPr lang="en-US" sz="2100" b="1" kern="1200" err="1">
              <a:latin typeface="Segoe UI"/>
              <a:cs typeface="Segoe UI"/>
              <a:hlinkClick xmlns:r="http://schemas.openxmlformats.org/officeDocument/2006/relationships" r:id="rId11">
                <a:extLst>
                  <a:ext uri="{A12FA001-AC4F-418D-AE19-62706E023703}">
                    <ahyp:hlinkClr xmlns:ahyp="http://schemas.microsoft.com/office/drawing/2018/hyperlinkcolor" val="tx"/>
                  </a:ext>
                </a:extLst>
              </a:hlinkClick>
            </a:rPr>
            <a:t>Science@educationscotland.gov.scot</a:t>
          </a:r>
          <a:endParaRPr lang="en-US" sz="2100" b="0" kern="1200">
            <a:latin typeface="Segoe UI"/>
            <a:cs typeface="Segoe UI"/>
          </a:endParaRPr>
        </a:p>
      </dsp:txBody>
      <dsp:txXfrm>
        <a:off x="1568266" y="5094455"/>
        <a:ext cx="6229012" cy="1357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CEB94-0A44-4500-AE6F-31C8CC0F077F}">
      <dsp:nvSpPr>
        <dsp:cNvPr id="0" name=""/>
        <dsp:cNvSpPr/>
      </dsp:nvSpPr>
      <dsp:spPr>
        <a:xfrm>
          <a:off x="0" y="1043659"/>
          <a:ext cx="2760371" cy="34983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rtl="0">
            <a:lnSpc>
              <a:spcPct val="90000"/>
            </a:lnSpc>
            <a:spcBef>
              <a:spcPct val="0"/>
            </a:spcBef>
            <a:spcAft>
              <a:spcPct val="35000"/>
            </a:spcAft>
            <a:buNone/>
          </a:pPr>
          <a:r>
            <a:rPr lang="en-US" sz="6500" b="1" kern="1200">
              <a:solidFill>
                <a:srgbClr val="FFFFFF"/>
              </a:solidFill>
              <a:latin typeface="Aptos" panose="02110004020202020204"/>
              <a:ea typeface="+mn-ea"/>
              <a:cs typeface="+mn-cs"/>
            </a:rPr>
            <a:t>Stay up to date</a:t>
          </a:r>
        </a:p>
      </dsp:txBody>
      <dsp:txXfrm>
        <a:off x="134750" y="1178409"/>
        <a:ext cx="2490871" cy="32288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7FDBC-0A4B-45B2-B39A-345E42EF7B1A}" type="datetimeFigureOut">
              <a:rPr lang="en-GB" smtClean="0"/>
              <a:t>15/12/2025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F5F98-C54B-4779-84EC-C26C1C84FBEE}" type="slidenum">
              <a:rPr lang="en-GB" smtClean="0"/>
              <a:t>‹#›</a:t>
            </a:fld>
            <a:endParaRPr lang="en-GB"/>
          </a:p>
        </p:txBody>
      </p:sp>
    </p:spTree>
    <p:extLst>
      <p:ext uri="{BB962C8B-B14F-4D97-AF65-F5344CB8AC3E}">
        <p14:creationId xmlns:p14="http://schemas.microsoft.com/office/powerpoint/2010/main" val="84189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scot/publications/curriculum-qualifications-assessment-reform-progress-date-next-steps/pages/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s.glowscotland.org.uk/glowblogs/cice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dscot.org.uk/t/c/AQiG3AEQpcCQBxj7r7zCAiDGvPWkAXtBCqDD03zMK1cjPqfQxt6uf8IhXFCeK63nXPUqsqmF" TargetMode="External"/><Relationship Id="rId5" Type="http://schemas.openxmlformats.org/officeDocument/2006/relationships/hyperlink" Target="https://blogs.glowscotland.org.uk/glowblogs/public/cices/uploads/sites/10666/2024/12/18174321/CIC-Towards-an-Evolved-Technical-Framework-Discussion-Paper-FINAL-191224.pdf" TargetMode="External"/><Relationship Id="rId4" Type="http://schemas.openxmlformats.org/officeDocument/2006/relationships/hyperlink" Target="https://blogs.glowscotland.org.uk/glowblogs/cices/2024/12/18/new-curriculum-improvement-cycle-discussion-paper-background-and-a-case-for-change/cic-a-case-for-change-pilot-curriculum-reviews14112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t.ly/SciencesCICjourne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it.ly/SciencesCICjourne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bit.ly/3WfFnB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Science@educationscotland.gov.sco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Mathematics was the first curriculum area to embark on the CIC process.</a:t>
            </a:r>
          </a:p>
          <a:p>
            <a:r>
              <a:rPr lang="en-US" dirty="0">
                <a:latin typeface="Calibri"/>
                <a:ea typeface="Calibri"/>
                <a:cs typeface="Calibri"/>
              </a:rPr>
              <a:t>At their webinar in November, they released materials which outline their emerging big ideas, concepts, purpose statement and evidence paper.</a:t>
            </a:r>
          </a:p>
          <a:p>
            <a:r>
              <a:rPr lang="en-US" dirty="0">
                <a:latin typeface="Calibri"/>
                <a:ea typeface="Calibri"/>
                <a:cs typeface="Calibri"/>
              </a:rPr>
              <a:t>These can be accessed from the CIC web hub/blog – see link in slide.</a:t>
            </a:r>
          </a:p>
          <a:p>
            <a:r>
              <a:rPr lang="en-US" dirty="0">
                <a:latin typeface="Calibri"/>
                <a:ea typeface="Calibri"/>
                <a:cs typeface="Calibri"/>
              </a:rPr>
              <a:t>The other curriculum areas, including sciences, are due to publish their big ideas, concepts and other materials by the end of January 2026.</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D0C84-976A-4CDC-954F-54D329D0C60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605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r>
              <a:rPr lang="en-US" dirty="0"/>
              <a:t>The upcoming deadline is for all remaining curriculum areas to </a:t>
            </a:r>
            <a:r>
              <a:rPr lang="en-US" dirty="0" err="1"/>
              <a:t>finalise</a:t>
            </a:r>
            <a:r>
              <a:rPr lang="en-US" dirty="0"/>
              <a:t> their big ideas, concepts, purpose statements and rationales by 15 December 2025, ahead of publication by the end of January 2026.  </a:t>
            </a:r>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51969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timeline for the CIC process was published by Scottish Government in June 2025 and is available from this webpage: </a:t>
            </a:r>
            <a:r>
              <a:rPr lang="en-GB" dirty="0">
                <a:hlinkClick r:id="rId3"/>
              </a:rPr>
              <a:t>Curriculum, Qualifications and Assessment Reform – Timeline - Curriculum, Qualifications and Assessment Reform: progress to date and next steps - </a:t>
            </a:r>
            <a:r>
              <a:rPr lang="en-GB" dirty="0" err="1">
                <a:hlinkClick r:id="rId3"/>
              </a:rPr>
              <a:t>gov.scot</a:t>
            </a:r>
            <a:endParaRPr lang="en-US" dirty="0">
              <a:ea typeface="Calibri"/>
              <a:cs typeface="Calibri"/>
            </a:endParaRPr>
          </a:p>
          <a:p>
            <a:endParaRPr lang="en-US" dirty="0">
              <a:ea typeface="Calibri"/>
              <a:cs typeface="Calibri"/>
            </a:endParaRPr>
          </a:p>
          <a:p>
            <a:r>
              <a:rPr lang="en-US" dirty="0">
                <a:ea typeface="Calibri"/>
                <a:cs typeface="Calibri"/>
              </a:rPr>
              <a:t>The evolved curriculum is scheduled to be adopted in two phases from August 2028. </a:t>
            </a:r>
          </a:p>
          <a:p>
            <a:r>
              <a:rPr lang="en-US" dirty="0">
                <a:ea typeface="Calibri"/>
                <a:cs typeface="Calibri"/>
              </a:rPr>
              <a:t>The new SCQF Level 4 and 5 qualifications aligned to the new curriculum are scheduled to be introduced from August 2031.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4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of you interested in delving into the CIC journey a little deeper, you can find a range of materials on the Education Scotland CIC Web Hub</a:t>
            </a:r>
          </a:p>
          <a:p>
            <a:endParaRPr lang="en-GB" dirty="0"/>
          </a:p>
          <a:p>
            <a:r>
              <a:rPr lang="en-GB" dirty="0">
                <a:hlinkClick r:id="rId3"/>
              </a:rPr>
              <a:t>Curriculum Improvement Cycle – Education Scotland</a:t>
            </a:r>
            <a:endParaRPr lang="en-GB" dirty="0"/>
          </a:p>
          <a:p>
            <a:endParaRPr lang="en-GB" dirty="0"/>
          </a:p>
          <a:p>
            <a:r>
              <a:rPr lang="en-GB" dirty="0"/>
              <a:t>On the blog you will find updates, publications, podcast links and an overview of the CIC process.  You can also sign up for a termly newsletter, which will keep you abreast of all the current CIC updates.</a:t>
            </a:r>
          </a:p>
          <a:p>
            <a:endParaRPr lang="en-GB" dirty="0"/>
          </a:p>
          <a:p>
            <a:r>
              <a:rPr lang="en-GB" dirty="0"/>
              <a:t>You can access the three key CIC papers via the following links:</a:t>
            </a:r>
          </a:p>
          <a:p>
            <a:endParaRPr lang="en-GB" dirty="0"/>
          </a:p>
          <a:p>
            <a:r>
              <a:rPr lang="en-GB" sz="1200" b="0" i="0" kern="1200" dirty="0">
                <a:solidFill>
                  <a:schemeClr val="tx1"/>
                </a:solidFill>
                <a:effectLst/>
                <a:latin typeface="+mn-lt"/>
                <a:ea typeface="+mn-ea"/>
                <a:cs typeface="+mn-cs"/>
              </a:rPr>
              <a:t>Paper 1: </a:t>
            </a:r>
            <a:r>
              <a:rPr lang="en-GB" sz="1200" b="0" i="0" u="sng" kern="1200" dirty="0">
                <a:solidFill>
                  <a:schemeClr val="tx1"/>
                </a:solidFill>
                <a:effectLst/>
                <a:latin typeface="+mn-lt"/>
                <a:ea typeface="+mn-ea"/>
                <a:cs typeface="+mn-cs"/>
                <a:hlinkClick r:id="rId4"/>
              </a:rPr>
              <a:t>The background and a case for change: Findings of the pilot curriculum reviews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Paper 2: </a:t>
            </a:r>
            <a:r>
              <a:rPr lang="en-GB" sz="1200" b="0" i="0" u="sng" kern="1200" dirty="0">
                <a:solidFill>
                  <a:schemeClr val="tx1"/>
                </a:solidFill>
                <a:effectLst/>
                <a:latin typeface="+mn-lt"/>
                <a:ea typeface="+mn-ea"/>
                <a:cs typeface="+mn-cs"/>
                <a:hlinkClick r:id="rId5"/>
              </a:rPr>
              <a:t>Towards an evolved technical framework.</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Paper 3: </a:t>
            </a:r>
            <a:r>
              <a:rPr lang="en-GB" sz="1200" b="0" i="0" u="none" strike="noStrike" kern="1200" dirty="0">
                <a:solidFill>
                  <a:schemeClr val="tx1"/>
                </a:solidFill>
                <a:effectLst/>
                <a:latin typeface="+mn-lt"/>
                <a:ea typeface="+mn-ea"/>
                <a:cs typeface="+mn-cs"/>
                <a:hlinkClick r:id="rId6"/>
              </a:rPr>
              <a:t>‘Working Together to Make Change Happen</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the general ES blog, we have our own – Science blog – which is our main portal for sharing all updates.</a:t>
            </a:r>
          </a:p>
          <a:p>
            <a:endParaRPr lang="en-US" dirty="0"/>
          </a:p>
          <a:p>
            <a:r>
              <a:rPr lang="en-US" dirty="0">
                <a:hlinkClick r:id="rId3"/>
              </a:rPr>
              <a:t>https://bit.ly/SciencesCICjourney</a:t>
            </a:r>
            <a:endParaRPr lang="en-US" dirty="0"/>
          </a:p>
          <a:p>
            <a:r>
              <a:rPr lang="en-US" dirty="0"/>
              <a:t> </a:t>
            </a:r>
            <a:endParaRPr lang="en-US" dirty="0">
              <a:ea typeface="Calibri"/>
              <a:cs typeface="Calibri"/>
            </a:endParaRPr>
          </a:p>
          <a:p>
            <a:r>
              <a:rPr lang="en-US" dirty="0"/>
              <a:t>We’d encourage you to keep an eye on the blog for all things related to the science journey through the improvement cycle. We’ll be keeping it updated with outputs from the different CIC groups, as well as information about upcoming webinars.  The presentations from our previous webinars can also be found on the blog.</a:t>
            </a:r>
            <a:endParaRPr lang="en-US" dirty="0">
              <a:ea typeface="Calibri"/>
              <a:cs typeface="Calibri"/>
            </a:endParaRPr>
          </a:p>
          <a:p>
            <a:endParaRPr lang="en-US" dirty="0"/>
          </a:p>
          <a:p>
            <a:r>
              <a:rPr lang="en-US" dirty="0"/>
              <a:t>We’ll also continue to share updates through the science and STEM networks, along with our termly science newsletter.</a:t>
            </a:r>
            <a:endParaRPr lang="en-US" dirty="0">
              <a:ea typeface="Calibri" panose="020F0502020204030204"/>
              <a:cs typeface="Calibri" panose="020F0502020204030204"/>
            </a:endParaRPr>
          </a:p>
          <a:p>
            <a:endParaRPr lang="en-US" dirty="0"/>
          </a:p>
          <a:p>
            <a:r>
              <a:rPr lang="en-US" dirty="0"/>
              <a:t>Our aim is to keep practitioners right up to date with the Sciences CIC process — so please do share the blog link with colleagues within your schools, settings and across your network where you can.</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741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Dates for our next round of webinars (Jan to March 2026)</a:t>
            </a:r>
          </a:p>
          <a:p>
            <a:endParaRPr lang="en-US" dirty="0">
              <a:ea typeface="Calibri"/>
            </a:endParaRPr>
          </a:p>
          <a:p>
            <a:r>
              <a:rPr lang="en-US" dirty="0">
                <a:ea typeface="Calibri"/>
              </a:rPr>
              <a:t>Registration details will be shared via the networks and via our blog</a:t>
            </a:r>
          </a:p>
          <a:p>
            <a:endParaRPr lang="en-US" dirty="0">
              <a:ea typeface="Calibri"/>
            </a:endParaRPr>
          </a:p>
          <a:p>
            <a:r>
              <a:rPr lang="en-US" dirty="0">
                <a:ea typeface="Calibri"/>
              </a:rPr>
              <a:t>CIC focus for each webinar – updates and sharing progress from CIC Core and Collaboration meetings as well as any Critical Friend updates.</a:t>
            </a:r>
          </a:p>
        </p:txBody>
      </p:sp>
      <p:sp>
        <p:nvSpPr>
          <p:cNvPr id="4" name="Slide Number Placeholder 3"/>
          <p:cNvSpPr>
            <a:spLocks noGrp="1"/>
          </p:cNvSpPr>
          <p:nvPr>
            <p:ph type="sldNum" sz="quarter" idx="5"/>
          </p:nvPr>
        </p:nvSpPr>
        <p:spPr/>
        <p:txBody>
          <a:bodyPr/>
          <a:lstStyle/>
          <a:p>
            <a:fld id="{1E8B244C-B15E-46CB-A709-7461D3A4F283}" type="slidenum">
              <a:rPr lang="en-GB" smtClean="0"/>
              <a:t>6</a:t>
            </a:fld>
            <a:endParaRPr lang="en-GB"/>
          </a:p>
        </p:txBody>
      </p:sp>
    </p:spTree>
    <p:extLst>
      <p:ext uri="{BB962C8B-B14F-4D97-AF65-F5344CB8AC3E}">
        <p14:creationId xmlns:p14="http://schemas.microsoft.com/office/powerpoint/2010/main" val="116132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Join our networks or visits these pages to stay up to date with the Curriculum Improvement Cycle.</a:t>
            </a:r>
          </a:p>
          <a:p>
            <a:endParaRPr lang="en-US">
              <a:ea typeface="Calibri"/>
              <a:cs typeface="Calibri"/>
            </a:endParaRPr>
          </a:p>
          <a:p>
            <a:r>
              <a:rPr lang="en-US">
                <a:ea typeface="Calibri"/>
                <a:cs typeface="Calibri"/>
              </a:rPr>
              <a:t>The presentation from this webinar will be published via the Science blog and via the Science network page.  These will be the main platforms for sharing all updates so please direct to and stay up to date with</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latin typeface="Segoe UI"/>
                <a:ea typeface="+mn-ea"/>
                <a:cs typeface="Segoe UI"/>
                <a:hlinkClick r:id="rId3">
                  <a:extLst>
                    <a:ext uri="{A12FA001-AC4F-418D-AE19-62706E023703}">
                      <ahyp:hlinkClr xmlns:ahyp="http://schemas.microsoft.com/office/drawing/2018/hyperlinkcolor" val="tx"/>
                    </a:ext>
                  </a:extLst>
                </a:hlinkClick>
              </a:rPr>
              <a:t>https://bit.ly/SciencesCICjourney</a:t>
            </a:r>
            <a:endParaRPr lang="en-US" sz="1200" b="1" kern="1200">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prstClr val="white">
                  <a:hueOff val="0"/>
                  <a:satOff val="0"/>
                  <a:lumOff val="0"/>
                  <a:alphaOff val="0"/>
                </a:prstClr>
              </a:solidFill>
              <a:latin typeface="Segoe UI"/>
              <a:ea typeface="+mn-ea"/>
              <a:cs typeface="Segoe UI"/>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Aptos"/>
              </a:rPr>
              <a:t>ES Science Network  </a:t>
            </a:r>
            <a:br>
              <a:rPr lang="en-GB" sz="1400" b="1">
                <a:latin typeface="Aptos"/>
                <a:cs typeface="Segoe UI"/>
              </a:rPr>
            </a:br>
            <a:r>
              <a:rPr lang="en-US" sz="1200" b="1">
                <a:latin typeface="Segoe UI"/>
                <a:cs typeface="Segoe UI"/>
              </a:rPr>
              <a:t>Joining link </a:t>
            </a:r>
            <a:r>
              <a:rPr lang="en-US" sz="1200" b="1">
                <a:latin typeface="Segoe UI"/>
                <a:cs typeface="Segoe UI"/>
                <a:hlinkClick r:id="rId4">
                  <a:extLst>
                    <a:ext uri="{A12FA001-AC4F-418D-AE19-62706E023703}">
                      <ahyp:hlinkClr xmlns:ahyp="http://schemas.microsoft.com/office/drawing/2018/hyperlinkcolor" val="tx"/>
                    </a:ext>
                  </a:extLst>
                </a:hlinkClick>
              </a:rPr>
              <a:t>https://bit.ly/3WfFnBl </a:t>
            </a:r>
            <a:br>
              <a:rPr lang="en-US" sz="1200" b="1">
                <a:latin typeface="Segoe UI"/>
                <a:cs typeface="Segoe UI"/>
              </a:rPr>
            </a:br>
            <a:r>
              <a:rPr lang="en-US" sz="1200" b="1">
                <a:latin typeface="Segoe UI"/>
                <a:cs typeface="Segoe UI"/>
              </a:rPr>
              <a:t>Join code: </a:t>
            </a:r>
            <a:r>
              <a:rPr lang="en-US" sz="1200" b="1" err="1">
                <a:latin typeface="Segoe UI"/>
                <a:cs typeface="Segoe UI"/>
              </a:rPr>
              <a:t>uh9sf32</a:t>
            </a:r>
            <a:r>
              <a:rPr lang="en-US" sz="1200" b="1">
                <a:latin typeface="Segoe UI"/>
                <a:cs typeface="Segoe UI"/>
              </a:rPr>
              <a:t> </a:t>
            </a:r>
            <a:endParaRPr lang="en-US" sz="1200" b="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prstClr val="white">
                  <a:hueOff val="0"/>
                  <a:satOff val="0"/>
                  <a:lumOff val="0"/>
                  <a:alphaOff val="0"/>
                </a:prstClr>
              </a:solidFill>
              <a:latin typeface="Segoe UI"/>
              <a:ea typeface="+mn-ea"/>
              <a:cs typeface="Segoe UI"/>
              <a:hlinkClick r:id="rId3">
                <a:extLst>
                  <a:ext uri="{A12FA001-AC4F-418D-AE19-62706E023703}">
                    <ahyp:hlinkClr xmlns:ahyp="http://schemas.microsoft.com/office/drawing/2018/hyperlinkcolor" val="tx"/>
                  </a:ext>
                </a:extLst>
              </a:hlinkClick>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8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A6F5F98-C54B-4779-84EC-C26C1C84FBEE}" type="slidenum">
              <a:rPr lang="en-GB" smtClean="0"/>
              <a:t>8</a:t>
            </a:fld>
            <a:endParaRPr lang="en-GB"/>
          </a:p>
        </p:txBody>
      </p:sp>
    </p:spTree>
    <p:extLst>
      <p:ext uri="{BB962C8B-B14F-4D97-AF65-F5344CB8AC3E}">
        <p14:creationId xmlns:p14="http://schemas.microsoft.com/office/powerpoint/2010/main" val="3579049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Thoughts were gathered via a Menti poll during the webinar but this is now closed.</a:t>
            </a:r>
          </a:p>
          <a:p>
            <a:endParaRPr lang="en-US" dirty="0"/>
          </a:p>
          <a:p>
            <a:r>
              <a:rPr lang="en-US" dirty="0"/>
              <a:t>Having gone through this presentation, if you have any questions relating to the Science CIC process, please email the team at: </a:t>
            </a:r>
            <a:r>
              <a:rPr lang="en-US" dirty="0">
                <a:hlinkClick r:id="rId3"/>
              </a:rPr>
              <a:t>Science@educationscotland.gov.scot</a:t>
            </a:r>
          </a:p>
        </p:txBody>
      </p:sp>
      <p:sp>
        <p:nvSpPr>
          <p:cNvPr id="4" name="Slide Number Placeholder 3"/>
          <p:cNvSpPr>
            <a:spLocks noGrp="1"/>
          </p:cNvSpPr>
          <p:nvPr>
            <p:ph type="sldNum" sz="quarter" idx="5"/>
          </p:nvPr>
        </p:nvSpPr>
        <p:spPr/>
        <p:txBody>
          <a:bodyPr/>
          <a:lstStyle/>
          <a:p>
            <a:fld id="{AA6F5F98-C54B-4779-84EC-C26C1C84FBEE}" type="slidenum">
              <a:rPr lang="en-GB" smtClean="0"/>
              <a:t>9</a:t>
            </a:fld>
            <a:endParaRPr lang="en-GB"/>
          </a:p>
        </p:txBody>
      </p:sp>
    </p:spTree>
    <p:extLst>
      <p:ext uri="{BB962C8B-B14F-4D97-AF65-F5344CB8AC3E}">
        <p14:creationId xmlns:p14="http://schemas.microsoft.com/office/powerpoint/2010/main" val="422750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4633-5A73-A4BF-0383-63BFDB87C67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44CA5C5-8C88-4647-DB89-E9734BD40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C40B6E7-29A1-EC78-AF93-B992FA318F88}"/>
              </a:ext>
            </a:extLst>
          </p:cNvPr>
          <p:cNvSpPr>
            <a:spLocks noGrp="1"/>
          </p:cNvSpPr>
          <p:nvPr>
            <p:ph type="dt" sz="half" idx="10"/>
          </p:nvPr>
        </p:nvSpPr>
        <p:spPr/>
        <p:txBody>
          <a:bodyPr/>
          <a:lstStyle/>
          <a:p>
            <a:fld id="{EA0C0817-A112-4847-8014-A94B7D2A4EA3}" type="datetime1">
              <a:rPr lang="en-US" smtClean="0"/>
              <a:t>12/15/2025</a:t>
            </a:fld>
            <a:endParaRPr lang="en-US"/>
          </a:p>
        </p:txBody>
      </p:sp>
      <p:sp>
        <p:nvSpPr>
          <p:cNvPr id="5" name="Footer Placeholder 4">
            <a:extLst>
              <a:ext uri="{FF2B5EF4-FFF2-40B4-BE49-F238E27FC236}">
                <a16:creationId xmlns:a16="http://schemas.microsoft.com/office/drawing/2014/main" id="{5A40EA1C-5215-A900-7BEE-46C623D52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F3833-9641-47E9-106B-17C344DED00F}"/>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2367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8A91-1928-50D2-2B5D-B1A76D9836B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987B931-676E-8795-034B-0F315603B6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9D4835-0924-EBE3-2E6D-54B63D9FD72A}"/>
              </a:ext>
            </a:extLst>
          </p:cNvPr>
          <p:cNvSpPr>
            <a:spLocks noGrp="1"/>
          </p:cNvSpPr>
          <p:nvPr>
            <p:ph type="dt" sz="half" idx="10"/>
          </p:nvPr>
        </p:nvSpPr>
        <p:spPr/>
        <p:txBody>
          <a:bodyPr/>
          <a:lstStyle/>
          <a:p>
            <a:fld id="{134F40B7-36AB-4376-BE14-EF7004D79BB9}" type="datetime1">
              <a:rPr lang="en-US" smtClean="0"/>
              <a:t>12/15/2025</a:t>
            </a:fld>
            <a:endParaRPr lang="en-US"/>
          </a:p>
        </p:txBody>
      </p:sp>
      <p:sp>
        <p:nvSpPr>
          <p:cNvPr id="5" name="Footer Placeholder 4">
            <a:extLst>
              <a:ext uri="{FF2B5EF4-FFF2-40B4-BE49-F238E27FC236}">
                <a16:creationId xmlns:a16="http://schemas.microsoft.com/office/drawing/2014/main" id="{49E13C75-05CD-D2FD-1F53-0BA7A709E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9792E-7F97-06D4-2FC3-24CC20D3965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49308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C7159-7025-F1DE-EC6D-5B1AB25FC53D}"/>
              </a:ext>
            </a:extLst>
          </p:cNvPr>
          <p:cNvSpPr>
            <a:spLocks noGrp="1"/>
          </p:cNvSpPr>
          <p:nvPr>
            <p:ph type="title" orient="vert"/>
          </p:nvPr>
        </p:nvSpPr>
        <p:spPr>
          <a:xfrm>
            <a:off x="8724899"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6465F52-1FF4-E1C3-A1DA-D986F1183D14}"/>
              </a:ext>
            </a:extLst>
          </p:cNvPr>
          <p:cNvSpPr>
            <a:spLocks noGrp="1"/>
          </p:cNvSpPr>
          <p:nvPr>
            <p:ph type="body" orient="vert" idx="1"/>
          </p:nvPr>
        </p:nvSpPr>
        <p:spPr>
          <a:xfrm>
            <a:off x="838199"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6EFAA9-DEB1-C586-8999-47E42953499C}"/>
              </a:ext>
            </a:extLst>
          </p:cNvPr>
          <p:cNvSpPr>
            <a:spLocks noGrp="1"/>
          </p:cNvSpPr>
          <p:nvPr>
            <p:ph type="dt" sz="half" idx="10"/>
          </p:nvPr>
        </p:nvSpPr>
        <p:spPr/>
        <p:txBody>
          <a:bodyPr/>
          <a:lstStyle/>
          <a:p>
            <a:fld id="{FF87CAB8-DCAE-46A5-AADA-B3FAD11A54E0}" type="datetime1">
              <a:rPr lang="en-US" smtClean="0"/>
              <a:t>12/15/2025</a:t>
            </a:fld>
            <a:endParaRPr lang="en-US"/>
          </a:p>
        </p:txBody>
      </p:sp>
      <p:sp>
        <p:nvSpPr>
          <p:cNvPr id="5" name="Footer Placeholder 4">
            <a:extLst>
              <a:ext uri="{FF2B5EF4-FFF2-40B4-BE49-F238E27FC236}">
                <a16:creationId xmlns:a16="http://schemas.microsoft.com/office/drawing/2014/main" id="{D0CDAD09-3C98-53B5-5A2C-888AFB5EF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1A400-AF83-06B9-C64C-77082B616BB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54224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6F04B-84D8-5870-7EB9-E12D08D89214}"/>
              </a:ext>
            </a:extLst>
          </p:cNvPr>
          <p:cNvSpPr>
            <a:spLocks noGrp="1"/>
          </p:cNvSpPr>
          <p:nvPr>
            <p:ph idx="1"/>
          </p:nvPr>
        </p:nvSpPr>
        <p:spPr/>
        <p:txBody>
          <a:bodyPr/>
          <a:lstStyle>
            <a:lvl1pPr marL="0" indent="0">
              <a:buNone/>
              <a:defRPr/>
            </a:lvl1pPr>
          </a:lstStyle>
          <a:p>
            <a:pPr lvl="0"/>
            <a:endParaRPr lang="en-GB"/>
          </a:p>
        </p:txBody>
      </p:sp>
    </p:spTree>
    <p:extLst>
      <p:ext uri="{BB962C8B-B14F-4D97-AF65-F5344CB8AC3E}">
        <p14:creationId xmlns:p14="http://schemas.microsoft.com/office/powerpoint/2010/main" val="393468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36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2186395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1EA66-FC22-AEFF-BDCF-DE9249E05616}"/>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540294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3003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5960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03960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1334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1492-11BF-4DE4-D362-B32FBC22529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E6131B7-100C-8F1D-5297-2EFEB74CA4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DB598A-FE9A-DE67-8FF1-E9731F59C2A7}"/>
              </a:ext>
            </a:extLst>
          </p:cNvPr>
          <p:cNvSpPr>
            <a:spLocks noGrp="1"/>
          </p:cNvSpPr>
          <p:nvPr>
            <p:ph type="dt" sz="half" idx="10"/>
          </p:nvPr>
        </p:nvSpPr>
        <p:spPr/>
        <p:txBody>
          <a:bodyPr/>
          <a:lstStyle/>
          <a:p>
            <a:fld id="{7332B432-ACDA-4023-A761-2BAB76577B62}" type="datetime1">
              <a:rPr lang="en-US" smtClean="0"/>
              <a:t>12/15/2025</a:t>
            </a:fld>
            <a:endParaRPr lang="en-US"/>
          </a:p>
        </p:txBody>
      </p:sp>
      <p:sp>
        <p:nvSpPr>
          <p:cNvPr id="5" name="Footer Placeholder 4">
            <a:extLst>
              <a:ext uri="{FF2B5EF4-FFF2-40B4-BE49-F238E27FC236}">
                <a16:creationId xmlns:a16="http://schemas.microsoft.com/office/drawing/2014/main" id="{225D5DB2-C0FC-138D-4340-6FD3C43A5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22C74-9F4C-9F7F-8D3E-1A1CBA1306D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53838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15/12/2025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998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15/12/2025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32499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15/12/2025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62560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2489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89568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55369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7822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1EA66-FC22-AEFF-BDCF-DE9249E05616}"/>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1691046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2143591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040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4C37-C253-B60B-3D17-F8E04A7129AF}"/>
              </a:ext>
            </a:extLst>
          </p:cNvPr>
          <p:cNvSpPr>
            <a:spLocks noGrp="1"/>
          </p:cNvSpPr>
          <p:nvPr>
            <p:ph type="title"/>
          </p:nvPr>
        </p:nvSpPr>
        <p:spPr>
          <a:xfrm>
            <a:off x="831852"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C930554-3FBF-C3D9-DF47-133C582DF410}"/>
              </a:ext>
            </a:extLst>
          </p:cNvPr>
          <p:cNvSpPr>
            <a:spLocks noGrp="1"/>
          </p:cNvSpPr>
          <p:nvPr>
            <p:ph type="body" idx="1"/>
          </p:nvPr>
        </p:nvSpPr>
        <p:spPr>
          <a:xfrm>
            <a:off x="831852"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F8E3AD-57CC-461B-4167-61BF12D71789}"/>
              </a:ext>
            </a:extLst>
          </p:cNvPr>
          <p:cNvSpPr>
            <a:spLocks noGrp="1"/>
          </p:cNvSpPr>
          <p:nvPr>
            <p:ph type="dt" sz="half" idx="10"/>
          </p:nvPr>
        </p:nvSpPr>
        <p:spPr/>
        <p:txBody>
          <a:bodyPr/>
          <a:lstStyle/>
          <a:p>
            <a:fld id="{D9C646AA-F36E-4540-911D-FFFC0A0EF24A}" type="datetime1">
              <a:rPr lang="en-US" smtClean="0"/>
              <a:t>12/15/2025</a:t>
            </a:fld>
            <a:endParaRPr lang="en-US"/>
          </a:p>
        </p:txBody>
      </p:sp>
      <p:sp>
        <p:nvSpPr>
          <p:cNvPr id="5" name="Footer Placeholder 4">
            <a:extLst>
              <a:ext uri="{FF2B5EF4-FFF2-40B4-BE49-F238E27FC236}">
                <a16:creationId xmlns:a16="http://schemas.microsoft.com/office/drawing/2014/main" id="{59E66C72-0F46-A591-C578-E9469A333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86FA8-3E44-6614-BEBF-0A4E4F9E5D1A}"/>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8019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160588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69A8-BBCD-9960-FAF3-071F3F5463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12E43B-8BE2-D99B-4765-F500C98D6ACA}"/>
              </a:ext>
            </a:extLst>
          </p:cNvPr>
          <p:cNvSpPr>
            <a:spLocks noGrp="1"/>
          </p:cNvSpPr>
          <p:nvPr>
            <p:ph sz="half" idx="1"/>
          </p:nvPr>
        </p:nvSpPr>
        <p:spPr>
          <a:xfrm>
            <a:off x="838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8DDF211-ED7C-A654-3129-2CA54A8FE780}"/>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8108FE3-2AE0-2461-F9EC-8D33C86A482F}"/>
              </a:ext>
            </a:extLst>
          </p:cNvPr>
          <p:cNvSpPr>
            <a:spLocks noGrp="1"/>
          </p:cNvSpPr>
          <p:nvPr>
            <p:ph type="dt" sz="half" idx="10"/>
          </p:nvPr>
        </p:nvSpPr>
        <p:spPr/>
        <p:txBody>
          <a:bodyPr/>
          <a:lstStyle/>
          <a:p>
            <a:fld id="{69186D26-FA5F-4637-B602-B7C2DC34CFD4}" type="datetime1">
              <a:rPr lang="en-US" smtClean="0"/>
              <a:t>12/15/2025</a:t>
            </a:fld>
            <a:endParaRPr lang="en-US"/>
          </a:p>
        </p:txBody>
      </p:sp>
      <p:sp>
        <p:nvSpPr>
          <p:cNvPr id="6" name="Footer Placeholder 5">
            <a:extLst>
              <a:ext uri="{FF2B5EF4-FFF2-40B4-BE49-F238E27FC236}">
                <a16:creationId xmlns:a16="http://schemas.microsoft.com/office/drawing/2014/main" id="{456EFE61-41AA-421A-F41D-BA57B8177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9F09D-CF09-2480-E4E2-0C5080F587E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5331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D7A4-86F6-D1DE-7DEA-A5996EB2D72A}"/>
              </a:ext>
            </a:extLst>
          </p:cNvPr>
          <p:cNvSpPr>
            <a:spLocks noGrp="1"/>
          </p:cNvSpPr>
          <p:nvPr>
            <p:ph type="title"/>
          </p:nvPr>
        </p:nvSpPr>
        <p:spPr>
          <a:xfrm>
            <a:off x="839789"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9E5BECE-BC8A-787E-072A-2558FA356D0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53EE0AB-3D48-003E-1991-2F8DF4B6EEF2}"/>
              </a:ext>
            </a:extLst>
          </p:cNvPr>
          <p:cNvSpPr>
            <a:spLocks noGrp="1"/>
          </p:cNvSpPr>
          <p:nvPr>
            <p:ph sz="half" idx="2"/>
          </p:nvPr>
        </p:nvSpPr>
        <p:spPr>
          <a:xfrm>
            <a:off x="839789"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F8D789D-7336-0D31-778D-EFFCC5EFD2FA}"/>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8835D4-43F7-B4A4-3EA5-2FCE12809DC6}"/>
              </a:ext>
            </a:extLst>
          </p:cNvPr>
          <p:cNvSpPr>
            <a:spLocks noGrp="1"/>
          </p:cNvSpPr>
          <p:nvPr>
            <p:ph sz="quarter" idx="4"/>
          </p:nvPr>
        </p:nvSpPr>
        <p:spPr>
          <a:xfrm>
            <a:off x="6172202"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488DED2-AC3C-371D-DEAD-B4A4DCD7DCB8}"/>
              </a:ext>
            </a:extLst>
          </p:cNvPr>
          <p:cNvSpPr>
            <a:spLocks noGrp="1"/>
          </p:cNvSpPr>
          <p:nvPr>
            <p:ph type="dt" sz="half" idx="10"/>
          </p:nvPr>
        </p:nvSpPr>
        <p:spPr/>
        <p:txBody>
          <a:bodyPr/>
          <a:lstStyle/>
          <a:p>
            <a:fld id="{8A7F15D8-96D1-4781-BC50-CA8A088B2FE4}" type="datetime1">
              <a:rPr lang="en-US" smtClean="0"/>
              <a:t>12/15/2025</a:t>
            </a:fld>
            <a:endParaRPr lang="en-US"/>
          </a:p>
        </p:txBody>
      </p:sp>
      <p:sp>
        <p:nvSpPr>
          <p:cNvPr id="8" name="Footer Placeholder 7">
            <a:extLst>
              <a:ext uri="{FF2B5EF4-FFF2-40B4-BE49-F238E27FC236}">
                <a16:creationId xmlns:a16="http://schemas.microsoft.com/office/drawing/2014/main" id="{0AC21F01-1F6A-C4C6-B22C-E466EAB174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ACAF43-B264-32EA-C26E-17C4BBC7DF3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6186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EB54-8972-4415-7A41-A9C74BA1704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0A765C1-C032-EC59-944C-AD46CE4BF4A2}"/>
              </a:ext>
            </a:extLst>
          </p:cNvPr>
          <p:cNvSpPr>
            <a:spLocks noGrp="1"/>
          </p:cNvSpPr>
          <p:nvPr>
            <p:ph type="dt" sz="half" idx="10"/>
          </p:nvPr>
        </p:nvSpPr>
        <p:spPr/>
        <p:txBody>
          <a:bodyPr/>
          <a:lstStyle/>
          <a:p>
            <a:fld id="{F9A96C99-B8F8-4528-BD05-0E16E943DC09}" type="datetime1">
              <a:rPr lang="en-US" smtClean="0"/>
              <a:t>12/15/2025</a:t>
            </a:fld>
            <a:endParaRPr lang="en-US"/>
          </a:p>
        </p:txBody>
      </p:sp>
      <p:sp>
        <p:nvSpPr>
          <p:cNvPr id="4" name="Footer Placeholder 3">
            <a:extLst>
              <a:ext uri="{FF2B5EF4-FFF2-40B4-BE49-F238E27FC236}">
                <a16:creationId xmlns:a16="http://schemas.microsoft.com/office/drawing/2014/main" id="{B19ACFA4-10C5-8500-858D-0100C23D0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98079-C338-FBB4-8475-7CAE762437A5}"/>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7027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67518-1D88-2A01-2B99-4A9F58D2C935}"/>
              </a:ext>
            </a:extLst>
          </p:cNvPr>
          <p:cNvSpPr>
            <a:spLocks noGrp="1"/>
          </p:cNvSpPr>
          <p:nvPr>
            <p:ph type="dt" sz="half" idx="10"/>
          </p:nvPr>
        </p:nvSpPr>
        <p:spPr/>
        <p:txBody>
          <a:bodyPr/>
          <a:lstStyle/>
          <a:p>
            <a:fld id="{03636942-C211-4B28-8DBD-C953E00AF71B}" type="datetime1">
              <a:rPr lang="en-US" smtClean="0"/>
              <a:t>12/15/2025</a:t>
            </a:fld>
            <a:endParaRPr lang="en-US"/>
          </a:p>
        </p:txBody>
      </p:sp>
      <p:sp>
        <p:nvSpPr>
          <p:cNvPr id="3" name="Footer Placeholder 2">
            <a:extLst>
              <a:ext uri="{FF2B5EF4-FFF2-40B4-BE49-F238E27FC236}">
                <a16:creationId xmlns:a16="http://schemas.microsoft.com/office/drawing/2014/main" id="{46327693-3E97-E097-94B7-136A3C1315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EF143C-5292-11C3-F347-AA2780FF4ED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8694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A0F3-B7E7-0E21-5024-AB1B71C74640}"/>
              </a:ext>
            </a:extLst>
          </p:cNvPr>
          <p:cNvSpPr>
            <a:spLocks noGrp="1"/>
          </p:cNvSpPr>
          <p:nvPr>
            <p:ph type="title"/>
          </p:nvPr>
        </p:nvSpPr>
        <p:spPr>
          <a:xfrm>
            <a:off x="839790" y="457200"/>
            <a:ext cx="3932236"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9FCC8E-F02A-6443-B286-F0BF5CCD713E}"/>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7472B06-E395-FA94-67D5-9B51572FA3EB}"/>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45E324-FF4B-A7A6-B0AE-F9FE445AF5BC}"/>
              </a:ext>
            </a:extLst>
          </p:cNvPr>
          <p:cNvSpPr>
            <a:spLocks noGrp="1"/>
          </p:cNvSpPr>
          <p:nvPr>
            <p:ph type="dt" sz="half" idx="10"/>
          </p:nvPr>
        </p:nvSpPr>
        <p:spPr/>
        <p:txBody>
          <a:bodyPr/>
          <a:lstStyle/>
          <a:p>
            <a:fld id="{7E8D12A6-918A-48BD-8CB9-CA713993B0EA}" type="datetime1">
              <a:rPr lang="en-US" smtClean="0"/>
              <a:t>12/15/2025</a:t>
            </a:fld>
            <a:endParaRPr lang="en-US"/>
          </a:p>
        </p:txBody>
      </p:sp>
      <p:sp>
        <p:nvSpPr>
          <p:cNvPr id="6" name="Footer Placeholder 5">
            <a:extLst>
              <a:ext uri="{FF2B5EF4-FFF2-40B4-BE49-F238E27FC236}">
                <a16:creationId xmlns:a16="http://schemas.microsoft.com/office/drawing/2014/main" id="{FC23F2E0-714C-70AB-3F4C-D0B7E7FC8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ACEA5-CAE3-E32A-8BE4-D07B42E0AE1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7086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1282-F39B-8D1A-57F3-DC49B1205906}"/>
              </a:ext>
            </a:extLst>
          </p:cNvPr>
          <p:cNvSpPr>
            <a:spLocks noGrp="1"/>
          </p:cNvSpPr>
          <p:nvPr>
            <p:ph type="title"/>
          </p:nvPr>
        </p:nvSpPr>
        <p:spPr>
          <a:xfrm>
            <a:off x="839790" y="457200"/>
            <a:ext cx="3932236"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6B1703C-DF78-02F4-A39A-AB1FE2F3A89A}"/>
              </a:ext>
            </a:extLst>
          </p:cNvPr>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46A6FB-1EC4-D590-E7B8-772C13C5ADD6}"/>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FB93BB-98D0-7ABA-B3B5-1C71FCCF0EB2}"/>
              </a:ext>
            </a:extLst>
          </p:cNvPr>
          <p:cNvSpPr>
            <a:spLocks noGrp="1"/>
          </p:cNvSpPr>
          <p:nvPr>
            <p:ph type="dt" sz="half" idx="10"/>
          </p:nvPr>
        </p:nvSpPr>
        <p:spPr/>
        <p:txBody>
          <a:bodyPr/>
          <a:lstStyle/>
          <a:p>
            <a:fld id="{E778CE86-875F-4587-BCF6-FA054AFC0D53}" type="datetime1">
              <a:rPr lang="en-US" smtClean="0"/>
              <a:pPr/>
              <a:t>12/15/2025</a:t>
            </a:fld>
            <a:endParaRPr lang="en-US"/>
          </a:p>
        </p:txBody>
      </p:sp>
      <p:sp>
        <p:nvSpPr>
          <p:cNvPr id="6" name="Footer Placeholder 5">
            <a:extLst>
              <a:ext uri="{FF2B5EF4-FFF2-40B4-BE49-F238E27FC236}">
                <a16:creationId xmlns:a16="http://schemas.microsoft.com/office/drawing/2014/main" id="{62BD4945-1367-320B-3C35-AB4D1694AFE6}"/>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469CE153-EB9F-D769-EBF3-47B878774E64}"/>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24341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013C3-E839-E099-171A-F693FA714904}"/>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948B1FF-ED3C-CCB1-487B-59F5115C2A62}"/>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DA1A3C-058C-C23D-9DA7-15CB3EB2D933}"/>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FA2B21-3FCD-4721-B95C-427943F61125}" type="datetime1">
              <a:rPr lang="en-US" smtClean="0"/>
              <a:t>12/15/2025</a:t>
            </a:fld>
            <a:endParaRPr lang="en-US"/>
          </a:p>
        </p:txBody>
      </p:sp>
      <p:sp>
        <p:nvSpPr>
          <p:cNvPr id="5" name="Footer Placeholder 4">
            <a:extLst>
              <a:ext uri="{FF2B5EF4-FFF2-40B4-BE49-F238E27FC236}">
                <a16:creationId xmlns:a16="http://schemas.microsoft.com/office/drawing/2014/main" id="{727549C2-3961-E02C-6A60-76739C80AC9E}"/>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6F1F04-7BCE-BD8B-F391-BAD153BA9A3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98995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15/12/2025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3602783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descr="A close-up of a logo&#10;&#10;Description automatically generated">
            <a:extLst>
              <a:ext uri="{FF2B5EF4-FFF2-40B4-BE49-F238E27FC236}">
                <a16:creationId xmlns:a16="http://schemas.microsoft.com/office/drawing/2014/main" id="{1677FD2A-321C-4EF1-E066-FCE422F65A6A}"/>
              </a:ext>
            </a:extLst>
          </p:cNvPr>
          <p:cNvPicPr>
            <a:picLocks noChangeAspect="1"/>
          </p:cNvPicPr>
          <p:nvPr userDrawn="1"/>
        </p:nvPicPr>
        <p:blipFill>
          <a:blip r:embed="rId4"/>
          <a:stretch>
            <a:fillRect/>
          </a:stretch>
        </p:blipFill>
        <p:spPr>
          <a:xfrm>
            <a:off x="8534400" y="5105400"/>
            <a:ext cx="3574846" cy="1575977"/>
          </a:xfrm>
          <a:prstGeom prst="rect">
            <a:avLst/>
          </a:prstGeom>
        </p:spPr>
      </p:pic>
      <p:pic>
        <p:nvPicPr>
          <p:cNvPr id="2" name="Picture 1">
            <a:extLst>
              <a:ext uri="{FF2B5EF4-FFF2-40B4-BE49-F238E27FC236}">
                <a16:creationId xmlns:a16="http://schemas.microsoft.com/office/drawing/2014/main" id="{554176A8-3685-9D66-E7CD-8B9244500290}"/>
              </a:ext>
            </a:extLst>
          </p:cNvPr>
          <p:cNvPicPr>
            <a:picLocks noChangeAspect="1"/>
          </p:cNvPicPr>
          <p:nvPr userDrawn="1"/>
        </p:nvPicPr>
        <p:blipFill>
          <a:blip r:embed="rId5"/>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3061155531"/>
      </p:ext>
    </p:extLst>
  </p:cSld>
  <p:clrMap bg1="lt1" tx1="dk1" bg2="lt2" tx2="dk2" accent1="accent1" accent2="accent2" accent3="accent3" accent4="accent4" accent5="accent5" accent6="accent6" hlink="hlink" folHlink="folHlink"/>
  <p:sldLayoutIdLst>
    <p:sldLayoutId id="2147483716" r:id="rId1"/>
    <p:sldLayoutId id="2147483717" r:id="rId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hyperlink" Target="https://blogs.glowscotland.org.uk/glowblogs/cices/2025/11/25/cic-maths-webinar-25-november-202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blogs.glowscotland.org.uk/glowblogs/cices/"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bit.ly/SciencesCICjourney" TargetMode="External"/><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culator and folders">
            <a:extLst>
              <a:ext uri="{FF2B5EF4-FFF2-40B4-BE49-F238E27FC236}">
                <a16:creationId xmlns:a16="http://schemas.microsoft.com/office/drawing/2014/main" id="{D0C6565D-B9D8-2966-D77C-92AAFFAD973A}"/>
              </a:ext>
            </a:extLst>
          </p:cNvPr>
          <p:cNvPicPr>
            <a:picLocks noChangeAspect="1"/>
          </p:cNvPicPr>
          <p:nvPr/>
        </p:nvPicPr>
        <p:blipFill>
          <a:blip r:embed="rId3"/>
          <a:srcRect l="8886" r="30224" b="-1"/>
          <a:stretch>
            <a:fillRect/>
          </a:stretch>
        </p:blipFill>
        <p:spPr>
          <a:xfrm>
            <a:off x="-1" y="-2"/>
            <a:ext cx="6096001" cy="6858002"/>
          </a:xfrm>
          <a:prstGeom prst="rect">
            <a:avLst/>
          </a:prstGeom>
        </p:spPr>
      </p:pic>
      <p:sp>
        <p:nvSpPr>
          <p:cNvPr id="2" name="TextBox 1">
            <a:extLst>
              <a:ext uri="{FF2B5EF4-FFF2-40B4-BE49-F238E27FC236}">
                <a16:creationId xmlns:a16="http://schemas.microsoft.com/office/drawing/2014/main" id="{FB9BD4F8-8F73-A164-5A8E-0C45EDBA8B2D}"/>
              </a:ext>
            </a:extLst>
          </p:cNvPr>
          <p:cNvSpPr txBox="1"/>
          <p:nvPr/>
        </p:nvSpPr>
        <p:spPr>
          <a:xfrm>
            <a:off x="6664303" y="248940"/>
            <a:ext cx="4653664" cy="376983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A02B93">
                    <a:lumMod val="60000"/>
                    <a:lumOff val="40000"/>
                  </a:srgbClr>
                </a:solidFill>
                <a:effectLst/>
                <a:uLnTx/>
                <a:uFillTx/>
                <a:latin typeface="Aptos" panose="020B0004020202020204"/>
                <a:ea typeface="+mn-ea"/>
                <a:cs typeface="+mn-cs"/>
              </a:rPr>
              <a:t>Mathematics webinar materials</a:t>
            </a:r>
            <a:endParaRPr kumimoji="0" lang="en-US" sz="36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571500" marR="0" lvl="0" indent="-5715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ptos" panose="020B0004020202020204"/>
                <a:ea typeface="+mn-ea"/>
                <a:cs typeface="+mn-cs"/>
              </a:rPr>
              <a:t>Evidence paper</a:t>
            </a:r>
          </a:p>
          <a:p>
            <a:pPr marL="571500" marR="0" lvl="0" indent="-5715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ptos" panose="020B0004020202020204"/>
                <a:ea typeface="+mn-ea"/>
                <a:cs typeface="+mn-cs"/>
              </a:rPr>
              <a:t>Purpose statement</a:t>
            </a:r>
          </a:p>
          <a:p>
            <a:pPr marL="571500" marR="0" lvl="0" indent="-5715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ptos" panose="020B0004020202020204"/>
                <a:ea typeface="+mn-ea"/>
                <a:cs typeface="+mn-cs"/>
              </a:rPr>
              <a:t>Big ideas</a:t>
            </a:r>
          </a:p>
          <a:p>
            <a:pPr marL="571500" marR="0" lvl="0" indent="-5715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ptos" panose="020B0004020202020204"/>
                <a:ea typeface="+mn-ea"/>
                <a:cs typeface="+mn-cs"/>
              </a:rPr>
              <a:t>Concepts </a:t>
            </a:r>
          </a:p>
        </p:txBody>
      </p:sp>
      <p:sp>
        <p:nvSpPr>
          <p:cNvPr id="3" name="TextBox 2">
            <a:extLst>
              <a:ext uri="{FF2B5EF4-FFF2-40B4-BE49-F238E27FC236}">
                <a16:creationId xmlns:a16="http://schemas.microsoft.com/office/drawing/2014/main" id="{456FF2C7-92B7-F2B9-2D2B-582549F7C02D}"/>
              </a:ext>
            </a:extLst>
          </p:cNvPr>
          <p:cNvSpPr txBox="1"/>
          <p:nvPr/>
        </p:nvSpPr>
        <p:spPr>
          <a:xfrm>
            <a:off x="6358750" y="4807445"/>
            <a:ext cx="5445457"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0B0004020202020204"/>
                <a:ea typeface="+mn-ea"/>
                <a:cs typeface="+mn-cs"/>
              </a:rPr>
              <a:t>Available from the CIC blog:</a:t>
            </a:r>
            <a:endParaRPr kumimoji="0" lang="en-GB" sz="2800" b="1" i="0" u="none" strike="noStrike" kern="1200" cap="none" spc="0" normalizeH="0" baseline="0" noProof="0">
              <a:ln>
                <a:noFill/>
              </a:ln>
              <a:solidFill>
                <a:prstClr val="black"/>
              </a:solidFill>
              <a:effectLst/>
              <a:uLnTx/>
              <a:uFillTx/>
              <a:latin typeface="Aptos" panose="020B000402020202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ptos" panose="020B0004020202020204"/>
                <a:ea typeface="+mn-ea"/>
                <a:cs typeface="+mn-cs"/>
                <a:hlinkClick r:id="rId4"/>
              </a:rPr>
              <a:t>CIC Maths Webinar 25 November 2025 – Curriculum Improvement Cycle</a:t>
            </a:r>
            <a:endParaRPr kumimoji="0" lang="en-GB" sz="24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3403211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548900">
            <a:off x="1771249" y="465312"/>
            <a:ext cx="4538692" cy="5709047"/>
          </a:xfrm>
          <a:custGeom>
            <a:avLst/>
            <a:gdLst/>
            <a:ahLst/>
            <a:cxnLst/>
            <a:rect l="l" t="t" r="r" b="b"/>
            <a:pathLst>
              <a:path w="6808038" h="8563571">
                <a:moveTo>
                  <a:pt x="0" y="0"/>
                </a:moveTo>
                <a:lnTo>
                  <a:pt x="6808038" y="0"/>
                </a:lnTo>
                <a:lnTo>
                  <a:pt x="6808038" y="8563571"/>
                </a:lnTo>
                <a:lnTo>
                  <a:pt x="0" y="8563571"/>
                </a:lnTo>
                <a:lnTo>
                  <a:pt x="0" y="0"/>
                </a:lnTo>
                <a:close/>
              </a:path>
            </a:pathLst>
          </a:custGeom>
          <a:blipFill>
            <a:blip r:embed="rId3">
              <a:extLst>
                <a:ext uri="{96DAC541-7B7A-43D3-8B79-37D633B846F1}">
                  <asvg:svgBlip xmlns:asvg="http://schemas.microsoft.com/office/drawing/2016/SVG/main" r:embed="rId4"/>
                </a:ext>
              </a:extLst>
            </a:blip>
            <a:stretch>
              <a:fillRect l="-34" r="-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Freeform 3"/>
          <p:cNvSpPr/>
          <p:nvPr/>
        </p:nvSpPr>
        <p:spPr>
          <a:xfrm rot="3019567">
            <a:off x="8347526" y="561777"/>
            <a:ext cx="4538692" cy="5709047"/>
          </a:xfrm>
          <a:custGeom>
            <a:avLst/>
            <a:gdLst/>
            <a:ahLst/>
            <a:cxnLst/>
            <a:rect l="l" t="t" r="r" b="b"/>
            <a:pathLst>
              <a:path w="6808038" h="8563571">
                <a:moveTo>
                  <a:pt x="0" y="0"/>
                </a:moveTo>
                <a:lnTo>
                  <a:pt x="6808038" y="0"/>
                </a:lnTo>
                <a:lnTo>
                  <a:pt x="6808038" y="8563572"/>
                </a:lnTo>
                <a:lnTo>
                  <a:pt x="0" y="8563572"/>
                </a:lnTo>
                <a:lnTo>
                  <a:pt x="0" y="0"/>
                </a:lnTo>
                <a:close/>
              </a:path>
            </a:pathLst>
          </a:custGeom>
          <a:blipFill>
            <a:blip r:embed="rId3">
              <a:extLst>
                <a:ext uri="{96DAC541-7B7A-43D3-8B79-37D633B846F1}">
                  <asvg:svgBlip xmlns:asvg="http://schemas.microsoft.com/office/drawing/2016/SVG/main" r:embed="rId4"/>
                </a:ext>
              </a:extLst>
            </a:blip>
            <a:stretch>
              <a:fillRect l="-34" r="-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Freeform 4"/>
          <p:cNvSpPr/>
          <p:nvPr/>
        </p:nvSpPr>
        <p:spPr>
          <a:xfrm>
            <a:off x="10395811" y="1781107"/>
            <a:ext cx="311032" cy="311032"/>
          </a:xfrm>
          <a:custGeom>
            <a:avLst/>
            <a:gdLst/>
            <a:ahLst/>
            <a:cxnLst/>
            <a:rect l="l" t="t" r="r" b="b"/>
            <a:pathLst>
              <a:path w="466548" h="466548">
                <a:moveTo>
                  <a:pt x="0" y="0"/>
                </a:moveTo>
                <a:lnTo>
                  <a:pt x="466548" y="0"/>
                </a:lnTo>
                <a:lnTo>
                  <a:pt x="466548" y="466548"/>
                </a:lnTo>
                <a:lnTo>
                  <a:pt x="0" y="466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Freeform 5"/>
          <p:cNvSpPr/>
          <p:nvPr/>
        </p:nvSpPr>
        <p:spPr>
          <a:xfrm rot="3548900">
            <a:off x="-4809964" y="-119800"/>
            <a:ext cx="4538692" cy="5709047"/>
          </a:xfrm>
          <a:custGeom>
            <a:avLst/>
            <a:gdLst/>
            <a:ahLst/>
            <a:cxnLst/>
            <a:rect l="l" t="t" r="r" b="b"/>
            <a:pathLst>
              <a:path w="6808038" h="8563571">
                <a:moveTo>
                  <a:pt x="0" y="0"/>
                </a:moveTo>
                <a:lnTo>
                  <a:pt x="6808038" y="0"/>
                </a:lnTo>
                <a:lnTo>
                  <a:pt x="6808038" y="8563571"/>
                </a:lnTo>
                <a:lnTo>
                  <a:pt x="0" y="8563571"/>
                </a:lnTo>
                <a:lnTo>
                  <a:pt x="0" y="0"/>
                </a:lnTo>
                <a:close/>
              </a:path>
            </a:pathLst>
          </a:custGeom>
          <a:blipFill>
            <a:blip r:embed="rId3">
              <a:extLst>
                <a:ext uri="{96DAC541-7B7A-43D3-8B79-37D633B846F1}">
                  <asvg:svgBlip xmlns:asvg="http://schemas.microsoft.com/office/drawing/2016/SVG/main" r:embed="rId4"/>
                </a:ext>
              </a:extLst>
            </a:blip>
            <a:stretch>
              <a:fillRect l="-34" r="-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Freeform 6"/>
          <p:cNvSpPr/>
          <p:nvPr/>
        </p:nvSpPr>
        <p:spPr>
          <a:xfrm>
            <a:off x="679114" y="3005588"/>
            <a:ext cx="311032" cy="311032"/>
          </a:xfrm>
          <a:custGeom>
            <a:avLst/>
            <a:gdLst/>
            <a:ahLst/>
            <a:cxnLst/>
            <a:rect l="l" t="t" r="r" b="b"/>
            <a:pathLst>
              <a:path w="466548" h="466548">
                <a:moveTo>
                  <a:pt x="0" y="0"/>
                </a:moveTo>
                <a:lnTo>
                  <a:pt x="466548" y="0"/>
                </a:lnTo>
                <a:lnTo>
                  <a:pt x="466548" y="466548"/>
                </a:lnTo>
                <a:lnTo>
                  <a:pt x="0" y="466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7" name="Group 7"/>
          <p:cNvGrpSpPr/>
          <p:nvPr/>
        </p:nvGrpSpPr>
        <p:grpSpPr>
          <a:xfrm>
            <a:off x="406699" y="3343516"/>
            <a:ext cx="936937" cy="844055"/>
            <a:chOff x="0" y="0"/>
            <a:chExt cx="1873875" cy="1688111"/>
          </a:xfrm>
        </p:grpSpPr>
        <p:sp>
          <p:nvSpPr>
            <p:cNvPr id="8" name="Freeform 8"/>
            <p:cNvSpPr/>
            <p:nvPr/>
          </p:nvSpPr>
          <p:spPr>
            <a:xfrm>
              <a:off x="0" y="0"/>
              <a:ext cx="1873875" cy="1688111"/>
            </a:xfrm>
            <a:custGeom>
              <a:avLst/>
              <a:gdLst/>
              <a:ahLst/>
              <a:cxnLst/>
              <a:rect l="l" t="t" r="r" b="b"/>
              <a:pathLst>
                <a:path w="1873875" h="1688111">
                  <a:moveTo>
                    <a:pt x="0" y="0"/>
                  </a:moveTo>
                  <a:lnTo>
                    <a:pt x="1873875" y="0"/>
                  </a:lnTo>
                  <a:lnTo>
                    <a:pt x="1873875" y="1688111"/>
                  </a:lnTo>
                  <a:lnTo>
                    <a:pt x="0" y="1688111"/>
                  </a:lnTo>
                  <a:lnTo>
                    <a:pt x="0" y="0"/>
                  </a:lnTo>
                  <a:close/>
                </a:path>
              </a:pathLst>
            </a:custGeom>
            <a:blipFill>
              <a:blip r:embed="rId7">
                <a:extLst>
                  <a:ext uri="{96DAC541-7B7A-43D3-8B79-37D633B846F1}">
                    <asvg:svgBlip xmlns:asvg="http://schemas.microsoft.com/office/drawing/2016/SVG/main" r:embed="rId8"/>
                  </a:ext>
                </a:extLst>
              </a:blip>
              <a:stretch>
                <a:fillRect t="-11502" b="-1150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9" name="Group 9"/>
            <p:cNvGrpSpPr/>
            <p:nvPr/>
          </p:nvGrpSpPr>
          <p:grpSpPr>
            <a:xfrm>
              <a:off x="243384" y="601641"/>
              <a:ext cx="1345057" cy="964565"/>
              <a:chOff x="0" y="0"/>
              <a:chExt cx="1345057" cy="964565"/>
            </a:xfrm>
          </p:grpSpPr>
          <p:sp>
            <p:nvSpPr>
              <p:cNvPr id="10" name="Freeform 10"/>
              <p:cNvSpPr/>
              <p:nvPr/>
            </p:nvSpPr>
            <p:spPr>
              <a:xfrm>
                <a:off x="0" y="0"/>
                <a:ext cx="1345057" cy="964565"/>
              </a:xfrm>
              <a:custGeom>
                <a:avLst/>
                <a:gdLst/>
                <a:ahLst/>
                <a:cxnLst/>
                <a:rect l="l" t="t" r="r" b="b"/>
                <a:pathLst>
                  <a:path w="1345057" h="964565">
                    <a:moveTo>
                      <a:pt x="0" y="0"/>
                    </a:moveTo>
                    <a:lnTo>
                      <a:pt x="1345057" y="0"/>
                    </a:lnTo>
                    <a:lnTo>
                      <a:pt x="1345057" y="964565"/>
                    </a:lnTo>
                    <a:lnTo>
                      <a:pt x="0" y="964565"/>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1" name="TextBox 11"/>
            <p:cNvSpPr txBox="1"/>
            <p:nvPr/>
          </p:nvSpPr>
          <p:spPr>
            <a:xfrm>
              <a:off x="311118" y="650326"/>
              <a:ext cx="1209633" cy="76944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52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Roboto"/>
                  <a:cs typeface="Roboto"/>
                  <a:sym typeface="Roboto"/>
                </a:rPr>
                <a:t>Nov 2025</a:t>
              </a:r>
            </a:p>
          </p:txBody>
        </p:sp>
      </p:grpSp>
      <p:grpSp>
        <p:nvGrpSpPr>
          <p:cNvPr id="12" name="Group 12"/>
          <p:cNvGrpSpPr/>
          <p:nvPr/>
        </p:nvGrpSpPr>
        <p:grpSpPr>
          <a:xfrm>
            <a:off x="3966567" y="750571"/>
            <a:ext cx="936937" cy="844055"/>
            <a:chOff x="0" y="0"/>
            <a:chExt cx="1873875" cy="1688111"/>
          </a:xfrm>
        </p:grpSpPr>
        <p:sp>
          <p:nvSpPr>
            <p:cNvPr id="13" name="Freeform 13"/>
            <p:cNvSpPr/>
            <p:nvPr/>
          </p:nvSpPr>
          <p:spPr>
            <a:xfrm>
              <a:off x="0" y="0"/>
              <a:ext cx="1873875" cy="1688111"/>
            </a:xfrm>
            <a:custGeom>
              <a:avLst/>
              <a:gdLst/>
              <a:ahLst/>
              <a:cxnLst/>
              <a:rect l="l" t="t" r="r" b="b"/>
              <a:pathLst>
                <a:path w="1873875" h="1688111">
                  <a:moveTo>
                    <a:pt x="0" y="0"/>
                  </a:moveTo>
                  <a:lnTo>
                    <a:pt x="1873875" y="0"/>
                  </a:lnTo>
                  <a:lnTo>
                    <a:pt x="1873875" y="1688111"/>
                  </a:lnTo>
                  <a:lnTo>
                    <a:pt x="0" y="1688111"/>
                  </a:lnTo>
                  <a:lnTo>
                    <a:pt x="0" y="0"/>
                  </a:lnTo>
                  <a:close/>
                </a:path>
              </a:pathLst>
            </a:custGeom>
            <a:blipFill>
              <a:blip r:embed="rId7">
                <a:extLst>
                  <a:ext uri="{96DAC541-7B7A-43D3-8B79-37D633B846F1}">
                    <asvg:svgBlip xmlns:asvg="http://schemas.microsoft.com/office/drawing/2016/SVG/main" r:embed="rId8"/>
                  </a:ext>
                </a:extLst>
              </a:blip>
              <a:stretch>
                <a:fillRect t="-11502" b="-1150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14" name="Group 14"/>
            <p:cNvGrpSpPr/>
            <p:nvPr/>
          </p:nvGrpSpPr>
          <p:grpSpPr>
            <a:xfrm>
              <a:off x="243384" y="601644"/>
              <a:ext cx="1345057" cy="964565"/>
              <a:chOff x="0" y="0"/>
              <a:chExt cx="1345057" cy="964565"/>
            </a:xfrm>
          </p:grpSpPr>
          <p:sp>
            <p:nvSpPr>
              <p:cNvPr id="15" name="Freeform 15"/>
              <p:cNvSpPr/>
              <p:nvPr/>
            </p:nvSpPr>
            <p:spPr>
              <a:xfrm>
                <a:off x="0" y="0"/>
                <a:ext cx="1345057" cy="964565"/>
              </a:xfrm>
              <a:custGeom>
                <a:avLst/>
                <a:gdLst/>
                <a:ahLst/>
                <a:cxnLst/>
                <a:rect l="l" t="t" r="r" b="b"/>
                <a:pathLst>
                  <a:path w="1345057" h="964565">
                    <a:moveTo>
                      <a:pt x="0" y="0"/>
                    </a:moveTo>
                    <a:lnTo>
                      <a:pt x="1345057" y="0"/>
                    </a:lnTo>
                    <a:lnTo>
                      <a:pt x="1345057" y="964565"/>
                    </a:lnTo>
                    <a:lnTo>
                      <a:pt x="0" y="964565"/>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6" name="TextBox 16"/>
            <p:cNvSpPr txBox="1"/>
            <p:nvPr/>
          </p:nvSpPr>
          <p:spPr>
            <a:xfrm>
              <a:off x="311119" y="650329"/>
              <a:ext cx="1209633" cy="77178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519"/>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Roboto"/>
                  <a:cs typeface="Roboto"/>
                  <a:sym typeface="Roboto"/>
                </a:rPr>
                <a:t>Early</a:t>
              </a:r>
            </a:p>
            <a:p>
              <a:pPr marL="0" marR="0" lvl="0" indent="0" algn="ctr" defTabSz="609539" rtl="0" eaLnBrk="1" fontAlgn="auto" latinLnBrk="0" hangingPunct="1">
                <a:lnSpc>
                  <a:spcPts val="152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Roboto"/>
                  <a:cs typeface="Roboto"/>
                  <a:sym typeface="Roboto"/>
                </a:rPr>
                <a:t>2026</a:t>
              </a:r>
              <a:endParaRPr kumimoji="0" lang="en-US" sz="1600" b="0" i="0" u="none" strike="noStrike" kern="1200" cap="none" spc="0" normalizeH="0" baseline="0" noProof="0">
                <a:ln>
                  <a:noFill/>
                </a:ln>
                <a:solidFill>
                  <a:srgbClr val="000000"/>
                </a:solidFill>
                <a:effectLst/>
                <a:uLnTx/>
                <a:uFillTx/>
                <a:latin typeface="Roboto"/>
                <a:ea typeface="Roboto"/>
                <a:cs typeface="Roboto"/>
              </a:endParaRPr>
            </a:p>
          </p:txBody>
        </p:sp>
      </p:grpSp>
      <p:sp>
        <p:nvSpPr>
          <p:cNvPr id="17" name="TextBox 17"/>
          <p:cNvSpPr txBox="1"/>
          <p:nvPr/>
        </p:nvSpPr>
        <p:spPr>
          <a:xfrm>
            <a:off x="8034629" y="641478"/>
            <a:ext cx="2577623" cy="9233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a:ea typeface="+mn-ea"/>
                <a:cs typeface="+mn-cs"/>
                <a:sym typeface="Helvetica Now"/>
              </a:rPr>
              <a:t>Publication of the draft evolved curriculum technical framework</a:t>
            </a:r>
          </a:p>
        </p:txBody>
      </p:sp>
      <p:sp>
        <p:nvSpPr>
          <p:cNvPr id="18" name="TextBox 18"/>
          <p:cNvSpPr txBox="1"/>
          <p:nvPr/>
        </p:nvSpPr>
        <p:spPr>
          <a:xfrm>
            <a:off x="5914392" y="5256572"/>
            <a:ext cx="3145688" cy="1113959"/>
          </a:xfrm>
          <a:prstGeom prst="rect">
            <a:avLst/>
          </a:prstGeom>
          <a:solidFill>
            <a:srgbClr val="FC4F4F"/>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32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mo Bold"/>
                <a:ea typeface="Arimo Bold"/>
                <a:cs typeface="Arimo Bold"/>
                <a:sym typeface="Arimo Bold"/>
              </a:rPr>
              <a:t>Upcoming CIC deadline</a:t>
            </a:r>
          </a:p>
        </p:txBody>
      </p:sp>
      <p:sp>
        <p:nvSpPr>
          <p:cNvPr id="24" name="Freeform 24"/>
          <p:cNvSpPr/>
          <p:nvPr/>
        </p:nvSpPr>
        <p:spPr>
          <a:xfrm>
            <a:off x="2667000" y="3866219"/>
            <a:ext cx="936937" cy="844055"/>
          </a:xfrm>
          <a:custGeom>
            <a:avLst/>
            <a:gdLst/>
            <a:ahLst/>
            <a:cxnLst/>
            <a:rect l="l" t="t" r="r" b="b"/>
            <a:pathLst>
              <a:path w="1405406" h="1266083">
                <a:moveTo>
                  <a:pt x="0" y="0"/>
                </a:moveTo>
                <a:lnTo>
                  <a:pt x="1405406" y="0"/>
                </a:lnTo>
                <a:lnTo>
                  <a:pt x="1405406" y="1266083"/>
                </a:lnTo>
                <a:lnTo>
                  <a:pt x="0" y="1266083"/>
                </a:lnTo>
                <a:lnTo>
                  <a:pt x="0" y="0"/>
                </a:lnTo>
                <a:close/>
              </a:path>
            </a:pathLst>
          </a:custGeom>
          <a:blipFill>
            <a:blip r:embed="rId7">
              <a:extLst>
                <a:ext uri="{96DAC541-7B7A-43D3-8B79-37D633B846F1}">
                  <asvg:svgBlip xmlns:asvg="http://schemas.microsoft.com/office/drawing/2016/SVG/main" r:embed="rId8"/>
                </a:ext>
              </a:extLst>
            </a:blip>
            <a:stretch>
              <a:fillRect t="-11502" b="-1150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25" name="Group 25"/>
          <p:cNvGrpSpPr/>
          <p:nvPr/>
        </p:nvGrpSpPr>
        <p:grpSpPr>
          <a:xfrm>
            <a:off x="2788692" y="4132969"/>
            <a:ext cx="672529" cy="482283"/>
            <a:chOff x="0" y="0"/>
            <a:chExt cx="1345058" cy="964565"/>
          </a:xfrm>
        </p:grpSpPr>
        <p:sp>
          <p:nvSpPr>
            <p:cNvPr id="26" name="Freeform 26"/>
            <p:cNvSpPr/>
            <p:nvPr/>
          </p:nvSpPr>
          <p:spPr>
            <a:xfrm>
              <a:off x="0" y="0"/>
              <a:ext cx="1345057" cy="964565"/>
            </a:xfrm>
            <a:custGeom>
              <a:avLst/>
              <a:gdLst/>
              <a:ahLst/>
              <a:cxnLst/>
              <a:rect l="l" t="t" r="r" b="b"/>
              <a:pathLst>
                <a:path w="1345057" h="964565">
                  <a:moveTo>
                    <a:pt x="0" y="0"/>
                  </a:moveTo>
                  <a:lnTo>
                    <a:pt x="1345057" y="0"/>
                  </a:lnTo>
                  <a:lnTo>
                    <a:pt x="1345057" y="964565"/>
                  </a:lnTo>
                  <a:lnTo>
                    <a:pt x="0" y="964565"/>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27" name="TextBox 27"/>
          <p:cNvSpPr txBox="1"/>
          <p:nvPr/>
        </p:nvSpPr>
        <p:spPr>
          <a:xfrm>
            <a:off x="2754848" y="4193921"/>
            <a:ext cx="672529" cy="3879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52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Roboto"/>
                <a:cs typeface="Roboto"/>
                <a:sym typeface="Roboto"/>
              </a:rPr>
              <a:t>15 Dec</a:t>
            </a:r>
          </a:p>
          <a:p>
            <a:pPr marL="0" marR="0" lvl="0" indent="0" algn="ctr" defTabSz="609539" rtl="0" eaLnBrk="1" fontAlgn="auto" latinLnBrk="0" hangingPunct="1">
              <a:lnSpc>
                <a:spcPts val="1519"/>
              </a:lnSpc>
              <a:spcBef>
                <a:spcPts val="0"/>
              </a:spcBef>
              <a:spcAft>
                <a:spcPts val="0"/>
              </a:spcAft>
              <a:buClrTx/>
              <a:buSzTx/>
              <a:buFontTx/>
              <a:buNone/>
              <a:tabLst/>
              <a:defRPr/>
            </a:pPr>
            <a:r>
              <a:rPr lang="en-US" sz="1600">
                <a:solidFill>
                  <a:srgbClr val="000000"/>
                </a:solidFill>
                <a:latin typeface="Roboto"/>
                <a:ea typeface="Roboto"/>
                <a:cs typeface="Roboto"/>
                <a:sym typeface="Roboto"/>
              </a:rPr>
              <a:t>2025</a:t>
            </a:r>
            <a:endParaRPr kumimoji="0" lang="en-US" sz="16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28" name="Freeform 28"/>
          <p:cNvSpPr/>
          <p:nvPr/>
        </p:nvSpPr>
        <p:spPr>
          <a:xfrm>
            <a:off x="2969441" y="4836493"/>
            <a:ext cx="311032" cy="311032"/>
          </a:xfrm>
          <a:custGeom>
            <a:avLst/>
            <a:gdLst/>
            <a:ahLst/>
            <a:cxnLst/>
            <a:rect l="l" t="t" r="r" b="b"/>
            <a:pathLst>
              <a:path w="466548" h="466548">
                <a:moveTo>
                  <a:pt x="0" y="0"/>
                </a:moveTo>
                <a:lnTo>
                  <a:pt x="466548" y="0"/>
                </a:lnTo>
                <a:lnTo>
                  <a:pt x="466548" y="466548"/>
                </a:lnTo>
                <a:lnTo>
                  <a:pt x="0" y="466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4" name="Freeform 34"/>
          <p:cNvSpPr/>
          <p:nvPr/>
        </p:nvSpPr>
        <p:spPr>
          <a:xfrm>
            <a:off x="4141790" y="1719931"/>
            <a:ext cx="311032" cy="311032"/>
          </a:xfrm>
          <a:custGeom>
            <a:avLst/>
            <a:gdLst/>
            <a:ahLst/>
            <a:cxnLst/>
            <a:rect l="l" t="t" r="r" b="b"/>
            <a:pathLst>
              <a:path w="466548" h="466548">
                <a:moveTo>
                  <a:pt x="0" y="0"/>
                </a:moveTo>
                <a:lnTo>
                  <a:pt x="466548" y="0"/>
                </a:lnTo>
                <a:lnTo>
                  <a:pt x="466548" y="466548"/>
                </a:lnTo>
                <a:lnTo>
                  <a:pt x="0" y="466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5" name="TextBox 35"/>
          <p:cNvSpPr txBox="1"/>
          <p:nvPr/>
        </p:nvSpPr>
        <p:spPr>
          <a:xfrm>
            <a:off x="5144849" y="727764"/>
            <a:ext cx="2352459" cy="9233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a:ea typeface="+mn-ea"/>
                <a:cs typeface="+mn-cs"/>
                <a:sym typeface="Helvetica Now"/>
              </a:rPr>
              <a:t>Publication of Big Ideas for all Phase 2 curricular areas</a:t>
            </a:r>
            <a:r>
              <a:rPr kumimoji="0" lang="en-US" sz="1400" b="0" i="0" u="none" strike="noStrike" kern="1200" cap="none" spc="0" normalizeH="0" baseline="0" noProof="0">
                <a:ln>
                  <a:noFill/>
                </a:ln>
                <a:solidFill>
                  <a:srgbClr val="000000"/>
                </a:solidFill>
                <a:effectLst/>
                <a:uLnTx/>
                <a:uFillTx/>
                <a:latin typeface="Helvetica Now"/>
                <a:ea typeface="Helvetica Now"/>
                <a:cs typeface="Helvetica Now"/>
                <a:sym typeface="Helvetica Now"/>
              </a:rPr>
              <a:t>.</a:t>
            </a:r>
          </a:p>
        </p:txBody>
      </p:sp>
      <p:sp>
        <p:nvSpPr>
          <p:cNvPr id="41" name="Freeform 41"/>
          <p:cNvSpPr/>
          <p:nvPr/>
        </p:nvSpPr>
        <p:spPr>
          <a:xfrm>
            <a:off x="5647206" y="3977214"/>
            <a:ext cx="311032" cy="311032"/>
          </a:xfrm>
          <a:custGeom>
            <a:avLst/>
            <a:gdLst/>
            <a:ahLst/>
            <a:cxnLst/>
            <a:rect l="l" t="t" r="r" b="b"/>
            <a:pathLst>
              <a:path w="466548" h="466548">
                <a:moveTo>
                  <a:pt x="0" y="0"/>
                </a:moveTo>
                <a:lnTo>
                  <a:pt x="466548" y="0"/>
                </a:lnTo>
                <a:lnTo>
                  <a:pt x="466548" y="466548"/>
                </a:lnTo>
                <a:lnTo>
                  <a:pt x="0" y="466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42" name="Group 42"/>
          <p:cNvGrpSpPr/>
          <p:nvPr/>
        </p:nvGrpSpPr>
        <p:grpSpPr>
          <a:xfrm>
            <a:off x="10647991" y="875877"/>
            <a:ext cx="936937" cy="844055"/>
            <a:chOff x="0" y="0"/>
            <a:chExt cx="1873875" cy="1688111"/>
          </a:xfrm>
        </p:grpSpPr>
        <p:sp>
          <p:nvSpPr>
            <p:cNvPr id="43" name="Freeform 43"/>
            <p:cNvSpPr/>
            <p:nvPr/>
          </p:nvSpPr>
          <p:spPr>
            <a:xfrm>
              <a:off x="0" y="0"/>
              <a:ext cx="1873875" cy="1688111"/>
            </a:xfrm>
            <a:custGeom>
              <a:avLst/>
              <a:gdLst/>
              <a:ahLst/>
              <a:cxnLst/>
              <a:rect l="l" t="t" r="r" b="b"/>
              <a:pathLst>
                <a:path w="1873875" h="1688111">
                  <a:moveTo>
                    <a:pt x="0" y="0"/>
                  </a:moveTo>
                  <a:lnTo>
                    <a:pt x="1873875" y="0"/>
                  </a:lnTo>
                  <a:lnTo>
                    <a:pt x="1873875" y="1688111"/>
                  </a:lnTo>
                  <a:lnTo>
                    <a:pt x="0" y="1688111"/>
                  </a:lnTo>
                  <a:lnTo>
                    <a:pt x="0" y="0"/>
                  </a:lnTo>
                  <a:close/>
                </a:path>
              </a:pathLst>
            </a:custGeom>
            <a:blipFill>
              <a:blip r:embed="rId7">
                <a:extLst>
                  <a:ext uri="{96DAC541-7B7A-43D3-8B79-37D633B846F1}">
                    <asvg:svgBlip xmlns:asvg="http://schemas.microsoft.com/office/drawing/2016/SVG/main" r:embed="rId8"/>
                  </a:ext>
                </a:extLst>
              </a:blip>
              <a:stretch>
                <a:fillRect t="-11502" b="-1150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nvGrpSpPr>
            <p:cNvPr id="44" name="Group 44"/>
            <p:cNvGrpSpPr/>
            <p:nvPr/>
          </p:nvGrpSpPr>
          <p:grpSpPr>
            <a:xfrm>
              <a:off x="243384" y="601641"/>
              <a:ext cx="1345057" cy="964565"/>
              <a:chOff x="0" y="0"/>
              <a:chExt cx="1345057" cy="964565"/>
            </a:xfrm>
          </p:grpSpPr>
          <p:sp>
            <p:nvSpPr>
              <p:cNvPr id="45" name="Freeform 45"/>
              <p:cNvSpPr/>
              <p:nvPr/>
            </p:nvSpPr>
            <p:spPr>
              <a:xfrm>
                <a:off x="0" y="0"/>
                <a:ext cx="1345057" cy="964565"/>
              </a:xfrm>
              <a:custGeom>
                <a:avLst/>
                <a:gdLst/>
                <a:ahLst/>
                <a:cxnLst/>
                <a:rect l="l" t="t" r="r" b="b"/>
                <a:pathLst>
                  <a:path w="1345057" h="964565">
                    <a:moveTo>
                      <a:pt x="0" y="0"/>
                    </a:moveTo>
                    <a:lnTo>
                      <a:pt x="1345057" y="0"/>
                    </a:lnTo>
                    <a:lnTo>
                      <a:pt x="1345057" y="964565"/>
                    </a:lnTo>
                    <a:lnTo>
                      <a:pt x="0" y="964565"/>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46" name="TextBox 46"/>
            <p:cNvSpPr txBox="1"/>
            <p:nvPr/>
          </p:nvSpPr>
          <p:spPr>
            <a:xfrm>
              <a:off x="311119" y="650326"/>
              <a:ext cx="1209633" cy="77172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52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Roboto"/>
                  <a:cs typeface="Roboto"/>
                  <a:sym typeface="Roboto"/>
                </a:rPr>
                <a:t>Jun 2026</a:t>
              </a:r>
            </a:p>
          </p:txBody>
        </p:sp>
      </p:grpSp>
      <p:sp>
        <p:nvSpPr>
          <p:cNvPr id="47" name="TextBox 47"/>
          <p:cNvSpPr txBox="1"/>
          <p:nvPr/>
        </p:nvSpPr>
        <p:spPr>
          <a:xfrm>
            <a:off x="2193066" y="5411721"/>
            <a:ext cx="2690601" cy="141064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a:ea typeface="+mn-ea"/>
                <a:cs typeface="+mn-cs"/>
                <a:sym typeface="Helvetica Now"/>
              </a:rPr>
              <a:t>Deadline for curriculum areas to </a:t>
            </a:r>
            <a:r>
              <a:rPr kumimoji="0" lang="en-US" sz="2000" b="0" i="0" u="none" strike="noStrike" kern="1200" cap="none" spc="0" normalizeH="0" baseline="0" noProof="0" err="1">
                <a:ln>
                  <a:noFill/>
                </a:ln>
                <a:solidFill>
                  <a:srgbClr val="000000"/>
                </a:solidFill>
                <a:effectLst/>
                <a:uLnTx/>
                <a:uFillTx/>
                <a:latin typeface="Aptos" panose="020B0004020202020204"/>
                <a:ea typeface="+mn-ea"/>
                <a:cs typeface="+mn-cs"/>
                <a:sym typeface="Helvetica Now"/>
              </a:rPr>
              <a:t>finalise</a:t>
            </a:r>
            <a:r>
              <a:rPr kumimoji="0" lang="en-US" sz="2000" b="0" i="0" u="none" strike="noStrike" kern="1200" cap="none" spc="0" normalizeH="0" baseline="0" noProof="0">
                <a:ln>
                  <a:noFill/>
                </a:ln>
                <a:solidFill>
                  <a:srgbClr val="000000"/>
                </a:solidFill>
                <a:effectLst/>
                <a:uLnTx/>
                <a:uFillTx/>
                <a:latin typeface="Aptos" panose="020B0004020202020204"/>
                <a:ea typeface="+mn-ea"/>
                <a:cs typeface="+mn-cs"/>
                <a:sym typeface="Helvetica Now"/>
              </a:rPr>
              <a:t> packages for publication</a:t>
            </a:r>
          </a:p>
          <a:p>
            <a:pPr marL="0" marR="0" lvl="0" indent="0" algn="l" defTabSz="609539" rtl="0" eaLnBrk="1" fontAlgn="auto" latinLnBrk="0" hangingPunct="1">
              <a:lnSpc>
                <a:spcPts val="144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Now"/>
              <a:ea typeface="Helvetica Now"/>
              <a:cs typeface="Helvetica Now"/>
              <a:sym typeface="Helvetica Now"/>
            </a:endParaRPr>
          </a:p>
        </p:txBody>
      </p:sp>
      <p:sp>
        <p:nvSpPr>
          <p:cNvPr id="49" name="TextBox 49"/>
          <p:cNvSpPr txBox="1"/>
          <p:nvPr/>
        </p:nvSpPr>
        <p:spPr>
          <a:xfrm>
            <a:off x="304702" y="4488391"/>
            <a:ext cx="1468834" cy="9233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a:ea typeface="+mn-ea"/>
                <a:cs typeface="+mn-cs"/>
                <a:sym typeface="Helvetica Now"/>
              </a:rPr>
              <a:t>Publication of Big Ideas for </a:t>
            </a:r>
            <a:r>
              <a:rPr kumimoji="0" lang="en-US" sz="2000" b="0" i="0" u="none" strike="noStrike" kern="1200" cap="none" spc="0" normalizeH="0" baseline="0" noProof="0" err="1">
                <a:ln>
                  <a:noFill/>
                </a:ln>
                <a:solidFill>
                  <a:srgbClr val="000000"/>
                </a:solidFill>
                <a:effectLst/>
                <a:uLnTx/>
                <a:uFillTx/>
                <a:latin typeface="Aptos" panose="020B0004020202020204"/>
                <a:ea typeface="+mn-ea"/>
                <a:cs typeface="+mn-cs"/>
                <a:sym typeface="Helvetica Now"/>
              </a:rPr>
              <a:t>Maths</a:t>
            </a:r>
            <a:endParaRPr kumimoji="0" lang="en-US" sz="2000" b="0" i="0" u="none" strike="noStrike" kern="1200" cap="none" spc="0" normalizeH="0" baseline="0" noProof="0">
              <a:ln>
                <a:noFill/>
              </a:ln>
              <a:solidFill>
                <a:srgbClr val="000000"/>
              </a:solidFill>
              <a:effectLst/>
              <a:uLnTx/>
              <a:uFillTx/>
              <a:latin typeface="Aptos" panose="020B0004020202020204"/>
              <a:ea typeface="+mn-ea"/>
              <a:cs typeface="+mn-cs"/>
              <a:sym typeface="Helvetica Now"/>
            </a:endParaRPr>
          </a:p>
        </p:txBody>
      </p:sp>
      <p:sp>
        <p:nvSpPr>
          <p:cNvPr id="21" name="Oval 20">
            <a:extLst>
              <a:ext uri="{FF2B5EF4-FFF2-40B4-BE49-F238E27FC236}">
                <a16:creationId xmlns:a16="http://schemas.microsoft.com/office/drawing/2014/main" id="{A2AB421D-3AC5-A865-DA0E-D035C4EF0663}"/>
              </a:ext>
            </a:extLst>
          </p:cNvPr>
          <p:cNvSpPr/>
          <p:nvPr/>
        </p:nvSpPr>
        <p:spPr>
          <a:xfrm>
            <a:off x="2193066" y="3429000"/>
            <a:ext cx="1895193" cy="1832939"/>
          </a:xfrm>
          <a:prstGeom prst="ellipse">
            <a:avLst/>
          </a:prstGeom>
          <a:noFill/>
          <a:ln w="76200">
            <a:solidFill>
              <a:srgbClr val="FC4F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2" name="Free-form: Shape 21">
            <a:extLst>
              <a:ext uri="{FF2B5EF4-FFF2-40B4-BE49-F238E27FC236}">
                <a16:creationId xmlns:a16="http://schemas.microsoft.com/office/drawing/2014/main" id="{EBE00110-5E25-999C-1728-00B688441439}"/>
              </a:ext>
            </a:extLst>
          </p:cNvPr>
          <p:cNvSpPr/>
          <p:nvPr/>
        </p:nvSpPr>
        <p:spPr>
          <a:xfrm rot="6136579" flipH="1">
            <a:off x="4885756" y="4210243"/>
            <a:ext cx="45719" cy="2013271"/>
          </a:xfrm>
          <a:custGeom>
            <a:avLst/>
            <a:gdLst>
              <a:gd name="connsiteX0" fmla="*/ 0 w 502276"/>
              <a:gd name="connsiteY0" fmla="*/ 0 h 2511380"/>
              <a:gd name="connsiteX1" fmla="*/ 141667 w 502276"/>
              <a:gd name="connsiteY1" fmla="*/ 283335 h 2511380"/>
              <a:gd name="connsiteX2" fmla="*/ 193183 w 502276"/>
              <a:gd name="connsiteY2" fmla="*/ 360609 h 2511380"/>
              <a:gd name="connsiteX3" fmla="*/ 296214 w 502276"/>
              <a:gd name="connsiteY3" fmla="*/ 463640 h 2511380"/>
              <a:gd name="connsiteX4" fmla="*/ 399245 w 502276"/>
              <a:gd name="connsiteY4" fmla="*/ 695459 h 2511380"/>
              <a:gd name="connsiteX5" fmla="*/ 502276 w 502276"/>
              <a:gd name="connsiteY5" fmla="*/ 940158 h 2511380"/>
              <a:gd name="connsiteX6" fmla="*/ 489397 w 502276"/>
              <a:gd name="connsiteY6" fmla="*/ 2343955 h 2511380"/>
              <a:gd name="connsiteX7" fmla="*/ 437881 w 502276"/>
              <a:gd name="connsiteY7" fmla="*/ 2446986 h 2511380"/>
              <a:gd name="connsiteX8" fmla="*/ 437881 w 502276"/>
              <a:gd name="connsiteY8" fmla="*/ 2511380 h 251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276" h="2511380">
                <a:moveTo>
                  <a:pt x="0" y="0"/>
                </a:moveTo>
                <a:cubicBezTo>
                  <a:pt x="27418" y="137087"/>
                  <a:pt x="9775" y="85496"/>
                  <a:pt x="141667" y="283335"/>
                </a:cubicBezTo>
                <a:cubicBezTo>
                  <a:pt x="158839" y="309093"/>
                  <a:pt x="172798" y="337311"/>
                  <a:pt x="193183" y="360609"/>
                </a:cubicBezTo>
                <a:cubicBezTo>
                  <a:pt x="273254" y="452119"/>
                  <a:pt x="192586" y="272328"/>
                  <a:pt x="296214" y="463640"/>
                </a:cubicBezTo>
                <a:cubicBezTo>
                  <a:pt x="336489" y="537994"/>
                  <a:pt x="358179" y="621539"/>
                  <a:pt x="399245" y="695459"/>
                </a:cubicBezTo>
                <a:cubicBezTo>
                  <a:pt x="485405" y="850549"/>
                  <a:pt x="450939" y="769034"/>
                  <a:pt x="502276" y="940158"/>
                </a:cubicBezTo>
                <a:cubicBezTo>
                  <a:pt x="497983" y="1408090"/>
                  <a:pt x="509377" y="1876430"/>
                  <a:pt x="489397" y="2343955"/>
                </a:cubicBezTo>
                <a:cubicBezTo>
                  <a:pt x="487758" y="2382317"/>
                  <a:pt x="437881" y="2408589"/>
                  <a:pt x="437881" y="2446986"/>
                </a:cubicBezTo>
                <a:lnTo>
                  <a:pt x="437881" y="2511380"/>
                </a:lnTo>
              </a:path>
            </a:pathLst>
          </a:custGeom>
          <a:noFill/>
          <a:ln w="57150">
            <a:solidFill>
              <a:srgbClr val="FC4F4F"/>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215644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ck of rocks on sand&#10;&#10;AI-generated content may be incorrect.">
            <a:extLst>
              <a:ext uri="{FF2B5EF4-FFF2-40B4-BE49-F238E27FC236}">
                <a16:creationId xmlns:a16="http://schemas.microsoft.com/office/drawing/2014/main" id="{FACB711B-AD4D-DC7F-1063-6C39FC5A4BBC}"/>
              </a:ext>
            </a:extLst>
          </p:cNvPr>
          <p:cNvPicPr>
            <a:picLocks noChangeAspect="1"/>
          </p:cNvPicPr>
          <p:nvPr/>
        </p:nvPicPr>
        <p:blipFill>
          <a:blip r:embed="rId3">
            <a:alphaModFix amt="59000"/>
          </a:blip>
          <a:srcRect t="182" b="15188"/>
          <a:stretch>
            <a:fillRect/>
          </a:stretch>
        </p:blipFill>
        <p:spPr>
          <a:xfrm>
            <a:off x="19" y="-7623"/>
            <a:ext cx="12191981" cy="6887365"/>
          </a:xfrm>
          <a:prstGeom prst="rect">
            <a:avLst/>
          </a:prstGeom>
        </p:spPr>
      </p:pic>
      <p:sp>
        <p:nvSpPr>
          <p:cNvPr id="3" name="TextBox 2">
            <a:extLst>
              <a:ext uri="{FF2B5EF4-FFF2-40B4-BE49-F238E27FC236}">
                <a16:creationId xmlns:a16="http://schemas.microsoft.com/office/drawing/2014/main" id="{739FFBE8-E2B9-B1CE-D2F9-B291D0E6C83E}"/>
              </a:ext>
            </a:extLst>
          </p:cNvPr>
          <p:cNvSpPr txBox="1"/>
          <p:nvPr/>
        </p:nvSpPr>
        <p:spPr>
          <a:xfrm>
            <a:off x="413655" y="1066800"/>
            <a:ext cx="5932716" cy="2985433"/>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ptos" panose="02110004020202020204"/>
                <a:ea typeface="+mn-ea"/>
                <a:cs typeface="+mn-cs"/>
              </a:rPr>
              <a:t>Curriculum</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Formal adoption of the evolved technical framework in two stages from 2028.</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Adoption of changes to Early, First, Second and Third Level from August 2028.</a:t>
            </a:r>
          </a:p>
          <a:p>
            <a:pPr marL="0" marR="0" lvl="1" indent="0" algn="l" defTabSz="9144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Phased adoption of changes to fourth level and beyond from August 2029.</a:t>
            </a:r>
          </a:p>
        </p:txBody>
      </p:sp>
      <p:sp>
        <p:nvSpPr>
          <p:cNvPr id="4" name="TextBox 12">
            <a:extLst>
              <a:ext uri="{FF2B5EF4-FFF2-40B4-BE49-F238E27FC236}">
                <a16:creationId xmlns:a16="http://schemas.microsoft.com/office/drawing/2014/main" id="{3FE21D69-33F1-803D-EA65-AEC0D43B2046}"/>
              </a:ext>
            </a:extLst>
          </p:cNvPr>
          <p:cNvSpPr txBox="1"/>
          <p:nvPr/>
        </p:nvSpPr>
        <p:spPr>
          <a:xfrm>
            <a:off x="286313" y="-278860"/>
            <a:ext cx="6612098" cy="16245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Display" panose="02110004020202020204"/>
                <a:ea typeface="+mn-ea"/>
                <a:cs typeface="+mn-cs"/>
                <a:sym typeface="Helveticish Bold"/>
              </a:rPr>
              <a:t>Implementation timeline</a:t>
            </a:r>
          </a:p>
        </p:txBody>
      </p:sp>
      <p:sp>
        <p:nvSpPr>
          <p:cNvPr id="5" name="TextBox 4">
            <a:extLst>
              <a:ext uri="{FF2B5EF4-FFF2-40B4-BE49-F238E27FC236}">
                <a16:creationId xmlns:a16="http://schemas.microsoft.com/office/drawing/2014/main" id="{65A26682-83A7-B621-95D5-1C597D176D96}"/>
              </a:ext>
            </a:extLst>
          </p:cNvPr>
          <p:cNvSpPr txBox="1"/>
          <p:nvPr/>
        </p:nvSpPr>
        <p:spPr>
          <a:xfrm>
            <a:off x="413655" y="4867870"/>
            <a:ext cx="10798629" cy="1846659"/>
          </a:xfrm>
          <a:prstGeom prst="rect">
            <a:avLst/>
          </a:prstGeom>
          <a:solidFill>
            <a:srgbClr val="875C6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Qualifications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Start of new qualification development phase at subject level in 2028.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Introduction of Level 4 and Level 5 National Qualifications aligned to the evolved curriculum technical framework from 2031.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795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10;&#10;AI-generated content may be incorrect.">
            <a:extLst>
              <a:ext uri="{FF2B5EF4-FFF2-40B4-BE49-F238E27FC236}">
                <a16:creationId xmlns:a16="http://schemas.microsoft.com/office/drawing/2014/main" id="{226CA6B8-05F1-2103-3488-690170C2A42B}"/>
              </a:ext>
            </a:extLst>
          </p:cNvPr>
          <p:cNvPicPr>
            <a:picLocks noChangeAspect="1"/>
          </p:cNvPicPr>
          <p:nvPr/>
        </p:nvPicPr>
        <p:blipFill>
          <a:blip r:embed="rId3"/>
          <a:stretch>
            <a:fillRect/>
          </a:stretch>
        </p:blipFill>
        <p:spPr>
          <a:xfrm>
            <a:off x="0" y="14224"/>
            <a:ext cx="12192000" cy="6843776"/>
          </a:xfrm>
          <a:prstGeom prst="rect">
            <a:avLst/>
          </a:prstGeom>
        </p:spPr>
      </p:pic>
      <p:pic>
        <p:nvPicPr>
          <p:cNvPr id="3" name="Picture 2">
            <a:extLst>
              <a:ext uri="{FF2B5EF4-FFF2-40B4-BE49-F238E27FC236}">
                <a16:creationId xmlns:a16="http://schemas.microsoft.com/office/drawing/2014/main" id="{74664AF5-1348-0057-42C0-9EDDD2B44CA6}"/>
              </a:ext>
            </a:extLst>
          </p:cNvPr>
          <p:cNvPicPr>
            <a:picLocks noChangeAspect="1"/>
          </p:cNvPicPr>
          <p:nvPr/>
        </p:nvPicPr>
        <p:blipFill>
          <a:blip r:embed="rId4"/>
          <a:stretch>
            <a:fillRect/>
          </a:stretch>
        </p:blipFill>
        <p:spPr>
          <a:xfrm>
            <a:off x="8867147" y="2787268"/>
            <a:ext cx="2918919" cy="1245133"/>
          </a:xfrm>
          <a:prstGeom prst="rect">
            <a:avLst/>
          </a:prstGeom>
        </p:spPr>
      </p:pic>
      <p:sp>
        <p:nvSpPr>
          <p:cNvPr id="4" name="TextBox 3">
            <a:extLst>
              <a:ext uri="{FF2B5EF4-FFF2-40B4-BE49-F238E27FC236}">
                <a16:creationId xmlns:a16="http://schemas.microsoft.com/office/drawing/2014/main" id="{C0DBB5ED-7975-A8E4-650D-DC8C1B901894}"/>
              </a:ext>
            </a:extLst>
          </p:cNvPr>
          <p:cNvSpPr txBox="1"/>
          <p:nvPr/>
        </p:nvSpPr>
        <p:spPr>
          <a:xfrm>
            <a:off x="6995710" y="4792450"/>
            <a:ext cx="5042053" cy="22198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BC82F599-C61F-39F8-9767-822CF0EEDE6F}"/>
              </a:ext>
            </a:extLst>
          </p:cNvPr>
          <p:cNvSpPr txBox="1"/>
          <p:nvPr/>
        </p:nvSpPr>
        <p:spPr>
          <a:xfrm>
            <a:off x="484741" y="4902846"/>
            <a:ext cx="11398786" cy="707886"/>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ptos" panose="02110004020202020204"/>
                <a:ea typeface="+mn-lt"/>
                <a:cs typeface="+mn-lt"/>
                <a:hlinkClick r:id="rId5">
                  <a:extLst>
                    <a:ext uri="{A12FA001-AC4F-418D-AE19-62706E023703}">
                      <ahyp:hlinkClr xmlns:ahyp="http://schemas.microsoft.com/office/drawing/2018/hyperlinkcolor" val="tx"/>
                    </a:ext>
                  </a:extLst>
                </a:hlinkClick>
              </a:rPr>
              <a:t>https://blogs.glowscotland.org.uk/glowblogs/cices/</a:t>
            </a:r>
            <a:endParaRPr kumimoji="0" lang="en-US" sz="40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green rectangle with black text&#10;&#10;AI-generated content may be incorrect.">
            <a:extLst>
              <a:ext uri="{FF2B5EF4-FFF2-40B4-BE49-F238E27FC236}">
                <a16:creationId xmlns:a16="http://schemas.microsoft.com/office/drawing/2014/main" id="{DA8A440D-8CB6-7CD8-D6DA-E35D00358142}"/>
              </a:ext>
            </a:extLst>
          </p:cNvPr>
          <p:cNvPicPr>
            <a:picLocks noChangeAspect="1"/>
          </p:cNvPicPr>
          <p:nvPr/>
        </p:nvPicPr>
        <p:blipFill>
          <a:blip r:embed="rId6"/>
          <a:stretch>
            <a:fillRect/>
          </a:stretch>
        </p:blipFill>
        <p:spPr>
          <a:xfrm>
            <a:off x="7356947" y="5696998"/>
            <a:ext cx="4669799" cy="832834"/>
          </a:xfrm>
          <a:prstGeom prst="rect">
            <a:avLst/>
          </a:prstGeom>
        </p:spPr>
      </p:pic>
    </p:spTree>
    <p:extLst>
      <p:ext uri="{BB962C8B-B14F-4D97-AF65-F5344CB8AC3E}">
        <p14:creationId xmlns:p14="http://schemas.microsoft.com/office/powerpoint/2010/main" val="15647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screenshot of a website&#10;&#10;AI-generated content may be incorrect.">
            <a:extLst>
              <a:ext uri="{FF2B5EF4-FFF2-40B4-BE49-F238E27FC236}">
                <a16:creationId xmlns:a16="http://schemas.microsoft.com/office/drawing/2014/main" id="{D241C3EE-9C9C-E3AE-E5D1-EF66E2C9CAE6}"/>
              </a:ext>
            </a:extLst>
          </p:cNvPr>
          <p:cNvPicPr>
            <a:picLocks noChangeAspect="1"/>
          </p:cNvPicPr>
          <p:nvPr/>
        </p:nvPicPr>
        <p:blipFill>
          <a:blip r:embed="rId3"/>
          <a:stretch>
            <a:fillRect/>
          </a:stretch>
        </p:blipFill>
        <p:spPr>
          <a:xfrm>
            <a:off x="1261168" y="198056"/>
            <a:ext cx="9669664" cy="5746216"/>
          </a:xfrm>
          <a:prstGeom prst="rect">
            <a:avLst/>
          </a:prstGeom>
        </p:spPr>
      </p:pic>
      <p:pic>
        <p:nvPicPr>
          <p:cNvPr id="6" name="Picture 5">
            <a:extLst>
              <a:ext uri="{FF2B5EF4-FFF2-40B4-BE49-F238E27FC236}">
                <a16:creationId xmlns:a16="http://schemas.microsoft.com/office/drawing/2014/main" id="{9F038CA4-0284-A8FB-0A8D-17AF31DF2EB6}"/>
              </a:ext>
            </a:extLst>
          </p:cNvPr>
          <p:cNvPicPr>
            <a:picLocks noChangeAspect="1"/>
          </p:cNvPicPr>
          <p:nvPr/>
        </p:nvPicPr>
        <p:blipFill>
          <a:blip r:embed="rId4"/>
          <a:stretch>
            <a:fillRect/>
          </a:stretch>
        </p:blipFill>
        <p:spPr>
          <a:xfrm>
            <a:off x="9348527" y="3757339"/>
            <a:ext cx="2653171" cy="2775663"/>
          </a:xfrm>
          <a:prstGeom prst="rect">
            <a:avLst/>
          </a:prstGeom>
        </p:spPr>
      </p:pic>
      <p:sp>
        <p:nvSpPr>
          <p:cNvPr id="3" name="TextBox 2">
            <a:extLst>
              <a:ext uri="{FF2B5EF4-FFF2-40B4-BE49-F238E27FC236}">
                <a16:creationId xmlns:a16="http://schemas.microsoft.com/office/drawing/2014/main" id="{8DBCDB2F-B821-6603-C27C-C61024430362}"/>
              </a:ext>
            </a:extLst>
          </p:cNvPr>
          <p:cNvSpPr txBox="1"/>
          <p:nvPr/>
        </p:nvSpPr>
        <p:spPr>
          <a:xfrm>
            <a:off x="738084" y="6062060"/>
            <a:ext cx="83640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ptos" panose="02110004020202020204"/>
                <a:ea typeface="+mn-ea"/>
                <a:cs typeface="+mn-cs"/>
                <a:hlinkClick r:id="rId5"/>
              </a:rPr>
              <a:t>https://bit.ly/SciencesCICjourney</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7156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calendar&#10;&#10;AI-generated content may be incorrect.">
            <a:extLst>
              <a:ext uri="{FF2B5EF4-FFF2-40B4-BE49-F238E27FC236}">
                <a16:creationId xmlns:a16="http://schemas.microsoft.com/office/drawing/2014/main" id="{F64696D4-7767-C8D8-8C59-9A63C388EAEF}"/>
              </a:ext>
            </a:extLst>
          </p:cNvPr>
          <p:cNvPicPr>
            <a:picLocks noChangeAspect="1"/>
          </p:cNvPicPr>
          <p:nvPr/>
        </p:nvPicPr>
        <p:blipFill>
          <a:blip r:embed="rId3"/>
          <a:srcRect l="15167" r="13692" b="-1"/>
          <a:stretch>
            <a:fillRect/>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3" name="TextBox 2">
            <a:extLst>
              <a:ext uri="{FF2B5EF4-FFF2-40B4-BE49-F238E27FC236}">
                <a16:creationId xmlns:a16="http://schemas.microsoft.com/office/drawing/2014/main" id="{FE66E401-E869-50B4-2C0F-3D54CE1067FE}"/>
              </a:ext>
            </a:extLst>
          </p:cNvPr>
          <p:cNvSpPr txBox="1"/>
          <p:nvPr/>
        </p:nvSpPr>
        <p:spPr>
          <a:xfrm>
            <a:off x="374904" y="219961"/>
            <a:ext cx="4992624" cy="124358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400">
                <a:latin typeface="+mj-lt"/>
                <a:ea typeface="+mj-ea"/>
                <a:cs typeface="+mj-cs"/>
              </a:rPr>
              <a:t>Future CIC network webinar dates </a:t>
            </a:r>
          </a:p>
        </p:txBody>
      </p:sp>
      <p:sp>
        <p:nvSpPr>
          <p:cNvPr id="4" name="TextBox 3">
            <a:extLst>
              <a:ext uri="{FF2B5EF4-FFF2-40B4-BE49-F238E27FC236}">
                <a16:creationId xmlns:a16="http://schemas.microsoft.com/office/drawing/2014/main" id="{6E3CC19D-74F3-E216-31EA-9A079F7BD110}"/>
              </a:ext>
            </a:extLst>
          </p:cNvPr>
          <p:cNvSpPr txBox="1"/>
          <p:nvPr/>
        </p:nvSpPr>
        <p:spPr>
          <a:xfrm>
            <a:off x="216697" y="1718666"/>
            <a:ext cx="5144560" cy="4031503"/>
          </a:xfrm>
          <a:prstGeom prst="rect">
            <a:avLst/>
          </a:prstGeom>
          <a:solidFill>
            <a:schemeClr val="accent1">
              <a:lumMod val="60000"/>
              <a:lumOff val="40000"/>
            </a:schemeClr>
          </a:solidFill>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800"/>
              <a:t>Webinar 5</a:t>
            </a:r>
          </a:p>
          <a:p>
            <a:pPr>
              <a:lnSpc>
                <a:spcPct val="90000"/>
              </a:lnSpc>
              <a:spcAft>
                <a:spcPts val="600"/>
              </a:spcAft>
            </a:pPr>
            <a:r>
              <a:rPr lang="en-US" sz="2800"/>
              <a:t>Wednesday 4th February 4pm</a:t>
            </a:r>
          </a:p>
          <a:p>
            <a:pPr>
              <a:lnSpc>
                <a:spcPct val="90000"/>
              </a:lnSpc>
              <a:spcAft>
                <a:spcPts val="600"/>
              </a:spcAft>
            </a:pPr>
            <a:endParaRPr lang="en-US" sz="2800"/>
          </a:p>
          <a:p>
            <a:pPr>
              <a:lnSpc>
                <a:spcPct val="90000"/>
              </a:lnSpc>
              <a:spcAft>
                <a:spcPts val="600"/>
              </a:spcAft>
            </a:pPr>
            <a:r>
              <a:rPr lang="en-US" sz="2800"/>
              <a:t>Webinar 6</a:t>
            </a:r>
          </a:p>
          <a:p>
            <a:pPr>
              <a:lnSpc>
                <a:spcPct val="90000"/>
              </a:lnSpc>
              <a:spcAft>
                <a:spcPts val="600"/>
              </a:spcAft>
            </a:pPr>
            <a:r>
              <a:rPr lang="en-US" sz="2800"/>
              <a:t>Wednesday 25th February 4pm</a:t>
            </a:r>
          </a:p>
          <a:p>
            <a:pPr>
              <a:lnSpc>
                <a:spcPct val="90000"/>
              </a:lnSpc>
              <a:spcAft>
                <a:spcPts val="600"/>
              </a:spcAft>
            </a:pPr>
            <a:endParaRPr lang="en-US" sz="2800"/>
          </a:p>
          <a:p>
            <a:pPr>
              <a:lnSpc>
                <a:spcPct val="90000"/>
              </a:lnSpc>
              <a:spcAft>
                <a:spcPts val="600"/>
              </a:spcAft>
            </a:pPr>
            <a:r>
              <a:rPr lang="en-US" sz="2800"/>
              <a:t>Webinar 7</a:t>
            </a:r>
          </a:p>
          <a:p>
            <a:pPr>
              <a:lnSpc>
                <a:spcPct val="90000"/>
              </a:lnSpc>
              <a:spcAft>
                <a:spcPts val="600"/>
              </a:spcAft>
            </a:pPr>
            <a:r>
              <a:rPr lang="en-US" sz="2800"/>
              <a:t>Thursday 19th March 4pm</a:t>
            </a:r>
          </a:p>
          <a:p>
            <a:pPr>
              <a:lnSpc>
                <a:spcPct val="90000"/>
              </a:lnSpc>
              <a:spcAft>
                <a:spcPts val="600"/>
              </a:spcAft>
            </a:pPr>
            <a:endParaRPr lang="en-US" sz="2800"/>
          </a:p>
        </p:txBody>
      </p:sp>
    </p:spTree>
    <p:extLst>
      <p:ext uri="{BB962C8B-B14F-4D97-AF65-F5344CB8AC3E}">
        <p14:creationId xmlns:p14="http://schemas.microsoft.com/office/powerpoint/2010/main" val="3135064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1817FC-4EF5-78E8-6188-1669BB898F80}"/>
            </a:ext>
          </a:extLst>
        </p:cNvPr>
        <p:cNvGrpSpPr/>
        <p:nvPr/>
      </p:nvGrpSpPr>
      <p:grpSpPr>
        <a:xfrm>
          <a:off x="0" y="0"/>
          <a:ext cx="0" cy="0"/>
          <a:chOff x="0" y="0"/>
          <a:chExt cx="0" cy="0"/>
        </a:xfrm>
      </p:grpSpPr>
      <p:sp>
        <p:nvSpPr>
          <p:cNvPr id="154" name="!!Rectangle">
            <a:extLst>
              <a:ext uri="{FF2B5EF4-FFF2-40B4-BE49-F238E27FC236}">
                <a16:creationId xmlns:a16="http://schemas.microsoft.com/office/drawing/2014/main" id="{E237C3E7-0013-DEF0-AE1D-EE0B176C8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2" name="TextBox 126">
            <a:extLst>
              <a:ext uri="{FF2B5EF4-FFF2-40B4-BE49-F238E27FC236}">
                <a16:creationId xmlns:a16="http://schemas.microsoft.com/office/drawing/2014/main" id="{61462AA6-3000-02BF-9B7F-D747EFAE7E0C}"/>
              </a:ext>
            </a:extLst>
          </p:cNvPr>
          <p:cNvGraphicFramePr/>
          <p:nvPr/>
        </p:nvGraphicFramePr>
        <p:xfrm>
          <a:off x="4270143" y="119119"/>
          <a:ext cx="7797279" cy="6454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7" name="TextBox 33">
            <a:extLst>
              <a:ext uri="{FF2B5EF4-FFF2-40B4-BE49-F238E27FC236}">
                <a16:creationId xmlns:a16="http://schemas.microsoft.com/office/drawing/2014/main" id="{E568C036-AAC2-043F-9DAD-5811B645BCB4}"/>
              </a:ext>
            </a:extLst>
          </p:cNvPr>
          <p:cNvGraphicFramePr/>
          <p:nvPr/>
        </p:nvGraphicFramePr>
        <p:xfrm>
          <a:off x="869284" y="451823"/>
          <a:ext cx="2760371" cy="55856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20159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B3C8CC-9159-3FD8-523B-6D6608A557A6}"/>
              </a:ext>
            </a:extLst>
          </p:cNvPr>
          <p:cNvSpPr txBox="1"/>
          <p:nvPr/>
        </p:nvSpPr>
        <p:spPr>
          <a:xfrm>
            <a:off x="465691" y="528387"/>
            <a:ext cx="11260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F7D81"/>
                </a:solidFill>
                <a:effectLst/>
                <a:uLnTx/>
                <a:uFillTx/>
                <a:latin typeface="Aptos" panose="020B0004020202020204"/>
                <a:ea typeface="+mn-ea"/>
                <a:cs typeface="+mn-cs"/>
              </a:rPr>
              <a:t>Evaluation  </a:t>
            </a:r>
            <a:endParaRPr kumimoji="0" lang="en-GB" sz="4000" b="1" i="0" u="none" strike="noStrike" kern="1200" cap="none" spc="0" normalizeH="0" baseline="0" noProof="0">
              <a:ln>
                <a:noFill/>
              </a:ln>
              <a:solidFill>
                <a:srgbClr val="FF66FF"/>
              </a:solidFill>
              <a:effectLst/>
              <a:uLnTx/>
              <a:uFillTx/>
              <a:latin typeface="Aptos" panose="020B0004020202020204"/>
              <a:ea typeface="+mn-ea"/>
              <a:cs typeface="+mn-cs"/>
            </a:endParaRPr>
          </a:p>
        </p:txBody>
      </p:sp>
      <p:pic>
        <p:nvPicPr>
          <p:cNvPr id="1026" name="Picture 2" descr="yellow Awesome-printed signage">
            <a:extLst>
              <a:ext uri="{FF2B5EF4-FFF2-40B4-BE49-F238E27FC236}">
                <a16:creationId xmlns:a16="http://schemas.microsoft.com/office/drawing/2014/main" id="{08327F36-E0BE-073D-2B13-DE3F6A5CB7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val="0"/>
              </a:ext>
            </a:extLst>
          </a:blip>
          <a:srcRect l="-930" t="23972" r="1469" b="21466"/>
          <a:stretch>
            <a:fillRect/>
          </a:stretch>
        </p:blipFill>
        <p:spPr bwMode="auto">
          <a:xfrm>
            <a:off x="465691" y="1236273"/>
            <a:ext cx="6963681" cy="5093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F053C3-CAFC-072B-0FB9-19E1F8F206FB}"/>
              </a:ext>
            </a:extLst>
          </p:cNvPr>
          <p:cNvSpPr txBox="1"/>
          <p:nvPr/>
        </p:nvSpPr>
        <p:spPr>
          <a:xfrm>
            <a:off x="7815942" y="2013228"/>
            <a:ext cx="4223657" cy="3046988"/>
          </a:xfrm>
          <a:prstGeom prst="rect">
            <a:avLst/>
          </a:prstGeom>
          <a:noFill/>
        </p:spPr>
        <p:txBody>
          <a:bodyPr wrap="square" rtlCol="0">
            <a:spAutoFit/>
          </a:bodyPr>
          <a:lstStyle/>
          <a:p>
            <a:r>
              <a:rPr lang="en-GB" sz="3200" b="1">
                <a:solidFill>
                  <a:srgbClr val="0F7D81"/>
                </a:solidFill>
              </a:rPr>
              <a:t>We will send out an evaluation via email.</a:t>
            </a:r>
          </a:p>
          <a:p>
            <a:endParaRPr lang="en-GB" sz="3200">
              <a:solidFill>
                <a:srgbClr val="0F7D81"/>
              </a:solidFill>
            </a:endParaRPr>
          </a:p>
          <a:p>
            <a:r>
              <a:rPr lang="en-GB" sz="3200">
                <a:solidFill>
                  <a:srgbClr val="0F7D81"/>
                </a:solidFill>
              </a:rPr>
              <a:t>Please take time to complete this. Your feedback is invaluable.</a:t>
            </a:r>
          </a:p>
        </p:txBody>
      </p:sp>
    </p:spTree>
    <p:extLst>
      <p:ext uri="{BB962C8B-B14F-4D97-AF65-F5344CB8AC3E}">
        <p14:creationId xmlns:p14="http://schemas.microsoft.com/office/powerpoint/2010/main" val="226200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5E64DD-C03B-97A4-A7B2-087B3A6C25A7}"/>
              </a:ext>
            </a:extLst>
          </p:cNvPr>
          <p:cNvSpPr txBox="1"/>
          <p:nvPr/>
        </p:nvSpPr>
        <p:spPr>
          <a:xfrm>
            <a:off x="399859" y="981549"/>
            <a:ext cx="6254611" cy="14302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r>
              <a:rPr lang="en-US" sz="4000" kern="1200">
                <a:solidFill>
                  <a:schemeClr val="tx2"/>
                </a:solidFill>
                <a:latin typeface="+mj-lt"/>
                <a:ea typeface="+mj-ea"/>
                <a:cs typeface="+mj-cs"/>
              </a:rPr>
              <a:t>What are your burning questions about the Sciences Curriculum Improvement Cycle?</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669348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e170f7-9783-47c0-bee9-98169cf94d03">
      <Terms xmlns="http://schemas.microsoft.com/office/infopath/2007/PartnerControls"/>
    </lcf76f155ced4ddcb4097134ff3c332f>
    <TaxCatchAll xmlns="2d2dad4e-6a1a-4ac7-8702-9db1d9ff441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BCC7BCD8B31B4FA10A7EBED24738FC" ma:contentTypeVersion="19" ma:contentTypeDescription="Create a new document." ma:contentTypeScope="" ma:versionID="f785d196c9a04c1770acfba06a3aef41">
  <xsd:schema xmlns:xsd="http://www.w3.org/2001/XMLSchema" xmlns:xs="http://www.w3.org/2001/XMLSchema" xmlns:p="http://schemas.microsoft.com/office/2006/metadata/properties" xmlns:ns2="90e170f7-9783-47c0-bee9-98169cf94d03" xmlns:ns3="2d2dad4e-6a1a-4ac7-8702-9db1d9ff4414" targetNamespace="http://schemas.microsoft.com/office/2006/metadata/properties" ma:root="true" ma:fieldsID="26b9a6b979e73546b7506dec38a666a3" ns2:_="" ns3:_="">
    <xsd:import namespace="90e170f7-9783-47c0-bee9-98169cf94d03"/>
    <xsd:import namespace="2d2dad4e-6a1a-4ac7-8702-9db1d9ff44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170f7-9783-47c0-bee9-98169cf94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2dad4e-6a1a-4ac7-8702-9db1d9ff441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0c0191-d91b-443c-9b74-f5e9936a5a46}" ma:internalName="TaxCatchAll" ma:showField="CatchAllData" ma:web="2d2dad4e-6a1a-4ac7-8702-9db1d9ff44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4758DE-EB4F-46A7-9FE6-070CD7ED2ED2}">
  <ds:schemaRefs>
    <ds:schemaRef ds:uri="http://schemas.microsoft.com/office/2006/documentManagement/types"/>
    <ds:schemaRef ds:uri="http://purl.org/dc/terms/"/>
    <ds:schemaRef ds:uri="http://schemas.openxmlformats.org/package/2006/metadata/core-properties"/>
    <ds:schemaRef ds:uri="90e170f7-9783-47c0-bee9-98169cf94d03"/>
    <ds:schemaRef ds:uri="http://www.w3.org/XML/1998/namespace"/>
    <ds:schemaRef ds:uri="http://purl.org/dc/dcmitype/"/>
    <ds:schemaRef ds:uri="http://schemas.microsoft.com/office/2006/metadata/properties"/>
    <ds:schemaRef ds:uri="2d2dad4e-6a1a-4ac7-8702-9db1d9ff4414"/>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CA3510E6-25CB-44E7-AE9E-2597350BBFD8}">
  <ds:schemaRefs>
    <ds:schemaRef ds:uri="http://schemas.microsoft.com/sharepoint/v3/contenttype/forms"/>
  </ds:schemaRefs>
</ds:datastoreItem>
</file>

<file path=customXml/itemProps3.xml><?xml version="1.0" encoding="utf-8"?>
<ds:datastoreItem xmlns:ds="http://schemas.openxmlformats.org/officeDocument/2006/customXml" ds:itemID="{C45013F0-03C9-4374-9FA0-A1AC6A5F3893}">
  <ds:schemaRefs>
    <ds:schemaRef ds:uri="2d2dad4e-6a1a-4ac7-8702-9db1d9ff4414"/>
    <ds:schemaRef ds:uri="90e170f7-9783-47c0-bee9-98169cf94d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ef77447-1083-4dec-b89f-27c765076840}" enabled="0" method="" siteId="{0ef77447-1083-4dec-b89f-27c765076840}" removed="1"/>
</clbl:labelList>
</file>

<file path=docProps/app.xml><?xml version="1.0" encoding="utf-8"?>
<Properties xmlns="http://schemas.openxmlformats.org/officeDocument/2006/extended-properties" xmlns:vt="http://schemas.openxmlformats.org/officeDocument/2006/docPropsVTypes">
  <TotalTime>9</TotalTime>
  <Words>948</Words>
  <Application>Microsoft Office PowerPoint</Application>
  <PresentationFormat>Widescreen</PresentationFormat>
  <Paragraphs>104</Paragraphs>
  <Slides>9</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Aptos</vt:lpstr>
      <vt:lpstr>Aptos Display</vt:lpstr>
      <vt:lpstr>Arial</vt:lpstr>
      <vt:lpstr>Arimo Bold</vt:lpstr>
      <vt:lpstr>Calibri</vt:lpstr>
      <vt:lpstr>Helvetica Now</vt:lpstr>
      <vt:lpstr>Roboto</vt:lpstr>
      <vt:lpstr>Segoe UI</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Wilson</dc:creator>
  <cp:lastModifiedBy>Kirsty Scott</cp:lastModifiedBy>
  <cp:revision>268</cp:revision>
  <dcterms:created xsi:type="dcterms:W3CDTF">2025-12-05T15:15:15Z</dcterms:created>
  <dcterms:modified xsi:type="dcterms:W3CDTF">2025-12-15T08:21:24Z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0x0101000EBCC7BCD8B31B4FA10A7EBED24738FC</vt:lpwstr>
  </property>
  <property fmtid="{D5CDD505-2E9C-101B-9397-08002B2CF9AE}" pid="3" name="MediaServiceImageTags">
    <vt:lpwstr/>
  </property>
</Properties>
</file>