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9" r:id="rId6"/>
    <p:sldMasterId id="2147483703" r:id="rId7"/>
    <p:sldMasterId id="2147483715" r:id="rId8"/>
  </p:sldMasterIdLst>
  <p:notesMasterIdLst>
    <p:notesMasterId r:id="rId49"/>
  </p:notesMasterIdLst>
  <p:sldIdLst>
    <p:sldId id="2123259232" r:id="rId9"/>
    <p:sldId id="2123259342" r:id="rId10"/>
    <p:sldId id="2123259131" r:id="rId11"/>
    <p:sldId id="2123259133" r:id="rId12"/>
    <p:sldId id="2123259151" r:id="rId13"/>
    <p:sldId id="2123259152" r:id="rId14"/>
    <p:sldId id="2865" r:id="rId15"/>
    <p:sldId id="4727" r:id="rId16"/>
    <p:sldId id="4956" r:id="rId17"/>
    <p:sldId id="4955" r:id="rId18"/>
    <p:sldId id="4909" r:id="rId19"/>
    <p:sldId id="2123259345" r:id="rId20"/>
    <p:sldId id="2123259223" r:id="rId21"/>
    <p:sldId id="2123259217" r:id="rId22"/>
    <p:sldId id="4569" r:id="rId23"/>
    <p:sldId id="2123259242" r:id="rId24"/>
    <p:sldId id="2123259221" r:id="rId25"/>
    <p:sldId id="2123259204" r:id="rId26"/>
    <p:sldId id="2123259222" r:id="rId27"/>
    <p:sldId id="2123259208" r:id="rId28"/>
    <p:sldId id="2123259184" r:id="rId29"/>
    <p:sldId id="2123259261" r:id="rId30"/>
    <p:sldId id="2123259287" r:id="rId31"/>
    <p:sldId id="2123259307" r:id="rId32"/>
    <p:sldId id="2123259142" r:id="rId33"/>
    <p:sldId id="2123259262" r:id="rId34"/>
    <p:sldId id="2123259288" r:id="rId35"/>
    <p:sldId id="2123259306" r:id="rId36"/>
    <p:sldId id="2123259292" r:id="rId37"/>
    <p:sldId id="2123259289" r:id="rId38"/>
    <p:sldId id="256" r:id="rId39"/>
    <p:sldId id="2123259349" r:id="rId40"/>
    <p:sldId id="2123259279" r:id="rId41"/>
    <p:sldId id="2123259280" r:id="rId42"/>
    <p:sldId id="2123259281" r:id="rId43"/>
    <p:sldId id="2123259238" r:id="rId44"/>
    <p:sldId id="1039" r:id="rId45"/>
    <p:sldId id="2123259351" r:id="rId46"/>
    <p:sldId id="2123259344" r:id="rId47"/>
    <p:sldId id="212325935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scene setting" id="{BEED036A-73A5-4C45-87BD-3E62D2C8E8A6}">
          <p14:sldIdLst>
            <p14:sldId id="2123259232"/>
            <p14:sldId id="2123259342"/>
            <p14:sldId id="2123259131"/>
            <p14:sldId id="2123259133"/>
            <p14:sldId id="2123259151"/>
          </p14:sldIdLst>
        </p14:section>
        <p14:section name="Big ideas - journey" id="{0BEF10D9-7510-4659-B673-4981B010F487}">
          <p14:sldIdLst>
            <p14:sldId id="2123259152"/>
            <p14:sldId id="2865"/>
            <p14:sldId id="4727"/>
            <p14:sldId id="4956"/>
            <p14:sldId id="4955"/>
            <p14:sldId id="4909"/>
            <p14:sldId id="2123259345"/>
            <p14:sldId id="2123259223"/>
            <p14:sldId id="2123259217"/>
            <p14:sldId id="4569"/>
            <p14:sldId id="2123259242"/>
            <p14:sldId id="2123259221"/>
            <p14:sldId id="2123259204"/>
            <p14:sldId id="2123259222"/>
            <p14:sldId id="2123259208"/>
            <p14:sldId id="2123259184"/>
            <p14:sldId id="2123259261"/>
            <p14:sldId id="2123259287"/>
            <p14:sldId id="2123259307"/>
            <p14:sldId id="2123259142"/>
            <p14:sldId id="2123259262"/>
            <p14:sldId id="2123259288"/>
            <p14:sldId id="2123259306"/>
            <p14:sldId id="2123259292"/>
            <p14:sldId id="2123259289"/>
            <p14:sldId id="256"/>
            <p14:sldId id="2123259349"/>
          </p14:sldIdLst>
        </p14:section>
        <p14:section name="Big ideas - sharing and feedback" id="{5A80B4D5-0B12-4507-848A-033E6F3EB180}">
          <p14:sldIdLst>
            <p14:sldId id="2123259279"/>
            <p14:sldId id="2123259280"/>
            <p14:sldId id="2123259281"/>
            <p14:sldId id="2123259238"/>
            <p14:sldId id="1039"/>
            <p14:sldId id="2123259351"/>
            <p14:sldId id="2123259344"/>
            <p14:sldId id="21232593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7202"/>
    <a:srgbClr val="0F7D81"/>
    <a:srgbClr val="857672"/>
    <a:srgbClr val="CA3233"/>
    <a:srgbClr val="0B3041"/>
    <a:srgbClr val="EF7A83"/>
    <a:srgbClr val="FBE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D205B-BCF9-4F4D-886C-1E2F5CA93A3E}" v="186" dt="2025-12-14T22:00:17.978"/>
    <p1510:client id="{3C64C96F-6BE4-6B5F-E6F0-9C0E1F129B15}" v="16" dt="2025-12-14T21:07:59.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433" autoAdjust="0"/>
  </p:normalViewPr>
  <p:slideViewPr>
    <p:cSldViewPr snapToGrid="0">
      <p:cViewPr varScale="1">
        <p:scale>
          <a:sx n="39" d="100"/>
          <a:sy n="39" d="100"/>
        </p:scale>
        <p:origin x="168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570d207-ed84-40f2-946a-9a774d1c2daa" providerId="ADAL" clId="{11856AF0-4A78-407C-B3A2-DA66CE7B6EDF}"/>
    <pc:docChg chg="delSld delSection modSection">
      <pc:chgData name="Kirsty Scott" userId="c570d207-ed84-40f2-946a-9a774d1c2daa" providerId="ADAL" clId="{11856AF0-4A78-407C-B3A2-DA66CE7B6EDF}" dt="2025-12-15T08:10:16.626" v="1" actId="18676"/>
      <pc:docMkLst>
        <pc:docMk/>
      </pc:docMkLst>
      <pc:sldChg chg="del">
        <pc:chgData name="Kirsty Scott" userId="c570d207-ed84-40f2-946a-9a774d1c2daa" providerId="ADAL" clId="{11856AF0-4A78-407C-B3A2-DA66CE7B6EDF}" dt="2025-12-15T08:10:16.626" v="1" actId="18676"/>
        <pc:sldMkLst>
          <pc:docMk/>
          <pc:sldMk cId="1215644940" sldId="5006"/>
        </pc:sldMkLst>
      </pc:sldChg>
      <pc:sldChg chg="del">
        <pc:chgData name="Kirsty Scott" userId="c570d207-ed84-40f2-946a-9a774d1c2daa" providerId="ADAL" clId="{11856AF0-4A78-407C-B3A2-DA66CE7B6EDF}" dt="2025-12-15T08:10:10.919" v="0" actId="18676"/>
        <pc:sldMkLst>
          <pc:docMk/>
          <pc:sldMk cId="471413669" sldId="2123259097"/>
        </pc:sldMkLst>
      </pc:sldChg>
      <pc:sldChg chg="del">
        <pc:chgData name="Kirsty Scott" userId="c570d207-ed84-40f2-946a-9a774d1c2daa" providerId="ADAL" clId="{11856AF0-4A78-407C-B3A2-DA66CE7B6EDF}" dt="2025-12-15T08:10:16.626" v="1" actId="18676"/>
        <pc:sldMkLst>
          <pc:docMk/>
          <pc:sldMk cId="2927156146" sldId="2123259136"/>
        </pc:sldMkLst>
      </pc:sldChg>
      <pc:sldChg chg="del">
        <pc:chgData name="Kirsty Scott" userId="c570d207-ed84-40f2-946a-9a774d1c2daa" providerId="ADAL" clId="{11856AF0-4A78-407C-B3A2-DA66CE7B6EDF}" dt="2025-12-15T08:10:16.626" v="1" actId="18676"/>
        <pc:sldMkLst>
          <pc:docMk/>
          <pc:sldMk cId="3135064200" sldId="2123259167"/>
        </pc:sldMkLst>
      </pc:sldChg>
      <pc:sldChg chg="del">
        <pc:chgData name="Kirsty Scott" userId="c570d207-ed84-40f2-946a-9a774d1c2daa" providerId="ADAL" clId="{11856AF0-4A78-407C-B3A2-DA66CE7B6EDF}" dt="2025-12-15T08:10:16.626" v="1" actId="18676"/>
        <pc:sldMkLst>
          <pc:docMk/>
          <pc:sldMk cId="3377953389" sldId="2123259168"/>
        </pc:sldMkLst>
      </pc:sldChg>
      <pc:sldChg chg="del">
        <pc:chgData name="Kirsty Scott" userId="c570d207-ed84-40f2-946a-9a774d1c2daa" providerId="ADAL" clId="{11856AF0-4A78-407C-B3A2-DA66CE7B6EDF}" dt="2025-12-15T08:10:16.626" v="1" actId="18676"/>
        <pc:sldMkLst>
          <pc:docMk/>
          <pc:sldMk cId="1420159022" sldId="2123259179"/>
        </pc:sldMkLst>
      </pc:sldChg>
      <pc:sldChg chg="del">
        <pc:chgData name="Kirsty Scott" userId="c570d207-ed84-40f2-946a-9a774d1c2daa" providerId="ADAL" clId="{11856AF0-4A78-407C-B3A2-DA66CE7B6EDF}" dt="2025-12-15T08:10:16.626" v="1" actId="18676"/>
        <pc:sldMkLst>
          <pc:docMk/>
          <pc:sldMk cId="3403211422" sldId="2123259207"/>
        </pc:sldMkLst>
      </pc:sldChg>
      <pc:sldChg chg="del">
        <pc:chgData name="Kirsty Scott" userId="c570d207-ed84-40f2-946a-9a774d1c2daa" providerId="ADAL" clId="{11856AF0-4A78-407C-B3A2-DA66CE7B6EDF}" dt="2025-12-15T08:10:16.626" v="1" actId="18676"/>
        <pc:sldMkLst>
          <pc:docMk/>
          <pc:sldMk cId="1564755615" sldId="2123259234"/>
        </pc:sldMkLst>
      </pc:sldChg>
      <pc:sldChg chg="del">
        <pc:chgData name="Kirsty Scott" userId="c570d207-ed84-40f2-946a-9a774d1c2daa" providerId="ADAL" clId="{11856AF0-4A78-407C-B3A2-DA66CE7B6EDF}" dt="2025-12-15T08:10:10.919" v="0" actId="18676"/>
        <pc:sldMkLst>
          <pc:docMk/>
          <pc:sldMk cId="0" sldId="2123259241"/>
        </pc:sldMkLst>
      </pc:sldChg>
      <pc:sldChg chg="del">
        <pc:chgData name="Kirsty Scott" userId="c570d207-ed84-40f2-946a-9a774d1c2daa" providerId="ADAL" clId="{11856AF0-4A78-407C-B3A2-DA66CE7B6EDF}" dt="2025-12-15T08:10:10.919" v="0" actId="18676"/>
        <pc:sldMkLst>
          <pc:docMk/>
          <pc:sldMk cId="0" sldId="2123259246"/>
        </pc:sldMkLst>
      </pc:sldChg>
      <pc:sldChg chg="del">
        <pc:chgData name="Kirsty Scott" userId="c570d207-ed84-40f2-946a-9a774d1c2daa" providerId="ADAL" clId="{11856AF0-4A78-407C-B3A2-DA66CE7B6EDF}" dt="2025-12-15T08:10:10.919" v="0" actId="18676"/>
        <pc:sldMkLst>
          <pc:docMk/>
          <pc:sldMk cId="1677165177" sldId="2123259250"/>
        </pc:sldMkLst>
      </pc:sldChg>
      <pc:sldChg chg="del">
        <pc:chgData name="Kirsty Scott" userId="c570d207-ed84-40f2-946a-9a774d1c2daa" providerId="ADAL" clId="{11856AF0-4A78-407C-B3A2-DA66CE7B6EDF}" dt="2025-12-15T08:10:10.919" v="0" actId="18676"/>
        <pc:sldMkLst>
          <pc:docMk/>
          <pc:sldMk cId="3161126876" sldId="2123259251"/>
        </pc:sldMkLst>
      </pc:sldChg>
      <pc:sldChg chg="del">
        <pc:chgData name="Kirsty Scott" userId="c570d207-ed84-40f2-946a-9a774d1c2daa" providerId="ADAL" clId="{11856AF0-4A78-407C-B3A2-DA66CE7B6EDF}" dt="2025-12-15T08:10:10.919" v="0" actId="18676"/>
        <pc:sldMkLst>
          <pc:docMk/>
          <pc:sldMk cId="2075466176" sldId="2123259304"/>
        </pc:sldMkLst>
      </pc:sldChg>
      <pc:sldChg chg="del">
        <pc:chgData name="Kirsty Scott" userId="c570d207-ed84-40f2-946a-9a774d1c2daa" providerId="ADAL" clId="{11856AF0-4A78-407C-B3A2-DA66CE7B6EDF}" dt="2025-12-15T08:10:10.919" v="0" actId="18676"/>
        <pc:sldMkLst>
          <pc:docMk/>
          <pc:sldMk cId="3398626582" sldId="2123259309"/>
        </pc:sldMkLst>
      </pc:sldChg>
      <pc:sldChg chg="del">
        <pc:chgData name="Kirsty Scott" userId="c570d207-ed84-40f2-946a-9a774d1c2daa" providerId="ADAL" clId="{11856AF0-4A78-407C-B3A2-DA66CE7B6EDF}" dt="2025-12-15T08:10:10.919" v="0" actId="18676"/>
        <pc:sldMkLst>
          <pc:docMk/>
          <pc:sldMk cId="2796108562" sldId="2123259311"/>
        </pc:sldMkLst>
      </pc:sldChg>
      <pc:sldChg chg="del">
        <pc:chgData name="Kirsty Scott" userId="c570d207-ed84-40f2-946a-9a774d1c2daa" providerId="ADAL" clId="{11856AF0-4A78-407C-B3A2-DA66CE7B6EDF}" dt="2025-12-15T08:10:10.919" v="0" actId="18676"/>
        <pc:sldMkLst>
          <pc:docMk/>
          <pc:sldMk cId="1875817612" sldId="2123259312"/>
        </pc:sldMkLst>
      </pc:sldChg>
      <pc:sldChg chg="del">
        <pc:chgData name="Kirsty Scott" userId="c570d207-ed84-40f2-946a-9a774d1c2daa" providerId="ADAL" clId="{11856AF0-4A78-407C-B3A2-DA66CE7B6EDF}" dt="2025-12-15T08:10:16.626" v="1" actId="18676"/>
        <pc:sldMkLst>
          <pc:docMk/>
          <pc:sldMk cId="2262009244" sldId="2123259317"/>
        </pc:sldMkLst>
      </pc:sldChg>
      <pc:sldChg chg="del">
        <pc:chgData name="Kirsty Scott" userId="c570d207-ed84-40f2-946a-9a774d1c2daa" providerId="ADAL" clId="{11856AF0-4A78-407C-B3A2-DA66CE7B6EDF}" dt="2025-12-15T08:10:10.919" v="0" actId="18676"/>
        <pc:sldMkLst>
          <pc:docMk/>
          <pc:sldMk cId="4108357753" sldId="2123259324"/>
        </pc:sldMkLst>
      </pc:sldChg>
      <pc:sldChg chg="del">
        <pc:chgData name="Kirsty Scott" userId="c570d207-ed84-40f2-946a-9a774d1c2daa" providerId="ADAL" clId="{11856AF0-4A78-407C-B3A2-DA66CE7B6EDF}" dt="2025-12-15T08:10:16.626" v="1" actId="18676"/>
        <pc:sldMkLst>
          <pc:docMk/>
          <pc:sldMk cId="2462211623" sldId="2123259341"/>
        </pc:sldMkLst>
      </pc:sldChg>
      <pc:sldChg chg="del">
        <pc:chgData name="Kirsty Scott" userId="c570d207-ed84-40f2-946a-9a774d1c2daa" providerId="ADAL" clId="{11856AF0-4A78-407C-B3A2-DA66CE7B6EDF}" dt="2025-12-15T08:10:10.919" v="0" actId="18676"/>
        <pc:sldMkLst>
          <pc:docMk/>
          <pc:sldMk cId="2041236766" sldId="2123259346"/>
        </pc:sldMkLst>
      </pc:sldChg>
      <pc:sldChg chg="del">
        <pc:chgData name="Kirsty Scott" userId="c570d207-ed84-40f2-946a-9a774d1c2daa" providerId="ADAL" clId="{11856AF0-4A78-407C-B3A2-DA66CE7B6EDF}" dt="2025-12-15T08:10:10.919" v="0" actId="18676"/>
        <pc:sldMkLst>
          <pc:docMk/>
          <pc:sldMk cId="1511758802" sldId="2123259347"/>
        </pc:sldMkLst>
      </pc:sldChg>
      <pc:sldChg chg="del">
        <pc:chgData name="Kirsty Scott" userId="c570d207-ed84-40f2-946a-9a774d1c2daa" providerId="ADAL" clId="{11856AF0-4A78-407C-B3A2-DA66CE7B6EDF}" dt="2025-12-15T08:10:16.626" v="1" actId="18676"/>
        <pc:sldMkLst>
          <pc:docMk/>
          <pc:sldMk cId="3056693485" sldId="212325935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71A26A96-A556-42CC-A696-CA8120162E7F}">
      <dgm:prSet custT="1"/>
      <dgm:spPr/>
      <dgm:t>
        <a:bodyPr/>
        <a:lstStyle/>
        <a:p>
          <a:pPr>
            <a:lnSpc>
              <a:spcPct val="100000"/>
            </a:lnSpc>
          </a:pPr>
          <a:r>
            <a:rPr lang="en-GB" sz="2800" b="1">
              <a:latin typeface="Aptos"/>
            </a:rPr>
            <a:t>Layer 1 : Big ideas &amp; concepts                          </a:t>
          </a:r>
          <a:br>
            <a:rPr lang="en-GB" sz="1700" b="1">
              <a:latin typeface="Aptos"/>
            </a:rPr>
          </a:br>
          <a:r>
            <a:rPr lang="en-GB" sz="1700" b="1">
              <a:latin typeface="Aptos"/>
            </a:rPr>
            <a:t>What do all children and young people need to understand across the curriculum to help them be individuals, contributors, citizens </a:t>
          </a:r>
          <a:r>
            <a:rPr lang="en-GB" sz="1700" b="1">
              <a:latin typeface="Aptos"/>
              <a:ea typeface="Calibri"/>
              <a:cs typeface="Calibri"/>
            </a:rPr>
            <a:t>and learners?</a:t>
          </a:r>
          <a:endParaRPr lang="en-US" sz="1700" b="1">
            <a:latin typeface="Aptos"/>
          </a:endParaRPr>
        </a:p>
      </dgm:t>
    </dgm:pt>
    <dgm:pt modelId="{9C46EF7D-0D2B-4251-96D9-27575DB4B2AA}" type="parTrans" cxnId="{B6A77E2B-EEB5-4D1C-A3A2-F11E1E9B6D24}">
      <dgm:prSet/>
      <dgm:spPr/>
      <dgm:t>
        <a:bodyPr/>
        <a:lstStyle/>
        <a:p>
          <a:endParaRPr lang="en-US"/>
        </a:p>
      </dgm:t>
    </dgm:pt>
    <dgm:pt modelId="{FA6AAE30-A769-4BFD-9CAE-04F900777D3A}" type="sibTrans" cxnId="{B6A77E2B-EEB5-4D1C-A3A2-F11E1E9B6D24}">
      <dgm:prSet/>
      <dgm:spPr/>
      <dgm:t>
        <a:bodyPr/>
        <a:lstStyle/>
        <a:p>
          <a:endParaRPr lang="en-US"/>
        </a:p>
      </dgm:t>
    </dgm:pt>
    <dgm:pt modelId="{842E9DE1-7C7A-4C5F-A54C-A3A7D917B3DE}">
      <dgm:prSet custT="1"/>
      <dgm:spPr/>
      <dgm:t>
        <a:bodyPr/>
        <a:lstStyle/>
        <a:p>
          <a:pPr>
            <a:lnSpc>
              <a:spcPct val="100000"/>
            </a:lnSpc>
          </a:pPr>
          <a:r>
            <a:rPr lang="en-GB" sz="2800" b="1">
              <a:latin typeface="Aptos"/>
            </a:rPr>
            <a:t>Layer 2: Knowing and doing</a:t>
          </a:r>
          <a:br>
            <a:rPr lang="en-GB" sz="1700" b="1">
              <a:latin typeface="Aptos"/>
            </a:rPr>
          </a:br>
          <a:r>
            <a:rPr lang="en-GB" sz="1700" b="1">
              <a:latin typeface="Aptos"/>
            </a:rPr>
            <a:t>What key conceptual knowledge and skills do all children and young people need to help their understanding?</a:t>
          </a:r>
          <a:endParaRPr lang="en-US" sz="1700" b="1">
            <a:latin typeface="Aptos"/>
          </a:endParaRPr>
        </a:p>
      </dgm:t>
    </dgm:pt>
    <dgm:pt modelId="{965E99F7-78DA-4797-BE80-C6193434B202}" type="parTrans" cxnId="{B9E901AC-7B94-4886-BA49-44686270DD4B}">
      <dgm:prSet/>
      <dgm:spPr/>
      <dgm:t>
        <a:bodyPr/>
        <a:lstStyle/>
        <a:p>
          <a:endParaRPr lang="en-GB"/>
        </a:p>
      </dgm:t>
    </dgm:pt>
    <dgm:pt modelId="{48E1A823-5FB2-4397-8447-98529833DEF9}" type="sibTrans" cxnId="{B9E901AC-7B94-4886-BA49-44686270DD4B}">
      <dgm:prSet/>
      <dgm:spPr/>
      <dgm:t>
        <a:bodyPr/>
        <a:lstStyle/>
        <a:p>
          <a:endParaRPr lang="en-GB"/>
        </a:p>
      </dgm:t>
    </dgm:pt>
    <dgm:pt modelId="{ECE43E10-E148-4F17-B349-5CD5159FAED2}">
      <dgm:prSet custT="1"/>
      <dgm:spPr/>
      <dgm:t>
        <a:bodyPr/>
        <a:lstStyle/>
        <a:p>
          <a:pPr>
            <a:lnSpc>
              <a:spcPct val="100000"/>
            </a:lnSpc>
          </a:pPr>
          <a:r>
            <a:rPr lang="en-GB" sz="2800" b="1">
              <a:latin typeface="Aptos"/>
            </a:rPr>
            <a:t>Layer 3: Progression in knowledge and skills </a:t>
          </a:r>
          <a:br>
            <a:rPr lang="en-GB" sz="1700" b="1">
              <a:latin typeface="Aptos"/>
            </a:rPr>
          </a:br>
          <a:r>
            <a:rPr lang="en-GB" sz="1700" b="1">
              <a:latin typeface="Aptos"/>
            </a:rPr>
            <a:t>What is the expected knowledge and skills required to help all children and young people make progress at each stage?</a:t>
          </a:r>
          <a:endParaRPr lang="en-US" sz="1700" b="1">
            <a:latin typeface="Aptos"/>
          </a:endParaRPr>
        </a:p>
      </dgm:t>
    </dgm:pt>
    <dgm:pt modelId="{1CE19512-2DB4-4108-9457-EAE7CF3AF03D}" type="parTrans" cxnId="{70D096BD-840C-4A4D-8BF9-85886026DEA8}">
      <dgm:prSet/>
      <dgm:spPr/>
      <dgm:t>
        <a:bodyPr/>
        <a:lstStyle/>
        <a:p>
          <a:endParaRPr lang="en-GB"/>
        </a:p>
      </dgm:t>
    </dgm:pt>
    <dgm:pt modelId="{6D38B879-27C1-4BEC-AF38-1F0AA60A6F43}" type="sibTrans" cxnId="{70D096BD-840C-4A4D-8BF9-85886026DEA8}">
      <dgm:prSet/>
      <dgm:spPr/>
      <dgm:t>
        <a:bodyPr/>
        <a:lstStyle/>
        <a:p>
          <a:endParaRPr lang="en-GB"/>
        </a:p>
      </dgm:t>
    </dgm:pt>
    <dgm:pt modelId="{122F19C2-6516-4069-9A0E-7E11FB02614E}">
      <dgm:prSet custT="1"/>
      <dgm:spPr/>
      <dgm:t>
        <a:bodyPr/>
        <a:lstStyle/>
        <a:p>
          <a:pPr>
            <a:lnSpc>
              <a:spcPct val="100000"/>
            </a:lnSpc>
          </a:pPr>
          <a:r>
            <a:rPr lang="en-GB" sz="2400" b="1">
              <a:latin typeface="Aptos"/>
            </a:rPr>
            <a:t>Layer 4: Pedagogy</a:t>
          </a:r>
          <a:br>
            <a:rPr lang="en-GB" sz="1700" b="1">
              <a:latin typeface="Aptos"/>
            </a:rPr>
          </a:br>
          <a:r>
            <a:rPr lang="en-GB" sz="1700" b="1">
              <a:latin typeface="Aptos"/>
            </a:rPr>
            <a:t>How should the interactions, experiences, spaces and time of learning environments be best organised and approached to allow all children and young people to flourish and develop their expected knowledge and skills? </a:t>
          </a:r>
          <a:endParaRPr lang="en-US" sz="1700" b="1">
            <a:latin typeface="Aptos"/>
          </a:endParaRPr>
        </a:p>
      </dgm:t>
    </dgm:pt>
    <dgm:pt modelId="{A5A152A8-3A61-4519-8786-4282E03CFC7F}" type="parTrans" cxnId="{3AF4F9D9-445D-4AD0-94E7-6E49B7C91ADB}">
      <dgm:prSet/>
      <dgm:spPr/>
      <dgm:t>
        <a:bodyPr/>
        <a:lstStyle/>
        <a:p>
          <a:endParaRPr lang="en-GB"/>
        </a:p>
      </dgm:t>
    </dgm:pt>
    <dgm:pt modelId="{E1C04D82-535D-4E2B-8337-7DC1C30E9806}" type="sibTrans" cxnId="{3AF4F9D9-445D-4AD0-94E7-6E49B7C91ADB}">
      <dgm:prSet/>
      <dgm:spPr/>
      <dgm:t>
        <a:bodyPr/>
        <a:lstStyle/>
        <a:p>
          <a:endParaRPr lang="en-GB"/>
        </a:p>
      </dgm:t>
    </dgm:pt>
    <dgm:pt modelId="{9EB3ABC0-D6C2-4F48-B9F3-2E8F1877A36C}" type="pres">
      <dgm:prSet presAssocID="{9AB0CE3B-68EE-4E9A-94D4-254A1F3A4147}" presName="root" presStyleCnt="0">
        <dgm:presLayoutVars>
          <dgm:dir/>
          <dgm:resizeHandles val="exact"/>
        </dgm:presLayoutVars>
      </dgm:prSet>
      <dgm:spPr/>
    </dgm:pt>
    <dgm:pt modelId="{4AF245B4-66F2-42C0-965D-B514DE97F4A3}" type="pres">
      <dgm:prSet presAssocID="{71A26A96-A556-42CC-A696-CA8120162E7F}" presName="compNode" presStyleCnt="0"/>
      <dgm:spPr/>
    </dgm:pt>
    <dgm:pt modelId="{FACC0478-13E4-446D-80E8-4D81700753DA}" type="pres">
      <dgm:prSet presAssocID="{71A26A96-A556-42CC-A696-CA8120162E7F}" presName="bgRect" presStyleLbl="bgShp" presStyleIdx="0" presStyleCnt="4"/>
      <dgm:spPr/>
    </dgm:pt>
    <dgm:pt modelId="{953796F4-DBED-49A9-B69C-5B6439778541}" type="pres">
      <dgm:prSet presAssocID="{71A26A96-A556-42CC-A696-CA8120162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887997CB-891D-4B81-BADE-63FA0C49BE6E}" type="pres">
      <dgm:prSet presAssocID="{71A26A96-A556-42CC-A696-CA8120162E7F}" presName="spaceRect" presStyleCnt="0"/>
      <dgm:spPr/>
    </dgm:pt>
    <dgm:pt modelId="{2DA092E0-F976-444E-BF68-9393444E6798}" type="pres">
      <dgm:prSet presAssocID="{71A26A96-A556-42CC-A696-CA8120162E7F}" presName="parTx" presStyleLbl="revTx" presStyleIdx="0" presStyleCnt="4" custLinFactNeighborY="-1262">
        <dgm:presLayoutVars>
          <dgm:chMax val="0"/>
          <dgm:chPref val="0"/>
        </dgm:presLayoutVars>
      </dgm:prSet>
      <dgm:spPr/>
    </dgm:pt>
    <dgm:pt modelId="{4D739218-D3FC-40A3-9DFF-59BFC304B816}" type="pres">
      <dgm:prSet presAssocID="{FA6AAE30-A769-4BFD-9CAE-04F900777D3A}" presName="sibTrans" presStyleCnt="0"/>
      <dgm:spPr/>
    </dgm:pt>
    <dgm:pt modelId="{370AEA5A-9609-4A55-8924-E2E77F6A09CC}" type="pres">
      <dgm:prSet presAssocID="{842E9DE1-7C7A-4C5F-A54C-A3A7D917B3DE}" presName="compNode" presStyleCnt="0"/>
      <dgm:spPr/>
    </dgm:pt>
    <dgm:pt modelId="{E11CA94A-2D2E-43A1-A733-B2766DC8DA42}" type="pres">
      <dgm:prSet presAssocID="{842E9DE1-7C7A-4C5F-A54C-A3A7D917B3DE}" presName="bgRect" presStyleLbl="bgShp" presStyleIdx="1" presStyleCnt="4"/>
      <dgm:spPr/>
    </dgm:pt>
    <dgm:pt modelId="{C773722C-9FEF-47AD-9AAF-28D17B098162}" type="pres">
      <dgm:prSet presAssocID="{842E9DE1-7C7A-4C5F-A54C-A3A7D917B3D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outline"/>
        </a:ext>
      </dgm:extLst>
    </dgm:pt>
    <dgm:pt modelId="{D4DC575C-CCF0-427B-8A66-30690850821F}" type="pres">
      <dgm:prSet presAssocID="{842E9DE1-7C7A-4C5F-A54C-A3A7D917B3DE}" presName="spaceRect" presStyleCnt="0"/>
      <dgm:spPr/>
    </dgm:pt>
    <dgm:pt modelId="{A807B380-865D-4F54-8ADE-104F2B6778E6}" type="pres">
      <dgm:prSet presAssocID="{842E9DE1-7C7A-4C5F-A54C-A3A7D917B3DE}" presName="parTx" presStyleLbl="revTx" presStyleIdx="1" presStyleCnt="4" custLinFactNeighborY="-3332">
        <dgm:presLayoutVars>
          <dgm:chMax val="0"/>
          <dgm:chPref val="0"/>
        </dgm:presLayoutVars>
      </dgm:prSet>
      <dgm:spPr/>
    </dgm:pt>
    <dgm:pt modelId="{8B5B1C1B-6574-4343-99E9-14B4E4D78899}" type="pres">
      <dgm:prSet presAssocID="{48E1A823-5FB2-4397-8447-98529833DEF9}" presName="sibTrans" presStyleCnt="0"/>
      <dgm:spPr/>
    </dgm:pt>
    <dgm:pt modelId="{4FA0B754-4B71-4E5F-BFD5-C5C63C986F6C}" type="pres">
      <dgm:prSet presAssocID="{ECE43E10-E148-4F17-B349-5CD5159FAED2}" presName="compNode" presStyleCnt="0"/>
      <dgm:spPr/>
    </dgm:pt>
    <dgm:pt modelId="{7BD76A90-1B1E-41A6-A4A9-DBC9C085CFA8}" type="pres">
      <dgm:prSet presAssocID="{ECE43E10-E148-4F17-B349-5CD5159FAED2}" presName="bgRect" presStyleLbl="bgShp" presStyleIdx="2" presStyleCnt="4"/>
      <dgm:spPr/>
    </dgm:pt>
    <dgm:pt modelId="{579FB873-9C95-483F-A41F-4C166EFA6FA0}" type="pres">
      <dgm:prSet presAssocID="{ECE43E10-E148-4F17-B349-5CD5159FAED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vron arrows with solid fill"/>
        </a:ext>
      </dgm:extLst>
    </dgm:pt>
    <dgm:pt modelId="{3C1EBB86-9A3E-4941-B926-F59199669675}" type="pres">
      <dgm:prSet presAssocID="{ECE43E10-E148-4F17-B349-5CD5159FAED2}" presName="spaceRect" presStyleCnt="0"/>
      <dgm:spPr/>
    </dgm:pt>
    <dgm:pt modelId="{3F8BAFE3-BE32-4A15-B110-7B80C946C56B}" type="pres">
      <dgm:prSet presAssocID="{ECE43E10-E148-4F17-B349-5CD5159FAED2}" presName="parTx" presStyleLbl="revTx" presStyleIdx="2" presStyleCnt="4" custLinFactNeighborY="-4165">
        <dgm:presLayoutVars>
          <dgm:chMax val="0"/>
          <dgm:chPref val="0"/>
        </dgm:presLayoutVars>
      </dgm:prSet>
      <dgm:spPr/>
    </dgm:pt>
    <dgm:pt modelId="{95CD67C4-28A8-46FD-8A4C-480E5D21694E}" type="pres">
      <dgm:prSet presAssocID="{6D38B879-27C1-4BEC-AF38-1F0AA60A6F43}" presName="sibTrans" presStyleCnt="0"/>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3" presStyleCnt="4"/>
      <dgm:spPr/>
    </dgm:pt>
    <dgm:pt modelId="{DD957969-3A0F-489B-B7F3-8DEBE0FD150D}" type="pres">
      <dgm:prSet presAssocID="{122F19C2-6516-4069-9A0E-7E11FB02614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outline"/>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3" presStyleCnt="4" custLinFactNeighborY="-4998">
        <dgm:presLayoutVars>
          <dgm:chMax val="0"/>
          <dgm:chPref val="0"/>
        </dgm:presLayoutVars>
      </dgm:prSet>
      <dgm:spPr/>
    </dgm:pt>
  </dgm:ptLst>
  <dgm:cxnLst>
    <dgm:cxn modelId="{9C95B00E-5BE7-45B3-A80A-D54A0D80922E}" type="presOf" srcId="{71A26A96-A556-42CC-A696-CA8120162E7F}" destId="{2DA092E0-F976-444E-BF68-9393444E6798}" srcOrd="0" destOrd="0" presId="urn:microsoft.com/office/officeart/2018/2/layout/IconVerticalSolidList"/>
    <dgm:cxn modelId="{B6A77E2B-EEB5-4D1C-A3A2-F11E1E9B6D24}" srcId="{9AB0CE3B-68EE-4E9A-94D4-254A1F3A4147}" destId="{71A26A96-A556-42CC-A696-CA8120162E7F}" srcOrd="0" destOrd="0" parTransId="{9C46EF7D-0D2B-4251-96D9-27575DB4B2AA}" sibTransId="{FA6AAE30-A769-4BFD-9CAE-04F900777D3A}"/>
    <dgm:cxn modelId="{54630757-CB29-4EB7-BC3C-CB724EA6C83F}" type="presOf" srcId="{842E9DE1-7C7A-4C5F-A54C-A3A7D917B3DE}" destId="{A807B380-865D-4F54-8ADE-104F2B6778E6}" srcOrd="0" destOrd="0" presId="urn:microsoft.com/office/officeart/2018/2/layout/IconVerticalSolidList"/>
    <dgm:cxn modelId="{DCE3059C-DD35-4CCE-B17A-80E28CB4CEB5}" type="presOf" srcId="{122F19C2-6516-4069-9A0E-7E11FB02614E}" destId="{D9241701-C1F1-4421-8E12-BDC813CDCF56}" srcOrd="0" destOrd="0" presId="urn:microsoft.com/office/officeart/2018/2/layout/IconVerticalSolidList"/>
    <dgm:cxn modelId="{B9E901AC-7B94-4886-BA49-44686270DD4B}" srcId="{9AB0CE3B-68EE-4E9A-94D4-254A1F3A4147}" destId="{842E9DE1-7C7A-4C5F-A54C-A3A7D917B3DE}" srcOrd="1" destOrd="0" parTransId="{965E99F7-78DA-4797-BE80-C6193434B202}" sibTransId="{48E1A823-5FB2-4397-8447-98529833DEF9}"/>
    <dgm:cxn modelId="{3D4FB7B7-FA96-4FF0-9646-C92D3D36E673}" type="presOf" srcId="{ECE43E10-E148-4F17-B349-5CD5159FAED2}" destId="{3F8BAFE3-BE32-4A15-B110-7B80C946C56B}" srcOrd="0" destOrd="0" presId="urn:microsoft.com/office/officeart/2018/2/layout/IconVerticalSolidList"/>
    <dgm:cxn modelId="{70D096BD-840C-4A4D-8BF9-85886026DEA8}" srcId="{9AB0CE3B-68EE-4E9A-94D4-254A1F3A4147}" destId="{ECE43E10-E148-4F17-B349-5CD5159FAED2}" srcOrd="2" destOrd="0" parTransId="{1CE19512-2DB4-4108-9457-EAE7CF3AF03D}" sibTransId="{6D38B879-27C1-4BEC-AF38-1F0AA60A6F43}"/>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3" destOrd="0" parTransId="{A5A152A8-3A61-4519-8786-4282E03CFC7F}" sibTransId="{E1C04D82-535D-4E2B-8337-7DC1C30E9806}"/>
    <dgm:cxn modelId="{E918EC90-BC22-453B-9D6B-4705C2EF3492}" type="presParOf" srcId="{9EB3ABC0-D6C2-4F48-B9F3-2E8F1877A36C}" destId="{4AF245B4-66F2-42C0-965D-B514DE97F4A3}" srcOrd="0" destOrd="0" presId="urn:microsoft.com/office/officeart/2018/2/layout/IconVerticalSolidList"/>
    <dgm:cxn modelId="{AB98FA3B-E7F5-4B22-8853-94F559480D51}" type="presParOf" srcId="{4AF245B4-66F2-42C0-965D-B514DE97F4A3}" destId="{FACC0478-13E4-446D-80E8-4D81700753DA}" srcOrd="0" destOrd="0" presId="urn:microsoft.com/office/officeart/2018/2/layout/IconVerticalSolidList"/>
    <dgm:cxn modelId="{40C82670-3B09-49FE-951A-34BA07F233C7}" type="presParOf" srcId="{4AF245B4-66F2-42C0-965D-B514DE97F4A3}" destId="{953796F4-DBED-49A9-B69C-5B6439778541}" srcOrd="1" destOrd="0" presId="urn:microsoft.com/office/officeart/2018/2/layout/IconVerticalSolidList"/>
    <dgm:cxn modelId="{2A014DC4-328F-411A-B205-3C5F39D291F4}" type="presParOf" srcId="{4AF245B4-66F2-42C0-965D-B514DE97F4A3}" destId="{887997CB-891D-4B81-BADE-63FA0C49BE6E}" srcOrd="2" destOrd="0" presId="urn:microsoft.com/office/officeart/2018/2/layout/IconVerticalSolidList"/>
    <dgm:cxn modelId="{5D2EFF99-5054-40B2-B593-071FBC03EA21}" type="presParOf" srcId="{4AF245B4-66F2-42C0-965D-B514DE97F4A3}" destId="{2DA092E0-F976-444E-BF68-9393444E6798}" srcOrd="3" destOrd="0" presId="urn:microsoft.com/office/officeart/2018/2/layout/IconVerticalSolidList"/>
    <dgm:cxn modelId="{B4AA5BA8-DBF4-4C65-94E6-497A2D66962C}" type="presParOf" srcId="{9EB3ABC0-D6C2-4F48-B9F3-2E8F1877A36C}" destId="{4D739218-D3FC-40A3-9DFF-59BFC304B816}" srcOrd="1" destOrd="0" presId="urn:microsoft.com/office/officeart/2018/2/layout/IconVerticalSolidList"/>
    <dgm:cxn modelId="{38C3570E-374D-4DF3-8770-B535EBBF7940}" type="presParOf" srcId="{9EB3ABC0-D6C2-4F48-B9F3-2E8F1877A36C}" destId="{370AEA5A-9609-4A55-8924-E2E77F6A09CC}" srcOrd="2" destOrd="0" presId="urn:microsoft.com/office/officeart/2018/2/layout/IconVerticalSolidList"/>
    <dgm:cxn modelId="{CAC70374-0B84-4A5E-B62D-30E81EABFE9B}" type="presParOf" srcId="{370AEA5A-9609-4A55-8924-E2E77F6A09CC}" destId="{E11CA94A-2D2E-43A1-A733-B2766DC8DA42}" srcOrd="0" destOrd="0" presId="urn:microsoft.com/office/officeart/2018/2/layout/IconVerticalSolidList"/>
    <dgm:cxn modelId="{28973F86-6A0B-4522-A838-4E0C47ADA932}" type="presParOf" srcId="{370AEA5A-9609-4A55-8924-E2E77F6A09CC}" destId="{C773722C-9FEF-47AD-9AAF-28D17B098162}" srcOrd="1" destOrd="0" presId="urn:microsoft.com/office/officeart/2018/2/layout/IconVerticalSolidList"/>
    <dgm:cxn modelId="{12BCF047-2F9E-47A1-8ABC-B08E8CAD83B6}" type="presParOf" srcId="{370AEA5A-9609-4A55-8924-E2E77F6A09CC}" destId="{D4DC575C-CCF0-427B-8A66-30690850821F}" srcOrd="2" destOrd="0" presId="urn:microsoft.com/office/officeart/2018/2/layout/IconVerticalSolidList"/>
    <dgm:cxn modelId="{E4BF324C-DF9A-4683-98D6-05CE68E8C90E}" type="presParOf" srcId="{370AEA5A-9609-4A55-8924-E2E77F6A09CC}" destId="{A807B380-865D-4F54-8ADE-104F2B6778E6}" srcOrd="3" destOrd="0" presId="urn:microsoft.com/office/officeart/2018/2/layout/IconVerticalSolidList"/>
    <dgm:cxn modelId="{8FA52E75-F502-493E-A6B9-2BEBC526DD37}" type="presParOf" srcId="{9EB3ABC0-D6C2-4F48-B9F3-2E8F1877A36C}" destId="{8B5B1C1B-6574-4343-99E9-14B4E4D78899}" srcOrd="3" destOrd="0" presId="urn:microsoft.com/office/officeart/2018/2/layout/IconVerticalSolidList"/>
    <dgm:cxn modelId="{23723DFE-5A3A-48F0-B447-A1909C6A0994}" type="presParOf" srcId="{9EB3ABC0-D6C2-4F48-B9F3-2E8F1877A36C}" destId="{4FA0B754-4B71-4E5F-BFD5-C5C63C986F6C}" srcOrd="4" destOrd="0" presId="urn:microsoft.com/office/officeart/2018/2/layout/IconVerticalSolidList"/>
    <dgm:cxn modelId="{18CF0ED3-1F4A-49A5-BA7B-D643FBA116DD}" type="presParOf" srcId="{4FA0B754-4B71-4E5F-BFD5-C5C63C986F6C}" destId="{7BD76A90-1B1E-41A6-A4A9-DBC9C085CFA8}" srcOrd="0" destOrd="0" presId="urn:microsoft.com/office/officeart/2018/2/layout/IconVerticalSolidList"/>
    <dgm:cxn modelId="{D4626C30-CDB8-457C-9D27-586C61A15CBF}" type="presParOf" srcId="{4FA0B754-4B71-4E5F-BFD5-C5C63C986F6C}" destId="{579FB873-9C95-483F-A41F-4C166EFA6FA0}" srcOrd="1" destOrd="0" presId="urn:microsoft.com/office/officeart/2018/2/layout/IconVerticalSolidList"/>
    <dgm:cxn modelId="{009B0C48-9704-4743-8AFF-FF47B7011CF7}" type="presParOf" srcId="{4FA0B754-4B71-4E5F-BFD5-C5C63C986F6C}" destId="{3C1EBB86-9A3E-4941-B926-F59199669675}" srcOrd="2" destOrd="0" presId="urn:microsoft.com/office/officeart/2018/2/layout/IconVerticalSolidList"/>
    <dgm:cxn modelId="{D33141C9-BF52-40CB-BBF2-BD0A143DA69C}" type="presParOf" srcId="{4FA0B754-4B71-4E5F-BFD5-C5C63C986F6C}" destId="{3F8BAFE3-BE32-4A15-B110-7B80C946C56B}" srcOrd="3" destOrd="0" presId="urn:microsoft.com/office/officeart/2018/2/layout/IconVerticalSolidList"/>
    <dgm:cxn modelId="{A00EDF77-8E37-47F7-8B35-6B925B9862CA}" type="presParOf" srcId="{9EB3ABC0-D6C2-4F48-B9F3-2E8F1877A36C}" destId="{95CD67C4-28A8-46FD-8A4C-480E5D21694E}" srcOrd="5" destOrd="0" presId="urn:microsoft.com/office/officeart/2018/2/layout/IconVerticalSolidList"/>
    <dgm:cxn modelId="{548F57F6-6EAA-4123-B91A-3C5A03ACF731}" type="presParOf" srcId="{9EB3ABC0-D6C2-4F48-B9F3-2E8F1877A36C}" destId="{536A1BF1-E485-437A-A282-DE7F02A523F6}" srcOrd="6" destOrd="0" presId="urn:microsoft.com/office/officeart/2018/2/layout/IconVerticalSolidList"/>
    <dgm:cxn modelId="{BC2A7B99-3D65-4D0D-BB33-1669BAE07712}" type="presParOf" srcId="{536A1BF1-E485-437A-A282-DE7F02A523F6}" destId="{1D3DDE40-5B31-4CD4-914D-E554F57E52E8}" srcOrd="0" destOrd="0" presId="urn:microsoft.com/office/officeart/2018/2/layout/IconVerticalSolidList"/>
    <dgm:cxn modelId="{AA562813-80F0-4B15-AFBE-27A015B03F08}" type="presParOf" srcId="{536A1BF1-E485-437A-A282-DE7F02A523F6}" destId="{DD957969-3A0F-489B-B7F3-8DEBE0FD150D}" srcOrd="1" destOrd="0" presId="urn:microsoft.com/office/officeart/2018/2/layout/IconVerticalSolidList"/>
    <dgm:cxn modelId="{4269941D-2151-4614-8DB8-A8B2CAF4EF6D}" type="presParOf" srcId="{536A1BF1-E485-437A-A282-DE7F02A523F6}" destId="{5A8634A7-B283-4A18-9097-AB30C288EEB8}" srcOrd="2" destOrd="0" presId="urn:microsoft.com/office/officeart/2018/2/layout/IconVerticalSolidList"/>
    <dgm:cxn modelId="{DF0F49D3-9D2E-40AD-93E9-B01011C5220A}" type="presParOf" srcId="{536A1BF1-E485-437A-A282-DE7F02A523F6}" destId="{D9241701-C1F1-4421-8E12-BDC813CDCF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CF8CCA-D693-4B78-BD4A-14FB0793289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B70E9D8-F927-44A7-B7BC-F93205E8CD2E}">
      <dgm:prSet custT="1"/>
      <dgm:spPr/>
      <dgm:t>
        <a:bodyPr/>
        <a:lstStyle/>
        <a:p>
          <a:pPr>
            <a:lnSpc>
              <a:spcPct val="100000"/>
            </a:lnSpc>
            <a:defRPr cap="all"/>
          </a:pPr>
          <a:r>
            <a:rPr lang="en-US" sz="2400" b="1" dirty="0"/>
            <a:t>Science and me</a:t>
          </a:r>
          <a:endParaRPr lang="en-US" sz="2400" dirty="0"/>
        </a:p>
      </dgm:t>
    </dgm:pt>
    <dgm:pt modelId="{2EFA67F2-00A1-437B-AA0B-D787E5EFC4EC}" type="parTrans" cxnId="{6655E7D3-0215-47D9-88B7-048B544A8F9B}">
      <dgm:prSet/>
      <dgm:spPr/>
      <dgm:t>
        <a:bodyPr/>
        <a:lstStyle/>
        <a:p>
          <a:endParaRPr lang="en-US"/>
        </a:p>
      </dgm:t>
    </dgm:pt>
    <dgm:pt modelId="{3F845147-BC73-4A33-8105-143510250690}" type="sibTrans" cxnId="{6655E7D3-0215-47D9-88B7-048B544A8F9B}">
      <dgm:prSet/>
      <dgm:spPr/>
      <dgm:t>
        <a:bodyPr/>
        <a:lstStyle/>
        <a:p>
          <a:endParaRPr lang="en-US"/>
        </a:p>
      </dgm:t>
    </dgm:pt>
    <dgm:pt modelId="{B107C018-72C4-4445-9DB2-AC1D55059B8D}">
      <dgm:prSet custT="1"/>
      <dgm:spPr/>
      <dgm:t>
        <a:bodyPr/>
        <a:lstStyle/>
        <a:p>
          <a:pPr>
            <a:lnSpc>
              <a:spcPct val="100000"/>
            </a:lnSpc>
            <a:defRPr cap="all"/>
          </a:pPr>
          <a:r>
            <a:rPr lang="en-US" sz="2400" b="1" dirty="0"/>
            <a:t>The tapestry of life</a:t>
          </a:r>
          <a:endParaRPr lang="en-US" sz="2400" dirty="0"/>
        </a:p>
      </dgm:t>
    </dgm:pt>
    <dgm:pt modelId="{B5934398-774C-46B8-9E02-D33970402880}" type="parTrans" cxnId="{4A5A9D40-BC7B-4495-9ECD-10FC71020AA2}">
      <dgm:prSet/>
      <dgm:spPr/>
      <dgm:t>
        <a:bodyPr/>
        <a:lstStyle/>
        <a:p>
          <a:endParaRPr lang="en-US"/>
        </a:p>
      </dgm:t>
    </dgm:pt>
    <dgm:pt modelId="{6686405C-3BF0-4249-A27F-0CD9F8C78946}" type="sibTrans" cxnId="{4A5A9D40-BC7B-4495-9ECD-10FC71020AA2}">
      <dgm:prSet/>
      <dgm:spPr/>
      <dgm:t>
        <a:bodyPr/>
        <a:lstStyle/>
        <a:p>
          <a:endParaRPr lang="en-US"/>
        </a:p>
      </dgm:t>
    </dgm:pt>
    <dgm:pt modelId="{C405881B-DA93-4FAB-A1A8-A4CF8CE1C6F1}">
      <dgm:prSet custT="1"/>
      <dgm:spPr/>
      <dgm:t>
        <a:bodyPr/>
        <a:lstStyle/>
        <a:p>
          <a:pPr>
            <a:lnSpc>
              <a:spcPct val="100000"/>
            </a:lnSpc>
            <a:defRPr cap="all"/>
          </a:pPr>
          <a:r>
            <a:rPr lang="en-US" sz="2400" b="1" dirty="0"/>
            <a:t>How things work</a:t>
          </a:r>
          <a:endParaRPr lang="en-US" sz="2400" dirty="0"/>
        </a:p>
      </dgm:t>
    </dgm:pt>
    <dgm:pt modelId="{475D2A3A-E0F5-41B4-9E91-E183686671EA}" type="parTrans" cxnId="{222CE3FD-9CD1-474E-A700-05015B58B32F}">
      <dgm:prSet/>
      <dgm:spPr/>
      <dgm:t>
        <a:bodyPr/>
        <a:lstStyle/>
        <a:p>
          <a:endParaRPr lang="en-US"/>
        </a:p>
      </dgm:t>
    </dgm:pt>
    <dgm:pt modelId="{459373FB-069B-4578-83AC-26CF1D8BBE20}" type="sibTrans" cxnId="{222CE3FD-9CD1-474E-A700-05015B58B32F}">
      <dgm:prSet/>
      <dgm:spPr/>
      <dgm:t>
        <a:bodyPr/>
        <a:lstStyle/>
        <a:p>
          <a:endParaRPr lang="en-US"/>
        </a:p>
      </dgm:t>
    </dgm:pt>
    <dgm:pt modelId="{66D79DCA-117C-4208-9E6E-430E51F250EC}">
      <dgm:prSet custT="1"/>
      <dgm:spPr/>
      <dgm:t>
        <a:bodyPr/>
        <a:lstStyle/>
        <a:p>
          <a:pPr>
            <a:lnSpc>
              <a:spcPct val="100000"/>
            </a:lnSpc>
            <a:defRPr cap="all"/>
          </a:pPr>
          <a:r>
            <a:rPr lang="en-US" sz="2400" b="1" dirty="0"/>
            <a:t>Matter: Properties and Changes</a:t>
          </a:r>
          <a:endParaRPr lang="en-US" sz="2400" dirty="0"/>
        </a:p>
      </dgm:t>
    </dgm:pt>
    <dgm:pt modelId="{27EEB4E8-6F82-4278-8443-ABE4FB564D65}" type="parTrans" cxnId="{2EACB7E9-E86D-4475-82A5-8CDEDEBD044F}">
      <dgm:prSet/>
      <dgm:spPr/>
      <dgm:t>
        <a:bodyPr/>
        <a:lstStyle/>
        <a:p>
          <a:endParaRPr lang="en-US"/>
        </a:p>
      </dgm:t>
    </dgm:pt>
    <dgm:pt modelId="{7E73E91E-1F99-408F-983F-9695886ABA09}" type="sibTrans" cxnId="{2EACB7E9-E86D-4475-82A5-8CDEDEBD044F}">
      <dgm:prSet/>
      <dgm:spPr/>
      <dgm:t>
        <a:bodyPr/>
        <a:lstStyle/>
        <a:p>
          <a:endParaRPr lang="en-US"/>
        </a:p>
      </dgm:t>
    </dgm:pt>
    <dgm:pt modelId="{EAE503B4-455C-4F0C-AA1A-7153DB9D8D26}">
      <dgm:prSet custT="1"/>
      <dgm:spPr/>
      <dgm:t>
        <a:bodyPr/>
        <a:lstStyle/>
        <a:p>
          <a:pPr>
            <a:lnSpc>
              <a:spcPct val="100000"/>
            </a:lnSpc>
            <a:defRPr cap="all"/>
          </a:pPr>
          <a:r>
            <a:rPr lang="en-US" sz="2400" b="1" dirty="0"/>
            <a:t>Our world and the universe</a:t>
          </a:r>
          <a:endParaRPr lang="en-US" sz="2400" dirty="0"/>
        </a:p>
      </dgm:t>
    </dgm:pt>
    <dgm:pt modelId="{AEBAA5DA-1464-4EEE-B7A1-3A029C1B4FFC}" type="parTrans" cxnId="{935972AF-742C-4F64-A243-FDDECB3499AE}">
      <dgm:prSet/>
      <dgm:spPr/>
      <dgm:t>
        <a:bodyPr/>
        <a:lstStyle/>
        <a:p>
          <a:endParaRPr lang="en-US"/>
        </a:p>
      </dgm:t>
    </dgm:pt>
    <dgm:pt modelId="{339B93C8-8A13-491B-8904-B1006E70D5B5}" type="sibTrans" cxnId="{935972AF-742C-4F64-A243-FDDECB3499AE}">
      <dgm:prSet/>
      <dgm:spPr/>
      <dgm:t>
        <a:bodyPr/>
        <a:lstStyle/>
        <a:p>
          <a:endParaRPr lang="en-US"/>
        </a:p>
      </dgm:t>
    </dgm:pt>
    <dgm:pt modelId="{E2C27C86-2C05-41DC-98BB-02B3147FF8CE}">
      <dgm:prSet/>
      <dgm:spPr/>
      <dgm:t>
        <a:bodyPr/>
        <a:lstStyle/>
        <a:p>
          <a:pPr>
            <a:lnSpc>
              <a:spcPct val="100000"/>
            </a:lnSpc>
            <a:defRPr cap="all"/>
          </a:pPr>
          <a:r>
            <a:rPr lang="en-US" b="1"/>
            <a:t>Be the change</a:t>
          </a:r>
          <a:endParaRPr lang="en-US"/>
        </a:p>
      </dgm:t>
    </dgm:pt>
    <dgm:pt modelId="{5B933F66-9B92-4E7C-BF29-609C7ACCE780}" type="parTrans" cxnId="{54E3B5A3-A2CB-44C3-8C91-BA44BC276B9D}">
      <dgm:prSet/>
      <dgm:spPr/>
      <dgm:t>
        <a:bodyPr/>
        <a:lstStyle/>
        <a:p>
          <a:endParaRPr lang="en-US"/>
        </a:p>
      </dgm:t>
    </dgm:pt>
    <dgm:pt modelId="{D102D324-FD4F-4588-B354-74DD170BB4BA}" type="sibTrans" cxnId="{54E3B5A3-A2CB-44C3-8C91-BA44BC276B9D}">
      <dgm:prSet/>
      <dgm:spPr/>
      <dgm:t>
        <a:bodyPr/>
        <a:lstStyle/>
        <a:p>
          <a:endParaRPr lang="en-US"/>
        </a:p>
      </dgm:t>
    </dgm:pt>
    <dgm:pt modelId="{F7C3FAEC-ED46-462A-A595-CDB39CF20544}" type="pres">
      <dgm:prSet presAssocID="{4BCF8CCA-D693-4B78-BD4A-14FB0793289E}" presName="root" presStyleCnt="0">
        <dgm:presLayoutVars>
          <dgm:dir/>
          <dgm:resizeHandles val="exact"/>
        </dgm:presLayoutVars>
      </dgm:prSet>
      <dgm:spPr/>
    </dgm:pt>
    <dgm:pt modelId="{8C03122A-F82A-442D-9EF5-A811381833A6}" type="pres">
      <dgm:prSet presAssocID="{4B70E9D8-F927-44A7-B7BC-F93205E8CD2E}" presName="compNode" presStyleCnt="0"/>
      <dgm:spPr/>
    </dgm:pt>
    <dgm:pt modelId="{4FB5F94B-CF66-49DF-8A16-65C07A045CE0}" type="pres">
      <dgm:prSet presAssocID="{4B70E9D8-F927-44A7-B7BC-F93205E8CD2E}" presName="iconBgRect" presStyleLbl="bgShp" presStyleIdx="0" presStyleCnt="6"/>
      <dgm:spPr>
        <a:prstGeom prst="round2DiagRect">
          <a:avLst>
            <a:gd name="adj1" fmla="val 29727"/>
            <a:gd name="adj2" fmla="val 0"/>
          </a:avLst>
        </a:prstGeom>
      </dgm:spPr>
    </dgm:pt>
    <dgm:pt modelId="{64352FC4-288D-41AD-85DE-7BB1F8700E56}" type="pres">
      <dgm:prSet presAssocID="{4B70E9D8-F927-44A7-B7BC-F93205E8CD2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E9C9D423-7707-46A6-AF6C-2D95AFA031EE}" type="pres">
      <dgm:prSet presAssocID="{4B70E9D8-F927-44A7-B7BC-F93205E8CD2E}" presName="spaceRect" presStyleCnt="0"/>
      <dgm:spPr/>
    </dgm:pt>
    <dgm:pt modelId="{CA855A19-900E-4E21-ABBC-A33450131C81}" type="pres">
      <dgm:prSet presAssocID="{4B70E9D8-F927-44A7-B7BC-F93205E8CD2E}" presName="textRect" presStyleLbl="revTx" presStyleIdx="0" presStyleCnt="6">
        <dgm:presLayoutVars>
          <dgm:chMax val="1"/>
          <dgm:chPref val="1"/>
        </dgm:presLayoutVars>
      </dgm:prSet>
      <dgm:spPr/>
    </dgm:pt>
    <dgm:pt modelId="{51623C4D-2ADC-44AC-B7C1-623415F52687}" type="pres">
      <dgm:prSet presAssocID="{3F845147-BC73-4A33-8105-143510250690}" presName="sibTrans" presStyleCnt="0"/>
      <dgm:spPr/>
    </dgm:pt>
    <dgm:pt modelId="{F341672E-222F-4BC2-B358-7508B999A16A}" type="pres">
      <dgm:prSet presAssocID="{B107C018-72C4-4445-9DB2-AC1D55059B8D}" presName="compNode" presStyleCnt="0"/>
      <dgm:spPr/>
    </dgm:pt>
    <dgm:pt modelId="{D5826E71-2CE7-49E8-935F-ED2335F622E5}" type="pres">
      <dgm:prSet presAssocID="{B107C018-72C4-4445-9DB2-AC1D55059B8D}" presName="iconBgRect" presStyleLbl="bgShp" presStyleIdx="1" presStyleCnt="6"/>
      <dgm:spPr>
        <a:prstGeom prst="round2DiagRect">
          <a:avLst>
            <a:gd name="adj1" fmla="val 29727"/>
            <a:gd name="adj2" fmla="val 0"/>
          </a:avLst>
        </a:prstGeom>
      </dgm:spPr>
    </dgm:pt>
    <dgm:pt modelId="{0E1A89CA-4B68-40FF-8515-3E133AA06525}" type="pres">
      <dgm:prSet presAssocID="{B107C018-72C4-4445-9DB2-AC1D55059B8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ll paint brush"/>
        </a:ext>
      </dgm:extLst>
    </dgm:pt>
    <dgm:pt modelId="{184D6CA6-F47C-4892-89BE-436F7AE02E7B}" type="pres">
      <dgm:prSet presAssocID="{B107C018-72C4-4445-9DB2-AC1D55059B8D}" presName="spaceRect" presStyleCnt="0"/>
      <dgm:spPr/>
    </dgm:pt>
    <dgm:pt modelId="{C709753C-E2D4-46FB-801B-1DC5EF50ACC6}" type="pres">
      <dgm:prSet presAssocID="{B107C018-72C4-4445-9DB2-AC1D55059B8D}" presName="textRect" presStyleLbl="revTx" presStyleIdx="1" presStyleCnt="6">
        <dgm:presLayoutVars>
          <dgm:chMax val="1"/>
          <dgm:chPref val="1"/>
        </dgm:presLayoutVars>
      </dgm:prSet>
      <dgm:spPr/>
    </dgm:pt>
    <dgm:pt modelId="{9FD21711-E737-4159-AA25-76D76EB44378}" type="pres">
      <dgm:prSet presAssocID="{6686405C-3BF0-4249-A27F-0CD9F8C78946}" presName="sibTrans" presStyleCnt="0"/>
      <dgm:spPr/>
    </dgm:pt>
    <dgm:pt modelId="{58BF5BD2-44D0-4B79-89E1-25EC42EC4990}" type="pres">
      <dgm:prSet presAssocID="{C405881B-DA93-4FAB-A1A8-A4CF8CE1C6F1}" presName="compNode" presStyleCnt="0"/>
      <dgm:spPr/>
    </dgm:pt>
    <dgm:pt modelId="{70252956-4749-42C5-AC92-0D0452837ECB}" type="pres">
      <dgm:prSet presAssocID="{C405881B-DA93-4FAB-A1A8-A4CF8CE1C6F1}" presName="iconBgRect" presStyleLbl="bgShp" presStyleIdx="2" presStyleCnt="6"/>
      <dgm:spPr>
        <a:prstGeom prst="round2DiagRect">
          <a:avLst>
            <a:gd name="adj1" fmla="val 29727"/>
            <a:gd name="adj2" fmla="val 0"/>
          </a:avLst>
        </a:prstGeom>
      </dgm:spPr>
    </dgm:pt>
    <dgm:pt modelId="{A381F54B-F8C6-4748-8B62-E1B94381294E}" type="pres">
      <dgm:prSet presAssocID="{C405881B-DA93-4FAB-A1A8-A4CF8CE1C6F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59D94828-53C3-448C-9829-DA9117183F55}" type="pres">
      <dgm:prSet presAssocID="{C405881B-DA93-4FAB-A1A8-A4CF8CE1C6F1}" presName="spaceRect" presStyleCnt="0"/>
      <dgm:spPr/>
    </dgm:pt>
    <dgm:pt modelId="{D43611FC-D690-46D8-AC89-A0FA4FE6EB69}" type="pres">
      <dgm:prSet presAssocID="{C405881B-DA93-4FAB-A1A8-A4CF8CE1C6F1}" presName="textRect" presStyleLbl="revTx" presStyleIdx="2" presStyleCnt="6">
        <dgm:presLayoutVars>
          <dgm:chMax val="1"/>
          <dgm:chPref val="1"/>
        </dgm:presLayoutVars>
      </dgm:prSet>
      <dgm:spPr/>
    </dgm:pt>
    <dgm:pt modelId="{879A8E39-314E-481E-B0C3-0C8FDA951BA9}" type="pres">
      <dgm:prSet presAssocID="{459373FB-069B-4578-83AC-26CF1D8BBE20}" presName="sibTrans" presStyleCnt="0"/>
      <dgm:spPr/>
    </dgm:pt>
    <dgm:pt modelId="{AF072D4F-A9F6-4E18-B473-B4B96279B500}" type="pres">
      <dgm:prSet presAssocID="{66D79DCA-117C-4208-9E6E-430E51F250EC}" presName="compNode" presStyleCnt="0"/>
      <dgm:spPr/>
    </dgm:pt>
    <dgm:pt modelId="{6383463D-528C-4FCE-9AA6-ABEB627D9AB3}" type="pres">
      <dgm:prSet presAssocID="{66D79DCA-117C-4208-9E6E-430E51F250EC}" presName="iconBgRect" presStyleLbl="bgShp" presStyleIdx="3" presStyleCnt="6"/>
      <dgm:spPr>
        <a:prstGeom prst="round2DiagRect">
          <a:avLst>
            <a:gd name="adj1" fmla="val 29727"/>
            <a:gd name="adj2" fmla="val 0"/>
          </a:avLst>
        </a:prstGeom>
      </dgm:spPr>
    </dgm:pt>
    <dgm:pt modelId="{60BC6BCF-3485-4917-B715-7F1F3F6CB570}" type="pres">
      <dgm:prSet presAssocID="{66D79DCA-117C-4208-9E6E-430E51F250E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sk"/>
        </a:ext>
      </dgm:extLst>
    </dgm:pt>
    <dgm:pt modelId="{FF6753AA-7A79-4C70-8EA3-ED287F0F1096}" type="pres">
      <dgm:prSet presAssocID="{66D79DCA-117C-4208-9E6E-430E51F250EC}" presName="spaceRect" presStyleCnt="0"/>
      <dgm:spPr/>
    </dgm:pt>
    <dgm:pt modelId="{267DFE4E-218D-4095-8A2C-10DAB73FA7A7}" type="pres">
      <dgm:prSet presAssocID="{66D79DCA-117C-4208-9E6E-430E51F250EC}" presName="textRect" presStyleLbl="revTx" presStyleIdx="3" presStyleCnt="6">
        <dgm:presLayoutVars>
          <dgm:chMax val="1"/>
          <dgm:chPref val="1"/>
        </dgm:presLayoutVars>
      </dgm:prSet>
      <dgm:spPr/>
    </dgm:pt>
    <dgm:pt modelId="{D2B6C22E-334F-464A-930A-916EC9A4BB47}" type="pres">
      <dgm:prSet presAssocID="{7E73E91E-1F99-408F-983F-9695886ABA09}" presName="sibTrans" presStyleCnt="0"/>
      <dgm:spPr/>
    </dgm:pt>
    <dgm:pt modelId="{85F9C820-3CF7-4CEA-9E29-871DD34435C9}" type="pres">
      <dgm:prSet presAssocID="{EAE503B4-455C-4F0C-AA1A-7153DB9D8D26}" presName="compNode" presStyleCnt="0"/>
      <dgm:spPr/>
    </dgm:pt>
    <dgm:pt modelId="{591210B6-A770-4F96-8F3A-841088089F78}" type="pres">
      <dgm:prSet presAssocID="{EAE503B4-455C-4F0C-AA1A-7153DB9D8D26}" presName="iconBgRect" presStyleLbl="bgShp" presStyleIdx="4" presStyleCnt="6"/>
      <dgm:spPr>
        <a:prstGeom prst="round2DiagRect">
          <a:avLst>
            <a:gd name="adj1" fmla="val 29727"/>
            <a:gd name="adj2" fmla="val 0"/>
          </a:avLst>
        </a:prstGeom>
      </dgm:spPr>
    </dgm:pt>
    <dgm:pt modelId="{EC9151B1-FAB6-41F3-B16B-D43E2E5EC102}" type="pres">
      <dgm:prSet presAssocID="{EAE503B4-455C-4F0C-AA1A-7153DB9D8D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th Globe Americas"/>
        </a:ext>
      </dgm:extLst>
    </dgm:pt>
    <dgm:pt modelId="{53421414-6399-42ED-97A7-8C16787AE6D7}" type="pres">
      <dgm:prSet presAssocID="{EAE503B4-455C-4F0C-AA1A-7153DB9D8D26}" presName="spaceRect" presStyleCnt="0"/>
      <dgm:spPr/>
    </dgm:pt>
    <dgm:pt modelId="{88D4051E-D9DB-4FB4-A3C7-E9AF7825B14D}" type="pres">
      <dgm:prSet presAssocID="{EAE503B4-455C-4F0C-AA1A-7153DB9D8D26}" presName="textRect" presStyleLbl="revTx" presStyleIdx="4" presStyleCnt="6">
        <dgm:presLayoutVars>
          <dgm:chMax val="1"/>
          <dgm:chPref val="1"/>
        </dgm:presLayoutVars>
      </dgm:prSet>
      <dgm:spPr/>
    </dgm:pt>
    <dgm:pt modelId="{33BB3AC5-C05F-4656-9F7A-B30E370F1BF4}" type="pres">
      <dgm:prSet presAssocID="{339B93C8-8A13-491B-8904-B1006E70D5B5}" presName="sibTrans" presStyleCnt="0"/>
      <dgm:spPr/>
    </dgm:pt>
    <dgm:pt modelId="{894638E2-4BE5-40E7-8544-F277961C1D75}" type="pres">
      <dgm:prSet presAssocID="{E2C27C86-2C05-41DC-98BB-02B3147FF8CE}" presName="compNode" presStyleCnt="0"/>
      <dgm:spPr/>
    </dgm:pt>
    <dgm:pt modelId="{71F4919E-0D87-4D63-B5A9-AC218889239F}" type="pres">
      <dgm:prSet presAssocID="{E2C27C86-2C05-41DC-98BB-02B3147FF8CE}" presName="iconBgRect" presStyleLbl="bgShp" presStyleIdx="5" presStyleCnt="6"/>
      <dgm:spPr>
        <a:prstGeom prst="round2DiagRect">
          <a:avLst>
            <a:gd name="adj1" fmla="val 29727"/>
            <a:gd name="adj2" fmla="val 0"/>
          </a:avLst>
        </a:prstGeom>
      </dgm:spPr>
    </dgm:pt>
    <dgm:pt modelId="{C308CC63-24F9-4BFE-8DE9-A5753B2D79C7}" type="pres">
      <dgm:prSet presAssocID="{E2C27C86-2C05-41DC-98BB-02B3147FF8C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peat"/>
        </a:ext>
      </dgm:extLst>
    </dgm:pt>
    <dgm:pt modelId="{7C7986F8-1E7C-44E4-9C7C-920F6E433061}" type="pres">
      <dgm:prSet presAssocID="{E2C27C86-2C05-41DC-98BB-02B3147FF8CE}" presName="spaceRect" presStyleCnt="0"/>
      <dgm:spPr/>
    </dgm:pt>
    <dgm:pt modelId="{76E4547C-8917-4385-9CB6-902048A3FA93}" type="pres">
      <dgm:prSet presAssocID="{E2C27C86-2C05-41DC-98BB-02B3147FF8CE}" presName="textRect" presStyleLbl="revTx" presStyleIdx="5" presStyleCnt="6">
        <dgm:presLayoutVars>
          <dgm:chMax val="1"/>
          <dgm:chPref val="1"/>
        </dgm:presLayoutVars>
      </dgm:prSet>
      <dgm:spPr/>
    </dgm:pt>
  </dgm:ptLst>
  <dgm:cxnLst>
    <dgm:cxn modelId="{C0E66130-44FB-4CC3-8019-0763E142585B}" type="presOf" srcId="{C405881B-DA93-4FAB-A1A8-A4CF8CE1C6F1}" destId="{D43611FC-D690-46D8-AC89-A0FA4FE6EB69}" srcOrd="0" destOrd="0" presId="urn:microsoft.com/office/officeart/2018/5/layout/IconLeafLabelList"/>
    <dgm:cxn modelId="{A9777E37-669C-4436-AD4F-2EC72652CE14}" type="presOf" srcId="{E2C27C86-2C05-41DC-98BB-02B3147FF8CE}" destId="{76E4547C-8917-4385-9CB6-902048A3FA93}" srcOrd="0" destOrd="0" presId="urn:microsoft.com/office/officeart/2018/5/layout/IconLeafLabelList"/>
    <dgm:cxn modelId="{4A5A9D40-BC7B-4495-9ECD-10FC71020AA2}" srcId="{4BCF8CCA-D693-4B78-BD4A-14FB0793289E}" destId="{B107C018-72C4-4445-9DB2-AC1D55059B8D}" srcOrd="1" destOrd="0" parTransId="{B5934398-774C-46B8-9E02-D33970402880}" sibTransId="{6686405C-3BF0-4249-A27F-0CD9F8C78946}"/>
    <dgm:cxn modelId="{9440805F-6064-4A16-9E76-1AEADE55C22D}" type="presOf" srcId="{4BCF8CCA-D693-4B78-BD4A-14FB0793289E}" destId="{F7C3FAEC-ED46-462A-A595-CDB39CF20544}" srcOrd="0" destOrd="0" presId="urn:microsoft.com/office/officeart/2018/5/layout/IconLeafLabelList"/>
    <dgm:cxn modelId="{2AE3828A-056F-4735-980B-AC612B8F9692}" type="presOf" srcId="{4B70E9D8-F927-44A7-B7BC-F93205E8CD2E}" destId="{CA855A19-900E-4E21-ABBC-A33450131C81}" srcOrd="0" destOrd="0" presId="urn:microsoft.com/office/officeart/2018/5/layout/IconLeafLabelList"/>
    <dgm:cxn modelId="{24669C92-7194-4382-9CC5-AA8E60581F63}" type="presOf" srcId="{66D79DCA-117C-4208-9E6E-430E51F250EC}" destId="{267DFE4E-218D-4095-8A2C-10DAB73FA7A7}" srcOrd="0" destOrd="0" presId="urn:microsoft.com/office/officeart/2018/5/layout/IconLeafLabelList"/>
    <dgm:cxn modelId="{54E3B5A3-A2CB-44C3-8C91-BA44BC276B9D}" srcId="{4BCF8CCA-D693-4B78-BD4A-14FB0793289E}" destId="{E2C27C86-2C05-41DC-98BB-02B3147FF8CE}" srcOrd="5" destOrd="0" parTransId="{5B933F66-9B92-4E7C-BF29-609C7ACCE780}" sibTransId="{D102D324-FD4F-4588-B354-74DD170BB4BA}"/>
    <dgm:cxn modelId="{2C1A79A9-8E74-44F1-9CAD-4BFDE09EC631}" type="presOf" srcId="{EAE503B4-455C-4F0C-AA1A-7153DB9D8D26}" destId="{88D4051E-D9DB-4FB4-A3C7-E9AF7825B14D}" srcOrd="0" destOrd="0" presId="urn:microsoft.com/office/officeart/2018/5/layout/IconLeafLabelList"/>
    <dgm:cxn modelId="{935972AF-742C-4F64-A243-FDDECB3499AE}" srcId="{4BCF8CCA-D693-4B78-BD4A-14FB0793289E}" destId="{EAE503B4-455C-4F0C-AA1A-7153DB9D8D26}" srcOrd="4" destOrd="0" parTransId="{AEBAA5DA-1464-4EEE-B7A1-3A029C1B4FFC}" sibTransId="{339B93C8-8A13-491B-8904-B1006E70D5B5}"/>
    <dgm:cxn modelId="{6655E7D3-0215-47D9-88B7-048B544A8F9B}" srcId="{4BCF8CCA-D693-4B78-BD4A-14FB0793289E}" destId="{4B70E9D8-F927-44A7-B7BC-F93205E8CD2E}" srcOrd="0" destOrd="0" parTransId="{2EFA67F2-00A1-437B-AA0B-D787E5EFC4EC}" sibTransId="{3F845147-BC73-4A33-8105-143510250690}"/>
    <dgm:cxn modelId="{2EACB7E9-E86D-4475-82A5-8CDEDEBD044F}" srcId="{4BCF8CCA-D693-4B78-BD4A-14FB0793289E}" destId="{66D79DCA-117C-4208-9E6E-430E51F250EC}" srcOrd="3" destOrd="0" parTransId="{27EEB4E8-6F82-4278-8443-ABE4FB564D65}" sibTransId="{7E73E91E-1F99-408F-983F-9695886ABA09}"/>
    <dgm:cxn modelId="{207F5EF9-F097-426B-AB0E-87E9A6970175}" type="presOf" srcId="{B107C018-72C4-4445-9DB2-AC1D55059B8D}" destId="{C709753C-E2D4-46FB-801B-1DC5EF50ACC6}" srcOrd="0" destOrd="0" presId="urn:microsoft.com/office/officeart/2018/5/layout/IconLeafLabelList"/>
    <dgm:cxn modelId="{222CE3FD-9CD1-474E-A700-05015B58B32F}" srcId="{4BCF8CCA-D693-4B78-BD4A-14FB0793289E}" destId="{C405881B-DA93-4FAB-A1A8-A4CF8CE1C6F1}" srcOrd="2" destOrd="0" parTransId="{475D2A3A-E0F5-41B4-9E91-E183686671EA}" sibTransId="{459373FB-069B-4578-83AC-26CF1D8BBE20}"/>
    <dgm:cxn modelId="{319E8398-7EDC-47C1-8042-88F058FF0D3B}" type="presParOf" srcId="{F7C3FAEC-ED46-462A-A595-CDB39CF20544}" destId="{8C03122A-F82A-442D-9EF5-A811381833A6}" srcOrd="0" destOrd="0" presId="urn:microsoft.com/office/officeart/2018/5/layout/IconLeafLabelList"/>
    <dgm:cxn modelId="{1FDD61E1-55E5-4238-BF37-03447BB4E8FD}" type="presParOf" srcId="{8C03122A-F82A-442D-9EF5-A811381833A6}" destId="{4FB5F94B-CF66-49DF-8A16-65C07A045CE0}" srcOrd="0" destOrd="0" presId="urn:microsoft.com/office/officeart/2018/5/layout/IconLeafLabelList"/>
    <dgm:cxn modelId="{70F37702-F8A3-48E0-85C6-645548B210F7}" type="presParOf" srcId="{8C03122A-F82A-442D-9EF5-A811381833A6}" destId="{64352FC4-288D-41AD-85DE-7BB1F8700E56}" srcOrd="1" destOrd="0" presId="urn:microsoft.com/office/officeart/2018/5/layout/IconLeafLabelList"/>
    <dgm:cxn modelId="{9B310635-0F65-43CB-870F-8C6859EB7A6F}" type="presParOf" srcId="{8C03122A-F82A-442D-9EF5-A811381833A6}" destId="{E9C9D423-7707-46A6-AF6C-2D95AFA031EE}" srcOrd="2" destOrd="0" presId="urn:microsoft.com/office/officeart/2018/5/layout/IconLeafLabelList"/>
    <dgm:cxn modelId="{53FD2144-7A78-4DB6-A9B6-5F2A472B2427}" type="presParOf" srcId="{8C03122A-F82A-442D-9EF5-A811381833A6}" destId="{CA855A19-900E-4E21-ABBC-A33450131C81}" srcOrd="3" destOrd="0" presId="urn:microsoft.com/office/officeart/2018/5/layout/IconLeafLabelList"/>
    <dgm:cxn modelId="{3C045D88-92D9-4CBB-9CCC-99A58E0C4CB7}" type="presParOf" srcId="{F7C3FAEC-ED46-462A-A595-CDB39CF20544}" destId="{51623C4D-2ADC-44AC-B7C1-623415F52687}" srcOrd="1" destOrd="0" presId="urn:microsoft.com/office/officeart/2018/5/layout/IconLeafLabelList"/>
    <dgm:cxn modelId="{46FCDEC4-34C3-4451-A664-D3D5306E4705}" type="presParOf" srcId="{F7C3FAEC-ED46-462A-A595-CDB39CF20544}" destId="{F341672E-222F-4BC2-B358-7508B999A16A}" srcOrd="2" destOrd="0" presId="urn:microsoft.com/office/officeart/2018/5/layout/IconLeafLabelList"/>
    <dgm:cxn modelId="{D278CD97-F2FC-49FF-BCBA-825311BA8321}" type="presParOf" srcId="{F341672E-222F-4BC2-B358-7508B999A16A}" destId="{D5826E71-2CE7-49E8-935F-ED2335F622E5}" srcOrd="0" destOrd="0" presId="urn:microsoft.com/office/officeart/2018/5/layout/IconLeafLabelList"/>
    <dgm:cxn modelId="{006D4766-FC13-4CB8-BEE2-275F5DCCAD39}" type="presParOf" srcId="{F341672E-222F-4BC2-B358-7508B999A16A}" destId="{0E1A89CA-4B68-40FF-8515-3E133AA06525}" srcOrd="1" destOrd="0" presId="urn:microsoft.com/office/officeart/2018/5/layout/IconLeafLabelList"/>
    <dgm:cxn modelId="{80A4FE2A-FFF8-4EB9-A2BA-2E7D8BD11F3B}" type="presParOf" srcId="{F341672E-222F-4BC2-B358-7508B999A16A}" destId="{184D6CA6-F47C-4892-89BE-436F7AE02E7B}" srcOrd="2" destOrd="0" presId="urn:microsoft.com/office/officeart/2018/5/layout/IconLeafLabelList"/>
    <dgm:cxn modelId="{85877D99-0C18-40E3-A853-479F9C65AFD1}" type="presParOf" srcId="{F341672E-222F-4BC2-B358-7508B999A16A}" destId="{C709753C-E2D4-46FB-801B-1DC5EF50ACC6}" srcOrd="3" destOrd="0" presId="urn:microsoft.com/office/officeart/2018/5/layout/IconLeafLabelList"/>
    <dgm:cxn modelId="{ABC7816D-06A9-40B4-BA85-38F2FDCBD05B}" type="presParOf" srcId="{F7C3FAEC-ED46-462A-A595-CDB39CF20544}" destId="{9FD21711-E737-4159-AA25-76D76EB44378}" srcOrd="3" destOrd="0" presId="urn:microsoft.com/office/officeart/2018/5/layout/IconLeafLabelList"/>
    <dgm:cxn modelId="{2E093FB6-0D67-4482-AEBA-5A435EBD07CC}" type="presParOf" srcId="{F7C3FAEC-ED46-462A-A595-CDB39CF20544}" destId="{58BF5BD2-44D0-4B79-89E1-25EC42EC4990}" srcOrd="4" destOrd="0" presId="urn:microsoft.com/office/officeart/2018/5/layout/IconLeafLabelList"/>
    <dgm:cxn modelId="{178867EB-FD15-43D1-B8AF-2A989A5B4EEB}" type="presParOf" srcId="{58BF5BD2-44D0-4B79-89E1-25EC42EC4990}" destId="{70252956-4749-42C5-AC92-0D0452837ECB}" srcOrd="0" destOrd="0" presId="urn:microsoft.com/office/officeart/2018/5/layout/IconLeafLabelList"/>
    <dgm:cxn modelId="{D59DA28A-F168-4512-BFFD-5D3864AE9FC7}" type="presParOf" srcId="{58BF5BD2-44D0-4B79-89E1-25EC42EC4990}" destId="{A381F54B-F8C6-4748-8B62-E1B94381294E}" srcOrd="1" destOrd="0" presId="urn:microsoft.com/office/officeart/2018/5/layout/IconLeafLabelList"/>
    <dgm:cxn modelId="{E136E434-3A71-48F7-A514-7EE46BB79409}" type="presParOf" srcId="{58BF5BD2-44D0-4B79-89E1-25EC42EC4990}" destId="{59D94828-53C3-448C-9829-DA9117183F55}" srcOrd="2" destOrd="0" presId="urn:microsoft.com/office/officeart/2018/5/layout/IconLeafLabelList"/>
    <dgm:cxn modelId="{75ADD756-01AB-40F1-A07C-5FC27D603D91}" type="presParOf" srcId="{58BF5BD2-44D0-4B79-89E1-25EC42EC4990}" destId="{D43611FC-D690-46D8-AC89-A0FA4FE6EB69}" srcOrd="3" destOrd="0" presId="urn:microsoft.com/office/officeart/2018/5/layout/IconLeafLabelList"/>
    <dgm:cxn modelId="{8EFAA454-FFA6-4E5B-A444-93D96969BACA}" type="presParOf" srcId="{F7C3FAEC-ED46-462A-A595-CDB39CF20544}" destId="{879A8E39-314E-481E-B0C3-0C8FDA951BA9}" srcOrd="5" destOrd="0" presId="urn:microsoft.com/office/officeart/2018/5/layout/IconLeafLabelList"/>
    <dgm:cxn modelId="{06E47EAB-23A9-4F4B-A08B-F06C5882F909}" type="presParOf" srcId="{F7C3FAEC-ED46-462A-A595-CDB39CF20544}" destId="{AF072D4F-A9F6-4E18-B473-B4B96279B500}" srcOrd="6" destOrd="0" presId="urn:microsoft.com/office/officeart/2018/5/layout/IconLeafLabelList"/>
    <dgm:cxn modelId="{36CA7EE4-9CEB-4C07-A316-83706E3B6B2E}" type="presParOf" srcId="{AF072D4F-A9F6-4E18-B473-B4B96279B500}" destId="{6383463D-528C-4FCE-9AA6-ABEB627D9AB3}" srcOrd="0" destOrd="0" presId="urn:microsoft.com/office/officeart/2018/5/layout/IconLeafLabelList"/>
    <dgm:cxn modelId="{B2D1ADA0-4FE5-48A0-8FE2-68D5D095F5F7}" type="presParOf" srcId="{AF072D4F-A9F6-4E18-B473-B4B96279B500}" destId="{60BC6BCF-3485-4917-B715-7F1F3F6CB570}" srcOrd="1" destOrd="0" presId="urn:microsoft.com/office/officeart/2018/5/layout/IconLeafLabelList"/>
    <dgm:cxn modelId="{4593D8A4-380B-4381-B39C-47C0F4C895D3}" type="presParOf" srcId="{AF072D4F-A9F6-4E18-B473-B4B96279B500}" destId="{FF6753AA-7A79-4C70-8EA3-ED287F0F1096}" srcOrd="2" destOrd="0" presId="urn:microsoft.com/office/officeart/2018/5/layout/IconLeafLabelList"/>
    <dgm:cxn modelId="{19E18D39-90D3-47FA-A1EA-AED01BA54AD0}" type="presParOf" srcId="{AF072D4F-A9F6-4E18-B473-B4B96279B500}" destId="{267DFE4E-218D-4095-8A2C-10DAB73FA7A7}" srcOrd="3" destOrd="0" presId="urn:microsoft.com/office/officeart/2018/5/layout/IconLeafLabelList"/>
    <dgm:cxn modelId="{EBC60623-5434-41B9-AC34-3C0C35DD5198}" type="presParOf" srcId="{F7C3FAEC-ED46-462A-A595-CDB39CF20544}" destId="{D2B6C22E-334F-464A-930A-916EC9A4BB47}" srcOrd="7" destOrd="0" presId="urn:microsoft.com/office/officeart/2018/5/layout/IconLeafLabelList"/>
    <dgm:cxn modelId="{9AA36F79-BE65-4628-A9DD-55FF12FF3C36}" type="presParOf" srcId="{F7C3FAEC-ED46-462A-A595-CDB39CF20544}" destId="{85F9C820-3CF7-4CEA-9E29-871DD34435C9}" srcOrd="8" destOrd="0" presId="urn:microsoft.com/office/officeart/2018/5/layout/IconLeafLabelList"/>
    <dgm:cxn modelId="{15CF244C-EF7D-413C-B7EF-B714794E65F3}" type="presParOf" srcId="{85F9C820-3CF7-4CEA-9E29-871DD34435C9}" destId="{591210B6-A770-4F96-8F3A-841088089F78}" srcOrd="0" destOrd="0" presId="urn:microsoft.com/office/officeart/2018/5/layout/IconLeafLabelList"/>
    <dgm:cxn modelId="{3F15AB9A-3C85-43EA-A67A-B4CFFE821094}" type="presParOf" srcId="{85F9C820-3CF7-4CEA-9E29-871DD34435C9}" destId="{EC9151B1-FAB6-41F3-B16B-D43E2E5EC102}" srcOrd="1" destOrd="0" presId="urn:microsoft.com/office/officeart/2018/5/layout/IconLeafLabelList"/>
    <dgm:cxn modelId="{4705C45F-DA79-4FEA-B7FE-05DD02BDCAE1}" type="presParOf" srcId="{85F9C820-3CF7-4CEA-9E29-871DD34435C9}" destId="{53421414-6399-42ED-97A7-8C16787AE6D7}" srcOrd="2" destOrd="0" presId="urn:microsoft.com/office/officeart/2018/5/layout/IconLeafLabelList"/>
    <dgm:cxn modelId="{1566C485-D4E7-4A40-9999-17F959A6C639}" type="presParOf" srcId="{85F9C820-3CF7-4CEA-9E29-871DD34435C9}" destId="{88D4051E-D9DB-4FB4-A3C7-E9AF7825B14D}" srcOrd="3" destOrd="0" presId="urn:microsoft.com/office/officeart/2018/5/layout/IconLeafLabelList"/>
    <dgm:cxn modelId="{9A05807A-1B65-4DEB-8C05-2D7C444C8B41}" type="presParOf" srcId="{F7C3FAEC-ED46-462A-A595-CDB39CF20544}" destId="{33BB3AC5-C05F-4656-9F7A-B30E370F1BF4}" srcOrd="9" destOrd="0" presId="urn:microsoft.com/office/officeart/2018/5/layout/IconLeafLabelList"/>
    <dgm:cxn modelId="{4D2B13DB-7A6C-49E9-A83B-CC807CA499B2}" type="presParOf" srcId="{F7C3FAEC-ED46-462A-A595-CDB39CF20544}" destId="{894638E2-4BE5-40E7-8544-F277961C1D75}" srcOrd="10" destOrd="0" presId="urn:microsoft.com/office/officeart/2018/5/layout/IconLeafLabelList"/>
    <dgm:cxn modelId="{21DCC948-80E4-40A3-9648-DAF2E9454F8B}" type="presParOf" srcId="{894638E2-4BE5-40E7-8544-F277961C1D75}" destId="{71F4919E-0D87-4D63-B5A9-AC218889239F}" srcOrd="0" destOrd="0" presId="urn:microsoft.com/office/officeart/2018/5/layout/IconLeafLabelList"/>
    <dgm:cxn modelId="{1C66B678-5C47-4FA9-9074-45ABBBB70409}" type="presParOf" srcId="{894638E2-4BE5-40E7-8544-F277961C1D75}" destId="{C308CC63-24F9-4BFE-8DE9-A5753B2D79C7}" srcOrd="1" destOrd="0" presId="urn:microsoft.com/office/officeart/2018/5/layout/IconLeafLabelList"/>
    <dgm:cxn modelId="{174A48BB-FC36-4FCD-B19A-63BA5CC9E475}" type="presParOf" srcId="{894638E2-4BE5-40E7-8544-F277961C1D75}" destId="{7C7986F8-1E7C-44E4-9C7C-920F6E433061}" srcOrd="2" destOrd="0" presId="urn:microsoft.com/office/officeart/2018/5/layout/IconLeafLabelList"/>
    <dgm:cxn modelId="{5B993596-0C6D-4C30-919D-557689263530}" type="presParOf" srcId="{894638E2-4BE5-40E7-8544-F277961C1D75}" destId="{76E4547C-8917-4385-9CB6-902048A3FA9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C0478-13E4-446D-80E8-4D81700753DA}">
      <dsp:nvSpPr>
        <dsp:cNvPr id="0" name=""/>
        <dsp:cNvSpPr/>
      </dsp:nvSpPr>
      <dsp:spPr>
        <a:xfrm>
          <a:off x="0" y="5897"/>
          <a:ext cx="11044165" cy="125502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796F4-DBED-49A9-B69C-5B6439778541}">
      <dsp:nvSpPr>
        <dsp:cNvPr id="0" name=""/>
        <dsp:cNvSpPr/>
      </dsp:nvSpPr>
      <dsp:spPr>
        <a:xfrm>
          <a:off x="379645" y="288278"/>
          <a:ext cx="690939" cy="6902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92E0-F976-444E-BF68-9393444E6798}">
      <dsp:nvSpPr>
        <dsp:cNvPr id="0" name=""/>
        <dsp:cNvSpPr/>
      </dsp:nvSpPr>
      <dsp:spPr>
        <a:xfrm>
          <a:off x="1450230" y="0"/>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1 : Big ideas &amp; concepts                          </a:t>
          </a:r>
          <a:br>
            <a:rPr lang="en-GB" sz="1700" b="1" kern="1200">
              <a:latin typeface="Aptos"/>
            </a:rPr>
          </a:br>
          <a:r>
            <a:rPr lang="en-GB" sz="1700" b="1" kern="1200">
              <a:latin typeface="Aptos"/>
            </a:rPr>
            <a:t>What do all children and young people need to understand across the curriculum to help them be individuals, contributors, citizens </a:t>
          </a:r>
          <a:r>
            <a:rPr lang="en-GB" sz="1700" b="1" kern="1200">
              <a:latin typeface="Aptos"/>
              <a:ea typeface="Calibri"/>
              <a:cs typeface="Calibri"/>
            </a:rPr>
            <a:t>and learners?</a:t>
          </a:r>
          <a:endParaRPr lang="en-US" sz="1700" b="1" kern="1200">
            <a:latin typeface="Aptos"/>
          </a:endParaRPr>
        </a:p>
      </dsp:txBody>
      <dsp:txXfrm>
        <a:off x="1450230" y="0"/>
        <a:ext cx="9528416" cy="1372685"/>
      </dsp:txXfrm>
    </dsp:sp>
    <dsp:sp modelId="{E11CA94A-2D2E-43A1-A733-B2766DC8DA42}">
      <dsp:nvSpPr>
        <dsp:cNvPr id="0" name=""/>
        <dsp:cNvSpPr/>
      </dsp:nvSpPr>
      <dsp:spPr>
        <a:xfrm>
          <a:off x="0" y="1721754"/>
          <a:ext cx="11044165" cy="1255026"/>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C773722C-9FEF-47AD-9AAF-28D17B098162}">
      <dsp:nvSpPr>
        <dsp:cNvPr id="0" name=""/>
        <dsp:cNvSpPr/>
      </dsp:nvSpPr>
      <dsp:spPr>
        <a:xfrm>
          <a:off x="379645" y="2004135"/>
          <a:ext cx="690939" cy="69026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7B380-865D-4F54-8ADE-104F2B6778E6}">
      <dsp:nvSpPr>
        <dsp:cNvPr id="0" name=""/>
        <dsp:cNvSpPr/>
      </dsp:nvSpPr>
      <dsp:spPr>
        <a:xfrm>
          <a:off x="1450230" y="1676016"/>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2: Knowing and doing</a:t>
          </a:r>
          <a:br>
            <a:rPr lang="en-GB" sz="1700" b="1" kern="1200">
              <a:latin typeface="Aptos"/>
            </a:rPr>
          </a:br>
          <a:r>
            <a:rPr lang="en-GB" sz="1700" b="1" kern="1200">
              <a:latin typeface="Aptos"/>
            </a:rPr>
            <a:t>What key conceptual knowledge and skills do all children and young people need to help their understanding?</a:t>
          </a:r>
          <a:endParaRPr lang="en-US" sz="1700" b="1" kern="1200">
            <a:latin typeface="Aptos"/>
          </a:endParaRPr>
        </a:p>
      </dsp:txBody>
      <dsp:txXfrm>
        <a:off x="1450230" y="1676016"/>
        <a:ext cx="9528416" cy="1372685"/>
      </dsp:txXfrm>
    </dsp:sp>
    <dsp:sp modelId="{7BD76A90-1B1E-41A6-A4A9-DBC9C085CFA8}">
      <dsp:nvSpPr>
        <dsp:cNvPr id="0" name=""/>
        <dsp:cNvSpPr/>
      </dsp:nvSpPr>
      <dsp:spPr>
        <a:xfrm>
          <a:off x="0" y="3437611"/>
          <a:ext cx="11044165" cy="1255026"/>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579FB873-9C95-483F-A41F-4C166EFA6FA0}">
      <dsp:nvSpPr>
        <dsp:cNvPr id="0" name=""/>
        <dsp:cNvSpPr/>
      </dsp:nvSpPr>
      <dsp:spPr>
        <a:xfrm>
          <a:off x="379645" y="3719992"/>
          <a:ext cx="690939" cy="69026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BAFE3-BE32-4A15-B110-7B80C946C56B}">
      <dsp:nvSpPr>
        <dsp:cNvPr id="0" name=""/>
        <dsp:cNvSpPr/>
      </dsp:nvSpPr>
      <dsp:spPr>
        <a:xfrm>
          <a:off x="1450230" y="3380439"/>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3: Progression in knowledge and skills </a:t>
          </a:r>
          <a:br>
            <a:rPr lang="en-GB" sz="1700" b="1" kern="1200">
              <a:latin typeface="Aptos"/>
            </a:rPr>
          </a:br>
          <a:r>
            <a:rPr lang="en-GB" sz="1700" b="1" kern="1200">
              <a:latin typeface="Aptos"/>
            </a:rPr>
            <a:t>What is the expected knowledge and skills required to help all children and young people make progress at each stage?</a:t>
          </a:r>
          <a:endParaRPr lang="en-US" sz="1700" b="1" kern="1200">
            <a:latin typeface="Aptos"/>
          </a:endParaRPr>
        </a:p>
      </dsp:txBody>
      <dsp:txXfrm>
        <a:off x="1450230" y="3380439"/>
        <a:ext cx="9528416" cy="1372685"/>
      </dsp:txXfrm>
    </dsp:sp>
    <dsp:sp modelId="{1D3DDE40-5B31-4CD4-914D-E554F57E52E8}">
      <dsp:nvSpPr>
        <dsp:cNvPr id="0" name=""/>
        <dsp:cNvSpPr/>
      </dsp:nvSpPr>
      <dsp:spPr>
        <a:xfrm>
          <a:off x="0" y="5153468"/>
          <a:ext cx="11044165" cy="1255026"/>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380016" y="5435849"/>
          <a:ext cx="690939" cy="69026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450972" y="5084861"/>
          <a:ext cx="945716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066800">
            <a:lnSpc>
              <a:spcPct val="100000"/>
            </a:lnSpc>
            <a:spcBef>
              <a:spcPct val="0"/>
            </a:spcBef>
            <a:spcAft>
              <a:spcPct val="35000"/>
            </a:spcAft>
            <a:buNone/>
          </a:pPr>
          <a:r>
            <a:rPr lang="en-GB" sz="2400" b="1" kern="1200">
              <a:latin typeface="Aptos"/>
            </a:rPr>
            <a:t>Layer 4: Pedagogy</a:t>
          </a:r>
          <a:br>
            <a:rPr lang="en-GB" sz="1700" b="1" kern="1200">
              <a:latin typeface="Aptos"/>
            </a:rPr>
          </a:br>
          <a:r>
            <a:rPr lang="en-GB" sz="1700" b="1" kern="1200">
              <a:latin typeface="Aptos"/>
            </a:rPr>
            <a:t>How should the interactions, experiences, spaces and time of learning environments be best organised and approached to allow all children and young people to flourish and develop their expected knowledge and skills? </a:t>
          </a:r>
          <a:endParaRPr lang="en-US" sz="1700" b="1" kern="1200">
            <a:latin typeface="Aptos"/>
          </a:endParaRPr>
        </a:p>
      </dsp:txBody>
      <dsp:txXfrm>
        <a:off x="1450972" y="5084861"/>
        <a:ext cx="9457163" cy="1372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5F94B-CF66-49DF-8A16-65C07A045CE0}">
      <dsp:nvSpPr>
        <dsp:cNvPr id="0" name=""/>
        <dsp:cNvSpPr/>
      </dsp:nvSpPr>
      <dsp:spPr>
        <a:xfrm>
          <a:off x="519956" y="39615"/>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352FC4-288D-41AD-85DE-7BB1F8700E56}">
      <dsp:nvSpPr>
        <dsp:cNvPr id="0" name=""/>
        <dsp:cNvSpPr/>
      </dsp:nvSpPr>
      <dsp:spPr>
        <a:xfrm>
          <a:off x="753956" y="273615"/>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855A19-900E-4E21-ABBC-A33450131C81}">
      <dsp:nvSpPr>
        <dsp:cNvPr id="0" name=""/>
        <dsp:cNvSpPr/>
      </dsp:nvSpPr>
      <dsp:spPr>
        <a:xfrm>
          <a:off x="168956" y="1479615"/>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Science and me</a:t>
          </a:r>
          <a:endParaRPr lang="en-US" sz="2400" kern="1200" dirty="0"/>
        </a:p>
      </dsp:txBody>
      <dsp:txXfrm>
        <a:off x="168956" y="1479615"/>
        <a:ext cx="1800000" cy="1498191"/>
      </dsp:txXfrm>
    </dsp:sp>
    <dsp:sp modelId="{D5826E71-2CE7-49E8-935F-ED2335F622E5}">
      <dsp:nvSpPr>
        <dsp:cNvPr id="0" name=""/>
        <dsp:cNvSpPr/>
      </dsp:nvSpPr>
      <dsp:spPr>
        <a:xfrm>
          <a:off x="2634956" y="39615"/>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A89CA-4B68-40FF-8515-3E133AA06525}">
      <dsp:nvSpPr>
        <dsp:cNvPr id="0" name=""/>
        <dsp:cNvSpPr/>
      </dsp:nvSpPr>
      <dsp:spPr>
        <a:xfrm>
          <a:off x="2868956" y="273615"/>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9753C-E2D4-46FB-801B-1DC5EF50ACC6}">
      <dsp:nvSpPr>
        <dsp:cNvPr id="0" name=""/>
        <dsp:cNvSpPr/>
      </dsp:nvSpPr>
      <dsp:spPr>
        <a:xfrm>
          <a:off x="2283956" y="1479615"/>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The tapestry of life</a:t>
          </a:r>
          <a:endParaRPr lang="en-US" sz="2400" kern="1200" dirty="0"/>
        </a:p>
      </dsp:txBody>
      <dsp:txXfrm>
        <a:off x="2283956" y="1479615"/>
        <a:ext cx="1800000" cy="1498191"/>
      </dsp:txXfrm>
    </dsp:sp>
    <dsp:sp modelId="{70252956-4749-42C5-AC92-0D0452837ECB}">
      <dsp:nvSpPr>
        <dsp:cNvPr id="0" name=""/>
        <dsp:cNvSpPr/>
      </dsp:nvSpPr>
      <dsp:spPr>
        <a:xfrm>
          <a:off x="4749956" y="39615"/>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81F54B-F8C6-4748-8B62-E1B94381294E}">
      <dsp:nvSpPr>
        <dsp:cNvPr id="0" name=""/>
        <dsp:cNvSpPr/>
      </dsp:nvSpPr>
      <dsp:spPr>
        <a:xfrm>
          <a:off x="4983956" y="273615"/>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611FC-D690-46D8-AC89-A0FA4FE6EB69}">
      <dsp:nvSpPr>
        <dsp:cNvPr id="0" name=""/>
        <dsp:cNvSpPr/>
      </dsp:nvSpPr>
      <dsp:spPr>
        <a:xfrm>
          <a:off x="4398956" y="1479615"/>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How things work</a:t>
          </a:r>
          <a:endParaRPr lang="en-US" sz="2400" kern="1200" dirty="0"/>
        </a:p>
      </dsp:txBody>
      <dsp:txXfrm>
        <a:off x="4398956" y="1479615"/>
        <a:ext cx="1800000" cy="1498191"/>
      </dsp:txXfrm>
    </dsp:sp>
    <dsp:sp modelId="{6383463D-528C-4FCE-9AA6-ABEB627D9AB3}">
      <dsp:nvSpPr>
        <dsp:cNvPr id="0" name=""/>
        <dsp:cNvSpPr/>
      </dsp:nvSpPr>
      <dsp:spPr>
        <a:xfrm>
          <a:off x="519956" y="3427806"/>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C6BCF-3485-4917-B715-7F1F3F6CB570}">
      <dsp:nvSpPr>
        <dsp:cNvPr id="0" name=""/>
        <dsp:cNvSpPr/>
      </dsp:nvSpPr>
      <dsp:spPr>
        <a:xfrm>
          <a:off x="753956" y="3661806"/>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DFE4E-218D-4095-8A2C-10DAB73FA7A7}">
      <dsp:nvSpPr>
        <dsp:cNvPr id="0" name=""/>
        <dsp:cNvSpPr/>
      </dsp:nvSpPr>
      <dsp:spPr>
        <a:xfrm>
          <a:off x="168956" y="4867806"/>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Matter: Properties and Changes</a:t>
          </a:r>
          <a:endParaRPr lang="en-US" sz="2400" kern="1200" dirty="0"/>
        </a:p>
      </dsp:txBody>
      <dsp:txXfrm>
        <a:off x="168956" y="4867806"/>
        <a:ext cx="1800000" cy="1498191"/>
      </dsp:txXfrm>
    </dsp:sp>
    <dsp:sp modelId="{591210B6-A770-4F96-8F3A-841088089F78}">
      <dsp:nvSpPr>
        <dsp:cNvPr id="0" name=""/>
        <dsp:cNvSpPr/>
      </dsp:nvSpPr>
      <dsp:spPr>
        <a:xfrm>
          <a:off x="2634956" y="3427806"/>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151B1-FAB6-41F3-B16B-D43E2E5EC102}">
      <dsp:nvSpPr>
        <dsp:cNvPr id="0" name=""/>
        <dsp:cNvSpPr/>
      </dsp:nvSpPr>
      <dsp:spPr>
        <a:xfrm>
          <a:off x="2868956" y="3661806"/>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4051E-D9DB-4FB4-A3C7-E9AF7825B14D}">
      <dsp:nvSpPr>
        <dsp:cNvPr id="0" name=""/>
        <dsp:cNvSpPr/>
      </dsp:nvSpPr>
      <dsp:spPr>
        <a:xfrm>
          <a:off x="2283956" y="4867806"/>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Our world and the universe</a:t>
          </a:r>
          <a:endParaRPr lang="en-US" sz="2400" kern="1200" dirty="0"/>
        </a:p>
      </dsp:txBody>
      <dsp:txXfrm>
        <a:off x="2283956" y="4867806"/>
        <a:ext cx="1800000" cy="1498191"/>
      </dsp:txXfrm>
    </dsp:sp>
    <dsp:sp modelId="{71F4919E-0D87-4D63-B5A9-AC218889239F}">
      <dsp:nvSpPr>
        <dsp:cNvPr id="0" name=""/>
        <dsp:cNvSpPr/>
      </dsp:nvSpPr>
      <dsp:spPr>
        <a:xfrm>
          <a:off x="4749956" y="3427806"/>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8CC63-24F9-4BFE-8DE9-A5753B2D79C7}">
      <dsp:nvSpPr>
        <dsp:cNvPr id="0" name=""/>
        <dsp:cNvSpPr/>
      </dsp:nvSpPr>
      <dsp:spPr>
        <a:xfrm>
          <a:off x="4983956" y="3661806"/>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E4547C-8917-4385-9CB6-902048A3FA93}">
      <dsp:nvSpPr>
        <dsp:cNvPr id="0" name=""/>
        <dsp:cNvSpPr/>
      </dsp:nvSpPr>
      <dsp:spPr>
        <a:xfrm>
          <a:off x="4398956" y="4867806"/>
          <a:ext cx="1800000" cy="149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a:t>Be the change</a:t>
          </a:r>
          <a:endParaRPr lang="en-US" sz="2400" kern="1200"/>
        </a:p>
      </dsp:txBody>
      <dsp:txXfrm>
        <a:off x="4398956" y="4867806"/>
        <a:ext cx="1800000" cy="14981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7FDBC-0A4B-45B2-B39A-345E42EF7B1A}" type="datetimeFigureOut">
              <a:rPr lang="en-GB" smtClean="0"/>
              <a:t>15/12/2025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F5F98-C54B-4779-84EC-C26C1C84FBEE}" type="slidenum">
              <a:rPr lang="en-GB" smtClean="0"/>
              <a:t>‹#›</a:t>
            </a:fld>
            <a:endParaRPr lang="en-GB"/>
          </a:p>
        </p:txBody>
      </p:sp>
    </p:spTree>
    <p:extLst>
      <p:ext uri="{BB962C8B-B14F-4D97-AF65-F5344CB8AC3E}">
        <p14:creationId xmlns:p14="http://schemas.microsoft.com/office/powerpoint/2010/main" val="84189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2nAr2CJVn8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rsc.org/news-events/articles/2023/oct/primary-curriculum-advisory-group-publishes-its-framework-for-a-future-primary-science-curriculum-report/" TargetMode="External"/><Relationship Id="rId3" Type="http://schemas.openxmlformats.org/officeDocument/2006/relationships/hyperlink" Target="https://blogs.glowscotland.org.uk/glowblogs/public/cices/uploads/sites/10666/2024/12/18174321/CIC-Towards-an-Evolved-Technical-Framework-Discussion-Paper-FINAL-191224.pdf" TargetMode="External"/><Relationship Id="rId7" Type="http://schemas.openxmlformats.org/officeDocument/2006/relationships/hyperlink" Target="https://thebiologist.rsb.org.uk/policy/education-policy/curriculu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padlet.com/margaretcraw/sciences-curriculum-improvement-cycle-cic-resources-board-wy6o8nye0jm9sxz0/wish/mDRxWBPqXJOnQjb1" TargetMode="External"/><Relationship Id="rId5" Type="http://schemas.openxmlformats.org/officeDocument/2006/relationships/hyperlink" Target="https://www.rsc.org/policy-evidence-campaigns/chemistry-education/education-reports-surveys-campaigns/chemistry-curriculum-framework/" TargetMode="External"/><Relationship Id="rId10" Type="http://schemas.openxmlformats.org/officeDocument/2006/relationships/hyperlink" Target="https://padlet.com/margaretcraw/sciences-curriculum-improvement-cycle-cic-resources-board-wy6o8nye0jm9sxz0/wish/yEPVZkGoPyJDZb0Y" TargetMode="External"/><Relationship Id="rId4" Type="http://schemas.openxmlformats.org/officeDocument/2006/relationships/hyperlink" Target="https://www.ase.org.uk/bigideas" TargetMode="External"/><Relationship Id="rId9" Type="http://schemas.openxmlformats.org/officeDocument/2006/relationships/hyperlink" Target="https://www.iop.org/about/publications/fundamentals-11-19-physic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4/12/18174321/CIC-Towards-an-Evolved-Technical-Framework-Discussion-Paper-FINAL-19122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ducationscotland.podbean.com/e/curriculum-improvement-cycle-173704343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https://youtu.be/2nAr2CJVn8k</a:t>
            </a:r>
            <a:endParaRPr lang="en-US"/>
          </a:p>
          <a:p>
            <a:endParaRPr lang="en-GB" dirty="0"/>
          </a:p>
        </p:txBody>
      </p:sp>
      <p:sp>
        <p:nvSpPr>
          <p:cNvPr id="4" name="Slide Number Placeholder 3"/>
          <p:cNvSpPr>
            <a:spLocks noGrp="1"/>
          </p:cNvSpPr>
          <p:nvPr>
            <p:ph type="sldNum" sz="quarter" idx="5"/>
          </p:nvPr>
        </p:nvSpPr>
        <p:spPr/>
        <p:txBody>
          <a:bodyPr/>
          <a:lstStyle/>
          <a:p>
            <a:fld id="{1E8B244C-B15E-46CB-A709-7461D3A4F283}" type="slidenum">
              <a:rPr lang="en-GB" smtClean="0"/>
              <a:t>1</a:t>
            </a:fld>
            <a:endParaRPr lang="en-GB"/>
          </a:p>
        </p:txBody>
      </p:sp>
    </p:spTree>
    <p:extLst>
      <p:ext uri="{BB962C8B-B14F-4D97-AF65-F5344CB8AC3E}">
        <p14:creationId xmlns:p14="http://schemas.microsoft.com/office/powerpoint/2010/main" val="99438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What is a big idea?</a:t>
            </a:r>
          </a:p>
          <a:p>
            <a:r>
              <a:rPr lang="en-US" dirty="0"/>
              <a:t>A big idea captures the core understanding and sets out overarching ideas and concepts for a particular area of the curriculum</a:t>
            </a:r>
          </a:p>
          <a:p>
            <a:endParaRPr lang="en-US" dirty="0"/>
          </a:p>
          <a:p>
            <a:r>
              <a:rPr lang="en-US" dirty="0"/>
              <a:t>Harlen (2010) highlights that big ideas can promote greater coherence in learning by acting as conceptual “pegs” on which children and young people can </a:t>
            </a:r>
            <a:r>
              <a:rPr lang="en-US" dirty="0" err="1"/>
              <a:t>organise</a:t>
            </a:r>
            <a:r>
              <a:rPr lang="en-US" dirty="0"/>
              <a:t> and make sense of their educational experiences. This approach helps address the challenge of some learners struggling to see the relevance of studying topics that appear to them as isolated, disconnected facts. </a:t>
            </a:r>
          </a:p>
          <a:p>
            <a:endParaRPr lang="en-US" dirty="0"/>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Full paper: </a:t>
            </a:r>
            <a:r>
              <a:rPr lang="en-US" sz="1200" b="1" u="sng" dirty="0">
                <a:solidFill>
                  <a:srgbClr val="000000"/>
                </a:solidFill>
                <a:latin typeface="Helveticish Bold"/>
                <a:ea typeface="Helveticish Bold"/>
                <a:cs typeface="Helveticish Bold"/>
                <a:sym typeface="Helveticish Bold"/>
                <a:hlinkClick r:id="rId3" tooltip="https://blogs.glowscotland.org.uk/glowblogs/public/cices/uploads/sites/10666/2024/12/18174321/CIC-Towards-an-Evolved-Technical-Framework-Discussion-Paper-FINAL-191224.pdf"/>
              </a:rPr>
              <a:t>Towards an Evolved Technical Framework</a:t>
            </a:r>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Podcast: </a:t>
            </a:r>
            <a:r>
              <a:rPr lang="en-US" sz="1200" b="1" u="sng" dirty="0">
                <a:solidFill>
                  <a:srgbClr val="000000"/>
                </a:solidFill>
                <a:latin typeface="Helveticish Bold"/>
                <a:ea typeface="Helveticish Bold"/>
                <a:cs typeface="Helveticish Bold"/>
                <a:sym typeface="Helveticish Bold"/>
                <a:hlinkClick r:id="" action="ppaction://noaction"/>
              </a:rPr>
              <a:t>Towards an Evolved Technical Framework</a:t>
            </a:r>
          </a:p>
          <a:p>
            <a:pPr algn="l">
              <a:lnSpc>
                <a:spcPts val="1890"/>
              </a:lnSpc>
              <a:spcBef>
                <a:spcPct val="0"/>
              </a:spcBef>
            </a:pPr>
            <a:endParaRPr lang="en-US" sz="1200" b="1" u="sng" dirty="0">
              <a:solidFill>
                <a:srgbClr val="000000"/>
              </a:solidFill>
              <a:latin typeface="Helveticish Bold"/>
              <a:ea typeface="Helveticish Bold"/>
              <a:cs typeface="Helveticish Bold"/>
              <a:sym typeface="Helveticish Bold"/>
              <a:hlinkClick r:id="" action="ppaction://noaction"/>
            </a:endParaRPr>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Further Reading: </a:t>
            </a: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4" tooltip="https://padlet.com/margaretcraw/sciences-curriculum-improvement-cycle-cic-resources-board-wy6o8nye0jm9sxz0/wish/do3MQJjYvbK5Q15w"/>
              </a:rPr>
              <a:t>Harlen 2010</a:t>
            </a:r>
            <a:endParaRPr lang="en-US" sz="1200" b="1" u="sng" dirty="0">
              <a:solidFill>
                <a:srgbClr val="000000"/>
              </a:solidFill>
              <a:latin typeface="Helveticish Bold"/>
              <a:ea typeface="Helveticish Bold"/>
              <a:cs typeface="Helveticish Bold"/>
              <a:sym typeface="Helveticish Bold"/>
            </a:endParaRPr>
          </a:p>
          <a:p>
            <a:pPr>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5" tooltip="https://padlet.com/margaretcraw/sciences-curriculum-improvement-cycle-cic-resources-board-wy6o8nye0jm9sxz0/wish/mDRxWBPqXJOnQjb1"/>
              </a:rPr>
              <a:t>Royal Society of Chemistry 2020</a:t>
            </a:r>
            <a:endParaRPr lang="en-US" sz="1200" b="1" u="sng" dirty="0">
              <a:solidFill>
                <a:srgbClr val="000000"/>
              </a:solidFill>
              <a:latin typeface="Helveticish Bold"/>
              <a:ea typeface="Helveticish Bold"/>
              <a:cs typeface="Helveticish Bold"/>
              <a:sym typeface="Helveticish Bold"/>
              <a:hlinkClick r:id="rId6" tooltip="https://padlet.com/margaretcraw/sciences-curriculum-improvement-cycle-cic-resources-board-wy6o8nye0jm9sxz0/wish/mDRxWBPqXJOnQjb1"/>
            </a:endParaRP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7" tooltip="https://padlet.com/margaretcraw/sciences-curriculum-improvement-cycle-cic-resources-board-wy6o8nye0jm9sxz0/wish/lkROZP5pbbg3WjMg"/>
              </a:rPr>
              <a:t>Royal Society of Biology 2021</a:t>
            </a:r>
            <a:endParaRPr lang="en-US" sz="1200" b="1" u="sng" dirty="0">
              <a:solidFill>
                <a:srgbClr val="000000"/>
              </a:solidFill>
              <a:latin typeface="Helveticish Bold"/>
              <a:ea typeface="Helveticish Bold"/>
              <a:cs typeface="Helveticish Bold"/>
              <a:sym typeface="Helveticish Bold"/>
            </a:endParaRPr>
          </a:p>
          <a:p>
            <a:pPr>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8" tooltip="https://padlet.com/margaretcraw/sciences-curriculum-improvement-cycle-cic-resources-board-wy6o8nye0jm9sxz0/wish/j40PQDXzg8OVQvXB"/>
              </a:rPr>
              <a:t>Primary Curriculum Advisory Group </a:t>
            </a:r>
            <a:r>
              <a:rPr lang="en-US" sz="1200" b="1" u="sng" dirty="0">
                <a:solidFill>
                  <a:srgbClr val="000000"/>
                </a:solidFill>
                <a:latin typeface="Helveticish Bold"/>
                <a:ea typeface="Helveticish Bold"/>
                <a:cs typeface="Helveticish Bold"/>
                <a:sym typeface="Helveticish Bold"/>
                <a:hlinkClick r:id="rId3" tooltip="https://blogs.glowscotland.org.uk/glowblogs/public/cices/uploads/sites/10666/2024/12/18174321/CIC-Towards-an-Evolved-Technical-Framework-Discussion-Paper-FINAL-191224.pdf"/>
              </a:rPr>
              <a:t>2023</a:t>
            </a: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9" tooltip="https://padlet.com/margaretcraw/sciences-curriculum-improvement-cycle-cic-resources-board-wy6o8nye0jm9sxz0/wish/yEPVZkGoPyJDZb0Y"/>
              </a:rPr>
              <a:t>Institute of Physics 2024</a:t>
            </a:r>
            <a:endParaRPr lang="en-US" sz="1200" b="1" u="sng" dirty="0">
              <a:solidFill>
                <a:srgbClr val="000000"/>
              </a:solidFill>
              <a:latin typeface="Helveticish Bold"/>
              <a:ea typeface="Helveticish Bold"/>
              <a:cs typeface="Helveticish Bold"/>
              <a:sym typeface="Helveticish Bold"/>
              <a:hlinkClick r:id="rId10" tooltip="https://padlet.com/margaretcraw/sciences-curriculum-improvement-cycle-cic-resources-board-wy6o8nye0jm9sxz0/wish/yEPVZkGoPyJDZb0Y"/>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proposed in the CIC paper, </a:t>
            </a:r>
            <a:r>
              <a:rPr lang="en-US" i="1" dirty="0"/>
              <a:t>Towards an evolved technical framework</a:t>
            </a:r>
            <a:r>
              <a:rPr lang="en-US" dirty="0"/>
              <a:t>, the revised curriculum will follow a know, do, understand model.</a:t>
            </a:r>
            <a:endParaRPr lang="en-US" dirty="0">
              <a:solidFill>
                <a:srgbClr val="444444"/>
              </a:solidFill>
            </a:endParaRPr>
          </a:p>
          <a:p>
            <a:endParaRPr lang="en-US" dirty="0">
              <a:solidFill>
                <a:srgbClr val="444444"/>
              </a:solidFill>
            </a:endParaRPr>
          </a:p>
          <a:p>
            <a:r>
              <a:rPr lang="en-US" b="1" dirty="0"/>
              <a:t>Full paper: </a:t>
            </a:r>
            <a:r>
              <a:rPr lang="en-US" b="1" dirty="0">
                <a:solidFill>
                  <a:srgbClr val="444444"/>
                </a:solidFill>
                <a:hlinkClick r:id="rId3"/>
              </a:rPr>
              <a:t>Towards an Evolved Technical Framework</a:t>
            </a:r>
            <a:endParaRPr lang="en-US" dirty="0">
              <a:solidFill>
                <a:srgbClr val="444444"/>
              </a:solidFill>
            </a:endParaRPr>
          </a:p>
          <a:p>
            <a:r>
              <a:rPr lang="en-US" b="1" dirty="0"/>
              <a:t>Podcast: </a:t>
            </a:r>
            <a:r>
              <a:rPr lang="en-US" b="1" dirty="0">
                <a:solidFill>
                  <a:srgbClr val="444444"/>
                </a:solidFill>
                <a:hlinkClick r:id="rId4"/>
              </a:rPr>
              <a:t>Towards an Evolved Technical Framework</a:t>
            </a:r>
            <a:endParaRPr lang="en-US" dirty="0">
              <a:solidFill>
                <a:srgbClr val="444444"/>
              </a:solidFill>
            </a:endParaRPr>
          </a:p>
          <a:p>
            <a:endParaRPr lang="en-US" dirty="0">
              <a:latin typeface="Calibri"/>
              <a:ea typeface="Calibri"/>
              <a:cs typeface="Calibri"/>
            </a:endParaRPr>
          </a:p>
          <a:p>
            <a:r>
              <a:rPr lang="en-US" dirty="0"/>
              <a:t>In the revised curriculum, there will be an emphasis on ensuring curriculum statements clearly specify what learners should:</a:t>
            </a:r>
          </a:p>
          <a:p>
            <a:pPr marL="171450" indent="-171450">
              <a:buFont typeface="Arial"/>
              <a:buChar char="•"/>
            </a:pPr>
            <a:r>
              <a:rPr lang="en-US" b="1" dirty="0"/>
              <a:t>Know</a:t>
            </a:r>
            <a:r>
              <a:rPr lang="en-US" dirty="0"/>
              <a:t> (factual knowledge)</a:t>
            </a:r>
          </a:p>
          <a:p>
            <a:pPr marL="171450" indent="-171450">
              <a:buFont typeface="Arial"/>
              <a:buChar char="•"/>
            </a:pPr>
            <a:r>
              <a:rPr lang="en-US" b="1" dirty="0"/>
              <a:t>Understand</a:t>
            </a:r>
            <a:r>
              <a:rPr lang="en-US" dirty="0"/>
              <a:t> (conceptual understanding)</a:t>
            </a:r>
          </a:p>
          <a:p>
            <a:pPr marL="171450" indent="-171450">
              <a:buFont typeface="Arial"/>
              <a:buChar char="•"/>
            </a:pPr>
            <a:r>
              <a:rPr lang="en-US" b="1" dirty="0"/>
              <a:t>Do</a:t>
            </a:r>
            <a:r>
              <a:rPr lang="en-US" dirty="0"/>
              <a:t> (practical or applied skills) across different disciplines.</a:t>
            </a:r>
          </a:p>
          <a:p>
            <a:endParaRPr lang="en-US" dirty="0"/>
          </a:p>
          <a:p>
            <a:pPr>
              <a:buFont typeface="Arial"/>
            </a:pPr>
            <a:r>
              <a:rPr lang="en-US" dirty="0"/>
              <a:t>Inspired by Ericsson’s principle: making curriculum expectations explicit in terms of knowledge, understanding, and action.</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11</a:t>
            </a:fld>
            <a:endParaRPr lang="en-GB"/>
          </a:p>
        </p:txBody>
      </p:sp>
    </p:spTree>
    <p:extLst>
      <p:ext uri="{BB962C8B-B14F-4D97-AF65-F5344CB8AC3E}">
        <p14:creationId xmlns:p14="http://schemas.microsoft.com/office/powerpoint/2010/main" val="3231759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665C-C9D9-AA0F-FBDE-785252801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BC502-D1ED-8D09-8D71-57EEBBD1A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380D4-6C32-CC57-5A83-33EBD283A84A}"/>
              </a:ext>
            </a:extLst>
          </p:cNvPr>
          <p:cNvSpPr>
            <a:spLocks noGrp="1"/>
          </p:cNvSpPr>
          <p:nvPr>
            <p:ph type="body" idx="1"/>
          </p:nvPr>
        </p:nvSpPr>
        <p:spPr/>
        <p:txBody>
          <a:bodyPr/>
          <a:lstStyle/>
          <a:p>
            <a:r>
              <a:rPr lang="en-US" dirty="0"/>
              <a:t>The new curriculum will have a number of layers </a:t>
            </a:r>
          </a:p>
          <a:p>
            <a:pPr marL="171450" indent="-171450">
              <a:buFont typeface="Arial"/>
              <a:buChar char="•"/>
            </a:pPr>
            <a:r>
              <a:rPr lang="en-US" b="1" dirty="0">
                <a:solidFill>
                  <a:srgbClr val="000000"/>
                </a:solidFill>
              </a:rPr>
              <a:t>Layer 1:</a:t>
            </a:r>
            <a:r>
              <a:rPr lang="en-US" dirty="0">
                <a:solidFill>
                  <a:srgbClr val="000000"/>
                </a:solidFill>
              </a:rPr>
              <a:t> High-level, overarching structure – includes the </a:t>
            </a:r>
            <a:r>
              <a:rPr lang="en-US" b="1" dirty="0">
                <a:solidFill>
                  <a:srgbClr val="000000"/>
                </a:solidFill>
              </a:rPr>
              <a:t>big ideas</a:t>
            </a:r>
            <a:r>
              <a:rPr lang="en-US" dirty="0">
                <a:solidFill>
                  <a:srgbClr val="000000"/>
                </a:solidFill>
              </a:rPr>
              <a:t> and key </a:t>
            </a:r>
            <a:r>
              <a:rPr lang="en-US" b="1" dirty="0">
                <a:solidFill>
                  <a:srgbClr val="000000"/>
                </a:solidFill>
              </a:rPr>
              <a:t>concepts</a:t>
            </a:r>
            <a:r>
              <a:rPr lang="en-US" dirty="0">
                <a:solidFill>
                  <a:srgbClr val="000000"/>
                </a:solidFill>
              </a:rPr>
              <a:t>.</a:t>
            </a:r>
            <a:endParaRPr lang="en-US" dirty="0"/>
          </a:p>
          <a:p>
            <a:pPr marL="171450" indent="-171450">
              <a:buFont typeface="Arial"/>
              <a:buChar char="•"/>
            </a:pPr>
            <a:r>
              <a:rPr lang="en-US" b="1" dirty="0">
                <a:solidFill>
                  <a:srgbClr val="000000"/>
                </a:solidFill>
              </a:rPr>
              <a:t>Layer 2:</a:t>
            </a:r>
            <a:r>
              <a:rPr lang="en-US" dirty="0">
                <a:solidFill>
                  <a:srgbClr val="000000"/>
                </a:solidFill>
              </a:rPr>
              <a:t> Focuses on </a:t>
            </a:r>
            <a:r>
              <a:rPr lang="en-US" b="1" dirty="0">
                <a:solidFill>
                  <a:srgbClr val="000000"/>
                </a:solidFill>
              </a:rPr>
              <a:t>knowing and doing</a:t>
            </a:r>
            <a:r>
              <a:rPr lang="en-US" dirty="0">
                <a:solidFill>
                  <a:srgbClr val="000000"/>
                </a:solidFill>
              </a:rPr>
              <a:t> – connecting knowledge to practical application.</a:t>
            </a:r>
            <a:endParaRPr lang="en-US" dirty="0"/>
          </a:p>
          <a:p>
            <a:pPr marL="171450" indent="-171450">
              <a:buFont typeface="Arial"/>
              <a:buChar char="•"/>
            </a:pPr>
            <a:r>
              <a:rPr lang="en-US" b="1" dirty="0">
                <a:solidFill>
                  <a:srgbClr val="000000"/>
                </a:solidFill>
              </a:rPr>
              <a:t>Layer 3:</a:t>
            </a:r>
            <a:r>
              <a:rPr lang="en-US" dirty="0">
                <a:solidFill>
                  <a:srgbClr val="000000"/>
                </a:solidFill>
              </a:rPr>
              <a:t> Detailed </a:t>
            </a:r>
            <a:r>
              <a:rPr lang="en-US" b="1" dirty="0">
                <a:solidFill>
                  <a:srgbClr val="000000"/>
                </a:solidFill>
              </a:rPr>
              <a:t>knowledge and skills statements</a:t>
            </a:r>
            <a:r>
              <a:rPr lang="en-US" dirty="0">
                <a:solidFill>
                  <a:srgbClr val="000000"/>
                </a:solidFill>
              </a:rPr>
              <a:t>, including progression across stages.</a:t>
            </a:r>
            <a:endParaRPr lang="en-US" dirty="0"/>
          </a:p>
          <a:p>
            <a:pPr marL="171450" indent="-171450">
              <a:buFont typeface="Arial"/>
              <a:buChar char="•"/>
            </a:pPr>
            <a:r>
              <a:rPr lang="en-US" b="1" dirty="0">
                <a:solidFill>
                  <a:srgbClr val="000000"/>
                </a:solidFill>
              </a:rPr>
              <a:t>Layer 4:</a:t>
            </a:r>
            <a:r>
              <a:rPr lang="en-US" dirty="0">
                <a:solidFill>
                  <a:srgbClr val="000000"/>
                </a:solidFill>
              </a:rPr>
              <a:t> </a:t>
            </a:r>
            <a:r>
              <a:rPr lang="en-US" b="1" dirty="0">
                <a:solidFill>
                  <a:srgbClr val="000000"/>
                </a:solidFill>
              </a:rPr>
              <a:t>Pedagogy</a:t>
            </a:r>
            <a:r>
              <a:rPr lang="en-US" dirty="0">
                <a:solidFill>
                  <a:srgbClr val="000000"/>
                </a:solidFill>
              </a:rPr>
              <a:t> – how the curriculum translates into classroom practice, teaching methods, and learning resources.</a:t>
            </a:r>
            <a:endParaRPr lang="en-US" dirty="0"/>
          </a:p>
          <a:p>
            <a:endParaRPr lang="en-US" dirty="0">
              <a:solidFill>
                <a:srgbClr val="000000"/>
              </a:solidFill>
            </a:endParaRPr>
          </a:p>
        </p:txBody>
      </p:sp>
      <p:sp>
        <p:nvSpPr>
          <p:cNvPr id="4" name="Slide Number Placeholder 3">
            <a:extLst>
              <a:ext uri="{FF2B5EF4-FFF2-40B4-BE49-F238E27FC236}">
                <a16:creationId xmlns:a16="http://schemas.microsoft.com/office/drawing/2014/main" id="{7C64F11D-FA9B-D837-CC1B-5C3704EA53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275D-C9E2-40C0-A06B-C5833E3C6DE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39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 the curriculum technical framework is presented does not determine teaching and pedagogy.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three Big Ideas do </a:t>
            </a:r>
            <a:r>
              <a:rPr lang="en-GB" b="1" dirty="0"/>
              <a:t>not</a:t>
            </a:r>
            <a:r>
              <a:rPr lang="en-GB" dirty="0"/>
              <a:t> dictate pedagogy. They provide the high-level structure that guides progression, coherence and selection of content for the curriculum.</a:t>
            </a:r>
          </a:p>
          <a:p>
            <a:r>
              <a:rPr lang="en-GB" dirty="0"/>
              <a:t>For example, the big ideas, knowledge and skills will not need to be taught in the order they are presented in the technical framework.</a:t>
            </a:r>
          </a:p>
          <a:p>
            <a:r>
              <a:rPr lang="en-GB" dirty="0"/>
              <a:t>Our ambition in developing the big ideas, is to create an exciting curriculum that provides ample opportunities for engaging and future-orientated learning.</a:t>
            </a:r>
          </a:p>
          <a:p>
            <a:r>
              <a:rPr lang="en-GB" dirty="0"/>
              <a:t>Our aim is to get the balance right between providing clarity and autonomy to practitioners.</a:t>
            </a:r>
            <a:br>
              <a:rPr lang="en-GB" dirty="0"/>
            </a:br>
            <a:endParaRPr lang="en-GB" dirty="0"/>
          </a:p>
        </p:txBody>
      </p:sp>
      <p:sp>
        <p:nvSpPr>
          <p:cNvPr id="4" name="Slide Number Placeholder 3"/>
          <p:cNvSpPr>
            <a:spLocks noGrp="1"/>
          </p:cNvSpPr>
          <p:nvPr>
            <p:ph type="sldNum" sz="quarter" idx="5"/>
          </p:nvPr>
        </p:nvSpPr>
        <p:spPr/>
        <p:txBody>
          <a:bodyPr/>
          <a:lstStyle/>
          <a:p>
            <a:fld id="{014E32AF-03DD-4A3F-982E-0CF84EE43EB2}" type="slidenum">
              <a:rPr lang="en-GB" smtClean="0"/>
              <a:t>13</a:t>
            </a:fld>
            <a:endParaRPr lang="en-GB"/>
          </a:p>
        </p:txBody>
      </p:sp>
    </p:spTree>
    <p:extLst>
      <p:ext uri="{BB962C8B-B14F-4D97-AF65-F5344CB8AC3E}">
        <p14:creationId xmlns:p14="http://schemas.microsoft.com/office/powerpoint/2010/main" val="374510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Curriculum Improvement Cycle process is adopting a service design process.  The Education Scotland science team have facilitated the process and worked alongside key groups, comprising predominantly of practitioners (70% of session/event attendees).</a:t>
            </a:r>
          </a:p>
          <a:p>
            <a:r>
              <a:rPr lang="en-US" dirty="0">
                <a:ea typeface="Calibri"/>
                <a:cs typeface="Calibri"/>
              </a:rPr>
              <a:t>Valued partner </a:t>
            </a:r>
            <a:r>
              <a:rPr lang="en-US" dirty="0" err="1">
                <a:ea typeface="Calibri"/>
                <a:cs typeface="Calibri"/>
              </a:rPr>
              <a:t>organisations</a:t>
            </a:r>
            <a:r>
              <a:rPr lang="en-US" dirty="0">
                <a:ea typeface="Calibri"/>
                <a:cs typeface="Calibri"/>
              </a:rPr>
              <a:t> from around Scotland have also been part of the CIC groups (30% of CIC groups).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14</a:t>
            </a:fld>
            <a:endParaRPr lang="en-GB"/>
          </a:p>
        </p:txBody>
      </p:sp>
    </p:spTree>
    <p:extLst>
      <p:ext uri="{BB962C8B-B14F-4D97-AF65-F5344CB8AC3E}">
        <p14:creationId xmlns:p14="http://schemas.microsoft.com/office/powerpoint/2010/main" val="338202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as a reminder of the many CIC groups that are supporting the Sciences CIC process.</a:t>
            </a:r>
            <a:endParaRPr lang="en-GB" dirty="0">
              <a:ea typeface="Calibri"/>
              <a:cs typeface="Calibri"/>
            </a:endParaRPr>
          </a:p>
          <a:p>
            <a:endParaRPr lang="en-GB" dirty="0"/>
          </a:p>
          <a:p>
            <a:r>
              <a:rPr lang="en-GB" dirty="0"/>
              <a:t>The Collaboration Group includes approximately 100 participants, 86 of whom are practitioners. Membership was determined through open recruitment using a set of criteria designed to ensure practitioner representation across all 32 local authorities, encompassing all sectors, roles, and levels of experience.</a:t>
            </a:r>
            <a:endParaRPr lang="en-US" dirty="0">
              <a:solidFill>
                <a:srgbClr val="444444"/>
              </a:solidFill>
            </a:endParaRPr>
          </a:p>
          <a:p>
            <a:r>
              <a:rPr lang="en-GB" dirty="0"/>
              <a:t>The role of the collaboration group is to: </a:t>
            </a:r>
            <a:endParaRPr lang="en-US" dirty="0">
              <a:solidFill>
                <a:srgbClr val="444444"/>
              </a:solidFill>
            </a:endParaRPr>
          </a:p>
          <a:p>
            <a:r>
              <a:rPr lang="en-GB" dirty="0"/>
              <a:t>▪ identify what works and what is not working in their area of focus; </a:t>
            </a:r>
            <a:endParaRPr lang="en-US" dirty="0">
              <a:solidFill>
                <a:srgbClr val="444444"/>
              </a:solidFill>
            </a:endParaRPr>
          </a:p>
          <a:p>
            <a:r>
              <a:rPr lang="en-GB" dirty="0"/>
              <a:t>▪ explore options and possible solutions to areas needing change or improvement;</a:t>
            </a:r>
            <a:endParaRPr lang="en-GB" dirty="0">
              <a:solidFill>
                <a:srgbClr val="444444"/>
              </a:solidFill>
            </a:endParaRPr>
          </a:p>
          <a:p>
            <a:r>
              <a:rPr lang="en-GB" dirty="0"/>
              <a:t>▪ gather feedback on emerging proposals; </a:t>
            </a:r>
            <a:endParaRPr lang="en-GB" dirty="0">
              <a:solidFill>
                <a:srgbClr val="444444"/>
              </a:solidFill>
            </a:endParaRPr>
          </a:p>
          <a:p>
            <a:r>
              <a:rPr lang="en-GB" dirty="0"/>
              <a:t>▪ sense check and test possible solutions; </a:t>
            </a:r>
            <a:endParaRPr lang="en-GB" dirty="0">
              <a:solidFill>
                <a:srgbClr val="444444"/>
              </a:solidFill>
            </a:endParaRPr>
          </a:p>
          <a:p>
            <a:r>
              <a:rPr lang="en-GB" dirty="0"/>
              <a:t>▪ engage in sharing, learning, adopting; and </a:t>
            </a:r>
            <a:endParaRPr lang="en-GB" dirty="0">
              <a:solidFill>
                <a:srgbClr val="444444"/>
              </a:solidFill>
            </a:endParaRPr>
          </a:p>
          <a:p>
            <a:r>
              <a:rPr lang="en-GB" dirty="0"/>
              <a:t>▪ be advocates for the overall CIC work.</a:t>
            </a:r>
            <a:endParaRPr lang="en-GB" dirty="0">
              <a:solidFill>
                <a:srgbClr val="444444"/>
              </a:solidFill>
            </a:endParaRPr>
          </a:p>
          <a:p>
            <a:endParaRPr lang="en-GB" dirty="0">
              <a:solidFill>
                <a:srgbClr val="444444"/>
              </a:solidFill>
            </a:endParaRPr>
          </a:p>
          <a:p>
            <a:r>
              <a:rPr lang="en-GB" dirty="0"/>
              <a:t>The Sciences Core Group is made up of 30 participants drawn from the collaboration group.  Of these 30 core group members, 21 are practitioners. The role of the core group is to: </a:t>
            </a:r>
            <a:endParaRPr lang="en-US" dirty="0">
              <a:solidFill>
                <a:srgbClr val="444444"/>
              </a:solidFill>
            </a:endParaRPr>
          </a:p>
          <a:p>
            <a:r>
              <a:rPr lang="en-GB" dirty="0"/>
              <a:t>• develop the options and possible solutions identified by the collaboration group; </a:t>
            </a:r>
            <a:endParaRPr lang="en-GB" dirty="0">
              <a:solidFill>
                <a:srgbClr val="444444"/>
              </a:solidFill>
            </a:endParaRPr>
          </a:p>
          <a:p>
            <a:r>
              <a:rPr lang="en-GB" dirty="0"/>
              <a:t>• analyse and respond to feedback from collaboration, critical friends and steering groups; and </a:t>
            </a:r>
            <a:endParaRPr lang="en-GB" dirty="0">
              <a:solidFill>
                <a:srgbClr val="444444"/>
              </a:solidFill>
            </a:endParaRPr>
          </a:p>
          <a:p>
            <a:r>
              <a:rPr lang="en-GB" dirty="0"/>
              <a:t>• comment and give feedback on relevant papers emerging from the overall CIC work.</a:t>
            </a:r>
            <a:endParaRPr lang="en-GB" dirty="0">
              <a:solidFill>
                <a:srgbClr val="444444"/>
              </a:solidFill>
            </a:endParaRPr>
          </a:p>
          <a:p>
            <a:endParaRPr lang="en-GB" dirty="0">
              <a:solidFill>
                <a:srgbClr val="444444"/>
              </a:solidFill>
            </a:endParaRPr>
          </a:p>
          <a:p>
            <a:r>
              <a:rPr lang="en-GB" dirty="0"/>
              <a:t>The Collaboration Group and Core Group work in close alignment, with each informing and shaping the other’s activity. Insights and actions from one feed directly into the work of the other, creating a continuous cycle of learning, refinement, and impact.</a:t>
            </a:r>
            <a:endParaRPr lang="en-GB" dirty="0">
              <a:solidFill>
                <a:srgbClr val="444444"/>
              </a:solidFill>
            </a:endParaRPr>
          </a:p>
          <a:p>
            <a:endParaRPr lang="en-GB" dirty="0">
              <a:solidFill>
                <a:srgbClr val="444444"/>
              </a:solidFill>
            </a:endParaRPr>
          </a:p>
          <a:p>
            <a:r>
              <a:rPr lang="en-GB" dirty="0"/>
              <a:t>The steering group is co-chaired by ADES, ES and SG and is made up of 10-15 participants from local and national government as well as representation from initial teacher education (ITE) (through the Scottish Council of Deans of Education). The role of the Steering group is to:</a:t>
            </a:r>
            <a:endParaRPr lang="en-GB" dirty="0">
              <a:solidFill>
                <a:srgbClr val="444444"/>
              </a:solidFill>
            </a:endParaRPr>
          </a:p>
          <a:p>
            <a:r>
              <a:rPr lang="en-GB" dirty="0"/>
              <a:t>▪ create the enabling environment</a:t>
            </a:r>
            <a:endParaRPr lang="en-US" dirty="0">
              <a:solidFill>
                <a:srgbClr val="444444"/>
              </a:solidFill>
            </a:endParaRPr>
          </a:p>
          <a:p>
            <a:r>
              <a:rPr lang="en-GB" dirty="0"/>
              <a:t>▪ give /source strategic advice and direction </a:t>
            </a:r>
            <a:endParaRPr lang="en-US" dirty="0">
              <a:solidFill>
                <a:srgbClr val="444444"/>
              </a:solidFill>
            </a:endParaRPr>
          </a:p>
          <a:p>
            <a:r>
              <a:rPr lang="en-GB" dirty="0"/>
              <a:t>▪ provide support and challenge </a:t>
            </a:r>
            <a:endParaRPr lang="en-US" dirty="0">
              <a:solidFill>
                <a:srgbClr val="444444"/>
              </a:solidFill>
            </a:endParaRPr>
          </a:p>
          <a:p>
            <a:r>
              <a:rPr lang="en-GB" dirty="0"/>
              <a:t>▪ be advocates for the overall CIC, supporting and championing the work </a:t>
            </a:r>
            <a:endParaRPr lang="en-US" dirty="0">
              <a:solidFill>
                <a:srgbClr val="444444"/>
              </a:solidFill>
            </a:endParaRPr>
          </a:p>
          <a:p>
            <a:r>
              <a:rPr lang="en-GB" dirty="0"/>
              <a:t>▪ ensure a coherent response for each of the four phases of the CIC </a:t>
            </a:r>
            <a:endParaRPr lang="en-US" dirty="0">
              <a:solidFill>
                <a:srgbClr val="444444"/>
              </a:solidFill>
            </a:endParaRPr>
          </a:p>
          <a:p>
            <a:r>
              <a:rPr lang="en-GB" dirty="0"/>
              <a:t>▪ provide oversight and coordination of the overall work</a:t>
            </a:r>
            <a:endParaRPr lang="en-GB" dirty="0">
              <a:solidFill>
                <a:srgbClr val="444444"/>
              </a:solidFill>
            </a:endParaRPr>
          </a:p>
          <a:p>
            <a:r>
              <a:rPr lang="en-GB" dirty="0"/>
              <a:t>▪ identify issues emerging from the overall work </a:t>
            </a:r>
            <a:endParaRPr lang="en-GB" dirty="0">
              <a:solidFill>
                <a:srgbClr val="444444"/>
              </a:solidFill>
            </a:endParaRPr>
          </a:p>
          <a:p>
            <a:r>
              <a:rPr lang="en-GB" dirty="0"/>
              <a:t>▪ agree approaches to evaluation and monitoring</a:t>
            </a:r>
            <a:endParaRPr lang="en-GB" dirty="0">
              <a:solidFill>
                <a:srgbClr val="444444"/>
              </a:solidFill>
            </a:endParaRPr>
          </a:p>
          <a:p>
            <a:endParaRPr lang="en-GB" dirty="0">
              <a:solidFill>
                <a:srgbClr val="444444"/>
              </a:solidFill>
            </a:endParaRPr>
          </a:p>
          <a:p>
            <a:r>
              <a:rPr lang="en-GB" dirty="0"/>
              <a:t>Critical friends support and complement the work of the Collaboration and Core Groups and they offer feedback and commentary as the work develops. Critical friends include practitioners, stakeholders and partners, employers and academics who volunteered or could not be involved directly in the Collaboration and Core Groups.  At present, we have 97 active practitioners that make up the group of CFs.  We have several focus groups that you can see on screen. </a:t>
            </a:r>
          </a:p>
          <a:p>
            <a:endParaRPr lang="en-GB" dirty="0">
              <a:solidFill>
                <a:srgbClr val="444444"/>
              </a:solidFill>
            </a:endParaRPr>
          </a:p>
          <a:p>
            <a:r>
              <a:rPr lang="en-GB" dirty="0"/>
              <a:t>The role of the group is to: </a:t>
            </a:r>
            <a:endParaRPr lang="en-GB" dirty="0">
              <a:solidFill>
                <a:srgbClr val="444444"/>
              </a:solidFill>
            </a:endParaRPr>
          </a:p>
          <a:p>
            <a:r>
              <a:rPr lang="en-GB" dirty="0"/>
              <a:t>▪ serve as a sounding board for ideas, proposals and approaches </a:t>
            </a:r>
            <a:endParaRPr lang="en-GB" dirty="0">
              <a:solidFill>
                <a:srgbClr val="444444"/>
              </a:solidFill>
            </a:endParaRPr>
          </a:p>
          <a:p>
            <a:r>
              <a:rPr lang="en-GB" dirty="0"/>
              <a:t>▪ review and evaluate proposals, frameworks, and processes critically to identify areas for improvement </a:t>
            </a:r>
            <a:endParaRPr lang="en-GB" dirty="0">
              <a:solidFill>
                <a:srgbClr val="444444"/>
              </a:solidFill>
            </a:endParaRPr>
          </a:p>
          <a:p>
            <a:r>
              <a:rPr lang="en-GB" dirty="0"/>
              <a:t>▪ provide an external lens to challenge assumptions and ensure innovative, evidence-based approaches</a:t>
            </a:r>
            <a:endParaRPr lang="en-GB" dirty="0">
              <a:solidFill>
                <a:srgbClr val="444444"/>
              </a:solidFill>
            </a:endParaRPr>
          </a:p>
          <a:p>
            <a:endParaRPr lang="en-GB" dirty="0">
              <a:solidFill>
                <a:srgbClr val="444444"/>
              </a:solidFill>
            </a:endParaRPr>
          </a:p>
          <a:p>
            <a:r>
              <a:rPr lang="en-GB" dirty="0"/>
              <a:t>Via webinars such as this, our termly newsletters and the Science CIC blog, the science team are also connecting with wider networks to update and include their voices in the process at key points.</a:t>
            </a:r>
            <a:endParaRPr lang="en-US" dirty="0">
              <a:solidFill>
                <a:srgbClr val="444444"/>
              </a:solidFill>
            </a:endParaRPr>
          </a:p>
          <a:p>
            <a:endParaRPr lang="en-GB" dirty="0">
              <a:solidFill>
                <a:srgbClr val="444444"/>
              </a:solidFill>
            </a:endParaRPr>
          </a:p>
          <a:p>
            <a:r>
              <a:rPr lang="en-GB" dirty="0"/>
              <a:t>The work of all these key groups all feeds into the curriculum improvement cycle.  A top line summary of the journey so far for the Science CIC process from our various events/workshops and online sessions can be seen on screen:</a:t>
            </a:r>
          </a:p>
          <a:p>
            <a:r>
              <a:rPr lang="en-GB" dirty="0"/>
              <a:t>•What's working/not working</a:t>
            </a:r>
            <a:endParaRPr lang="en-GB" dirty="0">
              <a:ea typeface="Calibri"/>
              <a:cs typeface="Calibri"/>
            </a:endParaRPr>
          </a:p>
          <a:p>
            <a:r>
              <a:rPr lang="en-GB" dirty="0"/>
              <a:t>•How does science support the four capacities?</a:t>
            </a:r>
            <a:endParaRPr lang="en-GB" dirty="0">
              <a:ea typeface="Calibri"/>
              <a:cs typeface="Calibri"/>
            </a:endParaRPr>
          </a:p>
          <a:p>
            <a:r>
              <a:rPr lang="en-GB" dirty="0"/>
              <a:t>•What does a future-orientated science curriculum look/feel like?</a:t>
            </a:r>
            <a:endParaRPr lang="en-GB" dirty="0">
              <a:ea typeface="Calibri"/>
              <a:cs typeface="Calibri"/>
            </a:endParaRPr>
          </a:p>
          <a:p>
            <a:r>
              <a:rPr lang="en-GB" dirty="0"/>
              <a:t>•Cross-curricular expectations</a:t>
            </a:r>
            <a:endParaRPr lang="en-GB" dirty="0">
              <a:ea typeface="Calibri"/>
              <a:cs typeface="Calibri"/>
            </a:endParaRPr>
          </a:p>
          <a:p>
            <a:r>
              <a:rPr lang="en-GB" dirty="0"/>
              <a:t>•Curriculum rationale</a:t>
            </a:r>
            <a:endParaRPr lang="en-GB" dirty="0">
              <a:ea typeface="Calibri"/>
              <a:cs typeface="Calibri"/>
            </a:endParaRPr>
          </a:p>
          <a:p>
            <a:r>
              <a:rPr lang="en-GB" dirty="0"/>
              <a:t>•Knowledge</a:t>
            </a:r>
            <a:endParaRPr lang="en-GB" dirty="0">
              <a:ea typeface="Calibri"/>
              <a:cs typeface="Calibri"/>
            </a:endParaRPr>
          </a:p>
          <a:p>
            <a:r>
              <a:rPr lang="en-GB" dirty="0"/>
              <a:t>•Concepts</a:t>
            </a:r>
            <a:endParaRPr lang="en-GB" dirty="0">
              <a:ea typeface="Calibri"/>
              <a:cs typeface="Calibri"/>
            </a:endParaRPr>
          </a:p>
          <a:p>
            <a:r>
              <a:rPr lang="en-GB" dirty="0"/>
              <a:t>•Big ideas</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8EAA-B02B-419C-98ED-D32A475768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305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big ideas have been developed through an iterative approach, which is typical of the service design approach.</a:t>
            </a:r>
          </a:p>
          <a:p>
            <a:r>
              <a:rPr lang="en-GB" dirty="0"/>
              <a:t>They started to take shape between March and June through discussions in our Core and Collaboration Groups.</a:t>
            </a:r>
          </a:p>
          <a:p>
            <a:r>
              <a:rPr lang="en-GB" dirty="0"/>
              <a:t>More detail of each stage of the journey will be shown in the slides to follow.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42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Sciences CIC Core Group took part in a two-day workshop in August 2025. They spent time considering the thinking and output from the Collaboration Group Day 2 on 12 June. The main output was the identification of six emerging big ideas for sciences. </a:t>
            </a:r>
            <a:endParaRPr lang="en-GB"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36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six big ideas and the emerging structure that sat beneath them were then shared with the Collaboration Group to gather feedback on the Core Group’s emerging work.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F135A-EC9B-4C62-8855-26D6B0B3B2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497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 sciences network webinar was also held in October 2025 to gather further feedback on the emerging big ideas and to help shape decision-making of the CIC groups.</a:t>
            </a:r>
          </a:p>
          <a:p>
            <a:r>
              <a:rPr lang="en-US" dirty="0">
                <a:latin typeface="Calibri"/>
                <a:ea typeface="Calibri"/>
                <a:cs typeface="Calibri"/>
              </a:rPr>
              <a:t>This slide outlines some of the themes emerging from this initial feedback.</a:t>
            </a:r>
          </a:p>
        </p:txBody>
      </p:sp>
      <p:sp>
        <p:nvSpPr>
          <p:cNvPr id="4" name="Slide Number Placeholder 3"/>
          <p:cNvSpPr>
            <a:spLocks noGrp="1"/>
          </p:cNvSpPr>
          <p:nvPr>
            <p:ph type="sldNum" sz="quarter" idx="5"/>
          </p:nvPr>
        </p:nvSpPr>
        <p:spPr/>
        <p:txBody>
          <a:bodyPr/>
          <a:lstStyle/>
          <a:p>
            <a:fld id="{AA6F5F98-C54B-4779-84EC-C26C1C84FBEE}" type="slidenum">
              <a:rPr lang="en-GB" smtClean="0"/>
              <a:t>19</a:t>
            </a:fld>
            <a:endParaRPr lang="en-GB"/>
          </a:p>
        </p:txBody>
      </p:sp>
    </p:spTree>
    <p:extLst>
      <p:ext uri="{BB962C8B-B14F-4D97-AF65-F5344CB8AC3E}">
        <p14:creationId xmlns:p14="http://schemas.microsoft.com/office/powerpoint/2010/main" val="155697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6F5F98-C54B-4779-84EC-C26C1C84FBEE}" type="slidenum">
              <a:rPr lang="en-GB" smtClean="0"/>
              <a:t>2</a:t>
            </a:fld>
            <a:endParaRPr lang="en-GB"/>
          </a:p>
        </p:txBody>
      </p:sp>
    </p:spTree>
    <p:extLst>
      <p:ext uri="{BB962C8B-B14F-4D97-AF65-F5344CB8AC3E}">
        <p14:creationId xmlns:p14="http://schemas.microsoft.com/office/powerpoint/2010/main" val="2613021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November 2025, we collated the evidence and presented it to our Core Group members at their two-day workshop.</a:t>
            </a:r>
            <a:br>
              <a:rPr lang="en-GB" dirty="0"/>
            </a:br>
            <a:r>
              <a:rPr lang="en-GB" dirty="0"/>
              <a:t>Activities included:</a:t>
            </a:r>
          </a:p>
          <a:p>
            <a:pPr marL="457200" indent="-228600">
              <a:lnSpc>
                <a:spcPct val="90000"/>
              </a:lnSpc>
              <a:spcAft>
                <a:spcPts val="1200"/>
              </a:spcAft>
              <a:buFont typeface="Arial" panose="020B0604020202020204" pitchFamily="34" charset="0"/>
              <a:buChar char="•"/>
            </a:pPr>
            <a:r>
              <a:rPr lang="en-US" sz="1200" dirty="0"/>
              <a:t>Sorting  knowledge bundles into big ideas</a:t>
            </a:r>
          </a:p>
          <a:p>
            <a:pPr marL="457200" indent="-228600">
              <a:lnSpc>
                <a:spcPct val="90000"/>
              </a:lnSpc>
              <a:spcAft>
                <a:spcPts val="1200"/>
              </a:spcAft>
              <a:buFont typeface="Arial" panose="020B0604020202020204" pitchFamily="34" charset="0"/>
              <a:buChar char="•"/>
            </a:pPr>
            <a:r>
              <a:rPr lang="en-US" sz="1200" dirty="0"/>
              <a:t>Reviewing big idea structure</a:t>
            </a:r>
          </a:p>
          <a:p>
            <a:pPr marL="457200" indent="-228600">
              <a:lnSpc>
                <a:spcPct val="90000"/>
              </a:lnSpc>
              <a:spcAft>
                <a:spcPts val="1200"/>
              </a:spcAft>
              <a:buFont typeface="Arial" panose="020B0604020202020204" pitchFamily="34" charset="0"/>
              <a:buChar char="•"/>
            </a:pPr>
            <a:r>
              <a:rPr lang="en-US" sz="1200" dirty="0"/>
              <a:t>Developing big idea narratives</a:t>
            </a:r>
          </a:p>
          <a:p>
            <a:pPr marL="457200" indent="-228600">
              <a:lnSpc>
                <a:spcPct val="90000"/>
              </a:lnSpc>
              <a:spcAft>
                <a:spcPts val="1200"/>
              </a:spcAft>
              <a:buFont typeface="Arial" panose="020B0604020202020204" pitchFamily="34" charset="0"/>
              <a:buChar char="•"/>
            </a:pPr>
            <a:r>
              <a:rPr lang="en-US" sz="1200" dirty="0"/>
              <a:t>Considering overarching concepts</a:t>
            </a:r>
          </a:p>
          <a:p>
            <a:pPr marL="457200" indent="-228600">
              <a:lnSpc>
                <a:spcPct val="90000"/>
              </a:lnSpc>
              <a:spcAft>
                <a:spcPts val="1200"/>
              </a:spcAft>
              <a:buFont typeface="Arial" panose="020B0604020202020204" pitchFamily="34" charset="0"/>
              <a:buChar char="•"/>
            </a:pPr>
            <a:r>
              <a:rPr lang="en-US" sz="1200" dirty="0"/>
              <a:t>Drafting overarching concepts statements</a:t>
            </a:r>
          </a:p>
          <a:p>
            <a:endParaRPr lang="en-GB" dirty="0"/>
          </a:p>
        </p:txBody>
      </p:sp>
      <p:sp>
        <p:nvSpPr>
          <p:cNvPr id="4" name="Slide Number Placeholder 3"/>
          <p:cNvSpPr>
            <a:spLocks noGrp="1"/>
          </p:cNvSpPr>
          <p:nvPr>
            <p:ph type="sldNum" sz="quarter" idx="5"/>
          </p:nvPr>
        </p:nvSpPr>
        <p:spPr/>
        <p:txBody>
          <a:bodyPr/>
          <a:lstStyle/>
          <a:p>
            <a:fld id="{014E32AF-03DD-4A3F-982E-0CF84EE43EB2}" type="slidenum">
              <a:rPr lang="en-GB" smtClean="0"/>
              <a:t>20</a:t>
            </a:fld>
            <a:endParaRPr lang="en-GB"/>
          </a:p>
        </p:txBody>
      </p:sp>
    </p:spTree>
    <p:extLst>
      <p:ext uri="{BB962C8B-B14F-4D97-AF65-F5344CB8AC3E}">
        <p14:creationId xmlns:p14="http://schemas.microsoft.com/office/powerpoint/2010/main" val="2766599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from network webinars and Critical Friends focus groups suggested that the big ideas should be more </a:t>
            </a:r>
            <a:r>
              <a:rPr lang="en-GB" b="1" dirty="0"/>
              <a:t>integrated i.e. not take a discipline-specific approach</a:t>
            </a:r>
            <a:r>
              <a:rPr lang="en-GB" dirty="0"/>
              <a:t>. </a:t>
            </a:r>
          </a:p>
          <a:p>
            <a:r>
              <a:rPr lang="en-GB" dirty="0"/>
              <a:t>We were keen to explore ways to achieve this.</a:t>
            </a:r>
            <a:endParaRPr lang="en-US" dirty="0"/>
          </a:p>
          <a:p>
            <a:r>
              <a:rPr lang="en-GB" dirty="0"/>
              <a:t>One of the Core Group’s tasks was to develop an approach for the </a:t>
            </a:r>
            <a:r>
              <a:rPr lang="en-GB" b="1" dirty="0"/>
              <a:t>middle big ideas</a:t>
            </a:r>
            <a:r>
              <a:rPr lang="en-GB" dirty="0"/>
              <a:t> that worked across subjects, rather than being limited to chemistry, physics, or biology.</a:t>
            </a:r>
          </a:p>
          <a:p>
            <a:endParaRPr lang="en-GB" dirty="0"/>
          </a:p>
        </p:txBody>
      </p:sp>
      <p:sp>
        <p:nvSpPr>
          <p:cNvPr id="4" name="Slide Number Placeholder 3"/>
          <p:cNvSpPr>
            <a:spLocks noGrp="1"/>
          </p:cNvSpPr>
          <p:nvPr>
            <p:ph type="sldNum" sz="quarter" idx="5"/>
          </p:nvPr>
        </p:nvSpPr>
        <p:spPr/>
        <p:txBody>
          <a:bodyPr/>
          <a:lstStyle/>
          <a:p>
            <a:fld id="{9C6D0C84-976A-4CDC-954F-54D329D0C604}" type="slidenum">
              <a:rPr lang="en-GB" smtClean="0"/>
              <a:t>21</a:t>
            </a:fld>
            <a:endParaRPr lang="en-GB"/>
          </a:p>
        </p:txBody>
      </p:sp>
    </p:spTree>
    <p:extLst>
      <p:ext uri="{BB962C8B-B14F-4D97-AF65-F5344CB8AC3E}">
        <p14:creationId xmlns:p14="http://schemas.microsoft.com/office/powerpoint/2010/main" val="3109582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slide shows the Menti voting results from Core Group workshop 3 (20-21 November 2025) on the integrated (non-discipline specific) model for the 6 big ideas.</a:t>
            </a:r>
          </a:p>
          <a:p>
            <a:pPr>
              <a:defRPr/>
            </a:pPr>
            <a:r>
              <a:rPr lang="en-GB" dirty="0"/>
              <a:t>The Core Group feel it was workable and that they could live with the approaches they had identified.</a:t>
            </a:r>
          </a:p>
          <a:p>
            <a:pPr>
              <a:defRPr/>
            </a:pPr>
            <a:r>
              <a:rPr lang="en-GB" dirty="0"/>
              <a:t>However, for our new curriculum we wanted an approach that garnered a much more positive response.</a:t>
            </a:r>
          </a:p>
          <a:p>
            <a:endParaRPr lang="en-GB" dirty="0"/>
          </a:p>
        </p:txBody>
      </p:sp>
      <p:sp>
        <p:nvSpPr>
          <p:cNvPr id="4" name="Slide Number Placeholder 3"/>
          <p:cNvSpPr>
            <a:spLocks noGrp="1"/>
          </p:cNvSpPr>
          <p:nvPr>
            <p:ph type="sldNum" sz="quarter" idx="5"/>
          </p:nvPr>
        </p:nvSpPr>
        <p:spPr/>
        <p:txBody>
          <a:bodyPr/>
          <a:lstStyle/>
          <a:p>
            <a:fld id="{014E32AF-03DD-4A3F-982E-0CF84EE43EB2}" type="slidenum">
              <a:rPr lang="en-GB" smtClean="0"/>
              <a:t>22</a:t>
            </a:fld>
            <a:endParaRPr lang="en-GB"/>
          </a:p>
        </p:txBody>
      </p:sp>
    </p:spTree>
    <p:extLst>
      <p:ext uri="{BB962C8B-B14F-4D97-AF65-F5344CB8AC3E}">
        <p14:creationId xmlns:p14="http://schemas.microsoft.com/office/powerpoint/2010/main" val="7730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57F31-07B2-0C9F-100D-52595800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05FC6-787A-1FC8-FD6D-060AA2CDA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29897-13A5-D46A-155A-078E38C83413}"/>
              </a:ext>
            </a:extLst>
          </p:cNvPr>
          <p:cNvSpPr>
            <a:spLocks noGrp="1"/>
          </p:cNvSpPr>
          <p:nvPr>
            <p:ph type="body" idx="1"/>
          </p:nvPr>
        </p:nvSpPr>
        <p:spPr/>
        <p:txBody>
          <a:bodyPr/>
          <a:lstStyle/>
          <a:p>
            <a:r>
              <a:rPr lang="en-GB" dirty="0"/>
              <a:t>When reflecting on the process and discussions that flowed from this task we began to realise that there were fundamental issues with using six big ideas. For example, group members were identifying a number of opportunities to merge different combinations of the big ideas. This suggested strongly that there was a need to rationalise the six big ideas into a smaller number of big ideas.</a:t>
            </a:r>
            <a:endParaRPr lang="en-US" dirty="0"/>
          </a:p>
        </p:txBody>
      </p:sp>
      <p:sp>
        <p:nvSpPr>
          <p:cNvPr id="4" name="Slide Number Placeholder 3">
            <a:extLst>
              <a:ext uri="{FF2B5EF4-FFF2-40B4-BE49-F238E27FC236}">
                <a16:creationId xmlns:a16="http://schemas.microsoft.com/office/drawing/2014/main" id="{E2989974-080D-DB02-24DE-811399DFC243}"/>
              </a:ext>
            </a:extLst>
          </p:cNvPr>
          <p:cNvSpPr>
            <a:spLocks noGrp="1"/>
          </p:cNvSpPr>
          <p:nvPr>
            <p:ph type="sldNum" sz="quarter" idx="5"/>
          </p:nvPr>
        </p:nvSpPr>
        <p:spPr/>
        <p:txBody>
          <a:bodyPr/>
          <a:lstStyle/>
          <a:p>
            <a:fld id="{9C6D0C84-976A-4CDC-954F-54D329D0C604}" type="slidenum">
              <a:rPr lang="en-GB" smtClean="0"/>
              <a:t>23</a:t>
            </a:fld>
            <a:endParaRPr lang="en-GB"/>
          </a:p>
        </p:txBody>
      </p:sp>
    </p:spTree>
    <p:extLst>
      <p:ext uri="{BB962C8B-B14F-4D97-AF65-F5344CB8AC3E}">
        <p14:creationId xmlns:p14="http://schemas.microsoft.com/office/powerpoint/2010/main" val="111253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feedback from Core Group members when we reflected on the model with six big ideas.</a:t>
            </a:r>
          </a:p>
        </p:txBody>
      </p:sp>
      <p:sp>
        <p:nvSpPr>
          <p:cNvPr id="4" name="Slide Number Placeholder 3"/>
          <p:cNvSpPr>
            <a:spLocks noGrp="1"/>
          </p:cNvSpPr>
          <p:nvPr>
            <p:ph type="sldNum" sz="quarter" idx="5"/>
          </p:nvPr>
        </p:nvSpPr>
        <p:spPr/>
        <p:txBody>
          <a:bodyPr/>
          <a:lstStyle/>
          <a:p>
            <a:fld id="{AA6F5F98-C54B-4779-84EC-C26C1C84FBEE}" type="slidenum">
              <a:rPr lang="en-GB" smtClean="0"/>
              <a:t>24</a:t>
            </a:fld>
            <a:endParaRPr lang="en-GB"/>
          </a:p>
        </p:txBody>
      </p:sp>
    </p:spTree>
    <p:extLst>
      <p:ext uri="{BB962C8B-B14F-4D97-AF65-F5344CB8AC3E}">
        <p14:creationId xmlns:p14="http://schemas.microsoft.com/office/powerpoint/2010/main" val="3110328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Core Group came to the collective realisation that the answer lay in reducing the six big ideas to three big ideas as outlined in the slide. </a:t>
            </a:r>
          </a:p>
        </p:txBody>
      </p:sp>
      <p:sp>
        <p:nvSpPr>
          <p:cNvPr id="4" name="Slide Number Placeholder 3"/>
          <p:cNvSpPr>
            <a:spLocks noGrp="1"/>
          </p:cNvSpPr>
          <p:nvPr>
            <p:ph type="sldNum" sz="quarter" idx="5"/>
          </p:nvPr>
        </p:nvSpPr>
        <p:spPr/>
        <p:txBody>
          <a:bodyPr/>
          <a:lstStyle/>
          <a:p>
            <a:fld id="{014E32AF-03DD-4A3F-982E-0CF84EE43EB2}" type="slidenum">
              <a:rPr lang="en-GB" smtClean="0"/>
              <a:t>25</a:t>
            </a:fld>
            <a:endParaRPr lang="en-GB"/>
          </a:p>
        </p:txBody>
      </p:sp>
    </p:spTree>
    <p:extLst>
      <p:ext uri="{BB962C8B-B14F-4D97-AF65-F5344CB8AC3E}">
        <p14:creationId xmlns:p14="http://schemas.microsoft.com/office/powerpoint/2010/main" val="113864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Menti voting results from Core Group workshop 3 (20-21 November 2025) in relation to the three big idea structure.</a:t>
            </a:r>
          </a:p>
          <a:p>
            <a:endParaRPr lang="en-GB" dirty="0"/>
          </a:p>
          <a:p>
            <a:r>
              <a:rPr lang="en-GB" dirty="0"/>
              <a:t>The Core Group were overwhelmingly positive about this approach.</a:t>
            </a:r>
          </a:p>
        </p:txBody>
      </p:sp>
      <p:sp>
        <p:nvSpPr>
          <p:cNvPr id="4" name="Slide Number Placeholder 3"/>
          <p:cNvSpPr>
            <a:spLocks noGrp="1"/>
          </p:cNvSpPr>
          <p:nvPr>
            <p:ph type="sldNum" sz="quarter" idx="5"/>
          </p:nvPr>
        </p:nvSpPr>
        <p:spPr/>
        <p:txBody>
          <a:bodyPr/>
          <a:lstStyle/>
          <a:p>
            <a:fld id="{014E32AF-03DD-4A3F-982E-0CF84EE43EB2}" type="slidenum">
              <a:rPr lang="en-GB" smtClean="0"/>
              <a:t>26</a:t>
            </a:fld>
            <a:endParaRPr lang="en-GB"/>
          </a:p>
        </p:txBody>
      </p:sp>
    </p:spTree>
    <p:extLst>
      <p:ext uri="{BB962C8B-B14F-4D97-AF65-F5344CB8AC3E}">
        <p14:creationId xmlns:p14="http://schemas.microsoft.com/office/powerpoint/2010/main" val="408849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details the reflections from Core Group members regarding the three big ideas.</a:t>
            </a:r>
          </a:p>
          <a:p>
            <a:endParaRPr lang="en-GB" dirty="0"/>
          </a:p>
        </p:txBody>
      </p:sp>
      <p:sp>
        <p:nvSpPr>
          <p:cNvPr id="4" name="Slide Number Placeholder 3"/>
          <p:cNvSpPr>
            <a:spLocks noGrp="1"/>
          </p:cNvSpPr>
          <p:nvPr>
            <p:ph type="sldNum" sz="quarter" idx="5"/>
          </p:nvPr>
        </p:nvSpPr>
        <p:spPr/>
        <p:txBody>
          <a:bodyPr/>
          <a:lstStyle/>
          <a:p>
            <a:fld id="{AA6F5F98-C54B-4779-84EC-C26C1C84FBEE}" type="slidenum">
              <a:rPr lang="en-GB" smtClean="0"/>
              <a:t>27</a:t>
            </a:fld>
            <a:endParaRPr lang="en-GB"/>
          </a:p>
        </p:txBody>
      </p:sp>
    </p:spTree>
    <p:extLst>
      <p:ext uri="{BB962C8B-B14F-4D97-AF65-F5344CB8AC3E}">
        <p14:creationId xmlns:p14="http://schemas.microsoft.com/office/powerpoint/2010/main" val="104925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details further reflections from Core Group members regarding the three big ideas.</a:t>
            </a:r>
          </a:p>
          <a:p>
            <a:endParaRPr lang="en-GB" dirty="0"/>
          </a:p>
        </p:txBody>
      </p:sp>
      <p:sp>
        <p:nvSpPr>
          <p:cNvPr id="4" name="Slide Number Placeholder 3"/>
          <p:cNvSpPr>
            <a:spLocks noGrp="1"/>
          </p:cNvSpPr>
          <p:nvPr>
            <p:ph type="sldNum" sz="quarter" idx="5"/>
          </p:nvPr>
        </p:nvSpPr>
        <p:spPr/>
        <p:txBody>
          <a:bodyPr/>
          <a:lstStyle/>
          <a:p>
            <a:fld id="{AA6F5F98-C54B-4779-84EC-C26C1C84FBEE}" type="slidenum">
              <a:rPr lang="en-GB" smtClean="0"/>
              <a:t>28</a:t>
            </a:fld>
            <a:endParaRPr lang="en-GB"/>
          </a:p>
        </p:txBody>
      </p:sp>
    </p:spTree>
    <p:extLst>
      <p:ext uri="{BB962C8B-B14F-4D97-AF65-F5344CB8AC3E}">
        <p14:creationId xmlns:p14="http://schemas.microsoft.com/office/powerpoint/2010/main" val="3823790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EF501-DFE9-6E46-71EB-F6E5CAC45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D23D3-65BB-4DA2-5696-9501079BE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FE84A-F82F-571E-6CB5-B07CDDFF1758}"/>
              </a:ext>
            </a:extLst>
          </p:cNvPr>
          <p:cNvSpPr>
            <a:spLocks noGrp="1"/>
          </p:cNvSpPr>
          <p:nvPr>
            <p:ph type="body" idx="1"/>
          </p:nvPr>
        </p:nvSpPr>
        <p:spPr/>
        <p:txBody>
          <a:bodyPr/>
          <a:lstStyle/>
          <a:p>
            <a:r>
              <a:rPr lang="en-GB" dirty="0"/>
              <a:t>There was one initial concern from Core Group members: the </a:t>
            </a:r>
            <a:r>
              <a:rPr lang="en-GB" b="1" dirty="0"/>
              <a:t>Knowledge Big Idea</a:t>
            </a:r>
            <a:r>
              <a:rPr lang="en-GB" dirty="0"/>
              <a:t> might be too large if all content were included.</a:t>
            </a:r>
            <a:endParaRPr lang="en-US" dirty="0"/>
          </a:p>
          <a:p>
            <a:r>
              <a:rPr lang="en-GB" dirty="0"/>
              <a:t>A discussion highlighted that each sector (Early years, primary, broad general education (secondary), and senior phase) </a:t>
            </a:r>
            <a:r>
              <a:rPr lang="en-GB" b="1" dirty="0"/>
              <a:t>only engages with a portion of the knowledge</a:t>
            </a:r>
            <a:r>
              <a:rPr lang="en-GB" dirty="0"/>
              <a:t> at a time.</a:t>
            </a:r>
          </a:p>
          <a:p>
            <a:r>
              <a:rPr lang="en-GB" dirty="0"/>
              <a:t>It was felt that this would mean the content across each big idea would, therefore, be appropriately balanced.</a:t>
            </a:r>
          </a:p>
          <a:p>
            <a:endParaRPr lang="en-GB" dirty="0"/>
          </a:p>
          <a:p>
            <a:endParaRPr lang="en-GB" dirty="0"/>
          </a:p>
        </p:txBody>
      </p:sp>
      <p:sp>
        <p:nvSpPr>
          <p:cNvPr id="4" name="Slide Number Placeholder 3">
            <a:extLst>
              <a:ext uri="{FF2B5EF4-FFF2-40B4-BE49-F238E27FC236}">
                <a16:creationId xmlns:a16="http://schemas.microsoft.com/office/drawing/2014/main" id="{BBCE8070-4097-123D-F301-770AD0111B0A}"/>
              </a:ext>
            </a:extLst>
          </p:cNvPr>
          <p:cNvSpPr>
            <a:spLocks noGrp="1"/>
          </p:cNvSpPr>
          <p:nvPr>
            <p:ph type="sldNum" sz="quarter" idx="5"/>
          </p:nvPr>
        </p:nvSpPr>
        <p:spPr/>
        <p:txBody>
          <a:bodyPr/>
          <a:lstStyle/>
          <a:p>
            <a:fld id="{014E32AF-03DD-4A3F-982E-0CF84EE43EB2}" type="slidenum">
              <a:rPr lang="en-GB" smtClean="0"/>
              <a:t>29</a:t>
            </a:fld>
            <a:endParaRPr lang="en-GB"/>
          </a:p>
        </p:txBody>
      </p:sp>
    </p:spTree>
    <p:extLst>
      <p:ext uri="{BB962C8B-B14F-4D97-AF65-F5344CB8AC3E}">
        <p14:creationId xmlns:p14="http://schemas.microsoft.com/office/powerpoint/2010/main" val="169528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to final webinar of 2025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329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original </a:t>
            </a:r>
            <a:r>
              <a:rPr lang="en-GB" b="1" dirty="0"/>
              <a:t>headers under the Big Ideas</a:t>
            </a:r>
            <a:r>
              <a:rPr lang="en-GB" dirty="0"/>
              <a:t> have been highlighted as particularly strong and help create a clear narrative.</a:t>
            </a:r>
            <a:endParaRPr lang="en-US" dirty="0"/>
          </a:p>
          <a:p>
            <a:r>
              <a:rPr lang="en-GB" dirty="0"/>
              <a:t>Conversations with the </a:t>
            </a:r>
            <a:r>
              <a:rPr lang="en-GB" b="1" dirty="0"/>
              <a:t>Curriculum Improvement Cycle groups</a:t>
            </a:r>
            <a:r>
              <a:rPr lang="en-GB" dirty="0"/>
              <a:t> are ongoing to review these headers.</a:t>
            </a:r>
          </a:p>
          <a:p>
            <a:endParaRPr lang="en-GB" dirty="0"/>
          </a:p>
          <a:p>
            <a:r>
              <a:rPr lang="en-GB" dirty="0"/>
              <a:t>Advantage: when placed at a </a:t>
            </a:r>
            <a:r>
              <a:rPr lang="en-GB" b="1" dirty="0"/>
              <a:t>lower level beneath the big ideas and concepts</a:t>
            </a:r>
            <a:r>
              <a:rPr lang="en-GB" dirty="0"/>
              <a:t>, these headers are used more </a:t>
            </a:r>
            <a:r>
              <a:rPr lang="en-GB" b="1" dirty="0"/>
              <a:t>frequently in day-to-day planning, teaching, and assessment</a:t>
            </a:r>
            <a:r>
              <a:rPr lang="en-GB" dirty="0"/>
              <a:t>.</a:t>
            </a:r>
          </a:p>
          <a:p>
            <a:r>
              <a:rPr lang="en-GB" dirty="0"/>
              <a:t>If they work well at this level, it provides </a:t>
            </a:r>
            <a:r>
              <a:rPr lang="en-GB" b="1" dirty="0"/>
              <a:t>more opportunities for engagement</a:t>
            </a:r>
            <a:r>
              <a:rPr lang="en-GB" dirty="0"/>
              <a:t> with these headers in practice.</a:t>
            </a:r>
          </a:p>
          <a:p>
            <a:endParaRPr lang="en-GB" dirty="0"/>
          </a:p>
        </p:txBody>
      </p:sp>
      <p:sp>
        <p:nvSpPr>
          <p:cNvPr id="4" name="Slide Number Placeholder 3"/>
          <p:cNvSpPr>
            <a:spLocks noGrp="1"/>
          </p:cNvSpPr>
          <p:nvPr>
            <p:ph type="sldNum" sz="quarter" idx="5"/>
          </p:nvPr>
        </p:nvSpPr>
        <p:spPr/>
        <p:txBody>
          <a:bodyPr/>
          <a:lstStyle/>
          <a:p>
            <a:fld id="{014E32AF-03DD-4A3F-982E-0CF84EE43EB2}" type="slidenum">
              <a:rPr lang="en-GB" smtClean="0"/>
              <a:t>30</a:t>
            </a:fld>
            <a:endParaRPr lang="en-GB"/>
          </a:p>
        </p:txBody>
      </p:sp>
    </p:spTree>
    <p:extLst>
      <p:ext uri="{BB962C8B-B14F-4D97-AF65-F5344CB8AC3E}">
        <p14:creationId xmlns:p14="http://schemas.microsoft.com/office/powerpoint/2010/main" val="739780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Menti voting results from the Collaboration Group members on the three big ideas model. This Menti vote was undertaken at the online session for Collaboration Group members held the week prior to their face-to-face event on 03 December 2025.</a:t>
            </a:r>
          </a:p>
          <a:p>
            <a:endParaRPr lang="en-GB" dirty="0"/>
          </a:p>
          <a:p>
            <a:r>
              <a:rPr lang="en-GB" dirty="0"/>
              <a:t>This shows overwhelming support from Collaboration Group members for the three big ideas model.</a:t>
            </a:r>
          </a:p>
        </p:txBody>
      </p:sp>
      <p:sp>
        <p:nvSpPr>
          <p:cNvPr id="4" name="Slide Number Placeholder 3"/>
          <p:cNvSpPr>
            <a:spLocks noGrp="1"/>
          </p:cNvSpPr>
          <p:nvPr>
            <p:ph type="sldNum" sz="quarter" idx="5"/>
          </p:nvPr>
        </p:nvSpPr>
        <p:spPr/>
        <p:txBody>
          <a:bodyPr/>
          <a:lstStyle/>
          <a:p>
            <a:fld id="{AA6F5F98-C54B-4779-84EC-C26C1C84FBEE}" type="slidenum">
              <a:rPr lang="en-GB" smtClean="0"/>
              <a:t>31</a:t>
            </a:fld>
            <a:endParaRPr lang="en-GB"/>
          </a:p>
        </p:txBody>
      </p:sp>
    </p:spTree>
    <p:extLst>
      <p:ext uri="{BB962C8B-B14F-4D97-AF65-F5344CB8AC3E}">
        <p14:creationId xmlns:p14="http://schemas.microsoft.com/office/powerpoint/2010/main" val="184264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from the Collaboration Group in-person event on 03 December – captured through the event evaluation. </a:t>
            </a:r>
          </a:p>
        </p:txBody>
      </p:sp>
      <p:sp>
        <p:nvSpPr>
          <p:cNvPr id="4" name="Slide Number Placeholder 3"/>
          <p:cNvSpPr>
            <a:spLocks noGrp="1"/>
          </p:cNvSpPr>
          <p:nvPr>
            <p:ph type="sldNum" sz="quarter" idx="5"/>
          </p:nvPr>
        </p:nvSpPr>
        <p:spPr/>
        <p:txBody>
          <a:bodyPr/>
          <a:lstStyle/>
          <a:p>
            <a:fld id="{AA6F5F98-C54B-4779-84EC-C26C1C84FBEE}" type="slidenum">
              <a:rPr lang="en-GB" smtClean="0"/>
              <a:t>32</a:t>
            </a:fld>
            <a:endParaRPr lang="en-GB"/>
          </a:p>
        </p:txBody>
      </p:sp>
    </p:spTree>
    <p:extLst>
      <p:ext uri="{BB962C8B-B14F-4D97-AF65-F5344CB8AC3E}">
        <p14:creationId xmlns:p14="http://schemas.microsoft.com/office/powerpoint/2010/main" val="3254395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 the order the big ideas are presented in does not reflect a suggested teaching order or sense of prioritisation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E32AF-03DD-4A3F-982E-0CF84EE43E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13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 the order the big ideas are presented in does not reflect a suggested teaching order or sense of prioritisation</a:t>
            </a:r>
          </a:p>
          <a:p>
            <a:endParaRPr lang="en-GB" b="1" dirty="0"/>
          </a:p>
          <a:p>
            <a:endParaRPr lang="en-GB" b="1" dirty="0"/>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E32AF-03DD-4A3F-982E-0CF84EE43E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297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 the order the big ideas are presented in does not reflect a suggested teaching order or sense of prioritisation</a:t>
            </a:r>
          </a:p>
          <a:p>
            <a:endParaRPr lang="en-GB" b="1" dirty="0"/>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E32AF-03DD-4A3F-982E-0CF84EE43E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640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webinar, we asked attendees to add their thoughts and reflections on the three big ideas to the chat pane.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885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From the Collaboration Group event on 03 December, there were two discussion points raised around the titles of the big ideas.</a:t>
            </a:r>
          </a:p>
          <a:p>
            <a:r>
              <a:rPr lang="en-GB" dirty="0">
                <a:ea typeface="Calibri"/>
                <a:cs typeface="Calibri"/>
              </a:rPr>
              <a:t>During this webinar we consulted with attendees on their thoughts and conducted a Menti poll.  The poll is now closed however you can view the results in the slide that follows.</a:t>
            </a:r>
          </a:p>
          <a:p>
            <a:r>
              <a:rPr lang="en-GB" dirty="0">
                <a:ea typeface="Calibri"/>
                <a:cs typeface="Calibri"/>
              </a:rPr>
              <a:t>We will undertake similar exercises with other Sciences Critical Friends Groups at the start of 2026 to help us reach a decision.</a:t>
            </a: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93E33E54-3527-4E01-A660-C016F4CD1ADF}" type="slidenum">
              <a:rPr lang="en-GB" smtClean="0"/>
              <a:t>37</a:t>
            </a:fld>
            <a:endParaRPr lang="en-GB"/>
          </a:p>
        </p:txBody>
      </p:sp>
    </p:spTree>
    <p:extLst>
      <p:ext uri="{BB962C8B-B14F-4D97-AF65-F5344CB8AC3E}">
        <p14:creationId xmlns:p14="http://schemas.microsoft.com/office/powerpoint/2010/main" val="1654856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Menti results show strong support for dropping the word ‘toolkit’ from this big idea title.</a:t>
            </a:r>
          </a:p>
          <a:p>
            <a:r>
              <a:rPr lang="en-GB" dirty="0"/>
              <a:t>The attendance at this webinar in December, however, was strongly skewed towards secondary.</a:t>
            </a:r>
          </a:p>
          <a:p>
            <a:r>
              <a:rPr lang="en-GB" dirty="0"/>
              <a:t>Education Scotland will consult further with other groups including our early learning and childcare, primary and ASN critical friends to ensure each sector has a chance to express their views.</a:t>
            </a:r>
          </a:p>
        </p:txBody>
      </p:sp>
      <p:sp>
        <p:nvSpPr>
          <p:cNvPr id="4" name="Slide Number Placeholder 3"/>
          <p:cNvSpPr>
            <a:spLocks noGrp="1"/>
          </p:cNvSpPr>
          <p:nvPr>
            <p:ph type="sldNum" sz="quarter" idx="5"/>
          </p:nvPr>
        </p:nvSpPr>
        <p:spPr/>
        <p:txBody>
          <a:bodyPr/>
          <a:lstStyle/>
          <a:p>
            <a:fld id="{AA6F5F98-C54B-4779-84EC-C26C1C84FBEE}" type="slidenum">
              <a:rPr lang="en-GB" smtClean="0"/>
              <a:t>38</a:t>
            </a:fld>
            <a:endParaRPr lang="en-GB"/>
          </a:p>
        </p:txBody>
      </p:sp>
    </p:spTree>
    <p:extLst>
      <p:ext uri="{BB962C8B-B14F-4D97-AF65-F5344CB8AC3E}">
        <p14:creationId xmlns:p14="http://schemas.microsoft.com/office/powerpoint/2010/main" val="450749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FE29-87C5-06A7-E4B0-C82D9E400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47F11-5A23-A32D-2DA3-101EBEC69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82D2F-9F91-710C-5BE1-DA1B99B39B6B}"/>
              </a:ext>
            </a:extLst>
          </p:cNvPr>
          <p:cNvSpPr>
            <a:spLocks noGrp="1"/>
          </p:cNvSpPr>
          <p:nvPr>
            <p:ph type="body" idx="1"/>
          </p:nvPr>
        </p:nvSpPr>
        <p:spPr/>
        <p:txBody>
          <a:bodyPr/>
          <a:lstStyle/>
          <a:p>
            <a:r>
              <a:rPr lang="en-GB" dirty="0"/>
              <a:t>From the Collaboration event, there were 2 discussion points raised around the titles of the big ideas.</a:t>
            </a:r>
            <a:endParaRPr lang="en-US" dirty="0">
              <a:solidFill>
                <a:srgbClr val="444444"/>
              </a:solidFill>
            </a:endParaRPr>
          </a:p>
          <a:p>
            <a:r>
              <a:rPr lang="en-GB" dirty="0"/>
              <a:t>During this webinar we consulted with attendees on their thoughts and conducted a </a:t>
            </a:r>
            <a:r>
              <a:rPr lang="en-GB" dirty="0" err="1"/>
              <a:t>menti</a:t>
            </a:r>
            <a:r>
              <a:rPr lang="en-GB" dirty="0"/>
              <a:t> poll. The poll is now closed however you can view the results in the slide that follows.</a:t>
            </a:r>
            <a:endParaRPr lang="en-US" dirty="0">
              <a:solidFill>
                <a:srgbClr val="444444"/>
              </a:solidFill>
            </a:endParaRPr>
          </a:p>
          <a:p>
            <a:endParaRPr lang="en-GB" dirty="0">
              <a:solidFill>
                <a:srgbClr val="444444"/>
              </a:solidFill>
            </a:endParaRPr>
          </a:p>
          <a:p>
            <a:endParaRPr lang="en-GB" dirty="0">
              <a:solidFill>
                <a:srgbClr val="444444"/>
              </a:solidFill>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17FE60A3-76C4-A377-8D73-3D14BF25B01A}"/>
              </a:ext>
            </a:extLst>
          </p:cNvPr>
          <p:cNvSpPr>
            <a:spLocks noGrp="1"/>
          </p:cNvSpPr>
          <p:nvPr>
            <p:ph type="sldNum" sz="quarter" idx="5"/>
          </p:nvPr>
        </p:nvSpPr>
        <p:spPr/>
        <p:txBody>
          <a:bodyPr/>
          <a:lstStyle/>
          <a:p>
            <a:fld id="{93E33E54-3527-4E01-A660-C016F4CD1ADF}" type="slidenum">
              <a:rPr lang="en-GB" smtClean="0"/>
              <a:t>39</a:t>
            </a:fld>
            <a:endParaRPr lang="en-GB"/>
          </a:p>
        </p:txBody>
      </p:sp>
    </p:spTree>
    <p:extLst>
      <p:ext uri="{BB962C8B-B14F-4D97-AF65-F5344CB8AC3E}">
        <p14:creationId xmlns:p14="http://schemas.microsoft.com/office/powerpoint/2010/main" val="89636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Welcome to our webinar this evening.</a:t>
            </a:r>
          </a:p>
          <a:p>
            <a:r>
              <a:rPr lang="en-US" dirty="0">
                <a:ea typeface="Calibri"/>
                <a:cs typeface="Calibri"/>
              </a:rPr>
              <a:t>We’ll start with a brief update on the Curriculum Improvement Cycle.</a:t>
            </a:r>
          </a:p>
          <a:p>
            <a:r>
              <a:rPr lang="en-US" dirty="0">
                <a:ea typeface="Calibri"/>
                <a:cs typeface="Calibri"/>
              </a:rPr>
              <a:t>We’ll then progress onto the main activity – looking at the emerging big ideas and concepts for the sciences curriculum</a:t>
            </a:r>
          </a:p>
          <a:p>
            <a:r>
              <a:rPr lang="en-US" dirty="0">
                <a:ea typeface="Calibri"/>
                <a:cs typeface="Calibri"/>
              </a:rPr>
              <a:t>Before we finish, we’ll also explain ways you can stay connected and keep up to date with ongoing developments.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4</a:t>
            </a:fld>
            <a:endParaRPr lang="en-GB"/>
          </a:p>
        </p:txBody>
      </p:sp>
    </p:spTree>
    <p:extLst>
      <p:ext uri="{BB962C8B-B14F-4D97-AF65-F5344CB8AC3E}">
        <p14:creationId xmlns:p14="http://schemas.microsoft.com/office/powerpoint/2010/main" val="1421659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Menti results show no strong preference for other option for this big idea title.</a:t>
            </a:r>
          </a:p>
          <a:p>
            <a:r>
              <a:rPr lang="en-GB" dirty="0"/>
              <a:t>The attendance at this webinar in December, however, was strongly skewed towards secondary.</a:t>
            </a:r>
          </a:p>
          <a:p>
            <a:r>
              <a:rPr lang="en-GB" dirty="0"/>
              <a:t>Education Scotland will consult further with other groups including our early learning and childcare, primary and ASN critical friends to ensure each sector has a chance to express their views.</a:t>
            </a:r>
          </a:p>
          <a:p>
            <a:endParaRPr lang="en-GB" dirty="0"/>
          </a:p>
        </p:txBody>
      </p:sp>
      <p:sp>
        <p:nvSpPr>
          <p:cNvPr id="4" name="Slide Number Placeholder 3"/>
          <p:cNvSpPr>
            <a:spLocks noGrp="1"/>
          </p:cNvSpPr>
          <p:nvPr>
            <p:ph type="sldNum" sz="quarter" idx="5"/>
          </p:nvPr>
        </p:nvSpPr>
        <p:spPr/>
        <p:txBody>
          <a:bodyPr/>
          <a:lstStyle/>
          <a:p>
            <a:fld id="{AA6F5F98-C54B-4779-84EC-C26C1C84FBEE}" type="slidenum">
              <a:rPr lang="en-GB" smtClean="0"/>
              <a:t>40</a:t>
            </a:fld>
            <a:endParaRPr lang="en-GB"/>
          </a:p>
        </p:txBody>
      </p:sp>
    </p:spTree>
    <p:extLst>
      <p:ext uri="{BB962C8B-B14F-4D97-AF65-F5344CB8AC3E}">
        <p14:creationId xmlns:p14="http://schemas.microsoft.com/office/powerpoint/2010/main" val="31300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the colleagues in our Education Scotland Sciences Team who are supporting the Curriculum Improvement Cycle.</a:t>
            </a:r>
          </a:p>
          <a:p>
            <a:endParaRPr lang="en-US">
              <a:ea typeface="Calibri"/>
              <a:cs typeface="Calibri"/>
            </a:endParaRPr>
          </a:p>
          <a:p>
            <a:r>
              <a:rPr lang="en-US">
                <a:ea typeface="Calibri"/>
                <a:cs typeface="Calibri"/>
              </a:rPr>
              <a:t>Please get in touch with any of us or contact us through our sciences email inbox.</a:t>
            </a:r>
          </a:p>
        </p:txBody>
      </p:sp>
      <p:sp>
        <p:nvSpPr>
          <p:cNvPr id="4" name="Slide Number Placeholder 3"/>
          <p:cNvSpPr>
            <a:spLocks noGrp="1"/>
          </p:cNvSpPr>
          <p:nvPr>
            <p:ph type="sldNum" sz="quarter" idx="5"/>
          </p:nvPr>
        </p:nvSpPr>
        <p:spPr/>
        <p:txBody>
          <a:bodyPr/>
          <a:lstStyle/>
          <a:p>
            <a:fld id="{1E8B244C-B15E-46CB-A709-7461D3A4F283}" type="slidenum">
              <a:rPr lang="en-GB" smtClean="0"/>
              <a:t>5</a:t>
            </a:fld>
            <a:endParaRPr lang="en-GB"/>
          </a:p>
        </p:txBody>
      </p:sp>
    </p:spTree>
    <p:extLst>
      <p:ext uri="{BB962C8B-B14F-4D97-AF65-F5344CB8AC3E}">
        <p14:creationId xmlns:p14="http://schemas.microsoft.com/office/powerpoint/2010/main" val="410674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Sciences Curriculum entered the Curriculum Improvement Cycle (CIC) almost exactly a year ago – our first CIC event was our Collaboration Group event on 28 November 2024.</a:t>
            </a:r>
          </a:p>
          <a:p>
            <a:endParaRPr lang="en-GB" dirty="0">
              <a:ea typeface="Calibri"/>
              <a:cs typeface="Calibri"/>
            </a:endParaRPr>
          </a:p>
          <a:p>
            <a:r>
              <a:rPr lang="en-GB" dirty="0">
                <a:ea typeface="Calibri"/>
                <a:cs typeface="Calibri"/>
              </a:rPr>
              <a:t>The process has been established in response to a review of Curriculum for Excellence by the Organisation of Economic Cooperation and Development (OECD).</a:t>
            </a:r>
          </a:p>
          <a:p>
            <a:r>
              <a:rPr lang="en-GB" dirty="0">
                <a:ea typeface="Calibri"/>
                <a:cs typeface="Calibri"/>
              </a:rPr>
              <a:t>One of the key recommendations from the 2021 OECD report was for Scotland to set up a process to support a cyclical process of curriculum reform.</a:t>
            </a:r>
          </a:p>
          <a:p>
            <a:r>
              <a:rPr lang="en-GB" dirty="0">
                <a:ea typeface="Calibri"/>
                <a:cs typeface="Calibri"/>
              </a:rPr>
              <a:t>Scotland has now decided to review the curriculum every 10 years. </a:t>
            </a:r>
          </a:p>
          <a:p>
            <a:r>
              <a:rPr lang="en-GB" dirty="0">
                <a:ea typeface="Calibri"/>
                <a:cs typeface="Calibri"/>
              </a:rPr>
              <a:t>This is the first cycle of improvement to take place.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37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the Scottish Government commissioned the OECD to carry out an independent review of Scotland’s curriculum.</a:t>
            </a:r>
          </a:p>
          <a:p>
            <a:r>
              <a:rPr lang="en-US" dirty="0"/>
              <a:t>The resulting report provided a broad overview of where the curriculum currently stood and highlighted key areas we needed to consider for future improvement.</a:t>
            </a:r>
          </a:p>
          <a:p>
            <a:r>
              <a:rPr lang="en-US" dirty="0"/>
              <a:t>One of the most significant recommendations was the need for a </a:t>
            </a:r>
            <a:r>
              <a:rPr lang="en-US" b="1" dirty="0"/>
              <a:t>systematic, planned curriculum review cycle</a:t>
            </a:r>
            <a:r>
              <a:rPr lang="en-US" dirty="0"/>
              <a:t>—something with a clear timeframe and a structured agenda for ongoing review.</a:t>
            </a:r>
          </a:p>
          <a:p>
            <a:r>
              <a:rPr lang="en-US" dirty="0"/>
              <a:t>The OECD also suggested that this work should be led by a </a:t>
            </a:r>
            <a:r>
              <a:rPr lang="en-US" b="1" dirty="0"/>
              <a:t>specialist, standalone agency</a:t>
            </a:r>
            <a:r>
              <a:rPr lang="en-US" dirty="0"/>
              <a:t> to ensure consistency and long-term oversight.</a:t>
            </a:r>
          </a:p>
          <a:p>
            <a:r>
              <a:rPr lang="en-US" dirty="0"/>
              <a:t>In response, the Scottish Government asked </a:t>
            </a:r>
            <a:r>
              <a:rPr lang="en-US" b="1" dirty="0"/>
              <a:t>Education Scotland</a:t>
            </a:r>
            <a:r>
              <a:rPr lang="en-US" dirty="0"/>
              <a:t> to take on this role.</a:t>
            </a:r>
          </a:p>
          <a:p>
            <a:r>
              <a:rPr lang="en-US" dirty="0"/>
              <a:t>Our responsibility is to lead and manage the development of this new </a:t>
            </a:r>
            <a:r>
              <a:rPr lang="en-US" b="1" dirty="0"/>
              <a:t>curriculum improvement cycle</a:t>
            </a:r>
            <a:r>
              <a:rPr lang="en-US" dirty="0"/>
              <a:t>, ensuring that the review process is continuous, coherent, and sustainable going forward.</a:t>
            </a:r>
          </a:p>
          <a:p>
            <a:endParaRPr lang="en-US" dirty="0">
              <a:cs typeface="+mn-lt"/>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7</a:t>
            </a:fld>
            <a:endParaRPr lang="en-GB"/>
          </a:p>
        </p:txBody>
      </p:sp>
    </p:spTree>
    <p:extLst>
      <p:ext uri="{BB962C8B-B14F-4D97-AF65-F5344CB8AC3E}">
        <p14:creationId xmlns:p14="http://schemas.microsoft.com/office/powerpoint/2010/main" val="149242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designed this as a </a:t>
            </a:r>
            <a:r>
              <a:rPr lang="en-GB" b="1" dirty="0"/>
              <a:t>cycle in the fullest sense</a:t>
            </a:r>
            <a:r>
              <a:rPr lang="en-GB" dirty="0"/>
              <a:t>—a continuous, purposeful process rather than a one-off review.</a:t>
            </a:r>
            <a:endParaRPr lang="en-US" dirty="0"/>
          </a:p>
          <a:p>
            <a:endParaRPr lang="en-GB" dirty="0"/>
          </a:p>
          <a:p>
            <a:pPr>
              <a:buFont typeface="Arial"/>
            </a:pPr>
            <a:r>
              <a:rPr lang="en-GB" dirty="0"/>
              <a:t>To develop it, we looked internationally to understand how different countries approach curriculum review and renewal.</a:t>
            </a:r>
          </a:p>
          <a:p>
            <a:r>
              <a:rPr lang="en-GB" dirty="0"/>
              <a:t>From that work, we identified </a:t>
            </a:r>
            <a:r>
              <a:rPr lang="en-GB" b="1" dirty="0"/>
              <a:t>four key phases</a:t>
            </a:r>
            <a:r>
              <a:rPr lang="en-GB" dirty="0"/>
              <a:t> in the cycle.</a:t>
            </a:r>
          </a:p>
          <a:p>
            <a:r>
              <a:rPr lang="en-GB" dirty="0"/>
              <a:t>The first phase is the </a:t>
            </a:r>
            <a:r>
              <a:rPr lang="en-GB" b="1" dirty="0"/>
              <a:t>Analysing phase</a:t>
            </a:r>
            <a:r>
              <a:rPr lang="en-GB" dirty="0"/>
              <a:t>, which we’ve already completed.</a:t>
            </a:r>
          </a:p>
          <a:p>
            <a:r>
              <a:rPr lang="en-GB" dirty="0"/>
              <a:t>This involved examining evidence, exploring international practice, and looking closely at data to understand what needed to change and why.</a:t>
            </a:r>
          </a:p>
          <a:p>
            <a:endParaRPr lang="en-GB" dirty="0"/>
          </a:p>
          <a:p>
            <a:r>
              <a:rPr lang="en-GB" dirty="0"/>
              <a:t>We are now firmly in the </a:t>
            </a:r>
            <a:r>
              <a:rPr lang="en-GB" b="1" dirty="0"/>
              <a:t>Engaging and co-creating phase</a:t>
            </a:r>
            <a:r>
              <a:rPr lang="en-GB" dirty="0"/>
              <a:t>.</a:t>
            </a:r>
          </a:p>
          <a:p>
            <a:r>
              <a:rPr lang="en-GB" dirty="0"/>
              <a:t>This means working collaboratively with practitioners, learners, and partners across Scotland.</a:t>
            </a:r>
          </a:p>
          <a:p>
            <a:r>
              <a:rPr lang="en-GB" dirty="0"/>
              <a:t>Together, we are shaping the direction of the curriculum and co-creating the next steps.</a:t>
            </a:r>
          </a:p>
          <a:p>
            <a:r>
              <a:rPr lang="en-GB" dirty="0"/>
              <a:t>This webinar will share some of the </a:t>
            </a:r>
            <a:r>
              <a:rPr lang="en-GB" b="1" dirty="0"/>
              <a:t>emerging drafts</a:t>
            </a:r>
            <a:r>
              <a:rPr lang="en-GB" dirty="0"/>
              <a:t> that have come from this collaborative work.</a:t>
            </a:r>
          </a:p>
          <a:p>
            <a:endParaRPr lang="en-GB" dirty="0"/>
          </a:p>
          <a:p>
            <a:r>
              <a:rPr lang="en-GB" dirty="0"/>
              <a:t>After this CIC stage, we will move into the </a:t>
            </a:r>
            <a:r>
              <a:rPr lang="en-GB" b="1" dirty="0"/>
              <a:t>Sharing, learning and adopting phase</a:t>
            </a:r>
            <a:r>
              <a:rPr lang="en-GB" dirty="0"/>
              <a:t>.</a:t>
            </a:r>
          </a:p>
          <a:p>
            <a:r>
              <a:rPr lang="en-GB" dirty="0"/>
              <a:t>This is where new approaches and ideas begin to be embedded into our practice and day-to-day work.</a:t>
            </a:r>
          </a:p>
          <a:p>
            <a:endParaRPr lang="en-GB" dirty="0"/>
          </a:p>
          <a:p>
            <a:r>
              <a:rPr lang="en-GB" dirty="0"/>
              <a:t>Then we enter the </a:t>
            </a:r>
            <a:r>
              <a:rPr lang="en-GB" b="1" dirty="0"/>
              <a:t>Monitoring, evaluation and mobilising phase</a:t>
            </a:r>
            <a:r>
              <a:rPr lang="en-GB" dirty="0"/>
              <a:t>.</a:t>
            </a:r>
          </a:p>
          <a:p>
            <a:r>
              <a:rPr lang="en-GB" dirty="0"/>
              <a:t>This ensures we understand what’s working, what needs further refinement, and how learning from the process is shared and acted upon.</a:t>
            </a:r>
          </a:p>
          <a:p>
            <a:r>
              <a:rPr lang="en-GB" dirty="0"/>
              <a:t>Once this phase is complete, the cycle begins again.</a:t>
            </a:r>
          </a:p>
          <a:p>
            <a:endParaRPr lang="en-GB" dirty="0"/>
          </a:p>
          <a:p>
            <a:r>
              <a:rPr lang="en-GB" dirty="0"/>
              <a:t>The intention is that this </a:t>
            </a:r>
            <a:r>
              <a:rPr lang="en-GB" b="1" dirty="0"/>
              <a:t>curriculum review cycle repeats every 10 years</a:t>
            </a:r>
            <a:r>
              <a:rPr lang="en-GB" dirty="0"/>
              <a:t>, ensuring Scotland’s curriculum remains current, relevant, and responsive to change.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8EAA-B02B-419C-98ED-D32A475768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9540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messages from the pilot reviews</a:t>
            </a:r>
            <a:endParaRPr lang="en-US" dirty="0"/>
          </a:p>
          <a:p>
            <a:endParaRPr lang="en-US" dirty="0"/>
          </a:p>
          <a:p>
            <a:r>
              <a:rPr lang="en-US" dirty="0"/>
              <a:t>Education Scotland conducted </a:t>
            </a:r>
            <a:r>
              <a:rPr lang="en-US" b="1" dirty="0"/>
              <a:t>pilot reviews across different curriculum areas</a:t>
            </a:r>
            <a:r>
              <a:rPr lang="en-US" dirty="0"/>
              <a:t> in Scotland, engaging practitioners and stakeholders.</a:t>
            </a:r>
            <a:endParaRPr lang="en-GB" dirty="0"/>
          </a:p>
          <a:p>
            <a:pPr marL="285750" indent="-285750">
              <a:buFont typeface="Arial"/>
              <a:buChar char="•"/>
            </a:pPr>
            <a:endParaRPr lang="en-US" b="1" dirty="0"/>
          </a:p>
          <a:p>
            <a:r>
              <a:rPr lang="en-US" b="1" dirty="0"/>
              <a:t>Key findings from pilots shaped our work over the past year:</a:t>
            </a:r>
            <a:endParaRPr lang="en-GB" dirty="0"/>
          </a:p>
          <a:p>
            <a:pPr marL="285750" lvl="1" indent="-285750">
              <a:buFont typeface="Arial"/>
              <a:buChar char="•"/>
            </a:pPr>
            <a:r>
              <a:rPr lang="en-US" dirty="0"/>
              <a:t>Need to </a:t>
            </a:r>
            <a:r>
              <a:rPr lang="en-US" b="1" dirty="0"/>
              <a:t>declutter the curriculum</a:t>
            </a:r>
            <a:r>
              <a:rPr lang="en-US" dirty="0"/>
              <a:t>: </a:t>
            </a:r>
            <a:r>
              <a:rPr lang="en-US" dirty="0" err="1"/>
              <a:t>prioritise</a:t>
            </a:r>
            <a:r>
              <a:rPr lang="en-US" dirty="0"/>
              <a:t> essential content and know what to de-</a:t>
            </a:r>
            <a:r>
              <a:rPr lang="en-US" dirty="0" err="1"/>
              <a:t>prioritise</a:t>
            </a:r>
            <a:r>
              <a:rPr lang="en-US" dirty="0"/>
              <a:t>.</a:t>
            </a:r>
            <a:endParaRPr lang="en-GB" dirty="0"/>
          </a:p>
          <a:p>
            <a:pPr marL="285750" lvl="1" indent="-285750">
              <a:buFont typeface="Arial"/>
              <a:buChar char="•"/>
            </a:pPr>
            <a:r>
              <a:rPr lang="en-US" dirty="0"/>
              <a:t>Provide </a:t>
            </a:r>
            <a:r>
              <a:rPr lang="en-US" b="1" dirty="0"/>
              <a:t>clarity on knowledge and skills</a:t>
            </a:r>
            <a:r>
              <a:rPr lang="en-US" dirty="0"/>
              <a:t> learners need at different stages.</a:t>
            </a:r>
            <a:endParaRPr lang="en-GB" dirty="0"/>
          </a:p>
          <a:p>
            <a:pPr marL="285750" lvl="1" indent="-285750">
              <a:buFont typeface="Arial"/>
              <a:buChar char="•"/>
            </a:pPr>
            <a:r>
              <a:rPr lang="en-US" dirty="0"/>
              <a:t>Address challenges around </a:t>
            </a:r>
            <a:r>
              <a:rPr lang="en-US" b="1" dirty="0"/>
              <a:t>progression</a:t>
            </a:r>
            <a:r>
              <a:rPr lang="en-US" dirty="0"/>
              <a:t> across levels.</a:t>
            </a:r>
            <a:endParaRPr lang="en-GB" dirty="0"/>
          </a:p>
          <a:p>
            <a:pPr marL="285750" lvl="1" indent="-285750">
              <a:buFont typeface="Arial"/>
              <a:buChar char="•"/>
            </a:pPr>
            <a:r>
              <a:rPr lang="en-US" dirty="0" err="1"/>
              <a:t>Recognise</a:t>
            </a:r>
            <a:r>
              <a:rPr lang="en-US" dirty="0"/>
              <a:t> that </a:t>
            </a:r>
            <a:r>
              <a:rPr lang="en-US" b="1" dirty="0"/>
              <a:t>different curriculum areas require different approaches</a:t>
            </a:r>
            <a:r>
              <a:rPr lang="en-US" dirty="0"/>
              <a:t> </a:t>
            </a:r>
          </a:p>
          <a:p>
            <a:pPr marL="285750" lvl="1" indent="-285750">
              <a:buFont typeface="Arial"/>
              <a:buChar char="•"/>
            </a:pPr>
            <a:r>
              <a:rPr lang="en-US" dirty="0"/>
              <a:t>Aim to balance </a:t>
            </a:r>
            <a:r>
              <a:rPr lang="en-US" b="1" dirty="0"/>
              <a:t>teacher autonomy</a:t>
            </a:r>
            <a:r>
              <a:rPr lang="en-US" dirty="0"/>
              <a:t> with </a:t>
            </a:r>
            <a:r>
              <a:rPr lang="en-US" b="1" dirty="0"/>
              <a:t>clear guidance</a:t>
            </a:r>
            <a:r>
              <a:rPr lang="en-US" dirty="0"/>
              <a:t>.</a:t>
            </a:r>
            <a:endParaRPr lang="en-GB" dirty="0"/>
          </a:p>
          <a:p>
            <a:pPr marL="285750" lvl="1" indent="-285750">
              <a:buFont typeface="Arial"/>
              <a:buChar char="•"/>
            </a:pPr>
            <a:r>
              <a:rPr lang="en-US" dirty="0"/>
              <a:t>Improve </a:t>
            </a:r>
            <a:r>
              <a:rPr lang="en-US" b="1" dirty="0"/>
              <a:t>alignment between Broad General Education and Senior Phase</a:t>
            </a:r>
            <a:r>
              <a:rPr lang="en-US" dirty="0"/>
              <a:t>, addressing OECD recommendations.</a:t>
            </a:r>
            <a:endParaRPr lang="en-GB" dirty="0"/>
          </a:p>
          <a:p>
            <a:pPr marL="285750" lvl="1" indent="-285750">
              <a:buFont typeface="Arial"/>
              <a:buChar char="•"/>
            </a:pPr>
            <a:r>
              <a:rPr lang="en-US" dirty="0"/>
              <a:t>Strengthen </a:t>
            </a:r>
            <a:r>
              <a:rPr lang="en-US" b="1" dirty="0"/>
              <a:t>cross-curricular themes and expectations</a:t>
            </a:r>
            <a:r>
              <a:rPr lang="en-US" dirty="0"/>
              <a:t> to ensure they are embedded meaningfully.</a:t>
            </a:r>
            <a:endParaRPr lang="en-GB"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9</a:t>
            </a:fld>
            <a:endParaRPr lang="en-GB"/>
          </a:p>
        </p:txBody>
      </p:sp>
    </p:spTree>
    <p:extLst>
      <p:ext uri="{BB962C8B-B14F-4D97-AF65-F5344CB8AC3E}">
        <p14:creationId xmlns:p14="http://schemas.microsoft.com/office/powerpoint/2010/main" val="428348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AA5A-371A-8624-29D2-C1D4A970EB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2000604-90F6-E606-21C2-7614F1B35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EA21DE7-49CF-9BEF-803A-063E495A4972}"/>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5D35DC98-1FEC-FE80-37B1-967F61DE2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1A4D78-5E46-8557-54B8-E89B6A649E1E}"/>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92088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54B4-5762-60CF-9A50-D9E46D4A62A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2626425-FA63-49AA-F422-DE7AA771BA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F1DE90-1EFE-817E-AA33-896FAEA950E9}"/>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23BF3A19-CC56-231C-7D1F-C6F622B058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972454-2F95-AA65-660F-4B83A1930D5C}"/>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3226093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758C5E-4092-D186-C6B0-263934971B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50EBF1E-42F4-4ECD-F280-D122990FB3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58EC4F-7229-FFA9-28AC-B96AEA8CA508}"/>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DA808C66-4B70-3195-7F2D-AA3603E37A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8D5B73-6AE1-65FA-7AA5-92D840656060}"/>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155401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4633-5A73-A4BF-0383-63BFDB87C67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44CA5C5-8C88-4647-DB89-E9734BD40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C40B6E7-29A1-EC78-AF93-B992FA318F88}"/>
              </a:ext>
            </a:extLst>
          </p:cNvPr>
          <p:cNvSpPr>
            <a:spLocks noGrp="1"/>
          </p:cNvSpPr>
          <p:nvPr>
            <p:ph type="dt" sz="half" idx="10"/>
          </p:nvPr>
        </p:nvSpPr>
        <p:spPr/>
        <p:txBody>
          <a:bodyPr/>
          <a:lstStyle/>
          <a:p>
            <a:fld id="{EA0C0817-A112-4847-8014-A94B7D2A4EA3}" type="datetime1">
              <a:rPr lang="en-US" smtClean="0"/>
              <a:t>12/15/2025</a:t>
            </a:fld>
            <a:endParaRPr lang="en-US"/>
          </a:p>
        </p:txBody>
      </p:sp>
      <p:sp>
        <p:nvSpPr>
          <p:cNvPr id="5" name="Footer Placeholder 4">
            <a:extLst>
              <a:ext uri="{FF2B5EF4-FFF2-40B4-BE49-F238E27FC236}">
                <a16:creationId xmlns:a16="http://schemas.microsoft.com/office/drawing/2014/main" id="{5A40EA1C-5215-A900-7BEE-46C623D52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3833-9641-47E9-106B-17C344DED0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3677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1492-11BF-4DE4-D362-B32FBC22529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6131B7-100C-8F1D-5297-2EFEB74CA4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DB598A-FE9A-DE67-8FF1-E9731F59C2A7}"/>
              </a:ext>
            </a:extLst>
          </p:cNvPr>
          <p:cNvSpPr>
            <a:spLocks noGrp="1"/>
          </p:cNvSpPr>
          <p:nvPr>
            <p:ph type="dt" sz="half" idx="10"/>
          </p:nvPr>
        </p:nvSpPr>
        <p:spPr/>
        <p:txBody>
          <a:bodyPr/>
          <a:lstStyle/>
          <a:p>
            <a:fld id="{7332B432-ACDA-4023-A761-2BAB76577B62}" type="datetime1">
              <a:rPr lang="en-US" smtClean="0"/>
              <a:t>12/15/2025</a:t>
            </a:fld>
            <a:endParaRPr lang="en-US"/>
          </a:p>
        </p:txBody>
      </p:sp>
      <p:sp>
        <p:nvSpPr>
          <p:cNvPr id="5" name="Footer Placeholder 4">
            <a:extLst>
              <a:ext uri="{FF2B5EF4-FFF2-40B4-BE49-F238E27FC236}">
                <a16:creationId xmlns:a16="http://schemas.microsoft.com/office/drawing/2014/main" id="{225D5DB2-C0FC-138D-4340-6FD3C43A5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2C74-9F4C-9F7F-8D3E-1A1CBA1306D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53838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4C37-C253-B60B-3D17-F8E04A7129AF}"/>
              </a:ext>
            </a:extLst>
          </p:cNvPr>
          <p:cNvSpPr>
            <a:spLocks noGrp="1"/>
          </p:cNvSpPr>
          <p:nvPr>
            <p:ph type="title"/>
          </p:nvPr>
        </p:nvSpPr>
        <p:spPr>
          <a:xfrm>
            <a:off x="831852"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C930554-3FBF-C3D9-DF47-133C582DF410}"/>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F8E3AD-57CC-461B-4167-61BF12D71789}"/>
              </a:ext>
            </a:extLst>
          </p:cNvPr>
          <p:cNvSpPr>
            <a:spLocks noGrp="1"/>
          </p:cNvSpPr>
          <p:nvPr>
            <p:ph type="dt" sz="half" idx="10"/>
          </p:nvPr>
        </p:nvSpPr>
        <p:spPr/>
        <p:txBody>
          <a:bodyPr/>
          <a:lstStyle/>
          <a:p>
            <a:fld id="{D9C646AA-F36E-4540-911D-FFFC0A0EF24A}" type="datetime1">
              <a:rPr lang="en-US" smtClean="0"/>
              <a:t>12/15/2025</a:t>
            </a:fld>
            <a:endParaRPr lang="en-US"/>
          </a:p>
        </p:txBody>
      </p:sp>
      <p:sp>
        <p:nvSpPr>
          <p:cNvPr id="5" name="Footer Placeholder 4">
            <a:extLst>
              <a:ext uri="{FF2B5EF4-FFF2-40B4-BE49-F238E27FC236}">
                <a16:creationId xmlns:a16="http://schemas.microsoft.com/office/drawing/2014/main" id="{59E66C72-0F46-A591-C578-E9469A333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86FA8-3E44-6614-BEBF-0A4E4F9E5D1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8019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69A8-BBCD-9960-FAF3-071F3F5463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12E43B-8BE2-D99B-4765-F500C98D6ACA}"/>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DDF211-ED7C-A654-3129-2CA54A8FE780}"/>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108FE3-2AE0-2461-F9EC-8D33C86A482F}"/>
              </a:ext>
            </a:extLst>
          </p:cNvPr>
          <p:cNvSpPr>
            <a:spLocks noGrp="1"/>
          </p:cNvSpPr>
          <p:nvPr>
            <p:ph type="dt" sz="half" idx="10"/>
          </p:nvPr>
        </p:nvSpPr>
        <p:spPr/>
        <p:txBody>
          <a:bodyPr/>
          <a:lstStyle/>
          <a:p>
            <a:fld id="{69186D26-FA5F-4637-B602-B7C2DC34CFD4}" type="datetime1">
              <a:rPr lang="en-US" smtClean="0"/>
              <a:t>12/15/2025</a:t>
            </a:fld>
            <a:endParaRPr lang="en-US"/>
          </a:p>
        </p:txBody>
      </p:sp>
      <p:sp>
        <p:nvSpPr>
          <p:cNvPr id="6" name="Footer Placeholder 5">
            <a:extLst>
              <a:ext uri="{FF2B5EF4-FFF2-40B4-BE49-F238E27FC236}">
                <a16:creationId xmlns:a16="http://schemas.microsoft.com/office/drawing/2014/main" id="{456EFE61-41AA-421A-F41D-BA57B8177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9F09D-CF09-2480-E4E2-0C5080F587E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5331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D7A4-86F6-D1DE-7DEA-A5996EB2D72A}"/>
              </a:ext>
            </a:extLst>
          </p:cNvPr>
          <p:cNvSpPr>
            <a:spLocks noGrp="1"/>
          </p:cNvSpPr>
          <p:nvPr>
            <p:ph type="title"/>
          </p:nvPr>
        </p:nvSpPr>
        <p:spPr>
          <a:xfrm>
            <a:off x="839789"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9E5BECE-BC8A-787E-072A-2558FA356D0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3EE0AB-3D48-003E-1991-2F8DF4B6EEF2}"/>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8D789D-7336-0D31-778D-EFFCC5EFD2F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8835D4-43F7-B4A4-3EA5-2FCE12809DC6}"/>
              </a:ext>
            </a:extLst>
          </p:cNvPr>
          <p:cNvSpPr>
            <a:spLocks noGrp="1"/>
          </p:cNvSpPr>
          <p:nvPr>
            <p:ph sz="quarter" idx="4"/>
          </p:nvPr>
        </p:nvSpPr>
        <p:spPr>
          <a:xfrm>
            <a:off x="6172202"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488DED2-AC3C-371D-DEAD-B4A4DCD7DCB8}"/>
              </a:ext>
            </a:extLst>
          </p:cNvPr>
          <p:cNvSpPr>
            <a:spLocks noGrp="1"/>
          </p:cNvSpPr>
          <p:nvPr>
            <p:ph type="dt" sz="half" idx="10"/>
          </p:nvPr>
        </p:nvSpPr>
        <p:spPr/>
        <p:txBody>
          <a:bodyPr/>
          <a:lstStyle/>
          <a:p>
            <a:fld id="{8A7F15D8-96D1-4781-BC50-CA8A088B2FE4}" type="datetime1">
              <a:rPr lang="en-US" smtClean="0"/>
              <a:t>12/15/2025</a:t>
            </a:fld>
            <a:endParaRPr lang="en-US"/>
          </a:p>
        </p:txBody>
      </p:sp>
      <p:sp>
        <p:nvSpPr>
          <p:cNvPr id="8" name="Footer Placeholder 7">
            <a:extLst>
              <a:ext uri="{FF2B5EF4-FFF2-40B4-BE49-F238E27FC236}">
                <a16:creationId xmlns:a16="http://schemas.microsoft.com/office/drawing/2014/main" id="{0AC21F01-1F6A-C4C6-B22C-E466EAB174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CAF43-B264-32EA-C26E-17C4BBC7DF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6186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EB54-8972-4415-7A41-A9C74BA1704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0A765C1-C032-EC59-944C-AD46CE4BF4A2}"/>
              </a:ext>
            </a:extLst>
          </p:cNvPr>
          <p:cNvSpPr>
            <a:spLocks noGrp="1"/>
          </p:cNvSpPr>
          <p:nvPr>
            <p:ph type="dt" sz="half" idx="10"/>
          </p:nvPr>
        </p:nvSpPr>
        <p:spPr/>
        <p:txBody>
          <a:bodyPr/>
          <a:lstStyle/>
          <a:p>
            <a:fld id="{F9A96C99-B8F8-4528-BD05-0E16E943DC09}" type="datetime1">
              <a:rPr lang="en-US" smtClean="0"/>
              <a:t>12/15/2025</a:t>
            </a:fld>
            <a:endParaRPr lang="en-US"/>
          </a:p>
        </p:txBody>
      </p:sp>
      <p:sp>
        <p:nvSpPr>
          <p:cNvPr id="4" name="Footer Placeholder 3">
            <a:extLst>
              <a:ext uri="{FF2B5EF4-FFF2-40B4-BE49-F238E27FC236}">
                <a16:creationId xmlns:a16="http://schemas.microsoft.com/office/drawing/2014/main" id="{B19ACFA4-10C5-8500-858D-0100C23D0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98079-C338-FBB4-8475-7CAE762437A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70278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7518-1D88-2A01-2B99-4A9F58D2C935}"/>
              </a:ext>
            </a:extLst>
          </p:cNvPr>
          <p:cNvSpPr>
            <a:spLocks noGrp="1"/>
          </p:cNvSpPr>
          <p:nvPr>
            <p:ph type="dt" sz="half" idx="10"/>
          </p:nvPr>
        </p:nvSpPr>
        <p:spPr/>
        <p:txBody>
          <a:bodyPr/>
          <a:lstStyle/>
          <a:p>
            <a:fld id="{03636942-C211-4B28-8DBD-C953E00AF71B}" type="datetime1">
              <a:rPr lang="en-US" smtClean="0"/>
              <a:t>12/15/2025</a:t>
            </a:fld>
            <a:endParaRPr lang="en-US"/>
          </a:p>
        </p:txBody>
      </p:sp>
      <p:sp>
        <p:nvSpPr>
          <p:cNvPr id="3" name="Footer Placeholder 2">
            <a:extLst>
              <a:ext uri="{FF2B5EF4-FFF2-40B4-BE49-F238E27FC236}">
                <a16:creationId xmlns:a16="http://schemas.microsoft.com/office/drawing/2014/main" id="{46327693-3E97-E097-94B7-136A3C1315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F143C-5292-11C3-F347-AA2780FF4ED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8694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0F3-B7E7-0E21-5024-AB1B71C74640}"/>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9FCC8E-F02A-6443-B286-F0BF5CCD71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472B06-E395-FA94-67D5-9B51572FA3EB}"/>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5E324-FF4B-A7A6-B0AE-F9FE445AF5BC}"/>
              </a:ext>
            </a:extLst>
          </p:cNvPr>
          <p:cNvSpPr>
            <a:spLocks noGrp="1"/>
          </p:cNvSpPr>
          <p:nvPr>
            <p:ph type="dt" sz="half" idx="10"/>
          </p:nvPr>
        </p:nvSpPr>
        <p:spPr/>
        <p:txBody>
          <a:bodyPr/>
          <a:lstStyle/>
          <a:p>
            <a:fld id="{7E8D12A6-918A-48BD-8CB9-CA713993B0EA}" type="datetime1">
              <a:rPr lang="en-US" smtClean="0"/>
              <a:t>12/15/2025</a:t>
            </a:fld>
            <a:endParaRPr lang="en-US"/>
          </a:p>
        </p:txBody>
      </p:sp>
      <p:sp>
        <p:nvSpPr>
          <p:cNvPr id="6" name="Footer Placeholder 5">
            <a:extLst>
              <a:ext uri="{FF2B5EF4-FFF2-40B4-BE49-F238E27FC236}">
                <a16:creationId xmlns:a16="http://schemas.microsoft.com/office/drawing/2014/main" id="{FC23F2E0-714C-70AB-3F4C-D0B7E7FC8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ACEA5-CAE3-E32A-8BE4-D07B42E0AE1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7086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6CF6-DCA8-9DBD-3F79-C643243895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5082178-851B-E8C5-47D0-7C6B967B9B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0D6511-594E-902A-36C4-0F5102AD17A6}"/>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19608D29-6DEE-9BC4-928A-E9C182943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B5E33-7CB7-7D6B-7FD1-CFA7EE6ABF28}"/>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3252057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1282-F39B-8D1A-57F3-DC49B1205906}"/>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6B1703C-DF78-02F4-A39A-AB1FE2F3A89A}"/>
              </a:ext>
            </a:extLst>
          </p:cNvPr>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46A6FB-1EC4-D590-E7B8-772C13C5ADD6}"/>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FB93BB-98D0-7ABA-B3B5-1C71FCCF0EB2}"/>
              </a:ext>
            </a:extLst>
          </p:cNvPr>
          <p:cNvSpPr>
            <a:spLocks noGrp="1"/>
          </p:cNvSpPr>
          <p:nvPr>
            <p:ph type="dt" sz="half" idx="10"/>
          </p:nvPr>
        </p:nvSpPr>
        <p:spPr/>
        <p:txBody>
          <a:bodyPr/>
          <a:lstStyle/>
          <a:p>
            <a:fld id="{E778CE86-875F-4587-BCF6-FA054AFC0D53}" type="datetime1">
              <a:rPr lang="en-US" smtClean="0"/>
              <a:pPr/>
              <a:t>12/15/2025</a:t>
            </a:fld>
            <a:endParaRPr lang="en-US"/>
          </a:p>
        </p:txBody>
      </p:sp>
      <p:sp>
        <p:nvSpPr>
          <p:cNvPr id="6" name="Footer Placeholder 5">
            <a:extLst>
              <a:ext uri="{FF2B5EF4-FFF2-40B4-BE49-F238E27FC236}">
                <a16:creationId xmlns:a16="http://schemas.microsoft.com/office/drawing/2014/main" id="{62BD4945-1367-320B-3C35-AB4D1694AFE6}"/>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469CE153-EB9F-D769-EBF3-47B878774E64}"/>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24341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8A91-1928-50D2-2B5D-B1A76D9836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987B931-676E-8795-034B-0F315603B6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9D4835-0924-EBE3-2E6D-54B63D9FD72A}"/>
              </a:ext>
            </a:extLst>
          </p:cNvPr>
          <p:cNvSpPr>
            <a:spLocks noGrp="1"/>
          </p:cNvSpPr>
          <p:nvPr>
            <p:ph type="dt" sz="half" idx="10"/>
          </p:nvPr>
        </p:nvSpPr>
        <p:spPr/>
        <p:txBody>
          <a:bodyPr/>
          <a:lstStyle/>
          <a:p>
            <a:fld id="{134F40B7-36AB-4376-BE14-EF7004D79BB9}" type="datetime1">
              <a:rPr lang="en-US" smtClean="0"/>
              <a:t>12/15/2025</a:t>
            </a:fld>
            <a:endParaRPr lang="en-US"/>
          </a:p>
        </p:txBody>
      </p:sp>
      <p:sp>
        <p:nvSpPr>
          <p:cNvPr id="5" name="Footer Placeholder 4">
            <a:extLst>
              <a:ext uri="{FF2B5EF4-FFF2-40B4-BE49-F238E27FC236}">
                <a16:creationId xmlns:a16="http://schemas.microsoft.com/office/drawing/2014/main" id="{49E13C75-05CD-D2FD-1F53-0BA7A709E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9792E-7F97-06D4-2FC3-24CC20D3965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4930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C7159-7025-F1DE-EC6D-5B1AB25FC53D}"/>
              </a:ext>
            </a:extLst>
          </p:cNvPr>
          <p:cNvSpPr>
            <a:spLocks noGrp="1"/>
          </p:cNvSpPr>
          <p:nvPr>
            <p:ph type="title" orient="vert"/>
          </p:nvPr>
        </p:nvSpPr>
        <p:spPr>
          <a:xfrm>
            <a:off x="8724899"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465F52-1FF4-E1C3-A1DA-D986F1183D14}"/>
              </a:ext>
            </a:extLst>
          </p:cNvPr>
          <p:cNvSpPr>
            <a:spLocks noGrp="1"/>
          </p:cNvSpPr>
          <p:nvPr>
            <p:ph type="body" orient="vert" idx="1"/>
          </p:nvPr>
        </p:nvSpPr>
        <p:spPr>
          <a:xfrm>
            <a:off x="838199"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6EFAA9-DEB1-C586-8999-47E42953499C}"/>
              </a:ext>
            </a:extLst>
          </p:cNvPr>
          <p:cNvSpPr>
            <a:spLocks noGrp="1"/>
          </p:cNvSpPr>
          <p:nvPr>
            <p:ph type="dt" sz="half" idx="10"/>
          </p:nvPr>
        </p:nvSpPr>
        <p:spPr/>
        <p:txBody>
          <a:bodyPr/>
          <a:lstStyle/>
          <a:p>
            <a:fld id="{FF87CAB8-DCAE-46A5-AADA-B3FAD11A54E0}" type="datetime1">
              <a:rPr lang="en-US" smtClean="0"/>
              <a:t>12/15/2025</a:t>
            </a:fld>
            <a:endParaRPr lang="en-US"/>
          </a:p>
        </p:txBody>
      </p:sp>
      <p:sp>
        <p:nvSpPr>
          <p:cNvPr id="5" name="Footer Placeholder 4">
            <a:extLst>
              <a:ext uri="{FF2B5EF4-FFF2-40B4-BE49-F238E27FC236}">
                <a16:creationId xmlns:a16="http://schemas.microsoft.com/office/drawing/2014/main" id="{D0CDAD09-3C98-53B5-5A2C-888AFB5EF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1A400-AF83-06B9-C64C-77082B616BB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422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6F04B-84D8-5870-7EB9-E12D08D89214}"/>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3934687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36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2186395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540294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30032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5960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0396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F4EC-6E74-36FB-0FB5-9D4687D034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BE40995-FE89-B901-655E-9A67750F5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72C4E2A-8E60-50A7-3055-679DE0902D6A}"/>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EF08F991-A4BB-8AB0-50AB-DA0A41033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F24F86-7F75-0760-767E-70E3A8486CAC}"/>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3184334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13345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9987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2499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2560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24895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89568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55369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7822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1691046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214359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E3BC-80DD-90B5-4D50-0F77946036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5ED59B-FD32-92C7-46C5-542D02079C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9B0A1FE-835E-8DA6-AA0A-5F71FA3614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951F604-A94A-97C9-F7E1-F4B3431CDBD6}"/>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6" name="Footer Placeholder 5">
            <a:extLst>
              <a:ext uri="{FF2B5EF4-FFF2-40B4-BE49-F238E27FC236}">
                <a16:creationId xmlns:a16="http://schemas.microsoft.com/office/drawing/2014/main" id="{96D9AB81-EE06-80BC-6A1A-7E27061DB1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466EED-157C-96B4-F8B3-A5118E63C016}"/>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3206572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929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026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090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971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456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7021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062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8261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5186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34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0A1B-CB6C-AA9C-0156-826EA028F7B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2011A48-5F66-3DC7-4878-554E5CD9BA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DCD76E-2333-1399-2812-4A2E2A875F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09B302D-2FA9-E35D-84A2-D0DF25F0B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753F888-574D-20E7-A268-63C3C479189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97E843C-EF55-878B-7D8F-D90625222BB2}"/>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8" name="Footer Placeholder 7">
            <a:extLst>
              <a:ext uri="{FF2B5EF4-FFF2-40B4-BE49-F238E27FC236}">
                <a16:creationId xmlns:a16="http://schemas.microsoft.com/office/drawing/2014/main" id="{70108349-DFDF-DE43-8070-33C98E6F8F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5BE1EC-1FAC-3D1E-FEA7-DDCF7FF584D8}"/>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1508446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9588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040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160588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233C-BEAA-28B3-A685-9060572F09E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9ABAC93-36D0-E7C2-A82A-A865634105B3}"/>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4" name="Footer Placeholder 3">
            <a:extLst>
              <a:ext uri="{FF2B5EF4-FFF2-40B4-BE49-F238E27FC236}">
                <a16:creationId xmlns:a16="http://schemas.microsoft.com/office/drawing/2014/main" id="{2AEE4C7E-C02D-2C56-D9B9-E6F6BD9B86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2FB4F2-F711-2958-A662-679420093A8D}"/>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428559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54947-E1D3-CA92-2C98-9CBE7DB799BE}"/>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3" name="Footer Placeholder 2">
            <a:extLst>
              <a:ext uri="{FF2B5EF4-FFF2-40B4-BE49-F238E27FC236}">
                <a16:creationId xmlns:a16="http://schemas.microsoft.com/office/drawing/2014/main" id="{DF3D3004-F264-6E59-0DC7-D604661043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0B488A-76F5-DA28-9314-71F0324C2C8C}"/>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181202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44B8-9AEB-DE34-4397-0F6868B668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993E675-242F-0923-256E-279E52F5A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E82A538-8F78-A197-C52D-2F19C0544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D7BB8B-5BDB-51F2-CBC9-6ACD0FC9EA0C}"/>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6" name="Footer Placeholder 5">
            <a:extLst>
              <a:ext uri="{FF2B5EF4-FFF2-40B4-BE49-F238E27FC236}">
                <a16:creationId xmlns:a16="http://schemas.microsoft.com/office/drawing/2014/main" id="{4C0B6D59-8AF8-58E5-1EB3-D6355148E9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68FDCE-D63A-F8C9-99A2-1CDF6C30043E}"/>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201605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CA29-B76D-E769-8399-7C7E340177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B866028-F9C3-E9E2-B136-51D25DB2C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B1AC7C-1DC5-33E5-1C27-8EC768873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203446-1E39-7D93-703D-D47B3400E6E3}"/>
              </a:ext>
            </a:extLst>
          </p:cNvPr>
          <p:cNvSpPr>
            <a:spLocks noGrp="1"/>
          </p:cNvSpPr>
          <p:nvPr>
            <p:ph type="dt" sz="half" idx="10"/>
          </p:nvPr>
        </p:nvSpPr>
        <p:spPr/>
        <p:txBody>
          <a:bodyPr/>
          <a:lstStyle/>
          <a:p>
            <a:fld id="{D9315056-70BE-4A6D-A654-89336D8F7A90}" type="datetimeFigureOut">
              <a:rPr lang="en-GB" smtClean="0"/>
              <a:t>15/12/2025</a:t>
            </a:fld>
            <a:endParaRPr lang="en-GB"/>
          </a:p>
        </p:txBody>
      </p:sp>
      <p:sp>
        <p:nvSpPr>
          <p:cNvPr id="6" name="Footer Placeholder 5">
            <a:extLst>
              <a:ext uri="{FF2B5EF4-FFF2-40B4-BE49-F238E27FC236}">
                <a16:creationId xmlns:a16="http://schemas.microsoft.com/office/drawing/2014/main" id="{AE08A28B-BE73-2A40-CF0D-6BD1628B11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27E4AA-12BD-06DB-A61E-DEC811CF1FC8}"/>
              </a:ext>
            </a:extLst>
          </p:cNvPr>
          <p:cNvSpPr>
            <a:spLocks noGrp="1"/>
          </p:cNvSpPr>
          <p:nvPr>
            <p:ph type="sldNum" sz="quarter" idx="12"/>
          </p:nvPr>
        </p:nvSpPr>
        <p:spPr/>
        <p:txBody>
          <a:bodyPr/>
          <a:lstStyle/>
          <a:p>
            <a:fld id="{5FFCF90F-82DF-47E2-8853-2A3E98E2D7F0}" type="slidenum">
              <a:rPr lang="en-GB" smtClean="0"/>
              <a:t>‹#›</a:t>
            </a:fld>
            <a:endParaRPr lang="en-GB"/>
          </a:p>
        </p:txBody>
      </p:sp>
    </p:spTree>
    <p:extLst>
      <p:ext uri="{BB962C8B-B14F-4D97-AF65-F5344CB8AC3E}">
        <p14:creationId xmlns:p14="http://schemas.microsoft.com/office/powerpoint/2010/main" val="169792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6E8F5-1420-D1F7-4FA3-25B245B3E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AE65962-57BF-27DD-2F65-F6434DB90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5FDEBF-5C3E-1194-4A07-65DC8B55C1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315056-70BE-4A6D-A654-89336D8F7A90}" type="datetimeFigureOut">
              <a:rPr lang="en-GB" smtClean="0"/>
              <a:t>15/12/2025</a:t>
            </a:fld>
            <a:endParaRPr lang="en-GB"/>
          </a:p>
        </p:txBody>
      </p:sp>
      <p:sp>
        <p:nvSpPr>
          <p:cNvPr id="5" name="Footer Placeholder 4">
            <a:extLst>
              <a:ext uri="{FF2B5EF4-FFF2-40B4-BE49-F238E27FC236}">
                <a16:creationId xmlns:a16="http://schemas.microsoft.com/office/drawing/2014/main" id="{11FE649B-B5CE-E371-2570-47BC8E886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ED912EC-09B2-4F17-9689-5ED55E905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FCF90F-82DF-47E2-8853-2A3E98E2D7F0}" type="slidenum">
              <a:rPr lang="en-GB" smtClean="0"/>
              <a:t>‹#›</a:t>
            </a:fld>
            <a:endParaRPr lang="en-GB"/>
          </a:p>
        </p:txBody>
      </p:sp>
    </p:spTree>
    <p:extLst>
      <p:ext uri="{BB962C8B-B14F-4D97-AF65-F5344CB8AC3E}">
        <p14:creationId xmlns:p14="http://schemas.microsoft.com/office/powerpoint/2010/main" val="131398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013C3-E839-E099-171A-F693FA71490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48B1FF-ED3C-CCB1-487B-59F5115C2A6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A1A3C-058C-C23D-9DA7-15CB3EB2D933}"/>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A2B21-3FCD-4721-B95C-427943F61125}" type="datetime1">
              <a:rPr lang="en-US" smtClean="0"/>
              <a:t>12/15/2025</a:t>
            </a:fld>
            <a:endParaRPr lang="en-US"/>
          </a:p>
        </p:txBody>
      </p:sp>
      <p:sp>
        <p:nvSpPr>
          <p:cNvPr id="5" name="Footer Placeholder 4">
            <a:extLst>
              <a:ext uri="{FF2B5EF4-FFF2-40B4-BE49-F238E27FC236}">
                <a16:creationId xmlns:a16="http://schemas.microsoft.com/office/drawing/2014/main" id="{727549C2-3961-E02C-6A60-76739C80AC9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F1F04-7BCE-BD8B-F391-BAD153BA9A3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98995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15/12/2025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360278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90340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4"/>
          <a:stretch>
            <a:fillRect/>
          </a:stretch>
        </p:blipFill>
        <p:spPr>
          <a:xfrm>
            <a:off x="8534400" y="5105400"/>
            <a:ext cx="3574846" cy="1575977"/>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5"/>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3061155531"/>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2nAr2CJVn8k"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hyperlink" Target="mailto:Science@educationscotland.gov.sco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blogs.glowscotland.org.uk/glowblogs/public/cices/uploads/sites/10666/2024/12/18174321/CIC-Towards-an-Evolved-Technical-Framework-Discussion-Paper-FINAL-191224.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60.png"/><Relationship Id="rId1" Type="http://schemas.openxmlformats.org/officeDocument/2006/relationships/slideLayout" Target="../slideLayouts/slideLayout46.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 Id="rId30"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mailto:Science@educationscotland.gov.sco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66D09C-A088-0CB7-DF5C-59E706614C21}"/>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1A520387-928A-3D42-1C69-02E1EDCBB35D}"/>
              </a:ext>
            </a:extLst>
          </p:cNvPr>
          <p:cNvSpPr txBox="1"/>
          <p:nvPr/>
        </p:nvSpPr>
        <p:spPr>
          <a:xfrm>
            <a:off x="128790" y="155620"/>
            <a:ext cx="11934420"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spcAft>
                <a:spcPts val="1200"/>
              </a:spcAft>
            </a:pPr>
            <a:r>
              <a:rPr lang="en-US" sz="3600" b="1" dirty="0">
                <a:solidFill>
                  <a:srgbClr val="FFFF00"/>
                </a:solidFill>
                <a:ea typeface="Arimo Bold"/>
                <a:cs typeface="Arimo Bold"/>
              </a:rPr>
              <a:t>Notes for users</a:t>
            </a:r>
            <a:endParaRPr lang="en-GB" sz="2800" dirty="0"/>
          </a:p>
          <a:p>
            <a:pPr marL="667385" indent="-337820" algn="l" rtl="0">
              <a:spcAft>
                <a:spcPts val="1200"/>
              </a:spcAft>
              <a:buFont typeface="Arial"/>
              <a:buChar char="•"/>
            </a:pPr>
            <a:r>
              <a:rPr lang="en-US" sz="2400" dirty="0">
                <a:solidFill>
                  <a:schemeClr val="bg1"/>
                </a:solidFill>
                <a:ea typeface="Arimo Bold"/>
                <a:cs typeface="Arimo Bold"/>
              </a:rPr>
              <a:t>The slide scripts and links to documents / webpages can be found in the notes section of each slide</a:t>
            </a:r>
            <a:endParaRPr lang="en-GB" sz="2400" dirty="0">
              <a:solidFill>
                <a:schemeClr val="bg1"/>
              </a:solidFill>
            </a:endParaRPr>
          </a:p>
          <a:p>
            <a:pPr marL="667385" indent="-337820">
              <a:spcAft>
                <a:spcPts val="1200"/>
              </a:spcAft>
              <a:buFont typeface="Arial"/>
              <a:buChar char="•"/>
            </a:pPr>
            <a:r>
              <a:rPr lang="en-US" sz="2400" dirty="0">
                <a:solidFill>
                  <a:schemeClr val="bg1"/>
                </a:solidFill>
                <a:ea typeface="Arimo Bold"/>
                <a:cs typeface="Arimo Bold"/>
              </a:rPr>
              <a:t>You are welcome to use these slides </a:t>
            </a:r>
            <a:r>
              <a:rPr lang="en-US" sz="2400">
                <a:solidFill>
                  <a:schemeClr val="bg1"/>
                </a:solidFill>
                <a:ea typeface="Arimo Bold"/>
                <a:cs typeface="Arimo Bold"/>
              </a:rPr>
              <a:t>to</a:t>
            </a:r>
            <a:r>
              <a:rPr lang="en-US" sz="2400" dirty="0">
                <a:solidFill>
                  <a:schemeClr val="bg1"/>
                </a:solidFill>
                <a:ea typeface="Arimo Bold"/>
                <a:cs typeface="Arimo Bold"/>
              </a:rPr>
              <a:t> </a:t>
            </a:r>
            <a:r>
              <a:rPr lang="en-US" sz="2400">
                <a:solidFill>
                  <a:schemeClr val="bg1"/>
                </a:solidFill>
                <a:ea typeface="Arimo Bold"/>
                <a:cs typeface="Arimo Bold"/>
              </a:rPr>
              <a:t>suit</a:t>
            </a:r>
            <a:r>
              <a:rPr lang="en-US" sz="2400" dirty="0">
                <a:solidFill>
                  <a:schemeClr val="bg1"/>
                </a:solidFill>
                <a:ea typeface="Arimo Bold"/>
                <a:cs typeface="Arimo Bold"/>
              </a:rPr>
              <a:t> your needs. Please ensure the information is conveyed accurately to avoid misunderstandings.  </a:t>
            </a:r>
            <a:endParaRPr lang="en-GB" sz="2400">
              <a:solidFill>
                <a:schemeClr val="bg1"/>
              </a:solidFill>
            </a:endParaRPr>
          </a:p>
          <a:p>
            <a:pPr marL="667385" indent="-337820">
              <a:spcAft>
                <a:spcPts val="1200"/>
              </a:spcAft>
              <a:buFont typeface="Arial"/>
              <a:buChar char="•"/>
            </a:pPr>
            <a:r>
              <a:rPr lang="en-US" sz="2400" dirty="0">
                <a:solidFill>
                  <a:schemeClr val="bg1"/>
                </a:solidFill>
                <a:ea typeface="Arimo Bold"/>
                <a:cs typeface="Arimo Bold"/>
              </a:rPr>
              <a:t>This is a presentation from a webinar held in December 2025. The Curriculum Improvement Process is underway and thinking and drafts are evolving and changing quickly. The information in these slides may</a:t>
            </a:r>
            <a:r>
              <a:rPr lang="en-US" sz="2400">
                <a:solidFill>
                  <a:schemeClr val="bg1"/>
                </a:solidFill>
                <a:ea typeface="Arimo Bold"/>
                <a:cs typeface="Arimo Bold"/>
              </a:rPr>
              <a:t>,</a:t>
            </a:r>
            <a:r>
              <a:rPr lang="en-US" sz="2400" dirty="0">
                <a:solidFill>
                  <a:schemeClr val="bg1"/>
                </a:solidFill>
                <a:ea typeface="Arimo Bold"/>
                <a:cs typeface="Arimo Bold"/>
              </a:rPr>
              <a:t> therefore</a:t>
            </a:r>
            <a:r>
              <a:rPr lang="en-US" sz="2400">
                <a:solidFill>
                  <a:schemeClr val="bg1"/>
                </a:solidFill>
                <a:ea typeface="Arimo Bold"/>
                <a:cs typeface="Arimo Bold"/>
              </a:rPr>
              <a:t>,</a:t>
            </a:r>
            <a:r>
              <a:rPr lang="en-US" sz="2400" dirty="0">
                <a:solidFill>
                  <a:schemeClr val="bg1"/>
                </a:solidFill>
                <a:ea typeface="Arimo Bold"/>
                <a:cs typeface="Arimo Bold"/>
              </a:rPr>
              <a:t> be out of date.</a:t>
            </a:r>
          </a:p>
          <a:p>
            <a:pPr marL="667385" indent="-337820">
              <a:spcAft>
                <a:spcPts val="1200"/>
              </a:spcAft>
              <a:buFont typeface="Arial,Sans-Serif"/>
              <a:buChar char="•"/>
            </a:pPr>
            <a:r>
              <a:rPr lang="en-US" sz="2400" dirty="0">
                <a:solidFill>
                  <a:schemeClr val="bg1"/>
                </a:solidFill>
              </a:rPr>
              <a:t>This webinar session was recorded. Please refer to the recording for additional information </a:t>
            </a:r>
            <a:r>
              <a:rPr lang="en-US" sz="2400" dirty="0">
                <a:solidFill>
                  <a:srgbClr val="FFFF00"/>
                </a:solidFill>
                <a:ea typeface="+mn-lt"/>
                <a:cs typeface="+mn-lt"/>
                <a:hlinkClick r:id="rId3">
                  <a:extLst>
                    <a:ext uri="{A12FA001-AC4F-418D-AE19-62706E023703}">
                      <ahyp:hlinkClr xmlns:ahyp="http://schemas.microsoft.com/office/drawing/2018/hyperlinkcolor" val="tx"/>
                    </a:ext>
                  </a:extLst>
                </a:hlinkClick>
              </a:rPr>
              <a:t>Webinar Recording</a:t>
            </a:r>
            <a:r>
              <a:rPr lang="en-US" sz="2400" dirty="0">
                <a:solidFill>
                  <a:srgbClr val="FFFF00"/>
                </a:solidFill>
              </a:rPr>
              <a:t> </a:t>
            </a:r>
            <a:r>
              <a:rPr lang="en-US" sz="2400" dirty="0">
                <a:solidFill>
                  <a:schemeClr val="bg1"/>
                </a:solidFill>
              </a:rPr>
              <a:t>(the recording can also be accessed via our blog)</a:t>
            </a:r>
          </a:p>
          <a:p>
            <a:endParaRPr lang="en-GB" sz="2400" dirty="0">
              <a:solidFill>
                <a:schemeClr val="bg1"/>
              </a:solidFill>
            </a:endParaRPr>
          </a:p>
          <a:p>
            <a:pPr lvl="1"/>
            <a:r>
              <a:rPr lang="en-US" sz="2400" dirty="0">
                <a:solidFill>
                  <a:schemeClr val="bg1"/>
                </a:solidFill>
                <a:ea typeface="Arimo Bold"/>
                <a:cs typeface="Arimo Bold"/>
              </a:rPr>
              <a:t>Any questions, please get in touch:</a:t>
            </a:r>
          </a:p>
          <a:p>
            <a:pPr lvl="1"/>
            <a:r>
              <a:rPr lang="en-US" sz="2400" dirty="0">
                <a:solidFill>
                  <a:srgbClr val="FFFF00"/>
                </a:solidFill>
                <a:ea typeface="Arimo Bold"/>
                <a:cs typeface="Arimo Bold"/>
                <a:hlinkClick r:id="rId4">
                  <a:extLst>
                    <a:ext uri="{A12FA001-AC4F-418D-AE19-62706E023703}">
                      <ahyp:hlinkClr xmlns:ahyp="http://schemas.microsoft.com/office/drawing/2018/hyperlinkcolor" val="tx"/>
                    </a:ext>
                  </a:extLst>
                </a:hlinkClick>
              </a:rPr>
              <a:t>Science@educationscotland.gov.scot</a:t>
            </a:r>
            <a:endParaRPr lang="en-US" sz="2400">
              <a:solidFill>
                <a:srgbClr val="FFFF00"/>
              </a:solidFill>
              <a:ea typeface="Arimo Bold"/>
              <a:cs typeface="Arimo Bold"/>
            </a:endParaRPr>
          </a:p>
          <a:p>
            <a:endParaRPr lang="en-US" sz="2800" b="1">
              <a:latin typeface="Aptos Bold"/>
            </a:endParaRPr>
          </a:p>
          <a:p>
            <a:pPr algn="ctr"/>
            <a:endParaRPr lang="en-GB" sz="2800" b="1">
              <a:latin typeface="Aptos Bold"/>
            </a:endParaRPr>
          </a:p>
        </p:txBody>
      </p:sp>
      <p:pic>
        <p:nvPicPr>
          <p:cNvPr id="5" name="Picture 4" descr="A black and white logo&#10;&#10;AI-generated content may be incorrect.">
            <a:extLst>
              <a:ext uri="{FF2B5EF4-FFF2-40B4-BE49-F238E27FC236}">
                <a16:creationId xmlns:a16="http://schemas.microsoft.com/office/drawing/2014/main" id="{D178D993-D484-14A4-05AE-79CCBAC53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848" y="5116284"/>
            <a:ext cx="3373369" cy="1346609"/>
          </a:xfrm>
          <a:prstGeom prst="rect">
            <a:avLst/>
          </a:prstGeom>
        </p:spPr>
      </p:pic>
    </p:spTree>
    <p:extLst>
      <p:ext uri="{BB962C8B-B14F-4D97-AF65-F5344CB8AC3E}">
        <p14:creationId xmlns:p14="http://schemas.microsoft.com/office/powerpoint/2010/main" val="18644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rumpled paper light bulb">
            <a:extLst>
              <a:ext uri="{FF2B5EF4-FFF2-40B4-BE49-F238E27FC236}">
                <a16:creationId xmlns:a16="http://schemas.microsoft.com/office/drawing/2014/main" id="{E76AF8E9-8E4E-0E3E-C4A6-1E0219C4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12" name="TextBox 12"/>
          <p:cNvSpPr txBox="1"/>
          <p:nvPr/>
        </p:nvSpPr>
        <p:spPr>
          <a:xfrm>
            <a:off x="212187" y="103106"/>
            <a:ext cx="4071314" cy="560923"/>
          </a:xfrm>
          <a:prstGeom prst="rect">
            <a:avLst/>
          </a:prstGeom>
        </p:spPr>
        <p:txBody>
          <a:bodyPr wrap="square" lIns="0" tIns="0" rIns="0" bIns="0" rtlCol="0" anchor="t">
            <a:spAutoFit/>
          </a:bodyPr>
          <a:lstStyle/>
          <a:p>
            <a:pPr algn="ctr">
              <a:lnSpc>
                <a:spcPts val="4760"/>
              </a:lnSpc>
              <a:spcBef>
                <a:spcPct val="0"/>
              </a:spcBef>
            </a:pPr>
            <a:r>
              <a:rPr lang="en-US" sz="3400" b="1">
                <a:solidFill>
                  <a:srgbClr val="FBEB34"/>
                </a:solidFill>
                <a:latin typeface="Helveticish Bold"/>
                <a:ea typeface="Helveticish Bold"/>
                <a:cs typeface="Helveticish Bold"/>
                <a:sym typeface="Helveticish Bold"/>
              </a:rPr>
              <a:t>What is a big idea?</a:t>
            </a:r>
          </a:p>
        </p:txBody>
      </p:sp>
      <p:sp>
        <p:nvSpPr>
          <p:cNvPr id="18" name="TextBox 18"/>
          <p:cNvSpPr txBox="1"/>
          <p:nvPr/>
        </p:nvSpPr>
        <p:spPr>
          <a:xfrm>
            <a:off x="407610" y="1095694"/>
            <a:ext cx="3043162" cy="2769989"/>
          </a:xfrm>
          <a:prstGeom prst="rect">
            <a:avLst/>
          </a:prstGeom>
        </p:spPr>
        <p:txBody>
          <a:bodyPr wrap="square" lIns="0" tIns="0" rIns="0" bIns="0" rtlCol="0" anchor="t">
            <a:spAutoFit/>
          </a:bodyPr>
          <a:lstStyle/>
          <a:p>
            <a:pPr>
              <a:lnSpc>
                <a:spcPts val="2380"/>
              </a:lnSpc>
              <a:spcBef>
                <a:spcPct val="0"/>
              </a:spcBef>
            </a:pPr>
            <a:r>
              <a:rPr lang="en-GB" sz="2400">
                <a:solidFill>
                  <a:schemeClr val="bg1"/>
                </a:solidFill>
              </a:rPr>
              <a:t>A big idea captures the core understanding children and young people will develop in a particular area of the curriculum </a:t>
            </a:r>
            <a:r>
              <a:rPr lang="en-GB" sz="2400" b="1">
                <a:solidFill>
                  <a:schemeClr val="bg1"/>
                </a:solidFill>
              </a:rPr>
              <a:t>from early learning and childcare onwards</a:t>
            </a:r>
            <a:r>
              <a:rPr lang="en-GB" sz="2400">
                <a:solidFill>
                  <a:schemeClr val="bg1"/>
                </a:solidFill>
              </a:rPr>
              <a:t>. </a:t>
            </a:r>
          </a:p>
          <a:p>
            <a:pPr>
              <a:lnSpc>
                <a:spcPts val="2380"/>
              </a:lnSpc>
              <a:spcBef>
                <a:spcPct val="0"/>
              </a:spcBef>
            </a:pPr>
            <a:endParaRPr lang="en-GB" sz="2000">
              <a:solidFill>
                <a:schemeClr val="bg1"/>
              </a:solidFill>
            </a:endParaRPr>
          </a:p>
        </p:txBody>
      </p:sp>
      <p:sp>
        <p:nvSpPr>
          <p:cNvPr id="20" name="TextBox 19">
            <a:extLst>
              <a:ext uri="{FF2B5EF4-FFF2-40B4-BE49-F238E27FC236}">
                <a16:creationId xmlns:a16="http://schemas.microsoft.com/office/drawing/2014/main" id="{4A25FD0D-41EA-D298-AB85-0EB8AB0DF7C8}"/>
              </a:ext>
            </a:extLst>
          </p:cNvPr>
          <p:cNvSpPr txBox="1"/>
          <p:nvPr/>
        </p:nvSpPr>
        <p:spPr>
          <a:xfrm>
            <a:off x="9187543" y="664029"/>
            <a:ext cx="2775857" cy="4062651"/>
          </a:xfrm>
          <a:prstGeom prst="rect">
            <a:avLst/>
          </a:prstGeom>
          <a:noFill/>
        </p:spPr>
        <p:txBody>
          <a:bodyPr wrap="square" rtlCol="0">
            <a:spAutoFit/>
          </a:bodyPr>
          <a:lstStyle/>
          <a:p>
            <a:r>
              <a:rPr lang="en-GB" sz="2400">
                <a:solidFill>
                  <a:schemeClr val="bg1"/>
                </a:solidFill>
              </a:rPr>
              <a:t>It will set out overarching ideas and concepts and have relevance and meaning for learners. It will support progression and guide the selection of content.</a:t>
            </a:r>
            <a:endParaRPr lang="en-US" sz="2400">
              <a:solidFill>
                <a:schemeClr val="bg1"/>
              </a:solidFill>
              <a:sym typeface="Helveticish Bold"/>
              <a:hlinkClick r:id="rId4" tooltip="https://blogs.glowscotland.org.uk/glowblogs/public/cices/uploads/sites/10666/2024/12/18174321/CIC-Towards-an-Evolved-Technical-Framework-Discussion-Paper-FINAL-191224.pdf">
                <a:extLst>
                  <a:ext uri="{A12FA001-AC4F-418D-AE19-62706E023703}">
                    <ahyp:hlinkClr xmlns:ahyp="http://schemas.microsoft.com/office/drawing/2018/hyperlinkcolor" val="tx"/>
                  </a:ext>
                </a:extLst>
              </a:hlinkClick>
            </a:endParaRPr>
          </a:p>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allow focus photography of books">
            <a:extLst>
              <a:ext uri="{FF2B5EF4-FFF2-40B4-BE49-F238E27FC236}">
                <a16:creationId xmlns:a16="http://schemas.microsoft.com/office/drawing/2014/main" id="{D1B4ED8C-2046-A828-B206-C2EF8EC61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6EB052-F170-C85C-8034-C40697C74851}"/>
              </a:ext>
            </a:extLst>
          </p:cNvPr>
          <p:cNvSpPr>
            <a:spLocks noGrp="1"/>
          </p:cNvSpPr>
          <p:nvPr>
            <p:ph type="title"/>
          </p:nvPr>
        </p:nvSpPr>
        <p:spPr>
          <a:xfrm>
            <a:off x="6096000" y="233099"/>
            <a:ext cx="12432236" cy="1325563"/>
          </a:xfrm>
        </p:spPr>
        <p:txBody>
          <a:bodyPr/>
          <a:lstStyle/>
          <a:p>
            <a:r>
              <a:rPr lang="en-GB" b="1">
                <a:solidFill>
                  <a:srgbClr val="92D050"/>
                </a:solidFill>
              </a:rPr>
              <a:t>Know</a:t>
            </a:r>
            <a:r>
              <a:rPr lang="en-GB" b="1"/>
              <a:t> </a:t>
            </a:r>
            <a:r>
              <a:rPr lang="en-GB" b="1">
                <a:solidFill>
                  <a:schemeClr val="accent4">
                    <a:lumMod val="40000"/>
                    <a:lumOff val="60000"/>
                  </a:schemeClr>
                </a:solidFill>
              </a:rPr>
              <a:t>Do</a:t>
            </a:r>
            <a:r>
              <a:rPr lang="en-GB" b="1"/>
              <a:t> </a:t>
            </a:r>
            <a:r>
              <a:rPr lang="en-GB" b="1">
                <a:solidFill>
                  <a:srgbClr val="FFFF00"/>
                </a:solidFill>
              </a:rPr>
              <a:t>Understand</a:t>
            </a:r>
          </a:p>
        </p:txBody>
      </p:sp>
      <p:sp>
        <p:nvSpPr>
          <p:cNvPr id="3" name="Content Placeholder 2">
            <a:extLst>
              <a:ext uri="{FF2B5EF4-FFF2-40B4-BE49-F238E27FC236}">
                <a16:creationId xmlns:a16="http://schemas.microsoft.com/office/drawing/2014/main" id="{5FFD8C6D-0C72-F7DA-B51C-E4E0129B0131}"/>
              </a:ext>
            </a:extLst>
          </p:cNvPr>
          <p:cNvSpPr>
            <a:spLocks noGrp="1"/>
          </p:cNvSpPr>
          <p:nvPr>
            <p:ph idx="1"/>
          </p:nvPr>
        </p:nvSpPr>
        <p:spPr>
          <a:xfrm>
            <a:off x="6231466" y="1791760"/>
            <a:ext cx="5257800" cy="4351338"/>
          </a:xfrm>
        </p:spPr>
        <p:txBody>
          <a:bodyPr>
            <a:no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‘Curriculum statements need to make clear what children should </a:t>
            </a:r>
            <a:r>
              <a:rPr lang="en-GB" sz="3600" b="1">
                <a:solidFill>
                  <a:srgbClr val="92D050"/>
                </a:solidFill>
                <a:latin typeface="Arial" panose="020B0604020202020204" pitchFamily="34" charset="0"/>
                <a:cs typeface="Arial" panose="020B0604020202020204" pitchFamily="34" charset="0"/>
              </a:rPr>
              <a:t>k</a:t>
            </a:r>
            <a:r>
              <a:rPr kumimoji="0" lang="en-GB" sz="3600" b="1" i="0" u="none" strike="noStrike" kern="1200" cap="none" spc="0" normalizeH="0" baseline="0" noProof="0">
                <a:ln>
                  <a:noFill/>
                </a:ln>
                <a:solidFill>
                  <a:srgbClr val="92D050"/>
                </a:solidFill>
                <a:effectLst/>
                <a:uLnTx/>
                <a:uFillTx/>
                <a:latin typeface="Arial" panose="020B0604020202020204" pitchFamily="34" charset="0"/>
                <a:cs typeface="Arial" panose="020B0604020202020204" pitchFamily="34" charset="0"/>
              </a:rPr>
              <a:t>now</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factually, </a:t>
            </a:r>
            <a:r>
              <a:rPr lang="en-GB" sz="3600" b="1">
                <a:solidFill>
                  <a:srgbClr val="FFFF00"/>
                </a:solidFill>
                <a:latin typeface="Arial" panose="020B0604020202020204" pitchFamily="34" charset="0"/>
                <a:cs typeface="Arial" panose="020B0604020202020204" pitchFamily="34" charset="0"/>
              </a:rPr>
              <a:t>u</a:t>
            </a:r>
            <a:r>
              <a:rPr kumimoji="0" lang="en-GB" sz="3600" b="1" i="0" u="none" strike="noStrike" kern="1200" cap="none" spc="0" normalizeH="0" baseline="0" noProof="0" err="1">
                <a:ln>
                  <a:noFill/>
                </a:ln>
                <a:solidFill>
                  <a:srgbClr val="FFFF00"/>
                </a:solidFill>
                <a:effectLst/>
                <a:uLnTx/>
                <a:uFillTx/>
                <a:latin typeface="Arial" panose="020B0604020202020204" pitchFamily="34" charset="0"/>
                <a:cs typeface="Arial" panose="020B0604020202020204" pitchFamily="34" charset="0"/>
              </a:rPr>
              <a:t>nderstand</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conceptually and be able </a:t>
            </a:r>
            <a:r>
              <a:rPr kumimoji="0" lang="en-GB" sz="3600" b="1" i="0" u="none" strike="noStrike" kern="1200" cap="none" spc="0" normalizeH="0" baseline="0" noProof="0">
                <a:ln>
                  <a:noFill/>
                </a:ln>
                <a:solidFill>
                  <a:schemeClr val="accent4">
                    <a:lumMod val="40000"/>
                    <a:lumOff val="60000"/>
                  </a:schemeClr>
                </a:solidFill>
                <a:effectLst/>
                <a:uLnTx/>
                <a:uFillTx/>
                <a:latin typeface="Arial" panose="020B0604020202020204" pitchFamily="34" charset="0"/>
                <a:cs typeface="Arial" panose="020B0604020202020204" pitchFamily="34" charset="0"/>
              </a:rPr>
              <a:t>to do </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in different disciplines’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(Erickson 2012)</a:t>
            </a:r>
            <a:endParaRPr lang="en-GB" sz="3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463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D6F87-941C-6FF9-EF98-A4F62AAEF384}"/>
            </a:ext>
          </a:extLst>
        </p:cNvPr>
        <p:cNvGrpSpPr/>
        <p:nvPr/>
      </p:nvGrpSpPr>
      <p:grpSpPr>
        <a:xfrm>
          <a:off x="0" y="0"/>
          <a:ext cx="0" cy="0"/>
          <a:chOff x="0" y="0"/>
          <a:chExt cx="0" cy="0"/>
        </a:xfrm>
      </p:grpSpPr>
      <p:graphicFrame>
        <p:nvGraphicFramePr>
          <p:cNvPr id="132" name="TextBox 126">
            <a:extLst>
              <a:ext uri="{FF2B5EF4-FFF2-40B4-BE49-F238E27FC236}">
                <a16:creationId xmlns:a16="http://schemas.microsoft.com/office/drawing/2014/main" id="{6B0146A2-4311-8CDE-413C-ED765FEA35B7}"/>
              </a:ext>
            </a:extLst>
          </p:cNvPr>
          <p:cNvGraphicFramePr/>
          <p:nvPr/>
        </p:nvGraphicFramePr>
        <p:xfrm>
          <a:off x="696686" y="162974"/>
          <a:ext cx="11044165" cy="653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64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ADF7-320C-3BBA-C302-2FF1524EB82C}"/>
            </a:ext>
          </a:extLst>
        </p:cNvPr>
        <p:cNvGrpSpPr/>
        <p:nvPr/>
      </p:nvGrpSpPr>
      <p:grpSpPr>
        <a:xfrm>
          <a:off x="0" y="0"/>
          <a:ext cx="0" cy="0"/>
          <a:chOff x="0" y="0"/>
          <a:chExt cx="0" cy="0"/>
        </a:xfrm>
      </p:grpSpPr>
      <p:pic>
        <p:nvPicPr>
          <p:cNvPr id="3" name="Picture 2" descr="Track cycling team racing in velodrome">
            <a:extLst>
              <a:ext uri="{FF2B5EF4-FFF2-40B4-BE49-F238E27FC236}">
                <a16:creationId xmlns:a16="http://schemas.microsoft.com/office/drawing/2014/main" id="{7226B517-EEF2-6B5B-BCB4-509EC2C31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32" y="0"/>
            <a:ext cx="4916100" cy="3276600"/>
          </a:xfrm>
          <a:prstGeom prst="rect">
            <a:avLst/>
          </a:prstGeom>
        </p:spPr>
      </p:pic>
      <p:pic>
        <p:nvPicPr>
          <p:cNvPr id="5" name="Picture 4" descr="Futuristic DNA helix in black background">
            <a:extLst>
              <a:ext uri="{FF2B5EF4-FFF2-40B4-BE49-F238E27FC236}">
                <a16:creationId xmlns:a16="http://schemas.microsoft.com/office/drawing/2014/main" id="{BCAB0598-5A88-D030-25E3-E69E53EE4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65737"/>
            <a:ext cx="5943600" cy="3343275"/>
          </a:xfrm>
          <a:prstGeom prst="rect">
            <a:avLst/>
          </a:prstGeom>
        </p:spPr>
      </p:pic>
      <p:pic>
        <p:nvPicPr>
          <p:cNvPr id="7" name="Picture 6" descr="Colourful toucan tropical bird">
            <a:extLst>
              <a:ext uri="{FF2B5EF4-FFF2-40B4-BE49-F238E27FC236}">
                <a16:creationId xmlns:a16="http://schemas.microsoft.com/office/drawing/2014/main" id="{157695D4-4182-0ED4-2458-5D84E878B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88080"/>
            <a:ext cx="4756042" cy="3169920"/>
          </a:xfrm>
          <a:prstGeom prst="rect">
            <a:avLst/>
          </a:prstGeom>
        </p:spPr>
      </p:pic>
      <p:pic>
        <p:nvPicPr>
          <p:cNvPr id="9" name="Picture 8" descr="Underwater colourful fishes and coral reef">
            <a:extLst>
              <a:ext uri="{FF2B5EF4-FFF2-40B4-BE49-F238E27FC236}">
                <a16:creationId xmlns:a16="http://schemas.microsoft.com/office/drawing/2014/main" id="{26D9A905-399C-5AB1-BA97-4734E2C6C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929" y="3688081"/>
            <a:ext cx="4754879" cy="3169919"/>
          </a:xfrm>
          <a:prstGeom prst="rect">
            <a:avLst/>
          </a:prstGeom>
        </p:spPr>
      </p:pic>
      <p:pic>
        <p:nvPicPr>
          <p:cNvPr id="13" name="Picture 12" descr="Storm clouds above field">
            <a:extLst>
              <a:ext uri="{FF2B5EF4-FFF2-40B4-BE49-F238E27FC236}">
                <a16:creationId xmlns:a16="http://schemas.microsoft.com/office/drawing/2014/main" id="{48362143-1508-157E-081E-22BC2E0C9594}"/>
              </a:ext>
            </a:extLst>
          </p:cNvPr>
          <p:cNvPicPr>
            <a:picLocks noChangeAspect="1"/>
          </p:cNvPicPr>
          <p:nvPr/>
        </p:nvPicPr>
        <p:blipFill>
          <a:blip r:embed="rId7" cstate="print">
            <a:extLst>
              <a:ext uri="{28A0092B-C50C-407E-A947-70E740481C1C}">
                <a14:useLocalDpi xmlns:a14="http://schemas.microsoft.com/office/drawing/2010/main" val="0"/>
              </a:ext>
            </a:extLst>
          </a:blip>
          <a:srcRect l="8975" r="9295"/>
          <a:stretch>
            <a:fillRect/>
          </a:stretch>
        </p:blipFill>
        <p:spPr>
          <a:xfrm>
            <a:off x="8305800" y="3688080"/>
            <a:ext cx="3886200" cy="3169918"/>
          </a:xfrm>
          <a:prstGeom prst="rect">
            <a:avLst/>
          </a:prstGeom>
        </p:spPr>
      </p:pic>
      <p:pic>
        <p:nvPicPr>
          <p:cNvPr id="15" name="Picture 14" descr="Vaccine storage and manufacturing">
            <a:extLst>
              <a:ext uri="{FF2B5EF4-FFF2-40B4-BE49-F238E27FC236}">
                <a16:creationId xmlns:a16="http://schemas.microsoft.com/office/drawing/2014/main" id="{25830484-F3F1-8FD4-8099-47957F5A11C9}"/>
              </a:ext>
            </a:extLst>
          </p:cNvPr>
          <p:cNvPicPr>
            <a:picLocks noChangeAspect="1"/>
          </p:cNvPicPr>
          <p:nvPr/>
        </p:nvPicPr>
        <p:blipFill>
          <a:blip r:embed="rId8" cstate="print">
            <a:extLst>
              <a:ext uri="{28A0092B-C50C-407E-A947-70E740481C1C}">
                <a14:useLocalDpi xmlns:a14="http://schemas.microsoft.com/office/drawing/2010/main" val="0"/>
              </a:ext>
            </a:extLst>
          </a:blip>
          <a:srcRect l="7018" r="19822"/>
          <a:stretch>
            <a:fillRect/>
          </a:stretch>
        </p:blipFill>
        <p:spPr>
          <a:xfrm>
            <a:off x="4465376" y="0"/>
            <a:ext cx="3596640" cy="3277150"/>
          </a:xfrm>
          <a:prstGeom prst="rect">
            <a:avLst/>
          </a:prstGeom>
        </p:spPr>
      </p:pic>
      <p:sp>
        <p:nvSpPr>
          <p:cNvPr id="16" name="Rectangle 15">
            <a:extLst>
              <a:ext uri="{FF2B5EF4-FFF2-40B4-BE49-F238E27FC236}">
                <a16:creationId xmlns:a16="http://schemas.microsoft.com/office/drawing/2014/main" id="{4FB803F4-6707-EC78-820F-63AF9B3CCBE6}"/>
              </a:ext>
            </a:extLst>
          </p:cNvPr>
          <p:cNvSpPr/>
          <p:nvPr/>
        </p:nvSpPr>
        <p:spPr>
          <a:xfrm>
            <a:off x="0" y="3276600"/>
            <a:ext cx="12192000" cy="410542"/>
          </a:xfrm>
          <a:prstGeom prst="rect">
            <a:avLst/>
          </a:prstGeom>
          <a:solidFill>
            <a:srgbClr val="FF641A"/>
          </a:solidFill>
          <a:ln>
            <a:solidFill>
              <a:srgbClr val="FF64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0D2EA62-C73D-0F7C-0B25-1E8F3625B662}"/>
              </a:ext>
            </a:extLst>
          </p:cNvPr>
          <p:cNvSpPr txBox="1"/>
          <p:nvPr/>
        </p:nvSpPr>
        <p:spPr>
          <a:xfrm>
            <a:off x="824028" y="2943262"/>
            <a:ext cx="10748513" cy="1077218"/>
          </a:xfrm>
          <a:prstGeom prst="rect">
            <a:avLst/>
          </a:prstGeom>
          <a:solidFill>
            <a:schemeClr val="accent2">
              <a:lumMod val="60000"/>
              <a:lumOff val="40000"/>
            </a:schemeClr>
          </a:solidFill>
        </p:spPr>
        <p:txBody>
          <a:bodyPr wrap="square" rtlCol="0">
            <a:spAutoFit/>
          </a:bodyPr>
          <a:lstStyle/>
          <a:p>
            <a:r>
              <a:rPr lang="en-GB" sz="3600" b="1" dirty="0"/>
              <a:t>Magic happens at layer 4</a:t>
            </a:r>
            <a:endParaRPr lang="en-GB" sz="2800" dirty="0"/>
          </a:p>
          <a:p>
            <a:r>
              <a:rPr lang="en-GB" sz="2800" dirty="0"/>
              <a:t>The way the curriculum is presented, does not determine delivery</a:t>
            </a:r>
          </a:p>
        </p:txBody>
      </p:sp>
    </p:spTree>
    <p:extLst>
      <p:ext uri="{BB962C8B-B14F-4D97-AF65-F5344CB8AC3E}">
        <p14:creationId xmlns:p14="http://schemas.microsoft.com/office/powerpoint/2010/main" val="22345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around a table with papers&#10;&#10;AI-generated content may be incorrect.">
            <a:extLst>
              <a:ext uri="{FF2B5EF4-FFF2-40B4-BE49-F238E27FC236}">
                <a16:creationId xmlns:a16="http://schemas.microsoft.com/office/drawing/2014/main" id="{A367BD29-AB81-2665-EA2F-4DE9CD2F0961}"/>
              </a:ext>
            </a:extLst>
          </p:cNvPr>
          <p:cNvPicPr>
            <a:picLocks noChangeAspect="1"/>
          </p:cNvPicPr>
          <p:nvPr/>
        </p:nvPicPr>
        <p:blipFill>
          <a:blip r:embed="rId3"/>
          <a:srcRect t="9113" r="-3" b="1424"/>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group of people standing in a room with post-it notes on the wall&#10;&#10;AI-generated content may be incorrect.">
            <a:extLst>
              <a:ext uri="{FF2B5EF4-FFF2-40B4-BE49-F238E27FC236}">
                <a16:creationId xmlns:a16="http://schemas.microsoft.com/office/drawing/2014/main" id="{D14B3542-C39A-C9F0-1C97-2DF5FB61A635}"/>
              </a:ext>
            </a:extLst>
          </p:cNvPr>
          <p:cNvPicPr>
            <a:picLocks noChangeAspect="1"/>
          </p:cNvPicPr>
          <p:nvPr/>
        </p:nvPicPr>
        <p:blipFill>
          <a:blip r:embed="rId4"/>
          <a:srcRect r="18988" b="-1"/>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tables in a room&#10;&#10;AI-generated content may be incorrect.">
            <a:extLst>
              <a:ext uri="{FF2B5EF4-FFF2-40B4-BE49-F238E27FC236}">
                <a16:creationId xmlns:a16="http://schemas.microsoft.com/office/drawing/2014/main" id="{B14BEDDD-E172-91F8-3EF0-6E6DCD27EF57}"/>
              </a:ext>
            </a:extLst>
          </p:cNvPr>
          <p:cNvPicPr>
            <a:picLocks noChangeAspect="1"/>
          </p:cNvPicPr>
          <p:nvPr/>
        </p:nvPicPr>
        <p:blipFill>
          <a:blip r:embed="rId5"/>
          <a:srcRect t="10539" b="24122"/>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group of people sitting around a table with cards&#10;&#10;AI-generated content may be incorrect.">
            <a:extLst>
              <a:ext uri="{FF2B5EF4-FFF2-40B4-BE49-F238E27FC236}">
                <a16:creationId xmlns:a16="http://schemas.microsoft.com/office/drawing/2014/main" id="{F2A8CD50-ED07-D804-913E-14A856F43EDD}"/>
              </a:ext>
            </a:extLst>
          </p:cNvPr>
          <p:cNvPicPr>
            <a:picLocks noChangeAspect="1"/>
          </p:cNvPicPr>
          <p:nvPr/>
        </p:nvPicPr>
        <p:blipFill>
          <a:blip r:embed="rId6"/>
          <a:srcRect l="23446" r="2" b="2"/>
          <a:stretch>
            <a:fillRect/>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4" name="TextBox 3">
            <a:extLst>
              <a:ext uri="{FF2B5EF4-FFF2-40B4-BE49-F238E27FC236}">
                <a16:creationId xmlns:a16="http://schemas.microsoft.com/office/drawing/2014/main" id="{424399DB-AB93-88A6-DB96-1BCE40924F47}"/>
              </a:ext>
            </a:extLst>
          </p:cNvPr>
          <p:cNvSpPr txBox="1"/>
          <p:nvPr/>
        </p:nvSpPr>
        <p:spPr>
          <a:xfrm>
            <a:off x="6417711" y="219432"/>
            <a:ext cx="5774269" cy="646331"/>
          </a:xfrm>
          <a:prstGeom prst="rect">
            <a:avLst/>
          </a:prstGeom>
          <a:solidFill>
            <a:srgbClr val="71295C"/>
          </a:solidFill>
        </p:spPr>
        <p:txBody>
          <a:bodyPr wrap="square" lIns="91440" tIns="45720" rIns="91440" bIns="45720" rtlCol="0" anchor="t">
            <a:spAutoFit/>
          </a:bodyPr>
          <a:lstStyle/>
          <a:p>
            <a:r>
              <a:rPr lang="en-GB" sz="3600" b="1" dirty="0">
                <a:solidFill>
                  <a:schemeClr val="bg1"/>
                </a:solidFill>
              </a:rPr>
              <a:t>Sciences CIC Groups</a:t>
            </a:r>
          </a:p>
        </p:txBody>
      </p:sp>
      <p:sp>
        <p:nvSpPr>
          <p:cNvPr id="7" name="TextBox 6">
            <a:extLst>
              <a:ext uri="{FF2B5EF4-FFF2-40B4-BE49-F238E27FC236}">
                <a16:creationId xmlns:a16="http://schemas.microsoft.com/office/drawing/2014/main" id="{0311FDA8-7590-D046-3320-5421C9E07C1C}"/>
              </a:ext>
            </a:extLst>
          </p:cNvPr>
          <p:cNvSpPr txBox="1"/>
          <p:nvPr/>
        </p:nvSpPr>
        <p:spPr>
          <a:xfrm>
            <a:off x="410385" y="5992237"/>
            <a:ext cx="8303387" cy="646331"/>
          </a:xfrm>
          <a:prstGeom prst="rect">
            <a:avLst/>
          </a:prstGeom>
          <a:solidFill>
            <a:srgbClr val="E65E1A"/>
          </a:solidFill>
        </p:spPr>
        <p:txBody>
          <a:bodyPr wrap="square" rtlCol="0">
            <a:spAutoFit/>
          </a:bodyPr>
          <a:lstStyle/>
          <a:p>
            <a:r>
              <a:rPr lang="en-GB" sz="3600" b="1">
                <a:solidFill>
                  <a:schemeClr val="bg1"/>
                </a:solidFill>
              </a:rPr>
              <a:t>70% practitioners – 30% organisations</a:t>
            </a:r>
          </a:p>
        </p:txBody>
      </p:sp>
    </p:spTree>
    <p:extLst>
      <p:ext uri="{BB962C8B-B14F-4D97-AF65-F5344CB8AC3E}">
        <p14:creationId xmlns:p14="http://schemas.microsoft.com/office/powerpoint/2010/main" val="73916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A088-EDF4-4F36-0A73-4BC1239001E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B890A46-11BA-8252-32D0-7B8407496C14}"/>
              </a:ext>
            </a:extLst>
          </p:cNvPr>
          <p:cNvSpPr/>
          <p:nvPr/>
        </p:nvSpPr>
        <p:spPr>
          <a:xfrm>
            <a:off x="3954833" y="1280979"/>
            <a:ext cx="4020439" cy="3682904"/>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CFE18850-18A7-2C2D-37A7-5DF6BC8CC8E6}"/>
              </a:ext>
            </a:extLst>
          </p:cNvPr>
          <p:cNvSpPr/>
          <p:nvPr/>
        </p:nvSpPr>
        <p:spPr>
          <a:xfrm>
            <a:off x="4951741" y="2083865"/>
            <a:ext cx="2021006" cy="18782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9806484-F0B0-9C03-18D0-87AFE1DFFC28}"/>
              </a:ext>
            </a:extLst>
          </p:cNvPr>
          <p:cNvSpPr txBox="1"/>
          <p:nvPr/>
        </p:nvSpPr>
        <p:spPr>
          <a:xfrm>
            <a:off x="4328909" y="2696385"/>
            <a:ext cx="32665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Group</a:t>
            </a:r>
          </a:p>
        </p:txBody>
      </p:sp>
      <p:cxnSp>
        <p:nvCxnSpPr>
          <p:cNvPr id="15" name="Straight Arrow Connector 14">
            <a:extLst>
              <a:ext uri="{FF2B5EF4-FFF2-40B4-BE49-F238E27FC236}">
                <a16:creationId xmlns:a16="http://schemas.microsoft.com/office/drawing/2014/main" id="{5A08AECE-1E3F-B9BC-CBAF-C5A79A652C42}"/>
              </a:ext>
            </a:extLst>
          </p:cNvPr>
          <p:cNvCxnSpPr>
            <a:cxnSpLocks/>
          </p:cNvCxnSpPr>
          <p:nvPr/>
        </p:nvCxnSpPr>
        <p:spPr>
          <a:xfrm>
            <a:off x="3193839" y="1747791"/>
            <a:ext cx="1354045" cy="703904"/>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BD5AC2DB-0E8F-414F-414E-7CA6CE867B11}"/>
              </a:ext>
            </a:extLst>
          </p:cNvPr>
          <p:cNvSpPr txBox="1"/>
          <p:nvPr/>
        </p:nvSpPr>
        <p:spPr>
          <a:xfrm>
            <a:off x="4384294" y="3884009"/>
            <a:ext cx="32665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endParaRPr kumimoji="0" lang="en-GB" sz="2800" b="1" i="0" u="none" strike="noStrike" kern="1200" cap="none" spc="0" normalizeH="0" baseline="0" noProof="0">
              <a:ln>
                <a:noFill/>
              </a:ln>
              <a:solidFill>
                <a:srgbClr val="C00000"/>
              </a:solidFill>
              <a:effectLst/>
              <a:uLnTx/>
              <a:uFillTx/>
              <a:latin typeface="Grandview" panose="020B0502040204020203" pitchFamily="34" charset="0"/>
              <a:ea typeface="+mn-ea"/>
              <a:cs typeface="+mn-cs"/>
            </a:endParaRPr>
          </a:p>
        </p:txBody>
      </p:sp>
      <p:sp>
        <p:nvSpPr>
          <p:cNvPr id="23" name="TextBox 22">
            <a:extLst>
              <a:ext uri="{FF2B5EF4-FFF2-40B4-BE49-F238E27FC236}">
                <a16:creationId xmlns:a16="http://schemas.microsoft.com/office/drawing/2014/main" id="{771D5785-507E-2F86-AE7A-1E6FA223403F}"/>
              </a:ext>
            </a:extLst>
          </p:cNvPr>
          <p:cNvSpPr txBox="1"/>
          <p:nvPr/>
        </p:nvSpPr>
        <p:spPr>
          <a:xfrm>
            <a:off x="151815" y="41173"/>
            <a:ext cx="12077018"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34876"/>
                </a:solidFill>
                <a:effectLst/>
                <a:uLnTx/>
                <a:uFillTx/>
                <a:latin typeface="Grandview"/>
                <a:ea typeface="+mn-ea"/>
                <a:cs typeface="Arial"/>
              </a:rPr>
              <a:t>Sciences CIC Groups</a:t>
            </a:r>
            <a:endParaRPr kumimoji="0" lang="en-US" sz="1800" b="0" i="0" u="none" strike="noStrike" kern="1200" cap="none" spc="0" normalizeH="0" baseline="0" noProof="0">
              <a:ln>
                <a:noFill/>
              </a:ln>
              <a:solidFill>
                <a:srgbClr val="034876"/>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463519E-7E48-4E84-AF6C-E8CBD43AE78F}"/>
              </a:ext>
            </a:extLst>
          </p:cNvPr>
          <p:cNvSpPr/>
          <p:nvPr/>
        </p:nvSpPr>
        <p:spPr>
          <a:xfrm>
            <a:off x="8095018" y="188105"/>
            <a:ext cx="2445034" cy="943322"/>
          </a:xfrm>
          <a:prstGeom prst="rect">
            <a:avLst/>
          </a:prstGeom>
          <a:solidFill>
            <a:srgbClr val="AD292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Steering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cxnSp>
        <p:nvCxnSpPr>
          <p:cNvPr id="30" name="Straight Arrow Connector 29">
            <a:extLst>
              <a:ext uri="{FF2B5EF4-FFF2-40B4-BE49-F238E27FC236}">
                <a16:creationId xmlns:a16="http://schemas.microsoft.com/office/drawing/2014/main" id="{C32FDC8E-D4C2-4ED0-8FE5-E94BDB2CE037}"/>
              </a:ext>
            </a:extLst>
          </p:cNvPr>
          <p:cNvCxnSpPr>
            <a:cxnSpLocks/>
          </p:cNvCxnSpPr>
          <p:nvPr/>
        </p:nvCxnSpPr>
        <p:spPr>
          <a:xfrm flipV="1">
            <a:off x="2993571" y="4007487"/>
            <a:ext cx="1845694" cy="1777697"/>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E200EBE6-AF15-459D-AEE2-9F430087B0E3}"/>
              </a:ext>
            </a:extLst>
          </p:cNvPr>
          <p:cNvSpPr/>
          <p:nvPr/>
        </p:nvSpPr>
        <p:spPr>
          <a:xfrm>
            <a:off x="1041780" y="5932527"/>
            <a:ext cx="2321905" cy="643457"/>
          </a:xfrm>
          <a:prstGeom prst="rect">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a:ea typeface="+mn-ea"/>
                <a:cs typeface="+mn-cs"/>
              </a:rPr>
              <a:t>Networks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p:txBody>
      </p:sp>
      <p:cxnSp>
        <p:nvCxnSpPr>
          <p:cNvPr id="7" name="Straight Arrow Connector 6">
            <a:extLst>
              <a:ext uri="{FF2B5EF4-FFF2-40B4-BE49-F238E27FC236}">
                <a16:creationId xmlns:a16="http://schemas.microsoft.com/office/drawing/2014/main" id="{5BC28CFB-88BF-6A56-E66D-28FF3B66A0F7}"/>
              </a:ext>
            </a:extLst>
          </p:cNvPr>
          <p:cNvCxnSpPr>
            <a:cxnSpLocks/>
          </p:cNvCxnSpPr>
          <p:nvPr/>
        </p:nvCxnSpPr>
        <p:spPr>
          <a:xfrm flipV="1">
            <a:off x="6747410" y="1051756"/>
            <a:ext cx="1119811" cy="894087"/>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01ED1E9B-3234-3DA4-D016-043CDF432B5F}"/>
              </a:ext>
            </a:extLst>
          </p:cNvPr>
          <p:cNvSpPr txBox="1"/>
          <p:nvPr/>
        </p:nvSpPr>
        <p:spPr>
          <a:xfrm>
            <a:off x="300254" y="2159537"/>
            <a:ext cx="397338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Senior Phase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Children and Young People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Technicians</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Additional Support Needs</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Early Learning and Childcare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Academia (HE/FE/ITE)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Industry </a:t>
            </a:r>
          </a:p>
        </p:txBody>
      </p:sp>
      <p:sp>
        <p:nvSpPr>
          <p:cNvPr id="529" name="TextBox 528">
            <a:extLst>
              <a:ext uri="{FF2B5EF4-FFF2-40B4-BE49-F238E27FC236}">
                <a16:creationId xmlns:a16="http://schemas.microsoft.com/office/drawing/2014/main" id="{758AF8DC-6F19-DF84-95C2-D2CDDB957CA7}"/>
              </a:ext>
            </a:extLst>
          </p:cNvPr>
          <p:cNvSpPr txBox="1"/>
          <p:nvPr/>
        </p:nvSpPr>
        <p:spPr>
          <a:xfrm>
            <a:off x="8144731" y="1886039"/>
            <a:ext cx="3844032" cy="4832092"/>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Aptos" panose="02110004020202020204"/>
                <a:ea typeface="+mn-ea"/>
                <a:cs typeface="+mn-cs"/>
              </a:rPr>
              <a:t>The journey so far........</a:t>
            </a:r>
            <a:endParaRPr kumimoji="0" lang="en-US" sz="2200" b="1" i="0" u="none" strike="noStrike" kern="1200" cap="none" spc="0" normalizeH="0" baseline="0" noProof="0">
              <a:ln>
                <a:noFill/>
              </a:ln>
              <a:solidFill>
                <a:srgbClr val="C00000"/>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What's working/not working?</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How does science support the four capacities?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What does a future-orientated science curriculum look/feel like?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Cross-curricular expectations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Curriculum rationale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Knowledge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Concepts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rPr>
              <a:t>Big ideas</a:t>
            </a:r>
            <a:endParaRPr kumimoji="0" lang="en-US" sz="2200" b="0" i="0" u="none" strike="noStrike" kern="1200" cap="none" spc="0" normalizeH="0" baseline="0" noProof="0">
              <a:ln>
                <a:noFill/>
              </a:ln>
              <a:solidFill>
                <a:srgbClr val="0E2841">
                  <a:lumMod val="90000"/>
                  <a:lumOff val="10000"/>
                </a:srgbClr>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CC6985A-18FA-BE21-0507-58178FECB117}"/>
              </a:ext>
            </a:extLst>
          </p:cNvPr>
          <p:cNvSpPr/>
          <p:nvPr/>
        </p:nvSpPr>
        <p:spPr>
          <a:xfrm>
            <a:off x="330480" y="1173835"/>
            <a:ext cx="2863359" cy="722975"/>
          </a:xfrm>
          <a:prstGeom prst="rect">
            <a:avLst/>
          </a:prstGeom>
          <a:solidFill>
            <a:schemeClr val="accent5">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a:ea typeface="+mn-ea"/>
                <a:cs typeface="+mn-cs"/>
              </a:rPr>
              <a:t>Critical friends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p:txBody>
      </p:sp>
    </p:spTree>
    <p:extLst>
      <p:ext uri="{BB962C8B-B14F-4D97-AF65-F5344CB8AC3E}">
        <p14:creationId xmlns:p14="http://schemas.microsoft.com/office/powerpoint/2010/main" val="49297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649ABD1F-6B51-F9CA-07A4-460B4962C5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E746D9-74D8-8765-B71E-17BF559C184E}"/>
              </a:ext>
            </a:extLst>
          </p:cNvPr>
          <p:cNvSpPr/>
          <p:nvPr/>
        </p:nvSpPr>
        <p:spPr>
          <a:xfrm>
            <a:off x="685800" y="3240311"/>
            <a:ext cx="10820400" cy="1393127"/>
          </a:xfrm>
          <a:custGeom>
            <a:avLst/>
            <a:gdLst/>
            <a:ahLst/>
            <a:cxnLst/>
            <a:rect l="l" t="t" r="r" b="b"/>
            <a:pathLst>
              <a:path w="16230600" h="2089690">
                <a:moveTo>
                  <a:pt x="0" y="0"/>
                </a:moveTo>
                <a:lnTo>
                  <a:pt x="16230600" y="0"/>
                </a:lnTo>
                <a:lnTo>
                  <a:pt x="16230600" y="2089690"/>
                </a:lnTo>
                <a:lnTo>
                  <a:pt x="0" y="208969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DF6BC56-84C0-4AFC-6D93-337F35DFFE1E}"/>
              </a:ext>
            </a:extLst>
          </p:cNvPr>
          <p:cNvSpPr/>
          <p:nvPr/>
        </p:nvSpPr>
        <p:spPr>
          <a:xfrm>
            <a:off x="1369586" y="2660048"/>
            <a:ext cx="1726521" cy="1726521"/>
          </a:xfrm>
          <a:custGeom>
            <a:avLst/>
            <a:gdLst/>
            <a:ahLst/>
            <a:cxnLst/>
            <a:rect l="l" t="t" r="r" b="b"/>
            <a:pathLst>
              <a:path w="2589782" h="2589782">
                <a:moveTo>
                  <a:pt x="0" y="0"/>
                </a:moveTo>
                <a:lnTo>
                  <a:pt x="2589782" y="0"/>
                </a:lnTo>
                <a:lnTo>
                  <a:pt x="2589782" y="2589782"/>
                </a:lnTo>
                <a:lnTo>
                  <a:pt x="0" y="2589782"/>
                </a:lnTo>
                <a:lnTo>
                  <a:pt x="0" y="0"/>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A4820A7-97EB-C748-7D51-6EF280875483}"/>
              </a:ext>
            </a:extLst>
          </p:cNvPr>
          <p:cNvSpPr/>
          <p:nvPr/>
        </p:nvSpPr>
        <p:spPr>
          <a:xfrm>
            <a:off x="2918624" y="3523286"/>
            <a:ext cx="1726565" cy="1726565"/>
          </a:xfrm>
          <a:custGeom>
            <a:avLst/>
            <a:gdLst/>
            <a:ahLst/>
            <a:cxnLst/>
            <a:rect l="l" t="t" r="r" b="b"/>
            <a:pathLst>
              <a:path w="2589847" h="2589848">
                <a:moveTo>
                  <a:pt x="0" y="0"/>
                </a:moveTo>
                <a:lnTo>
                  <a:pt x="2589848" y="0"/>
                </a:lnTo>
                <a:lnTo>
                  <a:pt x="2589848" y="2589848"/>
                </a:lnTo>
                <a:lnTo>
                  <a:pt x="0" y="2589848"/>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FE07CB3-E736-A68F-8003-FD5C97B372FA}"/>
              </a:ext>
            </a:extLst>
          </p:cNvPr>
          <p:cNvSpPr/>
          <p:nvPr/>
        </p:nvSpPr>
        <p:spPr>
          <a:xfrm>
            <a:off x="6007878" y="3523330"/>
            <a:ext cx="1726565" cy="1726565"/>
          </a:xfrm>
          <a:custGeom>
            <a:avLst/>
            <a:gdLst/>
            <a:ahLst/>
            <a:cxnLst/>
            <a:rect l="l" t="t" r="r" b="b"/>
            <a:pathLst>
              <a:path w="2589847" h="2589847">
                <a:moveTo>
                  <a:pt x="0" y="0"/>
                </a:moveTo>
                <a:lnTo>
                  <a:pt x="2589847" y="0"/>
                </a:lnTo>
                <a:lnTo>
                  <a:pt x="2589847" y="2589848"/>
                </a:lnTo>
                <a:lnTo>
                  <a:pt x="0" y="2589848"/>
                </a:lnTo>
                <a:lnTo>
                  <a:pt x="0" y="0"/>
                </a:lnTo>
                <a:close/>
              </a:path>
            </a:pathLst>
          </a:custGeom>
          <a:blipFill>
            <a:blip r:embed="rId9">
              <a:alphaModFix amt="16000"/>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5DBD475-8C33-DA0F-DF4D-FECA4615268B}"/>
              </a:ext>
            </a:extLst>
          </p:cNvPr>
          <p:cNvSpPr/>
          <p:nvPr/>
        </p:nvSpPr>
        <p:spPr>
          <a:xfrm>
            <a:off x="9103373" y="3523330"/>
            <a:ext cx="1726565" cy="1726565"/>
          </a:xfrm>
          <a:custGeom>
            <a:avLst/>
            <a:gdLst/>
            <a:ahLst/>
            <a:cxnLst/>
            <a:rect l="l" t="t" r="r" b="b"/>
            <a:pathLst>
              <a:path w="2589847" h="2589847">
                <a:moveTo>
                  <a:pt x="0" y="0"/>
                </a:moveTo>
                <a:lnTo>
                  <a:pt x="2589848" y="0"/>
                </a:lnTo>
                <a:lnTo>
                  <a:pt x="2589848" y="2589848"/>
                </a:lnTo>
                <a:lnTo>
                  <a:pt x="0" y="2589848"/>
                </a:lnTo>
                <a:lnTo>
                  <a:pt x="0" y="0"/>
                </a:lnTo>
                <a:close/>
              </a:path>
            </a:pathLst>
          </a:custGeom>
          <a:blipFill>
            <a:blip r:embed="rId9">
              <a:alphaModFix amt="16000"/>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64BD2EE-6E58-3292-FB17-BAEC92904617}"/>
              </a:ext>
            </a:extLst>
          </p:cNvPr>
          <p:cNvSpPr/>
          <p:nvPr/>
        </p:nvSpPr>
        <p:spPr>
          <a:xfrm>
            <a:off x="4458818" y="2660048"/>
            <a:ext cx="1726565" cy="1726565"/>
          </a:xfrm>
          <a:custGeom>
            <a:avLst/>
            <a:gdLst/>
            <a:ahLst/>
            <a:cxnLst/>
            <a:rect l="l" t="t" r="r" b="b"/>
            <a:pathLst>
              <a:path w="2589847" h="2589848">
                <a:moveTo>
                  <a:pt x="0" y="0"/>
                </a:moveTo>
                <a:lnTo>
                  <a:pt x="2589847" y="0"/>
                </a:lnTo>
                <a:lnTo>
                  <a:pt x="2589847" y="2589847"/>
                </a:lnTo>
                <a:lnTo>
                  <a:pt x="0" y="2589847"/>
                </a:lnTo>
                <a:lnTo>
                  <a:pt x="0" y="0"/>
                </a:lnTo>
                <a:close/>
              </a:path>
            </a:pathLst>
          </a:custGeom>
          <a:blipFill>
            <a:blip r:embed="rId11">
              <a:alphaModFix amt="16000"/>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1E9CDB2-04F4-1031-BC92-AB51F5F45B72}"/>
              </a:ext>
            </a:extLst>
          </p:cNvPr>
          <p:cNvSpPr/>
          <p:nvPr/>
        </p:nvSpPr>
        <p:spPr>
          <a:xfrm>
            <a:off x="7554312" y="2660048"/>
            <a:ext cx="1726565" cy="1726565"/>
          </a:xfrm>
          <a:custGeom>
            <a:avLst/>
            <a:gdLst/>
            <a:ahLst/>
            <a:cxnLst/>
            <a:rect l="l" t="t" r="r" b="b"/>
            <a:pathLst>
              <a:path w="2589848" h="2589848">
                <a:moveTo>
                  <a:pt x="0" y="0"/>
                </a:moveTo>
                <a:lnTo>
                  <a:pt x="2589848" y="0"/>
                </a:lnTo>
                <a:lnTo>
                  <a:pt x="2589848" y="2589847"/>
                </a:lnTo>
                <a:lnTo>
                  <a:pt x="0" y="2589847"/>
                </a:lnTo>
                <a:lnTo>
                  <a:pt x="0" y="0"/>
                </a:lnTo>
                <a:close/>
              </a:path>
            </a:pathLst>
          </a:custGeom>
          <a:blipFill>
            <a:blip r:embed="rId11">
              <a:alphaModFix amt="16000"/>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7A5B9455-1FFC-A759-7CAE-1383626CD775}"/>
              </a:ext>
            </a:extLst>
          </p:cNvPr>
          <p:cNvGrpSpPr/>
          <p:nvPr/>
        </p:nvGrpSpPr>
        <p:grpSpPr>
          <a:xfrm>
            <a:off x="1733844" y="3024306"/>
            <a:ext cx="998004" cy="998004"/>
            <a:chOff x="0" y="0"/>
            <a:chExt cx="812800" cy="812800"/>
          </a:xfrm>
        </p:grpSpPr>
        <p:sp>
          <p:nvSpPr>
            <p:cNvPr id="10" name="Freeform 10">
              <a:extLst>
                <a:ext uri="{FF2B5EF4-FFF2-40B4-BE49-F238E27FC236}">
                  <a16:creationId xmlns:a16="http://schemas.microsoft.com/office/drawing/2014/main" id="{62D4AF98-CAF6-4DC3-0353-9459A74552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BD7D"/>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BCC1F5A3-027B-EFE2-0BA5-85A564BAE395}"/>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A0051AC4-96F8-E066-47D2-49A42B6658A1}"/>
              </a:ext>
            </a:extLst>
          </p:cNvPr>
          <p:cNvGrpSpPr/>
          <p:nvPr/>
        </p:nvGrpSpPr>
        <p:grpSpPr>
          <a:xfrm>
            <a:off x="3282905" y="3861809"/>
            <a:ext cx="998004" cy="998004"/>
            <a:chOff x="0" y="0"/>
            <a:chExt cx="812800" cy="812800"/>
          </a:xfrm>
        </p:grpSpPr>
        <p:sp>
          <p:nvSpPr>
            <p:cNvPr id="13" name="Freeform 13">
              <a:extLst>
                <a:ext uri="{FF2B5EF4-FFF2-40B4-BE49-F238E27FC236}">
                  <a16:creationId xmlns:a16="http://schemas.microsoft.com/office/drawing/2014/main" id="{1F944CB5-3225-0BBF-2376-6181FAE6AF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82"/>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0FED66B6-02F0-ABDD-F7FB-22D6CE08624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a:extLst>
              <a:ext uri="{FF2B5EF4-FFF2-40B4-BE49-F238E27FC236}">
                <a16:creationId xmlns:a16="http://schemas.microsoft.com/office/drawing/2014/main" id="{2898527F-503C-5884-E556-57D6E5BB9453}"/>
              </a:ext>
            </a:extLst>
          </p:cNvPr>
          <p:cNvGrpSpPr/>
          <p:nvPr/>
        </p:nvGrpSpPr>
        <p:grpSpPr>
          <a:xfrm>
            <a:off x="4823097" y="3024306"/>
            <a:ext cx="998004" cy="998004"/>
            <a:chOff x="0" y="0"/>
            <a:chExt cx="812800" cy="812800"/>
          </a:xfrm>
        </p:grpSpPr>
        <p:sp>
          <p:nvSpPr>
            <p:cNvPr id="16" name="Freeform 16">
              <a:extLst>
                <a:ext uri="{FF2B5EF4-FFF2-40B4-BE49-F238E27FC236}">
                  <a16:creationId xmlns:a16="http://schemas.microsoft.com/office/drawing/2014/main" id="{203681E7-7B73-015F-C35F-84B1DE0C45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A986"/>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AD28C7EB-08E1-47B4-2E0E-3717B5D8730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58A9C9BA-369E-AA95-B232-B7E3523E4B56}"/>
              </a:ext>
            </a:extLst>
          </p:cNvPr>
          <p:cNvGrpSpPr/>
          <p:nvPr/>
        </p:nvGrpSpPr>
        <p:grpSpPr>
          <a:xfrm>
            <a:off x="6372158" y="3861809"/>
            <a:ext cx="998004" cy="998004"/>
            <a:chOff x="0" y="0"/>
            <a:chExt cx="812800" cy="812800"/>
          </a:xfrm>
        </p:grpSpPr>
        <p:sp>
          <p:nvSpPr>
            <p:cNvPr id="19" name="Freeform 19">
              <a:extLst>
                <a:ext uri="{FF2B5EF4-FFF2-40B4-BE49-F238E27FC236}">
                  <a16:creationId xmlns:a16="http://schemas.microsoft.com/office/drawing/2014/main" id="{1F2F8D2B-E956-0388-B545-F5DA1B2FBA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071"/>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a:extLst>
                <a:ext uri="{FF2B5EF4-FFF2-40B4-BE49-F238E27FC236}">
                  <a16:creationId xmlns:a16="http://schemas.microsoft.com/office/drawing/2014/main" id="{B7DEFE2C-9259-E6A2-D6BA-A2E2D3550DA0}"/>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a:extLst>
              <a:ext uri="{FF2B5EF4-FFF2-40B4-BE49-F238E27FC236}">
                <a16:creationId xmlns:a16="http://schemas.microsoft.com/office/drawing/2014/main" id="{55FBBD00-A44C-75F7-F5CB-99862F6E6003}"/>
              </a:ext>
            </a:extLst>
          </p:cNvPr>
          <p:cNvGrpSpPr/>
          <p:nvPr/>
        </p:nvGrpSpPr>
        <p:grpSpPr>
          <a:xfrm>
            <a:off x="7954999" y="3044680"/>
            <a:ext cx="998004" cy="998004"/>
            <a:chOff x="34734" y="16593"/>
            <a:chExt cx="812800" cy="812800"/>
          </a:xfrm>
        </p:grpSpPr>
        <p:sp>
          <p:nvSpPr>
            <p:cNvPr id="22" name="Freeform 22">
              <a:extLst>
                <a:ext uri="{FF2B5EF4-FFF2-40B4-BE49-F238E27FC236}">
                  <a16:creationId xmlns:a16="http://schemas.microsoft.com/office/drawing/2014/main" id="{000BA79C-5BB9-C2A5-AADB-E54C1F3F0805}"/>
                </a:ext>
              </a:extLst>
            </p:cNvPr>
            <p:cNvSpPr/>
            <p:nvPr/>
          </p:nvSpPr>
          <p:spPr>
            <a:xfrm>
              <a:off x="34734" y="1659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89"/>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0BFF39BE-82CA-08A2-C43F-DE78CBE7CCE0}"/>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a:extLst>
              <a:ext uri="{FF2B5EF4-FFF2-40B4-BE49-F238E27FC236}">
                <a16:creationId xmlns:a16="http://schemas.microsoft.com/office/drawing/2014/main" id="{8CAF493E-BA88-4FC9-C339-34DD0A59A87A}"/>
              </a:ext>
            </a:extLst>
          </p:cNvPr>
          <p:cNvGrpSpPr/>
          <p:nvPr/>
        </p:nvGrpSpPr>
        <p:grpSpPr>
          <a:xfrm>
            <a:off x="9461412" y="3861809"/>
            <a:ext cx="998004" cy="998004"/>
            <a:chOff x="0" y="0"/>
            <a:chExt cx="812800" cy="812800"/>
          </a:xfrm>
        </p:grpSpPr>
        <p:sp>
          <p:nvSpPr>
            <p:cNvPr id="25" name="Freeform 25">
              <a:extLst>
                <a:ext uri="{FF2B5EF4-FFF2-40B4-BE49-F238E27FC236}">
                  <a16:creationId xmlns:a16="http://schemas.microsoft.com/office/drawing/2014/main" id="{CF697BC9-FE78-4029-3400-F599D0AA00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4858"/>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id="{FB49BCC4-5392-AF20-E899-A747EF259A55}"/>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a:extLst>
              <a:ext uri="{FF2B5EF4-FFF2-40B4-BE49-F238E27FC236}">
                <a16:creationId xmlns:a16="http://schemas.microsoft.com/office/drawing/2014/main" id="{302F9FCE-AA3A-4F96-7818-A130346546B3}"/>
              </a:ext>
            </a:extLst>
          </p:cNvPr>
          <p:cNvSpPr/>
          <p:nvPr/>
        </p:nvSpPr>
        <p:spPr>
          <a:xfrm>
            <a:off x="1956462" y="3221661"/>
            <a:ext cx="552768" cy="603294"/>
          </a:xfrm>
          <a:custGeom>
            <a:avLst/>
            <a:gdLst/>
            <a:ahLst/>
            <a:cxnLst/>
            <a:rect l="l" t="t" r="r" b="b"/>
            <a:pathLst>
              <a:path w="829152" h="904941">
                <a:moveTo>
                  <a:pt x="0" y="0"/>
                </a:moveTo>
                <a:lnTo>
                  <a:pt x="829152" y="0"/>
                </a:lnTo>
                <a:lnTo>
                  <a:pt x="829152" y="904941"/>
                </a:lnTo>
                <a:lnTo>
                  <a:pt x="0" y="9049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a:extLst>
              <a:ext uri="{FF2B5EF4-FFF2-40B4-BE49-F238E27FC236}">
                <a16:creationId xmlns:a16="http://schemas.microsoft.com/office/drawing/2014/main" id="{92812583-8BDA-DBF9-6350-BE8889840CD9}"/>
              </a:ext>
            </a:extLst>
          </p:cNvPr>
          <p:cNvSpPr/>
          <p:nvPr/>
        </p:nvSpPr>
        <p:spPr>
          <a:xfrm>
            <a:off x="8145607" y="3240311"/>
            <a:ext cx="531495" cy="494291"/>
          </a:xfrm>
          <a:custGeom>
            <a:avLst/>
            <a:gdLst/>
            <a:ahLst/>
            <a:cxnLst/>
            <a:rect l="l" t="t" r="r" b="b"/>
            <a:pathLst>
              <a:path w="797243" h="741436">
                <a:moveTo>
                  <a:pt x="0" y="0"/>
                </a:moveTo>
                <a:lnTo>
                  <a:pt x="797242" y="0"/>
                </a:lnTo>
                <a:lnTo>
                  <a:pt x="797242" y="741435"/>
                </a:lnTo>
                <a:lnTo>
                  <a:pt x="0" y="7414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a:extLst>
              <a:ext uri="{FF2B5EF4-FFF2-40B4-BE49-F238E27FC236}">
                <a16:creationId xmlns:a16="http://schemas.microsoft.com/office/drawing/2014/main" id="{AA191344-46FC-5132-EF93-D91A8C5C7EF7}"/>
              </a:ext>
            </a:extLst>
          </p:cNvPr>
          <p:cNvSpPr/>
          <p:nvPr/>
        </p:nvSpPr>
        <p:spPr>
          <a:xfrm>
            <a:off x="207914" y="193361"/>
            <a:ext cx="893513" cy="830967"/>
          </a:xfrm>
          <a:custGeom>
            <a:avLst/>
            <a:gdLst/>
            <a:ahLst/>
            <a:cxnLst/>
            <a:rect l="l" t="t" r="r" b="b"/>
            <a:pathLst>
              <a:path w="1340270" h="1246451">
                <a:moveTo>
                  <a:pt x="0" y="0"/>
                </a:moveTo>
                <a:lnTo>
                  <a:pt x="1340269" y="0"/>
                </a:lnTo>
                <a:lnTo>
                  <a:pt x="1340269" y="1246451"/>
                </a:lnTo>
                <a:lnTo>
                  <a:pt x="0" y="12464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a:extLst>
              <a:ext uri="{FF2B5EF4-FFF2-40B4-BE49-F238E27FC236}">
                <a16:creationId xmlns:a16="http://schemas.microsoft.com/office/drawing/2014/main" id="{C632C374-D6D8-19A3-50D0-B08F59A4A55B}"/>
              </a:ext>
            </a:extLst>
          </p:cNvPr>
          <p:cNvSpPr/>
          <p:nvPr/>
        </p:nvSpPr>
        <p:spPr>
          <a:xfrm>
            <a:off x="10732515" y="-136201"/>
            <a:ext cx="1547371" cy="1160529"/>
          </a:xfrm>
          <a:custGeom>
            <a:avLst/>
            <a:gdLst/>
            <a:ahLst/>
            <a:cxnLst/>
            <a:rect l="l" t="t" r="r" b="b"/>
            <a:pathLst>
              <a:path w="2321057" h="1740793">
                <a:moveTo>
                  <a:pt x="0" y="0"/>
                </a:moveTo>
                <a:lnTo>
                  <a:pt x="2321056" y="0"/>
                </a:lnTo>
                <a:lnTo>
                  <a:pt x="2321056" y="1740793"/>
                </a:lnTo>
                <a:lnTo>
                  <a:pt x="0" y="17407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41A1D9CD-4BC5-EAAD-8CF4-B40B41C19D96}"/>
              </a:ext>
            </a:extLst>
          </p:cNvPr>
          <p:cNvSpPr/>
          <p:nvPr/>
        </p:nvSpPr>
        <p:spPr>
          <a:xfrm flipH="1">
            <a:off x="-195911" y="5791993"/>
            <a:ext cx="1701164" cy="1456621"/>
          </a:xfrm>
          <a:custGeom>
            <a:avLst/>
            <a:gdLst/>
            <a:ahLst/>
            <a:cxnLst/>
            <a:rect l="l" t="t" r="r" b="b"/>
            <a:pathLst>
              <a:path w="2551746" h="2184932">
                <a:moveTo>
                  <a:pt x="2551745" y="0"/>
                </a:moveTo>
                <a:lnTo>
                  <a:pt x="0" y="0"/>
                </a:lnTo>
                <a:lnTo>
                  <a:pt x="0" y="2184932"/>
                </a:lnTo>
                <a:lnTo>
                  <a:pt x="2551745" y="2184932"/>
                </a:lnTo>
                <a:lnTo>
                  <a:pt x="2551745"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a:extLst>
              <a:ext uri="{FF2B5EF4-FFF2-40B4-BE49-F238E27FC236}">
                <a16:creationId xmlns:a16="http://schemas.microsoft.com/office/drawing/2014/main" id="{DE1D0FB6-6DBD-94CE-5B74-1F482FB10C81}"/>
              </a:ext>
            </a:extLst>
          </p:cNvPr>
          <p:cNvSpPr/>
          <p:nvPr/>
        </p:nvSpPr>
        <p:spPr>
          <a:xfrm flipV="1">
            <a:off x="2232846" y="4464697"/>
            <a:ext cx="662336" cy="469431"/>
          </a:xfrm>
          <a:custGeom>
            <a:avLst/>
            <a:gdLst/>
            <a:ahLst/>
            <a:cxnLst/>
            <a:rect l="l" t="t" r="r" b="b"/>
            <a:pathLst>
              <a:path w="993504" h="704146">
                <a:moveTo>
                  <a:pt x="0" y="704145"/>
                </a:moveTo>
                <a:lnTo>
                  <a:pt x="993503" y="704145"/>
                </a:lnTo>
                <a:lnTo>
                  <a:pt x="993503" y="0"/>
                </a:lnTo>
                <a:lnTo>
                  <a:pt x="0" y="0"/>
                </a:lnTo>
                <a:lnTo>
                  <a:pt x="0" y="704145"/>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a:extLst>
              <a:ext uri="{FF2B5EF4-FFF2-40B4-BE49-F238E27FC236}">
                <a16:creationId xmlns:a16="http://schemas.microsoft.com/office/drawing/2014/main" id="{F31F3D3E-7A03-855B-B4A4-685BC99C3AC7}"/>
              </a:ext>
            </a:extLst>
          </p:cNvPr>
          <p:cNvSpPr/>
          <p:nvPr/>
        </p:nvSpPr>
        <p:spPr>
          <a:xfrm flipV="1">
            <a:off x="5322099" y="4464697"/>
            <a:ext cx="662336" cy="469431"/>
          </a:xfrm>
          <a:custGeom>
            <a:avLst/>
            <a:gdLst/>
            <a:ahLst/>
            <a:cxnLst/>
            <a:rect l="l" t="t" r="r" b="b"/>
            <a:pathLst>
              <a:path w="993504" h="704146">
                <a:moveTo>
                  <a:pt x="0" y="704145"/>
                </a:moveTo>
                <a:lnTo>
                  <a:pt x="993504" y="704145"/>
                </a:lnTo>
                <a:lnTo>
                  <a:pt x="993504" y="0"/>
                </a:lnTo>
                <a:lnTo>
                  <a:pt x="0" y="0"/>
                </a:lnTo>
                <a:lnTo>
                  <a:pt x="0" y="704145"/>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a:extLst>
              <a:ext uri="{FF2B5EF4-FFF2-40B4-BE49-F238E27FC236}">
                <a16:creationId xmlns:a16="http://schemas.microsoft.com/office/drawing/2014/main" id="{D960A8BF-A5BE-3DEA-EF55-28CA94E45CED}"/>
              </a:ext>
            </a:extLst>
          </p:cNvPr>
          <p:cNvSpPr/>
          <p:nvPr/>
        </p:nvSpPr>
        <p:spPr>
          <a:xfrm>
            <a:off x="3781907" y="2986945"/>
            <a:ext cx="662336" cy="469431"/>
          </a:xfrm>
          <a:custGeom>
            <a:avLst/>
            <a:gdLst/>
            <a:ahLst/>
            <a:cxnLst/>
            <a:rect l="l" t="t" r="r" b="b"/>
            <a:pathLst>
              <a:path w="993504" h="704146">
                <a:moveTo>
                  <a:pt x="0" y="0"/>
                </a:moveTo>
                <a:lnTo>
                  <a:pt x="993503" y="0"/>
                </a:lnTo>
                <a:lnTo>
                  <a:pt x="993503" y="704146"/>
                </a:lnTo>
                <a:lnTo>
                  <a:pt x="0" y="704146"/>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a:extLst>
              <a:ext uri="{FF2B5EF4-FFF2-40B4-BE49-F238E27FC236}">
                <a16:creationId xmlns:a16="http://schemas.microsoft.com/office/drawing/2014/main" id="{ECE93CC3-7B54-E5F6-545D-5B43709A028B}"/>
              </a:ext>
            </a:extLst>
          </p:cNvPr>
          <p:cNvSpPr/>
          <p:nvPr/>
        </p:nvSpPr>
        <p:spPr>
          <a:xfrm>
            <a:off x="6871160" y="2986945"/>
            <a:ext cx="662336" cy="469431"/>
          </a:xfrm>
          <a:custGeom>
            <a:avLst/>
            <a:gdLst/>
            <a:ahLst/>
            <a:cxnLst/>
            <a:rect l="l" t="t" r="r" b="b"/>
            <a:pathLst>
              <a:path w="993504" h="704146">
                <a:moveTo>
                  <a:pt x="0" y="0"/>
                </a:moveTo>
                <a:lnTo>
                  <a:pt x="993504" y="0"/>
                </a:lnTo>
                <a:lnTo>
                  <a:pt x="993504" y="704146"/>
                </a:lnTo>
                <a:lnTo>
                  <a:pt x="0" y="704146"/>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a:extLst>
              <a:ext uri="{FF2B5EF4-FFF2-40B4-BE49-F238E27FC236}">
                <a16:creationId xmlns:a16="http://schemas.microsoft.com/office/drawing/2014/main" id="{6FFE1015-84C2-058E-46DA-4DAAFB5FD547}"/>
              </a:ext>
            </a:extLst>
          </p:cNvPr>
          <p:cNvSpPr/>
          <p:nvPr/>
        </p:nvSpPr>
        <p:spPr>
          <a:xfrm flipV="1">
            <a:off x="8395511" y="4464697"/>
            <a:ext cx="662336" cy="469431"/>
          </a:xfrm>
          <a:custGeom>
            <a:avLst/>
            <a:gdLst/>
            <a:ahLst/>
            <a:cxnLst/>
            <a:rect l="l" t="t" r="r" b="b"/>
            <a:pathLst>
              <a:path w="993504" h="704146">
                <a:moveTo>
                  <a:pt x="0" y="704145"/>
                </a:moveTo>
                <a:lnTo>
                  <a:pt x="993504" y="704145"/>
                </a:lnTo>
                <a:lnTo>
                  <a:pt x="993504" y="0"/>
                </a:lnTo>
                <a:lnTo>
                  <a:pt x="0" y="0"/>
                </a:lnTo>
                <a:lnTo>
                  <a:pt x="0" y="704145"/>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a:extLst>
              <a:ext uri="{FF2B5EF4-FFF2-40B4-BE49-F238E27FC236}">
                <a16:creationId xmlns:a16="http://schemas.microsoft.com/office/drawing/2014/main" id="{1BACAFB3-DFD8-BA7B-B20D-1A4AA2FF2127}"/>
              </a:ext>
            </a:extLst>
          </p:cNvPr>
          <p:cNvSpPr/>
          <p:nvPr/>
        </p:nvSpPr>
        <p:spPr>
          <a:xfrm>
            <a:off x="3501768" y="4091086"/>
            <a:ext cx="588749" cy="590965"/>
          </a:xfrm>
          <a:custGeom>
            <a:avLst/>
            <a:gdLst/>
            <a:ahLst/>
            <a:cxnLst/>
            <a:rect l="l" t="t" r="r" b="b"/>
            <a:pathLst>
              <a:path w="883124" h="886448">
                <a:moveTo>
                  <a:pt x="0" y="0"/>
                </a:moveTo>
                <a:lnTo>
                  <a:pt x="883124" y="0"/>
                </a:lnTo>
                <a:lnTo>
                  <a:pt x="883124" y="886448"/>
                </a:lnTo>
                <a:lnTo>
                  <a:pt x="0" y="88644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a:extLst>
              <a:ext uri="{FF2B5EF4-FFF2-40B4-BE49-F238E27FC236}">
                <a16:creationId xmlns:a16="http://schemas.microsoft.com/office/drawing/2014/main" id="{34023690-DE83-FCA5-F15A-FDECE943D1EA}"/>
              </a:ext>
            </a:extLst>
          </p:cNvPr>
          <p:cNvSpPr/>
          <p:nvPr/>
        </p:nvSpPr>
        <p:spPr>
          <a:xfrm>
            <a:off x="9668228" y="4004391"/>
            <a:ext cx="597894" cy="712839"/>
          </a:xfrm>
          <a:custGeom>
            <a:avLst/>
            <a:gdLst/>
            <a:ahLst/>
            <a:cxnLst/>
            <a:rect l="l" t="t" r="r" b="b"/>
            <a:pathLst>
              <a:path w="896841" h="1069259">
                <a:moveTo>
                  <a:pt x="0" y="0"/>
                </a:moveTo>
                <a:lnTo>
                  <a:pt x="896841" y="0"/>
                </a:lnTo>
                <a:lnTo>
                  <a:pt x="896841" y="1069259"/>
                </a:lnTo>
                <a:lnTo>
                  <a:pt x="0" y="10692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a:extLst>
              <a:ext uri="{FF2B5EF4-FFF2-40B4-BE49-F238E27FC236}">
                <a16:creationId xmlns:a16="http://schemas.microsoft.com/office/drawing/2014/main" id="{2E9C44E7-4D06-2AEB-D724-576B0AACED57}"/>
              </a:ext>
            </a:extLst>
          </p:cNvPr>
          <p:cNvSpPr txBox="1"/>
          <p:nvPr/>
        </p:nvSpPr>
        <p:spPr>
          <a:xfrm>
            <a:off x="2134599" y="-26622"/>
            <a:ext cx="7779422" cy="956993"/>
          </a:xfrm>
          <a:prstGeom prst="rect">
            <a:avLst/>
          </a:prstGeom>
        </p:spPr>
        <p:txBody>
          <a:bodyPr wrap="square" lIns="0" tIns="0" rIns="0" bIns="0" rtlCol="0" anchor="t">
            <a:spAutoFit/>
          </a:bodyPr>
          <a:lstStyle/>
          <a:p>
            <a:pPr algn="ctr" defTabSz="609630">
              <a:lnSpc>
                <a:spcPts val="3920"/>
              </a:lnSpc>
              <a:defRPr/>
            </a:pPr>
            <a:r>
              <a:rPr kumimoji="0" lang="en-US" sz="2800" b="1" i="0" u="none" strike="noStrike" kern="1200" cap="none" spc="0" normalizeH="0" baseline="0" noProof="0">
                <a:ln>
                  <a:noFill/>
                </a:ln>
                <a:solidFill>
                  <a:srgbClr val="151857"/>
                </a:solidFill>
                <a:effectLst/>
                <a:uLnTx/>
                <a:uFillTx/>
                <a:latin typeface="Helvetica World Bold"/>
                <a:ea typeface="Helvetica World Bold"/>
                <a:cs typeface="Helvetica World Bold"/>
                <a:sym typeface="Helvetica World Bold"/>
              </a:rPr>
              <a:t>3-18 SCIENCES </a:t>
            </a:r>
            <a:r>
              <a:rPr lang="en-US" sz="2800" b="1">
                <a:solidFill>
                  <a:srgbClr val="151857"/>
                </a:solidFill>
                <a:latin typeface="Helvetica World Bold"/>
                <a:ea typeface="Helvetica World Bold"/>
                <a:cs typeface="Helvetica World Bold"/>
                <a:sym typeface="Helvetica World Bold"/>
              </a:rPr>
              <a:t>BIG IDEAS</a:t>
            </a:r>
            <a:endParaRPr kumimoji="0" lang="en-US" sz="2800" b="1" i="0" u="none" strike="noStrike" kern="1200" cap="none" spc="0" normalizeH="0" baseline="0" noProof="0">
              <a:ln>
                <a:noFill/>
              </a:ln>
              <a:solidFill>
                <a:srgbClr val="151857"/>
              </a:solidFill>
              <a:effectLst/>
              <a:uLnTx/>
              <a:uFillTx/>
              <a:latin typeface="Helvetica World Bold"/>
              <a:ea typeface="Helvetica World Bold"/>
              <a:cs typeface="Helvetica World Bold"/>
              <a:sym typeface="Helvetica World Bold"/>
            </a:endParaRPr>
          </a:p>
          <a:p>
            <a:pPr marL="0" marR="0" lvl="0" indent="0" algn="ctr" defTabSz="609630" rtl="0" eaLnBrk="1" fontAlgn="auto" latinLnBrk="0" hangingPunct="1">
              <a:lnSpc>
                <a:spcPts val="3920"/>
              </a:lnSpc>
              <a:spcBef>
                <a:spcPts val="0"/>
              </a:spcBef>
              <a:spcAft>
                <a:spcPts val="0"/>
              </a:spcAft>
              <a:buClrTx/>
              <a:buSzTx/>
              <a:buFontTx/>
              <a:buNone/>
              <a:tabLst/>
              <a:defRPr/>
            </a:pPr>
            <a:r>
              <a:rPr kumimoji="0" lang="en-US" sz="2800" b="1" i="0" u="none" strike="noStrike" kern="1200" cap="none" spc="0" normalizeH="0" baseline="0" noProof="0">
                <a:ln>
                  <a:noFill/>
                </a:ln>
                <a:solidFill>
                  <a:srgbClr val="151857"/>
                </a:solidFill>
                <a:effectLst/>
                <a:uLnTx/>
                <a:uFillTx/>
                <a:latin typeface="Helvetica World Bold"/>
                <a:ea typeface="Helvetica World Bold"/>
                <a:cs typeface="Helvetica World Bold"/>
                <a:sym typeface="Helvetica World Bold"/>
              </a:rPr>
              <a:t>THE JOURNEY SO FAR</a:t>
            </a:r>
            <a:endParaRPr lang="en-US" sz="2800" b="1" i="0" u="none" strike="noStrike" kern="1200" cap="none" spc="0" normalizeH="0" baseline="0" noProof="0">
              <a:ln>
                <a:noFill/>
              </a:ln>
              <a:solidFill>
                <a:srgbClr val="151857"/>
              </a:solidFill>
              <a:effectLst/>
              <a:uLnTx/>
              <a:uFillTx/>
              <a:latin typeface="Helvetica World Bold"/>
              <a:ea typeface="Helvetica World Bold"/>
              <a:cs typeface="Helvetica World Bold"/>
            </a:endParaRPr>
          </a:p>
        </p:txBody>
      </p:sp>
      <p:grpSp>
        <p:nvGrpSpPr>
          <p:cNvPr id="43" name="Group 43">
            <a:extLst>
              <a:ext uri="{FF2B5EF4-FFF2-40B4-BE49-F238E27FC236}">
                <a16:creationId xmlns:a16="http://schemas.microsoft.com/office/drawing/2014/main" id="{135CECCF-BB2C-4CFE-4CAE-5AC4ABD8C81D}"/>
              </a:ext>
            </a:extLst>
          </p:cNvPr>
          <p:cNvGrpSpPr/>
          <p:nvPr/>
        </p:nvGrpSpPr>
        <p:grpSpPr>
          <a:xfrm>
            <a:off x="1022162" y="1126002"/>
            <a:ext cx="2815128" cy="1763116"/>
            <a:chOff x="0" y="-496801"/>
            <a:chExt cx="5630256" cy="3526232"/>
          </a:xfrm>
        </p:grpSpPr>
        <p:sp>
          <p:nvSpPr>
            <p:cNvPr id="44" name="TextBox 44">
              <a:extLst>
                <a:ext uri="{FF2B5EF4-FFF2-40B4-BE49-F238E27FC236}">
                  <a16:creationId xmlns:a16="http://schemas.microsoft.com/office/drawing/2014/main" id="{83781F1F-39C2-7DA3-5FD7-0C4C704F1671}"/>
                </a:ext>
              </a:extLst>
            </p:cNvPr>
            <p:cNvSpPr txBox="1"/>
            <p:nvPr/>
          </p:nvSpPr>
          <p:spPr>
            <a:xfrm>
              <a:off x="469426" y="-496801"/>
              <a:ext cx="4564268" cy="1656736"/>
            </a:xfrm>
            <a:prstGeom prst="rect">
              <a:avLst/>
            </a:prstGeom>
          </p:spPr>
          <p:txBody>
            <a:bodyPr lIns="0" tIns="0" rIns="0" bIns="0" rtlCol="0" anchor="t">
              <a:spAutoFit/>
            </a:bodyPr>
            <a:lstStyle/>
            <a:p>
              <a:pPr algn="ctr" defTabSz="609630">
                <a:lnSpc>
                  <a:spcPts val="2239"/>
                </a:lnSpc>
                <a:defRPr/>
              </a:pPr>
              <a:r>
                <a:rPr lang="en-US" sz="1600" b="1">
                  <a:solidFill>
                    <a:srgbClr val="151857"/>
                  </a:solidFill>
                  <a:latin typeface="Liberation Sans Bold"/>
                  <a:sym typeface="Liberation Sans Bold"/>
                </a:rPr>
                <a:t>Core and Collaboration Groups</a:t>
              </a:r>
            </a:p>
            <a:p>
              <a:pPr algn="ctr" defTabSz="609630">
                <a:lnSpc>
                  <a:spcPts val="2239"/>
                </a:lnSpc>
                <a:defRPr/>
              </a:pPr>
              <a:r>
                <a:rPr lang="en-US" sz="1600" b="1">
                  <a:solidFill>
                    <a:srgbClr val="151857"/>
                  </a:solidFill>
                  <a:latin typeface="Liberation Sans Bold"/>
                  <a:sym typeface="Liberation Sans Bold"/>
                </a:rPr>
                <a:t>March - June 2025</a:t>
              </a:r>
              <a:endParaRPr lang="en-US"/>
            </a:p>
          </p:txBody>
        </p:sp>
        <p:sp>
          <p:nvSpPr>
            <p:cNvPr id="45" name="TextBox 45">
              <a:extLst>
                <a:ext uri="{FF2B5EF4-FFF2-40B4-BE49-F238E27FC236}">
                  <a16:creationId xmlns:a16="http://schemas.microsoft.com/office/drawing/2014/main" id="{1EFF2934-C08C-A926-2FCF-626A9DE7DF79}"/>
                </a:ext>
              </a:extLst>
            </p:cNvPr>
            <p:cNvSpPr txBox="1"/>
            <p:nvPr/>
          </p:nvSpPr>
          <p:spPr>
            <a:xfrm>
              <a:off x="0" y="1285363"/>
              <a:ext cx="5630256" cy="1744068"/>
            </a:xfrm>
            <a:prstGeom prst="rect">
              <a:avLst/>
            </a:prstGeom>
          </p:spPr>
          <p:txBody>
            <a:bodyPr lIns="0" tIns="0" rIns="0" bIns="0" rtlCol="0" anchor="t">
              <a:spAutoFit/>
            </a:bodyPr>
            <a:lstStyle/>
            <a:p>
              <a:pPr algn="ctr" defTabSz="609630">
                <a:lnSpc>
                  <a:spcPts val="1680"/>
                </a:lnSpc>
                <a:defRPr/>
              </a:pPr>
              <a:r>
                <a:rPr lang="en-US" sz="1600">
                  <a:solidFill>
                    <a:srgbClr val="5B5B5B"/>
                  </a:solidFill>
                  <a:latin typeface="Liberation Sans"/>
                </a:rPr>
                <a:t>Exploring knowledge</a:t>
              </a:r>
            </a:p>
            <a:p>
              <a:pPr algn="ctr" defTabSz="609630">
                <a:lnSpc>
                  <a:spcPts val="1680"/>
                </a:lnSpc>
                <a:defRPr/>
              </a:pPr>
              <a:r>
                <a:rPr lang="en-US" sz="1600">
                  <a:solidFill>
                    <a:srgbClr val="5B5B5B"/>
                  </a:solidFill>
                  <a:latin typeface="Liberation Sans"/>
                </a:rPr>
                <a:t>Grouping of knowledge into concepts and big ideas -</a:t>
              </a:r>
            </a:p>
            <a:p>
              <a:pPr algn="ctr" defTabSz="609630">
                <a:lnSpc>
                  <a:spcPts val="1680"/>
                </a:lnSpc>
                <a:defRPr/>
              </a:pPr>
              <a:r>
                <a:rPr lang="en-US" sz="1600">
                  <a:solidFill>
                    <a:srgbClr val="5B5B5B"/>
                  </a:solidFill>
                  <a:latin typeface="Liberation Sans"/>
                </a:rPr>
                <a:t>49 distinct big ideas identified </a:t>
              </a:r>
            </a:p>
          </p:txBody>
        </p:sp>
      </p:grpSp>
      <p:grpSp>
        <p:nvGrpSpPr>
          <p:cNvPr id="46" name="Group 46">
            <a:extLst>
              <a:ext uri="{FF2B5EF4-FFF2-40B4-BE49-F238E27FC236}">
                <a16:creationId xmlns:a16="http://schemas.microsoft.com/office/drawing/2014/main" id="{3ADCBB78-73BC-8E0E-86D4-A816F0C3EB0E}"/>
              </a:ext>
            </a:extLst>
          </p:cNvPr>
          <p:cNvGrpSpPr/>
          <p:nvPr/>
        </p:nvGrpSpPr>
        <p:grpSpPr>
          <a:xfrm>
            <a:off x="2278163" y="4983638"/>
            <a:ext cx="3043936" cy="1107274"/>
            <a:chOff x="0" y="-57151"/>
            <a:chExt cx="6087872" cy="2214546"/>
          </a:xfrm>
        </p:grpSpPr>
        <p:sp>
          <p:nvSpPr>
            <p:cNvPr id="47" name="TextBox 47">
              <a:extLst>
                <a:ext uri="{FF2B5EF4-FFF2-40B4-BE49-F238E27FC236}">
                  <a16:creationId xmlns:a16="http://schemas.microsoft.com/office/drawing/2014/main" id="{6E0790FE-61DE-0BD0-CA06-364BF47AD66A}"/>
                </a:ext>
              </a:extLst>
            </p:cNvPr>
            <p:cNvSpPr txBox="1"/>
            <p:nvPr/>
          </p:nvSpPr>
          <p:spPr>
            <a:xfrm>
              <a:off x="887404" y="-57151"/>
              <a:ext cx="4313068" cy="1080807"/>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600" b="1" i="0" u="none" strike="noStrike" kern="1200" cap="none" spc="0" normalizeH="0" baseline="0" noProof="0">
                  <a:ln>
                    <a:noFill/>
                  </a:ln>
                  <a:solidFill>
                    <a:srgbClr val="151857"/>
                  </a:solidFill>
                  <a:effectLst/>
                  <a:uLnTx/>
                  <a:uFillTx/>
                  <a:latin typeface="Liberation Sans Bold"/>
                  <a:ea typeface="Liberation Sans Bold"/>
                  <a:cs typeface="Liberation Sans Bold"/>
                  <a:sym typeface="Liberation Sans Bold"/>
                </a:rPr>
                <a:t>Ed Scot sciences team refinement</a:t>
              </a:r>
            </a:p>
          </p:txBody>
        </p:sp>
        <p:sp>
          <p:nvSpPr>
            <p:cNvPr id="48" name="TextBox 48">
              <a:extLst>
                <a:ext uri="{FF2B5EF4-FFF2-40B4-BE49-F238E27FC236}">
                  <a16:creationId xmlns:a16="http://schemas.microsoft.com/office/drawing/2014/main" id="{9A5BABD2-49B8-2756-C36A-86F1EF6C4DF0}"/>
                </a:ext>
              </a:extLst>
            </p:cNvPr>
            <p:cNvSpPr txBox="1"/>
            <p:nvPr/>
          </p:nvSpPr>
          <p:spPr>
            <a:xfrm>
              <a:off x="0" y="1285362"/>
              <a:ext cx="6087872" cy="872033"/>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lang="en-US" sz="1600">
                  <a:solidFill>
                    <a:srgbClr val="5B5B5B"/>
                  </a:solidFill>
                  <a:latin typeface="Liberation Sans"/>
                  <a:ea typeface="Liberation Sans"/>
                  <a:cs typeface="Liberation Sans"/>
                  <a:sym typeface="Liberation Sans"/>
                </a:rPr>
                <a:t>Collaboration group output themed into 6 emerging big ideas</a:t>
              </a:r>
              <a:endParaRPr lang="en-US" sz="1600" b="0" i="0" u="none" strike="noStrike" kern="1200" cap="none" spc="0" normalizeH="0" baseline="0" noProof="0">
                <a:ln>
                  <a:noFill/>
                </a:ln>
                <a:solidFill>
                  <a:srgbClr val="5B5B5B"/>
                </a:solidFill>
                <a:effectLst/>
                <a:uLnTx/>
                <a:uFillTx/>
                <a:latin typeface="Liberation Sans"/>
                <a:ea typeface="Liberation Sans"/>
                <a:cs typeface="Liberation Sans"/>
              </a:endParaRPr>
            </a:p>
          </p:txBody>
        </p:sp>
      </p:grpSp>
      <p:grpSp>
        <p:nvGrpSpPr>
          <p:cNvPr id="49" name="Group 49">
            <a:extLst>
              <a:ext uri="{FF2B5EF4-FFF2-40B4-BE49-F238E27FC236}">
                <a16:creationId xmlns:a16="http://schemas.microsoft.com/office/drawing/2014/main" id="{65C9E703-AC88-B574-C49F-01D72CA6AEE4}"/>
              </a:ext>
            </a:extLst>
          </p:cNvPr>
          <p:cNvGrpSpPr/>
          <p:nvPr/>
        </p:nvGrpSpPr>
        <p:grpSpPr>
          <a:xfrm>
            <a:off x="4361707" y="1333344"/>
            <a:ext cx="1927005" cy="1543291"/>
            <a:chOff x="0" y="-57151"/>
            <a:chExt cx="3854010" cy="3086582"/>
          </a:xfrm>
        </p:grpSpPr>
        <p:sp>
          <p:nvSpPr>
            <p:cNvPr id="50" name="TextBox 50">
              <a:extLst>
                <a:ext uri="{FF2B5EF4-FFF2-40B4-BE49-F238E27FC236}">
                  <a16:creationId xmlns:a16="http://schemas.microsoft.com/office/drawing/2014/main" id="{17646C4F-FAB7-24AD-C643-17169A6F1A68}"/>
                </a:ext>
              </a:extLst>
            </p:cNvPr>
            <p:cNvSpPr txBox="1"/>
            <p:nvPr/>
          </p:nvSpPr>
          <p:spPr>
            <a:xfrm>
              <a:off x="242260" y="-57151"/>
              <a:ext cx="3369492" cy="1080808"/>
            </a:xfrm>
            <a:prstGeom prst="rect">
              <a:avLst/>
            </a:prstGeom>
          </p:spPr>
          <p:txBody>
            <a:bodyPr lIns="0" tIns="0" rIns="0" bIns="0" rtlCol="0" anchor="t">
              <a:spAutoFit/>
            </a:bodyPr>
            <a:lstStyle/>
            <a:p>
              <a:pPr algn="ctr" defTabSz="609630">
                <a:lnSpc>
                  <a:spcPts val="2239"/>
                </a:lnSpc>
                <a:defRPr/>
              </a:pPr>
              <a:r>
                <a:rPr lang="en-US" sz="1600" b="1">
                  <a:solidFill>
                    <a:srgbClr val="151857"/>
                  </a:solidFill>
                  <a:latin typeface="Liberation Sans Bold"/>
                  <a:ea typeface="Liberation Sans Bold"/>
                  <a:cs typeface="Liberation Sans Bold"/>
                  <a:sym typeface="Liberation Sans Bold"/>
                </a:rPr>
                <a:t>Core Group </a:t>
              </a:r>
            </a:p>
            <a:p>
              <a:pPr algn="ctr" defTabSz="609630">
                <a:lnSpc>
                  <a:spcPts val="2239"/>
                </a:lnSpc>
                <a:defRPr/>
              </a:pPr>
              <a:r>
                <a:rPr lang="en-US" sz="1600" b="1">
                  <a:solidFill>
                    <a:srgbClr val="151857"/>
                  </a:solidFill>
                  <a:latin typeface="Liberation Sans Bold"/>
                  <a:ea typeface="Liberation Sans Bold"/>
                  <a:cs typeface="Liberation Sans Bold"/>
                </a:rPr>
                <a:t>August 2025</a:t>
              </a:r>
            </a:p>
          </p:txBody>
        </p:sp>
        <p:sp>
          <p:nvSpPr>
            <p:cNvPr id="51" name="TextBox 51">
              <a:extLst>
                <a:ext uri="{FF2B5EF4-FFF2-40B4-BE49-F238E27FC236}">
                  <a16:creationId xmlns:a16="http://schemas.microsoft.com/office/drawing/2014/main" id="{8C8D1558-F160-2DB8-16F4-53409B984D40}"/>
                </a:ext>
              </a:extLst>
            </p:cNvPr>
            <p:cNvSpPr txBox="1"/>
            <p:nvPr/>
          </p:nvSpPr>
          <p:spPr>
            <a:xfrm>
              <a:off x="0" y="1285363"/>
              <a:ext cx="3854010" cy="1744068"/>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rPr>
                <a:t>6 themes refined </a:t>
              </a:r>
              <a:r>
                <a:rPr lang="en-US" sz="1600">
                  <a:solidFill>
                    <a:srgbClr val="5B5B5B"/>
                  </a:solidFill>
                  <a:latin typeface="Liberation Sans"/>
                  <a:ea typeface="Liberation Sans"/>
                  <a:cs typeface="Liberation Sans"/>
                  <a:sym typeface="Liberation Sans"/>
                </a:rPr>
                <a:t>into big ideas with accompanying narratives</a:t>
              </a:r>
              <a:endPar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endParaRPr>
            </a:p>
          </p:txBody>
        </p:sp>
      </p:grpSp>
      <p:grpSp>
        <p:nvGrpSpPr>
          <p:cNvPr id="52" name="Group 52">
            <a:extLst>
              <a:ext uri="{FF2B5EF4-FFF2-40B4-BE49-F238E27FC236}">
                <a16:creationId xmlns:a16="http://schemas.microsoft.com/office/drawing/2014/main" id="{0C731538-B41E-D2D0-11CC-52493C41CE75}"/>
              </a:ext>
            </a:extLst>
          </p:cNvPr>
          <p:cNvGrpSpPr/>
          <p:nvPr/>
        </p:nvGrpSpPr>
        <p:grpSpPr>
          <a:xfrm>
            <a:off x="5636462" y="4983638"/>
            <a:ext cx="2692065" cy="998269"/>
            <a:chOff x="-33610" y="-57149"/>
            <a:chExt cx="5384130" cy="1996538"/>
          </a:xfrm>
        </p:grpSpPr>
        <p:sp>
          <p:nvSpPr>
            <p:cNvPr id="53" name="TextBox 53">
              <a:extLst>
                <a:ext uri="{FF2B5EF4-FFF2-40B4-BE49-F238E27FC236}">
                  <a16:creationId xmlns:a16="http://schemas.microsoft.com/office/drawing/2014/main" id="{90E896F4-3757-02F4-565F-BBA6D6853A47}"/>
                </a:ext>
              </a:extLst>
            </p:cNvPr>
            <p:cNvSpPr txBox="1"/>
            <p:nvPr/>
          </p:nvSpPr>
          <p:spPr>
            <a:xfrm>
              <a:off x="0" y="-57149"/>
              <a:ext cx="5350520" cy="516552"/>
            </a:xfrm>
            <a:prstGeom prst="rect">
              <a:avLst/>
            </a:prstGeom>
          </p:spPr>
          <p:txBody>
            <a:bodyPr lIns="0" tIns="0" rIns="0" bIns="0" rtlCol="0" anchor="t">
              <a:spAutoFit/>
            </a:bodyPr>
            <a:lstStyle/>
            <a:p>
              <a:pPr algn="ctr" defTabSz="609630">
                <a:lnSpc>
                  <a:spcPts val="2239"/>
                </a:lnSpc>
                <a:defRPr/>
              </a:pPr>
              <a:r>
                <a:rPr lang="en-US" sz="1600" b="1">
                  <a:solidFill>
                    <a:srgbClr val="151857"/>
                  </a:solidFill>
                  <a:latin typeface="Liberation Sans Bold"/>
                  <a:ea typeface="Liberation Sans Bold"/>
                  <a:cs typeface="Liberation Sans Bold"/>
                  <a:sym typeface="Liberation Sans Bold"/>
                </a:rPr>
                <a:t>Network feedback </a:t>
              </a:r>
              <a:endParaRPr lang="en-US" sz="1600" b="1" i="0" u="none" strike="noStrike" kern="1200" cap="none" spc="0" normalizeH="0" baseline="0" noProof="0">
                <a:ln>
                  <a:noFill/>
                </a:ln>
                <a:solidFill>
                  <a:srgbClr val="151857"/>
                </a:solidFill>
                <a:effectLst/>
                <a:uLnTx/>
                <a:uFillTx/>
                <a:latin typeface="Liberation Sans Bold"/>
                <a:ea typeface="Liberation Sans Bold"/>
                <a:cs typeface="Liberation Sans Bold"/>
              </a:endParaRPr>
            </a:p>
          </p:txBody>
        </p:sp>
        <p:sp>
          <p:nvSpPr>
            <p:cNvPr id="54" name="TextBox 54">
              <a:extLst>
                <a:ext uri="{FF2B5EF4-FFF2-40B4-BE49-F238E27FC236}">
                  <a16:creationId xmlns:a16="http://schemas.microsoft.com/office/drawing/2014/main" id="{5579BC53-C9FB-EF60-8736-D4F69E2B820D}"/>
                </a:ext>
              </a:extLst>
            </p:cNvPr>
            <p:cNvSpPr txBox="1"/>
            <p:nvPr/>
          </p:nvSpPr>
          <p:spPr>
            <a:xfrm>
              <a:off x="-33610" y="631339"/>
              <a:ext cx="5350520" cy="1308050"/>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rPr>
                <a:t>Big ideas and narratives shown to various stakeholder groups for feedback</a:t>
              </a:r>
            </a:p>
          </p:txBody>
        </p:sp>
      </p:grpSp>
      <p:grpSp>
        <p:nvGrpSpPr>
          <p:cNvPr id="55" name="Group 55">
            <a:extLst>
              <a:ext uri="{FF2B5EF4-FFF2-40B4-BE49-F238E27FC236}">
                <a16:creationId xmlns:a16="http://schemas.microsoft.com/office/drawing/2014/main" id="{FD53DACE-F9A7-F1D7-A40E-DA23B349156D}"/>
              </a:ext>
            </a:extLst>
          </p:cNvPr>
          <p:cNvGrpSpPr/>
          <p:nvPr/>
        </p:nvGrpSpPr>
        <p:grpSpPr>
          <a:xfrm>
            <a:off x="7200755" y="1220495"/>
            <a:ext cx="2615024" cy="1688366"/>
            <a:chOff x="0" y="-214227"/>
            <a:chExt cx="5230049" cy="3376732"/>
          </a:xfrm>
        </p:grpSpPr>
        <p:sp>
          <p:nvSpPr>
            <p:cNvPr id="56" name="TextBox 56">
              <a:extLst>
                <a:ext uri="{FF2B5EF4-FFF2-40B4-BE49-F238E27FC236}">
                  <a16:creationId xmlns:a16="http://schemas.microsoft.com/office/drawing/2014/main" id="{7BC78F23-38D0-7805-117D-83CE35425ED7}"/>
                </a:ext>
              </a:extLst>
            </p:cNvPr>
            <p:cNvSpPr txBox="1"/>
            <p:nvPr/>
          </p:nvSpPr>
          <p:spPr>
            <a:xfrm>
              <a:off x="0" y="-214227"/>
              <a:ext cx="5186607" cy="1080808"/>
            </a:xfrm>
            <a:prstGeom prst="rect">
              <a:avLst/>
            </a:prstGeom>
          </p:spPr>
          <p:txBody>
            <a:bodyPr lIns="0" tIns="0" rIns="0" bIns="0" rtlCol="0" anchor="t">
              <a:spAutoFit/>
            </a:bodyPr>
            <a:lstStyle/>
            <a:p>
              <a:pPr algn="ctr" defTabSz="609630">
                <a:lnSpc>
                  <a:spcPts val="2239"/>
                </a:lnSpc>
                <a:defRPr/>
              </a:pPr>
              <a:r>
                <a:rPr lang="en-US" sz="1600" b="1">
                  <a:solidFill>
                    <a:srgbClr val="151857"/>
                  </a:solidFill>
                  <a:latin typeface="Liberation Sans Bold"/>
                  <a:ea typeface="Liberation Sans Bold"/>
                  <a:cs typeface="Liberation Sans Bold"/>
                  <a:sym typeface="Liberation Sans Bold"/>
                </a:rPr>
                <a:t>Core Group </a:t>
              </a:r>
              <a:endParaRPr lang="en-US" sz="1600" b="1">
                <a:solidFill>
                  <a:srgbClr val="151857"/>
                </a:solidFill>
                <a:latin typeface="Liberation Sans Bold"/>
                <a:ea typeface="Liberation Sans Bold"/>
                <a:cs typeface="Liberation Sans Bold"/>
              </a:endParaRPr>
            </a:p>
            <a:p>
              <a:pPr algn="ctr" defTabSz="609630">
                <a:lnSpc>
                  <a:spcPts val="2239"/>
                </a:lnSpc>
                <a:defRPr/>
              </a:pPr>
              <a:r>
                <a:rPr lang="en-US" sz="1600" b="1">
                  <a:solidFill>
                    <a:srgbClr val="151857"/>
                  </a:solidFill>
                  <a:latin typeface="Liberation Sans Bold"/>
                  <a:ea typeface="Liberation Sans Bold"/>
                  <a:cs typeface="Liberation Sans Bold"/>
                </a:rPr>
                <a:t>November 2025</a:t>
              </a:r>
              <a:endParaRPr lang="en-US" sz="1600" b="1" i="0" u="none" strike="noStrike" kern="1200" cap="none" spc="0" normalizeH="0" baseline="0" noProof="0">
                <a:ln>
                  <a:noFill/>
                </a:ln>
                <a:solidFill>
                  <a:srgbClr val="151857"/>
                </a:solidFill>
                <a:effectLst/>
                <a:uLnTx/>
                <a:uFillTx/>
                <a:latin typeface="Liberation Sans Bold"/>
                <a:ea typeface="Liberation Sans Bold"/>
                <a:cs typeface="Liberation Sans Bold"/>
              </a:endParaRPr>
            </a:p>
          </p:txBody>
        </p:sp>
        <p:sp>
          <p:nvSpPr>
            <p:cNvPr id="57" name="TextBox 57">
              <a:extLst>
                <a:ext uri="{FF2B5EF4-FFF2-40B4-BE49-F238E27FC236}">
                  <a16:creationId xmlns:a16="http://schemas.microsoft.com/office/drawing/2014/main" id="{CFF8EB6B-29C2-379B-7ADB-7033C6CDD412}"/>
                </a:ext>
              </a:extLst>
            </p:cNvPr>
            <p:cNvSpPr txBox="1"/>
            <p:nvPr/>
          </p:nvSpPr>
          <p:spPr>
            <a:xfrm>
              <a:off x="43442" y="982421"/>
              <a:ext cx="5186607" cy="2180084"/>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rPr>
                <a:t>Feedback considered resulting in merging of big ideas into 3 distinct themes with accompanying narratives</a:t>
              </a:r>
            </a:p>
          </p:txBody>
        </p:sp>
      </p:grpSp>
      <p:grpSp>
        <p:nvGrpSpPr>
          <p:cNvPr id="58" name="Group 58">
            <a:extLst>
              <a:ext uri="{FF2B5EF4-FFF2-40B4-BE49-F238E27FC236}">
                <a16:creationId xmlns:a16="http://schemas.microsoft.com/office/drawing/2014/main" id="{E5FB80AE-1090-3D26-9A55-B24DF30FF05D}"/>
              </a:ext>
            </a:extLst>
          </p:cNvPr>
          <p:cNvGrpSpPr/>
          <p:nvPr/>
        </p:nvGrpSpPr>
        <p:grpSpPr>
          <a:xfrm>
            <a:off x="8603920" y="5018562"/>
            <a:ext cx="3195987" cy="1270482"/>
            <a:chOff x="2" y="-57151"/>
            <a:chExt cx="6391974" cy="2540962"/>
          </a:xfrm>
        </p:grpSpPr>
        <p:sp>
          <p:nvSpPr>
            <p:cNvPr id="59" name="TextBox 59">
              <a:extLst>
                <a:ext uri="{FF2B5EF4-FFF2-40B4-BE49-F238E27FC236}">
                  <a16:creationId xmlns:a16="http://schemas.microsoft.com/office/drawing/2014/main" id="{8245357F-61D0-65C3-1E0B-7F39F72CA1C9}"/>
                </a:ext>
              </a:extLst>
            </p:cNvPr>
            <p:cNvSpPr txBox="1"/>
            <p:nvPr/>
          </p:nvSpPr>
          <p:spPr>
            <a:xfrm>
              <a:off x="931732" y="-57151"/>
              <a:ext cx="4528516" cy="1080808"/>
            </a:xfrm>
            <a:prstGeom prst="rect">
              <a:avLst/>
            </a:prstGeom>
          </p:spPr>
          <p:txBody>
            <a:bodyPr lIns="0" tIns="0" rIns="0" bIns="0" rtlCol="0" anchor="t">
              <a:spAutoFit/>
            </a:bodyPr>
            <a:lstStyle/>
            <a:p>
              <a:pPr algn="ctr" defTabSz="609630">
                <a:lnSpc>
                  <a:spcPts val="2239"/>
                </a:lnSpc>
                <a:defRPr/>
              </a:pPr>
              <a:r>
                <a:rPr lang="en-US" sz="1600" b="1">
                  <a:solidFill>
                    <a:srgbClr val="151857"/>
                  </a:solidFill>
                  <a:latin typeface="Liberation Sans Bold"/>
                  <a:ea typeface="Liberation Sans Bold"/>
                  <a:cs typeface="Liberation Sans Bold"/>
                  <a:sym typeface="Liberation Sans Bold"/>
                </a:rPr>
                <a:t>Collaboration Group</a:t>
              </a:r>
              <a:r>
                <a:rPr kumimoji="0" lang="en-US" sz="1600" b="1" i="0" u="none" strike="noStrike" kern="1200" cap="none" spc="0" normalizeH="0" baseline="0" noProof="0">
                  <a:ln>
                    <a:noFill/>
                  </a:ln>
                  <a:solidFill>
                    <a:srgbClr val="151857"/>
                  </a:solidFill>
                  <a:effectLst/>
                  <a:uLnTx/>
                  <a:uFillTx/>
                  <a:latin typeface="Liberation Sans Bold"/>
                  <a:ea typeface="Liberation Sans Bold"/>
                  <a:cs typeface="Liberation Sans Bold"/>
                  <a:sym typeface="Liberation Sans Bold"/>
                </a:rPr>
                <a:t> - </a:t>
              </a:r>
              <a:r>
                <a:rPr lang="en-US" sz="1600" b="1">
                  <a:solidFill>
                    <a:srgbClr val="151857"/>
                  </a:solidFill>
                  <a:latin typeface="Liberation Sans Bold"/>
                  <a:ea typeface="Liberation Sans Bold"/>
                  <a:cs typeface="Liberation Sans Bold"/>
                  <a:sym typeface="Liberation Sans Bold"/>
                </a:rPr>
                <a:t>December </a:t>
              </a:r>
              <a:r>
                <a:rPr kumimoji="0" lang="en-US" sz="1600" b="1" i="0" u="none" strike="noStrike" kern="1200" cap="none" spc="0" normalizeH="0" baseline="0" noProof="0">
                  <a:ln>
                    <a:noFill/>
                  </a:ln>
                  <a:solidFill>
                    <a:srgbClr val="151857"/>
                  </a:solidFill>
                  <a:effectLst/>
                  <a:uLnTx/>
                  <a:uFillTx/>
                  <a:latin typeface="Liberation Sans Bold"/>
                  <a:ea typeface="Liberation Sans Bold"/>
                  <a:cs typeface="Liberation Sans Bold"/>
                  <a:sym typeface="Liberation Sans Bold"/>
                </a:rPr>
                <a:t>2025</a:t>
              </a:r>
            </a:p>
          </p:txBody>
        </p:sp>
        <p:sp>
          <p:nvSpPr>
            <p:cNvPr id="60" name="TextBox 60">
              <a:extLst>
                <a:ext uri="{FF2B5EF4-FFF2-40B4-BE49-F238E27FC236}">
                  <a16:creationId xmlns:a16="http://schemas.microsoft.com/office/drawing/2014/main" id="{98732A82-A0AF-07F3-8A1F-62828B98DDCE}"/>
                </a:ext>
              </a:extLst>
            </p:cNvPr>
            <p:cNvSpPr txBox="1"/>
            <p:nvPr/>
          </p:nvSpPr>
          <p:spPr>
            <a:xfrm>
              <a:off x="2" y="1175762"/>
              <a:ext cx="6391974" cy="1308049"/>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rPr>
                <a:t>Changes supported by Collaboration Group </a:t>
              </a:r>
            </a:p>
            <a:p>
              <a:pPr marL="0" marR="0" lvl="0" indent="0" algn="ctr" defTabSz="609630" rtl="0" eaLnBrk="1" fontAlgn="auto" latinLnBrk="0" hangingPunct="1">
                <a:lnSpc>
                  <a:spcPts val="1680"/>
                </a:lnSpc>
                <a:spcBef>
                  <a:spcPts val="0"/>
                </a:spcBef>
                <a:spcAft>
                  <a:spcPts val="0"/>
                </a:spcAft>
                <a:buClrTx/>
                <a:buSzTx/>
                <a:buFontTx/>
                <a:buNone/>
                <a:tabLst/>
                <a:defRPr/>
              </a:pPr>
              <a:r>
                <a:rPr lang="en-US" sz="1600">
                  <a:solidFill>
                    <a:srgbClr val="5B5B5B"/>
                  </a:solidFill>
                  <a:latin typeface="Liberation Sans"/>
                  <a:ea typeface="Liberation Sans"/>
                  <a:cs typeface="Liberation Sans"/>
                  <a:sym typeface="Liberation Sans"/>
                </a:rPr>
                <a:t>Narratives refined</a:t>
              </a:r>
              <a:endParaRPr kumimoji="0" lang="en-US" sz="1600" b="0" i="0" u="none" strike="noStrike" kern="1200" cap="none" spc="0" normalizeH="0" baseline="0" noProof="0">
                <a:ln>
                  <a:noFill/>
                </a:ln>
                <a:solidFill>
                  <a:srgbClr val="5B5B5B"/>
                </a:solidFill>
                <a:effectLst/>
                <a:uLnTx/>
                <a:uFillTx/>
                <a:latin typeface="Liberation Sans"/>
                <a:ea typeface="Liberation Sans"/>
                <a:cs typeface="Liberation Sans"/>
                <a:sym typeface="Liberation Sans"/>
              </a:endParaRPr>
            </a:p>
          </p:txBody>
        </p:sp>
      </p:grpSp>
      <p:sp>
        <p:nvSpPr>
          <p:cNvPr id="62" name="Freeform 40">
            <a:extLst>
              <a:ext uri="{FF2B5EF4-FFF2-40B4-BE49-F238E27FC236}">
                <a16:creationId xmlns:a16="http://schemas.microsoft.com/office/drawing/2014/main" id="{88AC628C-72E8-BF97-686B-C7C60451F3D8}"/>
              </a:ext>
            </a:extLst>
          </p:cNvPr>
          <p:cNvSpPr/>
          <p:nvPr/>
        </p:nvSpPr>
        <p:spPr>
          <a:xfrm>
            <a:off x="6605706" y="4057866"/>
            <a:ext cx="544613" cy="544613"/>
          </a:xfrm>
          <a:custGeom>
            <a:avLst/>
            <a:gdLst/>
            <a:ahLst/>
            <a:cxnLst/>
            <a:rect l="l" t="t" r="r" b="b"/>
            <a:pathLst>
              <a:path w="816920" h="816920">
                <a:moveTo>
                  <a:pt x="0" y="0"/>
                </a:moveTo>
                <a:lnTo>
                  <a:pt x="816920" y="0"/>
                </a:lnTo>
                <a:lnTo>
                  <a:pt x="816920" y="816920"/>
                </a:lnTo>
                <a:lnTo>
                  <a:pt x="0" y="81692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28">
            <a:extLst>
              <a:ext uri="{FF2B5EF4-FFF2-40B4-BE49-F238E27FC236}">
                <a16:creationId xmlns:a16="http://schemas.microsoft.com/office/drawing/2014/main" id="{599114AB-3C43-289B-396A-3C0371F9905A}"/>
              </a:ext>
            </a:extLst>
          </p:cNvPr>
          <p:cNvSpPr/>
          <p:nvPr/>
        </p:nvSpPr>
        <p:spPr>
          <a:xfrm>
            <a:off x="5064353" y="3252771"/>
            <a:ext cx="531495" cy="494291"/>
          </a:xfrm>
          <a:custGeom>
            <a:avLst/>
            <a:gdLst/>
            <a:ahLst/>
            <a:cxnLst/>
            <a:rect l="l" t="t" r="r" b="b"/>
            <a:pathLst>
              <a:path w="797243" h="741436">
                <a:moveTo>
                  <a:pt x="0" y="0"/>
                </a:moveTo>
                <a:lnTo>
                  <a:pt x="797242" y="0"/>
                </a:lnTo>
                <a:lnTo>
                  <a:pt x="797242" y="741435"/>
                </a:lnTo>
                <a:lnTo>
                  <a:pt x="0" y="7414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03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589D30-1AFC-0D93-1E4D-510223585331}"/>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01A1367E-EDC4-BD25-26BD-74C43FDCF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1960C837-7F00-08E4-0FBB-D7A9F17FB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2" name="Group 61">
            <a:extLst>
              <a:ext uri="{FF2B5EF4-FFF2-40B4-BE49-F238E27FC236}">
                <a16:creationId xmlns:a16="http://schemas.microsoft.com/office/drawing/2014/main" id="{A9A529E7-723F-AC59-5850-74457EBB30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63" name="Color">
              <a:extLst>
                <a:ext uri="{FF2B5EF4-FFF2-40B4-BE49-F238E27FC236}">
                  <a16:creationId xmlns:a16="http://schemas.microsoft.com/office/drawing/2014/main" id="{6435A028-876B-2250-5A3D-6D9489A459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8FFFEFA2-E68A-2A83-F45D-879BFEE90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66" name="Group 65">
            <a:extLst>
              <a:ext uri="{FF2B5EF4-FFF2-40B4-BE49-F238E27FC236}">
                <a16:creationId xmlns:a16="http://schemas.microsoft.com/office/drawing/2014/main" id="{0C28CFB7-4B28-3577-2AE2-1052001B18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FA35603C-5BD8-D3CA-7648-31C2BEAFD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F41DE350-74BE-3DA5-202B-9B0BB2C31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C448536F-CF5A-9AD4-8E1B-8C056679B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8B45A353-7ADF-B46A-0A78-02A84338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797591A9-CB41-DCCC-7D38-F2F832F56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25BAAB01-3CBC-632A-45F3-6C6F88708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C8A1CBE3-0558-825B-A967-E17E9669D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3" name="TextBox 52">
            <a:extLst>
              <a:ext uri="{FF2B5EF4-FFF2-40B4-BE49-F238E27FC236}">
                <a16:creationId xmlns:a16="http://schemas.microsoft.com/office/drawing/2014/main" id="{1CDB4FB6-97A0-3C4D-A850-32A4CF621F90}"/>
              </a:ext>
            </a:extLst>
          </p:cNvPr>
          <p:cNvSpPr txBox="1"/>
          <p:nvPr/>
        </p:nvSpPr>
        <p:spPr>
          <a:xfrm>
            <a:off x="249766" y="841248"/>
            <a:ext cx="4395299" cy="534009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Display" panose="02110004020202020204"/>
                <a:ea typeface="+mn-ea"/>
                <a:cs typeface="+mn-cs"/>
              </a:rPr>
              <a:t>Core Group Event </a:t>
            </a:r>
            <a:endPar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n-ea"/>
                <a:cs typeface="+mn-cs"/>
              </a:rPr>
              <a:t>28 &amp; 29 August</a:t>
            </a:r>
            <a:endPar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Display" panose="02110004020202020204"/>
                <a:ea typeface="+mn-ea"/>
                <a:cs typeface="+mn-cs"/>
              </a:rPr>
              <a:t>Emerging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Display" panose="02110004020202020204"/>
                <a:ea typeface="+mn-ea"/>
                <a:cs typeface="+mn-cs"/>
              </a:rPr>
              <a:t>sciences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Display" panose="02110004020202020204"/>
                <a:ea typeface="+mn-ea"/>
                <a:cs typeface="+mn-cs"/>
              </a:rPr>
              <a:t>big ideas</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5" name="TextBox 18">
            <a:extLst>
              <a:ext uri="{FF2B5EF4-FFF2-40B4-BE49-F238E27FC236}">
                <a16:creationId xmlns:a16="http://schemas.microsoft.com/office/drawing/2014/main" id="{47247B6E-B9EE-7220-8F90-E5F9AA6965EE}"/>
              </a:ext>
            </a:extLst>
          </p:cNvPr>
          <p:cNvGraphicFramePr/>
          <p:nvPr>
            <p:extLst>
              <p:ext uri="{D42A27DB-BD31-4B8C-83A1-F6EECF244321}">
                <p14:modId xmlns:p14="http://schemas.microsoft.com/office/powerpoint/2010/main" val="203980905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879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C6C6-7332-AF2A-C871-AA85CB114E7E}"/>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91A243-CCA7-FB37-5192-33ED5739BC3B}"/>
              </a:ext>
            </a:extLst>
          </p:cNvPr>
          <p:cNvGraphicFramePr>
            <a:graphicFrameLocks noGrp="1"/>
          </p:cNvGraphicFramePr>
          <p:nvPr>
            <p:extLst>
              <p:ext uri="{D42A27DB-BD31-4B8C-83A1-F6EECF244321}">
                <p14:modId xmlns:p14="http://schemas.microsoft.com/office/powerpoint/2010/main" val="2321275637"/>
              </p:ext>
            </p:extLst>
          </p:nvPr>
        </p:nvGraphicFramePr>
        <p:xfrm>
          <a:off x="397327" y="1217516"/>
          <a:ext cx="11397345" cy="5455920"/>
        </p:xfrm>
        <a:graphic>
          <a:graphicData uri="http://schemas.openxmlformats.org/drawingml/2006/table">
            <a:tbl>
              <a:tblPr firstRow="1" bandRow="1">
                <a:tableStyleId>{5C22544A-7EE6-4342-B048-85BDC9FD1C3A}</a:tableStyleId>
              </a:tblPr>
              <a:tblGrid>
                <a:gridCol w="1586050">
                  <a:extLst>
                    <a:ext uri="{9D8B030D-6E8A-4147-A177-3AD203B41FA5}">
                      <a16:colId xmlns:a16="http://schemas.microsoft.com/office/drawing/2014/main" val="3701334207"/>
                    </a:ext>
                  </a:extLst>
                </a:gridCol>
                <a:gridCol w="1752600">
                  <a:extLst>
                    <a:ext uri="{9D8B030D-6E8A-4147-A177-3AD203B41FA5}">
                      <a16:colId xmlns:a16="http://schemas.microsoft.com/office/drawing/2014/main" val="1717911716"/>
                    </a:ext>
                  </a:extLst>
                </a:gridCol>
                <a:gridCol w="1741877">
                  <a:extLst>
                    <a:ext uri="{9D8B030D-6E8A-4147-A177-3AD203B41FA5}">
                      <a16:colId xmlns:a16="http://schemas.microsoft.com/office/drawing/2014/main" val="2909438957"/>
                    </a:ext>
                  </a:extLst>
                </a:gridCol>
                <a:gridCol w="2002809">
                  <a:extLst>
                    <a:ext uri="{9D8B030D-6E8A-4147-A177-3AD203B41FA5}">
                      <a16:colId xmlns:a16="http://schemas.microsoft.com/office/drawing/2014/main" val="1125620381"/>
                    </a:ext>
                  </a:extLst>
                </a:gridCol>
                <a:gridCol w="2405933">
                  <a:extLst>
                    <a:ext uri="{9D8B030D-6E8A-4147-A177-3AD203B41FA5}">
                      <a16:colId xmlns:a16="http://schemas.microsoft.com/office/drawing/2014/main" val="231106411"/>
                    </a:ext>
                  </a:extLst>
                </a:gridCol>
                <a:gridCol w="1908076">
                  <a:extLst>
                    <a:ext uri="{9D8B030D-6E8A-4147-A177-3AD203B41FA5}">
                      <a16:colId xmlns:a16="http://schemas.microsoft.com/office/drawing/2014/main" val="4045400405"/>
                    </a:ext>
                  </a:extLst>
                </a:gridCol>
              </a:tblGrid>
              <a:tr h="370840">
                <a:tc>
                  <a:txBody>
                    <a:bodyPr/>
                    <a:lstStyle/>
                    <a:p>
                      <a:pPr algn="ctr"/>
                      <a:r>
                        <a:rPr lang="en-GB" sz="2400"/>
                        <a:t>Science and me</a:t>
                      </a:r>
                    </a:p>
                  </a:txBody>
                  <a:tcPr/>
                </a:tc>
                <a:tc>
                  <a:txBody>
                    <a:bodyPr/>
                    <a:lstStyle/>
                    <a:p>
                      <a:pPr algn="ctr"/>
                      <a:r>
                        <a:rPr lang="en-GB" sz="2400"/>
                        <a:t>Tapestry of life</a:t>
                      </a:r>
                    </a:p>
                  </a:txBody>
                  <a:tcPr/>
                </a:tc>
                <a:tc>
                  <a:txBody>
                    <a:bodyPr/>
                    <a:lstStyle/>
                    <a:p>
                      <a:pPr algn="ctr"/>
                      <a:r>
                        <a:rPr lang="en-GB" sz="2400"/>
                        <a:t>How things work</a:t>
                      </a:r>
                    </a:p>
                  </a:txBody>
                  <a:tcPr/>
                </a:tc>
                <a:tc>
                  <a:txBody>
                    <a:bodyPr/>
                    <a:lstStyle/>
                    <a:p>
                      <a:pPr algn="ctr"/>
                      <a:r>
                        <a:rPr lang="en-GB" sz="2400"/>
                        <a:t>Matter: Properties and changes</a:t>
                      </a:r>
                    </a:p>
                  </a:txBody>
                  <a:tcPr/>
                </a:tc>
                <a:tc>
                  <a:txBody>
                    <a:bodyPr/>
                    <a:lstStyle/>
                    <a:p>
                      <a:pPr algn="ctr"/>
                      <a:r>
                        <a:rPr lang="en-GB" sz="2400"/>
                        <a:t>Our world and the universe</a:t>
                      </a:r>
                      <a:endParaRPr lang="en-GB" sz="1800"/>
                    </a:p>
                  </a:txBody>
                  <a:tcPr/>
                </a:tc>
                <a:tc>
                  <a:txBody>
                    <a:bodyPr/>
                    <a:lstStyle/>
                    <a:p>
                      <a:pPr algn="ctr"/>
                      <a:r>
                        <a:rPr lang="en-GB" sz="2400"/>
                        <a:t>Be the change</a:t>
                      </a:r>
                    </a:p>
                  </a:txBody>
                  <a:tcPr/>
                </a:tc>
                <a:extLst>
                  <a:ext uri="{0D108BD9-81ED-4DB2-BD59-A6C34878D82A}">
                    <a16:rowId xmlns:a16="http://schemas.microsoft.com/office/drawing/2014/main" val="2606197470"/>
                  </a:ext>
                </a:extLst>
              </a:tr>
              <a:tr h="594081">
                <a:tc>
                  <a:txBody>
                    <a:bodyPr/>
                    <a:lstStyle/>
                    <a:p>
                      <a:pPr algn="ctr"/>
                      <a:r>
                        <a:rPr lang="en-GB" sz="1800" b="1">
                          <a:solidFill>
                            <a:schemeClr val="accent1">
                              <a:lumMod val="75000"/>
                            </a:schemeClr>
                          </a:solidFill>
                        </a:rPr>
                        <a:t>Being scientific </a:t>
                      </a:r>
                    </a:p>
                  </a:txBody>
                  <a:tcPr/>
                </a:tc>
                <a:tc>
                  <a:txBody>
                    <a:bodyPr/>
                    <a:lstStyle/>
                    <a:p>
                      <a:pPr algn="ctr"/>
                      <a:r>
                        <a:rPr lang="en-GB" sz="1800" b="1">
                          <a:solidFill>
                            <a:schemeClr val="accent1">
                              <a:lumMod val="75000"/>
                            </a:schemeClr>
                          </a:solidFill>
                        </a:rPr>
                        <a:t>Life processes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Forces</a:t>
                      </a:r>
                    </a:p>
                  </a:txBody>
                  <a:tcPr/>
                </a:tc>
                <a:tc>
                  <a:txBody>
                    <a:bodyPr/>
                    <a:lstStyle/>
                    <a:p>
                      <a:pPr algn="ctr"/>
                      <a:r>
                        <a:rPr lang="en-GB" sz="1800" b="1">
                          <a:solidFill>
                            <a:schemeClr val="accent1">
                              <a:lumMod val="75000"/>
                            </a:schemeClr>
                          </a:solidFill>
                        </a:rPr>
                        <a:t>Building blocks</a:t>
                      </a:r>
                    </a:p>
                    <a:p>
                      <a:pPr algn="ctr"/>
                      <a:endParaRPr lang="en-GB" sz="1200">
                        <a:solidFill>
                          <a:schemeClr val="accent1">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75000"/>
                            </a:schemeClr>
                          </a:solidFill>
                          <a:effectLst/>
                          <a:uLnTx/>
                          <a:uFillTx/>
                          <a:latin typeface="+mn-lt"/>
                          <a:ea typeface="+mn-ea"/>
                          <a:cs typeface="+mn-cs"/>
                        </a:rPr>
                        <a:t>Climate change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75000"/>
                            </a:schemeClr>
                          </a:solidFill>
                          <a:effectLst/>
                          <a:uLnTx/>
                          <a:uFillTx/>
                          <a:latin typeface="+mn-lt"/>
                          <a:ea typeface="+mn-ea"/>
                          <a:cs typeface="+mn-cs"/>
                        </a:rPr>
                        <a:t>Science for life and society</a:t>
                      </a:r>
                    </a:p>
                  </a:txBody>
                  <a:tcPr/>
                </a:tc>
                <a:extLst>
                  <a:ext uri="{0D108BD9-81ED-4DB2-BD59-A6C34878D82A}">
                    <a16:rowId xmlns:a16="http://schemas.microsoft.com/office/drawing/2014/main" val="3863937266"/>
                  </a:ext>
                </a:extLst>
              </a:tr>
              <a:tr h="511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Making decisions</a:t>
                      </a:r>
                      <a:endParaRPr lang="en-GB" sz="1400">
                        <a:solidFill>
                          <a:schemeClr val="accent1">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75000"/>
                            </a:schemeClr>
                          </a:solidFill>
                          <a:effectLst/>
                          <a:uLnTx/>
                          <a:uFillTx/>
                          <a:latin typeface="+mn-lt"/>
                          <a:ea typeface="+mn-ea"/>
                          <a:cs typeface="+mn-cs"/>
                        </a:rPr>
                        <a:t>Life science</a:t>
                      </a:r>
                    </a:p>
                    <a:p>
                      <a:pPr algn="ctr"/>
                      <a:endParaRPr lang="en-GB" sz="1600">
                        <a:solidFill>
                          <a:schemeClr val="accent1">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Energy, waves and radiation</a:t>
                      </a:r>
                    </a:p>
                  </a:txBody>
                  <a:tcPr/>
                </a:tc>
                <a:tc>
                  <a:txBody>
                    <a:bodyPr/>
                    <a:lstStyle/>
                    <a:p>
                      <a:pPr algn="ctr"/>
                      <a:r>
                        <a:rPr lang="en-GB" sz="1800" b="1">
                          <a:solidFill>
                            <a:schemeClr val="accent1">
                              <a:lumMod val="75000"/>
                            </a:schemeClr>
                          </a:solidFill>
                        </a:rPr>
                        <a:t>Chemical changes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Space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How science changes the world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a:solidFill>
                          <a:schemeClr val="accent1">
                            <a:lumMod val="75000"/>
                          </a:schemeClr>
                        </a:solidFill>
                      </a:endParaRPr>
                    </a:p>
                  </a:txBody>
                  <a:tcPr/>
                </a:tc>
                <a:extLst>
                  <a:ext uri="{0D108BD9-81ED-4DB2-BD59-A6C34878D82A}">
                    <a16:rowId xmlns:a16="http://schemas.microsoft.com/office/drawing/2014/main" val="4907956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Science in my community</a:t>
                      </a:r>
                    </a:p>
                    <a:p>
                      <a:pPr algn="ctr"/>
                      <a:endParaRPr lang="en-GB" sz="1600">
                        <a:solidFill>
                          <a:schemeClr val="accent1">
                            <a:lumMod val="75000"/>
                          </a:schemeClr>
                        </a:solidFill>
                      </a:endParaRPr>
                    </a:p>
                  </a:txBody>
                  <a:tcPr/>
                </a:tc>
                <a:tc>
                  <a:txBody>
                    <a:bodyPr/>
                    <a:lstStyle/>
                    <a:p>
                      <a:pPr algn="ctr"/>
                      <a:r>
                        <a:rPr lang="en-GB" sz="1800" b="1">
                          <a:solidFill>
                            <a:schemeClr val="accent1">
                              <a:lumMod val="75000"/>
                            </a:schemeClr>
                          </a:solidFill>
                        </a:rPr>
                        <a:t>Health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a:solidFill>
                            <a:schemeClr val="accent1">
                              <a:lumMod val="75000"/>
                            </a:schemeClr>
                          </a:solidFill>
                          <a:latin typeface="+mn-lt"/>
                          <a:ea typeface="+mn-ea"/>
                          <a:cs typeface="+mn-cs"/>
                        </a:rPr>
                        <a:t>Electricity</a:t>
                      </a:r>
                    </a:p>
                  </a:txBody>
                  <a:tcPr/>
                </a:tc>
                <a:tc>
                  <a:txBody>
                    <a:bodyPr/>
                    <a:lstStyle/>
                    <a:p>
                      <a:pPr algn="ctr"/>
                      <a:r>
                        <a:rPr lang="en-GB" sz="1800" b="1">
                          <a:solidFill>
                            <a:schemeClr val="accent1">
                              <a:lumMod val="75000"/>
                            </a:schemeClr>
                          </a:solidFill>
                        </a:rPr>
                        <a:t>Physical changes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Oceans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Sustainable futures</a:t>
                      </a:r>
                    </a:p>
                  </a:txBody>
                  <a:tcPr/>
                </a:tc>
                <a:extLst>
                  <a:ext uri="{0D108BD9-81ED-4DB2-BD59-A6C34878D82A}">
                    <a16:rowId xmlns:a16="http://schemas.microsoft.com/office/drawing/2014/main" val="12130592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75000"/>
                            </a:schemeClr>
                          </a:solidFill>
                          <a:effectLst/>
                          <a:uLnTx/>
                          <a:uFillTx/>
                          <a:latin typeface="+mn-lt"/>
                          <a:ea typeface="+mn-ea"/>
                          <a:cs typeface="+mn-cs"/>
                        </a:rPr>
                        <a:t>Pathways and careers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a:tc>
                <a:tc>
                  <a:txBody>
                    <a:bodyPr/>
                    <a:lstStyle/>
                    <a:p>
                      <a:pPr algn="ctr"/>
                      <a:endParaRPr lang="en-GB" sz="1600">
                        <a:solidFill>
                          <a:schemeClr val="accent1">
                            <a:lumMod val="75000"/>
                          </a:schemeClr>
                        </a:solidFill>
                      </a:endParaRPr>
                    </a:p>
                  </a:txBody>
                  <a:tcPr/>
                </a:tc>
                <a:tc>
                  <a:txBody>
                    <a:bodyPr/>
                    <a:lstStyle/>
                    <a:p>
                      <a:pPr algn="ctr"/>
                      <a:endParaRPr lang="en-GB" sz="1600">
                        <a:solidFill>
                          <a:schemeClr val="accent1">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1">
                              <a:lumMod val="75000"/>
                            </a:schemeClr>
                          </a:solidFill>
                        </a:rPr>
                        <a:t>Properties of materials</a:t>
                      </a:r>
                    </a:p>
                  </a:txBody>
                  <a:tcPr/>
                </a:tc>
                <a:tc>
                  <a:txBody>
                    <a:bodyPr/>
                    <a:lstStyle/>
                    <a:p>
                      <a:pPr algn="ctr"/>
                      <a:r>
                        <a:rPr lang="en-GB" sz="1800" b="1">
                          <a:solidFill>
                            <a:schemeClr val="accent1">
                              <a:lumMod val="75000"/>
                            </a:schemeClr>
                          </a:solidFill>
                        </a:rPr>
                        <a:t>Life on land</a:t>
                      </a:r>
                    </a:p>
                  </a:txBody>
                  <a:tcPr/>
                </a:tc>
                <a:tc>
                  <a:txBody>
                    <a:bodyPr/>
                    <a:lstStyle/>
                    <a:p>
                      <a:pPr algn="ctr"/>
                      <a:endParaRPr lang="en-GB" sz="1800" b="1" i="1">
                        <a:solidFill>
                          <a:schemeClr val="accent1">
                            <a:lumMod val="75000"/>
                          </a:schemeClr>
                        </a:solidFill>
                        <a:highlight>
                          <a:srgbClr val="C0C0C0"/>
                        </a:highlight>
                      </a:endParaRPr>
                    </a:p>
                  </a:txBody>
                  <a:tcPr/>
                </a:tc>
                <a:extLst>
                  <a:ext uri="{0D108BD9-81ED-4DB2-BD59-A6C34878D82A}">
                    <a16:rowId xmlns:a16="http://schemas.microsoft.com/office/drawing/2014/main" val="2986807968"/>
                  </a:ext>
                </a:extLst>
              </a:tr>
              <a:tr h="370840">
                <a:tc gridSpan="6">
                  <a:txBody>
                    <a:bodyPr/>
                    <a:lstStyle/>
                    <a:p>
                      <a:pPr algn="ctr"/>
                      <a:r>
                        <a:rPr lang="en-GB" sz="2800" b="1" dirty="0">
                          <a:solidFill>
                            <a:schemeClr val="accent1">
                              <a:lumMod val="75000"/>
                            </a:schemeClr>
                          </a:solidFill>
                        </a:rPr>
                        <a:t>Energy &amp; interactions</a:t>
                      </a:r>
                    </a:p>
                  </a:txBody>
                  <a:tcPr>
                    <a:solidFill>
                      <a:schemeClr val="accent3">
                        <a:lumMod val="40000"/>
                        <a:lumOff val="60000"/>
                      </a:schemeClr>
                    </a:solidFill>
                  </a:tcPr>
                </a:tc>
                <a:tc hMerge="1">
                  <a:txBody>
                    <a:bodyPr/>
                    <a:lstStyle/>
                    <a:p>
                      <a:endParaRPr/>
                    </a:p>
                  </a:txBody>
                  <a:tcPr>
                    <a:solidFill>
                      <a:schemeClr val="accent3">
                        <a:lumMod val="60000"/>
                        <a:lumOff val="40000"/>
                      </a:schemeClr>
                    </a:solidFill>
                  </a:tcPr>
                </a:tc>
                <a:tc hMerge="1">
                  <a:txBody>
                    <a:bodyPr/>
                    <a:lstStyle/>
                    <a:p>
                      <a:endParaRPr/>
                    </a:p>
                  </a:txBody>
                  <a:tcPr>
                    <a:solidFill>
                      <a:schemeClr val="accent3">
                        <a:lumMod val="60000"/>
                        <a:lumOff val="40000"/>
                      </a:schemeClr>
                    </a:solidFill>
                  </a:tcPr>
                </a:tc>
                <a:tc hMerge="1">
                  <a:txBody>
                    <a:bodyPr/>
                    <a:lstStyle/>
                    <a:p>
                      <a:pPr algn="ctr"/>
                      <a:endParaRPr lang="en-GB" sz="1200"/>
                    </a:p>
                  </a:txBody>
                  <a:tcPr>
                    <a:solidFill>
                      <a:schemeClr val="accent3">
                        <a:lumMod val="60000"/>
                        <a:lumOff val="40000"/>
                      </a:schemeClr>
                    </a:solidFill>
                  </a:tcPr>
                </a:tc>
                <a:tc hMerge="1">
                  <a:txBody>
                    <a:bodyPr/>
                    <a:lstStyle/>
                    <a:p>
                      <a:pPr algn="ctr"/>
                      <a:endParaRPr lang="en-GB" sz="1200">
                        <a:highlight>
                          <a:srgbClr val="FF0000"/>
                        </a:highlight>
                      </a:endParaRPr>
                    </a:p>
                  </a:txBody>
                  <a:tcPr>
                    <a:solidFill>
                      <a:schemeClr val="accent3">
                        <a:lumMod val="60000"/>
                        <a:lumOff val="40000"/>
                      </a:schemeClr>
                    </a:solidFill>
                  </a:tcPr>
                </a:tc>
                <a:tc hMerge="1">
                  <a:txBody>
                    <a:bodyPr/>
                    <a:lstStyle/>
                    <a:p>
                      <a:pPr algn="ctr"/>
                      <a:endParaRPr lang="en-GB" sz="1200"/>
                    </a:p>
                  </a:txBody>
                  <a:tcPr>
                    <a:solidFill>
                      <a:schemeClr val="accent3">
                        <a:lumMod val="60000"/>
                        <a:lumOff val="40000"/>
                      </a:schemeClr>
                    </a:solidFill>
                  </a:tcPr>
                </a:tc>
                <a:extLst>
                  <a:ext uri="{0D108BD9-81ED-4DB2-BD59-A6C34878D82A}">
                    <a16:rowId xmlns:a16="http://schemas.microsoft.com/office/drawing/2014/main" val="1014995398"/>
                  </a:ext>
                </a:extLst>
              </a:tr>
            </a:tbl>
          </a:graphicData>
        </a:graphic>
      </p:graphicFrame>
      <p:sp>
        <p:nvSpPr>
          <p:cNvPr id="3" name="TextBox 2">
            <a:extLst>
              <a:ext uri="{FF2B5EF4-FFF2-40B4-BE49-F238E27FC236}">
                <a16:creationId xmlns:a16="http://schemas.microsoft.com/office/drawing/2014/main" id="{2EB7B47E-0590-1967-24CB-AA750657965F}"/>
              </a:ext>
            </a:extLst>
          </p:cNvPr>
          <p:cNvSpPr txBox="1"/>
          <p:nvPr/>
        </p:nvSpPr>
        <p:spPr>
          <a:xfrm>
            <a:off x="352549" y="140298"/>
            <a:ext cx="1036024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rPr>
              <a:t>Big idea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rPr>
              <a:t>Shared with Collaboration Group  </a:t>
            </a:r>
            <a:r>
              <a:rPr kumimoji="0" lang="en-GB" sz="2800" b="0" i="0"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rPr>
              <a:t>Webinar 02 October</a:t>
            </a:r>
          </a:p>
        </p:txBody>
      </p:sp>
    </p:spTree>
    <p:extLst>
      <p:ext uri="{BB962C8B-B14F-4D97-AF65-F5344CB8AC3E}">
        <p14:creationId xmlns:p14="http://schemas.microsoft.com/office/powerpoint/2010/main" val="421920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CE51DE-0C5B-D418-DAB9-B356ECB3D25F}"/>
              </a:ext>
            </a:extLst>
          </p:cNvPr>
          <p:cNvGraphicFramePr>
            <a:graphicFrameLocks noGrp="1"/>
          </p:cNvGraphicFramePr>
          <p:nvPr>
            <p:extLst>
              <p:ext uri="{D42A27DB-BD31-4B8C-83A1-F6EECF244321}">
                <p14:modId xmlns:p14="http://schemas.microsoft.com/office/powerpoint/2010/main" val="1681142196"/>
              </p:ext>
            </p:extLst>
          </p:nvPr>
        </p:nvGraphicFramePr>
        <p:xfrm>
          <a:off x="255813" y="184246"/>
          <a:ext cx="11223174" cy="6431280"/>
        </p:xfrm>
        <a:graphic>
          <a:graphicData uri="http://schemas.openxmlformats.org/drawingml/2006/table">
            <a:tbl>
              <a:tblPr firstRow="1" bandRow="1">
                <a:tableStyleId>{5C22544A-7EE6-4342-B048-85BDC9FD1C3A}</a:tableStyleId>
              </a:tblPr>
              <a:tblGrid>
                <a:gridCol w="1870529">
                  <a:extLst>
                    <a:ext uri="{9D8B030D-6E8A-4147-A177-3AD203B41FA5}">
                      <a16:colId xmlns:a16="http://schemas.microsoft.com/office/drawing/2014/main" val="784302487"/>
                    </a:ext>
                  </a:extLst>
                </a:gridCol>
                <a:gridCol w="1870529">
                  <a:extLst>
                    <a:ext uri="{9D8B030D-6E8A-4147-A177-3AD203B41FA5}">
                      <a16:colId xmlns:a16="http://schemas.microsoft.com/office/drawing/2014/main" val="1403118974"/>
                    </a:ext>
                  </a:extLst>
                </a:gridCol>
                <a:gridCol w="1870529">
                  <a:extLst>
                    <a:ext uri="{9D8B030D-6E8A-4147-A177-3AD203B41FA5}">
                      <a16:colId xmlns:a16="http://schemas.microsoft.com/office/drawing/2014/main" val="1689983820"/>
                    </a:ext>
                  </a:extLst>
                </a:gridCol>
                <a:gridCol w="1870529">
                  <a:extLst>
                    <a:ext uri="{9D8B030D-6E8A-4147-A177-3AD203B41FA5}">
                      <a16:colId xmlns:a16="http://schemas.microsoft.com/office/drawing/2014/main" val="238579705"/>
                    </a:ext>
                  </a:extLst>
                </a:gridCol>
                <a:gridCol w="1870529">
                  <a:extLst>
                    <a:ext uri="{9D8B030D-6E8A-4147-A177-3AD203B41FA5}">
                      <a16:colId xmlns:a16="http://schemas.microsoft.com/office/drawing/2014/main" val="1899804000"/>
                    </a:ext>
                  </a:extLst>
                </a:gridCol>
                <a:gridCol w="1870529">
                  <a:extLst>
                    <a:ext uri="{9D8B030D-6E8A-4147-A177-3AD203B41FA5}">
                      <a16:colId xmlns:a16="http://schemas.microsoft.com/office/drawing/2014/main" val="1621790829"/>
                    </a:ext>
                  </a:extLst>
                </a:gridCol>
              </a:tblGrid>
              <a:tr h="2099735">
                <a:tc>
                  <a:txBody>
                    <a:bodyPr/>
                    <a:lstStyle/>
                    <a:p>
                      <a:pPr algn="ctr"/>
                      <a:r>
                        <a:rPr lang="en-GB">
                          <a:latin typeface="Arial" panose="020B0604020202020204" pitchFamily="34" charset="0"/>
                          <a:cs typeface="Arial" panose="020B0604020202020204" pitchFamily="34" charset="0"/>
                        </a:rPr>
                        <a:t>Science and me</a:t>
                      </a:r>
                    </a:p>
                  </a:txBody>
                  <a:tcPr>
                    <a:solidFill>
                      <a:schemeClr val="accent1">
                        <a:lumMod val="75000"/>
                      </a:schemeClr>
                    </a:solidFill>
                  </a:tcPr>
                </a:tc>
                <a:tc>
                  <a:txBody>
                    <a:bodyPr/>
                    <a:lstStyle/>
                    <a:p>
                      <a:pPr algn="ctr"/>
                      <a:r>
                        <a:rPr lang="en-GB">
                          <a:latin typeface="Arial" panose="020B0604020202020204" pitchFamily="34" charset="0"/>
                          <a:cs typeface="Arial" panose="020B0604020202020204" pitchFamily="34" charset="0"/>
                        </a:rPr>
                        <a:t>Tapestry of Life</a:t>
                      </a:r>
                    </a:p>
                  </a:txBody>
                  <a:tcPr>
                    <a:solidFill>
                      <a:schemeClr val="accent1">
                        <a:lumMod val="75000"/>
                      </a:schemeClr>
                    </a:solidFill>
                  </a:tcPr>
                </a:tc>
                <a:tc>
                  <a:txBody>
                    <a:bodyPr/>
                    <a:lstStyle/>
                    <a:p>
                      <a:pPr algn="ctr"/>
                      <a:r>
                        <a:rPr lang="en-GB">
                          <a:latin typeface="Arial" panose="020B0604020202020204" pitchFamily="34" charset="0"/>
                          <a:cs typeface="Arial" panose="020B0604020202020204" pitchFamily="34" charset="0"/>
                        </a:rPr>
                        <a:t>How things work</a:t>
                      </a:r>
                    </a:p>
                  </a:txBody>
                  <a:tcPr>
                    <a:solidFill>
                      <a:schemeClr val="accent1">
                        <a:lumMod val="75000"/>
                      </a:schemeClr>
                    </a:solidFill>
                  </a:tcPr>
                </a:tc>
                <a:tc>
                  <a:txBody>
                    <a:bodyPr/>
                    <a:lstStyle/>
                    <a:p>
                      <a:pPr algn="ctr"/>
                      <a:r>
                        <a:rPr lang="en-GB" sz="1600">
                          <a:latin typeface="Arial" panose="020B0604020202020204" pitchFamily="34" charset="0"/>
                          <a:cs typeface="Arial" panose="020B0604020202020204" pitchFamily="34" charset="0"/>
                        </a:rPr>
                        <a:t>Matter: Properties &amp; changes</a:t>
                      </a: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p>
                      <a:pPr algn="ctr"/>
                      <a:endParaRPr lang="en-GB">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algn="ctr"/>
                      <a:r>
                        <a:rPr lang="en-GB">
                          <a:latin typeface="Arial" panose="020B0604020202020204" pitchFamily="34" charset="0"/>
                          <a:cs typeface="Arial" panose="020B0604020202020204" pitchFamily="34" charset="0"/>
                        </a:rPr>
                        <a:t>Our world and the Universe</a:t>
                      </a:r>
                    </a:p>
                  </a:txBody>
                  <a:tcPr>
                    <a:solidFill>
                      <a:schemeClr val="accent1">
                        <a:lumMod val="75000"/>
                      </a:schemeClr>
                    </a:solidFill>
                  </a:tcPr>
                </a:tc>
                <a:tc>
                  <a:txBody>
                    <a:bodyPr/>
                    <a:lstStyle/>
                    <a:p>
                      <a:pPr algn="ctr"/>
                      <a:r>
                        <a:rPr lang="en-GB">
                          <a:latin typeface="Arial" panose="020B0604020202020204" pitchFamily="34" charset="0"/>
                          <a:cs typeface="Arial" panose="020B0604020202020204" pitchFamily="34" charset="0"/>
                        </a:rPr>
                        <a:t>Be the change</a:t>
                      </a:r>
                    </a:p>
                  </a:txBody>
                  <a:tcPr>
                    <a:solidFill>
                      <a:schemeClr val="accent1">
                        <a:lumMod val="75000"/>
                      </a:schemeClr>
                    </a:solidFill>
                  </a:tcPr>
                </a:tc>
                <a:extLst>
                  <a:ext uri="{0D108BD9-81ED-4DB2-BD59-A6C34878D82A}">
                    <a16:rowId xmlns:a16="http://schemas.microsoft.com/office/drawing/2014/main" val="1427905243"/>
                  </a:ext>
                </a:extLst>
              </a:tr>
              <a:tr h="20997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really like the big idea that looks at science skills and how these are useful in the wider world. The current curriculum misses this link to why and how science skills are useful to the world.</a:t>
                      </a: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It seems to be quite biology heavy, would be better if it encompassed life in all three sciences. ‘The tapestry of life’ is not very accessible as a title. </a:t>
                      </a:r>
                    </a:p>
                    <a:p>
                      <a:pPr algn="ctr"/>
                      <a:endParaRPr lang="en-GB" sz="1700">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titles of the topics are very physics-based. Matter is a huge topic title too </a:t>
                      </a:r>
                      <a:r>
                        <a:rPr kumimoji="0" lang="en-GB"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what about biology?</a:t>
                      </a:r>
                    </a:p>
                    <a:p>
                      <a:pPr algn="ctr"/>
                      <a:endParaRPr lang="en-GB" sz="1700">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am unsure about the Matter big idea. It is very similar to what we have in the E&amp;O and too chemistry focused. It stands out as different to the others, more like a topic within a Big Idea than a Big Idea itself.</a:t>
                      </a:r>
                    </a:p>
                    <a:p>
                      <a:pPr algn="ctr"/>
                      <a:endParaRPr lang="en-GB" sz="1700">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algn="ct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Much more exciting than the current E&amp;Os and makes this area much more exciting </a:t>
                      </a:r>
                      <a:r>
                        <a:rPr kumimoji="0" lang="en-GB"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also linking to how we look after our world .</a:t>
                      </a:r>
                      <a:endParaRPr lang="en-GB" sz="1700">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very important idea which is missing from the current curriculum.</a:t>
                      </a:r>
                    </a:p>
                    <a:p>
                      <a:pPr algn="ctr"/>
                      <a:r>
                        <a:rPr kumimoji="0" lang="en-GB" sz="1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It shows the applications of learning under the other Big Ideas.</a:t>
                      </a:r>
                      <a:endParaRPr lang="en-GB" sz="1700">
                        <a:latin typeface="Arial" panose="020B0604020202020204" pitchFamily="34" charset="0"/>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1417750233"/>
                  </a:ext>
                </a:extLst>
              </a:tr>
            </a:tbl>
          </a:graphicData>
        </a:graphic>
      </p:graphicFrame>
      <p:sp>
        <p:nvSpPr>
          <p:cNvPr id="3" name="Rectangle: Diagonal Corners Rounded 2">
            <a:extLst>
              <a:ext uri="{FF2B5EF4-FFF2-40B4-BE49-F238E27FC236}">
                <a16:creationId xmlns:a16="http://schemas.microsoft.com/office/drawing/2014/main" id="{15895B85-012F-570E-0E60-8A922DEEBCC7}"/>
              </a:ext>
            </a:extLst>
          </p:cNvPr>
          <p:cNvSpPr/>
          <p:nvPr/>
        </p:nvSpPr>
        <p:spPr>
          <a:xfrm>
            <a:off x="654471" y="1071954"/>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descr="Microscope">
            <a:extLst>
              <a:ext uri="{FF2B5EF4-FFF2-40B4-BE49-F238E27FC236}">
                <a16:creationId xmlns:a16="http://schemas.microsoft.com/office/drawing/2014/main" id="{280209A2-65E7-D4BE-D6A2-90DE381DDC0E}"/>
              </a:ext>
            </a:extLst>
          </p:cNvPr>
          <p:cNvSpPr/>
          <p:nvPr/>
        </p:nvSpPr>
        <p:spPr>
          <a:xfrm>
            <a:off x="835051" y="1305954"/>
            <a:ext cx="630000" cy="63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5" name="Rectangle: Diagonal Corners Rounded 4">
            <a:extLst>
              <a:ext uri="{FF2B5EF4-FFF2-40B4-BE49-F238E27FC236}">
                <a16:creationId xmlns:a16="http://schemas.microsoft.com/office/drawing/2014/main" id="{048187AF-9B6F-EF37-EB6F-B48884E1B464}"/>
              </a:ext>
            </a:extLst>
          </p:cNvPr>
          <p:cNvSpPr/>
          <p:nvPr/>
        </p:nvSpPr>
        <p:spPr>
          <a:xfrm>
            <a:off x="2489895" y="1056353"/>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5" descr="Small paint brush">
            <a:extLst>
              <a:ext uri="{FF2B5EF4-FFF2-40B4-BE49-F238E27FC236}">
                <a16:creationId xmlns:a16="http://schemas.microsoft.com/office/drawing/2014/main" id="{4AFE96FF-BE34-AB90-ED63-BF5AF2170DD4}"/>
              </a:ext>
            </a:extLst>
          </p:cNvPr>
          <p:cNvSpPr/>
          <p:nvPr/>
        </p:nvSpPr>
        <p:spPr>
          <a:xfrm>
            <a:off x="2723895" y="1325937"/>
            <a:ext cx="630000" cy="63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7" name="Rectangle: Diagonal Corners Rounded 6">
            <a:extLst>
              <a:ext uri="{FF2B5EF4-FFF2-40B4-BE49-F238E27FC236}">
                <a16:creationId xmlns:a16="http://schemas.microsoft.com/office/drawing/2014/main" id="{2E2378F1-EF58-5041-8125-A8AAF4ED20E0}"/>
              </a:ext>
            </a:extLst>
          </p:cNvPr>
          <p:cNvSpPr/>
          <p:nvPr/>
        </p:nvSpPr>
        <p:spPr>
          <a:xfrm>
            <a:off x="4372576" y="1071954"/>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descr="Head with Gears">
            <a:extLst>
              <a:ext uri="{FF2B5EF4-FFF2-40B4-BE49-F238E27FC236}">
                <a16:creationId xmlns:a16="http://schemas.microsoft.com/office/drawing/2014/main" id="{FF3FBAD1-B105-9E05-9A36-2608B973A434}"/>
              </a:ext>
            </a:extLst>
          </p:cNvPr>
          <p:cNvSpPr/>
          <p:nvPr/>
        </p:nvSpPr>
        <p:spPr>
          <a:xfrm>
            <a:off x="4642576" y="1352861"/>
            <a:ext cx="630000" cy="63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9" name="Rectangle: Diagonal Corners Rounded 8">
            <a:extLst>
              <a:ext uri="{FF2B5EF4-FFF2-40B4-BE49-F238E27FC236}">
                <a16:creationId xmlns:a16="http://schemas.microsoft.com/office/drawing/2014/main" id="{5782D3D0-D08C-ED8A-45C0-81683404A3B3}"/>
              </a:ext>
            </a:extLst>
          </p:cNvPr>
          <p:cNvSpPr/>
          <p:nvPr/>
        </p:nvSpPr>
        <p:spPr>
          <a:xfrm>
            <a:off x="6208000" y="1043679"/>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descr="Flask">
            <a:extLst>
              <a:ext uri="{FF2B5EF4-FFF2-40B4-BE49-F238E27FC236}">
                <a16:creationId xmlns:a16="http://schemas.microsoft.com/office/drawing/2014/main" id="{982E3728-FA55-13D3-0A82-D2B16282EBDF}"/>
              </a:ext>
            </a:extLst>
          </p:cNvPr>
          <p:cNvSpPr/>
          <p:nvPr/>
        </p:nvSpPr>
        <p:spPr>
          <a:xfrm>
            <a:off x="6451971" y="1290353"/>
            <a:ext cx="630000" cy="63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1" name="Rectangle: Diagonal Corners Rounded 10">
            <a:extLst>
              <a:ext uri="{FF2B5EF4-FFF2-40B4-BE49-F238E27FC236}">
                <a16:creationId xmlns:a16="http://schemas.microsoft.com/office/drawing/2014/main" id="{40809342-C807-357C-0D04-A5DE0D488994}"/>
              </a:ext>
            </a:extLst>
          </p:cNvPr>
          <p:cNvSpPr/>
          <p:nvPr/>
        </p:nvSpPr>
        <p:spPr>
          <a:xfrm>
            <a:off x="8043424" y="1056353"/>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Rectangle 11" descr="Earth Globe Americas">
            <a:extLst>
              <a:ext uri="{FF2B5EF4-FFF2-40B4-BE49-F238E27FC236}">
                <a16:creationId xmlns:a16="http://schemas.microsoft.com/office/drawing/2014/main" id="{28A5FC64-D155-7508-4119-8E7F06F280BC}"/>
              </a:ext>
            </a:extLst>
          </p:cNvPr>
          <p:cNvSpPr/>
          <p:nvPr/>
        </p:nvSpPr>
        <p:spPr>
          <a:xfrm>
            <a:off x="8277424" y="1305954"/>
            <a:ext cx="630000" cy="6300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3" name="Rectangle: Diagonal Corners Rounded 12">
            <a:extLst>
              <a:ext uri="{FF2B5EF4-FFF2-40B4-BE49-F238E27FC236}">
                <a16:creationId xmlns:a16="http://schemas.microsoft.com/office/drawing/2014/main" id="{5A253CE4-C645-8B2E-3B68-E8C05743B4C5}"/>
              </a:ext>
            </a:extLst>
          </p:cNvPr>
          <p:cNvSpPr/>
          <p:nvPr/>
        </p:nvSpPr>
        <p:spPr>
          <a:xfrm>
            <a:off x="10013704" y="1071954"/>
            <a:ext cx="1098000" cy="109800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descr="Repeat">
            <a:extLst>
              <a:ext uri="{FF2B5EF4-FFF2-40B4-BE49-F238E27FC236}">
                <a16:creationId xmlns:a16="http://schemas.microsoft.com/office/drawing/2014/main" id="{65B7081F-AAF3-3237-7799-18CE9931C604}"/>
              </a:ext>
            </a:extLst>
          </p:cNvPr>
          <p:cNvSpPr/>
          <p:nvPr/>
        </p:nvSpPr>
        <p:spPr>
          <a:xfrm>
            <a:off x="10247704" y="1305954"/>
            <a:ext cx="630000" cy="63000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64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izzical burrowing owl looking forward">
            <a:extLst>
              <a:ext uri="{FF2B5EF4-FFF2-40B4-BE49-F238E27FC236}">
                <a16:creationId xmlns:a16="http://schemas.microsoft.com/office/drawing/2014/main" id="{9F7B1DEA-9C61-663D-9212-A7357FAC7C41}"/>
              </a:ext>
            </a:extLst>
          </p:cNvPr>
          <p:cNvPicPr>
            <a:picLocks noChangeAspect="1"/>
          </p:cNvPicPr>
          <p:nvPr/>
        </p:nvPicPr>
        <p:blipFill>
          <a:blip r:embed="rId3">
            <a:extLst>
              <a:ext uri="{28A0092B-C50C-407E-A947-70E740481C1C}">
                <a14:useLocalDpi xmlns:a14="http://schemas.microsoft.com/office/drawing/2010/main" val="0"/>
              </a:ext>
            </a:extLst>
          </a:blip>
          <a:srcRect l="5611" t="-1" r="38286" b="-1"/>
          <a:stretch>
            <a:fillRect/>
          </a:stretch>
        </p:blipFill>
        <p:spPr>
          <a:xfrm>
            <a:off x="0" y="-1587"/>
            <a:ext cx="5442858" cy="685800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20CFF2F-4D0E-6AA8-06C8-C4D684322251}"/>
              </a:ext>
            </a:extLst>
          </p:cNvPr>
          <p:cNvSpPr>
            <a:spLocks noGrp="1"/>
          </p:cNvSpPr>
          <p:nvPr>
            <p:ph idx="1"/>
          </p:nvPr>
        </p:nvSpPr>
        <p:spPr>
          <a:xfrm>
            <a:off x="5881910" y="1287862"/>
            <a:ext cx="5896433" cy="3752849"/>
          </a:xfrm>
        </p:spPr>
        <p:txBody>
          <a:bodyPr vert="horz" lIns="91440" tIns="45720" rIns="91440" bIns="45720" rtlCol="0" anchor="t">
            <a:noAutofit/>
          </a:bodyPr>
          <a:lstStyle/>
          <a:p>
            <a:pPr marL="0" indent="0">
              <a:buNone/>
            </a:pPr>
            <a:r>
              <a:rPr lang="en-GB" sz="2200" b="1" dirty="0">
                <a:solidFill>
                  <a:srgbClr val="5F7202"/>
                </a:solidFill>
              </a:rPr>
              <a:t>Thanks for joining us for this session. Here’s a wee connector activity to get us started whilst we wait for people to arrive.</a:t>
            </a:r>
          </a:p>
          <a:p>
            <a:pPr marL="457200" indent="-457200">
              <a:buFont typeface="+mj-lt"/>
              <a:buAutoNum type="arabicPeriod"/>
            </a:pPr>
            <a:r>
              <a:rPr lang="en-GB" sz="2200" dirty="0">
                <a:solidFill>
                  <a:srgbClr val="5F7202"/>
                </a:solidFill>
              </a:rPr>
              <a:t>Please introduce yourself in the chat</a:t>
            </a:r>
          </a:p>
          <a:p>
            <a:pPr marL="457200" indent="-457200">
              <a:buFont typeface="+mj-lt"/>
              <a:buAutoNum type="arabicPeriod"/>
            </a:pPr>
            <a:r>
              <a:rPr lang="en-GB" sz="2200" dirty="0">
                <a:solidFill>
                  <a:srgbClr val="5F7202"/>
                </a:solidFill>
              </a:rPr>
              <a:t>On a scale of 1 to 5, let us know how up to speed you are with the curriculum Improvement Cycle process</a:t>
            </a:r>
          </a:p>
          <a:p>
            <a:pPr marL="457200" indent="-457200">
              <a:buFont typeface="+mj-lt"/>
              <a:buAutoNum type="arabicPeriod"/>
            </a:pPr>
            <a:r>
              <a:rPr lang="en-GB" sz="2200" dirty="0">
                <a:solidFill>
                  <a:srgbClr val="5F7202"/>
                </a:solidFill>
              </a:rPr>
              <a:t>Write down one question you have about the CIC process. </a:t>
            </a:r>
          </a:p>
        </p:txBody>
      </p:sp>
      <p:sp>
        <p:nvSpPr>
          <p:cNvPr id="8" name="TextBox 7">
            <a:extLst>
              <a:ext uri="{FF2B5EF4-FFF2-40B4-BE49-F238E27FC236}">
                <a16:creationId xmlns:a16="http://schemas.microsoft.com/office/drawing/2014/main" id="{591FCE3A-25A0-F381-22F4-9FBB1DF47A53}"/>
              </a:ext>
            </a:extLst>
          </p:cNvPr>
          <p:cNvSpPr txBox="1"/>
          <p:nvPr/>
        </p:nvSpPr>
        <p:spPr>
          <a:xfrm>
            <a:off x="5821429" y="216465"/>
            <a:ext cx="5745485" cy="830997"/>
          </a:xfrm>
          <a:prstGeom prst="rect">
            <a:avLst/>
          </a:prstGeom>
          <a:noFill/>
        </p:spPr>
        <p:txBody>
          <a:bodyPr wrap="square" rtlCol="0">
            <a:spAutoFit/>
          </a:bodyPr>
          <a:lstStyle/>
          <a:p>
            <a:r>
              <a:rPr lang="en-GB" sz="4800" b="1">
                <a:solidFill>
                  <a:srgbClr val="5F7202"/>
                </a:solidFill>
                <a:latin typeface="Aharoni" panose="02010803020104030203" pitchFamily="2" charset="-79"/>
                <a:cs typeface="Aharoni" panose="02010803020104030203" pitchFamily="2" charset="-79"/>
              </a:rPr>
              <a:t>Welcome </a:t>
            </a:r>
            <a:r>
              <a:rPr lang="en-GB" sz="4800" b="1">
                <a:solidFill>
                  <a:srgbClr val="5F7202"/>
                </a:solidFill>
                <a:latin typeface="Aharoni" panose="02010803020104030203" pitchFamily="2" charset="-79"/>
                <a:cs typeface="Aharoni" panose="02010803020104030203" pitchFamily="2" charset="-79"/>
                <a:sym typeface="Wingdings" panose="05000000000000000000" pitchFamily="2" charset="2"/>
              </a:rPr>
              <a:t></a:t>
            </a:r>
            <a:endParaRPr lang="en-GB" sz="4800" b="1">
              <a:solidFill>
                <a:srgbClr val="5F7202"/>
              </a:solidFill>
              <a:latin typeface="Aharoni" panose="02010803020104030203" pitchFamily="2" charset="-79"/>
              <a:cs typeface="Aharoni" panose="02010803020104030203" pitchFamily="2" charset="-79"/>
            </a:endParaRPr>
          </a:p>
        </p:txBody>
      </p:sp>
      <p:pic>
        <p:nvPicPr>
          <p:cNvPr id="19" name="Picture 18">
            <a:extLst>
              <a:ext uri="{FF2B5EF4-FFF2-40B4-BE49-F238E27FC236}">
                <a16:creationId xmlns:a16="http://schemas.microsoft.com/office/drawing/2014/main" id="{EE3DAF0A-03B6-834B-3E65-C6FCB3D5E836}"/>
              </a:ext>
            </a:extLst>
          </p:cNvPr>
          <p:cNvPicPr>
            <a:picLocks noChangeAspect="1"/>
          </p:cNvPicPr>
          <p:nvPr/>
        </p:nvPicPr>
        <p:blipFill>
          <a:blip r:embed="rId4"/>
          <a:stretch>
            <a:fillRect/>
          </a:stretch>
        </p:blipFill>
        <p:spPr>
          <a:xfrm>
            <a:off x="5325208" y="4859798"/>
            <a:ext cx="6866790" cy="1996615"/>
          </a:xfrm>
          <a:prstGeom prst="rect">
            <a:avLst/>
          </a:prstGeom>
        </p:spPr>
      </p:pic>
    </p:spTree>
    <p:extLst>
      <p:ext uri="{BB962C8B-B14F-4D97-AF65-F5344CB8AC3E}">
        <p14:creationId xmlns:p14="http://schemas.microsoft.com/office/powerpoint/2010/main" val="390456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E11E9F-DD30-05E6-5132-53005F68A553}"/>
              </a:ext>
            </a:extLst>
          </p:cNvPr>
          <p:cNvSpPr txBox="1"/>
          <p:nvPr/>
        </p:nvSpPr>
        <p:spPr>
          <a:xfrm>
            <a:off x="640080" y="597512"/>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en-US" sz="3600" b="1">
                <a:solidFill>
                  <a:srgbClr val="EF7A83"/>
                </a:solidFill>
                <a:latin typeface="+mj-lt"/>
                <a:ea typeface="+mj-ea"/>
                <a:cs typeface="+mj-cs"/>
              </a:rPr>
              <a:t>Core Group Workshop Activities</a:t>
            </a:r>
          </a:p>
          <a:p>
            <a:pPr>
              <a:lnSpc>
                <a:spcPct val="90000"/>
              </a:lnSpc>
              <a:spcBef>
                <a:spcPct val="0"/>
              </a:spcBef>
              <a:spcAft>
                <a:spcPts val="600"/>
              </a:spcAft>
            </a:pPr>
            <a:r>
              <a:rPr lang="en-US" altLang="en-US" sz="3200">
                <a:solidFill>
                  <a:srgbClr val="EF7A83"/>
                </a:solidFill>
              </a:rPr>
              <a:t>(20 – 21 Nov 2025)</a:t>
            </a:r>
            <a:endParaRPr lang="en-US" altLang="en-US" sz="3200">
              <a:solidFill>
                <a:srgbClr val="EF7A83"/>
              </a:solidFill>
              <a:latin typeface="+mj-lt"/>
              <a:ea typeface="+mj-ea"/>
              <a:cs typeface="+mj-cs"/>
            </a:endParaRPr>
          </a:p>
          <a:p>
            <a:pPr>
              <a:lnSpc>
                <a:spcPct val="90000"/>
              </a:lnSpc>
              <a:spcBef>
                <a:spcPct val="0"/>
              </a:spcBef>
              <a:spcAft>
                <a:spcPts val="600"/>
              </a:spcAft>
            </a:pPr>
            <a:endParaRPr lang="en-US" sz="3000">
              <a:latin typeface="+mj-lt"/>
              <a:ea typeface="+mj-ea"/>
              <a:cs typeface="+mj-cs"/>
            </a:endParaRPr>
          </a:p>
        </p:txBody>
      </p:sp>
      <p:sp>
        <p:nvSpPr>
          <p:cNvPr id="2" name="Rectangle 1">
            <a:extLst>
              <a:ext uri="{FF2B5EF4-FFF2-40B4-BE49-F238E27FC236}">
                <a16:creationId xmlns:a16="http://schemas.microsoft.com/office/drawing/2014/main" id="{B2761B23-7EDC-870C-4B70-DACAEAAD60A4}"/>
              </a:ext>
            </a:extLst>
          </p:cNvPr>
          <p:cNvSpPr>
            <a:spLocks noChangeArrowheads="1"/>
          </p:cNvSpPr>
          <p:nvPr/>
        </p:nvSpPr>
        <p:spPr bwMode="auto">
          <a:xfrm>
            <a:off x="324394" y="2286149"/>
            <a:ext cx="4684288" cy="36597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457200" indent="-228600">
              <a:lnSpc>
                <a:spcPct val="90000"/>
              </a:lnSpc>
              <a:spcAft>
                <a:spcPts val="1200"/>
              </a:spcAft>
              <a:buFont typeface="Arial" panose="020B0604020202020204" pitchFamily="34" charset="0"/>
              <a:buChar char="•"/>
            </a:pPr>
            <a:r>
              <a:rPr lang="en-US" sz="2400" dirty="0"/>
              <a:t>Sorting  knowledge bundles into big ideas</a:t>
            </a:r>
          </a:p>
          <a:p>
            <a:pPr marL="457200" indent="-228600">
              <a:lnSpc>
                <a:spcPct val="90000"/>
              </a:lnSpc>
              <a:spcAft>
                <a:spcPts val="1200"/>
              </a:spcAft>
              <a:buFont typeface="Arial" panose="020B0604020202020204" pitchFamily="34" charset="0"/>
              <a:buChar char="•"/>
            </a:pPr>
            <a:r>
              <a:rPr lang="en-US" sz="2400" dirty="0"/>
              <a:t>Reviewing big idea structure</a:t>
            </a:r>
          </a:p>
          <a:p>
            <a:pPr marL="457200" indent="-228600">
              <a:lnSpc>
                <a:spcPct val="90000"/>
              </a:lnSpc>
              <a:spcAft>
                <a:spcPts val="1200"/>
              </a:spcAft>
              <a:buFont typeface="Arial" panose="020B0604020202020204" pitchFamily="34" charset="0"/>
              <a:buChar char="•"/>
            </a:pPr>
            <a:r>
              <a:rPr lang="en-US" sz="2400" dirty="0"/>
              <a:t>Developing big idea narratives</a:t>
            </a:r>
          </a:p>
          <a:p>
            <a:pPr marL="457200" indent="-228600">
              <a:lnSpc>
                <a:spcPct val="90000"/>
              </a:lnSpc>
              <a:spcAft>
                <a:spcPts val="1200"/>
              </a:spcAft>
              <a:buFont typeface="Arial" panose="020B0604020202020204" pitchFamily="34" charset="0"/>
              <a:buChar char="•"/>
            </a:pPr>
            <a:r>
              <a:rPr lang="en-US" sz="2400" dirty="0"/>
              <a:t>Considering overarching concepts</a:t>
            </a:r>
          </a:p>
          <a:p>
            <a:pPr marL="457200" indent="-228600">
              <a:lnSpc>
                <a:spcPct val="90000"/>
              </a:lnSpc>
              <a:spcAft>
                <a:spcPts val="1200"/>
              </a:spcAft>
              <a:buFont typeface="Arial" panose="020B0604020202020204" pitchFamily="34" charset="0"/>
              <a:buChar char="•"/>
            </a:pPr>
            <a:r>
              <a:rPr lang="en-US" sz="2400" dirty="0"/>
              <a:t>Drafting overarching concepts statements</a:t>
            </a:r>
          </a:p>
          <a:p>
            <a:pPr marL="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1900" dirty="0"/>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9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1900" dirty="0"/>
          </a:p>
        </p:txBody>
      </p:sp>
      <p:pic>
        <p:nvPicPr>
          <p:cNvPr id="6" name="Picture 5" descr="A group of people around a table&#10;&#10;AI-generated content may be incorrect.">
            <a:extLst>
              <a:ext uri="{FF2B5EF4-FFF2-40B4-BE49-F238E27FC236}">
                <a16:creationId xmlns:a16="http://schemas.microsoft.com/office/drawing/2014/main" id="{604A29DD-0FE9-1E91-6A51-AA78271830EC}"/>
              </a:ext>
            </a:extLst>
          </p:cNvPr>
          <p:cNvPicPr>
            <a:picLocks noChangeAspect="1"/>
          </p:cNvPicPr>
          <p:nvPr/>
        </p:nvPicPr>
        <p:blipFill>
          <a:blip r:embed="rId3">
            <a:extLst>
              <a:ext uri="{28A0092B-C50C-407E-A947-70E740481C1C}">
                <a14:useLocalDpi xmlns:a14="http://schemas.microsoft.com/office/drawing/2010/main" val="0"/>
              </a:ext>
            </a:extLst>
          </a:blip>
          <a:srcRect l="29554" r="21786"/>
          <a:stretch>
            <a:fillRect/>
          </a:stretch>
        </p:blipFill>
        <p:spPr>
          <a:xfrm>
            <a:off x="5758542" y="325369"/>
            <a:ext cx="5932716" cy="5620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12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7A5B28-10C6-2BA4-B4D1-3069A6477E57}"/>
              </a:ext>
            </a:extLst>
          </p:cNvPr>
          <p:cNvPicPr>
            <a:picLocks noChangeAspect="1"/>
          </p:cNvPicPr>
          <p:nvPr/>
        </p:nvPicPr>
        <p:blipFill>
          <a:blip r:embed="rId3"/>
          <a:stretch>
            <a:fillRect/>
          </a:stretch>
        </p:blipFill>
        <p:spPr>
          <a:xfrm>
            <a:off x="416255" y="163772"/>
            <a:ext cx="11223009" cy="1044130"/>
          </a:xfrm>
          <a:prstGeom prst="rect">
            <a:avLst/>
          </a:prstGeom>
        </p:spPr>
      </p:pic>
      <p:sp>
        <p:nvSpPr>
          <p:cNvPr id="3" name="Rectangle 2">
            <a:extLst>
              <a:ext uri="{FF2B5EF4-FFF2-40B4-BE49-F238E27FC236}">
                <a16:creationId xmlns:a16="http://schemas.microsoft.com/office/drawing/2014/main" id="{31E34B65-4E85-3A07-980B-8416DDF9C055}"/>
              </a:ext>
            </a:extLst>
          </p:cNvPr>
          <p:cNvSpPr/>
          <p:nvPr/>
        </p:nvSpPr>
        <p:spPr>
          <a:xfrm>
            <a:off x="2176818" y="163773"/>
            <a:ext cx="1787857" cy="6165107"/>
          </a:xfrm>
          <a:prstGeom prst="rect">
            <a:avLst/>
          </a:prstGeom>
          <a:noFill/>
          <a:ln w="57150">
            <a:solidFill>
              <a:srgbClr val="E31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8186171-7568-C1DB-D9EE-B64F8897EEEF}"/>
              </a:ext>
            </a:extLst>
          </p:cNvPr>
          <p:cNvSpPr/>
          <p:nvPr/>
        </p:nvSpPr>
        <p:spPr>
          <a:xfrm>
            <a:off x="3964675" y="163773"/>
            <a:ext cx="1994847" cy="6165107"/>
          </a:xfrm>
          <a:prstGeom prst="rect">
            <a:avLst/>
          </a:prstGeom>
          <a:noFill/>
          <a:ln w="57150">
            <a:solidFill>
              <a:srgbClr val="E31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B3A0A60-6B00-FB4B-1787-53C34ECC7220}"/>
              </a:ext>
            </a:extLst>
          </p:cNvPr>
          <p:cNvSpPr/>
          <p:nvPr/>
        </p:nvSpPr>
        <p:spPr>
          <a:xfrm>
            <a:off x="5959522" y="163774"/>
            <a:ext cx="1890925" cy="6165106"/>
          </a:xfrm>
          <a:prstGeom prst="rect">
            <a:avLst/>
          </a:prstGeom>
          <a:noFill/>
          <a:ln w="57150">
            <a:solidFill>
              <a:srgbClr val="E31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5498D-7F5E-CF48-32CA-FD676387A856}"/>
              </a:ext>
            </a:extLst>
          </p:cNvPr>
          <p:cNvSpPr txBox="1"/>
          <p:nvPr/>
        </p:nvSpPr>
        <p:spPr>
          <a:xfrm>
            <a:off x="2258704" y="1289713"/>
            <a:ext cx="1624084" cy="646331"/>
          </a:xfrm>
          <a:prstGeom prst="rect">
            <a:avLst/>
          </a:prstGeom>
          <a:solidFill>
            <a:schemeClr val="accent5">
              <a:lumMod val="75000"/>
            </a:schemeClr>
          </a:solidFill>
        </p:spPr>
        <p:txBody>
          <a:bodyPr wrap="square" rtlCol="0">
            <a:spAutoFit/>
          </a:bodyPr>
          <a:lstStyle/>
          <a:p>
            <a:pPr algn="ctr"/>
            <a:r>
              <a:rPr lang="en-GB">
                <a:solidFill>
                  <a:schemeClr val="bg1"/>
                </a:solidFill>
              </a:rPr>
              <a:t>Physics</a:t>
            </a:r>
          </a:p>
          <a:p>
            <a:pPr algn="ctr"/>
            <a:endParaRPr lang="en-GB">
              <a:solidFill>
                <a:schemeClr val="bg1"/>
              </a:solidFill>
            </a:endParaRPr>
          </a:p>
        </p:txBody>
      </p:sp>
      <p:sp>
        <p:nvSpPr>
          <p:cNvPr id="11" name="TextBox 10">
            <a:extLst>
              <a:ext uri="{FF2B5EF4-FFF2-40B4-BE49-F238E27FC236}">
                <a16:creationId xmlns:a16="http://schemas.microsoft.com/office/drawing/2014/main" id="{BB905051-F88E-7ABE-6199-F5F09BFB5E05}"/>
              </a:ext>
            </a:extLst>
          </p:cNvPr>
          <p:cNvSpPr txBox="1"/>
          <p:nvPr/>
        </p:nvSpPr>
        <p:spPr>
          <a:xfrm>
            <a:off x="4117072" y="2112031"/>
            <a:ext cx="1635460" cy="1754326"/>
          </a:xfrm>
          <a:prstGeom prst="rect">
            <a:avLst/>
          </a:prstGeom>
          <a:solidFill>
            <a:schemeClr val="accent5">
              <a:lumMod val="75000"/>
            </a:schemeClr>
          </a:solidFill>
        </p:spPr>
        <p:txBody>
          <a:bodyPr wrap="square" rtlCol="0">
            <a:spAutoFit/>
          </a:bodyPr>
          <a:lstStyle/>
          <a:p>
            <a:pPr algn="ctr"/>
            <a:r>
              <a:rPr lang="en-GB">
                <a:solidFill>
                  <a:schemeClr val="bg1"/>
                </a:solidFill>
              </a:rPr>
              <a:t>Physics</a:t>
            </a: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p:txBody>
      </p:sp>
      <p:sp>
        <p:nvSpPr>
          <p:cNvPr id="12" name="TextBox 11">
            <a:extLst>
              <a:ext uri="{FF2B5EF4-FFF2-40B4-BE49-F238E27FC236}">
                <a16:creationId xmlns:a16="http://schemas.microsoft.com/office/drawing/2014/main" id="{8B453905-3903-2844-0679-FD709F8B4DBB}"/>
              </a:ext>
            </a:extLst>
          </p:cNvPr>
          <p:cNvSpPr txBox="1"/>
          <p:nvPr/>
        </p:nvSpPr>
        <p:spPr>
          <a:xfrm>
            <a:off x="6096001" y="3776376"/>
            <a:ext cx="1651378" cy="923330"/>
          </a:xfrm>
          <a:prstGeom prst="rect">
            <a:avLst/>
          </a:prstGeom>
          <a:solidFill>
            <a:schemeClr val="accent5">
              <a:lumMod val="75000"/>
            </a:schemeClr>
          </a:solidFill>
        </p:spPr>
        <p:txBody>
          <a:bodyPr wrap="square" rtlCol="0">
            <a:spAutoFit/>
          </a:bodyPr>
          <a:lstStyle/>
          <a:p>
            <a:pPr algn="ctr"/>
            <a:r>
              <a:rPr lang="en-GB">
                <a:solidFill>
                  <a:schemeClr val="bg1"/>
                </a:solidFill>
              </a:rPr>
              <a:t>Physics</a:t>
            </a:r>
          </a:p>
          <a:p>
            <a:pPr algn="ctr"/>
            <a:endParaRPr lang="en-GB">
              <a:solidFill>
                <a:schemeClr val="bg1"/>
              </a:solidFill>
            </a:endParaRPr>
          </a:p>
          <a:p>
            <a:pPr algn="ctr"/>
            <a:endParaRPr lang="en-GB">
              <a:solidFill>
                <a:schemeClr val="bg1"/>
              </a:solidFill>
            </a:endParaRPr>
          </a:p>
        </p:txBody>
      </p:sp>
      <p:sp>
        <p:nvSpPr>
          <p:cNvPr id="13" name="TextBox 12">
            <a:extLst>
              <a:ext uri="{FF2B5EF4-FFF2-40B4-BE49-F238E27FC236}">
                <a16:creationId xmlns:a16="http://schemas.microsoft.com/office/drawing/2014/main" id="{2D220D63-8EFA-90B2-4996-722EA8787E8D}"/>
              </a:ext>
            </a:extLst>
          </p:cNvPr>
          <p:cNvSpPr txBox="1"/>
          <p:nvPr/>
        </p:nvSpPr>
        <p:spPr>
          <a:xfrm>
            <a:off x="2241236" y="2183264"/>
            <a:ext cx="1624084" cy="923330"/>
          </a:xfrm>
          <a:prstGeom prst="rect">
            <a:avLst/>
          </a:prstGeom>
          <a:solidFill>
            <a:srgbClr val="00B0F0"/>
          </a:solidFill>
        </p:spPr>
        <p:txBody>
          <a:bodyPr wrap="square" rtlCol="0">
            <a:spAutoFit/>
          </a:bodyPr>
          <a:lstStyle/>
          <a:p>
            <a:pPr algn="ctr"/>
            <a:r>
              <a:rPr lang="en-GB">
                <a:solidFill>
                  <a:schemeClr val="bg1"/>
                </a:solidFill>
              </a:rPr>
              <a:t>Biology</a:t>
            </a:r>
          </a:p>
          <a:p>
            <a:pPr algn="ctr"/>
            <a:endParaRPr lang="en-GB">
              <a:solidFill>
                <a:schemeClr val="bg1"/>
              </a:solidFill>
            </a:endParaRPr>
          </a:p>
          <a:p>
            <a:pPr algn="ctr"/>
            <a:endParaRPr lang="en-GB">
              <a:solidFill>
                <a:schemeClr val="bg1"/>
              </a:solidFill>
            </a:endParaRPr>
          </a:p>
        </p:txBody>
      </p:sp>
      <p:sp>
        <p:nvSpPr>
          <p:cNvPr id="15" name="TextBox 14">
            <a:extLst>
              <a:ext uri="{FF2B5EF4-FFF2-40B4-BE49-F238E27FC236}">
                <a16:creationId xmlns:a16="http://schemas.microsoft.com/office/drawing/2014/main" id="{8D8BB33B-40DA-7443-9433-9475CE6BE78F}"/>
              </a:ext>
            </a:extLst>
          </p:cNvPr>
          <p:cNvSpPr txBox="1"/>
          <p:nvPr/>
        </p:nvSpPr>
        <p:spPr>
          <a:xfrm>
            <a:off x="6096001" y="1289713"/>
            <a:ext cx="1651378" cy="2308324"/>
          </a:xfrm>
          <a:prstGeom prst="rect">
            <a:avLst/>
          </a:prstGeom>
          <a:solidFill>
            <a:srgbClr val="00B0F0"/>
          </a:solidFill>
        </p:spPr>
        <p:txBody>
          <a:bodyPr wrap="square" rtlCol="0">
            <a:spAutoFit/>
          </a:bodyPr>
          <a:lstStyle/>
          <a:p>
            <a:pPr algn="ctr"/>
            <a:r>
              <a:rPr lang="en-GB">
                <a:solidFill>
                  <a:schemeClr val="bg1"/>
                </a:solidFill>
              </a:rPr>
              <a:t>Biology</a:t>
            </a: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p:txBody>
      </p:sp>
      <p:sp>
        <p:nvSpPr>
          <p:cNvPr id="16" name="TextBox 15">
            <a:extLst>
              <a:ext uri="{FF2B5EF4-FFF2-40B4-BE49-F238E27FC236}">
                <a16:creationId xmlns:a16="http://schemas.microsoft.com/office/drawing/2014/main" id="{09FAD0A7-D781-3292-18BE-0E06A7C74A19}"/>
              </a:ext>
            </a:extLst>
          </p:cNvPr>
          <p:cNvSpPr txBox="1"/>
          <p:nvPr/>
        </p:nvSpPr>
        <p:spPr>
          <a:xfrm>
            <a:off x="4117072" y="1289713"/>
            <a:ext cx="1624084" cy="646331"/>
          </a:xfrm>
          <a:prstGeom prst="rect">
            <a:avLst/>
          </a:prstGeom>
          <a:solidFill>
            <a:srgbClr val="00B0F0"/>
          </a:solidFill>
        </p:spPr>
        <p:txBody>
          <a:bodyPr wrap="square" rtlCol="0">
            <a:spAutoFit/>
          </a:bodyPr>
          <a:lstStyle/>
          <a:p>
            <a:pPr algn="ctr"/>
            <a:r>
              <a:rPr lang="en-GB">
                <a:solidFill>
                  <a:schemeClr val="bg1"/>
                </a:solidFill>
              </a:rPr>
              <a:t>Biology</a:t>
            </a:r>
          </a:p>
          <a:p>
            <a:pPr algn="ctr"/>
            <a:endParaRPr lang="en-GB">
              <a:solidFill>
                <a:schemeClr val="bg1"/>
              </a:solidFill>
            </a:endParaRPr>
          </a:p>
        </p:txBody>
      </p:sp>
      <p:sp>
        <p:nvSpPr>
          <p:cNvPr id="17" name="TextBox 16">
            <a:extLst>
              <a:ext uri="{FF2B5EF4-FFF2-40B4-BE49-F238E27FC236}">
                <a16:creationId xmlns:a16="http://schemas.microsoft.com/office/drawing/2014/main" id="{6DC9D6EC-ED00-79F4-39C5-460F626A27A1}"/>
              </a:ext>
            </a:extLst>
          </p:cNvPr>
          <p:cNvSpPr txBox="1"/>
          <p:nvPr/>
        </p:nvSpPr>
        <p:spPr>
          <a:xfrm>
            <a:off x="2253014" y="3268545"/>
            <a:ext cx="1643421" cy="2862322"/>
          </a:xfrm>
          <a:prstGeom prst="rect">
            <a:avLst/>
          </a:prstGeom>
          <a:solidFill>
            <a:srgbClr val="D5026E"/>
          </a:solidFill>
        </p:spPr>
        <p:txBody>
          <a:bodyPr wrap="square" rtlCol="0">
            <a:spAutoFit/>
          </a:bodyPr>
          <a:lstStyle/>
          <a:p>
            <a:pPr algn="ctr"/>
            <a:r>
              <a:rPr lang="en-GB">
                <a:solidFill>
                  <a:schemeClr val="bg1"/>
                </a:solidFill>
              </a:rPr>
              <a:t>Chemistry</a:t>
            </a: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p:txBody>
      </p:sp>
      <p:sp>
        <p:nvSpPr>
          <p:cNvPr id="18" name="TextBox 17">
            <a:extLst>
              <a:ext uri="{FF2B5EF4-FFF2-40B4-BE49-F238E27FC236}">
                <a16:creationId xmlns:a16="http://schemas.microsoft.com/office/drawing/2014/main" id="{7BBE7871-380D-6381-164E-C2AE61FF2E98}"/>
              </a:ext>
            </a:extLst>
          </p:cNvPr>
          <p:cNvSpPr txBox="1"/>
          <p:nvPr/>
        </p:nvSpPr>
        <p:spPr>
          <a:xfrm>
            <a:off x="4101154" y="4081956"/>
            <a:ext cx="1624084" cy="2031325"/>
          </a:xfrm>
          <a:prstGeom prst="rect">
            <a:avLst/>
          </a:prstGeom>
          <a:solidFill>
            <a:srgbClr val="D5026E"/>
          </a:solidFill>
        </p:spPr>
        <p:txBody>
          <a:bodyPr wrap="square" rtlCol="0">
            <a:spAutoFit/>
          </a:bodyPr>
          <a:lstStyle/>
          <a:p>
            <a:pPr algn="ctr"/>
            <a:r>
              <a:rPr lang="en-GB">
                <a:solidFill>
                  <a:schemeClr val="bg1"/>
                </a:solidFill>
              </a:rPr>
              <a:t>Chemistry</a:t>
            </a: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p:txBody>
      </p:sp>
      <p:sp>
        <p:nvSpPr>
          <p:cNvPr id="20" name="TextBox 19">
            <a:extLst>
              <a:ext uri="{FF2B5EF4-FFF2-40B4-BE49-F238E27FC236}">
                <a16:creationId xmlns:a16="http://schemas.microsoft.com/office/drawing/2014/main" id="{96C4287B-90FB-52A7-5480-AFE6A1827354}"/>
              </a:ext>
            </a:extLst>
          </p:cNvPr>
          <p:cNvSpPr txBox="1"/>
          <p:nvPr/>
        </p:nvSpPr>
        <p:spPr>
          <a:xfrm>
            <a:off x="6109648" y="4898295"/>
            <a:ext cx="1624084" cy="1200329"/>
          </a:xfrm>
          <a:prstGeom prst="rect">
            <a:avLst/>
          </a:prstGeom>
          <a:solidFill>
            <a:srgbClr val="D5026E"/>
          </a:solidFill>
        </p:spPr>
        <p:txBody>
          <a:bodyPr wrap="square" rtlCol="0">
            <a:spAutoFit/>
          </a:bodyPr>
          <a:lstStyle/>
          <a:p>
            <a:pPr algn="ctr"/>
            <a:r>
              <a:rPr lang="en-GB">
                <a:solidFill>
                  <a:schemeClr val="bg1"/>
                </a:solidFill>
              </a:rPr>
              <a:t>Chemistry</a:t>
            </a:r>
          </a:p>
          <a:p>
            <a:pPr algn="ctr"/>
            <a:endParaRPr lang="en-GB">
              <a:solidFill>
                <a:schemeClr val="bg1"/>
              </a:solidFill>
            </a:endParaRPr>
          </a:p>
          <a:p>
            <a:pPr algn="ctr"/>
            <a:endParaRPr lang="en-GB">
              <a:solidFill>
                <a:schemeClr val="bg1"/>
              </a:solidFill>
            </a:endParaRPr>
          </a:p>
          <a:p>
            <a:pPr algn="ctr"/>
            <a:endParaRPr lang="en-GB">
              <a:solidFill>
                <a:schemeClr val="bg1"/>
              </a:solidFill>
            </a:endParaRPr>
          </a:p>
        </p:txBody>
      </p:sp>
      <p:sp>
        <p:nvSpPr>
          <p:cNvPr id="21" name="TextBox 20">
            <a:extLst>
              <a:ext uri="{FF2B5EF4-FFF2-40B4-BE49-F238E27FC236}">
                <a16:creationId xmlns:a16="http://schemas.microsoft.com/office/drawing/2014/main" id="{136ED17F-EABB-2141-5EDA-B835B02BE1C6}"/>
              </a:ext>
            </a:extLst>
          </p:cNvPr>
          <p:cNvSpPr txBox="1"/>
          <p:nvPr/>
        </p:nvSpPr>
        <p:spPr>
          <a:xfrm>
            <a:off x="8236424" y="3464785"/>
            <a:ext cx="3596185" cy="2092881"/>
          </a:xfrm>
          <a:prstGeom prst="rect">
            <a:avLst/>
          </a:prstGeom>
          <a:solidFill>
            <a:srgbClr val="D5026E"/>
          </a:solidFill>
        </p:spPr>
        <p:txBody>
          <a:bodyPr wrap="square" rtlCol="0">
            <a:spAutoFit/>
          </a:bodyPr>
          <a:lstStyle/>
          <a:p>
            <a:pPr marL="285750" indent="-285750">
              <a:buFont typeface="Wingdings" panose="05000000000000000000" pitchFamily="2" charset="2"/>
              <a:buChar char="Ø"/>
            </a:pPr>
            <a:r>
              <a:rPr lang="en-GB">
                <a:solidFill>
                  <a:schemeClr val="bg1"/>
                </a:solidFill>
              </a:rPr>
              <a:t>Distribute your cards across    </a:t>
            </a:r>
            <a:r>
              <a:rPr lang="en-GB" sz="2000" b="1">
                <a:solidFill>
                  <a:schemeClr val="bg1"/>
                </a:solidFill>
              </a:rPr>
              <a:t>at least two of the highlighted </a:t>
            </a:r>
            <a:r>
              <a:rPr lang="en-GB">
                <a:solidFill>
                  <a:schemeClr val="bg1"/>
                </a:solidFill>
              </a:rPr>
              <a:t>big ideas</a:t>
            </a:r>
          </a:p>
          <a:p>
            <a:pPr marL="285750" indent="-285750">
              <a:buFont typeface="Wingdings" panose="05000000000000000000" pitchFamily="2" charset="2"/>
              <a:buChar char="Ø"/>
            </a:pPr>
            <a:r>
              <a:rPr lang="en-GB">
                <a:solidFill>
                  <a:schemeClr val="bg1"/>
                </a:solidFill>
              </a:rPr>
              <a:t>Look for natural fits and opportunities</a:t>
            </a:r>
          </a:p>
          <a:p>
            <a:pPr marL="285750" indent="-285750">
              <a:buFont typeface="Wingdings" panose="05000000000000000000" pitchFamily="2" charset="2"/>
              <a:buChar char="Ø"/>
            </a:pPr>
            <a:r>
              <a:rPr lang="en-GB">
                <a:solidFill>
                  <a:schemeClr val="bg1"/>
                </a:solidFill>
              </a:rPr>
              <a:t>The big ideas still need to work as anchors</a:t>
            </a:r>
          </a:p>
        </p:txBody>
      </p:sp>
      <p:sp>
        <p:nvSpPr>
          <p:cNvPr id="22" name="Free-form: Shape 21">
            <a:extLst>
              <a:ext uri="{FF2B5EF4-FFF2-40B4-BE49-F238E27FC236}">
                <a16:creationId xmlns:a16="http://schemas.microsoft.com/office/drawing/2014/main" id="{3AFA3D3B-8627-E135-4E4F-3080C1C19E19}"/>
              </a:ext>
            </a:extLst>
          </p:cNvPr>
          <p:cNvSpPr/>
          <p:nvPr/>
        </p:nvSpPr>
        <p:spPr>
          <a:xfrm>
            <a:off x="7708307" y="2262944"/>
            <a:ext cx="1555334" cy="1616847"/>
          </a:xfrm>
          <a:custGeom>
            <a:avLst/>
            <a:gdLst>
              <a:gd name="connsiteX0" fmla="*/ 1555334 w 1555334"/>
              <a:gd name="connsiteY0" fmla="*/ 27329 h 1616847"/>
              <a:gd name="connsiteX1" fmla="*/ 897308 w 1555334"/>
              <a:gd name="connsiteY1" fmla="*/ 35875 h 1616847"/>
              <a:gd name="connsiteX2" fmla="*/ 828942 w 1555334"/>
              <a:gd name="connsiteY2" fmla="*/ 87149 h 1616847"/>
              <a:gd name="connsiteX3" fmla="*/ 752029 w 1555334"/>
              <a:gd name="connsiteY3" fmla="*/ 138424 h 1616847"/>
              <a:gd name="connsiteX4" fmla="*/ 658026 w 1555334"/>
              <a:gd name="connsiteY4" fmla="*/ 258065 h 1616847"/>
              <a:gd name="connsiteX5" fmla="*/ 623843 w 1555334"/>
              <a:gd name="connsiteY5" fmla="*/ 334977 h 1616847"/>
              <a:gd name="connsiteX6" fmla="*/ 581114 w 1555334"/>
              <a:gd name="connsiteY6" fmla="*/ 411890 h 1616847"/>
              <a:gd name="connsiteX7" fmla="*/ 512747 w 1555334"/>
              <a:gd name="connsiteY7" fmla="*/ 505893 h 1616847"/>
              <a:gd name="connsiteX8" fmla="*/ 461472 w 1555334"/>
              <a:gd name="connsiteY8" fmla="*/ 651172 h 1616847"/>
              <a:gd name="connsiteX9" fmla="*/ 410198 w 1555334"/>
              <a:gd name="connsiteY9" fmla="*/ 779359 h 1616847"/>
              <a:gd name="connsiteX10" fmla="*/ 376014 w 1555334"/>
              <a:gd name="connsiteY10" fmla="*/ 1018641 h 1616847"/>
              <a:gd name="connsiteX11" fmla="*/ 299102 w 1555334"/>
              <a:gd name="connsiteY11" fmla="*/ 1138282 h 1616847"/>
              <a:gd name="connsiteX12" fmla="*/ 247828 w 1555334"/>
              <a:gd name="connsiteY12" fmla="*/ 1215194 h 1616847"/>
              <a:gd name="connsiteX13" fmla="*/ 205099 w 1555334"/>
              <a:gd name="connsiteY13" fmla="*/ 1257923 h 1616847"/>
              <a:gd name="connsiteX14" fmla="*/ 136732 w 1555334"/>
              <a:gd name="connsiteY14" fmla="*/ 1343381 h 1616847"/>
              <a:gd name="connsiteX15" fmla="*/ 111095 w 1555334"/>
              <a:gd name="connsiteY15" fmla="*/ 1403202 h 1616847"/>
              <a:gd name="connsiteX16" fmla="*/ 68366 w 1555334"/>
              <a:gd name="connsiteY16" fmla="*/ 1454477 h 1616847"/>
              <a:gd name="connsiteX17" fmla="*/ 51274 w 1555334"/>
              <a:gd name="connsiteY17" fmla="*/ 1539935 h 1616847"/>
              <a:gd name="connsiteX18" fmla="*/ 17091 w 1555334"/>
              <a:gd name="connsiteY18" fmla="*/ 1582663 h 1616847"/>
              <a:gd name="connsiteX19" fmla="*/ 0 w 1555334"/>
              <a:gd name="connsiteY19" fmla="*/ 1616847 h 16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5334" h="1616847" extrusionOk="0">
                <a:moveTo>
                  <a:pt x="1555334" y="27329"/>
                </a:moveTo>
                <a:cubicBezTo>
                  <a:pt x="1285066" y="-3635"/>
                  <a:pt x="1187766" y="-29344"/>
                  <a:pt x="897308" y="35875"/>
                </a:cubicBezTo>
                <a:cubicBezTo>
                  <a:pt x="872281" y="43937"/>
                  <a:pt x="851555" y="74244"/>
                  <a:pt x="828942" y="87149"/>
                </a:cubicBezTo>
                <a:cubicBezTo>
                  <a:pt x="800904" y="106920"/>
                  <a:pt x="778179" y="124679"/>
                  <a:pt x="752029" y="138424"/>
                </a:cubicBezTo>
                <a:cubicBezTo>
                  <a:pt x="713262" y="259435"/>
                  <a:pt x="782489" y="87291"/>
                  <a:pt x="658026" y="258065"/>
                </a:cubicBezTo>
                <a:cubicBezTo>
                  <a:pt x="640439" y="279074"/>
                  <a:pt x="640526" y="310086"/>
                  <a:pt x="623843" y="334977"/>
                </a:cubicBezTo>
                <a:cubicBezTo>
                  <a:pt x="610876" y="360126"/>
                  <a:pt x="597607" y="388219"/>
                  <a:pt x="581114" y="411890"/>
                </a:cubicBezTo>
                <a:cubicBezTo>
                  <a:pt x="554606" y="443698"/>
                  <a:pt x="537470" y="472723"/>
                  <a:pt x="512747" y="505893"/>
                </a:cubicBezTo>
                <a:cubicBezTo>
                  <a:pt x="468425" y="587771"/>
                  <a:pt x="488357" y="566550"/>
                  <a:pt x="461472" y="651172"/>
                </a:cubicBezTo>
                <a:cubicBezTo>
                  <a:pt x="444401" y="697003"/>
                  <a:pt x="420423" y="740801"/>
                  <a:pt x="410198" y="779359"/>
                </a:cubicBezTo>
                <a:cubicBezTo>
                  <a:pt x="408357" y="842993"/>
                  <a:pt x="395799" y="955056"/>
                  <a:pt x="376014" y="1018641"/>
                </a:cubicBezTo>
                <a:cubicBezTo>
                  <a:pt x="345625" y="1114691"/>
                  <a:pt x="348850" y="1075129"/>
                  <a:pt x="299102" y="1138282"/>
                </a:cubicBezTo>
                <a:cubicBezTo>
                  <a:pt x="280224" y="1164811"/>
                  <a:pt x="267207" y="1194253"/>
                  <a:pt x="247828" y="1215194"/>
                </a:cubicBezTo>
                <a:cubicBezTo>
                  <a:pt x="232008" y="1231120"/>
                  <a:pt x="218025" y="1242558"/>
                  <a:pt x="205099" y="1257923"/>
                </a:cubicBezTo>
                <a:cubicBezTo>
                  <a:pt x="101736" y="1369205"/>
                  <a:pt x="221239" y="1262315"/>
                  <a:pt x="136732" y="1343381"/>
                </a:cubicBezTo>
                <a:cubicBezTo>
                  <a:pt x="131418" y="1363675"/>
                  <a:pt x="121086" y="1384015"/>
                  <a:pt x="111095" y="1403202"/>
                </a:cubicBezTo>
                <a:cubicBezTo>
                  <a:pt x="103028" y="1422058"/>
                  <a:pt x="76127" y="1435761"/>
                  <a:pt x="68366" y="1454477"/>
                </a:cubicBezTo>
                <a:cubicBezTo>
                  <a:pt x="55392" y="1478141"/>
                  <a:pt x="61678" y="1509935"/>
                  <a:pt x="51274" y="1539935"/>
                </a:cubicBezTo>
                <a:cubicBezTo>
                  <a:pt x="45164" y="1556855"/>
                  <a:pt x="26978" y="1567055"/>
                  <a:pt x="17091" y="1582663"/>
                </a:cubicBezTo>
                <a:cubicBezTo>
                  <a:pt x="10481" y="1592685"/>
                  <a:pt x="5699" y="1605143"/>
                  <a:pt x="0" y="1616847"/>
                </a:cubicBezTo>
              </a:path>
            </a:pathLst>
          </a:custGeom>
          <a:noFill/>
          <a:ln w="57150">
            <a:solidFill>
              <a:srgbClr val="78206E"/>
            </a:solidFill>
            <a:prstDash val="dash"/>
            <a:extLst>
              <a:ext uri="{C807C97D-BFC1-408E-A445-0C87EB9F89A2}">
                <ask:lineSketchStyleProps xmlns:ask="http://schemas.microsoft.com/office/drawing/2018/sketchyshapes" sd="25469283">
                  <a:custGeom>
                    <a:avLst/>
                    <a:gdLst>
                      <a:gd name="connsiteX0" fmla="*/ 1555334 w 1555334"/>
                      <a:gd name="connsiteY0" fmla="*/ 27329 h 1616847"/>
                      <a:gd name="connsiteX1" fmla="*/ 897308 w 1555334"/>
                      <a:gd name="connsiteY1" fmla="*/ 35875 h 1616847"/>
                      <a:gd name="connsiteX2" fmla="*/ 828942 w 1555334"/>
                      <a:gd name="connsiteY2" fmla="*/ 87149 h 1616847"/>
                      <a:gd name="connsiteX3" fmla="*/ 752029 w 1555334"/>
                      <a:gd name="connsiteY3" fmla="*/ 138424 h 1616847"/>
                      <a:gd name="connsiteX4" fmla="*/ 658026 w 1555334"/>
                      <a:gd name="connsiteY4" fmla="*/ 258065 h 1616847"/>
                      <a:gd name="connsiteX5" fmla="*/ 623843 w 1555334"/>
                      <a:gd name="connsiteY5" fmla="*/ 334977 h 1616847"/>
                      <a:gd name="connsiteX6" fmla="*/ 581114 w 1555334"/>
                      <a:gd name="connsiteY6" fmla="*/ 411890 h 1616847"/>
                      <a:gd name="connsiteX7" fmla="*/ 512747 w 1555334"/>
                      <a:gd name="connsiteY7" fmla="*/ 505893 h 1616847"/>
                      <a:gd name="connsiteX8" fmla="*/ 461472 w 1555334"/>
                      <a:gd name="connsiteY8" fmla="*/ 651172 h 1616847"/>
                      <a:gd name="connsiteX9" fmla="*/ 410198 w 1555334"/>
                      <a:gd name="connsiteY9" fmla="*/ 779359 h 1616847"/>
                      <a:gd name="connsiteX10" fmla="*/ 376014 w 1555334"/>
                      <a:gd name="connsiteY10" fmla="*/ 1018641 h 1616847"/>
                      <a:gd name="connsiteX11" fmla="*/ 299102 w 1555334"/>
                      <a:gd name="connsiteY11" fmla="*/ 1138282 h 1616847"/>
                      <a:gd name="connsiteX12" fmla="*/ 247828 w 1555334"/>
                      <a:gd name="connsiteY12" fmla="*/ 1215194 h 1616847"/>
                      <a:gd name="connsiteX13" fmla="*/ 205099 w 1555334"/>
                      <a:gd name="connsiteY13" fmla="*/ 1257923 h 1616847"/>
                      <a:gd name="connsiteX14" fmla="*/ 136732 w 1555334"/>
                      <a:gd name="connsiteY14" fmla="*/ 1343381 h 1616847"/>
                      <a:gd name="connsiteX15" fmla="*/ 111095 w 1555334"/>
                      <a:gd name="connsiteY15" fmla="*/ 1403202 h 1616847"/>
                      <a:gd name="connsiteX16" fmla="*/ 68366 w 1555334"/>
                      <a:gd name="connsiteY16" fmla="*/ 1454477 h 1616847"/>
                      <a:gd name="connsiteX17" fmla="*/ 51274 w 1555334"/>
                      <a:gd name="connsiteY17" fmla="*/ 1539935 h 1616847"/>
                      <a:gd name="connsiteX18" fmla="*/ 17091 w 1555334"/>
                      <a:gd name="connsiteY18" fmla="*/ 1582663 h 1616847"/>
                      <a:gd name="connsiteX19" fmla="*/ 0 w 1555334"/>
                      <a:gd name="connsiteY19" fmla="*/ 1616847 h 16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5334" h="1616847">
                        <a:moveTo>
                          <a:pt x="1555334" y="27329"/>
                        </a:moveTo>
                        <a:cubicBezTo>
                          <a:pt x="1274193" y="1771"/>
                          <a:pt x="1199049" y="-22152"/>
                          <a:pt x="897308" y="35875"/>
                        </a:cubicBezTo>
                        <a:cubicBezTo>
                          <a:pt x="869335" y="41254"/>
                          <a:pt x="852214" y="70722"/>
                          <a:pt x="828942" y="87149"/>
                        </a:cubicBezTo>
                        <a:cubicBezTo>
                          <a:pt x="803769" y="104918"/>
                          <a:pt x="777667" y="121332"/>
                          <a:pt x="752029" y="138424"/>
                        </a:cubicBezTo>
                        <a:cubicBezTo>
                          <a:pt x="712345" y="257481"/>
                          <a:pt x="770768" y="110633"/>
                          <a:pt x="658026" y="258065"/>
                        </a:cubicBezTo>
                        <a:cubicBezTo>
                          <a:pt x="640984" y="280351"/>
                          <a:pt x="636390" y="309883"/>
                          <a:pt x="623843" y="334977"/>
                        </a:cubicBezTo>
                        <a:cubicBezTo>
                          <a:pt x="610727" y="361209"/>
                          <a:pt x="597098" y="387300"/>
                          <a:pt x="581114" y="411890"/>
                        </a:cubicBezTo>
                        <a:cubicBezTo>
                          <a:pt x="559998" y="444375"/>
                          <a:pt x="532681" y="472669"/>
                          <a:pt x="512747" y="505893"/>
                        </a:cubicBezTo>
                        <a:cubicBezTo>
                          <a:pt x="463563" y="587866"/>
                          <a:pt x="489941" y="569324"/>
                          <a:pt x="461472" y="651172"/>
                        </a:cubicBezTo>
                        <a:cubicBezTo>
                          <a:pt x="446353" y="694638"/>
                          <a:pt x="427289" y="736630"/>
                          <a:pt x="410198" y="779359"/>
                        </a:cubicBezTo>
                        <a:cubicBezTo>
                          <a:pt x="402117" y="852085"/>
                          <a:pt x="391833" y="955364"/>
                          <a:pt x="376014" y="1018641"/>
                        </a:cubicBezTo>
                        <a:cubicBezTo>
                          <a:pt x="352118" y="1114222"/>
                          <a:pt x="348410" y="1075526"/>
                          <a:pt x="299102" y="1138282"/>
                        </a:cubicBezTo>
                        <a:cubicBezTo>
                          <a:pt x="280066" y="1162510"/>
                          <a:pt x="266864" y="1190966"/>
                          <a:pt x="247828" y="1215194"/>
                        </a:cubicBezTo>
                        <a:cubicBezTo>
                          <a:pt x="235383" y="1231033"/>
                          <a:pt x="217854" y="1242334"/>
                          <a:pt x="205099" y="1257923"/>
                        </a:cubicBezTo>
                        <a:cubicBezTo>
                          <a:pt x="108074" y="1376508"/>
                          <a:pt x="227724" y="1252389"/>
                          <a:pt x="136732" y="1343381"/>
                        </a:cubicBezTo>
                        <a:cubicBezTo>
                          <a:pt x="128186" y="1363321"/>
                          <a:pt x="122465" y="1384726"/>
                          <a:pt x="111095" y="1403202"/>
                        </a:cubicBezTo>
                        <a:cubicBezTo>
                          <a:pt x="99435" y="1422150"/>
                          <a:pt x="77284" y="1434094"/>
                          <a:pt x="68366" y="1454477"/>
                        </a:cubicBezTo>
                        <a:cubicBezTo>
                          <a:pt x="56722" y="1481091"/>
                          <a:pt x="62063" y="1512963"/>
                          <a:pt x="51274" y="1539935"/>
                        </a:cubicBezTo>
                        <a:cubicBezTo>
                          <a:pt x="44500" y="1556870"/>
                          <a:pt x="27208" y="1567487"/>
                          <a:pt x="17091" y="1582663"/>
                        </a:cubicBezTo>
                        <a:cubicBezTo>
                          <a:pt x="10024" y="1593263"/>
                          <a:pt x="5697" y="1605452"/>
                          <a:pt x="0" y="161684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FB11D02-AA3E-3F52-1E12-25247ECB52FF}"/>
              </a:ext>
            </a:extLst>
          </p:cNvPr>
          <p:cNvSpPr txBox="1"/>
          <p:nvPr/>
        </p:nvSpPr>
        <p:spPr>
          <a:xfrm>
            <a:off x="9357126" y="2139531"/>
            <a:ext cx="2016808" cy="369332"/>
          </a:xfrm>
          <a:prstGeom prst="rect">
            <a:avLst/>
          </a:prstGeom>
          <a:noFill/>
        </p:spPr>
        <p:txBody>
          <a:bodyPr wrap="square" rtlCol="0">
            <a:spAutoFit/>
          </a:bodyPr>
          <a:lstStyle/>
          <a:p>
            <a:r>
              <a:rPr lang="en-GB" b="1">
                <a:solidFill>
                  <a:srgbClr val="78206E"/>
                </a:solidFill>
              </a:rPr>
              <a:t>Health physics?</a:t>
            </a:r>
          </a:p>
        </p:txBody>
      </p:sp>
    </p:spTree>
    <p:extLst>
      <p:ext uri="{BB962C8B-B14F-4D97-AF65-F5344CB8AC3E}">
        <p14:creationId xmlns:p14="http://schemas.microsoft.com/office/powerpoint/2010/main" val="70589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7086C-FB91-7404-288D-F97EF4A43AAD}"/>
              </a:ext>
            </a:extLst>
          </p:cNvPr>
          <p:cNvPicPr>
            <a:picLocks noChangeAspect="1"/>
          </p:cNvPicPr>
          <p:nvPr/>
        </p:nvPicPr>
        <p:blipFill>
          <a:blip r:embed="rId3"/>
          <a:srcRect b="90"/>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30470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AD09-D7A9-EF4B-1670-6E82494DD5C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528FA1-CEF6-1B8B-39AC-C8329D03EB6D}"/>
              </a:ext>
            </a:extLst>
          </p:cNvPr>
          <p:cNvPicPr>
            <a:picLocks noChangeAspect="1"/>
          </p:cNvPicPr>
          <p:nvPr/>
        </p:nvPicPr>
        <p:blipFill>
          <a:blip r:embed="rId3"/>
          <a:stretch>
            <a:fillRect/>
          </a:stretch>
        </p:blipFill>
        <p:spPr>
          <a:xfrm>
            <a:off x="416255" y="163772"/>
            <a:ext cx="11223009" cy="1044130"/>
          </a:xfrm>
          <a:prstGeom prst="rect">
            <a:avLst/>
          </a:prstGeom>
        </p:spPr>
      </p:pic>
      <p:cxnSp>
        <p:nvCxnSpPr>
          <p:cNvPr id="19" name="Straight Arrow Connector 18">
            <a:extLst>
              <a:ext uri="{FF2B5EF4-FFF2-40B4-BE49-F238E27FC236}">
                <a16:creationId xmlns:a16="http://schemas.microsoft.com/office/drawing/2014/main" id="{4AF0EC7E-6CE7-709E-4DC8-E4D5603EAE04}"/>
              </a:ext>
            </a:extLst>
          </p:cNvPr>
          <p:cNvCxnSpPr/>
          <p:nvPr/>
        </p:nvCxnSpPr>
        <p:spPr>
          <a:xfrm flipV="1">
            <a:off x="8783392" y="1207902"/>
            <a:ext cx="0" cy="749687"/>
          </a:xfrm>
          <a:prstGeom prst="straightConnector1">
            <a:avLst/>
          </a:prstGeom>
          <a:ln w="57150">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a:extLst>
              <a:ext uri="{FF2B5EF4-FFF2-40B4-BE49-F238E27FC236}">
                <a16:creationId xmlns:a16="http://schemas.microsoft.com/office/drawing/2014/main" id="{3FFEF263-ECAF-E415-B7C6-211CBAA0922D}"/>
              </a:ext>
            </a:extLst>
          </p:cNvPr>
          <p:cNvCxnSpPr/>
          <p:nvPr/>
        </p:nvCxnSpPr>
        <p:spPr>
          <a:xfrm flipV="1">
            <a:off x="6875172" y="1207902"/>
            <a:ext cx="0" cy="749687"/>
          </a:xfrm>
          <a:prstGeom prst="straightConnector1">
            <a:avLst/>
          </a:prstGeom>
          <a:ln w="57150">
            <a:tailEnd type="triangle"/>
          </a:ln>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784FCB7E-DA04-3D8D-8051-3B844D413F45}"/>
              </a:ext>
            </a:extLst>
          </p:cNvPr>
          <p:cNvSpPr txBox="1"/>
          <p:nvPr/>
        </p:nvSpPr>
        <p:spPr>
          <a:xfrm>
            <a:off x="6947719" y="1957589"/>
            <a:ext cx="2057743" cy="584775"/>
          </a:xfrm>
          <a:prstGeom prst="rect">
            <a:avLst/>
          </a:prstGeom>
          <a:noFill/>
        </p:spPr>
        <p:txBody>
          <a:bodyPr wrap="none" rtlCol="0">
            <a:spAutoFit/>
          </a:bodyPr>
          <a:lstStyle/>
          <a:p>
            <a:r>
              <a:rPr lang="en-GB" sz="3200" b="1">
                <a:solidFill>
                  <a:srgbClr val="196B24"/>
                </a:solidFill>
              </a:rPr>
              <a:t>Collapse?</a:t>
            </a:r>
          </a:p>
        </p:txBody>
      </p:sp>
      <p:cxnSp>
        <p:nvCxnSpPr>
          <p:cNvPr id="23" name="Straight Arrow Connector 22">
            <a:extLst>
              <a:ext uri="{FF2B5EF4-FFF2-40B4-BE49-F238E27FC236}">
                <a16:creationId xmlns:a16="http://schemas.microsoft.com/office/drawing/2014/main" id="{64902FB4-26DB-7039-4497-B257609213D8}"/>
              </a:ext>
            </a:extLst>
          </p:cNvPr>
          <p:cNvCxnSpPr/>
          <p:nvPr/>
        </p:nvCxnSpPr>
        <p:spPr>
          <a:xfrm flipV="1">
            <a:off x="4935740" y="1207902"/>
            <a:ext cx="0" cy="749687"/>
          </a:xfrm>
          <a:prstGeom prst="straightConnector1">
            <a:avLst/>
          </a:prstGeom>
          <a:ln w="57150">
            <a:solidFill>
              <a:srgbClr val="D5026E"/>
            </a:solidFill>
            <a:tailEnd type="triangle"/>
          </a:ln>
        </p:spPr>
        <p:style>
          <a:lnRef idx="2">
            <a:schemeClr val="accent3"/>
          </a:lnRef>
          <a:fillRef idx="0">
            <a:schemeClr val="accent3"/>
          </a:fillRef>
          <a:effectRef idx="1">
            <a:schemeClr val="accent3"/>
          </a:effectRef>
          <a:fontRef idx="minor">
            <a:schemeClr val="tx1"/>
          </a:fontRef>
        </p:style>
      </p:cxnSp>
      <p:cxnSp>
        <p:nvCxnSpPr>
          <p:cNvPr id="24" name="Straight Arrow Connector 23">
            <a:extLst>
              <a:ext uri="{FF2B5EF4-FFF2-40B4-BE49-F238E27FC236}">
                <a16:creationId xmlns:a16="http://schemas.microsoft.com/office/drawing/2014/main" id="{982472D8-D990-33D9-4ACC-E923D90D4AEE}"/>
              </a:ext>
            </a:extLst>
          </p:cNvPr>
          <p:cNvCxnSpPr/>
          <p:nvPr/>
        </p:nvCxnSpPr>
        <p:spPr>
          <a:xfrm flipV="1">
            <a:off x="3027520" y="1207902"/>
            <a:ext cx="0" cy="749687"/>
          </a:xfrm>
          <a:prstGeom prst="straightConnector1">
            <a:avLst/>
          </a:prstGeom>
          <a:ln w="57150">
            <a:solidFill>
              <a:srgbClr val="D5026E"/>
            </a:solidFill>
            <a:tailEnd type="triangle"/>
          </a:ln>
        </p:spPr>
        <p:style>
          <a:lnRef idx="2">
            <a:schemeClr val="accent3"/>
          </a:lnRef>
          <a:fillRef idx="0">
            <a:schemeClr val="accent3"/>
          </a:fillRef>
          <a:effectRef idx="1">
            <a:schemeClr val="accent3"/>
          </a:effectRef>
          <a:fontRef idx="minor">
            <a:schemeClr val="tx1"/>
          </a:fontRef>
        </p:style>
      </p:cxnSp>
      <p:sp>
        <p:nvSpPr>
          <p:cNvPr id="25" name="TextBox 24">
            <a:extLst>
              <a:ext uri="{FF2B5EF4-FFF2-40B4-BE49-F238E27FC236}">
                <a16:creationId xmlns:a16="http://schemas.microsoft.com/office/drawing/2014/main" id="{8F331A3E-C6D7-30FB-06A7-4BBDA96E6179}"/>
              </a:ext>
            </a:extLst>
          </p:cNvPr>
          <p:cNvSpPr txBox="1"/>
          <p:nvPr/>
        </p:nvSpPr>
        <p:spPr>
          <a:xfrm>
            <a:off x="2860032" y="1927014"/>
            <a:ext cx="2289922" cy="646331"/>
          </a:xfrm>
          <a:prstGeom prst="rect">
            <a:avLst/>
          </a:prstGeom>
          <a:noFill/>
          <a:ln>
            <a:noFill/>
          </a:ln>
        </p:spPr>
        <p:txBody>
          <a:bodyPr wrap="none" rtlCol="0">
            <a:spAutoFit/>
          </a:bodyPr>
          <a:lstStyle/>
          <a:p>
            <a:r>
              <a:rPr lang="en-GB" sz="3600" b="1">
                <a:solidFill>
                  <a:srgbClr val="D5026E"/>
                </a:solidFill>
              </a:rPr>
              <a:t>Collapse?</a:t>
            </a:r>
          </a:p>
        </p:txBody>
      </p:sp>
      <p:cxnSp>
        <p:nvCxnSpPr>
          <p:cNvPr id="26" name="Straight Arrow Connector 25">
            <a:extLst>
              <a:ext uri="{FF2B5EF4-FFF2-40B4-BE49-F238E27FC236}">
                <a16:creationId xmlns:a16="http://schemas.microsoft.com/office/drawing/2014/main" id="{E9C04201-5E40-E50C-F773-66713035D7BF}"/>
              </a:ext>
            </a:extLst>
          </p:cNvPr>
          <p:cNvCxnSpPr>
            <a:cxnSpLocks/>
          </p:cNvCxnSpPr>
          <p:nvPr/>
        </p:nvCxnSpPr>
        <p:spPr>
          <a:xfrm flipV="1">
            <a:off x="10803228" y="1207902"/>
            <a:ext cx="0" cy="2730886"/>
          </a:xfrm>
          <a:prstGeom prst="straightConnector1">
            <a:avLst/>
          </a:prstGeom>
          <a:ln w="57150">
            <a:solidFill>
              <a:srgbClr val="0070C0"/>
            </a:solidFill>
            <a:tailEnd type="triangle"/>
          </a:ln>
        </p:spPr>
        <p:style>
          <a:lnRef idx="2">
            <a:schemeClr val="accent3"/>
          </a:lnRef>
          <a:fillRef idx="0">
            <a:schemeClr val="accent3"/>
          </a:fillRef>
          <a:effectRef idx="1">
            <a:schemeClr val="accent3"/>
          </a:effectRef>
          <a:fontRef idx="minor">
            <a:schemeClr val="tx1"/>
          </a:fontRef>
        </p:style>
      </p:cxnSp>
      <p:cxnSp>
        <p:nvCxnSpPr>
          <p:cNvPr id="27" name="Straight Arrow Connector 26">
            <a:extLst>
              <a:ext uri="{FF2B5EF4-FFF2-40B4-BE49-F238E27FC236}">
                <a16:creationId xmlns:a16="http://schemas.microsoft.com/office/drawing/2014/main" id="{969AB9BF-D1E9-423B-1D72-AAFC5809AA52}"/>
              </a:ext>
            </a:extLst>
          </p:cNvPr>
          <p:cNvCxnSpPr>
            <a:cxnSpLocks/>
          </p:cNvCxnSpPr>
          <p:nvPr/>
        </p:nvCxnSpPr>
        <p:spPr>
          <a:xfrm flipV="1">
            <a:off x="1360869" y="1207902"/>
            <a:ext cx="0" cy="2730886"/>
          </a:xfrm>
          <a:prstGeom prst="straightConnector1">
            <a:avLst/>
          </a:prstGeom>
          <a:ln w="57150">
            <a:solidFill>
              <a:srgbClr val="0070C0"/>
            </a:solidFill>
            <a:tailEnd type="triangle"/>
          </a:ln>
        </p:spPr>
        <p:style>
          <a:lnRef idx="2">
            <a:schemeClr val="accent3"/>
          </a:lnRef>
          <a:fillRef idx="0">
            <a:schemeClr val="accent3"/>
          </a:fillRef>
          <a:effectRef idx="1">
            <a:schemeClr val="accent3"/>
          </a:effectRef>
          <a:fontRef idx="minor">
            <a:schemeClr val="tx1"/>
          </a:fontRef>
        </p:style>
      </p:cxnSp>
      <p:cxnSp>
        <p:nvCxnSpPr>
          <p:cNvPr id="32" name="Straight Connector 31">
            <a:extLst>
              <a:ext uri="{FF2B5EF4-FFF2-40B4-BE49-F238E27FC236}">
                <a16:creationId xmlns:a16="http://schemas.microsoft.com/office/drawing/2014/main" id="{30059A1C-9A81-8332-0AC7-0389671BF70B}"/>
              </a:ext>
            </a:extLst>
          </p:cNvPr>
          <p:cNvCxnSpPr/>
          <p:nvPr/>
        </p:nvCxnSpPr>
        <p:spPr>
          <a:xfrm>
            <a:off x="1360869" y="3938788"/>
            <a:ext cx="9442359" cy="0"/>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D55812A-EC7B-7665-2924-BCF547DE0002}"/>
              </a:ext>
            </a:extLst>
          </p:cNvPr>
          <p:cNvSpPr txBox="1"/>
          <p:nvPr/>
        </p:nvSpPr>
        <p:spPr>
          <a:xfrm>
            <a:off x="5040101" y="3584845"/>
            <a:ext cx="2526846" cy="707886"/>
          </a:xfrm>
          <a:prstGeom prst="rect">
            <a:avLst/>
          </a:prstGeom>
          <a:solidFill>
            <a:schemeClr val="bg1"/>
          </a:solidFill>
          <a:ln>
            <a:noFill/>
          </a:ln>
        </p:spPr>
        <p:txBody>
          <a:bodyPr wrap="none" rtlCol="0">
            <a:spAutoFit/>
          </a:bodyPr>
          <a:lstStyle/>
          <a:p>
            <a:r>
              <a:rPr lang="en-GB" sz="4000" b="1">
                <a:solidFill>
                  <a:srgbClr val="0070C0"/>
                </a:solidFill>
              </a:rPr>
              <a:t>Collapse?</a:t>
            </a:r>
          </a:p>
        </p:txBody>
      </p:sp>
      <p:sp>
        <p:nvSpPr>
          <p:cNvPr id="33" name="TextBox 32">
            <a:extLst>
              <a:ext uri="{FF2B5EF4-FFF2-40B4-BE49-F238E27FC236}">
                <a16:creationId xmlns:a16="http://schemas.microsoft.com/office/drawing/2014/main" id="{8E9D810C-7DA0-F8D4-96F7-3A9EE7B6A09E}"/>
              </a:ext>
            </a:extLst>
          </p:cNvPr>
          <p:cNvSpPr txBox="1"/>
          <p:nvPr/>
        </p:nvSpPr>
        <p:spPr>
          <a:xfrm>
            <a:off x="1708599" y="4695706"/>
            <a:ext cx="9094629" cy="1569660"/>
          </a:xfrm>
          <a:prstGeom prst="rect">
            <a:avLst/>
          </a:prstGeom>
          <a:solidFill>
            <a:schemeClr val="accent6">
              <a:lumMod val="60000"/>
              <a:lumOff val="40000"/>
            </a:schemeClr>
          </a:solidFill>
        </p:spPr>
        <p:txBody>
          <a:bodyPr wrap="square" rtlCol="0">
            <a:spAutoFit/>
          </a:bodyPr>
          <a:lstStyle/>
          <a:p>
            <a:r>
              <a:rPr lang="en-GB" sz="3200"/>
              <a:t>Multiple ways to collapse big ideas were emerging</a:t>
            </a:r>
          </a:p>
          <a:p>
            <a:r>
              <a:rPr lang="en-GB" sz="3200" b="1"/>
              <a:t>Realisation</a:t>
            </a:r>
            <a:r>
              <a:rPr lang="en-GB" sz="3200"/>
              <a:t> – is this telling us something? Do we need to take more strategic approach?</a:t>
            </a:r>
          </a:p>
        </p:txBody>
      </p:sp>
    </p:spTree>
    <p:extLst>
      <p:ext uri="{BB962C8B-B14F-4D97-AF65-F5344CB8AC3E}">
        <p14:creationId xmlns:p14="http://schemas.microsoft.com/office/powerpoint/2010/main" val="63984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CCC47-8EB4-F75B-1354-38CA8C11F2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273229-C5FB-7924-63AA-95B0566A6970}"/>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FC391E6E-5611-BCA4-26D8-FC4C4A22B974}"/>
              </a:ext>
            </a:extLst>
          </p:cNvPr>
          <p:cNvSpPr txBox="1"/>
          <p:nvPr/>
        </p:nvSpPr>
        <p:spPr>
          <a:xfrm>
            <a:off x="471525" y="301020"/>
            <a:ext cx="9424007" cy="769441"/>
          </a:xfrm>
          <a:prstGeom prst="rect">
            <a:avLst/>
          </a:prstGeom>
          <a:solidFill>
            <a:schemeClr val="accent1">
              <a:lumMod val="50000"/>
            </a:schemeClr>
          </a:solidFill>
        </p:spPr>
        <p:txBody>
          <a:bodyPr wrap="square" rtlCol="0">
            <a:spAutoFit/>
          </a:bodyPr>
          <a:lstStyle/>
          <a:p>
            <a:r>
              <a:rPr lang="en-GB" sz="4400" b="1">
                <a:solidFill>
                  <a:schemeClr val="accent2">
                    <a:lumMod val="40000"/>
                    <a:lumOff val="60000"/>
                  </a:schemeClr>
                </a:solidFill>
                <a:latin typeface="Arial" panose="020B0604020202020204" pitchFamily="34" charset="0"/>
                <a:cs typeface="Arial" panose="020B0604020202020204" pitchFamily="34" charset="0"/>
              </a:rPr>
              <a:t>Disadvantages</a:t>
            </a:r>
            <a:r>
              <a:rPr lang="en-GB" sz="4400">
                <a:solidFill>
                  <a:schemeClr val="accent2">
                    <a:lumMod val="40000"/>
                    <a:lumOff val="60000"/>
                  </a:schemeClr>
                </a:solidFill>
                <a:latin typeface="Arial" panose="020B0604020202020204" pitchFamily="34" charset="0"/>
                <a:cs typeface="Arial" panose="020B0604020202020204" pitchFamily="34" charset="0"/>
              </a:rPr>
              <a:t> - Six big ideas</a:t>
            </a:r>
          </a:p>
        </p:txBody>
      </p:sp>
      <p:sp>
        <p:nvSpPr>
          <p:cNvPr id="7" name="TextBox 6">
            <a:extLst>
              <a:ext uri="{FF2B5EF4-FFF2-40B4-BE49-F238E27FC236}">
                <a16:creationId xmlns:a16="http://schemas.microsoft.com/office/drawing/2014/main" id="{FB984757-8460-7EE8-D9E3-DDE59D310150}"/>
              </a:ext>
            </a:extLst>
          </p:cNvPr>
          <p:cNvSpPr txBox="1"/>
          <p:nvPr/>
        </p:nvSpPr>
        <p:spPr>
          <a:xfrm>
            <a:off x="239945" y="1240408"/>
            <a:ext cx="11307651" cy="5447645"/>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Challenging to place knowledge into big ideas</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Bringing in complexities that didn’t need to be there</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Could have caused confusion and duplication – encouraged discipline specific approach</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Unclear where skills, energy fitted in – was becoming contrived</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Looked like topic headings</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Open to different interpretation by sectors</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Difficult for progression into senior phase</a:t>
            </a:r>
          </a:p>
        </p:txBody>
      </p:sp>
    </p:spTree>
    <p:extLst>
      <p:ext uri="{BB962C8B-B14F-4D97-AF65-F5344CB8AC3E}">
        <p14:creationId xmlns:p14="http://schemas.microsoft.com/office/powerpoint/2010/main" val="771285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0C559-F6D0-8D3C-2A48-97344A3A76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F73CA3-5B4D-B5AC-D74D-CD000F04339A}"/>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A78B82BA-396B-9E5C-82D1-ADAF570EF1EC}"/>
              </a:ext>
            </a:extLst>
          </p:cNvPr>
          <p:cNvSpPr txBox="1"/>
          <p:nvPr/>
        </p:nvSpPr>
        <p:spPr>
          <a:xfrm>
            <a:off x="319125" y="478256"/>
            <a:ext cx="9424007" cy="769441"/>
          </a:xfrm>
          <a:prstGeom prst="rect">
            <a:avLst/>
          </a:prstGeom>
          <a:solidFill>
            <a:schemeClr val="accent1">
              <a:lumMod val="50000"/>
            </a:schemeClr>
          </a:solidFill>
        </p:spPr>
        <p:txBody>
          <a:bodyPr wrap="square" rtlCol="0">
            <a:spAutoFit/>
          </a:bodyPr>
          <a:lstStyle/>
          <a:p>
            <a:r>
              <a:rPr lang="en-GB" sz="4400" b="1">
                <a:solidFill>
                  <a:schemeClr val="accent3">
                    <a:lumMod val="40000"/>
                    <a:lumOff val="60000"/>
                  </a:schemeClr>
                </a:solidFill>
                <a:latin typeface="Arial" panose="020B0604020202020204" pitchFamily="34" charset="0"/>
                <a:cs typeface="Arial" panose="020B0604020202020204" pitchFamily="34" charset="0"/>
              </a:rPr>
              <a:t>Three big ideas</a:t>
            </a:r>
          </a:p>
        </p:txBody>
      </p:sp>
      <p:sp>
        <p:nvSpPr>
          <p:cNvPr id="4" name="TextBox 3">
            <a:extLst>
              <a:ext uri="{FF2B5EF4-FFF2-40B4-BE49-F238E27FC236}">
                <a16:creationId xmlns:a16="http://schemas.microsoft.com/office/drawing/2014/main" id="{1A2799A1-E574-C4A0-AE74-8A23A5818300}"/>
              </a:ext>
            </a:extLst>
          </p:cNvPr>
          <p:cNvSpPr txBox="1"/>
          <p:nvPr/>
        </p:nvSpPr>
        <p:spPr>
          <a:xfrm rot="21165657">
            <a:off x="1988853" y="2273292"/>
            <a:ext cx="2624994" cy="3170099"/>
          </a:xfrm>
          <a:prstGeom prst="rect">
            <a:avLst/>
          </a:prstGeom>
          <a:solidFill>
            <a:schemeClr val="accent2"/>
          </a:solidFill>
        </p:spPr>
        <p:txBody>
          <a:bodyPr wrap="square" rtlCol="0">
            <a:spAutoFit/>
          </a:bodyPr>
          <a:lstStyle/>
          <a:p>
            <a:pPr algn="ctr"/>
            <a:r>
              <a:rPr lang="en-GB" sz="4000" b="1"/>
              <a:t>Being scientific: </a:t>
            </a:r>
            <a:r>
              <a:rPr lang="en-GB" sz="4000"/>
              <a:t>building our skills toolkit</a:t>
            </a:r>
          </a:p>
        </p:txBody>
      </p:sp>
      <p:sp>
        <p:nvSpPr>
          <p:cNvPr id="5" name="TextBox 4">
            <a:extLst>
              <a:ext uri="{FF2B5EF4-FFF2-40B4-BE49-F238E27FC236}">
                <a16:creationId xmlns:a16="http://schemas.microsoft.com/office/drawing/2014/main" id="{6814FD6E-D83F-2724-C4B2-D420B2FD6E6B}"/>
              </a:ext>
            </a:extLst>
          </p:cNvPr>
          <p:cNvSpPr txBox="1"/>
          <p:nvPr/>
        </p:nvSpPr>
        <p:spPr>
          <a:xfrm>
            <a:off x="5493669" y="1843950"/>
            <a:ext cx="2992676" cy="3170099"/>
          </a:xfrm>
          <a:prstGeom prst="rect">
            <a:avLst/>
          </a:prstGeom>
          <a:solidFill>
            <a:schemeClr val="accent1">
              <a:lumMod val="40000"/>
              <a:lumOff val="60000"/>
            </a:schemeClr>
          </a:solidFill>
        </p:spPr>
        <p:txBody>
          <a:bodyPr wrap="square" rtlCol="0">
            <a:spAutoFit/>
          </a:bodyPr>
          <a:lstStyle/>
          <a:p>
            <a:pPr algn="ctr"/>
            <a:r>
              <a:rPr lang="en-GB" sz="4000" b="1"/>
              <a:t>Scientific knowledge: </a:t>
            </a:r>
            <a:r>
              <a:rPr lang="en-GB" sz="4000"/>
              <a:t>what we understand so far</a:t>
            </a:r>
          </a:p>
        </p:txBody>
      </p:sp>
      <p:sp>
        <p:nvSpPr>
          <p:cNvPr id="6" name="TextBox 5">
            <a:extLst>
              <a:ext uri="{FF2B5EF4-FFF2-40B4-BE49-F238E27FC236}">
                <a16:creationId xmlns:a16="http://schemas.microsoft.com/office/drawing/2014/main" id="{66A1E8A8-EA4B-3D4C-94BA-EA4A65C52212}"/>
              </a:ext>
            </a:extLst>
          </p:cNvPr>
          <p:cNvSpPr txBox="1"/>
          <p:nvPr/>
        </p:nvSpPr>
        <p:spPr>
          <a:xfrm rot="544757">
            <a:off x="9152196" y="2031220"/>
            <a:ext cx="2624994" cy="2554545"/>
          </a:xfrm>
          <a:prstGeom prst="rect">
            <a:avLst/>
          </a:prstGeom>
          <a:solidFill>
            <a:schemeClr val="accent5">
              <a:lumMod val="40000"/>
              <a:lumOff val="60000"/>
            </a:schemeClr>
          </a:solidFill>
        </p:spPr>
        <p:txBody>
          <a:bodyPr wrap="square" rtlCol="0">
            <a:spAutoFit/>
          </a:bodyPr>
          <a:lstStyle/>
          <a:p>
            <a:pPr algn="ctr"/>
            <a:r>
              <a:rPr lang="en-GB" sz="4000" b="1"/>
              <a:t>Science in action: </a:t>
            </a:r>
          </a:p>
          <a:p>
            <a:pPr algn="ctr"/>
            <a:r>
              <a:rPr lang="en-GB" sz="4000"/>
              <a:t>be the change</a:t>
            </a:r>
          </a:p>
        </p:txBody>
      </p:sp>
      <p:sp>
        <p:nvSpPr>
          <p:cNvPr id="9" name="TextBox 8">
            <a:extLst>
              <a:ext uri="{FF2B5EF4-FFF2-40B4-BE49-F238E27FC236}">
                <a16:creationId xmlns:a16="http://schemas.microsoft.com/office/drawing/2014/main" id="{D7EACDA8-2D09-2BFE-3B29-3833FC5265BB}"/>
              </a:ext>
            </a:extLst>
          </p:cNvPr>
          <p:cNvSpPr txBox="1"/>
          <p:nvPr/>
        </p:nvSpPr>
        <p:spPr>
          <a:xfrm>
            <a:off x="9432984" y="280671"/>
            <a:ext cx="2884715" cy="646331"/>
          </a:xfrm>
          <a:prstGeom prst="rect">
            <a:avLst/>
          </a:prstGeom>
          <a:noFill/>
        </p:spPr>
        <p:txBody>
          <a:bodyPr wrap="square" rtlCol="0">
            <a:spAutoFit/>
          </a:bodyPr>
          <a:lstStyle/>
          <a:p>
            <a:r>
              <a:rPr lang="en-GB" sz="3600">
                <a:solidFill>
                  <a:schemeClr val="bg1"/>
                </a:solidFill>
              </a:rPr>
              <a:t>Application</a:t>
            </a:r>
          </a:p>
        </p:txBody>
      </p:sp>
      <p:sp>
        <p:nvSpPr>
          <p:cNvPr id="10" name="Free-form: Shape 9">
            <a:extLst>
              <a:ext uri="{FF2B5EF4-FFF2-40B4-BE49-F238E27FC236}">
                <a16:creationId xmlns:a16="http://schemas.microsoft.com/office/drawing/2014/main" id="{5611AE0D-EA5A-6DC9-92AF-F52AD4B7C056}"/>
              </a:ext>
            </a:extLst>
          </p:cNvPr>
          <p:cNvSpPr/>
          <p:nvPr/>
        </p:nvSpPr>
        <p:spPr>
          <a:xfrm flipH="1">
            <a:off x="10791601" y="880022"/>
            <a:ext cx="122476" cy="1336013"/>
          </a:xfrm>
          <a:custGeom>
            <a:avLst/>
            <a:gdLst>
              <a:gd name="connsiteX0" fmla="*/ 925286 w 925286"/>
              <a:gd name="connsiteY0" fmla="*/ 1557268 h 1557268"/>
              <a:gd name="connsiteX1" fmla="*/ 293914 w 925286"/>
              <a:gd name="connsiteY1" fmla="*/ 1154497 h 1557268"/>
              <a:gd name="connsiteX2" fmla="*/ 185057 w 925286"/>
              <a:gd name="connsiteY2" fmla="*/ 1012983 h 1557268"/>
              <a:gd name="connsiteX3" fmla="*/ 65314 w 925286"/>
              <a:gd name="connsiteY3" fmla="*/ 817040 h 1557268"/>
              <a:gd name="connsiteX4" fmla="*/ 0 w 925286"/>
              <a:gd name="connsiteY4" fmla="*/ 588440 h 1557268"/>
              <a:gd name="connsiteX5" fmla="*/ 21772 w 925286"/>
              <a:gd name="connsiteY5" fmla="*/ 261868 h 1557268"/>
              <a:gd name="connsiteX6" fmla="*/ 54429 w 925286"/>
              <a:gd name="connsiteY6" fmla="*/ 229211 h 1557268"/>
              <a:gd name="connsiteX7" fmla="*/ 119743 w 925286"/>
              <a:gd name="connsiteY7" fmla="*/ 185668 h 1557268"/>
              <a:gd name="connsiteX8" fmla="*/ 239486 w 925286"/>
              <a:gd name="connsiteY8" fmla="*/ 98583 h 1557268"/>
              <a:gd name="connsiteX9" fmla="*/ 381000 w 925286"/>
              <a:gd name="connsiteY9" fmla="*/ 65926 h 1557268"/>
              <a:gd name="connsiteX10" fmla="*/ 783772 w 925286"/>
              <a:gd name="connsiteY10" fmla="*/ 22383 h 15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5286" h="1557268">
                <a:moveTo>
                  <a:pt x="925286" y="1557268"/>
                </a:moveTo>
                <a:cubicBezTo>
                  <a:pt x="729980" y="1454476"/>
                  <a:pt x="420568" y="1302261"/>
                  <a:pt x="293914" y="1154497"/>
                </a:cubicBezTo>
                <a:cubicBezTo>
                  <a:pt x="177549" y="1018737"/>
                  <a:pt x="273768" y="1137178"/>
                  <a:pt x="185057" y="1012983"/>
                </a:cubicBezTo>
                <a:cubicBezTo>
                  <a:pt x="111571" y="910102"/>
                  <a:pt x="117893" y="939725"/>
                  <a:pt x="65314" y="817040"/>
                </a:cubicBezTo>
                <a:cubicBezTo>
                  <a:pt x="17907" y="706423"/>
                  <a:pt x="22451" y="700692"/>
                  <a:pt x="0" y="588440"/>
                </a:cubicBezTo>
                <a:cubicBezTo>
                  <a:pt x="7257" y="479583"/>
                  <a:pt x="5428" y="369736"/>
                  <a:pt x="21772" y="261868"/>
                </a:cubicBezTo>
                <a:cubicBezTo>
                  <a:pt x="24078" y="246647"/>
                  <a:pt x="42277" y="238662"/>
                  <a:pt x="54429" y="229211"/>
                </a:cubicBezTo>
                <a:cubicBezTo>
                  <a:pt x="75083" y="213147"/>
                  <a:pt x="99089" y="201732"/>
                  <a:pt x="119743" y="185668"/>
                </a:cubicBezTo>
                <a:cubicBezTo>
                  <a:pt x="194302" y="127677"/>
                  <a:pt x="99994" y="163679"/>
                  <a:pt x="239486" y="98583"/>
                </a:cubicBezTo>
                <a:cubicBezTo>
                  <a:pt x="278150" y="80540"/>
                  <a:pt x="338723" y="72972"/>
                  <a:pt x="381000" y="65926"/>
                </a:cubicBezTo>
                <a:cubicBezTo>
                  <a:pt x="526099" y="-50153"/>
                  <a:pt x="412195" y="22383"/>
                  <a:pt x="783772" y="22383"/>
                </a:cubicBezTo>
              </a:path>
            </a:pathLst>
          </a:custGeom>
          <a:ln w="38100" cap="flat" cmpd="sng" algn="ctr">
            <a:solidFill>
              <a:schemeClr val="accent5">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7394B5D0-DFD9-0EAC-2231-D5733A23EB40}"/>
              </a:ext>
            </a:extLst>
          </p:cNvPr>
          <p:cNvSpPr txBox="1"/>
          <p:nvPr/>
        </p:nvSpPr>
        <p:spPr>
          <a:xfrm>
            <a:off x="229700" y="3773481"/>
            <a:ext cx="1665514" cy="646331"/>
          </a:xfrm>
          <a:prstGeom prst="rect">
            <a:avLst/>
          </a:prstGeom>
          <a:noFill/>
        </p:spPr>
        <p:txBody>
          <a:bodyPr wrap="square" rtlCol="0">
            <a:spAutoFit/>
          </a:bodyPr>
          <a:lstStyle/>
          <a:p>
            <a:r>
              <a:rPr lang="en-GB" sz="3600">
                <a:solidFill>
                  <a:schemeClr val="bg1"/>
                </a:solidFill>
              </a:rPr>
              <a:t>Skills</a:t>
            </a:r>
          </a:p>
        </p:txBody>
      </p:sp>
      <p:sp>
        <p:nvSpPr>
          <p:cNvPr id="12" name="Free-form: Shape 11">
            <a:extLst>
              <a:ext uri="{FF2B5EF4-FFF2-40B4-BE49-F238E27FC236}">
                <a16:creationId xmlns:a16="http://schemas.microsoft.com/office/drawing/2014/main" id="{2C227687-2C97-92B9-CF8F-2F982759F1EF}"/>
              </a:ext>
            </a:extLst>
          </p:cNvPr>
          <p:cNvSpPr/>
          <p:nvPr/>
        </p:nvSpPr>
        <p:spPr>
          <a:xfrm flipH="1">
            <a:off x="6440308" y="721218"/>
            <a:ext cx="102159" cy="1118892"/>
          </a:xfrm>
          <a:custGeom>
            <a:avLst/>
            <a:gdLst>
              <a:gd name="connsiteX0" fmla="*/ 0 w 808895"/>
              <a:gd name="connsiteY0" fmla="*/ 1245287 h 1245287"/>
              <a:gd name="connsiteX1" fmla="*/ 54429 w 808895"/>
              <a:gd name="connsiteY1" fmla="*/ 918716 h 1245287"/>
              <a:gd name="connsiteX2" fmla="*/ 250372 w 808895"/>
              <a:gd name="connsiteY2" fmla="*/ 483287 h 1245287"/>
              <a:gd name="connsiteX3" fmla="*/ 315686 w 808895"/>
              <a:gd name="connsiteY3" fmla="*/ 396202 h 1245287"/>
              <a:gd name="connsiteX4" fmla="*/ 424543 w 808895"/>
              <a:gd name="connsiteY4" fmla="*/ 254687 h 1245287"/>
              <a:gd name="connsiteX5" fmla="*/ 468086 w 808895"/>
              <a:gd name="connsiteY5" fmla="*/ 222030 h 1245287"/>
              <a:gd name="connsiteX6" fmla="*/ 511629 w 808895"/>
              <a:gd name="connsiteY6" fmla="*/ 178487 h 1245287"/>
              <a:gd name="connsiteX7" fmla="*/ 598715 w 808895"/>
              <a:gd name="connsiteY7" fmla="*/ 145830 h 1245287"/>
              <a:gd name="connsiteX8" fmla="*/ 707572 w 808895"/>
              <a:gd name="connsiteY8" fmla="*/ 80516 h 1245287"/>
              <a:gd name="connsiteX9" fmla="*/ 740229 w 808895"/>
              <a:gd name="connsiteY9" fmla="*/ 47859 h 1245287"/>
              <a:gd name="connsiteX10" fmla="*/ 805543 w 808895"/>
              <a:gd name="connsiteY10" fmla="*/ 4316 h 1245287"/>
              <a:gd name="connsiteX11" fmla="*/ 762000 w 808895"/>
              <a:gd name="connsiteY11" fmla="*/ 58745 h 124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8895" h="1245287">
                <a:moveTo>
                  <a:pt x="0" y="1245287"/>
                </a:moveTo>
                <a:cubicBezTo>
                  <a:pt x="18143" y="1136430"/>
                  <a:pt x="23660" y="1024698"/>
                  <a:pt x="54429" y="918716"/>
                </a:cubicBezTo>
                <a:cubicBezTo>
                  <a:pt x="100221" y="760989"/>
                  <a:pt x="159182" y="615926"/>
                  <a:pt x="250372" y="483287"/>
                </a:cubicBezTo>
                <a:cubicBezTo>
                  <a:pt x="270929" y="453386"/>
                  <a:pt x="294596" y="425729"/>
                  <a:pt x="315686" y="396202"/>
                </a:cubicBezTo>
                <a:cubicBezTo>
                  <a:pt x="366476" y="325096"/>
                  <a:pt x="356660" y="322570"/>
                  <a:pt x="424543" y="254687"/>
                </a:cubicBezTo>
                <a:cubicBezTo>
                  <a:pt x="437372" y="241858"/>
                  <a:pt x="454432" y="233977"/>
                  <a:pt x="468086" y="222030"/>
                </a:cubicBezTo>
                <a:cubicBezTo>
                  <a:pt x="483534" y="208513"/>
                  <a:pt x="493899" y="188830"/>
                  <a:pt x="511629" y="178487"/>
                </a:cubicBezTo>
                <a:cubicBezTo>
                  <a:pt x="538408" y="162866"/>
                  <a:pt x="571360" y="160419"/>
                  <a:pt x="598715" y="145830"/>
                </a:cubicBezTo>
                <a:cubicBezTo>
                  <a:pt x="761648" y="58933"/>
                  <a:pt x="616851" y="110757"/>
                  <a:pt x="707572" y="80516"/>
                </a:cubicBezTo>
                <a:cubicBezTo>
                  <a:pt x="718458" y="69630"/>
                  <a:pt x="728077" y="57310"/>
                  <a:pt x="740229" y="47859"/>
                </a:cubicBezTo>
                <a:cubicBezTo>
                  <a:pt x="760883" y="31795"/>
                  <a:pt x="824045" y="-14186"/>
                  <a:pt x="805543" y="4316"/>
                </a:cubicBezTo>
                <a:cubicBezTo>
                  <a:pt x="759434" y="50425"/>
                  <a:pt x="762000" y="27333"/>
                  <a:pt x="762000" y="58745"/>
                </a:cubicBezTo>
              </a:path>
            </a:pathLst>
          </a:custGeom>
          <a:ln w="38100" cap="flat" cmpd="sng" algn="ctr">
            <a:solidFill>
              <a:schemeClr val="accent1">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1541B7EE-16FB-425E-F07A-6C2B8EED4E6E}"/>
              </a:ext>
            </a:extLst>
          </p:cNvPr>
          <p:cNvSpPr txBox="1"/>
          <p:nvPr/>
        </p:nvSpPr>
        <p:spPr>
          <a:xfrm>
            <a:off x="5601630" y="216645"/>
            <a:ext cx="2884715" cy="646331"/>
          </a:xfrm>
          <a:prstGeom prst="rect">
            <a:avLst/>
          </a:prstGeom>
          <a:noFill/>
        </p:spPr>
        <p:txBody>
          <a:bodyPr wrap="square" rtlCol="0">
            <a:spAutoFit/>
          </a:bodyPr>
          <a:lstStyle/>
          <a:p>
            <a:r>
              <a:rPr lang="en-GB" sz="3600">
                <a:solidFill>
                  <a:schemeClr val="bg1"/>
                </a:solidFill>
              </a:rPr>
              <a:t>Knowledge</a:t>
            </a:r>
          </a:p>
        </p:txBody>
      </p:sp>
      <p:sp>
        <p:nvSpPr>
          <p:cNvPr id="15" name="Free-form: Shape 14">
            <a:extLst>
              <a:ext uri="{FF2B5EF4-FFF2-40B4-BE49-F238E27FC236}">
                <a16:creationId xmlns:a16="http://schemas.microsoft.com/office/drawing/2014/main" id="{73CFDCBD-1C11-9F9E-EFA6-8BF79E6B1FF7}"/>
              </a:ext>
            </a:extLst>
          </p:cNvPr>
          <p:cNvSpPr/>
          <p:nvPr/>
        </p:nvSpPr>
        <p:spPr>
          <a:xfrm>
            <a:off x="751114" y="2867255"/>
            <a:ext cx="1367190" cy="888316"/>
          </a:xfrm>
          <a:custGeom>
            <a:avLst/>
            <a:gdLst>
              <a:gd name="connsiteX0" fmla="*/ 0 w 808895"/>
              <a:gd name="connsiteY0" fmla="*/ 1245287 h 1245287"/>
              <a:gd name="connsiteX1" fmla="*/ 54429 w 808895"/>
              <a:gd name="connsiteY1" fmla="*/ 918716 h 1245287"/>
              <a:gd name="connsiteX2" fmla="*/ 250372 w 808895"/>
              <a:gd name="connsiteY2" fmla="*/ 483287 h 1245287"/>
              <a:gd name="connsiteX3" fmla="*/ 315686 w 808895"/>
              <a:gd name="connsiteY3" fmla="*/ 396202 h 1245287"/>
              <a:gd name="connsiteX4" fmla="*/ 424543 w 808895"/>
              <a:gd name="connsiteY4" fmla="*/ 254687 h 1245287"/>
              <a:gd name="connsiteX5" fmla="*/ 468086 w 808895"/>
              <a:gd name="connsiteY5" fmla="*/ 222030 h 1245287"/>
              <a:gd name="connsiteX6" fmla="*/ 511629 w 808895"/>
              <a:gd name="connsiteY6" fmla="*/ 178487 h 1245287"/>
              <a:gd name="connsiteX7" fmla="*/ 598715 w 808895"/>
              <a:gd name="connsiteY7" fmla="*/ 145830 h 1245287"/>
              <a:gd name="connsiteX8" fmla="*/ 707572 w 808895"/>
              <a:gd name="connsiteY8" fmla="*/ 80516 h 1245287"/>
              <a:gd name="connsiteX9" fmla="*/ 740229 w 808895"/>
              <a:gd name="connsiteY9" fmla="*/ 47859 h 1245287"/>
              <a:gd name="connsiteX10" fmla="*/ 805543 w 808895"/>
              <a:gd name="connsiteY10" fmla="*/ 4316 h 1245287"/>
              <a:gd name="connsiteX11" fmla="*/ 762000 w 808895"/>
              <a:gd name="connsiteY11" fmla="*/ 58745 h 124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8895" h="1245287">
                <a:moveTo>
                  <a:pt x="0" y="1245287"/>
                </a:moveTo>
                <a:cubicBezTo>
                  <a:pt x="18143" y="1136430"/>
                  <a:pt x="23660" y="1024698"/>
                  <a:pt x="54429" y="918716"/>
                </a:cubicBezTo>
                <a:cubicBezTo>
                  <a:pt x="100221" y="760989"/>
                  <a:pt x="159182" y="615926"/>
                  <a:pt x="250372" y="483287"/>
                </a:cubicBezTo>
                <a:cubicBezTo>
                  <a:pt x="270929" y="453386"/>
                  <a:pt x="294596" y="425729"/>
                  <a:pt x="315686" y="396202"/>
                </a:cubicBezTo>
                <a:cubicBezTo>
                  <a:pt x="366476" y="325096"/>
                  <a:pt x="356660" y="322570"/>
                  <a:pt x="424543" y="254687"/>
                </a:cubicBezTo>
                <a:cubicBezTo>
                  <a:pt x="437372" y="241858"/>
                  <a:pt x="454432" y="233977"/>
                  <a:pt x="468086" y="222030"/>
                </a:cubicBezTo>
                <a:cubicBezTo>
                  <a:pt x="483534" y="208513"/>
                  <a:pt x="493899" y="188830"/>
                  <a:pt x="511629" y="178487"/>
                </a:cubicBezTo>
                <a:cubicBezTo>
                  <a:pt x="538408" y="162866"/>
                  <a:pt x="571360" y="160419"/>
                  <a:pt x="598715" y="145830"/>
                </a:cubicBezTo>
                <a:cubicBezTo>
                  <a:pt x="761648" y="58933"/>
                  <a:pt x="616851" y="110757"/>
                  <a:pt x="707572" y="80516"/>
                </a:cubicBezTo>
                <a:cubicBezTo>
                  <a:pt x="718458" y="69630"/>
                  <a:pt x="728077" y="57310"/>
                  <a:pt x="740229" y="47859"/>
                </a:cubicBezTo>
                <a:cubicBezTo>
                  <a:pt x="760883" y="31795"/>
                  <a:pt x="824045" y="-14186"/>
                  <a:pt x="805543" y="4316"/>
                </a:cubicBezTo>
                <a:cubicBezTo>
                  <a:pt x="759434" y="50425"/>
                  <a:pt x="762000" y="27333"/>
                  <a:pt x="762000" y="58745"/>
                </a:cubicBezTo>
              </a:path>
            </a:pathLst>
          </a:cu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4897B05F-E19C-CF3B-4204-467ACB5FF3E0}"/>
              </a:ext>
            </a:extLst>
          </p:cNvPr>
          <p:cNvSpPr txBox="1"/>
          <p:nvPr/>
        </p:nvSpPr>
        <p:spPr>
          <a:xfrm>
            <a:off x="2118304" y="5596144"/>
            <a:ext cx="3110519" cy="923330"/>
          </a:xfrm>
          <a:prstGeom prst="rect">
            <a:avLst/>
          </a:prstGeom>
          <a:noFill/>
        </p:spPr>
        <p:txBody>
          <a:bodyPr wrap="square" rtlCol="0">
            <a:spAutoFit/>
          </a:bodyPr>
          <a:lstStyle/>
          <a:p>
            <a:r>
              <a:rPr lang="en-GB" b="1">
                <a:solidFill>
                  <a:srgbClr val="FFC000"/>
                </a:solidFill>
              </a:rPr>
              <a:t>Learning about science: </a:t>
            </a:r>
            <a:r>
              <a:rPr lang="en-GB">
                <a:solidFill>
                  <a:srgbClr val="FFC000"/>
                </a:solidFill>
              </a:rPr>
              <a:t>methods, processes &amp; techniques</a:t>
            </a:r>
          </a:p>
        </p:txBody>
      </p:sp>
      <p:sp>
        <p:nvSpPr>
          <p:cNvPr id="17" name="TextBox 16">
            <a:extLst>
              <a:ext uri="{FF2B5EF4-FFF2-40B4-BE49-F238E27FC236}">
                <a16:creationId xmlns:a16="http://schemas.microsoft.com/office/drawing/2014/main" id="{82CF8654-A4CD-64F6-B022-7A567EFA384C}"/>
              </a:ext>
            </a:extLst>
          </p:cNvPr>
          <p:cNvSpPr txBox="1"/>
          <p:nvPr/>
        </p:nvSpPr>
        <p:spPr>
          <a:xfrm>
            <a:off x="5767041" y="5104322"/>
            <a:ext cx="3110519" cy="646331"/>
          </a:xfrm>
          <a:prstGeom prst="rect">
            <a:avLst/>
          </a:prstGeom>
          <a:noFill/>
        </p:spPr>
        <p:txBody>
          <a:bodyPr wrap="square" rtlCol="0">
            <a:spAutoFit/>
          </a:bodyPr>
          <a:lstStyle/>
          <a:p>
            <a:r>
              <a:rPr lang="en-GB" b="1">
                <a:solidFill>
                  <a:schemeClr val="accent4">
                    <a:lumMod val="40000"/>
                    <a:lumOff val="60000"/>
                  </a:schemeClr>
                </a:solidFill>
              </a:rPr>
              <a:t>Learning science: </a:t>
            </a:r>
            <a:r>
              <a:rPr lang="en-GB">
                <a:solidFill>
                  <a:schemeClr val="accent4">
                    <a:lumMod val="40000"/>
                    <a:lumOff val="60000"/>
                  </a:schemeClr>
                </a:solidFill>
              </a:rPr>
              <a:t>curiosity, discovery &amp; understanding</a:t>
            </a:r>
          </a:p>
        </p:txBody>
      </p:sp>
      <p:sp>
        <p:nvSpPr>
          <p:cNvPr id="18" name="TextBox 17">
            <a:extLst>
              <a:ext uri="{FF2B5EF4-FFF2-40B4-BE49-F238E27FC236}">
                <a16:creationId xmlns:a16="http://schemas.microsoft.com/office/drawing/2014/main" id="{07556974-2DF6-9C94-6032-A622B9F66C6B}"/>
              </a:ext>
            </a:extLst>
          </p:cNvPr>
          <p:cNvSpPr txBox="1"/>
          <p:nvPr/>
        </p:nvSpPr>
        <p:spPr>
          <a:xfrm>
            <a:off x="9294334" y="4965822"/>
            <a:ext cx="3110519" cy="923330"/>
          </a:xfrm>
          <a:prstGeom prst="rect">
            <a:avLst/>
          </a:prstGeom>
          <a:noFill/>
        </p:spPr>
        <p:txBody>
          <a:bodyPr wrap="square" rtlCol="0">
            <a:spAutoFit/>
          </a:bodyPr>
          <a:lstStyle/>
          <a:p>
            <a:r>
              <a:rPr lang="en-GB" b="1">
                <a:solidFill>
                  <a:schemeClr val="accent5">
                    <a:lumMod val="20000"/>
                    <a:lumOff val="80000"/>
                  </a:schemeClr>
                </a:solidFill>
              </a:rPr>
              <a:t>Doing science &amp; being: </a:t>
            </a:r>
            <a:r>
              <a:rPr lang="en-GB">
                <a:solidFill>
                  <a:schemeClr val="accent5">
                    <a:lumMod val="20000"/>
                    <a:lumOff val="80000"/>
                  </a:schemeClr>
                </a:solidFill>
              </a:rPr>
              <a:t>application, innovation &amp; impact</a:t>
            </a:r>
          </a:p>
        </p:txBody>
      </p:sp>
    </p:spTree>
    <p:extLst>
      <p:ext uri="{BB962C8B-B14F-4D97-AF65-F5344CB8AC3E}">
        <p14:creationId xmlns:p14="http://schemas.microsoft.com/office/powerpoint/2010/main" val="686192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00BAF-82D4-2FF9-1A20-E47D8C665899}"/>
              </a:ext>
            </a:extLst>
          </p:cNvPr>
          <p:cNvPicPr>
            <a:picLocks noChangeAspect="1"/>
          </p:cNvPicPr>
          <p:nvPr/>
        </p:nvPicPr>
        <p:blipFill>
          <a:blip r:embed="rId3"/>
          <a:stretch>
            <a:fillRect/>
          </a:stretch>
        </p:blipFill>
        <p:spPr>
          <a:xfrm>
            <a:off x="359229" y="182260"/>
            <a:ext cx="11545536" cy="6534226"/>
          </a:xfrm>
          <a:prstGeom prst="rect">
            <a:avLst/>
          </a:prstGeom>
        </p:spPr>
      </p:pic>
    </p:spTree>
    <p:extLst>
      <p:ext uri="{BB962C8B-B14F-4D97-AF65-F5344CB8AC3E}">
        <p14:creationId xmlns:p14="http://schemas.microsoft.com/office/powerpoint/2010/main" val="2574441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1A66-48A8-FEA6-0D3F-DC9C35CD51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F268F0-BE75-71BF-D32B-E2DE1069CE15}"/>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449E3BCC-94E3-D6E5-9C47-76CED5BDF56F}"/>
              </a:ext>
            </a:extLst>
          </p:cNvPr>
          <p:cNvSpPr txBox="1"/>
          <p:nvPr/>
        </p:nvSpPr>
        <p:spPr>
          <a:xfrm>
            <a:off x="319125" y="478256"/>
            <a:ext cx="9424007" cy="769441"/>
          </a:xfrm>
          <a:prstGeom prst="rect">
            <a:avLst/>
          </a:prstGeom>
          <a:solidFill>
            <a:schemeClr val="accent1">
              <a:lumMod val="50000"/>
            </a:schemeClr>
          </a:solidFill>
        </p:spPr>
        <p:txBody>
          <a:bodyPr wrap="square" rtlCol="0">
            <a:spAutoFit/>
          </a:bodyPr>
          <a:lstStyle/>
          <a:p>
            <a:r>
              <a:rPr lang="en-GB" sz="4400" b="1">
                <a:solidFill>
                  <a:schemeClr val="accent5">
                    <a:lumMod val="20000"/>
                    <a:lumOff val="80000"/>
                  </a:schemeClr>
                </a:solidFill>
                <a:latin typeface="Arial" panose="020B0604020202020204" pitchFamily="34" charset="0"/>
                <a:cs typeface="Arial" panose="020B0604020202020204" pitchFamily="34" charset="0"/>
              </a:rPr>
              <a:t>Advantages</a:t>
            </a:r>
            <a:r>
              <a:rPr lang="en-GB" sz="4400">
                <a:solidFill>
                  <a:schemeClr val="bg1"/>
                </a:solidFill>
                <a:latin typeface="Arial" panose="020B0604020202020204" pitchFamily="34" charset="0"/>
                <a:cs typeface="Arial" panose="020B0604020202020204" pitchFamily="34" charset="0"/>
              </a:rPr>
              <a:t> </a:t>
            </a:r>
            <a:r>
              <a:rPr lang="en-GB" sz="4400">
                <a:solidFill>
                  <a:schemeClr val="accent5">
                    <a:lumMod val="20000"/>
                    <a:lumOff val="80000"/>
                  </a:schemeClr>
                </a:solidFill>
                <a:latin typeface="Arial" panose="020B0604020202020204" pitchFamily="34" charset="0"/>
                <a:cs typeface="Arial" panose="020B0604020202020204" pitchFamily="34" charset="0"/>
              </a:rPr>
              <a:t>- Three big ideas</a:t>
            </a:r>
          </a:p>
        </p:txBody>
      </p:sp>
      <p:sp>
        <p:nvSpPr>
          <p:cNvPr id="7" name="TextBox 6">
            <a:extLst>
              <a:ext uri="{FF2B5EF4-FFF2-40B4-BE49-F238E27FC236}">
                <a16:creationId xmlns:a16="http://schemas.microsoft.com/office/drawing/2014/main" id="{8E7972A1-E7C4-9F61-16CD-5EF02A32D18E}"/>
              </a:ext>
            </a:extLst>
          </p:cNvPr>
          <p:cNvSpPr txBox="1"/>
          <p:nvPr/>
        </p:nvSpPr>
        <p:spPr>
          <a:xfrm>
            <a:off x="425003" y="1390918"/>
            <a:ext cx="11307651" cy="4955203"/>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Offers flexibility and more connected – true 3-18 curriculum</a:t>
            </a: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Easier to show progress, assess and support </a:t>
            </a:r>
            <a:r>
              <a:rPr lang="en-GB" sz="3200" dirty="0" err="1">
                <a:solidFill>
                  <a:schemeClr val="accent1">
                    <a:lumMod val="20000"/>
                    <a:lumOff val="80000"/>
                  </a:schemeClr>
                </a:solidFill>
              </a:rPr>
              <a:t>IDL</a:t>
            </a:r>
            <a:endParaRPr lang="en-GB" sz="3200" dirty="0">
              <a:solidFill>
                <a:schemeClr val="accent1">
                  <a:lumMod val="20000"/>
                  <a:lumOff val="80000"/>
                </a:schemeClr>
              </a:solidFill>
            </a:endParaRP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Clear focus on practical work – protects skills</a:t>
            </a: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Feels like true sciences big ideas and not organisers</a:t>
            </a: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Less scary for non-specialists</a:t>
            </a: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Feels different to what we have currently</a:t>
            </a:r>
          </a:p>
          <a:p>
            <a:pPr marL="457200" indent="-457200">
              <a:spcAft>
                <a:spcPts val="1200"/>
              </a:spcAft>
              <a:buFont typeface="Wingdings" panose="05000000000000000000" pitchFamily="2" charset="2"/>
              <a:buChar char="ü"/>
            </a:pPr>
            <a:r>
              <a:rPr lang="en-GB" sz="3200" dirty="0">
                <a:solidFill>
                  <a:schemeClr val="accent1">
                    <a:lumMod val="20000"/>
                    <a:lumOff val="80000"/>
                  </a:schemeClr>
                </a:solidFill>
              </a:rPr>
              <a:t>Common language to other curriculum areas is positive for early learning and childcare and primary</a:t>
            </a:r>
          </a:p>
        </p:txBody>
      </p:sp>
    </p:spTree>
    <p:extLst>
      <p:ext uri="{BB962C8B-B14F-4D97-AF65-F5344CB8AC3E}">
        <p14:creationId xmlns:p14="http://schemas.microsoft.com/office/powerpoint/2010/main" val="3352231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6E05-9C0B-4AAA-7139-7D0AC4F9DE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9D17CF-FBBD-357C-B78A-F9EF3A5B68FD}"/>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06422C9E-ED2B-C107-5205-CCE632889147}"/>
              </a:ext>
            </a:extLst>
          </p:cNvPr>
          <p:cNvSpPr txBox="1"/>
          <p:nvPr/>
        </p:nvSpPr>
        <p:spPr>
          <a:xfrm>
            <a:off x="319125" y="478256"/>
            <a:ext cx="9424007" cy="769441"/>
          </a:xfrm>
          <a:prstGeom prst="rect">
            <a:avLst/>
          </a:prstGeom>
          <a:solidFill>
            <a:schemeClr val="accent1">
              <a:lumMod val="50000"/>
            </a:schemeClr>
          </a:solidFill>
        </p:spPr>
        <p:txBody>
          <a:bodyPr wrap="square" rtlCol="0">
            <a:spAutoFit/>
          </a:bodyPr>
          <a:lstStyle/>
          <a:p>
            <a:r>
              <a:rPr lang="en-GB" sz="4400" b="1">
                <a:solidFill>
                  <a:schemeClr val="accent5">
                    <a:lumMod val="20000"/>
                    <a:lumOff val="80000"/>
                  </a:schemeClr>
                </a:solidFill>
                <a:latin typeface="Arial" panose="020B0604020202020204" pitchFamily="34" charset="0"/>
                <a:cs typeface="Arial" panose="020B0604020202020204" pitchFamily="34" charset="0"/>
              </a:rPr>
              <a:t>Advantages</a:t>
            </a:r>
            <a:r>
              <a:rPr lang="en-GB" sz="4400">
                <a:solidFill>
                  <a:schemeClr val="bg1"/>
                </a:solidFill>
                <a:latin typeface="Arial" panose="020B0604020202020204" pitchFamily="34" charset="0"/>
                <a:cs typeface="Arial" panose="020B0604020202020204" pitchFamily="34" charset="0"/>
              </a:rPr>
              <a:t> </a:t>
            </a:r>
            <a:r>
              <a:rPr lang="en-GB" sz="4400">
                <a:solidFill>
                  <a:schemeClr val="accent5">
                    <a:lumMod val="20000"/>
                    <a:lumOff val="80000"/>
                  </a:schemeClr>
                </a:solidFill>
                <a:latin typeface="Arial" panose="020B0604020202020204" pitchFamily="34" charset="0"/>
                <a:cs typeface="Arial" panose="020B0604020202020204" pitchFamily="34" charset="0"/>
              </a:rPr>
              <a:t>- Three big ideas</a:t>
            </a:r>
          </a:p>
        </p:txBody>
      </p:sp>
      <p:sp>
        <p:nvSpPr>
          <p:cNvPr id="7" name="TextBox 6">
            <a:extLst>
              <a:ext uri="{FF2B5EF4-FFF2-40B4-BE49-F238E27FC236}">
                <a16:creationId xmlns:a16="http://schemas.microsoft.com/office/drawing/2014/main" id="{35AAD83A-684C-0045-DAE3-12EFDBD12A14}"/>
              </a:ext>
            </a:extLst>
          </p:cNvPr>
          <p:cNvSpPr txBox="1"/>
          <p:nvPr/>
        </p:nvSpPr>
        <p:spPr>
          <a:xfrm>
            <a:off x="425003" y="1390918"/>
            <a:ext cx="11307651" cy="5109091"/>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More manageable number</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Empowers learners to think differently</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Lot more clarity</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More likely to look at action part if only one of three big ideas</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More equity of knowledge across three big ideas</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Sciences disciplines are still clearly identifiable</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Easier to align with myriad of sciences qualifications (+200)</a:t>
            </a:r>
          </a:p>
          <a:p>
            <a:pPr marL="457200" indent="-457200">
              <a:spcAft>
                <a:spcPts val="1200"/>
              </a:spcAft>
              <a:buFont typeface="Wingdings" panose="05000000000000000000" pitchFamily="2" charset="2"/>
              <a:buChar char="ü"/>
            </a:pPr>
            <a:r>
              <a:rPr lang="en-GB" sz="3200">
                <a:solidFill>
                  <a:schemeClr val="accent1">
                    <a:lumMod val="20000"/>
                    <a:lumOff val="80000"/>
                  </a:schemeClr>
                </a:solidFill>
              </a:rPr>
              <a:t>Learners will feel like active players – here’s what I can do</a:t>
            </a:r>
          </a:p>
        </p:txBody>
      </p:sp>
    </p:spTree>
    <p:extLst>
      <p:ext uri="{BB962C8B-B14F-4D97-AF65-F5344CB8AC3E}">
        <p14:creationId xmlns:p14="http://schemas.microsoft.com/office/powerpoint/2010/main" val="41472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CA88-8028-BE3E-0E15-8725685694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DE4E72-3053-8949-AE47-ED1DE7056ACA}"/>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7C4638B3-DEC1-4240-0E8E-AAE5F0C142DF}"/>
              </a:ext>
            </a:extLst>
          </p:cNvPr>
          <p:cNvSpPr txBox="1"/>
          <p:nvPr/>
        </p:nvSpPr>
        <p:spPr>
          <a:xfrm>
            <a:off x="914976" y="344811"/>
            <a:ext cx="11246103" cy="769441"/>
          </a:xfrm>
          <a:prstGeom prst="rect">
            <a:avLst/>
          </a:prstGeom>
          <a:solidFill>
            <a:schemeClr val="accent1">
              <a:lumMod val="50000"/>
            </a:schemeClr>
          </a:solidFill>
        </p:spPr>
        <p:txBody>
          <a:bodyPr wrap="square" rtlCol="0">
            <a:spAutoFit/>
          </a:bodyPr>
          <a:lstStyle/>
          <a:p>
            <a:r>
              <a:rPr lang="en-GB" sz="4400" b="1">
                <a:solidFill>
                  <a:schemeClr val="accent3">
                    <a:lumMod val="20000"/>
                    <a:lumOff val="80000"/>
                  </a:schemeClr>
                </a:solidFill>
                <a:latin typeface="Arial" panose="020B0604020202020204" pitchFamily="34" charset="0"/>
                <a:cs typeface="Arial" panose="020B0604020202020204" pitchFamily="34" charset="0"/>
              </a:rPr>
              <a:t>Won’t knowledge big idea be too big?</a:t>
            </a:r>
            <a:r>
              <a:rPr lang="en-GB" sz="4400" b="1">
                <a:solidFill>
                  <a:schemeClr val="accent3">
                    <a:lumMod val="20000"/>
                    <a:lumOff val="80000"/>
                  </a:schemeClr>
                </a:solidFill>
                <a:latin typeface="Times New Roman" panose="02020603050405020304" pitchFamily="18" charset="0"/>
                <a:cs typeface="Times New Roman" panose="02020603050405020304" pitchFamily="18" charset="0"/>
              </a:rPr>
              <a:t> </a:t>
            </a:r>
            <a:endParaRPr lang="en-GB" sz="4400">
              <a:solidFill>
                <a:schemeClr val="accent3">
                  <a:lumMod val="20000"/>
                  <a:lumOff val="8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7B02C9-D071-8366-5132-E543F56D59D2}"/>
              </a:ext>
            </a:extLst>
          </p:cNvPr>
          <p:cNvSpPr txBox="1"/>
          <p:nvPr/>
        </p:nvSpPr>
        <p:spPr>
          <a:xfrm>
            <a:off x="664768" y="2115339"/>
            <a:ext cx="2875202" cy="1815882"/>
          </a:xfrm>
          <a:prstGeom prst="rect">
            <a:avLst/>
          </a:prstGeom>
          <a:solidFill>
            <a:schemeClr val="accent2"/>
          </a:solidFill>
        </p:spPr>
        <p:txBody>
          <a:bodyPr wrap="square" lIns="91440" tIns="45720" rIns="91440" bIns="45720" rtlCol="0" anchor="t">
            <a:spAutoFit/>
          </a:bodyPr>
          <a:lstStyle/>
          <a:p>
            <a:pPr algn="ctr"/>
            <a:r>
              <a:rPr lang="en-GB" sz="2800" b="1"/>
              <a:t>Being scientific: </a:t>
            </a:r>
            <a:r>
              <a:rPr lang="en-GB" sz="2800"/>
              <a:t>building our </a:t>
            </a:r>
          </a:p>
          <a:p>
            <a:pPr algn="ctr"/>
            <a:r>
              <a:rPr lang="en-GB" sz="2800"/>
              <a:t>skills toolkit</a:t>
            </a:r>
          </a:p>
          <a:p>
            <a:pPr algn="ctr"/>
            <a:endParaRPr lang="en-GB" sz="2800"/>
          </a:p>
        </p:txBody>
      </p:sp>
      <p:sp>
        <p:nvSpPr>
          <p:cNvPr id="5" name="TextBox 4">
            <a:extLst>
              <a:ext uri="{FF2B5EF4-FFF2-40B4-BE49-F238E27FC236}">
                <a16:creationId xmlns:a16="http://schemas.microsoft.com/office/drawing/2014/main" id="{9E26C500-3172-AF26-F0BE-5EB114A8A15C}"/>
              </a:ext>
            </a:extLst>
          </p:cNvPr>
          <p:cNvSpPr txBox="1"/>
          <p:nvPr/>
        </p:nvSpPr>
        <p:spPr>
          <a:xfrm>
            <a:off x="4441838" y="2108578"/>
            <a:ext cx="3308323" cy="1815882"/>
          </a:xfrm>
          <a:prstGeom prst="rect">
            <a:avLst/>
          </a:prstGeom>
          <a:solidFill>
            <a:schemeClr val="accent1">
              <a:lumMod val="40000"/>
              <a:lumOff val="60000"/>
            </a:schemeClr>
          </a:solidFill>
        </p:spPr>
        <p:txBody>
          <a:bodyPr wrap="square" rtlCol="0">
            <a:spAutoFit/>
          </a:bodyPr>
          <a:lstStyle/>
          <a:p>
            <a:pPr algn="ctr"/>
            <a:r>
              <a:rPr lang="en-GB" sz="2800" b="1"/>
              <a:t>Scientific knowledge: </a:t>
            </a:r>
          </a:p>
          <a:p>
            <a:pPr algn="ctr"/>
            <a:r>
              <a:rPr lang="en-GB" sz="2800"/>
              <a:t>what we understand so far</a:t>
            </a:r>
          </a:p>
        </p:txBody>
      </p:sp>
      <p:sp>
        <p:nvSpPr>
          <p:cNvPr id="6" name="TextBox 5">
            <a:extLst>
              <a:ext uri="{FF2B5EF4-FFF2-40B4-BE49-F238E27FC236}">
                <a16:creationId xmlns:a16="http://schemas.microsoft.com/office/drawing/2014/main" id="{89B1E403-39A9-BD2B-CEA9-D557C8F2E8E8}"/>
              </a:ext>
            </a:extLst>
          </p:cNvPr>
          <p:cNvSpPr txBox="1"/>
          <p:nvPr/>
        </p:nvSpPr>
        <p:spPr>
          <a:xfrm>
            <a:off x="8595007" y="2126712"/>
            <a:ext cx="2624994" cy="1815882"/>
          </a:xfrm>
          <a:prstGeom prst="rect">
            <a:avLst/>
          </a:prstGeom>
          <a:solidFill>
            <a:schemeClr val="accent5">
              <a:lumMod val="40000"/>
              <a:lumOff val="60000"/>
            </a:schemeClr>
          </a:solidFill>
        </p:spPr>
        <p:txBody>
          <a:bodyPr wrap="square" lIns="91440" tIns="45720" rIns="91440" bIns="45720" rtlCol="0" anchor="t">
            <a:spAutoFit/>
          </a:bodyPr>
          <a:lstStyle/>
          <a:p>
            <a:pPr algn="ctr"/>
            <a:r>
              <a:rPr lang="en-GB" sz="2800" b="1"/>
              <a:t>Science in action: </a:t>
            </a:r>
            <a:endParaRPr lang="en-US"/>
          </a:p>
          <a:p>
            <a:pPr algn="ctr"/>
            <a:r>
              <a:rPr lang="en-GB" sz="2800"/>
              <a:t>be the change</a:t>
            </a:r>
          </a:p>
          <a:p>
            <a:pPr algn="ctr"/>
            <a:endParaRPr lang="en-GB" sz="2800"/>
          </a:p>
        </p:txBody>
      </p:sp>
      <p:sp>
        <p:nvSpPr>
          <p:cNvPr id="8" name="TextBox 7">
            <a:extLst>
              <a:ext uri="{FF2B5EF4-FFF2-40B4-BE49-F238E27FC236}">
                <a16:creationId xmlns:a16="http://schemas.microsoft.com/office/drawing/2014/main" id="{CD300244-C4EE-72C4-119B-909DB6D8EF76}"/>
              </a:ext>
            </a:extLst>
          </p:cNvPr>
          <p:cNvSpPr txBox="1"/>
          <p:nvPr/>
        </p:nvSpPr>
        <p:spPr>
          <a:xfrm>
            <a:off x="228601" y="4247107"/>
            <a:ext cx="11932478" cy="2246769"/>
          </a:xfrm>
          <a:prstGeom prst="rect">
            <a:avLst/>
          </a:prstGeom>
          <a:noFill/>
        </p:spPr>
        <p:txBody>
          <a:bodyPr wrap="square" rtlCol="0">
            <a:spAutoFit/>
          </a:bodyPr>
          <a:lstStyle/>
          <a:p>
            <a:r>
              <a:rPr lang="en-GB" sz="2800" b="1">
                <a:solidFill>
                  <a:schemeClr val="accent6">
                    <a:lumMod val="20000"/>
                    <a:lumOff val="80000"/>
                  </a:schemeClr>
                </a:solidFill>
              </a:rPr>
              <a:t>Remember </a:t>
            </a:r>
          </a:p>
          <a:p>
            <a:pPr marL="457200" indent="-457200">
              <a:buFont typeface="Wingdings" panose="05000000000000000000" pitchFamily="2" charset="2"/>
              <a:buChar char="Ø"/>
            </a:pPr>
            <a:r>
              <a:rPr lang="en-GB" sz="2800">
                <a:solidFill>
                  <a:schemeClr val="bg1"/>
                </a:solidFill>
              </a:rPr>
              <a:t>Each sector (ELC, primary, ASN and secondary) only works with a proportion of the knowledge</a:t>
            </a:r>
          </a:p>
          <a:p>
            <a:pPr marL="457200" indent="-457200">
              <a:buFont typeface="Wingdings" panose="05000000000000000000" pitchFamily="2" charset="2"/>
              <a:buChar char="Ø"/>
            </a:pPr>
            <a:r>
              <a:rPr lang="en-GB" sz="2800">
                <a:solidFill>
                  <a:schemeClr val="bg1"/>
                </a:solidFill>
              </a:rPr>
              <a:t>We are already exploring options for a digital platform which will help too</a:t>
            </a:r>
          </a:p>
          <a:p>
            <a:pPr marL="457200" indent="-457200">
              <a:buFont typeface="Wingdings" panose="05000000000000000000" pitchFamily="2" charset="2"/>
              <a:buChar char="Ø"/>
            </a:pPr>
            <a:r>
              <a:rPr lang="en-GB" sz="2800">
                <a:solidFill>
                  <a:schemeClr val="bg1"/>
                </a:solidFill>
              </a:rPr>
              <a:t>We will be decluttering the curriculum</a:t>
            </a:r>
          </a:p>
        </p:txBody>
      </p:sp>
      <p:sp>
        <p:nvSpPr>
          <p:cNvPr id="17" name="Free-form: Shape 16">
            <a:extLst>
              <a:ext uri="{FF2B5EF4-FFF2-40B4-BE49-F238E27FC236}">
                <a16:creationId xmlns:a16="http://schemas.microsoft.com/office/drawing/2014/main" id="{8D147073-BA16-DE49-70C7-5462A71F0CF3}"/>
              </a:ext>
            </a:extLst>
          </p:cNvPr>
          <p:cNvSpPr/>
          <p:nvPr/>
        </p:nvSpPr>
        <p:spPr>
          <a:xfrm>
            <a:off x="6019800" y="1114252"/>
            <a:ext cx="3929743" cy="954034"/>
          </a:xfrm>
          <a:custGeom>
            <a:avLst/>
            <a:gdLst>
              <a:gd name="connsiteX0" fmla="*/ 5214257 w 5214257"/>
              <a:gd name="connsiteY0" fmla="*/ 0 h 1415143"/>
              <a:gd name="connsiteX1" fmla="*/ 5170714 w 5214257"/>
              <a:gd name="connsiteY1" fmla="*/ 87086 h 1415143"/>
              <a:gd name="connsiteX2" fmla="*/ 5148943 w 5214257"/>
              <a:gd name="connsiteY2" fmla="*/ 119743 h 1415143"/>
              <a:gd name="connsiteX3" fmla="*/ 5116286 w 5214257"/>
              <a:gd name="connsiteY3" fmla="*/ 174171 h 1415143"/>
              <a:gd name="connsiteX4" fmla="*/ 5029200 w 5214257"/>
              <a:gd name="connsiteY4" fmla="*/ 315686 h 1415143"/>
              <a:gd name="connsiteX5" fmla="*/ 4811486 w 5214257"/>
              <a:gd name="connsiteY5" fmla="*/ 402771 h 1415143"/>
              <a:gd name="connsiteX6" fmla="*/ 4615543 w 5214257"/>
              <a:gd name="connsiteY6" fmla="*/ 511628 h 1415143"/>
              <a:gd name="connsiteX7" fmla="*/ 4245429 w 5214257"/>
              <a:gd name="connsiteY7" fmla="*/ 674914 h 1415143"/>
              <a:gd name="connsiteX8" fmla="*/ 3820886 w 5214257"/>
              <a:gd name="connsiteY8" fmla="*/ 794657 h 1415143"/>
              <a:gd name="connsiteX9" fmla="*/ 3570514 w 5214257"/>
              <a:gd name="connsiteY9" fmla="*/ 838200 h 1415143"/>
              <a:gd name="connsiteX10" fmla="*/ 3276600 w 5214257"/>
              <a:gd name="connsiteY10" fmla="*/ 881743 h 1415143"/>
              <a:gd name="connsiteX11" fmla="*/ 2960914 w 5214257"/>
              <a:gd name="connsiteY11" fmla="*/ 892628 h 1415143"/>
              <a:gd name="connsiteX12" fmla="*/ 2427514 w 5214257"/>
              <a:gd name="connsiteY12" fmla="*/ 914400 h 1415143"/>
              <a:gd name="connsiteX13" fmla="*/ 1023257 w 5214257"/>
              <a:gd name="connsiteY13" fmla="*/ 870857 h 1415143"/>
              <a:gd name="connsiteX14" fmla="*/ 566057 w 5214257"/>
              <a:gd name="connsiteY14" fmla="*/ 783771 h 1415143"/>
              <a:gd name="connsiteX15" fmla="*/ 261257 w 5214257"/>
              <a:gd name="connsiteY15" fmla="*/ 762000 h 1415143"/>
              <a:gd name="connsiteX16" fmla="*/ 76200 w 5214257"/>
              <a:gd name="connsiteY16" fmla="*/ 794657 h 1415143"/>
              <a:gd name="connsiteX17" fmla="*/ 0 w 5214257"/>
              <a:gd name="connsiteY17" fmla="*/ 914400 h 1415143"/>
              <a:gd name="connsiteX18" fmla="*/ 10886 w 5214257"/>
              <a:gd name="connsiteY18" fmla="*/ 1099457 h 1415143"/>
              <a:gd name="connsiteX19" fmla="*/ 43543 w 5214257"/>
              <a:gd name="connsiteY19" fmla="*/ 1132114 h 1415143"/>
              <a:gd name="connsiteX20" fmla="*/ 43543 w 5214257"/>
              <a:gd name="connsiteY20" fmla="*/ 1415143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4257" h="1415143">
                <a:moveTo>
                  <a:pt x="5214257" y="0"/>
                </a:moveTo>
                <a:cubicBezTo>
                  <a:pt x="5199743" y="29029"/>
                  <a:pt x="5186255" y="58594"/>
                  <a:pt x="5170714" y="87086"/>
                </a:cubicBezTo>
                <a:cubicBezTo>
                  <a:pt x="5164449" y="98571"/>
                  <a:pt x="5155877" y="108649"/>
                  <a:pt x="5148943" y="119743"/>
                </a:cubicBezTo>
                <a:cubicBezTo>
                  <a:pt x="5137729" y="137685"/>
                  <a:pt x="5126317" y="155542"/>
                  <a:pt x="5116286" y="174171"/>
                </a:cubicBezTo>
                <a:cubicBezTo>
                  <a:pt x="5104496" y="196066"/>
                  <a:pt x="5062847" y="297461"/>
                  <a:pt x="5029200" y="315686"/>
                </a:cubicBezTo>
                <a:cubicBezTo>
                  <a:pt x="4960473" y="352913"/>
                  <a:pt x="4882124" y="369311"/>
                  <a:pt x="4811486" y="402771"/>
                </a:cubicBezTo>
                <a:cubicBezTo>
                  <a:pt x="4743961" y="434756"/>
                  <a:pt x="4682882" y="479254"/>
                  <a:pt x="4615543" y="511628"/>
                </a:cubicBezTo>
                <a:cubicBezTo>
                  <a:pt x="4494014" y="570055"/>
                  <a:pt x="4374014" y="634308"/>
                  <a:pt x="4245429" y="674914"/>
                </a:cubicBezTo>
                <a:cubicBezTo>
                  <a:pt x="4073601" y="729175"/>
                  <a:pt x="3998720" y="757436"/>
                  <a:pt x="3820886" y="794657"/>
                </a:cubicBezTo>
                <a:cubicBezTo>
                  <a:pt x="3737973" y="812011"/>
                  <a:pt x="3654160" y="824817"/>
                  <a:pt x="3570514" y="838200"/>
                </a:cubicBezTo>
                <a:cubicBezTo>
                  <a:pt x="3472717" y="853848"/>
                  <a:pt x="3375248" y="872935"/>
                  <a:pt x="3276600" y="881743"/>
                </a:cubicBezTo>
                <a:cubicBezTo>
                  <a:pt x="3171726" y="891107"/>
                  <a:pt x="3066127" y="888581"/>
                  <a:pt x="2960914" y="892628"/>
                </a:cubicBezTo>
                <a:lnTo>
                  <a:pt x="2427514" y="914400"/>
                </a:lnTo>
                <a:lnTo>
                  <a:pt x="1023257" y="870857"/>
                </a:lnTo>
                <a:cubicBezTo>
                  <a:pt x="415393" y="845704"/>
                  <a:pt x="1464800" y="847966"/>
                  <a:pt x="566057" y="783771"/>
                </a:cubicBezTo>
                <a:lnTo>
                  <a:pt x="261257" y="762000"/>
                </a:lnTo>
                <a:cubicBezTo>
                  <a:pt x="199571" y="772886"/>
                  <a:pt x="133774" y="769982"/>
                  <a:pt x="76200" y="794657"/>
                </a:cubicBezTo>
                <a:cubicBezTo>
                  <a:pt x="68757" y="797847"/>
                  <a:pt x="7438" y="902004"/>
                  <a:pt x="0" y="914400"/>
                </a:cubicBezTo>
                <a:cubicBezTo>
                  <a:pt x="3629" y="976086"/>
                  <a:pt x="-1233" y="1038865"/>
                  <a:pt x="10886" y="1099457"/>
                </a:cubicBezTo>
                <a:cubicBezTo>
                  <a:pt x="13905" y="1114553"/>
                  <a:pt x="41959" y="1116801"/>
                  <a:pt x="43543" y="1132114"/>
                </a:cubicBezTo>
                <a:cubicBezTo>
                  <a:pt x="53251" y="1225956"/>
                  <a:pt x="43543" y="1320800"/>
                  <a:pt x="43543" y="1415143"/>
                </a:cubicBezTo>
              </a:path>
            </a:pathLst>
          </a:custGeom>
          <a:noFill/>
          <a:ln w="76200">
            <a:solidFill>
              <a:schemeClr val="accent3">
                <a:lumMod val="20000"/>
                <a:lumOff val="80000"/>
              </a:schemeClr>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F09B937-5E42-65AE-C405-545E04EECFD4}"/>
              </a:ext>
            </a:extLst>
          </p:cNvPr>
          <p:cNvCxnSpPr/>
          <p:nvPr/>
        </p:nvCxnSpPr>
        <p:spPr>
          <a:xfrm>
            <a:off x="402771" y="2126712"/>
            <a:ext cx="0" cy="1815882"/>
          </a:xfrm>
          <a:prstGeom prst="straightConnector1">
            <a:avLst/>
          </a:prstGeom>
          <a:ln w="57150">
            <a:solidFill>
              <a:schemeClr val="accent6">
                <a:lumMod val="20000"/>
                <a:lumOff val="8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9FF0237-9BE1-E8A2-EAE7-8DFA5F562B36}"/>
              </a:ext>
            </a:extLst>
          </p:cNvPr>
          <p:cNvCxnSpPr/>
          <p:nvPr/>
        </p:nvCxnSpPr>
        <p:spPr>
          <a:xfrm>
            <a:off x="8175171" y="2126712"/>
            <a:ext cx="0" cy="1815882"/>
          </a:xfrm>
          <a:prstGeom prst="straightConnector1">
            <a:avLst/>
          </a:prstGeom>
          <a:ln w="57150">
            <a:solidFill>
              <a:schemeClr val="accent6">
                <a:lumMod val="20000"/>
                <a:lumOff val="8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BFCA187-3B4A-EBAD-0F49-6E518E2FF7B5}"/>
              </a:ext>
            </a:extLst>
          </p:cNvPr>
          <p:cNvCxnSpPr/>
          <p:nvPr/>
        </p:nvCxnSpPr>
        <p:spPr>
          <a:xfrm>
            <a:off x="3951514" y="2126712"/>
            <a:ext cx="0" cy="1815882"/>
          </a:xfrm>
          <a:prstGeom prst="straightConnector1">
            <a:avLst/>
          </a:prstGeom>
          <a:ln w="57150">
            <a:solidFill>
              <a:schemeClr val="accent6">
                <a:lumMod val="20000"/>
                <a:lumOff val="8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D07B7D9-46BA-6D7B-92EB-1133A02EC9B6}"/>
              </a:ext>
            </a:extLst>
          </p:cNvPr>
          <p:cNvCxnSpPr/>
          <p:nvPr/>
        </p:nvCxnSpPr>
        <p:spPr>
          <a:xfrm>
            <a:off x="11702142" y="2126712"/>
            <a:ext cx="0" cy="1815882"/>
          </a:xfrm>
          <a:prstGeom prst="straightConnector1">
            <a:avLst/>
          </a:prstGeom>
          <a:ln w="57150">
            <a:solidFill>
              <a:schemeClr val="accent6">
                <a:lumMod val="20000"/>
                <a:lumOff val="8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253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Test tubes with one test tube in orange with drops">
            <a:extLst>
              <a:ext uri="{FF2B5EF4-FFF2-40B4-BE49-F238E27FC236}">
                <a16:creationId xmlns:a16="http://schemas.microsoft.com/office/drawing/2014/main" id="{B2A3E3E7-5D4D-2F73-3299-6BD5ADB95E75}"/>
              </a:ext>
            </a:extLst>
          </p:cNvPr>
          <p:cNvPicPr>
            <a:picLocks noChangeAspect="1"/>
          </p:cNvPicPr>
          <p:nvPr/>
        </p:nvPicPr>
        <p:blipFill>
          <a:blip r:embed="rId3"/>
          <a:srcRect l="6157" t="6483" r="13166" b="-1"/>
          <a:stretch>
            <a:fillRect/>
          </a:stretch>
        </p:blipFill>
        <p:spPr>
          <a:xfrm>
            <a:off x="3523488" y="10"/>
            <a:ext cx="8668512" cy="6857990"/>
          </a:xfrm>
          <a:prstGeom prst="rect">
            <a:avLst/>
          </a:prstGeom>
        </p:spPr>
      </p:pic>
      <p:sp>
        <p:nvSpPr>
          <p:cNvPr id="4" name="Rectangle 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FA84296F-175F-CFC3-8BF1-85F7B1939036}"/>
              </a:ext>
            </a:extLst>
          </p:cNvPr>
          <p:cNvSpPr>
            <a:spLocks noGrp="1"/>
          </p:cNvSpPr>
          <p:nvPr/>
        </p:nvSpPr>
        <p:spPr>
          <a:xfrm>
            <a:off x="249380" y="1896142"/>
            <a:ext cx="7136042" cy="1445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a:ln>
                  <a:noFill/>
                </a:ln>
                <a:solidFill>
                  <a:prstClr val="white"/>
                </a:solidFill>
                <a:effectLst/>
                <a:uLnTx/>
                <a:uFillTx/>
                <a:latin typeface="Aptos Display" panose="02110004020202020204"/>
                <a:ea typeface="+mj-ea"/>
                <a:cs typeface="+mj-cs"/>
              </a:rPr>
              <a:t>Sciences Curriculum Improvement Cycle (CIC)</a:t>
            </a:r>
          </a:p>
        </p:txBody>
      </p:sp>
      <p:sp>
        <p:nvSpPr>
          <p:cNvPr id="6" name="Subtitle 2">
            <a:extLst>
              <a:ext uri="{FF2B5EF4-FFF2-40B4-BE49-F238E27FC236}">
                <a16:creationId xmlns:a16="http://schemas.microsoft.com/office/drawing/2014/main" id="{D8F98E59-FFB8-16F5-EFFB-6697E1E9063A}"/>
              </a:ext>
            </a:extLst>
          </p:cNvPr>
          <p:cNvSpPr>
            <a:spLocks noGrp="1"/>
          </p:cNvSpPr>
          <p:nvPr/>
        </p:nvSpPr>
        <p:spPr>
          <a:xfrm>
            <a:off x="390986" y="5270879"/>
            <a:ext cx="5705014" cy="120814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white"/>
                </a:solidFill>
                <a:effectLst/>
                <a:uLnTx/>
                <a:uFillTx/>
                <a:latin typeface="Aptos" panose="02110004020202020204"/>
                <a:ea typeface="+mn-ea"/>
                <a:cs typeface="+mn-cs"/>
              </a:rPr>
              <a:t>Science Network Webinar</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white"/>
                </a:solidFill>
                <a:effectLst/>
                <a:uLnTx/>
                <a:uFillTx/>
                <a:latin typeface="Aptos" panose="02110004020202020204"/>
                <a:ea typeface="+mn-ea"/>
                <a:cs typeface="+mn-cs"/>
              </a:rPr>
              <a:t>10 December 2025</a:t>
            </a: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05EA06-8DFD-E085-AC4C-6032DE932691}"/>
              </a:ext>
            </a:extLst>
          </p:cNvPr>
          <p:cNvSpPr/>
          <p:nvPr/>
        </p:nvSpPr>
        <p:spPr>
          <a:xfrm flipH="1">
            <a:off x="397076" y="601160"/>
            <a:ext cx="909780" cy="17841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07D0DFAF-0523-6E81-7F52-682AD3EE2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1" y="93904"/>
            <a:ext cx="3030804" cy="1209861"/>
          </a:xfrm>
          <a:prstGeom prst="rect">
            <a:avLst/>
          </a:prstGeom>
        </p:spPr>
      </p:pic>
      <p:sp>
        <p:nvSpPr>
          <p:cNvPr id="11" name="TextBox 10">
            <a:extLst>
              <a:ext uri="{FF2B5EF4-FFF2-40B4-BE49-F238E27FC236}">
                <a16:creationId xmlns:a16="http://schemas.microsoft.com/office/drawing/2014/main" id="{4EFD8E51-96AB-E4F9-C3CD-4146B81376FC}"/>
              </a:ext>
            </a:extLst>
          </p:cNvPr>
          <p:cNvSpPr txBox="1"/>
          <p:nvPr/>
        </p:nvSpPr>
        <p:spPr>
          <a:xfrm>
            <a:off x="249379" y="3340804"/>
            <a:ext cx="8808937"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C000"/>
                </a:solidFill>
                <a:effectLst/>
                <a:uLnTx/>
                <a:uFillTx/>
                <a:latin typeface="Aptos" panose="02110004020202020204"/>
                <a:ea typeface="+mn-ea"/>
                <a:cs typeface="+mn-cs"/>
              </a:rPr>
              <a:t>Focus: Big ideas and concepts</a:t>
            </a:r>
          </a:p>
        </p:txBody>
      </p:sp>
    </p:spTree>
    <p:extLst>
      <p:ext uri="{BB962C8B-B14F-4D97-AF65-F5344CB8AC3E}">
        <p14:creationId xmlns:p14="http://schemas.microsoft.com/office/powerpoint/2010/main" val="3818808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15B48-5691-674C-27BE-C891A36B12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8FC58B-2432-2280-4CF1-E5FDE3076A34}"/>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3E65D6E8-22B7-16F7-B5FA-A7DC699697D3}"/>
              </a:ext>
            </a:extLst>
          </p:cNvPr>
          <p:cNvSpPr txBox="1"/>
          <p:nvPr/>
        </p:nvSpPr>
        <p:spPr>
          <a:xfrm>
            <a:off x="571912" y="273507"/>
            <a:ext cx="11048175" cy="1200329"/>
          </a:xfrm>
          <a:prstGeom prst="rect">
            <a:avLst/>
          </a:prstGeom>
          <a:solidFill>
            <a:schemeClr val="accent1">
              <a:lumMod val="50000"/>
            </a:schemeClr>
          </a:solidFill>
        </p:spPr>
        <p:txBody>
          <a:bodyPr wrap="square" rtlCol="0">
            <a:spAutoFit/>
          </a:bodyPr>
          <a:lstStyle/>
          <a:p>
            <a:r>
              <a:rPr lang="en-GB" sz="3600" b="1">
                <a:solidFill>
                  <a:srgbClr val="FF6699"/>
                </a:solidFill>
                <a:latin typeface="Arial" panose="020B0604020202020204" pitchFamily="34" charset="0"/>
                <a:cs typeface="Arial" panose="020B0604020202020204" pitchFamily="34" charset="0"/>
              </a:rPr>
              <a:t>What the feedback told us </a:t>
            </a:r>
          </a:p>
          <a:p>
            <a:r>
              <a:rPr lang="en-GB" sz="3600" b="1">
                <a:solidFill>
                  <a:srgbClr val="FF6699"/>
                </a:solidFill>
                <a:latin typeface="Arial" panose="020B0604020202020204" pitchFamily="34" charset="0"/>
                <a:cs typeface="Arial" panose="020B0604020202020204" pitchFamily="34" charset="0"/>
              </a:rPr>
              <a:t>people liked – this can still be there </a:t>
            </a:r>
            <a:r>
              <a:rPr lang="en-GB" sz="3600" b="1">
                <a:solidFill>
                  <a:srgbClr val="FF6699"/>
                </a:solidFill>
                <a:latin typeface="Times New Roman" panose="02020603050405020304" pitchFamily="18" charset="0"/>
                <a:cs typeface="Times New Roman" panose="02020603050405020304" pitchFamily="18" charset="0"/>
              </a:rPr>
              <a:t>♥</a:t>
            </a:r>
            <a:r>
              <a:rPr lang="en-GB" sz="1600" b="1">
                <a:solidFill>
                  <a:srgbClr val="FF6699"/>
                </a:solidFill>
                <a:latin typeface="Times New Roman" panose="02020603050405020304" pitchFamily="18" charset="0"/>
                <a:cs typeface="Times New Roman" panose="02020603050405020304" pitchFamily="18" charset="0"/>
              </a:rPr>
              <a:t> </a:t>
            </a:r>
            <a:endParaRPr lang="en-GB" sz="3600">
              <a:solidFill>
                <a:srgbClr val="FF6699"/>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4D2159-8915-E7B4-1417-ACF8E02764D6}"/>
              </a:ext>
            </a:extLst>
          </p:cNvPr>
          <p:cNvSpPr txBox="1"/>
          <p:nvPr/>
        </p:nvSpPr>
        <p:spPr>
          <a:xfrm>
            <a:off x="865549" y="1717373"/>
            <a:ext cx="2624994" cy="1815882"/>
          </a:xfrm>
          <a:prstGeom prst="rect">
            <a:avLst/>
          </a:prstGeom>
          <a:solidFill>
            <a:schemeClr val="accent2"/>
          </a:solidFill>
        </p:spPr>
        <p:txBody>
          <a:bodyPr wrap="square" lIns="91440" tIns="45720" rIns="91440" bIns="45720" rtlCol="0" anchor="t">
            <a:spAutoFit/>
          </a:bodyPr>
          <a:lstStyle/>
          <a:p>
            <a:pPr algn="ctr"/>
            <a:r>
              <a:rPr lang="en-GB" sz="2800" b="1"/>
              <a:t>Being scientific: </a:t>
            </a:r>
            <a:r>
              <a:rPr lang="en-GB" sz="2800"/>
              <a:t>building our skills toolkit</a:t>
            </a:r>
          </a:p>
        </p:txBody>
      </p:sp>
      <p:sp>
        <p:nvSpPr>
          <p:cNvPr id="5" name="TextBox 4">
            <a:extLst>
              <a:ext uri="{FF2B5EF4-FFF2-40B4-BE49-F238E27FC236}">
                <a16:creationId xmlns:a16="http://schemas.microsoft.com/office/drawing/2014/main" id="{06DD44FC-C20D-500E-1D18-46B9121CA470}"/>
              </a:ext>
            </a:extLst>
          </p:cNvPr>
          <p:cNvSpPr txBox="1"/>
          <p:nvPr/>
        </p:nvSpPr>
        <p:spPr>
          <a:xfrm>
            <a:off x="4359292" y="1739785"/>
            <a:ext cx="3473416" cy="1384995"/>
          </a:xfrm>
          <a:prstGeom prst="rect">
            <a:avLst/>
          </a:prstGeom>
          <a:solidFill>
            <a:schemeClr val="accent1">
              <a:lumMod val="40000"/>
              <a:lumOff val="60000"/>
            </a:schemeClr>
          </a:solidFill>
        </p:spPr>
        <p:txBody>
          <a:bodyPr wrap="square" rtlCol="0">
            <a:spAutoFit/>
          </a:bodyPr>
          <a:lstStyle/>
          <a:p>
            <a:pPr algn="ctr"/>
            <a:r>
              <a:rPr lang="en-GB" sz="2800" b="1"/>
              <a:t>Scientific knowledge: </a:t>
            </a:r>
            <a:r>
              <a:rPr lang="en-GB" sz="2800"/>
              <a:t>what we understand so far</a:t>
            </a:r>
          </a:p>
        </p:txBody>
      </p:sp>
      <p:sp>
        <p:nvSpPr>
          <p:cNvPr id="6" name="TextBox 5">
            <a:extLst>
              <a:ext uri="{FF2B5EF4-FFF2-40B4-BE49-F238E27FC236}">
                <a16:creationId xmlns:a16="http://schemas.microsoft.com/office/drawing/2014/main" id="{3992ED73-711C-021C-021E-0578C2F931EB}"/>
              </a:ext>
            </a:extLst>
          </p:cNvPr>
          <p:cNvSpPr txBox="1"/>
          <p:nvPr/>
        </p:nvSpPr>
        <p:spPr>
          <a:xfrm>
            <a:off x="8634222" y="1747342"/>
            <a:ext cx="2624994" cy="1384995"/>
          </a:xfrm>
          <a:prstGeom prst="rect">
            <a:avLst/>
          </a:prstGeom>
          <a:solidFill>
            <a:schemeClr val="accent5">
              <a:lumMod val="40000"/>
              <a:lumOff val="60000"/>
            </a:schemeClr>
          </a:solidFill>
        </p:spPr>
        <p:txBody>
          <a:bodyPr wrap="square" lIns="91440" tIns="45720" rIns="91440" bIns="45720" rtlCol="0" anchor="t">
            <a:spAutoFit/>
          </a:bodyPr>
          <a:lstStyle/>
          <a:p>
            <a:pPr algn="ctr"/>
            <a:r>
              <a:rPr lang="en-GB" sz="2800" b="1"/>
              <a:t>Science in action: </a:t>
            </a:r>
            <a:endParaRPr lang="en-US"/>
          </a:p>
          <a:p>
            <a:pPr algn="ctr"/>
            <a:r>
              <a:rPr lang="en-GB" sz="2800"/>
              <a:t>be the change</a:t>
            </a:r>
          </a:p>
        </p:txBody>
      </p:sp>
      <p:sp>
        <p:nvSpPr>
          <p:cNvPr id="8" name="TextBox 7">
            <a:extLst>
              <a:ext uri="{FF2B5EF4-FFF2-40B4-BE49-F238E27FC236}">
                <a16:creationId xmlns:a16="http://schemas.microsoft.com/office/drawing/2014/main" id="{B53851AC-0D2F-28BD-B832-4FB2A7AF9CEE}"/>
              </a:ext>
            </a:extLst>
          </p:cNvPr>
          <p:cNvSpPr txBox="1"/>
          <p:nvPr/>
        </p:nvSpPr>
        <p:spPr>
          <a:xfrm>
            <a:off x="1080870" y="4416334"/>
            <a:ext cx="2401240" cy="373488"/>
          </a:xfrm>
          <a:prstGeom prst="rect">
            <a:avLst/>
          </a:prstGeom>
          <a:solidFill>
            <a:schemeClr val="accent2">
              <a:lumMod val="60000"/>
              <a:lumOff val="40000"/>
            </a:schemeClr>
          </a:solidFill>
        </p:spPr>
        <p:txBody>
          <a:bodyPr wrap="square" rtlCol="0">
            <a:spAutoFit/>
          </a:bodyPr>
          <a:lstStyle/>
          <a:p>
            <a:r>
              <a:rPr lang="en-GB"/>
              <a:t>Thinking scientifically</a:t>
            </a:r>
          </a:p>
        </p:txBody>
      </p:sp>
      <p:sp>
        <p:nvSpPr>
          <p:cNvPr id="10" name="TextBox 9">
            <a:extLst>
              <a:ext uri="{FF2B5EF4-FFF2-40B4-BE49-F238E27FC236}">
                <a16:creationId xmlns:a16="http://schemas.microsoft.com/office/drawing/2014/main" id="{131A4E22-354A-8127-A68D-73979BBB6CE8}"/>
              </a:ext>
            </a:extLst>
          </p:cNvPr>
          <p:cNvSpPr txBox="1"/>
          <p:nvPr/>
        </p:nvSpPr>
        <p:spPr>
          <a:xfrm>
            <a:off x="1080870" y="3799256"/>
            <a:ext cx="2401240" cy="373488"/>
          </a:xfrm>
          <a:prstGeom prst="rect">
            <a:avLst/>
          </a:prstGeom>
          <a:solidFill>
            <a:schemeClr val="accent2">
              <a:lumMod val="60000"/>
              <a:lumOff val="40000"/>
            </a:schemeClr>
          </a:solidFill>
        </p:spPr>
        <p:txBody>
          <a:bodyPr wrap="square" rtlCol="0">
            <a:spAutoFit/>
          </a:bodyPr>
          <a:lstStyle/>
          <a:p>
            <a:r>
              <a:rPr lang="en-GB"/>
              <a:t>Practical skills</a:t>
            </a:r>
          </a:p>
        </p:txBody>
      </p:sp>
      <p:sp>
        <p:nvSpPr>
          <p:cNvPr id="11" name="TextBox 10">
            <a:extLst>
              <a:ext uri="{FF2B5EF4-FFF2-40B4-BE49-F238E27FC236}">
                <a16:creationId xmlns:a16="http://schemas.microsoft.com/office/drawing/2014/main" id="{4E0C20AF-A400-B4EC-E8D2-6B16022AEB26}"/>
              </a:ext>
            </a:extLst>
          </p:cNvPr>
          <p:cNvSpPr txBox="1"/>
          <p:nvPr/>
        </p:nvSpPr>
        <p:spPr>
          <a:xfrm>
            <a:off x="1080870" y="5085760"/>
            <a:ext cx="2401240" cy="373488"/>
          </a:xfrm>
          <a:prstGeom prst="rect">
            <a:avLst/>
          </a:prstGeom>
          <a:solidFill>
            <a:schemeClr val="accent2">
              <a:lumMod val="60000"/>
              <a:lumOff val="40000"/>
            </a:schemeClr>
          </a:solidFill>
        </p:spPr>
        <p:txBody>
          <a:bodyPr wrap="square" rtlCol="0">
            <a:spAutoFit/>
          </a:bodyPr>
          <a:lstStyle/>
          <a:p>
            <a:r>
              <a:rPr lang="en-GB"/>
              <a:t>Pathways and careers</a:t>
            </a:r>
          </a:p>
        </p:txBody>
      </p:sp>
      <p:sp>
        <p:nvSpPr>
          <p:cNvPr id="17" name="TextBox 16">
            <a:extLst>
              <a:ext uri="{FF2B5EF4-FFF2-40B4-BE49-F238E27FC236}">
                <a16:creationId xmlns:a16="http://schemas.microsoft.com/office/drawing/2014/main" id="{9BA036E2-96D1-C03F-8FAC-85633E520758}"/>
              </a:ext>
            </a:extLst>
          </p:cNvPr>
          <p:cNvSpPr txBox="1"/>
          <p:nvPr/>
        </p:nvSpPr>
        <p:spPr>
          <a:xfrm>
            <a:off x="4895380" y="4308698"/>
            <a:ext cx="2401240" cy="373488"/>
          </a:xfrm>
          <a:prstGeom prst="rect">
            <a:avLst/>
          </a:prstGeom>
          <a:solidFill>
            <a:schemeClr val="accent1">
              <a:lumMod val="20000"/>
              <a:lumOff val="80000"/>
            </a:schemeClr>
          </a:solidFill>
        </p:spPr>
        <p:txBody>
          <a:bodyPr wrap="square" rtlCol="0">
            <a:spAutoFit/>
          </a:bodyPr>
          <a:lstStyle/>
          <a:p>
            <a:r>
              <a:rPr lang="en-GB"/>
              <a:t>How things work</a:t>
            </a:r>
          </a:p>
        </p:txBody>
      </p:sp>
      <p:sp>
        <p:nvSpPr>
          <p:cNvPr id="18" name="TextBox 17">
            <a:extLst>
              <a:ext uri="{FF2B5EF4-FFF2-40B4-BE49-F238E27FC236}">
                <a16:creationId xmlns:a16="http://schemas.microsoft.com/office/drawing/2014/main" id="{A126775A-A0D7-89FA-2C47-04F211473F75}"/>
              </a:ext>
            </a:extLst>
          </p:cNvPr>
          <p:cNvSpPr txBox="1"/>
          <p:nvPr/>
        </p:nvSpPr>
        <p:spPr>
          <a:xfrm>
            <a:off x="4895380" y="4911788"/>
            <a:ext cx="2401240" cy="373488"/>
          </a:xfrm>
          <a:prstGeom prst="rect">
            <a:avLst/>
          </a:prstGeom>
          <a:solidFill>
            <a:schemeClr val="accent1">
              <a:lumMod val="20000"/>
              <a:lumOff val="80000"/>
            </a:schemeClr>
          </a:solidFill>
        </p:spPr>
        <p:txBody>
          <a:bodyPr wrap="square" rtlCol="0">
            <a:spAutoFit/>
          </a:bodyPr>
          <a:lstStyle/>
          <a:p>
            <a:r>
              <a:rPr lang="en-GB"/>
              <a:t>Life and health</a:t>
            </a:r>
          </a:p>
        </p:txBody>
      </p:sp>
      <p:sp>
        <p:nvSpPr>
          <p:cNvPr id="19" name="TextBox 18">
            <a:extLst>
              <a:ext uri="{FF2B5EF4-FFF2-40B4-BE49-F238E27FC236}">
                <a16:creationId xmlns:a16="http://schemas.microsoft.com/office/drawing/2014/main" id="{8F49DC5E-4B26-E580-FD03-8244CF46E0C4}"/>
              </a:ext>
            </a:extLst>
          </p:cNvPr>
          <p:cNvSpPr txBox="1"/>
          <p:nvPr/>
        </p:nvSpPr>
        <p:spPr>
          <a:xfrm>
            <a:off x="4895380" y="3691620"/>
            <a:ext cx="2733640" cy="369332"/>
          </a:xfrm>
          <a:prstGeom prst="rect">
            <a:avLst/>
          </a:prstGeom>
          <a:solidFill>
            <a:schemeClr val="accent1">
              <a:lumMod val="20000"/>
              <a:lumOff val="80000"/>
            </a:schemeClr>
          </a:solidFill>
        </p:spPr>
        <p:txBody>
          <a:bodyPr wrap="square" rtlCol="0">
            <a:spAutoFit/>
          </a:bodyPr>
          <a:lstStyle/>
          <a:p>
            <a:r>
              <a:rPr lang="en-GB"/>
              <a:t>What things are made of</a:t>
            </a:r>
          </a:p>
        </p:txBody>
      </p:sp>
      <p:sp>
        <p:nvSpPr>
          <p:cNvPr id="20" name="TextBox 19">
            <a:extLst>
              <a:ext uri="{FF2B5EF4-FFF2-40B4-BE49-F238E27FC236}">
                <a16:creationId xmlns:a16="http://schemas.microsoft.com/office/drawing/2014/main" id="{DD0BABBD-8616-5C1E-E616-1E2708C6B6EF}"/>
              </a:ext>
            </a:extLst>
          </p:cNvPr>
          <p:cNvSpPr txBox="1"/>
          <p:nvPr/>
        </p:nvSpPr>
        <p:spPr>
          <a:xfrm>
            <a:off x="4895380" y="5544183"/>
            <a:ext cx="2780300" cy="369332"/>
          </a:xfrm>
          <a:prstGeom prst="rect">
            <a:avLst/>
          </a:prstGeom>
          <a:solidFill>
            <a:schemeClr val="accent1">
              <a:lumMod val="20000"/>
              <a:lumOff val="80000"/>
            </a:schemeClr>
          </a:solidFill>
        </p:spPr>
        <p:txBody>
          <a:bodyPr wrap="square" rtlCol="0">
            <a:spAutoFit/>
          </a:bodyPr>
          <a:lstStyle/>
          <a:p>
            <a:r>
              <a:rPr lang="en-GB"/>
              <a:t>Our world and Universe</a:t>
            </a:r>
          </a:p>
        </p:txBody>
      </p:sp>
      <p:sp>
        <p:nvSpPr>
          <p:cNvPr id="21" name="TextBox 20">
            <a:extLst>
              <a:ext uri="{FF2B5EF4-FFF2-40B4-BE49-F238E27FC236}">
                <a16:creationId xmlns:a16="http://schemas.microsoft.com/office/drawing/2014/main" id="{76D7D460-D731-E3A1-A324-32880E5D4484}"/>
              </a:ext>
            </a:extLst>
          </p:cNvPr>
          <p:cNvSpPr txBox="1"/>
          <p:nvPr/>
        </p:nvSpPr>
        <p:spPr>
          <a:xfrm>
            <a:off x="8709890" y="4237952"/>
            <a:ext cx="2401240" cy="646331"/>
          </a:xfrm>
          <a:prstGeom prst="rect">
            <a:avLst/>
          </a:prstGeom>
          <a:solidFill>
            <a:schemeClr val="accent5">
              <a:lumMod val="20000"/>
              <a:lumOff val="80000"/>
            </a:schemeClr>
          </a:solidFill>
        </p:spPr>
        <p:txBody>
          <a:bodyPr wrap="square" rtlCol="0">
            <a:spAutoFit/>
          </a:bodyPr>
          <a:lstStyle/>
          <a:p>
            <a:r>
              <a:rPr lang="en-GB"/>
              <a:t>How science changes the world</a:t>
            </a:r>
          </a:p>
        </p:txBody>
      </p:sp>
      <p:sp>
        <p:nvSpPr>
          <p:cNvPr id="22" name="TextBox 21">
            <a:extLst>
              <a:ext uri="{FF2B5EF4-FFF2-40B4-BE49-F238E27FC236}">
                <a16:creationId xmlns:a16="http://schemas.microsoft.com/office/drawing/2014/main" id="{DF764CA9-2E49-9D66-1D84-F0980DB12634}"/>
              </a:ext>
            </a:extLst>
          </p:cNvPr>
          <p:cNvSpPr txBox="1"/>
          <p:nvPr/>
        </p:nvSpPr>
        <p:spPr>
          <a:xfrm>
            <a:off x="8722769" y="5071717"/>
            <a:ext cx="2401240" cy="646331"/>
          </a:xfrm>
          <a:prstGeom prst="rect">
            <a:avLst/>
          </a:prstGeom>
          <a:solidFill>
            <a:schemeClr val="accent5">
              <a:lumMod val="20000"/>
              <a:lumOff val="80000"/>
            </a:schemeClr>
          </a:solidFill>
        </p:spPr>
        <p:txBody>
          <a:bodyPr wrap="square" rtlCol="0">
            <a:spAutoFit/>
          </a:bodyPr>
          <a:lstStyle/>
          <a:p>
            <a:r>
              <a:rPr lang="en-GB"/>
              <a:t>Sustainability now and in the future</a:t>
            </a:r>
          </a:p>
        </p:txBody>
      </p:sp>
      <p:sp>
        <p:nvSpPr>
          <p:cNvPr id="23" name="TextBox 22">
            <a:extLst>
              <a:ext uri="{FF2B5EF4-FFF2-40B4-BE49-F238E27FC236}">
                <a16:creationId xmlns:a16="http://schemas.microsoft.com/office/drawing/2014/main" id="{D6673FB8-79AC-9AC2-7F91-FDCF52EDD2B1}"/>
              </a:ext>
            </a:extLst>
          </p:cNvPr>
          <p:cNvSpPr txBox="1"/>
          <p:nvPr/>
        </p:nvSpPr>
        <p:spPr>
          <a:xfrm>
            <a:off x="8709890" y="3659511"/>
            <a:ext cx="2401240" cy="373488"/>
          </a:xfrm>
          <a:prstGeom prst="rect">
            <a:avLst/>
          </a:prstGeom>
          <a:solidFill>
            <a:schemeClr val="accent5">
              <a:lumMod val="20000"/>
              <a:lumOff val="80000"/>
            </a:schemeClr>
          </a:solidFill>
        </p:spPr>
        <p:txBody>
          <a:bodyPr wrap="square" rtlCol="0">
            <a:spAutoFit/>
          </a:bodyPr>
          <a:lstStyle/>
          <a:p>
            <a:r>
              <a:rPr lang="en-GB"/>
              <a:t>Science around me</a:t>
            </a:r>
          </a:p>
        </p:txBody>
      </p:sp>
      <p:sp>
        <p:nvSpPr>
          <p:cNvPr id="24" name="TextBox 23">
            <a:extLst>
              <a:ext uri="{FF2B5EF4-FFF2-40B4-BE49-F238E27FC236}">
                <a16:creationId xmlns:a16="http://schemas.microsoft.com/office/drawing/2014/main" id="{7B33CCC6-C124-A093-6D8B-C3B847F3FB2E}"/>
              </a:ext>
            </a:extLst>
          </p:cNvPr>
          <p:cNvSpPr txBox="1"/>
          <p:nvPr/>
        </p:nvSpPr>
        <p:spPr>
          <a:xfrm>
            <a:off x="8733220" y="5929477"/>
            <a:ext cx="2401240" cy="373488"/>
          </a:xfrm>
          <a:prstGeom prst="rect">
            <a:avLst/>
          </a:prstGeom>
          <a:solidFill>
            <a:srgbClr val="FFFF00"/>
          </a:solidFill>
        </p:spPr>
        <p:txBody>
          <a:bodyPr wrap="square" rtlCol="0">
            <a:spAutoFit/>
          </a:bodyPr>
          <a:lstStyle/>
          <a:p>
            <a:r>
              <a:rPr lang="en-GB"/>
              <a:t>Action project</a:t>
            </a:r>
          </a:p>
        </p:txBody>
      </p:sp>
      <p:sp>
        <p:nvSpPr>
          <p:cNvPr id="25" name="TextBox 24">
            <a:extLst>
              <a:ext uri="{FF2B5EF4-FFF2-40B4-BE49-F238E27FC236}">
                <a16:creationId xmlns:a16="http://schemas.microsoft.com/office/drawing/2014/main" id="{804E84A4-37F9-FDC7-2B94-29DC2F3740DB}"/>
              </a:ext>
            </a:extLst>
          </p:cNvPr>
          <p:cNvSpPr txBox="1"/>
          <p:nvPr/>
        </p:nvSpPr>
        <p:spPr>
          <a:xfrm>
            <a:off x="932784" y="6135369"/>
            <a:ext cx="10326432" cy="523220"/>
          </a:xfrm>
          <a:prstGeom prst="rect">
            <a:avLst/>
          </a:prstGeom>
          <a:noFill/>
        </p:spPr>
        <p:txBody>
          <a:bodyPr wrap="square" rtlCol="0">
            <a:spAutoFit/>
          </a:bodyPr>
          <a:lstStyle/>
          <a:p>
            <a:r>
              <a:rPr lang="en-GB" sz="2800">
                <a:solidFill>
                  <a:schemeClr val="bg1"/>
                </a:solidFill>
              </a:rPr>
              <a:t>+ We will work with these more on a daily basis</a:t>
            </a:r>
          </a:p>
        </p:txBody>
      </p:sp>
    </p:spTree>
    <p:extLst>
      <p:ext uri="{BB962C8B-B14F-4D97-AF65-F5344CB8AC3E}">
        <p14:creationId xmlns:p14="http://schemas.microsoft.com/office/powerpoint/2010/main" val="208054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3655F-7153-48B6-761B-F9BD6F00F725}"/>
              </a:ext>
            </a:extLst>
          </p:cNvPr>
          <p:cNvPicPr>
            <a:picLocks noChangeAspect="1"/>
          </p:cNvPicPr>
          <p:nvPr/>
        </p:nvPicPr>
        <p:blipFill>
          <a:blip r:embed="rId3"/>
          <a:srcRect t="8606" b="7788"/>
          <a:stretch>
            <a:fillRect/>
          </a:stretch>
        </p:blipFill>
        <p:spPr>
          <a:xfrm>
            <a:off x="478630" y="1251856"/>
            <a:ext cx="11234740" cy="5290457"/>
          </a:xfrm>
          <a:prstGeom prst="rect">
            <a:avLst/>
          </a:prstGeom>
        </p:spPr>
      </p:pic>
      <p:sp>
        <p:nvSpPr>
          <p:cNvPr id="8" name="Title 7">
            <a:extLst>
              <a:ext uri="{FF2B5EF4-FFF2-40B4-BE49-F238E27FC236}">
                <a16:creationId xmlns:a16="http://schemas.microsoft.com/office/drawing/2014/main" id="{E8B4BB93-542C-A4FB-8BBA-BB1212DE3774}"/>
              </a:ext>
            </a:extLst>
          </p:cNvPr>
          <p:cNvSpPr>
            <a:spLocks noGrp="1"/>
          </p:cNvSpPr>
          <p:nvPr>
            <p:ph type="ctrTitle"/>
          </p:nvPr>
        </p:nvSpPr>
        <p:spPr>
          <a:xfrm>
            <a:off x="157843" y="83457"/>
            <a:ext cx="11876314" cy="961572"/>
          </a:xfrm>
          <a:solidFill>
            <a:schemeClr val="tx2">
              <a:lumMod val="50000"/>
              <a:lumOff val="50000"/>
            </a:schemeClr>
          </a:solidFill>
        </p:spPr>
        <p:txBody>
          <a:bodyPr>
            <a:normAutofit/>
          </a:bodyPr>
          <a:lstStyle/>
          <a:p>
            <a:r>
              <a:rPr lang="en-GB" sz="5400"/>
              <a:t>What did the Collaboration Group think?</a:t>
            </a:r>
          </a:p>
        </p:txBody>
      </p:sp>
    </p:spTree>
    <p:extLst>
      <p:ext uri="{BB962C8B-B14F-4D97-AF65-F5344CB8AC3E}">
        <p14:creationId xmlns:p14="http://schemas.microsoft.com/office/powerpoint/2010/main" val="1019822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D6F5D-4DC5-CCFC-ACA9-6100A7A0256A}"/>
            </a:ext>
          </a:extLst>
        </p:cNvPr>
        <p:cNvGrpSpPr/>
        <p:nvPr/>
      </p:nvGrpSpPr>
      <p:grpSpPr>
        <a:xfrm>
          <a:off x="0" y="0"/>
          <a:ext cx="0" cy="0"/>
          <a:chOff x="0" y="0"/>
          <a:chExt cx="0" cy="0"/>
        </a:xfrm>
      </p:grpSpPr>
      <p:sp>
        <p:nvSpPr>
          <p:cNvPr id="7" name="Speech Bubble: Oval 6">
            <a:extLst>
              <a:ext uri="{FF2B5EF4-FFF2-40B4-BE49-F238E27FC236}">
                <a16:creationId xmlns:a16="http://schemas.microsoft.com/office/drawing/2014/main" id="{DF4AC99D-ED85-17E1-D124-8D8476B37756}"/>
              </a:ext>
            </a:extLst>
          </p:cNvPr>
          <p:cNvSpPr/>
          <p:nvPr/>
        </p:nvSpPr>
        <p:spPr>
          <a:xfrm>
            <a:off x="5682341" y="1652576"/>
            <a:ext cx="6509659" cy="3343965"/>
          </a:xfrm>
          <a:prstGeom prst="wedgeEllipseCallout">
            <a:avLst>
              <a:gd name="adj1" fmla="val 45053"/>
              <a:gd name="adj2" fmla="val 63477"/>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DCA3D72E-75BC-4CB3-47F4-940EB496996B}"/>
              </a:ext>
            </a:extLst>
          </p:cNvPr>
          <p:cNvSpPr>
            <a:spLocks noGrp="1"/>
          </p:cNvSpPr>
          <p:nvPr>
            <p:ph type="ctrTitle"/>
          </p:nvPr>
        </p:nvSpPr>
        <p:spPr>
          <a:xfrm>
            <a:off x="157843" y="83457"/>
            <a:ext cx="11876314" cy="961572"/>
          </a:xfrm>
          <a:solidFill>
            <a:schemeClr val="tx2">
              <a:lumMod val="50000"/>
              <a:lumOff val="50000"/>
            </a:schemeClr>
          </a:solidFill>
        </p:spPr>
        <p:txBody>
          <a:bodyPr>
            <a:normAutofit/>
          </a:bodyPr>
          <a:lstStyle/>
          <a:p>
            <a:r>
              <a:rPr lang="en-GB" sz="5400"/>
              <a:t>What did the Collaboration Group think?</a:t>
            </a:r>
          </a:p>
        </p:txBody>
      </p:sp>
      <p:sp>
        <p:nvSpPr>
          <p:cNvPr id="2" name="Speech Bubble: Oval 1">
            <a:extLst>
              <a:ext uri="{FF2B5EF4-FFF2-40B4-BE49-F238E27FC236}">
                <a16:creationId xmlns:a16="http://schemas.microsoft.com/office/drawing/2014/main" id="{5F10554C-339C-497F-ACC3-77E727B2609B}"/>
              </a:ext>
            </a:extLst>
          </p:cNvPr>
          <p:cNvSpPr/>
          <p:nvPr/>
        </p:nvSpPr>
        <p:spPr>
          <a:xfrm>
            <a:off x="917117" y="1268274"/>
            <a:ext cx="3091544" cy="1992244"/>
          </a:xfrm>
          <a:prstGeom prst="wedgeEllipseCallout">
            <a:avLst>
              <a:gd name="adj1" fmla="val -53579"/>
              <a:gd name="adj2" fmla="val -56616"/>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A48ACB-F935-2C53-0C3D-8211D3DA7776}"/>
              </a:ext>
            </a:extLst>
          </p:cNvPr>
          <p:cNvSpPr txBox="1"/>
          <p:nvPr/>
        </p:nvSpPr>
        <p:spPr>
          <a:xfrm>
            <a:off x="1031417" y="1693974"/>
            <a:ext cx="2862943" cy="1107996"/>
          </a:xfrm>
          <a:prstGeom prst="rect">
            <a:avLst/>
          </a:prstGeom>
          <a:noFill/>
        </p:spPr>
        <p:txBody>
          <a:bodyPr wrap="square" rtlCol="0">
            <a:spAutoFit/>
          </a:bodyPr>
          <a:lstStyle/>
          <a:p>
            <a:pPr algn="ctr"/>
            <a:r>
              <a:rPr lang="en-GB" sz="2200" b="1"/>
              <a:t>I feel that the change to the 3 big ideas is huge progress.</a:t>
            </a:r>
          </a:p>
        </p:txBody>
      </p:sp>
      <p:sp>
        <p:nvSpPr>
          <p:cNvPr id="5" name="TextBox 4">
            <a:extLst>
              <a:ext uri="{FF2B5EF4-FFF2-40B4-BE49-F238E27FC236}">
                <a16:creationId xmlns:a16="http://schemas.microsoft.com/office/drawing/2014/main" id="{6E38036A-BDAC-1600-E865-CFFDBC1CC91D}"/>
              </a:ext>
            </a:extLst>
          </p:cNvPr>
          <p:cNvSpPr txBox="1"/>
          <p:nvPr/>
        </p:nvSpPr>
        <p:spPr>
          <a:xfrm>
            <a:off x="5938157" y="2247972"/>
            <a:ext cx="6096000" cy="2123658"/>
          </a:xfrm>
          <a:prstGeom prst="rect">
            <a:avLst/>
          </a:prstGeom>
          <a:noFill/>
        </p:spPr>
        <p:txBody>
          <a:bodyPr wrap="square">
            <a:spAutoFit/>
          </a:bodyPr>
          <a:lstStyle/>
          <a:p>
            <a:pPr algn="ctr"/>
            <a:r>
              <a:rPr lang="en-GB" sz="2200" b="1"/>
              <a:t>There is clear progression based on prior sessions. There has been amendments made based on feedback (6 to 3 big ideas) which has been a bold decision to change quite far into the process. Shows it is still a fluid process which has the best intentions at core. </a:t>
            </a:r>
          </a:p>
        </p:txBody>
      </p:sp>
      <p:sp>
        <p:nvSpPr>
          <p:cNvPr id="11" name="Speech Bubble: Oval 10">
            <a:extLst>
              <a:ext uri="{FF2B5EF4-FFF2-40B4-BE49-F238E27FC236}">
                <a16:creationId xmlns:a16="http://schemas.microsoft.com/office/drawing/2014/main" id="{4C663FF7-02E6-8B4B-91FA-1BAAB8FB28F5}"/>
              </a:ext>
            </a:extLst>
          </p:cNvPr>
          <p:cNvSpPr/>
          <p:nvPr/>
        </p:nvSpPr>
        <p:spPr>
          <a:xfrm>
            <a:off x="157843" y="3613906"/>
            <a:ext cx="5404754" cy="2863093"/>
          </a:xfrm>
          <a:prstGeom prst="wedgeEllipseCallout">
            <a:avLst>
              <a:gd name="adj1" fmla="val -49257"/>
              <a:gd name="adj2" fmla="val 60192"/>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71F12BF-336A-87BE-FD35-47E6FF2FA68F}"/>
              </a:ext>
            </a:extLst>
          </p:cNvPr>
          <p:cNvSpPr txBox="1"/>
          <p:nvPr/>
        </p:nvSpPr>
        <p:spPr>
          <a:xfrm>
            <a:off x="391883" y="3934712"/>
            <a:ext cx="4773387" cy="2123658"/>
          </a:xfrm>
          <a:prstGeom prst="rect">
            <a:avLst/>
          </a:prstGeom>
          <a:noFill/>
        </p:spPr>
        <p:txBody>
          <a:bodyPr wrap="square">
            <a:spAutoFit/>
          </a:bodyPr>
          <a:lstStyle/>
          <a:p>
            <a:pPr algn="ctr"/>
            <a:r>
              <a:rPr lang="en-GB" sz="2200" b="1"/>
              <a:t>Really pleased to see the progression which has been made and the direction of travel, I feel that the big ideas have evolved nicely and am excited to take them back to school. </a:t>
            </a:r>
          </a:p>
        </p:txBody>
      </p:sp>
    </p:spTree>
    <p:extLst>
      <p:ext uri="{BB962C8B-B14F-4D97-AF65-F5344CB8AC3E}">
        <p14:creationId xmlns:p14="http://schemas.microsoft.com/office/powerpoint/2010/main" val="3140803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B83E9-4251-8327-851B-998C527E58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D5AC98-18DC-AC25-2C9B-91239C9D59C9}"/>
              </a:ext>
            </a:extLst>
          </p:cNvPr>
          <p:cNvSpPr txBox="1"/>
          <p:nvPr/>
        </p:nvSpPr>
        <p:spPr>
          <a:xfrm>
            <a:off x="0" y="9961"/>
            <a:ext cx="12192000" cy="685800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E89BE011-D592-D825-AA0A-68957EFD0617}"/>
              </a:ext>
            </a:extLst>
          </p:cNvPr>
          <p:cNvSpPr txBox="1"/>
          <p:nvPr/>
        </p:nvSpPr>
        <p:spPr>
          <a:xfrm>
            <a:off x="0" y="315686"/>
            <a:ext cx="12192000" cy="646331"/>
          </a:xfrm>
          <a:prstGeom prst="rect">
            <a:avLst/>
          </a:prstGeom>
          <a:solidFill>
            <a:srgbClr val="0299F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ptos" panose="020B0004020202020204"/>
                <a:ea typeface="+mn-ea"/>
                <a:cs typeface="+mn-cs"/>
              </a:rPr>
              <a:t>Big idea </a:t>
            </a:r>
          </a:p>
        </p:txBody>
      </p:sp>
      <p:sp>
        <p:nvSpPr>
          <p:cNvPr id="2" name="TextBox 1">
            <a:extLst>
              <a:ext uri="{FF2B5EF4-FFF2-40B4-BE49-F238E27FC236}">
                <a16:creationId xmlns:a16="http://schemas.microsoft.com/office/drawing/2014/main" id="{9ACAA366-AE74-1B06-F3EB-E61980D8C557}"/>
              </a:ext>
            </a:extLst>
          </p:cNvPr>
          <p:cNvSpPr txBox="1"/>
          <p:nvPr/>
        </p:nvSpPr>
        <p:spPr>
          <a:xfrm rot="21370536">
            <a:off x="427127" y="1401386"/>
            <a:ext cx="8521189" cy="646331"/>
          </a:xfrm>
          <a:prstGeom prst="rect">
            <a:avLst/>
          </a:prstGeom>
          <a:solidFill>
            <a:schemeClr val="accent5">
              <a:lumMod val="60000"/>
              <a:lumOff val="4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Being scientific: </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building </a:t>
            </a:r>
            <a:r>
              <a:rPr lang="en-GB" sz="3600">
                <a:solidFill>
                  <a:prstClr val="white"/>
                </a:solidFill>
                <a:latin typeface="Aptos" panose="020B0004020202020204"/>
              </a:rPr>
              <a:t>our</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 skills toolkit </a:t>
            </a:r>
          </a:p>
        </p:txBody>
      </p:sp>
      <p:sp>
        <p:nvSpPr>
          <p:cNvPr id="3" name="TextBox 2">
            <a:extLst>
              <a:ext uri="{FF2B5EF4-FFF2-40B4-BE49-F238E27FC236}">
                <a16:creationId xmlns:a16="http://schemas.microsoft.com/office/drawing/2014/main" id="{98454DE2-6FF6-E965-19C0-81A11D808A0A}"/>
              </a:ext>
            </a:extLst>
          </p:cNvPr>
          <p:cNvSpPr txBox="1"/>
          <p:nvPr/>
        </p:nvSpPr>
        <p:spPr>
          <a:xfrm>
            <a:off x="707571" y="2699657"/>
            <a:ext cx="9993086" cy="95410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We learn how to use scientific skills to answer big questions about our world. </a:t>
            </a:r>
          </a:p>
        </p:txBody>
      </p:sp>
      <p:sp>
        <p:nvSpPr>
          <p:cNvPr id="4" name="TextBox 3">
            <a:extLst>
              <a:ext uri="{FF2B5EF4-FFF2-40B4-BE49-F238E27FC236}">
                <a16:creationId xmlns:a16="http://schemas.microsoft.com/office/drawing/2014/main" id="{1D2262B9-2B55-F149-5B15-262BB2C649AB}"/>
              </a:ext>
            </a:extLst>
          </p:cNvPr>
          <p:cNvSpPr txBox="1"/>
          <p:nvPr/>
        </p:nvSpPr>
        <p:spPr>
          <a:xfrm>
            <a:off x="415059" y="4022247"/>
            <a:ext cx="11190514" cy="2677656"/>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0B0004020202020204"/>
                <a:ea typeface="+mn-ea"/>
                <a:cs typeface="+mn-cs"/>
              </a:rPr>
              <a:t>Being scientific is about developing the skills to help us explore and understand the world. Through experiences that encourage curiosity, practical, enquiry, collaboration and critical thinking we begin to see ourselves in science and understand how it connects to our lives. By engaging with evidence, testing ideas and improving explanations, we develop confidence in scientific thinking and practices.</a:t>
            </a:r>
          </a:p>
        </p:txBody>
      </p:sp>
      <p:sp>
        <p:nvSpPr>
          <p:cNvPr id="7" name="TextBox 6">
            <a:extLst>
              <a:ext uri="{FF2B5EF4-FFF2-40B4-BE49-F238E27FC236}">
                <a16:creationId xmlns:a16="http://schemas.microsoft.com/office/drawing/2014/main" id="{772CB60B-1EA5-58BC-5120-1447DBE9340C}"/>
              </a:ext>
            </a:extLst>
          </p:cNvPr>
          <p:cNvSpPr txBox="1"/>
          <p:nvPr/>
        </p:nvSpPr>
        <p:spPr>
          <a:xfrm>
            <a:off x="0" y="319614"/>
            <a:ext cx="6748272" cy="646331"/>
          </a:xfrm>
          <a:prstGeom prst="rect">
            <a:avLst/>
          </a:prstGeom>
          <a:solidFill>
            <a:srgbClr val="0299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Collaboration Group </a:t>
            </a:r>
            <a:r>
              <a:rPr lang="en-GB" sz="3600" b="1">
                <a:solidFill>
                  <a:prstClr val="white"/>
                </a:solidFill>
                <a:latin typeface="Aptos" panose="020B0004020202020204"/>
              </a:rPr>
              <a:t>Dec</a:t>
            </a: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 2025</a:t>
            </a:r>
          </a:p>
        </p:txBody>
      </p:sp>
    </p:spTree>
    <p:extLst>
      <p:ext uri="{BB962C8B-B14F-4D97-AF65-F5344CB8AC3E}">
        <p14:creationId xmlns:p14="http://schemas.microsoft.com/office/powerpoint/2010/main" val="3450193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2B0D-5682-B8CC-53CD-D33B9E768A2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3B88B4-6869-C436-B54A-69655682E172}"/>
              </a:ext>
            </a:extLst>
          </p:cNvPr>
          <p:cNvSpPr txBox="1"/>
          <p:nvPr/>
        </p:nvSpPr>
        <p:spPr>
          <a:xfrm>
            <a:off x="0" y="0"/>
            <a:ext cx="12192000" cy="6858000"/>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48F0FEEF-F309-CC16-ED8F-99B6EA55B19C}"/>
              </a:ext>
            </a:extLst>
          </p:cNvPr>
          <p:cNvSpPr txBox="1"/>
          <p:nvPr/>
        </p:nvSpPr>
        <p:spPr>
          <a:xfrm>
            <a:off x="0" y="315686"/>
            <a:ext cx="12192000" cy="646331"/>
          </a:xfrm>
          <a:prstGeom prst="rect">
            <a:avLst/>
          </a:prstGeom>
          <a:solidFill>
            <a:srgbClr val="0299F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ptos" panose="020B0004020202020204"/>
                <a:ea typeface="+mn-ea"/>
                <a:cs typeface="+mn-cs"/>
              </a:rPr>
              <a:t>Big Idea </a:t>
            </a:r>
          </a:p>
        </p:txBody>
      </p:sp>
      <p:sp>
        <p:nvSpPr>
          <p:cNvPr id="2" name="TextBox 1">
            <a:extLst>
              <a:ext uri="{FF2B5EF4-FFF2-40B4-BE49-F238E27FC236}">
                <a16:creationId xmlns:a16="http://schemas.microsoft.com/office/drawing/2014/main" id="{23DCE1E0-6FB3-D1BD-C822-0F54BCCB680D}"/>
              </a:ext>
            </a:extLst>
          </p:cNvPr>
          <p:cNvSpPr txBox="1"/>
          <p:nvPr/>
        </p:nvSpPr>
        <p:spPr>
          <a:xfrm rot="21370536">
            <a:off x="283663" y="1341877"/>
            <a:ext cx="10272456" cy="646331"/>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Scientific knowledge: </a:t>
            </a:r>
            <a:r>
              <a:rPr lang="en-GB" sz="3600">
                <a:solidFill>
                  <a:prstClr val="white"/>
                </a:solidFill>
                <a:latin typeface="Aptos" panose="020B0004020202020204"/>
              </a:rPr>
              <a:t>w</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hat we understand so far </a:t>
            </a:r>
          </a:p>
        </p:txBody>
      </p:sp>
      <p:sp>
        <p:nvSpPr>
          <p:cNvPr id="3" name="TextBox 2">
            <a:extLst>
              <a:ext uri="{FF2B5EF4-FFF2-40B4-BE49-F238E27FC236}">
                <a16:creationId xmlns:a16="http://schemas.microsoft.com/office/drawing/2014/main" id="{F26E945A-1323-DD6E-4FE1-ED5830D78AA2}"/>
              </a:ext>
            </a:extLst>
          </p:cNvPr>
          <p:cNvSpPr txBox="1"/>
          <p:nvPr/>
        </p:nvSpPr>
        <p:spPr>
          <a:xfrm>
            <a:off x="707571" y="2699657"/>
            <a:ext cx="9993086" cy="954107"/>
          </a:xfrm>
          <a:prstGeom prst="rect">
            <a:avLst/>
          </a:prstGeom>
          <a:solidFill>
            <a:srgbClr val="FF3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prstClr val="white"/>
                </a:solidFill>
                <a:latin typeface="Aptos" panose="020B0004020202020204"/>
              </a:rPr>
              <a:t>Our s</a:t>
            </a:r>
            <a:r>
              <a:rPr kumimoji="0" lang="en-GB" sz="2800" b="0" i="0" u="none" strike="noStrike" kern="1200" cap="none" spc="0" normalizeH="0" baseline="0" noProof="0" err="1">
                <a:ln>
                  <a:noFill/>
                </a:ln>
                <a:solidFill>
                  <a:prstClr val="white"/>
                </a:solidFill>
                <a:effectLst/>
                <a:uLnTx/>
                <a:uFillTx/>
                <a:latin typeface="Aptos" panose="020B0004020202020204"/>
                <a:ea typeface="+mn-ea"/>
                <a:cs typeface="+mn-cs"/>
              </a:rPr>
              <a:t>cientific</a:t>
            </a: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 understanding is built on knowledge and evidence which develops over time. </a:t>
            </a:r>
          </a:p>
        </p:txBody>
      </p:sp>
      <p:sp>
        <p:nvSpPr>
          <p:cNvPr id="4" name="TextBox 3">
            <a:extLst>
              <a:ext uri="{FF2B5EF4-FFF2-40B4-BE49-F238E27FC236}">
                <a16:creationId xmlns:a16="http://schemas.microsoft.com/office/drawing/2014/main" id="{409D4017-3DEC-2342-2766-DC52693DDD0B}"/>
              </a:ext>
            </a:extLst>
          </p:cNvPr>
          <p:cNvSpPr txBox="1"/>
          <p:nvPr/>
        </p:nvSpPr>
        <p:spPr>
          <a:xfrm>
            <a:off x="500743" y="4136141"/>
            <a:ext cx="11304245" cy="1815882"/>
          </a:xfrm>
          <a:prstGeom prst="rect">
            <a:avLst/>
          </a:prstGeom>
          <a:solidFill>
            <a:schemeClr val="tx2">
              <a:lumMod val="50000"/>
              <a:lumOff val="50000"/>
            </a:schemeClr>
          </a:solidFill>
        </p:spPr>
        <p:txBody>
          <a:bodyPr wrap="square" lIns="91440" tIns="45720" rIns="91440" bIns="45720" rtlCol="0" anchor="t">
            <a:spAutoFit/>
          </a:bodyPr>
          <a:lstStyle/>
          <a:p>
            <a:pPr>
              <a:defRPr/>
            </a:pPr>
            <a:r>
              <a:rPr kumimoji="0" lang="en-GB" sz="2800" b="0" i="0" u="none" strike="noStrike" kern="1200" cap="none" spc="0" normalizeH="0" baseline="0" noProof="0">
                <a:ln>
                  <a:noFill/>
                </a:ln>
                <a:solidFill>
                  <a:prstClr val="black"/>
                </a:solidFill>
                <a:effectLst/>
                <a:uLnTx/>
                <a:uFillTx/>
                <a:latin typeface="Aptos" panose="020B0004020202020204"/>
                <a:ea typeface="+mn-ea"/>
                <a:cs typeface="+mn-cs"/>
              </a:rPr>
              <a:t>Scientific knowledge helps us to make sense of the world around us</a:t>
            </a:r>
            <a:r>
              <a:rPr lang="en-GB" sz="2800">
                <a:solidFill>
                  <a:prstClr val="black"/>
                </a:solidFill>
                <a:latin typeface="Aptos" panose="020B0004020202020204"/>
              </a:rPr>
              <a:t> </a:t>
            </a:r>
            <a:r>
              <a:rPr kumimoji="0" lang="en-GB" sz="2800" b="0" i="0" u="none" strike="noStrike" kern="1200" cap="none" spc="0" normalizeH="0" baseline="0" noProof="0">
                <a:ln>
                  <a:noFill/>
                </a:ln>
                <a:solidFill>
                  <a:prstClr val="black"/>
                </a:solidFill>
                <a:effectLst/>
                <a:uLnTx/>
                <a:uFillTx/>
                <a:latin typeface="Aptos" panose="020B0004020202020204"/>
                <a:ea typeface="+mn-ea"/>
                <a:cs typeface="+mn-cs"/>
              </a:rPr>
              <a:t>and find our place within it. Our understanding of the sciences is refined over time as new evidence emerges. We can all contribute to the development of scientific knowledge. </a:t>
            </a:r>
          </a:p>
        </p:txBody>
      </p:sp>
      <p:sp>
        <p:nvSpPr>
          <p:cNvPr id="7" name="TextBox 6">
            <a:extLst>
              <a:ext uri="{FF2B5EF4-FFF2-40B4-BE49-F238E27FC236}">
                <a16:creationId xmlns:a16="http://schemas.microsoft.com/office/drawing/2014/main" id="{CC5A50A3-E436-9C56-AC9B-DAB754380FB8}"/>
              </a:ext>
            </a:extLst>
          </p:cNvPr>
          <p:cNvSpPr txBox="1"/>
          <p:nvPr/>
        </p:nvSpPr>
        <p:spPr>
          <a:xfrm>
            <a:off x="0" y="319614"/>
            <a:ext cx="6748272" cy="646331"/>
          </a:xfrm>
          <a:prstGeom prst="rect">
            <a:avLst/>
          </a:prstGeom>
          <a:solidFill>
            <a:srgbClr val="0299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Collaboration Group </a:t>
            </a:r>
            <a:r>
              <a:rPr lang="en-GB" sz="3600" b="1">
                <a:solidFill>
                  <a:prstClr val="white"/>
                </a:solidFill>
                <a:latin typeface="Aptos" panose="020B0004020202020204"/>
              </a:rPr>
              <a:t>Dec</a:t>
            </a: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 2025</a:t>
            </a:r>
          </a:p>
        </p:txBody>
      </p:sp>
    </p:spTree>
    <p:extLst>
      <p:ext uri="{BB962C8B-B14F-4D97-AF65-F5344CB8AC3E}">
        <p14:creationId xmlns:p14="http://schemas.microsoft.com/office/powerpoint/2010/main" val="2093598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D0AF-163C-8281-05A6-05FD857EC7F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9FC61D-F4C8-659F-E094-FA95F3D16FE6}"/>
              </a:ext>
            </a:extLst>
          </p:cNvPr>
          <p:cNvSpPr txBox="1"/>
          <p:nvPr/>
        </p:nvSpPr>
        <p:spPr>
          <a:xfrm>
            <a:off x="0" y="0"/>
            <a:ext cx="12192000" cy="685800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9F3AF634-17D5-9CB2-8C03-73B8BABB409C}"/>
              </a:ext>
            </a:extLst>
          </p:cNvPr>
          <p:cNvSpPr txBox="1"/>
          <p:nvPr/>
        </p:nvSpPr>
        <p:spPr>
          <a:xfrm>
            <a:off x="0" y="315686"/>
            <a:ext cx="12192000" cy="646331"/>
          </a:xfrm>
          <a:prstGeom prst="rect">
            <a:avLst/>
          </a:prstGeom>
          <a:solidFill>
            <a:srgbClr val="0299F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ptos" panose="020B0004020202020204"/>
                <a:ea typeface="+mn-ea"/>
                <a:cs typeface="+mn-cs"/>
              </a:rPr>
              <a:t>Big Idea </a:t>
            </a:r>
          </a:p>
        </p:txBody>
      </p:sp>
      <p:sp>
        <p:nvSpPr>
          <p:cNvPr id="2" name="TextBox 1">
            <a:extLst>
              <a:ext uri="{FF2B5EF4-FFF2-40B4-BE49-F238E27FC236}">
                <a16:creationId xmlns:a16="http://schemas.microsoft.com/office/drawing/2014/main" id="{E236D21C-19AC-7F8A-2C19-E8AD90BC9388}"/>
              </a:ext>
            </a:extLst>
          </p:cNvPr>
          <p:cNvSpPr txBox="1"/>
          <p:nvPr/>
        </p:nvSpPr>
        <p:spPr>
          <a:xfrm rot="21370536">
            <a:off x="809764" y="1376163"/>
            <a:ext cx="7051289" cy="646331"/>
          </a:xfrm>
          <a:prstGeom prst="rect">
            <a:avLst/>
          </a:prstGeom>
          <a:solidFill>
            <a:schemeClr val="tx2">
              <a:lumMod val="50000"/>
              <a:lumOff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Science in action: </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be the change </a:t>
            </a:r>
          </a:p>
        </p:txBody>
      </p:sp>
      <p:sp>
        <p:nvSpPr>
          <p:cNvPr id="3" name="TextBox 2">
            <a:extLst>
              <a:ext uri="{FF2B5EF4-FFF2-40B4-BE49-F238E27FC236}">
                <a16:creationId xmlns:a16="http://schemas.microsoft.com/office/drawing/2014/main" id="{16D1A85B-9555-2CCB-FBB3-9338E6922111}"/>
              </a:ext>
            </a:extLst>
          </p:cNvPr>
          <p:cNvSpPr txBox="1"/>
          <p:nvPr/>
        </p:nvSpPr>
        <p:spPr>
          <a:xfrm>
            <a:off x="598714" y="2331175"/>
            <a:ext cx="11375572" cy="1384995"/>
          </a:xfrm>
          <a:prstGeom prst="rect">
            <a:avLst/>
          </a:prstGeom>
          <a:solidFill>
            <a:srgbClr val="33CC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Applying our scientific knowledge and skills empowers us to make informed and ethical choices, and to take action to build a better world and sustainable future for all. </a:t>
            </a:r>
          </a:p>
        </p:txBody>
      </p:sp>
      <p:sp>
        <p:nvSpPr>
          <p:cNvPr id="4" name="TextBox 3">
            <a:extLst>
              <a:ext uri="{FF2B5EF4-FFF2-40B4-BE49-F238E27FC236}">
                <a16:creationId xmlns:a16="http://schemas.microsoft.com/office/drawing/2014/main" id="{E6F90812-A815-EB58-C41E-DBEE7446DBCF}"/>
              </a:ext>
            </a:extLst>
          </p:cNvPr>
          <p:cNvSpPr txBox="1"/>
          <p:nvPr/>
        </p:nvSpPr>
        <p:spPr>
          <a:xfrm>
            <a:off x="598713" y="3864658"/>
            <a:ext cx="10765973" cy="2677656"/>
          </a:xfrm>
          <a:prstGeom prst="rect">
            <a:avLst/>
          </a:prstGeom>
          <a:solidFill>
            <a:srgbClr val="FFFF00"/>
          </a:solidFill>
        </p:spPr>
        <p:txBody>
          <a:bodyPr wrap="square" rtlCol="0">
            <a:spAutoFit/>
          </a:bodyPr>
          <a:lstStyle/>
          <a:p>
            <a:pPr fontAlgn="base"/>
            <a:r>
              <a:rPr lang="en-GB" sz="2800"/>
              <a:t>Science is not only about understanding the world – it is about improving it. Applying our sciences knowledge and skills helps us to develop creative solutions to real-life challenges. We use evidence to make informed, ethical decisions, recognising that scientific discoveries can bring both benefits and risks. The sciences empower us to take action to help both people and the planet.  </a:t>
            </a:r>
          </a:p>
        </p:txBody>
      </p:sp>
      <p:sp>
        <p:nvSpPr>
          <p:cNvPr id="7" name="TextBox 6">
            <a:extLst>
              <a:ext uri="{FF2B5EF4-FFF2-40B4-BE49-F238E27FC236}">
                <a16:creationId xmlns:a16="http://schemas.microsoft.com/office/drawing/2014/main" id="{CF1023D9-EBC5-B49F-D8D8-CA3A97C7C6FA}"/>
              </a:ext>
            </a:extLst>
          </p:cNvPr>
          <p:cNvSpPr txBox="1"/>
          <p:nvPr/>
        </p:nvSpPr>
        <p:spPr>
          <a:xfrm>
            <a:off x="0" y="319614"/>
            <a:ext cx="6748272" cy="646331"/>
          </a:xfrm>
          <a:prstGeom prst="rect">
            <a:avLst/>
          </a:prstGeom>
          <a:solidFill>
            <a:srgbClr val="0299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Collaboration Group </a:t>
            </a:r>
            <a:r>
              <a:rPr lang="en-GB" sz="3600" b="1">
                <a:solidFill>
                  <a:prstClr val="white"/>
                </a:solidFill>
                <a:latin typeface="Aptos" panose="020B0004020202020204"/>
              </a:rPr>
              <a:t>Dec</a:t>
            </a: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 2025</a:t>
            </a:r>
          </a:p>
        </p:txBody>
      </p:sp>
    </p:spTree>
    <p:extLst>
      <p:ext uri="{BB962C8B-B14F-4D97-AF65-F5344CB8AC3E}">
        <p14:creationId xmlns:p14="http://schemas.microsoft.com/office/powerpoint/2010/main" val="464348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DE61C9-52DD-DB85-68CC-09ED85C8B8C8}"/>
              </a:ext>
            </a:extLst>
          </p:cNvPr>
          <p:cNvSpPr txBox="1"/>
          <p:nvPr/>
        </p:nvSpPr>
        <p:spPr>
          <a:xfrm>
            <a:off x="774915" y="382336"/>
            <a:ext cx="78886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Waterfall </a:t>
            </a:r>
          </a:p>
        </p:txBody>
      </p:sp>
      <p:sp>
        <p:nvSpPr>
          <p:cNvPr id="3" name="TextBox 2">
            <a:extLst>
              <a:ext uri="{FF2B5EF4-FFF2-40B4-BE49-F238E27FC236}">
                <a16:creationId xmlns:a16="http://schemas.microsoft.com/office/drawing/2014/main" id="{57C826FB-23A1-C888-4A83-44C33FE613F7}"/>
              </a:ext>
            </a:extLst>
          </p:cNvPr>
          <p:cNvSpPr txBox="1"/>
          <p:nvPr/>
        </p:nvSpPr>
        <p:spPr>
          <a:xfrm>
            <a:off x="882603" y="5471278"/>
            <a:ext cx="7205484" cy="1200329"/>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What are your thoughts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reflections on the three big ideas?</a:t>
            </a:r>
          </a:p>
        </p:txBody>
      </p:sp>
      <p:sp>
        <p:nvSpPr>
          <p:cNvPr id="6" name="TextBox 5">
            <a:extLst>
              <a:ext uri="{FF2B5EF4-FFF2-40B4-BE49-F238E27FC236}">
                <a16:creationId xmlns:a16="http://schemas.microsoft.com/office/drawing/2014/main" id="{0956AFB4-E647-E863-2E72-ED6FC15D4B3E}"/>
              </a:ext>
            </a:extLst>
          </p:cNvPr>
          <p:cNvSpPr txBox="1"/>
          <p:nvPr/>
        </p:nvSpPr>
        <p:spPr>
          <a:xfrm>
            <a:off x="228600" y="276726"/>
            <a:ext cx="3982453" cy="1323439"/>
          </a:xfrm>
          <a:prstGeom prst="rect">
            <a:avLst/>
          </a:prstGeom>
          <a:solidFill>
            <a:schemeClr val="tx2">
              <a:lumMod val="50000"/>
              <a:lumOff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ptos" panose="02110004020202020204"/>
                <a:ea typeface="+mn-ea"/>
                <a:cs typeface="+mn-cs"/>
              </a:rPr>
              <a:t>Waterfall: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solidFill>
                  <a:prstClr val="white"/>
                </a:solidFill>
                <a:effectLst/>
                <a:uLnTx/>
                <a:uFillTx/>
                <a:latin typeface="Aptos" panose="02110004020202020204"/>
                <a:ea typeface="+mn-ea"/>
                <a:cs typeface="+mn-cs"/>
              </a:rPr>
              <a:t>In the chat pane</a:t>
            </a:r>
          </a:p>
        </p:txBody>
      </p:sp>
    </p:spTree>
    <p:extLst>
      <p:ext uri="{BB962C8B-B14F-4D97-AF65-F5344CB8AC3E}">
        <p14:creationId xmlns:p14="http://schemas.microsoft.com/office/powerpoint/2010/main" val="342244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097F2-68FE-F0CE-161B-64BCE8BCF126}"/>
              </a:ext>
            </a:extLst>
          </p:cNvPr>
          <p:cNvSpPr/>
          <p:nvPr/>
        </p:nvSpPr>
        <p:spPr>
          <a:xfrm>
            <a:off x="15028" y="0"/>
            <a:ext cx="12176972" cy="6856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1238F1-D0D5-C346-19B2-E1E813F3590E}"/>
              </a:ext>
            </a:extLst>
          </p:cNvPr>
          <p:cNvSpPr>
            <a:spLocks noGrp="1"/>
          </p:cNvSpPr>
          <p:nvPr>
            <p:ph type="title"/>
          </p:nvPr>
        </p:nvSpPr>
        <p:spPr>
          <a:xfrm>
            <a:off x="295314" y="1502229"/>
            <a:ext cx="7727457" cy="3158295"/>
          </a:xfrm>
        </p:spPr>
        <p:txBody>
          <a:bodyPr>
            <a:normAutofit fontScale="90000"/>
          </a:bodyPr>
          <a:lstStyle/>
          <a:p>
            <a:r>
              <a:rPr lang="en-GB" sz="4900" b="1">
                <a:solidFill>
                  <a:srgbClr val="FFFF00"/>
                </a:solidFill>
                <a:effectLst/>
                <a:latin typeface="Aptos"/>
                <a:ea typeface="Aptos" panose="020B0004020202020204" pitchFamily="34" charset="0"/>
                <a:cs typeface="Times New Roman"/>
              </a:rPr>
              <a:t>Your views matter</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a:ea typeface="Aptos" panose="020B0004020202020204" pitchFamily="34" charset="0"/>
                <a:cs typeface="Times New Roman"/>
              </a:rPr>
              <a:t>Title for Big idea 1:</a:t>
            </a:r>
            <a:br>
              <a:rPr lang="en-GB" sz="4000" b="1">
                <a:solidFill>
                  <a:schemeClr val="bg1"/>
                </a:solidFill>
                <a:effectLst/>
                <a:latin typeface="Aptos"/>
                <a:ea typeface="Aptos" panose="020B0004020202020204" pitchFamily="34" charset="0"/>
                <a:cs typeface="Times New Roman"/>
              </a:rPr>
            </a:br>
            <a:r>
              <a:rPr lang="en-GB" sz="4000" b="1">
                <a:solidFill>
                  <a:schemeClr val="bg1"/>
                </a:solidFill>
                <a:effectLst/>
                <a:latin typeface="Aptos"/>
                <a:ea typeface="Aptos" panose="020B0004020202020204" pitchFamily="34" charset="0"/>
                <a:cs typeface="Times New Roman"/>
              </a:rPr>
              <a:t>Do you prefer?</a:t>
            </a:r>
            <a:br>
              <a:rPr lang="en-GB" sz="4000" b="1">
                <a:solidFill>
                  <a:schemeClr val="bg1"/>
                </a:solidFill>
                <a:effectLst/>
                <a:latin typeface="Aptos"/>
                <a:ea typeface="Aptos" panose="020B0004020202020204" pitchFamily="34" charset="0"/>
                <a:cs typeface="Times New Roman"/>
              </a:rPr>
            </a:br>
            <a:br>
              <a:rPr lang="en-GB" sz="4000" b="1">
                <a:solidFill>
                  <a:schemeClr val="bg1"/>
                </a:solidFill>
                <a:effectLst/>
                <a:latin typeface="Aptos"/>
                <a:ea typeface="Aptos" panose="020B0004020202020204" pitchFamily="34" charset="0"/>
                <a:cs typeface="Times New Roman"/>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panose="020B0004020202020204" pitchFamily="34" charset="0"/>
                <a:ea typeface="Aptos" panose="020B0004020202020204" pitchFamily="34" charset="0"/>
                <a:cs typeface="Times New Roman" panose="02020603050405020304" pitchFamily="18" charset="0"/>
              </a:rPr>
              <a:t>OR simply</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2400" b="1">
                <a:effectLst/>
                <a:latin typeface="Aptos" panose="020B0004020202020204" pitchFamily="34" charset="0"/>
                <a:ea typeface="Aptos" panose="020B0004020202020204" pitchFamily="34" charset="0"/>
                <a:cs typeface="Times New Roman" panose="02020603050405020304" pitchFamily="18" charset="0"/>
              </a:rPr>
            </a:br>
            <a:endParaRPr lang="en-GB" sz="2400"/>
          </a:p>
        </p:txBody>
      </p:sp>
      <p:sp>
        <p:nvSpPr>
          <p:cNvPr id="3" name="TextBox 2">
            <a:extLst>
              <a:ext uri="{FF2B5EF4-FFF2-40B4-BE49-F238E27FC236}">
                <a16:creationId xmlns:a16="http://schemas.microsoft.com/office/drawing/2014/main" id="{98805812-CB8C-D4FE-94C6-0155A8310A0D}"/>
              </a:ext>
            </a:extLst>
          </p:cNvPr>
          <p:cNvSpPr txBox="1"/>
          <p:nvPr/>
        </p:nvSpPr>
        <p:spPr>
          <a:xfrm>
            <a:off x="405008" y="2617259"/>
            <a:ext cx="5322552" cy="1200329"/>
          </a:xfrm>
          <a:prstGeom prst="rect">
            <a:avLst/>
          </a:prstGeom>
          <a:solidFill>
            <a:schemeClr val="accent5">
              <a:lumMod val="60000"/>
              <a:lumOff val="4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Being scientific: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building </a:t>
            </a:r>
            <a:r>
              <a:rPr lang="en-GB" sz="3600">
                <a:solidFill>
                  <a:prstClr val="white"/>
                </a:solidFill>
                <a:latin typeface="Aptos" panose="020B0004020202020204"/>
              </a:rPr>
              <a:t>our</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 skills toolkit </a:t>
            </a:r>
            <a:endParaRPr lang="en-GB" sz="3600" b="0" i="0" u="none" strike="noStrike" kern="1200" cap="none" spc="0" normalizeH="0" baseline="0" noProof="0">
              <a:ln>
                <a:noFill/>
              </a:ln>
              <a:solidFill>
                <a:prstClr val="white"/>
              </a:solidFill>
              <a:effectLst/>
              <a:uLnTx/>
              <a:uFillTx/>
              <a:latin typeface="Aptos" panose="020B0004020202020204"/>
            </a:endParaRPr>
          </a:p>
        </p:txBody>
      </p:sp>
      <p:sp>
        <p:nvSpPr>
          <p:cNvPr id="4" name="TextBox 3">
            <a:extLst>
              <a:ext uri="{FF2B5EF4-FFF2-40B4-BE49-F238E27FC236}">
                <a16:creationId xmlns:a16="http://schemas.microsoft.com/office/drawing/2014/main" id="{EDA6F08F-0842-CA02-A46C-DB766B498B48}"/>
              </a:ext>
            </a:extLst>
          </p:cNvPr>
          <p:cNvSpPr txBox="1"/>
          <p:nvPr/>
        </p:nvSpPr>
        <p:spPr>
          <a:xfrm>
            <a:off x="346738" y="4708714"/>
            <a:ext cx="5427714" cy="1247221"/>
          </a:xfrm>
          <a:prstGeom prst="rect">
            <a:avLst/>
          </a:prstGeom>
          <a:solidFill>
            <a:schemeClr val="accent5">
              <a:lumMod val="60000"/>
              <a:lumOff val="4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Being scientific: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building </a:t>
            </a:r>
            <a:r>
              <a:rPr lang="en-GB" sz="3600">
                <a:solidFill>
                  <a:prstClr val="white"/>
                </a:solidFill>
                <a:latin typeface="Aptos" panose="020B0004020202020204"/>
              </a:rPr>
              <a:t>our</a:t>
            </a: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 skills</a:t>
            </a:r>
            <a:endParaRPr lang="en-GB" sz="3600" b="0" i="0" u="none" strike="noStrike" kern="1200" cap="none" spc="0" normalizeH="0" baseline="0" noProof="0">
              <a:ln>
                <a:noFill/>
              </a:ln>
              <a:solidFill>
                <a:prstClr val="white"/>
              </a:solidFill>
              <a:effectLst/>
              <a:uLnTx/>
              <a:uFillTx/>
              <a:latin typeface="Aptos" panose="020B0004020202020204"/>
            </a:endParaRPr>
          </a:p>
        </p:txBody>
      </p:sp>
      <p:sp>
        <p:nvSpPr>
          <p:cNvPr id="8" name="TextBox 7">
            <a:extLst>
              <a:ext uri="{FF2B5EF4-FFF2-40B4-BE49-F238E27FC236}">
                <a16:creationId xmlns:a16="http://schemas.microsoft.com/office/drawing/2014/main" id="{A2719A3F-15DC-0F04-020B-7E90F1EA6CD0}"/>
              </a:ext>
            </a:extLst>
          </p:cNvPr>
          <p:cNvSpPr txBox="1"/>
          <p:nvPr/>
        </p:nvSpPr>
        <p:spPr>
          <a:xfrm>
            <a:off x="7245662" y="391484"/>
            <a:ext cx="5858189" cy="1015663"/>
          </a:xfrm>
          <a:prstGeom prst="rect">
            <a:avLst/>
          </a:prstGeom>
          <a:noFill/>
        </p:spPr>
        <p:txBody>
          <a:bodyPr wrap="square" rtlCol="0">
            <a:spAutoFit/>
          </a:bodyPr>
          <a:lstStyle/>
          <a:p>
            <a:r>
              <a:rPr lang="en-GB" sz="6000">
                <a:solidFill>
                  <a:schemeClr val="bg1"/>
                </a:solidFill>
              </a:rPr>
              <a:t>menti.com</a:t>
            </a:r>
          </a:p>
        </p:txBody>
      </p:sp>
    </p:spTree>
    <p:extLst>
      <p:ext uri="{BB962C8B-B14F-4D97-AF65-F5344CB8AC3E}">
        <p14:creationId xmlns:p14="http://schemas.microsoft.com/office/powerpoint/2010/main" val="63405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6E2439C-B055-6CE2-9C58-4D106C2BF8CB}"/>
              </a:ext>
            </a:extLst>
          </p:cNvPr>
          <p:cNvPicPr>
            <a:picLocks noChangeAspect="1"/>
          </p:cNvPicPr>
          <p:nvPr/>
        </p:nvPicPr>
        <p:blipFill>
          <a:blip r:embed="rId3"/>
          <a:srcRect r="4180" b="1"/>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130352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A527F-12AE-51BE-48F2-8E2F310EF61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6BFCE2-1159-D2B2-EA88-8E91D8A6C8DC}"/>
              </a:ext>
            </a:extLst>
          </p:cNvPr>
          <p:cNvSpPr/>
          <p:nvPr/>
        </p:nvSpPr>
        <p:spPr>
          <a:xfrm>
            <a:off x="15028" y="0"/>
            <a:ext cx="12176972" cy="6856594"/>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ADF660E-52FB-405B-8B97-9CDE8B832C4A}"/>
              </a:ext>
            </a:extLst>
          </p:cNvPr>
          <p:cNvSpPr>
            <a:spLocks noGrp="1"/>
          </p:cNvSpPr>
          <p:nvPr>
            <p:ph type="title"/>
          </p:nvPr>
        </p:nvSpPr>
        <p:spPr>
          <a:xfrm>
            <a:off x="295314" y="1502229"/>
            <a:ext cx="7727457" cy="3158295"/>
          </a:xfrm>
        </p:spPr>
        <p:txBody>
          <a:bodyPr>
            <a:normAutofit fontScale="90000"/>
          </a:bodyPr>
          <a:lstStyle/>
          <a:p>
            <a:r>
              <a:rPr lang="en-GB" sz="4900" b="1">
                <a:solidFill>
                  <a:srgbClr val="FFFF00"/>
                </a:solidFill>
                <a:effectLst/>
                <a:latin typeface="Aptos"/>
                <a:ea typeface="Aptos" panose="020B0004020202020204" pitchFamily="34" charset="0"/>
                <a:cs typeface="Times New Roman"/>
              </a:rPr>
              <a:t>Your views matter</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a:ea typeface="Aptos" panose="020B0004020202020204" pitchFamily="34" charset="0"/>
                <a:cs typeface="Times New Roman"/>
              </a:rPr>
              <a:t>Title for Big idea 3:</a:t>
            </a:r>
            <a:br>
              <a:rPr lang="en-GB" sz="4000" b="1">
                <a:solidFill>
                  <a:schemeClr val="bg1"/>
                </a:solidFill>
                <a:effectLst/>
                <a:latin typeface="Aptos"/>
                <a:ea typeface="Aptos" panose="020B0004020202020204" pitchFamily="34" charset="0"/>
                <a:cs typeface="Times New Roman"/>
              </a:rPr>
            </a:br>
            <a:r>
              <a:rPr lang="en-GB" sz="4000" b="1">
                <a:solidFill>
                  <a:schemeClr val="bg1"/>
                </a:solidFill>
                <a:effectLst/>
                <a:latin typeface="Aptos"/>
                <a:ea typeface="Aptos" panose="020B0004020202020204" pitchFamily="34" charset="0"/>
                <a:cs typeface="Times New Roman"/>
              </a:rPr>
              <a:t>Do you prefer?</a:t>
            </a:r>
            <a:br>
              <a:rPr lang="en-GB" sz="4000" b="1">
                <a:solidFill>
                  <a:schemeClr val="bg1"/>
                </a:solidFill>
                <a:effectLst/>
                <a:latin typeface="Aptos"/>
                <a:ea typeface="Aptos" panose="020B0004020202020204" pitchFamily="34" charset="0"/>
                <a:cs typeface="Times New Roman"/>
              </a:rPr>
            </a:br>
            <a:br>
              <a:rPr lang="en-GB" sz="4000" b="1">
                <a:solidFill>
                  <a:schemeClr val="bg1"/>
                </a:solidFill>
                <a:effectLst/>
                <a:latin typeface="Aptos"/>
                <a:ea typeface="Aptos" panose="020B0004020202020204" pitchFamily="34" charset="0"/>
                <a:cs typeface="Times New Roman"/>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panose="020B0004020202020204" pitchFamily="34" charset="0"/>
                <a:ea typeface="Aptos" panose="020B0004020202020204" pitchFamily="34" charset="0"/>
                <a:cs typeface="Times New Roman" panose="02020603050405020304" pitchFamily="18" charset="0"/>
              </a:rPr>
              <a:t>OR</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2400" b="1">
                <a:effectLst/>
                <a:latin typeface="Aptos" panose="020B0004020202020204" pitchFamily="34" charset="0"/>
                <a:ea typeface="Aptos" panose="020B0004020202020204" pitchFamily="34" charset="0"/>
                <a:cs typeface="Times New Roman" panose="02020603050405020304" pitchFamily="18" charset="0"/>
              </a:rPr>
            </a:br>
            <a:endParaRPr lang="en-GB" sz="2400"/>
          </a:p>
        </p:txBody>
      </p:sp>
      <p:sp>
        <p:nvSpPr>
          <p:cNvPr id="3" name="TextBox 2">
            <a:extLst>
              <a:ext uri="{FF2B5EF4-FFF2-40B4-BE49-F238E27FC236}">
                <a16:creationId xmlns:a16="http://schemas.microsoft.com/office/drawing/2014/main" id="{824D9C38-F1C4-CC35-6AFF-1735CB9604EB}"/>
              </a:ext>
            </a:extLst>
          </p:cNvPr>
          <p:cNvSpPr txBox="1"/>
          <p:nvPr/>
        </p:nvSpPr>
        <p:spPr>
          <a:xfrm>
            <a:off x="393285" y="2687597"/>
            <a:ext cx="5006029" cy="1200329"/>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Science in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be the change</a:t>
            </a:r>
          </a:p>
        </p:txBody>
      </p:sp>
      <p:sp>
        <p:nvSpPr>
          <p:cNvPr id="4" name="TextBox 3">
            <a:extLst>
              <a:ext uri="{FF2B5EF4-FFF2-40B4-BE49-F238E27FC236}">
                <a16:creationId xmlns:a16="http://schemas.microsoft.com/office/drawing/2014/main" id="{553EEF12-0648-EAF8-D835-EEBC42BE7199}"/>
              </a:ext>
            </a:extLst>
          </p:cNvPr>
          <p:cNvSpPr txBox="1"/>
          <p:nvPr/>
        </p:nvSpPr>
        <p:spPr>
          <a:xfrm>
            <a:off x="405353" y="4755606"/>
            <a:ext cx="4993961" cy="1200329"/>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Science in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ptos" panose="020B0004020202020204"/>
                <a:ea typeface="+mn-ea"/>
                <a:cs typeface="+mn-cs"/>
              </a:rPr>
              <a:t>applying our learning</a:t>
            </a:r>
          </a:p>
        </p:txBody>
      </p:sp>
      <p:sp>
        <p:nvSpPr>
          <p:cNvPr id="8" name="TextBox 7">
            <a:extLst>
              <a:ext uri="{FF2B5EF4-FFF2-40B4-BE49-F238E27FC236}">
                <a16:creationId xmlns:a16="http://schemas.microsoft.com/office/drawing/2014/main" id="{DF41B746-69CE-B9A1-4C87-C6FA131A6866}"/>
              </a:ext>
            </a:extLst>
          </p:cNvPr>
          <p:cNvSpPr txBox="1"/>
          <p:nvPr/>
        </p:nvSpPr>
        <p:spPr>
          <a:xfrm>
            <a:off x="7245662" y="391484"/>
            <a:ext cx="5858189" cy="1015663"/>
          </a:xfrm>
          <a:prstGeom prst="rect">
            <a:avLst/>
          </a:prstGeom>
          <a:noFill/>
        </p:spPr>
        <p:txBody>
          <a:bodyPr wrap="square" rtlCol="0">
            <a:spAutoFit/>
          </a:bodyPr>
          <a:lstStyle/>
          <a:p>
            <a:r>
              <a:rPr lang="en-GB" sz="6000">
                <a:solidFill>
                  <a:schemeClr val="bg1"/>
                </a:solidFill>
              </a:rPr>
              <a:t>menti.com</a:t>
            </a:r>
          </a:p>
        </p:txBody>
      </p:sp>
    </p:spTree>
    <p:extLst>
      <p:ext uri="{BB962C8B-B14F-4D97-AF65-F5344CB8AC3E}">
        <p14:creationId xmlns:p14="http://schemas.microsoft.com/office/powerpoint/2010/main" val="56964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urglass and a calendar">
            <a:extLst>
              <a:ext uri="{FF2B5EF4-FFF2-40B4-BE49-F238E27FC236}">
                <a16:creationId xmlns:a16="http://schemas.microsoft.com/office/drawing/2014/main" id="{9F36E40E-57DC-4D4D-E12D-205620DA2092}"/>
              </a:ext>
            </a:extLst>
          </p:cNvPr>
          <p:cNvPicPr>
            <a:picLocks noChangeAspect="1"/>
          </p:cNvPicPr>
          <p:nvPr/>
        </p:nvPicPr>
        <p:blipFill>
          <a:blip r:embed="rId3">
            <a:extLst>
              <a:ext uri="{28A0092B-C50C-407E-A947-70E740481C1C}">
                <a14:useLocalDpi xmlns:a14="http://schemas.microsoft.com/office/drawing/2010/main" val="0"/>
              </a:ext>
            </a:extLst>
          </a:blip>
          <a:srcRect l="47146" r="2" b="2"/>
          <a:stretch>
            <a:fillRect/>
          </a:stretch>
        </p:blipFill>
        <p:spPr>
          <a:xfrm>
            <a:off x="20" y="10"/>
            <a:ext cx="5409897" cy="6857990"/>
          </a:xfrm>
          <a:prstGeom prst="rect">
            <a:avLst/>
          </a:prstGeom>
        </p:spPr>
      </p:pic>
      <p:sp>
        <p:nvSpPr>
          <p:cNvPr id="3" name="TextBox 3">
            <a:extLst>
              <a:ext uri="{FF2B5EF4-FFF2-40B4-BE49-F238E27FC236}">
                <a16:creationId xmlns:a16="http://schemas.microsoft.com/office/drawing/2014/main" id="{3A0138D3-6DD1-4D3E-670E-8E785A7BF024}"/>
              </a:ext>
            </a:extLst>
          </p:cNvPr>
          <p:cNvSpPr txBox="1"/>
          <p:nvPr/>
        </p:nvSpPr>
        <p:spPr>
          <a:xfrm>
            <a:off x="6746000" y="759576"/>
            <a:ext cx="4110197" cy="907199"/>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5400" b="1">
                <a:solidFill>
                  <a:schemeClr val="tx1">
                    <a:lumMod val="65000"/>
                    <a:lumOff val="35000"/>
                  </a:schemeClr>
                </a:solidFill>
                <a:latin typeface="+mj-lt"/>
                <a:ea typeface="+mj-ea"/>
                <a:cs typeface="+mj-cs"/>
              </a:rPr>
              <a:t>Agenda</a:t>
            </a:r>
          </a:p>
        </p:txBody>
      </p:sp>
      <p:sp>
        <p:nvSpPr>
          <p:cNvPr id="4" name="TextBox 4">
            <a:extLst>
              <a:ext uri="{FF2B5EF4-FFF2-40B4-BE49-F238E27FC236}">
                <a16:creationId xmlns:a16="http://schemas.microsoft.com/office/drawing/2014/main" id="{76C050DF-0775-21FC-99AE-5330AD9E174C}"/>
              </a:ext>
            </a:extLst>
          </p:cNvPr>
          <p:cNvSpPr txBox="1"/>
          <p:nvPr/>
        </p:nvSpPr>
        <p:spPr>
          <a:xfrm>
            <a:off x="6273776" y="1921475"/>
            <a:ext cx="5108310" cy="30754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effectLst/>
              </a:rPr>
              <a:t>Welcome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Science CIC update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Emerging thinking</a:t>
            </a:r>
          </a:p>
          <a:p>
            <a:pPr marL="800100" lvl="1"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Big ideas</a:t>
            </a:r>
          </a:p>
          <a:p>
            <a:pPr marL="800100" lvl="1"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Concepts</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Staying connected</a:t>
            </a:r>
          </a:p>
          <a:p>
            <a:pPr marL="342900" indent="-228600">
              <a:lnSpc>
                <a:spcPct val="90000"/>
              </a:lnSpc>
              <a:spcAft>
                <a:spcPts val="1800"/>
              </a:spcAft>
              <a:buFont typeface="Arial" panose="020B0604020202020204" pitchFamily="34" charset="0"/>
              <a:buChar char="•"/>
            </a:pPr>
            <a:endParaRPr lang="en-US" sz="2000" b="1">
              <a:solidFill>
                <a:schemeClr val="tx1">
                  <a:lumMod val="65000"/>
                  <a:lumOff val="35000"/>
                </a:schemeClr>
              </a:solidFill>
            </a:endParaRPr>
          </a:p>
          <a:p>
            <a:pPr indent="-228600">
              <a:lnSpc>
                <a:spcPct val="90000"/>
              </a:lnSpc>
              <a:buFont typeface="Arial" panose="020B0604020202020204" pitchFamily="34" charset="0"/>
              <a:buChar char="•"/>
            </a:pPr>
            <a:endParaRPr lang="en-US" sz="2000">
              <a:solidFill>
                <a:schemeClr val="tx1">
                  <a:lumMod val="65000"/>
                  <a:lumOff val="35000"/>
                </a:schemeClr>
              </a:solidFill>
            </a:endParaRPr>
          </a:p>
        </p:txBody>
      </p:sp>
    </p:spTree>
    <p:extLst>
      <p:ext uri="{BB962C8B-B14F-4D97-AF65-F5344CB8AC3E}">
        <p14:creationId xmlns:p14="http://schemas.microsoft.com/office/powerpoint/2010/main" val="3311339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65E17A-07E2-017D-54A5-6BC387FDC5C9}"/>
              </a:ext>
            </a:extLst>
          </p:cNvPr>
          <p:cNvPicPr>
            <a:picLocks noChangeAspect="1"/>
          </p:cNvPicPr>
          <p:nvPr/>
        </p:nvPicPr>
        <p:blipFill>
          <a:blip r:embed="rId3"/>
          <a:srcRect r="6076" b="-1"/>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00338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DC425F-7DDD-5A2E-DA09-4EEA20E08DB4}"/>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200">
                <a:latin typeface="+mj-lt"/>
                <a:ea typeface="+mj-ea"/>
                <a:cs typeface="+mj-cs"/>
              </a:rPr>
              <a:t>Education Scotland Sciences Team</a:t>
            </a:r>
          </a:p>
        </p:txBody>
      </p:sp>
      <p:sp>
        <p:nvSpPr>
          <p:cNvPr id="6" name="TextBox 5">
            <a:extLst>
              <a:ext uri="{FF2B5EF4-FFF2-40B4-BE49-F238E27FC236}">
                <a16:creationId xmlns:a16="http://schemas.microsoft.com/office/drawing/2014/main" id="{CE5C180D-9133-9F1D-B52E-C677E9CA1174}"/>
              </a:ext>
            </a:extLst>
          </p:cNvPr>
          <p:cNvSpPr txBox="1"/>
          <p:nvPr/>
        </p:nvSpPr>
        <p:spPr>
          <a:xfrm rot="21302798">
            <a:off x="5944711" y="1189659"/>
            <a:ext cx="5308212" cy="3637734"/>
          </a:xfrm>
          <a:prstGeom prst="rect">
            <a:avLst/>
          </a:prstGeom>
          <a:solidFill>
            <a:srgbClr val="FF99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2800"/>
              <a:t>Kirsty Scott and Jane Wilson </a:t>
            </a:r>
            <a:r>
              <a:rPr lang="en-US" sz="2800" b="1"/>
              <a:t>National Advisors</a:t>
            </a:r>
          </a:p>
          <a:p>
            <a:pPr>
              <a:spcBef>
                <a:spcPts val="1200"/>
              </a:spcBef>
            </a:pPr>
            <a:r>
              <a:rPr lang="en-US" sz="2800"/>
              <a:t>Fiona Shaw, Margaret Craw and Laura McCafferty</a:t>
            </a:r>
            <a:r>
              <a:rPr lang="en-US" b="1"/>
              <a:t>                           </a:t>
            </a:r>
            <a:r>
              <a:rPr lang="en-US" sz="2800" b="1"/>
              <a:t>Education Officers </a:t>
            </a:r>
          </a:p>
          <a:p>
            <a:pPr>
              <a:spcBef>
                <a:spcPts val="1200"/>
              </a:spcBef>
            </a:pPr>
            <a:r>
              <a:rPr lang="en-US" sz="2800"/>
              <a:t>Ian Menzies                                 </a:t>
            </a:r>
            <a:r>
              <a:rPr lang="en-US" sz="2800" b="1"/>
              <a:t>Senior Education Officer</a:t>
            </a:r>
            <a:endParaRPr lang="en-US" b="1"/>
          </a:p>
        </p:txBody>
      </p:sp>
      <p:pic>
        <p:nvPicPr>
          <p:cNvPr id="2" name="Picture 1" descr="A group of colorful objects tied together&#10;&#10;AI-generated content may be incorrect.">
            <a:extLst>
              <a:ext uri="{FF2B5EF4-FFF2-40B4-BE49-F238E27FC236}">
                <a16:creationId xmlns:a16="http://schemas.microsoft.com/office/drawing/2014/main" id="{D511B248-A3C7-55FC-4A57-FD02B99641A5}"/>
              </a:ext>
            </a:extLst>
          </p:cNvPr>
          <p:cNvPicPr>
            <a:picLocks noChangeAspect="1"/>
          </p:cNvPicPr>
          <p:nvPr/>
        </p:nvPicPr>
        <p:blipFill>
          <a:blip r:embed="rId3"/>
          <a:srcRect l="10077" r="22970" b="-1"/>
          <a:stretch>
            <a:fillRect/>
          </a:stretch>
        </p:blipFill>
        <p:spPr>
          <a:xfrm>
            <a:off x="198723" y="2910066"/>
            <a:ext cx="4777306" cy="36377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827CE2D4-44B9-40B1-A0F9-85F6AD605357}"/>
              </a:ext>
            </a:extLst>
          </p:cNvPr>
          <p:cNvSpPr txBox="1"/>
          <p:nvPr/>
        </p:nvSpPr>
        <p:spPr>
          <a:xfrm>
            <a:off x="4976029" y="5480412"/>
            <a:ext cx="6583729" cy="954107"/>
          </a:xfrm>
          <a:prstGeom prst="rect">
            <a:avLst/>
          </a:prstGeom>
          <a:solidFill>
            <a:schemeClr val="tx2">
              <a:lumMod val="50000"/>
              <a:lumOff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rPr>
              <a:t>Contact us at:</a:t>
            </a:r>
            <a:endParaRPr lang="en-US" sz="2800">
              <a:solidFill>
                <a:schemeClr val="bg1"/>
              </a:solidFill>
            </a:endParaRPr>
          </a:p>
          <a:p>
            <a:r>
              <a:rPr lang="en-GB" sz="2800" b="1" err="1">
                <a:solidFill>
                  <a:schemeClr val="bg1"/>
                </a:solidFill>
                <a:hlinkClick r:id="rId4">
                  <a:extLst>
                    <a:ext uri="{A12FA001-AC4F-418D-AE19-62706E023703}">
                      <ahyp:hlinkClr xmlns:ahyp="http://schemas.microsoft.com/office/drawing/2018/hyperlinkcolor" val="tx"/>
                    </a:ext>
                  </a:extLst>
                </a:hlinkClick>
              </a:rPr>
              <a:t>Science@educationscotland.gov.scot</a:t>
            </a:r>
            <a:endParaRPr lang="en-GB" sz="2800" b="1">
              <a:solidFill>
                <a:schemeClr val="bg1"/>
              </a:solidFill>
            </a:endParaRPr>
          </a:p>
        </p:txBody>
      </p:sp>
    </p:spTree>
    <p:extLst>
      <p:ext uri="{BB962C8B-B14F-4D97-AF65-F5344CB8AC3E}">
        <p14:creationId xmlns:p14="http://schemas.microsoft.com/office/powerpoint/2010/main" val="187113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close-up of a logo&#10;&#10;Description automatically generated">
            <a:extLst>
              <a:ext uri="{FF2B5EF4-FFF2-40B4-BE49-F238E27FC236}">
                <a16:creationId xmlns:a16="http://schemas.microsoft.com/office/drawing/2014/main" id="{2014C1B4-6339-71D3-A6DE-E7EE92433CD0}"/>
              </a:ext>
            </a:extLst>
          </p:cNvPr>
          <p:cNvPicPr>
            <a:picLocks noChangeAspect="1"/>
          </p:cNvPicPr>
          <p:nvPr/>
        </p:nvPicPr>
        <p:blipFill>
          <a:blip r:embed="rId3"/>
          <a:srcRect r="2" b="15"/>
          <a:stretch>
            <a:fillRect/>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30" name="Freeform: Shape 29">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Close up of a compass&#10;&#10;AI-generated content may be incorrect.">
            <a:extLst>
              <a:ext uri="{FF2B5EF4-FFF2-40B4-BE49-F238E27FC236}">
                <a16:creationId xmlns:a16="http://schemas.microsoft.com/office/drawing/2014/main" id="{86D9C65C-C7E1-48E5-9B92-8F4F2CABC002}"/>
              </a:ext>
            </a:extLst>
          </p:cNvPr>
          <p:cNvPicPr>
            <a:picLocks noChangeAspect="1"/>
          </p:cNvPicPr>
          <p:nvPr/>
        </p:nvPicPr>
        <p:blipFill>
          <a:blip r:embed="rId4"/>
          <a:srcRect t="23239" r="-1" b="23238"/>
          <a:stretch>
            <a:fillRect/>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32" name="Freeform: Shape 31">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6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A78E-21CA-B66E-E668-5FD9DBB09F8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A7223D-46B6-0028-9B5F-C6BF792DA322}"/>
              </a:ext>
            </a:extLst>
          </p:cNvPr>
          <p:cNvGraphicFramePr>
            <a:graphicFrameLocks noGrp="1"/>
          </p:cNvGraphicFramePr>
          <p:nvPr/>
        </p:nvGraphicFramePr>
        <p:xfrm>
          <a:off x="360217" y="4765194"/>
          <a:ext cx="11462328" cy="741680"/>
        </p:xfrm>
        <a:graphic>
          <a:graphicData uri="http://schemas.openxmlformats.org/drawingml/2006/table">
            <a:tbl>
              <a:tblPr firstRow="1" bandRow="1">
                <a:tableStyleId>{F5AB1C69-6EDB-4FF4-983F-18BD219EF322}</a:tableStyleId>
              </a:tblPr>
              <a:tblGrid>
                <a:gridCol w="477597">
                  <a:extLst>
                    <a:ext uri="{9D8B030D-6E8A-4147-A177-3AD203B41FA5}">
                      <a16:colId xmlns:a16="http://schemas.microsoft.com/office/drawing/2014/main" val="2381510418"/>
                    </a:ext>
                  </a:extLst>
                </a:gridCol>
                <a:gridCol w="477597">
                  <a:extLst>
                    <a:ext uri="{9D8B030D-6E8A-4147-A177-3AD203B41FA5}">
                      <a16:colId xmlns:a16="http://schemas.microsoft.com/office/drawing/2014/main" val="838431533"/>
                    </a:ext>
                  </a:extLst>
                </a:gridCol>
                <a:gridCol w="477597">
                  <a:extLst>
                    <a:ext uri="{9D8B030D-6E8A-4147-A177-3AD203B41FA5}">
                      <a16:colId xmlns:a16="http://schemas.microsoft.com/office/drawing/2014/main" val="2866791513"/>
                    </a:ext>
                  </a:extLst>
                </a:gridCol>
                <a:gridCol w="477597">
                  <a:extLst>
                    <a:ext uri="{9D8B030D-6E8A-4147-A177-3AD203B41FA5}">
                      <a16:colId xmlns:a16="http://schemas.microsoft.com/office/drawing/2014/main" val="139088929"/>
                    </a:ext>
                  </a:extLst>
                </a:gridCol>
                <a:gridCol w="477597">
                  <a:extLst>
                    <a:ext uri="{9D8B030D-6E8A-4147-A177-3AD203B41FA5}">
                      <a16:colId xmlns:a16="http://schemas.microsoft.com/office/drawing/2014/main" val="2373447945"/>
                    </a:ext>
                  </a:extLst>
                </a:gridCol>
                <a:gridCol w="477597">
                  <a:extLst>
                    <a:ext uri="{9D8B030D-6E8A-4147-A177-3AD203B41FA5}">
                      <a16:colId xmlns:a16="http://schemas.microsoft.com/office/drawing/2014/main" val="556220035"/>
                    </a:ext>
                  </a:extLst>
                </a:gridCol>
                <a:gridCol w="477597">
                  <a:extLst>
                    <a:ext uri="{9D8B030D-6E8A-4147-A177-3AD203B41FA5}">
                      <a16:colId xmlns:a16="http://schemas.microsoft.com/office/drawing/2014/main" val="4210357685"/>
                    </a:ext>
                  </a:extLst>
                </a:gridCol>
                <a:gridCol w="477597">
                  <a:extLst>
                    <a:ext uri="{9D8B030D-6E8A-4147-A177-3AD203B41FA5}">
                      <a16:colId xmlns:a16="http://schemas.microsoft.com/office/drawing/2014/main" val="2215815876"/>
                    </a:ext>
                  </a:extLst>
                </a:gridCol>
                <a:gridCol w="477597">
                  <a:extLst>
                    <a:ext uri="{9D8B030D-6E8A-4147-A177-3AD203B41FA5}">
                      <a16:colId xmlns:a16="http://schemas.microsoft.com/office/drawing/2014/main" val="4006066225"/>
                    </a:ext>
                  </a:extLst>
                </a:gridCol>
                <a:gridCol w="477597">
                  <a:extLst>
                    <a:ext uri="{9D8B030D-6E8A-4147-A177-3AD203B41FA5}">
                      <a16:colId xmlns:a16="http://schemas.microsoft.com/office/drawing/2014/main" val="3664338237"/>
                    </a:ext>
                  </a:extLst>
                </a:gridCol>
                <a:gridCol w="477597">
                  <a:extLst>
                    <a:ext uri="{9D8B030D-6E8A-4147-A177-3AD203B41FA5}">
                      <a16:colId xmlns:a16="http://schemas.microsoft.com/office/drawing/2014/main" val="2047487140"/>
                    </a:ext>
                  </a:extLst>
                </a:gridCol>
                <a:gridCol w="477597">
                  <a:extLst>
                    <a:ext uri="{9D8B030D-6E8A-4147-A177-3AD203B41FA5}">
                      <a16:colId xmlns:a16="http://schemas.microsoft.com/office/drawing/2014/main" val="427323322"/>
                    </a:ext>
                  </a:extLst>
                </a:gridCol>
                <a:gridCol w="477597">
                  <a:extLst>
                    <a:ext uri="{9D8B030D-6E8A-4147-A177-3AD203B41FA5}">
                      <a16:colId xmlns:a16="http://schemas.microsoft.com/office/drawing/2014/main" val="2927354973"/>
                    </a:ext>
                  </a:extLst>
                </a:gridCol>
                <a:gridCol w="477597">
                  <a:extLst>
                    <a:ext uri="{9D8B030D-6E8A-4147-A177-3AD203B41FA5}">
                      <a16:colId xmlns:a16="http://schemas.microsoft.com/office/drawing/2014/main" val="4256552592"/>
                    </a:ext>
                  </a:extLst>
                </a:gridCol>
                <a:gridCol w="477597">
                  <a:extLst>
                    <a:ext uri="{9D8B030D-6E8A-4147-A177-3AD203B41FA5}">
                      <a16:colId xmlns:a16="http://schemas.microsoft.com/office/drawing/2014/main" val="764605186"/>
                    </a:ext>
                  </a:extLst>
                </a:gridCol>
                <a:gridCol w="477597">
                  <a:extLst>
                    <a:ext uri="{9D8B030D-6E8A-4147-A177-3AD203B41FA5}">
                      <a16:colId xmlns:a16="http://schemas.microsoft.com/office/drawing/2014/main" val="2493327476"/>
                    </a:ext>
                  </a:extLst>
                </a:gridCol>
                <a:gridCol w="477597">
                  <a:extLst>
                    <a:ext uri="{9D8B030D-6E8A-4147-A177-3AD203B41FA5}">
                      <a16:colId xmlns:a16="http://schemas.microsoft.com/office/drawing/2014/main" val="3790189262"/>
                    </a:ext>
                  </a:extLst>
                </a:gridCol>
                <a:gridCol w="477597">
                  <a:extLst>
                    <a:ext uri="{9D8B030D-6E8A-4147-A177-3AD203B41FA5}">
                      <a16:colId xmlns:a16="http://schemas.microsoft.com/office/drawing/2014/main" val="1324048358"/>
                    </a:ext>
                  </a:extLst>
                </a:gridCol>
                <a:gridCol w="477597">
                  <a:extLst>
                    <a:ext uri="{9D8B030D-6E8A-4147-A177-3AD203B41FA5}">
                      <a16:colId xmlns:a16="http://schemas.microsoft.com/office/drawing/2014/main" val="728016189"/>
                    </a:ext>
                  </a:extLst>
                </a:gridCol>
                <a:gridCol w="477597">
                  <a:extLst>
                    <a:ext uri="{9D8B030D-6E8A-4147-A177-3AD203B41FA5}">
                      <a16:colId xmlns:a16="http://schemas.microsoft.com/office/drawing/2014/main" val="1429759278"/>
                    </a:ext>
                  </a:extLst>
                </a:gridCol>
                <a:gridCol w="477597">
                  <a:extLst>
                    <a:ext uri="{9D8B030D-6E8A-4147-A177-3AD203B41FA5}">
                      <a16:colId xmlns:a16="http://schemas.microsoft.com/office/drawing/2014/main" val="3303490696"/>
                    </a:ext>
                  </a:extLst>
                </a:gridCol>
                <a:gridCol w="477597">
                  <a:extLst>
                    <a:ext uri="{9D8B030D-6E8A-4147-A177-3AD203B41FA5}">
                      <a16:colId xmlns:a16="http://schemas.microsoft.com/office/drawing/2014/main" val="686623731"/>
                    </a:ext>
                  </a:extLst>
                </a:gridCol>
                <a:gridCol w="477597">
                  <a:extLst>
                    <a:ext uri="{9D8B030D-6E8A-4147-A177-3AD203B41FA5}">
                      <a16:colId xmlns:a16="http://schemas.microsoft.com/office/drawing/2014/main" val="3738468738"/>
                    </a:ext>
                  </a:extLst>
                </a:gridCol>
                <a:gridCol w="477597">
                  <a:extLst>
                    <a:ext uri="{9D8B030D-6E8A-4147-A177-3AD203B41FA5}">
                      <a16:colId xmlns:a16="http://schemas.microsoft.com/office/drawing/2014/main" val="3580271373"/>
                    </a:ext>
                  </a:extLst>
                </a:gridCol>
              </a:tblGrid>
              <a:tr h="370840">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S</a:t>
                      </a:r>
                    </a:p>
                  </a:txBody>
                  <a:tcPr anchor="ctr"/>
                </a:tc>
                <a:tc>
                  <a:txBody>
                    <a:bodyPr/>
                    <a:lstStyle/>
                    <a:p>
                      <a:pPr algn="ctr"/>
                      <a:r>
                        <a:rPr lang="en-GB">
                          <a:latin typeface="Arial" panose="020B0604020202020204" pitchFamily="34" charset="0"/>
                          <a:cs typeface="Arial" panose="020B0604020202020204" pitchFamily="34" charset="0"/>
                        </a:rPr>
                        <a:t>O</a:t>
                      </a:r>
                    </a:p>
                  </a:txBody>
                  <a:tcPr anchor="ctr"/>
                </a:tc>
                <a:tc>
                  <a:txBody>
                    <a:bodyPr/>
                    <a:lstStyle/>
                    <a:p>
                      <a:pPr algn="ctr"/>
                      <a:r>
                        <a:rPr lang="en-GB">
                          <a:latin typeface="Arial" panose="020B0604020202020204" pitchFamily="34" charset="0"/>
                          <a:cs typeface="Arial" panose="020B0604020202020204" pitchFamily="34" charset="0"/>
                        </a:rPr>
                        <a:t>N</a:t>
                      </a:r>
                    </a:p>
                  </a:txBody>
                  <a:tcPr anchor="ctr"/>
                </a:tc>
                <a:tc>
                  <a:txBody>
                    <a:bodyPr/>
                    <a:lstStyle/>
                    <a:p>
                      <a:pPr algn="ctr"/>
                      <a:r>
                        <a:rPr lang="en-GB">
                          <a:latin typeface="Arial" panose="020B0604020202020204" pitchFamily="34" charset="0"/>
                          <a:cs typeface="Arial" panose="020B0604020202020204" pitchFamily="34" charset="0"/>
                        </a:rPr>
                        <a:t>D</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F</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S</a:t>
                      </a:r>
                    </a:p>
                  </a:txBody>
                  <a:tcPr anchor="ctr"/>
                </a:tc>
                <a:tc>
                  <a:txBody>
                    <a:bodyPr/>
                    <a:lstStyle/>
                    <a:p>
                      <a:pPr algn="ctr"/>
                      <a:r>
                        <a:rPr lang="en-GB">
                          <a:latin typeface="Arial" panose="020B0604020202020204" pitchFamily="34" charset="0"/>
                          <a:cs typeface="Arial" panose="020B0604020202020204" pitchFamily="34" charset="0"/>
                        </a:rPr>
                        <a:t>O</a:t>
                      </a:r>
                    </a:p>
                  </a:txBody>
                  <a:tcPr anchor="ctr"/>
                </a:tc>
                <a:tc>
                  <a:txBody>
                    <a:bodyPr/>
                    <a:lstStyle/>
                    <a:p>
                      <a:pPr algn="ctr"/>
                      <a:r>
                        <a:rPr lang="en-GB">
                          <a:latin typeface="Arial" panose="020B0604020202020204" pitchFamily="34" charset="0"/>
                          <a:cs typeface="Arial" panose="020B0604020202020204" pitchFamily="34" charset="0"/>
                        </a:rPr>
                        <a:t>N</a:t>
                      </a:r>
                    </a:p>
                  </a:txBody>
                  <a:tcPr anchor="ctr"/>
                </a:tc>
                <a:tc>
                  <a:txBody>
                    <a:bodyPr/>
                    <a:lstStyle/>
                    <a:p>
                      <a:pPr algn="ctr"/>
                      <a:r>
                        <a:rPr lang="en-GB">
                          <a:latin typeface="Arial" panose="020B0604020202020204" pitchFamily="34" charset="0"/>
                          <a:cs typeface="Arial" panose="020B0604020202020204" pitchFamily="34" charset="0"/>
                        </a:rPr>
                        <a:t>D</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F</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extLst>
                  <a:ext uri="{0D108BD9-81ED-4DB2-BD59-A6C34878D82A}">
                    <a16:rowId xmlns:a16="http://schemas.microsoft.com/office/drawing/2014/main" val="854136637"/>
                  </a:ext>
                </a:extLst>
              </a:tr>
              <a:tr h="370840">
                <a:tc gridSpan="8">
                  <a:txBody>
                    <a:bodyPr/>
                    <a:lstStyle/>
                    <a:p>
                      <a:pPr algn="l"/>
                      <a:r>
                        <a:rPr lang="en-GB">
                          <a:latin typeface="Arial" panose="020B0604020202020204" pitchFamily="34" charset="0"/>
                          <a:cs typeface="Arial" panose="020B0604020202020204" pitchFamily="34" charset="0"/>
                        </a:rPr>
                        <a:t>2021</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12">
                  <a:txBody>
                    <a:bodyPr/>
                    <a:lstStyle/>
                    <a:p>
                      <a:pPr algn="l"/>
                      <a:r>
                        <a:rPr lang="en-GB">
                          <a:latin typeface="Arial" panose="020B0604020202020204" pitchFamily="34" charset="0"/>
                          <a:cs typeface="Arial" panose="020B0604020202020204" pitchFamily="34" charset="0"/>
                        </a:rPr>
                        <a:t>2022</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l"/>
                      <a:r>
                        <a:rPr lang="en-GB">
                          <a:latin typeface="Arial" panose="020B0604020202020204" pitchFamily="34" charset="0"/>
                          <a:cs typeface="Arial" panose="020B0604020202020204" pitchFamily="34" charset="0"/>
                        </a:rPr>
                        <a:t>2023</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5135339"/>
                  </a:ext>
                </a:extLst>
              </a:tr>
            </a:tbl>
          </a:graphicData>
        </a:graphic>
      </p:graphicFrame>
      <p:cxnSp>
        <p:nvCxnSpPr>
          <p:cNvPr id="34" name="Straight Arrow Connector 33">
            <a:extLst>
              <a:ext uri="{FF2B5EF4-FFF2-40B4-BE49-F238E27FC236}">
                <a16:creationId xmlns:a16="http://schemas.microsoft.com/office/drawing/2014/main" id="{6B0FCE5F-CC81-3646-F4BF-E1C6E76A15C6}"/>
              </a:ext>
            </a:extLst>
          </p:cNvPr>
          <p:cNvCxnSpPr/>
          <p:nvPr/>
        </p:nvCxnSpPr>
        <p:spPr>
          <a:xfrm>
            <a:off x="1054351" y="3637179"/>
            <a:ext cx="5411" cy="1026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D29B8AA-4FFD-89F7-8B5D-F0701B983D5E}"/>
              </a:ext>
            </a:extLst>
          </p:cNvPr>
          <p:cNvSpPr txBox="1"/>
          <p:nvPr/>
        </p:nvSpPr>
        <p:spPr>
          <a:xfrm>
            <a:off x="4727564" y="0"/>
            <a:ext cx="728894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0070C0"/>
                </a:solidFill>
                <a:effectLst/>
                <a:uLnTx/>
                <a:uFillTx/>
                <a:latin typeface="Calibri" panose="020F0502020204030204"/>
                <a:ea typeface="+mn-ea"/>
                <a:cs typeface="+mn-cs"/>
              </a:rPr>
              <a:t>Why?</a:t>
            </a:r>
          </a:p>
        </p:txBody>
      </p:sp>
      <p:sp>
        <p:nvSpPr>
          <p:cNvPr id="46" name="TextBox 45">
            <a:extLst>
              <a:ext uri="{FF2B5EF4-FFF2-40B4-BE49-F238E27FC236}">
                <a16:creationId xmlns:a16="http://schemas.microsoft.com/office/drawing/2014/main" id="{429A1F3C-A9DF-59B6-E00C-85031EC85516}"/>
              </a:ext>
            </a:extLst>
          </p:cNvPr>
          <p:cNvSpPr txBox="1"/>
          <p:nvPr/>
        </p:nvSpPr>
        <p:spPr>
          <a:xfrm>
            <a:off x="73228" y="3532841"/>
            <a:ext cx="8762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OECD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Review</a:t>
            </a:r>
          </a:p>
        </p:txBody>
      </p:sp>
      <p:sp>
        <p:nvSpPr>
          <p:cNvPr id="4" name="TextBox 3">
            <a:extLst>
              <a:ext uri="{FF2B5EF4-FFF2-40B4-BE49-F238E27FC236}">
                <a16:creationId xmlns:a16="http://schemas.microsoft.com/office/drawing/2014/main" id="{DDFA1E1C-8A86-C09E-8E43-057473623EA8}"/>
              </a:ext>
            </a:extLst>
          </p:cNvPr>
          <p:cNvSpPr txBox="1"/>
          <p:nvPr/>
        </p:nvSpPr>
        <p:spPr>
          <a:xfrm>
            <a:off x="2476501" y="1914048"/>
            <a:ext cx="8601074" cy="1569660"/>
          </a:xfrm>
          <a:prstGeom prst="rect">
            <a:avLst/>
          </a:prstGeom>
          <a:noFill/>
          <a:ln w="28575">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mn-cs"/>
              </a:rPr>
              <a:t>3.4 Develop a systematic approach to curriculum review: </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Scotland could consider establishing a systematic curriculum review cycle with a planned timeframe and specific review agenda, led by the specialist stand-alone agency.</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D55E612-3DA7-9A74-C307-A5402BE7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25" y="1005974"/>
            <a:ext cx="1896545" cy="252686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0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BB8C9C-2979-4EDF-C4BD-AF231E388B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258"/>
            <a:ext cx="12192000" cy="6693483"/>
          </a:xfrm>
          <a:prstGeom prst="rect">
            <a:avLst/>
          </a:prstGeom>
        </p:spPr>
      </p:pic>
    </p:spTree>
    <p:extLst>
      <p:ext uri="{BB962C8B-B14F-4D97-AF65-F5344CB8AC3E}">
        <p14:creationId xmlns:p14="http://schemas.microsoft.com/office/powerpoint/2010/main" val="15007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9A5FC-4B95-3666-041E-417C5E6E2824}"/>
              </a:ext>
            </a:extLst>
          </p:cNvPr>
          <p:cNvPicPr>
            <a:picLocks noChangeAspect="1"/>
          </p:cNvPicPr>
          <p:nvPr/>
        </p:nvPicPr>
        <p:blipFill>
          <a:blip r:embed="rId3"/>
          <a:stretch>
            <a:fillRect/>
          </a:stretch>
        </p:blipFill>
        <p:spPr>
          <a:xfrm>
            <a:off x="624388" y="0"/>
            <a:ext cx="10943224" cy="6858000"/>
          </a:xfrm>
          <a:prstGeom prst="rect">
            <a:avLst/>
          </a:prstGeom>
        </p:spPr>
      </p:pic>
    </p:spTree>
    <p:extLst>
      <p:ext uri="{BB962C8B-B14F-4D97-AF65-F5344CB8AC3E}">
        <p14:creationId xmlns:p14="http://schemas.microsoft.com/office/powerpoint/2010/main" val="3725509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BCC7BCD8B31B4FA10A7EBED24738FC" ma:contentTypeVersion="19" ma:contentTypeDescription="Create a new document." ma:contentTypeScope="" ma:versionID="f785d196c9a04c1770acfba06a3aef41">
  <xsd:schema xmlns:xsd="http://www.w3.org/2001/XMLSchema" xmlns:xs="http://www.w3.org/2001/XMLSchema" xmlns:p="http://schemas.microsoft.com/office/2006/metadata/properties" xmlns:ns2="90e170f7-9783-47c0-bee9-98169cf94d03" xmlns:ns3="2d2dad4e-6a1a-4ac7-8702-9db1d9ff4414" targetNamespace="http://schemas.microsoft.com/office/2006/metadata/properties" ma:root="true" ma:fieldsID="26b9a6b979e73546b7506dec38a666a3" ns2:_="" ns3:_="">
    <xsd:import namespace="90e170f7-9783-47c0-bee9-98169cf94d03"/>
    <xsd:import namespace="2d2dad4e-6a1a-4ac7-8702-9db1d9ff4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170f7-9783-47c0-bee9-98169cf94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dad4e-6a1a-4ac7-8702-9db1d9ff441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0c0191-d91b-443c-9b74-f5e9936a5a46}" ma:internalName="TaxCatchAll" ma:showField="CatchAllData" ma:web="2d2dad4e-6a1a-4ac7-8702-9db1d9ff4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e170f7-9783-47c0-bee9-98169cf94d03">
      <Terms xmlns="http://schemas.microsoft.com/office/infopath/2007/PartnerControls"/>
    </lcf76f155ced4ddcb4097134ff3c332f>
    <TaxCatchAll xmlns="2d2dad4e-6a1a-4ac7-8702-9db1d9ff4414" xsi:nil="true"/>
  </documentManagement>
</p:properties>
</file>

<file path=customXml/itemProps1.xml><?xml version="1.0" encoding="utf-8"?>
<ds:datastoreItem xmlns:ds="http://schemas.openxmlformats.org/officeDocument/2006/customXml" ds:itemID="{C45013F0-03C9-4374-9FA0-A1AC6A5F3893}">
  <ds:schemaRefs>
    <ds:schemaRef ds:uri="2d2dad4e-6a1a-4ac7-8702-9db1d9ff4414"/>
    <ds:schemaRef ds:uri="90e170f7-9783-47c0-bee9-98169cf94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3510E6-25CB-44E7-AE9E-2597350BBFD8}">
  <ds:schemaRefs>
    <ds:schemaRef ds:uri="http://schemas.microsoft.com/sharepoint/v3/contenttype/forms"/>
  </ds:schemaRefs>
</ds:datastoreItem>
</file>

<file path=customXml/itemProps3.xml><?xml version="1.0" encoding="utf-8"?>
<ds:datastoreItem xmlns:ds="http://schemas.openxmlformats.org/officeDocument/2006/customXml" ds:itemID="{944758DE-EB4F-46A7-9FE6-070CD7ED2ED2}">
  <ds:schemaRefs>
    <ds:schemaRef ds:uri="http://schemas.microsoft.com/office/2006/documentManagement/types"/>
    <ds:schemaRef ds:uri="http://purl.org/dc/terms/"/>
    <ds:schemaRef ds:uri="http://schemas.openxmlformats.org/package/2006/metadata/core-properties"/>
    <ds:schemaRef ds:uri="90e170f7-9783-47c0-bee9-98169cf94d03"/>
    <ds:schemaRef ds:uri="http://www.w3.org/XML/1998/namespace"/>
    <ds:schemaRef ds:uri="http://purl.org/dc/dcmitype/"/>
    <ds:schemaRef ds:uri="http://schemas.microsoft.com/office/2006/metadata/properties"/>
    <ds:schemaRef ds:uri="2d2dad4e-6a1a-4ac7-8702-9db1d9ff4414"/>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5091</Words>
  <Application>Microsoft Office PowerPoint</Application>
  <PresentationFormat>Widescreen</PresentationFormat>
  <Paragraphs>564</Paragraphs>
  <Slides>40</Slides>
  <Notes>40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40</vt:i4>
      </vt:variant>
    </vt:vector>
  </HeadingPairs>
  <TitlesOfParts>
    <vt:vector size="62" baseType="lpstr">
      <vt:lpstr>Meiryo</vt:lpstr>
      <vt:lpstr>Aharoni</vt:lpstr>
      <vt:lpstr>Aptos</vt:lpstr>
      <vt:lpstr>Aptos Bold</vt:lpstr>
      <vt:lpstr>Aptos Display</vt:lpstr>
      <vt:lpstr>Arial</vt:lpstr>
      <vt:lpstr>Arial,Sans-Serif</vt:lpstr>
      <vt:lpstr>Arimo Bold</vt:lpstr>
      <vt:lpstr>Calibri</vt:lpstr>
      <vt:lpstr>Courier New</vt:lpstr>
      <vt:lpstr>Grandview</vt:lpstr>
      <vt:lpstr>Helvetica World Bold</vt:lpstr>
      <vt:lpstr>Helveticish Bold</vt:lpstr>
      <vt:lpstr>Liberation Sans</vt:lpstr>
      <vt:lpstr>Liberation Sans Bold</vt:lpstr>
      <vt:lpstr>Times New Roman</vt:lpstr>
      <vt:lpstr>Wingdings</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Do Understand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the Collaboration Group think?</vt:lpstr>
      <vt:lpstr>What did the Collaboration Group think?</vt:lpstr>
      <vt:lpstr>PowerPoint Presentation</vt:lpstr>
      <vt:lpstr>PowerPoint Presentation</vt:lpstr>
      <vt:lpstr>PowerPoint Presentation</vt:lpstr>
      <vt:lpstr>PowerPoint Presentation</vt:lpstr>
      <vt:lpstr>Your views matter  Title for Big idea 1: Do you prefer?    OR simply   </vt:lpstr>
      <vt:lpstr>PowerPoint Presentation</vt:lpstr>
      <vt:lpstr>Your views matter  Title for Big idea 3: Do you prefer?    OR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Wilson</dc:creator>
  <cp:lastModifiedBy>Kirsty Scott</cp:lastModifiedBy>
  <cp:revision>267</cp:revision>
  <dcterms:created xsi:type="dcterms:W3CDTF">2025-12-05T15:15:15Z</dcterms:created>
  <dcterms:modified xsi:type="dcterms:W3CDTF">2025-12-15T08:10:24Z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0x0101000EBCC7BCD8B31B4FA10A7EBED24738FC</vt:lpwstr>
  </property>
  <property fmtid="{D5CDD505-2E9C-101B-9397-08002B2CF9AE}" pid="3" name="MediaServiceImageTags">
    <vt:lpwstr/>
  </property>
</Properties>
</file>