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256" r:id="rId3"/>
    <p:sldId id="840" r:id="rId4"/>
    <p:sldId id="291" r:id="rId5"/>
    <p:sldId id="292" r:id="rId6"/>
    <p:sldId id="301" r:id="rId7"/>
    <p:sldId id="266" r:id="rId8"/>
    <p:sldId id="265" r:id="rId9"/>
    <p:sldId id="264" r:id="rId10"/>
    <p:sldId id="260" r:id="rId11"/>
    <p:sldId id="304" r:id="rId12"/>
    <p:sldId id="279" r:id="rId13"/>
    <p:sldId id="277" r:id="rId14"/>
    <p:sldId id="305" r:id="rId15"/>
    <p:sldId id="282" r:id="rId16"/>
    <p:sldId id="290" r:id="rId17"/>
    <p:sldId id="298" r:id="rId18"/>
    <p:sldId id="887" r:id="rId19"/>
    <p:sldId id="888" r:id="rId20"/>
    <p:sldId id="890" r:id="rId21"/>
    <p:sldId id="889" r:id="rId22"/>
    <p:sldId id="891" r:id="rId23"/>
    <p:sldId id="892" r:id="rId24"/>
  </p:sldIdLst>
  <p:sldSz cx="18288000" cy="10287000"/>
  <p:notesSz cx="6858000" cy="9144000"/>
  <p:embeddedFontLst>
    <p:embeddedFont>
      <p:font typeface="Arial Narrow" panose="020B0606020202030204" pitchFamily="34" charset="0"/>
      <p:regular r:id="rId26"/>
      <p:bold r:id="rId27"/>
      <p:italic r:id="rId28"/>
      <p:boldItalic r:id="rId29"/>
    </p:embeddedFont>
    <p:embeddedFont>
      <p:font typeface="Arimo Bold" panose="020B0604020202020204" charset="0"/>
      <p:regular r:id="rId30"/>
    </p:embeddedFont>
    <p:embeddedFont>
      <p:font typeface="Calibri" panose="020F0502020204030204" pitchFamily="34" charset="0"/>
      <p:regular r:id="rId31"/>
      <p:bold r:id="rId32"/>
      <p:italic r:id="rId33"/>
      <p:boldItalic r:id="rId34"/>
    </p:embeddedFont>
    <p:embeddedFont>
      <p:font typeface="Helvetica Neue" panose="02000503000000020004" pitchFamily="2"/>
      <p:regular r:id="rId35"/>
      <p:bold r:id="rId36"/>
      <p:italic r:id="rId37"/>
      <p:boldItalic r:id="rId38"/>
    </p:embeddedFont>
    <p:embeddedFont>
      <p:font typeface="Helveticish" panose="020B0604020202020204" charset="0"/>
      <p:regular r:id="rId39"/>
    </p:embeddedFont>
    <p:embeddedFont>
      <p:font typeface="Helveticish Bold" panose="020B0604020202020204" charset="0"/>
      <p:regular r:id="rId40"/>
    </p:embeddedFont>
    <p:embeddedFont>
      <p:font typeface="Ink Free" panose="03080402000500000000" pitchFamily="66" charset="0"/>
      <p:regular r:id="rId41"/>
    </p:embeddedFont>
    <p:embeddedFont>
      <p:font typeface="Open Sans" panose="020B0606030504020204" pitchFamily="34" charset="0"/>
      <p:regular r:id="rId42"/>
      <p:bold r:id="rId43"/>
      <p:italic r:id="rId44"/>
      <p:boldItalic r:id="rId45"/>
    </p:embeddedFont>
    <p:embeddedFont>
      <p:font typeface="Open Sans Light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79352" autoAdjust="0"/>
  </p:normalViewPr>
  <p:slideViewPr>
    <p:cSldViewPr>
      <p:cViewPr varScale="1">
        <p:scale>
          <a:sx n="33" d="100"/>
          <a:sy n="33" d="100"/>
        </p:scale>
        <p:origin x="114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Ross" userId="bf5950de-3083-443d-8100-468244988cba" providerId="ADAL" clId="{F28F15E1-4729-45FD-B9D7-FFF7CB50DB89}"/>
    <pc:docChg chg="custSel modSld">
      <pc:chgData name="Lorraine Ross" userId="bf5950de-3083-443d-8100-468244988cba" providerId="ADAL" clId="{F28F15E1-4729-45FD-B9D7-FFF7CB50DB89}" dt="2023-02-22T10:16:52.274" v="29" actId="20577"/>
      <pc:docMkLst>
        <pc:docMk/>
      </pc:docMkLst>
      <pc:sldChg chg="modSp mod">
        <pc:chgData name="Lorraine Ross" userId="bf5950de-3083-443d-8100-468244988cba" providerId="ADAL" clId="{F28F15E1-4729-45FD-B9D7-FFF7CB50DB89}" dt="2023-02-22T10:16:52.274" v="29" actId="20577"/>
        <pc:sldMkLst>
          <pc:docMk/>
          <pc:sldMk cId="0" sldId="256"/>
        </pc:sldMkLst>
        <pc:spChg chg="mod">
          <ac:chgData name="Lorraine Ross" userId="bf5950de-3083-443d-8100-468244988cba" providerId="ADAL" clId="{F28F15E1-4729-45FD-B9D7-FFF7CB50DB89}" dt="2023-02-22T10:16:52.274" v="29" actId="20577"/>
          <ac:spMkLst>
            <pc:docMk/>
            <pc:sldMk cId="0" sldId="256"/>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92529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23714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Could highlight gender balance, how you manage unconscious bias</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16644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many sources of support ...</a:t>
            </a:r>
          </a:p>
          <a:p>
            <a:endParaRPr lang="en-US" dirty="0"/>
          </a:p>
          <a:p>
            <a:r>
              <a:rPr lang="en-US" dirty="0"/>
              <a:t>STEM Nation Network – over 700 members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myself and </a:t>
            </a:r>
            <a:r>
              <a:rPr lang="en-GB" dirty="0"/>
              <a:t>Regional</a:t>
            </a:r>
            <a:r>
              <a:rPr lang="en-GB" baseline="0" dirty="0"/>
              <a:t> </a:t>
            </a:r>
            <a:r>
              <a:rPr lang="en-GB" dirty="0"/>
              <a:t>STEM</a:t>
            </a:r>
            <a:r>
              <a:rPr lang="en-GB" baseline="0" dirty="0"/>
              <a:t> </a:t>
            </a:r>
            <a:r>
              <a:rPr lang="en-GB" baseline="0" dirty="0" err="1"/>
              <a:t>EO</a:t>
            </a:r>
            <a:r>
              <a:rPr lang="en-GB" baseline="0" dirty="0"/>
              <a:t> can provide support prior to registration and during process.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Currently looking in to process of formalising relationship with Partners as STEM Nation Award Supporters.</a:t>
            </a:r>
            <a:endParaRPr lang="en-GB" dirty="0"/>
          </a:p>
        </p:txBody>
      </p:sp>
      <p:sp>
        <p:nvSpPr>
          <p:cNvPr id="4" name="Slide Number Placeholder 3"/>
          <p:cNvSpPr>
            <a:spLocks noGrp="1"/>
          </p:cNvSpPr>
          <p:nvPr>
            <p:ph type="sldNum" sz="quarter" idx="10"/>
          </p:nvPr>
        </p:nvSpPr>
        <p:spPr/>
        <p:txBody>
          <a:bodyPr/>
          <a:lstStyle/>
          <a:p>
            <a:fld id="{C33D85CD-B6C4-41BF-93C6-076369366FB8}" type="slidenum">
              <a:rPr lang="en-GB" smtClean="0"/>
              <a:t>15</a:t>
            </a:fld>
            <a:endParaRPr lang="en-GB"/>
          </a:p>
        </p:txBody>
      </p:sp>
    </p:spTree>
    <p:extLst>
      <p:ext uri="{BB962C8B-B14F-4D97-AF65-F5344CB8AC3E}">
        <p14:creationId xmlns:p14="http://schemas.microsoft.com/office/powerpoint/2010/main" val="220605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ES are also hosting drop in sessions for registered settings and those who are interested in registering</a:t>
            </a:r>
          </a:p>
          <a:p>
            <a:endParaRPr lang="en-US" dirty="0"/>
          </a:p>
          <a:p>
            <a:r>
              <a:rPr lang="en-US" dirty="0"/>
              <a:t>https://blogs.glowscotland.org.uk/glowblogs/STEMcentralinmotion/2022/10/06/stem-nation-award-drop-in-sessions/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3">
                    <a:lumMod val="50000"/>
                  </a:schemeClr>
                </a:solidFill>
                <a:latin typeface="Calibri" panose="020F0502020204030204" pitchFamily="34" charset="0"/>
                <a:ea typeface="MS Mincho"/>
                <a:cs typeface="Calibri" panose="020F0502020204030204" pitchFamily="34" charset="0"/>
              </a:rPr>
              <a:t>… 5 high schools, 2 primary school, 1 ELC setting and 2 CLD settings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cs typeface="Calibri"/>
              </a:rPr>
              <a:t>Some extra resources and support info for you!</a:t>
            </a:r>
          </a:p>
          <a:p>
            <a:r>
              <a:rPr lang="en-GB" dirty="0">
                <a:cs typeface="Calibri"/>
              </a:rPr>
              <a:t>We ran a series of recorded sessions in the run up to 2021 summer on Education Scotland </a:t>
            </a:r>
            <a:r>
              <a:rPr lang="en-GB" dirty="0" err="1">
                <a:cs typeface="Calibri"/>
              </a:rPr>
              <a:t>Youtube</a:t>
            </a:r>
            <a:r>
              <a:rPr lang="en-GB" dirty="0">
                <a:cs typeface="Calibri"/>
              </a:rPr>
              <a:t> channel</a:t>
            </a:r>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190874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2659404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cs typeface="Calibri"/>
              </a:rPr>
              <a:t>Resources – specifically with EY sections</a:t>
            </a:r>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19</a:t>
            </a:fld>
            <a:endParaRPr lang="en-GB"/>
          </a:p>
        </p:txBody>
      </p:sp>
    </p:spTree>
    <p:extLst>
      <p:ext uri="{BB962C8B-B14F-4D97-AF65-F5344CB8AC3E}">
        <p14:creationId xmlns:p14="http://schemas.microsoft.com/office/powerpoint/2010/main" val="238434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cs typeface="Calibri"/>
              </a:rPr>
              <a:t>Has Dug visited you? What adventures have you had together?</a:t>
            </a:r>
            <a:endParaRPr lang="en-US"/>
          </a:p>
        </p:txBody>
      </p:sp>
      <p:sp>
        <p:nvSpPr>
          <p:cNvPr id="4" name="Slide Number Placeholder 3"/>
          <p:cNvSpPr>
            <a:spLocks noGrp="1"/>
          </p:cNvSpPr>
          <p:nvPr>
            <p:ph type="sldNum" sz="quarter" idx="10"/>
          </p:nvPr>
        </p:nvSpPr>
        <p:spPr/>
        <p:txBody>
          <a:bodyPr/>
          <a:lstStyle/>
          <a:p>
            <a:fld id="{1238C683-9137-4122-84BD-5AA5692D6AF0}" type="slidenum">
              <a:rPr lang="en-GB" smtClean="0"/>
              <a:t>20</a:t>
            </a:fld>
            <a:endParaRPr lang="en-GB"/>
          </a:p>
        </p:txBody>
      </p:sp>
    </p:spTree>
    <p:extLst>
      <p:ext uri="{BB962C8B-B14F-4D97-AF65-F5344CB8AC3E}">
        <p14:creationId xmlns:p14="http://schemas.microsoft.com/office/powerpoint/2010/main" val="342905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cs typeface="Calibri"/>
            </a:endParaRPr>
          </a:p>
          <a:p>
            <a:r>
              <a:rPr lang="en-GB">
                <a:cs typeface="Calibri"/>
              </a:rPr>
              <a:t>Links to Outdoor webinar recordings from last year on ES Youtube</a:t>
            </a:r>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162863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383178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Contacts</a:t>
            </a:r>
          </a:p>
        </p:txBody>
      </p:sp>
      <p:sp>
        <p:nvSpPr>
          <p:cNvPr id="4" name="Slide Number Placeholder 3"/>
          <p:cNvSpPr>
            <a:spLocks noGrp="1"/>
          </p:cNvSpPr>
          <p:nvPr>
            <p:ph type="sldNum" sz="quarter" idx="10"/>
          </p:nvPr>
        </p:nvSpPr>
        <p:spPr/>
        <p:txBody>
          <a:bodyPr/>
          <a:lstStyle/>
          <a:p>
            <a:fld id="{1238C683-9137-4122-84BD-5AA5692D6AF0}" type="slidenum">
              <a:rPr lang="en-GB" smtClean="0"/>
              <a:t>22</a:t>
            </a:fld>
            <a:endParaRPr lang="en-GB"/>
          </a:p>
        </p:txBody>
      </p:sp>
    </p:spTree>
    <p:extLst>
      <p:ext uri="{BB962C8B-B14F-4D97-AF65-F5344CB8AC3E}">
        <p14:creationId xmlns:p14="http://schemas.microsoft.com/office/powerpoint/2010/main" val="181010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ctr"/>
            <a:r>
              <a:rPr lang="en-GB" sz="1200" kern="1200" dirty="0">
                <a:solidFill>
                  <a:schemeClr val="tx1"/>
                </a:solidFill>
                <a:effectLst/>
                <a:latin typeface="+mn-lt"/>
                <a:ea typeface="+mn-ea"/>
                <a:cs typeface="+mn-cs"/>
              </a:rPr>
              <a:t>The award has been developed to allow </a:t>
            </a:r>
            <a:r>
              <a:rPr lang="en-GB" sz="1200" kern="1200" baseline="0" dirty="0">
                <a:solidFill>
                  <a:schemeClr val="tx1"/>
                </a:solidFill>
                <a:effectLst/>
                <a:latin typeface="+mn-lt"/>
                <a:ea typeface="+mn-ea"/>
                <a:cs typeface="+mn-cs"/>
              </a:rPr>
              <a:t>settings - </a:t>
            </a:r>
            <a:r>
              <a:rPr lang="en-GB" sz="1200" kern="1200" baseline="0" dirty="0" err="1">
                <a:solidFill>
                  <a:schemeClr val="tx1"/>
                </a:solidFill>
                <a:effectLst/>
                <a:latin typeface="+mn-lt"/>
                <a:ea typeface="+mn-ea"/>
                <a:cs typeface="+mn-cs"/>
              </a:rPr>
              <a:t>ELCs</a:t>
            </a:r>
            <a:r>
              <a:rPr lang="en-GB" sz="1200" kern="1200" baseline="0" dirty="0">
                <a:solidFill>
                  <a:schemeClr val="tx1"/>
                </a:solidFill>
                <a:effectLst/>
                <a:latin typeface="+mn-lt"/>
                <a:ea typeface="+mn-ea"/>
                <a:cs typeface="+mn-cs"/>
              </a:rPr>
              <a:t>, Schools and </a:t>
            </a:r>
            <a:r>
              <a:rPr lang="en-GB" sz="1200" kern="1200" baseline="0" dirty="0" err="1">
                <a:solidFill>
                  <a:schemeClr val="tx1"/>
                </a:solidFill>
                <a:effectLst/>
                <a:latin typeface="+mn-lt"/>
                <a:ea typeface="+mn-ea"/>
                <a:cs typeface="+mn-cs"/>
              </a:rPr>
              <a:t>CLD</a:t>
            </a:r>
            <a:r>
              <a:rPr lang="en-GB" sz="1200" kern="1200" baseline="0" dirty="0">
                <a:solidFill>
                  <a:schemeClr val="tx1"/>
                </a:solidFill>
                <a:effectLst/>
                <a:latin typeface="+mn-lt"/>
                <a:ea typeface="+mn-ea"/>
                <a:cs typeface="+mn-cs"/>
              </a:rPr>
              <a:t> settings. To celebrate, promote and build on effective practice in STEM.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90000"/>
                    <a:lumOff val="10000"/>
                  </a:schemeClr>
                </a:solidFill>
                <a:effectLst/>
                <a:uLnTx/>
                <a:uFillTx/>
                <a:latin typeface="Calibri" panose="020F0502020204030204"/>
              </a:rPr>
              <a:t>Successful pilot programme with ELC settings and schools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dirty="0">
                <a:solidFill>
                  <a:schemeClr val="tx1">
                    <a:lumMod val="90000"/>
                    <a:lumOff val="10000"/>
                  </a:schemeClr>
                </a:solidFill>
                <a:latin typeface="Calibri" panose="020F0502020204030204"/>
              </a:rPr>
              <a:t>Guidance documents </a:t>
            </a:r>
            <a:r>
              <a:rPr kumimoji="0" lang="en-GB" sz="1200" b="0" i="0" u="none" strike="noStrike" kern="1200" cap="none" spc="0" normalizeH="0" baseline="0" noProof="0" dirty="0">
                <a:ln>
                  <a:noFill/>
                </a:ln>
                <a:solidFill>
                  <a:schemeClr val="tx1">
                    <a:lumMod val="90000"/>
                    <a:lumOff val="10000"/>
                  </a:schemeClr>
                </a:solidFill>
                <a:effectLst/>
                <a:uLnTx/>
                <a:uFillTx/>
                <a:latin typeface="Calibri" panose="020F0502020204030204"/>
              </a:rPr>
              <a:t>are available in Gaelic for ELCs and schools</a:t>
            </a:r>
          </a:p>
          <a:p>
            <a:pPr marL="285750" indent="-285750">
              <a:spcAft>
                <a:spcPts val="600"/>
              </a:spcAft>
              <a:buFont typeface="Arial" panose="020B0604020202020204" pitchFamily="34" charset="0"/>
              <a:buChar char="•"/>
              <a:defRPr/>
            </a:pPr>
            <a:r>
              <a:rPr lang="en-GB" sz="1200" dirty="0">
                <a:solidFill>
                  <a:schemeClr val="tx1">
                    <a:lumMod val="90000"/>
                    <a:lumOff val="10000"/>
                  </a:schemeClr>
                </a:solidFill>
                <a:latin typeface="Calibri" panose="020F0502020204030204"/>
              </a:rPr>
              <a:t>CLD guidance documents developed with practitioner working group</a:t>
            </a:r>
          </a:p>
          <a:p>
            <a:pPr rtl="0" fontAlgn="ctr"/>
            <a:endParaRPr lang="en-GB" sz="1200" kern="1200" baseline="0" dirty="0">
              <a:solidFill>
                <a:schemeClr val="tx1"/>
              </a:solidFill>
              <a:effectLst/>
              <a:latin typeface="+mn-lt"/>
              <a:ea typeface="+mn-ea"/>
              <a:cs typeface="+mn-cs"/>
            </a:endParaRPr>
          </a:p>
          <a:p>
            <a:r>
              <a:rPr lang="en-GB" dirty="0" err="1"/>
              <a:t>CLD</a:t>
            </a:r>
            <a:r>
              <a:rPr lang="en-GB" dirty="0"/>
              <a:t> documents have been co-developed</a:t>
            </a:r>
            <a:r>
              <a:rPr lang="en-GB" baseline="0" dirty="0"/>
              <a:t> with practitioners, with </a:t>
            </a:r>
            <a:r>
              <a:rPr lang="en-GB" baseline="0" dirty="0" err="1"/>
              <a:t>CLD</a:t>
            </a:r>
            <a:r>
              <a:rPr lang="en-GB" baseline="0" dirty="0"/>
              <a:t> exemplars prioritised for later this year</a:t>
            </a:r>
          </a:p>
          <a:p>
            <a:endParaRPr lang="en-GB" baseline="0" dirty="0"/>
          </a:p>
          <a:p>
            <a:endParaRPr lang="en-GB" baseline="0" dirty="0"/>
          </a:p>
          <a:p>
            <a:endParaRPr lang="en-GB" baseline="0" dirty="0"/>
          </a:p>
          <a:p>
            <a:endParaRPr lang="en-GB" dirty="0"/>
          </a:p>
          <a:p>
            <a:pPr rtl="0" fontAlgn="ctr"/>
            <a:endParaRPr lang="en-GB" sz="1200" kern="1200" baseline="0" dirty="0">
              <a:solidFill>
                <a:schemeClr val="tx1"/>
              </a:solidFill>
              <a:effectLst/>
              <a:latin typeface="+mn-lt"/>
              <a:ea typeface="+mn-ea"/>
              <a:cs typeface="+mn-cs"/>
            </a:endParaRPr>
          </a:p>
          <a:p>
            <a:pPr rtl="0" fontAlgn="ct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D85CD-B6C4-41BF-93C6-076369366F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0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tabLst>
                <a:tab pos="228600" algn="l"/>
                <a:tab pos="685800" algn="l"/>
                <a:tab pos="1143000" algn="l"/>
                <a:tab pos="2057400" algn="l"/>
                <a:tab pos="685800" algn="l"/>
                <a:tab pos="1143000" algn="l"/>
                <a:tab pos="20574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successful pilot programme with ELC settings and schools led to 23 settings successfully achieving the full STEM Nation Award, with 44 other settings awarded for one or more elements, this is an impressive engagement when you consider this took place with the backdrop of lockdown.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00000"/>
              </a:lnSpc>
              <a:spcBef>
                <a:spcPts val="0"/>
              </a:spcBef>
              <a:buFont typeface="Courier New" panose="02070309020205020404" pitchFamily="49" charset="0"/>
              <a:buNone/>
            </a:pPr>
            <a:endParaRPr lang="en-GB" dirty="0">
              <a:solidFill>
                <a:schemeClr val="accent3">
                  <a:lumMod val="50000"/>
                </a:schemeClr>
              </a:solidFill>
              <a:latin typeface="Calibri" panose="020F0502020204030204" pitchFamily="34" charset="0"/>
              <a:ea typeface="MS Mincho"/>
              <a:cs typeface="Calibri" panose="020F0502020204030204" pitchFamily="34" charset="0"/>
            </a:endParaRPr>
          </a:p>
          <a:p>
            <a:pPr lvl="1">
              <a:lnSpc>
                <a:spcPct val="100000"/>
              </a:lnSpc>
              <a:spcBef>
                <a:spcPts val="0"/>
              </a:spcBef>
              <a:buFont typeface="Courier New" panose="02070309020205020404" pitchFamily="49" charset="0"/>
              <a:buNone/>
            </a:pPr>
            <a:r>
              <a:rPr lang="en-GB" dirty="0">
                <a:solidFill>
                  <a:schemeClr val="accent3">
                    <a:lumMod val="50000"/>
                  </a:schemeClr>
                </a:solidFill>
                <a:latin typeface="Calibri" panose="020F0502020204030204" pitchFamily="34" charset="0"/>
                <a:ea typeface="MS Mincho"/>
                <a:cs typeface="Calibri" panose="020F0502020204030204" pitchFamily="34" charset="0"/>
              </a:rPr>
              <a:t>In Glasgow – 10 settings are registered … 5 high schools, 3 primary school, 1 ELC setting and 2 CLD settings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D85CD-B6C4-41BF-93C6-076369366F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52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Programme is designed to address the key aims of the STEM Strategy to deliver Excellence, Equity, Inspiration and Connection in STEM education and training. This provides opportunities for settings to engage in many key priorities such as closing attainment and equity gaps, social justice, gender balance and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UNCRC</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goals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9745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The structure of STEM Nation Award addresses the main aims of the STEM Education and Training Strategy, which are key to ensuring high quality STEM learning in all settings.</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D3C3B"/>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D3C3B"/>
                </a:solidFill>
                <a:latin typeface="+mn-lt"/>
              </a:rPr>
              <a:t>Five key elements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3D3C3B"/>
                </a:solidFill>
                <a:latin typeface="+mn-lt"/>
              </a:rPr>
              <a:t>– evidence can be used across multiple elements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D3C3B"/>
              </a:solidFill>
              <a:latin typeface="+mn-lt"/>
            </a:endParaRPr>
          </a:p>
          <a:p>
            <a:pPr marL="171450" indent="-171450">
              <a:buFont typeface="Arial" panose="020B0604020202020204" pitchFamily="34" charset="0"/>
              <a:buChar char="•"/>
            </a:pPr>
            <a:r>
              <a:rPr lang="en-GB" sz="1200" dirty="0">
                <a:solidFill>
                  <a:srgbClr val="3D3C3B"/>
                </a:solidFill>
                <a:latin typeface="+mn-lt"/>
              </a:rPr>
              <a:t>Depending on the needs of their learners </a:t>
            </a:r>
            <a:r>
              <a:rPr lang="en-GB" sz="1200" dirty="0" err="1">
                <a:solidFill>
                  <a:srgbClr val="3D3C3B"/>
                </a:solidFill>
                <a:latin typeface="+mn-lt"/>
              </a:rPr>
              <a:t>CLD</a:t>
            </a:r>
            <a:r>
              <a:rPr lang="en-GB" sz="1200" dirty="0">
                <a:solidFill>
                  <a:srgbClr val="3D3C3B"/>
                </a:solidFill>
                <a:latin typeface="+mn-lt"/>
              </a:rPr>
              <a:t> settings can focus of adult learning, family learning</a:t>
            </a:r>
            <a:r>
              <a:rPr lang="en-GB" sz="1200" baseline="0" dirty="0">
                <a:solidFill>
                  <a:srgbClr val="3D3C3B"/>
                </a:solidFill>
                <a:latin typeface="+mn-lt"/>
              </a:rPr>
              <a:t> or youth work</a:t>
            </a:r>
          </a:p>
          <a:p>
            <a:pPr marL="171450" indent="-171450">
              <a:buFont typeface="Arial" panose="020B0604020202020204" pitchFamily="34" charset="0"/>
              <a:buChar char="•"/>
            </a:pPr>
            <a:endParaRPr lang="en-GB" sz="1200" baseline="0" dirty="0">
              <a:solidFill>
                <a:srgbClr val="3D3C3B"/>
              </a:solidFill>
              <a:latin typeface="+mn-lt"/>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33D85CD-B6C4-41BF-93C6-076369366FB8}" type="slidenum">
              <a:rPr lang="en-GB" smtClean="0"/>
              <a:t>6</a:t>
            </a:fld>
            <a:endParaRPr lang="en-GB"/>
          </a:p>
        </p:txBody>
      </p:sp>
    </p:spTree>
    <p:extLst>
      <p:ext uri="{BB962C8B-B14F-4D97-AF65-F5344CB8AC3E}">
        <p14:creationId xmlns:p14="http://schemas.microsoft.com/office/powerpoint/2010/main" val="281090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process has been designed to be straightforward.....</a:t>
            </a:r>
          </a:p>
          <a:p>
            <a:endParaRPr lang="en-US" dirty="0"/>
          </a:p>
          <a:p>
            <a:r>
              <a:rPr lang="en-US" dirty="0"/>
              <a:t>Can apply for all five elements at once or work towards the award over a three year period</a:t>
            </a:r>
          </a:p>
          <a:p>
            <a:endParaRPr lang="en-US" dirty="0"/>
          </a:p>
          <a:p>
            <a:pPr marL="651053" lvl="1" indent="-325526">
              <a:lnSpc>
                <a:spcPts val="4320"/>
              </a:lnSpc>
              <a:buFont typeface="Arial"/>
              <a:buChar char="•"/>
            </a:pPr>
            <a:r>
              <a:rPr lang="en-US" sz="1200" spc="-140" dirty="0">
                <a:solidFill>
                  <a:srgbClr val="3D3C3B"/>
                </a:solidFill>
                <a:latin typeface="Open Sans"/>
              </a:rPr>
              <a:t>5 elements</a:t>
            </a:r>
          </a:p>
          <a:p>
            <a:pPr marL="651053" lvl="1" indent="-325526">
              <a:lnSpc>
                <a:spcPts val="4320"/>
              </a:lnSpc>
              <a:buFont typeface="Arial"/>
              <a:buChar char="•"/>
            </a:pPr>
            <a:r>
              <a:rPr lang="en-US" sz="1200" spc="-140" dirty="0">
                <a:solidFill>
                  <a:srgbClr val="3D3C3B"/>
                </a:solidFill>
                <a:latin typeface="Open Sans"/>
              </a:rPr>
              <a:t>3 year window</a:t>
            </a:r>
          </a:p>
          <a:p>
            <a:pPr marL="651053" lvl="1" indent="-325526">
              <a:lnSpc>
                <a:spcPts val="4320"/>
              </a:lnSpc>
              <a:buFont typeface="Arial"/>
              <a:buChar char="•"/>
            </a:pPr>
            <a:r>
              <a:rPr lang="en-US" sz="1200" spc="-140" dirty="0">
                <a:solidFill>
                  <a:srgbClr val="3D3C3B"/>
                </a:solidFill>
                <a:latin typeface="Open Sans"/>
              </a:rPr>
              <a:t>For settings who are embracing STEM learning</a:t>
            </a:r>
          </a:p>
          <a:p>
            <a:pPr marL="651053" lvl="1" indent="-325526">
              <a:lnSpc>
                <a:spcPts val="4320"/>
              </a:lnSpc>
              <a:buFont typeface="Arial"/>
              <a:buChar char="•"/>
            </a:pPr>
            <a:r>
              <a:rPr lang="en-US" sz="1200" spc="-140" dirty="0">
                <a:solidFill>
                  <a:srgbClr val="3D3C3B"/>
                </a:solidFill>
                <a:latin typeface="Open Sans"/>
              </a:rPr>
              <a:t>It's completely free!</a:t>
            </a:r>
          </a:p>
          <a:p>
            <a:endParaRPr lang="en-US" dirty="0"/>
          </a:p>
          <a:p>
            <a:endParaRPr lang="en-US" dirty="0"/>
          </a:p>
          <a:p>
            <a:r>
              <a:rPr lang="en-US" dirty="0"/>
              <a:t>Submission template is a PowerPoint and populated with extracts from improvement plans, photographs of learners, survey feedback from families, learner profiles, Tweets or newsletters</a:t>
            </a:r>
          </a:p>
          <a:p>
            <a:r>
              <a:rPr lang="en-US" dirty="0"/>
              <a:t>There is a maximum of 5 slides of evidence per element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Further details on each element is given in the Application Guidance.</a:t>
            </a:r>
          </a:p>
          <a:p>
            <a:r>
              <a:rPr lang="en-US" dirty="0"/>
              <a:t>https://blogs.glowscotland.org.uk/glowblogs/public/stemnation/uploads/sites/8486/2022/10/03191711/01-STEM-Nation-Award-Application-guidance-ELC-and-schools.pdf</a:t>
            </a:r>
          </a:p>
          <a:p>
            <a:r>
              <a:rPr lang="en-US" dirty="0"/>
              <a:t>For Curriculum and Learner Pathways you may consider how curiosity, imagination and diversity is encourages.</a:t>
            </a:r>
          </a:p>
          <a:p>
            <a:r>
              <a:rPr lang="en-US" dirty="0"/>
              <a:t>or consider how improving collaboration is supporting progression</a:t>
            </a:r>
          </a:p>
          <a:p>
            <a:endParaRPr lang="en-US" dirty="0"/>
          </a:p>
          <a:p>
            <a:endParaRPr lang="en-US" dirty="0"/>
          </a:p>
          <a:p>
            <a:endParaRPr lang="en-US" dirty="0"/>
          </a:p>
          <a:p>
            <a:endParaRPr lang="en-US" dirty="0"/>
          </a:p>
          <a:p>
            <a:endParaRPr lang="en-US" dirty="0"/>
          </a:p>
          <a:p>
            <a:endParaRPr lang="en-US" dirty="0"/>
          </a:p>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You may wish to use the notes area to provide a written narrative to support your evidence.</a:t>
            </a:r>
          </a:p>
          <a:p>
            <a:endParaRPr lang="en-GB" dirty="0"/>
          </a:p>
        </p:txBody>
      </p:sp>
      <p:sp>
        <p:nvSpPr>
          <p:cNvPr id="4" name="Slide Number Placeholder 3"/>
          <p:cNvSpPr>
            <a:spLocks noGrp="1"/>
          </p:cNvSpPr>
          <p:nvPr>
            <p:ph type="sldNum" sz="quarter" idx="10"/>
          </p:nvPr>
        </p:nvSpPr>
        <p:spPr/>
        <p:txBody>
          <a:bodyPr/>
          <a:lstStyle/>
          <a:p>
            <a:fld id="{C713324B-9051-404F-B5CE-7AECCE664417}" type="slidenum">
              <a:rPr lang="en-GB" smtClean="0"/>
              <a:t>9</a:t>
            </a:fld>
            <a:endParaRPr lang="en-GB"/>
          </a:p>
        </p:txBody>
      </p:sp>
    </p:spTree>
    <p:extLst>
      <p:ext uri="{BB962C8B-B14F-4D97-AF65-F5344CB8AC3E}">
        <p14:creationId xmlns:p14="http://schemas.microsoft.com/office/powerpoint/2010/main" val="9593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adership">
    <p:spTree>
      <p:nvGrpSpPr>
        <p:cNvPr id="1" name=""/>
        <p:cNvGrpSpPr/>
        <p:nvPr/>
      </p:nvGrpSpPr>
      <p:grpSpPr>
        <a:xfrm>
          <a:off x="0" y="0"/>
          <a:ext cx="0" cy="0"/>
          <a:chOff x="0" y="0"/>
          <a:chExt cx="0" cy="0"/>
        </a:xfrm>
      </p:grpSpPr>
      <p:grpSp>
        <p:nvGrpSpPr>
          <p:cNvPr id="13" name="Group 12"/>
          <p:cNvGrpSpPr/>
          <p:nvPr userDrawn="1"/>
        </p:nvGrpSpPr>
        <p:grpSpPr>
          <a:xfrm>
            <a:off x="0" y="0"/>
            <a:ext cx="18288000" cy="3623853"/>
            <a:chOff x="0" y="0"/>
            <a:chExt cx="12192000" cy="2415902"/>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192000" y="0"/>
              <a:ext cx="9000000" cy="2415902"/>
            </a:xfrm>
            <a:prstGeom prst="rect">
              <a:avLst/>
            </a:prstGeom>
          </p:spPr>
        </p:pic>
        <p:pic>
          <p:nvPicPr>
            <p:cNvPr id="15" name="Picture 1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4623515" cy="2415902"/>
            </a:xfrm>
            <a:prstGeom prst="rect">
              <a:avLst/>
            </a:prstGeom>
          </p:spPr>
        </p:pic>
      </p:gr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751" y="652664"/>
            <a:ext cx="17210499" cy="1316850"/>
          </a:xfrm>
          <a:prstGeom prst="rect">
            <a:avLst/>
          </a:prstGeom>
        </p:spPr>
      </p:pic>
    </p:spTree>
    <p:extLst>
      <p:ext uri="{BB962C8B-B14F-4D97-AF65-F5344CB8AC3E}">
        <p14:creationId xmlns:p14="http://schemas.microsoft.com/office/powerpoint/2010/main" val="2765484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quit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8288000" cy="3623853"/>
          </a:xfrm>
          <a:prstGeom prst="rect">
            <a:avLst/>
          </a:prstGeom>
        </p:spPr>
      </p:pic>
      <p:sp>
        <p:nvSpPr>
          <p:cNvPr id="6" name="Footer Placeholder 5"/>
          <p:cNvSpPr>
            <a:spLocks noGrp="1"/>
          </p:cNvSpPr>
          <p:nvPr userDrawn="1">
            <p:ph type="ftr" sz="quarter" idx="11"/>
          </p:nvPr>
        </p:nvSpPr>
        <p:spPr/>
        <p:txBody>
          <a:bodyPr/>
          <a:lstStyle/>
          <a:p>
            <a:endParaRPr lang="en-GB"/>
          </a:p>
        </p:txBody>
      </p:sp>
      <p:sp>
        <p:nvSpPr>
          <p:cNvPr id="7" name="Slide Number Placeholder 6"/>
          <p:cNvSpPr>
            <a:spLocks noGrp="1"/>
          </p:cNvSpPr>
          <p:nvPr userDrawn="1">
            <p:ph type="sldNum" sz="quarter" idx="12"/>
          </p:nvPr>
        </p:nvSpPr>
        <p:spPr/>
        <p:txBody>
          <a:bodyPr/>
          <a:lstStyle>
            <a:lvl1pPr>
              <a:defRPr/>
            </a:lvl1pPr>
          </a:lstStyle>
          <a:p>
            <a:r>
              <a:rPr lang="en-GB" dirty="0"/>
              <a:t>#</a:t>
            </a:r>
            <a:r>
              <a:rPr lang="en-GB" dirty="0" err="1"/>
              <a:t>STEMnation</a:t>
            </a:r>
            <a:endParaRPr lang="en-GB"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7957" y="1"/>
            <a:ext cx="17750043" cy="3785945"/>
          </a:xfrm>
          <a:prstGeom prst="rect">
            <a:avLst/>
          </a:prstGeom>
        </p:spPr>
      </p:pic>
    </p:spTree>
    <p:extLst>
      <p:ext uri="{BB962C8B-B14F-4D97-AF65-F5344CB8AC3E}">
        <p14:creationId xmlns:p14="http://schemas.microsoft.com/office/powerpoint/2010/main" val="470354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rtnership">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20172"/>
            <a:ext cx="18288000" cy="3715871"/>
          </a:xfrm>
          <a:prstGeom prst="rect">
            <a:avLst/>
          </a:prstGeom>
        </p:spPr>
      </p:pic>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247" y="1"/>
            <a:ext cx="17731754" cy="4069433"/>
          </a:xfrm>
          <a:prstGeom prst="rect">
            <a:avLst/>
          </a:prstGeom>
        </p:spPr>
      </p:pic>
    </p:spTree>
    <p:extLst>
      <p:ext uri="{BB962C8B-B14F-4D97-AF65-F5344CB8AC3E}">
        <p14:creationId xmlns:p14="http://schemas.microsoft.com/office/powerpoint/2010/main" val="40440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amily">
    <p:spTree>
      <p:nvGrpSpPr>
        <p:cNvPr id="1" name=""/>
        <p:cNvGrpSpPr/>
        <p:nvPr/>
      </p:nvGrpSpPr>
      <p:grpSpPr>
        <a:xfrm>
          <a:off x="0" y="0"/>
          <a:ext cx="0" cy="0"/>
          <a:chOff x="0" y="0"/>
          <a:chExt cx="0" cy="0"/>
        </a:xfrm>
      </p:grpSpPr>
      <p:grpSp>
        <p:nvGrpSpPr>
          <p:cNvPr id="9" name="Group 8"/>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0" y="-1"/>
              <a:ext cx="4430332" cy="2371185"/>
            </a:xfrm>
            <a:prstGeom prst="rect">
              <a:avLst/>
            </a:prstGeom>
          </p:spPr>
        </p:pic>
      </p:gr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751" y="648091"/>
            <a:ext cx="17210499" cy="1325996"/>
          </a:xfrm>
          <a:prstGeom prst="rect">
            <a:avLst/>
          </a:prstGeom>
        </p:spPr>
      </p:pic>
    </p:spTree>
    <p:extLst>
      <p:ext uri="{BB962C8B-B14F-4D97-AF65-F5344CB8AC3E}">
        <p14:creationId xmlns:p14="http://schemas.microsoft.com/office/powerpoint/2010/main" val="3631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rriculum">
    <p:spTree>
      <p:nvGrpSpPr>
        <p:cNvPr id="1" name=""/>
        <p:cNvGrpSpPr/>
        <p:nvPr/>
      </p:nvGrpSpPr>
      <p:grpSpPr>
        <a:xfrm>
          <a:off x="0" y="0"/>
          <a:ext cx="0" cy="0"/>
          <a:chOff x="0" y="0"/>
          <a:chExt cx="0" cy="0"/>
        </a:xfrm>
      </p:grpSpPr>
      <p:grpSp>
        <p:nvGrpSpPr>
          <p:cNvPr id="11" name="Group 10"/>
          <p:cNvGrpSpPr/>
          <p:nvPr userDrawn="1"/>
        </p:nvGrpSpPr>
        <p:grpSpPr>
          <a:xfrm>
            <a:off x="0" y="-1"/>
            <a:ext cx="18288000" cy="3640584"/>
            <a:chOff x="0" y="-1"/>
            <a:chExt cx="12192000" cy="24270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92000" y="0"/>
              <a:ext cx="9000000" cy="2427055"/>
            </a:xfrm>
            <a:prstGeom prst="rect">
              <a:avLst/>
            </a:prstGeom>
          </p:spPr>
        </p:pic>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4404575" cy="2427055"/>
            </a:xfrm>
            <a:prstGeom prst="rect">
              <a:avLst/>
            </a:prstGeom>
          </p:spPr>
        </p:pic>
      </p:gr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lvl1pPr>
          </a:lstStyle>
          <a:p>
            <a:r>
              <a:rPr lang="en-GB" dirty="0"/>
              <a:t>#</a:t>
            </a:r>
            <a:r>
              <a:rPr lang="en-GB" dirty="0" err="1"/>
              <a:t>STEMnation</a:t>
            </a:r>
            <a:endParaRPr lang="en-GB"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751" y="648091"/>
            <a:ext cx="17210499" cy="1325996"/>
          </a:xfrm>
          <a:prstGeom prst="rect">
            <a:avLst/>
          </a:prstGeom>
        </p:spPr>
      </p:pic>
    </p:spTree>
    <p:extLst>
      <p:ext uri="{BB962C8B-B14F-4D97-AF65-F5344CB8AC3E}">
        <p14:creationId xmlns:p14="http://schemas.microsoft.com/office/powerpoint/2010/main" val="1478198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512" y="822666"/>
            <a:ext cx="3370472" cy="1350000"/>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1395" y="7886700"/>
            <a:ext cx="3062288" cy="1350000"/>
          </a:xfrm>
          <a:prstGeom prst="rect">
            <a:avLst/>
          </a:prstGeom>
        </p:spPr>
      </p:pic>
      <p:grpSp>
        <p:nvGrpSpPr>
          <p:cNvPr id="16" name="Group 15"/>
          <p:cNvGrpSpPr/>
          <p:nvPr userDrawn="1"/>
        </p:nvGrpSpPr>
        <p:grpSpPr>
          <a:xfrm>
            <a:off x="0" y="-2"/>
            <a:ext cx="18288000" cy="5157246"/>
            <a:chOff x="0" y="-1"/>
            <a:chExt cx="12192000" cy="3438164"/>
          </a:xfrm>
        </p:grpSpPr>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92000" y="0"/>
              <a:ext cx="9000000" cy="3438163"/>
            </a:xfrm>
            <a:prstGeom prst="rect">
              <a:avLst/>
            </a:prstGeom>
          </p:spPr>
        </p:pic>
        <p:pic>
          <p:nvPicPr>
            <p:cNvPr id="15" name="Picture 1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1"/>
              <a:ext cx="4365938" cy="3438163"/>
            </a:xfrm>
            <a:prstGeom prst="rect">
              <a:avLst/>
            </a:prstGeom>
          </p:spPr>
        </p:pic>
      </p:grpSp>
      <p:sp>
        <p:nvSpPr>
          <p:cNvPr id="2" name="Title 1"/>
          <p:cNvSpPr>
            <a:spLocks noGrp="1"/>
          </p:cNvSpPr>
          <p:nvPr>
            <p:ph type="ctrTitle" hasCustomPrompt="1"/>
          </p:nvPr>
        </p:nvSpPr>
        <p:spPr>
          <a:xfrm>
            <a:off x="1257300" y="1821657"/>
            <a:ext cx="13716000" cy="3581400"/>
          </a:xfrm>
        </p:spPr>
        <p:txBody>
          <a:bodyPr anchor="b">
            <a:normAutofit/>
          </a:bodyPr>
          <a:lstStyle>
            <a:lvl1pPr algn="l">
              <a:defRPr sz="8100" b="0" baseline="0"/>
            </a:lvl1pPr>
          </a:lstStyle>
          <a:p>
            <a:r>
              <a:rPr lang="en-GB" sz="9000" b="1" i="0" u="none" strike="noStrike" baseline="0" dirty="0">
                <a:solidFill>
                  <a:srgbClr val="00205C"/>
                </a:solidFill>
                <a:latin typeface="HelveticaNeue-Bold"/>
              </a:rPr>
              <a:t>Title of the presentation</a:t>
            </a:r>
          </a:p>
        </p:txBody>
      </p:sp>
      <p:sp>
        <p:nvSpPr>
          <p:cNvPr id="3" name="Subtitle 2"/>
          <p:cNvSpPr>
            <a:spLocks noGrp="1"/>
          </p:cNvSpPr>
          <p:nvPr>
            <p:ph type="subTitle" idx="1" hasCustomPrompt="1"/>
          </p:nvPr>
        </p:nvSpPr>
        <p:spPr>
          <a:xfrm>
            <a:off x="1257300" y="5403057"/>
            <a:ext cx="13716000" cy="2483643"/>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sz="3600" b="1" i="0" u="none" strike="noStrike" baseline="0" dirty="0">
                <a:solidFill>
                  <a:srgbClr val="00A3B2"/>
                </a:solidFill>
                <a:latin typeface="HelveticaNeue-Bold"/>
              </a:rPr>
              <a:t>Subtitle of the presentation</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2442903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p:cNvGrpSpPr/>
          <p:nvPr userDrawn="1"/>
        </p:nvGrpSpPr>
        <p:grpSpPr>
          <a:xfrm>
            <a:off x="0" y="0"/>
            <a:ext cx="18288000" cy="3623853"/>
            <a:chOff x="0" y="0"/>
            <a:chExt cx="12192000" cy="2415902"/>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192000" y="0"/>
              <a:ext cx="9000000" cy="2415902"/>
            </a:xfrm>
            <a:prstGeom prst="rect">
              <a:avLst/>
            </a:prstGeom>
          </p:spPr>
        </p:pic>
        <p:pic>
          <p:nvPicPr>
            <p:cNvPr id="15" name="Picture 1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4623515" cy="2415902"/>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95205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0" y="-1"/>
              <a:ext cx="4430332" cy="2371185"/>
            </a:xfrm>
            <a:prstGeom prst="rect">
              <a:avLst/>
            </a:prstGeom>
          </p:spPr>
        </p:pic>
      </p:grpSp>
      <p:sp>
        <p:nvSpPr>
          <p:cNvPr id="2" name="Title 1"/>
          <p:cNvSpPr>
            <a:spLocks noGrp="1"/>
          </p:cNvSpPr>
          <p:nvPr>
            <p:ph type="title" hasCustomPrompt="1"/>
          </p:nvPr>
        </p:nvSpPr>
        <p:spPr>
          <a:xfrm>
            <a:off x="1247775" y="2564608"/>
            <a:ext cx="15773400" cy="4279106"/>
          </a:xfrm>
        </p:spPr>
        <p:txBody>
          <a:bodyPr anchor="b"/>
          <a:lstStyle>
            <a:lvl1pPr>
              <a:defRPr sz="9000"/>
            </a:lvl1pPr>
          </a:lstStyle>
          <a:p>
            <a:r>
              <a:rPr lang="en-US" dirty="0"/>
              <a:t>Section Title</a:t>
            </a:r>
            <a:endParaRPr lang="en-GB" dirty="0"/>
          </a:p>
        </p:txBody>
      </p:sp>
      <p:sp>
        <p:nvSpPr>
          <p:cNvPr id="3" name="Text Placeholder 2"/>
          <p:cNvSpPr>
            <a:spLocks noGrp="1"/>
          </p:cNvSpPr>
          <p:nvPr>
            <p:ph type="body" idx="1" hasCustomPrompt="1"/>
          </p:nvPr>
        </p:nvSpPr>
        <p:spPr>
          <a:xfrm>
            <a:off x="1247775" y="6884195"/>
            <a:ext cx="15773400" cy="2250281"/>
          </a:xfr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GB" sz="3600" b="1" i="0" u="none" strike="noStrike" baseline="0" dirty="0">
                <a:solidFill>
                  <a:srgbClr val="00A3B2"/>
                </a:solidFill>
                <a:latin typeface="HelveticaNeue-Bold"/>
              </a:rPr>
              <a:t>Section subtitle</a:t>
            </a:r>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425521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1" name="Group 10"/>
          <p:cNvGrpSpPr/>
          <p:nvPr userDrawn="1"/>
        </p:nvGrpSpPr>
        <p:grpSpPr>
          <a:xfrm>
            <a:off x="0" y="-1"/>
            <a:ext cx="18288000" cy="3640584"/>
            <a:chOff x="0" y="-1"/>
            <a:chExt cx="12192000" cy="2427056"/>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92000" y="0"/>
              <a:ext cx="9000000" cy="2427055"/>
            </a:xfrm>
            <a:prstGeom prst="rect">
              <a:avLst/>
            </a:prstGeom>
          </p:spPr>
        </p:pic>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4404575" cy="2427055"/>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057701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userDrawn="1"/>
        </p:nvGrpSpPr>
        <p:grpSpPr>
          <a:xfrm>
            <a:off x="0" y="-1"/>
            <a:ext cx="18288000" cy="3640584"/>
            <a:chOff x="0" y="-1"/>
            <a:chExt cx="12192000" cy="2427056"/>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92000" y="0"/>
              <a:ext cx="9000000" cy="2427055"/>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4404575" cy="2427055"/>
            </a:xfrm>
            <a:prstGeom prst="rect">
              <a:avLst/>
            </a:prstGeom>
          </p:spPr>
        </p:pic>
      </p:grpSp>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19536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0" y="-2"/>
            <a:ext cx="18288000" cy="3556779"/>
            <a:chOff x="0" y="-1"/>
            <a:chExt cx="12192000" cy="2371186"/>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3192000" y="0"/>
              <a:ext cx="9000000" cy="2371185"/>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0" y="-1"/>
              <a:ext cx="4430332" cy="2371185"/>
            </a:xfrm>
            <a:prstGeom prst="rect">
              <a:avLst/>
            </a:prstGeom>
          </p:spPr>
        </p:pic>
      </p:grpSp>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2341994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0"/>
            <a:ext cx="18288000" cy="3623853"/>
            <a:chOff x="0" y="0"/>
            <a:chExt cx="12192000" cy="2415902"/>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192000" y="0"/>
              <a:ext cx="9000000" cy="2415902"/>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4623515" cy="2415902"/>
            </a:xfrm>
            <a:prstGeom prst="rect">
              <a:avLst/>
            </a:prstGeom>
          </p:spPr>
        </p:pic>
      </p:gr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988731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8288000" cy="3623853"/>
          </a:xfrm>
          <a:prstGeom prst="rect">
            <a:avLst/>
          </a:prstGeom>
        </p:spPr>
      </p:pic>
      <p:sp>
        <p:nvSpPr>
          <p:cNvPr id="2" name="Title 1"/>
          <p:cNvSpPr>
            <a:spLocks noGrp="1"/>
          </p:cNvSpPr>
          <p:nvPr userDrawn="1">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userDrawn="1">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userDrawn="1">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userDrawn="1">
            <p:ph type="ftr" sz="quarter" idx="11"/>
          </p:nvPr>
        </p:nvSpPr>
        <p:spPr/>
        <p:txBody>
          <a:bodyPr/>
          <a:lstStyle/>
          <a:p>
            <a:endParaRPr lang="en-GB"/>
          </a:p>
        </p:txBody>
      </p:sp>
      <p:sp>
        <p:nvSpPr>
          <p:cNvPr id="7" name="Slide Number Placeholder 6"/>
          <p:cNvSpPr>
            <a:spLocks noGrp="1"/>
          </p:cNvSpPr>
          <p:nvPr userDrawn="1">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745052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 y="0"/>
            <a:ext cx="18288000" cy="3623853"/>
          </a:xfrm>
          <a:prstGeom prst="rect">
            <a:avLst/>
          </a:prstGeom>
        </p:spPr>
      </p:pic>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127114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96701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098C35-0A74-498B-A55A-6EC45E544B2A}" type="slidenum">
              <a:rPr lang="en-GB" smtClean="0"/>
              <a:t>‹#›</a:t>
            </a:fld>
            <a:endParaRPr lang="en-GB"/>
          </a:p>
        </p:txBody>
      </p:sp>
    </p:spTree>
    <p:extLst>
      <p:ext uri="{BB962C8B-B14F-4D97-AF65-F5344CB8AC3E}">
        <p14:creationId xmlns:p14="http://schemas.microsoft.com/office/powerpoint/2010/main" val="3879563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 id="2147483675" r:id="rId14"/>
    <p:sldLayoutId id="2147483676" r:id="rId15"/>
    <p:sldLayoutId id="2147483677" r:id="rId16"/>
  </p:sldLayoutIdLst>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421" y="902370"/>
            <a:ext cx="17205159" cy="1278981"/>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541421" y="2738438"/>
            <a:ext cx="17205159"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GB" dirty="0"/>
              <a:t>#</a:t>
            </a:r>
            <a:r>
              <a:rPr lang="en-GB" dirty="0" err="1"/>
              <a:t>STEMnation</a:t>
            </a:r>
            <a:endParaRPr lang="en-GB" dirty="0"/>
          </a:p>
        </p:txBody>
      </p:sp>
      <p:sp>
        <p:nvSpPr>
          <p:cNvPr id="6" name="Slide Number Placeholder 5"/>
          <p:cNvSpPr>
            <a:spLocks noGrp="1"/>
          </p:cNvSpPr>
          <p:nvPr>
            <p:ph type="sldNum" sz="quarter" idx="4"/>
          </p:nvPr>
        </p:nvSpPr>
        <p:spPr>
          <a:xfrm>
            <a:off x="1363178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098C35-0A74-498B-A55A-6EC45E544B2A}" type="slidenum">
              <a:rPr lang="en-GB" smtClean="0"/>
              <a:t>‹#›</a:t>
            </a:fld>
            <a:endParaRPr lang="en-GB"/>
          </a:p>
        </p:txBody>
      </p:sp>
      <p:pic>
        <p:nvPicPr>
          <p:cNvPr id="7" name="Picture 6"/>
          <p:cNvPicPr>
            <a:picLocks noChangeAspect="1"/>
          </p:cNvPicPr>
          <p:nvPr userDrawn="1"/>
        </p:nvPicPr>
        <p:blipFill>
          <a:blip r:embed="rId13"/>
          <a:stretch>
            <a:fillRect/>
          </a:stretch>
        </p:blipFill>
        <p:spPr>
          <a:xfrm>
            <a:off x="184487" y="9391630"/>
            <a:ext cx="17919026" cy="285791"/>
          </a:xfrm>
          <a:prstGeom prst="rect">
            <a:avLst/>
          </a:prstGeom>
        </p:spPr>
      </p:pic>
    </p:spTree>
    <p:extLst>
      <p:ext uri="{BB962C8B-B14F-4D97-AF65-F5344CB8AC3E}">
        <p14:creationId xmlns:p14="http://schemas.microsoft.com/office/powerpoint/2010/main" val="317489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txStyles>
    <p:titleStyle>
      <a:lvl1pPr algn="l" defTabSz="1371600" rtl="0" eaLnBrk="1" latinLnBrk="0" hangingPunct="1">
        <a:lnSpc>
          <a:spcPct val="90000"/>
        </a:lnSpc>
        <a:spcBef>
          <a:spcPct val="0"/>
        </a:spcBef>
        <a:buNone/>
        <a:defRPr sz="45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2"/>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2"/>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2"/>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blogs.glowscotland.org.uk/glowblogs/stemnation/stemnation-awards/" TargetMode="External"/><Relationship Id="rId4" Type="http://schemas.openxmlformats.org/officeDocument/2006/relationships/image" Target="../media/image22.png"/><Relationship Id="rId9" Type="http://schemas.openxmlformats.org/officeDocument/2006/relationships/hyperlink" Target="https://blogs.glowscotland.org.uk/glowblogs/public/stemnation/uploads/sites/8486/2022/10/03191711/01-STEM-Nation-Award-Application-guidance-ELC-and-school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3.emf"/><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hyperlink" Target="https://blogs.glowscotland.org.uk/ab/peps/2019/03/25/beach-clean-2019/" TargetMode="External"/><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image" Target="../media/image54.tiff"/><Relationship Id="rId1" Type="http://schemas.openxmlformats.org/officeDocument/2006/relationships/slideLayout" Target="../slideLayouts/slideLayout14.xml"/><Relationship Id="rId6" Type="http://schemas.openxmlformats.org/officeDocument/2006/relationships/image" Target="../media/image57.tiff"/><Relationship Id="rId11" Type="http://schemas.openxmlformats.org/officeDocument/2006/relationships/image" Target="../media/image60.png"/><Relationship Id="rId5" Type="http://schemas.openxmlformats.org/officeDocument/2006/relationships/hyperlink" Target="https://blogs.glowscotland.org.uk/ab/OurLearningBlog/2016/04/26/trip-to-the-pontoons/" TargetMode="External"/><Relationship Id="rId10" Type="http://schemas.openxmlformats.org/officeDocument/2006/relationships/hyperlink" Target="https://docs.google.com/presentation/d/12jjOyEIqHWXYeUpkyCCmUI_zbkppQ8g-xhO-jAb_Xms/edit?usp=sharing" TargetMode="External"/><Relationship Id="rId4" Type="http://schemas.openxmlformats.org/officeDocument/2006/relationships/image" Target="../media/image56.jpe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hyperlink" Target="https://hub.careinspectorate.com/how-we-support-improvement/care-inspectorate-programmes-and-publications/gender-equal-play-in-early-learning-and-childcare/" TargetMode="External"/><Relationship Id="rId7"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42.png"/><Relationship Id="rId21" Type="http://schemas.openxmlformats.org/officeDocument/2006/relationships/image" Target="../media/image83.jpe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12.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3.png"/><Relationship Id="rId5" Type="http://schemas.openxmlformats.org/officeDocument/2006/relationships/image" Target="../media/image43.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21.png"/><Relationship Id="rId9" Type="http://schemas.openxmlformats.org/officeDocument/2006/relationships/image" Target="../media/image71.png"/><Relationship Id="rId14" Type="http://schemas.openxmlformats.org/officeDocument/2006/relationships/image" Target="../media/image76.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Lorraine.ross@educationscotland.gov.scot" TargetMode="External"/><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41.png"/><Relationship Id="rId5" Type="http://schemas.openxmlformats.org/officeDocument/2006/relationships/hyperlink" Target="https://blogs.glowscotland.org.uk/glowblogs/stemnation/networks/" TargetMode="External"/><Relationship Id="rId10" Type="http://schemas.openxmlformats.org/officeDocument/2006/relationships/image" Target="../media/image40.png"/><Relationship Id="rId4" Type="http://schemas.openxmlformats.org/officeDocument/2006/relationships/hyperlink" Target="https://blogs.glowscotland.org.uk/glowblogs/public/stemnation/uploads/sites/8486/2022/10/03191711/01-STEM-Nation-Award-Application-guidance-ELC-and-schools.pdf" TargetMode="Externa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4.xml"/><Relationship Id="rId16" Type="http://schemas.openxmlformats.org/officeDocument/2006/relationships/hyperlink" Target="https://www.education.gov.scot/education-scotland/news-and-events/events/?query=stem" TargetMode="Externa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hyperlink" Target="https://blogs.glowscotland.org.uk/glowblogs/public/stemnation/uploads/sites/8486/2022/10/03191711/01-STEM-Nation-Award-Application-guidance-ELC-and-schools.pdf" TargetMode="External"/><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n3pc2q_EjVs" TargetMode="External"/><Relationship Id="rId3" Type="http://schemas.openxmlformats.org/officeDocument/2006/relationships/image" Target="../media/image27.emf"/><Relationship Id="rId7" Type="http://schemas.openxmlformats.org/officeDocument/2006/relationships/hyperlink" Target="https://www.youtube.com/watch?v=lVHapFmTDy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watch?v=tcOnKDcc2hA" TargetMode="External"/><Relationship Id="rId5" Type="http://schemas.openxmlformats.org/officeDocument/2006/relationships/hyperlink" Target="https://www.youtube.com/watch?v=_pUfBa2zMB8" TargetMode="External"/><Relationship Id="rId10" Type="http://schemas.openxmlformats.org/officeDocument/2006/relationships/image" Target="../media/image98.png"/><Relationship Id="rId4" Type="http://schemas.openxmlformats.org/officeDocument/2006/relationships/hyperlink" Target="https://www.youtube.com/watch?v=FV-1_i6eIBE" TargetMode="External"/><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7.emf"/><Relationship Id="rId7" Type="http://schemas.openxmlformats.org/officeDocument/2006/relationships/hyperlink" Target="file:///C:\Users\u444768\AppData\Local\Microsoft\Windows\INetCache\Content.Outlook\MINRWYNT\IGBE%20-%20early%20years%20whole%20setting%20approach%20-%20beginning%20-%20Cradlehall%20ELC.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blogs.glowscotland.org.uk/glowblogs/stemnation/early-learning/" TargetMode="External"/><Relationship Id="rId5" Type="http://schemas.openxmlformats.org/officeDocument/2006/relationships/hyperlink" Target="https://blogs.glowscotland.org.uk/glowblogs/stemnation/" TargetMode="External"/><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hyperlink" Target="https://www.childminding.org/learn-with-scma/stem" TargetMode="External"/><Relationship Id="rId3" Type="http://schemas.openxmlformats.org/officeDocument/2006/relationships/hyperlink" Target="https://stemnation.scot/" TargetMode="External"/><Relationship Id="rId7" Type="http://schemas.openxmlformats.org/officeDocument/2006/relationships/hyperlink" Target="https://education.gov.scot/improvement/learning-resources/a-summary-of-outdoor-learning-resourc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ducation.gov.scot/parentzone/learning-at-home/supporting-science-at-home/" TargetMode="External"/><Relationship Id="rId11" Type="http://schemas.openxmlformats.org/officeDocument/2006/relationships/image" Target="../media/image98.png"/><Relationship Id="rId5" Type="http://schemas.openxmlformats.org/officeDocument/2006/relationships/hyperlink" Target="https://education.gov.scot/improvement/learning-resources/a-summary-of-stem-resources/" TargetMode="External"/><Relationship Id="rId10" Type="http://schemas.openxmlformats.org/officeDocument/2006/relationships/image" Target="../media/image27.emf"/><Relationship Id="rId4" Type="http://schemas.openxmlformats.org/officeDocument/2006/relationships/hyperlink" Target="https://wakelet.com/@STEMES" TargetMode="External"/><Relationship Id="rId9" Type="http://schemas.openxmlformats.org/officeDocument/2006/relationships/hyperlink" Target="https://glowscotland.sharepoint.com/sites/sciencespl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hyperlink" Target="https://sdweg.wordpress.com/tag/twitter/" TargetMode="External"/><Relationship Id="rId3" Type="http://schemas.openxmlformats.org/officeDocument/2006/relationships/image" Target="../media/image27.emf"/><Relationship Id="rId7"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twitter.com/BeingMeWithDug" TargetMode="External"/><Relationship Id="rId11" Type="http://schemas.openxmlformats.org/officeDocument/2006/relationships/image" Target="../media/image98.png"/><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hyperlink" Target="https://e-sgoil.com/earlyyears20/" TargetMode="External"/><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grae6751GVg&amp;t=7s" TargetMode="External"/><Relationship Id="rId13" Type="http://schemas.openxmlformats.org/officeDocument/2006/relationships/image" Target="../media/image104.jpeg"/><Relationship Id="rId3" Type="http://schemas.openxmlformats.org/officeDocument/2006/relationships/image" Target="../media/image27.emf"/><Relationship Id="rId7" Type="http://schemas.openxmlformats.org/officeDocument/2006/relationships/hyperlink" Target="https://www.youtube.com/watch?v=Oecsj8AXiTA&amp;t=3s" TargetMode="External"/><Relationship Id="rId12" Type="http://schemas.openxmlformats.org/officeDocument/2006/relationships/hyperlink" Target="https://www.youtube.com/watch?v=C3OmeEaQYW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tube.com/watch?v=O565Uxdksjk" TargetMode="External"/><Relationship Id="rId11" Type="http://schemas.openxmlformats.org/officeDocument/2006/relationships/hyperlink" Target="https://www.youtube.com/watch?v=dyzhJn_M6DU" TargetMode="External"/><Relationship Id="rId5" Type="http://schemas.openxmlformats.org/officeDocument/2006/relationships/hyperlink" Target="https://youtu.be/loVebU_3hjc" TargetMode="External"/><Relationship Id="rId10" Type="http://schemas.openxmlformats.org/officeDocument/2006/relationships/hyperlink" Target="https://www.youtube.com/watch?v=YS32oAUJL7w" TargetMode="External"/><Relationship Id="rId4" Type="http://schemas.openxmlformats.org/officeDocument/2006/relationships/image" Target="../media/image98.png"/><Relationship Id="rId9" Type="http://schemas.openxmlformats.org/officeDocument/2006/relationships/hyperlink" Target="https://www.youtube.com/watch?v=8M5pXcpmjek"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Lynn.Yeneka@educationscotland.gov.scot" TargetMode="External"/><Relationship Id="rId3" Type="http://schemas.openxmlformats.org/officeDocument/2006/relationships/image" Target="../media/image27.emf"/><Relationship Id="rId7" Type="http://schemas.openxmlformats.org/officeDocument/2006/relationships/hyperlink" Target="https://sdweg.wordpress.com/tag/twitter/" TargetMode="External"/><Relationship Id="rId12"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hyperlink" Target="mailto:STEM@educationscotland.gov.scot" TargetMode="External"/><Relationship Id="rId5" Type="http://schemas.openxmlformats.org/officeDocument/2006/relationships/image" Target="../media/image106.tiff"/><Relationship Id="rId10" Type="http://schemas.openxmlformats.org/officeDocument/2006/relationships/hyperlink" Target="mailto:Ian.stewart@educationscotland.gov.scot" TargetMode="External"/><Relationship Id="rId4" Type="http://schemas.openxmlformats.org/officeDocument/2006/relationships/image" Target="../media/image105.png"/><Relationship Id="rId9" Type="http://schemas.openxmlformats.org/officeDocument/2006/relationships/hyperlink" Target="mailto:Lorraine.ross@educationscotland.gov.sco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4486" y="9391629"/>
            <a:ext cx="17919026" cy="285790"/>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0511" y="822666"/>
            <a:ext cx="3370472" cy="1350000"/>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788000" y="-19050"/>
            <a:ext cx="13500000" cy="5157244"/>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19050"/>
            <a:ext cx="6548907" cy="5157244"/>
          </a:xfrm>
          <a:prstGeom prst="rect">
            <a:avLst/>
          </a:prstGeom>
        </p:spPr>
      </p:pic>
      <p:sp>
        <p:nvSpPr>
          <p:cNvPr id="6" name="TextBox 6"/>
          <p:cNvSpPr txBox="1"/>
          <p:nvPr/>
        </p:nvSpPr>
        <p:spPr>
          <a:xfrm>
            <a:off x="1348738" y="2807478"/>
            <a:ext cx="13533120" cy="1161793"/>
          </a:xfrm>
          <a:prstGeom prst="rect">
            <a:avLst/>
          </a:prstGeom>
        </p:spPr>
        <p:txBody>
          <a:bodyPr lIns="0" tIns="0" rIns="0" bIns="0" rtlCol="0" anchor="t">
            <a:spAutoFit/>
          </a:bodyPr>
          <a:lstStyle/>
          <a:p>
            <a:pPr algn="l">
              <a:lnSpc>
                <a:spcPts val="8748"/>
              </a:lnSpc>
            </a:pPr>
            <a:r>
              <a:rPr lang="en-US" sz="9600" dirty="0">
                <a:solidFill>
                  <a:srgbClr val="00205C"/>
                </a:solidFill>
              </a:rPr>
              <a:t>STEM Nation Award </a:t>
            </a:r>
          </a:p>
        </p:txBody>
      </p:sp>
      <p:sp>
        <p:nvSpPr>
          <p:cNvPr id="7" name="TextBox 7"/>
          <p:cNvSpPr txBox="1"/>
          <p:nvPr/>
        </p:nvSpPr>
        <p:spPr>
          <a:xfrm>
            <a:off x="1217031" y="5718291"/>
            <a:ext cx="13796534" cy="2339102"/>
          </a:xfrm>
          <a:prstGeom prst="rect">
            <a:avLst/>
          </a:prstGeom>
        </p:spPr>
        <p:txBody>
          <a:bodyPr wrap="square" lIns="0" tIns="0" rIns="0" bIns="0" rtlCol="0" anchor="t">
            <a:spAutoFit/>
          </a:bodyPr>
          <a:lstStyle/>
          <a:p>
            <a:pPr algn="l">
              <a:spcAft>
                <a:spcPts val="1200"/>
              </a:spcAft>
            </a:pPr>
            <a:r>
              <a:rPr lang="en-US" sz="4400" dirty="0">
                <a:solidFill>
                  <a:srgbClr val="3D3C3B"/>
                </a:solidFill>
              </a:rPr>
              <a:t>Lorraine Ross (Regional STEM Education Officer)</a:t>
            </a:r>
          </a:p>
          <a:p>
            <a:pPr algn="l">
              <a:spcAft>
                <a:spcPts val="1200"/>
              </a:spcAft>
            </a:pPr>
            <a:r>
              <a:rPr lang="en-US" sz="4400" dirty="0">
                <a:solidFill>
                  <a:srgbClr val="3D3C3B"/>
                </a:solidFill>
              </a:rPr>
              <a:t>Ian Stewart – Development Officer (STEM Nation Award)</a:t>
            </a:r>
          </a:p>
          <a:p>
            <a:pPr algn="l">
              <a:spcAft>
                <a:spcPts val="1200"/>
              </a:spcAft>
            </a:pPr>
            <a:endParaRPr lang="en-US" sz="4400" dirty="0">
              <a:solidFill>
                <a:srgbClr val="3D3C3B"/>
              </a:solidFill>
            </a:endParaRPr>
          </a:p>
        </p:txBody>
      </p:sp>
      <p:pic>
        <p:nvPicPr>
          <p:cNvPr id="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50522" y="8281205"/>
            <a:ext cx="1273993" cy="955495"/>
          </a:xfrm>
          <a:prstGeom prst="rect">
            <a:avLst/>
          </a:prstGeom>
        </p:spPr>
      </p:pic>
      <p:sp>
        <p:nvSpPr>
          <p:cNvPr id="9" name="TextBox 9"/>
          <p:cNvSpPr txBox="1"/>
          <p:nvPr/>
        </p:nvSpPr>
        <p:spPr>
          <a:xfrm>
            <a:off x="3324205" y="7790825"/>
            <a:ext cx="15273746" cy="1524328"/>
          </a:xfrm>
          <a:prstGeom prst="rect">
            <a:avLst/>
          </a:prstGeom>
        </p:spPr>
        <p:txBody>
          <a:bodyPr lIns="0" tIns="0" rIns="0" bIns="0" rtlCol="0" anchor="t">
            <a:spAutoFit/>
          </a:bodyPr>
          <a:lstStyle/>
          <a:p>
            <a:pPr algn="l">
              <a:lnSpc>
                <a:spcPts val="3888"/>
              </a:lnSpc>
            </a:pPr>
            <a:endParaRPr lang="en-US" sz="4400" u="sng" dirty="0">
              <a:solidFill>
                <a:srgbClr val="275B9C"/>
              </a:solidFill>
            </a:endParaRPr>
          </a:p>
          <a:p>
            <a:pPr algn="l">
              <a:lnSpc>
                <a:spcPts val="3888"/>
              </a:lnSpc>
            </a:pPr>
            <a:r>
              <a:rPr lang="en-US" sz="4400" u="sng" dirty="0" err="1">
                <a:solidFill>
                  <a:srgbClr val="275B9C"/>
                </a:solidFill>
              </a:rPr>
              <a:t>STEM@educationscotland.gov.scot</a:t>
            </a:r>
            <a:endParaRPr lang="en-US" sz="4400" u="sng" dirty="0">
              <a:solidFill>
                <a:srgbClr val="275B9C"/>
              </a:solidFill>
            </a:endParaRPr>
          </a:p>
          <a:p>
            <a:pPr algn="l">
              <a:lnSpc>
                <a:spcPts val="3888"/>
              </a:lnSpc>
            </a:pPr>
            <a:r>
              <a:rPr lang="en-US" sz="4400" dirty="0">
                <a:solidFill>
                  <a:srgbClr val="3D3C3B"/>
                </a:solidFill>
              </a:rPr>
              <a:t> </a:t>
            </a:r>
          </a:p>
        </p:txBody>
      </p:sp>
      <p:sp>
        <p:nvSpPr>
          <p:cNvPr id="10" name="TextBox 10"/>
          <p:cNvSpPr txBox="1"/>
          <p:nvPr/>
        </p:nvSpPr>
        <p:spPr>
          <a:xfrm>
            <a:off x="1294949" y="4265631"/>
            <a:ext cx="13533120" cy="722505"/>
          </a:xfrm>
          <a:prstGeom prst="rect">
            <a:avLst/>
          </a:prstGeom>
        </p:spPr>
        <p:txBody>
          <a:bodyPr lIns="0" tIns="0" rIns="0" bIns="0" rtlCol="0" anchor="t">
            <a:spAutoFit/>
          </a:bodyPr>
          <a:lstStyle/>
          <a:p>
            <a:pPr>
              <a:lnSpc>
                <a:spcPts val="5400"/>
              </a:lnSpc>
            </a:pPr>
            <a:r>
              <a:rPr lang="en-US" sz="6000" dirty="0">
                <a:solidFill>
                  <a:srgbClr val="00205C"/>
                </a:solidFill>
              </a:rPr>
              <a:t>Dumfries and Galloway</a:t>
            </a:r>
          </a:p>
        </p:txBody>
      </p:sp>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65751" y="5036293"/>
            <a:ext cx="3591252" cy="3591252"/>
          </a:xfrm>
          <a:prstGeom prst="rect">
            <a:avLst/>
          </a:prstGeom>
        </p:spPr>
      </p:pic>
      <p:sp>
        <p:nvSpPr>
          <p:cNvPr id="13" name="TextBox 6">
            <a:hlinkClick r:id="rId9"/>
          </p:cNvPr>
          <p:cNvSpPr txBox="1"/>
          <p:nvPr/>
        </p:nvSpPr>
        <p:spPr>
          <a:xfrm>
            <a:off x="13792200" y="8473181"/>
            <a:ext cx="4805751" cy="1102866"/>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10"/>
              </a:rPr>
              <a:t>STEM Nation </a:t>
            </a:r>
          </a:p>
          <a:p>
            <a:pPr marL="325527" lvl="1" algn="ctr">
              <a:lnSpc>
                <a:spcPts val="4320"/>
              </a:lnSpc>
            </a:pPr>
            <a:r>
              <a:rPr lang="en-US" sz="4000" spc="-140" dirty="0">
                <a:solidFill>
                  <a:schemeClr val="tx2"/>
                </a:solidFill>
                <a:latin typeface="+mj-lt"/>
                <a:hlinkClick r:id="rId10"/>
              </a:rPr>
              <a:t>Award </a:t>
            </a:r>
            <a:endParaRPr lang="en-US" sz="3600" spc="-143" dirty="0">
              <a:solidFill>
                <a:srgbClr val="3D3C3B"/>
              </a:solidFill>
              <a:latin typeface="Open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8BD4B-2D57-417D-B59B-FB0784804E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1329" y="5953646"/>
            <a:ext cx="4454862" cy="3790926"/>
          </a:xfrm>
          <a:prstGeom prst="rect">
            <a:avLst/>
          </a:prstGeom>
          <a:ln w="50800">
            <a:solidFill>
              <a:srgbClr val="4F81BD"/>
            </a:solidFill>
          </a:ln>
        </p:spPr>
      </p:pic>
      <p:pic>
        <p:nvPicPr>
          <p:cNvPr id="3" name="Picture 2">
            <a:extLst>
              <a:ext uri="{FF2B5EF4-FFF2-40B4-BE49-F238E27FC236}">
                <a16:creationId xmlns:a16="http://schemas.microsoft.com/office/drawing/2014/main" id="{6EB5C738-59B0-4134-BF58-A3BF685B0F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393010" y="1972442"/>
            <a:ext cx="5308271" cy="3981203"/>
          </a:xfrm>
          <a:prstGeom prst="rect">
            <a:avLst/>
          </a:prstGeom>
          <a:ln w="47625">
            <a:solidFill>
              <a:srgbClr val="4F81BD"/>
            </a:solidFill>
          </a:ln>
        </p:spPr>
      </p:pic>
      <p:sp>
        <p:nvSpPr>
          <p:cNvPr id="4" name="TextBox 3">
            <a:extLst>
              <a:ext uri="{FF2B5EF4-FFF2-40B4-BE49-F238E27FC236}">
                <a16:creationId xmlns:a16="http://schemas.microsoft.com/office/drawing/2014/main" id="{93C66DEA-0B60-4638-B084-A31DDDCD085F}"/>
              </a:ext>
            </a:extLst>
          </p:cNvPr>
          <p:cNvSpPr txBox="1"/>
          <p:nvPr/>
        </p:nvSpPr>
        <p:spPr>
          <a:xfrm>
            <a:off x="5471466" y="6416030"/>
            <a:ext cx="3179223" cy="2677656"/>
          </a:xfrm>
          <a:prstGeom prst="rect">
            <a:avLst/>
          </a:prstGeom>
          <a:noFill/>
          <a:ln w="41275">
            <a:solidFill>
              <a:srgbClr val="4F81BD"/>
            </a:solidFill>
          </a:ln>
        </p:spPr>
        <p:txBody>
          <a:bodyPr wrap="square" rtlCol="0">
            <a:spAutoFit/>
          </a:bodyPr>
          <a:lstStyle/>
          <a:p>
            <a:pPr defTabSz="1371600">
              <a:defRPr/>
            </a:pPr>
            <a:r>
              <a:rPr lang="en-GB" sz="2400" kern="0">
                <a:solidFill>
                  <a:prstClr val="black"/>
                </a:solidFill>
                <a:latin typeface="Arial Narrow" panose="020B0606020202030204" pitchFamily="34" charset="0"/>
              </a:rPr>
              <a:t>STEM has featured on our  Improvement Plan for a number of years.  STEM has been re-visited as we work to completely embed this in the life of the setting.</a:t>
            </a:r>
          </a:p>
        </p:txBody>
      </p:sp>
      <p:pic>
        <p:nvPicPr>
          <p:cNvPr id="5" name="Picture 4">
            <a:extLst>
              <a:ext uri="{FF2B5EF4-FFF2-40B4-BE49-F238E27FC236}">
                <a16:creationId xmlns:a16="http://schemas.microsoft.com/office/drawing/2014/main" id="{F20721FA-2BF4-4699-BB42-FB3A7918B6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54105" y="1612075"/>
            <a:ext cx="4971803" cy="7149857"/>
          </a:xfrm>
          <a:prstGeom prst="rect">
            <a:avLst/>
          </a:prstGeom>
        </p:spPr>
      </p:pic>
      <p:sp>
        <p:nvSpPr>
          <p:cNvPr id="6" name="TextBox 5">
            <a:extLst>
              <a:ext uri="{FF2B5EF4-FFF2-40B4-BE49-F238E27FC236}">
                <a16:creationId xmlns:a16="http://schemas.microsoft.com/office/drawing/2014/main" id="{CED151BC-0A69-4154-9998-4292A9F88A4A}"/>
              </a:ext>
            </a:extLst>
          </p:cNvPr>
          <p:cNvSpPr txBox="1"/>
          <p:nvPr/>
        </p:nvSpPr>
        <p:spPr>
          <a:xfrm>
            <a:off x="6062017" y="1972442"/>
            <a:ext cx="6501539" cy="3416320"/>
          </a:xfrm>
          <a:prstGeom prst="rect">
            <a:avLst/>
          </a:prstGeom>
          <a:noFill/>
          <a:ln w="47625">
            <a:solidFill>
              <a:srgbClr val="4F81BD"/>
            </a:solidFill>
          </a:ln>
        </p:spPr>
        <p:txBody>
          <a:bodyPr wrap="square" rtlCol="0">
            <a:spAutoFit/>
          </a:bodyPr>
          <a:lstStyle/>
          <a:p>
            <a:pPr algn="just" defTabSz="1371600">
              <a:defRPr/>
            </a:pPr>
            <a:r>
              <a:rPr lang="en-GB" sz="2400" kern="0">
                <a:solidFill>
                  <a:prstClr val="black"/>
                </a:solidFill>
                <a:latin typeface="Arial Narrow" panose="020B0606020202030204" pitchFamily="34" charset="0"/>
              </a:rPr>
              <a:t>We applied for STEM Funding through the Leadership and collegiate professional learning fund.  We were successful in our bid.  We now have 3 STEM ambassadors who are upskilling staff across 4 locality schools.  This is a planned piece of work and data gathered so far is evidencing a positive impact on STEM outcomes for children.  Within Sunflower FNC almost all staff are now confidently supporting and leading STEM across the setting.  </a:t>
            </a:r>
          </a:p>
        </p:txBody>
      </p:sp>
      <p:sp>
        <p:nvSpPr>
          <p:cNvPr id="7" name="TextBox 6">
            <a:extLst>
              <a:ext uri="{FF2B5EF4-FFF2-40B4-BE49-F238E27FC236}">
                <a16:creationId xmlns:a16="http://schemas.microsoft.com/office/drawing/2014/main" id="{7F365020-669D-491D-A039-C0F5367E87F2}"/>
              </a:ext>
            </a:extLst>
          </p:cNvPr>
          <p:cNvSpPr txBox="1"/>
          <p:nvPr/>
        </p:nvSpPr>
        <p:spPr>
          <a:xfrm>
            <a:off x="8650690" y="5792783"/>
            <a:ext cx="4454864" cy="1938992"/>
          </a:xfrm>
          <a:prstGeom prst="rect">
            <a:avLst/>
          </a:prstGeom>
          <a:noFill/>
          <a:ln w="41275">
            <a:solidFill>
              <a:srgbClr val="4F81BD"/>
            </a:solidFill>
          </a:ln>
        </p:spPr>
        <p:txBody>
          <a:bodyPr wrap="square" rtlCol="0">
            <a:spAutoFit/>
          </a:bodyPr>
          <a:lstStyle/>
          <a:p>
            <a:pPr defTabSz="1371600">
              <a:defRPr/>
            </a:pPr>
            <a:r>
              <a:rPr lang="en-GB" sz="2400" kern="0">
                <a:solidFill>
                  <a:prstClr val="black"/>
                </a:solidFill>
                <a:latin typeface="Arial Narrow" panose="020B0606020202030204" pitchFamily="34" charset="0"/>
              </a:rPr>
              <a:t>Our Vision, Values and Aims have been developed in consultation with our children, staff, parents and partners.  These are real, are lived and are re-visited regularly.</a:t>
            </a:r>
          </a:p>
        </p:txBody>
      </p:sp>
      <p:sp>
        <p:nvSpPr>
          <p:cNvPr id="8" name="TextBox 7"/>
          <p:cNvSpPr txBox="1"/>
          <p:nvPr/>
        </p:nvSpPr>
        <p:spPr>
          <a:xfrm>
            <a:off x="8038214" y="988829"/>
            <a:ext cx="4338084" cy="507831"/>
          </a:xfrm>
          <a:prstGeom prst="rect">
            <a:avLst/>
          </a:prstGeom>
          <a:noFill/>
        </p:spPr>
        <p:txBody>
          <a:bodyPr wrap="square" rtlCol="0">
            <a:spAutoFit/>
          </a:bodyPr>
          <a:lstStyle/>
          <a:p>
            <a:r>
              <a:rPr lang="en-GB" sz="2700" dirty="0">
                <a:solidFill>
                  <a:schemeClr val="tx2">
                    <a:lumMod val="50000"/>
                  </a:schemeClr>
                </a:solidFill>
              </a:rPr>
              <a:t>Leadership of change</a:t>
            </a:r>
          </a:p>
        </p:txBody>
      </p:sp>
      <p:sp>
        <p:nvSpPr>
          <p:cNvPr id="9" name="TextBox 8">
            <a:extLst>
              <a:ext uri="{FF2B5EF4-FFF2-40B4-BE49-F238E27FC236}">
                <a16:creationId xmlns:a16="http://schemas.microsoft.com/office/drawing/2014/main" id="{7AD2B597-1152-AF5A-F11E-98060D236F7B}"/>
              </a:ext>
            </a:extLst>
          </p:cNvPr>
          <p:cNvSpPr txBox="1"/>
          <p:nvPr/>
        </p:nvSpPr>
        <p:spPr>
          <a:xfrm>
            <a:off x="8650689" y="9439934"/>
            <a:ext cx="91011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Sunflower Family Nurture Centre (ELC setting, Fife)</a:t>
            </a:r>
          </a:p>
        </p:txBody>
      </p:sp>
    </p:spTree>
    <p:extLst>
      <p:ext uri="{BB962C8B-B14F-4D97-AF65-F5344CB8AC3E}">
        <p14:creationId xmlns:p14="http://schemas.microsoft.com/office/powerpoint/2010/main" val="145314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eelOff"/>
      </p:transition>
    </mc:Choice>
    <mc:Fallback xmlns="">
      <p:transition spd="slow"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CCF32-1502-9A42-B69F-C3E01DDB47E5}"/>
              </a:ext>
            </a:extLst>
          </p:cNvPr>
          <p:cNvSpPr txBox="1"/>
          <p:nvPr/>
        </p:nvSpPr>
        <p:spPr>
          <a:xfrm>
            <a:off x="7859375" y="1587480"/>
            <a:ext cx="6312114" cy="3000821"/>
          </a:xfrm>
          <a:prstGeom prst="rect">
            <a:avLst/>
          </a:prstGeom>
          <a:noFill/>
        </p:spPr>
        <p:txBody>
          <a:bodyPr wrap="square" rtlCol="0">
            <a:spAutoFit/>
          </a:bodyPr>
          <a:lstStyle/>
          <a:p>
            <a:pPr marL="428625" indent="-428625">
              <a:buFont typeface="Arial" charset="0"/>
              <a:buChar char="•"/>
            </a:pPr>
            <a:r>
              <a:rPr lang="en-US" sz="2100" b="1">
                <a:solidFill>
                  <a:srgbClr val="00ABB5"/>
                </a:solidFill>
              </a:rPr>
              <a:t>We worked with INHT on a cluster wide pollinators project.</a:t>
            </a:r>
          </a:p>
          <a:p>
            <a:pPr marL="428625" indent="-428625">
              <a:buFont typeface="Arial" charset="0"/>
              <a:buChar char="•"/>
            </a:pPr>
            <a:r>
              <a:rPr lang="en-US" sz="2100" b="1">
                <a:solidFill>
                  <a:srgbClr val="00ABB5"/>
                </a:solidFill>
              </a:rPr>
              <a:t>The RSPB is a regular visitor and they support the ELCC in the annual great garden birdwatch.</a:t>
            </a:r>
          </a:p>
          <a:p>
            <a:pPr marL="428625" indent="-428625">
              <a:buFont typeface="Arial" charset="0"/>
              <a:buChar char="•"/>
            </a:pPr>
            <a:r>
              <a:rPr lang="en-US" sz="2100" b="1">
                <a:solidFill>
                  <a:srgbClr val="00ABB5"/>
                </a:solidFill>
              </a:rPr>
              <a:t>ReJig helps us clean and survey our adopted local beach.</a:t>
            </a:r>
          </a:p>
          <a:p>
            <a:pPr marL="428625" indent="-428625">
              <a:buFont typeface="Arial" charset="0"/>
              <a:buChar char="•"/>
            </a:pPr>
            <a:r>
              <a:rPr lang="en-US" sz="2100" b="1">
                <a:solidFill>
                  <a:srgbClr val="00ABB5"/>
                </a:solidFill>
              </a:rPr>
              <a:t>We learned about wild cats and whales and dolphins from visitors.</a:t>
            </a:r>
          </a:p>
          <a:p>
            <a:pPr marL="428625" indent="-428625">
              <a:buFont typeface="Arial" charset="0"/>
              <a:buChar char="•"/>
            </a:pPr>
            <a:endParaRPr lang="en-US" sz="2100" b="1">
              <a:solidFill>
                <a:srgbClr val="00ABB5"/>
              </a:solidFill>
            </a:endParaRPr>
          </a:p>
        </p:txBody>
      </p:sp>
      <p:sp>
        <p:nvSpPr>
          <p:cNvPr id="3" name="TextBox 2">
            <a:extLst>
              <a:ext uri="{FF2B5EF4-FFF2-40B4-BE49-F238E27FC236}">
                <a16:creationId xmlns:a16="http://schemas.microsoft.com/office/drawing/2014/main" id="{0F0A284C-233E-8346-934E-2AC4F55602E9}"/>
              </a:ext>
            </a:extLst>
          </p:cNvPr>
          <p:cNvSpPr txBox="1"/>
          <p:nvPr/>
        </p:nvSpPr>
        <p:spPr>
          <a:xfrm>
            <a:off x="22340" y="8954954"/>
            <a:ext cx="5107317" cy="369332"/>
          </a:xfrm>
          <a:prstGeom prst="rect">
            <a:avLst/>
          </a:prstGeom>
          <a:noFill/>
        </p:spPr>
        <p:txBody>
          <a:bodyPr wrap="square" rtlCol="0">
            <a:spAutoFit/>
          </a:bodyPr>
          <a:lstStyle/>
          <a:p>
            <a:pPr algn="ctr"/>
            <a:r>
              <a:rPr lang="en-US" b="1">
                <a:solidFill>
                  <a:srgbClr val="D60093"/>
                </a:solidFill>
                <a:latin typeface="+mj-lt"/>
              </a:rPr>
              <a:t>RSPB</a:t>
            </a:r>
          </a:p>
        </p:txBody>
      </p:sp>
      <p:pic>
        <p:nvPicPr>
          <p:cNvPr id="4" name="Picture 3">
            <a:extLst>
              <a:ext uri="{FF2B5EF4-FFF2-40B4-BE49-F238E27FC236}">
                <a16:creationId xmlns:a16="http://schemas.microsoft.com/office/drawing/2014/main" id="{A1617E1F-D263-1943-AC53-A25A6508DD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183" y="5830172"/>
            <a:ext cx="4163691" cy="3124782"/>
          </a:xfrm>
          <a:prstGeom prst="rect">
            <a:avLst/>
          </a:prstGeom>
        </p:spPr>
      </p:pic>
      <p:pic>
        <p:nvPicPr>
          <p:cNvPr id="5" name="Picture 4" descr="A group of people standing next to a child&#10;&#10;Description automatically generated">
            <a:extLst>
              <a:ext uri="{FF2B5EF4-FFF2-40B4-BE49-F238E27FC236}">
                <a16:creationId xmlns:a16="http://schemas.microsoft.com/office/drawing/2014/main" id="{11F13752-4B14-964D-8C43-E6BDAF204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7905" y="2129963"/>
            <a:ext cx="3061470" cy="2299104"/>
          </a:xfrm>
          <a:prstGeom prst="rect">
            <a:avLst/>
          </a:prstGeom>
        </p:spPr>
      </p:pic>
      <p:pic>
        <p:nvPicPr>
          <p:cNvPr id="6" name="Picture 5" descr="A screenshot of a social media photo of a person&#10;&#10;Description automatically generated">
            <a:extLst>
              <a:ext uri="{FF2B5EF4-FFF2-40B4-BE49-F238E27FC236}">
                <a16:creationId xmlns:a16="http://schemas.microsoft.com/office/drawing/2014/main" id="{BE80D7DB-F6F8-F94D-99E8-47F550EE42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83742" y="1646609"/>
            <a:ext cx="3596613" cy="2506115"/>
          </a:xfrm>
          <a:prstGeom prst="rect">
            <a:avLst/>
          </a:prstGeom>
        </p:spPr>
      </p:pic>
      <p:pic>
        <p:nvPicPr>
          <p:cNvPr id="7" name="Picture 6">
            <a:hlinkClick r:id="rId5"/>
            <a:extLst>
              <a:ext uri="{FF2B5EF4-FFF2-40B4-BE49-F238E27FC236}">
                <a16:creationId xmlns:a16="http://schemas.microsoft.com/office/drawing/2014/main" id="{5E03B034-841F-5945-8A34-6B8F9499D1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53370" y="4971569"/>
            <a:ext cx="4024226" cy="3018170"/>
          </a:xfrm>
          <a:prstGeom prst="rect">
            <a:avLst/>
          </a:prstGeom>
        </p:spPr>
      </p:pic>
      <p:pic>
        <p:nvPicPr>
          <p:cNvPr id="8" name="Picture 7">
            <a:extLst>
              <a:ext uri="{FF2B5EF4-FFF2-40B4-BE49-F238E27FC236}">
                <a16:creationId xmlns:a16="http://schemas.microsoft.com/office/drawing/2014/main" id="{2A3A08DE-0AF4-AD40-9E23-1862A151D0F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255972" y="4999829"/>
            <a:ext cx="2494737" cy="3308502"/>
          </a:xfrm>
          <a:prstGeom prst="rect">
            <a:avLst/>
          </a:prstGeom>
        </p:spPr>
      </p:pic>
      <p:sp>
        <p:nvSpPr>
          <p:cNvPr id="9" name="TextBox 8">
            <a:extLst>
              <a:ext uri="{FF2B5EF4-FFF2-40B4-BE49-F238E27FC236}">
                <a16:creationId xmlns:a16="http://schemas.microsoft.com/office/drawing/2014/main" id="{612FBC5A-6047-0140-9E7E-A637EFD887A3}"/>
              </a:ext>
            </a:extLst>
          </p:cNvPr>
          <p:cNvSpPr txBox="1"/>
          <p:nvPr/>
        </p:nvSpPr>
        <p:spPr>
          <a:xfrm>
            <a:off x="12276649" y="8359619"/>
            <a:ext cx="5873918" cy="369332"/>
          </a:xfrm>
          <a:prstGeom prst="rect">
            <a:avLst/>
          </a:prstGeom>
          <a:noFill/>
        </p:spPr>
        <p:txBody>
          <a:bodyPr wrap="square" rtlCol="0">
            <a:spAutoFit/>
          </a:bodyPr>
          <a:lstStyle/>
          <a:p>
            <a:pPr algn="ctr"/>
            <a:r>
              <a:rPr lang="en-US" b="1">
                <a:solidFill>
                  <a:srgbClr val="D60093"/>
                </a:solidFill>
                <a:latin typeface="+mj-lt"/>
              </a:rPr>
              <a:t>HEBRIDEAN WHALE AND DOLPHIN TRUST</a:t>
            </a:r>
          </a:p>
        </p:txBody>
      </p:sp>
      <p:sp>
        <p:nvSpPr>
          <p:cNvPr id="10" name="TextBox 9">
            <a:extLst>
              <a:ext uri="{FF2B5EF4-FFF2-40B4-BE49-F238E27FC236}">
                <a16:creationId xmlns:a16="http://schemas.microsoft.com/office/drawing/2014/main" id="{F8FD5CF9-9AF0-5D4E-8D7B-101B9494B5CC}"/>
              </a:ext>
            </a:extLst>
          </p:cNvPr>
          <p:cNvSpPr txBox="1"/>
          <p:nvPr/>
        </p:nvSpPr>
        <p:spPr>
          <a:xfrm>
            <a:off x="13411823" y="4316393"/>
            <a:ext cx="5107317" cy="369332"/>
          </a:xfrm>
          <a:prstGeom prst="rect">
            <a:avLst/>
          </a:prstGeom>
          <a:noFill/>
        </p:spPr>
        <p:txBody>
          <a:bodyPr wrap="square" rtlCol="0">
            <a:spAutoFit/>
          </a:bodyPr>
          <a:lstStyle/>
          <a:p>
            <a:pPr algn="ctr"/>
            <a:r>
              <a:rPr lang="en-US" b="1">
                <a:solidFill>
                  <a:srgbClr val="D60093"/>
                </a:solidFill>
                <a:latin typeface="+mj-lt"/>
              </a:rPr>
              <a:t>WILD ABOUT SCOTLAND VISIT</a:t>
            </a:r>
          </a:p>
        </p:txBody>
      </p:sp>
      <p:sp>
        <p:nvSpPr>
          <p:cNvPr id="11" name="TextBox 10">
            <a:extLst>
              <a:ext uri="{FF2B5EF4-FFF2-40B4-BE49-F238E27FC236}">
                <a16:creationId xmlns:a16="http://schemas.microsoft.com/office/drawing/2014/main" id="{9E31777A-0CEA-B84B-A46C-8032A9F053BD}"/>
              </a:ext>
            </a:extLst>
          </p:cNvPr>
          <p:cNvSpPr txBox="1"/>
          <p:nvPr/>
        </p:nvSpPr>
        <p:spPr>
          <a:xfrm>
            <a:off x="-124850" y="5217300"/>
            <a:ext cx="5107317" cy="369332"/>
          </a:xfrm>
          <a:prstGeom prst="rect">
            <a:avLst/>
          </a:prstGeom>
          <a:noFill/>
        </p:spPr>
        <p:txBody>
          <a:bodyPr wrap="square" rtlCol="0">
            <a:spAutoFit/>
          </a:bodyPr>
          <a:lstStyle/>
          <a:p>
            <a:pPr algn="ctr"/>
            <a:r>
              <a:rPr lang="en-US" b="1">
                <a:solidFill>
                  <a:srgbClr val="D60093"/>
                </a:solidFill>
                <a:latin typeface="+mj-lt"/>
              </a:rPr>
              <a:t>ISLAY NATURAL HISTORY TRUST</a:t>
            </a:r>
          </a:p>
        </p:txBody>
      </p:sp>
      <p:pic>
        <p:nvPicPr>
          <p:cNvPr id="12" name="Picture 6">
            <a:hlinkClick r:id="rId8"/>
            <a:extLst>
              <a:ext uri="{FF2B5EF4-FFF2-40B4-BE49-F238E27FC236}">
                <a16:creationId xmlns:a16="http://schemas.microsoft.com/office/drawing/2014/main" id="{9834A6DD-C195-4F45-B223-13CB0CEBA79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3235" y="5350301"/>
            <a:ext cx="4826568" cy="36046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E4BF0F9-8E3C-0849-B014-8BFDFD9FBE6B}"/>
              </a:ext>
            </a:extLst>
          </p:cNvPr>
          <p:cNvSpPr txBox="1"/>
          <p:nvPr/>
        </p:nvSpPr>
        <p:spPr>
          <a:xfrm>
            <a:off x="5470640" y="9052553"/>
            <a:ext cx="5107317" cy="369332"/>
          </a:xfrm>
          <a:prstGeom prst="rect">
            <a:avLst/>
          </a:prstGeom>
          <a:noFill/>
        </p:spPr>
        <p:txBody>
          <a:bodyPr wrap="square" rtlCol="0">
            <a:spAutoFit/>
          </a:bodyPr>
          <a:lstStyle/>
          <a:p>
            <a:pPr algn="ctr"/>
            <a:r>
              <a:rPr lang="en-US" b="1" dirty="0">
                <a:solidFill>
                  <a:srgbClr val="D60093"/>
                </a:solidFill>
                <a:latin typeface="+mj-lt"/>
              </a:rPr>
              <a:t>REJIG BEACH CLEAN</a:t>
            </a:r>
          </a:p>
        </p:txBody>
      </p:sp>
      <p:pic>
        <p:nvPicPr>
          <p:cNvPr id="14" name="Picture 13" descr="A screenshot of a cell phone&#10;&#10;Description automatically generated">
            <a:hlinkClick r:id="rId10"/>
            <a:extLst>
              <a:ext uri="{FF2B5EF4-FFF2-40B4-BE49-F238E27FC236}">
                <a16:creationId xmlns:a16="http://schemas.microsoft.com/office/drawing/2014/main" id="{B1FAED33-9B00-F046-AAD9-57C2ECE7634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81741" y="2129963"/>
            <a:ext cx="4494137" cy="2801795"/>
          </a:xfrm>
          <a:prstGeom prst="rect">
            <a:avLst/>
          </a:prstGeom>
        </p:spPr>
      </p:pic>
      <p:sp>
        <p:nvSpPr>
          <p:cNvPr id="15" name="TextBox 14">
            <a:extLst>
              <a:ext uri="{FF2B5EF4-FFF2-40B4-BE49-F238E27FC236}">
                <a16:creationId xmlns:a16="http://schemas.microsoft.com/office/drawing/2014/main" id="{149CD903-AE0B-1258-F89F-160AE75ED432}"/>
              </a:ext>
            </a:extLst>
          </p:cNvPr>
          <p:cNvSpPr txBox="1"/>
          <p:nvPr/>
        </p:nvSpPr>
        <p:spPr>
          <a:xfrm>
            <a:off x="10591800" y="9373435"/>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Port Ellen Primary School</a:t>
            </a:r>
          </a:p>
        </p:txBody>
      </p:sp>
    </p:spTree>
    <p:extLst>
      <p:ext uri="{BB962C8B-B14F-4D97-AF65-F5344CB8AC3E}">
        <p14:creationId xmlns:p14="http://schemas.microsoft.com/office/powerpoint/2010/main" val="66571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eelOff"/>
      </p:transition>
    </mc:Choice>
    <mc:Fallback xmlns="">
      <p:transition spd="slow"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4F41DB-3203-47D7-AD87-A77C555DEE32}"/>
              </a:ext>
            </a:extLst>
          </p:cNvPr>
          <p:cNvSpPr txBox="1"/>
          <p:nvPr/>
        </p:nvSpPr>
        <p:spPr>
          <a:xfrm>
            <a:off x="182528" y="1762241"/>
            <a:ext cx="5908706" cy="844846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b="1">
                <a:solidFill>
                  <a:srgbClr val="4BACC6"/>
                </a:solidFill>
                <a:latin typeface="Arial"/>
                <a:cs typeface="Arial"/>
              </a:rPr>
              <a:t>Community Engagement</a:t>
            </a:r>
          </a:p>
          <a:p>
            <a:pPr marL="428625" indent="-428625">
              <a:buFont typeface="Arial"/>
              <a:buChar char="•"/>
            </a:pPr>
            <a:endParaRPr lang="en-US" sz="2700">
              <a:solidFill>
                <a:prstClr val="black"/>
              </a:solidFill>
              <a:latin typeface="Arial"/>
              <a:cs typeface="Arial"/>
            </a:endParaRPr>
          </a:p>
          <a:p>
            <a:r>
              <a:rPr lang="en-US" sz="2700">
                <a:solidFill>
                  <a:prstClr val="black"/>
                </a:solidFill>
                <a:latin typeface="Arial"/>
                <a:cs typeface="Arial"/>
              </a:rPr>
              <a:t>Our community outreach groups regularly visit a </a:t>
            </a:r>
            <a:r>
              <a:rPr lang="en-US" sz="2700" err="1">
                <a:solidFill>
                  <a:prstClr val="black"/>
                </a:solidFill>
                <a:latin typeface="Arial"/>
                <a:cs typeface="Arial"/>
              </a:rPr>
              <a:t>neighbouring</a:t>
            </a:r>
            <a:r>
              <a:rPr lang="en-US" sz="2700">
                <a:solidFill>
                  <a:prstClr val="black"/>
                </a:solidFill>
                <a:latin typeface="Arial"/>
                <a:cs typeface="Arial"/>
              </a:rPr>
              <a:t> residential care home and engage in activities with the elderly residents.</a:t>
            </a:r>
          </a:p>
          <a:p>
            <a:endParaRPr lang="en-US" sz="2700">
              <a:solidFill>
                <a:prstClr val="black"/>
              </a:solidFill>
              <a:latin typeface="Arial"/>
              <a:cs typeface="Arial"/>
            </a:endParaRPr>
          </a:p>
          <a:p>
            <a:r>
              <a:rPr lang="en-US" sz="2700">
                <a:solidFill>
                  <a:prstClr val="black"/>
                </a:solidFill>
                <a:latin typeface="Arial"/>
                <a:cs typeface="Arial"/>
              </a:rPr>
              <a:t>STEM activities are often a focus for these visits, with learners engaging in construction challenges with resources such as Lego, </a:t>
            </a:r>
            <a:r>
              <a:rPr lang="en-US" sz="2700" err="1">
                <a:solidFill>
                  <a:prstClr val="black"/>
                </a:solidFill>
                <a:latin typeface="Arial"/>
                <a:cs typeface="Arial"/>
              </a:rPr>
              <a:t>Kapla</a:t>
            </a:r>
            <a:r>
              <a:rPr lang="en-US" sz="2700">
                <a:solidFill>
                  <a:prstClr val="black"/>
                </a:solidFill>
                <a:latin typeface="Arial"/>
                <a:cs typeface="Arial"/>
              </a:rPr>
              <a:t> and K'Nex. Pupils have also taught residents to use creative apps on iPads. </a:t>
            </a: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endParaRPr lang="en-US" sz="2700">
              <a:solidFill>
                <a:prstClr val="black"/>
              </a:solidFill>
              <a:latin typeface="Arial"/>
              <a:cs typeface="Arial"/>
            </a:endParaRPr>
          </a:p>
          <a:p>
            <a:pPr marL="428625" indent="-428625">
              <a:buFont typeface="Arial"/>
              <a:buChar char="•"/>
            </a:pPr>
            <a:endParaRPr lang="en-US" sz="2700">
              <a:solidFill>
                <a:prstClr val="black"/>
              </a:solidFill>
              <a:latin typeface="Arial"/>
              <a:cs typeface="Arial"/>
            </a:endParaRPr>
          </a:p>
        </p:txBody>
      </p:sp>
      <p:pic>
        <p:nvPicPr>
          <p:cNvPr id="8" name="Picture 3" descr="A group of people standing around a table&#10;&#10;Description generated with very high confidence">
            <a:extLst>
              <a:ext uri="{FF2B5EF4-FFF2-40B4-BE49-F238E27FC236}">
                <a16:creationId xmlns:a16="http://schemas.microsoft.com/office/drawing/2014/main" id="{6F3CFE66-309D-40DE-9FC2-C586F0C411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787" y="1865870"/>
            <a:ext cx="4655408" cy="4655408"/>
          </a:xfrm>
          <a:prstGeom prst="rect">
            <a:avLst/>
          </a:prstGeom>
        </p:spPr>
      </p:pic>
      <p:pic>
        <p:nvPicPr>
          <p:cNvPr id="9" name="Picture 5" descr="A group of people sitting at a table&#10;&#10;Description generated with very high confidence">
            <a:extLst>
              <a:ext uri="{FF2B5EF4-FFF2-40B4-BE49-F238E27FC236}">
                <a16:creationId xmlns:a16="http://schemas.microsoft.com/office/drawing/2014/main" id="{EB24C05E-18C9-4E4F-A50F-6AB8F8E40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3196" y="1865870"/>
            <a:ext cx="4624517" cy="4655408"/>
          </a:xfrm>
          <a:prstGeom prst="rect">
            <a:avLst/>
          </a:prstGeom>
        </p:spPr>
      </p:pic>
      <p:pic>
        <p:nvPicPr>
          <p:cNvPr id="10" name="Picture 5" descr="A small child sitting on a chair&#10;&#10;Description generated with high confidence">
            <a:extLst>
              <a:ext uri="{FF2B5EF4-FFF2-40B4-BE49-F238E27FC236}">
                <a16:creationId xmlns:a16="http://schemas.microsoft.com/office/drawing/2014/main" id="{512948F1-6E94-45FE-9404-A9E8FD0CD2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1084" y="4644812"/>
            <a:ext cx="3543302" cy="4758215"/>
          </a:xfrm>
          <a:prstGeom prst="rect">
            <a:avLst/>
          </a:prstGeom>
        </p:spPr>
      </p:pic>
      <p:pic>
        <p:nvPicPr>
          <p:cNvPr id="11" name="Picture 7" descr="A group of people sitting at a table&#10;&#10;Description generated with very high confidence">
            <a:extLst>
              <a:ext uri="{FF2B5EF4-FFF2-40B4-BE49-F238E27FC236}">
                <a16:creationId xmlns:a16="http://schemas.microsoft.com/office/drawing/2014/main" id="{52E7B213-BEB1-453D-A758-04167091F0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340000">
            <a:off x="9409470" y="5775837"/>
            <a:ext cx="4114800" cy="3086100"/>
          </a:xfrm>
          <a:prstGeom prst="rect">
            <a:avLst/>
          </a:prstGeom>
        </p:spPr>
      </p:pic>
      <p:sp>
        <p:nvSpPr>
          <p:cNvPr id="2" name="TextBox 1">
            <a:extLst>
              <a:ext uri="{FF2B5EF4-FFF2-40B4-BE49-F238E27FC236}">
                <a16:creationId xmlns:a16="http://schemas.microsoft.com/office/drawing/2014/main" id="{16162457-A67C-984B-572A-C598DCEDCE6B}"/>
              </a:ext>
            </a:extLst>
          </p:cNvPr>
          <p:cNvSpPr txBox="1"/>
          <p:nvPr/>
        </p:nvSpPr>
        <p:spPr>
          <a:xfrm>
            <a:off x="12344400" y="9402904"/>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F79646">
                    <a:lumMod val="75000"/>
                  </a:srgbClr>
                </a:solidFill>
                <a:effectLst/>
                <a:uLnTx/>
                <a:uFillTx/>
                <a:latin typeface="Arial"/>
                <a:ea typeface="+mn-ea"/>
                <a:cs typeface="+mn-cs"/>
              </a:rPr>
              <a:t>Pitteuchar</a:t>
            </a: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 East Primary School</a:t>
            </a:r>
          </a:p>
        </p:txBody>
      </p:sp>
    </p:spTree>
    <p:extLst>
      <p:ext uri="{BB962C8B-B14F-4D97-AF65-F5344CB8AC3E}">
        <p14:creationId xmlns:p14="http://schemas.microsoft.com/office/powerpoint/2010/main" val="260815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eelOff"/>
      </p:transition>
    </mc:Choice>
    <mc:Fallback xmlns="">
      <p:transition spd="slow"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0384" y="1565093"/>
            <a:ext cx="6744154" cy="507831"/>
          </a:xfrm>
          <a:prstGeom prst="rect">
            <a:avLst/>
          </a:prstGeom>
        </p:spPr>
        <p:txBody>
          <a:bodyPr wrap="none">
            <a:spAutoFit/>
          </a:bodyPr>
          <a:lstStyle/>
          <a:p>
            <a:pPr lvl="0"/>
            <a:r>
              <a:rPr lang="en-GB" sz="2700" dirty="0">
                <a:solidFill>
                  <a:prstClr val="black"/>
                </a:solidFill>
                <a:latin typeface="Arial"/>
                <a:cs typeface="Arial"/>
              </a:rPr>
              <a:t>Improving wellbeing, equality and inclusion</a:t>
            </a:r>
          </a:p>
        </p:txBody>
      </p:sp>
      <p:sp>
        <p:nvSpPr>
          <p:cNvPr id="3" name="TextBox 1">
            <a:extLst>
              <a:ext uri="{FF2B5EF4-FFF2-40B4-BE49-F238E27FC236}">
                <a16:creationId xmlns:a16="http://schemas.microsoft.com/office/drawing/2014/main" id="{AD57EC9A-1926-40B9-BA27-B7077D9594BF}"/>
              </a:ext>
            </a:extLst>
          </p:cNvPr>
          <p:cNvSpPr txBox="1"/>
          <p:nvPr/>
        </p:nvSpPr>
        <p:spPr>
          <a:xfrm>
            <a:off x="4035433" y="2331953"/>
            <a:ext cx="8962322" cy="4985980"/>
          </a:xfrm>
          <a:prstGeom prst="rect">
            <a:avLst/>
          </a:prstGeom>
          <a:solidFill>
            <a:srgbClr val="F79646"/>
          </a:solid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GB" sz="2400" dirty="0" err="1">
                <a:solidFill>
                  <a:prstClr val="black"/>
                </a:solidFill>
                <a:latin typeface="Arial"/>
                <a:cs typeface="Arial"/>
              </a:rPr>
              <a:t>Wellgreen</a:t>
            </a:r>
            <a:r>
              <a:rPr lang="en-GB" sz="2400" dirty="0">
                <a:solidFill>
                  <a:prstClr val="black"/>
                </a:solidFill>
                <a:latin typeface="Arial"/>
                <a:cs typeface="Arial"/>
              </a:rPr>
              <a:t> staff consult "Gender Equal Play" to ensure we are creating a space that is inclusive for all children.  Staff are aware of the statistics around STEM graduates. (around 26% are currently women) Children's interests are encouraged and supported, learning experiences are carefully and thoughtfully planned to be inclusive and differentiated for all learners.  </a:t>
            </a:r>
          </a:p>
          <a:p>
            <a:pPr defTabSz="1371600">
              <a:defRPr/>
            </a:pPr>
            <a:r>
              <a:rPr lang="en-GB" sz="2400" dirty="0">
                <a:solidFill>
                  <a:prstClr val="black"/>
                </a:solidFill>
                <a:latin typeface="Arial"/>
                <a:cs typeface="Arial"/>
              </a:rPr>
              <a:t>Staff understand the importance of using appropriate language when discussing roles within society and we are non-judgemental of the choice's children make about where they want to play.</a:t>
            </a:r>
          </a:p>
          <a:p>
            <a:pPr defTabSz="1371600">
              <a:defRPr/>
            </a:pPr>
            <a:r>
              <a:rPr lang="en-GB" sz="2400" dirty="0">
                <a:solidFill>
                  <a:prstClr val="black"/>
                </a:solidFill>
                <a:latin typeface="Arial"/>
                <a:cs typeface="Arial"/>
              </a:rPr>
              <a:t>Resources are open-ended and appropriate for exploratory play. Choices are offered equally to all children. </a:t>
            </a:r>
          </a:p>
          <a:p>
            <a:pPr defTabSz="1371600">
              <a:defRPr/>
            </a:pPr>
            <a:endParaRPr lang="en-GB" sz="2700" dirty="0">
              <a:solidFill>
                <a:prstClr val="black"/>
              </a:solidFill>
              <a:latin typeface="Arial"/>
              <a:cs typeface="Arial"/>
            </a:endParaRPr>
          </a:p>
        </p:txBody>
      </p:sp>
      <p:sp>
        <p:nvSpPr>
          <p:cNvPr id="4" name="TextBox 3">
            <a:extLst>
              <a:ext uri="{FF2B5EF4-FFF2-40B4-BE49-F238E27FC236}">
                <a16:creationId xmlns:a16="http://schemas.microsoft.com/office/drawing/2014/main" id="{39249256-486E-421E-98E9-03102AD0DD66}"/>
              </a:ext>
            </a:extLst>
          </p:cNvPr>
          <p:cNvSpPr txBox="1"/>
          <p:nvPr/>
        </p:nvSpPr>
        <p:spPr>
          <a:xfrm>
            <a:off x="11124852" y="7524908"/>
            <a:ext cx="6788988" cy="180049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dirty="0">
                <a:solidFill>
                  <a:prstClr val="black"/>
                </a:solidFill>
                <a:latin typeface="Arial"/>
                <a:hlinkClick r:id="rId3"/>
              </a:rPr>
              <a:t>https://hub.careinspectorate.com/how-we-support-improvement/care-inspectorate-programmes-and-publications/gender-equal-play-in-early-learning-and-childcare/</a:t>
            </a:r>
            <a:r>
              <a:rPr lang="en-US" sz="2700" dirty="0">
                <a:solidFill>
                  <a:prstClr val="black"/>
                </a:solidFill>
                <a:latin typeface="Arial"/>
              </a:rPr>
              <a:t> </a:t>
            </a:r>
          </a:p>
        </p:txBody>
      </p:sp>
      <p:pic>
        <p:nvPicPr>
          <p:cNvPr id="5" name="Picture 6" descr="A close up of a girl&#10;&#10;Description generated with very high confidence">
            <a:extLst>
              <a:ext uri="{FF2B5EF4-FFF2-40B4-BE49-F238E27FC236}">
                <a16:creationId xmlns:a16="http://schemas.microsoft.com/office/drawing/2014/main" id="{DD54C826-0136-4D4F-A50C-BF8B3D4342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28581" y="2323417"/>
            <a:ext cx="3597216" cy="5022776"/>
          </a:xfrm>
          <a:prstGeom prst="rect">
            <a:avLst/>
          </a:prstGeom>
        </p:spPr>
      </p:pic>
      <p:pic>
        <p:nvPicPr>
          <p:cNvPr id="6" name="Picture 8" descr="A picture containing person, indoor, holding, little&#10;&#10;Description generated with very high confidence">
            <a:extLst>
              <a:ext uri="{FF2B5EF4-FFF2-40B4-BE49-F238E27FC236}">
                <a16:creationId xmlns:a16="http://schemas.microsoft.com/office/drawing/2014/main" id="{18AD1FF3-BC7E-44F0-AA11-FD0FD5DB8365}"/>
              </a:ext>
            </a:extLst>
          </p:cNvPr>
          <p:cNvPicPr>
            <a:picLocks noChangeAspect="1"/>
          </p:cNvPicPr>
          <p:nvPr/>
        </p:nvPicPr>
        <p:blipFill>
          <a:blip r:embed="rId5"/>
          <a:stretch>
            <a:fillRect/>
          </a:stretch>
        </p:blipFill>
        <p:spPr>
          <a:xfrm>
            <a:off x="810043" y="2327641"/>
            <a:ext cx="1780028" cy="4339460"/>
          </a:xfrm>
          <a:prstGeom prst="rect">
            <a:avLst/>
          </a:prstGeom>
        </p:spPr>
      </p:pic>
      <p:pic>
        <p:nvPicPr>
          <p:cNvPr id="7" name="Picture 6" descr="A person playing with a toy&#10;&#10;Description generated with high confidence">
            <a:extLst>
              <a:ext uri="{FF2B5EF4-FFF2-40B4-BE49-F238E27FC236}">
                <a16:creationId xmlns:a16="http://schemas.microsoft.com/office/drawing/2014/main" id="{3F449DBB-1F91-4D14-991C-8F2EE4837F90}"/>
              </a:ext>
            </a:extLst>
          </p:cNvPr>
          <p:cNvPicPr>
            <a:picLocks noChangeAspect="1"/>
          </p:cNvPicPr>
          <p:nvPr/>
        </p:nvPicPr>
        <p:blipFill>
          <a:blip r:embed="rId6"/>
          <a:stretch>
            <a:fillRect/>
          </a:stretch>
        </p:blipFill>
        <p:spPr>
          <a:xfrm>
            <a:off x="4732261" y="6993563"/>
            <a:ext cx="2012075" cy="2636783"/>
          </a:xfrm>
          <a:prstGeom prst="rect">
            <a:avLst/>
          </a:prstGeom>
        </p:spPr>
      </p:pic>
      <p:pic>
        <p:nvPicPr>
          <p:cNvPr id="8" name="Picture 9" descr="A picture containing sitting, table, small, child&#10;&#10;Description generated with very high confidence">
            <a:extLst>
              <a:ext uri="{FF2B5EF4-FFF2-40B4-BE49-F238E27FC236}">
                <a16:creationId xmlns:a16="http://schemas.microsoft.com/office/drawing/2014/main" id="{836C6352-0F36-40B5-9EF3-8827BED4E1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340000">
            <a:off x="8532092" y="7280606"/>
            <a:ext cx="2617076" cy="1982514"/>
          </a:xfrm>
          <a:prstGeom prst="rect">
            <a:avLst/>
          </a:prstGeom>
        </p:spPr>
      </p:pic>
      <p:sp>
        <p:nvSpPr>
          <p:cNvPr id="9" name="TextBox 8">
            <a:extLst>
              <a:ext uri="{FF2B5EF4-FFF2-40B4-BE49-F238E27FC236}">
                <a16:creationId xmlns:a16="http://schemas.microsoft.com/office/drawing/2014/main" id="{7BAD6D30-A7B5-4788-AA8E-1D01CF7DBA98}"/>
              </a:ext>
            </a:extLst>
          </p:cNvPr>
          <p:cNvSpPr txBox="1"/>
          <p:nvPr/>
        </p:nvSpPr>
        <p:spPr>
          <a:xfrm>
            <a:off x="6765023" y="7308878"/>
            <a:ext cx="2084991" cy="2354491"/>
          </a:xfrm>
          <a:prstGeom prst="rect">
            <a:avLst/>
          </a:prstGeom>
          <a:solidFill>
            <a:srgbClr val="F79646"/>
          </a:solid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400" kern="0">
                <a:solidFill>
                  <a:prstClr val="black"/>
                </a:solidFill>
                <a:latin typeface="Arial"/>
              </a:rPr>
              <a:t>C has used the magnetic polygons to build an airport.</a:t>
            </a:r>
          </a:p>
          <a:p>
            <a:pPr defTabSz="1371600">
              <a:defRPr/>
            </a:pPr>
            <a:endParaRPr lang="en-GB" sz="2400" kern="0">
              <a:solidFill>
                <a:prstClr val="black"/>
              </a:solidFill>
              <a:latin typeface="Arial"/>
              <a:cs typeface="Arial"/>
            </a:endParaRPr>
          </a:p>
        </p:txBody>
      </p:sp>
      <p:sp>
        <p:nvSpPr>
          <p:cNvPr id="10" name="TextBox 9">
            <a:extLst>
              <a:ext uri="{FF2B5EF4-FFF2-40B4-BE49-F238E27FC236}">
                <a16:creationId xmlns:a16="http://schemas.microsoft.com/office/drawing/2014/main" id="{28C894A5-D42B-42D1-BB3B-5C43288FB512}"/>
              </a:ext>
            </a:extLst>
          </p:cNvPr>
          <p:cNvSpPr txBox="1"/>
          <p:nvPr/>
        </p:nvSpPr>
        <p:spPr>
          <a:xfrm>
            <a:off x="318407" y="6754617"/>
            <a:ext cx="3444767" cy="2723823"/>
          </a:xfrm>
          <a:prstGeom prst="rect">
            <a:avLst/>
          </a:prstGeom>
          <a:solidFill>
            <a:srgbClr val="F79646"/>
          </a:solid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400" kern="0">
                <a:solidFill>
                  <a:prstClr val="black"/>
                </a:solidFill>
                <a:latin typeface="Arial"/>
              </a:rPr>
              <a:t>O used junk modelling materials</a:t>
            </a:r>
            <a:endParaRPr lang="en-GB" sz="2400" kern="0">
              <a:solidFill>
                <a:prstClr val="black"/>
              </a:solidFill>
              <a:latin typeface="Arial"/>
              <a:cs typeface="Arial"/>
            </a:endParaRPr>
          </a:p>
          <a:p>
            <a:pPr defTabSz="1371600">
              <a:defRPr/>
            </a:pPr>
            <a:r>
              <a:rPr lang="en-GB" sz="2400" kern="0">
                <a:solidFill>
                  <a:prstClr val="black"/>
                </a:solidFill>
                <a:latin typeface="Arial"/>
                <a:cs typeface="Arial"/>
              </a:rPr>
              <a:t>"(I made) something for my toys, a little runaway train. They ran on it and it goes faster."</a:t>
            </a:r>
          </a:p>
        </p:txBody>
      </p:sp>
      <p:sp>
        <p:nvSpPr>
          <p:cNvPr id="11" name="TextBox 10">
            <a:extLst>
              <a:ext uri="{FF2B5EF4-FFF2-40B4-BE49-F238E27FC236}">
                <a16:creationId xmlns:a16="http://schemas.microsoft.com/office/drawing/2014/main" id="{10ED1098-5468-E95F-C395-6E239BEF8C1A}"/>
              </a:ext>
            </a:extLst>
          </p:cNvPr>
          <p:cNvSpPr txBox="1"/>
          <p:nvPr/>
        </p:nvSpPr>
        <p:spPr>
          <a:xfrm>
            <a:off x="12873560" y="9618702"/>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F79646">
                    <a:lumMod val="75000"/>
                  </a:srgbClr>
                </a:solidFill>
                <a:effectLst/>
                <a:uLnTx/>
                <a:uFillTx/>
                <a:latin typeface="Arial"/>
                <a:ea typeface="+mn-ea"/>
                <a:cs typeface="+mn-cs"/>
              </a:rPr>
              <a:t>Wellgreen</a:t>
            </a: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 Nursery, Stirling</a:t>
            </a:r>
          </a:p>
        </p:txBody>
      </p:sp>
    </p:spTree>
    <p:extLst>
      <p:ext uri="{BB962C8B-B14F-4D97-AF65-F5344CB8AC3E}">
        <p14:creationId xmlns:p14="http://schemas.microsoft.com/office/powerpoint/2010/main" val="405589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eelOff"/>
      </p:transition>
    </mc:Choice>
    <mc:Fallback xmlns="">
      <p:transition spd="slow"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88000" y="-45029"/>
            <a:ext cx="13500000" cy="3640582"/>
          </a:xfrm>
          <a:prstGeom prst="rect">
            <a:avLst/>
          </a:prstGeom>
        </p:spPr>
      </p:pic>
      <p:pic>
        <p:nvPicPr>
          <p:cNvPr id="2"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4486" y="9391629"/>
            <a:ext cx="17919026" cy="285790"/>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38100"/>
            <a:ext cx="6606862" cy="3640582"/>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r="304" b="304"/>
          <a:stretch>
            <a:fillRect/>
          </a:stretch>
        </p:blipFill>
        <p:spPr>
          <a:xfrm>
            <a:off x="1960853" y="7520472"/>
            <a:ext cx="1434159" cy="1661804"/>
          </a:xfrm>
          <a:prstGeom prst="rect">
            <a:avLst/>
          </a:prstGeom>
        </p:spPr>
      </p:pic>
      <p:pic>
        <p:nvPicPr>
          <p:cNvPr id="6" name="Picture 6"/>
          <p:cNvPicPr>
            <a:picLocks noChangeAspect="1"/>
          </p:cNvPicPr>
          <p:nvPr/>
        </p:nvPicPr>
        <p:blipFill>
          <a:blip r:embed="rId7" cstate="email">
            <a:extLst>
              <a:ext uri="{28A0092B-C50C-407E-A947-70E740481C1C}">
                <a14:useLocalDpi xmlns:a14="http://schemas.microsoft.com/office/drawing/2010/main"/>
              </a:ext>
            </a:extLst>
          </a:blip>
          <a:srcRect r="942" b="942"/>
          <a:stretch>
            <a:fillRect/>
          </a:stretch>
        </p:blipFill>
        <p:spPr>
          <a:xfrm>
            <a:off x="7921524" y="7588908"/>
            <a:ext cx="1434159" cy="1669392"/>
          </a:xfrm>
          <a:prstGeom prst="rect">
            <a:avLst/>
          </a:prstGeom>
        </p:spPr>
      </p:pic>
      <p:pic>
        <p:nvPicPr>
          <p:cNvPr id="7" name="Picture 7"/>
          <p:cNvPicPr>
            <a:picLocks noChangeAspect="1"/>
          </p:cNvPicPr>
          <p:nvPr/>
        </p:nvPicPr>
        <p:blipFill>
          <a:blip r:embed="rId8" cstate="email">
            <a:extLst>
              <a:ext uri="{28A0092B-C50C-407E-A947-70E740481C1C}">
                <a14:useLocalDpi xmlns:a14="http://schemas.microsoft.com/office/drawing/2010/main"/>
              </a:ext>
            </a:extLst>
          </a:blip>
          <a:srcRect r="1068" b="1068"/>
          <a:stretch>
            <a:fillRect/>
          </a:stretch>
        </p:blipFill>
        <p:spPr>
          <a:xfrm>
            <a:off x="4943386" y="7744063"/>
            <a:ext cx="1441747" cy="1661803"/>
          </a:xfrm>
          <a:prstGeom prst="rect">
            <a:avLst/>
          </a:prstGeom>
        </p:spPr>
      </p:pic>
      <p:pic>
        <p:nvPicPr>
          <p:cNvPr id="8" name="Picture 8"/>
          <p:cNvPicPr>
            <a:picLocks noChangeAspect="1"/>
          </p:cNvPicPr>
          <p:nvPr/>
        </p:nvPicPr>
        <p:blipFill>
          <a:blip r:embed="rId9" cstate="email">
            <a:extLst>
              <a:ext uri="{28A0092B-C50C-407E-A947-70E740481C1C}">
                <a14:useLocalDpi xmlns:a14="http://schemas.microsoft.com/office/drawing/2010/main"/>
              </a:ext>
            </a:extLst>
          </a:blip>
          <a:srcRect r="1068" b="1068"/>
          <a:stretch>
            <a:fillRect/>
          </a:stretch>
        </p:blipFill>
        <p:spPr>
          <a:xfrm>
            <a:off x="13880571" y="7588908"/>
            <a:ext cx="1441749" cy="1669392"/>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Lst>
          </a:blip>
          <a:srcRect r="1068" b="1068"/>
          <a:stretch>
            <a:fillRect/>
          </a:stretch>
        </p:blipFill>
        <p:spPr>
          <a:xfrm>
            <a:off x="10940531" y="7657939"/>
            <a:ext cx="1441749" cy="1669392"/>
          </a:xfrm>
          <a:prstGeom prst="rect">
            <a:avLst/>
          </a:prstGeom>
        </p:spPr>
      </p:pic>
      <p:grpSp>
        <p:nvGrpSpPr>
          <p:cNvPr id="10" name="Group 10"/>
          <p:cNvGrpSpPr/>
          <p:nvPr/>
        </p:nvGrpSpPr>
        <p:grpSpPr>
          <a:xfrm>
            <a:off x="6022419" y="4577710"/>
            <a:ext cx="2511981" cy="2523241"/>
            <a:chOff x="-613553" y="55908"/>
            <a:chExt cx="809173" cy="812800"/>
          </a:xfrm>
        </p:grpSpPr>
        <p:sp>
          <p:nvSpPr>
            <p:cNvPr id="11" name="Freeform 11"/>
            <p:cNvSpPr/>
            <p:nvPr/>
          </p:nvSpPr>
          <p:spPr>
            <a:xfrm>
              <a:off x="-613553" y="55908"/>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CCF00"/>
            </a:solidFill>
          </p:spPr>
        </p:sp>
        <p:sp>
          <p:nvSpPr>
            <p:cNvPr id="12" name="TextBox 12"/>
            <p:cNvSpPr txBox="1"/>
            <p:nvPr/>
          </p:nvSpPr>
          <p:spPr>
            <a:xfrm>
              <a:off x="-542560" y="97144"/>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practitioners</a:t>
              </a:r>
            </a:p>
          </p:txBody>
        </p:sp>
      </p:grpSp>
      <p:sp>
        <p:nvSpPr>
          <p:cNvPr id="13" name="TextBox 13"/>
          <p:cNvSpPr txBox="1"/>
          <p:nvPr/>
        </p:nvSpPr>
        <p:spPr>
          <a:xfrm>
            <a:off x="632861" y="976665"/>
            <a:ext cx="17022279" cy="649605"/>
          </a:xfrm>
          <a:prstGeom prst="rect">
            <a:avLst/>
          </a:prstGeom>
        </p:spPr>
        <p:txBody>
          <a:bodyPr lIns="0" tIns="0" rIns="0" bIns="0" rtlCol="0" anchor="t">
            <a:spAutoFit/>
          </a:bodyPr>
          <a:lstStyle/>
          <a:p>
            <a:pPr algn="l">
              <a:lnSpc>
                <a:spcPts val="4860"/>
              </a:lnSpc>
            </a:pPr>
            <a:r>
              <a:rPr lang="en-US" sz="4500">
                <a:solidFill>
                  <a:srgbClr val="00205C"/>
                </a:solidFill>
                <a:latin typeface="Arimo Bold"/>
              </a:rPr>
              <a:t>Who can help?</a:t>
            </a:r>
          </a:p>
        </p:txBody>
      </p:sp>
      <p:grpSp>
        <p:nvGrpSpPr>
          <p:cNvPr id="14" name="Group 14"/>
          <p:cNvGrpSpPr/>
          <p:nvPr/>
        </p:nvGrpSpPr>
        <p:grpSpPr>
          <a:xfrm>
            <a:off x="1731232" y="2047915"/>
            <a:ext cx="2523241" cy="252324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0029"/>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children and young people</a:t>
              </a:r>
            </a:p>
          </p:txBody>
        </p:sp>
      </p:grpSp>
      <p:grpSp>
        <p:nvGrpSpPr>
          <p:cNvPr id="17" name="Group 17"/>
          <p:cNvGrpSpPr/>
          <p:nvPr/>
        </p:nvGrpSpPr>
        <p:grpSpPr>
          <a:xfrm>
            <a:off x="4622881" y="2102137"/>
            <a:ext cx="2511982" cy="2523241"/>
            <a:chOff x="-567379" y="149831"/>
            <a:chExt cx="809173" cy="812800"/>
          </a:xfrm>
        </p:grpSpPr>
        <p:sp>
          <p:nvSpPr>
            <p:cNvPr id="18" name="Freeform 18"/>
            <p:cNvSpPr/>
            <p:nvPr/>
          </p:nvSpPr>
          <p:spPr>
            <a:xfrm>
              <a:off x="-567379" y="14983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9BAC"/>
            </a:solidFill>
          </p:spPr>
        </p:sp>
        <p:sp>
          <p:nvSpPr>
            <p:cNvPr id="19" name="TextBox 19"/>
            <p:cNvSpPr txBox="1"/>
            <p:nvPr/>
          </p:nvSpPr>
          <p:spPr>
            <a:xfrm>
              <a:off x="-492992" y="159356"/>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parents and wider community</a:t>
              </a:r>
            </a:p>
          </p:txBody>
        </p:sp>
      </p:grpSp>
      <p:grpSp>
        <p:nvGrpSpPr>
          <p:cNvPr id="20" name="Group 20"/>
          <p:cNvGrpSpPr/>
          <p:nvPr/>
        </p:nvGrpSpPr>
        <p:grpSpPr>
          <a:xfrm>
            <a:off x="11424708" y="4774141"/>
            <a:ext cx="2519892" cy="2531187"/>
            <a:chOff x="1813" y="0"/>
            <a:chExt cx="809173"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E2B50"/>
            </a:solidFill>
          </p:spPr>
        </p:sp>
        <p:sp>
          <p:nvSpPr>
            <p:cNvPr id="22" name="TextBox 22"/>
            <p:cNvSpPr txBox="1"/>
            <p:nvPr/>
          </p:nvSpPr>
          <p:spPr>
            <a:xfrm>
              <a:off x="70843" y="52192"/>
              <a:ext cx="660400" cy="727075"/>
            </a:xfrm>
            <a:prstGeom prst="rect">
              <a:avLst/>
            </a:prstGeom>
          </p:spPr>
          <p:txBody>
            <a:bodyPr lIns="50800" tIns="50800" rIns="50800" bIns="50800" rtlCol="0" anchor="ctr"/>
            <a:lstStyle/>
            <a:p>
              <a:pPr algn="ctr">
                <a:lnSpc>
                  <a:spcPts val="3640"/>
                </a:lnSpc>
              </a:pPr>
              <a:r>
                <a:rPr lang="en-US" sz="2600" dirty="0">
                  <a:solidFill>
                    <a:srgbClr val="FFFFFF"/>
                  </a:solidFill>
                  <a:latin typeface="Helveticish"/>
                </a:rPr>
                <a:t>Ian Stewart </a:t>
              </a:r>
              <a:r>
                <a:rPr lang="en-US" sz="2600" dirty="0" err="1">
                  <a:solidFill>
                    <a:srgbClr val="FFFFFF"/>
                  </a:solidFill>
                  <a:latin typeface="Helveticish"/>
                </a:rPr>
                <a:t>DevelopmentOfficer</a:t>
              </a:r>
              <a:endParaRPr lang="en-US" sz="2600" dirty="0">
                <a:solidFill>
                  <a:srgbClr val="FFFFFF"/>
                </a:solidFill>
                <a:latin typeface="Helveticish"/>
              </a:endParaRPr>
            </a:p>
          </p:txBody>
        </p:sp>
      </p:grpSp>
      <p:grpSp>
        <p:nvGrpSpPr>
          <p:cNvPr id="26" name="Group 26"/>
          <p:cNvGrpSpPr/>
          <p:nvPr/>
        </p:nvGrpSpPr>
        <p:grpSpPr>
          <a:xfrm>
            <a:off x="10115209" y="2052472"/>
            <a:ext cx="2519892" cy="2531187"/>
            <a:chOff x="1813" y="0"/>
            <a:chExt cx="809173"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3308A"/>
            </a:solidFill>
          </p:spPr>
        </p:sp>
        <p:sp>
          <p:nvSpPr>
            <p:cNvPr id="28" name="TextBox 28"/>
            <p:cNvSpPr txBox="1"/>
            <p:nvPr/>
          </p:nvSpPr>
          <p:spPr>
            <a:xfrm>
              <a:off x="85089" y="49306"/>
              <a:ext cx="660400" cy="727075"/>
            </a:xfrm>
            <a:prstGeom prst="rect">
              <a:avLst/>
            </a:prstGeom>
          </p:spPr>
          <p:txBody>
            <a:bodyPr lIns="50800" tIns="50800" rIns="50800" bIns="50800" rtlCol="0" anchor="ctr"/>
            <a:lstStyle/>
            <a:p>
              <a:pPr algn="ctr">
                <a:lnSpc>
                  <a:spcPts val="3640"/>
                </a:lnSpc>
              </a:pPr>
              <a:r>
                <a:rPr lang="en-US" sz="2600" b="1" dirty="0">
                  <a:solidFill>
                    <a:srgbClr val="FFFFFF"/>
                  </a:solidFill>
                  <a:latin typeface="Helveticish"/>
                </a:rPr>
                <a:t>Lorraine Ross </a:t>
              </a:r>
              <a:r>
                <a:rPr lang="en-US" sz="2600" dirty="0">
                  <a:solidFill>
                    <a:srgbClr val="FFFFFF"/>
                  </a:solidFill>
                  <a:latin typeface="Helveticish"/>
                </a:rPr>
                <a:t>Regional officer</a:t>
              </a:r>
            </a:p>
          </p:txBody>
        </p:sp>
      </p:grpSp>
      <p:grpSp>
        <p:nvGrpSpPr>
          <p:cNvPr id="29" name="Group 29"/>
          <p:cNvGrpSpPr/>
          <p:nvPr/>
        </p:nvGrpSpPr>
        <p:grpSpPr>
          <a:xfrm>
            <a:off x="12957300" y="2008242"/>
            <a:ext cx="2519892" cy="2531187"/>
            <a:chOff x="-55446" y="-1595"/>
            <a:chExt cx="809173" cy="812800"/>
          </a:xfrm>
        </p:grpSpPr>
        <p:sp>
          <p:nvSpPr>
            <p:cNvPr id="30" name="Freeform 30"/>
            <p:cNvSpPr/>
            <p:nvPr/>
          </p:nvSpPr>
          <p:spPr>
            <a:xfrm>
              <a:off x="-55446" y="-159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0029"/>
            </a:solidFill>
          </p:spPr>
        </p:sp>
        <p:sp>
          <p:nvSpPr>
            <p:cNvPr id="31" name="TextBox 31"/>
            <p:cNvSpPr txBox="1"/>
            <p:nvPr/>
          </p:nvSpPr>
          <p:spPr>
            <a:xfrm>
              <a:off x="18941" y="7930"/>
              <a:ext cx="660400" cy="727075"/>
            </a:xfrm>
            <a:prstGeom prst="rect">
              <a:avLst/>
            </a:prstGeom>
          </p:spPr>
          <p:txBody>
            <a:bodyPr lIns="50800" tIns="50800" rIns="50800" bIns="50800" rtlCol="0" anchor="ctr"/>
            <a:lstStyle/>
            <a:p>
              <a:pPr algn="ctr">
                <a:lnSpc>
                  <a:spcPts val="3640"/>
                </a:lnSpc>
              </a:pPr>
              <a:r>
                <a:rPr lang="en-US" sz="2600" dirty="0">
                  <a:solidFill>
                    <a:srgbClr val="FFFFFF"/>
                  </a:solidFill>
                  <a:latin typeface="Helveticish"/>
                </a:rPr>
                <a:t>STEM Nation  network members</a:t>
              </a:r>
            </a:p>
          </p:txBody>
        </p:sp>
      </p:grpSp>
      <p:grpSp>
        <p:nvGrpSpPr>
          <p:cNvPr id="32" name="Group 32"/>
          <p:cNvGrpSpPr/>
          <p:nvPr/>
        </p:nvGrpSpPr>
        <p:grpSpPr>
          <a:xfrm>
            <a:off x="408435" y="4573736"/>
            <a:ext cx="2511981" cy="2523241"/>
            <a:chOff x="1813" y="0"/>
            <a:chExt cx="809173"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E2B50"/>
            </a:solidFill>
          </p:spPr>
        </p:sp>
        <p:sp>
          <p:nvSpPr>
            <p:cNvPr id="34" name="TextBox 34"/>
            <p:cNvSpPr txBox="1"/>
            <p:nvPr/>
          </p:nvSpPr>
          <p:spPr>
            <a:xfrm>
              <a:off x="59204" y="23967"/>
              <a:ext cx="660400" cy="727075"/>
            </a:xfrm>
            <a:prstGeom prst="rect">
              <a:avLst/>
            </a:prstGeom>
          </p:spPr>
          <p:txBody>
            <a:bodyPr lIns="50800" tIns="50800" rIns="50800" bIns="50800" rtlCol="0" anchor="ctr"/>
            <a:lstStyle/>
            <a:p>
              <a:pPr algn="ctr">
                <a:lnSpc>
                  <a:spcPts val="3639"/>
                </a:lnSpc>
              </a:pPr>
              <a:r>
                <a:rPr lang="en-US" sz="2599">
                  <a:solidFill>
                    <a:srgbClr val="FFFFFF"/>
                  </a:solidFill>
                  <a:latin typeface="Helveticish"/>
                </a:rPr>
                <a:t>partners</a:t>
              </a:r>
            </a:p>
          </p:txBody>
        </p:sp>
      </p:grpSp>
      <p:pic>
        <p:nvPicPr>
          <p:cNvPr id="35" name="Picture 35"/>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rot="2620725">
            <a:off x="3695750" y="8071153"/>
            <a:ext cx="897963" cy="842963"/>
          </a:xfrm>
          <a:prstGeom prst="rect">
            <a:avLst/>
          </a:prstGeom>
        </p:spPr>
      </p:pic>
      <p:pic>
        <p:nvPicPr>
          <p:cNvPr id="36" name="Picture 36"/>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rot="2620725">
            <a:off x="12682444" y="8071153"/>
            <a:ext cx="897963" cy="842963"/>
          </a:xfrm>
          <a:prstGeom prst="rect">
            <a:avLst/>
          </a:prstGeom>
        </p:spPr>
      </p:pic>
      <p:pic>
        <p:nvPicPr>
          <p:cNvPr id="37" name="Picture 37"/>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rot="2620725">
            <a:off x="6723397" y="8071153"/>
            <a:ext cx="897963" cy="842963"/>
          </a:xfrm>
          <a:prstGeom prst="rect">
            <a:avLst/>
          </a:prstGeom>
        </p:spPr>
      </p:pic>
      <p:pic>
        <p:nvPicPr>
          <p:cNvPr id="38" name="Picture 38"/>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rot="2620725">
            <a:off x="724627" y="8153484"/>
            <a:ext cx="897963" cy="842963"/>
          </a:xfrm>
          <a:prstGeom prst="rect">
            <a:avLst/>
          </a:prstGeom>
        </p:spPr>
      </p:pic>
      <p:pic>
        <p:nvPicPr>
          <p:cNvPr id="39" name="Picture 39"/>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rot="2620725">
            <a:off x="9742404" y="8071153"/>
            <a:ext cx="897963" cy="842963"/>
          </a:xfrm>
          <a:prstGeom prst="rect">
            <a:avLst/>
          </a:prstGeom>
        </p:spPr>
      </p:pic>
      <p:pic>
        <p:nvPicPr>
          <p:cNvPr id="40" name="Picture 40"/>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841506" y="8152671"/>
            <a:ext cx="2165973" cy="954862"/>
          </a:xfrm>
          <a:prstGeom prst="rect">
            <a:avLst/>
          </a:prstGeom>
        </p:spPr>
      </p:pic>
      <p:grpSp>
        <p:nvGrpSpPr>
          <p:cNvPr id="44" name="Group 43">
            <a:extLst>
              <a:ext uri="{FF2B5EF4-FFF2-40B4-BE49-F238E27FC236}">
                <a16:creationId xmlns:a16="http://schemas.microsoft.com/office/drawing/2014/main" id="{86C91C57-A9EB-57B9-8C23-B2FBBD5300B7}"/>
              </a:ext>
            </a:extLst>
          </p:cNvPr>
          <p:cNvGrpSpPr/>
          <p:nvPr/>
        </p:nvGrpSpPr>
        <p:grpSpPr>
          <a:xfrm>
            <a:off x="3132204" y="4569764"/>
            <a:ext cx="2519892" cy="2531187"/>
            <a:chOff x="3041682" y="3158577"/>
            <a:chExt cx="2519892" cy="2531187"/>
          </a:xfrm>
        </p:grpSpPr>
        <p:sp>
          <p:nvSpPr>
            <p:cNvPr id="42" name="Freeform 27">
              <a:extLst>
                <a:ext uri="{FF2B5EF4-FFF2-40B4-BE49-F238E27FC236}">
                  <a16:creationId xmlns:a16="http://schemas.microsoft.com/office/drawing/2014/main" id="{FB6D9C63-7977-275C-53C6-D149FB6F9FBA}"/>
                </a:ext>
              </a:extLst>
            </p:cNvPr>
            <p:cNvSpPr/>
            <p:nvPr/>
          </p:nvSpPr>
          <p:spPr>
            <a:xfrm>
              <a:off x="3041682" y="3158577"/>
              <a:ext cx="2519892" cy="25311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3308A"/>
            </a:solidFill>
          </p:spPr>
        </p:sp>
        <p:sp>
          <p:nvSpPr>
            <p:cNvPr id="43" name="TextBox 28">
              <a:extLst>
                <a:ext uri="{FF2B5EF4-FFF2-40B4-BE49-F238E27FC236}">
                  <a16:creationId xmlns:a16="http://schemas.microsoft.com/office/drawing/2014/main" id="{C2E3CD90-EEA0-4F4F-333D-7F2112BA748C}"/>
                </a:ext>
              </a:extLst>
            </p:cNvPr>
            <p:cNvSpPr txBox="1"/>
            <p:nvPr/>
          </p:nvSpPr>
          <p:spPr>
            <a:xfrm>
              <a:off x="3252603" y="3235587"/>
              <a:ext cx="2056589" cy="2264226"/>
            </a:xfrm>
            <a:prstGeom prst="rect">
              <a:avLst/>
            </a:prstGeom>
          </p:spPr>
          <p:txBody>
            <a:bodyPr lIns="50800" tIns="50800" rIns="50800" bIns="50800" rtlCol="0" anchor="ctr"/>
            <a:lstStyle/>
            <a:p>
              <a:pPr algn="ctr">
                <a:lnSpc>
                  <a:spcPts val="3000"/>
                </a:lnSpc>
              </a:pPr>
              <a:r>
                <a:rPr lang="en-US" sz="2600">
                  <a:solidFill>
                    <a:srgbClr val="FFFFFF"/>
                  </a:solidFill>
                  <a:latin typeface="Helveticish"/>
                </a:rPr>
                <a:t>community learning &amp; development colleagues</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12649200" cy="1143000"/>
          </a:xfrm>
        </p:spPr>
        <p:txBody>
          <a:bodyPr>
            <a:noAutofit/>
          </a:bodyPr>
          <a:lstStyle/>
          <a:p>
            <a:pPr algn="l"/>
            <a:r>
              <a:rPr lang="en-GB" sz="5400" b="1" dirty="0">
                <a:solidFill>
                  <a:schemeClr val="tx2"/>
                </a:solidFill>
              </a:rPr>
              <a:t>Support Structures / Opportunities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938861109"/>
              </p:ext>
            </p:extLst>
          </p:nvPr>
        </p:nvGraphicFramePr>
        <p:xfrm>
          <a:off x="600341" y="1955510"/>
          <a:ext cx="15036254" cy="7715264"/>
        </p:xfrm>
        <a:graphic>
          <a:graphicData uri="http://schemas.openxmlformats.org/drawingml/2006/table">
            <a:tbl>
              <a:tblPr>
                <a:tableStyleId>{5C22544A-7EE6-4342-B048-85BDC9FD1C3A}</a:tableStyleId>
              </a:tblPr>
              <a:tblGrid>
                <a:gridCol w="15036254">
                  <a:extLst>
                    <a:ext uri="{9D8B030D-6E8A-4147-A177-3AD203B41FA5}">
                      <a16:colId xmlns:a16="http://schemas.microsoft.com/office/drawing/2014/main" val="366833537"/>
                    </a:ext>
                  </a:extLst>
                </a:gridCol>
              </a:tblGrid>
              <a:tr h="2503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2"/>
                          </a:solidFill>
                          <a:effectLst/>
                          <a:latin typeface="Calibri" panose="020F0502020204030204" pitchFamily="34" charset="0"/>
                          <a:ea typeface="+mn-ea"/>
                          <a:cs typeface="Calibri" panose="020F0502020204030204" pitchFamily="34" charset="0"/>
                        </a:rPr>
                        <a:t>Initial</a:t>
                      </a:r>
                      <a:r>
                        <a:rPr lang="en-GB" sz="3600" b="1" kern="1200" baseline="0" dirty="0">
                          <a:solidFill>
                            <a:schemeClr val="tx2"/>
                          </a:solidFill>
                          <a:effectLst/>
                          <a:latin typeface="Calibri" panose="020F0502020204030204" pitchFamily="34" charset="0"/>
                          <a:ea typeface="+mn-ea"/>
                          <a:cs typeface="Calibri" panose="020F0502020204030204" pitchFamily="34" charset="0"/>
                        </a:rPr>
                        <a:t> Support within Scottish Borders:</a:t>
                      </a:r>
                      <a:endParaRPr lang="en-GB" sz="3600" b="1" kern="1200" dirty="0">
                        <a:solidFill>
                          <a:schemeClr val="tx2"/>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600" kern="1200" dirty="0">
                          <a:solidFill>
                            <a:schemeClr val="tx2"/>
                          </a:solidFill>
                          <a:effectLst/>
                          <a:latin typeface="Calibri" panose="020F0502020204030204" pitchFamily="34" charset="0"/>
                          <a:ea typeface="+mn-ea"/>
                          <a:cs typeface="Calibri" panose="020F0502020204030204" pitchFamily="34" charset="0"/>
                        </a:rPr>
                        <a:t>Lorraine Ross - Regional</a:t>
                      </a:r>
                      <a:r>
                        <a:rPr lang="en-GB" sz="3600" kern="1200" baseline="0" dirty="0">
                          <a:solidFill>
                            <a:schemeClr val="tx2"/>
                          </a:solidFill>
                          <a:effectLst/>
                          <a:latin typeface="Calibri" panose="020F0502020204030204" pitchFamily="34" charset="0"/>
                          <a:ea typeface="+mn-ea"/>
                          <a:cs typeface="Calibri" panose="020F0502020204030204" pitchFamily="34" charset="0"/>
                        </a:rPr>
                        <a:t> STEM Education Officer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600" kern="1200" baseline="0" dirty="0">
                          <a:solidFill>
                            <a:schemeClr val="tx2"/>
                          </a:solidFill>
                          <a:effectLst/>
                          <a:latin typeface="Calibri" panose="020F0502020204030204" pitchFamily="34" charset="0"/>
                          <a:ea typeface="+mn-ea"/>
                          <a:cs typeface="Calibri" panose="020F0502020204030204" pitchFamily="34" charset="0"/>
                        </a:rPr>
                        <a:t>(</a:t>
                      </a:r>
                      <a:r>
                        <a:rPr lang="en-GB" sz="3600" kern="1200" baseline="0" dirty="0" err="1">
                          <a:solidFill>
                            <a:schemeClr val="tx2"/>
                          </a:solidFill>
                          <a:effectLst/>
                          <a:latin typeface="Calibri" panose="020F0502020204030204" pitchFamily="34" charset="0"/>
                          <a:ea typeface="+mn-ea"/>
                          <a:cs typeface="Calibri" panose="020F0502020204030204" pitchFamily="34" charset="0"/>
                          <a:hlinkClick r:id="rId3"/>
                        </a:rPr>
                        <a:t>Lorraine.ross@educationscotland.gov.scot</a:t>
                      </a:r>
                      <a:r>
                        <a:rPr lang="en-GB" sz="3600" kern="1200" baseline="0">
                          <a:solidFill>
                            <a:schemeClr val="tx2"/>
                          </a:solidFill>
                          <a:effectLst/>
                          <a:latin typeface="Calibri" panose="020F0502020204030204" pitchFamily="34" charset="0"/>
                          <a:ea typeface="+mn-ea"/>
                          <a:cs typeface="Calibri" panose="020F0502020204030204" pitchFamily="34" charset="0"/>
                        </a:rPr>
                        <a:t>) </a:t>
                      </a:r>
                      <a:endParaRPr lang="en-GB" sz="3600" kern="1200" baseline="0" dirty="0">
                        <a:solidFill>
                          <a:schemeClr val="tx2"/>
                        </a:solidFill>
                        <a:effectLst/>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600" kern="1200" baseline="0" dirty="0">
                        <a:solidFill>
                          <a:schemeClr val="tx2"/>
                        </a:solidFill>
                        <a:effectLst/>
                        <a:latin typeface="Calibri" panose="020F0502020204030204" pitchFamily="34" charset="0"/>
                        <a:ea typeface="+mn-ea"/>
                        <a:cs typeface="Calibri" panose="020F0502020204030204" pitchFamily="34" charset="0"/>
                      </a:endParaRP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158231"/>
                  </a:ext>
                </a:extLst>
              </a:tr>
              <a:tr h="2212630">
                <a:tc>
                  <a:txBody>
                    <a:bodyPr/>
                    <a:lstStyle/>
                    <a:p>
                      <a:pPr algn="l"/>
                      <a:r>
                        <a:rPr lang="en-US" sz="3600" b="1" kern="1200" dirty="0">
                          <a:solidFill>
                            <a:schemeClr val="tx2"/>
                          </a:solidFill>
                          <a:effectLst/>
                          <a:latin typeface="Calibri" panose="020F0502020204030204" pitchFamily="34" charset="0"/>
                          <a:ea typeface="+mn-ea"/>
                          <a:cs typeface="Calibri" panose="020F0502020204030204" pitchFamily="34" charset="0"/>
                        </a:rPr>
                        <a:t>Collegiate</a:t>
                      </a:r>
                      <a:r>
                        <a:rPr lang="en-US" sz="3600" b="1" kern="1200" baseline="0" dirty="0">
                          <a:solidFill>
                            <a:schemeClr val="tx2"/>
                          </a:solidFill>
                          <a:effectLst/>
                          <a:latin typeface="Calibri" panose="020F0502020204030204" pitchFamily="34" charset="0"/>
                          <a:ea typeface="+mn-ea"/>
                          <a:cs typeface="Calibri" panose="020F0502020204030204" pitchFamily="34" charset="0"/>
                        </a:rPr>
                        <a:t> Support:</a:t>
                      </a:r>
                    </a:p>
                    <a:p>
                      <a:pPr algn="l"/>
                      <a:r>
                        <a:rPr lang="en-US" sz="3600" kern="1200" baseline="0" dirty="0">
                          <a:solidFill>
                            <a:schemeClr val="tx2"/>
                          </a:solidFill>
                          <a:effectLst/>
                          <a:latin typeface="Calibri" panose="020F0502020204030204" pitchFamily="34" charset="0"/>
                          <a:ea typeface="+mn-ea"/>
                          <a:cs typeface="Calibri" panose="020F0502020204030204" pitchFamily="34" charset="0"/>
                        </a:rPr>
                        <a:t>STEM Leads, STEM Networks, colleagues, </a:t>
                      </a:r>
                      <a:r>
                        <a:rPr lang="en-US" sz="3600" kern="1200" baseline="0" dirty="0" err="1">
                          <a:solidFill>
                            <a:schemeClr val="tx2"/>
                          </a:solidFill>
                          <a:effectLst/>
                          <a:latin typeface="Calibri" panose="020F0502020204030204" pitchFamily="34" charset="0"/>
                          <a:ea typeface="+mn-ea"/>
                          <a:cs typeface="Calibri" panose="020F0502020204030204" pitchFamily="34" charset="0"/>
                        </a:rPr>
                        <a:t>etc</a:t>
                      </a:r>
                      <a:endParaRPr lang="en-US" sz="3600" kern="1200" baseline="0" dirty="0">
                        <a:solidFill>
                          <a:schemeClr val="tx2"/>
                        </a:solidFill>
                        <a:effectLst/>
                        <a:latin typeface="Calibri" panose="020F0502020204030204" pitchFamily="34" charset="0"/>
                        <a:ea typeface="+mn-ea"/>
                        <a:cs typeface="Calibri" panose="020F0502020204030204" pitchFamily="34" charset="0"/>
                      </a:endParaRPr>
                    </a:p>
                    <a:p>
                      <a:pPr algn="l"/>
                      <a:endParaRPr lang="en-GB" sz="3600" dirty="0">
                        <a:solidFill>
                          <a:schemeClr val="tx2"/>
                        </a:solidFill>
                        <a:latin typeface="Calibri" panose="020F0502020204030204" pitchFamily="34" charset="0"/>
                        <a:cs typeface="Calibri" panose="020F0502020204030204" pitchFamily="34" charset="0"/>
                      </a:endParaRPr>
                    </a:p>
                    <a:p>
                      <a:pPr algn="l"/>
                      <a:endParaRPr lang="en-GB" sz="3600" dirty="0">
                        <a:solidFill>
                          <a:schemeClr val="tx2"/>
                        </a:solidFill>
                        <a:latin typeface="Calibri" panose="020F0502020204030204" pitchFamily="34" charset="0"/>
                        <a:cs typeface="Calibri" panose="020F0502020204030204" pitchFamily="34" charset="0"/>
                      </a:endParaRP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330092"/>
                  </a:ext>
                </a:extLst>
              </a:tr>
              <a:tr h="2503184">
                <a:tc>
                  <a:txBody>
                    <a:bodyPr/>
                    <a:lstStyle/>
                    <a:p>
                      <a:pPr algn="l"/>
                      <a:r>
                        <a:rPr lang="en-GB" sz="3600" b="1" dirty="0">
                          <a:solidFill>
                            <a:schemeClr val="tx2"/>
                          </a:solidFill>
                          <a:latin typeface="Calibri" panose="020F0502020204030204" pitchFamily="34" charset="0"/>
                          <a:cs typeface="Calibri" panose="020F0502020204030204" pitchFamily="34" charset="0"/>
                        </a:rPr>
                        <a:t>Partners / Supporters :</a:t>
                      </a:r>
                    </a:p>
                    <a:p>
                      <a:pPr algn="l"/>
                      <a:r>
                        <a:rPr lang="en-GB" sz="3600" baseline="0" dirty="0">
                          <a:solidFill>
                            <a:schemeClr val="tx2"/>
                          </a:solidFill>
                          <a:latin typeface="Calibri" panose="020F0502020204030204" pitchFamily="34" charset="0"/>
                          <a:cs typeface="Calibri" panose="020F0502020204030204" pitchFamily="34" charset="0"/>
                        </a:rPr>
                        <a:t>Science Centres, </a:t>
                      </a:r>
                      <a:r>
                        <a:rPr lang="en-GB" sz="3600" dirty="0">
                          <a:solidFill>
                            <a:schemeClr val="tx2"/>
                          </a:solidFill>
                          <a:latin typeface="Calibri" panose="020F0502020204030204" pitchFamily="34" charset="0"/>
                          <a:cs typeface="Calibri" panose="020F0502020204030204" pitchFamily="34" charset="0"/>
                        </a:rPr>
                        <a:t>STEM</a:t>
                      </a:r>
                      <a:r>
                        <a:rPr lang="en-GB" sz="3600" baseline="0" dirty="0">
                          <a:solidFill>
                            <a:schemeClr val="tx2"/>
                          </a:solidFill>
                          <a:latin typeface="Calibri" panose="020F0502020204030204" pitchFamily="34" charset="0"/>
                          <a:cs typeface="Calibri" panose="020F0502020204030204" pitchFamily="34" charset="0"/>
                        </a:rPr>
                        <a:t> Ambassadors, </a:t>
                      </a:r>
                      <a:r>
                        <a:rPr lang="en-GB" sz="3600" baseline="0" dirty="0" err="1">
                          <a:solidFill>
                            <a:schemeClr val="tx2"/>
                          </a:solidFill>
                          <a:latin typeface="Calibri" panose="020F0502020204030204" pitchFamily="34" charset="0"/>
                          <a:cs typeface="Calibri" panose="020F0502020204030204" pitchFamily="34" charset="0"/>
                        </a:rPr>
                        <a:t>SSERC</a:t>
                      </a:r>
                      <a:r>
                        <a:rPr lang="en-GB" sz="3600" baseline="0" dirty="0">
                          <a:solidFill>
                            <a:schemeClr val="tx2"/>
                          </a:solidFill>
                          <a:latin typeface="Calibri" panose="020F0502020204030204" pitchFamily="34" charset="0"/>
                          <a:cs typeface="Calibri" panose="020F0502020204030204" pitchFamily="34" charset="0"/>
                        </a:rPr>
                        <a:t>, Galloway and Southern Ayrshire Biosphere, Royal Society of Chemistry, The Royal Society, Institute of Physics, Royal Highland Educational Trust (</a:t>
                      </a:r>
                      <a:r>
                        <a:rPr lang="en-GB" sz="3600" baseline="0" dirty="0" err="1">
                          <a:solidFill>
                            <a:schemeClr val="tx2"/>
                          </a:solidFill>
                          <a:latin typeface="Calibri" panose="020F0502020204030204" pitchFamily="34" charset="0"/>
                          <a:cs typeface="Calibri" panose="020F0502020204030204" pitchFamily="34" charset="0"/>
                        </a:rPr>
                        <a:t>RHET</a:t>
                      </a:r>
                      <a:r>
                        <a:rPr lang="en-GB" sz="3600" baseline="0" dirty="0">
                          <a:solidFill>
                            <a:schemeClr val="tx2"/>
                          </a:solidFill>
                          <a:latin typeface="Calibri" panose="020F0502020204030204" pitchFamily="34" charset="0"/>
                          <a:cs typeface="Calibri" panose="020F0502020204030204" pitchFamily="34" charset="0"/>
                        </a:rPr>
                        <a:t>), </a:t>
                      </a:r>
                      <a:r>
                        <a:rPr lang="en-GB" sz="3600" baseline="0" dirty="0" err="1">
                          <a:solidFill>
                            <a:schemeClr val="tx2"/>
                          </a:solidFill>
                          <a:latin typeface="Calibri" panose="020F0502020204030204" pitchFamily="34" charset="0"/>
                          <a:cs typeface="Calibri" panose="020F0502020204030204" pitchFamily="34" charset="0"/>
                        </a:rPr>
                        <a:t>D&amp;G</a:t>
                      </a:r>
                      <a:r>
                        <a:rPr lang="en-GB" sz="3600" baseline="0" dirty="0">
                          <a:solidFill>
                            <a:schemeClr val="tx2"/>
                          </a:solidFill>
                          <a:latin typeface="Calibri" panose="020F0502020204030204" pitchFamily="34" charset="0"/>
                          <a:cs typeface="Calibri" panose="020F0502020204030204" pitchFamily="34" charset="0"/>
                        </a:rPr>
                        <a:t> College, Universities and many more.</a:t>
                      </a:r>
                      <a:endParaRPr lang="en-GB" sz="3600" dirty="0">
                        <a:solidFill>
                          <a:schemeClr val="tx2"/>
                        </a:solidFill>
                        <a:latin typeface="Calibri" panose="020F0502020204030204" pitchFamily="34" charset="0"/>
                        <a:cs typeface="Calibri" panose="020F0502020204030204" pitchFamily="34" charset="0"/>
                      </a:endParaRP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9601449"/>
                  </a:ext>
                </a:extLst>
              </a:tr>
            </a:tbl>
          </a:graphicData>
        </a:graphic>
      </p:graphicFrame>
      <p:sp>
        <p:nvSpPr>
          <p:cNvPr id="9" name="TextBox 6">
            <a:hlinkClick r:id="rId4"/>
          </p:cNvPr>
          <p:cNvSpPr txBox="1"/>
          <p:nvPr/>
        </p:nvSpPr>
        <p:spPr>
          <a:xfrm>
            <a:off x="8346565" y="5970691"/>
            <a:ext cx="6609526" cy="551433"/>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5"/>
              </a:rPr>
              <a:t>Networks</a:t>
            </a:r>
            <a:endParaRPr lang="en-US" sz="3600" spc="-143" dirty="0">
              <a:solidFill>
                <a:srgbClr val="3D3C3B"/>
              </a:solidFill>
              <a:latin typeface="Open Sans"/>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4899" y="2225313"/>
            <a:ext cx="3771900" cy="3771900"/>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02436" y="5195906"/>
            <a:ext cx="1434159" cy="1661804"/>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253500" y="6026808"/>
            <a:ext cx="1434159" cy="1669392"/>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198642" y="3160256"/>
            <a:ext cx="1441748" cy="1661804"/>
          </a:xfrm>
          <a:prstGeom prst="rect">
            <a:avLst/>
          </a:prstGeom>
        </p:spPr>
      </p:pic>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245910" y="1955510"/>
            <a:ext cx="1441749" cy="1669392"/>
          </a:xfrm>
          <a:prstGeom prst="rect">
            <a:avLst/>
          </a:prstGeom>
        </p:spPr>
      </p:pic>
      <p:pic>
        <p:nvPicPr>
          <p:cNvPr id="26" name="Picture 2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257294" y="3991158"/>
            <a:ext cx="1441749" cy="1669392"/>
          </a:xfrm>
          <a:prstGeom prst="rect">
            <a:avLst/>
          </a:prstGeom>
        </p:spPr>
      </p:pic>
    </p:spTree>
    <p:extLst>
      <p:ext uri="{BB962C8B-B14F-4D97-AF65-F5344CB8AC3E}">
        <p14:creationId xmlns:p14="http://schemas.microsoft.com/office/powerpoint/2010/main" val="124823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Qr code&#10;&#10;Description automatically generated">
            <a:extLst>
              <a:ext uri="{FF2B5EF4-FFF2-40B4-BE49-F238E27FC236}">
                <a16:creationId xmlns:a16="http://schemas.microsoft.com/office/drawing/2014/main" id="{AFD99911-643D-68D5-8217-7EC162D3A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05906" y="3715583"/>
            <a:ext cx="5261286" cy="5261286"/>
          </a:xfrm>
          <a:prstGeom prst="rect">
            <a:avLst/>
          </a:prstGeom>
        </p:spPr>
      </p:pic>
      <p:pic>
        <p:nvPicPr>
          <p:cNvPr id="2"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9824" y="9441711"/>
            <a:ext cx="17287987" cy="529347"/>
          </a:xfrm>
          <a:prstGeom prst="rect">
            <a:avLst/>
          </a:prstGeom>
        </p:spPr>
      </p:pic>
      <p:pic>
        <p:nvPicPr>
          <p:cNvPr id="3" name="Picture 3"/>
          <p:cNvPicPr>
            <a:picLocks noChangeAspect="1"/>
          </p:cNvPicPr>
          <p:nvPr/>
        </p:nvPicPr>
        <p:blipFill>
          <a:blip r:embed="rId5"/>
          <a:srcRect/>
          <a:stretch>
            <a:fillRect/>
          </a:stretch>
        </p:blipFill>
        <p:spPr>
          <a:xfrm>
            <a:off x="305396" y="282872"/>
            <a:ext cx="4687832" cy="22066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424711" y="5721623"/>
            <a:ext cx="3302757" cy="3116601"/>
          </a:xfrm>
          <a:prstGeom prst="rect">
            <a:avLst/>
          </a:prstGeom>
        </p:spPr>
      </p:pic>
      <p:pic>
        <p:nvPicPr>
          <p:cNvPr id="5" name="Picture 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2076090" y="3156465"/>
            <a:ext cx="2516151" cy="2314859"/>
          </a:xfrm>
          <a:prstGeom prst="rect">
            <a:avLst/>
          </a:prstGeom>
        </p:spPr>
      </p:pic>
      <p:sp>
        <p:nvSpPr>
          <p:cNvPr id="6" name="TextBox 6"/>
          <p:cNvSpPr txBox="1"/>
          <p:nvPr/>
        </p:nvSpPr>
        <p:spPr>
          <a:xfrm>
            <a:off x="3947248" y="4681239"/>
            <a:ext cx="8523693" cy="4247317"/>
          </a:xfrm>
          <a:prstGeom prst="rect">
            <a:avLst/>
          </a:prstGeom>
        </p:spPr>
        <p:txBody>
          <a:bodyPr wrap="square" lIns="0" tIns="0" rIns="0" bIns="0" rtlCol="0" anchor="t">
            <a:spAutoFit/>
          </a:bodyPr>
          <a:lstStyle/>
          <a:p>
            <a:pPr>
              <a:spcAft>
                <a:spcPts val="1200"/>
              </a:spcAft>
            </a:pPr>
            <a:r>
              <a:rPr lang="en-US" sz="4400" dirty="0">
                <a:solidFill>
                  <a:schemeClr val="accent1">
                    <a:lumMod val="50000"/>
                  </a:schemeClr>
                </a:solidFill>
              </a:rPr>
              <a:t>Regular drop in sessions for interested and registered settings.</a:t>
            </a:r>
          </a:p>
          <a:p>
            <a:pPr>
              <a:spcAft>
                <a:spcPts val="1200"/>
              </a:spcAft>
            </a:pPr>
            <a:endParaRPr lang="en-US" sz="4400" dirty="0">
              <a:solidFill>
                <a:schemeClr val="accent1">
                  <a:lumMod val="50000"/>
                </a:schemeClr>
              </a:solidFill>
            </a:endParaRPr>
          </a:p>
          <a:p>
            <a:pPr>
              <a:spcAft>
                <a:spcPts val="1200"/>
              </a:spcAft>
            </a:pPr>
            <a:r>
              <a:rPr lang="en-US" sz="4400" dirty="0">
                <a:solidFill>
                  <a:schemeClr val="accent1">
                    <a:lumMod val="50000"/>
                  </a:schemeClr>
                </a:solidFill>
              </a:rPr>
              <a:t>STEM Nation Network Sessions</a:t>
            </a:r>
          </a:p>
          <a:p>
            <a:pPr algn="l">
              <a:spcAft>
                <a:spcPts val="1200"/>
              </a:spcAft>
            </a:pPr>
            <a:endParaRPr lang="en-US" sz="3000" dirty="0">
              <a:solidFill>
                <a:srgbClr val="737373"/>
              </a:solidFill>
              <a:latin typeface="Open Sans Light Bold"/>
            </a:endParaRPr>
          </a:p>
          <a:p>
            <a:pPr algn="l">
              <a:spcAft>
                <a:spcPts val="1200"/>
              </a:spcAft>
            </a:pPr>
            <a:endParaRPr lang="en-US" sz="3000" dirty="0">
              <a:solidFill>
                <a:srgbClr val="737373"/>
              </a:solidFill>
              <a:latin typeface="Open Sans Light Bold"/>
            </a:endParaRPr>
          </a:p>
        </p:txBody>
      </p:sp>
      <p:pic>
        <p:nvPicPr>
          <p:cNvPr id="7" name="Picture 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395499" y="163595"/>
            <a:ext cx="3070041" cy="2919330"/>
          </a:xfrm>
          <a:prstGeom prst="rect">
            <a:avLst/>
          </a:prstGeom>
        </p:spPr>
      </p:pic>
      <p:pic>
        <p:nvPicPr>
          <p:cNvPr id="8" name="Picture 8"/>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1561398" y="147646"/>
            <a:ext cx="3103585" cy="2951228"/>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8611756" y="197012"/>
            <a:ext cx="2949642" cy="2804842"/>
          </a:xfrm>
          <a:prstGeom prst="rect">
            <a:avLst/>
          </a:prstGeom>
        </p:spPr>
      </p:pic>
      <p:pic>
        <p:nvPicPr>
          <p:cNvPr id="10" name="Picture 10"/>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14811200" y="131890"/>
            <a:ext cx="3086611" cy="2935086"/>
          </a:xfrm>
          <a:prstGeom prst="rect">
            <a:avLst/>
          </a:prstGeom>
        </p:spPr>
      </p:pic>
      <p:sp>
        <p:nvSpPr>
          <p:cNvPr id="11" name="TextBox 11"/>
          <p:cNvSpPr txBox="1"/>
          <p:nvPr/>
        </p:nvSpPr>
        <p:spPr>
          <a:xfrm>
            <a:off x="9176886" y="1028700"/>
            <a:ext cx="1861912" cy="1268937"/>
          </a:xfrm>
          <a:prstGeom prst="rect">
            <a:avLst/>
          </a:prstGeom>
        </p:spPr>
        <p:txBody>
          <a:bodyPr lIns="0" tIns="0" rIns="0" bIns="0" rtlCol="0" anchor="t">
            <a:spAutoFit/>
          </a:bodyPr>
          <a:lstStyle/>
          <a:p>
            <a:pPr algn="ctr">
              <a:lnSpc>
                <a:spcPts val="3355"/>
              </a:lnSpc>
            </a:pPr>
            <a:r>
              <a:rPr lang="en-US" sz="2395" dirty="0">
                <a:solidFill>
                  <a:srgbClr val="FFFFFF"/>
                </a:solidFill>
                <a:latin typeface="Helveticish Bold"/>
              </a:rPr>
              <a:t>154 Registered Settings</a:t>
            </a:r>
          </a:p>
        </p:txBody>
      </p:sp>
      <p:sp>
        <p:nvSpPr>
          <p:cNvPr id="12" name="TextBox 12"/>
          <p:cNvSpPr txBox="1"/>
          <p:nvPr/>
        </p:nvSpPr>
        <p:spPr>
          <a:xfrm>
            <a:off x="15449143" y="1181100"/>
            <a:ext cx="1810724" cy="1105687"/>
          </a:xfrm>
          <a:prstGeom prst="rect">
            <a:avLst/>
          </a:prstGeom>
        </p:spPr>
        <p:txBody>
          <a:bodyPr lIns="0" tIns="0" rIns="0" bIns="0" rtlCol="0" anchor="t">
            <a:spAutoFit/>
          </a:bodyPr>
          <a:lstStyle/>
          <a:p>
            <a:pPr algn="ctr"/>
            <a:r>
              <a:rPr lang="en-US" sz="2395" dirty="0">
                <a:solidFill>
                  <a:srgbClr val="FFFFFF"/>
                </a:solidFill>
                <a:latin typeface="Helveticish Bold"/>
              </a:rPr>
              <a:t>44 settings one or more elements</a:t>
            </a:r>
          </a:p>
        </p:txBody>
      </p:sp>
      <p:sp>
        <p:nvSpPr>
          <p:cNvPr id="13" name="TextBox 13"/>
          <p:cNvSpPr txBox="1"/>
          <p:nvPr/>
        </p:nvSpPr>
        <p:spPr>
          <a:xfrm>
            <a:off x="12268200" y="1154137"/>
            <a:ext cx="1714260" cy="1474763"/>
          </a:xfrm>
          <a:prstGeom prst="rect">
            <a:avLst/>
          </a:prstGeom>
        </p:spPr>
        <p:txBody>
          <a:bodyPr wrap="square" lIns="0" tIns="0" rIns="0" bIns="0" rtlCol="0" anchor="t">
            <a:spAutoFit/>
          </a:bodyPr>
          <a:lstStyle/>
          <a:p>
            <a:pPr algn="ctr"/>
            <a:r>
              <a:rPr lang="en-US" sz="2396" dirty="0">
                <a:solidFill>
                  <a:srgbClr val="FFFFFF"/>
                </a:solidFill>
                <a:latin typeface="Helveticish Bold"/>
              </a:rPr>
              <a:t>23 settings Full STEM Nation Award</a:t>
            </a:r>
          </a:p>
        </p:txBody>
      </p:sp>
      <p:sp>
        <p:nvSpPr>
          <p:cNvPr id="14" name="TextBox 14"/>
          <p:cNvSpPr txBox="1"/>
          <p:nvPr/>
        </p:nvSpPr>
        <p:spPr>
          <a:xfrm>
            <a:off x="5997369" y="1181546"/>
            <a:ext cx="1861912" cy="1307153"/>
          </a:xfrm>
          <a:prstGeom prst="rect">
            <a:avLst/>
          </a:prstGeom>
        </p:spPr>
        <p:txBody>
          <a:bodyPr lIns="0" tIns="0" rIns="0" bIns="0" rtlCol="0" anchor="t">
            <a:spAutoFit/>
          </a:bodyPr>
          <a:lstStyle/>
          <a:p>
            <a:pPr algn="ctr">
              <a:lnSpc>
                <a:spcPts val="3495"/>
              </a:lnSpc>
            </a:pPr>
            <a:r>
              <a:rPr lang="en-US" sz="2495" dirty="0">
                <a:solidFill>
                  <a:srgbClr val="FFFFFF"/>
                </a:solidFill>
                <a:latin typeface="Helveticish Bold"/>
              </a:rPr>
              <a:t>STEM Nation Update</a:t>
            </a:r>
          </a:p>
        </p:txBody>
      </p:sp>
      <p:sp>
        <p:nvSpPr>
          <p:cNvPr id="16" name="TextBox 6">
            <a:hlinkClick r:id="rId15"/>
            <a:extLst>
              <a:ext uri="{FF2B5EF4-FFF2-40B4-BE49-F238E27FC236}">
                <a16:creationId xmlns:a16="http://schemas.microsoft.com/office/drawing/2014/main" id="{300DB8C1-BDBE-4FBC-8D93-9849958B0133}"/>
              </a:ext>
            </a:extLst>
          </p:cNvPr>
          <p:cNvSpPr txBox="1"/>
          <p:nvPr/>
        </p:nvSpPr>
        <p:spPr>
          <a:xfrm>
            <a:off x="11038798" y="8546462"/>
            <a:ext cx="6609526" cy="551433"/>
          </a:xfrm>
          <a:prstGeom prst="rect">
            <a:avLst/>
          </a:prstGeom>
        </p:spPr>
        <p:txBody>
          <a:bodyPr wrap="square" lIns="0" tIns="0" rIns="0" bIns="0" rtlCol="0" anchor="t">
            <a:spAutoFit/>
          </a:bodyPr>
          <a:lstStyle/>
          <a:p>
            <a:pPr marL="325527" lvl="1" algn="ctr">
              <a:lnSpc>
                <a:spcPts val="4320"/>
              </a:lnSpc>
            </a:pPr>
            <a:r>
              <a:rPr lang="en-US" sz="4000" spc="-140" dirty="0">
                <a:solidFill>
                  <a:schemeClr val="tx2"/>
                </a:solidFill>
                <a:latin typeface="+mj-lt"/>
                <a:hlinkClick r:id="rId16"/>
              </a:rPr>
              <a:t>Upcoming STEM Events</a:t>
            </a:r>
            <a:endParaRPr lang="en-US" sz="3600" spc="-143" dirty="0">
              <a:solidFill>
                <a:srgbClr val="3D3C3B"/>
              </a:solidFill>
              <a:latin typeface="Open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5EC5F1-4E76-416F-883A-F7B172AB7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69522" y="8328752"/>
            <a:ext cx="18340233" cy="1956068"/>
          </a:xfrm>
          <a:prstGeom prst="rect">
            <a:avLst/>
          </a:prstGeom>
        </p:spPr>
      </p:pic>
      <p:sp>
        <p:nvSpPr>
          <p:cNvPr id="3" name="TextBox 2">
            <a:extLst>
              <a:ext uri="{FF2B5EF4-FFF2-40B4-BE49-F238E27FC236}">
                <a16:creationId xmlns:a16="http://schemas.microsoft.com/office/drawing/2014/main" id="{9F53BFE1-375F-49C8-A096-DB0D9E99C051}"/>
              </a:ext>
            </a:extLst>
          </p:cNvPr>
          <p:cNvSpPr txBox="1"/>
          <p:nvPr/>
        </p:nvSpPr>
        <p:spPr>
          <a:xfrm>
            <a:off x="296538" y="1088925"/>
            <a:ext cx="12578013" cy="87716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4800" b="1" dirty="0">
                <a:solidFill>
                  <a:srgbClr val="11706B"/>
                </a:solidFill>
                <a:latin typeface="Arial"/>
                <a:cs typeface="Arial"/>
              </a:rPr>
              <a:t>STEM Nation Network</a:t>
            </a:r>
          </a:p>
        </p:txBody>
      </p:sp>
      <p:sp>
        <p:nvSpPr>
          <p:cNvPr id="6" name="Rectangle 5"/>
          <p:cNvSpPr/>
          <p:nvPr/>
        </p:nvSpPr>
        <p:spPr>
          <a:xfrm>
            <a:off x="296538" y="4963206"/>
            <a:ext cx="18230315" cy="2908489"/>
          </a:xfrm>
          <a:prstGeom prst="rect">
            <a:avLst/>
          </a:prstGeom>
        </p:spPr>
        <p:txBody>
          <a:bodyPr wrap="square" lIns="137160" tIns="68580" rIns="137160" bIns="68580" anchor="t">
            <a:spAutoFit/>
          </a:bodyPr>
          <a:lstStyle/>
          <a:p>
            <a:r>
              <a:rPr lang="en-GB" sz="3600" dirty="0">
                <a:cs typeface="Calibri"/>
              </a:rPr>
              <a:t>Session 1 Resources: </a:t>
            </a:r>
            <a:r>
              <a:rPr lang="en-GB" sz="3600" dirty="0">
                <a:cs typeface="Calibri"/>
                <a:hlinkClick r:id="rId4"/>
              </a:rPr>
              <a:t>STEM</a:t>
            </a:r>
            <a:r>
              <a:rPr lang="en-GB" sz="3600" dirty="0">
                <a:ea typeface="+mn-lt"/>
                <a:cs typeface="+mn-lt"/>
                <a:hlinkClick r:id="rId4"/>
              </a:rPr>
              <a:t> Early Years - YouTube</a:t>
            </a:r>
          </a:p>
          <a:p>
            <a:r>
              <a:rPr lang="en-GB" sz="3600" dirty="0">
                <a:cs typeface="Calibri"/>
              </a:rPr>
              <a:t>Session 2 Grants: </a:t>
            </a:r>
            <a:r>
              <a:rPr lang="en-GB" sz="3600" dirty="0">
                <a:ea typeface="+mn-lt"/>
                <a:cs typeface="+mn-lt"/>
                <a:hlinkClick r:id="rId5"/>
              </a:rPr>
              <a:t>EY STEM network – YouTube</a:t>
            </a:r>
          </a:p>
          <a:p>
            <a:r>
              <a:rPr lang="en-GB" sz="3600" dirty="0">
                <a:cs typeface="Calibri"/>
              </a:rPr>
              <a:t>Session 3 STEM Nation Award: </a:t>
            </a:r>
            <a:r>
              <a:rPr lang="en-GB" sz="3600" dirty="0">
                <a:ea typeface="+mn-lt"/>
                <a:cs typeface="+mn-lt"/>
                <a:hlinkClick r:id="rId6"/>
              </a:rPr>
              <a:t>STEM Nation Awards - YouTube</a:t>
            </a:r>
          </a:p>
          <a:p>
            <a:r>
              <a:rPr lang="en-GB" sz="3600" dirty="0">
                <a:cs typeface="Calibri"/>
              </a:rPr>
              <a:t>Session 4 </a:t>
            </a:r>
            <a:r>
              <a:rPr lang="en-GB" sz="3600" dirty="0" err="1">
                <a:cs typeface="Calibri"/>
              </a:rPr>
              <a:t>IGBE</a:t>
            </a:r>
            <a:r>
              <a:rPr lang="en-GB" sz="3600" dirty="0">
                <a:cs typeface="Calibri"/>
              </a:rPr>
              <a:t>: </a:t>
            </a:r>
            <a:r>
              <a:rPr lang="en-GB" sz="3600" dirty="0">
                <a:ea typeface="+mn-lt"/>
                <a:cs typeface="+mn-lt"/>
                <a:hlinkClick r:id="rId7"/>
              </a:rPr>
              <a:t>Gender stereotypes / Unconscious bias ELC – YouTube</a:t>
            </a:r>
            <a:endParaRPr lang="en-GB" sz="3600" dirty="0">
              <a:ea typeface="+mn-lt"/>
              <a:cs typeface="+mn-lt"/>
            </a:endParaRPr>
          </a:p>
          <a:p>
            <a:r>
              <a:rPr lang="en-GB" sz="3600" dirty="0">
                <a:ea typeface="+mn-lt"/>
                <a:cs typeface="+mn-lt"/>
              </a:rPr>
              <a:t>Session 5 Outdoor Ideas: </a:t>
            </a:r>
            <a:r>
              <a:rPr lang="en-GB" sz="3600" dirty="0">
                <a:ea typeface="+mn-lt"/>
                <a:cs typeface="+mn-lt"/>
                <a:hlinkClick r:id="rId8"/>
              </a:rPr>
              <a:t>Early Years Summer Tips - YouTube</a:t>
            </a:r>
            <a:endParaRPr lang="en-GB" sz="3600" dirty="0">
              <a:cs typeface="Calibri"/>
            </a:endParaRPr>
          </a:p>
        </p:txBody>
      </p:sp>
      <p:pic>
        <p:nvPicPr>
          <p:cNvPr id="9" name="Picture 9">
            <a:extLst>
              <a:ext uri="{FF2B5EF4-FFF2-40B4-BE49-F238E27FC236}">
                <a16:creationId xmlns:a16="http://schemas.microsoft.com/office/drawing/2014/main" id="{5E7AC864-D3CC-47C8-B64F-83C217C086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835745" y="5040650"/>
            <a:ext cx="4114800" cy="3059573"/>
          </a:xfrm>
          <a:prstGeom prst="rect">
            <a:avLst/>
          </a:prstGeom>
        </p:spPr>
      </p:pic>
      <p:sp>
        <p:nvSpPr>
          <p:cNvPr id="12" name="Rectangle 11">
            <a:extLst>
              <a:ext uri="{FF2B5EF4-FFF2-40B4-BE49-F238E27FC236}">
                <a16:creationId xmlns:a16="http://schemas.microsoft.com/office/drawing/2014/main" id="{13DA720D-A62C-4022-AB9D-2DA980313548}"/>
              </a:ext>
            </a:extLst>
          </p:cNvPr>
          <p:cNvSpPr/>
          <p:nvPr/>
        </p:nvSpPr>
        <p:spPr>
          <a:xfrm>
            <a:off x="10079777" y="9202319"/>
            <a:ext cx="8201859" cy="969496"/>
          </a:xfrm>
          <a:prstGeom prst="rect">
            <a:avLst/>
          </a:prstGeom>
        </p:spPr>
        <p:txBody>
          <a:bodyPr wrap="square" lIns="137160" tIns="68580" rIns="137160" bIns="68580" anchor="t">
            <a:spAutoFit/>
          </a:bodyPr>
          <a:lstStyle/>
          <a:p>
            <a:r>
              <a:rPr lang="en-US" sz="2700">
                <a:solidFill>
                  <a:schemeClr val="bg1"/>
                </a:solidFill>
              </a:rPr>
              <a:t>For Scotland’s learners with Scotland’s educators</a:t>
            </a:r>
            <a:endParaRPr lang="en-US" sz="2700">
              <a:solidFill>
                <a:schemeClr val="bg1"/>
              </a:solidFill>
              <a:cs typeface="Calibri"/>
            </a:endParaRPr>
          </a:p>
          <a:p>
            <a:r>
              <a:rPr lang="en-US" sz="2700">
                <a:solidFill>
                  <a:schemeClr val="bg1"/>
                </a:solidFill>
                <a:ea typeface="+mn-lt"/>
                <a:cs typeface="+mn-lt"/>
              </a:rPr>
              <a:t>Do </a:t>
            </a:r>
            <a:r>
              <a:rPr lang="en-US" sz="2700" err="1">
                <a:solidFill>
                  <a:schemeClr val="bg1"/>
                </a:solidFill>
                <a:ea typeface="+mn-lt"/>
                <a:cs typeface="+mn-lt"/>
              </a:rPr>
              <a:t>luchd-ionnsachaidh</a:t>
            </a:r>
            <a:r>
              <a:rPr lang="en-US" sz="2700">
                <a:solidFill>
                  <a:schemeClr val="bg1"/>
                </a:solidFill>
                <a:ea typeface="+mn-lt"/>
                <a:cs typeface="+mn-lt"/>
              </a:rPr>
              <a:t> </a:t>
            </a:r>
            <a:r>
              <a:rPr lang="en-US" sz="2700" err="1">
                <a:solidFill>
                  <a:schemeClr val="bg1"/>
                </a:solidFill>
                <a:ea typeface="+mn-lt"/>
                <a:cs typeface="+mn-lt"/>
              </a:rPr>
              <a:t>na</a:t>
            </a:r>
            <a:r>
              <a:rPr lang="en-US" sz="2700">
                <a:solidFill>
                  <a:schemeClr val="bg1"/>
                </a:solidFill>
                <a:ea typeface="+mn-lt"/>
                <a:cs typeface="+mn-lt"/>
              </a:rPr>
              <a:t> h-Alba, le </a:t>
            </a:r>
            <a:r>
              <a:rPr lang="en-US" sz="2700" err="1">
                <a:solidFill>
                  <a:schemeClr val="bg1"/>
                </a:solidFill>
                <a:ea typeface="+mn-lt"/>
                <a:cs typeface="+mn-lt"/>
              </a:rPr>
              <a:t>luchd-foghlaim</a:t>
            </a:r>
            <a:r>
              <a:rPr lang="en-US" sz="2700">
                <a:solidFill>
                  <a:schemeClr val="bg1"/>
                </a:solidFill>
                <a:ea typeface="+mn-lt"/>
                <a:cs typeface="+mn-lt"/>
              </a:rPr>
              <a:t> Alba</a:t>
            </a:r>
            <a:endParaRPr lang="en-US" sz="2700">
              <a:solidFill>
                <a:schemeClr val="bg1"/>
              </a:solidFill>
            </a:endParaRPr>
          </a:p>
        </p:txBody>
      </p:sp>
      <p:pic>
        <p:nvPicPr>
          <p:cNvPr id="2" name="Picture 13" descr="A picture containing text, sign&#10;&#10;Description automatically generated">
            <a:extLst>
              <a:ext uri="{FF2B5EF4-FFF2-40B4-BE49-F238E27FC236}">
                <a16:creationId xmlns:a16="http://schemas.microsoft.com/office/drawing/2014/main" id="{459D1847-62FA-4ED0-A201-D6776AB7C2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832205" y="166837"/>
            <a:ext cx="3118340" cy="1376645"/>
          </a:xfrm>
          <a:prstGeom prst="rect">
            <a:avLst/>
          </a:prstGeom>
        </p:spPr>
      </p:pic>
      <p:sp>
        <p:nvSpPr>
          <p:cNvPr id="4" name="TextBox 3">
            <a:extLst>
              <a:ext uri="{FF2B5EF4-FFF2-40B4-BE49-F238E27FC236}">
                <a16:creationId xmlns:a16="http://schemas.microsoft.com/office/drawing/2014/main" id="{4BADBF0E-6615-CC30-98B5-78D47F783D4E}"/>
              </a:ext>
            </a:extLst>
          </p:cNvPr>
          <p:cNvSpPr txBox="1"/>
          <p:nvPr/>
        </p:nvSpPr>
        <p:spPr>
          <a:xfrm>
            <a:off x="315588" y="4167621"/>
            <a:ext cx="12578013" cy="75405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4000" b="1" dirty="0">
                <a:solidFill>
                  <a:srgbClr val="11706B"/>
                </a:solidFill>
                <a:latin typeface="Arial"/>
                <a:cs typeface="Arial"/>
              </a:rPr>
              <a:t>Sessions delivered nationally June 2021</a:t>
            </a:r>
          </a:p>
        </p:txBody>
      </p:sp>
      <p:sp>
        <p:nvSpPr>
          <p:cNvPr id="5" name="Content Placeholder 2">
            <a:extLst>
              <a:ext uri="{FF2B5EF4-FFF2-40B4-BE49-F238E27FC236}">
                <a16:creationId xmlns:a16="http://schemas.microsoft.com/office/drawing/2014/main" id="{5C5D44B7-84C9-AD28-B430-65179CDAA8FC}"/>
              </a:ext>
            </a:extLst>
          </p:cNvPr>
          <p:cNvSpPr>
            <a:spLocks noGrp="1"/>
          </p:cNvSpPr>
          <p:nvPr>
            <p:ph idx="1"/>
          </p:nvPr>
        </p:nvSpPr>
        <p:spPr>
          <a:xfrm>
            <a:off x="296538" y="1848078"/>
            <a:ext cx="14535667" cy="2449816"/>
          </a:xfrm>
        </p:spPr>
        <p:txBody>
          <a:bodyPr vert="horz" lIns="137160" tIns="68580" rIns="137160" bIns="68580" rtlCol="0" anchor="t">
            <a:noAutofit/>
          </a:bodyPr>
          <a:lstStyle/>
          <a:p>
            <a:pPr marL="0" indent="0">
              <a:spcAft>
                <a:spcPct val="0"/>
              </a:spcAft>
              <a:buNone/>
            </a:pPr>
            <a:r>
              <a:rPr lang="en-GB" sz="3600" b="1" dirty="0">
                <a:solidFill>
                  <a:srgbClr val="0070C0"/>
                </a:solidFill>
                <a:latin typeface="Arial"/>
                <a:ea typeface="+mn-lt"/>
                <a:cs typeface="+mn-lt"/>
              </a:rPr>
              <a:t>MS Team (accessible through Glow) – with over 700 practitioners from across EY, Primary and ASN sector.</a:t>
            </a:r>
          </a:p>
          <a:p>
            <a:pPr marL="0" indent="0">
              <a:spcAft>
                <a:spcPct val="0"/>
              </a:spcAft>
              <a:buNone/>
            </a:pPr>
            <a:r>
              <a:rPr lang="en-GB" sz="3600" b="1" dirty="0">
                <a:solidFill>
                  <a:srgbClr val="0070C0"/>
                </a:solidFill>
                <a:latin typeface="Arial"/>
                <a:ea typeface="+mn-lt"/>
                <a:cs typeface="+mn-lt"/>
              </a:rPr>
              <a:t>Regular sessions covering a range of themes</a:t>
            </a:r>
            <a:endParaRPr lang="en-US" sz="3600" b="1" dirty="0">
              <a:solidFill>
                <a:srgbClr val="0070C0"/>
              </a:solidFill>
              <a:latin typeface="Arial"/>
              <a:cs typeface="Calibri" panose="020F0502020204030204"/>
            </a:endParaRPr>
          </a:p>
        </p:txBody>
      </p:sp>
    </p:spTree>
    <p:extLst>
      <p:ext uri="{BB962C8B-B14F-4D97-AF65-F5344CB8AC3E}">
        <p14:creationId xmlns:p14="http://schemas.microsoft.com/office/powerpoint/2010/main" val="3395521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5EC5F1-4E76-416F-883A-F7B172AB7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69522" y="8321637"/>
            <a:ext cx="18454856" cy="1963182"/>
          </a:xfrm>
          <a:prstGeom prst="rect">
            <a:avLst/>
          </a:prstGeom>
        </p:spPr>
      </p:pic>
      <p:sp>
        <p:nvSpPr>
          <p:cNvPr id="3" name="TextBox 2">
            <a:extLst>
              <a:ext uri="{FF2B5EF4-FFF2-40B4-BE49-F238E27FC236}">
                <a16:creationId xmlns:a16="http://schemas.microsoft.com/office/drawing/2014/main" id="{9F53BFE1-375F-49C8-A096-DB0D9E99C051}"/>
              </a:ext>
            </a:extLst>
          </p:cNvPr>
          <p:cNvSpPr txBox="1"/>
          <p:nvPr/>
        </p:nvSpPr>
        <p:spPr>
          <a:xfrm>
            <a:off x="990600" y="829407"/>
            <a:ext cx="7397259" cy="87716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4800" b="1" dirty="0">
                <a:solidFill>
                  <a:srgbClr val="11706B"/>
                </a:solidFill>
                <a:latin typeface="Arial"/>
                <a:cs typeface="Arial"/>
              </a:rPr>
              <a:t>STEM online resource</a:t>
            </a:r>
          </a:p>
        </p:txBody>
      </p:sp>
      <p:sp>
        <p:nvSpPr>
          <p:cNvPr id="2" name="TextBox 1">
            <a:extLst>
              <a:ext uri="{FF2B5EF4-FFF2-40B4-BE49-F238E27FC236}">
                <a16:creationId xmlns:a16="http://schemas.microsoft.com/office/drawing/2014/main" id="{B70522EB-CCB3-487E-A39E-D194832BD6B7}"/>
              </a:ext>
            </a:extLst>
          </p:cNvPr>
          <p:cNvSpPr txBox="1"/>
          <p:nvPr/>
        </p:nvSpPr>
        <p:spPr>
          <a:xfrm>
            <a:off x="832449" y="2061713"/>
            <a:ext cx="7134045" cy="124649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US" sz="3600">
              <a:solidFill>
                <a:srgbClr val="373A3C"/>
              </a:solidFill>
              <a:latin typeface="Arial"/>
              <a:ea typeface="+mn-lt"/>
              <a:cs typeface="Arial"/>
            </a:endParaRPr>
          </a:p>
          <a:p>
            <a:endParaRPr lang="en-US" sz="3600">
              <a:latin typeface="Arial"/>
              <a:cs typeface="Arial"/>
            </a:endParaRPr>
          </a:p>
        </p:txBody>
      </p:sp>
      <p:sp>
        <p:nvSpPr>
          <p:cNvPr id="9" name="Rectangle 8">
            <a:extLst>
              <a:ext uri="{FF2B5EF4-FFF2-40B4-BE49-F238E27FC236}">
                <a16:creationId xmlns:a16="http://schemas.microsoft.com/office/drawing/2014/main" id="{13DA720D-A62C-4022-AB9D-2DA980313548}"/>
              </a:ext>
            </a:extLst>
          </p:cNvPr>
          <p:cNvSpPr/>
          <p:nvPr/>
        </p:nvSpPr>
        <p:spPr>
          <a:xfrm>
            <a:off x="10079777" y="9202319"/>
            <a:ext cx="8201859" cy="969496"/>
          </a:xfrm>
          <a:prstGeom prst="rect">
            <a:avLst/>
          </a:prstGeom>
        </p:spPr>
        <p:txBody>
          <a:bodyPr wrap="square" lIns="137160" tIns="68580" rIns="137160" bIns="68580" anchor="t">
            <a:spAutoFit/>
          </a:bodyPr>
          <a:lstStyle/>
          <a:p>
            <a:r>
              <a:rPr lang="en-US" sz="2700">
                <a:solidFill>
                  <a:schemeClr val="bg1"/>
                </a:solidFill>
              </a:rPr>
              <a:t>For Scotland’s learners with Scotland’s educators</a:t>
            </a:r>
            <a:endParaRPr lang="en-US" sz="2700">
              <a:solidFill>
                <a:schemeClr val="bg1"/>
              </a:solidFill>
              <a:cs typeface="Calibri"/>
            </a:endParaRPr>
          </a:p>
          <a:p>
            <a:r>
              <a:rPr lang="en-US" sz="2700">
                <a:solidFill>
                  <a:schemeClr val="bg1"/>
                </a:solidFill>
                <a:ea typeface="+mn-lt"/>
                <a:cs typeface="+mn-lt"/>
              </a:rPr>
              <a:t>Do </a:t>
            </a:r>
            <a:r>
              <a:rPr lang="en-US" sz="2700" err="1">
                <a:solidFill>
                  <a:schemeClr val="bg1"/>
                </a:solidFill>
                <a:ea typeface="+mn-lt"/>
                <a:cs typeface="+mn-lt"/>
              </a:rPr>
              <a:t>luchd-ionnsachaidh</a:t>
            </a:r>
            <a:r>
              <a:rPr lang="en-US" sz="2700">
                <a:solidFill>
                  <a:schemeClr val="bg1"/>
                </a:solidFill>
                <a:ea typeface="+mn-lt"/>
                <a:cs typeface="+mn-lt"/>
              </a:rPr>
              <a:t> </a:t>
            </a:r>
            <a:r>
              <a:rPr lang="en-US" sz="2700" err="1">
                <a:solidFill>
                  <a:schemeClr val="bg1"/>
                </a:solidFill>
                <a:ea typeface="+mn-lt"/>
                <a:cs typeface="+mn-lt"/>
              </a:rPr>
              <a:t>na</a:t>
            </a:r>
            <a:r>
              <a:rPr lang="en-US" sz="2700">
                <a:solidFill>
                  <a:schemeClr val="bg1"/>
                </a:solidFill>
                <a:ea typeface="+mn-lt"/>
                <a:cs typeface="+mn-lt"/>
              </a:rPr>
              <a:t> h-Alba, le </a:t>
            </a:r>
            <a:r>
              <a:rPr lang="en-US" sz="2700" err="1">
                <a:solidFill>
                  <a:schemeClr val="bg1"/>
                </a:solidFill>
                <a:ea typeface="+mn-lt"/>
                <a:cs typeface="+mn-lt"/>
              </a:rPr>
              <a:t>luchd-foghlaim</a:t>
            </a:r>
            <a:r>
              <a:rPr lang="en-US" sz="2700">
                <a:solidFill>
                  <a:schemeClr val="bg1"/>
                </a:solidFill>
                <a:ea typeface="+mn-lt"/>
                <a:cs typeface="+mn-lt"/>
              </a:rPr>
              <a:t> Alba</a:t>
            </a:r>
            <a:endParaRPr lang="en-US" sz="2700">
              <a:solidFill>
                <a:schemeClr val="bg1"/>
              </a:solidFill>
            </a:endParaRPr>
          </a:p>
        </p:txBody>
      </p:sp>
      <p:pic>
        <p:nvPicPr>
          <p:cNvPr id="4" name="Picture 4" descr="A picture containing graphical user interface&#10;&#10;Description automatically generated">
            <a:extLst>
              <a:ext uri="{FF2B5EF4-FFF2-40B4-BE49-F238E27FC236}">
                <a16:creationId xmlns:a16="http://schemas.microsoft.com/office/drawing/2014/main" id="{B4859D01-75F3-4650-878B-89A17779A5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8111" y="2148527"/>
            <a:ext cx="10908101" cy="5666457"/>
          </a:xfrm>
          <a:prstGeom prst="rect">
            <a:avLst/>
          </a:prstGeom>
        </p:spPr>
      </p:pic>
      <p:sp>
        <p:nvSpPr>
          <p:cNvPr id="5" name="TextBox 4">
            <a:extLst>
              <a:ext uri="{FF2B5EF4-FFF2-40B4-BE49-F238E27FC236}">
                <a16:creationId xmlns:a16="http://schemas.microsoft.com/office/drawing/2014/main" id="{AA097C89-3BD9-4AEC-91EF-DB5E65307C57}"/>
              </a:ext>
            </a:extLst>
          </p:cNvPr>
          <p:cNvSpPr txBox="1"/>
          <p:nvPr/>
        </p:nvSpPr>
        <p:spPr>
          <a:xfrm>
            <a:off x="7086600" y="4800601"/>
            <a:ext cx="41148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US" sz="2700"/>
          </a:p>
        </p:txBody>
      </p:sp>
      <p:sp>
        <p:nvSpPr>
          <p:cNvPr id="7" name="TextBox 6">
            <a:extLst>
              <a:ext uri="{FF2B5EF4-FFF2-40B4-BE49-F238E27FC236}">
                <a16:creationId xmlns:a16="http://schemas.microsoft.com/office/drawing/2014/main" id="{D0A48940-7707-42AE-8DA6-A266E8573471}"/>
              </a:ext>
            </a:extLst>
          </p:cNvPr>
          <p:cNvSpPr txBox="1"/>
          <p:nvPr/>
        </p:nvSpPr>
        <p:spPr>
          <a:xfrm>
            <a:off x="12228313" y="671236"/>
            <a:ext cx="5873261" cy="734047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dirty="0">
                <a:hlinkClick r:id="rId5"/>
              </a:rPr>
              <a:t>STEM Nation – STEM Excellence, Equity, Inspiration and Connection (glowscotland.org.uk)</a:t>
            </a:r>
            <a:br>
              <a:rPr lang="en-US" sz="3600" dirty="0">
                <a:cs typeface="Calibri"/>
              </a:rPr>
            </a:br>
            <a:br>
              <a:rPr lang="en-US" sz="3600" dirty="0">
                <a:cs typeface="Calibri"/>
              </a:rPr>
            </a:br>
            <a:r>
              <a:rPr lang="en-US" sz="3600" dirty="0">
                <a:cs typeface="Calibri"/>
              </a:rPr>
              <a:t>Case studies - </a:t>
            </a:r>
            <a:r>
              <a:rPr lang="en-US" sz="3600" dirty="0">
                <a:ea typeface="+mn-lt"/>
                <a:cs typeface="+mn-lt"/>
                <a:hlinkClick r:id="rId6"/>
              </a:rPr>
              <a:t>Early learning and childcare – STEM Nation (glowscotland.org.uk)</a:t>
            </a:r>
          </a:p>
          <a:p>
            <a:endParaRPr lang="en-US" sz="3600" dirty="0">
              <a:cs typeface="Calibri"/>
            </a:endParaRPr>
          </a:p>
          <a:p>
            <a:r>
              <a:rPr lang="en-US" sz="3600" dirty="0" err="1">
                <a:cs typeface="Calibri"/>
              </a:rPr>
              <a:t>IGBE</a:t>
            </a:r>
            <a:r>
              <a:rPr lang="en-US" sz="3600" dirty="0">
                <a:cs typeface="Calibri"/>
              </a:rPr>
              <a:t> Case Study - </a:t>
            </a:r>
            <a:r>
              <a:rPr lang="en-US" sz="3600" dirty="0" err="1">
                <a:ea typeface="+mn-lt"/>
                <a:cs typeface="+mn-lt"/>
                <a:hlinkClick r:id="rId7"/>
              </a:rPr>
              <a:t>IGBE</a:t>
            </a:r>
            <a:r>
              <a:rPr lang="en-US" sz="3600" dirty="0">
                <a:ea typeface="+mn-lt"/>
                <a:cs typeface="+mn-lt"/>
                <a:hlinkClick r:id="rId7"/>
              </a:rPr>
              <a:t> - early years whole setting approach - beginning - </a:t>
            </a:r>
            <a:r>
              <a:rPr lang="en-US" sz="3600" dirty="0" err="1">
                <a:ea typeface="+mn-lt"/>
                <a:cs typeface="+mn-lt"/>
                <a:hlinkClick r:id="rId7"/>
              </a:rPr>
              <a:t>Cradlehall</a:t>
            </a:r>
            <a:r>
              <a:rPr lang="en-US" sz="3600" dirty="0">
                <a:ea typeface="+mn-lt"/>
                <a:cs typeface="+mn-lt"/>
                <a:hlinkClick r:id="rId7"/>
              </a:rPr>
              <a:t> ELC.pdf</a:t>
            </a:r>
            <a:endParaRPr lang="en-US" sz="3600" dirty="0">
              <a:cs typeface="Calibri"/>
            </a:endParaRPr>
          </a:p>
        </p:txBody>
      </p:sp>
      <p:pic>
        <p:nvPicPr>
          <p:cNvPr id="6" name="Picture 13" descr="A picture containing text, sign&#10;&#10;Description automatically generated">
            <a:extLst>
              <a:ext uri="{FF2B5EF4-FFF2-40B4-BE49-F238E27FC236}">
                <a16:creationId xmlns:a16="http://schemas.microsoft.com/office/drawing/2014/main" id="{FE1B7BEC-7144-44A2-A175-B2A418AB73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57782" y="415952"/>
            <a:ext cx="3118340" cy="1376645"/>
          </a:xfrm>
          <a:prstGeom prst="rect">
            <a:avLst/>
          </a:prstGeom>
        </p:spPr>
      </p:pic>
      <p:sp>
        <p:nvSpPr>
          <p:cNvPr id="8" name="TextBox 7">
            <a:extLst>
              <a:ext uri="{FF2B5EF4-FFF2-40B4-BE49-F238E27FC236}">
                <a16:creationId xmlns:a16="http://schemas.microsoft.com/office/drawing/2014/main" id="{D0393446-F5C3-E4E4-F2E7-F4D5E1A73ED1}"/>
              </a:ext>
            </a:extLst>
          </p:cNvPr>
          <p:cNvSpPr txBox="1"/>
          <p:nvPr/>
        </p:nvSpPr>
        <p:spPr>
          <a:xfrm>
            <a:off x="3046123" y="8124914"/>
            <a:ext cx="6912076" cy="1015663"/>
          </a:xfrm>
          <a:prstGeom prst="rect">
            <a:avLst/>
          </a:prstGeom>
          <a:noFill/>
        </p:spPr>
        <p:txBody>
          <a:bodyPr wrap="square" rtlCol="0">
            <a:spAutoFit/>
          </a:bodyPr>
          <a:lstStyle/>
          <a:p>
            <a:pPr algn="ctr"/>
            <a:r>
              <a:rPr lang="en-GB" sz="6000" b="1" dirty="0" err="1">
                <a:solidFill>
                  <a:srgbClr val="0070C0"/>
                </a:solidFill>
              </a:rPr>
              <a:t>Stemnation.scot</a:t>
            </a:r>
            <a:endParaRPr lang="en-GB" sz="6000" b="1" dirty="0">
              <a:solidFill>
                <a:srgbClr val="0070C0"/>
              </a:solidFill>
            </a:endParaRPr>
          </a:p>
        </p:txBody>
      </p:sp>
    </p:spTree>
    <p:extLst>
      <p:ext uri="{BB962C8B-B14F-4D97-AF65-F5344CB8AC3E}">
        <p14:creationId xmlns:p14="http://schemas.microsoft.com/office/powerpoint/2010/main" val="26139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E611CB-15CB-4747-9BD0-4AECD2C85D84}"/>
              </a:ext>
            </a:extLst>
          </p:cNvPr>
          <p:cNvSpPr txBox="1"/>
          <p:nvPr/>
        </p:nvSpPr>
        <p:spPr>
          <a:xfrm>
            <a:off x="10457395" y="9527516"/>
            <a:ext cx="7829333" cy="461665"/>
          </a:xfrm>
          <a:prstGeom prst="rect">
            <a:avLst/>
          </a:prstGeom>
          <a:noFill/>
        </p:spPr>
        <p:txBody>
          <a:bodyPr wrap="square" rtlCol="0">
            <a:spAutoFit/>
          </a:bodyPr>
          <a:lstStyle/>
          <a:p>
            <a:r>
              <a:rPr lang="en-US" sz="2400" b="1">
                <a:solidFill>
                  <a:schemeClr val="bg1"/>
                </a:solidFill>
              </a:rPr>
              <a:t>For Scotland’s learners with Scotland’s educators</a:t>
            </a:r>
          </a:p>
        </p:txBody>
      </p:sp>
      <p:sp>
        <p:nvSpPr>
          <p:cNvPr id="5" name="TextBox 4">
            <a:extLst>
              <a:ext uri="{FF2B5EF4-FFF2-40B4-BE49-F238E27FC236}">
                <a16:creationId xmlns:a16="http://schemas.microsoft.com/office/drawing/2014/main" id="{35984DE2-9488-48E5-9B1D-1E8D6F4D7014}"/>
              </a:ext>
            </a:extLst>
          </p:cNvPr>
          <p:cNvSpPr txBox="1"/>
          <p:nvPr/>
        </p:nvSpPr>
        <p:spPr>
          <a:xfrm>
            <a:off x="115922" y="14820"/>
            <a:ext cx="14576610"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5400" b="1" dirty="0">
                <a:solidFill>
                  <a:srgbClr val="11706B"/>
                </a:solidFill>
                <a:ea typeface="+mn-lt"/>
                <a:cs typeface="+mn-lt"/>
              </a:rPr>
              <a:t>STEM Resources</a:t>
            </a:r>
            <a:endParaRPr lang="en-US" sz="2700" dirty="0">
              <a:solidFill>
                <a:srgbClr val="11706B"/>
              </a:solidFill>
            </a:endParaRPr>
          </a:p>
        </p:txBody>
      </p:sp>
      <p:sp>
        <p:nvSpPr>
          <p:cNvPr id="4" name="Content Placeholder 3">
            <a:extLst>
              <a:ext uri="{FF2B5EF4-FFF2-40B4-BE49-F238E27FC236}">
                <a16:creationId xmlns:a16="http://schemas.microsoft.com/office/drawing/2014/main" id="{2F4E406E-2DF1-40B4-B76E-FC5F2B0C0F47}"/>
              </a:ext>
            </a:extLst>
          </p:cNvPr>
          <p:cNvSpPr>
            <a:spLocks noGrp="1"/>
          </p:cNvSpPr>
          <p:nvPr>
            <p:ph idx="1"/>
          </p:nvPr>
        </p:nvSpPr>
        <p:spPr>
          <a:xfrm>
            <a:off x="-6297" y="776279"/>
            <a:ext cx="17477370" cy="7629410"/>
          </a:xfrm>
        </p:spPr>
        <p:txBody>
          <a:bodyPr vert="horz" lIns="137160" tIns="68580" rIns="137160" bIns="68580" rtlCol="0" anchor="t">
            <a:noAutofit/>
          </a:bodyPr>
          <a:lstStyle/>
          <a:p>
            <a:pPr>
              <a:lnSpc>
                <a:spcPct val="100000"/>
              </a:lnSpc>
              <a:spcBef>
                <a:spcPct val="20000"/>
              </a:spcBef>
              <a:spcAft>
                <a:spcPct val="0"/>
              </a:spcAft>
            </a:pPr>
            <a:r>
              <a:rPr lang="en-GB" sz="3600" dirty="0">
                <a:latin typeface="Arial" panose="020B0604020202020204" pitchFamily="34" charset="0"/>
                <a:ea typeface="+mn-lt"/>
                <a:cs typeface="Arial" panose="020B0604020202020204" pitchFamily="34" charset="0"/>
              </a:rPr>
              <a:t>STEM Online resource:</a:t>
            </a:r>
            <a:r>
              <a:rPr lang="en-GB" sz="3600" b="1" dirty="0">
                <a:latin typeface="Arial" panose="020B0604020202020204" pitchFamily="34" charset="0"/>
                <a:ea typeface="+mn-lt"/>
                <a:cs typeface="Arial" panose="020B0604020202020204" pitchFamily="34" charset="0"/>
              </a:rPr>
              <a:t> </a:t>
            </a:r>
            <a:r>
              <a:rPr lang="en-GB" sz="3600" dirty="0">
                <a:latin typeface="Arial" panose="020B0604020202020204" pitchFamily="34" charset="0"/>
                <a:ea typeface="+mn-lt"/>
                <a:cs typeface="Arial" panose="020B0604020202020204" pitchFamily="34" charset="0"/>
                <a:hlinkClick r:id="rId3"/>
              </a:rPr>
              <a:t>https://STEMnation.scot</a:t>
            </a:r>
            <a:endParaRPr lang="en-GB" sz="3600" dirty="0">
              <a:latin typeface="Arial" panose="020B0604020202020204" pitchFamily="34" charset="0"/>
              <a:ea typeface="+mn-lt"/>
              <a:cs typeface="Arial" panose="020B0604020202020204" pitchFamily="34" charset="0"/>
            </a:endParaRPr>
          </a:p>
          <a:p>
            <a:pPr>
              <a:lnSpc>
                <a:spcPct val="100000"/>
              </a:lnSpc>
              <a:spcBef>
                <a:spcPct val="20000"/>
              </a:spcBef>
              <a:spcAft>
                <a:spcPct val="0"/>
              </a:spcAft>
            </a:pPr>
            <a:r>
              <a:rPr lang="en-GB" sz="3600" dirty="0">
                <a:latin typeface="Arial" panose="020B0604020202020204" pitchFamily="34" charset="0"/>
                <a:ea typeface="+mn-lt"/>
                <a:cs typeface="Arial" panose="020B0604020202020204" pitchFamily="34" charset="0"/>
              </a:rPr>
              <a:t>Sciences STEM Wakelets: </a:t>
            </a:r>
            <a:r>
              <a:rPr lang="en-GB" sz="3600" dirty="0">
                <a:latin typeface="Arial" panose="020B0604020202020204" pitchFamily="34" charset="0"/>
                <a:ea typeface="+mn-lt"/>
                <a:cs typeface="Arial" panose="020B0604020202020204" pitchFamily="34" charset="0"/>
                <a:hlinkClick r:id="rId4"/>
              </a:rPr>
              <a:t>https://wakelet.com/@STEMES</a:t>
            </a:r>
            <a:endParaRPr lang="en-GB" sz="3600" dirty="0">
              <a:latin typeface="Arial" panose="020B0604020202020204" pitchFamily="34" charset="0"/>
              <a:ea typeface="+mn-lt"/>
              <a:cs typeface="Arial" panose="020B0604020202020204" pitchFamily="34" charset="0"/>
            </a:endParaRPr>
          </a:p>
          <a:p>
            <a:pPr>
              <a:lnSpc>
                <a:spcPct val="100000"/>
              </a:lnSpc>
              <a:spcBef>
                <a:spcPct val="20000"/>
              </a:spcBef>
              <a:spcAft>
                <a:spcPct val="0"/>
              </a:spcAft>
            </a:pPr>
            <a:r>
              <a:rPr lang="en-GB" sz="3600" dirty="0">
                <a:latin typeface="Arial" panose="020B0604020202020204" pitchFamily="34" charset="0"/>
                <a:ea typeface="+mn-lt"/>
                <a:cs typeface="Arial" panose="020B0604020202020204" pitchFamily="34" charset="0"/>
              </a:rPr>
              <a:t>STEM Resources page on National Improvement Hub:</a:t>
            </a:r>
            <a:r>
              <a:rPr lang="en-GB" sz="3600" dirty="0">
                <a:latin typeface="Arial" panose="020B0604020202020204" pitchFamily="34" charset="0"/>
                <a:cs typeface="Arial" panose="020B0604020202020204" pitchFamily="34" charset="0"/>
              </a:rPr>
              <a:t>  </a:t>
            </a:r>
            <a:r>
              <a:rPr lang="en-GB" sz="3600" dirty="0">
                <a:latin typeface="Arial" panose="020B0604020202020204" pitchFamily="34" charset="0"/>
                <a:cs typeface="Arial" panose="020B0604020202020204" pitchFamily="34" charset="0"/>
                <a:hlinkClick r:id="rId5"/>
              </a:rPr>
              <a:t>https://education.gov.scot/improvement/learning-resources/a-summary-of-stem-resources/</a:t>
            </a:r>
            <a:endParaRPr lang="en-GB" sz="3600" dirty="0">
              <a:latin typeface="Arial" panose="020B0604020202020204" pitchFamily="34" charset="0"/>
              <a:cs typeface="Arial" panose="020B0604020202020204" pitchFamily="34" charset="0"/>
            </a:endParaRPr>
          </a:p>
          <a:p>
            <a:pPr>
              <a:lnSpc>
                <a:spcPct val="100000"/>
              </a:lnSpc>
              <a:spcBef>
                <a:spcPct val="20000"/>
              </a:spcBef>
              <a:spcAft>
                <a:spcPct val="0"/>
              </a:spcAft>
            </a:pPr>
            <a:r>
              <a:rPr lang="en-GB" sz="3600" dirty="0">
                <a:latin typeface="Arial" panose="020B0604020202020204" pitchFamily="34" charset="0"/>
                <a:cs typeface="Arial" panose="020B0604020202020204" pitchFamily="34" charset="0"/>
              </a:rPr>
              <a:t>Family Learning and Parental Engagement: </a:t>
            </a:r>
            <a:r>
              <a:rPr lang="en-GB" sz="3600" dirty="0">
                <a:latin typeface="Arial" panose="020B0604020202020204" pitchFamily="34" charset="0"/>
                <a:ea typeface="+mn-lt"/>
                <a:cs typeface="Arial" panose="020B0604020202020204" pitchFamily="34" charset="0"/>
                <a:hlinkClick r:id="rId6"/>
              </a:rPr>
              <a:t>Education Scotland </a:t>
            </a:r>
            <a:r>
              <a:rPr lang="en-GB" sz="3600" dirty="0" err="1">
                <a:latin typeface="Arial" panose="020B0604020202020204" pitchFamily="34" charset="0"/>
                <a:ea typeface="+mn-lt"/>
                <a:cs typeface="Arial" panose="020B0604020202020204" pitchFamily="34" charset="0"/>
                <a:hlinkClick r:id="rId6"/>
              </a:rPr>
              <a:t>Parentzone</a:t>
            </a:r>
            <a:r>
              <a:rPr lang="en-GB" sz="3600" dirty="0">
                <a:latin typeface="Arial" panose="020B0604020202020204" pitchFamily="34" charset="0"/>
                <a:ea typeface="+mn-lt"/>
                <a:cs typeface="Arial" panose="020B0604020202020204" pitchFamily="34" charset="0"/>
                <a:hlinkClick r:id="rId6"/>
              </a:rPr>
              <a:t>: Supporting STEM at home</a:t>
            </a:r>
            <a:endParaRPr lang="en-GB" sz="3600" dirty="0">
              <a:latin typeface="Arial" panose="020B0604020202020204" pitchFamily="34" charset="0"/>
              <a:cs typeface="Arial" panose="020B0604020202020204" pitchFamily="34" charset="0"/>
            </a:endParaRPr>
          </a:p>
          <a:p>
            <a:pPr>
              <a:lnSpc>
                <a:spcPct val="100000"/>
              </a:lnSpc>
              <a:spcBef>
                <a:spcPct val="20000"/>
              </a:spcBef>
              <a:spcAft>
                <a:spcPct val="0"/>
              </a:spcAft>
            </a:pPr>
            <a:r>
              <a:rPr lang="en-GB" sz="3600" dirty="0">
                <a:latin typeface="Arial" panose="020B0604020202020204" pitchFamily="34" charset="0"/>
                <a:cs typeface="Arial" panose="020B0604020202020204" pitchFamily="34" charset="0"/>
              </a:rPr>
              <a:t>Outdoor Learning including webinar recordings</a:t>
            </a:r>
            <a:r>
              <a:rPr lang="en-GB" sz="3600" dirty="0">
                <a:latin typeface="Arial" panose="020B0604020202020204" pitchFamily="34" charset="0"/>
                <a:ea typeface="+mn-lt"/>
                <a:cs typeface="Arial" panose="020B0604020202020204" pitchFamily="34" charset="0"/>
              </a:rPr>
              <a:t>: </a:t>
            </a:r>
            <a:r>
              <a:rPr lang="en-GB" sz="3600" dirty="0">
                <a:latin typeface="Arial" panose="020B0604020202020204" pitchFamily="34" charset="0"/>
                <a:ea typeface="+mn-lt"/>
                <a:cs typeface="Arial" panose="020B0604020202020204" pitchFamily="34" charset="0"/>
                <a:hlinkClick r:id="rId7"/>
              </a:rPr>
              <a:t>A summary of outdoor learning resources | Learning resources | National Improvement Hub (</a:t>
            </a:r>
            <a:r>
              <a:rPr lang="en-GB" sz="3600" dirty="0" err="1">
                <a:latin typeface="Arial" panose="020B0604020202020204" pitchFamily="34" charset="0"/>
                <a:ea typeface="+mn-lt"/>
                <a:cs typeface="Arial" panose="020B0604020202020204" pitchFamily="34" charset="0"/>
                <a:hlinkClick r:id="rId7"/>
              </a:rPr>
              <a:t>education.gov.scot</a:t>
            </a:r>
            <a:r>
              <a:rPr lang="en-GB" sz="3600" dirty="0">
                <a:latin typeface="Arial" panose="020B0604020202020204" pitchFamily="34" charset="0"/>
                <a:ea typeface="+mn-lt"/>
                <a:cs typeface="Arial" panose="020B0604020202020204" pitchFamily="34" charset="0"/>
                <a:hlinkClick r:id="rId7"/>
              </a:rPr>
              <a:t>)</a:t>
            </a:r>
          </a:p>
          <a:p>
            <a:pPr>
              <a:lnSpc>
                <a:spcPct val="100000"/>
              </a:lnSpc>
              <a:spcBef>
                <a:spcPct val="20000"/>
              </a:spcBef>
              <a:spcAft>
                <a:spcPct val="0"/>
              </a:spcAft>
            </a:pPr>
            <a:r>
              <a:rPr lang="en-GB" sz="3600" dirty="0">
                <a:latin typeface="Arial" panose="020B0604020202020204" pitchFamily="34" charset="0"/>
                <a:cs typeface="Arial" panose="020B0604020202020204" pitchFamily="34" charset="0"/>
              </a:rPr>
              <a:t>Scottish Childminding Association: </a:t>
            </a:r>
            <a:r>
              <a:rPr lang="en-GB" sz="3600" u="sng" dirty="0">
                <a:latin typeface="Arial" panose="020B0604020202020204" pitchFamily="34" charset="0"/>
                <a:cs typeface="Arial" panose="020B0604020202020204" pitchFamily="34" charset="0"/>
                <a:hlinkClick r:id="rId8"/>
              </a:rPr>
              <a:t>STEM (Science </a:t>
            </a:r>
            <a:r>
              <a:rPr lang="en-GB" sz="3600" u="sng" dirty="0" err="1">
                <a:latin typeface="Arial" panose="020B0604020202020204" pitchFamily="34" charset="0"/>
                <a:cs typeface="Arial" panose="020B0604020202020204" pitchFamily="34" charset="0"/>
                <a:hlinkClick r:id="rId8"/>
              </a:rPr>
              <a:t>TechnologyEngineering</a:t>
            </a:r>
            <a:r>
              <a:rPr lang="en-GB" sz="3600" u="sng" dirty="0">
                <a:latin typeface="Arial" panose="020B0604020202020204" pitchFamily="34" charset="0"/>
                <a:cs typeface="Arial" panose="020B0604020202020204" pitchFamily="34" charset="0"/>
                <a:hlinkClick r:id="rId8"/>
              </a:rPr>
              <a:t> </a:t>
            </a:r>
            <a:r>
              <a:rPr lang="en-GB" sz="3600" u="sng" dirty="0" err="1">
                <a:latin typeface="Arial" panose="020B0604020202020204" pitchFamily="34" charset="0"/>
                <a:cs typeface="Arial" panose="020B0604020202020204" pitchFamily="34" charset="0"/>
                <a:hlinkClick r:id="rId8"/>
              </a:rPr>
              <a:t>andMaths</a:t>
            </a:r>
            <a:r>
              <a:rPr lang="en-GB" sz="3600" u="sng" dirty="0">
                <a:latin typeface="Arial" panose="020B0604020202020204" pitchFamily="34" charset="0"/>
                <a:cs typeface="Arial" panose="020B0604020202020204" pitchFamily="34" charset="0"/>
                <a:hlinkClick r:id="rId8"/>
              </a:rPr>
              <a:t>)(childminding.org)</a:t>
            </a:r>
            <a:endParaRPr lang="en-GB" sz="3600" dirty="0">
              <a:latin typeface="Arial" panose="020B0604020202020204" pitchFamily="34" charset="0"/>
              <a:cs typeface="Arial" panose="020B0604020202020204" pitchFamily="34" charset="0"/>
            </a:endParaRPr>
          </a:p>
          <a:p>
            <a:pPr>
              <a:lnSpc>
                <a:spcPct val="100000"/>
              </a:lnSpc>
              <a:spcBef>
                <a:spcPct val="20000"/>
              </a:spcBef>
              <a:spcAft>
                <a:spcPct val="0"/>
              </a:spcAft>
            </a:pPr>
            <a:r>
              <a:rPr lang="en-GB" sz="3600" dirty="0">
                <a:latin typeface="Arial" panose="020B0604020202020204" pitchFamily="34" charset="0"/>
                <a:cs typeface="Arial" panose="020B0604020202020204" pitchFamily="34" charset="0"/>
              </a:rPr>
              <a:t>GLOW Sciences PLC including EY:   </a:t>
            </a:r>
            <a:r>
              <a:rPr lang="en-GB" sz="3600" dirty="0">
                <a:latin typeface="Arial" panose="020B0604020202020204" pitchFamily="34" charset="0"/>
                <a:cs typeface="Arial" panose="020B0604020202020204" pitchFamily="34" charset="0"/>
                <a:hlinkClick r:id="rId9"/>
              </a:rPr>
              <a:t>https://glowscotland.sharepoint.com/sites/sciencesplc</a:t>
            </a:r>
            <a:endParaRPr lang="en-GB" sz="3600" dirty="0">
              <a:latin typeface="Arial" panose="020B0604020202020204" pitchFamily="34" charset="0"/>
              <a:cs typeface="Arial" panose="020B0604020202020204" pitchFamily="34" charset="0"/>
            </a:endParaRPr>
          </a:p>
          <a:p>
            <a:pPr marL="0" indent="0">
              <a:spcAft>
                <a:spcPct val="0"/>
              </a:spcAft>
              <a:buNone/>
            </a:pPr>
            <a:endParaRPr lang="en-US" dirty="0">
              <a:ea typeface="+mn-lt"/>
              <a:cs typeface="+mn-lt"/>
            </a:endParaRPr>
          </a:p>
          <a:p>
            <a:pPr marL="0" indent="0">
              <a:spcAft>
                <a:spcPct val="0"/>
              </a:spcAft>
              <a:buNone/>
            </a:pPr>
            <a:endParaRPr lang="en-GB" dirty="0">
              <a:cs typeface="Calibri"/>
            </a:endParaRPr>
          </a:p>
        </p:txBody>
      </p:sp>
      <p:pic>
        <p:nvPicPr>
          <p:cNvPr id="3" name="Picture 2" descr="A picture containing text, display&#10;&#10;Description automatically generated">
            <a:extLst>
              <a:ext uri="{FF2B5EF4-FFF2-40B4-BE49-F238E27FC236}">
                <a16:creationId xmlns:a16="http://schemas.microsoft.com/office/drawing/2014/main" id="{5CEFE02E-BEB6-4279-A565-8ED364473BD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3560" t="23657" r="26010" b="31599"/>
          <a:stretch/>
        </p:blipFill>
        <p:spPr>
          <a:xfrm>
            <a:off x="-42181" y="8406677"/>
            <a:ext cx="18390158" cy="1880324"/>
          </a:xfrm>
          <a:prstGeom prst="rect">
            <a:avLst/>
          </a:prstGeom>
        </p:spPr>
      </p:pic>
      <p:sp>
        <p:nvSpPr>
          <p:cNvPr id="6" name="Rectangle 5">
            <a:extLst>
              <a:ext uri="{FF2B5EF4-FFF2-40B4-BE49-F238E27FC236}">
                <a16:creationId xmlns:a16="http://schemas.microsoft.com/office/drawing/2014/main" id="{4538865A-1BE6-4FE2-BF10-0030A4936BAC}"/>
              </a:ext>
            </a:extLst>
          </p:cNvPr>
          <p:cNvSpPr/>
          <p:nvPr/>
        </p:nvSpPr>
        <p:spPr>
          <a:xfrm>
            <a:off x="10109759" y="9298949"/>
            <a:ext cx="8207824" cy="969496"/>
          </a:xfrm>
          <a:prstGeom prst="rect">
            <a:avLst/>
          </a:prstGeom>
        </p:spPr>
        <p:txBody>
          <a:bodyPr wrap="none" lIns="137160" tIns="68580" rIns="137160" bIns="68580" anchor="t">
            <a:spAutoFit/>
          </a:bodyPr>
          <a:lstStyle/>
          <a:p>
            <a:pPr rtl="0"/>
            <a:r>
              <a:rPr lang="en-US" sz="2700">
                <a:solidFill>
                  <a:srgbClr val="FFFFFF"/>
                </a:solidFill>
                <a:latin typeface="Calibri"/>
                <a:ea typeface="Segoe UI"/>
                <a:cs typeface="Segoe UI"/>
              </a:rPr>
              <a:t>For Scotland’s learners with Scotland’s educators</a:t>
            </a:r>
            <a:r>
              <a:rPr lang="en-US" sz="2700">
                <a:latin typeface="Calibri"/>
                <a:ea typeface="Segoe UI"/>
                <a:cs typeface="Segoe UI"/>
              </a:rPr>
              <a:t>​</a:t>
            </a:r>
          </a:p>
          <a:p>
            <a:pPr rtl="0"/>
            <a:r>
              <a:rPr lang="en-US" sz="2700">
                <a:solidFill>
                  <a:srgbClr val="FFFFFF"/>
                </a:solidFill>
                <a:latin typeface="Calibri"/>
                <a:ea typeface="Segoe UI"/>
                <a:cs typeface="Segoe UI"/>
              </a:rPr>
              <a:t>Do </a:t>
            </a:r>
            <a:r>
              <a:rPr lang="en-US" sz="2700" err="1">
                <a:solidFill>
                  <a:srgbClr val="FFFFFF"/>
                </a:solidFill>
                <a:latin typeface="Calibri"/>
                <a:ea typeface="Segoe UI"/>
                <a:cs typeface="Segoe UI"/>
              </a:rPr>
              <a:t>luchd-ionnsachaidh</a:t>
            </a:r>
            <a:r>
              <a:rPr lang="en-US" sz="2700">
                <a:solidFill>
                  <a:srgbClr val="FFFFFF"/>
                </a:solidFill>
                <a:latin typeface="Calibri"/>
                <a:ea typeface="Segoe UI"/>
                <a:cs typeface="Segoe UI"/>
              </a:rPr>
              <a:t> </a:t>
            </a:r>
            <a:r>
              <a:rPr lang="en-US" sz="2700" err="1">
                <a:solidFill>
                  <a:srgbClr val="FFFFFF"/>
                </a:solidFill>
                <a:latin typeface="Calibri"/>
                <a:ea typeface="Segoe UI"/>
                <a:cs typeface="Segoe UI"/>
              </a:rPr>
              <a:t>na</a:t>
            </a:r>
            <a:r>
              <a:rPr lang="en-US" sz="2700">
                <a:solidFill>
                  <a:srgbClr val="FFFFFF"/>
                </a:solidFill>
                <a:latin typeface="Calibri"/>
                <a:ea typeface="Segoe UI"/>
                <a:cs typeface="Segoe UI"/>
              </a:rPr>
              <a:t> h-Alba, le </a:t>
            </a:r>
            <a:r>
              <a:rPr lang="en-US" sz="2700" err="1">
                <a:solidFill>
                  <a:srgbClr val="FFFFFF"/>
                </a:solidFill>
                <a:latin typeface="Calibri"/>
                <a:ea typeface="Segoe UI"/>
                <a:cs typeface="Segoe UI"/>
              </a:rPr>
              <a:t>luchd-foghlaim</a:t>
            </a:r>
            <a:r>
              <a:rPr lang="en-US" sz="2700">
                <a:solidFill>
                  <a:srgbClr val="FFFFFF"/>
                </a:solidFill>
                <a:latin typeface="Calibri"/>
                <a:ea typeface="Segoe UI"/>
                <a:cs typeface="Segoe UI"/>
              </a:rPr>
              <a:t> Alba</a:t>
            </a:r>
            <a:endParaRPr lang="en-US" sz="2700" b="1">
              <a:solidFill>
                <a:schemeClr val="bg1"/>
              </a:solidFill>
              <a:cs typeface="Calibri"/>
            </a:endParaRPr>
          </a:p>
        </p:txBody>
      </p:sp>
      <p:pic>
        <p:nvPicPr>
          <p:cNvPr id="2" name="Picture 13" descr="A picture containing text, sign&#10;&#10;Description automatically generated">
            <a:extLst>
              <a:ext uri="{FF2B5EF4-FFF2-40B4-BE49-F238E27FC236}">
                <a16:creationId xmlns:a16="http://schemas.microsoft.com/office/drawing/2014/main" id="{2A05611D-AE40-41A2-8577-C3F76BB4EE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832205" y="166837"/>
            <a:ext cx="3118340" cy="1376645"/>
          </a:xfrm>
          <a:prstGeom prst="rect">
            <a:avLst/>
          </a:prstGeom>
        </p:spPr>
      </p:pic>
    </p:spTree>
    <p:extLst>
      <p:ext uri="{BB962C8B-B14F-4D97-AF65-F5344CB8AC3E}">
        <p14:creationId xmlns:p14="http://schemas.microsoft.com/office/powerpoint/2010/main" val="1601407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555" y="1676273"/>
            <a:ext cx="11035678" cy="6934454"/>
          </a:xfrm>
        </p:spPr>
        <p:txBody>
          <a:bodyPr vert="horz" lIns="137160" tIns="68580" rIns="137160" bIns="68580" rtlCol="0" anchor="t">
            <a:noAutofit/>
          </a:bodyPr>
          <a:lstStyle/>
          <a:p>
            <a:pPr marL="0" indent="0">
              <a:spcAft>
                <a:spcPct val="0"/>
              </a:spcAft>
              <a:buNone/>
            </a:pPr>
            <a:r>
              <a:rPr lang="en-GB" sz="3600" b="1" dirty="0">
                <a:solidFill>
                  <a:srgbClr val="0070C0"/>
                </a:solidFill>
                <a:latin typeface="Arial"/>
                <a:ea typeface="+mn-lt"/>
                <a:cs typeface="+mn-lt"/>
              </a:rPr>
              <a:t>STEM Education Officer</a:t>
            </a:r>
            <a:endParaRPr lang="en-GB" sz="3600" dirty="0">
              <a:solidFill>
                <a:srgbClr val="0070C0"/>
              </a:solidFill>
              <a:latin typeface="Arial"/>
              <a:ea typeface="+mn-lt"/>
              <a:cs typeface="+mn-lt"/>
            </a:endParaRPr>
          </a:p>
          <a:p>
            <a:pPr marL="1685925" lvl="1" indent="-571500">
              <a:spcAft>
                <a:spcPct val="0"/>
              </a:spcAft>
              <a:buFont typeface="Arial" panose="020B0604020202020204" pitchFamily="34" charset="0"/>
              <a:buChar char="•"/>
            </a:pPr>
            <a:r>
              <a:rPr lang="en-GB" sz="3600" dirty="0">
                <a:solidFill>
                  <a:srgbClr val="0070C0"/>
                </a:solidFill>
                <a:latin typeface="Arial"/>
                <a:ea typeface="+mn-lt"/>
                <a:cs typeface="+mn-lt"/>
              </a:rPr>
              <a:t>Lorraine Ross</a:t>
            </a:r>
          </a:p>
          <a:p>
            <a:pPr marL="0" indent="0">
              <a:spcAft>
                <a:spcPct val="0"/>
              </a:spcAft>
              <a:buNone/>
            </a:pPr>
            <a:endParaRPr lang="en-GB" dirty="0">
              <a:solidFill>
                <a:srgbClr val="0070C0"/>
              </a:solidFill>
              <a:latin typeface="Arial"/>
              <a:ea typeface="+mn-lt"/>
              <a:cs typeface="+mn-lt"/>
            </a:endParaRPr>
          </a:p>
          <a:p>
            <a:pPr marL="0" indent="0">
              <a:spcAft>
                <a:spcPct val="0"/>
              </a:spcAft>
              <a:buNone/>
            </a:pPr>
            <a:endParaRPr lang="en-GB" sz="3600" dirty="0">
              <a:solidFill>
                <a:srgbClr val="0070C0"/>
              </a:solidFill>
              <a:latin typeface="Arial"/>
              <a:ea typeface="+mn-lt"/>
              <a:cs typeface="+mn-lt"/>
            </a:endParaRPr>
          </a:p>
          <a:p>
            <a:pPr marL="0" indent="0">
              <a:spcAft>
                <a:spcPct val="0"/>
              </a:spcAft>
              <a:buNone/>
            </a:pPr>
            <a:r>
              <a:rPr lang="en-GB" sz="3600" dirty="0">
                <a:solidFill>
                  <a:srgbClr val="0070C0"/>
                </a:solidFill>
                <a:latin typeface="Arial"/>
                <a:ea typeface="+mn-lt"/>
                <a:cs typeface="+mn-lt"/>
              </a:rPr>
              <a:t>STEM Education Officers are aligned to regions to support, develop and share good practice. </a:t>
            </a:r>
            <a:endParaRPr lang="en-US" sz="3600" dirty="0">
              <a:solidFill>
                <a:srgbClr val="0070C0"/>
              </a:solidFill>
              <a:latin typeface="Arial"/>
              <a:ea typeface="+mn-lt"/>
              <a:cs typeface="+mn-lt"/>
            </a:endParaRPr>
          </a:p>
          <a:p>
            <a:pPr marL="0" indent="0">
              <a:spcAft>
                <a:spcPct val="0"/>
              </a:spcAft>
              <a:buNone/>
            </a:pPr>
            <a:r>
              <a:rPr lang="en-GB" sz="3600" dirty="0">
                <a:solidFill>
                  <a:srgbClr val="0070C0"/>
                </a:solidFill>
                <a:latin typeface="Arial"/>
                <a:ea typeface="+mn-lt"/>
                <a:cs typeface="+mn-lt"/>
              </a:rPr>
              <a:t>Our work also involves national priorities as outlined in the STEM strategy.</a:t>
            </a:r>
            <a:endParaRPr lang="en-US" sz="3600" dirty="0">
              <a:solidFill>
                <a:srgbClr val="0070C0"/>
              </a:solidFill>
              <a:latin typeface="Arial"/>
              <a:cs typeface="Calibri" panose="020F0502020204030204"/>
            </a:endParaRPr>
          </a:p>
        </p:txBody>
      </p:sp>
      <p:pic>
        <p:nvPicPr>
          <p:cNvPr id="10" name="Picture 9">
            <a:extLst>
              <a:ext uri="{FF2B5EF4-FFF2-40B4-BE49-F238E27FC236}">
                <a16:creationId xmlns:a16="http://schemas.microsoft.com/office/drawing/2014/main" id="{DD5EC5F1-4E76-416F-883A-F7B172AB7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164772" y="8609683"/>
            <a:ext cx="18454856" cy="1675136"/>
          </a:xfrm>
          <a:prstGeom prst="rect">
            <a:avLst/>
          </a:prstGeom>
          <a:noFill/>
        </p:spPr>
      </p:pic>
      <p:sp>
        <p:nvSpPr>
          <p:cNvPr id="5" name="TextBox 4">
            <a:extLst>
              <a:ext uri="{FF2B5EF4-FFF2-40B4-BE49-F238E27FC236}">
                <a16:creationId xmlns:a16="http://schemas.microsoft.com/office/drawing/2014/main" id="{35984DE2-9488-48E5-9B1D-1E8D6F4D7014}"/>
              </a:ext>
            </a:extLst>
          </p:cNvPr>
          <p:cNvSpPr txBox="1"/>
          <p:nvPr/>
        </p:nvSpPr>
        <p:spPr>
          <a:xfrm>
            <a:off x="126505" y="246543"/>
            <a:ext cx="10771094" cy="87716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4800" b="1" dirty="0">
                <a:solidFill>
                  <a:srgbClr val="00ABB5"/>
                </a:solidFill>
                <a:latin typeface="Arial"/>
              </a:rPr>
              <a:t>STEM and IGBE support</a:t>
            </a:r>
            <a:endParaRPr lang="en-GB" sz="4800" dirty="0"/>
          </a:p>
        </p:txBody>
      </p:sp>
      <p:sp>
        <p:nvSpPr>
          <p:cNvPr id="8" name="Rectangle 7">
            <a:extLst>
              <a:ext uri="{FF2B5EF4-FFF2-40B4-BE49-F238E27FC236}">
                <a16:creationId xmlns:a16="http://schemas.microsoft.com/office/drawing/2014/main" id="{13DA720D-A62C-4022-AB9D-2DA980313548}"/>
              </a:ext>
            </a:extLst>
          </p:cNvPr>
          <p:cNvSpPr/>
          <p:nvPr/>
        </p:nvSpPr>
        <p:spPr>
          <a:xfrm>
            <a:off x="10183475" y="9312671"/>
            <a:ext cx="8201859" cy="969496"/>
          </a:xfrm>
          <a:prstGeom prst="rect">
            <a:avLst/>
          </a:prstGeom>
        </p:spPr>
        <p:txBody>
          <a:bodyPr wrap="square" lIns="137160" tIns="68580" rIns="137160" bIns="68580" anchor="t">
            <a:spAutoFit/>
          </a:bodyPr>
          <a:lstStyle/>
          <a:p>
            <a:r>
              <a:rPr lang="en-US" sz="2700">
                <a:solidFill>
                  <a:schemeClr val="bg1"/>
                </a:solidFill>
              </a:rPr>
              <a:t>For Scotland’s learners with Scotland’s educators</a:t>
            </a:r>
            <a:endParaRPr lang="en-US" sz="2700">
              <a:solidFill>
                <a:schemeClr val="bg1"/>
              </a:solidFill>
              <a:cs typeface="Calibri"/>
            </a:endParaRPr>
          </a:p>
          <a:p>
            <a:r>
              <a:rPr lang="en-US" sz="2700">
                <a:solidFill>
                  <a:schemeClr val="bg1"/>
                </a:solidFill>
                <a:ea typeface="+mn-lt"/>
                <a:cs typeface="+mn-lt"/>
              </a:rPr>
              <a:t>Do </a:t>
            </a:r>
            <a:r>
              <a:rPr lang="en-US" sz="2700" err="1">
                <a:solidFill>
                  <a:schemeClr val="bg1"/>
                </a:solidFill>
                <a:ea typeface="+mn-lt"/>
                <a:cs typeface="+mn-lt"/>
              </a:rPr>
              <a:t>luchd-ionnsachaidh</a:t>
            </a:r>
            <a:r>
              <a:rPr lang="en-US" sz="2700">
                <a:solidFill>
                  <a:schemeClr val="bg1"/>
                </a:solidFill>
                <a:ea typeface="+mn-lt"/>
                <a:cs typeface="+mn-lt"/>
              </a:rPr>
              <a:t> </a:t>
            </a:r>
            <a:r>
              <a:rPr lang="en-US" sz="2700" err="1">
                <a:solidFill>
                  <a:schemeClr val="bg1"/>
                </a:solidFill>
                <a:ea typeface="+mn-lt"/>
                <a:cs typeface="+mn-lt"/>
              </a:rPr>
              <a:t>na</a:t>
            </a:r>
            <a:r>
              <a:rPr lang="en-US" sz="2700">
                <a:solidFill>
                  <a:schemeClr val="bg1"/>
                </a:solidFill>
                <a:ea typeface="+mn-lt"/>
                <a:cs typeface="+mn-lt"/>
              </a:rPr>
              <a:t> h-Alba, le </a:t>
            </a:r>
            <a:r>
              <a:rPr lang="en-US" sz="2700" err="1">
                <a:solidFill>
                  <a:schemeClr val="bg1"/>
                </a:solidFill>
                <a:ea typeface="+mn-lt"/>
                <a:cs typeface="+mn-lt"/>
              </a:rPr>
              <a:t>luchd-foghlaim</a:t>
            </a:r>
            <a:r>
              <a:rPr lang="en-US" sz="2700">
                <a:solidFill>
                  <a:schemeClr val="bg1"/>
                </a:solidFill>
                <a:ea typeface="+mn-lt"/>
                <a:cs typeface="+mn-lt"/>
              </a:rPr>
              <a:t> Alba</a:t>
            </a:r>
            <a:endParaRPr lang="en-US" sz="2700">
              <a:solidFill>
                <a:schemeClr val="bg1"/>
              </a:solidFill>
            </a:endParaRPr>
          </a:p>
        </p:txBody>
      </p:sp>
      <p:pic>
        <p:nvPicPr>
          <p:cNvPr id="4" name="Picture 5" descr="Map&#10;&#10;Description automatically generated">
            <a:extLst>
              <a:ext uri="{FF2B5EF4-FFF2-40B4-BE49-F238E27FC236}">
                <a16:creationId xmlns:a16="http://schemas.microsoft.com/office/drawing/2014/main" id="{9B280557-ACAD-47FB-B10B-09B340A13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2350" y="388391"/>
            <a:ext cx="6700155" cy="8067857"/>
          </a:xfrm>
          <a:prstGeom prst="rect">
            <a:avLst/>
          </a:prstGeom>
        </p:spPr>
      </p:pic>
      <p:pic>
        <p:nvPicPr>
          <p:cNvPr id="6" name="Picture 6">
            <a:extLst>
              <a:ext uri="{FF2B5EF4-FFF2-40B4-BE49-F238E27FC236}">
                <a16:creationId xmlns:a16="http://schemas.microsoft.com/office/drawing/2014/main" id="{B5825B04-F01E-4AD2-9DBA-40AB4E45DBB4}"/>
              </a:ext>
            </a:extLst>
          </p:cNvPr>
          <p:cNvPicPr>
            <a:picLocks noChangeAspect="1"/>
          </p:cNvPicPr>
          <p:nvPr/>
        </p:nvPicPr>
        <p:blipFill>
          <a:blip r:embed="rId5"/>
          <a:stretch>
            <a:fillRect/>
          </a:stretch>
        </p:blipFill>
        <p:spPr>
          <a:xfrm>
            <a:off x="11181233" y="390294"/>
            <a:ext cx="3816803" cy="1866219"/>
          </a:xfrm>
          <a:prstGeom prst="rect">
            <a:avLst/>
          </a:prstGeom>
        </p:spPr>
      </p:pic>
    </p:spTree>
    <p:extLst>
      <p:ext uri="{BB962C8B-B14F-4D97-AF65-F5344CB8AC3E}">
        <p14:creationId xmlns:p14="http://schemas.microsoft.com/office/powerpoint/2010/main" val="1377792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5EC5F1-4E76-416F-883A-F7B172AB7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69522" y="8458071"/>
            <a:ext cx="18454856" cy="1826748"/>
          </a:xfrm>
          <a:prstGeom prst="rect">
            <a:avLst/>
          </a:prstGeom>
        </p:spPr>
      </p:pic>
      <p:sp>
        <p:nvSpPr>
          <p:cNvPr id="11" name="TextBox 10">
            <a:extLst>
              <a:ext uri="{FF2B5EF4-FFF2-40B4-BE49-F238E27FC236}">
                <a16:creationId xmlns:a16="http://schemas.microsoft.com/office/drawing/2014/main" id="{97E611CB-15CB-4747-9BD0-4AECD2C85D84}"/>
              </a:ext>
            </a:extLst>
          </p:cNvPr>
          <p:cNvSpPr txBox="1"/>
          <p:nvPr/>
        </p:nvSpPr>
        <p:spPr>
          <a:xfrm>
            <a:off x="10186505" y="9273080"/>
            <a:ext cx="8824848" cy="969496"/>
          </a:xfrm>
          <a:prstGeom prst="rect">
            <a:avLst/>
          </a:prstGeom>
          <a:noFill/>
        </p:spPr>
        <p:txBody>
          <a:bodyPr wrap="square" lIns="137160" tIns="68580" rIns="137160" bIns="68580" rtlCol="0" anchor="t">
            <a:spAutoFit/>
          </a:bodyPr>
          <a:lstStyle/>
          <a:p>
            <a:r>
              <a:rPr lang="en-US" sz="2700">
                <a:solidFill>
                  <a:schemeClr val="bg1"/>
                </a:solidFill>
                <a:ea typeface="+mn-lt"/>
                <a:cs typeface="+mn-lt"/>
              </a:rPr>
              <a:t>For Scotland’s learners with Scotland’s educators</a:t>
            </a:r>
          </a:p>
          <a:p>
            <a:r>
              <a:rPr lang="en-US" sz="2700">
                <a:solidFill>
                  <a:schemeClr val="bg1"/>
                </a:solidFill>
                <a:cs typeface="Calibri"/>
              </a:rPr>
              <a:t>Do </a:t>
            </a:r>
            <a:r>
              <a:rPr lang="en-US" sz="2700" err="1">
                <a:solidFill>
                  <a:schemeClr val="bg1"/>
                </a:solidFill>
                <a:cs typeface="Calibri"/>
              </a:rPr>
              <a:t>luchd-ionnsachaidh</a:t>
            </a:r>
            <a:r>
              <a:rPr lang="en-US" sz="2700">
                <a:solidFill>
                  <a:schemeClr val="bg1"/>
                </a:solidFill>
                <a:cs typeface="Calibri"/>
              </a:rPr>
              <a:t> </a:t>
            </a:r>
            <a:r>
              <a:rPr lang="en-US" sz="2700" err="1">
                <a:solidFill>
                  <a:schemeClr val="bg1"/>
                </a:solidFill>
                <a:cs typeface="Calibri"/>
              </a:rPr>
              <a:t>na</a:t>
            </a:r>
            <a:r>
              <a:rPr lang="en-US" sz="2700">
                <a:solidFill>
                  <a:schemeClr val="bg1"/>
                </a:solidFill>
                <a:cs typeface="Calibri"/>
              </a:rPr>
              <a:t> h-Alba, le </a:t>
            </a:r>
            <a:r>
              <a:rPr lang="en-US" sz="2700" err="1">
                <a:solidFill>
                  <a:schemeClr val="bg1"/>
                </a:solidFill>
                <a:cs typeface="Calibri"/>
              </a:rPr>
              <a:t>luchd-foghlaim</a:t>
            </a:r>
            <a:r>
              <a:rPr lang="en-US" sz="2700">
                <a:solidFill>
                  <a:schemeClr val="bg1"/>
                </a:solidFill>
                <a:cs typeface="Calibri"/>
              </a:rPr>
              <a:t> Alba</a:t>
            </a:r>
            <a:endParaRPr lang="en-US" sz="2700">
              <a:solidFill>
                <a:schemeClr val="bg1"/>
              </a:solidFill>
            </a:endParaRPr>
          </a:p>
        </p:txBody>
      </p:sp>
      <p:sp>
        <p:nvSpPr>
          <p:cNvPr id="3" name="TextBox 2">
            <a:extLst>
              <a:ext uri="{FF2B5EF4-FFF2-40B4-BE49-F238E27FC236}">
                <a16:creationId xmlns:a16="http://schemas.microsoft.com/office/drawing/2014/main" id="{9F53BFE1-375F-49C8-A096-DB0D9E99C051}"/>
              </a:ext>
            </a:extLst>
          </p:cNvPr>
          <p:cNvSpPr txBox="1"/>
          <p:nvPr/>
        </p:nvSpPr>
        <p:spPr>
          <a:xfrm>
            <a:off x="228600" y="477715"/>
            <a:ext cx="7397259" cy="87716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4800" b="1">
                <a:solidFill>
                  <a:srgbClr val="11706B"/>
                </a:solidFill>
                <a:latin typeface="Arial"/>
                <a:cs typeface="Arial"/>
              </a:rPr>
              <a:t>e-Sgoil Dug</a:t>
            </a:r>
          </a:p>
        </p:txBody>
      </p:sp>
      <p:sp>
        <p:nvSpPr>
          <p:cNvPr id="2" name="TextBox 1">
            <a:extLst>
              <a:ext uri="{FF2B5EF4-FFF2-40B4-BE49-F238E27FC236}">
                <a16:creationId xmlns:a16="http://schemas.microsoft.com/office/drawing/2014/main" id="{81F83EF0-EBBC-40C4-AE40-928C723624E0}"/>
              </a:ext>
            </a:extLst>
          </p:cNvPr>
          <p:cNvSpPr txBox="1"/>
          <p:nvPr/>
        </p:nvSpPr>
        <p:spPr>
          <a:xfrm>
            <a:off x="81160" y="1340416"/>
            <a:ext cx="10673759"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3600" dirty="0">
                <a:hlinkClick r:id="rId4"/>
              </a:rPr>
              <a:t>Digital learning from </a:t>
            </a:r>
            <a:r>
              <a:rPr lang="en-GB" sz="3600" dirty="0" err="1">
                <a:hlinkClick r:id="rId4"/>
              </a:rPr>
              <a:t>Comhairle</a:t>
            </a:r>
            <a:r>
              <a:rPr lang="en-GB" sz="3600" dirty="0">
                <a:hlinkClick r:id="rId4"/>
              </a:rPr>
              <a:t> Nan </a:t>
            </a:r>
            <a:r>
              <a:rPr lang="en-GB" sz="3600" dirty="0" err="1">
                <a:hlinkClick r:id="rId4"/>
              </a:rPr>
              <a:t>Eilean</a:t>
            </a:r>
            <a:r>
              <a:rPr lang="en-GB" sz="3600" dirty="0">
                <a:hlinkClick r:id="rId4"/>
              </a:rPr>
              <a:t> </a:t>
            </a:r>
            <a:r>
              <a:rPr lang="en-GB" sz="3600" dirty="0" err="1">
                <a:hlinkClick r:id="rId4"/>
              </a:rPr>
              <a:t>Siar</a:t>
            </a:r>
            <a:r>
              <a:rPr lang="en-GB" sz="3600" dirty="0">
                <a:hlinkClick r:id="rId4"/>
              </a:rPr>
              <a:t> | e-</a:t>
            </a:r>
            <a:r>
              <a:rPr lang="en-GB" sz="3600" dirty="0" err="1">
                <a:hlinkClick r:id="rId4"/>
              </a:rPr>
              <a:t>Sgoil</a:t>
            </a:r>
            <a:endParaRPr lang="en-GB" sz="3600" dirty="0">
              <a:latin typeface="Arial"/>
              <a:cs typeface="Arial"/>
            </a:endParaRPr>
          </a:p>
        </p:txBody>
      </p:sp>
      <p:pic>
        <p:nvPicPr>
          <p:cNvPr id="7" name="Picture 7" descr="Graphical user interface, text, application&#10;&#10;Description automatically generated">
            <a:extLst>
              <a:ext uri="{FF2B5EF4-FFF2-40B4-BE49-F238E27FC236}">
                <a16:creationId xmlns:a16="http://schemas.microsoft.com/office/drawing/2014/main" id="{2853815D-1A0E-4907-A5D5-D0A759E26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2828" y="161195"/>
            <a:ext cx="3719916" cy="5538087"/>
          </a:xfrm>
          <a:prstGeom prst="rect">
            <a:avLst/>
          </a:prstGeom>
        </p:spPr>
      </p:pic>
      <p:sp>
        <p:nvSpPr>
          <p:cNvPr id="9" name="TextBox 8">
            <a:extLst>
              <a:ext uri="{FF2B5EF4-FFF2-40B4-BE49-F238E27FC236}">
                <a16:creationId xmlns:a16="http://schemas.microsoft.com/office/drawing/2014/main" id="{89701B3E-F2F0-42A6-B2F0-163DCC4603EA}"/>
              </a:ext>
            </a:extLst>
          </p:cNvPr>
          <p:cNvSpPr txBox="1"/>
          <p:nvPr/>
        </p:nvSpPr>
        <p:spPr>
          <a:xfrm>
            <a:off x="10382021" y="6104982"/>
            <a:ext cx="7604888"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a:hlinkClick r:id="rId6"/>
              </a:rPr>
              <a:t>Dug 🐾 (@BeingMeWithDug) / Twitter</a:t>
            </a:r>
            <a:endParaRPr lang="en-US" sz="3600"/>
          </a:p>
        </p:txBody>
      </p:sp>
      <p:pic>
        <p:nvPicPr>
          <p:cNvPr id="13" name="Picture 12" descr="A close up of a logo&#10;&#10;Description automatically generated">
            <a:extLst>
              <a:ext uri="{FF2B5EF4-FFF2-40B4-BE49-F238E27FC236}">
                <a16:creationId xmlns:a16="http://schemas.microsoft.com/office/drawing/2014/main" id="{A7B05791-15B2-46F5-B986-C205D2563206}"/>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rot="1254799">
            <a:off x="13590535" y="6800641"/>
            <a:ext cx="933785" cy="948440"/>
          </a:xfrm>
          <a:prstGeom prst="rect">
            <a:avLst/>
          </a:prstGeom>
        </p:spPr>
      </p:pic>
      <p:pic>
        <p:nvPicPr>
          <p:cNvPr id="15" name="Picture 5" descr="Logo&#10;&#10;Description automatically generated">
            <a:extLst>
              <a:ext uri="{FF2B5EF4-FFF2-40B4-BE49-F238E27FC236}">
                <a16:creationId xmlns:a16="http://schemas.microsoft.com/office/drawing/2014/main" id="{D89E0C6F-B773-4DFB-BD4A-668A63972B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20076" y="167735"/>
            <a:ext cx="976221" cy="1081842"/>
          </a:xfrm>
          <a:prstGeom prst="rect">
            <a:avLst/>
          </a:prstGeom>
        </p:spPr>
      </p:pic>
      <p:pic>
        <p:nvPicPr>
          <p:cNvPr id="8" name="Picture 11" descr="A picture containing text, several&#10;&#10;Description automatically generated">
            <a:extLst>
              <a:ext uri="{FF2B5EF4-FFF2-40B4-BE49-F238E27FC236}">
                <a16:creationId xmlns:a16="http://schemas.microsoft.com/office/drawing/2014/main" id="{3EC047BF-3536-4660-A741-BF45916707E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7738" y="2689358"/>
            <a:ext cx="10218716" cy="5769245"/>
          </a:xfrm>
          <a:prstGeom prst="rect">
            <a:avLst/>
          </a:prstGeom>
        </p:spPr>
      </p:pic>
      <p:pic>
        <p:nvPicPr>
          <p:cNvPr id="4" name="Picture 13" descr="A picture containing text, sign&#10;&#10;Description automatically generated">
            <a:extLst>
              <a:ext uri="{FF2B5EF4-FFF2-40B4-BE49-F238E27FC236}">
                <a16:creationId xmlns:a16="http://schemas.microsoft.com/office/drawing/2014/main" id="{DA47B9DB-6F74-4836-92E6-FF550E13AD7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832205" y="166837"/>
            <a:ext cx="3118340" cy="1376645"/>
          </a:xfrm>
          <a:prstGeom prst="rect">
            <a:avLst/>
          </a:prstGeom>
        </p:spPr>
      </p:pic>
    </p:spTree>
    <p:extLst>
      <p:ext uri="{BB962C8B-B14F-4D97-AF65-F5344CB8AC3E}">
        <p14:creationId xmlns:p14="http://schemas.microsoft.com/office/powerpoint/2010/main" val="281422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E611CB-15CB-4747-9BD0-4AECD2C85D84}"/>
              </a:ext>
            </a:extLst>
          </p:cNvPr>
          <p:cNvSpPr txBox="1"/>
          <p:nvPr/>
        </p:nvSpPr>
        <p:spPr>
          <a:xfrm>
            <a:off x="10457395" y="9527516"/>
            <a:ext cx="7829333" cy="461665"/>
          </a:xfrm>
          <a:prstGeom prst="rect">
            <a:avLst/>
          </a:prstGeom>
          <a:noFill/>
        </p:spPr>
        <p:txBody>
          <a:bodyPr wrap="square" rtlCol="0">
            <a:spAutoFit/>
          </a:bodyPr>
          <a:lstStyle/>
          <a:p>
            <a:r>
              <a:rPr lang="en-US" sz="2400" b="1">
                <a:solidFill>
                  <a:schemeClr val="bg1"/>
                </a:solidFill>
              </a:rPr>
              <a:t>For Scotland’s learners with Scotland’s educators</a:t>
            </a:r>
          </a:p>
        </p:txBody>
      </p:sp>
      <p:sp>
        <p:nvSpPr>
          <p:cNvPr id="5" name="TextBox 4">
            <a:extLst>
              <a:ext uri="{FF2B5EF4-FFF2-40B4-BE49-F238E27FC236}">
                <a16:creationId xmlns:a16="http://schemas.microsoft.com/office/drawing/2014/main" id="{35984DE2-9488-48E5-9B1D-1E8D6F4D7014}"/>
              </a:ext>
            </a:extLst>
          </p:cNvPr>
          <p:cNvSpPr txBox="1"/>
          <p:nvPr/>
        </p:nvSpPr>
        <p:spPr>
          <a:xfrm>
            <a:off x="115922" y="14820"/>
            <a:ext cx="14576610"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5400" b="1" dirty="0">
                <a:solidFill>
                  <a:srgbClr val="11706B"/>
                </a:solidFill>
                <a:ea typeface="+mn-lt"/>
                <a:cs typeface="+mn-lt"/>
              </a:rPr>
              <a:t>Outdoor Learning Resources</a:t>
            </a:r>
            <a:endParaRPr lang="en-US" sz="2700" dirty="0">
              <a:solidFill>
                <a:srgbClr val="11706B"/>
              </a:solidFill>
            </a:endParaRPr>
          </a:p>
        </p:txBody>
      </p:sp>
      <p:sp>
        <p:nvSpPr>
          <p:cNvPr id="4" name="Content Placeholder 3">
            <a:extLst>
              <a:ext uri="{FF2B5EF4-FFF2-40B4-BE49-F238E27FC236}">
                <a16:creationId xmlns:a16="http://schemas.microsoft.com/office/drawing/2014/main" id="{2F4E406E-2DF1-40B4-B76E-FC5F2B0C0F47}"/>
              </a:ext>
            </a:extLst>
          </p:cNvPr>
          <p:cNvSpPr>
            <a:spLocks noGrp="1"/>
          </p:cNvSpPr>
          <p:nvPr>
            <p:ph idx="1"/>
          </p:nvPr>
        </p:nvSpPr>
        <p:spPr>
          <a:xfrm>
            <a:off x="-6297" y="776279"/>
            <a:ext cx="17477370" cy="7629410"/>
          </a:xfrm>
        </p:spPr>
        <p:txBody>
          <a:bodyPr vert="horz" lIns="137160" tIns="68580" rIns="137160" bIns="68580" rtlCol="0" anchor="t">
            <a:noAutofit/>
          </a:bodyPr>
          <a:lstStyle/>
          <a:p>
            <a:pPr marL="0" indent="0">
              <a:spcAft>
                <a:spcPct val="0"/>
              </a:spcAft>
              <a:buNone/>
            </a:pPr>
            <a:endParaRPr lang="en-GB" sz="3600">
              <a:latin typeface="Arial"/>
              <a:cs typeface="Arial"/>
            </a:endParaRPr>
          </a:p>
          <a:p>
            <a:pPr>
              <a:lnSpc>
                <a:spcPct val="100000"/>
              </a:lnSpc>
              <a:spcBef>
                <a:spcPct val="20000"/>
              </a:spcBef>
              <a:spcAft>
                <a:spcPct val="0"/>
              </a:spcAft>
            </a:pPr>
            <a:endParaRPr lang="en-GB" sz="3600">
              <a:latin typeface="Arial"/>
              <a:cs typeface="Calibri"/>
            </a:endParaRPr>
          </a:p>
          <a:p>
            <a:pPr marL="0" indent="0">
              <a:spcAft>
                <a:spcPct val="0"/>
              </a:spcAft>
              <a:buNone/>
            </a:pPr>
            <a:endParaRPr lang="en-US">
              <a:ea typeface="+mn-lt"/>
              <a:cs typeface="+mn-lt"/>
            </a:endParaRPr>
          </a:p>
          <a:p>
            <a:pPr marL="0" indent="0">
              <a:spcAft>
                <a:spcPct val="0"/>
              </a:spcAft>
              <a:buNone/>
            </a:pPr>
            <a:endParaRPr lang="en-GB">
              <a:cs typeface="Calibri"/>
            </a:endParaRPr>
          </a:p>
        </p:txBody>
      </p:sp>
      <p:pic>
        <p:nvPicPr>
          <p:cNvPr id="3" name="Picture 2" descr="A picture containing text, display&#10;&#10;Description automatically generated">
            <a:extLst>
              <a:ext uri="{FF2B5EF4-FFF2-40B4-BE49-F238E27FC236}">
                <a16:creationId xmlns:a16="http://schemas.microsoft.com/office/drawing/2014/main" id="{5CEFE02E-BEB6-4279-A565-8ED364473B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4824" y="8405266"/>
            <a:ext cx="18390158" cy="1880324"/>
          </a:xfrm>
          <a:prstGeom prst="rect">
            <a:avLst/>
          </a:prstGeom>
        </p:spPr>
      </p:pic>
      <p:sp>
        <p:nvSpPr>
          <p:cNvPr id="6" name="Rectangle 5">
            <a:extLst>
              <a:ext uri="{FF2B5EF4-FFF2-40B4-BE49-F238E27FC236}">
                <a16:creationId xmlns:a16="http://schemas.microsoft.com/office/drawing/2014/main" id="{4538865A-1BE6-4FE2-BF10-0030A4936BAC}"/>
              </a:ext>
            </a:extLst>
          </p:cNvPr>
          <p:cNvSpPr/>
          <p:nvPr/>
        </p:nvSpPr>
        <p:spPr>
          <a:xfrm>
            <a:off x="10109759" y="9298949"/>
            <a:ext cx="8207824" cy="969496"/>
          </a:xfrm>
          <a:prstGeom prst="rect">
            <a:avLst/>
          </a:prstGeom>
        </p:spPr>
        <p:txBody>
          <a:bodyPr wrap="none" lIns="137160" tIns="68580" rIns="137160" bIns="68580" anchor="t">
            <a:spAutoFit/>
          </a:bodyPr>
          <a:lstStyle/>
          <a:p>
            <a:pPr rtl="0"/>
            <a:r>
              <a:rPr lang="en-US" sz="2700">
                <a:solidFill>
                  <a:srgbClr val="FFFFFF"/>
                </a:solidFill>
                <a:latin typeface="Calibri"/>
                <a:ea typeface="Segoe UI"/>
                <a:cs typeface="Segoe UI"/>
              </a:rPr>
              <a:t>For Scotland’s learners with Scotland’s educators</a:t>
            </a:r>
            <a:r>
              <a:rPr lang="en-US" sz="2700">
                <a:latin typeface="Calibri"/>
                <a:ea typeface="Segoe UI"/>
                <a:cs typeface="Segoe UI"/>
              </a:rPr>
              <a:t>​</a:t>
            </a:r>
          </a:p>
          <a:p>
            <a:pPr rtl="0"/>
            <a:r>
              <a:rPr lang="en-US" sz="2700">
                <a:solidFill>
                  <a:srgbClr val="FFFFFF"/>
                </a:solidFill>
                <a:latin typeface="Calibri"/>
                <a:ea typeface="Segoe UI"/>
                <a:cs typeface="Segoe UI"/>
              </a:rPr>
              <a:t>Do </a:t>
            </a:r>
            <a:r>
              <a:rPr lang="en-US" sz="2700" err="1">
                <a:solidFill>
                  <a:srgbClr val="FFFFFF"/>
                </a:solidFill>
                <a:latin typeface="Calibri"/>
                <a:ea typeface="Segoe UI"/>
                <a:cs typeface="Segoe UI"/>
              </a:rPr>
              <a:t>luchd-ionnsachaidh</a:t>
            </a:r>
            <a:r>
              <a:rPr lang="en-US" sz="2700">
                <a:solidFill>
                  <a:srgbClr val="FFFFFF"/>
                </a:solidFill>
                <a:latin typeface="Calibri"/>
                <a:ea typeface="Segoe UI"/>
                <a:cs typeface="Segoe UI"/>
              </a:rPr>
              <a:t> </a:t>
            </a:r>
            <a:r>
              <a:rPr lang="en-US" sz="2700" err="1">
                <a:solidFill>
                  <a:srgbClr val="FFFFFF"/>
                </a:solidFill>
                <a:latin typeface="Calibri"/>
                <a:ea typeface="Segoe UI"/>
                <a:cs typeface="Segoe UI"/>
              </a:rPr>
              <a:t>na</a:t>
            </a:r>
            <a:r>
              <a:rPr lang="en-US" sz="2700">
                <a:solidFill>
                  <a:srgbClr val="FFFFFF"/>
                </a:solidFill>
                <a:latin typeface="Calibri"/>
                <a:ea typeface="Segoe UI"/>
                <a:cs typeface="Segoe UI"/>
              </a:rPr>
              <a:t> h-Alba, le </a:t>
            </a:r>
            <a:r>
              <a:rPr lang="en-US" sz="2700" err="1">
                <a:solidFill>
                  <a:srgbClr val="FFFFFF"/>
                </a:solidFill>
                <a:latin typeface="Calibri"/>
                <a:ea typeface="Segoe UI"/>
                <a:cs typeface="Segoe UI"/>
              </a:rPr>
              <a:t>luchd-foghlaim</a:t>
            </a:r>
            <a:r>
              <a:rPr lang="en-US" sz="2700">
                <a:solidFill>
                  <a:srgbClr val="FFFFFF"/>
                </a:solidFill>
                <a:latin typeface="Calibri"/>
                <a:ea typeface="Segoe UI"/>
                <a:cs typeface="Segoe UI"/>
              </a:rPr>
              <a:t> Alba</a:t>
            </a:r>
            <a:endParaRPr lang="en-US" sz="2700" b="1">
              <a:solidFill>
                <a:schemeClr val="bg1"/>
              </a:solidFill>
              <a:cs typeface="Calibri"/>
            </a:endParaRPr>
          </a:p>
        </p:txBody>
      </p:sp>
      <p:pic>
        <p:nvPicPr>
          <p:cNvPr id="2" name="Picture 13" descr="A picture containing text, sign&#10;&#10;Description automatically generated">
            <a:extLst>
              <a:ext uri="{FF2B5EF4-FFF2-40B4-BE49-F238E27FC236}">
                <a16:creationId xmlns:a16="http://schemas.microsoft.com/office/drawing/2014/main" id="{2A05611D-AE40-41A2-8577-C3F76BB4EE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32205" y="166837"/>
            <a:ext cx="3118340" cy="1376645"/>
          </a:xfrm>
          <a:prstGeom prst="rect">
            <a:avLst/>
          </a:prstGeom>
        </p:spPr>
      </p:pic>
      <p:sp>
        <p:nvSpPr>
          <p:cNvPr id="7" name="TextBox 6">
            <a:extLst>
              <a:ext uri="{FF2B5EF4-FFF2-40B4-BE49-F238E27FC236}">
                <a16:creationId xmlns:a16="http://schemas.microsoft.com/office/drawing/2014/main" id="{37C2F1F5-465C-405C-B3B7-BF1165B474E0}"/>
              </a:ext>
            </a:extLst>
          </p:cNvPr>
          <p:cNvSpPr txBox="1"/>
          <p:nvPr/>
        </p:nvSpPr>
        <p:spPr>
          <a:xfrm>
            <a:off x="-8626" y="981616"/>
            <a:ext cx="17472137" cy="1011046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dirty="0">
                <a:hlinkClick r:id="rId5"/>
              </a:rPr>
              <a:t>Outdoor learning with a focus on early years</a:t>
            </a:r>
            <a:endParaRPr lang="en-US" sz="3600" dirty="0"/>
          </a:p>
          <a:p>
            <a:endParaRPr lang="en-US" sz="3600" dirty="0">
              <a:cs typeface="Calibri"/>
            </a:endParaRPr>
          </a:p>
          <a:p>
            <a:r>
              <a:rPr lang="en-US" sz="3600" dirty="0">
                <a:hlinkClick r:id="rId6"/>
              </a:rPr>
              <a:t>Literacy in the outdoors</a:t>
            </a:r>
            <a:endParaRPr lang="en-US" sz="3600" dirty="0">
              <a:cs typeface="Calibri"/>
            </a:endParaRPr>
          </a:p>
          <a:p>
            <a:endParaRPr lang="en-US" sz="3600" dirty="0">
              <a:cs typeface="Calibri"/>
            </a:endParaRPr>
          </a:p>
          <a:p>
            <a:r>
              <a:rPr lang="en-US" sz="3600" dirty="0">
                <a:hlinkClick r:id="rId7"/>
              </a:rPr>
              <a:t>A Head Teacher's Journey Outdoor Learning</a:t>
            </a:r>
            <a:endParaRPr lang="en-US" sz="3600" dirty="0">
              <a:cs typeface="Calibri"/>
            </a:endParaRPr>
          </a:p>
          <a:p>
            <a:endParaRPr lang="en-US" sz="3600" dirty="0">
              <a:cs typeface="Calibri"/>
            </a:endParaRPr>
          </a:p>
          <a:p>
            <a:r>
              <a:rPr lang="en-US" sz="3600" dirty="0">
                <a:hlinkClick r:id="rId8"/>
              </a:rPr>
              <a:t>Outdoor Learning &amp; Religious &amp; Moral Education</a:t>
            </a:r>
            <a:endParaRPr lang="en-US" sz="3600" dirty="0">
              <a:cs typeface="Calibri"/>
            </a:endParaRPr>
          </a:p>
          <a:p>
            <a:endParaRPr lang="en-US" sz="3600" dirty="0">
              <a:cs typeface="Calibri"/>
            </a:endParaRPr>
          </a:p>
          <a:p>
            <a:r>
              <a:rPr lang="en-US" sz="3600" dirty="0">
                <a:hlinkClick r:id="rId9"/>
              </a:rPr>
              <a:t>Outdoor Learning with a focus on ASN</a:t>
            </a:r>
            <a:endParaRPr lang="en-US" sz="3600" dirty="0">
              <a:cs typeface="Calibri"/>
            </a:endParaRPr>
          </a:p>
          <a:p>
            <a:endParaRPr lang="en-US" sz="3600" dirty="0">
              <a:cs typeface="Calibri"/>
            </a:endParaRPr>
          </a:p>
          <a:p>
            <a:r>
              <a:rPr lang="en-US" sz="3600" dirty="0">
                <a:hlinkClick r:id="rId10"/>
              </a:rPr>
              <a:t>Using Digital Tools to capture, create and share outdoor learning experiences</a:t>
            </a:r>
            <a:endParaRPr lang="en-US" sz="3600" dirty="0">
              <a:cs typeface="Calibri"/>
            </a:endParaRPr>
          </a:p>
          <a:p>
            <a:endParaRPr lang="en-US" sz="3600" dirty="0">
              <a:cs typeface="Calibri"/>
            </a:endParaRPr>
          </a:p>
          <a:p>
            <a:r>
              <a:rPr lang="en-US" sz="3600" dirty="0">
                <a:hlinkClick r:id="rId11"/>
              </a:rPr>
              <a:t>Learning and teaching numeracy and </a:t>
            </a:r>
            <a:r>
              <a:rPr lang="en-US" sz="3600" dirty="0" err="1">
                <a:hlinkClick r:id="rId11"/>
              </a:rPr>
              <a:t>maths</a:t>
            </a:r>
            <a:r>
              <a:rPr lang="en-US" sz="3600" dirty="0">
                <a:hlinkClick r:id="rId11"/>
              </a:rPr>
              <a:t> outdoors</a:t>
            </a:r>
            <a:endParaRPr lang="en-US" sz="3600" dirty="0">
              <a:cs typeface="Calibri"/>
            </a:endParaRPr>
          </a:p>
          <a:p>
            <a:endParaRPr lang="en-US" sz="3600" dirty="0">
              <a:cs typeface="Calibri"/>
            </a:endParaRPr>
          </a:p>
          <a:p>
            <a:r>
              <a:rPr lang="en-US" sz="3600" dirty="0">
                <a:hlinkClick r:id="rId12"/>
              </a:rPr>
              <a:t>Outdoor Learning across the 4 contexts for learning</a:t>
            </a:r>
          </a:p>
          <a:p>
            <a:endParaRPr lang="en-US" sz="3600" dirty="0">
              <a:cs typeface="Calibri"/>
            </a:endParaRPr>
          </a:p>
          <a:p>
            <a:endParaRPr lang="en-US" sz="3600" dirty="0">
              <a:ea typeface="+mn-lt"/>
              <a:cs typeface="+mn-lt"/>
            </a:endParaRPr>
          </a:p>
          <a:p>
            <a:endParaRPr lang="en-US" sz="3600" dirty="0">
              <a:cs typeface="Calibri"/>
            </a:endParaRPr>
          </a:p>
        </p:txBody>
      </p:sp>
      <p:pic>
        <p:nvPicPr>
          <p:cNvPr id="9" name="Picture 9">
            <a:extLst>
              <a:ext uri="{FF2B5EF4-FFF2-40B4-BE49-F238E27FC236}">
                <a16:creationId xmlns:a16="http://schemas.microsoft.com/office/drawing/2014/main" id="{163FF69A-6063-46A2-A366-2EC09AC1AAE0}"/>
              </a:ext>
            </a:extLst>
          </p:cNvPr>
          <p:cNvPicPr>
            <a:picLocks noChangeAspect="1"/>
          </p:cNvPicPr>
          <p:nvPr/>
        </p:nvPicPr>
        <p:blipFill>
          <a:blip r:embed="rId13"/>
          <a:stretch>
            <a:fillRect/>
          </a:stretch>
        </p:blipFill>
        <p:spPr>
          <a:xfrm>
            <a:off x="10309112" y="1863158"/>
            <a:ext cx="6704919" cy="4465184"/>
          </a:xfrm>
          <a:prstGeom prst="rect">
            <a:avLst/>
          </a:prstGeom>
        </p:spPr>
      </p:pic>
    </p:spTree>
    <p:extLst>
      <p:ext uri="{BB962C8B-B14F-4D97-AF65-F5344CB8AC3E}">
        <p14:creationId xmlns:p14="http://schemas.microsoft.com/office/powerpoint/2010/main" val="1363787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23560" t="23657" r="26010" b="31599"/>
          <a:stretch/>
        </p:blipFill>
        <p:spPr>
          <a:xfrm>
            <a:off x="-4824" y="7848421"/>
            <a:ext cx="18390158" cy="2437169"/>
          </a:xfrm>
          <a:prstGeom prst="rect">
            <a:avLst/>
          </a:prstGeom>
        </p:spPr>
      </p:pic>
      <p:pic>
        <p:nvPicPr>
          <p:cNvPr id="5" name="Picture 4" descr="ES_alllogos_colour-0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7726" y="167229"/>
            <a:ext cx="3406928" cy="1431318"/>
          </a:xfrm>
          <a:prstGeom prst="rect">
            <a:avLst/>
          </a:prstGeom>
        </p:spPr>
      </p:pic>
      <p:sp>
        <p:nvSpPr>
          <p:cNvPr id="8" name="Rectangle 7"/>
          <p:cNvSpPr/>
          <p:nvPr/>
        </p:nvSpPr>
        <p:spPr>
          <a:xfrm>
            <a:off x="783640" y="5774261"/>
            <a:ext cx="15949886" cy="877163"/>
          </a:xfrm>
          <a:prstGeom prst="rect">
            <a:avLst/>
          </a:prstGeom>
        </p:spPr>
        <p:txBody>
          <a:bodyPr wrap="square" lIns="137160" tIns="68580" rIns="137160" bIns="68580" anchor="t">
            <a:spAutoFit/>
          </a:bodyPr>
          <a:lstStyle/>
          <a:p>
            <a:endParaRPr lang="en-GB" sz="4800" b="1">
              <a:solidFill>
                <a:srgbClr val="B3D236"/>
              </a:solidFill>
              <a:cs typeface="Calibri"/>
            </a:endParaRPr>
          </a:p>
        </p:txBody>
      </p:sp>
      <p:sp>
        <p:nvSpPr>
          <p:cNvPr id="3" name="TextBox 2"/>
          <p:cNvSpPr txBox="1"/>
          <p:nvPr/>
        </p:nvSpPr>
        <p:spPr>
          <a:xfrm>
            <a:off x="35318" y="2131630"/>
            <a:ext cx="10241069" cy="2262158"/>
          </a:xfrm>
          <a:prstGeom prst="rect">
            <a:avLst/>
          </a:prstGeom>
          <a:noFill/>
        </p:spPr>
        <p:txBody>
          <a:bodyPr wrap="square" lIns="137160" tIns="68580" rIns="137160" bIns="68580" rtlCol="0" anchor="t">
            <a:spAutoFit/>
          </a:bodyPr>
          <a:lstStyle/>
          <a:p>
            <a:endParaRPr lang="en-GB" sz="4800" b="1">
              <a:cs typeface="Calibri"/>
            </a:endParaRPr>
          </a:p>
          <a:p>
            <a:pPr marL="685800" indent="-685800">
              <a:buFont typeface="Arial"/>
              <a:buChar char="•"/>
            </a:pPr>
            <a:endParaRPr lang="en-GB" sz="4200">
              <a:cs typeface="Calibri"/>
            </a:endParaRPr>
          </a:p>
          <a:p>
            <a:endParaRPr lang="en-GB" sz="4800" b="1">
              <a:solidFill>
                <a:srgbClr val="B3D236"/>
              </a:solidFill>
              <a:cs typeface="Calibri"/>
            </a:endParaRPr>
          </a:p>
        </p:txBody>
      </p:sp>
      <p:sp>
        <p:nvSpPr>
          <p:cNvPr id="6" name="Rectangle 5">
            <a:extLst>
              <a:ext uri="{FF2B5EF4-FFF2-40B4-BE49-F238E27FC236}">
                <a16:creationId xmlns:a16="http://schemas.microsoft.com/office/drawing/2014/main" id="{13DA720D-A62C-4022-AB9D-2DA980313548}"/>
              </a:ext>
            </a:extLst>
          </p:cNvPr>
          <p:cNvSpPr/>
          <p:nvPr/>
        </p:nvSpPr>
        <p:spPr>
          <a:xfrm>
            <a:off x="10051144" y="9167064"/>
            <a:ext cx="8207824" cy="969496"/>
          </a:xfrm>
          <a:prstGeom prst="rect">
            <a:avLst/>
          </a:prstGeom>
        </p:spPr>
        <p:txBody>
          <a:bodyPr wrap="none" lIns="137160" tIns="68580" rIns="137160" bIns="68580" anchor="t">
            <a:spAutoFit/>
          </a:bodyPr>
          <a:lstStyle/>
          <a:p>
            <a:pPr rtl="0"/>
            <a:r>
              <a:rPr lang="en-US" sz="2700">
                <a:solidFill>
                  <a:srgbClr val="FFFFFF"/>
                </a:solidFill>
                <a:latin typeface="Calibri"/>
                <a:ea typeface="Segoe UI"/>
                <a:cs typeface="Segoe UI"/>
              </a:rPr>
              <a:t>For Scotland’s learners with Scotland’s educators</a:t>
            </a:r>
            <a:r>
              <a:rPr lang="en-US" sz="2700">
                <a:latin typeface="Calibri"/>
                <a:ea typeface="Segoe UI"/>
                <a:cs typeface="Segoe UI"/>
              </a:rPr>
              <a:t>​</a:t>
            </a:r>
          </a:p>
          <a:p>
            <a:pPr rtl="0"/>
            <a:r>
              <a:rPr lang="en-US" sz="2700">
                <a:solidFill>
                  <a:srgbClr val="FFFFFF"/>
                </a:solidFill>
                <a:latin typeface="Calibri"/>
                <a:ea typeface="Segoe UI"/>
                <a:cs typeface="Segoe UI"/>
              </a:rPr>
              <a:t>Do </a:t>
            </a:r>
            <a:r>
              <a:rPr lang="en-US" sz="2700" err="1">
                <a:solidFill>
                  <a:srgbClr val="FFFFFF"/>
                </a:solidFill>
                <a:latin typeface="Calibri"/>
                <a:ea typeface="Segoe UI"/>
                <a:cs typeface="Segoe UI"/>
              </a:rPr>
              <a:t>luchd-ionnsachaidh</a:t>
            </a:r>
            <a:r>
              <a:rPr lang="en-US" sz="2700">
                <a:solidFill>
                  <a:srgbClr val="FFFFFF"/>
                </a:solidFill>
                <a:latin typeface="Calibri"/>
                <a:ea typeface="Segoe UI"/>
                <a:cs typeface="Segoe UI"/>
              </a:rPr>
              <a:t> </a:t>
            </a:r>
            <a:r>
              <a:rPr lang="en-US" sz="2700" err="1">
                <a:solidFill>
                  <a:srgbClr val="FFFFFF"/>
                </a:solidFill>
                <a:latin typeface="Calibri"/>
                <a:ea typeface="Segoe UI"/>
                <a:cs typeface="Segoe UI"/>
              </a:rPr>
              <a:t>na</a:t>
            </a:r>
            <a:r>
              <a:rPr lang="en-US" sz="2700">
                <a:solidFill>
                  <a:srgbClr val="FFFFFF"/>
                </a:solidFill>
                <a:latin typeface="Calibri"/>
                <a:ea typeface="Segoe UI"/>
                <a:cs typeface="Segoe UI"/>
              </a:rPr>
              <a:t> h-Alba, le </a:t>
            </a:r>
            <a:r>
              <a:rPr lang="en-US" sz="2700" err="1">
                <a:solidFill>
                  <a:srgbClr val="FFFFFF"/>
                </a:solidFill>
                <a:latin typeface="Calibri"/>
                <a:ea typeface="Segoe UI"/>
                <a:cs typeface="Segoe UI"/>
              </a:rPr>
              <a:t>luchd-foghlaim</a:t>
            </a:r>
            <a:r>
              <a:rPr lang="en-US" sz="2700">
                <a:solidFill>
                  <a:srgbClr val="FFFFFF"/>
                </a:solidFill>
                <a:latin typeface="Calibri"/>
                <a:ea typeface="Segoe UI"/>
                <a:cs typeface="Segoe UI"/>
              </a:rPr>
              <a:t> Alba</a:t>
            </a:r>
            <a:endParaRPr lang="en-US" sz="2700" b="1">
              <a:solidFill>
                <a:schemeClr val="bg1"/>
              </a:solidFill>
              <a:cs typeface="Calibri"/>
            </a:endParaRPr>
          </a:p>
        </p:txBody>
      </p:sp>
      <p:sp>
        <p:nvSpPr>
          <p:cNvPr id="4" name="TextBox 3">
            <a:extLst>
              <a:ext uri="{FF2B5EF4-FFF2-40B4-BE49-F238E27FC236}">
                <a16:creationId xmlns:a16="http://schemas.microsoft.com/office/drawing/2014/main" id="{7B55E17F-A78E-48B7-8689-A779244E489E}"/>
              </a:ext>
            </a:extLst>
          </p:cNvPr>
          <p:cNvSpPr txBox="1"/>
          <p:nvPr/>
        </p:nvSpPr>
        <p:spPr>
          <a:xfrm>
            <a:off x="-194592" y="2128883"/>
            <a:ext cx="9384846" cy="337015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GB" sz="4200">
              <a:latin typeface="Arial"/>
            </a:endParaRPr>
          </a:p>
          <a:p>
            <a:endParaRPr lang="en-GB" sz="4200">
              <a:latin typeface="Arial"/>
            </a:endParaRPr>
          </a:p>
          <a:p>
            <a:endParaRPr lang="en-GB" sz="4200">
              <a:latin typeface="Arial"/>
              <a:cs typeface="Arial"/>
            </a:endParaRPr>
          </a:p>
          <a:p>
            <a:endParaRPr lang="en-GB" sz="4200">
              <a:cs typeface="Calibri"/>
            </a:endParaRPr>
          </a:p>
          <a:p>
            <a:endParaRPr lang="en-GB" sz="4200">
              <a:latin typeface="Arial"/>
              <a:cs typeface="Arial"/>
            </a:endParaRPr>
          </a:p>
        </p:txBody>
      </p:sp>
      <p:pic>
        <p:nvPicPr>
          <p:cNvPr id="17" name="Picture 16">
            <a:extLst>
              <a:ext uri="{FF2B5EF4-FFF2-40B4-BE49-F238E27FC236}">
                <a16:creationId xmlns:a16="http://schemas.microsoft.com/office/drawing/2014/main" id="{D664785B-AC1F-4E71-8163-B1C94753711E}"/>
              </a:ext>
            </a:extLst>
          </p:cNvPr>
          <p:cNvPicPr>
            <a:picLocks noChangeAspect="1"/>
          </p:cNvPicPr>
          <p:nvPr/>
        </p:nvPicPr>
        <p:blipFill>
          <a:blip r:embed="rId5"/>
          <a:stretch>
            <a:fillRect/>
          </a:stretch>
        </p:blipFill>
        <p:spPr>
          <a:xfrm>
            <a:off x="626431" y="2026570"/>
            <a:ext cx="5648471" cy="5645426"/>
          </a:xfrm>
          <a:prstGeom prst="rect">
            <a:avLst/>
          </a:prstGeom>
        </p:spPr>
      </p:pic>
      <p:sp>
        <p:nvSpPr>
          <p:cNvPr id="18" name="TextBox 17">
            <a:extLst>
              <a:ext uri="{FF2B5EF4-FFF2-40B4-BE49-F238E27FC236}">
                <a16:creationId xmlns:a16="http://schemas.microsoft.com/office/drawing/2014/main" id="{0994CF4D-2241-4E88-85F0-8CB7D2ED19E9}"/>
              </a:ext>
            </a:extLst>
          </p:cNvPr>
          <p:cNvSpPr txBox="1"/>
          <p:nvPr/>
        </p:nvSpPr>
        <p:spPr>
          <a:xfrm>
            <a:off x="6432111" y="6295795"/>
            <a:ext cx="12225477" cy="1523494"/>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5400" dirty="0">
                <a:solidFill>
                  <a:srgbClr val="0070C0"/>
                </a:solidFill>
                <a:latin typeface="Arial"/>
                <a:ea typeface="+mn-lt"/>
                <a:cs typeface="+mn-lt"/>
              </a:rPr>
              <a:t>@lorraineross20   @STEMedscot        </a:t>
            </a:r>
            <a:r>
              <a:rPr lang="en-US" sz="3600" dirty="0">
                <a:latin typeface="Arial"/>
                <a:cs typeface="Segoe UI"/>
              </a:rPr>
              <a:t>​ </a:t>
            </a:r>
          </a:p>
          <a:p>
            <a:endParaRPr lang="en-US" sz="3600" b="1" dirty="0">
              <a:solidFill>
                <a:srgbClr val="0070C0"/>
              </a:solidFill>
              <a:latin typeface="Arial"/>
              <a:cs typeface="Segoe UI"/>
            </a:endParaRPr>
          </a:p>
        </p:txBody>
      </p:sp>
      <p:pic>
        <p:nvPicPr>
          <p:cNvPr id="20" name="Picture 19" descr="A close up of a logo&#10;&#10;Description automatically generated">
            <a:extLst>
              <a:ext uri="{FF2B5EF4-FFF2-40B4-BE49-F238E27FC236}">
                <a16:creationId xmlns:a16="http://schemas.microsoft.com/office/drawing/2014/main" id="{0DF53FBD-BEB9-411A-B7D4-D6FFCBF5934C}"/>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rot="1254799">
            <a:off x="11115521" y="5187175"/>
            <a:ext cx="1153299" cy="1194119"/>
          </a:xfrm>
          <a:prstGeom prst="rect">
            <a:avLst/>
          </a:prstGeom>
        </p:spPr>
      </p:pic>
      <p:sp>
        <p:nvSpPr>
          <p:cNvPr id="21" name="TextBox 20">
            <a:extLst>
              <a:ext uri="{FF2B5EF4-FFF2-40B4-BE49-F238E27FC236}">
                <a16:creationId xmlns:a16="http://schemas.microsoft.com/office/drawing/2014/main" id="{A46AB79F-A898-4B26-AA0B-7F10511EDBF3}"/>
              </a:ext>
            </a:extLst>
          </p:cNvPr>
          <p:cNvSpPr txBox="1"/>
          <p:nvPr/>
        </p:nvSpPr>
        <p:spPr>
          <a:xfrm>
            <a:off x="6601338" y="990769"/>
            <a:ext cx="11817524" cy="595547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GB" sz="3600" dirty="0">
              <a:solidFill>
                <a:srgbClr val="0070C0"/>
              </a:solidFill>
              <a:latin typeface="Arial"/>
              <a:cs typeface="Segoe UI"/>
              <a:hlinkClick r:id="rId8"/>
            </a:endParaRPr>
          </a:p>
          <a:p>
            <a:r>
              <a:rPr lang="en-GB" sz="4800" dirty="0" err="1">
                <a:solidFill>
                  <a:srgbClr val="0070C0"/>
                </a:solidFill>
                <a:latin typeface="Arial"/>
                <a:cs typeface="Segoe UI"/>
                <a:hlinkClick r:id="rId9"/>
              </a:rPr>
              <a:t>Lorraine.ross@educationscotland.gov.scot</a:t>
            </a:r>
            <a:endParaRPr lang="en-GB" sz="4800" dirty="0">
              <a:solidFill>
                <a:srgbClr val="0070C0"/>
              </a:solidFill>
              <a:latin typeface="Arial"/>
              <a:cs typeface="Segoe UI"/>
            </a:endParaRPr>
          </a:p>
          <a:p>
            <a:r>
              <a:rPr lang="en-GB" sz="4800" dirty="0" err="1">
                <a:solidFill>
                  <a:srgbClr val="0070C0"/>
                </a:solidFill>
                <a:latin typeface="Arial"/>
                <a:cs typeface="Segoe UI"/>
                <a:hlinkClick r:id="rId10"/>
              </a:rPr>
              <a:t>Ian.stewart@educationscotland.gov.scot</a:t>
            </a:r>
            <a:endParaRPr lang="en-GB" sz="4800" dirty="0">
              <a:solidFill>
                <a:srgbClr val="0070C0"/>
              </a:solidFill>
              <a:latin typeface="Arial"/>
              <a:cs typeface="Segoe UI"/>
            </a:endParaRPr>
          </a:p>
          <a:p>
            <a:endParaRPr lang="en-GB" sz="4800" dirty="0">
              <a:solidFill>
                <a:srgbClr val="0070C0"/>
              </a:solidFill>
              <a:latin typeface="Arial"/>
              <a:cs typeface="Segoe UI"/>
            </a:endParaRPr>
          </a:p>
          <a:p>
            <a:r>
              <a:rPr lang="en-GB" sz="4800" dirty="0" err="1">
                <a:solidFill>
                  <a:srgbClr val="0070C0"/>
                </a:solidFill>
                <a:latin typeface="Arial"/>
                <a:cs typeface="Segoe UI"/>
                <a:hlinkClick r:id="rId11">
                  <a:extLst>
                    <a:ext uri="{A12FA001-AC4F-418D-AE19-62706E023703}">
                      <ahyp:hlinkClr xmlns:ahyp="http://schemas.microsoft.com/office/drawing/2018/hyperlinkcolor" val="tx"/>
                    </a:ext>
                  </a:extLst>
                </a:hlinkClick>
              </a:rPr>
              <a:t>STEM@educationscotland.gov.scot</a:t>
            </a:r>
            <a:endParaRPr lang="en-GB" sz="4800" dirty="0">
              <a:solidFill>
                <a:srgbClr val="0070C0"/>
              </a:solidFill>
              <a:latin typeface="Arial"/>
              <a:cs typeface="Segoe UI"/>
            </a:endParaRPr>
          </a:p>
          <a:p>
            <a:endParaRPr lang="en-GB" sz="4800" dirty="0">
              <a:solidFill>
                <a:srgbClr val="0070C0"/>
              </a:solidFill>
              <a:latin typeface="Arial"/>
              <a:cs typeface="Segoe UI"/>
            </a:endParaRPr>
          </a:p>
          <a:p>
            <a:endParaRPr lang="en-GB" sz="3600" dirty="0">
              <a:solidFill>
                <a:srgbClr val="0070C0"/>
              </a:solidFill>
              <a:latin typeface="Arial"/>
              <a:cs typeface="Segoe UI"/>
            </a:endParaRPr>
          </a:p>
          <a:p>
            <a:endParaRPr lang="en-GB" sz="3600" dirty="0">
              <a:solidFill>
                <a:srgbClr val="0070C0"/>
              </a:solidFill>
              <a:latin typeface="Arial"/>
              <a:cs typeface="Segoe UI"/>
            </a:endParaRPr>
          </a:p>
          <a:p>
            <a:endParaRPr lang="en-GB" sz="3000" b="1" dirty="0">
              <a:solidFill>
                <a:srgbClr val="0070C0"/>
              </a:solidFill>
              <a:latin typeface="Arial"/>
              <a:cs typeface="Segoe UI"/>
            </a:endParaRPr>
          </a:p>
        </p:txBody>
      </p:sp>
      <p:pic>
        <p:nvPicPr>
          <p:cNvPr id="13" name="Picture 13" descr="A picture containing text, sign&#10;&#10;Description automatically generated">
            <a:extLst>
              <a:ext uri="{FF2B5EF4-FFF2-40B4-BE49-F238E27FC236}">
                <a16:creationId xmlns:a16="http://schemas.microsoft.com/office/drawing/2014/main" id="{ED248874-10A1-4B32-9530-785F6CF2345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1807" y="9236349"/>
            <a:ext cx="1890725" cy="834693"/>
          </a:xfrm>
          <a:prstGeom prst="rect">
            <a:avLst/>
          </a:prstGeom>
        </p:spPr>
      </p:pic>
    </p:spTree>
    <p:extLst>
      <p:ext uri="{BB962C8B-B14F-4D97-AF65-F5344CB8AC3E}">
        <p14:creationId xmlns:p14="http://schemas.microsoft.com/office/powerpoint/2010/main" val="3044899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4784" y="850930"/>
            <a:ext cx="7264362" cy="3202472"/>
          </a:xfrm>
          <a:prstGeom prst="rect">
            <a:avLst/>
          </a:prstGeom>
        </p:spPr>
      </p:pic>
      <p:sp>
        <p:nvSpPr>
          <p:cNvPr id="3" name="TextBox 2"/>
          <p:cNvSpPr txBox="1"/>
          <p:nvPr/>
        </p:nvSpPr>
        <p:spPr>
          <a:xfrm>
            <a:off x="645459" y="4505053"/>
            <a:ext cx="13582332" cy="4732065"/>
          </a:xfrm>
          <a:prstGeom prst="rect">
            <a:avLst/>
          </a:prstGeom>
          <a:noFill/>
        </p:spPr>
        <p:txBody>
          <a:bodyPr wrap="square" rtlCol="0">
            <a:spAutoFit/>
          </a:bodyPr>
          <a:lstStyle/>
          <a:p>
            <a:pPr defTabSz="1371600">
              <a:spcAft>
                <a:spcPts val="900"/>
              </a:spcAft>
              <a:defRPr/>
            </a:pPr>
            <a:r>
              <a:rPr lang="en-GB" sz="4200" dirty="0">
                <a:solidFill>
                  <a:srgbClr val="00205C">
                    <a:lumMod val="90000"/>
                    <a:lumOff val="10000"/>
                  </a:srgbClr>
                </a:solidFill>
                <a:latin typeface="Calibri" panose="020F0502020204030204" pitchFamily="34" charset="0"/>
                <a:cs typeface="Calibri" panose="020F0502020204030204" pitchFamily="34" charset="0"/>
              </a:rPr>
              <a:t>The STEM Nation Award and the Young STEM Leader Award Programmes have been developed with support and funding from the Scottish Government.</a:t>
            </a:r>
          </a:p>
          <a:p>
            <a:pPr defTabSz="1371600">
              <a:spcAft>
                <a:spcPts val="900"/>
              </a:spcAft>
              <a:defRPr/>
            </a:pPr>
            <a:r>
              <a:rPr lang="en-GB" sz="4200" dirty="0">
                <a:solidFill>
                  <a:srgbClr val="00205C">
                    <a:lumMod val="90000"/>
                    <a:lumOff val="10000"/>
                  </a:srgbClr>
                </a:solidFill>
                <a:latin typeface="Calibri" panose="020F0502020204030204" pitchFamily="34" charset="0"/>
                <a:cs typeface="Calibri" panose="020F0502020204030204" pitchFamily="34" charset="0"/>
              </a:rPr>
              <a:t>The STEM Nation Award Programme, led by Education Scotland, </a:t>
            </a:r>
            <a:r>
              <a:rPr lang="en-US" sz="4200" dirty="0">
                <a:solidFill>
                  <a:srgbClr val="00205C">
                    <a:lumMod val="90000"/>
                    <a:lumOff val="10000"/>
                  </a:srgbClr>
                </a:solidFill>
                <a:latin typeface="Calibri" panose="020F0502020204030204" pitchFamily="34" charset="0"/>
                <a:cs typeface="Calibri" panose="020F0502020204030204" pitchFamily="34" charset="0"/>
              </a:rPr>
              <a:t>provides a focus for colleagues across a setting to work collegiately to identify, </a:t>
            </a:r>
            <a:r>
              <a:rPr lang="en-GB" sz="4200" dirty="0">
                <a:solidFill>
                  <a:srgbClr val="00205C">
                    <a:lumMod val="90000"/>
                    <a:lumOff val="10000"/>
                  </a:srgbClr>
                </a:solidFill>
                <a:latin typeface="Calibri" panose="020F0502020204030204" pitchFamily="34" charset="0"/>
                <a:cs typeface="Calibri" panose="020F0502020204030204" pitchFamily="34" charset="0"/>
              </a:rPr>
              <a:t>celebrate, promote </a:t>
            </a:r>
            <a:r>
              <a:rPr lang="en-US" sz="4200" dirty="0">
                <a:solidFill>
                  <a:srgbClr val="00205C">
                    <a:lumMod val="90000"/>
                    <a:lumOff val="10000"/>
                  </a:srgbClr>
                </a:solidFill>
                <a:latin typeface="Calibri" panose="020F0502020204030204" pitchFamily="34" charset="0"/>
                <a:cs typeface="Calibri" panose="020F0502020204030204" pitchFamily="34" charset="0"/>
              </a:rPr>
              <a:t>and develop excellent STEM learning.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97759">
            <a:off x="14697404" y="5018211"/>
            <a:ext cx="2863307" cy="4013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61593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STEM Nation Award – Update</a:t>
            </a:r>
          </a:p>
        </p:txBody>
      </p:sp>
      <p:sp>
        <p:nvSpPr>
          <p:cNvPr id="5" name="Content Placeholder 4"/>
          <p:cNvSpPr>
            <a:spLocks noGrp="1"/>
          </p:cNvSpPr>
          <p:nvPr>
            <p:ph idx="1"/>
          </p:nvPr>
        </p:nvSpPr>
        <p:spPr>
          <a:xfrm>
            <a:off x="541421" y="2606041"/>
            <a:ext cx="12526880" cy="7147559"/>
          </a:xfrm>
        </p:spPr>
        <p:txBody>
          <a:bodyPr>
            <a:noAutofit/>
          </a:bodyPr>
          <a:lstStyle/>
          <a:p>
            <a:pPr>
              <a:lnSpc>
                <a:spcPct val="100000"/>
              </a:lnSpc>
              <a:spcBef>
                <a:spcPts val="0"/>
              </a:spcBef>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National Update :</a:t>
            </a:r>
          </a:p>
          <a:p>
            <a:pPr marL="514350" indent="-514350">
              <a:lnSpc>
                <a:spcPct val="100000"/>
              </a:lnSpc>
              <a:spcBef>
                <a:spcPts val="0"/>
              </a:spcBef>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Over 150</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registered from across all six regions;</a:t>
            </a:r>
          </a:p>
          <a:p>
            <a:pPr marL="514350" indent="-514350">
              <a:lnSpc>
                <a:spcPct val="100000"/>
              </a:lnSpc>
              <a:spcBef>
                <a:spcPts val="0"/>
              </a:spcBef>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44</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been awarded one or more elements.</a:t>
            </a:r>
          </a:p>
          <a:p>
            <a:pPr marL="514350" indent="-514350">
              <a:lnSpc>
                <a:spcPct val="100000"/>
              </a:lnSpc>
              <a:spcBef>
                <a:spcPts val="0"/>
              </a:spcBef>
              <a:buFont typeface="Symbol" panose="05050102010706020507" pitchFamily="18" charset="2"/>
              <a:buChar char=""/>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23</a:t>
            </a:r>
            <a:r>
              <a:rPr lang="en-GB" sz="3600" dirty="0">
                <a:solidFill>
                  <a:schemeClr val="accent3">
                    <a:lumMod val="50000"/>
                  </a:schemeClr>
                </a:solidFill>
                <a:latin typeface="Calibri" panose="020F0502020204030204" pitchFamily="34" charset="0"/>
                <a:ea typeface="MS Mincho"/>
                <a:cs typeface="Calibri" panose="020F0502020204030204" pitchFamily="34" charset="0"/>
              </a:rPr>
              <a:t> settings have achieved the full STEM Nation Award.</a:t>
            </a:r>
          </a:p>
          <a:p>
            <a:pPr>
              <a:lnSpc>
                <a:spcPct val="100000"/>
              </a:lnSpc>
              <a:spcBef>
                <a:spcPts val="0"/>
              </a:spcBef>
            </a:pPr>
            <a:endParaRPr lang="en-GB" sz="2700" dirty="0">
              <a:solidFill>
                <a:schemeClr val="accent3">
                  <a:lumMod val="50000"/>
                </a:schemeClr>
              </a:solidFill>
              <a:latin typeface="Calibri" panose="020F0502020204030204" pitchFamily="34" charset="0"/>
              <a:ea typeface="MS Mincho"/>
              <a:cs typeface="Calibri" panose="020F0502020204030204" pitchFamily="34" charset="0"/>
            </a:endParaRPr>
          </a:p>
          <a:p>
            <a:pPr>
              <a:lnSpc>
                <a:spcPct val="100000"/>
              </a:lnSpc>
              <a:spcBef>
                <a:spcPts val="0"/>
              </a:spcBef>
            </a:pPr>
            <a:endParaRPr lang="en-GB" sz="2700" dirty="0">
              <a:solidFill>
                <a:schemeClr val="accent3">
                  <a:lumMod val="50000"/>
                </a:schemeClr>
              </a:solidFill>
              <a:latin typeface="Calibri" panose="020F0502020204030204" pitchFamily="34" charset="0"/>
              <a:ea typeface="MS Mincho"/>
              <a:cs typeface="Calibri" panose="020F0502020204030204" pitchFamily="34" charset="0"/>
            </a:endParaRPr>
          </a:p>
          <a:p>
            <a:pPr>
              <a:lnSpc>
                <a:spcPct val="100000"/>
              </a:lnSpc>
              <a:spcBef>
                <a:spcPts val="0"/>
              </a:spcBef>
            </a:pPr>
            <a:r>
              <a:rPr lang="en-GB" sz="3600" b="1" dirty="0">
                <a:solidFill>
                  <a:schemeClr val="accent3">
                    <a:lumMod val="50000"/>
                  </a:schemeClr>
                </a:solidFill>
                <a:latin typeface="Calibri" panose="020F0502020204030204" pitchFamily="34" charset="0"/>
                <a:ea typeface="MS Mincho"/>
                <a:cs typeface="Calibri" panose="020F0502020204030204" pitchFamily="34" charset="0"/>
              </a:rPr>
              <a:t>Update for South East :</a:t>
            </a:r>
          </a:p>
          <a:p>
            <a:pPr lvl="1">
              <a:lnSpc>
                <a:spcPct val="100000"/>
              </a:lnSpc>
              <a:spcBef>
                <a:spcPts val="0"/>
              </a:spcBef>
              <a:buFont typeface="Courier New" panose="02070309020205020404" pitchFamily="49" charset="0"/>
              <a:buChar char="o"/>
            </a:pPr>
            <a:r>
              <a:rPr lang="en-GB" dirty="0">
                <a:solidFill>
                  <a:schemeClr val="accent3">
                    <a:lumMod val="50000"/>
                  </a:schemeClr>
                </a:solidFill>
                <a:latin typeface="Calibri" panose="020F0502020204030204" pitchFamily="34" charset="0"/>
                <a:ea typeface="MS Mincho"/>
                <a:cs typeface="Calibri" panose="020F0502020204030204" pitchFamily="34" charset="0"/>
              </a:rPr>
              <a:t>18 settings are registered </a:t>
            </a:r>
          </a:p>
          <a:p>
            <a:pPr lvl="1">
              <a:lnSpc>
                <a:spcPct val="100000"/>
              </a:lnSpc>
              <a:spcBef>
                <a:spcPts val="0"/>
              </a:spcBef>
              <a:buFont typeface="Courier New" panose="02070309020205020404" pitchFamily="49" charset="0"/>
              <a:buChar char="o"/>
            </a:pPr>
            <a:r>
              <a:rPr lang="en-GB" dirty="0">
                <a:solidFill>
                  <a:schemeClr val="accent3">
                    <a:lumMod val="50000"/>
                  </a:schemeClr>
                </a:solidFill>
                <a:latin typeface="Calibri" panose="020F0502020204030204" pitchFamily="34" charset="0"/>
                <a:ea typeface="MS Mincho"/>
                <a:cs typeface="Calibri" panose="020F0502020204030204" pitchFamily="34" charset="0"/>
              </a:rPr>
              <a:t>3 settings have been awarded one or more elements.</a:t>
            </a:r>
          </a:p>
          <a:p>
            <a:pPr lvl="1">
              <a:lnSpc>
                <a:spcPct val="100000"/>
              </a:lnSpc>
              <a:spcBef>
                <a:spcPts val="0"/>
              </a:spcBef>
              <a:buFont typeface="Courier New" panose="02070309020205020404" pitchFamily="49" charset="0"/>
              <a:buChar char="o"/>
            </a:pPr>
            <a:r>
              <a:rPr lang="en-GB" dirty="0">
                <a:solidFill>
                  <a:schemeClr val="accent3">
                    <a:lumMod val="50000"/>
                  </a:schemeClr>
                </a:solidFill>
                <a:latin typeface="Calibri" panose="020F0502020204030204" pitchFamily="34" charset="0"/>
                <a:ea typeface="MS Mincho"/>
                <a:cs typeface="Calibri" panose="020F0502020204030204" pitchFamily="34" charset="0"/>
              </a:rPr>
              <a:t>3 settings have achieved the full STEM Nation Award.</a:t>
            </a:r>
          </a:p>
          <a:p>
            <a:pPr marL="0" lvl="1" indent="0">
              <a:lnSpc>
                <a:spcPct val="100000"/>
              </a:lnSpc>
              <a:spcBef>
                <a:spcPts val="0"/>
              </a:spcBef>
              <a:buNone/>
            </a:pPr>
            <a:endParaRPr lang="en-GB" dirty="0">
              <a:latin typeface="Calibri" panose="020F0502020204030204" pitchFamily="34" charset="0"/>
              <a:ea typeface="MS Mincho"/>
              <a:cs typeface="Calibri" panose="020F0502020204030204" pitchFamily="34" charset="0"/>
            </a:endParaRPr>
          </a:p>
        </p:txBody>
      </p:sp>
      <p:pic>
        <p:nvPicPr>
          <p:cNvPr id="7" name="Picture 2" descr="https://blogs.glowscotland.org.uk/glowblogs/public/stemnation/uploads/sites/8486/2021/01/15003240/SNAP-pilot-map-150x15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27416">
            <a:off x="14100025" y="5289733"/>
            <a:ext cx="3214511" cy="3214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1088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4487" y="9391630"/>
            <a:ext cx="17919026" cy="285791"/>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88000" y="0"/>
            <a:ext cx="13500000" cy="3623853"/>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 y="0"/>
            <a:ext cx="6935273" cy="3623853"/>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91358" y="421382"/>
            <a:ext cx="4518167" cy="1991819"/>
          </a:xfrm>
          <a:prstGeom prst="rect">
            <a:avLst/>
          </a:prstGeom>
        </p:spPr>
      </p:pic>
      <p:sp>
        <p:nvSpPr>
          <p:cNvPr id="6" name="TextBox 6"/>
          <p:cNvSpPr txBox="1"/>
          <p:nvPr/>
        </p:nvSpPr>
        <p:spPr>
          <a:xfrm>
            <a:off x="391360" y="3913508"/>
            <a:ext cx="13937420" cy="4708981"/>
          </a:xfrm>
          <a:prstGeom prst="rect">
            <a:avLst/>
          </a:prstGeom>
        </p:spPr>
        <p:txBody>
          <a:bodyPr lIns="0" tIns="0" rIns="0" bIns="0" rtlCol="0" anchor="t">
            <a:spAutoFit/>
          </a:bodyPr>
          <a:lstStyle/>
          <a:p>
            <a:pPr defTabSz="914445">
              <a:spcAft>
                <a:spcPts val="1200"/>
              </a:spcAft>
            </a:pPr>
            <a:r>
              <a:rPr lang="en-US" sz="3600" dirty="0">
                <a:solidFill>
                  <a:schemeClr val="tx1">
                    <a:lumMod val="90000"/>
                    <a:lumOff val="10000"/>
                  </a:schemeClr>
                </a:solidFill>
                <a:latin typeface="Calibri"/>
              </a:rPr>
              <a:t>The STEM Nation Award </a:t>
            </a:r>
            <a:r>
              <a:rPr lang="en-US" sz="3600" dirty="0" err="1">
                <a:solidFill>
                  <a:schemeClr val="tx1">
                    <a:lumMod val="90000"/>
                    <a:lumOff val="10000"/>
                  </a:schemeClr>
                </a:solidFill>
                <a:latin typeface="Calibri"/>
              </a:rPr>
              <a:t>Programme</a:t>
            </a:r>
            <a:r>
              <a:rPr lang="en-US" sz="3600" dirty="0">
                <a:solidFill>
                  <a:schemeClr val="tx1">
                    <a:lumMod val="90000"/>
                    <a:lumOff val="10000"/>
                  </a:schemeClr>
                </a:solidFill>
                <a:latin typeface="Calibri"/>
              </a:rPr>
              <a:t> addresses the key aims of the </a:t>
            </a:r>
            <a:r>
              <a:rPr lang="en-GB" sz="3600" dirty="0">
                <a:solidFill>
                  <a:schemeClr val="tx1">
                    <a:lumMod val="90000"/>
                    <a:lumOff val="10000"/>
                  </a:schemeClr>
                </a:solidFill>
                <a:latin typeface="Calibri"/>
              </a:rPr>
              <a:t>STEM Strategy for Scotland, to deliver</a:t>
            </a:r>
            <a:r>
              <a:rPr lang="en-US" sz="3600" dirty="0">
                <a:solidFill>
                  <a:schemeClr val="tx1">
                    <a:lumMod val="90000"/>
                    <a:lumOff val="10000"/>
                  </a:schemeClr>
                </a:solidFill>
                <a:latin typeface="Calibri"/>
              </a:rPr>
              <a:t> </a:t>
            </a:r>
            <a:r>
              <a:rPr lang="en-GB" sz="3600" dirty="0">
                <a:solidFill>
                  <a:schemeClr val="tx1">
                    <a:lumMod val="90000"/>
                    <a:lumOff val="10000"/>
                  </a:schemeClr>
                </a:solidFill>
                <a:latin typeface="Calibri"/>
              </a:rPr>
              <a:t>Excellence, Equity, Inspiration and Connection in STEM education and training. The structure of the Programme provides opportunities which allow settings </a:t>
            </a:r>
            <a:r>
              <a:rPr lang="en-US" sz="3600" dirty="0">
                <a:solidFill>
                  <a:schemeClr val="tx1">
                    <a:lumMod val="90000"/>
                    <a:lumOff val="10000"/>
                  </a:schemeClr>
                </a:solidFill>
                <a:latin typeface="Calibri"/>
              </a:rPr>
              <a:t>to address many key priorities within the STEM context, including</a:t>
            </a:r>
          </a:p>
          <a:p>
            <a:pPr defTabSz="914445">
              <a:spcAft>
                <a:spcPts val="1200"/>
              </a:spcAft>
            </a:pPr>
            <a:endParaRPr lang="en-US" sz="2400" dirty="0">
              <a:solidFill>
                <a:schemeClr val="tx1">
                  <a:lumMod val="90000"/>
                  <a:lumOff val="10000"/>
                </a:schemeClr>
              </a:solidFill>
              <a:latin typeface="Calibri"/>
            </a:endParaRPr>
          </a:p>
          <a:p>
            <a:pPr defTabSz="914445">
              <a:spcAft>
                <a:spcPts val="1200"/>
              </a:spcAft>
            </a:pPr>
            <a:endParaRPr lang="en-US" sz="3600" dirty="0">
              <a:solidFill>
                <a:schemeClr val="tx1">
                  <a:lumMod val="90000"/>
                  <a:lumOff val="10000"/>
                </a:schemeClr>
              </a:solidFill>
              <a:latin typeface="Calibri"/>
            </a:endParaRPr>
          </a:p>
          <a:p>
            <a:pPr defTabSz="914445">
              <a:spcAft>
                <a:spcPts val="1200"/>
              </a:spcAft>
            </a:pPr>
            <a:endParaRPr lang="en-US" sz="3600" dirty="0">
              <a:solidFill>
                <a:schemeClr val="tx1">
                  <a:lumMod val="90000"/>
                  <a:lumOff val="10000"/>
                </a:schemeClr>
              </a:solidFill>
              <a:latin typeface="Calibri"/>
            </a:endParaRPr>
          </a:p>
        </p:txBody>
      </p:sp>
      <p:pic>
        <p:nvPicPr>
          <p:cNvPr id="7"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858653">
            <a:off x="14555241" y="4856312"/>
            <a:ext cx="3074310" cy="4220849"/>
          </a:xfrm>
          <a:prstGeom prst="rect">
            <a:avLst/>
          </a:prstGeom>
        </p:spPr>
      </p:pic>
      <p:sp>
        <p:nvSpPr>
          <p:cNvPr id="8" name="TextBox 8"/>
          <p:cNvSpPr txBox="1"/>
          <p:nvPr/>
        </p:nvSpPr>
        <p:spPr>
          <a:xfrm>
            <a:off x="391359" y="3233276"/>
            <a:ext cx="17022279" cy="628377"/>
          </a:xfrm>
          <a:prstGeom prst="rect">
            <a:avLst/>
          </a:prstGeom>
        </p:spPr>
        <p:txBody>
          <a:bodyPr lIns="0" tIns="0" rIns="0" bIns="0" rtlCol="0" anchor="t">
            <a:spAutoFit/>
          </a:bodyPr>
          <a:lstStyle/>
          <a:p>
            <a:pPr defTabSz="914445">
              <a:lnSpc>
                <a:spcPts val="4860"/>
              </a:lnSpc>
            </a:pPr>
            <a:r>
              <a:rPr lang="en-US" sz="4500" dirty="0">
                <a:solidFill>
                  <a:srgbClr val="00205C"/>
                </a:solidFill>
                <a:latin typeface="Arimo Bold"/>
              </a:rPr>
              <a:t>Benefits</a:t>
            </a:r>
          </a:p>
        </p:txBody>
      </p:sp>
      <p:graphicFrame>
        <p:nvGraphicFramePr>
          <p:cNvPr id="9" name="Table 9">
            <a:extLst>
              <a:ext uri="{FF2B5EF4-FFF2-40B4-BE49-F238E27FC236}">
                <a16:creationId xmlns:a16="http://schemas.microsoft.com/office/drawing/2014/main" id="{EE36CB23-5D60-20A6-536D-3BF9CE127142}"/>
              </a:ext>
            </a:extLst>
          </p:cNvPr>
          <p:cNvGraphicFramePr>
            <a:graphicFrameLocks noGrp="1"/>
          </p:cNvGraphicFramePr>
          <p:nvPr/>
        </p:nvGraphicFramePr>
        <p:xfrm>
          <a:off x="718910" y="6617114"/>
          <a:ext cx="12192000" cy="2880360"/>
        </p:xfrm>
        <a:graphic>
          <a:graphicData uri="http://schemas.openxmlformats.org/drawingml/2006/table">
            <a:tbl>
              <a:tblPr firstRow="1" bandRow="1">
                <a:tableStyleId>{5C22544A-7EE6-4342-B048-85BDC9FD1C3A}</a:tableStyleId>
              </a:tblPr>
              <a:tblGrid>
                <a:gridCol w="5586357">
                  <a:extLst>
                    <a:ext uri="{9D8B030D-6E8A-4147-A177-3AD203B41FA5}">
                      <a16:colId xmlns:a16="http://schemas.microsoft.com/office/drawing/2014/main" val="3242423343"/>
                    </a:ext>
                  </a:extLst>
                </a:gridCol>
                <a:gridCol w="6605643">
                  <a:extLst>
                    <a:ext uri="{9D8B030D-6E8A-4147-A177-3AD203B41FA5}">
                      <a16:colId xmlns:a16="http://schemas.microsoft.com/office/drawing/2014/main" val="919570205"/>
                    </a:ext>
                  </a:extLst>
                </a:gridCol>
              </a:tblGrid>
              <a:tr h="2880360">
                <a:tc>
                  <a:txBody>
                    <a:bodyPr/>
                    <a:lstStyle/>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Closing attainment gap</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Closing equity gap</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Social Justice</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Gender balance</a:t>
                      </a:r>
                    </a:p>
                    <a:p>
                      <a:pPr marL="342900" indent="-342900">
                        <a:lnSpc>
                          <a:spcPct val="100000"/>
                        </a:lnSpc>
                        <a:spcBef>
                          <a:spcPts val="0"/>
                        </a:spcBef>
                        <a:spcAft>
                          <a:spcPts val="0"/>
                        </a:spcAft>
                        <a:buFont typeface="Arial" panose="020B0604020202020204" pitchFamily="34" charset="0"/>
                        <a:buChar char="•"/>
                      </a:pPr>
                      <a:r>
                        <a:rPr lang="en-GB" sz="3600" b="0" dirty="0" err="1">
                          <a:solidFill>
                            <a:schemeClr val="tx1">
                              <a:lumMod val="90000"/>
                              <a:lumOff val="10000"/>
                            </a:schemeClr>
                          </a:solidFill>
                          <a:latin typeface="Calibri" panose="020F0502020204030204" pitchFamily="34" charset="0"/>
                          <a:cs typeface="Calibri" panose="020F0502020204030204" pitchFamily="34" charset="0"/>
                        </a:rPr>
                        <a:t>GIRFEC</a:t>
                      </a:r>
                      <a:endParaRPr lang="en-GB" sz="3600" b="0" dirty="0">
                        <a:solidFill>
                          <a:schemeClr val="tx1">
                            <a:lumMod val="90000"/>
                            <a:lumOff val="10000"/>
                          </a:schemeClr>
                        </a:solidFill>
                        <a:latin typeface="Calibri" panose="020F0502020204030204" pitchFamily="34" charset="0"/>
                        <a:cs typeface="Calibri" panose="020F0502020204030204" pitchFamily="34" charset="0"/>
                      </a:endParaRPr>
                    </a:p>
                  </a:txBody>
                  <a:tcPr marL="137160" marR="137160" marT="68580" marB="68580">
                    <a:noFill/>
                  </a:tcPr>
                </a:tc>
                <a:tc>
                  <a:txBody>
                    <a:bodyPr/>
                    <a:lstStyle/>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Learning for Sustainability</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Green Skills</a:t>
                      </a:r>
                    </a:p>
                    <a:p>
                      <a:pPr marL="342900" indent="-342900">
                        <a:lnSpc>
                          <a:spcPct val="100000"/>
                        </a:lnSpc>
                        <a:spcBef>
                          <a:spcPts val="0"/>
                        </a:spcBef>
                        <a:spcAft>
                          <a:spcPts val="0"/>
                        </a:spcAft>
                        <a:buFont typeface="Arial" panose="020B0604020202020204" pitchFamily="34" charset="0"/>
                        <a:buChar char="•"/>
                      </a:pPr>
                      <a:r>
                        <a:rPr lang="en-GB" sz="3600" b="0" dirty="0">
                          <a:solidFill>
                            <a:schemeClr val="tx1">
                              <a:lumMod val="90000"/>
                              <a:lumOff val="10000"/>
                            </a:schemeClr>
                          </a:solidFill>
                          <a:latin typeface="Calibri" panose="020F0502020204030204" pitchFamily="34" charset="0"/>
                          <a:cs typeface="Calibri" panose="020F0502020204030204" pitchFamily="34" charset="0"/>
                        </a:rPr>
                        <a:t>STEM Skills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b="0" dirty="0" err="1">
                          <a:solidFill>
                            <a:schemeClr val="tx1">
                              <a:lumMod val="90000"/>
                              <a:lumOff val="10000"/>
                            </a:schemeClr>
                          </a:solidFill>
                          <a:latin typeface="Calibri" panose="020F0502020204030204" pitchFamily="34" charset="0"/>
                          <a:cs typeface="Calibri" panose="020F0502020204030204" pitchFamily="34" charset="0"/>
                        </a:rPr>
                        <a:t>UNCRC</a:t>
                      </a:r>
                      <a:endParaRPr lang="en-GB" sz="3600" b="0" dirty="0">
                        <a:solidFill>
                          <a:schemeClr val="tx1">
                            <a:lumMod val="90000"/>
                            <a:lumOff val="10000"/>
                          </a:schemeClr>
                        </a:solidFill>
                        <a:latin typeface="Calibri" panose="020F0502020204030204" pitchFamily="34" charset="0"/>
                        <a:cs typeface="Calibri" panose="020F0502020204030204" pitchFamily="34" charset="0"/>
                      </a:endParaRPr>
                    </a:p>
                  </a:txBody>
                  <a:tcPr marL="137160" marR="137160" marT="68580" marB="68580">
                    <a:noFill/>
                  </a:tcPr>
                </a:tc>
                <a:extLst>
                  <a:ext uri="{0D108BD9-81ED-4DB2-BD59-A6C34878D82A}">
                    <a16:rowId xmlns:a16="http://schemas.microsoft.com/office/drawing/2014/main" val="3416618701"/>
                  </a:ext>
                </a:extLst>
              </a:tr>
            </a:tbl>
          </a:graphicData>
        </a:graphic>
      </p:graphicFrame>
    </p:spTree>
    <p:extLst>
      <p:ext uri="{BB962C8B-B14F-4D97-AF65-F5344CB8AC3E}">
        <p14:creationId xmlns:p14="http://schemas.microsoft.com/office/powerpoint/2010/main" val="41692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five elements</a:t>
            </a:r>
          </a:p>
        </p:txBody>
      </p:sp>
      <p:sp>
        <p:nvSpPr>
          <p:cNvPr id="5" name="Content Placeholder 4"/>
          <p:cNvSpPr>
            <a:spLocks noGrp="1"/>
          </p:cNvSpPr>
          <p:nvPr>
            <p:ph sz="half" idx="1"/>
          </p:nvPr>
        </p:nvSpPr>
        <p:spPr>
          <a:xfrm>
            <a:off x="685799" y="2566987"/>
            <a:ext cx="9594554" cy="7415213"/>
          </a:xfrm>
        </p:spPr>
        <p:txBody>
          <a:bodyPr>
            <a:noAutofit/>
          </a:bodyPr>
          <a:lstStyle/>
          <a:p>
            <a:pPr marL="428625" indent="-428625">
              <a:lnSpc>
                <a:spcPct val="100000"/>
              </a:lnSpc>
              <a:spcBef>
                <a:spcPts val="0"/>
              </a:spcBef>
              <a:spcAft>
                <a:spcPts val="1200"/>
              </a:spcAft>
              <a:buFont typeface="Arial" panose="020B0604020202020204" pitchFamily="34" charset="0"/>
              <a:buChar char="•"/>
              <a:defRPr/>
            </a:pPr>
            <a:r>
              <a:rPr lang="en-GB" sz="3600" dirty="0">
                <a:solidFill>
                  <a:schemeClr val="tx1">
                    <a:lumMod val="90000"/>
                    <a:lumOff val="10000"/>
                  </a:schemeClr>
                </a:solidFill>
                <a:latin typeface="Calibri" panose="020F0502020204030204"/>
              </a:rPr>
              <a:t>For CLD settings, optionality built into </a:t>
            </a:r>
            <a:r>
              <a:rPr lang="en-GB" sz="3600" b="1" dirty="0">
                <a:solidFill>
                  <a:schemeClr val="tx1">
                    <a:lumMod val="90000"/>
                    <a:lumOff val="10000"/>
                  </a:schemeClr>
                </a:solidFill>
                <a:latin typeface="Calibri" panose="020F0502020204030204"/>
              </a:rPr>
              <a:t>STEM learning in the community</a:t>
            </a:r>
            <a:r>
              <a:rPr lang="en-GB" sz="3600" dirty="0">
                <a:solidFill>
                  <a:schemeClr val="tx1">
                    <a:lumMod val="90000"/>
                    <a:lumOff val="10000"/>
                  </a:schemeClr>
                </a:solidFill>
                <a:latin typeface="Calibri" panose="020F0502020204030204"/>
              </a:rPr>
              <a:t> element – CLD applicants can focus on </a:t>
            </a:r>
            <a:r>
              <a:rPr lang="en-GB" sz="3600" b="1" dirty="0">
                <a:solidFill>
                  <a:schemeClr val="tx1">
                    <a:lumMod val="90000"/>
                    <a:lumOff val="10000"/>
                  </a:schemeClr>
                </a:solidFill>
                <a:latin typeface="Calibri" panose="020F0502020204030204"/>
              </a:rPr>
              <a:t>adult learning</a:t>
            </a:r>
            <a:r>
              <a:rPr lang="en-GB" sz="3600" dirty="0">
                <a:solidFill>
                  <a:schemeClr val="tx1">
                    <a:lumMod val="90000"/>
                    <a:lumOff val="10000"/>
                  </a:schemeClr>
                </a:solidFill>
                <a:latin typeface="Calibri" panose="020F0502020204030204"/>
              </a:rPr>
              <a:t>, </a:t>
            </a:r>
            <a:r>
              <a:rPr lang="en-GB" sz="3600" b="1" dirty="0">
                <a:solidFill>
                  <a:schemeClr val="tx1">
                    <a:lumMod val="90000"/>
                    <a:lumOff val="10000"/>
                  </a:schemeClr>
                </a:solidFill>
                <a:latin typeface="Calibri" panose="020F0502020204030204"/>
              </a:rPr>
              <a:t>family learning </a:t>
            </a:r>
            <a:r>
              <a:rPr lang="en-GB" sz="3600" dirty="0">
                <a:solidFill>
                  <a:schemeClr val="tx1">
                    <a:lumMod val="90000"/>
                    <a:lumOff val="10000"/>
                  </a:schemeClr>
                </a:solidFill>
                <a:latin typeface="Calibri" panose="020F0502020204030204"/>
              </a:rPr>
              <a:t>or </a:t>
            </a:r>
            <a:r>
              <a:rPr lang="en-GB" sz="3600" b="1" dirty="0">
                <a:solidFill>
                  <a:schemeClr val="tx1">
                    <a:lumMod val="90000"/>
                    <a:lumOff val="10000"/>
                  </a:schemeClr>
                </a:solidFill>
                <a:latin typeface="Calibri" panose="020F0502020204030204"/>
              </a:rPr>
              <a:t>youth work.</a:t>
            </a:r>
          </a:p>
          <a:p>
            <a:pPr marL="428625" indent="-428625">
              <a:lnSpc>
                <a:spcPct val="100000"/>
              </a:lnSpc>
              <a:spcBef>
                <a:spcPts val="0"/>
              </a:spcBef>
              <a:spcAft>
                <a:spcPts val="1200"/>
              </a:spcAft>
              <a:buFont typeface="Arial" panose="020B0604020202020204" pitchFamily="34" charset="0"/>
              <a:buChar char="•"/>
              <a:defRPr/>
            </a:pPr>
            <a:r>
              <a:rPr lang="en-GB" sz="3600" dirty="0">
                <a:solidFill>
                  <a:schemeClr val="tx1">
                    <a:lumMod val="90000"/>
                    <a:lumOff val="10000"/>
                  </a:schemeClr>
                </a:solidFill>
                <a:latin typeface="Calibri" panose="020F0502020204030204"/>
              </a:rPr>
              <a:t>Five key elements – evidence can be used across multiple elements</a:t>
            </a:r>
          </a:p>
          <a:p>
            <a:pPr marL="428625" indent="-428625">
              <a:lnSpc>
                <a:spcPct val="100000"/>
              </a:lnSpc>
              <a:spcBef>
                <a:spcPts val="0"/>
              </a:spcBef>
              <a:spcAft>
                <a:spcPts val="1200"/>
              </a:spcAft>
              <a:buFont typeface="Arial" panose="020B0604020202020204" pitchFamily="34" charset="0"/>
              <a:buChar char="•"/>
              <a:defRPr/>
            </a:pPr>
            <a:r>
              <a:rPr lang="en-GB" sz="3600" dirty="0">
                <a:solidFill>
                  <a:schemeClr val="tx1">
                    <a:lumMod val="90000"/>
                    <a:lumOff val="10000"/>
                  </a:schemeClr>
                </a:solidFill>
                <a:latin typeface="Calibri" panose="020F0502020204030204"/>
              </a:rPr>
              <a:t>3 year window to submit evidence</a:t>
            </a:r>
          </a:p>
          <a:p>
            <a:pPr>
              <a:lnSpc>
                <a:spcPct val="100000"/>
              </a:lnSpc>
              <a:spcBef>
                <a:spcPts val="0"/>
              </a:spcBef>
              <a:defRPr/>
            </a:pPr>
            <a:endParaRPr lang="en-GB" sz="3600" b="1" dirty="0">
              <a:solidFill>
                <a:schemeClr val="tx1">
                  <a:lumMod val="90000"/>
                  <a:lumOff val="10000"/>
                </a:schemeClr>
              </a:solidFill>
              <a:latin typeface="Calibri" panose="020F0502020204030204"/>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41055" y="6350813"/>
            <a:ext cx="1434159" cy="166180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63390" y="6357834"/>
            <a:ext cx="1434159" cy="166939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33947" y="3203819"/>
            <a:ext cx="1441748" cy="166180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74208" y="3196230"/>
            <a:ext cx="1441749" cy="166939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08729" y="6343224"/>
            <a:ext cx="1441749" cy="1669392"/>
          </a:xfrm>
          <a:prstGeom prst="rect">
            <a:avLst/>
          </a:prstGeom>
        </p:spPr>
      </p:pic>
      <p:sp>
        <p:nvSpPr>
          <p:cNvPr id="12" name="TextBox 11"/>
          <p:cNvSpPr txBox="1"/>
          <p:nvPr/>
        </p:nvSpPr>
        <p:spPr>
          <a:xfrm>
            <a:off x="10620909" y="4866680"/>
            <a:ext cx="2585547" cy="923330"/>
          </a:xfrm>
          <a:prstGeom prst="rect">
            <a:avLst/>
          </a:prstGeom>
          <a:noFill/>
        </p:spPr>
        <p:txBody>
          <a:bodyPr wrap="square" rtlCol="0" anchor="ctr">
            <a:spAutoFit/>
          </a:bodyPr>
          <a:lstStyle/>
          <a:p>
            <a:pPr algn="ctr"/>
            <a:r>
              <a:rPr lang="en-GB" sz="2700" b="1" dirty="0">
                <a:solidFill>
                  <a:schemeClr val="accent1"/>
                </a:solidFill>
                <a:latin typeface="Helvetica Neue" panose="02000503000000020004" pitchFamily="2"/>
              </a:rPr>
              <a:t>Leadership in STEM</a:t>
            </a:r>
          </a:p>
        </p:txBody>
      </p:sp>
      <p:sp>
        <p:nvSpPr>
          <p:cNvPr id="13" name="TextBox 12"/>
          <p:cNvSpPr txBox="1"/>
          <p:nvPr/>
        </p:nvSpPr>
        <p:spPr>
          <a:xfrm>
            <a:off x="13547015" y="4888709"/>
            <a:ext cx="4088634" cy="1338828"/>
          </a:xfrm>
          <a:prstGeom prst="rect">
            <a:avLst/>
          </a:prstGeom>
          <a:noFill/>
        </p:spPr>
        <p:txBody>
          <a:bodyPr wrap="square" rtlCol="0" anchor="ctr">
            <a:spAutoFit/>
          </a:bodyPr>
          <a:lstStyle/>
          <a:p>
            <a:pPr algn="ctr"/>
            <a:r>
              <a:rPr lang="en-GB" sz="2700" b="1" dirty="0">
                <a:solidFill>
                  <a:schemeClr val="accent2"/>
                </a:solidFill>
                <a:latin typeface="Helvetica Neue" panose="02000503000000020004" pitchFamily="2"/>
              </a:rPr>
              <a:t>STEM family learning /</a:t>
            </a:r>
          </a:p>
          <a:p>
            <a:pPr algn="ctr"/>
            <a:r>
              <a:rPr lang="en-GB" sz="2700" b="1" dirty="0">
                <a:solidFill>
                  <a:schemeClr val="accent2"/>
                </a:solidFill>
                <a:latin typeface="Helvetica Neue" panose="02000503000000020004" pitchFamily="2"/>
              </a:rPr>
              <a:t>STEM learning in </a:t>
            </a:r>
          </a:p>
          <a:p>
            <a:pPr algn="ctr"/>
            <a:r>
              <a:rPr lang="en-GB" sz="2700" b="1" dirty="0">
                <a:solidFill>
                  <a:schemeClr val="accent2"/>
                </a:solidFill>
                <a:latin typeface="Helvetica Neue" panose="02000503000000020004" pitchFamily="2"/>
              </a:rPr>
              <a:t>the community</a:t>
            </a:r>
          </a:p>
        </p:txBody>
      </p:sp>
      <p:sp>
        <p:nvSpPr>
          <p:cNvPr id="14" name="TextBox 13"/>
          <p:cNvSpPr txBox="1"/>
          <p:nvPr/>
        </p:nvSpPr>
        <p:spPr>
          <a:xfrm>
            <a:off x="10036830" y="8035701"/>
            <a:ext cx="2585547" cy="1338828"/>
          </a:xfrm>
          <a:prstGeom prst="rect">
            <a:avLst/>
          </a:prstGeom>
          <a:noFill/>
        </p:spPr>
        <p:txBody>
          <a:bodyPr wrap="square" rtlCol="0" anchor="ctr">
            <a:spAutoFit/>
          </a:bodyPr>
          <a:lstStyle/>
          <a:p>
            <a:pPr algn="ctr"/>
            <a:r>
              <a:rPr lang="en-GB" sz="2700" b="1" dirty="0">
                <a:solidFill>
                  <a:schemeClr val="accent3"/>
                </a:solidFill>
                <a:latin typeface="Helvetica Neue" panose="02000503000000020004" pitchFamily="2"/>
              </a:rPr>
              <a:t>Employability and STEM partnerships</a:t>
            </a:r>
          </a:p>
        </p:txBody>
      </p:sp>
      <p:sp>
        <p:nvSpPr>
          <p:cNvPr id="15" name="TextBox 14"/>
          <p:cNvSpPr txBox="1"/>
          <p:nvPr/>
        </p:nvSpPr>
        <p:spPr>
          <a:xfrm>
            <a:off x="12865361" y="8035703"/>
            <a:ext cx="2585547" cy="1338828"/>
          </a:xfrm>
          <a:prstGeom prst="rect">
            <a:avLst/>
          </a:prstGeom>
          <a:noFill/>
        </p:spPr>
        <p:txBody>
          <a:bodyPr wrap="square" rtlCol="0" anchor="ctr">
            <a:spAutoFit/>
          </a:bodyPr>
          <a:lstStyle/>
          <a:p>
            <a:pPr algn="ctr"/>
            <a:r>
              <a:rPr lang="en-GB" sz="2700" b="1" dirty="0">
                <a:solidFill>
                  <a:schemeClr val="accent4"/>
                </a:solidFill>
                <a:latin typeface="Helvetica Neue" panose="02000503000000020004" pitchFamily="2"/>
              </a:rPr>
              <a:t>Curriculum and learner pathways</a:t>
            </a:r>
          </a:p>
        </p:txBody>
      </p:sp>
      <p:sp>
        <p:nvSpPr>
          <p:cNvPr id="16" name="TextBox 15"/>
          <p:cNvSpPr txBox="1"/>
          <p:nvPr/>
        </p:nvSpPr>
        <p:spPr>
          <a:xfrm>
            <a:off x="15587696" y="8042581"/>
            <a:ext cx="2585547" cy="1338828"/>
          </a:xfrm>
          <a:prstGeom prst="rect">
            <a:avLst/>
          </a:prstGeom>
          <a:noFill/>
        </p:spPr>
        <p:txBody>
          <a:bodyPr wrap="square" rtlCol="0" anchor="ctr">
            <a:spAutoFit/>
          </a:bodyPr>
          <a:lstStyle/>
          <a:p>
            <a:pPr algn="ctr"/>
            <a:r>
              <a:rPr lang="en-GB" sz="2700" b="1" dirty="0">
                <a:solidFill>
                  <a:schemeClr val="accent5"/>
                </a:solidFill>
                <a:latin typeface="Helvetica Neue" panose="02000503000000020004" pitchFamily="2"/>
              </a:rPr>
              <a:t>Equity and equality in STEM</a:t>
            </a:r>
          </a:p>
        </p:txBody>
      </p:sp>
    </p:spTree>
    <p:extLst>
      <p:ext uri="{BB962C8B-B14F-4D97-AF65-F5344CB8AC3E}">
        <p14:creationId xmlns:p14="http://schemas.microsoft.com/office/powerpoint/2010/main" val="407866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4486" y="9391629"/>
            <a:ext cx="17919026" cy="285790"/>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88000" y="0"/>
            <a:ext cx="13500000" cy="3640582"/>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9050"/>
            <a:ext cx="6606862" cy="3640582"/>
          </a:xfrm>
          <a:prstGeom prst="rect">
            <a:avLst/>
          </a:prstGeom>
        </p:spPr>
      </p:pic>
      <p:sp>
        <p:nvSpPr>
          <p:cNvPr id="5" name="TextBox 5"/>
          <p:cNvSpPr txBox="1"/>
          <p:nvPr/>
        </p:nvSpPr>
        <p:spPr>
          <a:xfrm>
            <a:off x="632861" y="976665"/>
            <a:ext cx="17022279" cy="674415"/>
          </a:xfrm>
          <a:prstGeom prst="rect">
            <a:avLst/>
          </a:prstGeom>
        </p:spPr>
        <p:txBody>
          <a:bodyPr lIns="0" tIns="0" rIns="0" bIns="0" rtlCol="0" anchor="t">
            <a:spAutoFit/>
          </a:bodyPr>
          <a:lstStyle/>
          <a:p>
            <a:pPr algn="l">
              <a:lnSpc>
                <a:spcPts val="4860"/>
              </a:lnSpc>
            </a:pPr>
            <a:r>
              <a:rPr lang="en-US" sz="6000" b="1" dirty="0" err="1">
                <a:solidFill>
                  <a:srgbClr val="00205C"/>
                </a:solidFill>
              </a:rPr>
              <a:t>Programme</a:t>
            </a:r>
            <a:r>
              <a:rPr lang="en-US" sz="6000" b="1" dirty="0">
                <a:solidFill>
                  <a:srgbClr val="00205C"/>
                </a:solidFill>
              </a:rPr>
              <a:t> Process</a:t>
            </a:r>
          </a:p>
        </p:txBody>
      </p:sp>
      <p:sp>
        <p:nvSpPr>
          <p:cNvPr id="8" name="TextBox 8"/>
          <p:cNvSpPr txBox="1"/>
          <p:nvPr/>
        </p:nvSpPr>
        <p:spPr>
          <a:xfrm>
            <a:off x="632861" y="1885950"/>
            <a:ext cx="13927054" cy="2205732"/>
          </a:xfrm>
          <a:prstGeom prst="rect">
            <a:avLst/>
          </a:prstGeom>
        </p:spPr>
        <p:txBody>
          <a:bodyPr lIns="0" tIns="0" rIns="0" bIns="0" rtlCol="0" anchor="t">
            <a:spAutoFit/>
          </a:bodyPr>
          <a:lstStyle/>
          <a:p>
            <a:pPr marL="777240" lvl="1" indent="-388620" algn="l">
              <a:lnSpc>
                <a:spcPts val="4320"/>
              </a:lnSpc>
              <a:buFont typeface="Arial"/>
              <a:buChar char="•"/>
            </a:pPr>
            <a:r>
              <a:rPr lang="en-US" sz="4000" spc="-143" dirty="0">
                <a:solidFill>
                  <a:schemeClr val="tx2"/>
                </a:solidFill>
              </a:rPr>
              <a:t>Register and carry out self-evaluation</a:t>
            </a:r>
          </a:p>
          <a:p>
            <a:pPr marL="777240" lvl="1" indent="-388620" algn="l">
              <a:lnSpc>
                <a:spcPts val="4320"/>
              </a:lnSpc>
              <a:buFont typeface="Arial"/>
              <a:buChar char="•"/>
            </a:pPr>
            <a:r>
              <a:rPr lang="en-US" sz="4000" spc="-143" dirty="0">
                <a:solidFill>
                  <a:schemeClr val="tx2"/>
                </a:solidFill>
              </a:rPr>
              <a:t>Complete setting profile</a:t>
            </a:r>
          </a:p>
          <a:p>
            <a:pPr marL="777240" lvl="1" indent="-388620" algn="l">
              <a:lnSpc>
                <a:spcPts val="4320"/>
              </a:lnSpc>
              <a:buFont typeface="Arial"/>
              <a:buChar char="•"/>
            </a:pPr>
            <a:r>
              <a:rPr lang="en-US" sz="4000" spc="-143" dirty="0">
                <a:solidFill>
                  <a:schemeClr val="tx2"/>
                </a:solidFill>
              </a:rPr>
              <a:t>Collate and submit evidence using PowerPoint template</a:t>
            </a:r>
          </a:p>
          <a:p>
            <a:pPr marL="777240" lvl="1" indent="-388620" algn="l">
              <a:lnSpc>
                <a:spcPts val="4320"/>
              </a:lnSpc>
              <a:buFont typeface="Arial"/>
              <a:buChar char="•"/>
            </a:pPr>
            <a:r>
              <a:rPr lang="en-US" sz="4000" spc="-143" dirty="0">
                <a:solidFill>
                  <a:schemeClr val="tx2"/>
                </a:solidFill>
              </a:rPr>
              <a:t>For full award - Action Plan and Validation Conversation</a:t>
            </a:r>
          </a:p>
        </p:txBody>
      </p:sp>
      <p:pic>
        <p:nvPicPr>
          <p:cNvPr id="9" name="Picture 8">
            <a:extLst>
              <a:ext uri="{FF2B5EF4-FFF2-40B4-BE49-F238E27FC236}">
                <a16:creationId xmlns:a16="http://schemas.microsoft.com/office/drawing/2014/main" id="{36A94725-1342-8815-72EF-8386BF17ED2D}"/>
              </a:ext>
            </a:extLst>
          </p:cNvPr>
          <p:cNvPicPr>
            <a:picLocks noChangeAspect="1"/>
          </p:cNvPicPr>
          <p:nvPr/>
        </p:nvPicPr>
        <p:blipFill>
          <a:blip r:embed="rId6"/>
          <a:stretch>
            <a:fillRect/>
          </a:stretch>
        </p:blipFill>
        <p:spPr>
          <a:xfrm>
            <a:off x="3433851" y="4072632"/>
            <a:ext cx="11420299" cy="642391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4486" y="9391629"/>
            <a:ext cx="17919026" cy="285790"/>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88000" y="0"/>
            <a:ext cx="13500000" cy="3640582"/>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9050"/>
            <a:ext cx="6606862" cy="3640582"/>
          </a:xfrm>
          <a:prstGeom prst="rect">
            <a:avLst/>
          </a:prstGeom>
        </p:spPr>
      </p:pic>
      <p:sp>
        <p:nvSpPr>
          <p:cNvPr id="5" name="TextBox 5"/>
          <p:cNvSpPr txBox="1"/>
          <p:nvPr/>
        </p:nvSpPr>
        <p:spPr>
          <a:xfrm>
            <a:off x="617962" y="1892153"/>
            <a:ext cx="13499999" cy="8084585"/>
          </a:xfrm>
          <a:prstGeom prst="rect">
            <a:avLst/>
          </a:prstGeom>
        </p:spPr>
        <p:txBody>
          <a:bodyPr wrap="square" lIns="0" tIns="0" rIns="0" bIns="0" rtlCol="0" anchor="t">
            <a:spAutoFit/>
          </a:bodyPr>
          <a:lstStyle/>
          <a:p>
            <a:pPr marL="651053" lvl="1" indent="-325526">
              <a:spcAft>
                <a:spcPts val="300"/>
              </a:spcAft>
              <a:buFont typeface="Arial"/>
              <a:buChar char="•"/>
            </a:pPr>
            <a:r>
              <a:rPr lang="en-GB" sz="3400" spc="-140" dirty="0">
                <a:solidFill>
                  <a:schemeClr val="tx2"/>
                </a:solidFill>
              </a:rPr>
              <a:t>STEM learning strongly supports Learning for Sustainability, the UN Sustainable Development Goals including learning about the climate emergency and threats to biodiversity.</a:t>
            </a:r>
          </a:p>
          <a:p>
            <a:pPr marL="651053" lvl="1" indent="-325526">
              <a:spcAft>
                <a:spcPts val="300"/>
              </a:spcAft>
              <a:buFont typeface="Arial"/>
              <a:buChar char="•"/>
            </a:pPr>
            <a:r>
              <a:rPr lang="en-GB" sz="3400" spc="-140" dirty="0">
                <a:solidFill>
                  <a:schemeClr val="tx2"/>
                </a:solidFill>
              </a:rPr>
              <a:t>Engaging STEM contexts help us deliver literacy, numeracy and digital literacy. </a:t>
            </a:r>
          </a:p>
          <a:p>
            <a:pPr marL="651053" lvl="1" indent="-325526">
              <a:spcAft>
                <a:spcPts val="300"/>
              </a:spcAft>
              <a:buFont typeface="Arial"/>
              <a:buChar char="•"/>
            </a:pPr>
            <a:r>
              <a:rPr lang="en-GB" sz="3400" spc="-140" dirty="0">
                <a:solidFill>
                  <a:schemeClr val="tx2"/>
                </a:solidFill>
              </a:rPr>
              <a:t>We are using creative approaches in STEM to promote curiosity, open-mindedness, imagination, problem solving and diversity.</a:t>
            </a:r>
          </a:p>
          <a:p>
            <a:pPr marL="651053" lvl="1" indent="-325526">
              <a:spcAft>
                <a:spcPts val="300"/>
              </a:spcAft>
              <a:buFont typeface="Arial"/>
              <a:buChar char="•"/>
            </a:pPr>
            <a:r>
              <a:rPr lang="en-GB" sz="3400" spc="-140" dirty="0">
                <a:solidFill>
                  <a:schemeClr val="tx2"/>
                </a:solidFill>
              </a:rPr>
              <a:t>Collaboration with learning community colleagues is helping us to improve continuity and progression in STEM learning.</a:t>
            </a:r>
          </a:p>
          <a:p>
            <a:pPr marL="651053" lvl="1" indent="-325526">
              <a:spcAft>
                <a:spcPts val="300"/>
              </a:spcAft>
              <a:buFont typeface="Arial"/>
              <a:buChar char="•"/>
            </a:pPr>
            <a:r>
              <a:rPr lang="en-GB" sz="3400" spc="-140" dirty="0">
                <a:solidFill>
                  <a:schemeClr val="tx2"/>
                </a:solidFill>
              </a:rPr>
              <a:t>We are helping learners develop a belief in their own abilities. The support we provide to learners and their families helps learners make informed choices about STEM learner pathways, not limited by stereotypes. </a:t>
            </a:r>
          </a:p>
          <a:p>
            <a:pPr marL="651053" lvl="1" indent="-325526">
              <a:spcAft>
                <a:spcPts val="300"/>
              </a:spcAft>
              <a:buFont typeface="Arial"/>
              <a:buChar char="•"/>
            </a:pPr>
            <a:r>
              <a:rPr lang="en-GB" sz="3400" spc="-140" dirty="0">
                <a:solidFill>
                  <a:schemeClr val="tx2"/>
                </a:solidFill>
              </a:rPr>
              <a:t>We encourage all learners to develop a wide range of skills and take account of labour market needs when planning the curriculum to prepare learners for a variety of STEM careers, including green jobs.</a:t>
            </a:r>
            <a:endParaRPr lang="en-US" sz="3400" spc="-140" dirty="0">
              <a:solidFill>
                <a:schemeClr val="tx2"/>
              </a:solidFill>
            </a:endParaRPr>
          </a:p>
          <a:p>
            <a:pPr algn="l">
              <a:lnSpc>
                <a:spcPts val="4320"/>
              </a:lnSpc>
            </a:pPr>
            <a:endParaRPr lang="en-US" sz="3400" spc="-140" dirty="0">
              <a:solidFill>
                <a:schemeClr val="tx2"/>
              </a:solidFill>
            </a:endParaRPr>
          </a:p>
        </p:txBody>
      </p:sp>
      <p:sp>
        <p:nvSpPr>
          <p:cNvPr id="6" name="TextBox 6"/>
          <p:cNvSpPr txBox="1"/>
          <p:nvPr/>
        </p:nvSpPr>
        <p:spPr>
          <a:xfrm>
            <a:off x="993742" y="941398"/>
            <a:ext cx="17022279" cy="654090"/>
          </a:xfrm>
          <a:prstGeom prst="rect">
            <a:avLst/>
          </a:prstGeom>
        </p:spPr>
        <p:txBody>
          <a:bodyPr lIns="0" tIns="0" rIns="0" bIns="0" rtlCol="0" anchor="t">
            <a:spAutoFit/>
          </a:bodyPr>
          <a:lstStyle/>
          <a:p>
            <a:pPr algn="l">
              <a:lnSpc>
                <a:spcPts val="4860"/>
              </a:lnSpc>
            </a:pPr>
            <a:r>
              <a:rPr lang="en-GB" sz="5400" b="1" dirty="0">
                <a:solidFill>
                  <a:srgbClr val="00205C"/>
                </a:solidFill>
                <a:latin typeface="+mj-lt"/>
              </a:rPr>
              <a:t>Curriculum and Learner Pathways examples:</a:t>
            </a:r>
            <a:endParaRPr lang="en-US" sz="5400" b="1" dirty="0">
              <a:solidFill>
                <a:srgbClr val="00205C"/>
              </a:solidFill>
              <a:latin typeface="+mj-lt"/>
            </a:endParaRPr>
          </a:p>
        </p:txBody>
      </p:sp>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r="870" b="870"/>
          <a:stretch>
            <a:fillRect/>
          </a:stretch>
        </p:blipFill>
        <p:spPr>
          <a:xfrm>
            <a:off x="15570512" y="4105026"/>
            <a:ext cx="1678767" cy="1945239"/>
          </a:xfrm>
          <a:prstGeom prst="rect">
            <a:avLst/>
          </a:prstGeom>
        </p:spPr>
      </p:pic>
      <p:sp>
        <p:nvSpPr>
          <p:cNvPr id="15" name="TextBox 15"/>
          <p:cNvSpPr txBox="1"/>
          <p:nvPr/>
        </p:nvSpPr>
        <p:spPr>
          <a:xfrm>
            <a:off x="15163800" y="6181974"/>
            <a:ext cx="2402667" cy="1231106"/>
          </a:xfrm>
          <a:prstGeom prst="rect">
            <a:avLst/>
          </a:prstGeom>
        </p:spPr>
        <p:txBody>
          <a:bodyPr lIns="0" tIns="0" rIns="0" bIns="0" rtlCol="0" anchor="t">
            <a:spAutoFit/>
          </a:bodyPr>
          <a:lstStyle/>
          <a:p>
            <a:pPr algn="ctr">
              <a:lnSpc>
                <a:spcPts val="3240"/>
              </a:lnSpc>
            </a:pPr>
            <a:r>
              <a:rPr lang="en-US" sz="3200" dirty="0">
                <a:solidFill>
                  <a:srgbClr val="CC38B2"/>
                </a:solidFill>
                <a:latin typeface="Arimo Bold"/>
              </a:rPr>
              <a:t>Curriculum and learner pathways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A picture containing child, little, outdoor, grass&#10;&#10;Description generated with very high confidence">
            <a:extLst>
              <a:ext uri="{FF2B5EF4-FFF2-40B4-BE49-F238E27FC236}">
                <a16:creationId xmlns:a16="http://schemas.microsoft.com/office/drawing/2014/main" id="{F7CECAD9-2454-49C8-AD30-8CCE58CBAD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82"/>
          <a:stretch/>
        </p:blipFill>
        <p:spPr>
          <a:xfrm>
            <a:off x="2528639" y="7548145"/>
            <a:ext cx="2004407" cy="2388995"/>
          </a:xfrm>
          <a:prstGeom prst="rect">
            <a:avLst/>
          </a:prstGeom>
        </p:spPr>
      </p:pic>
      <p:sp>
        <p:nvSpPr>
          <p:cNvPr id="13" name="TextBox 12"/>
          <p:cNvSpPr txBox="1"/>
          <p:nvPr/>
        </p:nvSpPr>
        <p:spPr>
          <a:xfrm>
            <a:off x="3461392" y="1926971"/>
            <a:ext cx="13292966" cy="738664"/>
          </a:xfrm>
          <a:prstGeom prst="rect">
            <a:avLst/>
          </a:prstGeom>
          <a:noFill/>
        </p:spPr>
        <p:txBody>
          <a:bodyPr wrap="square" rtlCol="0" anchor="t">
            <a:spAutoFit/>
          </a:bodyPr>
          <a:lstStyle/>
          <a:p>
            <a:r>
              <a:rPr lang="en-GB" sz="3000" dirty="0">
                <a:solidFill>
                  <a:prstClr val="black"/>
                </a:solidFill>
                <a:latin typeface="Arial"/>
              </a:rPr>
              <a:t>Engineering and Science Exploration in the Garden.</a:t>
            </a:r>
            <a:r>
              <a:rPr lang="en-GB" sz="4200" dirty="0">
                <a:solidFill>
                  <a:prstClr val="black"/>
                </a:solidFill>
                <a:latin typeface="Arial"/>
              </a:rPr>
              <a:t>  </a:t>
            </a:r>
            <a:endParaRPr lang="en-GB" sz="4200" dirty="0">
              <a:solidFill>
                <a:prstClr val="black"/>
              </a:solidFill>
              <a:latin typeface="Arial"/>
              <a:cs typeface="Arial"/>
            </a:endParaRPr>
          </a:p>
        </p:txBody>
      </p:sp>
      <p:pic>
        <p:nvPicPr>
          <p:cNvPr id="14" name="Picture 4" descr="A group of people standing in front of a building&#10;&#10;Description generated with high confidence">
            <a:extLst>
              <a:ext uri="{FF2B5EF4-FFF2-40B4-BE49-F238E27FC236}">
                <a16:creationId xmlns:a16="http://schemas.microsoft.com/office/drawing/2014/main" id="{74D55E11-707D-4F40-84A4-8A02CAB9D4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083" y="5796677"/>
            <a:ext cx="2249084" cy="4121744"/>
          </a:xfrm>
          <a:prstGeom prst="rect">
            <a:avLst/>
          </a:prstGeom>
        </p:spPr>
      </p:pic>
      <p:pic>
        <p:nvPicPr>
          <p:cNvPr id="15" name="Picture 17" descr="A picture containing outdoor, grass, person, child&#10;&#10;Description generated with very high confidence">
            <a:extLst>
              <a:ext uri="{FF2B5EF4-FFF2-40B4-BE49-F238E27FC236}">
                <a16:creationId xmlns:a16="http://schemas.microsoft.com/office/drawing/2014/main" id="{4454CE54-C905-4CC6-837A-17D592E99240}"/>
              </a:ext>
            </a:extLst>
          </p:cNvPr>
          <p:cNvPicPr>
            <a:picLocks noChangeAspect="1"/>
          </p:cNvPicPr>
          <p:nvPr/>
        </p:nvPicPr>
        <p:blipFill>
          <a:blip r:embed="rId5"/>
          <a:stretch>
            <a:fillRect/>
          </a:stretch>
        </p:blipFill>
        <p:spPr>
          <a:xfrm>
            <a:off x="343884" y="2106383"/>
            <a:ext cx="2153472" cy="3706376"/>
          </a:xfrm>
          <a:prstGeom prst="rect">
            <a:avLst/>
          </a:prstGeom>
        </p:spPr>
      </p:pic>
      <p:sp>
        <p:nvSpPr>
          <p:cNvPr id="16" name="TextBox 15">
            <a:extLst>
              <a:ext uri="{FF2B5EF4-FFF2-40B4-BE49-F238E27FC236}">
                <a16:creationId xmlns:a16="http://schemas.microsoft.com/office/drawing/2014/main" id="{BF9C4F6A-FA38-43D2-95EB-9EAEDC6DDFBE}"/>
              </a:ext>
            </a:extLst>
          </p:cNvPr>
          <p:cNvSpPr txBox="1"/>
          <p:nvPr/>
        </p:nvSpPr>
        <p:spPr>
          <a:xfrm>
            <a:off x="2522166" y="2712497"/>
            <a:ext cx="5336625" cy="5355312"/>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GB" sz="2400" u="sng" dirty="0">
                <a:solidFill>
                  <a:prstClr val="black"/>
                </a:solidFill>
                <a:latin typeface="Arial"/>
                <a:cs typeface="Arial"/>
              </a:rPr>
              <a:t>Exploring Simple Machines</a:t>
            </a:r>
            <a:endParaRPr lang="en-GB" sz="2400" dirty="0">
              <a:solidFill>
                <a:prstClr val="black"/>
              </a:solidFill>
              <a:latin typeface="Arial"/>
              <a:cs typeface="Arial"/>
            </a:endParaRPr>
          </a:p>
          <a:p>
            <a:r>
              <a:rPr lang="en-GB" sz="2400" dirty="0">
                <a:solidFill>
                  <a:prstClr val="black"/>
                </a:solidFill>
                <a:latin typeface="Arial"/>
                <a:cs typeface="Arial"/>
              </a:rPr>
              <a:t> Through providing provocations such as pulley, syphons, wheels and levers children explore how simple machines work and what we can use them for.  Developing creativity and innovation  within children's play and learning. Giving children the skills to become computational thinkers, using problem solving skills to make the machines work. Children build resilience as they work through difficult tasks. </a:t>
            </a:r>
          </a:p>
          <a:p>
            <a:endParaRPr lang="en-GB" sz="2700" dirty="0">
              <a:solidFill>
                <a:prstClr val="black"/>
              </a:solidFill>
              <a:latin typeface="Arial"/>
              <a:cs typeface="Arial"/>
            </a:endParaRPr>
          </a:p>
        </p:txBody>
      </p:sp>
      <p:sp>
        <p:nvSpPr>
          <p:cNvPr id="17" name="TextBox 16">
            <a:extLst>
              <a:ext uri="{FF2B5EF4-FFF2-40B4-BE49-F238E27FC236}">
                <a16:creationId xmlns:a16="http://schemas.microsoft.com/office/drawing/2014/main" id="{A25BA7EA-FFBA-4F95-9BDD-E58A0763696F}"/>
              </a:ext>
            </a:extLst>
          </p:cNvPr>
          <p:cNvSpPr txBox="1"/>
          <p:nvPr/>
        </p:nvSpPr>
        <p:spPr>
          <a:xfrm>
            <a:off x="8224932" y="3689101"/>
            <a:ext cx="4114800" cy="4247317"/>
          </a:xfrm>
          <a:prstGeom prst="rect">
            <a:avLst/>
          </a:prstGeom>
          <a:solidFill>
            <a:sysClr val="window" lastClr="FFFFFF">
              <a:lumMod val="95000"/>
            </a:sysClr>
          </a:solid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400" i="1" kern="0" dirty="0">
                <a:solidFill>
                  <a:srgbClr val="8064A2"/>
                </a:solidFill>
                <a:latin typeface="Arial"/>
                <a:cs typeface="Arial"/>
              </a:rPr>
              <a:t>"It's (the pulley) for pulling stuff up, I put crab apples and stones in my bucket." S</a:t>
            </a:r>
          </a:p>
          <a:p>
            <a:pPr defTabSz="1371600">
              <a:defRPr/>
            </a:pPr>
            <a:r>
              <a:rPr lang="en-GB" sz="2400" i="1" kern="0" dirty="0">
                <a:solidFill>
                  <a:srgbClr val="8064A2"/>
                </a:solidFill>
                <a:latin typeface="Arial"/>
                <a:cs typeface="Arial"/>
              </a:rPr>
              <a:t>"I was pulling on it so I could climb up and down." M</a:t>
            </a:r>
          </a:p>
          <a:p>
            <a:pPr defTabSz="1371600">
              <a:defRPr/>
            </a:pPr>
            <a:r>
              <a:rPr lang="en-GB" sz="2400" i="1" kern="0" dirty="0">
                <a:solidFill>
                  <a:srgbClr val="8064A2"/>
                </a:solidFill>
                <a:latin typeface="Arial"/>
                <a:cs typeface="Arial"/>
              </a:rPr>
              <a:t>"The bucket is for catching things." M</a:t>
            </a:r>
          </a:p>
          <a:p>
            <a:pPr defTabSz="1371600">
              <a:defRPr/>
            </a:pPr>
            <a:r>
              <a:rPr lang="en-GB" sz="2400" i="1" kern="0" dirty="0">
                <a:solidFill>
                  <a:srgbClr val="8064A2"/>
                </a:solidFill>
                <a:latin typeface="Arial"/>
                <a:ea typeface="+mn-lt"/>
                <a:cs typeface="Arial"/>
              </a:rPr>
              <a:t>"I don't know how to open the pulley. I did tie a knot; I think I need a hook." R</a:t>
            </a:r>
            <a:endParaRPr lang="en-GB" sz="2400" i="1" kern="0" dirty="0">
              <a:solidFill>
                <a:srgbClr val="8064A2"/>
              </a:solidFill>
              <a:latin typeface="Arial"/>
            </a:endParaRPr>
          </a:p>
          <a:p>
            <a:pPr defTabSz="1371600">
              <a:defRPr/>
            </a:pPr>
            <a:endParaRPr lang="en-GB" sz="2700" kern="0" dirty="0">
              <a:solidFill>
                <a:prstClr val="black"/>
              </a:solidFill>
              <a:latin typeface="Arial"/>
              <a:cs typeface="Arial"/>
            </a:endParaRPr>
          </a:p>
        </p:txBody>
      </p:sp>
      <p:pic>
        <p:nvPicPr>
          <p:cNvPr id="18" name="Picture 9" descr="A picture containing outdoor, person, child, boy&#10;&#10;Description generated with very high confidence">
            <a:extLst>
              <a:ext uri="{FF2B5EF4-FFF2-40B4-BE49-F238E27FC236}">
                <a16:creationId xmlns:a16="http://schemas.microsoft.com/office/drawing/2014/main" id="{35C7EA8C-D904-4128-9995-32689DB98F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13340" y="6310686"/>
            <a:ext cx="4114800" cy="2320119"/>
          </a:xfrm>
          <a:prstGeom prst="rect">
            <a:avLst/>
          </a:prstGeom>
        </p:spPr>
      </p:pic>
      <p:sp>
        <p:nvSpPr>
          <p:cNvPr id="19" name="TextBox 1">
            <a:extLst>
              <a:ext uri="{FF2B5EF4-FFF2-40B4-BE49-F238E27FC236}">
                <a16:creationId xmlns:a16="http://schemas.microsoft.com/office/drawing/2014/main" id="{C5D168A1-B194-4764-8F3A-43AABFC04577}"/>
              </a:ext>
            </a:extLst>
          </p:cNvPr>
          <p:cNvSpPr txBox="1"/>
          <p:nvPr/>
        </p:nvSpPr>
        <p:spPr>
          <a:xfrm>
            <a:off x="12787137" y="3443831"/>
            <a:ext cx="5343897" cy="3000821"/>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700" dirty="0">
                <a:solidFill>
                  <a:srgbClr val="F79646"/>
                </a:solidFill>
                <a:latin typeface="Arial"/>
              </a:rPr>
              <a:t>At </a:t>
            </a:r>
            <a:r>
              <a:rPr lang="en-GB" sz="2700" dirty="0" err="1">
                <a:solidFill>
                  <a:srgbClr val="F79646"/>
                </a:solidFill>
                <a:latin typeface="Arial"/>
              </a:rPr>
              <a:t>Wellgreen</a:t>
            </a:r>
            <a:r>
              <a:rPr lang="en-GB" sz="2700" dirty="0">
                <a:solidFill>
                  <a:srgbClr val="F79646"/>
                </a:solidFill>
                <a:latin typeface="Arial"/>
              </a:rPr>
              <a:t> Nursery we are responsive to the natural world. Exploring changing seasons with children as they occur.  Allowing children to make sense of the world around them. </a:t>
            </a:r>
          </a:p>
          <a:p>
            <a:endParaRPr lang="en-GB" sz="2700" dirty="0">
              <a:solidFill>
                <a:prstClr val="black"/>
              </a:solidFill>
              <a:latin typeface="Arial"/>
            </a:endParaRPr>
          </a:p>
        </p:txBody>
      </p:sp>
      <p:sp>
        <p:nvSpPr>
          <p:cNvPr id="20" name="TextBox 19">
            <a:extLst>
              <a:ext uri="{FF2B5EF4-FFF2-40B4-BE49-F238E27FC236}">
                <a16:creationId xmlns:a16="http://schemas.microsoft.com/office/drawing/2014/main" id="{EDAC74BB-ECFE-45D6-A9D7-42A0143DE466}"/>
              </a:ext>
            </a:extLst>
          </p:cNvPr>
          <p:cNvSpPr txBox="1"/>
          <p:nvPr/>
        </p:nvSpPr>
        <p:spPr>
          <a:xfrm>
            <a:off x="13610876" y="8465452"/>
            <a:ext cx="4173921" cy="553998"/>
          </a:xfrm>
          <a:prstGeom prst="rect">
            <a:avLst/>
          </a:prstGeom>
          <a:solidFill>
            <a:srgbClr val="EEECE1"/>
          </a:solid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700" kern="0">
                <a:solidFill>
                  <a:prstClr val="black"/>
                </a:solidFill>
                <a:latin typeface="Ink Free"/>
              </a:rPr>
              <a:t>Properties</a:t>
            </a:r>
          </a:p>
        </p:txBody>
      </p:sp>
      <p:sp>
        <p:nvSpPr>
          <p:cNvPr id="21" name="TextBox 20">
            <a:extLst>
              <a:ext uri="{FF2B5EF4-FFF2-40B4-BE49-F238E27FC236}">
                <a16:creationId xmlns:a16="http://schemas.microsoft.com/office/drawing/2014/main" id="{C59CA2B5-5280-4D3E-B0E8-403D0D6E85F1}"/>
              </a:ext>
            </a:extLst>
          </p:cNvPr>
          <p:cNvSpPr txBox="1"/>
          <p:nvPr/>
        </p:nvSpPr>
        <p:spPr>
          <a:xfrm>
            <a:off x="4477162" y="9390789"/>
            <a:ext cx="2518541" cy="553998"/>
          </a:xfrm>
          <a:prstGeom prst="rect">
            <a:avLst/>
          </a:prstGeom>
          <a:solidFill>
            <a:srgbClr val="EEECE1"/>
          </a:solid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700" kern="0">
                <a:solidFill>
                  <a:prstClr val="black"/>
                </a:solidFill>
                <a:latin typeface="Ink Free"/>
              </a:rPr>
              <a:t>Exploration</a:t>
            </a:r>
          </a:p>
        </p:txBody>
      </p:sp>
      <p:pic>
        <p:nvPicPr>
          <p:cNvPr id="22" name="Picture 16" descr="A picture containing person, young, fence, child&#10;&#10;Description generated with very high confidence">
            <a:extLst>
              <a:ext uri="{FF2B5EF4-FFF2-40B4-BE49-F238E27FC236}">
                <a16:creationId xmlns:a16="http://schemas.microsoft.com/office/drawing/2014/main" id="{86A6EE9A-E509-4D6C-A1FD-ACC2F080F3C8}"/>
              </a:ext>
            </a:extLst>
          </p:cNvPr>
          <p:cNvPicPr>
            <a:picLocks noChangeAspect="1"/>
          </p:cNvPicPr>
          <p:nvPr/>
        </p:nvPicPr>
        <p:blipFill>
          <a:blip r:embed="rId7"/>
          <a:stretch>
            <a:fillRect/>
          </a:stretch>
        </p:blipFill>
        <p:spPr>
          <a:xfrm>
            <a:off x="4546136" y="7535802"/>
            <a:ext cx="2459421" cy="1853595"/>
          </a:xfrm>
          <a:prstGeom prst="rect">
            <a:avLst/>
          </a:prstGeom>
        </p:spPr>
      </p:pic>
      <p:sp>
        <p:nvSpPr>
          <p:cNvPr id="23" name="TextBox 22"/>
          <p:cNvSpPr txBox="1"/>
          <p:nvPr/>
        </p:nvSpPr>
        <p:spPr>
          <a:xfrm>
            <a:off x="7896261" y="1550385"/>
            <a:ext cx="9499359" cy="923330"/>
          </a:xfrm>
          <a:prstGeom prst="rect">
            <a:avLst/>
          </a:prstGeom>
          <a:noFill/>
        </p:spPr>
        <p:txBody>
          <a:bodyPr wrap="square" rtlCol="0">
            <a:spAutoFit/>
          </a:bodyPr>
          <a:lstStyle/>
          <a:p>
            <a:r>
              <a:rPr lang="en-GB" sz="2700" dirty="0"/>
              <a:t>Increasing creativity and employability</a:t>
            </a:r>
          </a:p>
          <a:p>
            <a:endParaRPr lang="en-GB" sz="2700" dirty="0"/>
          </a:p>
        </p:txBody>
      </p:sp>
      <p:sp>
        <p:nvSpPr>
          <p:cNvPr id="2" name="TextBox 1">
            <a:extLst>
              <a:ext uri="{FF2B5EF4-FFF2-40B4-BE49-F238E27FC236}">
                <a16:creationId xmlns:a16="http://schemas.microsoft.com/office/drawing/2014/main" id="{ABBEE07D-912F-C276-A2C6-92AFBED77BE3}"/>
              </a:ext>
            </a:extLst>
          </p:cNvPr>
          <p:cNvSpPr txBox="1"/>
          <p:nvPr/>
        </p:nvSpPr>
        <p:spPr>
          <a:xfrm>
            <a:off x="10591800" y="9373435"/>
            <a:ext cx="74718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F79646">
                    <a:lumMod val="75000"/>
                  </a:srgbClr>
                </a:solidFill>
                <a:effectLst/>
                <a:uLnTx/>
                <a:uFillTx/>
                <a:latin typeface="Arial"/>
                <a:ea typeface="+mn-ea"/>
                <a:cs typeface="+mn-cs"/>
              </a:rPr>
              <a:t>Wellgreen</a:t>
            </a:r>
            <a:r>
              <a:rPr kumimoji="0" lang="en-GB" sz="3000" b="0" i="0" u="none" strike="noStrike" kern="0" cap="none" spc="0" normalizeH="0" baseline="0" noProof="0" dirty="0">
                <a:ln>
                  <a:noFill/>
                </a:ln>
                <a:solidFill>
                  <a:srgbClr val="F79646">
                    <a:lumMod val="75000"/>
                  </a:srgbClr>
                </a:solidFill>
                <a:effectLst/>
                <a:uLnTx/>
                <a:uFillTx/>
                <a:latin typeface="Arial"/>
                <a:ea typeface="+mn-ea"/>
                <a:cs typeface="+mn-cs"/>
              </a:rPr>
              <a:t> Nursery, Stirling</a:t>
            </a:r>
          </a:p>
        </p:txBody>
      </p:sp>
    </p:spTree>
    <p:extLst>
      <p:ext uri="{BB962C8B-B14F-4D97-AF65-F5344CB8AC3E}">
        <p14:creationId xmlns:p14="http://schemas.microsoft.com/office/powerpoint/2010/main" val="97492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eelOff"/>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NAP">
      <a:dk1>
        <a:srgbClr val="00205C"/>
      </a:dk1>
      <a:lt1>
        <a:sysClr val="window" lastClr="FFFFFF"/>
      </a:lt1>
      <a:dk2>
        <a:srgbClr val="3D3C3B"/>
      </a:dk2>
      <a:lt2>
        <a:srgbClr val="F2F2F2"/>
      </a:lt2>
      <a:accent1>
        <a:srgbClr val="009765"/>
      </a:accent1>
      <a:accent2>
        <a:srgbClr val="0092C1"/>
      </a:accent2>
      <a:accent3>
        <a:srgbClr val="0040A4"/>
      </a:accent3>
      <a:accent4>
        <a:srgbClr val="CC38B2"/>
      </a:accent4>
      <a:accent5>
        <a:srgbClr val="FF8720"/>
      </a:accent5>
      <a:accent6>
        <a:srgbClr val="00A3B2"/>
      </a:accent6>
      <a:hlink>
        <a:srgbClr val="275B9C"/>
      </a:hlink>
      <a:folHlink>
        <a:srgbClr val="954F72"/>
      </a:folHlink>
    </a:clrScheme>
    <a:fontScheme name="SNAP">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AP PPT template" id="{37295435-E9E1-4F4A-904F-52EB2071BAEC}" vid="{A09BE671-AFC9-4CFE-BE16-A7EBBF294C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1359</TotalTime>
  <Words>2425</Words>
  <Application>Microsoft Office PowerPoint</Application>
  <PresentationFormat>Custom</PresentationFormat>
  <Paragraphs>299</Paragraphs>
  <Slides>22</Slides>
  <Notes>20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Arimo Bold</vt:lpstr>
      <vt:lpstr>Courier New</vt:lpstr>
      <vt:lpstr>Helvetica Neue</vt:lpstr>
      <vt:lpstr>Calibri</vt:lpstr>
      <vt:lpstr>Open Sans Light Bold</vt:lpstr>
      <vt:lpstr>Arial</vt:lpstr>
      <vt:lpstr>HelveticaNeue-Bold</vt:lpstr>
      <vt:lpstr>Arial Narrow</vt:lpstr>
      <vt:lpstr>Helveticish</vt:lpstr>
      <vt:lpstr>Open Sans</vt:lpstr>
      <vt:lpstr>Symbol</vt:lpstr>
      <vt:lpstr>Ink Free</vt:lpstr>
      <vt:lpstr>Helveticish Bold</vt:lpstr>
      <vt:lpstr>Office Theme</vt:lpstr>
      <vt:lpstr>1_Office Theme</vt:lpstr>
      <vt:lpstr>PowerPoint Presentation</vt:lpstr>
      <vt:lpstr>PowerPoint Presentation</vt:lpstr>
      <vt:lpstr>PowerPoint Presentation</vt:lpstr>
      <vt:lpstr>STEM Nation Award – Update</vt:lpstr>
      <vt:lpstr>PowerPoint Presentation</vt:lpstr>
      <vt:lpstr>The five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Structures /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Nation Award - West Lothian.pptx</dc:title>
  <dc:creator>Stewart I (Ian)</dc:creator>
  <cp:lastModifiedBy>Ian Stewart</cp:lastModifiedBy>
  <cp:revision>20</cp:revision>
  <dcterms:created xsi:type="dcterms:W3CDTF">2006-08-16T00:00:00Z</dcterms:created>
  <dcterms:modified xsi:type="dcterms:W3CDTF">2023-02-23T14:19:32Z</dcterms:modified>
  <dc:identifier>DAFMG5kQvxk</dc:identifier>
</cp:coreProperties>
</file>