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74" r:id="rId6"/>
    <p:sldId id="279" r:id="rId7"/>
    <p:sldId id="260" r:id="rId8"/>
    <p:sldId id="261" r:id="rId9"/>
    <p:sldId id="276" r:id="rId10"/>
    <p:sldId id="596" r:id="rId11"/>
    <p:sldId id="594" r:id="rId12"/>
    <p:sldId id="300" r:id="rId13"/>
  </p:sldIdLst>
  <p:sldSz cx="18288000" cy="10287000"/>
  <p:notesSz cx="6858000" cy="9144000"/>
  <p:embeddedFontLst>
    <p:embeddedFont>
      <p:font typeface="Arimo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0567" autoAdjust="0"/>
  </p:normalViewPr>
  <p:slideViewPr>
    <p:cSldViewPr>
      <p:cViewPr varScale="1">
        <p:scale>
          <a:sx n="34" d="100"/>
          <a:sy n="34" d="100"/>
        </p:scale>
        <p:origin x="118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Stewart" userId="6eaa93d3-7b58-4069-b5e8-4e9c154c0d8b" providerId="ADAL" clId="{B12C6221-6487-4C3D-A64B-16E370D3B6A0}"/>
    <pc:docChg chg="delSld delMainMaster">
      <pc:chgData name="Ian Stewart" userId="6eaa93d3-7b58-4069-b5e8-4e9c154c0d8b" providerId="ADAL" clId="{B12C6221-6487-4C3D-A64B-16E370D3B6A0}" dt="2023-02-15T15:19:08.708" v="0" actId="47"/>
      <pc:docMkLst>
        <pc:docMk/>
      </pc:docMkLst>
      <pc:sldChg chg="del">
        <pc:chgData name="Ian Stewart" userId="6eaa93d3-7b58-4069-b5e8-4e9c154c0d8b" providerId="ADAL" clId="{B12C6221-6487-4C3D-A64B-16E370D3B6A0}" dt="2023-02-15T15:19:08.708" v="0" actId="47"/>
        <pc:sldMkLst>
          <pc:docMk/>
          <pc:sldMk cId="0" sldId="265"/>
        </pc:sldMkLst>
      </pc:sldChg>
      <pc:sldChg chg="del">
        <pc:chgData name="Ian Stewart" userId="6eaa93d3-7b58-4069-b5e8-4e9c154c0d8b" providerId="ADAL" clId="{B12C6221-6487-4C3D-A64B-16E370D3B6A0}" dt="2023-02-15T15:19:08.708" v="0" actId="47"/>
        <pc:sldMkLst>
          <pc:docMk/>
          <pc:sldMk cId="4078664871" sldId="266"/>
        </pc:sldMkLst>
      </pc:sldChg>
      <pc:sldChg chg="del">
        <pc:chgData name="Ian Stewart" userId="6eaa93d3-7b58-4069-b5e8-4e9c154c0d8b" providerId="ADAL" clId="{B12C6221-6487-4C3D-A64B-16E370D3B6A0}" dt="2023-02-15T15:19:08.708" v="0" actId="47"/>
        <pc:sldMkLst>
          <pc:docMk/>
          <pc:sldMk cId="2608155138" sldId="277"/>
        </pc:sldMkLst>
      </pc:sldChg>
      <pc:sldChg chg="del">
        <pc:chgData name="Ian Stewart" userId="6eaa93d3-7b58-4069-b5e8-4e9c154c0d8b" providerId="ADAL" clId="{B12C6221-6487-4C3D-A64B-16E370D3B6A0}" dt="2023-02-15T15:19:08.708" v="0" actId="47"/>
        <pc:sldMkLst>
          <pc:docMk/>
          <pc:sldMk cId="0" sldId="282"/>
        </pc:sldMkLst>
      </pc:sldChg>
      <pc:sldChg chg="del">
        <pc:chgData name="Ian Stewart" userId="6eaa93d3-7b58-4069-b5e8-4e9c154c0d8b" providerId="ADAL" clId="{B12C6221-6487-4C3D-A64B-16E370D3B6A0}" dt="2023-02-15T15:19:08.708" v="0" actId="47"/>
        <pc:sldMkLst>
          <pc:docMk/>
          <pc:sldMk cId="4139412859" sldId="283"/>
        </pc:sldMkLst>
      </pc:sldChg>
      <pc:sldChg chg="del">
        <pc:chgData name="Ian Stewart" userId="6eaa93d3-7b58-4069-b5e8-4e9c154c0d8b" providerId="ADAL" clId="{B12C6221-6487-4C3D-A64B-16E370D3B6A0}" dt="2023-02-15T15:19:08.708" v="0" actId="47"/>
        <pc:sldMkLst>
          <pc:docMk/>
          <pc:sldMk cId="1535673012" sldId="288"/>
        </pc:sldMkLst>
      </pc:sldChg>
      <pc:sldChg chg="del">
        <pc:chgData name="Ian Stewart" userId="6eaa93d3-7b58-4069-b5e8-4e9c154c0d8b" providerId="ADAL" clId="{B12C6221-6487-4C3D-A64B-16E370D3B6A0}" dt="2023-02-15T15:19:08.708" v="0" actId="47"/>
        <pc:sldMkLst>
          <pc:docMk/>
          <pc:sldMk cId="1248233530" sldId="290"/>
        </pc:sldMkLst>
      </pc:sldChg>
      <pc:sldChg chg="del">
        <pc:chgData name="Ian Stewart" userId="6eaa93d3-7b58-4069-b5e8-4e9c154c0d8b" providerId="ADAL" clId="{B12C6221-6487-4C3D-A64B-16E370D3B6A0}" dt="2023-02-15T15:19:08.708" v="0" actId="47"/>
        <pc:sldMkLst>
          <pc:docMk/>
          <pc:sldMk cId="1961593571" sldId="291"/>
        </pc:sldMkLst>
      </pc:sldChg>
      <pc:sldChg chg="del">
        <pc:chgData name="Ian Stewart" userId="6eaa93d3-7b58-4069-b5e8-4e9c154c0d8b" providerId="ADAL" clId="{B12C6221-6487-4C3D-A64B-16E370D3B6A0}" dt="2023-02-15T15:19:08.708" v="0" actId="47"/>
        <pc:sldMkLst>
          <pc:docMk/>
          <pc:sldMk cId="3751088872" sldId="292"/>
        </pc:sldMkLst>
      </pc:sldChg>
      <pc:sldChg chg="del">
        <pc:chgData name="Ian Stewart" userId="6eaa93d3-7b58-4069-b5e8-4e9c154c0d8b" providerId="ADAL" clId="{B12C6221-6487-4C3D-A64B-16E370D3B6A0}" dt="2023-02-15T15:19:08.708" v="0" actId="47"/>
        <pc:sldMkLst>
          <pc:docMk/>
          <pc:sldMk cId="0" sldId="298"/>
        </pc:sldMkLst>
      </pc:sldChg>
      <pc:sldChg chg="del">
        <pc:chgData name="Ian Stewart" userId="6eaa93d3-7b58-4069-b5e8-4e9c154c0d8b" providerId="ADAL" clId="{B12C6221-6487-4C3D-A64B-16E370D3B6A0}" dt="2023-02-15T15:19:08.708" v="0" actId="47"/>
        <pc:sldMkLst>
          <pc:docMk/>
          <pc:sldMk cId="1169408736" sldId="301"/>
        </pc:sldMkLst>
      </pc:sldChg>
      <pc:sldChg chg="del">
        <pc:chgData name="Ian Stewart" userId="6eaa93d3-7b58-4069-b5e8-4e9c154c0d8b" providerId="ADAL" clId="{B12C6221-6487-4C3D-A64B-16E370D3B6A0}" dt="2023-02-15T15:19:08.708" v="0" actId="47"/>
        <pc:sldMkLst>
          <pc:docMk/>
          <pc:sldMk cId="929769935" sldId="600"/>
        </pc:sldMkLst>
      </pc:sldChg>
      <pc:sldMasterChg chg="delSldLayout">
        <pc:chgData name="Ian Stewart" userId="6eaa93d3-7b58-4069-b5e8-4e9c154c0d8b" providerId="ADAL" clId="{B12C6221-6487-4C3D-A64B-16E370D3B6A0}" dt="2023-02-15T15:19:08.708" v="0" actId="47"/>
        <pc:sldMasterMkLst>
          <pc:docMk/>
          <pc:sldMasterMk cId="0" sldId="2147483648"/>
        </pc:sldMasterMkLst>
        <pc:sldLayoutChg chg="del">
          <pc:chgData name="Ian Stewart" userId="6eaa93d3-7b58-4069-b5e8-4e9c154c0d8b" providerId="ADAL" clId="{B12C6221-6487-4C3D-A64B-16E370D3B6A0}" dt="2023-02-15T15:19:08.708" v="0" actId="47"/>
          <pc:sldLayoutMkLst>
            <pc:docMk/>
            <pc:sldMasterMk cId="0" sldId="2147483648"/>
            <pc:sldLayoutMk cId="1034821498" sldId="2147483672"/>
          </pc:sldLayoutMkLst>
        </pc:sldLayoutChg>
        <pc:sldLayoutChg chg="del">
          <pc:chgData name="Ian Stewart" userId="6eaa93d3-7b58-4069-b5e8-4e9c154c0d8b" providerId="ADAL" clId="{B12C6221-6487-4C3D-A64B-16E370D3B6A0}" dt="2023-02-15T15:19:08.708" v="0" actId="47"/>
          <pc:sldLayoutMkLst>
            <pc:docMk/>
            <pc:sldMasterMk cId="0" sldId="2147483648"/>
            <pc:sldLayoutMk cId="1585454349" sldId="2147483673"/>
          </pc:sldLayoutMkLst>
        </pc:sldLayoutChg>
        <pc:sldLayoutChg chg="del">
          <pc:chgData name="Ian Stewart" userId="6eaa93d3-7b58-4069-b5e8-4e9c154c0d8b" providerId="ADAL" clId="{B12C6221-6487-4C3D-A64B-16E370D3B6A0}" dt="2023-02-15T15:19:08.708" v="0" actId="47"/>
          <pc:sldLayoutMkLst>
            <pc:docMk/>
            <pc:sldMasterMk cId="0" sldId="2147483648"/>
            <pc:sldLayoutMk cId="1053975713" sldId="2147483674"/>
          </pc:sldLayoutMkLst>
        </pc:sldLayoutChg>
      </pc:sldMasterChg>
      <pc:sldMasterChg chg="del delSldLayout">
        <pc:chgData name="Ian Stewart" userId="6eaa93d3-7b58-4069-b5e8-4e9c154c0d8b" providerId="ADAL" clId="{B12C6221-6487-4C3D-A64B-16E370D3B6A0}" dt="2023-02-15T15:19:08.708" v="0" actId="47"/>
        <pc:sldMasterMkLst>
          <pc:docMk/>
          <pc:sldMasterMk cId="3174894160" sldId="2147483660"/>
        </pc:sldMasterMkLst>
        <pc:sldLayoutChg chg="del">
          <pc:chgData name="Ian Stewart" userId="6eaa93d3-7b58-4069-b5e8-4e9c154c0d8b" providerId="ADAL" clId="{B12C6221-6487-4C3D-A64B-16E370D3B6A0}" dt="2023-02-15T15:19:08.708" v="0" actId="47"/>
          <pc:sldLayoutMkLst>
            <pc:docMk/>
            <pc:sldMasterMk cId="3174894160" sldId="2147483660"/>
            <pc:sldLayoutMk cId="2442903173" sldId="2147483661"/>
          </pc:sldLayoutMkLst>
        </pc:sldLayoutChg>
        <pc:sldLayoutChg chg="del">
          <pc:chgData name="Ian Stewart" userId="6eaa93d3-7b58-4069-b5e8-4e9c154c0d8b" providerId="ADAL" clId="{B12C6221-6487-4C3D-A64B-16E370D3B6A0}" dt="2023-02-15T15:19:08.708" v="0" actId="47"/>
          <pc:sldLayoutMkLst>
            <pc:docMk/>
            <pc:sldMasterMk cId="3174894160" sldId="2147483660"/>
            <pc:sldLayoutMk cId="952056907" sldId="2147483662"/>
          </pc:sldLayoutMkLst>
        </pc:sldLayoutChg>
        <pc:sldLayoutChg chg="del">
          <pc:chgData name="Ian Stewart" userId="6eaa93d3-7b58-4069-b5e8-4e9c154c0d8b" providerId="ADAL" clId="{B12C6221-6487-4C3D-A64B-16E370D3B6A0}" dt="2023-02-15T15:19:08.708" v="0" actId="47"/>
          <pc:sldLayoutMkLst>
            <pc:docMk/>
            <pc:sldMasterMk cId="3174894160" sldId="2147483660"/>
            <pc:sldLayoutMk cId="4255214333" sldId="2147483663"/>
          </pc:sldLayoutMkLst>
        </pc:sldLayoutChg>
        <pc:sldLayoutChg chg="del">
          <pc:chgData name="Ian Stewart" userId="6eaa93d3-7b58-4069-b5e8-4e9c154c0d8b" providerId="ADAL" clId="{B12C6221-6487-4C3D-A64B-16E370D3B6A0}" dt="2023-02-15T15:19:08.708" v="0" actId="47"/>
          <pc:sldLayoutMkLst>
            <pc:docMk/>
            <pc:sldMasterMk cId="3174894160" sldId="2147483660"/>
            <pc:sldLayoutMk cId="1057701423" sldId="2147483664"/>
          </pc:sldLayoutMkLst>
        </pc:sldLayoutChg>
        <pc:sldLayoutChg chg="del">
          <pc:chgData name="Ian Stewart" userId="6eaa93d3-7b58-4069-b5e8-4e9c154c0d8b" providerId="ADAL" clId="{B12C6221-6487-4C3D-A64B-16E370D3B6A0}" dt="2023-02-15T15:19:08.708" v="0" actId="47"/>
          <pc:sldLayoutMkLst>
            <pc:docMk/>
            <pc:sldMasterMk cId="3174894160" sldId="2147483660"/>
            <pc:sldLayoutMk cId="1195368491" sldId="2147483665"/>
          </pc:sldLayoutMkLst>
        </pc:sldLayoutChg>
        <pc:sldLayoutChg chg="del">
          <pc:chgData name="Ian Stewart" userId="6eaa93d3-7b58-4069-b5e8-4e9c154c0d8b" providerId="ADAL" clId="{B12C6221-6487-4C3D-A64B-16E370D3B6A0}" dt="2023-02-15T15:19:08.708" v="0" actId="47"/>
          <pc:sldLayoutMkLst>
            <pc:docMk/>
            <pc:sldMasterMk cId="3174894160" sldId="2147483660"/>
            <pc:sldLayoutMk cId="2341994445" sldId="2147483666"/>
          </pc:sldLayoutMkLst>
        </pc:sldLayoutChg>
        <pc:sldLayoutChg chg="del">
          <pc:chgData name="Ian Stewart" userId="6eaa93d3-7b58-4069-b5e8-4e9c154c0d8b" providerId="ADAL" clId="{B12C6221-6487-4C3D-A64B-16E370D3B6A0}" dt="2023-02-15T15:19:08.708" v="0" actId="47"/>
          <pc:sldLayoutMkLst>
            <pc:docMk/>
            <pc:sldMasterMk cId="3174894160" sldId="2147483660"/>
            <pc:sldLayoutMk cId="1988731826" sldId="2147483667"/>
          </pc:sldLayoutMkLst>
        </pc:sldLayoutChg>
        <pc:sldLayoutChg chg="del">
          <pc:chgData name="Ian Stewart" userId="6eaa93d3-7b58-4069-b5e8-4e9c154c0d8b" providerId="ADAL" clId="{B12C6221-6487-4C3D-A64B-16E370D3B6A0}" dt="2023-02-15T15:19:08.708" v="0" actId="47"/>
          <pc:sldLayoutMkLst>
            <pc:docMk/>
            <pc:sldMasterMk cId="3174894160" sldId="2147483660"/>
            <pc:sldLayoutMk cId="3745052482" sldId="2147483668"/>
          </pc:sldLayoutMkLst>
        </pc:sldLayoutChg>
        <pc:sldLayoutChg chg="del">
          <pc:chgData name="Ian Stewart" userId="6eaa93d3-7b58-4069-b5e8-4e9c154c0d8b" providerId="ADAL" clId="{B12C6221-6487-4C3D-A64B-16E370D3B6A0}" dt="2023-02-15T15:19:08.708" v="0" actId="47"/>
          <pc:sldLayoutMkLst>
            <pc:docMk/>
            <pc:sldMasterMk cId="3174894160" sldId="2147483660"/>
            <pc:sldLayoutMk cId="1271147219" sldId="2147483669"/>
          </pc:sldLayoutMkLst>
        </pc:sldLayoutChg>
        <pc:sldLayoutChg chg="del">
          <pc:chgData name="Ian Stewart" userId="6eaa93d3-7b58-4069-b5e8-4e9c154c0d8b" providerId="ADAL" clId="{B12C6221-6487-4C3D-A64B-16E370D3B6A0}" dt="2023-02-15T15:19:08.708" v="0" actId="47"/>
          <pc:sldLayoutMkLst>
            <pc:docMk/>
            <pc:sldMasterMk cId="3174894160" sldId="2147483660"/>
            <pc:sldLayoutMk cId="3967011217" sldId="2147483670"/>
          </pc:sldLayoutMkLst>
        </pc:sldLayoutChg>
        <pc:sldLayoutChg chg="del">
          <pc:chgData name="Ian Stewart" userId="6eaa93d3-7b58-4069-b5e8-4e9c154c0d8b" providerId="ADAL" clId="{B12C6221-6487-4C3D-A64B-16E370D3B6A0}" dt="2023-02-15T15:19:08.708" v="0" actId="47"/>
          <pc:sldLayoutMkLst>
            <pc:docMk/>
            <pc:sldMasterMk cId="3174894160" sldId="2147483660"/>
            <pc:sldLayoutMk cId="3879563297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LvEAkQb85b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KdT5i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KdT5i9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gov.scot/nelo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KdT5i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Evaluation Focus Groups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sign up: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https://forms.office.com/r/LvEAkQb85b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29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 Skills Sign Up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https://bit.ly/3KdT5i9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Put in chat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Other session will be advertised through Teams, social media, Synapse/Strontium/Sputnik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41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 Skills Sign Up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https://bit.ly/3KdT5i9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Put in chat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Other session will be advertised through Teams, social media, Synapse/Strontium/Sputnik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8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provides details of the support that Education Scotland and key partners have put in place for the National e-Learning Offer…</a:t>
            </a:r>
            <a:endParaRPr lang="en-US" dirty="0"/>
          </a:p>
          <a:p>
            <a:r>
              <a:rPr lang="en-GB" dirty="0"/>
              <a:t>After presenting this slide a quick demo of the </a:t>
            </a:r>
            <a:r>
              <a:rPr lang="en-GB" dirty="0" err="1"/>
              <a:t>NeLO</a:t>
            </a:r>
            <a:r>
              <a:rPr lang="en-GB" dirty="0"/>
              <a:t> platform highlighting the following key points</a:t>
            </a:r>
            <a:endParaRPr lang="en-GB" dirty="0">
              <a:cs typeface="Calibri"/>
            </a:endParaRPr>
          </a:p>
          <a:p>
            <a:r>
              <a:rPr lang="en-GB" dirty="0"/>
              <a:t>•Two pages of the </a:t>
            </a:r>
            <a:r>
              <a:rPr lang="en-GB" dirty="0" err="1"/>
              <a:t>NeLO</a:t>
            </a:r>
            <a:r>
              <a:rPr lang="en-GB" dirty="0"/>
              <a:t> micro-site</a:t>
            </a:r>
            <a:endParaRPr lang="en-GB" dirty="0">
              <a:cs typeface="Calibri"/>
            </a:endParaRPr>
          </a:p>
          <a:p>
            <a:r>
              <a:rPr lang="en-GB" dirty="0"/>
              <a:t>•How to search the </a:t>
            </a:r>
            <a:r>
              <a:rPr lang="en-GB" dirty="0" err="1"/>
              <a:t>NeLO</a:t>
            </a:r>
            <a:r>
              <a:rPr lang="en-GB" dirty="0"/>
              <a:t> resources (page 2 of the site)</a:t>
            </a:r>
            <a:endParaRPr lang="en-GB" dirty="0">
              <a:cs typeface="Calibri"/>
            </a:endParaRPr>
          </a:p>
          <a:p>
            <a:r>
              <a:rPr lang="en-GB" dirty="0"/>
              <a:t>•Explain the filters on the left hand site</a:t>
            </a:r>
            <a:endParaRPr lang="en-GB" dirty="0">
              <a:cs typeface="Calibri"/>
            </a:endParaRPr>
          </a:p>
          <a:p>
            <a:r>
              <a:rPr lang="en-GB" dirty="0"/>
              <a:t>•Highlight that practitioners can suggest resources using the suggestion link</a:t>
            </a:r>
            <a:endParaRPr lang="en-GB" dirty="0">
              <a:cs typeface="Calibri"/>
            </a:endParaRPr>
          </a:p>
          <a:p>
            <a:r>
              <a:rPr lang="en-GB" dirty="0"/>
              <a:t>•Show the resource type collections</a:t>
            </a:r>
            <a:endParaRPr lang="en-GB" dirty="0">
              <a:cs typeface="Calibri"/>
            </a:endParaRPr>
          </a:p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e-Learning Offer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https://education.gov.scot/nelo/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baseline="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425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 Skills Sign Up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https://bit.ly/3KdT5i9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Put in chat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Other session will be advertised through Teams, social media, Synapse/Strontium/Sputnik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60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679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https://jamboard.google.com/d/1pExlIa9vLNtJq-Mj5qIoFj0ShmA3cmSvh6EA8fYrw3I/edit?usp=sharing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4053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s.glowscotland.org.uk/glowblogs/public/stemnation/uploads/sites/8486/2022/10/03191711/01-STEM-Nation-Award-Application-guidance-ELC-and-schools.pdf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blogs.glowscotland.org.uk/glowblogs/stemnation/stemnation-award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s://blogs.glowscotland.org.uk/glowblogs/public/STEMcentralinmotion/uploads/sites/1544/2022/11/04163341/Secondary-Sciences-Resources-for-Learners-Nov-202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logs.glowscotland.org.uk/glowblogs/stemnation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https://education.gov.scot/nelo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s.glowscotland.org.uk/glowblogs/public/stemnation/uploads/sites/8486/2022/04/01152235/Practical-science-experiment-films.xlsx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itlylinks.com/DUtrs8W7K" TargetMode="External"/><Relationship Id="rId5" Type="http://schemas.openxmlformats.org/officeDocument/2006/relationships/hyperlink" Target="https://blogs.glowscotland.org.uk/glowblogs/stemnation/stem-resources/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11" Type="http://schemas.openxmlformats.org/officeDocument/2006/relationships/hyperlink" Target="https://blogs.glowscotland.org.uk/glowblogs/stemnation/stemnation-awards/" TargetMode="External"/><Relationship Id="rId5" Type="http://schemas.openxmlformats.org/officeDocument/2006/relationships/image" Target="../media/image21.png"/><Relationship Id="rId10" Type="http://schemas.openxmlformats.org/officeDocument/2006/relationships/hyperlink" Target="https://blogs.glowscotland.org.uk/glowblogs/public/stemnation/uploads/sites/8486/2022/10/03191711/01-STEM-Nation-Award-Application-guidance-ELC-and-schools.pdf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6236" b="6236"/>
          <a:stretch>
            <a:fillRect/>
          </a:stretch>
        </p:blipFill>
        <p:spPr>
          <a:xfrm>
            <a:off x="184486" y="9391629"/>
            <a:ext cx="17919026" cy="2857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r="1019" b="886"/>
          <a:stretch>
            <a:fillRect/>
          </a:stretch>
        </p:blipFill>
        <p:spPr>
          <a:xfrm>
            <a:off x="500511" y="822666"/>
            <a:ext cx="3370472" cy="135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1013" t="8952" r="1629" b="93"/>
          <a:stretch>
            <a:fillRect/>
          </a:stretch>
        </p:blipFill>
        <p:spPr>
          <a:xfrm>
            <a:off x="4788000" y="-19050"/>
            <a:ext cx="13500000" cy="51572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013" t="8952" r="51758" b="93"/>
          <a:stretch>
            <a:fillRect/>
          </a:stretch>
        </p:blipFill>
        <p:spPr>
          <a:xfrm>
            <a:off x="0" y="-19050"/>
            <a:ext cx="6548907" cy="515724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3000" y="3323217"/>
            <a:ext cx="13533120" cy="227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9600" dirty="0">
                <a:solidFill>
                  <a:srgbClr val="00205C"/>
                </a:solidFill>
              </a:rPr>
              <a:t>Resources available from Education Scotland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r="1652" b="1652"/>
          <a:stretch>
            <a:fillRect/>
          </a:stretch>
        </p:blipFill>
        <p:spPr>
          <a:xfrm>
            <a:off x="1250522" y="8281205"/>
            <a:ext cx="1273993" cy="95549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324205" y="7790825"/>
            <a:ext cx="15273746" cy="1524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endParaRPr lang="en-US" sz="4400" u="sng" dirty="0">
              <a:solidFill>
                <a:srgbClr val="275B9C"/>
              </a:solidFill>
            </a:endParaRPr>
          </a:p>
          <a:p>
            <a:pPr algn="l">
              <a:lnSpc>
                <a:spcPts val="3888"/>
              </a:lnSpc>
            </a:pPr>
            <a:r>
              <a:rPr lang="en-US" sz="4400" u="sng" dirty="0" err="1">
                <a:solidFill>
                  <a:srgbClr val="275B9C"/>
                </a:solidFill>
              </a:rPr>
              <a:t>STEM@educationscotland.gov.scot</a:t>
            </a:r>
            <a:endParaRPr lang="en-US" sz="4400" u="sng" dirty="0">
              <a:solidFill>
                <a:srgbClr val="275B9C"/>
              </a:solidFill>
            </a:endParaRPr>
          </a:p>
          <a:p>
            <a:pPr algn="l">
              <a:lnSpc>
                <a:spcPts val="3888"/>
              </a:lnSpc>
            </a:pPr>
            <a:r>
              <a:rPr lang="en-US" sz="4400" dirty="0">
                <a:solidFill>
                  <a:srgbClr val="3D3C3B"/>
                </a:solidFill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751" y="5036293"/>
            <a:ext cx="3591252" cy="3591252"/>
          </a:xfrm>
          <a:prstGeom prst="rect">
            <a:avLst/>
          </a:prstGeom>
        </p:spPr>
      </p:pic>
      <p:sp>
        <p:nvSpPr>
          <p:cNvPr id="13" name="TextBox 6">
            <a:hlinkClick r:id="rId8"/>
          </p:cNvPr>
          <p:cNvSpPr txBox="1"/>
          <p:nvPr/>
        </p:nvSpPr>
        <p:spPr>
          <a:xfrm>
            <a:off x="13792200" y="8473181"/>
            <a:ext cx="4805751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5527" lvl="1" algn="ctr">
              <a:lnSpc>
                <a:spcPts val="4320"/>
              </a:lnSpc>
            </a:pPr>
            <a:r>
              <a:rPr lang="en-US" sz="4000" spc="-140" dirty="0">
                <a:solidFill>
                  <a:schemeClr val="tx2"/>
                </a:solidFill>
                <a:latin typeface="+mj-lt"/>
                <a:hlinkClick r:id="rId9"/>
              </a:rPr>
              <a:t>STEM Nation </a:t>
            </a:r>
          </a:p>
          <a:p>
            <a:pPr marL="325527" lvl="1" algn="ctr">
              <a:lnSpc>
                <a:spcPts val="4320"/>
              </a:lnSpc>
            </a:pPr>
            <a:r>
              <a:rPr lang="en-US" sz="4000" spc="-140" dirty="0">
                <a:solidFill>
                  <a:schemeClr val="tx2"/>
                </a:solidFill>
                <a:latin typeface="+mj-lt"/>
                <a:hlinkClick r:id="rId9"/>
              </a:rPr>
              <a:t>Award </a:t>
            </a:r>
            <a:endParaRPr lang="en-US" sz="3600" spc="-143" dirty="0">
              <a:solidFill>
                <a:srgbClr val="3D3C3B"/>
              </a:solidFill>
              <a:latin typeface="Open San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_alllogos_colour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643388" y="404395"/>
            <a:ext cx="1949151" cy="8185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36296" y="550589"/>
            <a:ext cx="14413830" cy="816571"/>
          </a:xfrm>
          <a:prstGeom prst="rect">
            <a:avLst/>
          </a:prstGeom>
        </p:spPr>
        <p:txBody>
          <a:bodyPr wrap="square" lIns="77153" tIns="38577" rIns="77153" bIns="38577" anchor="t">
            <a:spAutoFit/>
          </a:bodyPr>
          <a:lstStyle/>
          <a:p>
            <a:pPr algn="ctr"/>
            <a:r>
              <a:rPr lang="en-GB" sz="4800" b="1" dirty="0">
                <a:solidFill>
                  <a:srgbClr val="00ABB5"/>
                </a:solidFill>
                <a:ea typeface="+mn-lt"/>
                <a:cs typeface="+mn-lt"/>
              </a:rPr>
              <a:t>STEM Grants Programme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699" y="448906"/>
            <a:ext cx="2065121" cy="910403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583216" y="3103496"/>
          <a:ext cx="7534406" cy="2103120"/>
        </p:xfrm>
        <a:graphic>
          <a:graphicData uri="http://schemas.openxmlformats.org/drawingml/2006/table">
            <a:tbl>
              <a:tblPr firstRow="1" firstCol="1" bandRow="1"/>
              <a:tblGrid>
                <a:gridCol w="5568645">
                  <a:extLst>
                    <a:ext uri="{9D8B030D-6E8A-4147-A177-3AD203B41FA5}">
                      <a16:colId xmlns:a16="http://schemas.microsoft.com/office/drawing/2014/main" val="426749244"/>
                    </a:ext>
                  </a:extLst>
                </a:gridCol>
                <a:gridCol w="1965761">
                  <a:extLst>
                    <a:ext uri="{9D8B030D-6E8A-4147-A177-3AD203B41FA5}">
                      <a16:colId xmlns:a16="http://schemas.microsoft.com/office/drawing/2014/main" val="3224724852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STEM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£194,605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53222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Numeracy and Mathematics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£117,340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60534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</a:t>
                      </a:r>
                      <a:endParaRPr lang="en-GB" sz="3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£311,945</a:t>
                      </a:r>
                      <a:endParaRPr lang="en-GB" sz="3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95361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60683" y="3103496"/>
          <a:ext cx="7964292" cy="2103120"/>
        </p:xfrm>
        <a:graphic>
          <a:graphicData uri="http://schemas.openxmlformats.org/drawingml/2006/table">
            <a:tbl>
              <a:tblPr firstRow="1" firstCol="1" bandRow="1"/>
              <a:tblGrid>
                <a:gridCol w="5562846">
                  <a:extLst>
                    <a:ext uri="{9D8B030D-6E8A-4147-A177-3AD203B41FA5}">
                      <a16:colId xmlns:a16="http://schemas.microsoft.com/office/drawing/2014/main" val="128528263"/>
                    </a:ext>
                  </a:extLst>
                </a:gridCol>
                <a:gridCol w="2401446">
                  <a:extLst>
                    <a:ext uri="{9D8B030D-6E8A-4147-A177-3AD203B41FA5}">
                      <a16:colId xmlns:a16="http://schemas.microsoft.com/office/drawing/2014/main" val="1906422952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STEM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£167,533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458039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Numeracy and Mathematics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£178,410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20471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</a:t>
                      </a:r>
                      <a:endParaRPr lang="en-GB" sz="3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£345,943</a:t>
                      </a:r>
                      <a:endParaRPr lang="en-GB" sz="3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398749"/>
                  </a:ext>
                </a:extLst>
              </a:tr>
            </a:tbl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91426" y="2092843"/>
            <a:ext cx="8503593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Round 3 Phase 2 Breakdown (59 Projects) </a:t>
            </a:r>
            <a:endParaRPr lang="en-GB" altLang="en-US" sz="3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altLang="en-US" sz="3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9475719" y="2082668"/>
            <a:ext cx="8230098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Round 4 Phase 1 Breakdown (59 Projects)</a:t>
            </a:r>
            <a:endParaRPr lang="en-GB" altLang="en-US" sz="3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altLang="en-US" sz="3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60683" y="5494632"/>
            <a:ext cx="17062430" cy="346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3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Since the inception of the grants programme over £4.3 million has been awarded to 307 STEM professional learning projects.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3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estimated 58,161 practitioners have benefitted for the three funding rounds from over </a:t>
            </a:r>
            <a:r>
              <a:rPr lang="en-GB" altLang="en-US" sz="3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9.5K</a:t>
            </a:r>
            <a:r>
              <a:rPr lang="en-GB" altLang="en-US" sz="3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establishments.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3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further 29,000 practitioners are set to benefit from Round 4. </a:t>
            </a:r>
            <a:endParaRPr lang="en-GB" altLang="en-US" sz="3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altLang="en-US" sz="3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4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_alllogos_colour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643388" y="404395"/>
            <a:ext cx="1949151" cy="8185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96766" y="550589"/>
            <a:ext cx="12582338" cy="816571"/>
          </a:xfrm>
          <a:prstGeom prst="rect">
            <a:avLst/>
          </a:prstGeom>
        </p:spPr>
        <p:txBody>
          <a:bodyPr wrap="square" lIns="77153" tIns="38577" rIns="77153" bIns="38577" anchor="t">
            <a:spAutoFit/>
          </a:bodyPr>
          <a:lstStyle/>
          <a:p>
            <a:pPr algn="ctr" defTabSz="1371600">
              <a:defRPr/>
            </a:pPr>
            <a:r>
              <a:rPr lang="en-GB" sz="4800" b="1" dirty="0">
                <a:solidFill>
                  <a:srgbClr val="00ABB5"/>
                </a:solidFill>
                <a:latin typeface="Arial"/>
                <a:ea typeface="+mn-lt"/>
                <a:cs typeface="Arial"/>
              </a:rPr>
              <a:t>STEM Nation Online Resource</a:t>
            </a:r>
            <a:endParaRPr lang="en-US" sz="27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699" y="448906"/>
            <a:ext cx="2065121" cy="91040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65D8341-6C7D-4965-BC39-02B3EC851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2438" y="2259352"/>
            <a:ext cx="13120439" cy="6117632"/>
          </a:xfrm>
        </p:spPr>
        <p:txBody>
          <a:bodyPr/>
          <a:lstStyle/>
          <a:p>
            <a:pPr marL="697707"/>
            <a:r>
              <a:rPr lang="en-GB" sz="3600" dirty="0">
                <a:cs typeface="Arial"/>
              </a:rPr>
              <a:t>Resources</a:t>
            </a:r>
          </a:p>
          <a:p>
            <a:pPr marL="697707"/>
            <a:r>
              <a:rPr lang="en-GB" sz="3600" dirty="0">
                <a:cs typeface="Arial"/>
              </a:rPr>
              <a:t>Professional Learning</a:t>
            </a:r>
          </a:p>
          <a:p>
            <a:pPr marL="697707"/>
            <a:r>
              <a:rPr lang="en-GB" sz="3600" dirty="0">
                <a:cs typeface="Arial"/>
              </a:rPr>
              <a:t>Networks</a:t>
            </a:r>
          </a:p>
          <a:p>
            <a:pPr marL="697707"/>
            <a:r>
              <a:rPr lang="en-GB" sz="3600" dirty="0">
                <a:cs typeface="Arial"/>
              </a:rPr>
              <a:t>Events</a:t>
            </a:r>
          </a:p>
          <a:p>
            <a:pPr marL="697707"/>
            <a:r>
              <a:rPr lang="en-GB" sz="3600" dirty="0">
                <a:cs typeface="Arial"/>
              </a:rPr>
              <a:t>News</a:t>
            </a:r>
          </a:p>
          <a:p>
            <a:endParaRPr lang="en-GB" sz="3600" dirty="0">
              <a:cs typeface="Arial"/>
            </a:endParaRPr>
          </a:p>
          <a:p>
            <a:endParaRPr lang="en-GB" sz="3600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341505"/>
            <a:ext cx="9565941" cy="528986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86200" y="9664125"/>
            <a:ext cx="10777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hlinkClick r:id="rId6"/>
              </a:rPr>
              <a:t>https://blogs.glowscotland.org.uk/glowblogs/stemnation/</a:t>
            </a:r>
            <a:r>
              <a:rPr lang="en-GB" sz="3200" dirty="0"/>
              <a:t> </a:t>
            </a:r>
          </a:p>
        </p:txBody>
      </p:sp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E62787A0-8EC8-8F5D-E379-998F292866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25848">
            <a:off x="13142932" y="2264278"/>
            <a:ext cx="4423387" cy="628546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6186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_alllogos_colour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643388" y="404395"/>
            <a:ext cx="1949151" cy="8185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96766" y="550589"/>
            <a:ext cx="12582338" cy="816571"/>
          </a:xfrm>
          <a:prstGeom prst="rect">
            <a:avLst/>
          </a:prstGeom>
        </p:spPr>
        <p:txBody>
          <a:bodyPr wrap="square" lIns="77153" tIns="38577" rIns="77153" bIns="38577" anchor="t">
            <a:spAutoFit/>
          </a:bodyPr>
          <a:lstStyle/>
          <a:p>
            <a:pPr algn="ctr"/>
            <a:r>
              <a:rPr lang="en-GB" sz="4800" b="1" dirty="0">
                <a:solidFill>
                  <a:srgbClr val="00ABB5"/>
                </a:solidFill>
                <a:ea typeface="+mn-lt"/>
                <a:cs typeface="+mn-lt"/>
              </a:rPr>
              <a:t>Events Calendar</a:t>
            </a:r>
            <a:endParaRPr lang="en-US" sz="2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699" y="448906"/>
            <a:ext cx="2065121" cy="91040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65D8341-6C7D-4965-BC39-02B3EC851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388" y="2171699"/>
            <a:ext cx="16273012" cy="5751735"/>
          </a:xfrm>
        </p:spPr>
        <p:txBody>
          <a:bodyPr/>
          <a:lstStyle/>
          <a:p>
            <a:r>
              <a:rPr lang="en-GB" sz="3600" dirty="0">
                <a:cs typeface="Arial"/>
              </a:rPr>
              <a:t>Contains STEM and Learning for Sustainability professional learning opportunities, networks for dialogue and sharing practice and events from across a variety of STEM partners and also includes professional learning offered by Education Scotland.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021989-802B-8426-B37B-F32E1E59C7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310"/>
          <a:stretch/>
        </p:blipFill>
        <p:spPr>
          <a:xfrm>
            <a:off x="1629545" y="4305299"/>
            <a:ext cx="15028911" cy="557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7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_alllogos_colour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643388" y="404395"/>
            <a:ext cx="1949151" cy="8185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5072" y="218750"/>
            <a:ext cx="10148853" cy="816571"/>
          </a:xfrm>
          <a:prstGeom prst="rect">
            <a:avLst/>
          </a:prstGeom>
        </p:spPr>
        <p:txBody>
          <a:bodyPr wrap="square" lIns="77153" tIns="38577" rIns="77153" bIns="38577" anchor="t">
            <a:spAutoFit/>
          </a:bodyPr>
          <a:lstStyle/>
          <a:p>
            <a:pPr algn="ctr"/>
            <a:r>
              <a:rPr lang="en-GB" sz="4800" b="1" dirty="0">
                <a:solidFill>
                  <a:srgbClr val="00ABB5"/>
                </a:solidFill>
                <a:ea typeface="+mn-lt"/>
                <a:cs typeface="+mn-lt"/>
              </a:rPr>
              <a:t>National e-Learning Offer (</a:t>
            </a:r>
            <a:r>
              <a:rPr lang="en-GB" sz="4800" b="1" dirty="0" err="1">
                <a:solidFill>
                  <a:srgbClr val="00ABB5"/>
                </a:solidFill>
                <a:ea typeface="+mn-lt"/>
                <a:cs typeface="+mn-lt"/>
              </a:rPr>
              <a:t>NeLO</a:t>
            </a:r>
            <a:r>
              <a:rPr lang="en-GB" sz="4800" b="1" dirty="0">
                <a:solidFill>
                  <a:srgbClr val="00ABB5"/>
                </a:solidFill>
                <a:ea typeface="+mn-lt"/>
                <a:cs typeface="+mn-lt"/>
              </a:rPr>
              <a:t>)</a:t>
            </a:r>
            <a:endParaRPr lang="en-US" sz="2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3" y="301421"/>
            <a:ext cx="2065121" cy="910403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CFC4875-CF50-4B6E-9330-5E2313A71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500" y="2869304"/>
            <a:ext cx="13239132" cy="7193831"/>
          </a:xfrm>
        </p:spPr>
        <p:txBody>
          <a:bodyPr/>
          <a:lstStyle/>
          <a:p>
            <a:pPr marL="428625" indent="-428625"/>
            <a:r>
              <a:rPr lang="en-GB" sz="3600" dirty="0">
                <a:ea typeface="+mn-lt"/>
                <a:cs typeface="+mn-lt"/>
              </a:rPr>
              <a:t>Approximately 24,000 resource links across 37 subjects </a:t>
            </a:r>
            <a:endParaRPr lang="en-US" sz="3600" dirty="0">
              <a:cs typeface="Arial"/>
            </a:endParaRPr>
          </a:p>
          <a:p>
            <a:pPr marL="428625" indent="-428625"/>
            <a:r>
              <a:rPr lang="en-GB" sz="3600" dirty="0">
                <a:ea typeface="+mn-lt"/>
                <a:cs typeface="+mn-lt"/>
              </a:rPr>
              <a:t>5000+ resource links for sciences NQs </a:t>
            </a:r>
            <a:endParaRPr lang="en-GB" sz="3600" dirty="0">
              <a:cs typeface="Arial"/>
            </a:endParaRPr>
          </a:p>
          <a:p>
            <a:pPr marL="428625" indent="-428625"/>
            <a:r>
              <a:rPr lang="en-GB" sz="3600" dirty="0">
                <a:ea typeface="+mn-lt"/>
                <a:cs typeface="+mn-lt"/>
              </a:rPr>
              <a:t>All 3 strands of </a:t>
            </a:r>
            <a:r>
              <a:rPr lang="en-GB" sz="3600" dirty="0" err="1">
                <a:ea typeface="+mn-lt"/>
                <a:cs typeface="+mn-lt"/>
              </a:rPr>
              <a:t>NeLO</a:t>
            </a:r>
            <a:r>
              <a:rPr lang="en-GB" sz="3600" dirty="0">
                <a:ea typeface="+mn-lt"/>
                <a:cs typeface="+mn-lt"/>
              </a:rPr>
              <a:t> have content contained within </a:t>
            </a:r>
            <a:r>
              <a:rPr lang="en-GB" sz="3600" dirty="0" err="1">
                <a:ea typeface="+mn-lt"/>
                <a:cs typeface="+mn-lt"/>
              </a:rPr>
              <a:t>NeLO</a:t>
            </a:r>
            <a:r>
              <a:rPr lang="en-GB" sz="3600" dirty="0">
                <a:ea typeface="+mn-lt"/>
                <a:cs typeface="+mn-lt"/>
              </a:rPr>
              <a:t> micro-site on: e-</a:t>
            </a:r>
            <a:r>
              <a:rPr lang="en-GB" sz="3600" dirty="0" err="1">
                <a:ea typeface="+mn-lt"/>
                <a:cs typeface="+mn-lt"/>
              </a:rPr>
              <a:t>Sgoil</a:t>
            </a:r>
            <a:r>
              <a:rPr lang="en-GB" sz="3600" dirty="0">
                <a:ea typeface="+mn-lt"/>
                <a:cs typeface="+mn-lt"/>
              </a:rPr>
              <a:t>, West OS &amp; ES (supported)</a:t>
            </a:r>
            <a:endParaRPr lang="en-GB" sz="3600" dirty="0">
              <a:cs typeface="Arial"/>
            </a:endParaRPr>
          </a:p>
          <a:p>
            <a:pPr marL="428625" indent="-428625"/>
            <a:r>
              <a:rPr lang="en-GB" sz="3600" dirty="0">
                <a:ea typeface="+mn-lt"/>
                <a:cs typeface="+mn-lt"/>
              </a:rPr>
              <a:t>Supported element was developed by teachers for teachers by ES Curation groups. These groups collated and curated content which was mapped to the curriculum.</a:t>
            </a:r>
            <a:endParaRPr lang="en-GB" sz="3600" dirty="0">
              <a:cs typeface="Arial"/>
            </a:endParaRPr>
          </a:p>
          <a:p>
            <a:pPr marL="428625" indent="-428625"/>
            <a:r>
              <a:rPr lang="en-GB" sz="3600" dirty="0">
                <a:ea typeface="+mn-lt"/>
                <a:cs typeface="+mn-lt"/>
              </a:rPr>
              <a:t>BBC, West OS, e-</a:t>
            </a:r>
            <a:r>
              <a:rPr lang="en-GB" sz="3600" dirty="0" err="1">
                <a:ea typeface="+mn-lt"/>
                <a:cs typeface="+mn-lt"/>
              </a:rPr>
              <a:t>Sgoil</a:t>
            </a:r>
            <a:r>
              <a:rPr lang="en-GB" sz="3600" dirty="0">
                <a:ea typeface="+mn-lt"/>
                <a:cs typeface="+mn-lt"/>
              </a:rPr>
              <a:t> &amp; SCHOLAR resources</a:t>
            </a:r>
            <a:endParaRPr lang="en-GB" sz="3600" dirty="0">
              <a:cs typeface="Arial"/>
            </a:endParaRPr>
          </a:p>
          <a:p>
            <a:pPr marL="428625" indent="-428625"/>
            <a:r>
              <a:rPr lang="en-GB" sz="3600" dirty="0">
                <a:ea typeface="+mn-lt"/>
                <a:cs typeface="+mn-lt"/>
                <a:hlinkClick r:id="rId5"/>
              </a:rPr>
              <a:t>National e-Learning Offer | Education Scotland</a:t>
            </a:r>
            <a:r>
              <a:rPr lang="en-GB" sz="3600" dirty="0">
                <a:ea typeface="+mn-lt"/>
                <a:cs typeface="+mn-lt"/>
              </a:rPr>
              <a:t> – </a:t>
            </a:r>
            <a:r>
              <a:rPr lang="en-GB" sz="3600" dirty="0">
                <a:ea typeface="+mn-lt"/>
                <a:cs typeface="+mn-lt"/>
                <a:hlinkClick r:id="rId5"/>
              </a:rPr>
              <a:t>https://education.gov.scot/nelo/</a:t>
            </a:r>
            <a:endParaRPr lang="en-GB" sz="3600" dirty="0">
              <a:ea typeface="+mn-lt"/>
              <a:cs typeface="+mn-lt"/>
            </a:endParaRPr>
          </a:p>
          <a:p>
            <a:endParaRPr lang="en-GB" sz="3000" dirty="0">
              <a:ea typeface="+mn-lt"/>
              <a:cs typeface="+mn-lt"/>
            </a:endParaRPr>
          </a:p>
          <a:p>
            <a:endParaRPr lang="en-GB" sz="3000" dirty="0">
              <a:ea typeface="+mn-lt"/>
              <a:cs typeface="+mn-lt"/>
            </a:endParaRPr>
          </a:p>
          <a:p>
            <a:pPr marL="428625" indent="-428625"/>
            <a:endParaRPr lang="en-GB" dirty="0">
              <a:cs typeface="Arial"/>
            </a:endParaRPr>
          </a:p>
          <a:p>
            <a:endParaRPr lang="en-GB" dirty="0">
              <a:cs typeface="Arial"/>
            </a:endParaRPr>
          </a:p>
        </p:txBody>
      </p:sp>
      <p:pic>
        <p:nvPicPr>
          <p:cNvPr id="19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D55462F-C220-4D8B-8FE7-5C603482B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9469" y="1499123"/>
            <a:ext cx="6087396" cy="906380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2135A7E8-D4F6-4653-99CB-442F0A86DF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19" t="9398" r="474" b="-328"/>
          <a:stretch/>
        </p:blipFill>
        <p:spPr>
          <a:xfrm>
            <a:off x="14143925" y="4777903"/>
            <a:ext cx="3927759" cy="52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9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_alllogos_colour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643388" y="404395"/>
            <a:ext cx="1949151" cy="8185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96766" y="550589"/>
            <a:ext cx="12582338" cy="816571"/>
          </a:xfrm>
          <a:prstGeom prst="rect">
            <a:avLst/>
          </a:prstGeom>
        </p:spPr>
        <p:txBody>
          <a:bodyPr wrap="square" lIns="77153" tIns="38577" rIns="77153" bIns="38577" anchor="t">
            <a:spAutoFit/>
          </a:bodyPr>
          <a:lstStyle/>
          <a:p>
            <a:pPr algn="ctr"/>
            <a:r>
              <a:rPr lang="en-GB" sz="4800" b="1" dirty="0">
                <a:solidFill>
                  <a:srgbClr val="00ABB5"/>
                </a:solidFill>
                <a:ea typeface="+mn-lt"/>
                <a:cs typeface="+mn-lt"/>
              </a:rPr>
              <a:t>Practical Science Experiment Films</a:t>
            </a:r>
            <a:endParaRPr lang="en-US" sz="2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699" y="448906"/>
            <a:ext cx="2065121" cy="91040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65D8341-6C7D-4965-BC39-02B3EC851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87" y="1688508"/>
            <a:ext cx="12582338" cy="6098382"/>
          </a:xfrm>
        </p:spPr>
        <p:txBody>
          <a:bodyPr/>
          <a:lstStyle/>
          <a:p>
            <a:r>
              <a:rPr lang="en-GB" sz="3600" dirty="0">
                <a:cs typeface="Arial"/>
              </a:rPr>
              <a:t>Ongoing filming with practitioners, BBC </a:t>
            </a:r>
            <a:r>
              <a:rPr lang="en-GB" sz="3600" dirty="0" err="1">
                <a:cs typeface="Arial"/>
              </a:rPr>
              <a:t>Bitesize</a:t>
            </a:r>
            <a:r>
              <a:rPr lang="en-GB" sz="3600" dirty="0">
                <a:cs typeface="Arial"/>
              </a:rPr>
              <a:t> and Universities.</a:t>
            </a:r>
          </a:p>
          <a:p>
            <a:r>
              <a:rPr lang="en-GB" sz="3600" dirty="0">
                <a:cs typeface="Arial"/>
              </a:rPr>
              <a:t>Over 200 practical science experiment films, including:</a:t>
            </a:r>
          </a:p>
          <a:p>
            <a:pPr marL="1314450" indent="-571500">
              <a:buFont typeface="Wingdings" panose="05000000000000000000" pitchFamily="2" charset="2"/>
              <a:buChar char="§"/>
            </a:pPr>
            <a:r>
              <a:rPr lang="en-GB" sz="3600" dirty="0">
                <a:cs typeface="Arial"/>
              </a:rPr>
              <a:t>Listings on </a:t>
            </a:r>
            <a:r>
              <a:rPr lang="en-GB" sz="3600" dirty="0">
                <a:cs typeface="Arial"/>
                <a:hlinkClick r:id="rId5"/>
              </a:rPr>
              <a:t>STEM Nation Online Resource</a:t>
            </a:r>
            <a:r>
              <a:rPr lang="en-GB" sz="3600" dirty="0">
                <a:cs typeface="Arial"/>
              </a:rPr>
              <a:t> (</a:t>
            </a:r>
            <a:r>
              <a:rPr lang="en-GB" sz="3600" dirty="0">
                <a:cs typeface="Arial"/>
                <a:hlinkClick r:id="rId6"/>
              </a:rPr>
              <a:t>https://www.bitlylinks.com/DUtrs8W7K</a:t>
            </a:r>
            <a:r>
              <a:rPr lang="en-GB" sz="3600" dirty="0">
                <a:cs typeface="Arial"/>
              </a:rPr>
              <a:t>)</a:t>
            </a:r>
          </a:p>
          <a:p>
            <a:pPr marL="1314450" indent="-571500">
              <a:buFont typeface="Wingdings" panose="05000000000000000000" pitchFamily="2" charset="2"/>
              <a:buChar char="§"/>
            </a:pPr>
            <a:r>
              <a:rPr lang="en-GB" sz="3600" dirty="0">
                <a:cs typeface="Arial"/>
              </a:rPr>
              <a:t>All mandatory secondary experiments filmed for biology, chemistry and physics</a:t>
            </a:r>
          </a:p>
          <a:p>
            <a:pPr marL="1314450" indent="-571500">
              <a:buFont typeface="Wingdings" panose="05000000000000000000" pitchFamily="2" charset="2"/>
              <a:buChar char="§"/>
            </a:pPr>
            <a:r>
              <a:rPr lang="en-GB" sz="3600" dirty="0">
                <a:cs typeface="Arial"/>
              </a:rPr>
              <a:t>Many Primary and </a:t>
            </a:r>
            <a:r>
              <a:rPr lang="en-GB" sz="3600" dirty="0" err="1">
                <a:cs typeface="Arial"/>
              </a:rPr>
              <a:t>BGE</a:t>
            </a:r>
            <a:r>
              <a:rPr lang="en-GB" sz="3600" dirty="0">
                <a:cs typeface="Arial"/>
              </a:rPr>
              <a:t> practical activities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33881">
            <a:off x="8878064" y="5504408"/>
            <a:ext cx="9393923" cy="4155006"/>
          </a:xfrm>
          <a:prstGeom prst="rect">
            <a:avLst/>
          </a:prstGeom>
        </p:spPr>
      </p:pic>
      <p:pic>
        <p:nvPicPr>
          <p:cNvPr id="4" name="Picture 3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7082160"/>
            <a:ext cx="5233020" cy="3032664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1BB7F30C-2DA8-63DC-2874-C9EEAA7C7E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859" y="156712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E1761D-AF9E-EE30-DE3E-23F9CFC53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721429"/>
            <a:ext cx="9644786" cy="88043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F526CB-3044-0190-3BCA-7BC157EDB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9804"/>
            <a:ext cx="7384902" cy="980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3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CB84F4C-D534-D19A-7A7B-27527EA39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0"/>
            <a:ext cx="15858650" cy="9791700"/>
          </a:xfrm>
          <a:prstGeom prst="rect">
            <a:avLst/>
          </a:prstGeom>
        </p:spPr>
      </p:pic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7944822-9EF5-7CEA-6C36-A5022CC346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426196"/>
              </p:ext>
            </p:extLst>
          </p:nvPr>
        </p:nvGraphicFramePr>
        <p:xfrm>
          <a:off x="4802435" y="3865456"/>
          <a:ext cx="13485565" cy="630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5308560" imgH="2482920" progId="Paint.Picture">
                  <p:embed/>
                </p:oleObj>
              </mc:Choice>
              <mc:Fallback>
                <p:oleObj name="Bitmap Image" r:id="rId4" imgW="5308560" imgH="2482920" progId="Paint.Picture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7944822-9EF5-7CEA-6C36-A5022CC346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2435" y="3865456"/>
                        <a:ext cx="13485565" cy="6307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A537FDEE-3C0D-95F2-0C06-56EC9942A8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601" b="5806"/>
          <a:stretch/>
        </p:blipFill>
        <p:spPr>
          <a:xfrm>
            <a:off x="4821485" y="3624793"/>
            <a:ext cx="11560531" cy="656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2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r="6236" b="6236"/>
          <a:stretch>
            <a:fillRect/>
          </a:stretch>
        </p:blipFill>
        <p:spPr>
          <a:xfrm>
            <a:off x="184486" y="9391629"/>
            <a:ext cx="17919026" cy="2857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 l="892" t="10486" r="1165" b="183"/>
          <a:stretch>
            <a:fillRect/>
          </a:stretch>
        </p:blipFill>
        <p:spPr>
          <a:xfrm>
            <a:off x="4788000" y="0"/>
            <a:ext cx="13500000" cy="36405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892" t="10486" r="51175" b="183"/>
          <a:stretch>
            <a:fillRect/>
          </a:stretch>
        </p:blipFill>
        <p:spPr>
          <a:xfrm>
            <a:off x="0" y="-19050"/>
            <a:ext cx="6606862" cy="3640582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26993" y="1163707"/>
            <a:ext cx="9073243" cy="6189593"/>
          </a:xfrm>
          <a:prstGeom prst="rect">
            <a:avLst/>
          </a:prstGeom>
        </p:spPr>
      </p:pic>
      <p:sp>
        <p:nvSpPr>
          <p:cNvPr id="21" name="TextBox 8"/>
          <p:cNvSpPr txBox="1"/>
          <p:nvPr/>
        </p:nvSpPr>
        <p:spPr>
          <a:xfrm>
            <a:off x="10591800" y="8563959"/>
            <a:ext cx="789432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u="sng" err="1">
                <a:solidFill>
                  <a:srgbClr val="275B9C"/>
                </a:solidFill>
                <a:latin typeface="Arimo"/>
              </a:rPr>
              <a:t>STEM@educationscotland.gov.scot</a:t>
            </a:r>
            <a:r>
              <a:rPr lang="en-US" sz="3600">
                <a:solidFill>
                  <a:srgbClr val="3D3C3B"/>
                </a:solidFill>
                <a:latin typeface="Arimo"/>
              </a:rPr>
              <a:t> </a:t>
            </a:r>
          </a:p>
        </p:txBody>
      </p:sp>
      <p:pic>
        <p:nvPicPr>
          <p:cNvPr id="22" name="Picture 9"/>
          <p:cNvPicPr>
            <a:picLocks noChangeAspect="1"/>
          </p:cNvPicPr>
          <p:nvPr/>
        </p:nvPicPr>
        <p:blipFill>
          <a:blip r:embed="rId8"/>
          <a:srcRect r="1652" b="1652"/>
          <a:stretch>
            <a:fillRect/>
          </a:stretch>
        </p:blipFill>
        <p:spPr>
          <a:xfrm>
            <a:off x="8991600" y="8188502"/>
            <a:ext cx="1273993" cy="955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C47313-20AA-1524-557A-2D94872657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870" y="3602482"/>
            <a:ext cx="3591252" cy="3591252"/>
          </a:xfrm>
          <a:prstGeom prst="rect">
            <a:avLst/>
          </a:prstGeom>
        </p:spPr>
      </p:pic>
      <p:sp>
        <p:nvSpPr>
          <p:cNvPr id="7" name="TextBox 6">
            <a:hlinkClick r:id="rId10"/>
            <a:extLst>
              <a:ext uri="{FF2B5EF4-FFF2-40B4-BE49-F238E27FC236}">
                <a16:creationId xmlns:a16="http://schemas.microsoft.com/office/drawing/2014/main" id="{BD1DB32B-2C4F-BF07-697C-BC739E7781CA}"/>
              </a:ext>
            </a:extLst>
          </p:cNvPr>
          <p:cNvSpPr txBox="1"/>
          <p:nvPr/>
        </p:nvSpPr>
        <p:spPr>
          <a:xfrm>
            <a:off x="13661319" y="7039370"/>
            <a:ext cx="4805751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5527" lvl="1" algn="ctr">
              <a:lnSpc>
                <a:spcPts val="4320"/>
              </a:lnSpc>
            </a:pPr>
            <a:r>
              <a:rPr lang="en-US" sz="4000" spc="-140" dirty="0">
                <a:solidFill>
                  <a:schemeClr val="tx2"/>
                </a:solidFill>
                <a:latin typeface="+mj-lt"/>
                <a:hlinkClick r:id="rId11"/>
              </a:rPr>
              <a:t>STEM Nation </a:t>
            </a:r>
          </a:p>
          <a:p>
            <a:pPr marL="325527" lvl="1" algn="ctr">
              <a:lnSpc>
                <a:spcPts val="4320"/>
              </a:lnSpc>
            </a:pPr>
            <a:r>
              <a:rPr lang="en-US" sz="4000" spc="-140" dirty="0">
                <a:solidFill>
                  <a:schemeClr val="tx2"/>
                </a:solidFill>
                <a:latin typeface="+mj-lt"/>
                <a:hlinkClick r:id="rId11"/>
              </a:rPr>
              <a:t>Award </a:t>
            </a:r>
            <a:endParaRPr lang="en-US" sz="3600" spc="-143" dirty="0">
              <a:solidFill>
                <a:srgbClr val="3D3C3B"/>
              </a:solidFill>
              <a:latin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50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25B73E6431B448B26FE2148E1239E" ma:contentTypeVersion="2" ma:contentTypeDescription="Create a new document." ma:contentTypeScope="" ma:versionID="6d1a1dfcd5d0a0e2947f6894b1e3eb8b">
  <xsd:schema xmlns:xsd="http://www.w3.org/2001/XMLSchema" xmlns:xs="http://www.w3.org/2001/XMLSchema" xmlns:p="http://schemas.microsoft.com/office/2006/metadata/properties" xmlns:ns2="5d910b75-e43c-438e-bcfd-c22902066e4c" targetNamespace="http://schemas.microsoft.com/office/2006/metadata/properties" ma:root="true" ma:fieldsID="2a553a8e1b0a330b79b36c260814c91d" ns2:_="">
    <xsd:import namespace="5d910b75-e43c-438e-bcfd-c22902066e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910b75-e43c-438e-bcfd-c22902066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88753-2169-4788-B7A6-37CFFCE622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910b75-e43c-438e-bcfd-c22902066e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E09A48-FD65-43B2-A488-20D4E90EAF3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27B87ED-954F-441D-986F-D29359AD86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568</Words>
  <Application>Microsoft Office PowerPoint</Application>
  <PresentationFormat>Custom</PresentationFormat>
  <Paragraphs>93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Arimo</vt:lpstr>
      <vt:lpstr>Calibri</vt:lpstr>
      <vt:lpstr>Open Sans</vt:lpstr>
      <vt:lpstr>Wingdings</vt:lpstr>
      <vt:lpstr>Arial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Nation Award - West Lothian.pptx</dc:title>
  <dc:creator>Stewart I (Ian)</dc:creator>
  <cp:lastModifiedBy>Ian Stewart</cp:lastModifiedBy>
  <cp:revision>25</cp:revision>
  <dcterms:created xsi:type="dcterms:W3CDTF">2006-08-16T00:00:00Z</dcterms:created>
  <dcterms:modified xsi:type="dcterms:W3CDTF">2023-02-15T15:19:18Z</dcterms:modified>
  <dc:identifier>DAFMG5kQvxk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0x01010018425B73E6431B448B26FE2148E1239E</vt:lpwstr>
  </property>
</Properties>
</file>