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19"/>
  </p:notesMasterIdLst>
  <p:sldIdLst>
    <p:sldId id="600" r:id="rId6"/>
    <p:sldId id="291" r:id="rId7"/>
    <p:sldId id="292" r:id="rId8"/>
    <p:sldId id="301" r:id="rId9"/>
    <p:sldId id="266" r:id="rId10"/>
    <p:sldId id="265" r:id="rId11"/>
    <p:sldId id="283" r:id="rId12"/>
    <p:sldId id="277" r:id="rId13"/>
    <p:sldId id="288" r:id="rId14"/>
    <p:sldId id="282" r:id="rId15"/>
    <p:sldId id="290" r:id="rId16"/>
    <p:sldId id="298" r:id="rId17"/>
    <p:sldId id="300" r:id="rId18"/>
  </p:sldIdLst>
  <p:sldSz cx="18288000" cy="10287000"/>
  <p:notesSz cx="6858000" cy="9144000"/>
  <p:embeddedFontLst>
    <p:embeddedFont>
      <p:font typeface="Arimo" panose="020B0604020202020204" charset="0"/>
      <p:regular r:id="rId20"/>
    </p:embeddedFont>
    <p:embeddedFont>
      <p:font typeface="Arimo Bold" panose="020B0604020202020204" charset="0"/>
      <p:regular r:id="rId21"/>
    </p:embeddedFont>
    <p:embeddedFont>
      <p:font typeface="Calibri" panose="020F0502020204030204" pitchFamily="34" charset="0"/>
      <p:regular r:id="rId22"/>
      <p:bold r:id="rId23"/>
      <p:italic r:id="rId24"/>
      <p:boldItalic r:id="rId25"/>
    </p:embeddedFont>
    <p:embeddedFont>
      <p:font typeface="Comic Sans MS" panose="030F0702030302020204" pitchFamily="66" charset="0"/>
      <p:regular r:id="rId26"/>
      <p:bold r:id="rId27"/>
      <p:italic r:id="rId28"/>
      <p:boldItalic r:id="rId29"/>
    </p:embeddedFont>
    <p:embeddedFont>
      <p:font typeface="Helvetica Neue" panose="02000503000000020004" pitchFamily="2"/>
      <p:regular r:id="rId30"/>
      <p:bold r:id="rId31"/>
      <p:italic r:id="rId32"/>
      <p:boldItalic r:id="rId33"/>
    </p:embeddedFont>
    <p:embeddedFont>
      <p:font typeface="Helveticish" panose="020B0604020202020204" charset="0"/>
      <p:regular r:id="rId34"/>
    </p:embeddedFont>
    <p:embeddedFont>
      <p:font typeface="Helveticish Bold" panose="020B0604020202020204" charset="0"/>
      <p:regular r:id="rId35"/>
    </p:embeddedFont>
    <p:embeddedFont>
      <p:font typeface="Open Sans" panose="020B0606030504020204" pitchFamily="34" charset="0"/>
      <p:regular r:id="rId36"/>
      <p:bold r:id="rId37"/>
      <p:italic r:id="rId38"/>
      <p:boldItalic r:id="rId39"/>
    </p:embeddedFont>
    <p:embeddedFont>
      <p:font typeface="Open Sans Light Bold" panose="020B0604020202020204"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012338-B085-489E-A29B-1199A473467D}" v="270" dt="2023-02-15T15:43:52.9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0567" autoAdjust="0"/>
  </p:normalViewPr>
  <p:slideViewPr>
    <p:cSldViewPr>
      <p:cViewPr varScale="1">
        <p:scale>
          <a:sx n="34" d="100"/>
          <a:sy n="34" d="100"/>
        </p:scale>
        <p:origin x="1188"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5.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microsoft.com/office/2015/10/relationships/revisionInfo" Target="revisionInfo.xml"/><Relationship Id="rId20" Type="http://schemas.openxmlformats.org/officeDocument/2006/relationships/font" Target="fonts/font1.fntdata"/><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Stewart" userId="6eaa93d3-7b58-4069-b5e8-4e9c154c0d8b" providerId="ADAL" clId="{19012338-B085-489E-A29B-1199A473467D}"/>
    <pc:docChg chg="undo custSel modSld">
      <pc:chgData name="Ian Stewart" userId="6eaa93d3-7b58-4069-b5e8-4e9c154c0d8b" providerId="ADAL" clId="{19012338-B085-489E-A29B-1199A473467D}" dt="2023-02-15T15:45:00.208" v="342" actId="404"/>
      <pc:docMkLst>
        <pc:docMk/>
      </pc:docMkLst>
      <pc:sldChg chg="modSp mod">
        <pc:chgData name="Ian Stewart" userId="6eaa93d3-7b58-4069-b5e8-4e9c154c0d8b" providerId="ADAL" clId="{19012338-B085-489E-A29B-1199A473467D}" dt="2023-02-15T15:39:58.489" v="103" actId="20577"/>
        <pc:sldMkLst>
          <pc:docMk/>
          <pc:sldMk cId="0" sldId="282"/>
        </pc:sldMkLst>
        <pc:spChg chg="mod">
          <ac:chgData name="Ian Stewart" userId="6eaa93d3-7b58-4069-b5e8-4e9c154c0d8b" providerId="ADAL" clId="{19012338-B085-489E-A29B-1199A473467D}" dt="2023-02-15T15:39:42.159" v="81" actId="6549"/>
          <ac:spMkLst>
            <pc:docMk/>
            <pc:sldMk cId="0" sldId="282"/>
            <ac:spMk id="22" creationId="{00000000-0000-0000-0000-000000000000}"/>
          </ac:spMkLst>
        </pc:spChg>
        <pc:spChg chg="mod">
          <ac:chgData name="Ian Stewart" userId="6eaa93d3-7b58-4069-b5e8-4e9c154c0d8b" providerId="ADAL" clId="{19012338-B085-489E-A29B-1199A473467D}" dt="2023-02-15T15:39:58.489" v="103" actId="20577"/>
          <ac:spMkLst>
            <pc:docMk/>
            <pc:sldMk cId="0" sldId="282"/>
            <ac:spMk id="31" creationId="{00000000-0000-0000-0000-000000000000}"/>
          </ac:spMkLst>
        </pc:spChg>
      </pc:sldChg>
      <pc:sldChg chg="modSp mod modAnim">
        <pc:chgData name="Ian Stewart" userId="6eaa93d3-7b58-4069-b5e8-4e9c154c0d8b" providerId="ADAL" clId="{19012338-B085-489E-A29B-1199A473467D}" dt="2023-02-15T15:43:52.994" v="299" actId="20577"/>
        <pc:sldMkLst>
          <pc:docMk/>
          <pc:sldMk cId="1248233530" sldId="290"/>
        </pc:sldMkLst>
        <pc:spChg chg="mod">
          <ac:chgData name="Ian Stewart" userId="6eaa93d3-7b58-4069-b5e8-4e9c154c0d8b" providerId="ADAL" clId="{19012338-B085-489E-A29B-1199A473467D}" dt="2023-02-15T15:43:52.994" v="299" actId="20577"/>
          <ac:spMkLst>
            <pc:docMk/>
            <pc:sldMk cId="1248233530" sldId="290"/>
            <ac:spMk id="3" creationId="{7FEB9353-D7B7-80E9-B43A-61EF7020AC0B}"/>
          </ac:spMkLst>
        </pc:spChg>
        <pc:spChg chg="mod">
          <ac:chgData name="Ian Stewart" userId="6eaa93d3-7b58-4069-b5e8-4e9c154c0d8b" providerId="ADAL" clId="{19012338-B085-489E-A29B-1199A473467D}" dt="2023-02-15T15:41:16.268" v="272" actId="1038"/>
          <ac:spMkLst>
            <pc:docMk/>
            <pc:sldMk cId="1248233530" sldId="290"/>
            <ac:spMk id="9" creationId="{00000000-0000-0000-0000-000000000000}"/>
          </ac:spMkLst>
        </pc:spChg>
        <pc:picChg chg="mod">
          <ac:chgData name="Ian Stewart" userId="6eaa93d3-7b58-4069-b5e8-4e9c154c0d8b" providerId="ADAL" clId="{19012338-B085-489E-A29B-1199A473467D}" dt="2023-02-15T15:41:16.268" v="272" actId="1038"/>
          <ac:picMkLst>
            <pc:docMk/>
            <pc:sldMk cId="1248233530" sldId="290"/>
            <ac:picMk id="2" creationId="{00000000-0000-0000-0000-000000000000}"/>
          </ac:picMkLst>
        </pc:picChg>
      </pc:sldChg>
      <pc:sldChg chg="modSp mod modAnim">
        <pc:chgData name="Ian Stewart" userId="6eaa93d3-7b58-4069-b5e8-4e9c154c0d8b" providerId="ADAL" clId="{19012338-B085-489E-A29B-1199A473467D}" dt="2023-02-15T15:22:06.192" v="6" actId="1035"/>
        <pc:sldMkLst>
          <pc:docMk/>
          <pc:sldMk cId="3751088872" sldId="292"/>
        </pc:sldMkLst>
        <pc:spChg chg="mod">
          <ac:chgData name="Ian Stewart" userId="6eaa93d3-7b58-4069-b5e8-4e9c154c0d8b" providerId="ADAL" clId="{19012338-B085-489E-A29B-1199A473467D}" dt="2023-02-15T15:22:06.192" v="6" actId="1035"/>
          <ac:spMkLst>
            <pc:docMk/>
            <pc:sldMk cId="3751088872" sldId="292"/>
            <ac:spMk id="5" creationId="{00000000-0000-0000-0000-000000000000}"/>
          </ac:spMkLst>
        </pc:spChg>
      </pc:sldChg>
      <pc:sldChg chg="modSp mod">
        <pc:chgData name="Ian Stewart" userId="6eaa93d3-7b58-4069-b5e8-4e9c154c0d8b" providerId="ADAL" clId="{19012338-B085-489E-A29B-1199A473467D}" dt="2023-02-15T15:45:00.208" v="342" actId="404"/>
        <pc:sldMkLst>
          <pc:docMk/>
          <pc:sldMk cId="929769935" sldId="600"/>
        </pc:sldMkLst>
        <pc:spChg chg="mod">
          <ac:chgData name="Ian Stewart" userId="6eaa93d3-7b58-4069-b5e8-4e9c154c0d8b" providerId="ADAL" clId="{19012338-B085-489E-A29B-1199A473467D}" dt="2023-02-15T15:45:00.208" v="342" actId="404"/>
          <ac:spMkLst>
            <pc:docMk/>
            <pc:sldMk cId="929769935" sldId="600"/>
            <ac:spMk id="6" creationId="{00000000-0000-0000-0000-000000000000}"/>
          </ac:spMkLst>
        </pc:spChg>
        <pc:picChg chg="mod">
          <ac:chgData name="Ian Stewart" userId="6eaa93d3-7b58-4069-b5e8-4e9c154c0d8b" providerId="ADAL" clId="{19012338-B085-489E-A29B-1199A473467D}" dt="2023-02-15T15:44:45.815" v="338" actId="1076"/>
          <ac:picMkLst>
            <pc:docMk/>
            <pc:sldMk cId="929769935" sldId="600"/>
            <ac:picMk id="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15.02.2023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baseline="0" dirty="0"/>
              <a:t>The ….. Programmes have been developed as part of the STEM Strategy for Education and Training in Scotland. Both programmes were developed with support and funding from the Scottish Government. The YSL award is for individuals and is led by SSERC. the SNA is awarded to the setting and is led by Education Scotland.</a:t>
            </a:r>
          </a:p>
          <a:p>
            <a:r>
              <a:rPr lang="en-GB" baseline="0" dirty="0"/>
              <a:t>SNAP provides a focus for colleagues across a setting to work together to firstly identify, celebrate and promote excellent STEM practice and learning, with the focus of further developing the practice.</a:t>
            </a:r>
          </a:p>
          <a:p>
            <a:endParaRPr lang="en-GB" baseline="0" dirty="0"/>
          </a:p>
          <a:p>
            <a:endParaRPr lang="en-GB" baseline="0" dirty="0"/>
          </a:p>
          <a:p>
            <a:endParaRPr lang="en-GB" dirty="0"/>
          </a:p>
          <a:p>
            <a:pPr rtl="0" fontAlgn="ctr"/>
            <a:endParaRPr lang="en-GB" sz="1200" kern="1200" baseline="0" dirty="0">
              <a:solidFill>
                <a:schemeClr val="tx1"/>
              </a:solidFill>
              <a:effectLst/>
              <a:latin typeface="+mn-lt"/>
              <a:ea typeface="+mn-ea"/>
              <a:cs typeface="+mn-cs"/>
            </a:endParaRPr>
          </a:p>
          <a:p>
            <a:pPr rtl="0" fontAlgn="ctr"/>
            <a:endParaRPr lang="en-GB" sz="1200" kern="1200" baseline="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3D85CD-B6C4-41BF-93C6-076369366F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1908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a:t>myself and </a:t>
            </a:r>
            <a:r>
              <a:rPr lang="en-GB" dirty="0"/>
              <a:t>Regional</a:t>
            </a:r>
            <a:r>
              <a:rPr lang="en-GB" baseline="0" dirty="0"/>
              <a:t> </a:t>
            </a:r>
            <a:r>
              <a:rPr lang="en-GB" dirty="0"/>
              <a:t>STEM</a:t>
            </a:r>
            <a:r>
              <a:rPr lang="en-GB" baseline="0" dirty="0"/>
              <a:t> </a:t>
            </a:r>
            <a:r>
              <a:rPr lang="en-GB" baseline="0" dirty="0" err="1"/>
              <a:t>EO</a:t>
            </a:r>
            <a:r>
              <a:rPr lang="en-GB" baseline="0" dirty="0"/>
              <a:t> can provide support prior to registration and during process.</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Currently looking in to process of formalising relationship with Partners as STEM Nation Award Supporters.</a:t>
            </a:r>
            <a:endParaRPr lang="en-GB" dirty="0"/>
          </a:p>
        </p:txBody>
      </p:sp>
      <p:sp>
        <p:nvSpPr>
          <p:cNvPr id="4" name="Slide Number Placeholder 3"/>
          <p:cNvSpPr>
            <a:spLocks noGrp="1"/>
          </p:cNvSpPr>
          <p:nvPr>
            <p:ph type="sldNum" sz="quarter" idx="10"/>
          </p:nvPr>
        </p:nvSpPr>
        <p:spPr/>
        <p:txBody>
          <a:bodyPr/>
          <a:lstStyle/>
          <a:p>
            <a:fld id="{C33D85CD-B6C4-41BF-93C6-076369366FB8}" type="slidenum">
              <a:rPr lang="en-GB" smtClean="0"/>
              <a:t>11</a:t>
            </a:fld>
            <a:endParaRPr lang="en-GB"/>
          </a:p>
        </p:txBody>
      </p:sp>
    </p:spTree>
    <p:extLst>
      <p:ext uri="{BB962C8B-B14F-4D97-AF65-F5344CB8AC3E}">
        <p14:creationId xmlns:p14="http://schemas.microsoft.com/office/powerpoint/2010/main" val="2206051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ES are also hosting drop in sessions for registered settings and those who are interested in registering</a:t>
            </a:r>
          </a:p>
          <a:p>
            <a:endParaRPr lang="en-US"/>
          </a:p>
          <a:p>
            <a:r>
              <a:rPr lang="en-US"/>
              <a:t>https://blogs.glowscotland.org.uk/glowblogs/STEMcentralinmotion/2022/10/06/stem-nation-award-drop-in-sessions/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https://jamboard.google.com/d/1pExlIa9vLNtJq-Mj5qIoFj0ShmA3cmSvh6EA8fYrw3I/edit?usp=sharing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140535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342900" lvl="0" indent="-342900">
              <a:spcAft>
                <a:spcPts val="600"/>
              </a:spcAft>
              <a:buFont typeface="Symbol" panose="05050102010706020507" pitchFamily="18" charset="2"/>
              <a:buChar char=""/>
              <a:tabLst>
                <a:tab pos="228600" algn="l"/>
                <a:tab pos="685800" algn="l"/>
                <a:tab pos="1143000" algn="l"/>
                <a:tab pos="2057400" algn="l"/>
                <a:tab pos="685800" algn="l"/>
                <a:tab pos="1143000" algn="l"/>
                <a:tab pos="2057400" algn="l"/>
              </a:tabLs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 successful pilot programme with ELC settings and schools led to 23 settings successfully achieving the full STEM Nation Award, with 44 other settings awarded for one or more elements, this is an impressive engagement when you consider this took place with the backdrop of lockdown.</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lvl="1">
              <a:lnSpc>
                <a:spcPct val="100000"/>
              </a:lnSpc>
              <a:spcBef>
                <a:spcPts val="0"/>
              </a:spcBef>
              <a:buFont typeface="Courier New" panose="02070309020205020404" pitchFamily="49" charset="0"/>
              <a:buNone/>
            </a:pPr>
            <a:endParaRPr lang="en-GB" dirty="0">
              <a:solidFill>
                <a:schemeClr val="accent3">
                  <a:lumMod val="50000"/>
                </a:schemeClr>
              </a:solidFill>
              <a:latin typeface="Calibri" panose="020F0502020204030204" pitchFamily="34" charset="0"/>
              <a:ea typeface="MS Mincho"/>
              <a:cs typeface="Calibri" panose="020F0502020204030204" pitchFamily="34" charset="0"/>
            </a:endParaRPr>
          </a:p>
          <a:p>
            <a:pPr lvl="1">
              <a:lnSpc>
                <a:spcPct val="100000"/>
              </a:lnSpc>
              <a:spcBef>
                <a:spcPts val="0"/>
              </a:spcBef>
              <a:buFont typeface="Courier New" panose="02070309020205020404" pitchFamily="49" charset="0"/>
              <a:buNone/>
            </a:pPr>
            <a:r>
              <a:rPr lang="en-GB" dirty="0">
                <a:solidFill>
                  <a:schemeClr val="accent3">
                    <a:lumMod val="50000"/>
                  </a:schemeClr>
                </a:solidFill>
                <a:latin typeface="Calibri" panose="020F0502020204030204" pitchFamily="34" charset="0"/>
                <a:ea typeface="MS Mincho"/>
                <a:cs typeface="Calibri" panose="020F0502020204030204" pitchFamily="34" charset="0"/>
              </a:rPr>
              <a:t>In Falkirk – 11 settings are registered … 4 high schools, 4 primary school, 1 joint primary and ELC setting, 2 </a:t>
            </a:r>
            <a:r>
              <a:rPr lang="en-GB">
                <a:solidFill>
                  <a:schemeClr val="accent3">
                    <a:lumMod val="50000"/>
                  </a:schemeClr>
                </a:solidFill>
                <a:latin typeface="Calibri" panose="020F0502020204030204" pitchFamily="34" charset="0"/>
                <a:ea typeface="MS Mincho"/>
                <a:cs typeface="Calibri" panose="020F0502020204030204" pitchFamily="34" charset="0"/>
              </a:rPr>
              <a:t>ELC setting</a:t>
            </a:r>
            <a:endParaRPr lang="en-GB" dirty="0">
              <a:solidFill>
                <a:schemeClr val="accent3">
                  <a:lumMod val="50000"/>
                </a:schemeClr>
              </a:solidFill>
              <a:latin typeface="Calibri" panose="020F0502020204030204" pitchFamily="34" charset="0"/>
              <a:ea typeface="MS Mincho"/>
              <a:cs typeface="Calibri" panose="020F0502020204030204"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3D85CD-B6C4-41BF-93C6-076369366F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0520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 Programme is designed to address the key aims of the STEM Strategy to deliver Excellence, Equity, Inspiration and Connection in STEM education and training. This provides opportunities for settings to engage in many key priorities such as closing attainment and equity gaps, social justice, gender balance and </a:t>
            </a: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UNCRC</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goals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249745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a:t>The structure of STEM Nation Award addresses the main aims of the STEM Education and Training Strategy, which are key to ensuring high quality STEM learning in all settings.</a:t>
            </a: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solidFill>
                <a:srgbClr val="3D3C3B"/>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3D3C3B"/>
                </a:solidFill>
                <a:latin typeface="+mn-lt"/>
              </a:rPr>
              <a:t>Five key elements …….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rgbClr val="3D3C3B"/>
                </a:solidFill>
                <a:latin typeface="+mn-lt"/>
              </a:rPr>
              <a:t>– evidence can be used across multiple elements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solidFill>
                <a:srgbClr val="3D3C3B"/>
              </a:solidFill>
              <a:latin typeface="+mn-lt"/>
            </a:endParaRPr>
          </a:p>
          <a:p>
            <a:pPr marL="171450" indent="-171450">
              <a:buFont typeface="Arial" panose="020B0604020202020204" pitchFamily="34" charset="0"/>
              <a:buChar char="•"/>
            </a:pPr>
            <a:r>
              <a:rPr lang="en-GB" sz="1200" dirty="0">
                <a:solidFill>
                  <a:srgbClr val="3D3C3B"/>
                </a:solidFill>
                <a:latin typeface="+mn-lt"/>
              </a:rPr>
              <a:t>Depending on the needs of their learners </a:t>
            </a:r>
            <a:r>
              <a:rPr lang="en-GB" sz="1200" dirty="0" err="1">
                <a:solidFill>
                  <a:srgbClr val="3D3C3B"/>
                </a:solidFill>
                <a:latin typeface="+mn-lt"/>
              </a:rPr>
              <a:t>CLD</a:t>
            </a:r>
            <a:r>
              <a:rPr lang="en-GB" sz="1200" dirty="0">
                <a:solidFill>
                  <a:srgbClr val="3D3C3B"/>
                </a:solidFill>
                <a:latin typeface="+mn-lt"/>
              </a:rPr>
              <a:t> settings can focus of adult learning, family learning</a:t>
            </a:r>
            <a:r>
              <a:rPr lang="en-GB" sz="1200" baseline="0" dirty="0">
                <a:solidFill>
                  <a:srgbClr val="3D3C3B"/>
                </a:solidFill>
                <a:latin typeface="+mn-lt"/>
              </a:rPr>
              <a:t> or youth work</a:t>
            </a:r>
          </a:p>
          <a:p>
            <a:pPr marL="171450" indent="-171450">
              <a:buFont typeface="Arial" panose="020B0604020202020204" pitchFamily="34" charset="0"/>
              <a:buChar char="•"/>
            </a:pPr>
            <a:endParaRPr lang="en-GB" sz="1200" baseline="0" dirty="0">
              <a:solidFill>
                <a:srgbClr val="3D3C3B"/>
              </a:solidFill>
              <a:latin typeface="+mn-lt"/>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33D85CD-B6C4-41BF-93C6-076369366FB8}" type="slidenum">
              <a:rPr lang="en-GB" smtClean="0"/>
              <a:t>5</a:t>
            </a:fld>
            <a:endParaRPr lang="en-GB"/>
          </a:p>
        </p:txBody>
      </p:sp>
    </p:spTree>
    <p:extLst>
      <p:ext uri="{BB962C8B-B14F-4D97-AF65-F5344CB8AC3E}">
        <p14:creationId xmlns:p14="http://schemas.microsoft.com/office/powerpoint/2010/main" val="2810907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process has been designed to be straightforward.....</a:t>
            </a:r>
          </a:p>
          <a:p>
            <a:endParaRPr lang="en-US" dirty="0"/>
          </a:p>
          <a:p>
            <a:r>
              <a:rPr lang="en-US" dirty="0"/>
              <a:t>Can apply for all five elements at once or work towards the award over a three year period</a:t>
            </a:r>
          </a:p>
          <a:p>
            <a:endParaRPr lang="en-US" dirty="0"/>
          </a:p>
          <a:p>
            <a:pPr marL="651053" lvl="1" indent="-325526">
              <a:lnSpc>
                <a:spcPts val="4320"/>
              </a:lnSpc>
              <a:buFont typeface="Arial"/>
              <a:buChar char="•"/>
            </a:pPr>
            <a:r>
              <a:rPr lang="en-US" sz="1200" spc="-140" dirty="0">
                <a:solidFill>
                  <a:srgbClr val="3D3C3B"/>
                </a:solidFill>
                <a:latin typeface="Open Sans"/>
              </a:rPr>
              <a:t>5 elements</a:t>
            </a:r>
          </a:p>
          <a:p>
            <a:pPr marL="651053" lvl="1" indent="-325526">
              <a:lnSpc>
                <a:spcPts val="4320"/>
              </a:lnSpc>
              <a:buFont typeface="Arial"/>
              <a:buChar char="•"/>
            </a:pPr>
            <a:r>
              <a:rPr lang="en-US" sz="1200" spc="-140" dirty="0">
                <a:solidFill>
                  <a:srgbClr val="3D3C3B"/>
                </a:solidFill>
                <a:latin typeface="Open Sans"/>
              </a:rPr>
              <a:t>3 year window</a:t>
            </a:r>
          </a:p>
          <a:p>
            <a:pPr marL="651053" lvl="1" indent="-325526">
              <a:lnSpc>
                <a:spcPts val="4320"/>
              </a:lnSpc>
              <a:buFont typeface="Arial"/>
              <a:buChar char="•"/>
            </a:pPr>
            <a:r>
              <a:rPr lang="en-US" sz="1200" spc="-140" dirty="0">
                <a:solidFill>
                  <a:srgbClr val="3D3C3B"/>
                </a:solidFill>
                <a:latin typeface="Open Sans"/>
              </a:rPr>
              <a:t>For settings who are embracing STEM learning</a:t>
            </a:r>
          </a:p>
          <a:p>
            <a:pPr marL="651053" lvl="1" indent="-325526">
              <a:lnSpc>
                <a:spcPts val="4320"/>
              </a:lnSpc>
              <a:buFont typeface="Arial"/>
              <a:buChar char="•"/>
            </a:pPr>
            <a:r>
              <a:rPr lang="en-US" sz="1200" spc="-140" dirty="0">
                <a:solidFill>
                  <a:srgbClr val="3D3C3B"/>
                </a:solidFill>
                <a:latin typeface="Open Sans"/>
              </a:rPr>
              <a:t>It's completely free!</a:t>
            </a:r>
          </a:p>
          <a:p>
            <a:endParaRPr lang="en-US" dirty="0"/>
          </a:p>
          <a:p>
            <a:endParaRPr lang="en-US" dirty="0"/>
          </a:p>
          <a:p>
            <a:r>
              <a:rPr lang="en-US" dirty="0"/>
              <a:t>Submission template is a PowerPoint and populated with extracts from improvement plans, photographs of learners, survey feedback from families, learner profiles, Tweets or newsletters</a:t>
            </a:r>
          </a:p>
          <a:p>
            <a:r>
              <a:rPr lang="en-US" dirty="0"/>
              <a:t>There is a maximum of 5 slides of evidence per element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Over the next few slides we have some examples of evidence. On The STEM blog, there are complete examples of evidence to provide some guidance to your own submission. This example is from OLM PS highlights engagement with STEM professionals</a:t>
            </a:r>
          </a:p>
        </p:txBody>
      </p:sp>
      <p:sp>
        <p:nvSpPr>
          <p:cNvPr id="4" name="Slide Number Placeholder 3"/>
          <p:cNvSpPr>
            <a:spLocks noGrp="1"/>
          </p:cNvSpPr>
          <p:nvPr>
            <p:ph type="sldNum" sz="quarter" idx="5"/>
          </p:nvPr>
        </p:nvSpPr>
        <p:spPr/>
        <p:txBody>
          <a:bodyPr/>
          <a:lstStyle/>
          <a:p>
            <a:fld id="{11D3EB56-AB5F-43CB-AFF2-2240B47F825B}" type="slidenum">
              <a:rPr lang="en-GB" smtClean="0"/>
              <a:t>7</a:t>
            </a:fld>
            <a:endParaRPr lang="en-GB"/>
          </a:p>
        </p:txBody>
      </p:sp>
    </p:spTree>
    <p:extLst>
      <p:ext uri="{BB962C8B-B14F-4D97-AF65-F5344CB8AC3E}">
        <p14:creationId xmlns:p14="http://schemas.microsoft.com/office/powerpoint/2010/main" val="4215866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This example shows an example of community engagement from PEPS where they worked with residents in a care home on various challenges</a:t>
            </a:r>
          </a:p>
        </p:txBody>
      </p:sp>
      <p:sp>
        <p:nvSpPr>
          <p:cNvPr id="4" name="Slide Number Placeholder 3"/>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358486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In this example </a:t>
            </a:r>
            <a:r>
              <a:rPr lang="en-GB" sz="1200" dirty="0" err="1">
                <a:solidFill>
                  <a:schemeClr val="bg1"/>
                </a:solidFill>
              </a:rPr>
              <a:t>Monifieth</a:t>
            </a:r>
            <a:r>
              <a:rPr lang="en-GB" sz="1200" dirty="0">
                <a:solidFill>
                  <a:schemeClr val="bg1"/>
                </a:solidFill>
              </a:rPr>
              <a:t> HS show how they are IGBE</a:t>
            </a:r>
          </a:p>
          <a:p>
            <a:endParaRPr lang="en-GB" dirty="0"/>
          </a:p>
          <a:p>
            <a:endParaRPr lang="en-GB" dirty="0"/>
          </a:p>
        </p:txBody>
      </p:sp>
      <p:sp>
        <p:nvSpPr>
          <p:cNvPr id="4" name="Slide Number Placeholder 3"/>
          <p:cNvSpPr>
            <a:spLocks noGrp="1"/>
          </p:cNvSpPr>
          <p:nvPr>
            <p:ph type="sldNum" sz="quarter" idx="10"/>
          </p:nvPr>
        </p:nvSpPr>
        <p:spPr/>
        <p:txBody>
          <a:bodyPr/>
          <a:lstStyle/>
          <a:p>
            <a:fld id="{C713324B-9051-404F-B5CE-7AECCE664417}" type="slidenum">
              <a:rPr lang="en-GB" smtClean="0"/>
              <a:t>9</a:t>
            </a:fld>
            <a:endParaRPr lang="en-GB"/>
          </a:p>
        </p:txBody>
      </p:sp>
    </p:spTree>
    <p:extLst>
      <p:ext uri="{BB962C8B-B14F-4D97-AF65-F5344CB8AC3E}">
        <p14:creationId xmlns:p14="http://schemas.microsoft.com/office/powerpoint/2010/main" val="17648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There are many sources of support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rtnership">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2" y="-20172"/>
            <a:ext cx="18288000" cy="3715871"/>
          </a:xfrm>
          <a:prstGeom prst="rect">
            <a:avLst/>
          </a:prstGeom>
        </p:spPr>
      </p:pic>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lvl1pPr>
          </a:lstStyle>
          <a:p>
            <a:r>
              <a:rPr lang="en-GB" dirty="0"/>
              <a:t>#</a:t>
            </a:r>
            <a:r>
              <a:rPr lang="en-GB" dirty="0" err="1"/>
              <a:t>STEMnation</a:t>
            </a:r>
            <a:endParaRPr lang="en-GB" dirty="0"/>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6247" y="1"/>
            <a:ext cx="17731754" cy="4069433"/>
          </a:xfrm>
          <a:prstGeom prst="rect">
            <a:avLst/>
          </a:prstGeom>
        </p:spPr>
      </p:pic>
    </p:spTree>
    <p:extLst>
      <p:ext uri="{BB962C8B-B14F-4D97-AF65-F5344CB8AC3E}">
        <p14:creationId xmlns:p14="http://schemas.microsoft.com/office/powerpoint/2010/main" val="1034821498"/>
      </p:ext>
    </p:extLst>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amily">
    <p:spTree>
      <p:nvGrpSpPr>
        <p:cNvPr id="1" name=""/>
        <p:cNvGrpSpPr/>
        <p:nvPr/>
      </p:nvGrpSpPr>
      <p:grpSpPr>
        <a:xfrm>
          <a:off x="0" y="0"/>
          <a:ext cx="0" cy="0"/>
          <a:chOff x="0" y="0"/>
          <a:chExt cx="0" cy="0"/>
        </a:xfrm>
      </p:grpSpPr>
      <p:grpSp>
        <p:nvGrpSpPr>
          <p:cNvPr id="9" name="Group 8"/>
          <p:cNvGrpSpPr/>
          <p:nvPr userDrawn="1"/>
        </p:nvGrpSpPr>
        <p:grpSpPr>
          <a:xfrm>
            <a:off x="0" y="-2"/>
            <a:ext cx="18288000" cy="3556779"/>
            <a:chOff x="0" y="-1"/>
            <a:chExt cx="12192000" cy="2371186"/>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l="833" t="13621" r="1229" b="-1"/>
            <a:stretch/>
          </p:blipFill>
          <p:spPr>
            <a:xfrm>
              <a:off x="3192000" y="0"/>
              <a:ext cx="9000000" cy="2371185"/>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b="-1"/>
            <a:stretch/>
          </p:blipFill>
          <p:spPr>
            <a:xfrm>
              <a:off x="0" y="-1"/>
              <a:ext cx="4430332" cy="2371185"/>
            </a:xfrm>
            <a:prstGeom prst="rect">
              <a:avLst/>
            </a:prstGeom>
          </p:spPr>
        </p:pic>
      </p:gr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lvl1pPr>
          </a:lstStyle>
          <a:p>
            <a:r>
              <a:rPr lang="en-GB" dirty="0"/>
              <a:t>#</a:t>
            </a:r>
            <a:r>
              <a:rPr lang="en-GB" dirty="0" err="1"/>
              <a:t>STEMnation</a:t>
            </a:r>
            <a:endParaRPr lang="en-GB" dirty="0"/>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8751" y="648091"/>
            <a:ext cx="17210499" cy="1325996"/>
          </a:xfrm>
          <a:prstGeom prst="rect">
            <a:avLst/>
          </a:prstGeom>
        </p:spPr>
      </p:pic>
    </p:spTree>
    <p:extLst>
      <p:ext uri="{BB962C8B-B14F-4D97-AF65-F5344CB8AC3E}">
        <p14:creationId xmlns:p14="http://schemas.microsoft.com/office/powerpoint/2010/main" val="1585454349"/>
      </p:ext>
    </p:extLst>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quity">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flipH="1">
            <a:off x="-2" y="0"/>
            <a:ext cx="18288000" cy="3623853"/>
          </a:xfrm>
          <a:prstGeom prst="rect">
            <a:avLst/>
          </a:prstGeom>
        </p:spPr>
      </p:pic>
      <p:sp>
        <p:nvSpPr>
          <p:cNvPr id="6" name="Footer Placeholder 5"/>
          <p:cNvSpPr>
            <a:spLocks noGrp="1"/>
          </p:cNvSpPr>
          <p:nvPr userDrawn="1">
            <p:ph type="ftr" sz="quarter" idx="11"/>
          </p:nvPr>
        </p:nvSpPr>
        <p:spPr/>
        <p:txBody>
          <a:bodyPr/>
          <a:lstStyle/>
          <a:p>
            <a:endParaRPr lang="en-GB"/>
          </a:p>
        </p:txBody>
      </p:sp>
      <p:sp>
        <p:nvSpPr>
          <p:cNvPr id="7" name="Slide Number Placeholder 6"/>
          <p:cNvSpPr>
            <a:spLocks noGrp="1"/>
          </p:cNvSpPr>
          <p:nvPr userDrawn="1">
            <p:ph type="sldNum" sz="quarter" idx="12"/>
          </p:nvPr>
        </p:nvSpPr>
        <p:spPr/>
        <p:txBody>
          <a:bodyPr/>
          <a:lstStyle>
            <a:lvl1pPr>
              <a:defRPr/>
            </a:lvl1pPr>
          </a:lstStyle>
          <a:p>
            <a:r>
              <a:rPr lang="en-GB" dirty="0"/>
              <a:t>#</a:t>
            </a:r>
            <a:r>
              <a:rPr lang="en-GB" dirty="0" err="1"/>
              <a:t>STEMnation</a:t>
            </a:r>
            <a:endParaRPr lang="en-GB" dirty="0"/>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37957" y="1"/>
            <a:ext cx="17750043" cy="3785945"/>
          </a:xfrm>
          <a:prstGeom prst="rect">
            <a:avLst/>
          </a:prstGeom>
        </p:spPr>
      </p:pic>
    </p:spTree>
    <p:extLst>
      <p:ext uri="{BB962C8B-B14F-4D97-AF65-F5344CB8AC3E}">
        <p14:creationId xmlns:p14="http://schemas.microsoft.com/office/powerpoint/2010/main" val="1053975713"/>
      </p:ext>
    </p:extLst>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512" y="822666"/>
            <a:ext cx="3370472" cy="1350000"/>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721395" y="7886700"/>
            <a:ext cx="3062288" cy="1350000"/>
          </a:xfrm>
          <a:prstGeom prst="rect">
            <a:avLst/>
          </a:prstGeom>
        </p:spPr>
      </p:pic>
      <p:grpSp>
        <p:nvGrpSpPr>
          <p:cNvPr id="16" name="Group 15"/>
          <p:cNvGrpSpPr/>
          <p:nvPr userDrawn="1"/>
        </p:nvGrpSpPr>
        <p:grpSpPr>
          <a:xfrm>
            <a:off x="0" y="-2"/>
            <a:ext cx="18288000" cy="5157246"/>
            <a:chOff x="0" y="-1"/>
            <a:chExt cx="12192000" cy="3438164"/>
          </a:xfrm>
        </p:grpSpPr>
        <p:pic>
          <p:nvPicPr>
            <p:cNvPr id="11" name="Picture 10"/>
            <p:cNvPicPr>
              <a:picLocks noChangeAspect="1"/>
            </p:cNvPicPr>
            <p:nvPr userDrawn="1"/>
          </p:nvPicPr>
          <p:blipFill rotWithShape="1">
            <a:blip r:embed="rId4"/>
            <a:srcRect l="1013" t="8952" r="1530"/>
            <a:stretch/>
          </p:blipFill>
          <p:spPr>
            <a:xfrm>
              <a:off x="3192000" y="0"/>
              <a:ext cx="9000000" cy="3438163"/>
            </a:xfrm>
            <a:prstGeom prst="rect">
              <a:avLst/>
            </a:prstGeom>
          </p:spPr>
        </p:pic>
        <p:pic>
          <p:nvPicPr>
            <p:cNvPr id="15" name="Picture 14"/>
            <p:cNvPicPr>
              <a:picLocks noChangeAspect="1"/>
            </p:cNvPicPr>
            <p:nvPr userDrawn="1"/>
          </p:nvPicPr>
          <p:blipFill rotWithShape="1">
            <a:blip r:embed="rId4"/>
            <a:srcRect l="1013" t="8952" r="51710"/>
            <a:stretch/>
          </p:blipFill>
          <p:spPr>
            <a:xfrm>
              <a:off x="0" y="-1"/>
              <a:ext cx="4365938" cy="3438163"/>
            </a:xfrm>
            <a:prstGeom prst="rect">
              <a:avLst/>
            </a:prstGeom>
          </p:spPr>
        </p:pic>
      </p:grpSp>
      <p:sp>
        <p:nvSpPr>
          <p:cNvPr id="2" name="Title 1"/>
          <p:cNvSpPr>
            <a:spLocks noGrp="1"/>
          </p:cNvSpPr>
          <p:nvPr>
            <p:ph type="ctrTitle" hasCustomPrompt="1"/>
          </p:nvPr>
        </p:nvSpPr>
        <p:spPr>
          <a:xfrm>
            <a:off x="1257300" y="1821657"/>
            <a:ext cx="13716000" cy="3581400"/>
          </a:xfrm>
        </p:spPr>
        <p:txBody>
          <a:bodyPr anchor="b">
            <a:normAutofit/>
          </a:bodyPr>
          <a:lstStyle>
            <a:lvl1pPr algn="l">
              <a:defRPr sz="8100" b="0" baseline="0"/>
            </a:lvl1pPr>
          </a:lstStyle>
          <a:p>
            <a:r>
              <a:rPr lang="en-GB" sz="9000" b="1" i="0" u="none" strike="noStrike" baseline="0" dirty="0">
                <a:solidFill>
                  <a:srgbClr val="00205C"/>
                </a:solidFill>
                <a:latin typeface="HelveticaNeue-Bold"/>
              </a:rPr>
              <a:t>Title of the presentation</a:t>
            </a:r>
          </a:p>
        </p:txBody>
      </p:sp>
      <p:sp>
        <p:nvSpPr>
          <p:cNvPr id="3" name="Subtitle 2"/>
          <p:cNvSpPr>
            <a:spLocks noGrp="1"/>
          </p:cNvSpPr>
          <p:nvPr>
            <p:ph type="subTitle" idx="1" hasCustomPrompt="1"/>
          </p:nvPr>
        </p:nvSpPr>
        <p:spPr>
          <a:xfrm>
            <a:off x="1257300" y="5403057"/>
            <a:ext cx="13716000" cy="2483643"/>
          </a:xfrm>
        </p:spPr>
        <p:txBody>
          <a:bodyPr/>
          <a:lstStyle>
            <a:lvl1pPr marL="0" indent="0" algn="l">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sz="3600" b="1" i="0" u="none" strike="noStrike" baseline="0" dirty="0">
                <a:solidFill>
                  <a:srgbClr val="00A3B2"/>
                </a:solidFill>
                <a:latin typeface="HelveticaNeue-Bold"/>
              </a:rPr>
              <a:t>Subtitle of the presentation</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098C35-0A74-498B-A55A-6EC45E544B2A}" type="slidenum">
              <a:rPr lang="en-GB" smtClean="0"/>
              <a:t>‹#›</a:t>
            </a:fld>
            <a:endParaRPr lang="en-GB"/>
          </a:p>
        </p:txBody>
      </p:sp>
    </p:spTree>
    <p:extLst>
      <p:ext uri="{BB962C8B-B14F-4D97-AF65-F5344CB8AC3E}">
        <p14:creationId xmlns:p14="http://schemas.microsoft.com/office/powerpoint/2010/main" val="2442903173"/>
      </p:ext>
    </p:extLst>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3" name="Group 12"/>
          <p:cNvGrpSpPr/>
          <p:nvPr userDrawn="1"/>
        </p:nvGrpSpPr>
        <p:grpSpPr>
          <a:xfrm>
            <a:off x="0" y="0"/>
            <a:ext cx="18288000" cy="3623853"/>
            <a:chOff x="0" y="0"/>
            <a:chExt cx="12192000" cy="2415902"/>
          </a:xfrm>
        </p:grpSpPr>
        <p:pic>
          <p:nvPicPr>
            <p:cNvPr id="14" name="Picture 13"/>
            <p:cNvPicPr>
              <a:picLocks noChangeAspect="1"/>
            </p:cNvPicPr>
            <p:nvPr userDrawn="1"/>
          </p:nvPicPr>
          <p:blipFill rotWithShape="1">
            <a:blip r:embed="rId2"/>
            <a:srcRect l="1345" t="11615" r="1058"/>
            <a:stretch/>
          </p:blipFill>
          <p:spPr>
            <a:xfrm flipH="1">
              <a:off x="3192000" y="0"/>
              <a:ext cx="9000000" cy="2415902"/>
            </a:xfrm>
            <a:prstGeom prst="rect">
              <a:avLst/>
            </a:prstGeom>
          </p:spPr>
        </p:pic>
        <p:pic>
          <p:nvPicPr>
            <p:cNvPr id="15" name="Picture 14"/>
            <p:cNvPicPr>
              <a:picLocks noChangeAspect="1"/>
            </p:cNvPicPr>
            <p:nvPr userDrawn="1"/>
          </p:nvPicPr>
          <p:blipFill rotWithShape="1">
            <a:blip r:embed="rId2"/>
            <a:srcRect l="48804" t="11615" r="1058"/>
            <a:stretch/>
          </p:blipFill>
          <p:spPr>
            <a:xfrm flipH="1">
              <a:off x="0" y="0"/>
              <a:ext cx="4623515" cy="2415902"/>
            </a:xfrm>
            <a:prstGeom prst="rect">
              <a:avLst/>
            </a:prstGeom>
          </p:spPr>
        </p:pic>
      </p:gr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098C35-0A74-498B-A55A-6EC45E544B2A}" type="slidenum">
              <a:rPr lang="en-GB" smtClean="0"/>
              <a:t>‹#›</a:t>
            </a:fld>
            <a:endParaRPr lang="en-GB"/>
          </a:p>
        </p:txBody>
      </p:sp>
    </p:spTree>
    <p:extLst>
      <p:ext uri="{BB962C8B-B14F-4D97-AF65-F5344CB8AC3E}">
        <p14:creationId xmlns:p14="http://schemas.microsoft.com/office/powerpoint/2010/main" val="952056907"/>
      </p:ext>
    </p:extLst>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userDrawn="1"/>
        </p:nvGrpSpPr>
        <p:grpSpPr>
          <a:xfrm>
            <a:off x="0" y="-2"/>
            <a:ext cx="18288000" cy="3556779"/>
            <a:chOff x="0" y="-1"/>
            <a:chExt cx="12192000" cy="2371186"/>
          </a:xfrm>
        </p:grpSpPr>
        <p:pic>
          <p:nvPicPr>
            <p:cNvPr id="7" name="Picture 6"/>
            <p:cNvPicPr>
              <a:picLocks noChangeAspect="1"/>
            </p:cNvPicPr>
            <p:nvPr userDrawn="1"/>
          </p:nvPicPr>
          <p:blipFill rotWithShape="1">
            <a:blip r:embed="rId2"/>
            <a:srcRect l="833" t="13621" r="1229" b="-1"/>
            <a:stretch/>
          </p:blipFill>
          <p:spPr>
            <a:xfrm>
              <a:off x="3192000" y="0"/>
              <a:ext cx="9000000" cy="2371185"/>
            </a:xfrm>
            <a:prstGeom prst="rect">
              <a:avLst/>
            </a:prstGeom>
          </p:spPr>
        </p:pic>
        <p:pic>
          <p:nvPicPr>
            <p:cNvPr id="8" name="Picture 7"/>
            <p:cNvPicPr>
              <a:picLocks noChangeAspect="1"/>
            </p:cNvPicPr>
            <p:nvPr userDrawn="1"/>
          </p:nvPicPr>
          <p:blipFill rotWithShape="1">
            <a:blip r:embed="rId2"/>
            <a:srcRect l="833" t="13621" r="50956" b="-1"/>
            <a:stretch/>
          </p:blipFill>
          <p:spPr>
            <a:xfrm>
              <a:off x="0" y="-1"/>
              <a:ext cx="4430332" cy="2371185"/>
            </a:xfrm>
            <a:prstGeom prst="rect">
              <a:avLst/>
            </a:prstGeom>
          </p:spPr>
        </p:pic>
      </p:grpSp>
      <p:sp>
        <p:nvSpPr>
          <p:cNvPr id="2" name="Title 1"/>
          <p:cNvSpPr>
            <a:spLocks noGrp="1"/>
          </p:cNvSpPr>
          <p:nvPr>
            <p:ph type="title" hasCustomPrompt="1"/>
          </p:nvPr>
        </p:nvSpPr>
        <p:spPr>
          <a:xfrm>
            <a:off x="1247775" y="2564608"/>
            <a:ext cx="15773400" cy="4279106"/>
          </a:xfrm>
        </p:spPr>
        <p:txBody>
          <a:bodyPr anchor="b"/>
          <a:lstStyle>
            <a:lvl1pPr>
              <a:defRPr sz="9000"/>
            </a:lvl1pPr>
          </a:lstStyle>
          <a:p>
            <a:r>
              <a:rPr lang="en-US" dirty="0"/>
              <a:t>Section Title</a:t>
            </a:r>
            <a:endParaRPr lang="en-GB" dirty="0"/>
          </a:p>
        </p:txBody>
      </p:sp>
      <p:sp>
        <p:nvSpPr>
          <p:cNvPr id="3" name="Text Placeholder 2"/>
          <p:cNvSpPr>
            <a:spLocks noGrp="1"/>
          </p:cNvSpPr>
          <p:nvPr>
            <p:ph type="body" idx="1" hasCustomPrompt="1"/>
          </p:nvPr>
        </p:nvSpPr>
        <p:spPr>
          <a:xfrm>
            <a:off x="1247775" y="6884195"/>
            <a:ext cx="15773400" cy="2250281"/>
          </a:xfrm>
        </p:spPr>
        <p:txBody>
          <a:bodyPr/>
          <a:lstStyle>
            <a:lvl1pPr marL="0" marR="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GB" sz="3600" b="1" i="0" u="none" strike="noStrike" baseline="0" dirty="0">
                <a:solidFill>
                  <a:srgbClr val="00A3B2"/>
                </a:solidFill>
                <a:latin typeface="HelveticaNeue-Bold"/>
              </a:rPr>
              <a:t>Section subtitle</a:t>
            </a:r>
            <a:endParaRPr lang="en-US"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098C35-0A74-498B-A55A-6EC45E544B2A}" type="slidenum">
              <a:rPr lang="en-GB" smtClean="0"/>
              <a:t>‹#›</a:t>
            </a:fld>
            <a:endParaRPr lang="en-GB"/>
          </a:p>
        </p:txBody>
      </p:sp>
    </p:spTree>
    <p:extLst>
      <p:ext uri="{BB962C8B-B14F-4D97-AF65-F5344CB8AC3E}">
        <p14:creationId xmlns:p14="http://schemas.microsoft.com/office/powerpoint/2010/main" val="4255214333"/>
      </p:ext>
    </p:extLst>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1" name="Group 10"/>
          <p:cNvGrpSpPr/>
          <p:nvPr userDrawn="1"/>
        </p:nvGrpSpPr>
        <p:grpSpPr>
          <a:xfrm>
            <a:off x="0" y="-1"/>
            <a:ext cx="18288000" cy="3640584"/>
            <a:chOff x="0" y="-1"/>
            <a:chExt cx="12192000" cy="2427056"/>
          </a:xfrm>
        </p:grpSpPr>
        <p:pic>
          <p:nvPicPr>
            <p:cNvPr id="12" name="Picture 11"/>
            <p:cNvPicPr>
              <a:picLocks noChangeAspect="1"/>
            </p:cNvPicPr>
            <p:nvPr userDrawn="1"/>
          </p:nvPicPr>
          <p:blipFill rotWithShape="1">
            <a:blip r:embed="rId2"/>
            <a:srcRect l="892" t="10486" r="964"/>
            <a:stretch/>
          </p:blipFill>
          <p:spPr>
            <a:xfrm>
              <a:off x="3192000" y="0"/>
              <a:ext cx="9000000" cy="2427055"/>
            </a:xfrm>
            <a:prstGeom prst="rect">
              <a:avLst/>
            </a:prstGeom>
          </p:spPr>
        </p:pic>
        <p:pic>
          <p:nvPicPr>
            <p:cNvPr id="13" name="Picture 12"/>
            <p:cNvPicPr>
              <a:picLocks noChangeAspect="1"/>
            </p:cNvPicPr>
            <p:nvPr userDrawn="1"/>
          </p:nvPicPr>
          <p:blipFill rotWithShape="1">
            <a:blip r:embed="rId2"/>
            <a:srcRect l="892" t="10486" r="51077"/>
            <a:stretch/>
          </p:blipFill>
          <p:spPr>
            <a:xfrm>
              <a:off x="0" y="-1"/>
              <a:ext cx="4404575" cy="2427055"/>
            </a:xfrm>
            <a:prstGeom prst="rect">
              <a:avLst/>
            </a:prstGeom>
          </p:spPr>
        </p:pic>
      </p:gr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098C35-0A74-498B-A55A-6EC45E544B2A}" type="slidenum">
              <a:rPr lang="en-GB" smtClean="0"/>
              <a:t>‹#›</a:t>
            </a:fld>
            <a:endParaRPr lang="en-GB"/>
          </a:p>
        </p:txBody>
      </p:sp>
    </p:spTree>
    <p:extLst>
      <p:ext uri="{BB962C8B-B14F-4D97-AF65-F5344CB8AC3E}">
        <p14:creationId xmlns:p14="http://schemas.microsoft.com/office/powerpoint/2010/main" val="1057701423"/>
      </p:ext>
    </p:extLst>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userDrawn="1"/>
        </p:nvGrpSpPr>
        <p:grpSpPr>
          <a:xfrm>
            <a:off x="0" y="-1"/>
            <a:ext cx="18288000" cy="3640584"/>
            <a:chOff x="0" y="-1"/>
            <a:chExt cx="12192000" cy="2427056"/>
          </a:xfrm>
        </p:grpSpPr>
        <p:pic>
          <p:nvPicPr>
            <p:cNvPr id="11" name="Picture 10"/>
            <p:cNvPicPr>
              <a:picLocks noChangeAspect="1"/>
            </p:cNvPicPr>
            <p:nvPr userDrawn="1"/>
          </p:nvPicPr>
          <p:blipFill rotWithShape="1">
            <a:blip r:embed="rId2"/>
            <a:srcRect l="892" t="10486" r="964"/>
            <a:stretch/>
          </p:blipFill>
          <p:spPr>
            <a:xfrm>
              <a:off x="3192000" y="0"/>
              <a:ext cx="9000000" cy="2427055"/>
            </a:xfrm>
            <a:prstGeom prst="rect">
              <a:avLst/>
            </a:prstGeom>
          </p:spPr>
        </p:pic>
        <p:pic>
          <p:nvPicPr>
            <p:cNvPr id="12" name="Picture 11"/>
            <p:cNvPicPr>
              <a:picLocks noChangeAspect="1"/>
            </p:cNvPicPr>
            <p:nvPr userDrawn="1"/>
          </p:nvPicPr>
          <p:blipFill rotWithShape="1">
            <a:blip r:embed="rId2"/>
            <a:srcRect l="892" t="10486" r="51077"/>
            <a:stretch/>
          </p:blipFill>
          <p:spPr>
            <a:xfrm>
              <a:off x="0" y="-1"/>
              <a:ext cx="4404575" cy="2427055"/>
            </a:xfrm>
            <a:prstGeom prst="rect">
              <a:avLst/>
            </a:prstGeom>
          </p:spPr>
        </p:pic>
      </p:grpSp>
      <p:sp>
        <p:nvSpPr>
          <p:cNvPr id="2" name="Title 1"/>
          <p:cNvSpPr>
            <a:spLocks noGrp="1"/>
          </p:cNvSpPr>
          <p:nvPr>
            <p:ph type="title"/>
          </p:nvPr>
        </p:nvSpPr>
        <p:spPr>
          <a:xfrm>
            <a:off x="1259682" y="547688"/>
            <a:ext cx="15773400" cy="1988345"/>
          </a:xfrm>
        </p:spPr>
        <p:txBody>
          <a:bodyPr/>
          <a:lstStyle/>
          <a:p>
            <a:r>
              <a:rPr lang="en-US"/>
              <a:t>Click to edit Master title style</a:t>
            </a:r>
            <a:endParaRPr lang="en-GB"/>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F098C35-0A74-498B-A55A-6EC45E544B2A}" type="slidenum">
              <a:rPr lang="en-GB" smtClean="0"/>
              <a:t>‹#›</a:t>
            </a:fld>
            <a:endParaRPr lang="en-GB"/>
          </a:p>
        </p:txBody>
      </p:sp>
    </p:spTree>
    <p:extLst>
      <p:ext uri="{BB962C8B-B14F-4D97-AF65-F5344CB8AC3E}">
        <p14:creationId xmlns:p14="http://schemas.microsoft.com/office/powerpoint/2010/main" val="1195368491"/>
      </p:ext>
    </p:extLst>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userDrawn="1"/>
        </p:nvGrpSpPr>
        <p:grpSpPr>
          <a:xfrm>
            <a:off x="0" y="-2"/>
            <a:ext cx="18288000" cy="3556779"/>
            <a:chOff x="0" y="-1"/>
            <a:chExt cx="12192000" cy="2371186"/>
          </a:xfrm>
        </p:grpSpPr>
        <p:pic>
          <p:nvPicPr>
            <p:cNvPr id="7" name="Picture 6"/>
            <p:cNvPicPr>
              <a:picLocks noChangeAspect="1"/>
            </p:cNvPicPr>
            <p:nvPr userDrawn="1"/>
          </p:nvPicPr>
          <p:blipFill rotWithShape="1">
            <a:blip r:embed="rId2"/>
            <a:srcRect l="833" t="13621" r="1229" b="-1"/>
            <a:stretch/>
          </p:blipFill>
          <p:spPr>
            <a:xfrm>
              <a:off x="3192000" y="0"/>
              <a:ext cx="9000000" cy="2371185"/>
            </a:xfrm>
            <a:prstGeom prst="rect">
              <a:avLst/>
            </a:prstGeom>
          </p:spPr>
        </p:pic>
        <p:pic>
          <p:nvPicPr>
            <p:cNvPr id="8" name="Picture 7"/>
            <p:cNvPicPr>
              <a:picLocks noChangeAspect="1"/>
            </p:cNvPicPr>
            <p:nvPr userDrawn="1"/>
          </p:nvPicPr>
          <p:blipFill rotWithShape="1">
            <a:blip r:embed="rId2"/>
            <a:srcRect l="833" t="13621" r="50956" b="-1"/>
            <a:stretch/>
          </p:blipFill>
          <p:spPr>
            <a:xfrm>
              <a:off x="0" y="-1"/>
              <a:ext cx="4430332" cy="2371185"/>
            </a:xfrm>
            <a:prstGeom prst="rect">
              <a:avLst/>
            </a:prstGeom>
          </p:spPr>
        </p:pic>
      </p:grpSp>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F098C35-0A74-498B-A55A-6EC45E544B2A}" type="slidenum">
              <a:rPr lang="en-GB" smtClean="0"/>
              <a:t>‹#›</a:t>
            </a:fld>
            <a:endParaRPr lang="en-GB"/>
          </a:p>
        </p:txBody>
      </p:sp>
    </p:spTree>
    <p:extLst>
      <p:ext uri="{BB962C8B-B14F-4D97-AF65-F5344CB8AC3E}">
        <p14:creationId xmlns:p14="http://schemas.microsoft.com/office/powerpoint/2010/main" val="2341994445"/>
      </p:ext>
    </p:extLst>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userDrawn="1"/>
        </p:nvGrpSpPr>
        <p:grpSpPr>
          <a:xfrm>
            <a:off x="0" y="0"/>
            <a:ext cx="18288000" cy="3623853"/>
            <a:chOff x="0" y="0"/>
            <a:chExt cx="12192000" cy="2415902"/>
          </a:xfrm>
        </p:grpSpPr>
        <p:pic>
          <p:nvPicPr>
            <p:cNvPr id="6" name="Picture 5"/>
            <p:cNvPicPr>
              <a:picLocks noChangeAspect="1"/>
            </p:cNvPicPr>
            <p:nvPr userDrawn="1"/>
          </p:nvPicPr>
          <p:blipFill rotWithShape="1">
            <a:blip r:embed="rId2"/>
            <a:srcRect l="1345" t="11615" r="1058"/>
            <a:stretch/>
          </p:blipFill>
          <p:spPr>
            <a:xfrm flipH="1">
              <a:off x="3192000" y="0"/>
              <a:ext cx="9000000" cy="2415902"/>
            </a:xfrm>
            <a:prstGeom prst="rect">
              <a:avLst/>
            </a:prstGeom>
          </p:spPr>
        </p:pic>
        <p:pic>
          <p:nvPicPr>
            <p:cNvPr id="7" name="Picture 6"/>
            <p:cNvPicPr>
              <a:picLocks noChangeAspect="1"/>
            </p:cNvPicPr>
            <p:nvPr userDrawn="1"/>
          </p:nvPicPr>
          <p:blipFill rotWithShape="1">
            <a:blip r:embed="rId2"/>
            <a:srcRect l="48804" t="11615" r="1058"/>
            <a:stretch/>
          </p:blipFill>
          <p:spPr>
            <a:xfrm flipH="1">
              <a:off x="0" y="0"/>
              <a:ext cx="4623515" cy="2415902"/>
            </a:xfrm>
            <a:prstGeom prst="rect">
              <a:avLst/>
            </a:prstGeom>
          </p:spPr>
        </p:pic>
      </p:gr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F098C35-0A74-498B-A55A-6EC45E544B2A}" type="slidenum">
              <a:rPr lang="en-GB" smtClean="0"/>
              <a:t>‹#›</a:t>
            </a:fld>
            <a:endParaRPr lang="en-GB"/>
          </a:p>
        </p:txBody>
      </p:sp>
    </p:spTree>
    <p:extLst>
      <p:ext uri="{BB962C8B-B14F-4D97-AF65-F5344CB8AC3E}">
        <p14:creationId xmlns:p14="http://schemas.microsoft.com/office/powerpoint/2010/main" val="1988731826"/>
      </p:ext>
    </p:extLst>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l="48804" t="11615" r="1058"/>
          <a:stretch/>
        </p:blipFill>
        <p:spPr>
          <a:xfrm flipH="1">
            <a:off x="-2" y="0"/>
            <a:ext cx="18288000" cy="3623853"/>
          </a:xfrm>
          <a:prstGeom prst="rect">
            <a:avLst/>
          </a:prstGeom>
        </p:spPr>
      </p:pic>
      <p:sp>
        <p:nvSpPr>
          <p:cNvPr id="2" name="Title 1"/>
          <p:cNvSpPr>
            <a:spLocks noGrp="1"/>
          </p:cNvSpPr>
          <p:nvPr userDrawn="1">
            <p:ph type="title"/>
          </p:nvPr>
        </p:nvSpPr>
        <p:spPr>
          <a:xfrm>
            <a:off x="1259683" y="685800"/>
            <a:ext cx="5898356" cy="2400300"/>
          </a:xfrm>
        </p:spPr>
        <p:txBody>
          <a:bodyPr anchor="b"/>
          <a:lstStyle>
            <a:lvl1pPr>
              <a:defRPr sz="4800"/>
            </a:lvl1pPr>
          </a:lstStyle>
          <a:p>
            <a:r>
              <a:rPr lang="en-US"/>
              <a:t>Click to edit Master title style</a:t>
            </a:r>
            <a:endParaRPr lang="en-GB"/>
          </a:p>
        </p:txBody>
      </p:sp>
      <p:sp>
        <p:nvSpPr>
          <p:cNvPr id="3" name="Content Placeholder 2"/>
          <p:cNvSpPr>
            <a:spLocks noGrp="1"/>
          </p:cNvSpPr>
          <p:nvPr userDrawn="1">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userDrawn="1">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6" name="Footer Placeholder 5"/>
          <p:cNvSpPr>
            <a:spLocks noGrp="1"/>
          </p:cNvSpPr>
          <p:nvPr userDrawn="1">
            <p:ph type="ftr" sz="quarter" idx="11"/>
          </p:nvPr>
        </p:nvSpPr>
        <p:spPr/>
        <p:txBody>
          <a:bodyPr/>
          <a:lstStyle/>
          <a:p>
            <a:endParaRPr lang="en-GB"/>
          </a:p>
        </p:txBody>
      </p:sp>
      <p:sp>
        <p:nvSpPr>
          <p:cNvPr id="7" name="Slide Number Placeholder 6"/>
          <p:cNvSpPr>
            <a:spLocks noGrp="1"/>
          </p:cNvSpPr>
          <p:nvPr userDrawn="1">
            <p:ph type="sldNum" sz="quarter" idx="12"/>
          </p:nvPr>
        </p:nvSpPr>
        <p:spPr/>
        <p:txBody>
          <a:bodyPr/>
          <a:lstStyle/>
          <a:p>
            <a:fld id="{BF098C35-0A74-498B-A55A-6EC45E544B2A}" type="slidenum">
              <a:rPr lang="en-GB" smtClean="0"/>
              <a:t>‹#›</a:t>
            </a:fld>
            <a:endParaRPr lang="en-GB"/>
          </a:p>
        </p:txBody>
      </p:sp>
    </p:spTree>
    <p:extLst>
      <p:ext uri="{BB962C8B-B14F-4D97-AF65-F5344CB8AC3E}">
        <p14:creationId xmlns:p14="http://schemas.microsoft.com/office/powerpoint/2010/main" val="3745052482"/>
      </p:ext>
    </p:extLst>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srcRect l="48804" t="11615" r="1058"/>
          <a:stretch/>
        </p:blipFill>
        <p:spPr>
          <a:xfrm flipH="1">
            <a:off x="-2" y="0"/>
            <a:ext cx="18288000" cy="3623853"/>
          </a:xfrm>
          <a:prstGeom prst="rect">
            <a:avLst/>
          </a:prstGeom>
        </p:spPr>
      </p:pic>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GB"/>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GB"/>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098C35-0A74-498B-A55A-6EC45E544B2A}" type="slidenum">
              <a:rPr lang="en-GB" smtClean="0"/>
              <a:t>‹#›</a:t>
            </a:fld>
            <a:endParaRPr lang="en-GB"/>
          </a:p>
        </p:txBody>
      </p:sp>
    </p:spTree>
    <p:extLst>
      <p:ext uri="{BB962C8B-B14F-4D97-AF65-F5344CB8AC3E}">
        <p14:creationId xmlns:p14="http://schemas.microsoft.com/office/powerpoint/2010/main" val="1271147219"/>
      </p:ext>
    </p:extLst>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098C35-0A74-498B-A55A-6EC45E544B2A}" type="slidenum">
              <a:rPr lang="en-GB" smtClean="0"/>
              <a:t>‹#›</a:t>
            </a:fld>
            <a:endParaRPr lang="en-GB"/>
          </a:p>
        </p:txBody>
      </p:sp>
    </p:spTree>
    <p:extLst>
      <p:ext uri="{BB962C8B-B14F-4D97-AF65-F5344CB8AC3E}">
        <p14:creationId xmlns:p14="http://schemas.microsoft.com/office/powerpoint/2010/main" val="3967011217"/>
      </p:ext>
    </p:extLst>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098C35-0A74-498B-A55A-6EC45E544B2A}" type="slidenum">
              <a:rPr lang="en-GB" smtClean="0"/>
              <a:t>‹#›</a:t>
            </a:fld>
            <a:endParaRPr lang="en-GB"/>
          </a:p>
        </p:txBody>
      </p:sp>
    </p:spTree>
    <p:extLst>
      <p:ext uri="{BB962C8B-B14F-4D97-AF65-F5344CB8AC3E}">
        <p14:creationId xmlns:p14="http://schemas.microsoft.com/office/powerpoint/2010/main" val="3879563297"/>
      </p:ext>
    </p:extLst>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7.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421" y="902370"/>
            <a:ext cx="17205159" cy="1278981"/>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541421" y="2738438"/>
            <a:ext cx="17205159" cy="652700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en-GB" dirty="0"/>
              <a:t>#</a:t>
            </a:r>
            <a:r>
              <a:rPr lang="en-GB" dirty="0" err="1"/>
              <a:t>STEMnation</a:t>
            </a:r>
            <a:endParaRPr lang="en-GB" dirty="0"/>
          </a:p>
        </p:txBody>
      </p:sp>
      <p:sp>
        <p:nvSpPr>
          <p:cNvPr id="6" name="Slide Number Placeholder 5"/>
          <p:cNvSpPr>
            <a:spLocks noGrp="1"/>
          </p:cNvSpPr>
          <p:nvPr>
            <p:ph type="sldNum" sz="quarter" idx="4"/>
          </p:nvPr>
        </p:nvSpPr>
        <p:spPr>
          <a:xfrm>
            <a:off x="1363178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F098C35-0A74-498B-A55A-6EC45E544B2A}" type="slidenum">
              <a:rPr lang="en-GB" smtClean="0"/>
              <a:t>‹#›</a:t>
            </a:fld>
            <a:endParaRPr lang="en-GB"/>
          </a:p>
        </p:txBody>
      </p:sp>
      <p:pic>
        <p:nvPicPr>
          <p:cNvPr id="7" name="Picture 6"/>
          <p:cNvPicPr>
            <a:picLocks noChangeAspect="1"/>
          </p:cNvPicPr>
          <p:nvPr userDrawn="1"/>
        </p:nvPicPr>
        <p:blipFill>
          <a:blip r:embed="rId13"/>
          <a:stretch>
            <a:fillRect/>
          </a:stretch>
        </p:blipFill>
        <p:spPr>
          <a:xfrm>
            <a:off x="184487" y="9391630"/>
            <a:ext cx="17919026" cy="285791"/>
          </a:xfrm>
          <a:prstGeom prst="rect">
            <a:avLst/>
          </a:prstGeom>
        </p:spPr>
      </p:pic>
    </p:spTree>
    <p:extLst>
      <p:ext uri="{BB962C8B-B14F-4D97-AF65-F5344CB8AC3E}">
        <p14:creationId xmlns:p14="http://schemas.microsoft.com/office/powerpoint/2010/main" val="3174894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txStyles>
    <p:titleStyle>
      <a:lvl1pPr algn="l" defTabSz="1371600" rtl="0" eaLnBrk="1" latinLnBrk="0" hangingPunct="1">
        <a:lnSpc>
          <a:spcPct val="90000"/>
        </a:lnSpc>
        <a:spcBef>
          <a:spcPct val="0"/>
        </a:spcBef>
        <a:buNone/>
        <a:defRPr sz="4500" b="1" kern="1200">
          <a:solidFill>
            <a:schemeClr val="tx1"/>
          </a:solidFill>
          <a:latin typeface="+mj-lt"/>
          <a:ea typeface="+mj-ea"/>
          <a:cs typeface="+mj-cs"/>
        </a:defRPr>
      </a:lvl1pPr>
    </p:titleStyle>
    <p:bodyStyle>
      <a:lvl1pPr marL="0" indent="0" algn="l" defTabSz="1371600" rtl="0" eaLnBrk="1" latinLnBrk="0" hangingPunct="1">
        <a:lnSpc>
          <a:spcPct val="90000"/>
        </a:lnSpc>
        <a:spcBef>
          <a:spcPts val="1500"/>
        </a:spcBef>
        <a:buFont typeface="Arial" panose="020B0604020202020204" pitchFamily="34" charset="0"/>
        <a:buNone/>
        <a:defRPr sz="4200" kern="1200">
          <a:solidFill>
            <a:schemeClr val="tx2"/>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2"/>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2"/>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2"/>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2"/>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blogs.glowscotland.org.uk/glowblogs/public/stemnation/uploads/sites/8486/2022/10/03191711/01-STEM-Nation-Award-Application-guidance-ELC-and-schools.pdf" TargetMode="External"/><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hyperlink" Target="https://blogs.glowscotland.org.uk/glowblogs/stemnation/stemnation-awards/"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8.svg"/><Relationship Id="rId3" Type="http://schemas.openxmlformats.org/officeDocument/2006/relationships/notesSlide" Target="../notesSlides/notesSlide9.xml"/><Relationship Id="rId21" Type="http://schemas.openxmlformats.org/officeDocument/2006/relationships/image" Target="../media/image22.jpeg"/><Relationship Id="rId7" Type="http://schemas.openxmlformats.org/officeDocument/2006/relationships/image" Target="../media/image47.png"/><Relationship Id="rId12" Type="http://schemas.openxmlformats.org/officeDocument/2006/relationships/image" Target="../media/image52.svg"/><Relationship Id="rId17" Type="http://schemas.openxmlformats.org/officeDocument/2006/relationships/image" Target="../media/image57.png"/><Relationship Id="rId2" Type="http://schemas.openxmlformats.org/officeDocument/2006/relationships/slideLayout" Target="../slideLayouts/slideLayout7.xml"/><Relationship Id="rId16" Type="http://schemas.openxmlformats.org/officeDocument/2006/relationships/image" Target="../media/image56.svg"/><Relationship Id="rId20" Type="http://schemas.openxmlformats.org/officeDocument/2006/relationships/image" Target="../media/image60.svg"/><Relationship Id="rId1" Type="http://schemas.openxmlformats.org/officeDocument/2006/relationships/tags" Target="../tags/tag10.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29.png"/><Relationship Id="rId15" Type="http://schemas.openxmlformats.org/officeDocument/2006/relationships/image" Target="../media/image55.png"/><Relationship Id="rId10" Type="http://schemas.openxmlformats.org/officeDocument/2006/relationships/image" Target="../media/image50.png"/><Relationship Id="rId19" Type="http://schemas.openxmlformats.org/officeDocument/2006/relationships/image" Target="../media/image59.png"/><Relationship Id="rId4" Type="http://schemas.openxmlformats.org/officeDocument/2006/relationships/image" Target="../media/image13.png"/><Relationship Id="rId9" Type="http://schemas.openxmlformats.org/officeDocument/2006/relationships/image" Target="../media/image49.png"/><Relationship Id="rId14" Type="http://schemas.openxmlformats.org/officeDocument/2006/relationships/image" Target="../media/image54.svg"/></Relationships>
</file>

<file path=ppt/slides/_rels/slide11.xml.rels><?xml version="1.0" encoding="UTF-8" standalone="yes"?>
<Relationships xmlns="http://schemas.openxmlformats.org/package/2006/relationships"><Relationship Id="rId8" Type="http://schemas.openxmlformats.org/officeDocument/2006/relationships/hyperlink" Target="https://blogs.glowscotland.org.uk/glowblogs/stemnation/networks/" TargetMode="External"/><Relationship Id="rId13" Type="http://schemas.openxmlformats.org/officeDocument/2006/relationships/image" Target="../media/image28.png"/><Relationship Id="rId3" Type="http://schemas.openxmlformats.org/officeDocument/2006/relationships/notesSlide" Target="../notesSlides/notesSlide10.xml"/><Relationship Id="rId7" Type="http://schemas.openxmlformats.org/officeDocument/2006/relationships/hyperlink" Target="https://blogs.glowscotland.org.uk/glowblogs/public/stemnation/uploads/sites/8486/2022/10/03191711/01-STEM-Nation-Award-Application-guidance-ELC-and-schools.pdf" TargetMode="External"/><Relationship Id="rId12" Type="http://schemas.openxmlformats.org/officeDocument/2006/relationships/image" Target="../media/image27.png"/><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hyperlink" Target="mailto:mark.Irwin@educationscotland.gov.scot" TargetMode="External"/><Relationship Id="rId11" Type="http://schemas.openxmlformats.org/officeDocument/2006/relationships/image" Target="../media/image26.png"/><Relationship Id="rId5" Type="http://schemas.openxmlformats.org/officeDocument/2006/relationships/hyperlink" Target="mailto:fiona.shaw@educationscotland.gov.scot" TargetMode="External"/><Relationship Id="rId10" Type="http://schemas.openxmlformats.org/officeDocument/2006/relationships/image" Target="../media/image25.png"/><Relationship Id="rId4" Type="http://schemas.openxmlformats.org/officeDocument/2006/relationships/image" Target="../media/image61.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3" Type="http://schemas.openxmlformats.org/officeDocument/2006/relationships/notesSlide" Target="../notesSlides/notesSlide11.xml"/><Relationship Id="rId7" Type="http://schemas.openxmlformats.org/officeDocument/2006/relationships/image" Target="../media/image65.svg"/><Relationship Id="rId12" Type="http://schemas.openxmlformats.org/officeDocument/2006/relationships/image" Target="../media/image70.png"/><Relationship Id="rId17" Type="http://schemas.openxmlformats.org/officeDocument/2006/relationships/hyperlink" Target="https://www.education.gov.scot/education-scotland/news-and-events/events/?Page=2&amp;query=stem%20science" TargetMode="External"/><Relationship Id="rId2" Type="http://schemas.openxmlformats.org/officeDocument/2006/relationships/slideLayout" Target="../slideLayouts/slideLayout7.xml"/><Relationship Id="rId16" Type="http://schemas.openxmlformats.org/officeDocument/2006/relationships/hyperlink" Target="https://blogs.glowscotland.org.uk/glowblogs/public/stemnation/uploads/sites/8486/2022/10/03191711/01-STEM-Nation-Award-Application-guidance-ELC-and-schools.pdf" TargetMode="External"/><Relationship Id="rId1" Type="http://schemas.openxmlformats.org/officeDocument/2006/relationships/tags" Target="../tags/tag12.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5" Type="http://schemas.openxmlformats.org/officeDocument/2006/relationships/image" Target="../media/image7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svg"/><Relationship Id="rId14" Type="http://schemas.openxmlformats.org/officeDocument/2006/relationships/image" Target="../media/image72.sv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2.xml"/><Relationship Id="rId7" Type="http://schemas.openxmlformats.org/officeDocument/2006/relationships/image" Target="../media/image75.sv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74.png"/><Relationship Id="rId5" Type="http://schemas.openxmlformats.org/officeDocument/2006/relationships/image" Target="../media/image29.png"/><Relationship Id="rId10" Type="http://schemas.openxmlformats.org/officeDocument/2006/relationships/image" Target="../media/image76.png"/><Relationship Id="rId4" Type="http://schemas.openxmlformats.org/officeDocument/2006/relationships/image" Target="../media/image13.png"/><Relationship Id="rId9" Type="http://schemas.openxmlformats.org/officeDocument/2006/relationships/hyperlink" Target="https://blogs.glowscotland.org.uk/glowblogs/public/stemnation/uploads/sites/8486/2022/10/03191711/01-STEM-Nation-Award-Application-guidance-ELC-and-schools.pdf"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1.xml"/><Relationship Id="rId1" Type="http://schemas.openxmlformats.org/officeDocument/2006/relationships/tags" Target="../tags/tag2.xml"/><Relationship Id="rId5" Type="http://schemas.openxmlformats.org/officeDocument/2006/relationships/image" Target="../media/image19.pn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ags" Target="../tags/tag3.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3.png"/><Relationship Id="rId2" Type="http://schemas.openxmlformats.org/officeDocument/2006/relationships/slideLayout" Target="../slideLayouts/slideLayout21.xml"/><Relationship Id="rId1" Type="http://schemas.openxmlformats.org/officeDocument/2006/relationships/tags" Target="../tags/tag4.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4.xml"/><Relationship Id="rId7" Type="http://schemas.openxmlformats.org/officeDocument/2006/relationships/image" Target="../media/image27.png"/><Relationship Id="rId2" Type="http://schemas.openxmlformats.org/officeDocument/2006/relationships/slideLayout" Target="../slideLayouts/slideLayout18.xml"/><Relationship Id="rId1" Type="http://schemas.openxmlformats.org/officeDocument/2006/relationships/tags" Target="../tags/tag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6.xml"/><Relationship Id="rId7" Type="http://schemas.openxmlformats.org/officeDocument/2006/relationships/image" Target="../media/image34.png"/><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0.png"/><Relationship Id="rId2" Type="http://schemas.openxmlformats.org/officeDocument/2006/relationships/slideLayout" Target="../slideLayouts/slideLayout13.xml"/><Relationship Id="rId1" Type="http://schemas.openxmlformats.org/officeDocument/2006/relationships/tags" Target="../tags/tag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8.xml"/><Relationship Id="rId7" Type="http://schemas.openxmlformats.org/officeDocument/2006/relationships/image" Target="../media/image44.png"/><Relationship Id="rId2" Type="http://schemas.openxmlformats.org/officeDocument/2006/relationships/slideLayout" Target="../slideLayouts/slideLayout14.xml"/><Relationship Id="rId1" Type="http://schemas.openxmlformats.org/officeDocument/2006/relationships/tags" Target="../tags/tag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r="6236" b="6236"/>
          <a:stretch>
            <a:fillRect/>
          </a:stretch>
        </p:blipFill>
        <p:spPr>
          <a:xfrm>
            <a:off x="184486" y="9391629"/>
            <a:ext cx="17919026" cy="285790"/>
          </a:xfrm>
          <a:prstGeom prst="rect">
            <a:avLst/>
          </a:prstGeom>
        </p:spPr>
      </p:pic>
      <p:pic>
        <p:nvPicPr>
          <p:cNvPr id="3" name="Picture 3"/>
          <p:cNvPicPr>
            <a:picLocks noChangeAspect="1"/>
          </p:cNvPicPr>
          <p:nvPr/>
        </p:nvPicPr>
        <p:blipFill>
          <a:blip r:embed="rId4"/>
          <a:srcRect r="1019" b="886"/>
          <a:stretch>
            <a:fillRect/>
          </a:stretch>
        </p:blipFill>
        <p:spPr>
          <a:xfrm>
            <a:off x="500511" y="822666"/>
            <a:ext cx="3370472" cy="1350000"/>
          </a:xfrm>
          <a:prstGeom prst="rect">
            <a:avLst/>
          </a:prstGeom>
        </p:spPr>
      </p:pic>
      <p:pic>
        <p:nvPicPr>
          <p:cNvPr id="4" name="Picture 4"/>
          <p:cNvPicPr>
            <a:picLocks noChangeAspect="1"/>
          </p:cNvPicPr>
          <p:nvPr/>
        </p:nvPicPr>
        <p:blipFill>
          <a:blip r:embed="rId5"/>
          <a:srcRect l="1013" t="8952" r="1629" b="93"/>
          <a:stretch>
            <a:fillRect/>
          </a:stretch>
        </p:blipFill>
        <p:spPr>
          <a:xfrm>
            <a:off x="4788000" y="-19050"/>
            <a:ext cx="13500000" cy="5157244"/>
          </a:xfrm>
          <a:prstGeom prst="rect">
            <a:avLst/>
          </a:prstGeom>
        </p:spPr>
      </p:pic>
      <p:pic>
        <p:nvPicPr>
          <p:cNvPr id="5" name="Picture 5"/>
          <p:cNvPicPr>
            <a:picLocks noChangeAspect="1"/>
          </p:cNvPicPr>
          <p:nvPr/>
        </p:nvPicPr>
        <p:blipFill>
          <a:blip r:embed="rId5"/>
          <a:srcRect l="1013" t="8952" r="51758" b="93"/>
          <a:stretch>
            <a:fillRect/>
          </a:stretch>
        </p:blipFill>
        <p:spPr>
          <a:xfrm>
            <a:off x="0" y="-19050"/>
            <a:ext cx="6548907" cy="5157244"/>
          </a:xfrm>
          <a:prstGeom prst="rect">
            <a:avLst/>
          </a:prstGeom>
        </p:spPr>
      </p:pic>
      <p:sp>
        <p:nvSpPr>
          <p:cNvPr id="6" name="TextBox 6"/>
          <p:cNvSpPr txBox="1"/>
          <p:nvPr/>
        </p:nvSpPr>
        <p:spPr>
          <a:xfrm>
            <a:off x="1082584" y="3173833"/>
            <a:ext cx="13533120" cy="2277483"/>
          </a:xfrm>
          <a:prstGeom prst="rect">
            <a:avLst/>
          </a:prstGeom>
        </p:spPr>
        <p:txBody>
          <a:bodyPr lIns="0" tIns="0" rIns="0" bIns="0" rtlCol="0" anchor="t">
            <a:spAutoFit/>
          </a:bodyPr>
          <a:lstStyle/>
          <a:p>
            <a:pPr algn="l">
              <a:lnSpc>
                <a:spcPts val="8748"/>
              </a:lnSpc>
            </a:pPr>
            <a:r>
              <a:rPr lang="en-US" sz="9600" dirty="0">
                <a:solidFill>
                  <a:srgbClr val="00205C"/>
                </a:solidFill>
              </a:rPr>
              <a:t>STEM Nation Award</a:t>
            </a:r>
          </a:p>
          <a:p>
            <a:pPr algn="l">
              <a:lnSpc>
                <a:spcPts val="8748"/>
              </a:lnSpc>
            </a:pPr>
            <a:r>
              <a:rPr lang="en-US" sz="7200" dirty="0">
                <a:solidFill>
                  <a:srgbClr val="00205C"/>
                </a:solidFill>
              </a:rPr>
              <a:t>Highland Inset – 22 Feb 2023</a:t>
            </a:r>
            <a:r>
              <a:rPr lang="en-US" sz="8800" dirty="0">
                <a:solidFill>
                  <a:srgbClr val="00205C"/>
                </a:solidFill>
              </a:rPr>
              <a:t> </a:t>
            </a:r>
            <a:endParaRPr lang="en-US" sz="9600" dirty="0">
              <a:solidFill>
                <a:srgbClr val="00205C"/>
              </a:solidFill>
            </a:endParaRPr>
          </a:p>
        </p:txBody>
      </p:sp>
      <p:sp>
        <p:nvSpPr>
          <p:cNvPr id="7" name="TextBox 7"/>
          <p:cNvSpPr txBox="1"/>
          <p:nvPr/>
        </p:nvSpPr>
        <p:spPr>
          <a:xfrm>
            <a:off x="1217031" y="5872958"/>
            <a:ext cx="13796534" cy="1355051"/>
          </a:xfrm>
          <a:prstGeom prst="rect">
            <a:avLst/>
          </a:prstGeom>
        </p:spPr>
        <p:txBody>
          <a:bodyPr wrap="square" lIns="0" tIns="0" rIns="0" bIns="0" rtlCol="0" anchor="t">
            <a:spAutoFit/>
          </a:bodyPr>
          <a:lstStyle/>
          <a:p>
            <a:pPr>
              <a:spcAft>
                <a:spcPts val="1200"/>
              </a:spcAft>
            </a:pPr>
            <a:r>
              <a:rPr lang="en-US" sz="4400" dirty="0">
                <a:solidFill>
                  <a:srgbClr val="3D3C3B"/>
                </a:solidFill>
              </a:rPr>
              <a:t>Ian Stewart – Development Officer (STEM Nation Award)</a:t>
            </a:r>
          </a:p>
          <a:p>
            <a:pPr algn="l">
              <a:lnSpc>
                <a:spcPts val="3888"/>
              </a:lnSpc>
            </a:pPr>
            <a:endParaRPr lang="en-US" sz="4400" dirty="0">
              <a:solidFill>
                <a:srgbClr val="3D3C3B"/>
              </a:solidFill>
            </a:endParaRPr>
          </a:p>
        </p:txBody>
      </p:sp>
      <p:pic>
        <p:nvPicPr>
          <p:cNvPr id="8" name="Picture 8"/>
          <p:cNvPicPr>
            <a:picLocks noChangeAspect="1"/>
          </p:cNvPicPr>
          <p:nvPr/>
        </p:nvPicPr>
        <p:blipFill>
          <a:blip r:embed="rId6"/>
          <a:srcRect r="1652" b="1652"/>
          <a:stretch>
            <a:fillRect/>
          </a:stretch>
        </p:blipFill>
        <p:spPr>
          <a:xfrm>
            <a:off x="1250522" y="8281205"/>
            <a:ext cx="1273993" cy="955495"/>
          </a:xfrm>
          <a:prstGeom prst="rect">
            <a:avLst/>
          </a:prstGeom>
        </p:spPr>
      </p:pic>
      <p:sp>
        <p:nvSpPr>
          <p:cNvPr id="9" name="TextBox 9"/>
          <p:cNvSpPr txBox="1"/>
          <p:nvPr/>
        </p:nvSpPr>
        <p:spPr>
          <a:xfrm>
            <a:off x="3324205" y="7790825"/>
            <a:ext cx="15273746" cy="1524328"/>
          </a:xfrm>
          <a:prstGeom prst="rect">
            <a:avLst/>
          </a:prstGeom>
        </p:spPr>
        <p:txBody>
          <a:bodyPr lIns="0" tIns="0" rIns="0" bIns="0" rtlCol="0" anchor="t">
            <a:spAutoFit/>
          </a:bodyPr>
          <a:lstStyle/>
          <a:p>
            <a:pPr algn="l">
              <a:lnSpc>
                <a:spcPts val="3888"/>
              </a:lnSpc>
            </a:pPr>
            <a:endParaRPr lang="en-US" sz="4400" u="sng" dirty="0">
              <a:solidFill>
                <a:srgbClr val="275B9C"/>
              </a:solidFill>
            </a:endParaRPr>
          </a:p>
          <a:p>
            <a:pPr algn="l">
              <a:lnSpc>
                <a:spcPts val="3888"/>
              </a:lnSpc>
            </a:pPr>
            <a:r>
              <a:rPr lang="en-US" sz="4400" u="sng" dirty="0" err="1">
                <a:solidFill>
                  <a:srgbClr val="275B9C"/>
                </a:solidFill>
              </a:rPr>
              <a:t>STEM@educationscotland.gov.scot</a:t>
            </a:r>
            <a:endParaRPr lang="en-US" sz="4400" u="sng" dirty="0">
              <a:solidFill>
                <a:srgbClr val="275B9C"/>
              </a:solidFill>
            </a:endParaRPr>
          </a:p>
          <a:p>
            <a:pPr algn="l">
              <a:lnSpc>
                <a:spcPts val="3888"/>
              </a:lnSpc>
            </a:pPr>
            <a:r>
              <a:rPr lang="en-US" sz="4400" dirty="0">
                <a:solidFill>
                  <a:srgbClr val="3D3C3B"/>
                </a:solidFill>
              </a:rPr>
              <a:t> </a:t>
            </a: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65751" y="5036293"/>
            <a:ext cx="3591252" cy="3591252"/>
          </a:xfrm>
          <a:prstGeom prst="rect">
            <a:avLst/>
          </a:prstGeom>
        </p:spPr>
      </p:pic>
      <p:sp>
        <p:nvSpPr>
          <p:cNvPr id="13" name="TextBox 6">
            <a:hlinkClick r:id="rId8"/>
          </p:cNvPr>
          <p:cNvSpPr txBox="1"/>
          <p:nvPr/>
        </p:nvSpPr>
        <p:spPr>
          <a:xfrm>
            <a:off x="13792200" y="8473181"/>
            <a:ext cx="4805751" cy="1102866"/>
          </a:xfrm>
          <a:prstGeom prst="rect">
            <a:avLst/>
          </a:prstGeom>
        </p:spPr>
        <p:txBody>
          <a:bodyPr wrap="square" lIns="0" tIns="0" rIns="0" bIns="0" rtlCol="0" anchor="t">
            <a:spAutoFit/>
          </a:bodyPr>
          <a:lstStyle/>
          <a:p>
            <a:pPr marL="325527" lvl="1" algn="ctr">
              <a:lnSpc>
                <a:spcPts val="4320"/>
              </a:lnSpc>
            </a:pPr>
            <a:r>
              <a:rPr lang="en-US" sz="4000" spc="-140" dirty="0">
                <a:solidFill>
                  <a:schemeClr val="tx2"/>
                </a:solidFill>
                <a:latin typeface="+mj-lt"/>
                <a:hlinkClick r:id="rId9"/>
              </a:rPr>
              <a:t>STEM Nation </a:t>
            </a:r>
          </a:p>
          <a:p>
            <a:pPr marL="325527" lvl="1" algn="ctr">
              <a:lnSpc>
                <a:spcPts val="4320"/>
              </a:lnSpc>
            </a:pPr>
            <a:r>
              <a:rPr lang="en-US" sz="4000" spc="-140" dirty="0">
                <a:solidFill>
                  <a:schemeClr val="tx2"/>
                </a:solidFill>
                <a:latin typeface="+mj-lt"/>
                <a:hlinkClick r:id="rId9"/>
              </a:rPr>
              <a:t>Award </a:t>
            </a:r>
            <a:endParaRPr lang="en-US" sz="3600" spc="-143" dirty="0">
              <a:solidFill>
                <a:srgbClr val="3D3C3B"/>
              </a:solidFill>
              <a:latin typeface="Open Sans"/>
            </a:endParaRPr>
          </a:p>
        </p:txBody>
      </p:sp>
    </p:spTree>
    <p:custDataLst>
      <p:tags r:id="rId1"/>
    </p:custDataLst>
    <p:extLst>
      <p:ext uri="{BB962C8B-B14F-4D97-AF65-F5344CB8AC3E}">
        <p14:creationId xmlns:p14="http://schemas.microsoft.com/office/powerpoint/2010/main" val="929769935"/>
      </p:ext>
    </p:extLst>
  </p:cSld>
  <p:clrMapOvr>
    <a:masterClrMapping/>
  </p:clrMapOvr>
  <mc:AlternateContent xmlns:mc="http://schemas.openxmlformats.org/markup-compatibility/2006" xmlns:p14="http://schemas.microsoft.com/office/powerpoint/2010/main">
    <mc:Choice Requires="p14">
      <p:transition spd="slow" p14:dur="1500" advTm="8000">
        <p:wipe/>
      </p:transition>
    </mc:Choice>
    <mc:Fallback xmlns="">
      <p:transition spd="slow" advTm="8000">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r="6236" b="6236"/>
          <a:stretch>
            <a:fillRect/>
          </a:stretch>
        </p:blipFill>
        <p:spPr>
          <a:xfrm>
            <a:off x="184486" y="9391629"/>
            <a:ext cx="17919026" cy="285790"/>
          </a:xfrm>
          <a:prstGeom prst="rect">
            <a:avLst/>
          </a:prstGeom>
        </p:spPr>
      </p:pic>
      <p:pic>
        <p:nvPicPr>
          <p:cNvPr id="3" name="Picture 3"/>
          <p:cNvPicPr>
            <a:picLocks noChangeAspect="1"/>
          </p:cNvPicPr>
          <p:nvPr/>
        </p:nvPicPr>
        <p:blipFill>
          <a:blip r:embed="rId5"/>
          <a:srcRect l="892" t="10486" r="1165" b="183"/>
          <a:stretch>
            <a:fillRect/>
          </a:stretch>
        </p:blipFill>
        <p:spPr>
          <a:xfrm>
            <a:off x="4788000" y="-45029"/>
            <a:ext cx="13500000" cy="3640582"/>
          </a:xfrm>
          <a:prstGeom prst="rect">
            <a:avLst/>
          </a:prstGeom>
        </p:spPr>
      </p:pic>
      <p:pic>
        <p:nvPicPr>
          <p:cNvPr id="4" name="Picture 4"/>
          <p:cNvPicPr>
            <a:picLocks noChangeAspect="1"/>
          </p:cNvPicPr>
          <p:nvPr/>
        </p:nvPicPr>
        <p:blipFill>
          <a:blip r:embed="rId5"/>
          <a:srcRect l="892" t="10486" r="51175" b="183"/>
          <a:stretch>
            <a:fillRect/>
          </a:stretch>
        </p:blipFill>
        <p:spPr>
          <a:xfrm>
            <a:off x="0" y="-38100"/>
            <a:ext cx="6606862" cy="3640582"/>
          </a:xfrm>
          <a:prstGeom prst="rect">
            <a:avLst/>
          </a:prstGeom>
        </p:spPr>
      </p:pic>
      <p:pic>
        <p:nvPicPr>
          <p:cNvPr id="5" name="Picture 5"/>
          <p:cNvPicPr>
            <a:picLocks noChangeAspect="1"/>
          </p:cNvPicPr>
          <p:nvPr/>
        </p:nvPicPr>
        <p:blipFill>
          <a:blip r:embed="rId6"/>
          <a:srcRect r="304" b="304"/>
          <a:stretch>
            <a:fillRect/>
          </a:stretch>
        </p:blipFill>
        <p:spPr>
          <a:xfrm>
            <a:off x="1960853" y="7520472"/>
            <a:ext cx="1434159" cy="1661804"/>
          </a:xfrm>
          <a:prstGeom prst="rect">
            <a:avLst/>
          </a:prstGeom>
        </p:spPr>
      </p:pic>
      <p:pic>
        <p:nvPicPr>
          <p:cNvPr id="6" name="Picture 6"/>
          <p:cNvPicPr>
            <a:picLocks noChangeAspect="1"/>
          </p:cNvPicPr>
          <p:nvPr/>
        </p:nvPicPr>
        <p:blipFill>
          <a:blip r:embed="rId7"/>
          <a:srcRect r="942" b="942"/>
          <a:stretch>
            <a:fillRect/>
          </a:stretch>
        </p:blipFill>
        <p:spPr>
          <a:xfrm>
            <a:off x="7921524" y="7588908"/>
            <a:ext cx="1434159" cy="1669392"/>
          </a:xfrm>
          <a:prstGeom prst="rect">
            <a:avLst/>
          </a:prstGeom>
        </p:spPr>
      </p:pic>
      <p:pic>
        <p:nvPicPr>
          <p:cNvPr id="7" name="Picture 7"/>
          <p:cNvPicPr>
            <a:picLocks noChangeAspect="1"/>
          </p:cNvPicPr>
          <p:nvPr/>
        </p:nvPicPr>
        <p:blipFill>
          <a:blip r:embed="rId8"/>
          <a:srcRect r="1068" b="1068"/>
          <a:stretch>
            <a:fillRect/>
          </a:stretch>
        </p:blipFill>
        <p:spPr>
          <a:xfrm>
            <a:off x="4943386" y="7744063"/>
            <a:ext cx="1441747" cy="1661803"/>
          </a:xfrm>
          <a:prstGeom prst="rect">
            <a:avLst/>
          </a:prstGeom>
        </p:spPr>
      </p:pic>
      <p:pic>
        <p:nvPicPr>
          <p:cNvPr id="8" name="Picture 8"/>
          <p:cNvPicPr>
            <a:picLocks noChangeAspect="1"/>
          </p:cNvPicPr>
          <p:nvPr/>
        </p:nvPicPr>
        <p:blipFill>
          <a:blip r:embed="rId9"/>
          <a:srcRect r="1068" b="1068"/>
          <a:stretch>
            <a:fillRect/>
          </a:stretch>
        </p:blipFill>
        <p:spPr>
          <a:xfrm>
            <a:off x="13880571" y="7588908"/>
            <a:ext cx="1441749" cy="1669392"/>
          </a:xfrm>
          <a:prstGeom prst="rect">
            <a:avLst/>
          </a:prstGeom>
        </p:spPr>
      </p:pic>
      <p:pic>
        <p:nvPicPr>
          <p:cNvPr id="9" name="Picture 9"/>
          <p:cNvPicPr>
            <a:picLocks noChangeAspect="1"/>
          </p:cNvPicPr>
          <p:nvPr/>
        </p:nvPicPr>
        <p:blipFill>
          <a:blip r:embed="rId10"/>
          <a:srcRect r="1068" b="1068"/>
          <a:stretch>
            <a:fillRect/>
          </a:stretch>
        </p:blipFill>
        <p:spPr>
          <a:xfrm>
            <a:off x="10940531" y="7657939"/>
            <a:ext cx="1441749" cy="1669392"/>
          </a:xfrm>
          <a:prstGeom prst="rect">
            <a:avLst/>
          </a:prstGeom>
        </p:spPr>
      </p:pic>
      <p:grpSp>
        <p:nvGrpSpPr>
          <p:cNvPr id="10" name="Group 10"/>
          <p:cNvGrpSpPr/>
          <p:nvPr/>
        </p:nvGrpSpPr>
        <p:grpSpPr>
          <a:xfrm>
            <a:off x="6022419" y="4577710"/>
            <a:ext cx="2511981" cy="2523241"/>
            <a:chOff x="-613553" y="55908"/>
            <a:chExt cx="809173" cy="812800"/>
          </a:xfrm>
        </p:grpSpPr>
        <p:sp>
          <p:nvSpPr>
            <p:cNvPr id="11" name="Freeform 11"/>
            <p:cNvSpPr/>
            <p:nvPr/>
          </p:nvSpPr>
          <p:spPr>
            <a:xfrm>
              <a:off x="-613553" y="55908"/>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CCF00"/>
            </a:solidFill>
          </p:spPr>
        </p:sp>
        <p:sp>
          <p:nvSpPr>
            <p:cNvPr id="12" name="TextBox 12"/>
            <p:cNvSpPr txBox="1"/>
            <p:nvPr/>
          </p:nvSpPr>
          <p:spPr>
            <a:xfrm>
              <a:off x="-542560" y="97144"/>
              <a:ext cx="660400" cy="727075"/>
            </a:xfrm>
            <a:prstGeom prst="rect">
              <a:avLst/>
            </a:prstGeom>
          </p:spPr>
          <p:txBody>
            <a:bodyPr lIns="50800" tIns="50800" rIns="50800" bIns="50800" rtlCol="0" anchor="ctr"/>
            <a:lstStyle/>
            <a:p>
              <a:pPr algn="ctr">
                <a:lnSpc>
                  <a:spcPts val="3639"/>
                </a:lnSpc>
              </a:pPr>
              <a:r>
                <a:rPr lang="en-US" sz="2599">
                  <a:solidFill>
                    <a:srgbClr val="FFFFFF"/>
                  </a:solidFill>
                  <a:latin typeface="Helveticish"/>
                </a:rPr>
                <a:t>practitioners</a:t>
              </a:r>
            </a:p>
          </p:txBody>
        </p:sp>
      </p:grpSp>
      <p:sp>
        <p:nvSpPr>
          <p:cNvPr id="13" name="TextBox 13"/>
          <p:cNvSpPr txBox="1"/>
          <p:nvPr/>
        </p:nvSpPr>
        <p:spPr>
          <a:xfrm>
            <a:off x="632861" y="976665"/>
            <a:ext cx="17022279" cy="649605"/>
          </a:xfrm>
          <a:prstGeom prst="rect">
            <a:avLst/>
          </a:prstGeom>
        </p:spPr>
        <p:txBody>
          <a:bodyPr lIns="0" tIns="0" rIns="0" bIns="0" rtlCol="0" anchor="t">
            <a:spAutoFit/>
          </a:bodyPr>
          <a:lstStyle/>
          <a:p>
            <a:pPr algn="l">
              <a:lnSpc>
                <a:spcPts val="4860"/>
              </a:lnSpc>
            </a:pPr>
            <a:r>
              <a:rPr lang="en-US" sz="4500">
                <a:solidFill>
                  <a:srgbClr val="00205C"/>
                </a:solidFill>
                <a:latin typeface="Arimo Bold"/>
              </a:rPr>
              <a:t>Who can help?</a:t>
            </a:r>
          </a:p>
        </p:txBody>
      </p:sp>
      <p:grpSp>
        <p:nvGrpSpPr>
          <p:cNvPr id="14" name="Group 14"/>
          <p:cNvGrpSpPr/>
          <p:nvPr/>
        </p:nvGrpSpPr>
        <p:grpSpPr>
          <a:xfrm>
            <a:off x="1731232" y="2047915"/>
            <a:ext cx="2523241" cy="2523241"/>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A0029"/>
            </a:solidFill>
          </p:spPr>
        </p:sp>
        <p:sp>
          <p:nvSpPr>
            <p:cNvPr id="16" name="TextBox 16"/>
            <p:cNvSpPr txBox="1"/>
            <p:nvPr/>
          </p:nvSpPr>
          <p:spPr>
            <a:xfrm>
              <a:off x="76200" y="9525"/>
              <a:ext cx="660400" cy="727075"/>
            </a:xfrm>
            <a:prstGeom prst="rect">
              <a:avLst/>
            </a:prstGeom>
          </p:spPr>
          <p:txBody>
            <a:bodyPr lIns="50800" tIns="50800" rIns="50800" bIns="50800" rtlCol="0" anchor="ctr"/>
            <a:lstStyle/>
            <a:p>
              <a:pPr algn="ctr">
                <a:lnSpc>
                  <a:spcPts val="3639"/>
                </a:lnSpc>
              </a:pPr>
              <a:r>
                <a:rPr lang="en-US" sz="2599">
                  <a:solidFill>
                    <a:srgbClr val="FFFFFF"/>
                  </a:solidFill>
                  <a:latin typeface="Helveticish"/>
                </a:rPr>
                <a:t>children and young people</a:t>
              </a:r>
            </a:p>
          </p:txBody>
        </p:sp>
      </p:grpSp>
      <p:grpSp>
        <p:nvGrpSpPr>
          <p:cNvPr id="17" name="Group 17"/>
          <p:cNvGrpSpPr/>
          <p:nvPr/>
        </p:nvGrpSpPr>
        <p:grpSpPr>
          <a:xfrm>
            <a:off x="4622881" y="2102137"/>
            <a:ext cx="2511982" cy="2523241"/>
            <a:chOff x="-567379" y="149831"/>
            <a:chExt cx="809173" cy="812800"/>
          </a:xfrm>
        </p:grpSpPr>
        <p:sp>
          <p:nvSpPr>
            <p:cNvPr id="18" name="Freeform 18"/>
            <p:cNvSpPr/>
            <p:nvPr/>
          </p:nvSpPr>
          <p:spPr>
            <a:xfrm>
              <a:off x="-567379" y="149831"/>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9BAC"/>
            </a:solidFill>
          </p:spPr>
        </p:sp>
        <p:sp>
          <p:nvSpPr>
            <p:cNvPr id="19" name="TextBox 19"/>
            <p:cNvSpPr txBox="1"/>
            <p:nvPr/>
          </p:nvSpPr>
          <p:spPr>
            <a:xfrm>
              <a:off x="-492992" y="159356"/>
              <a:ext cx="660400" cy="727075"/>
            </a:xfrm>
            <a:prstGeom prst="rect">
              <a:avLst/>
            </a:prstGeom>
          </p:spPr>
          <p:txBody>
            <a:bodyPr lIns="50800" tIns="50800" rIns="50800" bIns="50800" rtlCol="0" anchor="ctr"/>
            <a:lstStyle/>
            <a:p>
              <a:pPr algn="ctr">
                <a:lnSpc>
                  <a:spcPts val="3639"/>
                </a:lnSpc>
              </a:pPr>
              <a:r>
                <a:rPr lang="en-US" sz="2599">
                  <a:solidFill>
                    <a:srgbClr val="FFFFFF"/>
                  </a:solidFill>
                  <a:latin typeface="Helveticish"/>
                </a:rPr>
                <a:t>parents and wider community</a:t>
              </a:r>
            </a:p>
          </p:txBody>
        </p:sp>
      </p:grpSp>
      <p:grpSp>
        <p:nvGrpSpPr>
          <p:cNvPr id="20" name="Group 20"/>
          <p:cNvGrpSpPr/>
          <p:nvPr/>
        </p:nvGrpSpPr>
        <p:grpSpPr>
          <a:xfrm>
            <a:off x="10132562" y="2086060"/>
            <a:ext cx="2531187" cy="2531187"/>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E2B50"/>
            </a:solidFill>
          </p:spPr>
        </p:sp>
        <p:sp>
          <p:nvSpPr>
            <p:cNvPr id="22" name="TextBox 22"/>
            <p:cNvSpPr txBox="1"/>
            <p:nvPr/>
          </p:nvSpPr>
          <p:spPr>
            <a:xfrm>
              <a:off x="76200" y="9525"/>
              <a:ext cx="660400" cy="727075"/>
            </a:xfrm>
            <a:prstGeom prst="rect">
              <a:avLst/>
            </a:prstGeom>
          </p:spPr>
          <p:txBody>
            <a:bodyPr lIns="50800" tIns="50800" rIns="50800" bIns="50800" rtlCol="0" anchor="ctr"/>
            <a:lstStyle/>
            <a:p>
              <a:pPr algn="ctr">
                <a:lnSpc>
                  <a:spcPts val="3640"/>
                </a:lnSpc>
              </a:pPr>
              <a:r>
                <a:rPr lang="en-US" sz="2600" dirty="0" err="1">
                  <a:solidFill>
                    <a:srgbClr val="FFFFFF"/>
                  </a:solidFill>
                  <a:latin typeface="Helveticish"/>
                </a:rPr>
                <a:t>RAiSE</a:t>
              </a:r>
              <a:r>
                <a:rPr lang="en-US" sz="2600" dirty="0">
                  <a:solidFill>
                    <a:srgbClr val="FFFFFF"/>
                  </a:solidFill>
                  <a:latin typeface="Helveticish"/>
                </a:rPr>
                <a:t> STEM Lead</a:t>
              </a:r>
            </a:p>
          </p:txBody>
        </p:sp>
      </p:grpSp>
      <p:grpSp>
        <p:nvGrpSpPr>
          <p:cNvPr id="26" name="Group 26"/>
          <p:cNvGrpSpPr/>
          <p:nvPr/>
        </p:nvGrpSpPr>
        <p:grpSpPr>
          <a:xfrm>
            <a:off x="12842060" y="2099323"/>
            <a:ext cx="2519892" cy="2531187"/>
            <a:chOff x="1813" y="0"/>
            <a:chExt cx="809173" cy="812800"/>
          </a:xfrm>
        </p:grpSpPr>
        <p:sp>
          <p:nvSpPr>
            <p:cNvPr id="27" name="Freeform 2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3308A"/>
            </a:solidFill>
          </p:spPr>
        </p:sp>
        <p:sp>
          <p:nvSpPr>
            <p:cNvPr id="28" name="TextBox 28"/>
            <p:cNvSpPr txBox="1"/>
            <p:nvPr/>
          </p:nvSpPr>
          <p:spPr>
            <a:xfrm>
              <a:off x="74634" y="14787"/>
              <a:ext cx="660400" cy="727075"/>
            </a:xfrm>
            <a:prstGeom prst="rect">
              <a:avLst/>
            </a:prstGeom>
          </p:spPr>
          <p:txBody>
            <a:bodyPr lIns="50800" tIns="50800" rIns="50800" bIns="50800" rtlCol="0" anchor="ctr"/>
            <a:lstStyle/>
            <a:p>
              <a:pPr algn="ctr">
                <a:lnSpc>
                  <a:spcPts val="3640"/>
                </a:lnSpc>
              </a:pPr>
              <a:r>
                <a:rPr lang="en-US" sz="2600" dirty="0">
                  <a:solidFill>
                    <a:srgbClr val="FFFFFF"/>
                  </a:solidFill>
                  <a:latin typeface="Helveticish"/>
                </a:rPr>
                <a:t>Regional STEM Education</a:t>
              </a:r>
            </a:p>
            <a:p>
              <a:pPr algn="ctr">
                <a:lnSpc>
                  <a:spcPts val="3640"/>
                </a:lnSpc>
              </a:pPr>
              <a:r>
                <a:rPr lang="en-US" sz="2600" dirty="0">
                  <a:solidFill>
                    <a:srgbClr val="FFFFFF"/>
                  </a:solidFill>
                  <a:latin typeface="Helveticish"/>
                </a:rPr>
                <a:t>Officer</a:t>
              </a:r>
            </a:p>
          </p:txBody>
        </p:sp>
      </p:grpSp>
      <p:grpSp>
        <p:nvGrpSpPr>
          <p:cNvPr id="29" name="Group 29"/>
          <p:cNvGrpSpPr/>
          <p:nvPr/>
        </p:nvGrpSpPr>
        <p:grpSpPr>
          <a:xfrm>
            <a:off x="11398154" y="4644736"/>
            <a:ext cx="2519892" cy="2531187"/>
            <a:chOff x="-55446" y="-1595"/>
            <a:chExt cx="809173" cy="812800"/>
          </a:xfrm>
        </p:grpSpPr>
        <p:sp>
          <p:nvSpPr>
            <p:cNvPr id="30" name="Freeform 30"/>
            <p:cNvSpPr/>
            <p:nvPr/>
          </p:nvSpPr>
          <p:spPr>
            <a:xfrm>
              <a:off x="-55446" y="-1595"/>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A0029"/>
            </a:solidFill>
          </p:spPr>
        </p:sp>
        <p:sp>
          <p:nvSpPr>
            <p:cNvPr id="31" name="TextBox 31"/>
            <p:cNvSpPr txBox="1"/>
            <p:nvPr/>
          </p:nvSpPr>
          <p:spPr>
            <a:xfrm>
              <a:off x="18941" y="7930"/>
              <a:ext cx="660400" cy="727075"/>
            </a:xfrm>
            <a:prstGeom prst="rect">
              <a:avLst/>
            </a:prstGeom>
          </p:spPr>
          <p:txBody>
            <a:bodyPr lIns="50800" tIns="50800" rIns="50800" bIns="50800" rtlCol="0" anchor="ctr"/>
            <a:lstStyle/>
            <a:p>
              <a:pPr algn="ctr">
                <a:lnSpc>
                  <a:spcPts val="3640"/>
                </a:lnSpc>
              </a:pPr>
              <a:r>
                <a:rPr lang="en-US" sz="2600" dirty="0">
                  <a:solidFill>
                    <a:srgbClr val="FFFFFF"/>
                  </a:solidFill>
                  <a:latin typeface="Helveticish"/>
                </a:rPr>
                <a:t>Secondary Sciences network</a:t>
              </a:r>
            </a:p>
          </p:txBody>
        </p:sp>
      </p:grpSp>
      <p:grpSp>
        <p:nvGrpSpPr>
          <p:cNvPr id="32" name="Group 32"/>
          <p:cNvGrpSpPr/>
          <p:nvPr/>
        </p:nvGrpSpPr>
        <p:grpSpPr>
          <a:xfrm>
            <a:off x="408435" y="4573736"/>
            <a:ext cx="2511981" cy="2523241"/>
            <a:chOff x="1813" y="0"/>
            <a:chExt cx="809173" cy="812800"/>
          </a:xfrm>
        </p:grpSpPr>
        <p:sp>
          <p:nvSpPr>
            <p:cNvPr id="33" name="Freeform 3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E2B50"/>
            </a:solidFill>
          </p:spPr>
        </p:sp>
        <p:sp>
          <p:nvSpPr>
            <p:cNvPr id="34" name="TextBox 34"/>
            <p:cNvSpPr txBox="1"/>
            <p:nvPr/>
          </p:nvSpPr>
          <p:spPr>
            <a:xfrm>
              <a:off x="59204" y="23967"/>
              <a:ext cx="660400" cy="727075"/>
            </a:xfrm>
            <a:prstGeom prst="rect">
              <a:avLst/>
            </a:prstGeom>
          </p:spPr>
          <p:txBody>
            <a:bodyPr lIns="50800" tIns="50800" rIns="50800" bIns="50800" rtlCol="0" anchor="ctr"/>
            <a:lstStyle/>
            <a:p>
              <a:pPr algn="ctr">
                <a:lnSpc>
                  <a:spcPts val="3639"/>
                </a:lnSpc>
              </a:pPr>
              <a:r>
                <a:rPr lang="en-US" sz="2599">
                  <a:solidFill>
                    <a:srgbClr val="FFFFFF"/>
                  </a:solidFill>
                  <a:latin typeface="Helveticish"/>
                </a:rPr>
                <a:t>partners</a:t>
              </a:r>
            </a:p>
          </p:txBody>
        </p:sp>
      </p:grpSp>
      <p:pic>
        <p:nvPicPr>
          <p:cNvPr id="35" name="Picture 3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620725">
            <a:off x="3695750" y="8071153"/>
            <a:ext cx="897963" cy="842963"/>
          </a:xfrm>
          <a:prstGeom prst="rect">
            <a:avLst/>
          </a:prstGeom>
        </p:spPr>
      </p:pic>
      <p:pic>
        <p:nvPicPr>
          <p:cNvPr id="36" name="Picture 3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620725">
            <a:off x="12682444" y="8071153"/>
            <a:ext cx="897963" cy="842963"/>
          </a:xfrm>
          <a:prstGeom prst="rect">
            <a:avLst/>
          </a:prstGeom>
        </p:spPr>
      </p:pic>
      <p:pic>
        <p:nvPicPr>
          <p:cNvPr id="37" name="Picture 37"/>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2620725">
            <a:off x="6723397" y="8071153"/>
            <a:ext cx="897963" cy="842963"/>
          </a:xfrm>
          <a:prstGeom prst="rect">
            <a:avLst/>
          </a:prstGeom>
        </p:spPr>
      </p:pic>
      <p:pic>
        <p:nvPicPr>
          <p:cNvPr id="38" name="Picture 38"/>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2620725">
            <a:off x="724627" y="8153484"/>
            <a:ext cx="897963" cy="842963"/>
          </a:xfrm>
          <a:prstGeom prst="rect">
            <a:avLst/>
          </a:prstGeom>
        </p:spPr>
      </p:pic>
      <p:pic>
        <p:nvPicPr>
          <p:cNvPr id="39" name="Picture 39"/>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2620725">
            <a:off x="9742404" y="8071153"/>
            <a:ext cx="897963" cy="842963"/>
          </a:xfrm>
          <a:prstGeom prst="rect">
            <a:avLst/>
          </a:prstGeom>
        </p:spPr>
      </p:pic>
      <p:pic>
        <p:nvPicPr>
          <p:cNvPr id="40" name="Picture 40"/>
          <p:cNvPicPr>
            <a:picLocks noChangeAspect="1"/>
          </p:cNvPicPr>
          <p:nvPr/>
        </p:nvPicPr>
        <p:blipFill>
          <a:blip r:embed="rId21"/>
          <a:srcRect r="175" b="306"/>
          <a:stretch>
            <a:fillRect/>
          </a:stretch>
        </p:blipFill>
        <p:spPr>
          <a:xfrm>
            <a:off x="15841506" y="8152671"/>
            <a:ext cx="2165973" cy="954862"/>
          </a:xfrm>
          <a:prstGeom prst="rect">
            <a:avLst/>
          </a:prstGeom>
        </p:spPr>
      </p:pic>
      <p:grpSp>
        <p:nvGrpSpPr>
          <p:cNvPr id="44" name="Group 43">
            <a:extLst>
              <a:ext uri="{FF2B5EF4-FFF2-40B4-BE49-F238E27FC236}">
                <a16:creationId xmlns:a16="http://schemas.microsoft.com/office/drawing/2014/main" id="{86C91C57-A9EB-57B9-8C23-B2FBBD5300B7}"/>
              </a:ext>
            </a:extLst>
          </p:cNvPr>
          <p:cNvGrpSpPr/>
          <p:nvPr/>
        </p:nvGrpSpPr>
        <p:grpSpPr>
          <a:xfrm>
            <a:off x="3132204" y="4569764"/>
            <a:ext cx="2519892" cy="2531187"/>
            <a:chOff x="3041682" y="3158577"/>
            <a:chExt cx="2519892" cy="2531187"/>
          </a:xfrm>
        </p:grpSpPr>
        <p:sp>
          <p:nvSpPr>
            <p:cNvPr id="42" name="Freeform 27">
              <a:extLst>
                <a:ext uri="{FF2B5EF4-FFF2-40B4-BE49-F238E27FC236}">
                  <a16:creationId xmlns:a16="http://schemas.microsoft.com/office/drawing/2014/main" id="{FB6D9C63-7977-275C-53C6-D149FB6F9FBA}"/>
                </a:ext>
              </a:extLst>
            </p:cNvPr>
            <p:cNvSpPr/>
            <p:nvPr/>
          </p:nvSpPr>
          <p:spPr>
            <a:xfrm>
              <a:off x="3041682" y="3158577"/>
              <a:ext cx="2519892" cy="253118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3308A"/>
            </a:solidFill>
          </p:spPr>
        </p:sp>
        <p:sp>
          <p:nvSpPr>
            <p:cNvPr id="43" name="TextBox 28">
              <a:extLst>
                <a:ext uri="{FF2B5EF4-FFF2-40B4-BE49-F238E27FC236}">
                  <a16:creationId xmlns:a16="http://schemas.microsoft.com/office/drawing/2014/main" id="{C2E3CD90-EEA0-4F4F-333D-7F2112BA748C}"/>
                </a:ext>
              </a:extLst>
            </p:cNvPr>
            <p:cNvSpPr txBox="1"/>
            <p:nvPr/>
          </p:nvSpPr>
          <p:spPr>
            <a:xfrm>
              <a:off x="3252603" y="3235587"/>
              <a:ext cx="2056589" cy="2264226"/>
            </a:xfrm>
            <a:prstGeom prst="rect">
              <a:avLst/>
            </a:prstGeom>
          </p:spPr>
          <p:txBody>
            <a:bodyPr lIns="50800" tIns="50800" rIns="50800" bIns="50800" rtlCol="0" anchor="ctr"/>
            <a:lstStyle/>
            <a:p>
              <a:pPr algn="ctr">
                <a:lnSpc>
                  <a:spcPts val="3000"/>
                </a:lnSpc>
              </a:pPr>
              <a:r>
                <a:rPr lang="en-US" sz="2600">
                  <a:solidFill>
                    <a:srgbClr val="FFFFFF"/>
                  </a:solidFill>
                  <a:latin typeface="Helveticish"/>
                </a:rPr>
                <a:t>community learning &amp; development colleagues</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0274" y="1415550"/>
            <a:ext cx="2857500" cy="2857500"/>
          </a:xfrm>
          <a:prstGeom prst="rect">
            <a:avLst/>
          </a:prstGeom>
        </p:spPr>
      </p:pic>
      <p:sp>
        <p:nvSpPr>
          <p:cNvPr id="3" name="TextBox 2">
            <a:extLst>
              <a:ext uri="{FF2B5EF4-FFF2-40B4-BE49-F238E27FC236}">
                <a16:creationId xmlns:a16="http://schemas.microsoft.com/office/drawing/2014/main" id="{7FEB9353-D7B7-80E9-B43A-61EF7020AC0B}"/>
              </a:ext>
            </a:extLst>
          </p:cNvPr>
          <p:cNvSpPr txBox="1"/>
          <p:nvPr/>
        </p:nvSpPr>
        <p:spPr>
          <a:xfrm>
            <a:off x="457200" y="2171700"/>
            <a:ext cx="13135922" cy="75713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1F497D"/>
                </a:solidFill>
                <a:effectLst/>
                <a:uLnTx/>
                <a:uFillTx/>
                <a:latin typeface="Calibri" panose="020F0502020204030204" pitchFamily="34" charset="0"/>
                <a:ea typeface="+mn-ea"/>
                <a:cs typeface="Calibri" panose="020F0502020204030204" pitchFamily="34" charset="0"/>
              </a:rPr>
              <a:t>Regional STEM</a:t>
            </a:r>
            <a:r>
              <a:rPr kumimoji="0" lang="en-GB" sz="3600" b="1" i="0" u="none" strike="noStrike" kern="1200" cap="none" spc="0" normalizeH="0" noProof="0" dirty="0">
                <a:ln>
                  <a:noFill/>
                </a:ln>
                <a:solidFill>
                  <a:srgbClr val="1F497D"/>
                </a:solidFill>
                <a:effectLst/>
                <a:uLnTx/>
                <a:uFillTx/>
                <a:latin typeface="Calibri" panose="020F0502020204030204" pitchFamily="34" charset="0"/>
                <a:ea typeface="+mn-ea"/>
                <a:cs typeface="Calibri" panose="020F0502020204030204" pitchFamily="34" charset="0"/>
              </a:rPr>
              <a:t> Education Officers</a:t>
            </a:r>
            <a:r>
              <a:rPr kumimoji="0" lang="en-GB" sz="3600" b="1" i="0" u="none" strike="noStrike" kern="1200" cap="none" spc="0" normalizeH="0" baseline="0" noProof="0" dirty="0">
                <a:ln>
                  <a:noFill/>
                </a:ln>
                <a:solidFill>
                  <a:srgbClr val="1F497D"/>
                </a:solidFill>
                <a:effectLst/>
                <a:uLnTx/>
                <a:uFillTx/>
                <a:latin typeface="Calibri" panose="020F0502020204030204" pitchFamily="34" charset="0"/>
                <a:ea typeface="+mn-ea"/>
                <a:cs typeface="Calibri" panose="020F0502020204030204" pitchFamily="34" charset="0"/>
              </a:rPr>
              <a:t>:</a:t>
            </a:r>
          </a:p>
          <a:p>
            <a:pPr marR="0" lvl="0" algn="l" defTabSz="914400" rtl="0" eaLnBrk="1" fontAlgn="auto" latinLnBrk="0" hangingPunct="1">
              <a:lnSpc>
                <a:spcPct val="100000"/>
              </a:lnSpc>
              <a:spcBef>
                <a:spcPts val="0"/>
              </a:spcBef>
              <a:spcAft>
                <a:spcPts val="0"/>
              </a:spcAft>
              <a:buClrTx/>
              <a:buSzTx/>
              <a:tabLst/>
              <a:defRPr/>
            </a:pPr>
            <a:r>
              <a:rPr kumimoji="0" lang="en-GB" sz="3600" b="0" i="0" u="none" strike="noStrike" kern="1200" cap="none" spc="0" normalizeH="0" baseline="0" noProof="0" dirty="0">
                <a:ln>
                  <a:noFill/>
                </a:ln>
                <a:solidFill>
                  <a:srgbClr val="1F497D"/>
                </a:solidFill>
                <a:effectLst/>
                <a:uLnTx/>
                <a:uFillTx/>
                <a:latin typeface="Calibri" panose="020F0502020204030204" pitchFamily="34" charset="0"/>
                <a:ea typeface="+mn-ea"/>
                <a:cs typeface="Calibri" panose="020F0502020204030204" pitchFamily="34" charset="0"/>
              </a:rPr>
              <a:t>Fiona Shaw (</a:t>
            </a:r>
            <a:r>
              <a:rPr kumimoji="0" lang="en-GB" sz="3600" b="0" i="0" u="none" strike="noStrike" kern="1200" cap="none" spc="0" normalizeH="0" baseline="0" noProof="0" dirty="0" err="1">
                <a:ln>
                  <a:noFill/>
                </a:ln>
                <a:solidFill>
                  <a:srgbClr val="1F497D"/>
                </a:solidFill>
                <a:effectLst/>
                <a:uLnTx/>
                <a:uFillTx/>
                <a:latin typeface="Calibri" panose="020F0502020204030204" pitchFamily="34" charset="0"/>
                <a:ea typeface="+mn-ea"/>
                <a:cs typeface="Calibri" panose="020F0502020204030204" pitchFamily="34" charset="0"/>
                <a:hlinkClick r:id="rId5"/>
              </a:rPr>
              <a:t>fiona.shaw@educationscotland.gov.scot</a:t>
            </a:r>
            <a:r>
              <a:rPr kumimoji="0" lang="en-GB" sz="3600" b="0" i="0" u="none" strike="noStrike" kern="1200" cap="none" spc="0" normalizeH="0" baseline="0" noProof="0" dirty="0">
                <a:ln>
                  <a:noFill/>
                </a:ln>
                <a:solidFill>
                  <a:srgbClr val="1F497D"/>
                </a:solidFill>
                <a:effectLst/>
                <a:uLnTx/>
                <a:uFillTx/>
                <a:latin typeface="Calibri" panose="020F0502020204030204" pitchFamily="34" charset="0"/>
                <a:ea typeface="+mn-ea"/>
                <a:cs typeface="Calibri" panose="020F0502020204030204" pitchFamily="34" charset="0"/>
              </a:rPr>
              <a:t>)</a:t>
            </a:r>
          </a:p>
          <a:p>
            <a:pPr marR="0" lvl="0" algn="l" defTabSz="914400" rtl="0" eaLnBrk="1" fontAlgn="auto" latinLnBrk="0" hangingPunct="1">
              <a:lnSpc>
                <a:spcPct val="100000"/>
              </a:lnSpc>
              <a:spcBef>
                <a:spcPts val="0"/>
              </a:spcBef>
              <a:spcAft>
                <a:spcPts val="0"/>
              </a:spcAft>
              <a:buClrTx/>
              <a:buSzTx/>
              <a:tabLst/>
              <a:defRPr/>
            </a:pPr>
            <a:r>
              <a:rPr lang="en-GB" sz="3600" dirty="0">
                <a:solidFill>
                  <a:srgbClr val="1F497D"/>
                </a:solidFill>
                <a:latin typeface="Calibri" panose="020F0502020204030204" pitchFamily="34" charset="0"/>
                <a:cs typeface="Calibri" panose="020F0502020204030204" pitchFamily="34" charset="0"/>
              </a:rPr>
              <a:t>Mark Irwin (</a:t>
            </a:r>
            <a:r>
              <a:rPr lang="en-GB" sz="3600" dirty="0" err="1">
                <a:solidFill>
                  <a:srgbClr val="1F497D"/>
                </a:solidFill>
                <a:latin typeface="Calibri" panose="020F0502020204030204" pitchFamily="34" charset="0"/>
                <a:cs typeface="Calibri" panose="020F0502020204030204" pitchFamily="34" charset="0"/>
                <a:hlinkClick r:id="rId6"/>
              </a:rPr>
              <a:t>mark.Irwin@educationscotland.gov.scot</a:t>
            </a:r>
            <a:r>
              <a:rPr lang="en-GB" sz="3600" dirty="0">
                <a:solidFill>
                  <a:srgbClr val="1F497D"/>
                </a:solidFill>
                <a:latin typeface="Calibri" panose="020F0502020204030204" pitchFamily="34" charset="0"/>
                <a:cs typeface="Calibri" panose="020F0502020204030204" pitchFamily="34" charset="0"/>
              </a:rPr>
              <a:t>)</a:t>
            </a:r>
            <a:endParaRPr kumimoji="0" lang="en-GB" sz="3600" b="0" i="0" u="none" strike="noStrike" kern="1200" cap="none" spc="0" normalizeH="0" baseline="0" noProof="0" dirty="0">
              <a:ln>
                <a:noFill/>
              </a:ln>
              <a:solidFill>
                <a:srgbClr val="1F497D"/>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3600" dirty="0">
              <a:solidFill>
                <a:srgbClr val="1F497D"/>
              </a:solidFill>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3600" dirty="0">
              <a:solidFill>
                <a:srgbClr val="1F497D"/>
              </a:solidFill>
              <a:latin typeface="Calibri" panose="020F0502020204030204" pitchFamily="34" charset="0"/>
              <a:cs typeface="Calibri" panose="020F0502020204030204" pitchFamily="34" charset="0"/>
            </a:endParaRPr>
          </a:p>
          <a:p>
            <a:pPr algn="l"/>
            <a:r>
              <a:rPr lang="en-US" sz="3600" b="1" kern="1200" dirty="0">
                <a:solidFill>
                  <a:schemeClr val="tx2"/>
                </a:solidFill>
                <a:effectLst/>
                <a:latin typeface="Calibri" panose="020F0502020204030204" pitchFamily="34" charset="0"/>
                <a:ea typeface="+mn-ea"/>
                <a:cs typeface="Calibri" panose="020F0502020204030204" pitchFamily="34" charset="0"/>
              </a:rPr>
              <a:t>Collegiate</a:t>
            </a:r>
            <a:r>
              <a:rPr lang="en-US" sz="3600" b="1" kern="1200" baseline="0" dirty="0">
                <a:solidFill>
                  <a:schemeClr val="tx2"/>
                </a:solidFill>
                <a:effectLst/>
                <a:latin typeface="Calibri" panose="020F0502020204030204" pitchFamily="34" charset="0"/>
                <a:ea typeface="+mn-ea"/>
                <a:cs typeface="Calibri" panose="020F0502020204030204" pitchFamily="34" charset="0"/>
              </a:rPr>
              <a:t> Support:</a:t>
            </a:r>
          </a:p>
          <a:p>
            <a:pPr algn="l"/>
            <a:r>
              <a:rPr lang="en-US" sz="3600" kern="1200" baseline="0" dirty="0" err="1">
                <a:solidFill>
                  <a:schemeClr val="tx2"/>
                </a:solidFill>
                <a:effectLst/>
                <a:latin typeface="Calibri" panose="020F0502020204030204" pitchFamily="34" charset="0"/>
                <a:ea typeface="+mn-ea"/>
                <a:cs typeface="Calibri" panose="020F0502020204030204" pitchFamily="34" charset="0"/>
              </a:rPr>
              <a:t>UHI</a:t>
            </a:r>
            <a:r>
              <a:rPr lang="en-US" sz="3600" kern="1200" baseline="0" dirty="0">
                <a:solidFill>
                  <a:schemeClr val="tx2"/>
                </a:solidFill>
                <a:effectLst/>
                <a:latin typeface="Calibri" panose="020F0502020204030204" pitchFamily="34" charset="0"/>
                <a:ea typeface="+mn-ea"/>
                <a:cs typeface="Calibri" panose="020F0502020204030204" pitchFamily="34" charset="0"/>
              </a:rPr>
              <a:t> STEM Coordinators, colleagues, </a:t>
            </a:r>
            <a:r>
              <a:rPr lang="en-US" sz="3600" kern="1200" baseline="0" dirty="0" err="1">
                <a:solidFill>
                  <a:schemeClr val="tx2"/>
                </a:solidFill>
                <a:effectLst/>
                <a:latin typeface="Calibri" panose="020F0502020204030204" pitchFamily="34" charset="0"/>
                <a:ea typeface="+mn-ea"/>
                <a:cs typeface="Calibri" panose="020F0502020204030204" pitchFamily="34" charset="0"/>
              </a:rPr>
              <a:t>etc</a:t>
            </a:r>
            <a:endParaRPr lang="en-US" sz="3600" kern="1200" baseline="0" dirty="0">
              <a:solidFill>
                <a:schemeClr val="tx2"/>
              </a:solidFill>
              <a:effectLst/>
              <a:latin typeface="Calibri" panose="020F0502020204030204" pitchFamily="34" charset="0"/>
              <a:ea typeface="+mn-ea"/>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GB" sz="3600" b="0" i="0" u="none" strike="noStrike" kern="1200" cap="none" spc="0" normalizeH="0" baseline="0" noProof="0" dirty="0">
              <a:ln>
                <a:noFill/>
              </a:ln>
              <a:solidFill>
                <a:srgbClr val="1F497D"/>
              </a:solidFill>
              <a:effectLst/>
              <a:uLnTx/>
              <a:uFillTx/>
              <a:latin typeface="Calibri" panose="020F0502020204030204" pitchFamily="34" charset="0"/>
              <a:ea typeface="+mn-ea"/>
              <a:cs typeface="Calibri" panose="020F0502020204030204" pitchFamily="34" charset="0"/>
            </a:endParaRPr>
          </a:p>
          <a:p>
            <a:pPr algn="l"/>
            <a:r>
              <a:rPr lang="en-GB" sz="3600" b="1" dirty="0">
                <a:solidFill>
                  <a:schemeClr val="tx2"/>
                </a:solidFill>
                <a:latin typeface="Calibri" panose="020F0502020204030204" pitchFamily="34" charset="0"/>
                <a:cs typeface="Calibri" panose="020F0502020204030204" pitchFamily="34" charset="0"/>
              </a:rPr>
              <a:t>Partners / Supporters :</a:t>
            </a:r>
          </a:p>
          <a:p>
            <a:r>
              <a:rPr lang="en-GB" sz="3600" dirty="0">
                <a:solidFill>
                  <a:schemeClr val="tx2"/>
                </a:solidFill>
                <a:latin typeface="Calibri" panose="020F0502020204030204" pitchFamily="34" charset="0"/>
                <a:cs typeface="Calibri" panose="020F0502020204030204" pitchFamily="34" charset="0"/>
              </a:rPr>
              <a:t>STEM</a:t>
            </a:r>
            <a:r>
              <a:rPr lang="en-GB" sz="3600" baseline="0" dirty="0">
                <a:solidFill>
                  <a:schemeClr val="tx2"/>
                </a:solidFill>
                <a:latin typeface="Calibri" panose="020F0502020204030204" pitchFamily="34" charset="0"/>
                <a:cs typeface="Calibri" panose="020F0502020204030204" pitchFamily="34" charset="0"/>
              </a:rPr>
              <a:t> Ambassadors, </a:t>
            </a:r>
            <a:r>
              <a:rPr lang="en-GB" sz="3600" baseline="0" dirty="0" err="1">
                <a:solidFill>
                  <a:schemeClr val="tx2"/>
                </a:solidFill>
                <a:latin typeface="Calibri" panose="020F0502020204030204" pitchFamily="34" charset="0"/>
                <a:cs typeface="Calibri" panose="020F0502020204030204" pitchFamily="34" charset="0"/>
              </a:rPr>
              <a:t>SSERC</a:t>
            </a:r>
            <a:r>
              <a:rPr lang="en-GB" sz="3600" baseline="0" dirty="0">
                <a:solidFill>
                  <a:schemeClr val="tx2"/>
                </a:solidFill>
                <a:latin typeface="Calibri" panose="020F0502020204030204" pitchFamily="34" charset="0"/>
                <a:cs typeface="Calibri" panose="020F0502020204030204" pitchFamily="34" charset="0"/>
              </a:rPr>
              <a:t>, </a:t>
            </a:r>
            <a:r>
              <a:rPr lang="en-GB" sz="3600" dirty="0">
                <a:solidFill>
                  <a:schemeClr val="tx2"/>
                </a:solidFill>
                <a:latin typeface="Calibri" panose="020F0502020204030204" pitchFamily="34" charset="0"/>
                <a:cs typeface="Calibri" panose="020F0502020204030204" pitchFamily="34" charset="0"/>
              </a:rPr>
              <a:t>University of Highlands &amp; Islands, Science Skills Academy, </a:t>
            </a:r>
            <a:r>
              <a:rPr lang="en-GB" sz="3600" dirty="0" err="1">
                <a:solidFill>
                  <a:schemeClr val="tx2"/>
                </a:solidFill>
                <a:latin typeface="Calibri" panose="020F0502020204030204" pitchFamily="34" charset="0"/>
                <a:cs typeface="Calibri" panose="020F0502020204030204" pitchFamily="34" charset="0"/>
              </a:rPr>
              <a:t>RHET</a:t>
            </a:r>
            <a:r>
              <a:rPr lang="en-GB" sz="3600" dirty="0">
                <a:solidFill>
                  <a:schemeClr val="tx2"/>
                </a:solidFill>
                <a:latin typeface="Calibri" panose="020F0502020204030204" pitchFamily="34" charset="0"/>
                <a:cs typeface="Calibri" panose="020F0502020204030204" pitchFamily="34" charset="0"/>
              </a:rPr>
              <a:t>, </a:t>
            </a:r>
            <a:r>
              <a:rPr lang="en-GB" sz="3600" baseline="0" dirty="0">
                <a:solidFill>
                  <a:schemeClr val="tx2"/>
                </a:solidFill>
                <a:latin typeface="Calibri" panose="020F0502020204030204" pitchFamily="34" charset="0"/>
                <a:cs typeface="Calibri" panose="020F0502020204030204" pitchFamily="34" charset="0"/>
              </a:rPr>
              <a:t>Royal Society of Chemistry, The Royal Society, Colleges, and many more</a:t>
            </a:r>
            <a:endParaRPr lang="en-GB" sz="3600" dirty="0">
              <a:solidFill>
                <a:schemeClr val="tx2"/>
              </a:solidFill>
              <a:latin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GB" sz="3600" b="0" i="0" u="none" strike="noStrike" kern="1200" cap="none" spc="0" normalizeH="0" baseline="0" noProof="0" dirty="0">
              <a:ln>
                <a:noFill/>
              </a:ln>
              <a:solidFill>
                <a:srgbClr val="1F497D"/>
              </a:solidFill>
              <a:effectLst/>
              <a:uLnTx/>
              <a:uFillTx/>
              <a:latin typeface="Calibri" panose="020F0502020204030204" pitchFamily="34" charset="0"/>
              <a:ea typeface="+mn-ea"/>
              <a:cs typeface="Calibri" panose="020F0502020204030204" pitchFamily="34" charset="0"/>
            </a:endParaRPr>
          </a:p>
          <a:p>
            <a:endParaRPr lang="en-GB" dirty="0"/>
          </a:p>
        </p:txBody>
      </p:sp>
      <p:sp>
        <p:nvSpPr>
          <p:cNvPr id="4" name="Title 3"/>
          <p:cNvSpPr>
            <a:spLocks noGrp="1"/>
          </p:cNvSpPr>
          <p:nvPr>
            <p:ph type="title"/>
          </p:nvPr>
        </p:nvSpPr>
        <p:spPr>
          <a:xfrm>
            <a:off x="457200" y="274638"/>
            <a:ext cx="12649200" cy="1143000"/>
          </a:xfrm>
        </p:spPr>
        <p:txBody>
          <a:bodyPr>
            <a:noAutofit/>
          </a:bodyPr>
          <a:lstStyle/>
          <a:p>
            <a:pPr algn="l"/>
            <a:r>
              <a:rPr lang="en-GB" sz="5400" b="1" dirty="0">
                <a:solidFill>
                  <a:schemeClr val="tx2"/>
                </a:solidFill>
              </a:rPr>
              <a:t>Support Structures / Opportunities</a:t>
            </a:r>
          </a:p>
        </p:txBody>
      </p:sp>
      <p:sp>
        <p:nvSpPr>
          <p:cNvPr id="9" name="TextBox 6">
            <a:hlinkClick r:id="rId7"/>
          </p:cNvPr>
          <p:cNvSpPr txBox="1"/>
          <p:nvPr/>
        </p:nvSpPr>
        <p:spPr>
          <a:xfrm>
            <a:off x="8782874" y="4176207"/>
            <a:ext cx="6609526" cy="551433"/>
          </a:xfrm>
          <a:prstGeom prst="rect">
            <a:avLst/>
          </a:prstGeom>
        </p:spPr>
        <p:txBody>
          <a:bodyPr wrap="square" lIns="0" tIns="0" rIns="0" bIns="0" rtlCol="0" anchor="t">
            <a:spAutoFit/>
          </a:bodyPr>
          <a:lstStyle/>
          <a:p>
            <a:pPr marL="325527" lvl="1" algn="ctr">
              <a:lnSpc>
                <a:spcPts val="4320"/>
              </a:lnSpc>
            </a:pPr>
            <a:r>
              <a:rPr lang="en-US" sz="4000" spc="-140" dirty="0">
                <a:solidFill>
                  <a:schemeClr val="tx2"/>
                </a:solidFill>
                <a:latin typeface="+mj-lt"/>
                <a:hlinkClick r:id="rId8"/>
              </a:rPr>
              <a:t>Networks</a:t>
            </a:r>
            <a:endParaRPr lang="en-US" sz="3600" spc="-143" dirty="0">
              <a:solidFill>
                <a:srgbClr val="3D3C3B"/>
              </a:solidFill>
              <a:latin typeface="Open Sans"/>
            </a:endParaRPr>
          </a:p>
        </p:txBody>
      </p:sp>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202436" y="5195906"/>
            <a:ext cx="1434159" cy="1661804"/>
          </a:xfrm>
          <a:prstGeom prst="rect">
            <a:avLst/>
          </a:prstGeom>
        </p:spPr>
      </p:pic>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253500" y="6026808"/>
            <a:ext cx="1434159" cy="1669392"/>
          </a:xfrm>
          <a:prstGeom prst="rect">
            <a:avLst/>
          </a:prstGeom>
        </p:spPr>
      </p:pic>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198642" y="3160256"/>
            <a:ext cx="1441748" cy="1661804"/>
          </a:xfrm>
          <a:prstGeom prst="rect">
            <a:avLst/>
          </a:prstGeom>
        </p:spPr>
      </p:pic>
      <p:pic>
        <p:nvPicPr>
          <p:cNvPr id="25" name="Picture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245910" y="1955510"/>
            <a:ext cx="1441749" cy="1669392"/>
          </a:xfrm>
          <a:prstGeom prst="rect">
            <a:avLst/>
          </a:prstGeom>
        </p:spPr>
      </p:pic>
      <p:pic>
        <p:nvPicPr>
          <p:cNvPr id="26" name="Picture 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257294" y="3991158"/>
            <a:ext cx="1441749" cy="1669392"/>
          </a:xfrm>
          <a:prstGeom prst="rect">
            <a:avLst/>
          </a:prstGeom>
        </p:spPr>
      </p:pic>
    </p:spTree>
    <p:custDataLst>
      <p:tags r:id="rId1"/>
    </p:custDataLst>
    <p:extLst>
      <p:ext uri="{BB962C8B-B14F-4D97-AF65-F5344CB8AC3E}">
        <p14:creationId xmlns:p14="http://schemas.microsoft.com/office/powerpoint/2010/main" val="12482335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2000">
        <p159:morph option="byObject"/>
      </p:transition>
    </mc:Choice>
    <mc:Fallback xmlns="">
      <p:transition spd="slow"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childTnLst>
                          </p:cTn>
                        </p:par>
                        <p:par>
                          <p:cTn id="14" fill="hold">
                            <p:stCondLst>
                              <p:cond delay="1500"/>
                            </p:stCondLst>
                            <p:childTnLst>
                              <p:par>
                                <p:cTn id="15" presetID="10" presetClass="entr" presetSubtype="0" fill="hold" nodeType="afterEffect">
                                  <p:stCondLst>
                                    <p:cond delay="100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childTnLst>
                                </p:cTn>
                              </p:par>
                              <p:par>
                                <p:cTn id="18" presetID="10" presetClass="entr" presetSubtype="0" fill="hold" nodeType="withEffect">
                                  <p:stCondLst>
                                    <p:cond delay="100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1000"/>
                                        <p:tgtEl>
                                          <p:spTgt spid="3">
                                            <p:txEl>
                                              <p:pRg st="6" end="6"/>
                                            </p:txEl>
                                          </p:spTgt>
                                        </p:tgtEl>
                                      </p:cBhvr>
                                    </p:animEffect>
                                  </p:childTnLst>
                                </p:cTn>
                              </p:par>
                            </p:childTnLst>
                          </p:cTn>
                        </p:par>
                        <p:par>
                          <p:cTn id="21" fill="hold">
                            <p:stCondLst>
                              <p:cond delay="3500"/>
                            </p:stCondLst>
                            <p:childTnLst>
                              <p:par>
                                <p:cTn id="22" presetID="10" presetClass="entr" presetSubtype="0" fill="hold" grpId="0" nodeType="afterEffect">
                                  <p:stCondLst>
                                    <p:cond delay="50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childTnLst>
                                </p:cTn>
                              </p:par>
                              <p:par>
                                <p:cTn id="25" presetID="10" presetClass="entr" presetSubtype="0" fill="hold" nodeType="withEffect">
                                  <p:stCondLst>
                                    <p:cond delay="50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childTnLst>
                                </p:cTn>
                              </p:par>
                            </p:childTnLst>
                          </p:cTn>
                        </p:par>
                        <p:par>
                          <p:cTn id="28" fill="hold">
                            <p:stCondLst>
                              <p:cond delay="5000"/>
                            </p:stCondLst>
                            <p:childTnLst>
                              <p:par>
                                <p:cTn id="29" presetID="10" presetClass="entr" presetSubtype="0" fill="hold" nodeType="afterEffect">
                                  <p:stCondLst>
                                    <p:cond delay="100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1000"/>
                                        <p:tgtEl>
                                          <p:spTgt spid="3">
                                            <p:txEl>
                                              <p:pRg st="8" end="8"/>
                                            </p:txEl>
                                          </p:spTgt>
                                        </p:tgtEl>
                                      </p:cBhvr>
                                    </p:animEffect>
                                  </p:childTnLst>
                                </p:cTn>
                              </p:par>
                              <p:par>
                                <p:cTn id="32" presetID="10" presetClass="entr" presetSubtype="0" fill="hold" nodeType="withEffect">
                                  <p:stCondLst>
                                    <p:cond delay="100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l="5861" t="42033" r="3537" b="51802"/>
          <a:stretch>
            <a:fillRect/>
          </a:stretch>
        </p:blipFill>
        <p:spPr>
          <a:xfrm>
            <a:off x="609824" y="9441711"/>
            <a:ext cx="17287987" cy="529347"/>
          </a:xfrm>
          <a:prstGeom prst="rect">
            <a:avLst/>
          </a:prstGeom>
        </p:spPr>
      </p:pic>
      <p:pic>
        <p:nvPicPr>
          <p:cNvPr id="3" name="Picture 3"/>
          <p:cNvPicPr>
            <a:picLocks noChangeAspect="1"/>
          </p:cNvPicPr>
          <p:nvPr/>
        </p:nvPicPr>
        <p:blipFill>
          <a:blip r:embed="rId5"/>
          <a:srcRect/>
          <a:stretch>
            <a:fillRect/>
          </a:stretch>
        </p:blipFill>
        <p:spPr>
          <a:xfrm>
            <a:off x="305396" y="282872"/>
            <a:ext cx="4687832" cy="220668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5394" y="5110898"/>
            <a:ext cx="3302757" cy="3116601"/>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891373" y="7071595"/>
            <a:ext cx="2516151" cy="2314859"/>
          </a:xfrm>
          <a:prstGeom prst="rect">
            <a:avLst/>
          </a:prstGeom>
        </p:spPr>
      </p:pic>
      <p:sp>
        <p:nvSpPr>
          <p:cNvPr id="6" name="TextBox 6"/>
          <p:cNvSpPr txBox="1"/>
          <p:nvPr/>
        </p:nvSpPr>
        <p:spPr>
          <a:xfrm>
            <a:off x="4216265" y="3716779"/>
            <a:ext cx="8523693" cy="5078313"/>
          </a:xfrm>
          <a:prstGeom prst="rect">
            <a:avLst/>
          </a:prstGeom>
        </p:spPr>
        <p:txBody>
          <a:bodyPr wrap="square" lIns="0" tIns="0" rIns="0" bIns="0" rtlCol="0" anchor="t">
            <a:spAutoFit/>
          </a:bodyPr>
          <a:lstStyle/>
          <a:p>
            <a:pPr>
              <a:spcAft>
                <a:spcPts val="1200"/>
              </a:spcAft>
            </a:pPr>
            <a:r>
              <a:rPr lang="en-US" sz="4400" dirty="0">
                <a:solidFill>
                  <a:schemeClr val="accent1">
                    <a:lumMod val="50000"/>
                  </a:schemeClr>
                </a:solidFill>
              </a:rPr>
              <a:t>STEM Nation Network Sessions</a:t>
            </a:r>
          </a:p>
          <a:p>
            <a:pPr>
              <a:spcAft>
                <a:spcPts val="1200"/>
              </a:spcAft>
            </a:pPr>
            <a:r>
              <a:rPr lang="en-US" sz="4400" dirty="0">
                <a:solidFill>
                  <a:schemeClr val="accent1">
                    <a:lumMod val="50000"/>
                  </a:schemeClr>
                </a:solidFill>
              </a:rPr>
              <a:t>Secondary Science Network Sessions</a:t>
            </a:r>
          </a:p>
          <a:p>
            <a:pPr>
              <a:spcAft>
                <a:spcPts val="1200"/>
              </a:spcAft>
            </a:pPr>
            <a:r>
              <a:rPr lang="en-US" sz="4400" dirty="0">
                <a:solidFill>
                  <a:schemeClr val="accent1">
                    <a:lumMod val="50000"/>
                  </a:schemeClr>
                </a:solidFill>
              </a:rPr>
              <a:t>Regular drop in sessions for interested and registered settings.</a:t>
            </a:r>
          </a:p>
          <a:p>
            <a:pPr>
              <a:spcAft>
                <a:spcPts val="1200"/>
              </a:spcAft>
            </a:pPr>
            <a:endParaRPr lang="en-US" sz="4400" dirty="0">
              <a:solidFill>
                <a:schemeClr val="accent1">
                  <a:lumMod val="50000"/>
                </a:schemeClr>
              </a:solidFill>
            </a:endParaRPr>
          </a:p>
          <a:p>
            <a:pPr algn="l">
              <a:spcAft>
                <a:spcPts val="1200"/>
              </a:spcAft>
            </a:pPr>
            <a:endParaRPr lang="en-US" sz="3000" dirty="0">
              <a:solidFill>
                <a:srgbClr val="737373"/>
              </a:solidFill>
              <a:latin typeface="Open Sans Light Bold"/>
            </a:endParaRPr>
          </a:p>
          <a:p>
            <a:pPr algn="l">
              <a:spcAft>
                <a:spcPts val="1200"/>
              </a:spcAft>
            </a:pPr>
            <a:endParaRPr lang="en-US" sz="3000" dirty="0">
              <a:solidFill>
                <a:srgbClr val="737373"/>
              </a:solidFill>
              <a:latin typeface="Open Sans Light Bold"/>
            </a:endParaRPr>
          </a:p>
        </p:txBody>
      </p:sp>
      <p:pic>
        <p:nvPicPr>
          <p:cNvPr id="7" name="Picture 7"/>
          <p:cNvPicPr>
            <a:picLocks noChangeAspect="1"/>
          </p:cNvPicPr>
          <p:nvPr/>
        </p:nvPicPr>
        <p:blipFill>
          <a:blip r:embed="rId10"/>
          <a:srcRect r="571" b="609"/>
          <a:stretch>
            <a:fillRect/>
          </a:stretch>
        </p:blipFill>
        <p:spPr>
          <a:xfrm>
            <a:off x="5395499" y="163595"/>
            <a:ext cx="3070041" cy="2919330"/>
          </a:xfrm>
          <a:prstGeom prst="rect">
            <a:avLst/>
          </a:prstGeom>
        </p:spPr>
      </p:pic>
      <p:pic>
        <p:nvPicPr>
          <p:cNvPr id="8" name="Picture 8"/>
          <p:cNvPicPr>
            <a:picLocks noChangeAspect="1"/>
          </p:cNvPicPr>
          <p:nvPr/>
        </p:nvPicPr>
        <p:blipFill>
          <a:blip r:embed="rId11"/>
          <a:srcRect r="383" b="421"/>
          <a:stretch>
            <a:fillRect/>
          </a:stretch>
        </p:blipFill>
        <p:spPr>
          <a:xfrm>
            <a:off x="11561398" y="147646"/>
            <a:ext cx="3103585" cy="2951228"/>
          </a:xfrm>
          <a:prstGeom prst="rect">
            <a:avLst/>
          </a:prstGeom>
        </p:spPr>
      </p:pic>
      <p:pic>
        <p:nvPicPr>
          <p:cNvPr id="9" name="Picture 9"/>
          <p:cNvPicPr>
            <a:picLocks noChangeAspect="1"/>
          </p:cNvPicPr>
          <p:nvPr/>
        </p:nvPicPr>
        <p:blipFill>
          <a:blip r:embed="rId12"/>
          <a:srcRect r="571" b="609"/>
          <a:stretch>
            <a:fillRect/>
          </a:stretch>
        </p:blipFill>
        <p:spPr>
          <a:xfrm>
            <a:off x="8611756" y="197012"/>
            <a:ext cx="2949642" cy="2804842"/>
          </a:xfrm>
          <a:prstGeom prst="rect">
            <a:avLst/>
          </a:prstGeom>
        </p:spPr>
      </p:pic>
      <p:pic>
        <p:nvPicPr>
          <p:cNvPr id="10" name="Picture 1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4811200" y="131890"/>
            <a:ext cx="3086611" cy="2935086"/>
          </a:xfrm>
          <a:prstGeom prst="rect">
            <a:avLst/>
          </a:prstGeom>
        </p:spPr>
      </p:pic>
      <p:sp>
        <p:nvSpPr>
          <p:cNvPr id="11" name="TextBox 11"/>
          <p:cNvSpPr txBox="1"/>
          <p:nvPr/>
        </p:nvSpPr>
        <p:spPr>
          <a:xfrm>
            <a:off x="9176886" y="1207563"/>
            <a:ext cx="1861912" cy="1268937"/>
          </a:xfrm>
          <a:prstGeom prst="rect">
            <a:avLst/>
          </a:prstGeom>
        </p:spPr>
        <p:txBody>
          <a:bodyPr lIns="0" tIns="0" rIns="0" bIns="0" rtlCol="0" anchor="t">
            <a:spAutoFit/>
          </a:bodyPr>
          <a:lstStyle/>
          <a:p>
            <a:pPr algn="ctr">
              <a:lnSpc>
                <a:spcPts val="3355"/>
              </a:lnSpc>
            </a:pPr>
            <a:r>
              <a:rPr lang="en-US" sz="2395" dirty="0">
                <a:solidFill>
                  <a:srgbClr val="FFFFFF"/>
                </a:solidFill>
                <a:latin typeface="Helveticish Bold"/>
              </a:rPr>
              <a:t>STEM Nation Network</a:t>
            </a:r>
          </a:p>
        </p:txBody>
      </p:sp>
      <p:sp>
        <p:nvSpPr>
          <p:cNvPr id="13" name="TextBox 13"/>
          <p:cNvSpPr txBox="1"/>
          <p:nvPr/>
        </p:nvSpPr>
        <p:spPr>
          <a:xfrm>
            <a:off x="15497375" y="1181546"/>
            <a:ext cx="1714260" cy="1268937"/>
          </a:xfrm>
          <a:prstGeom prst="rect">
            <a:avLst/>
          </a:prstGeom>
        </p:spPr>
        <p:txBody>
          <a:bodyPr lIns="0" tIns="0" rIns="0" bIns="0" rtlCol="0" anchor="t">
            <a:spAutoFit/>
          </a:bodyPr>
          <a:lstStyle/>
          <a:p>
            <a:pPr algn="ctr">
              <a:lnSpc>
                <a:spcPts val="3356"/>
              </a:lnSpc>
            </a:pPr>
            <a:r>
              <a:rPr lang="en-US" sz="2396" dirty="0">
                <a:solidFill>
                  <a:srgbClr val="FFFFFF"/>
                </a:solidFill>
                <a:latin typeface="Helveticish Bold"/>
              </a:rPr>
              <a:t>Award Drop-In Sessions</a:t>
            </a:r>
          </a:p>
        </p:txBody>
      </p:sp>
      <p:sp>
        <p:nvSpPr>
          <p:cNvPr id="14" name="TextBox 14"/>
          <p:cNvSpPr txBox="1"/>
          <p:nvPr/>
        </p:nvSpPr>
        <p:spPr>
          <a:xfrm>
            <a:off x="5997369" y="1181546"/>
            <a:ext cx="1861912" cy="1308009"/>
          </a:xfrm>
          <a:prstGeom prst="rect">
            <a:avLst/>
          </a:prstGeom>
        </p:spPr>
        <p:txBody>
          <a:bodyPr lIns="0" tIns="0" rIns="0" bIns="0" rtlCol="0" anchor="t">
            <a:spAutoFit/>
          </a:bodyPr>
          <a:lstStyle/>
          <a:p>
            <a:pPr algn="ctr">
              <a:lnSpc>
                <a:spcPts val="3495"/>
              </a:lnSpc>
            </a:pPr>
            <a:r>
              <a:rPr lang="en-US" sz="2495">
                <a:solidFill>
                  <a:srgbClr val="FFFFFF"/>
                </a:solidFill>
                <a:latin typeface="Helveticish Bold"/>
              </a:rPr>
              <a:t>STEM Nation update</a:t>
            </a:r>
          </a:p>
        </p:txBody>
      </p:sp>
      <p:sp>
        <p:nvSpPr>
          <p:cNvPr id="12" name="TextBox 13">
            <a:extLst>
              <a:ext uri="{FF2B5EF4-FFF2-40B4-BE49-F238E27FC236}">
                <a16:creationId xmlns:a16="http://schemas.microsoft.com/office/drawing/2014/main" id="{549A7789-6DDB-EE01-424C-E7AC1856F87D}"/>
              </a:ext>
            </a:extLst>
          </p:cNvPr>
          <p:cNvSpPr txBox="1"/>
          <p:nvPr/>
        </p:nvSpPr>
        <p:spPr>
          <a:xfrm>
            <a:off x="12241215" y="1181100"/>
            <a:ext cx="1714260" cy="1268937"/>
          </a:xfrm>
          <a:prstGeom prst="rect">
            <a:avLst/>
          </a:prstGeom>
        </p:spPr>
        <p:txBody>
          <a:bodyPr lIns="0" tIns="0" rIns="0" bIns="0" rtlCol="0" anchor="t">
            <a:spAutoFit/>
          </a:bodyPr>
          <a:lstStyle/>
          <a:p>
            <a:pPr algn="ctr">
              <a:lnSpc>
                <a:spcPts val="3356"/>
              </a:lnSpc>
            </a:pPr>
            <a:r>
              <a:rPr lang="en-US" sz="2396" dirty="0">
                <a:solidFill>
                  <a:srgbClr val="FFFFFF"/>
                </a:solidFill>
                <a:latin typeface="Helveticish Bold"/>
              </a:rPr>
              <a:t>Secondary Science Network</a:t>
            </a:r>
          </a:p>
        </p:txBody>
      </p:sp>
      <p:pic>
        <p:nvPicPr>
          <p:cNvPr id="19" name="Picture 18" descr="Qr code&#10;&#10;Description automatically generated">
            <a:extLst>
              <a:ext uri="{FF2B5EF4-FFF2-40B4-BE49-F238E27FC236}">
                <a16:creationId xmlns:a16="http://schemas.microsoft.com/office/drawing/2014/main" id="{5DEE7A9A-A975-9831-B39D-B2AA642EB14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3347700" y="3925888"/>
            <a:ext cx="3421856" cy="3421856"/>
          </a:xfrm>
          <a:prstGeom prst="rect">
            <a:avLst/>
          </a:prstGeom>
        </p:spPr>
      </p:pic>
      <p:sp>
        <p:nvSpPr>
          <p:cNvPr id="20" name="TextBox 6">
            <a:hlinkClick r:id="rId16"/>
            <a:extLst>
              <a:ext uri="{FF2B5EF4-FFF2-40B4-BE49-F238E27FC236}">
                <a16:creationId xmlns:a16="http://schemas.microsoft.com/office/drawing/2014/main" id="{1D70E189-2FE1-FA36-0796-07DF00B1404E}"/>
              </a:ext>
            </a:extLst>
          </p:cNvPr>
          <p:cNvSpPr txBox="1"/>
          <p:nvPr/>
        </p:nvSpPr>
        <p:spPr>
          <a:xfrm>
            <a:off x="11679238" y="7072313"/>
            <a:ext cx="6608762" cy="550862"/>
          </a:xfrm>
          <a:prstGeom prst="rect">
            <a:avLst/>
          </a:prstGeom>
        </p:spPr>
        <p:txBody>
          <a:bodyPr lIns="0" tIns="0" rIns="0" bIns="0">
            <a:spAutoFit/>
          </a:bodyPr>
          <a:lstStyle/>
          <a:p>
            <a:pPr marL="325527" lvl="1" algn="ctr" eaLnBrk="1" fontAlgn="auto" hangingPunct="1">
              <a:lnSpc>
                <a:spcPts val="4320"/>
              </a:lnSpc>
              <a:spcBef>
                <a:spcPts val="0"/>
              </a:spcBef>
              <a:spcAft>
                <a:spcPts val="0"/>
              </a:spcAft>
              <a:defRPr/>
            </a:pPr>
            <a:r>
              <a:rPr lang="en-US" sz="4000" spc="-140" dirty="0">
                <a:solidFill>
                  <a:schemeClr val="tx2"/>
                </a:solidFill>
                <a:latin typeface="+mj-lt"/>
                <a:hlinkClick r:id="rId17"/>
              </a:rPr>
              <a:t>Upcoming Events</a:t>
            </a:r>
            <a:endParaRPr lang="en-US" sz="3600" spc="-143" dirty="0">
              <a:solidFill>
                <a:srgbClr val="3D3C3B"/>
              </a:solidFill>
              <a:latin typeface="Open Sans"/>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r="6236" b="6236"/>
          <a:stretch>
            <a:fillRect/>
          </a:stretch>
        </p:blipFill>
        <p:spPr>
          <a:xfrm>
            <a:off x="184486" y="9391629"/>
            <a:ext cx="17919026" cy="285790"/>
          </a:xfrm>
          <a:prstGeom prst="rect">
            <a:avLst/>
          </a:prstGeom>
        </p:spPr>
      </p:pic>
      <p:pic>
        <p:nvPicPr>
          <p:cNvPr id="3" name="Picture 3"/>
          <p:cNvPicPr>
            <a:picLocks noChangeAspect="1"/>
          </p:cNvPicPr>
          <p:nvPr/>
        </p:nvPicPr>
        <p:blipFill>
          <a:blip r:embed="rId5"/>
          <a:srcRect l="892" t="10486" r="1165" b="183"/>
          <a:stretch>
            <a:fillRect/>
          </a:stretch>
        </p:blipFill>
        <p:spPr>
          <a:xfrm>
            <a:off x="4788000" y="0"/>
            <a:ext cx="13500000" cy="3640582"/>
          </a:xfrm>
          <a:prstGeom prst="rect">
            <a:avLst/>
          </a:prstGeom>
        </p:spPr>
      </p:pic>
      <p:pic>
        <p:nvPicPr>
          <p:cNvPr id="4" name="Picture 4"/>
          <p:cNvPicPr>
            <a:picLocks noChangeAspect="1"/>
          </p:cNvPicPr>
          <p:nvPr/>
        </p:nvPicPr>
        <p:blipFill>
          <a:blip r:embed="rId5"/>
          <a:srcRect l="892" t="10486" r="51175" b="183"/>
          <a:stretch>
            <a:fillRect/>
          </a:stretch>
        </p:blipFill>
        <p:spPr>
          <a:xfrm>
            <a:off x="0" y="-19050"/>
            <a:ext cx="6606862" cy="3640582"/>
          </a:xfrm>
          <a:prstGeom prst="rect">
            <a:avLst/>
          </a:prstGeom>
        </p:spPr>
      </p:pic>
      <p:pic>
        <p:nvPicPr>
          <p:cNvPr id="20"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26993" y="1163707"/>
            <a:ext cx="9073243" cy="6189593"/>
          </a:xfrm>
          <a:prstGeom prst="rect">
            <a:avLst/>
          </a:prstGeom>
        </p:spPr>
      </p:pic>
      <p:sp>
        <p:nvSpPr>
          <p:cNvPr id="21" name="TextBox 8"/>
          <p:cNvSpPr txBox="1"/>
          <p:nvPr/>
        </p:nvSpPr>
        <p:spPr>
          <a:xfrm>
            <a:off x="10591800" y="8563959"/>
            <a:ext cx="7894320" cy="500137"/>
          </a:xfrm>
          <a:prstGeom prst="rect">
            <a:avLst/>
          </a:prstGeom>
        </p:spPr>
        <p:txBody>
          <a:bodyPr wrap="square" lIns="0" tIns="0" rIns="0" bIns="0" rtlCol="0" anchor="t">
            <a:spAutoFit/>
          </a:bodyPr>
          <a:lstStyle/>
          <a:p>
            <a:pPr algn="l">
              <a:lnSpc>
                <a:spcPts val="3888"/>
              </a:lnSpc>
            </a:pPr>
            <a:r>
              <a:rPr lang="en-US" sz="3600" u="sng" err="1">
                <a:solidFill>
                  <a:srgbClr val="275B9C"/>
                </a:solidFill>
                <a:latin typeface="Arimo"/>
              </a:rPr>
              <a:t>STEM@educationscotland.gov.scot</a:t>
            </a:r>
            <a:r>
              <a:rPr lang="en-US" sz="3600">
                <a:solidFill>
                  <a:srgbClr val="3D3C3B"/>
                </a:solidFill>
                <a:latin typeface="Arimo"/>
              </a:rPr>
              <a:t> </a:t>
            </a:r>
          </a:p>
        </p:txBody>
      </p:sp>
      <p:pic>
        <p:nvPicPr>
          <p:cNvPr id="22" name="Picture 9"/>
          <p:cNvPicPr>
            <a:picLocks noChangeAspect="1"/>
          </p:cNvPicPr>
          <p:nvPr/>
        </p:nvPicPr>
        <p:blipFill>
          <a:blip r:embed="rId8"/>
          <a:srcRect r="1652" b="1652"/>
          <a:stretch>
            <a:fillRect/>
          </a:stretch>
        </p:blipFill>
        <p:spPr>
          <a:xfrm>
            <a:off x="8991600" y="8188502"/>
            <a:ext cx="1273993" cy="955495"/>
          </a:xfrm>
          <a:prstGeom prst="rect">
            <a:avLst/>
          </a:prstGeom>
        </p:spPr>
      </p:pic>
      <p:sp>
        <p:nvSpPr>
          <p:cNvPr id="5" name="TextBox 6">
            <a:hlinkClick r:id="rId9"/>
            <a:extLst>
              <a:ext uri="{FF2B5EF4-FFF2-40B4-BE49-F238E27FC236}">
                <a16:creationId xmlns:a16="http://schemas.microsoft.com/office/drawing/2014/main" id="{226F8CED-539B-A3DC-20D6-714C37925D36}"/>
              </a:ext>
            </a:extLst>
          </p:cNvPr>
          <p:cNvSpPr txBox="1"/>
          <p:nvPr/>
        </p:nvSpPr>
        <p:spPr>
          <a:xfrm>
            <a:off x="11963400" y="6617702"/>
            <a:ext cx="5948363" cy="1102866"/>
          </a:xfrm>
          <a:prstGeom prst="rect">
            <a:avLst/>
          </a:prstGeom>
        </p:spPr>
        <p:txBody>
          <a:bodyPr wrap="square" lIns="0" tIns="0" rIns="0" bIns="0">
            <a:spAutoFit/>
          </a:bodyPr>
          <a:lstStyle/>
          <a:p>
            <a:pPr marL="325527" lvl="1" algn="ctr" eaLnBrk="1" fontAlgn="auto" hangingPunct="1">
              <a:lnSpc>
                <a:spcPts val="4320"/>
              </a:lnSpc>
              <a:spcBef>
                <a:spcPts val="0"/>
              </a:spcBef>
              <a:spcAft>
                <a:spcPts val="0"/>
              </a:spcAft>
              <a:defRPr/>
            </a:pPr>
            <a:r>
              <a:rPr lang="en-US" sz="4000" spc="-140" dirty="0">
                <a:solidFill>
                  <a:schemeClr val="tx2"/>
                </a:solidFill>
                <a:latin typeface="+mj-lt"/>
              </a:rPr>
              <a:t>STEM Blog Post : </a:t>
            </a:r>
            <a:r>
              <a:rPr lang="en-US" sz="4000" spc="-140" dirty="0" err="1">
                <a:solidFill>
                  <a:schemeClr val="tx2"/>
                </a:solidFill>
                <a:latin typeface="+mj-lt"/>
              </a:rPr>
              <a:t>WoS2023</a:t>
            </a:r>
            <a:endParaRPr lang="en-US" sz="4000" spc="-140" dirty="0">
              <a:solidFill>
                <a:schemeClr val="tx2"/>
              </a:solidFill>
              <a:latin typeface="+mj-lt"/>
            </a:endParaRPr>
          </a:p>
          <a:p>
            <a:pPr marL="325527" lvl="1" algn="ctr" eaLnBrk="1" fontAlgn="auto" hangingPunct="1">
              <a:lnSpc>
                <a:spcPts val="4320"/>
              </a:lnSpc>
              <a:spcBef>
                <a:spcPts val="0"/>
              </a:spcBef>
              <a:spcAft>
                <a:spcPts val="0"/>
              </a:spcAft>
              <a:defRPr/>
            </a:pPr>
            <a:r>
              <a:rPr lang="en-US" sz="4000" spc="-140" dirty="0">
                <a:solidFill>
                  <a:schemeClr val="tx2"/>
                </a:solidFill>
                <a:latin typeface="+mj-lt"/>
              </a:rPr>
              <a:t>(</a:t>
            </a:r>
            <a:r>
              <a:rPr lang="en-US" sz="4000" spc="-140" dirty="0">
                <a:solidFill>
                  <a:schemeClr val="tx2"/>
                </a:solidFill>
                <a:latin typeface="Comic Sans MS" panose="030F0702030302020204" pitchFamily="66" charset="0"/>
              </a:rPr>
              <a:t>https://bit.ly/3GDlSN4</a:t>
            </a:r>
            <a:r>
              <a:rPr lang="en-US" sz="4000" spc="-140" dirty="0">
                <a:solidFill>
                  <a:schemeClr val="tx2"/>
                </a:solidFill>
                <a:latin typeface="+mj-lt"/>
              </a:rPr>
              <a:t>)</a:t>
            </a:r>
            <a:endParaRPr lang="en-US" sz="3600" spc="-143" dirty="0">
              <a:solidFill>
                <a:srgbClr val="3D3C3B"/>
              </a:solidFill>
              <a:latin typeface="Open Sans"/>
            </a:endParaRPr>
          </a:p>
        </p:txBody>
      </p:sp>
      <p:pic>
        <p:nvPicPr>
          <p:cNvPr id="8" name="Picture 7">
            <a:extLst>
              <a:ext uri="{FF2B5EF4-FFF2-40B4-BE49-F238E27FC236}">
                <a16:creationId xmlns:a16="http://schemas.microsoft.com/office/drawing/2014/main" id="{CE8992B3-42C6-45BF-5F40-BC37DD05655D}"/>
              </a:ext>
            </a:extLst>
          </p:cNvPr>
          <p:cNvPicPr>
            <a:picLocks noChangeAspect="1"/>
          </p:cNvPicPr>
          <p:nvPr/>
        </p:nvPicPr>
        <p:blipFill rotWithShape="1">
          <a:blip r:embed="rId10">
            <a:extLst>
              <a:ext uri="{28A0092B-C50C-407E-A947-70E740481C1C}">
                <a14:useLocalDpi xmlns:a14="http://schemas.microsoft.com/office/drawing/2010/main" val="0"/>
              </a:ext>
            </a:extLst>
          </a:blip>
          <a:srcRect l="8379" t="8379" r="7862" b="7863"/>
          <a:stretch/>
        </p:blipFill>
        <p:spPr bwMode="auto">
          <a:xfrm>
            <a:off x="14215206" y="3602482"/>
            <a:ext cx="2845801" cy="2845801"/>
          </a:xfrm>
          <a:prstGeom prst="rect">
            <a:avLst/>
          </a:prstGeom>
          <a:noFill/>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3614508891"/>
      </p:ext>
    </p:extLst>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4784" y="850930"/>
            <a:ext cx="7264362" cy="3202472"/>
          </a:xfrm>
          <a:prstGeom prst="rect">
            <a:avLst/>
          </a:prstGeom>
        </p:spPr>
      </p:pic>
      <p:sp>
        <p:nvSpPr>
          <p:cNvPr id="3" name="TextBox 2"/>
          <p:cNvSpPr txBox="1"/>
          <p:nvPr/>
        </p:nvSpPr>
        <p:spPr>
          <a:xfrm>
            <a:off x="645459" y="4505053"/>
            <a:ext cx="13582332" cy="4085734"/>
          </a:xfrm>
          <a:prstGeom prst="rect">
            <a:avLst/>
          </a:prstGeom>
          <a:noFill/>
        </p:spPr>
        <p:txBody>
          <a:bodyPr wrap="square" rtlCol="0">
            <a:spAutoFit/>
          </a:bodyPr>
          <a:lstStyle/>
          <a:p>
            <a:pPr defTabSz="1371600">
              <a:spcAft>
                <a:spcPts val="900"/>
              </a:spcAft>
              <a:defRPr/>
            </a:pPr>
            <a:r>
              <a:rPr lang="en-GB" sz="4200" dirty="0">
                <a:solidFill>
                  <a:srgbClr val="00205C">
                    <a:lumMod val="90000"/>
                    <a:lumOff val="10000"/>
                  </a:srgbClr>
                </a:solidFill>
                <a:latin typeface="Calibri" panose="020F0502020204030204" pitchFamily="34" charset="0"/>
                <a:cs typeface="Calibri" panose="020F0502020204030204" pitchFamily="34" charset="0"/>
              </a:rPr>
              <a:t>The STEM Nation Award and the Young STEM Leader Award Programmes have been developed with support and funding from the Scottish Government. </a:t>
            </a:r>
          </a:p>
          <a:p>
            <a:pPr defTabSz="1371600">
              <a:spcAft>
                <a:spcPts val="900"/>
              </a:spcAft>
              <a:defRPr/>
            </a:pPr>
            <a:r>
              <a:rPr lang="en-GB" sz="4200" dirty="0">
                <a:solidFill>
                  <a:srgbClr val="00205C">
                    <a:lumMod val="90000"/>
                    <a:lumOff val="10000"/>
                  </a:srgbClr>
                </a:solidFill>
                <a:latin typeface="Calibri" panose="020F0502020204030204" pitchFamily="34" charset="0"/>
                <a:cs typeface="Calibri" panose="020F0502020204030204" pitchFamily="34" charset="0"/>
              </a:rPr>
              <a:t>The STEM Nation Award Programme </a:t>
            </a:r>
            <a:r>
              <a:rPr lang="en-US" sz="4200" dirty="0">
                <a:solidFill>
                  <a:srgbClr val="00205C">
                    <a:lumMod val="90000"/>
                    <a:lumOff val="10000"/>
                  </a:srgbClr>
                </a:solidFill>
                <a:latin typeface="Calibri" panose="020F0502020204030204" pitchFamily="34" charset="0"/>
                <a:cs typeface="Calibri" panose="020F0502020204030204" pitchFamily="34" charset="0"/>
              </a:rPr>
              <a:t>provides a focus for colleagues across a setting to work collegiately to identify, </a:t>
            </a:r>
            <a:r>
              <a:rPr lang="en-GB" sz="4200" dirty="0">
                <a:solidFill>
                  <a:srgbClr val="00205C">
                    <a:lumMod val="90000"/>
                    <a:lumOff val="10000"/>
                  </a:srgbClr>
                </a:solidFill>
                <a:latin typeface="Calibri" panose="020F0502020204030204" pitchFamily="34" charset="0"/>
                <a:cs typeface="Calibri" panose="020F0502020204030204" pitchFamily="34" charset="0"/>
              </a:rPr>
              <a:t>celebrate, promote </a:t>
            </a:r>
            <a:r>
              <a:rPr lang="en-US" sz="4200" dirty="0">
                <a:solidFill>
                  <a:srgbClr val="00205C">
                    <a:lumMod val="90000"/>
                    <a:lumOff val="10000"/>
                  </a:srgbClr>
                </a:solidFill>
                <a:latin typeface="Calibri" panose="020F0502020204030204" pitchFamily="34" charset="0"/>
                <a:cs typeface="Calibri" panose="020F0502020204030204" pitchFamily="34" charset="0"/>
              </a:rPr>
              <a:t>and develop excellent STEM learning. </a:t>
            </a:r>
          </a:p>
        </p:txBody>
      </p:sp>
      <p:pic>
        <p:nvPicPr>
          <p:cNvPr id="4" name="Picture 3"/>
          <p:cNvPicPr>
            <a:picLocks noChangeAspect="1"/>
          </p:cNvPicPr>
          <p:nvPr/>
        </p:nvPicPr>
        <p:blipFill>
          <a:blip r:embed="rId5"/>
          <a:stretch>
            <a:fillRect/>
          </a:stretch>
        </p:blipFill>
        <p:spPr>
          <a:xfrm rot="897759">
            <a:off x="14697404" y="5018211"/>
            <a:ext cx="2863307" cy="401374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1"/>
    </p:custDataLst>
    <p:extLst>
      <p:ext uri="{BB962C8B-B14F-4D97-AF65-F5344CB8AC3E}">
        <p14:creationId xmlns:p14="http://schemas.microsoft.com/office/powerpoint/2010/main" val="1961593571"/>
      </p:ext>
    </p:extLst>
  </p:cSld>
  <p:clrMapOvr>
    <a:masterClrMapping/>
  </p:clrMapOvr>
  <mc:AlternateContent xmlns:mc="http://schemas.openxmlformats.org/markup-compatibility/2006" xmlns:p14="http://schemas.microsoft.com/office/powerpoint/2010/main">
    <mc:Choice Requires="p14">
      <p:transition spd="slow" p14:dur="1500" advTm="14000">
        <p:wipe/>
      </p:transition>
    </mc:Choice>
    <mc:Fallback xmlns="">
      <p:transition spd="slow" advTm="14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STEM Nation Award – National Update</a:t>
            </a:r>
          </a:p>
        </p:txBody>
      </p:sp>
      <p:sp>
        <p:nvSpPr>
          <p:cNvPr id="5" name="Content Placeholder 4"/>
          <p:cNvSpPr>
            <a:spLocks noGrp="1"/>
          </p:cNvSpPr>
          <p:nvPr>
            <p:ph idx="1"/>
          </p:nvPr>
        </p:nvSpPr>
        <p:spPr>
          <a:xfrm>
            <a:off x="541421" y="2933700"/>
            <a:ext cx="12526880" cy="6667500"/>
          </a:xfrm>
        </p:spPr>
        <p:txBody>
          <a:bodyPr>
            <a:noAutofit/>
          </a:bodyPr>
          <a:lstStyle/>
          <a:p>
            <a:pPr>
              <a:lnSpc>
                <a:spcPct val="100000"/>
              </a:lnSpc>
              <a:spcBef>
                <a:spcPts val="0"/>
              </a:spcBef>
              <a:spcAft>
                <a:spcPts val="600"/>
              </a:spcAft>
            </a:pPr>
            <a:r>
              <a:rPr lang="en-GB" sz="3600" b="1" dirty="0">
                <a:solidFill>
                  <a:schemeClr val="accent3">
                    <a:lumMod val="50000"/>
                  </a:schemeClr>
                </a:solidFill>
                <a:latin typeface="Calibri" panose="020F0502020204030204" pitchFamily="34" charset="0"/>
                <a:ea typeface="MS Mincho"/>
                <a:cs typeface="Calibri" panose="020F0502020204030204" pitchFamily="34" charset="0"/>
              </a:rPr>
              <a:t>Award available to ELC Settings, Schools and CLD Settings</a:t>
            </a:r>
          </a:p>
          <a:p>
            <a:pPr marL="514350" indent="-514350">
              <a:lnSpc>
                <a:spcPct val="100000"/>
              </a:lnSpc>
              <a:spcBef>
                <a:spcPts val="0"/>
              </a:spcBef>
              <a:spcAft>
                <a:spcPts val="600"/>
              </a:spcAft>
              <a:buFont typeface="Symbol" panose="05050102010706020507" pitchFamily="18" charset="2"/>
              <a:buChar char=""/>
            </a:pPr>
            <a:r>
              <a:rPr lang="en-GB" sz="3600" b="1" dirty="0">
                <a:solidFill>
                  <a:schemeClr val="accent3">
                    <a:lumMod val="50000"/>
                  </a:schemeClr>
                </a:solidFill>
                <a:latin typeface="Calibri" panose="020F0502020204030204" pitchFamily="34" charset="0"/>
                <a:ea typeface="MS Mincho"/>
                <a:cs typeface="Calibri" panose="020F0502020204030204" pitchFamily="34" charset="0"/>
              </a:rPr>
              <a:t>Over 160</a:t>
            </a:r>
            <a:r>
              <a:rPr lang="en-GB" sz="3600" dirty="0">
                <a:solidFill>
                  <a:schemeClr val="accent3">
                    <a:lumMod val="50000"/>
                  </a:schemeClr>
                </a:solidFill>
                <a:latin typeface="Calibri" panose="020F0502020204030204" pitchFamily="34" charset="0"/>
                <a:ea typeface="MS Mincho"/>
                <a:cs typeface="Calibri" panose="020F0502020204030204" pitchFamily="34" charset="0"/>
              </a:rPr>
              <a:t> settings have registered from across all six regions;</a:t>
            </a:r>
          </a:p>
          <a:p>
            <a:pPr marL="514350" indent="-514350">
              <a:lnSpc>
                <a:spcPct val="100000"/>
              </a:lnSpc>
              <a:spcBef>
                <a:spcPts val="0"/>
              </a:spcBef>
              <a:spcAft>
                <a:spcPts val="600"/>
              </a:spcAft>
              <a:buFont typeface="Symbol" panose="05050102010706020507" pitchFamily="18" charset="2"/>
              <a:buChar char=""/>
            </a:pPr>
            <a:r>
              <a:rPr lang="en-GB" sz="3600" b="1" dirty="0">
                <a:solidFill>
                  <a:schemeClr val="accent3">
                    <a:lumMod val="50000"/>
                  </a:schemeClr>
                </a:solidFill>
                <a:latin typeface="Calibri" panose="020F0502020204030204" pitchFamily="34" charset="0"/>
                <a:ea typeface="MS Mincho"/>
                <a:cs typeface="Calibri" panose="020F0502020204030204" pitchFamily="34" charset="0"/>
              </a:rPr>
              <a:t>45</a:t>
            </a:r>
            <a:r>
              <a:rPr lang="en-GB" sz="3600" dirty="0">
                <a:solidFill>
                  <a:schemeClr val="accent3">
                    <a:lumMod val="50000"/>
                  </a:schemeClr>
                </a:solidFill>
                <a:latin typeface="Calibri" panose="020F0502020204030204" pitchFamily="34" charset="0"/>
                <a:ea typeface="MS Mincho"/>
                <a:cs typeface="Calibri" panose="020F0502020204030204" pitchFamily="34" charset="0"/>
              </a:rPr>
              <a:t> settings have been awarded one or more elements.</a:t>
            </a:r>
          </a:p>
          <a:p>
            <a:pPr marL="514350" indent="-514350">
              <a:lnSpc>
                <a:spcPct val="100000"/>
              </a:lnSpc>
              <a:spcBef>
                <a:spcPts val="0"/>
              </a:spcBef>
              <a:spcAft>
                <a:spcPts val="1800"/>
              </a:spcAft>
              <a:buFont typeface="Symbol" panose="05050102010706020507" pitchFamily="18" charset="2"/>
              <a:buChar char=""/>
            </a:pPr>
            <a:r>
              <a:rPr lang="en-GB" sz="3600" b="1" dirty="0">
                <a:solidFill>
                  <a:schemeClr val="accent3">
                    <a:lumMod val="50000"/>
                  </a:schemeClr>
                </a:solidFill>
                <a:latin typeface="Calibri" panose="020F0502020204030204" pitchFamily="34" charset="0"/>
                <a:ea typeface="MS Mincho"/>
                <a:cs typeface="Calibri" panose="020F0502020204030204" pitchFamily="34" charset="0"/>
              </a:rPr>
              <a:t>24</a:t>
            </a:r>
            <a:r>
              <a:rPr lang="en-GB" sz="3600" dirty="0">
                <a:solidFill>
                  <a:schemeClr val="accent3">
                    <a:lumMod val="50000"/>
                  </a:schemeClr>
                </a:solidFill>
                <a:latin typeface="Calibri" panose="020F0502020204030204" pitchFamily="34" charset="0"/>
                <a:ea typeface="MS Mincho"/>
                <a:cs typeface="Calibri" panose="020F0502020204030204" pitchFamily="34" charset="0"/>
              </a:rPr>
              <a:t> settings have achieved the full STEM Nation Award.</a:t>
            </a:r>
          </a:p>
          <a:p>
            <a:pPr>
              <a:lnSpc>
                <a:spcPct val="100000"/>
              </a:lnSpc>
              <a:spcBef>
                <a:spcPts val="0"/>
              </a:spcBef>
            </a:pPr>
            <a:endParaRPr lang="en-GB" sz="2700" dirty="0">
              <a:solidFill>
                <a:schemeClr val="accent3">
                  <a:lumMod val="50000"/>
                </a:schemeClr>
              </a:solidFill>
              <a:latin typeface="Calibri" panose="020F0502020204030204" pitchFamily="34" charset="0"/>
              <a:ea typeface="MS Mincho"/>
              <a:cs typeface="Calibri" panose="020F0502020204030204" pitchFamily="34" charset="0"/>
            </a:endParaRPr>
          </a:p>
          <a:p>
            <a:pPr>
              <a:lnSpc>
                <a:spcPct val="100000"/>
              </a:lnSpc>
              <a:spcBef>
                <a:spcPts val="0"/>
              </a:spcBef>
              <a:spcAft>
                <a:spcPts val="600"/>
              </a:spcAft>
            </a:pPr>
            <a:r>
              <a:rPr lang="en-GB" sz="3600" b="1" dirty="0">
                <a:solidFill>
                  <a:schemeClr val="accent3">
                    <a:lumMod val="50000"/>
                  </a:schemeClr>
                </a:solidFill>
                <a:latin typeface="Calibri" panose="020F0502020204030204" pitchFamily="34" charset="0"/>
                <a:ea typeface="MS Mincho"/>
                <a:cs typeface="Calibri" panose="020F0502020204030204" pitchFamily="34" charset="0"/>
              </a:rPr>
              <a:t>Update for Northern Alliance:</a:t>
            </a:r>
          </a:p>
          <a:p>
            <a:pPr lvl="1">
              <a:lnSpc>
                <a:spcPct val="100000"/>
              </a:lnSpc>
              <a:spcBef>
                <a:spcPts val="0"/>
              </a:spcBef>
              <a:spcAft>
                <a:spcPts val="600"/>
              </a:spcAft>
              <a:buFont typeface="Courier New" panose="02070309020205020404" pitchFamily="49" charset="0"/>
              <a:buChar char="o"/>
            </a:pPr>
            <a:r>
              <a:rPr lang="en-GB" dirty="0">
                <a:solidFill>
                  <a:schemeClr val="accent3">
                    <a:lumMod val="50000"/>
                  </a:schemeClr>
                </a:solidFill>
                <a:latin typeface="Calibri" panose="020F0502020204030204" pitchFamily="34" charset="0"/>
                <a:ea typeface="MS Mincho"/>
                <a:cs typeface="Calibri" panose="020F0502020204030204" pitchFamily="34" charset="0"/>
              </a:rPr>
              <a:t>18 settings are registered </a:t>
            </a:r>
          </a:p>
          <a:p>
            <a:pPr lvl="1">
              <a:lnSpc>
                <a:spcPct val="100000"/>
              </a:lnSpc>
              <a:spcBef>
                <a:spcPts val="0"/>
              </a:spcBef>
              <a:spcAft>
                <a:spcPts val="600"/>
              </a:spcAft>
              <a:buFont typeface="Courier New" panose="02070309020205020404" pitchFamily="49" charset="0"/>
              <a:buChar char="o"/>
            </a:pPr>
            <a:r>
              <a:rPr lang="en-GB" dirty="0">
                <a:solidFill>
                  <a:schemeClr val="accent3">
                    <a:lumMod val="50000"/>
                  </a:schemeClr>
                </a:solidFill>
                <a:latin typeface="Calibri" panose="020F0502020204030204" pitchFamily="34" charset="0"/>
                <a:ea typeface="MS Mincho"/>
                <a:cs typeface="Calibri" panose="020F0502020204030204" pitchFamily="34" charset="0"/>
              </a:rPr>
              <a:t> 3 settings have been awarded one or more elements.</a:t>
            </a:r>
          </a:p>
          <a:p>
            <a:pPr lvl="1">
              <a:lnSpc>
                <a:spcPct val="100000"/>
              </a:lnSpc>
              <a:spcBef>
                <a:spcPts val="0"/>
              </a:spcBef>
              <a:buFont typeface="Courier New" panose="02070309020205020404" pitchFamily="49" charset="0"/>
              <a:buChar char="o"/>
            </a:pPr>
            <a:r>
              <a:rPr lang="en-GB" dirty="0">
                <a:solidFill>
                  <a:schemeClr val="accent3">
                    <a:lumMod val="50000"/>
                  </a:schemeClr>
                </a:solidFill>
                <a:latin typeface="Calibri" panose="020F0502020204030204" pitchFamily="34" charset="0"/>
                <a:ea typeface="MS Mincho"/>
                <a:cs typeface="Calibri" panose="020F0502020204030204" pitchFamily="34" charset="0"/>
              </a:rPr>
              <a:t> 2 settings have achieved the full STEM Nation Award.</a:t>
            </a:r>
          </a:p>
          <a:p>
            <a:pPr>
              <a:lnSpc>
                <a:spcPct val="100000"/>
              </a:lnSpc>
              <a:spcBef>
                <a:spcPts val="0"/>
              </a:spcBef>
            </a:pPr>
            <a:endParaRPr lang="en-GB" sz="2700" dirty="0">
              <a:solidFill>
                <a:schemeClr val="accent3">
                  <a:lumMod val="50000"/>
                </a:schemeClr>
              </a:solidFill>
              <a:latin typeface="Calibri" panose="020F0502020204030204" pitchFamily="34" charset="0"/>
              <a:ea typeface="MS Mincho"/>
              <a:cs typeface="Calibri" panose="020F0502020204030204" pitchFamily="34" charset="0"/>
            </a:endParaRPr>
          </a:p>
          <a:p>
            <a:pPr marL="0" lvl="1" indent="0">
              <a:lnSpc>
                <a:spcPct val="100000"/>
              </a:lnSpc>
              <a:spcBef>
                <a:spcPts val="0"/>
              </a:spcBef>
              <a:buNone/>
            </a:pPr>
            <a:endParaRPr lang="en-GB" dirty="0">
              <a:latin typeface="Calibri" panose="020F0502020204030204" pitchFamily="34" charset="0"/>
              <a:ea typeface="MS Mincho"/>
              <a:cs typeface="Calibri" panose="020F0502020204030204" pitchFamily="34" charset="0"/>
            </a:endParaRPr>
          </a:p>
        </p:txBody>
      </p:sp>
      <p:pic>
        <p:nvPicPr>
          <p:cNvPr id="7" name="Picture 2" descr="https://blogs.glowscotland.org.uk/glowblogs/public/stemnation/uploads/sites/8486/2021/01/15003240/SNAP-pilot-map-150x15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27416">
            <a:off x="14100025" y="5289733"/>
            <a:ext cx="3214511" cy="32145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1"/>
    </p:custDataLst>
    <p:extLst>
      <p:ext uri="{BB962C8B-B14F-4D97-AF65-F5344CB8AC3E}">
        <p14:creationId xmlns:p14="http://schemas.microsoft.com/office/powerpoint/2010/main" val="3751088872"/>
      </p:ext>
    </p:extLst>
  </p:cSld>
  <p:clrMapOvr>
    <a:masterClrMapping/>
  </p:clrMapOvr>
  <mc:AlternateContent xmlns:mc="http://schemas.openxmlformats.org/markup-compatibility/2006" xmlns:p14="http://schemas.microsoft.com/office/powerpoint/2010/main">
    <mc:Choice Requires="p14">
      <p:transition spd="slow" p14:dur="1500" advTm="10000">
        <p:wipe/>
      </p:transition>
    </mc:Choice>
    <mc:Fallback xmlns="">
      <p:transition spd="slow" advTm="10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r="6236" b="6236"/>
          <a:stretch>
            <a:fillRect/>
          </a:stretch>
        </p:blipFill>
        <p:spPr>
          <a:xfrm>
            <a:off x="184487" y="9391630"/>
            <a:ext cx="17919026" cy="285791"/>
          </a:xfrm>
          <a:prstGeom prst="rect">
            <a:avLst/>
          </a:prstGeom>
        </p:spPr>
      </p:pic>
      <p:pic>
        <p:nvPicPr>
          <p:cNvPr id="3" name="Picture 3"/>
          <p:cNvPicPr>
            <a:picLocks noChangeAspect="1"/>
          </p:cNvPicPr>
          <p:nvPr/>
        </p:nvPicPr>
        <p:blipFill>
          <a:blip r:embed="rId5"/>
          <a:srcRect l="1344" t="11615" r="1196" b="125"/>
          <a:stretch>
            <a:fillRect/>
          </a:stretch>
        </p:blipFill>
        <p:spPr>
          <a:xfrm>
            <a:off x="4788000" y="0"/>
            <a:ext cx="13500000" cy="3623853"/>
          </a:xfrm>
          <a:prstGeom prst="rect">
            <a:avLst/>
          </a:prstGeom>
        </p:spPr>
      </p:pic>
      <p:pic>
        <p:nvPicPr>
          <p:cNvPr id="5" name="Picture 5"/>
          <p:cNvPicPr>
            <a:picLocks noChangeAspect="1"/>
          </p:cNvPicPr>
          <p:nvPr/>
        </p:nvPicPr>
        <p:blipFill>
          <a:blip r:embed="rId6"/>
          <a:srcRect r="175" b="306"/>
          <a:stretch>
            <a:fillRect/>
          </a:stretch>
        </p:blipFill>
        <p:spPr>
          <a:xfrm>
            <a:off x="391358" y="421382"/>
            <a:ext cx="4518167" cy="1991819"/>
          </a:xfrm>
          <a:prstGeom prst="rect">
            <a:avLst/>
          </a:prstGeom>
        </p:spPr>
      </p:pic>
      <p:sp>
        <p:nvSpPr>
          <p:cNvPr id="6" name="TextBox 6"/>
          <p:cNvSpPr txBox="1"/>
          <p:nvPr/>
        </p:nvSpPr>
        <p:spPr>
          <a:xfrm>
            <a:off x="391360" y="3913508"/>
            <a:ext cx="13937420" cy="4862870"/>
          </a:xfrm>
          <a:prstGeom prst="rect">
            <a:avLst/>
          </a:prstGeom>
        </p:spPr>
        <p:txBody>
          <a:bodyPr lIns="0" tIns="0" rIns="0" bIns="0" rtlCol="0" anchor="t">
            <a:spAutoFit/>
          </a:bodyPr>
          <a:lstStyle/>
          <a:p>
            <a:pPr defTabSz="914445"/>
            <a:r>
              <a:rPr lang="en-US" sz="3600" dirty="0">
                <a:solidFill>
                  <a:schemeClr val="tx1">
                    <a:lumMod val="90000"/>
                    <a:lumOff val="10000"/>
                  </a:schemeClr>
                </a:solidFill>
                <a:latin typeface="Calibri"/>
              </a:rPr>
              <a:t>The STEM Nation Award </a:t>
            </a:r>
            <a:r>
              <a:rPr lang="en-US" sz="3600" dirty="0" err="1">
                <a:solidFill>
                  <a:schemeClr val="tx1">
                    <a:lumMod val="90000"/>
                    <a:lumOff val="10000"/>
                  </a:schemeClr>
                </a:solidFill>
                <a:latin typeface="Calibri"/>
              </a:rPr>
              <a:t>Programme</a:t>
            </a:r>
            <a:r>
              <a:rPr lang="en-US" sz="3600" dirty="0">
                <a:solidFill>
                  <a:schemeClr val="tx1">
                    <a:lumMod val="90000"/>
                    <a:lumOff val="10000"/>
                  </a:schemeClr>
                </a:solidFill>
                <a:latin typeface="Calibri"/>
              </a:rPr>
              <a:t> addresses the key aims of the </a:t>
            </a:r>
            <a:r>
              <a:rPr lang="en-GB" sz="3600" dirty="0">
                <a:solidFill>
                  <a:schemeClr val="tx1">
                    <a:lumMod val="90000"/>
                    <a:lumOff val="10000"/>
                  </a:schemeClr>
                </a:solidFill>
                <a:latin typeface="Calibri"/>
              </a:rPr>
              <a:t>STEM Strategy for Scotland, to deliver</a:t>
            </a:r>
            <a:r>
              <a:rPr lang="en-US" sz="3600" dirty="0">
                <a:solidFill>
                  <a:schemeClr val="tx1">
                    <a:lumMod val="90000"/>
                    <a:lumOff val="10000"/>
                  </a:schemeClr>
                </a:solidFill>
                <a:latin typeface="Calibri"/>
              </a:rPr>
              <a:t> </a:t>
            </a:r>
            <a:r>
              <a:rPr lang="en-GB" sz="3600" dirty="0">
                <a:solidFill>
                  <a:schemeClr val="tx1">
                    <a:lumMod val="90000"/>
                    <a:lumOff val="10000"/>
                  </a:schemeClr>
                </a:solidFill>
                <a:latin typeface="Calibri"/>
              </a:rPr>
              <a:t>Excellence, Equity, Inspiration and Connection in STEM education and training. </a:t>
            </a:r>
          </a:p>
          <a:p>
            <a:pPr defTabSz="914445">
              <a:spcAft>
                <a:spcPts val="1200"/>
              </a:spcAft>
            </a:pPr>
            <a:r>
              <a:rPr lang="en-GB" sz="3600" dirty="0">
                <a:solidFill>
                  <a:schemeClr val="tx1">
                    <a:lumMod val="90000"/>
                    <a:lumOff val="10000"/>
                  </a:schemeClr>
                </a:solidFill>
                <a:latin typeface="Calibri"/>
              </a:rPr>
              <a:t>The structure of the Programme provides opportunities which allow settings </a:t>
            </a:r>
            <a:r>
              <a:rPr lang="en-US" sz="3600" dirty="0">
                <a:solidFill>
                  <a:schemeClr val="tx1">
                    <a:lumMod val="90000"/>
                    <a:lumOff val="10000"/>
                  </a:schemeClr>
                </a:solidFill>
                <a:latin typeface="Calibri"/>
              </a:rPr>
              <a:t>to address many key priorities within the STEM context, including</a:t>
            </a:r>
          </a:p>
          <a:p>
            <a:pPr defTabSz="914445">
              <a:spcAft>
                <a:spcPts val="1200"/>
              </a:spcAft>
            </a:pPr>
            <a:endParaRPr lang="en-US" sz="2400" dirty="0">
              <a:solidFill>
                <a:schemeClr val="tx1">
                  <a:lumMod val="90000"/>
                  <a:lumOff val="10000"/>
                </a:schemeClr>
              </a:solidFill>
              <a:latin typeface="Calibri"/>
            </a:endParaRPr>
          </a:p>
          <a:p>
            <a:pPr defTabSz="914445">
              <a:spcAft>
                <a:spcPts val="1200"/>
              </a:spcAft>
            </a:pPr>
            <a:endParaRPr lang="en-US" sz="3600" dirty="0">
              <a:solidFill>
                <a:schemeClr val="tx1">
                  <a:lumMod val="90000"/>
                  <a:lumOff val="10000"/>
                </a:schemeClr>
              </a:solidFill>
              <a:latin typeface="Calibri"/>
            </a:endParaRPr>
          </a:p>
          <a:p>
            <a:pPr defTabSz="914445">
              <a:spcAft>
                <a:spcPts val="1200"/>
              </a:spcAft>
            </a:pPr>
            <a:endParaRPr lang="en-US" sz="3600" dirty="0">
              <a:solidFill>
                <a:schemeClr val="tx1">
                  <a:lumMod val="90000"/>
                  <a:lumOff val="10000"/>
                </a:schemeClr>
              </a:solidFill>
              <a:latin typeface="Calibri"/>
            </a:endParaRPr>
          </a:p>
        </p:txBody>
      </p:sp>
      <p:pic>
        <p:nvPicPr>
          <p:cNvPr id="7" name="Picture 7"/>
          <p:cNvPicPr>
            <a:picLocks noChangeAspect="1"/>
          </p:cNvPicPr>
          <p:nvPr/>
        </p:nvPicPr>
        <p:blipFill>
          <a:blip r:embed="rId7"/>
          <a:srcRect r="382" b="3079"/>
          <a:stretch>
            <a:fillRect/>
          </a:stretch>
        </p:blipFill>
        <p:spPr>
          <a:xfrm rot="858653">
            <a:off x="14555241" y="4856312"/>
            <a:ext cx="3074310" cy="4220849"/>
          </a:xfrm>
          <a:prstGeom prst="rect">
            <a:avLst/>
          </a:prstGeom>
        </p:spPr>
      </p:pic>
      <p:sp>
        <p:nvSpPr>
          <p:cNvPr id="8" name="TextBox 8"/>
          <p:cNvSpPr txBox="1"/>
          <p:nvPr/>
        </p:nvSpPr>
        <p:spPr>
          <a:xfrm>
            <a:off x="391359" y="3233276"/>
            <a:ext cx="17022279" cy="628377"/>
          </a:xfrm>
          <a:prstGeom prst="rect">
            <a:avLst/>
          </a:prstGeom>
        </p:spPr>
        <p:txBody>
          <a:bodyPr lIns="0" tIns="0" rIns="0" bIns="0" rtlCol="0" anchor="t">
            <a:spAutoFit/>
          </a:bodyPr>
          <a:lstStyle/>
          <a:p>
            <a:pPr defTabSz="914445">
              <a:lnSpc>
                <a:spcPts val="4860"/>
              </a:lnSpc>
            </a:pPr>
            <a:r>
              <a:rPr lang="en-US" sz="4500" dirty="0">
                <a:solidFill>
                  <a:srgbClr val="00205C"/>
                </a:solidFill>
                <a:latin typeface="Arimo Bold"/>
              </a:rPr>
              <a:t>Benefits</a:t>
            </a:r>
          </a:p>
        </p:txBody>
      </p:sp>
      <p:graphicFrame>
        <p:nvGraphicFramePr>
          <p:cNvPr id="9" name="Table 9">
            <a:extLst>
              <a:ext uri="{FF2B5EF4-FFF2-40B4-BE49-F238E27FC236}">
                <a16:creationId xmlns:a16="http://schemas.microsoft.com/office/drawing/2014/main" id="{EE36CB23-5D60-20A6-536D-3BF9CE127142}"/>
              </a:ext>
            </a:extLst>
          </p:cNvPr>
          <p:cNvGraphicFramePr>
            <a:graphicFrameLocks noGrp="1"/>
          </p:cNvGraphicFramePr>
          <p:nvPr/>
        </p:nvGraphicFramePr>
        <p:xfrm>
          <a:off x="718910" y="6617114"/>
          <a:ext cx="12192000" cy="2880360"/>
        </p:xfrm>
        <a:graphic>
          <a:graphicData uri="http://schemas.openxmlformats.org/drawingml/2006/table">
            <a:tbl>
              <a:tblPr firstRow="1" bandRow="1">
                <a:tableStyleId>{5C22544A-7EE6-4342-B048-85BDC9FD1C3A}</a:tableStyleId>
              </a:tblPr>
              <a:tblGrid>
                <a:gridCol w="5586357">
                  <a:extLst>
                    <a:ext uri="{9D8B030D-6E8A-4147-A177-3AD203B41FA5}">
                      <a16:colId xmlns:a16="http://schemas.microsoft.com/office/drawing/2014/main" val="3242423343"/>
                    </a:ext>
                  </a:extLst>
                </a:gridCol>
                <a:gridCol w="6605643">
                  <a:extLst>
                    <a:ext uri="{9D8B030D-6E8A-4147-A177-3AD203B41FA5}">
                      <a16:colId xmlns:a16="http://schemas.microsoft.com/office/drawing/2014/main" val="919570205"/>
                    </a:ext>
                  </a:extLst>
                </a:gridCol>
              </a:tblGrid>
              <a:tr h="2880360">
                <a:tc>
                  <a:txBody>
                    <a:bodyPr/>
                    <a:lstStyle/>
                    <a:p>
                      <a:pPr marL="342900" indent="-342900">
                        <a:lnSpc>
                          <a:spcPct val="100000"/>
                        </a:lnSpc>
                        <a:spcBef>
                          <a:spcPts val="0"/>
                        </a:spcBef>
                        <a:spcAft>
                          <a:spcPts val="0"/>
                        </a:spcAft>
                        <a:buFont typeface="Arial" panose="020B0604020202020204" pitchFamily="34" charset="0"/>
                        <a:buChar char="•"/>
                      </a:pPr>
                      <a:r>
                        <a:rPr lang="en-GB" sz="3600" b="0" dirty="0">
                          <a:solidFill>
                            <a:schemeClr val="tx1">
                              <a:lumMod val="90000"/>
                              <a:lumOff val="10000"/>
                            </a:schemeClr>
                          </a:solidFill>
                          <a:latin typeface="Calibri" panose="020F0502020204030204" pitchFamily="34" charset="0"/>
                          <a:cs typeface="Calibri" panose="020F0502020204030204" pitchFamily="34" charset="0"/>
                        </a:rPr>
                        <a:t>Closing attainment gap</a:t>
                      </a:r>
                    </a:p>
                    <a:p>
                      <a:pPr marL="342900" indent="-342900">
                        <a:lnSpc>
                          <a:spcPct val="100000"/>
                        </a:lnSpc>
                        <a:spcBef>
                          <a:spcPts val="0"/>
                        </a:spcBef>
                        <a:spcAft>
                          <a:spcPts val="0"/>
                        </a:spcAft>
                        <a:buFont typeface="Arial" panose="020B0604020202020204" pitchFamily="34" charset="0"/>
                        <a:buChar char="•"/>
                      </a:pPr>
                      <a:r>
                        <a:rPr lang="en-GB" sz="3600" b="0" dirty="0">
                          <a:solidFill>
                            <a:schemeClr val="tx1">
                              <a:lumMod val="90000"/>
                              <a:lumOff val="10000"/>
                            </a:schemeClr>
                          </a:solidFill>
                          <a:latin typeface="Calibri" panose="020F0502020204030204" pitchFamily="34" charset="0"/>
                          <a:cs typeface="Calibri" panose="020F0502020204030204" pitchFamily="34" charset="0"/>
                        </a:rPr>
                        <a:t>Closing equity gap</a:t>
                      </a:r>
                    </a:p>
                    <a:p>
                      <a:pPr marL="342900" indent="-342900">
                        <a:lnSpc>
                          <a:spcPct val="100000"/>
                        </a:lnSpc>
                        <a:spcBef>
                          <a:spcPts val="0"/>
                        </a:spcBef>
                        <a:spcAft>
                          <a:spcPts val="0"/>
                        </a:spcAft>
                        <a:buFont typeface="Arial" panose="020B0604020202020204" pitchFamily="34" charset="0"/>
                        <a:buChar char="•"/>
                      </a:pPr>
                      <a:r>
                        <a:rPr lang="en-GB" sz="3600" b="0" dirty="0">
                          <a:solidFill>
                            <a:schemeClr val="tx1">
                              <a:lumMod val="90000"/>
                              <a:lumOff val="10000"/>
                            </a:schemeClr>
                          </a:solidFill>
                          <a:latin typeface="Calibri" panose="020F0502020204030204" pitchFamily="34" charset="0"/>
                          <a:cs typeface="Calibri" panose="020F0502020204030204" pitchFamily="34" charset="0"/>
                        </a:rPr>
                        <a:t>Social Justice</a:t>
                      </a:r>
                    </a:p>
                    <a:p>
                      <a:pPr marL="342900" indent="-342900">
                        <a:lnSpc>
                          <a:spcPct val="100000"/>
                        </a:lnSpc>
                        <a:spcBef>
                          <a:spcPts val="0"/>
                        </a:spcBef>
                        <a:spcAft>
                          <a:spcPts val="0"/>
                        </a:spcAft>
                        <a:buFont typeface="Arial" panose="020B0604020202020204" pitchFamily="34" charset="0"/>
                        <a:buChar char="•"/>
                      </a:pPr>
                      <a:r>
                        <a:rPr lang="en-GB" sz="3600" b="0" dirty="0">
                          <a:solidFill>
                            <a:schemeClr val="tx1">
                              <a:lumMod val="90000"/>
                              <a:lumOff val="10000"/>
                            </a:schemeClr>
                          </a:solidFill>
                          <a:latin typeface="Calibri" panose="020F0502020204030204" pitchFamily="34" charset="0"/>
                          <a:cs typeface="Calibri" panose="020F0502020204030204" pitchFamily="34" charset="0"/>
                        </a:rPr>
                        <a:t>Gender balance</a:t>
                      </a:r>
                    </a:p>
                    <a:p>
                      <a:pPr marL="342900" indent="-342900">
                        <a:lnSpc>
                          <a:spcPct val="100000"/>
                        </a:lnSpc>
                        <a:spcBef>
                          <a:spcPts val="0"/>
                        </a:spcBef>
                        <a:spcAft>
                          <a:spcPts val="0"/>
                        </a:spcAft>
                        <a:buFont typeface="Arial" panose="020B0604020202020204" pitchFamily="34" charset="0"/>
                        <a:buChar char="•"/>
                      </a:pPr>
                      <a:r>
                        <a:rPr lang="en-GB" sz="3600" b="0" dirty="0" err="1">
                          <a:solidFill>
                            <a:schemeClr val="tx1">
                              <a:lumMod val="90000"/>
                              <a:lumOff val="10000"/>
                            </a:schemeClr>
                          </a:solidFill>
                          <a:latin typeface="Calibri" panose="020F0502020204030204" pitchFamily="34" charset="0"/>
                          <a:cs typeface="Calibri" panose="020F0502020204030204" pitchFamily="34" charset="0"/>
                        </a:rPr>
                        <a:t>GIRFEC</a:t>
                      </a:r>
                      <a:endParaRPr lang="en-GB" sz="3600" b="0" dirty="0">
                        <a:solidFill>
                          <a:schemeClr val="tx1">
                            <a:lumMod val="90000"/>
                            <a:lumOff val="10000"/>
                          </a:schemeClr>
                        </a:solidFill>
                        <a:latin typeface="Calibri" panose="020F0502020204030204" pitchFamily="34" charset="0"/>
                        <a:cs typeface="Calibri" panose="020F0502020204030204" pitchFamily="34" charset="0"/>
                      </a:endParaRPr>
                    </a:p>
                  </a:txBody>
                  <a:tcPr marL="137160" marR="137160" marT="68580" marB="68580">
                    <a:noFill/>
                  </a:tcPr>
                </a:tc>
                <a:tc>
                  <a:txBody>
                    <a:bodyPr/>
                    <a:lstStyle/>
                    <a:p>
                      <a:pPr marL="342900" indent="-342900">
                        <a:lnSpc>
                          <a:spcPct val="100000"/>
                        </a:lnSpc>
                        <a:spcBef>
                          <a:spcPts val="0"/>
                        </a:spcBef>
                        <a:spcAft>
                          <a:spcPts val="0"/>
                        </a:spcAft>
                        <a:buFont typeface="Arial" panose="020B0604020202020204" pitchFamily="34" charset="0"/>
                        <a:buChar char="•"/>
                      </a:pPr>
                      <a:r>
                        <a:rPr lang="en-GB" sz="3600" b="0" dirty="0">
                          <a:solidFill>
                            <a:schemeClr val="tx1">
                              <a:lumMod val="90000"/>
                              <a:lumOff val="10000"/>
                            </a:schemeClr>
                          </a:solidFill>
                          <a:latin typeface="Calibri" panose="020F0502020204030204" pitchFamily="34" charset="0"/>
                          <a:cs typeface="Calibri" panose="020F0502020204030204" pitchFamily="34" charset="0"/>
                        </a:rPr>
                        <a:t>Learning for Sustainability</a:t>
                      </a:r>
                    </a:p>
                    <a:p>
                      <a:pPr marL="342900" indent="-342900">
                        <a:lnSpc>
                          <a:spcPct val="100000"/>
                        </a:lnSpc>
                        <a:spcBef>
                          <a:spcPts val="0"/>
                        </a:spcBef>
                        <a:spcAft>
                          <a:spcPts val="0"/>
                        </a:spcAft>
                        <a:buFont typeface="Arial" panose="020B0604020202020204" pitchFamily="34" charset="0"/>
                        <a:buChar char="•"/>
                      </a:pPr>
                      <a:r>
                        <a:rPr lang="en-GB" sz="3600" b="0" dirty="0">
                          <a:solidFill>
                            <a:schemeClr val="tx1">
                              <a:lumMod val="90000"/>
                              <a:lumOff val="10000"/>
                            </a:schemeClr>
                          </a:solidFill>
                          <a:latin typeface="Calibri" panose="020F0502020204030204" pitchFamily="34" charset="0"/>
                          <a:cs typeface="Calibri" panose="020F0502020204030204" pitchFamily="34" charset="0"/>
                        </a:rPr>
                        <a:t>Green Skills</a:t>
                      </a:r>
                    </a:p>
                    <a:p>
                      <a:pPr marL="342900" indent="-342900">
                        <a:lnSpc>
                          <a:spcPct val="100000"/>
                        </a:lnSpc>
                        <a:spcBef>
                          <a:spcPts val="0"/>
                        </a:spcBef>
                        <a:spcAft>
                          <a:spcPts val="0"/>
                        </a:spcAft>
                        <a:buFont typeface="Arial" panose="020B0604020202020204" pitchFamily="34" charset="0"/>
                        <a:buChar char="•"/>
                      </a:pPr>
                      <a:r>
                        <a:rPr lang="en-GB" sz="3600" b="0" dirty="0">
                          <a:solidFill>
                            <a:schemeClr val="tx1">
                              <a:lumMod val="90000"/>
                              <a:lumOff val="10000"/>
                            </a:schemeClr>
                          </a:solidFill>
                          <a:latin typeface="Calibri" panose="020F0502020204030204" pitchFamily="34" charset="0"/>
                          <a:cs typeface="Calibri" panose="020F0502020204030204" pitchFamily="34" charset="0"/>
                        </a:rPr>
                        <a:t>STEM Skills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600" b="0" dirty="0" err="1">
                          <a:solidFill>
                            <a:schemeClr val="tx1">
                              <a:lumMod val="90000"/>
                              <a:lumOff val="10000"/>
                            </a:schemeClr>
                          </a:solidFill>
                          <a:latin typeface="Calibri" panose="020F0502020204030204" pitchFamily="34" charset="0"/>
                          <a:cs typeface="Calibri" panose="020F0502020204030204" pitchFamily="34" charset="0"/>
                        </a:rPr>
                        <a:t>UNCRC</a:t>
                      </a:r>
                      <a:endParaRPr lang="en-GB" sz="3600" b="0" dirty="0">
                        <a:solidFill>
                          <a:schemeClr val="tx1">
                            <a:lumMod val="90000"/>
                            <a:lumOff val="10000"/>
                          </a:schemeClr>
                        </a:solidFill>
                        <a:latin typeface="Calibri" panose="020F0502020204030204" pitchFamily="34" charset="0"/>
                        <a:cs typeface="Calibri" panose="020F0502020204030204" pitchFamily="34" charset="0"/>
                      </a:endParaRPr>
                    </a:p>
                  </a:txBody>
                  <a:tcPr marL="137160" marR="137160" marT="68580" marB="68580">
                    <a:noFill/>
                  </a:tcPr>
                </a:tc>
                <a:extLst>
                  <a:ext uri="{0D108BD9-81ED-4DB2-BD59-A6C34878D82A}">
                    <a16:rowId xmlns:a16="http://schemas.microsoft.com/office/drawing/2014/main" val="3416618701"/>
                  </a:ext>
                </a:extLst>
              </a:tr>
            </a:tbl>
          </a:graphicData>
        </a:graphic>
      </p:graphicFrame>
    </p:spTree>
    <p:custDataLst>
      <p:tags r:id="rId1"/>
    </p:custDataLst>
    <p:extLst>
      <p:ext uri="{BB962C8B-B14F-4D97-AF65-F5344CB8AC3E}">
        <p14:creationId xmlns:p14="http://schemas.microsoft.com/office/powerpoint/2010/main" val="1169408736"/>
      </p:ext>
    </p:extLst>
  </p:cSld>
  <p:clrMapOvr>
    <a:masterClrMapping/>
  </p:clrMapOvr>
  <mc:AlternateContent xmlns:mc="http://schemas.openxmlformats.org/markup-compatibility/2006" xmlns:p14="http://schemas.microsoft.com/office/powerpoint/2010/main">
    <mc:Choice Requires="p14">
      <p:transition spd="slow" p14:dur="1500" advTm="16000">
        <p:wipe/>
      </p:transition>
    </mc:Choice>
    <mc:Fallback xmlns="">
      <p:transition spd="slow" advTm="16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000"/>
                                        <p:tgtEl>
                                          <p:spTgt spid="6">
                                            <p:txEl>
                                              <p:pRg st="1" end="1"/>
                                            </p:txEl>
                                          </p:spTgt>
                                        </p:tgtEl>
                                      </p:cBhvr>
                                    </p:animEffect>
                                    <p:anim calcmode="lin" valueType="num">
                                      <p:cBhvr>
                                        <p:cTn id="1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22" presetClass="entr" presetSubtype="1" fill="hold" nodeType="afterEffect">
                                  <p:stCondLst>
                                    <p:cond delay="100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The five elements</a:t>
            </a:r>
          </a:p>
        </p:txBody>
      </p:sp>
      <p:sp>
        <p:nvSpPr>
          <p:cNvPr id="5" name="Content Placeholder 4"/>
          <p:cNvSpPr>
            <a:spLocks noGrp="1"/>
          </p:cNvSpPr>
          <p:nvPr>
            <p:ph sz="half" idx="1"/>
          </p:nvPr>
        </p:nvSpPr>
        <p:spPr>
          <a:xfrm>
            <a:off x="685799" y="2566987"/>
            <a:ext cx="9594554" cy="7415213"/>
          </a:xfrm>
        </p:spPr>
        <p:txBody>
          <a:bodyPr>
            <a:noAutofit/>
          </a:bodyPr>
          <a:lstStyle/>
          <a:p>
            <a:pPr marL="428625" indent="-428625">
              <a:lnSpc>
                <a:spcPct val="100000"/>
              </a:lnSpc>
              <a:spcBef>
                <a:spcPts val="0"/>
              </a:spcBef>
              <a:buFont typeface="Arial" panose="020B0604020202020204" pitchFamily="34" charset="0"/>
              <a:buChar char="•"/>
              <a:defRPr/>
            </a:pPr>
            <a:r>
              <a:rPr lang="en-GB" sz="3600" dirty="0">
                <a:solidFill>
                  <a:schemeClr val="tx1">
                    <a:lumMod val="90000"/>
                    <a:lumOff val="10000"/>
                  </a:schemeClr>
                </a:solidFill>
                <a:latin typeface="Calibri" panose="020F0502020204030204"/>
              </a:rPr>
              <a:t>For CLD settings, optionality built into </a:t>
            </a:r>
            <a:r>
              <a:rPr lang="en-GB" sz="3600" b="1" dirty="0">
                <a:solidFill>
                  <a:schemeClr val="tx1">
                    <a:lumMod val="90000"/>
                    <a:lumOff val="10000"/>
                  </a:schemeClr>
                </a:solidFill>
                <a:latin typeface="Calibri" panose="020F0502020204030204"/>
              </a:rPr>
              <a:t>STEM learning in the community</a:t>
            </a:r>
            <a:r>
              <a:rPr lang="en-GB" sz="3600" dirty="0">
                <a:solidFill>
                  <a:schemeClr val="tx1">
                    <a:lumMod val="90000"/>
                    <a:lumOff val="10000"/>
                  </a:schemeClr>
                </a:solidFill>
                <a:latin typeface="Calibri" panose="020F0502020204030204"/>
              </a:rPr>
              <a:t> element – CLD applicants can focus on </a:t>
            </a:r>
            <a:r>
              <a:rPr lang="en-GB" sz="3600" b="1" dirty="0">
                <a:solidFill>
                  <a:schemeClr val="tx1">
                    <a:lumMod val="90000"/>
                    <a:lumOff val="10000"/>
                  </a:schemeClr>
                </a:solidFill>
                <a:latin typeface="Calibri" panose="020F0502020204030204"/>
              </a:rPr>
              <a:t>adult learning</a:t>
            </a:r>
            <a:r>
              <a:rPr lang="en-GB" sz="3600" dirty="0">
                <a:solidFill>
                  <a:schemeClr val="tx1">
                    <a:lumMod val="90000"/>
                    <a:lumOff val="10000"/>
                  </a:schemeClr>
                </a:solidFill>
                <a:latin typeface="Calibri" panose="020F0502020204030204"/>
              </a:rPr>
              <a:t>, </a:t>
            </a:r>
            <a:r>
              <a:rPr lang="en-GB" sz="3600" b="1" dirty="0">
                <a:solidFill>
                  <a:schemeClr val="tx1">
                    <a:lumMod val="90000"/>
                    <a:lumOff val="10000"/>
                  </a:schemeClr>
                </a:solidFill>
                <a:latin typeface="Calibri" panose="020F0502020204030204"/>
              </a:rPr>
              <a:t>family learning </a:t>
            </a:r>
            <a:r>
              <a:rPr lang="en-GB" sz="3600" dirty="0">
                <a:solidFill>
                  <a:schemeClr val="tx1">
                    <a:lumMod val="90000"/>
                    <a:lumOff val="10000"/>
                  </a:schemeClr>
                </a:solidFill>
                <a:latin typeface="Calibri" panose="020F0502020204030204"/>
              </a:rPr>
              <a:t>or </a:t>
            </a:r>
            <a:r>
              <a:rPr lang="en-GB" sz="3600" b="1" dirty="0">
                <a:solidFill>
                  <a:schemeClr val="tx1">
                    <a:lumMod val="90000"/>
                    <a:lumOff val="10000"/>
                  </a:schemeClr>
                </a:solidFill>
                <a:latin typeface="Calibri" panose="020F0502020204030204"/>
              </a:rPr>
              <a:t>youth work.</a:t>
            </a:r>
          </a:p>
          <a:p>
            <a:pPr marL="428625" indent="-428625">
              <a:lnSpc>
                <a:spcPct val="100000"/>
              </a:lnSpc>
              <a:spcBef>
                <a:spcPts val="0"/>
              </a:spcBef>
              <a:buFont typeface="Arial" panose="020B0604020202020204" pitchFamily="34" charset="0"/>
              <a:buChar char="•"/>
              <a:defRPr/>
            </a:pPr>
            <a:endParaRPr lang="en-GB" sz="3600" b="1" dirty="0">
              <a:solidFill>
                <a:schemeClr val="tx1">
                  <a:lumMod val="90000"/>
                  <a:lumOff val="10000"/>
                </a:schemeClr>
              </a:solidFill>
              <a:latin typeface="Calibri" panose="020F0502020204030204"/>
            </a:endParaRPr>
          </a:p>
          <a:p>
            <a:pPr marL="428625" indent="-428625">
              <a:lnSpc>
                <a:spcPct val="100000"/>
              </a:lnSpc>
              <a:spcBef>
                <a:spcPts val="0"/>
              </a:spcBef>
              <a:buFont typeface="Arial" panose="020B0604020202020204" pitchFamily="34" charset="0"/>
              <a:buChar char="•"/>
              <a:defRPr/>
            </a:pPr>
            <a:r>
              <a:rPr lang="en-GB" sz="3600" dirty="0">
                <a:solidFill>
                  <a:schemeClr val="tx1">
                    <a:lumMod val="90000"/>
                    <a:lumOff val="10000"/>
                  </a:schemeClr>
                </a:solidFill>
                <a:latin typeface="Calibri" panose="020F0502020204030204"/>
              </a:rPr>
              <a:t>Five key elements – evidence can be used across multiple elements</a:t>
            </a:r>
          </a:p>
          <a:p>
            <a:pPr marL="428625" indent="-428625">
              <a:lnSpc>
                <a:spcPct val="100000"/>
              </a:lnSpc>
              <a:spcBef>
                <a:spcPts val="0"/>
              </a:spcBef>
              <a:buFont typeface="Arial" panose="020B0604020202020204" pitchFamily="34" charset="0"/>
              <a:buChar char="•"/>
              <a:defRPr/>
            </a:pPr>
            <a:endParaRPr lang="en-GB" sz="3600" dirty="0">
              <a:solidFill>
                <a:schemeClr val="tx1">
                  <a:lumMod val="90000"/>
                  <a:lumOff val="10000"/>
                </a:schemeClr>
              </a:solidFill>
              <a:latin typeface="Calibri" panose="020F0502020204030204"/>
            </a:endParaRPr>
          </a:p>
          <a:p>
            <a:pPr marL="428625" indent="-428625">
              <a:lnSpc>
                <a:spcPct val="100000"/>
              </a:lnSpc>
              <a:spcBef>
                <a:spcPts val="0"/>
              </a:spcBef>
              <a:buFont typeface="Arial" panose="020B0604020202020204" pitchFamily="34" charset="0"/>
              <a:buChar char="•"/>
              <a:defRPr/>
            </a:pPr>
            <a:r>
              <a:rPr lang="en-GB" sz="3600" dirty="0">
                <a:solidFill>
                  <a:schemeClr val="tx1">
                    <a:lumMod val="90000"/>
                    <a:lumOff val="10000"/>
                  </a:schemeClr>
                </a:solidFill>
                <a:latin typeface="Calibri" panose="020F0502020204030204"/>
              </a:rPr>
              <a:t>Three year window to submit evidence</a:t>
            </a:r>
          </a:p>
          <a:p>
            <a:pPr>
              <a:lnSpc>
                <a:spcPct val="100000"/>
              </a:lnSpc>
              <a:spcBef>
                <a:spcPts val="0"/>
              </a:spcBef>
              <a:defRPr/>
            </a:pPr>
            <a:endParaRPr lang="en-GB" sz="3600" b="1" dirty="0">
              <a:solidFill>
                <a:srgbClr val="3D3C3B"/>
              </a:solidFill>
              <a:latin typeface="Calibri" panose="020F0502020204030204"/>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41055" y="6350813"/>
            <a:ext cx="1434159" cy="166180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63390" y="6357834"/>
            <a:ext cx="1434159" cy="166939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33947" y="3203819"/>
            <a:ext cx="1441748" cy="1661804"/>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74208" y="3196230"/>
            <a:ext cx="1441749" cy="1669392"/>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08729" y="6343224"/>
            <a:ext cx="1441749" cy="1669392"/>
          </a:xfrm>
          <a:prstGeom prst="rect">
            <a:avLst/>
          </a:prstGeom>
        </p:spPr>
      </p:pic>
      <p:sp>
        <p:nvSpPr>
          <p:cNvPr id="12" name="TextBox 11"/>
          <p:cNvSpPr txBox="1"/>
          <p:nvPr/>
        </p:nvSpPr>
        <p:spPr>
          <a:xfrm>
            <a:off x="10620909" y="4866680"/>
            <a:ext cx="2585547" cy="923330"/>
          </a:xfrm>
          <a:prstGeom prst="rect">
            <a:avLst/>
          </a:prstGeom>
          <a:noFill/>
        </p:spPr>
        <p:txBody>
          <a:bodyPr wrap="square" rtlCol="0" anchor="ctr">
            <a:spAutoFit/>
          </a:bodyPr>
          <a:lstStyle/>
          <a:p>
            <a:pPr algn="ctr"/>
            <a:r>
              <a:rPr lang="en-GB" sz="2700" b="1" dirty="0">
                <a:solidFill>
                  <a:schemeClr val="accent1"/>
                </a:solidFill>
                <a:latin typeface="Helvetica Neue" panose="02000503000000020004" pitchFamily="2"/>
              </a:rPr>
              <a:t>Leadership in STEM</a:t>
            </a:r>
          </a:p>
        </p:txBody>
      </p:sp>
      <p:sp>
        <p:nvSpPr>
          <p:cNvPr id="13" name="TextBox 12"/>
          <p:cNvSpPr txBox="1"/>
          <p:nvPr/>
        </p:nvSpPr>
        <p:spPr>
          <a:xfrm>
            <a:off x="13547015" y="4888709"/>
            <a:ext cx="4088634" cy="1338828"/>
          </a:xfrm>
          <a:prstGeom prst="rect">
            <a:avLst/>
          </a:prstGeom>
          <a:noFill/>
        </p:spPr>
        <p:txBody>
          <a:bodyPr wrap="square" rtlCol="0" anchor="ctr">
            <a:spAutoFit/>
          </a:bodyPr>
          <a:lstStyle/>
          <a:p>
            <a:pPr algn="ctr"/>
            <a:r>
              <a:rPr lang="en-GB" sz="2700" b="1" dirty="0">
                <a:solidFill>
                  <a:schemeClr val="accent2"/>
                </a:solidFill>
                <a:latin typeface="Helvetica Neue" panose="02000503000000020004" pitchFamily="2"/>
              </a:rPr>
              <a:t>STEM family learning /</a:t>
            </a:r>
          </a:p>
          <a:p>
            <a:pPr algn="ctr"/>
            <a:r>
              <a:rPr lang="en-GB" sz="2700" b="1" dirty="0">
                <a:solidFill>
                  <a:schemeClr val="accent2"/>
                </a:solidFill>
                <a:latin typeface="Helvetica Neue" panose="02000503000000020004" pitchFamily="2"/>
              </a:rPr>
              <a:t>STEM learning in </a:t>
            </a:r>
          </a:p>
          <a:p>
            <a:pPr algn="ctr"/>
            <a:r>
              <a:rPr lang="en-GB" sz="2700" b="1" dirty="0">
                <a:solidFill>
                  <a:schemeClr val="accent2"/>
                </a:solidFill>
                <a:latin typeface="Helvetica Neue" panose="02000503000000020004" pitchFamily="2"/>
              </a:rPr>
              <a:t>the community</a:t>
            </a:r>
          </a:p>
        </p:txBody>
      </p:sp>
      <p:sp>
        <p:nvSpPr>
          <p:cNvPr id="14" name="TextBox 13"/>
          <p:cNvSpPr txBox="1"/>
          <p:nvPr/>
        </p:nvSpPr>
        <p:spPr>
          <a:xfrm>
            <a:off x="10036830" y="8035701"/>
            <a:ext cx="2585547" cy="1338828"/>
          </a:xfrm>
          <a:prstGeom prst="rect">
            <a:avLst/>
          </a:prstGeom>
          <a:noFill/>
        </p:spPr>
        <p:txBody>
          <a:bodyPr wrap="square" rtlCol="0" anchor="ctr">
            <a:spAutoFit/>
          </a:bodyPr>
          <a:lstStyle/>
          <a:p>
            <a:pPr algn="ctr"/>
            <a:r>
              <a:rPr lang="en-GB" sz="2700" b="1" dirty="0">
                <a:solidFill>
                  <a:schemeClr val="accent3"/>
                </a:solidFill>
                <a:latin typeface="Helvetica Neue" panose="02000503000000020004" pitchFamily="2"/>
              </a:rPr>
              <a:t>Employability and STEM partnerships</a:t>
            </a:r>
          </a:p>
        </p:txBody>
      </p:sp>
      <p:sp>
        <p:nvSpPr>
          <p:cNvPr id="15" name="TextBox 14"/>
          <p:cNvSpPr txBox="1"/>
          <p:nvPr/>
        </p:nvSpPr>
        <p:spPr>
          <a:xfrm>
            <a:off x="12865361" y="8035703"/>
            <a:ext cx="2585547" cy="1338828"/>
          </a:xfrm>
          <a:prstGeom prst="rect">
            <a:avLst/>
          </a:prstGeom>
          <a:noFill/>
        </p:spPr>
        <p:txBody>
          <a:bodyPr wrap="square" rtlCol="0" anchor="ctr">
            <a:spAutoFit/>
          </a:bodyPr>
          <a:lstStyle/>
          <a:p>
            <a:pPr algn="ctr"/>
            <a:r>
              <a:rPr lang="en-GB" sz="2700" b="1" dirty="0">
                <a:solidFill>
                  <a:schemeClr val="accent4"/>
                </a:solidFill>
                <a:latin typeface="Helvetica Neue" panose="02000503000000020004" pitchFamily="2"/>
              </a:rPr>
              <a:t>Curriculum and learner pathways</a:t>
            </a:r>
          </a:p>
        </p:txBody>
      </p:sp>
      <p:sp>
        <p:nvSpPr>
          <p:cNvPr id="16" name="TextBox 15"/>
          <p:cNvSpPr txBox="1"/>
          <p:nvPr/>
        </p:nvSpPr>
        <p:spPr>
          <a:xfrm>
            <a:off x="15587696" y="8042581"/>
            <a:ext cx="2585547" cy="1338828"/>
          </a:xfrm>
          <a:prstGeom prst="rect">
            <a:avLst/>
          </a:prstGeom>
          <a:noFill/>
        </p:spPr>
        <p:txBody>
          <a:bodyPr wrap="square" rtlCol="0" anchor="ctr">
            <a:spAutoFit/>
          </a:bodyPr>
          <a:lstStyle/>
          <a:p>
            <a:pPr algn="ctr"/>
            <a:r>
              <a:rPr lang="en-GB" sz="2700" b="1" dirty="0">
                <a:solidFill>
                  <a:schemeClr val="accent5"/>
                </a:solidFill>
                <a:latin typeface="Helvetica Neue" panose="02000503000000020004" pitchFamily="2"/>
              </a:rPr>
              <a:t>Equity and equality in STEM</a:t>
            </a:r>
          </a:p>
        </p:txBody>
      </p:sp>
    </p:spTree>
    <p:custDataLst>
      <p:tags r:id="rId1"/>
    </p:custDataLst>
    <p:extLst>
      <p:ext uri="{BB962C8B-B14F-4D97-AF65-F5344CB8AC3E}">
        <p14:creationId xmlns:p14="http://schemas.microsoft.com/office/powerpoint/2010/main" val="4078664871"/>
      </p:ext>
    </p:extLst>
  </p:cSld>
  <p:clrMapOvr>
    <a:masterClrMapping/>
  </p:clrMapOvr>
  <mc:AlternateContent xmlns:mc="http://schemas.openxmlformats.org/markup-compatibility/2006" xmlns:p14="http://schemas.microsoft.com/office/powerpoint/2010/main">
    <mc:Choice Requires="p14">
      <p:transition spd="slow" p14:dur="1500" advTm="23000">
        <p:wipe/>
      </p:transition>
    </mc:Choice>
    <mc:Fallback xmlns="">
      <p:transition spd="slow" advTm="2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par>
                          <p:cTn id="18" fill="hold">
                            <p:stCondLst>
                              <p:cond delay="3000"/>
                            </p:stCondLst>
                            <p:childTnLst>
                              <p:par>
                                <p:cTn id="19" presetID="10" presetClass="entr" presetSubtype="0" fill="hold" nodeType="afterEffect">
                                  <p:stCondLst>
                                    <p:cond delay="50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childTnLst>
                                </p:cTn>
                              </p:par>
                            </p:childTnLst>
                          </p:cTn>
                        </p:par>
                        <p:par>
                          <p:cTn id="22" fill="hold">
                            <p:stCondLst>
                              <p:cond delay="4500"/>
                            </p:stCondLst>
                            <p:childTnLst>
                              <p:par>
                                <p:cTn id="23" presetID="10" presetClass="entr" presetSubtype="0" fill="hold" nodeType="afterEffect">
                                  <p:stCondLst>
                                    <p:cond delay="275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par>
                                <p:cTn id="26" presetID="10" presetClass="entr" presetSubtype="0" fill="hold" grpId="0" nodeType="withEffect">
                                  <p:stCondLst>
                                    <p:cond delay="275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childTnLst>
                                </p:cTn>
                              </p:par>
                            </p:childTnLst>
                          </p:cTn>
                        </p:par>
                        <p:par>
                          <p:cTn id="29" fill="hold">
                            <p:stCondLst>
                              <p:cond delay="8250"/>
                            </p:stCondLst>
                            <p:childTnLst>
                              <p:par>
                                <p:cTn id="30" presetID="10" presetClass="entr" presetSubtype="0" fill="hold" nodeType="afterEffect">
                                  <p:stCondLst>
                                    <p:cond delay="10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childTnLst>
                                </p:cTn>
                              </p:par>
                              <p:par>
                                <p:cTn id="33" presetID="10" presetClass="entr" presetSubtype="0" fill="hold" grpId="0" nodeType="withEffect">
                                  <p:stCondLst>
                                    <p:cond delay="100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childTnLst>
                                </p:cTn>
                              </p:par>
                            </p:childTnLst>
                          </p:cTn>
                        </p:par>
                        <p:par>
                          <p:cTn id="36" fill="hold">
                            <p:stCondLst>
                              <p:cond delay="10250"/>
                            </p:stCondLst>
                            <p:childTnLst>
                              <p:par>
                                <p:cTn id="37" presetID="10"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childTnLst>
                                </p:cTn>
                              </p:par>
                            </p:childTnLst>
                          </p:cTn>
                        </p:par>
                        <p:par>
                          <p:cTn id="43" fill="hold">
                            <p:stCondLst>
                              <p:cond delay="11250"/>
                            </p:stCondLst>
                            <p:childTnLst>
                              <p:par>
                                <p:cTn id="44" presetID="10" presetClass="entr" presetSubtype="0" fill="hold" nodeType="afterEffect">
                                  <p:stCondLst>
                                    <p:cond delay="750"/>
                                  </p:stCondLst>
                                  <p:childTnLst>
                                    <p:set>
                                      <p:cBhvr>
                                        <p:cTn id="45" dur="1" fill="hold">
                                          <p:stCondLst>
                                            <p:cond delay="0"/>
                                          </p:stCondLst>
                                        </p:cTn>
                                        <p:tgtEl>
                                          <p:spTgt spid="5">
                                            <p:txEl>
                                              <p:pRg st="2" end="2"/>
                                            </p:txEl>
                                          </p:spTgt>
                                        </p:tgtEl>
                                        <p:attrNameLst>
                                          <p:attrName>style.visibility</p:attrName>
                                        </p:attrNameLst>
                                      </p:cBhvr>
                                      <p:to>
                                        <p:strVal val="visible"/>
                                      </p:to>
                                    </p:set>
                                    <p:animEffect transition="in" filter="fade">
                                      <p:cBhvr>
                                        <p:cTn id="46" dur="1000"/>
                                        <p:tgtEl>
                                          <p:spTgt spid="5">
                                            <p:txEl>
                                              <p:pRg st="2" end="2"/>
                                            </p:txEl>
                                          </p:spTgt>
                                        </p:tgtEl>
                                      </p:cBhvr>
                                    </p:animEffect>
                                  </p:childTnLst>
                                </p:cTn>
                              </p:par>
                            </p:childTnLst>
                          </p:cTn>
                        </p:par>
                        <p:par>
                          <p:cTn id="47" fill="hold">
                            <p:stCondLst>
                              <p:cond delay="13000"/>
                            </p:stCondLst>
                            <p:childTnLst>
                              <p:par>
                                <p:cTn id="48" presetID="10" presetClass="entr" presetSubtype="0" fill="hold" nodeType="afterEffect">
                                  <p:stCondLst>
                                    <p:cond delay="75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fade">
                                      <p:cBhvr>
                                        <p:cTn id="50"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r="6236" b="6236"/>
          <a:stretch>
            <a:fillRect/>
          </a:stretch>
        </p:blipFill>
        <p:spPr>
          <a:xfrm>
            <a:off x="184486" y="9391629"/>
            <a:ext cx="17919026" cy="285790"/>
          </a:xfrm>
          <a:prstGeom prst="rect">
            <a:avLst/>
          </a:prstGeom>
        </p:spPr>
      </p:pic>
      <p:pic>
        <p:nvPicPr>
          <p:cNvPr id="3" name="Picture 3"/>
          <p:cNvPicPr>
            <a:picLocks noChangeAspect="1"/>
          </p:cNvPicPr>
          <p:nvPr/>
        </p:nvPicPr>
        <p:blipFill>
          <a:blip r:embed="rId5"/>
          <a:srcRect l="892" t="10486" r="1165" b="183"/>
          <a:stretch>
            <a:fillRect/>
          </a:stretch>
        </p:blipFill>
        <p:spPr>
          <a:xfrm>
            <a:off x="4788000" y="0"/>
            <a:ext cx="13500000" cy="3640582"/>
          </a:xfrm>
          <a:prstGeom prst="rect">
            <a:avLst/>
          </a:prstGeom>
        </p:spPr>
      </p:pic>
      <p:pic>
        <p:nvPicPr>
          <p:cNvPr id="4" name="Picture 4"/>
          <p:cNvPicPr>
            <a:picLocks noChangeAspect="1"/>
          </p:cNvPicPr>
          <p:nvPr/>
        </p:nvPicPr>
        <p:blipFill>
          <a:blip r:embed="rId5"/>
          <a:srcRect l="892" t="10486" r="51175" b="183"/>
          <a:stretch>
            <a:fillRect/>
          </a:stretch>
        </p:blipFill>
        <p:spPr>
          <a:xfrm>
            <a:off x="0" y="-19050"/>
            <a:ext cx="6606862" cy="3640582"/>
          </a:xfrm>
          <a:prstGeom prst="rect">
            <a:avLst/>
          </a:prstGeom>
        </p:spPr>
      </p:pic>
      <p:sp>
        <p:nvSpPr>
          <p:cNvPr id="5" name="TextBox 5"/>
          <p:cNvSpPr txBox="1"/>
          <p:nvPr/>
        </p:nvSpPr>
        <p:spPr>
          <a:xfrm>
            <a:off x="632861" y="976665"/>
            <a:ext cx="17022279" cy="674415"/>
          </a:xfrm>
          <a:prstGeom prst="rect">
            <a:avLst/>
          </a:prstGeom>
        </p:spPr>
        <p:txBody>
          <a:bodyPr lIns="0" tIns="0" rIns="0" bIns="0" rtlCol="0" anchor="t">
            <a:spAutoFit/>
          </a:bodyPr>
          <a:lstStyle/>
          <a:p>
            <a:pPr algn="l">
              <a:lnSpc>
                <a:spcPts val="4860"/>
              </a:lnSpc>
            </a:pPr>
            <a:r>
              <a:rPr lang="en-US" sz="6000" b="1" dirty="0" err="1">
                <a:solidFill>
                  <a:srgbClr val="00205C"/>
                </a:solidFill>
              </a:rPr>
              <a:t>Programme</a:t>
            </a:r>
            <a:r>
              <a:rPr lang="en-US" sz="6000" b="1" dirty="0">
                <a:solidFill>
                  <a:srgbClr val="00205C"/>
                </a:solidFill>
              </a:rPr>
              <a:t> Process</a:t>
            </a:r>
          </a:p>
        </p:txBody>
      </p:sp>
      <p:pic>
        <p:nvPicPr>
          <p:cNvPr id="7" name="Picture 7"/>
          <p:cNvPicPr>
            <a:picLocks noChangeAspect="1"/>
          </p:cNvPicPr>
          <p:nvPr/>
        </p:nvPicPr>
        <p:blipFill>
          <a:blip r:embed="rId6"/>
          <a:srcRect r="245" b="245"/>
          <a:stretch>
            <a:fillRect/>
          </a:stretch>
        </p:blipFill>
        <p:spPr>
          <a:xfrm>
            <a:off x="3874881" y="4598197"/>
            <a:ext cx="10538239" cy="5879303"/>
          </a:xfrm>
          <a:prstGeom prst="rect">
            <a:avLst/>
          </a:prstGeom>
        </p:spPr>
      </p:pic>
      <p:sp>
        <p:nvSpPr>
          <p:cNvPr id="8" name="TextBox 8"/>
          <p:cNvSpPr txBox="1"/>
          <p:nvPr/>
        </p:nvSpPr>
        <p:spPr>
          <a:xfrm>
            <a:off x="632861" y="1885950"/>
            <a:ext cx="13927054" cy="2205732"/>
          </a:xfrm>
          <a:prstGeom prst="rect">
            <a:avLst/>
          </a:prstGeom>
        </p:spPr>
        <p:txBody>
          <a:bodyPr lIns="0" tIns="0" rIns="0" bIns="0" rtlCol="0" anchor="t">
            <a:spAutoFit/>
          </a:bodyPr>
          <a:lstStyle/>
          <a:p>
            <a:pPr marL="777240" lvl="1" indent="-388620" algn="l">
              <a:lnSpc>
                <a:spcPts val="4320"/>
              </a:lnSpc>
              <a:buFont typeface="Arial"/>
              <a:buChar char="•"/>
            </a:pPr>
            <a:r>
              <a:rPr lang="en-US" sz="4000" spc="-143" dirty="0">
                <a:solidFill>
                  <a:schemeClr val="tx2"/>
                </a:solidFill>
              </a:rPr>
              <a:t>Register and carry out self-evaluation</a:t>
            </a:r>
          </a:p>
          <a:p>
            <a:pPr marL="777240" lvl="1" indent="-388620" algn="l">
              <a:lnSpc>
                <a:spcPts val="4320"/>
              </a:lnSpc>
              <a:buFont typeface="Arial"/>
              <a:buChar char="•"/>
            </a:pPr>
            <a:r>
              <a:rPr lang="en-US" sz="4000" spc="-143" dirty="0">
                <a:solidFill>
                  <a:schemeClr val="tx2"/>
                </a:solidFill>
              </a:rPr>
              <a:t>Complete setting profile</a:t>
            </a:r>
          </a:p>
          <a:p>
            <a:pPr marL="777240" lvl="1" indent="-388620" algn="l">
              <a:lnSpc>
                <a:spcPts val="4320"/>
              </a:lnSpc>
              <a:buFont typeface="Arial"/>
              <a:buChar char="•"/>
            </a:pPr>
            <a:r>
              <a:rPr lang="en-US" sz="4000" spc="-143" dirty="0">
                <a:solidFill>
                  <a:schemeClr val="tx2"/>
                </a:solidFill>
              </a:rPr>
              <a:t>Collate and submit evidence using PowerPoint template</a:t>
            </a:r>
          </a:p>
          <a:p>
            <a:pPr marL="777240" lvl="1" indent="-388620" algn="l">
              <a:lnSpc>
                <a:spcPts val="4320"/>
              </a:lnSpc>
              <a:buFont typeface="Arial"/>
              <a:buChar char="•"/>
            </a:pPr>
            <a:r>
              <a:rPr lang="en-US" sz="4000" spc="-143" dirty="0">
                <a:solidFill>
                  <a:schemeClr val="tx2"/>
                </a:solidFill>
              </a:rPr>
              <a:t>For full award - Action Plan and Validation Conversation</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1000"/>
                                        <p:tgtEl>
                                          <p:spTgt spid="8">
                                            <p:txEl>
                                              <p:pRg st="1" end="1"/>
                                            </p:txEl>
                                          </p:spTgt>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childTnLst>
                                </p:cTn>
                              </p:par>
                            </p:childTnLst>
                          </p:cTn>
                        </p:par>
                        <p:par>
                          <p:cTn id="22" fill="hold">
                            <p:stCondLst>
                              <p:cond delay="4000"/>
                            </p:stCondLst>
                            <p:childTnLst>
                              <p:par>
                                <p:cTn id="23" presetID="10" presetClass="entr" presetSubtype="0" fill="hold" nodeType="after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fade">
                                      <p:cBhvr>
                                        <p:cTn id="25" dur="1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262460" y="3082414"/>
            <a:ext cx="7922360" cy="757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1628775" lvl="1" indent="-514350" defTabSz="1371600">
              <a:defRPr/>
            </a:pPr>
            <a:endParaRPr lang="en-GB" sz="3000" kern="0">
              <a:solidFill>
                <a:prstClr val="black">
                  <a:lumMod val="65000"/>
                  <a:lumOff val="35000"/>
                </a:prstClr>
              </a:solidFill>
              <a:latin typeface="Arial"/>
            </a:endParaRPr>
          </a:p>
          <a:p>
            <a:pPr marL="1628775" lvl="1" indent="-514350" defTabSz="1371600">
              <a:defRPr/>
            </a:pPr>
            <a:endParaRPr lang="en-GB" sz="3000" kern="0">
              <a:solidFill>
                <a:prstClr val="black">
                  <a:lumMod val="65000"/>
                  <a:lumOff val="35000"/>
                </a:prstClr>
              </a:solidFill>
              <a:latin typeface="Arial"/>
            </a:endParaRPr>
          </a:p>
          <a:p>
            <a:pPr defTabSz="1371600">
              <a:buClr>
                <a:srgbClr val="00ABB5"/>
              </a:buClr>
              <a:defRPr/>
            </a:pPr>
            <a:endParaRPr lang="en-GB" sz="3000" b="1" kern="0">
              <a:solidFill>
                <a:prstClr val="black">
                  <a:lumMod val="65000"/>
                  <a:lumOff val="35000"/>
                </a:prstClr>
              </a:solidFill>
              <a:latin typeface="Arial"/>
            </a:endParaRP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77575" y="2191237"/>
            <a:ext cx="4690742" cy="5480849"/>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56477" y="2191237"/>
            <a:ext cx="4191270" cy="3577913"/>
          </a:xfrm>
          <a:prstGeom prst="rect">
            <a:avLst/>
          </a:prstGeom>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0095" y="1989553"/>
            <a:ext cx="3777917" cy="3299948"/>
          </a:xfrm>
          <a:prstGeom prst="rect">
            <a:avLst/>
          </a:prstGeom>
        </p:spPr>
      </p:pic>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60207" y="5548807"/>
            <a:ext cx="3972624" cy="4544726"/>
          </a:xfrm>
          <a:prstGeom prst="rect">
            <a:avLst/>
          </a:prstGeom>
        </p:spPr>
      </p:pic>
      <p:pic>
        <p:nvPicPr>
          <p:cNvPr id="7" name="Picture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3181383" y="2143642"/>
            <a:ext cx="4952738" cy="5677529"/>
          </a:xfrm>
          <a:prstGeom prst="rect">
            <a:avLst/>
          </a:prstGeom>
        </p:spPr>
      </p:pic>
      <p:pic>
        <p:nvPicPr>
          <p:cNvPr id="8" name="Picture 7"/>
          <p:cNvPicPr>
            <a:picLocks noChangeAspect="1"/>
          </p:cNvPicPr>
          <p:nvPr/>
        </p:nvPicPr>
        <p:blipFill>
          <a:blip r:embed="rId9"/>
          <a:stretch>
            <a:fillRect/>
          </a:stretch>
        </p:blipFill>
        <p:spPr>
          <a:xfrm>
            <a:off x="4712725" y="6268901"/>
            <a:ext cx="4164851" cy="3104534"/>
          </a:xfrm>
          <a:prstGeom prst="rect">
            <a:avLst/>
          </a:prstGeom>
        </p:spPr>
      </p:pic>
      <p:sp>
        <p:nvSpPr>
          <p:cNvPr id="9" name="TextBox 8">
            <a:extLst>
              <a:ext uri="{FF2B5EF4-FFF2-40B4-BE49-F238E27FC236}">
                <a16:creationId xmlns:a16="http://schemas.microsoft.com/office/drawing/2014/main" id="{6EB1F527-5822-3430-0205-BB8889871C65}"/>
              </a:ext>
            </a:extLst>
          </p:cNvPr>
          <p:cNvSpPr txBox="1"/>
          <p:nvPr/>
        </p:nvSpPr>
        <p:spPr>
          <a:xfrm>
            <a:off x="10591800" y="9373435"/>
            <a:ext cx="747184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F79646">
                    <a:lumMod val="75000"/>
                  </a:srgbClr>
                </a:solidFill>
                <a:effectLst/>
                <a:uLnTx/>
                <a:uFillTx/>
                <a:latin typeface="Arial"/>
                <a:ea typeface="+mn-ea"/>
                <a:cs typeface="+mn-cs"/>
              </a:rPr>
              <a:t>Our Lady of the Missions Primary School</a:t>
            </a:r>
          </a:p>
        </p:txBody>
      </p:sp>
    </p:spTree>
    <p:custDataLst>
      <p:tags r:id="rId1"/>
    </p:custDataLst>
    <p:extLst>
      <p:ext uri="{BB962C8B-B14F-4D97-AF65-F5344CB8AC3E}">
        <p14:creationId xmlns:p14="http://schemas.microsoft.com/office/powerpoint/2010/main" val="4139412859"/>
      </p:ext>
    </p:extLst>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F4F41DB-3203-47D7-AD87-A77C555DEE32}"/>
              </a:ext>
            </a:extLst>
          </p:cNvPr>
          <p:cNvSpPr txBox="1"/>
          <p:nvPr/>
        </p:nvSpPr>
        <p:spPr>
          <a:xfrm>
            <a:off x="182528" y="1762241"/>
            <a:ext cx="5908706" cy="8448467"/>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2700" b="1">
                <a:solidFill>
                  <a:srgbClr val="4BACC6"/>
                </a:solidFill>
                <a:latin typeface="Arial"/>
                <a:cs typeface="Arial"/>
              </a:rPr>
              <a:t>Community Engagement</a:t>
            </a:r>
          </a:p>
          <a:p>
            <a:pPr marL="428625" indent="-428625">
              <a:buFont typeface="Arial"/>
              <a:buChar char="•"/>
            </a:pPr>
            <a:endParaRPr lang="en-US" sz="2700">
              <a:solidFill>
                <a:prstClr val="black"/>
              </a:solidFill>
              <a:latin typeface="Arial"/>
              <a:cs typeface="Arial"/>
            </a:endParaRPr>
          </a:p>
          <a:p>
            <a:r>
              <a:rPr lang="en-US" sz="2700">
                <a:solidFill>
                  <a:prstClr val="black"/>
                </a:solidFill>
                <a:latin typeface="Arial"/>
                <a:cs typeface="Arial"/>
              </a:rPr>
              <a:t>Our community outreach groups regularly visit a </a:t>
            </a:r>
            <a:r>
              <a:rPr lang="en-US" sz="2700" err="1">
                <a:solidFill>
                  <a:prstClr val="black"/>
                </a:solidFill>
                <a:latin typeface="Arial"/>
                <a:cs typeface="Arial"/>
              </a:rPr>
              <a:t>neighbouring</a:t>
            </a:r>
            <a:r>
              <a:rPr lang="en-US" sz="2700">
                <a:solidFill>
                  <a:prstClr val="black"/>
                </a:solidFill>
                <a:latin typeface="Arial"/>
                <a:cs typeface="Arial"/>
              </a:rPr>
              <a:t> residential care home and engage in activities with the elderly residents.</a:t>
            </a:r>
          </a:p>
          <a:p>
            <a:endParaRPr lang="en-US" sz="2700">
              <a:solidFill>
                <a:prstClr val="black"/>
              </a:solidFill>
              <a:latin typeface="Arial"/>
              <a:cs typeface="Arial"/>
            </a:endParaRPr>
          </a:p>
          <a:p>
            <a:r>
              <a:rPr lang="en-US" sz="2700">
                <a:solidFill>
                  <a:prstClr val="black"/>
                </a:solidFill>
                <a:latin typeface="Arial"/>
                <a:cs typeface="Arial"/>
              </a:rPr>
              <a:t>STEM activities are often a focus for these visits, with learners engaging in construction challenges with resources such as Lego, </a:t>
            </a:r>
            <a:r>
              <a:rPr lang="en-US" sz="2700" err="1">
                <a:solidFill>
                  <a:prstClr val="black"/>
                </a:solidFill>
                <a:latin typeface="Arial"/>
                <a:cs typeface="Arial"/>
              </a:rPr>
              <a:t>Kapla</a:t>
            </a:r>
            <a:r>
              <a:rPr lang="en-US" sz="2700">
                <a:solidFill>
                  <a:prstClr val="black"/>
                </a:solidFill>
                <a:latin typeface="Arial"/>
                <a:cs typeface="Arial"/>
              </a:rPr>
              <a:t> and K'Nex. Pupils have also taught residents to use creative apps on iPads. </a:t>
            </a:r>
          </a:p>
          <a:p>
            <a:endParaRPr lang="en-US" sz="2700">
              <a:solidFill>
                <a:prstClr val="black"/>
              </a:solidFill>
              <a:latin typeface="Arial"/>
              <a:cs typeface="Arial"/>
            </a:endParaRPr>
          </a:p>
          <a:p>
            <a:endParaRPr lang="en-US" sz="2700">
              <a:solidFill>
                <a:prstClr val="black"/>
              </a:solidFill>
              <a:latin typeface="Arial"/>
              <a:cs typeface="Arial"/>
            </a:endParaRPr>
          </a:p>
          <a:p>
            <a:endParaRPr lang="en-US" sz="2700">
              <a:solidFill>
                <a:prstClr val="black"/>
              </a:solidFill>
              <a:latin typeface="Arial"/>
              <a:cs typeface="Arial"/>
            </a:endParaRPr>
          </a:p>
          <a:p>
            <a:endParaRPr lang="en-US" sz="2700">
              <a:solidFill>
                <a:prstClr val="black"/>
              </a:solidFill>
              <a:latin typeface="Arial"/>
              <a:cs typeface="Arial"/>
            </a:endParaRPr>
          </a:p>
          <a:p>
            <a:endParaRPr lang="en-US" sz="2700">
              <a:solidFill>
                <a:prstClr val="black"/>
              </a:solidFill>
              <a:latin typeface="Arial"/>
              <a:cs typeface="Arial"/>
            </a:endParaRPr>
          </a:p>
          <a:p>
            <a:pPr marL="428625" indent="-428625">
              <a:buFont typeface="Arial"/>
              <a:buChar char="•"/>
            </a:pPr>
            <a:endParaRPr lang="en-US" sz="2700">
              <a:solidFill>
                <a:prstClr val="black"/>
              </a:solidFill>
              <a:latin typeface="Arial"/>
              <a:cs typeface="Arial"/>
            </a:endParaRPr>
          </a:p>
        </p:txBody>
      </p:sp>
      <p:pic>
        <p:nvPicPr>
          <p:cNvPr id="8" name="Picture 3" descr="A group of people standing around a table&#10;&#10;Description generated with very high confidence">
            <a:extLst>
              <a:ext uri="{FF2B5EF4-FFF2-40B4-BE49-F238E27FC236}">
                <a16:creationId xmlns:a16="http://schemas.microsoft.com/office/drawing/2014/main" id="{6F3CFE66-309D-40DE-9FC2-C586F0C411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48787" y="1865870"/>
            <a:ext cx="4655408" cy="4655408"/>
          </a:xfrm>
          <a:prstGeom prst="rect">
            <a:avLst/>
          </a:prstGeom>
        </p:spPr>
      </p:pic>
      <p:pic>
        <p:nvPicPr>
          <p:cNvPr id="9" name="Picture 5" descr="A group of people sitting at a table&#10;&#10;Description generated with very high confidence">
            <a:extLst>
              <a:ext uri="{FF2B5EF4-FFF2-40B4-BE49-F238E27FC236}">
                <a16:creationId xmlns:a16="http://schemas.microsoft.com/office/drawing/2014/main" id="{EB24C05E-18C9-4E4F-A50F-6AB8F8E4072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203196" y="1865870"/>
            <a:ext cx="4624517" cy="4655408"/>
          </a:xfrm>
          <a:prstGeom prst="rect">
            <a:avLst/>
          </a:prstGeom>
        </p:spPr>
      </p:pic>
      <p:pic>
        <p:nvPicPr>
          <p:cNvPr id="10" name="Picture 5" descr="A small child sitting on a chair&#10;&#10;Description generated with high confidence">
            <a:extLst>
              <a:ext uri="{FF2B5EF4-FFF2-40B4-BE49-F238E27FC236}">
                <a16:creationId xmlns:a16="http://schemas.microsoft.com/office/drawing/2014/main" id="{512948F1-6E94-45FE-9404-A9E8FD0CD23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91084" y="4644812"/>
            <a:ext cx="3543302" cy="4758215"/>
          </a:xfrm>
          <a:prstGeom prst="rect">
            <a:avLst/>
          </a:prstGeom>
        </p:spPr>
      </p:pic>
      <p:pic>
        <p:nvPicPr>
          <p:cNvPr id="11" name="Picture 7" descr="A group of people sitting at a table&#10;&#10;Description generated with very high confidence">
            <a:extLst>
              <a:ext uri="{FF2B5EF4-FFF2-40B4-BE49-F238E27FC236}">
                <a16:creationId xmlns:a16="http://schemas.microsoft.com/office/drawing/2014/main" id="{52E7B213-BEB1-453D-A758-04167091F02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340000">
            <a:off x="9409470" y="5775837"/>
            <a:ext cx="4114800" cy="3086100"/>
          </a:xfrm>
          <a:prstGeom prst="rect">
            <a:avLst/>
          </a:prstGeom>
        </p:spPr>
      </p:pic>
      <p:sp>
        <p:nvSpPr>
          <p:cNvPr id="2" name="TextBox 1">
            <a:extLst>
              <a:ext uri="{FF2B5EF4-FFF2-40B4-BE49-F238E27FC236}">
                <a16:creationId xmlns:a16="http://schemas.microsoft.com/office/drawing/2014/main" id="{16162457-A67C-984B-572A-C598DCEDCE6B}"/>
              </a:ext>
            </a:extLst>
          </p:cNvPr>
          <p:cNvSpPr txBox="1"/>
          <p:nvPr/>
        </p:nvSpPr>
        <p:spPr>
          <a:xfrm>
            <a:off x="12344400" y="9402904"/>
            <a:ext cx="747184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err="1">
                <a:ln>
                  <a:noFill/>
                </a:ln>
                <a:solidFill>
                  <a:srgbClr val="F79646">
                    <a:lumMod val="75000"/>
                  </a:srgbClr>
                </a:solidFill>
                <a:effectLst/>
                <a:uLnTx/>
                <a:uFillTx/>
                <a:latin typeface="Arial"/>
                <a:ea typeface="+mn-ea"/>
                <a:cs typeface="+mn-cs"/>
              </a:rPr>
              <a:t>Pitteuchar</a:t>
            </a:r>
            <a:r>
              <a:rPr kumimoji="0" lang="en-GB" sz="3000" b="0" i="0" u="none" strike="noStrike" kern="0" cap="none" spc="0" normalizeH="0" baseline="0" noProof="0" dirty="0">
                <a:ln>
                  <a:noFill/>
                </a:ln>
                <a:solidFill>
                  <a:srgbClr val="F79646">
                    <a:lumMod val="75000"/>
                  </a:srgbClr>
                </a:solidFill>
                <a:effectLst/>
                <a:uLnTx/>
                <a:uFillTx/>
                <a:latin typeface="Arial"/>
                <a:ea typeface="+mn-ea"/>
                <a:cs typeface="+mn-cs"/>
              </a:rPr>
              <a:t> East Primary School</a:t>
            </a:r>
          </a:p>
        </p:txBody>
      </p:sp>
    </p:spTree>
    <p:custDataLst>
      <p:tags r:id="rId1"/>
    </p:custDataLst>
    <p:extLst>
      <p:ext uri="{BB962C8B-B14F-4D97-AF65-F5344CB8AC3E}">
        <p14:creationId xmlns:p14="http://schemas.microsoft.com/office/powerpoint/2010/main" val="2608155138"/>
      </p:ext>
    </p:extLst>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0E3645-426B-4FCA-A360-D2325E0DB58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3321905" y="3260300"/>
            <a:ext cx="4645611" cy="6062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C323632E-BEA1-4838-84C4-8909B58D5B5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3370" y="2021683"/>
            <a:ext cx="5343525" cy="73009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1">
            <a:extLst>
              <a:ext uri="{FF2B5EF4-FFF2-40B4-BE49-F238E27FC236}">
                <a16:creationId xmlns:a16="http://schemas.microsoft.com/office/drawing/2014/main" id="{8FA72D75-6361-4859-8135-2711F06F928A}"/>
              </a:ext>
            </a:extLst>
          </p:cNvPr>
          <p:cNvSpPr txBox="1">
            <a:spLocks noChangeArrowheads="1"/>
          </p:cNvSpPr>
          <p:nvPr/>
        </p:nvSpPr>
        <p:spPr bwMode="auto">
          <a:xfrm>
            <a:off x="288133" y="2569204"/>
            <a:ext cx="72913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700"/>
          </a:p>
        </p:txBody>
      </p:sp>
      <p:pic>
        <p:nvPicPr>
          <p:cNvPr id="5" name="Picture 11">
            <a:extLst>
              <a:ext uri="{FF2B5EF4-FFF2-40B4-BE49-F238E27FC236}">
                <a16:creationId xmlns:a16="http://schemas.microsoft.com/office/drawing/2014/main" id="{36CAF7D1-7BA8-479C-AD9E-BCB94420DCD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22188" t="32220" r="31874" b="10556"/>
          <a:stretch>
            <a:fillRect/>
          </a:stretch>
        </p:blipFill>
        <p:spPr bwMode="auto">
          <a:xfrm>
            <a:off x="614363" y="2078666"/>
            <a:ext cx="6257925" cy="4383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1">
            <a:extLst>
              <a:ext uri="{FF2B5EF4-FFF2-40B4-BE49-F238E27FC236}">
                <a16:creationId xmlns:a16="http://schemas.microsoft.com/office/drawing/2014/main" id="{51263AE9-5465-402C-AA2E-994FA74D4E5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5636" y="6062496"/>
            <a:ext cx="2374106"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a:extLst>
              <a:ext uri="{FF2B5EF4-FFF2-40B4-BE49-F238E27FC236}">
                <a16:creationId xmlns:a16="http://schemas.microsoft.com/office/drawing/2014/main" id="{DA2E7E1C-CA05-4033-A477-4A336F4ECB3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bwMode="auto">
          <a:xfrm>
            <a:off x="2737247" y="6069338"/>
            <a:ext cx="5091113" cy="325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2F7FCD19-85B2-703F-3896-63F94CB5F4C4}"/>
              </a:ext>
            </a:extLst>
          </p:cNvPr>
          <p:cNvSpPr txBox="1"/>
          <p:nvPr/>
        </p:nvSpPr>
        <p:spPr>
          <a:xfrm>
            <a:off x="762000" y="9322595"/>
            <a:ext cx="39624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err="1">
                <a:ln>
                  <a:noFill/>
                </a:ln>
                <a:solidFill>
                  <a:srgbClr val="F79646">
                    <a:lumMod val="75000"/>
                  </a:srgbClr>
                </a:solidFill>
                <a:effectLst/>
                <a:uLnTx/>
                <a:uFillTx/>
                <a:latin typeface="Arial"/>
                <a:ea typeface="+mn-ea"/>
                <a:cs typeface="+mn-cs"/>
              </a:rPr>
              <a:t>Monifieth</a:t>
            </a:r>
            <a:r>
              <a:rPr kumimoji="0" lang="en-GB" sz="3000" b="0" i="0" u="none" strike="noStrike" kern="0" cap="none" spc="0" normalizeH="0" baseline="0" noProof="0" dirty="0">
                <a:ln>
                  <a:noFill/>
                </a:ln>
                <a:solidFill>
                  <a:srgbClr val="F79646">
                    <a:lumMod val="75000"/>
                  </a:srgbClr>
                </a:solidFill>
                <a:effectLst/>
                <a:uLnTx/>
                <a:uFillTx/>
                <a:latin typeface="Arial"/>
                <a:ea typeface="+mn-ea"/>
                <a:cs typeface="+mn-cs"/>
              </a:rPr>
              <a:t> High School</a:t>
            </a:r>
          </a:p>
          <a:p>
            <a:endParaRPr lang="en-GB" dirty="0"/>
          </a:p>
        </p:txBody>
      </p:sp>
    </p:spTree>
    <p:custDataLst>
      <p:tags r:id="rId1"/>
    </p:custDataLst>
    <p:extLst>
      <p:ext uri="{BB962C8B-B14F-4D97-AF65-F5344CB8AC3E}">
        <p14:creationId xmlns:p14="http://schemas.microsoft.com/office/powerpoint/2010/main" val="1535673012"/>
      </p:ext>
    </p:extLst>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7"/>
</p:tagLst>
</file>

<file path=ppt/tags/tag10.xml><?xml version="1.0" encoding="utf-8"?>
<p:tagLst xmlns:a="http://schemas.openxmlformats.org/drawingml/2006/main" xmlns:r="http://schemas.openxmlformats.org/officeDocument/2006/relationships" xmlns:p="http://schemas.openxmlformats.org/presentationml/2006/main">
  <p:tag name="TIMING" val="|2.9"/>
</p:tagLst>
</file>

<file path=ppt/tags/tag11.xml><?xml version="1.0" encoding="utf-8"?>
<p:tagLst xmlns:a="http://schemas.openxmlformats.org/drawingml/2006/main" xmlns:r="http://schemas.openxmlformats.org/officeDocument/2006/relationships" xmlns:p="http://schemas.openxmlformats.org/presentationml/2006/main">
  <p:tag name="TIMING" val="|2.1|7|9|7.5"/>
</p:tagLst>
</file>

<file path=ppt/tags/tag12.xml><?xml version="1.0" encoding="utf-8"?>
<p:tagLst xmlns:a="http://schemas.openxmlformats.org/drawingml/2006/main" xmlns:r="http://schemas.openxmlformats.org/officeDocument/2006/relationships" xmlns:p="http://schemas.openxmlformats.org/presentationml/2006/main">
  <p:tag name="TIMING" val="|1.7|3.6|7.8"/>
</p:tagLst>
</file>

<file path=ppt/tags/tag13.xml><?xml version="1.0" encoding="utf-8"?>
<p:tagLst xmlns:a="http://schemas.openxmlformats.org/drawingml/2006/main" xmlns:r="http://schemas.openxmlformats.org/officeDocument/2006/relationships" xmlns:p="http://schemas.openxmlformats.org/presentationml/2006/main">
  <p:tag name="TIMING" val="|1.5|2.1"/>
</p:tagLst>
</file>

<file path=ppt/tags/tag2.xml><?xml version="1.0" encoding="utf-8"?>
<p:tagLst xmlns:a="http://schemas.openxmlformats.org/drawingml/2006/main" xmlns:r="http://schemas.openxmlformats.org/officeDocument/2006/relationships" xmlns:p="http://schemas.openxmlformats.org/presentationml/2006/main">
  <p:tag name="TIMING" val="|2.7|29.5"/>
</p:tagLst>
</file>

<file path=ppt/tags/tag3.xml><?xml version="1.0" encoding="utf-8"?>
<p:tagLst xmlns:a="http://schemas.openxmlformats.org/drawingml/2006/main" xmlns:r="http://schemas.openxmlformats.org/officeDocument/2006/relationships" xmlns:p="http://schemas.openxmlformats.org/presentationml/2006/main">
  <p:tag name="TIMING" val="|2.4|11.9|1.5|4.8|9"/>
</p:tagLst>
</file>

<file path=ppt/tags/tag4.xml><?xml version="1.0" encoding="utf-8"?>
<p:tagLst xmlns:a="http://schemas.openxmlformats.org/drawingml/2006/main" xmlns:r="http://schemas.openxmlformats.org/officeDocument/2006/relationships" xmlns:p="http://schemas.openxmlformats.org/presentationml/2006/main">
  <p:tag name="TIMING" val="|1.2|26.4|2|4.1"/>
</p:tagLst>
</file>

<file path=ppt/tags/tag5.xml><?xml version="1.0" encoding="utf-8"?>
<p:tagLst xmlns:a="http://schemas.openxmlformats.org/drawingml/2006/main" xmlns:r="http://schemas.openxmlformats.org/officeDocument/2006/relationships" xmlns:p="http://schemas.openxmlformats.org/presentationml/2006/main">
  <p:tag name="TIMING" val="|2.7|3.9|1.6|2.6|13.8|4.6|3.3|3.8|6.3"/>
</p:tagLst>
</file>

<file path=ppt/tags/tag6.xml><?xml version="1.0" encoding="utf-8"?>
<p:tagLst xmlns:a="http://schemas.openxmlformats.org/drawingml/2006/main" xmlns:r="http://schemas.openxmlformats.org/officeDocument/2006/relationships" xmlns:p="http://schemas.openxmlformats.org/presentationml/2006/main">
  <p:tag name="TIMING" val="|2.1|8|11.3|11.5|13.4"/>
</p:tagLst>
</file>

<file path=ppt/tags/tag7.xml><?xml version="1.0" encoding="utf-8"?>
<p:tagLst xmlns:a="http://schemas.openxmlformats.org/drawingml/2006/main" xmlns:r="http://schemas.openxmlformats.org/officeDocument/2006/relationships" xmlns:p="http://schemas.openxmlformats.org/presentationml/2006/main">
  <p:tag name="TIMING" val="|2"/>
</p:tagLst>
</file>

<file path=ppt/tags/tag8.xml><?xml version="1.0" encoding="utf-8"?>
<p:tagLst xmlns:a="http://schemas.openxmlformats.org/drawingml/2006/main" xmlns:r="http://schemas.openxmlformats.org/officeDocument/2006/relationships" xmlns:p="http://schemas.openxmlformats.org/presentationml/2006/main">
  <p:tag name="TIMING" val="|2.2"/>
</p:tagLst>
</file>

<file path=ppt/tags/tag9.xml><?xml version="1.0" encoding="utf-8"?>
<p:tagLst xmlns:a="http://schemas.openxmlformats.org/drawingml/2006/main" xmlns:r="http://schemas.openxmlformats.org/officeDocument/2006/relationships" xmlns:p="http://schemas.openxmlformats.org/presentationml/2006/main">
  <p:tag name="TIMING" val="|2.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SNAP">
      <a:dk1>
        <a:srgbClr val="00205C"/>
      </a:dk1>
      <a:lt1>
        <a:sysClr val="window" lastClr="FFFFFF"/>
      </a:lt1>
      <a:dk2>
        <a:srgbClr val="3D3C3B"/>
      </a:dk2>
      <a:lt2>
        <a:srgbClr val="F2F2F2"/>
      </a:lt2>
      <a:accent1>
        <a:srgbClr val="009765"/>
      </a:accent1>
      <a:accent2>
        <a:srgbClr val="0092C1"/>
      </a:accent2>
      <a:accent3>
        <a:srgbClr val="0040A4"/>
      </a:accent3>
      <a:accent4>
        <a:srgbClr val="CC38B2"/>
      </a:accent4>
      <a:accent5>
        <a:srgbClr val="FF8720"/>
      </a:accent5>
      <a:accent6>
        <a:srgbClr val="00A3B2"/>
      </a:accent6>
      <a:hlink>
        <a:srgbClr val="275B9C"/>
      </a:hlink>
      <a:folHlink>
        <a:srgbClr val="954F72"/>
      </a:folHlink>
    </a:clrScheme>
    <a:fontScheme name="SNAP">
      <a:majorFont>
        <a:latin typeface="Helvetica Neue"/>
        <a:ea typeface=""/>
        <a:cs typeface=""/>
      </a:majorFont>
      <a:minorFont>
        <a:latin typeface="Helvetica Neu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AP PPT template" id="{37295435-E9E1-4F4A-904F-52EB2071BAEC}" vid="{A09BE671-AFC9-4CFE-BE16-A7EBBF294CE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8425B73E6431B448B26FE2148E1239E" ma:contentTypeVersion="2" ma:contentTypeDescription="Create a new document." ma:contentTypeScope="" ma:versionID="6d1a1dfcd5d0a0e2947f6894b1e3eb8b">
  <xsd:schema xmlns:xsd="http://www.w3.org/2001/XMLSchema" xmlns:xs="http://www.w3.org/2001/XMLSchema" xmlns:p="http://schemas.microsoft.com/office/2006/metadata/properties" xmlns:ns2="5d910b75-e43c-438e-bcfd-c22902066e4c" targetNamespace="http://schemas.microsoft.com/office/2006/metadata/properties" ma:root="true" ma:fieldsID="2a553a8e1b0a330b79b36c260814c91d" ns2:_="">
    <xsd:import namespace="5d910b75-e43c-438e-bcfd-c22902066e4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910b75-e43c-438e-bcfd-c22902066e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E09A48-FD65-43B2-A488-20D4E90EAF3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0788753-2169-4788-B7A6-37CFFCE622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910b75-e43c-438e-bcfd-c22902066e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7B87ED-954F-441D-986F-D29359AD86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2418</TotalTime>
  <Words>1116</Words>
  <Application>Microsoft Office PowerPoint</Application>
  <PresentationFormat>Custom</PresentationFormat>
  <Paragraphs>154</Paragraphs>
  <Slides>13</Slides>
  <Notes>12</Notes>
  <HiddenSlides>1</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13</vt:i4>
      </vt:variant>
    </vt:vector>
  </HeadingPairs>
  <TitlesOfParts>
    <vt:vector size="28" baseType="lpstr">
      <vt:lpstr>Helvetica Neue</vt:lpstr>
      <vt:lpstr>Open Sans Light Bold</vt:lpstr>
      <vt:lpstr>Arial</vt:lpstr>
      <vt:lpstr>HelveticaNeue-Bold</vt:lpstr>
      <vt:lpstr>Arimo Bold</vt:lpstr>
      <vt:lpstr>Comic Sans MS</vt:lpstr>
      <vt:lpstr>Open Sans</vt:lpstr>
      <vt:lpstr>Courier New</vt:lpstr>
      <vt:lpstr>Helveticish Bold</vt:lpstr>
      <vt:lpstr>Calibri</vt:lpstr>
      <vt:lpstr>Symbol</vt:lpstr>
      <vt:lpstr>Helveticish</vt:lpstr>
      <vt:lpstr>Arimo</vt:lpstr>
      <vt:lpstr>Office Theme</vt:lpstr>
      <vt:lpstr>1_Office Theme</vt:lpstr>
      <vt:lpstr>PowerPoint Presentation</vt:lpstr>
      <vt:lpstr>PowerPoint Presentation</vt:lpstr>
      <vt:lpstr>STEM Nation Award – National Update</vt:lpstr>
      <vt:lpstr>PowerPoint Presentation</vt:lpstr>
      <vt:lpstr>The five elements</vt:lpstr>
      <vt:lpstr>PowerPoint Presentation</vt:lpstr>
      <vt:lpstr>PowerPoint Presentation</vt:lpstr>
      <vt:lpstr>PowerPoint Presentation</vt:lpstr>
      <vt:lpstr>PowerPoint Presentation</vt:lpstr>
      <vt:lpstr>PowerPoint Presentation</vt:lpstr>
      <vt:lpstr>Support Structures / Opportunities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Nation Award - West Lothian.pptx</dc:title>
  <dc:creator>Stewart I (Ian)</dc:creator>
  <cp:lastModifiedBy>Ian Stewart</cp:lastModifiedBy>
  <cp:revision>26</cp:revision>
  <dcterms:created xsi:type="dcterms:W3CDTF">2006-08-16T00:00:00Z</dcterms:created>
  <dcterms:modified xsi:type="dcterms:W3CDTF">2023-02-15T15:45:04Z</dcterms:modified>
  <dc:identifier>DAFMG5kQvxk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0x01010018425B73E6431B448B26FE2148E1239E</vt:lpwstr>
  </property>
</Properties>
</file>