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59" r:id="rId3"/>
    <p:sldId id="260" r:id="rId4"/>
    <p:sldId id="262" r:id="rId5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60" d="100"/>
          <a:sy n="60" d="100"/>
        </p:scale>
        <p:origin x="684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9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4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64" indent="0" algn="ctr">
              <a:buNone/>
              <a:defRPr sz="2800"/>
            </a:lvl2pPr>
            <a:lvl3pPr marL="1280128" indent="0" algn="ctr">
              <a:buNone/>
              <a:defRPr sz="2520"/>
            </a:lvl3pPr>
            <a:lvl4pPr marL="1920192" indent="0" algn="ctr">
              <a:buNone/>
              <a:defRPr sz="2240"/>
            </a:lvl4pPr>
            <a:lvl5pPr marL="2560256" indent="0" algn="ctr">
              <a:buNone/>
              <a:defRPr sz="2240"/>
            </a:lvl5pPr>
            <a:lvl6pPr marL="3200320" indent="0" algn="ctr">
              <a:buNone/>
              <a:defRPr sz="2240"/>
            </a:lvl6pPr>
            <a:lvl7pPr marL="3840384" indent="0" algn="ctr">
              <a:buNone/>
              <a:defRPr sz="2240"/>
            </a:lvl7pPr>
            <a:lvl8pPr marL="4480448" indent="0" algn="ctr">
              <a:buNone/>
              <a:defRPr sz="2240"/>
            </a:lvl8pPr>
            <a:lvl9pPr marL="5120512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9E0F-4122-493B-9A92-671348F81D6F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27A1-0D61-494C-AD6B-8D0B2F3681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83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9E0F-4122-493B-9A92-671348F81D6F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27A1-0D61-494C-AD6B-8D0B2F3681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1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8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3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9E0F-4122-493B-9A92-671348F81D6F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27A1-0D61-494C-AD6B-8D0B2F3681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997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9E0F-4122-493B-9A92-671348F81D6F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27A1-0D61-494C-AD6B-8D0B2F3681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204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6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64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2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192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256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384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448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512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9E0F-4122-493B-9A92-671348F81D6F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27A1-0D61-494C-AD6B-8D0B2F3681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854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1" y="2555876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1" y="2555876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9E0F-4122-493B-9A92-671348F81D6F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27A1-0D61-494C-AD6B-8D0B2F3681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518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511177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9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64" indent="0">
              <a:buNone/>
              <a:defRPr sz="2800" b="1"/>
            </a:lvl2pPr>
            <a:lvl3pPr marL="1280128" indent="0">
              <a:buNone/>
              <a:defRPr sz="2520" b="1"/>
            </a:lvl3pPr>
            <a:lvl4pPr marL="1920192" indent="0">
              <a:buNone/>
              <a:defRPr sz="2240" b="1"/>
            </a:lvl4pPr>
            <a:lvl5pPr marL="2560256" indent="0">
              <a:buNone/>
              <a:defRPr sz="2240" b="1"/>
            </a:lvl5pPr>
            <a:lvl6pPr marL="3200320" indent="0">
              <a:buNone/>
              <a:defRPr sz="2240" b="1"/>
            </a:lvl6pPr>
            <a:lvl7pPr marL="3840384" indent="0">
              <a:buNone/>
              <a:defRPr sz="2240" b="1"/>
            </a:lvl7pPr>
            <a:lvl8pPr marL="4480448" indent="0">
              <a:buNone/>
              <a:defRPr sz="2240" b="1"/>
            </a:lvl8pPr>
            <a:lvl9pPr marL="5120512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6"/>
            <a:ext cx="5415676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2" y="2353629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64" indent="0">
              <a:buNone/>
              <a:defRPr sz="2800" b="1"/>
            </a:lvl2pPr>
            <a:lvl3pPr marL="1280128" indent="0">
              <a:buNone/>
              <a:defRPr sz="2520" b="1"/>
            </a:lvl3pPr>
            <a:lvl4pPr marL="1920192" indent="0">
              <a:buNone/>
              <a:defRPr sz="2240" b="1"/>
            </a:lvl4pPr>
            <a:lvl5pPr marL="2560256" indent="0">
              <a:buNone/>
              <a:defRPr sz="2240" b="1"/>
            </a:lvl5pPr>
            <a:lvl6pPr marL="3200320" indent="0">
              <a:buNone/>
              <a:defRPr sz="2240" b="1"/>
            </a:lvl6pPr>
            <a:lvl7pPr marL="3840384" indent="0">
              <a:buNone/>
              <a:defRPr sz="2240" b="1"/>
            </a:lvl7pPr>
            <a:lvl8pPr marL="4480448" indent="0">
              <a:buNone/>
              <a:defRPr sz="2240" b="1"/>
            </a:lvl8pPr>
            <a:lvl9pPr marL="5120512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2" y="3507106"/>
            <a:ext cx="5442347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9E0F-4122-493B-9A92-671348F81D6F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27A1-0D61-494C-AD6B-8D0B2F3681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407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9E0F-4122-493B-9A92-671348F81D6F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27A1-0D61-494C-AD6B-8D0B2F3681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584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9E0F-4122-493B-9A92-671348F81D6F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27A1-0D61-494C-AD6B-8D0B2F3681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767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80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8"/>
            <a:ext cx="6480811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80" y="2880361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64" indent="0">
              <a:buNone/>
              <a:defRPr sz="1960"/>
            </a:lvl2pPr>
            <a:lvl3pPr marL="1280128" indent="0">
              <a:buNone/>
              <a:defRPr sz="1680"/>
            </a:lvl3pPr>
            <a:lvl4pPr marL="1920192" indent="0">
              <a:buNone/>
              <a:defRPr sz="1400"/>
            </a:lvl4pPr>
            <a:lvl5pPr marL="2560256" indent="0">
              <a:buNone/>
              <a:defRPr sz="1400"/>
            </a:lvl5pPr>
            <a:lvl6pPr marL="3200320" indent="0">
              <a:buNone/>
              <a:defRPr sz="1400"/>
            </a:lvl6pPr>
            <a:lvl7pPr marL="3840384" indent="0">
              <a:buNone/>
              <a:defRPr sz="1400"/>
            </a:lvl7pPr>
            <a:lvl8pPr marL="4480448" indent="0">
              <a:buNone/>
              <a:defRPr sz="1400"/>
            </a:lvl8pPr>
            <a:lvl9pPr marL="5120512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9E0F-4122-493B-9A92-671348F81D6F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27A1-0D61-494C-AD6B-8D0B2F3681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7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80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8"/>
            <a:ext cx="6480811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64" indent="0">
              <a:buNone/>
              <a:defRPr sz="3920"/>
            </a:lvl2pPr>
            <a:lvl3pPr marL="1280128" indent="0">
              <a:buNone/>
              <a:defRPr sz="3360"/>
            </a:lvl3pPr>
            <a:lvl4pPr marL="1920192" indent="0">
              <a:buNone/>
              <a:defRPr sz="2800"/>
            </a:lvl4pPr>
            <a:lvl5pPr marL="2560256" indent="0">
              <a:buNone/>
              <a:defRPr sz="2800"/>
            </a:lvl5pPr>
            <a:lvl6pPr marL="3200320" indent="0">
              <a:buNone/>
              <a:defRPr sz="2800"/>
            </a:lvl6pPr>
            <a:lvl7pPr marL="3840384" indent="0">
              <a:buNone/>
              <a:defRPr sz="2800"/>
            </a:lvl7pPr>
            <a:lvl8pPr marL="4480448" indent="0">
              <a:buNone/>
              <a:defRPr sz="2800"/>
            </a:lvl8pPr>
            <a:lvl9pPr marL="5120512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80" y="2880361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64" indent="0">
              <a:buNone/>
              <a:defRPr sz="1960"/>
            </a:lvl2pPr>
            <a:lvl3pPr marL="1280128" indent="0">
              <a:buNone/>
              <a:defRPr sz="1680"/>
            </a:lvl3pPr>
            <a:lvl4pPr marL="1920192" indent="0">
              <a:buNone/>
              <a:defRPr sz="1400"/>
            </a:lvl4pPr>
            <a:lvl5pPr marL="2560256" indent="0">
              <a:buNone/>
              <a:defRPr sz="1400"/>
            </a:lvl5pPr>
            <a:lvl6pPr marL="3200320" indent="0">
              <a:buNone/>
              <a:defRPr sz="1400"/>
            </a:lvl6pPr>
            <a:lvl7pPr marL="3840384" indent="0">
              <a:buNone/>
              <a:defRPr sz="1400"/>
            </a:lvl7pPr>
            <a:lvl8pPr marL="4480448" indent="0">
              <a:buNone/>
              <a:defRPr sz="1400"/>
            </a:lvl8pPr>
            <a:lvl9pPr marL="5120512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9E0F-4122-493B-9A92-671348F81D6F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E27A1-0D61-494C-AD6B-8D0B2F3681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160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1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1" y="2555876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1" y="8898893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29E0F-4122-493B-9A92-671348F81D6F}" type="datetimeFigureOut">
              <a:rPr lang="en-GB" smtClean="0"/>
              <a:t>09/10/2019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1" y="8898893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1" y="8898893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E27A1-0D61-494C-AD6B-8D0B2F3681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102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28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32" indent="-320032" algn="l" defTabSz="1280128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096" indent="-320032" algn="l" defTabSz="128012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160" indent="-320032" algn="l" defTabSz="128012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24" indent="-320032" algn="l" defTabSz="128012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288" indent="-320032" algn="l" defTabSz="128012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352" indent="-320032" algn="l" defTabSz="128012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416" indent="-320032" algn="l" defTabSz="128012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480" indent="-320032" algn="l" defTabSz="128012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544" indent="-320032" algn="l" defTabSz="1280128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2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64" algn="l" defTabSz="128012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28" algn="l" defTabSz="128012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192" algn="l" defTabSz="128012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256" algn="l" defTabSz="128012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320" algn="l" defTabSz="128012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384" algn="l" defTabSz="128012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448" algn="l" defTabSz="128012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512" algn="l" defTabSz="1280128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723355"/>
              </p:ext>
            </p:extLst>
          </p:nvPr>
        </p:nvGraphicFramePr>
        <p:xfrm>
          <a:off x="186760" y="2325171"/>
          <a:ext cx="12428080" cy="7043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7020">
                  <a:extLst>
                    <a:ext uri="{9D8B030D-6E8A-4147-A177-3AD203B41FA5}">
                      <a16:colId xmlns:a16="http://schemas.microsoft.com/office/drawing/2014/main" val="4165761110"/>
                    </a:ext>
                  </a:extLst>
                </a:gridCol>
                <a:gridCol w="3107020">
                  <a:extLst>
                    <a:ext uri="{9D8B030D-6E8A-4147-A177-3AD203B41FA5}">
                      <a16:colId xmlns:a16="http://schemas.microsoft.com/office/drawing/2014/main" val="4281154092"/>
                    </a:ext>
                  </a:extLst>
                </a:gridCol>
                <a:gridCol w="3107020">
                  <a:extLst>
                    <a:ext uri="{9D8B030D-6E8A-4147-A177-3AD203B41FA5}">
                      <a16:colId xmlns:a16="http://schemas.microsoft.com/office/drawing/2014/main" val="71924546"/>
                    </a:ext>
                  </a:extLst>
                </a:gridCol>
                <a:gridCol w="3107020">
                  <a:extLst>
                    <a:ext uri="{9D8B030D-6E8A-4147-A177-3AD203B41FA5}">
                      <a16:colId xmlns:a16="http://schemas.microsoft.com/office/drawing/2014/main" val="180368845"/>
                    </a:ext>
                  </a:extLst>
                </a:gridCol>
              </a:tblGrid>
              <a:tr h="113357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Before 1800</a:t>
                      </a:r>
                      <a:endParaRPr lang="en-GB" sz="2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1800-1889</a:t>
                      </a:r>
                      <a:endParaRPr lang="en-GB" sz="2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1890-1950</a:t>
                      </a:r>
                      <a:endParaRPr lang="en-GB" sz="2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1951-Now</a:t>
                      </a:r>
                      <a:endParaRPr lang="en-GB" sz="2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7400422"/>
                  </a:ext>
                </a:extLst>
              </a:tr>
              <a:tr h="119406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Architect</a:t>
                      </a: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Sewing Machine Operator</a:t>
                      </a:r>
                      <a:endParaRPr lang="en-GB" sz="2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Pilot</a:t>
                      </a:r>
                      <a:endParaRPr lang="en-GB" sz="2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 regulator</a:t>
                      </a: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4104029"/>
                  </a:ext>
                </a:extLst>
              </a:tr>
              <a:tr h="1194068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Midwife</a:t>
                      </a:r>
                      <a:endParaRPr lang="en-GB" sz="2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Police officer</a:t>
                      </a:r>
                      <a:endParaRPr lang="en-GB" sz="2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Electronic engineer</a:t>
                      </a:r>
                      <a:endParaRPr lang="en-GB" sz="2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Video Game Developer</a:t>
                      </a:r>
                      <a:endParaRPr lang="en-GB" sz="2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9382675"/>
                  </a:ext>
                </a:extLst>
              </a:tr>
              <a:tr h="113357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Town planner</a:t>
                      </a:r>
                      <a:endParaRPr lang="en-GB" sz="2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Electrician</a:t>
                      </a: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</a:t>
                      </a:r>
                      <a:r>
                        <a:rPr lang="en-GB" sz="28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mechanic</a:t>
                      </a:r>
                      <a:endParaRPr lang="en-GB" sz="2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CGI Animator</a:t>
                      </a:r>
                      <a:endParaRPr lang="en-GB" sz="2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9783483"/>
                  </a:ext>
                </a:extLst>
              </a:tr>
              <a:tr h="1194068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80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Journalist</a:t>
                      </a:r>
                      <a:endParaRPr lang="en-GB" sz="2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Physiotherapist</a:t>
                      </a:r>
                      <a:endParaRPr lang="en-GB" sz="2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Audio</a:t>
                      </a:r>
                      <a:r>
                        <a:rPr lang="en-GB" sz="28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Mixing Engineer</a:t>
                      </a:r>
                      <a:endParaRPr lang="en-GB" sz="2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Professional Rugby </a:t>
                      </a:r>
                      <a:r>
                        <a:rPr lang="en-GB" sz="24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Union Player</a:t>
                      </a:r>
                      <a:endParaRPr lang="en-GB" sz="24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7218151"/>
                  </a:ext>
                </a:extLst>
              </a:tr>
              <a:tr h="1194068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Teacher</a:t>
                      </a:r>
                      <a:endParaRPr lang="en-GB" sz="2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Forensic Scientist</a:t>
                      </a:r>
                      <a:endParaRPr lang="en-GB" sz="2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Professional</a:t>
                      </a:r>
                      <a:r>
                        <a:rPr lang="en-GB" sz="28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Footballer</a:t>
                      </a:r>
                      <a:endParaRPr lang="en-GB" sz="2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Triage Nurse</a:t>
                      </a:r>
                      <a:endParaRPr lang="en-GB" sz="2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420159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7322" y="323726"/>
            <a:ext cx="12428083" cy="2001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18" dirty="0">
                <a:latin typeface="Arial" panose="020B0604020202020204" pitchFamily="34" charset="0"/>
                <a:cs typeface="Arial" panose="020B0604020202020204" pitchFamily="34" charset="0"/>
              </a:rPr>
              <a:t>Work Across The Years</a:t>
            </a:r>
          </a:p>
          <a:p>
            <a:endParaRPr lang="en-GB" sz="258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585" dirty="0">
                <a:latin typeface="Arial" panose="020B0604020202020204" pitchFamily="34" charset="0"/>
                <a:cs typeface="Arial" panose="020B0604020202020204" pitchFamily="34" charset="0"/>
              </a:rPr>
              <a:t>Group the lists of jobs in to when they first started.</a:t>
            </a:r>
          </a:p>
          <a:p>
            <a:endParaRPr lang="en-GB" sz="361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75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960242"/>
              </p:ext>
            </p:extLst>
          </p:nvPr>
        </p:nvGraphicFramePr>
        <p:xfrm>
          <a:off x="217321" y="2325170"/>
          <a:ext cx="12428080" cy="7043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7020">
                  <a:extLst>
                    <a:ext uri="{9D8B030D-6E8A-4147-A177-3AD203B41FA5}">
                      <a16:colId xmlns:a16="http://schemas.microsoft.com/office/drawing/2014/main" val="4165761110"/>
                    </a:ext>
                  </a:extLst>
                </a:gridCol>
                <a:gridCol w="3107020">
                  <a:extLst>
                    <a:ext uri="{9D8B030D-6E8A-4147-A177-3AD203B41FA5}">
                      <a16:colId xmlns:a16="http://schemas.microsoft.com/office/drawing/2014/main" val="4281154092"/>
                    </a:ext>
                  </a:extLst>
                </a:gridCol>
                <a:gridCol w="3107020">
                  <a:extLst>
                    <a:ext uri="{9D8B030D-6E8A-4147-A177-3AD203B41FA5}">
                      <a16:colId xmlns:a16="http://schemas.microsoft.com/office/drawing/2014/main" val="71924546"/>
                    </a:ext>
                  </a:extLst>
                </a:gridCol>
                <a:gridCol w="3107020">
                  <a:extLst>
                    <a:ext uri="{9D8B030D-6E8A-4147-A177-3AD203B41FA5}">
                      <a16:colId xmlns:a16="http://schemas.microsoft.com/office/drawing/2014/main" val="180368845"/>
                    </a:ext>
                  </a:extLst>
                </a:gridCol>
              </a:tblGrid>
              <a:tr h="113357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Before 1800</a:t>
                      </a:r>
                      <a:endParaRPr lang="en-GB" sz="2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1800-1889</a:t>
                      </a:r>
                      <a:endParaRPr lang="en-GB" sz="2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1890-1950</a:t>
                      </a:r>
                      <a:endParaRPr lang="en-GB" sz="2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1951-Now</a:t>
                      </a:r>
                      <a:endParaRPr lang="en-GB" sz="2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7400422"/>
                  </a:ext>
                </a:extLst>
              </a:tr>
              <a:tr h="119406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4104029"/>
                  </a:ext>
                </a:extLst>
              </a:tr>
              <a:tr h="1194068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9382675"/>
                  </a:ext>
                </a:extLst>
              </a:tr>
              <a:tr h="113357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9783483"/>
                  </a:ext>
                </a:extLst>
              </a:tr>
              <a:tr h="1194068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7218151"/>
                  </a:ext>
                </a:extLst>
              </a:tr>
              <a:tr h="1194068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420159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7322" y="323726"/>
            <a:ext cx="12428083" cy="2001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18" dirty="0">
                <a:latin typeface="Arial" panose="020B0604020202020204" pitchFamily="34" charset="0"/>
                <a:cs typeface="Arial" panose="020B0604020202020204" pitchFamily="34" charset="0"/>
              </a:rPr>
              <a:t>Work Across The Years</a:t>
            </a:r>
          </a:p>
          <a:p>
            <a:endParaRPr lang="en-GB" sz="258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585" dirty="0">
                <a:latin typeface="Arial" panose="020B0604020202020204" pitchFamily="34" charset="0"/>
                <a:cs typeface="Arial" panose="020B0604020202020204" pitchFamily="34" charset="0"/>
              </a:rPr>
              <a:t>Group the </a:t>
            </a:r>
            <a:r>
              <a:rPr lang="en-GB" sz="2585" dirty="0" smtClean="0">
                <a:latin typeface="Arial" panose="020B0604020202020204" pitchFamily="34" charset="0"/>
                <a:cs typeface="Arial" panose="020B0604020202020204" pitchFamily="34" charset="0"/>
              </a:rPr>
              <a:t>blue job cards by when </a:t>
            </a:r>
            <a:r>
              <a:rPr lang="en-GB" sz="2585" dirty="0">
                <a:latin typeface="Arial" panose="020B0604020202020204" pitchFamily="34" charset="0"/>
                <a:cs typeface="Arial" panose="020B0604020202020204" pitchFamily="34" charset="0"/>
              </a:rPr>
              <a:t>they first </a:t>
            </a:r>
            <a:r>
              <a:rPr lang="en-GB" sz="2585" dirty="0" smtClean="0">
                <a:latin typeface="Arial" panose="020B0604020202020204" pitchFamily="34" charset="0"/>
                <a:cs typeface="Arial" panose="020B0604020202020204" pitchFamily="34" charset="0"/>
              </a:rPr>
              <a:t>existed.</a:t>
            </a:r>
            <a:endParaRPr lang="en-GB" sz="258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1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98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7322" y="323726"/>
            <a:ext cx="12428083" cy="1205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18" dirty="0" smtClean="0">
                <a:latin typeface="Arial" panose="020B0604020202020204" pitchFamily="34" charset="0"/>
                <a:cs typeface="Arial" panose="020B0604020202020204" pitchFamily="34" charset="0"/>
              </a:rPr>
              <a:t>Choose three of the jobs (blue cards) and link the employability skills (yellow cards) to the jobs</a:t>
            </a:r>
            <a:endParaRPr lang="en-GB" sz="361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562653"/>
              </p:ext>
            </p:extLst>
          </p:nvPr>
        </p:nvGraphicFramePr>
        <p:xfrm>
          <a:off x="1594669" y="2630906"/>
          <a:ext cx="9416715" cy="5261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8905">
                  <a:extLst>
                    <a:ext uri="{9D8B030D-6E8A-4147-A177-3AD203B41FA5}">
                      <a16:colId xmlns:a16="http://schemas.microsoft.com/office/drawing/2014/main" val="4281154092"/>
                    </a:ext>
                  </a:extLst>
                </a:gridCol>
                <a:gridCol w="3138905">
                  <a:extLst>
                    <a:ext uri="{9D8B030D-6E8A-4147-A177-3AD203B41FA5}">
                      <a16:colId xmlns:a16="http://schemas.microsoft.com/office/drawing/2014/main" val="71924546"/>
                    </a:ext>
                  </a:extLst>
                </a:gridCol>
                <a:gridCol w="3138905">
                  <a:extLst>
                    <a:ext uri="{9D8B030D-6E8A-4147-A177-3AD203B41FA5}">
                      <a16:colId xmlns:a16="http://schemas.microsoft.com/office/drawing/2014/main" val="180368845"/>
                    </a:ext>
                  </a:extLst>
                </a:gridCol>
              </a:tblGrid>
              <a:tr h="105236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8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8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Job One</a:t>
                      </a:r>
                      <a:endParaRPr lang="en-GB" sz="28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4104029"/>
                  </a:ext>
                </a:extLst>
              </a:tr>
              <a:tr h="105236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8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8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8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9382675"/>
                  </a:ext>
                </a:extLst>
              </a:tr>
              <a:tr h="10523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Job Two</a:t>
                      </a:r>
                      <a:endParaRPr lang="en-GB" sz="28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8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9783483"/>
                  </a:ext>
                </a:extLst>
              </a:tr>
              <a:tr h="105236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8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8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8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7218151"/>
                  </a:ext>
                </a:extLst>
              </a:tr>
              <a:tr h="105236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8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 marL="118169" marR="118169" marT="59084" marB="5908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8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Job</a:t>
                      </a:r>
                      <a:r>
                        <a:rPr lang="en-GB" sz="28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Three</a:t>
                      </a:r>
                      <a:endParaRPr lang="en-GB" sz="28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4201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217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79062"/>
              </p:ext>
            </p:extLst>
          </p:nvPr>
        </p:nvGraphicFramePr>
        <p:xfrm>
          <a:off x="673767" y="1956202"/>
          <a:ext cx="11486148" cy="7300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8716">
                  <a:extLst>
                    <a:ext uri="{9D8B030D-6E8A-4147-A177-3AD203B41FA5}">
                      <a16:colId xmlns:a16="http://schemas.microsoft.com/office/drawing/2014/main" val="4165761110"/>
                    </a:ext>
                  </a:extLst>
                </a:gridCol>
                <a:gridCol w="3828716">
                  <a:extLst>
                    <a:ext uri="{9D8B030D-6E8A-4147-A177-3AD203B41FA5}">
                      <a16:colId xmlns:a16="http://schemas.microsoft.com/office/drawing/2014/main" val="4281154092"/>
                    </a:ext>
                  </a:extLst>
                </a:gridCol>
                <a:gridCol w="3828716">
                  <a:extLst>
                    <a:ext uri="{9D8B030D-6E8A-4147-A177-3AD203B41FA5}">
                      <a16:colId xmlns:a16="http://schemas.microsoft.com/office/drawing/2014/main" val="71924546"/>
                    </a:ext>
                  </a:extLst>
                </a:gridCol>
              </a:tblGrid>
              <a:tr h="81112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 </a:t>
                      </a:r>
                      <a:endParaRPr lang="en-GB" sz="2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you know them</a:t>
                      </a:r>
                      <a:endParaRPr lang="en-GB" sz="2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Job</a:t>
                      </a:r>
                      <a:endParaRPr lang="en-GB" sz="26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7400422"/>
                  </a:ext>
                </a:extLst>
              </a:tr>
              <a:tr h="8111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4104029"/>
                  </a:ext>
                </a:extLst>
              </a:tr>
              <a:tr h="81112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585656"/>
                  </a:ext>
                </a:extLst>
              </a:tr>
              <a:tr h="81112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1980545"/>
                  </a:ext>
                </a:extLst>
              </a:tr>
              <a:tr h="81112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1259193"/>
                  </a:ext>
                </a:extLst>
              </a:tr>
              <a:tr h="81112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9382675"/>
                  </a:ext>
                </a:extLst>
              </a:tr>
              <a:tr h="81112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9783483"/>
                  </a:ext>
                </a:extLst>
              </a:tr>
              <a:tr h="81112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7218151"/>
                  </a:ext>
                </a:extLst>
              </a:tr>
              <a:tr h="81112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GB" sz="2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59084" marB="5908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420159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7322" y="323726"/>
            <a:ext cx="12428083" cy="2001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18" dirty="0">
                <a:latin typeface="Arial" panose="020B0604020202020204" pitchFamily="34" charset="0"/>
                <a:cs typeface="Arial" panose="020B0604020202020204" pitchFamily="34" charset="0"/>
              </a:rPr>
              <a:t>Work Across </a:t>
            </a:r>
            <a:r>
              <a:rPr lang="en-GB" sz="3618" dirty="0" smtClean="0">
                <a:latin typeface="Arial" panose="020B0604020202020204" pitchFamily="34" charset="0"/>
                <a:cs typeface="Arial" panose="020B0604020202020204" pitchFamily="34" charset="0"/>
              </a:rPr>
              <a:t>My Community</a:t>
            </a:r>
            <a:endParaRPr lang="en-GB" sz="3618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58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585" dirty="0" smtClean="0">
                <a:latin typeface="Arial" panose="020B0604020202020204" pitchFamily="34" charset="0"/>
                <a:cs typeface="Arial" panose="020B0604020202020204" pitchFamily="34" charset="0"/>
              </a:rPr>
              <a:t>As a group list the range of jobs that people you know do.</a:t>
            </a:r>
            <a:endParaRPr lang="en-GB" sz="258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1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66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3F5DF31981C74B853533D5D215F9CF" ma:contentTypeVersion="15" ma:contentTypeDescription="Create a new document." ma:contentTypeScope="" ma:versionID="ffcf1591ac56465cdbfd3416ae6e0bd6">
  <xsd:schema xmlns:xsd="http://www.w3.org/2001/XMLSchema" xmlns:xs="http://www.w3.org/2001/XMLSchema" xmlns:p="http://schemas.microsoft.com/office/2006/metadata/properties" xmlns:ns2="80b7c086-bf59-463a-ad26-e6a335c7428c" xmlns:ns3="9ece2f32-c07d-42ba-b78c-8080c60737ef" targetNamespace="http://schemas.microsoft.com/office/2006/metadata/properties" ma:root="true" ma:fieldsID="e36c77755c86249664b859fa0f1bc40e" ns2:_="" ns3:_="">
    <xsd:import namespace="80b7c086-bf59-463a-ad26-e6a335c7428c"/>
    <xsd:import namespace="9ece2f32-c07d-42ba-b78c-8080c60737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7c086-bf59-463a-ad26-e6a335c742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a8110b4-7946-418e-8ab0-d3d0ec8bff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ce2f32-c07d-42ba-b78c-8080c60737e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394047b-2ec5-4f48-8133-2cb0d3c30da2}" ma:internalName="TaxCatchAll" ma:showField="CatchAllData" ma:web="9ece2f32-c07d-42ba-b78c-8080c60737e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ece2f32-c07d-42ba-b78c-8080c60737ef" xsi:nil="true"/>
    <lcf76f155ced4ddcb4097134ff3c332f xmlns="80b7c086-bf59-463a-ad26-e6a335c7428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4303711-52BF-46FC-BFAC-A142D86C9DBC}"/>
</file>

<file path=customXml/itemProps2.xml><?xml version="1.0" encoding="utf-8"?>
<ds:datastoreItem xmlns:ds="http://schemas.openxmlformats.org/officeDocument/2006/customXml" ds:itemID="{85F95434-04E1-4C45-8EA9-B581E4CBD68C}"/>
</file>

<file path=customXml/itemProps3.xml><?xml version="1.0" encoding="utf-8"?>
<ds:datastoreItem xmlns:ds="http://schemas.openxmlformats.org/officeDocument/2006/customXml" ds:itemID="{FDCC65CB-D76F-4EF7-84A3-E0A6A5B5C17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659</TotalTime>
  <Words>130</Words>
  <Application>Microsoft Office PowerPoint</Application>
  <PresentationFormat>A3 Paper (297x420 mm)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Midlothian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Stewart</dc:creator>
  <cp:lastModifiedBy>Ian Stewart</cp:lastModifiedBy>
  <cp:revision>22</cp:revision>
  <dcterms:created xsi:type="dcterms:W3CDTF">2019-10-08T09:59:57Z</dcterms:created>
  <dcterms:modified xsi:type="dcterms:W3CDTF">2019-10-09T16:00:11Z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0x010100A93F5DF31981C74B853533D5D215F9CF</vt:lpwstr>
  </property>
</Properties>
</file>