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68" r:id="rId4"/>
    <p:sldId id="292" r:id="rId5"/>
    <p:sldId id="271" r:id="rId6"/>
    <p:sldId id="272" r:id="rId7"/>
    <p:sldId id="273" r:id="rId8"/>
    <p:sldId id="274" r:id="rId9"/>
    <p:sldId id="276" r:id="rId10"/>
    <p:sldId id="275" r:id="rId11"/>
    <p:sldId id="281" r:id="rId12"/>
    <p:sldId id="278" r:id="rId13"/>
    <p:sldId id="280" r:id="rId14"/>
    <p:sldId id="277" r:id="rId15"/>
    <p:sldId id="282" r:id="rId16"/>
    <p:sldId id="288" r:id="rId17"/>
    <p:sldId id="289" r:id="rId18"/>
    <p:sldId id="290" r:id="rId19"/>
    <p:sldId id="293" r:id="rId20"/>
    <p:sldId id="294" r:id="rId21"/>
    <p:sldId id="29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1" d="100"/>
          <a:sy n="41" d="100"/>
        </p:scale>
        <p:origin x="52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1828F-1D64-4297-9486-A8C6461CEB7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61FA3-F921-4692-A38B-D374C4213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273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347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735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240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880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41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144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199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ED2E-D08A-45FE-8939-3FE049BFD424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5BA4-BAA2-4EFF-958A-D5701343D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25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ED2E-D08A-45FE-8939-3FE049BFD424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5BA4-BAA2-4EFF-958A-D5701343D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49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ED2E-D08A-45FE-8939-3FE049BFD424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5BA4-BAA2-4EFF-958A-D5701343D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33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ED2E-D08A-45FE-8939-3FE049BFD424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5BA4-BAA2-4EFF-958A-D5701343D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84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ED2E-D08A-45FE-8939-3FE049BFD424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5BA4-BAA2-4EFF-958A-D5701343D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92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ED2E-D08A-45FE-8939-3FE049BFD424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5BA4-BAA2-4EFF-958A-D5701343D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9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ED2E-D08A-45FE-8939-3FE049BFD424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5BA4-BAA2-4EFF-958A-D5701343D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70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ED2E-D08A-45FE-8939-3FE049BFD424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5BA4-BAA2-4EFF-958A-D5701343D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24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ED2E-D08A-45FE-8939-3FE049BFD424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5BA4-BAA2-4EFF-958A-D5701343D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90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ED2E-D08A-45FE-8939-3FE049BFD424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5BA4-BAA2-4EFF-958A-D5701343D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40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ED2E-D08A-45FE-8939-3FE049BFD424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5BA4-BAA2-4EFF-958A-D5701343D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39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AED2E-D08A-45FE-8939-3FE049BFD424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45BA4-BAA2-4EFF-958A-D5701343D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69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9750" y="981075"/>
            <a:ext cx="8401050" cy="725488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GB" dirty="0"/>
            </a:br>
            <a:endParaRPr lang="en-GB" dirty="0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396081" y="5735637"/>
            <a:ext cx="66246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At </a:t>
            </a:r>
            <a:r>
              <a:rPr lang="en-GB" altLang="en-US" sz="1800" dirty="0" err="1"/>
              <a:t>Beeslack</a:t>
            </a:r>
            <a:r>
              <a:rPr lang="en-GB" altLang="en-US" sz="1800" dirty="0"/>
              <a:t> we </a:t>
            </a:r>
            <a:r>
              <a:rPr lang="en-GB" altLang="en-US" sz="1800" b="1" dirty="0"/>
              <a:t>#</a:t>
            </a:r>
            <a:r>
              <a:rPr lang="en-GB" altLang="en-US" sz="1800" b="1" dirty="0" err="1"/>
              <a:t>strivetobe</a:t>
            </a:r>
            <a:r>
              <a:rPr lang="en-GB" altLang="en-US" sz="1800" b="1" dirty="0"/>
              <a:t> </a:t>
            </a:r>
            <a:r>
              <a:rPr lang="en-GB" altLang="en-US" sz="1800" b="1" dirty="0">
                <a:solidFill>
                  <a:srgbClr val="0070C0"/>
                </a:solidFill>
              </a:rPr>
              <a:t>successful, curious,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0070C0"/>
                </a:solidFill>
              </a:rPr>
              <a:t>responsible, resilient</a:t>
            </a:r>
            <a:r>
              <a:rPr lang="en-GB" altLang="en-US" sz="1800" b="1" dirty="0">
                <a:solidFill>
                  <a:srgbClr val="0066FF"/>
                </a:solidFill>
              </a:rPr>
              <a:t> </a:t>
            </a:r>
            <a:r>
              <a:rPr lang="en-GB" altLang="en-US" sz="1800" dirty="0"/>
              <a:t>and </a:t>
            </a:r>
            <a:r>
              <a:rPr lang="en-GB" altLang="en-US" sz="1800" b="1" dirty="0">
                <a:solidFill>
                  <a:srgbClr val="0070C0"/>
                </a:solidFill>
              </a:rPr>
              <a:t>respectful</a:t>
            </a:r>
            <a:r>
              <a:rPr lang="en-GB" altLang="en-US" sz="1800" dirty="0"/>
              <a:t> to allow us all to flourish,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grow and achieve.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28575" y="303213"/>
            <a:ext cx="8820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3000" b="1" dirty="0">
                <a:solidFill>
                  <a:srgbClr val="0070C0"/>
                </a:solidFill>
              </a:rPr>
              <a:t>Work Across the Years</a:t>
            </a:r>
          </a:p>
        </p:txBody>
      </p:sp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323850" y="1339850"/>
            <a:ext cx="831056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u="sng" dirty="0">
                <a:latin typeface="Century Gothic" panose="020B0502020202020204" pitchFamily="34" charset="0"/>
              </a:rPr>
              <a:t>Learning Intentions: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entury Gothic" panose="020B0502020202020204" pitchFamily="34" charset="0"/>
              </a:rPr>
              <a:t>To reflect how the job market has changed over the years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b="1" u="sng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b="1" u="sng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u="sng" dirty="0">
                <a:latin typeface="Century Gothic" panose="020B0502020202020204" pitchFamily="34" charset="0"/>
              </a:rPr>
              <a:t>Success Criteria: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Work together to discuss how jobs continue to change.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latin typeface="Century Gothic" panose="020B0502020202020204" pitchFamily="34" charset="0"/>
              </a:rPr>
              <a:t>Skills:</a:t>
            </a:r>
            <a:endParaRPr lang="en-GB" altLang="en-US" sz="1800" b="1" u="sng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Team working       Respect others</a:t>
            </a:r>
            <a:endParaRPr lang="en-GB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pic>
        <p:nvPicPr>
          <p:cNvPr id="6150" name="Picture 9" descr="treeG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9620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79388"/>
            <a:ext cx="1055687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73688"/>
            <a:ext cx="1808163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0466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1278" y="506063"/>
            <a:ext cx="7781444" cy="10889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000" b="1" dirty="0">
                <a:solidFill>
                  <a:srgbClr val="002060"/>
                </a:solidFill>
                <a:latin typeface="Trebuchet MS" panose="020B0603020202020204" pitchFamily="34" charset="0"/>
              </a:rPr>
              <a:t>Task: Skills for Work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6846" y="1799925"/>
            <a:ext cx="8110308" cy="445649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2500" dirty="0">
                <a:solidFill>
                  <a:srgbClr val="002060"/>
                </a:solidFill>
                <a:latin typeface="Trebuchet MS" panose="020B0603020202020204" pitchFamily="34" charset="0"/>
              </a:rPr>
              <a:t>Choose 3 of the jobs (blue cards) and link the employability skills (yellow cards) to the jobs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2500" dirty="0">
                <a:solidFill>
                  <a:srgbClr val="002060"/>
                </a:solidFill>
                <a:latin typeface="Trebuchet MS" panose="020B0603020202020204" pitchFamily="34" charset="0"/>
              </a:rPr>
              <a:t>You can arrange as you wish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2500" dirty="0">
                <a:solidFill>
                  <a:srgbClr val="002060"/>
                </a:solidFill>
                <a:latin typeface="Trebuchet MS" panose="020B0603020202020204" pitchFamily="34" charset="0"/>
              </a:rPr>
              <a:t>Which job needs the most skills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500" dirty="0">
                <a:solidFill>
                  <a:srgbClr val="002060"/>
                </a:solidFill>
                <a:latin typeface="Trebuchet MS" panose="020B0603020202020204" pitchFamily="34" charset="0"/>
              </a:rPr>
              <a:t>Which skill links to the most jobs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50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500" dirty="0">
                <a:solidFill>
                  <a:srgbClr val="002060"/>
                </a:solidFill>
                <a:latin typeface="Trebuchet MS" panose="020B0603020202020204" pitchFamily="34" charset="0"/>
              </a:rPr>
              <a:t>If finished, complete task with another 3 jobs.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500" dirty="0">
                <a:solidFill>
                  <a:srgbClr val="002060"/>
                </a:solidFill>
                <a:latin typeface="Trebuchet MS" panose="020B0603020202020204" pitchFamily="34" charset="0"/>
              </a:rPr>
              <a:t>Discuss findings with whole class.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5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393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9750" y="981075"/>
            <a:ext cx="8401050" cy="725488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GB" dirty="0"/>
            </a:br>
            <a:endParaRPr lang="en-GB" dirty="0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396081" y="5735637"/>
            <a:ext cx="66246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At </a:t>
            </a:r>
            <a:r>
              <a:rPr lang="en-GB" altLang="en-US" sz="1800" dirty="0" err="1"/>
              <a:t>Beeslack</a:t>
            </a:r>
            <a:r>
              <a:rPr lang="en-GB" altLang="en-US" sz="1800" dirty="0"/>
              <a:t> we </a:t>
            </a:r>
            <a:r>
              <a:rPr lang="en-GB" altLang="en-US" sz="1800" b="1" dirty="0"/>
              <a:t>#</a:t>
            </a:r>
            <a:r>
              <a:rPr lang="en-GB" altLang="en-US" sz="1800" b="1" dirty="0" err="1"/>
              <a:t>strivetobe</a:t>
            </a:r>
            <a:r>
              <a:rPr lang="en-GB" altLang="en-US" sz="1800" b="1" dirty="0"/>
              <a:t> </a:t>
            </a:r>
            <a:r>
              <a:rPr lang="en-GB" altLang="en-US" sz="1800" b="1" dirty="0">
                <a:solidFill>
                  <a:srgbClr val="0070C0"/>
                </a:solidFill>
              </a:rPr>
              <a:t>successful, curious,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0070C0"/>
                </a:solidFill>
              </a:rPr>
              <a:t>responsible, resilient</a:t>
            </a:r>
            <a:r>
              <a:rPr lang="en-GB" altLang="en-US" sz="1800" b="1" dirty="0">
                <a:solidFill>
                  <a:srgbClr val="0066FF"/>
                </a:solidFill>
              </a:rPr>
              <a:t> </a:t>
            </a:r>
            <a:r>
              <a:rPr lang="en-GB" altLang="en-US" sz="1800" dirty="0"/>
              <a:t>and </a:t>
            </a:r>
            <a:r>
              <a:rPr lang="en-GB" altLang="en-US" sz="1800" b="1" dirty="0">
                <a:solidFill>
                  <a:srgbClr val="0070C0"/>
                </a:solidFill>
              </a:rPr>
              <a:t>respectful</a:t>
            </a:r>
            <a:r>
              <a:rPr lang="en-GB" altLang="en-US" sz="1800" dirty="0"/>
              <a:t> to allow us all to flourish,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grow and achieve.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28575" y="303213"/>
            <a:ext cx="8820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3000" b="1" dirty="0">
                <a:solidFill>
                  <a:srgbClr val="0070C0"/>
                </a:solidFill>
              </a:rPr>
              <a:t>Work Across My Community</a:t>
            </a:r>
          </a:p>
        </p:txBody>
      </p:sp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323850" y="1339850"/>
            <a:ext cx="831056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u="sng" dirty="0">
                <a:latin typeface="Century Gothic" panose="020B0502020202020204" pitchFamily="34" charset="0"/>
              </a:rPr>
              <a:t>Learning Intentions: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entury Gothic" panose="020B0502020202020204" pitchFamily="34" charset="0"/>
              </a:rPr>
              <a:t>To identify the range of jobs that you are aware within your network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b="1" u="sng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b="1" u="sng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u="sng" dirty="0">
                <a:latin typeface="Century Gothic" panose="020B0502020202020204" pitchFamily="34" charset="0"/>
              </a:rPr>
              <a:t>Success Criteria: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To identify a wider community to seek advice from.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latin typeface="Century Gothic" panose="020B0502020202020204" pitchFamily="34" charset="0"/>
              </a:rPr>
              <a:t>Skills:</a:t>
            </a:r>
            <a:endParaRPr lang="en-GB" altLang="en-US" sz="1800" b="1" u="sng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Team working       Respect others</a:t>
            </a:r>
            <a:endParaRPr lang="en-GB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pic>
        <p:nvPicPr>
          <p:cNvPr id="6150" name="Picture 9" descr="treeG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9620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79388"/>
            <a:ext cx="1055687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73688"/>
            <a:ext cx="1808163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756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1278" y="506063"/>
            <a:ext cx="7781444" cy="10889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000" b="1" dirty="0">
                <a:solidFill>
                  <a:srgbClr val="002060"/>
                </a:solidFill>
                <a:latin typeface="Trebuchet MS" panose="020B0603020202020204" pitchFamily="34" charset="0"/>
              </a:rPr>
              <a:t>Task: Work Across My Community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6846" y="1799925"/>
            <a:ext cx="8110308" cy="445649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2800" dirty="0">
                <a:solidFill>
                  <a:srgbClr val="002060"/>
                </a:solidFill>
                <a:latin typeface="Trebuchet MS" panose="020B0603020202020204" pitchFamily="34" charset="0"/>
              </a:rPr>
              <a:t>As a group, complete the sheet to identify the range of jobs carried out by family, friends and the wider community.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2800" dirty="0">
                <a:solidFill>
                  <a:srgbClr val="002060"/>
                </a:solidFill>
                <a:latin typeface="Trebuchet MS" panose="020B0603020202020204" pitchFamily="34" charset="0"/>
              </a:rPr>
              <a:t>Focus on the people you would be willing to approach for support / information.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800" dirty="0">
                <a:solidFill>
                  <a:srgbClr val="002060"/>
                </a:solidFill>
                <a:latin typeface="Trebuchet MS" panose="020B0603020202020204" pitchFamily="34" charset="0"/>
              </a:rPr>
              <a:t>If time, discuss findings with whole class.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8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13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614670"/>
              </p:ext>
            </p:extLst>
          </p:nvPr>
        </p:nvGraphicFramePr>
        <p:xfrm>
          <a:off x="762000" y="1466039"/>
          <a:ext cx="7620000" cy="5031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172">
                  <a:extLst>
                    <a:ext uri="{9D8B030D-6E8A-4147-A177-3AD203B41FA5}">
                      <a16:colId xmlns:a16="http://schemas.microsoft.com/office/drawing/2014/main" val="4165761110"/>
                    </a:ext>
                  </a:extLst>
                </a:gridCol>
                <a:gridCol w="2776828">
                  <a:extLst>
                    <a:ext uri="{9D8B030D-6E8A-4147-A177-3AD203B41FA5}">
                      <a16:colId xmlns:a16="http://schemas.microsoft.com/office/drawing/2014/main" val="4281154092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71924546"/>
                    </a:ext>
                  </a:extLst>
                </a:gridCol>
              </a:tblGrid>
              <a:tr h="80969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Who? 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you know them?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400422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104029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382675"/>
                  </a:ext>
                </a:extLst>
              </a:tr>
              <a:tr h="80969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783483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218151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20159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5230" y="231233"/>
            <a:ext cx="8877202" cy="1455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84" dirty="0">
                <a:latin typeface="Arial" panose="020B0604020202020204" pitchFamily="34" charset="0"/>
                <a:cs typeface="Arial" panose="020B0604020202020204" pitchFamily="34" charset="0"/>
              </a:rPr>
              <a:t>Work Across My Community</a:t>
            </a:r>
          </a:p>
          <a:p>
            <a:endParaRPr lang="en-GB" sz="184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46" dirty="0">
                <a:latin typeface="Arial" panose="020B0604020202020204" pitchFamily="34" charset="0"/>
                <a:cs typeface="Arial" panose="020B0604020202020204" pitchFamily="34" charset="0"/>
              </a:rPr>
              <a:t>As a group list the range of jobs that people you know do.</a:t>
            </a:r>
          </a:p>
          <a:p>
            <a:endParaRPr lang="en-GB" sz="258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40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9750" y="981075"/>
            <a:ext cx="8401050" cy="725488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GB" dirty="0"/>
            </a:br>
            <a:endParaRPr lang="en-GB" dirty="0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396081" y="5735637"/>
            <a:ext cx="66246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At </a:t>
            </a:r>
            <a:r>
              <a:rPr lang="en-GB" altLang="en-US" sz="1800" dirty="0" err="1"/>
              <a:t>Beeslack</a:t>
            </a:r>
            <a:r>
              <a:rPr lang="en-GB" altLang="en-US" sz="1800" dirty="0"/>
              <a:t> we </a:t>
            </a:r>
            <a:r>
              <a:rPr lang="en-GB" altLang="en-US" sz="1800" b="1" dirty="0"/>
              <a:t>#</a:t>
            </a:r>
            <a:r>
              <a:rPr lang="en-GB" altLang="en-US" sz="1800" b="1" dirty="0" err="1"/>
              <a:t>strivetobe</a:t>
            </a:r>
            <a:r>
              <a:rPr lang="en-GB" altLang="en-US" sz="1800" b="1" dirty="0"/>
              <a:t> </a:t>
            </a:r>
            <a:r>
              <a:rPr lang="en-GB" altLang="en-US" sz="1800" b="1" dirty="0">
                <a:solidFill>
                  <a:srgbClr val="0070C0"/>
                </a:solidFill>
              </a:rPr>
              <a:t>successful, curious,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0070C0"/>
                </a:solidFill>
              </a:rPr>
              <a:t>responsible, resilient</a:t>
            </a:r>
            <a:r>
              <a:rPr lang="en-GB" altLang="en-US" sz="1800" b="1" dirty="0">
                <a:solidFill>
                  <a:srgbClr val="0066FF"/>
                </a:solidFill>
              </a:rPr>
              <a:t> </a:t>
            </a:r>
            <a:r>
              <a:rPr lang="en-GB" altLang="en-US" sz="1800" dirty="0"/>
              <a:t>and </a:t>
            </a:r>
            <a:r>
              <a:rPr lang="en-GB" altLang="en-US" sz="1800" b="1" dirty="0">
                <a:solidFill>
                  <a:srgbClr val="0070C0"/>
                </a:solidFill>
              </a:rPr>
              <a:t>respectful</a:t>
            </a:r>
            <a:r>
              <a:rPr lang="en-GB" altLang="en-US" sz="1800" dirty="0"/>
              <a:t> to allow us all to flourish,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grow and achieve.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28575" y="303213"/>
            <a:ext cx="8820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3000" b="1" dirty="0">
                <a:solidFill>
                  <a:srgbClr val="0070C0"/>
                </a:solidFill>
              </a:rPr>
              <a:t>Curriculum to Work</a:t>
            </a:r>
          </a:p>
        </p:txBody>
      </p:sp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323850" y="1339850"/>
            <a:ext cx="831056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u="sng" dirty="0">
                <a:latin typeface="Century Gothic" panose="020B0502020202020204" pitchFamily="34" charset="0"/>
              </a:rPr>
              <a:t>Learning Intentions: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entury Gothic" panose="020B0502020202020204" pitchFamily="34" charset="0"/>
              </a:rPr>
              <a:t>To research the range of jobs that link to various areas of the curriculum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b="1" u="sng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b="1" u="sng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u="sng" dirty="0">
                <a:latin typeface="Century Gothic" panose="020B0502020202020204" pitchFamily="34" charset="0"/>
              </a:rPr>
              <a:t>Success Criteria: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To identify how various jobs and careers link to the school curriculum.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latin typeface="Century Gothic" panose="020B0502020202020204" pitchFamily="34" charset="0"/>
              </a:rPr>
              <a:t>Skills:</a:t>
            </a:r>
            <a:endParaRPr lang="en-GB" altLang="en-US" sz="1800" b="1" u="sng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Team working       Respect others</a:t>
            </a:r>
            <a:endParaRPr lang="en-GB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pic>
        <p:nvPicPr>
          <p:cNvPr id="6150" name="Picture 9" descr="treeG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9620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79388"/>
            <a:ext cx="1055687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73688"/>
            <a:ext cx="1808163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357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1278" y="506063"/>
            <a:ext cx="7781444" cy="10889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000" b="1" dirty="0">
                <a:solidFill>
                  <a:srgbClr val="002060"/>
                </a:solidFill>
                <a:latin typeface="Trebuchet MS" panose="020B0603020202020204" pitchFamily="34" charset="0"/>
              </a:rPr>
              <a:t>Task: Curriculum to Work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6846" y="1799925"/>
            <a:ext cx="8110308" cy="445649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2500" dirty="0">
                <a:solidFill>
                  <a:srgbClr val="002060"/>
                </a:solidFill>
                <a:latin typeface="Trebuchet MS" panose="020B0603020202020204" pitchFamily="34" charset="0"/>
              </a:rPr>
              <a:t>In your group, identify what you think is important to know about a job / career, list as many questions as you wish. (If needed your teacher has suggestions.)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2500" dirty="0">
                <a:solidFill>
                  <a:srgbClr val="002060"/>
                </a:solidFill>
                <a:latin typeface="Trebuchet MS" panose="020B0603020202020204" pitchFamily="34" charset="0"/>
              </a:rPr>
              <a:t>Individually, reflect on school subjects which interest you and find out about related jobs using the range of resources provided.</a:t>
            </a:r>
          </a:p>
        </p:txBody>
      </p:sp>
    </p:spTree>
    <p:extLst>
      <p:ext uri="{BB962C8B-B14F-4D97-AF65-F5344CB8AC3E}">
        <p14:creationId xmlns:p14="http://schemas.microsoft.com/office/powerpoint/2010/main" val="1340442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9750" y="981075"/>
            <a:ext cx="8401050" cy="725488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GB" dirty="0"/>
            </a:br>
            <a:endParaRPr lang="en-GB" dirty="0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396081" y="5735637"/>
            <a:ext cx="66246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At </a:t>
            </a:r>
            <a:r>
              <a:rPr lang="en-GB" altLang="en-US" sz="1800" dirty="0" err="1"/>
              <a:t>Beeslack</a:t>
            </a:r>
            <a:r>
              <a:rPr lang="en-GB" altLang="en-US" sz="1800" dirty="0"/>
              <a:t> we </a:t>
            </a:r>
            <a:r>
              <a:rPr lang="en-GB" altLang="en-US" sz="1800" b="1" dirty="0"/>
              <a:t>#</a:t>
            </a:r>
            <a:r>
              <a:rPr lang="en-GB" altLang="en-US" sz="1800" b="1" dirty="0" err="1"/>
              <a:t>strivetobe</a:t>
            </a:r>
            <a:r>
              <a:rPr lang="en-GB" altLang="en-US" sz="1800" b="1" dirty="0"/>
              <a:t> </a:t>
            </a:r>
            <a:r>
              <a:rPr lang="en-GB" altLang="en-US" sz="1800" b="1" dirty="0">
                <a:solidFill>
                  <a:srgbClr val="0070C0"/>
                </a:solidFill>
              </a:rPr>
              <a:t>successful, curious,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0070C0"/>
                </a:solidFill>
              </a:rPr>
              <a:t>responsible, resilient</a:t>
            </a:r>
            <a:r>
              <a:rPr lang="en-GB" altLang="en-US" sz="1800" b="1" dirty="0">
                <a:solidFill>
                  <a:srgbClr val="0066FF"/>
                </a:solidFill>
              </a:rPr>
              <a:t> </a:t>
            </a:r>
            <a:r>
              <a:rPr lang="en-GB" altLang="en-US" sz="1800" dirty="0"/>
              <a:t>and </a:t>
            </a:r>
            <a:r>
              <a:rPr lang="en-GB" altLang="en-US" sz="1800" b="1" dirty="0">
                <a:solidFill>
                  <a:srgbClr val="0070C0"/>
                </a:solidFill>
              </a:rPr>
              <a:t>respectful</a:t>
            </a:r>
            <a:r>
              <a:rPr lang="en-GB" altLang="en-US" sz="1800" dirty="0"/>
              <a:t> to allow us all to flourish,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grow and achieve.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28575" y="303213"/>
            <a:ext cx="8820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3000" b="1" dirty="0">
                <a:solidFill>
                  <a:srgbClr val="0070C0"/>
                </a:solidFill>
              </a:rPr>
              <a:t>Planning</a:t>
            </a:r>
          </a:p>
        </p:txBody>
      </p:sp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323850" y="1339850"/>
            <a:ext cx="8310562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u="sng" dirty="0">
                <a:latin typeface="Century Gothic" panose="020B0502020202020204" pitchFamily="34" charset="0"/>
              </a:rPr>
              <a:t>Learning Intentions: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 sz="1800" dirty="0">
                <a:latin typeface="Century Gothic" panose="020B0502020202020204" pitchFamily="34" charset="0"/>
              </a:rPr>
              <a:t>To plan a resource which allows you to share your findings about job(s) which interest you 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b="1" u="sng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b="1" u="sng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u="sng" dirty="0">
                <a:latin typeface="Century Gothic" panose="020B0502020202020204" pitchFamily="34" charset="0"/>
              </a:rPr>
              <a:t>Success Criteria: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To plan a suitable resources.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latin typeface="Century Gothic" panose="020B0502020202020204" pitchFamily="34" charset="0"/>
              </a:rPr>
              <a:t>Skills:</a:t>
            </a:r>
            <a:endParaRPr lang="en-GB" altLang="en-US" sz="1800" b="1" u="sng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Respect others			Time Management</a:t>
            </a:r>
            <a:endParaRPr lang="en-GB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pic>
        <p:nvPicPr>
          <p:cNvPr id="6150" name="Picture 9" descr="treeG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9620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79388"/>
            <a:ext cx="1055687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73688"/>
            <a:ext cx="1808163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9191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1278" y="506063"/>
            <a:ext cx="7781444" cy="10889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000" b="1" dirty="0">
                <a:solidFill>
                  <a:srgbClr val="002060"/>
                </a:solidFill>
                <a:latin typeface="Trebuchet MS" panose="020B0603020202020204" pitchFamily="34" charset="0"/>
              </a:rPr>
              <a:t>Task: Planning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6846" y="1799925"/>
            <a:ext cx="8110308" cy="445649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1200"/>
              </a:spcAft>
              <a:defRPr/>
            </a:pPr>
            <a:r>
              <a:rPr lang="en-GB" sz="2500" dirty="0">
                <a:solidFill>
                  <a:srgbClr val="002060"/>
                </a:solidFill>
                <a:latin typeface="Trebuchet MS" panose="020B0603020202020204" pitchFamily="34" charset="0"/>
              </a:rPr>
              <a:t>In your group, discuss how you could share you research about job(s) or career(s) which interest you.</a:t>
            </a:r>
          </a:p>
          <a:p>
            <a:pPr>
              <a:defRPr/>
            </a:pPr>
            <a:endParaRPr lang="en-GB" sz="25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193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9750" y="981075"/>
            <a:ext cx="8401050" cy="725488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GB" dirty="0"/>
            </a:br>
            <a:endParaRPr lang="en-GB" dirty="0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396081" y="5735637"/>
            <a:ext cx="66246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At </a:t>
            </a:r>
            <a:r>
              <a:rPr lang="en-GB" altLang="en-US" sz="1800" dirty="0" err="1"/>
              <a:t>Beeslack</a:t>
            </a:r>
            <a:r>
              <a:rPr lang="en-GB" altLang="en-US" sz="1800" dirty="0"/>
              <a:t> we </a:t>
            </a:r>
            <a:r>
              <a:rPr lang="en-GB" altLang="en-US" sz="1800" b="1" dirty="0"/>
              <a:t>#</a:t>
            </a:r>
            <a:r>
              <a:rPr lang="en-GB" altLang="en-US" sz="1800" b="1" dirty="0" err="1"/>
              <a:t>strivetobe</a:t>
            </a:r>
            <a:r>
              <a:rPr lang="en-GB" altLang="en-US" sz="1800" b="1" dirty="0"/>
              <a:t> </a:t>
            </a:r>
            <a:r>
              <a:rPr lang="en-GB" altLang="en-US" sz="1800" b="1" dirty="0">
                <a:solidFill>
                  <a:srgbClr val="0070C0"/>
                </a:solidFill>
              </a:rPr>
              <a:t>successful, curious,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0070C0"/>
                </a:solidFill>
              </a:rPr>
              <a:t>responsible, resilient</a:t>
            </a:r>
            <a:r>
              <a:rPr lang="en-GB" altLang="en-US" sz="1800" b="1" dirty="0">
                <a:solidFill>
                  <a:srgbClr val="0066FF"/>
                </a:solidFill>
              </a:rPr>
              <a:t> </a:t>
            </a:r>
            <a:r>
              <a:rPr lang="en-GB" altLang="en-US" sz="1800" dirty="0"/>
              <a:t>and </a:t>
            </a:r>
            <a:r>
              <a:rPr lang="en-GB" altLang="en-US" sz="1800" b="1" dirty="0">
                <a:solidFill>
                  <a:srgbClr val="0070C0"/>
                </a:solidFill>
              </a:rPr>
              <a:t>respectful</a:t>
            </a:r>
            <a:r>
              <a:rPr lang="en-GB" altLang="en-US" sz="1800" dirty="0"/>
              <a:t> to allow us all to flourish,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grow and achieve.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28575" y="303213"/>
            <a:ext cx="8820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3000" b="1" dirty="0">
                <a:solidFill>
                  <a:srgbClr val="0070C0"/>
                </a:solidFill>
              </a:rPr>
              <a:t>My Wider Skills</a:t>
            </a:r>
          </a:p>
        </p:txBody>
      </p:sp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323850" y="1339850"/>
            <a:ext cx="831056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u="sng" dirty="0">
                <a:latin typeface="Century Gothic" panose="020B0502020202020204" pitchFamily="34" charset="0"/>
              </a:rPr>
              <a:t>Learning Intentions: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entury Gothic" panose="020B0502020202020204" pitchFamily="34" charset="0"/>
              </a:rPr>
              <a:t>Use appropriate tool to identify your skills and strengths.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b="1" u="sng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u="sng" dirty="0">
                <a:latin typeface="Century Gothic" panose="020B0502020202020204" pitchFamily="34" charset="0"/>
              </a:rPr>
              <a:t>Success Criteria: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To identify how my skills / strength suit different jobs.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latin typeface="Century Gothic" panose="020B0502020202020204" pitchFamily="34" charset="0"/>
              </a:rPr>
              <a:t>Skills:</a:t>
            </a:r>
            <a:endParaRPr lang="en-GB" altLang="en-US" sz="1800" b="1" u="sng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Team working       Respect others</a:t>
            </a:r>
            <a:endParaRPr lang="en-GB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pic>
        <p:nvPicPr>
          <p:cNvPr id="6150" name="Picture 9" descr="treeG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9620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79388"/>
            <a:ext cx="1055687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73688"/>
            <a:ext cx="1808163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0408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1278" y="506063"/>
            <a:ext cx="7781444" cy="10889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000" b="1" dirty="0">
                <a:solidFill>
                  <a:srgbClr val="002060"/>
                </a:solidFill>
                <a:latin typeface="Trebuchet MS" panose="020B0603020202020204" pitchFamily="34" charset="0"/>
              </a:rPr>
              <a:t>Task: My Wider Skills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6846" y="1799925"/>
            <a:ext cx="8110308" cy="445649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2500" dirty="0">
                <a:solidFill>
                  <a:srgbClr val="002060"/>
                </a:solidFill>
                <a:latin typeface="Trebuchet MS" panose="020B0603020202020204" pitchFamily="34" charset="0"/>
              </a:rPr>
              <a:t>Log in to the My World of Work website. Open “Personalise your Account” and carry out the Skills/Strengths tools.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2500" dirty="0">
                <a:solidFill>
                  <a:srgbClr val="002060"/>
                </a:solidFill>
                <a:latin typeface="Trebuchet MS" panose="020B0603020202020204" pitchFamily="34" charset="0"/>
              </a:rPr>
              <a:t>Identify how your strengths /skills fit with jobs you are interested in and how you could further develop these. Include this in your resource.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5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569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1278" y="506063"/>
            <a:ext cx="7781444" cy="10889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000" b="1" dirty="0">
                <a:solidFill>
                  <a:srgbClr val="002060"/>
                </a:solidFill>
                <a:latin typeface="Trebuchet MS" panose="020B0603020202020204" pitchFamily="34" charset="0"/>
              </a:rPr>
              <a:t>Task: Work Across the Years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6846" y="1799925"/>
            <a:ext cx="8110308" cy="445649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GB" sz="3200" dirty="0">
                <a:solidFill>
                  <a:srgbClr val="002060"/>
                </a:solidFill>
                <a:latin typeface="Trebuchet MS" panose="020B0603020202020204" pitchFamily="34" charset="0"/>
              </a:rPr>
              <a:t>Use your general knowledge to group the blue job cards by when they first existed on the table.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GB" sz="3200" dirty="0">
                <a:solidFill>
                  <a:srgbClr val="002060"/>
                </a:solidFill>
                <a:latin typeface="Trebuchet MS" panose="020B0603020202020204" pitchFamily="34" charset="0"/>
              </a:rPr>
              <a:t>Are there any of </a:t>
            </a:r>
            <a:r>
              <a:rPr lang="en-GB" sz="3200" u="sng" dirty="0">
                <a:solidFill>
                  <a:srgbClr val="002060"/>
                </a:solidFill>
                <a:latin typeface="Trebuchet MS" panose="020B0603020202020204" pitchFamily="34" charset="0"/>
              </a:rPr>
              <a:t>these</a:t>
            </a:r>
            <a:r>
              <a:rPr lang="en-GB" sz="3200" dirty="0">
                <a:solidFill>
                  <a:srgbClr val="002060"/>
                </a:solidFill>
                <a:latin typeface="Trebuchet MS" panose="020B0603020202020204" pitchFamily="34" charset="0"/>
              </a:rPr>
              <a:t> jobs which have disappeared from the job market.</a:t>
            </a:r>
          </a:p>
        </p:txBody>
      </p:sp>
    </p:spTree>
    <p:extLst>
      <p:ext uri="{BB962C8B-B14F-4D97-AF65-F5344CB8AC3E}">
        <p14:creationId xmlns:p14="http://schemas.microsoft.com/office/powerpoint/2010/main" val="554237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9750" y="981075"/>
            <a:ext cx="8401050" cy="725488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GB" dirty="0"/>
            </a:br>
            <a:endParaRPr lang="en-GB" dirty="0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396081" y="5735637"/>
            <a:ext cx="66246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At </a:t>
            </a:r>
            <a:r>
              <a:rPr lang="en-GB" altLang="en-US" sz="1800" dirty="0" err="1"/>
              <a:t>Beeslack</a:t>
            </a:r>
            <a:r>
              <a:rPr lang="en-GB" altLang="en-US" sz="1800" dirty="0"/>
              <a:t> we </a:t>
            </a:r>
            <a:r>
              <a:rPr lang="en-GB" altLang="en-US" sz="1800" b="1" dirty="0"/>
              <a:t>#</a:t>
            </a:r>
            <a:r>
              <a:rPr lang="en-GB" altLang="en-US" sz="1800" b="1" dirty="0" err="1"/>
              <a:t>strivetobe</a:t>
            </a:r>
            <a:r>
              <a:rPr lang="en-GB" altLang="en-US" sz="1800" b="1" dirty="0"/>
              <a:t> </a:t>
            </a:r>
            <a:r>
              <a:rPr lang="en-GB" altLang="en-US" sz="1800" b="1" dirty="0">
                <a:solidFill>
                  <a:srgbClr val="0070C0"/>
                </a:solidFill>
              </a:rPr>
              <a:t>successful, curious,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0070C0"/>
                </a:solidFill>
              </a:rPr>
              <a:t>responsible, resilient</a:t>
            </a:r>
            <a:r>
              <a:rPr lang="en-GB" altLang="en-US" sz="1800" b="1" dirty="0">
                <a:solidFill>
                  <a:srgbClr val="0066FF"/>
                </a:solidFill>
              </a:rPr>
              <a:t> </a:t>
            </a:r>
            <a:r>
              <a:rPr lang="en-GB" altLang="en-US" sz="1800" dirty="0"/>
              <a:t>and </a:t>
            </a:r>
            <a:r>
              <a:rPr lang="en-GB" altLang="en-US" sz="1800" b="1" dirty="0">
                <a:solidFill>
                  <a:srgbClr val="0070C0"/>
                </a:solidFill>
              </a:rPr>
              <a:t>respectful</a:t>
            </a:r>
            <a:r>
              <a:rPr lang="en-GB" altLang="en-US" sz="1800" dirty="0"/>
              <a:t> to allow us all to flourish,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grow and achieve.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28575" y="303213"/>
            <a:ext cx="8820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3000" b="1" dirty="0">
                <a:solidFill>
                  <a:srgbClr val="0070C0"/>
                </a:solidFill>
              </a:rPr>
              <a:t>Resource</a:t>
            </a:r>
          </a:p>
        </p:txBody>
      </p:sp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323850" y="1339850"/>
            <a:ext cx="831056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u="sng" dirty="0">
                <a:latin typeface="Century Gothic" panose="020B0502020202020204" pitchFamily="34" charset="0"/>
              </a:rPr>
              <a:t>Learning Intentions: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entury Gothic" panose="020B0502020202020204" pitchFamily="34" charset="0"/>
              </a:rPr>
              <a:t>To create suitable resource to share findings about job(s) or career(s)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b="1" u="sng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u="sng" dirty="0">
                <a:latin typeface="Century Gothic" panose="020B0502020202020204" pitchFamily="34" charset="0"/>
              </a:rPr>
              <a:t>Success Criteria: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To create high quality resource to share with others.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latin typeface="Century Gothic" panose="020B0502020202020204" pitchFamily="34" charset="0"/>
              </a:rPr>
              <a:t>Skills:</a:t>
            </a:r>
            <a:endParaRPr lang="en-GB" altLang="en-US" sz="1800" b="1" u="sng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Time Management 		Respect others		Task Management</a:t>
            </a:r>
            <a:endParaRPr lang="en-GB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pic>
        <p:nvPicPr>
          <p:cNvPr id="6150" name="Picture 9" descr="treeG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9620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79388"/>
            <a:ext cx="1055687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73688"/>
            <a:ext cx="1808163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788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1278" y="506063"/>
            <a:ext cx="7781444" cy="10889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000" b="1" dirty="0">
                <a:solidFill>
                  <a:srgbClr val="002060"/>
                </a:solidFill>
                <a:latin typeface="Trebuchet MS" panose="020B0603020202020204" pitchFamily="34" charset="0"/>
              </a:rPr>
              <a:t>Task: Resource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6846" y="1799925"/>
            <a:ext cx="8110308" cy="445649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2500" dirty="0">
                <a:solidFill>
                  <a:srgbClr val="002060"/>
                </a:solidFill>
                <a:latin typeface="Trebuchet MS" panose="020B0603020202020204" pitchFamily="34" charset="0"/>
              </a:rPr>
              <a:t>Continue creating high quality informative resource to share your findings about your chosen job(s) or career(s)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2500" dirty="0">
                <a:solidFill>
                  <a:srgbClr val="002060"/>
                </a:solidFill>
                <a:latin typeface="Trebuchet MS" panose="020B0603020202020204" pitchFamily="34" charset="0"/>
              </a:rPr>
              <a:t>Regularly monitor your progress on page 4 of your booklet.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5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695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043709"/>
              </p:ext>
            </p:extLst>
          </p:nvPr>
        </p:nvGraphicFramePr>
        <p:xfrm>
          <a:off x="133400" y="1660836"/>
          <a:ext cx="8877200" cy="5031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413">
                  <a:extLst>
                    <a:ext uri="{9D8B030D-6E8A-4147-A177-3AD203B41FA5}">
                      <a16:colId xmlns:a16="http://schemas.microsoft.com/office/drawing/2014/main" val="4165761110"/>
                    </a:ext>
                  </a:extLst>
                </a:gridCol>
                <a:gridCol w="2268187">
                  <a:extLst>
                    <a:ext uri="{9D8B030D-6E8A-4147-A177-3AD203B41FA5}">
                      <a16:colId xmlns:a16="http://schemas.microsoft.com/office/drawing/2014/main" val="4281154092"/>
                    </a:ext>
                  </a:extLst>
                </a:gridCol>
                <a:gridCol w="2219300">
                  <a:extLst>
                    <a:ext uri="{9D8B030D-6E8A-4147-A177-3AD203B41FA5}">
                      <a16:colId xmlns:a16="http://schemas.microsoft.com/office/drawing/2014/main" val="71924546"/>
                    </a:ext>
                  </a:extLst>
                </a:gridCol>
                <a:gridCol w="2219300">
                  <a:extLst>
                    <a:ext uri="{9D8B030D-6E8A-4147-A177-3AD203B41FA5}">
                      <a16:colId xmlns:a16="http://schemas.microsoft.com/office/drawing/2014/main" val="180368845"/>
                    </a:ext>
                  </a:extLst>
                </a:gridCol>
              </a:tblGrid>
              <a:tr h="80969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Before 1800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1800-1889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1890-1950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1951-Now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400422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104029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382675"/>
                  </a:ext>
                </a:extLst>
              </a:tr>
              <a:tr h="80969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783483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218151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201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919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043709"/>
              </p:ext>
            </p:extLst>
          </p:nvPr>
        </p:nvGraphicFramePr>
        <p:xfrm>
          <a:off x="133400" y="1660836"/>
          <a:ext cx="8877200" cy="5031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413">
                  <a:extLst>
                    <a:ext uri="{9D8B030D-6E8A-4147-A177-3AD203B41FA5}">
                      <a16:colId xmlns:a16="http://schemas.microsoft.com/office/drawing/2014/main" val="4165761110"/>
                    </a:ext>
                  </a:extLst>
                </a:gridCol>
                <a:gridCol w="2268187">
                  <a:extLst>
                    <a:ext uri="{9D8B030D-6E8A-4147-A177-3AD203B41FA5}">
                      <a16:colId xmlns:a16="http://schemas.microsoft.com/office/drawing/2014/main" val="4281154092"/>
                    </a:ext>
                  </a:extLst>
                </a:gridCol>
                <a:gridCol w="2219300">
                  <a:extLst>
                    <a:ext uri="{9D8B030D-6E8A-4147-A177-3AD203B41FA5}">
                      <a16:colId xmlns:a16="http://schemas.microsoft.com/office/drawing/2014/main" val="71924546"/>
                    </a:ext>
                  </a:extLst>
                </a:gridCol>
                <a:gridCol w="2219300">
                  <a:extLst>
                    <a:ext uri="{9D8B030D-6E8A-4147-A177-3AD203B41FA5}">
                      <a16:colId xmlns:a16="http://schemas.microsoft.com/office/drawing/2014/main" val="180368845"/>
                    </a:ext>
                  </a:extLst>
                </a:gridCol>
              </a:tblGrid>
              <a:tr h="80969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Before 1800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1800-1889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1890-1950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1951-Now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400422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104029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382675"/>
                  </a:ext>
                </a:extLst>
              </a:tr>
              <a:tr h="80969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783483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218151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20159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61447" y="67601"/>
            <a:ext cx="3021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Electronic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Engineer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78196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CGI Animator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2893" y="248190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Car Mechanic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78179" y="931583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267597" y="2687156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92529" y="929605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Physiotherapist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51319" y="2687155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CGI Animator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63869" y="2502488"/>
            <a:ext cx="3021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Electronic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Engineer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36261" y="2687153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Physiotherapist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63869" y="3518150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Car Mechanic</a:t>
            </a:r>
          </a:p>
        </p:txBody>
      </p:sp>
    </p:spTree>
    <p:extLst>
      <p:ext uri="{BB962C8B-B14F-4D97-AF65-F5344CB8AC3E}">
        <p14:creationId xmlns:p14="http://schemas.microsoft.com/office/powerpoint/2010/main" val="343442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300015"/>
              </p:ext>
            </p:extLst>
          </p:nvPr>
        </p:nvGraphicFramePr>
        <p:xfrm>
          <a:off x="133400" y="1660836"/>
          <a:ext cx="8877200" cy="5031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662">
                  <a:extLst>
                    <a:ext uri="{9D8B030D-6E8A-4147-A177-3AD203B41FA5}">
                      <a16:colId xmlns:a16="http://schemas.microsoft.com/office/drawing/2014/main" val="4165761110"/>
                    </a:ext>
                  </a:extLst>
                </a:gridCol>
                <a:gridCol w="2291938">
                  <a:extLst>
                    <a:ext uri="{9D8B030D-6E8A-4147-A177-3AD203B41FA5}">
                      <a16:colId xmlns:a16="http://schemas.microsoft.com/office/drawing/2014/main" val="4281154092"/>
                    </a:ext>
                  </a:extLst>
                </a:gridCol>
                <a:gridCol w="2219300">
                  <a:extLst>
                    <a:ext uri="{9D8B030D-6E8A-4147-A177-3AD203B41FA5}">
                      <a16:colId xmlns:a16="http://schemas.microsoft.com/office/drawing/2014/main" val="71924546"/>
                    </a:ext>
                  </a:extLst>
                </a:gridCol>
                <a:gridCol w="2219300">
                  <a:extLst>
                    <a:ext uri="{9D8B030D-6E8A-4147-A177-3AD203B41FA5}">
                      <a16:colId xmlns:a16="http://schemas.microsoft.com/office/drawing/2014/main" val="180368845"/>
                    </a:ext>
                  </a:extLst>
                </a:gridCol>
              </a:tblGrid>
              <a:tr h="80969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Before 1800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1800-1889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1890-1950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1951-Now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400422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Physiotherapist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Electronic</a:t>
                      </a:r>
                      <a:r>
                        <a:rPr lang="en-GB" sz="2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Engineer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CGI Animator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104029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 Mechanic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382675"/>
                  </a:ext>
                </a:extLst>
              </a:tr>
              <a:tr h="80969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783483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218151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20159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61447" y="269479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Town Planner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2893" y="146034"/>
            <a:ext cx="3021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Professional Rugby 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Union Player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13863" y="942556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Pilot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21885" y="957610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Midwife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267597" y="3542183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Midwife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550" y="314682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Police Officer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89956" y="3362876"/>
            <a:ext cx="3021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Professional Rugby Union Player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277498" y="4319408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Town Planner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48136" y="3530301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Police Officer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63869" y="4319819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Pilot</a:t>
            </a:r>
          </a:p>
        </p:txBody>
      </p:sp>
    </p:spTree>
    <p:extLst>
      <p:ext uri="{BB962C8B-B14F-4D97-AF65-F5344CB8AC3E}">
        <p14:creationId xmlns:p14="http://schemas.microsoft.com/office/powerpoint/2010/main" val="312807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195466"/>
              </p:ext>
            </p:extLst>
          </p:nvPr>
        </p:nvGraphicFramePr>
        <p:xfrm>
          <a:off x="133400" y="1660836"/>
          <a:ext cx="8877200" cy="5031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662">
                  <a:extLst>
                    <a:ext uri="{9D8B030D-6E8A-4147-A177-3AD203B41FA5}">
                      <a16:colId xmlns:a16="http://schemas.microsoft.com/office/drawing/2014/main" val="4165761110"/>
                    </a:ext>
                  </a:extLst>
                </a:gridCol>
                <a:gridCol w="2291938">
                  <a:extLst>
                    <a:ext uri="{9D8B030D-6E8A-4147-A177-3AD203B41FA5}">
                      <a16:colId xmlns:a16="http://schemas.microsoft.com/office/drawing/2014/main" val="4281154092"/>
                    </a:ext>
                  </a:extLst>
                </a:gridCol>
                <a:gridCol w="2219300">
                  <a:extLst>
                    <a:ext uri="{9D8B030D-6E8A-4147-A177-3AD203B41FA5}">
                      <a16:colId xmlns:a16="http://schemas.microsoft.com/office/drawing/2014/main" val="71924546"/>
                    </a:ext>
                  </a:extLst>
                </a:gridCol>
                <a:gridCol w="2219300">
                  <a:extLst>
                    <a:ext uri="{9D8B030D-6E8A-4147-A177-3AD203B41FA5}">
                      <a16:colId xmlns:a16="http://schemas.microsoft.com/office/drawing/2014/main" val="180368845"/>
                    </a:ext>
                  </a:extLst>
                </a:gridCol>
              </a:tblGrid>
              <a:tr h="80969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Before 1800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1800-1889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1890-1950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1951-Now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400422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Physiotherapist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Electronic</a:t>
                      </a:r>
                      <a:r>
                        <a:rPr lang="en-GB" sz="2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Engineer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CGI Animator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104029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Midwife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Police Officer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 Mechanic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</a:t>
                      </a:r>
                      <a:r>
                        <a:rPr lang="en-GB" sz="2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Rugby Player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382675"/>
                  </a:ext>
                </a:extLst>
              </a:tr>
              <a:tr h="80969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Town Planner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Pilot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783483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218151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20159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89837" y="1007267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Journalist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20809"/>
            <a:ext cx="3021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Regulator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2893" y="119400"/>
            <a:ext cx="3021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Sewing Machine Operator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78179" y="931583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Triage Nurse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0391" y="5144664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Triage Nurse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21107" y="106378"/>
            <a:ext cx="3021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Audio Mixing Engineer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51319" y="4148490"/>
            <a:ext cx="3021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Regulator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277498" y="5130780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Journalist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63738" y="5016843"/>
            <a:ext cx="3021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Audio Mixing Engineer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7367" y="4166224"/>
            <a:ext cx="3021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Sewing Machine Operator</a:t>
            </a:r>
          </a:p>
        </p:txBody>
      </p:sp>
    </p:spTree>
    <p:extLst>
      <p:ext uri="{BB962C8B-B14F-4D97-AF65-F5344CB8AC3E}">
        <p14:creationId xmlns:p14="http://schemas.microsoft.com/office/powerpoint/2010/main" val="39849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661141"/>
              </p:ext>
            </p:extLst>
          </p:nvPr>
        </p:nvGraphicFramePr>
        <p:xfrm>
          <a:off x="133400" y="1660836"/>
          <a:ext cx="8877200" cy="5037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662">
                  <a:extLst>
                    <a:ext uri="{9D8B030D-6E8A-4147-A177-3AD203B41FA5}">
                      <a16:colId xmlns:a16="http://schemas.microsoft.com/office/drawing/2014/main" val="4165761110"/>
                    </a:ext>
                  </a:extLst>
                </a:gridCol>
                <a:gridCol w="2291938">
                  <a:extLst>
                    <a:ext uri="{9D8B030D-6E8A-4147-A177-3AD203B41FA5}">
                      <a16:colId xmlns:a16="http://schemas.microsoft.com/office/drawing/2014/main" val="4281154092"/>
                    </a:ext>
                  </a:extLst>
                </a:gridCol>
                <a:gridCol w="2219300">
                  <a:extLst>
                    <a:ext uri="{9D8B030D-6E8A-4147-A177-3AD203B41FA5}">
                      <a16:colId xmlns:a16="http://schemas.microsoft.com/office/drawing/2014/main" val="71924546"/>
                    </a:ext>
                  </a:extLst>
                </a:gridCol>
                <a:gridCol w="2219300">
                  <a:extLst>
                    <a:ext uri="{9D8B030D-6E8A-4147-A177-3AD203B41FA5}">
                      <a16:colId xmlns:a16="http://schemas.microsoft.com/office/drawing/2014/main" val="180368845"/>
                    </a:ext>
                  </a:extLst>
                </a:gridCol>
              </a:tblGrid>
              <a:tr h="80969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Before 1800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1800-1889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1890-1950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9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1951-Now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400422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Physiotherapist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Electronic</a:t>
                      </a:r>
                      <a:r>
                        <a:rPr lang="en-GB" sz="2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Engineer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CGI Animator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104029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Midwife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Police Officer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 Mechanic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</a:t>
                      </a:r>
                      <a:r>
                        <a:rPr lang="en-GB" sz="2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Rugby Player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382675"/>
                  </a:ext>
                </a:extLst>
              </a:tr>
              <a:tr h="80969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Town Planner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Pilot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</a:t>
                      </a:r>
                      <a:r>
                        <a:rPr lang="en-GB" sz="2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Regulator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783483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Journalist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Audio Mixing</a:t>
                      </a:r>
                      <a:r>
                        <a:rPr lang="en-GB" sz="2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Engineer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Triage Nurse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218151"/>
                  </a:ext>
                </a:extLst>
              </a:tr>
              <a:tr h="8529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20159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50893" y="1035653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Architect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35725" y="122895"/>
            <a:ext cx="3021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Video Game Developer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41068" y="1035652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Electrician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0902" y="106378"/>
            <a:ext cx="2456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Forensic Scientist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68730" y="5018320"/>
            <a:ext cx="3021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Forensic 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Scientist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21107" y="106378"/>
            <a:ext cx="3021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Professional Footballer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35725" y="5845693"/>
            <a:ext cx="3021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Video Game Developer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277498" y="6009164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Architect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50860" y="5853273"/>
            <a:ext cx="3021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Professional Footballer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7365" y="6025102"/>
            <a:ext cx="302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Electrician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7366" y="4176343"/>
            <a:ext cx="3021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Sewing Machine Operator</a:t>
            </a:r>
          </a:p>
        </p:txBody>
      </p:sp>
    </p:spTree>
    <p:extLst>
      <p:ext uri="{BB962C8B-B14F-4D97-AF65-F5344CB8AC3E}">
        <p14:creationId xmlns:p14="http://schemas.microsoft.com/office/powerpoint/2010/main" val="374859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1278" y="506063"/>
            <a:ext cx="7781444" cy="10889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000" b="1" dirty="0">
                <a:solidFill>
                  <a:srgbClr val="002060"/>
                </a:solidFill>
                <a:latin typeface="Trebuchet MS" panose="020B0603020202020204" pitchFamily="34" charset="0"/>
              </a:rPr>
              <a:t>Think, Pair &amp; Discuss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6846" y="1931831"/>
            <a:ext cx="8110308" cy="43245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GB" sz="3200" dirty="0">
                <a:solidFill>
                  <a:srgbClr val="002060"/>
                </a:solidFill>
                <a:latin typeface="Trebuchet MS" panose="020B0603020202020204" pitchFamily="34" charset="0"/>
              </a:rPr>
              <a:t>Are there any surprises?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GB" sz="3200" dirty="0">
                <a:solidFill>
                  <a:srgbClr val="002060"/>
                </a:solidFill>
                <a:latin typeface="Trebuchet MS" panose="020B0603020202020204" pitchFamily="34" charset="0"/>
              </a:rPr>
              <a:t>Are there any unusual things that you have found out?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GB" sz="3200" dirty="0">
                <a:solidFill>
                  <a:srgbClr val="002060"/>
                </a:solidFill>
                <a:latin typeface="Trebuchet MS" panose="020B0603020202020204" pitchFamily="34" charset="0"/>
              </a:rPr>
              <a:t>Are there </a:t>
            </a:r>
            <a:r>
              <a:rPr lang="en-GB" sz="3200" u="sng" dirty="0">
                <a:solidFill>
                  <a:srgbClr val="002060"/>
                </a:solidFill>
                <a:latin typeface="Trebuchet MS" panose="020B0603020202020204" pitchFamily="34" charset="0"/>
              </a:rPr>
              <a:t>other</a:t>
            </a:r>
            <a:r>
              <a:rPr lang="en-GB" sz="3200" dirty="0">
                <a:solidFill>
                  <a:srgbClr val="002060"/>
                </a:solidFill>
                <a:latin typeface="Trebuchet MS" panose="020B0603020202020204" pitchFamily="34" charset="0"/>
              </a:rPr>
              <a:t> jobs which have disappeared from the job market?</a:t>
            </a:r>
          </a:p>
        </p:txBody>
      </p:sp>
    </p:spTree>
    <p:extLst>
      <p:ext uri="{BB962C8B-B14F-4D97-AF65-F5344CB8AC3E}">
        <p14:creationId xmlns:p14="http://schemas.microsoft.com/office/powerpoint/2010/main" val="1025698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9750" y="981075"/>
            <a:ext cx="8401050" cy="725488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GB" dirty="0"/>
            </a:br>
            <a:endParaRPr lang="en-GB" dirty="0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396081" y="5735637"/>
            <a:ext cx="66246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At </a:t>
            </a:r>
            <a:r>
              <a:rPr lang="en-GB" altLang="en-US" sz="1800" dirty="0" err="1"/>
              <a:t>Beeslack</a:t>
            </a:r>
            <a:r>
              <a:rPr lang="en-GB" altLang="en-US" sz="1800" dirty="0"/>
              <a:t> we </a:t>
            </a:r>
            <a:r>
              <a:rPr lang="en-GB" altLang="en-US" sz="1800" b="1" dirty="0"/>
              <a:t>#</a:t>
            </a:r>
            <a:r>
              <a:rPr lang="en-GB" altLang="en-US" sz="1800" b="1" dirty="0" err="1"/>
              <a:t>strivetobe</a:t>
            </a:r>
            <a:r>
              <a:rPr lang="en-GB" altLang="en-US" sz="1800" b="1" dirty="0"/>
              <a:t> </a:t>
            </a:r>
            <a:r>
              <a:rPr lang="en-GB" altLang="en-US" sz="1800" b="1" dirty="0">
                <a:solidFill>
                  <a:srgbClr val="0070C0"/>
                </a:solidFill>
              </a:rPr>
              <a:t>successful, curious,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0070C0"/>
                </a:solidFill>
              </a:rPr>
              <a:t>responsible, resilient</a:t>
            </a:r>
            <a:r>
              <a:rPr lang="en-GB" altLang="en-US" sz="1800" b="1" dirty="0">
                <a:solidFill>
                  <a:srgbClr val="0066FF"/>
                </a:solidFill>
              </a:rPr>
              <a:t> </a:t>
            </a:r>
            <a:r>
              <a:rPr lang="en-GB" altLang="en-US" sz="1800" dirty="0"/>
              <a:t>and </a:t>
            </a:r>
            <a:r>
              <a:rPr lang="en-GB" altLang="en-US" sz="1800" b="1" dirty="0">
                <a:solidFill>
                  <a:srgbClr val="0070C0"/>
                </a:solidFill>
              </a:rPr>
              <a:t>respectful</a:t>
            </a:r>
            <a:r>
              <a:rPr lang="en-GB" altLang="en-US" sz="1800" dirty="0"/>
              <a:t> to allow us all to flourish,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grow and achieve.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28575" y="303213"/>
            <a:ext cx="8820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3000" b="1" dirty="0">
                <a:solidFill>
                  <a:srgbClr val="0070C0"/>
                </a:solidFill>
              </a:rPr>
              <a:t>Work and Skills</a:t>
            </a:r>
          </a:p>
        </p:txBody>
      </p:sp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323850" y="1339850"/>
            <a:ext cx="831056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u="sng" dirty="0">
                <a:latin typeface="Century Gothic" panose="020B0502020202020204" pitchFamily="34" charset="0"/>
              </a:rPr>
              <a:t>Learning Intentions: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entury Gothic" panose="020B0502020202020204" pitchFamily="34" charset="0"/>
              </a:rPr>
              <a:t>To identify how employability skills link to various jobs.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b="1" u="sng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b="1" u="sng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u="sng" dirty="0">
                <a:latin typeface="Century Gothic" panose="020B0502020202020204" pitchFamily="34" charset="0"/>
              </a:rPr>
              <a:t>Success Criteria: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Work together to discuss how different skills link to  jobs.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latin typeface="Century Gothic" panose="020B0502020202020204" pitchFamily="34" charset="0"/>
              </a:rPr>
              <a:t>Skills:</a:t>
            </a:r>
            <a:endParaRPr lang="en-GB" altLang="en-US" sz="1800" b="1" u="sng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Team working       Respect others</a:t>
            </a:r>
            <a:endParaRPr lang="en-GB" altLang="en-US" sz="18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pic>
        <p:nvPicPr>
          <p:cNvPr id="6150" name="Picture 9" descr="treeG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9620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79388"/>
            <a:ext cx="1055687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73688"/>
            <a:ext cx="1808163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234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F5DF31981C74B853533D5D215F9CF" ma:contentTypeVersion="15" ma:contentTypeDescription="Create a new document." ma:contentTypeScope="" ma:versionID="ffcf1591ac56465cdbfd3416ae6e0bd6">
  <xsd:schema xmlns:xsd="http://www.w3.org/2001/XMLSchema" xmlns:xs="http://www.w3.org/2001/XMLSchema" xmlns:p="http://schemas.microsoft.com/office/2006/metadata/properties" xmlns:ns2="80b7c086-bf59-463a-ad26-e6a335c7428c" xmlns:ns3="9ece2f32-c07d-42ba-b78c-8080c60737ef" targetNamespace="http://schemas.microsoft.com/office/2006/metadata/properties" ma:root="true" ma:fieldsID="e36c77755c86249664b859fa0f1bc40e" ns2:_="" ns3:_="">
    <xsd:import namespace="80b7c086-bf59-463a-ad26-e6a335c7428c"/>
    <xsd:import namespace="9ece2f32-c07d-42ba-b78c-8080c60737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7c086-bf59-463a-ad26-e6a335c742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ce2f32-c07d-42ba-b78c-8080c60737e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394047b-2ec5-4f48-8133-2cb0d3c30da2}" ma:internalName="TaxCatchAll" ma:showField="CatchAllData" ma:web="9ece2f32-c07d-42ba-b78c-8080c60737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ece2f32-c07d-42ba-b78c-8080c60737ef" xsi:nil="true"/>
    <lcf76f155ced4ddcb4097134ff3c332f xmlns="80b7c086-bf59-463a-ad26-e6a335c7428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00D0DC7-A851-41DD-9503-2BCC1E0F5875}"/>
</file>

<file path=customXml/itemProps2.xml><?xml version="1.0" encoding="utf-8"?>
<ds:datastoreItem xmlns:ds="http://schemas.openxmlformats.org/officeDocument/2006/customXml" ds:itemID="{242ACB18-C05B-4054-8F53-9549EABA6F10}"/>
</file>

<file path=customXml/itemProps3.xml><?xml version="1.0" encoding="utf-8"?>
<ds:datastoreItem xmlns:ds="http://schemas.openxmlformats.org/officeDocument/2006/customXml" ds:itemID="{A3F56514-7333-494B-A69F-B82AC3C1021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602</TotalTime>
  <Words>1008</Words>
  <Application>Microsoft Office PowerPoint</Application>
  <PresentationFormat>On-screen Show (4:3)</PresentationFormat>
  <Paragraphs>251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Trebuchet MS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 </vt:lpstr>
      <vt:lpstr>PowerPoint Presentation</vt:lpstr>
      <vt:lpstr>PowerPoint Presentation</vt:lpstr>
      <vt:lpstr> </vt:lpstr>
      <vt:lpstr>PowerPoint Presentation</vt:lpstr>
      <vt:lpstr> </vt:lpstr>
      <vt:lpstr>PowerPoint Presentation</vt:lpstr>
      <vt:lpstr> </vt:lpstr>
      <vt:lpstr>PowerPoint Presentation</vt:lpstr>
      <vt:lpstr> </vt:lpstr>
      <vt:lpstr>PowerPoint Presentation</vt:lpstr>
    </vt:vector>
  </TitlesOfParts>
  <Company>Midlothian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Ellen Ingram</dc:creator>
  <cp:lastModifiedBy>Mr Stewart</cp:lastModifiedBy>
  <cp:revision>39</cp:revision>
  <dcterms:created xsi:type="dcterms:W3CDTF">2019-06-07T11:26:07Z</dcterms:created>
  <dcterms:modified xsi:type="dcterms:W3CDTF">2020-05-18T08:32:23Z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0x010100A93F5DF31981C74B853533D5D215F9CF</vt:lpwstr>
  </property>
</Properties>
</file>