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196"/>
  </p:notesMasterIdLst>
  <p:handoutMasterIdLst>
    <p:handoutMasterId r:id="rId197"/>
  </p:handoutMasterIdLst>
  <p:sldIdLst>
    <p:sldId id="529" r:id="rId7"/>
    <p:sldId id="625" r:id="rId8"/>
    <p:sldId id="257" r:id="rId9"/>
    <p:sldId id="534" r:id="rId10"/>
    <p:sldId id="547" r:id="rId11"/>
    <p:sldId id="543" r:id="rId12"/>
    <p:sldId id="563" r:id="rId13"/>
    <p:sldId id="545" r:id="rId14"/>
    <p:sldId id="537" r:id="rId15"/>
    <p:sldId id="556" r:id="rId16"/>
    <p:sldId id="554" r:id="rId17"/>
    <p:sldId id="542" r:id="rId18"/>
    <p:sldId id="538" r:id="rId19"/>
    <p:sldId id="550" r:id="rId20"/>
    <p:sldId id="533" r:id="rId21"/>
    <p:sldId id="546" r:id="rId22"/>
    <p:sldId id="539" r:id="rId23"/>
    <p:sldId id="565" r:id="rId24"/>
    <p:sldId id="549" r:id="rId25"/>
    <p:sldId id="561" r:id="rId26"/>
    <p:sldId id="525" r:id="rId27"/>
    <p:sldId id="364" r:id="rId28"/>
    <p:sldId id="343" r:id="rId29"/>
    <p:sldId id="567" r:id="rId30"/>
    <p:sldId id="355" r:id="rId31"/>
    <p:sldId id="354" r:id="rId32"/>
    <p:sldId id="521" r:id="rId33"/>
    <p:sldId id="607" r:id="rId34"/>
    <p:sldId id="400" r:id="rId35"/>
    <p:sldId id="391" r:id="rId36"/>
    <p:sldId id="401" r:id="rId37"/>
    <p:sldId id="382" r:id="rId38"/>
    <p:sldId id="402" r:id="rId39"/>
    <p:sldId id="345" r:id="rId40"/>
    <p:sldId id="342" r:id="rId41"/>
    <p:sldId id="421" r:id="rId42"/>
    <p:sldId id="568" r:id="rId43"/>
    <p:sldId id="441" r:id="rId44"/>
    <p:sldId id="566" r:id="rId45"/>
    <p:sldId id="624" r:id="rId46"/>
    <p:sldId id="392" r:id="rId47"/>
    <p:sldId id="605" r:id="rId48"/>
    <p:sldId id="390" r:id="rId49"/>
    <p:sldId id="522" r:id="rId50"/>
    <p:sldId id="413" r:id="rId51"/>
    <p:sldId id="393" r:id="rId52"/>
    <p:sldId id="357" r:id="rId53"/>
    <p:sldId id="440" r:id="rId54"/>
    <p:sldId id="358" r:id="rId55"/>
    <p:sldId id="378" r:id="rId56"/>
    <p:sldId id="373" r:id="rId57"/>
    <p:sldId id="361" r:id="rId58"/>
    <p:sldId id="379" r:id="rId59"/>
    <p:sldId id="349" r:id="rId60"/>
    <p:sldId id="377" r:id="rId61"/>
    <p:sldId id="430" r:id="rId62"/>
    <p:sldId id="528" r:id="rId63"/>
    <p:sldId id="403" r:id="rId64"/>
    <p:sldId id="395" r:id="rId65"/>
    <p:sldId id="408" r:id="rId66"/>
    <p:sldId id="406" r:id="rId67"/>
    <p:sldId id="527" r:id="rId68"/>
    <p:sldId id="396" r:id="rId69"/>
    <p:sldId id="423" r:id="rId70"/>
    <p:sldId id="628" r:id="rId71"/>
    <p:sldId id="314" r:id="rId72"/>
    <p:sldId id="431" r:id="rId73"/>
    <p:sldId id="363" r:id="rId74"/>
    <p:sldId id="613" r:id="rId75"/>
    <p:sldId id="609" r:id="rId76"/>
    <p:sldId id="362" r:id="rId77"/>
    <p:sldId id="346" r:id="rId78"/>
    <p:sldId id="384" r:id="rId79"/>
    <p:sldId id="631" r:id="rId80"/>
    <p:sldId id="416" r:id="rId81"/>
    <p:sldId id="405" r:id="rId82"/>
    <p:sldId id="523" r:id="rId83"/>
    <p:sldId id="344" r:id="rId84"/>
    <p:sldId id="348" r:id="rId85"/>
    <p:sldId id="432" r:id="rId86"/>
    <p:sldId id="409" r:id="rId87"/>
    <p:sldId id="414" r:id="rId88"/>
    <p:sldId id="411" r:id="rId89"/>
    <p:sldId id="385" r:id="rId90"/>
    <p:sldId id="394" r:id="rId91"/>
    <p:sldId id="350" r:id="rId92"/>
    <p:sldId id="366" r:id="rId93"/>
    <p:sldId id="351" r:id="rId94"/>
    <p:sldId id="404" r:id="rId95"/>
    <p:sldId id="415" r:id="rId96"/>
    <p:sldId id="410" r:id="rId97"/>
    <p:sldId id="608" r:id="rId98"/>
    <p:sldId id="386" r:id="rId99"/>
    <p:sldId id="610" r:id="rId100"/>
    <p:sldId id="604" r:id="rId101"/>
    <p:sldId id="356" r:id="rId102"/>
    <p:sldId id="424" r:id="rId103"/>
    <p:sldId id="412" r:id="rId104"/>
    <p:sldId id="427" r:id="rId105"/>
    <p:sldId id="352" r:id="rId106"/>
    <p:sldId id="420" r:id="rId107"/>
    <p:sldId id="526" r:id="rId108"/>
    <p:sldId id="422" r:id="rId109"/>
    <p:sldId id="425" r:id="rId110"/>
    <p:sldId id="428" r:id="rId111"/>
    <p:sldId id="418" r:id="rId112"/>
    <p:sldId id="419" r:id="rId113"/>
    <p:sldId id="383" r:id="rId114"/>
    <p:sldId id="367" r:id="rId115"/>
    <p:sldId id="612" r:id="rId116"/>
    <p:sldId id="442" r:id="rId117"/>
    <p:sldId id="443" r:id="rId118"/>
    <p:sldId id="444" r:id="rId119"/>
    <p:sldId id="445" r:id="rId120"/>
    <p:sldId id="446" r:id="rId121"/>
    <p:sldId id="447" r:id="rId122"/>
    <p:sldId id="448" r:id="rId123"/>
    <p:sldId id="449" r:id="rId124"/>
    <p:sldId id="450" r:id="rId125"/>
    <p:sldId id="451" r:id="rId126"/>
    <p:sldId id="452" r:id="rId127"/>
    <p:sldId id="453" r:id="rId128"/>
    <p:sldId id="454" r:id="rId129"/>
    <p:sldId id="455" r:id="rId130"/>
    <p:sldId id="456" r:id="rId131"/>
    <p:sldId id="457" r:id="rId132"/>
    <p:sldId id="458" r:id="rId133"/>
    <p:sldId id="459" r:id="rId134"/>
    <p:sldId id="460" r:id="rId135"/>
    <p:sldId id="461" r:id="rId136"/>
    <p:sldId id="462" r:id="rId137"/>
    <p:sldId id="463" r:id="rId138"/>
    <p:sldId id="464" r:id="rId139"/>
    <p:sldId id="465" r:id="rId140"/>
    <p:sldId id="466" r:id="rId141"/>
    <p:sldId id="467" r:id="rId142"/>
    <p:sldId id="468" r:id="rId143"/>
    <p:sldId id="469" r:id="rId144"/>
    <p:sldId id="470" r:id="rId145"/>
    <p:sldId id="471" r:id="rId146"/>
    <p:sldId id="472" r:id="rId147"/>
    <p:sldId id="473" r:id="rId148"/>
    <p:sldId id="474" r:id="rId149"/>
    <p:sldId id="475" r:id="rId150"/>
    <p:sldId id="476" r:id="rId151"/>
    <p:sldId id="477" r:id="rId152"/>
    <p:sldId id="478" r:id="rId153"/>
    <p:sldId id="479" r:id="rId154"/>
    <p:sldId id="480" r:id="rId155"/>
    <p:sldId id="481" r:id="rId156"/>
    <p:sldId id="482" r:id="rId157"/>
    <p:sldId id="483" r:id="rId158"/>
    <p:sldId id="484" r:id="rId159"/>
    <p:sldId id="485" r:id="rId160"/>
    <p:sldId id="486" r:id="rId161"/>
    <p:sldId id="487" r:id="rId162"/>
    <p:sldId id="488" r:id="rId163"/>
    <p:sldId id="489" r:id="rId164"/>
    <p:sldId id="490" r:id="rId165"/>
    <p:sldId id="491" r:id="rId166"/>
    <p:sldId id="492" r:id="rId167"/>
    <p:sldId id="493" r:id="rId168"/>
    <p:sldId id="494" r:id="rId169"/>
    <p:sldId id="495" r:id="rId170"/>
    <p:sldId id="496" r:id="rId171"/>
    <p:sldId id="497" r:id="rId172"/>
    <p:sldId id="498" r:id="rId173"/>
    <p:sldId id="499" r:id="rId174"/>
    <p:sldId id="500" r:id="rId175"/>
    <p:sldId id="501" r:id="rId176"/>
    <p:sldId id="502" r:id="rId177"/>
    <p:sldId id="503" r:id="rId178"/>
    <p:sldId id="504" r:id="rId179"/>
    <p:sldId id="505" r:id="rId180"/>
    <p:sldId id="506" r:id="rId181"/>
    <p:sldId id="507" r:id="rId182"/>
    <p:sldId id="508" r:id="rId183"/>
    <p:sldId id="509" r:id="rId184"/>
    <p:sldId id="510" r:id="rId185"/>
    <p:sldId id="511" r:id="rId186"/>
    <p:sldId id="512" r:id="rId187"/>
    <p:sldId id="513" r:id="rId188"/>
    <p:sldId id="514" r:id="rId189"/>
    <p:sldId id="515" r:id="rId190"/>
    <p:sldId id="516" r:id="rId191"/>
    <p:sldId id="517" r:id="rId192"/>
    <p:sldId id="518" r:id="rId193"/>
    <p:sldId id="519" r:id="rId194"/>
    <p:sldId id="520" r:id="rId195"/>
  </p:sldIdLst>
  <p:sldSz cx="9144000" cy="6858000" type="screen4x3"/>
  <p:notesSz cx="10015538" cy="6881813"/>
  <p:custDataLst>
    <p:tags r:id="rId198"/>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2C460F97-50FA-47EC-8408-C540353244B2}">
          <p14:sldIdLst/>
        </p14:section>
        <p14:section name="Introduction &amp; Thanks" id="{65BC26E5-F32D-493B-9E67-3F12CF97F258}">
          <p14:sldIdLst>
            <p14:sldId id="529"/>
            <p14:sldId id="625"/>
          </p14:sldIdLst>
        </p14:section>
        <p14:section name="Science - Curriculum Organisers" id="{5225D668-367C-419B-BBBD-4209C3875122}">
          <p14:sldIdLst>
            <p14:sldId id="257"/>
            <p14:sldId id="534"/>
            <p14:sldId id="547"/>
            <p14:sldId id="543"/>
            <p14:sldId id="563"/>
            <p14:sldId id="545"/>
            <p14:sldId id="537"/>
            <p14:sldId id="556"/>
            <p14:sldId id="554"/>
            <p14:sldId id="542"/>
            <p14:sldId id="538"/>
            <p14:sldId id="550"/>
            <p14:sldId id="533"/>
            <p14:sldId id="546"/>
            <p14:sldId id="539"/>
            <p14:sldId id="565"/>
            <p14:sldId id="549"/>
            <p14:sldId id="561"/>
          </p14:sldIdLst>
        </p14:section>
        <p14:section name="Career Profiles (A to C)" id="{A2BEE6F8-8C4E-46DE-9BED-4588D920DCDA}">
          <p14:sldIdLst>
            <p14:sldId id="525"/>
            <p14:sldId id="364"/>
            <p14:sldId id="343"/>
            <p14:sldId id="567"/>
            <p14:sldId id="355"/>
            <p14:sldId id="354"/>
            <p14:sldId id="521"/>
            <p14:sldId id="607"/>
            <p14:sldId id="400"/>
            <p14:sldId id="391"/>
            <p14:sldId id="401"/>
            <p14:sldId id="382"/>
            <p14:sldId id="402"/>
            <p14:sldId id="345"/>
            <p14:sldId id="342"/>
            <p14:sldId id="421"/>
            <p14:sldId id="568"/>
            <p14:sldId id="441"/>
            <p14:sldId id="566"/>
            <p14:sldId id="624"/>
          </p14:sldIdLst>
        </p14:section>
        <p14:section name="Career Profiles (D to F)" id="{C43C2AD2-D35D-4BEC-82D8-2C3AC8C06ADD}">
          <p14:sldIdLst>
            <p14:sldId id="392"/>
            <p14:sldId id="605"/>
            <p14:sldId id="390"/>
            <p14:sldId id="522"/>
            <p14:sldId id="413"/>
            <p14:sldId id="393"/>
            <p14:sldId id="357"/>
            <p14:sldId id="440"/>
            <p14:sldId id="358"/>
            <p14:sldId id="378"/>
            <p14:sldId id="373"/>
            <p14:sldId id="361"/>
            <p14:sldId id="379"/>
            <p14:sldId id="349"/>
            <p14:sldId id="377"/>
            <p14:sldId id="430"/>
            <p14:sldId id="528"/>
            <p14:sldId id="403"/>
            <p14:sldId id="395"/>
            <p14:sldId id="408"/>
          </p14:sldIdLst>
        </p14:section>
        <p14:section name="Career Profiles (G to O)" id="{87082A88-ACDD-47B0-BE1C-299A74F842E5}">
          <p14:sldIdLst>
            <p14:sldId id="406"/>
            <p14:sldId id="527"/>
            <p14:sldId id="396"/>
            <p14:sldId id="423"/>
            <p14:sldId id="628"/>
            <p14:sldId id="314"/>
            <p14:sldId id="431"/>
            <p14:sldId id="363"/>
            <p14:sldId id="613"/>
            <p14:sldId id="609"/>
            <p14:sldId id="362"/>
            <p14:sldId id="346"/>
            <p14:sldId id="384"/>
            <p14:sldId id="631"/>
            <p14:sldId id="416"/>
            <p14:sldId id="405"/>
            <p14:sldId id="523"/>
            <p14:sldId id="344"/>
            <p14:sldId id="348"/>
            <p14:sldId id="432"/>
            <p14:sldId id="409"/>
            <p14:sldId id="414"/>
            <p14:sldId id="411"/>
          </p14:sldIdLst>
        </p14:section>
        <p14:section name="Career Profiles (P to Z)" id="{52F10CF2-9EE0-4888-8813-8C9F03372884}">
          <p14:sldIdLst>
            <p14:sldId id="385"/>
            <p14:sldId id="394"/>
            <p14:sldId id="350"/>
            <p14:sldId id="366"/>
            <p14:sldId id="351"/>
            <p14:sldId id="404"/>
            <p14:sldId id="415"/>
            <p14:sldId id="410"/>
            <p14:sldId id="608"/>
            <p14:sldId id="386"/>
            <p14:sldId id="610"/>
            <p14:sldId id="604"/>
            <p14:sldId id="356"/>
            <p14:sldId id="424"/>
            <p14:sldId id="412"/>
            <p14:sldId id="427"/>
            <p14:sldId id="352"/>
            <p14:sldId id="420"/>
            <p14:sldId id="526"/>
            <p14:sldId id="422"/>
            <p14:sldId id="425"/>
            <p14:sldId id="428"/>
            <p14:sldId id="418"/>
            <p14:sldId id="419"/>
            <p14:sldId id="383"/>
            <p14:sldId id="367"/>
            <p14:sldId id="612"/>
          </p14:sldIdLst>
        </p14:section>
        <p14:section name="Level 3 Science Benchmarks" id="{6DEE7B1A-4B77-4124-ACF0-FA8185A6CDE3}">
          <p14:sldIdLst>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Lst>
        </p14:section>
        <p14:section name="Level 4 Science Benchmarks" id="{ACD19B8A-23A3-4286-B9EF-2922E988E8F2}">
          <p14:sldIdLst>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CC00"/>
    <a:srgbClr val="E5D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0577A9-B9FF-4188-91E1-983883C512CC}" v="140" dt="2022-12-14T11:37:22.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53" autoAdjust="0"/>
    <p:restoredTop sz="94662" autoAdjust="0"/>
  </p:normalViewPr>
  <p:slideViewPr>
    <p:cSldViewPr>
      <p:cViewPr varScale="1">
        <p:scale>
          <a:sx n="59" d="100"/>
          <a:sy n="59" d="100"/>
        </p:scale>
        <p:origin x="107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presProps" Target="presProps.xml"/><Relationship Id="rId203"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190" Type="http://schemas.openxmlformats.org/officeDocument/2006/relationships/slide" Target="slides/slide184.xml"/><Relationship Id="rId204" Type="http://schemas.microsoft.com/office/2015/10/relationships/revisionInfo" Target="revisionInfo.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notesMaster" Target="notesMasters/notesMaster1.xml"/><Relationship Id="rId200" Type="http://schemas.openxmlformats.org/officeDocument/2006/relationships/viewProps" Target="viewProp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handoutMaster" Target="handoutMasters/handoutMaster1.xml"/><Relationship Id="rId201" Type="http://schemas.openxmlformats.org/officeDocument/2006/relationships/theme" Target="theme/theme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tags" Target="tags/tag1.xml"/><Relationship Id="rId202" Type="http://schemas.openxmlformats.org/officeDocument/2006/relationships/tableStyles" Target="tableStyles.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Stewart" userId="6eaa93d3-7b58-4069-b5e8-4e9c154c0d8b" providerId="ADAL" clId="{B40577A9-B9FF-4188-91E1-983883C512CC}"/>
    <pc:docChg chg="undo custSel addSld delSld modSld delSection modSection">
      <pc:chgData name="Ian Stewart" userId="6eaa93d3-7b58-4069-b5e8-4e9c154c0d8b" providerId="ADAL" clId="{B40577A9-B9FF-4188-91E1-983883C512CC}" dt="2022-12-14T11:39:12.814" v="1198" actId="14100"/>
      <pc:docMkLst>
        <pc:docMk/>
      </pc:docMkLst>
      <pc:sldChg chg="modSp mod">
        <pc:chgData name="Ian Stewart" userId="6eaa93d3-7b58-4069-b5e8-4e9c154c0d8b" providerId="ADAL" clId="{B40577A9-B9FF-4188-91E1-983883C512CC}" dt="2022-12-13T14:52:27.922" v="113" actId="1038"/>
        <pc:sldMkLst>
          <pc:docMk/>
          <pc:sldMk cId="0" sldId="343"/>
        </pc:sldMkLst>
        <pc:spChg chg="mod">
          <ac:chgData name="Ian Stewart" userId="6eaa93d3-7b58-4069-b5e8-4e9c154c0d8b" providerId="ADAL" clId="{B40577A9-B9FF-4188-91E1-983883C512CC}" dt="2022-12-13T14:52:27.922" v="113" actId="1038"/>
          <ac:spMkLst>
            <pc:docMk/>
            <pc:sldMk cId="0" sldId="343"/>
            <ac:spMk id="8" creationId="{C2C534C1-1045-485C-8881-DE7FEE160541}"/>
          </ac:spMkLst>
        </pc:spChg>
        <pc:spChg chg="mod">
          <ac:chgData name="Ian Stewart" userId="6eaa93d3-7b58-4069-b5e8-4e9c154c0d8b" providerId="ADAL" clId="{B40577A9-B9FF-4188-91E1-983883C512CC}" dt="2022-12-13T14:50:17.997" v="109" actId="1036"/>
          <ac:spMkLst>
            <pc:docMk/>
            <pc:sldMk cId="0" sldId="343"/>
            <ac:spMk id="17" creationId="{4AE80A73-59F3-4714-89BD-3C9CEA3A0F29}"/>
          </ac:spMkLst>
        </pc:spChg>
        <pc:spChg chg="mod">
          <ac:chgData name="Ian Stewart" userId="6eaa93d3-7b58-4069-b5e8-4e9c154c0d8b" providerId="ADAL" clId="{B40577A9-B9FF-4188-91E1-983883C512CC}" dt="2022-12-13T14:48:34.237" v="79" actId="1035"/>
          <ac:spMkLst>
            <pc:docMk/>
            <pc:sldMk cId="0" sldId="343"/>
            <ac:spMk id="33794" creationId="{812F8812-51EA-4008-A1B4-360C8D3510AF}"/>
          </ac:spMkLst>
        </pc:spChg>
        <pc:picChg chg="mod">
          <ac:chgData name="Ian Stewart" userId="6eaa93d3-7b58-4069-b5e8-4e9c154c0d8b" providerId="ADAL" clId="{B40577A9-B9FF-4188-91E1-983883C512CC}" dt="2022-12-13T14:50:14.257" v="108" actId="1036"/>
          <ac:picMkLst>
            <pc:docMk/>
            <pc:sldMk cId="0" sldId="343"/>
            <ac:picMk id="33799" creationId="{4743CF4F-3915-4B49-981E-9BFBBA68184C}"/>
          </ac:picMkLst>
        </pc:picChg>
      </pc:sldChg>
      <pc:sldChg chg="delSp modSp mod">
        <pc:chgData name="Ian Stewart" userId="6eaa93d3-7b58-4069-b5e8-4e9c154c0d8b" providerId="ADAL" clId="{B40577A9-B9FF-4188-91E1-983883C512CC}" dt="2022-12-14T11:13:28.534" v="666"/>
        <pc:sldMkLst>
          <pc:docMk/>
          <pc:sldMk cId="0" sldId="344"/>
        </pc:sldMkLst>
        <pc:spChg chg="mod">
          <ac:chgData name="Ian Stewart" userId="6eaa93d3-7b58-4069-b5e8-4e9c154c0d8b" providerId="ADAL" clId="{B40577A9-B9FF-4188-91E1-983883C512CC}" dt="2022-12-14T11:13:28.534" v="666"/>
          <ac:spMkLst>
            <pc:docMk/>
            <pc:sldMk cId="0" sldId="344"/>
            <ac:spMk id="2" creationId="{B03BE214-9687-4E6F-B396-F799C063CEB7}"/>
          </ac:spMkLst>
        </pc:spChg>
        <pc:spChg chg="mod">
          <ac:chgData name="Ian Stewart" userId="6eaa93d3-7b58-4069-b5e8-4e9c154c0d8b" providerId="ADAL" clId="{B40577A9-B9FF-4188-91E1-983883C512CC}" dt="2022-12-14T11:00:05.644" v="589" actId="20577"/>
          <ac:spMkLst>
            <pc:docMk/>
            <pc:sldMk cId="0" sldId="344"/>
            <ac:spMk id="10" creationId="{320A24BD-4641-46AE-9829-6544C22BE33C}"/>
          </ac:spMkLst>
        </pc:spChg>
        <pc:spChg chg="del">
          <ac:chgData name="Ian Stewart" userId="6eaa93d3-7b58-4069-b5e8-4e9c154c0d8b" providerId="ADAL" clId="{B40577A9-B9FF-4188-91E1-983883C512CC}" dt="2022-12-14T11:12:34.535" v="664" actId="478"/>
          <ac:spMkLst>
            <pc:docMk/>
            <pc:sldMk cId="0" sldId="344"/>
            <ac:spMk id="11" creationId="{E0B54717-9B18-45C8-B0EE-8355ED911192}"/>
          </ac:spMkLst>
        </pc:spChg>
      </pc:sldChg>
      <pc:sldChg chg="modSp">
        <pc:chgData name="Ian Stewart" userId="6eaa93d3-7b58-4069-b5e8-4e9c154c0d8b" providerId="ADAL" clId="{B40577A9-B9FF-4188-91E1-983883C512CC}" dt="2022-12-13T16:20:01.322" v="121"/>
        <pc:sldMkLst>
          <pc:docMk/>
          <pc:sldMk cId="0" sldId="345"/>
        </pc:sldMkLst>
        <pc:spChg chg="mod">
          <ac:chgData name="Ian Stewart" userId="6eaa93d3-7b58-4069-b5e8-4e9c154c0d8b" providerId="ADAL" clId="{B40577A9-B9FF-4188-91E1-983883C512CC}" dt="2022-12-13T16:20:01.322" v="121"/>
          <ac:spMkLst>
            <pc:docMk/>
            <pc:sldMk cId="0" sldId="345"/>
            <ac:spMk id="12" creationId="{0A95B1F3-411E-47BC-A447-A974B90B5387}"/>
          </ac:spMkLst>
        </pc:spChg>
      </pc:sldChg>
      <pc:sldChg chg="modSp mod">
        <pc:chgData name="Ian Stewart" userId="6eaa93d3-7b58-4069-b5e8-4e9c154c0d8b" providerId="ADAL" clId="{B40577A9-B9FF-4188-91E1-983883C512CC}" dt="2022-12-14T11:10:11.400" v="640" actId="1036"/>
        <pc:sldMkLst>
          <pc:docMk/>
          <pc:sldMk cId="0" sldId="346"/>
        </pc:sldMkLst>
        <pc:spChg chg="mod">
          <ac:chgData name="Ian Stewart" userId="6eaa93d3-7b58-4069-b5e8-4e9c154c0d8b" providerId="ADAL" clId="{B40577A9-B9FF-4188-91E1-983883C512CC}" dt="2022-12-14T11:10:11.400" v="640" actId="1036"/>
          <ac:spMkLst>
            <pc:docMk/>
            <pc:sldMk cId="0" sldId="346"/>
            <ac:spMk id="10" creationId="{2C6B8590-8F4B-41E4-9457-36FAAF5F3A18}"/>
          </ac:spMkLst>
        </pc:spChg>
        <pc:spChg chg="mod">
          <ac:chgData name="Ian Stewart" userId="6eaa93d3-7b58-4069-b5e8-4e9c154c0d8b" providerId="ADAL" clId="{B40577A9-B9FF-4188-91E1-983883C512CC}" dt="2022-12-14T11:10:11.400" v="640" actId="1036"/>
          <ac:spMkLst>
            <pc:docMk/>
            <pc:sldMk cId="0" sldId="346"/>
            <ac:spMk id="14" creationId="{B5052CF3-5314-4A59-B78D-65C19EA127C9}"/>
          </ac:spMkLst>
        </pc:spChg>
      </pc:sldChg>
      <pc:sldChg chg="modSp">
        <pc:chgData name="Ian Stewart" userId="6eaa93d3-7b58-4069-b5e8-4e9c154c0d8b" providerId="ADAL" clId="{B40577A9-B9FF-4188-91E1-983883C512CC}" dt="2022-12-14T11:01:10.886" v="590"/>
        <pc:sldMkLst>
          <pc:docMk/>
          <pc:sldMk cId="0" sldId="348"/>
        </pc:sldMkLst>
        <pc:spChg chg="mod">
          <ac:chgData name="Ian Stewart" userId="6eaa93d3-7b58-4069-b5e8-4e9c154c0d8b" providerId="ADAL" clId="{B40577A9-B9FF-4188-91E1-983883C512CC}" dt="2022-12-14T11:01:10.886" v="590"/>
          <ac:spMkLst>
            <pc:docMk/>
            <pc:sldMk cId="0" sldId="348"/>
            <ac:spMk id="13" creationId="{DBA30826-7203-4F65-B5A9-E8EEE2851CA3}"/>
          </ac:spMkLst>
        </pc:spChg>
      </pc:sldChg>
      <pc:sldChg chg="delSp modSp mod">
        <pc:chgData name="Ian Stewart" userId="6eaa93d3-7b58-4069-b5e8-4e9c154c0d8b" providerId="ADAL" clId="{B40577A9-B9FF-4188-91E1-983883C512CC}" dt="2022-12-14T11:16:25.443" v="724" actId="1036"/>
        <pc:sldMkLst>
          <pc:docMk/>
          <pc:sldMk cId="0" sldId="350"/>
        </pc:sldMkLst>
        <pc:spChg chg="mod">
          <ac:chgData name="Ian Stewart" userId="6eaa93d3-7b58-4069-b5e8-4e9c154c0d8b" providerId="ADAL" clId="{B40577A9-B9FF-4188-91E1-983883C512CC}" dt="2022-12-14T11:16:25.443" v="724" actId="1036"/>
          <ac:spMkLst>
            <pc:docMk/>
            <pc:sldMk cId="0" sldId="350"/>
            <ac:spMk id="10" creationId="{0EBAFF3E-6044-4B70-ACA6-A3B49350031B}"/>
          </ac:spMkLst>
        </pc:spChg>
        <pc:spChg chg="del mod">
          <ac:chgData name="Ian Stewart" userId="6eaa93d3-7b58-4069-b5e8-4e9c154c0d8b" providerId="ADAL" clId="{B40577A9-B9FF-4188-91E1-983883C512CC}" dt="2022-12-14T11:16:20.871" v="717" actId="478"/>
          <ac:spMkLst>
            <pc:docMk/>
            <pc:sldMk cId="0" sldId="350"/>
            <ac:spMk id="11" creationId="{0EBAFF3E-6044-4B70-ACA6-A3B49350031B}"/>
          </ac:spMkLst>
        </pc:spChg>
      </pc:sldChg>
      <pc:sldChg chg="modSp mod">
        <pc:chgData name="Ian Stewart" userId="6eaa93d3-7b58-4069-b5e8-4e9c154c0d8b" providerId="ADAL" clId="{B40577A9-B9FF-4188-91E1-983883C512CC}" dt="2022-12-14T11:23:51.639" v="868" actId="1036"/>
        <pc:sldMkLst>
          <pc:docMk/>
          <pc:sldMk cId="0" sldId="352"/>
        </pc:sldMkLst>
        <pc:spChg chg="mod">
          <ac:chgData name="Ian Stewart" userId="6eaa93d3-7b58-4069-b5e8-4e9c154c0d8b" providerId="ADAL" clId="{B40577A9-B9FF-4188-91E1-983883C512CC}" dt="2022-12-14T11:23:51.639" v="868" actId="1036"/>
          <ac:spMkLst>
            <pc:docMk/>
            <pc:sldMk cId="0" sldId="352"/>
            <ac:spMk id="10" creationId="{A5E7B906-F0DE-469C-8FC9-41F623F985D9}"/>
          </ac:spMkLst>
        </pc:spChg>
        <pc:spChg chg="mod">
          <ac:chgData name="Ian Stewart" userId="6eaa93d3-7b58-4069-b5e8-4e9c154c0d8b" providerId="ADAL" clId="{B40577A9-B9FF-4188-91E1-983883C512CC}" dt="2022-12-14T11:23:51.639" v="868" actId="1036"/>
          <ac:spMkLst>
            <pc:docMk/>
            <pc:sldMk cId="0" sldId="352"/>
            <ac:spMk id="11" creationId="{62CD232A-1600-42FC-A07E-DD6C4EFC89E8}"/>
          </ac:spMkLst>
        </pc:spChg>
        <pc:spChg chg="mod">
          <ac:chgData name="Ian Stewart" userId="6eaa93d3-7b58-4069-b5e8-4e9c154c0d8b" providerId="ADAL" clId="{B40577A9-B9FF-4188-91E1-983883C512CC}" dt="2022-12-14T11:23:51.639" v="868" actId="1036"/>
          <ac:spMkLst>
            <pc:docMk/>
            <pc:sldMk cId="0" sldId="352"/>
            <ac:spMk id="14" creationId="{62CD232A-1600-42FC-A07E-DD6C4EFC89E8}"/>
          </ac:spMkLst>
        </pc:spChg>
      </pc:sldChg>
      <pc:sldChg chg="delSp modSp mod">
        <pc:chgData name="Ian Stewart" userId="6eaa93d3-7b58-4069-b5e8-4e9c154c0d8b" providerId="ADAL" clId="{B40577A9-B9FF-4188-91E1-983883C512CC}" dt="2022-12-13T14:50:06.478" v="104" actId="1036"/>
        <pc:sldMkLst>
          <pc:docMk/>
          <pc:sldMk cId="0" sldId="354"/>
        </pc:sldMkLst>
        <pc:spChg chg="del">
          <ac:chgData name="Ian Stewart" userId="6eaa93d3-7b58-4069-b5e8-4e9c154c0d8b" providerId="ADAL" clId="{B40577A9-B9FF-4188-91E1-983883C512CC}" dt="2022-12-13T14:49:55.597" v="91" actId="478"/>
          <ac:spMkLst>
            <pc:docMk/>
            <pc:sldMk cId="0" sldId="354"/>
            <ac:spMk id="11" creationId="{89C68136-3B50-4908-99BF-F4A594C045C0}"/>
          </ac:spMkLst>
        </pc:spChg>
        <pc:spChg chg="mod">
          <ac:chgData name="Ian Stewart" userId="6eaa93d3-7b58-4069-b5e8-4e9c154c0d8b" providerId="ADAL" clId="{B40577A9-B9FF-4188-91E1-983883C512CC}" dt="2022-12-13T14:50:00.735" v="99" actId="1036"/>
          <ac:spMkLst>
            <pc:docMk/>
            <pc:sldMk cId="0" sldId="354"/>
            <ac:spMk id="12" creationId="{FDE11728-0A0D-4D75-BA47-13F4DCCC965B}"/>
          </ac:spMkLst>
        </pc:spChg>
        <pc:spChg chg="mod">
          <ac:chgData name="Ian Stewart" userId="6eaa93d3-7b58-4069-b5e8-4e9c154c0d8b" providerId="ADAL" clId="{B40577A9-B9FF-4188-91E1-983883C512CC}" dt="2022-12-13T14:50:06.478" v="104" actId="1036"/>
          <ac:spMkLst>
            <pc:docMk/>
            <pc:sldMk cId="0" sldId="354"/>
            <ac:spMk id="17" creationId="{3F12CFA2-0E50-4250-9B72-4D453E9BB844}"/>
          </ac:spMkLst>
        </pc:spChg>
        <pc:picChg chg="mod">
          <ac:chgData name="Ian Stewart" userId="6eaa93d3-7b58-4069-b5e8-4e9c154c0d8b" providerId="ADAL" clId="{B40577A9-B9FF-4188-91E1-983883C512CC}" dt="2022-12-13T14:50:06.478" v="104" actId="1036"/>
          <ac:picMkLst>
            <pc:docMk/>
            <pc:sldMk cId="0" sldId="354"/>
            <ac:picMk id="1026" creationId="{B145A576-BD3F-46A3-A90B-DDCC057CD2C4}"/>
          </ac:picMkLst>
        </pc:picChg>
      </pc:sldChg>
      <pc:sldChg chg="modSp mod">
        <pc:chgData name="Ian Stewart" userId="6eaa93d3-7b58-4069-b5e8-4e9c154c0d8b" providerId="ADAL" clId="{B40577A9-B9FF-4188-91E1-983883C512CC}" dt="2022-12-14T11:21:38.026" v="843"/>
        <pc:sldMkLst>
          <pc:docMk/>
          <pc:sldMk cId="0" sldId="356"/>
        </pc:sldMkLst>
        <pc:spChg chg="mod">
          <ac:chgData name="Ian Stewart" userId="6eaa93d3-7b58-4069-b5e8-4e9c154c0d8b" providerId="ADAL" clId="{B40577A9-B9FF-4188-91E1-983883C512CC}" dt="2022-12-14T11:21:38.026" v="843"/>
          <ac:spMkLst>
            <pc:docMk/>
            <pc:sldMk cId="0" sldId="356"/>
            <ac:spMk id="10" creationId="{9EB27418-21D9-44A7-A4D1-A785908CC93F}"/>
          </ac:spMkLst>
        </pc:spChg>
        <pc:spChg chg="mod">
          <ac:chgData name="Ian Stewart" userId="6eaa93d3-7b58-4069-b5e8-4e9c154c0d8b" providerId="ADAL" clId="{B40577A9-B9FF-4188-91E1-983883C512CC}" dt="2022-12-14T11:21:18.770" v="842"/>
          <ac:spMkLst>
            <pc:docMk/>
            <pc:sldMk cId="0" sldId="356"/>
            <ac:spMk id="12" creationId="{96E42611-6305-416E-A187-8D68B83E9F8A}"/>
          </ac:spMkLst>
        </pc:spChg>
      </pc:sldChg>
      <pc:sldChg chg="modSp">
        <pc:chgData name="Ian Stewart" userId="6eaa93d3-7b58-4069-b5e8-4e9c154c0d8b" providerId="ADAL" clId="{B40577A9-B9FF-4188-91E1-983883C512CC}" dt="2022-12-13T16:40:54.189" v="235"/>
        <pc:sldMkLst>
          <pc:docMk/>
          <pc:sldMk cId="0" sldId="361"/>
        </pc:sldMkLst>
        <pc:spChg chg="mod">
          <ac:chgData name="Ian Stewart" userId="6eaa93d3-7b58-4069-b5e8-4e9c154c0d8b" providerId="ADAL" clId="{B40577A9-B9FF-4188-91E1-983883C512CC}" dt="2022-12-13T16:40:14.877" v="234"/>
          <ac:spMkLst>
            <pc:docMk/>
            <pc:sldMk cId="0" sldId="361"/>
            <ac:spMk id="3" creationId="{DA76BEC6-102B-4235-AAAA-76B29BE1FD94}"/>
          </ac:spMkLst>
        </pc:spChg>
        <pc:spChg chg="mod">
          <ac:chgData name="Ian Stewart" userId="6eaa93d3-7b58-4069-b5e8-4e9c154c0d8b" providerId="ADAL" clId="{B40577A9-B9FF-4188-91E1-983883C512CC}" dt="2022-12-13T16:40:54.189" v="235"/>
          <ac:spMkLst>
            <pc:docMk/>
            <pc:sldMk cId="0" sldId="361"/>
            <ac:spMk id="12" creationId="{EC13D857-2D94-4698-885D-597B2465024F}"/>
          </ac:spMkLst>
        </pc:spChg>
      </pc:sldChg>
      <pc:sldChg chg="addSp delSp modSp mod">
        <pc:chgData name="Ian Stewart" userId="6eaa93d3-7b58-4069-b5e8-4e9c154c0d8b" providerId="ADAL" clId="{B40577A9-B9FF-4188-91E1-983883C512CC}" dt="2022-12-13T16:34:34.339" v="157" actId="20577"/>
        <pc:sldMkLst>
          <pc:docMk/>
          <pc:sldMk cId="3668821382" sldId="373"/>
        </pc:sldMkLst>
        <pc:spChg chg="add mod">
          <ac:chgData name="Ian Stewart" userId="6eaa93d3-7b58-4069-b5e8-4e9c154c0d8b" providerId="ADAL" clId="{B40577A9-B9FF-4188-91E1-983883C512CC}" dt="2022-12-13T16:34:34.339" v="157" actId="20577"/>
          <ac:spMkLst>
            <pc:docMk/>
            <pc:sldMk cId="3668821382" sldId="373"/>
            <ac:spMk id="2" creationId="{79D087DC-E9A8-5EED-F322-B2EE1FC55689}"/>
          </ac:spMkLst>
        </pc:spChg>
        <pc:spChg chg="del">
          <ac:chgData name="Ian Stewart" userId="6eaa93d3-7b58-4069-b5e8-4e9c154c0d8b" providerId="ADAL" clId="{B40577A9-B9FF-4188-91E1-983883C512CC}" dt="2022-12-13T16:34:18.091" v="132" actId="478"/>
          <ac:spMkLst>
            <pc:docMk/>
            <pc:sldMk cId="3668821382" sldId="373"/>
            <ac:spMk id="11" creationId="{E3D6590D-D2A6-4E24-BC7B-6704D25D94D0}"/>
          </ac:spMkLst>
        </pc:spChg>
      </pc:sldChg>
      <pc:sldChg chg="modSp">
        <pc:chgData name="Ian Stewart" userId="6eaa93d3-7b58-4069-b5e8-4e9c154c0d8b" providerId="ADAL" clId="{B40577A9-B9FF-4188-91E1-983883C512CC}" dt="2022-12-13T16:46:48.478" v="266"/>
        <pc:sldMkLst>
          <pc:docMk/>
          <pc:sldMk cId="0" sldId="377"/>
        </pc:sldMkLst>
        <pc:spChg chg="mod">
          <ac:chgData name="Ian Stewart" userId="6eaa93d3-7b58-4069-b5e8-4e9c154c0d8b" providerId="ADAL" clId="{B40577A9-B9FF-4188-91E1-983883C512CC}" dt="2022-12-13T16:45:20.615" v="264"/>
          <ac:spMkLst>
            <pc:docMk/>
            <pc:sldMk cId="0" sldId="377"/>
            <ac:spMk id="14" creationId="{1829F5EA-777F-4B65-A24C-E21001BF5F2C}"/>
          </ac:spMkLst>
        </pc:spChg>
        <pc:spChg chg="mod">
          <ac:chgData name="Ian Stewart" userId="6eaa93d3-7b58-4069-b5e8-4e9c154c0d8b" providerId="ADAL" clId="{B40577A9-B9FF-4188-91E1-983883C512CC}" dt="2022-12-13T16:46:48.478" v="266"/>
          <ac:spMkLst>
            <pc:docMk/>
            <pc:sldMk cId="0" sldId="377"/>
            <ac:spMk id="16" creationId="{AE596BCA-6AF5-4ED5-8424-A9AEF979D87F}"/>
          </ac:spMkLst>
        </pc:spChg>
      </pc:sldChg>
      <pc:sldChg chg="delSp modSp mod">
        <pc:chgData name="Ian Stewart" userId="6eaa93d3-7b58-4069-b5e8-4e9c154c0d8b" providerId="ADAL" clId="{B40577A9-B9FF-4188-91E1-983883C512CC}" dt="2022-12-13T16:44:06.773" v="263" actId="1035"/>
        <pc:sldMkLst>
          <pc:docMk/>
          <pc:sldMk cId="0" sldId="379"/>
        </pc:sldMkLst>
        <pc:spChg chg="mod">
          <ac:chgData name="Ian Stewart" userId="6eaa93d3-7b58-4069-b5e8-4e9c154c0d8b" providerId="ADAL" clId="{B40577A9-B9FF-4188-91E1-983883C512CC}" dt="2022-12-13T16:44:06.773" v="263" actId="1035"/>
          <ac:spMkLst>
            <pc:docMk/>
            <pc:sldMk cId="0" sldId="379"/>
            <ac:spMk id="10" creationId="{48F55585-8E2A-4A64-A877-542F121793CB}"/>
          </ac:spMkLst>
        </pc:spChg>
        <pc:spChg chg="mod">
          <ac:chgData name="Ian Stewart" userId="6eaa93d3-7b58-4069-b5e8-4e9c154c0d8b" providerId="ADAL" clId="{B40577A9-B9FF-4188-91E1-983883C512CC}" dt="2022-12-13T16:44:06.773" v="263" actId="1035"/>
          <ac:spMkLst>
            <pc:docMk/>
            <pc:sldMk cId="0" sldId="379"/>
            <ac:spMk id="11" creationId="{89FBFCAD-2F2A-4955-B6CA-E61655519302}"/>
          </ac:spMkLst>
        </pc:spChg>
        <pc:spChg chg="del">
          <ac:chgData name="Ian Stewart" userId="6eaa93d3-7b58-4069-b5e8-4e9c154c0d8b" providerId="ADAL" clId="{B40577A9-B9FF-4188-91E1-983883C512CC}" dt="2022-12-13T16:43:57.651" v="254" actId="478"/>
          <ac:spMkLst>
            <pc:docMk/>
            <pc:sldMk cId="0" sldId="379"/>
            <ac:spMk id="14" creationId="{4DBF93C5-665A-4BBA-B08F-6B7734D9EB9B}"/>
          </ac:spMkLst>
        </pc:spChg>
        <pc:spChg chg="mod">
          <ac:chgData name="Ian Stewart" userId="6eaa93d3-7b58-4069-b5e8-4e9c154c0d8b" providerId="ADAL" clId="{B40577A9-B9FF-4188-91E1-983883C512CC}" dt="2022-12-13T16:44:06.773" v="263" actId="1035"/>
          <ac:spMkLst>
            <pc:docMk/>
            <pc:sldMk cId="0" sldId="379"/>
            <ac:spMk id="16" creationId="{CDB87DF9-3074-45C8-BF32-3F0DAF51C480}"/>
          </ac:spMkLst>
        </pc:spChg>
        <pc:spChg chg="mod">
          <ac:chgData name="Ian Stewart" userId="6eaa93d3-7b58-4069-b5e8-4e9c154c0d8b" providerId="ADAL" clId="{B40577A9-B9FF-4188-91E1-983883C512CC}" dt="2022-12-13T16:42:17.242" v="246" actId="20577"/>
          <ac:spMkLst>
            <pc:docMk/>
            <pc:sldMk cId="0" sldId="379"/>
            <ac:spMk id="17" creationId="{4DBF93C5-665A-4BBA-B08F-6B7734D9EB9B}"/>
          </ac:spMkLst>
        </pc:spChg>
      </pc:sldChg>
      <pc:sldChg chg="modSp">
        <pc:chgData name="Ian Stewart" userId="6eaa93d3-7b58-4069-b5e8-4e9c154c0d8b" providerId="ADAL" clId="{B40577A9-B9FF-4188-91E1-983883C512CC}" dt="2022-12-14T11:30:15.353" v="968"/>
        <pc:sldMkLst>
          <pc:docMk/>
          <pc:sldMk cId="0" sldId="383"/>
        </pc:sldMkLst>
        <pc:spChg chg="mod">
          <ac:chgData name="Ian Stewart" userId="6eaa93d3-7b58-4069-b5e8-4e9c154c0d8b" providerId="ADAL" clId="{B40577A9-B9FF-4188-91E1-983883C512CC}" dt="2022-12-14T11:30:15.353" v="968"/>
          <ac:spMkLst>
            <pc:docMk/>
            <pc:sldMk cId="0" sldId="383"/>
            <ac:spMk id="15" creationId="{1596BE83-728D-4388-B1A2-E4157BD5FB79}"/>
          </ac:spMkLst>
        </pc:spChg>
      </pc:sldChg>
      <pc:sldChg chg="delSp modSp mod">
        <pc:chgData name="Ian Stewart" userId="6eaa93d3-7b58-4069-b5e8-4e9c154c0d8b" providerId="ADAL" clId="{B40577A9-B9FF-4188-91E1-983883C512CC}" dt="2022-12-14T11:11:08.947" v="641" actId="478"/>
        <pc:sldMkLst>
          <pc:docMk/>
          <pc:sldMk cId="0" sldId="384"/>
        </pc:sldMkLst>
        <pc:spChg chg="del mod">
          <ac:chgData name="Ian Stewart" userId="6eaa93d3-7b58-4069-b5e8-4e9c154c0d8b" providerId="ADAL" clId="{B40577A9-B9FF-4188-91E1-983883C512CC}" dt="2022-12-14T11:11:08.947" v="641" actId="478"/>
          <ac:spMkLst>
            <pc:docMk/>
            <pc:sldMk cId="0" sldId="384"/>
            <ac:spMk id="14" creationId="{E95D0305-A90E-4B0C-BF51-6D47B3A63DCB}"/>
          </ac:spMkLst>
        </pc:spChg>
      </pc:sldChg>
      <pc:sldChg chg="modSp mod">
        <pc:chgData name="Ian Stewart" userId="6eaa93d3-7b58-4069-b5e8-4e9c154c0d8b" providerId="ADAL" clId="{B40577A9-B9FF-4188-91E1-983883C512CC}" dt="2022-12-14T11:19:53" v="804" actId="1036"/>
        <pc:sldMkLst>
          <pc:docMk/>
          <pc:sldMk cId="0" sldId="386"/>
        </pc:sldMkLst>
        <pc:spChg chg="mod">
          <ac:chgData name="Ian Stewart" userId="6eaa93d3-7b58-4069-b5e8-4e9c154c0d8b" providerId="ADAL" clId="{B40577A9-B9FF-4188-91E1-983883C512CC}" dt="2022-12-14T11:19:53" v="804" actId="1036"/>
          <ac:spMkLst>
            <pc:docMk/>
            <pc:sldMk cId="0" sldId="386"/>
            <ac:spMk id="12" creationId="{BB575A4C-3DC3-45D5-ADEF-3E0D3DDC51E2}"/>
          </ac:spMkLst>
        </pc:spChg>
        <pc:spChg chg="mod">
          <ac:chgData name="Ian Stewart" userId="6eaa93d3-7b58-4069-b5e8-4e9c154c0d8b" providerId="ADAL" clId="{B40577A9-B9FF-4188-91E1-983883C512CC}" dt="2022-12-14T11:19:53" v="804" actId="1036"/>
          <ac:spMkLst>
            <pc:docMk/>
            <pc:sldMk cId="0" sldId="386"/>
            <ac:spMk id="14" creationId="{E23E2A4B-D338-4923-83D4-FE18807A733D}"/>
          </ac:spMkLst>
        </pc:spChg>
      </pc:sldChg>
      <pc:sldChg chg="delSp modSp mod">
        <pc:chgData name="Ian Stewart" userId="6eaa93d3-7b58-4069-b5e8-4e9c154c0d8b" providerId="ADAL" clId="{B40577A9-B9FF-4188-91E1-983883C512CC}" dt="2022-12-13T16:38:39" v="213" actId="1035"/>
        <pc:sldMkLst>
          <pc:docMk/>
          <pc:sldMk cId="0" sldId="390"/>
        </pc:sldMkLst>
        <pc:spChg chg="mod">
          <ac:chgData name="Ian Stewart" userId="6eaa93d3-7b58-4069-b5e8-4e9c154c0d8b" providerId="ADAL" clId="{B40577A9-B9FF-4188-91E1-983883C512CC}" dt="2022-12-13T16:38:30.206" v="203" actId="20577"/>
          <ac:spMkLst>
            <pc:docMk/>
            <pc:sldMk cId="0" sldId="390"/>
            <ac:spMk id="10" creationId="{C5466C56-BAA1-46E3-AC76-F6958E4C919D}"/>
          </ac:spMkLst>
        </pc:spChg>
        <pc:spChg chg="del">
          <ac:chgData name="Ian Stewart" userId="6eaa93d3-7b58-4069-b5e8-4e9c154c0d8b" providerId="ADAL" clId="{B40577A9-B9FF-4188-91E1-983883C512CC}" dt="2022-12-13T16:38:33.221" v="204" actId="478"/>
          <ac:spMkLst>
            <pc:docMk/>
            <pc:sldMk cId="0" sldId="390"/>
            <ac:spMk id="11" creationId="{6927A446-52CF-4D98-92AD-061E46883927}"/>
          </ac:spMkLst>
        </pc:spChg>
        <pc:spChg chg="mod">
          <ac:chgData name="Ian Stewart" userId="6eaa93d3-7b58-4069-b5e8-4e9c154c0d8b" providerId="ADAL" clId="{B40577A9-B9FF-4188-91E1-983883C512CC}" dt="2022-12-13T16:38:39" v="213" actId="1035"/>
          <ac:spMkLst>
            <pc:docMk/>
            <pc:sldMk cId="0" sldId="390"/>
            <ac:spMk id="12" creationId="{7D196CAF-563C-4C6F-A8D1-67B17E7BE022}"/>
          </ac:spMkLst>
        </pc:spChg>
      </pc:sldChg>
      <pc:sldChg chg="delSp modSp mod">
        <pc:chgData name="Ian Stewart" userId="6eaa93d3-7b58-4069-b5e8-4e9c154c0d8b" providerId="ADAL" clId="{B40577A9-B9FF-4188-91E1-983883C512CC}" dt="2022-12-13T16:39:18.969" v="233" actId="1035"/>
        <pc:sldMkLst>
          <pc:docMk/>
          <pc:sldMk cId="0" sldId="392"/>
        </pc:sldMkLst>
        <pc:spChg chg="mod">
          <ac:chgData name="Ian Stewart" userId="6eaa93d3-7b58-4069-b5e8-4e9c154c0d8b" providerId="ADAL" clId="{B40577A9-B9FF-4188-91E1-983883C512CC}" dt="2022-12-13T16:39:10.590" v="223" actId="20577"/>
          <ac:spMkLst>
            <pc:docMk/>
            <pc:sldMk cId="0" sldId="392"/>
            <ac:spMk id="10" creationId="{D5365F89-713D-49B1-830A-9F379B8A336A}"/>
          </ac:spMkLst>
        </pc:spChg>
        <pc:spChg chg="mod">
          <ac:chgData name="Ian Stewart" userId="6eaa93d3-7b58-4069-b5e8-4e9c154c0d8b" providerId="ADAL" clId="{B40577A9-B9FF-4188-91E1-983883C512CC}" dt="2022-12-13T16:39:18.969" v="233" actId="1035"/>
          <ac:spMkLst>
            <pc:docMk/>
            <pc:sldMk cId="0" sldId="392"/>
            <ac:spMk id="11" creationId="{7D196CAF-563C-4C6F-A8D1-67B17E7BE022}"/>
          </ac:spMkLst>
        </pc:spChg>
        <pc:spChg chg="del">
          <ac:chgData name="Ian Stewart" userId="6eaa93d3-7b58-4069-b5e8-4e9c154c0d8b" providerId="ADAL" clId="{B40577A9-B9FF-4188-91E1-983883C512CC}" dt="2022-12-13T16:39:13.682" v="224" actId="478"/>
          <ac:spMkLst>
            <pc:docMk/>
            <pc:sldMk cId="0" sldId="392"/>
            <ac:spMk id="12" creationId="{64A61E99-9BD5-422E-B217-4C5B5F4401EB}"/>
          </ac:spMkLst>
        </pc:spChg>
      </pc:sldChg>
      <pc:sldChg chg="delSp modSp mod">
        <pc:chgData name="Ian Stewart" userId="6eaa93d3-7b58-4069-b5e8-4e9c154c0d8b" providerId="ADAL" clId="{B40577A9-B9FF-4188-91E1-983883C512CC}" dt="2022-12-13T16:36:51.766" v="182" actId="1035"/>
        <pc:sldMkLst>
          <pc:docMk/>
          <pc:sldMk cId="0" sldId="393"/>
        </pc:sldMkLst>
        <pc:spChg chg="mod">
          <ac:chgData name="Ian Stewart" userId="6eaa93d3-7b58-4069-b5e8-4e9c154c0d8b" providerId="ADAL" clId="{B40577A9-B9FF-4188-91E1-983883C512CC}" dt="2022-12-13T16:36:42.692" v="172" actId="20577"/>
          <ac:spMkLst>
            <pc:docMk/>
            <pc:sldMk cId="0" sldId="393"/>
            <ac:spMk id="10" creationId="{DD6C7826-636E-4B89-931D-537836C84163}"/>
          </ac:spMkLst>
        </pc:spChg>
        <pc:spChg chg="mod">
          <ac:chgData name="Ian Stewart" userId="6eaa93d3-7b58-4069-b5e8-4e9c154c0d8b" providerId="ADAL" clId="{B40577A9-B9FF-4188-91E1-983883C512CC}" dt="2022-12-13T16:36:51.766" v="182" actId="1035"/>
          <ac:spMkLst>
            <pc:docMk/>
            <pc:sldMk cId="0" sldId="393"/>
            <ac:spMk id="11" creationId="{F98D389B-EDCF-499C-A759-E2B04313A6DE}"/>
          </ac:spMkLst>
        </pc:spChg>
        <pc:spChg chg="del mod">
          <ac:chgData name="Ian Stewart" userId="6eaa93d3-7b58-4069-b5e8-4e9c154c0d8b" providerId="ADAL" clId="{B40577A9-B9FF-4188-91E1-983883C512CC}" dt="2022-12-13T16:36:46.110" v="173" actId="478"/>
          <ac:spMkLst>
            <pc:docMk/>
            <pc:sldMk cId="0" sldId="393"/>
            <ac:spMk id="12" creationId="{B396F38C-DB4E-4ABE-B53A-9DB684D8E1F9}"/>
          </ac:spMkLst>
        </pc:spChg>
      </pc:sldChg>
      <pc:sldChg chg="modSp mod">
        <pc:chgData name="Ian Stewart" userId="6eaa93d3-7b58-4069-b5e8-4e9c154c0d8b" providerId="ADAL" clId="{B40577A9-B9FF-4188-91E1-983883C512CC}" dt="2022-12-14T11:15:52.185" v="701" actId="1036"/>
        <pc:sldMkLst>
          <pc:docMk/>
          <pc:sldMk cId="0" sldId="394"/>
        </pc:sldMkLst>
        <pc:spChg chg="mod">
          <ac:chgData name="Ian Stewart" userId="6eaa93d3-7b58-4069-b5e8-4e9c154c0d8b" providerId="ADAL" clId="{B40577A9-B9FF-4188-91E1-983883C512CC}" dt="2022-12-14T11:15:52.185" v="701" actId="1036"/>
          <ac:spMkLst>
            <pc:docMk/>
            <pc:sldMk cId="0" sldId="394"/>
            <ac:spMk id="10" creationId="{7A95333C-21E0-4E68-8C4D-08C0CA6E2586}"/>
          </ac:spMkLst>
        </pc:spChg>
        <pc:spChg chg="mod">
          <ac:chgData name="Ian Stewart" userId="6eaa93d3-7b58-4069-b5e8-4e9c154c0d8b" providerId="ADAL" clId="{B40577A9-B9FF-4188-91E1-983883C512CC}" dt="2022-12-14T11:15:52.185" v="701" actId="1036"/>
          <ac:spMkLst>
            <pc:docMk/>
            <pc:sldMk cId="0" sldId="394"/>
            <ac:spMk id="11" creationId="{74659E92-6038-454D-B79C-DAE4AB358C03}"/>
          </ac:spMkLst>
        </pc:spChg>
      </pc:sldChg>
      <pc:sldChg chg="addSp delSp modSp mod">
        <pc:chgData name="Ian Stewart" userId="6eaa93d3-7b58-4069-b5e8-4e9c154c0d8b" providerId="ADAL" clId="{B40577A9-B9FF-4188-91E1-983883C512CC}" dt="2022-12-13T16:58:00.959" v="454" actId="14100"/>
        <pc:sldMkLst>
          <pc:docMk/>
          <pc:sldMk cId="0" sldId="395"/>
        </pc:sldMkLst>
        <pc:spChg chg="add mod">
          <ac:chgData name="Ian Stewart" userId="6eaa93d3-7b58-4069-b5e8-4e9c154c0d8b" providerId="ADAL" clId="{B40577A9-B9FF-4188-91E1-983883C512CC}" dt="2022-12-13T16:58:00.959" v="454" actId="14100"/>
          <ac:spMkLst>
            <pc:docMk/>
            <pc:sldMk cId="0" sldId="395"/>
            <ac:spMk id="3" creationId="{2760F609-1A44-01A6-066F-1DF286C37051}"/>
          </ac:spMkLst>
        </pc:spChg>
        <pc:spChg chg="del">
          <ac:chgData name="Ian Stewart" userId="6eaa93d3-7b58-4069-b5e8-4e9c154c0d8b" providerId="ADAL" clId="{B40577A9-B9FF-4188-91E1-983883C512CC}" dt="2022-12-13T16:57:05.140" v="419" actId="478"/>
          <ac:spMkLst>
            <pc:docMk/>
            <pc:sldMk cId="0" sldId="395"/>
            <ac:spMk id="13" creationId="{8872B05E-85DC-4946-ADED-CF6F78E06304}"/>
          </ac:spMkLst>
        </pc:spChg>
        <pc:spChg chg="del">
          <ac:chgData name="Ian Stewart" userId="6eaa93d3-7b58-4069-b5e8-4e9c154c0d8b" providerId="ADAL" clId="{B40577A9-B9FF-4188-91E1-983883C512CC}" dt="2022-12-13T16:57:08.239" v="420" actId="478"/>
          <ac:spMkLst>
            <pc:docMk/>
            <pc:sldMk cId="0" sldId="395"/>
            <ac:spMk id="14" creationId="{8872B05E-85DC-4946-ADED-CF6F78E06304}"/>
          </ac:spMkLst>
        </pc:spChg>
      </pc:sldChg>
      <pc:sldChg chg="modSp">
        <pc:chgData name="Ian Stewart" userId="6eaa93d3-7b58-4069-b5e8-4e9c154c0d8b" providerId="ADAL" clId="{B40577A9-B9FF-4188-91E1-983883C512CC}" dt="2022-12-13T16:18:17.647" v="119"/>
        <pc:sldMkLst>
          <pc:docMk/>
          <pc:sldMk cId="0" sldId="401"/>
        </pc:sldMkLst>
        <pc:spChg chg="mod">
          <ac:chgData name="Ian Stewart" userId="6eaa93d3-7b58-4069-b5e8-4e9c154c0d8b" providerId="ADAL" clId="{B40577A9-B9FF-4188-91E1-983883C512CC}" dt="2022-12-13T16:18:17.647" v="119"/>
          <ac:spMkLst>
            <pc:docMk/>
            <pc:sldMk cId="0" sldId="401"/>
            <ac:spMk id="12" creationId="{0A95B1F3-411E-47BC-A447-A974B90B5387}"/>
          </ac:spMkLst>
        </pc:spChg>
      </pc:sldChg>
      <pc:sldChg chg="addSp delSp modSp mod">
        <pc:chgData name="Ian Stewart" userId="6eaa93d3-7b58-4069-b5e8-4e9c154c0d8b" providerId="ADAL" clId="{B40577A9-B9FF-4188-91E1-983883C512CC}" dt="2022-12-13T16:56:57.798" v="418" actId="1035"/>
        <pc:sldMkLst>
          <pc:docMk/>
          <pc:sldMk cId="0" sldId="403"/>
        </pc:sldMkLst>
        <pc:spChg chg="add mod">
          <ac:chgData name="Ian Stewart" userId="6eaa93d3-7b58-4069-b5e8-4e9c154c0d8b" providerId="ADAL" clId="{B40577A9-B9FF-4188-91E1-983883C512CC}" dt="2022-12-13T16:55:47.543" v="372" actId="20577"/>
          <ac:spMkLst>
            <pc:docMk/>
            <pc:sldMk cId="0" sldId="403"/>
            <ac:spMk id="3" creationId="{A7B1AD31-3B23-9A73-D9B8-62BB62D33930}"/>
          </ac:spMkLst>
        </pc:spChg>
        <pc:spChg chg="add mod">
          <ac:chgData name="Ian Stewart" userId="6eaa93d3-7b58-4069-b5e8-4e9c154c0d8b" providerId="ADAL" clId="{B40577A9-B9FF-4188-91E1-983883C512CC}" dt="2022-12-13T16:56:53.617" v="415" actId="1036"/>
          <ac:spMkLst>
            <pc:docMk/>
            <pc:sldMk cId="0" sldId="403"/>
            <ac:spMk id="4" creationId="{70A1300C-D71B-5602-DD01-B261CE909DB7}"/>
          </ac:spMkLst>
        </pc:spChg>
        <pc:spChg chg="del">
          <ac:chgData name="Ian Stewart" userId="6eaa93d3-7b58-4069-b5e8-4e9c154c0d8b" providerId="ADAL" clId="{B40577A9-B9FF-4188-91E1-983883C512CC}" dt="2022-12-13T16:56:45.935" v="412" actId="478"/>
          <ac:spMkLst>
            <pc:docMk/>
            <pc:sldMk cId="0" sldId="403"/>
            <ac:spMk id="10" creationId="{55E11EC9-27D7-49F7-BF67-892CB1EDD2C2}"/>
          </ac:spMkLst>
        </pc:spChg>
        <pc:spChg chg="mod">
          <ac:chgData name="Ian Stewart" userId="6eaa93d3-7b58-4069-b5e8-4e9c154c0d8b" providerId="ADAL" clId="{B40577A9-B9FF-4188-91E1-983883C512CC}" dt="2022-12-13T16:56:57.798" v="418" actId="1035"/>
          <ac:spMkLst>
            <pc:docMk/>
            <pc:sldMk cId="0" sldId="403"/>
            <ac:spMk id="11" creationId="{55E11EC9-27D7-49F7-BF67-892CB1EDD2C2}"/>
          </ac:spMkLst>
        </pc:spChg>
        <pc:spChg chg="del">
          <ac:chgData name="Ian Stewart" userId="6eaa93d3-7b58-4069-b5e8-4e9c154c0d8b" providerId="ADAL" clId="{B40577A9-B9FF-4188-91E1-983883C512CC}" dt="2022-12-13T16:55:24.493" v="337" actId="478"/>
          <ac:spMkLst>
            <pc:docMk/>
            <pc:sldMk cId="0" sldId="403"/>
            <ac:spMk id="12" creationId="{55E11EC9-27D7-49F7-BF67-892CB1EDD2C2}"/>
          </ac:spMkLst>
        </pc:spChg>
      </pc:sldChg>
      <pc:sldChg chg="delSp modSp mod">
        <pc:chgData name="Ian Stewart" userId="6eaa93d3-7b58-4069-b5e8-4e9c154c0d8b" providerId="ADAL" clId="{B40577A9-B9FF-4188-91E1-983883C512CC}" dt="2022-12-14T11:17:57.428" v="742"/>
        <pc:sldMkLst>
          <pc:docMk/>
          <pc:sldMk cId="0" sldId="404"/>
        </pc:sldMkLst>
        <pc:spChg chg="mod">
          <ac:chgData name="Ian Stewart" userId="6eaa93d3-7b58-4069-b5e8-4e9c154c0d8b" providerId="ADAL" clId="{B40577A9-B9FF-4188-91E1-983883C512CC}" dt="2022-12-14T11:17:57.428" v="742"/>
          <ac:spMkLst>
            <pc:docMk/>
            <pc:sldMk cId="0" sldId="404"/>
            <ac:spMk id="11" creationId="{75978A86-D795-4746-B1F7-B05EECEFB8A2}"/>
          </ac:spMkLst>
        </pc:spChg>
        <pc:spChg chg="del">
          <ac:chgData name="Ian Stewart" userId="6eaa93d3-7b58-4069-b5e8-4e9c154c0d8b" providerId="ADAL" clId="{B40577A9-B9FF-4188-91E1-983883C512CC}" dt="2022-12-14T11:16:51.158" v="741" actId="478"/>
          <ac:spMkLst>
            <pc:docMk/>
            <pc:sldMk cId="0" sldId="404"/>
            <ac:spMk id="13" creationId="{B25E27DE-BC8B-4336-9C4D-CF63634C0C45}"/>
          </ac:spMkLst>
        </pc:spChg>
      </pc:sldChg>
      <pc:sldChg chg="modSp">
        <pc:chgData name="Ian Stewart" userId="6eaa93d3-7b58-4069-b5e8-4e9c154c0d8b" providerId="ADAL" clId="{B40577A9-B9FF-4188-91E1-983883C512CC}" dt="2022-12-14T11:02:48.421" v="591"/>
        <pc:sldMkLst>
          <pc:docMk/>
          <pc:sldMk cId="0" sldId="405"/>
        </pc:sldMkLst>
        <pc:spChg chg="mod">
          <ac:chgData name="Ian Stewart" userId="6eaa93d3-7b58-4069-b5e8-4e9c154c0d8b" providerId="ADAL" clId="{B40577A9-B9FF-4188-91E1-983883C512CC}" dt="2022-12-14T11:02:48.421" v="591"/>
          <ac:spMkLst>
            <pc:docMk/>
            <pc:sldMk cId="0" sldId="405"/>
            <ac:spMk id="13" creationId="{5A5EAEDF-F881-4923-A616-FD178DC9C4B2}"/>
          </ac:spMkLst>
        </pc:spChg>
      </pc:sldChg>
      <pc:sldChg chg="addSp modSp mod">
        <pc:chgData name="Ian Stewart" userId="6eaa93d3-7b58-4069-b5e8-4e9c154c0d8b" providerId="ADAL" clId="{B40577A9-B9FF-4188-91E1-983883C512CC}" dt="2022-12-14T10:47:00.251" v="505"/>
        <pc:sldMkLst>
          <pc:docMk/>
          <pc:sldMk cId="0" sldId="406"/>
        </pc:sldMkLst>
        <pc:spChg chg="add mod">
          <ac:chgData name="Ian Stewart" userId="6eaa93d3-7b58-4069-b5e8-4e9c154c0d8b" providerId="ADAL" clId="{B40577A9-B9FF-4188-91E1-983883C512CC}" dt="2022-12-14T10:47:00.251" v="505"/>
          <ac:spMkLst>
            <pc:docMk/>
            <pc:sldMk cId="0" sldId="406"/>
            <ac:spMk id="2" creationId="{9F80D5E0-EEBA-E684-C1B1-122127D5C809}"/>
          </ac:spMkLst>
        </pc:spChg>
        <pc:spChg chg="mod">
          <ac:chgData name="Ian Stewart" userId="6eaa93d3-7b58-4069-b5e8-4e9c154c0d8b" providerId="ADAL" clId="{B40577A9-B9FF-4188-91E1-983883C512CC}" dt="2022-12-14T10:45:46.362" v="478" actId="1036"/>
          <ac:spMkLst>
            <pc:docMk/>
            <pc:sldMk cId="0" sldId="406"/>
            <ac:spMk id="10" creationId="{CC00FEEB-9B8B-4453-B091-7C0B19FDF5AC}"/>
          </ac:spMkLst>
        </pc:spChg>
        <pc:spChg chg="mod">
          <ac:chgData name="Ian Stewart" userId="6eaa93d3-7b58-4069-b5e8-4e9c154c0d8b" providerId="ADAL" clId="{B40577A9-B9FF-4188-91E1-983883C512CC}" dt="2022-12-14T10:45:46.362" v="478" actId="1036"/>
          <ac:spMkLst>
            <pc:docMk/>
            <pc:sldMk cId="0" sldId="406"/>
            <ac:spMk id="11" creationId="{A7698357-B1F6-40AF-B5AF-2FC1C4587C75}"/>
          </ac:spMkLst>
        </pc:spChg>
        <pc:spChg chg="mod">
          <ac:chgData name="Ian Stewart" userId="6eaa93d3-7b58-4069-b5e8-4e9c154c0d8b" providerId="ADAL" clId="{B40577A9-B9FF-4188-91E1-983883C512CC}" dt="2022-12-14T10:45:52.577" v="484" actId="1035"/>
          <ac:spMkLst>
            <pc:docMk/>
            <pc:sldMk cId="0" sldId="406"/>
            <ac:spMk id="12" creationId="{477919D6-77F5-441F-A76B-4F0B009BF8D2}"/>
          </ac:spMkLst>
        </pc:spChg>
        <pc:spChg chg="mod">
          <ac:chgData name="Ian Stewart" userId="6eaa93d3-7b58-4069-b5e8-4e9c154c0d8b" providerId="ADAL" clId="{B40577A9-B9FF-4188-91E1-983883C512CC}" dt="2022-12-14T10:45:46.362" v="478" actId="1036"/>
          <ac:spMkLst>
            <pc:docMk/>
            <pc:sldMk cId="0" sldId="406"/>
            <ac:spMk id="13" creationId="{F5EE853F-F947-45A6-B016-C8AFEB2B49D8}"/>
          </ac:spMkLst>
        </pc:spChg>
        <pc:picChg chg="mod">
          <ac:chgData name="Ian Stewart" userId="6eaa93d3-7b58-4069-b5e8-4e9c154c0d8b" providerId="ADAL" clId="{B40577A9-B9FF-4188-91E1-983883C512CC}" dt="2022-12-14T10:45:52.577" v="484" actId="1035"/>
          <ac:picMkLst>
            <pc:docMk/>
            <pc:sldMk cId="0" sldId="406"/>
            <ac:picMk id="1026" creationId="{00000000-0000-0000-0000-000000000000}"/>
          </ac:picMkLst>
        </pc:picChg>
      </pc:sldChg>
      <pc:sldChg chg="addSp delSp modSp mod">
        <pc:chgData name="Ian Stewart" userId="6eaa93d3-7b58-4069-b5e8-4e9c154c0d8b" providerId="ADAL" clId="{B40577A9-B9FF-4188-91E1-983883C512CC}" dt="2022-12-13T16:53:09.361" v="319"/>
        <pc:sldMkLst>
          <pc:docMk/>
          <pc:sldMk cId="0" sldId="408"/>
        </pc:sldMkLst>
        <pc:spChg chg="add mod">
          <ac:chgData name="Ian Stewart" userId="6eaa93d3-7b58-4069-b5e8-4e9c154c0d8b" providerId="ADAL" clId="{B40577A9-B9FF-4188-91E1-983883C512CC}" dt="2022-12-13T16:53:09.361" v="319"/>
          <ac:spMkLst>
            <pc:docMk/>
            <pc:sldMk cId="0" sldId="408"/>
            <ac:spMk id="3" creationId="{F5C625EC-3BAE-D85C-017B-AF08391EA3B0}"/>
          </ac:spMkLst>
        </pc:spChg>
        <pc:spChg chg="del">
          <ac:chgData name="Ian Stewart" userId="6eaa93d3-7b58-4069-b5e8-4e9c154c0d8b" providerId="ADAL" clId="{B40577A9-B9FF-4188-91E1-983883C512CC}" dt="2022-12-13T16:52:31.320" v="303" actId="478"/>
          <ac:spMkLst>
            <pc:docMk/>
            <pc:sldMk cId="0" sldId="408"/>
            <ac:spMk id="10" creationId="{53ECD6E4-D10B-4BD8-9149-40B1920D759C}"/>
          </ac:spMkLst>
        </pc:spChg>
        <pc:spChg chg="mod">
          <ac:chgData name="Ian Stewart" userId="6eaa93d3-7b58-4069-b5e8-4e9c154c0d8b" providerId="ADAL" clId="{B40577A9-B9FF-4188-91E1-983883C512CC}" dt="2022-12-13T16:52:46.864" v="318" actId="20577"/>
          <ac:spMkLst>
            <pc:docMk/>
            <pc:sldMk cId="0" sldId="408"/>
            <ac:spMk id="11" creationId="{53ECD6E4-D10B-4BD8-9149-40B1920D759C}"/>
          </ac:spMkLst>
        </pc:spChg>
      </pc:sldChg>
      <pc:sldChg chg="modSp mod">
        <pc:chgData name="Ian Stewart" userId="6eaa93d3-7b58-4069-b5e8-4e9c154c0d8b" providerId="ADAL" clId="{B40577A9-B9FF-4188-91E1-983883C512CC}" dt="2022-12-14T11:14:09.066" v="669" actId="6549"/>
        <pc:sldMkLst>
          <pc:docMk/>
          <pc:sldMk cId="0" sldId="409"/>
        </pc:sldMkLst>
        <pc:spChg chg="mod">
          <ac:chgData name="Ian Stewart" userId="6eaa93d3-7b58-4069-b5e8-4e9c154c0d8b" providerId="ADAL" clId="{B40577A9-B9FF-4188-91E1-983883C512CC}" dt="2022-12-14T11:14:09.066" v="669" actId="6549"/>
          <ac:spMkLst>
            <pc:docMk/>
            <pc:sldMk cId="0" sldId="409"/>
            <ac:spMk id="11" creationId="{E8E499D7-CFC6-4437-AA51-AF74C784581B}"/>
          </ac:spMkLst>
        </pc:spChg>
      </pc:sldChg>
      <pc:sldChg chg="delSp modSp mod">
        <pc:chgData name="Ian Stewart" userId="6eaa93d3-7b58-4069-b5e8-4e9c154c0d8b" providerId="ADAL" clId="{B40577A9-B9FF-4188-91E1-983883C512CC}" dt="2022-12-14T11:19:33.316" v="787" actId="1036"/>
        <pc:sldMkLst>
          <pc:docMk/>
          <pc:sldMk cId="0" sldId="410"/>
        </pc:sldMkLst>
        <pc:spChg chg="mod">
          <ac:chgData name="Ian Stewart" userId="6eaa93d3-7b58-4069-b5e8-4e9c154c0d8b" providerId="ADAL" clId="{B40577A9-B9FF-4188-91E1-983883C512CC}" dt="2022-12-14T11:19:27.632" v="779" actId="20577"/>
          <ac:spMkLst>
            <pc:docMk/>
            <pc:sldMk cId="0" sldId="410"/>
            <ac:spMk id="10" creationId="{5A74463D-1DE4-47CA-BCD3-4ED68464A107}"/>
          </ac:spMkLst>
        </pc:spChg>
        <pc:spChg chg="mod">
          <ac:chgData name="Ian Stewart" userId="6eaa93d3-7b58-4069-b5e8-4e9c154c0d8b" providerId="ADAL" clId="{B40577A9-B9FF-4188-91E1-983883C512CC}" dt="2022-12-14T11:19:33.316" v="787" actId="1036"/>
          <ac:spMkLst>
            <pc:docMk/>
            <pc:sldMk cId="0" sldId="410"/>
            <ac:spMk id="11" creationId="{AE1658E3-0BAE-457C-B19A-B70A96150F78}"/>
          </ac:spMkLst>
        </pc:spChg>
        <pc:spChg chg="del">
          <ac:chgData name="Ian Stewart" userId="6eaa93d3-7b58-4069-b5e8-4e9c154c0d8b" providerId="ADAL" clId="{B40577A9-B9FF-4188-91E1-983883C512CC}" dt="2022-12-14T11:19:29.914" v="780" actId="478"/>
          <ac:spMkLst>
            <pc:docMk/>
            <pc:sldMk cId="0" sldId="410"/>
            <ac:spMk id="12" creationId="{EAD7BC21-8832-494A-A0C9-CF08BFAAD819}"/>
          </ac:spMkLst>
        </pc:spChg>
      </pc:sldChg>
      <pc:sldChg chg="modSp mod">
        <pc:chgData name="Ian Stewart" userId="6eaa93d3-7b58-4069-b5e8-4e9c154c0d8b" providerId="ADAL" clId="{B40577A9-B9FF-4188-91E1-983883C512CC}" dt="2022-12-14T11:15:10.169" v="686" actId="1036"/>
        <pc:sldMkLst>
          <pc:docMk/>
          <pc:sldMk cId="0" sldId="411"/>
        </pc:sldMkLst>
        <pc:spChg chg="mod">
          <ac:chgData name="Ian Stewart" userId="6eaa93d3-7b58-4069-b5e8-4e9c154c0d8b" providerId="ADAL" clId="{B40577A9-B9FF-4188-91E1-983883C512CC}" dt="2022-12-14T11:15:10.169" v="686" actId="1036"/>
          <ac:spMkLst>
            <pc:docMk/>
            <pc:sldMk cId="0" sldId="411"/>
            <ac:spMk id="10" creationId="{9120079D-FF46-4453-A273-9FAF252DF13D}"/>
          </ac:spMkLst>
        </pc:spChg>
        <pc:spChg chg="mod">
          <ac:chgData name="Ian Stewart" userId="6eaa93d3-7b58-4069-b5e8-4e9c154c0d8b" providerId="ADAL" clId="{B40577A9-B9FF-4188-91E1-983883C512CC}" dt="2022-12-14T11:15:10.169" v="686" actId="1036"/>
          <ac:spMkLst>
            <pc:docMk/>
            <pc:sldMk cId="0" sldId="411"/>
            <ac:spMk id="11" creationId="{F8AF198E-3E11-4255-947D-17A8D3F8DB4A}"/>
          </ac:spMkLst>
        </pc:spChg>
      </pc:sldChg>
      <pc:sldChg chg="modSp mod">
        <pc:chgData name="Ian Stewart" userId="6eaa93d3-7b58-4069-b5e8-4e9c154c0d8b" providerId="ADAL" clId="{B40577A9-B9FF-4188-91E1-983883C512CC}" dt="2022-12-14T11:18:43.630" v="759" actId="1035"/>
        <pc:sldMkLst>
          <pc:docMk/>
          <pc:sldMk cId="0" sldId="415"/>
        </pc:sldMkLst>
        <pc:spChg chg="mod">
          <ac:chgData name="Ian Stewart" userId="6eaa93d3-7b58-4069-b5e8-4e9c154c0d8b" providerId="ADAL" clId="{B40577A9-B9FF-4188-91E1-983883C512CC}" dt="2022-12-14T11:18:43.630" v="759" actId="1035"/>
          <ac:spMkLst>
            <pc:docMk/>
            <pc:sldMk cId="0" sldId="415"/>
            <ac:spMk id="10" creationId="{7AAB9315-0ABA-48B4-933D-0E125B5F0B76}"/>
          </ac:spMkLst>
        </pc:spChg>
        <pc:spChg chg="mod">
          <ac:chgData name="Ian Stewart" userId="6eaa93d3-7b58-4069-b5e8-4e9c154c0d8b" providerId="ADAL" clId="{B40577A9-B9FF-4188-91E1-983883C512CC}" dt="2022-12-14T11:18:43.630" v="759" actId="1035"/>
          <ac:spMkLst>
            <pc:docMk/>
            <pc:sldMk cId="0" sldId="415"/>
            <ac:spMk id="13" creationId="{0CC56FE6-4EA8-45F3-8410-12737EEEF76F}"/>
          </ac:spMkLst>
        </pc:spChg>
      </pc:sldChg>
      <pc:sldChg chg="delSp modSp mod">
        <pc:chgData name="Ian Stewart" userId="6eaa93d3-7b58-4069-b5e8-4e9c154c0d8b" providerId="ADAL" clId="{B40577A9-B9FF-4188-91E1-983883C512CC}" dt="2022-12-14T11:11:48.373" v="653" actId="478"/>
        <pc:sldMkLst>
          <pc:docMk/>
          <pc:sldMk cId="0" sldId="416"/>
        </pc:sldMkLst>
        <pc:spChg chg="mod">
          <ac:chgData name="Ian Stewart" userId="6eaa93d3-7b58-4069-b5e8-4e9c154c0d8b" providerId="ADAL" clId="{B40577A9-B9FF-4188-91E1-983883C512CC}" dt="2022-12-14T11:11:45.886" v="652" actId="20577"/>
          <ac:spMkLst>
            <pc:docMk/>
            <pc:sldMk cId="0" sldId="416"/>
            <ac:spMk id="10" creationId="{5B55CF68-656D-41F6-9F71-55B22F09124F}"/>
          </ac:spMkLst>
        </pc:spChg>
        <pc:spChg chg="del">
          <ac:chgData name="Ian Stewart" userId="6eaa93d3-7b58-4069-b5e8-4e9c154c0d8b" providerId="ADAL" clId="{B40577A9-B9FF-4188-91E1-983883C512CC}" dt="2022-12-14T11:11:48.373" v="653" actId="478"/>
          <ac:spMkLst>
            <pc:docMk/>
            <pc:sldMk cId="0" sldId="416"/>
            <ac:spMk id="12" creationId="{5B55CF68-656D-41F6-9F71-55B22F09124F}"/>
          </ac:spMkLst>
        </pc:spChg>
      </pc:sldChg>
      <pc:sldChg chg="delSp modSp mod">
        <pc:chgData name="Ian Stewart" userId="6eaa93d3-7b58-4069-b5e8-4e9c154c0d8b" providerId="ADAL" clId="{B40577A9-B9FF-4188-91E1-983883C512CC}" dt="2022-12-14T11:26:30.844" v="939" actId="1036"/>
        <pc:sldMkLst>
          <pc:docMk/>
          <pc:sldMk cId="0" sldId="418"/>
        </pc:sldMkLst>
        <pc:spChg chg="mod">
          <ac:chgData name="Ian Stewart" userId="6eaa93d3-7b58-4069-b5e8-4e9c154c0d8b" providerId="ADAL" clId="{B40577A9-B9FF-4188-91E1-983883C512CC}" dt="2022-12-14T11:26:22.703" v="932" actId="20577"/>
          <ac:spMkLst>
            <pc:docMk/>
            <pc:sldMk cId="0" sldId="418"/>
            <ac:spMk id="10" creationId="{BCDC51B8-EFB6-43C8-94EB-33289EDF7C7E}"/>
          </ac:spMkLst>
        </pc:spChg>
        <pc:spChg chg="del">
          <ac:chgData name="Ian Stewart" userId="6eaa93d3-7b58-4069-b5e8-4e9c154c0d8b" providerId="ADAL" clId="{B40577A9-B9FF-4188-91E1-983883C512CC}" dt="2022-12-14T11:26:26.698" v="933" actId="478"/>
          <ac:spMkLst>
            <pc:docMk/>
            <pc:sldMk cId="0" sldId="418"/>
            <ac:spMk id="11" creationId="{46C02AFA-5694-4A2D-A829-88DC9A328D85}"/>
          </ac:spMkLst>
        </pc:spChg>
        <pc:spChg chg="mod">
          <ac:chgData name="Ian Stewart" userId="6eaa93d3-7b58-4069-b5e8-4e9c154c0d8b" providerId="ADAL" clId="{B40577A9-B9FF-4188-91E1-983883C512CC}" dt="2022-12-14T11:26:30.844" v="939" actId="1036"/>
          <ac:spMkLst>
            <pc:docMk/>
            <pc:sldMk cId="0" sldId="418"/>
            <ac:spMk id="14" creationId="{0CE1A54C-1846-4373-94E9-EE726BC0B738}"/>
          </ac:spMkLst>
        </pc:spChg>
      </pc:sldChg>
      <pc:sldChg chg="delSp modSp mod">
        <pc:chgData name="Ian Stewart" userId="6eaa93d3-7b58-4069-b5e8-4e9c154c0d8b" providerId="ADAL" clId="{B40577A9-B9FF-4188-91E1-983883C512CC}" dt="2022-12-14T11:27:41.076" v="959" actId="1035"/>
        <pc:sldMkLst>
          <pc:docMk/>
          <pc:sldMk cId="0" sldId="419"/>
        </pc:sldMkLst>
        <pc:spChg chg="mod">
          <ac:chgData name="Ian Stewart" userId="6eaa93d3-7b58-4069-b5e8-4e9c154c0d8b" providerId="ADAL" clId="{B40577A9-B9FF-4188-91E1-983883C512CC}" dt="2022-12-14T11:27:33.811" v="949" actId="20577"/>
          <ac:spMkLst>
            <pc:docMk/>
            <pc:sldMk cId="0" sldId="419"/>
            <ac:spMk id="10" creationId="{88622B9E-0129-4671-AE40-0A04C5C54C56}"/>
          </ac:spMkLst>
        </pc:spChg>
        <pc:spChg chg="del">
          <ac:chgData name="Ian Stewart" userId="6eaa93d3-7b58-4069-b5e8-4e9c154c0d8b" providerId="ADAL" clId="{B40577A9-B9FF-4188-91E1-983883C512CC}" dt="2022-12-14T11:27:36.161" v="950" actId="478"/>
          <ac:spMkLst>
            <pc:docMk/>
            <pc:sldMk cId="0" sldId="419"/>
            <ac:spMk id="12" creationId="{637FDFB9-D64F-414F-ACB2-1A8412504D23}"/>
          </ac:spMkLst>
        </pc:spChg>
        <pc:spChg chg="mod">
          <ac:chgData name="Ian Stewart" userId="6eaa93d3-7b58-4069-b5e8-4e9c154c0d8b" providerId="ADAL" clId="{B40577A9-B9FF-4188-91E1-983883C512CC}" dt="2022-12-14T11:27:41.076" v="959" actId="1035"/>
          <ac:spMkLst>
            <pc:docMk/>
            <pc:sldMk cId="0" sldId="419"/>
            <ac:spMk id="14" creationId="{51144D0E-E427-42B5-9F8B-0D8125B4595D}"/>
          </ac:spMkLst>
        </pc:spChg>
      </pc:sldChg>
      <pc:sldChg chg="modSp mod">
        <pc:chgData name="Ian Stewart" userId="6eaa93d3-7b58-4069-b5e8-4e9c154c0d8b" providerId="ADAL" clId="{B40577A9-B9FF-4188-91E1-983883C512CC}" dt="2022-12-14T11:25:14.037" v="905" actId="1036"/>
        <pc:sldMkLst>
          <pc:docMk/>
          <pc:sldMk cId="0" sldId="422"/>
        </pc:sldMkLst>
        <pc:spChg chg="mod">
          <ac:chgData name="Ian Stewart" userId="6eaa93d3-7b58-4069-b5e8-4e9c154c0d8b" providerId="ADAL" clId="{B40577A9-B9FF-4188-91E1-983883C512CC}" dt="2022-12-14T11:24:59.243" v="902" actId="1035"/>
          <ac:spMkLst>
            <pc:docMk/>
            <pc:sldMk cId="0" sldId="422"/>
            <ac:spMk id="10" creationId="{57E0AB7A-A3BF-480B-8EFF-C28344CB0C05}"/>
          </ac:spMkLst>
        </pc:spChg>
        <pc:spChg chg="mod">
          <ac:chgData name="Ian Stewart" userId="6eaa93d3-7b58-4069-b5e8-4e9c154c0d8b" providerId="ADAL" clId="{B40577A9-B9FF-4188-91E1-983883C512CC}" dt="2022-12-14T11:24:59.243" v="902" actId="1035"/>
          <ac:spMkLst>
            <pc:docMk/>
            <pc:sldMk cId="0" sldId="422"/>
            <ac:spMk id="12" creationId="{C2C534C1-1045-485C-8881-DE7FEE160541}"/>
          </ac:spMkLst>
        </pc:spChg>
        <pc:spChg chg="mod">
          <ac:chgData name="Ian Stewart" userId="6eaa93d3-7b58-4069-b5e8-4e9c154c0d8b" providerId="ADAL" clId="{B40577A9-B9FF-4188-91E1-983883C512CC}" dt="2022-12-14T11:25:14.037" v="905" actId="1036"/>
          <ac:spMkLst>
            <pc:docMk/>
            <pc:sldMk cId="0" sldId="422"/>
            <ac:spMk id="13" creationId="{CAE0995D-81CE-44F2-B8E2-79B301F22051}"/>
          </ac:spMkLst>
        </pc:spChg>
        <pc:spChg chg="mod">
          <ac:chgData name="Ian Stewart" userId="6eaa93d3-7b58-4069-b5e8-4e9c154c0d8b" providerId="ADAL" clId="{B40577A9-B9FF-4188-91E1-983883C512CC}" dt="2022-12-14T11:24:59.243" v="902" actId="1035"/>
          <ac:spMkLst>
            <pc:docMk/>
            <pc:sldMk cId="0" sldId="422"/>
            <ac:spMk id="14" creationId="{C2C534C1-1045-485C-8881-DE7FEE160541}"/>
          </ac:spMkLst>
        </pc:spChg>
        <pc:grpChg chg="mod">
          <ac:chgData name="Ian Stewart" userId="6eaa93d3-7b58-4069-b5e8-4e9c154c0d8b" providerId="ADAL" clId="{B40577A9-B9FF-4188-91E1-983883C512CC}" dt="2022-12-14T11:25:14.037" v="905" actId="1036"/>
          <ac:grpSpMkLst>
            <pc:docMk/>
            <pc:sldMk cId="0" sldId="422"/>
            <ac:grpSpMk id="2" creationId="{00000000-0000-0000-0000-000000000000}"/>
          </ac:grpSpMkLst>
        </pc:grpChg>
        <pc:picChg chg="mod">
          <ac:chgData name="Ian Stewart" userId="6eaa93d3-7b58-4069-b5e8-4e9c154c0d8b" providerId="ADAL" clId="{B40577A9-B9FF-4188-91E1-983883C512CC}" dt="2022-12-14T11:25:14.037" v="905" actId="1036"/>
          <ac:picMkLst>
            <pc:docMk/>
            <pc:sldMk cId="0" sldId="422"/>
            <ac:picMk id="5122" creationId="{00000000-0000-0000-0000-000000000000}"/>
          </ac:picMkLst>
        </pc:picChg>
      </pc:sldChg>
      <pc:sldChg chg="delSp modSp mod">
        <pc:chgData name="Ian Stewart" userId="6eaa93d3-7b58-4069-b5e8-4e9c154c0d8b" providerId="ADAL" clId="{B40577A9-B9FF-4188-91E1-983883C512CC}" dt="2022-12-14T10:56:37.544" v="546"/>
        <pc:sldMkLst>
          <pc:docMk/>
          <pc:sldMk cId="0" sldId="423"/>
        </pc:sldMkLst>
        <pc:spChg chg="mod">
          <ac:chgData name="Ian Stewart" userId="6eaa93d3-7b58-4069-b5e8-4e9c154c0d8b" providerId="ADAL" clId="{B40577A9-B9FF-4188-91E1-983883C512CC}" dt="2022-12-14T10:54:57.413" v="539" actId="1036"/>
          <ac:spMkLst>
            <pc:docMk/>
            <pc:sldMk cId="0" sldId="423"/>
            <ac:spMk id="8" creationId="{4AD53CFA-32DE-4234-9045-49C9F80B6081}"/>
          </ac:spMkLst>
        </pc:spChg>
        <pc:spChg chg="mod">
          <ac:chgData name="Ian Stewart" userId="6eaa93d3-7b58-4069-b5e8-4e9c154c0d8b" providerId="ADAL" clId="{B40577A9-B9FF-4188-91E1-983883C512CC}" dt="2022-12-14T10:53:34.868" v="524" actId="20577"/>
          <ac:spMkLst>
            <pc:docMk/>
            <pc:sldMk cId="0" sldId="423"/>
            <ac:spMk id="10" creationId="{F7F613C6-EDE4-45E8-9F98-EBF577200CC7}"/>
          </ac:spMkLst>
        </pc:spChg>
        <pc:spChg chg="mod">
          <ac:chgData name="Ian Stewart" userId="6eaa93d3-7b58-4069-b5e8-4e9c154c0d8b" providerId="ADAL" clId="{B40577A9-B9FF-4188-91E1-983883C512CC}" dt="2022-12-14T10:56:37.544" v="546"/>
          <ac:spMkLst>
            <pc:docMk/>
            <pc:sldMk cId="0" sldId="423"/>
            <ac:spMk id="12" creationId="{F7F613C6-EDE4-45E8-9F98-EBF577200CC7}"/>
          </ac:spMkLst>
        </pc:spChg>
        <pc:spChg chg="mod">
          <ac:chgData name="Ian Stewart" userId="6eaa93d3-7b58-4069-b5e8-4e9c154c0d8b" providerId="ADAL" clId="{B40577A9-B9FF-4188-91E1-983883C512CC}" dt="2022-12-14T10:53:53.094" v="533" actId="1036"/>
          <ac:spMkLst>
            <pc:docMk/>
            <pc:sldMk cId="0" sldId="423"/>
            <ac:spMk id="13" creationId="{F7F613C6-EDE4-45E8-9F98-EBF577200CC7}"/>
          </ac:spMkLst>
        </pc:spChg>
        <pc:spChg chg="mod">
          <ac:chgData name="Ian Stewart" userId="6eaa93d3-7b58-4069-b5e8-4e9c154c0d8b" providerId="ADAL" clId="{B40577A9-B9FF-4188-91E1-983883C512CC}" dt="2022-12-14T10:54:30.776" v="534"/>
          <ac:spMkLst>
            <pc:docMk/>
            <pc:sldMk cId="0" sldId="423"/>
            <ac:spMk id="14" creationId="{F7F613C6-EDE4-45E8-9F98-EBF577200CC7}"/>
          </ac:spMkLst>
        </pc:spChg>
        <pc:spChg chg="del">
          <ac:chgData name="Ian Stewart" userId="6eaa93d3-7b58-4069-b5e8-4e9c154c0d8b" providerId="ADAL" clId="{B40577A9-B9FF-4188-91E1-983883C512CC}" dt="2022-12-14T10:53:41.858" v="525" actId="478"/>
          <ac:spMkLst>
            <pc:docMk/>
            <pc:sldMk cId="0" sldId="423"/>
            <ac:spMk id="16" creationId="{F7F613C6-EDE4-45E8-9F98-EBF577200CC7}"/>
          </ac:spMkLst>
        </pc:spChg>
      </pc:sldChg>
      <pc:sldChg chg="delSp modSp mod">
        <pc:chgData name="Ian Stewart" userId="6eaa93d3-7b58-4069-b5e8-4e9c154c0d8b" providerId="ADAL" clId="{B40577A9-B9FF-4188-91E1-983883C512CC}" dt="2022-12-14T11:26:11.289" v="922" actId="14100"/>
        <pc:sldMkLst>
          <pc:docMk/>
          <pc:sldMk cId="0" sldId="425"/>
        </pc:sldMkLst>
        <pc:spChg chg="mod">
          <ac:chgData name="Ian Stewart" userId="6eaa93d3-7b58-4069-b5e8-4e9c154c0d8b" providerId="ADAL" clId="{B40577A9-B9FF-4188-91E1-983883C512CC}" dt="2022-12-14T11:25:52.651" v="917" actId="1036"/>
          <ac:spMkLst>
            <pc:docMk/>
            <pc:sldMk cId="0" sldId="425"/>
            <ac:spMk id="10" creationId="{BEF0E81E-A385-4123-8DED-F3BB66222E0C}"/>
          </ac:spMkLst>
        </pc:spChg>
        <pc:spChg chg="del">
          <ac:chgData name="Ian Stewart" userId="6eaa93d3-7b58-4069-b5e8-4e9c154c0d8b" providerId="ADAL" clId="{B40577A9-B9FF-4188-91E1-983883C512CC}" dt="2022-12-14T11:25:55.303" v="918" actId="478"/>
          <ac:spMkLst>
            <pc:docMk/>
            <pc:sldMk cId="0" sldId="425"/>
            <ac:spMk id="12" creationId="{BEF0E81E-A385-4123-8DED-F3BB66222E0C}"/>
          </ac:spMkLst>
        </pc:spChg>
        <pc:spChg chg="mod">
          <ac:chgData name="Ian Stewart" userId="6eaa93d3-7b58-4069-b5e8-4e9c154c0d8b" providerId="ADAL" clId="{B40577A9-B9FF-4188-91E1-983883C512CC}" dt="2022-12-14T11:26:11.289" v="922" actId="14100"/>
          <ac:spMkLst>
            <pc:docMk/>
            <pc:sldMk cId="0" sldId="425"/>
            <ac:spMk id="13" creationId="{53BDFFF7-7119-47BD-9D33-1DC037FBD2FB}"/>
          </ac:spMkLst>
        </pc:spChg>
        <pc:picChg chg="mod">
          <ac:chgData name="Ian Stewart" userId="6eaa93d3-7b58-4069-b5e8-4e9c154c0d8b" providerId="ADAL" clId="{B40577A9-B9FF-4188-91E1-983883C512CC}" dt="2022-12-14T11:26:06.194" v="921" actId="14100"/>
          <ac:picMkLst>
            <pc:docMk/>
            <pc:sldMk cId="0" sldId="425"/>
            <ac:picMk id="3" creationId="{FC7246AB-36F1-46F6-A984-813DA642B949}"/>
          </ac:picMkLst>
        </pc:picChg>
      </pc:sldChg>
      <pc:sldChg chg="modSp mod">
        <pc:chgData name="Ian Stewart" userId="6eaa93d3-7b58-4069-b5e8-4e9c154c0d8b" providerId="ADAL" clId="{B40577A9-B9FF-4188-91E1-983883C512CC}" dt="2022-12-14T11:22:47.223" v="851" actId="1036"/>
        <pc:sldMkLst>
          <pc:docMk/>
          <pc:sldMk cId="0" sldId="427"/>
        </pc:sldMkLst>
        <pc:spChg chg="mod">
          <ac:chgData name="Ian Stewart" userId="6eaa93d3-7b58-4069-b5e8-4e9c154c0d8b" providerId="ADAL" clId="{B40577A9-B9FF-4188-91E1-983883C512CC}" dt="2022-12-14T11:22:47.223" v="851" actId="1036"/>
          <ac:spMkLst>
            <pc:docMk/>
            <pc:sldMk cId="0" sldId="427"/>
            <ac:spMk id="10" creationId="{00814826-6515-4C14-9DEE-19B6DE52AE0B}"/>
          </ac:spMkLst>
        </pc:spChg>
        <pc:spChg chg="mod">
          <ac:chgData name="Ian Stewart" userId="6eaa93d3-7b58-4069-b5e8-4e9c154c0d8b" providerId="ADAL" clId="{B40577A9-B9FF-4188-91E1-983883C512CC}" dt="2022-12-14T11:22:47.223" v="851" actId="1036"/>
          <ac:spMkLst>
            <pc:docMk/>
            <pc:sldMk cId="0" sldId="427"/>
            <ac:spMk id="11" creationId="{A7B03634-F01A-4E85-B257-1455F3C3FD53}"/>
          </ac:spMkLst>
        </pc:spChg>
      </pc:sldChg>
      <pc:sldChg chg="addSp modSp mod">
        <pc:chgData name="Ian Stewart" userId="6eaa93d3-7b58-4069-b5e8-4e9c154c0d8b" providerId="ADAL" clId="{B40577A9-B9FF-4188-91E1-983883C512CC}" dt="2022-12-13T16:49:42.028" v="301"/>
        <pc:sldMkLst>
          <pc:docMk/>
          <pc:sldMk cId="0" sldId="430"/>
        </pc:sldMkLst>
        <pc:spChg chg="add mod">
          <ac:chgData name="Ian Stewart" userId="6eaa93d3-7b58-4069-b5e8-4e9c154c0d8b" providerId="ADAL" clId="{B40577A9-B9FF-4188-91E1-983883C512CC}" dt="2022-12-13T16:49:42.028" v="301"/>
          <ac:spMkLst>
            <pc:docMk/>
            <pc:sldMk cId="0" sldId="430"/>
            <ac:spMk id="2" creationId="{091424E1-DF0A-CAF8-E919-35FFB1EA1783}"/>
          </ac:spMkLst>
        </pc:spChg>
      </pc:sldChg>
      <pc:sldChg chg="modSp mod">
        <pc:chgData name="Ian Stewart" userId="6eaa93d3-7b58-4069-b5e8-4e9c154c0d8b" providerId="ADAL" clId="{B40577A9-B9FF-4188-91E1-983883C512CC}" dt="2022-12-14T11:14:03.662" v="668" actId="20577"/>
        <pc:sldMkLst>
          <pc:docMk/>
          <pc:sldMk cId="0" sldId="432"/>
        </pc:sldMkLst>
        <pc:spChg chg="mod">
          <ac:chgData name="Ian Stewart" userId="6eaa93d3-7b58-4069-b5e8-4e9c154c0d8b" providerId="ADAL" clId="{B40577A9-B9FF-4188-91E1-983883C512CC}" dt="2022-12-14T11:14:03.662" v="668" actId="20577"/>
          <ac:spMkLst>
            <pc:docMk/>
            <pc:sldMk cId="0" sldId="432"/>
            <ac:spMk id="7" creationId="{0DFDA1D9-8630-4075-98BE-517828EDDD8D}"/>
          </ac:spMkLst>
        </pc:spChg>
      </pc:sldChg>
      <pc:sldChg chg="modSp">
        <pc:chgData name="Ian Stewart" userId="6eaa93d3-7b58-4069-b5e8-4e9c154c0d8b" providerId="ADAL" clId="{B40577A9-B9FF-4188-91E1-983883C512CC}" dt="2022-12-13T14:53:43.547" v="117"/>
        <pc:sldMkLst>
          <pc:docMk/>
          <pc:sldMk cId="0" sldId="521"/>
        </pc:sldMkLst>
        <pc:spChg chg="mod">
          <ac:chgData name="Ian Stewart" userId="6eaa93d3-7b58-4069-b5e8-4e9c154c0d8b" providerId="ADAL" clId="{B40577A9-B9FF-4188-91E1-983883C512CC}" dt="2022-12-13T14:53:43.547" v="117"/>
          <ac:spMkLst>
            <pc:docMk/>
            <pc:sldMk cId="0" sldId="521"/>
            <ac:spMk id="15" creationId="{D06B07C5-7ED4-4123-B7DC-D19B20622656}"/>
          </ac:spMkLst>
        </pc:spChg>
        <pc:spChg chg="mod">
          <ac:chgData name="Ian Stewart" userId="6eaa93d3-7b58-4069-b5e8-4e9c154c0d8b" providerId="ADAL" clId="{B40577A9-B9FF-4188-91E1-983883C512CC}" dt="2022-12-13T14:51:59.572" v="111"/>
          <ac:spMkLst>
            <pc:docMk/>
            <pc:sldMk cId="0" sldId="521"/>
            <ac:spMk id="16" creationId="{17BC5EE2-EBFD-4245-A1CF-E60AB8FFD21B}"/>
          </ac:spMkLst>
        </pc:spChg>
      </pc:sldChg>
      <pc:sldChg chg="delSp modSp mod">
        <pc:chgData name="Ian Stewart" userId="6eaa93d3-7b58-4069-b5e8-4e9c154c0d8b" providerId="ADAL" clId="{B40577A9-B9FF-4188-91E1-983883C512CC}" dt="2022-12-14T11:12:16.384" v="663" actId="1035"/>
        <pc:sldMkLst>
          <pc:docMk/>
          <pc:sldMk cId="0" sldId="523"/>
        </pc:sldMkLst>
        <pc:spChg chg="del">
          <ac:chgData name="Ian Stewart" userId="6eaa93d3-7b58-4069-b5e8-4e9c154c0d8b" providerId="ADAL" clId="{B40577A9-B9FF-4188-91E1-983883C512CC}" dt="2022-12-14T11:12:11.521" v="654" actId="478"/>
          <ac:spMkLst>
            <pc:docMk/>
            <pc:sldMk cId="0" sldId="523"/>
            <ac:spMk id="7" creationId="{BA7E1A68-AE8F-4935-BFAE-9D63E24B4172}"/>
          </ac:spMkLst>
        </pc:spChg>
        <pc:spChg chg="mod">
          <ac:chgData name="Ian Stewart" userId="6eaa93d3-7b58-4069-b5e8-4e9c154c0d8b" providerId="ADAL" clId="{B40577A9-B9FF-4188-91E1-983883C512CC}" dt="2022-12-14T11:12:16.384" v="663" actId="1035"/>
          <ac:spMkLst>
            <pc:docMk/>
            <pc:sldMk cId="0" sldId="523"/>
            <ac:spMk id="19" creationId="{AFAE9493-A896-4744-A27E-630EA2B7B9E1}"/>
          </ac:spMkLst>
        </pc:spChg>
      </pc:sldChg>
      <pc:sldChg chg="delSp modSp mod">
        <pc:chgData name="Ian Stewart" userId="6eaa93d3-7b58-4069-b5e8-4e9c154c0d8b" providerId="ADAL" clId="{B40577A9-B9FF-4188-91E1-983883C512CC}" dt="2022-12-14T11:24:09.682" v="885" actId="478"/>
        <pc:sldMkLst>
          <pc:docMk/>
          <pc:sldMk cId="0" sldId="526"/>
        </pc:sldMkLst>
        <pc:spChg chg="mod">
          <ac:chgData name="Ian Stewart" userId="6eaa93d3-7b58-4069-b5e8-4e9c154c0d8b" providerId="ADAL" clId="{B40577A9-B9FF-4188-91E1-983883C512CC}" dt="2022-12-14T11:24:05.436" v="884" actId="20577"/>
          <ac:spMkLst>
            <pc:docMk/>
            <pc:sldMk cId="0" sldId="526"/>
            <ac:spMk id="7" creationId="{E11B1DCC-F617-4F56-843D-D1CC01639DCE}"/>
          </ac:spMkLst>
        </pc:spChg>
        <pc:spChg chg="del">
          <ac:chgData name="Ian Stewart" userId="6eaa93d3-7b58-4069-b5e8-4e9c154c0d8b" providerId="ADAL" clId="{B40577A9-B9FF-4188-91E1-983883C512CC}" dt="2022-12-14T11:24:09.682" v="885" actId="478"/>
          <ac:spMkLst>
            <pc:docMk/>
            <pc:sldMk cId="0" sldId="526"/>
            <ac:spMk id="11" creationId="{E11B1DCC-F617-4F56-843D-D1CC01639DCE}"/>
          </ac:spMkLst>
        </pc:spChg>
      </pc:sldChg>
      <pc:sldChg chg="modSp">
        <pc:chgData name="Ian Stewart" userId="6eaa93d3-7b58-4069-b5e8-4e9c154c0d8b" providerId="ADAL" clId="{B40577A9-B9FF-4188-91E1-983883C512CC}" dt="2022-12-14T10:44:47.329" v="456"/>
        <pc:sldMkLst>
          <pc:docMk/>
          <pc:sldMk cId="0" sldId="528"/>
        </pc:sldMkLst>
        <pc:spChg chg="mod">
          <ac:chgData name="Ian Stewart" userId="6eaa93d3-7b58-4069-b5e8-4e9c154c0d8b" providerId="ADAL" clId="{B40577A9-B9FF-4188-91E1-983883C512CC}" dt="2022-12-14T10:44:47.329" v="456"/>
          <ac:spMkLst>
            <pc:docMk/>
            <pc:sldMk cId="0" sldId="528"/>
            <ac:spMk id="11" creationId="{E2421FA8-9A97-4C32-A2D8-422BEFD212AB}"/>
          </ac:spMkLst>
        </pc:spChg>
        <pc:spChg chg="mod">
          <ac:chgData name="Ian Stewart" userId="6eaa93d3-7b58-4069-b5e8-4e9c154c0d8b" providerId="ADAL" clId="{B40577A9-B9FF-4188-91E1-983883C512CC}" dt="2022-12-14T10:44:15.478" v="455"/>
          <ac:spMkLst>
            <pc:docMk/>
            <pc:sldMk cId="0" sldId="528"/>
            <ac:spMk id="13" creationId="{E2421FA8-9A97-4C32-A2D8-422BEFD212AB}"/>
          </ac:spMkLst>
        </pc:spChg>
      </pc:sldChg>
      <pc:sldChg chg="addSp modSp mod">
        <pc:chgData name="Ian Stewart" userId="6eaa93d3-7b58-4069-b5e8-4e9c154c0d8b" providerId="ADAL" clId="{B40577A9-B9FF-4188-91E1-983883C512CC}" dt="2022-12-14T11:39:12.814" v="1198" actId="14100"/>
        <pc:sldMkLst>
          <pc:docMk/>
          <pc:sldMk cId="1358149438" sldId="529"/>
        </pc:sldMkLst>
        <pc:spChg chg="mod">
          <ac:chgData name="Ian Stewart" userId="6eaa93d3-7b58-4069-b5e8-4e9c154c0d8b" providerId="ADAL" clId="{B40577A9-B9FF-4188-91E1-983883C512CC}" dt="2022-12-14T11:39:12.814" v="1198" actId="14100"/>
          <ac:spMkLst>
            <pc:docMk/>
            <pc:sldMk cId="1358149438" sldId="529"/>
            <ac:spMk id="4" creationId="{5B970D31-DF62-4171-9F2E-4CD51ABFE75C}"/>
          </ac:spMkLst>
        </pc:spChg>
        <pc:spChg chg="mod">
          <ac:chgData name="Ian Stewart" userId="6eaa93d3-7b58-4069-b5e8-4e9c154c0d8b" providerId="ADAL" clId="{B40577A9-B9FF-4188-91E1-983883C512CC}" dt="2022-12-14T11:37:22.822" v="1145" actId="1035"/>
          <ac:spMkLst>
            <pc:docMk/>
            <pc:sldMk cId="1358149438" sldId="529"/>
            <ac:spMk id="27650" creationId="{3175B6EE-E385-4C3B-B31E-5BEBE3FCAEDE}"/>
          </ac:spMkLst>
        </pc:spChg>
        <pc:picChg chg="add mod">
          <ac:chgData name="Ian Stewart" userId="6eaa93d3-7b58-4069-b5e8-4e9c154c0d8b" providerId="ADAL" clId="{B40577A9-B9FF-4188-91E1-983883C512CC}" dt="2022-12-14T11:36:13.312" v="1134" actId="1035"/>
          <ac:picMkLst>
            <pc:docMk/>
            <pc:sldMk cId="1358149438" sldId="529"/>
            <ac:picMk id="2" creationId="{CCBFBD05-730D-8BA3-36E5-53604B3E4F7F}"/>
          </ac:picMkLst>
        </pc:picChg>
        <pc:picChg chg="add mod">
          <ac:chgData name="Ian Stewart" userId="6eaa93d3-7b58-4069-b5e8-4e9c154c0d8b" providerId="ADAL" clId="{B40577A9-B9FF-4188-91E1-983883C512CC}" dt="2022-12-14T11:36:22.953" v="1137" actId="14100"/>
          <ac:picMkLst>
            <pc:docMk/>
            <pc:sldMk cId="1358149438" sldId="529"/>
            <ac:picMk id="3" creationId="{EC95A8FC-0FE8-D626-2161-FF90ECC2341F}"/>
          </ac:picMkLst>
        </pc:picChg>
      </pc:sldChg>
      <pc:sldChg chg="modSp">
        <pc:chgData name="Ian Stewart" userId="6eaa93d3-7b58-4069-b5e8-4e9c154c0d8b" providerId="ADAL" clId="{B40577A9-B9FF-4188-91E1-983883C512CC}" dt="2022-12-13T16:27:34.898" v="126"/>
        <pc:sldMkLst>
          <pc:docMk/>
          <pc:sldMk cId="2105856995" sldId="565"/>
        </pc:sldMkLst>
        <pc:spChg chg="mod">
          <ac:chgData name="Ian Stewart" userId="6eaa93d3-7b58-4069-b5e8-4e9c154c0d8b" providerId="ADAL" clId="{B40577A9-B9FF-4188-91E1-983883C512CC}" dt="2022-12-13T16:27:34.898" v="126"/>
          <ac:spMkLst>
            <pc:docMk/>
            <pc:sldMk cId="2105856995" sldId="565"/>
            <ac:spMk id="13" creationId="{8320E696-C9FF-4836-A9F8-0998397F9D2C}"/>
          </ac:spMkLst>
        </pc:spChg>
      </pc:sldChg>
      <pc:sldChg chg="del">
        <pc:chgData name="Ian Stewart" userId="6eaa93d3-7b58-4069-b5e8-4e9c154c0d8b" providerId="ADAL" clId="{B40577A9-B9FF-4188-91E1-983883C512CC}" dt="2022-12-13T16:42:32.850" v="247" actId="47"/>
        <pc:sldMkLst>
          <pc:docMk/>
          <pc:sldMk cId="2222948342" sldId="571"/>
        </pc:sldMkLst>
      </pc:sldChg>
      <pc:sldChg chg="del">
        <pc:chgData name="Ian Stewart" userId="6eaa93d3-7b58-4069-b5e8-4e9c154c0d8b" providerId="ADAL" clId="{B40577A9-B9FF-4188-91E1-983883C512CC}" dt="2022-12-13T16:43:18.481" v="248" actId="47"/>
        <pc:sldMkLst>
          <pc:docMk/>
          <pc:sldMk cId="2514994917" sldId="572"/>
        </pc:sldMkLst>
      </pc:sldChg>
      <pc:sldChg chg="del">
        <pc:chgData name="Ian Stewart" userId="6eaa93d3-7b58-4069-b5e8-4e9c154c0d8b" providerId="ADAL" clId="{B40577A9-B9FF-4188-91E1-983883C512CC}" dt="2022-12-14T10:45:02.434" v="457" actId="47"/>
        <pc:sldMkLst>
          <pc:docMk/>
          <pc:sldMk cId="687765011" sldId="573"/>
        </pc:sldMkLst>
      </pc:sldChg>
      <pc:sldChg chg="del">
        <pc:chgData name="Ian Stewart" userId="6eaa93d3-7b58-4069-b5e8-4e9c154c0d8b" providerId="ADAL" clId="{B40577A9-B9FF-4188-91E1-983883C512CC}" dt="2022-12-14T10:52:29.783" v="509" actId="47"/>
        <pc:sldMkLst>
          <pc:docMk/>
          <pc:sldMk cId="687765011" sldId="574"/>
        </pc:sldMkLst>
      </pc:sldChg>
      <pc:sldChg chg="del">
        <pc:chgData name="Ian Stewart" userId="6eaa93d3-7b58-4069-b5e8-4e9c154c0d8b" providerId="ADAL" clId="{B40577A9-B9FF-4188-91E1-983883C512CC}" dt="2022-12-14T10:52:20.101" v="506" actId="47"/>
        <pc:sldMkLst>
          <pc:docMk/>
          <pc:sldMk cId="1706175271" sldId="575"/>
        </pc:sldMkLst>
      </pc:sldChg>
      <pc:sldChg chg="del">
        <pc:chgData name="Ian Stewart" userId="6eaa93d3-7b58-4069-b5e8-4e9c154c0d8b" providerId="ADAL" clId="{B40577A9-B9FF-4188-91E1-983883C512CC}" dt="2022-12-14T10:52:20.101" v="506" actId="47"/>
        <pc:sldMkLst>
          <pc:docMk/>
          <pc:sldMk cId="344548067" sldId="576"/>
        </pc:sldMkLst>
      </pc:sldChg>
      <pc:sldChg chg="del">
        <pc:chgData name="Ian Stewart" userId="6eaa93d3-7b58-4069-b5e8-4e9c154c0d8b" providerId="ADAL" clId="{B40577A9-B9FF-4188-91E1-983883C512CC}" dt="2022-12-14T11:30:56.508" v="988" actId="47"/>
        <pc:sldMkLst>
          <pc:docMk/>
          <pc:sldMk cId="689880127" sldId="577"/>
        </pc:sldMkLst>
      </pc:sldChg>
      <pc:sldChg chg="del">
        <pc:chgData name="Ian Stewart" userId="6eaa93d3-7b58-4069-b5e8-4e9c154c0d8b" providerId="ADAL" clId="{B40577A9-B9FF-4188-91E1-983883C512CC}" dt="2022-12-14T11:05:30.971" v="615" actId="47"/>
        <pc:sldMkLst>
          <pc:docMk/>
          <pc:sldMk cId="1033977750" sldId="578"/>
        </pc:sldMkLst>
      </pc:sldChg>
      <pc:sldChg chg="del">
        <pc:chgData name="Ian Stewart" userId="6eaa93d3-7b58-4069-b5e8-4e9c154c0d8b" providerId="ADAL" clId="{B40577A9-B9FF-4188-91E1-983883C512CC}" dt="2022-12-14T10:52:20.101" v="506" actId="47"/>
        <pc:sldMkLst>
          <pc:docMk/>
          <pc:sldMk cId="2748817677" sldId="579"/>
        </pc:sldMkLst>
      </pc:sldChg>
      <pc:sldChg chg="modSp del mod">
        <pc:chgData name="Ian Stewart" userId="6eaa93d3-7b58-4069-b5e8-4e9c154c0d8b" providerId="ADAL" clId="{B40577A9-B9FF-4188-91E1-983883C512CC}" dt="2022-12-13T16:57:27.495" v="424" actId="47"/>
        <pc:sldMkLst>
          <pc:docMk/>
          <pc:sldMk cId="2459787067" sldId="580"/>
        </pc:sldMkLst>
        <pc:spChg chg="mod">
          <ac:chgData name="Ian Stewart" userId="6eaa93d3-7b58-4069-b5e8-4e9c154c0d8b" providerId="ADAL" clId="{B40577A9-B9FF-4188-91E1-983883C512CC}" dt="2022-12-13T16:55:04.714" v="336" actId="20577"/>
          <ac:spMkLst>
            <pc:docMk/>
            <pc:sldMk cId="2459787067" sldId="580"/>
            <ac:spMk id="13" creationId="{53ECD6E4-D10B-4BD8-9149-40B1920D759C}"/>
          </ac:spMkLst>
        </pc:spChg>
      </pc:sldChg>
      <pc:sldChg chg="del">
        <pc:chgData name="Ian Stewart" userId="6eaa93d3-7b58-4069-b5e8-4e9c154c0d8b" providerId="ADAL" clId="{B40577A9-B9FF-4188-91E1-983883C512CC}" dt="2022-12-14T10:45:02.434" v="457" actId="47"/>
        <pc:sldMkLst>
          <pc:docMk/>
          <pc:sldMk cId="3668139777" sldId="581"/>
        </pc:sldMkLst>
      </pc:sldChg>
      <pc:sldChg chg="del">
        <pc:chgData name="Ian Stewart" userId="6eaa93d3-7b58-4069-b5e8-4e9c154c0d8b" providerId="ADAL" clId="{B40577A9-B9FF-4188-91E1-983883C512CC}" dt="2022-12-14T11:06:30.388" v="620" actId="47"/>
        <pc:sldMkLst>
          <pc:docMk/>
          <pc:sldMk cId="1491678782" sldId="582"/>
        </pc:sldMkLst>
      </pc:sldChg>
      <pc:sldChg chg="del">
        <pc:chgData name="Ian Stewart" userId="6eaa93d3-7b58-4069-b5e8-4e9c154c0d8b" providerId="ADAL" clId="{B40577A9-B9FF-4188-91E1-983883C512CC}" dt="2022-12-13T16:53:29.765" v="320" actId="47"/>
        <pc:sldMkLst>
          <pc:docMk/>
          <pc:sldMk cId="2032330749" sldId="583"/>
        </pc:sldMkLst>
      </pc:sldChg>
      <pc:sldChg chg="delSp del mod">
        <pc:chgData name="Ian Stewart" userId="6eaa93d3-7b58-4069-b5e8-4e9c154c0d8b" providerId="ADAL" clId="{B40577A9-B9FF-4188-91E1-983883C512CC}" dt="2022-12-13T16:57:23.614" v="422" actId="47"/>
        <pc:sldMkLst>
          <pc:docMk/>
          <pc:sldMk cId="3029494258" sldId="584"/>
        </pc:sldMkLst>
        <pc:spChg chg="del">
          <ac:chgData name="Ian Stewart" userId="6eaa93d3-7b58-4069-b5e8-4e9c154c0d8b" providerId="ADAL" clId="{B40577A9-B9FF-4188-91E1-983883C512CC}" dt="2022-12-13T16:57:22.281" v="421" actId="478"/>
          <ac:spMkLst>
            <pc:docMk/>
            <pc:sldMk cId="3029494258" sldId="584"/>
            <ac:spMk id="13" creationId="{53ECD6E4-D10B-4BD8-9149-40B1920D759C}"/>
          </ac:spMkLst>
        </pc:spChg>
      </pc:sldChg>
      <pc:sldChg chg="del">
        <pc:chgData name="Ian Stewart" userId="6eaa93d3-7b58-4069-b5e8-4e9c154c0d8b" providerId="ADAL" clId="{B40577A9-B9FF-4188-91E1-983883C512CC}" dt="2022-12-14T11:28:33.032" v="961" actId="47"/>
        <pc:sldMkLst>
          <pc:docMk/>
          <pc:sldMk cId="1992029333" sldId="585"/>
        </pc:sldMkLst>
      </pc:sldChg>
      <pc:sldChg chg="del">
        <pc:chgData name="Ian Stewart" userId="6eaa93d3-7b58-4069-b5e8-4e9c154c0d8b" providerId="ADAL" clId="{B40577A9-B9FF-4188-91E1-983883C512CC}" dt="2022-12-14T11:05:30.008" v="614" actId="47"/>
        <pc:sldMkLst>
          <pc:docMk/>
          <pc:sldMk cId="2945956529" sldId="586"/>
        </pc:sldMkLst>
      </pc:sldChg>
      <pc:sldChg chg="del">
        <pc:chgData name="Ian Stewart" userId="6eaa93d3-7b58-4069-b5e8-4e9c154c0d8b" providerId="ADAL" clId="{B40577A9-B9FF-4188-91E1-983883C512CC}" dt="2022-12-14T11:28:34.232" v="962" actId="47"/>
        <pc:sldMkLst>
          <pc:docMk/>
          <pc:sldMk cId="2659096244" sldId="587"/>
        </pc:sldMkLst>
      </pc:sldChg>
      <pc:sldChg chg="del">
        <pc:chgData name="Ian Stewart" userId="6eaa93d3-7b58-4069-b5e8-4e9c154c0d8b" providerId="ADAL" clId="{B40577A9-B9FF-4188-91E1-983883C512CC}" dt="2022-12-14T11:28:29.817" v="960" actId="47"/>
        <pc:sldMkLst>
          <pc:docMk/>
          <pc:sldMk cId="4212399074" sldId="588"/>
        </pc:sldMkLst>
      </pc:sldChg>
      <pc:sldChg chg="del">
        <pc:chgData name="Ian Stewart" userId="6eaa93d3-7b58-4069-b5e8-4e9c154c0d8b" providerId="ADAL" clId="{B40577A9-B9FF-4188-91E1-983883C512CC}" dt="2022-12-14T10:52:33.358" v="511" actId="47"/>
        <pc:sldMkLst>
          <pc:docMk/>
          <pc:sldMk cId="4256909497" sldId="589"/>
        </pc:sldMkLst>
      </pc:sldChg>
      <pc:sldChg chg="del">
        <pc:chgData name="Ian Stewart" userId="6eaa93d3-7b58-4069-b5e8-4e9c154c0d8b" providerId="ADAL" clId="{B40577A9-B9FF-4188-91E1-983883C512CC}" dt="2022-12-14T11:05:32.035" v="616" actId="47"/>
        <pc:sldMkLst>
          <pc:docMk/>
          <pc:sldMk cId="2908272613" sldId="590"/>
        </pc:sldMkLst>
      </pc:sldChg>
      <pc:sldChg chg="del">
        <pc:chgData name="Ian Stewart" userId="6eaa93d3-7b58-4069-b5e8-4e9c154c0d8b" providerId="ADAL" clId="{B40577A9-B9FF-4188-91E1-983883C512CC}" dt="2022-12-13T16:33:14.808" v="128" actId="47"/>
        <pc:sldMkLst>
          <pc:docMk/>
          <pc:sldMk cId="2260507409" sldId="591"/>
        </pc:sldMkLst>
      </pc:sldChg>
      <pc:sldChg chg="del">
        <pc:chgData name="Ian Stewart" userId="6eaa93d3-7b58-4069-b5e8-4e9c154c0d8b" providerId="ADAL" clId="{B40577A9-B9FF-4188-91E1-983883C512CC}" dt="2022-12-13T16:33:14.808" v="128" actId="47"/>
        <pc:sldMkLst>
          <pc:docMk/>
          <pc:sldMk cId="1715536161" sldId="592"/>
        </pc:sldMkLst>
      </pc:sldChg>
      <pc:sldChg chg="del">
        <pc:chgData name="Ian Stewart" userId="6eaa93d3-7b58-4069-b5e8-4e9c154c0d8b" providerId="ADAL" clId="{B40577A9-B9FF-4188-91E1-983883C512CC}" dt="2022-12-13T14:49:03.240" v="89" actId="47"/>
        <pc:sldMkLst>
          <pc:docMk/>
          <pc:sldMk cId="1258387581" sldId="593"/>
        </pc:sldMkLst>
      </pc:sldChg>
      <pc:sldChg chg="del">
        <pc:chgData name="Ian Stewart" userId="6eaa93d3-7b58-4069-b5e8-4e9c154c0d8b" providerId="ADAL" clId="{B40577A9-B9FF-4188-91E1-983883C512CC}" dt="2022-12-13T16:33:14.808" v="128" actId="47"/>
        <pc:sldMkLst>
          <pc:docMk/>
          <pc:sldMk cId="3669606431" sldId="594"/>
        </pc:sldMkLst>
      </pc:sldChg>
      <pc:sldChg chg="del">
        <pc:chgData name="Ian Stewart" userId="6eaa93d3-7b58-4069-b5e8-4e9c154c0d8b" providerId="ADAL" clId="{B40577A9-B9FF-4188-91E1-983883C512CC}" dt="2022-12-13T16:33:14.808" v="128" actId="47"/>
        <pc:sldMkLst>
          <pc:docMk/>
          <pc:sldMk cId="3083926078" sldId="595"/>
        </pc:sldMkLst>
      </pc:sldChg>
      <pc:sldChg chg="del">
        <pc:chgData name="Ian Stewart" userId="6eaa93d3-7b58-4069-b5e8-4e9c154c0d8b" providerId="ADAL" clId="{B40577A9-B9FF-4188-91E1-983883C512CC}" dt="2022-12-14T10:52:24.730" v="507" actId="47"/>
        <pc:sldMkLst>
          <pc:docMk/>
          <pc:sldMk cId="2456638959" sldId="596"/>
        </pc:sldMkLst>
      </pc:sldChg>
      <pc:sldChg chg="del">
        <pc:chgData name="Ian Stewart" userId="6eaa93d3-7b58-4069-b5e8-4e9c154c0d8b" providerId="ADAL" clId="{B40577A9-B9FF-4188-91E1-983883C512CC}" dt="2022-12-14T11:06:30.388" v="620" actId="47"/>
        <pc:sldMkLst>
          <pc:docMk/>
          <pc:sldMk cId="2370173408" sldId="597"/>
        </pc:sldMkLst>
      </pc:sldChg>
      <pc:sldChg chg="del">
        <pc:chgData name="Ian Stewart" userId="6eaa93d3-7b58-4069-b5e8-4e9c154c0d8b" providerId="ADAL" clId="{B40577A9-B9FF-4188-91E1-983883C512CC}" dt="2022-12-14T11:05:33.437" v="617" actId="47"/>
        <pc:sldMkLst>
          <pc:docMk/>
          <pc:sldMk cId="1506117964" sldId="598"/>
        </pc:sldMkLst>
      </pc:sldChg>
      <pc:sldChg chg="del">
        <pc:chgData name="Ian Stewart" userId="6eaa93d3-7b58-4069-b5e8-4e9c154c0d8b" providerId="ADAL" clId="{B40577A9-B9FF-4188-91E1-983883C512CC}" dt="2022-12-14T11:04:01.611" v="610" actId="47"/>
        <pc:sldMkLst>
          <pc:docMk/>
          <pc:sldMk cId="316681704" sldId="599"/>
        </pc:sldMkLst>
      </pc:sldChg>
      <pc:sldChg chg="del">
        <pc:chgData name="Ian Stewart" userId="6eaa93d3-7b58-4069-b5e8-4e9c154c0d8b" providerId="ADAL" clId="{B40577A9-B9FF-4188-91E1-983883C512CC}" dt="2022-12-13T16:41:22.069" v="236" actId="47"/>
        <pc:sldMkLst>
          <pc:docMk/>
          <pc:sldMk cId="4123223875" sldId="600"/>
        </pc:sldMkLst>
      </pc:sldChg>
      <pc:sldChg chg="delSp del mod delAnim">
        <pc:chgData name="Ian Stewart" userId="6eaa93d3-7b58-4069-b5e8-4e9c154c0d8b" providerId="ADAL" clId="{B40577A9-B9FF-4188-91E1-983883C512CC}" dt="2022-12-13T14:53:18.709" v="116" actId="47"/>
        <pc:sldMkLst>
          <pc:docMk/>
          <pc:sldMk cId="3763049582" sldId="601"/>
        </pc:sldMkLst>
        <pc:picChg chg="del">
          <ac:chgData name="Ian Stewart" userId="6eaa93d3-7b58-4069-b5e8-4e9c154c0d8b" providerId="ADAL" clId="{B40577A9-B9FF-4188-91E1-983883C512CC}" dt="2022-12-13T14:53:16.567" v="115" actId="478"/>
          <ac:picMkLst>
            <pc:docMk/>
            <pc:sldMk cId="3763049582" sldId="601"/>
            <ac:picMk id="5" creationId="{30B5E817-3BEB-4DF2-AABE-C8E94BB12EC6}"/>
          </ac:picMkLst>
        </pc:picChg>
      </pc:sldChg>
      <pc:sldChg chg="delSp del mod">
        <pc:chgData name="Ian Stewart" userId="6eaa93d3-7b58-4069-b5e8-4e9c154c0d8b" providerId="ADAL" clId="{B40577A9-B9FF-4188-91E1-983883C512CC}" dt="2022-12-13T16:33:46.630" v="131" actId="47"/>
        <pc:sldMkLst>
          <pc:docMk/>
          <pc:sldMk cId="144832475" sldId="602"/>
        </pc:sldMkLst>
        <pc:spChg chg="del">
          <ac:chgData name="Ian Stewart" userId="6eaa93d3-7b58-4069-b5e8-4e9c154c0d8b" providerId="ADAL" clId="{B40577A9-B9FF-4188-91E1-983883C512CC}" dt="2022-12-13T16:33:44.028" v="130" actId="478"/>
          <ac:spMkLst>
            <pc:docMk/>
            <pc:sldMk cId="144832475" sldId="602"/>
            <ac:spMk id="14" creationId="{4DBF93C5-665A-4BBA-B08F-6B7734D9EB9B}"/>
          </ac:spMkLst>
        </pc:spChg>
      </pc:sldChg>
      <pc:sldChg chg="del">
        <pc:chgData name="Ian Stewart" userId="6eaa93d3-7b58-4069-b5e8-4e9c154c0d8b" providerId="ADAL" clId="{B40577A9-B9FF-4188-91E1-983883C512CC}" dt="2022-12-13T14:50:31.539" v="110" actId="47"/>
        <pc:sldMkLst>
          <pc:docMk/>
          <pc:sldMk cId="194703341" sldId="603"/>
        </pc:sldMkLst>
      </pc:sldChg>
      <pc:sldChg chg="modSp">
        <pc:chgData name="Ian Stewart" userId="6eaa93d3-7b58-4069-b5e8-4e9c154c0d8b" providerId="ADAL" clId="{B40577A9-B9FF-4188-91E1-983883C512CC}" dt="2022-12-13T16:37:40.049" v="183"/>
        <pc:sldMkLst>
          <pc:docMk/>
          <pc:sldMk cId="1766305981" sldId="605"/>
        </pc:sldMkLst>
        <pc:spChg chg="mod">
          <ac:chgData name="Ian Stewart" userId="6eaa93d3-7b58-4069-b5e8-4e9c154c0d8b" providerId="ADAL" clId="{B40577A9-B9FF-4188-91E1-983883C512CC}" dt="2022-12-13T16:37:40.049" v="183"/>
          <ac:spMkLst>
            <pc:docMk/>
            <pc:sldMk cId="1766305981" sldId="605"/>
            <ac:spMk id="12" creationId="{64A61E99-9BD5-422E-B217-4C5B5F4401EB}"/>
          </ac:spMkLst>
        </pc:spChg>
      </pc:sldChg>
      <pc:sldChg chg="del">
        <pc:chgData name="Ian Stewart" userId="6eaa93d3-7b58-4069-b5e8-4e9c154c0d8b" providerId="ADAL" clId="{B40577A9-B9FF-4188-91E1-983883C512CC}" dt="2022-12-13T16:18:41.166" v="120" actId="47"/>
        <pc:sldMkLst>
          <pc:docMk/>
          <pc:sldMk cId="1352599963" sldId="606"/>
        </pc:sldMkLst>
      </pc:sldChg>
      <pc:sldChg chg="modSp">
        <pc:chgData name="Ian Stewart" userId="6eaa93d3-7b58-4069-b5e8-4e9c154c0d8b" providerId="ADAL" clId="{B40577A9-B9FF-4188-91E1-983883C512CC}" dt="2022-12-14T11:08:48.557" v="623"/>
        <pc:sldMkLst>
          <pc:docMk/>
          <pc:sldMk cId="2350125784" sldId="609"/>
        </pc:sldMkLst>
        <pc:spChg chg="mod">
          <ac:chgData name="Ian Stewart" userId="6eaa93d3-7b58-4069-b5e8-4e9c154c0d8b" providerId="ADAL" clId="{B40577A9-B9FF-4188-91E1-983883C512CC}" dt="2022-12-14T11:08:48.557" v="623"/>
          <ac:spMkLst>
            <pc:docMk/>
            <pc:sldMk cId="2350125784" sldId="609"/>
            <ac:spMk id="13" creationId="{DBA30826-7203-4F65-B5A9-E8EEE2851CA3}"/>
          </ac:spMkLst>
        </pc:spChg>
        <pc:spChg chg="mod">
          <ac:chgData name="Ian Stewart" userId="6eaa93d3-7b58-4069-b5e8-4e9c154c0d8b" providerId="ADAL" clId="{B40577A9-B9FF-4188-91E1-983883C512CC}" dt="2022-12-14T11:08:12.933" v="622"/>
          <ac:spMkLst>
            <pc:docMk/>
            <pc:sldMk cId="2350125784" sldId="609"/>
            <ac:spMk id="14" creationId="{50C7E6BC-3DD9-4827-9030-E2D1EE02B5F4}"/>
          </ac:spMkLst>
        </pc:spChg>
        <pc:spChg chg="mod">
          <ac:chgData name="Ian Stewart" userId="6eaa93d3-7b58-4069-b5e8-4e9c154c0d8b" providerId="ADAL" clId="{B40577A9-B9FF-4188-91E1-983883C512CC}" dt="2022-12-14T11:07:48.356" v="621"/>
          <ac:spMkLst>
            <pc:docMk/>
            <pc:sldMk cId="2350125784" sldId="609"/>
            <ac:spMk id="18" creationId="{42E40ECA-6DDD-47FF-A69B-9BA9974A74DF}"/>
          </ac:spMkLst>
        </pc:spChg>
      </pc:sldChg>
      <pc:sldChg chg="modSp mod">
        <pc:chgData name="Ian Stewart" userId="6eaa93d3-7b58-4069-b5e8-4e9c154c0d8b" providerId="ADAL" clId="{B40577A9-B9FF-4188-91E1-983883C512CC}" dt="2022-12-14T11:20:32.062" v="823"/>
        <pc:sldMkLst>
          <pc:docMk/>
          <pc:sldMk cId="1163452585" sldId="610"/>
        </pc:sldMkLst>
        <pc:spChg chg="mod">
          <ac:chgData name="Ian Stewart" userId="6eaa93d3-7b58-4069-b5e8-4e9c154c0d8b" providerId="ADAL" clId="{B40577A9-B9FF-4188-91E1-983883C512CC}" dt="2022-12-14T11:20:32.062" v="823"/>
          <ac:spMkLst>
            <pc:docMk/>
            <pc:sldMk cId="1163452585" sldId="610"/>
            <ac:spMk id="11" creationId="{29D1D547-2B13-4458-AAA0-83585259B462}"/>
          </ac:spMkLst>
        </pc:spChg>
      </pc:sldChg>
      <pc:sldChg chg="del">
        <pc:chgData name="Ian Stewart" userId="6eaa93d3-7b58-4069-b5e8-4e9c154c0d8b" providerId="ADAL" clId="{B40577A9-B9FF-4188-91E1-983883C512CC}" dt="2022-12-13T16:30:44.121" v="127" actId="47"/>
        <pc:sldMkLst>
          <pc:docMk/>
          <pc:sldMk cId="55369423" sldId="611"/>
        </pc:sldMkLst>
      </pc:sldChg>
      <pc:sldChg chg="delSp modSp mod">
        <pc:chgData name="Ian Stewart" userId="6eaa93d3-7b58-4069-b5e8-4e9c154c0d8b" providerId="ADAL" clId="{B40577A9-B9FF-4188-91E1-983883C512CC}" dt="2022-12-14T11:30:50.273" v="986" actId="1036"/>
        <pc:sldMkLst>
          <pc:docMk/>
          <pc:sldMk cId="2038530850" sldId="612"/>
        </pc:sldMkLst>
        <pc:spChg chg="mod">
          <ac:chgData name="Ian Stewart" userId="6eaa93d3-7b58-4069-b5e8-4e9c154c0d8b" providerId="ADAL" clId="{B40577A9-B9FF-4188-91E1-983883C512CC}" dt="2022-12-14T11:30:44.116" v="978" actId="20577"/>
          <ac:spMkLst>
            <pc:docMk/>
            <pc:sldMk cId="2038530850" sldId="612"/>
            <ac:spMk id="10" creationId="{FC9498EA-501A-4C90-99E6-45141BF9CD84}"/>
          </ac:spMkLst>
        </pc:spChg>
        <pc:spChg chg="del">
          <ac:chgData name="Ian Stewart" userId="6eaa93d3-7b58-4069-b5e8-4e9c154c0d8b" providerId="ADAL" clId="{B40577A9-B9FF-4188-91E1-983883C512CC}" dt="2022-12-14T11:30:46.358" v="979" actId="478"/>
          <ac:spMkLst>
            <pc:docMk/>
            <pc:sldMk cId="2038530850" sldId="612"/>
            <ac:spMk id="12" creationId="{4DBF93C5-665A-4BBA-B08F-6B7734D9EB9B}"/>
          </ac:spMkLst>
        </pc:spChg>
        <pc:spChg chg="mod">
          <ac:chgData name="Ian Stewart" userId="6eaa93d3-7b58-4069-b5e8-4e9c154c0d8b" providerId="ADAL" clId="{B40577A9-B9FF-4188-91E1-983883C512CC}" dt="2022-12-14T11:30:50.273" v="986" actId="1036"/>
          <ac:spMkLst>
            <pc:docMk/>
            <pc:sldMk cId="2038530850" sldId="612"/>
            <ac:spMk id="15" creationId="{172AF3EA-91A3-4724-9045-BB581E97704B}"/>
          </ac:spMkLst>
        </pc:spChg>
      </pc:sldChg>
      <pc:sldChg chg="addSp modSp mod">
        <pc:chgData name="Ian Stewart" userId="6eaa93d3-7b58-4069-b5e8-4e9c154c0d8b" providerId="ADAL" clId="{B40577A9-B9FF-4188-91E1-983883C512CC}" dt="2022-12-14T10:59:31.409" v="578"/>
        <pc:sldMkLst>
          <pc:docMk/>
          <pc:sldMk cId="1866191373" sldId="613"/>
        </pc:sldMkLst>
        <pc:spChg chg="add mod">
          <ac:chgData name="Ian Stewart" userId="6eaa93d3-7b58-4069-b5e8-4e9c154c0d8b" providerId="ADAL" clId="{B40577A9-B9FF-4188-91E1-983883C512CC}" dt="2022-12-14T10:59:31.409" v="578"/>
          <ac:spMkLst>
            <pc:docMk/>
            <pc:sldMk cId="1866191373" sldId="613"/>
            <ac:spMk id="2" creationId="{E9F98E02-B40E-BB26-6693-4430D2763212}"/>
          </ac:spMkLst>
        </pc:spChg>
        <pc:spChg chg="mod">
          <ac:chgData name="Ian Stewart" userId="6eaa93d3-7b58-4069-b5e8-4e9c154c0d8b" providerId="ADAL" clId="{B40577A9-B9FF-4188-91E1-983883C512CC}" dt="2022-12-14T10:58:06.404" v="567" actId="1035"/>
          <ac:spMkLst>
            <pc:docMk/>
            <pc:sldMk cId="1866191373" sldId="613"/>
            <ac:spMk id="8" creationId="{04A062D8-2DF2-43C7-AB7D-3EBCB0B53B61}"/>
          </ac:spMkLst>
        </pc:spChg>
        <pc:spChg chg="mod">
          <ac:chgData name="Ian Stewart" userId="6eaa93d3-7b58-4069-b5e8-4e9c154c0d8b" providerId="ADAL" clId="{B40577A9-B9FF-4188-91E1-983883C512CC}" dt="2022-12-14T10:58:01.548" v="558" actId="14100"/>
          <ac:spMkLst>
            <pc:docMk/>
            <pc:sldMk cId="1866191373" sldId="613"/>
            <ac:spMk id="53250" creationId="{E9B0CFFB-9BB4-46D2-ACDC-17AB505A9552}"/>
          </ac:spMkLst>
        </pc:spChg>
      </pc:sldChg>
      <pc:sldChg chg="del">
        <pc:chgData name="Ian Stewart" userId="6eaa93d3-7b58-4069-b5e8-4e9c154c0d8b" providerId="ADAL" clId="{B40577A9-B9FF-4188-91E1-983883C512CC}" dt="2022-12-13T16:50:06.008" v="302" actId="47"/>
        <pc:sldMkLst>
          <pc:docMk/>
          <pc:sldMk cId="1918394877" sldId="614"/>
        </pc:sldMkLst>
      </pc:sldChg>
      <pc:sldChg chg="del">
        <pc:chgData name="Ian Stewart" userId="6eaa93d3-7b58-4069-b5e8-4e9c154c0d8b" providerId="ADAL" clId="{B40577A9-B9FF-4188-91E1-983883C512CC}" dt="2022-12-14T10:52:31.611" v="510" actId="47"/>
        <pc:sldMkLst>
          <pc:docMk/>
          <pc:sldMk cId="4075783630" sldId="615"/>
        </pc:sldMkLst>
      </pc:sldChg>
      <pc:sldChg chg="del">
        <pc:chgData name="Ian Stewart" userId="6eaa93d3-7b58-4069-b5e8-4e9c154c0d8b" providerId="ADAL" clId="{B40577A9-B9FF-4188-91E1-983883C512CC}" dt="2022-12-14T11:05:28.221" v="612" actId="47"/>
        <pc:sldMkLst>
          <pc:docMk/>
          <pc:sldMk cId="3027648334" sldId="616"/>
        </pc:sldMkLst>
      </pc:sldChg>
      <pc:sldChg chg="del">
        <pc:chgData name="Ian Stewart" userId="6eaa93d3-7b58-4069-b5e8-4e9c154c0d8b" providerId="ADAL" clId="{B40577A9-B9FF-4188-91E1-983883C512CC}" dt="2022-12-14T11:05:29.098" v="613" actId="47"/>
        <pc:sldMkLst>
          <pc:docMk/>
          <pc:sldMk cId="2800649808" sldId="617"/>
        </pc:sldMkLst>
      </pc:sldChg>
      <pc:sldChg chg="del">
        <pc:chgData name="Ian Stewart" userId="6eaa93d3-7b58-4069-b5e8-4e9c154c0d8b" providerId="ADAL" clId="{B40577A9-B9FF-4188-91E1-983883C512CC}" dt="2022-12-13T16:45:40.491" v="265" actId="47"/>
        <pc:sldMkLst>
          <pc:docMk/>
          <pc:sldMk cId="1626173542" sldId="618"/>
        </pc:sldMkLst>
      </pc:sldChg>
      <pc:sldChg chg="del">
        <pc:chgData name="Ian Stewart" userId="6eaa93d3-7b58-4069-b5e8-4e9c154c0d8b" providerId="ADAL" clId="{B40577A9-B9FF-4188-91E1-983883C512CC}" dt="2022-12-13T14:52:51.127" v="114" actId="47"/>
        <pc:sldMkLst>
          <pc:docMk/>
          <pc:sldMk cId="1258453312" sldId="619"/>
        </pc:sldMkLst>
      </pc:sldChg>
      <pc:sldChg chg="add del">
        <pc:chgData name="Ian Stewart" userId="6eaa93d3-7b58-4069-b5e8-4e9c154c0d8b" providerId="ADAL" clId="{B40577A9-B9FF-4188-91E1-983883C512CC}" dt="2022-12-14T11:28:58.422" v="967" actId="47"/>
        <pc:sldMkLst>
          <pc:docMk/>
          <pc:sldMk cId="2960992894" sldId="620"/>
        </pc:sldMkLst>
      </pc:sldChg>
      <pc:sldChg chg="del">
        <pc:chgData name="Ian Stewart" userId="6eaa93d3-7b58-4069-b5e8-4e9c154c0d8b" providerId="ADAL" clId="{B40577A9-B9FF-4188-91E1-983883C512CC}" dt="2022-12-14T11:05:26.893" v="611" actId="47"/>
        <pc:sldMkLst>
          <pc:docMk/>
          <pc:sldMk cId="2372494764" sldId="621"/>
        </pc:sldMkLst>
      </pc:sldChg>
      <pc:sldChg chg="del">
        <pc:chgData name="Ian Stewart" userId="6eaa93d3-7b58-4069-b5e8-4e9c154c0d8b" providerId="ADAL" clId="{B40577A9-B9FF-4188-91E1-983883C512CC}" dt="2022-12-14T11:05:36.602" v="619" actId="47"/>
        <pc:sldMkLst>
          <pc:docMk/>
          <pc:sldMk cId="3019585487" sldId="622"/>
        </pc:sldMkLst>
      </pc:sldChg>
      <pc:sldChg chg="del">
        <pc:chgData name="Ian Stewart" userId="6eaa93d3-7b58-4069-b5e8-4e9c154c0d8b" providerId="ADAL" clId="{B40577A9-B9FF-4188-91E1-983883C512CC}" dt="2022-12-14T10:52:35.326" v="513" actId="47"/>
        <pc:sldMkLst>
          <pc:docMk/>
          <pc:sldMk cId="338981341" sldId="623"/>
        </pc:sldMkLst>
      </pc:sldChg>
      <pc:sldChg chg="modSp mod">
        <pc:chgData name="Ian Stewart" userId="6eaa93d3-7b58-4069-b5e8-4e9c154c0d8b" providerId="ADAL" clId="{B40577A9-B9FF-4188-91E1-983883C512CC}" dt="2022-12-14T11:33:03.203" v="1006" actId="20577"/>
        <pc:sldMkLst>
          <pc:docMk/>
          <pc:sldMk cId="3446393301" sldId="625"/>
        </pc:sldMkLst>
        <pc:spChg chg="mod">
          <ac:chgData name="Ian Stewart" userId="6eaa93d3-7b58-4069-b5e8-4e9c154c0d8b" providerId="ADAL" clId="{B40577A9-B9FF-4188-91E1-983883C512CC}" dt="2022-12-14T11:33:03.203" v="1006" actId="20577"/>
          <ac:spMkLst>
            <pc:docMk/>
            <pc:sldMk cId="3446393301" sldId="625"/>
            <ac:spMk id="4" creationId="{5B970D31-DF62-4171-9F2E-4CD51ABFE75C}"/>
          </ac:spMkLst>
        </pc:spChg>
        <pc:graphicFrameChg chg="mod modGraphic">
          <ac:chgData name="Ian Stewart" userId="6eaa93d3-7b58-4069-b5e8-4e9c154c0d8b" providerId="ADAL" clId="{B40577A9-B9FF-4188-91E1-983883C512CC}" dt="2022-12-13T14:45:33.446" v="71" actId="20577"/>
          <ac:graphicFrameMkLst>
            <pc:docMk/>
            <pc:sldMk cId="3446393301" sldId="625"/>
            <ac:graphicFrameMk id="2" creationId="{5EC6B9F9-8F10-4041-9F29-42E3FF7092F4}"/>
          </ac:graphicFrameMkLst>
        </pc:graphicFrameChg>
      </pc:sldChg>
      <pc:sldChg chg="del">
        <pc:chgData name="Ian Stewart" userId="6eaa93d3-7b58-4069-b5e8-4e9c154c0d8b" providerId="ADAL" clId="{B40577A9-B9FF-4188-91E1-983883C512CC}" dt="2022-12-13T16:57:25.399" v="423" actId="47"/>
        <pc:sldMkLst>
          <pc:docMk/>
          <pc:sldMk cId="1805638229" sldId="626"/>
        </pc:sldMkLst>
      </pc:sldChg>
      <pc:sldChg chg="del">
        <pc:chgData name="Ian Stewart" userId="6eaa93d3-7b58-4069-b5e8-4e9c154c0d8b" providerId="ADAL" clId="{B40577A9-B9FF-4188-91E1-983883C512CC}" dt="2022-12-14T10:52:24.730" v="507" actId="47"/>
        <pc:sldMkLst>
          <pc:docMk/>
          <pc:sldMk cId="3771173102" sldId="627"/>
        </pc:sldMkLst>
      </pc:sldChg>
      <pc:sldChg chg="delSp modSp mod">
        <pc:chgData name="Ian Stewart" userId="6eaa93d3-7b58-4069-b5e8-4e9c154c0d8b" providerId="ADAL" clId="{B40577A9-B9FF-4188-91E1-983883C512CC}" dt="2022-12-14T10:56:53.415" v="557" actId="478"/>
        <pc:sldMkLst>
          <pc:docMk/>
          <pc:sldMk cId="1809450611" sldId="628"/>
        </pc:sldMkLst>
        <pc:spChg chg="del">
          <ac:chgData name="Ian Stewart" userId="6eaa93d3-7b58-4069-b5e8-4e9c154c0d8b" providerId="ADAL" clId="{B40577A9-B9FF-4188-91E1-983883C512CC}" dt="2022-12-14T10:56:53.415" v="557" actId="478"/>
          <ac:spMkLst>
            <pc:docMk/>
            <pc:sldMk cId="1809450611" sldId="628"/>
            <ac:spMk id="7" creationId="{A9546FA1-401F-4DCB-9FA7-2FA711387E90}"/>
          </ac:spMkLst>
        </pc:spChg>
        <pc:spChg chg="mod">
          <ac:chgData name="Ian Stewart" userId="6eaa93d3-7b58-4069-b5e8-4e9c154c0d8b" providerId="ADAL" clId="{B40577A9-B9FF-4188-91E1-983883C512CC}" dt="2022-12-14T10:56:49.859" v="556" actId="20577"/>
          <ac:spMkLst>
            <pc:docMk/>
            <pc:sldMk cId="1809450611" sldId="628"/>
            <ac:spMk id="20" creationId="{D984B587-97D7-47DB-BF72-FE2A4291FCAA}"/>
          </ac:spMkLst>
        </pc:spChg>
      </pc:sldChg>
      <pc:sldChg chg="del">
        <pc:chgData name="Ian Stewart" userId="6eaa93d3-7b58-4069-b5e8-4e9c154c0d8b" providerId="ADAL" clId="{B40577A9-B9FF-4188-91E1-983883C512CC}" dt="2022-12-14T11:05:35.144" v="618" actId="47"/>
        <pc:sldMkLst>
          <pc:docMk/>
          <pc:sldMk cId="3859121407" sldId="629"/>
        </pc:sldMkLst>
      </pc:sldChg>
      <pc:sldChg chg="del">
        <pc:chgData name="Ian Stewart" userId="6eaa93d3-7b58-4069-b5e8-4e9c154c0d8b" providerId="ADAL" clId="{B40577A9-B9FF-4188-91E1-983883C512CC}" dt="2022-12-14T11:30:55.356" v="987" actId="47"/>
        <pc:sldMkLst>
          <pc:docMk/>
          <pc:sldMk cId="2910810555" sldId="630"/>
        </pc:sldMkLst>
      </pc:sldChg>
      <pc:sldChg chg="modSp">
        <pc:chgData name="Ian Stewart" userId="6eaa93d3-7b58-4069-b5e8-4e9c154c0d8b" providerId="ADAL" clId="{B40577A9-B9FF-4188-91E1-983883C512CC}" dt="2022-12-14T11:11:35.500" v="642"/>
        <pc:sldMkLst>
          <pc:docMk/>
          <pc:sldMk cId="353590675" sldId="631"/>
        </pc:sldMkLst>
        <pc:spChg chg="mod">
          <ac:chgData name="Ian Stewart" userId="6eaa93d3-7b58-4069-b5e8-4e9c154c0d8b" providerId="ADAL" clId="{B40577A9-B9FF-4188-91E1-983883C512CC}" dt="2022-12-14T11:11:35.500" v="642"/>
          <ac:spMkLst>
            <pc:docMk/>
            <pc:sldMk cId="353590675" sldId="631"/>
            <ac:spMk id="12" creationId="{5B55CF68-656D-41F6-9F71-55B22F09124F}"/>
          </ac:spMkLst>
        </pc:spChg>
      </pc:sldChg>
      <pc:sldChg chg="del">
        <pc:chgData name="Ian Stewart" userId="6eaa93d3-7b58-4069-b5e8-4e9c154c0d8b" providerId="ADAL" clId="{B40577A9-B9FF-4188-91E1-983883C512CC}" dt="2022-12-13T16:33:17.127" v="129" actId="47"/>
        <pc:sldMkLst>
          <pc:docMk/>
          <pc:sldMk cId="3829881121" sldId="632"/>
        </pc:sldMkLst>
      </pc:sldChg>
      <pc:sldChg chg="del">
        <pc:chgData name="Ian Stewart" userId="6eaa93d3-7b58-4069-b5e8-4e9c154c0d8b" providerId="ADAL" clId="{B40577A9-B9FF-4188-91E1-983883C512CC}" dt="2022-12-14T10:52:28.615" v="508" actId="47"/>
        <pc:sldMkLst>
          <pc:docMk/>
          <pc:sldMk cId="1191330945" sldId="633"/>
        </pc:sldMkLst>
      </pc:sldChg>
      <pc:sldChg chg="del">
        <pc:chgData name="Ian Stewart" userId="6eaa93d3-7b58-4069-b5e8-4e9c154c0d8b" providerId="ADAL" clId="{B40577A9-B9FF-4188-91E1-983883C512CC}" dt="2022-12-14T10:52:34.387" v="512" actId="47"/>
        <pc:sldMkLst>
          <pc:docMk/>
          <pc:sldMk cId="2544163517" sldId="634"/>
        </pc:sldMkLst>
      </pc:sldChg>
      <pc:sldChg chg="add del">
        <pc:chgData name="Ian Stewart" userId="6eaa93d3-7b58-4069-b5e8-4e9c154c0d8b" providerId="ADAL" clId="{B40577A9-B9FF-4188-91E1-983883C512CC}" dt="2022-12-14T11:28:57.420" v="966" actId="47"/>
        <pc:sldMkLst>
          <pc:docMk/>
          <pc:sldMk cId="2481094940" sldId="635"/>
        </pc:sldMkLst>
      </pc:sldChg>
      <pc:sldChg chg="del">
        <pc:chgData name="Ian Stewart" userId="6eaa93d3-7b58-4069-b5e8-4e9c154c0d8b" providerId="ADAL" clId="{B40577A9-B9FF-4188-91E1-983883C512CC}" dt="2022-12-14T11:28:56.225" v="965" actId="47"/>
        <pc:sldMkLst>
          <pc:docMk/>
          <pc:sldMk cId="2735188645" sldId="6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0066" cy="344091"/>
          </a:xfrm>
          <a:prstGeom prst="rect">
            <a:avLst/>
          </a:prstGeom>
        </p:spPr>
        <p:txBody>
          <a:bodyPr vert="horz" lIns="96551" tIns="48276" rIns="96551" bIns="48276" rtlCol="0"/>
          <a:lstStyle>
            <a:lvl1pPr algn="l">
              <a:defRPr sz="1300"/>
            </a:lvl1pPr>
          </a:lstStyle>
          <a:p>
            <a:endParaRPr lang="en-US"/>
          </a:p>
        </p:txBody>
      </p:sp>
      <p:sp>
        <p:nvSpPr>
          <p:cNvPr id="3" name="Date Placeholder 2"/>
          <p:cNvSpPr>
            <a:spLocks noGrp="1"/>
          </p:cNvSpPr>
          <p:nvPr>
            <p:ph type="dt" sz="quarter" idx="1"/>
          </p:nvPr>
        </p:nvSpPr>
        <p:spPr>
          <a:xfrm>
            <a:off x="5673154" y="0"/>
            <a:ext cx="4340066" cy="344091"/>
          </a:xfrm>
          <a:prstGeom prst="rect">
            <a:avLst/>
          </a:prstGeom>
        </p:spPr>
        <p:txBody>
          <a:bodyPr vert="horz" lIns="96551" tIns="48276" rIns="96551" bIns="48276" rtlCol="0"/>
          <a:lstStyle>
            <a:lvl1pPr algn="r">
              <a:defRPr sz="1300"/>
            </a:lvl1pPr>
          </a:lstStyle>
          <a:p>
            <a:fld id="{8AF0A96F-557F-4F06-AEF6-12A615E5A289}" type="datetimeFigureOut">
              <a:rPr lang="en-US" smtClean="0"/>
              <a:t>12/13/2022</a:t>
            </a:fld>
            <a:endParaRPr lang="en-US"/>
          </a:p>
        </p:txBody>
      </p:sp>
      <p:sp>
        <p:nvSpPr>
          <p:cNvPr id="4" name="Footer Placeholder 3"/>
          <p:cNvSpPr>
            <a:spLocks noGrp="1"/>
          </p:cNvSpPr>
          <p:nvPr>
            <p:ph type="ftr" sz="quarter" idx="2"/>
          </p:nvPr>
        </p:nvSpPr>
        <p:spPr>
          <a:xfrm>
            <a:off x="0" y="6536528"/>
            <a:ext cx="4340066" cy="344091"/>
          </a:xfrm>
          <a:prstGeom prst="rect">
            <a:avLst/>
          </a:prstGeom>
        </p:spPr>
        <p:txBody>
          <a:bodyPr vert="horz" lIns="96551" tIns="48276" rIns="96551" bIns="48276" rtlCol="0" anchor="b"/>
          <a:lstStyle>
            <a:lvl1pPr algn="l">
              <a:defRPr sz="1300"/>
            </a:lvl1pPr>
          </a:lstStyle>
          <a:p>
            <a:endParaRPr lang="en-US"/>
          </a:p>
        </p:txBody>
      </p:sp>
      <p:sp>
        <p:nvSpPr>
          <p:cNvPr id="5" name="Slide Number Placeholder 4"/>
          <p:cNvSpPr>
            <a:spLocks noGrp="1"/>
          </p:cNvSpPr>
          <p:nvPr>
            <p:ph type="sldNum" sz="quarter" idx="3"/>
          </p:nvPr>
        </p:nvSpPr>
        <p:spPr>
          <a:xfrm>
            <a:off x="5673154" y="6536528"/>
            <a:ext cx="4340066" cy="344091"/>
          </a:xfrm>
          <a:prstGeom prst="rect">
            <a:avLst/>
          </a:prstGeom>
        </p:spPr>
        <p:txBody>
          <a:bodyPr vert="horz" lIns="96551" tIns="48276" rIns="96551" bIns="48276" rtlCol="0" anchor="b"/>
          <a:lstStyle>
            <a:lvl1pPr algn="r">
              <a:defRPr sz="1300"/>
            </a:lvl1pPr>
          </a:lstStyle>
          <a:p>
            <a:fld id="{02DE4223-635E-441F-BA4D-F54B15EFC5AF}" type="slidenum">
              <a:rPr lang="en-US" smtClean="0"/>
              <a:t>‹#›</a:t>
            </a:fld>
            <a:endParaRPr lang="en-US"/>
          </a:p>
        </p:txBody>
      </p:sp>
    </p:spTree>
    <p:extLst>
      <p:ext uri="{BB962C8B-B14F-4D97-AF65-F5344CB8AC3E}">
        <p14:creationId xmlns:p14="http://schemas.microsoft.com/office/powerpoint/2010/main" val="247332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327563-9D12-47D6-9CE0-55FFFF2EC2B9}"/>
              </a:ext>
            </a:extLst>
          </p:cNvPr>
          <p:cNvSpPr>
            <a:spLocks noGrp="1"/>
          </p:cNvSpPr>
          <p:nvPr>
            <p:ph type="hdr" sz="quarter"/>
          </p:nvPr>
        </p:nvSpPr>
        <p:spPr>
          <a:xfrm>
            <a:off x="0" y="0"/>
            <a:ext cx="4340066" cy="345286"/>
          </a:xfrm>
          <a:prstGeom prst="rect">
            <a:avLst/>
          </a:prstGeom>
        </p:spPr>
        <p:txBody>
          <a:bodyPr vert="horz" lIns="96551" tIns="48276" rIns="96551" bIns="48276" rtlCol="0"/>
          <a:lstStyle>
            <a:lvl1pPr algn="l">
              <a:defRPr sz="1300"/>
            </a:lvl1pPr>
          </a:lstStyle>
          <a:p>
            <a:pPr>
              <a:defRPr/>
            </a:pPr>
            <a:endParaRPr lang="en-GB"/>
          </a:p>
        </p:txBody>
      </p:sp>
      <p:sp>
        <p:nvSpPr>
          <p:cNvPr id="3" name="Date Placeholder 2">
            <a:extLst>
              <a:ext uri="{FF2B5EF4-FFF2-40B4-BE49-F238E27FC236}">
                <a16:creationId xmlns:a16="http://schemas.microsoft.com/office/drawing/2014/main" id="{50340147-42D6-4E5C-B398-0D6A6FCCB0BF}"/>
              </a:ext>
            </a:extLst>
          </p:cNvPr>
          <p:cNvSpPr>
            <a:spLocks noGrp="1"/>
          </p:cNvSpPr>
          <p:nvPr>
            <p:ph type="dt" idx="1"/>
          </p:nvPr>
        </p:nvSpPr>
        <p:spPr>
          <a:xfrm>
            <a:off x="5673154" y="0"/>
            <a:ext cx="4340066" cy="345286"/>
          </a:xfrm>
          <a:prstGeom prst="rect">
            <a:avLst/>
          </a:prstGeom>
        </p:spPr>
        <p:txBody>
          <a:bodyPr vert="horz" lIns="96551" tIns="48276" rIns="96551" bIns="48276" rtlCol="0"/>
          <a:lstStyle>
            <a:lvl1pPr algn="r">
              <a:defRPr sz="1300" smtClean="0"/>
            </a:lvl1pPr>
          </a:lstStyle>
          <a:p>
            <a:pPr>
              <a:defRPr/>
            </a:pPr>
            <a:fld id="{B81565D5-6646-4656-B331-BAF5A5E24EE3}" type="datetimeFigureOut">
              <a:rPr lang="en-GB"/>
              <a:pPr>
                <a:defRPr/>
              </a:pPr>
              <a:t>13/12/2022</a:t>
            </a:fld>
            <a:endParaRPr lang="en-GB"/>
          </a:p>
        </p:txBody>
      </p:sp>
      <p:sp>
        <p:nvSpPr>
          <p:cNvPr id="4" name="Slide Image Placeholder 3">
            <a:extLst>
              <a:ext uri="{FF2B5EF4-FFF2-40B4-BE49-F238E27FC236}">
                <a16:creationId xmlns:a16="http://schemas.microsoft.com/office/drawing/2014/main" id="{C4F7DF9A-F6DB-4354-8BB0-142055E131C2}"/>
              </a:ext>
            </a:extLst>
          </p:cNvPr>
          <p:cNvSpPr>
            <a:spLocks noGrp="1" noRot="1" noChangeAspect="1"/>
          </p:cNvSpPr>
          <p:nvPr>
            <p:ph type="sldImg" idx="2"/>
          </p:nvPr>
        </p:nvSpPr>
        <p:spPr>
          <a:xfrm>
            <a:off x="3459163" y="860425"/>
            <a:ext cx="3097212" cy="2322513"/>
          </a:xfrm>
          <a:prstGeom prst="rect">
            <a:avLst/>
          </a:prstGeom>
          <a:noFill/>
          <a:ln w="12700">
            <a:solidFill>
              <a:prstClr val="black"/>
            </a:solidFill>
          </a:ln>
        </p:spPr>
        <p:txBody>
          <a:bodyPr vert="horz" lIns="96551" tIns="48276" rIns="96551" bIns="48276" rtlCol="0" anchor="ctr"/>
          <a:lstStyle/>
          <a:p>
            <a:pPr lvl="0"/>
            <a:endParaRPr lang="en-GB" noProof="0"/>
          </a:p>
        </p:txBody>
      </p:sp>
      <p:sp>
        <p:nvSpPr>
          <p:cNvPr id="5" name="Notes Placeholder 4">
            <a:extLst>
              <a:ext uri="{FF2B5EF4-FFF2-40B4-BE49-F238E27FC236}">
                <a16:creationId xmlns:a16="http://schemas.microsoft.com/office/drawing/2014/main" id="{466071B9-8DEF-46D6-8FA0-86E01657A8D6}"/>
              </a:ext>
            </a:extLst>
          </p:cNvPr>
          <p:cNvSpPr>
            <a:spLocks noGrp="1"/>
          </p:cNvSpPr>
          <p:nvPr>
            <p:ph type="body" sz="quarter" idx="3"/>
          </p:nvPr>
        </p:nvSpPr>
        <p:spPr>
          <a:xfrm>
            <a:off x="1001554" y="3311872"/>
            <a:ext cx="8012430" cy="2709714"/>
          </a:xfrm>
          <a:prstGeom prst="rect">
            <a:avLst/>
          </a:prstGeom>
        </p:spPr>
        <p:txBody>
          <a:bodyPr vert="horz" lIns="96551" tIns="48276" rIns="96551" bIns="4827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B5AF008-35BF-42E6-99DD-B54909C202EB}"/>
              </a:ext>
            </a:extLst>
          </p:cNvPr>
          <p:cNvSpPr>
            <a:spLocks noGrp="1"/>
          </p:cNvSpPr>
          <p:nvPr>
            <p:ph type="ftr" sz="quarter" idx="4"/>
          </p:nvPr>
        </p:nvSpPr>
        <p:spPr>
          <a:xfrm>
            <a:off x="0" y="6536528"/>
            <a:ext cx="4340066" cy="345285"/>
          </a:xfrm>
          <a:prstGeom prst="rect">
            <a:avLst/>
          </a:prstGeom>
        </p:spPr>
        <p:txBody>
          <a:bodyPr vert="horz" lIns="96551" tIns="48276" rIns="96551" bIns="48276" rtlCol="0" anchor="b"/>
          <a:lstStyle>
            <a:lvl1pPr algn="l">
              <a:defRPr sz="1300"/>
            </a:lvl1pPr>
          </a:lstStyle>
          <a:p>
            <a:pPr>
              <a:defRPr/>
            </a:pPr>
            <a:endParaRPr lang="en-GB"/>
          </a:p>
        </p:txBody>
      </p:sp>
      <p:sp>
        <p:nvSpPr>
          <p:cNvPr id="7" name="Slide Number Placeholder 6">
            <a:extLst>
              <a:ext uri="{FF2B5EF4-FFF2-40B4-BE49-F238E27FC236}">
                <a16:creationId xmlns:a16="http://schemas.microsoft.com/office/drawing/2014/main" id="{90D41017-0AB4-43CA-9EAF-CD35F8343B2C}"/>
              </a:ext>
            </a:extLst>
          </p:cNvPr>
          <p:cNvSpPr>
            <a:spLocks noGrp="1"/>
          </p:cNvSpPr>
          <p:nvPr>
            <p:ph type="sldNum" sz="quarter" idx="5"/>
          </p:nvPr>
        </p:nvSpPr>
        <p:spPr>
          <a:xfrm>
            <a:off x="5673154" y="6536528"/>
            <a:ext cx="4340066" cy="345285"/>
          </a:xfrm>
          <a:prstGeom prst="rect">
            <a:avLst/>
          </a:prstGeom>
        </p:spPr>
        <p:txBody>
          <a:bodyPr vert="horz" lIns="96551" tIns="48276" rIns="96551" bIns="48276" rtlCol="0" anchor="b"/>
          <a:lstStyle>
            <a:lvl1pPr algn="r">
              <a:defRPr sz="1300" smtClean="0"/>
            </a:lvl1pPr>
          </a:lstStyle>
          <a:p>
            <a:pPr>
              <a:defRPr/>
            </a:pPr>
            <a:fld id="{5F69D453-9AFD-4A78-A848-85408EF2F6DB}" type="slidenum">
              <a:rPr lang="en-GB"/>
              <a:pPr>
                <a:defRPr/>
              </a:pPr>
              <a:t>‹#›</a:t>
            </a:fld>
            <a:endParaRPr lang="en-GB"/>
          </a:p>
        </p:txBody>
      </p:sp>
    </p:spTree>
    <p:extLst>
      <p:ext uri="{BB962C8B-B14F-4D97-AF65-F5344CB8AC3E}">
        <p14:creationId xmlns:p14="http://schemas.microsoft.com/office/powerpoint/2010/main" val="1264704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F69D453-9AFD-4A78-A848-85408EF2F6DB}" type="slidenum">
              <a:rPr lang="en-GB" smtClean="0"/>
              <a:pPr>
                <a:defRPr/>
              </a:pPr>
              <a:t>30</a:t>
            </a:fld>
            <a:endParaRPr lang="en-GB"/>
          </a:p>
        </p:txBody>
      </p:sp>
    </p:spTree>
    <p:extLst>
      <p:ext uri="{BB962C8B-B14F-4D97-AF65-F5344CB8AC3E}">
        <p14:creationId xmlns:p14="http://schemas.microsoft.com/office/powerpoint/2010/main" val="268859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39FCB968-279F-4A12-8D39-4CDDBA2EAA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A6D68EFC-EF3A-44A1-9FAE-AC119C8C8F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25956" name="Slide Number Placeholder 3">
            <a:extLst>
              <a:ext uri="{FF2B5EF4-FFF2-40B4-BE49-F238E27FC236}">
                <a16:creationId xmlns:a16="http://schemas.microsoft.com/office/drawing/2014/main" id="{96B2B414-D2C9-4CDB-B5ED-D0549FE9CF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84481" indent="-301723">
              <a:defRPr>
                <a:solidFill>
                  <a:schemeClr val="tx1"/>
                </a:solidFill>
                <a:latin typeface="Calibri" panose="020F0502020204030204" pitchFamily="34" charset="0"/>
                <a:cs typeface="Arial" panose="020B0604020202020204" pitchFamily="34" charset="0"/>
              </a:defRPr>
            </a:lvl2pPr>
            <a:lvl3pPr marL="1206894" indent="-241379">
              <a:defRPr>
                <a:solidFill>
                  <a:schemeClr val="tx1"/>
                </a:solidFill>
                <a:latin typeface="Calibri" panose="020F0502020204030204" pitchFamily="34" charset="0"/>
                <a:cs typeface="Arial" panose="020B0604020202020204" pitchFamily="34" charset="0"/>
              </a:defRPr>
            </a:lvl3pPr>
            <a:lvl4pPr marL="1689651" indent="-241379">
              <a:defRPr>
                <a:solidFill>
                  <a:schemeClr val="tx1"/>
                </a:solidFill>
                <a:latin typeface="Calibri" panose="020F0502020204030204" pitchFamily="34" charset="0"/>
                <a:cs typeface="Arial" panose="020B0604020202020204" pitchFamily="34" charset="0"/>
              </a:defRPr>
            </a:lvl4pPr>
            <a:lvl5pPr marL="2172409" indent="-241379">
              <a:defRPr>
                <a:solidFill>
                  <a:schemeClr val="tx1"/>
                </a:solidFill>
                <a:latin typeface="Calibri" panose="020F050202020403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87EB372-231C-4857-BD25-B28023BACCCF}" type="slidenum">
              <a:rPr lang="en-GB" altLang="en-US"/>
              <a:pPr/>
              <a:t>31</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F69D453-9AFD-4A78-A848-85408EF2F6DB}" type="slidenum">
              <a:rPr lang="en-GB" smtClean="0"/>
              <a:pPr>
                <a:defRPr/>
              </a:pPr>
              <a:t>96</a:t>
            </a:fld>
            <a:endParaRPr lang="en-GB"/>
          </a:p>
        </p:txBody>
      </p:sp>
    </p:spTree>
    <p:extLst>
      <p:ext uri="{BB962C8B-B14F-4D97-AF65-F5344CB8AC3E}">
        <p14:creationId xmlns:p14="http://schemas.microsoft.com/office/powerpoint/2010/main" val="2183539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F69D453-9AFD-4A78-A848-85408EF2F6DB}" type="slidenum">
              <a:rPr lang="en-GB" smtClean="0"/>
              <a:pPr>
                <a:defRPr/>
              </a:pPr>
              <a:t>98</a:t>
            </a:fld>
            <a:endParaRPr lang="en-GB"/>
          </a:p>
        </p:txBody>
      </p:sp>
    </p:spTree>
    <p:extLst>
      <p:ext uri="{BB962C8B-B14F-4D97-AF65-F5344CB8AC3E}">
        <p14:creationId xmlns:p14="http://schemas.microsoft.com/office/powerpoint/2010/main" val="2702522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F69D453-9AFD-4A78-A848-85408EF2F6DB}" type="slidenum">
              <a:rPr lang="en-GB" smtClean="0"/>
              <a:pPr>
                <a:defRPr/>
              </a:pPr>
              <a:t>99</a:t>
            </a:fld>
            <a:endParaRPr lang="en-GB"/>
          </a:p>
        </p:txBody>
      </p:sp>
    </p:spTree>
    <p:extLst>
      <p:ext uri="{BB962C8B-B14F-4D97-AF65-F5344CB8AC3E}">
        <p14:creationId xmlns:p14="http://schemas.microsoft.com/office/powerpoint/2010/main" val="996935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C5D4EE-9D5E-45DD-986F-4949A4D5126F}"/>
              </a:ext>
            </a:extLst>
          </p:cNvPr>
          <p:cNvSpPr>
            <a:spLocks noGrp="1"/>
          </p:cNvSpPr>
          <p:nvPr>
            <p:ph type="dt" sz="half" idx="10"/>
          </p:nvPr>
        </p:nvSpPr>
        <p:spPr/>
        <p:txBody>
          <a:bodyPr/>
          <a:lstStyle>
            <a:lvl1pPr>
              <a:defRPr/>
            </a:lvl1pPr>
          </a:lstStyle>
          <a:p>
            <a:pPr>
              <a:defRPr/>
            </a:pPr>
            <a:fld id="{0DE20EFA-600F-4633-9A55-BBA932F080D8}" type="datetimeFigureOut">
              <a:rPr lang="en-GB"/>
              <a:pPr>
                <a:defRPr/>
              </a:pPr>
              <a:t>13/12/2022</a:t>
            </a:fld>
            <a:endParaRPr lang="en-GB"/>
          </a:p>
        </p:txBody>
      </p:sp>
      <p:sp>
        <p:nvSpPr>
          <p:cNvPr id="5" name="Footer Placeholder 4">
            <a:extLst>
              <a:ext uri="{FF2B5EF4-FFF2-40B4-BE49-F238E27FC236}">
                <a16:creationId xmlns:a16="http://schemas.microsoft.com/office/drawing/2014/main" id="{3ECA6D16-59BD-4D1A-8732-36F15D0C656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EE9D7F-1E76-4714-9A7D-A40455F3B118}"/>
              </a:ext>
            </a:extLst>
          </p:cNvPr>
          <p:cNvSpPr>
            <a:spLocks noGrp="1"/>
          </p:cNvSpPr>
          <p:nvPr>
            <p:ph type="sldNum" sz="quarter" idx="12"/>
          </p:nvPr>
        </p:nvSpPr>
        <p:spPr/>
        <p:txBody>
          <a:bodyPr/>
          <a:lstStyle>
            <a:lvl1pPr>
              <a:defRPr/>
            </a:lvl1pPr>
          </a:lstStyle>
          <a:p>
            <a:pPr>
              <a:defRPr/>
            </a:pPr>
            <a:fld id="{355BB138-88A2-4539-81ED-37A2C28316EB}" type="slidenum">
              <a:rPr lang="en-GB" altLang="en-US"/>
              <a:pPr>
                <a:defRPr/>
              </a:pPr>
              <a:t>‹#›</a:t>
            </a:fld>
            <a:endParaRPr lang="en-GB" altLang="en-US"/>
          </a:p>
        </p:txBody>
      </p:sp>
    </p:spTree>
    <p:extLst>
      <p:ext uri="{BB962C8B-B14F-4D97-AF65-F5344CB8AC3E}">
        <p14:creationId xmlns:p14="http://schemas.microsoft.com/office/powerpoint/2010/main" val="2040724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9FF1DB-66D3-44D7-875F-AC41631A4FE4}"/>
              </a:ext>
            </a:extLst>
          </p:cNvPr>
          <p:cNvSpPr>
            <a:spLocks noGrp="1"/>
          </p:cNvSpPr>
          <p:nvPr>
            <p:ph type="dt" sz="half" idx="10"/>
          </p:nvPr>
        </p:nvSpPr>
        <p:spPr/>
        <p:txBody>
          <a:bodyPr/>
          <a:lstStyle>
            <a:lvl1pPr>
              <a:defRPr/>
            </a:lvl1pPr>
          </a:lstStyle>
          <a:p>
            <a:pPr>
              <a:defRPr/>
            </a:pPr>
            <a:fld id="{14801E06-E8A0-4C2F-9E92-C1E4AD7A856E}" type="datetimeFigureOut">
              <a:rPr lang="en-GB"/>
              <a:pPr>
                <a:defRPr/>
              </a:pPr>
              <a:t>13/12/2022</a:t>
            </a:fld>
            <a:endParaRPr lang="en-GB"/>
          </a:p>
        </p:txBody>
      </p:sp>
      <p:sp>
        <p:nvSpPr>
          <p:cNvPr id="5" name="Footer Placeholder 4">
            <a:extLst>
              <a:ext uri="{FF2B5EF4-FFF2-40B4-BE49-F238E27FC236}">
                <a16:creationId xmlns:a16="http://schemas.microsoft.com/office/drawing/2014/main" id="{ADE24106-B0AD-45CA-B825-D5D5B4C389A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D7C40C8-3A87-4D92-B96E-2AE7D9720E63}"/>
              </a:ext>
            </a:extLst>
          </p:cNvPr>
          <p:cNvSpPr>
            <a:spLocks noGrp="1"/>
          </p:cNvSpPr>
          <p:nvPr>
            <p:ph type="sldNum" sz="quarter" idx="12"/>
          </p:nvPr>
        </p:nvSpPr>
        <p:spPr/>
        <p:txBody>
          <a:bodyPr/>
          <a:lstStyle>
            <a:lvl1pPr>
              <a:defRPr/>
            </a:lvl1pPr>
          </a:lstStyle>
          <a:p>
            <a:pPr>
              <a:defRPr/>
            </a:pPr>
            <a:fld id="{6232ADB4-4AA8-4F78-B388-6DDDAAAD143C}" type="slidenum">
              <a:rPr lang="en-GB" altLang="en-US"/>
              <a:pPr>
                <a:defRPr/>
              </a:pPr>
              <a:t>‹#›</a:t>
            </a:fld>
            <a:endParaRPr lang="en-GB" altLang="en-US"/>
          </a:p>
        </p:txBody>
      </p:sp>
    </p:spTree>
    <p:extLst>
      <p:ext uri="{BB962C8B-B14F-4D97-AF65-F5344CB8AC3E}">
        <p14:creationId xmlns:p14="http://schemas.microsoft.com/office/powerpoint/2010/main" val="257790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D1EE58-9FC0-4134-80C9-C3A361549023}"/>
              </a:ext>
            </a:extLst>
          </p:cNvPr>
          <p:cNvSpPr>
            <a:spLocks noGrp="1"/>
          </p:cNvSpPr>
          <p:nvPr>
            <p:ph type="dt" sz="half" idx="10"/>
          </p:nvPr>
        </p:nvSpPr>
        <p:spPr/>
        <p:txBody>
          <a:bodyPr/>
          <a:lstStyle>
            <a:lvl1pPr>
              <a:defRPr/>
            </a:lvl1pPr>
          </a:lstStyle>
          <a:p>
            <a:pPr>
              <a:defRPr/>
            </a:pPr>
            <a:fld id="{B16DF719-2AFE-471C-85DF-15E5075660E6}" type="datetimeFigureOut">
              <a:rPr lang="en-GB"/>
              <a:pPr>
                <a:defRPr/>
              </a:pPr>
              <a:t>13/12/2022</a:t>
            </a:fld>
            <a:endParaRPr lang="en-GB"/>
          </a:p>
        </p:txBody>
      </p:sp>
      <p:sp>
        <p:nvSpPr>
          <p:cNvPr id="5" name="Footer Placeholder 4">
            <a:extLst>
              <a:ext uri="{FF2B5EF4-FFF2-40B4-BE49-F238E27FC236}">
                <a16:creationId xmlns:a16="http://schemas.microsoft.com/office/drawing/2014/main" id="{00C1DA85-44AC-4C4A-ABA4-9EED7513557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E1D8B2B-093B-4C5C-B739-D4D356EDCAE0}"/>
              </a:ext>
            </a:extLst>
          </p:cNvPr>
          <p:cNvSpPr>
            <a:spLocks noGrp="1"/>
          </p:cNvSpPr>
          <p:nvPr>
            <p:ph type="sldNum" sz="quarter" idx="12"/>
          </p:nvPr>
        </p:nvSpPr>
        <p:spPr/>
        <p:txBody>
          <a:bodyPr/>
          <a:lstStyle>
            <a:lvl1pPr>
              <a:defRPr/>
            </a:lvl1pPr>
          </a:lstStyle>
          <a:p>
            <a:pPr>
              <a:defRPr/>
            </a:pPr>
            <a:fld id="{8BBBFB5E-11BA-4B84-A120-1DB7F2C29081}" type="slidenum">
              <a:rPr lang="en-GB" altLang="en-US"/>
              <a:pPr>
                <a:defRPr/>
              </a:pPr>
              <a:t>‹#›</a:t>
            </a:fld>
            <a:endParaRPr lang="en-GB" altLang="en-US"/>
          </a:p>
        </p:txBody>
      </p:sp>
    </p:spTree>
    <p:extLst>
      <p:ext uri="{BB962C8B-B14F-4D97-AF65-F5344CB8AC3E}">
        <p14:creationId xmlns:p14="http://schemas.microsoft.com/office/powerpoint/2010/main" val="1778418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A3E985-CD15-45E2-8934-6B26451F7514}"/>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B2A2428-813D-4DF0-9280-822FD0D5646E}" type="datetimeFigureOut">
              <a:rPr lang="en-GB"/>
              <a:pPr>
                <a:defRPr/>
              </a:pPr>
              <a:t>13/12/2022</a:t>
            </a:fld>
            <a:endParaRPr lang="en-GB"/>
          </a:p>
        </p:txBody>
      </p:sp>
      <p:sp>
        <p:nvSpPr>
          <p:cNvPr id="5" name="Footer Placeholder 4">
            <a:extLst>
              <a:ext uri="{FF2B5EF4-FFF2-40B4-BE49-F238E27FC236}">
                <a16:creationId xmlns:a16="http://schemas.microsoft.com/office/drawing/2014/main" id="{4FBC75AF-42EC-4475-A5C1-F1B9A98E76A5}"/>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C343C840-381C-4AC8-90E1-B65190DF9920}"/>
              </a:ext>
            </a:extLst>
          </p:cNvPr>
          <p:cNvSpPr>
            <a:spLocks noGrp="1"/>
          </p:cNvSpPr>
          <p:nvPr>
            <p:ph type="sldNum" sz="quarter" idx="12"/>
          </p:nvPr>
        </p:nvSpPr>
        <p:spPr/>
        <p:txBody>
          <a:bodyPr/>
          <a:lstStyle>
            <a:lvl1pPr>
              <a:defRPr/>
            </a:lvl1pPr>
          </a:lstStyle>
          <a:p>
            <a:pPr>
              <a:defRPr/>
            </a:pPr>
            <a:fld id="{C8C3FA4D-6A47-473B-ACF6-2127D9637A48}" type="slidenum">
              <a:rPr lang="en-GB" altLang="en-US"/>
              <a:pPr>
                <a:defRPr/>
              </a:pPr>
              <a:t>‹#›</a:t>
            </a:fld>
            <a:endParaRPr lang="en-GB" altLang="en-US"/>
          </a:p>
        </p:txBody>
      </p:sp>
    </p:spTree>
    <p:extLst>
      <p:ext uri="{BB962C8B-B14F-4D97-AF65-F5344CB8AC3E}">
        <p14:creationId xmlns:p14="http://schemas.microsoft.com/office/powerpoint/2010/main" val="3499050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7305FC-6F29-444D-AEBA-B45A584EE9EA}"/>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6964B11-F072-4AB3-BCDA-DA9A4B5C977E}" type="datetimeFigureOut">
              <a:rPr lang="en-GB"/>
              <a:pPr>
                <a:defRPr/>
              </a:pPr>
              <a:t>13/12/2022</a:t>
            </a:fld>
            <a:endParaRPr lang="en-GB"/>
          </a:p>
        </p:txBody>
      </p:sp>
      <p:sp>
        <p:nvSpPr>
          <p:cNvPr id="5" name="Footer Placeholder 4">
            <a:extLst>
              <a:ext uri="{FF2B5EF4-FFF2-40B4-BE49-F238E27FC236}">
                <a16:creationId xmlns:a16="http://schemas.microsoft.com/office/drawing/2014/main" id="{7F461A8B-8846-4CB2-8254-310E310C5055}"/>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59E9F9ED-F7F4-47AF-AB8D-93A3FCA95098}"/>
              </a:ext>
            </a:extLst>
          </p:cNvPr>
          <p:cNvSpPr>
            <a:spLocks noGrp="1"/>
          </p:cNvSpPr>
          <p:nvPr>
            <p:ph type="sldNum" sz="quarter" idx="12"/>
          </p:nvPr>
        </p:nvSpPr>
        <p:spPr/>
        <p:txBody>
          <a:bodyPr/>
          <a:lstStyle>
            <a:lvl1pPr>
              <a:defRPr/>
            </a:lvl1pPr>
          </a:lstStyle>
          <a:p>
            <a:pPr>
              <a:defRPr/>
            </a:pPr>
            <a:fld id="{E517301A-545C-4C8A-BA31-42455B2221B5}" type="slidenum">
              <a:rPr lang="en-GB" altLang="en-US"/>
              <a:pPr>
                <a:defRPr/>
              </a:pPr>
              <a:t>‹#›</a:t>
            </a:fld>
            <a:endParaRPr lang="en-GB" altLang="en-US"/>
          </a:p>
        </p:txBody>
      </p:sp>
    </p:spTree>
    <p:extLst>
      <p:ext uri="{BB962C8B-B14F-4D97-AF65-F5344CB8AC3E}">
        <p14:creationId xmlns:p14="http://schemas.microsoft.com/office/powerpoint/2010/main" val="98340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B144F4-E175-4D3B-B581-01C38767A218}"/>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F2E9DCEC-29A1-49AD-87A5-2709A75F22B6}" type="datetimeFigureOut">
              <a:rPr lang="en-GB"/>
              <a:pPr>
                <a:defRPr/>
              </a:pPr>
              <a:t>13/12/2022</a:t>
            </a:fld>
            <a:endParaRPr lang="en-GB"/>
          </a:p>
        </p:txBody>
      </p:sp>
      <p:sp>
        <p:nvSpPr>
          <p:cNvPr id="5" name="Footer Placeholder 4">
            <a:extLst>
              <a:ext uri="{FF2B5EF4-FFF2-40B4-BE49-F238E27FC236}">
                <a16:creationId xmlns:a16="http://schemas.microsoft.com/office/drawing/2014/main" id="{68A163CE-9A3D-4EE3-B2CC-C5939575800A}"/>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9862B75A-7B7A-4F2B-98CD-641C3BC4EF9B}"/>
              </a:ext>
            </a:extLst>
          </p:cNvPr>
          <p:cNvSpPr>
            <a:spLocks noGrp="1"/>
          </p:cNvSpPr>
          <p:nvPr>
            <p:ph type="sldNum" sz="quarter" idx="12"/>
          </p:nvPr>
        </p:nvSpPr>
        <p:spPr/>
        <p:txBody>
          <a:bodyPr/>
          <a:lstStyle>
            <a:lvl1pPr>
              <a:defRPr/>
            </a:lvl1pPr>
          </a:lstStyle>
          <a:p>
            <a:pPr>
              <a:defRPr/>
            </a:pPr>
            <a:fld id="{ACC9E44B-E433-4799-B8E0-714DB2B0ADDE}" type="slidenum">
              <a:rPr lang="en-GB" altLang="en-US"/>
              <a:pPr>
                <a:defRPr/>
              </a:pPr>
              <a:t>‹#›</a:t>
            </a:fld>
            <a:endParaRPr lang="en-GB" altLang="en-US"/>
          </a:p>
        </p:txBody>
      </p:sp>
    </p:spTree>
    <p:extLst>
      <p:ext uri="{BB962C8B-B14F-4D97-AF65-F5344CB8AC3E}">
        <p14:creationId xmlns:p14="http://schemas.microsoft.com/office/powerpoint/2010/main" val="677402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BF4757-9CDE-4797-B9A1-BCA131EA6FDE}"/>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FAA7C215-FA23-432D-AD63-96B400375B24}" type="datetimeFigureOut">
              <a:rPr lang="en-GB"/>
              <a:pPr>
                <a:defRPr/>
              </a:pPr>
              <a:t>13/12/2022</a:t>
            </a:fld>
            <a:endParaRPr lang="en-GB"/>
          </a:p>
        </p:txBody>
      </p:sp>
      <p:sp>
        <p:nvSpPr>
          <p:cNvPr id="6" name="Footer Placeholder 5">
            <a:extLst>
              <a:ext uri="{FF2B5EF4-FFF2-40B4-BE49-F238E27FC236}">
                <a16:creationId xmlns:a16="http://schemas.microsoft.com/office/drawing/2014/main" id="{74B941EF-5CE5-4946-8522-B503E39994E4}"/>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599AAEBF-3E65-4B16-9380-0B15091B8300}"/>
              </a:ext>
            </a:extLst>
          </p:cNvPr>
          <p:cNvSpPr>
            <a:spLocks noGrp="1"/>
          </p:cNvSpPr>
          <p:nvPr>
            <p:ph type="sldNum" sz="quarter" idx="12"/>
          </p:nvPr>
        </p:nvSpPr>
        <p:spPr/>
        <p:txBody>
          <a:bodyPr/>
          <a:lstStyle>
            <a:lvl1pPr>
              <a:defRPr/>
            </a:lvl1pPr>
          </a:lstStyle>
          <a:p>
            <a:pPr>
              <a:defRPr/>
            </a:pPr>
            <a:fld id="{0F3FDCA4-C626-46DC-9049-CBD40966A2D4}" type="slidenum">
              <a:rPr lang="en-GB" altLang="en-US"/>
              <a:pPr>
                <a:defRPr/>
              </a:pPr>
              <a:t>‹#›</a:t>
            </a:fld>
            <a:endParaRPr lang="en-GB" altLang="en-US"/>
          </a:p>
        </p:txBody>
      </p:sp>
    </p:spTree>
    <p:extLst>
      <p:ext uri="{BB962C8B-B14F-4D97-AF65-F5344CB8AC3E}">
        <p14:creationId xmlns:p14="http://schemas.microsoft.com/office/powerpoint/2010/main" val="2633329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00DF40-F30E-4D95-9643-88BE95269CF0}"/>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CF3F6E7-EBF9-41DB-84F9-EE91E7AB3DF0}" type="datetimeFigureOut">
              <a:rPr lang="en-GB"/>
              <a:pPr>
                <a:defRPr/>
              </a:pPr>
              <a:t>13/12/2022</a:t>
            </a:fld>
            <a:endParaRPr lang="en-GB"/>
          </a:p>
        </p:txBody>
      </p:sp>
      <p:sp>
        <p:nvSpPr>
          <p:cNvPr id="8" name="Footer Placeholder 7">
            <a:extLst>
              <a:ext uri="{FF2B5EF4-FFF2-40B4-BE49-F238E27FC236}">
                <a16:creationId xmlns:a16="http://schemas.microsoft.com/office/drawing/2014/main" id="{1B3A10EB-83B5-4D3E-8B8B-88FE4F35182C}"/>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9" name="Slide Number Placeholder 8">
            <a:extLst>
              <a:ext uri="{FF2B5EF4-FFF2-40B4-BE49-F238E27FC236}">
                <a16:creationId xmlns:a16="http://schemas.microsoft.com/office/drawing/2014/main" id="{531AA5D3-2114-4D10-9157-665E113C7483}"/>
              </a:ext>
            </a:extLst>
          </p:cNvPr>
          <p:cNvSpPr>
            <a:spLocks noGrp="1"/>
          </p:cNvSpPr>
          <p:nvPr>
            <p:ph type="sldNum" sz="quarter" idx="12"/>
          </p:nvPr>
        </p:nvSpPr>
        <p:spPr/>
        <p:txBody>
          <a:bodyPr/>
          <a:lstStyle>
            <a:lvl1pPr>
              <a:defRPr/>
            </a:lvl1pPr>
          </a:lstStyle>
          <a:p>
            <a:pPr>
              <a:defRPr/>
            </a:pPr>
            <a:fld id="{2A704D7A-EA02-4E9A-9C04-D8A561326152}" type="slidenum">
              <a:rPr lang="en-GB" altLang="en-US"/>
              <a:pPr>
                <a:defRPr/>
              </a:pPr>
              <a:t>‹#›</a:t>
            </a:fld>
            <a:endParaRPr lang="en-GB" altLang="en-US"/>
          </a:p>
        </p:txBody>
      </p:sp>
    </p:spTree>
    <p:extLst>
      <p:ext uri="{BB962C8B-B14F-4D97-AF65-F5344CB8AC3E}">
        <p14:creationId xmlns:p14="http://schemas.microsoft.com/office/powerpoint/2010/main" val="24287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9797CB-1B9B-4D38-B36A-CDD9F7070868}"/>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A13A53D3-A625-46D9-9920-40C941C80793}" type="datetimeFigureOut">
              <a:rPr lang="en-GB"/>
              <a:pPr>
                <a:defRPr/>
              </a:pPr>
              <a:t>13/12/2022</a:t>
            </a:fld>
            <a:endParaRPr lang="en-GB"/>
          </a:p>
        </p:txBody>
      </p:sp>
      <p:sp>
        <p:nvSpPr>
          <p:cNvPr id="4" name="Footer Placeholder 3">
            <a:extLst>
              <a:ext uri="{FF2B5EF4-FFF2-40B4-BE49-F238E27FC236}">
                <a16:creationId xmlns:a16="http://schemas.microsoft.com/office/drawing/2014/main" id="{EF460171-221E-4FFA-8336-1F8D970FFF19}"/>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9A9172DE-2DD2-4EAC-9189-C897A722F170}"/>
              </a:ext>
            </a:extLst>
          </p:cNvPr>
          <p:cNvSpPr>
            <a:spLocks noGrp="1"/>
          </p:cNvSpPr>
          <p:nvPr>
            <p:ph type="sldNum" sz="quarter" idx="12"/>
          </p:nvPr>
        </p:nvSpPr>
        <p:spPr/>
        <p:txBody>
          <a:bodyPr/>
          <a:lstStyle>
            <a:lvl1pPr>
              <a:defRPr/>
            </a:lvl1pPr>
          </a:lstStyle>
          <a:p>
            <a:pPr>
              <a:defRPr/>
            </a:pPr>
            <a:fld id="{CF488080-6D56-4259-81D9-D97480BF1A39}" type="slidenum">
              <a:rPr lang="en-GB" altLang="en-US"/>
              <a:pPr>
                <a:defRPr/>
              </a:pPr>
              <a:t>‹#›</a:t>
            </a:fld>
            <a:endParaRPr lang="en-GB" altLang="en-US"/>
          </a:p>
        </p:txBody>
      </p:sp>
    </p:spTree>
    <p:extLst>
      <p:ext uri="{BB962C8B-B14F-4D97-AF65-F5344CB8AC3E}">
        <p14:creationId xmlns:p14="http://schemas.microsoft.com/office/powerpoint/2010/main" val="1050206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E87CA-5A1C-42D9-B0A4-8723521542B3}"/>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09F6F4F-F11F-463A-AB83-D217EE0FE6B0}" type="datetimeFigureOut">
              <a:rPr lang="en-GB"/>
              <a:pPr>
                <a:defRPr/>
              </a:pPr>
              <a:t>13/12/2022</a:t>
            </a:fld>
            <a:endParaRPr lang="en-GB"/>
          </a:p>
        </p:txBody>
      </p:sp>
      <p:sp>
        <p:nvSpPr>
          <p:cNvPr id="3" name="Footer Placeholder 2">
            <a:extLst>
              <a:ext uri="{FF2B5EF4-FFF2-40B4-BE49-F238E27FC236}">
                <a16:creationId xmlns:a16="http://schemas.microsoft.com/office/drawing/2014/main" id="{A989A412-5885-4E4E-959C-9DF7E425DA8E}"/>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4" name="Slide Number Placeholder 3">
            <a:extLst>
              <a:ext uri="{FF2B5EF4-FFF2-40B4-BE49-F238E27FC236}">
                <a16:creationId xmlns:a16="http://schemas.microsoft.com/office/drawing/2014/main" id="{E77A7C19-1238-4343-BC6C-5DF333E719E0}"/>
              </a:ext>
            </a:extLst>
          </p:cNvPr>
          <p:cNvSpPr>
            <a:spLocks noGrp="1"/>
          </p:cNvSpPr>
          <p:nvPr>
            <p:ph type="sldNum" sz="quarter" idx="12"/>
          </p:nvPr>
        </p:nvSpPr>
        <p:spPr/>
        <p:txBody>
          <a:bodyPr/>
          <a:lstStyle>
            <a:lvl1pPr>
              <a:defRPr/>
            </a:lvl1pPr>
          </a:lstStyle>
          <a:p>
            <a:pPr>
              <a:defRPr/>
            </a:pPr>
            <a:fld id="{6509F930-D990-42C2-9CBA-6A595701C2B3}" type="slidenum">
              <a:rPr lang="en-GB" altLang="en-US"/>
              <a:pPr>
                <a:defRPr/>
              </a:pPr>
              <a:t>‹#›</a:t>
            </a:fld>
            <a:endParaRPr lang="en-GB" altLang="en-US"/>
          </a:p>
        </p:txBody>
      </p:sp>
    </p:spTree>
    <p:extLst>
      <p:ext uri="{BB962C8B-B14F-4D97-AF65-F5344CB8AC3E}">
        <p14:creationId xmlns:p14="http://schemas.microsoft.com/office/powerpoint/2010/main" val="39389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61FFE21-C14E-4315-A535-04F957D6FB69}"/>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F4141D1-8617-4298-8C11-E459DEAB9DB1}" type="datetimeFigureOut">
              <a:rPr lang="en-GB"/>
              <a:pPr>
                <a:defRPr/>
              </a:pPr>
              <a:t>13/12/2022</a:t>
            </a:fld>
            <a:endParaRPr lang="en-GB"/>
          </a:p>
        </p:txBody>
      </p:sp>
      <p:sp>
        <p:nvSpPr>
          <p:cNvPr id="6" name="Footer Placeholder 5">
            <a:extLst>
              <a:ext uri="{FF2B5EF4-FFF2-40B4-BE49-F238E27FC236}">
                <a16:creationId xmlns:a16="http://schemas.microsoft.com/office/drawing/2014/main" id="{0C140B54-3BE7-49B2-BCEE-3170EF4951A4}"/>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A1C9BE17-A8B1-49CC-A92D-844DCB0E5D7D}"/>
              </a:ext>
            </a:extLst>
          </p:cNvPr>
          <p:cNvSpPr>
            <a:spLocks noGrp="1"/>
          </p:cNvSpPr>
          <p:nvPr>
            <p:ph type="sldNum" sz="quarter" idx="12"/>
          </p:nvPr>
        </p:nvSpPr>
        <p:spPr/>
        <p:txBody>
          <a:bodyPr/>
          <a:lstStyle>
            <a:lvl1pPr>
              <a:defRPr/>
            </a:lvl1pPr>
          </a:lstStyle>
          <a:p>
            <a:pPr>
              <a:defRPr/>
            </a:pPr>
            <a:fld id="{D3657D9C-587B-4B92-9FBE-6B445EDC9B75}" type="slidenum">
              <a:rPr lang="en-GB" altLang="en-US"/>
              <a:pPr>
                <a:defRPr/>
              </a:pPr>
              <a:t>‹#›</a:t>
            </a:fld>
            <a:endParaRPr lang="en-GB" altLang="en-US"/>
          </a:p>
        </p:txBody>
      </p:sp>
    </p:spTree>
    <p:extLst>
      <p:ext uri="{BB962C8B-B14F-4D97-AF65-F5344CB8AC3E}">
        <p14:creationId xmlns:p14="http://schemas.microsoft.com/office/powerpoint/2010/main" val="77825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E52402-A28E-49C8-893D-1ABFC9278688}"/>
              </a:ext>
            </a:extLst>
          </p:cNvPr>
          <p:cNvSpPr>
            <a:spLocks noGrp="1"/>
          </p:cNvSpPr>
          <p:nvPr>
            <p:ph type="dt" sz="half" idx="10"/>
          </p:nvPr>
        </p:nvSpPr>
        <p:spPr/>
        <p:txBody>
          <a:bodyPr/>
          <a:lstStyle>
            <a:lvl1pPr>
              <a:defRPr/>
            </a:lvl1pPr>
          </a:lstStyle>
          <a:p>
            <a:pPr>
              <a:defRPr/>
            </a:pPr>
            <a:fld id="{84B08218-DE3A-4EB5-ACB7-3663E77236CA}" type="datetimeFigureOut">
              <a:rPr lang="en-GB"/>
              <a:pPr>
                <a:defRPr/>
              </a:pPr>
              <a:t>13/12/2022</a:t>
            </a:fld>
            <a:endParaRPr lang="en-GB"/>
          </a:p>
        </p:txBody>
      </p:sp>
      <p:sp>
        <p:nvSpPr>
          <p:cNvPr id="5" name="Footer Placeholder 4">
            <a:extLst>
              <a:ext uri="{FF2B5EF4-FFF2-40B4-BE49-F238E27FC236}">
                <a16:creationId xmlns:a16="http://schemas.microsoft.com/office/drawing/2014/main" id="{1CC2C313-A3F3-48AD-9C0B-E4E54D2DBFB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0745A5C-3574-4821-91F3-D6EC396936B2}"/>
              </a:ext>
            </a:extLst>
          </p:cNvPr>
          <p:cNvSpPr>
            <a:spLocks noGrp="1"/>
          </p:cNvSpPr>
          <p:nvPr>
            <p:ph type="sldNum" sz="quarter" idx="12"/>
          </p:nvPr>
        </p:nvSpPr>
        <p:spPr/>
        <p:txBody>
          <a:bodyPr/>
          <a:lstStyle>
            <a:lvl1pPr>
              <a:defRPr/>
            </a:lvl1pPr>
          </a:lstStyle>
          <a:p>
            <a:pPr>
              <a:defRPr/>
            </a:pPr>
            <a:fld id="{54CCA8A9-B310-4448-8ADF-F42F7773E5A6}" type="slidenum">
              <a:rPr lang="en-GB" altLang="en-US"/>
              <a:pPr>
                <a:defRPr/>
              </a:pPr>
              <a:t>‹#›</a:t>
            </a:fld>
            <a:endParaRPr lang="en-GB" altLang="en-US"/>
          </a:p>
        </p:txBody>
      </p:sp>
    </p:spTree>
    <p:extLst>
      <p:ext uri="{BB962C8B-B14F-4D97-AF65-F5344CB8AC3E}">
        <p14:creationId xmlns:p14="http://schemas.microsoft.com/office/powerpoint/2010/main" val="76252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1E89202-2143-4027-8DF5-EF6D669E70A1}"/>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A62037C-BE65-47FE-8645-44CC74525263}" type="datetimeFigureOut">
              <a:rPr lang="en-GB"/>
              <a:pPr>
                <a:defRPr/>
              </a:pPr>
              <a:t>13/12/2022</a:t>
            </a:fld>
            <a:endParaRPr lang="en-GB"/>
          </a:p>
        </p:txBody>
      </p:sp>
      <p:sp>
        <p:nvSpPr>
          <p:cNvPr id="6" name="Footer Placeholder 5">
            <a:extLst>
              <a:ext uri="{FF2B5EF4-FFF2-40B4-BE49-F238E27FC236}">
                <a16:creationId xmlns:a16="http://schemas.microsoft.com/office/drawing/2014/main" id="{FBDFC13E-6196-428A-975A-7A3C42DEA613}"/>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C300C7FC-B569-4FB2-867E-43A00090B4B4}"/>
              </a:ext>
            </a:extLst>
          </p:cNvPr>
          <p:cNvSpPr>
            <a:spLocks noGrp="1"/>
          </p:cNvSpPr>
          <p:nvPr>
            <p:ph type="sldNum" sz="quarter" idx="12"/>
          </p:nvPr>
        </p:nvSpPr>
        <p:spPr/>
        <p:txBody>
          <a:bodyPr/>
          <a:lstStyle>
            <a:lvl1pPr>
              <a:defRPr/>
            </a:lvl1pPr>
          </a:lstStyle>
          <a:p>
            <a:pPr>
              <a:defRPr/>
            </a:pPr>
            <a:fld id="{F57AF601-D512-483D-A628-9426B86C0EF8}" type="slidenum">
              <a:rPr lang="en-GB" altLang="en-US"/>
              <a:pPr>
                <a:defRPr/>
              </a:pPr>
              <a:t>‹#›</a:t>
            </a:fld>
            <a:endParaRPr lang="en-GB" altLang="en-US"/>
          </a:p>
        </p:txBody>
      </p:sp>
    </p:spTree>
    <p:extLst>
      <p:ext uri="{BB962C8B-B14F-4D97-AF65-F5344CB8AC3E}">
        <p14:creationId xmlns:p14="http://schemas.microsoft.com/office/powerpoint/2010/main" val="176311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68BCBB-BA7D-4A34-8DAF-7FC924007FD5}"/>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06DF085-C3D4-4E01-8B77-FC8429DA20FC}" type="datetimeFigureOut">
              <a:rPr lang="en-GB"/>
              <a:pPr>
                <a:defRPr/>
              </a:pPr>
              <a:t>13/12/2022</a:t>
            </a:fld>
            <a:endParaRPr lang="en-GB"/>
          </a:p>
        </p:txBody>
      </p:sp>
      <p:sp>
        <p:nvSpPr>
          <p:cNvPr id="5" name="Footer Placeholder 4">
            <a:extLst>
              <a:ext uri="{FF2B5EF4-FFF2-40B4-BE49-F238E27FC236}">
                <a16:creationId xmlns:a16="http://schemas.microsoft.com/office/drawing/2014/main" id="{68FE5D29-8CAE-4F40-AA1F-5F4909FE10DE}"/>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A328A865-1221-4C62-9EC6-D66429BD8FB0}"/>
              </a:ext>
            </a:extLst>
          </p:cNvPr>
          <p:cNvSpPr>
            <a:spLocks noGrp="1"/>
          </p:cNvSpPr>
          <p:nvPr>
            <p:ph type="sldNum" sz="quarter" idx="12"/>
          </p:nvPr>
        </p:nvSpPr>
        <p:spPr/>
        <p:txBody>
          <a:bodyPr/>
          <a:lstStyle>
            <a:lvl1pPr>
              <a:defRPr/>
            </a:lvl1pPr>
          </a:lstStyle>
          <a:p>
            <a:pPr>
              <a:defRPr/>
            </a:pPr>
            <a:fld id="{63483FBF-70BA-484F-9A17-DDC4B0C2CED1}" type="slidenum">
              <a:rPr lang="en-GB" altLang="en-US"/>
              <a:pPr>
                <a:defRPr/>
              </a:pPr>
              <a:t>‹#›</a:t>
            </a:fld>
            <a:endParaRPr lang="en-GB" altLang="en-US"/>
          </a:p>
        </p:txBody>
      </p:sp>
    </p:spTree>
    <p:extLst>
      <p:ext uri="{BB962C8B-B14F-4D97-AF65-F5344CB8AC3E}">
        <p14:creationId xmlns:p14="http://schemas.microsoft.com/office/powerpoint/2010/main" val="2453897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A9432B-A5AC-416C-BDDE-A6FD168EE4E2}"/>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662C9F74-AC74-4349-ACC6-7BE2C9764A23}" type="datetimeFigureOut">
              <a:rPr lang="en-GB"/>
              <a:pPr>
                <a:defRPr/>
              </a:pPr>
              <a:t>13/12/2022</a:t>
            </a:fld>
            <a:endParaRPr lang="en-GB"/>
          </a:p>
        </p:txBody>
      </p:sp>
      <p:sp>
        <p:nvSpPr>
          <p:cNvPr id="5" name="Footer Placeholder 4">
            <a:extLst>
              <a:ext uri="{FF2B5EF4-FFF2-40B4-BE49-F238E27FC236}">
                <a16:creationId xmlns:a16="http://schemas.microsoft.com/office/drawing/2014/main" id="{D1EE2368-D142-4B10-9C25-9A3CF9C2D659}"/>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5846F72F-3FED-4148-9E45-D8C3C8E63680}"/>
              </a:ext>
            </a:extLst>
          </p:cNvPr>
          <p:cNvSpPr>
            <a:spLocks noGrp="1"/>
          </p:cNvSpPr>
          <p:nvPr>
            <p:ph type="sldNum" sz="quarter" idx="12"/>
          </p:nvPr>
        </p:nvSpPr>
        <p:spPr/>
        <p:txBody>
          <a:bodyPr/>
          <a:lstStyle>
            <a:lvl1pPr>
              <a:defRPr/>
            </a:lvl1pPr>
          </a:lstStyle>
          <a:p>
            <a:pPr>
              <a:defRPr/>
            </a:pPr>
            <a:fld id="{D40B6680-3148-4F33-BE6D-53E047149DE3}" type="slidenum">
              <a:rPr lang="en-GB" altLang="en-US"/>
              <a:pPr>
                <a:defRPr/>
              </a:pPr>
              <a:t>‹#›</a:t>
            </a:fld>
            <a:endParaRPr lang="en-GB" altLang="en-US"/>
          </a:p>
        </p:txBody>
      </p:sp>
    </p:spTree>
    <p:extLst>
      <p:ext uri="{BB962C8B-B14F-4D97-AF65-F5344CB8AC3E}">
        <p14:creationId xmlns:p14="http://schemas.microsoft.com/office/powerpoint/2010/main" val="1400107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F331F3-E489-4E10-A621-E3A69A518694}"/>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B750E05-2964-429B-90C4-A80CF0084C40}" type="datetimeFigureOut">
              <a:rPr lang="en-GB"/>
              <a:pPr>
                <a:defRPr/>
              </a:pPr>
              <a:t>13/12/2022</a:t>
            </a:fld>
            <a:endParaRPr lang="en-GB"/>
          </a:p>
        </p:txBody>
      </p:sp>
      <p:sp>
        <p:nvSpPr>
          <p:cNvPr id="5" name="Footer Placeholder 4">
            <a:extLst>
              <a:ext uri="{FF2B5EF4-FFF2-40B4-BE49-F238E27FC236}">
                <a16:creationId xmlns:a16="http://schemas.microsoft.com/office/drawing/2014/main" id="{55E681BF-6343-4102-966F-248812180259}"/>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D9205553-0CBA-4FDB-B296-47EB1BFF8435}"/>
              </a:ext>
            </a:extLst>
          </p:cNvPr>
          <p:cNvSpPr>
            <a:spLocks noGrp="1"/>
          </p:cNvSpPr>
          <p:nvPr>
            <p:ph type="sldNum" sz="quarter" idx="12"/>
          </p:nvPr>
        </p:nvSpPr>
        <p:spPr/>
        <p:txBody>
          <a:bodyPr/>
          <a:lstStyle>
            <a:lvl1pPr>
              <a:defRPr/>
            </a:lvl1pPr>
          </a:lstStyle>
          <a:p>
            <a:pPr>
              <a:defRPr/>
            </a:pPr>
            <a:fld id="{856F0FFE-45C0-4E3C-903E-A99D8BA8B692}" type="slidenum">
              <a:rPr lang="en-GB" altLang="en-US"/>
              <a:pPr>
                <a:defRPr/>
              </a:pPr>
              <a:t>‹#›</a:t>
            </a:fld>
            <a:endParaRPr lang="en-GB" altLang="en-US"/>
          </a:p>
        </p:txBody>
      </p:sp>
    </p:spTree>
    <p:extLst>
      <p:ext uri="{BB962C8B-B14F-4D97-AF65-F5344CB8AC3E}">
        <p14:creationId xmlns:p14="http://schemas.microsoft.com/office/powerpoint/2010/main" val="2646237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46BD40-A901-448D-B518-7F6769C17847}"/>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A6CBB6E-3F94-4AED-AA0F-4BBAD6BD1678}" type="datetimeFigureOut">
              <a:rPr lang="en-GB"/>
              <a:pPr>
                <a:defRPr/>
              </a:pPr>
              <a:t>13/12/2022</a:t>
            </a:fld>
            <a:endParaRPr lang="en-GB"/>
          </a:p>
        </p:txBody>
      </p:sp>
      <p:sp>
        <p:nvSpPr>
          <p:cNvPr id="5" name="Footer Placeholder 4">
            <a:extLst>
              <a:ext uri="{FF2B5EF4-FFF2-40B4-BE49-F238E27FC236}">
                <a16:creationId xmlns:a16="http://schemas.microsoft.com/office/drawing/2014/main" id="{BECD16CB-A387-412B-B254-DE862A6D4196}"/>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AAE5B71E-8B37-4510-8423-B5DFD148BA52}"/>
              </a:ext>
            </a:extLst>
          </p:cNvPr>
          <p:cNvSpPr>
            <a:spLocks noGrp="1"/>
          </p:cNvSpPr>
          <p:nvPr>
            <p:ph type="sldNum" sz="quarter" idx="12"/>
          </p:nvPr>
        </p:nvSpPr>
        <p:spPr/>
        <p:txBody>
          <a:bodyPr/>
          <a:lstStyle>
            <a:lvl1pPr>
              <a:defRPr/>
            </a:lvl1pPr>
          </a:lstStyle>
          <a:p>
            <a:pPr>
              <a:defRPr/>
            </a:pPr>
            <a:fld id="{30224C47-ED31-4523-8C0D-767138F8E156}" type="slidenum">
              <a:rPr lang="en-GB" altLang="en-US"/>
              <a:pPr>
                <a:defRPr/>
              </a:pPr>
              <a:t>‹#›</a:t>
            </a:fld>
            <a:endParaRPr lang="en-GB" altLang="en-US"/>
          </a:p>
        </p:txBody>
      </p:sp>
    </p:spTree>
    <p:extLst>
      <p:ext uri="{BB962C8B-B14F-4D97-AF65-F5344CB8AC3E}">
        <p14:creationId xmlns:p14="http://schemas.microsoft.com/office/powerpoint/2010/main" val="1270371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D42F2-A427-427D-B577-76C9BD7096A5}"/>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68009088-7077-4FE6-A0AE-DB1E30B22882}" type="datetimeFigureOut">
              <a:rPr lang="en-GB"/>
              <a:pPr>
                <a:defRPr/>
              </a:pPr>
              <a:t>13/12/2022</a:t>
            </a:fld>
            <a:endParaRPr lang="en-GB"/>
          </a:p>
        </p:txBody>
      </p:sp>
      <p:sp>
        <p:nvSpPr>
          <p:cNvPr id="5" name="Footer Placeholder 4">
            <a:extLst>
              <a:ext uri="{FF2B5EF4-FFF2-40B4-BE49-F238E27FC236}">
                <a16:creationId xmlns:a16="http://schemas.microsoft.com/office/drawing/2014/main" id="{E5833C49-F05C-4DE4-A0F4-D775BED35D8C}"/>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3982BC62-CC84-4AAF-AC28-3953D41255E6}"/>
              </a:ext>
            </a:extLst>
          </p:cNvPr>
          <p:cNvSpPr>
            <a:spLocks noGrp="1"/>
          </p:cNvSpPr>
          <p:nvPr>
            <p:ph type="sldNum" sz="quarter" idx="12"/>
          </p:nvPr>
        </p:nvSpPr>
        <p:spPr/>
        <p:txBody>
          <a:bodyPr/>
          <a:lstStyle>
            <a:lvl1pPr>
              <a:defRPr/>
            </a:lvl1pPr>
          </a:lstStyle>
          <a:p>
            <a:pPr>
              <a:defRPr/>
            </a:pPr>
            <a:fld id="{861808B2-8F51-4F6A-8DCA-815053BF2697}" type="slidenum">
              <a:rPr lang="en-GB" altLang="en-US"/>
              <a:pPr>
                <a:defRPr/>
              </a:pPr>
              <a:t>‹#›</a:t>
            </a:fld>
            <a:endParaRPr lang="en-GB" altLang="en-US"/>
          </a:p>
        </p:txBody>
      </p:sp>
    </p:spTree>
    <p:extLst>
      <p:ext uri="{BB962C8B-B14F-4D97-AF65-F5344CB8AC3E}">
        <p14:creationId xmlns:p14="http://schemas.microsoft.com/office/powerpoint/2010/main" val="525203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5790E9-ECED-4454-A8A2-D13F10EAE519}"/>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3E324E0-CBDF-40F1-AD01-A413F9295763}" type="datetimeFigureOut">
              <a:rPr lang="en-GB"/>
              <a:pPr>
                <a:defRPr/>
              </a:pPr>
              <a:t>13/12/2022</a:t>
            </a:fld>
            <a:endParaRPr lang="en-GB"/>
          </a:p>
        </p:txBody>
      </p:sp>
      <p:sp>
        <p:nvSpPr>
          <p:cNvPr id="6" name="Footer Placeholder 5">
            <a:extLst>
              <a:ext uri="{FF2B5EF4-FFF2-40B4-BE49-F238E27FC236}">
                <a16:creationId xmlns:a16="http://schemas.microsoft.com/office/drawing/2014/main" id="{98CE3395-4E01-4FFD-BCAF-D954E0A1A600}"/>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64549D15-47D9-4095-824D-FD4F004D3176}"/>
              </a:ext>
            </a:extLst>
          </p:cNvPr>
          <p:cNvSpPr>
            <a:spLocks noGrp="1"/>
          </p:cNvSpPr>
          <p:nvPr>
            <p:ph type="sldNum" sz="quarter" idx="12"/>
          </p:nvPr>
        </p:nvSpPr>
        <p:spPr/>
        <p:txBody>
          <a:bodyPr/>
          <a:lstStyle>
            <a:lvl1pPr>
              <a:defRPr/>
            </a:lvl1pPr>
          </a:lstStyle>
          <a:p>
            <a:pPr>
              <a:defRPr/>
            </a:pPr>
            <a:fld id="{268E69C5-AAC6-467B-AFBF-62CDD12FBB35}" type="slidenum">
              <a:rPr lang="en-GB" altLang="en-US"/>
              <a:pPr>
                <a:defRPr/>
              </a:pPr>
              <a:t>‹#›</a:t>
            </a:fld>
            <a:endParaRPr lang="en-GB" altLang="en-US"/>
          </a:p>
        </p:txBody>
      </p:sp>
    </p:spTree>
    <p:extLst>
      <p:ext uri="{BB962C8B-B14F-4D97-AF65-F5344CB8AC3E}">
        <p14:creationId xmlns:p14="http://schemas.microsoft.com/office/powerpoint/2010/main" val="480060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695ADE-772F-494D-9869-8C425705F5F9}"/>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A529AA2C-6BEE-4D66-B5DA-874C6AB477A0}" type="datetimeFigureOut">
              <a:rPr lang="en-GB"/>
              <a:pPr>
                <a:defRPr/>
              </a:pPr>
              <a:t>13/12/2022</a:t>
            </a:fld>
            <a:endParaRPr lang="en-GB"/>
          </a:p>
        </p:txBody>
      </p:sp>
      <p:sp>
        <p:nvSpPr>
          <p:cNvPr id="8" name="Footer Placeholder 7">
            <a:extLst>
              <a:ext uri="{FF2B5EF4-FFF2-40B4-BE49-F238E27FC236}">
                <a16:creationId xmlns:a16="http://schemas.microsoft.com/office/drawing/2014/main" id="{1F13AE77-FA9D-487E-ABF6-3F84D25F9B43}"/>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9" name="Slide Number Placeholder 8">
            <a:extLst>
              <a:ext uri="{FF2B5EF4-FFF2-40B4-BE49-F238E27FC236}">
                <a16:creationId xmlns:a16="http://schemas.microsoft.com/office/drawing/2014/main" id="{D9AFDDFD-230A-4AFA-86CA-763721D44B6E}"/>
              </a:ext>
            </a:extLst>
          </p:cNvPr>
          <p:cNvSpPr>
            <a:spLocks noGrp="1"/>
          </p:cNvSpPr>
          <p:nvPr>
            <p:ph type="sldNum" sz="quarter" idx="12"/>
          </p:nvPr>
        </p:nvSpPr>
        <p:spPr/>
        <p:txBody>
          <a:bodyPr/>
          <a:lstStyle>
            <a:lvl1pPr>
              <a:defRPr/>
            </a:lvl1pPr>
          </a:lstStyle>
          <a:p>
            <a:pPr>
              <a:defRPr/>
            </a:pPr>
            <a:fld id="{030D8842-9B23-461C-A3C2-3014EA349E28}" type="slidenum">
              <a:rPr lang="en-GB" altLang="en-US"/>
              <a:pPr>
                <a:defRPr/>
              </a:pPr>
              <a:t>‹#›</a:t>
            </a:fld>
            <a:endParaRPr lang="en-GB" altLang="en-US"/>
          </a:p>
        </p:txBody>
      </p:sp>
    </p:spTree>
    <p:extLst>
      <p:ext uri="{BB962C8B-B14F-4D97-AF65-F5344CB8AC3E}">
        <p14:creationId xmlns:p14="http://schemas.microsoft.com/office/powerpoint/2010/main" val="1185134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5BE018-0771-4E86-B5D3-C16E71945BF0}"/>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CCC904A-4C5B-4C1F-BD5A-04287D44F5E8}" type="datetimeFigureOut">
              <a:rPr lang="en-GB"/>
              <a:pPr>
                <a:defRPr/>
              </a:pPr>
              <a:t>13/12/2022</a:t>
            </a:fld>
            <a:endParaRPr lang="en-GB"/>
          </a:p>
        </p:txBody>
      </p:sp>
      <p:sp>
        <p:nvSpPr>
          <p:cNvPr id="4" name="Footer Placeholder 3">
            <a:extLst>
              <a:ext uri="{FF2B5EF4-FFF2-40B4-BE49-F238E27FC236}">
                <a16:creationId xmlns:a16="http://schemas.microsoft.com/office/drawing/2014/main" id="{E0E4A6D1-FF82-4DD7-978C-1BFE5F18E465}"/>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2193D9DC-F1CA-47FF-BF74-B496394D7E91}"/>
              </a:ext>
            </a:extLst>
          </p:cNvPr>
          <p:cNvSpPr>
            <a:spLocks noGrp="1"/>
          </p:cNvSpPr>
          <p:nvPr>
            <p:ph type="sldNum" sz="quarter" idx="12"/>
          </p:nvPr>
        </p:nvSpPr>
        <p:spPr/>
        <p:txBody>
          <a:bodyPr/>
          <a:lstStyle>
            <a:lvl1pPr>
              <a:defRPr/>
            </a:lvl1pPr>
          </a:lstStyle>
          <a:p>
            <a:pPr>
              <a:defRPr/>
            </a:pPr>
            <a:fld id="{B3EF716B-C62B-47D2-819A-2306BE105B77}" type="slidenum">
              <a:rPr lang="en-GB" altLang="en-US"/>
              <a:pPr>
                <a:defRPr/>
              </a:pPr>
              <a:t>‹#›</a:t>
            </a:fld>
            <a:endParaRPr lang="en-GB" altLang="en-US"/>
          </a:p>
        </p:txBody>
      </p:sp>
    </p:spTree>
    <p:extLst>
      <p:ext uri="{BB962C8B-B14F-4D97-AF65-F5344CB8AC3E}">
        <p14:creationId xmlns:p14="http://schemas.microsoft.com/office/powerpoint/2010/main" val="4123144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C554C-8DDF-449F-BB1B-A812FF22089F}"/>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AC7C75D8-5124-4ADB-A2AB-E20EFD1C9904}" type="datetimeFigureOut">
              <a:rPr lang="en-GB"/>
              <a:pPr>
                <a:defRPr/>
              </a:pPr>
              <a:t>13/12/2022</a:t>
            </a:fld>
            <a:endParaRPr lang="en-GB"/>
          </a:p>
        </p:txBody>
      </p:sp>
      <p:sp>
        <p:nvSpPr>
          <p:cNvPr id="3" name="Footer Placeholder 2">
            <a:extLst>
              <a:ext uri="{FF2B5EF4-FFF2-40B4-BE49-F238E27FC236}">
                <a16:creationId xmlns:a16="http://schemas.microsoft.com/office/drawing/2014/main" id="{5C32410B-8EB3-4F3B-8C23-62EBA9B62DE8}"/>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4" name="Slide Number Placeholder 3">
            <a:extLst>
              <a:ext uri="{FF2B5EF4-FFF2-40B4-BE49-F238E27FC236}">
                <a16:creationId xmlns:a16="http://schemas.microsoft.com/office/drawing/2014/main" id="{AF55FCE5-74D9-4596-8D80-90183B815DC9}"/>
              </a:ext>
            </a:extLst>
          </p:cNvPr>
          <p:cNvSpPr>
            <a:spLocks noGrp="1"/>
          </p:cNvSpPr>
          <p:nvPr>
            <p:ph type="sldNum" sz="quarter" idx="12"/>
          </p:nvPr>
        </p:nvSpPr>
        <p:spPr/>
        <p:txBody>
          <a:bodyPr/>
          <a:lstStyle>
            <a:lvl1pPr>
              <a:defRPr/>
            </a:lvl1pPr>
          </a:lstStyle>
          <a:p>
            <a:pPr>
              <a:defRPr/>
            </a:pPr>
            <a:fld id="{DB172600-1A91-41D1-8FFD-5416FD89940F}" type="slidenum">
              <a:rPr lang="en-GB" altLang="en-US"/>
              <a:pPr>
                <a:defRPr/>
              </a:pPr>
              <a:t>‹#›</a:t>
            </a:fld>
            <a:endParaRPr lang="en-GB" altLang="en-US"/>
          </a:p>
        </p:txBody>
      </p:sp>
    </p:spTree>
    <p:extLst>
      <p:ext uri="{BB962C8B-B14F-4D97-AF65-F5344CB8AC3E}">
        <p14:creationId xmlns:p14="http://schemas.microsoft.com/office/powerpoint/2010/main" val="1154979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820E7-73D3-440A-AF7E-A08622E05F45}"/>
              </a:ext>
            </a:extLst>
          </p:cNvPr>
          <p:cNvSpPr>
            <a:spLocks noGrp="1"/>
          </p:cNvSpPr>
          <p:nvPr>
            <p:ph type="dt" sz="half" idx="10"/>
          </p:nvPr>
        </p:nvSpPr>
        <p:spPr/>
        <p:txBody>
          <a:bodyPr/>
          <a:lstStyle>
            <a:lvl1pPr>
              <a:defRPr/>
            </a:lvl1pPr>
          </a:lstStyle>
          <a:p>
            <a:pPr>
              <a:defRPr/>
            </a:pPr>
            <a:fld id="{7B2164DE-BC05-4F32-927A-8EF00C64C9AC}" type="datetimeFigureOut">
              <a:rPr lang="en-GB"/>
              <a:pPr>
                <a:defRPr/>
              </a:pPr>
              <a:t>13/12/2022</a:t>
            </a:fld>
            <a:endParaRPr lang="en-GB"/>
          </a:p>
        </p:txBody>
      </p:sp>
      <p:sp>
        <p:nvSpPr>
          <p:cNvPr id="5" name="Footer Placeholder 4">
            <a:extLst>
              <a:ext uri="{FF2B5EF4-FFF2-40B4-BE49-F238E27FC236}">
                <a16:creationId xmlns:a16="http://schemas.microsoft.com/office/drawing/2014/main" id="{3F9E4A76-0B4D-42EE-B53C-95CCF260C72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30663C-2E8B-4F51-99F7-BD19D0D35D0A}"/>
              </a:ext>
            </a:extLst>
          </p:cNvPr>
          <p:cNvSpPr>
            <a:spLocks noGrp="1"/>
          </p:cNvSpPr>
          <p:nvPr>
            <p:ph type="sldNum" sz="quarter" idx="12"/>
          </p:nvPr>
        </p:nvSpPr>
        <p:spPr/>
        <p:txBody>
          <a:bodyPr/>
          <a:lstStyle>
            <a:lvl1pPr>
              <a:defRPr/>
            </a:lvl1pPr>
          </a:lstStyle>
          <a:p>
            <a:pPr>
              <a:defRPr/>
            </a:pPr>
            <a:fld id="{ACE215AE-D3C9-46A1-9ADC-987C14FEE71E}" type="slidenum">
              <a:rPr lang="en-GB" altLang="en-US"/>
              <a:pPr>
                <a:defRPr/>
              </a:pPr>
              <a:t>‹#›</a:t>
            </a:fld>
            <a:endParaRPr lang="en-GB" altLang="en-US"/>
          </a:p>
        </p:txBody>
      </p:sp>
    </p:spTree>
    <p:extLst>
      <p:ext uri="{BB962C8B-B14F-4D97-AF65-F5344CB8AC3E}">
        <p14:creationId xmlns:p14="http://schemas.microsoft.com/office/powerpoint/2010/main" val="2756445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F0AB7DB-1E35-48F9-BAAA-75E8424A2713}"/>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A9CB31C-1E8C-4764-A965-0EAB64A177D5}" type="datetimeFigureOut">
              <a:rPr lang="en-GB"/>
              <a:pPr>
                <a:defRPr/>
              </a:pPr>
              <a:t>13/12/2022</a:t>
            </a:fld>
            <a:endParaRPr lang="en-GB"/>
          </a:p>
        </p:txBody>
      </p:sp>
      <p:sp>
        <p:nvSpPr>
          <p:cNvPr id="6" name="Footer Placeholder 5">
            <a:extLst>
              <a:ext uri="{FF2B5EF4-FFF2-40B4-BE49-F238E27FC236}">
                <a16:creationId xmlns:a16="http://schemas.microsoft.com/office/drawing/2014/main" id="{17D8DD95-2E8F-4B5B-8AE3-FB13B188B8E7}"/>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30D9BE55-B88B-401A-9396-0873810CCF47}"/>
              </a:ext>
            </a:extLst>
          </p:cNvPr>
          <p:cNvSpPr>
            <a:spLocks noGrp="1"/>
          </p:cNvSpPr>
          <p:nvPr>
            <p:ph type="sldNum" sz="quarter" idx="12"/>
          </p:nvPr>
        </p:nvSpPr>
        <p:spPr/>
        <p:txBody>
          <a:bodyPr/>
          <a:lstStyle>
            <a:lvl1pPr>
              <a:defRPr/>
            </a:lvl1pPr>
          </a:lstStyle>
          <a:p>
            <a:pPr>
              <a:defRPr/>
            </a:pPr>
            <a:fld id="{7D6BBA1F-B7E8-4CC2-A06C-7CE3204B77EF}" type="slidenum">
              <a:rPr lang="en-GB" altLang="en-US"/>
              <a:pPr>
                <a:defRPr/>
              </a:pPr>
              <a:t>‹#›</a:t>
            </a:fld>
            <a:endParaRPr lang="en-GB" altLang="en-US"/>
          </a:p>
        </p:txBody>
      </p:sp>
    </p:spTree>
    <p:extLst>
      <p:ext uri="{BB962C8B-B14F-4D97-AF65-F5344CB8AC3E}">
        <p14:creationId xmlns:p14="http://schemas.microsoft.com/office/powerpoint/2010/main" val="1763076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8516014-1C50-4F6A-9B77-BB22179756B4}"/>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97F2A10-D1D8-4656-A03F-AA22623112C0}" type="datetimeFigureOut">
              <a:rPr lang="en-GB"/>
              <a:pPr>
                <a:defRPr/>
              </a:pPr>
              <a:t>13/12/2022</a:t>
            </a:fld>
            <a:endParaRPr lang="en-GB"/>
          </a:p>
        </p:txBody>
      </p:sp>
      <p:sp>
        <p:nvSpPr>
          <p:cNvPr id="6" name="Footer Placeholder 5">
            <a:extLst>
              <a:ext uri="{FF2B5EF4-FFF2-40B4-BE49-F238E27FC236}">
                <a16:creationId xmlns:a16="http://schemas.microsoft.com/office/drawing/2014/main" id="{918614FF-FBFA-40CC-88D2-6EF0E56BBA8A}"/>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6640346B-9B4D-4AB3-B68B-157F16A0B138}"/>
              </a:ext>
            </a:extLst>
          </p:cNvPr>
          <p:cNvSpPr>
            <a:spLocks noGrp="1"/>
          </p:cNvSpPr>
          <p:nvPr>
            <p:ph type="sldNum" sz="quarter" idx="12"/>
          </p:nvPr>
        </p:nvSpPr>
        <p:spPr/>
        <p:txBody>
          <a:bodyPr/>
          <a:lstStyle>
            <a:lvl1pPr>
              <a:defRPr/>
            </a:lvl1pPr>
          </a:lstStyle>
          <a:p>
            <a:pPr>
              <a:defRPr/>
            </a:pPr>
            <a:fld id="{1B10F0DD-BEF9-4261-98D7-34DB1A397B91}" type="slidenum">
              <a:rPr lang="en-GB" altLang="en-US"/>
              <a:pPr>
                <a:defRPr/>
              </a:pPr>
              <a:t>‹#›</a:t>
            </a:fld>
            <a:endParaRPr lang="en-GB" altLang="en-US"/>
          </a:p>
        </p:txBody>
      </p:sp>
    </p:spTree>
    <p:extLst>
      <p:ext uri="{BB962C8B-B14F-4D97-AF65-F5344CB8AC3E}">
        <p14:creationId xmlns:p14="http://schemas.microsoft.com/office/powerpoint/2010/main" val="2793442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3E6FF2-90C7-40FF-A97D-05EBA3D18068}"/>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A838ADD-A11B-4A13-A3F2-BC8657A2C63B}" type="datetimeFigureOut">
              <a:rPr lang="en-GB"/>
              <a:pPr>
                <a:defRPr/>
              </a:pPr>
              <a:t>13/12/2022</a:t>
            </a:fld>
            <a:endParaRPr lang="en-GB"/>
          </a:p>
        </p:txBody>
      </p:sp>
      <p:sp>
        <p:nvSpPr>
          <p:cNvPr id="5" name="Footer Placeholder 4">
            <a:extLst>
              <a:ext uri="{FF2B5EF4-FFF2-40B4-BE49-F238E27FC236}">
                <a16:creationId xmlns:a16="http://schemas.microsoft.com/office/drawing/2014/main" id="{BF9AB981-B731-40A1-8C8F-69731B089ABF}"/>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5DACA4BE-6D22-487C-ADAB-55CCA7E4492A}"/>
              </a:ext>
            </a:extLst>
          </p:cNvPr>
          <p:cNvSpPr>
            <a:spLocks noGrp="1"/>
          </p:cNvSpPr>
          <p:nvPr>
            <p:ph type="sldNum" sz="quarter" idx="12"/>
          </p:nvPr>
        </p:nvSpPr>
        <p:spPr/>
        <p:txBody>
          <a:bodyPr/>
          <a:lstStyle>
            <a:lvl1pPr>
              <a:defRPr/>
            </a:lvl1pPr>
          </a:lstStyle>
          <a:p>
            <a:pPr>
              <a:defRPr/>
            </a:pPr>
            <a:fld id="{07B2D43F-3232-445A-A413-EE78BFAF5A78}" type="slidenum">
              <a:rPr lang="en-GB" altLang="en-US"/>
              <a:pPr>
                <a:defRPr/>
              </a:pPr>
              <a:t>‹#›</a:t>
            </a:fld>
            <a:endParaRPr lang="en-GB" altLang="en-US"/>
          </a:p>
        </p:txBody>
      </p:sp>
    </p:spTree>
    <p:extLst>
      <p:ext uri="{BB962C8B-B14F-4D97-AF65-F5344CB8AC3E}">
        <p14:creationId xmlns:p14="http://schemas.microsoft.com/office/powerpoint/2010/main" val="4249135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B30B50-F5E2-4A6F-8A8D-C63FF56D316B}"/>
              </a:ext>
            </a:extLst>
          </p:cNvPr>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AF27B41E-3299-4BB3-9FA4-4EDADCEB3B53}" type="datetimeFigureOut">
              <a:rPr lang="en-GB"/>
              <a:pPr>
                <a:defRPr/>
              </a:pPr>
              <a:t>13/12/2022</a:t>
            </a:fld>
            <a:endParaRPr lang="en-GB"/>
          </a:p>
        </p:txBody>
      </p:sp>
      <p:sp>
        <p:nvSpPr>
          <p:cNvPr id="5" name="Footer Placeholder 4">
            <a:extLst>
              <a:ext uri="{FF2B5EF4-FFF2-40B4-BE49-F238E27FC236}">
                <a16:creationId xmlns:a16="http://schemas.microsoft.com/office/drawing/2014/main" id="{56849F88-E0BF-401A-B3C4-AC55F71326F7}"/>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93594DE3-7145-4F4A-A132-0CB9BFB5DE34}"/>
              </a:ext>
            </a:extLst>
          </p:cNvPr>
          <p:cNvSpPr>
            <a:spLocks noGrp="1"/>
          </p:cNvSpPr>
          <p:nvPr>
            <p:ph type="sldNum" sz="quarter" idx="12"/>
          </p:nvPr>
        </p:nvSpPr>
        <p:spPr/>
        <p:txBody>
          <a:bodyPr/>
          <a:lstStyle>
            <a:lvl1pPr>
              <a:defRPr/>
            </a:lvl1pPr>
          </a:lstStyle>
          <a:p>
            <a:pPr>
              <a:defRPr/>
            </a:pPr>
            <a:fld id="{55B4830D-40AB-42F9-8880-C8FBA660BBFC}" type="slidenum">
              <a:rPr lang="en-GB" altLang="en-US"/>
              <a:pPr>
                <a:defRPr/>
              </a:pPr>
              <a:t>‹#›</a:t>
            </a:fld>
            <a:endParaRPr lang="en-GB" altLang="en-US"/>
          </a:p>
        </p:txBody>
      </p:sp>
    </p:spTree>
    <p:extLst>
      <p:ext uri="{BB962C8B-B14F-4D97-AF65-F5344CB8AC3E}">
        <p14:creationId xmlns:p14="http://schemas.microsoft.com/office/powerpoint/2010/main" val="306138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1CF650B0-66E5-45DE-937A-3F5892710030}"/>
              </a:ext>
            </a:extLst>
          </p:cNvPr>
          <p:cNvSpPr>
            <a:spLocks noGrp="1"/>
          </p:cNvSpPr>
          <p:nvPr>
            <p:ph type="dt" sz="half" idx="10"/>
          </p:nvPr>
        </p:nvSpPr>
        <p:spPr/>
        <p:txBody>
          <a:bodyPr/>
          <a:lstStyle>
            <a:lvl1pPr>
              <a:defRPr/>
            </a:lvl1pPr>
          </a:lstStyle>
          <a:p>
            <a:pPr>
              <a:defRPr/>
            </a:pPr>
            <a:fld id="{E4DA7F4D-7F3C-4F39-B9B7-D727DE2DCE79}" type="datetimeFigureOut">
              <a:rPr lang="en-GB"/>
              <a:pPr>
                <a:defRPr/>
              </a:pPr>
              <a:t>13/12/2022</a:t>
            </a:fld>
            <a:endParaRPr lang="en-GB"/>
          </a:p>
        </p:txBody>
      </p:sp>
      <p:sp>
        <p:nvSpPr>
          <p:cNvPr id="6" name="Footer Placeholder 4">
            <a:extLst>
              <a:ext uri="{FF2B5EF4-FFF2-40B4-BE49-F238E27FC236}">
                <a16:creationId xmlns:a16="http://schemas.microsoft.com/office/drawing/2014/main" id="{5C1048E6-E21D-4522-8BDC-CDAA5CCA7EE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411DED6-F442-4CB9-B640-E57D2B91D918}"/>
              </a:ext>
            </a:extLst>
          </p:cNvPr>
          <p:cNvSpPr>
            <a:spLocks noGrp="1"/>
          </p:cNvSpPr>
          <p:nvPr>
            <p:ph type="sldNum" sz="quarter" idx="12"/>
          </p:nvPr>
        </p:nvSpPr>
        <p:spPr/>
        <p:txBody>
          <a:bodyPr/>
          <a:lstStyle>
            <a:lvl1pPr>
              <a:defRPr/>
            </a:lvl1pPr>
          </a:lstStyle>
          <a:p>
            <a:pPr>
              <a:defRPr/>
            </a:pPr>
            <a:fld id="{C33C62E0-0906-4166-8F70-C19796497761}" type="slidenum">
              <a:rPr lang="en-GB" altLang="en-US"/>
              <a:pPr>
                <a:defRPr/>
              </a:pPr>
              <a:t>‹#›</a:t>
            </a:fld>
            <a:endParaRPr lang="en-GB" altLang="en-US"/>
          </a:p>
        </p:txBody>
      </p:sp>
    </p:spTree>
    <p:extLst>
      <p:ext uri="{BB962C8B-B14F-4D97-AF65-F5344CB8AC3E}">
        <p14:creationId xmlns:p14="http://schemas.microsoft.com/office/powerpoint/2010/main" val="299945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704FF28-CF6C-4BD2-A4C2-8C381F662065}"/>
              </a:ext>
            </a:extLst>
          </p:cNvPr>
          <p:cNvSpPr>
            <a:spLocks noGrp="1"/>
          </p:cNvSpPr>
          <p:nvPr>
            <p:ph type="dt" sz="half" idx="10"/>
          </p:nvPr>
        </p:nvSpPr>
        <p:spPr/>
        <p:txBody>
          <a:bodyPr/>
          <a:lstStyle>
            <a:lvl1pPr>
              <a:defRPr/>
            </a:lvl1pPr>
          </a:lstStyle>
          <a:p>
            <a:pPr>
              <a:defRPr/>
            </a:pPr>
            <a:fld id="{E278BF8E-B38A-431F-BD6E-8EA74C896FA4}" type="datetimeFigureOut">
              <a:rPr lang="en-GB"/>
              <a:pPr>
                <a:defRPr/>
              </a:pPr>
              <a:t>13/12/2022</a:t>
            </a:fld>
            <a:endParaRPr lang="en-GB"/>
          </a:p>
        </p:txBody>
      </p:sp>
      <p:sp>
        <p:nvSpPr>
          <p:cNvPr id="8" name="Footer Placeholder 4">
            <a:extLst>
              <a:ext uri="{FF2B5EF4-FFF2-40B4-BE49-F238E27FC236}">
                <a16:creationId xmlns:a16="http://schemas.microsoft.com/office/drawing/2014/main" id="{DF0F5B7B-EE6C-469C-930D-53256BE7112F}"/>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2A4F11C0-2F0E-419B-92E0-70A6D67C6D02}"/>
              </a:ext>
            </a:extLst>
          </p:cNvPr>
          <p:cNvSpPr>
            <a:spLocks noGrp="1"/>
          </p:cNvSpPr>
          <p:nvPr>
            <p:ph type="sldNum" sz="quarter" idx="12"/>
          </p:nvPr>
        </p:nvSpPr>
        <p:spPr/>
        <p:txBody>
          <a:bodyPr/>
          <a:lstStyle>
            <a:lvl1pPr>
              <a:defRPr/>
            </a:lvl1pPr>
          </a:lstStyle>
          <a:p>
            <a:pPr>
              <a:defRPr/>
            </a:pPr>
            <a:fld id="{936247D4-2BD2-4FB6-8726-CFCA0965DC16}" type="slidenum">
              <a:rPr lang="en-GB" altLang="en-US"/>
              <a:pPr>
                <a:defRPr/>
              </a:pPr>
              <a:t>‹#›</a:t>
            </a:fld>
            <a:endParaRPr lang="en-GB" altLang="en-US"/>
          </a:p>
        </p:txBody>
      </p:sp>
    </p:spTree>
    <p:extLst>
      <p:ext uri="{BB962C8B-B14F-4D97-AF65-F5344CB8AC3E}">
        <p14:creationId xmlns:p14="http://schemas.microsoft.com/office/powerpoint/2010/main" val="315659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2602C97-0006-450C-8886-2EE30A4F7CC7}"/>
              </a:ext>
            </a:extLst>
          </p:cNvPr>
          <p:cNvSpPr>
            <a:spLocks noGrp="1"/>
          </p:cNvSpPr>
          <p:nvPr>
            <p:ph type="dt" sz="half" idx="10"/>
          </p:nvPr>
        </p:nvSpPr>
        <p:spPr/>
        <p:txBody>
          <a:bodyPr/>
          <a:lstStyle>
            <a:lvl1pPr>
              <a:defRPr/>
            </a:lvl1pPr>
          </a:lstStyle>
          <a:p>
            <a:pPr>
              <a:defRPr/>
            </a:pPr>
            <a:fld id="{BB7B14F5-5059-4198-BB09-582A03C68EA3}" type="datetimeFigureOut">
              <a:rPr lang="en-GB"/>
              <a:pPr>
                <a:defRPr/>
              </a:pPr>
              <a:t>13/12/2022</a:t>
            </a:fld>
            <a:endParaRPr lang="en-GB"/>
          </a:p>
        </p:txBody>
      </p:sp>
      <p:sp>
        <p:nvSpPr>
          <p:cNvPr id="4" name="Footer Placeholder 4">
            <a:extLst>
              <a:ext uri="{FF2B5EF4-FFF2-40B4-BE49-F238E27FC236}">
                <a16:creationId xmlns:a16="http://schemas.microsoft.com/office/drawing/2014/main" id="{011DB8EB-7642-4191-A595-79676264D7A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1969E77C-B378-44D8-BFE8-02417119F138}"/>
              </a:ext>
            </a:extLst>
          </p:cNvPr>
          <p:cNvSpPr>
            <a:spLocks noGrp="1"/>
          </p:cNvSpPr>
          <p:nvPr>
            <p:ph type="sldNum" sz="quarter" idx="12"/>
          </p:nvPr>
        </p:nvSpPr>
        <p:spPr/>
        <p:txBody>
          <a:bodyPr/>
          <a:lstStyle>
            <a:lvl1pPr>
              <a:defRPr/>
            </a:lvl1pPr>
          </a:lstStyle>
          <a:p>
            <a:pPr>
              <a:defRPr/>
            </a:pPr>
            <a:fld id="{8B05B1B1-B944-400E-BADC-3C676C954E09}" type="slidenum">
              <a:rPr lang="en-GB" altLang="en-US"/>
              <a:pPr>
                <a:defRPr/>
              </a:pPr>
              <a:t>‹#›</a:t>
            </a:fld>
            <a:endParaRPr lang="en-GB" altLang="en-US"/>
          </a:p>
        </p:txBody>
      </p:sp>
    </p:spTree>
    <p:extLst>
      <p:ext uri="{BB962C8B-B14F-4D97-AF65-F5344CB8AC3E}">
        <p14:creationId xmlns:p14="http://schemas.microsoft.com/office/powerpoint/2010/main" val="201521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896724-DE10-44D2-992A-F0E5D5D53B5E}"/>
              </a:ext>
            </a:extLst>
          </p:cNvPr>
          <p:cNvSpPr>
            <a:spLocks noGrp="1"/>
          </p:cNvSpPr>
          <p:nvPr>
            <p:ph type="dt" sz="half" idx="10"/>
          </p:nvPr>
        </p:nvSpPr>
        <p:spPr/>
        <p:txBody>
          <a:bodyPr/>
          <a:lstStyle>
            <a:lvl1pPr>
              <a:defRPr/>
            </a:lvl1pPr>
          </a:lstStyle>
          <a:p>
            <a:pPr>
              <a:defRPr/>
            </a:pPr>
            <a:fld id="{16710186-D975-499F-9B65-33F35169A868}" type="datetimeFigureOut">
              <a:rPr lang="en-GB"/>
              <a:pPr>
                <a:defRPr/>
              </a:pPr>
              <a:t>13/12/2022</a:t>
            </a:fld>
            <a:endParaRPr lang="en-GB"/>
          </a:p>
        </p:txBody>
      </p:sp>
      <p:sp>
        <p:nvSpPr>
          <p:cNvPr id="3" name="Footer Placeholder 4">
            <a:extLst>
              <a:ext uri="{FF2B5EF4-FFF2-40B4-BE49-F238E27FC236}">
                <a16:creationId xmlns:a16="http://schemas.microsoft.com/office/drawing/2014/main" id="{55346F0D-8A70-4DF0-8AF3-CE714ED97AE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C3363AB-D033-441A-957D-0F565F809440}"/>
              </a:ext>
            </a:extLst>
          </p:cNvPr>
          <p:cNvSpPr>
            <a:spLocks noGrp="1"/>
          </p:cNvSpPr>
          <p:nvPr>
            <p:ph type="sldNum" sz="quarter" idx="12"/>
          </p:nvPr>
        </p:nvSpPr>
        <p:spPr/>
        <p:txBody>
          <a:bodyPr/>
          <a:lstStyle>
            <a:lvl1pPr>
              <a:defRPr/>
            </a:lvl1pPr>
          </a:lstStyle>
          <a:p>
            <a:pPr>
              <a:defRPr/>
            </a:pPr>
            <a:fld id="{39FDD4F9-BAC8-4DF1-8234-6CFD11BC5040}" type="slidenum">
              <a:rPr lang="en-GB" altLang="en-US"/>
              <a:pPr>
                <a:defRPr/>
              </a:pPr>
              <a:t>‹#›</a:t>
            </a:fld>
            <a:endParaRPr lang="en-GB" altLang="en-US"/>
          </a:p>
        </p:txBody>
      </p:sp>
    </p:spTree>
    <p:extLst>
      <p:ext uri="{BB962C8B-B14F-4D97-AF65-F5344CB8AC3E}">
        <p14:creationId xmlns:p14="http://schemas.microsoft.com/office/powerpoint/2010/main" val="112857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4BD4831-B40D-4E41-A791-811E334B36C7}"/>
              </a:ext>
            </a:extLst>
          </p:cNvPr>
          <p:cNvSpPr>
            <a:spLocks noGrp="1"/>
          </p:cNvSpPr>
          <p:nvPr>
            <p:ph type="dt" sz="half" idx="10"/>
          </p:nvPr>
        </p:nvSpPr>
        <p:spPr/>
        <p:txBody>
          <a:bodyPr/>
          <a:lstStyle>
            <a:lvl1pPr>
              <a:defRPr/>
            </a:lvl1pPr>
          </a:lstStyle>
          <a:p>
            <a:pPr>
              <a:defRPr/>
            </a:pPr>
            <a:fld id="{735A7A76-9372-4000-ACAF-33DAA8105D7E}" type="datetimeFigureOut">
              <a:rPr lang="en-GB"/>
              <a:pPr>
                <a:defRPr/>
              </a:pPr>
              <a:t>13/12/2022</a:t>
            </a:fld>
            <a:endParaRPr lang="en-GB"/>
          </a:p>
        </p:txBody>
      </p:sp>
      <p:sp>
        <p:nvSpPr>
          <p:cNvPr id="6" name="Footer Placeholder 4">
            <a:extLst>
              <a:ext uri="{FF2B5EF4-FFF2-40B4-BE49-F238E27FC236}">
                <a16:creationId xmlns:a16="http://schemas.microsoft.com/office/drawing/2014/main" id="{92690E38-F5F0-48B9-A483-6C30A483E34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3AF781C-87A9-4134-9D03-E276F003120F}"/>
              </a:ext>
            </a:extLst>
          </p:cNvPr>
          <p:cNvSpPr>
            <a:spLocks noGrp="1"/>
          </p:cNvSpPr>
          <p:nvPr>
            <p:ph type="sldNum" sz="quarter" idx="12"/>
          </p:nvPr>
        </p:nvSpPr>
        <p:spPr/>
        <p:txBody>
          <a:bodyPr/>
          <a:lstStyle>
            <a:lvl1pPr>
              <a:defRPr/>
            </a:lvl1pPr>
          </a:lstStyle>
          <a:p>
            <a:pPr>
              <a:defRPr/>
            </a:pPr>
            <a:fld id="{CD58A223-7CDD-497F-A72B-E04116A730C0}" type="slidenum">
              <a:rPr lang="en-GB" altLang="en-US"/>
              <a:pPr>
                <a:defRPr/>
              </a:pPr>
              <a:t>‹#›</a:t>
            </a:fld>
            <a:endParaRPr lang="en-GB" altLang="en-US"/>
          </a:p>
        </p:txBody>
      </p:sp>
    </p:spTree>
    <p:extLst>
      <p:ext uri="{BB962C8B-B14F-4D97-AF65-F5344CB8AC3E}">
        <p14:creationId xmlns:p14="http://schemas.microsoft.com/office/powerpoint/2010/main" val="265919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648CB5E-A6C0-4222-96F3-9BDF0B3E6ABC}"/>
              </a:ext>
            </a:extLst>
          </p:cNvPr>
          <p:cNvSpPr>
            <a:spLocks noGrp="1"/>
          </p:cNvSpPr>
          <p:nvPr>
            <p:ph type="dt" sz="half" idx="10"/>
          </p:nvPr>
        </p:nvSpPr>
        <p:spPr/>
        <p:txBody>
          <a:bodyPr/>
          <a:lstStyle>
            <a:lvl1pPr>
              <a:defRPr/>
            </a:lvl1pPr>
          </a:lstStyle>
          <a:p>
            <a:pPr>
              <a:defRPr/>
            </a:pPr>
            <a:fld id="{60DCBCC3-9F53-4F4B-A0EA-ACCB73B03A75}" type="datetimeFigureOut">
              <a:rPr lang="en-GB"/>
              <a:pPr>
                <a:defRPr/>
              </a:pPr>
              <a:t>13/12/2022</a:t>
            </a:fld>
            <a:endParaRPr lang="en-GB"/>
          </a:p>
        </p:txBody>
      </p:sp>
      <p:sp>
        <p:nvSpPr>
          <p:cNvPr id="6" name="Footer Placeholder 4">
            <a:extLst>
              <a:ext uri="{FF2B5EF4-FFF2-40B4-BE49-F238E27FC236}">
                <a16:creationId xmlns:a16="http://schemas.microsoft.com/office/drawing/2014/main" id="{4D13DC57-A6CE-4156-83C1-8E3FDC71CC0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D0E30DB-5CD1-4BB4-B905-25981A8516C2}"/>
              </a:ext>
            </a:extLst>
          </p:cNvPr>
          <p:cNvSpPr>
            <a:spLocks noGrp="1"/>
          </p:cNvSpPr>
          <p:nvPr>
            <p:ph type="sldNum" sz="quarter" idx="12"/>
          </p:nvPr>
        </p:nvSpPr>
        <p:spPr/>
        <p:txBody>
          <a:bodyPr/>
          <a:lstStyle>
            <a:lvl1pPr>
              <a:defRPr/>
            </a:lvl1pPr>
          </a:lstStyle>
          <a:p>
            <a:pPr>
              <a:defRPr/>
            </a:pPr>
            <a:fld id="{EB5ACE44-08CF-48D9-AA90-23C5B77A3E80}" type="slidenum">
              <a:rPr lang="en-GB" altLang="en-US"/>
              <a:pPr>
                <a:defRPr/>
              </a:pPr>
              <a:t>‹#›</a:t>
            </a:fld>
            <a:endParaRPr lang="en-GB" altLang="en-US"/>
          </a:p>
        </p:txBody>
      </p:sp>
    </p:spTree>
    <p:extLst>
      <p:ext uri="{BB962C8B-B14F-4D97-AF65-F5344CB8AC3E}">
        <p14:creationId xmlns:p14="http://schemas.microsoft.com/office/powerpoint/2010/main" val="232670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DEADA"/>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C8DB1E-780B-461D-BF4A-D0111DF66DE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DE36422-ACB9-49D9-AB34-46F99A6EF9A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BABEAD10-578D-488A-87AC-0220563C84E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70D0263-B540-4073-88C3-04237475B148}" type="datetimeFigureOut">
              <a:rPr lang="en-GB"/>
              <a:pPr>
                <a:defRPr/>
              </a:pPr>
              <a:t>13/12/2022</a:t>
            </a:fld>
            <a:endParaRPr lang="en-GB"/>
          </a:p>
        </p:txBody>
      </p:sp>
      <p:sp>
        <p:nvSpPr>
          <p:cNvPr id="5" name="Footer Placeholder 4">
            <a:extLst>
              <a:ext uri="{FF2B5EF4-FFF2-40B4-BE49-F238E27FC236}">
                <a16:creationId xmlns:a16="http://schemas.microsoft.com/office/drawing/2014/main" id="{EB3210BA-93AE-4AA9-A3F4-629C22BD46D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E201A578-A98E-466D-ABE8-39B216C9749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9530CC7-4FBB-4C0D-8E93-F4B9A47108F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B7EA706-B30F-4050-BD5B-F58BFA436B8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69873CA5-A667-4B1D-8B78-D1C16A39390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1009F877-4D82-40E5-930C-99A2D62BEE7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B1630E34-0B4C-4362-BF13-0E6A0FE6CB73}" type="datetimeFigureOut">
              <a:rPr lang="en-GB"/>
              <a:pPr>
                <a:defRPr/>
              </a:pPr>
              <a:t>13/12/2022</a:t>
            </a:fld>
            <a:endParaRPr lang="en-GB"/>
          </a:p>
        </p:txBody>
      </p:sp>
      <p:sp>
        <p:nvSpPr>
          <p:cNvPr id="5" name="Footer Placeholder 4">
            <a:extLst>
              <a:ext uri="{FF2B5EF4-FFF2-40B4-BE49-F238E27FC236}">
                <a16:creationId xmlns:a16="http://schemas.microsoft.com/office/drawing/2014/main" id="{B78D801E-C04B-43AB-B0E3-46B0DE7B619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a:extLst>
              <a:ext uri="{FF2B5EF4-FFF2-40B4-BE49-F238E27FC236}">
                <a16:creationId xmlns:a16="http://schemas.microsoft.com/office/drawing/2014/main" id="{BDE7C615-1C8F-4004-9AD2-88759C0EDBA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2EADB4-E050-4CE0-979B-44237B1B6C5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75EA029-85B1-44C4-A1AB-D517C56D8B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0A24FE2C-7464-4D36-B9B0-60A014626A1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6732CDE-21C1-42BF-ADF1-9B58B8EF5AC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A534A84-1B8A-4E91-9E0B-C54E19FF5EF5}" type="datetimeFigureOut">
              <a:rPr lang="en-GB"/>
              <a:pPr>
                <a:defRPr/>
              </a:pPr>
              <a:t>13/12/2022</a:t>
            </a:fld>
            <a:endParaRPr lang="en-GB"/>
          </a:p>
        </p:txBody>
      </p:sp>
      <p:sp>
        <p:nvSpPr>
          <p:cNvPr id="5" name="Footer Placeholder 4">
            <a:extLst>
              <a:ext uri="{FF2B5EF4-FFF2-40B4-BE49-F238E27FC236}">
                <a16:creationId xmlns:a16="http://schemas.microsoft.com/office/drawing/2014/main" id="{20A57AB6-F9C2-4DDB-9986-2F932E244B0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a:extLst>
              <a:ext uri="{FF2B5EF4-FFF2-40B4-BE49-F238E27FC236}">
                <a16:creationId xmlns:a16="http://schemas.microsoft.com/office/drawing/2014/main" id="{A969324B-48C5-4048-8944-DA32A13F2BF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2F503E2-144F-479F-95E8-044E000B516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jpeg"/><Relationship Id="rId3" Type="http://schemas.openxmlformats.org/officeDocument/2006/relationships/hyperlink" Target="mailto:STEM@educationscotland.gov.scot" TargetMode="External"/><Relationship Id="rId7" Type="http://schemas.openxmlformats.org/officeDocument/2006/relationships/hyperlink" Target="https://twitter.com/STEMedscot" TargetMode="External"/><Relationship Id="rId12"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s://twitter.com/EdScotSciences" TargetMode="External"/><Relationship Id="rId11" Type="http://schemas.openxmlformats.org/officeDocument/2006/relationships/hyperlink" Target="https://www.education.gov.scot/Documents/dyw2-career-education-standard-0915.pdf" TargetMode="External"/><Relationship Id="rId5" Type="http://schemas.openxmlformats.org/officeDocument/2006/relationships/hyperlink" Target="https://blogs.glowscotland.org.uk/glowblogs/STEMcentralinmotion/" TargetMode="External"/><Relationship Id="rId10" Type="http://schemas.openxmlformats.org/officeDocument/2006/relationships/slide" Target="slide188.xml"/><Relationship Id="rId4" Type="http://schemas.openxmlformats.org/officeDocument/2006/relationships/hyperlink" Target="https://education.gov.scot/improvement/learning-resources/A%20summary%20of%20STEM%20resources" TargetMode="External"/><Relationship Id="rId9" Type="http://schemas.openxmlformats.org/officeDocument/2006/relationships/slide" Target="slide146.xml"/><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6.xml"/><Relationship Id="rId3" Type="http://schemas.openxmlformats.org/officeDocument/2006/relationships/slide" Target="slide52.xml"/><Relationship Id="rId7" Type="http://schemas.openxmlformats.org/officeDocument/2006/relationships/slide" Target="slide102.xml"/><Relationship Id="rId12" Type="http://schemas.openxmlformats.org/officeDocument/2006/relationships/slide" Target="slide9.xml"/><Relationship Id="rId17" Type="http://schemas.openxmlformats.org/officeDocument/2006/relationships/slide" Target="slide83.xml"/><Relationship Id="rId2" Type="http://schemas.openxmlformats.org/officeDocument/2006/relationships/slide" Target="slide3.xml"/><Relationship Id="rId16" Type="http://schemas.openxmlformats.org/officeDocument/2006/relationships/slide" Target="slide95.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slide" Target="slide160.xml"/><Relationship Id="rId5" Type="http://schemas.openxmlformats.org/officeDocument/2006/relationships/slide" Target="slide77.xml"/><Relationship Id="rId15" Type="http://schemas.openxmlformats.org/officeDocument/2006/relationships/slide" Target="slide92.xml"/><Relationship Id="rId10" Type="http://schemas.openxmlformats.org/officeDocument/2006/relationships/slide" Target="slide122.xml"/><Relationship Id="rId4" Type="http://schemas.openxmlformats.org/officeDocument/2006/relationships/slide" Target="slide44.xml"/><Relationship Id="rId9" Type="http://schemas.openxmlformats.org/officeDocument/2006/relationships/slide" Target="slide78.xml"/><Relationship Id="rId14" Type="http://schemas.openxmlformats.org/officeDocument/2006/relationships/slide" Target="slide9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myworldofwork.co.uk/my-career-options/job-profiles/public-relations-offic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historicenvironment.scot/learn/" TargetMode="External"/><Relationship Id="rId5" Type="http://schemas.openxmlformats.org/officeDocument/2006/relationships/image" Target="../media/image82.png"/><Relationship Id="rId4" Type="http://schemas.openxmlformats.org/officeDocument/2006/relationships/hyperlink" Target="https://youtu.be/3v_zl4DcFmw"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myworldofwork.co.uk/my-career-options/job-profiles/speech-and-language-therapist" TargetMode="External"/><Relationship Id="rId7" Type="http://schemas.openxmlformats.org/officeDocument/2006/relationships/image" Target="../media/image83.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careers.nhs.scot/careers/explore-our-careers/allied-health-professions/speech-and-language-therapist/" TargetMode="External"/><Relationship Id="rId5" Type="http://schemas.openxmlformats.org/officeDocument/2006/relationships/slide" Target="slide14.xml"/><Relationship Id="rId4" Type="http://schemas.openxmlformats.org/officeDocument/2006/relationships/hyperlink" Target="http://www.careers.nhs.scot/careers/explore-our-careers/allied-health-professions/speech-and-language-therapist/"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myworldofwork.co.uk/my-career-options/job-profiles/sport-and-exercise-scient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84.png"/><Relationship Id="rId4" Type="http://schemas.openxmlformats.org/officeDocument/2006/relationships/hyperlink" Target="http://www.rsc.org/careers/future/senior-sports-scientist"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www.historicenvironment.scot/learn/skills-and-training/" TargetMode="External"/><Relationship Id="rId3" Type="http://schemas.openxmlformats.org/officeDocument/2006/relationships/hyperlink" Target="https://www.myworldofwork.co.uk/my-career-options/job-profiles/stonemason" TargetMode="External"/><Relationship Id="rId7" Type="http://schemas.openxmlformats.org/officeDocument/2006/relationships/image" Target="../media/image85.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https://www.myworldofwork.co.uk/my-career-options/job-profiles/chemist" TargetMode="External"/><Relationship Id="rId5" Type="http://schemas.openxmlformats.org/officeDocument/2006/relationships/hyperlink" Target="https://www.nts.org.uk/what-we-do/buildings/trust-at-work" TargetMode="External"/><Relationship Id="rId4" Type="http://schemas.openxmlformats.org/officeDocument/2006/relationships/slide" Target="slide19.xml"/></Relationships>
</file>

<file path=ppt/slides/_rels/slide104.xml.rels><?xml version="1.0" encoding="UTF-8" standalone="yes"?>
<Relationships xmlns="http://schemas.openxmlformats.org/package/2006/relationships"><Relationship Id="rId3" Type="http://schemas.openxmlformats.org/officeDocument/2006/relationships/hyperlink" Target="https://www.myworldofwork.co.uk/my-career-options/job-profiles/studio-sound-engine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slide" Target="slide157.xml"/><Relationship Id="rId4" Type="http://schemas.openxmlformats.org/officeDocument/2006/relationships/slide" Target="slide12.xml"/></Relationships>
</file>

<file path=ppt/slides/_rels/slide10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www.myworldofwork.co.uk/my-career-options/job-profiles/telecoms-engineer" TargetMode="External"/><Relationship Id="rId7" Type="http://schemas.openxmlformats.org/officeDocument/2006/relationships/hyperlink" Target="https://www.openreach.com/careers#engine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slide" Target="slide12.xml"/><Relationship Id="rId4" Type="http://schemas.openxmlformats.org/officeDocument/2006/relationships/hyperlink" Target="hhttps://www.myworldofwork.co.uk/my-career-options/job-profiles/chemist"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hyperlink" Target="https://www.myworldofwork.co.uk/my-career-options/job-profiles/veterinary-surgeon" TargetMode="External"/><Relationship Id="rId7" Type="http://schemas.openxmlformats.org/officeDocument/2006/relationships/hyperlink" Target="h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ed.ac.uk/vet/studying/5-year-programme/programme-info" TargetMode="External"/><Relationship Id="rId5" Type="http://schemas.openxmlformats.org/officeDocument/2006/relationships/slide" Target="slide16.xml"/><Relationship Id="rId4" Type="http://schemas.openxmlformats.org/officeDocument/2006/relationships/slide" Target="slide14.xml"/></Relationships>
</file>

<file path=ppt/slides/_rels/slide10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www.myworldofwork.co.uk/my-career-options/job-profiles/veterinary-nurse" TargetMode="External"/><Relationship Id="rId7" Type="http://schemas.openxmlformats.org/officeDocument/2006/relationships/hyperlink" Target="h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bbc.co.uk/sounds/play/p071ksw5" TargetMode="External"/><Relationship Id="rId5" Type="http://schemas.openxmlformats.org/officeDocument/2006/relationships/slide" Target="slide16.xml"/><Relationship Id="rId4" Type="http://schemas.openxmlformats.org/officeDocument/2006/relationships/slide" Target="slide14.xml"/></Relationships>
</file>

<file path=ppt/slides/_rels/slide10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3.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91.png"/><Relationship Id="rId5" Type="http://schemas.openxmlformats.org/officeDocument/2006/relationships/slide" Target="slide18.xml"/><Relationship Id="rId4" Type="http://schemas.openxmlformats.org/officeDocument/2006/relationships/hyperlink" Target="https://www.myworldofwork.co.uk/my-career-options/job-profiles/water-treatment-worker" TargetMode="External"/><Relationship Id="rId9" Type="http://schemas.openxmlformats.org/officeDocument/2006/relationships/hyperlink" Target="https://youtu.be/EW3IJObjmc8"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hyperlink" Target="https://www.myworldofwork.co.uk/my-career-options/job-profiles/zoologist" TargetMode="External"/><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hyperlink" Target="hhttps://www.myworldofwork.co.uk/my-career-options/job-profiles/chemist" TargetMode="External"/><Relationship Id="rId4" Type="http://schemas.openxmlformats.org/officeDocument/2006/relationships/hyperlink" Target="http://www.rzss.org.uk/rzss-education/science-summer-school/" TargetMode="External"/></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7.xml"/><Relationship Id="rId7" Type="http://schemas.openxmlformats.org/officeDocument/2006/relationships/slide" Target="slide52.xml"/><Relationship Id="rId12" Type="http://schemas.openxmlformats.org/officeDocument/2006/relationships/slide" Target="slide51.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50.xml"/><Relationship Id="rId5" Type="http://schemas.openxmlformats.org/officeDocument/2006/relationships/slide" Target="slide48.xml"/><Relationship Id="rId10" Type="http://schemas.openxmlformats.org/officeDocument/2006/relationships/slide" Target="slide164.xml"/><Relationship Id="rId4" Type="http://schemas.openxmlformats.org/officeDocument/2006/relationships/slide" Target="slide49.xml"/><Relationship Id="rId9" Type="http://schemas.openxmlformats.org/officeDocument/2006/relationships/slide" Target="slide124.xml"/></Relationships>
</file>

<file path=ppt/slides/_rels/slide110.xml.rels><?xml version="1.0" encoding="UTF-8" standalone="yes"?>
<Relationships xmlns="http://schemas.openxmlformats.org/package/2006/relationships"><Relationship Id="rId3" Type="http://schemas.openxmlformats.org/officeDocument/2006/relationships/hyperlink" Target="https://www.myworldofwork.co.uk/my-career-options/job-profiles/zookeeper" TargetMode="External"/><Relationship Id="rId7" Type="http://schemas.openxmlformats.org/officeDocument/2006/relationships/hyperlink" Target="h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hyperlink" Target="https://www.edinburghzoo.org.uk/events-and-experiences/keeper-experiences/" TargetMode="External"/><Relationship Id="rId4" Type="http://schemas.openxmlformats.org/officeDocument/2006/relationships/slide" Target="slide5.xml"/></Relationships>
</file>

<file path=ppt/slides/_rels/slide111.xml.rels><?xml version="1.0" encoding="UTF-8" standalone="yes"?>
<Relationships xmlns="http://schemas.openxmlformats.org/package/2006/relationships"><Relationship Id="rId3" Type="http://schemas.openxmlformats.org/officeDocument/2006/relationships/slide" Target="slide128.xml"/><Relationship Id="rId7" Type="http://schemas.openxmlformats.org/officeDocument/2006/relationships/slide" Target="slide3.xml"/><Relationship Id="rId2" Type="http://schemas.openxmlformats.org/officeDocument/2006/relationships/slide" Target="slide121.xml"/><Relationship Id="rId1" Type="http://schemas.openxmlformats.org/officeDocument/2006/relationships/slideLayout" Target="../slideLayouts/slideLayout12.xml"/><Relationship Id="rId6" Type="http://schemas.openxmlformats.org/officeDocument/2006/relationships/slide" Target="slide112.xml"/><Relationship Id="rId5" Type="http://schemas.openxmlformats.org/officeDocument/2006/relationships/slide" Target="slide146.xml"/><Relationship Id="rId4" Type="http://schemas.openxmlformats.org/officeDocument/2006/relationships/slide" Target="slide136.xml"/></Relationships>
</file>

<file path=ppt/slides/_rels/slide112.xml.rels><?xml version="1.0" encoding="UTF-8" standalone="yes"?>
<Relationships xmlns="http://schemas.openxmlformats.org/package/2006/relationships"><Relationship Id="rId3" Type="http://schemas.openxmlformats.org/officeDocument/2006/relationships/slide" Target="slide118.xml"/><Relationship Id="rId7" Type="http://schemas.openxmlformats.org/officeDocument/2006/relationships/slide" Target="slide4.xml"/><Relationship Id="rId2" Type="http://schemas.openxmlformats.org/officeDocument/2006/relationships/slide" Target="slide116.xml"/><Relationship Id="rId1" Type="http://schemas.openxmlformats.org/officeDocument/2006/relationships/slideLayout" Target="../slideLayouts/slideLayout12.xml"/><Relationship Id="rId6" Type="http://schemas.openxmlformats.org/officeDocument/2006/relationships/slide" Target="slide111.xml"/><Relationship Id="rId5" Type="http://schemas.openxmlformats.org/officeDocument/2006/relationships/slide" Target="slide113.xml"/><Relationship Id="rId4" Type="http://schemas.openxmlformats.org/officeDocument/2006/relationships/slide" Target="slide120.xml"/></Relationships>
</file>

<file path=ppt/slides/_rels/slide113.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5.xml"/><Relationship Id="rId1" Type="http://schemas.openxmlformats.org/officeDocument/2006/relationships/slideLayout" Target="../slideLayouts/slideLayout12.xml"/><Relationship Id="rId5" Type="http://schemas.openxmlformats.org/officeDocument/2006/relationships/slide" Target="slide5.xml"/><Relationship Id="rId4" Type="http://schemas.openxmlformats.org/officeDocument/2006/relationships/slide" Target="slide114.xml"/></Relationships>
</file>

<file path=ppt/slides/_rels/slide114.xml.rels><?xml version="1.0" encoding="UTF-8" standalone="yes"?>
<Relationships xmlns="http://schemas.openxmlformats.org/package/2006/relationships"><Relationship Id="rId3" Type="http://schemas.openxmlformats.org/officeDocument/2006/relationships/slide" Target="slide115.xml"/><Relationship Id="rId2" Type="http://schemas.openxmlformats.org/officeDocument/2006/relationships/slide" Target="slide113.xml"/><Relationship Id="rId1" Type="http://schemas.openxmlformats.org/officeDocument/2006/relationships/slideLayout" Target="../slideLayouts/slideLayout12.xml"/><Relationship Id="rId5" Type="http://schemas.openxmlformats.org/officeDocument/2006/relationships/slide" Target="slide5.xml"/><Relationship Id="rId4" Type="http://schemas.openxmlformats.org/officeDocument/2006/relationships/slide" Target="slide112.xml"/></Relationships>
</file>

<file path=ppt/slides/_rels/slide115.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slide" Target="slide112.xml"/><Relationship Id="rId1" Type="http://schemas.openxmlformats.org/officeDocument/2006/relationships/slideLayout" Target="../slideLayouts/slideLayout12.xml"/><Relationship Id="rId5" Type="http://schemas.openxmlformats.org/officeDocument/2006/relationships/slide" Target="slide5.xml"/><Relationship Id="rId4" Type="http://schemas.openxmlformats.org/officeDocument/2006/relationships/slide" Target="slide114.xml"/></Relationships>
</file>

<file path=ppt/slides/_rels/slide116.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7.xml"/><Relationship Id="rId1" Type="http://schemas.openxmlformats.org/officeDocument/2006/relationships/slideLayout" Target="../slideLayouts/slideLayout12.xml"/><Relationship Id="rId4" Type="http://schemas.openxmlformats.org/officeDocument/2006/relationships/slide" Target="slide6.xml"/></Relationships>
</file>

<file path=ppt/slides/_rels/slide117.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54.xml"/><Relationship Id="rId1" Type="http://schemas.openxmlformats.org/officeDocument/2006/relationships/slideLayout" Target="../slideLayouts/slideLayout12.xml"/><Relationship Id="rId4" Type="http://schemas.openxmlformats.org/officeDocument/2006/relationships/slide" Target="slide6.xml"/></Relationships>
</file>

<file path=ppt/slides/_rels/slide118.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9.xml"/><Relationship Id="rId1" Type="http://schemas.openxmlformats.org/officeDocument/2006/relationships/slideLayout" Target="../slideLayouts/slideLayout12.xml"/><Relationship Id="rId4" Type="http://schemas.openxmlformats.org/officeDocument/2006/relationships/slide" Target="slide7.xml"/></Relationships>
</file>

<file path=ppt/slides/_rels/slide119.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8.xml"/><Relationship Id="rId1" Type="http://schemas.openxmlformats.org/officeDocument/2006/relationships/slideLayout" Target="../slideLayouts/slideLayout12.xm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slide" Target="slide111.xml"/><Relationship Id="rId13" Type="http://schemas.openxmlformats.org/officeDocument/2006/relationships/slide" Target="slide90.xml"/><Relationship Id="rId3" Type="http://schemas.openxmlformats.org/officeDocument/2006/relationships/slide" Target="slide9.xml"/><Relationship Id="rId7" Type="http://schemas.openxmlformats.org/officeDocument/2006/relationships/slide" Target="slide98.xml"/><Relationship Id="rId12" Type="http://schemas.openxmlformats.org/officeDocument/2006/relationships/slide" Target="slide82.xml"/><Relationship Id="rId2" Type="http://schemas.openxmlformats.org/officeDocument/2006/relationships/slide" Target="slide3.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105.xml"/><Relationship Id="rId11" Type="http://schemas.openxmlformats.org/officeDocument/2006/relationships/slide" Target="slide75.xml"/><Relationship Id="rId5" Type="http://schemas.openxmlformats.org/officeDocument/2006/relationships/slide" Target="slide104.xml"/><Relationship Id="rId15" Type="http://schemas.openxmlformats.org/officeDocument/2006/relationships/slide" Target="slide27.xml"/><Relationship Id="rId10" Type="http://schemas.openxmlformats.org/officeDocument/2006/relationships/slide" Target="slide45.xml"/><Relationship Id="rId4" Type="http://schemas.openxmlformats.org/officeDocument/2006/relationships/slide" Target="slide99.xml"/><Relationship Id="rId9" Type="http://schemas.openxmlformats.org/officeDocument/2006/relationships/slide" Target="slide148.xml"/><Relationship Id="rId14" Type="http://schemas.openxmlformats.org/officeDocument/2006/relationships/slide" Target="slide26.xml"/></Relationships>
</file>

<file path=ppt/slides/_rels/slide12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12.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slide" Target="slide122.xml"/><Relationship Id="rId1" Type="http://schemas.openxmlformats.org/officeDocument/2006/relationships/slideLayout" Target="../slideLayouts/slideLayout12.xml"/><Relationship Id="rId6" Type="http://schemas.openxmlformats.org/officeDocument/2006/relationships/slide" Target="slide9.xml"/><Relationship Id="rId5" Type="http://schemas.openxmlformats.org/officeDocument/2006/relationships/slide" Target="slide111.xml"/><Relationship Id="rId4" Type="http://schemas.openxmlformats.org/officeDocument/2006/relationships/slide" Target="slide126.xml"/></Relationships>
</file>

<file path=ppt/slides/_rels/slide122.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3.xml"/><Relationship Id="rId1" Type="http://schemas.openxmlformats.org/officeDocument/2006/relationships/slideLayout" Target="../slideLayouts/slideLayout12.xml"/><Relationship Id="rId4" Type="http://schemas.openxmlformats.org/officeDocument/2006/relationships/slide" Target="slide10.xml"/></Relationships>
</file>

<file path=ppt/slides/_rels/slide123.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2.xml"/><Relationship Id="rId1" Type="http://schemas.openxmlformats.org/officeDocument/2006/relationships/slideLayout" Target="../slideLayouts/slideLayout12.xml"/><Relationship Id="rId4" Type="http://schemas.openxmlformats.org/officeDocument/2006/relationships/slide" Target="slide10.xml"/></Relationships>
</file>

<file path=ppt/slides/_rels/slide124.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5.xml"/><Relationship Id="rId1" Type="http://schemas.openxmlformats.org/officeDocument/2006/relationships/slideLayout" Target="../slideLayouts/slideLayout12.xml"/><Relationship Id="rId4" Type="http://schemas.openxmlformats.org/officeDocument/2006/relationships/slide" Target="slide11.xml"/></Relationships>
</file>

<file path=ppt/slides/_rels/slide125.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4.xml"/><Relationship Id="rId1" Type="http://schemas.openxmlformats.org/officeDocument/2006/relationships/slideLayout" Target="../slideLayouts/slideLayout12.xml"/><Relationship Id="rId4" Type="http://schemas.openxmlformats.org/officeDocument/2006/relationships/slide" Target="slide11.xml"/></Relationships>
</file>

<file path=ppt/slides/_rels/slide126.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7.xml"/><Relationship Id="rId1" Type="http://schemas.openxmlformats.org/officeDocument/2006/relationships/slideLayout" Target="../slideLayouts/slideLayout12.xml"/><Relationship Id="rId4" Type="http://schemas.openxmlformats.org/officeDocument/2006/relationships/slide" Target="slide12.xml"/></Relationships>
</file>

<file path=ppt/slides/_rels/slide127.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6.xml"/><Relationship Id="rId1" Type="http://schemas.openxmlformats.org/officeDocument/2006/relationships/slideLayout" Target="../slideLayouts/slideLayout12.xml"/><Relationship Id="rId4" Type="http://schemas.openxmlformats.org/officeDocument/2006/relationships/slide" Target="slide12.xml"/></Relationships>
</file>

<file path=ppt/slides/_rels/slide128.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slide" Target="slide131.xml"/><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slide" Target="slide111.xml"/><Relationship Id="rId4" Type="http://schemas.openxmlformats.org/officeDocument/2006/relationships/slide" Target="slide129.xml"/></Relationships>
</file>

<file path=ppt/slides/_rels/slide129.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30.xml"/><Relationship Id="rId1" Type="http://schemas.openxmlformats.org/officeDocument/2006/relationships/slideLayout" Target="../slideLayouts/slideLayout12.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148.xml"/><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slide" Target="slide111.xml"/><Relationship Id="rId5" Type="http://schemas.openxmlformats.org/officeDocument/2006/relationships/slide" Target="slide3.xml"/><Relationship Id="rId4" Type="http://schemas.openxmlformats.org/officeDocument/2006/relationships/slide" Target="slide16.xml"/></Relationships>
</file>

<file path=ppt/slides/_rels/slide130.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29.xml"/><Relationship Id="rId1" Type="http://schemas.openxmlformats.org/officeDocument/2006/relationships/slideLayout" Target="../slideLayouts/slideLayout12.xml"/><Relationship Id="rId4" Type="http://schemas.openxmlformats.org/officeDocument/2006/relationships/slide" Target="slide14.xml"/></Relationships>
</file>

<file path=ppt/slides/_rels/slide131.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3.xml"/><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slide" Target="slide128.xml"/></Relationships>
</file>

<file path=ppt/slides/_rels/slide132.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slide" Target="slide128.xml"/><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slide" Target="slide131.xml"/></Relationships>
</file>

<file path=ppt/slides/_rels/slide133.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31.xml"/><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slide" Target="slide132.xml"/></Relationships>
</file>

<file path=ppt/slides/_rels/slide134.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35.xml"/><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135.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34.xml"/><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136.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slide" Target="slide141.xml"/><Relationship Id="rId1" Type="http://schemas.openxmlformats.org/officeDocument/2006/relationships/slideLayout" Target="../slideLayouts/slideLayout12.xml"/><Relationship Id="rId6" Type="http://schemas.openxmlformats.org/officeDocument/2006/relationships/slide" Target="slide17.xml"/><Relationship Id="rId5" Type="http://schemas.openxmlformats.org/officeDocument/2006/relationships/slide" Target="slide111.xml"/><Relationship Id="rId4" Type="http://schemas.openxmlformats.org/officeDocument/2006/relationships/slide" Target="slide137.xml"/></Relationships>
</file>

<file path=ppt/slides/_rels/slide137.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slide" Target="slide136.xml"/><Relationship Id="rId1" Type="http://schemas.openxmlformats.org/officeDocument/2006/relationships/slideLayout" Target="../slideLayouts/slideLayout12.xml"/><Relationship Id="rId6" Type="http://schemas.openxmlformats.org/officeDocument/2006/relationships/slide" Target="slide18.xml"/><Relationship Id="rId5" Type="http://schemas.openxmlformats.org/officeDocument/2006/relationships/slide" Target="slide140.xml"/><Relationship Id="rId4" Type="http://schemas.openxmlformats.org/officeDocument/2006/relationships/slide" Target="slide138.xml"/></Relationships>
</file>

<file path=ppt/slides/_rels/slide138.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slide" Target="slide136.xml"/><Relationship Id="rId1" Type="http://schemas.openxmlformats.org/officeDocument/2006/relationships/slideLayout" Target="../slideLayouts/slideLayout12.xml"/><Relationship Id="rId6" Type="http://schemas.openxmlformats.org/officeDocument/2006/relationships/slide" Target="slide18.xml"/><Relationship Id="rId5" Type="http://schemas.openxmlformats.org/officeDocument/2006/relationships/slide" Target="slide140.xml"/><Relationship Id="rId4" Type="http://schemas.openxmlformats.org/officeDocument/2006/relationships/slide" Target="slide139.xml"/></Relationships>
</file>

<file path=ppt/slides/_rels/slide139.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slide" Target="slide136.xml"/><Relationship Id="rId1" Type="http://schemas.openxmlformats.org/officeDocument/2006/relationships/slideLayout" Target="../slideLayouts/slideLayout12.xml"/><Relationship Id="rId6" Type="http://schemas.openxmlformats.org/officeDocument/2006/relationships/slide" Target="slide18.xml"/><Relationship Id="rId5" Type="http://schemas.openxmlformats.org/officeDocument/2006/relationships/slide" Target="slide138.xml"/><Relationship Id="rId4" Type="http://schemas.openxmlformats.org/officeDocument/2006/relationships/slide" Target="slide140.xml"/></Relationships>
</file>

<file path=ppt/slides/_rels/slide14.xml.rels><?xml version="1.0" encoding="UTF-8" standalone="yes"?>
<Relationships xmlns="http://schemas.openxmlformats.org/package/2006/relationships"><Relationship Id="rId8" Type="http://schemas.openxmlformats.org/officeDocument/2006/relationships/slide" Target="slide98.xml"/><Relationship Id="rId13" Type="http://schemas.openxmlformats.org/officeDocument/2006/relationships/slide" Target="slide86.xml"/><Relationship Id="rId18" Type="http://schemas.openxmlformats.org/officeDocument/2006/relationships/slide" Target="slide172.xml"/><Relationship Id="rId3" Type="http://schemas.openxmlformats.org/officeDocument/2006/relationships/slide" Target="slide34.xml"/><Relationship Id="rId21" Type="http://schemas.openxmlformats.org/officeDocument/2006/relationships/slide" Target="slide28.xml"/><Relationship Id="rId7" Type="http://schemas.openxmlformats.org/officeDocument/2006/relationships/slide" Target="slide41.xml"/><Relationship Id="rId12" Type="http://schemas.openxmlformats.org/officeDocument/2006/relationships/slide" Target="slide106.xml"/><Relationship Id="rId17" Type="http://schemas.openxmlformats.org/officeDocument/2006/relationships/slide" Target="slide129.xml"/><Relationship Id="rId2" Type="http://schemas.openxmlformats.org/officeDocument/2006/relationships/slide" Target="slide3.xml"/><Relationship Id="rId16" Type="http://schemas.openxmlformats.org/officeDocument/2006/relationships/slide" Target="slide81.xml"/><Relationship Id="rId20" Type="http://schemas.openxmlformats.org/officeDocument/2006/relationships/slide" Target="slide95.xml"/><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slide" Target="slide85.xml"/><Relationship Id="rId5" Type="http://schemas.openxmlformats.org/officeDocument/2006/relationships/slide" Target="slide43.xml"/><Relationship Id="rId15" Type="http://schemas.openxmlformats.org/officeDocument/2006/relationships/slide" Target="slide107.xml"/><Relationship Id="rId10" Type="http://schemas.openxmlformats.org/officeDocument/2006/relationships/slide" Target="slide101.xml"/><Relationship Id="rId19" Type="http://schemas.openxmlformats.org/officeDocument/2006/relationships/slide" Target="slide13.xml"/><Relationship Id="rId4" Type="http://schemas.openxmlformats.org/officeDocument/2006/relationships/slide" Target="slide91.xml"/><Relationship Id="rId9" Type="http://schemas.openxmlformats.org/officeDocument/2006/relationships/slide" Target="slide46.xml"/><Relationship Id="rId14" Type="http://schemas.openxmlformats.org/officeDocument/2006/relationships/slide" Target="slide88.xml"/></Relationships>
</file>

<file path=ppt/slides/_rels/slide140.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slide" Target="slide136.xml"/><Relationship Id="rId1" Type="http://schemas.openxmlformats.org/officeDocument/2006/relationships/slideLayout" Target="../slideLayouts/slideLayout12.xml"/><Relationship Id="rId6" Type="http://schemas.openxmlformats.org/officeDocument/2006/relationships/slide" Target="slide18.xml"/><Relationship Id="rId5" Type="http://schemas.openxmlformats.org/officeDocument/2006/relationships/slide" Target="slide139.xml"/><Relationship Id="rId4" Type="http://schemas.openxmlformats.org/officeDocument/2006/relationships/slide" Target="slide138.xml"/></Relationships>
</file>

<file path=ppt/slides/_rels/slide141.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slide" Target="slide142.xml"/><Relationship Id="rId1" Type="http://schemas.openxmlformats.org/officeDocument/2006/relationships/slideLayout" Target="../slideLayouts/slideLayout12.xml"/><Relationship Id="rId4" Type="http://schemas.openxmlformats.org/officeDocument/2006/relationships/slide" Target="slide19.xml"/></Relationships>
</file>

<file path=ppt/slides/_rels/slide142.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slide" Target="slide141.xml"/><Relationship Id="rId1" Type="http://schemas.openxmlformats.org/officeDocument/2006/relationships/slideLayout" Target="../slideLayouts/slideLayout12.xml"/><Relationship Id="rId4" Type="http://schemas.openxmlformats.org/officeDocument/2006/relationships/slide" Target="slide19.xml"/></Relationships>
</file>

<file path=ppt/slides/_rels/slide143.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slide" Target="slide145.xml"/><Relationship Id="rId1" Type="http://schemas.openxmlformats.org/officeDocument/2006/relationships/slideLayout" Target="../slideLayouts/slideLayout12.xml"/><Relationship Id="rId5" Type="http://schemas.openxmlformats.org/officeDocument/2006/relationships/slide" Target="slide20.xml"/><Relationship Id="rId4" Type="http://schemas.openxmlformats.org/officeDocument/2006/relationships/slide" Target="slide136.xml"/></Relationships>
</file>

<file path=ppt/slides/_rels/slide144.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136.xml"/><Relationship Id="rId1" Type="http://schemas.openxmlformats.org/officeDocument/2006/relationships/slideLayout" Target="../slideLayouts/slideLayout12.xml"/><Relationship Id="rId5" Type="http://schemas.openxmlformats.org/officeDocument/2006/relationships/slide" Target="slide20.xml"/><Relationship Id="rId4" Type="http://schemas.openxmlformats.org/officeDocument/2006/relationships/slide" Target="slide143.xml"/></Relationships>
</file>

<file path=ppt/slides/_rels/slide145.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slide" Target="slide143.xml"/><Relationship Id="rId1" Type="http://schemas.openxmlformats.org/officeDocument/2006/relationships/slideLayout" Target="../slideLayouts/slideLayout12.xml"/><Relationship Id="rId5" Type="http://schemas.openxmlformats.org/officeDocument/2006/relationships/slide" Target="slide20.xml"/><Relationship Id="rId4" Type="http://schemas.openxmlformats.org/officeDocument/2006/relationships/slide" Target="slide144.xml"/></Relationships>
</file>

<file path=ppt/slides/_rels/slide146.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slide" Target="slide147.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slide" Target="slide146.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slide" Target="slide171.xml"/><Relationship Id="rId7" Type="http://schemas.openxmlformats.org/officeDocument/2006/relationships/slide" Target="slide3.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49.xml"/><Relationship Id="rId5" Type="http://schemas.openxmlformats.org/officeDocument/2006/relationships/slide" Target="slide188.xml"/><Relationship Id="rId4" Type="http://schemas.openxmlformats.org/officeDocument/2006/relationships/slide" Target="slide180.xml"/></Relationships>
</file>

<file path=ppt/slides/_rels/slide149.xml.rels><?xml version="1.0" encoding="UTF-8" standalone="yes"?>
<Relationships xmlns="http://schemas.openxmlformats.org/package/2006/relationships"><Relationship Id="rId3" Type="http://schemas.openxmlformats.org/officeDocument/2006/relationships/slide" Target="slide156.xml"/><Relationship Id="rId7" Type="http://schemas.openxmlformats.org/officeDocument/2006/relationships/slide" Target="slide4.xml"/><Relationship Id="rId2" Type="http://schemas.openxmlformats.org/officeDocument/2006/relationships/slide" Target="slide154.xml"/><Relationship Id="rId1" Type="http://schemas.openxmlformats.org/officeDocument/2006/relationships/slideLayout" Target="../slideLayouts/slideLayout23.xml"/><Relationship Id="rId6" Type="http://schemas.openxmlformats.org/officeDocument/2006/relationships/slide" Target="slide148.xml"/><Relationship Id="rId5" Type="http://schemas.openxmlformats.org/officeDocument/2006/relationships/slide" Target="slide150.xml"/><Relationship Id="rId4" Type="http://schemas.openxmlformats.org/officeDocument/2006/relationships/slide" Target="slide158.xml"/></Relationships>
</file>

<file path=ppt/slides/_rels/slide15.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slide" Target="slide86.xml"/><Relationship Id="rId18" Type="http://schemas.openxmlformats.org/officeDocument/2006/relationships/slide" Target="slide29.xml"/><Relationship Id="rId3" Type="http://schemas.openxmlformats.org/officeDocument/2006/relationships/slide" Target="slide13.xml"/><Relationship Id="rId21" Type="http://schemas.openxmlformats.org/officeDocument/2006/relationships/slide" Target="slide108.xml"/><Relationship Id="rId7" Type="http://schemas.openxmlformats.org/officeDocument/2006/relationships/slide" Target="slide46.xml"/><Relationship Id="rId12" Type="http://schemas.openxmlformats.org/officeDocument/2006/relationships/slide" Target="slide54.xml"/><Relationship Id="rId17" Type="http://schemas.openxmlformats.org/officeDocument/2006/relationships/slide" Target="slide89.xml"/><Relationship Id="rId2" Type="http://schemas.openxmlformats.org/officeDocument/2006/relationships/slide" Target="slide3.xml"/><Relationship Id="rId16" Type="http://schemas.openxmlformats.org/officeDocument/2006/relationships/slide" Target="slide33.xml"/><Relationship Id="rId20"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0.xml"/><Relationship Id="rId11" Type="http://schemas.openxmlformats.org/officeDocument/2006/relationships/slide" Target="slide79.xml"/><Relationship Id="rId5" Type="http://schemas.openxmlformats.org/officeDocument/2006/relationships/slide" Target="slide174.xml"/><Relationship Id="rId15" Type="http://schemas.openxmlformats.org/officeDocument/2006/relationships/slide" Target="slide58.xml"/><Relationship Id="rId10" Type="http://schemas.openxmlformats.org/officeDocument/2006/relationships/slide" Target="slide63.xml"/><Relationship Id="rId19" Type="http://schemas.openxmlformats.org/officeDocument/2006/relationships/slide" Target="slide57.xml"/><Relationship Id="rId4" Type="http://schemas.openxmlformats.org/officeDocument/2006/relationships/slide" Target="slide131.xml"/><Relationship Id="rId9" Type="http://schemas.openxmlformats.org/officeDocument/2006/relationships/slide" Target="slide59.xml"/><Relationship Id="rId14" Type="http://schemas.openxmlformats.org/officeDocument/2006/relationships/slide" Target="slide88.xml"/></Relationships>
</file>

<file path=ppt/slides/_rels/slide150.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slide" Target="slide149.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slide" Target="slide153.xml"/><Relationship Id="rId4" Type="http://schemas.openxmlformats.org/officeDocument/2006/relationships/slide" Target="slide152.xml"/></Relationships>
</file>

<file path=ppt/slides/_rels/slide151.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slide" Target="slide152.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slide" Target="slide153.xml"/><Relationship Id="rId4" Type="http://schemas.openxmlformats.org/officeDocument/2006/relationships/slide" Target="slide150.xml"/></Relationships>
</file>

<file path=ppt/slides/_rels/slide152.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slide" Target="slide149.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slide" Target="slide153.xml"/><Relationship Id="rId4" Type="http://schemas.openxmlformats.org/officeDocument/2006/relationships/slide" Target="slide150.xml"/></Relationships>
</file>

<file path=ppt/slides/_rels/slide15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49.xml"/><Relationship Id="rId1" Type="http://schemas.openxmlformats.org/officeDocument/2006/relationships/slideLayout" Target="../slideLayouts/slideLayout23.xml"/><Relationship Id="rId6" Type="http://schemas.openxmlformats.org/officeDocument/2006/relationships/slide" Target="slide152.xml"/><Relationship Id="rId5" Type="http://schemas.openxmlformats.org/officeDocument/2006/relationships/slide" Target="slide150.xml"/><Relationship Id="rId4" Type="http://schemas.openxmlformats.org/officeDocument/2006/relationships/slide" Target="slide151.xml"/></Relationships>
</file>

<file path=ppt/slides/_rels/slide154.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slide" Target="slide155.xml"/><Relationship Id="rId1" Type="http://schemas.openxmlformats.org/officeDocument/2006/relationships/slideLayout" Target="../slideLayouts/slideLayout23.xml"/><Relationship Id="rId4" Type="http://schemas.openxmlformats.org/officeDocument/2006/relationships/slide" Target="slide6.xml"/></Relationships>
</file>

<file path=ppt/slides/_rels/slide155.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slide" Target="slide154.xml"/><Relationship Id="rId1" Type="http://schemas.openxmlformats.org/officeDocument/2006/relationships/slideLayout" Target="../slideLayouts/slideLayout23.xml"/><Relationship Id="rId4" Type="http://schemas.openxmlformats.org/officeDocument/2006/relationships/slide" Target="slide6.xml"/></Relationships>
</file>

<file path=ppt/slides/_rels/slide156.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slide" Target="slide157.xml"/><Relationship Id="rId1" Type="http://schemas.openxmlformats.org/officeDocument/2006/relationships/slideLayout" Target="../slideLayouts/slideLayout23.xml"/><Relationship Id="rId4" Type="http://schemas.openxmlformats.org/officeDocument/2006/relationships/slide" Target="slide7.xml"/></Relationships>
</file>

<file path=ppt/slides/_rels/slide157.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slide" Target="slide156.xml"/><Relationship Id="rId1" Type="http://schemas.openxmlformats.org/officeDocument/2006/relationships/slideLayout" Target="../slideLayouts/slideLayout23.xml"/><Relationship Id="rId4" Type="http://schemas.openxmlformats.org/officeDocument/2006/relationships/slide" Target="slide7.xml"/></Relationships>
</file>

<file path=ppt/slides/_rels/slide15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49.xml"/><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slide" Target="slide164.xml"/><Relationship Id="rId2" Type="http://schemas.openxmlformats.org/officeDocument/2006/relationships/slide" Target="slide160.xml"/><Relationship Id="rId1" Type="http://schemas.openxmlformats.org/officeDocument/2006/relationships/slideLayout" Target="../slideLayouts/slideLayout23.xml"/><Relationship Id="rId6" Type="http://schemas.openxmlformats.org/officeDocument/2006/relationships/slide" Target="slide9.xml"/><Relationship Id="rId5" Type="http://schemas.openxmlformats.org/officeDocument/2006/relationships/slide" Target="slide148.xml"/><Relationship Id="rId4" Type="http://schemas.openxmlformats.org/officeDocument/2006/relationships/slide" Target="slide169.xml"/></Relationships>
</file>

<file path=ppt/slides/_rels/slide16.xml.rels><?xml version="1.0" encoding="UTF-8" standalone="yes"?>
<Relationships xmlns="http://schemas.openxmlformats.org/package/2006/relationships"><Relationship Id="rId8" Type="http://schemas.openxmlformats.org/officeDocument/2006/relationships/slide" Target="slide107.xml"/><Relationship Id="rId13" Type="http://schemas.openxmlformats.org/officeDocument/2006/relationships/slide" Target="slide13.xml"/><Relationship Id="rId3" Type="http://schemas.openxmlformats.org/officeDocument/2006/relationships/slide" Target="slide80.xml"/><Relationship Id="rId7" Type="http://schemas.openxmlformats.org/officeDocument/2006/relationships/slide" Target="slide63.xml"/><Relationship Id="rId12" Type="http://schemas.openxmlformats.org/officeDocument/2006/relationships/slide" Target="slide177.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06.xml"/><Relationship Id="rId11" Type="http://schemas.openxmlformats.org/officeDocument/2006/relationships/slide" Target="slide134.xml"/><Relationship Id="rId5" Type="http://schemas.openxmlformats.org/officeDocument/2006/relationships/slide" Target="slide56.xml"/><Relationship Id="rId10" Type="http://schemas.openxmlformats.org/officeDocument/2006/relationships/slide" Target="slide32.xml"/><Relationship Id="rId4" Type="http://schemas.openxmlformats.org/officeDocument/2006/relationships/slide" Target="slide67.xml"/><Relationship Id="rId9" Type="http://schemas.openxmlformats.org/officeDocument/2006/relationships/slide" Target="slide109.xml"/></Relationships>
</file>

<file path=ppt/slides/_rels/slide160.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0.xml"/><Relationship Id="rId5" Type="http://schemas.openxmlformats.org/officeDocument/2006/relationships/slide" Target="slide163.xml"/><Relationship Id="rId4" Type="http://schemas.openxmlformats.org/officeDocument/2006/relationships/slide" Target="slide162.xml"/></Relationships>
</file>

<file path=ppt/slides/_rels/slide161.xml.rels><?xml version="1.0" encoding="UTF-8" standalone="yes"?>
<Relationships xmlns="http://schemas.openxmlformats.org/package/2006/relationships"><Relationship Id="rId3" Type="http://schemas.openxmlformats.org/officeDocument/2006/relationships/slide" Target="slide160.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63.xml"/><Relationship Id="rId5" Type="http://schemas.openxmlformats.org/officeDocument/2006/relationships/slide" Target="slide162.xml"/><Relationship Id="rId4" Type="http://schemas.openxmlformats.org/officeDocument/2006/relationships/slide" Target="slide10.xml"/></Relationships>
</file>

<file path=ppt/slides/_rels/slide162.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0.xml"/><Relationship Id="rId5" Type="http://schemas.openxmlformats.org/officeDocument/2006/relationships/slide" Target="slide163.xml"/><Relationship Id="rId4" Type="http://schemas.openxmlformats.org/officeDocument/2006/relationships/slide" Target="slide160.xml"/></Relationships>
</file>

<file path=ppt/slides/_rels/slide163.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0.xml"/><Relationship Id="rId5" Type="http://schemas.openxmlformats.org/officeDocument/2006/relationships/slide" Target="slide162.xml"/><Relationship Id="rId4" Type="http://schemas.openxmlformats.org/officeDocument/2006/relationships/slide" Target="slide160.xml"/></Relationships>
</file>

<file path=ppt/slides/_rels/slide164.xml.rels><?xml version="1.0" encoding="UTF-8" standalone="yes"?>
<Relationships xmlns="http://schemas.openxmlformats.org/package/2006/relationships"><Relationship Id="rId3" Type="http://schemas.openxmlformats.org/officeDocument/2006/relationships/slide" Target="slide165.xml"/><Relationship Id="rId7" Type="http://schemas.openxmlformats.org/officeDocument/2006/relationships/slide" Target="slide11.xml"/><Relationship Id="rId2" Type="http://schemas.openxmlformats.org/officeDocument/2006/relationships/slide" Target="slide166.xml"/><Relationship Id="rId1" Type="http://schemas.openxmlformats.org/officeDocument/2006/relationships/slideLayout" Target="../slideLayouts/slideLayout23.xml"/><Relationship Id="rId6" Type="http://schemas.openxmlformats.org/officeDocument/2006/relationships/slide" Target="slide167.xml"/><Relationship Id="rId5" Type="http://schemas.openxmlformats.org/officeDocument/2006/relationships/slide" Target="slide159.xml"/><Relationship Id="rId4" Type="http://schemas.openxmlformats.org/officeDocument/2006/relationships/slide" Target="slide168.xml"/></Relationships>
</file>

<file path=ppt/slides/_rels/slide165.xml.rels><?xml version="1.0" encoding="UTF-8" standalone="yes"?>
<Relationships xmlns="http://schemas.openxmlformats.org/package/2006/relationships"><Relationship Id="rId3" Type="http://schemas.openxmlformats.org/officeDocument/2006/relationships/slide" Target="slide164.xml"/><Relationship Id="rId7" Type="http://schemas.openxmlformats.org/officeDocument/2006/relationships/slide" Target="slide11.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67.xml"/><Relationship Id="rId5" Type="http://schemas.openxmlformats.org/officeDocument/2006/relationships/slide" Target="slide168.xml"/><Relationship Id="rId4" Type="http://schemas.openxmlformats.org/officeDocument/2006/relationships/slide" Target="slide166.xml"/></Relationships>
</file>

<file path=ppt/slides/_rels/slide166.xml.rels><?xml version="1.0" encoding="UTF-8" standalone="yes"?>
<Relationships xmlns="http://schemas.openxmlformats.org/package/2006/relationships"><Relationship Id="rId3" Type="http://schemas.openxmlformats.org/officeDocument/2006/relationships/slide" Target="slide165.xml"/><Relationship Id="rId7" Type="http://schemas.openxmlformats.org/officeDocument/2006/relationships/slide" Target="slide11.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67.xml"/><Relationship Id="rId5" Type="http://schemas.openxmlformats.org/officeDocument/2006/relationships/slide" Target="slide168.xml"/><Relationship Id="rId4" Type="http://schemas.openxmlformats.org/officeDocument/2006/relationships/slide" Target="slide164.xml"/></Relationships>
</file>

<file path=ppt/slides/_rels/slide167.xml.rels><?xml version="1.0" encoding="UTF-8" standalone="yes"?>
<Relationships xmlns="http://schemas.openxmlformats.org/package/2006/relationships"><Relationship Id="rId3" Type="http://schemas.openxmlformats.org/officeDocument/2006/relationships/slide" Target="slide165.xml"/><Relationship Id="rId7" Type="http://schemas.openxmlformats.org/officeDocument/2006/relationships/slide" Target="slide11.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66.xml"/><Relationship Id="rId5" Type="http://schemas.openxmlformats.org/officeDocument/2006/relationships/slide" Target="slide168.xml"/><Relationship Id="rId4" Type="http://schemas.openxmlformats.org/officeDocument/2006/relationships/slide" Target="slide164.xml"/></Relationships>
</file>

<file path=ppt/slides/_rels/slide168.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slide" Target="slide167.xml"/><Relationship Id="rId2" Type="http://schemas.openxmlformats.org/officeDocument/2006/relationships/slide" Target="slide159.xml"/><Relationship Id="rId1" Type="http://schemas.openxmlformats.org/officeDocument/2006/relationships/slideLayout" Target="../slideLayouts/slideLayout23.xml"/><Relationship Id="rId6" Type="http://schemas.openxmlformats.org/officeDocument/2006/relationships/slide" Target="slide166.xml"/><Relationship Id="rId5" Type="http://schemas.openxmlformats.org/officeDocument/2006/relationships/slide" Target="slide164.xml"/><Relationship Id="rId4" Type="http://schemas.openxmlformats.org/officeDocument/2006/relationships/slide" Target="slide165.xml"/></Relationships>
</file>

<file path=ppt/slides/_rels/slide169.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slide" Target="slide170.xml"/><Relationship Id="rId1" Type="http://schemas.openxmlformats.org/officeDocument/2006/relationships/slideLayout" Target="../slideLayouts/slideLayout23.xml"/><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180.xml"/><Relationship Id="rId2"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slide" Target="slide136.xml"/><Relationship Id="rId5" Type="http://schemas.openxmlformats.org/officeDocument/2006/relationships/slide" Target="slide3.xml"/><Relationship Id="rId4" Type="http://schemas.openxmlformats.org/officeDocument/2006/relationships/slide" Target="slide20.xml"/></Relationships>
</file>

<file path=ppt/slides/_rels/slide170.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slide" Target="slide169.xml"/><Relationship Id="rId1" Type="http://schemas.openxmlformats.org/officeDocument/2006/relationships/slideLayout" Target="../slideLayouts/slideLayout23.xml"/><Relationship Id="rId4" Type="http://schemas.openxmlformats.org/officeDocument/2006/relationships/slide" Target="slide12.xml"/></Relationships>
</file>

<file path=ppt/slides/_rels/slide17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87.xml"/><Relationship Id="rId1" Type="http://schemas.openxmlformats.org/officeDocument/2006/relationships/slideLayout" Target="../slideLayouts/slideLayout23.xml"/><Relationship Id="rId6" Type="http://schemas.openxmlformats.org/officeDocument/2006/relationships/slide" Target="slide13.xml"/><Relationship Id="rId5" Type="http://schemas.openxmlformats.org/officeDocument/2006/relationships/slide" Target="slide148.xml"/><Relationship Id="rId4" Type="http://schemas.openxmlformats.org/officeDocument/2006/relationships/slide" Target="slide42.xml"/></Relationships>
</file>

<file path=ppt/slides/_rels/slide172.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3.xml"/><Relationship Id="rId1" Type="http://schemas.openxmlformats.org/officeDocument/2006/relationships/slideLayout" Target="../slideLayouts/slideLayout23.xml"/><Relationship Id="rId4" Type="http://schemas.openxmlformats.org/officeDocument/2006/relationships/slide" Target="slide14.xml"/></Relationships>
</file>

<file path=ppt/slides/_rels/slide173.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2.xml"/><Relationship Id="rId1" Type="http://schemas.openxmlformats.org/officeDocument/2006/relationships/slideLayout" Target="../slideLayouts/slideLayout23.xml"/><Relationship Id="rId4" Type="http://schemas.openxmlformats.org/officeDocument/2006/relationships/slide" Target="slide14.xml"/></Relationships>
</file>

<file path=ppt/slides/_rels/slide174.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5.xml"/><Relationship Id="rId1" Type="http://schemas.openxmlformats.org/officeDocument/2006/relationships/slideLayout" Target="../slideLayouts/slideLayout23.xml"/><Relationship Id="rId5" Type="http://schemas.openxmlformats.org/officeDocument/2006/relationships/slide" Target="slide15.xml"/><Relationship Id="rId4" Type="http://schemas.openxmlformats.org/officeDocument/2006/relationships/slide" Target="slide176.xml"/></Relationships>
</file>

<file path=ppt/slides/_rels/slide175.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6.xml"/><Relationship Id="rId1" Type="http://schemas.openxmlformats.org/officeDocument/2006/relationships/slideLayout" Target="../slideLayouts/slideLayout23.xml"/><Relationship Id="rId5" Type="http://schemas.openxmlformats.org/officeDocument/2006/relationships/slide" Target="slide15.xml"/><Relationship Id="rId4" Type="http://schemas.openxmlformats.org/officeDocument/2006/relationships/slide" Target="slide174.xml"/></Relationships>
</file>

<file path=ppt/slides/_rels/slide17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74.xml"/><Relationship Id="rId1" Type="http://schemas.openxmlformats.org/officeDocument/2006/relationships/slideLayout" Target="../slideLayouts/slideLayout23.xml"/><Relationship Id="rId5" Type="http://schemas.openxmlformats.org/officeDocument/2006/relationships/slide" Target="slide15.xml"/><Relationship Id="rId4" Type="http://schemas.openxmlformats.org/officeDocument/2006/relationships/slide" Target="slide175.xml"/></Relationships>
</file>

<file path=ppt/slides/_rels/slide177.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8.xml"/><Relationship Id="rId1" Type="http://schemas.openxmlformats.org/officeDocument/2006/relationships/slideLayout" Target="../slideLayouts/slideLayout23.xml"/><Relationship Id="rId5" Type="http://schemas.openxmlformats.org/officeDocument/2006/relationships/slide" Target="slide16.xml"/><Relationship Id="rId4" Type="http://schemas.openxmlformats.org/officeDocument/2006/relationships/slide" Target="slide179.xml"/></Relationships>
</file>

<file path=ppt/slides/_rels/slide178.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9.xml"/><Relationship Id="rId1" Type="http://schemas.openxmlformats.org/officeDocument/2006/relationships/slideLayout" Target="../slideLayouts/slideLayout23.xml"/><Relationship Id="rId5" Type="http://schemas.openxmlformats.org/officeDocument/2006/relationships/slide" Target="slide16.xml"/><Relationship Id="rId4" Type="http://schemas.openxmlformats.org/officeDocument/2006/relationships/slide" Target="slide177.xml"/></Relationships>
</file>

<file path=ppt/slides/_rels/slide179.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slide" Target="slide177.xml"/><Relationship Id="rId1" Type="http://schemas.openxmlformats.org/officeDocument/2006/relationships/slideLayout" Target="../slideLayouts/slideLayout23.xml"/><Relationship Id="rId5" Type="http://schemas.openxmlformats.org/officeDocument/2006/relationships/slide" Target="slide16.xml"/><Relationship Id="rId4" Type="http://schemas.openxmlformats.org/officeDocument/2006/relationships/slide" Target="slide178.xml"/></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5.xml"/><Relationship Id="rId18" Type="http://schemas.openxmlformats.org/officeDocument/2006/relationships/slide" Target="slide77.xml"/><Relationship Id="rId3" Type="http://schemas.openxmlformats.org/officeDocument/2006/relationships/slide" Target="slide72.xml"/><Relationship Id="rId21" Type="http://schemas.openxmlformats.org/officeDocument/2006/relationships/slide" Target="slide83.xml"/><Relationship Id="rId7" Type="http://schemas.openxmlformats.org/officeDocument/2006/relationships/slide" Target="slide108.xml"/><Relationship Id="rId12" Type="http://schemas.openxmlformats.org/officeDocument/2006/relationships/slide" Target="slide34.xml"/><Relationship Id="rId17" Type="http://schemas.openxmlformats.org/officeDocument/2006/relationships/slide" Target="slide95.xml"/><Relationship Id="rId2" Type="http://schemas.openxmlformats.org/officeDocument/2006/relationships/slide" Target="slide3.xml"/><Relationship Id="rId16" Type="http://schemas.openxmlformats.org/officeDocument/2006/relationships/slide" Target="slide96.xml"/><Relationship Id="rId20" Type="http://schemas.openxmlformats.org/officeDocument/2006/relationships/slide" Target="slide37.xml"/><Relationship Id="rId1" Type="http://schemas.openxmlformats.org/officeDocument/2006/relationships/slideLayout" Target="../slideLayouts/slideLayout1.xml"/><Relationship Id="rId6" Type="http://schemas.openxmlformats.org/officeDocument/2006/relationships/slide" Target="slide94.xml"/><Relationship Id="rId11" Type="http://schemas.openxmlformats.org/officeDocument/2006/relationships/slide" Target="slide23.xml"/><Relationship Id="rId5" Type="http://schemas.openxmlformats.org/officeDocument/2006/relationships/slide" Target="slide84.xml"/><Relationship Id="rId15" Type="http://schemas.openxmlformats.org/officeDocument/2006/relationships/slide" Target="slide51.xml"/><Relationship Id="rId10" Type="http://schemas.openxmlformats.org/officeDocument/2006/relationships/slide" Target="slide181.xml"/><Relationship Id="rId19" Type="http://schemas.openxmlformats.org/officeDocument/2006/relationships/slide" Target="slide24.xml"/><Relationship Id="rId4" Type="http://schemas.openxmlformats.org/officeDocument/2006/relationships/slide" Target="slide73.xml"/><Relationship Id="rId9" Type="http://schemas.openxmlformats.org/officeDocument/2006/relationships/slide" Target="slide137.xml"/><Relationship Id="rId14" Type="http://schemas.openxmlformats.org/officeDocument/2006/relationships/slide" Target="slide66.xml"/><Relationship Id="rId22" Type="http://schemas.openxmlformats.org/officeDocument/2006/relationships/slide" Target="slide65.xml"/></Relationships>
</file>

<file path=ppt/slides/_rels/slide180.xml.rels><?xml version="1.0" encoding="UTF-8" standalone="yes"?>
<Relationships xmlns="http://schemas.openxmlformats.org/package/2006/relationships"><Relationship Id="rId3" Type="http://schemas.openxmlformats.org/officeDocument/2006/relationships/slide" Target="slide185.xml"/><Relationship Id="rId2" Type="http://schemas.openxmlformats.org/officeDocument/2006/relationships/slide" Target="slide184.xml"/><Relationship Id="rId1" Type="http://schemas.openxmlformats.org/officeDocument/2006/relationships/slideLayout" Target="../slideLayouts/slideLayout23.xml"/><Relationship Id="rId6" Type="http://schemas.openxmlformats.org/officeDocument/2006/relationships/slide" Target="slide17.xml"/><Relationship Id="rId5" Type="http://schemas.openxmlformats.org/officeDocument/2006/relationships/slide" Target="slide148.xml"/><Relationship Id="rId4" Type="http://schemas.openxmlformats.org/officeDocument/2006/relationships/slide" Target="slide181.xml"/></Relationships>
</file>

<file path=ppt/slides/_rels/slide181.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183.xml"/><Relationship Id="rId1" Type="http://schemas.openxmlformats.org/officeDocument/2006/relationships/slideLayout" Target="../slideLayouts/slideLayout23.xml"/><Relationship Id="rId5" Type="http://schemas.openxmlformats.org/officeDocument/2006/relationships/slide" Target="slide18.xml"/><Relationship Id="rId4" Type="http://schemas.openxmlformats.org/officeDocument/2006/relationships/slide" Target="slide180.xml"/></Relationships>
</file>

<file path=ppt/slides/_rels/slide182.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slide" Target="slide183.xml"/><Relationship Id="rId1" Type="http://schemas.openxmlformats.org/officeDocument/2006/relationships/slideLayout" Target="../slideLayouts/slideLayout23.xml"/><Relationship Id="rId5" Type="http://schemas.openxmlformats.org/officeDocument/2006/relationships/slide" Target="slide18.xml"/><Relationship Id="rId4" Type="http://schemas.openxmlformats.org/officeDocument/2006/relationships/slide" Target="slide180.xml"/></Relationships>
</file>

<file path=ppt/slides/_rels/slide183.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181.xml"/><Relationship Id="rId1" Type="http://schemas.openxmlformats.org/officeDocument/2006/relationships/slideLayout" Target="../slideLayouts/slideLayout23.xml"/><Relationship Id="rId5" Type="http://schemas.openxmlformats.org/officeDocument/2006/relationships/slide" Target="slide18.xml"/><Relationship Id="rId4" Type="http://schemas.openxmlformats.org/officeDocument/2006/relationships/slide" Target="slide180.xml"/></Relationships>
</file>

<file path=ppt/slides/_rels/slide18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0.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slide" Target="slide186.xml"/><Relationship Id="rId1" Type="http://schemas.openxmlformats.org/officeDocument/2006/relationships/slideLayout" Target="../slideLayouts/slideLayout23.xml"/><Relationship Id="rId5" Type="http://schemas.openxmlformats.org/officeDocument/2006/relationships/slide" Target="slide20.xml"/><Relationship Id="rId4" Type="http://schemas.openxmlformats.org/officeDocument/2006/relationships/slide" Target="slide187.xml"/></Relationships>
</file>

<file path=ppt/slides/_rels/slide186.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slide" Target="slide187.xml"/><Relationship Id="rId1" Type="http://schemas.openxmlformats.org/officeDocument/2006/relationships/slideLayout" Target="../slideLayouts/slideLayout23.xml"/><Relationship Id="rId5" Type="http://schemas.openxmlformats.org/officeDocument/2006/relationships/slide" Target="slide20.xml"/><Relationship Id="rId4" Type="http://schemas.openxmlformats.org/officeDocument/2006/relationships/slide" Target="slide185.xml"/></Relationships>
</file>

<file path=ppt/slides/_rels/slide187.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slide" Target="slide185.xml"/><Relationship Id="rId1" Type="http://schemas.openxmlformats.org/officeDocument/2006/relationships/slideLayout" Target="../slideLayouts/slideLayout23.xml"/><Relationship Id="rId5" Type="http://schemas.openxmlformats.org/officeDocument/2006/relationships/slide" Target="slide20.xml"/><Relationship Id="rId4" Type="http://schemas.openxmlformats.org/officeDocument/2006/relationships/slide" Target="slide186.xml"/></Relationships>
</file>

<file path=ppt/slides/_rels/slide188.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slide" Target="slide189.xm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slide" Target="slide18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slide" Target="slide97.xml"/><Relationship Id="rId13" Type="http://schemas.openxmlformats.org/officeDocument/2006/relationships/slide" Target="slide34.xml"/><Relationship Id="rId18" Type="http://schemas.openxmlformats.org/officeDocument/2006/relationships/slide" Target="slide24.xml"/><Relationship Id="rId3" Type="http://schemas.openxmlformats.org/officeDocument/2006/relationships/slide" Target="slide36.xml"/><Relationship Id="rId7" Type="http://schemas.openxmlformats.org/officeDocument/2006/relationships/slide" Target="slide23.xml"/><Relationship Id="rId12" Type="http://schemas.openxmlformats.org/officeDocument/2006/relationships/slide" Target="slide72.xml"/><Relationship Id="rId17" Type="http://schemas.openxmlformats.org/officeDocument/2006/relationships/slide" Target="slide51.xml"/><Relationship Id="rId2" Type="http://schemas.openxmlformats.org/officeDocument/2006/relationships/slide" Target="slide3.xml"/><Relationship Id="rId16" Type="http://schemas.openxmlformats.org/officeDocument/2006/relationships/slide" Target="slide77.xml"/><Relationship Id="rId1" Type="http://schemas.openxmlformats.org/officeDocument/2006/relationships/slideLayout" Target="../slideLayouts/slideLayout1.xml"/><Relationship Id="rId6" Type="http://schemas.openxmlformats.org/officeDocument/2006/relationships/slide" Target="slide64.xml"/><Relationship Id="rId11" Type="http://schemas.openxmlformats.org/officeDocument/2006/relationships/slide" Target="slide184.xml"/><Relationship Id="rId5" Type="http://schemas.openxmlformats.org/officeDocument/2006/relationships/slide" Target="slide103.xml"/><Relationship Id="rId15" Type="http://schemas.openxmlformats.org/officeDocument/2006/relationships/slide" Target="slide50.xml"/><Relationship Id="rId10" Type="http://schemas.openxmlformats.org/officeDocument/2006/relationships/slide" Target="slide141.xml"/><Relationship Id="rId19" Type="http://schemas.openxmlformats.org/officeDocument/2006/relationships/slide" Target="slide37.xml"/><Relationship Id="rId4" Type="http://schemas.openxmlformats.org/officeDocument/2006/relationships/slide" Target="slide55.xml"/><Relationship Id="rId9" Type="http://schemas.openxmlformats.org/officeDocument/2006/relationships/slide" Target="slide17.xml"/><Relationship Id="rId14" Type="http://schemas.openxmlformats.org/officeDocument/2006/relationships/slide" Target="slide3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www.education.gov.scot/Documents/dyw2-career-education-standard-0915.pdf" TargetMode="External"/><Relationship Id="rId5" Type="http://schemas.openxmlformats.org/officeDocument/2006/relationships/slide" Target="slide188.xml"/><Relationship Id="rId4" Type="http://schemas.openxmlformats.org/officeDocument/2006/relationships/slide" Target="slide146.xml"/></Relationships>
</file>

<file path=ppt/slides/_rels/slide20.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53.xml"/><Relationship Id="rId3" Type="http://schemas.openxmlformats.org/officeDocument/2006/relationships/slide" Target="slide51.xml"/><Relationship Id="rId7" Type="http://schemas.openxmlformats.org/officeDocument/2006/relationships/slide" Target="slide72.xml"/><Relationship Id="rId12" Type="http://schemas.openxmlformats.org/officeDocument/2006/relationships/slide" Target="slide185.xml"/><Relationship Id="rId2" Type="http://schemas.openxmlformats.org/officeDocument/2006/relationships/slide" Target="slide3.xml"/><Relationship Id="rId16" Type="http://schemas.openxmlformats.org/officeDocument/2006/relationships/slide" Target="slide70.xml"/><Relationship Id="rId1" Type="http://schemas.openxmlformats.org/officeDocument/2006/relationships/slideLayout" Target="../slideLayouts/slideLayout1.xml"/><Relationship Id="rId6" Type="http://schemas.openxmlformats.org/officeDocument/2006/relationships/slide" Target="slide78.xml"/><Relationship Id="rId11" Type="http://schemas.openxmlformats.org/officeDocument/2006/relationships/slide" Target="slide143.xml"/><Relationship Id="rId5" Type="http://schemas.openxmlformats.org/officeDocument/2006/relationships/slide" Target="slide35.xml"/><Relationship Id="rId15" Type="http://schemas.openxmlformats.org/officeDocument/2006/relationships/slide" Target="slide50.xml"/><Relationship Id="rId10" Type="http://schemas.openxmlformats.org/officeDocument/2006/relationships/slide" Target="slide17.xml"/><Relationship Id="rId4" Type="http://schemas.openxmlformats.org/officeDocument/2006/relationships/slide" Target="slide34.xml"/><Relationship Id="rId9" Type="http://schemas.openxmlformats.org/officeDocument/2006/relationships/slide" Target="slide49.xml"/><Relationship Id="rId14" Type="http://schemas.openxmlformats.org/officeDocument/2006/relationships/slide" Target="slide55.xml"/></Relationships>
</file>

<file path=ppt/slides/_rels/slide21.xml.rels><?xml version="1.0" encoding="UTF-8" standalone="yes"?>
<Relationships xmlns="http://schemas.openxmlformats.org/package/2006/relationships"><Relationship Id="rId3" Type="http://schemas.openxmlformats.org/officeDocument/2006/relationships/hyperlink" Target="https://www.myworldofwork.co.uk/my-career-options/job-profiles/air-traffic-controller" TargetMode="External"/><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myworldofwork.co.uk/my-career-options/job-profiles/animal-care-worker" TargetMode="External"/><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slide" Target="slide5.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hyperlink" Target="https://www.myworldofwork.co.uk/my-career-options/job-profiles/architect" TargetMode="External"/><Relationship Id="rId7" Type="http://schemas.openxmlformats.org/officeDocument/2006/relationships/hyperlink" Target="h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youtu.be/50VB2p0osbE" TargetMode="External"/><Relationship Id="rId11" Type="http://schemas.openxmlformats.org/officeDocument/2006/relationships/slide" Target="slide7.xml"/><Relationship Id="rId5" Type="http://schemas.openxmlformats.org/officeDocument/2006/relationships/image" Target="../media/image5.jpeg"/><Relationship Id="rId10" Type="http://schemas.openxmlformats.org/officeDocument/2006/relationships/slide" Target="slide6.xml"/><Relationship Id="rId4" Type="http://schemas.openxmlformats.org/officeDocument/2006/relationships/slide" Target="slide19.xml"/><Relationship Id="rId9" Type="http://schemas.openxmlformats.org/officeDocument/2006/relationships/slide" Target="slide10.xml"/></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hyperlink" Target="https://www.myworldofwork.co.uk/my-career-options/job-profiles/archaeologist" TargetMode="External"/><Relationship Id="rId7" Type="http://schemas.openxmlformats.org/officeDocument/2006/relationships/hyperlink" Target="h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nts.org.uk/what-we-do/archaeology/trust-at-work" TargetMode="External"/><Relationship Id="rId11" Type="http://schemas.openxmlformats.org/officeDocument/2006/relationships/hyperlink" Target="https://www.historicenvironment.scot/learn/ranger-service/" TargetMode="External"/><Relationship Id="rId5" Type="http://schemas.openxmlformats.org/officeDocument/2006/relationships/slide" Target="slide19.xml"/><Relationship Id="rId10" Type="http://schemas.openxmlformats.org/officeDocument/2006/relationships/image" Target="../media/image6.jpeg"/><Relationship Id="rId4" Type="http://schemas.openxmlformats.org/officeDocument/2006/relationships/hyperlink" Target="https://www.myworldofwork.co.uk/my-career-options/job-profiles/architect" TargetMode="External"/><Relationship Id="rId9" Type="http://schemas.openxmlformats.org/officeDocument/2006/relationships/hyperlink" Target="https://www.nts.org.uk/stories/inverewe-garden-and-estate-blooming-for-2-000-year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du.rsc.org/job-profiles/astrochemist/4010833.article" TargetMode="External"/><Relationship Id="rId7" Type="http://schemas.openxmlformats.org/officeDocument/2006/relationships/image" Target="../media/image7.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spacecareers.uk/?p=astrochemist" TargetMode="External"/><Relationship Id="rId5" Type="http://schemas.openxmlformats.org/officeDocument/2006/relationships/slide" Target="slide8.xml"/><Relationship Id="rId4" Type="http://schemas.openxmlformats.org/officeDocument/2006/relationships/hyperlink" Target="hhttps://www.myworldofwork.co.uk/my-career-options/job-profiles/chemis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https://www.myworldofwork.co.uk/my-career-options/job-profiles/chemist" TargetMode="External"/><Relationship Id="rId3" Type="http://schemas.openxmlformats.org/officeDocument/2006/relationships/hyperlink" Target="https://www.myworldofwork.co.uk/my-career-options/job-profiles/astronomer" TargetMode="External"/><Relationship Id="rId7" Type="http://schemas.openxmlformats.org/officeDocument/2006/relationships/hyperlink" Target="https://spacecareers.uk/?p=astrophysicists_astronomers"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20https:/youtu.be/Sil1TZhMxBg" TargetMode="External"/><Relationship Id="rId5" Type="http://schemas.openxmlformats.org/officeDocument/2006/relationships/slide" Target="slide8.xml"/><Relationship Id="rId10" Type="http://schemas.openxmlformats.org/officeDocument/2006/relationships/image" Target="../media/image8.jpeg"/><Relationship Id="rId4" Type="http://schemas.openxmlformats.org/officeDocument/2006/relationships/slide" Target="slide12.xml"/><Relationship Id="rId9" Type="http://schemas.openxmlformats.org/officeDocument/2006/relationships/hyperlink" Target="https://www.iop.org/careers/working-life/articles/2017/page_68800.html" TargetMode="External"/></Relationships>
</file>

<file path=ppt/slides/_rels/slide27.xml.rels><?xml version="1.0" encoding="UTF-8" standalone="yes"?>
<Relationships xmlns="http://schemas.openxmlformats.org/package/2006/relationships"><Relationship Id="rId8" Type="http://schemas.openxmlformats.org/officeDocument/2006/relationships/slide" Target="slide113.xml"/><Relationship Id="rId3" Type="http://schemas.openxmlformats.org/officeDocument/2006/relationships/hyperlink" Target="http://www.physics.org/careerprofile.asp?ProfileId=5" TargetMode="External"/><Relationship Id="rId7" Type="http://schemas.openxmlformats.org/officeDocument/2006/relationships/hyperlink" Target="https://youtu.be/YyKFobrJINE"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youtu.be/RKEQCsHaGyc" TargetMode="External"/><Relationship Id="rId5" Type="http://schemas.openxmlformats.org/officeDocument/2006/relationships/slide" Target="slide8.xml"/><Relationship Id="rId4" Type="http://schemas.openxmlformats.org/officeDocument/2006/relationships/slide" Target="slide12.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hyperlink" Target="https://www.bbc.co.uk/sounds/play/p07khjmc" TargetMode="External"/><Relationship Id="rId3" Type="http://schemas.openxmlformats.org/officeDocument/2006/relationships/slide" Target="slide14.xml"/><Relationship Id="rId7" Type="http://schemas.openxmlformats.org/officeDocument/2006/relationships/slide" Target="slide12.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hyperlink" Target="https://www.careers.nhs.scot/careers/explore-our-careers/healthcare-science/audiologist/" TargetMode="External"/><Relationship Id="rId4" Type="http://schemas.openxmlformats.org/officeDocument/2006/relationships/hyperlink" Target="https://www.myworldofwork.co.uk/my-career-options/job-profiles/audiologist" TargetMode="External"/><Relationship Id="rId9" Type="http://schemas.openxmlformats.org/officeDocument/2006/relationships/hyperlink" Target="hhttps://www.myworldofwork.co.uk/my-career-options/job-profiles/chemis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myworldofwork.co.uk/my-career-options/job-profiles/baker" TargetMode="External"/><Relationship Id="rId7"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https://www.myworldofwork.co.uk/my-career-options/job-profiles/chemist" TargetMode="External"/><Relationship Id="rId5" Type="http://schemas.openxmlformats.org/officeDocument/2006/relationships/hyperlink" Target="https://www.bbc.co.uk/sounds/play/p072vqpl" TargetMode="External"/><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slide" Target="slide148.xml"/><Relationship Id="rId3" Type="http://schemas.openxmlformats.org/officeDocument/2006/relationships/slide" Target="slide4.xml"/><Relationship Id="rId7" Type="http://schemas.openxmlformats.org/officeDocument/2006/relationships/slide" Target="slide111.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slide" Target="slide17.xml"/><Relationship Id="rId5" Type="http://schemas.openxmlformats.org/officeDocument/2006/relationships/slide" Target="slide13.xml"/><Relationship Id="rId10" Type="http://schemas.openxmlformats.org/officeDocument/2006/relationships/slide" Target="slide1.xml"/><Relationship Id="rId4" Type="http://schemas.openxmlformats.org/officeDocument/2006/relationships/slide" Target="slide9.xml"/><Relationship Id="rId9"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3.xml"/><Relationship Id="rId7" Type="http://schemas.openxmlformats.org/officeDocument/2006/relationships/slide" Target="slide1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https://www.myworldofwork.co.uk/my-career-options/job-profiles/chemist" TargetMode="External"/><Relationship Id="rId5" Type="http://schemas.openxmlformats.org/officeDocument/2006/relationships/hyperlink" Target="https://www.careers.nhs.scot/careers/explore-our-careers/healthcare-science/biomedical-scientist/" TargetMode="External"/><Relationship Id="rId4" Type="http://schemas.openxmlformats.org/officeDocument/2006/relationships/hyperlink" Target="https://www.myworldofwork.co.uk/my-career-options/job-profiles/biomedical-scientist" TargetMode="External"/></Relationships>
</file>

<file path=ppt/slides/_rels/slide3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2.xml"/><Relationship Id="rId7" Type="http://schemas.openxmlformats.org/officeDocument/2006/relationships/slide" Target="slide15.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hyperlink" Target="https://youtu.be/aZ3GPD_9Iq4" TargetMode="External"/><Relationship Id="rId5" Type="http://schemas.openxmlformats.org/officeDocument/2006/relationships/hyperlink" Target="https://www.myworldofwork.co.uk/my-career-options/job-profiles/biotechnologist" TargetMode="External"/><Relationship Id="rId4" Type="http://schemas.openxmlformats.org/officeDocument/2006/relationships/slide" Target="slide3.xml"/><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myworldofwork.co.uk/my-career-options/job-profiles/botanist" TargetMode="External"/><Relationship Id="rId7"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rbge.org.uk/learn/" TargetMode="External"/><Relationship Id="rId5" Type="http://schemas.openxmlformats.org/officeDocument/2006/relationships/slide" Target="slide5.xml"/><Relationship Id="rId4" Type="http://schemas.openxmlformats.org/officeDocument/2006/relationships/slide" Target="slide16.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slide" Target="slide7.xml"/><Relationship Id="rId5" Type="http://schemas.openxmlformats.org/officeDocument/2006/relationships/slide" Target="slide15.xml"/><Relationship Id="rId4" Type="http://schemas.openxmlformats.org/officeDocument/2006/relationships/hyperlink" Target="https://www.myworldofwork.co.uk/my-career-options/job-profiles/technical-brewer" TargetMode="External"/></Relationships>
</file>

<file path=ppt/slides/_rels/slide3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3.xml"/><Relationship Id="rId7" Type="http://schemas.openxmlformats.org/officeDocument/2006/relationships/slide" Target="slide20.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slide" Target="slide18.xml"/><Relationship Id="rId11" Type="http://schemas.openxmlformats.org/officeDocument/2006/relationships/image" Target="../media/image16.jpeg"/><Relationship Id="rId5" Type="http://schemas.openxmlformats.org/officeDocument/2006/relationships/slide" Target="slide19.xml"/><Relationship Id="rId10" Type="http://schemas.openxmlformats.org/officeDocument/2006/relationships/hyperlink" Target="https://youtu.be/i_nBSkR64Z4" TargetMode="External"/><Relationship Id="rId4" Type="http://schemas.openxmlformats.org/officeDocument/2006/relationships/hyperlink" Target="https://www.myworldofwork.co.uk/my-career-options/job-profiles/chemical-engineer" TargetMode="External"/><Relationship Id="rId9" Type="http://schemas.openxmlformats.org/officeDocument/2006/relationships/slide" Target="slide14.xml"/></Relationships>
</file>

<file path=ppt/slides/_rels/slide3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hyperlink" Target="https://www.myworldofwork.co.uk/my-career-options/job-profiles/chemist" TargetMode="External"/><Relationship Id="rId7"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19.xml"/><Relationship Id="rId10" Type="http://schemas.openxmlformats.org/officeDocument/2006/relationships/hyperlink" Target="hhttps://www.myworldofwork.co.uk/my-career-options/job-profiles/chemist" TargetMode="External"/><Relationship Id="rId4" Type="http://schemas.openxmlformats.org/officeDocument/2006/relationships/image" Target="../media/image17.jpeg"/><Relationship Id="rId9" Type="http://schemas.openxmlformats.org/officeDocument/2006/relationships/hyperlink" Target="http://www.rsc.org/careers/future/your-future-chemistry"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www.myworldofwork.co.uk/my-career-options/job-profiles/civil-engineer" TargetMode="External"/><Relationship Id="rId7" Type="http://schemas.openxmlformats.org/officeDocument/2006/relationships/hyperlink" Target="https://www.facesofwindenergy.com/ianparke"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0.xml"/><Relationship Id="rId4" Type="http://schemas.openxmlformats.org/officeDocument/2006/relationships/hyperlink" Target="http://www.physics.org/careerprofile.asp?ProfileId=50"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nts.org.uk/what-we-do/buildings/trust-at-work" TargetMode="External"/><Relationship Id="rId3" Type="http://schemas.openxmlformats.org/officeDocument/2006/relationships/hyperlink" Target="https://www.myworldofwork.co.uk/my-career-options/job-profiles/archaeologist" TargetMode="External"/><Relationship Id="rId7" Type="http://schemas.openxmlformats.org/officeDocument/2006/relationships/slide" Target="slide18.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https://www.myworldofwork.co.uk/my-career-options/job-profiles/chemist" TargetMode="External"/><Relationship Id="rId5" Type="http://schemas.openxmlformats.org/officeDocument/2006/relationships/hyperlink" Target="https://www.nts.org.uk/what-we-do/collections/trust-at-work" TargetMode="External"/><Relationship Id="rId10" Type="http://schemas.openxmlformats.org/officeDocument/2006/relationships/hyperlink" Target="https://www.historicenvironment.scot/learn/ranger-service/" TargetMode="External"/><Relationship Id="rId4" Type="http://schemas.openxmlformats.org/officeDocument/2006/relationships/hyperlink" Target="https://www.myworldofwork.co.uk/my-career-options/job-profiles/architect" TargetMode="External"/><Relationship Id="rId9"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hyperlink" Target="https://www.myworldofwork.co.uk/my-career-options/job-profiles/construction-manag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slide" Target="slide11.xml"/><Relationship Id="rId4" Type="http://schemas.openxmlformats.org/officeDocument/2006/relationships/hyperlink" Target="hhttps://www.myworldofwork.co.uk/my-career-options/job-profiles/chemis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historicenvironment.scot/learn/ranger-service/" TargetMode="External"/><Relationship Id="rId3" Type="http://schemas.openxmlformats.org/officeDocument/2006/relationships/hyperlink" Target="https://www.nts.org.uk/what-we-do/countryside-and-wildlife/countryside-rangers" TargetMode="External"/><Relationship Id="rId7" Type="http://schemas.openxmlformats.org/officeDocument/2006/relationships/hyperlink" Target="https://www.myworldofwork.co.uk/my-career-options/job-profiles/countryside-offic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s://www.nts.org.uk/what-we-do/countryside-and-wildlife/trust-at-work" TargetMode="Externa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6.xml"/><Relationship Id="rId7" Type="http://schemas.openxmlformats.org/officeDocument/2006/relationships/slide" Target="slide149.xml"/><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slide" Target="slide112.xml"/><Relationship Id="rId5" Type="http://schemas.openxmlformats.org/officeDocument/2006/relationships/slide" Target="slide3.xml"/><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hyperlink" Target="https://www.myworldofwork.co.uk/my-career-options/job-profiles/countryside-ranger" TargetMode="External"/><Relationship Id="rId7" Type="http://schemas.openxmlformats.org/officeDocument/2006/relationships/hyperlink" Target="https://www.historicenvironment.scot/learn/ranger-service/"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slide" Target="slide5.xml"/><Relationship Id="rId4" Type="http://schemas.openxmlformats.org/officeDocument/2006/relationships/hyperlink" Target="https://www.nts.org.uk/what-we-do/countryside-and-wildlife/countryside-ranger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myworldofwork.co.uk/my-career-options/job-profiles/dental-nurse" TargetMode="External"/><Relationship Id="rId7" Type="http://schemas.openxmlformats.org/officeDocument/2006/relationships/image" Target="../media/image23.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hyperlink" Target="hhttps://www.myworldofwork.co.uk/my-career-options/job-profiles/chemist" TargetMode="External"/><Relationship Id="rId4" Type="http://schemas.openxmlformats.org/officeDocument/2006/relationships/hyperlink" Target="https://www.careers.nhs.scot/careers/explore-our-careers/dental/dental-nurse/" TargetMode="External"/></Relationships>
</file>

<file path=ppt/slides/_rels/slide42.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hyperlink" Target="https://www.myworldofwork.co.uk/my-career-options/job-profiles/dental-hygien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hyperlink" Target="https://www.careers.nhs.scot/careers/explore-our-careers/dental/dental-nurse/" TargetMode="External"/><Relationship Id="rId4" Type="http://schemas.openxmlformats.org/officeDocument/2006/relationships/hyperlink" Target="https://youtu.be/GLWY7FFimA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www.myworldofwork.co.uk/my-career-options/job-profiles/dentist" TargetMode="External"/><Relationship Id="rId7" Type="http://schemas.openxmlformats.org/officeDocument/2006/relationships/hyperlink" Target="https://www.careers.nhs.scot/careers/explore-our-careers/dental/dent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https://www.myworldofwork.co.uk/my-career-options/job-profiles/chemist" TargetMode="External"/><Relationship Id="rId5" Type="http://schemas.openxmlformats.org/officeDocument/2006/relationships/hyperlink" Target="https://www.careers.nhs.scot/careers/explore-our-careers/dentistry/dentist/" TargetMode="External"/><Relationship Id="rId4" Type="http://schemas.openxmlformats.org/officeDocument/2006/relationships/slide" Target="slide14.xml"/></Relationships>
</file>

<file path=ppt/slides/_rels/slide4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hyperlink" Target="https://www.myworldofwork.co.uk/my-career-options/job-profiles/design-engineer" TargetMode="External"/><Relationship Id="rId7" Type="http://schemas.openxmlformats.org/officeDocument/2006/relationships/slide" Target="slide6.xml"/><Relationship Id="rId12" Type="http://schemas.openxmlformats.org/officeDocument/2006/relationships/hyperlink" Target="h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hyperlink" Target="http://www.iop.org/careers/working-life/articles/2016/page_68444.html" TargetMode="External"/><Relationship Id="rId5" Type="http://schemas.openxmlformats.org/officeDocument/2006/relationships/image" Target="../media/image26.png"/><Relationship Id="rId10" Type="http://schemas.openxmlformats.org/officeDocument/2006/relationships/hyperlink" Target="https://www.myworldofwork.co.uk/my-career-options/job-profiles/aerospace-engineer" TargetMode="External"/><Relationship Id="rId4" Type="http://schemas.openxmlformats.org/officeDocument/2006/relationships/hyperlink" Target="https://www.facesofwindenergy.com/laurasola" TargetMode="External"/><Relationship Id="rId9" Type="http://schemas.openxmlformats.org/officeDocument/2006/relationships/slide" Target="slide8.xml"/></Relationships>
</file>

<file path=ppt/slides/_rels/slide45.xml.rels><?xml version="1.0" encoding="UTF-8" standalone="yes"?>
<Relationships xmlns="http://schemas.openxmlformats.org/package/2006/relationships"><Relationship Id="rId3" Type="http://schemas.openxmlformats.org/officeDocument/2006/relationships/hyperlink" Target="https://www.myworldofwork.co.uk/my-career-options/job-profiles/dispensing-optician"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slide" Target="slide12.xml"/><Relationship Id="rId4" Type="http://schemas.openxmlformats.org/officeDocument/2006/relationships/hyperlink" Target="http://www.careers.nhs.scot/careers/explore-our-careers/optometry/dispensing-optician/"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myworldofwork.co.uk/my-career-options/job-profiles/doctor-gp" TargetMode="External"/><Relationship Id="rId7" Type="http://schemas.openxmlformats.org/officeDocument/2006/relationships/slide" Target="slide15.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28.jpeg"/><Relationship Id="rId4" Type="http://schemas.openxmlformats.org/officeDocument/2006/relationships/hyperlink" Target="https://www.careers.nhs.scot/careers/explore-our-careers/medica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myworldofwork.co.uk/my-career-options/job-profiles/electrician" TargetMode="External"/><Relationship Id="rId7" Type="http://schemas.openxmlformats.org/officeDocument/2006/relationships/slide" Target="slide11.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image" Target="../media/image29.jpeg"/><Relationship Id="rId4" Type="http://schemas.openxmlformats.org/officeDocument/2006/relationships/hyperlink" Target="hhttps://www.myworldofwork.co.uk/my-career-options/job-profiles/chemis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yworldofwork.co.uk/my-career-options/job-profiles/electricity-distribution-work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slide" Target="slide11.xml"/><Relationship Id="rId4" Type="http://schemas.openxmlformats.org/officeDocument/2006/relationships/hyperlink" Target="hhttps://www.myworldofwork.co.uk/my-career-options/job-profiles/chemist"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myworldofwork.co.uk/my-career-options/job-profiles/electronics-engineering-technician" TargetMode="External"/><Relationship Id="rId7" Type="http://schemas.openxmlformats.org/officeDocument/2006/relationships/image" Target="../media/image31.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20.xml"/><Relationship Id="rId4" Type="http://schemas.openxmlformats.org/officeDocument/2006/relationships/hyperlink" Target="hhttps://www.myworldofwork.co.uk/my-career-options/job-profiles/chemist"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60.xml"/><Relationship Id="rId3" Type="http://schemas.openxmlformats.org/officeDocument/2006/relationships/slide" Target="slide4.xml"/><Relationship Id="rId7" Type="http://schemas.openxmlformats.org/officeDocument/2006/relationships/slide" Target="slide22.xml"/><Relationship Id="rId12" Type="http://schemas.openxmlformats.org/officeDocument/2006/relationships/slide" Target="slide55.xml"/><Relationship Id="rId2" Type="http://schemas.openxmlformats.org/officeDocument/2006/relationships/slide" Target="slide3.xml"/><Relationship Id="rId16" Type="http://schemas.openxmlformats.org/officeDocument/2006/relationships/slide" Target="slide69.xml"/><Relationship Id="rId1" Type="http://schemas.openxmlformats.org/officeDocument/2006/relationships/slideLayout" Target="../slideLayouts/slideLayout1.xml"/><Relationship Id="rId6" Type="http://schemas.openxmlformats.org/officeDocument/2006/relationships/slide" Target="slide109.xml"/><Relationship Id="rId11" Type="http://schemas.openxmlformats.org/officeDocument/2006/relationships/slide" Target="slide61.xml"/><Relationship Id="rId5" Type="http://schemas.openxmlformats.org/officeDocument/2006/relationships/slide" Target="slide150.xml"/><Relationship Id="rId15" Type="http://schemas.openxmlformats.org/officeDocument/2006/relationships/slide" Target="slide110.xml"/><Relationship Id="rId10" Type="http://schemas.openxmlformats.org/officeDocument/2006/relationships/slide" Target="slide32.xml"/><Relationship Id="rId4" Type="http://schemas.openxmlformats.org/officeDocument/2006/relationships/slide" Target="slide113.xml"/><Relationship Id="rId9" Type="http://schemas.openxmlformats.org/officeDocument/2006/relationships/slide" Target="slide87.xml"/><Relationship Id="rId14" Type="http://schemas.openxmlformats.org/officeDocument/2006/relationships/slide" Target="slide76.xml"/></Relationships>
</file>

<file path=ppt/slides/_rels/slide50.xml.rels><?xml version="1.0" encoding="UTF-8" standalone="yes"?>
<Relationships xmlns="http://schemas.openxmlformats.org/package/2006/relationships"><Relationship Id="rId8" Type="http://schemas.openxmlformats.org/officeDocument/2006/relationships/hyperlink" Target="hhttps://www.myworldofwork.co.uk/my-career-options/job-profiles/chemist" TargetMode="External"/><Relationship Id="rId3" Type="http://schemas.openxmlformats.org/officeDocument/2006/relationships/hyperlink" Target="http://www.iop.org/careers/working-life/articles/page_71255.html" TargetMode="External"/><Relationship Id="rId7" Type="http://schemas.openxmlformats.org/officeDocument/2006/relationships/hyperlink" Target="https://www.facesofwindenergy.com/conaill-soraghan" TargetMode="External"/><Relationship Id="rId12" Type="http://schemas.openxmlformats.org/officeDocument/2006/relationships/slide" Target="slide19.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hyperlink" Target="http://www.iop.org/careers/working-life/articles/page_58062.html" TargetMode="External"/><Relationship Id="rId5" Type="http://schemas.openxmlformats.org/officeDocument/2006/relationships/slide" Target="slide6.xml"/><Relationship Id="rId10" Type="http://schemas.openxmlformats.org/officeDocument/2006/relationships/image" Target="../media/image32.png"/><Relationship Id="rId4" Type="http://schemas.openxmlformats.org/officeDocument/2006/relationships/hyperlink" Target="https://www.myworldofwork.co.uk/my-career-options/job-profiles/energy-engineer" TargetMode="External"/><Relationship Id="rId9" Type="http://schemas.openxmlformats.org/officeDocument/2006/relationships/hyperlink" Target="https://www.facesofwindenergy.com/julietdavenport" TargetMode="External"/></Relationships>
</file>

<file path=ppt/slides/_rels/slide5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hyperlink" Target="https://edu.rsc.org/job-profiles/laboratory-technician-and-higher-apprentice-solar/4010855.article" TargetMode="External"/><Relationship Id="rId7" Type="http://schemas.openxmlformats.org/officeDocument/2006/relationships/slide" Target="slide6.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www.rsc.org/diversity/175-faces/all-faces/saiful-islam/" TargetMode="External"/><Relationship Id="rId11" Type="http://schemas.openxmlformats.org/officeDocument/2006/relationships/hyperlink" Target="https://edu.rsc.org/job-profiles/project-leader-in-enhanced-experimentation-oil-and-gas/4010837.article" TargetMode="External"/><Relationship Id="rId5" Type="http://schemas.openxmlformats.org/officeDocument/2006/relationships/hyperlink" Target="http://www.physics.org/careerprofile.asp?ProfileId=35" TargetMode="External"/><Relationship Id="rId10" Type="http://schemas.openxmlformats.org/officeDocument/2006/relationships/image" Target="../media/image33.jpeg"/><Relationship Id="rId4" Type="http://schemas.openxmlformats.org/officeDocument/2006/relationships/hyperlink" Target="hhttps://www.myworldofwork.co.uk/my-career-options/job-profiles/chemist" TargetMode="External"/><Relationship Id="rId9" Type="http://schemas.openxmlformats.org/officeDocument/2006/relationships/slide" Target="slide19.xml"/></Relationships>
</file>

<file path=ppt/slides/_rels/slide5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4.jpeg"/><Relationship Id="rId3" Type="http://schemas.openxmlformats.org/officeDocument/2006/relationships/slide" Target="slide3.xml"/><Relationship Id="rId7" Type="http://schemas.openxmlformats.org/officeDocument/2006/relationships/hyperlink" Target="https://youtu.be/G0GaehIP23M" TargetMode="External"/><Relationship Id="rId12" Type="http://schemas.openxmlformats.org/officeDocument/2006/relationships/hyperlink" Target="https://www.openreach.com/careers/trainee-engineer-roles" TargetMode="Externa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hyperlink" Target="https://www.myworldofwork.co.uk/modern-apprenticeships/engineering" TargetMode="External"/><Relationship Id="rId11" Type="http://schemas.openxmlformats.org/officeDocument/2006/relationships/slide" Target="slide11.xml"/><Relationship Id="rId5" Type="http://schemas.openxmlformats.org/officeDocument/2006/relationships/hyperlink" Target="hhttps://www.myworldofwork.co.uk/my-career-options/job-profiles/chemist" TargetMode="External"/><Relationship Id="rId10" Type="http://schemas.openxmlformats.org/officeDocument/2006/relationships/slide" Target="slide7.xml"/><Relationship Id="rId4" Type="http://schemas.openxmlformats.org/officeDocument/2006/relationships/hyperlink" Target="https://www.facesofwindenergy.com/george-hedley" TargetMode="External"/><Relationship Id="rId9" Type="http://schemas.openxmlformats.org/officeDocument/2006/relationships/slide" Target="slide6.xml"/><Relationship Id="rId14" Type="http://schemas.openxmlformats.org/officeDocument/2006/relationships/hyperlink" Target="https://youtu.be/utedTVrSwW4" TargetMode="External"/></Relationships>
</file>

<file path=ppt/slides/_rels/slide5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hyperlink" Target="https://www.facesofwindenergy.com/rosie-vetter" TargetMode="External"/><Relationship Id="rId7"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edu.rsc.org/job-profiles/sustainability-manager/4010821.article" TargetMode="External"/><Relationship Id="rId11" Type="http://schemas.openxmlformats.org/officeDocument/2006/relationships/hyperlink" Target="https://www.myworldofwork.co.uk/my-career-options/job-profiles/environmental-consultant" TargetMode="External"/><Relationship Id="rId5" Type="http://schemas.openxmlformats.org/officeDocument/2006/relationships/hyperlink" Target="http://www.physics.org/careersector.asp?SectorId=6" TargetMode="External"/><Relationship Id="rId10" Type="http://schemas.openxmlformats.org/officeDocument/2006/relationships/image" Target="../media/image35.png"/><Relationship Id="rId4" Type="http://schemas.openxmlformats.org/officeDocument/2006/relationships/hyperlink" Target="hhttps://www.myworldofwork.co.uk/my-career-options/job-profiles/chemist" TargetMode="External"/><Relationship Id="rId9" Type="http://schemas.openxmlformats.org/officeDocument/2006/relationships/slide" Target="slide7.xml"/></Relationships>
</file>

<file path=ppt/slides/_rels/slide54.xml.rels><?xml version="1.0" encoding="UTF-8" standalone="yes"?>
<Relationships xmlns="http://schemas.openxmlformats.org/package/2006/relationships"><Relationship Id="rId8" Type="http://schemas.openxmlformats.org/officeDocument/2006/relationships/hyperlink" Target="https://www.foodstandards.gov.scot/about-us" TargetMode="External"/><Relationship Id="rId3" Type="http://schemas.openxmlformats.org/officeDocument/2006/relationships/hyperlink" Target="https://www.myworldofwork.co.uk/my-career-options/job-profiles/environmental-health-officer" TargetMode="External"/><Relationship Id="rId7"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foodstandards.gov.scot/education-resources" TargetMode="External"/><Relationship Id="rId5" Type="http://schemas.openxmlformats.org/officeDocument/2006/relationships/slide" Target="slide15.xml"/><Relationship Id="rId4" Type="http://schemas.openxmlformats.org/officeDocument/2006/relationships/hyperlink" Target="hhttps://www.myworldofwork.co.uk/my-career-options/job-profiles/chemist" TargetMode="External"/></Relationships>
</file>

<file path=ppt/slides/_rels/slide5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7.jpeg"/><Relationship Id="rId3" Type="http://schemas.openxmlformats.org/officeDocument/2006/relationships/hyperlink" Target="https://edu.rsc.org/job-profiles/environmental-chemist/4010879.article" TargetMode="External"/><Relationship Id="rId7" Type="http://schemas.openxmlformats.org/officeDocument/2006/relationships/slide" Target="slide20.xml"/><Relationship Id="rId12" Type="http://schemas.openxmlformats.org/officeDocument/2006/relationships/hyperlink" Target="https://youtu.be/Mj8hzt6t0bU"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hyperlink" Target="https://youtu.be/Lm-MCkNEosA" TargetMode="External"/><Relationship Id="rId5" Type="http://schemas.openxmlformats.org/officeDocument/2006/relationships/slide" Target="slide5.xml"/><Relationship Id="rId10" Type="http://schemas.openxmlformats.org/officeDocument/2006/relationships/hyperlink" Target="https://www.myworldofwork.co.uk/my-career-options/job-profiles/chemist" TargetMode="External"/><Relationship Id="rId4" Type="http://schemas.openxmlformats.org/officeDocument/2006/relationships/hyperlink" Target="hhttps://www.myworldofwork.co.uk/my-career-options/job-profiles/chemist" TargetMode="External"/><Relationship Id="rId9" Type="http://schemas.openxmlformats.org/officeDocument/2006/relationships/hyperlink" Target="https://edu.rsc.org/job-profiles/atmospheric-chemist/4010839.articl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myworldofwork.co.uk/my-career-options/job-profiles/farm-worker" TargetMode="External"/><Relationship Id="rId7" Type="http://schemas.openxmlformats.org/officeDocument/2006/relationships/hyperlink" Target="https://www.myworldofwork.co.uk/my-career-options/job-profiles/chem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scotland.lantra.co.uk/careers/job/general-farm-worker" TargetMode="External"/><Relationship Id="rId5" Type="http://schemas.openxmlformats.org/officeDocument/2006/relationships/slide" Target="slide16.xml"/><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3.xml"/><Relationship Id="rId7" Type="http://schemas.openxmlformats.org/officeDocument/2006/relationships/slide" Target="slide15.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hyperlink" Target="https://www.uk-cpi.com/careers/apprenticeships" TargetMode="External"/><Relationship Id="rId5" Type="http://schemas.openxmlformats.org/officeDocument/2006/relationships/hyperlink" Target="https://youtu.be/p5fda7S3Crc" TargetMode="External"/><Relationship Id="rId4" Type="http://schemas.openxmlformats.org/officeDocument/2006/relationships/hyperlink" Target="https://www.myworldofwork.co.uk/my-career-options/job-profiles/technical-brewer" TargetMode="External"/><Relationship Id="rId9" Type="http://schemas.openxmlformats.org/officeDocument/2006/relationships/image" Target="../media/image39.png"/></Relationships>
</file>

<file path=ppt/slides/_rels/slide58.xml.rels><?xml version="1.0" encoding="UTF-8" standalone="yes"?>
<Relationships xmlns="http://schemas.openxmlformats.org/package/2006/relationships"><Relationship Id="rId8" Type="http://schemas.openxmlformats.org/officeDocument/2006/relationships/hyperlink" Target="https://edu.rsc.org/job-profiles/associate-principal-scientist-food/4010946.article" TargetMode="External"/><Relationship Id="rId3" Type="http://schemas.openxmlformats.org/officeDocument/2006/relationships/slide" Target="slide15.xml"/><Relationship Id="rId7" Type="http://schemas.openxmlformats.org/officeDocument/2006/relationships/hyperlink" Target="https://edu.rsc.org/job-profiles/flavourist-and-innovation-director/4010918.article"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slide" Target="slide131.xml"/><Relationship Id="rId4" Type="http://schemas.openxmlformats.org/officeDocument/2006/relationships/hyperlink" Target="https://www.myworldofwork.co.uk/my-career-options/job-profiles/food-scientist-or-food-technologist"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rsc.org/careers/future/forensic-scientist" TargetMode="External"/><Relationship Id="rId3" Type="http://schemas.openxmlformats.org/officeDocument/2006/relationships/hyperlink" Target="https://www.myworldofwork.co.uk/my-career-options/job-profiles/forensic-scientist" TargetMode="External"/><Relationship Id="rId7" Type="http://schemas.openxmlformats.org/officeDocument/2006/relationships/slide" Target="slide18.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slide" Target="slide132.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3.xml"/><Relationship Id="rId3" Type="http://schemas.openxmlformats.org/officeDocument/2006/relationships/slide" Target="slide44.xml"/><Relationship Id="rId7" Type="http://schemas.openxmlformats.org/officeDocument/2006/relationships/slide" Target="slide52.xml"/><Relationship Id="rId12" Type="http://schemas.openxmlformats.org/officeDocument/2006/relationships/slide" Target="slide71.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50.xml"/><Relationship Id="rId15" Type="http://schemas.openxmlformats.org/officeDocument/2006/relationships/slide" Target="slide93.xml"/><Relationship Id="rId10" Type="http://schemas.openxmlformats.org/officeDocument/2006/relationships/slide" Target="slide154.xml"/><Relationship Id="rId4" Type="http://schemas.openxmlformats.org/officeDocument/2006/relationships/slide" Target="slide53.xml"/><Relationship Id="rId9" Type="http://schemas.openxmlformats.org/officeDocument/2006/relationships/slide" Target="slide116.xml"/><Relationship Id="rId14" Type="http://schemas.openxmlformats.org/officeDocument/2006/relationships/slide" Target="slide47.xml"/></Relationships>
</file>

<file path=ppt/slides/_rels/slide60.xml.rels><?xml version="1.0" encoding="UTF-8" standalone="yes"?>
<Relationships xmlns="http://schemas.openxmlformats.org/package/2006/relationships"><Relationship Id="rId8" Type="http://schemas.openxmlformats.org/officeDocument/2006/relationships/hyperlink" Target="https://www.myworldofwork.co.uk/my-career-options/job-profiles/chemist" TargetMode="External"/><Relationship Id="rId3" Type="http://schemas.openxmlformats.org/officeDocument/2006/relationships/slide" Target="slide5.xml"/><Relationship Id="rId7" Type="http://schemas.openxmlformats.org/officeDocument/2006/relationships/hyperlink" Target="https://www.scotland.lantra.co.uk/careers/job/forestry-work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slide" Target="slide133.xml"/><Relationship Id="rId4" Type="http://schemas.openxmlformats.org/officeDocument/2006/relationships/hyperlink" Target="https://www.myworldofwork.co.uk/my-career-options/job-profiles/forest-worker"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rbge.org.uk/learn/" TargetMode="External"/><Relationship Id="rId3" Type="http://schemas.openxmlformats.org/officeDocument/2006/relationships/hyperlink" Target="https://www.myworldofwork.co.uk/my-career-options/job-profiles/gardener" TargetMode="External"/><Relationship Id="rId7" Type="http://schemas.openxmlformats.org/officeDocument/2006/relationships/image" Target="../media/image43.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nts.org.uk/what-we-do/gardens/trust-at-work" TargetMode="External"/><Relationship Id="rId5" Type="http://schemas.openxmlformats.org/officeDocument/2006/relationships/hyperlink" Target="https://www.nts.org.uk/what-we-do/gardens/training" TargetMode="External"/><Relationship Id="rId10" Type="http://schemas.openxmlformats.org/officeDocument/2006/relationships/hyperlink" Target="https://www.myworldofwork.co.uk/my-career-options/job-profiles/chemist" TargetMode="External"/><Relationship Id="rId4" Type="http://schemas.openxmlformats.org/officeDocument/2006/relationships/slide" Target="slide5.xml"/><Relationship Id="rId9" Type="http://schemas.openxmlformats.org/officeDocument/2006/relationships/hyperlink" Target="https://www.scotland.lantra.co.uk/careers/job/gardener-grounds-maintenance-worker"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myworldofwork.co.uk/my-career-options/job-profiles/gas-service-technician" TargetMode="External"/><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slide" Target="slide7.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myworldofwork.co.uk/my-career-options/job-profiles/geneticist" TargetMode="External"/><Relationship Id="rId7" Type="http://schemas.openxmlformats.org/officeDocument/2006/relationships/slide" Target="slide15.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hyperlink" Target="hhttps://www.myworldofwork.co.uk/my-career-options/job-profiles/chemist" TargetMode="External"/><Relationship Id="rId4" Type="http://schemas.openxmlformats.org/officeDocument/2006/relationships/hyperlink" Target="https://www.careers.nhs.scot/careers/explore-our-careers/healthcare-science/clinical-scientist-life-sciences/"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bgs.ac.uk/research/ukgeology/scotland/assyntCulmination.html" TargetMode="External"/><Relationship Id="rId3" Type="http://schemas.openxmlformats.org/officeDocument/2006/relationships/hyperlink" Target="https://www.myworldofwork.co.uk/my-career-options/job-profiles/geoscientist" TargetMode="External"/><Relationship Id="rId7" Type="http://schemas.openxmlformats.org/officeDocument/2006/relationships/hyperlink" Target="https://youtu.be/pkOVo-0g2Dg"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youtu.be/VjmJCRNxDHA" TargetMode="External"/><Relationship Id="rId5" Type="http://schemas.openxmlformats.org/officeDocument/2006/relationships/hyperlink" Target="https://www.bgs.ac.uk/about-bgs/working-with-us/bgs-case-studies/" TargetMode="External"/><Relationship Id="rId4" Type="http://schemas.openxmlformats.org/officeDocument/2006/relationships/slide" Target="slide19.xml"/><Relationship Id="rId9"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hyperlink" Target="https://www.myworldofwork.co.uk/my-career-options/job-profiles/hairdress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slide" Target="slide137.xml"/><Relationship Id="rId4" Type="http://schemas.openxmlformats.org/officeDocument/2006/relationships/slide" Target="slide18.xml"/></Relationships>
</file>

<file path=ppt/slides/_rels/slide66.xml.rels><?xml version="1.0" encoding="UTF-8" standalone="yes"?>
<Relationships xmlns="http://schemas.openxmlformats.org/package/2006/relationships"><Relationship Id="rId3" Type="http://schemas.openxmlformats.org/officeDocument/2006/relationships/hyperlink" Target="https://www.myworldofwork.co.uk/my-career-options/job-profiles/health-and-safety-advis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careers.hse.gov.uk/professions/health-and-safety-inspectors/" TargetMode="External"/><Relationship Id="rId5" Type="http://schemas.openxmlformats.org/officeDocument/2006/relationships/image" Target="../media/image48.png"/><Relationship Id="rId4" Type="http://schemas.openxmlformats.org/officeDocument/2006/relationships/slide" Target="slide18.xml"/></Relationships>
</file>

<file path=ppt/slides/_rels/slide6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hyperlink" Target="https://www.myworldofwork.co.uk/my-career-options/job-profiles/health-visitor" TargetMode="External"/><Relationship Id="rId7" Type="http://schemas.openxmlformats.org/officeDocument/2006/relationships/slide" Target="slide16.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hyperlink" Target="https://www.careers.nhs.scot/careers/explore-our-careers/nursing/health-visitor/" TargetMode="External"/><Relationship Id="rId4" Type="http://schemas.openxmlformats.org/officeDocument/2006/relationships/hyperlink" Target="http://www.careers.nhs.scot/careers/explore-our-careers/nursing/health-visitor/"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myworldofwork.co.uk/my-career-options/job-profiles/heating-and-ventilation-engine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slide" Target="slide6.xml"/><Relationship Id="rId4" Type="http://schemas.openxmlformats.org/officeDocument/2006/relationships/hyperlink" Target="hhttps://www.myworldofwork.co.uk/my-career-options/job-profiles/chemist"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myworldofwork.co.uk/my-career-options/job-profiles/chemist" TargetMode="External"/><Relationship Id="rId3" Type="http://schemas.openxmlformats.org/officeDocument/2006/relationships/hyperlink" Target="https://www.myworldofwork.co.uk/my-career-options/job-profiles/botanist" TargetMode="External"/><Relationship Id="rId7" Type="http://schemas.openxmlformats.org/officeDocument/2006/relationships/hyperlink" Target="https://www.scotland.lantra.co.uk/careers/job/horticultural-technician"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hyperlink" Target="https://www.rbge.org.uk/learn/" TargetMode="Externa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72.xml"/><Relationship Id="rId18" Type="http://schemas.openxmlformats.org/officeDocument/2006/relationships/slide" Target="slide77.xml"/><Relationship Id="rId3" Type="http://schemas.openxmlformats.org/officeDocument/2006/relationships/slide" Target="slide102.xml"/><Relationship Id="rId21" Type="http://schemas.openxmlformats.org/officeDocument/2006/relationships/slide" Target="slide57.xml"/><Relationship Id="rId7" Type="http://schemas.openxmlformats.org/officeDocument/2006/relationships/slide" Target="slide50.xml"/><Relationship Id="rId12" Type="http://schemas.openxmlformats.org/officeDocument/2006/relationships/slide" Target="slide51.xml"/><Relationship Id="rId17" Type="http://schemas.openxmlformats.org/officeDocument/2006/relationships/slide" Target="slide52.xml"/><Relationship Id="rId25" Type="http://schemas.openxmlformats.org/officeDocument/2006/relationships/slide" Target="slide74.xml"/><Relationship Id="rId2" Type="http://schemas.openxmlformats.org/officeDocument/2006/relationships/slide" Target="slide3.xml"/><Relationship Id="rId16" Type="http://schemas.openxmlformats.org/officeDocument/2006/relationships/slide" Target="slide44.xml"/><Relationship Id="rId20"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slide" Target="slide156.xml"/><Relationship Id="rId11" Type="http://schemas.openxmlformats.org/officeDocument/2006/relationships/slide" Target="slide78.xml"/><Relationship Id="rId24" Type="http://schemas.openxmlformats.org/officeDocument/2006/relationships/slide" Target="slide93.xml"/><Relationship Id="rId5" Type="http://schemas.openxmlformats.org/officeDocument/2006/relationships/slide" Target="slide118.xml"/><Relationship Id="rId15" Type="http://schemas.openxmlformats.org/officeDocument/2006/relationships/slide" Target="slide23.xml"/><Relationship Id="rId23" Type="http://schemas.openxmlformats.org/officeDocument/2006/relationships/slide" Target="slide70.xml"/><Relationship Id="rId10" Type="http://schemas.openxmlformats.org/officeDocument/2006/relationships/slide" Target="slide35.xml"/><Relationship Id="rId19" Type="http://schemas.openxmlformats.org/officeDocument/2006/relationships/slide" Target="slide62.xml"/><Relationship Id="rId4" Type="http://schemas.openxmlformats.org/officeDocument/2006/relationships/slide" Target="slide4.xml"/><Relationship Id="rId9" Type="http://schemas.openxmlformats.org/officeDocument/2006/relationships/slide" Target="slide34.xml"/><Relationship Id="rId14" Type="http://schemas.openxmlformats.org/officeDocument/2006/relationships/slide" Target="slide55.xml"/><Relationship Id="rId22" Type="http://schemas.openxmlformats.org/officeDocument/2006/relationships/slide" Target="slide31.xml"/></Relationships>
</file>

<file path=ppt/slides/_rels/slide7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hyperlink" Target="https://www.myworldofwork.co.uk/my-career-options/job-profiles/microbiologist" TargetMode="External"/><Relationship Id="rId7"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youtu.be/hDO0l6pMrT4" TargetMode="External"/><Relationship Id="rId11" Type="http://schemas.openxmlformats.org/officeDocument/2006/relationships/hyperlink" Target="https://youtu.be/VayjqdNoy9U" TargetMode="External"/><Relationship Id="rId5" Type="http://schemas.openxmlformats.org/officeDocument/2006/relationships/hyperlink" Target="https://youtu.be/23rzRBAyMyc" TargetMode="External"/><Relationship Id="rId10" Type="http://schemas.openxmlformats.org/officeDocument/2006/relationships/image" Target="../media/image52.png"/><Relationship Id="rId4" Type="http://schemas.openxmlformats.org/officeDocument/2006/relationships/hyperlink" Target="hhttps://www.myworldofwork.co.uk/my-career-options/job-profiles/chemist" TargetMode="External"/><Relationship Id="rId9" Type="http://schemas.openxmlformats.org/officeDocument/2006/relationships/hyperlink" Target="https://spacecareers.uk/?p=oceanographe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myworldofwork.co.uk/my-career-options/job-profiles/cavity-insulation-install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slide" Target="slide6.xml"/><Relationship Id="rId4" Type="http://schemas.openxmlformats.org/officeDocument/2006/relationships/hyperlink" Target="hhttps://www.myworldofwork.co.uk/my-career-options/job-profiles/chemist" TargetMode="External"/></Relationships>
</file>

<file path=ppt/slides/_rels/slide7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3.xml"/><Relationship Id="rId7" Type="http://schemas.openxmlformats.org/officeDocument/2006/relationships/slide" Target="slide1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hyperlink" Target="https://youtu.be/71K8b3bDwFs" TargetMode="External"/><Relationship Id="rId5" Type="http://schemas.openxmlformats.org/officeDocument/2006/relationships/image" Target="../media/image54.png"/><Relationship Id="rId10" Type="http://schemas.openxmlformats.org/officeDocument/2006/relationships/slide" Target="slide7.xml"/><Relationship Id="rId4" Type="http://schemas.openxmlformats.org/officeDocument/2006/relationships/hyperlink" Target="https://www.myworldofwork.co.uk/my-career-options/job-profiles/laboratory-technician" TargetMode="External"/><Relationship Id="rId9"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hyperlink" Target="https://www.myworldofwork.co.uk/my-career-options/job-profiles/laundry-worker"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myworldofwork.co.uk/my-career-options/job-profiles/leakage-operative" TargetMode="External"/><Relationship Id="rId7"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hyperlink" Target="https://www.scottishwater.co.uk/about-us/careers/our-roles" TargetMode="External"/><Relationship Id="rId4" Type="http://schemas.openxmlformats.org/officeDocument/2006/relationships/hyperlink" Target="https://youtu.be/6zlyHB9pCgU"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myworldofwork.co.uk/my-career-options/job-profiles/lighting-technician"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slide" Target="slide140.xml"/><Relationship Id="rId4" Type="http://schemas.openxmlformats.org/officeDocument/2006/relationships/slide" Target="slide12.xml"/></Relationships>
</file>

<file path=ppt/slides/_rels/slide76.xml.rels><?xml version="1.0" encoding="UTF-8" standalone="yes"?>
<Relationships xmlns="http://schemas.openxmlformats.org/package/2006/relationships"><Relationship Id="rId8" Type="http://schemas.openxmlformats.org/officeDocument/2006/relationships/hyperlink" Target="https://www.bbc.co.uk/sounds/play/p07270pl" TargetMode="External"/><Relationship Id="rId3" Type="http://schemas.openxmlformats.org/officeDocument/2006/relationships/hyperlink" Target="https://www.myworldofwork.co.uk/my-career-options/job-profiles/marine-biologist" TargetMode="External"/><Relationship Id="rId7" Type="http://schemas.openxmlformats.org/officeDocument/2006/relationships/hyperlink" Target="https://youtu.be/oGCeI_U82NM"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slide" Target="slide5.xml"/><Relationship Id="rId4" Type="http://schemas.openxmlformats.org/officeDocument/2006/relationships/hyperlink" Target="https://www.nature.scot/about-snh/working-us" TargetMode="External"/><Relationship Id="rId9" Type="http://schemas.openxmlformats.org/officeDocument/2006/relationships/hyperlink" Target="hhttps://www.myworldofwork.co.uk/my-career-options/job-profiles/chemist" TargetMode="External"/></Relationships>
</file>

<file path=ppt/slides/_rels/slide7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hyperlink" Target="https://www.myworldofwork.co.uk/my-career-options/job-profiles/materials-technician" TargetMode="External"/><Relationship Id="rId7" Type="http://schemas.openxmlformats.org/officeDocument/2006/relationships/slide" Target="slide19.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hyperlink" Target="https://edu.rsc.org/job-profiles/analytical-technician-plastics/4010921.article" TargetMode="External"/><Relationship Id="rId5" Type="http://schemas.openxmlformats.org/officeDocument/2006/relationships/image" Target="../media/image59.png"/><Relationship Id="rId10" Type="http://schemas.openxmlformats.org/officeDocument/2006/relationships/slide" Target="slide8.xml"/><Relationship Id="rId4" Type="http://schemas.openxmlformats.org/officeDocument/2006/relationships/hyperlink" Target="http://www.physics.org/careerprofile.asp?ProfileId=44" TargetMode="External"/><Relationship Id="rId9" Type="http://schemas.openxmlformats.org/officeDocument/2006/relationships/slide" Target="slide7.xml"/></Relationships>
</file>

<file path=ppt/slides/_rels/slide7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3.xml"/><Relationship Id="rId7" Type="http://schemas.openxmlformats.org/officeDocument/2006/relationships/slide" Target="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60.jpeg"/><Relationship Id="rId5" Type="http://schemas.openxmlformats.org/officeDocument/2006/relationships/slide" Target="slide142.xml"/><Relationship Id="rId10" Type="http://schemas.openxmlformats.org/officeDocument/2006/relationships/hyperlink" Target="https://youtu.be/87_oQIeXEnA" TargetMode="External"/><Relationship Id="rId4" Type="http://schemas.openxmlformats.org/officeDocument/2006/relationships/hyperlink" Target="https://www.myworldofwork.co.uk/my-career-options/job-profiles/mechanical-engineer" TargetMode="External"/><Relationship Id="rId9" Type="http://schemas.openxmlformats.org/officeDocument/2006/relationships/slide" Target="slide7.xml"/></Relationships>
</file>

<file path=ppt/slides/_rels/slide7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myworldofwork.co.uk/my-career-options/job-profiles/microbiologist" TargetMode="External"/><Relationship Id="rId7" Type="http://schemas.openxmlformats.org/officeDocument/2006/relationships/slide" Target="slide144.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youtu.be/9IIpQLFBe1Q" TargetMode="External"/><Relationship Id="rId5" Type="http://schemas.openxmlformats.org/officeDocument/2006/relationships/slide" Target="slide15.xml"/><Relationship Id="rId4" Type="http://schemas.openxmlformats.org/officeDocument/2006/relationships/hyperlink" Target="hhttps://www.myworldofwork.co.uk/my-career-options/job-profiles/chemist"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120.xml"/><Relationship Id="rId3" Type="http://schemas.openxmlformats.org/officeDocument/2006/relationships/slide" Target="slide26.xml"/><Relationship Id="rId7"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slide" Target="slide77.xml"/><Relationship Id="rId5" Type="http://schemas.openxmlformats.org/officeDocument/2006/relationships/slide" Target="slide25.xml"/><Relationship Id="rId10" Type="http://schemas.openxmlformats.org/officeDocument/2006/relationships/slide" Target="slide44.xml"/><Relationship Id="rId4" Type="http://schemas.openxmlformats.org/officeDocument/2006/relationships/slide" Target="slide100.xml"/><Relationship Id="rId9" Type="http://schemas.openxmlformats.org/officeDocument/2006/relationships/slide" Target="slide158.xml"/></Relationships>
</file>

<file path=ppt/slides/_rels/slide80.xml.rels><?xml version="1.0" encoding="UTF-8" standalone="yes"?>
<Relationships xmlns="http://schemas.openxmlformats.org/package/2006/relationships"><Relationship Id="rId3" Type="http://schemas.openxmlformats.org/officeDocument/2006/relationships/hyperlink" Target="https://www.myworldofwork.co.uk/my-career-options/job-profiles/midwife"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slide" Target="slide16.xml"/><Relationship Id="rId4" Type="http://schemas.openxmlformats.org/officeDocument/2006/relationships/hyperlink" Target="https://www.careers.nhs.scot/careers/explore-our-careers/midwifery/"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hyperlink" Target="https://www.myworldofwork.co.uk/my-career-options/job-profiles/adult-nurse" TargetMode="External"/><Relationship Id="rId7" Type="http://schemas.openxmlformats.org/officeDocument/2006/relationships/hyperlink" Target="https://www.careers.nhs.scot/careers/explore-our-careers/nursing/health-visito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hyperlink" Target="http://www.careers.nhs.scot/careers/explore-our-careers/nursin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myworldofwork.co.uk/my-career-options/job-profiles/optometr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image" Target="../media/image64.jpeg"/><Relationship Id="rId4" Type="http://schemas.openxmlformats.org/officeDocument/2006/relationships/hyperlink" Target="http://www.careers.nhs.scot/careers/explore-our-careers/optometry/optometrist/" TargetMode="External"/></Relationships>
</file>

<file path=ppt/slides/_rels/slide8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myworldofwork.co.uk/my-career-options/job-profiles/prosthetist-orthotist" TargetMode="External"/><Relationship Id="rId7" Type="http://schemas.openxmlformats.org/officeDocument/2006/relationships/image" Target="../media/image65.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8.xml"/><Relationship Id="rId4" Type="http://schemas.openxmlformats.org/officeDocument/2006/relationships/hyperlink" Target="https://www.careers.nhs.scot/careers/explore-our-careers/allied-health-professions/orthotist/"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myworldofwork.co.uk/my-career-options/job-profiles/painter-and-decorator" TargetMode="External"/><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slide" Target="slide18.xml"/></Relationships>
</file>

<file path=ppt/slides/_rels/slide85.xml.rels><?xml version="1.0" encoding="UTF-8" standalone="yes"?>
<Relationships xmlns="http://schemas.openxmlformats.org/package/2006/relationships"><Relationship Id="rId3" Type="http://schemas.openxmlformats.org/officeDocument/2006/relationships/hyperlink" Target="https://www.myworldofwork.co.uk/my-career-options/job-profiles/ambulance-paramedic" TargetMode="Externa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hyperlink" Target="https://www.careers.nhs.scot/careers/explore-our-careers/ambulance-services/paramedic/" TargetMode="External"/><Relationship Id="rId4" Type="http://schemas.openxmlformats.org/officeDocument/2006/relationships/hyperlink" Target="http://www.careers.nhs.scot/careers/explore-our-careers/ambulance-services/paramedic/"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https://www.myworldofwork.co.uk/my-career-options/job-profiles/chemist" TargetMode="External"/><Relationship Id="rId3" Type="http://schemas.openxmlformats.org/officeDocument/2006/relationships/slide" Target="slide150.xml"/><Relationship Id="rId7" Type="http://schemas.openxmlformats.org/officeDocument/2006/relationships/hyperlink" Target="https://www.myworldofwork.co.uk/my-career-options/job-profiles/patholog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image" Target="../media/image68.jpeg"/></Relationships>
</file>

<file path=ppt/slides/_rels/slide87.xml.rels><?xml version="1.0" encoding="UTF-8" standalone="yes"?>
<Relationships xmlns="http://schemas.openxmlformats.org/package/2006/relationships"><Relationship Id="rId3" Type="http://schemas.openxmlformats.org/officeDocument/2006/relationships/hyperlink" Target="https://www.myworldofwork.co.uk/my-career-options/job-profiles/pest-control-technician"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hyperlink" Target="https://bpca.org.uk/education-and-training/Starting-Out" TargetMode="External"/><Relationship Id="rId4" Type="http://schemas.openxmlformats.org/officeDocument/2006/relationships/slide" Target="slide5.xml"/></Relationships>
</file>

<file path=ppt/slides/_rels/slide8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hyperlink" Target="https://www.myworldofwork.co.uk/my-career-options/job-profiles/pharmacist" TargetMode="Externa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hyperlink" Target="https://www.careers.nhs.scot/careers/explore-our-careers/pharmacy/pharmacist/" TargetMode="External"/><Relationship Id="rId4" Type="http://schemas.openxmlformats.org/officeDocument/2006/relationships/hyperlink" Target="hhttps://www.myworldofwork.co.uk/my-career-options/job-profiles/chemist"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myworldofwork.co.uk/my-career-options/job-profiles/pharmacologist"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hyperlink" Target="https://edu.rsc.org/job-profiles/associate-scientist-pharmaceuticals/4010913.article" TargetMode="External"/><Relationship Id="rId4"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slide" Target="slide159.xml"/><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slide" Target="slide121.xml"/><Relationship Id="rId5" Type="http://schemas.openxmlformats.org/officeDocument/2006/relationships/slide" Target="slide3.xml"/><Relationship Id="rId4" Type="http://schemas.openxmlformats.org/officeDocument/2006/relationships/slide" Target="slide12.xml"/></Relationships>
</file>

<file path=ppt/slides/_rels/slide90.xml.rels><?xml version="1.0" encoding="UTF-8" standalone="yes"?>
<Relationships xmlns="http://schemas.openxmlformats.org/package/2006/relationships"><Relationship Id="rId3" Type="http://schemas.openxmlformats.org/officeDocument/2006/relationships/hyperlink" Target="https://www.myworldofwork.co.uk/my-career-options/job-profiles/photograph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careers.nhs.scot/careers/explore-our-careers/healthcare-science/medical-illustrator/" TargetMode="External"/><Relationship Id="rId5" Type="http://schemas.openxmlformats.org/officeDocument/2006/relationships/image" Target="../media/image72.png"/><Relationship Id="rId4" Type="http://schemas.openxmlformats.org/officeDocument/2006/relationships/slide" Target="slide12.xml"/></Relationships>
</file>

<file path=ppt/slides/_rels/slide91.xml.rels><?xml version="1.0" encoding="UTF-8" standalone="yes"?>
<Relationships xmlns="http://schemas.openxmlformats.org/package/2006/relationships"><Relationship Id="rId3" Type="http://schemas.openxmlformats.org/officeDocument/2006/relationships/hyperlink" Target="https://www.myworldofwork.co.uk/my-career-options/job-profiles/physiotherapist" TargetMode="External"/><Relationship Id="rId7" Type="http://schemas.openxmlformats.org/officeDocument/2006/relationships/slide" Target="slide10.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slide" Target="slide14.xml"/><Relationship Id="rId4" Type="http://schemas.openxmlformats.org/officeDocument/2006/relationships/hyperlink" Target="https://www.careers.nhs.scot/careers/explore-our-careers/allied-health-professions/physiotherapist/"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myworldofwork.co.uk/my-career-options/job-profiles/pilot-helicopt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hyperlink" Target="https://www.myworldofwork.co.uk/my-career-options/job-profiles/pilot-airline" TargetMode="External"/><Relationship Id="rId5" Type="http://schemas.openxmlformats.org/officeDocument/2006/relationships/image" Target="../media/image74.jpeg"/><Relationship Id="rId4" Type="http://schemas.openxmlformats.org/officeDocument/2006/relationships/slide" Target="slide10.xml"/></Relationships>
</file>

<file path=ppt/slides/_rels/slide9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www.myworldofwork.co.uk/my-career-options/job-profiles/plumber" TargetMode="External"/><Relationship Id="rId7" Type="http://schemas.openxmlformats.org/officeDocument/2006/relationships/slide" Target="slide6.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hyperlink" Target="hhttps://www.myworldofwork.co.uk/my-career-options/job-profiles/chemist" TargetMode="External"/><Relationship Id="rId4" Type="http://schemas.openxmlformats.org/officeDocument/2006/relationships/hyperlink" Target="https://www.bbc.co.uk/sounds/play/p0723lr1"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myworldofwork.co.uk/my-career-options/job-profiles/machine-printer"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hyperlink" Target="https://edu.rsc.org/job-profiles/development-chemist-printing-and-inks/4010919.article" TargetMode="External"/><Relationship Id="rId4" Type="http://schemas.openxmlformats.org/officeDocument/2006/relationships/slide" Target="slide18.xml"/></Relationships>
</file>

<file path=ppt/slides/_rels/slide95.xml.rels><?xml version="1.0" encoding="UTF-8" standalone="yes"?>
<Relationships xmlns="http://schemas.openxmlformats.org/package/2006/relationships"><Relationship Id="rId8" Type="http://schemas.openxmlformats.org/officeDocument/2006/relationships/hyperlink" Target="https://www.careers.nhs.scot/careers/explore-our-careers/clinical-healthcare-support-workers/prosthetic-support-worker/" TargetMode="External"/><Relationship Id="rId3" Type="http://schemas.openxmlformats.org/officeDocument/2006/relationships/hyperlink" Target="https://www.myworldofwork.co.uk/my-career-options/job-profiles/prosthetist-orthotist" TargetMode="External"/><Relationship Id="rId7" Type="http://schemas.openxmlformats.org/officeDocument/2006/relationships/slide" Target="slide10.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8.xml"/><Relationship Id="rId4" Type="http://schemas.openxmlformats.org/officeDocument/2006/relationships/hyperlink" Target="https://www.careers.nhs.scot/careers/explore-our-careers/allied-health-professions/prosthetist/" TargetMode="External"/><Relationship Id="rId9" Type="http://schemas.openxmlformats.org/officeDocument/2006/relationships/image" Target="../media/image77.png"/></Relationships>
</file>

<file path=ppt/slides/_rels/slide96.xml.rels><?xml version="1.0" encoding="UTF-8" standalone="yes"?>
<Relationships xmlns="http://schemas.openxmlformats.org/package/2006/relationships"><Relationship Id="rId8" Type="http://schemas.openxmlformats.org/officeDocument/2006/relationships/hyperlink" Target="https://youtu.be/CALzqK5Q--w" TargetMode="External"/><Relationship Id="rId3" Type="http://schemas.openxmlformats.org/officeDocument/2006/relationships/slide" Target="slide3.xml"/><Relationship Id="rId7"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edu.rsc.org/job-profiles/laboratory-analyst-and-higher-degree-apprentice-water/4010930.article" TargetMode="External"/><Relationship Id="rId5" Type="http://schemas.openxmlformats.org/officeDocument/2006/relationships/hyperlink" Target="hhttps://www.myworldofwork.co.uk/my-career-options/job-profiles/chemist" TargetMode="External"/><Relationship Id="rId4" Type="http://schemas.openxmlformats.org/officeDocument/2006/relationships/hyperlink" Target="https://www.myworldofwork.co.uk/my-career-options/job-profiles/quality-control-technician" TargetMode="External"/><Relationship Id="rId9" Type="http://schemas.openxmlformats.org/officeDocument/2006/relationships/image" Target="../media/image78.png"/></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79.jpe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slide" Target="slide19.xml"/><Relationship Id="rId5" Type="http://schemas.openxmlformats.org/officeDocument/2006/relationships/hyperlink" Target="https://www.bgs.ac.uk/mineralsuk/mines/home.html" TargetMode="External"/><Relationship Id="rId4" Type="http://schemas.openxmlformats.org/officeDocument/2006/relationships/hyperlink" Target="https://www.myworldofwork.co.uk/my-career-options/job-profiles/quarry-engineer" TargetMode="External"/></Relationships>
</file>

<file path=ppt/slides/_rels/slide9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3.xml"/><Relationship Id="rId7" Type="http://schemas.openxmlformats.org/officeDocument/2006/relationships/hyperlink" Target="http://www.careers.nhs.scot/careers/explore-our-careers/allied-health-professions/therapeutic-radiographe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hyperlink" Target="http://www.careers.nhs.scot/careers/explore-our-careers/allied-health-professions/diagnostic-radiographer/" TargetMode="External"/><Relationship Id="rId4" Type="http://schemas.openxmlformats.org/officeDocument/2006/relationships/hyperlink" Target="https://www.myworldofwork.co.uk/my-career-options/job-profiles/radiographer" TargetMode="External"/><Relationship Id="rId9" Type="http://schemas.openxmlformats.org/officeDocument/2006/relationships/slide" Target="slide14.xml"/></Relationships>
</file>

<file path=ppt/slides/_rels/slide9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slide" Target="slide3.xml"/><Relationship Id="rId7" Type="http://schemas.openxmlformats.org/officeDocument/2006/relationships/slide" Target="slide1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hyperlink" Target="https://www.careers.nhs.scot/careers/explore-our-careers/allied-health-professions/orthotist/" TargetMode="External"/><Relationship Id="rId4" Type="http://schemas.openxmlformats.org/officeDocument/2006/relationships/hyperlink" Target="https://www.myworldofwork.co.uk/my-career-options/job-profiles/medical-physici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175B6EE-E385-4C3B-B31E-5BEBE3FCAEDE}"/>
              </a:ext>
            </a:extLst>
          </p:cNvPr>
          <p:cNvSpPr>
            <a:spLocks noGrp="1"/>
          </p:cNvSpPr>
          <p:nvPr>
            <p:ph type="ctrTitle"/>
          </p:nvPr>
        </p:nvSpPr>
        <p:spPr>
          <a:xfrm>
            <a:off x="1475656" y="1196752"/>
            <a:ext cx="6192688" cy="749300"/>
          </a:xfrm>
        </p:spPr>
        <p:txBody>
          <a:bodyPr/>
          <a:lstStyle/>
          <a:p>
            <a:pPr eaLnBrk="1" hangingPunct="1"/>
            <a:r>
              <a:rPr lang="en-GB" altLang="en-US" sz="4800" dirty="0">
                <a:solidFill>
                  <a:srgbClr val="0033CC"/>
                </a:solidFill>
                <a:latin typeface="Century Gothic" panose="020B0502020202020204" pitchFamily="34" charset="0"/>
                <a:ea typeface="Verdana" panose="020B0604030504040204" pitchFamily="34" charset="0"/>
                <a:cs typeface="Verdana" panose="020B0604030504040204" pitchFamily="34" charset="0"/>
              </a:rPr>
              <a:t>Science Careers</a:t>
            </a:r>
          </a:p>
        </p:txBody>
      </p:sp>
      <p:sp>
        <p:nvSpPr>
          <p:cNvPr id="4" name="TextBox 3">
            <a:extLst>
              <a:ext uri="{FF2B5EF4-FFF2-40B4-BE49-F238E27FC236}">
                <a16:creationId xmlns:a16="http://schemas.microsoft.com/office/drawing/2014/main" id="{5B970D31-DF62-4171-9F2E-4CD51ABFE75C}"/>
              </a:ext>
            </a:extLst>
          </p:cNvPr>
          <p:cNvSpPr txBox="1"/>
          <p:nvPr/>
        </p:nvSpPr>
        <p:spPr>
          <a:xfrm>
            <a:off x="251172" y="2060848"/>
            <a:ext cx="8641655" cy="38520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400"/>
              </a:spcAft>
              <a:defRPr/>
            </a:pPr>
            <a:r>
              <a:rPr lang="en-GB" sz="1500" dirty="0">
                <a:solidFill>
                  <a:srgbClr val="0033CC"/>
                </a:solidFill>
                <a:latin typeface="Century Gothic" panose="020B0502020202020204" pitchFamily="34" charset="0"/>
              </a:rPr>
              <a:t>This resource has been compiled to allow students to find out information about jobs &amp; careers related to the BGE Science Curriculum. </a:t>
            </a:r>
          </a:p>
          <a:p>
            <a:pPr eaLnBrk="1" fontAlgn="auto" hangingPunct="1">
              <a:spcBef>
                <a:spcPts val="0"/>
              </a:spcBef>
              <a:spcAft>
                <a:spcPts val="400"/>
              </a:spcAft>
              <a:defRPr/>
            </a:pPr>
            <a:r>
              <a:rPr lang="en-GB" sz="1500" dirty="0">
                <a:solidFill>
                  <a:srgbClr val="0033CC"/>
                </a:solidFill>
                <a:latin typeface="Century Gothic" panose="020B0502020202020204" pitchFamily="34" charset="0"/>
              </a:rPr>
              <a:t>This PowerPoint can be used in a variety of ways, which include : </a:t>
            </a:r>
          </a:p>
          <a:p>
            <a:pPr marL="404813" indent="-165100" eaLnBrk="1" fontAlgn="auto" hangingPunct="1">
              <a:spcBef>
                <a:spcPts val="0"/>
              </a:spcBef>
              <a:spcAft>
                <a:spcPts val="400"/>
              </a:spcAft>
              <a:buFont typeface="Arial" panose="020B0604020202020204" pitchFamily="34" charset="0"/>
              <a:buChar char="•"/>
              <a:defRPr/>
            </a:pPr>
            <a:r>
              <a:rPr lang="en-GB" sz="1500" dirty="0">
                <a:solidFill>
                  <a:srgbClr val="0033CC"/>
                </a:solidFill>
                <a:latin typeface="Century Gothic" panose="020B0502020202020204" pitchFamily="34" charset="0"/>
              </a:rPr>
              <a:t>Slides or linked video/audio clips can be embedded in lessons, </a:t>
            </a:r>
          </a:p>
          <a:p>
            <a:pPr marL="404813" indent="-165100" eaLnBrk="1" fontAlgn="auto" hangingPunct="1">
              <a:spcBef>
                <a:spcPts val="0"/>
              </a:spcBef>
              <a:spcAft>
                <a:spcPts val="400"/>
              </a:spcAft>
              <a:buFont typeface="Arial" panose="020B0604020202020204" pitchFamily="34" charset="0"/>
              <a:buChar char="•"/>
              <a:defRPr/>
            </a:pPr>
            <a:r>
              <a:rPr lang="en-GB" sz="1500" dirty="0">
                <a:solidFill>
                  <a:srgbClr val="0033CC"/>
                </a:solidFill>
                <a:latin typeface="Century Gothic" panose="020B0502020202020204" pitchFamily="34" charset="0"/>
              </a:rPr>
              <a:t>As a research or home-learning activity for students.</a:t>
            </a:r>
          </a:p>
          <a:p>
            <a:pPr eaLnBrk="1" fontAlgn="auto" hangingPunct="1">
              <a:spcBef>
                <a:spcPts val="0"/>
              </a:spcBef>
              <a:spcAft>
                <a:spcPts val="400"/>
              </a:spcAft>
              <a:defRPr/>
            </a:pPr>
            <a:r>
              <a:rPr lang="en-GB" sz="1500" dirty="0">
                <a:solidFill>
                  <a:srgbClr val="0033CC"/>
                </a:solidFill>
                <a:latin typeface="Century Gothic" panose="020B0502020202020204" pitchFamily="34" charset="0"/>
              </a:rPr>
              <a:t>I am extremely appreciative for the support of the organisations listed in the Acknowledgements which greatly enhances the resource.</a:t>
            </a:r>
          </a:p>
          <a:p>
            <a:pPr eaLnBrk="1" fontAlgn="auto" hangingPunct="1">
              <a:spcBef>
                <a:spcPts val="0"/>
              </a:spcBef>
              <a:spcAft>
                <a:spcPts val="400"/>
              </a:spcAft>
              <a:defRPr/>
            </a:pPr>
            <a:r>
              <a:rPr lang="en-GB" sz="1500" dirty="0">
                <a:solidFill>
                  <a:srgbClr val="0033CC"/>
                </a:solidFill>
                <a:latin typeface="Century Gothic" panose="020B0502020202020204" pitchFamily="34" charset="0"/>
              </a:rPr>
              <a:t>I must also thank many friends and family for permission to use photographs.</a:t>
            </a:r>
          </a:p>
          <a:p>
            <a:pPr eaLnBrk="1" fontAlgn="auto" hangingPunct="1">
              <a:spcBef>
                <a:spcPts val="0"/>
              </a:spcBef>
              <a:spcAft>
                <a:spcPts val="400"/>
              </a:spcAft>
              <a:defRPr/>
            </a:pPr>
            <a:r>
              <a:rPr lang="en-GB" sz="1500" dirty="0">
                <a:solidFill>
                  <a:srgbClr val="0033CC"/>
                </a:solidFill>
                <a:latin typeface="Century Gothic" panose="020B0502020202020204" pitchFamily="34" charset="0"/>
              </a:rPr>
              <a:t>This resource will continue to evolve with more jobs / careers and more links. </a:t>
            </a:r>
          </a:p>
          <a:p>
            <a:pPr eaLnBrk="1" fontAlgn="auto" hangingPunct="1">
              <a:spcBef>
                <a:spcPts val="0"/>
              </a:spcBef>
              <a:spcAft>
                <a:spcPts val="400"/>
              </a:spcAft>
              <a:defRPr/>
            </a:pPr>
            <a:r>
              <a:rPr lang="en-GB" sz="1500" dirty="0">
                <a:solidFill>
                  <a:srgbClr val="0033CC"/>
                </a:solidFill>
                <a:latin typeface="Century Gothic" panose="020B0502020202020204" pitchFamily="34" charset="0"/>
              </a:rPr>
              <a:t>Please e-mail </a:t>
            </a:r>
            <a:r>
              <a:rPr lang="en-US" sz="1600" dirty="0" err="1">
                <a:hlinkClick r:id="rId3"/>
              </a:rPr>
              <a:t>STEM@educationscotland.gov.scot</a:t>
            </a:r>
            <a:r>
              <a:rPr lang="en-US" sz="1600" dirty="0"/>
              <a:t> </a:t>
            </a:r>
            <a:r>
              <a:rPr lang="en-GB" sz="1500" dirty="0">
                <a:solidFill>
                  <a:srgbClr val="0033CC"/>
                </a:solidFill>
                <a:latin typeface="Century Gothic" panose="020B0502020202020204" pitchFamily="34" charset="0"/>
              </a:rPr>
              <a:t>with any suggestions.</a:t>
            </a:r>
          </a:p>
          <a:p>
            <a:pPr algn="r" eaLnBrk="1" fontAlgn="auto" hangingPunct="1">
              <a:spcBef>
                <a:spcPts val="0"/>
              </a:spcBef>
              <a:spcAft>
                <a:spcPts val="400"/>
              </a:spcAft>
              <a:defRPr/>
            </a:pPr>
            <a:r>
              <a:rPr lang="en-GB" sz="1500" dirty="0">
                <a:solidFill>
                  <a:srgbClr val="0033CC"/>
                </a:solidFill>
                <a:latin typeface="Century Gothic" panose="020B0502020202020204" pitchFamily="34" charset="0"/>
              </a:rPr>
              <a:t>Education Scotland STEM Team, January 2023</a:t>
            </a:r>
          </a:p>
          <a:p>
            <a:pPr algn="r" eaLnBrk="1" fontAlgn="auto" hangingPunct="1">
              <a:spcBef>
                <a:spcPts val="0"/>
              </a:spcBef>
              <a:spcAft>
                <a:spcPts val="400"/>
              </a:spcAft>
              <a:defRPr/>
            </a:pPr>
            <a:endParaRPr lang="en-GB" sz="1500" dirty="0">
              <a:solidFill>
                <a:srgbClr val="0033CC"/>
              </a:solidFill>
              <a:latin typeface="Century Gothic" panose="020B0502020202020204" pitchFamily="34" charset="0"/>
            </a:endParaRPr>
          </a:p>
          <a:p>
            <a:pPr algn="ctr" eaLnBrk="1" fontAlgn="auto" hangingPunct="1">
              <a:spcBef>
                <a:spcPts val="1200"/>
              </a:spcBef>
              <a:spcAft>
                <a:spcPts val="1200"/>
              </a:spcAft>
              <a:defRPr/>
            </a:pPr>
            <a:r>
              <a:rPr lang="en-GB" sz="1400" dirty="0">
                <a:solidFill>
                  <a:srgbClr val="009BAD"/>
                </a:solidFill>
                <a:effectLst/>
                <a:latin typeface="Century Gothic" panose="020B0502020202020204" pitchFamily="34" charset="0"/>
                <a:ea typeface="Calibri" panose="020F0502020204030204" pitchFamily="34" charset="0"/>
                <a:cs typeface="Calibri" panose="020F0502020204030204" pitchFamily="34" charset="0"/>
              </a:rPr>
              <a:t>STEM &gt;&gt; </a:t>
            </a:r>
            <a:r>
              <a:rPr lang="en-GB" sz="1400" u="sng"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hlinkClick r:id="rId4"/>
              </a:rPr>
              <a:t>STEM resources</a:t>
            </a:r>
            <a:r>
              <a:rPr lang="en-GB" sz="1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400" u="sng"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hlinkClick r:id="rId5"/>
              </a:rPr>
              <a:t>STEM blog</a:t>
            </a:r>
            <a:r>
              <a:rPr lang="en-GB" sz="1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Twitter: </a:t>
            </a:r>
            <a:r>
              <a:rPr lang="en-GB" sz="1400" u="sng"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hlinkClick r:id="rId6"/>
              </a:rPr>
              <a:t>@EdScotSciences</a:t>
            </a:r>
            <a:r>
              <a:rPr lang="en-GB" sz="1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400" u="sng"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hlinkClick r:id="rId7"/>
              </a:rPr>
              <a:t>@STEMedscot</a:t>
            </a:r>
            <a:r>
              <a:rPr lang="en-GB" sz="1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#STEMNation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hlinkClick r:id="rId8" action="ppaction://hlinksldjump"/>
            <a:extLst>
              <a:ext uri="{FF2B5EF4-FFF2-40B4-BE49-F238E27FC236}">
                <a16:creationId xmlns:a16="http://schemas.microsoft.com/office/drawing/2014/main" id="{29FC5AA9-9D0F-4722-9211-B3241CF0746A}"/>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START</a:t>
            </a:r>
          </a:p>
        </p:txBody>
      </p:sp>
      <p:sp>
        <p:nvSpPr>
          <p:cNvPr id="12" name="TextBox 11">
            <a:hlinkClick r:id="rId9" action="ppaction://hlinksldjump"/>
            <a:extLst>
              <a:ext uri="{FF2B5EF4-FFF2-40B4-BE49-F238E27FC236}">
                <a16:creationId xmlns:a16="http://schemas.microsoft.com/office/drawing/2014/main" id="{FB275BCA-8358-4555-922A-E9295CE870E5}"/>
              </a:ext>
            </a:extLst>
          </p:cNvPr>
          <p:cNvSpPr txBox="1"/>
          <p:nvPr/>
        </p:nvSpPr>
        <p:spPr>
          <a:xfrm>
            <a:off x="251520" y="6125234"/>
            <a:ext cx="182880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000" dirty="0">
                <a:solidFill>
                  <a:srgbClr val="0033CC"/>
                </a:solidFill>
                <a:latin typeface="Century Gothic" panose="020B0502020202020204" pitchFamily="34" charset="0"/>
              </a:rPr>
              <a:t>SCN 3-20a</a:t>
            </a:r>
          </a:p>
        </p:txBody>
      </p:sp>
      <p:sp>
        <p:nvSpPr>
          <p:cNvPr id="13" name="TextBox 12">
            <a:hlinkClick r:id="rId10" action="ppaction://hlinksldjump"/>
            <a:extLst>
              <a:ext uri="{FF2B5EF4-FFF2-40B4-BE49-F238E27FC236}">
                <a16:creationId xmlns:a16="http://schemas.microsoft.com/office/drawing/2014/main" id="{D9CD8227-42D9-41FD-8045-0367A3886863}"/>
              </a:ext>
            </a:extLst>
          </p:cNvPr>
          <p:cNvSpPr txBox="1"/>
          <p:nvPr/>
        </p:nvSpPr>
        <p:spPr>
          <a:xfrm>
            <a:off x="7063680" y="6125234"/>
            <a:ext cx="182880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000" dirty="0">
                <a:solidFill>
                  <a:srgbClr val="0033CC"/>
                </a:solidFill>
                <a:latin typeface="Century Gothic" panose="020B0502020202020204" pitchFamily="34" charset="0"/>
              </a:rPr>
              <a:t>SCN 4-20a</a:t>
            </a:r>
          </a:p>
        </p:txBody>
      </p:sp>
      <p:sp>
        <p:nvSpPr>
          <p:cNvPr id="7" name="TextBox 6">
            <a:hlinkClick r:id="rId11"/>
            <a:extLst>
              <a:ext uri="{FF2B5EF4-FFF2-40B4-BE49-F238E27FC236}">
                <a16:creationId xmlns:a16="http://schemas.microsoft.com/office/drawing/2014/main" id="{C352EF11-0927-447B-9273-912BA8ED1E0C}"/>
              </a:ext>
            </a:extLst>
          </p:cNvPr>
          <p:cNvSpPr txBox="1"/>
          <p:nvPr/>
        </p:nvSpPr>
        <p:spPr>
          <a:xfrm>
            <a:off x="2339752" y="6125234"/>
            <a:ext cx="453650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000" dirty="0">
                <a:solidFill>
                  <a:srgbClr val="0033CC"/>
                </a:solidFill>
                <a:latin typeface="Century Gothic" panose="020B0502020202020204" pitchFamily="34" charset="0"/>
              </a:rPr>
              <a:t>Careers Education Standard (3-18)</a:t>
            </a:r>
          </a:p>
        </p:txBody>
      </p:sp>
      <p:sp>
        <p:nvSpPr>
          <p:cNvPr id="11" name="TextBox 10">
            <a:hlinkClick r:id="rId12" action="ppaction://hlinksldjump"/>
            <a:extLst>
              <a:ext uri="{FF2B5EF4-FFF2-40B4-BE49-F238E27FC236}">
                <a16:creationId xmlns:a16="http://schemas.microsoft.com/office/drawing/2014/main" id="{719D61C3-9DC0-4AEB-8BFA-A57AF14F687F}"/>
              </a:ext>
            </a:extLst>
          </p:cNvPr>
          <p:cNvSpPr txBox="1"/>
          <p:nvPr/>
        </p:nvSpPr>
        <p:spPr>
          <a:xfrm>
            <a:off x="5580111" y="188640"/>
            <a:ext cx="3240361"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800" dirty="0">
                <a:solidFill>
                  <a:srgbClr val="0033CC"/>
                </a:solidFill>
              </a:rPr>
              <a:t>Acknowledgements</a:t>
            </a:r>
          </a:p>
        </p:txBody>
      </p:sp>
      <p:pic>
        <p:nvPicPr>
          <p:cNvPr id="2" name="Picture 1">
            <a:extLst>
              <a:ext uri="{FF2B5EF4-FFF2-40B4-BE49-F238E27FC236}">
                <a16:creationId xmlns:a16="http://schemas.microsoft.com/office/drawing/2014/main" id="{CCBFBD05-730D-8BA3-36E5-53604B3E4F7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5871" y="836712"/>
            <a:ext cx="1704244" cy="749300"/>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EC95A8FC-0FE8-D626-2161-FF90ECC2341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0825" y="836712"/>
            <a:ext cx="1873250" cy="749300"/>
          </a:xfrm>
          <a:prstGeom prst="rect">
            <a:avLst/>
          </a:prstGeom>
          <a:noFill/>
          <a:ln>
            <a:noFill/>
          </a:ln>
        </p:spPr>
      </p:pic>
    </p:spTree>
    <p:custDataLst>
      <p:tags r:id="rId1"/>
    </p:custDataLst>
    <p:extLst>
      <p:ext uri="{BB962C8B-B14F-4D97-AF65-F5344CB8AC3E}">
        <p14:creationId xmlns:p14="http://schemas.microsoft.com/office/powerpoint/2010/main" val="135814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C3F9C322-2840-4F22-8903-977254535B17}"/>
              </a:ext>
            </a:extLst>
          </p:cNvPr>
          <p:cNvSpPr>
            <a:spLocks noGrp="1"/>
          </p:cNvSpPr>
          <p:nvPr>
            <p:ph type="ctrTitle"/>
          </p:nvPr>
        </p:nvSpPr>
        <p:spPr>
          <a:xfrm>
            <a:off x="611188" y="806450"/>
            <a:ext cx="7772400" cy="1109663"/>
          </a:xfrm>
        </p:spPr>
        <p:txBody>
          <a:bodyPr/>
          <a:lstStyle/>
          <a:p>
            <a:r>
              <a:rPr lang="en-GB" altLang="en-US" sz="3600" dirty="0">
                <a:solidFill>
                  <a:srgbClr val="0033CC"/>
                </a:solidFill>
                <a:latin typeface="Century Gothic" panose="020B0502020202020204" pitchFamily="34" charset="0"/>
              </a:rPr>
              <a:t>Forces</a:t>
            </a:r>
          </a:p>
        </p:txBody>
      </p:sp>
      <p:sp>
        <p:nvSpPr>
          <p:cNvPr id="9" name="TextBox 8">
            <a:hlinkClick r:id="rId2" action="ppaction://hlinksldjump"/>
            <a:extLst>
              <a:ext uri="{FF2B5EF4-FFF2-40B4-BE49-F238E27FC236}">
                <a16:creationId xmlns:a16="http://schemas.microsoft.com/office/drawing/2014/main" id="{2BBFEE96-58E1-4928-B3CB-657321B0C0C8}"/>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6" name="TextBox 5">
            <a:hlinkClick r:id="rId3" action="ppaction://hlinksldjump"/>
            <a:extLst>
              <a:ext uri="{FF2B5EF4-FFF2-40B4-BE49-F238E27FC236}">
                <a16:creationId xmlns:a16="http://schemas.microsoft.com/office/drawing/2014/main" id="{E66517A4-9617-4211-8AC5-DBC66DD12AEC}"/>
              </a:ext>
            </a:extLst>
          </p:cNvPr>
          <p:cNvSpPr txBox="1"/>
          <p:nvPr/>
        </p:nvSpPr>
        <p:spPr>
          <a:xfrm>
            <a:off x="467544" y="413978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Engineering Apprenticeships</a:t>
            </a:r>
          </a:p>
        </p:txBody>
      </p:sp>
      <p:sp>
        <p:nvSpPr>
          <p:cNvPr id="7" name="TextBox 6">
            <a:hlinkClick r:id="rId4" action="ppaction://hlinksldjump"/>
            <a:extLst>
              <a:ext uri="{FF2B5EF4-FFF2-40B4-BE49-F238E27FC236}">
                <a16:creationId xmlns:a16="http://schemas.microsoft.com/office/drawing/2014/main" id="{0D7FA64E-4C7E-4134-8D4A-B7F2CC095EAF}"/>
              </a:ext>
            </a:extLst>
          </p:cNvPr>
          <p:cNvSpPr txBox="1"/>
          <p:nvPr/>
        </p:nvSpPr>
        <p:spPr>
          <a:xfrm>
            <a:off x="462920" y="35741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Design Engineer</a:t>
            </a:r>
            <a:endParaRPr lang="en-US" dirty="0">
              <a:solidFill>
                <a:srgbClr val="0033CC"/>
              </a:solidFill>
              <a:latin typeface="Century Gothic" panose="020B0502020202020204" pitchFamily="34" charset="0"/>
            </a:endParaRPr>
          </a:p>
        </p:txBody>
      </p:sp>
      <p:sp>
        <p:nvSpPr>
          <p:cNvPr id="8" name="TextBox 7">
            <a:hlinkClick r:id="rId5" action="ppaction://hlinksldjump"/>
            <a:extLst>
              <a:ext uri="{FF2B5EF4-FFF2-40B4-BE49-F238E27FC236}">
                <a16:creationId xmlns:a16="http://schemas.microsoft.com/office/drawing/2014/main" id="{28F232B9-3B2C-4525-9D85-D96DC0781D56}"/>
              </a:ext>
            </a:extLst>
          </p:cNvPr>
          <p:cNvSpPr txBox="1"/>
          <p:nvPr/>
        </p:nvSpPr>
        <p:spPr>
          <a:xfrm>
            <a:off x="459243" y="464384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Materials Scientist</a:t>
            </a:r>
          </a:p>
        </p:txBody>
      </p:sp>
      <p:sp>
        <p:nvSpPr>
          <p:cNvPr id="11" name="TextBox 10">
            <a:hlinkClick r:id="rId6" action="ppaction://hlinksldjump"/>
            <a:extLst>
              <a:ext uri="{FF2B5EF4-FFF2-40B4-BE49-F238E27FC236}">
                <a16:creationId xmlns:a16="http://schemas.microsoft.com/office/drawing/2014/main" id="{7C9B16D2-DF98-4F2C-AD35-F7D165BF1214}"/>
              </a:ext>
            </a:extLst>
          </p:cNvPr>
          <p:cNvSpPr txBox="1"/>
          <p:nvPr/>
        </p:nvSpPr>
        <p:spPr>
          <a:xfrm>
            <a:off x="462920" y="19168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Air Traffic Controller</a:t>
            </a:r>
            <a:endParaRPr lang="en-US" dirty="0">
              <a:solidFill>
                <a:srgbClr val="0033CC"/>
              </a:solidFill>
              <a:latin typeface="Century Gothic" panose="020B0502020202020204" pitchFamily="34" charset="0"/>
            </a:endParaRPr>
          </a:p>
        </p:txBody>
      </p:sp>
      <p:sp>
        <p:nvSpPr>
          <p:cNvPr id="12" name="TextBox 11">
            <a:hlinkClick r:id="rId7" action="ppaction://hlinksldjump"/>
            <a:extLst>
              <a:ext uri="{FF2B5EF4-FFF2-40B4-BE49-F238E27FC236}">
                <a16:creationId xmlns:a16="http://schemas.microsoft.com/office/drawing/2014/main" id="{49E469CD-C8DE-4A4F-9378-53A268019423}"/>
              </a:ext>
            </a:extLst>
          </p:cNvPr>
          <p:cNvSpPr txBox="1"/>
          <p:nvPr/>
        </p:nvSpPr>
        <p:spPr>
          <a:xfrm>
            <a:off x="4927416" y="46531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Sports and Exercise Scientist</a:t>
            </a:r>
          </a:p>
        </p:txBody>
      </p:sp>
      <p:sp>
        <p:nvSpPr>
          <p:cNvPr id="14" name="TextBox 13">
            <a:hlinkClick r:id="rId8" action="ppaction://hlinksldjump"/>
            <a:extLst>
              <a:ext uri="{FF2B5EF4-FFF2-40B4-BE49-F238E27FC236}">
                <a16:creationId xmlns:a16="http://schemas.microsoft.com/office/drawing/2014/main" id="{0AB26F08-2ED0-4033-A2E7-C73E2025AAC3}"/>
              </a:ext>
            </a:extLst>
          </p:cNvPr>
          <p:cNvSpPr txBox="1"/>
          <p:nvPr/>
        </p:nvSpPr>
        <p:spPr>
          <a:xfrm>
            <a:off x="462920" y="249405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Architect</a:t>
            </a:r>
          </a:p>
        </p:txBody>
      </p:sp>
      <p:sp>
        <p:nvSpPr>
          <p:cNvPr id="15" name="TextBox 14">
            <a:hlinkClick r:id="rId9" action="ppaction://hlinksldjump"/>
            <a:extLst>
              <a:ext uri="{FF2B5EF4-FFF2-40B4-BE49-F238E27FC236}">
                <a16:creationId xmlns:a16="http://schemas.microsoft.com/office/drawing/2014/main" id="{1C14D19A-7A77-4331-904A-B481EA9636F7}"/>
              </a:ext>
            </a:extLst>
          </p:cNvPr>
          <p:cNvSpPr txBox="1"/>
          <p:nvPr/>
        </p:nvSpPr>
        <p:spPr>
          <a:xfrm>
            <a:off x="4927416" y="190754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Mechanical Engineer</a:t>
            </a:r>
            <a:endParaRPr lang="en-US" dirty="0">
              <a:solidFill>
                <a:srgbClr val="0033CC"/>
              </a:solidFill>
              <a:latin typeface="Century Gothic" panose="020B0502020202020204" pitchFamily="34" charset="0"/>
            </a:endParaRPr>
          </a:p>
        </p:txBody>
      </p:sp>
      <p:sp>
        <p:nvSpPr>
          <p:cNvPr id="17" name="TextBox 16">
            <a:hlinkClick r:id="rId10"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8" name="TextBox 17">
            <a:hlinkClick r:id="rId11"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9" name="TextBox 18">
            <a:hlinkClick r:id="rId12" action="ppaction://hlinksldjump"/>
            <a:extLst>
              <a:ext uri="{FF2B5EF4-FFF2-40B4-BE49-F238E27FC236}">
                <a16:creationId xmlns:a16="http://schemas.microsoft.com/office/drawing/2014/main" id="{34D0568A-5C80-4599-AD72-A2BF158B5DAF}"/>
              </a:ext>
            </a:extLst>
          </p:cNvPr>
          <p:cNvSpPr txBox="1"/>
          <p:nvPr/>
        </p:nvSpPr>
        <p:spPr>
          <a:xfrm>
            <a:off x="5724128" y="165100"/>
            <a:ext cx="3276997" cy="95410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800" dirty="0">
                <a:solidFill>
                  <a:srgbClr val="0033CC"/>
                </a:solidFill>
                <a:latin typeface="Century Gothic" panose="020B0502020202020204" pitchFamily="34" charset="0"/>
              </a:rPr>
              <a:t>Forces, Electricity and Waves</a:t>
            </a:r>
          </a:p>
        </p:txBody>
      </p:sp>
      <p:sp>
        <p:nvSpPr>
          <p:cNvPr id="16" name="TextBox 15">
            <a:hlinkClick r:id="rId13" action="ppaction://hlinksldjump"/>
            <a:extLst>
              <a:ext uri="{FF2B5EF4-FFF2-40B4-BE49-F238E27FC236}">
                <a16:creationId xmlns:a16="http://schemas.microsoft.com/office/drawing/2014/main" id="{58AD71E0-2D4D-402A-B40F-FC4328C302ED}"/>
              </a:ext>
            </a:extLst>
          </p:cNvPr>
          <p:cNvSpPr txBox="1"/>
          <p:nvPr/>
        </p:nvSpPr>
        <p:spPr>
          <a:xfrm>
            <a:off x="462920" y="299695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Civil Engineer</a:t>
            </a:r>
            <a:endParaRPr lang="en-US" dirty="0">
              <a:solidFill>
                <a:srgbClr val="0033CC"/>
              </a:solidFill>
              <a:latin typeface="Century Gothic" panose="020B0502020202020204" pitchFamily="34" charset="0"/>
            </a:endParaRPr>
          </a:p>
        </p:txBody>
      </p:sp>
      <p:sp>
        <p:nvSpPr>
          <p:cNvPr id="21" name="TextBox 20">
            <a:hlinkClick r:id="rId14" action="ppaction://hlinksldjump"/>
            <a:extLst>
              <a:ext uri="{FF2B5EF4-FFF2-40B4-BE49-F238E27FC236}">
                <a16:creationId xmlns:a16="http://schemas.microsoft.com/office/drawing/2014/main" id="{6B203805-E6BB-4409-9B18-93E9B5A0156C}"/>
              </a:ext>
            </a:extLst>
          </p:cNvPr>
          <p:cNvSpPr txBox="1"/>
          <p:nvPr/>
        </p:nvSpPr>
        <p:spPr>
          <a:xfrm>
            <a:off x="4927416" y="35741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Physiotherapist</a:t>
            </a:r>
          </a:p>
        </p:txBody>
      </p:sp>
      <p:sp>
        <p:nvSpPr>
          <p:cNvPr id="22" name="TextBox 21">
            <a:hlinkClick r:id="rId15" action="ppaction://hlinksldjump"/>
            <a:extLst>
              <a:ext uri="{FF2B5EF4-FFF2-40B4-BE49-F238E27FC236}">
                <a16:creationId xmlns:a16="http://schemas.microsoft.com/office/drawing/2014/main" id="{297661BD-C774-424E-B7F7-2F6219EAE942}"/>
              </a:ext>
            </a:extLst>
          </p:cNvPr>
          <p:cNvSpPr txBox="1"/>
          <p:nvPr/>
        </p:nvSpPr>
        <p:spPr>
          <a:xfrm>
            <a:off x="4927416" y="307012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Pilot</a:t>
            </a:r>
          </a:p>
        </p:txBody>
      </p:sp>
      <p:sp>
        <p:nvSpPr>
          <p:cNvPr id="23" name="TextBox 22">
            <a:hlinkClick r:id="rId16" action="ppaction://hlinksldjump"/>
            <a:extLst>
              <a:ext uri="{FF2B5EF4-FFF2-40B4-BE49-F238E27FC236}">
                <a16:creationId xmlns:a16="http://schemas.microsoft.com/office/drawing/2014/main" id="{0F8A4048-A646-4008-998D-D4979290F44F}"/>
              </a:ext>
            </a:extLst>
          </p:cNvPr>
          <p:cNvSpPr txBox="1"/>
          <p:nvPr/>
        </p:nvSpPr>
        <p:spPr>
          <a:xfrm>
            <a:off x="4927416" y="413978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Prosthetist</a:t>
            </a:r>
          </a:p>
        </p:txBody>
      </p:sp>
      <p:sp>
        <p:nvSpPr>
          <p:cNvPr id="24" name="TextBox 23">
            <a:hlinkClick r:id="rId17" action="ppaction://hlinksldjump"/>
            <a:extLst>
              <a:ext uri="{FF2B5EF4-FFF2-40B4-BE49-F238E27FC236}">
                <a16:creationId xmlns:a16="http://schemas.microsoft.com/office/drawing/2014/main" id="{6B59B088-FF07-4922-8C0C-6861A91006B0}"/>
              </a:ext>
            </a:extLst>
          </p:cNvPr>
          <p:cNvSpPr txBox="1"/>
          <p:nvPr/>
        </p:nvSpPr>
        <p:spPr>
          <a:xfrm>
            <a:off x="4932040" y="249289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Orthotist</a:t>
            </a:r>
          </a:p>
        </p:txBody>
      </p:sp>
    </p:spTree>
    <p:extLst>
      <p:ext uri="{BB962C8B-B14F-4D97-AF65-F5344CB8AC3E}">
        <p14:creationId xmlns:p14="http://schemas.microsoft.com/office/powerpoint/2010/main" val="32295216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901F13B-EA94-488E-B8E6-96A09DEFC95D}"/>
              </a:ext>
            </a:extLst>
          </p:cNvPr>
          <p:cNvSpPr>
            <a:spLocks noGrp="1"/>
          </p:cNvSpPr>
          <p:nvPr>
            <p:ph type="ctrTitle"/>
          </p:nvPr>
        </p:nvSpPr>
        <p:spPr>
          <a:xfrm>
            <a:off x="179512" y="855782"/>
            <a:ext cx="4093373" cy="822325"/>
          </a:xfrm>
        </p:spPr>
        <p:txBody>
          <a:bodyPr/>
          <a:lstStyle/>
          <a:p>
            <a:pPr eaLnBrk="1" hangingPunct="1"/>
            <a:r>
              <a:rPr lang="en-GB" altLang="en-US" sz="3600" dirty="0">
                <a:solidFill>
                  <a:srgbClr val="0033CC"/>
                </a:solidFill>
                <a:latin typeface="Century Gothic" panose="020B0502020202020204" pitchFamily="34" charset="0"/>
              </a:rPr>
              <a:t>Science Public Relations Officer</a:t>
            </a:r>
          </a:p>
        </p:txBody>
      </p:sp>
      <p:sp>
        <p:nvSpPr>
          <p:cNvPr id="9" name="TextBox 8">
            <a:hlinkClick r:id="rId2" action="ppaction://hlinksldjump"/>
            <a:extLst>
              <a:ext uri="{FF2B5EF4-FFF2-40B4-BE49-F238E27FC236}">
                <a16:creationId xmlns:a16="http://schemas.microsoft.com/office/drawing/2014/main" id="{C25C7BB0-18E4-4F58-BCDD-056CF894EE1A}"/>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3B9B698-76C1-4C08-93A0-7C9AC7619666}"/>
              </a:ext>
            </a:extLst>
          </p:cNvPr>
          <p:cNvSpPr txBox="1"/>
          <p:nvPr/>
        </p:nvSpPr>
        <p:spPr>
          <a:xfrm>
            <a:off x="240437" y="1844824"/>
            <a:ext cx="4034408" cy="418576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create and maintain a good public image for a business or organisation. You’d make sure that it has a good reputation with the public and the media.</a:t>
            </a:r>
          </a:p>
          <a:p>
            <a:pPr eaLnBrk="1" hangingPunct="1">
              <a:spcAft>
                <a:spcPts val="600"/>
              </a:spcAft>
              <a:defRPr/>
            </a:pPr>
            <a:r>
              <a:rPr lang="en-GB" sz="1600" dirty="0">
                <a:latin typeface="Century Gothic" panose="020B0502020202020204" pitchFamily="34" charset="0"/>
              </a:rPr>
              <a:t>You could work for one company or organisation in its communications department. Or you could work as an account executive at a public relations consultancy which provides services to a number of clients.</a:t>
            </a:r>
          </a:p>
          <a:p>
            <a:pPr eaLnBrk="1" hangingPunct="1">
              <a:spcAft>
                <a:spcPts val="600"/>
              </a:spcAft>
              <a:defRPr/>
            </a:pPr>
            <a:r>
              <a:rPr lang="en-GB" sz="1600" dirty="0">
                <a:latin typeface="Century Gothic" panose="020B0502020202020204" pitchFamily="34" charset="0"/>
              </a:rPr>
              <a:t>First of all you would find out how the organisation would like to be seen. Then you would come up with ideas to create that image and maintain the reputation in the future.</a:t>
            </a:r>
          </a:p>
        </p:txBody>
      </p:sp>
      <p:sp>
        <p:nvSpPr>
          <p:cNvPr id="10" name="TextBox 9">
            <a:hlinkClick r:id="rId3"/>
            <a:extLst>
              <a:ext uri="{FF2B5EF4-FFF2-40B4-BE49-F238E27FC236}">
                <a16:creationId xmlns:a16="http://schemas.microsoft.com/office/drawing/2014/main" id="{A5E7B906-F0DE-469C-8FC9-41F623F985D9}"/>
              </a:ext>
            </a:extLst>
          </p:cNvPr>
          <p:cNvSpPr txBox="1"/>
          <p:nvPr/>
        </p:nvSpPr>
        <p:spPr>
          <a:xfrm>
            <a:off x="4689475" y="6197242"/>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extLst>
              <a:ext uri="{FF2B5EF4-FFF2-40B4-BE49-F238E27FC236}">
                <a16:creationId xmlns:a16="http://schemas.microsoft.com/office/drawing/2014/main" id="{62CD232A-1600-42FC-A07E-DD6C4EFC89E8}"/>
              </a:ext>
            </a:extLst>
          </p:cNvPr>
          <p:cNvSpPr txBox="1"/>
          <p:nvPr/>
        </p:nvSpPr>
        <p:spPr>
          <a:xfrm>
            <a:off x="4674493" y="5189477"/>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IOP Video</a:t>
            </a:r>
            <a:endParaRPr lang="en-US" sz="2000" u="sng" dirty="0">
              <a:solidFill>
                <a:srgbClr val="0000FF"/>
              </a:solidFill>
              <a:latin typeface="Century Gothic" panose="020B0502020202020204" pitchFamily="34" charset="0"/>
            </a:endParaRPr>
          </a:p>
        </p:txBody>
      </p:sp>
      <p:grpSp>
        <p:nvGrpSpPr>
          <p:cNvPr id="3" name="Group 2"/>
          <p:cNvGrpSpPr/>
          <p:nvPr/>
        </p:nvGrpSpPr>
        <p:grpSpPr>
          <a:xfrm>
            <a:off x="4641151" y="942979"/>
            <a:ext cx="4314636" cy="3638149"/>
            <a:chOff x="4592827" y="1412776"/>
            <a:chExt cx="4314636" cy="3638149"/>
          </a:xfrm>
        </p:grpSpPr>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4592827" y="1412776"/>
              <a:ext cx="4299653" cy="3308345"/>
            </a:xfrm>
            <a:prstGeom prst="rect">
              <a:avLst/>
            </a:prstGeom>
          </p:spPr>
        </p:pic>
        <p:sp>
          <p:nvSpPr>
            <p:cNvPr id="13" name="Title 1">
              <a:extLst>
                <a:ext uri="{FF2B5EF4-FFF2-40B4-BE49-F238E27FC236}">
                  <a16:creationId xmlns:a16="http://schemas.microsoft.com/office/drawing/2014/main" id="{56F4FD2D-8724-4618-9933-5EFD22453D5C}"/>
                </a:ext>
              </a:extLst>
            </p:cNvPr>
            <p:cNvSpPr txBox="1">
              <a:spLocks/>
            </p:cNvSpPr>
            <p:nvPr/>
          </p:nvSpPr>
          <p:spPr bwMode="auto">
            <a:xfrm>
              <a:off x="4592827" y="4725145"/>
              <a:ext cx="4314636" cy="3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 Rob MacDougall</a:t>
              </a:r>
              <a:endParaRPr lang="en-GB" altLang="en-US" sz="1000" dirty="0">
                <a:solidFill>
                  <a:srgbClr val="0033CC"/>
                </a:solidFill>
                <a:latin typeface="Arial" panose="020B0604020202020204" pitchFamily="34" charset="0"/>
                <a:cs typeface="Arial" panose="020B0604020202020204" pitchFamily="34" charset="0"/>
              </a:endParaRPr>
            </a:p>
          </p:txBody>
        </p:sp>
      </p:grpSp>
      <p:sp>
        <p:nvSpPr>
          <p:cNvPr id="14" name="TextBox 13">
            <a:hlinkClick r:id="rId6"/>
            <a:extLst>
              <a:ext uri="{FF2B5EF4-FFF2-40B4-BE49-F238E27FC236}">
                <a16:creationId xmlns:a16="http://schemas.microsoft.com/office/drawing/2014/main" id="{62CD232A-1600-42FC-A07E-DD6C4EFC89E8}"/>
              </a:ext>
            </a:extLst>
          </p:cNvPr>
          <p:cNvSpPr txBox="1"/>
          <p:nvPr/>
        </p:nvSpPr>
        <p:spPr>
          <a:xfrm>
            <a:off x="4674493" y="5693533"/>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Historic Environment Scotland</a:t>
            </a:r>
          </a:p>
        </p:txBody>
      </p:sp>
      <p:sp>
        <p:nvSpPr>
          <p:cNvPr id="15" name="TextBox 14">
            <a:hlinkClick r:id="rId2" action="ppaction://hlinksldjump"/>
            <a:extLst>
              <a:ext uri="{FF2B5EF4-FFF2-40B4-BE49-F238E27FC236}">
                <a16:creationId xmlns:a16="http://schemas.microsoft.com/office/drawing/2014/main" id="{D162FE81-F064-4B75-A307-E4C058E77266}"/>
              </a:ext>
            </a:extLst>
          </p:cNvPr>
          <p:cNvSpPr txBox="1"/>
          <p:nvPr/>
        </p:nvSpPr>
        <p:spPr>
          <a:xfrm>
            <a:off x="249525"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Science Curriculum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FFF507CC-1FDE-4CFF-8186-E375A9512EE7}"/>
              </a:ext>
            </a:extLst>
          </p:cNvPr>
          <p:cNvSpPr>
            <a:spLocks noGrp="1"/>
          </p:cNvSpPr>
          <p:nvPr>
            <p:ph type="ctrTitle"/>
          </p:nvPr>
        </p:nvSpPr>
        <p:spPr>
          <a:xfrm>
            <a:off x="250825" y="643681"/>
            <a:ext cx="8502789" cy="913111"/>
          </a:xfrm>
        </p:spPr>
        <p:txBody>
          <a:bodyPr/>
          <a:lstStyle/>
          <a:p>
            <a:pPr eaLnBrk="1" hangingPunct="1"/>
            <a:r>
              <a:rPr lang="en-GB" altLang="en-US" sz="3600" dirty="0">
                <a:solidFill>
                  <a:srgbClr val="0033CC"/>
                </a:solidFill>
                <a:latin typeface="Century Gothic" panose="020B0502020202020204" pitchFamily="34" charset="0"/>
              </a:rPr>
              <a:t>Speech and Language Therapist</a:t>
            </a:r>
          </a:p>
        </p:txBody>
      </p:sp>
      <p:sp>
        <p:nvSpPr>
          <p:cNvPr id="9" name="TextBox 8">
            <a:hlinkClick r:id="rId2" action="ppaction://hlinksldjump"/>
            <a:extLst>
              <a:ext uri="{FF2B5EF4-FFF2-40B4-BE49-F238E27FC236}">
                <a16:creationId xmlns:a16="http://schemas.microsoft.com/office/drawing/2014/main" id="{5317EFF7-58BF-4E7E-B060-899DCCDDEE5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613C321-5694-40E3-BA56-5D22D32B4F4C}"/>
              </a:ext>
            </a:extLst>
          </p:cNvPr>
          <p:cNvSpPr txBox="1"/>
          <p:nvPr/>
        </p:nvSpPr>
        <p:spPr>
          <a:xfrm>
            <a:off x="250825" y="1556792"/>
            <a:ext cx="4176713"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assess, support and treat adults and children who have communication problems.</a:t>
            </a:r>
          </a:p>
          <a:p>
            <a:pPr eaLnBrk="1" hangingPunct="1">
              <a:defRPr/>
            </a:pPr>
            <a:r>
              <a:rPr lang="en-GB" sz="1600" dirty="0">
                <a:latin typeface="Century Gothic" panose="020B0502020202020204" pitchFamily="34" charset="0"/>
              </a:rPr>
              <a:t>Your work would be important in helping people who have:</a:t>
            </a:r>
          </a:p>
          <a:p>
            <a:pPr marL="358775" indent="-184150" eaLnBrk="1" hangingPunct="1">
              <a:defRPr/>
            </a:pPr>
            <a:r>
              <a:rPr lang="en-GB" sz="1600" dirty="0">
                <a:latin typeface="Century Gothic" panose="020B0502020202020204" pitchFamily="34" charset="0"/>
              </a:rPr>
              <a:t>•	Difficulties in speaking clearly</a:t>
            </a:r>
          </a:p>
          <a:p>
            <a:pPr marL="358775" indent="-184150" eaLnBrk="1" hangingPunct="1">
              <a:defRPr/>
            </a:pPr>
            <a:r>
              <a:rPr lang="en-GB" sz="1600" dirty="0">
                <a:latin typeface="Century Gothic" panose="020B0502020202020204" pitchFamily="34" charset="0"/>
              </a:rPr>
              <a:t>•	Problems understanding language</a:t>
            </a:r>
          </a:p>
          <a:p>
            <a:pPr marL="358775" indent="-184150" eaLnBrk="1" hangingPunct="1">
              <a:defRPr/>
            </a:pPr>
            <a:r>
              <a:rPr lang="en-GB" sz="1600" dirty="0">
                <a:latin typeface="Century Gothic" panose="020B0502020202020204" pitchFamily="34" charset="0"/>
              </a:rPr>
              <a:t>•	Problems using language</a:t>
            </a:r>
          </a:p>
          <a:p>
            <a:pPr marL="358775" indent="-184150" eaLnBrk="1" hangingPunct="1">
              <a:defRPr/>
            </a:pPr>
            <a:r>
              <a:rPr lang="en-GB" sz="1600" dirty="0">
                <a:latin typeface="Century Gothic" panose="020B0502020202020204" pitchFamily="34" charset="0"/>
              </a:rPr>
              <a:t>•	A stammer</a:t>
            </a:r>
          </a:p>
          <a:p>
            <a:pPr marL="358775" indent="-184150" eaLnBrk="1" hangingPunct="1">
              <a:spcAft>
                <a:spcPts val="600"/>
              </a:spcAft>
              <a:defRPr/>
            </a:pPr>
            <a:r>
              <a:rPr lang="en-GB" sz="1600" dirty="0">
                <a:latin typeface="Century Gothic" panose="020B0502020202020204" pitchFamily="34" charset="0"/>
              </a:rPr>
              <a:t>•	Difficulties with feeding, chewing or swallowing</a:t>
            </a:r>
          </a:p>
          <a:p>
            <a:pPr eaLnBrk="1" hangingPunct="1">
              <a:defRPr/>
            </a:pPr>
            <a:r>
              <a:rPr lang="en-GB" sz="1600" dirty="0">
                <a:latin typeface="Century Gothic" panose="020B0502020202020204" pitchFamily="34" charset="0"/>
              </a:rPr>
              <a:t>These issues may be a result of injury, stroke, cancer, Parkinson’s disease, a mental health problem or learning difficulty.</a:t>
            </a:r>
          </a:p>
        </p:txBody>
      </p:sp>
      <p:sp>
        <p:nvSpPr>
          <p:cNvPr id="10" name="TextBox 9">
            <a:hlinkClick r:id="rId3"/>
            <a:extLst>
              <a:ext uri="{FF2B5EF4-FFF2-40B4-BE49-F238E27FC236}">
                <a16:creationId xmlns:a16="http://schemas.microsoft.com/office/drawing/2014/main" id="{CE7B8A49-AEC2-4A1C-8EDF-63E44CA9DEFF}"/>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3" name="TextBox 12">
            <a:hlinkClick r:id="rId4"/>
            <a:extLst>
              <a:ext uri="{FF2B5EF4-FFF2-40B4-BE49-F238E27FC236}">
                <a16:creationId xmlns:a16="http://schemas.microsoft.com/office/drawing/2014/main" id="{5D430B8E-CF15-4F09-BE83-8BCC3B0CCD61}"/>
              </a:ext>
            </a:extLst>
          </p:cNvPr>
          <p:cNvSpPr txBox="1"/>
          <p:nvPr/>
        </p:nvSpPr>
        <p:spPr>
          <a:xfrm>
            <a:off x="4674493" y="5805488"/>
            <a:ext cx="4217987" cy="3698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u="sng" dirty="0">
                <a:solidFill>
                  <a:srgbClr val="0000FF"/>
                </a:solidFill>
                <a:latin typeface="Century Gothic" panose="020B0502020202020204" pitchFamily="34" charset="0"/>
              </a:rPr>
              <a:t>NHS Profiles</a:t>
            </a:r>
          </a:p>
        </p:txBody>
      </p:sp>
      <p:sp>
        <p:nvSpPr>
          <p:cNvPr id="11" name="TextBox 10">
            <a:hlinkClick r:id="rId5" action="ppaction://hlinksldjump"/>
            <a:extLst>
              <a:ext uri="{FF2B5EF4-FFF2-40B4-BE49-F238E27FC236}">
                <a16:creationId xmlns:a16="http://schemas.microsoft.com/office/drawing/2014/main" id="{D162FE81-F064-4B75-A307-E4C058E77266}"/>
              </a:ext>
            </a:extLst>
          </p:cNvPr>
          <p:cNvSpPr txBox="1"/>
          <p:nvPr/>
        </p:nvSpPr>
        <p:spPr>
          <a:xfrm>
            <a:off x="251520"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pic>
        <p:nvPicPr>
          <p:cNvPr id="3" name="Picture 2" descr="A person sitting next to a book shelf&#10;&#10;Description automatically generated">
            <a:hlinkClick r:id="rId6"/>
            <a:extLst>
              <a:ext uri="{FF2B5EF4-FFF2-40B4-BE49-F238E27FC236}">
                <a16:creationId xmlns:a16="http://schemas.microsoft.com/office/drawing/2014/main" id="{15D3660F-1FDC-4CF2-BF42-52E6F4B82B0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932040" y="1497504"/>
            <a:ext cx="3749566" cy="3803704"/>
          </a:xfrm>
          <a:prstGeom prst="rect">
            <a:avLst/>
          </a:prstGeom>
        </p:spPr>
      </p:pic>
      <p:sp>
        <p:nvSpPr>
          <p:cNvPr id="12" name="Title 1">
            <a:extLst>
              <a:ext uri="{FF2B5EF4-FFF2-40B4-BE49-F238E27FC236}">
                <a16:creationId xmlns:a16="http://schemas.microsoft.com/office/drawing/2014/main" id="{56F4FD2D-8724-4618-9933-5EFD22453D5C}"/>
              </a:ext>
            </a:extLst>
          </p:cNvPr>
          <p:cNvSpPr txBox="1">
            <a:spLocks/>
          </p:cNvSpPr>
          <p:nvPr/>
        </p:nvSpPr>
        <p:spPr bwMode="auto">
          <a:xfrm>
            <a:off x="4932040" y="5333145"/>
            <a:ext cx="3733602"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0F6EEE8C-2FB6-415E-A797-29FAA7C7A211}"/>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Sports and Exercise Scientist</a:t>
            </a:r>
          </a:p>
        </p:txBody>
      </p:sp>
      <p:sp>
        <p:nvSpPr>
          <p:cNvPr id="9" name="TextBox 8">
            <a:hlinkClick r:id="rId2" action="ppaction://hlinksldjump"/>
            <a:extLst>
              <a:ext uri="{FF2B5EF4-FFF2-40B4-BE49-F238E27FC236}">
                <a16:creationId xmlns:a16="http://schemas.microsoft.com/office/drawing/2014/main" id="{67055F06-2120-461E-A802-E27CFB4A432A}"/>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D23A6DB9-FBB8-475B-AAF2-E6E1ACAF4803}"/>
              </a:ext>
            </a:extLst>
          </p:cNvPr>
          <p:cNvSpPr txBox="1"/>
          <p:nvPr/>
        </p:nvSpPr>
        <p:spPr>
          <a:xfrm>
            <a:off x="179388" y="1808163"/>
            <a:ext cx="4217987" cy="369331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look at the human body, its shape, how it works and moves, and how people think about physical activity. You would work with athletes and sports people and help them to become better at what they do.</a:t>
            </a:r>
          </a:p>
          <a:p>
            <a:pPr eaLnBrk="1" hangingPunct="1">
              <a:spcAft>
                <a:spcPts val="600"/>
              </a:spcAft>
              <a:defRPr/>
            </a:pPr>
            <a:r>
              <a:rPr lang="en-GB" sz="1600" dirty="0">
                <a:latin typeface="Century Gothic" pitchFamily="34" charset="0"/>
              </a:rPr>
              <a:t>You might also work with the public to help them to improve their health through exercise, or recover from injury or illness through physical activity.</a:t>
            </a:r>
          </a:p>
          <a:p>
            <a:pPr eaLnBrk="1" hangingPunct="1">
              <a:spcAft>
                <a:spcPts val="600"/>
              </a:spcAft>
              <a:defRPr/>
            </a:pPr>
            <a:r>
              <a:rPr lang="en-GB" sz="1600" dirty="0">
                <a:latin typeface="Century Gothic" pitchFamily="34" charset="0"/>
              </a:rPr>
              <a:t>You could work with staff such as sports coaches and sports therapists to assess sports people and help to improve their performance.</a:t>
            </a:r>
          </a:p>
        </p:txBody>
      </p:sp>
      <p:sp>
        <p:nvSpPr>
          <p:cNvPr id="14" name="TextBox 13">
            <a:hlinkClick r:id="rId3"/>
            <a:extLst>
              <a:ext uri="{FF2B5EF4-FFF2-40B4-BE49-F238E27FC236}">
                <a16:creationId xmlns:a16="http://schemas.microsoft.com/office/drawing/2014/main" id="{07FC3FCB-9A66-48FD-85F7-592F511C9464}"/>
              </a:ext>
            </a:extLst>
          </p:cNvPr>
          <p:cNvSpPr txBox="1"/>
          <p:nvPr/>
        </p:nvSpPr>
        <p:spPr>
          <a:xfrm>
            <a:off x="4675188" y="61976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7" name="TextBox 6">
            <a:hlinkClick r:id="rId4"/>
            <a:extLst>
              <a:ext uri="{FF2B5EF4-FFF2-40B4-BE49-F238E27FC236}">
                <a16:creationId xmlns:a16="http://schemas.microsoft.com/office/drawing/2014/main" id="{E11B1DCC-F617-4F56-843D-D1CC01639DCE}"/>
              </a:ext>
            </a:extLst>
          </p:cNvPr>
          <p:cNvSpPr txBox="1"/>
          <p:nvPr/>
        </p:nvSpPr>
        <p:spPr>
          <a:xfrm>
            <a:off x="4675188" y="5661025"/>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 with video clip</a:t>
            </a:r>
          </a:p>
        </p:txBody>
      </p:sp>
      <p:pic>
        <p:nvPicPr>
          <p:cNvPr id="152584" name="Picture 3">
            <a:extLst>
              <a:ext uri="{FF2B5EF4-FFF2-40B4-BE49-F238E27FC236}">
                <a16:creationId xmlns:a16="http://schemas.microsoft.com/office/drawing/2014/main" id="{0E26724D-61B8-40C2-B4E0-0946B2B38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1556792"/>
            <a:ext cx="3446463" cy="317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hlinkClick r:id="rId6"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sp>
        <p:nvSpPr>
          <p:cNvPr id="12" name="Title 1">
            <a:extLst>
              <a:ext uri="{FF2B5EF4-FFF2-40B4-BE49-F238E27FC236}">
                <a16:creationId xmlns:a16="http://schemas.microsoft.com/office/drawing/2014/main" id="{DAAE56D8-CF08-46F2-851E-A45D644EC764}"/>
              </a:ext>
            </a:extLst>
          </p:cNvPr>
          <p:cNvSpPr txBox="1">
            <a:spLocks/>
          </p:cNvSpPr>
          <p:nvPr/>
        </p:nvSpPr>
        <p:spPr bwMode="auto">
          <a:xfrm>
            <a:off x="5162905" y="4623745"/>
            <a:ext cx="3405326" cy="60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Royal Society of Chemistry</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A004453F-0F40-4C92-9D47-2CF23E2E9384}"/>
              </a:ext>
            </a:extLst>
          </p:cNvPr>
          <p:cNvSpPr>
            <a:spLocks noGrp="1"/>
          </p:cNvSpPr>
          <p:nvPr>
            <p:ph type="ctrTitle"/>
          </p:nvPr>
        </p:nvSpPr>
        <p:spPr>
          <a:xfrm>
            <a:off x="230510" y="739752"/>
            <a:ext cx="4053457" cy="822325"/>
          </a:xfrm>
        </p:spPr>
        <p:txBody>
          <a:bodyPr/>
          <a:lstStyle/>
          <a:p>
            <a:pPr eaLnBrk="1" hangingPunct="1"/>
            <a:r>
              <a:rPr lang="en-GB" altLang="en-US" sz="3600" dirty="0">
                <a:solidFill>
                  <a:srgbClr val="0033CC"/>
                </a:solidFill>
                <a:latin typeface="Century Gothic" panose="020B0502020202020204" pitchFamily="34" charset="0"/>
              </a:rPr>
              <a:t>Stone Mason</a:t>
            </a:r>
          </a:p>
        </p:txBody>
      </p:sp>
      <p:sp>
        <p:nvSpPr>
          <p:cNvPr id="9" name="TextBox 8">
            <a:hlinkClick r:id="rId2" action="ppaction://hlinksldjump"/>
            <a:extLst>
              <a:ext uri="{FF2B5EF4-FFF2-40B4-BE49-F238E27FC236}">
                <a16:creationId xmlns:a16="http://schemas.microsoft.com/office/drawing/2014/main" id="{50570C17-F047-4135-A636-721559A59C82}"/>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8B5BBCC5-107E-4F8A-9FEF-20A1DCEB2DFF}"/>
              </a:ext>
            </a:extLst>
          </p:cNvPr>
          <p:cNvSpPr txBox="1"/>
          <p:nvPr/>
        </p:nvSpPr>
        <p:spPr>
          <a:xfrm>
            <a:off x="233959" y="1701963"/>
            <a:ext cx="4028029" cy="424731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500" dirty="0">
                <a:latin typeface="Century Gothic" panose="020B0502020202020204" pitchFamily="34" charset="0"/>
              </a:rPr>
              <a:t>You would use your manual skills to carve blocks of stone, or lay and fit stonework into place on building projects.</a:t>
            </a:r>
          </a:p>
          <a:p>
            <a:pPr eaLnBrk="1" hangingPunct="1">
              <a:spcAft>
                <a:spcPts val="600"/>
              </a:spcAft>
              <a:defRPr/>
            </a:pPr>
            <a:r>
              <a:rPr lang="en-GB" sz="1500" dirty="0">
                <a:latin typeface="Century Gothic" panose="020B0502020202020204" pitchFamily="34" charset="0"/>
              </a:rPr>
              <a:t>You would normally work as either a banker mason or a fixer mason. </a:t>
            </a:r>
          </a:p>
          <a:p>
            <a:pPr eaLnBrk="1" hangingPunct="1">
              <a:defRPr/>
            </a:pPr>
            <a:r>
              <a:rPr lang="en-GB" sz="1500" dirty="0">
                <a:latin typeface="Century Gothic" panose="020B0502020202020204" pitchFamily="34" charset="0"/>
              </a:rPr>
              <a:t>As a banker mason, in a workshop, you would:</a:t>
            </a:r>
          </a:p>
          <a:p>
            <a:pPr marL="631825" indent="-285750" eaLnBrk="1" hangingPunct="1">
              <a:buFont typeface="Arial" panose="020B0604020202020204" pitchFamily="34" charset="0"/>
              <a:buChar char="•"/>
              <a:defRPr/>
            </a:pPr>
            <a:r>
              <a:rPr lang="en-GB" sz="1500" dirty="0">
                <a:latin typeface="Century Gothic" panose="020B0502020202020204" pitchFamily="34" charset="0"/>
              </a:rPr>
              <a:t>Follow design instructions</a:t>
            </a:r>
          </a:p>
          <a:p>
            <a:pPr marL="631825" indent="-285750" eaLnBrk="1" hangingPunct="1">
              <a:buFont typeface="Arial" panose="020B0604020202020204" pitchFamily="34" charset="0"/>
              <a:buChar char="•"/>
              <a:defRPr/>
            </a:pPr>
            <a:r>
              <a:rPr lang="en-GB" sz="1500" dirty="0">
                <a:latin typeface="Century Gothic" panose="020B0502020202020204" pitchFamily="34" charset="0"/>
              </a:rPr>
              <a:t>Carve and shape stone</a:t>
            </a:r>
          </a:p>
          <a:p>
            <a:pPr marL="631825" indent="-285750" eaLnBrk="1" hangingPunct="1">
              <a:buFont typeface="Arial" panose="020B0604020202020204" pitchFamily="34" charset="0"/>
              <a:buChar char="•"/>
              <a:defRPr/>
            </a:pPr>
            <a:r>
              <a:rPr lang="en-GB" sz="1500" dirty="0">
                <a:latin typeface="Century Gothic" panose="020B0502020202020204" pitchFamily="34" charset="0"/>
              </a:rPr>
              <a:t>give stone a textured or polished finish (known as dressing)</a:t>
            </a:r>
          </a:p>
          <a:p>
            <a:pPr marL="631825" indent="-285750" eaLnBrk="1" hangingPunct="1">
              <a:spcAft>
                <a:spcPts val="600"/>
              </a:spcAft>
              <a:buFont typeface="Arial" panose="020B0604020202020204" pitchFamily="34" charset="0"/>
              <a:buChar char="•"/>
              <a:defRPr/>
            </a:pPr>
            <a:r>
              <a:rPr lang="en-GB" sz="1500" dirty="0">
                <a:latin typeface="Century Gothic" panose="020B0502020202020204" pitchFamily="34" charset="0"/>
              </a:rPr>
              <a:t>Use hand and power tools</a:t>
            </a:r>
          </a:p>
          <a:p>
            <a:pPr eaLnBrk="1" hangingPunct="1">
              <a:defRPr/>
            </a:pPr>
            <a:r>
              <a:rPr lang="en-GB" sz="1500" dirty="0">
                <a:latin typeface="Century Gothic" panose="020B0502020202020204" pitchFamily="34" charset="0"/>
              </a:rPr>
              <a:t>As a fixer mason, on site, you would:</a:t>
            </a:r>
          </a:p>
          <a:p>
            <a:pPr marL="630238" indent="-284163" eaLnBrk="1" hangingPunct="1">
              <a:buFont typeface="Arial" panose="020B0604020202020204" pitchFamily="34" charset="0"/>
              <a:buChar char="•"/>
              <a:defRPr/>
            </a:pPr>
            <a:r>
              <a:rPr lang="en-GB" sz="1500" dirty="0">
                <a:latin typeface="Century Gothic" panose="020B0502020202020204" pitchFamily="34" charset="0"/>
              </a:rPr>
              <a:t>Build walls</a:t>
            </a:r>
          </a:p>
          <a:p>
            <a:pPr marL="631825" indent="-285750" eaLnBrk="1" hangingPunct="1">
              <a:buFont typeface="Arial" panose="020B0604020202020204" pitchFamily="34" charset="0"/>
              <a:buChar char="•"/>
              <a:defRPr/>
            </a:pPr>
            <a:r>
              <a:rPr lang="en-GB" sz="1500" dirty="0">
                <a:latin typeface="Century Gothic" panose="020B0502020202020204" pitchFamily="34" charset="0"/>
              </a:rPr>
              <a:t>Fit cladding using specialised materials and methods</a:t>
            </a:r>
          </a:p>
          <a:p>
            <a:pPr marL="631825" indent="-285750" eaLnBrk="1" hangingPunct="1">
              <a:buFont typeface="Arial" panose="020B0604020202020204" pitchFamily="34" charset="0"/>
              <a:buChar char="•"/>
              <a:defRPr/>
            </a:pPr>
            <a:r>
              <a:rPr lang="en-GB" sz="1500" dirty="0">
                <a:latin typeface="Century Gothic" panose="020B0502020202020204" pitchFamily="34" charset="0"/>
              </a:rPr>
              <a:t>Repair stonework</a:t>
            </a:r>
          </a:p>
        </p:txBody>
      </p:sp>
      <p:sp>
        <p:nvSpPr>
          <p:cNvPr id="10" name="TextBox 9">
            <a:hlinkClick r:id="rId3"/>
            <a:extLst>
              <a:ext uri="{FF2B5EF4-FFF2-40B4-BE49-F238E27FC236}">
                <a16:creationId xmlns:a16="http://schemas.microsoft.com/office/drawing/2014/main" id="{57E0AB7A-A3BF-480B-8EFF-C28344CB0C05}"/>
              </a:ext>
            </a:extLst>
          </p:cNvPr>
          <p:cNvSpPr txBox="1"/>
          <p:nvPr/>
        </p:nvSpPr>
        <p:spPr>
          <a:xfrm>
            <a:off x="4675188" y="620598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D162FE81-F064-4B75-A307-E4C058E77266}"/>
              </a:ext>
            </a:extLst>
          </p:cNvPr>
          <p:cNvSpPr txBox="1"/>
          <p:nvPr/>
        </p:nvSpPr>
        <p:spPr>
          <a:xfrm>
            <a:off x="255940" y="6229052"/>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2" name="TextBox 11">
            <a:hlinkClick r:id="rId5"/>
            <a:extLst>
              <a:ext uri="{FF2B5EF4-FFF2-40B4-BE49-F238E27FC236}">
                <a16:creationId xmlns:a16="http://schemas.microsoft.com/office/drawing/2014/main" id="{C2C534C1-1045-485C-8881-DE7FEE160541}"/>
              </a:ext>
            </a:extLst>
          </p:cNvPr>
          <p:cNvSpPr txBox="1"/>
          <p:nvPr/>
        </p:nvSpPr>
        <p:spPr>
          <a:xfrm>
            <a:off x="4674492" y="5701258"/>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National Trust for Scotland</a:t>
            </a:r>
            <a:endParaRPr lang="en-US" sz="2000" u="sng" dirty="0">
              <a:solidFill>
                <a:srgbClr val="0000FF"/>
              </a:solidFill>
              <a:latin typeface="Century Gothic" panose="020B0502020202020204" pitchFamily="34" charset="0"/>
              <a:hlinkClick r:id="rId6"/>
            </a:endParaRPr>
          </a:p>
        </p:txBody>
      </p:sp>
      <p:grpSp>
        <p:nvGrpSpPr>
          <p:cNvPr id="2" name="Group 1"/>
          <p:cNvGrpSpPr/>
          <p:nvPr/>
        </p:nvGrpSpPr>
        <p:grpSpPr>
          <a:xfrm>
            <a:off x="5002455" y="557860"/>
            <a:ext cx="3565776" cy="4455316"/>
            <a:chOff x="5002455" y="836711"/>
            <a:chExt cx="3565776" cy="4455316"/>
          </a:xfrm>
        </p:grpSpPr>
        <p:pic>
          <p:nvPicPr>
            <p:cNvPr id="5122" name="Picture 2" descr="A stonemason shows a young boy how to chisel stone.">
              <a:hlinkClick r:id="rId5"/>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002455" y="836711"/>
              <a:ext cx="3565776" cy="395125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AE0995D-81CE-44F2-B8E2-79B301F22051}"/>
                </a:ext>
              </a:extLst>
            </p:cNvPr>
            <p:cNvSpPr txBox="1">
              <a:spLocks/>
            </p:cNvSpPr>
            <p:nvPr/>
          </p:nvSpPr>
          <p:spPr bwMode="auto">
            <a:xfrm>
              <a:off x="5162905" y="4686572"/>
              <a:ext cx="3405326" cy="60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the </a:t>
              </a:r>
            </a:p>
            <a:p>
              <a:pPr eaLnBrk="1" hangingPunct="1"/>
              <a:r>
                <a:rPr lang="en-GB" sz="1000" dirty="0">
                  <a:latin typeface="Arial" panose="020B0604020202020204" pitchFamily="34" charset="0"/>
                  <a:cs typeface="Arial" panose="020B0604020202020204" pitchFamily="34" charset="0"/>
                </a:rPr>
                <a:t>National Trust for Scotland</a:t>
              </a:r>
              <a:endParaRPr lang="en-GB" altLang="en-US" sz="1000" dirty="0">
                <a:solidFill>
                  <a:srgbClr val="0033CC"/>
                </a:solidFill>
                <a:latin typeface="Arial" panose="020B0604020202020204" pitchFamily="34" charset="0"/>
                <a:cs typeface="Arial" panose="020B0604020202020204" pitchFamily="34" charset="0"/>
              </a:endParaRPr>
            </a:p>
          </p:txBody>
        </p:sp>
      </p:grpSp>
      <p:sp>
        <p:nvSpPr>
          <p:cNvPr id="14" name="TextBox 13">
            <a:hlinkClick r:id="rId8"/>
            <a:extLst>
              <a:ext uri="{FF2B5EF4-FFF2-40B4-BE49-F238E27FC236}">
                <a16:creationId xmlns:a16="http://schemas.microsoft.com/office/drawing/2014/main" id="{C2C534C1-1045-485C-8881-DE7FEE160541}"/>
              </a:ext>
            </a:extLst>
          </p:cNvPr>
          <p:cNvSpPr txBox="1"/>
          <p:nvPr/>
        </p:nvSpPr>
        <p:spPr>
          <a:xfrm>
            <a:off x="4674492" y="5157192"/>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Historic Environment Scotland</a:t>
            </a:r>
            <a:endParaRPr lang="en-US" sz="2000" u="sng" dirty="0">
              <a:solidFill>
                <a:srgbClr val="0000FF"/>
              </a:solidFill>
              <a:latin typeface="Century Gothic" panose="020B0502020202020204" pitchFamily="34" charset="0"/>
              <a:hlinkClick r:id="rId6"/>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E39D24B8-18B8-4ECF-9950-5245FCD276A5}"/>
              </a:ext>
            </a:extLst>
          </p:cNvPr>
          <p:cNvSpPr>
            <a:spLocks noGrp="1"/>
          </p:cNvSpPr>
          <p:nvPr>
            <p:ph type="ctrTitle"/>
          </p:nvPr>
        </p:nvSpPr>
        <p:spPr>
          <a:xfrm>
            <a:off x="423863" y="620688"/>
            <a:ext cx="7772400" cy="822325"/>
          </a:xfrm>
        </p:spPr>
        <p:txBody>
          <a:bodyPr/>
          <a:lstStyle/>
          <a:p>
            <a:pPr eaLnBrk="1" hangingPunct="1"/>
            <a:r>
              <a:rPr lang="en-GB" altLang="en-US" sz="3600" dirty="0">
                <a:solidFill>
                  <a:srgbClr val="0033CC"/>
                </a:solidFill>
                <a:latin typeface="Century Gothic" panose="020B0502020202020204" pitchFamily="34" charset="0"/>
              </a:rPr>
              <a:t>Studio Sound Engineer</a:t>
            </a:r>
          </a:p>
        </p:txBody>
      </p:sp>
      <p:sp>
        <p:nvSpPr>
          <p:cNvPr id="9" name="TextBox 8">
            <a:hlinkClick r:id="rId2" action="ppaction://hlinksldjump"/>
            <a:extLst>
              <a:ext uri="{FF2B5EF4-FFF2-40B4-BE49-F238E27FC236}">
                <a16:creationId xmlns:a16="http://schemas.microsoft.com/office/drawing/2014/main" id="{AB75A51E-D11B-4D64-8A29-06CD49BF24A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9D02614-0A4F-4BC1-99E0-E010694189F1}"/>
              </a:ext>
            </a:extLst>
          </p:cNvPr>
          <p:cNvSpPr txBox="1"/>
          <p:nvPr/>
        </p:nvSpPr>
        <p:spPr>
          <a:xfrm>
            <a:off x="250825" y="1412776"/>
            <a:ext cx="4465191" cy="460126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make high quality recordings of music, speech and sound effects. You would use electronic equipment to record sound.</a:t>
            </a:r>
          </a:p>
          <a:p>
            <a:pPr eaLnBrk="1" hangingPunct="1">
              <a:defRPr/>
            </a:pPr>
            <a:r>
              <a:rPr lang="en-GB" sz="1600" dirty="0">
                <a:latin typeface="Century Gothic" panose="020B0502020202020204" pitchFamily="34" charset="0"/>
              </a:rPr>
              <a:t>You would:</a:t>
            </a:r>
          </a:p>
          <a:p>
            <a:pPr marL="358775" indent="-184150" eaLnBrk="1" hangingPunct="1">
              <a:defRPr/>
            </a:pPr>
            <a:r>
              <a:rPr lang="en-GB" sz="1600" dirty="0">
                <a:latin typeface="Century Gothic" panose="020B0502020202020204" pitchFamily="34" charset="0"/>
              </a:rPr>
              <a:t>•	Plan recording sessions with producers and artists</a:t>
            </a:r>
          </a:p>
          <a:p>
            <a:pPr marL="358775" indent="-184150" eaLnBrk="1" hangingPunct="1">
              <a:defRPr/>
            </a:pPr>
            <a:r>
              <a:rPr lang="en-GB" sz="1600" dirty="0">
                <a:latin typeface="Century Gothic" panose="020B0502020202020204" pitchFamily="34" charset="0"/>
              </a:rPr>
              <a:t>•	Set up microphones and equipment in the studio</a:t>
            </a:r>
          </a:p>
          <a:p>
            <a:pPr marL="358775" indent="-184150" eaLnBrk="1" hangingPunct="1">
              <a:defRPr/>
            </a:pPr>
            <a:r>
              <a:rPr lang="en-GB" sz="1600" dirty="0">
                <a:latin typeface="Century Gothic" panose="020B0502020202020204" pitchFamily="34" charset="0"/>
              </a:rPr>
              <a:t>•	Make sure the recording levels are set correctly</a:t>
            </a:r>
          </a:p>
          <a:p>
            <a:pPr marL="358775" indent="-184150" eaLnBrk="1" hangingPunct="1">
              <a:defRPr/>
            </a:pPr>
            <a:r>
              <a:rPr lang="en-GB" sz="1600" dirty="0">
                <a:latin typeface="Century Gothic" panose="020B0502020202020204" pitchFamily="34" charset="0"/>
              </a:rPr>
              <a:t>•	Use recording equipment and add effects</a:t>
            </a:r>
          </a:p>
          <a:p>
            <a:pPr marL="358775" indent="-184150" eaLnBrk="1" hangingPunct="1">
              <a:defRPr/>
            </a:pPr>
            <a:r>
              <a:rPr lang="en-GB" sz="1600" dirty="0">
                <a:latin typeface="Century Gothic" panose="020B0502020202020204" pitchFamily="34" charset="0"/>
              </a:rPr>
              <a:t>•	Record each instrument or item onto a separate track</a:t>
            </a:r>
          </a:p>
          <a:p>
            <a:pPr marL="358775" indent="-184150" eaLnBrk="1" hangingPunct="1">
              <a:defRPr/>
            </a:pPr>
            <a:r>
              <a:rPr lang="en-GB" sz="1600" dirty="0">
                <a:latin typeface="Century Gothic" panose="020B0502020202020204" pitchFamily="34" charset="0"/>
              </a:rPr>
              <a:t>•	Mix tracks to produce a final version</a:t>
            </a:r>
          </a:p>
          <a:p>
            <a:pPr marL="358775" indent="-184150" eaLnBrk="1" hangingPunct="1">
              <a:defRPr/>
            </a:pPr>
            <a:r>
              <a:rPr lang="en-GB" sz="1600" dirty="0">
                <a:latin typeface="Century Gothic" panose="020B0502020202020204" pitchFamily="34" charset="0"/>
              </a:rPr>
              <a:t>•	Log tapes and other details of the session</a:t>
            </a:r>
          </a:p>
        </p:txBody>
      </p:sp>
      <p:sp>
        <p:nvSpPr>
          <p:cNvPr id="10" name="TextBox 9">
            <a:hlinkClick r:id="rId3"/>
            <a:extLst>
              <a:ext uri="{FF2B5EF4-FFF2-40B4-BE49-F238E27FC236}">
                <a16:creationId xmlns:a16="http://schemas.microsoft.com/office/drawing/2014/main" id="{BEF0E81E-A385-4123-8DED-F3BB66222E0C}"/>
              </a:ext>
            </a:extLst>
          </p:cNvPr>
          <p:cNvSpPr txBox="1"/>
          <p:nvPr/>
        </p:nvSpPr>
        <p:spPr>
          <a:xfrm>
            <a:off x="4716016" y="6197242"/>
            <a:ext cx="417646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pic>
        <p:nvPicPr>
          <p:cNvPr id="3" name="Picture 2" descr="A picture containing man, table, standing, computer&#10;&#10;Description automatically generated">
            <a:hlinkClick r:id="rId5" action="ppaction://hlinksldjump"/>
            <a:extLst>
              <a:ext uri="{FF2B5EF4-FFF2-40B4-BE49-F238E27FC236}">
                <a16:creationId xmlns:a16="http://schemas.microsoft.com/office/drawing/2014/main" id="{FC7246AB-36F1-46F6-A984-813DA642B94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07067" y="1618421"/>
            <a:ext cx="3613405" cy="3642715"/>
          </a:xfrm>
          <a:prstGeom prst="rect">
            <a:avLst/>
          </a:prstGeom>
        </p:spPr>
      </p:pic>
      <p:sp>
        <p:nvSpPr>
          <p:cNvPr id="13" name="Title 1">
            <a:extLst>
              <a:ext uri="{FF2B5EF4-FFF2-40B4-BE49-F238E27FC236}">
                <a16:creationId xmlns:a16="http://schemas.microsoft.com/office/drawing/2014/main" id="{53BDFFF7-7119-47BD-9D33-1DC037FBD2FB}"/>
              </a:ext>
            </a:extLst>
          </p:cNvPr>
          <p:cNvSpPr txBox="1">
            <a:spLocks/>
          </p:cNvSpPr>
          <p:nvPr/>
        </p:nvSpPr>
        <p:spPr bwMode="auto">
          <a:xfrm>
            <a:off x="5207067" y="5261137"/>
            <a:ext cx="3613405" cy="47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1619DB8E-C4DF-4919-8EB2-E6FE3AF89B95}"/>
              </a:ext>
            </a:extLst>
          </p:cNvPr>
          <p:cNvSpPr>
            <a:spLocks noGrp="1"/>
          </p:cNvSpPr>
          <p:nvPr>
            <p:ph type="ctrTitle"/>
          </p:nvPr>
        </p:nvSpPr>
        <p:spPr>
          <a:xfrm>
            <a:off x="0" y="959830"/>
            <a:ext cx="5055047" cy="822325"/>
          </a:xfrm>
        </p:spPr>
        <p:txBody>
          <a:bodyPr/>
          <a:lstStyle/>
          <a:p>
            <a:pPr eaLnBrk="1" hangingPunct="1"/>
            <a:r>
              <a:rPr lang="en-GB" altLang="en-US" sz="3600" dirty="0">
                <a:solidFill>
                  <a:srgbClr val="0033CC"/>
                </a:solidFill>
                <a:latin typeface="Century Gothic" panose="020B0502020202020204" pitchFamily="34" charset="0"/>
              </a:rPr>
              <a:t>Telecommunications Engineer</a:t>
            </a:r>
          </a:p>
        </p:txBody>
      </p:sp>
      <p:sp>
        <p:nvSpPr>
          <p:cNvPr id="9" name="TextBox 8">
            <a:hlinkClick r:id="rId2" action="ppaction://hlinksldjump"/>
            <a:extLst>
              <a:ext uri="{FF2B5EF4-FFF2-40B4-BE49-F238E27FC236}">
                <a16:creationId xmlns:a16="http://schemas.microsoft.com/office/drawing/2014/main" id="{03F07081-3FBF-44A5-916F-96298DB03FA2}"/>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9B0A399C-052A-4FDA-91F2-6B796AAD51A1}"/>
              </a:ext>
            </a:extLst>
          </p:cNvPr>
          <p:cNvSpPr txBox="1"/>
          <p:nvPr/>
        </p:nvSpPr>
        <p:spPr>
          <a:xfrm>
            <a:off x="4501763" y="3284984"/>
            <a:ext cx="4462725" cy="221599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set up and look after broadband, mobile phone and landline telephone networks. </a:t>
            </a:r>
          </a:p>
          <a:p>
            <a:pPr eaLnBrk="1" hangingPunct="1">
              <a:spcAft>
                <a:spcPts val="600"/>
              </a:spcAft>
              <a:defRPr/>
            </a:pPr>
            <a:r>
              <a:rPr lang="en-GB" sz="1600" dirty="0">
                <a:latin typeface="Century Gothic" panose="020B0502020202020204" pitchFamily="34" charset="0"/>
              </a:rPr>
              <a:t>You would also work on satellite, digital TV and fibre optic systems.</a:t>
            </a:r>
          </a:p>
          <a:p>
            <a:pPr eaLnBrk="1" hangingPunct="1">
              <a:spcAft>
                <a:spcPts val="600"/>
              </a:spcAft>
              <a:defRPr/>
            </a:pPr>
            <a:r>
              <a:rPr lang="en-GB" sz="1600" dirty="0">
                <a:latin typeface="Century Gothic" panose="020B0502020202020204" pitchFamily="34" charset="0"/>
              </a:rPr>
              <a:t>The size of each job would vary. You might set up a large corporate network one day and a home satellite system the next.</a:t>
            </a:r>
          </a:p>
        </p:txBody>
      </p:sp>
      <p:sp>
        <p:nvSpPr>
          <p:cNvPr id="11" name="TextBox 10">
            <a:hlinkClick r:id="rId3"/>
            <a:extLst>
              <a:ext uri="{FF2B5EF4-FFF2-40B4-BE49-F238E27FC236}">
                <a16:creationId xmlns:a16="http://schemas.microsoft.com/office/drawing/2014/main" id="{4DC4BCBD-C395-4C4B-AB23-B33E5E281457}"/>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3" name="TextBox 12">
            <a:hlinkClick r:id="rId5"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0" name="Title 1">
            <a:extLst>
              <a:ext uri="{FF2B5EF4-FFF2-40B4-BE49-F238E27FC236}">
                <a16:creationId xmlns:a16="http://schemas.microsoft.com/office/drawing/2014/main" id="{F1FEF85A-206D-447E-ADAE-7CB07842F815}"/>
              </a:ext>
            </a:extLst>
          </p:cNvPr>
          <p:cNvSpPr txBox="1">
            <a:spLocks/>
          </p:cNvSpPr>
          <p:nvPr/>
        </p:nvSpPr>
        <p:spPr bwMode="auto">
          <a:xfrm>
            <a:off x="5076056" y="2903328"/>
            <a:ext cx="3784204"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 Openreach Limited.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F5E7DF7-18CB-4FA4-9C18-28BA4C6BD8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5536" y="2302835"/>
            <a:ext cx="3784805" cy="3162741"/>
          </a:xfrm>
          <a:prstGeom prst="rect">
            <a:avLst/>
          </a:prstGeom>
        </p:spPr>
      </p:pic>
      <p:sp>
        <p:nvSpPr>
          <p:cNvPr id="12" name="TextBox 11">
            <a:hlinkClick r:id="rId7"/>
            <a:extLst>
              <a:ext uri="{FF2B5EF4-FFF2-40B4-BE49-F238E27FC236}">
                <a16:creationId xmlns:a16="http://schemas.microsoft.com/office/drawing/2014/main" id="{9B2A4AE8-D914-49B2-ADA6-C9711983ED39}"/>
              </a:ext>
            </a:extLst>
          </p:cNvPr>
          <p:cNvSpPr txBox="1"/>
          <p:nvPr/>
        </p:nvSpPr>
        <p:spPr>
          <a:xfrm>
            <a:off x="4674492" y="5661248"/>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Openreach Careers Link</a:t>
            </a:r>
            <a:endParaRPr lang="en-US" sz="2000" u="sng" dirty="0">
              <a:solidFill>
                <a:srgbClr val="0000FF"/>
              </a:solidFill>
              <a:latin typeface="Century Gothic" panose="020B0502020202020204" pitchFamily="34" charset="0"/>
              <a:hlinkClick r:id="rId4"/>
            </a:endParaRPr>
          </a:p>
        </p:txBody>
      </p:sp>
      <p:pic>
        <p:nvPicPr>
          <p:cNvPr id="5" name="Picture 4" descr="A traffic light hanging from a pole&#10;&#10;Description automatically generated">
            <a:extLst>
              <a:ext uri="{FF2B5EF4-FFF2-40B4-BE49-F238E27FC236}">
                <a16:creationId xmlns:a16="http://schemas.microsoft.com/office/drawing/2014/main" id="{9B649494-CEE1-48E6-A09B-FB16D34246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76056" y="383048"/>
            <a:ext cx="3784204" cy="2520280"/>
          </a:xfrm>
          <a:prstGeom prst="rect">
            <a:avLst/>
          </a:prstGeom>
        </p:spPr>
      </p:pic>
      <p:sp>
        <p:nvSpPr>
          <p:cNvPr id="14" name="Title 1">
            <a:extLst>
              <a:ext uri="{FF2B5EF4-FFF2-40B4-BE49-F238E27FC236}">
                <a16:creationId xmlns:a16="http://schemas.microsoft.com/office/drawing/2014/main" id="{674CC06B-BADA-4A5D-896D-E9B2FBFA43BB}"/>
              </a:ext>
            </a:extLst>
          </p:cNvPr>
          <p:cNvSpPr txBox="1">
            <a:spLocks/>
          </p:cNvSpPr>
          <p:nvPr/>
        </p:nvSpPr>
        <p:spPr bwMode="auto">
          <a:xfrm>
            <a:off x="395536" y="5465576"/>
            <a:ext cx="3784805" cy="26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 Openreach Limited.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5C4D789C-B372-43CD-85D4-133590123B77}"/>
              </a:ext>
            </a:extLst>
          </p:cNvPr>
          <p:cNvSpPr>
            <a:spLocks noGrp="1"/>
          </p:cNvSpPr>
          <p:nvPr>
            <p:ph type="ctrTitle"/>
          </p:nvPr>
        </p:nvSpPr>
        <p:spPr>
          <a:xfrm>
            <a:off x="252828" y="620688"/>
            <a:ext cx="3815116" cy="822325"/>
          </a:xfrm>
        </p:spPr>
        <p:txBody>
          <a:bodyPr/>
          <a:lstStyle/>
          <a:p>
            <a:pPr eaLnBrk="1" hangingPunct="1"/>
            <a:r>
              <a:rPr lang="en-GB" altLang="en-US" sz="3600" dirty="0">
                <a:solidFill>
                  <a:srgbClr val="0033CC"/>
                </a:solidFill>
                <a:latin typeface="Century Gothic" panose="020B0502020202020204" pitchFamily="34" charset="0"/>
              </a:rPr>
              <a:t>Vet</a:t>
            </a:r>
          </a:p>
        </p:txBody>
      </p:sp>
      <p:sp>
        <p:nvSpPr>
          <p:cNvPr id="9" name="TextBox 8">
            <a:hlinkClick r:id="rId2" action="ppaction://hlinksldjump"/>
            <a:extLst>
              <a:ext uri="{FF2B5EF4-FFF2-40B4-BE49-F238E27FC236}">
                <a16:creationId xmlns:a16="http://schemas.microsoft.com/office/drawing/2014/main" id="{43C471A4-AD69-4AA9-86E4-02D008B6307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06AB53D-733C-431F-888E-F322253EEAF6}"/>
              </a:ext>
            </a:extLst>
          </p:cNvPr>
          <p:cNvSpPr txBox="1"/>
          <p:nvPr/>
        </p:nvSpPr>
        <p:spPr>
          <a:xfrm>
            <a:off x="4643022" y="922943"/>
            <a:ext cx="4248150" cy="3370153"/>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diagnose and treat sick animals. You would probably work in general practice, with pets, farm and zoo animals. You may work with all of these types of animals, or specialise in just one.</a:t>
            </a:r>
          </a:p>
          <a:p>
            <a:pPr eaLnBrk="1" hangingPunct="1">
              <a:spcAft>
                <a:spcPts val="600"/>
              </a:spcAft>
              <a:defRPr/>
            </a:pPr>
            <a:r>
              <a:rPr lang="en-GB" sz="1600" dirty="0">
                <a:latin typeface="Century Gothic" panose="020B0502020202020204" pitchFamily="34" charset="0"/>
              </a:rPr>
              <a:t>Many of the owners you talk to may be upset or anxious about their pets, so it would be important to have a kind and reassuring manner. You would also have to be very gentle with the animals you work with, as many of them will be fragile.</a:t>
            </a:r>
          </a:p>
        </p:txBody>
      </p:sp>
      <p:sp>
        <p:nvSpPr>
          <p:cNvPr id="10" name="TextBox 9">
            <a:hlinkClick r:id="rId3"/>
            <a:extLst>
              <a:ext uri="{FF2B5EF4-FFF2-40B4-BE49-F238E27FC236}">
                <a16:creationId xmlns:a16="http://schemas.microsoft.com/office/drawing/2014/main" id="{BCDC51B8-EFB6-43C8-94EB-33289EDF7C7E}"/>
              </a:ext>
            </a:extLst>
          </p:cNvPr>
          <p:cNvSpPr txBox="1"/>
          <p:nvPr/>
        </p:nvSpPr>
        <p:spPr>
          <a:xfrm>
            <a:off x="4675188" y="612523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2" name="TextBox 11">
            <a:hlinkClick r:id="rId4" action="ppaction://hlinksldjump"/>
            <a:extLst>
              <a:ext uri="{FF2B5EF4-FFF2-40B4-BE49-F238E27FC236}">
                <a16:creationId xmlns:a16="http://schemas.microsoft.com/office/drawing/2014/main" id="{D162FE81-F064-4B75-A307-E4C058E77266}"/>
              </a:ext>
            </a:extLst>
          </p:cNvPr>
          <p:cNvSpPr txBox="1"/>
          <p:nvPr/>
        </p:nvSpPr>
        <p:spPr>
          <a:xfrm>
            <a:off x="332616"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3" name="TextBox 12">
            <a:hlinkClick r:id="rId5" action="ppaction://hlinksldjump"/>
            <a:extLst>
              <a:ext uri="{FF2B5EF4-FFF2-40B4-BE49-F238E27FC236}">
                <a16:creationId xmlns:a16="http://schemas.microsoft.com/office/drawing/2014/main" id="{FB91D7E8-6D3B-4BFF-AC4E-F100E5E68FD1}"/>
              </a:ext>
            </a:extLst>
          </p:cNvPr>
          <p:cNvSpPr txBox="1"/>
          <p:nvPr/>
        </p:nvSpPr>
        <p:spPr>
          <a:xfrm>
            <a:off x="3235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4" name="TextBox 13">
            <a:hlinkClick r:id="rId6"/>
            <a:extLst>
              <a:ext uri="{FF2B5EF4-FFF2-40B4-BE49-F238E27FC236}">
                <a16:creationId xmlns:a16="http://schemas.microsoft.com/office/drawing/2014/main" id="{0CE1A54C-1846-4373-94E9-EE726BC0B738}"/>
              </a:ext>
            </a:extLst>
          </p:cNvPr>
          <p:cNvSpPr txBox="1"/>
          <p:nvPr/>
        </p:nvSpPr>
        <p:spPr>
          <a:xfrm>
            <a:off x="4675188" y="5241394"/>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u="sng" dirty="0">
                <a:solidFill>
                  <a:srgbClr val="0000FF"/>
                </a:solidFill>
                <a:latin typeface="Century Gothic" panose="020B0502020202020204" pitchFamily="34" charset="0"/>
              </a:rPr>
              <a:t>The Royal (Dick) School of Veterinary Studies</a:t>
            </a:r>
            <a:endParaRPr lang="en-US" sz="2000" u="sng" dirty="0">
              <a:solidFill>
                <a:srgbClr val="0000FF"/>
              </a:solidFill>
              <a:latin typeface="Century Gothic" panose="020B0502020202020204" pitchFamily="34" charset="0"/>
              <a:hlinkClick r:id="rId7"/>
            </a:endParaRPr>
          </a:p>
        </p:txBody>
      </p:sp>
      <p:pic>
        <p:nvPicPr>
          <p:cNvPr id="3" name="Picture 2" descr="A young boy holding a dog&#10;&#10;Description automatically generated">
            <a:hlinkClick r:id="rId6"/>
            <a:extLst>
              <a:ext uri="{FF2B5EF4-FFF2-40B4-BE49-F238E27FC236}">
                <a16:creationId xmlns:a16="http://schemas.microsoft.com/office/drawing/2014/main" id="{9B8C7E4D-1AC3-479D-B166-4ED33068CC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4478" y="1412776"/>
            <a:ext cx="3389450" cy="3749610"/>
          </a:xfrm>
          <a:prstGeom prst="rect">
            <a:avLst/>
          </a:prstGeom>
        </p:spPr>
      </p:pic>
      <p:sp>
        <p:nvSpPr>
          <p:cNvPr id="15" name="Title 1">
            <a:extLst>
              <a:ext uri="{FF2B5EF4-FFF2-40B4-BE49-F238E27FC236}">
                <a16:creationId xmlns:a16="http://schemas.microsoft.com/office/drawing/2014/main" id="{740C1281-53BC-4B81-BDB9-50B3408FB663}"/>
              </a:ext>
            </a:extLst>
          </p:cNvPr>
          <p:cNvSpPr txBox="1">
            <a:spLocks/>
          </p:cNvSpPr>
          <p:nvPr/>
        </p:nvSpPr>
        <p:spPr bwMode="auto">
          <a:xfrm>
            <a:off x="534478" y="5157191"/>
            <a:ext cx="3389450" cy="31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Image Credit: University of Edinburgh - Royal (Dick) School of Veterinary Studies</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319A7AA8-CDFA-4431-9B2C-CBB400A4861C}"/>
              </a:ext>
            </a:extLst>
          </p:cNvPr>
          <p:cNvSpPr>
            <a:spLocks noGrp="1"/>
          </p:cNvSpPr>
          <p:nvPr>
            <p:ph type="ctrTitle"/>
          </p:nvPr>
        </p:nvSpPr>
        <p:spPr>
          <a:xfrm>
            <a:off x="2627784" y="146756"/>
            <a:ext cx="6266797" cy="822325"/>
          </a:xfrm>
        </p:spPr>
        <p:txBody>
          <a:bodyPr/>
          <a:lstStyle/>
          <a:p>
            <a:pPr eaLnBrk="1" hangingPunct="1"/>
            <a:r>
              <a:rPr lang="en-GB" altLang="en-US" sz="3600" dirty="0">
                <a:solidFill>
                  <a:srgbClr val="0033CC"/>
                </a:solidFill>
                <a:latin typeface="Century Gothic" panose="020B0502020202020204" pitchFamily="34" charset="0"/>
              </a:rPr>
              <a:t>Veterinary Nurse</a:t>
            </a:r>
          </a:p>
        </p:txBody>
      </p:sp>
      <p:sp>
        <p:nvSpPr>
          <p:cNvPr id="9" name="TextBox 8">
            <a:hlinkClick r:id="rId2" action="ppaction://hlinksldjump"/>
            <a:extLst>
              <a:ext uri="{FF2B5EF4-FFF2-40B4-BE49-F238E27FC236}">
                <a16:creationId xmlns:a16="http://schemas.microsoft.com/office/drawing/2014/main" id="{D99DCABF-D7E7-4302-83C9-BDA12A85C79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20CF8930-44CE-4343-8178-4D4C78336DFE}"/>
              </a:ext>
            </a:extLst>
          </p:cNvPr>
          <p:cNvSpPr txBox="1"/>
          <p:nvPr/>
        </p:nvSpPr>
        <p:spPr>
          <a:xfrm>
            <a:off x="348616" y="1177209"/>
            <a:ext cx="3966920" cy="369331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give nursing care to sick and injured animals.</a:t>
            </a:r>
          </a:p>
          <a:p>
            <a:pPr eaLnBrk="1" hangingPunct="1">
              <a:spcAft>
                <a:spcPts val="600"/>
              </a:spcAft>
              <a:defRPr/>
            </a:pPr>
            <a:r>
              <a:rPr lang="en-GB" sz="1600" dirty="0">
                <a:latin typeface="Century Gothic" panose="020B0502020202020204" pitchFamily="34" charset="0"/>
              </a:rPr>
              <a:t>Your work would support a veterinary surgeon (vet). You would also play an important role in educating owners on good standards of animal care and welfare.</a:t>
            </a:r>
          </a:p>
          <a:p>
            <a:pPr eaLnBrk="1" hangingPunct="1">
              <a:spcAft>
                <a:spcPts val="600"/>
              </a:spcAft>
              <a:defRPr/>
            </a:pPr>
            <a:r>
              <a:rPr lang="en-GB" sz="1600" dirty="0">
                <a:latin typeface="Century Gothic" panose="020B0502020202020204" pitchFamily="34" charset="0"/>
              </a:rPr>
              <a:t>Many of the owners you talk to may be upset or anxious about their pets, so it would be important to have a kind and reassuring manner. You would also have to be very gentle with the animals you work with, as many of them will be fragile.</a:t>
            </a:r>
          </a:p>
        </p:txBody>
      </p:sp>
      <p:sp>
        <p:nvSpPr>
          <p:cNvPr id="10" name="TextBox 9">
            <a:hlinkClick r:id="rId3"/>
            <a:extLst>
              <a:ext uri="{FF2B5EF4-FFF2-40B4-BE49-F238E27FC236}">
                <a16:creationId xmlns:a16="http://schemas.microsoft.com/office/drawing/2014/main" id="{88622B9E-0129-4671-AE40-0A04C5C54C56}"/>
              </a:ext>
            </a:extLst>
          </p:cNvPr>
          <p:cNvSpPr txBox="1"/>
          <p:nvPr/>
        </p:nvSpPr>
        <p:spPr>
          <a:xfrm>
            <a:off x="464343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D162FE81-F064-4B75-A307-E4C058E77266}"/>
              </a:ext>
            </a:extLst>
          </p:cNvPr>
          <p:cNvSpPr txBox="1"/>
          <p:nvPr/>
        </p:nvSpPr>
        <p:spPr>
          <a:xfrm>
            <a:off x="332616"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3" name="TextBox 12">
            <a:hlinkClick r:id="rId5" action="ppaction://hlinksldjump"/>
            <a:extLst>
              <a:ext uri="{FF2B5EF4-FFF2-40B4-BE49-F238E27FC236}">
                <a16:creationId xmlns:a16="http://schemas.microsoft.com/office/drawing/2014/main" id="{FB91D7E8-6D3B-4BFF-AC4E-F100E5E68FD1}"/>
              </a:ext>
            </a:extLst>
          </p:cNvPr>
          <p:cNvSpPr txBox="1"/>
          <p:nvPr/>
        </p:nvSpPr>
        <p:spPr>
          <a:xfrm>
            <a:off x="3235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4" name="TextBox 13">
            <a:hlinkClick r:id="rId6"/>
            <a:extLst>
              <a:ext uri="{FF2B5EF4-FFF2-40B4-BE49-F238E27FC236}">
                <a16:creationId xmlns:a16="http://schemas.microsoft.com/office/drawing/2014/main" id="{51144D0E-E427-42B5-9F8B-0D8125B4595D}"/>
              </a:ext>
            </a:extLst>
          </p:cNvPr>
          <p:cNvSpPr txBox="1"/>
          <p:nvPr/>
        </p:nvSpPr>
        <p:spPr>
          <a:xfrm>
            <a:off x="4644008" y="5661248"/>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Radio Scotland - Dream Job</a:t>
            </a:r>
            <a:endParaRPr lang="en-US" sz="2000" u="sng" dirty="0">
              <a:solidFill>
                <a:srgbClr val="0000FF"/>
              </a:solidFill>
              <a:latin typeface="Century Gothic" panose="020B0502020202020204" pitchFamily="34" charset="0"/>
              <a:hlinkClick r:id="rId7"/>
            </a:endParaRPr>
          </a:p>
        </p:txBody>
      </p:sp>
      <p:pic>
        <p:nvPicPr>
          <p:cNvPr id="2" name="Picture 1">
            <a:extLst>
              <a:ext uri="{FF2B5EF4-FFF2-40B4-BE49-F238E27FC236}">
                <a16:creationId xmlns:a16="http://schemas.microsoft.com/office/drawing/2014/main" id="{4B374E2A-03D7-4C3A-9194-2B4453C1C67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72026" y="1127184"/>
            <a:ext cx="3966920" cy="3233350"/>
          </a:xfrm>
          <a:prstGeom prst="rect">
            <a:avLst/>
          </a:prstGeom>
        </p:spPr>
      </p:pic>
      <p:sp>
        <p:nvSpPr>
          <p:cNvPr id="15" name="Title 1">
            <a:extLst>
              <a:ext uri="{FF2B5EF4-FFF2-40B4-BE49-F238E27FC236}">
                <a16:creationId xmlns:a16="http://schemas.microsoft.com/office/drawing/2014/main" id="{4D63A719-C51D-4DF9-92CF-688DB8961559}"/>
              </a:ext>
            </a:extLst>
          </p:cNvPr>
          <p:cNvSpPr txBox="1">
            <a:spLocks/>
          </p:cNvSpPr>
          <p:nvPr/>
        </p:nvSpPr>
        <p:spPr bwMode="auto">
          <a:xfrm>
            <a:off x="4771844" y="4397041"/>
            <a:ext cx="396692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83D42F0E-753D-442D-8ECD-A9BA68336A8D}"/>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Water Treatment Worker</a:t>
            </a:r>
          </a:p>
        </p:txBody>
      </p:sp>
      <p:sp>
        <p:nvSpPr>
          <p:cNvPr id="9" name="TextBox 8">
            <a:hlinkClick r:id="rId3" action="ppaction://hlinksldjump"/>
            <a:extLst>
              <a:ext uri="{FF2B5EF4-FFF2-40B4-BE49-F238E27FC236}">
                <a16:creationId xmlns:a16="http://schemas.microsoft.com/office/drawing/2014/main" id="{D8AD8ABB-EA5F-47B0-9822-917CA611F26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F5FC5DDE-57DF-40EE-AAEB-63B0FC3FBE42}"/>
              </a:ext>
            </a:extLst>
          </p:cNvPr>
          <p:cNvSpPr txBox="1"/>
          <p:nvPr/>
        </p:nvSpPr>
        <p:spPr>
          <a:xfrm>
            <a:off x="3635375" y="1557338"/>
            <a:ext cx="5257800" cy="369331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itchFamily="34" charset="0"/>
              </a:rPr>
              <a:t>You would use the equipment in a water treatment plant to make water clean and safe for people to drink.</a:t>
            </a:r>
          </a:p>
          <a:p>
            <a:pPr eaLnBrk="1" hangingPunct="1">
              <a:spcAft>
                <a:spcPts val="600"/>
              </a:spcAft>
              <a:defRPr/>
            </a:pPr>
            <a:r>
              <a:rPr lang="en-GB" sz="1600" dirty="0">
                <a:latin typeface="Century Gothic" pitchFamily="34" charset="0"/>
              </a:rPr>
              <a:t>You could also process sewage, chemicals and other waste to make it safe.</a:t>
            </a:r>
          </a:p>
          <a:p>
            <a:pPr eaLnBrk="1" hangingPunct="1">
              <a:defRPr/>
            </a:pPr>
            <a:r>
              <a:rPr lang="en-GB" sz="1600" dirty="0">
                <a:latin typeface="Century Gothic" pitchFamily="34" charset="0"/>
              </a:rPr>
              <a:t>You would:</a:t>
            </a:r>
          </a:p>
          <a:p>
            <a:pPr marL="446088" indent="-271463" eaLnBrk="1" hangingPunct="1">
              <a:defRPr/>
            </a:pPr>
            <a:r>
              <a:rPr lang="en-GB" sz="1600" dirty="0">
                <a:latin typeface="Century Gothic" pitchFamily="34" charset="0"/>
              </a:rPr>
              <a:t>•	Use equipment such as sludge processing and pumping stations</a:t>
            </a:r>
          </a:p>
          <a:p>
            <a:pPr marL="446088" indent="-271463" eaLnBrk="1" hangingPunct="1">
              <a:defRPr/>
            </a:pPr>
            <a:r>
              <a:rPr lang="en-GB" sz="1600" dirty="0">
                <a:latin typeface="Century Gothic" pitchFamily="34" charset="0"/>
              </a:rPr>
              <a:t>•	Clean and look after septic tanks, filters and other equipment</a:t>
            </a:r>
          </a:p>
          <a:p>
            <a:pPr marL="446088" indent="-271463" eaLnBrk="1" hangingPunct="1">
              <a:defRPr/>
            </a:pPr>
            <a:r>
              <a:rPr lang="en-GB" sz="1600" dirty="0">
                <a:latin typeface="Century Gothic" pitchFamily="34" charset="0"/>
              </a:rPr>
              <a:t>•	Make small repairs and report major problems to engineers</a:t>
            </a:r>
          </a:p>
          <a:p>
            <a:pPr marL="446088" indent="-271463" eaLnBrk="1" hangingPunct="1">
              <a:defRPr/>
            </a:pPr>
            <a:r>
              <a:rPr lang="en-GB" sz="1600" dirty="0">
                <a:latin typeface="Century Gothic" pitchFamily="34" charset="0"/>
              </a:rPr>
              <a:t>•	Add chemicals to treat the water</a:t>
            </a:r>
          </a:p>
          <a:p>
            <a:pPr marL="446088" indent="-271463" eaLnBrk="1" hangingPunct="1">
              <a:defRPr/>
            </a:pPr>
            <a:r>
              <a:rPr lang="en-GB" sz="1600" dirty="0">
                <a:latin typeface="Century Gothic" pitchFamily="34" charset="0"/>
              </a:rPr>
              <a:t>•	Check and record water and gas levels</a:t>
            </a:r>
          </a:p>
        </p:txBody>
      </p:sp>
      <p:sp>
        <p:nvSpPr>
          <p:cNvPr id="14" name="TextBox 13">
            <a:hlinkClick r:id="rId4"/>
            <a:extLst>
              <a:ext uri="{FF2B5EF4-FFF2-40B4-BE49-F238E27FC236}">
                <a16:creationId xmlns:a16="http://schemas.microsoft.com/office/drawing/2014/main" id="{511E8210-B063-43C2-88E3-E69FA81BAAD9}"/>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2" name="TextBox 11">
            <a:hlinkClick r:id="rId5" action="ppaction://hlinksldjump"/>
            <a:extLst>
              <a:ext uri="{FF2B5EF4-FFF2-40B4-BE49-F238E27FC236}">
                <a16:creationId xmlns:a16="http://schemas.microsoft.com/office/drawing/2014/main" id="{132FF7EB-BC50-45AD-9C38-5E3CE72D4E86}"/>
              </a:ext>
            </a:extLst>
          </p:cNvPr>
          <p:cNvSpPr txBox="1"/>
          <p:nvPr/>
        </p:nvSpPr>
        <p:spPr>
          <a:xfrm>
            <a:off x="179388" y="5733256"/>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1" name="Title 1">
            <a:extLst>
              <a:ext uri="{FF2B5EF4-FFF2-40B4-BE49-F238E27FC236}">
                <a16:creationId xmlns:a16="http://schemas.microsoft.com/office/drawing/2014/main" id="{BDA1D08B-ED7E-42C5-994D-A2109FF0B9C2}"/>
              </a:ext>
            </a:extLst>
          </p:cNvPr>
          <p:cNvSpPr txBox="1">
            <a:spLocks/>
          </p:cNvSpPr>
          <p:nvPr/>
        </p:nvSpPr>
        <p:spPr bwMode="auto">
          <a:xfrm>
            <a:off x="179388" y="5259952"/>
            <a:ext cx="2884324" cy="17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E328461-7928-4D4C-9094-68C2D83B5D2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179388" y="1684391"/>
            <a:ext cx="2884324" cy="3578664"/>
          </a:xfrm>
          <a:prstGeom prst="rect">
            <a:avLst/>
          </a:prstGeom>
        </p:spPr>
      </p:pic>
      <p:sp>
        <p:nvSpPr>
          <p:cNvPr id="10" name="TextBox 9">
            <a:hlinkClick r:id="rId8" action="ppaction://hlinksldjump"/>
            <a:extLst>
              <a:ext uri="{FF2B5EF4-FFF2-40B4-BE49-F238E27FC236}">
                <a16:creationId xmlns:a16="http://schemas.microsoft.com/office/drawing/2014/main" id="{C77AD6AE-E760-4036-B5C3-BA77CC28417F}"/>
              </a:ext>
            </a:extLst>
          </p:cNvPr>
          <p:cNvSpPr txBox="1"/>
          <p:nvPr/>
        </p:nvSpPr>
        <p:spPr>
          <a:xfrm>
            <a:off x="222920" y="623731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5" name="TextBox 14">
            <a:hlinkClick r:id="rId9"/>
            <a:extLst>
              <a:ext uri="{FF2B5EF4-FFF2-40B4-BE49-F238E27FC236}">
                <a16:creationId xmlns:a16="http://schemas.microsoft.com/office/drawing/2014/main" id="{1596BE83-728D-4388-B1A2-E4157BD5FB79}"/>
              </a:ext>
            </a:extLst>
          </p:cNvPr>
          <p:cNvSpPr txBox="1"/>
          <p:nvPr/>
        </p:nvSpPr>
        <p:spPr>
          <a:xfrm>
            <a:off x="4674493" y="5445224"/>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9"/>
              </a:rPr>
              <a:t>Scottish Water - Modern Apprentice Video</a:t>
            </a:r>
            <a:endParaRPr lang="en-US" sz="2000" u="sng" dirty="0">
              <a:solidFill>
                <a:srgbClr val="0000FF"/>
              </a:solidFill>
              <a:latin typeface="Century Gothic" panose="020B0502020202020204" pitchFamily="34" charset="0"/>
            </a:endParaRPr>
          </a:p>
        </p:txBody>
      </p:sp>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F71F80B-7362-41E4-83BA-CFCDE71ADF85}"/>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Zoologist</a:t>
            </a:r>
          </a:p>
        </p:txBody>
      </p:sp>
      <p:sp>
        <p:nvSpPr>
          <p:cNvPr id="9" name="TextBox 8">
            <a:hlinkClick r:id="rId2" action="ppaction://hlinksldjump"/>
            <a:extLst>
              <a:ext uri="{FF2B5EF4-FFF2-40B4-BE49-F238E27FC236}">
                <a16:creationId xmlns:a16="http://schemas.microsoft.com/office/drawing/2014/main" id="{D8BD7461-1EAC-4356-8E52-24EB968CC84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9A86142-FF87-499F-8ED7-718A229A5F7E}"/>
              </a:ext>
            </a:extLst>
          </p:cNvPr>
          <p:cNvSpPr txBox="1"/>
          <p:nvPr/>
        </p:nvSpPr>
        <p:spPr>
          <a:xfrm>
            <a:off x="250825" y="1557338"/>
            <a:ext cx="4681538"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study animals, their habits and the places they live.</a:t>
            </a:r>
          </a:p>
          <a:p>
            <a:pPr eaLnBrk="1" hangingPunct="1">
              <a:spcAft>
                <a:spcPts val="0"/>
              </a:spcAft>
              <a:defRPr/>
            </a:pPr>
            <a:r>
              <a:rPr lang="en-GB" sz="1600" dirty="0">
                <a:latin typeface="Century Gothic" panose="020B0502020202020204" pitchFamily="34" charset="0"/>
              </a:rPr>
              <a:t>You would:</a:t>
            </a:r>
          </a:p>
          <a:p>
            <a:pPr marL="358775" indent="-185738" eaLnBrk="1" hangingPunct="1">
              <a:spcAft>
                <a:spcPts val="0"/>
              </a:spcAft>
              <a:defRPr/>
            </a:pPr>
            <a:r>
              <a:rPr lang="en-GB" sz="1600" dirty="0">
                <a:latin typeface="Century Gothic" panose="020B0502020202020204" pitchFamily="34" charset="0"/>
              </a:rPr>
              <a:t>•	Study animals in the wild or in a zoo or laboratory</a:t>
            </a:r>
          </a:p>
          <a:p>
            <a:pPr marL="358775" indent="-185738" eaLnBrk="1" hangingPunct="1">
              <a:spcAft>
                <a:spcPts val="0"/>
              </a:spcAft>
              <a:defRPr/>
            </a:pPr>
            <a:r>
              <a:rPr lang="en-GB" sz="1600" dirty="0">
                <a:latin typeface="Century Gothic" panose="020B0502020202020204" pitchFamily="34" charset="0"/>
              </a:rPr>
              <a:t>•	Collect, record and study information</a:t>
            </a:r>
          </a:p>
          <a:p>
            <a:pPr marL="358775" indent="-185738" eaLnBrk="1" hangingPunct="1">
              <a:spcAft>
                <a:spcPts val="0"/>
              </a:spcAft>
              <a:defRPr/>
            </a:pPr>
            <a:r>
              <a:rPr lang="en-GB" sz="1600" dirty="0">
                <a:latin typeface="Century Gothic" panose="020B0502020202020204" pitchFamily="34" charset="0"/>
              </a:rPr>
              <a:t>•	Use manual and computerised methods to look at cells, fertilise eggs and more</a:t>
            </a:r>
          </a:p>
          <a:p>
            <a:pPr marL="358775" indent="-185738" eaLnBrk="1" hangingPunct="1">
              <a:spcAft>
                <a:spcPts val="600"/>
              </a:spcAft>
              <a:defRPr/>
            </a:pPr>
            <a:r>
              <a:rPr lang="en-GB" sz="1600" dirty="0">
                <a:latin typeface="Century Gothic" panose="020B0502020202020204" pitchFamily="34" charset="0"/>
              </a:rPr>
              <a:t>•	Give presentations and publish information in journals and books</a:t>
            </a:r>
          </a:p>
          <a:p>
            <a:pPr eaLnBrk="1" hangingPunct="1">
              <a:spcAft>
                <a:spcPts val="600"/>
              </a:spcAft>
              <a:defRPr/>
            </a:pPr>
            <a:r>
              <a:rPr lang="en-GB" sz="1600" dirty="0">
                <a:latin typeface="Century Gothic" panose="020B0502020202020204" pitchFamily="34" charset="0"/>
              </a:rPr>
              <a:t>You could become an expert in one area, for example reptiles, insects, fossils, or the environment.</a:t>
            </a:r>
          </a:p>
        </p:txBody>
      </p:sp>
      <p:sp>
        <p:nvSpPr>
          <p:cNvPr id="10" name="TextBox 9">
            <a:hlinkClick r:id="rId3"/>
            <a:extLst>
              <a:ext uri="{FF2B5EF4-FFF2-40B4-BE49-F238E27FC236}">
                <a16:creationId xmlns:a16="http://schemas.microsoft.com/office/drawing/2014/main" id="{81E1BAF3-B118-408C-93B1-487B5C32FC28}"/>
              </a:ext>
            </a:extLst>
          </p:cNvPr>
          <p:cNvSpPr txBox="1"/>
          <p:nvPr/>
        </p:nvSpPr>
        <p:spPr>
          <a:xfrm>
            <a:off x="4675188" y="612523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4"/>
            <a:extLst>
              <a:ext uri="{FF2B5EF4-FFF2-40B4-BE49-F238E27FC236}">
                <a16:creationId xmlns:a16="http://schemas.microsoft.com/office/drawing/2014/main" id="{3D61FF57-E3CA-4852-AEB8-86F7DD4DA772}"/>
              </a:ext>
            </a:extLst>
          </p:cNvPr>
          <p:cNvSpPr txBox="1"/>
          <p:nvPr/>
        </p:nvSpPr>
        <p:spPr>
          <a:xfrm>
            <a:off x="4675188" y="5582309"/>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Edinburgh Zoo</a:t>
            </a:r>
            <a:endParaRPr lang="en-US" sz="2000" u="sng" dirty="0">
              <a:solidFill>
                <a:srgbClr val="0000FF"/>
              </a:solidFill>
              <a:latin typeface="Century Gothic" panose="020B0502020202020204" pitchFamily="34" charset="0"/>
              <a:hlinkClick r:id="rId5"/>
            </a:endParaRPr>
          </a:p>
        </p:txBody>
      </p:sp>
      <p:sp>
        <p:nvSpPr>
          <p:cNvPr id="16" name="TextBox 15">
            <a:hlinkClick r:id="rId6" action="ppaction://hlinksldjump"/>
            <a:extLst>
              <a:ext uri="{FF2B5EF4-FFF2-40B4-BE49-F238E27FC236}">
                <a16:creationId xmlns:a16="http://schemas.microsoft.com/office/drawing/2014/main" id="{FB91D7E8-6D3B-4BFF-AC4E-F100E5E68FD1}"/>
              </a:ext>
            </a:extLst>
          </p:cNvPr>
          <p:cNvSpPr txBox="1"/>
          <p:nvPr/>
        </p:nvSpPr>
        <p:spPr>
          <a:xfrm>
            <a:off x="251520" y="6021388"/>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7" name="TextBox 16">
            <a:hlinkClick r:id="rId7" action="ppaction://hlinksldjump"/>
            <a:extLst>
              <a:ext uri="{FF2B5EF4-FFF2-40B4-BE49-F238E27FC236}">
                <a16:creationId xmlns:a16="http://schemas.microsoft.com/office/drawing/2014/main" id="{FB91D7E8-6D3B-4BFF-AC4E-F100E5E68FD1}"/>
              </a:ext>
            </a:extLst>
          </p:cNvPr>
          <p:cNvSpPr txBox="1"/>
          <p:nvPr/>
        </p:nvSpPr>
        <p:spPr>
          <a:xfrm>
            <a:off x="251520" y="551723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pic>
        <p:nvPicPr>
          <p:cNvPr id="1026" name="Picture 2" descr="https://uc5e8e131d8682d1fb0c35bd0870.previews.dropboxusercontent.com/p/thumb/AApkxQr9k43-mt5vdv_KQQK3IiCO37IcohzzlwICyvxw1WAjMfuXFGBoxERb68NDirKarn3P4NLz1lAp-tma4JzJkFJIERNL_FULxh79GDhN9AZgJ30Af7mxCGY-AATbr-zrcXfnyq7693DedFYGdF11G_L5IbparLeu3qVagLwVwNOux0Zkw7e3fWSYrUgWyeHUcL_6915z3zfZFfdzOr0r7OdF34ZnZQAVIBGFHz5sBo70rR86D65NgDCg75FipDFS8dXOYzqTPOh-Dv9qeAMVFHjzQlu8y4Tup6HvFa7iEqwAHJ_8UqfYQXlf3E2PipwrkqLqZfI7LOMMAGLZgoPQ4eHsbTzu2HYkW-Pe2ViCbUV6EeMq2IsxqB4JarNFppV07kCoLVU2WR9qGB1gEwINOKL3tmH21RpXqM23HpeffoU-Qdcn1b8D_Qc8pzqL3NOfEMBsnSCrXGwrB96vHYbqq5n1rSnQRLPc1zbZagFcxQ/p.jpeg?fv_content=true&amp;size_mode=5">
            <a:hlinkClick r:id="rId4"/>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416724" y="1496718"/>
            <a:ext cx="3476451" cy="34444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007754AD-CBC5-4156-9284-A234437FD9E7}"/>
              </a:ext>
            </a:extLst>
          </p:cNvPr>
          <p:cNvSpPr txBox="1">
            <a:spLocks/>
          </p:cNvSpPr>
          <p:nvPr/>
        </p:nvSpPr>
        <p:spPr bwMode="auto">
          <a:xfrm>
            <a:off x="5436096" y="4973105"/>
            <a:ext cx="3456384"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Royal Zoological Society of Scotland.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3AF324F1-0830-430A-BC5A-39B5820988AE}"/>
              </a:ext>
            </a:extLst>
          </p:cNvPr>
          <p:cNvSpPr>
            <a:spLocks noGrp="1"/>
          </p:cNvSpPr>
          <p:nvPr>
            <p:ph type="ctrTitle"/>
          </p:nvPr>
        </p:nvSpPr>
        <p:spPr>
          <a:xfrm>
            <a:off x="611188" y="806450"/>
            <a:ext cx="7772400" cy="1109663"/>
          </a:xfrm>
        </p:spPr>
        <p:txBody>
          <a:bodyPr/>
          <a:lstStyle/>
          <a:p>
            <a:r>
              <a:rPr lang="en-GB" altLang="en-US" sz="3600" dirty="0">
                <a:solidFill>
                  <a:srgbClr val="0033CC"/>
                </a:solidFill>
                <a:latin typeface="Century Gothic" panose="020B0502020202020204" pitchFamily="34" charset="0"/>
              </a:rPr>
              <a:t>Electricity</a:t>
            </a:r>
          </a:p>
        </p:txBody>
      </p:sp>
      <p:sp>
        <p:nvSpPr>
          <p:cNvPr id="9" name="TextBox 8">
            <a:hlinkClick r:id="rId2" action="ppaction://hlinksldjump"/>
            <a:extLst>
              <a:ext uri="{FF2B5EF4-FFF2-40B4-BE49-F238E27FC236}">
                <a16:creationId xmlns:a16="http://schemas.microsoft.com/office/drawing/2014/main" id="{DE182E52-8317-40AF-8650-46806DBFF6ED}"/>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9" name="TextBox 18">
            <a:hlinkClick r:id="rId3" action="ppaction://hlinksldjump"/>
            <a:extLst>
              <a:ext uri="{FF2B5EF4-FFF2-40B4-BE49-F238E27FC236}">
                <a16:creationId xmlns:a16="http://schemas.microsoft.com/office/drawing/2014/main" id="{B8DF2F2B-954E-4E00-93CA-957FEA673BE8}"/>
              </a:ext>
            </a:extLst>
          </p:cNvPr>
          <p:cNvSpPr txBox="1"/>
          <p:nvPr/>
        </p:nvSpPr>
        <p:spPr>
          <a:xfrm>
            <a:off x="467544" y="256540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Electrician</a:t>
            </a:r>
          </a:p>
        </p:txBody>
      </p:sp>
      <p:sp>
        <p:nvSpPr>
          <p:cNvPr id="21" name="TextBox 20">
            <a:hlinkClick r:id="rId4" action="ppaction://hlinksldjump"/>
            <a:extLst>
              <a:ext uri="{FF2B5EF4-FFF2-40B4-BE49-F238E27FC236}">
                <a16:creationId xmlns:a16="http://schemas.microsoft.com/office/drawing/2014/main" id="{6673A1F7-7A38-47AE-922D-6B3D161C3754}"/>
              </a:ext>
            </a:extLst>
          </p:cNvPr>
          <p:cNvSpPr txBox="1"/>
          <p:nvPr/>
        </p:nvSpPr>
        <p:spPr>
          <a:xfrm>
            <a:off x="467544" y="3718773"/>
            <a:ext cx="3657600" cy="64633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Electronic Engineering Technician</a:t>
            </a:r>
          </a:p>
        </p:txBody>
      </p:sp>
      <p:sp>
        <p:nvSpPr>
          <p:cNvPr id="22" name="TextBox 21">
            <a:hlinkClick r:id="rId5" action="ppaction://hlinksldjump"/>
            <a:extLst>
              <a:ext uri="{FF2B5EF4-FFF2-40B4-BE49-F238E27FC236}">
                <a16:creationId xmlns:a16="http://schemas.microsoft.com/office/drawing/2014/main" id="{D66F731E-2351-4D94-92B9-BCB3FC1F2FD4}"/>
              </a:ext>
            </a:extLst>
          </p:cNvPr>
          <p:cNvSpPr txBox="1"/>
          <p:nvPr/>
        </p:nvSpPr>
        <p:spPr>
          <a:xfrm>
            <a:off x="467544" y="314166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Electricity Distribution Worker</a:t>
            </a:r>
          </a:p>
        </p:txBody>
      </p:sp>
      <p:sp>
        <p:nvSpPr>
          <p:cNvPr id="23" name="TextBox 22">
            <a:hlinkClick r:id="rId6" action="ppaction://hlinksldjump"/>
            <a:extLst>
              <a:ext uri="{FF2B5EF4-FFF2-40B4-BE49-F238E27FC236}">
                <a16:creationId xmlns:a16="http://schemas.microsoft.com/office/drawing/2014/main" id="{9480B449-7861-4063-8740-F5047987C146}"/>
              </a:ext>
            </a:extLst>
          </p:cNvPr>
          <p:cNvSpPr txBox="1"/>
          <p:nvPr/>
        </p:nvSpPr>
        <p:spPr>
          <a:xfrm>
            <a:off x="467544" y="198913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Construction Manager</a:t>
            </a:r>
          </a:p>
        </p:txBody>
      </p:sp>
      <p:sp>
        <p:nvSpPr>
          <p:cNvPr id="13" name="TextBox 12">
            <a:hlinkClick r:id="rId7" action="ppaction://hlinksldjump"/>
            <a:extLst>
              <a:ext uri="{FF2B5EF4-FFF2-40B4-BE49-F238E27FC236}">
                <a16:creationId xmlns:a16="http://schemas.microsoft.com/office/drawing/2014/main" id="{972582AB-BAE4-486E-9C76-EE24348D3AA4}"/>
              </a:ext>
            </a:extLst>
          </p:cNvPr>
          <p:cNvSpPr txBox="1"/>
          <p:nvPr/>
        </p:nvSpPr>
        <p:spPr>
          <a:xfrm>
            <a:off x="4783400" y="198884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Engineering Apprenticeships</a:t>
            </a:r>
          </a:p>
        </p:txBody>
      </p:sp>
      <p:sp>
        <p:nvSpPr>
          <p:cNvPr id="15" name="TextBox 14">
            <a:hlinkClick r:id="rId8" action="ppaction://hlinksldjump"/>
            <a:extLst>
              <a:ext uri="{FF2B5EF4-FFF2-40B4-BE49-F238E27FC236}">
                <a16:creationId xmlns:a16="http://schemas.microsoft.com/office/drawing/2014/main" id="{34D0568A-5C80-4599-AD72-A2BF158B5DAF}"/>
              </a:ext>
            </a:extLst>
          </p:cNvPr>
          <p:cNvSpPr txBox="1"/>
          <p:nvPr/>
        </p:nvSpPr>
        <p:spPr>
          <a:xfrm>
            <a:off x="5724128" y="165100"/>
            <a:ext cx="3276997" cy="95410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800" dirty="0">
                <a:solidFill>
                  <a:srgbClr val="0033CC"/>
                </a:solidFill>
                <a:latin typeface="Century Gothic" panose="020B0502020202020204" pitchFamily="34" charset="0"/>
              </a:rPr>
              <a:t>Forces, Electricity and Waves</a:t>
            </a:r>
          </a:p>
        </p:txBody>
      </p:sp>
      <p:sp>
        <p:nvSpPr>
          <p:cNvPr id="18" name="TextBox 17">
            <a:hlinkClick r:id="rId9"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24" name="TextBox 23">
            <a:hlinkClick r:id="rId10"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4" name="TextBox 13">
            <a:hlinkClick r:id="rId11" action="ppaction://hlinksldjump"/>
            <a:extLst>
              <a:ext uri="{FF2B5EF4-FFF2-40B4-BE49-F238E27FC236}">
                <a16:creationId xmlns:a16="http://schemas.microsoft.com/office/drawing/2014/main" id="{8C441C65-BF80-45BE-80E0-C5B6579B2CF2}"/>
              </a:ext>
            </a:extLst>
          </p:cNvPr>
          <p:cNvSpPr txBox="1"/>
          <p:nvPr/>
        </p:nvSpPr>
        <p:spPr>
          <a:xfrm>
            <a:off x="4783400" y="255561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Energy Engineer</a:t>
            </a:r>
          </a:p>
        </p:txBody>
      </p:sp>
      <p:sp>
        <p:nvSpPr>
          <p:cNvPr id="16" name="TextBox 15">
            <a:hlinkClick r:id="rId12" action="ppaction://hlinksldjump"/>
            <a:extLst>
              <a:ext uri="{FF2B5EF4-FFF2-40B4-BE49-F238E27FC236}">
                <a16:creationId xmlns:a16="http://schemas.microsoft.com/office/drawing/2014/main" id="{94FB4875-342A-4E31-92E2-045A3AD88AC5}"/>
              </a:ext>
            </a:extLst>
          </p:cNvPr>
          <p:cNvSpPr txBox="1"/>
          <p:nvPr/>
        </p:nvSpPr>
        <p:spPr>
          <a:xfrm>
            <a:off x="4783400" y="314096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Researcher</a:t>
            </a:r>
            <a:endParaRPr lang="en-US" dirty="0">
              <a:solidFill>
                <a:srgbClr val="0033CC"/>
              </a:solidFill>
              <a:latin typeface="Century Gothic" panose="020B0502020202020204" pitchFamily="34" charset="0"/>
            </a:endParaRPr>
          </a:p>
        </p:txBody>
      </p:sp>
    </p:spTree>
    <p:extLst>
      <p:ext uri="{BB962C8B-B14F-4D97-AF65-F5344CB8AC3E}">
        <p14:creationId xmlns:p14="http://schemas.microsoft.com/office/powerpoint/2010/main" val="3987885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7E255FC-B709-4F8F-B841-520F13398609}"/>
              </a:ext>
            </a:extLst>
          </p:cNvPr>
          <p:cNvSpPr>
            <a:spLocks noGrp="1"/>
          </p:cNvSpPr>
          <p:nvPr>
            <p:ph type="ctrTitle"/>
          </p:nvPr>
        </p:nvSpPr>
        <p:spPr>
          <a:xfrm>
            <a:off x="3635896" y="116632"/>
            <a:ext cx="5263946" cy="822325"/>
          </a:xfrm>
        </p:spPr>
        <p:txBody>
          <a:bodyPr/>
          <a:lstStyle/>
          <a:p>
            <a:pPr eaLnBrk="1" hangingPunct="1"/>
            <a:r>
              <a:rPr lang="en-GB" altLang="en-US" sz="3600" dirty="0">
                <a:solidFill>
                  <a:srgbClr val="0033CC"/>
                </a:solidFill>
                <a:latin typeface="Century Gothic" panose="020B0502020202020204" pitchFamily="34" charset="0"/>
              </a:rPr>
              <a:t>Zookeeper</a:t>
            </a:r>
          </a:p>
        </p:txBody>
      </p:sp>
      <p:sp>
        <p:nvSpPr>
          <p:cNvPr id="9" name="TextBox 8">
            <a:hlinkClick r:id="rId2" action="ppaction://hlinksldjump"/>
            <a:extLst>
              <a:ext uri="{FF2B5EF4-FFF2-40B4-BE49-F238E27FC236}">
                <a16:creationId xmlns:a16="http://schemas.microsoft.com/office/drawing/2014/main" id="{FFEDAD43-9FCC-489E-B271-9AA25622DB22}"/>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B082535-A726-4002-8992-9741B6B90023}"/>
              </a:ext>
            </a:extLst>
          </p:cNvPr>
          <p:cNvSpPr txBox="1"/>
          <p:nvPr/>
        </p:nvSpPr>
        <p:spPr>
          <a:xfrm>
            <a:off x="3635896" y="980728"/>
            <a:ext cx="5249555"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look after all types of animals in zoos, safari parks and aquariums or in the wild.</a:t>
            </a:r>
          </a:p>
          <a:p>
            <a:pPr eaLnBrk="1" hangingPunct="1">
              <a:spcAft>
                <a:spcPts val="600"/>
              </a:spcAft>
              <a:defRPr/>
            </a:pPr>
            <a:r>
              <a:rPr lang="en-GB" sz="1600" dirty="0">
                <a:latin typeface="Century Gothic" panose="020B0502020202020204" pitchFamily="34" charset="0"/>
              </a:rPr>
              <a:t>This job comes with a lot of responsibility, as the animals in your care would depend on you completely to make sure they have a good life. </a:t>
            </a:r>
          </a:p>
          <a:p>
            <a:pPr eaLnBrk="1" hangingPunct="1">
              <a:spcAft>
                <a:spcPts val="0"/>
              </a:spcAft>
              <a:defRPr/>
            </a:pPr>
            <a:r>
              <a:rPr lang="en-GB" sz="1600" dirty="0">
                <a:latin typeface="Century Gothic" panose="020B0502020202020204" pitchFamily="34" charset="0"/>
              </a:rPr>
              <a:t>You would:</a:t>
            </a:r>
          </a:p>
          <a:p>
            <a:pPr marL="16510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Order and prepare food, water and bedding Check and clean out pens and cages</a:t>
            </a:r>
          </a:p>
          <a:p>
            <a:pPr marL="16510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Check for signs of distress, disease or injury in animals</a:t>
            </a:r>
          </a:p>
          <a:p>
            <a:pPr marL="16510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Help the vet to care for sick animals</a:t>
            </a:r>
          </a:p>
          <a:p>
            <a:pPr marL="16510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Answer visitors’ questions and sometimes give talks or lectures</a:t>
            </a:r>
          </a:p>
          <a:p>
            <a:pPr marL="16510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Keep an eye on conditions </a:t>
            </a:r>
          </a:p>
          <a:p>
            <a:pPr marL="16510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Keep healthcare records, normally on a compute</a:t>
            </a:r>
          </a:p>
        </p:txBody>
      </p:sp>
      <p:sp>
        <p:nvSpPr>
          <p:cNvPr id="10" name="TextBox 9">
            <a:hlinkClick r:id="rId3"/>
            <a:extLst>
              <a:ext uri="{FF2B5EF4-FFF2-40B4-BE49-F238E27FC236}">
                <a16:creationId xmlns:a16="http://schemas.microsoft.com/office/drawing/2014/main" id="{FC9498EA-501A-4C90-99E6-45141BF9CD84}"/>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FB91D7E8-6D3B-4BFF-AC4E-F100E5E68FD1}"/>
              </a:ext>
            </a:extLst>
          </p:cNvPr>
          <p:cNvSpPr txBox="1"/>
          <p:nvPr/>
        </p:nvSpPr>
        <p:spPr>
          <a:xfrm>
            <a:off x="255940" y="6228020"/>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pic>
        <p:nvPicPr>
          <p:cNvPr id="3" name="Picture 2" descr="A black bear sitting on a branch in a forest&#10;&#10;Description automatically generated">
            <a:hlinkClick r:id="rId5"/>
            <a:extLst>
              <a:ext uri="{FF2B5EF4-FFF2-40B4-BE49-F238E27FC236}">
                <a16:creationId xmlns:a16="http://schemas.microsoft.com/office/drawing/2014/main" id="{B29FAC04-9E79-4E53-93FC-EB2AFD8779A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258549" y="908695"/>
            <a:ext cx="3096344" cy="4392513"/>
          </a:xfrm>
          <a:prstGeom prst="rect">
            <a:avLst/>
          </a:prstGeom>
        </p:spPr>
      </p:pic>
      <p:sp>
        <p:nvSpPr>
          <p:cNvPr id="14" name="Title 1">
            <a:extLst>
              <a:ext uri="{FF2B5EF4-FFF2-40B4-BE49-F238E27FC236}">
                <a16:creationId xmlns:a16="http://schemas.microsoft.com/office/drawing/2014/main" id="{8E0B8DBB-AD75-46B0-B248-6006E2C192AA}"/>
              </a:ext>
            </a:extLst>
          </p:cNvPr>
          <p:cNvSpPr txBox="1">
            <a:spLocks/>
          </p:cNvSpPr>
          <p:nvPr/>
        </p:nvSpPr>
        <p:spPr bwMode="auto">
          <a:xfrm>
            <a:off x="221949" y="5349114"/>
            <a:ext cx="3132944"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Royal Zoological Society of Scotland.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5" name="TextBox 14">
            <a:hlinkClick r:id="rId5"/>
            <a:extLst>
              <a:ext uri="{FF2B5EF4-FFF2-40B4-BE49-F238E27FC236}">
                <a16:creationId xmlns:a16="http://schemas.microsoft.com/office/drawing/2014/main" id="{172AF3EA-91A3-4724-9045-BB581E97704B}"/>
              </a:ext>
            </a:extLst>
          </p:cNvPr>
          <p:cNvSpPr txBox="1"/>
          <p:nvPr/>
        </p:nvSpPr>
        <p:spPr>
          <a:xfrm>
            <a:off x="4675188" y="56212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Edinburgh Zoo</a:t>
            </a:r>
            <a:endParaRPr lang="en-US" sz="2000" u="sng" dirty="0">
              <a:solidFill>
                <a:srgbClr val="0000FF"/>
              </a:solidFill>
              <a:latin typeface="Century Gothic" panose="020B0502020202020204" pitchFamily="34" charset="0"/>
              <a:hlinkClick r:id="rId7"/>
            </a:endParaRPr>
          </a:p>
        </p:txBody>
      </p:sp>
    </p:spTree>
    <p:extLst>
      <p:ext uri="{BB962C8B-B14F-4D97-AF65-F5344CB8AC3E}">
        <p14:creationId xmlns:p14="http://schemas.microsoft.com/office/powerpoint/2010/main" val="20385308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4398-F88B-4DFF-A013-E3A90B8A5CD3}"/>
              </a:ext>
            </a:extLst>
          </p:cNvPr>
          <p:cNvSpPr>
            <a:spLocks noGrp="1"/>
          </p:cNvSpPr>
          <p:nvPr>
            <p:ph type="ctrTitle"/>
          </p:nvPr>
        </p:nvSpPr>
        <p:spPr>
          <a:xfrm>
            <a:off x="687388" y="692150"/>
            <a:ext cx="7772400" cy="865188"/>
          </a:xfrm>
        </p:spPr>
        <p:txBody>
          <a:bodyPr rtlCol="0">
            <a:normAutofit fontScale="90000"/>
          </a:bodyPr>
          <a:lstStyle/>
          <a:p>
            <a:pPr eaLnBrk="1" fontAlgn="auto" hangingPunct="1">
              <a:spcAft>
                <a:spcPts val="0"/>
              </a:spcAft>
              <a:defRPr/>
            </a:pPr>
            <a:r>
              <a:rPr lang="en-GB" b="1" dirty="0">
                <a:latin typeface="Century Gothic" pitchFamily="34" charset="0"/>
              </a:rPr>
              <a:t>Level 3 Science Benchmarks</a:t>
            </a:r>
          </a:p>
        </p:txBody>
      </p:sp>
      <p:sp>
        <p:nvSpPr>
          <p:cNvPr id="7" name="Title 1">
            <a:hlinkClick r:id="rId2" action="ppaction://hlinksldjump"/>
            <a:extLst>
              <a:ext uri="{FF2B5EF4-FFF2-40B4-BE49-F238E27FC236}">
                <a16:creationId xmlns:a16="http://schemas.microsoft.com/office/drawing/2014/main" id="{C1FF6950-0344-4B95-AC3B-5D8F43770354}"/>
              </a:ext>
            </a:extLst>
          </p:cNvPr>
          <p:cNvSpPr txBox="1">
            <a:spLocks/>
          </p:cNvSpPr>
          <p:nvPr/>
        </p:nvSpPr>
        <p:spPr>
          <a:xfrm>
            <a:off x="395288" y="26368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Electricity, Forces and Waves</a:t>
            </a:r>
            <a:endParaRPr lang="en-GB" sz="3600" dirty="0">
              <a:solidFill>
                <a:srgbClr val="4F81BD">
                  <a:lumMod val="75000"/>
                </a:srgbClr>
              </a:solidFill>
              <a:latin typeface="Century Gothic" pitchFamily="34" charset="0"/>
              <a:cs typeface="+mn-cs"/>
            </a:endParaRPr>
          </a:p>
        </p:txBody>
      </p:sp>
      <p:sp>
        <p:nvSpPr>
          <p:cNvPr id="8" name="Title 1">
            <a:hlinkClick r:id="rId3" action="ppaction://hlinksldjump"/>
            <a:extLst>
              <a:ext uri="{FF2B5EF4-FFF2-40B4-BE49-F238E27FC236}">
                <a16:creationId xmlns:a16="http://schemas.microsoft.com/office/drawing/2014/main" id="{62B2916E-E53E-4020-833C-FBCBE90937C8}"/>
              </a:ext>
            </a:extLst>
          </p:cNvPr>
          <p:cNvSpPr txBox="1">
            <a:spLocks/>
          </p:cNvSpPr>
          <p:nvPr/>
        </p:nvSpPr>
        <p:spPr>
          <a:xfrm>
            <a:off x="395288" y="3687763"/>
            <a:ext cx="8280400" cy="820737"/>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Biological Systems</a:t>
            </a:r>
            <a:endParaRPr lang="en-GB" sz="36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8BF01AD-67D7-4F85-BC4E-E15FDCEA9600}"/>
              </a:ext>
            </a:extLst>
          </p:cNvPr>
          <p:cNvSpPr txBox="1">
            <a:spLocks/>
          </p:cNvSpPr>
          <p:nvPr/>
        </p:nvSpPr>
        <p:spPr>
          <a:xfrm>
            <a:off x="395288" y="4695825"/>
            <a:ext cx="8280400" cy="820738"/>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Materials </a:t>
            </a:r>
            <a:endParaRPr lang="en-GB" sz="3600" dirty="0">
              <a:solidFill>
                <a:srgbClr val="4F81BD">
                  <a:lumMod val="75000"/>
                </a:srgbClr>
              </a:solidFill>
              <a:latin typeface="Century Gothic" pitchFamily="34" charset="0"/>
              <a:cs typeface="+mn-cs"/>
            </a:endParaRPr>
          </a:p>
        </p:txBody>
      </p:sp>
      <p:sp>
        <p:nvSpPr>
          <p:cNvPr id="11" name="Title 1">
            <a:hlinkClick r:id="rId5" action="ppaction://hlinksldjump"/>
            <a:extLst>
              <a:ext uri="{FF2B5EF4-FFF2-40B4-BE49-F238E27FC236}">
                <a16:creationId xmlns:a16="http://schemas.microsoft.com/office/drawing/2014/main" id="{2CDE407B-F460-4934-A9E3-736A10F5D278}"/>
              </a:ext>
            </a:extLst>
          </p:cNvPr>
          <p:cNvSpPr txBox="1">
            <a:spLocks/>
          </p:cNvSpPr>
          <p:nvPr/>
        </p:nvSpPr>
        <p:spPr>
          <a:xfrm>
            <a:off x="395288" y="5703888"/>
            <a:ext cx="8280400" cy="820737"/>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Topic Science</a:t>
            </a:r>
            <a:endParaRPr lang="en-GB" sz="3600" dirty="0">
              <a:solidFill>
                <a:srgbClr val="4F81BD">
                  <a:lumMod val="75000"/>
                </a:srgbClr>
              </a:solidFill>
              <a:latin typeface="Century Gothic" pitchFamily="34" charset="0"/>
              <a:cs typeface="+mn-cs"/>
            </a:endParaRPr>
          </a:p>
        </p:txBody>
      </p:sp>
      <p:sp>
        <p:nvSpPr>
          <p:cNvPr id="12" name="Title 1">
            <a:hlinkClick r:id="rId6" action="ppaction://hlinksldjump"/>
            <a:extLst>
              <a:ext uri="{FF2B5EF4-FFF2-40B4-BE49-F238E27FC236}">
                <a16:creationId xmlns:a16="http://schemas.microsoft.com/office/drawing/2014/main" id="{034D6B01-A005-4866-9FF1-DA765D79CB3A}"/>
              </a:ext>
            </a:extLst>
          </p:cNvPr>
          <p:cNvSpPr txBox="1">
            <a:spLocks/>
          </p:cNvSpPr>
          <p:nvPr/>
        </p:nvSpPr>
        <p:spPr>
          <a:xfrm>
            <a:off x="395288" y="15986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Planet Earth</a:t>
            </a:r>
            <a:endParaRPr lang="en-GB" sz="3600" dirty="0">
              <a:solidFill>
                <a:srgbClr val="4F81BD">
                  <a:lumMod val="75000"/>
                </a:srgbClr>
              </a:solidFill>
              <a:latin typeface="Century Gothic" pitchFamily="34" charset="0"/>
              <a:cs typeface="+mn-cs"/>
            </a:endParaRPr>
          </a:p>
        </p:txBody>
      </p:sp>
      <p:sp>
        <p:nvSpPr>
          <p:cNvPr id="10" name="TextBox 9">
            <a:hlinkClick r:id="rId7" action="ppaction://hlinksldjump"/>
            <a:extLst>
              <a:ext uri="{FF2B5EF4-FFF2-40B4-BE49-F238E27FC236}">
                <a16:creationId xmlns:a16="http://schemas.microsoft.com/office/drawing/2014/main" id="{C1F4A3B0-2769-4CB5-B062-6C077732465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hlinkClick r:id="rId2" action="ppaction://hlinksldjump"/>
            <a:extLst>
              <a:ext uri="{FF2B5EF4-FFF2-40B4-BE49-F238E27FC236}">
                <a16:creationId xmlns:a16="http://schemas.microsoft.com/office/drawing/2014/main" id="{599B8D67-F4E5-46AE-8A18-EED703B3F0BB}"/>
              </a:ext>
            </a:extLst>
          </p:cNvPr>
          <p:cNvSpPr txBox="1">
            <a:spLocks/>
          </p:cNvSpPr>
          <p:nvPr/>
        </p:nvSpPr>
        <p:spPr>
          <a:xfrm>
            <a:off x="395288" y="25352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Energy Sources &amp; Sustainability</a:t>
            </a:r>
          </a:p>
        </p:txBody>
      </p:sp>
      <p:sp>
        <p:nvSpPr>
          <p:cNvPr id="8" name="Title 1">
            <a:hlinkClick r:id="rId3" action="ppaction://hlinksldjump"/>
            <a:extLst>
              <a:ext uri="{FF2B5EF4-FFF2-40B4-BE49-F238E27FC236}">
                <a16:creationId xmlns:a16="http://schemas.microsoft.com/office/drawing/2014/main" id="{7639F90C-2EE2-4F82-8DE1-D0AF9B37B17C}"/>
              </a:ext>
            </a:extLst>
          </p:cNvPr>
          <p:cNvSpPr txBox="1">
            <a:spLocks/>
          </p:cNvSpPr>
          <p:nvPr/>
        </p:nvSpPr>
        <p:spPr>
          <a:xfrm>
            <a:off x="395288" y="3543300"/>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Processes of the Planet</a:t>
            </a:r>
          </a:p>
        </p:txBody>
      </p:sp>
      <p:sp>
        <p:nvSpPr>
          <p:cNvPr id="9" name="Title 1">
            <a:hlinkClick r:id="rId4" action="ppaction://hlinksldjump"/>
            <a:extLst>
              <a:ext uri="{FF2B5EF4-FFF2-40B4-BE49-F238E27FC236}">
                <a16:creationId xmlns:a16="http://schemas.microsoft.com/office/drawing/2014/main" id="{65DFD357-AAA3-49B5-AD88-D2D4B457C7DE}"/>
              </a:ext>
            </a:extLst>
          </p:cNvPr>
          <p:cNvSpPr txBox="1">
            <a:spLocks/>
          </p:cNvSpPr>
          <p:nvPr/>
        </p:nvSpPr>
        <p:spPr>
          <a:xfrm>
            <a:off x="395288" y="455136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Space</a:t>
            </a:r>
          </a:p>
        </p:txBody>
      </p:sp>
      <p:sp>
        <p:nvSpPr>
          <p:cNvPr id="12" name="Title 1">
            <a:hlinkClick r:id="rId5" action="ppaction://hlinksldjump"/>
            <a:extLst>
              <a:ext uri="{FF2B5EF4-FFF2-40B4-BE49-F238E27FC236}">
                <a16:creationId xmlns:a16="http://schemas.microsoft.com/office/drawing/2014/main" id="{096CAFD6-95F7-4198-A57D-41D96B23450C}"/>
              </a:ext>
            </a:extLst>
          </p:cNvPr>
          <p:cNvSpPr txBox="1">
            <a:spLocks/>
          </p:cNvSpPr>
          <p:nvPr/>
        </p:nvSpPr>
        <p:spPr>
          <a:xfrm>
            <a:off x="395288" y="14843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Biodiversity &amp; </a:t>
            </a:r>
            <a:r>
              <a:rPr lang="en-GB" sz="3600" dirty="0" err="1">
                <a:solidFill>
                  <a:srgbClr val="4F81BD">
                    <a:lumMod val="75000"/>
                  </a:srgbClr>
                </a:solidFill>
                <a:latin typeface="Century Gothic" pitchFamily="34" charset="0"/>
                <a:cs typeface="+mn-cs"/>
              </a:rPr>
              <a:t>Interdepence</a:t>
            </a:r>
            <a:endParaRPr lang="en-GB" sz="3600" dirty="0">
              <a:solidFill>
                <a:srgbClr val="4F81BD">
                  <a:lumMod val="75000"/>
                </a:srgbClr>
              </a:solidFill>
              <a:latin typeface="Century Gothic" pitchFamily="34" charset="0"/>
              <a:cs typeface="+mn-cs"/>
            </a:endParaRPr>
          </a:p>
        </p:txBody>
      </p:sp>
      <p:sp>
        <p:nvSpPr>
          <p:cNvPr id="13" name="Title 1">
            <a:extLst>
              <a:ext uri="{FF2B5EF4-FFF2-40B4-BE49-F238E27FC236}">
                <a16:creationId xmlns:a16="http://schemas.microsoft.com/office/drawing/2014/main" id="{376F654B-65C4-440A-A6FC-925A5CBCCF30}"/>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Planet Earth</a:t>
            </a:r>
            <a:endParaRPr lang="en-GB" sz="3600" dirty="0">
              <a:solidFill>
                <a:srgbClr val="4F81BD">
                  <a:lumMod val="75000"/>
                </a:srgbClr>
              </a:solidFill>
              <a:latin typeface="Century Gothic" pitchFamily="34" charset="0"/>
              <a:cs typeface="+mn-cs"/>
            </a:endParaRPr>
          </a:p>
        </p:txBody>
      </p:sp>
      <p:sp>
        <p:nvSpPr>
          <p:cNvPr id="14"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3 Science</a:t>
            </a:r>
            <a:endParaRPr lang="en-GB" sz="2400" dirty="0">
              <a:solidFill>
                <a:srgbClr val="4F81BD">
                  <a:lumMod val="75000"/>
                </a:srgbClr>
              </a:solidFill>
              <a:latin typeface="Century Gothic" pitchFamily="34" charset="0"/>
              <a:cs typeface="+mn-cs"/>
            </a:endParaRPr>
          </a:p>
        </p:txBody>
      </p:sp>
      <p:sp>
        <p:nvSpPr>
          <p:cNvPr id="10" name="Title 1">
            <a:hlinkClick r:id="rId7" action="ppaction://hlinksldjump"/>
            <a:extLst>
              <a:ext uri="{FF2B5EF4-FFF2-40B4-BE49-F238E27FC236}">
                <a16:creationId xmlns:a16="http://schemas.microsoft.com/office/drawing/2014/main" id="{BF578C40-8C1E-4B71-89CA-53FED98383EE}"/>
              </a:ext>
            </a:extLst>
          </p:cNvPr>
          <p:cNvSpPr txBox="1">
            <a:spLocks/>
          </p:cNvSpPr>
          <p:nvPr/>
        </p:nvSpPr>
        <p:spPr>
          <a:xfrm>
            <a:off x="395536" y="5805264"/>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73EAAE3-EAB8-4D3A-948F-ED1BAF174B42}"/>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37C098DA-BD42-41B1-A233-C70B2F2A0430}"/>
              </a:ext>
            </a:extLst>
          </p:cNvPr>
          <p:cNvSpPr>
            <a:spLocks noGrp="1"/>
          </p:cNvSpPr>
          <p:nvPr>
            <p:ph type="subTitle" idx="1"/>
          </p:nvPr>
        </p:nvSpPr>
        <p:spPr>
          <a:xfrm>
            <a:off x="539750" y="1052513"/>
            <a:ext cx="8064500" cy="4679950"/>
          </a:xfrm>
        </p:spPr>
        <p:txBody>
          <a:bodyPr rtlCol="0">
            <a:noAutofit/>
          </a:bodyPr>
          <a:lstStyle/>
          <a:p>
            <a:pPr algn="l" eaLnBrk="1" fontAlgn="auto" hangingPunct="1">
              <a:spcAft>
                <a:spcPts val="0"/>
              </a:spcAft>
              <a:defRPr/>
            </a:pPr>
            <a:r>
              <a:rPr lang="en-GB" sz="2600" dirty="0">
                <a:solidFill>
                  <a:schemeClr val="accent1">
                    <a:lumMod val="75000"/>
                  </a:schemeClr>
                </a:solidFill>
                <a:latin typeface="Century Gothic" pitchFamily="34" charset="0"/>
              </a:rPr>
              <a:t>I can sample and identify living things from different habitats to compare their biodiversity and can suggest reasons for their distribution. </a:t>
            </a:r>
          </a:p>
          <a:p>
            <a:pPr algn="r" eaLnBrk="1" fontAlgn="auto" hangingPunct="1">
              <a:spcAft>
                <a:spcPts val="0"/>
              </a:spcAft>
              <a:defRPr/>
            </a:pPr>
            <a:r>
              <a:rPr lang="en-GB" sz="2600" b="1" dirty="0">
                <a:solidFill>
                  <a:schemeClr val="accent1">
                    <a:lumMod val="75000"/>
                  </a:schemeClr>
                </a:solidFill>
                <a:latin typeface="Century Gothic" pitchFamily="34" charset="0"/>
              </a:rPr>
              <a:t>SCN 3-01a 	</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Identifies living things using biological keys. </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Collects and analyses increasingly complex data and information, for example, temperature and light intensity, to suggest reasons for the distribution of organisms within different habitats.</a:t>
            </a:r>
          </a:p>
        </p:txBody>
      </p:sp>
      <p:sp>
        <p:nvSpPr>
          <p:cNvPr id="9" name="Title 1">
            <a:extLst>
              <a:ext uri="{FF2B5EF4-FFF2-40B4-BE49-F238E27FC236}">
                <a16:creationId xmlns:a16="http://schemas.microsoft.com/office/drawing/2014/main" id="{8EBEC124-6F00-4FE3-8EF8-75BF7C624A15}"/>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1" name="Title 1">
            <a:hlinkClick r:id="rId2" action="ppaction://hlinksldjump"/>
            <a:extLst>
              <a:ext uri="{FF2B5EF4-FFF2-40B4-BE49-F238E27FC236}">
                <a16:creationId xmlns:a16="http://schemas.microsoft.com/office/drawing/2014/main" id="{3575A688-C985-47D5-989D-2AE5146BAD65}"/>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2" name="Title 1">
            <a:hlinkClick r:id="rId3" action="ppaction://hlinksldjump"/>
            <a:extLst>
              <a:ext uri="{FF2B5EF4-FFF2-40B4-BE49-F238E27FC236}">
                <a16:creationId xmlns:a16="http://schemas.microsoft.com/office/drawing/2014/main" id="{1BFB850C-44AD-40A5-A0D3-4D7E01B4A844}"/>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3" name="Title 1">
            <a:hlinkClick r:id="rId4" action="ppaction://hlinksldjump"/>
            <a:extLst>
              <a:ext uri="{FF2B5EF4-FFF2-40B4-BE49-F238E27FC236}">
                <a16:creationId xmlns:a16="http://schemas.microsoft.com/office/drawing/2014/main" id="{85E0206D-2C6C-494B-BEE0-E2E3447C857A}"/>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E4D69B1A-7EB2-4F74-8D60-CD49DE2718A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032214F-86EE-426E-BB89-EC33C02AC25A}"/>
              </a:ext>
            </a:extLst>
          </p:cNvPr>
          <p:cNvSpPr>
            <a:spLocks noGrp="1"/>
          </p:cNvSpPr>
          <p:nvPr>
            <p:ph type="subTitle" idx="1"/>
          </p:nvPr>
        </p:nvSpPr>
        <p:spPr>
          <a:xfrm>
            <a:off x="179388" y="908050"/>
            <a:ext cx="8640762" cy="4824413"/>
          </a:xfrm>
        </p:spPr>
        <p:txBody>
          <a:bodyPr rtlCol="0">
            <a:noAutofit/>
          </a:bodyPr>
          <a:lstStyle/>
          <a:p>
            <a:pPr algn="l" eaLnBrk="1" fontAlgn="auto" hangingPunct="1">
              <a:spcBef>
                <a:spcPts val="0"/>
              </a:spcBef>
              <a:spcAft>
                <a:spcPts val="0"/>
              </a:spcAft>
              <a:tabLst>
                <a:tab pos="6645275" algn="l"/>
                <a:tab pos="6811963" algn="l"/>
              </a:tabLst>
              <a:defRPr/>
            </a:pPr>
            <a:r>
              <a:rPr lang="en-GB" sz="2400" dirty="0">
                <a:solidFill>
                  <a:schemeClr val="accent1">
                    <a:lumMod val="75000"/>
                  </a:schemeClr>
                </a:solidFill>
                <a:latin typeface="Century Gothic" pitchFamily="34" charset="0"/>
              </a:rPr>
              <a:t>I have collaborated on investigations into the process of photosynthesis and I can demonstrate my understanding of why plants are vital to sustaining life on Earth.	</a:t>
            </a:r>
          </a:p>
          <a:p>
            <a:pPr algn="r" eaLnBrk="1" fontAlgn="auto" hangingPunct="1">
              <a:spcBef>
                <a:spcPts val="0"/>
              </a:spcBef>
              <a:spcAft>
                <a:spcPts val="0"/>
              </a:spcAft>
              <a:tabLst>
                <a:tab pos="6645275" algn="l"/>
                <a:tab pos="6811963" algn="l"/>
              </a:tabLst>
              <a:defRPr/>
            </a:pPr>
            <a:r>
              <a:rPr lang="en-GB" sz="2400" b="1" dirty="0">
                <a:solidFill>
                  <a:schemeClr val="accent1">
                    <a:lumMod val="75000"/>
                  </a:schemeClr>
                </a:solidFill>
                <a:latin typeface="Century Gothic" pitchFamily="34" charset="0"/>
              </a:rPr>
              <a:t>SCN 3-02a</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Describes the process of photosynthesis (using the word equation) in terms of reactants (raw materials) and products.</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Applies knowledge gained from practical investigations to explain how green plants make their own food in the form of sugars and store this as starch.</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Investigates and presents information on how plants help to sustain life, for example, by providing oxygen, food, habitat, raw materials and medicines.</a:t>
            </a:r>
          </a:p>
        </p:txBody>
      </p:sp>
      <p:sp>
        <p:nvSpPr>
          <p:cNvPr id="10" name="Title 1">
            <a:extLst>
              <a:ext uri="{FF2B5EF4-FFF2-40B4-BE49-F238E27FC236}">
                <a16:creationId xmlns:a16="http://schemas.microsoft.com/office/drawing/2014/main" id="{87400D27-221E-4F65-B0D3-C7B0398E543C}"/>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5" name="Title 1">
            <a:hlinkClick r:id="rId2" action="ppaction://hlinksldjump"/>
            <a:extLst>
              <a:ext uri="{FF2B5EF4-FFF2-40B4-BE49-F238E27FC236}">
                <a16:creationId xmlns:a16="http://schemas.microsoft.com/office/drawing/2014/main" id="{8B5C91A4-A592-43A4-A0EF-B5A5BEC1CF7F}"/>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37E21343-C7B2-4808-99E3-A53EF0A94844}"/>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9" name="Title 1">
            <a:hlinkClick r:id="rId4" action="ppaction://hlinksldjump"/>
            <a:extLst>
              <a:ext uri="{FF2B5EF4-FFF2-40B4-BE49-F238E27FC236}">
                <a16:creationId xmlns:a16="http://schemas.microsoft.com/office/drawing/2014/main" id="{064C81C5-5748-4277-A34E-7E11F358D67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B9777875-1722-4C66-AA6B-B2DCCA5048A5}"/>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58A97C80-CE96-4290-BEA7-811FA86AD683}"/>
              </a:ext>
            </a:extLst>
          </p:cNvPr>
          <p:cNvSpPr>
            <a:spLocks noGrp="1"/>
          </p:cNvSpPr>
          <p:nvPr>
            <p:ph type="subTitle" idx="1"/>
          </p:nvPr>
        </p:nvSpPr>
        <p:spPr>
          <a:xfrm>
            <a:off x="323850" y="1052513"/>
            <a:ext cx="8675688" cy="4679950"/>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Through investigations and based on experimental evidence, I can explain the use of different types of chemicals in agriculture and their alternatives and can evaluate their potential impact on the world’s food production.	</a:t>
            </a:r>
            <a:r>
              <a:rPr lang="en-GB" sz="2400" b="1" dirty="0">
                <a:solidFill>
                  <a:schemeClr val="accent1">
                    <a:lumMod val="75000"/>
                  </a:schemeClr>
                </a:solidFill>
                <a:latin typeface="Century Gothic" pitchFamily="34" charset="0"/>
              </a:rPr>
              <a:t>SCN 3-03a</a:t>
            </a:r>
          </a:p>
          <a:p>
            <a:pPr marL="274638" indent="-274638"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Interprets data and information to establish a link between the use of fertilisers and plant yield and nutrient levels in the soil.</a:t>
            </a:r>
          </a:p>
          <a:p>
            <a:pPr marL="274638" indent="-274638"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Researches an agricultural method, for example, chemical fertilisers, herbicides, pesticides, organic methods, genetic modification (GM) and biological control and evaluates their impact on food production.</a:t>
            </a:r>
          </a:p>
        </p:txBody>
      </p:sp>
      <p:sp>
        <p:nvSpPr>
          <p:cNvPr id="8" name="Title 1">
            <a:extLst>
              <a:ext uri="{FF2B5EF4-FFF2-40B4-BE49-F238E27FC236}">
                <a16:creationId xmlns:a16="http://schemas.microsoft.com/office/drawing/2014/main" id="{48877985-249F-4993-A7C3-1FBEDDC3FD1D}"/>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2" name="Title 1">
            <a:hlinkClick r:id="rId2" action="ppaction://hlinksldjump"/>
            <a:extLst>
              <a:ext uri="{FF2B5EF4-FFF2-40B4-BE49-F238E27FC236}">
                <a16:creationId xmlns:a16="http://schemas.microsoft.com/office/drawing/2014/main" id="{16FC34A6-F317-4B07-BA29-22E005B5CC34}"/>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3" name="Title 1">
            <a:hlinkClick r:id="rId3" action="ppaction://hlinksldjump"/>
            <a:extLst>
              <a:ext uri="{FF2B5EF4-FFF2-40B4-BE49-F238E27FC236}">
                <a16:creationId xmlns:a16="http://schemas.microsoft.com/office/drawing/2014/main" id="{CA1BB348-0F82-4353-A32D-EC8084785327}"/>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4" name="Title 1">
            <a:hlinkClick r:id="rId4" action="ppaction://hlinksldjump"/>
            <a:extLst>
              <a:ext uri="{FF2B5EF4-FFF2-40B4-BE49-F238E27FC236}">
                <a16:creationId xmlns:a16="http://schemas.microsoft.com/office/drawing/2014/main" id="{8A31C499-E4E9-45D9-962A-0F88AE31E2FC}"/>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5553C32-F294-4420-9575-05E2ACBE931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Energy Sources and Sustainability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B01A62D1-E5B7-41C6-93E1-C5A7DFE15AEC}"/>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I can use my knowledge of the different ways in which heat is transferred between hot and cold objects and the thermal conductivity of materials to improve energy efficiency in buildings or other systems.	</a:t>
            </a:r>
            <a:r>
              <a:rPr lang="en-GB" sz="2200" b="1" dirty="0">
                <a:solidFill>
                  <a:schemeClr val="accent1">
                    <a:lumMod val="75000"/>
                  </a:schemeClr>
                </a:solidFill>
                <a:latin typeface="Century Gothic" pitchFamily="34" charset="0"/>
              </a:rPr>
              <a:t>SCN 3-04a</a:t>
            </a:r>
          </a:p>
          <a:p>
            <a:pPr marL="274638" indent="-274638"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Applies knowledge from practical investigations to explain how heat is transferred by conduction, convection and radiation.</a:t>
            </a:r>
          </a:p>
          <a:p>
            <a:pPr marL="274638" indent="-274638"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Establishes a link between heat loss in buildings and the temperature difference between the inside and outside of the building.</a:t>
            </a:r>
          </a:p>
          <a:p>
            <a:pPr marL="274638" indent="-274638"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Applies understanding of thermal energy efficiency, conductors and insulators to explain how materials can be used in building design to reduce heat loss, for example, in double and triple glazing.</a:t>
            </a:r>
          </a:p>
        </p:txBody>
      </p:sp>
      <p:sp>
        <p:nvSpPr>
          <p:cNvPr id="6" name="Title 1">
            <a:extLst>
              <a:ext uri="{FF2B5EF4-FFF2-40B4-BE49-F238E27FC236}">
                <a16:creationId xmlns:a16="http://schemas.microsoft.com/office/drawing/2014/main" id="{B8A1BAFE-4BDC-4B2D-AA8E-DD67345C2577}"/>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7" name="Title 1">
            <a:hlinkClick r:id="rId2" action="ppaction://hlinksldjump"/>
            <a:extLst>
              <a:ext uri="{FF2B5EF4-FFF2-40B4-BE49-F238E27FC236}">
                <a16:creationId xmlns:a16="http://schemas.microsoft.com/office/drawing/2014/main" id="{25617580-DC29-4817-872C-48EF59D0F6C0}"/>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3" action="ppaction://hlinksldjump"/>
            <a:extLst>
              <a:ext uri="{FF2B5EF4-FFF2-40B4-BE49-F238E27FC236}">
                <a16:creationId xmlns:a16="http://schemas.microsoft.com/office/drawing/2014/main" id="{2C6159F0-1825-4D68-9A04-BAEBFBA0A917}"/>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C82D16C5-703A-42AB-A5D0-4074BAADA453}"/>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Energy Sources and Sustainability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F0F3A6BF-BD4D-471C-AA5A-D49F5CFCB41E}"/>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investigating renewable energy sources and taking part in practical activities to harness them, I can discuss their benefits and potential problems.</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3-04b</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Presents research findings on the advantages and disadvantages associated with the use of renewable energy sources and their impact on society, demonstrating an informed view based on evidence.</a:t>
            </a:r>
          </a:p>
        </p:txBody>
      </p:sp>
      <p:sp>
        <p:nvSpPr>
          <p:cNvPr id="8" name="Title 1">
            <a:extLst>
              <a:ext uri="{FF2B5EF4-FFF2-40B4-BE49-F238E27FC236}">
                <a16:creationId xmlns:a16="http://schemas.microsoft.com/office/drawing/2014/main" id="{709429EA-41A9-475E-AD01-E75B3579B9F9}"/>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9" name="Title 1">
            <a:hlinkClick r:id="rId2" action="ppaction://hlinksldjump"/>
            <a:extLst>
              <a:ext uri="{FF2B5EF4-FFF2-40B4-BE49-F238E27FC236}">
                <a16:creationId xmlns:a16="http://schemas.microsoft.com/office/drawing/2014/main" id="{79DDD684-A98A-4268-8831-A66241C7FF15}"/>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7" name="Title 1">
            <a:hlinkClick r:id="rId3" action="ppaction://hlinksldjump"/>
            <a:extLst>
              <a:ext uri="{FF2B5EF4-FFF2-40B4-BE49-F238E27FC236}">
                <a16:creationId xmlns:a16="http://schemas.microsoft.com/office/drawing/2014/main" id="{B6666A36-3664-4392-94BE-7693ACC3962F}"/>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F64AF8FC-BDD3-4B77-A5AC-4A4F373BE95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Processes of the planet</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BE54E763-D31A-4DA7-A018-1C8B4569DAC7}"/>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200" dirty="0">
                <a:solidFill>
                  <a:schemeClr val="accent1">
                    <a:lumMod val="75000"/>
                  </a:schemeClr>
                </a:solidFill>
                <a:latin typeface="Century Gothic" pitchFamily="34" charset="0"/>
              </a:rPr>
              <a:t>By contributing to experiments and investigations, I can develop my understanding of models of matter and can apply this to changes of state and the energy involved as they occur in nature.</a:t>
            </a:r>
          </a:p>
          <a:p>
            <a:pPr algn="r" eaLnBrk="1" fontAlgn="auto" hangingPunct="1">
              <a:spcAft>
                <a:spcPts val="0"/>
              </a:spcAft>
              <a:tabLst>
                <a:tab pos="6461125" algn="l"/>
              </a:tabLst>
              <a:defRPr/>
            </a:pPr>
            <a:r>
              <a:rPr lang="en-GB" sz="2200" b="1" dirty="0">
                <a:solidFill>
                  <a:schemeClr val="accent1">
                    <a:lumMod val="75000"/>
                  </a:schemeClr>
                </a:solidFill>
                <a:latin typeface="Century Gothic" pitchFamily="34" charset="0"/>
              </a:rPr>
              <a:t>SCN 3-05a</a:t>
            </a:r>
          </a:p>
          <a:p>
            <a:pPr marL="365125" indent="-365125" algn="l" eaLnBrk="1" fontAlgn="auto" hangingPunct="1">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Describes, using particle models and diagrams, the properties of solids, liquids and gases and applies this knowledge to identify and classify unknown substances.</a:t>
            </a:r>
          </a:p>
          <a:p>
            <a:pPr marL="365125" indent="-365125" algn="l" eaLnBrk="1" fontAlgn="auto" hangingPunct="1">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Applies understanding of models of matter to explain changes of state in terms of energy being gained or lost by a substance.</a:t>
            </a:r>
          </a:p>
        </p:txBody>
      </p:sp>
      <p:sp>
        <p:nvSpPr>
          <p:cNvPr id="6" name="Title 1">
            <a:extLst>
              <a:ext uri="{FF2B5EF4-FFF2-40B4-BE49-F238E27FC236}">
                <a16:creationId xmlns:a16="http://schemas.microsoft.com/office/drawing/2014/main" id="{C342769A-6234-483D-99E9-230716157E46}"/>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7" name="Title 1">
            <a:hlinkClick r:id="rId2" action="ppaction://hlinksldjump"/>
            <a:extLst>
              <a:ext uri="{FF2B5EF4-FFF2-40B4-BE49-F238E27FC236}">
                <a16:creationId xmlns:a16="http://schemas.microsoft.com/office/drawing/2014/main" id="{22F80A2B-4E8D-48F1-8BFB-345A36D0C921}"/>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3" action="ppaction://hlinksldjump"/>
            <a:extLst>
              <a:ext uri="{FF2B5EF4-FFF2-40B4-BE49-F238E27FC236}">
                <a16:creationId xmlns:a16="http://schemas.microsoft.com/office/drawing/2014/main" id="{9AAE3A39-6A0C-4E5E-A603-415D6EEE9968}"/>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954C4624-2141-4AC1-A700-04D711EDB0B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Processes of the planet</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9831314B-6C88-4441-BB2C-50F5C6E03256}"/>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200" dirty="0">
                <a:solidFill>
                  <a:schemeClr val="accent1">
                    <a:lumMod val="75000"/>
                  </a:schemeClr>
                </a:solidFill>
                <a:latin typeface="Century Gothic" pitchFamily="34" charset="0"/>
              </a:rPr>
              <a:t>I can explain some of the processes which contribute to climate change and discuss the possible impact of atmospheric change on the survival of living things.</a:t>
            </a:r>
          </a:p>
          <a:p>
            <a:pPr algn="r" eaLnBrk="1" fontAlgn="auto" hangingPunct="1">
              <a:spcAft>
                <a:spcPts val="0"/>
              </a:spcAft>
              <a:tabLst>
                <a:tab pos="6461125" algn="l"/>
              </a:tabLst>
              <a:defRPr/>
            </a:pPr>
            <a:r>
              <a:rPr lang="en-GB" sz="2200" b="1" dirty="0">
                <a:solidFill>
                  <a:schemeClr val="accent1">
                    <a:lumMod val="75000"/>
                  </a:schemeClr>
                </a:solidFill>
                <a:latin typeface="Century Gothic" pitchFamily="34" charset="0"/>
              </a:rPr>
              <a:t>SCN 3-05b</a:t>
            </a:r>
          </a:p>
          <a:p>
            <a:pPr marL="365125" indent="-365125" algn="l" eaLnBrk="1" fontAlgn="auto" hangingPunct="1">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Explains how the levels of carbon dioxide in the atmosphere have increased over time, for example, through respiration of organisms, deforestation and increased combustion of fuels.</a:t>
            </a:r>
          </a:p>
          <a:p>
            <a:pPr marL="365125" indent="-365125" algn="l" eaLnBrk="1" fontAlgn="auto" hangingPunct="1">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Draws on supporting evidence, quotes and sources to demonstrate an association between carbon dioxide in the atmosphere and increasing global temperatures as a result of the greenhouse effect.</a:t>
            </a:r>
          </a:p>
        </p:txBody>
      </p:sp>
      <p:sp>
        <p:nvSpPr>
          <p:cNvPr id="6" name="Title 1">
            <a:extLst>
              <a:ext uri="{FF2B5EF4-FFF2-40B4-BE49-F238E27FC236}">
                <a16:creationId xmlns:a16="http://schemas.microsoft.com/office/drawing/2014/main" id="{8E9467CE-5704-4296-82F9-863CBFDD1089}"/>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610761B7-4EB0-4C9E-9554-0720865CA9FE}"/>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BB05FB4F-FE81-45A6-91B0-B857D209B279}"/>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2B22D0B7-6874-4807-8358-6F259A8E663D}"/>
              </a:ext>
            </a:extLst>
          </p:cNvPr>
          <p:cNvSpPr>
            <a:spLocks noGrp="1"/>
          </p:cNvSpPr>
          <p:nvPr>
            <p:ph type="ctrTitle"/>
          </p:nvPr>
        </p:nvSpPr>
        <p:spPr>
          <a:xfrm>
            <a:off x="611188" y="806450"/>
            <a:ext cx="7772400" cy="1109663"/>
          </a:xfrm>
        </p:spPr>
        <p:txBody>
          <a:bodyPr/>
          <a:lstStyle/>
          <a:p>
            <a:r>
              <a:rPr lang="en-GB" altLang="en-US" sz="3600" dirty="0">
                <a:solidFill>
                  <a:srgbClr val="0033CC"/>
                </a:solidFill>
                <a:latin typeface="Century Gothic" panose="020B0502020202020204" pitchFamily="34" charset="0"/>
              </a:rPr>
              <a:t>Waves</a:t>
            </a:r>
          </a:p>
        </p:txBody>
      </p:sp>
      <p:sp>
        <p:nvSpPr>
          <p:cNvPr id="9" name="TextBox 8">
            <a:hlinkClick r:id="rId2" action="ppaction://hlinksldjump"/>
            <a:extLst>
              <a:ext uri="{FF2B5EF4-FFF2-40B4-BE49-F238E27FC236}">
                <a16:creationId xmlns:a16="http://schemas.microsoft.com/office/drawing/2014/main" id="{686FBECB-1771-429C-8776-972B852FAF30}"/>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ction="ppaction://hlinksldjump"/>
            <a:extLst>
              <a:ext uri="{FF2B5EF4-FFF2-40B4-BE49-F238E27FC236}">
                <a16:creationId xmlns:a16="http://schemas.microsoft.com/office/drawing/2014/main" id="{34D0568A-5C80-4599-AD72-A2BF158B5DAF}"/>
              </a:ext>
            </a:extLst>
          </p:cNvPr>
          <p:cNvSpPr txBox="1"/>
          <p:nvPr/>
        </p:nvSpPr>
        <p:spPr>
          <a:xfrm>
            <a:off x="5724128" y="165100"/>
            <a:ext cx="3276997" cy="95410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800" dirty="0">
                <a:solidFill>
                  <a:srgbClr val="0033CC"/>
                </a:solidFill>
                <a:latin typeface="Century Gothic" panose="020B0502020202020204" pitchFamily="34" charset="0"/>
              </a:rPr>
              <a:t>Forces, Electricity and Waves</a:t>
            </a:r>
          </a:p>
        </p:txBody>
      </p:sp>
      <p:sp>
        <p:nvSpPr>
          <p:cNvPr id="12" name="TextBox 11">
            <a:hlinkClick r:id="rId4" action="ppaction://hlinksldjump"/>
            <a:extLst>
              <a:ext uri="{FF2B5EF4-FFF2-40B4-BE49-F238E27FC236}">
                <a16:creationId xmlns:a16="http://schemas.microsoft.com/office/drawing/2014/main" id="{86187AC0-9BD0-418F-8B17-D1DE68E81CA9}"/>
              </a:ext>
            </a:extLst>
          </p:cNvPr>
          <p:cNvSpPr txBox="1"/>
          <p:nvPr/>
        </p:nvSpPr>
        <p:spPr>
          <a:xfrm>
            <a:off x="4855408" y="335749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Radiologist</a:t>
            </a:r>
            <a:endParaRPr lang="en-US" dirty="0">
              <a:solidFill>
                <a:srgbClr val="0033CC"/>
              </a:solidFill>
              <a:latin typeface="Century Gothic" panose="020B0502020202020204" pitchFamily="34" charset="0"/>
            </a:endParaRPr>
          </a:p>
        </p:txBody>
      </p:sp>
      <p:sp>
        <p:nvSpPr>
          <p:cNvPr id="8" name="TextBox 7">
            <a:hlinkClick r:id="rId5" action="ppaction://hlinksldjump"/>
            <a:extLst>
              <a:ext uri="{FF2B5EF4-FFF2-40B4-BE49-F238E27FC236}">
                <a16:creationId xmlns:a16="http://schemas.microsoft.com/office/drawing/2014/main" id="{3433510F-35E9-47A4-9E47-480AF10D3BBB}"/>
              </a:ext>
            </a:extLst>
          </p:cNvPr>
          <p:cNvSpPr txBox="1"/>
          <p:nvPr/>
        </p:nvSpPr>
        <p:spPr>
          <a:xfrm>
            <a:off x="4855408" y="404806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Studio Sound Engineer</a:t>
            </a:r>
            <a:endParaRPr lang="en-US" dirty="0">
              <a:solidFill>
                <a:srgbClr val="0033CC"/>
              </a:solidFill>
              <a:latin typeface="Century Gothic" panose="020B0502020202020204" pitchFamily="34" charset="0"/>
            </a:endParaRPr>
          </a:p>
        </p:txBody>
      </p:sp>
      <p:sp>
        <p:nvSpPr>
          <p:cNvPr id="10" name="TextBox 9">
            <a:hlinkClick r:id="rId6" action="ppaction://hlinksldjump"/>
            <a:extLst>
              <a:ext uri="{FF2B5EF4-FFF2-40B4-BE49-F238E27FC236}">
                <a16:creationId xmlns:a16="http://schemas.microsoft.com/office/drawing/2014/main" id="{182F3423-3E29-4379-9995-B9AC1EF9F316}"/>
              </a:ext>
            </a:extLst>
          </p:cNvPr>
          <p:cNvSpPr txBox="1"/>
          <p:nvPr/>
        </p:nvSpPr>
        <p:spPr>
          <a:xfrm>
            <a:off x="4855408" y="4686235"/>
            <a:ext cx="3657600" cy="64633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Telecommunications</a:t>
            </a:r>
          </a:p>
          <a:p>
            <a:pPr algn="ctr" eaLnBrk="1" fontAlgn="auto" hangingPunct="1">
              <a:spcBef>
                <a:spcPts val="0"/>
              </a:spcBef>
              <a:spcAft>
                <a:spcPts val="0"/>
              </a:spcAft>
              <a:defRPr/>
            </a:pPr>
            <a:r>
              <a:rPr lang="en-GB" dirty="0">
                <a:solidFill>
                  <a:srgbClr val="0033CC"/>
                </a:solidFill>
                <a:latin typeface="Century Gothic" panose="020B0502020202020204" pitchFamily="34" charset="0"/>
              </a:rPr>
              <a:t> Engineer</a:t>
            </a:r>
            <a:endParaRPr lang="en-US" dirty="0">
              <a:solidFill>
                <a:srgbClr val="0033CC"/>
              </a:solidFill>
              <a:latin typeface="Century Gothic" panose="020B0502020202020204" pitchFamily="34" charset="0"/>
            </a:endParaRPr>
          </a:p>
        </p:txBody>
      </p:sp>
      <p:sp>
        <p:nvSpPr>
          <p:cNvPr id="15" name="TextBox 14">
            <a:hlinkClick r:id="rId7" action="ppaction://hlinksldjump"/>
            <a:extLst>
              <a:ext uri="{FF2B5EF4-FFF2-40B4-BE49-F238E27FC236}">
                <a16:creationId xmlns:a16="http://schemas.microsoft.com/office/drawing/2014/main" id="{EC465714-FF12-4804-A3E3-87747DFAAFCE}"/>
              </a:ext>
            </a:extLst>
          </p:cNvPr>
          <p:cNvSpPr txBox="1"/>
          <p:nvPr/>
        </p:nvSpPr>
        <p:spPr>
          <a:xfrm>
            <a:off x="4855408" y="267328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Radiographer</a:t>
            </a:r>
          </a:p>
        </p:txBody>
      </p:sp>
      <p:grpSp>
        <p:nvGrpSpPr>
          <p:cNvPr id="13" name="Group 12"/>
          <p:cNvGrpSpPr/>
          <p:nvPr/>
        </p:nvGrpSpPr>
        <p:grpSpPr>
          <a:xfrm>
            <a:off x="304800" y="6136977"/>
            <a:ext cx="8534400" cy="460375"/>
            <a:chOff x="358775" y="6136977"/>
            <a:chExt cx="8534400" cy="460375"/>
          </a:xfrm>
        </p:grpSpPr>
        <p:sp>
          <p:nvSpPr>
            <p:cNvPr id="14" name="TextBox 13">
              <a:hlinkClick r:id="rId8" action="ppaction://hlinksldjump"/>
              <a:extLst>
                <a:ext uri="{FF2B5EF4-FFF2-40B4-BE49-F238E27FC236}">
                  <a16:creationId xmlns:a16="http://schemas.microsoft.com/office/drawing/2014/main" id="{FB275BCA-8358-4555-922A-E9295CE870E5}"/>
                </a:ext>
              </a:extLst>
            </p:cNvPr>
            <p:cNvSpPr txBox="1"/>
            <p:nvPr/>
          </p:nvSpPr>
          <p:spPr>
            <a:xfrm>
              <a:off x="358775"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6" name="TextBox 15">
              <a:hlinkClick r:id="rId9" action="ppaction://hlinksldjump"/>
              <a:extLst>
                <a:ext uri="{FF2B5EF4-FFF2-40B4-BE49-F238E27FC236}">
                  <a16:creationId xmlns:a16="http://schemas.microsoft.com/office/drawing/2014/main" id="{D9CD8227-42D9-41FD-8045-0367A3886863}"/>
                </a:ext>
              </a:extLst>
            </p:cNvPr>
            <p:cNvSpPr txBox="1"/>
            <p:nvPr/>
          </p:nvSpPr>
          <p:spPr>
            <a:xfrm>
              <a:off x="4859338"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grpSp>
      <p:sp>
        <p:nvSpPr>
          <p:cNvPr id="17" name="TextBox 16">
            <a:hlinkClick r:id="rId10" action="ppaction://hlinksldjump"/>
            <a:extLst>
              <a:ext uri="{FF2B5EF4-FFF2-40B4-BE49-F238E27FC236}">
                <a16:creationId xmlns:a16="http://schemas.microsoft.com/office/drawing/2014/main" id="{D66D385B-9311-4D43-9D6F-430FADD8C8D7}"/>
              </a:ext>
            </a:extLst>
          </p:cNvPr>
          <p:cNvSpPr txBox="1"/>
          <p:nvPr/>
        </p:nvSpPr>
        <p:spPr>
          <a:xfrm>
            <a:off x="481648" y="390314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Dispensing Optician</a:t>
            </a:r>
            <a:endParaRPr lang="en-US" dirty="0">
              <a:solidFill>
                <a:srgbClr val="0033CC"/>
              </a:solidFill>
              <a:latin typeface="Century Gothic" panose="020B0502020202020204" pitchFamily="34" charset="0"/>
            </a:endParaRPr>
          </a:p>
        </p:txBody>
      </p:sp>
      <p:sp>
        <p:nvSpPr>
          <p:cNvPr id="18" name="TextBox 17">
            <a:hlinkClick r:id="rId11" action="ppaction://hlinksldjump"/>
            <a:extLst>
              <a:ext uri="{FF2B5EF4-FFF2-40B4-BE49-F238E27FC236}">
                <a16:creationId xmlns:a16="http://schemas.microsoft.com/office/drawing/2014/main" id="{07DCAE21-A40E-453A-83EA-677ED0E178C7}"/>
              </a:ext>
            </a:extLst>
          </p:cNvPr>
          <p:cNvSpPr txBox="1"/>
          <p:nvPr/>
        </p:nvSpPr>
        <p:spPr>
          <a:xfrm>
            <a:off x="481648" y="455121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Lighting technician</a:t>
            </a:r>
          </a:p>
        </p:txBody>
      </p:sp>
      <p:sp>
        <p:nvSpPr>
          <p:cNvPr id="19" name="TextBox 18">
            <a:hlinkClick r:id="rId12" action="ppaction://hlinksldjump"/>
            <a:extLst>
              <a:ext uri="{FF2B5EF4-FFF2-40B4-BE49-F238E27FC236}">
                <a16:creationId xmlns:a16="http://schemas.microsoft.com/office/drawing/2014/main" id="{01BD7A15-4178-44D0-B8D0-48BE0604936E}"/>
              </a:ext>
            </a:extLst>
          </p:cNvPr>
          <p:cNvSpPr txBox="1"/>
          <p:nvPr/>
        </p:nvSpPr>
        <p:spPr>
          <a:xfrm>
            <a:off x="481648" y="51272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Optometrist</a:t>
            </a:r>
          </a:p>
        </p:txBody>
      </p:sp>
      <p:sp>
        <p:nvSpPr>
          <p:cNvPr id="21" name="TextBox 20">
            <a:hlinkClick r:id="rId13" action="ppaction://hlinksldjump"/>
            <a:extLst>
              <a:ext uri="{FF2B5EF4-FFF2-40B4-BE49-F238E27FC236}">
                <a16:creationId xmlns:a16="http://schemas.microsoft.com/office/drawing/2014/main" id="{64694929-6D82-4918-8833-5D7946A166CC}"/>
              </a:ext>
            </a:extLst>
          </p:cNvPr>
          <p:cNvSpPr txBox="1"/>
          <p:nvPr/>
        </p:nvSpPr>
        <p:spPr>
          <a:xfrm>
            <a:off x="4855408" y="204753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Photographer</a:t>
            </a:r>
          </a:p>
        </p:txBody>
      </p:sp>
      <p:sp>
        <p:nvSpPr>
          <p:cNvPr id="22" name="TextBox 21">
            <a:hlinkClick r:id="rId14" action="ppaction://hlinksldjump"/>
            <a:extLst>
              <a:ext uri="{FF2B5EF4-FFF2-40B4-BE49-F238E27FC236}">
                <a16:creationId xmlns:a16="http://schemas.microsoft.com/office/drawing/2014/main" id="{A81024EB-EBFD-49CD-A29D-28F2A1F9AADD}"/>
              </a:ext>
            </a:extLst>
          </p:cNvPr>
          <p:cNvSpPr txBox="1"/>
          <p:nvPr/>
        </p:nvSpPr>
        <p:spPr>
          <a:xfrm>
            <a:off x="481648" y="204753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Astronomer</a:t>
            </a:r>
            <a:endParaRPr lang="en-US" dirty="0">
              <a:solidFill>
                <a:srgbClr val="0033CC"/>
              </a:solidFill>
              <a:latin typeface="Century Gothic" panose="020B0502020202020204" pitchFamily="34" charset="0"/>
            </a:endParaRPr>
          </a:p>
        </p:txBody>
      </p:sp>
      <p:sp>
        <p:nvSpPr>
          <p:cNvPr id="23" name="TextBox 22">
            <a:hlinkClick r:id="rId15" action="ppaction://hlinksldjump"/>
            <a:extLst>
              <a:ext uri="{FF2B5EF4-FFF2-40B4-BE49-F238E27FC236}">
                <a16:creationId xmlns:a16="http://schemas.microsoft.com/office/drawing/2014/main" id="{81D28BF5-58A2-45F1-9721-2C80CFB2FFD2}"/>
              </a:ext>
            </a:extLst>
          </p:cNvPr>
          <p:cNvSpPr txBox="1"/>
          <p:nvPr/>
        </p:nvSpPr>
        <p:spPr>
          <a:xfrm>
            <a:off x="481648" y="263808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Astrophysicist (IOP)</a:t>
            </a:r>
            <a:endParaRPr lang="en-US" dirty="0">
              <a:solidFill>
                <a:srgbClr val="0033CC"/>
              </a:solidFill>
              <a:latin typeface="Century Gothic" panose="020B0502020202020204" pitchFamily="34" charset="0"/>
            </a:endParaRPr>
          </a:p>
        </p:txBody>
      </p:sp>
      <p:sp>
        <p:nvSpPr>
          <p:cNvPr id="24" name="TextBox 23">
            <a:hlinkClick r:id="rId16" action="ppaction://hlinksldjump"/>
            <a:extLst>
              <a:ext uri="{FF2B5EF4-FFF2-40B4-BE49-F238E27FC236}">
                <a16:creationId xmlns:a16="http://schemas.microsoft.com/office/drawing/2014/main" id="{D66D385B-9311-4D43-9D6F-430FADD8C8D7}"/>
              </a:ext>
            </a:extLst>
          </p:cNvPr>
          <p:cNvSpPr txBox="1"/>
          <p:nvPr/>
        </p:nvSpPr>
        <p:spPr>
          <a:xfrm>
            <a:off x="467544" y="325507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Audiologist</a:t>
            </a:r>
            <a:endParaRPr lang="en-US" dirty="0">
              <a:solidFill>
                <a:srgbClr val="0033CC"/>
              </a:solidFill>
              <a:latin typeface="Century Gothic" panose="020B0502020202020204" pitchFamily="34" charset="0"/>
            </a:endParaRPr>
          </a:p>
        </p:txBody>
      </p:sp>
    </p:spTree>
    <p:extLst>
      <p:ext uri="{BB962C8B-B14F-4D97-AF65-F5344CB8AC3E}">
        <p14:creationId xmlns:p14="http://schemas.microsoft.com/office/powerpoint/2010/main" val="1830975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0331124-8E11-47EA-91D7-C83BE1F1A8BB}"/>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Space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BAA6F139-3AAF-4733-B89F-02FDE4313D84}"/>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using my knowledge of our solar system and the basic needs of living things, I can produce a reasoned argument on the likelihood of life existing elsewhere in the universe.</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3-06a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Presents a reasoned argument on the likelihood of life existing elsewhere in the universe including factors such as: the distance of planets from their stars, the number of stars.</a:t>
            </a:r>
          </a:p>
        </p:txBody>
      </p:sp>
      <p:sp>
        <p:nvSpPr>
          <p:cNvPr id="5" name="Title 1">
            <a:hlinkClick r:id="rId2" action="ppaction://hlinksldjump"/>
            <a:extLst>
              <a:ext uri="{FF2B5EF4-FFF2-40B4-BE49-F238E27FC236}">
                <a16:creationId xmlns:a16="http://schemas.microsoft.com/office/drawing/2014/main" id="{8260C014-D0B7-425A-BA94-72BE6D183E31}"/>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6" name="Title 1">
            <a:hlinkClick r:id="rId3"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hlinkClick r:id="rId2" action="ppaction://hlinksldjump"/>
            <a:extLst>
              <a:ext uri="{FF2B5EF4-FFF2-40B4-BE49-F238E27FC236}">
                <a16:creationId xmlns:a16="http://schemas.microsoft.com/office/drawing/2014/main" id="{45DF5468-497F-4648-B4D1-820BDDE736F3}"/>
              </a:ext>
            </a:extLst>
          </p:cNvPr>
          <p:cNvSpPr txBox="1">
            <a:spLocks/>
          </p:cNvSpPr>
          <p:nvPr/>
        </p:nvSpPr>
        <p:spPr>
          <a:xfrm>
            <a:off x="395288" y="22050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For</a:t>
            </a:r>
            <a:r>
              <a:rPr lang="en-GB" sz="3600" dirty="0" err="1">
                <a:solidFill>
                  <a:srgbClr val="4F81BD">
                    <a:lumMod val="75000"/>
                  </a:srgbClr>
                </a:solidFill>
                <a:latin typeface="Century Gothic" pitchFamily="34" charset="0"/>
                <a:cs typeface="+mn-cs"/>
              </a:rPr>
              <a:t>ces</a:t>
            </a:r>
            <a:endParaRPr lang="en-GB" sz="3600" dirty="0">
              <a:solidFill>
                <a:srgbClr val="4F81BD">
                  <a:lumMod val="75000"/>
                </a:srgbClr>
              </a:solidFill>
              <a:latin typeface="Century Gothic" pitchFamily="34" charset="0"/>
              <a:cs typeface="+mn-cs"/>
            </a:endParaRPr>
          </a:p>
        </p:txBody>
      </p:sp>
      <p:sp>
        <p:nvSpPr>
          <p:cNvPr id="13" name="Title 1">
            <a:extLst>
              <a:ext uri="{FF2B5EF4-FFF2-40B4-BE49-F238E27FC236}">
                <a16:creationId xmlns:a16="http://schemas.microsoft.com/office/drawing/2014/main" id="{63FD3A67-1293-4E52-997B-0A6E67E635EB}"/>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Forces, Electricity and Waves</a:t>
            </a:r>
            <a:endParaRPr lang="en-GB" sz="3600" dirty="0">
              <a:solidFill>
                <a:srgbClr val="4F81BD">
                  <a:lumMod val="75000"/>
                </a:srgbClr>
              </a:solidFill>
              <a:latin typeface="Century Gothic" pitchFamily="34" charset="0"/>
              <a:cs typeface="+mn-cs"/>
            </a:endParaRPr>
          </a:p>
        </p:txBody>
      </p:sp>
      <p:sp>
        <p:nvSpPr>
          <p:cNvPr id="10" name="Title 1">
            <a:hlinkClick r:id="rId3" action="ppaction://hlinksldjump"/>
            <a:extLst>
              <a:ext uri="{FF2B5EF4-FFF2-40B4-BE49-F238E27FC236}">
                <a16:creationId xmlns:a16="http://schemas.microsoft.com/office/drawing/2014/main" id="{9B9BBB79-FD70-409B-A254-F37E000AB777}"/>
              </a:ext>
            </a:extLst>
          </p:cNvPr>
          <p:cNvSpPr txBox="1">
            <a:spLocks/>
          </p:cNvSpPr>
          <p:nvPr/>
        </p:nvSpPr>
        <p:spPr>
          <a:xfrm>
            <a:off x="395288" y="32845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Electricity</a:t>
            </a:r>
          </a:p>
        </p:txBody>
      </p:sp>
      <p:sp>
        <p:nvSpPr>
          <p:cNvPr id="11" name="Title 1">
            <a:hlinkClick r:id="rId4" action="ppaction://hlinksldjump"/>
            <a:extLst>
              <a:ext uri="{FF2B5EF4-FFF2-40B4-BE49-F238E27FC236}">
                <a16:creationId xmlns:a16="http://schemas.microsoft.com/office/drawing/2014/main" id="{90538796-A15A-4E48-A406-F26E4AE041B4}"/>
              </a:ext>
            </a:extLst>
          </p:cNvPr>
          <p:cNvSpPr txBox="1">
            <a:spLocks/>
          </p:cNvSpPr>
          <p:nvPr/>
        </p:nvSpPr>
        <p:spPr>
          <a:xfrm>
            <a:off x="395288" y="42624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Vibrations &amp; Waves</a:t>
            </a:r>
          </a:p>
        </p:txBody>
      </p:sp>
      <p:sp>
        <p:nvSpPr>
          <p:cNvPr id="14" name="Title 1">
            <a:hlinkClick r:id="rId5" action="ppaction://hlinksldjump"/>
            <a:extLst>
              <a:ext uri="{FF2B5EF4-FFF2-40B4-BE49-F238E27FC236}">
                <a16:creationId xmlns:a16="http://schemas.microsoft.com/office/drawing/2014/main" id="{DF015337-1B98-4F8E-AC1E-ECDA2C916204}"/>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3 Science</a:t>
            </a:r>
            <a:endParaRPr lang="en-GB" sz="2400" dirty="0">
              <a:solidFill>
                <a:srgbClr val="4F81BD">
                  <a:lumMod val="75000"/>
                </a:srgbClr>
              </a:solidFill>
              <a:latin typeface="Century Gothic" pitchFamily="34" charset="0"/>
              <a:cs typeface="+mn-cs"/>
            </a:endParaRPr>
          </a:p>
        </p:txBody>
      </p:sp>
      <p:sp>
        <p:nvSpPr>
          <p:cNvPr id="7"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579C5518-7CC6-4B65-96B1-19A4B38CAE32}"/>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Forces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71D7E473-FAE5-4913-8537-F5FA7C276A67}"/>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contributing to investigations of energy loss due to friction, I can suggest ways of improving the efficiency of moving systems.</a:t>
            </a:r>
          </a:p>
          <a:p>
            <a:pPr marL="365125" indent="-365125"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3-07a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Draws on findings from investigations to explain how lubrication, streamlining and other methods can be used to reduce friction, reducing the energy lost and improving efficiency.</a:t>
            </a:r>
          </a:p>
        </p:txBody>
      </p:sp>
      <p:sp>
        <p:nvSpPr>
          <p:cNvPr id="7" name="Title 1">
            <a:extLst>
              <a:ext uri="{FF2B5EF4-FFF2-40B4-BE49-F238E27FC236}">
                <a16:creationId xmlns:a16="http://schemas.microsoft.com/office/drawing/2014/main" id="{F2BAA9F8-656F-4911-BC9C-E74451B56627}"/>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8" name="Title 1">
            <a:hlinkClick r:id="rId2" action="ppaction://hlinksldjump"/>
            <a:extLst>
              <a:ext uri="{FF2B5EF4-FFF2-40B4-BE49-F238E27FC236}">
                <a16:creationId xmlns:a16="http://schemas.microsoft.com/office/drawing/2014/main" id="{57EEA792-6596-4058-8596-935CD6318025}"/>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3" action="ppaction://hlinksldjump"/>
            <a:extLst>
              <a:ext uri="{FF2B5EF4-FFF2-40B4-BE49-F238E27FC236}">
                <a16:creationId xmlns:a16="http://schemas.microsoft.com/office/drawing/2014/main" id="{4596BAA4-80B3-42C8-9C11-6BBB634F765D}"/>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493DEBCC-F2CE-4945-A545-98BFEE985C28}"/>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Forces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EEAAC03B-4244-4812-89B1-5FF02046925D}"/>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have collaborated in investigations into the effects of gravity on objects and I can predict what might happen to their weight in different situations on Earth and in space.	</a:t>
            </a:r>
            <a:r>
              <a:rPr lang="en-GB" sz="2400" b="1" dirty="0">
                <a:solidFill>
                  <a:schemeClr val="accent1">
                    <a:lumMod val="75000"/>
                  </a:schemeClr>
                </a:solidFill>
                <a:latin typeface="Century Gothic" pitchFamily="34" charset="0"/>
              </a:rPr>
              <a:t>SCN 3-08a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Knows that weight is a force caused by the Earth’s (or other planet’s) gravitational pull on an object, measured in </a:t>
            </a:r>
            <a:r>
              <a:rPr lang="en-GB" sz="2400" dirty="0" err="1">
                <a:solidFill>
                  <a:schemeClr val="accent1">
                    <a:lumMod val="75000"/>
                  </a:schemeClr>
                </a:solidFill>
                <a:latin typeface="Century Gothic" pitchFamily="34" charset="0"/>
              </a:rPr>
              <a:t>newtons</a:t>
            </a:r>
            <a:r>
              <a:rPr lang="en-GB" sz="2400" dirty="0">
                <a:solidFill>
                  <a:schemeClr val="accent1">
                    <a:lumMod val="75000"/>
                  </a:schemeClr>
                </a:solidFill>
                <a:latin typeface="Century Gothic" pitchFamily="34" charset="0"/>
              </a:rPr>
              <a:t> (N), and uses the formula W = mg to calculate weight.</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Predicts the effects on the weight of an object due to the gravitational field strength in different positions in the universe, for example, at different altitudes on Earth, on different planets and in deep space. </a:t>
            </a:r>
          </a:p>
        </p:txBody>
      </p:sp>
      <p:sp>
        <p:nvSpPr>
          <p:cNvPr id="6" name="Title 1">
            <a:extLst>
              <a:ext uri="{FF2B5EF4-FFF2-40B4-BE49-F238E27FC236}">
                <a16:creationId xmlns:a16="http://schemas.microsoft.com/office/drawing/2014/main" id="{60BCFB09-82E8-4731-A5F6-3882C10AC157}"/>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5DC0A3EA-978D-4986-90DD-EC82F7FF083F}"/>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8D1DA1B1-0451-4A90-9391-21704AC9B4E8}"/>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0873DDED-2B92-4D8F-93AA-FD28F4FA6655}"/>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6431B59C-094D-4E89-B17D-3C5D37148902}"/>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Having measured the current and voltage in series and parallel circuits, I can design a circuit to show the advantages of parallel circuits in an everyday application.</a:t>
            </a:r>
          </a:p>
          <a:p>
            <a:pPr marL="365125" indent="-365125"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3-09a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Applies knowledge from practical investigations to describe the similarities and differences between series and parallel circuits and explain the advantages of parallel circuits in an everyday application.</a:t>
            </a:r>
          </a:p>
        </p:txBody>
      </p:sp>
      <p:sp>
        <p:nvSpPr>
          <p:cNvPr id="8" name="Title 1">
            <a:extLst>
              <a:ext uri="{FF2B5EF4-FFF2-40B4-BE49-F238E27FC236}">
                <a16:creationId xmlns:a16="http://schemas.microsoft.com/office/drawing/2014/main" id="{3B420EE8-8823-4DFE-ACF8-824361A5855C}"/>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75F662A7-ED2D-43B3-8BC7-34807C28A402}"/>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7" name="Title 1">
            <a:hlinkClick r:id="rId3" action="ppaction://hlinksldjump"/>
            <a:extLst>
              <a:ext uri="{FF2B5EF4-FFF2-40B4-BE49-F238E27FC236}">
                <a16:creationId xmlns:a16="http://schemas.microsoft.com/office/drawing/2014/main" id="{48B16F6C-1E71-4702-89C7-A4A9AF72875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975137CF-6853-4C4C-B5F2-FAB3BA6F82D0}"/>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DBEFF05F-EEDC-4A60-904D-EA13CFF0E13C}"/>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can help to design simple chemical cells and use them to investigate the factors which affect the voltage produced. 	</a:t>
            </a:r>
            <a:r>
              <a:rPr lang="en-GB" sz="2400" b="1" dirty="0">
                <a:solidFill>
                  <a:schemeClr val="accent1">
                    <a:lumMod val="75000"/>
                  </a:schemeClr>
                </a:solidFill>
                <a:latin typeface="Century Gothic" pitchFamily="34" charset="0"/>
              </a:rPr>
              <a:t>SCN 3-10a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Investigates and explains how electricity can be produced when different metals are used as electrodes, with an electrolyte between them.</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Investigates and discusses the relationship between a range of factors (for example, the combination of metal electrodes used, the electrolyte used, the electrolyte concentration, the distance between electrodes and surface area of electrodes) and the voltage produced by a simple chemical. </a:t>
            </a:r>
          </a:p>
        </p:txBody>
      </p:sp>
      <p:sp>
        <p:nvSpPr>
          <p:cNvPr id="6" name="Title 1">
            <a:extLst>
              <a:ext uri="{FF2B5EF4-FFF2-40B4-BE49-F238E27FC236}">
                <a16:creationId xmlns:a16="http://schemas.microsoft.com/office/drawing/2014/main" id="{443A39CE-6242-49B4-A2DE-B83EF174F9AD}"/>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BC2F6CDE-70BD-44D0-9773-64262DA9ED6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730A790D-3877-478C-AD2B-65E02B4E4E1D}"/>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5F1FE28C-DBDB-47C8-A18F-53565DC4B722}"/>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Vibrations &amp; Waves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D3FDAA8F-1C30-460E-9DCD-5BC6D035850E}"/>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exploring the refraction of light when passed through different materials, lenses and prisms, I can explain how light can be used in a variety of applications. </a:t>
            </a:r>
            <a:r>
              <a:rPr lang="en-GB" sz="2400" b="1" dirty="0">
                <a:solidFill>
                  <a:schemeClr val="accent1">
                    <a:lumMod val="75000"/>
                  </a:schemeClr>
                </a:solidFill>
                <a:latin typeface="Century Gothic" pitchFamily="34" charset="0"/>
              </a:rPr>
              <a:t>SCN 3-11a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Demonstrates through practical investigation how refraction can cause a change of direction of light as it passes from one material to another.</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Describes the practical applications of refraction in everyday situations, for example, in corrective lenses in glasses, and in magnifying glasses and optical instruments.</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Explains how a visible spectrum is produced as light passes through a prism. </a:t>
            </a:r>
          </a:p>
        </p:txBody>
      </p:sp>
      <p:sp>
        <p:nvSpPr>
          <p:cNvPr id="8" name="Title 1">
            <a:extLst>
              <a:ext uri="{FF2B5EF4-FFF2-40B4-BE49-F238E27FC236}">
                <a16:creationId xmlns:a16="http://schemas.microsoft.com/office/drawing/2014/main" id="{074AF56F-9A1B-42A8-B71D-748F38A17368}"/>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2DC0BB2C-82A6-4D86-B0B8-1D36B271A283}"/>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0" name="Title 1">
            <a:hlinkClick r:id="rId3" action="ppaction://hlinksldjump"/>
            <a:extLst>
              <a:ext uri="{FF2B5EF4-FFF2-40B4-BE49-F238E27FC236}">
                <a16:creationId xmlns:a16="http://schemas.microsoft.com/office/drawing/2014/main" id="{25D8FC3F-E0DC-4DBF-8F00-3CA4D06BF302}"/>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7"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67088ADB-D3E6-4215-92F9-AADB4B7420B9}"/>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Vibrations &amp; Waves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7C67A4CE-468C-4BCA-A16F-F44B8C17CB44}"/>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exploring radiations beyond the visible, I can describe a selected application, discussing the advantages and limitations.	</a:t>
            </a:r>
            <a:r>
              <a:rPr lang="en-GB" sz="2400" b="1" dirty="0">
                <a:solidFill>
                  <a:schemeClr val="accent1">
                    <a:lumMod val="75000"/>
                  </a:schemeClr>
                </a:solidFill>
                <a:latin typeface="Century Gothic" pitchFamily="34" charset="0"/>
              </a:rPr>
              <a:t>SCN 3-11b</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Describes the electromagnetic spectrum as a family of waves including Gamma Rays, X-Rays, Ultraviolet, Visible Light, Infrared, Microwaves, Television and Radio.</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Researches at least one application of an electromagnetic wave beyond the visible in everyday life, giving advantages and limitations of that application. </a:t>
            </a:r>
          </a:p>
        </p:txBody>
      </p:sp>
      <p:sp>
        <p:nvSpPr>
          <p:cNvPr id="6" name="Title 1">
            <a:extLst>
              <a:ext uri="{FF2B5EF4-FFF2-40B4-BE49-F238E27FC236}">
                <a16:creationId xmlns:a16="http://schemas.microsoft.com/office/drawing/2014/main" id="{EF540854-F71A-4BA9-973F-F048FC00C926}"/>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9788ABCC-6C91-4445-9B53-31E3081B1CA2}"/>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93DA93BD-F864-4037-BE6C-F2321BB57519}"/>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hlinkClick r:id="rId2" action="ppaction://hlinksldjump"/>
            <a:extLst>
              <a:ext uri="{FF2B5EF4-FFF2-40B4-BE49-F238E27FC236}">
                <a16:creationId xmlns:a16="http://schemas.microsoft.com/office/drawing/2014/main" id="{66584BC1-7814-4588-A19C-E2DF05477DA7}"/>
              </a:ext>
            </a:extLst>
          </p:cNvPr>
          <p:cNvSpPr txBox="1">
            <a:spLocks/>
          </p:cNvSpPr>
          <p:nvPr/>
        </p:nvSpPr>
        <p:spPr>
          <a:xfrm>
            <a:off x="395288" y="3254375"/>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Cells</a:t>
            </a:r>
          </a:p>
        </p:txBody>
      </p:sp>
      <p:sp>
        <p:nvSpPr>
          <p:cNvPr id="8" name="Title 1">
            <a:hlinkClick r:id="rId3" action="ppaction://hlinksldjump"/>
            <a:extLst>
              <a:ext uri="{FF2B5EF4-FFF2-40B4-BE49-F238E27FC236}">
                <a16:creationId xmlns:a16="http://schemas.microsoft.com/office/drawing/2014/main" id="{E905139D-5F97-483B-9183-327FC6744017}"/>
              </a:ext>
            </a:extLst>
          </p:cNvPr>
          <p:cNvSpPr txBox="1">
            <a:spLocks/>
          </p:cNvSpPr>
          <p:nvPr/>
        </p:nvSpPr>
        <p:spPr>
          <a:xfrm>
            <a:off x="395288" y="42624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Inheritance</a:t>
            </a:r>
          </a:p>
        </p:txBody>
      </p:sp>
      <p:sp>
        <p:nvSpPr>
          <p:cNvPr id="12" name="Title 1">
            <a:hlinkClick r:id="rId4" action="ppaction://hlinksldjump"/>
            <a:extLst>
              <a:ext uri="{FF2B5EF4-FFF2-40B4-BE49-F238E27FC236}">
                <a16:creationId xmlns:a16="http://schemas.microsoft.com/office/drawing/2014/main" id="{B5160FDB-5109-48B3-B233-278FC097E553}"/>
              </a:ext>
            </a:extLst>
          </p:cNvPr>
          <p:cNvSpPr txBox="1">
            <a:spLocks/>
          </p:cNvSpPr>
          <p:nvPr/>
        </p:nvSpPr>
        <p:spPr>
          <a:xfrm>
            <a:off x="395288" y="22050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Body Systems</a:t>
            </a:r>
          </a:p>
        </p:txBody>
      </p:sp>
      <p:sp>
        <p:nvSpPr>
          <p:cNvPr id="13" name="Title 1">
            <a:extLst>
              <a:ext uri="{FF2B5EF4-FFF2-40B4-BE49-F238E27FC236}">
                <a16:creationId xmlns:a16="http://schemas.microsoft.com/office/drawing/2014/main" id="{39E2689A-AF91-4036-90EB-2077AA2FCE0A}"/>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Biological Systems</a:t>
            </a:r>
            <a:endParaRPr lang="en-GB" sz="3600" dirty="0">
              <a:solidFill>
                <a:srgbClr val="4F81BD">
                  <a:lumMod val="75000"/>
                </a:srgbClr>
              </a:solidFill>
              <a:latin typeface="Century Gothic" pitchFamily="34" charset="0"/>
              <a:cs typeface="+mn-cs"/>
            </a:endParaRPr>
          </a:p>
        </p:txBody>
      </p:sp>
      <p:sp>
        <p:nvSpPr>
          <p:cNvPr id="10" name="Title 1">
            <a:hlinkClick r:id="rId5" action="ppaction://hlinksldjump"/>
            <a:extLst>
              <a:ext uri="{FF2B5EF4-FFF2-40B4-BE49-F238E27FC236}">
                <a16:creationId xmlns:a16="http://schemas.microsoft.com/office/drawing/2014/main" id="{6C5BBCD0-D91F-434F-A986-889B9A0F8190}"/>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3 Science</a:t>
            </a:r>
            <a:endParaRPr lang="en-GB" sz="2400" dirty="0">
              <a:solidFill>
                <a:srgbClr val="4F81BD">
                  <a:lumMod val="75000"/>
                </a:srgbClr>
              </a:solidFill>
              <a:latin typeface="Century Gothic" pitchFamily="34" charset="0"/>
              <a:cs typeface="+mn-cs"/>
            </a:endParaRPr>
          </a:p>
        </p:txBody>
      </p:sp>
      <p:sp>
        <p:nvSpPr>
          <p:cNvPr id="9"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21A0193-B75F-4063-A810-D0F4B947B021}"/>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Body Systems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739137AC-0F90-4358-8CEB-6FE9D8044FE6}"/>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have explored the structure and function of organs and organ systems and can relate this to the basic biological processes required to sustain life. </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3-12a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Explores and explains the structure and function of at least three of the major organ systems, for example, Respiratory, Circulatory, Digestive, Excretory, Reproductive and Skeletal, and relates this to the basic biological processes required to sustain life. </a:t>
            </a:r>
          </a:p>
        </p:txBody>
      </p:sp>
      <p:sp>
        <p:nvSpPr>
          <p:cNvPr id="8" name="Title 1">
            <a:extLst>
              <a:ext uri="{FF2B5EF4-FFF2-40B4-BE49-F238E27FC236}">
                <a16:creationId xmlns:a16="http://schemas.microsoft.com/office/drawing/2014/main" id="{A8B4D4A4-C724-4C1A-B247-AFBA2D176B93}"/>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EB366812-C1BD-4A36-9FC1-54B70C080CBC}"/>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7" name="Title 1">
            <a:hlinkClick r:id="rId3" action="ppaction://hlinksldjump"/>
            <a:extLst>
              <a:ext uri="{FF2B5EF4-FFF2-40B4-BE49-F238E27FC236}">
                <a16:creationId xmlns:a16="http://schemas.microsoft.com/office/drawing/2014/main" id="{60F3F9E2-8378-4C33-BB84-68FC3C01A3E7}"/>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3CC750C3-7947-464C-B07F-8AE13B1EE121}"/>
              </a:ext>
            </a:extLst>
          </p:cNvPr>
          <p:cNvSpPr>
            <a:spLocks noGrp="1"/>
          </p:cNvSpPr>
          <p:nvPr>
            <p:ph type="ctrTitle"/>
          </p:nvPr>
        </p:nvSpPr>
        <p:spPr>
          <a:xfrm>
            <a:off x="685800" y="950913"/>
            <a:ext cx="7772400" cy="822325"/>
          </a:xfrm>
        </p:spPr>
        <p:txBody>
          <a:bodyPr/>
          <a:lstStyle/>
          <a:p>
            <a:pPr eaLnBrk="1" hangingPunct="1"/>
            <a:r>
              <a:rPr lang="en-GB" altLang="en-US" sz="4800" dirty="0">
                <a:solidFill>
                  <a:srgbClr val="0033CC"/>
                </a:solidFill>
                <a:latin typeface="Century Gothic" panose="020B0502020202020204" pitchFamily="34" charset="0"/>
              </a:rPr>
              <a:t>Biological Systems</a:t>
            </a:r>
          </a:p>
        </p:txBody>
      </p:sp>
      <p:sp>
        <p:nvSpPr>
          <p:cNvPr id="4" name="TextBox 3">
            <a:hlinkClick r:id="rId2" action="ppaction://hlinksldjump"/>
            <a:extLst>
              <a:ext uri="{FF2B5EF4-FFF2-40B4-BE49-F238E27FC236}">
                <a16:creationId xmlns:a16="http://schemas.microsoft.com/office/drawing/2014/main" id="{C3CC7057-39CE-4B83-9BE6-FE8BECBDBDC1}"/>
              </a:ext>
            </a:extLst>
          </p:cNvPr>
          <p:cNvSpPr txBox="1"/>
          <p:nvPr/>
        </p:nvSpPr>
        <p:spPr>
          <a:xfrm>
            <a:off x="1371600" y="2381022"/>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Body Systems</a:t>
            </a:r>
          </a:p>
        </p:txBody>
      </p:sp>
      <p:sp>
        <p:nvSpPr>
          <p:cNvPr id="7" name="TextBox 6">
            <a:hlinkClick r:id="rId3" action="ppaction://hlinksldjump"/>
            <a:extLst>
              <a:ext uri="{FF2B5EF4-FFF2-40B4-BE49-F238E27FC236}">
                <a16:creationId xmlns:a16="http://schemas.microsoft.com/office/drawing/2014/main" id="{F78E4237-C75C-4B25-81BF-C9A1BBECF264}"/>
              </a:ext>
            </a:extLst>
          </p:cNvPr>
          <p:cNvSpPr txBox="1"/>
          <p:nvPr/>
        </p:nvSpPr>
        <p:spPr>
          <a:xfrm>
            <a:off x="1371600" y="3406795"/>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Cells</a:t>
            </a:r>
          </a:p>
        </p:txBody>
      </p:sp>
      <p:sp>
        <p:nvSpPr>
          <p:cNvPr id="8" name="TextBox 7">
            <a:hlinkClick r:id="rId4" action="ppaction://hlinksldjump"/>
            <a:extLst>
              <a:ext uri="{FF2B5EF4-FFF2-40B4-BE49-F238E27FC236}">
                <a16:creationId xmlns:a16="http://schemas.microsoft.com/office/drawing/2014/main" id="{7FB29C28-8E97-4D15-AB13-2EC0EA6FA4DB}"/>
              </a:ext>
            </a:extLst>
          </p:cNvPr>
          <p:cNvSpPr txBox="1"/>
          <p:nvPr/>
        </p:nvSpPr>
        <p:spPr>
          <a:xfrm>
            <a:off x="1371600" y="4450090"/>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Inheritance</a:t>
            </a:r>
          </a:p>
        </p:txBody>
      </p:sp>
      <p:sp>
        <p:nvSpPr>
          <p:cNvPr id="9" name="TextBox 8">
            <a:hlinkClick r:id="rId5" action="ppaction://hlinksldjump"/>
            <a:extLst>
              <a:ext uri="{FF2B5EF4-FFF2-40B4-BE49-F238E27FC236}">
                <a16:creationId xmlns:a16="http://schemas.microsoft.com/office/drawing/2014/main" id="{E5C3C33E-C586-47A4-A77A-0287DA0319DF}"/>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grpSp>
        <p:nvGrpSpPr>
          <p:cNvPr id="2" name="Group 1"/>
          <p:cNvGrpSpPr/>
          <p:nvPr/>
        </p:nvGrpSpPr>
        <p:grpSpPr>
          <a:xfrm>
            <a:off x="304800" y="6136977"/>
            <a:ext cx="8534400" cy="460375"/>
            <a:chOff x="358775" y="6136977"/>
            <a:chExt cx="8534400" cy="460375"/>
          </a:xfrm>
        </p:grpSpPr>
        <p:sp>
          <p:nvSpPr>
            <p:cNvPr id="10" name="TextBox 9">
              <a:hlinkClick r:id="rId6" action="ppaction://hlinksldjump"/>
              <a:extLst>
                <a:ext uri="{FF2B5EF4-FFF2-40B4-BE49-F238E27FC236}">
                  <a16:creationId xmlns:a16="http://schemas.microsoft.com/office/drawing/2014/main" id="{FB275BCA-8358-4555-922A-E9295CE870E5}"/>
                </a:ext>
              </a:extLst>
            </p:cNvPr>
            <p:cNvSpPr txBox="1"/>
            <p:nvPr/>
          </p:nvSpPr>
          <p:spPr>
            <a:xfrm>
              <a:off x="358775"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1" name="TextBox 10">
              <a:hlinkClick r:id="rId7" action="ppaction://hlinksldjump"/>
              <a:extLst>
                <a:ext uri="{FF2B5EF4-FFF2-40B4-BE49-F238E27FC236}">
                  <a16:creationId xmlns:a16="http://schemas.microsoft.com/office/drawing/2014/main" id="{D9CD8227-42D9-41FD-8045-0367A3886863}"/>
                </a:ext>
              </a:extLst>
            </p:cNvPr>
            <p:cNvSpPr txBox="1"/>
            <p:nvPr/>
          </p:nvSpPr>
          <p:spPr>
            <a:xfrm>
              <a:off x="4859338"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grpSp>
    </p:spTree>
    <p:extLst>
      <p:ext uri="{BB962C8B-B14F-4D97-AF65-F5344CB8AC3E}">
        <p14:creationId xmlns:p14="http://schemas.microsoft.com/office/powerpoint/2010/main" val="3198481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A98CD3A6-F52A-4584-9BF4-6E6B778D10E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Body Systems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8FC9257B-24CA-42F7-93FC-C6B8ED35ED57}"/>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have explored the role of technology in monitoring health and improving the quality of life. </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3-12b</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Uses a variety of instruments to monitor and record aspects of health, for example, pulse rate, blood pressure and recovery rate and gives examples of other aspects of health that may be monitored, for example, cholesterol and BMI.</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Researches one condition that is screened for (for example, bowel cancer, macular degeneration and diabetes) and describes the symptoms of the condition. </a:t>
            </a:r>
          </a:p>
        </p:txBody>
      </p:sp>
      <p:sp>
        <p:nvSpPr>
          <p:cNvPr id="6" name="Title 1">
            <a:extLst>
              <a:ext uri="{FF2B5EF4-FFF2-40B4-BE49-F238E27FC236}">
                <a16:creationId xmlns:a16="http://schemas.microsoft.com/office/drawing/2014/main" id="{9A805F0B-5B46-4E7B-8223-46B302246AB7}"/>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10608294-E080-416D-A27B-2D2609469166}"/>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A21FF20E-A5C3-4D2F-8156-105E4CCA45F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9F87DFB3-9BCC-4DDB-BCF5-4EBE921C2F6F}"/>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Cells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8FA3EC13-0BE8-45F3-BEA6-07C46A64AAA0}"/>
              </a:ext>
            </a:extLst>
          </p:cNvPr>
          <p:cNvSpPr>
            <a:spLocks noGrp="1"/>
          </p:cNvSpPr>
          <p:nvPr>
            <p:ph type="subTitle" idx="1"/>
          </p:nvPr>
        </p:nvSpPr>
        <p:spPr>
          <a:xfrm>
            <a:off x="539750" y="1052513"/>
            <a:ext cx="8064500" cy="4679950"/>
          </a:xfrm>
        </p:spPr>
        <p:txBody>
          <a:bodyPr rtlCol="0">
            <a:noAutofit/>
          </a:bodyPr>
          <a:lstStyle/>
          <a:p>
            <a:pPr algn="l" eaLnBrk="1" fontAlgn="auto" hangingPunct="1">
              <a:spcAft>
                <a:spcPts val="0"/>
              </a:spcAft>
              <a:tabLst>
                <a:tab pos="5829300" algn="l"/>
              </a:tabLst>
              <a:defRPr/>
            </a:pPr>
            <a:r>
              <a:rPr lang="en-GB" sz="2600" dirty="0">
                <a:solidFill>
                  <a:schemeClr val="accent1">
                    <a:lumMod val="75000"/>
                  </a:schemeClr>
                </a:solidFill>
                <a:latin typeface="Century Gothic" pitchFamily="34" charset="0"/>
              </a:rPr>
              <a:t>Using a microscope, I have developed my understanding of the structure and variety of cells and of their functions. 	</a:t>
            </a:r>
            <a:r>
              <a:rPr lang="en-GB" sz="2600" b="1" dirty="0">
                <a:solidFill>
                  <a:schemeClr val="accent1">
                    <a:lumMod val="75000"/>
                  </a:schemeClr>
                </a:solidFill>
                <a:latin typeface="Century Gothic" pitchFamily="34" charset="0"/>
              </a:rPr>
              <a:t>SCN 3-13a</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Identifies the structures found in plant and animal cells and describes their functions.</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Describes the main similarities and differences between plant and animal cells.</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Researches and describes the structure and function of some specialised cells, for example, nerve, root hair, red blood cell, sperm and egg. </a:t>
            </a:r>
          </a:p>
        </p:txBody>
      </p:sp>
      <p:sp>
        <p:nvSpPr>
          <p:cNvPr id="9" name="Title 1">
            <a:extLst>
              <a:ext uri="{FF2B5EF4-FFF2-40B4-BE49-F238E27FC236}">
                <a16:creationId xmlns:a16="http://schemas.microsoft.com/office/drawing/2014/main" id="{90883A20-80BB-41D5-9020-388F387FBF69}"/>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1" name="Title 1">
            <a:hlinkClick r:id="rId2" action="ppaction://hlinksldjump"/>
            <a:extLst>
              <a:ext uri="{FF2B5EF4-FFF2-40B4-BE49-F238E27FC236}">
                <a16:creationId xmlns:a16="http://schemas.microsoft.com/office/drawing/2014/main" id="{95EFCFAF-76D9-44E2-9AD9-659F5E9522A2}"/>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Title 1">
            <a:hlinkClick r:id="rId3" action="ppaction://hlinksldjump"/>
            <a:extLst>
              <a:ext uri="{FF2B5EF4-FFF2-40B4-BE49-F238E27FC236}">
                <a16:creationId xmlns:a16="http://schemas.microsoft.com/office/drawing/2014/main" id="{665BF702-014F-430C-B370-193096FB1035}"/>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4" action="ppaction://hlinksldjump"/>
            <a:extLst>
              <a:ext uri="{FF2B5EF4-FFF2-40B4-BE49-F238E27FC236}">
                <a16:creationId xmlns:a16="http://schemas.microsoft.com/office/drawing/2014/main" id="{B1EF4821-A971-47DD-921D-7624A4394D2F}"/>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0"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5E181F68-09B3-4B44-B2D4-646BD8D84EA1}"/>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Cells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46281960-23F7-4A99-8A64-2D4AC7DD90B3}"/>
              </a:ext>
            </a:extLst>
          </p:cNvPr>
          <p:cNvSpPr>
            <a:spLocks noGrp="1"/>
          </p:cNvSpPr>
          <p:nvPr>
            <p:ph type="subTitle" idx="1"/>
          </p:nvPr>
        </p:nvSpPr>
        <p:spPr>
          <a:xfrm>
            <a:off x="179388" y="908050"/>
            <a:ext cx="8640762" cy="4824413"/>
          </a:xfrm>
        </p:spPr>
        <p:txBody>
          <a:bodyPr rtlCol="0">
            <a:noAutofit/>
          </a:bodyPr>
          <a:lstStyle/>
          <a:p>
            <a:pPr algn="l" eaLnBrk="1" fontAlgn="auto" hangingPunct="1">
              <a:spcBef>
                <a:spcPts val="0"/>
              </a:spcBef>
              <a:spcAft>
                <a:spcPts val="0"/>
              </a:spcAft>
              <a:tabLst>
                <a:tab pos="6645275" algn="l"/>
                <a:tab pos="6811963" algn="l"/>
              </a:tabLst>
              <a:defRPr/>
            </a:pPr>
            <a:r>
              <a:rPr lang="en-GB" sz="2400" dirty="0">
                <a:solidFill>
                  <a:schemeClr val="accent1">
                    <a:lumMod val="75000"/>
                  </a:schemeClr>
                </a:solidFill>
                <a:latin typeface="Century Gothic" pitchFamily="34" charset="0"/>
              </a:rPr>
              <a:t>I have contributed to investigations into the different types of microorganisms and can explain how their growth can be controlled.</a:t>
            </a:r>
          </a:p>
          <a:p>
            <a:pPr marL="365125" indent="-365125" algn="r" eaLnBrk="1" fontAlgn="auto" hangingPunct="1">
              <a:spcBef>
                <a:spcPts val="0"/>
              </a:spcBef>
              <a:spcAft>
                <a:spcPts val="0"/>
              </a:spcAft>
              <a:defRPr/>
            </a:pPr>
            <a:r>
              <a:rPr lang="en-GB" sz="2400" b="1" dirty="0">
                <a:solidFill>
                  <a:schemeClr val="accent1">
                    <a:lumMod val="75000"/>
                  </a:schemeClr>
                </a:solidFill>
                <a:latin typeface="Century Gothic" pitchFamily="34" charset="0"/>
              </a:rPr>
              <a:t>SCN 3-13b</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Applies knowledge from investigations to describe the essential resources that micro-organisms need to grow and reproduce, for example, food, water, warm temperature and a suitable </a:t>
            </a:r>
            <a:r>
              <a:rPr lang="en-GB" sz="2400" dirty="0" err="1">
                <a:solidFill>
                  <a:schemeClr val="accent1">
                    <a:lumMod val="75000"/>
                  </a:schemeClr>
                </a:solidFill>
                <a:latin typeface="Century Gothic" pitchFamily="34" charset="0"/>
              </a:rPr>
              <a:t>pH.</a:t>
            </a:r>
            <a:endParaRPr lang="en-GB" sz="2400" dirty="0">
              <a:solidFill>
                <a:schemeClr val="accent1">
                  <a:lumMod val="75000"/>
                </a:schemeClr>
              </a:solidFill>
              <a:latin typeface="Century Gothic" pitchFamily="34" charset="0"/>
            </a:endParaRP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Draws conclusions from investigations to describe how conditions and chemicals can promote and restrict growth, including temperature, antibiotics and </a:t>
            </a:r>
            <a:r>
              <a:rPr lang="en-GB" sz="2400" dirty="0" err="1">
                <a:solidFill>
                  <a:schemeClr val="accent1">
                    <a:lumMod val="75000"/>
                  </a:schemeClr>
                </a:solidFill>
                <a:latin typeface="Century Gothic" pitchFamily="34" charset="0"/>
              </a:rPr>
              <a:t>antifungals</a:t>
            </a:r>
            <a:r>
              <a:rPr lang="en-GB" sz="2400" dirty="0">
                <a:solidFill>
                  <a:schemeClr val="accent1">
                    <a:lumMod val="75000"/>
                  </a:schemeClr>
                </a:solidFill>
                <a:latin typeface="Century Gothic" pitchFamily="34" charset="0"/>
              </a:rPr>
              <a:t>. </a:t>
            </a:r>
          </a:p>
        </p:txBody>
      </p:sp>
      <p:sp>
        <p:nvSpPr>
          <p:cNvPr id="10" name="Title 1">
            <a:extLst>
              <a:ext uri="{FF2B5EF4-FFF2-40B4-BE49-F238E27FC236}">
                <a16:creationId xmlns:a16="http://schemas.microsoft.com/office/drawing/2014/main" id="{BFA668DC-C3C8-4B2B-86FC-0B3C92F18A4C}"/>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8" name="Title 1">
            <a:hlinkClick r:id="rId2" action="ppaction://hlinksldjump"/>
            <a:extLst>
              <a:ext uri="{FF2B5EF4-FFF2-40B4-BE49-F238E27FC236}">
                <a16:creationId xmlns:a16="http://schemas.microsoft.com/office/drawing/2014/main" id="{245987C0-A292-44CE-8EB1-BFF9BFCD4D9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9" name="Title 1">
            <a:hlinkClick r:id="rId3" action="ppaction://hlinksldjump"/>
            <a:extLst>
              <a:ext uri="{FF2B5EF4-FFF2-40B4-BE49-F238E27FC236}">
                <a16:creationId xmlns:a16="http://schemas.microsoft.com/office/drawing/2014/main" id="{DC9BDEC3-05D3-4FBE-9603-88EAC6103687}"/>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Title 1">
            <a:hlinkClick r:id="rId4" action="ppaction://hlinksldjump"/>
            <a:extLst>
              <a:ext uri="{FF2B5EF4-FFF2-40B4-BE49-F238E27FC236}">
                <a16:creationId xmlns:a16="http://schemas.microsoft.com/office/drawing/2014/main" id="{2088DBD4-6939-4A54-AB0A-8B5EC5B0F3FF}"/>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E3B80D4C-A2A7-4A2B-8A1E-CED7D187F10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Cells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0DB11B5F-67DA-4DC1-BC69-97E00A36FE10}"/>
              </a:ext>
            </a:extLst>
          </p:cNvPr>
          <p:cNvSpPr>
            <a:spLocks noGrp="1"/>
          </p:cNvSpPr>
          <p:nvPr>
            <p:ph type="subTitle" idx="1"/>
          </p:nvPr>
        </p:nvSpPr>
        <p:spPr>
          <a:xfrm>
            <a:off x="323850" y="981075"/>
            <a:ext cx="8496300" cy="4679950"/>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I have explored how the body defends itself against disease and can describe how vaccines can provide protection.	</a:t>
            </a:r>
            <a:r>
              <a:rPr lang="en-GB" sz="2200" b="1" dirty="0">
                <a:solidFill>
                  <a:schemeClr val="accent1">
                    <a:lumMod val="75000"/>
                  </a:schemeClr>
                </a:solidFill>
                <a:latin typeface="Century Gothic" pitchFamily="34" charset="0"/>
              </a:rPr>
              <a:t>SCN 3-13c</a:t>
            </a:r>
          </a:p>
          <a:p>
            <a:pPr marL="274638" indent="-274638"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Describes how microbes (for example, bacteria and viruses) can cause disease and infection and how barriers to infection provide a first line of defence, for example, skin, mucus and stomach acids.</a:t>
            </a:r>
          </a:p>
          <a:p>
            <a:pPr marL="274638" indent="-274638"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Describes how the immune system protects the body against disease if the first line of defence is breached, for example, through the action of white blood cells and production of antibodies.</a:t>
            </a:r>
          </a:p>
          <a:p>
            <a:pPr marL="274638" indent="-274638"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Applies knowledge of body defence mechanisms to explain how vaccinations can protect individuals and populations from disease.</a:t>
            </a:r>
          </a:p>
        </p:txBody>
      </p:sp>
      <p:sp>
        <p:nvSpPr>
          <p:cNvPr id="8" name="Title 1">
            <a:extLst>
              <a:ext uri="{FF2B5EF4-FFF2-40B4-BE49-F238E27FC236}">
                <a16:creationId xmlns:a16="http://schemas.microsoft.com/office/drawing/2014/main" id="{E5196B85-1D2E-4450-9CA3-02167E8053EC}"/>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0" name="Title 1">
            <a:hlinkClick r:id="rId2" action="ppaction://hlinksldjump"/>
            <a:extLst>
              <a:ext uri="{FF2B5EF4-FFF2-40B4-BE49-F238E27FC236}">
                <a16:creationId xmlns:a16="http://schemas.microsoft.com/office/drawing/2014/main" id="{0B765223-F96A-4E4E-ABC5-4CE12C0114E9}"/>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3" action="ppaction://hlinksldjump"/>
            <a:extLst>
              <a:ext uri="{FF2B5EF4-FFF2-40B4-BE49-F238E27FC236}">
                <a16:creationId xmlns:a16="http://schemas.microsoft.com/office/drawing/2014/main" id="{52447204-4568-4581-A7F6-E1637F2B901D}"/>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2" name="Title 1">
            <a:hlinkClick r:id="rId4" action="ppaction://hlinksldjump"/>
            <a:extLst>
              <a:ext uri="{FF2B5EF4-FFF2-40B4-BE49-F238E27FC236}">
                <a16:creationId xmlns:a16="http://schemas.microsoft.com/office/drawing/2014/main" id="{09F21BED-300C-4E1F-87BD-108C7EC254D9}"/>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293CB91E-31BC-465D-8C1C-93DE1D13BA2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Inheritance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430F7B8B-BF75-460C-A176-01319AE45459}"/>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100" dirty="0">
                <a:solidFill>
                  <a:schemeClr val="accent1">
                    <a:lumMod val="75000"/>
                  </a:schemeClr>
                </a:solidFill>
                <a:latin typeface="Century Gothic" pitchFamily="34" charset="0"/>
              </a:rPr>
              <a:t>I understand the processes of fertilisation and embryonic development and can discuss possible risks to the embryo.	</a:t>
            </a:r>
            <a:r>
              <a:rPr lang="en-GB" sz="2100" b="1" dirty="0">
                <a:solidFill>
                  <a:schemeClr val="accent1">
                    <a:lumMod val="75000"/>
                  </a:schemeClr>
                </a:solidFill>
                <a:latin typeface="Century Gothic" pitchFamily="34" charset="0"/>
              </a:rPr>
              <a:t>SCN 3-14a</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Knows that a sex cell (gamete) contains half the genetic information needed to a make a complete individual.</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Explains how the nuclei of an egg and a sperm (sex cells) fuse through the process of fertilisation and how the fertilised egg divides repeatedly to form an embryo.</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Identifies the main structures within the pregnant womb (for example, placenta, amniotic fluid and umbilical cord) and describes their function.</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Gives examples of substances, including toxins, which can cross the placenta from the mother to the embryo and demonstrates understanding of the potential damage to the embryo.</a:t>
            </a:r>
          </a:p>
        </p:txBody>
      </p:sp>
      <p:sp>
        <p:nvSpPr>
          <p:cNvPr id="8" name="Title 1">
            <a:extLst>
              <a:ext uri="{FF2B5EF4-FFF2-40B4-BE49-F238E27FC236}">
                <a16:creationId xmlns:a16="http://schemas.microsoft.com/office/drawing/2014/main" id="{BAABCEB0-B527-421E-9A53-652784F4F0B0}"/>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ED297184-783E-42B3-BC70-39628727C76A}"/>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0" name="Title 1">
            <a:hlinkClick r:id="rId3" action="ppaction://hlinksldjump"/>
            <a:extLst>
              <a:ext uri="{FF2B5EF4-FFF2-40B4-BE49-F238E27FC236}">
                <a16:creationId xmlns:a16="http://schemas.microsoft.com/office/drawing/2014/main" id="{1C2C180E-5812-4E0B-86DB-823710102152}"/>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7"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4E41620-C340-44AC-9454-47A4AB4F7F76}"/>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Inheritance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545B332-3F42-40F6-9A66-FDA4C44F9F4A}"/>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000" dirty="0">
                <a:solidFill>
                  <a:schemeClr val="accent1">
                    <a:lumMod val="75000"/>
                  </a:schemeClr>
                </a:solidFill>
                <a:latin typeface="Century Gothic" pitchFamily="34" charset="0"/>
              </a:rPr>
              <a:t>I have extracted DNA and understand its function. I can express an informed view of the risks and benefits of DNA profiling.  </a:t>
            </a:r>
            <a:r>
              <a:rPr lang="en-GB" sz="2000" b="1" dirty="0">
                <a:solidFill>
                  <a:schemeClr val="accent1">
                    <a:lumMod val="75000"/>
                  </a:schemeClr>
                </a:solidFill>
                <a:latin typeface="Century Gothic" pitchFamily="34" charset="0"/>
              </a:rPr>
              <a:t>SCN 3-14b</a:t>
            </a:r>
          </a:p>
          <a:p>
            <a:pPr marL="365125" indent="-365125" algn="l" eaLnBrk="1" fontAlgn="auto" hangingPunct="1">
              <a:spcBef>
                <a:spcPts val="0"/>
              </a:spcBef>
              <a:spcAft>
                <a:spcPts val="0"/>
              </a:spcAft>
              <a:buFont typeface="Wingdings" pitchFamily="2" charset="2"/>
              <a:buChar char="§"/>
              <a:tabLst>
                <a:tab pos="6461125" algn="l"/>
              </a:tabLst>
              <a:defRPr/>
            </a:pPr>
            <a:r>
              <a:rPr lang="en-GB" sz="2000" dirty="0">
                <a:solidFill>
                  <a:schemeClr val="accent1">
                    <a:lumMod val="75000"/>
                  </a:schemeClr>
                </a:solidFill>
                <a:latin typeface="Century Gothic" pitchFamily="34" charset="0"/>
              </a:rPr>
              <a:t>Knows that DNA is found in the nucleus of most cells and that it contains the instructions for the development and function of living things (genetic code).</a:t>
            </a:r>
          </a:p>
          <a:p>
            <a:pPr marL="365125" indent="-365125" algn="l" eaLnBrk="1" fontAlgn="auto" hangingPunct="1">
              <a:spcBef>
                <a:spcPts val="0"/>
              </a:spcBef>
              <a:spcAft>
                <a:spcPts val="0"/>
              </a:spcAft>
              <a:buFont typeface="Wingdings" pitchFamily="2" charset="2"/>
              <a:buChar char="§"/>
              <a:tabLst>
                <a:tab pos="6461125" algn="l"/>
              </a:tabLst>
              <a:defRPr/>
            </a:pPr>
            <a:r>
              <a:rPr lang="en-GB" sz="2000" dirty="0">
                <a:solidFill>
                  <a:schemeClr val="accent1">
                    <a:lumMod val="75000"/>
                  </a:schemeClr>
                </a:solidFill>
                <a:latin typeface="Century Gothic" pitchFamily="34" charset="0"/>
              </a:rPr>
              <a:t>Describes a gene as a piece of DNA which controls specific characteristics in an individual and demonstrates understanding that every individual has a unique combination of genes.</a:t>
            </a:r>
          </a:p>
          <a:p>
            <a:pPr marL="365125" indent="-365125" algn="l" eaLnBrk="1" fontAlgn="auto" hangingPunct="1">
              <a:spcBef>
                <a:spcPts val="0"/>
              </a:spcBef>
              <a:spcAft>
                <a:spcPts val="0"/>
              </a:spcAft>
              <a:buFont typeface="Wingdings" pitchFamily="2" charset="2"/>
              <a:buChar char="§"/>
              <a:tabLst>
                <a:tab pos="6461125" algn="l"/>
              </a:tabLst>
              <a:defRPr/>
            </a:pPr>
            <a:r>
              <a:rPr lang="en-GB" sz="2000" dirty="0">
                <a:solidFill>
                  <a:schemeClr val="accent1">
                    <a:lumMod val="75000"/>
                  </a:schemeClr>
                </a:solidFill>
                <a:latin typeface="Century Gothic" pitchFamily="34" charset="0"/>
              </a:rPr>
              <a:t>Describes DNA profiling as a way of using technology to analyse DNA to see a unique pattern for an individual and gives examples of practical applications (paternity tests and forensics).</a:t>
            </a:r>
          </a:p>
          <a:p>
            <a:pPr marL="365125" indent="-365125" algn="l" eaLnBrk="1" fontAlgn="auto" hangingPunct="1">
              <a:spcBef>
                <a:spcPts val="0"/>
              </a:spcBef>
              <a:spcAft>
                <a:spcPts val="0"/>
              </a:spcAft>
              <a:buFont typeface="Wingdings" pitchFamily="2" charset="2"/>
              <a:buChar char="§"/>
              <a:tabLst>
                <a:tab pos="6461125" algn="l"/>
              </a:tabLst>
              <a:defRPr/>
            </a:pPr>
            <a:r>
              <a:rPr lang="en-GB" sz="2000" dirty="0">
                <a:solidFill>
                  <a:schemeClr val="accent1">
                    <a:lumMod val="75000"/>
                  </a:schemeClr>
                </a:solidFill>
                <a:latin typeface="Century Gothic" pitchFamily="34" charset="0"/>
              </a:rPr>
              <a:t>Presents reasoned arguments on the ethical implications of collection, processing, storage and ownership of genetic information or DNA profiles.</a:t>
            </a:r>
          </a:p>
        </p:txBody>
      </p:sp>
      <p:sp>
        <p:nvSpPr>
          <p:cNvPr id="6" name="Title 1">
            <a:extLst>
              <a:ext uri="{FF2B5EF4-FFF2-40B4-BE49-F238E27FC236}">
                <a16:creationId xmlns:a16="http://schemas.microsoft.com/office/drawing/2014/main" id="{B865A223-80C9-4EBF-AD7F-4159774B9570}"/>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5A71D3B6-4084-422B-88EE-918A630B8DFA}"/>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27ACE5CE-C036-449C-818E-DD8AB1886E62}"/>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hlinkClick r:id="rId2" action="ppaction://hlinksldjump"/>
            <a:extLst>
              <a:ext uri="{FF2B5EF4-FFF2-40B4-BE49-F238E27FC236}">
                <a16:creationId xmlns:a16="http://schemas.microsoft.com/office/drawing/2014/main" id="{0CE67914-AA0B-49CC-8A4A-DCD28F54B975}"/>
              </a:ext>
            </a:extLst>
          </p:cNvPr>
          <p:cNvSpPr txBox="1">
            <a:spLocks/>
          </p:cNvSpPr>
          <p:nvPr/>
        </p:nvSpPr>
        <p:spPr>
          <a:xfrm>
            <a:off x="395288" y="3254375"/>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Earth’s Materials</a:t>
            </a:r>
          </a:p>
        </p:txBody>
      </p:sp>
      <p:sp>
        <p:nvSpPr>
          <p:cNvPr id="8" name="Title 1">
            <a:hlinkClick r:id="rId3" action="ppaction://hlinksldjump"/>
            <a:extLst>
              <a:ext uri="{FF2B5EF4-FFF2-40B4-BE49-F238E27FC236}">
                <a16:creationId xmlns:a16="http://schemas.microsoft.com/office/drawing/2014/main" id="{5242A1FF-A254-4617-952D-636DBE653674}"/>
              </a:ext>
            </a:extLst>
          </p:cNvPr>
          <p:cNvSpPr txBox="1">
            <a:spLocks/>
          </p:cNvSpPr>
          <p:nvPr/>
        </p:nvSpPr>
        <p:spPr>
          <a:xfrm>
            <a:off x="395288" y="42624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Chemical Changes</a:t>
            </a:r>
          </a:p>
        </p:txBody>
      </p:sp>
      <p:sp>
        <p:nvSpPr>
          <p:cNvPr id="12" name="Title 1">
            <a:hlinkClick r:id="rId4" action="ppaction://hlinksldjump"/>
            <a:extLst>
              <a:ext uri="{FF2B5EF4-FFF2-40B4-BE49-F238E27FC236}">
                <a16:creationId xmlns:a16="http://schemas.microsoft.com/office/drawing/2014/main" id="{6A514599-10BE-4432-99BD-E8B1EDEF2783}"/>
              </a:ext>
            </a:extLst>
          </p:cNvPr>
          <p:cNvSpPr txBox="1">
            <a:spLocks/>
          </p:cNvSpPr>
          <p:nvPr/>
        </p:nvSpPr>
        <p:spPr>
          <a:xfrm>
            <a:off x="395288" y="22050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Properties &amp; Uses of Substances</a:t>
            </a:r>
          </a:p>
        </p:txBody>
      </p:sp>
      <p:sp>
        <p:nvSpPr>
          <p:cNvPr id="13" name="Title 1">
            <a:extLst>
              <a:ext uri="{FF2B5EF4-FFF2-40B4-BE49-F238E27FC236}">
                <a16:creationId xmlns:a16="http://schemas.microsoft.com/office/drawing/2014/main" id="{4199E23C-90AA-49F5-A674-6DBD0069748A}"/>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Materials</a:t>
            </a:r>
            <a:endParaRPr lang="en-GB" sz="3600" dirty="0">
              <a:solidFill>
                <a:srgbClr val="4F81BD">
                  <a:lumMod val="75000"/>
                </a:srgbClr>
              </a:solidFill>
              <a:latin typeface="Century Gothic" pitchFamily="34" charset="0"/>
              <a:cs typeface="+mn-cs"/>
            </a:endParaRPr>
          </a:p>
        </p:txBody>
      </p:sp>
      <p:sp>
        <p:nvSpPr>
          <p:cNvPr id="6" name="Title 1">
            <a:hlinkClick r:id="rId5" action="ppaction://hlinksldjump"/>
            <a:extLst>
              <a:ext uri="{FF2B5EF4-FFF2-40B4-BE49-F238E27FC236}">
                <a16:creationId xmlns:a16="http://schemas.microsoft.com/office/drawing/2014/main" id="{0F1E0FFB-F27B-4C7A-B26A-918174DFE4A7}"/>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3 Science</a:t>
            </a:r>
            <a:endParaRPr lang="en-GB" sz="2400" dirty="0">
              <a:solidFill>
                <a:srgbClr val="4F81BD">
                  <a:lumMod val="75000"/>
                </a:srgbClr>
              </a:solidFill>
              <a:latin typeface="Century Gothic" pitchFamily="34" charset="0"/>
              <a:cs typeface="+mn-cs"/>
            </a:endParaRPr>
          </a:p>
        </p:txBody>
      </p:sp>
      <p:sp>
        <p:nvSpPr>
          <p:cNvPr id="9"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91AF5BD6-72FE-4F76-AA9C-DB699BC161ED}"/>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BADE6251-35C9-478A-AD3D-53F7F3FA54A2}"/>
              </a:ext>
            </a:extLst>
          </p:cNvPr>
          <p:cNvSpPr>
            <a:spLocks noGrp="1"/>
          </p:cNvSpPr>
          <p:nvPr>
            <p:ph type="subTitle" idx="1"/>
          </p:nvPr>
        </p:nvSpPr>
        <p:spPr>
          <a:xfrm>
            <a:off x="467544" y="981075"/>
            <a:ext cx="8064500" cy="4679950"/>
          </a:xfrm>
        </p:spPr>
        <p:txBody>
          <a:bodyPr rtlCol="0">
            <a:noAutofit/>
          </a:bodyPr>
          <a:lstStyle/>
          <a:p>
            <a:pPr algn="l" eaLnBrk="1" fontAlgn="auto" hangingPunct="1">
              <a:spcBef>
                <a:spcPts val="0"/>
              </a:spcBef>
              <a:spcAft>
                <a:spcPts val="0"/>
              </a:spcAft>
              <a:tabLst>
                <a:tab pos="5829300" algn="l"/>
              </a:tabLst>
              <a:defRPr/>
            </a:pPr>
            <a:r>
              <a:rPr lang="en-GB" sz="2200" dirty="0">
                <a:solidFill>
                  <a:schemeClr val="accent1">
                    <a:lumMod val="75000"/>
                  </a:schemeClr>
                </a:solidFill>
                <a:latin typeface="Century Gothic" pitchFamily="34" charset="0"/>
              </a:rPr>
              <a:t>I have developed my knowledge of the Periodic Table by considering the properties and uses of a variety of elements relative to their positions.	</a:t>
            </a:r>
            <a:r>
              <a:rPr lang="en-GB" sz="2200" b="1" dirty="0">
                <a:solidFill>
                  <a:schemeClr val="accent1">
                    <a:lumMod val="75000"/>
                  </a:schemeClr>
                </a:solidFill>
                <a:latin typeface="Century Gothic" pitchFamily="34" charset="0"/>
              </a:rPr>
              <a:t>SCN 3-15a</a:t>
            </a:r>
          </a:p>
          <a:p>
            <a:pPr marL="533400" indent="-533400"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Investigates and describes properties of metals and non-metals, for example, appearance, conductivity of electricity, position in the Periodic Table and their uses linked to their properties.</a:t>
            </a:r>
          </a:p>
          <a:p>
            <a:pPr marL="533400" indent="-533400"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Knows that elements are organised in the Periodic Table by atomic number, each with its own unique symbol, and that elements with similar chemical properties are placed together in vertical groups.</a:t>
            </a:r>
          </a:p>
          <a:p>
            <a:pPr marL="533400" indent="-533400"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Identifies and names the groups ‘alkali metals’, ‘halogens’ and ‘noble gases’ and describes their reactivity. </a:t>
            </a:r>
          </a:p>
        </p:txBody>
      </p:sp>
      <p:sp>
        <p:nvSpPr>
          <p:cNvPr id="8" name="Title 1">
            <a:hlinkClick r:id="rId2" action="ppaction://hlinksldjump"/>
            <a:extLst>
              <a:ext uri="{FF2B5EF4-FFF2-40B4-BE49-F238E27FC236}">
                <a16:creationId xmlns:a16="http://schemas.microsoft.com/office/drawing/2014/main" id="{A94D895C-B36D-4317-8BB9-8A7D2B8765B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2" name="Title 1">
            <a:extLst>
              <a:ext uri="{FF2B5EF4-FFF2-40B4-BE49-F238E27FC236}">
                <a16:creationId xmlns:a16="http://schemas.microsoft.com/office/drawing/2014/main" id="{4CC4B5B7-C8A7-442A-9D2F-6318A9F069D7}"/>
              </a:ext>
            </a:extLst>
          </p:cNvPr>
          <p:cNvSpPr txBox="1">
            <a:spLocks/>
          </p:cNvSpPr>
          <p:nvPr/>
        </p:nvSpPr>
        <p:spPr>
          <a:xfrm>
            <a:off x="2483768"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33635D94-7E20-4A3F-9A3B-D43DE6730F90}"/>
              </a:ext>
            </a:extLst>
          </p:cNvPr>
          <p:cNvSpPr txBox="1">
            <a:spLocks/>
          </p:cNvSpPr>
          <p:nvPr/>
        </p:nvSpPr>
        <p:spPr>
          <a:xfrm>
            <a:off x="421196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4" name="Title 1">
            <a:hlinkClick r:id="rId4" action="ppaction://hlinksldjump"/>
            <a:extLst>
              <a:ext uri="{FF2B5EF4-FFF2-40B4-BE49-F238E27FC236}">
                <a16:creationId xmlns:a16="http://schemas.microsoft.com/office/drawing/2014/main" id="{72D1223C-97BF-4BD8-A5E8-573CDDAC4AD1}"/>
              </a:ext>
            </a:extLst>
          </p:cNvPr>
          <p:cNvSpPr txBox="1">
            <a:spLocks/>
          </p:cNvSpPr>
          <p:nvPr/>
        </p:nvSpPr>
        <p:spPr>
          <a:xfrm>
            <a:off x="334786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0" name="Title 1">
            <a:hlinkClick r:id="rId5" action="ppaction://hlinksldjump"/>
            <a:extLst>
              <a:ext uri="{FF2B5EF4-FFF2-40B4-BE49-F238E27FC236}">
                <a16:creationId xmlns:a16="http://schemas.microsoft.com/office/drawing/2014/main" id="{8F1060AD-9F5A-40DD-B272-AACEFFF6CDC3}"/>
              </a:ext>
            </a:extLst>
          </p:cNvPr>
          <p:cNvSpPr txBox="1">
            <a:spLocks/>
          </p:cNvSpPr>
          <p:nvPr/>
        </p:nvSpPr>
        <p:spPr>
          <a:xfrm>
            <a:off x="50840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1"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3FEC892B-D055-4620-859D-23A51B1726E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B3F2E803-5863-4CCE-B978-7E9794E17079}"/>
              </a:ext>
            </a:extLst>
          </p:cNvPr>
          <p:cNvSpPr>
            <a:spLocks noGrp="1"/>
          </p:cNvSpPr>
          <p:nvPr>
            <p:ph type="subTitle" idx="1"/>
          </p:nvPr>
        </p:nvSpPr>
        <p:spPr>
          <a:xfrm>
            <a:off x="539750" y="1052513"/>
            <a:ext cx="8064500" cy="4679950"/>
          </a:xfrm>
        </p:spPr>
        <p:txBody>
          <a:bodyPr rtlCol="0">
            <a:noAutofit/>
          </a:bodyPr>
          <a:lstStyle/>
          <a:p>
            <a:pPr algn="l" eaLnBrk="1" fontAlgn="auto" hangingPunct="1">
              <a:spcAft>
                <a:spcPts val="0"/>
              </a:spcAft>
              <a:tabLst>
                <a:tab pos="5829300" algn="l"/>
              </a:tabLst>
              <a:defRPr/>
            </a:pPr>
            <a:r>
              <a:rPr lang="en-GB" sz="2000" dirty="0">
                <a:solidFill>
                  <a:schemeClr val="accent1">
                    <a:lumMod val="75000"/>
                  </a:schemeClr>
                </a:solidFill>
                <a:latin typeface="Century Gothic" pitchFamily="34" charset="0"/>
              </a:rPr>
              <a:t>Having contributed to a variety of practical activities to make and break down compounds, I can describe examples of how the properties of compounds are different from their constituent elements.	</a:t>
            </a:r>
            <a:r>
              <a:rPr lang="en-GB" sz="2000" b="1" dirty="0">
                <a:solidFill>
                  <a:schemeClr val="accent1">
                    <a:lumMod val="75000"/>
                  </a:schemeClr>
                </a:solidFill>
                <a:latin typeface="Century Gothic" pitchFamily="34" charset="0"/>
              </a:rPr>
              <a:t>SCN 3-15b</a:t>
            </a:r>
          </a:p>
          <a:p>
            <a:pPr marL="533400" indent="-533400" algn="l" eaLnBrk="1" fontAlgn="auto" hangingPunct="1">
              <a:spcAft>
                <a:spcPts val="0"/>
              </a:spcAft>
              <a:buFont typeface="Wingdings" pitchFamily="2" charset="2"/>
              <a:buChar char="§"/>
              <a:defRPr/>
            </a:pPr>
            <a:r>
              <a:rPr lang="en-GB" sz="2000" dirty="0">
                <a:solidFill>
                  <a:schemeClr val="accent1">
                    <a:lumMod val="75000"/>
                  </a:schemeClr>
                </a:solidFill>
                <a:latin typeface="Century Gothic" pitchFamily="34" charset="0"/>
              </a:rPr>
              <a:t>Investigates and describes at least two examples of compounds with properties that are different from their constituent elements, for example, hydrogen explosion and electrolysis of water.</a:t>
            </a:r>
          </a:p>
          <a:p>
            <a:pPr marL="533400" indent="-533400" algn="l" eaLnBrk="1" fontAlgn="auto" hangingPunct="1">
              <a:spcAft>
                <a:spcPts val="0"/>
              </a:spcAft>
              <a:buFont typeface="Wingdings" pitchFamily="2" charset="2"/>
              <a:buChar char="§"/>
              <a:defRPr/>
            </a:pPr>
            <a:r>
              <a:rPr lang="en-GB" sz="2000" dirty="0">
                <a:solidFill>
                  <a:schemeClr val="accent1">
                    <a:lumMod val="75000"/>
                  </a:schemeClr>
                </a:solidFill>
                <a:latin typeface="Century Gothic" pitchFamily="34" charset="0"/>
              </a:rPr>
              <a:t>Constructs names of two-element compounds which are derived from the names of the elements, from which it is formed, with a suffix of -ide.</a:t>
            </a:r>
          </a:p>
          <a:p>
            <a:pPr marL="533400" indent="-533400" algn="l" eaLnBrk="1" fontAlgn="auto" hangingPunct="1">
              <a:spcAft>
                <a:spcPts val="0"/>
              </a:spcAft>
              <a:buFont typeface="Wingdings" pitchFamily="2" charset="2"/>
              <a:buChar char="§"/>
              <a:defRPr/>
            </a:pPr>
            <a:r>
              <a:rPr lang="en-GB" sz="2000" dirty="0">
                <a:solidFill>
                  <a:schemeClr val="accent1">
                    <a:lumMod val="75000"/>
                  </a:schemeClr>
                </a:solidFill>
                <a:latin typeface="Century Gothic" pitchFamily="34" charset="0"/>
              </a:rPr>
              <a:t>Constructs word equations for simple reactions, for example, carbon reacting with oxygen: </a:t>
            </a:r>
          </a:p>
          <a:p>
            <a:pPr marL="533400" indent="-533400" algn="l" eaLnBrk="1" fontAlgn="auto" hangingPunct="1">
              <a:spcAft>
                <a:spcPts val="0"/>
              </a:spcAft>
              <a:defRPr/>
            </a:pPr>
            <a:r>
              <a:rPr lang="en-GB" sz="2000" dirty="0">
                <a:solidFill>
                  <a:schemeClr val="accent1">
                    <a:lumMod val="75000"/>
                  </a:schemeClr>
                </a:solidFill>
                <a:latin typeface="Century Gothic" pitchFamily="34" charset="0"/>
              </a:rPr>
              <a:t>	carbon + oxygen </a:t>
            </a:r>
            <a:r>
              <a:rPr lang="en-GB" sz="2000" dirty="0">
                <a:solidFill>
                  <a:schemeClr val="accent1">
                    <a:lumMod val="75000"/>
                  </a:schemeClr>
                </a:solidFill>
                <a:latin typeface="Century Gothic" pitchFamily="34" charset="0"/>
                <a:sym typeface="Wingdings" pitchFamily="2" charset="2"/>
              </a:rPr>
              <a:t> </a:t>
            </a:r>
            <a:r>
              <a:rPr lang="en-GB" sz="2000" dirty="0">
                <a:solidFill>
                  <a:schemeClr val="accent1">
                    <a:lumMod val="75000"/>
                  </a:schemeClr>
                </a:solidFill>
                <a:latin typeface="Century Gothic" pitchFamily="34" charset="0"/>
              </a:rPr>
              <a:t>carbon dioxide.</a:t>
            </a:r>
          </a:p>
        </p:txBody>
      </p:sp>
      <p:sp>
        <p:nvSpPr>
          <p:cNvPr id="13" name="Title 1">
            <a:extLst>
              <a:ext uri="{FF2B5EF4-FFF2-40B4-BE49-F238E27FC236}">
                <a16:creationId xmlns:a16="http://schemas.microsoft.com/office/drawing/2014/main" id="{DF260169-55B2-4D50-AA38-B778E5034A5C}"/>
              </a:ext>
            </a:extLst>
          </p:cNvPr>
          <p:cNvSpPr txBox="1">
            <a:spLocks/>
          </p:cNvSpPr>
          <p:nvPr/>
        </p:nvSpPr>
        <p:spPr>
          <a:xfrm>
            <a:off x="3355856"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0" name="Title 1">
            <a:hlinkClick r:id="rId2" action="ppaction://hlinksldjump"/>
            <a:extLst>
              <a:ext uri="{FF2B5EF4-FFF2-40B4-BE49-F238E27FC236}">
                <a16:creationId xmlns:a16="http://schemas.microsoft.com/office/drawing/2014/main" id="{BD57F120-D0C9-4B56-81C5-941A73E429C3}"/>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1" name="Title 1">
            <a:hlinkClick r:id="rId3" action="ppaction://hlinksldjump"/>
            <a:extLst>
              <a:ext uri="{FF2B5EF4-FFF2-40B4-BE49-F238E27FC236}">
                <a16:creationId xmlns:a16="http://schemas.microsoft.com/office/drawing/2014/main" id="{DF6F4C46-F65B-4529-8AB9-847323AD076B}"/>
              </a:ext>
            </a:extLst>
          </p:cNvPr>
          <p:cNvSpPr txBox="1">
            <a:spLocks/>
          </p:cNvSpPr>
          <p:nvPr/>
        </p:nvSpPr>
        <p:spPr>
          <a:xfrm>
            <a:off x="249176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4" action="ppaction://hlinksldjump"/>
            <a:extLst>
              <a:ext uri="{FF2B5EF4-FFF2-40B4-BE49-F238E27FC236}">
                <a16:creationId xmlns:a16="http://schemas.microsoft.com/office/drawing/2014/main" id="{33635D94-7E20-4A3F-9A3B-D43DE6730F90}"/>
              </a:ext>
            </a:extLst>
          </p:cNvPr>
          <p:cNvSpPr txBox="1">
            <a:spLocks/>
          </p:cNvSpPr>
          <p:nvPr/>
        </p:nvSpPr>
        <p:spPr>
          <a:xfrm>
            <a:off x="421196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4" name="Title 1">
            <a:hlinkClick r:id="rId5" action="ppaction://hlinksldjump"/>
            <a:extLst>
              <a:ext uri="{FF2B5EF4-FFF2-40B4-BE49-F238E27FC236}">
                <a16:creationId xmlns:a16="http://schemas.microsoft.com/office/drawing/2014/main" id="{8F1060AD-9F5A-40DD-B272-AACEFFF6CDC3}"/>
              </a:ext>
            </a:extLst>
          </p:cNvPr>
          <p:cNvSpPr txBox="1">
            <a:spLocks/>
          </p:cNvSpPr>
          <p:nvPr/>
        </p:nvSpPr>
        <p:spPr>
          <a:xfrm>
            <a:off x="50840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5"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4E179728-0E7B-44AD-BB8B-87F90CDDAE3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10" name="Title 1">
            <a:extLst>
              <a:ext uri="{FF2B5EF4-FFF2-40B4-BE49-F238E27FC236}">
                <a16:creationId xmlns:a16="http://schemas.microsoft.com/office/drawing/2014/main" id="{296BA9B8-A2DE-40A3-B983-CEF7216689F3}"/>
              </a:ext>
            </a:extLst>
          </p:cNvPr>
          <p:cNvSpPr txBox="1">
            <a:spLocks/>
          </p:cNvSpPr>
          <p:nvPr/>
        </p:nvSpPr>
        <p:spPr>
          <a:xfrm>
            <a:off x="4219952"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5" name="Subtitle 2">
            <a:extLst>
              <a:ext uri="{FF2B5EF4-FFF2-40B4-BE49-F238E27FC236}">
                <a16:creationId xmlns:a16="http://schemas.microsoft.com/office/drawing/2014/main" id="{B9A702C8-3B5E-4FB4-93D8-54082864C372}"/>
              </a:ext>
            </a:extLst>
          </p:cNvPr>
          <p:cNvSpPr txBox="1">
            <a:spLocks/>
          </p:cNvSpPr>
          <p:nvPr/>
        </p:nvSpPr>
        <p:spPr>
          <a:xfrm>
            <a:off x="539750" y="1052513"/>
            <a:ext cx="8064500" cy="4679950"/>
          </a:xfrm>
          <a:prstGeom prst="rect">
            <a:avLst/>
          </a:prstGeom>
        </p:spPr>
        <p:txBody>
          <a:bodyPr/>
          <a:lstStyle/>
          <a:p>
            <a:pPr eaLnBrk="1" fontAlgn="auto" hangingPunct="1">
              <a:spcBef>
                <a:spcPts val="0"/>
              </a:spcBef>
              <a:spcAft>
                <a:spcPts val="0"/>
              </a:spcAft>
              <a:buFont typeface="Arial" pitchFamily="34" charset="0"/>
              <a:buNone/>
              <a:tabLst>
                <a:tab pos="5829300" algn="l"/>
              </a:tabLst>
              <a:defRPr/>
            </a:pPr>
            <a:r>
              <a:rPr lang="en-GB" sz="2400" dirty="0">
                <a:solidFill>
                  <a:srgbClr val="4F81BD">
                    <a:lumMod val="75000"/>
                  </a:srgbClr>
                </a:solidFill>
                <a:latin typeface="Century Gothic" pitchFamily="34" charset="0"/>
                <a:cs typeface="+mn-cs"/>
              </a:rPr>
              <a:t>I can differentiate between pure substances and mixtures in common use and can select appropriate physical methods for separating mixtures into their components.	</a:t>
            </a:r>
            <a:r>
              <a:rPr lang="en-GB" sz="2400" b="1" dirty="0">
                <a:solidFill>
                  <a:srgbClr val="4F81BD">
                    <a:lumMod val="75000"/>
                  </a:srgbClr>
                </a:solidFill>
                <a:latin typeface="Century Gothic" pitchFamily="34" charset="0"/>
                <a:cs typeface="+mn-cs"/>
              </a:rPr>
              <a:t>SCN 3-16a</a:t>
            </a:r>
          </a:p>
          <a:p>
            <a:pPr marL="533400" indent="-533400" eaLnBrk="1" fontAlgn="auto" hangingPunct="1">
              <a:spcBef>
                <a:spcPts val="0"/>
              </a:spcBef>
              <a:spcAft>
                <a:spcPts val="0"/>
              </a:spcAft>
              <a:buFont typeface="Wingdings" pitchFamily="2" charset="2"/>
              <a:buChar char="§"/>
              <a:defRPr/>
            </a:pPr>
            <a:r>
              <a:rPr lang="en-GB" sz="2400" dirty="0">
                <a:solidFill>
                  <a:srgbClr val="4F81BD">
                    <a:lumMod val="75000"/>
                  </a:srgbClr>
                </a:solidFill>
                <a:latin typeface="Century Gothic" pitchFamily="34" charset="0"/>
                <a:cs typeface="+mn-cs"/>
              </a:rPr>
              <a:t>Identifies elements present from simple molecular formulae.</a:t>
            </a:r>
          </a:p>
          <a:p>
            <a:pPr marL="533400" indent="-533400" eaLnBrk="1" fontAlgn="auto" hangingPunct="1">
              <a:spcBef>
                <a:spcPts val="0"/>
              </a:spcBef>
              <a:spcAft>
                <a:spcPts val="0"/>
              </a:spcAft>
              <a:buFont typeface="Wingdings" pitchFamily="2" charset="2"/>
              <a:buChar char="§"/>
              <a:defRPr/>
            </a:pPr>
            <a:r>
              <a:rPr lang="en-GB" sz="2400" dirty="0">
                <a:solidFill>
                  <a:srgbClr val="4F81BD">
                    <a:lumMod val="75000"/>
                  </a:srgbClr>
                </a:solidFill>
                <a:latin typeface="Century Gothic" pitchFamily="34" charset="0"/>
                <a:cs typeface="+mn-cs"/>
              </a:rPr>
              <a:t>Gives examples of pure substances and mixtures from everyday life.</a:t>
            </a:r>
          </a:p>
          <a:p>
            <a:pPr marL="533400" indent="-533400" eaLnBrk="1" fontAlgn="auto" hangingPunct="1">
              <a:spcBef>
                <a:spcPts val="0"/>
              </a:spcBef>
              <a:spcAft>
                <a:spcPts val="0"/>
              </a:spcAft>
              <a:buFont typeface="Wingdings" pitchFamily="2" charset="2"/>
              <a:buChar char="§"/>
              <a:defRPr/>
            </a:pPr>
            <a:r>
              <a:rPr lang="en-GB" sz="2400" dirty="0">
                <a:solidFill>
                  <a:srgbClr val="4F81BD">
                    <a:lumMod val="75000"/>
                  </a:srgbClr>
                </a:solidFill>
                <a:latin typeface="Century Gothic" pitchFamily="34" charset="0"/>
                <a:cs typeface="+mn-cs"/>
              </a:rPr>
              <a:t>Selects appropriate physical methods to separate mixtures into their components, for example, distillation, filtration and chromatography and justifies their choices. </a:t>
            </a:r>
          </a:p>
        </p:txBody>
      </p:sp>
      <p:sp>
        <p:nvSpPr>
          <p:cNvPr id="12" name="Title 1">
            <a:hlinkClick r:id="rId2" action="ppaction://hlinksldjump"/>
            <a:extLst>
              <a:ext uri="{FF2B5EF4-FFF2-40B4-BE49-F238E27FC236}">
                <a16:creationId xmlns:a16="http://schemas.microsoft.com/office/drawing/2014/main" id="{53395FCB-2014-4E53-8B03-748F8314C1A7}"/>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7" name="Title 1">
            <a:hlinkClick r:id="rId3" action="ppaction://hlinksldjump"/>
            <a:extLst>
              <a:ext uri="{FF2B5EF4-FFF2-40B4-BE49-F238E27FC236}">
                <a16:creationId xmlns:a16="http://schemas.microsoft.com/office/drawing/2014/main" id="{DF6F4C46-F65B-4529-8AB9-847323AD076B}"/>
              </a:ext>
            </a:extLst>
          </p:cNvPr>
          <p:cNvSpPr txBox="1">
            <a:spLocks/>
          </p:cNvSpPr>
          <p:nvPr/>
        </p:nvSpPr>
        <p:spPr>
          <a:xfrm>
            <a:off x="249176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8" name="Title 1">
            <a:hlinkClick r:id="rId4" action="ppaction://hlinksldjump"/>
            <a:extLst>
              <a:ext uri="{FF2B5EF4-FFF2-40B4-BE49-F238E27FC236}">
                <a16:creationId xmlns:a16="http://schemas.microsoft.com/office/drawing/2014/main" id="{8F1060AD-9F5A-40DD-B272-AACEFFF6CDC3}"/>
              </a:ext>
            </a:extLst>
          </p:cNvPr>
          <p:cNvSpPr txBox="1">
            <a:spLocks/>
          </p:cNvSpPr>
          <p:nvPr/>
        </p:nvSpPr>
        <p:spPr>
          <a:xfrm>
            <a:off x="50840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9" name="Title 1">
            <a:hlinkClick r:id="rId5" action="ppaction://hlinksldjump"/>
            <a:extLst>
              <a:ext uri="{FF2B5EF4-FFF2-40B4-BE49-F238E27FC236}">
                <a16:creationId xmlns:a16="http://schemas.microsoft.com/office/drawing/2014/main" id="{72D1223C-97BF-4BD8-A5E8-573CDDAC4AD1}"/>
              </a:ext>
            </a:extLst>
          </p:cNvPr>
          <p:cNvSpPr txBox="1">
            <a:spLocks/>
          </p:cNvSpPr>
          <p:nvPr/>
        </p:nvSpPr>
        <p:spPr>
          <a:xfrm>
            <a:off x="334786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20"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644B42C8-2DD2-475A-983B-216554405CC6}"/>
              </a:ext>
            </a:extLst>
          </p:cNvPr>
          <p:cNvSpPr>
            <a:spLocks noGrp="1"/>
          </p:cNvSpPr>
          <p:nvPr>
            <p:ph type="ctrTitle"/>
          </p:nvPr>
        </p:nvSpPr>
        <p:spPr>
          <a:xfrm>
            <a:off x="611188" y="549275"/>
            <a:ext cx="7772400" cy="1109663"/>
          </a:xfrm>
        </p:spPr>
        <p:txBody>
          <a:bodyPr/>
          <a:lstStyle/>
          <a:p>
            <a:r>
              <a:rPr lang="en-GB" altLang="en-US" sz="3600" dirty="0">
                <a:solidFill>
                  <a:srgbClr val="0033CC"/>
                </a:solidFill>
                <a:latin typeface="Century Gothic" panose="020B0502020202020204" pitchFamily="34" charset="0"/>
              </a:rPr>
              <a:t>Body Systems</a:t>
            </a:r>
          </a:p>
        </p:txBody>
      </p:sp>
      <p:sp>
        <p:nvSpPr>
          <p:cNvPr id="9" name="TextBox 8">
            <a:hlinkClick r:id="rId2" action="ppaction://hlinksldjump"/>
            <a:extLst>
              <a:ext uri="{FF2B5EF4-FFF2-40B4-BE49-F238E27FC236}">
                <a16:creationId xmlns:a16="http://schemas.microsoft.com/office/drawing/2014/main" id="{3BD88D8E-6EE4-44CC-BBAC-F81C3432DBBC}"/>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2" action="ppaction://hlinksldjump"/>
            <a:extLst>
              <a:ext uri="{FF2B5EF4-FFF2-40B4-BE49-F238E27FC236}">
                <a16:creationId xmlns:a16="http://schemas.microsoft.com/office/drawing/2014/main" id="{EED11A11-32DE-4C3D-A71D-813E84EB6CA8}"/>
              </a:ext>
            </a:extLst>
          </p:cNvPr>
          <p:cNvSpPr txBox="1"/>
          <p:nvPr/>
        </p:nvSpPr>
        <p:spPr>
          <a:xfrm>
            <a:off x="6570663" y="165100"/>
            <a:ext cx="2430462" cy="5238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S1 Science</a:t>
            </a:r>
          </a:p>
        </p:txBody>
      </p:sp>
      <p:sp>
        <p:nvSpPr>
          <p:cNvPr id="15" name="TextBox 14">
            <a:hlinkClick r:id="rId3" action="ppaction://hlinksldjump"/>
            <a:extLst>
              <a:ext uri="{FF2B5EF4-FFF2-40B4-BE49-F238E27FC236}">
                <a16:creationId xmlns:a16="http://schemas.microsoft.com/office/drawing/2014/main" id="{1FA3D4C5-E88C-450A-B907-CD533A548670}"/>
              </a:ext>
            </a:extLst>
          </p:cNvPr>
          <p:cNvSpPr txBox="1"/>
          <p:nvPr/>
        </p:nvSpPr>
        <p:spPr>
          <a:xfrm>
            <a:off x="468313" y="199000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Chemical Engineer</a:t>
            </a:r>
            <a:endParaRPr lang="en-US" dirty="0">
              <a:solidFill>
                <a:srgbClr val="0033CC"/>
              </a:solidFill>
              <a:latin typeface="Century Gothic" panose="020B0502020202020204" pitchFamily="34" charset="0"/>
            </a:endParaRPr>
          </a:p>
        </p:txBody>
      </p:sp>
      <p:sp>
        <p:nvSpPr>
          <p:cNvPr id="11" name="TextBox 10">
            <a:hlinkClick r:id="rId4" action="ppaction://hlinksldjump"/>
            <a:extLst>
              <a:ext uri="{FF2B5EF4-FFF2-40B4-BE49-F238E27FC236}">
                <a16:creationId xmlns:a16="http://schemas.microsoft.com/office/drawing/2014/main" id="{F5E83615-6F08-4F0A-BCBA-4AF3C3048FBF}"/>
              </a:ext>
            </a:extLst>
          </p:cNvPr>
          <p:cNvSpPr txBox="1"/>
          <p:nvPr/>
        </p:nvSpPr>
        <p:spPr>
          <a:xfrm>
            <a:off x="4787900" y="256606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Physiotherapist</a:t>
            </a:r>
          </a:p>
        </p:txBody>
      </p:sp>
      <p:sp>
        <p:nvSpPr>
          <p:cNvPr id="14" name="TextBox 13">
            <a:hlinkClick r:id="rId5" action="ppaction://hlinksldjump"/>
            <a:extLst>
              <a:ext uri="{FF2B5EF4-FFF2-40B4-BE49-F238E27FC236}">
                <a16:creationId xmlns:a16="http://schemas.microsoft.com/office/drawing/2014/main" id="{AA6D11E4-27EF-4050-A6ED-A6161CB960B1}"/>
              </a:ext>
            </a:extLst>
          </p:cNvPr>
          <p:cNvSpPr txBox="1"/>
          <p:nvPr/>
        </p:nvSpPr>
        <p:spPr>
          <a:xfrm>
            <a:off x="468313" y="249405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Dentist / Orthodontist</a:t>
            </a:r>
          </a:p>
        </p:txBody>
      </p:sp>
      <p:sp>
        <p:nvSpPr>
          <p:cNvPr id="16" name="TextBox 15">
            <a:hlinkClick r:id="rId6" action="ppaction://hlinksldjump"/>
            <a:extLst>
              <a:ext uri="{FF2B5EF4-FFF2-40B4-BE49-F238E27FC236}">
                <a16:creationId xmlns:a16="http://schemas.microsoft.com/office/drawing/2014/main" id="{FA986104-F7B5-4333-A808-4C161167973A}"/>
              </a:ext>
            </a:extLst>
          </p:cNvPr>
          <p:cNvSpPr txBox="1"/>
          <p:nvPr/>
        </p:nvSpPr>
        <p:spPr>
          <a:xfrm>
            <a:off x="467544" y="501433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Orthotist</a:t>
            </a:r>
          </a:p>
        </p:txBody>
      </p:sp>
      <p:sp>
        <p:nvSpPr>
          <p:cNvPr id="17" name="TextBox 16">
            <a:hlinkClick r:id="rId7" action="ppaction://hlinksldjump"/>
            <a:extLst>
              <a:ext uri="{FF2B5EF4-FFF2-40B4-BE49-F238E27FC236}">
                <a16:creationId xmlns:a16="http://schemas.microsoft.com/office/drawing/2014/main" id="{40A923F6-96BF-471E-9159-8230B23D6A4E}"/>
              </a:ext>
            </a:extLst>
          </p:cNvPr>
          <p:cNvSpPr txBox="1"/>
          <p:nvPr/>
        </p:nvSpPr>
        <p:spPr>
          <a:xfrm>
            <a:off x="468313" y="299811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Dental Hygienist</a:t>
            </a:r>
            <a:endParaRPr lang="en-US" dirty="0">
              <a:solidFill>
                <a:srgbClr val="0033CC"/>
              </a:solidFill>
              <a:latin typeface="Century Gothic" panose="020B0502020202020204" pitchFamily="34" charset="0"/>
            </a:endParaRPr>
          </a:p>
        </p:txBody>
      </p:sp>
      <p:sp>
        <p:nvSpPr>
          <p:cNvPr id="18" name="TextBox 17">
            <a:hlinkClick r:id="rId8" action="ppaction://hlinksldjump"/>
            <a:extLst>
              <a:ext uri="{FF2B5EF4-FFF2-40B4-BE49-F238E27FC236}">
                <a16:creationId xmlns:a16="http://schemas.microsoft.com/office/drawing/2014/main" id="{7AB6C96C-DD0C-4BA3-A61B-67A151C16BBA}"/>
              </a:ext>
            </a:extLst>
          </p:cNvPr>
          <p:cNvSpPr txBox="1"/>
          <p:nvPr/>
        </p:nvSpPr>
        <p:spPr>
          <a:xfrm>
            <a:off x="4787900" y="364618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Radiographer</a:t>
            </a:r>
          </a:p>
        </p:txBody>
      </p:sp>
      <p:sp>
        <p:nvSpPr>
          <p:cNvPr id="19" name="TextBox 18">
            <a:hlinkClick r:id="rId9" action="ppaction://hlinksldjump"/>
            <a:extLst>
              <a:ext uri="{FF2B5EF4-FFF2-40B4-BE49-F238E27FC236}">
                <a16:creationId xmlns:a16="http://schemas.microsoft.com/office/drawing/2014/main" id="{36FB82AA-39B0-4D98-81B6-6E5A5909FA91}"/>
              </a:ext>
            </a:extLst>
          </p:cNvPr>
          <p:cNvSpPr txBox="1"/>
          <p:nvPr/>
        </p:nvSpPr>
        <p:spPr>
          <a:xfrm>
            <a:off x="468313" y="400622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Doctor</a:t>
            </a:r>
            <a:endParaRPr lang="en-US" dirty="0">
              <a:solidFill>
                <a:srgbClr val="0033CC"/>
              </a:solidFill>
              <a:latin typeface="Century Gothic" panose="020B0502020202020204" pitchFamily="34" charset="0"/>
            </a:endParaRPr>
          </a:p>
        </p:txBody>
      </p:sp>
      <p:sp>
        <p:nvSpPr>
          <p:cNvPr id="21" name="TextBox 20">
            <a:hlinkClick r:id="rId10" action="ppaction://hlinksldjump"/>
            <a:extLst>
              <a:ext uri="{FF2B5EF4-FFF2-40B4-BE49-F238E27FC236}">
                <a16:creationId xmlns:a16="http://schemas.microsoft.com/office/drawing/2014/main" id="{946140A7-CC1D-453E-9086-1CC2EAF05E11}"/>
              </a:ext>
            </a:extLst>
          </p:cNvPr>
          <p:cNvSpPr txBox="1"/>
          <p:nvPr/>
        </p:nvSpPr>
        <p:spPr>
          <a:xfrm>
            <a:off x="4787900" y="4171728"/>
            <a:ext cx="3657600" cy="64633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Speech and Language Therapist</a:t>
            </a:r>
          </a:p>
        </p:txBody>
      </p:sp>
      <p:sp>
        <p:nvSpPr>
          <p:cNvPr id="22" name="TextBox 21">
            <a:hlinkClick r:id="rId11" action="ppaction://hlinksldjump"/>
            <a:extLst>
              <a:ext uri="{FF2B5EF4-FFF2-40B4-BE49-F238E27FC236}">
                <a16:creationId xmlns:a16="http://schemas.microsoft.com/office/drawing/2014/main" id="{4758DD27-F2DE-44A9-A1E5-8EB99261E2BD}"/>
              </a:ext>
            </a:extLst>
          </p:cNvPr>
          <p:cNvSpPr txBox="1"/>
          <p:nvPr/>
        </p:nvSpPr>
        <p:spPr>
          <a:xfrm>
            <a:off x="468313" y="551839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Paramedic</a:t>
            </a:r>
          </a:p>
        </p:txBody>
      </p:sp>
      <p:sp>
        <p:nvSpPr>
          <p:cNvPr id="23" name="TextBox 22">
            <a:hlinkClick r:id="rId12" action="ppaction://hlinksldjump"/>
            <a:extLst>
              <a:ext uri="{FF2B5EF4-FFF2-40B4-BE49-F238E27FC236}">
                <a16:creationId xmlns:a16="http://schemas.microsoft.com/office/drawing/2014/main" id="{7E1D85BF-126D-49A5-AD8E-8B62958D0572}"/>
              </a:ext>
            </a:extLst>
          </p:cNvPr>
          <p:cNvSpPr txBox="1"/>
          <p:nvPr/>
        </p:nvSpPr>
        <p:spPr>
          <a:xfrm>
            <a:off x="4787900" y="501433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Vet</a:t>
            </a:r>
          </a:p>
        </p:txBody>
      </p:sp>
      <p:sp>
        <p:nvSpPr>
          <p:cNvPr id="24" name="TextBox 23">
            <a:hlinkClick r:id="rId13" action="ppaction://hlinksldjump"/>
            <a:extLst>
              <a:ext uri="{FF2B5EF4-FFF2-40B4-BE49-F238E27FC236}">
                <a16:creationId xmlns:a16="http://schemas.microsoft.com/office/drawing/2014/main" id="{B25E11B9-00BE-4527-92C8-99C9D16D5FF6}"/>
              </a:ext>
            </a:extLst>
          </p:cNvPr>
          <p:cNvSpPr txBox="1"/>
          <p:nvPr/>
        </p:nvSpPr>
        <p:spPr>
          <a:xfrm>
            <a:off x="4788024" y="148594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Pathologist</a:t>
            </a:r>
          </a:p>
        </p:txBody>
      </p:sp>
      <p:sp>
        <p:nvSpPr>
          <p:cNvPr id="25" name="TextBox 24">
            <a:hlinkClick r:id="rId14" action="ppaction://hlinksldjump"/>
            <a:extLst>
              <a:ext uri="{FF2B5EF4-FFF2-40B4-BE49-F238E27FC236}">
                <a16:creationId xmlns:a16="http://schemas.microsoft.com/office/drawing/2014/main" id="{6E77C3F7-2011-4914-843E-EA6FBE4A07FE}"/>
              </a:ext>
            </a:extLst>
          </p:cNvPr>
          <p:cNvSpPr txBox="1"/>
          <p:nvPr/>
        </p:nvSpPr>
        <p:spPr>
          <a:xfrm>
            <a:off x="4787900" y="198884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Pharmacist</a:t>
            </a:r>
          </a:p>
        </p:txBody>
      </p:sp>
      <p:sp>
        <p:nvSpPr>
          <p:cNvPr id="29" name="TextBox 28">
            <a:hlinkClick r:id="rId15" action="ppaction://hlinksldjump"/>
            <a:extLst>
              <a:ext uri="{FF2B5EF4-FFF2-40B4-BE49-F238E27FC236}">
                <a16:creationId xmlns:a16="http://schemas.microsoft.com/office/drawing/2014/main" id="{B9605A35-7B7D-495F-AF26-40C458EB2012}"/>
              </a:ext>
            </a:extLst>
          </p:cNvPr>
          <p:cNvSpPr txBox="1"/>
          <p:nvPr/>
        </p:nvSpPr>
        <p:spPr>
          <a:xfrm>
            <a:off x="4787900" y="551839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Veterinary Nurse</a:t>
            </a:r>
          </a:p>
        </p:txBody>
      </p:sp>
      <p:sp>
        <p:nvSpPr>
          <p:cNvPr id="30" name="TextBox 29">
            <a:hlinkClick r:id="rId16" action="ppaction://hlinksldjump"/>
            <a:extLst>
              <a:ext uri="{FF2B5EF4-FFF2-40B4-BE49-F238E27FC236}">
                <a16:creationId xmlns:a16="http://schemas.microsoft.com/office/drawing/2014/main" id="{12C0ACE4-1A31-40AD-83FE-96E83D154B9C}"/>
              </a:ext>
            </a:extLst>
          </p:cNvPr>
          <p:cNvSpPr txBox="1"/>
          <p:nvPr/>
        </p:nvSpPr>
        <p:spPr>
          <a:xfrm>
            <a:off x="468313" y="451028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Nurse</a:t>
            </a:r>
            <a:endParaRPr lang="en-US" dirty="0">
              <a:solidFill>
                <a:srgbClr val="0033CC"/>
              </a:solidFill>
              <a:latin typeface="Century Gothic" panose="020B0502020202020204" pitchFamily="34" charset="0"/>
            </a:endParaRPr>
          </a:p>
        </p:txBody>
      </p:sp>
      <p:sp>
        <p:nvSpPr>
          <p:cNvPr id="28" name="TextBox 27">
            <a:hlinkClick r:id="rId17"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31" name="TextBox 30">
            <a:hlinkClick r:id="rId18"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32" name="TextBox 31">
            <a:hlinkClick r:id="rId19" action="ppaction://hlinksldjump"/>
            <a:extLst>
              <a:ext uri="{FF2B5EF4-FFF2-40B4-BE49-F238E27FC236}">
                <a16:creationId xmlns:a16="http://schemas.microsoft.com/office/drawing/2014/main" id="{DD1E3184-B536-4B7C-BA07-623C8704FDF8}"/>
              </a:ext>
            </a:extLst>
          </p:cNvPr>
          <p:cNvSpPr txBox="1"/>
          <p:nvPr/>
        </p:nvSpPr>
        <p:spPr>
          <a:xfrm>
            <a:off x="5436096" y="165100"/>
            <a:ext cx="3565029" cy="5232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Biological Systems</a:t>
            </a:r>
          </a:p>
        </p:txBody>
      </p:sp>
      <p:sp>
        <p:nvSpPr>
          <p:cNvPr id="26" name="TextBox 25">
            <a:hlinkClick r:id="rId20" action="ppaction://hlinksldjump"/>
            <a:extLst>
              <a:ext uri="{FF2B5EF4-FFF2-40B4-BE49-F238E27FC236}">
                <a16:creationId xmlns:a16="http://schemas.microsoft.com/office/drawing/2014/main" id="{9FD68C78-4371-4DAA-A60B-1F986EADE82D}"/>
              </a:ext>
            </a:extLst>
          </p:cNvPr>
          <p:cNvSpPr txBox="1"/>
          <p:nvPr/>
        </p:nvSpPr>
        <p:spPr>
          <a:xfrm>
            <a:off x="4788024" y="3142129"/>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Prosthetist</a:t>
            </a:r>
          </a:p>
        </p:txBody>
      </p:sp>
      <p:sp>
        <p:nvSpPr>
          <p:cNvPr id="27" name="TextBox 26">
            <a:hlinkClick r:id="rId7" action="ppaction://hlinksldjump"/>
            <a:extLst>
              <a:ext uri="{FF2B5EF4-FFF2-40B4-BE49-F238E27FC236}">
                <a16:creationId xmlns:a16="http://schemas.microsoft.com/office/drawing/2014/main" id="{AA71D88A-1886-45AC-983B-C5C27E0A47B5}"/>
              </a:ext>
            </a:extLst>
          </p:cNvPr>
          <p:cNvSpPr txBox="1"/>
          <p:nvPr/>
        </p:nvSpPr>
        <p:spPr>
          <a:xfrm>
            <a:off x="467544" y="350217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Dental Nurse</a:t>
            </a:r>
            <a:endParaRPr lang="en-US" dirty="0">
              <a:solidFill>
                <a:srgbClr val="0033CC"/>
              </a:solidFill>
              <a:latin typeface="Century Gothic" panose="020B0502020202020204" pitchFamily="34" charset="0"/>
            </a:endParaRPr>
          </a:p>
        </p:txBody>
      </p:sp>
      <p:sp>
        <p:nvSpPr>
          <p:cNvPr id="33" name="TextBox 32">
            <a:hlinkClick r:id="rId21" action="ppaction://hlinksldjump"/>
            <a:extLst>
              <a:ext uri="{FF2B5EF4-FFF2-40B4-BE49-F238E27FC236}">
                <a16:creationId xmlns:a16="http://schemas.microsoft.com/office/drawing/2014/main" id="{D66D385B-9311-4D43-9D6F-430FADD8C8D7}"/>
              </a:ext>
            </a:extLst>
          </p:cNvPr>
          <p:cNvSpPr txBox="1"/>
          <p:nvPr/>
        </p:nvSpPr>
        <p:spPr>
          <a:xfrm>
            <a:off x="467544" y="145487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Audiologist</a:t>
            </a:r>
            <a:endParaRPr lang="en-US" dirty="0">
              <a:solidFill>
                <a:srgbClr val="0033CC"/>
              </a:solidFill>
              <a:latin typeface="Century Gothic" panose="020B0502020202020204" pitchFamily="34" charset="0"/>
            </a:endParaRPr>
          </a:p>
        </p:txBody>
      </p:sp>
    </p:spTree>
    <p:extLst>
      <p:ext uri="{BB962C8B-B14F-4D97-AF65-F5344CB8AC3E}">
        <p14:creationId xmlns:p14="http://schemas.microsoft.com/office/powerpoint/2010/main" val="29191254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9096F044-025F-4AEF-AE61-65139A74162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912553C2-5458-4BD7-876A-1B1702DB0F96}"/>
              </a:ext>
            </a:extLst>
          </p:cNvPr>
          <p:cNvSpPr>
            <a:spLocks noGrp="1"/>
          </p:cNvSpPr>
          <p:nvPr>
            <p:ph type="subTitle" idx="1"/>
          </p:nvPr>
        </p:nvSpPr>
        <p:spPr>
          <a:xfrm>
            <a:off x="539750" y="1052513"/>
            <a:ext cx="8064500" cy="4679950"/>
          </a:xfrm>
        </p:spPr>
        <p:txBody>
          <a:bodyPr rtlCol="0">
            <a:noAutofit/>
          </a:bodyPr>
          <a:lstStyle/>
          <a:p>
            <a:pPr algn="l" eaLnBrk="1" fontAlgn="auto" hangingPunct="1">
              <a:spcAft>
                <a:spcPts val="0"/>
              </a:spcAft>
              <a:tabLst>
                <a:tab pos="5829300" algn="l"/>
              </a:tabLst>
              <a:defRPr/>
            </a:pPr>
            <a:r>
              <a:rPr lang="en-GB" sz="2600" dirty="0">
                <a:solidFill>
                  <a:schemeClr val="accent1">
                    <a:lumMod val="75000"/>
                  </a:schemeClr>
                </a:solidFill>
                <a:latin typeface="Century Gothic" pitchFamily="34" charset="0"/>
              </a:rPr>
              <a:t>I have taken part in practical investigations into solubility using different solvents and can apply what I have learned to solve everyday practical problems.	</a:t>
            </a:r>
            <a:r>
              <a:rPr lang="en-GB" sz="2600" b="1" dirty="0">
                <a:solidFill>
                  <a:schemeClr val="accent1">
                    <a:lumMod val="75000"/>
                  </a:schemeClr>
                </a:solidFill>
                <a:latin typeface="Century Gothic" pitchFamily="34" charset="0"/>
              </a:rPr>
              <a:t>SCN 3-16b</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Investigates and describes the solubility of substances in different solvents, for example, water and acetone/</a:t>
            </a:r>
            <a:r>
              <a:rPr lang="en-GB" sz="2600" dirty="0" err="1">
                <a:solidFill>
                  <a:schemeClr val="accent1">
                    <a:lumMod val="75000"/>
                  </a:schemeClr>
                </a:solidFill>
                <a:latin typeface="Century Gothic" pitchFamily="34" charset="0"/>
              </a:rPr>
              <a:t>propanone</a:t>
            </a:r>
            <a:r>
              <a:rPr lang="en-GB" sz="2600" dirty="0">
                <a:solidFill>
                  <a:schemeClr val="accent1">
                    <a:lumMod val="75000"/>
                  </a:schemeClr>
                </a:solidFill>
                <a:latin typeface="Century Gothic" pitchFamily="34" charset="0"/>
              </a:rPr>
              <a:t>.</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Explains the link between the relative quantity of solute or solvent and changes in the concentration of a solution. </a:t>
            </a:r>
          </a:p>
        </p:txBody>
      </p:sp>
      <p:sp>
        <p:nvSpPr>
          <p:cNvPr id="11" name="Title 1">
            <a:extLst>
              <a:ext uri="{FF2B5EF4-FFF2-40B4-BE49-F238E27FC236}">
                <a16:creationId xmlns:a16="http://schemas.microsoft.com/office/drawing/2014/main" id="{065C0034-C547-4E8A-827D-0E2B2B8A6B9E}"/>
              </a:ext>
            </a:extLst>
          </p:cNvPr>
          <p:cNvSpPr txBox="1">
            <a:spLocks/>
          </p:cNvSpPr>
          <p:nvPr/>
        </p:nvSpPr>
        <p:spPr>
          <a:xfrm>
            <a:off x="5084048"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4</a:t>
            </a:r>
          </a:p>
        </p:txBody>
      </p:sp>
      <p:sp>
        <p:nvSpPr>
          <p:cNvPr id="9" name="Title 1">
            <a:hlinkClick r:id="rId2" action="ppaction://hlinksldjump"/>
            <a:extLst>
              <a:ext uri="{FF2B5EF4-FFF2-40B4-BE49-F238E27FC236}">
                <a16:creationId xmlns:a16="http://schemas.microsoft.com/office/drawing/2014/main" id="{B55F866E-5E02-4CC0-A28C-A3E777F0FD8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0" name="Title 1">
            <a:hlinkClick r:id="rId3" action="ppaction://hlinksldjump"/>
            <a:extLst>
              <a:ext uri="{FF2B5EF4-FFF2-40B4-BE49-F238E27FC236}">
                <a16:creationId xmlns:a16="http://schemas.microsoft.com/office/drawing/2014/main" id="{DF6F4C46-F65B-4529-8AB9-847323AD076B}"/>
              </a:ext>
            </a:extLst>
          </p:cNvPr>
          <p:cNvSpPr txBox="1">
            <a:spLocks/>
          </p:cNvSpPr>
          <p:nvPr/>
        </p:nvSpPr>
        <p:spPr>
          <a:xfrm>
            <a:off x="249176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3" name="Title 1">
            <a:hlinkClick r:id="rId4" action="ppaction://hlinksldjump"/>
            <a:extLst>
              <a:ext uri="{FF2B5EF4-FFF2-40B4-BE49-F238E27FC236}">
                <a16:creationId xmlns:a16="http://schemas.microsoft.com/office/drawing/2014/main" id="{72D1223C-97BF-4BD8-A5E8-573CDDAC4AD1}"/>
              </a:ext>
            </a:extLst>
          </p:cNvPr>
          <p:cNvSpPr txBox="1">
            <a:spLocks/>
          </p:cNvSpPr>
          <p:nvPr/>
        </p:nvSpPr>
        <p:spPr>
          <a:xfrm>
            <a:off x="334786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6" name="Title 1">
            <a:hlinkClick r:id="rId5" action="ppaction://hlinksldjump"/>
            <a:extLst>
              <a:ext uri="{FF2B5EF4-FFF2-40B4-BE49-F238E27FC236}">
                <a16:creationId xmlns:a16="http://schemas.microsoft.com/office/drawing/2014/main" id="{33635D94-7E20-4A3F-9A3B-D43DE6730F90}"/>
              </a:ext>
            </a:extLst>
          </p:cNvPr>
          <p:cNvSpPr txBox="1">
            <a:spLocks/>
          </p:cNvSpPr>
          <p:nvPr/>
        </p:nvSpPr>
        <p:spPr>
          <a:xfrm>
            <a:off x="421196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7"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829F20BA-A31E-4885-8908-7F6958BEDBB6}"/>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Earth’s Materials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B998C54E-8F50-4C9B-9A82-3F98D2D95804}"/>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Through evaluation of a range of data, I can describe the formation, characteristics and uses of soils, minerals and basic types of rocks.	</a:t>
            </a:r>
            <a:r>
              <a:rPr lang="en-GB" sz="2200" b="1" dirty="0">
                <a:solidFill>
                  <a:schemeClr val="accent1">
                    <a:lumMod val="75000"/>
                  </a:schemeClr>
                </a:solidFill>
                <a:latin typeface="Century Gothic" pitchFamily="34" charset="0"/>
              </a:rPr>
              <a:t>SCN 3-17a</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Applies knowledge of the rock cycle to describe the formation and characteristics of sedimentary, igneous and metamorphic rocks and gives at least one example of how each is used.</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Describes the formation and characteristics of loam, sand and clay soil types, providing examples of their uses, for example, in agriculture, building and beauty products.</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Researches the formation, characteristics and uses of at least two common minerals, for example, quartz or gypsum and communicates their findings to others using a range of media.</a:t>
            </a:r>
          </a:p>
        </p:txBody>
      </p:sp>
      <p:sp>
        <p:nvSpPr>
          <p:cNvPr id="8" name="Title 1">
            <a:extLst>
              <a:ext uri="{FF2B5EF4-FFF2-40B4-BE49-F238E27FC236}">
                <a16:creationId xmlns:a16="http://schemas.microsoft.com/office/drawing/2014/main" id="{8FC995F9-D058-4F96-A82C-1F9C7EB36641}"/>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26E905CE-754F-4EA5-98D2-271B0AFF62AF}"/>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7" name="Title 1">
            <a:hlinkClick r:id="rId3" action="ppaction://hlinksldjump"/>
            <a:extLst>
              <a:ext uri="{FF2B5EF4-FFF2-40B4-BE49-F238E27FC236}">
                <a16:creationId xmlns:a16="http://schemas.microsoft.com/office/drawing/2014/main" id="{627784E2-1824-4E27-B576-CFFEBAA97E83}"/>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705ECF1D-2612-4A0E-A47B-24E7D92FE4CA}"/>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Earth’s Materials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2798A2C7-694B-4627-8389-FD55716C6B4E}"/>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400" dirty="0">
                <a:solidFill>
                  <a:schemeClr val="accent1">
                    <a:lumMod val="75000"/>
                  </a:schemeClr>
                </a:solidFill>
                <a:latin typeface="Century Gothic" pitchFamily="34" charset="0"/>
              </a:rPr>
              <a:t>I can participate in practical activities to extract useful substances from natural resources.</a:t>
            </a:r>
          </a:p>
          <a:p>
            <a:pPr algn="r" eaLnBrk="1" fontAlgn="auto" hangingPunct="1">
              <a:spcBef>
                <a:spcPts val="0"/>
              </a:spcBef>
              <a:spcAft>
                <a:spcPts val="0"/>
              </a:spcAft>
              <a:tabLst>
                <a:tab pos="6461125" algn="l"/>
              </a:tabLst>
              <a:defRPr/>
            </a:pPr>
            <a:r>
              <a:rPr lang="en-GB" sz="2400" b="1" dirty="0">
                <a:solidFill>
                  <a:schemeClr val="accent1">
                    <a:lumMod val="75000"/>
                  </a:schemeClr>
                </a:solidFill>
                <a:latin typeface="Century Gothic" pitchFamily="34" charset="0"/>
              </a:rPr>
              <a:t>SCN 3-17b</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 Investigates and describes how at least two useful substances can be extracted from natural resources, for example, metal from mineral ores, dyes from plants and oils from plants. </a:t>
            </a:r>
          </a:p>
        </p:txBody>
      </p:sp>
      <p:sp>
        <p:nvSpPr>
          <p:cNvPr id="6" name="Title 1">
            <a:extLst>
              <a:ext uri="{FF2B5EF4-FFF2-40B4-BE49-F238E27FC236}">
                <a16:creationId xmlns:a16="http://schemas.microsoft.com/office/drawing/2014/main" id="{992B65B4-8390-4ECC-A369-93D3BA7EBF51}"/>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E452293D-F4D3-4DCA-BBC8-271357F74709}"/>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BFF0FE94-5A51-4B31-9B6A-A9DC1A25844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4A2F1ABA-FCD1-4EEA-9D35-0E063D1AA40A}"/>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Chemical Changes</a:t>
            </a:r>
            <a:endParaRPr lang="en-GB" altLang="en-US" sz="4000" u="sng">
              <a:latin typeface="Century Gothic" panose="020B0502020202020204" pitchFamily="34" charset="0"/>
            </a:endParaRPr>
          </a:p>
        </p:txBody>
      </p:sp>
      <p:sp>
        <p:nvSpPr>
          <p:cNvPr id="9" name="Title 1">
            <a:extLst>
              <a:ext uri="{FF2B5EF4-FFF2-40B4-BE49-F238E27FC236}">
                <a16:creationId xmlns:a16="http://schemas.microsoft.com/office/drawing/2014/main" id="{3C4E594E-4371-47AB-BFAB-1B554A758D54}"/>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1" name="Title 1">
            <a:hlinkClick r:id="rId2" action="ppaction://hlinksldjump"/>
            <a:extLst>
              <a:ext uri="{FF2B5EF4-FFF2-40B4-BE49-F238E27FC236}">
                <a16:creationId xmlns:a16="http://schemas.microsoft.com/office/drawing/2014/main" id="{2D5B55B7-82E6-4AE3-9F3D-B1EB93A36AAE}"/>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Subtitle 2">
            <a:extLst>
              <a:ext uri="{FF2B5EF4-FFF2-40B4-BE49-F238E27FC236}">
                <a16:creationId xmlns:a16="http://schemas.microsoft.com/office/drawing/2014/main" id="{A5CA4C4D-653C-4080-9675-BADB3DEA3632}"/>
              </a:ext>
            </a:extLst>
          </p:cNvPr>
          <p:cNvSpPr>
            <a:spLocks noGrp="1"/>
          </p:cNvSpPr>
          <p:nvPr>
            <p:ph type="subTitle" idx="1"/>
          </p:nvPr>
        </p:nvSpPr>
        <p:spPr>
          <a:xfrm>
            <a:off x="323850" y="908050"/>
            <a:ext cx="8496300" cy="4824413"/>
          </a:xfrm>
        </p:spPr>
        <p:txBody>
          <a:bodyPr rtlCol="0">
            <a:noAutofit/>
          </a:bodyPr>
          <a:lstStyle/>
          <a:p>
            <a:pPr algn="l" eaLnBrk="1" fontAlgn="auto" hangingPunct="1">
              <a:spcBef>
                <a:spcPts val="0"/>
              </a:spcBef>
              <a:spcAft>
                <a:spcPts val="0"/>
              </a:spcAft>
              <a:tabLst>
                <a:tab pos="6461125" algn="l"/>
              </a:tabLst>
              <a:defRPr/>
            </a:pPr>
            <a:r>
              <a:rPr lang="en-GB" sz="2100" dirty="0">
                <a:solidFill>
                  <a:schemeClr val="accent1">
                    <a:lumMod val="75000"/>
                  </a:schemeClr>
                </a:solidFill>
                <a:latin typeface="Century Gothic" pitchFamily="34" charset="0"/>
              </a:rPr>
              <a:t>Having taken part in practical activities to compare the properties of acids and bases, I have demonstrated ways of measuring and adjusting pH and can describe the significance of pH in everyday life.	</a:t>
            </a:r>
            <a:r>
              <a:rPr lang="en-GB" sz="2100" b="1" dirty="0">
                <a:solidFill>
                  <a:schemeClr val="accent1">
                    <a:lumMod val="75000"/>
                  </a:schemeClr>
                </a:solidFill>
                <a:latin typeface="Century Gothic" pitchFamily="34" charset="0"/>
              </a:rPr>
              <a:t>SCN 3-18a</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Knows that indicators, such as universal indicator, are chemicals which produce different colours when placed in acid and alkali/bases.</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Investigates and describes the colour changes of indicators when added to acid/bases.</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Investigates and describes the pH of some everyday substances.</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Identifies substances as acidic (pH of less than 7), alkaline/basic (pH greater than 7) or neutral (equal to 7).</a:t>
            </a:r>
          </a:p>
          <a:p>
            <a:pPr marL="365125" indent="-365125" algn="l" eaLnBrk="1" fontAlgn="auto" hangingPunct="1">
              <a:spcBef>
                <a:spcPts val="0"/>
              </a:spcBef>
              <a:spcAft>
                <a:spcPts val="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Investigates and describes what happens to the pH when an acid is added to an alkali/basic. </a:t>
            </a:r>
          </a:p>
        </p:txBody>
      </p:sp>
      <p:sp>
        <p:nvSpPr>
          <p:cNvPr id="17" name="Title 1">
            <a:hlinkClick r:id="rId3" action="ppaction://hlinksldjump"/>
            <a:extLst>
              <a:ext uri="{FF2B5EF4-FFF2-40B4-BE49-F238E27FC236}">
                <a16:creationId xmlns:a16="http://schemas.microsoft.com/office/drawing/2014/main" id="{9F1962FE-64A2-404E-9DA7-3153DE7FA459}"/>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4" action="ppaction://hlinksldjump"/>
            <a:extLst>
              <a:ext uri="{FF2B5EF4-FFF2-40B4-BE49-F238E27FC236}">
                <a16:creationId xmlns:a16="http://schemas.microsoft.com/office/drawing/2014/main" id="{E246CCF2-7212-46EA-AC56-5F8B0636F928}"/>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0"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a:extLst>
              <a:ext uri="{FF2B5EF4-FFF2-40B4-BE49-F238E27FC236}">
                <a16:creationId xmlns:a16="http://schemas.microsoft.com/office/drawing/2014/main" id="{5BD7E069-9CD2-4CB8-A11D-5064C2568F7E}"/>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Chemical Changes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D8FD8F73-3DB7-45E6-A3C0-F77FD41FCA1E}"/>
              </a:ext>
            </a:extLst>
          </p:cNvPr>
          <p:cNvSpPr>
            <a:spLocks noGrp="1"/>
          </p:cNvSpPr>
          <p:nvPr>
            <p:ph type="subTitle" idx="1"/>
          </p:nvPr>
        </p:nvSpPr>
        <p:spPr>
          <a:xfrm>
            <a:off x="179388" y="908050"/>
            <a:ext cx="8640762" cy="4824413"/>
          </a:xfrm>
        </p:spPr>
        <p:txBody>
          <a:bodyPr rtlCol="0">
            <a:noAutofit/>
          </a:bodyPr>
          <a:lstStyle/>
          <a:p>
            <a:pPr algn="l" eaLnBrk="1" fontAlgn="auto" hangingPunct="1">
              <a:spcBef>
                <a:spcPts val="0"/>
              </a:spcBef>
              <a:spcAft>
                <a:spcPts val="0"/>
              </a:spcAft>
              <a:tabLst>
                <a:tab pos="6645275" algn="l"/>
                <a:tab pos="6811963" algn="l"/>
              </a:tabLst>
              <a:defRPr/>
            </a:pPr>
            <a:r>
              <a:rPr lang="en-GB" sz="2300" dirty="0">
                <a:solidFill>
                  <a:schemeClr val="accent1">
                    <a:lumMod val="75000"/>
                  </a:schemeClr>
                </a:solidFill>
                <a:latin typeface="Century Gothic" pitchFamily="34" charset="0"/>
              </a:rPr>
              <a:t>Through experimentation, I can identify indicators of chemical reactions having occurred. I can describe ways of controlling the rate of reactions and can relate my findings to the world around me.	</a:t>
            </a:r>
            <a:r>
              <a:rPr lang="en-GB" sz="2300" b="1" dirty="0">
                <a:solidFill>
                  <a:schemeClr val="accent1">
                    <a:lumMod val="75000"/>
                  </a:schemeClr>
                </a:solidFill>
                <a:latin typeface="Century Gothic" pitchFamily="34" charset="0"/>
              </a:rPr>
              <a:t>SCN 3-19a</a:t>
            </a:r>
          </a:p>
          <a:p>
            <a:pPr marL="365125" indent="-365125" algn="l" eaLnBrk="1" fontAlgn="auto" hangingPunct="1">
              <a:spcBef>
                <a:spcPts val="0"/>
              </a:spcBef>
              <a:spcAft>
                <a:spcPts val="0"/>
              </a:spcAft>
              <a:buFont typeface="Wingdings" pitchFamily="2" charset="2"/>
              <a:buChar char="§"/>
              <a:defRPr/>
            </a:pPr>
            <a:r>
              <a:rPr lang="en-GB" sz="2300" dirty="0">
                <a:solidFill>
                  <a:schemeClr val="accent1">
                    <a:lumMod val="75000"/>
                  </a:schemeClr>
                </a:solidFill>
                <a:latin typeface="Century Gothic" pitchFamily="34" charset="0"/>
              </a:rPr>
              <a:t>Identifies indicators of chemical reactions such as colour change, precipitate formation, release of gas, and/or a detectable energy change.</a:t>
            </a:r>
          </a:p>
          <a:p>
            <a:pPr marL="365125" indent="-365125" algn="l" eaLnBrk="1" fontAlgn="auto" hangingPunct="1">
              <a:spcBef>
                <a:spcPts val="0"/>
              </a:spcBef>
              <a:spcAft>
                <a:spcPts val="0"/>
              </a:spcAft>
              <a:buFont typeface="Wingdings" pitchFamily="2" charset="2"/>
              <a:buChar char="§"/>
              <a:defRPr/>
            </a:pPr>
            <a:r>
              <a:rPr lang="en-GB" sz="2300" dirty="0">
                <a:solidFill>
                  <a:schemeClr val="accent1">
                    <a:lumMod val="75000"/>
                  </a:schemeClr>
                </a:solidFill>
                <a:latin typeface="Century Gothic" pitchFamily="34" charset="0"/>
              </a:rPr>
              <a:t>Finds the relationship between particle size, concentration temperature and catalysts and the rate of a reaction.</a:t>
            </a:r>
          </a:p>
          <a:p>
            <a:pPr marL="365125" indent="-365125" algn="l" eaLnBrk="1" fontAlgn="auto" hangingPunct="1">
              <a:spcBef>
                <a:spcPts val="0"/>
              </a:spcBef>
              <a:spcAft>
                <a:spcPts val="0"/>
              </a:spcAft>
              <a:buFont typeface="Wingdings" pitchFamily="2" charset="2"/>
              <a:buChar char="§"/>
              <a:defRPr/>
            </a:pPr>
            <a:r>
              <a:rPr lang="en-GB" sz="2300" dirty="0">
                <a:solidFill>
                  <a:schemeClr val="accent1">
                    <a:lumMod val="75000"/>
                  </a:schemeClr>
                </a:solidFill>
                <a:latin typeface="Century Gothic" pitchFamily="34" charset="0"/>
              </a:rPr>
              <a:t>Explains how catalysts, including enzymes, can be used to speed up chemical reactions, and provides at least two everyday examples of reactions involving a catalyst. </a:t>
            </a:r>
          </a:p>
        </p:txBody>
      </p:sp>
      <p:sp>
        <p:nvSpPr>
          <p:cNvPr id="10" name="Title 1">
            <a:extLst>
              <a:ext uri="{FF2B5EF4-FFF2-40B4-BE49-F238E27FC236}">
                <a16:creationId xmlns:a16="http://schemas.microsoft.com/office/drawing/2014/main" id="{842E77D0-17FC-4B2C-A560-7B76C142D765}"/>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8" name="Title 1">
            <a:hlinkClick r:id="rId2" action="ppaction://hlinksldjump"/>
            <a:extLst>
              <a:ext uri="{FF2B5EF4-FFF2-40B4-BE49-F238E27FC236}">
                <a16:creationId xmlns:a16="http://schemas.microsoft.com/office/drawing/2014/main" id="{BB3CFEC2-73C1-44CF-A3F9-7231FB6C0370}"/>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9" name="Title 1">
            <a:hlinkClick r:id="rId3" action="ppaction://hlinksldjump"/>
            <a:extLst>
              <a:ext uri="{FF2B5EF4-FFF2-40B4-BE49-F238E27FC236}">
                <a16:creationId xmlns:a16="http://schemas.microsoft.com/office/drawing/2014/main" id="{673B32E4-36D4-42A9-BEB2-EA169472E4A5}"/>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2" name="Title 1">
            <a:hlinkClick r:id="rId4" action="ppaction://hlinksldjump"/>
            <a:extLst>
              <a:ext uri="{FF2B5EF4-FFF2-40B4-BE49-F238E27FC236}">
                <a16:creationId xmlns:a16="http://schemas.microsoft.com/office/drawing/2014/main" id="{13648736-EF0F-4A17-B18F-9BA09F3EA328}"/>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F9042C8C-68B9-4A36-A22C-4A8BAB5C4DB2}"/>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Chemical Changes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4EEACE6B-84EE-48E6-97B8-A57CAEC7ABBC}"/>
              </a:ext>
            </a:extLst>
          </p:cNvPr>
          <p:cNvSpPr>
            <a:spLocks noGrp="1"/>
          </p:cNvSpPr>
          <p:nvPr>
            <p:ph type="subTitle" idx="1"/>
          </p:nvPr>
        </p:nvSpPr>
        <p:spPr>
          <a:xfrm>
            <a:off x="323850" y="981075"/>
            <a:ext cx="8496300" cy="4679950"/>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I have helped to design and carry out practical activities to develop my understanding of chemical reactions involving the Earth’s materials. I can explain how we apply knowledge of these reactions in practical ways.</a:t>
            </a:r>
          </a:p>
          <a:p>
            <a:pPr algn="r" eaLnBrk="1" fontAlgn="auto" hangingPunct="1">
              <a:spcBef>
                <a:spcPts val="0"/>
              </a:spcBef>
              <a:spcAft>
                <a:spcPts val="0"/>
              </a:spcAft>
              <a:tabLst>
                <a:tab pos="6461125" algn="l"/>
              </a:tabLst>
              <a:defRPr/>
            </a:pPr>
            <a:r>
              <a:rPr lang="en-GB" sz="2200" b="1" dirty="0">
                <a:solidFill>
                  <a:schemeClr val="accent1">
                    <a:lumMod val="75000"/>
                  </a:schemeClr>
                </a:solidFill>
                <a:latin typeface="Century Gothic" pitchFamily="34" charset="0"/>
              </a:rPr>
              <a:t>SCN 3-19b</a:t>
            </a:r>
          </a:p>
          <a:p>
            <a:pPr marL="274638" indent="-274638"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Describes chemical reactions involving the Earth’s materials, for example, combustion of fossil fuels, carbonate rocks reacting with acid and the formation and impact of acid rain.</a:t>
            </a:r>
          </a:p>
        </p:txBody>
      </p:sp>
      <p:sp>
        <p:nvSpPr>
          <p:cNvPr id="8" name="Title 1">
            <a:extLst>
              <a:ext uri="{FF2B5EF4-FFF2-40B4-BE49-F238E27FC236}">
                <a16:creationId xmlns:a16="http://schemas.microsoft.com/office/drawing/2014/main" id="{007BEE62-6D7A-435B-94A7-6C661072ECC4}"/>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0" name="Title 1">
            <a:hlinkClick r:id="rId2" action="ppaction://hlinksldjump"/>
            <a:extLst>
              <a:ext uri="{FF2B5EF4-FFF2-40B4-BE49-F238E27FC236}">
                <a16:creationId xmlns:a16="http://schemas.microsoft.com/office/drawing/2014/main" id="{89173B7D-72ED-419F-9764-45CA2C2C9E3D}"/>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3" action="ppaction://hlinksldjump"/>
            <a:extLst>
              <a:ext uri="{FF2B5EF4-FFF2-40B4-BE49-F238E27FC236}">
                <a16:creationId xmlns:a16="http://schemas.microsoft.com/office/drawing/2014/main" id="{C73142EE-3099-4B52-B380-B71302850F9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3" name="Title 1">
            <a:hlinkClick r:id="rId4" action="ppaction://hlinksldjump"/>
            <a:extLst>
              <a:ext uri="{FF2B5EF4-FFF2-40B4-BE49-F238E27FC236}">
                <a16:creationId xmlns:a16="http://schemas.microsoft.com/office/drawing/2014/main" id="{97D9F3CE-044C-45CD-BAD3-F032638E46FB}"/>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F3571371-0D52-4F95-9B8B-3763FD4E888A}"/>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Topical Science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8EC88F44-3CF8-442B-A6C0-8F31E4209F4E}"/>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I have collaborated with others to find and present information on how scientists from Scotland and beyond have contributed to innovative research and development.</a:t>
            </a:r>
          </a:p>
          <a:p>
            <a:pPr algn="r" eaLnBrk="1" fontAlgn="auto" hangingPunct="1">
              <a:spcBef>
                <a:spcPts val="0"/>
              </a:spcBef>
              <a:spcAft>
                <a:spcPts val="0"/>
              </a:spcAft>
              <a:tabLst>
                <a:tab pos="6461125" algn="l"/>
              </a:tabLst>
              <a:defRPr/>
            </a:pPr>
            <a:r>
              <a:rPr lang="en-GB" sz="2200" b="1" dirty="0">
                <a:solidFill>
                  <a:schemeClr val="accent1">
                    <a:lumMod val="75000"/>
                  </a:schemeClr>
                </a:solidFill>
                <a:latin typeface="Century Gothic" pitchFamily="34" charset="0"/>
              </a:rPr>
              <a:t>SCN 3-20a</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Collaborates with others to research how scientists, and those who use science in their jobs, have contributed to the development of scientific ideas.</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Communicates findings in a suitable way to give an example of how scientists contribute to innovative research and development.</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Gives examples of how skills developed through science are used in a wide variety of jobs and careers including science, technology, engineering and mathematics (STEM) careers.</a:t>
            </a:r>
          </a:p>
        </p:txBody>
      </p:sp>
      <p:sp>
        <p:nvSpPr>
          <p:cNvPr id="8" name="Title 1">
            <a:extLst>
              <a:ext uri="{FF2B5EF4-FFF2-40B4-BE49-F238E27FC236}">
                <a16:creationId xmlns:a16="http://schemas.microsoft.com/office/drawing/2014/main" id="{9B84BD20-A249-421C-BCEA-B54FF8C7D351}"/>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13829AD5-2881-49A7-ABE8-2EC3BF170001}"/>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7" name="Title 1">
            <a:hlinkClick r:id="rId3" action="ppaction://hlinksldjump"/>
            <a:extLst>
              <a:ext uri="{FF2B5EF4-FFF2-40B4-BE49-F238E27FC236}">
                <a16:creationId xmlns:a16="http://schemas.microsoft.com/office/drawing/2014/main" id="{FFE4348C-CCBA-4E22-9E83-A78B32A4B8DA}"/>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3 Science</a:t>
            </a:r>
            <a:endParaRPr lang="en-GB" sz="2400" dirty="0">
              <a:solidFill>
                <a:srgbClr val="4F81BD">
                  <a:lumMod val="75000"/>
                </a:srgbClr>
              </a:solidFill>
              <a:latin typeface="Century Gothic" pitchFamily="34" charset="0"/>
              <a:cs typeface="+mn-cs"/>
            </a:endParaRPr>
          </a:p>
        </p:txBody>
      </p:sp>
      <p:sp>
        <p:nvSpPr>
          <p:cNvPr id="10" name="Title 1">
            <a:hlinkClick r:id="" action="ppaction://hlinkshowjump?jump=firstslide"/>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LINK</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FE2875DC-40B3-4B6D-B3F0-DF3D71BA9ED3}"/>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Topical Science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1A4392E-2314-4715-B0F8-5E2F6E35AFBA}"/>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400" dirty="0">
                <a:solidFill>
                  <a:schemeClr val="accent1">
                    <a:lumMod val="75000"/>
                  </a:schemeClr>
                </a:solidFill>
                <a:latin typeface="Century Gothic" pitchFamily="34" charset="0"/>
              </a:rPr>
              <a:t>Through research and discussion, I have contributed to evaluations of media items with regard to scientific content and ethical implications.</a:t>
            </a:r>
          </a:p>
          <a:p>
            <a:pPr algn="r" eaLnBrk="1" fontAlgn="auto" hangingPunct="1">
              <a:spcBef>
                <a:spcPts val="0"/>
              </a:spcBef>
              <a:spcAft>
                <a:spcPts val="0"/>
              </a:spcAft>
              <a:tabLst>
                <a:tab pos="6461125" algn="l"/>
              </a:tabLst>
              <a:defRPr/>
            </a:pPr>
            <a:r>
              <a:rPr lang="en-GB" sz="2400" b="1" dirty="0">
                <a:solidFill>
                  <a:schemeClr val="accent1">
                    <a:lumMod val="75000"/>
                  </a:schemeClr>
                </a:solidFill>
                <a:latin typeface="Century Gothic" pitchFamily="34" charset="0"/>
              </a:rPr>
              <a:t>SCN 3-20b</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Demonstrates understanding of bias and separates fact from opinion taking into account a range of reasons for bias, for example, selective sampling and political views.</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Analyses the scientific content in media items and presents a reasoned argument on the ethical implications of the scientific issue being explored.</a:t>
            </a:r>
          </a:p>
        </p:txBody>
      </p:sp>
      <p:sp>
        <p:nvSpPr>
          <p:cNvPr id="6" name="Title 1">
            <a:extLst>
              <a:ext uri="{FF2B5EF4-FFF2-40B4-BE49-F238E27FC236}">
                <a16:creationId xmlns:a16="http://schemas.microsoft.com/office/drawing/2014/main" id="{863E100B-DAEF-4845-8BC6-D95D3F85D22C}"/>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5577162C-312D-4C55-893D-021A9A431DC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51591867-BA80-4E89-AA90-742FC7F96374}"/>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3 Science</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43C9A51C-FD3B-453C-AB77-893086592D1C}"/>
              </a:ext>
            </a:extLst>
          </p:cNvPr>
          <p:cNvSpPr>
            <a:spLocks noGrp="1"/>
          </p:cNvSpPr>
          <p:nvPr>
            <p:ph type="ctrTitle"/>
          </p:nvPr>
        </p:nvSpPr>
        <p:spPr>
          <a:xfrm>
            <a:off x="395288" y="620713"/>
            <a:ext cx="8280400" cy="863600"/>
          </a:xfrm>
        </p:spPr>
        <p:txBody>
          <a:bodyPr/>
          <a:lstStyle/>
          <a:p>
            <a:pPr eaLnBrk="1" hangingPunct="1"/>
            <a:r>
              <a:rPr lang="en-GB" altLang="en-US" b="1">
                <a:latin typeface="Century Gothic" panose="020B0502020202020204" pitchFamily="34" charset="0"/>
              </a:rPr>
              <a:t>Level 4 Science Benchmarks</a:t>
            </a:r>
          </a:p>
        </p:txBody>
      </p:sp>
      <p:sp>
        <p:nvSpPr>
          <p:cNvPr id="7" name="Title 1">
            <a:hlinkClick r:id="rId2" action="ppaction://hlinksldjump"/>
            <a:extLst>
              <a:ext uri="{FF2B5EF4-FFF2-40B4-BE49-F238E27FC236}">
                <a16:creationId xmlns:a16="http://schemas.microsoft.com/office/drawing/2014/main" id="{5219F555-66F7-4926-AD3B-D4480C2A21DE}"/>
              </a:ext>
            </a:extLst>
          </p:cNvPr>
          <p:cNvSpPr txBox="1">
            <a:spLocks/>
          </p:cNvSpPr>
          <p:nvPr/>
        </p:nvSpPr>
        <p:spPr>
          <a:xfrm>
            <a:off x="395288" y="2606675"/>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Electricity, Forces and Waves</a:t>
            </a:r>
            <a:endParaRPr lang="en-GB" sz="3600" dirty="0">
              <a:solidFill>
                <a:srgbClr val="4F81BD">
                  <a:lumMod val="75000"/>
                </a:srgbClr>
              </a:solidFill>
              <a:latin typeface="Century Gothic" pitchFamily="34" charset="0"/>
              <a:cs typeface="+mn-cs"/>
            </a:endParaRPr>
          </a:p>
        </p:txBody>
      </p:sp>
      <p:sp>
        <p:nvSpPr>
          <p:cNvPr id="8" name="Title 1">
            <a:hlinkClick r:id="rId3" action="ppaction://hlinksldjump"/>
            <a:extLst>
              <a:ext uri="{FF2B5EF4-FFF2-40B4-BE49-F238E27FC236}">
                <a16:creationId xmlns:a16="http://schemas.microsoft.com/office/drawing/2014/main" id="{E2A8B861-94EA-4C89-A36C-E42E555673BE}"/>
              </a:ext>
            </a:extLst>
          </p:cNvPr>
          <p:cNvSpPr txBox="1">
            <a:spLocks/>
          </p:cNvSpPr>
          <p:nvPr/>
        </p:nvSpPr>
        <p:spPr>
          <a:xfrm>
            <a:off x="395288" y="36147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Biological Systems</a:t>
            </a:r>
            <a:endParaRPr lang="en-GB" sz="36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AEEC3D89-D7EB-4F32-8A17-9ECE8E15B766}"/>
              </a:ext>
            </a:extLst>
          </p:cNvPr>
          <p:cNvSpPr txBox="1">
            <a:spLocks/>
          </p:cNvSpPr>
          <p:nvPr/>
        </p:nvSpPr>
        <p:spPr>
          <a:xfrm>
            <a:off x="395288" y="4695825"/>
            <a:ext cx="8280400" cy="820738"/>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Materials </a:t>
            </a:r>
            <a:endParaRPr lang="en-GB" sz="3600" dirty="0">
              <a:solidFill>
                <a:srgbClr val="4F81BD">
                  <a:lumMod val="75000"/>
                </a:srgbClr>
              </a:solidFill>
              <a:latin typeface="Century Gothic" pitchFamily="34" charset="0"/>
              <a:cs typeface="+mn-cs"/>
            </a:endParaRPr>
          </a:p>
        </p:txBody>
      </p:sp>
      <p:sp>
        <p:nvSpPr>
          <p:cNvPr id="11" name="Title 1">
            <a:hlinkClick r:id="rId5" action="ppaction://hlinksldjump"/>
            <a:extLst>
              <a:ext uri="{FF2B5EF4-FFF2-40B4-BE49-F238E27FC236}">
                <a16:creationId xmlns:a16="http://schemas.microsoft.com/office/drawing/2014/main" id="{95CA1380-B000-4620-BE67-E7D97796B00A}"/>
              </a:ext>
            </a:extLst>
          </p:cNvPr>
          <p:cNvSpPr txBox="1">
            <a:spLocks/>
          </p:cNvSpPr>
          <p:nvPr/>
        </p:nvSpPr>
        <p:spPr>
          <a:xfrm>
            <a:off x="395288" y="5703888"/>
            <a:ext cx="8280400" cy="820737"/>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Topic Science</a:t>
            </a:r>
            <a:endParaRPr lang="en-GB" sz="3600" dirty="0">
              <a:solidFill>
                <a:srgbClr val="4F81BD">
                  <a:lumMod val="75000"/>
                </a:srgbClr>
              </a:solidFill>
              <a:latin typeface="Century Gothic" pitchFamily="34" charset="0"/>
              <a:cs typeface="+mn-cs"/>
            </a:endParaRPr>
          </a:p>
        </p:txBody>
      </p:sp>
      <p:sp>
        <p:nvSpPr>
          <p:cNvPr id="12" name="Title 1">
            <a:hlinkClick r:id="rId6" action="ppaction://hlinksldjump"/>
            <a:extLst>
              <a:ext uri="{FF2B5EF4-FFF2-40B4-BE49-F238E27FC236}">
                <a16:creationId xmlns:a16="http://schemas.microsoft.com/office/drawing/2014/main" id="{9C337630-040A-4A11-9D1B-B0BA62E8D367}"/>
              </a:ext>
            </a:extLst>
          </p:cNvPr>
          <p:cNvSpPr txBox="1">
            <a:spLocks/>
          </p:cNvSpPr>
          <p:nvPr/>
        </p:nvSpPr>
        <p:spPr>
          <a:xfrm>
            <a:off x="395288" y="1527175"/>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Planet Earth</a:t>
            </a:r>
            <a:endParaRPr lang="en-GB" sz="3600" dirty="0">
              <a:solidFill>
                <a:srgbClr val="4F81BD">
                  <a:lumMod val="75000"/>
                </a:srgbClr>
              </a:solidFill>
              <a:latin typeface="Century Gothic" pitchFamily="34" charset="0"/>
              <a:cs typeface="+mn-cs"/>
            </a:endParaRPr>
          </a:p>
        </p:txBody>
      </p:sp>
      <p:sp>
        <p:nvSpPr>
          <p:cNvPr id="10" name="TextBox 9">
            <a:hlinkClick r:id="rId7" action="ppaction://hlinksldjump"/>
            <a:extLst>
              <a:ext uri="{FF2B5EF4-FFF2-40B4-BE49-F238E27FC236}">
                <a16:creationId xmlns:a16="http://schemas.microsoft.com/office/drawing/2014/main" id="{180324CA-02DE-4FD0-B336-C909501075B9}"/>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hlinkClick r:id="rId2" action="ppaction://hlinksldjump"/>
            <a:extLst>
              <a:ext uri="{FF2B5EF4-FFF2-40B4-BE49-F238E27FC236}">
                <a16:creationId xmlns:a16="http://schemas.microsoft.com/office/drawing/2014/main" id="{F39A1622-9808-458B-913F-D4290C20CFD4}"/>
              </a:ext>
            </a:extLst>
          </p:cNvPr>
          <p:cNvSpPr txBox="1">
            <a:spLocks/>
          </p:cNvSpPr>
          <p:nvPr/>
        </p:nvSpPr>
        <p:spPr>
          <a:xfrm>
            <a:off x="395288" y="25352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Energy Sources &amp; Sustainability</a:t>
            </a:r>
          </a:p>
        </p:txBody>
      </p:sp>
      <p:sp>
        <p:nvSpPr>
          <p:cNvPr id="8" name="Title 1">
            <a:hlinkClick r:id="rId3" action="ppaction://hlinksldjump"/>
            <a:extLst>
              <a:ext uri="{FF2B5EF4-FFF2-40B4-BE49-F238E27FC236}">
                <a16:creationId xmlns:a16="http://schemas.microsoft.com/office/drawing/2014/main" id="{BFC7E951-8BA9-4AC2-9AC3-AF7D2EAE5828}"/>
              </a:ext>
            </a:extLst>
          </p:cNvPr>
          <p:cNvSpPr txBox="1">
            <a:spLocks/>
          </p:cNvSpPr>
          <p:nvPr/>
        </p:nvSpPr>
        <p:spPr>
          <a:xfrm>
            <a:off x="395288" y="3543300"/>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Processes of the Planet</a:t>
            </a:r>
          </a:p>
        </p:txBody>
      </p:sp>
      <p:sp>
        <p:nvSpPr>
          <p:cNvPr id="9" name="Title 1">
            <a:hlinkClick r:id="rId4" action="ppaction://hlinksldjump"/>
            <a:extLst>
              <a:ext uri="{FF2B5EF4-FFF2-40B4-BE49-F238E27FC236}">
                <a16:creationId xmlns:a16="http://schemas.microsoft.com/office/drawing/2014/main" id="{142C7DF5-297E-41CB-9BFB-E5E487591812}"/>
              </a:ext>
            </a:extLst>
          </p:cNvPr>
          <p:cNvSpPr txBox="1">
            <a:spLocks/>
          </p:cNvSpPr>
          <p:nvPr/>
        </p:nvSpPr>
        <p:spPr>
          <a:xfrm>
            <a:off x="395288" y="455136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Space</a:t>
            </a:r>
          </a:p>
        </p:txBody>
      </p:sp>
      <p:sp>
        <p:nvSpPr>
          <p:cNvPr id="12" name="Title 1">
            <a:hlinkClick r:id="rId5" action="ppaction://hlinksldjump"/>
            <a:extLst>
              <a:ext uri="{FF2B5EF4-FFF2-40B4-BE49-F238E27FC236}">
                <a16:creationId xmlns:a16="http://schemas.microsoft.com/office/drawing/2014/main" id="{5FBA7096-B36D-435D-9885-8E2DF7A78F4B}"/>
              </a:ext>
            </a:extLst>
          </p:cNvPr>
          <p:cNvSpPr txBox="1">
            <a:spLocks/>
          </p:cNvSpPr>
          <p:nvPr/>
        </p:nvSpPr>
        <p:spPr>
          <a:xfrm>
            <a:off x="395288" y="14843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Biodiversity &amp; </a:t>
            </a:r>
            <a:r>
              <a:rPr lang="en-GB" sz="3600" dirty="0" err="1">
                <a:solidFill>
                  <a:srgbClr val="4F81BD">
                    <a:lumMod val="75000"/>
                  </a:srgbClr>
                </a:solidFill>
                <a:latin typeface="Century Gothic" pitchFamily="34" charset="0"/>
                <a:cs typeface="+mn-cs"/>
              </a:rPr>
              <a:t>Interdepence</a:t>
            </a:r>
            <a:endParaRPr lang="en-GB" sz="3600" dirty="0">
              <a:solidFill>
                <a:srgbClr val="4F81BD">
                  <a:lumMod val="75000"/>
                </a:srgbClr>
              </a:solidFill>
              <a:latin typeface="Century Gothic" pitchFamily="34" charset="0"/>
              <a:cs typeface="+mn-cs"/>
            </a:endParaRPr>
          </a:p>
        </p:txBody>
      </p:sp>
      <p:sp>
        <p:nvSpPr>
          <p:cNvPr id="13" name="Title 1">
            <a:extLst>
              <a:ext uri="{FF2B5EF4-FFF2-40B4-BE49-F238E27FC236}">
                <a16:creationId xmlns:a16="http://schemas.microsoft.com/office/drawing/2014/main" id="{147C32CD-D78A-4C82-A238-99A06DE49BDD}"/>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Planet Earth</a:t>
            </a:r>
            <a:endParaRPr lang="en-GB" sz="3600" dirty="0">
              <a:solidFill>
                <a:srgbClr val="4F81BD">
                  <a:lumMod val="75000"/>
                </a:srgbClr>
              </a:solidFill>
              <a:latin typeface="Century Gothic" pitchFamily="34" charset="0"/>
              <a:cs typeface="+mn-cs"/>
            </a:endParaRPr>
          </a:p>
        </p:txBody>
      </p:sp>
      <p:sp>
        <p:nvSpPr>
          <p:cNvPr id="14" name="Title 1">
            <a:hlinkClick r:id="rId6" action="ppaction://hlinksldjump"/>
            <a:extLst>
              <a:ext uri="{FF2B5EF4-FFF2-40B4-BE49-F238E27FC236}">
                <a16:creationId xmlns:a16="http://schemas.microsoft.com/office/drawing/2014/main" id="{AB23A7CC-19B4-4933-9D37-4CF0DE95B04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4 Science</a:t>
            </a:r>
            <a:endParaRPr lang="en-GB" sz="2400" dirty="0">
              <a:solidFill>
                <a:srgbClr val="4F81BD">
                  <a:lumMod val="75000"/>
                </a:srgbClr>
              </a:solidFill>
              <a:latin typeface="Century Gothic" pitchFamily="34" charset="0"/>
              <a:cs typeface="+mn-cs"/>
            </a:endParaRPr>
          </a:p>
        </p:txBody>
      </p:sp>
      <p:sp>
        <p:nvSpPr>
          <p:cNvPr id="10" name="Title 1">
            <a:hlinkClick r:id="rId7"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1E38DBA7-B97D-48C0-9554-364B65C2FA3B}"/>
              </a:ext>
            </a:extLst>
          </p:cNvPr>
          <p:cNvSpPr>
            <a:spLocks noGrp="1"/>
          </p:cNvSpPr>
          <p:nvPr>
            <p:ph type="ctrTitle"/>
          </p:nvPr>
        </p:nvSpPr>
        <p:spPr>
          <a:xfrm>
            <a:off x="685800" y="620688"/>
            <a:ext cx="7772400" cy="893763"/>
          </a:xfrm>
        </p:spPr>
        <p:txBody>
          <a:bodyPr/>
          <a:lstStyle/>
          <a:p>
            <a:r>
              <a:rPr lang="en-GB" altLang="en-US" sz="3600" dirty="0">
                <a:solidFill>
                  <a:srgbClr val="0033CC"/>
                </a:solidFill>
                <a:latin typeface="Century Gothic" panose="020B0502020202020204" pitchFamily="34" charset="0"/>
              </a:rPr>
              <a:t>Cells</a:t>
            </a:r>
          </a:p>
        </p:txBody>
      </p:sp>
      <p:sp>
        <p:nvSpPr>
          <p:cNvPr id="9" name="TextBox 8">
            <a:hlinkClick r:id="rId2" action="ppaction://hlinksldjump"/>
            <a:extLst>
              <a:ext uri="{FF2B5EF4-FFF2-40B4-BE49-F238E27FC236}">
                <a16:creationId xmlns:a16="http://schemas.microsoft.com/office/drawing/2014/main" id="{88138F95-525D-461B-8893-2C350ED94B3B}"/>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ction="ppaction://hlinksldjump"/>
            <a:extLst>
              <a:ext uri="{FF2B5EF4-FFF2-40B4-BE49-F238E27FC236}">
                <a16:creationId xmlns:a16="http://schemas.microsoft.com/office/drawing/2014/main" id="{DD1E3184-B536-4B7C-BA07-623C8704FDF8}"/>
              </a:ext>
            </a:extLst>
          </p:cNvPr>
          <p:cNvSpPr txBox="1"/>
          <p:nvPr/>
        </p:nvSpPr>
        <p:spPr>
          <a:xfrm>
            <a:off x="5436096" y="165100"/>
            <a:ext cx="3565029" cy="5232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Biological Systems</a:t>
            </a:r>
          </a:p>
        </p:txBody>
      </p:sp>
      <p:sp>
        <p:nvSpPr>
          <p:cNvPr id="21" name="TextBox 20">
            <a:hlinkClick r:id="rId4"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22" name="TextBox 21">
            <a:hlinkClick r:id="rId5"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0" name="TextBox 9">
            <a:hlinkClick r:id="rId6" action="ppaction://hlinksldjump"/>
            <a:extLst>
              <a:ext uri="{FF2B5EF4-FFF2-40B4-BE49-F238E27FC236}">
                <a16:creationId xmlns:a16="http://schemas.microsoft.com/office/drawing/2014/main" id="{0A8D7C95-DF15-4A7C-9B66-9ECA518FF1C7}"/>
              </a:ext>
            </a:extLst>
          </p:cNvPr>
          <p:cNvSpPr txBox="1"/>
          <p:nvPr/>
        </p:nvSpPr>
        <p:spPr>
          <a:xfrm>
            <a:off x="390912" y="19168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Biomedical Scientist</a:t>
            </a:r>
            <a:endParaRPr lang="en-US" dirty="0">
              <a:solidFill>
                <a:srgbClr val="0033CC"/>
              </a:solidFill>
              <a:latin typeface="Century Gothic" panose="020B0502020202020204" pitchFamily="34" charset="0"/>
            </a:endParaRPr>
          </a:p>
        </p:txBody>
      </p:sp>
      <p:sp>
        <p:nvSpPr>
          <p:cNvPr id="12" name="TextBox 11">
            <a:hlinkClick r:id="rId7" action="ppaction://hlinksldjump"/>
            <a:extLst>
              <a:ext uri="{FF2B5EF4-FFF2-40B4-BE49-F238E27FC236}">
                <a16:creationId xmlns:a16="http://schemas.microsoft.com/office/drawing/2014/main" id="{D92A7CB6-1158-4129-92AE-7BF9CD0D7A6B}"/>
              </a:ext>
            </a:extLst>
          </p:cNvPr>
          <p:cNvSpPr txBox="1"/>
          <p:nvPr/>
        </p:nvSpPr>
        <p:spPr>
          <a:xfrm>
            <a:off x="390912" y="3502169"/>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Doctor</a:t>
            </a:r>
            <a:endParaRPr lang="en-US" dirty="0">
              <a:solidFill>
                <a:srgbClr val="0033CC"/>
              </a:solidFill>
              <a:latin typeface="Century Gothic" panose="020B0502020202020204" pitchFamily="34" charset="0"/>
            </a:endParaRPr>
          </a:p>
        </p:txBody>
      </p:sp>
      <p:sp>
        <p:nvSpPr>
          <p:cNvPr id="13" name="TextBox 12">
            <a:hlinkClick r:id="rId8" action="ppaction://hlinksldjump"/>
            <a:extLst>
              <a:ext uri="{FF2B5EF4-FFF2-40B4-BE49-F238E27FC236}">
                <a16:creationId xmlns:a16="http://schemas.microsoft.com/office/drawing/2014/main" id="{717DEAFA-9B2B-481C-93FC-D6AD34FFADAA}"/>
              </a:ext>
            </a:extLst>
          </p:cNvPr>
          <p:cNvSpPr txBox="1"/>
          <p:nvPr/>
        </p:nvSpPr>
        <p:spPr>
          <a:xfrm>
            <a:off x="5004048" y="299695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Nurse</a:t>
            </a:r>
            <a:endParaRPr lang="en-US" dirty="0">
              <a:solidFill>
                <a:srgbClr val="0033CC"/>
              </a:solidFill>
              <a:latin typeface="Century Gothic" panose="020B0502020202020204" pitchFamily="34" charset="0"/>
            </a:endParaRPr>
          </a:p>
        </p:txBody>
      </p:sp>
      <p:sp>
        <p:nvSpPr>
          <p:cNvPr id="15" name="TextBox 14">
            <a:hlinkClick r:id="rId9" action="ppaction://hlinksldjump"/>
            <a:extLst>
              <a:ext uri="{FF2B5EF4-FFF2-40B4-BE49-F238E27FC236}">
                <a16:creationId xmlns:a16="http://schemas.microsoft.com/office/drawing/2014/main" id="{55741A6C-E16A-4547-8B26-6237213DF9D4}"/>
              </a:ext>
            </a:extLst>
          </p:cNvPr>
          <p:cNvSpPr txBox="1"/>
          <p:nvPr/>
        </p:nvSpPr>
        <p:spPr>
          <a:xfrm>
            <a:off x="5004048" y="141393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Forensic Scientist</a:t>
            </a:r>
          </a:p>
        </p:txBody>
      </p:sp>
      <p:sp>
        <p:nvSpPr>
          <p:cNvPr id="18" name="TextBox 17">
            <a:hlinkClick r:id="rId10" action="ppaction://hlinksldjump"/>
            <a:extLst>
              <a:ext uri="{FF2B5EF4-FFF2-40B4-BE49-F238E27FC236}">
                <a16:creationId xmlns:a16="http://schemas.microsoft.com/office/drawing/2014/main" id="{956C7738-85F8-4567-A275-D321A74DC5FC}"/>
              </a:ext>
            </a:extLst>
          </p:cNvPr>
          <p:cNvSpPr txBox="1"/>
          <p:nvPr/>
        </p:nvSpPr>
        <p:spPr>
          <a:xfrm>
            <a:off x="5004048" y="19168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Geneticist / Clinical Scientist</a:t>
            </a:r>
            <a:endParaRPr lang="en-US" dirty="0">
              <a:solidFill>
                <a:srgbClr val="0033CC"/>
              </a:solidFill>
              <a:latin typeface="Century Gothic" panose="020B0502020202020204" pitchFamily="34" charset="0"/>
            </a:endParaRPr>
          </a:p>
        </p:txBody>
      </p:sp>
      <p:sp>
        <p:nvSpPr>
          <p:cNvPr id="23" name="TextBox 22">
            <a:hlinkClick r:id="rId11" action="ppaction://hlinksldjump"/>
            <a:extLst>
              <a:ext uri="{FF2B5EF4-FFF2-40B4-BE49-F238E27FC236}">
                <a16:creationId xmlns:a16="http://schemas.microsoft.com/office/drawing/2014/main" id="{F80170BD-F238-4AE0-A1BC-11A276E72A40}"/>
              </a:ext>
            </a:extLst>
          </p:cNvPr>
          <p:cNvSpPr txBox="1"/>
          <p:nvPr/>
        </p:nvSpPr>
        <p:spPr>
          <a:xfrm>
            <a:off x="5004048" y="248360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Microbiologist</a:t>
            </a:r>
            <a:endParaRPr lang="en-US" dirty="0">
              <a:solidFill>
                <a:srgbClr val="0033CC"/>
              </a:solidFill>
              <a:latin typeface="Century Gothic" panose="020B0502020202020204" pitchFamily="34" charset="0"/>
            </a:endParaRPr>
          </a:p>
        </p:txBody>
      </p:sp>
      <p:sp>
        <p:nvSpPr>
          <p:cNvPr id="24" name="TextBox 23">
            <a:hlinkClick r:id="rId12" action="ppaction://hlinksldjump"/>
            <a:extLst>
              <a:ext uri="{FF2B5EF4-FFF2-40B4-BE49-F238E27FC236}">
                <a16:creationId xmlns:a16="http://schemas.microsoft.com/office/drawing/2014/main" id="{678758DA-629F-454D-846E-C1603ABC2BD9}"/>
              </a:ext>
            </a:extLst>
          </p:cNvPr>
          <p:cNvSpPr txBox="1"/>
          <p:nvPr/>
        </p:nvSpPr>
        <p:spPr>
          <a:xfrm>
            <a:off x="390912" y="402771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Environmental Health Officer</a:t>
            </a:r>
          </a:p>
        </p:txBody>
      </p:sp>
      <p:sp>
        <p:nvSpPr>
          <p:cNvPr id="25" name="TextBox 24">
            <a:hlinkClick r:id="rId13" action="ppaction://hlinksldjump"/>
            <a:extLst>
              <a:ext uri="{FF2B5EF4-FFF2-40B4-BE49-F238E27FC236}">
                <a16:creationId xmlns:a16="http://schemas.microsoft.com/office/drawing/2014/main" id="{95B166C8-CD13-4E23-A81F-53DF499F5E7C}"/>
              </a:ext>
            </a:extLst>
          </p:cNvPr>
          <p:cNvSpPr txBox="1"/>
          <p:nvPr/>
        </p:nvSpPr>
        <p:spPr>
          <a:xfrm>
            <a:off x="5004048" y="356372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Pathologist</a:t>
            </a:r>
            <a:endParaRPr lang="en-US" dirty="0">
              <a:solidFill>
                <a:srgbClr val="0033CC"/>
              </a:solidFill>
              <a:latin typeface="Century Gothic" panose="020B0502020202020204" pitchFamily="34" charset="0"/>
            </a:endParaRPr>
          </a:p>
        </p:txBody>
      </p:sp>
      <p:sp>
        <p:nvSpPr>
          <p:cNvPr id="26" name="TextBox 25">
            <a:hlinkClick r:id="rId14" action="ppaction://hlinksldjump"/>
            <a:extLst>
              <a:ext uri="{FF2B5EF4-FFF2-40B4-BE49-F238E27FC236}">
                <a16:creationId xmlns:a16="http://schemas.microsoft.com/office/drawing/2014/main" id="{A6EA4015-1086-4EF1-9964-F149E36BCDA0}"/>
              </a:ext>
            </a:extLst>
          </p:cNvPr>
          <p:cNvSpPr txBox="1"/>
          <p:nvPr/>
        </p:nvSpPr>
        <p:spPr>
          <a:xfrm>
            <a:off x="5004048" y="407707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Pharmacist</a:t>
            </a:r>
            <a:endParaRPr lang="en-US" dirty="0">
              <a:solidFill>
                <a:srgbClr val="0033CC"/>
              </a:solidFill>
              <a:latin typeface="Century Gothic" panose="020B0502020202020204" pitchFamily="34" charset="0"/>
            </a:endParaRPr>
          </a:p>
        </p:txBody>
      </p:sp>
      <p:sp>
        <p:nvSpPr>
          <p:cNvPr id="27" name="TextBox 26">
            <a:hlinkClick r:id="rId15" action="ppaction://hlinksldjump"/>
            <a:extLst>
              <a:ext uri="{FF2B5EF4-FFF2-40B4-BE49-F238E27FC236}">
                <a16:creationId xmlns:a16="http://schemas.microsoft.com/office/drawing/2014/main" id="{9F1EC6F5-5F17-4E24-A086-761495E53087}"/>
              </a:ext>
            </a:extLst>
          </p:cNvPr>
          <p:cNvSpPr txBox="1"/>
          <p:nvPr/>
        </p:nvSpPr>
        <p:spPr>
          <a:xfrm>
            <a:off x="390912" y="515719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Food Technologist</a:t>
            </a:r>
            <a:endParaRPr lang="en-US" dirty="0">
              <a:solidFill>
                <a:srgbClr val="0033CC"/>
              </a:solidFill>
              <a:latin typeface="Century Gothic" panose="020B0502020202020204" pitchFamily="34" charset="0"/>
            </a:endParaRPr>
          </a:p>
        </p:txBody>
      </p:sp>
      <p:sp>
        <p:nvSpPr>
          <p:cNvPr id="29" name="TextBox 28">
            <a:hlinkClick r:id="rId16" action="ppaction://hlinksldjump"/>
            <a:extLst>
              <a:ext uri="{FF2B5EF4-FFF2-40B4-BE49-F238E27FC236}">
                <a16:creationId xmlns:a16="http://schemas.microsoft.com/office/drawing/2014/main" id="{22513E7C-A68E-4BC7-BFD8-9675531A9F03}"/>
              </a:ext>
            </a:extLst>
          </p:cNvPr>
          <p:cNvSpPr txBox="1"/>
          <p:nvPr/>
        </p:nvSpPr>
        <p:spPr>
          <a:xfrm>
            <a:off x="390912" y="299811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Brewer</a:t>
            </a:r>
            <a:endParaRPr lang="en-US" dirty="0">
              <a:solidFill>
                <a:srgbClr val="0033CC"/>
              </a:solidFill>
              <a:latin typeface="Century Gothic" panose="020B0502020202020204" pitchFamily="34" charset="0"/>
            </a:endParaRPr>
          </a:p>
        </p:txBody>
      </p:sp>
      <p:sp>
        <p:nvSpPr>
          <p:cNvPr id="30" name="TextBox 29">
            <a:hlinkClick r:id="rId17" action="ppaction://hlinksldjump"/>
            <a:extLst>
              <a:ext uri="{FF2B5EF4-FFF2-40B4-BE49-F238E27FC236}">
                <a16:creationId xmlns:a16="http://schemas.microsoft.com/office/drawing/2014/main" id="{87FF61DB-DAC1-4939-8D6D-5BA039C9234F}"/>
              </a:ext>
            </a:extLst>
          </p:cNvPr>
          <p:cNvSpPr txBox="1"/>
          <p:nvPr/>
        </p:nvSpPr>
        <p:spPr>
          <a:xfrm>
            <a:off x="5004048" y="464384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Pharmacologist</a:t>
            </a:r>
            <a:endParaRPr lang="en-US" dirty="0">
              <a:solidFill>
                <a:srgbClr val="0033CC"/>
              </a:solidFill>
              <a:latin typeface="Century Gothic" panose="020B0502020202020204" pitchFamily="34" charset="0"/>
            </a:endParaRPr>
          </a:p>
        </p:txBody>
      </p:sp>
      <p:sp>
        <p:nvSpPr>
          <p:cNvPr id="31" name="TextBox 30">
            <a:hlinkClick r:id="rId18" action="ppaction://hlinksldjump"/>
            <a:extLst>
              <a:ext uri="{FF2B5EF4-FFF2-40B4-BE49-F238E27FC236}">
                <a16:creationId xmlns:a16="http://schemas.microsoft.com/office/drawing/2014/main" id="{8102D4ED-D645-40A3-B09A-4825016D54D4}"/>
              </a:ext>
            </a:extLst>
          </p:cNvPr>
          <p:cNvSpPr txBox="1"/>
          <p:nvPr/>
        </p:nvSpPr>
        <p:spPr>
          <a:xfrm>
            <a:off x="390912" y="141277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Baker</a:t>
            </a:r>
          </a:p>
        </p:txBody>
      </p:sp>
      <p:sp>
        <p:nvSpPr>
          <p:cNvPr id="28" name="TextBox 27">
            <a:hlinkClick r:id="rId19" action="ppaction://hlinksldjump"/>
            <a:extLst>
              <a:ext uri="{FF2B5EF4-FFF2-40B4-BE49-F238E27FC236}">
                <a16:creationId xmlns:a16="http://schemas.microsoft.com/office/drawing/2014/main" id="{9F1EC6F5-5F17-4E24-A086-761495E53087}"/>
              </a:ext>
            </a:extLst>
          </p:cNvPr>
          <p:cNvSpPr txBox="1"/>
          <p:nvPr/>
        </p:nvSpPr>
        <p:spPr>
          <a:xfrm>
            <a:off x="395536" y="458112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Fermentation Scientist</a:t>
            </a:r>
            <a:endParaRPr lang="en-US" dirty="0">
              <a:solidFill>
                <a:srgbClr val="0033CC"/>
              </a:solidFill>
              <a:latin typeface="Century Gothic" panose="020B0502020202020204" pitchFamily="34" charset="0"/>
            </a:endParaRPr>
          </a:p>
        </p:txBody>
      </p:sp>
      <p:sp>
        <p:nvSpPr>
          <p:cNvPr id="32" name="TextBox 31">
            <a:hlinkClick r:id="rId20" action="ppaction://hlinksldjump"/>
            <a:extLst>
              <a:ext uri="{FF2B5EF4-FFF2-40B4-BE49-F238E27FC236}">
                <a16:creationId xmlns:a16="http://schemas.microsoft.com/office/drawing/2014/main" id="{0A8D7C95-DF15-4A7C-9B66-9ECA518FF1C7}"/>
              </a:ext>
            </a:extLst>
          </p:cNvPr>
          <p:cNvSpPr txBox="1"/>
          <p:nvPr/>
        </p:nvSpPr>
        <p:spPr>
          <a:xfrm>
            <a:off x="395536" y="249405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Biotechnologist</a:t>
            </a:r>
            <a:endParaRPr lang="en-US" dirty="0">
              <a:solidFill>
                <a:srgbClr val="0033CC"/>
              </a:solidFill>
              <a:latin typeface="Century Gothic" panose="020B0502020202020204" pitchFamily="34" charset="0"/>
            </a:endParaRPr>
          </a:p>
        </p:txBody>
      </p:sp>
      <p:sp>
        <p:nvSpPr>
          <p:cNvPr id="33" name="TextBox 32">
            <a:hlinkClick r:id="rId21" action="ppaction://hlinksldjump"/>
            <a:extLst>
              <a:ext uri="{FF2B5EF4-FFF2-40B4-BE49-F238E27FC236}">
                <a16:creationId xmlns:a16="http://schemas.microsoft.com/office/drawing/2014/main" id="{05126138-01EE-4A6E-98B8-9E4F58214952}"/>
              </a:ext>
            </a:extLst>
          </p:cNvPr>
          <p:cNvSpPr txBox="1"/>
          <p:nvPr/>
        </p:nvSpPr>
        <p:spPr>
          <a:xfrm>
            <a:off x="5004048" y="515719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Water Treatment Worker</a:t>
            </a:r>
          </a:p>
        </p:txBody>
      </p:sp>
    </p:spTree>
    <p:extLst>
      <p:ext uri="{BB962C8B-B14F-4D97-AF65-F5344CB8AC3E}">
        <p14:creationId xmlns:p14="http://schemas.microsoft.com/office/powerpoint/2010/main" val="11393519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4F24BF95-1467-4BA7-BEE7-1BC39CAD3FE8}"/>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CCC9E407-277A-4A6E-9098-4830DA6660C9}"/>
              </a:ext>
            </a:extLst>
          </p:cNvPr>
          <p:cNvSpPr>
            <a:spLocks noGrp="1"/>
          </p:cNvSpPr>
          <p:nvPr>
            <p:ph type="subTitle" idx="1"/>
          </p:nvPr>
        </p:nvSpPr>
        <p:spPr>
          <a:xfrm>
            <a:off x="539750" y="1052513"/>
            <a:ext cx="8064500" cy="4679950"/>
          </a:xfrm>
        </p:spPr>
        <p:txBody>
          <a:bodyPr rtlCol="0">
            <a:noAutofit/>
          </a:bodyPr>
          <a:lstStyle/>
          <a:p>
            <a:pPr algn="l" eaLnBrk="1" fontAlgn="auto" hangingPunct="1">
              <a:spcBef>
                <a:spcPts val="0"/>
              </a:spcBef>
              <a:spcAft>
                <a:spcPts val="0"/>
              </a:spcAft>
              <a:tabLst>
                <a:tab pos="6362700" algn="l"/>
              </a:tabLst>
              <a:defRPr/>
            </a:pPr>
            <a:r>
              <a:rPr lang="en-GB" sz="2200" dirty="0">
                <a:solidFill>
                  <a:schemeClr val="accent1">
                    <a:lumMod val="75000"/>
                  </a:schemeClr>
                </a:solidFill>
                <a:latin typeface="Century Gothic" pitchFamily="34" charset="0"/>
              </a:rPr>
              <a:t>I understand how animal and plant species depend on each other and how living things are adapted for survival. I can predict the impact of population growth and natural hazards on biodiversity.		</a:t>
            </a:r>
            <a:r>
              <a:rPr lang="en-GB" sz="2200" b="1" dirty="0">
                <a:solidFill>
                  <a:schemeClr val="accent1">
                    <a:lumMod val="75000"/>
                  </a:schemeClr>
                </a:solidFill>
                <a:latin typeface="Century Gothic" pitchFamily="34" charset="0"/>
              </a:rPr>
              <a:t>SCN 4-01a </a:t>
            </a:r>
          </a:p>
          <a:p>
            <a:pPr marL="533400" indent="-533400"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Describes how plants and animals depend on each other for food, shelter and pollination, using scientific vocabulary such as ‘population’, ‘community’ and ‘species’.</a:t>
            </a:r>
          </a:p>
          <a:p>
            <a:pPr marL="533400" indent="-533400"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Explains the possible effects of removal or addition of species on food webs and biodiversity.</a:t>
            </a:r>
          </a:p>
          <a:p>
            <a:pPr marL="533400" indent="-533400" algn="l" eaLnBrk="1" fontAlgn="auto" hangingPunct="1">
              <a:spcBef>
                <a:spcPts val="0"/>
              </a:spcBef>
              <a:spcAft>
                <a:spcPts val="0"/>
              </a:spcAft>
              <a:buFont typeface="Wingdings" pitchFamily="2" charset="2"/>
              <a:buChar char="§"/>
              <a:defRPr/>
            </a:pPr>
            <a:r>
              <a:rPr lang="en-GB" sz="2200" dirty="0">
                <a:solidFill>
                  <a:schemeClr val="accent1">
                    <a:lumMod val="75000"/>
                  </a:schemeClr>
                </a:solidFill>
                <a:latin typeface="Century Gothic" pitchFamily="34" charset="0"/>
              </a:rPr>
              <a:t>Summarises research findings to provide examples of structural, physiological and behavioural adaptations which lead to species survival. </a:t>
            </a:r>
          </a:p>
        </p:txBody>
      </p:sp>
      <p:sp>
        <p:nvSpPr>
          <p:cNvPr id="12" name="Title 1">
            <a:hlinkClick r:id="rId2" action="ppaction://hlinksldjump"/>
            <a:extLst>
              <a:ext uri="{FF2B5EF4-FFF2-40B4-BE49-F238E27FC236}">
                <a16:creationId xmlns:a16="http://schemas.microsoft.com/office/drawing/2014/main" id="{C39E01CE-A525-4C3E-B3AC-FA4FC3921DD6}"/>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8" name="Title 1">
            <a:extLst>
              <a:ext uri="{FF2B5EF4-FFF2-40B4-BE49-F238E27FC236}">
                <a16:creationId xmlns:a16="http://schemas.microsoft.com/office/drawing/2014/main" id="{AC1B290B-0B1C-4C64-8824-B930A6BDCCBD}"/>
              </a:ext>
            </a:extLst>
          </p:cNvPr>
          <p:cNvSpPr txBox="1">
            <a:spLocks/>
          </p:cNvSpPr>
          <p:nvPr/>
        </p:nvSpPr>
        <p:spPr>
          <a:xfrm>
            <a:off x="2419752"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0" name="Title 1">
            <a:hlinkClick r:id="rId3" action="ppaction://hlinksldjump"/>
            <a:extLst>
              <a:ext uri="{FF2B5EF4-FFF2-40B4-BE49-F238E27FC236}">
                <a16:creationId xmlns:a16="http://schemas.microsoft.com/office/drawing/2014/main" id="{4DBA60C0-CDC0-499E-8DC0-DBE74B08C513}"/>
              </a:ext>
            </a:extLst>
          </p:cNvPr>
          <p:cNvSpPr txBox="1">
            <a:spLocks/>
          </p:cNvSpPr>
          <p:nvPr/>
        </p:nvSpPr>
        <p:spPr>
          <a:xfrm>
            <a:off x="32838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4" action="ppaction://hlinksldjump"/>
            <a:extLst>
              <a:ext uri="{FF2B5EF4-FFF2-40B4-BE49-F238E27FC236}">
                <a16:creationId xmlns:a16="http://schemas.microsoft.com/office/drawing/2014/main" id="{9613EA53-5F06-4E6D-B202-342241AFF722}"/>
              </a:ext>
            </a:extLst>
          </p:cNvPr>
          <p:cNvSpPr txBox="1">
            <a:spLocks/>
          </p:cNvSpPr>
          <p:nvPr/>
        </p:nvSpPr>
        <p:spPr>
          <a:xfrm>
            <a:off x="414794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4" name="Title 1">
            <a:hlinkClick r:id="rId5" action="ppaction://hlinksldjump"/>
            <a:extLst>
              <a:ext uri="{FF2B5EF4-FFF2-40B4-BE49-F238E27FC236}">
                <a16:creationId xmlns:a16="http://schemas.microsoft.com/office/drawing/2014/main" id="{26917B5F-F20E-472C-BBC6-F7089C26FBD1}"/>
              </a:ext>
            </a:extLst>
          </p:cNvPr>
          <p:cNvSpPr txBox="1">
            <a:spLocks/>
          </p:cNvSpPr>
          <p:nvPr/>
        </p:nvSpPr>
        <p:spPr>
          <a:xfrm>
            <a:off x="5003776"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1"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9C75A1A1-2609-44A8-BF0A-56236C2CDE9B}"/>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08761E1F-C558-4DE9-A1BF-8B6DD7BEE272}"/>
              </a:ext>
            </a:extLst>
          </p:cNvPr>
          <p:cNvSpPr>
            <a:spLocks noGrp="1"/>
          </p:cNvSpPr>
          <p:nvPr>
            <p:ph type="subTitle" idx="1"/>
          </p:nvPr>
        </p:nvSpPr>
        <p:spPr>
          <a:xfrm>
            <a:off x="179388" y="908050"/>
            <a:ext cx="8640762" cy="4824413"/>
          </a:xfrm>
        </p:spPr>
        <p:txBody>
          <a:bodyPr rtlCol="0">
            <a:noAutofit/>
          </a:bodyPr>
          <a:lstStyle/>
          <a:p>
            <a:pPr algn="l" eaLnBrk="1" fontAlgn="auto" hangingPunct="1">
              <a:spcBef>
                <a:spcPts val="0"/>
              </a:spcBef>
              <a:spcAft>
                <a:spcPts val="0"/>
              </a:spcAft>
              <a:tabLst>
                <a:tab pos="6645275" algn="l"/>
                <a:tab pos="6811963" algn="l"/>
              </a:tabLst>
              <a:defRPr/>
            </a:pPr>
            <a:r>
              <a:rPr lang="en-GB" sz="2400" dirty="0">
                <a:solidFill>
                  <a:schemeClr val="accent1">
                    <a:lumMod val="75000"/>
                  </a:schemeClr>
                </a:solidFill>
                <a:latin typeface="Century Gothic" pitchFamily="34" charset="0"/>
              </a:rPr>
              <a:t>I have propagated and grown plants using a variety of different methods. I can compare these methods and develop my understanding of their commercial use.</a:t>
            </a:r>
          </a:p>
          <a:p>
            <a:pPr algn="r" eaLnBrk="1" fontAlgn="auto" hangingPunct="1">
              <a:spcBef>
                <a:spcPts val="0"/>
              </a:spcBef>
              <a:spcAft>
                <a:spcPts val="0"/>
              </a:spcAft>
              <a:tabLst>
                <a:tab pos="6645275" algn="l"/>
                <a:tab pos="6811963" algn="l"/>
              </a:tabLst>
              <a:defRPr/>
            </a:pPr>
            <a:r>
              <a:rPr lang="en-GB" sz="2400" b="1" dirty="0">
                <a:solidFill>
                  <a:schemeClr val="accent1">
                    <a:lumMod val="75000"/>
                  </a:schemeClr>
                </a:solidFill>
                <a:latin typeface="Century Gothic" pitchFamily="34" charset="0"/>
              </a:rPr>
              <a:t>SCN 4-02a</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Compares natural and artificial techniques to propagate plants, for example, seeds, bulbs and cuttings, and suggests commercial uses such as food production and food security. </a:t>
            </a:r>
          </a:p>
        </p:txBody>
      </p:sp>
      <p:sp>
        <p:nvSpPr>
          <p:cNvPr id="16" name="Title 1">
            <a:extLst>
              <a:ext uri="{FF2B5EF4-FFF2-40B4-BE49-F238E27FC236}">
                <a16:creationId xmlns:a16="http://schemas.microsoft.com/office/drawing/2014/main" id="{4F49EE6F-8B73-4A20-9E8D-2DF2D7F1F6A9}"/>
              </a:ext>
            </a:extLst>
          </p:cNvPr>
          <p:cNvSpPr txBox="1">
            <a:spLocks/>
          </p:cNvSpPr>
          <p:nvPr/>
        </p:nvSpPr>
        <p:spPr>
          <a:xfrm>
            <a:off x="3283848" y="5805487"/>
            <a:ext cx="640080" cy="822960"/>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20" name="Title 1">
            <a:hlinkClick r:id="rId2" action="ppaction://hlinksldjump"/>
            <a:extLst>
              <a:ext uri="{FF2B5EF4-FFF2-40B4-BE49-F238E27FC236}">
                <a16:creationId xmlns:a16="http://schemas.microsoft.com/office/drawing/2014/main" id="{7C633D45-9B7E-430E-A580-7E9CE090C4B4}"/>
              </a:ext>
            </a:extLst>
          </p:cNvPr>
          <p:cNvSpPr txBox="1">
            <a:spLocks/>
          </p:cNvSpPr>
          <p:nvPr/>
        </p:nvSpPr>
        <p:spPr>
          <a:xfrm>
            <a:off x="4147944" y="5805487"/>
            <a:ext cx="640080" cy="822960"/>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9" name="Title 1">
            <a:hlinkClick r:id="rId3" action="ppaction://hlinksldjump"/>
            <a:extLst>
              <a:ext uri="{FF2B5EF4-FFF2-40B4-BE49-F238E27FC236}">
                <a16:creationId xmlns:a16="http://schemas.microsoft.com/office/drawing/2014/main" id="{88900457-9DE3-4848-9723-64B76940F569}"/>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30504F28-19F1-4005-8AA7-ED213E963AA7}"/>
              </a:ext>
            </a:extLst>
          </p:cNvPr>
          <p:cNvSpPr txBox="1">
            <a:spLocks/>
          </p:cNvSpPr>
          <p:nvPr/>
        </p:nvSpPr>
        <p:spPr>
          <a:xfrm>
            <a:off x="2419752" y="5805487"/>
            <a:ext cx="640080" cy="822960"/>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5" action="ppaction://hlinksldjump"/>
            <a:extLst>
              <a:ext uri="{FF2B5EF4-FFF2-40B4-BE49-F238E27FC236}">
                <a16:creationId xmlns:a16="http://schemas.microsoft.com/office/drawing/2014/main" id="{7134C3F5-130C-4147-A71B-F971D999192E}"/>
              </a:ext>
            </a:extLst>
          </p:cNvPr>
          <p:cNvSpPr txBox="1">
            <a:spLocks/>
          </p:cNvSpPr>
          <p:nvPr/>
        </p:nvSpPr>
        <p:spPr>
          <a:xfrm>
            <a:off x="5012040" y="5805487"/>
            <a:ext cx="640080" cy="822960"/>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2"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CC810A5E-AC1B-4E73-8FDB-92A4AE7124FB}"/>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863E0B32-F62E-4FCF-BD98-E8A343294C2D}"/>
              </a:ext>
            </a:extLst>
          </p:cNvPr>
          <p:cNvSpPr>
            <a:spLocks noGrp="1"/>
          </p:cNvSpPr>
          <p:nvPr>
            <p:ph type="subTitle" idx="1"/>
          </p:nvPr>
        </p:nvSpPr>
        <p:spPr>
          <a:xfrm>
            <a:off x="323850" y="1052513"/>
            <a:ext cx="8496300" cy="4679950"/>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can contribute to the design of an investigation to show the effects of different factors on the rate of aerobic respiration and explain my findings.</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4-02b</a:t>
            </a:r>
          </a:p>
          <a:p>
            <a:pPr marL="274638" indent="-274638"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Explains, using experimental findings, the effect of different factors on the rate of aerobic respiration.</a:t>
            </a:r>
          </a:p>
          <a:p>
            <a:pPr marL="274638" indent="-274638"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Uses the word equation to describe the process of aerobic respiration. </a:t>
            </a:r>
          </a:p>
        </p:txBody>
      </p:sp>
      <p:sp>
        <p:nvSpPr>
          <p:cNvPr id="12" name="Title 1">
            <a:extLst>
              <a:ext uri="{FF2B5EF4-FFF2-40B4-BE49-F238E27FC236}">
                <a16:creationId xmlns:a16="http://schemas.microsoft.com/office/drawing/2014/main" id="{976BCCD0-13E9-42C9-89FC-14BB35FA6218}"/>
              </a:ext>
            </a:extLst>
          </p:cNvPr>
          <p:cNvSpPr txBox="1">
            <a:spLocks/>
          </p:cNvSpPr>
          <p:nvPr/>
        </p:nvSpPr>
        <p:spPr>
          <a:xfrm>
            <a:off x="4147944"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9" name="Title 1">
            <a:hlinkClick r:id="rId2" action="ppaction://hlinksldjump"/>
            <a:extLst>
              <a:ext uri="{FF2B5EF4-FFF2-40B4-BE49-F238E27FC236}">
                <a16:creationId xmlns:a16="http://schemas.microsoft.com/office/drawing/2014/main" id="{EBA33EDE-D33E-4220-9421-21084006EED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0" name="Title 1">
            <a:hlinkClick r:id="rId3" action="ppaction://hlinksldjump"/>
            <a:extLst>
              <a:ext uri="{FF2B5EF4-FFF2-40B4-BE49-F238E27FC236}">
                <a16:creationId xmlns:a16="http://schemas.microsoft.com/office/drawing/2014/main" id="{951AD87D-3AE4-4AFE-ADD3-6C3FCC113F3A}"/>
              </a:ext>
            </a:extLst>
          </p:cNvPr>
          <p:cNvSpPr txBox="1">
            <a:spLocks/>
          </p:cNvSpPr>
          <p:nvPr/>
        </p:nvSpPr>
        <p:spPr>
          <a:xfrm>
            <a:off x="32838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1" name="Title 1">
            <a:hlinkClick r:id="rId4" action="ppaction://hlinksldjump"/>
            <a:extLst>
              <a:ext uri="{FF2B5EF4-FFF2-40B4-BE49-F238E27FC236}">
                <a16:creationId xmlns:a16="http://schemas.microsoft.com/office/drawing/2014/main" id="{30504F28-19F1-4005-8AA7-ED213E963AA7}"/>
              </a:ext>
            </a:extLst>
          </p:cNvPr>
          <p:cNvSpPr txBox="1">
            <a:spLocks/>
          </p:cNvSpPr>
          <p:nvPr/>
        </p:nvSpPr>
        <p:spPr>
          <a:xfrm>
            <a:off x="2419752" y="5805487"/>
            <a:ext cx="640080" cy="822960"/>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3" name="Title 1">
            <a:hlinkClick r:id="rId5" action="ppaction://hlinksldjump"/>
            <a:extLst>
              <a:ext uri="{FF2B5EF4-FFF2-40B4-BE49-F238E27FC236}">
                <a16:creationId xmlns:a16="http://schemas.microsoft.com/office/drawing/2014/main" id="{7134C3F5-130C-4147-A71B-F971D999192E}"/>
              </a:ext>
            </a:extLst>
          </p:cNvPr>
          <p:cNvSpPr txBox="1">
            <a:spLocks/>
          </p:cNvSpPr>
          <p:nvPr/>
        </p:nvSpPr>
        <p:spPr>
          <a:xfrm>
            <a:off x="5012040" y="5805487"/>
            <a:ext cx="640080" cy="822960"/>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5"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a:extLst>
              <a:ext uri="{FF2B5EF4-FFF2-40B4-BE49-F238E27FC236}">
                <a16:creationId xmlns:a16="http://schemas.microsoft.com/office/drawing/2014/main" id="{C3802036-CD4D-4723-9535-4481F2071E76}"/>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Biodiversity and Interdependence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08E1A4F6-870A-4B74-AC17-6354F34570A3}"/>
              </a:ext>
            </a:extLst>
          </p:cNvPr>
          <p:cNvSpPr>
            <a:spLocks noGrp="1"/>
          </p:cNvSpPr>
          <p:nvPr>
            <p:ph type="subTitle" idx="1"/>
          </p:nvPr>
        </p:nvSpPr>
        <p:spPr>
          <a:xfrm>
            <a:off x="323850" y="1052513"/>
            <a:ext cx="8496300" cy="4679950"/>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Through investigating the nitrogen cycle and evaluating results from practical experiments, I can suggest a design for a fertiliser, taking account of its environmental impact.</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4-03a</a:t>
            </a:r>
          </a:p>
          <a:p>
            <a:pPr marL="274638" indent="-274638"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Describes the nitrogen cycle and explains the importance of each stage.</a:t>
            </a:r>
          </a:p>
          <a:p>
            <a:pPr marL="274638" indent="-274638"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Explores and explains the possible impact of the use of fertilisers, for example, algal blooms.</a:t>
            </a:r>
          </a:p>
        </p:txBody>
      </p:sp>
      <p:sp>
        <p:nvSpPr>
          <p:cNvPr id="9" name="Title 1">
            <a:extLst>
              <a:ext uri="{FF2B5EF4-FFF2-40B4-BE49-F238E27FC236}">
                <a16:creationId xmlns:a16="http://schemas.microsoft.com/office/drawing/2014/main" id="{8A175B52-31D3-4CE0-9E5E-C6B1669CA663}"/>
              </a:ext>
            </a:extLst>
          </p:cNvPr>
          <p:cNvSpPr txBox="1">
            <a:spLocks/>
          </p:cNvSpPr>
          <p:nvPr/>
        </p:nvSpPr>
        <p:spPr>
          <a:xfrm>
            <a:off x="5004048"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4</a:t>
            </a:r>
          </a:p>
        </p:txBody>
      </p:sp>
      <p:sp>
        <p:nvSpPr>
          <p:cNvPr id="12" name="Title 1">
            <a:hlinkClick r:id="rId2" action="ppaction://hlinksldjump"/>
            <a:extLst>
              <a:ext uri="{FF2B5EF4-FFF2-40B4-BE49-F238E27FC236}">
                <a16:creationId xmlns:a16="http://schemas.microsoft.com/office/drawing/2014/main" id="{95EF72F7-E39D-4467-8BC3-5035B66D0AB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0" name="Title 1">
            <a:hlinkClick r:id="rId3"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
        <p:nvSpPr>
          <p:cNvPr id="11" name="Title 1">
            <a:hlinkClick r:id="rId4" action="ppaction://hlinksldjump"/>
            <a:extLst>
              <a:ext uri="{FF2B5EF4-FFF2-40B4-BE49-F238E27FC236}">
                <a16:creationId xmlns:a16="http://schemas.microsoft.com/office/drawing/2014/main" id="{951AD87D-3AE4-4AFE-ADD3-6C3FCC113F3A}"/>
              </a:ext>
            </a:extLst>
          </p:cNvPr>
          <p:cNvSpPr txBox="1">
            <a:spLocks/>
          </p:cNvSpPr>
          <p:nvPr/>
        </p:nvSpPr>
        <p:spPr>
          <a:xfrm>
            <a:off x="32838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6" name="Title 1">
            <a:hlinkClick r:id="rId5" action="ppaction://hlinksldjump"/>
            <a:extLst>
              <a:ext uri="{FF2B5EF4-FFF2-40B4-BE49-F238E27FC236}">
                <a16:creationId xmlns:a16="http://schemas.microsoft.com/office/drawing/2014/main" id="{30504F28-19F1-4005-8AA7-ED213E963AA7}"/>
              </a:ext>
            </a:extLst>
          </p:cNvPr>
          <p:cNvSpPr txBox="1">
            <a:spLocks/>
          </p:cNvSpPr>
          <p:nvPr/>
        </p:nvSpPr>
        <p:spPr>
          <a:xfrm>
            <a:off x="2419752" y="5805487"/>
            <a:ext cx="640080" cy="822960"/>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7" name="Title 1">
            <a:hlinkClick r:id="rId6" action="ppaction://hlinksldjump"/>
            <a:extLst>
              <a:ext uri="{FF2B5EF4-FFF2-40B4-BE49-F238E27FC236}">
                <a16:creationId xmlns:a16="http://schemas.microsoft.com/office/drawing/2014/main" id="{9613EA53-5F06-4E6D-B202-342241AFF722}"/>
              </a:ext>
            </a:extLst>
          </p:cNvPr>
          <p:cNvSpPr txBox="1">
            <a:spLocks/>
          </p:cNvSpPr>
          <p:nvPr/>
        </p:nvSpPr>
        <p:spPr>
          <a:xfrm>
            <a:off x="414794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1A19DB8D-3950-4BF7-8097-4FF4F50711F9}"/>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Energy Sources and Sustainability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68869CB-8279-46B9-8677-05FBC716357C}"/>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By contributing to an investigation on different ways of meeting society’s energy needs, I can express an informed view on the risks and benefits of different energy sources, including those produced from plants.</a:t>
            </a:r>
          </a:p>
          <a:p>
            <a:pPr algn="r" eaLnBrk="1" fontAlgn="auto" hangingPunct="1">
              <a:spcBef>
                <a:spcPts val="0"/>
              </a:spcBef>
              <a:spcAft>
                <a:spcPts val="0"/>
              </a:spcAft>
              <a:tabLst>
                <a:tab pos="6461125" algn="l"/>
              </a:tabLst>
              <a:defRPr/>
            </a:pPr>
            <a:r>
              <a:rPr lang="en-GB" sz="2200" b="1" dirty="0">
                <a:solidFill>
                  <a:schemeClr val="accent1">
                    <a:lumMod val="75000"/>
                  </a:schemeClr>
                </a:solidFill>
                <a:latin typeface="Century Gothic" pitchFamily="34" charset="0"/>
              </a:rPr>
              <a:t>SCN 4-04a</a:t>
            </a:r>
          </a:p>
          <a:p>
            <a:pPr marL="274638" indent="-274638"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Applies knowledge and understanding from different areas of the curriculum to express an informed view of the risks and benefits of different energy sources, including at least one energy source derived from plants.</a:t>
            </a:r>
          </a:p>
        </p:txBody>
      </p:sp>
      <p:sp>
        <p:nvSpPr>
          <p:cNvPr id="6" name="Title 1">
            <a:extLst>
              <a:ext uri="{FF2B5EF4-FFF2-40B4-BE49-F238E27FC236}">
                <a16:creationId xmlns:a16="http://schemas.microsoft.com/office/drawing/2014/main" id="{9DD88A72-C6CC-4188-88BA-0E0FB2CE36C2}"/>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7" name="Title 1">
            <a:hlinkClick r:id="rId2" action="ppaction://hlinksldjump"/>
            <a:extLst>
              <a:ext uri="{FF2B5EF4-FFF2-40B4-BE49-F238E27FC236}">
                <a16:creationId xmlns:a16="http://schemas.microsoft.com/office/drawing/2014/main" id="{8373A5F0-C20A-45B5-BCAD-396E676A66B8}"/>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3" action="ppaction://hlinksldjump"/>
            <a:extLst>
              <a:ext uri="{FF2B5EF4-FFF2-40B4-BE49-F238E27FC236}">
                <a16:creationId xmlns:a16="http://schemas.microsoft.com/office/drawing/2014/main" id="{7518E9BA-EB12-4E52-9D60-AD0514159449}"/>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F03883F6-AA11-40CB-83AD-BED714FDBCF9}"/>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Energy Sources and Sustainability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6870C2BB-87E2-4609-A8C0-C23991CF53CF}"/>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Through investigation, I can explain the formation and use of fossil fuels and contribute to discussions on the responsible use and conservation of finite resources.</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4-04b</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Discusses, following research, the formation and use of fossil fuels and the need to use remaining fossil fuel resources responsibly, for example, to preserve finite supplies, limit pollution and reduce emissions of greenhouse gases.</a:t>
            </a:r>
          </a:p>
        </p:txBody>
      </p:sp>
      <p:sp>
        <p:nvSpPr>
          <p:cNvPr id="8" name="Title 1">
            <a:extLst>
              <a:ext uri="{FF2B5EF4-FFF2-40B4-BE49-F238E27FC236}">
                <a16:creationId xmlns:a16="http://schemas.microsoft.com/office/drawing/2014/main" id="{788E4E29-7A20-4D4B-B3B7-F7192F98057C}"/>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9" name="Title 1">
            <a:hlinkClick r:id="rId2" action="ppaction://hlinksldjump"/>
            <a:extLst>
              <a:ext uri="{FF2B5EF4-FFF2-40B4-BE49-F238E27FC236}">
                <a16:creationId xmlns:a16="http://schemas.microsoft.com/office/drawing/2014/main" id="{88D91D0B-D716-4074-970E-2158970F7E3D}"/>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7" name="Title 1">
            <a:hlinkClick r:id="rId3" action="ppaction://hlinksldjump"/>
            <a:extLst>
              <a:ext uri="{FF2B5EF4-FFF2-40B4-BE49-F238E27FC236}">
                <a16:creationId xmlns:a16="http://schemas.microsoft.com/office/drawing/2014/main" id="{85FA28B8-53EF-450A-B6B3-86F799105D22}"/>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586BE67D-FE3F-4DF4-B3D2-A80F2776F326}"/>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Processes of the planet</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34757A49-C94D-4FD7-B133-71BE7AE1F0EB}"/>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have developed my understanding of the kinetic model of a gas. I can describe the qualitative relationships between pressure, volume and temperature of gases.</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4-05a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Calculates the pressure exerted by a force over an area using the relationship P = F / 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Describes, from experimental observation, the relationships between pressure, volume and temperature for a fixed mass of gas.</a:t>
            </a:r>
          </a:p>
        </p:txBody>
      </p:sp>
      <p:sp>
        <p:nvSpPr>
          <p:cNvPr id="6" name="Title 1">
            <a:extLst>
              <a:ext uri="{FF2B5EF4-FFF2-40B4-BE49-F238E27FC236}">
                <a16:creationId xmlns:a16="http://schemas.microsoft.com/office/drawing/2014/main" id="{D4C36703-2729-4D2F-9074-C42DB579DB3D}"/>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7" name="Title 1">
            <a:hlinkClick r:id="rId2" action="ppaction://hlinksldjump"/>
            <a:extLst>
              <a:ext uri="{FF2B5EF4-FFF2-40B4-BE49-F238E27FC236}">
                <a16:creationId xmlns:a16="http://schemas.microsoft.com/office/drawing/2014/main" id="{9E760AFF-FE77-4FC7-9430-D54A38CD0A18}"/>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3" action="ppaction://hlinksldjump"/>
            <a:extLst>
              <a:ext uri="{FF2B5EF4-FFF2-40B4-BE49-F238E27FC236}">
                <a16:creationId xmlns:a16="http://schemas.microsoft.com/office/drawing/2014/main" id="{80352E9B-233C-4F60-896C-34CD8683C907}"/>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7F55FF68-FDEB-4197-B597-3301D82FC51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Processes of the planet</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128E1A9D-2673-4499-99DF-4E185BE72B64}"/>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400" dirty="0">
                <a:solidFill>
                  <a:schemeClr val="accent1">
                    <a:lumMod val="75000"/>
                  </a:schemeClr>
                </a:solidFill>
                <a:latin typeface="Century Gothic" pitchFamily="34" charset="0"/>
              </a:rPr>
              <a:t>Through exploring the carbon cycle, I can describe the processes involved in maintaining the balance of gases in the air, considering causes and implications of changes in the balance.</a:t>
            </a:r>
          </a:p>
          <a:p>
            <a:pPr algn="r" eaLnBrk="1" fontAlgn="auto" hangingPunct="1">
              <a:spcBef>
                <a:spcPts val="0"/>
              </a:spcBef>
              <a:spcAft>
                <a:spcPts val="0"/>
              </a:spcAft>
              <a:tabLst>
                <a:tab pos="6461125" algn="l"/>
              </a:tabLst>
              <a:defRPr/>
            </a:pPr>
            <a:r>
              <a:rPr lang="en-GB" sz="2400" b="1" dirty="0">
                <a:solidFill>
                  <a:schemeClr val="accent1">
                    <a:lumMod val="75000"/>
                  </a:schemeClr>
                </a:solidFill>
                <a:latin typeface="Century Gothic" pitchFamily="34" charset="0"/>
              </a:rPr>
              <a:t>SCN 4-05b</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Describes the steps in the carbon cycle and explains how processes such as respiration, photosynthesis and burning carbon-based fuels affect the balance of gases in the air.</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Researches the effects of changes in the balance of gases in the air and shares their scientific findings in an appropriate manner. </a:t>
            </a:r>
          </a:p>
        </p:txBody>
      </p:sp>
      <p:sp>
        <p:nvSpPr>
          <p:cNvPr id="6" name="Title 1">
            <a:extLst>
              <a:ext uri="{FF2B5EF4-FFF2-40B4-BE49-F238E27FC236}">
                <a16:creationId xmlns:a16="http://schemas.microsoft.com/office/drawing/2014/main" id="{4CC82825-D65B-4308-8139-91A9B5479759}"/>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4E526DEA-C015-49D5-84B4-FFDA4F9B595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6058B3B5-7FEC-4B74-B036-18DE82343BA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CA5D4411-7097-4CEA-B3C0-10378B76EC7A}"/>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Space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0BCC6BF0-2966-438F-BF35-DD54C0EF86B9}"/>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200" dirty="0">
                <a:solidFill>
                  <a:schemeClr val="accent1">
                    <a:lumMod val="75000"/>
                  </a:schemeClr>
                </a:solidFill>
                <a:latin typeface="Century Gothic" pitchFamily="34" charset="0"/>
              </a:rPr>
              <a:t>By researching developments used to observe or explore space, I can illustrate how our knowledge of the universe has evolved over time.	</a:t>
            </a:r>
            <a:r>
              <a:rPr lang="en-GB" sz="2200" b="1" dirty="0">
                <a:solidFill>
                  <a:schemeClr val="accent1">
                    <a:lumMod val="75000"/>
                  </a:schemeClr>
                </a:solidFill>
                <a:latin typeface="Century Gothic" pitchFamily="34" charset="0"/>
              </a:rPr>
              <a:t>SCN 4-06a</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Describes the operation of an optical telescope, for example, reflecting or refracting telescopes, and explains the advantages of placing optical telescopes in orbit, for example, larger range due to less absorption and less atmospheric distortion.</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Researches and describes advances in techniques for viewing the universe, for example, using radio telescopes, emission spectra or through gravitational wave detection.</a:t>
            </a:r>
          </a:p>
          <a:p>
            <a:pPr marL="365125" indent="-365125" algn="l" eaLnBrk="1" fontAlgn="auto" hangingPunct="1">
              <a:spcBef>
                <a:spcPts val="0"/>
              </a:spcBef>
              <a:spcAft>
                <a:spcPts val="0"/>
              </a:spcAft>
              <a:buFont typeface="Wingdings" pitchFamily="2" charset="2"/>
              <a:buChar char="§"/>
              <a:tabLst>
                <a:tab pos="6461125" algn="l"/>
              </a:tabLst>
              <a:defRPr/>
            </a:pPr>
            <a:r>
              <a:rPr lang="en-GB" sz="2200" dirty="0">
                <a:solidFill>
                  <a:schemeClr val="accent1">
                    <a:lumMod val="75000"/>
                  </a:schemeClr>
                </a:solidFill>
                <a:latin typeface="Century Gothic" pitchFamily="34" charset="0"/>
              </a:rPr>
              <a:t>Discusses how discoveries made through observations have improved our knowledge of the universe and provides supporting evidence.</a:t>
            </a:r>
          </a:p>
        </p:txBody>
      </p:sp>
      <p:sp>
        <p:nvSpPr>
          <p:cNvPr id="5" name="Title 1">
            <a:hlinkClick r:id="rId2" action="ppaction://hlinksldjump"/>
            <a:extLst>
              <a:ext uri="{FF2B5EF4-FFF2-40B4-BE49-F238E27FC236}">
                <a16:creationId xmlns:a16="http://schemas.microsoft.com/office/drawing/2014/main" id="{85FED7FF-AD09-4C57-806D-0991B640CEA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Planet Earth</a:t>
            </a:r>
            <a:endParaRPr lang="en-GB" sz="2400" dirty="0">
              <a:solidFill>
                <a:srgbClr val="4F81BD">
                  <a:lumMod val="75000"/>
                </a:srgbClr>
              </a:solidFill>
              <a:latin typeface="Century Gothic" pitchFamily="34" charset="0"/>
              <a:cs typeface="+mn-cs"/>
            </a:endParaRPr>
          </a:p>
        </p:txBody>
      </p:sp>
      <p:sp>
        <p:nvSpPr>
          <p:cNvPr id="6" name="Title 1">
            <a:hlinkClick r:id="rId3"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hlinkClick r:id="rId2" action="ppaction://hlinksldjump"/>
            <a:extLst>
              <a:ext uri="{FF2B5EF4-FFF2-40B4-BE49-F238E27FC236}">
                <a16:creationId xmlns:a16="http://schemas.microsoft.com/office/drawing/2014/main" id="{4718BB76-EEBE-403A-9871-5F937D602B3F}"/>
              </a:ext>
            </a:extLst>
          </p:cNvPr>
          <p:cNvSpPr txBox="1">
            <a:spLocks/>
          </p:cNvSpPr>
          <p:nvPr/>
        </p:nvSpPr>
        <p:spPr>
          <a:xfrm>
            <a:off x="395288" y="22050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For</a:t>
            </a:r>
            <a:r>
              <a:rPr lang="en-GB" sz="3600" dirty="0" err="1">
                <a:solidFill>
                  <a:srgbClr val="4F81BD">
                    <a:lumMod val="75000"/>
                  </a:srgbClr>
                </a:solidFill>
                <a:latin typeface="Century Gothic" pitchFamily="34" charset="0"/>
                <a:cs typeface="+mn-cs"/>
              </a:rPr>
              <a:t>ces</a:t>
            </a:r>
            <a:endParaRPr lang="en-GB" sz="3600" dirty="0">
              <a:solidFill>
                <a:srgbClr val="4F81BD">
                  <a:lumMod val="75000"/>
                </a:srgbClr>
              </a:solidFill>
              <a:latin typeface="Century Gothic" pitchFamily="34" charset="0"/>
              <a:cs typeface="+mn-cs"/>
            </a:endParaRPr>
          </a:p>
        </p:txBody>
      </p:sp>
      <p:sp>
        <p:nvSpPr>
          <p:cNvPr id="13" name="Title 1">
            <a:extLst>
              <a:ext uri="{FF2B5EF4-FFF2-40B4-BE49-F238E27FC236}">
                <a16:creationId xmlns:a16="http://schemas.microsoft.com/office/drawing/2014/main" id="{868A6F81-4A46-4E3D-B3E6-DD026AE9C06D}"/>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Forces, Electricity and Waves</a:t>
            </a:r>
            <a:endParaRPr lang="en-GB" sz="3600" dirty="0">
              <a:solidFill>
                <a:srgbClr val="4F81BD">
                  <a:lumMod val="75000"/>
                </a:srgbClr>
              </a:solidFill>
              <a:latin typeface="Century Gothic" pitchFamily="34" charset="0"/>
              <a:cs typeface="+mn-cs"/>
            </a:endParaRPr>
          </a:p>
        </p:txBody>
      </p:sp>
      <p:sp>
        <p:nvSpPr>
          <p:cNvPr id="10" name="Title 1">
            <a:hlinkClick r:id="rId3" action="ppaction://hlinksldjump"/>
            <a:extLst>
              <a:ext uri="{FF2B5EF4-FFF2-40B4-BE49-F238E27FC236}">
                <a16:creationId xmlns:a16="http://schemas.microsoft.com/office/drawing/2014/main" id="{F23BD1AA-0741-4463-A28D-0AE0D6D05A9D}"/>
              </a:ext>
            </a:extLst>
          </p:cNvPr>
          <p:cNvSpPr txBox="1">
            <a:spLocks/>
          </p:cNvSpPr>
          <p:nvPr/>
        </p:nvSpPr>
        <p:spPr>
          <a:xfrm>
            <a:off x="395288" y="32845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Electricity</a:t>
            </a:r>
          </a:p>
        </p:txBody>
      </p:sp>
      <p:sp>
        <p:nvSpPr>
          <p:cNvPr id="11" name="Title 1">
            <a:hlinkClick r:id="rId4" action="ppaction://hlinksldjump"/>
            <a:extLst>
              <a:ext uri="{FF2B5EF4-FFF2-40B4-BE49-F238E27FC236}">
                <a16:creationId xmlns:a16="http://schemas.microsoft.com/office/drawing/2014/main" id="{EED83730-7E5B-4E2F-A9C8-45D74FA18E27}"/>
              </a:ext>
            </a:extLst>
          </p:cNvPr>
          <p:cNvSpPr txBox="1">
            <a:spLocks/>
          </p:cNvSpPr>
          <p:nvPr/>
        </p:nvSpPr>
        <p:spPr>
          <a:xfrm>
            <a:off x="395288" y="42624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Vibrations &amp; Waves</a:t>
            </a:r>
          </a:p>
        </p:txBody>
      </p:sp>
      <p:sp>
        <p:nvSpPr>
          <p:cNvPr id="7" name="Title 1">
            <a:hlinkClick r:id="rId5" action="ppaction://hlinksldjump"/>
            <a:extLst>
              <a:ext uri="{FF2B5EF4-FFF2-40B4-BE49-F238E27FC236}">
                <a16:creationId xmlns:a16="http://schemas.microsoft.com/office/drawing/2014/main" id="{43FA5AEB-D4CE-4938-B830-1D159A78F8C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4 Science</a:t>
            </a:r>
            <a:endParaRPr lang="en-GB" sz="2400" dirty="0">
              <a:solidFill>
                <a:srgbClr val="4F81BD">
                  <a:lumMod val="75000"/>
                </a:srgbClr>
              </a:solidFill>
              <a:latin typeface="Century Gothic" pitchFamily="34" charset="0"/>
              <a:cs typeface="+mn-cs"/>
            </a:endParaRPr>
          </a:p>
        </p:txBody>
      </p:sp>
      <p:sp>
        <p:nvSpPr>
          <p:cNvPr id="8"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748FB062-3EEE-41F6-AC72-4323F6BB3065}"/>
              </a:ext>
            </a:extLst>
          </p:cNvPr>
          <p:cNvSpPr>
            <a:spLocks noGrp="1"/>
          </p:cNvSpPr>
          <p:nvPr>
            <p:ph type="ctrTitle"/>
          </p:nvPr>
        </p:nvSpPr>
        <p:spPr>
          <a:xfrm>
            <a:off x="611188" y="879475"/>
            <a:ext cx="7772400" cy="1109663"/>
          </a:xfrm>
        </p:spPr>
        <p:txBody>
          <a:bodyPr/>
          <a:lstStyle/>
          <a:p>
            <a:r>
              <a:rPr lang="en-GB" altLang="en-US" sz="3600" dirty="0">
                <a:solidFill>
                  <a:srgbClr val="0033CC"/>
                </a:solidFill>
                <a:latin typeface="Century Gothic" panose="020B0502020202020204" pitchFamily="34" charset="0"/>
              </a:rPr>
              <a:t>Inheritance </a:t>
            </a:r>
          </a:p>
        </p:txBody>
      </p:sp>
      <p:sp>
        <p:nvSpPr>
          <p:cNvPr id="9" name="TextBox 8">
            <a:hlinkClick r:id="rId2" action="ppaction://hlinksldjump"/>
            <a:extLst>
              <a:ext uri="{FF2B5EF4-FFF2-40B4-BE49-F238E27FC236}">
                <a16:creationId xmlns:a16="http://schemas.microsoft.com/office/drawing/2014/main" id="{183C4F29-F45F-4FD0-8A8A-FA358635E6E3}"/>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2" name="TextBox 11">
            <a:hlinkClick r:id="rId3" action="ppaction://hlinksldjump"/>
            <a:extLst>
              <a:ext uri="{FF2B5EF4-FFF2-40B4-BE49-F238E27FC236}">
                <a16:creationId xmlns:a16="http://schemas.microsoft.com/office/drawing/2014/main" id="{1AC449C4-0465-4AD2-95D5-981719FC7212}"/>
              </a:ext>
            </a:extLst>
          </p:cNvPr>
          <p:cNvSpPr txBox="1"/>
          <p:nvPr/>
        </p:nvSpPr>
        <p:spPr>
          <a:xfrm>
            <a:off x="4788694" y="227687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Midwife</a:t>
            </a:r>
          </a:p>
        </p:txBody>
      </p:sp>
      <p:sp>
        <p:nvSpPr>
          <p:cNvPr id="8" name="TextBox 7">
            <a:hlinkClick r:id="rId4" action="ppaction://hlinksldjump"/>
            <a:extLst>
              <a:ext uri="{FF2B5EF4-FFF2-40B4-BE49-F238E27FC236}">
                <a16:creationId xmlns:a16="http://schemas.microsoft.com/office/drawing/2014/main" id="{5437621B-D067-4286-90FF-B8DE419BC376}"/>
              </a:ext>
            </a:extLst>
          </p:cNvPr>
          <p:cNvSpPr txBox="1"/>
          <p:nvPr/>
        </p:nvSpPr>
        <p:spPr>
          <a:xfrm>
            <a:off x="359569" y="428380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Health Visitor</a:t>
            </a:r>
          </a:p>
        </p:txBody>
      </p:sp>
      <p:sp>
        <p:nvSpPr>
          <p:cNvPr id="10" name="TextBox 9">
            <a:hlinkClick r:id="rId5" action="ppaction://hlinksldjump"/>
            <a:extLst>
              <a:ext uri="{FF2B5EF4-FFF2-40B4-BE49-F238E27FC236}">
                <a16:creationId xmlns:a16="http://schemas.microsoft.com/office/drawing/2014/main" id="{E44132E7-BAA3-46B4-8DEC-D8692B605A0D}"/>
              </a:ext>
            </a:extLst>
          </p:cNvPr>
          <p:cNvSpPr txBox="1"/>
          <p:nvPr/>
        </p:nvSpPr>
        <p:spPr>
          <a:xfrm>
            <a:off x="359569" y="298792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Farm Worker</a:t>
            </a:r>
          </a:p>
        </p:txBody>
      </p:sp>
      <p:sp>
        <p:nvSpPr>
          <p:cNvPr id="13" name="TextBox 12">
            <a:hlinkClick r:id="rId6" action="ppaction://hlinksldjump"/>
            <a:extLst>
              <a:ext uri="{FF2B5EF4-FFF2-40B4-BE49-F238E27FC236}">
                <a16:creationId xmlns:a16="http://schemas.microsoft.com/office/drawing/2014/main" id="{32927505-C249-4DAB-8CC0-A3F0D362E0B0}"/>
              </a:ext>
            </a:extLst>
          </p:cNvPr>
          <p:cNvSpPr txBox="1"/>
          <p:nvPr/>
        </p:nvSpPr>
        <p:spPr>
          <a:xfrm>
            <a:off x="4788694" y="293712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Vet</a:t>
            </a:r>
          </a:p>
        </p:txBody>
      </p:sp>
      <p:sp>
        <p:nvSpPr>
          <p:cNvPr id="11" name="TextBox 10">
            <a:hlinkClick r:id="rId7" action="ppaction://hlinksldjump"/>
            <a:extLst>
              <a:ext uri="{FF2B5EF4-FFF2-40B4-BE49-F238E27FC236}">
                <a16:creationId xmlns:a16="http://schemas.microsoft.com/office/drawing/2014/main" id="{B772FE84-37BC-4FA7-AB05-A532A87BCA07}"/>
              </a:ext>
            </a:extLst>
          </p:cNvPr>
          <p:cNvSpPr txBox="1"/>
          <p:nvPr/>
        </p:nvSpPr>
        <p:spPr>
          <a:xfrm>
            <a:off x="359569" y="360069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Geneticist / Clinical Scientist</a:t>
            </a:r>
            <a:endParaRPr lang="en-US" dirty="0">
              <a:solidFill>
                <a:srgbClr val="0033CC"/>
              </a:solidFill>
              <a:latin typeface="Century Gothic" panose="020B0502020202020204" pitchFamily="34" charset="0"/>
            </a:endParaRPr>
          </a:p>
        </p:txBody>
      </p:sp>
      <p:sp>
        <p:nvSpPr>
          <p:cNvPr id="14" name="TextBox 13">
            <a:hlinkClick r:id="rId8" action="ppaction://hlinksldjump"/>
            <a:extLst>
              <a:ext uri="{FF2B5EF4-FFF2-40B4-BE49-F238E27FC236}">
                <a16:creationId xmlns:a16="http://schemas.microsoft.com/office/drawing/2014/main" id="{DED24B8D-95B2-4C88-A018-08EF567C3634}"/>
              </a:ext>
            </a:extLst>
          </p:cNvPr>
          <p:cNvSpPr txBox="1"/>
          <p:nvPr/>
        </p:nvSpPr>
        <p:spPr>
          <a:xfrm>
            <a:off x="4788694" y="363086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Veterinary Nurse</a:t>
            </a:r>
          </a:p>
        </p:txBody>
      </p:sp>
      <p:sp>
        <p:nvSpPr>
          <p:cNvPr id="15" name="TextBox 14">
            <a:hlinkClick r:id="rId9" action="ppaction://hlinksldjump"/>
            <a:extLst>
              <a:ext uri="{FF2B5EF4-FFF2-40B4-BE49-F238E27FC236}">
                <a16:creationId xmlns:a16="http://schemas.microsoft.com/office/drawing/2014/main" id="{5C1B8742-5DFA-43FC-8198-E977D07DF0DE}"/>
              </a:ext>
            </a:extLst>
          </p:cNvPr>
          <p:cNvSpPr txBox="1"/>
          <p:nvPr/>
        </p:nvSpPr>
        <p:spPr>
          <a:xfrm>
            <a:off x="4788694" y="424998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Zoologist</a:t>
            </a:r>
            <a:endParaRPr lang="en-US" dirty="0">
              <a:solidFill>
                <a:srgbClr val="0033CC"/>
              </a:solidFill>
              <a:latin typeface="Century Gothic" panose="020B0502020202020204" pitchFamily="34" charset="0"/>
            </a:endParaRPr>
          </a:p>
        </p:txBody>
      </p:sp>
      <p:sp>
        <p:nvSpPr>
          <p:cNvPr id="16" name="TextBox 15">
            <a:hlinkClick r:id="rId10" action="ppaction://hlinksldjump"/>
            <a:extLst>
              <a:ext uri="{FF2B5EF4-FFF2-40B4-BE49-F238E27FC236}">
                <a16:creationId xmlns:a16="http://schemas.microsoft.com/office/drawing/2014/main" id="{F1FCD2BF-D6D6-4456-B365-77DF803FC98A}"/>
              </a:ext>
            </a:extLst>
          </p:cNvPr>
          <p:cNvSpPr txBox="1"/>
          <p:nvPr/>
        </p:nvSpPr>
        <p:spPr>
          <a:xfrm>
            <a:off x="359569" y="230688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Botanist</a:t>
            </a:r>
            <a:endParaRPr lang="en-US" dirty="0">
              <a:solidFill>
                <a:srgbClr val="0033CC"/>
              </a:solidFill>
              <a:latin typeface="Century Gothic" panose="020B0502020202020204" pitchFamily="34" charset="0"/>
            </a:endParaRPr>
          </a:p>
        </p:txBody>
      </p:sp>
      <p:sp>
        <p:nvSpPr>
          <p:cNvPr id="18" name="TextBox 17">
            <a:hlinkClick r:id="rId11"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9" name="TextBox 18">
            <a:hlinkClick r:id="rId12"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21" name="TextBox 20">
            <a:hlinkClick r:id="rId13" action="ppaction://hlinksldjump"/>
            <a:extLst>
              <a:ext uri="{FF2B5EF4-FFF2-40B4-BE49-F238E27FC236}">
                <a16:creationId xmlns:a16="http://schemas.microsoft.com/office/drawing/2014/main" id="{DD1E3184-B536-4B7C-BA07-623C8704FDF8}"/>
              </a:ext>
            </a:extLst>
          </p:cNvPr>
          <p:cNvSpPr txBox="1"/>
          <p:nvPr/>
        </p:nvSpPr>
        <p:spPr>
          <a:xfrm>
            <a:off x="5436096" y="188640"/>
            <a:ext cx="3565029" cy="5232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Biological Systems</a:t>
            </a:r>
          </a:p>
        </p:txBody>
      </p:sp>
    </p:spTree>
    <p:extLst>
      <p:ext uri="{BB962C8B-B14F-4D97-AF65-F5344CB8AC3E}">
        <p14:creationId xmlns:p14="http://schemas.microsoft.com/office/powerpoint/2010/main" val="1350432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5397BB1F-D6FB-408C-812F-C4EDFDD7EF31}"/>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Forces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9800AAC8-695B-467A-A237-BC77ABE115AD}"/>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can use appropriate methods to measure, calculate and display graphically the speed of an object, and show how these methods can be used in a selected application.</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4-07a</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Measures and records data from experiments to produce speed-time graphs and interprets speed-time graphs to accurately describe motion.</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Calculates acceleration and distance travelled from a speed-time graph.</a:t>
            </a:r>
          </a:p>
        </p:txBody>
      </p:sp>
      <p:sp>
        <p:nvSpPr>
          <p:cNvPr id="9" name="Title 1">
            <a:hlinkClick r:id="rId2" action="ppaction://hlinksldjump"/>
            <a:extLst>
              <a:ext uri="{FF2B5EF4-FFF2-40B4-BE49-F238E27FC236}">
                <a16:creationId xmlns:a16="http://schemas.microsoft.com/office/drawing/2014/main" id="{A2DA9FD7-315A-4A5B-8396-BD7AE2CF3BE6}"/>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0" name="Title 1">
            <a:extLst>
              <a:ext uri="{FF2B5EF4-FFF2-40B4-BE49-F238E27FC236}">
                <a16:creationId xmlns:a16="http://schemas.microsoft.com/office/drawing/2014/main" id="{6BC6FA84-00DB-453A-AF0E-85D3EB63BE35}"/>
              </a:ext>
            </a:extLst>
          </p:cNvPr>
          <p:cNvSpPr txBox="1">
            <a:spLocks/>
          </p:cNvSpPr>
          <p:nvPr/>
        </p:nvSpPr>
        <p:spPr>
          <a:xfrm>
            <a:off x="2419752"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1" name="Title 1">
            <a:hlinkClick r:id="rId3" action="ppaction://hlinksldjump"/>
            <a:extLst>
              <a:ext uri="{FF2B5EF4-FFF2-40B4-BE49-F238E27FC236}">
                <a16:creationId xmlns:a16="http://schemas.microsoft.com/office/drawing/2014/main" id="{C408FC24-0233-4165-B64B-0DEC0824CB4C}"/>
              </a:ext>
            </a:extLst>
          </p:cNvPr>
          <p:cNvSpPr txBox="1">
            <a:spLocks/>
          </p:cNvSpPr>
          <p:nvPr/>
        </p:nvSpPr>
        <p:spPr>
          <a:xfrm>
            <a:off x="32838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2" name="Title 1">
            <a:hlinkClick r:id="rId4" action="ppaction://hlinksldjump"/>
            <a:extLst>
              <a:ext uri="{FF2B5EF4-FFF2-40B4-BE49-F238E27FC236}">
                <a16:creationId xmlns:a16="http://schemas.microsoft.com/office/drawing/2014/main" id="{558A7087-ED29-4FC9-9473-D393A8F05C48}"/>
              </a:ext>
            </a:extLst>
          </p:cNvPr>
          <p:cNvSpPr txBox="1">
            <a:spLocks/>
          </p:cNvSpPr>
          <p:nvPr/>
        </p:nvSpPr>
        <p:spPr>
          <a:xfrm>
            <a:off x="414794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Title 1">
            <a:hlinkClick r:id="rId5" action="ppaction://hlinksldjump"/>
            <a:extLst>
              <a:ext uri="{FF2B5EF4-FFF2-40B4-BE49-F238E27FC236}">
                <a16:creationId xmlns:a16="http://schemas.microsoft.com/office/drawing/2014/main" id="{B126F82C-EC0E-43D5-99BD-551D77A5E24E}"/>
              </a:ext>
            </a:extLst>
          </p:cNvPr>
          <p:cNvSpPr txBox="1">
            <a:spLocks/>
          </p:cNvSpPr>
          <p:nvPr/>
        </p:nvSpPr>
        <p:spPr>
          <a:xfrm>
            <a:off x="501204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4"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26F16AB1-188D-450A-9C88-40EFAB15368B}"/>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Forces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1AD85BF-0491-4EA3-BA90-67AE3FCA0436}"/>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making accurate measurements of speed and acceleration, I can relate the motion of an object to the forces acting on it and apply this knowledge to transport safety.</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4-07b</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Explains the motion of objects in situations involving constant acceleration, using Newton’s Second Law, and applies knowledge to the context of transport safety, for example, braking distances, seatbelts, airbags and other design features.</a:t>
            </a:r>
          </a:p>
        </p:txBody>
      </p:sp>
      <p:sp>
        <p:nvSpPr>
          <p:cNvPr id="16" name="Title 1">
            <a:extLst>
              <a:ext uri="{FF2B5EF4-FFF2-40B4-BE49-F238E27FC236}">
                <a16:creationId xmlns:a16="http://schemas.microsoft.com/office/drawing/2014/main" id="{F5DB6EF6-9BA3-4A8D-806D-74FC3562AEDA}"/>
              </a:ext>
            </a:extLst>
          </p:cNvPr>
          <p:cNvSpPr txBox="1">
            <a:spLocks/>
          </p:cNvSpPr>
          <p:nvPr/>
        </p:nvSpPr>
        <p:spPr>
          <a:xfrm>
            <a:off x="3283848"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0" name="Title 1">
            <a:hlinkClick r:id="rId2" action="ppaction://hlinksldjump"/>
            <a:extLst>
              <a:ext uri="{FF2B5EF4-FFF2-40B4-BE49-F238E27FC236}">
                <a16:creationId xmlns:a16="http://schemas.microsoft.com/office/drawing/2014/main" id="{8AB04A01-3BB5-4A81-BE91-12E66532D46E}"/>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2" name="Title 1">
            <a:hlinkClick r:id="rId3" action="ppaction://hlinksldjump"/>
            <a:extLst>
              <a:ext uri="{FF2B5EF4-FFF2-40B4-BE49-F238E27FC236}">
                <a16:creationId xmlns:a16="http://schemas.microsoft.com/office/drawing/2014/main" id="{AD2093B2-F32E-49FF-A0B6-56548CF7715A}"/>
              </a:ext>
            </a:extLst>
          </p:cNvPr>
          <p:cNvSpPr txBox="1">
            <a:spLocks/>
          </p:cNvSpPr>
          <p:nvPr/>
        </p:nvSpPr>
        <p:spPr>
          <a:xfrm>
            <a:off x="241975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
        <p:nvSpPr>
          <p:cNvPr id="11" name="Title 1">
            <a:hlinkClick r:id="rId5" action="ppaction://hlinksldjump"/>
            <a:extLst>
              <a:ext uri="{FF2B5EF4-FFF2-40B4-BE49-F238E27FC236}">
                <a16:creationId xmlns:a16="http://schemas.microsoft.com/office/drawing/2014/main" id="{558A7087-ED29-4FC9-9473-D393A8F05C48}"/>
              </a:ext>
            </a:extLst>
          </p:cNvPr>
          <p:cNvSpPr txBox="1">
            <a:spLocks/>
          </p:cNvSpPr>
          <p:nvPr/>
        </p:nvSpPr>
        <p:spPr>
          <a:xfrm>
            <a:off x="414794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4" name="Title 1">
            <a:hlinkClick r:id="rId6" action="ppaction://hlinksldjump"/>
            <a:extLst>
              <a:ext uri="{FF2B5EF4-FFF2-40B4-BE49-F238E27FC236}">
                <a16:creationId xmlns:a16="http://schemas.microsoft.com/office/drawing/2014/main" id="{B126F82C-EC0E-43D5-99BD-551D77A5E24E}"/>
              </a:ext>
            </a:extLst>
          </p:cNvPr>
          <p:cNvSpPr txBox="1">
            <a:spLocks/>
          </p:cNvSpPr>
          <p:nvPr/>
        </p:nvSpPr>
        <p:spPr>
          <a:xfrm>
            <a:off x="501204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a:extLst>
              <a:ext uri="{FF2B5EF4-FFF2-40B4-BE49-F238E27FC236}">
                <a16:creationId xmlns:a16="http://schemas.microsoft.com/office/drawing/2014/main" id="{7A741519-5A82-430D-B5D9-37FB4C4FB58D}"/>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Forces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CDB32152-6028-4AC3-99BD-664F66194B13}"/>
              </a:ext>
            </a:extLst>
          </p:cNvPr>
          <p:cNvSpPr>
            <a:spLocks noGrp="1"/>
          </p:cNvSpPr>
          <p:nvPr>
            <p:ph type="subTitle" idx="1"/>
          </p:nvPr>
        </p:nvSpPr>
        <p:spPr>
          <a:xfrm>
            <a:off x="250825" y="981075"/>
            <a:ext cx="8569325" cy="4824413"/>
          </a:xfrm>
        </p:spPr>
        <p:txBody>
          <a:bodyPr rtlCol="0">
            <a:noAutofit/>
          </a:bodyPr>
          <a:lstStyle/>
          <a:p>
            <a:pPr algn="l" eaLnBrk="1" fontAlgn="auto" hangingPunct="1">
              <a:spcBef>
                <a:spcPts val="0"/>
              </a:spcBef>
              <a:spcAft>
                <a:spcPts val="400"/>
              </a:spcAft>
              <a:tabLst>
                <a:tab pos="6997700" algn="l"/>
              </a:tabLst>
              <a:defRPr/>
            </a:pPr>
            <a:r>
              <a:rPr lang="en-GB" sz="2100" dirty="0">
                <a:solidFill>
                  <a:schemeClr val="accent1">
                    <a:lumMod val="75000"/>
                  </a:schemeClr>
                </a:solidFill>
                <a:latin typeface="Century Gothic" pitchFamily="34" charset="0"/>
              </a:rPr>
              <a:t>I can help to design and carry out investigations into the strength of magnets and electromagnets. From investigations, I can compare the properties, uses and commercial applications of electromagnets and super magnets.	</a:t>
            </a:r>
            <a:r>
              <a:rPr lang="en-GB" sz="2100" b="1" dirty="0">
                <a:solidFill>
                  <a:schemeClr val="accent1">
                    <a:lumMod val="75000"/>
                  </a:schemeClr>
                </a:solidFill>
                <a:latin typeface="Century Gothic" pitchFamily="34" charset="0"/>
              </a:rPr>
              <a:t>SCN 4-08a</a:t>
            </a:r>
          </a:p>
          <a:p>
            <a:pPr marL="276225" indent="-276225" algn="l" eaLnBrk="1" fontAlgn="auto" hangingPunct="1">
              <a:spcBef>
                <a:spcPts val="0"/>
              </a:spcBef>
              <a:spcAft>
                <a:spcPts val="40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Interprets and analyses data to establish a relationship between the strength of electromagnets and, for example, the number of coils, size of current, core material or dimensions.</a:t>
            </a:r>
          </a:p>
          <a:p>
            <a:pPr marL="276225" indent="-276225" algn="l" eaLnBrk="1" fontAlgn="auto" hangingPunct="1">
              <a:spcBef>
                <a:spcPts val="0"/>
              </a:spcBef>
              <a:spcAft>
                <a:spcPts val="40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Compares model electromagnets with those used in real-life applications, looking for similarities and differences.</a:t>
            </a:r>
          </a:p>
          <a:p>
            <a:pPr marL="276225" indent="-276225" algn="l" eaLnBrk="1" fontAlgn="auto" hangingPunct="1">
              <a:spcBef>
                <a:spcPts val="0"/>
              </a:spcBef>
              <a:spcAft>
                <a:spcPts val="400"/>
              </a:spcAft>
              <a:buFont typeface="Wingdings" pitchFamily="2" charset="2"/>
              <a:buChar char="§"/>
              <a:tabLst>
                <a:tab pos="6461125" algn="l"/>
              </a:tabLst>
              <a:defRPr/>
            </a:pPr>
            <a:r>
              <a:rPr lang="en-GB" sz="2100" dirty="0">
                <a:solidFill>
                  <a:schemeClr val="accent1">
                    <a:lumMod val="75000"/>
                  </a:schemeClr>
                </a:solidFill>
                <a:latin typeface="Century Gothic" pitchFamily="34" charset="0"/>
              </a:rPr>
              <a:t>Shares scientific findings about the uses of super magnets, for example, in MRI machines, computer hard drives, electric and hybrid motors, audio speakers, electric guitars and race car engines.</a:t>
            </a:r>
          </a:p>
        </p:txBody>
      </p:sp>
      <p:sp>
        <p:nvSpPr>
          <p:cNvPr id="15" name="Title 1">
            <a:extLst>
              <a:ext uri="{FF2B5EF4-FFF2-40B4-BE49-F238E27FC236}">
                <a16:creationId xmlns:a16="http://schemas.microsoft.com/office/drawing/2014/main" id="{1DE1087C-820D-4C46-8E3E-AE06D42481E8}"/>
              </a:ext>
            </a:extLst>
          </p:cNvPr>
          <p:cNvSpPr txBox="1">
            <a:spLocks/>
          </p:cNvSpPr>
          <p:nvPr/>
        </p:nvSpPr>
        <p:spPr>
          <a:xfrm>
            <a:off x="4147944"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1" name="Title 1">
            <a:hlinkClick r:id="rId2" action="ppaction://hlinksldjump"/>
            <a:extLst>
              <a:ext uri="{FF2B5EF4-FFF2-40B4-BE49-F238E27FC236}">
                <a16:creationId xmlns:a16="http://schemas.microsoft.com/office/drawing/2014/main" id="{44DCB077-68D1-4588-AB7A-E06D18497ECA}"/>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3" name="Title 1">
            <a:hlinkClick r:id="rId3" action="ppaction://hlinksldjump"/>
            <a:extLst>
              <a:ext uri="{FF2B5EF4-FFF2-40B4-BE49-F238E27FC236}">
                <a16:creationId xmlns:a16="http://schemas.microsoft.com/office/drawing/2014/main" id="{E3D12B4F-5722-41D7-B5D6-48B637C7B51E}"/>
              </a:ext>
            </a:extLst>
          </p:cNvPr>
          <p:cNvSpPr txBox="1">
            <a:spLocks/>
          </p:cNvSpPr>
          <p:nvPr/>
        </p:nvSpPr>
        <p:spPr>
          <a:xfrm>
            <a:off x="32838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2" name="Title 1">
            <a:hlinkClick r:id="rId4" action="ppaction://hlinksldjump"/>
            <a:extLst>
              <a:ext uri="{FF2B5EF4-FFF2-40B4-BE49-F238E27FC236}">
                <a16:creationId xmlns:a16="http://schemas.microsoft.com/office/drawing/2014/main" id="{AD2093B2-F32E-49FF-A0B6-56548CF7715A}"/>
              </a:ext>
            </a:extLst>
          </p:cNvPr>
          <p:cNvSpPr txBox="1">
            <a:spLocks/>
          </p:cNvSpPr>
          <p:nvPr/>
        </p:nvSpPr>
        <p:spPr>
          <a:xfrm>
            <a:off x="241975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4" name="Title 1">
            <a:hlinkClick r:id="rId5" action="ppaction://hlinksldjump"/>
            <a:extLst>
              <a:ext uri="{FF2B5EF4-FFF2-40B4-BE49-F238E27FC236}">
                <a16:creationId xmlns:a16="http://schemas.microsoft.com/office/drawing/2014/main" id="{B126F82C-EC0E-43D5-99BD-551D77A5E24E}"/>
              </a:ext>
            </a:extLst>
          </p:cNvPr>
          <p:cNvSpPr txBox="1">
            <a:spLocks/>
          </p:cNvSpPr>
          <p:nvPr/>
        </p:nvSpPr>
        <p:spPr>
          <a:xfrm>
            <a:off x="501204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7"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a:extLst>
              <a:ext uri="{FF2B5EF4-FFF2-40B4-BE49-F238E27FC236}">
                <a16:creationId xmlns:a16="http://schemas.microsoft.com/office/drawing/2014/main" id="{EDC72AB9-04DB-4CE8-882D-4D5A5A02E9A8}"/>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Forces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A0A1038-3B71-4A02-BB12-B5FABF7F9C09}"/>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600" dirty="0">
                <a:solidFill>
                  <a:schemeClr val="accent1">
                    <a:lumMod val="75000"/>
                  </a:schemeClr>
                </a:solidFill>
                <a:latin typeface="Century Gothic" pitchFamily="34" charset="0"/>
              </a:rPr>
              <a:t>Through experimentation, I can explain floating and sinking in terms of the relative densities of different materials.</a:t>
            </a:r>
          </a:p>
          <a:p>
            <a:pPr algn="r" eaLnBrk="1" fontAlgn="auto" hangingPunct="1">
              <a:spcAft>
                <a:spcPts val="0"/>
              </a:spcAft>
              <a:tabLst>
                <a:tab pos="6461125" algn="l"/>
              </a:tabLst>
              <a:defRPr/>
            </a:pPr>
            <a:r>
              <a:rPr lang="en-GB" sz="2600" b="1" dirty="0">
                <a:solidFill>
                  <a:schemeClr val="accent1">
                    <a:lumMod val="75000"/>
                  </a:schemeClr>
                </a:solidFill>
                <a:latin typeface="Century Gothic" pitchFamily="34" charset="0"/>
              </a:rPr>
              <a:t>SCN 4-08b </a:t>
            </a:r>
          </a:p>
          <a:p>
            <a:pPr marL="365125" indent="-365125" algn="l" eaLnBrk="1" fontAlgn="auto" hangingPunct="1">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Calculates the density of a range of materials using the relationship Density = mass / volume.</a:t>
            </a:r>
          </a:p>
        </p:txBody>
      </p:sp>
      <p:sp>
        <p:nvSpPr>
          <p:cNvPr id="14" name="Title 1">
            <a:extLst>
              <a:ext uri="{FF2B5EF4-FFF2-40B4-BE49-F238E27FC236}">
                <a16:creationId xmlns:a16="http://schemas.microsoft.com/office/drawing/2014/main" id="{17E4B55C-46C2-49BD-93B5-F4BF02BAF2D7}"/>
              </a:ext>
            </a:extLst>
          </p:cNvPr>
          <p:cNvSpPr txBox="1">
            <a:spLocks/>
          </p:cNvSpPr>
          <p:nvPr/>
        </p:nvSpPr>
        <p:spPr>
          <a:xfrm>
            <a:off x="5012040"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4</a:t>
            </a:r>
          </a:p>
        </p:txBody>
      </p:sp>
      <p:sp>
        <p:nvSpPr>
          <p:cNvPr id="10" name="Title 1">
            <a:hlinkClick r:id="rId2" action="ppaction://hlinksldjump"/>
            <a:extLst>
              <a:ext uri="{FF2B5EF4-FFF2-40B4-BE49-F238E27FC236}">
                <a16:creationId xmlns:a16="http://schemas.microsoft.com/office/drawing/2014/main" id="{441E07FF-CAB5-4EB0-BB02-30561FCF4F8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2" name="Title 1">
            <a:hlinkClick r:id="rId3" action="ppaction://hlinksldjump"/>
            <a:extLst>
              <a:ext uri="{FF2B5EF4-FFF2-40B4-BE49-F238E27FC236}">
                <a16:creationId xmlns:a16="http://schemas.microsoft.com/office/drawing/2014/main" id="{E3D12B4F-5722-41D7-B5D6-48B637C7B51E}"/>
              </a:ext>
            </a:extLst>
          </p:cNvPr>
          <p:cNvSpPr txBox="1">
            <a:spLocks/>
          </p:cNvSpPr>
          <p:nvPr/>
        </p:nvSpPr>
        <p:spPr>
          <a:xfrm>
            <a:off x="328384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7" name="Title 1">
            <a:hlinkClick r:id="rId4" action="ppaction://hlinksldjump"/>
            <a:extLst>
              <a:ext uri="{FF2B5EF4-FFF2-40B4-BE49-F238E27FC236}">
                <a16:creationId xmlns:a16="http://schemas.microsoft.com/office/drawing/2014/main" id="{AD2093B2-F32E-49FF-A0B6-56548CF7715A}"/>
              </a:ext>
            </a:extLst>
          </p:cNvPr>
          <p:cNvSpPr txBox="1">
            <a:spLocks/>
          </p:cNvSpPr>
          <p:nvPr/>
        </p:nvSpPr>
        <p:spPr>
          <a:xfrm>
            <a:off x="241975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8" name="Title 1">
            <a:hlinkClick r:id="rId5" action="ppaction://hlinksldjump"/>
            <a:extLst>
              <a:ext uri="{FF2B5EF4-FFF2-40B4-BE49-F238E27FC236}">
                <a16:creationId xmlns:a16="http://schemas.microsoft.com/office/drawing/2014/main" id="{558A7087-ED29-4FC9-9473-D393A8F05C48}"/>
              </a:ext>
            </a:extLst>
          </p:cNvPr>
          <p:cNvSpPr txBox="1">
            <a:spLocks/>
          </p:cNvSpPr>
          <p:nvPr/>
        </p:nvSpPr>
        <p:spPr>
          <a:xfrm>
            <a:off x="414794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9"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0C7AD660-E1BB-43E0-9C2C-F6C86467F82F}"/>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C0AED98-9216-4B6F-97A8-678421B00D29}"/>
              </a:ext>
            </a:extLst>
          </p:cNvPr>
          <p:cNvSpPr>
            <a:spLocks noGrp="1"/>
          </p:cNvSpPr>
          <p:nvPr>
            <p:ph type="subTitle" idx="1"/>
          </p:nvPr>
        </p:nvSpPr>
        <p:spPr>
          <a:xfrm>
            <a:off x="539750" y="1052513"/>
            <a:ext cx="8064500" cy="4824412"/>
          </a:xfrm>
        </p:spPr>
        <p:txBody>
          <a:bodyPr rtlCol="0">
            <a:noAutofit/>
          </a:bodyPr>
          <a:lstStyle/>
          <a:p>
            <a:pPr algn="l" eaLnBrk="1" fontAlgn="auto" hangingPunct="1">
              <a:spcAft>
                <a:spcPts val="0"/>
              </a:spcAft>
              <a:tabLst>
                <a:tab pos="6461125" algn="l"/>
              </a:tabLst>
              <a:defRPr/>
            </a:pPr>
            <a:r>
              <a:rPr lang="en-GB" sz="2600" dirty="0">
                <a:solidFill>
                  <a:schemeClr val="accent1">
                    <a:lumMod val="75000"/>
                  </a:schemeClr>
                </a:solidFill>
                <a:latin typeface="Century Gothic" pitchFamily="34" charset="0"/>
              </a:rPr>
              <a:t>Through investigation, I understand the relationship between current, voltage and resistance. I can apply this knowledge to solve practical problems.</a:t>
            </a:r>
          </a:p>
          <a:p>
            <a:pPr algn="r" eaLnBrk="1" fontAlgn="auto" hangingPunct="1">
              <a:spcAft>
                <a:spcPts val="0"/>
              </a:spcAft>
              <a:tabLst>
                <a:tab pos="6461125" algn="l"/>
              </a:tabLst>
              <a:defRPr/>
            </a:pPr>
            <a:r>
              <a:rPr lang="en-GB" sz="2600" b="1" dirty="0">
                <a:solidFill>
                  <a:schemeClr val="accent1">
                    <a:lumMod val="75000"/>
                  </a:schemeClr>
                </a:solidFill>
                <a:latin typeface="Century Gothic" pitchFamily="34" charset="0"/>
              </a:rPr>
              <a:t>SCN 4-09a</a:t>
            </a:r>
          </a:p>
          <a:p>
            <a:pPr marL="365125" indent="-365125" algn="l" eaLnBrk="1" fontAlgn="auto" hangingPunct="1">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Investigates the electrical properties of at least one fixed resistor to determine the relationship R = V / I and applies this to solve practical problems in circuits.</a:t>
            </a:r>
          </a:p>
        </p:txBody>
      </p:sp>
      <p:sp>
        <p:nvSpPr>
          <p:cNvPr id="11" name="Title 1">
            <a:hlinkClick r:id="rId2" action="ppaction://hlinksldjump"/>
            <a:extLst>
              <a:ext uri="{FF2B5EF4-FFF2-40B4-BE49-F238E27FC236}">
                <a16:creationId xmlns:a16="http://schemas.microsoft.com/office/drawing/2014/main" id="{17F074CF-50B2-4080-A56F-07BD97A828AA}"/>
              </a:ext>
            </a:extLst>
          </p:cNvPr>
          <p:cNvSpPr txBox="1">
            <a:spLocks/>
          </p:cNvSpPr>
          <p:nvPr/>
        </p:nvSpPr>
        <p:spPr>
          <a:xfrm>
            <a:off x="357188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Title 1">
            <a:hlinkClick r:id="rId3" action="ppaction://hlinksldjump"/>
            <a:extLst>
              <a:ext uri="{FF2B5EF4-FFF2-40B4-BE49-F238E27FC236}">
                <a16:creationId xmlns:a16="http://schemas.microsoft.com/office/drawing/2014/main" id="{8344FDA6-A876-4983-98BB-59987DE957AF}"/>
              </a:ext>
            </a:extLst>
          </p:cNvPr>
          <p:cNvSpPr txBox="1">
            <a:spLocks/>
          </p:cNvSpPr>
          <p:nvPr/>
        </p:nvSpPr>
        <p:spPr>
          <a:xfrm>
            <a:off x="277979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0" name="Title 1">
            <a:extLst>
              <a:ext uri="{FF2B5EF4-FFF2-40B4-BE49-F238E27FC236}">
                <a16:creationId xmlns:a16="http://schemas.microsoft.com/office/drawing/2014/main" id="{36DCCBD4-3DC4-48D8-991C-CDF347C28B9D}"/>
              </a:ext>
            </a:extLst>
          </p:cNvPr>
          <p:cNvSpPr txBox="1">
            <a:spLocks/>
          </p:cNvSpPr>
          <p:nvPr/>
        </p:nvSpPr>
        <p:spPr>
          <a:xfrm>
            <a:off x="1987704"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5" name="Title 1">
            <a:hlinkClick r:id="rId4" action="ppaction://hlinksldjump"/>
            <a:extLst>
              <a:ext uri="{FF2B5EF4-FFF2-40B4-BE49-F238E27FC236}">
                <a16:creationId xmlns:a16="http://schemas.microsoft.com/office/drawing/2014/main" id="{EAEE58F9-FDB6-4A5F-867C-AC22CB4BB961}"/>
              </a:ext>
            </a:extLst>
          </p:cNvPr>
          <p:cNvSpPr txBox="1">
            <a:spLocks/>
          </p:cNvSpPr>
          <p:nvPr/>
        </p:nvSpPr>
        <p:spPr>
          <a:xfrm>
            <a:off x="5156056"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5</a:t>
            </a:r>
          </a:p>
        </p:txBody>
      </p:sp>
      <p:sp>
        <p:nvSpPr>
          <p:cNvPr id="14" name="Title 1">
            <a:hlinkClick r:id="rId5" action="ppaction://hlinksldjump"/>
            <a:extLst>
              <a:ext uri="{FF2B5EF4-FFF2-40B4-BE49-F238E27FC236}">
                <a16:creationId xmlns:a16="http://schemas.microsoft.com/office/drawing/2014/main" id="{6D71695D-04F5-444C-B5DE-EDBA869405E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6" name="Title 1">
            <a:hlinkClick r:id="rId6" action="ppaction://hlinksldjump"/>
            <a:extLst>
              <a:ext uri="{FF2B5EF4-FFF2-40B4-BE49-F238E27FC236}">
                <a16:creationId xmlns:a16="http://schemas.microsoft.com/office/drawing/2014/main" id="{420E22C0-3CB1-419B-8000-1FEDE5982305}"/>
              </a:ext>
            </a:extLst>
          </p:cNvPr>
          <p:cNvSpPr txBox="1">
            <a:spLocks/>
          </p:cNvSpPr>
          <p:nvPr/>
        </p:nvSpPr>
        <p:spPr>
          <a:xfrm>
            <a:off x="436396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17" name="Title 1">
            <a:hlinkClick r:id="rId7" action="ppaction://hlinksldjump"/>
            <a:extLst>
              <a:ext uri="{FF2B5EF4-FFF2-40B4-BE49-F238E27FC236}">
                <a16:creationId xmlns:a16="http://schemas.microsoft.com/office/drawing/2014/main" id="{BF578C40-8C1E-4B71-89CA-53FED98383EE}"/>
              </a:ext>
            </a:extLst>
          </p:cNvPr>
          <p:cNvSpPr txBox="1">
            <a:spLocks/>
          </p:cNvSpPr>
          <p:nvPr/>
        </p:nvSpPr>
        <p:spPr>
          <a:xfrm>
            <a:off x="179512"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a:extLst>
              <a:ext uri="{FF2B5EF4-FFF2-40B4-BE49-F238E27FC236}">
                <a16:creationId xmlns:a16="http://schemas.microsoft.com/office/drawing/2014/main" id="{6452785B-7FE9-437A-9CBC-FFC50F34F56D}"/>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99DB1092-A7C9-4212-90EB-BF66B490D92B}"/>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600" dirty="0">
                <a:solidFill>
                  <a:schemeClr val="accent1">
                    <a:lumMod val="75000"/>
                  </a:schemeClr>
                </a:solidFill>
                <a:latin typeface="Century Gothic" pitchFamily="34" charset="0"/>
              </a:rPr>
              <a:t>By contributing to investigations into the properties of a range of electronic components, I can select and use them as input and output devices in practical electronic circuits.</a:t>
            </a:r>
          </a:p>
          <a:p>
            <a:pPr algn="r" eaLnBrk="1" fontAlgn="auto" hangingPunct="1">
              <a:spcAft>
                <a:spcPts val="0"/>
              </a:spcAft>
              <a:tabLst>
                <a:tab pos="6461125" algn="l"/>
              </a:tabLst>
              <a:defRPr/>
            </a:pPr>
            <a:r>
              <a:rPr lang="en-GB" sz="2600" b="1" dirty="0">
                <a:solidFill>
                  <a:schemeClr val="accent1">
                    <a:lumMod val="75000"/>
                  </a:schemeClr>
                </a:solidFill>
                <a:latin typeface="Century Gothic" pitchFamily="34" charset="0"/>
              </a:rPr>
              <a:t>SCN 4-09b</a:t>
            </a:r>
          </a:p>
          <a:p>
            <a:pPr marL="365125" indent="-365125" algn="l" eaLnBrk="1" fontAlgn="auto" hangingPunct="1">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Demonstrates understanding of the properties of input devices (for example, variable and light dependent resistors, </a:t>
            </a:r>
            <a:r>
              <a:rPr lang="en-GB" sz="2600" dirty="0" err="1">
                <a:solidFill>
                  <a:schemeClr val="accent1">
                    <a:lumMod val="75000"/>
                  </a:schemeClr>
                </a:solidFill>
                <a:latin typeface="Century Gothic" pitchFamily="34" charset="0"/>
              </a:rPr>
              <a:t>thermistors</a:t>
            </a:r>
            <a:r>
              <a:rPr lang="en-GB" sz="2600" dirty="0">
                <a:solidFill>
                  <a:schemeClr val="accent1">
                    <a:lumMod val="75000"/>
                  </a:schemeClr>
                </a:solidFill>
                <a:latin typeface="Century Gothic" pitchFamily="34" charset="0"/>
              </a:rPr>
              <a:t> and switches) and the operation of output devices (for example, bulbs, LEDs, motors and relays).</a:t>
            </a:r>
          </a:p>
        </p:txBody>
      </p:sp>
      <p:sp>
        <p:nvSpPr>
          <p:cNvPr id="16" name="Title 1">
            <a:extLst>
              <a:ext uri="{FF2B5EF4-FFF2-40B4-BE49-F238E27FC236}">
                <a16:creationId xmlns:a16="http://schemas.microsoft.com/office/drawing/2014/main" id="{976B436A-9FE1-4C28-AE33-0F260DDF4977}"/>
              </a:ext>
            </a:extLst>
          </p:cNvPr>
          <p:cNvSpPr txBox="1">
            <a:spLocks/>
          </p:cNvSpPr>
          <p:nvPr/>
        </p:nvSpPr>
        <p:spPr>
          <a:xfrm>
            <a:off x="2771180"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0" name="Title 1">
            <a:hlinkClick r:id="rId2" action="ppaction://hlinksldjump"/>
            <a:extLst>
              <a:ext uri="{FF2B5EF4-FFF2-40B4-BE49-F238E27FC236}">
                <a16:creationId xmlns:a16="http://schemas.microsoft.com/office/drawing/2014/main" id="{10A4BE1B-7BCA-415C-930E-1B849FCB3850}"/>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1" name="Title 1">
            <a:hlinkClick r:id="rId3" action="ppaction://hlinksldjump"/>
            <a:extLst>
              <a:ext uri="{FF2B5EF4-FFF2-40B4-BE49-F238E27FC236}">
                <a16:creationId xmlns:a16="http://schemas.microsoft.com/office/drawing/2014/main" id="{2F65C6E7-C6AF-4666-B6D9-6FA5FBA7AEEC}"/>
              </a:ext>
            </a:extLst>
          </p:cNvPr>
          <p:cNvSpPr txBox="1">
            <a:spLocks/>
          </p:cNvSpPr>
          <p:nvPr/>
        </p:nvSpPr>
        <p:spPr>
          <a:xfrm>
            <a:off x="198770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7" name="Title 1">
            <a:hlinkClick r:id="rId4" action="ppaction://hlinksldjump"/>
            <a:extLst>
              <a:ext uri="{FF2B5EF4-FFF2-40B4-BE49-F238E27FC236}">
                <a16:creationId xmlns:a16="http://schemas.microsoft.com/office/drawing/2014/main" id="{17F074CF-50B2-4080-A56F-07BD97A828AA}"/>
              </a:ext>
            </a:extLst>
          </p:cNvPr>
          <p:cNvSpPr txBox="1">
            <a:spLocks/>
          </p:cNvSpPr>
          <p:nvPr/>
        </p:nvSpPr>
        <p:spPr>
          <a:xfrm>
            <a:off x="357188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8" name="Title 1">
            <a:hlinkClick r:id="rId5" action="ppaction://hlinksldjump"/>
            <a:extLst>
              <a:ext uri="{FF2B5EF4-FFF2-40B4-BE49-F238E27FC236}">
                <a16:creationId xmlns:a16="http://schemas.microsoft.com/office/drawing/2014/main" id="{EAEE58F9-FDB6-4A5F-867C-AC22CB4BB961}"/>
              </a:ext>
            </a:extLst>
          </p:cNvPr>
          <p:cNvSpPr txBox="1">
            <a:spLocks/>
          </p:cNvSpPr>
          <p:nvPr/>
        </p:nvSpPr>
        <p:spPr>
          <a:xfrm>
            <a:off x="5156056"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5</a:t>
            </a:r>
          </a:p>
        </p:txBody>
      </p:sp>
      <p:sp>
        <p:nvSpPr>
          <p:cNvPr id="19" name="Title 1">
            <a:hlinkClick r:id="rId6" action="ppaction://hlinksldjump"/>
            <a:extLst>
              <a:ext uri="{FF2B5EF4-FFF2-40B4-BE49-F238E27FC236}">
                <a16:creationId xmlns:a16="http://schemas.microsoft.com/office/drawing/2014/main" id="{420E22C0-3CB1-419B-8000-1FEDE5982305}"/>
              </a:ext>
            </a:extLst>
          </p:cNvPr>
          <p:cNvSpPr txBox="1">
            <a:spLocks/>
          </p:cNvSpPr>
          <p:nvPr/>
        </p:nvSpPr>
        <p:spPr>
          <a:xfrm>
            <a:off x="436396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20" name="Title 1">
            <a:hlinkClick r:id="rId7" action="ppaction://hlinksldjump"/>
            <a:extLst>
              <a:ext uri="{FF2B5EF4-FFF2-40B4-BE49-F238E27FC236}">
                <a16:creationId xmlns:a16="http://schemas.microsoft.com/office/drawing/2014/main" id="{BF578C40-8C1E-4B71-89CA-53FED98383EE}"/>
              </a:ext>
            </a:extLst>
          </p:cNvPr>
          <p:cNvSpPr txBox="1">
            <a:spLocks/>
          </p:cNvSpPr>
          <p:nvPr/>
        </p:nvSpPr>
        <p:spPr>
          <a:xfrm>
            <a:off x="179512"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F74CD41D-E949-4847-8883-0B46B014A076}"/>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C18C0CCE-398D-4B81-A45F-CDF10B84AE2C}"/>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600" dirty="0">
                <a:solidFill>
                  <a:schemeClr val="accent1">
                    <a:lumMod val="75000"/>
                  </a:schemeClr>
                </a:solidFill>
                <a:latin typeface="Century Gothic" pitchFamily="34" charset="0"/>
              </a:rPr>
              <a:t>Using my knowledge of electronic components and switching devices, I can help to engineer an electronic system to provide a practical solution to a real-life situation.</a:t>
            </a:r>
          </a:p>
          <a:p>
            <a:pPr algn="r" eaLnBrk="1" fontAlgn="auto" hangingPunct="1">
              <a:spcAft>
                <a:spcPts val="0"/>
              </a:spcAft>
              <a:tabLst>
                <a:tab pos="6461125" algn="l"/>
              </a:tabLst>
              <a:defRPr/>
            </a:pPr>
            <a:r>
              <a:rPr lang="en-GB" sz="2600" b="1" dirty="0">
                <a:solidFill>
                  <a:schemeClr val="accent1">
                    <a:lumMod val="75000"/>
                  </a:schemeClr>
                </a:solidFill>
                <a:latin typeface="Century Gothic" pitchFamily="34" charset="0"/>
              </a:rPr>
              <a:t>SCN 4-09c</a:t>
            </a:r>
          </a:p>
          <a:p>
            <a:pPr marL="365125" indent="-365125" algn="l" eaLnBrk="1" fontAlgn="auto" hangingPunct="1">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Applies knowledge and understanding of the properties of switching devices, for example, transistors and logic gates, to design and construct an electronic circuit which solves a practical problem.</a:t>
            </a:r>
          </a:p>
        </p:txBody>
      </p:sp>
      <p:sp>
        <p:nvSpPr>
          <p:cNvPr id="18" name="Title 1">
            <a:extLst>
              <a:ext uri="{FF2B5EF4-FFF2-40B4-BE49-F238E27FC236}">
                <a16:creationId xmlns:a16="http://schemas.microsoft.com/office/drawing/2014/main" id="{1E3A7E2E-822B-420E-950C-DA2943DEF63A}"/>
              </a:ext>
            </a:extLst>
          </p:cNvPr>
          <p:cNvSpPr txBox="1">
            <a:spLocks/>
          </p:cNvSpPr>
          <p:nvPr/>
        </p:nvSpPr>
        <p:spPr>
          <a:xfrm>
            <a:off x="3571880"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0" name="Title 1">
            <a:hlinkClick r:id="rId2" action="ppaction://hlinksldjump"/>
            <a:extLst>
              <a:ext uri="{FF2B5EF4-FFF2-40B4-BE49-F238E27FC236}">
                <a16:creationId xmlns:a16="http://schemas.microsoft.com/office/drawing/2014/main" id="{41468849-A595-4278-96C4-93EB2428D6A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1" name="Title 1">
            <a:hlinkClick r:id="rId3" action="ppaction://hlinksldjump"/>
            <a:extLst>
              <a:ext uri="{FF2B5EF4-FFF2-40B4-BE49-F238E27FC236}">
                <a16:creationId xmlns:a16="http://schemas.microsoft.com/office/drawing/2014/main" id="{651F5B36-841F-4BFB-A57A-0CBC259308E2}"/>
              </a:ext>
            </a:extLst>
          </p:cNvPr>
          <p:cNvSpPr txBox="1">
            <a:spLocks/>
          </p:cNvSpPr>
          <p:nvPr/>
        </p:nvSpPr>
        <p:spPr>
          <a:xfrm>
            <a:off x="277979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6" name="Title 1">
            <a:hlinkClick r:id="rId4" action="ppaction://hlinksldjump"/>
            <a:extLst>
              <a:ext uri="{FF2B5EF4-FFF2-40B4-BE49-F238E27FC236}">
                <a16:creationId xmlns:a16="http://schemas.microsoft.com/office/drawing/2014/main" id="{2F65C6E7-C6AF-4666-B6D9-6FA5FBA7AEEC}"/>
              </a:ext>
            </a:extLst>
          </p:cNvPr>
          <p:cNvSpPr txBox="1">
            <a:spLocks/>
          </p:cNvSpPr>
          <p:nvPr/>
        </p:nvSpPr>
        <p:spPr>
          <a:xfrm>
            <a:off x="198770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7" name="Title 1">
            <a:hlinkClick r:id="rId5" action="ppaction://hlinksldjump"/>
            <a:extLst>
              <a:ext uri="{FF2B5EF4-FFF2-40B4-BE49-F238E27FC236}">
                <a16:creationId xmlns:a16="http://schemas.microsoft.com/office/drawing/2014/main" id="{EAEE58F9-FDB6-4A5F-867C-AC22CB4BB961}"/>
              </a:ext>
            </a:extLst>
          </p:cNvPr>
          <p:cNvSpPr txBox="1">
            <a:spLocks/>
          </p:cNvSpPr>
          <p:nvPr/>
        </p:nvSpPr>
        <p:spPr>
          <a:xfrm>
            <a:off x="5156056"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5</a:t>
            </a:r>
          </a:p>
        </p:txBody>
      </p:sp>
      <p:sp>
        <p:nvSpPr>
          <p:cNvPr id="19" name="Title 1">
            <a:hlinkClick r:id="rId6" action="ppaction://hlinksldjump"/>
            <a:extLst>
              <a:ext uri="{FF2B5EF4-FFF2-40B4-BE49-F238E27FC236}">
                <a16:creationId xmlns:a16="http://schemas.microsoft.com/office/drawing/2014/main" id="{420E22C0-3CB1-419B-8000-1FEDE5982305}"/>
              </a:ext>
            </a:extLst>
          </p:cNvPr>
          <p:cNvSpPr txBox="1">
            <a:spLocks/>
          </p:cNvSpPr>
          <p:nvPr/>
        </p:nvSpPr>
        <p:spPr>
          <a:xfrm>
            <a:off x="436396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
        <p:nvSpPr>
          <p:cNvPr id="20" name="Title 1">
            <a:hlinkClick r:id="rId7" action="ppaction://hlinksldjump"/>
            <a:extLst>
              <a:ext uri="{FF2B5EF4-FFF2-40B4-BE49-F238E27FC236}">
                <a16:creationId xmlns:a16="http://schemas.microsoft.com/office/drawing/2014/main" id="{BF578C40-8C1E-4B71-89CA-53FED98383EE}"/>
              </a:ext>
            </a:extLst>
          </p:cNvPr>
          <p:cNvSpPr txBox="1">
            <a:spLocks/>
          </p:cNvSpPr>
          <p:nvPr/>
        </p:nvSpPr>
        <p:spPr>
          <a:xfrm>
            <a:off x="179512"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98676736-3DC3-4903-9DDE-00E6484D6D5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316DAE17-BA80-47AB-93C1-0F7C4C44F535}"/>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600" dirty="0">
                <a:solidFill>
                  <a:schemeClr val="accent1">
                    <a:lumMod val="75000"/>
                  </a:schemeClr>
                </a:solidFill>
                <a:latin typeface="Century Gothic" pitchFamily="34" charset="0"/>
              </a:rPr>
              <a:t>Using experimental evidence, I can place metals in an electrochemical series and can use this information to make predictions about their use in chemical cells.</a:t>
            </a:r>
          </a:p>
          <a:p>
            <a:pPr algn="r" eaLnBrk="1" fontAlgn="auto" hangingPunct="1">
              <a:spcBef>
                <a:spcPts val="0"/>
              </a:spcBef>
              <a:spcAft>
                <a:spcPts val="0"/>
              </a:spcAft>
              <a:tabLst>
                <a:tab pos="6461125" algn="l"/>
              </a:tabLst>
              <a:defRPr/>
            </a:pPr>
            <a:r>
              <a:rPr lang="en-GB" sz="2600" b="1" dirty="0">
                <a:solidFill>
                  <a:schemeClr val="accent1">
                    <a:lumMod val="75000"/>
                  </a:schemeClr>
                </a:solidFill>
                <a:latin typeface="Century Gothic" pitchFamily="34" charset="0"/>
              </a:rPr>
              <a:t>SCN 4-10a</a:t>
            </a:r>
          </a:p>
          <a:p>
            <a:pPr marL="365125" indent="-365125" algn="l" eaLnBrk="1" fontAlgn="auto" hangingPunct="1">
              <a:spcBef>
                <a:spcPts val="0"/>
              </a:spcBef>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Draws on findings from experiments to construct an electrochemical series using the voltage difference between pairs of metals.</a:t>
            </a:r>
          </a:p>
          <a:p>
            <a:pPr marL="365125" indent="-365125" algn="l" eaLnBrk="1" fontAlgn="auto" hangingPunct="1">
              <a:spcBef>
                <a:spcPts val="0"/>
              </a:spcBef>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Demonstrates an understanding of the use of different metals in electrochemical cells for different applications.</a:t>
            </a:r>
          </a:p>
        </p:txBody>
      </p:sp>
      <p:sp>
        <p:nvSpPr>
          <p:cNvPr id="16" name="Title 1">
            <a:extLst>
              <a:ext uri="{FF2B5EF4-FFF2-40B4-BE49-F238E27FC236}">
                <a16:creationId xmlns:a16="http://schemas.microsoft.com/office/drawing/2014/main" id="{90E18901-52D6-4134-B5E7-016B93A2CD5D}"/>
              </a:ext>
            </a:extLst>
          </p:cNvPr>
          <p:cNvSpPr txBox="1">
            <a:spLocks/>
          </p:cNvSpPr>
          <p:nvPr/>
        </p:nvSpPr>
        <p:spPr>
          <a:xfrm>
            <a:off x="4355976"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4</a:t>
            </a:r>
          </a:p>
        </p:txBody>
      </p:sp>
      <p:sp>
        <p:nvSpPr>
          <p:cNvPr id="10" name="Title 1">
            <a:hlinkClick r:id="rId2" action="ppaction://hlinksldjump"/>
            <a:extLst>
              <a:ext uri="{FF2B5EF4-FFF2-40B4-BE49-F238E27FC236}">
                <a16:creationId xmlns:a16="http://schemas.microsoft.com/office/drawing/2014/main" id="{0C6D5B37-4D79-422A-A6FD-7AC6B832FBBA}"/>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7" name="Title 1">
            <a:hlinkClick r:id="rId3" action="ppaction://hlinksldjump"/>
            <a:extLst>
              <a:ext uri="{FF2B5EF4-FFF2-40B4-BE49-F238E27FC236}">
                <a16:creationId xmlns:a16="http://schemas.microsoft.com/office/drawing/2014/main" id="{651F5B36-841F-4BFB-A57A-0CBC259308E2}"/>
              </a:ext>
            </a:extLst>
          </p:cNvPr>
          <p:cNvSpPr txBox="1">
            <a:spLocks/>
          </p:cNvSpPr>
          <p:nvPr/>
        </p:nvSpPr>
        <p:spPr>
          <a:xfrm>
            <a:off x="277979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8" name="Title 1">
            <a:hlinkClick r:id="rId4" action="ppaction://hlinksldjump"/>
            <a:extLst>
              <a:ext uri="{FF2B5EF4-FFF2-40B4-BE49-F238E27FC236}">
                <a16:creationId xmlns:a16="http://schemas.microsoft.com/office/drawing/2014/main" id="{2F65C6E7-C6AF-4666-B6D9-6FA5FBA7AEEC}"/>
              </a:ext>
            </a:extLst>
          </p:cNvPr>
          <p:cNvSpPr txBox="1">
            <a:spLocks/>
          </p:cNvSpPr>
          <p:nvPr/>
        </p:nvSpPr>
        <p:spPr>
          <a:xfrm>
            <a:off x="198770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9" name="Title 1">
            <a:hlinkClick r:id="rId5" action="ppaction://hlinksldjump"/>
            <a:extLst>
              <a:ext uri="{FF2B5EF4-FFF2-40B4-BE49-F238E27FC236}">
                <a16:creationId xmlns:a16="http://schemas.microsoft.com/office/drawing/2014/main" id="{EAEE58F9-FDB6-4A5F-867C-AC22CB4BB961}"/>
              </a:ext>
            </a:extLst>
          </p:cNvPr>
          <p:cNvSpPr txBox="1">
            <a:spLocks/>
          </p:cNvSpPr>
          <p:nvPr/>
        </p:nvSpPr>
        <p:spPr>
          <a:xfrm>
            <a:off x="5156056"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5</a:t>
            </a:r>
          </a:p>
        </p:txBody>
      </p:sp>
      <p:sp>
        <p:nvSpPr>
          <p:cNvPr id="20" name="Title 1">
            <a:hlinkClick r:id="rId6" action="ppaction://hlinksldjump"/>
            <a:extLst>
              <a:ext uri="{FF2B5EF4-FFF2-40B4-BE49-F238E27FC236}">
                <a16:creationId xmlns:a16="http://schemas.microsoft.com/office/drawing/2014/main" id="{17F074CF-50B2-4080-A56F-07BD97A828AA}"/>
              </a:ext>
            </a:extLst>
          </p:cNvPr>
          <p:cNvSpPr txBox="1">
            <a:spLocks/>
          </p:cNvSpPr>
          <p:nvPr/>
        </p:nvSpPr>
        <p:spPr>
          <a:xfrm>
            <a:off x="357188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21" name="Title 1">
            <a:hlinkClick r:id="rId7" action="ppaction://hlinksldjump"/>
            <a:extLst>
              <a:ext uri="{FF2B5EF4-FFF2-40B4-BE49-F238E27FC236}">
                <a16:creationId xmlns:a16="http://schemas.microsoft.com/office/drawing/2014/main" id="{BF578C40-8C1E-4B71-89CA-53FED98383EE}"/>
              </a:ext>
            </a:extLst>
          </p:cNvPr>
          <p:cNvSpPr txBox="1">
            <a:spLocks/>
          </p:cNvSpPr>
          <p:nvPr/>
        </p:nvSpPr>
        <p:spPr>
          <a:xfrm>
            <a:off x="179512"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a:extLst>
              <a:ext uri="{FF2B5EF4-FFF2-40B4-BE49-F238E27FC236}">
                <a16:creationId xmlns:a16="http://schemas.microsoft.com/office/drawing/2014/main" id="{963AD3D0-CDF4-4DED-A9F4-8F5B71B6BF07}"/>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Electricity</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975A0E74-F013-4C0C-A9E6-B275F2A2128E}"/>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600" dirty="0">
                <a:solidFill>
                  <a:schemeClr val="accent1">
                    <a:lumMod val="75000"/>
                  </a:schemeClr>
                </a:solidFill>
                <a:latin typeface="Century Gothic" pitchFamily="34" charset="0"/>
              </a:rPr>
              <a:t>Using a variety of sources, I have explored the latest developments in chemical cells technology and can evaluate their impact on society.</a:t>
            </a:r>
          </a:p>
          <a:p>
            <a:pPr algn="r" eaLnBrk="1" fontAlgn="auto" hangingPunct="1">
              <a:spcBef>
                <a:spcPts val="0"/>
              </a:spcBef>
              <a:spcAft>
                <a:spcPts val="0"/>
              </a:spcAft>
              <a:tabLst>
                <a:tab pos="6461125" algn="l"/>
              </a:tabLst>
              <a:defRPr/>
            </a:pPr>
            <a:r>
              <a:rPr lang="en-GB" sz="2600" b="1" dirty="0">
                <a:solidFill>
                  <a:schemeClr val="accent1">
                    <a:lumMod val="75000"/>
                  </a:schemeClr>
                </a:solidFill>
                <a:latin typeface="Century Gothic" pitchFamily="34" charset="0"/>
              </a:rPr>
              <a:t>SCN 4-10b</a:t>
            </a:r>
          </a:p>
          <a:p>
            <a:pPr marL="365125" indent="-365125" algn="l" eaLnBrk="1" fontAlgn="auto" hangingPunct="1">
              <a:spcBef>
                <a:spcPts val="0"/>
              </a:spcBef>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Researches and demonstrates awareness of the developments in cell technology, for example, in relation to fuel cells.</a:t>
            </a:r>
          </a:p>
          <a:p>
            <a:pPr marL="365125" indent="-365125" algn="l" eaLnBrk="1" fontAlgn="auto" hangingPunct="1">
              <a:spcBef>
                <a:spcPts val="0"/>
              </a:spcBef>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Researches an application of chemical cells and its impact on society, communicating findings to others and acknowledging sources appropriately.</a:t>
            </a:r>
          </a:p>
        </p:txBody>
      </p:sp>
      <p:sp>
        <p:nvSpPr>
          <p:cNvPr id="14" name="Title 1">
            <a:extLst>
              <a:ext uri="{FF2B5EF4-FFF2-40B4-BE49-F238E27FC236}">
                <a16:creationId xmlns:a16="http://schemas.microsoft.com/office/drawing/2014/main" id="{790F648A-F895-4D3F-A367-230201EF2FA7}"/>
              </a:ext>
            </a:extLst>
          </p:cNvPr>
          <p:cNvSpPr txBox="1">
            <a:spLocks/>
          </p:cNvSpPr>
          <p:nvPr/>
        </p:nvSpPr>
        <p:spPr>
          <a:xfrm>
            <a:off x="5156056" y="5805488"/>
            <a:ext cx="640080"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5</a:t>
            </a:r>
          </a:p>
        </p:txBody>
      </p:sp>
      <p:sp>
        <p:nvSpPr>
          <p:cNvPr id="11" name="Title 1">
            <a:hlinkClick r:id="rId2" action="ppaction://hlinksldjump"/>
            <a:extLst>
              <a:ext uri="{FF2B5EF4-FFF2-40B4-BE49-F238E27FC236}">
                <a16:creationId xmlns:a16="http://schemas.microsoft.com/office/drawing/2014/main" id="{4FC603B9-1226-4976-B137-C57DA4F9A68A}"/>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10" name="Title 1">
            <a:hlinkClick r:id="rId3" action="ppaction://hlinksldjump"/>
            <a:extLst>
              <a:ext uri="{FF2B5EF4-FFF2-40B4-BE49-F238E27FC236}">
                <a16:creationId xmlns:a16="http://schemas.microsoft.com/office/drawing/2014/main" id="{BF578C40-8C1E-4B71-89CA-53FED98383EE}"/>
              </a:ext>
            </a:extLst>
          </p:cNvPr>
          <p:cNvSpPr txBox="1">
            <a:spLocks/>
          </p:cNvSpPr>
          <p:nvPr/>
        </p:nvSpPr>
        <p:spPr>
          <a:xfrm>
            <a:off x="7313988" y="116632"/>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
        <p:nvSpPr>
          <p:cNvPr id="16" name="Title 1">
            <a:hlinkClick r:id="rId4" action="ppaction://hlinksldjump"/>
            <a:extLst>
              <a:ext uri="{FF2B5EF4-FFF2-40B4-BE49-F238E27FC236}">
                <a16:creationId xmlns:a16="http://schemas.microsoft.com/office/drawing/2014/main" id="{651F5B36-841F-4BFB-A57A-0CBC259308E2}"/>
              </a:ext>
            </a:extLst>
          </p:cNvPr>
          <p:cNvSpPr txBox="1">
            <a:spLocks/>
          </p:cNvSpPr>
          <p:nvPr/>
        </p:nvSpPr>
        <p:spPr>
          <a:xfrm>
            <a:off x="2779792"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8" name="Title 1">
            <a:hlinkClick r:id="rId5" action="ppaction://hlinksldjump"/>
            <a:extLst>
              <a:ext uri="{FF2B5EF4-FFF2-40B4-BE49-F238E27FC236}">
                <a16:creationId xmlns:a16="http://schemas.microsoft.com/office/drawing/2014/main" id="{2F65C6E7-C6AF-4666-B6D9-6FA5FBA7AEEC}"/>
              </a:ext>
            </a:extLst>
          </p:cNvPr>
          <p:cNvSpPr txBox="1">
            <a:spLocks/>
          </p:cNvSpPr>
          <p:nvPr/>
        </p:nvSpPr>
        <p:spPr>
          <a:xfrm>
            <a:off x="1987704"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9" name="Title 1">
            <a:hlinkClick r:id="rId6" action="ppaction://hlinksldjump"/>
            <a:extLst>
              <a:ext uri="{FF2B5EF4-FFF2-40B4-BE49-F238E27FC236}">
                <a16:creationId xmlns:a16="http://schemas.microsoft.com/office/drawing/2014/main" id="{17F074CF-50B2-4080-A56F-07BD97A828AA}"/>
              </a:ext>
            </a:extLst>
          </p:cNvPr>
          <p:cNvSpPr txBox="1">
            <a:spLocks/>
          </p:cNvSpPr>
          <p:nvPr/>
        </p:nvSpPr>
        <p:spPr>
          <a:xfrm>
            <a:off x="3571880"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20" name="Title 1">
            <a:hlinkClick r:id="rId3" action="ppaction://hlinksldjump"/>
            <a:extLst>
              <a:ext uri="{FF2B5EF4-FFF2-40B4-BE49-F238E27FC236}">
                <a16:creationId xmlns:a16="http://schemas.microsoft.com/office/drawing/2014/main" id="{BF578C40-8C1E-4B71-89CA-53FED98383EE}"/>
              </a:ext>
            </a:extLst>
          </p:cNvPr>
          <p:cNvSpPr txBox="1">
            <a:spLocks/>
          </p:cNvSpPr>
          <p:nvPr/>
        </p:nvSpPr>
        <p:spPr>
          <a:xfrm>
            <a:off x="179512"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
        <p:nvSpPr>
          <p:cNvPr id="21" name="Title 1">
            <a:hlinkClick r:id="rId7" action="ppaction://hlinksldjump"/>
            <a:extLst>
              <a:ext uri="{FF2B5EF4-FFF2-40B4-BE49-F238E27FC236}">
                <a16:creationId xmlns:a16="http://schemas.microsoft.com/office/drawing/2014/main" id="{420E22C0-3CB1-419B-8000-1FEDE5982305}"/>
              </a:ext>
            </a:extLst>
          </p:cNvPr>
          <p:cNvSpPr txBox="1">
            <a:spLocks/>
          </p:cNvSpPr>
          <p:nvPr/>
        </p:nvSpPr>
        <p:spPr>
          <a:xfrm>
            <a:off x="4363968" y="5805488"/>
            <a:ext cx="640080"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4</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a:extLst>
              <a:ext uri="{FF2B5EF4-FFF2-40B4-BE49-F238E27FC236}">
                <a16:creationId xmlns:a16="http://schemas.microsoft.com/office/drawing/2014/main" id="{B7BAA63E-B0E1-483E-A916-DDA7D667568C}"/>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Vibrations &amp; Waves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E2ECA337-2F6B-47B7-B683-114670E87C71}"/>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recording and analysing sound signals, I can describe how they can be manipulated and used in sound engineering.</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4-11a </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Interprets sound wave traces to describe changes in amplitude and frequency. </a:t>
            </a:r>
          </a:p>
        </p:txBody>
      </p:sp>
      <p:sp>
        <p:nvSpPr>
          <p:cNvPr id="8" name="Title 1">
            <a:extLst>
              <a:ext uri="{FF2B5EF4-FFF2-40B4-BE49-F238E27FC236}">
                <a16:creationId xmlns:a16="http://schemas.microsoft.com/office/drawing/2014/main" id="{61B25CE8-3FE6-4138-AFCC-7DC0D84D80EA}"/>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AB10C84D-AAF5-44A4-A404-8D8EFAEEA8E5}"/>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0" name="Title 1">
            <a:hlinkClick r:id="rId3" action="ppaction://hlinksldjump"/>
            <a:extLst>
              <a:ext uri="{FF2B5EF4-FFF2-40B4-BE49-F238E27FC236}">
                <a16:creationId xmlns:a16="http://schemas.microsoft.com/office/drawing/2014/main" id="{E2F7AD25-510A-493F-B947-11B3092DD2B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7"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3CC750C3-7947-464C-B07F-8AE13B1EE121}"/>
              </a:ext>
            </a:extLst>
          </p:cNvPr>
          <p:cNvSpPr>
            <a:spLocks noGrp="1"/>
          </p:cNvSpPr>
          <p:nvPr>
            <p:ph type="ctrTitle"/>
          </p:nvPr>
        </p:nvSpPr>
        <p:spPr>
          <a:xfrm>
            <a:off x="685800" y="950913"/>
            <a:ext cx="7772400" cy="822325"/>
          </a:xfrm>
        </p:spPr>
        <p:txBody>
          <a:bodyPr/>
          <a:lstStyle/>
          <a:p>
            <a:pPr eaLnBrk="1" hangingPunct="1"/>
            <a:r>
              <a:rPr lang="en-GB" altLang="en-US" sz="4800" dirty="0">
                <a:solidFill>
                  <a:srgbClr val="0033CC"/>
                </a:solidFill>
                <a:latin typeface="Century Gothic" panose="020B0502020202020204" pitchFamily="34" charset="0"/>
              </a:rPr>
              <a:t>Materials</a:t>
            </a:r>
          </a:p>
        </p:txBody>
      </p:sp>
      <p:sp>
        <p:nvSpPr>
          <p:cNvPr id="4" name="TextBox 3">
            <a:hlinkClick r:id="rId2" action="ppaction://hlinksldjump"/>
            <a:extLst>
              <a:ext uri="{FF2B5EF4-FFF2-40B4-BE49-F238E27FC236}">
                <a16:creationId xmlns:a16="http://schemas.microsoft.com/office/drawing/2014/main" id="{C3CC7057-39CE-4B83-9BE6-FE8BECBDBDC1}"/>
              </a:ext>
            </a:extLst>
          </p:cNvPr>
          <p:cNvSpPr txBox="1"/>
          <p:nvPr/>
        </p:nvSpPr>
        <p:spPr>
          <a:xfrm>
            <a:off x="1371600" y="2276872"/>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Properties &amp; Uses of Substances</a:t>
            </a:r>
          </a:p>
        </p:txBody>
      </p:sp>
      <p:sp>
        <p:nvSpPr>
          <p:cNvPr id="7" name="TextBox 6">
            <a:hlinkClick r:id="rId3" action="ppaction://hlinksldjump"/>
            <a:extLst>
              <a:ext uri="{FF2B5EF4-FFF2-40B4-BE49-F238E27FC236}">
                <a16:creationId xmlns:a16="http://schemas.microsoft.com/office/drawing/2014/main" id="{F78E4237-C75C-4B25-81BF-C9A1BBECF264}"/>
              </a:ext>
            </a:extLst>
          </p:cNvPr>
          <p:cNvSpPr txBox="1"/>
          <p:nvPr/>
        </p:nvSpPr>
        <p:spPr>
          <a:xfrm>
            <a:off x="1371600" y="3302645"/>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Earth’s Materials</a:t>
            </a:r>
          </a:p>
        </p:txBody>
      </p:sp>
      <p:sp>
        <p:nvSpPr>
          <p:cNvPr id="8" name="TextBox 7">
            <a:hlinkClick r:id="rId4" action="ppaction://hlinksldjump"/>
            <a:extLst>
              <a:ext uri="{FF2B5EF4-FFF2-40B4-BE49-F238E27FC236}">
                <a16:creationId xmlns:a16="http://schemas.microsoft.com/office/drawing/2014/main" id="{7FB29C28-8E97-4D15-AB13-2EC0EA6FA4DB}"/>
              </a:ext>
            </a:extLst>
          </p:cNvPr>
          <p:cNvSpPr txBox="1"/>
          <p:nvPr/>
        </p:nvSpPr>
        <p:spPr>
          <a:xfrm>
            <a:off x="1371600" y="4345940"/>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Chemical Changes</a:t>
            </a:r>
          </a:p>
        </p:txBody>
      </p:sp>
      <p:sp>
        <p:nvSpPr>
          <p:cNvPr id="9" name="TextBox 8">
            <a:hlinkClick r:id="rId5" action="ppaction://hlinksldjump"/>
            <a:extLst>
              <a:ext uri="{FF2B5EF4-FFF2-40B4-BE49-F238E27FC236}">
                <a16:creationId xmlns:a16="http://schemas.microsoft.com/office/drawing/2014/main" id="{E5C3C33E-C586-47A4-A77A-0287DA0319DF}"/>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0" name="TextBox 9">
            <a:hlinkClick r:id="rId6"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1" name="TextBox 10">
            <a:hlinkClick r:id="rId7"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Tree>
    <p:extLst>
      <p:ext uri="{BB962C8B-B14F-4D97-AF65-F5344CB8AC3E}">
        <p14:creationId xmlns:p14="http://schemas.microsoft.com/office/powerpoint/2010/main" val="3198481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a:extLst>
              <a:ext uri="{FF2B5EF4-FFF2-40B4-BE49-F238E27FC236}">
                <a16:creationId xmlns:a16="http://schemas.microsoft.com/office/drawing/2014/main" id="{D9E42F78-8A04-499F-A324-474EDE0EBBD6}"/>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Vibrations &amp; Waves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DFAAE75E-51AE-4D59-8B4F-53CBE536E41C}"/>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By carrying out a comparison of the properties of parts of the electromagnetic spectrum beyond the visible, I can explain the use of radiation and discuss how this has impacted upon society and our quality of life.</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4-11b</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Compares non-visible parts of the electromagnetic spectrum, finding their common properties (speed, propagation), individual properties (range of frequencies, wavelengths) and discusses their uses. </a:t>
            </a:r>
          </a:p>
        </p:txBody>
      </p:sp>
      <p:sp>
        <p:nvSpPr>
          <p:cNvPr id="6" name="Title 1">
            <a:extLst>
              <a:ext uri="{FF2B5EF4-FFF2-40B4-BE49-F238E27FC236}">
                <a16:creationId xmlns:a16="http://schemas.microsoft.com/office/drawing/2014/main" id="{FEEE90DA-684B-4BAD-85BE-2CAAD18275EA}"/>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DB617F8A-6EDD-4FB8-A00D-1B1A70DF0B93}"/>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07A3083C-F6B0-46ED-A739-C5230CE58B1A}"/>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Forces, Electricity and Waves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hlinkClick r:id="rId2" action="ppaction://hlinksldjump"/>
            <a:extLst>
              <a:ext uri="{FF2B5EF4-FFF2-40B4-BE49-F238E27FC236}">
                <a16:creationId xmlns:a16="http://schemas.microsoft.com/office/drawing/2014/main" id="{0C363D74-9DCA-4D25-8160-1B51911F2E41}"/>
              </a:ext>
            </a:extLst>
          </p:cNvPr>
          <p:cNvSpPr txBox="1">
            <a:spLocks/>
          </p:cNvSpPr>
          <p:nvPr/>
        </p:nvSpPr>
        <p:spPr>
          <a:xfrm>
            <a:off x="395288" y="3254375"/>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Cells</a:t>
            </a:r>
          </a:p>
        </p:txBody>
      </p:sp>
      <p:sp>
        <p:nvSpPr>
          <p:cNvPr id="8" name="Title 1">
            <a:hlinkClick r:id="rId3" action="ppaction://hlinksldjump"/>
            <a:extLst>
              <a:ext uri="{FF2B5EF4-FFF2-40B4-BE49-F238E27FC236}">
                <a16:creationId xmlns:a16="http://schemas.microsoft.com/office/drawing/2014/main" id="{6D33BAB5-1CC9-4298-AFEB-C160A0C98B9F}"/>
              </a:ext>
            </a:extLst>
          </p:cNvPr>
          <p:cNvSpPr txBox="1">
            <a:spLocks/>
          </p:cNvSpPr>
          <p:nvPr/>
        </p:nvSpPr>
        <p:spPr>
          <a:xfrm>
            <a:off x="395288" y="42624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Inheritance</a:t>
            </a:r>
          </a:p>
        </p:txBody>
      </p:sp>
      <p:sp>
        <p:nvSpPr>
          <p:cNvPr id="12" name="Title 1">
            <a:hlinkClick r:id="rId4" action="ppaction://hlinksldjump"/>
            <a:extLst>
              <a:ext uri="{FF2B5EF4-FFF2-40B4-BE49-F238E27FC236}">
                <a16:creationId xmlns:a16="http://schemas.microsoft.com/office/drawing/2014/main" id="{DF24F19F-9479-4FD1-B54C-8D8D31685353}"/>
              </a:ext>
            </a:extLst>
          </p:cNvPr>
          <p:cNvSpPr txBox="1">
            <a:spLocks/>
          </p:cNvSpPr>
          <p:nvPr/>
        </p:nvSpPr>
        <p:spPr>
          <a:xfrm>
            <a:off x="395288" y="22050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Body Systems</a:t>
            </a:r>
          </a:p>
        </p:txBody>
      </p:sp>
      <p:sp>
        <p:nvSpPr>
          <p:cNvPr id="13" name="Title 1">
            <a:extLst>
              <a:ext uri="{FF2B5EF4-FFF2-40B4-BE49-F238E27FC236}">
                <a16:creationId xmlns:a16="http://schemas.microsoft.com/office/drawing/2014/main" id="{0F4108DA-5359-4E42-B407-0CBDE718E466}"/>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Biological Systems</a:t>
            </a:r>
            <a:endParaRPr lang="en-GB" sz="3600" dirty="0">
              <a:solidFill>
                <a:srgbClr val="4F81BD">
                  <a:lumMod val="75000"/>
                </a:srgbClr>
              </a:solidFill>
              <a:latin typeface="Century Gothic" pitchFamily="34" charset="0"/>
              <a:cs typeface="+mn-cs"/>
            </a:endParaRPr>
          </a:p>
        </p:txBody>
      </p:sp>
      <p:sp>
        <p:nvSpPr>
          <p:cNvPr id="9" name="Title 1">
            <a:hlinkClick r:id="rId5" action="ppaction://hlinksldjump"/>
            <a:extLst>
              <a:ext uri="{FF2B5EF4-FFF2-40B4-BE49-F238E27FC236}">
                <a16:creationId xmlns:a16="http://schemas.microsoft.com/office/drawing/2014/main" id="{27CB1B46-298B-45F6-9CCD-BC23DF969353}"/>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4 Science</a:t>
            </a:r>
            <a:endParaRPr lang="en-GB" sz="2400" dirty="0">
              <a:solidFill>
                <a:srgbClr val="4F81BD">
                  <a:lumMod val="75000"/>
                </a:srgbClr>
              </a:solidFill>
              <a:latin typeface="Century Gothic" pitchFamily="34" charset="0"/>
              <a:cs typeface="+mn-cs"/>
            </a:endParaRPr>
          </a:p>
        </p:txBody>
      </p:sp>
      <p:sp>
        <p:nvSpPr>
          <p:cNvPr id="10"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B110C02B-B3AF-4714-981C-BA185F3F429B}"/>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Body Systems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BB262AC-18AF-4C0D-BACE-F4EF76AB9F85}"/>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I can explain how biological actions which take place in response to external and internal changes work to maintain stable body conditions.</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4-12a </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Describes the changes in the body in response to an external stimulus (for example, change in temperature) and an internal change (for example, water balance and the kidneys or the action of insulin in relation to the regulation of glucose).</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Explains the importance of these changes in relation to the normal working conditions of the body (homeostasis). </a:t>
            </a:r>
          </a:p>
        </p:txBody>
      </p:sp>
      <p:sp>
        <p:nvSpPr>
          <p:cNvPr id="8" name="Title 1">
            <a:extLst>
              <a:ext uri="{FF2B5EF4-FFF2-40B4-BE49-F238E27FC236}">
                <a16:creationId xmlns:a16="http://schemas.microsoft.com/office/drawing/2014/main" id="{89CDFF44-2A8D-4DB3-AF02-0082366606B2}"/>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279DE8C5-2C37-4B80-9523-86C36CF14170}"/>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7" name="Title 1">
            <a:hlinkClick r:id="rId3" action="ppaction://hlinksldjump"/>
            <a:extLst>
              <a:ext uri="{FF2B5EF4-FFF2-40B4-BE49-F238E27FC236}">
                <a16:creationId xmlns:a16="http://schemas.microsoft.com/office/drawing/2014/main" id="{612489D6-79E2-4219-A7E9-216F2583E90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B7E0409B-FC3F-45CE-B46C-39581FECE4CF}"/>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Body Systems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F96BA0F9-589D-4684-839C-252384082769}"/>
              </a:ext>
            </a:extLst>
          </p:cNvPr>
          <p:cNvSpPr>
            <a:spLocks noGrp="1"/>
          </p:cNvSpPr>
          <p:nvPr>
            <p:ph type="subTitle" idx="1"/>
          </p:nvPr>
        </p:nvSpPr>
        <p:spPr>
          <a:xfrm>
            <a:off x="323850" y="1052513"/>
            <a:ext cx="8496300" cy="4824412"/>
          </a:xfrm>
        </p:spPr>
        <p:txBody>
          <a:bodyPr rtlCol="0">
            <a:noAutofit/>
          </a:bodyPr>
          <a:lstStyle/>
          <a:p>
            <a:pPr algn="l" eaLnBrk="1" fontAlgn="auto" hangingPunct="1">
              <a:spcAft>
                <a:spcPts val="0"/>
              </a:spcAft>
              <a:tabLst>
                <a:tab pos="6461125" algn="l"/>
              </a:tabLst>
              <a:defRPr/>
            </a:pPr>
            <a:r>
              <a:rPr lang="en-GB" sz="2400" dirty="0">
                <a:solidFill>
                  <a:schemeClr val="accent1">
                    <a:lumMod val="75000"/>
                  </a:schemeClr>
                </a:solidFill>
                <a:latin typeface="Century Gothic" pitchFamily="34" charset="0"/>
              </a:rPr>
              <a:t>Through investigation, I can explain how changes in learned behaviour due to internal and external stimuli are of benefit to the survival of species.</a:t>
            </a:r>
          </a:p>
          <a:p>
            <a:pPr algn="r" eaLnBrk="1" fontAlgn="auto" hangingPunct="1">
              <a:spcAft>
                <a:spcPts val="0"/>
              </a:spcAft>
              <a:tabLst>
                <a:tab pos="6461125" algn="l"/>
              </a:tabLst>
              <a:defRPr/>
            </a:pPr>
            <a:r>
              <a:rPr lang="en-GB" sz="2400" b="1" dirty="0">
                <a:solidFill>
                  <a:schemeClr val="accent1">
                    <a:lumMod val="75000"/>
                  </a:schemeClr>
                </a:solidFill>
                <a:latin typeface="Century Gothic" pitchFamily="34" charset="0"/>
              </a:rPr>
              <a:t>SCN 4-12b </a:t>
            </a:r>
          </a:p>
          <a:p>
            <a:pPr marL="365125" indent="-365125" algn="l" eaLnBrk="1" fontAlgn="auto" hangingPunct="1">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Describes methods of learned behaviour in organisms, for example, the effect of light on the behaviour of woodlice, and explains how this behaviour contributes to their survival. </a:t>
            </a:r>
          </a:p>
        </p:txBody>
      </p:sp>
      <p:sp>
        <p:nvSpPr>
          <p:cNvPr id="6" name="Title 1">
            <a:extLst>
              <a:ext uri="{FF2B5EF4-FFF2-40B4-BE49-F238E27FC236}">
                <a16:creationId xmlns:a16="http://schemas.microsoft.com/office/drawing/2014/main" id="{66736493-98EA-4054-AA27-0E8E8C9A48B1}"/>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58E63913-65A2-4917-BDF8-CD79237441C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0DE5233D-515C-4949-8ABF-846633AB59ED}"/>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8" name="Title 1">
            <a:hlinkClick r:id="rId4"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30383229-26F6-4E45-9A25-CF32F464E070}"/>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Cells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F23BBC3-E192-43B7-8100-B2330F189990}"/>
              </a:ext>
            </a:extLst>
          </p:cNvPr>
          <p:cNvSpPr>
            <a:spLocks noGrp="1"/>
          </p:cNvSpPr>
          <p:nvPr>
            <p:ph type="subTitle" idx="1"/>
          </p:nvPr>
        </p:nvSpPr>
        <p:spPr>
          <a:xfrm>
            <a:off x="539750" y="1052513"/>
            <a:ext cx="8064500" cy="4679950"/>
          </a:xfrm>
        </p:spPr>
        <p:txBody>
          <a:bodyPr rtlCol="0">
            <a:noAutofit/>
          </a:bodyPr>
          <a:lstStyle/>
          <a:p>
            <a:pPr algn="l" eaLnBrk="1" fontAlgn="auto" hangingPunct="1">
              <a:spcAft>
                <a:spcPts val="0"/>
              </a:spcAft>
              <a:tabLst>
                <a:tab pos="5829300" algn="l"/>
              </a:tabLst>
              <a:defRPr/>
            </a:pPr>
            <a:r>
              <a:rPr lang="en-GB" sz="2600" dirty="0">
                <a:solidFill>
                  <a:schemeClr val="accent1">
                    <a:lumMod val="75000"/>
                  </a:schemeClr>
                </a:solidFill>
                <a:latin typeface="Century Gothic" pitchFamily="34" charset="0"/>
              </a:rPr>
              <a:t>By researching cell division, I can explain its role in growth and repair and can discuss how some cells can be used therapeutically.</a:t>
            </a:r>
          </a:p>
          <a:p>
            <a:pPr algn="r" eaLnBrk="1" fontAlgn="auto" hangingPunct="1">
              <a:spcAft>
                <a:spcPts val="0"/>
              </a:spcAft>
              <a:tabLst>
                <a:tab pos="5829300" algn="l"/>
              </a:tabLst>
              <a:defRPr/>
            </a:pPr>
            <a:r>
              <a:rPr lang="en-GB" sz="2600" b="1" dirty="0">
                <a:solidFill>
                  <a:schemeClr val="accent1">
                    <a:lumMod val="75000"/>
                  </a:schemeClr>
                </a:solidFill>
                <a:latin typeface="Century Gothic" pitchFamily="34" charset="0"/>
              </a:rPr>
              <a:t>SCN 4-13a </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Summarises data and information from research to explain why cell division is required for growth and repair in organisms.</a:t>
            </a:r>
          </a:p>
          <a:p>
            <a:pPr marL="533400" indent="-533400" algn="l" eaLnBrk="1" fontAlgn="auto" hangingPunct="1">
              <a:spcAft>
                <a:spcPts val="0"/>
              </a:spcAft>
              <a:buFont typeface="Wingdings" pitchFamily="2" charset="2"/>
              <a:buChar char="§"/>
              <a:defRPr/>
            </a:pPr>
            <a:r>
              <a:rPr lang="en-GB" sz="2600" dirty="0">
                <a:solidFill>
                  <a:schemeClr val="accent1">
                    <a:lumMod val="75000"/>
                  </a:schemeClr>
                </a:solidFill>
                <a:latin typeface="Century Gothic" pitchFamily="34" charset="0"/>
              </a:rPr>
              <a:t>Researches and describes at least one therapeutic use of stem cells. </a:t>
            </a:r>
          </a:p>
        </p:txBody>
      </p:sp>
      <p:sp>
        <p:nvSpPr>
          <p:cNvPr id="9" name="Title 1">
            <a:extLst>
              <a:ext uri="{FF2B5EF4-FFF2-40B4-BE49-F238E27FC236}">
                <a16:creationId xmlns:a16="http://schemas.microsoft.com/office/drawing/2014/main" id="{DE9397C6-8BB5-4C78-88E8-ABFF325D739A}"/>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3" name="Title 1">
            <a:hlinkClick r:id="rId2" action="ppaction://hlinksldjump"/>
            <a:extLst>
              <a:ext uri="{FF2B5EF4-FFF2-40B4-BE49-F238E27FC236}">
                <a16:creationId xmlns:a16="http://schemas.microsoft.com/office/drawing/2014/main" id="{E03E5C14-A408-4366-9351-12CB482A64D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3" action="ppaction://hlinksldjump"/>
            <a:extLst>
              <a:ext uri="{FF2B5EF4-FFF2-40B4-BE49-F238E27FC236}">
                <a16:creationId xmlns:a16="http://schemas.microsoft.com/office/drawing/2014/main" id="{5C343B32-08F2-45DD-B412-A46E184514D0}"/>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CA2C8C42-0C48-42BF-BD28-EF00CF079E7D}"/>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C7920E74-CB46-4717-AAEB-F97490446DE9}"/>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Cells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3B6810AA-CF48-4EA1-A2F5-1F3EED931A10}"/>
              </a:ext>
            </a:extLst>
          </p:cNvPr>
          <p:cNvSpPr>
            <a:spLocks noGrp="1"/>
          </p:cNvSpPr>
          <p:nvPr>
            <p:ph type="subTitle" idx="1"/>
          </p:nvPr>
        </p:nvSpPr>
        <p:spPr>
          <a:xfrm>
            <a:off x="179388" y="981075"/>
            <a:ext cx="8640762" cy="4824413"/>
          </a:xfrm>
        </p:spPr>
        <p:txBody>
          <a:bodyPr rtlCol="0">
            <a:noAutofit/>
          </a:bodyPr>
          <a:lstStyle/>
          <a:p>
            <a:pPr algn="l" eaLnBrk="1" fontAlgn="auto" hangingPunct="1">
              <a:spcBef>
                <a:spcPts val="0"/>
              </a:spcBef>
              <a:spcAft>
                <a:spcPts val="0"/>
              </a:spcAft>
              <a:tabLst>
                <a:tab pos="6645275" algn="l"/>
                <a:tab pos="6811963" algn="l"/>
              </a:tabLst>
              <a:defRPr/>
            </a:pPr>
            <a:r>
              <a:rPr lang="en-GB" sz="2400" dirty="0">
                <a:solidFill>
                  <a:schemeClr val="accent1">
                    <a:lumMod val="75000"/>
                  </a:schemeClr>
                </a:solidFill>
                <a:latin typeface="Century Gothic" pitchFamily="34" charset="0"/>
              </a:rPr>
              <a:t>I have taken part in practical activities which involve the use of enzymes and microorganisms to develop my understanding of their properties and their use in industries.</a:t>
            </a:r>
          </a:p>
          <a:p>
            <a:pPr algn="r" eaLnBrk="1" fontAlgn="auto" hangingPunct="1">
              <a:spcBef>
                <a:spcPts val="0"/>
              </a:spcBef>
              <a:spcAft>
                <a:spcPts val="0"/>
              </a:spcAft>
              <a:tabLst>
                <a:tab pos="6645275" algn="l"/>
                <a:tab pos="6811963" algn="l"/>
              </a:tabLst>
              <a:defRPr/>
            </a:pPr>
            <a:r>
              <a:rPr lang="en-GB" sz="2400" b="1" dirty="0">
                <a:solidFill>
                  <a:schemeClr val="accent1">
                    <a:lumMod val="75000"/>
                  </a:schemeClr>
                </a:solidFill>
                <a:latin typeface="Century Gothic" pitchFamily="34" charset="0"/>
              </a:rPr>
              <a:t>SCN 4-13b</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Describes the properties and industrial uses of at least one microorganism, for example, the use of yeast in brewing and bacteria in yogurt production.</a:t>
            </a:r>
          </a:p>
          <a:p>
            <a:pPr marL="365125" indent="-365125" algn="l" eaLnBrk="1" fontAlgn="auto" hangingPunct="1">
              <a:spcBef>
                <a:spcPts val="0"/>
              </a:spcBef>
              <a:spcAft>
                <a:spcPts val="0"/>
              </a:spcAft>
              <a:buFont typeface="Wingdings" pitchFamily="2" charset="2"/>
              <a:buChar char="§"/>
              <a:defRPr/>
            </a:pPr>
            <a:r>
              <a:rPr lang="en-GB" sz="2400" dirty="0">
                <a:solidFill>
                  <a:schemeClr val="accent1">
                    <a:lumMod val="75000"/>
                  </a:schemeClr>
                </a:solidFill>
                <a:latin typeface="Century Gothic" pitchFamily="34" charset="0"/>
              </a:rPr>
              <a:t>Describes the properties of at least one enzyme used in industry, for example, enzymes within biological detergents and stain removers or </a:t>
            </a:r>
            <a:r>
              <a:rPr lang="en-GB" sz="2400" dirty="0" err="1">
                <a:solidFill>
                  <a:schemeClr val="accent1">
                    <a:lumMod val="75000"/>
                  </a:schemeClr>
                </a:solidFill>
                <a:latin typeface="Century Gothic" pitchFamily="34" charset="0"/>
              </a:rPr>
              <a:t>pectinase</a:t>
            </a:r>
            <a:r>
              <a:rPr lang="en-GB" sz="2400" dirty="0">
                <a:solidFill>
                  <a:schemeClr val="accent1">
                    <a:lumMod val="75000"/>
                  </a:schemeClr>
                </a:solidFill>
                <a:latin typeface="Century Gothic" pitchFamily="34" charset="0"/>
              </a:rPr>
              <a:t> in the breakdown of plant material to release juice. </a:t>
            </a:r>
          </a:p>
        </p:txBody>
      </p:sp>
      <p:sp>
        <p:nvSpPr>
          <p:cNvPr id="10" name="Title 1">
            <a:extLst>
              <a:ext uri="{FF2B5EF4-FFF2-40B4-BE49-F238E27FC236}">
                <a16:creationId xmlns:a16="http://schemas.microsoft.com/office/drawing/2014/main" id="{3A11B072-07D1-4615-9D45-6B2E030DA983}"/>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4" name="Title 1">
            <a:hlinkClick r:id="rId2" action="ppaction://hlinksldjump"/>
            <a:extLst>
              <a:ext uri="{FF2B5EF4-FFF2-40B4-BE49-F238E27FC236}">
                <a16:creationId xmlns:a16="http://schemas.microsoft.com/office/drawing/2014/main" id="{0D53AD22-AA1C-4E9D-ABDD-DC08AF90FE7D}"/>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8" name="Title 1">
            <a:hlinkClick r:id="rId3" action="ppaction://hlinksldjump"/>
            <a:extLst>
              <a:ext uri="{FF2B5EF4-FFF2-40B4-BE49-F238E27FC236}">
                <a16:creationId xmlns:a16="http://schemas.microsoft.com/office/drawing/2014/main" id="{DDD25D87-D1DE-4E2B-950F-EEDB7DDCCB4B}"/>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4E7463B2-B546-48D0-AB2E-C8EFD9CA5221}"/>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4420DE95-5391-44BF-A157-96D82DF9FFAC}"/>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Cells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929D5CF8-2E55-4C68-A83E-5C59BAF2C117}"/>
              </a:ext>
            </a:extLst>
          </p:cNvPr>
          <p:cNvSpPr>
            <a:spLocks noGrp="1"/>
          </p:cNvSpPr>
          <p:nvPr>
            <p:ph type="subTitle" idx="1"/>
          </p:nvPr>
        </p:nvSpPr>
        <p:spPr>
          <a:xfrm>
            <a:off x="323850" y="981075"/>
            <a:ext cx="8496300" cy="4679950"/>
          </a:xfrm>
        </p:spPr>
        <p:txBody>
          <a:bodyPr rtlCol="0">
            <a:noAutofit/>
          </a:bodyPr>
          <a:lstStyle/>
          <a:p>
            <a:pPr algn="l" eaLnBrk="1" fontAlgn="auto" hangingPunct="1">
              <a:spcBef>
                <a:spcPts val="0"/>
              </a:spcBef>
              <a:spcAft>
                <a:spcPts val="0"/>
              </a:spcAft>
              <a:tabLst>
                <a:tab pos="6461125" algn="l"/>
              </a:tabLst>
              <a:defRPr/>
            </a:pPr>
            <a:r>
              <a:rPr lang="en-GB" sz="2600" dirty="0">
                <a:solidFill>
                  <a:schemeClr val="accent1">
                    <a:lumMod val="75000"/>
                  </a:schemeClr>
                </a:solidFill>
                <a:latin typeface="Century Gothic" pitchFamily="34" charset="0"/>
              </a:rPr>
              <a:t>I can debate the moral and ethical issues associated with some controversial biological procedures.</a:t>
            </a:r>
          </a:p>
          <a:p>
            <a:pPr algn="r" eaLnBrk="1" fontAlgn="auto" hangingPunct="1">
              <a:spcBef>
                <a:spcPts val="0"/>
              </a:spcBef>
              <a:spcAft>
                <a:spcPts val="0"/>
              </a:spcAft>
              <a:tabLst>
                <a:tab pos="6461125" algn="l"/>
              </a:tabLst>
              <a:defRPr/>
            </a:pPr>
            <a:r>
              <a:rPr lang="en-GB" sz="2600" b="1" dirty="0">
                <a:solidFill>
                  <a:schemeClr val="accent1">
                    <a:lumMod val="75000"/>
                  </a:schemeClr>
                </a:solidFill>
                <a:latin typeface="Century Gothic" pitchFamily="34" charset="0"/>
              </a:rPr>
              <a:t>SCN 4-13c</a:t>
            </a:r>
          </a:p>
          <a:p>
            <a:pPr marL="274638" indent="-274638" algn="l" eaLnBrk="1" fontAlgn="auto" hangingPunct="1">
              <a:spcBef>
                <a:spcPts val="0"/>
              </a:spcBef>
              <a:spcAft>
                <a:spcPts val="0"/>
              </a:spcAft>
              <a:buFont typeface="Wingdings" pitchFamily="2" charset="2"/>
              <a:buChar char="§"/>
              <a:defRPr/>
            </a:pPr>
            <a:r>
              <a:rPr lang="en-GB" sz="2600" dirty="0">
                <a:solidFill>
                  <a:schemeClr val="accent1">
                    <a:lumMod val="75000"/>
                  </a:schemeClr>
                </a:solidFill>
                <a:latin typeface="Century Gothic" pitchFamily="34" charset="0"/>
              </a:rPr>
              <a:t>Formulates a reasoned argument, based on evidence and using correct scientific vocabulary, to debate moral and ethical issues of the chosen controversial biological procedure, for example, the collection and use of stem cells and DNA profiling.</a:t>
            </a:r>
          </a:p>
        </p:txBody>
      </p:sp>
      <p:sp>
        <p:nvSpPr>
          <p:cNvPr id="8" name="Title 1">
            <a:extLst>
              <a:ext uri="{FF2B5EF4-FFF2-40B4-BE49-F238E27FC236}">
                <a16:creationId xmlns:a16="http://schemas.microsoft.com/office/drawing/2014/main" id="{9E0102ED-040A-49CA-8810-BCFCDE6A2FB4}"/>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0" name="Title 1">
            <a:hlinkClick r:id="rId2" action="ppaction://hlinksldjump"/>
            <a:extLst>
              <a:ext uri="{FF2B5EF4-FFF2-40B4-BE49-F238E27FC236}">
                <a16:creationId xmlns:a16="http://schemas.microsoft.com/office/drawing/2014/main" id="{48584367-8861-4DA3-9986-644B5B154AC3}"/>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3" name="Title 1">
            <a:hlinkClick r:id="rId3" action="ppaction://hlinksldjump"/>
            <a:extLst>
              <a:ext uri="{FF2B5EF4-FFF2-40B4-BE49-F238E27FC236}">
                <a16:creationId xmlns:a16="http://schemas.microsoft.com/office/drawing/2014/main" id="{84858022-49E4-435A-A9A1-986CE89C4F0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1" name="Title 1">
            <a:hlinkClick r:id="rId4" action="ppaction://hlinksldjump"/>
            <a:extLst>
              <a:ext uri="{FF2B5EF4-FFF2-40B4-BE49-F238E27FC236}">
                <a16:creationId xmlns:a16="http://schemas.microsoft.com/office/drawing/2014/main" id="{CBD9EFFF-2109-4E50-AC17-348275B8EFA2}"/>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31738848-6B26-47DD-AE36-7F9044D081D9}"/>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Inheritance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C89F6A20-C79B-49F3-AE51-8B343D0F9E2B}"/>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600" dirty="0">
                <a:solidFill>
                  <a:schemeClr val="accent1">
                    <a:lumMod val="75000"/>
                  </a:schemeClr>
                </a:solidFill>
                <a:latin typeface="Century Gothic" pitchFamily="34" charset="0"/>
              </a:rPr>
              <a:t>Through investigation, I can compare and contrast how different organisms grow and develop.	</a:t>
            </a:r>
          </a:p>
          <a:p>
            <a:pPr algn="r" eaLnBrk="1" fontAlgn="auto" hangingPunct="1">
              <a:spcBef>
                <a:spcPts val="0"/>
              </a:spcBef>
              <a:spcAft>
                <a:spcPts val="0"/>
              </a:spcAft>
              <a:tabLst>
                <a:tab pos="6461125" algn="l"/>
              </a:tabLst>
              <a:defRPr/>
            </a:pPr>
            <a:r>
              <a:rPr lang="en-GB" sz="2600" b="1" dirty="0">
                <a:solidFill>
                  <a:schemeClr val="accent1">
                    <a:lumMod val="75000"/>
                  </a:schemeClr>
                </a:solidFill>
                <a:latin typeface="Century Gothic" pitchFamily="34" charset="0"/>
              </a:rPr>
              <a:t>SCN 4-14a</a:t>
            </a:r>
          </a:p>
          <a:p>
            <a:pPr marL="365125" indent="-365125" algn="l" eaLnBrk="1" fontAlgn="auto" hangingPunct="1">
              <a:spcBef>
                <a:spcPts val="0"/>
              </a:spcBef>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Investigates and researches the life cycles of at least two organisms and compares and contrast their related growth and development.</a:t>
            </a:r>
          </a:p>
          <a:p>
            <a:pPr marL="365125" indent="-365125" algn="l" eaLnBrk="1" fontAlgn="auto" hangingPunct="1">
              <a:spcBef>
                <a:spcPts val="0"/>
              </a:spcBef>
              <a:spcAft>
                <a:spcPts val="0"/>
              </a:spcAft>
              <a:tabLst>
                <a:tab pos="6461125" algn="l"/>
              </a:tabLst>
              <a:defRPr/>
            </a:pPr>
            <a:endParaRPr lang="en-GB" sz="2600" dirty="0">
              <a:solidFill>
                <a:schemeClr val="accent1">
                  <a:lumMod val="75000"/>
                </a:schemeClr>
              </a:solidFill>
              <a:latin typeface="Century Gothic" pitchFamily="34" charset="0"/>
            </a:endParaRPr>
          </a:p>
          <a:p>
            <a:pPr marL="365125" indent="-365125" algn="l" eaLnBrk="1" fontAlgn="auto" hangingPunct="1">
              <a:spcBef>
                <a:spcPts val="0"/>
              </a:spcBef>
              <a:spcAft>
                <a:spcPts val="0"/>
              </a:spcAft>
              <a:tabLst>
                <a:tab pos="6461125" algn="l"/>
              </a:tabLst>
              <a:defRPr/>
            </a:pPr>
            <a:endParaRPr lang="en-GB" sz="2600" dirty="0">
              <a:solidFill>
                <a:schemeClr val="accent1">
                  <a:lumMod val="75000"/>
                </a:schemeClr>
              </a:solidFill>
              <a:latin typeface="Century Gothic" pitchFamily="34" charset="0"/>
            </a:endParaRPr>
          </a:p>
        </p:txBody>
      </p:sp>
      <p:sp>
        <p:nvSpPr>
          <p:cNvPr id="10" name="Title 1">
            <a:extLst>
              <a:ext uri="{FF2B5EF4-FFF2-40B4-BE49-F238E27FC236}">
                <a16:creationId xmlns:a16="http://schemas.microsoft.com/office/drawing/2014/main" id="{3F474CF2-0C5A-4F52-8951-AB27D2D5FDA3}"/>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2" name="Title 1">
            <a:hlinkClick r:id="rId2" action="ppaction://hlinksldjump"/>
            <a:extLst>
              <a:ext uri="{FF2B5EF4-FFF2-40B4-BE49-F238E27FC236}">
                <a16:creationId xmlns:a16="http://schemas.microsoft.com/office/drawing/2014/main" id="{EFDBB45E-54D1-4BEA-9FE7-52059CE3A75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3" action="ppaction://hlinksldjump"/>
            <a:extLst>
              <a:ext uri="{FF2B5EF4-FFF2-40B4-BE49-F238E27FC236}">
                <a16:creationId xmlns:a16="http://schemas.microsoft.com/office/drawing/2014/main" id="{34E0ED10-4DFE-4E66-ACE1-9277062B82B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63F757B8-DAD6-414C-804C-46FA03643A20}"/>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CAFEAF08-C57D-41A5-A091-BDDD62A7A615}"/>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Inheritance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3765A14C-1836-482C-851E-3B9AF5B4B885}"/>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600" dirty="0">
                <a:solidFill>
                  <a:schemeClr val="accent1">
                    <a:lumMod val="75000"/>
                  </a:schemeClr>
                </a:solidFill>
                <a:latin typeface="Century Gothic" pitchFamily="34" charset="0"/>
              </a:rPr>
              <a:t>Through evaluation of a range of data, I can compare sexual and asexual reproduction and explain their importance for survival of species.	</a:t>
            </a:r>
            <a:r>
              <a:rPr lang="en-GB" sz="2600" b="1" dirty="0">
                <a:solidFill>
                  <a:schemeClr val="accent1">
                    <a:lumMod val="75000"/>
                  </a:schemeClr>
                </a:solidFill>
                <a:latin typeface="Century Gothic" pitchFamily="34" charset="0"/>
              </a:rPr>
              <a:t>SCN 4-14b</a:t>
            </a:r>
          </a:p>
          <a:p>
            <a:pPr marL="365125" indent="-365125" algn="l" eaLnBrk="1" fontAlgn="auto" hangingPunct="1">
              <a:spcBef>
                <a:spcPts val="0"/>
              </a:spcBef>
              <a:spcAft>
                <a:spcPts val="0"/>
              </a:spcAft>
              <a:buFont typeface="Wingdings" pitchFamily="2" charset="2"/>
              <a:buChar char="§"/>
              <a:tabLst>
                <a:tab pos="6461125" algn="l"/>
              </a:tabLst>
              <a:defRPr/>
            </a:pPr>
            <a:r>
              <a:rPr lang="en-GB" sz="2600" dirty="0">
                <a:solidFill>
                  <a:schemeClr val="accent1">
                    <a:lumMod val="75000"/>
                  </a:schemeClr>
                </a:solidFill>
                <a:latin typeface="Century Gothic" pitchFamily="34" charset="0"/>
              </a:rPr>
              <a:t>Evaluates and compares data and information on sexual and asexual reproduction, for example, rate of reproduction and numbers of organisms, and explains the importance of both methods for survival of species.</a:t>
            </a:r>
          </a:p>
          <a:p>
            <a:pPr marL="365125" indent="-365125" algn="l" eaLnBrk="1" fontAlgn="auto" hangingPunct="1">
              <a:spcBef>
                <a:spcPts val="0"/>
              </a:spcBef>
              <a:spcAft>
                <a:spcPts val="0"/>
              </a:spcAft>
              <a:tabLst>
                <a:tab pos="6461125" algn="l"/>
              </a:tabLst>
              <a:defRPr/>
            </a:pPr>
            <a:endParaRPr lang="en-GB" sz="2600" dirty="0">
              <a:solidFill>
                <a:schemeClr val="accent1">
                  <a:lumMod val="75000"/>
                </a:schemeClr>
              </a:solidFill>
              <a:latin typeface="Century Gothic" pitchFamily="34" charset="0"/>
            </a:endParaRPr>
          </a:p>
        </p:txBody>
      </p:sp>
      <p:sp>
        <p:nvSpPr>
          <p:cNvPr id="10" name="Title 1">
            <a:extLst>
              <a:ext uri="{FF2B5EF4-FFF2-40B4-BE49-F238E27FC236}">
                <a16:creationId xmlns:a16="http://schemas.microsoft.com/office/drawing/2014/main" id="{6B096A46-4609-4C07-9048-3F49A3B4D936}"/>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3" name="Title 1">
            <a:hlinkClick r:id="rId2" action="ppaction://hlinksldjump"/>
            <a:extLst>
              <a:ext uri="{FF2B5EF4-FFF2-40B4-BE49-F238E27FC236}">
                <a16:creationId xmlns:a16="http://schemas.microsoft.com/office/drawing/2014/main" id="{3B472F5E-FB1F-4BFE-A801-687350A05D34}"/>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8" name="Title 1">
            <a:hlinkClick r:id="rId3" action="ppaction://hlinksldjump"/>
            <a:extLst>
              <a:ext uri="{FF2B5EF4-FFF2-40B4-BE49-F238E27FC236}">
                <a16:creationId xmlns:a16="http://schemas.microsoft.com/office/drawing/2014/main" id="{B6EE1EC8-B960-4265-9047-7A3646B17346}"/>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C7E87D17-686A-41A0-8319-93C549B51DB9}"/>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a:extLst>
              <a:ext uri="{FF2B5EF4-FFF2-40B4-BE49-F238E27FC236}">
                <a16:creationId xmlns:a16="http://schemas.microsoft.com/office/drawing/2014/main" id="{9D2204F7-F16F-45C6-9E38-007E97E9348D}"/>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Inheritance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F391932F-1BE6-41E7-BCB8-77D2DB289922}"/>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400"/>
              </a:spcAft>
              <a:tabLst>
                <a:tab pos="6461125" algn="l"/>
              </a:tabLst>
              <a:defRPr/>
            </a:pPr>
            <a:r>
              <a:rPr lang="en-GB" sz="2300" dirty="0">
                <a:solidFill>
                  <a:schemeClr val="accent1">
                    <a:lumMod val="75000"/>
                  </a:schemeClr>
                </a:solidFill>
                <a:latin typeface="Century Gothic" pitchFamily="34" charset="0"/>
              </a:rPr>
              <a:t>I can use my understanding of how characteristics are inherited to solve simple genetic problems and relate this to my understanding of DNA, genes and chromosomes.</a:t>
            </a:r>
          </a:p>
          <a:p>
            <a:pPr algn="r" eaLnBrk="1" fontAlgn="auto" hangingPunct="1">
              <a:spcBef>
                <a:spcPts val="0"/>
              </a:spcBef>
              <a:spcAft>
                <a:spcPts val="400"/>
              </a:spcAft>
              <a:tabLst>
                <a:tab pos="6461125" algn="l"/>
              </a:tabLst>
              <a:defRPr/>
            </a:pPr>
            <a:r>
              <a:rPr lang="en-GB" sz="2300" b="1" dirty="0">
                <a:solidFill>
                  <a:schemeClr val="accent1">
                    <a:lumMod val="75000"/>
                  </a:schemeClr>
                </a:solidFill>
                <a:latin typeface="Century Gothic" pitchFamily="34" charset="0"/>
              </a:rPr>
              <a:t>SCN 4-14c</a:t>
            </a:r>
          </a:p>
          <a:p>
            <a:pPr marL="365125" indent="-365125" algn="l" eaLnBrk="1" fontAlgn="auto" hangingPunct="1">
              <a:spcBef>
                <a:spcPts val="0"/>
              </a:spcBef>
              <a:spcAft>
                <a:spcPts val="400"/>
              </a:spcAft>
              <a:buFont typeface="Wingdings" pitchFamily="2" charset="2"/>
              <a:buChar char="§"/>
              <a:tabLst>
                <a:tab pos="6461125" algn="l"/>
              </a:tabLst>
              <a:defRPr/>
            </a:pPr>
            <a:r>
              <a:rPr lang="en-GB" sz="2300" dirty="0">
                <a:solidFill>
                  <a:schemeClr val="accent1">
                    <a:lumMod val="75000"/>
                  </a:schemeClr>
                </a:solidFill>
                <a:latin typeface="Century Gothic" pitchFamily="34" charset="0"/>
              </a:rPr>
              <a:t>Describes how the genetic information received from parent(s) determines some of our physical characteristics and demonstrates understanding that some genes have dominant and recessive versions called ‘alleles’.</a:t>
            </a:r>
          </a:p>
          <a:p>
            <a:pPr marL="365125" indent="-365125" algn="l" eaLnBrk="1" fontAlgn="auto" hangingPunct="1">
              <a:spcBef>
                <a:spcPts val="0"/>
              </a:spcBef>
              <a:spcAft>
                <a:spcPts val="400"/>
              </a:spcAft>
              <a:buFont typeface="Wingdings" pitchFamily="2" charset="2"/>
              <a:buChar char="§"/>
              <a:tabLst>
                <a:tab pos="6461125" algn="l"/>
              </a:tabLst>
              <a:defRPr/>
            </a:pPr>
            <a:r>
              <a:rPr lang="en-GB" sz="2300" dirty="0">
                <a:solidFill>
                  <a:schemeClr val="accent1">
                    <a:lumMod val="75000"/>
                  </a:schemeClr>
                </a:solidFill>
                <a:latin typeface="Century Gothic" pitchFamily="34" charset="0"/>
              </a:rPr>
              <a:t>Produces a worked example to solve a simple genetic problem, for example, a monohybrid cross to show the passage of genes from parents to offspring.</a:t>
            </a:r>
          </a:p>
        </p:txBody>
      </p:sp>
      <p:sp>
        <p:nvSpPr>
          <p:cNvPr id="8" name="Title 1">
            <a:extLst>
              <a:ext uri="{FF2B5EF4-FFF2-40B4-BE49-F238E27FC236}">
                <a16:creationId xmlns:a16="http://schemas.microsoft.com/office/drawing/2014/main" id="{247B9BD7-3225-45C9-9851-EB97D55B7AF4}"/>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2" name="Title 1">
            <a:hlinkClick r:id="rId2" action="ppaction://hlinksldjump"/>
            <a:extLst>
              <a:ext uri="{FF2B5EF4-FFF2-40B4-BE49-F238E27FC236}">
                <a16:creationId xmlns:a16="http://schemas.microsoft.com/office/drawing/2014/main" id="{CA38C891-64FE-41C2-BFB9-4CB46D6B3537}"/>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9" name="Title 1">
            <a:hlinkClick r:id="rId3" action="ppaction://hlinksldjump"/>
            <a:extLst>
              <a:ext uri="{FF2B5EF4-FFF2-40B4-BE49-F238E27FC236}">
                <a16:creationId xmlns:a16="http://schemas.microsoft.com/office/drawing/2014/main" id="{7EB98362-B67F-4B57-8682-08118CFADD48}"/>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Biological </a:t>
            </a:r>
          </a:p>
          <a:p>
            <a:pPr algn="ctr" eaLnBrk="1" fontAlgn="auto" hangingPunct="1">
              <a:spcAft>
                <a:spcPts val="0"/>
              </a:spcAft>
              <a:defRPr/>
            </a:pPr>
            <a:r>
              <a:rPr lang="en-GB" sz="2400" b="1" dirty="0">
                <a:solidFill>
                  <a:srgbClr val="4F81BD">
                    <a:lumMod val="75000"/>
                  </a:srgbClr>
                </a:solidFill>
                <a:latin typeface="Century Gothic" pitchFamily="34" charset="0"/>
                <a:cs typeface="+mn-cs"/>
              </a:rPr>
              <a:t>Systems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BE823D2B-26D5-437E-8DD4-BE0925A4D02D}"/>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8416E48A-BF98-4F09-A55E-4D522882AEBA}"/>
              </a:ext>
            </a:extLst>
          </p:cNvPr>
          <p:cNvSpPr>
            <a:spLocks noGrp="1"/>
          </p:cNvSpPr>
          <p:nvPr>
            <p:ph type="ctrTitle"/>
          </p:nvPr>
        </p:nvSpPr>
        <p:spPr>
          <a:xfrm>
            <a:off x="611188" y="620688"/>
            <a:ext cx="7772400" cy="1109663"/>
          </a:xfrm>
        </p:spPr>
        <p:txBody>
          <a:bodyPr/>
          <a:lstStyle/>
          <a:p>
            <a:r>
              <a:rPr lang="en-GB" altLang="en-US" sz="3600" dirty="0">
                <a:solidFill>
                  <a:srgbClr val="0033CC"/>
                </a:solidFill>
                <a:latin typeface="Century Gothic" panose="020B0502020202020204" pitchFamily="34" charset="0"/>
              </a:rPr>
              <a:t>Properties &amp; Uses of Substances</a:t>
            </a:r>
          </a:p>
        </p:txBody>
      </p:sp>
      <p:sp>
        <p:nvSpPr>
          <p:cNvPr id="9" name="TextBox 8">
            <a:hlinkClick r:id="rId2" action="ppaction://hlinksldjump"/>
            <a:extLst>
              <a:ext uri="{FF2B5EF4-FFF2-40B4-BE49-F238E27FC236}">
                <a16:creationId xmlns:a16="http://schemas.microsoft.com/office/drawing/2014/main" id="{DC439413-136F-4486-995A-1BDCB99A7DD0}"/>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2" name="TextBox 11">
            <a:hlinkClick r:id="rId3" action="ppaction://hlinksldjump"/>
            <a:extLst>
              <a:ext uri="{FF2B5EF4-FFF2-40B4-BE49-F238E27FC236}">
                <a16:creationId xmlns:a16="http://schemas.microsoft.com/office/drawing/2014/main" id="{B021EB42-6113-4E09-A7B1-FE71317E0264}"/>
              </a:ext>
            </a:extLst>
          </p:cNvPr>
          <p:cNvSpPr txBox="1"/>
          <p:nvPr/>
        </p:nvSpPr>
        <p:spPr>
          <a:xfrm>
            <a:off x="395536" y="557994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Laboratory Technician</a:t>
            </a:r>
          </a:p>
        </p:txBody>
      </p:sp>
      <p:sp>
        <p:nvSpPr>
          <p:cNvPr id="8" name="TextBox 7">
            <a:hlinkClick r:id="rId4" action="ppaction://hlinksldjump"/>
            <a:extLst>
              <a:ext uri="{FF2B5EF4-FFF2-40B4-BE49-F238E27FC236}">
                <a16:creationId xmlns:a16="http://schemas.microsoft.com/office/drawing/2014/main" id="{54E8B60C-D527-441E-9D19-0384911C3A92}"/>
              </a:ext>
            </a:extLst>
          </p:cNvPr>
          <p:cNvSpPr txBox="1"/>
          <p:nvPr/>
        </p:nvSpPr>
        <p:spPr>
          <a:xfrm>
            <a:off x="5140072" y="156644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Laundry Worker</a:t>
            </a:r>
          </a:p>
        </p:txBody>
      </p:sp>
      <p:sp>
        <p:nvSpPr>
          <p:cNvPr id="10" name="TextBox 9">
            <a:hlinkClick r:id="rId5" action="ppaction://hlinksldjump"/>
            <a:extLst>
              <a:ext uri="{FF2B5EF4-FFF2-40B4-BE49-F238E27FC236}">
                <a16:creationId xmlns:a16="http://schemas.microsoft.com/office/drawing/2014/main" id="{D1E8EEC2-7CE9-4601-BF58-393F987F0955}"/>
              </a:ext>
            </a:extLst>
          </p:cNvPr>
          <p:cNvSpPr txBox="1"/>
          <p:nvPr/>
        </p:nvSpPr>
        <p:spPr>
          <a:xfrm>
            <a:off x="5140072" y="313167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Painter &amp; Decorator</a:t>
            </a:r>
          </a:p>
        </p:txBody>
      </p:sp>
      <p:sp>
        <p:nvSpPr>
          <p:cNvPr id="13" name="TextBox 12">
            <a:hlinkClick r:id="rId6" action="ppaction://hlinksldjump"/>
            <a:extLst>
              <a:ext uri="{FF2B5EF4-FFF2-40B4-BE49-F238E27FC236}">
                <a16:creationId xmlns:a16="http://schemas.microsoft.com/office/drawing/2014/main" id="{8320E696-C9FF-4836-A9F8-0998397F9D2C}"/>
              </a:ext>
            </a:extLst>
          </p:cNvPr>
          <p:cNvSpPr txBox="1"/>
          <p:nvPr/>
        </p:nvSpPr>
        <p:spPr>
          <a:xfrm>
            <a:off x="5140072" y="36357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Printer</a:t>
            </a:r>
          </a:p>
        </p:txBody>
      </p:sp>
      <p:sp>
        <p:nvSpPr>
          <p:cNvPr id="15" name="TextBox 14">
            <a:hlinkClick r:id="rId7" action="ppaction://hlinksldjump"/>
            <a:extLst>
              <a:ext uri="{FF2B5EF4-FFF2-40B4-BE49-F238E27FC236}">
                <a16:creationId xmlns:a16="http://schemas.microsoft.com/office/drawing/2014/main" id="{6D094A20-D0D5-4EF7-9100-07406065DB1A}"/>
              </a:ext>
            </a:extLst>
          </p:cNvPr>
          <p:cNvSpPr txBox="1"/>
          <p:nvPr/>
        </p:nvSpPr>
        <p:spPr>
          <a:xfrm>
            <a:off x="5140072" y="515719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Water Treatment Worker</a:t>
            </a:r>
          </a:p>
        </p:txBody>
      </p:sp>
      <p:sp>
        <p:nvSpPr>
          <p:cNvPr id="14" name="TextBox 13">
            <a:hlinkClick r:id="rId8" action="ppaction://hlinksldjump"/>
            <a:extLst>
              <a:ext uri="{FF2B5EF4-FFF2-40B4-BE49-F238E27FC236}">
                <a16:creationId xmlns:a16="http://schemas.microsoft.com/office/drawing/2014/main" id="{DD1E3184-B536-4B7C-BA07-623C8704FDF8}"/>
              </a:ext>
            </a:extLst>
          </p:cNvPr>
          <p:cNvSpPr txBox="1"/>
          <p:nvPr/>
        </p:nvSpPr>
        <p:spPr>
          <a:xfrm>
            <a:off x="5436096" y="188640"/>
            <a:ext cx="3565029" cy="5232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Materials</a:t>
            </a:r>
          </a:p>
        </p:txBody>
      </p:sp>
      <p:sp>
        <p:nvSpPr>
          <p:cNvPr id="17" name="TextBox 16">
            <a:hlinkClick r:id="rId9"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8" name="TextBox 17">
            <a:hlinkClick r:id="rId10"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9" name="TextBox 18">
            <a:hlinkClick r:id="rId11" action="ppaction://hlinksldjump"/>
            <a:extLst>
              <a:ext uri="{FF2B5EF4-FFF2-40B4-BE49-F238E27FC236}">
                <a16:creationId xmlns:a16="http://schemas.microsoft.com/office/drawing/2014/main" id="{522AE807-0760-40B3-AADB-56D91547B6B7}"/>
              </a:ext>
            </a:extLst>
          </p:cNvPr>
          <p:cNvSpPr txBox="1"/>
          <p:nvPr/>
        </p:nvSpPr>
        <p:spPr>
          <a:xfrm>
            <a:off x="395536" y="155679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Architect</a:t>
            </a:r>
          </a:p>
        </p:txBody>
      </p:sp>
      <p:sp>
        <p:nvSpPr>
          <p:cNvPr id="21" name="TextBox 20">
            <a:hlinkClick r:id="rId12" action="ppaction://hlinksldjump"/>
            <a:extLst>
              <a:ext uri="{FF2B5EF4-FFF2-40B4-BE49-F238E27FC236}">
                <a16:creationId xmlns:a16="http://schemas.microsoft.com/office/drawing/2014/main" id="{5A38B92B-4241-42A1-985D-BB3349A1BF69}"/>
              </a:ext>
            </a:extLst>
          </p:cNvPr>
          <p:cNvSpPr txBox="1"/>
          <p:nvPr/>
        </p:nvSpPr>
        <p:spPr>
          <a:xfrm>
            <a:off x="395536" y="255561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Chemical Engineer</a:t>
            </a:r>
            <a:endParaRPr lang="en-US" dirty="0">
              <a:solidFill>
                <a:srgbClr val="0033CC"/>
              </a:solidFill>
              <a:latin typeface="Century Gothic" panose="020B0502020202020204" pitchFamily="34" charset="0"/>
            </a:endParaRPr>
          </a:p>
        </p:txBody>
      </p:sp>
      <p:sp>
        <p:nvSpPr>
          <p:cNvPr id="22" name="TextBox 21">
            <a:hlinkClick r:id="rId13" action="ppaction://hlinksldjump"/>
            <a:extLst>
              <a:ext uri="{FF2B5EF4-FFF2-40B4-BE49-F238E27FC236}">
                <a16:creationId xmlns:a16="http://schemas.microsoft.com/office/drawing/2014/main" id="{DBA82AA8-75B6-4447-B000-645FB1AB933F}"/>
              </a:ext>
            </a:extLst>
          </p:cNvPr>
          <p:cNvSpPr txBox="1"/>
          <p:nvPr/>
        </p:nvSpPr>
        <p:spPr>
          <a:xfrm>
            <a:off x="395536" y="306896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Chemist</a:t>
            </a:r>
          </a:p>
        </p:txBody>
      </p:sp>
      <p:sp>
        <p:nvSpPr>
          <p:cNvPr id="23" name="TextBox 22">
            <a:hlinkClick r:id="rId14" action="ppaction://hlinksldjump"/>
            <a:extLst>
              <a:ext uri="{FF2B5EF4-FFF2-40B4-BE49-F238E27FC236}">
                <a16:creationId xmlns:a16="http://schemas.microsoft.com/office/drawing/2014/main" id="{DD86BAB1-AC5D-4D30-8E87-CE72EF08D477}"/>
              </a:ext>
            </a:extLst>
          </p:cNvPr>
          <p:cNvSpPr txBox="1"/>
          <p:nvPr/>
        </p:nvSpPr>
        <p:spPr>
          <a:xfrm>
            <a:off x="395536" y="507589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Health &amp; Safety Officer</a:t>
            </a:r>
            <a:endParaRPr lang="en-US" dirty="0">
              <a:solidFill>
                <a:srgbClr val="0033CC"/>
              </a:solidFill>
              <a:latin typeface="Century Gothic" panose="020B0502020202020204" pitchFamily="34" charset="0"/>
            </a:endParaRPr>
          </a:p>
        </p:txBody>
      </p:sp>
      <p:sp>
        <p:nvSpPr>
          <p:cNvPr id="25" name="TextBox 24">
            <a:hlinkClick r:id="rId15" action="ppaction://hlinksldjump"/>
            <a:extLst>
              <a:ext uri="{FF2B5EF4-FFF2-40B4-BE49-F238E27FC236}">
                <a16:creationId xmlns:a16="http://schemas.microsoft.com/office/drawing/2014/main" id="{936F8F44-F841-4FF1-A74A-785D25106875}"/>
              </a:ext>
            </a:extLst>
          </p:cNvPr>
          <p:cNvSpPr txBox="1"/>
          <p:nvPr/>
        </p:nvSpPr>
        <p:spPr>
          <a:xfrm>
            <a:off x="395536" y="407707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Energy Engineer</a:t>
            </a:r>
            <a:endParaRPr lang="en-US" dirty="0">
              <a:solidFill>
                <a:srgbClr val="0033CC"/>
              </a:solidFill>
              <a:latin typeface="Century Gothic" panose="020B0502020202020204" pitchFamily="34" charset="0"/>
            </a:endParaRPr>
          </a:p>
        </p:txBody>
      </p:sp>
      <p:sp>
        <p:nvSpPr>
          <p:cNvPr id="26" name="TextBox 25">
            <a:hlinkClick r:id="rId16" action="ppaction://hlinksldjump"/>
            <a:extLst>
              <a:ext uri="{FF2B5EF4-FFF2-40B4-BE49-F238E27FC236}">
                <a16:creationId xmlns:a16="http://schemas.microsoft.com/office/drawing/2014/main" id="{492928A0-FB3A-4E78-9382-1F24B323B99E}"/>
              </a:ext>
            </a:extLst>
          </p:cNvPr>
          <p:cNvSpPr txBox="1"/>
          <p:nvPr/>
        </p:nvSpPr>
        <p:spPr>
          <a:xfrm>
            <a:off x="5140072" y="464384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Quality Control Technician</a:t>
            </a:r>
            <a:endParaRPr lang="en-US" dirty="0">
              <a:solidFill>
                <a:srgbClr val="0033CC"/>
              </a:solidFill>
              <a:latin typeface="Century Gothic" panose="020B0502020202020204" pitchFamily="34" charset="0"/>
            </a:endParaRPr>
          </a:p>
        </p:txBody>
      </p:sp>
      <p:sp>
        <p:nvSpPr>
          <p:cNvPr id="27" name="TextBox 26">
            <a:hlinkClick r:id="rId17" action="ppaction://hlinksldjump"/>
            <a:extLst>
              <a:ext uri="{FF2B5EF4-FFF2-40B4-BE49-F238E27FC236}">
                <a16:creationId xmlns:a16="http://schemas.microsoft.com/office/drawing/2014/main" id="{79AFBCC9-A60F-465A-89D8-DE18A3C0A0EB}"/>
              </a:ext>
            </a:extLst>
          </p:cNvPr>
          <p:cNvSpPr txBox="1"/>
          <p:nvPr/>
        </p:nvSpPr>
        <p:spPr>
          <a:xfrm>
            <a:off x="5140072" y="413978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Prosthetist</a:t>
            </a:r>
          </a:p>
        </p:txBody>
      </p:sp>
      <p:sp>
        <p:nvSpPr>
          <p:cNvPr id="28" name="TextBox 27">
            <a:hlinkClick r:id="rId18" action="ppaction://hlinksldjump"/>
            <a:extLst>
              <a:ext uri="{FF2B5EF4-FFF2-40B4-BE49-F238E27FC236}">
                <a16:creationId xmlns:a16="http://schemas.microsoft.com/office/drawing/2014/main" id="{8CE60BE4-5542-4677-B821-7A5659EAAE0F}"/>
              </a:ext>
            </a:extLst>
          </p:cNvPr>
          <p:cNvSpPr txBox="1"/>
          <p:nvPr/>
        </p:nvSpPr>
        <p:spPr>
          <a:xfrm>
            <a:off x="5140072" y="206084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Materials Scientist</a:t>
            </a:r>
          </a:p>
        </p:txBody>
      </p:sp>
      <p:sp>
        <p:nvSpPr>
          <p:cNvPr id="24" name="TextBox 23">
            <a:hlinkClick r:id="rId19" action="ppaction://hlinksldjump"/>
            <a:extLst>
              <a:ext uri="{FF2B5EF4-FFF2-40B4-BE49-F238E27FC236}">
                <a16:creationId xmlns:a16="http://schemas.microsoft.com/office/drawing/2014/main" id="{522AE807-0760-40B3-AADB-56D91547B6B7}"/>
              </a:ext>
            </a:extLst>
          </p:cNvPr>
          <p:cNvSpPr txBox="1"/>
          <p:nvPr/>
        </p:nvSpPr>
        <p:spPr>
          <a:xfrm>
            <a:off x="395536" y="206084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Archaeologist</a:t>
            </a:r>
          </a:p>
        </p:txBody>
      </p:sp>
      <p:sp>
        <p:nvSpPr>
          <p:cNvPr id="30" name="TextBox 29">
            <a:hlinkClick r:id="rId20" action="ppaction://hlinksldjump"/>
            <a:extLst>
              <a:ext uri="{FF2B5EF4-FFF2-40B4-BE49-F238E27FC236}">
                <a16:creationId xmlns:a16="http://schemas.microsoft.com/office/drawing/2014/main" id="{DBA82AA8-75B6-4447-B000-645FB1AB933F}"/>
              </a:ext>
            </a:extLst>
          </p:cNvPr>
          <p:cNvSpPr txBox="1"/>
          <p:nvPr/>
        </p:nvSpPr>
        <p:spPr>
          <a:xfrm>
            <a:off x="395536" y="357301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Conservation Officer</a:t>
            </a:r>
          </a:p>
        </p:txBody>
      </p:sp>
      <p:sp>
        <p:nvSpPr>
          <p:cNvPr id="31" name="TextBox 30">
            <a:hlinkClick r:id="rId21" action="ppaction://hlinksldjump"/>
            <a:extLst>
              <a:ext uri="{FF2B5EF4-FFF2-40B4-BE49-F238E27FC236}">
                <a16:creationId xmlns:a16="http://schemas.microsoft.com/office/drawing/2014/main" id="{A5257D78-8E06-44B5-96DA-032212F98534}"/>
              </a:ext>
            </a:extLst>
          </p:cNvPr>
          <p:cNvSpPr txBox="1"/>
          <p:nvPr/>
        </p:nvSpPr>
        <p:spPr>
          <a:xfrm>
            <a:off x="5162872" y="256490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Orthotist</a:t>
            </a:r>
          </a:p>
        </p:txBody>
      </p:sp>
      <p:sp>
        <p:nvSpPr>
          <p:cNvPr id="29" name="TextBox 28">
            <a:hlinkClick r:id="rId22" action="ppaction://hlinksldjump"/>
            <a:extLst>
              <a:ext uri="{FF2B5EF4-FFF2-40B4-BE49-F238E27FC236}">
                <a16:creationId xmlns:a16="http://schemas.microsoft.com/office/drawing/2014/main" id="{553B908C-B64A-46AC-B617-9663E4017646}"/>
              </a:ext>
            </a:extLst>
          </p:cNvPr>
          <p:cNvSpPr txBox="1"/>
          <p:nvPr/>
        </p:nvSpPr>
        <p:spPr>
          <a:xfrm>
            <a:off x="395536" y="45718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Hairdresser</a:t>
            </a:r>
            <a:endParaRPr lang="en-US" dirty="0">
              <a:solidFill>
                <a:srgbClr val="0033CC"/>
              </a:solidFill>
              <a:latin typeface="Century Gothic" panose="020B0502020202020204" pitchFamily="34" charset="0"/>
            </a:endParaRPr>
          </a:p>
        </p:txBody>
      </p:sp>
    </p:spTree>
    <p:extLst>
      <p:ext uri="{BB962C8B-B14F-4D97-AF65-F5344CB8AC3E}">
        <p14:creationId xmlns:p14="http://schemas.microsoft.com/office/powerpoint/2010/main" val="21058569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hlinkClick r:id="rId2" action="ppaction://hlinksldjump"/>
            <a:extLst>
              <a:ext uri="{FF2B5EF4-FFF2-40B4-BE49-F238E27FC236}">
                <a16:creationId xmlns:a16="http://schemas.microsoft.com/office/drawing/2014/main" id="{1836B5DB-D63C-4E19-9E46-F63CCB13D2F5}"/>
              </a:ext>
            </a:extLst>
          </p:cNvPr>
          <p:cNvSpPr txBox="1">
            <a:spLocks/>
          </p:cNvSpPr>
          <p:nvPr/>
        </p:nvSpPr>
        <p:spPr>
          <a:xfrm>
            <a:off x="395288" y="3254375"/>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Earth’s Materials</a:t>
            </a:r>
          </a:p>
        </p:txBody>
      </p:sp>
      <p:sp>
        <p:nvSpPr>
          <p:cNvPr id="8" name="Title 1">
            <a:hlinkClick r:id="rId3" action="ppaction://hlinksldjump"/>
            <a:extLst>
              <a:ext uri="{FF2B5EF4-FFF2-40B4-BE49-F238E27FC236}">
                <a16:creationId xmlns:a16="http://schemas.microsoft.com/office/drawing/2014/main" id="{00213C79-28FC-4191-8EBD-C7BF450DAB8F}"/>
              </a:ext>
            </a:extLst>
          </p:cNvPr>
          <p:cNvSpPr txBox="1">
            <a:spLocks/>
          </p:cNvSpPr>
          <p:nvPr/>
        </p:nvSpPr>
        <p:spPr>
          <a:xfrm>
            <a:off x="395288" y="42624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Chemical Changes</a:t>
            </a:r>
          </a:p>
        </p:txBody>
      </p:sp>
      <p:sp>
        <p:nvSpPr>
          <p:cNvPr id="12" name="Title 1">
            <a:hlinkClick r:id="rId4" action="ppaction://hlinksldjump"/>
            <a:extLst>
              <a:ext uri="{FF2B5EF4-FFF2-40B4-BE49-F238E27FC236}">
                <a16:creationId xmlns:a16="http://schemas.microsoft.com/office/drawing/2014/main" id="{3C42318E-AC0A-4120-AC9D-1505019600E0}"/>
              </a:ext>
            </a:extLst>
          </p:cNvPr>
          <p:cNvSpPr txBox="1">
            <a:spLocks/>
          </p:cNvSpPr>
          <p:nvPr/>
        </p:nvSpPr>
        <p:spPr>
          <a:xfrm>
            <a:off x="395288" y="2205038"/>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dirty="0">
                <a:solidFill>
                  <a:srgbClr val="4F81BD">
                    <a:lumMod val="75000"/>
                  </a:srgbClr>
                </a:solidFill>
                <a:latin typeface="Century Gothic" pitchFamily="34" charset="0"/>
                <a:cs typeface="+mn-cs"/>
              </a:rPr>
              <a:t>Properties &amp; Uses of Substances</a:t>
            </a:r>
          </a:p>
        </p:txBody>
      </p:sp>
      <p:sp>
        <p:nvSpPr>
          <p:cNvPr id="13" name="Title 1">
            <a:extLst>
              <a:ext uri="{FF2B5EF4-FFF2-40B4-BE49-F238E27FC236}">
                <a16:creationId xmlns:a16="http://schemas.microsoft.com/office/drawing/2014/main" id="{D59C1A25-908F-4C6D-9AAB-E20DC78DD34B}"/>
              </a:ext>
            </a:extLst>
          </p:cNvPr>
          <p:cNvSpPr txBox="1">
            <a:spLocks/>
          </p:cNvSpPr>
          <p:nvPr/>
        </p:nvSpPr>
        <p:spPr>
          <a:xfrm>
            <a:off x="395288" y="188913"/>
            <a:ext cx="8280400" cy="822325"/>
          </a:xfrm>
          <a:prstGeom prst="roundRect">
            <a:avLst/>
          </a:prstGeom>
          <a:ln w="19050">
            <a:solidFill>
              <a:schemeClr val="tx2">
                <a:lumMod val="60000"/>
                <a:lumOff val="40000"/>
              </a:schemeClr>
            </a:solidFill>
          </a:ln>
        </p:spPr>
        <p:txBody>
          <a:bodyPr anchor="ctr">
            <a:normAutofit/>
          </a:bodyPr>
          <a:lstStyle/>
          <a:p>
            <a:pPr algn="ctr" eaLnBrk="1" fontAlgn="auto" hangingPunct="1">
              <a:spcAft>
                <a:spcPts val="0"/>
              </a:spcAft>
              <a:defRPr/>
            </a:pPr>
            <a:r>
              <a:rPr lang="en-GB" sz="3600" b="1" dirty="0">
                <a:solidFill>
                  <a:srgbClr val="4F81BD">
                    <a:lumMod val="75000"/>
                  </a:srgbClr>
                </a:solidFill>
                <a:latin typeface="Century Gothic" pitchFamily="34" charset="0"/>
                <a:cs typeface="+mn-cs"/>
              </a:rPr>
              <a:t>Materials</a:t>
            </a:r>
            <a:endParaRPr lang="en-GB" sz="3600" dirty="0">
              <a:solidFill>
                <a:srgbClr val="4F81BD">
                  <a:lumMod val="75000"/>
                </a:srgbClr>
              </a:solidFill>
              <a:latin typeface="Century Gothic" pitchFamily="34" charset="0"/>
              <a:cs typeface="+mn-cs"/>
            </a:endParaRPr>
          </a:p>
        </p:txBody>
      </p:sp>
      <p:sp>
        <p:nvSpPr>
          <p:cNvPr id="9" name="Title 1">
            <a:hlinkClick r:id="rId5" action="ppaction://hlinksldjump"/>
            <a:extLst>
              <a:ext uri="{FF2B5EF4-FFF2-40B4-BE49-F238E27FC236}">
                <a16:creationId xmlns:a16="http://schemas.microsoft.com/office/drawing/2014/main" id="{970A65A2-1274-49B0-957D-977BA0D84D41}"/>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4 Science</a:t>
            </a:r>
            <a:endParaRPr lang="en-GB" sz="2400" dirty="0">
              <a:solidFill>
                <a:srgbClr val="4F81BD">
                  <a:lumMod val="75000"/>
                </a:srgbClr>
              </a:solidFill>
              <a:latin typeface="Century Gothic" pitchFamily="34" charset="0"/>
              <a:cs typeface="+mn-cs"/>
            </a:endParaRPr>
          </a:p>
        </p:txBody>
      </p:sp>
      <p:sp>
        <p:nvSpPr>
          <p:cNvPr id="10" name="Title 1">
            <a:hlinkClick r:id="rId6"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a:extLst>
              <a:ext uri="{FF2B5EF4-FFF2-40B4-BE49-F238E27FC236}">
                <a16:creationId xmlns:a16="http://schemas.microsoft.com/office/drawing/2014/main" id="{BF62D3F2-E110-4CED-935F-C17618746F32}"/>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7B8B1784-0704-418E-A2CA-39B2210D01D7}"/>
              </a:ext>
            </a:extLst>
          </p:cNvPr>
          <p:cNvSpPr>
            <a:spLocks noGrp="1"/>
          </p:cNvSpPr>
          <p:nvPr>
            <p:ph type="subTitle" idx="1"/>
          </p:nvPr>
        </p:nvSpPr>
        <p:spPr>
          <a:xfrm>
            <a:off x="539750" y="981075"/>
            <a:ext cx="8064500" cy="4679950"/>
          </a:xfrm>
        </p:spPr>
        <p:txBody>
          <a:bodyPr rtlCol="0">
            <a:noAutofit/>
          </a:bodyPr>
          <a:lstStyle/>
          <a:p>
            <a:pPr algn="l" eaLnBrk="1" fontAlgn="auto" hangingPunct="1">
              <a:spcBef>
                <a:spcPts val="0"/>
              </a:spcBef>
              <a:spcAft>
                <a:spcPts val="0"/>
              </a:spcAft>
              <a:tabLst>
                <a:tab pos="6273800" algn="l"/>
              </a:tabLst>
              <a:defRPr/>
            </a:pPr>
            <a:r>
              <a:rPr lang="en-GB" sz="2000" dirty="0">
                <a:solidFill>
                  <a:schemeClr val="accent1">
                    <a:lumMod val="75000"/>
                  </a:schemeClr>
                </a:solidFill>
                <a:latin typeface="Century Gothic" pitchFamily="34" charset="0"/>
              </a:rPr>
              <a:t>Through gaining an understanding of the structure of atoms and how they join, I can begin to connect the properties of substances with their possible structures.	</a:t>
            </a:r>
            <a:r>
              <a:rPr lang="en-GB" sz="2000" b="1" dirty="0">
                <a:solidFill>
                  <a:schemeClr val="accent1">
                    <a:lumMod val="75000"/>
                  </a:schemeClr>
                </a:solidFill>
                <a:latin typeface="Century Gothic" pitchFamily="34" charset="0"/>
              </a:rPr>
              <a:t>SCN 4-15a</a:t>
            </a:r>
          </a:p>
          <a:p>
            <a:pPr marL="533400" indent="-533400" algn="l" eaLnBrk="1" fontAlgn="auto" hangingPunct="1">
              <a:spcBef>
                <a:spcPts val="0"/>
              </a:spcBef>
              <a:spcAft>
                <a:spcPts val="0"/>
              </a:spcAft>
              <a:buFont typeface="Wingdings" pitchFamily="2" charset="2"/>
              <a:buChar char="§"/>
              <a:defRPr/>
            </a:pPr>
            <a:r>
              <a:rPr lang="en-GB" sz="2000" dirty="0">
                <a:solidFill>
                  <a:schemeClr val="accent1">
                    <a:lumMod val="75000"/>
                  </a:schemeClr>
                </a:solidFill>
                <a:latin typeface="Century Gothic" pitchFamily="34" charset="0"/>
              </a:rPr>
              <a:t>Constructs diagrams and models to illustrate the sharing of outer electrons in covalent bonds between non-metal atoms when forming molecules and to illustrate how ionic compounds exist as a crystal lattice.</a:t>
            </a:r>
          </a:p>
          <a:p>
            <a:pPr marL="533400" indent="-533400" algn="l" eaLnBrk="1" fontAlgn="auto" hangingPunct="1">
              <a:spcBef>
                <a:spcPts val="0"/>
              </a:spcBef>
              <a:spcAft>
                <a:spcPts val="0"/>
              </a:spcAft>
              <a:buFont typeface="Wingdings" pitchFamily="2" charset="2"/>
              <a:buChar char="§"/>
              <a:defRPr/>
            </a:pPr>
            <a:r>
              <a:rPr lang="en-GB" sz="2000" dirty="0">
                <a:solidFill>
                  <a:schemeClr val="accent1">
                    <a:lumMod val="75000"/>
                  </a:schemeClr>
                </a:solidFill>
                <a:latin typeface="Century Gothic" pitchFamily="34" charset="0"/>
              </a:rPr>
              <a:t>Identifies, from temperature data, the relationship between melting and boiling points and the state at room temperature for covalent and ionic compounds.</a:t>
            </a:r>
          </a:p>
          <a:p>
            <a:pPr marL="533400" indent="-533400" algn="l" eaLnBrk="1" fontAlgn="auto" hangingPunct="1">
              <a:spcBef>
                <a:spcPts val="0"/>
              </a:spcBef>
              <a:spcAft>
                <a:spcPts val="0"/>
              </a:spcAft>
              <a:buFont typeface="Wingdings" pitchFamily="2" charset="2"/>
              <a:buChar char="§"/>
              <a:defRPr/>
            </a:pPr>
            <a:r>
              <a:rPr lang="en-GB" sz="2000" dirty="0">
                <a:solidFill>
                  <a:schemeClr val="accent1">
                    <a:lumMod val="75000"/>
                  </a:schemeClr>
                </a:solidFill>
                <a:latin typeface="Century Gothic" pitchFamily="34" charset="0"/>
              </a:rPr>
              <a:t>Investigates and describes electrical conductivity for covalent and ionic compounds.</a:t>
            </a:r>
          </a:p>
          <a:p>
            <a:pPr marL="533400" indent="-533400" algn="l" eaLnBrk="1" fontAlgn="auto" hangingPunct="1">
              <a:spcBef>
                <a:spcPts val="0"/>
              </a:spcBef>
              <a:spcAft>
                <a:spcPts val="0"/>
              </a:spcAft>
              <a:buFont typeface="Wingdings" pitchFamily="2" charset="2"/>
              <a:buChar char="§"/>
              <a:defRPr/>
            </a:pPr>
            <a:r>
              <a:rPr lang="en-GB" sz="2000" dirty="0">
                <a:solidFill>
                  <a:schemeClr val="accent1">
                    <a:lumMod val="75000"/>
                  </a:schemeClr>
                </a:solidFill>
                <a:latin typeface="Century Gothic" pitchFamily="34" charset="0"/>
              </a:rPr>
              <a:t>Identifies the most likely type of bonding in a compound based on its properties, for example, melting and boiling points and electrical conductivity. </a:t>
            </a:r>
          </a:p>
        </p:txBody>
      </p:sp>
      <p:sp>
        <p:nvSpPr>
          <p:cNvPr id="10" name="Title 1">
            <a:extLst>
              <a:ext uri="{FF2B5EF4-FFF2-40B4-BE49-F238E27FC236}">
                <a16:creationId xmlns:a16="http://schemas.microsoft.com/office/drawing/2014/main" id="{EA785143-39CC-447D-B118-C0E74E436D72}"/>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1" name="Title 1">
            <a:hlinkClick r:id="rId2" action="ppaction://hlinksldjump"/>
            <a:extLst>
              <a:ext uri="{FF2B5EF4-FFF2-40B4-BE49-F238E27FC236}">
                <a16:creationId xmlns:a16="http://schemas.microsoft.com/office/drawing/2014/main" id="{3A836B24-B92E-4B39-AF22-B3FE6FA116AE}"/>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Title 1">
            <a:hlinkClick r:id="rId3" action="ppaction://hlinksldjump"/>
            <a:extLst>
              <a:ext uri="{FF2B5EF4-FFF2-40B4-BE49-F238E27FC236}">
                <a16:creationId xmlns:a16="http://schemas.microsoft.com/office/drawing/2014/main" id="{85CD2774-985E-4E5C-8A35-BB3E4E9635A8}"/>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4" action="ppaction://hlinksldjump"/>
            <a:extLst>
              <a:ext uri="{FF2B5EF4-FFF2-40B4-BE49-F238E27FC236}">
                <a16:creationId xmlns:a16="http://schemas.microsoft.com/office/drawing/2014/main" id="{848DE7F4-7C83-4B2C-B3D1-A50D9120B48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8"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A1F79BBB-DD7C-4702-8E1E-06931BC930A3}"/>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F7D364E7-F5D9-4E73-AC04-2C604BD83A5A}"/>
              </a:ext>
            </a:extLst>
          </p:cNvPr>
          <p:cNvSpPr>
            <a:spLocks noGrp="1"/>
          </p:cNvSpPr>
          <p:nvPr>
            <p:ph type="subTitle" idx="1"/>
          </p:nvPr>
        </p:nvSpPr>
        <p:spPr>
          <a:xfrm>
            <a:off x="539750" y="1052513"/>
            <a:ext cx="8064500" cy="4679950"/>
          </a:xfrm>
        </p:spPr>
        <p:txBody>
          <a:bodyPr rtlCol="0">
            <a:noAutofit/>
          </a:bodyPr>
          <a:lstStyle/>
          <a:p>
            <a:pPr algn="l" eaLnBrk="1" fontAlgn="auto" hangingPunct="1">
              <a:spcAft>
                <a:spcPts val="0"/>
              </a:spcAft>
              <a:tabLst>
                <a:tab pos="5829300" algn="l"/>
              </a:tabLst>
              <a:defRPr/>
            </a:pPr>
            <a:r>
              <a:rPr lang="en-GB" sz="2400" dirty="0">
                <a:solidFill>
                  <a:schemeClr val="accent1">
                    <a:lumMod val="75000"/>
                  </a:schemeClr>
                </a:solidFill>
                <a:latin typeface="Century Gothic" pitchFamily="34" charset="0"/>
              </a:rPr>
              <a:t>I have carried out research into novel materials and can begin to explain the scientific basis of their properties and discuss the possible impacts they may have on society.</a:t>
            </a:r>
          </a:p>
          <a:p>
            <a:pPr algn="r" eaLnBrk="1" fontAlgn="auto" hangingPunct="1">
              <a:spcAft>
                <a:spcPts val="0"/>
              </a:spcAft>
              <a:tabLst>
                <a:tab pos="5829300" algn="l"/>
              </a:tabLst>
              <a:defRPr/>
            </a:pPr>
            <a:r>
              <a:rPr lang="en-GB" sz="2400" b="1" dirty="0">
                <a:solidFill>
                  <a:schemeClr val="accent1">
                    <a:lumMod val="75000"/>
                  </a:schemeClr>
                </a:solidFill>
                <a:latin typeface="Century Gothic" pitchFamily="34" charset="0"/>
              </a:rPr>
              <a:t>SCN 4-16a</a:t>
            </a:r>
          </a:p>
          <a:p>
            <a:pPr marL="533400" indent="-533400" algn="l" eaLnBrk="1" fontAlgn="auto" hangingPunct="1">
              <a:spcAft>
                <a:spcPts val="0"/>
              </a:spcAft>
              <a:buFont typeface="Wingdings" pitchFamily="2" charset="2"/>
              <a:buChar char="§"/>
              <a:defRPr/>
            </a:pPr>
            <a:r>
              <a:rPr lang="en-GB" sz="2400" dirty="0">
                <a:solidFill>
                  <a:schemeClr val="accent1">
                    <a:lumMod val="75000"/>
                  </a:schemeClr>
                </a:solidFill>
                <a:latin typeface="Century Gothic" pitchFamily="34" charset="0"/>
              </a:rPr>
              <a:t>Summarises data and information from research to explain the properties, practical application and potential impact of a novel material.</a:t>
            </a:r>
          </a:p>
        </p:txBody>
      </p:sp>
      <p:sp>
        <p:nvSpPr>
          <p:cNvPr id="10" name="Title 1">
            <a:extLst>
              <a:ext uri="{FF2B5EF4-FFF2-40B4-BE49-F238E27FC236}">
                <a16:creationId xmlns:a16="http://schemas.microsoft.com/office/drawing/2014/main" id="{7CBCE8D7-DCDC-4541-BB8D-C6C5A9A16341}"/>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9" name="Title 1">
            <a:hlinkClick r:id="rId2" action="ppaction://hlinksldjump"/>
            <a:extLst>
              <a:ext uri="{FF2B5EF4-FFF2-40B4-BE49-F238E27FC236}">
                <a16:creationId xmlns:a16="http://schemas.microsoft.com/office/drawing/2014/main" id="{8269C7AC-BDD6-436B-AF8B-BD2DE8042194}"/>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3" name="Title 1">
            <a:hlinkClick r:id="rId3" action="ppaction://hlinksldjump"/>
            <a:extLst>
              <a:ext uri="{FF2B5EF4-FFF2-40B4-BE49-F238E27FC236}">
                <a16:creationId xmlns:a16="http://schemas.microsoft.com/office/drawing/2014/main" id="{C7BACED0-67F5-41A8-8EFF-A7EEC33DEF39}"/>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4" name="Title 1">
            <a:hlinkClick r:id="rId4" action="ppaction://hlinksldjump"/>
            <a:extLst>
              <a:ext uri="{FF2B5EF4-FFF2-40B4-BE49-F238E27FC236}">
                <a16:creationId xmlns:a16="http://schemas.microsoft.com/office/drawing/2014/main" id="{FA3FE71A-978F-4539-86C4-58E202EE462E}"/>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8"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65C0BE5B-5A85-42A7-8A6D-8757B4FAC064}"/>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Properties &amp; Uses of Substances</a:t>
            </a:r>
            <a:endParaRPr lang="en-GB" altLang="en-US" sz="4000" u="sng">
              <a:latin typeface="Century Gothic" panose="020B0502020202020204" pitchFamily="34" charset="0"/>
            </a:endParaRPr>
          </a:p>
        </p:txBody>
      </p:sp>
      <p:sp>
        <p:nvSpPr>
          <p:cNvPr id="15" name="Subtitle 2">
            <a:extLst>
              <a:ext uri="{FF2B5EF4-FFF2-40B4-BE49-F238E27FC236}">
                <a16:creationId xmlns:a16="http://schemas.microsoft.com/office/drawing/2014/main" id="{D093F5BF-FA47-4CAC-8D86-0AA18E4A1860}"/>
              </a:ext>
            </a:extLst>
          </p:cNvPr>
          <p:cNvSpPr txBox="1">
            <a:spLocks/>
          </p:cNvSpPr>
          <p:nvPr/>
        </p:nvSpPr>
        <p:spPr>
          <a:xfrm>
            <a:off x="539750" y="1052513"/>
            <a:ext cx="8064500" cy="4105275"/>
          </a:xfrm>
          <a:prstGeom prst="rect">
            <a:avLst/>
          </a:prstGeom>
        </p:spPr>
        <p:txBody>
          <a:bodyPr/>
          <a:lstStyle/>
          <a:p>
            <a:pPr eaLnBrk="1" fontAlgn="auto" hangingPunct="1">
              <a:spcBef>
                <a:spcPts val="0"/>
              </a:spcBef>
              <a:spcAft>
                <a:spcPts val="0"/>
              </a:spcAft>
              <a:tabLst>
                <a:tab pos="5829300" algn="l"/>
              </a:tabLst>
              <a:defRPr/>
            </a:pPr>
            <a:r>
              <a:rPr lang="en-GB" sz="2400" dirty="0">
                <a:solidFill>
                  <a:srgbClr val="4F81BD">
                    <a:lumMod val="75000"/>
                  </a:srgbClr>
                </a:solidFill>
                <a:latin typeface="Century Gothic" pitchFamily="34" charset="0"/>
                <a:cs typeface="+mn-cs"/>
              </a:rPr>
              <a:t>Through evaluation of experimental results, I can demonstrate my understanding of conservation of mass.</a:t>
            </a:r>
          </a:p>
          <a:p>
            <a:pPr algn="r" eaLnBrk="1" fontAlgn="auto" hangingPunct="1">
              <a:spcBef>
                <a:spcPts val="0"/>
              </a:spcBef>
              <a:spcAft>
                <a:spcPts val="0"/>
              </a:spcAft>
              <a:tabLst>
                <a:tab pos="5829300" algn="l"/>
              </a:tabLst>
              <a:defRPr/>
            </a:pPr>
            <a:r>
              <a:rPr lang="en-GB" sz="2400" b="1" dirty="0">
                <a:solidFill>
                  <a:srgbClr val="4F81BD">
                    <a:lumMod val="75000"/>
                  </a:srgbClr>
                </a:solidFill>
                <a:latin typeface="Century Gothic" pitchFamily="34" charset="0"/>
                <a:cs typeface="+mn-cs"/>
              </a:rPr>
              <a:t>SCN 4-16b</a:t>
            </a:r>
          </a:p>
          <a:p>
            <a:pPr marL="533400" indent="-533400" eaLnBrk="1" fontAlgn="auto" hangingPunct="1">
              <a:spcBef>
                <a:spcPts val="0"/>
              </a:spcBef>
              <a:spcAft>
                <a:spcPts val="0"/>
              </a:spcAft>
              <a:buFont typeface="Wingdings" pitchFamily="2" charset="2"/>
              <a:buChar char="§"/>
              <a:defRPr/>
            </a:pPr>
            <a:r>
              <a:rPr lang="en-GB" sz="2400" dirty="0">
                <a:solidFill>
                  <a:srgbClr val="4F81BD">
                    <a:lumMod val="75000"/>
                  </a:srgbClr>
                </a:solidFill>
                <a:latin typeface="Century Gothic" pitchFamily="34" charset="0"/>
                <a:cs typeface="+mn-cs"/>
              </a:rPr>
              <a:t>Demonstrates understanding of conservation of mass by evaluating experimental results relating to the mass of reactants and products of at least two chemical reactions, for example, burning iron wool, making magnesium oxide or precipitation of ionic salts. </a:t>
            </a:r>
          </a:p>
        </p:txBody>
      </p:sp>
      <p:sp>
        <p:nvSpPr>
          <p:cNvPr id="12" name="Title 1">
            <a:extLst>
              <a:ext uri="{FF2B5EF4-FFF2-40B4-BE49-F238E27FC236}">
                <a16:creationId xmlns:a16="http://schemas.microsoft.com/office/drawing/2014/main" id="{857A9C49-EDD9-4E56-BC38-1AEB707136E2}"/>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20" name="Title 1">
            <a:hlinkClick r:id="rId2" action="ppaction://hlinksldjump"/>
            <a:extLst>
              <a:ext uri="{FF2B5EF4-FFF2-40B4-BE49-F238E27FC236}">
                <a16:creationId xmlns:a16="http://schemas.microsoft.com/office/drawing/2014/main" id="{5D4E43E5-40F6-487A-9474-BF57653EFFFA}"/>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3CF2392E-30C4-44BA-BB61-E49FD51F2D7F}"/>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4" action="ppaction://hlinksldjump"/>
            <a:extLst>
              <a:ext uri="{FF2B5EF4-FFF2-40B4-BE49-F238E27FC236}">
                <a16:creationId xmlns:a16="http://schemas.microsoft.com/office/drawing/2014/main" id="{A6D004A6-4548-4770-A982-BC2767E35492}"/>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0"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B565DEF3-D778-401B-9C56-A868C3B1D2FB}"/>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Earth’s Materials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C99104E9-C4A1-4E49-81F1-8587AA2111BA}"/>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400" dirty="0">
                <a:solidFill>
                  <a:schemeClr val="accent1">
                    <a:lumMod val="75000"/>
                  </a:schemeClr>
                </a:solidFill>
                <a:latin typeface="Century Gothic" pitchFamily="34" charset="0"/>
              </a:rPr>
              <a:t>I have explored how different materials can be derived from crude oil and their uses. I can explain the importance of carbon compounds in our lives.</a:t>
            </a:r>
          </a:p>
          <a:p>
            <a:pPr algn="r" eaLnBrk="1" fontAlgn="auto" hangingPunct="1">
              <a:spcBef>
                <a:spcPts val="0"/>
              </a:spcBef>
              <a:spcAft>
                <a:spcPts val="0"/>
              </a:spcAft>
              <a:tabLst>
                <a:tab pos="6461125" algn="l"/>
              </a:tabLst>
              <a:defRPr/>
            </a:pPr>
            <a:r>
              <a:rPr lang="en-GB" sz="2400" b="1" dirty="0">
                <a:solidFill>
                  <a:schemeClr val="accent1">
                    <a:lumMod val="75000"/>
                  </a:schemeClr>
                </a:solidFill>
                <a:latin typeface="Century Gothic" pitchFamily="34" charset="0"/>
              </a:rPr>
              <a:t>SCN 4-17a</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Explains how fractional distillation can be used to separate crude oil into ‘fractions’ (groups of compounds with similar boiling points).</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Identifies and describes the importance of at least three everyday substances that are made from hydrocarbons, for example, petrol for fuel, camping gas or plastics.</a:t>
            </a:r>
          </a:p>
        </p:txBody>
      </p:sp>
      <p:sp>
        <p:nvSpPr>
          <p:cNvPr id="5" name="Title 1">
            <a:hlinkClick r:id="rId2" action="ppaction://hlinksldjump"/>
            <a:extLst>
              <a:ext uri="{FF2B5EF4-FFF2-40B4-BE49-F238E27FC236}">
                <a16:creationId xmlns:a16="http://schemas.microsoft.com/office/drawing/2014/main" id="{619BD1BF-140F-4743-97D1-DCA6F8F410CC}"/>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6" name="Title 1">
            <a:hlinkClick r:id="rId3"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a:extLst>
              <a:ext uri="{FF2B5EF4-FFF2-40B4-BE49-F238E27FC236}">
                <a16:creationId xmlns:a16="http://schemas.microsoft.com/office/drawing/2014/main" id="{93EB7E43-64FE-403B-9914-41782A6637A1}"/>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Chemical Changes</a:t>
            </a:r>
            <a:endParaRPr lang="en-GB" altLang="en-US" sz="4000" u="sng">
              <a:latin typeface="Century Gothic" panose="020B0502020202020204" pitchFamily="34" charset="0"/>
            </a:endParaRPr>
          </a:p>
        </p:txBody>
      </p:sp>
      <p:sp>
        <p:nvSpPr>
          <p:cNvPr id="9" name="Title 1">
            <a:extLst>
              <a:ext uri="{FF2B5EF4-FFF2-40B4-BE49-F238E27FC236}">
                <a16:creationId xmlns:a16="http://schemas.microsoft.com/office/drawing/2014/main" id="{AEC4D7AD-EDEC-4BEA-8899-74A921B0453F}"/>
              </a:ext>
            </a:extLst>
          </p:cNvPr>
          <p:cNvSpPr txBox="1">
            <a:spLocks/>
          </p:cNvSpPr>
          <p:nvPr/>
        </p:nvSpPr>
        <p:spPr>
          <a:xfrm>
            <a:off x="2700338" y="5805488"/>
            <a:ext cx="935037"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13" name="Subtitle 2">
            <a:extLst>
              <a:ext uri="{FF2B5EF4-FFF2-40B4-BE49-F238E27FC236}">
                <a16:creationId xmlns:a16="http://schemas.microsoft.com/office/drawing/2014/main" id="{EE6A4AD0-6BD9-43C1-BFE1-65C473E551E1}"/>
              </a:ext>
            </a:extLst>
          </p:cNvPr>
          <p:cNvSpPr>
            <a:spLocks noGrp="1"/>
          </p:cNvSpPr>
          <p:nvPr>
            <p:ph type="subTitle" idx="1"/>
          </p:nvPr>
        </p:nvSpPr>
        <p:spPr>
          <a:xfrm>
            <a:off x="323850" y="908050"/>
            <a:ext cx="8496300" cy="4824413"/>
          </a:xfrm>
        </p:spPr>
        <p:txBody>
          <a:bodyPr rtlCol="0">
            <a:noAutofit/>
          </a:bodyPr>
          <a:lstStyle/>
          <a:p>
            <a:pPr algn="l" eaLnBrk="1" fontAlgn="auto" hangingPunct="1">
              <a:spcBef>
                <a:spcPts val="0"/>
              </a:spcBef>
              <a:spcAft>
                <a:spcPts val="0"/>
              </a:spcAft>
              <a:tabLst>
                <a:tab pos="6461125" algn="l"/>
              </a:tabLst>
              <a:defRPr/>
            </a:pPr>
            <a:r>
              <a:rPr lang="en-GB" sz="2300" dirty="0">
                <a:solidFill>
                  <a:schemeClr val="accent1">
                    <a:lumMod val="75000"/>
                  </a:schemeClr>
                </a:solidFill>
                <a:latin typeface="Century Gothic" pitchFamily="34" charset="0"/>
              </a:rPr>
              <a:t>I can monitor the environment by collecting and analysing samples. I can interpret the results to inform others about levels of pollution and express a considered opinion on how science can help to protect our environment.</a:t>
            </a:r>
          </a:p>
          <a:p>
            <a:pPr algn="r" eaLnBrk="1" fontAlgn="auto" hangingPunct="1">
              <a:spcBef>
                <a:spcPts val="0"/>
              </a:spcBef>
              <a:spcAft>
                <a:spcPts val="0"/>
              </a:spcAft>
              <a:tabLst>
                <a:tab pos="6461125" algn="l"/>
              </a:tabLst>
              <a:defRPr/>
            </a:pPr>
            <a:r>
              <a:rPr lang="en-GB" sz="2300" b="1" dirty="0">
                <a:solidFill>
                  <a:schemeClr val="accent1">
                    <a:lumMod val="75000"/>
                  </a:schemeClr>
                </a:solidFill>
                <a:latin typeface="Century Gothic" pitchFamily="34" charset="0"/>
              </a:rPr>
              <a:t>SCN 4-18a</a:t>
            </a:r>
          </a:p>
          <a:p>
            <a:pPr marL="365125" indent="-365125" algn="l" eaLnBrk="1" fontAlgn="auto" hangingPunct="1">
              <a:spcBef>
                <a:spcPts val="0"/>
              </a:spcBef>
              <a:spcAft>
                <a:spcPts val="0"/>
              </a:spcAft>
              <a:buFont typeface="Wingdings" pitchFamily="2" charset="2"/>
              <a:buChar char="§"/>
              <a:tabLst>
                <a:tab pos="6461125" algn="l"/>
              </a:tabLst>
              <a:defRPr/>
            </a:pPr>
            <a:r>
              <a:rPr lang="en-GB" sz="2300" dirty="0">
                <a:solidFill>
                  <a:schemeClr val="accent1">
                    <a:lumMod val="75000"/>
                  </a:schemeClr>
                </a:solidFill>
                <a:latin typeface="Century Gothic" pitchFamily="34" charset="0"/>
              </a:rPr>
              <a:t>Analyses and interprets findings from environmental sample data to identify the quantities of pollutants present.</a:t>
            </a:r>
          </a:p>
          <a:p>
            <a:pPr marL="365125" indent="-365125" algn="l" eaLnBrk="1" fontAlgn="auto" hangingPunct="1">
              <a:spcBef>
                <a:spcPts val="0"/>
              </a:spcBef>
              <a:spcAft>
                <a:spcPts val="0"/>
              </a:spcAft>
              <a:buFont typeface="Wingdings" pitchFamily="2" charset="2"/>
              <a:buChar char="§"/>
              <a:tabLst>
                <a:tab pos="6461125" algn="l"/>
              </a:tabLst>
              <a:defRPr/>
            </a:pPr>
            <a:r>
              <a:rPr lang="en-GB" sz="2300" dirty="0">
                <a:solidFill>
                  <a:schemeClr val="accent1">
                    <a:lumMod val="75000"/>
                  </a:schemeClr>
                </a:solidFill>
                <a:latin typeface="Century Gothic" pitchFamily="34" charset="0"/>
              </a:rPr>
              <a:t>Gives at least one reason for the presence of a pollutant in an environmental sample and describes the environmental change which may occur as a result of the presence of the pollutant. </a:t>
            </a:r>
          </a:p>
        </p:txBody>
      </p:sp>
      <p:sp>
        <p:nvSpPr>
          <p:cNvPr id="17" name="Title 1">
            <a:hlinkClick r:id="rId2" action="ppaction://hlinksldjump"/>
            <a:extLst>
              <a:ext uri="{FF2B5EF4-FFF2-40B4-BE49-F238E27FC236}">
                <a16:creationId xmlns:a16="http://schemas.microsoft.com/office/drawing/2014/main" id="{673FDCE1-E76C-4A62-8E30-49ACCA54F9FA}"/>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8" name="Title 1">
            <a:hlinkClick r:id="rId3" action="ppaction://hlinksldjump"/>
            <a:extLst>
              <a:ext uri="{FF2B5EF4-FFF2-40B4-BE49-F238E27FC236}">
                <a16:creationId xmlns:a16="http://schemas.microsoft.com/office/drawing/2014/main" id="{4647148D-75BC-4C68-B30F-236368F710B6}"/>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0" name="Title 1">
            <a:hlinkClick r:id="rId4" action="ppaction://hlinksldjump"/>
            <a:extLst>
              <a:ext uri="{FF2B5EF4-FFF2-40B4-BE49-F238E27FC236}">
                <a16:creationId xmlns:a16="http://schemas.microsoft.com/office/drawing/2014/main" id="{C0FB3E23-E26F-4C63-A63E-EBB70B9F97EF}"/>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a:extLst>
              <a:ext uri="{FF2B5EF4-FFF2-40B4-BE49-F238E27FC236}">
                <a16:creationId xmlns:a16="http://schemas.microsoft.com/office/drawing/2014/main" id="{D12414C2-4929-49FE-8866-1672D538747D}"/>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Chemical Changes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EFBB2215-2AF1-4C30-B63A-6F85FE2ABCFB}"/>
              </a:ext>
            </a:extLst>
          </p:cNvPr>
          <p:cNvSpPr>
            <a:spLocks noGrp="1"/>
          </p:cNvSpPr>
          <p:nvPr>
            <p:ph type="subTitle" idx="1"/>
          </p:nvPr>
        </p:nvSpPr>
        <p:spPr>
          <a:xfrm>
            <a:off x="179388" y="908050"/>
            <a:ext cx="8640762" cy="4824413"/>
          </a:xfrm>
        </p:spPr>
        <p:txBody>
          <a:bodyPr rtlCol="0">
            <a:noAutofit/>
          </a:bodyPr>
          <a:lstStyle/>
          <a:p>
            <a:pPr algn="l" eaLnBrk="1" fontAlgn="auto" hangingPunct="1">
              <a:spcBef>
                <a:spcPts val="0"/>
              </a:spcBef>
              <a:spcAft>
                <a:spcPts val="0"/>
              </a:spcAft>
              <a:tabLst>
                <a:tab pos="6645275" algn="l"/>
                <a:tab pos="6811963" algn="l"/>
              </a:tabLst>
              <a:defRPr/>
            </a:pPr>
            <a:r>
              <a:rPr lang="en-GB" sz="2500" dirty="0">
                <a:solidFill>
                  <a:schemeClr val="accent1">
                    <a:lumMod val="75000"/>
                  </a:schemeClr>
                </a:solidFill>
                <a:latin typeface="Century Gothic" pitchFamily="34" charset="0"/>
              </a:rPr>
              <a:t>I can collect and analyse experimental data on chemical reactions that result in an obvious change in energy. I can apply my findings to explain the significance of the energy changes associated with chemical reactions.</a:t>
            </a:r>
          </a:p>
          <a:p>
            <a:pPr algn="r" eaLnBrk="1" fontAlgn="auto" hangingPunct="1">
              <a:spcBef>
                <a:spcPts val="0"/>
              </a:spcBef>
              <a:spcAft>
                <a:spcPts val="0"/>
              </a:spcAft>
              <a:tabLst>
                <a:tab pos="6645275" algn="l"/>
                <a:tab pos="6811963" algn="l"/>
              </a:tabLst>
              <a:defRPr/>
            </a:pPr>
            <a:r>
              <a:rPr lang="en-GB" sz="2500" b="1" dirty="0">
                <a:solidFill>
                  <a:schemeClr val="accent1">
                    <a:lumMod val="75000"/>
                  </a:schemeClr>
                </a:solidFill>
                <a:latin typeface="Century Gothic" pitchFamily="34" charset="0"/>
              </a:rPr>
              <a:t>SCN 4-19a</a:t>
            </a:r>
          </a:p>
          <a:p>
            <a:pPr marL="365125" indent="-365125" algn="l" eaLnBrk="1" fontAlgn="auto" hangingPunct="1">
              <a:spcBef>
                <a:spcPts val="0"/>
              </a:spcBef>
              <a:spcAft>
                <a:spcPts val="0"/>
              </a:spcAft>
              <a:buFont typeface="Wingdings" pitchFamily="2" charset="2"/>
              <a:buChar char="§"/>
              <a:defRPr/>
            </a:pPr>
            <a:r>
              <a:rPr lang="en-GB" sz="2500" dirty="0">
                <a:solidFill>
                  <a:schemeClr val="accent1">
                    <a:lumMod val="75000"/>
                  </a:schemeClr>
                </a:solidFill>
                <a:latin typeface="Century Gothic" pitchFamily="34" charset="0"/>
              </a:rPr>
              <a:t>Collects and analyses temperature data to identify, on at least two occasions, where a chemical reaction is either exothermic or endothermic. </a:t>
            </a:r>
          </a:p>
        </p:txBody>
      </p:sp>
      <p:sp>
        <p:nvSpPr>
          <p:cNvPr id="10" name="Title 1">
            <a:extLst>
              <a:ext uri="{FF2B5EF4-FFF2-40B4-BE49-F238E27FC236}">
                <a16:creationId xmlns:a16="http://schemas.microsoft.com/office/drawing/2014/main" id="{87D806E7-4A6B-414A-8505-9CE404CC6B24}"/>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15" name="Title 1">
            <a:hlinkClick r:id="rId2" action="ppaction://hlinksldjump"/>
            <a:extLst>
              <a:ext uri="{FF2B5EF4-FFF2-40B4-BE49-F238E27FC236}">
                <a16:creationId xmlns:a16="http://schemas.microsoft.com/office/drawing/2014/main" id="{CEC77BDE-1A4F-40F2-8D3B-CB8DA5B57817}"/>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3</a:t>
            </a:r>
          </a:p>
        </p:txBody>
      </p:sp>
      <p:sp>
        <p:nvSpPr>
          <p:cNvPr id="8" name="Title 1">
            <a:hlinkClick r:id="rId3" action="ppaction://hlinksldjump"/>
            <a:extLst>
              <a:ext uri="{FF2B5EF4-FFF2-40B4-BE49-F238E27FC236}">
                <a16:creationId xmlns:a16="http://schemas.microsoft.com/office/drawing/2014/main" id="{FEC768E6-F2D1-43A8-9B78-73D3240E288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9" name="Title 1">
            <a:hlinkClick r:id="rId4" action="ppaction://hlinksldjump"/>
            <a:extLst>
              <a:ext uri="{FF2B5EF4-FFF2-40B4-BE49-F238E27FC236}">
                <a16:creationId xmlns:a16="http://schemas.microsoft.com/office/drawing/2014/main" id="{17EE06CC-47C1-4E6B-A767-B2AC25092554}"/>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a:extLst>
              <a:ext uri="{FF2B5EF4-FFF2-40B4-BE49-F238E27FC236}">
                <a16:creationId xmlns:a16="http://schemas.microsoft.com/office/drawing/2014/main" id="{E27EA4D6-C584-4346-8962-69A86A0D0E3A}"/>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Chemical Changes</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76E83656-4D5F-49CD-9057-71AC10127589}"/>
              </a:ext>
            </a:extLst>
          </p:cNvPr>
          <p:cNvSpPr>
            <a:spLocks noGrp="1"/>
          </p:cNvSpPr>
          <p:nvPr>
            <p:ph type="subTitle" idx="1"/>
          </p:nvPr>
        </p:nvSpPr>
        <p:spPr>
          <a:xfrm>
            <a:off x="323850" y="981075"/>
            <a:ext cx="8496300" cy="4679950"/>
          </a:xfrm>
        </p:spPr>
        <p:txBody>
          <a:bodyPr rtlCol="0">
            <a:noAutofit/>
          </a:bodyPr>
          <a:lstStyle/>
          <a:p>
            <a:pPr algn="l" eaLnBrk="1" fontAlgn="auto" hangingPunct="1">
              <a:spcBef>
                <a:spcPts val="0"/>
              </a:spcBef>
              <a:spcAft>
                <a:spcPts val="0"/>
              </a:spcAft>
              <a:tabLst>
                <a:tab pos="6461125" algn="l"/>
              </a:tabLst>
              <a:defRPr/>
            </a:pPr>
            <a:r>
              <a:rPr lang="en-GB" sz="1800" dirty="0">
                <a:solidFill>
                  <a:schemeClr val="accent1">
                    <a:lumMod val="75000"/>
                  </a:schemeClr>
                </a:solidFill>
                <a:latin typeface="Century Gothic" pitchFamily="34" charset="0"/>
              </a:rPr>
              <a:t>Having carried out a range of experiments using different chemicals, I can place metals in an order of reactivity, and relate my findings to their everyday uses.	</a:t>
            </a:r>
            <a:r>
              <a:rPr lang="en-GB" sz="1800" b="1" dirty="0">
                <a:solidFill>
                  <a:schemeClr val="accent1">
                    <a:lumMod val="75000"/>
                  </a:schemeClr>
                </a:solidFill>
                <a:latin typeface="Century Gothic" pitchFamily="34" charset="0"/>
              </a:rPr>
              <a:t>SCN 4-19b</a:t>
            </a:r>
          </a:p>
          <a:p>
            <a:pPr marL="274638" indent="-274638" algn="l" eaLnBrk="1" fontAlgn="auto" hangingPunct="1">
              <a:spcBef>
                <a:spcPts val="0"/>
              </a:spcBef>
              <a:spcAft>
                <a:spcPts val="0"/>
              </a:spcAft>
              <a:buFont typeface="Wingdings" pitchFamily="2" charset="2"/>
              <a:buChar char="§"/>
              <a:defRPr/>
            </a:pPr>
            <a:r>
              <a:rPr lang="en-GB" sz="1800" dirty="0">
                <a:solidFill>
                  <a:schemeClr val="accent1">
                    <a:lumMod val="75000"/>
                  </a:schemeClr>
                </a:solidFill>
                <a:latin typeface="Century Gothic" pitchFamily="34" charset="0"/>
              </a:rPr>
              <a:t>Uses data from experiments to list metals in order of reactivity, for example, involving metals reacting with oxygen (to produce oxides), metals reacting with water (to produce hydroxides) and metals reacting with a dilute acid (to produce hydrogen gas and aqueous salts).</a:t>
            </a:r>
          </a:p>
          <a:p>
            <a:pPr marL="274638" indent="-274638" algn="l" eaLnBrk="1" fontAlgn="auto" hangingPunct="1">
              <a:spcBef>
                <a:spcPts val="0"/>
              </a:spcBef>
              <a:spcAft>
                <a:spcPts val="0"/>
              </a:spcAft>
              <a:buFont typeface="Wingdings" pitchFamily="2" charset="2"/>
              <a:buChar char="§"/>
              <a:defRPr/>
            </a:pPr>
            <a:r>
              <a:rPr lang="en-GB" sz="1800" dirty="0">
                <a:solidFill>
                  <a:schemeClr val="accent1">
                    <a:lumMod val="75000"/>
                  </a:schemeClr>
                </a:solidFill>
                <a:latin typeface="Century Gothic" pitchFamily="34" charset="0"/>
              </a:rPr>
              <a:t>Constructs simple formulae equations describing reactions of metals with oxygen, water and a dilute acid.</a:t>
            </a:r>
          </a:p>
          <a:p>
            <a:pPr marL="274638" indent="-274638" algn="l" eaLnBrk="1" fontAlgn="auto" hangingPunct="1">
              <a:spcBef>
                <a:spcPts val="0"/>
              </a:spcBef>
              <a:spcAft>
                <a:spcPts val="0"/>
              </a:spcAft>
              <a:buFont typeface="Wingdings" pitchFamily="2" charset="2"/>
              <a:buChar char="§"/>
              <a:defRPr/>
            </a:pPr>
            <a:r>
              <a:rPr lang="en-GB" sz="1800" dirty="0">
                <a:solidFill>
                  <a:schemeClr val="accent1">
                    <a:lumMod val="75000"/>
                  </a:schemeClr>
                </a:solidFill>
                <a:latin typeface="Century Gothic" pitchFamily="34" charset="0"/>
              </a:rPr>
              <a:t>Investigates and describes three methods of extracting metals from their compound ores as:</a:t>
            </a:r>
          </a:p>
          <a:p>
            <a:pPr marL="274638" indent="-274638" algn="l" eaLnBrk="1" fontAlgn="auto" hangingPunct="1">
              <a:spcBef>
                <a:spcPts val="0"/>
              </a:spcBef>
              <a:spcAft>
                <a:spcPts val="0"/>
              </a:spcAft>
              <a:defRPr/>
            </a:pPr>
            <a:r>
              <a:rPr lang="en-GB" sz="1800" dirty="0">
                <a:solidFill>
                  <a:schemeClr val="accent1">
                    <a:lumMod val="75000"/>
                  </a:schemeClr>
                </a:solidFill>
                <a:latin typeface="Century Gothic" pitchFamily="34" charset="0"/>
              </a:rPr>
              <a:t>		o Heating alone  o Heating with carbon	o Electrolysis</a:t>
            </a:r>
          </a:p>
          <a:p>
            <a:pPr marL="274638" indent="-274638" algn="l" eaLnBrk="1" fontAlgn="auto" hangingPunct="1">
              <a:spcBef>
                <a:spcPts val="0"/>
              </a:spcBef>
              <a:spcAft>
                <a:spcPts val="0"/>
              </a:spcAft>
              <a:buFont typeface="Wingdings" pitchFamily="2" charset="2"/>
              <a:buChar char="§"/>
              <a:defRPr/>
            </a:pPr>
            <a:r>
              <a:rPr lang="en-GB" sz="1800" dirty="0">
                <a:solidFill>
                  <a:schemeClr val="accent1">
                    <a:lumMod val="75000"/>
                  </a:schemeClr>
                </a:solidFill>
                <a:latin typeface="Century Gothic" pitchFamily="34" charset="0"/>
              </a:rPr>
              <a:t>Identifies the appropriate extraction method for a metal depending on the position of the metal in the reactivity series.</a:t>
            </a:r>
          </a:p>
          <a:p>
            <a:pPr marL="274638" indent="-274638" algn="l" eaLnBrk="1" fontAlgn="auto" hangingPunct="1">
              <a:spcBef>
                <a:spcPts val="0"/>
              </a:spcBef>
              <a:spcAft>
                <a:spcPts val="0"/>
              </a:spcAft>
              <a:buFont typeface="Wingdings" pitchFamily="2" charset="2"/>
              <a:buChar char="§"/>
              <a:defRPr/>
            </a:pPr>
            <a:r>
              <a:rPr lang="en-GB" sz="1800" dirty="0">
                <a:solidFill>
                  <a:schemeClr val="accent1">
                    <a:lumMod val="75000"/>
                  </a:schemeClr>
                </a:solidFill>
                <a:latin typeface="Century Gothic" pitchFamily="34" charset="0"/>
              </a:rPr>
              <a:t>Draws on findings from investigations to explain how metals above iron in the reactivity series can be used to sacrificially protect iron from corrosion.</a:t>
            </a:r>
          </a:p>
        </p:txBody>
      </p:sp>
      <p:sp>
        <p:nvSpPr>
          <p:cNvPr id="8" name="Title 1">
            <a:extLst>
              <a:ext uri="{FF2B5EF4-FFF2-40B4-BE49-F238E27FC236}">
                <a16:creationId xmlns:a16="http://schemas.microsoft.com/office/drawing/2014/main" id="{E6DA192C-5B38-419F-B36D-8057D3B498F8}"/>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3</a:t>
            </a:r>
          </a:p>
        </p:txBody>
      </p:sp>
      <p:sp>
        <p:nvSpPr>
          <p:cNvPr id="10" name="Title 1">
            <a:hlinkClick r:id="rId2" action="ppaction://hlinksldjump"/>
            <a:extLst>
              <a:ext uri="{FF2B5EF4-FFF2-40B4-BE49-F238E27FC236}">
                <a16:creationId xmlns:a16="http://schemas.microsoft.com/office/drawing/2014/main" id="{25333359-77FF-438A-BCE7-D45031299A6C}"/>
              </a:ext>
            </a:extLst>
          </p:cNvPr>
          <p:cNvSpPr txBox="1">
            <a:spLocks/>
          </p:cNvSpPr>
          <p:nvPr/>
        </p:nvSpPr>
        <p:spPr>
          <a:xfrm>
            <a:off x="2700338" y="5805488"/>
            <a:ext cx="935037"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11" name="Title 1">
            <a:hlinkClick r:id="rId3" action="ppaction://hlinksldjump"/>
            <a:extLst>
              <a:ext uri="{FF2B5EF4-FFF2-40B4-BE49-F238E27FC236}">
                <a16:creationId xmlns:a16="http://schemas.microsoft.com/office/drawing/2014/main" id="{9D1D1D1C-3879-4D0E-B92D-20FB8F4EF8ED}"/>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Materials</a:t>
            </a:r>
            <a:endParaRPr lang="en-GB" sz="2400" dirty="0">
              <a:solidFill>
                <a:srgbClr val="4F81BD">
                  <a:lumMod val="75000"/>
                </a:srgbClr>
              </a:solidFill>
              <a:latin typeface="Century Gothic" pitchFamily="34" charset="0"/>
              <a:cs typeface="+mn-cs"/>
            </a:endParaRPr>
          </a:p>
        </p:txBody>
      </p:sp>
      <p:sp>
        <p:nvSpPr>
          <p:cNvPr id="13" name="Title 1">
            <a:hlinkClick r:id="rId4" action="ppaction://hlinksldjump"/>
            <a:extLst>
              <a:ext uri="{FF2B5EF4-FFF2-40B4-BE49-F238E27FC236}">
                <a16:creationId xmlns:a16="http://schemas.microsoft.com/office/drawing/2014/main" id="{9532B5A6-B8C9-40AF-A48E-5D363B496B74}"/>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9" name="Title 1">
            <a:hlinkClick r:id="rId5" action="ppaction://hlinksldjump"/>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Careers</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5528B5F1-D215-4C12-BBA7-7472227ECE4F}"/>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Topical Science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E021DFD6-B29D-48FA-B263-DD1680BBF7AA}"/>
              </a:ext>
            </a:extLst>
          </p:cNvPr>
          <p:cNvSpPr>
            <a:spLocks noGrp="1"/>
          </p:cNvSpPr>
          <p:nvPr>
            <p:ph type="subTitle" idx="1"/>
          </p:nvPr>
        </p:nvSpPr>
        <p:spPr>
          <a:xfrm>
            <a:off x="323850" y="981075"/>
            <a:ext cx="8496300" cy="4824413"/>
          </a:xfrm>
        </p:spPr>
        <p:txBody>
          <a:bodyPr rtlCol="0">
            <a:noAutofit/>
          </a:bodyPr>
          <a:lstStyle/>
          <a:p>
            <a:pPr algn="l" eaLnBrk="1" fontAlgn="auto" hangingPunct="1">
              <a:spcBef>
                <a:spcPts val="0"/>
              </a:spcBef>
              <a:spcAft>
                <a:spcPts val="0"/>
              </a:spcAft>
              <a:tabLst>
                <a:tab pos="6461125" algn="l"/>
              </a:tabLst>
              <a:defRPr/>
            </a:pPr>
            <a:r>
              <a:rPr lang="en-GB" sz="2400" dirty="0">
                <a:solidFill>
                  <a:schemeClr val="accent1">
                    <a:lumMod val="75000"/>
                  </a:schemeClr>
                </a:solidFill>
                <a:latin typeface="Century Gothic" pitchFamily="34" charset="0"/>
              </a:rPr>
              <a:t>I have researched new developments in science and can explain how their current or future applications might impact on modern life.</a:t>
            </a:r>
          </a:p>
          <a:p>
            <a:pPr algn="r" eaLnBrk="1" fontAlgn="auto" hangingPunct="1">
              <a:spcBef>
                <a:spcPts val="0"/>
              </a:spcBef>
              <a:spcAft>
                <a:spcPts val="0"/>
              </a:spcAft>
              <a:tabLst>
                <a:tab pos="6461125" algn="l"/>
              </a:tabLst>
              <a:defRPr/>
            </a:pPr>
            <a:r>
              <a:rPr lang="en-GB" sz="2400" b="1" dirty="0">
                <a:solidFill>
                  <a:schemeClr val="accent1">
                    <a:lumMod val="75000"/>
                  </a:schemeClr>
                </a:solidFill>
                <a:latin typeface="Century Gothic" pitchFamily="34" charset="0"/>
              </a:rPr>
              <a:t>SCN 4-20a</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Researches and communicates developments in science, explaining how current and future applications might impact on life.</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Demonstrates increasing understanding of how the transferrable skills developed through the sciences are used in a wide variety of jobs including science, technology, engineering and mathematics (STEM) careers.</a:t>
            </a:r>
          </a:p>
        </p:txBody>
      </p:sp>
      <p:sp>
        <p:nvSpPr>
          <p:cNvPr id="8" name="Title 1">
            <a:extLst>
              <a:ext uri="{FF2B5EF4-FFF2-40B4-BE49-F238E27FC236}">
                <a16:creationId xmlns:a16="http://schemas.microsoft.com/office/drawing/2014/main" id="{9DF9FF7C-D77A-43A8-ABEF-D7ADC5B958F5}"/>
              </a:ext>
            </a:extLst>
          </p:cNvPr>
          <p:cNvSpPr txBox="1">
            <a:spLocks/>
          </p:cNvSpPr>
          <p:nvPr/>
        </p:nvSpPr>
        <p:spPr>
          <a:xfrm>
            <a:off x="37798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1</a:t>
            </a:r>
          </a:p>
        </p:txBody>
      </p:sp>
      <p:sp>
        <p:nvSpPr>
          <p:cNvPr id="9" name="Title 1">
            <a:hlinkClick r:id="rId2" action="ppaction://hlinksldjump"/>
            <a:extLst>
              <a:ext uri="{FF2B5EF4-FFF2-40B4-BE49-F238E27FC236}">
                <a16:creationId xmlns:a16="http://schemas.microsoft.com/office/drawing/2014/main" id="{27A09B9F-F836-40A3-9482-40A2C38DC9AD}"/>
              </a:ext>
            </a:extLst>
          </p:cNvPr>
          <p:cNvSpPr txBox="1">
            <a:spLocks/>
          </p:cNvSpPr>
          <p:nvPr/>
        </p:nvSpPr>
        <p:spPr>
          <a:xfrm>
            <a:off x="48593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2</a:t>
            </a:r>
          </a:p>
        </p:txBody>
      </p:sp>
      <p:sp>
        <p:nvSpPr>
          <p:cNvPr id="10" name="Title 1">
            <a:hlinkClick r:id="rId3" action="ppaction://hlinksldjump"/>
            <a:extLst>
              <a:ext uri="{FF2B5EF4-FFF2-40B4-BE49-F238E27FC236}">
                <a16:creationId xmlns:a16="http://schemas.microsoft.com/office/drawing/2014/main" id="{9BC9447D-C8D3-43D5-AB1F-D66DAB369BB1}"/>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4 Science</a:t>
            </a:r>
            <a:endParaRPr lang="en-GB" sz="2400" dirty="0">
              <a:solidFill>
                <a:srgbClr val="4F81BD">
                  <a:lumMod val="75000"/>
                </a:srgbClr>
              </a:solidFill>
              <a:latin typeface="Century Gothic" pitchFamily="34" charset="0"/>
              <a:cs typeface="+mn-cs"/>
            </a:endParaRPr>
          </a:p>
        </p:txBody>
      </p:sp>
      <p:sp>
        <p:nvSpPr>
          <p:cNvPr id="7" name="Title 1">
            <a:hlinkClick r:id="" action="ppaction://hlinkshowjump?jump=firstslide"/>
            <a:extLst>
              <a:ext uri="{FF2B5EF4-FFF2-40B4-BE49-F238E27FC236}">
                <a16:creationId xmlns:a16="http://schemas.microsoft.com/office/drawing/2014/main" id="{BF578C40-8C1E-4B71-89CA-53FED98383EE}"/>
              </a:ext>
            </a:extLst>
          </p:cNvPr>
          <p:cNvSpPr txBox="1">
            <a:spLocks/>
          </p:cNvSpPr>
          <p:nvPr/>
        </p:nvSpPr>
        <p:spPr>
          <a:xfrm>
            <a:off x="395537" y="5805264"/>
            <a:ext cx="165618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LINK</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9A09AE49-9331-45D3-8453-BB06F6A202DF}"/>
              </a:ext>
            </a:extLst>
          </p:cNvPr>
          <p:cNvSpPr>
            <a:spLocks noGrp="1"/>
          </p:cNvSpPr>
          <p:nvPr>
            <p:ph type="ctrTitle"/>
          </p:nvPr>
        </p:nvSpPr>
        <p:spPr>
          <a:xfrm>
            <a:off x="250825" y="188913"/>
            <a:ext cx="8569325" cy="863600"/>
          </a:xfrm>
        </p:spPr>
        <p:txBody>
          <a:bodyPr/>
          <a:lstStyle/>
          <a:p>
            <a:pPr eaLnBrk="1" hangingPunct="1"/>
            <a:r>
              <a:rPr lang="en-GB" altLang="en-US" sz="4000" b="1" u="sng">
                <a:latin typeface="Century Gothic" panose="020B0502020202020204" pitchFamily="34" charset="0"/>
              </a:rPr>
              <a:t>Topical Science</a:t>
            </a:r>
            <a:endParaRPr lang="en-GB" altLang="en-US" sz="4000" u="sng">
              <a:latin typeface="Century Gothic" panose="020B0502020202020204" pitchFamily="34" charset="0"/>
            </a:endParaRPr>
          </a:p>
        </p:txBody>
      </p:sp>
      <p:sp>
        <p:nvSpPr>
          <p:cNvPr id="3" name="Subtitle 2">
            <a:extLst>
              <a:ext uri="{FF2B5EF4-FFF2-40B4-BE49-F238E27FC236}">
                <a16:creationId xmlns:a16="http://schemas.microsoft.com/office/drawing/2014/main" id="{A7A5CD19-0B19-4713-B5E9-EB426CD2EDDE}"/>
              </a:ext>
            </a:extLst>
          </p:cNvPr>
          <p:cNvSpPr>
            <a:spLocks noGrp="1"/>
          </p:cNvSpPr>
          <p:nvPr>
            <p:ph type="subTitle" idx="1"/>
          </p:nvPr>
        </p:nvSpPr>
        <p:spPr>
          <a:xfrm>
            <a:off x="323850" y="1052513"/>
            <a:ext cx="8496300" cy="4824412"/>
          </a:xfrm>
        </p:spPr>
        <p:txBody>
          <a:bodyPr rtlCol="0">
            <a:noAutofit/>
          </a:bodyPr>
          <a:lstStyle/>
          <a:p>
            <a:pPr algn="l" eaLnBrk="1" fontAlgn="auto" hangingPunct="1">
              <a:spcBef>
                <a:spcPts val="0"/>
              </a:spcBef>
              <a:spcAft>
                <a:spcPts val="0"/>
              </a:spcAft>
              <a:tabLst>
                <a:tab pos="6461125" algn="l"/>
              </a:tabLst>
              <a:defRPr/>
            </a:pPr>
            <a:r>
              <a:rPr lang="en-GB" sz="2400" dirty="0">
                <a:solidFill>
                  <a:schemeClr val="accent1">
                    <a:lumMod val="75000"/>
                  </a:schemeClr>
                </a:solidFill>
                <a:latin typeface="Century Gothic" pitchFamily="34" charset="0"/>
              </a:rPr>
              <a:t>Having selected scientific themes of topical interest, I can critically analyse the issues, and use relevant information to develop an informed argument.</a:t>
            </a:r>
          </a:p>
          <a:p>
            <a:pPr algn="r" eaLnBrk="1" fontAlgn="auto" hangingPunct="1">
              <a:spcBef>
                <a:spcPts val="0"/>
              </a:spcBef>
              <a:spcAft>
                <a:spcPts val="0"/>
              </a:spcAft>
              <a:tabLst>
                <a:tab pos="6461125" algn="l"/>
              </a:tabLst>
              <a:defRPr/>
            </a:pPr>
            <a:r>
              <a:rPr lang="en-GB" sz="2400" b="1" dirty="0">
                <a:solidFill>
                  <a:schemeClr val="accent1">
                    <a:lumMod val="75000"/>
                  </a:schemeClr>
                </a:solidFill>
                <a:latin typeface="Century Gothic" pitchFamily="34" charset="0"/>
              </a:rPr>
              <a:t>SCN 4-20b</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Selects and analyses scientific content of topical interest from a range of sources, including the media.</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Identifies examples of bias in sources and justifies decisions in separating fact from opinion.</a:t>
            </a:r>
          </a:p>
          <a:p>
            <a:pPr marL="365125" indent="-365125" algn="l" eaLnBrk="1" fontAlgn="auto" hangingPunct="1">
              <a:spcBef>
                <a:spcPts val="0"/>
              </a:spcBef>
              <a:spcAft>
                <a:spcPts val="0"/>
              </a:spcAft>
              <a:buFont typeface="Wingdings" pitchFamily="2" charset="2"/>
              <a:buChar char="§"/>
              <a:tabLst>
                <a:tab pos="6461125" algn="l"/>
              </a:tabLst>
              <a:defRPr/>
            </a:pPr>
            <a:r>
              <a:rPr lang="en-GB" sz="2400" dirty="0">
                <a:solidFill>
                  <a:schemeClr val="accent1">
                    <a:lumMod val="75000"/>
                  </a:schemeClr>
                </a:solidFill>
                <a:latin typeface="Century Gothic" pitchFamily="34" charset="0"/>
              </a:rPr>
              <a:t>Critically analyses a scientific issue and gives consideration to the ethical, moral, environmental, social or political implications of the scientific theme selected to develop an informed argument.</a:t>
            </a:r>
          </a:p>
        </p:txBody>
      </p:sp>
      <p:sp>
        <p:nvSpPr>
          <p:cNvPr id="6" name="Title 1">
            <a:extLst>
              <a:ext uri="{FF2B5EF4-FFF2-40B4-BE49-F238E27FC236}">
                <a16:creationId xmlns:a16="http://schemas.microsoft.com/office/drawing/2014/main" id="{852CFE30-6AF0-43F8-8B50-3D12DE4868E8}"/>
              </a:ext>
            </a:extLst>
          </p:cNvPr>
          <p:cNvSpPr txBox="1">
            <a:spLocks/>
          </p:cNvSpPr>
          <p:nvPr/>
        </p:nvSpPr>
        <p:spPr>
          <a:xfrm>
            <a:off x="4859338" y="5805488"/>
            <a:ext cx="936625"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2</a:t>
            </a:r>
          </a:p>
        </p:txBody>
      </p:sp>
      <p:sp>
        <p:nvSpPr>
          <p:cNvPr id="7" name="Title 1">
            <a:hlinkClick r:id="rId2" action="ppaction://hlinksldjump"/>
            <a:extLst>
              <a:ext uri="{FF2B5EF4-FFF2-40B4-BE49-F238E27FC236}">
                <a16:creationId xmlns:a16="http://schemas.microsoft.com/office/drawing/2014/main" id="{7897A378-4F4F-458A-96CA-41708BD5AB2E}"/>
              </a:ext>
            </a:extLst>
          </p:cNvPr>
          <p:cNvSpPr txBox="1">
            <a:spLocks/>
          </p:cNvSpPr>
          <p:nvPr/>
        </p:nvSpPr>
        <p:spPr>
          <a:xfrm>
            <a:off x="3779838" y="5805488"/>
            <a:ext cx="936625" cy="822325"/>
          </a:xfrm>
          <a:prstGeom prst="roundRect">
            <a:avLst/>
          </a:prstGeom>
          <a:ln w="38100">
            <a:solidFill>
              <a:schemeClr val="tx2">
                <a:lumMod val="40000"/>
                <a:lumOff val="60000"/>
              </a:schemeClr>
            </a:solidFill>
          </a:ln>
        </p:spPr>
        <p:txBody>
          <a:bodyPr anchor="ctr"/>
          <a:lstStyle/>
          <a:p>
            <a:pPr algn="ctr" eaLnBrk="1" fontAlgn="auto" hangingPunct="1">
              <a:spcAft>
                <a:spcPts val="0"/>
              </a:spcAft>
              <a:defRPr/>
            </a:pPr>
            <a:r>
              <a:rPr lang="en-GB" sz="2400" b="1" dirty="0">
                <a:solidFill>
                  <a:srgbClr val="1F497D">
                    <a:lumMod val="40000"/>
                    <a:lumOff val="60000"/>
                  </a:srgbClr>
                </a:solidFill>
                <a:latin typeface="Century Gothic" pitchFamily="34" charset="0"/>
                <a:cs typeface="+mn-cs"/>
              </a:rPr>
              <a:t>1</a:t>
            </a:r>
          </a:p>
        </p:txBody>
      </p:sp>
      <p:sp>
        <p:nvSpPr>
          <p:cNvPr id="8" name="Title 1">
            <a:hlinkClick r:id="rId3" action="ppaction://hlinksldjump"/>
            <a:extLst>
              <a:ext uri="{FF2B5EF4-FFF2-40B4-BE49-F238E27FC236}">
                <a16:creationId xmlns:a16="http://schemas.microsoft.com/office/drawing/2014/main" id="{3961D57C-BA95-4EB4-9078-002C7E9DCB95}"/>
              </a:ext>
            </a:extLst>
          </p:cNvPr>
          <p:cNvSpPr txBox="1">
            <a:spLocks/>
          </p:cNvSpPr>
          <p:nvPr/>
        </p:nvSpPr>
        <p:spPr>
          <a:xfrm>
            <a:off x="5940425" y="5805488"/>
            <a:ext cx="3059113" cy="822325"/>
          </a:xfrm>
          <a:prstGeom prst="roundRect">
            <a:avLst/>
          </a:prstGeom>
          <a:ln w="38100">
            <a:solidFill>
              <a:schemeClr val="accent1">
                <a:lumMod val="75000"/>
              </a:schemeClr>
            </a:solidFill>
          </a:ln>
        </p:spPr>
        <p:txBody>
          <a:bodyPr anchor="ctr"/>
          <a:lstStyle/>
          <a:p>
            <a:pPr algn="ctr" eaLnBrk="1" fontAlgn="auto" hangingPunct="1">
              <a:spcAft>
                <a:spcPts val="0"/>
              </a:spcAft>
              <a:defRPr/>
            </a:pPr>
            <a:r>
              <a:rPr lang="en-GB" sz="2400" b="1" dirty="0">
                <a:solidFill>
                  <a:srgbClr val="4F81BD">
                    <a:lumMod val="75000"/>
                  </a:srgbClr>
                </a:solidFill>
                <a:latin typeface="Century Gothic" pitchFamily="34" charset="0"/>
                <a:cs typeface="+mn-cs"/>
              </a:rPr>
              <a:t>Level 4 Science</a:t>
            </a:r>
            <a:endParaRPr lang="en-GB" sz="2400" dirty="0">
              <a:solidFill>
                <a:srgbClr val="4F81BD">
                  <a:lumMod val="75000"/>
                </a:srgbClr>
              </a:solidFill>
              <a:latin typeface="Century Gothic" pitchFamily="34" charset="0"/>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EE230E3-70C8-4297-AC0E-3EE0F5DCEFD9}"/>
              </a:ext>
            </a:extLst>
          </p:cNvPr>
          <p:cNvSpPr>
            <a:spLocks noGrp="1"/>
          </p:cNvSpPr>
          <p:nvPr>
            <p:ph type="ctrTitle"/>
          </p:nvPr>
        </p:nvSpPr>
        <p:spPr>
          <a:xfrm>
            <a:off x="611188" y="620688"/>
            <a:ext cx="7772400" cy="1109663"/>
          </a:xfrm>
        </p:spPr>
        <p:txBody>
          <a:bodyPr/>
          <a:lstStyle/>
          <a:p>
            <a:r>
              <a:rPr lang="en-GB" altLang="en-US" sz="3600" dirty="0">
                <a:solidFill>
                  <a:srgbClr val="0033CC"/>
                </a:solidFill>
                <a:latin typeface="Century Gothic" panose="020B0502020202020204" pitchFamily="34" charset="0"/>
              </a:rPr>
              <a:t>Earth’s Materials</a:t>
            </a:r>
          </a:p>
        </p:txBody>
      </p:sp>
      <p:sp>
        <p:nvSpPr>
          <p:cNvPr id="9" name="TextBox 8">
            <a:hlinkClick r:id="rId2" action="ppaction://hlinksldjump"/>
            <a:extLst>
              <a:ext uri="{FF2B5EF4-FFF2-40B4-BE49-F238E27FC236}">
                <a16:creationId xmlns:a16="http://schemas.microsoft.com/office/drawing/2014/main" id="{D4CEF14B-E7CD-4E90-84E8-C57AC54D7BD9}"/>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2" name="TextBox 11">
            <a:hlinkClick r:id="rId3" action="ppaction://hlinksldjump"/>
            <a:extLst>
              <a:ext uri="{FF2B5EF4-FFF2-40B4-BE49-F238E27FC236}">
                <a16:creationId xmlns:a16="http://schemas.microsoft.com/office/drawing/2014/main" id="{58AD71E0-2D4D-402A-B40F-FC4328C302ED}"/>
              </a:ext>
            </a:extLst>
          </p:cNvPr>
          <p:cNvSpPr txBox="1"/>
          <p:nvPr/>
        </p:nvSpPr>
        <p:spPr>
          <a:xfrm>
            <a:off x="266328" y="292610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Civil Engineer</a:t>
            </a:r>
            <a:endParaRPr lang="en-US" dirty="0">
              <a:solidFill>
                <a:srgbClr val="0033CC"/>
              </a:solidFill>
              <a:latin typeface="Century Gothic" panose="020B0502020202020204" pitchFamily="34" charset="0"/>
            </a:endParaRPr>
          </a:p>
        </p:txBody>
      </p:sp>
      <p:sp>
        <p:nvSpPr>
          <p:cNvPr id="8" name="TextBox 7">
            <a:hlinkClick r:id="rId4" action="ppaction://hlinksldjump"/>
            <a:extLst>
              <a:ext uri="{FF2B5EF4-FFF2-40B4-BE49-F238E27FC236}">
                <a16:creationId xmlns:a16="http://schemas.microsoft.com/office/drawing/2014/main" id="{17E464BA-8B4D-451A-A1CD-0C09DBCEF7DF}"/>
              </a:ext>
            </a:extLst>
          </p:cNvPr>
          <p:cNvSpPr txBox="1"/>
          <p:nvPr/>
        </p:nvSpPr>
        <p:spPr>
          <a:xfrm>
            <a:off x="5068064" y="234888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Environmental Scientist</a:t>
            </a:r>
            <a:endParaRPr lang="en-US" dirty="0">
              <a:solidFill>
                <a:srgbClr val="0033CC"/>
              </a:solidFill>
              <a:latin typeface="Century Gothic" panose="020B0502020202020204" pitchFamily="34" charset="0"/>
            </a:endParaRPr>
          </a:p>
        </p:txBody>
      </p:sp>
      <p:sp>
        <p:nvSpPr>
          <p:cNvPr id="10" name="TextBox 9">
            <a:hlinkClick r:id="rId5" action="ppaction://hlinksldjump"/>
            <a:extLst>
              <a:ext uri="{FF2B5EF4-FFF2-40B4-BE49-F238E27FC236}">
                <a16:creationId xmlns:a16="http://schemas.microsoft.com/office/drawing/2014/main" id="{277AB411-2975-4C25-9474-D9159E4F5295}"/>
              </a:ext>
            </a:extLst>
          </p:cNvPr>
          <p:cNvSpPr txBox="1"/>
          <p:nvPr/>
        </p:nvSpPr>
        <p:spPr>
          <a:xfrm>
            <a:off x="5068064" y="53743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Stone Mason</a:t>
            </a:r>
            <a:endParaRPr lang="en-US" dirty="0">
              <a:solidFill>
                <a:srgbClr val="0033CC"/>
              </a:solidFill>
              <a:latin typeface="Century Gothic" panose="020B0502020202020204" pitchFamily="34" charset="0"/>
            </a:endParaRPr>
          </a:p>
        </p:txBody>
      </p:sp>
      <p:sp>
        <p:nvSpPr>
          <p:cNvPr id="13" name="TextBox 12">
            <a:hlinkClick r:id="rId6" action="ppaction://hlinksldjump"/>
            <a:extLst>
              <a:ext uri="{FF2B5EF4-FFF2-40B4-BE49-F238E27FC236}">
                <a16:creationId xmlns:a16="http://schemas.microsoft.com/office/drawing/2014/main" id="{F4278E86-7F92-4AC0-ADA6-23D09976A99A}"/>
              </a:ext>
            </a:extLst>
          </p:cNvPr>
          <p:cNvSpPr txBox="1"/>
          <p:nvPr/>
        </p:nvSpPr>
        <p:spPr>
          <a:xfrm>
            <a:off x="5090864" y="292494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Geoscientist / Geologist</a:t>
            </a:r>
            <a:endParaRPr lang="en-US" dirty="0">
              <a:solidFill>
                <a:srgbClr val="0033CC"/>
              </a:solidFill>
              <a:latin typeface="Century Gothic" panose="020B0502020202020204" pitchFamily="34" charset="0"/>
            </a:endParaRPr>
          </a:p>
        </p:txBody>
      </p:sp>
      <p:sp>
        <p:nvSpPr>
          <p:cNvPr id="15" name="TextBox 14">
            <a:hlinkClick r:id="rId7" action="ppaction://hlinksldjump"/>
            <a:extLst>
              <a:ext uri="{FF2B5EF4-FFF2-40B4-BE49-F238E27FC236}">
                <a16:creationId xmlns:a16="http://schemas.microsoft.com/office/drawing/2014/main" id="{522AE807-0760-40B3-AADB-56D91547B6B7}"/>
              </a:ext>
            </a:extLst>
          </p:cNvPr>
          <p:cNvSpPr txBox="1"/>
          <p:nvPr/>
        </p:nvSpPr>
        <p:spPr>
          <a:xfrm>
            <a:off x="266328" y="177281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Architect</a:t>
            </a:r>
          </a:p>
        </p:txBody>
      </p:sp>
      <p:sp>
        <p:nvSpPr>
          <p:cNvPr id="14" name="TextBox 13">
            <a:hlinkClick r:id="rId8" action="ppaction://hlinksldjump"/>
            <a:extLst>
              <a:ext uri="{FF2B5EF4-FFF2-40B4-BE49-F238E27FC236}">
                <a16:creationId xmlns:a16="http://schemas.microsoft.com/office/drawing/2014/main" id="{2C4446D1-3599-499B-B6DC-C84F46B0C3AE}"/>
              </a:ext>
            </a:extLst>
          </p:cNvPr>
          <p:cNvSpPr txBox="1"/>
          <p:nvPr/>
        </p:nvSpPr>
        <p:spPr>
          <a:xfrm>
            <a:off x="5068064" y="479715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Quarry Engineer</a:t>
            </a:r>
            <a:endParaRPr lang="en-US" dirty="0">
              <a:solidFill>
                <a:srgbClr val="0033CC"/>
              </a:solidFill>
              <a:latin typeface="Century Gothic" panose="020B0502020202020204" pitchFamily="34" charset="0"/>
            </a:endParaRPr>
          </a:p>
        </p:txBody>
      </p:sp>
      <p:sp>
        <p:nvSpPr>
          <p:cNvPr id="16" name="TextBox 15">
            <a:hlinkClick r:id="rId9" action="ppaction://hlinksldjump"/>
            <a:extLst>
              <a:ext uri="{FF2B5EF4-FFF2-40B4-BE49-F238E27FC236}">
                <a16:creationId xmlns:a16="http://schemas.microsoft.com/office/drawing/2014/main" id="{DD1E3184-B536-4B7C-BA07-623C8704FDF8}"/>
              </a:ext>
            </a:extLst>
          </p:cNvPr>
          <p:cNvSpPr txBox="1"/>
          <p:nvPr/>
        </p:nvSpPr>
        <p:spPr>
          <a:xfrm>
            <a:off x="5436096" y="188640"/>
            <a:ext cx="3565029" cy="5232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Materials</a:t>
            </a:r>
          </a:p>
        </p:txBody>
      </p:sp>
      <p:sp>
        <p:nvSpPr>
          <p:cNvPr id="18" name="TextBox 17">
            <a:hlinkClick r:id="rId10"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9" name="TextBox 18">
            <a:hlinkClick r:id="rId11"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21" name="TextBox 20">
            <a:hlinkClick r:id="rId12" action="ppaction://hlinksldjump"/>
            <a:extLst>
              <a:ext uri="{FF2B5EF4-FFF2-40B4-BE49-F238E27FC236}">
                <a16:creationId xmlns:a16="http://schemas.microsoft.com/office/drawing/2014/main" id="{B021EB42-6113-4E09-A7B1-FE71317E0264}"/>
              </a:ext>
            </a:extLst>
          </p:cNvPr>
          <p:cNvSpPr txBox="1"/>
          <p:nvPr/>
        </p:nvSpPr>
        <p:spPr>
          <a:xfrm>
            <a:off x="5068064" y="35741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Laboratory Technician</a:t>
            </a:r>
          </a:p>
        </p:txBody>
      </p:sp>
      <p:sp>
        <p:nvSpPr>
          <p:cNvPr id="23" name="TextBox 22">
            <a:hlinkClick r:id="rId13" action="ppaction://hlinksldjump"/>
            <a:extLst>
              <a:ext uri="{FF2B5EF4-FFF2-40B4-BE49-F238E27FC236}">
                <a16:creationId xmlns:a16="http://schemas.microsoft.com/office/drawing/2014/main" id="{5A38B92B-4241-42A1-985D-BB3349A1BF69}"/>
              </a:ext>
            </a:extLst>
          </p:cNvPr>
          <p:cNvSpPr txBox="1"/>
          <p:nvPr/>
        </p:nvSpPr>
        <p:spPr>
          <a:xfrm>
            <a:off x="266328" y="35741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Chemical Engineer</a:t>
            </a:r>
            <a:endParaRPr lang="en-US" dirty="0">
              <a:solidFill>
                <a:srgbClr val="0033CC"/>
              </a:solidFill>
              <a:latin typeface="Century Gothic" panose="020B0502020202020204" pitchFamily="34" charset="0"/>
            </a:endParaRPr>
          </a:p>
        </p:txBody>
      </p:sp>
      <p:sp>
        <p:nvSpPr>
          <p:cNvPr id="24" name="TextBox 23">
            <a:hlinkClick r:id="rId14" action="ppaction://hlinksldjump"/>
            <a:extLst>
              <a:ext uri="{FF2B5EF4-FFF2-40B4-BE49-F238E27FC236}">
                <a16:creationId xmlns:a16="http://schemas.microsoft.com/office/drawing/2014/main" id="{DBA82AA8-75B6-4447-B000-645FB1AB933F}"/>
              </a:ext>
            </a:extLst>
          </p:cNvPr>
          <p:cNvSpPr txBox="1"/>
          <p:nvPr/>
        </p:nvSpPr>
        <p:spPr>
          <a:xfrm>
            <a:off x="266328" y="415024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Chemist</a:t>
            </a:r>
          </a:p>
        </p:txBody>
      </p:sp>
      <p:sp>
        <p:nvSpPr>
          <p:cNvPr id="26" name="TextBox 25">
            <a:hlinkClick r:id="rId15" action="ppaction://hlinksldjump"/>
            <a:extLst>
              <a:ext uri="{FF2B5EF4-FFF2-40B4-BE49-F238E27FC236}">
                <a16:creationId xmlns:a16="http://schemas.microsoft.com/office/drawing/2014/main" id="{936F8F44-F841-4FF1-A74A-785D25106875}"/>
              </a:ext>
            </a:extLst>
          </p:cNvPr>
          <p:cNvSpPr txBox="1"/>
          <p:nvPr/>
        </p:nvSpPr>
        <p:spPr>
          <a:xfrm>
            <a:off x="266328" y="537437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Energy Engineer</a:t>
            </a:r>
            <a:endParaRPr lang="en-US" dirty="0">
              <a:solidFill>
                <a:srgbClr val="0033CC"/>
              </a:solidFill>
              <a:latin typeface="Century Gothic" panose="020B0502020202020204" pitchFamily="34" charset="0"/>
            </a:endParaRPr>
          </a:p>
        </p:txBody>
      </p:sp>
      <p:sp>
        <p:nvSpPr>
          <p:cNvPr id="27" name="TextBox 26">
            <a:hlinkClick r:id="rId16" action="ppaction://hlinksldjump"/>
            <a:extLst>
              <a:ext uri="{FF2B5EF4-FFF2-40B4-BE49-F238E27FC236}">
                <a16:creationId xmlns:a16="http://schemas.microsoft.com/office/drawing/2014/main" id="{8CE60BE4-5542-4677-B821-7A5659EAAE0F}"/>
              </a:ext>
            </a:extLst>
          </p:cNvPr>
          <p:cNvSpPr txBox="1"/>
          <p:nvPr/>
        </p:nvSpPr>
        <p:spPr>
          <a:xfrm>
            <a:off x="5068064" y="415024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Materials Scientist</a:t>
            </a:r>
          </a:p>
        </p:txBody>
      </p:sp>
      <p:sp>
        <p:nvSpPr>
          <p:cNvPr id="29" name="TextBox 28">
            <a:hlinkClick r:id="rId17" action="ppaction://hlinksldjump"/>
            <a:extLst>
              <a:ext uri="{FF2B5EF4-FFF2-40B4-BE49-F238E27FC236}">
                <a16:creationId xmlns:a16="http://schemas.microsoft.com/office/drawing/2014/main" id="{F45F1CED-60ED-41FC-B315-8DAA6B97C416}"/>
              </a:ext>
            </a:extLst>
          </p:cNvPr>
          <p:cNvSpPr txBox="1"/>
          <p:nvPr/>
        </p:nvSpPr>
        <p:spPr>
          <a:xfrm>
            <a:off x="5068064" y="177281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Researcher</a:t>
            </a:r>
            <a:endParaRPr lang="en-US" dirty="0">
              <a:solidFill>
                <a:srgbClr val="0033CC"/>
              </a:solidFill>
              <a:latin typeface="Century Gothic" panose="020B0502020202020204" pitchFamily="34" charset="0"/>
            </a:endParaRPr>
          </a:p>
        </p:txBody>
      </p:sp>
      <p:sp>
        <p:nvSpPr>
          <p:cNvPr id="20" name="TextBox 19">
            <a:hlinkClick r:id="rId18" action="ppaction://hlinksldjump"/>
            <a:extLst>
              <a:ext uri="{FF2B5EF4-FFF2-40B4-BE49-F238E27FC236}">
                <a16:creationId xmlns:a16="http://schemas.microsoft.com/office/drawing/2014/main" id="{522AE807-0760-40B3-AADB-56D91547B6B7}"/>
              </a:ext>
            </a:extLst>
          </p:cNvPr>
          <p:cNvSpPr txBox="1"/>
          <p:nvPr/>
        </p:nvSpPr>
        <p:spPr>
          <a:xfrm>
            <a:off x="266328" y="2350041"/>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Archaeologist</a:t>
            </a:r>
          </a:p>
        </p:txBody>
      </p:sp>
      <p:sp>
        <p:nvSpPr>
          <p:cNvPr id="22" name="TextBox 21">
            <a:hlinkClick r:id="rId19" action="ppaction://hlinksldjump"/>
            <a:extLst>
              <a:ext uri="{FF2B5EF4-FFF2-40B4-BE49-F238E27FC236}">
                <a16:creationId xmlns:a16="http://schemas.microsoft.com/office/drawing/2014/main" id="{DBA82AA8-75B6-4447-B000-645FB1AB933F}"/>
              </a:ext>
            </a:extLst>
          </p:cNvPr>
          <p:cNvSpPr txBox="1"/>
          <p:nvPr/>
        </p:nvSpPr>
        <p:spPr>
          <a:xfrm>
            <a:off x="266328" y="479715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Conservation Officer</a:t>
            </a:r>
          </a:p>
        </p:txBody>
      </p:sp>
    </p:spTree>
    <p:extLst>
      <p:ext uri="{BB962C8B-B14F-4D97-AF65-F5344CB8AC3E}">
        <p14:creationId xmlns:p14="http://schemas.microsoft.com/office/powerpoint/2010/main" val="847680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175B6EE-E385-4C3B-B31E-5BEBE3FCAEDE}"/>
              </a:ext>
            </a:extLst>
          </p:cNvPr>
          <p:cNvSpPr>
            <a:spLocks noGrp="1"/>
          </p:cNvSpPr>
          <p:nvPr>
            <p:ph type="ctrTitle"/>
          </p:nvPr>
        </p:nvSpPr>
        <p:spPr>
          <a:xfrm>
            <a:off x="250825" y="548680"/>
            <a:ext cx="8641655" cy="749300"/>
          </a:xfrm>
        </p:spPr>
        <p:txBody>
          <a:bodyPr/>
          <a:lstStyle/>
          <a:p>
            <a:pPr eaLnBrk="1" hangingPunct="1"/>
            <a:r>
              <a:rPr lang="en-GB" altLang="en-US" sz="3200" dirty="0">
                <a:solidFill>
                  <a:srgbClr val="0033CC"/>
                </a:solidFill>
                <a:latin typeface="Century Gothic" panose="020B0502020202020204" pitchFamily="34" charset="0"/>
                <a:ea typeface="Verdana" panose="020B0604030504040204" pitchFamily="34" charset="0"/>
                <a:cs typeface="Verdana" panose="020B0604030504040204" pitchFamily="34" charset="0"/>
              </a:rPr>
              <a:t>Acknowledgements</a:t>
            </a:r>
          </a:p>
        </p:txBody>
      </p:sp>
      <p:sp>
        <p:nvSpPr>
          <p:cNvPr id="4" name="TextBox 3">
            <a:extLst>
              <a:ext uri="{FF2B5EF4-FFF2-40B4-BE49-F238E27FC236}">
                <a16:creationId xmlns:a16="http://schemas.microsoft.com/office/drawing/2014/main" id="{5B970D31-DF62-4171-9F2E-4CD51ABFE75C}"/>
              </a:ext>
            </a:extLst>
          </p:cNvPr>
          <p:cNvSpPr txBox="1"/>
          <p:nvPr/>
        </p:nvSpPr>
        <p:spPr>
          <a:xfrm>
            <a:off x="250825" y="1239331"/>
            <a:ext cx="8641655" cy="473975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400"/>
              </a:spcAft>
              <a:defRPr/>
            </a:pPr>
            <a:r>
              <a:rPr lang="en-GB" sz="1600" dirty="0">
                <a:solidFill>
                  <a:srgbClr val="0033CC"/>
                </a:solidFill>
                <a:latin typeface="Century Gothic" panose="020B0502020202020204" pitchFamily="34" charset="0"/>
              </a:rPr>
              <a:t>This resource has been produced with support from the following organisations and the use of their links is greatly appreciated:</a:t>
            </a:r>
          </a:p>
          <a:p>
            <a:pPr eaLnBrk="1" fontAlgn="auto" hangingPunct="1">
              <a:spcBef>
                <a:spcPts val="0"/>
              </a:spcBef>
              <a:spcAft>
                <a:spcPts val="400"/>
              </a:spcAft>
              <a:defRPr/>
            </a:pPr>
            <a:endParaRPr lang="en-GB" sz="2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a:p>
            <a:pPr eaLnBrk="1" fontAlgn="auto" hangingPunct="1">
              <a:spcBef>
                <a:spcPts val="0"/>
              </a:spcBef>
              <a:spcAft>
                <a:spcPts val="400"/>
              </a:spcAft>
              <a:defRPr/>
            </a:pPr>
            <a:endParaRPr lang="en-GB" sz="1400" dirty="0">
              <a:solidFill>
                <a:srgbClr val="0033CC"/>
              </a:solidFill>
              <a:latin typeface="Century Gothic" panose="020B0502020202020204" pitchFamily="34" charset="0"/>
            </a:endParaRPr>
          </a:p>
        </p:txBody>
      </p:sp>
      <p:sp>
        <p:nvSpPr>
          <p:cNvPr id="9" name="TextBox 8">
            <a:hlinkClick r:id="rId3" action="ppaction://hlinksldjump"/>
            <a:extLst>
              <a:ext uri="{FF2B5EF4-FFF2-40B4-BE49-F238E27FC236}">
                <a16:creationId xmlns:a16="http://schemas.microsoft.com/office/drawing/2014/main" id="{29FC5AA9-9D0F-4722-9211-B3241CF0746A}"/>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START</a:t>
            </a:r>
          </a:p>
        </p:txBody>
      </p:sp>
      <p:sp>
        <p:nvSpPr>
          <p:cNvPr id="12" name="TextBox 11">
            <a:hlinkClick r:id="rId4" action="ppaction://hlinksldjump"/>
            <a:extLst>
              <a:ext uri="{FF2B5EF4-FFF2-40B4-BE49-F238E27FC236}">
                <a16:creationId xmlns:a16="http://schemas.microsoft.com/office/drawing/2014/main" id="{FB275BCA-8358-4555-922A-E9295CE870E5}"/>
              </a:ext>
            </a:extLst>
          </p:cNvPr>
          <p:cNvSpPr txBox="1"/>
          <p:nvPr/>
        </p:nvSpPr>
        <p:spPr>
          <a:xfrm>
            <a:off x="251520" y="6125234"/>
            <a:ext cx="182880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000" dirty="0">
                <a:solidFill>
                  <a:srgbClr val="0033CC"/>
                </a:solidFill>
                <a:latin typeface="Century Gothic" panose="020B0502020202020204" pitchFamily="34" charset="0"/>
              </a:rPr>
              <a:t>SCN 3-20a</a:t>
            </a:r>
          </a:p>
        </p:txBody>
      </p:sp>
      <p:sp>
        <p:nvSpPr>
          <p:cNvPr id="13" name="TextBox 12">
            <a:hlinkClick r:id="rId5" action="ppaction://hlinksldjump"/>
            <a:extLst>
              <a:ext uri="{FF2B5EF4-FFF2-40B4-BE49-F238E27FC236}">
                <a16:creationId xmlns:a16="http://schemas.microsoft.com/office/drawing/2014/main" id="{D9CD8227-42D9-41FD-8045-0367A3886863}"/>
              </a:ext>
            </a:extLst>
          </p:cNvPr>
          <p:cNvSpPr txBox="1"/>
          <p:nvPr/>
        </p:nvSpPr>
        <p:spPr>
          <a:xfrm>
            <a:off x="7063680" y="6125234"/>
            <a:ext cx="182880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000" dirty="0">
                <a:solidFill>
                  <a:srgbClr val="0033CC"/>
                </a:solidFill>
                <a:latin typeface="Century Gothic" panose="020B0502020202020204" pitchFamily="34" charset="0"/>
              </a:rPr>
              <a:t>SCN 4-20a</a:t>
            </a:r>
          </a:p>
        </p:txBody>
      </p:sp>
      <p:sp>
        <p:nvSpPr>
          <p:cNvPr id="7" name="TextBox 6">
            <a:hlinkClick r:id="rId6"/>
            <a:extLst>
              <a:ext uri="{FF2B5EF4-FFF2-40B4-BE49-F238E27FC236}">
                <a16:creationId xmlns:a16="http://schemas.microsoft.com/office/drawing/2014/main" id="{C352EF11-0927-447B-9273-912BA8ED1E0C}"/>
              </a:ext>
            </a:extLst>
          </p:cNvPr>
          <p:cNvSpPr txBox="1"/>
          <p:nvPr/>
        </p:nvSpPr>
        <p:spPr>
          <a:xfrm>
            <a:off x="2339752" y="6125234"/>
            <a:ext cx="453650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000" dirty="0">
                <a:solidFill>
                  <a:srgbClr val="0033CC"/>
                </a:solidFill>
                <a:latin typeface="Century Gothic" panose="020B0502020202020204" pitchFamily="34" charset="0"/>
              </a:rPr>
              <a:t>Careers Education Standard (3-18)</a:t>
            </a:r>
          </a:p>
        </p:txBody>
      </p:sp>
      <p:graphicFrame>
        <p:nvGraphicFramePr>
          <p:cNvPr id="2" name="Table 2">
            <a:extLst>
              <a:ext uri="{FF2B5EF4-FFF2-40B4-BE49-F238E27FC236}">
                <a16:creationId xmlns:a16="http://schemas.microsoft.com/office/drawing/2014/main" id="{5EC6B9F9-8F10-4041-9F29-42E3FF7092F4}"/>
              </a:ext>
            </a:extLst>
          </p:cNvPr>
          <p:cNvGraphicFramePr>
            <a:graphicFrameLocks noGrp="1"/>
          </p:cNvGraphicFramePr>
          <p:nvPr>
            <p:extLst>
              <p:ext uri="{D42A27DB-BD31-4B8C-83A1-F6EECF244321}">
                <p14:modId xmlns:p14="http://schemas.microsoft.com/office/powerpoint/2010/main" val="246674814"/>
              </p:ext>
            </p:extLst>
          </p:nvPr>
        </p:nvGraphicFramePr>
        <p:xfrm>
          <a:off x="683568" y="1938496"/>
          <a:ext cx="7848872" cy="4744720"/>
        </p:xfrm>
        <a:graphic>
          <a:graphicData uri="http://schemas.openxmlformats.org/drawingml/2006/table">
            <a:tbl>
              <a:tblPr firstRow="1" bandRow="1">
                <a:tableStyleId>{5C22544A-7EE6-4342-B048-85BDC9FD1C3A}</a:tableStyleId>
              </a:tblPr>
              <a:tblGrid>
                <a:gridCol w="3924436">
                  <a:extLst>
                    <a:ext uri="{9D8B030D-6E8A-4147-A177-3AD203B41FA5}">
                      <a16:colId xmlns:a16="http://schemas.microsoft.com/office/drawing/2014/main" val="21969804"/>
                    </a:ext>
                  </a:extLst>
                </a:gridCol>
                <a:gridCol w="3924436">
                  <a:extLst>
                    <a:ext uri="{9D8B030D-6E8A-4147-A177-3AD203B41FA5}">
                      <a16:colId xmlns:a16="http://schemas.microsoft.com/office/drawing/2014/main" val="142157324"/>
                    </a:ext>
                  </a:extLst>
                </a:gridCol>
              </a:tblGrid>
              <a:tr h="3222477">
                <a:tc>
                  <a:txBody>
                    <a:bodyPr/>
                    <a:lstStyle/>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BBC Radio Scotland</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British Geological Survey (BGS)</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British Pest Control Association (BCPA)</a:t>
                      </a:r>
                    </a:p>
                    <a:p>
                      <a:pPr marL="0" marR="0" lvl="0" indent="0" algn="ctr" defTabSz="914400" rtl="0" eaLnBrk="1" fontAlgn="auto" latinLnBrk="0" hangingPunct="1">
                        <a:lnSpc>
                          <a:spcPct val="100000"/>
                        </a:lnSpc>
                        <a:spcBef>
                          <a:spcPts val="0"/>
                        </a:spcBef>
                        <a:spcAft>
                          <a:spcPts val="400"/>
                        </a:spcAft>
                        <a:buClrTx/>
                        <a:buSzTx/>
                        <a:buFontTx/>
                        <a:buNone/>
                        <a:tabLst/>
                        <a:defRPr/>
                      </a:pPr>
                      <a:r>
                        <a:rPr lang="en-GB" sz="1600" b="0" dirty="0">
                          <a:solidFill>
                            <a:srgbClr val="0033CC"/>
                          </a:solidFill>
                          <a:latin typeface="Century Gothic" panose="020B0502020202020204" pitchFamily="34" charset="0"/>
                        </a:rPr>
                        <a:t>Centre for Process Innovation (CPI)</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Education Scotland</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Historic Environment Scotland (HES)</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Institute of Physics (IOP)</a:t>
                      </a:r>
                    </a:p>
                    <a:p>
                      <a:pPr algn="ctr" eaLnBrk="1" fontAlgn="auto" hangingPunct="1">
                        <a:spcBef>
                          <a:spcPts val="0"/>
                        </a:spcBef>
                        <a:spcAft>
                          <a:spcPts val="400"/>
                        </a:spcAft>
                        <a:defRPr/>
                      </a:pPr>
                      <a:r>
                        <a:rPr lang="en-GB" sz="1600" b="0" dirty="0" err="1">
                          <a:solidFill>
                            <a:srgbClr val="0033CC"/>
                          </a:solidFill>
                          <a:latin typeface="Century Gothic" panose="020B0502020202020204" pitchFamily="34" charset="0"/>
                        </a:rPr>
                        <a:t>Lantra</a:t>
                      </a:r>
                      <a:r>
                        <a:rPr lang="en-GB" sz="1600" b="0" dirty="0">
                          <a:solidFill>
                            <a:srgbClr val="0033CC"/>
                          </a:solidFill>
                          <a:latin typeface="Century Gothic" panose="020B0502020202020204" pitchFamily="34" charset="0"/>
                        </a:rPr>
                        <a:t> Scotland</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NHS Education for Scotland</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National Environment Research Council (NERC)</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National Trust for Scotland (NTS)</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Openreach Limited</a:t>
                      </a:r>
                    </a:p>
                    <a:p>
                      <a:pPr marL="0" marR="0" lvl="0" indent="0" algn="ctr" defTabSz="914400" rtl="0" eaLnBrk="1" fontAlgn="auto" latinLnBrk="0" hangingPunct="1">
                        <a:lnSpc>
                          <a:spcPct val="100000"/>
                        </a:lnSpc>
                        <a:spcBef>
                          <a:spcPts val="0"/>
                        </a:spcBef>
                        <a:spcAft>
                          <a:spcPts val="400"/>
                        </a:spcAft>
                        <a:buClrTx/>
                        <a:buSzTx/>
                        <a:buFontTx/>
                        <a:buNone/>
                        <a:tabLst/>
                        <a:defRPr/>
                      </a:pPr>
                      <a:endParaRPr lang="en-GB" sz="1600" b="0" dirty="0">
                        <a:solidFill>
                          <a:srgbClr val="0033CC"/>
                        </a:solidFill>
                        <a:latin typeface="Century Gothic" panose="020B0502020202020204" pitchFamily="34" charset="0"/>
                      </a:endParaRPr>
                    </a:p>
                    <a:p>
                      <a:pPr algn="ctr" eaLnBrk="1" fontAlgn="auto" hangingPunct="1">
                        <a:spcBef>
                          <a:spcPts val="0"/>
                        </a:spcBef>
                        <a:spcAft>
                          <a:spcPts val="400"/>
                        </a:spcAft>
                        <a:defRPr/>
                      </a:pPr>
                      <a:endParaRPr lang="en-GB" sz="1600" b="0" dirty="0">
                        <a:solidFill>
                          <a:srgbClr val="0033CC"/>
                        </a:solidFill>
                        <a:latin typeface="Century Gothic" panose="020B0502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lang="en-GB" sz="1600" b="0" dirty="0" err="1">
                          <a:solidFill>
                            <a:srgbClr val="0033CC"/>
                          </a:solidFill>
                          <a:latin typeface="Century Gothic" panose="020B0502020202020204" pitchFamily="34" charset="0"/>
                        </a:rPr>
                        <a:t>RenewableUK</a:t>
                      </a:r>
                      <a:r>
                        <a:rPr lang="en-GB" sz="1600" b="0" dirty="0">
                          <a:solidFill>
                            <a:srgbClr val="0033CC"/>
                          </a:solidFill>
                          <a:latin typeface="Century Gothic" panose="020B0502020202020204" pitchFamily="34" charset="0"/>
                        </a:rPr>
                        <a:t> (Faces of Wind Energy) Royal Botanic Gardens Edinburgh</a:t>
                      </a:r>
                    </a:p>
                    <a:p>
                      <a:pPr marL="0" marR="0" lvl="0" indent="0" algn="ctr" defTabSz="914400" rtl="0" eaLnBrk="1" fontAlgn="auto" latinLnBrk="0" hangingPunct="1">
                        <a:lnSpc>
                          <a:spcPct val="100000"/>
                        </a:lnSpc>
                        <a:spcBef>
                          <a:spcPts val="0"/>
                        </a:spcBef>
                        <a:spcAft>
                          <a:spcPts val="400"/>
                        </a:spcAft>
                        <a:buClrTx/>
                        <a:buSzTx/>
                        <a:buFontTx/>
                        <a:buNone/>
                        <a:tabLst/>
                        <a:defRPr/>
                      </a:pPr>
                      <a:r>
                        <a:rPr lang="en-GB" sz="1600" b="0" dirty="0">
                          <a:solidFill>
                            <a:srgbClr val="0033CC"/>
                          </a:solidFill>
                          <a:latin typeface="Century Gothic" panose="020B0502020202020204" pitchFamily="34" charset="0"/>
                        </a:rPr>
                        <a:t>The Royal (Dick) School of Veterinary Studies</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Royal Society of Chemistry (RSC)</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Royal Zoological Society of Scotland (RZSS) / Edinburgh Zoo</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Skills Development Scotland /          My World of Work</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Scottish Natural Heritage (SNH)</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Scottish Water</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UK Research and Innovation (UKRI)</a:t>
                      </a:r>
                    </a:p>
                    <a:p>
                      <a:pPr algn="ctr" eaLnBrk="1" fontAlgn="auto" hangingPunct="1">
                        <a:spcBef>
                          <a:spcPts val="0"/>
                        </a:spcBef>
                        <a:spcAft>
                          <a:spcPts val="400"/>
                        </a:spcAft>
                        <a:defRPr/>
                      </a:pPr>
                      <a:r>
                        <a:rPr lang="en-GB" sz="1600" b="0" dirty="0">
                          <a:solidFill>
                            <a:srgbClr val="0033CC"/>
                          </a:solidFill>
                          <a:latin typeface="Century Gothic" panose="020B0502020202020204" pitchFamily="34" charset="0"/>
                        </a:rPr>
                        <a:t>UKSEDS (spacecareers.uk)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345324"/>
                  </a:ext>
                </a:extLst>
              </a:tr>
              <a:tr h="305915">
                <a:tc>
                  <a:txBody>
                    <a:bodyPr/>
                    <a:lstStyle/>
                    <a:p>
                      <a:pPr>
                        <a:spcAft>
                          <a:spcPts val="400"/>
                        </a:spcAft>
                      </a:pPr>
                      <a:endParaRPr lang="en-US"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400"/>
                        </a:spcAft>
                      </a:pPr>
                      <a:endParaRPr lang="en-US"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093192"/>
                  </a:ext>
                </a:extLst>
              </a:tr>
            </a:tbl>
          </a:graphicData>
        </a:graphic>
      </p:graphicFrame>
      <p:sp>
        <p:nvSpPr>
          <p:cNvPr id="10" name="TextBox 9">
            <a:hlinkClick r:id="rId7" action="ppaction://hlinksldjump"/>
            <a:extLst>
              <a:ext uri="{FF2B5EF4-FFF2-40B4-BE49-F238E27FC236}">
                <a16:creationId xmlns:a16="http://schemas.microsoft.com/office/drawing/2014/main" id="{DCF60BEA-80E8-4429-93A1-45824613EE3E}"/>
              </a:ext>
            </a:extLst>
          </p:cNvPr>
          <p:cNvSpPr txBox="1"/>
          <p:nvPr/>
        </p:nvSpPr>
        <p:spPr>
          <a:xfrm>
            <a:off x="6658867" y="188640"/>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Introduction</a:t>
            </a:r>
          </a:p>
        </p:txBody>
      </p:sp>
    </p:spTree>
    <p:custDataLst>
      <p:tags r:id="rId1"/>
    </p:custDataLst>
    <p:extLst>
      <p:ext uri="{BB962C8B-B14F-4D97-AF65-F5344CB8AC3E}">
        <p14:creationId xmlns:p14="http://schemas.microsoft.com/office/powerpoint/2010/main" val="3446393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73EB54FB-DF8D-4B0B-944C-97CA974C4CAD}"/>
              </a:ext>
            </a:extLst>
          </p:cNvPr>
          <p:cNvSpPr>
            <a:spLocks noGrp="1"/>
          </p:cNvSpPr>
          <p:nvPr>
            <p:ph type="ctrTitle"/>
          </p:nvPr>
        </p:nvSpPr>
        <p:spPr>
          <a:xfrm>
            <a:off x="611188" y="620688"/>
            <a:ext cx="7772400" cy="1109663"/>
          </a:xfrm>
        </p:spPr>
        <p:txBody>
          <a:bodyPr/>
          <a:lstStyle/>
          <a:p>
            <a:r>
              <a:rPr lang="en-GB" altLang="en-US" sz="3600" dirty="0">
                <a:solidFill>
                  <a:srgbClr val="0033CC"/>
                </a:solidFill>
                <a:latin typeface="Century Gothic" panose="020B0502020202020204" pitchFamily="34" charset="0"/>
              </a:rPr>
              <a:t>Chemical Changes</a:t>
            </a:r>
          </a:p>
        </p:txBody>
      </p:sp>
      <p:sp>
        <p:nvSpPr>
          <p:cNvPr id="9" name="TextBox 8">
            <a:hlinkClick r:id="rId2" action="ppaction://hlinksldjump"/>
            <a:extLst>
              <a:ext uri="{FF2B5EF4-FFF2-40B4-BE49-F238E27FC236}">
                <a16:creationId xmlns:a16="http://schemas.microsoft.com/office/drawing/2014/main" id="{589BFDD4-8D32-477E-8E73-AE9134A58E7C}"/>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7" name="TextBox 16">
            <a:hlinkClick r:id="rId3" action="ppaction://hlinksldjump"/>
            <a:extLst>
              <a:ext uri="{FF2B5EF4-FFF2-40B4-BE49-F238E27FC236}">
                <a16:creationId xmlns:a16="http://schemas.microsoft.com/office/drawing/2014/main" id="{5BEE3F8D-CD8E-410C-8B0A-676DB6137041}"/>
              </a:ext>
            </a:extLst>
          </p:cNvPr>
          <p:cNvSpPr txBox="1"/>
          <p:nvPr/>
        </p:nvSpPr>
        <p:spPr>
          <a:xfrm>
            <a:off x="251520" y="483901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Energy Researcher</a:t>
            </a:r>
          </a:p>
        </p:txBody>
      </p:sp>
      <p:sp>
        <p:nvSpPr>
          <p:cNvPr id="26" name="TextBox 25">
            <a:hlinkClick r:id="rId4" action="ppaction://hlinksldjump"/>
            <a:extLst>
              <a:ext uri="{FF2B5EF4-FFF2-40B4-BE49-F238E27FC236}">
                <a16:creationId xmlns:a16="http://schemas.microsoft.com/office/drawing/2014/main" id="{5A38B92B-4241-42A1-985D-BB3349A1BF69}"/>
              </a:ext>
            </a:extLst>
          </p:cNvPr>
          <p:cNvSpPr txBox="1"/>
          <p:nvPr/>
        </p:nvSpPr>
        <p:spPr>
          <a:xfrm>
            <a:off x="251520" y="170080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Chemical Engineer</a:t>
            </a:r>
            <a:endParaRPr lang="en-US" dirty="0">
              <a:solidFill>
                <a:srgbClr val="0033CC"/>
              </a:solidFill>
              <a:latin typeface="Century Gothic" panose="020B0502020202020204" pitchFamily="34" charset="0"/>
            </a:endParaRPr>
          </a:p>
        </p:txBody>
      </p:sp>
      <p:sp>
        <p:nvSpPr>
          <p:cNvPr id="30" name="TextBox 29">
            <a:hlinkClick r:id="rId5" action="ppaction://hlinksldjump"/>
            <a:extLst>
              <a:ext uri="{FF2B5EF4-FFF2-40B4-BE49-F238E27FC236}">
                <a16:creationId xmlns:a16="http://schemas.microsoft.com/office/drawing/2014/main" id="{DBA82AA8-75B6-4447-B000-645FB1AB933F}"/>
              </a:ext>
            </a:extLst>
          </p:cNvPr>
          <p:cNvSpPr txBox="1"/>
          <p:nvPr/>
        </p:nvSpPr>
        <p:spPr>
          <a:xfrm>
            <a:off x="251520" y="227687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Chemist</a:t>
            </a:r>
          </a:p>
        </p:txBody>
      </p:sp>
      <p:sp>
        <p:nvSpPr>
          <p:cNvPr id="31" name="TextBox 30">
            <a:hlinkClick r:id="rId6" action="ppaction://hlinksldjump"/>
            <a:extLst>
              <a:ext uri="{FF2B5EF4-FFF2-40B4-BE49-F238E27FC236}">
                <a16:creationId xmlns:a16="http://schemas.microsoft.com/office/drawing/2014/main" id="{428094EF-F35C-4EA5-8288-6AD8DD80FA44}"/>
              </a:ext>
            </a:extLst>
          </p:cNvPr>
          <p:cNvSpPr txBox="1"/>
          <p:nvPr/>
        </p:nvSpPr>
        <p:spPr>
          <a:xfrm>
            <a:off x="5162872" y="342900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Mechanical Engineer</a:t>
            </a:r>
            <a:endParaRPr lang="en-US" dirty="0">
              <a:solidFill>
                <a:srgbClr val="0033CC"/>
              </a:solidFill>
              <a:latin typeface="Century Gothic" panose="020B0502020202020204" pitchFamily="34" charset="0"/>
            </a:endParaRPr>
          </a:p>
        </p:txBody>
      </p:sp>
      <p:sp>
        <p:nvSpPr>
          <p:cNvPr id="33" name="TextBox 32">
            <a:hlinkClick r:id="rId7" action="ppaction://hlinksldjump"/>
            <a:extLst>
              <a:ext uri="{FF2B5EF4-FFF2-40B4-BE49-F238E27FC236}">
                <a16:creationId xmlns:a16="http://schemas.microsoft.com/office/drawing/2014/main" id="{0EE0DF5D-3DAD-431E-9969-C6B1E0874A03}"/>
              </a:ext>
            </a:extLst>
          </p:cNvPr>
          <p:cNvSpPr txBox="1"/>
          <p:nvPr/>
        </p:nvSpPr>
        <p:spPr>
          <a:xfrm>
            <a:off x="5162872" y="28529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Laboratory Technician</a:t>
            </a:r>
          </a:p>
        </p:txBody>
      </p:sp>
      <p:sp>
        <p:nvSpPr>
          <p:cNvPr id="35" name="TextBox 34">
            <a:hlinkClick r:id="rId8" action="ppaction://hlinksldjump"/>
            <a:extLst>
              <a:ext uri="{FF2B5EF4-FFF2-40B4-BE49-F238E27FC236}">
                <a16:creationId xmlns:a16="http://schemas.microsoft.com/office/drawing/2014/main" id="{FB9EB5DC-8432-4699-8020-8C3C56AD4DF2}"/>
              </a:ext>
            </a:extLst>
          </p:cNvPr>
          <p:cNvSpPr txBox="1"/>
          <p:nvPr/>
        </p:nvSpPr>
        <p:spPr>
          <a:xfrm>
            <a:off x="251520" y="28529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Electrician</a:t>
            </a:r>
          </a:p>
        </p:txBody>
      </p:sp>
      <p:sp>
        <p:nvSpPr>
          <p:cNvPr id="36" name="TextBox 35">
            <a:hlinkClick r:id="rId9" action="ppaction://hlinksldjump"/>
            <a:extLst>
              <a:ext uri="{FF2B5EF4-FFF2-40B4-BE49-F238E27FC236}">
                <a16:creationId xmlns:a16="http://schemas.microsoft.com/office/drawing/2014/main" id="{6181D60E-08DE-45C3-B2E3-242289732204}"/>
              </a:ext>
            </a:extLst>
          </p:cNvPr>
          <p:cNvSpPr txBox="1"/>
          <p:nvPr/>
        </p:nvSpPr>
        <p:spPr>
          <a:xfrm>
            <a:off x="251520" y="3429000"/>
            <a:ext cx="3657600" cy="64633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Electronic Engineering Technician</a:t>
            </a:r>
          </a:p>
        </p:txBody>
      </p:sp>
      <p:sp>
        <p:nvSpPr>
          <p:cNvPr id="16" name="TextBox 15">
            <a:hlinkClick r:id="rId10" action="ppaction://hlinksldjump"/>
            <a:extLst>
              <a:ext uri="{FF2B5EF4-FFF2-40B4-BE49-F238E27FC236}">
                <a16:creationId xmlns:a16="http://schemas.microsoft.com/office/drawing/2014/main" id="{DD1E3184-B536-4B7C-BA07-623C8704FDF8}"/>
              </a:ext>
            </a:extLst>
          </p:cNvPr>
          <p:cNvSpPr txBox="1"/>
          <p:nvPr/>
        </p:nvSpPr>
        <p:spPr>
          <a:xfrm>
            <a:off x="5436096" y="188640"/>
            <a:ext cx="3565029" cy="5232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Materials</a:t>
            </a:r>
          </a:p>
        </p:txBody>
      </p:sp>
      <p:sp>
        <p:nvSpPr>
          <p:cNvPr id="21" name="TextBox 20">
            <a:hlinkClick r:id="rId11"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22" name="TextBox 21">
            <a:hlinkClick r:id="rId12"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23" name="TextBox 22">
            <a:hlinkClick r:id="rId13" action="ppaction://hlinksldjump"/>
            <a:extLst>
              <a:ext uri="{FF2B5EF4-FFF2-40B4-BE49-F238E27FC236}">
                <a16:creationId xmlns:a16="http://schemas.microsoft.com/office/drawing/2014/main" id="{A20B14A8-22AA-473A-A410-1810A95B5D48}"/>
              </a:ext>
            </a:extLst>
          </p:cNvPr>
          <p:cNvSpPr txBox="1"/>
          <p:nvPr/>
        </p:nvSpPr>
        <p:spPr>
          <a:xfrm>
            <a:off x="5162872" y="1647979"/>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Environmental Consultant</a:t>
            </a:r>
          </a:p>
        </p:txBody>
      </p:sp>
      <p:sp>
        <p:nvSpPr>
          <p:cNvPr id="24" name="TextBox 23">
            <a:hlinkClick r:id="rId14" action="ppaction://hlinksldjump"/>
            <a:extLst>
              <a:ext uri="{FF2B5EF4-FFF2-40B4-BE49-F238E27FC236}">
                <a16:creationId xmlns:a16="http://schemas.microsoft.com/office/drawing/2014/main" id="{285923DA-1665-47A3-8614-799A7A64FD9F}"/>
              </a:ext>
            </a:extLst>
          </p:cNvPr>
          <p:cNvSpPr txBox="1"/>
          <p:nvPr/>
        </p:nvSpPr>
        <p:spPr>
          <a:xfrm>
            <a:off x="5162872" y="226613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Environmental Scientist</a:t>
            </a:r>
          </a:p>
        </p:txBody>
      </p:sp>
      <p:sp>
        <p:nvSpPr>
          <p:cNvPr id="19" name="TextBox 18">
            <a:hlinkClick r:id="rId15" action="ppaction://hlinksldjump"/>
            <a:extLst>
              <a:ext uri="{FF2B5EF4-FFF2-40B4-BE49-F238E27FC236}">
                <a16:creationId xmlns:a16="http://schemas.microsoft.com/office/drawing/2014/main" id="{71C72FCA-6938-4E5F-A10F-2627FA416D5D}"/>
              </a:ext>
            </a:extLst>
          </p:cNvPr>
          <p:cNvSpPr txBox="1"/>
          <p:nvPr/>
        </p:nvSpPr>
        <p:spPr>
          <a:xfrm>
            <a:off x="251520" y="429286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Energy Engineer</a:t>
            </a:r>
          </a:p>
        </p:txBody>
      </p:sp>
      <p:sp>
        <p:nvSpPr>
          <p:cNvPr id="18" name="TextBox 17">
            <a:hlinkClick r:id="rId16" action="ppaction://hlinksldjump"/>
            <a:extLst>
              <a:ext uri="{FF2B5EF4-FFF2-40B4-BE49-F238E27FC236}">
                <a16:creationId xmlns:a16="http://schemas.microsoft.com/office/drawing/2014/main" id="{3EB7AF47-AC40-4158-AA11-77714B95C743}"/>
              </a:ext>
            </a:extLst>
          </p:cNvPr>
          <p:cNvSpPr txBox="1"/>
          <p:nvPr/>
        </p:nvSpPr>
        <p:spPr>
          <a:xfrm>
            <a:off x="5162872" y="400506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Hydrologist / Oceanographer</a:t>
            </a:r>
            <a:endParaRPr lang="en-US" dirty="0">
              <a:solidFill>
                <a:srgbClr val="0033CC"/>
              </a:solidFill>
              <a:latin typeface="Century Gothic" panose="020B0502020202020204" pitchFamily="34" charset="0"/>
            </a:endParaRPr>
          </a:p>
        </p:txBody>
      </p:sp>
    </p:spTree>
    <p:extLst>
      <p:ext uri="{BB962C8B-B14F-4D97-AF65-F5344CB8AC3E}">
        <p14:creationId xmlns:p14="http://schemas.microsoft.com/office/powerpoint/2010/main" val="122982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D0FEB81D-91C1-40CF-9AB9-10D4F0B5904E}"/>
              </a:ext>
            </a:extLst>
          </p:cNvPr>
          <p:cNvSpPr>
            <a:spLocks noGrp="1"/>
          </p:cNvSpPr>
          <p:nvPr>
            <p:ph type="ctrTitle"/>
          </p:nvPr>
        </p:nvSpPr>
        <p:spPr>
          <a:xfrm>
            <a:off x="3707904" y="260350"/>
            <a:ext cx="5185271" cy="1085221"/>
          </a:xfrm>
        </p:spPr>
        <p:txBody>
          <a:bodyPr/>
          <a:lstStyle/>
          <a:p>
            <a:pPr eaLnBrk="1" hangingPunct="1"/>
            <a:r>
              <a:rPr lang="en-GB" altLang="en-US" sz="3600" dirty="0">
                <a:solidFill>
                  <a:srgbClr val="0033CC"/>
                </a:solidFill>
                <a:latin typeface="Century Gothic" panose="020B0502020202020204" pitchFamily="34" charset="0"/>
              </a:rPr>
              <a:t>Air Traffic Controller</a:t>
            </a:r>
          </a:p>
        </p:txBody>
      </p:sp>
      <p:sp>
        <p:nvSpPr>
          <p:cNvPr id="9" name="TextBox 8">
            <a:hlinkClick r:id="rId2" action="ppaction://hlinksldjump"/>
            <a:extLst>
              <a:ext uri="{FF2B5EF4-FFF2-40B4-BE49-F238E27FC236}">
                <a16:creationId xmlns:a16="http://schemas.microsoft.com/office/drawing/2014/main" id="{E45C92E6-D670-4042-8A3B-4D6ED88E86F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9DCFDB76-F449-4BA9-8978-50502D841CFF}"/>
              </a:ext>
            </a:extLst>
          </p:cNvPr>
          <p:cNvSpPr txBox="1"/>
          <p:nvPr/>
        </p:nvSpPr>
        <p:spPr>
          <a:xfrm>
            <a:off x="3707904" y="1772816"/>
            <a:ext cx="5185271" cy="303159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calmly and carefully guide aircraft pilots during their take off, their flight and landing. </a:t>
            </a:r>
          </a:p>
          <a:p>
            <a:pPr eaLnBrk="1" hangingPunct="1">
              <a:spcAft>
                <a:spcPts val="600"/>
              </a:spcAft>
              <a:defRPr/>
            </a:pPr>
            <a:r>
              <a:rPr lang="en-GB" sz="1600" dirty="0">
                <a:latin typeface="Century Gothic" pitchFamily="34" charset="0"/>
              </a:rPr>
              <a:t>You'd help them avoid other aircraft and deal with difficult weather conditions so the crew and passengers arrive safely and on time.</a:t>
            </a:r>
          </a:p>
          <a:p>
            <a:pPr eaLnBrk="1" hangingPunct="1">
              <a:spcAft>
                <a:spcPts val="600"/>
              </a:spcAft>
              <a:defRPr/>
            </a:pPr>
            <a:r>
              <a:rPr lang="en-GB" sz="1600" dirty="0">
                <a:latin typeface="Century Gothic" pitchFamily="34" charset="0"/>
              </a:rPr>
              <a:t>You'd be responsible for giving clear instructions to make sure that aircraft travelling through UK airspace are kept a safe distance apart.</a:t>
            </a:r>
          </a:p>
          <a:p>
            <a:pPr eaLnBrk="1" hangingPunct="1">
              <a:spcAft>
                <a:spcPts val="600"/>
              </a:spcAft>
              <a:defRPr/>
            </a:pPr>
            <a:r>
              <a:rPr lang="en-GB" sz="1600" dirty="0">
                <a:latin typeface="Century Gothic" pitchFamily="34" charset="0"/>
              </a:rPr>
              <a:t>You'd also respond to emergency distress calls, working under pressure to help the aircraft land safely. </a:t>
            </a:r>
          </a:p>
        </p:txBody>
      </p:sp>
      <p:sp>
        <p:nvSpPr>
          <p:cNvPr id="14" name="TextBox 13">
            <a:hlinkClick r:id="rId3"/>
            <a:extLst>
              <a:ext uri="{FF2B5EF4-FFF2-40B4-BE49-F238E27FC236}">
                <a16:creationId xmlns:a16="http://schemas.microsoft.com/office/drawing/2014/main" id="{768A7623-FC10-44B3-A87B-7C0A1D894E19}"/>
              </a:ext>
            </a:extLst>
          </p:cNvPr>
          <p:cNvSpPr txBox="1"/>
          <p:nvPr/>
        </p:nvSpPr>
        <p:spPr>
          <a:xfrm>
            <a:off x="4675188" y="61976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0" name="TextBox 9">
            <a:hlinkClick r:id="rId4"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pic>
        <p:nvPicPr>
          <p:cNvPr id="5" name="Picture 4">
            <a:extLst>
              <a:ext uri="{FF2B5EF4-FFF2-40B4-BE49-F238E27FC236}">
                <a16:creationId xmlns:a16="http://schemas.microsoft.com/office/drawing/2014/main" id="{DE8DF92C-11A2-48CE-98D8-184AF06B56A2}"/>
              </a:ext>
            </a:extLst>
          </p:cNvPr>
          <p:cNvPicPr>
            <a:picLocks noChangeAspect="1"/>
          </p:cNvPicPr>
          <p:nvPr/>
        </p:nvPicPr>
        <p:blipFill>
          <a:blip r:embed="rId5"/>
          <a:stretch>
            <a:fillRect/>
          </a:stretch>
        </p:blipFill>
        <p:spPr>
          <a:xfrm>
            <a:off x="613109" y="983805"/>
            <a:ext cx="2590739" cy="4677443"/>
          </a:xfrm>
          <a:prstGeom prst="rect">
            <a:avLst/>
          </a:prstGeom>
        </p:spPr>
      </p:pic>
      <p:sp>
        <p:nvSpPr>
          <p:cNvPr id="11" name="Title 1">
            <a:extLst>
              <a:ext uri="{FF2B5EF4-FFF2-40B4-BE49-F238E27FC236}">
                <a16:creationId xmlns:a16="http://schemas.microsoft.com/office/drawing/2014/main" id="{00E92D62-F2F5-40E7-BA0C-0EB4A59F1924}"/>
              </a:ext>
            </a:extLst>
          </p:cNvPr>
          <p:cNvSpPr txBox="1">
            <a:spLocks/>
          </p:cNvSpPr>
          <p:nvPr/>
        </p:nvSpPr>
        <p:spPr bwMode="auto">
          <a:xfrm>
            <a:off x="613109" y="5693186"/>
            <a:ext cx="2590739" cy="18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7E255FC-B709-4F8F-B841-520F13398609}"/>
              </a:ext>
            </a:extLst>
          </p:cNvPr>
          <p:cNvSpPr>
            <a:spLocks noGrp="1"/>
          </p:cNvSpPr>
          <p:nvPr>
            <p:ph type="ctrTitle"/>
          </p:nvPr>
        </p:nvSpPr>
        <p:spPr>
          <a:xfrm>
            <a:off x="179462" y="692150"/>
            <a:ext cx="8720379" cy="822325"/>
          </a:xfrm>
        </p:spPr>
        <p:txBody>
          <a:bodyPr/>
          <a:lstStyle/>
          <a:p>
            <a:pPr eaLnBrk="1" hangingPunct="1"/>
            <a:r>
              <a:rPr lang="en-GB" altLang="en-US" sz="3600" dirty="0">
                <a:solidFill>
                  <a:srgbClr val="0033CC"/>
                </a:solidFill>
                <a:latin typeface="Century Gothic" panose="020B0502020202020204" pitchFamily="34" charset="0"/>
              </a:rPr>
              <a:t>Animal Care Worker</a:t>
            </a:r>
          </a:p>
        </p:txBody>
      </p:sp>
      <p:sp>
        <p:nvSpPr>
          <p:cNvPr id="9" name="TextBox 8">
            <a:hlinkClick r:id="rId2" action="ppaction://hlinksldjump"/>
            <a:extLst>
              <a:ext uri="{FF2B5EF4-FFF2-40B4-BE49-F238E27FC236}">
                <a16:creationId xmlns:a16="http://schemas.microsoft.com/office/drawing/2014/main" id="{FFEDAD43-9FCC-489E-B271-9AA25622DB22}"/>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B082535-A726-4002-8992-9741B6B90023}"/>
              </a:ext>
            </a:extLst>
          </p:cNvPr>
          <p:cNvSpPr txBox="1"/>
          <p:nvPr/>
        </p:nvSpPr>
        <p:spPr>
          <a:xfrm>
            <a:off x="3918026" y="1587564"/>
            <a:ext cx="4981816"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look after animals living in kennels, catteries or rescue centres and keep them healthy and happy.</a:t>
            </a:r>
          </a:p>
          <a:p>
            <a:pPr eaLnBrk="1" hangingPunct="1">
              <a:spcAft>
                <a:spcPts val="600"/>
              </a:spcAft>
              <a:defRPr/>
            </a:pPr>
            <a:r>
              <a:rPr lang="en-GB" sz="1600" dirty="0">
                <a:latin typeface="Century Gothic" panose="020B0502020202020204" pitchFamily="34" charset="0"/>
              </a:rPr>
              <a:t>You could care for dogs and cats, or other animals such as rabbits, hamsters and guinea pigs. You might care for donkeys, horses or even parrots.</a:t>
            </a:r>
          </a:p>
          <a:p>
            <a:pPr eaLnBrk="1" hangingPunct="1">
              <a:defRPr/>
            </a:pPr>
            <a:r>
              <a:rPr lang="en-GB" sz="1600" dirty="0">
                <a:latin typeface="Century Gothic" panose="020B0502020202020204" pitchFamily="34" charset="0"/>
              </a:rPr>
              <a:t>You would:</a:t>
            </a:r>
          </a:p>
          <a:p>
            <a:pPr marL="165100" indent="-119063" eaLnBrk="1" hangingPunct="1">
              <a:buFont typeface="Arial" panose="020B0604020202020204" pitchFamily="34" charset="0"/>
              <a:buChar char="•"/>
              <a:defRPr/>
            </a:pPr>
            <a:r>
              <a:rPr lang="en-GB" sz="1600" dirty="0">
                <a:latin typeface="Century Gothic" panose="020B0502020202020204" pitchFamily="34" charset="0"/>
              </a:rPr>
              <a:t>Prepare food and feed the animals</a:t>
            </a:r>
          </a:p>
          <a:p>
            <a:pPr marL="165100" indent="-119063" eaLnBrk="1" hangingPunct="1">
              <a:buFont typeface="Arial" panose="020B0604020202020204" pitchFamily="34" charset="0"/>
              <a:buChar char="•"/>
              <a:defRPr/>
            </a:pPr>
            <a:r>
              <a:rPr lang="en-GB" sz="1600" dirty="0">
                <a:latin typeface="Century Gothic" panose="020B0502020202020204" pitchFamily="34" charset="0"/>
              </a:rPr>
              <a:t>Keep animals clean and groom them</a:t>
            </a:r>
          </a:p>
          <a:p>
            <a:pPr marL="165100" indent="-119063" eaLnBrk="1" hangingPunct="1">
              <a:buFont typeface="Arial" panose="020B0604020202020204" pitchFamily="34" charset="0"/>
              <a:buChar char="•"/>
              <a:defRPr/>
            </a:pPr>
            <a:r>
              <a:rPr lang="en-GB" sz="1600" dirty="0">
                <a:latin typeface="Century Gothic" panose="020B0502020202020204" pitchFamily="34" charset="0"/>
              </a:rPr>
              <a:t>Clean out kennels, pens and cages, and change bedding</a:t>
            </a:r>
          </a:p>
          <a:p>
            <a:pPr marL="165100" indent="-119063" eaLnBrk="1" hangingPunct="1">
              <a:buFont typeface="Arial" panose="020B0604020202020204" pitchFamily="34" charset="0"/>
              <a:buChar char="•"/>
              <a:defRPr/>
            </a:pPr>
            <a:r>
              <a:rPr lang="en-GB" sz="1600" dirty="0">
                <a:latin typeface="Century Gothic" panose="020B0502020202020204" pitchFamily="34" charset="0"/>
              </a:rPr>
              <a:t>Look after animals who become ill or distressed</a:t>
            </a:r>
          </a:p>
          <a:p>
            <a:pPr marL="165100" indent="-119063" eaLnBrk="1" hangingPunct="1">
              <a:buFont typeface="Arial" panose="020B0604020202020204" pitchFamily="34" charset="0"/>
              <a:buChar char="•"/>
              <a:defRPr/>
            </a:pPr>
            <a:r>
              <a:rPr lang="en-GB" sz="1600" dirty="0">
                <a:latin typeface="Century Gothic" panose="020B0502020202020204" pitchFamily="34" charset="0"/>
              </a:rPr>
              <a:t>Answer queries from colleagues and visitors</a:t>
            </a:r>
          </a:p>
          <a:p>
            <a:pPr marL="165100" indent="-119063" eaLnBrk="1" hangingPunct="1">
              <a:buFont typeface="Arial" panose="020B0604020202020204" pitchFamily="34" charset="0"/>
              <a:buChar char="•"/>
              <a:defRPr/>
            </a:pPr>
            <a:r>
              <a:rPr lang="en-GB" sz="1600" dirty="0">
                <a:latin typeface="Century Gothic" panose="020B0502020202020204" pitchFamily="34" charset="0"/>
              </a:rPr>
              <a:t>Maintain the animal enclosures</a:t>
            </a:r>
          </a:p>
        </p:txBody>
      </p:sp>
      <p:sp>
        <p:nvSpPr>
          <p:cNvPr id="10" name="TextBox 9">
            <a:hlinkClick r:id="rId3"/>
            <a:extLst>
              <a:ext uri="{FF2B5EF4-FFF2-40B4-BE49-F238E27FC236}">
                <a16:creationId xmlns:a16="http://schemas.microsoft.com/office/drawing/2014/main" id="{FC9498EA-501A-4C90-99E6-45141BF9CD84}"/>
              </a:ext>
            </a:extLst>
          </p:cNvPr>
          <p:cNvSpPr txBox="1"/>
          <p:nvPr/>
        </p:nvSpPr>
        <p:spPr>
          <a:xfrm>
            <a:off x="4675188" y="5805264"/>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Including video</a:t>
            </a:r>
          </a:p>
        </p:txBody>
      </p:sp>
      <p:pic>
        <p:nvPicPr>
          <p:cNvPr id="51206" name="Picture 2">
            <a:extLst>
              <a:ext uri="{FF2B5EF4-FFF2-40B4-BE49-F238E27FC236}">
                <a16:creationId xmlns:a16="http://schemas.microsoft.com/office/drawing/2014/main" id="{85952B80-C589-470E-B971-60CE049F2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62" y="1916832"/>
            <a:ext cx="35655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hlinkClick r:id="rId5" action="ppaction://hlinksldjump"/>
            <a:extLst>
              <a:ext uri="{FF2B5EF4-FFF2-40B4-BE49-F238E27FC236}">
                <a16:creationId xmlns:a16="http://schemas.microsoft.com/office/drawing/2014/main" id="{FB91D7E8-6D3B-4BFF-AC4E-F100E5E68FD1}"/>
              </a:ext>
            </a:extLst>
          </p:cNvPr>
          <p:cNvSpPr txBox="1"/>
          <p:nvPr/>
        </p:nvSpPr>
        <p:spPr>
          <a:xfrm>
            <a:off x="255940" y="6093296"/>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3" name="Title 1">
            <a:extLst>
              <a:ext uri="{FF2B5EF4-FFF2-40B4-BE49-F238E27FC236}">
                <a16:creationId xmlns:a16="http://schemas.microsoft.com/office/drawing/2014/main" id="{52E5D334-E5D9-4118-A641-D1749E543F59}"/>
              </a:ext>
            </a:extLst>
          </p:cNvPr>
          <p:cNvSpPr txBox="1">
            <a:spLocks/>
          </p:cNvSpPr>
          <p:nvPr/>
        </p:nvSpPr>
        <p:spPr bwMode="auto">
          <a:xfrm>
            <a:off x="179462" y="5117146"/>
            <a:ext cx="360045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12F8812-51EA-4008-A1B4-360C8D3510AF}"/>
              </a:ext>
            </a:extLst>
          </p:cNvPr>
          <p:cNvSpPr>
            <a:spLocks noGrp="1"/>
          </p:cNvSpPr>
          <p:nvPr>
            <p:ph type="ctrTitle"/>
          </p:nvPr>
        </p:nvSpPr>
        <p:spPr>
          <a:xfrm>
            <a:off x="4810124" y="116632"/>
            <a:ext cx="3922085" cy="822325"/>
          </a:xfrm>
        </p:spPr>
        <p:txBody>
          <a:bodyPr/>
          <a:lstStyle/>
          <a:p>
            <a:pPr eaLnBrk="1" hangingPunct="1"/>
            <a:r>
              <a:rPr lang="en-GB" altLang="en-US" sz="3600" dirty="0">
                <a:solidFill>
                  <a:srgbClr val="0033CC"/>
                </a:solidFill>
                <a:latin typeface="Century Gothic" panose="020B0502020202020204" pitchFamily="34" charset="0"/>
              </a:rPr>
              <a:t>Architect</a:t>
            </a:r>
          </a:p>
        </p:txBody>
      </p:sp>
      <p:sp>
        <p:nvSpPr>
          <p:cNvPr id="4" name="TextBox 3">
            <a:extLst>
              <a:ext uri="{FF2B5EF4-FFF2-40B4-BE49-F238E27FC236}">
                <a16:creationId xmlns:a16="http://schemas.microsoft.com/office/drawing/2014/main" id="{693ECFA4-6492-4DD6-935A-737885E48F66}"/>
              </a:ext>
            </a:extLst>
          </p:cNvPr>
          <p:cNvSpPr txBox="1"/>
          <p:nvPr/>
        </p:nvSpPr>
        <p:spPr>
          <a:xfrm>
            <a:off x="250825" y="1196752"/>
            <a:ext cx="4248150" cy="32778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design new buildings so that people have practical, attractive, safe places in which to live and work.</a:t>
            </a:r>
          </a:p>
          <a:p>
            <a:pPr eaLnBrk="1" hangingPunct="1">
              <a:spcAft>
                <a:spcPts val="600"/>
              </a:spcAft>
              <a:defRPr/>
            </a:pPr>
            <a:r>
              <a:rPr lang="en-GB" sz="1600" dirty="0">
                <a:latin typeface="Century Gothic" panose="020B0502020202020204" pitchFamily="34" charset="0"/>
              </a:rPr>
              <a:t>You might also restore old buildings so they can be used for a new purpose.</a:t>
            </a:r>
          </a:p>
          <a:p>
            <a:pPr eaLnBrk="1" hangingPunct="1">
              <a:spcAft>
                <a:spcPts val="600"/>
              </a:spcAft>
              <a:defRPr/>
            </a:pPr>
            <a:r>
              <a:rPr lang="en-GB" sz="1600" dirty="0">
                <a:latin typeface="Century Gothic" panose="020B0502020202020204" pitchFamily="34" charset="0"/>
              </a:rPr>
              <a:t>You'd be responsible for a building project from the earliest stages through to completion, including designing the land around the building.</a:t>
            </a:r>
          </a:p>
          <a:p>
            <a:pPr eaLnBrk="1" hangingPunct="1">
              <a:spcAft>
                <a:spcPts val="600"/>
              </a:spcAft>
              <a:defRPr/>
            </a:pPr>
            <a:r>
              <a:rPr lang="en-GB" sz="1600" dirty="0">
                <a:latin typeface="Century Gothic" panose="020B0502020202020204" pitchFamily="34" charset="0"/>
              </a:rPr>
              <a:t>You'd talk with clients about their needs and expectations and draw designs for them to see and approve.</a:t>
            </a:r>
          </a:p>
        </p:txBody>
      </p:sp>
      <p:sp>
        <p:nvSpPr>
          <p:cNvPr id="9" name="TextBox 8">
            <a:hlinkClick r:id="rId2" action="ppaction://hlinksldjump"/>
            <a:extLst>
              <a:ext uri="{FF2B5EF4-FFF2-40B4-BE49-F238E27FC236}">
                <a16:creationId xmlns:a16="http://schemas.microsoft.com/office/drawing/2014/main" id="{C7B7065A-197F-41DE-B24E-29E695FE353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extLst>
              <a:ext uri="{FF2B5EF4-FFF2-40B4-BE49-F238E27FC236}">
                <a16:creationId xmlns:a16="http://schemas.microsoft.com/office/drawing/2014/main" id="{E4FCFB33-2FA6-4206-A98C-C24040543FA6}"/>
              </a:ext>
            </a:extLst>
          </p:cNvPr>
          <p:cNvSpPr txBox="1"/>
          <p:nvPr/>
        </p:nvSpPr>
        <p:spPr>
          <a:xfrm>
            <a:off x="4572000" y="6197242"/>
            <a:ext cx="424973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3"/>
              </a:rPr>
              <a:t>My World of Work Link</a:t>
            </a:r>
            <a:r>
              <a:rPr lang="en-US" sz="2000" u="sng" dirty="0">
                <a:solidFill>
                  <a:srgbClr val="0000FF"/>
                </a:solidFill>
                <a:latin typeface="Century Gothic" panose="020B0502020202020204" pitchFamily="34" charset="0"/>
              </a:rPr>
              <a:t> </a:t>
            </a:r>
          </a:p>
        </p:txBody>
      </p:sp>
      <p:sp>
        <p:nvSpPr>
          <p:cNvPr id="11" name="TextBox 10">
            <a:hlinkClick r:id="rId4" action="ppaction://hlinksldjump"/>
            <a:extLst>
              <a:ext uri="{FF2B5EF4-FFF2-40B4-BE49-F238E27FC236}">
                <a16:creationId xmlns:a16="http://schemas.microsoft.com/office/drawing/2014/main" id="{D162FE81-F064-4B75-A307-E4C058E77266}"/>
              </a:ext>
            </a:extLst>
          </p:cNvPr>
          <p:cNvSpPr txBox="1"/>
          <p:nvPr/>
        </p:nvSpPr>
        <p:spPr>
          <a:xfrm>
            <a:off x="1916748" y="6205538"/>
            <a:ext cx="228600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pic>
        <p:nvPicPr>
          <p:cNvPr id="33799" name="Picture 2">
            <a:hlinkClick r:id="rId3"/>
            <a:extLst>
              <a:ext uri="{FF2B5EF4-FFF2-40B4-BE49-F238E27FC236}">
                <a16:creationId xmlns:a16="http://schemas.microsoft.com/office/drawing/2014/main" id="{4743CF4F-3915-4B49-981E-9BFBBA681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1197298"/>
            <a:ext cx="39322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hlinkClick r:id="rId6"/>
            <a:extLst>
              <a:ext uri="{FF2B5EF4-FFF2-40B4-BE49-F238E27FC236}">
                <a16:creationId xmlns:a16="http://schemas.microsoft.com/office/drawing/2014/main" id="{C2C534C1-1045-485C-8881-DE7FEE160541}"/>
              </a:ext>
            </a:extLst>
          </p:cNvPr>
          <p:cNvSpPr txBox="1"/>
          <p:nvPr/>
        </p:nvSpPr>
        <p:spPr>
          <a:xfrm>
            <a:off x="4572000" y="5693246"/>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IOP Video</a:t>
            </a:r>
            <a:endParaRPr lang="en-US" sz="2000" u="sng" dirty="0">
              <a:solidFill>
                <a:srgbClr val="0000FF"/>
              </a:solidFill>
              <a:latin typeface="Century Gothic" panose="020B0502020202020204" pitchFamily="34" charset="0"/>
              <a:hlinkClick r:id="rId7"/>
            </a:endParaRPr>
          </a:p>
        </p:txBody>
      </p:sp>
      <p:sp>
        <p:nvSpPr>
          <p:cNvPr id="10" name="TextBox 9">
            <a:hlinkClick r:id="rId8" action="ppaction://hlinksldjump"/>
            <a:extLst>
              <a:ext uri="{FF2B5EF4-FFF2-40B4-BE49-F238E27FC236}">
                <a16:creationId xmlns:a16="http://schemas.microsoft.com/office/drawing/2014/main" id="{132FF7EB-BC50-45AD-9C38-5E3CE72D4E86}"/>
              </a:ext>
            </a:extLst>
          </p:cNvPr>
          <p:cNvSpPr txBox="1"/>
          <p:nvPr/>
        </p:nvSpPr>
        <p:spPr>
          <a:xfrm>
            <a:off x="179388"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4" name="TextBox 13">
            <a:hlinkClick r:id="rId9" action="ppaction://hlinksldjump"/>
            <a:extLst>
              <a:ext uri="{FF2B5EF4-FFF2-40B4-BE49-F238E27FC236}">
                <a16:creationId xmlns:a16="http://schemas.microsoft.com/office/drawing/2014/main" id="{79C7C74E-42F0-4C91-BDF8-2B56677BC82E}"/>
              </a:ext>
            </a:extLst>
          </p:cNvPr>
          <p:cNvSpPr txBox="1"/>
          <p:nvPr/>
        </p:nvSpPr>
        <p:spPr>
          <a:xfrm>
            <a:off x="179388" y="6189663"/>
            <a:ext cx="146304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Forces</a:t>
            </a:r>
          </a:p>
        </p:txBody>
      </p:sp>
      <p:sp>
        <p:nvSpPr>
          <p:cNvPr id="15" name="TextBox 14">
            <a:hlinkClick r:id="rId10" action="ppaction://hlinksldjump"/>
            <a:extLst>
              <a:ext uri="{FF2B5EF4-FFF2-40B4-BE49-F238E27FC236}">
                <a16:creationId xmlns:a16="http://schemas.microsoft.com/office/drawing/2014/main" id="{D162FE81-F064-4B75-A307-E4C058E77266}"/>
              </a:ext>
            </a:extLst>
          </p:cNvPr>
          <p:cNvSpPr txBox="1"/>
          <p:nvPr/>
        </p:nvSpPr>
        <p:spPr>
          <a:xfrm>
            <a:off x="179512" y="486090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sp>
        <p:nvSpPr>
          <p:cNvPr id="16" name="TextBox 15">
            <a:hlinkClick r:id="rId11" action="ppaction://hlinksldjump"/>
            <a:extLst>
              <a:ext uri="{FF2B5EF4-FFF2-40B4-BE49-F238E27FC236}">
                <a16:creationId xmlns:a16="http://schemas.microsoft.com/office/drawing/2014/main" id="{D162FE81-F064-4B75-A307-E4C058E77266}"/>
              </a:ext>
            </a:extLst>
          </p:cNvPr>
          <p:cNvSpPr txBox="1"/>
          <p:nvPr/>
        </p:nvSpPr>
        <p:spPr>
          <a:xfrm>
            <a:off x="179512" y="529294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7" name="Title 1">
            <a:extLst>
              <a:ext uri="{FF2B5EF4-FFF2-40B4-BE49-F238E27FC236}">
                <a16:creationId xmlns:a16="http://schemas.microsoft.com/office/drawing/2014/main" id="{4AE80A73-59F3-4714-89BD-3C9CEA3A0F29}"/>
              </a:ext>
            </a:extLst>
          </p:cNvPr>
          <p:cNvSpPr txBox="1">
            <a:spLocks/>
          </p:cNvSpPr>
          <p:nvPr/>
        </p:nvSpPr>
        <p:spPr bwMode="auto">
          <a:xfrm>
            <a:off x="4810125" y="4766915"/>
            <a:ext cx="39322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12F8812-51EA-4008-A1B4-360C8D3510AF}"/>
              </a:ext>
            </a:extLst>
          </p:cNvPr>
          <p:cNvSpPr>
            <a:spLocks noGrp="1"/>
          </p:cNvSpPr>
          <p:nvPr>
            <p:ph type="ctrTitle"/>
          </p:nvPr>
        </p:nvSpPr>
        <p:spPr>
          <a:xfrm>
            <a:off x="4277682" y="116632"/>
            <a:ext cx="4609207" cy="822325"/>
          </a:xfrm>
        </p:spPr>
        <p:txBody>
          <a:bodyPr/>
          <a:lstStyle/>
          <a:p>
            <a:pPr eaLnBrk="1" hangingPunct="1"/>
            <a:r>
              <a:rPr lang="en-GB" altLang="en-US" sz="3600" dirty="0">
                <a:solidFill>
                  <a:srgbClr val="0033CC"/>
                </a:solidFill>
                <a:latin typeface="Century Gothic" panose="020B0502020202020204" pitchFamily="34" charset="0"/>
              </a:rPr>
              <a:t>Archaeologist</a:t>
            </a:r>
          </a:p>
        </p:txBody>
      </p:sp>
      <p:sp>
        <p:nvSpPr>
          <p:cNvPr id="4" name="TextBox 3">
            <a:extLst>
              <a:ext uri="{FF2B5EF4-FFF2-40B4-BE49-F238E27FC236}">
                <a16:creationId xmlns:a16="http://schemas.microsoft.com/office/drawing/2014/main" id="{693ECFA4-6492-4DD6-935A-737885E48F66}"/>
              </a:ext>
            </a:extLst>
          </p:cNvPr>
          <p:cNvSpPr txBox="1"/>
          <p:nvPr/>
        </p:nvSpPr>
        <p:spPr>
          <a:xfrm>
            <a:off x="4283968" y="1103833"/>
            <a:ext cx="4609208" cy="369331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dig up buildings and objects from the past and share what you learn from them so people can learn more about the past.</a:t>
            </a:r>
          </a:p>
          <a:p>
            <a:pPr eaLnBrk="1" hangingPunct="1">
              <a:spcAft>
                <a:spcPts val="600"/>
              </a:spcAft>
              <a:defRPr/>
            </a:pPr>
            <a:r>
              <a:rPr lang="en-GB" sz="1600" dirty="0">
                <a:latin typeface="Century Gothic" panose="020B0502020202020204" pitchFamily="34" charset="0"/>
              </a:rPr>
              <a:t>You'd carefully uncover old buried buildings, settlements and objects in archaeological digs. You'd look for traces of the people who lived there - things like pottery, jewellery, bones, coins, seeds and animal remains.</a:t>
            </a:r>
          </a:p>
          <a:p>
            <a:pPr eaLnBrk="1" hangingPunct="1">
              <a:spcAft>
                <a:spcPts val="600"/>
              </a:spcAft>
              <a:defRPr/>
            </a:pPr>
            <a:r>
              <a:rPr lang="en-GB" sz="1600" dirty="0">
                <a:latin typeface="Century Gothic" panose="020B0502020202020204" pitchFamily="34" charset="0"/>
              </a:rPr>
              <a:t>Your discoveries would help people understand more about how the past influences our lives today. You'd help to preserve the past by assessing what impact new developments will have on historic sites.</a:t>
            </a:r>
          </a:p>
        </p:txBody>
      </p:sp>
      <p:sp>
        <p:nvSpPr>
          <p:cNvPr id="9" name="TextBox 8">
            <a:hlinkClick r:id="rId2" action="ppaction://hlinksldjump"/>
            <a:extLst>
              <a:ext uri="{FF2B5EF4-FFF2-40B4-BE49-F238E27FC236}">
                <a16:creationId xmlns:a16="http://schemas.microsoft.com/office/drawing/2014/main" id="{C7B7065A-197F-41DE-B24E-29E695FE353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extLst>
              <a:ext uri="{FF2B5EF4-FFF2-40B4-BE49-F238E27FC236}">
                <a16:creationId xmlns:a16="http://schemas.microsoft.com/office/drawing/2014/main" id="{E4FCFB33-2FA6-4206-A98C-C24040543FA6}"/>
              </a:ext>
            </a:extLst>
          </p:cNvPr>
          <p:cNvSpPr txBox="1"/>
          <p:nvPr/>
        </p:nvSpPr>
        <p:spPr>
          <a:xfrm>
            <a:off x="4572000" y="6197242"/>
            <a:ext cx="424973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My World of Work Link</a:t>
            </a:r>
            <a:r>
              <a:rPr lang="en-US" sz="2000" u="sng" dirty="0">
                <a:solidFill>
                  <a:srgbClr val="0000FF"/>
                </a:solidFill>
                <a:latin typeface="Century Gothic" panose="020B0502020202020204" pitchFamily="34" charset="0"/>
              </a:rPr>
              <a:t> </a:t>
            </a:r>
          </a:p>
        </p:txBody>
      </p:sp>
      <p:sp>
        <p:nvSpPr>
          <p:cNvPr id="11" name="TextBox 10">
            <a:hlinkClick r:id="rId5" action="ppaction://hlinksldjump"/>
            <a:extLst>
              <a:ext uri="{FF2B5EF4-FFF2-40B4-BE49-F238E27FC236}">
                <a16:creationId xmlns:a16="http://schemas.microsoft.com/office/drawing/2014/main" id="{D162FE81-F064-4B75-A307-E4C058E77266}"/>
              </a:ext>
            </a:extLst>
          </p:cNvPr>
          <p:cNvSpPr txBox="1"/>
          <p:nvPr/>
        </p:nvSpPr>
        <p:spPr>
          <a:xfrm>
            <a:off x="179388" y="6205538"/>
            <a:ext cx="228600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8" name="TextBox 7">
            <a:hlinkClick r:id="rId6"/>
            <a:extLst>
              <a:ext uri="{FF2B5EF4-FFF2-40B4-BE49-F238E27FC236}">
                <a16:creationId xmlns:a16="http://schemas.microsoft.com/office/drawing/2014/main" id="{C2C534C1-1045-485C-8881-DE7FEE160541}"/>
              </a:ext>
            </a:extLst>
          </p:cNvPr>
          <p:cNvSpPr txBox="1"/>
          <p:nvPr/>
        </p:nvSpPr>
        <p:spPr>
          <a:xfrm>
            <a:off x="4572000" y="5693246"/>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National Trust for Scotland</a:t>
            </a:r>
            <a:endParaRPr lang="en-US" sz="2000" u="sng" dirty="0">
              <a:solidFill>
                <a:srgbClr val="0000FF"/>
              </a:solidFill>
              <a:latin typeface="Century Gothic" panose="020B0502020202020204" pitchFamily="34" charset="0"/>
              <a:hlinkClick r:id="rId7"/>
            </a:endParaRPr>
          </a:p>
        </p:txBody>
      </p:sp>
      <p:sp>
        <p:nvSpPr>
          <p:cNvPr id="10" name="TextBox 9">
            <a:hlinkClick r:id="rId8" action="ppaction://hlinksldjump"/>
            <a:extLst>
              <a:ext uri="{FF2B5EF4-FFF2-40B4-BE49-F238E27FC236}">
                <a16:creationId xmlns:a16="http://schemas.microsoft.com/office/drawing/2014/main" id="{132FF7EB-BC50-45AD-9C38-5E3CE72D4E86}"/>
              </a:ext>
            </a:extLst>
          </p:cNvPr>
          <p:cNvSpPr txBox="1"/>
          <p:nvPr/>
        </p:nvSpPr>
        <p:spPr>
          <a:xfrm>
            <a:off x="179388"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pic>
        <p:nvPicPr>
          <p:cNvPr id="3074" name="Picture 2" descr="Five people on their hands and knees excavating in a rock-filled trench on a hillside with the sea in the background">
            <a:hlinkClick r:id="rId9"/>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a:stretch/>
        </p:blipFill>
        <p:spPr bwMode="auto">
          <a:xfrm>
            <a:off x="257111" y="980728"/>
            <a:ext cx="3752985" cy="425198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EADD6BAC-683A-4C06-8617-BEE96824AE46}"/>
              </a:ext>
            </a:extLst>
          </p:cNvPr>
          <p:cNvSpPr txBox="1">
            <a:spLocks/>
          </p:cNvSpPr>
          <p:nvPr/>
        </p:nvSpPr>
        <p:spPr bwMode="auto">
          <a:xfrm>
            <a:off x="251520" y="5127802"/>
            <a:ext cx="3752985" cy="60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National Trust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11"/>
            <a:extLst>
              <a:ext uri="{FF2B5EF4-FFF2-40B4-BE49-F238E27FC236}">
                <a16:creationId xmlns:a16="http://schemas.microsoft.com/office/drawing/2014/main" id="{04A7A16E-4D9E-44DA-B2D3-96FF1DB95ED6}"/>
              </a:ext>
            </a:extLst>
          </p:cNvPr>
          <p:cNvSpPr txBox="1"/>
          <p:nvPr/>
        </p:nvSpPr>
        <p:spPr>
          <a:xfrm>
            <a:off x="4572000" y="518919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Historic Environment Scotland</a:t>
            </a:r>
          </a:p>
        </p:txBody>
      </p:sp>
    </p:spTree>
    <p:extLst>
      <p:ext uri="{BB962C8B-B14F-4D97-AF65-F5344CB8AC3E}">
        <p14:creationId xmlns:p14="http://schemas.microsoft.com/office/powerpoint/2010/main" val="885396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982A415-50DD-48FA-8E03-9354F8365F2B}"/>
              </a:ext>
            </a:extLst>
          </p:cNvPr>
          <p:cNvSpPr>
            <a:spLocks noGrp="1"/>
          </p:cNvSpPr>
          <p:nvPr>
            <p:ph type="ctrTitle"/>
          </p:nvPr>
        </p:nvSpPr>
        <p:spPr>
          <a:xfrm>
            <a:off x="3995738" y="294524"/>
            <a:ext cx="4897437" cy="822325"/>
          </a:xfrm>
        </p:spPr>
        <p:txBody>
          <a:bodyPr/>
          <a:lstStyle/>
          <a:p>
            <a:pPr eaLnBrk="1" hangingPunct="1"/>
            <a:r>
              <a:rPr lang="en-GB" altLang="en-US" sz="3600" dirty="0" err="1">
                <a:solidFill>
                  <a:srgbClr val="0033CC"/>
                </a:solidFill>
                <a:latin typeface="Century Gothic" panose="020B0502020202020204" pitchFamily="34" charset="0"/>
              </a:rPr>
              <a:t>Astrochemist</a:t>
            </a:r>
            <a:r>
              <a:rPr lang="en-GB" altLang="en-US" sz="3600" dirty="0">
                <a:solidFill>
                  <a:srgbClr val="0033CC"/>
                </a:solidFill>
                <a:latin typeface="Century Gothic" panose="020B0502020202020204" pitchFamily="34" charset="0"/>
              </a:rPr>
              <a:t> (RSC)</a:t>
            </a:r>
          </a:p>
        </p:txBody>
      </p:sp>
      <p:sp>
        <p:nvSpPr>
          <p:cNvPr id="9" name="TextBox 8">
            <a:hlinkClick r:id="rId2" action="ppaction://hlinksldjump"/>
            <a:extLst>
              <a:ext uri="{FF2B5EF4-FFF2-40B4-BE49-F238E27FC236}">
                <a16:creationId xmlns:a16="http://schemas.microsoft.com/office/drawing/2014/main" id="{3A143B64-0DA2-43F9-AB5D-521838C55AF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A197F15C-9431-425F-891F-D408406A553C}"/>
              </a:ext>
            </a:extLst>
          </p:cNvPr>
          <p:cNvSpPr txBox="1"/>
          <p:nvPr/>
        </p:nvSpPr>
        <p:spPr>
          <a:xfrm>
            <a:off x="3995738" y="1222520"/>
            <a:ext cx="4911725" cy="3770263"/>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endParaRPr lang="en-GB" sz="1600" dirty="0">
              <a:latin typeface="Century Gothic" panose="020B0502020202020204" pitchFamily="34" charset="0"/>
            </a:endParaRPr>
          </a:p>
          <a:p>
            <a:pPr eaLnBrk="1" hangingPunct="1">
              <a:spcAft>
                <a:spcPts val="600"/>
              </a:spcAft>
              <a:defRPr/>
            </a:pPr>
            <a:r>
              <a:rPr lang="en-GB" sz="1600" dirty="0">
                <a:latin typeface="Century Gothic" panose="020B0502020202020204" pitchFamily="34" charset="0"/>
              </a:rPr>
              <a:t>This research is directed to investigating the chemistry and physics of the regions of space between the stars, known as interstellar medium. </a:t>
            </a:r>
          </a:p>
          <a:p>
            <a:pPr eaLnBrk="1" hangingPunct="1">
              <a:spcAft>
                <a:spcPts val="600"/>
              </a:spcAft>
              <a:defRPr/>
            </a:pPr>
            <a:r>
              <a:rPr lang="en-GB" sz="1600" dirty="0">
                <a:latin typeface="Century Gothic" panose="020B0502020202020204" pitchFamily="34" charset="0"/>
              </a:rPr>
              <a:t>To do this I use a range of experimental techniques including laser and light based approaches which help us understand the conditions in the interstellar medium. </a:t>
            </a:r>
          </a:p>
          <a:p>
            <a:pPr eaLnBrk="1" hangingPunct="1">
              <a:spcAft>
                <a:spcPts val="600"/>
              </a:spcAft>
              <a:defRPr/>
            </a:pPr>
            <a:r>
              <a:rPr lang="en-GB" sz="1600" dirty="0">
                <a:latin typeface="Century Gothic" panose="020B0502020202020204" pitchFamily="34" charset="0"/>
              </a:rPr>
              <a:t>Using the results that we obtain I write articles and prepare materials and talks for presenting at scientific conferences, where researchers meet to share their work and get new ideas. </a:t>
            </a:r>
          </a:p>
          <a:p>
            <a:pPr eaLnBrk="1" hangingPunct="1">
              <a:defRPr/>
            </a:pPr>
            <a:endParaRPr lang="en-GB" sz="1600" dirty="0">
              <a:latin typeface="Century Gothic" panose="020B0502020202020204" pitchFamily="34" charset="0"/>
            </a:endParaRPr>
          </a:p>
        </p:txBody>
      </p:sp>
      <p:sp>
        <p:nvSpPr>
          <p:cNvPr id="11" name="TextBox 10">
            <a:hlinkClick r:id="rId3"/>
            <a:extLst>
              <a:ext uri="{FF2B5EF4-FFF2-40B4-BE49-F238E27FC236}">
                <a16:creationId xmlns:a16="http://schemas.microsoft.com/office/drawing/2014/main" id="{0D19DBC7-8993-46D7-88F1-CF8A2B187480}"/>
              </a:ext>
            </a:extLst>
          </p:cNvPr>
          <p:cNvSpPr txBox="1"/>
          <p:nvPr/>
        </p:nvSpPr>
        <p:spPr>
          <a:xfrm>
            <a:off x="4643438" y="6092825"/>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a:t>
            </a:r>
            <a:endParaRPr lang="en-US" sz="2000" u="sng" dirty="0">
              <a:solidFill>
                <a:srgbClr val="0000FF"/>
              </a:solidFill>
              <a:latin typeface="Century Gothic" panose="020B0502020202020204" pitchFamily="34" charset="0"/>
              <a:hlinkClick r:id="rId4"/>
            </a:endParaRPr>
          </a:p>
        </p:txBody>
      </p:sp>
      <p:sp>
        <p:nvSpPr>
          <p:cNvPr id="10" name="TextBox 9">
            <a:hlinkClick r:id="rId5" action="ppaction://hlinksldjump"/>
            <a:extLst>
              <a:ext uri="{FF2B5EF4-FFF2-40B4-BE49-F238E27FC236}">
                <a16:creationId xmlns:a16="http://schemas.microsoft.com/office/drawing/2014/main" id="{42BB2400-E160-43DC-8695-4587A110D4BF}"/>
              </a:ext>
            </a:extLst>
          </p:cNvPr>
          <p:cNvSpPr txBox="1"/>
          <p:nvPr/>
        </p:nvSpPr>
        <p:spPr>
          <a:xfrm>
            <a:off x="250824" y="6093296"/>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Space</a:t>
            </a:r>
          </a:p>
        </p:txBody>
      </p:sp>
      <p:sp>
        <p:nvSpPr>
          <p:cNvPr id="12" name="TextBox 11">
            <a:hlinkClick r:id="rId6"/>
            <a:extLst>
              <a:ext uri="{FF2B5EF4-FFF2-40B4-BE49-F238E27FC236}">
                <a16:creationId xmlns:a16="http://schemas.microsoft.com/office/drawing/2014/main" id="{7CEE19F5-65A3-4AE1-9B6A-B377D51FD892}"/>
              </a:ext>
            </a:extLst>
          </p:cNvPr>
          <p:cNvSpPr txBox="1"/>
          <p:nvPr/>
        </p:nvSpPr>
        <p:spPr>
          <a:xfrm>
            <a:off x="4644008" y="558924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rPr>
              <a:t>SpaceCareers</a:t>
            </a:r>
            <a:r>
              <a:rPr lang="en-US" sz="2000" u="sng" dirty="0">
                <a:solidFill>
                  <a:srgbClr val="0000FF"/>
                </a:solidFill>
                <a:latin typeface="Century Gothic" panose="020B0502020202020204" pitchFamily="34" charset="0"/>
              </a:rPr>
              <a:t> Link</a:t>
            </a:r>
            <a:endParaRPr lang="en-US" sz="2000" u="sng" dirty="0">
              <a:solidFill>
                <a:srgbClr val="0000FF"/>
              </a:solidFill>
              <a:latin typeface="Century Gothic" panose="020B0502020202020204" pitchFamily="34" charset="0"/>
              <a:hlinkClick r:id="rId4"/>
            </a:endParaRPr>
          </a:p>
        </p:txBody>
      </p:sp>
      <p:pic>
        <p:nvPicPr>
          <p:cNvPr id="1026" name="Picture 2" descr="Image of John Thrower an astrochemist">
            <a:hlinkClick r:id="rId3"/>
            <a:extLst>
              <a:ext uri="{FF2B5EF4-FFF2-40B4-BE49-F238E27FC236}">
                <a16:creationId xmlns:a16="http://schemas.microsoft.com/office/drawing/2014/main" id="{8B8774BD-B9FC-4102-B8F9-73D128151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70" y="2217545"/>
            <a:ext cx="3193110" cy="242291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3E72B7A7-558B-4D2E-AFCE-F434DC9F9BF7}"/>
              </a:ext>
            </a:extLst>
          </p:cNvPr>
          <p:cNvSpPr txBox="1">
            <a:spLocks/>
          </p:cNvSpPr>
          <p:nvPr/>
        </p:nvSpPr>
        <p:spPr bwMode="auto">
          <a:xfrm>
            <a:off x="298769" y="4699782"/>
            <a:ext cx="3193111" cy="45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200" dirty="0">
                <a:latin typeface="Arial" panose="020B0604020202020204" pitchFamily="34" charset="0"/>
                <a:cs typeface="Arial" panose="020B0604020202020204" pitchFamily="34" charset="0"/>
              </a:rPr>
              <a:t>Reproduced with the permission of The Royal Society of Chemistry. </a:t>
            </a:r>
            <a:endParaRPr lang="en-GB" altLang="en-US" sz="1200" dirty="0">
              <a:solidFill>
                <a:srgbClr val="0033CC"/>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498751-6AC8-47D4-B7FD-25E2882791DE}"/>
              </a:ext>
            </a:extLst>
          </p:cNvPr>
          <p:cNvSpPr txBox="1">
            <a:spLocks/>
          </p:cNvSpPr>
          <p:nvPr/>
        </p:nvSpPr>
        <p:spPr bwMode="auto">
          <a:xfrm>
            <a:off x="3995738" y="4964787"/>
            <a:ext cx="4921501" cy="45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200" dirty="0">
                <a:latin typeface="Arial" panose="020B0604020202020204" pitchFamily="34" charset="0"/>
                <a:cs typeface="Arial" panose="020B0604020202020204" pitchFamily="34" charset="0"/>
              </a:rPr>
              <a:t>Reproduced with the permission of The Royal Society of Chemistry. </a:t>
            </a:r>
            <a:endParaRPr lang="en-GB" altLang="en-US" sz="12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3977E0F-0A74-4AB1-9098-E248F56DBC82}"/>
              </a:ext>
            </a:extLst>
          </p:cNvPr>
          <p:cNvSpPr>
            <a:spLocks noGrp="1"/>
          </p:cNvSpPr>
          <p:nvPr>
            <p:ph type="ctrTitle"/>
          </p:nvPr>
        </p:nvSpPr>
        <p:spPr>
          <a:xfrm>
            <a:off x="179512" y="769885"/>
            <a:ext cx="4104456" cy="822325"/>
          </a:xfrm>
        </p:spPr>
        <p:txBody>
          <a:bodyPr anchor="ctr" anchorCtr="1"/>
          <a:lstStyle/>
          <a:p>
            <a:pPr eaLnBrk="1" hangingPunct="1"/>
            <a:r>
              <a:rPr lang="en-GB" altLang="en-US" sz="3600" dirty="0">
                <a:solidFill>
                  <a:srgbClr val="0033CC"/>
                </a:solidFill>
                <a:latin typeface="Century Gothic" panose="020B0502020202020204" pitchFamily="34" charset="0"/>
              </a:rPr>
              <a:t>Astronomer</a:t>
            </a:r>
          </a:p>
        </p:txBody>
      </p:sp>
      <p:sp>
        <p:nvSpPr>
          <p:cNvPr id="9" name="TextBox 8">
            <a:hlinkClick r:id="rId2" action="ppaction://hlinksldjump"/>
            <a:extLst>
              <a:ext uri="{FF2B5EF4-FFF2-40B4-BE49-F238E27FC236}">
                <a16:creationId xmlns:a16="http://schemas.microsoft.com/office/drawing/2014/main" id="{15E5574F-0FB1-4263-9059-32017D06E99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AEBABB5-B3C5-4E86-9672-707505811E85}"/>
              </a:ext>
            </a:extLst>
          </p:cNvPr>
          <p:cNvSpPr txBox="1"/>
          <p:nvPr/>
        </p:nvSpPr>
        <p:spPr>
          <a:xfrm>
            <a:off x="179512" y="1659572"/>
            <a:ext cx="4104456"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observe and study huge stars and planets or tiny particles in space to help us understand more about how the universe works.</a:t>
            </a:r>
          </a:p>
          <a:p>
            <a:pPr eaLnBrk="1" hangingPunct="1">
              <a:spcAft>
                <a:spcPts val="600"/>
              </a:spcAft>
              <a:defRPr/>
            </a:pPr>
            <a:r>
              <a:rPr lang="en-GB" sz="1600" dirty="0">
                <a:latin typeface="Century Gothic" panose="020B0502020202020204" pitchFamily="34" charset="0"/>
              </a:rPr>
              <a:t>You'd take part in big research projects to look at objects and events in space. You'd collect data from the research and work out what it tells us about the origin and structure of the universe.</a:t>
            </a:r>
          </a:p>
          <a:p>
            <a:pPr eaLnBrk="1" hangingPunct="1">
              <a:spcAft>
                <a:spcPts val="600"/>
              </a:spcAft>
              <a:defRPr/>
            </a:pPr>
            <a:r>
              <a:rPr lang="en-GB" sz="1600" dirty="0">
                <a:latin typeface="Century Gothic" panose="020B0502020202020204" pitchFamily="34" charset="0"/>
              </a:rPr>
              <a:t>You'd use computers, optical and radio telescopes, spectroscopes, satellites, spacecraft and space probes to collect and analyse information.</a:t>
            </a:r>
          </a:p>
        </p:txBody>
      </p:sp>
      <p:sp>
        <p:nvSpPr>
          <p:cNvPr id="10" name="TextBox 9">
            <a:hlinkClick r:id="rId3"/>
            <a:extLst>
              <a:ext uri="{FF2B5EF4-FFF2-40B4-BE49-F238E27FC236}">
                <a16:creationId xmlns:a16="http://schemas.microsoft.com/office/drawing/2014/main" id="{8F4EB6AA-6B83-47DC-A826-9C11B4EC719D}"/>
              </a:ext>
            </a:extLst>
          </p:cNvPr>
          <p:cNvSpPr txBox="1"/>
          <p:nvPr/>
        </p:nvSpPr>
        <p:spPr>
          <a:xfrm>
            <a:off x="4689475" y="6124575"/>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4" name="TextBox 13">
            <a:hlinkClick r:id="rId4"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5" name="TextBox 14">
            <a:hlinkClick r:id="rId5" action="ppaction://hlinksldjump"/>
            <a:extLst>
              <a:ext uri="{FF2B5EF4-FFF2-40B4-BE49-F238E27FC236}">
                <a16:creationId xmlns:a16="http://schemas.microsoft.com/office/drawing/2014/main" id="{42BB2400-E160-43DC-8695-4587A110D4BF}"/>
              </a:ext>
            </a:extLst>
          </p:cNvPr>
          <p:cNvSpPr txBox="1"/>
          <p:nvPr/>
        </p:nvSpPr>
        <p:spPr>
          <a:xfrm>
            <a:off x="250824" y="569324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Space</a:t>
            </a:r>
          </a:p>
        </p:txBody>
      </p:sp>
      <p:sp>
        <p:nvSpPr>
          <p:cNvPr id="12" name="TextBox 11">
            <a:hlinkClick r:id="rId6"/>
            <a:extLst>
              <a:ext uri="{FF2B5EF4-FFF2-40B4-BE49-F238E27FC236}">
                <a16:creationId xmlns:a16="http://schemas.microsoft.com/office/drawing/2014/main" id="{FDE11728-0A0D-4D75-BA47-13F4DCCC965B}"/>
              </a:ext>
            </a:extLst>
          </p:cNvPr>
          <p:cNvSpPr txBox="1"/>
          <p:nvPr/>
        </p:nvSpPr>
        <p:spPr>
          <a:xfrm>
            <a:off x="4674493" y="504517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IOP Video</a:t>
            </a:r>
            <a:endParaRPr lang="en-US" sz="2000" u="sng" dirty="0">
              <a:solidFill>
                <a:srgbClr val="0000FF"/>
              </a:solidFill>
              <a:latin typeface="Century Gothic" panose="020B0502020202020204" pitchFamily="34" charset="0"/>
            </a:endParaRPr>
          </a:p>
        </p:txBody>
      </p:sp>
      <p:sp>
        <p:nvSpPr>
          <p:cNvPr id="16" name="TextBox 15">
            <a:hlinkClick r:id="rId7"/>
            <a:extLst>
              <a:ext uri="{FF2B5EF4-FFF2-40B4-BE49-F238E27FC236}">
                <a16:creationId xmlns:a16="http://schemas.microsoft.com/office/drawing/2014/main" id="{54593BBA-84F4-498C-A6E8-016918CE1954}"/>
              </a:ext>
            </a:extLst>
          </p:cNvPr>
          <p:cNvSpPr txBox="1"/>
          <p:nvPr/>
        </p:nvSpPr>
        <p:spPr>
          <a:xfrm>
            <a:off x="4674493" y="558924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rPr>
              <a:t>SpaceCareers</a:t>
            </a:r>
            <a:r>
              <a:rPr lang="en-US" sz="2000" u="sng" dirty="0">
                <a:solidFill>
                  <a:srgbClr val="0000FF"/>
                </a:solidFill>
                <a:latin typeface="Century Gothic" panose="020B0502020202020204" pitchFamily="34" charset="0"/>
              </a:rPr>
              <a:t> Link</a:t>
            </a:r>
            <a:endParaRPr lang="en-US" sz="2000" u="sng" dirty="0">
              <a:solidFill>
                <a:srgbClr val="0000FF"/>
              </a:solidFill>
              <a:latin typeface="Century Gothic" panose="020B0502020202020204" pitchFamily="34" charset="0"/>
              <a:hlinkClick r:id="rId8"/>
            </a:endParaRPr>
          </a:p>
        </p:txBody>
      </p:sp>
      <p:pic>
        <p:nvPicPr>
          <p:cNvPr id="1026" name="Picture 2">
            <a:hlinkClick r:id="rId9"/>
            <a:extLst>
              <a:ext uri="{FF2B5EF4-FFF2-40B4-BE49-F238E27FC236}">
                <a16:creationId xmlns:a16="http://schemas.microsoft.com/office/drawing/2014/main" id="{B145A576-BD3F-46A3-A90B-DDCC057CD2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2420" y="816610"/>
            <a:ext cx="3274287" cy="327428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3F12CFA2-0E50-4250-9B72-4D453E9BB844}"/>
              </a:ext>
            </a:extLst>
          </p:cNvPr>
          <p:cNvSpPr txBox="1">
            <a:spLocks/>
          </p:cNvSpPr>
          <p:nvPr/>
        </p:nvSpPr>
        <p:spPr bwMode="auto">
          <a:xfrm>
            <a:off x="5018913" y="4072201"/>
            <a:ext cx="3274286" cy="36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200" dirty="0">
                <a:latin typeface="Arial" panose="020B0604020202020204" pitchFamily="34" charset="0"/>
                <a:cs typeface="Arial" panose="020B0604020202020204" pitchFamily="34" charset="0"/>
              </a:rPr>
              <a:t>©Institute of Physics.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8CCDA343-FE06-4BC3-9B8F-3EFDF1AFABF8}"/>
              </a:ext>
            </a:extLst>
          </p:cNvPr>
          <p:cNvSpPr>
            <a:spLocks noGrp="1"/>
          </p:cNvSpPr>
          <p:nvPr>
            <p:ph type="ctrTitle"/>
          </p:nvPr>
        </p:nvSpPr>
        <p:spPr>
          <a:xfrm>
            <a:off x="250824" y="692150"/>
            <a:ext cx="4105152" cy="822325"/>
          </a:xfrm>
        </p:spPr>
        <p:txBody>
          <a:bodyPr/>
          <a:lstStyle/>
          <a:p>
            <a:pPr eaLnBrk="1" hangingPunct="1"/>
            <a:r>
              <a:rPr lang="en-GB" altLang="en-US" sz="3600" dirty="0">
                <a:solidFill>
                  <a:srgbClr val="0033CC"/>
                </a:solidFill>
                <a:latin typeface="Century Gothic" panose="020B0502020202020204" pitchFamily="34" charset="0"/>
              </a:rPr>
              <a:t>Astrophysicist</a:t>
            </a:r>
          </a:p>
        </p:txBody>
      </p:sp>
      <p:sp>
        <p:nvSpPr>
          <p:cNvPr id="9" name="TextBox 8">
            <a:hlinkClick r:id="rId2" action="ppaction://hlinksldjump"/>
            <a:extLst>
              <a:ext uri="{FF2B5EF4-FFF2-40B4-BE49-F238E27FC236}">
                <a16:creationId xmlns:a16="http://schemas.microsoft.com/office/drawing/2014/main" id="{22733EF9-7362-4AA3-91E0-2AE213F4230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F3C2C2A-F84A-4623-B8AF-1DD3F155D7FA}"/>
              </a:ext>
            </a:extLst>
          </p:cNvPr>
          <p:cNvSpPr txBox="1"/>
          <p:nvPr/>
        </p:nvSpPr>
        <p:spPr>
          <a:xfrm>
            <a:off x="251643" y="1700808"/>
            <a:ext cx="4104333" cy="352404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Catherine studied an </a:t>
            </a:r>
            <a:r>
              <a:rPr lang="en-GB" sz="1600" dirty="0" err="1">
                <a:latin typeface="Century Gothic" pitchFamily="34" charset="0"/>
              </a:rPr>
              <a:t>MPhys</a:t>
            </a:r>
            <a:r>
              <a:rPr lang="en-GB" sz="1600" dirty="0">
                <a:latin typeface="Century Gothic" pitchFamily="34" charset="0"/>
              </a:rPr>
              <a:t> degree in Astrophysics at Edinburgh University. </a:t>
            </a:r>
          </a:p>
          <a:p>
            <a:pPr eaLnBrk="1" hangingPunct="1">
              <a:spcAft>
                <a:spcPts val="600"/>
              </a:spcAft>
              <a:defRPr/>
            </a:pPr>
            <a:r>
              <a:rPr lang="en-GB" sz="1600" dirty="0">
                <a:latin typeface="Century Gothic" pitchFamily="34" charset="0"/>
              </a:rPr>
              <a:t>She then went on to do a PhD at Oxford. </a:t>
            </a:r>
          </a:p>
          <a:p>
            <a:pPr eaLnBrk="1" hangingPunct="1">
              <a:spcAft>
                <a:spcPts val="600"/>
              </a:spcAft>
              <a:defRPr/>
            </a:pPr>
            <a:r>
              <a:rPr lang="en-GB" sz="1600" dirty="0">
                <a:latin typeface="Century Gothic" pitchFamily="34" charset="0"/>
              </a:rPr>
              <a:t>Catherine uses NASA's famous Hubble Telescope, as well as several large telescopes in Hawaii, to try and understand some of the mysteries of the universe. </a:t>
            </a:r>
          </a:p>
          <a:p>
            <a:pPr eaLnBrk="1" hangingPunct="1">
              <a:spcAft>
                <a:spcPts val="600"/>
              </a:spcAft>
              <a:defRPr/>
            </a:pPr>
            <a:r>
              <a:rPr lang="en-GB" sz="1600" dirty="0">
                <a:latin typeface="Century Gothic" pitchFamily="34" charset="0"/>
              </a:rPr>
              <a:t>"At the moment we're trying to get funding to build telescopes up in space that are bigger and better than Hubble," says Catherine.</a:t>
            </a:r>
          </a:p>
        </p:txBody>
      </p:sp>
      <p:sp>
        <p:nvSpPr>
          <p:cNvPr id="7" name="TextBox 6">
            <a:hlinkClick r:id="rId3"/>
            <a:extLst>
              <a:ext uri="{FF2B5EF4-FFF2-40B4-BE49-F238E27FC236}">
                <a16:creationId xmlns:a16="http://schemas.microsoft.com/office/drawing/2014/main" id="{FDEE9370-9196-4F01-910E-A205D6F34F6D}"/>
              </a:ext>
            </a:extLst>
          </p:cNvPr>
          <p:cNvSpPr txBox="1"/>
          <p:nvPr/>
        </p:nvSpPr>
        <p:spPr>
          <a:xfrm>
            <a:off x="4675188" y="61976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IOP Profile</a:t>
            </a:r>
          </a:p>
        </p:txBody>
      </p:sp>
      <p:sp>
        <p:nvSpPr>
          <p:cNvPr id="12" name="TextBox 11">
            <a:hlinkClick r:id="rId4"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3" name="TextBox 12">
            <a:hlinkClick r:id="rId5" action="ppaction://hlinksldjump"/>
            <a:extLst>
              <a:ext uri="{FF2B5EF4-FFF2-40B4-BE49-F238E27FC236}">
                <a16:creationId xmlns:a16="http://schemas.microsoft.com/office/drawing/2014/main" id="{42BB2400-E160-43DC-8695-4587A110D4BF}"/>
              </a:ext>
            </a:extLst>
          </p:cNvPr>
          <p:cNvSpPr txBox="1"/>
          <p:nvPr/>
        </p:nvSpPr>
        <p:spPr>
          <a:xfrm>
            <a:off x="250824" y="569324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Space</a:t>
            </a:r>
          </a:p>
        </p:txBody>
      </p:sp>
      <p:sp>
        <p:nvSpPr>
          <p:cNvPr id="11" name="Title 1">
            <a:extLst>
              <a:ext uri="{FF2B5EF4-FFF2-40B4-BE49-F238E27FC236}">
                <a16:creationId xmlns:a16="http://schemas.microsoft.com/office/drawing/2014/main" id="{344A5E54-9DF5-474E-9FBC-4C70BAC1DB41}"/>
              </a:ext>
            </a:extLst>
          </p:cNvPr>
          <p:cNvSpPr txBox="1">
            <a:spLocks/>
          </p:cNvSpPr>
          <p:nvPr/>
        </p:nvSpPr>
        <p:spPr bwMode="auto">
          <a:xfrm>
            <a:off x="263606" y="5206729"/>
            <a:ext cx="2133470" cy="36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GB" sz="1200" dirty="0">
                <a:latin typeface="Arial" panose="020B0604020202020204" pitchFamily="34" charset="0"/>
                <a:cs typeface="Arial" panose="020B0604020202020204" pitchFamily="34" charset="0"/>
              </a:rPr>
              <a:t>©Institute of Physics.</a:t>
            </a:r>
          </a:p>
        </p:txBody>
      </p:sp>
      <p:sp>
        <p:nvSpPr>
          <p:cNvPr id="15" name="TextBox 14">
            <a:hlinkClick r:id="rId6"/>
            <a:extLst>
              <a:ext uri="{FF2B5EF4-FFF2-40B4-BE49-F238E27FC236}">
                <a16:creationId xmlns:a16="http://schemas.microsoft.com/office/drawing/2014/main" id="{D06B07C5-7ED4-4123-B7DC-D19B20622656}"/>
              </a:ext>
            </a:extLst>
          </p:cNvPr>
          <p:cNvSpPr txBox="1"/>
          <p:nvPr/>
        </p:nvSpPr>
        <p:spPr>
          <a:xfrm>
            <a:off x="4675188" y="569318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My World of Work Video</a:t>
            </a:r>
            <a:endParaRPr lang="en-US" sz="2000" u="sng" dirty="0">
              <a:solidFill>
                <a:srgbClr val="0000FF"/>
              </a:solidFill>
              <a:latin typeface="Century Gothic" panose="020B0502020202020204" pitchFamily="34" charset="0"/>
            </a:endParaRPr>
          </a:p>
        </p:txBody>
      </p:sp>
      <p:sp>
        <p:nvSpPr>
          <p:cNvPr id="16" name="TextBox 15">
            <a:hlinkClick r:id="rId7"/>
            <a:extLst>
              <a:ext uri="{FF2B5EF4-FFF2-40B4-BE49-F238E27FC236}">
                <a16:creationId xmlns:a16="http://schemas.microsoft.com/office/drawing/2014/main" id="{17BC5EE2-EBFD-4245-A1CF-E60AB8FFD21B}"/>
              </a:ext>
            </a:extLst>
          </p:cNvPr>
          <p:cNvSpPr txBox="1"/>
          <p:nvPr/>
        </p:nvSpPr>
        <p:spPr>
          <a:xfrm>
            <a:off x="4675188" y="5189130"/>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7"/>
              </a:rPr>
              <a:t>NERC / UKRI : Physicist Video</a:t>
            </a:r>
            <a:endParaRPr lang="en-US" sz="2000" u="sng" dirty="0">
              <a:solidFill>
                <a:srgbClr val="0000FF"/>
              </a:solidFill>
              <a:latin typeface="Century Gothic" panose="020B0502020202020204" pitchFamily="34" charset="0"/>
            </a:endParaRPr>
          </a:p>
        </p:txBody>
      </p:sp>
      <p:sp>
        <p:nvSpPr>
          <p:cNvPr id="14" name="Title 1">
            <a:extLst>
              <a:ext uri="{FF2B5EF4-FFF2-40B4-BE49-F238E27FC236}">
                <a16:creationId xmlns:a16="http://schemas.microsoft.com/office/drawing/2014/main" id="{555C3903-3070-49FF-BC54-1B7C12E24C54}"/>
              </a:ext>
            </a:extLst>
          </p:cNvPr>
          <p:cNvSpPr txBox="1">
            <a:spLocks/>
          </p:cNvSpPr>
          <p:nvPr/>
        </p:nvSpPr>
        <p:spPr bwMode="auto">
          <a:xfrm>
            <a:off x="4702578" y="4077072"/>
            <a:ext cx="4104334"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UKRI / Natural Environment Research Council. ©NERC</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3" name="Picture 2">
            <a:hlinkClick r:id="rId8" action="ppaction://hlinksldjump"/>
            <a:extLst>
              <a:ext uri="{FF2B5EF4-FFF2-40B4-BE49-F238E27FC236}">
                <a16:creationId xmlns:a16="http://schemas.microsoft.com/office/drawing/2014/main" id="{0299450E-3FA3-483A-9380-096AF9B22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2630" y="1037397"/>
            <a:ext cx="4218798" cy="300558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009998D0-AD67-42F1-A63B-5688180C6909}"/>
              </a:ext>
            </a:extLst>
          </p:cNvPr>
          <p:cNvSpPr>
            <a:spLocks noGrp="1"/>
          </p:cNvSpPr>
          <p:nvPr>
            <p:ph type="ctrTitle"/>
          </p:nvPr>
        </p:nvSpPr>
        <p:spPr>
          <a:xfrm>
            <a:off x="248652" y="692150"/>
            <a:ext cx="8562732" cy="822325"/>
          </a:xfrm>
        </p:spPr>
        <p:txBody>
          <a:bodyPr/>
          <a:lstStyle/>
          <a:p>
            <a:pPr eaLnBrk="1" hangingPunct="1"/>
            <a:r>
              <a:rPr lang="en-GB" altLang="en-US" sz="3600" dirty="0">
                <a:solidFill>
                  <a:srgbClr val="0033CC"/>
                </a:solidFill>
                <a:latin typeface="Century Gothic" panose="020B0502020202020204" pitchFamily="34" charset="0"/>
              </a:rPr>
              <a:t>Audiologist</a:t>
            </a:r>
          </a:p>
        </p:txBody>
      </p:sp>
      <p:sp>
        <p:nvSpPr>
          <p:cNvPr id="9" name="TextBox 8">
            <a:hlinkClick r:id="rId2" action="ppaction://hlinksldjump"/>
            <a:extLst>
              <a:ext uri="{FF2B5EF4-FFF2-40B4-BE49-F238E27FC236}">
                <a16:creationId xmlns:a16="http://schemas.microsoft.com/office/drawing/2014/main" id="{7CD9EC23-1202-406B-A86F-C1D24CA7681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4619027-3CD4-4A61-8A7E-E5709869CA62}"/>
              </a:ext>
            </a:extLst>
          </p:cNvPr>
          <p:cNvSpPr txBox="1"/>
          <p:nvPr/>
        </p:nvSpPr>
        <p:spPr>
          <a:xfrm>
            <a:off x="4788024" y="1750164"/>
            <a:ext cx="4023360" cy="270843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help people to hear better by testing their hearing and finding the right solution for each individual.</a:t>
            </a:r>
          </a:p>
          <a:p>
            <a:pPr eaLnBrk="1" hangingPunct="1">
              <a:spcAft>
                <a:spcPts val="600"/>
              </a:spcAft>
              <a:defRPr/>
            </a:pPr>
            <a:r>
              <a:rPr lang="en-GB" sz="1600" dirty="0">
                <a:latin typeface="Century Gothic" panose="020B0502020202020204" pitchFamily="34" charset="0"/>
              </a:rPr>
              <a:t>You would test children and adults' hearing and find out how to help each individual so their hearing improves.</a:t>
            </a:r>
          </a:p>
          <a:p>
            <a:pPr eaLnBrk="1" hangingPunct="1">
              <a:spcAft>
                <a:spcPts val="600"/>
              </a:spcAft>
              <a:defRPr/>
            </a:pPr>
            <a:r>
              <a:rPr lang="en-GB" sz="1600" dirty="0">
                <a:latin typeface="Century Gothic" panose="020B0502020202020204" pitchFamily="34" charset="0"/>
              </a:rPr>
              <a:t>You'd support people who have lost their hearing and people who have medical conditions that affect their hearing or balance.</a:t>
            </a:r>
          </a:p>
        </p:txBody>
      </p:sp>
      <p:sp>
        <p:nvSpPr>
          <p:cNvPr id="13" name="TextBox 12">
            <a:hlinkClick r:id="rId3" action="ppaction://hlinksldjump"/>
            <a:extLst>
              <a:ext uri="{FF2B5EF4-FFF2-40B4-BE49-F238E27FC236}">
                <a16:creationId xmlns:a16="http://schemas.microsoft.com/office/drawing/2014/main" id="{D162FE81-F064-4B75-A307-E4C058E77266}"/>
              </a:ext>
            </a:extLst>
          </p:cNvPr>
          <p:cNvSpPr txBox="1"/>
          <p:nvPr/>
        </p:nvSpPr>
        <p:spPr>
          <a:xfrm>
            <a:off x="251520" y="602128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4" name="Title 1">
            <a:extLst>
              <a:ext uri="{FF2B5EF4-FFF2-40B4-BE49-F238E27FC236}">
                <a16:creationId xmlns:a16="http://schemas.microsoft.com/office/drawing/2014/main" id="{77790CDF-C36A-4F97-94A5-207D134796CA}"/>
              </a:ext>
            </a:extLst>
          </p:cNvPr>
          <p:cNvSpPr txBox="1">
            <a:spLocks/>
          </p:cNvSpPr>
          <p:nvPr/>
        </p:nvSpPr>
        <p:spPr bwMode="auto">
          <a:xfrm>
            <a:off x="248651" y="4869160"/>
            <a:ext cx="429176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5" name="TextBox 14">
            <a:hlinkClick r:id="rId4"/>
            <a:extLst>
              <a:ext uri="{FF2B5EF4-FFF2-40B4-BE49-F238E27FC236}">
                <a16:creationId xmlns:a16="http://schemas.microsoft.com/office/drawing/2014/main" id="{03FD4127-0834-4044-B6CB-B0D40EF2D9A7}"/>
              </a:ext>
            </a:extLst>
          </p:cNvPr>
          <p:cNvSpPr txBox="1"/>
          <p:nvPr/>
        </p:nvSpPr>
        <p:spPr>
          <a:xfrm>
            <a:off x="4675188" y="605322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pic>
        <p:nvPicPr>
          <p:cNvPr id="3074" name="Picture 2" descr="https://www.careers.nhs.scot/media/40899/medical-photographer.jpg?width=850">
            <a:hlinkClick r:id="rId5"/>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248651" y="1700808"/>
            <a:ext cx="4291766" cy="31217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rId5"/>
            <a:extLst>
              <a:ext uri="{FF2B5EF4-FFF2-40B4-BE49-F238E27FC236}">
                <a16:creationId xmlns:a16="http://schemas.microsoft.com/office/drawing/2014/main" id="{74659E92-6038-454D-B79C-DAE4AB358C03}"/>
              </a:ext>
            </a:extLst>
          </p:cNvPr>
          <p:cNvSpPr txBox="1"/>
          <p:nvPr/>
        </p:nvSpPr>
        <p:spPr>
          <a:xfrm>
            <a:off x="4675188" y="5517232"/>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sp>
        <p:nvSpPr>
          <p:cNvPr id="16" name="TextBox 15">
            <a:hlinkClick r:id="rId7" action="ppaction://hlinksldjump"/>
            <a:extLst>
              <a:ext uri="{FF2B5EF4-FFF2-40B4-BE49-F238E27FC236}">
                <a16:creationId xmlns:a16="http://schemas.microsoft.com/office/drawing/2014/main" id="{42BB2400-E160-43DC-8695-4587A110D4BF}"/>
              </a:ext>
            </a:extLst>
          </p:cNvPr>
          <p:cNvSpPr txBox="1"/>
          <p:nvPr/>
        </p:nvSpPr>
        <p:spPr>
          <a:xfrm>
            <a:off x="251520" y="551723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2" name="TextBox 11">
            <a:hlinkClick r:id="rId8"/>
            <a:extLst>
              <a:ext uri="{FF2B5EF4-FFF2-40B4-BE49-F238E27FC236}">
                <a16:creationId xmlns:a16="http://schemas.microsoft.com/office/drawing/2014/main" id="{4EA8FCED-EDA8-444D-8C97-EF09EBD36689}"/>
              </a:ext>
            </a:extLst>
          </p:cNvPr>
          <p:cNvSpPr txBox="1"/>
          <p:nvPr/>
        </p:nvSpPr>
        <p:spPr>
          <a:xfrm>
            <a:off x="4675188" y="501317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Radio Scotland - Dream Job</a:t>
            </a:r>
            <a:endParaRPr lang="en-US" sz="2000" u="sng" dirty="0">
              <a:solidFill>
                <a:srgbClr val="0000FF"/>
              </a:solidFill>
              <a:latin typeface="Century Gothic" panose="020B0502020202020204" pitchFamily="34" charset="0"/>
              <a:hlinkClick r:id="rId9"/>
            </a:endParaRPr>
          </a:p>
        </p:txBody>
      </p:sp>
    </p:spTree>
    <p:extLst>
      <p:ext uri="{BB962C8B-B14F-4D97-AF65-F5344CB8AC3E}">
        <p14:creationId xmlns:p14="http://schemas.microsoft.com/office/powerpoint/2010/main" val="100647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0C0A45BD-D22C-4ECF-813F-9B0EB4275878}"/>
              </a:ext>
            </a:extLst>
          </p:cNvPr>
          <p:cNvSpPr>
            <a:spLocks noGrp="1"/>
          </p:cNvSpPr>
          <p:nvPr>
            <p:ph type="ctrTitle"/>
          </p:nvPr>
        </p:nvSpPr>
        <p:spPr>
          <a:xfrm>
            <a:off x="4956813" y="187576"/>
            <a:ext cx="3817119" cy="822325"/>
          </a:xfrm>
        </p:spPr>
        <p:txBody>
          <a:bodyPr/>
          <a:lstStyle/>
          <a:p>
            <a:pPr eaLnBrk="1" hangingPunct="1"/>
            <a:r>
              <a:rPr lang="en-GB" altLang="en-US" sz="3600" dirty="0">
                <a:solidFill>
                  <a:srgbClr val="0033CC"/>
                </a:solidFill>
                <a:latin typeface="Century Gothic" panose="020B0502020202020204" pitchFamily="34" charset="0"/>
              </a:rPr>
              <a:t>Baker</a:t>
            </a:r>
          </a:p>
        </p:txBody>
      </p:sp>
      <p:sp>
        <p:nvSpPr>
          <p:cNvPr id="9" name="TextBox 8">
            <a:hlinkClick r:id="rId2" action="ppaction://hlinksldjump"/>
            <a:extLst>
              <a:ext uri="{FF2B5EF4-FFF2-40B4-BE49-F238E27FC236}">
                <a16:creationId xmlns:a16="http://schemas.microsoft.com/office/drawing/2014/main" id="{A0662279-A5DA-42AD-8C26-CFF75BA0EF1B}"/>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3078333-BF23-44E0-9626-56867875D89D}"/>
              </a:ext>
            </a:extLst>
          </p:cNvPr>
          <p:cNvSpPr txBox="1"/>
          <p:nvPr/>
        </p:nvSpPr>
        <p:spPr>
          <a:xfrm>
            <a:off x="251520" y="1034727"/>
            <a:ext cx="4176464" cy="4431983"/>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make baked goods for customers in shops and supermarkets. Or you’d bake and sell your hand-made products in a small craft bakery or delicatessen.</a:t>
            </a:r>
          </a:p>
          <a:p>
            <a:pPr eaLnBrk="1" hangingPunct="1">
              <a:spcAft>
                <a:spcPts val="600"/>
              </a:spcAft>
              <a:defRPr/>
            </a:pPr>
            <a:r>
              <a:rPr lang="en-GB" sz="1600" dirty="0">
                <a:latin typeface="Century Gothic" panose="020B0502020202020204" pitchFamily="34" charset="0"/>
              </a:rPr>
              <a:t>As well as bread and rolls, you’d make other items such as pastries, pies, cakes and biscuits. You’d also decorate and fill them with cream, fruit, jam or icing so they look appetising and taste delicious.</a:t>
            </a:r>
          </a:p>
          <a:p>
            <a:pPr eaLnBrk="1" hangingPunct="1">
              <a:defRPr/>
            </a:pPr>
            <a:r>
              <a:rPr lang="en-GB" sz="1600" dirty="0">
                <a:latin typeface="Century Gothic" panose="020B0502020202020204" pitchFamily="34" charset="0"/>
              </a:rPr>
              <a:t>You would:</a:t>
            </a:r>
          </a:p>
          <a:p>
            <a:pPr eaLnBrk="1" hangingPunct="1">
              <a:defRPr/>
            </a:pPr>
            <a:r>
              <a:rPr lang="en-GB" sz="1600" dirty="0">
                <a:latin typeface="Century Gothic" panose="020B0502020202020204" pitchFamily="34" charset="0"/>
              </a:rPr>
              <a:t>•Weigh out the ingredients</a:t>
            </a:r>
          </a:p>
          <a:p>
            <a:pPr eaLnBrk="1" hangingPunct="1">
              <a:defRPr/>
            </a:pPr>
            <a:r>
              <a:rPr lang="en-GB" sz="1600" dirty="0">
                <a:latin typeface="Century Gothic" panose="020B0502020202020204" pitchFamily="34" charset="0"/>
              </a:rPr>
              <a:t>•Mix the ingredients according to the recipe</a:t>
            </a:r>
          </a:p>
          <a:p>
            <a:pPr eaLnBrk="1" hangingPunct="1">
              <a:defRPr/>
            </a:pPr>
            <a:r>
              <a:rPr lang="en-GB" sz="1600" dirty="0">
                <a:latin typeface="Century Gothic" panose="020B0502020202020204" pitchFamily="34" charset="0"/>
              </a:rPr>
              <a:t>•Work out cooking times</a:t>
            </a:r>
          </a:p>
          <a:p>
            <a:pPr eaLnBrk="1" hangingPunct="1">
              <a:defRPr/>
            </a:pPr>
            <a:r>
              <a:rPr lang="en-GB" sz="1600" dirty="0">
                <a:latin typeface="Century Gothic" panose="020B0502020202020204" pitchFamily="34" charset="0"/>
              </a:rPr>
              <a:t>•Shape the individual products</a:t>
            </a:r>
          </a:p>
          <a:p>
            <a:pPr eaLnBrk="1" hangingPunct="1">
              <a:defRPr/>
            </a:pPr>
            <a:r>
              <a:rPr lang="en-GB" sz="1600" dirty="0">
                <a:latin typeface="Century Gothic" panose="020B0502020202020204" pitchFamily="34" charset="0"/>
              </a:rPr>
              <a:t>•Bake the goods in ovens</a:t>
            </a:r>
          </a:p>
        </p:txBody>
      </p:sp>
      <p:sp>
        <p:nvSpPr>
          <p:cNvPr id="10" name="TextBox 9">
            <a:hlinkClick r:id="rId3"/>
            <a:extLst>
              <a:ext uri="{FF2B5EF4-FFF2-40B4-BE49-F238E27FC236}">
                <a16:creationId xmlns:a16="http://schemas.microsoft.com/office/drawing/2014/main" id="{763CE1F0-3E79-4457-8DD6-2BA12E7C6502}"/>
              </a:ext>
            </a:extLst>
          </p:cNvPr>
          <p:cNvSpPr txBox="1"/>
          <p:nvPr/>
        </p:nvSpPr>
        <p:spPr>
          <a:xfrm>
            <a:off x="4689475" y="6124575"/>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23912" name="AutoShape 13" descr="Image result for baker scotland">
            <a:extLst>
              <a:ext uri="{FF2B5EF4-FFF2-40B4-BE49-F238E27FC236}">
                <a16:creationId xmlns:a16="http://schemas.microsoft.com/office/drawing/2014/main" id="{29EA530A-2C16-4074-BF94-773316A90238}"/>
              </a:ext>
            </a:extLst>
          </p:cNvPr>
          <p:cNvSpPr>
            <a:spLocks noChangeAspect="1" noChangeArrowheads="1"/>
          </p:cNvSpPr>
          <p:nvPr/>
        </p:nvSpPr>
        <p:spPr bwMode="auto">
          <a:xfrm>
            <a:off x="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2" name="TextBox 11">
            <a:hlinkClick r:id="rId4" action="ppaction://hlinksldjump"/>
            <a:extLst>
              <a:ext uri="{FF2B5EF4-FFF2-40B4-BE49-F238E27FC236}">
                <a16:creationId xmlns:a16="http://schemas.microsoft.com/office/drawing/2014/main" id="{FB91D7E8-6D3B-4BFF-AC4E-F100E5E68FD1}"/>
              </a:ext>
            </a:extLst>
          </p:cNvPr>
          <p:cNvSpPr txBox="1"/>
          <p:nvPr/>
        </p:nvSpPr>
        <p:spPr>
          <a:xfrm>
            <a:off x="438944" y="6165304"/>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1" name="TextBox 10">
            <a:hlinkClick r:id="rId5"/>
            <a:extLst>
              <a:ext uri="{FF2B5EF4-FFF2-40B4-BE49-F238E27FC236}">
                <a16:creationId xmlns:a16="http://schemas.microsoft.com/office/drawing/2014/main" id="{5DF27B96-0B80-4447-858C-B137FDE64815}"/>
              </a:ext>
            </a:extLst>
          </p:cNvPr>
          <p:cNvSpPr txBox="1"/>
          <p:nvPr/>
        </p:nvSpPr>
        <p:spPr>
          <a:xfrm>
            <a:off x="4675188" y="554917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Radio Scotland - Dream Job</a:t>
            </a:r>
            <a:endParaRPr lang="en-US" sz="2000" u="sng" dirty="0">
              <a:solidFill>
                <a:srgbClr val="0000FF"/>
              </a:solidFill>
              <a:latin typeface="Century Gothic" panose="020B0502020202020204" pitchFamily="34" charset="0"/>
              <a:hlinkClick r:id="rId6"/>
            </a:endParaRPr>
          </a:p>
        </p:txBody>
      </p:sp>
      <p:pic>
        <p:nvPicPr>
          <p:cNvPr id="3" name="Picture 2" descr="A box filled with different types of food on a plate&#10;&#10;Description automatically generated">
            <a:extLst>
              <a:ext uri="{FF2B5EF4-FFF2-40B4-BE49-F238E27FC236}">
                <a16:creationId xmlns:a16="http://schemas.microsoft.com/office/drawing/2014/main" id="{DE4A6CFA-B00B-4E10-9950-0B429BA312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16018" y="1034727"/>
            <a:ext cx="4235962" cy="3663033"/>
          </a:xfrm>
          <a:prstGeom prst="rect">
            <a:avLst/>
          </a:prstGeom>
        </p:spPr>
      </p:pic>
      <p:sp>
        <p:nvSpPr>
          <p:cNvPr id="5" name="Rectangle 4">
            <a:extLst>
              <a:ext uri="{FF2B5EF4-FFF2-40B4-BE49-F238E27FC236}">
                <a16:creationId xmlns:a16="http://schemas.microsoft.com/office/drawing/2014/main" id="{48E2E46C-3B23-4D85-A3E6-DD5C25499E54}"/>
              </a:ext>
            </a:extLst>
          </p:cNvPr>
          <p:cNvSpPr/>
          <p:nvPr/>
        </p:nvSpPr>
        <p:spPr>
          <a:xfrm>
            <a:off x="4716018" y="4685184"/>
            <a:ext cx="4235962" cy="246221"/>
          </a:xfrm>
          <a:prstGeom prst="rect">
            <a:avLst/>
          </a:prstGeom>
        </p:spPr>
        <p:txBody>
          <a:bodyPr wrap="square">
            <a:spAutoFit/>
          </a:bodyPr>
          <a:lstStyle/>
          <a:p>
            <a:pPr lvl="0" algn="ctr" eaLnBrk="1" hangingPunct="1"/>
            <a:r>
              <a:rPr lang="en-GB" sz="1000" dirty="0">
                <a:solidFill>
                  <a:prstClr val="black"/>
                </a:solidFill>
                <a:latin typeface="Arial" panose="020B0604020202020204" pitchFamily="34" charset="0"/>
              </a:rPr>
              <a:t>Reproduced with the permission of Gordon Johnston</a:t>
            </a:r>
            <a:endParaRPr lang="en-GB" altLang="en-US" sz="1000" dirty="0">
              <a:solidFill>
                <a:srgbClr val="0033CC"/>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175B6EE-E385-4C3B-B31E-5BEBE3FCAEDE}"/>
              </a:ext>
            </a:extLst>
          </p:cNvPr>
          <p:cNvSpPr>
            <a:spLocks noGrp="1"/>
          </p:cNvSpPr>
          <p:nvPr>
            <p:ph type="ctrTitle"/>
          </p:nvPr>
        </p:nvSpPr>
        <p:spPr>
          <a:xfrm>
            <a:off x="433388" y="981075"/>
            <a:ext cx="8132762" cy="749300"/>
          </a:xfrm>
        </p:spPr>
        <p:txBody>
          <a:bodyPr/>
          <a:lstStyle/>
          <a:p>
            <a:pPr eaLnBrk="1" hangingPunct="1"/>
            <a:r>
              <a:rPr lang="en-GB" altLang="en-US">
                <a:solidFill>
                  <a:srgbClr val="0033CC"/>
                </a:solidFill>
                <a:latin typeface="Century Gothic" panose="020B0502020202020204" pitchFamily="34" charset="0"/>
                <a:ea typeface="Verdana" panose="020B0604030504040204" pitchFamily="34" charset="0"/>
                <a:cs typeface="Verdana" panose="020B0604030504040204" pitchFamily="34" charset="0"/>
              </a:rPr>
              <a:t>From BGE Science to Careers</a:t>
            </a:r>
          </a:p>
        </p:txBody>
      </p:sp>
      <p:sp>
        <p:nvSpPr>
          <p:cNvPr id="4" name="TextBox 3">
            <a:hlinkClick r:id="rId3" action="ppaction://hlinksldjump"/>
            <a:extLst>
              <a:ext uri="{FF2B5EF4-FFF2-40B4-BE49-F238E27FC236}">
                <a16:creationId xmlns:a16="http://schemas.microsoft.com/office/drawing/2014/main" id="{5B970D31-DF62-4171-9F2E-4CD51ABFE75C}"/>
              </a:ext>
            </a:extLst>
          </p:cNvPr>
          <p:cNvSpPr txBox="1"/>
          <p:nvPr/>
        </p:nvSpPr>
        <p:spPr>
          <a:xfrm>
            <a:off x="1376363" y="2161251"/>
            <a:ext cx="6391275"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2400"/>
              </a:spcBef>
              <a:spcAft>
                <a:spcPts val="2400"/>
              </a:spcAft>
              <a:defRPr/>
            </a:pPr>
            <a:r>
              <a:rPr lang="en-GB" sz="3200" dirty="0">
                <a:solidFill>
                  <a:srgbClr val="0033CC"/>
                </a:solidFill>
                <a:latin typeface="Century Gothic" panose="020B0502020202020204" pitchFamily="34" charset="0"/>
              </a:rPr>
              <a:t>Planet Earth</a:t>
            </a:r>
          </a:p>
        </p:txBody>
      </p:sp>
      <p:sp>
        <p:nvSpPr>
          <p:cNvPr id="7" name="TextBox 6">
            <a:hlinkClick r:id="rId4" action="ppaction://hlinksldjump"/>
            <a:extLst>
              <a:ext uri="{FF2B5EF4-FFF2-40B4-BE49-F238E27FC236}">
                <a16:creationId xmlns:a16="http://schemas.microsoft.com/office/drawing/2014/main" id="{65C2B45F-6102-4AC6-9B6E-1E8BAFD843D1}"/>
              </a:ext>
            </a:extLst>
          </p:cNvPr>
          <p:cNvSpPr txBox="1"/>
          <p:nvPr/>
        </p:nvSpPr>
        <p:spPr>
          <a:xfrm>
            <a:off x="1376363" y="3057520"/>
            <a:ext cx="6391275"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2400"/>
              </a:spcBef>
              <a:spcAft>
                <a:spcPts val="2400"/>
              </a:spcAft>
              <a:defRPr/>
            </a:pPr>
            <a:r>
              <a:rPr lang="en-GB" sz="3200" dirty="0">
                <a:solidFill>
                  <a:srgbClr val="0033CC"/>
                </a:solidFill>
                <a:latin typeface="Century Gothic" panose="020B0502020202020204" pitchFamily="34" charset="0"/>
              </a:rPr>
              <a:t>Electricity, Forces and Waves</a:t>
            </a:r>
          </a:p>
        </p:txBody>
      </p:sp>
      <p:sp>
        <p:nvSpPr>
          <p:cNvPr id="8" name="TextBox 7">
            <a:hlinkClick r:id="rId5" action="ppaction://hlinksldjump"/>
            <a:extLst>
              <a:ext uri="{FF2B5EF4-FFF2-40B4-BE49-F238E27FC236}">
                <a16:creationId xmlns:a16="http://schemas.microsoft.com/office/drawing/2014/main" id="{84032DB9-0CF7-4058-9BD4-DB4C950C37B3}"/>
              </a:ext>
            </a:extLst>
          </p:cNvPr>
          <p:cNvSpPr txBox="1"/>
          <p:nvPr/>
        </p:nvSpPr>
        <p:spPr>
          <a:xfrm>
            <a:off x="1376363" y="3993624"/>
            <a:ext cx="6391275"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2400"/>
              </a:spcBef>
              <a:spcAft>
                <a:spcPts val="2400"/>
              </a:spcAft>
              <a:defRPr/>
            </a:pPr>
            <a:r>
              <a:rPr lang="en-GB" sz="3200" dirty="0">
                <a:solidFill>
                  <a:srgbClr val="0033CC"/>
                </a:solidFill>
                <a:latin typeface="Century Gothic" panose="020B0502020202020204" pitchFamily="34" charset="0"/>
              </a:rPr>
              <a:t>Biological Systems</a:t>
            </a:r>
          </a:p>
        </p:txBody>
      </p:sp>
      <p:sp>
        <p:nvSpPr>
          <p:cNvPr id="10" name="TextBox 9">
            <a:hlinkClick r:id="rId6" action="ppaction://hlinksldjump"/>
            <a:extLst>
              <a:ext uri="{FF2B5EF4-FFF2-40B4-BE49-F238E27FC236}">
                <a16:creationId xmlns:a16="http://schemas.microsoft.com/office/drawing/2014/main" id="{FFB7D40F-575F-401E-ABF3-1C59A7EFA9A4}"/>
              </a:ext>
            </a:extLst>
          </p:cNvPr>
          <p:cNvSpPr txBox="1"/>
          <p:nvPr/>
        </p:nvSpPr>
        <p:spPr>
          <a:xfrm>
            <a:off x="1376363" y="4929728"/>
            <a:ext cx="6391275"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2400"/>
              </a:spcBef>
              <a:spcAft>
                <a:spcPts val="2400"/>
              </a:spcAft>
              <a:defRPr/>
            </a:pPr>
            <a:r>
              <a:rPr lang="en-GB" sz="3200" dirty="0">
                <a:solidFill>
                  <a:srgbClr val="0033CC"/>
                </a:solidFill>
                <a:latin typeface="Century Gothic" panose="020B0502020202020204" pitchFamily="34" charset="0"/>
              </a:rPr>
              <a:t>Materials</a:t>
            </a:r>
          </a:p>
        </p:txBody>
      </p:sp>
      <p:sp>
        <p:nvSpPr>
          <p:cNvPr id="12" name="TextBox 11">
            <a:hlinkClick r:id="rId7" action="ppaction://hlinksldjump"/>
            <a:extLst>
              <a:ext uri="{FF2B5EF4-FFF2-40B4-BE49-F238E27FC236}">
                <a16:creationId xmlns:a16="http://schemas.microsoft.com/office/drawing/2014/main" id="{FB275BCA-8358-4555-922A-E9295CE870E5}"/>
              </a:ext>
            </a:extLst>
          </p:cNvPr>
          <p:cNvSpPr txBox="1"/>
          <p:nvPr/>
        </p:nvSpPr>
        <p:spPr>
          <a:xfrm>
            <a:off x="358775" y="6064250"/>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3" name="TextBox 12">
            <a:hlinkClick r:id="rId8" action="ppaction://hlinksldjump"/>
            <a:extLst>
              <a:ext uri="{FF2B5EF4-FFF2-40B4-BE49-F238E27FC236}">
                <a16:creationId xmlns:a16="http://schemas.microsoft.com/office/drawing/2014/main" id="{D9CD8227-42D9-41FD-8045-0367A3886863}"/>
              </a:ext>
            </a:extLst>
          </p:cNvPr>
          <p:cNvSpPr txBox="1"/>
          <p:nvPr/>
        </p:nvSpPr>
        <p:spPr>
          <a:xfrm>
            <a:off x="4859338" y="6064250"/>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4" name="TextBox 13">
            <a:hlinkClick r:id="rId9" action="ppaction://hlinksldjump"/>
            <a:extLst>
              <a:ext uri="{FF2B5EF4-FFF2-40B4-BE49-F238E27FC236}">
                <a16:creationId xmlns:a16="http://schemas.microsoft.com/office/drawing/2014/main" id="{EEC813C3-9E6E-41B0-900C-080B94E67BC0}"/>
              </a:ext>
            </a:extLst>
          </p:cNvPr>
          <p:cNvSpPr txBox="1"/>
          <p:nvPr/>
        </p:nvSpPr>
        <p:spPr>
          <a:xfrm>
            <a:off x="5580111" y="188640"/>
            <a:ext cx="3240361"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800" dirty="0">
                <a:solidFill>
                  <a:srgbClr val="0033CC"/>
                </a:solidFill>
              </a:rPr>
              <a:t>Acknowledgements</a:t>
            </a:r>
          </a:p>
        </p:txBody>
      </p:sp>
      <p:sp>
        <p:nvSpPr>
          <p:cNvPr id="15" name="TextBox 14">
            <a:hlinkClick r:id="rId10" action="ppaction://hlinksldjump"/>
            <a:extLst>
              <a:ext uri="{FF2B5EF4-FFF2-40B4-BE49-F238E27FC236}">
                <a16:creationId xmlns:a16="http://schemas.microsoft.com/office/drawing/2014/main" id="{2B3B2E23-327B-4E9F-9D00-CA389976F922}"/>
              </a:ext>
            </a:extLst>
          </p:cNvPr>
          <p:cNvSpPr txBox="1"/>
          <p:nvPr/>
        </p:nvSpPr>
        <p:spPr>
          <a:xfrm>
            <a:off x="395536" y="188640"/>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Introduction</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D90B754D-A302-4FF8-8BA2-AE83DA78C78D}"/>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Biomedical Scientist</a:t>
            </a:r>
          </a:p>
        </p:txBody>
      </p:sp>
      <p:sp>
        <p:nvSpPr>
          <p:cNvPr id="9" name="TextBox 8">
            <a:hlinkClick r:id="rId3" action="ppaction://hlinksldjump"/>
            <a:extLst>
              <a:ext uri="{FF2B5EF4-FFF2-40B4-BE49-F238E27FC236}">
                <a16:creationId xmlns:a16="http://schemas.microsoft.com/office/drawing/2014/main" id="{3A6DFDD7-F7AD-407B-9814-05B1D30FBC3A}"/>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2CAA7A3F-8D4B-44E4-B354-22CC9457801B}"/>
              </a:ext>
            </a:extLst>
          </p:cNvPr>
          <p:cNvSpPr txBox="1"/>
          <p:nvPr/>
        </p:nvSpPr>
        <p:spPr>
          <a:xfrm>
            <a:off x="250825" y="1557338"/>
            <a:ext cx="3968677"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test blood, tissue and fluid samples from ill people so they can be diagnosed and treated as soon as possible.</a:t>
            </a:r>
          </a:p>
          <a:p>
            <a:pPr eaLnBrk="1" hangingPunct="1">
              <a:spcAft>
                <a:spcPts val="600"/>
              </a:spcAft>
              <a:defRPr/>
            </a:pPr>
            <a:r>
              <a:rPr lang="en-GB" sz="1600" dirty="0">
                <a:latin typeface="Century Gothic" panose="020B0502020202020204" pitchFamily="34" charset="0"/>
              </a:rPr>
              <a:t>You’d use computers and hi-tech equipment to test and analyse biological samples in a laboratory and identify a patient’s disease or condition. Your findings will help doctors and healthcare professionals to decide what medical treatment to give.</a:t>
            </a:r>
          </a:p>
          <a:p>
            <a:pPr eaLnBrk="1" hangingPunct="1">
              <a:spcAft>
                <a:spcPts val="600"/>
              </a:spcAft>
              <a:defRPr/>
            </a:pPr>
            <a:r>
              <a:rPr lang="en-GB" sz="1600" dirty="0">
                <a:latin typeface="Century Gothic" panose="020B0502020202020204" pitchFamily="34" charset="0"/>
              </a:rPr>
              <a:t>Sometimes you’d meet patients, who may be anxious and upset, to discuss their condition and get samples.</a:t>
            </a:r>
          </a:p>
        </p:txBody>
      </p:sp>
      <p:sp>
        <p:nvSpPr>
          <p:cNvPr id="10" name="TextBox 9">
            <a:hlinkClick r:id="rId4"/>
            <a:extLst>
              <a:ext uri="{FF2B5EF4-FFF2-40B4-BE49-F238E27FC236}">
                <a16:creationId xmlns:a16="http://schemas.microsoft.com/office/drawing/2014/main" id="{E01F29B2-8E56-4033-A0A6-EEEE76FDEFDF}"/>
              </a:ext>
            </a:extLst>
          </p:cNvPr>
          <p:cNvSpPr txBox="1"/>
          <p:nvPr/>
        </p:nvSpPr>
        <p:spPr>
          <a:xfrm>
            <a:off x="4644008" y="5817319"/>
            <a:ext cx="4217987" cy="70802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Including video </a:t>
            </a:r>
          </a:p>
        </p:txBody>
      </p:sp>
      <p:sp>
        <p:nvSpPr>
          <p:cNvPr id="11" name="TextBox 10">
            <a:hlinkClick r:id="rId5"/>
            <a:extLst>
              <a:ext uri="{FF2B5EF4-FFF2-40B4-BE49-F238E27FC236}">
                <a16:creationId xmlns:a16="http://schemas.microsoft.com/office/drawing/2014/main" id="{2D461CE7-6321-444B-A529-DEF86737A8E0}"/>
              </a:ext>
            </a:extLst>
          </p:cNvPr>
          <p:cNvSpPr txBox="1"/>
          <p:nvPr/>
        </p:nvSpPr>
        <p:spPr>
          <a:xfrm>
            <a:off x="4675188" y="526119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endParaRPr lang="en-US" sz="2000" u="sng" dirty="0">
              <a:solidFill>
                <a:srgbClr val="0000FF"/>
              </a:solidFill>
              <a:latin typeface="Century Gothic" panose="020B0502020202020204" pitchFamily="34" charset="0"/>
              <a:hlinkClick r:id="rId6"/>
            </a:endParaRPr>
          </a:p>
        </p:txBody>
      </p:sp>
      <p:sp>
        <p:nvSpPr>
          <p:cNvPr id="12" name="TextBox 11">
            <a:hlinkClick r:id="rId7" action="ppaction://hlinksldjump"/>
            <a:extLst>
              <a:ext uri="{FF2B5EF4-FFF2-40B4-BE49-F238E27FC236}">
                <a16:creationId xmlns:a16="http://schemas.microsoft.com/office/drawing/2014/main" id="{FB91D7E8-6D3B-4BFF-AC4E-F100E5E68FD1}"/>
              </a:ext>
            </a:extLst>
          </p:cNvPr>
          <p:cNvSpPr txBox="1"/>
          <p:nvPr/>
        </p:nvSpPr>
        <p:spPr>
          <a:xfrm>
            <a:off x="251520" y="6165304"/>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pic>
        <p:nvPicPr>
          <p:cNvPr id="3" name="Picture 2" descr="A picture containing indoor, cabinet, kitchen, sitting&#10;&#10;Description automatically generated">
            <a:hlinkClick r:id="rId5"/>
            <a:extLst>
              <a:ext uri="{FF2B5EF4-FFF2-40B4-BE49-F238E27FC236}">
                <a16:creationId xmlns:a16="http://schemas.microsoft.com/office/drawing/2014/main" id="{B9F24A0C-CFA7-49A2-A771-A61B24D33DB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4932040" y="1514475"/>
            <a:ext cx="3968677" cy="3207344"/>
          </a:xfrm>
          <a:prstGeom prst="rect">
            <a:avLst/>
          </a:prstGeom>
        </p:spPr>
      </p:pic>
      <p:sp>
        <p:nvSpPr>
          <p:cNvPr id="13" name="Title 1">
            <a:extLst>
              <a:ext uri="{FF2B5EF4-FFF2-40B4-BE49-F238E27FC236}">
                <a16:creationId xmlns:a16="http://schemas.microsoft.com/office/drawing/2014/main" id="{B2084CD0-55D4-416E-9CB0-5FFB8B4BB40F}"/>
              </a:ext>
            </a:extLst>
          </p:cNvPr>
          <p:cNvSpPr txBox="1">
            <a:spLocks/>
          </p:cNvSpPr>
          <p:nvPr/>
        </p:nvSpPr>
        <p:spPr bwMode="auto">
          <a:xfrm>
            <a:off x="4932040" y="4685073"/>
            <a:ext cx="3968677"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D7829A5E-1B5A-4EEE-916F-B07A818B7566}"/>
              </a:ext>
            </a:extLst>
          </p:cNvPr>
          <p:cNvSpPr>
            <a:spLocks noGrp="1"/>
          </p:cNvSpPr>
          <p:nvPr>
            <p:ph type="ctrTitle"/>
          </p:nvPr>
        </p:nvSpPr>
        <p:spPr>
          <a:xfrm>
            <a:off x="3563888" y="233826"/>
            <a:ext cx="5318107" cy="822325"/>
          </a:xfrm>
        </p:spPr>
        <p:txBody>
          <a:bodyPr/>
          <a:lstStyle/>
          <a:p>
            <a:pPr eaLnBrk="1" hangingPunct="1"/>
            <a:r>
              <a:rPr lang="en-GB" altLang="en-US" sz="3600" dirty="0">
                <a:solidFill>
                  <a:srgbClr val="0033CC"/>
                </a:solidFill>
                <a:latin typeface="Century Gothic" panose="020B0502020202020204" pitchFamily="34" charset="0"/>
              </a:rPr>
              <a:t>Biotechnologist</a:t>
            </a:r>
          </a:p>
        </p:txBody>
      </p:sp>
      <p:sp>
        <p:nvSpPr>
          <p:cNvPr id="9" name="TextBox 8">
            <a:hlinkClick r:id="rId4" action="ppaction://hlinksldjump"/>
            <a:extLst>
              <a:ext uri="{FF2B5EF4-FFF2-40B4-BE49-F238E27FC236}">
                <a16:creationId xmlns:a16="http://schemas.microsoft.com/office/drawing/2014/main" id="{F0162A7F-FDC9-4F93-8BA0-B0D3714ACE5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97E46B50-D568-438B-B4F0-AD615D4D8E36}"/>
              </a:ext>
            </a:extLst>
          </p:cNvPr>
          <p:cNvSpPr txBox="1"/>
          <p:nvPr/>
        </p:nvSpPr>
        <p:spPr>
          <a:xfrm>
            <a:off x="3923928" y="1124744"/>
            <a:ext cx="4983535" cy="43396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use your biology knowledge to come up with products and processes that improve our health, our food and our world.</a:t>
            </a:r>
          </a:p>
          <a:p>
            <a:pPr eaLnBrk="1" hangingPunct="1">
              <a:spcAft>
                <a:spcPts val="600"/>
              </a:spcAft>
              <a:defRPr/>
            </a:pPr>
            <a:r>
              <a:rPr lang="en-GB" sz="1600" dirty="0">
                <a:latin typeface="Century Gothic" panose="020B0502020202020204" pitchFamily="34" charset="0"/>
              </a:rPr>
              <a:t>In medical biotechnology and biotherapeutics you might:</a:t>
            </a:r>
          </a:p>
          <a:p>
            <a:pPr marL="225425" indent="-165100" eaLnBrk="1" hangingPunct="1">
              <a:defRPr/>
            </a:pPr>
            <a:r>
              <a:rPr lang="en-GB" sz="1600" dirty="0">
                <a:latin typeface="Century Gothic" panose="020B0502020202020204" pitchFamily="34" charset="0"/>
              </a:rPr>
              <a:t>• Research genetics, proteins, antibodies, viruses, plants, fungi, bacteria and diseases</a:t>
            </a:r>
          </a:p>
          <a:p>
            <a:pPr marL="225425" indent="-165100" eaLnBrk="1" hangingPunct="1">
              <a:defRPr/>
            </a:pPr>
            <a:r>
              <a:rPr lang="en-GB" sz="1600" dirty="0">
                <a:latin typeface="Century Gothic" panose="020B0502020202020204" pitchFamily="34" charset="0"/>
              </a:rPr>
              <a:t>• Develop treatments for genetic causes of disease</a:t>
            </a:r>
          </a:p>
          <a:p>
            <a:pPr marL="225425" indent="-165100" eaLnBrk="1" hangingPunct="1">
              <a:spcAft>
                <a:spcPts val="600"/>
              </a:spcAft>
              <a:defRPr/>
            </a:pPr>
            <a:r>
              <a:rPr lang="en-GB" sz="1600" dirty="0">
                <a:latin typeface="Century Gothic" panose="020B0502020202020204" pitchFamily="34" charset="0"/>
              </a:rPr>
              <a:t>• Produce medicines using techniques such as cell   culture and genetic modification</a:t>
            </a:r>
          </a:p>
          <a:p>
            <a:pPr eaLnBrk="1" hangingPunct="1">
              <a:spcAft>
                <a:spcPts val="600"/>
              </a:spcAft>
              <a:defRPr/>
            </a:pPr>
            <a:r>
              <a:rPr lang="en-GB" sz="1600" dirty="0">
                <a:latin typeface="Century Gothic" panose="020B0502020202020204" pitchFamily="34" charset="0"/>
              </a:rPr>
              <a:t>In industrial biotechnology, you might:</a:t>
            </a:r>
          </a:p>
          <a:p>
            <a:pPr marL="225425" indent="-165100" eaLnBrk="1" hangingPunct="1">
              <a:defRPr/>
            </a:pPr>
            <a:r>
              <a:rPr lang="en-GB" sz="1600" dirty="0">
                <a:latin typeface="Century Gothic" panose="020B0502020202020204" pitchFamily="34" charset="0"/>
              </a:rPr>
              <a:t>• Produce enzymes for use in food and drink</a:t>
            </a:r>
          </a:p>
          <a:p>
            <a:pPr marL="225425" indent="-165100" eaLnBrk="1" hangingPunct="1">
              <a:defRPr/>
            </a:pPr>
            <a:r>
              <a:rPr lang="en-GB" sz="1600" dirty="0">
                <a:latin typeface="Century Gothic" panose="020B0502020202020204" pitchFamily="34" charset="0"/>
              </a:rPr>
              <a:t>• Create biological detergents and dyes</a:t>
            </a:r>
          </a:p>
          <a:p>
            <a:pPr marL="225425" indent="-165100" eaLnBrk="1" hangingPunct="1">
              <a:defRPr/>
            </a:pPr>
            <a:r>
              <a:rPr lang="en-GB" sz="1600" dirty="0">
                <a:latin typeface="Century Gothic" panose="020B0502020202020204" pitchFamily="34" charset="0"/>
              </a:rPr>
              <a:t>• Improve animal feed</a:t>
            </a:r>
          </a:p>
          <a:p>
            <a:pPr marL="225425" indent="-165100" eaLnBrk="1" hangingPunct="1">
              <a:defRPr/>
            </a:pPr>
            <a:r>
              <a:rPr lang="en-GB" sz="1600" dirty="0">
                <a:latin typeface="Century Gothic" panose="020B0502020202020204" pitchFamily="34" charset="0"/>
              </a:rPr>
              <a:t>• Genetically modify crops</a:t>
            </a:r>
          </a:p>
        </p:txBody>
      </p:sp>
      <p:sp>
        <p:nvSpPr>
          <p:cNvPr id="10" name="TextBox 9">
            <a:hlinkClick r:id="rId5"/>
            <a:extLst>
              <a:ext uri="{FF2B5EF4-FFF2-40B4-BE49-F238E27FC236}">
                <a16:creationId xmlns:a16="http://schemas.microsoft.com/office/drawing/2014/main" id="{6F3BFEC4-239D-45CF-8F45-9AB2B4630A30}"/>
              </a:ext>
            </a:extLst>
          </p:cNvPr>
          <p:cNvSpPr txBox="1"/>
          <p:nvPr/>
        </p:nvSpPr>
        <p:spPr>
          <a:xfrm>
            <a:off x="4689475" y="6124575"/>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2" name="TextBox 11">
            <a:hlinkClick r:id="rId6"/>
            <a:extLst>
              <a:ext uri="{FF2B5EF4-FFF2-40B4-BE49-F238E27FC236}">
                <a16:creationId xmlns:a16="http://schemas.microsoft.com/office/drawing/2014/main" id="{0A95B1F3-411E-47BC-A447-A974B90B5387}"/>
              </a:ext>
            </a:extLst>
          </p:cNvPr>
          <p:cNvSpPr txBox="1"/>
          <p:nvPr/>
        </p:nvSpPr>
        <p:spPr>
          <a:xfrm>
            <a:off x="4689476" y="5661248"/>
            <a:ext cx="419252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dirty="0">
                <a:solidFill>
                  <a:srgbClr val="0000FF"/>
                </a:solidFill>
                <a:latin typeface="Century Gothic" panose="020B0502020202020204" pitchFamily="34" charset="0"/>
                <a:hlinkClick r:id="rId6"/>
              </a:rPr>
              <a:t>CPI Apprentice Interview</a:t>
            </a:r>
            <a:endParaRPr lang="en-US" dirty="0">
              <a:solidFill>
                <a:srgbClr val="0000FF"/>
              </a:solidFill>
              <a:latin typeface="Century Gothic" panose="020B0502020202020204" pitchFamily="34" charset="0"/>
            </a:endParaRPr>
          </a:p>
        </p:txBody>
      </p:sp>
      <p:sp>
        <p:nvSpPr>
          <p:cNvPr id="13" name="TextBox 12">
            <a:hlinkClick r:id="rId7" action="ppaction://hlinksldjump"/>
            <a:extLst>
              <a:ext uri="{FF2B5EF4-FFF2-40B4-BE49-F238E27FC236}">
                <a16:creationId xmlns:a16="http://schemas.microsoft.com/office/drawing/2014/main" id="{FB91D7E8-6D3B-4BFF-AC4E-F100E5E68FD1}"/>
              </a:ext>
            </a:extLst>
          </p:cNvPr>
          <p:cNvSpPr txBox="1"/>
          <p:nvPr/>
        </p:nvSpPr>
        <p:spPr>
          <a:xfrm>
            <a:off x="251520" y="573325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1" name="TextBox 10">
            <a:hlinkClick r:id="rId8" action="ppaction://hlinksldjump"/>
            <a:extLst>
              <a:ext uri="{FF2B5EF4-FFF2-40B4-BE49-F238E27FC236}">
                <a16:creationId xmlns:a16="http://schemas.microsoft.com/office/drawing/2014/main" id="{574F2AC1-60AF-413D-9FA6-4A9F02978E59}"/>
              </a:ext>
            </a:extLst>
          </p:cNvPr>
          <p:cNvSpPr txBox="1"/>
          <p:nvPr/>
        </p:nvSpPr>
        <p:spPr>
          <a:xfrm>
            <a:off x="260608" y="6237312"/>
            <a:ext cx="330328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pic>
        <p:nvPicPr>
          <p:cNvPr id="3" name="Picture 2" descr="A picture containing indoor, person, man, computer&#10;&#10;Description automatically generated">
            <a:extLst>
              <a:ext uri="{FF2B5EF4-FFF2-40B4-BE49-F238E27FC236}">
                <a16:creationId xmlns:a16="http://schemas.microsoft.com/office/drawing/2014/main" id="{0E91E277-D85B-4739-AF78-BBEDC022D83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201572" y="1501579"/>
            <a:ext cx="4221088" cy="3165816"/>
          </a:xfrm>
          <a:prstGeom prst="rect">
            <a:avLst/>
          </a:prstGeom>
        </p:spPr>
      </p:pic>
      <p:sp>
        <p:nvSpPr>
          <p:cNvPr id="14" name="Rectangle 13">
            <a:extLst>
              <a:ext uri="{FF2B5EF4-FFF2-40B4-BE49-F238E27FC236}">
                <a16:creationId xmlns:a16="http://schemas.microsoft.com/office/drawing/2014/main" id="{D6537E64-F04F-45C0-AF30-8530849F4451}"/>
              </a:ext>
            </a:extLst>
          </p:cNvPr>
          <p:cNvSpPr/>
          <p:nvPr/>
        </p:nvSpPr>
        <p:spPr>
          <a:xfrm>
            <a:off x="326064" y="5230604"/>
            <a:ext cx="3165816" cy="246220"/>
          </a:xfrm>
          <a:prstGeom prst="rect">
            <a:avLst/>
          </a:prstGeom>
        </p:spPr>
        <p:txBody>
          <a:bodyPr wrap="square">
            <a:spAutoFit/>
          </a:bodyPr>
          <a:lstStyle/>
          <a:p>
            <a:pPr lvl="0" algn="ctr" eaLnBrk="1" hangingPunct="1"/>
            <a:r>
              <a:rPr lang="en-GB" sz="1000" dirty="0">
                <a:solidFill>
                  <a:prstClr val="black"/>
                </a:solidFill>
                <a:latin typeface="Arial" panose="020B0604020202020204" pitchFamily="34" charset="0"/>
              </a:rPr>
              <a:t>Reproduced with the permission of Dennis </a:t>
            </a:r>
            <a:r>
              <a:rPr lang="en-GB" sz="1000" dirty="0" err="1">
                <a:solidFill>
                  <a:prstClr val="black"/>
                </a:solidFill>
                <a:latin typeface="Arial" panose="020B0604020202020204" pitchFamily="34" charset="0"/>
              </a:rPr>
              <a:t>Goevert</a:t>
            </a:r>
            <a:endParaRPr lang="en-GB" altLang="en-US" sz="1000" dirty="0">
              <a:solidFill>
                <a:srgbClr val="0033CC"/>
              </a:solidFill>
              <a:latin typeface="Arial" panose="020B0604020202020204" pitchFamily="34" charset="0"/>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9B0CFFB-9BB4-46D2-ACDC-17AB505A9552}"/>
              </a:ext>
            </a:extLst>
          </p:cNvPr>
          <p:cNvSpPr>
            <a:spLocks noGrp="1"/>
          </p:cNvSpPr>
          <p:nvPr>
            <p:ph type="ctrTitle"/>
          </p:nvPr>
        </p:nvSpPr>
        <p:spPr>
          <a:xfrm>
            <a:off x="250825" y="878483"/>
            <a:ext cx="4321175" cy="822325"/>
          </a:xfrm>
        </p:spPr>
        <p:txBody>
          <a:bodyPr/>
          <a:lstStyle/>
          <a:p>
            <a:pPr eaLnBrk="1" hangingPunct="1"/>
            <a:r>
              <a:rPr lang="en-GB" altLang="en-US" sz="3600" dirty="0">
                <a:solidFill>
                  <a:srgbClr val="0033CC"/>
                </a:solidFill>
                <a:latin typeface="Century Gothic" panose="020B0502020202020204" pitchFamily="34" charset="0"/>
              </a:rPr>
              <a:t>Botanist</a:t>
            </a:r>
          </a:p>
        </p:txBody>
      </p:sp>
      <p:sp>
        <p:nvSpPr>
          <p:cNvPr id="9" name="TextBox 8">
            <a:hlinkClick r:id="rId2" action="ppaction://hlinksldjump"/>
            <a:extLst>
              <a:ext uri="{FF2B5EF4-FFF2-40B4-BE49-F238E27FC236}">
                <a16:creationId xmlns:a16="http://schemas.microsoft.com/office/drawing/2014/main" id="{4A718B4D-9620-4E3A-82DA-3C6EE885AE63}"/>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4A062D8-2DF2-43C7-AB7D-3EBCB0B53B61}"/>
              </a:ext>
            </a:extLst>
          </p:cNvPr>
          <p:cNvSpPr txBox="1"/>
          <p:nvPr/>
        </p:nvSpPr>
        <p:spPr>
          <a:xfrm>
            <a:off x="250825" y="1842497"/>
            <a:ext cx="4321175" cy="295465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study plants so we can use them to make food, drugs and different materials.</a:t>
            </a:r>
          </a:p>
          <a:p>
            <a:pPr eaLnBrk="1" hangingPunct="1">
              <a:spcAft>
                <a:spcPts val="600"/>
              </a:spcAft>
              <a:defRPr/>
            </a:pPr>
            <a:r>
              <a:rPr lang="en-GB" sz="1600" dirty="0">
                <a:latin typeface="Century Gothic" pitchFamily="34" charset="0"/>
              </a:rPr>
              <a:t>You’d discover more about how plants thrive so we can protect them and keep our surroundings pleasant and healthy.</a:t>
            </a:r>
          </a:p>
          <a:p>
            <a:pPr eaLnBrk="1" hangingPunct="1">
              <a:spcAft>
                <a:spcPts val="600"/>
              </a:spcAft>
              <a:defRPr/>
            </a:pPr>
            <a:r>
              <a:rPr lang="en-GB" sz="1600" dirty="0">
                <a:latin typeface="Century Gothic" pitchFamily="34" charset="0"/>
              </a:rPr>
              <a:t>You would analyse, interpret and report on data. You’d examine all types of plants including fungi and algae, either in the laboratory or in their natural environment.</a:t>
            </a:r>
          </a:p>
        </p:txBody>
      </p:sp>
      <p:sp>
        <p:nvSpPr>
          <p:cNvPr id="14" name="TextBox 13">
            <a:hlinkClick r:id="rId3"/>
            <a:extLst>
              <a:ext uri="{FF2B5EF4-FFF2-40B4-BE49-F238E27FC236}">
                <a16:creationId xmlns:a16="http://schemas.microsoft.com/office/drawing/2014/main" id="{86252E9B-EEC4-484B-BFE1-F49741143D09}"/>
              </a:ext>
            </a:extLst>
          </p:cNvPr>
          <p:cNvSpPr txBox="1"/>
          <p:nvPr/>
        </p:nvSpPr>
        <p:spPr>
          <a:xfrm>
            <a:off x="4675188" y="6124575"/>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6" name="TextBox 15">
            <a:hlinkClick r:id="rId4" action="ppaction://hlinksldjump"/>
            <a:extLst>
              <a:ext uri="{FF2B5EF4-FFF2-40B4-BE49-F238E27FC236}">
                <a16:creationId xmlns:a16="http://schemas.microsoft.com/office/drawing/2014/main" id="{FB91D7E8-6D3B-4BFF-AC4E-F100E5E68FD1}"/>
              </a:ext>
            </a:extLst>
          </p:cNvPr>
          <p:cNvSpPr txBox="1"/>
          <p:nvPr/>
        </p:nvSpPr>
        <p:spPr>
          <a:xfrm>
            <a:off x="323528" y="615601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9" name="TextBox 18">
            <a:hlinkClick r:id="rId5" action="ppaction://hlinksldjump"/>
            <a:extLst>
              <a:ext uri="{FF2B5EF4-FFF2-40B4-BE49-F238E27FC236}">
                <a16:creationId xmlns:a16="http://schemas.microsoft.com/office/drawing/2014/main" id="{FB91D7E8-6D3B-4BFF-AC4E-F100E5E68FD1}"/>
              </a:ext>
            </a:extLst>
          </p:cNvPr>
          <p:cNvSpPr txBox="1"/>
          <p:nvPr/>
        </p:nvSpPr>
        <p:spPr>
          <a:xfrm>
            <a:off x="323528" y="5651956"/>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0" name="Title 1">
            <a:extLst>
              <a:ext uri="{FF2B5EF4-FFF2-40B4-BE49-F238E27FC236}">
                <a16:creationId xmlns:a16="http://schemas.microsoft.com/office/drawing/2014/main" id="{3353A134-3DAD-47A4-931A-CD4737CD1B4A}"/>
              </a:ext>
            </a:extLst>
          </p:cNvPr>
          <p:cNvSpPr txBox="1">
            <a:spLocks/>
          </p:cNvSpPr>
          <p:nvPr/>
        </p:nvSpPr>
        <p:spPr bwMode="auto">
          <a:xfrm>
            <a:off x="5292080" y="4973105"/>
            <a:ext cx="3460448"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Royal Botanic Garden Edinburgh.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1" name="TextBox 10">
            <a:hlinkClick r:id="rId6"/>
            <a:extLst>
              <a:ext uri="{FF2B5EF4-FFF2-40B4-BE49-F238E27FC236}">
                <a16:creationId xmlns:a16="http://schemas.microsoft.com/office/drawing/2014/main" id="{F5EE853F-F947-45A6-B016-C8AFEB2B49D8}"/>
              </a:ext>
            </a:extLst>
          </p:cNvPr>
          <p:cNvSpPr txBox="1"/>
          <p:nvPr/>
        </p:nvSpPr>
        <p:spPr>
          <a:xfrm>
            <a:off x="4674493" y="558924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Royal Botanic Garden</a:t>
            </a:r>
          </a:p>
        </p:txBody>
      </p:sp>
      <p:pic>
        <p:nvPicPr>
          <p:cNvPr id="4" name="Picture 3" descr="A plant in a garden&#10;&#10;Description automatically generated">
            <a:hlinkClick r:id="rId6"/>
            <a:extLst>
              <a:ext uri="{FF2B5EF4-FFF2-40B4-BE49-F238E27FC236}">
                <a16:creationId xmlns:a16="http://schemas.microsoft.com/office/drawing/2014/main" id="{75FB7E32-BC59-43C4-8AF7-D26CA6FF65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92080" y="391977"/>
            <a:ext cx="3435846" cy="45811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759D8BC1-BD09-445B-9DFA-E9244766E93E}"/>
              </a:ext>
            </a:extLst>
          </p:cNvPr>
          <p:cNvSpPr>
            <a:spLocks noGrp="1"/>
          </p:cNvSpPr>
          <p:nvPr>
            <p:ph type="ctrTitle"/>
          </p:nvPr>
        </p:nvSpPr>
        <p:spPr>
          <a:xfrm>
            <a:off x="96010" y="734467"/>
            <a:ext cx="4187957" cy="822325"/>
          </a:xfrm>
        </p:spPr>
        <p:txBody>
          <a:bodyPr/>
          <a:lstStyle/>
          <a:p>
            <a:pPr eaLnBrk="1" hangingPunct="1"/>
            <a:r>
              <a:rPr lang="en-GB" altLang="en-US" sz="3600" dirty="0">
                <a:solidFill>
                  <a:srgbClr val="0033CC"/>
                </a:solidFill>
                <a:latin typeface="Century Gothic" panose="020B0502020202020204" pitchFamily="34" charset="0"/>
              </a:rPr>
              <a:t>Brewer</a:t>
            </a:r>
          </a:p>
        </p:txBody>
      </p:sp>
      <p:sp>
        <p:nvSpPr>
          <p:cNvPr id="9" name="TextBox 8">
            <a:hlinkClick r:id="rId3" action="ppaction://hlinksldjump"/>
            <a:extLst>
              <a:ext uri="{FF2B5EF4-FFF2-40B4-BE49-F238E27FC236}">
                <a16:creationId xmlns:a16="http://schemas.microsoft.com/office/drawing/2014/main" id="{C46686C1-F6B6-4E87-AF47-61E8A39E823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319D7D1-782C-4ECD-9132-FB1A41896268}"/>
              </a:ext>
            </a:extLst>
          </p:cNvPr>
          <p:cNvSpPr txBox="1"/>
          <p:nvPr/>
        </p:nvSpPr>
        <p:spPr>
          <a:xfrm>
            <a:off x="4485009" y="333375"/>
            <a:ext cx="4407471" cy="549381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be in charge of the beer production process in a brewery.</a:t>
            </a:r>
          </a:p>
          <a:p>
            <a:pPr eaLnBrk="1" hangingPunct="1">
              <a:spcAft>
                <a:spcPts val="600"/>
              </a:spcAft>
              <a:defRPr/>
            </a:pPr>
            <a:r>
              <a:rPr lang="en-GB" sz="1600" dirty="0">
                <a:latin typeface="Century Gothic" panose="020B0502020202020204" pitchFamily="34" charset="0"/>
              </a:rPr>
              <a:t>Typically, you would:</a:t>
            </a:r>
          </a:p>
          <a:p>
            <a:pPr marL="457200" indent="-220663" eaLnBrk="1" hangingPunct="1">
              <a:spcAft>
                <a:spcPts val="0"/>
              </a:spcAft>
              <a:defRPr/>
            </a:pPr>
            <a:r>
              <a:rPr lang="en-GB" sz="1600" dirty="0">
                <a:latin typeface="Century Gothic" panose="020B0502020202020204" pitchFamily="34" charset="0"/>
              </a:rPr>
              <a:t>•Check brewing conditions and beer quality</a:t>
            </a:r>
          </a:p>
          <a:p>
            <a:pPr marL="457200" indent="-220663" eaLnBrk="1" hangingPunct="1">
              <a:spcAft>
                <a:spcPts val="0"/>
              </a:spcAft>
              <a:defRPr/>
            </a:pPr>
            <a:r>
              <a:rPr lang="en-GB" sz="1600" dirty="0">
                <a:latin typeface="Century Gothic" panose="020B0502020202020204" pitchFamily="34" charset="0"/>
              </a:rPr>
              <a:t>•Keep records of production</a:t>
            </a:r>
          </a:p>
          <a:p>
            <a:pPr marL="457200" indent="-220663" eaLnBrk="1" hangingPunct="1">
              <a:spcAft>
                <a:spcPts val="0"/>
              </a:spcAft>
              <a:defRPr/>
            </a:pPr>
            <a:r>
              <a:rPr lang="en-GB" sz="1600" dirty="0">
                <a:latin typeface="Century Gothic" panose="020B0502020202020204" pitchFamily="34" charset="0"/>
              </a:rPr>
              <a:t>•Work with suppliers</a:t>
            </a:r>
          </a:p>
          <a:p>
            <a:pPr marL="457200" indent="-220663" eaLnBrk="1" hangingPunct="1">
              <a:spcAft>
                <a:spcPts val="0"/>
              </a:spcAft>
              <a:defRPr/>
            </a:pPr>
            <a:r>
              <a:rPr lang="en-GB" sz="1600" dirty="0">
                <a:latin typeface="Century Gothic" panose="020B0502020202020204" pitchFamily="34" charset="0"/>
              </a:rPr>
              <a:t>•Make sure ingredients meet high standards</a:t>
            </a:r>
          </a:p>
          <a:p>
            <a:pPr marL="457200" indent="-220663" eaLnBrk="1" hangingPunct="1">
              <a:spcAft>
                <a:spcPts val="0"/>
              </a:spcAft>
              <a:defRPr/>
            </a:pPr>
            <a:r>
              <a:rPr lang="en-GB" sz="1600" dirty="0">
                <a:latin typeface="Century Gothic" panose="020B0502020202020204" pitchFamily="34" charset="0"/>
              </a:rPr>
              <a:t>•Oversee updates or repairs to machinery</a:t>
            </a:r>
          </a:p>
          <a:p>
            <a:pPr marL="457200" indent="-220663" eaLnBrk="1" hangingPunct="1">
              <a:spcAft>
                <a:spcPts val="0"/>
              </a:spcAft>
              <a:defRPr/>
            </a:pPr>
            <a:r>
              <a:rPr lang="en-GB" sz="1600" dirty="0">
                <a:latin typeface="Century Gothic" panose="020B0502020202020204" pitchFamily="34" charset="0"/>
              </a:rPr>
              <a:t>•Look after stock</a:t>
            </a:r>
          </a:p>
          <a:p>
            <a:pPr marL="457200" indent="-220663" eaLnBrk="1" hangingPunct="1">
              <a:spcAft>
                <a:spcPts val="0"/>
              </a:spcAft>
              <a:defRPr/>
            </a:pPr>
            <a:r>
              <a:rPr lang="en-GB" sz="1600" dirty="0">
                <a:latin typeface="Century Gothic" panose="020B0502020202020204" pitchFamily="34" charset="0"/>
              </a:rPr>
              <a:t>•Manage the packaging process</a:t>
            </a:r>
          </a:p>
          <a:p>
            <a:pPr marL="457200" indent="-220663" eaLnBrk="1" hangingPunct="1">
              <a:spcAft>
                <a:spcPts val="0"/>
              </a:spcAft>
              <a:defRPr/>
            </a:pPr>
            <a:r>
              <a:rPr lang="en-GB" sz="1600" dirty="0">
                <a:latin typeface="Century Gothic" panose="020B0502020202020204" pitchFamily="34" charset="0"/>
              </a:rPr>
              <a:t>•Develop, test and produce new beers</a:t>
            </a:r>
          </a:p>
          <a:p>
            <a:pPr marL="457200" indent="-220663" eaLnBrk="1" hangingPunct="1">
              <a:spcAft>
                <a:spcPts val="600"/>
              </a:spcAft>
              <a:defRPr/>
            </a:pPr>
            <a:r>
              <a:rPr lang="en-GB" sz="1600" dirty="0">
                <a:latin typeface="Century Gothic" panose="020B0502020202020204" pitchFamily="34" charset="0"/>
              </a:rPr>
              <a:t>•Manage staff</a:t>
            </a:r>
          </a:p>
          <a:p>
            <a:pPr eaLnBrk="1" hangingPunct="1">
              <a:spcAft>
                <a:spcPts val="600"/>
              </a:spcAft>
              <a:defRPr/>
            </a:pPr>
            <a:r>
              <a:rPr lang="en-GB" sz="1600" dirty="0">
                <a:latin typeface="Century Gothic" panose="020B0502020202020204" pitchFamily="34" charset="0"/>
              </a:rPr>
              <a:t>In a large brewery, you may look after just one area, such as fermentation, packaging or quality control. In a small or micro-brewery, you are likely to be involved in all stages of the brewing process.</a:t>
            </a:r>
          </a:p>
        </p:txBody>
      </p:sp>
      <p:sp>
        <p:nvSpPr>
          <p:cNvPr id="10" name="TextBox 9">
            <a:hlinkClick r:id="rId4"/>
            <a:extLst>
              <a:ext uri="{FF2B5EF4-FFF2-40B4-BE49-F238E27FC236}">
                <a16:creationId xmlns:a16="http://schemas.microsoft.com/office/drawing/2014/main" id="{1E9E0676-1E68-41A4-8C75-E373D3332DE2}"/>
              </a:ext>
            </a:extLst>
          </p:cNvPr>
          <p:cNvSpPr txBox="1"/>
          <p:nvPr/>
        </p:nvSpPr>
        <p:spPr>
          <a:xfrm>
            <a:off x="4689475" y="6124575"/>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4" name="TextBox 13">
            <a:hlinkClick r:id="rId5" action="ppaction://hlinksldjump"/>
            <a:extLst>
              <a:ext uri="{FF2B5EF4-FFF2-40B4-BE49-F238E27FC236}">
                <a16:creationId xmlns:a16="http://schemas.microsoft.com/office/drawing/2014/main" id="{FB91D7E8-6D3B-4BFF-AC4E-F100E5E68FD1}"/>
              </a:ext>
            </a:extLst>
          </p:cNvPr>
          <p:cNvSpPr txBox="1"/>
          <p:nvPr/>
        </p:nvSpPr>
        <p:spPr>
          <a:xfrm>
            <a:off x="251520" y="573325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1" name="TextBox 10">
            <a:hlinkClick r:id="rId6" action="ppaction://hlinksldjump"/>
            <a:extLst>
              <a:ext uri="{FF2B5EF4-FFF2-40B4-BE49-F238E27FC236}">
                <a16:creationId xmlns:a16="http://schemas.microsoft.com/office/drawing/2014/main" id="{948C4CA5-BF8B-4690-B0D7-45FE3A6A77E9}"/>
              </a:ext>
            </a:extLst>
          </p:cNvPr>
          <p:cNvSpPr txBox="1"/>
          <p:nvPr/>
        </p:nvSpPr>
        <p:spPr>
          <a:xfrm>
            <a:off x="260608" y="6229052"/>
            <a:ext cx="330328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pic>
        <p:nvPicPr>
          <p:cNvPr id="3" name="Picture 2" descr="A close up of a barrel&#10;&#10;Description automatically generated">
            <a:extLst>
              <a:ext uri="{FF2B5EF4-FFF2-40B4-BE49-F238E27FC236}">
                <a16:creationId xmlns:a16="http://schemas.microsoft.com/office/drawing/2014/main" id="{0B4FD994-DE85-4263-93EC-1D1CF60801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011" y="1728192"/>
            <a:ext cx="4187957" cy="3140968"/>
          </a:xfrm>
          <a:prstGeom prst="rect">
            <a:avLst/>
          </a:prstGeom>
        </p:spPr>
      </p:pic>
      <p:sp>
        <p:nvSpPr>
          <p:cNvPr id="12" name="Rectangle 11">
            <a:extLst>
              <a:ext uri="{FF2B5EF4-FFF2-40B4-BE49-F238E27FC236}">
                <a16:creationId xmlns:a16="http://schemas.microsoft.com/office/drawing/2014/main" id="{E5F5671E-5F49-4EF0-90B5-25AFE4A20236}"/>
              </a:ext>
            </a:extLst>
          </p:cNvPr>
          <p:cNvSpPr/>
          <p:nvPr/>
        </p:nvSpPr>
        <p:spPr>
          <a:xfrm>
            <a:off x="96010" y="4869160"/>
            <a:ext cx="4187958" cy="246221"/>
          </a:xfrm>
          <a:prstGeom prst="rect">
            <a:avLst/>
          </a:prstGeom>
        </p:spPr>
        <p:txBody>
          <a:bodyPr wrap="square">
            <a:spAutoFit/>
          </a:bodyPr>
          <a:lstStyle/>
          <a:p>
            <a:pPr lvl="0" algn="ctr" eaLnBrk="1" hangingPunct="1"/>
            <a:r>
              <a:rPr lang="en-GB" sz="1000" dirty="0">
                <a:solidFill>
                  <a:prstClr val="black"/>
                </a:solidFill>
                <a:latin typeface="Arial" panose="020B0604020202020204" pitchFamily="34" charset="0"/>
              </a:rPr>
              <a:t>Reproduced with the permission of Mark Patterson</a:t>
            </a:r>
            <a:endParaRPr lang="en-GB" altLang="en-US" sz="1000" dirty="0">
              <a:solidFill>
                <a:srgbClr val="0033CC"/>
              </a:solidFill>
              <a:latin typeface="Arial" panose="020B0604020202020204" pitchFamily="34" charset="0"/>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29EDDD9-7272-49D1-9A4D-EC5EFE856084}"/>
              </a:ext>
            </a:extLst>
          </p:cNvPr>
          <p:cNvSpPr>
            <a:spLocks noGrp="1"/>
          </p:cNvSpPr>
          <p:nvPr>
            <p:ph type="ctrTitle"/>
          </p:nvPr>
        </p:nvSpPr>
        <p:spPr>
          <a:xfrm>
            <a:off x="4572000" y="44624"/>
            <a:ext cx="4498973" cy="822325"/>
          </a:xfrm>
        </p:spPr>
        <p:txBody>
          <a:bodyPr/>
          <a:lstStyle/>
          <a:p>
            <a:pPr eaLnBrk="1" hangingPunct="1"/>
            <a:r>
              <a:rPr lang="en-GB" altLang="en-US" sz="3600" dirty="0">
                <a:solidFill>
                  <a:srgbClr val="0033CC"/>
                </a:solidFill>
                <a:latin typeface="Century Gothic" panose="020B0502020202020204" pitchFamily="34" charset="0"/>
              </a:rPr>
              <a:t>Chemical Engineer</a:t>
            </a:r>
          </a:p>
        </p:txBody>
      </p:sp>
      <p:sp>
        <p:nvSpPr>
          <p:cNvPr id="9" name="TextBox 8">
            <a:hlinkClick r:id="rId3" action="ppaction://hlinksldjump"/>
            <a:extLst>
              <a:ext uri="{FF2B5EF4-FFF2-40B4-BE49-F238E27FC236}">
                <a16:creationId xmlns:a16="http://schemas.microsoft.com/office/drawing/2014/main" id="{FD0190A2-1E67-4624-8C84-C226502C6E2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E0C6841-A4AA-4883-BC27-65B1E7B488FD}"/>
              </a:ext>
            </a:extLst>
          </p:cNvPr>
          <p:cNvSpPr txBox="1"/>
          <p:nvPr/>
        </p:nvSpPr>
        <p:spPr>
          <a:xfrm>
            <a:off x="250825" y="855871"/>
            <a:ext cx="4248150" cy="329320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GB" sz="1600" dirty="0">
                <a:latin typeface="Century Gothic" panose="020B0502020202020204" pitchFamily="34" charset="0"/>
              </a:rPr>
              <a:t>You would work out how to use chemicals and materials to make new medicines, create better food and protect the environment.</a:t>
            </a:r>
          </a:p>
          <a:p>
            <a:pPr eaLnBrk="1" hangingPunct="1">
              <a:defRPr/>
            </a:pPr>
            <a:r>
              <a:rPr lang="en-GB" sz="1600" dirty="0">
                <a:latin typeface="Century Gothic" panose="020B0502020202020204" pitchFamily="34" charset="0"/>
              </a:rPr>
              <a:t>You would study the make-up of chemicals and materials. You’d investigate how they interact and behave under different conditions, using complex procedures and hi-tech equipment.</a:t>
            </a:r>
          </a:p>
          <a:p>
            <a:pPr eaLnBrk="1" hangingPunct="1">
              <a:defRPr/>
            </a:pPr>
            <a:r>
              <a:rPr lang="en-GB" sz="1600" dirty="0">
                <a:latin typeface="Century Gothic" panose="020B0502020202020204" pitchFamily="34" charset="0"/>
              </a:rPr>
              <a:t>You’d use your findings to find better ways to do things and create new products in a wide range of industries.</a:t>
            </a:r>
          </a:p>
        </p:txBody>
      </p:sp>
      <p:sp>
        <p:nvSpPr>
          <p:cNvPr id="10" name="TextBox 9">
            <a:hlinkClick r:id="rId4"/>
            <a:extLst>
              <a:ext uri="{FF2B5EF4-FFF2-40B4-BE49-F238E27FC236}">
                <a16:creationId xmlns:a16="http://schemas.microsoft.com/office/drawing/2014/main" id="{5620FE95-F8FE-4A57-9E72-6BF9D8997A9B}"/>
              </a:ext>
            </a:extLst>
          </p:cNvPr>
          <p:cNvSpPr txBox="1"/>
          <p:nvPr/>
        </p:nvSpPr>
        <p:spPr>
          <a:xfrm>
            <a:off x="4689475" y="5876925"/>
            <a:ext cx="4217988" cy="70802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including video</a:t>
            </a:r>
          </a:p>
        </p:txBody>
      </p:sp>
      <p:sp>
        <p:nvSpPr>
          <p:cNvPr id="14" name="TextBox 13">
            <a:hlinkClick r:id="rId5" action="ppaction://hlinksldjump"/>
            <a:extLst>
              <a:ext uri="{FF2B5EF4-FFF2-40B4-BE49-F238E27FC236}">
                <a16:creationId xmlns:a16="http://schemas.microsoft.com/office/drawing/2014/main" id="{D162FE81-F064-4B75-A307-E4C058E77266}"/>
              </a:ext>
            </a:extLst>
          </p:cNvPr>
          <p:cNvSpPr txBox="1"/>
          <p:nvPr/>
        </p:nvSpPr>
        <p:spPr>
          <a:xfrm>
            <a:off x="255940" y="572499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7" name="TextBox 16">
            <a:hlinkClick r:id="rId6" action="ppaction://hlinksldjump"/>
            <a:extLst>
              <a:ext uri="{FF2B5EF4-FFF2-40B4-BE49-F238E27FC236}">
                <a16:creationId xmlns:a16="http://schemas.microsoft.com/office/drawing/2014/main" id="{132FF7EB-BC50-45AD-9C38-5E3CE72D4E86}"/>
              </a:ext>
            </a:extLst>
          </p:cNvPr>
          <p:cNvSpPr txBox="1"/>
          <p:nvPr/>
        </p:nvSpPr>
        <p:spPr>
          <a:xfrm>
            <a:off x="251718" y="5229200"/>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8" name="TextBox 17">
            <a:hlinkClick r:id="rId7" action="ppaction://hlinksldjump"/>
            <a:extLst>
              <a:ext uri="{FF2B5EF4-FFF2-40B4-BE49-F238E27FC236}">
                <a16:creationId xmlns:a16="http://schemas.microsoft.com/office/drawing/2014/main" id="{D162FE81-F064-4B75-A307-E4C058E77266}"/>
              </a:ext>
            </a:extLst>
          </p:cNvPr>
          <p:cNvSpPr txBox="1"/>
          <p:nvPr/>
        </p:nvSpPr>
        <p:spPr>
          <a:xfrm>
            <a:off x="260608"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9" name="TextBox 18">
            <a:hlinkClick r:id="rId8" action="ppaction://hlinksldjump"/>
            <a:extLst>
              <a:ext uri="{FF2B5EF4-FFF2-40B4-BE49-F238E27FC236}">
                <a16:creationId xmlns:a16="http://schemas.microsoft.com/office/drawing/2014/main" id="{D162FE81-F064-4B75-A307-E4C058E77266}"/>
              </a:ext>
            </a:extLst>
          </p:cNvPr>
          <p:cNvSpPr txBox="1"/>
          <p:nvPr/>
        </p:nvSpPr>
        <p:spPr>
          <a:xfrm>
            <a:off x="260608" y="478889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20" name="TextBox 19">
            <a:hlinkClick r:id="rId9" action="ppaction://hlinksldjump"/>
            <a:extLst>
              <a:ext uri="{FF2B5EF4-FFF2-40B4-BE49-F238E27FC236}">
                <a16:creationId xmlns:a16="http://schemas.microsoft.com/office/drawing/2014/main" id="{D162FE81-F064-4B75-A307-E4C058E77266}"/>
              </a:ext>
            </a:extLst>
          </p:cNvPr>
          <p:cNvSpPr txBox="1"/>
          <p:nvPr/>
        </p:nvSpPr>
        <p:spPr>
          <a:xfrm>
            <a:off x="251520" y="4356844"/>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extBox 11">
            <a:hlinkClick r:id="rId10"/>
            <a:extLst>
              <a:ext uri="{FF2B5EF4-FFF2-40B4-BE49-F238E27FC236}">
                <a16:creationId xmlns:a16="http://schemas.microsoft.com/office/drawing/2014/main" id="{0A95B1F3-411E-47BC-A447-A974B90B5387}"/>
              </a:ext>
            </a:extLst>
          </p:cNvPr>
          <p:cNvSpPr txBox="1"/>
          <p:nvPr/>
        </p:nvSpPr>
        <p:spPr>
          <a:xfrm>
            <a:off x="4692079" y="5370904"/>
            <a:ext cx="4215384"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00FF"/>
                </a:solidFill>
                <a:latin typeface="Century Gothic" panose="020B0502020202020204" pitchFamily="34" charset="0"/>
                <a:hlinkClick r:id="rId10"/>
              </a:rPr>
              <a:t>CPI Interview</a:t>
            </a:r>
            <a:endParaRPr lang="en-US" dirty="0">
              <a:solidFill>
                <a:srgbClr val="0000FF"/>
              </a:solidFill>
              <a:latin typeface="Century Gothic" panose="020B0502020202020204" pitchFamily="34" charset="0"/>
            </a:endParaRPr>
          </a:p>
        </p:txBody>
      </p:sp>
      <p:pic>
        <p:nvPicPr>
          <p:cNvPr id="3" name="Picture 2" descr="A group of people standing in front of a building&#10;&#10;Description automatically generated">
            <a:extLst>
              <a:ext uri="{FF2B5EF4-FFF2-40B4-BE49-F238E27FC236}">
                <a16:creationId xmlns:a16="http://schemas.microsoft.com/office/drawing/2014/main" id="{2FADF0E9-A0E8-4F3A-B535-C6071549F79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788024" y="908720"/>
            <a:ext cx="4023360" cy="4007198"/>
          </a:xfrm>
          <a:prstGeom prst="rect">
            <a:avLst/>
          </a:prstGeom>
        </p:spPr>
      </p:pic>
      <p:sp>
        <p:nvSpPr>
          <p:cNvPr id="15" name="Title 1">
            <a:extLst>
              <a:ext uri="{FF2B5EF4-FFF2-40B4-BE49-F238E27FC236}">
                <a16:creationId xmlns:a16="http://schemas.microsoft.com/office/drawing/2014/main" id="{83C15A0E-58B0-4DDF-A2AA-F906BEC034C6}"/>
              </a:ext>
            </a:extLst>
          </p:cNvPr>
          <p:cNvSpPr txBox="1">
            <a:spLocks/>
          </p:cNvSpPr>
          <p:nvPr/>
        </p:nvSpPr>
        <p:spPr bwMode="auto">
          <a:xfrm>
            <a:off x="4797112" y="4722796"/>
            <a:ext cx="401427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200" dirty="0">
                <a:latin typeface="Arial" panose="020B0604020202020204" pitchFamily="34" charset="0"/>
                <a:cs typeface="Arial" panose="020B0604020202020204" pitchFamily="34" charset="0"/>
              </a:rPr>
              <a:t>Reproduced with the permission of </a:t>
            </a:r>
          </a:p>
          <a:p>
            <a:pPr eaLnBrk="1" hangingPunct="1"/>
            <a:r>
              <a:rPr lang="en-GB" sz="1200" dirty="0">
                <a:latin typeface="Arial" panose="020B0604020202020204" pitchFamily="34" charset="0"/>
                <a:cs typeface="Arial" panose="020B0604020202020204" pitchFamily="34" charset="0"/>
              </a:rPr>
              <a:t>©Centre for Process Innovation Limited (CPI)</a:t>
            </a:r>
            <a:endParaRPr lang="en-GB" altLang="en-US" sz="1200" dirty="0">
              <a:solidFill>
                <a:srgbClr val="0033CC"/>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D463E0B-DC97-4F17-92C5-C3B37AD64AD2}"/>
              </a:ext>
            </a:extLst>
          </p:cNvPr>
          <p:cNvSpPr>
            <a:spLocks noGrp="1"/>
          </p:cNvSpPr>
          <p:nvPr>
            <p:ph type="ctrTitle"/>
          </p:nvPr>
        </p:nvSpPr>
        <p:spPr>
          <a:xfrm>
            <a:off x="5484439" y="293601"/>
            <a:ext cx="3076253" cy="822325"/>
          </a:xfrm>
        </p:spPr>
        <p:txBody>
          <a:bodyPr/>
          <a:lstStyle/>
          <a:p>
            <a:pPr eaLnBrk="1" hangingPunct="1"/>
            <a:r>
              <a:rPr lang="en-GB" altLang="en-US" sz="3600" dirty="0">
                <a:solidFill>
                  <a:srgbClr val="0033CC"/>
                </a:solidFill>
                <a:latin typeface="Century Gothic" panose="020B0502020202020204" pitchFamily="34" charset="0"/>
              </a:rPr>
              <a:t>Chemist</a:t>
            </a:r>
          </a:p>
        </p:txBody>
      </p:sp>
      <p:sp>
        <p:nvSpPr>
          <p:cNvPr id="9" name="TextBox 8">
            <a:hlinkClick r:id="rId2" action="ppaction://hlinksldjump"/>
            <a:extLst>
              <a:ext uri="{FF2B5EF4-FFF2-40B4-BE49-F238E27FC236}">
                <a16:creationId xmlns:a16="http://schemas.microsoft.com/office/drawing/2014/main" id="{6268BF01-BB40-480D-AD2E-41CA71FBC22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26BA3206-8119-4A77-925F-46189705A473}"/>
              </a:ext>
            </a:extLst>
          </p:cNvPr>
          <p:cNvSpPr txBox="1"/>
          <p:nvPr/>
        </p:nvSpPr>
        <p:spPr>
          <a:xfrm>
            <a:off x="279848" y="1124744"/>
            <a:ext cx="4409628" cy="320087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work out how to use chemicals and materials to make new medicines, create better food and protect the environment.</a:t>
            </a:r>
          </a:p>
          <a:p>
            <a:pPr eaLnBrk="1" hangingPunct="1">
              <a:spcAft>
                <a:spcPts val="600"/>
              </a:spcAft>
              <a:defRPr/>
            </a:pPr>
            <a:r>
              <a:rPr lang="en-GB" sz="1600" dirty="0">
                <a:latin typeface="Century Gothic" panose="020B0502020202020204" pitchFamily="34" charset="0"/>
              </a:rPr>
              <a:t>You would study the make-up of chemicals and materials. You’d investigate how they interact and behave under different conditions, using complex procedures and hi-tech equipment.</a:t>
            </a:r>
          </a:p>
          <a:p>
            <a:pPr eaLnBrk="1" hangingPunct="1">
              <a:spcAft>
                <a:spcPts val="600"/>
              </a:spcAft>
              <a:defRPr/>
            </a:pPr>
            <a:r>
              <a:rPr lang="en-GB" sz="1600" dirty="0">
                <a:latin typeface="Century Gothic" panose="020B0502020202020204" pitchFamily="34" charset="0"/>
              </a:rPr>
              <a:t>You’d use your findings to find better ways to do things and create new products in a wide range of industries.</a:t>
            </a:r>
          </a:p>
        </p:txBody>
      </p:sp>
      <p:sp>
        <p:nvSpPr>
          <p:cNvPr id="10" name="TextBox 9">
            <a:extLst>
              <a:ext uri="{FF2B5EF4-FFF2-40B4-BE49-F238E27FC236}">
                <a16:creationId xmlns:a16="http://schemas.microsoft.com/office/drawing/2014/main" id="{8511652A-79EA-446D-B700-1826B1129CC5}"/>
              </a:ext>
            </a:extLst>
          </p:cNvPr>
          <p:cNvSpPr txBox="1"/>
          <p:nvPr/>
        </p:nvSpPr>
        <p:spPr>
          <a:xfrm>
            <a:off x="4689475" y="5876925"/>
            <a:ext cx="4217988" cy="70802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3"/>
              </a:rPr>
              <a:t>My World of Work Link </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3"/>
              </a:rPr>
              <a:t>including video</a:t>
            </a:r>
            <a:endParaRPr lang="en-US" sz="2000" u="sng" dirty="0">
              <a:solidFill>
                <a:srgbClr val="0000FF"/>
              </a:solidFill>
              <a:latin typeface="Century Gothic" panose="020B0502020202020204" pitchFamily="34" charset="0"/>
            </a:endParaRPr>
          </a:p>
        </p:txBody>
      </p:sp>
      <p:pic>
        <p:nvPicPr>
          <p:cNvPr id="31752" name="Picture 2">
            <a:hlinkClick r:id="rId3"/>
            <a:extLst>
              <a:ext uri="{FF2B5EF4-FFF2-40B4-BE49-F238E27FC236}">
                <a16:creationId xmlns:a16="http://schemas.microsoft.com/office/drawing/2014/main" id="{CEFDF6C5-E5FF-4C43-8825-6E969D420B4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84440" y="1268760"/>
            <a:ext cx="30480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hlinkClick r:id="rId5" action="ppaction://hlinksldjump"/>
            <a:extLst>
              <a:ext uri="{FF2B5EF4-FFF2-40B4-BE49-F238E27FC236}">
                <a16:creationId xmlns:a16="http://schemas.microsoft.com/office/drawing/2014/main" id="{D162FE81-F064-4B75-A307-E4C058E77266}"/>
              </a:ext>
            </a:extLst>
          </p:cNvPr>
          <p:cNvSpPr txBox="1"/>
          <p:nvPr/>
        </p:nvSpPr>
        <p:spPr>
          <a:xfrm>
            <a:off x="255940" y="572499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6" name="TextBox 15">
            <a:hlinkClick r:id="rId6" action="ppaction://hlinksldjump"/>
            <a:extLst>
              <a:ext uri="{FF2B5EF4-FFF2-40B4-BE49-F238E27FC236}">
                <a16:creationId xmlns:a16="http://schemas.microsoft.com/office/drawing/2014/main" id="{132FF7EB-BC50-45AD-9C38-5E3CE72D4E86}"/>
              </a:ext>
            </a:extLst>
          </p:cNvPr>
          <p:cNvSpPr txBox="1"/>
          <p:nvPr/>
        </p:nvSpPr>
        <p:spPr>
          <a:xfrm>
            <a:off x="251718" y="5292948"/>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7" name="TextBox 16">
            <a:hlinkClick r:id="rId7" action="ppaction://hlinksldjump"/>
            <a:extLst>
              <a:ext uri="{FF2B5EF4-FFF2-40B4-BE49-F238E27FC236}">
                <a16:creationId xmlns:a16="http://schemas.microsoft.com/office/drawing/2014/main" id="{D162FE81-F064-4B75-A307-E4C058E77266}"/>
              </a:ext>
            </a:extLst>
          </p:cNvPr>
          <p:cNvSpPr txBox="1"/>
          <p:nvPr/>
        </p:nvSpPr>
        <p:spPr>
          <a:xfrm>
            <a:off x="260608" y="6165304"/>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8" name="TextBox 17">
            <a:hlinkClick r:id="rId8" action="ppaction://hlinksldjump"/>
            <a:extLst>
              <a:ext uri="{FF2B5EF4-FFF2-40B4-BE49-F238E27FC236}">
                <a16:creationId xmlns:a16="http://schemas.microsoft.com/office/drawing/2014/main" id="{D162FE81-F064-4B75-A307-E4C058E77266}"/>
              </a:ext>
            </a:extLst>
          </p:cNvPr>
          <p:cNvSpPr txBox="1"/>
          <p:nvPr/>
        </p:nvSpPr>
        <p:spPr>
          <a:xfrm>
            <a:off x="260608" y="486090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1" name="TextBox 10">
            <a:hlinkClick r:id="rId9"/>
            <a:extLst>
              <a:ext uri="{FF2B5EF4-FFF2-40B4-BE49-F238E27FC236}">
                <a16:creationId xmlns:a16="http://schemas.microsoft.com/office/drawing/2014/main" id="{0D19DBC7-8993-46D7-88F1-CF8A2B187480}"/>
              </a:ext>
            </a:extLst>
          </p:cNvPr>
          <p:cNvSpPr txBox="1"/>
          <p:nvPr/>
        </p:nvSpPr>
        <p:spPr>
          <a:xfrm>
            <a:off x="4674493" y="5333206"/>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Profiles</a:t>
            </a:r>
            <a:endParaRPr lang="en-US" sz="2000" u="sng" dirty="0">
              <a:solidFill>
                <a:srgbClr val="0000FF"/>
              </a:solidFill>
              <a:latin typeface="Century Gothic" panose="020B0502020202020204" pitchFamily="34" charset="0"/>
              <a:hlinkClick r:id="rId10"/>
            </a:endParaRPr>
          </a:p>
        </p:txBody>
      </p:sp>
      <p:sp>
        <p:nvSpPr>
          <p:cNvPr id="12" name="Title 1">
            <a:extLst>
              <a:ext uri="{FF2B5EF4-FFF2-40B4-BE49-F238E27FC236}">
                <a16:creationId xmlns:a16="http://schemas.microsoft.com/office/drawing/2014/main" id="{771888CB-B329-4465-9135-BBF483046608}"/>
              </a:ext>
            </a:extLst>
          </p:cNvPr>
          <p:cNvSpPr txBox="1">
            <a:spLocks/>
          </p:cNvSpPr>
          <p:nvPr/>
        </p:nvSpPr>
        <p:spPr bwMode="auto">
          <a:xfrm>
            <a:off x="5292725" y="4653136"/>
            <a:ext cx="360045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2F6171A2-B7D2-485E-A810-C2CBDCE34D34}"/>
              </a:ext>
            </a:extLst>
          </p:cNvPr>
          <p:cNvSpPr>
            <a:spLocks noGrp="1"/>
          </p:cNvSpPr>
          <p:nvPr>
            <p:ph type="ctrTitle"/>
          </p:nvPr>
        </p:nvSpPr>
        <p:spPr>
          <a:xfrm>
            <a:off x="4780745" y="302419"/>
            <a:ext cx="4076746" cy="822325"/>
          </a:xfrm>
        </p:spPr>
        <p:txBody>
          <a:bodyPr/>
          <a:lstStyle/>
          <a:p>
            <a:pPr eaLnBrk="1" hangingPunct="1"/>
            <a:r>
              <a:rPr lang="en-GB" altLang="en-US" sz="3600" dirty="0">
                <a:solidFill>
                  <a:srgbClr val="0033CC"/>
                </a:solidFill>
                <a:latin typeface="Century Gothic" panose="020B0502020202020204" pitchFamily="34" charset="0"/>
              </a:rPr>
              <a:t>Civil Engineer</a:t>
            </a:r>
          </a:p>
        </p:txBody>
      </p:sp>
      <p:sp>
        <p:nvSpPr>
          <p:cNvPr id="9" name="TextBox 8">
            <a:hlinkClick r:id="rId2" action="ppaction://hlinksldjump"/>
            <a:extLst>
              <a:ext uri="{FF2B5EF4-FFF2-40B4-BE49-F238E27FC236}">
                <a16:creationId xmlns:a16="http://schemas.microsoft.com/office/drawing/2014/main" id="{6231D2F4-4318-4FB3-AC48-C9D65831C1E7}"/>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06ED1F8-62F6-4CC2-9AA5-4ED04FE59DD4}"/>
              </a:ext>
            </a:extLst>
          </p:cNvPr>
          <p:cNvSpPr txBox="1"/>
          <p:nvPr/>
        </p:nvSpPr>
        <p:spPr>
          <a:xfrm>
            <a:off x="286509" y="934875"/>
            <a:ext cx="4285491" cy="467820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plan, design and manage construction projects for large buildings, transport links and major structures. </a:t>
            </a:r>
          </a:p>
          <a:p>
            <a:pPr eaLnBrk="1" hangingPunct="1">
              <a:spcAft>
                <a:spcPts val="600"/>
              </a:spcAft>
              <a:defRPr/>
            </a:pPr>
            <a:r>
              <a:rPr lang="en-GB" sz="1600" dirty="0">
                <a:latin typeface="Century Gothic" panose="020B0502020202020204" pitchFamily="34" charset="0"/>
              </a:rPr>
              <a:t>You’d explain your ideas to the client and make sure that the project is finished on time and to budget. </a:t>
            </a:r>
          </a:p>
          <a:p>
            <a:pPr eaLnBrk="1" hangingPunct="1">
              <a:defRPr/>
            </a:pPr>
            <a:r>
              <a:rPr lang="en-GB" sz="1600" dirty="0">
                <a:latin typeface="Century Gothic" panose="020B0502020202020204" pitchFamily="34" charset="0"/>
              </a:rPr>
              <a:t>You could work in one of these specialist areas:</a:t>
            </a:r>
          </a:p>
          <a:p>
            <a:pPr marL="522288" indent="-285750" eaLnBrk="1" hangingPunct="1">
              <a:buFont typeface="Arial" panose="020B0604020202020204" pitchFamily="34" charset="0"/>
              <a:buChar char="•"/>
              <a:defRPr/>
            </a:pPr>
            <a:r>
              <a:rPr lang="en-GB" sz="1600" dirty="0">
                <a:latin typeface="Century Gothic" panose="020B0502020202020204" pitchFamily="34" charset="0"/>
              </a:rPr>
              <a:t>Structural - dams, buildings, offshore platforms and pipelines</a:t>
            </a:r>
          </a:p>
          <a:p>
            <a:pPr marL="522288" indent="-285750" eaLnBrk="1" hangingPunct="1">
              <a:buFont typeface="Arial" panose="020B0604020202020204" pitchFamily="34" charset="0"/>
              <a:buChar char="•"/>
              <a:defRPr/>
            </a:pPr>
            <a:r>
              <a:rPr lang="en-GB" sz="1600" dirty="0">
                <a:latin typeface="Century Gothic" panose="020B0502020202020204" pitchFamily="34" charset="0"/>
              </a:rPr>
              <a:t>Transportation – roads, railways, etc.</a:t>
            </a:r>
          </a:p>
          <a:p>
            <a:pPr marL="522288" indent="-285750" eaLnBrk="1" hangingPunct="1">
              <a:buFont typeface="Arial" panose="020B0604020202020204" pitchFamily="34" charset="0"/>
              <a:buChar char="•"/>
              <a:defRPr/>
            </a:pPr>
            <a:r>
              <a:rPr lang="en-GB" sz="1600" dirty="0">
                <a:latin typeface="Century Gothic" panose="020B0502020202020204" pitchFamily="34" charset="0"/>
              </a:rPr>
              <a:t>Environmental – water supply networks, drainage and flood barriers</a:t>
            </a:r>
          </a:p>
          <a:p>
            <a:pPr marL="522288" indent="-285750" eaLnBrk="1" hangingPunct="1">
              <a:buFont typeface="Arial" panose="020B0604020202020204" pitchFamily="34" charset="0"/>
              <a:buChar char="•"/>
              <a:defRPr/>
            </a:pPr>
            <a:r>
              <a:rPr lang="en-GB" sz="1600" dirty="0">
                <a:latin typeface="Century Gothic" panose="020B0502020202020204" pitchFamily="34" charset="0"/>
              </a:rPr>
              <a:t>Maritime – ports, harbours and sea defences</a:t>
            </a:r>
          </a:p>
          <a:p>
            <a:pPr marL="522288" indent="-285750" eaLnBrk="1" hangingPunct="1">
              <a:buFont typeface="Arial" panose="020B0604020202020204" pitchFamily="34" charset="0"/>
              <a:buChar char="•"/>
              <a:defRPr/>
            </a:pPr>
            <a:r>
              <a:rPr lang="en-GB" sz="1600" dirty="0">
                <a:latin typeface="Century Gothic" panose="020B0502020202020204" pitchFamily="34" charset="0"/>
              </a:rPr>
              <a:t>Geotechnical – mining, earthworks and construction foundations.</a:t>
            </a:r>
          </a:p>
        </p:txBody>
      </p:sp>
      <p:sp>
        <p:nvSpPr>
          <p:cNvPr id="10" name="TextBox 9">
            <a:hlinkClick r:id="rId3"/>
            <a:extLst>
              <a:ext uri="{FF2B5EF4-FFF2-40B4-BE49-F238E27FC236}">
                <a16:creationId xmlns:a16="http://schemas.microsoft.com/office/drawing/2014/main" id="{52C5C0FE-8C2B-4488-8743-D878BEE3D938}"/>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7" name="TextBox 16">
            <a:hlinkClick r:id="rId4"/>
            <a:extLst>
              <a:ext uri="{FF2B5EF4-FFF2-40B4-BE49-F238E27FC236}">
                <a16:creationId xmlns:a16="http://schemas.microsoft.com/office/drawing/2014/main" id="{5F918451-E50B-4575-BADD-197397DB83BF}"/>
              </a:ext>
            </a:extLst>
          </p:cNvPr>
          <p:cNvSpPr txBox="1"/>
          <p:nvPr/>
        </p:nvSpPr>
        <p:spPr>
          <a:xfrm>
            <a:off x="4675188" y="5732463"/>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IOP Profile</a:t>
            </a:r>
          </a:p>
        </p:txBody>
      </p:sp>
      <p:sp>
        <p:nvSpPr>
          <p:cNvPr id="11" name="TextBox 10">
            <a:hlinkClick r:id="rId5"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sp>
        <p:nvSpPr>
          <p:cNvPr id="12" name="TextBox 11">
            <a:hlinkClick r:id="rId6" action="ppaction://hlinksldjump"/>
            <a:extLst>
              <a:ext uri="{FF2B5EF4-FFF2-40B4-BE49-F238E27FC236}">
                <a16:creationId xmlns:a16="http://schemas.microsoft.com/office/drawing/2014/main" id="{D162FE81-F064-4B75-A307-E4C058E77266}"/>
              </a:ext>
            </a:extLst>
          </p:cNvPr>
          <p:cNvSpPr txBox="1"/>
          <p:nvPr/>
        </p:nvSpPr>
        <p:spPr>
          <a:xfrm>
            <a:off x="255940" y="572499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3" name="TextBox 12">
            <a:hlinkClick r:id="rId7"/>
            <a:extLst>
              <a:ext uri="{FF2B5EF4-FFF2-40B4-BE49-F238E27FC236}">
                <a16:creationId xmlns:a16="http://schemas.microsoft.com/office/drawing/2014/main" id="{B8DDCAC5-A462-45E0-B80F-48F1B0F914EE}"/>
              </a:ext>
            </a:extLst>
          </p:cNvPr>
          <p:cNvSpPr txBox="1"/>
          <p:nvPr/>
        </p:nvSpPr>
        <p:spPr>
          <a:xfrm>
            <a:off x="4675188" y="518919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Faces of Wind Energy Profile</a:t>
            </a:r>
          </a:p>
        </p:txBody>
      </p:sp>
      <p:pic>
        <p:nvPicPr>
          <p:cNvPr id="3" name="Picture 2">
            <a:extLst>
              <a:ext uri="{FF2B5EF4-FFF2-40B4-BE49-F238E27FC236}">
                <a16:creationId xmlns:a16="http://schemas.microsoft.com/office/drawing/2014/main" id="{4803E79A-60E8-48F2-84F8-EEE0653C77D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780744" y="1391344"/>
            <a:ext cx="4112431" cy="3261792"/>
          </a:xfrm>
          <a:prstGeom prst="rect">
            <a:avLst/>
          </a:prstGeom>
        </p:spPr>
      </p:pic>
      <p:sp>
        <p:nvSpPr>
          <p:cNvPr id="14" name="Title 1">
            <a:extLst>
              <a:ext uri="{FF2B5EF4-FFF2-40B4-BE49-F238E27FC236}">
                <a16:creationId xmlns:a16="http://schemas.microsoft.com/office/drawing/2014/main" id="{DF4D64C5-A979-4605-8A11-27CA54D83271}"/>
              </a:ext>
            </a:extLst>
          </p:cNvPr>
          <p:cNvSpPr txBox="1">
            <a:spLocks/>
          </p:cNvSpPr>
          <p:nvPr/>
        </p:nvSpPr>
        <p:spPr bwMode="auto">
          <a:xfrm>
            <a:off x="4815735" y="4613065"/>
            <a:ext cx="407674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RenewablesUK</a:t>
            </a:r>
            <a:r>
              <a:rPr lang="en-GB" sz="1000" dirty="0">
                <a:latin typeface="Arial" panose="020B0604020202020204" pitchFamily="34" charset="0"/>
                <a:cs typeface="Arial" panose="020B0604020202020204" pitchFamily="34" charset="0"/>
              </a:rPr>
              <a:t> / Faces of Wind Energy</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12F8812-51EA-4008-A1B4-360C8D3510AF}"/>
              </a:ext>
            </a:extLst>
          </p:cNvPr>
          <p:cNvSpPr>
            <a:spLocks noGrp="1"/>
          </p:cNvSpPr>
          <p:nvPr>
            <p:ph type="ctrTitle"/>
          </p:nvPr>
        </p:nvSpPr>
        <p:spPr>
          <a:xfrm>
            <a:off x="385629" y="836713"/>
            <a:ext cx="3817120" cy="1440160"/>
          </a:xfrm>
        </p:spPr>
        <p:txBody>
          <a:bodyPr/>
          <a:lstStyle/>
          <a:p>
            <a:pPr eaLnBrk="1" hangingPunct="1"/>
            <a:r>
              <a:rPr lang="en-GB" altLang="en-US" sz="3600" dirty="0">
                <a:solidFill>
                  <a:srgbClr val="0033CC"/>
                </a:solidFill>
                <a:latin typeface="Century Gothic" panose="020B0502020202020204" pitchFamily="34" charset="0"/>
              </a:rPr>
              <a:t>Conservation Officer</a:t>
            </a:r>
          </a:p>
        </p:txBody>
      </p:sp>
      <p:sp>
        <p:nvSpPr>
          <p:cNvPr id="4" name="TextBox 3">
            <a:extLst>
              <a:ext uri="{FF2B5EF4-FFF2-40B4-BE49-F238E27FC236}">
                <a16:creationId xmlns:a16="http://schemas.microsoft.com/office/drawing/2014/main" id="{693ECFA4-6492-4DD6-935A-737885E48F66}"/>
              </a:ext>
            </a:extLst>
          </p:cNvPr>
          <p:cNvSpPr txBox="1"/>
          <p:nvPr/>
        </p:nvSpPr>
        <p:spPr>
          <a:xfrm>
            <a:off x="385629" y="2420888"/>
            <a:ext cx="3817119" cy="287771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save works of art and historic objects which are in danger of disintegrating so future generations can enjoy them.</a:t>
            </a:r>
          </a:p>
          <a:p>
            <a:pPr eaLnBrk="1" hangingPunct="1">
              <a:spcAft>
                <a:spcPts val="600"/>
              </a:spcAft>
              <a:defRPr/>
            </a:pPr>
            <a:r>
              <a:rPr lang="en-GB" sz="1600" dirty="0">
                <a:latin typeface="Century Gothic" panose="020B0502020202020204" pitchFamily="34" charset="0"/>
              </a:rPr>
              <a:t>You’d apply scientific and artistic techniques to preserve and restore the objects. You need to pay careful attention to the smallest details. You would also make sure the objects are stored and displayed in the right way.</a:t>
            </a:r>
          </a:p>
        </p:txBody>
      </p:sp>
      <p:sp>
        <p:nvSpPr>
          <p:cNvPr id="9" name="TextBox 8">
            <a:hlinkClick r:id="rId2" action="ppaction://hlinksldjump"/>
            <a:extLst>
              <a:ext uri="{FF2B5EF4-FFF2-40B4-BE49-F238E27FC236}">
                <a16:creationId xmlns:a16="http://schemas.microsoft.com/office/drawing/2014/main" id="{C7B7065A-197F-41DE-B24E-29E695FE353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extLst>
              <a:ext uri="{FF2B5EF4-FFF2-40B4-BE49-F238E27FC236}">
                <a16:creationId xmlns:a16="http://schemas.microsoft.com/office/drawing/2014/main" id="{E4FCFB33-2FA6-4206-A98C-C24040543FA6}"/>
              </a:ext>
            </a:extLst>
          </p:cNvPr>
          <p:cNvSpPr txBox="1"/>
          <p:nvPr/>
        </p:nvSpPr>
        <p:spPr>
          <a:xfrm>
            <a:off x="4572000" y="6197242"/>
            <a:ext cx="424973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My World of Work Link</a:t>
            </a:r>
            <a:r>
              <a:rPr lang="en-US" sz="2000" u="sng" dirty="0">
                <a:solidFill>
                  <a:srgbClr val="0000FF"/>
                </a:solidFill>
                <a:latin typeface="Century Gothic" panose="020B0502020202020204" pitchFamily="34" charset="0"/>
              </a:rPr>
              <a:t> </a:t>
            </a:r>
          </a:p>
        </p:txBody>
      </p:sp>
      <p:sp>
        <p:nvSpPr>
          <p:cNvPr id="8" name="TextBox 7">
            <a:hlinkClick r:id="rId5"/>
            <a:extLst>
              <a:ext uri="{FF2B5EF4-FFF2-40B4-BE49-F238E27FC236}">
                <a16:creationId xmlns:a16="http://schemas.microsoft.com/office/drawing/2014/main" id="{C2C534C1-1045-485C-8881-DE7FEE160541}"/>
              </a:ext>
            </a:extLst>
          </p:cNvPr>
          <p:cNvSpPr txBox="1"/>
          <p:nvPr/>
        </p:nvSpPr>
        <p:spPr>
          <a:xfrm>
            <a:off x="4570734" y="5693246"/>
            <a:ext cx="424973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National Trust for Scotland</a:t>
            </a:r>
            <a:endParaRPr lang="en-US" sz="2000" u="sng" dirty="0">
              <a:solidFill>
                <a:srgbClr val="0000FF"/>
              </a:solidFill>
              <a:latin typeface="Century Gothic" panose="020B0502020202020204" pitchFamily="34" charset="0"/>
              <a:hlinkClick r:id="rId6"/>
            </a:endParaRPr>
          </a:p>
        </p:txBody>
      </p:sp>
      <p:sp>
        <p:nvSpPr>
          <p:cNvPr id="10" name="TextBox 9">
            <a:hlinkClick r:id="rId7" action="ppaction://hlinksldjump"/>
            <a:extLst>
              <a:ext uri="{FF2B5EF4-FFF2-40B4-BE49-F238E27FC236}">
                <a16:creationId xmlns:a16="http://schemas.microsoft.com/office/drawing/2014/main" id="{132FF7EB-BC50-45AD-9C38-5E3CE72D4E86}"/>
              </a:ext>
            </a:extLst>
          </p:cNvPr>
          <p:cNvSpPr txBox="1"/>
          <p:nvPr/>
        </p:nvSpPr>
        <p:spPr>
          <a:xfrm>
            <a:off x="179388" y="6157044"/>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pic>
        <p:nvPicPr>
          <p:cNvPr id="4098" name="Picture 2" descr="Conservation of the stone at Falkland Palace.">
            <a:hlinkClick r:id="rId8"/>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a:stretch/>
        </p:blipFill>
        <p:spPr bwMode="auto">
          <a:xfrm>
            <a:off x="4716016" y="476672"/>
            <a:ext cx="4106889" cy="403277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5545526-D9FF-489A-B653-06313C20AFBB}"/>
              </a:ext>
            </a:extLst>
          </p:cNvPr>
          <p:cNvSpPr txBox="1">
            <a:spLocks/>
          </p:cNvSpPr>
          <p:nvPr/>
        </p:nvSpPr>
        <p:spPr bwMode="auto">
          <a:xfrm>
            <a:off x="4713583" y="4437112"/>
            <a:ext cx="4106889" cy="60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National Trust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2" name="TextBox 11">
            <a:hlinkClick r:id="rId10"/>
            <a:extLst>
              <a:ext uri="{FF2B5EF4-FFF2-40B4-BE49-F238E27FC236}">
                <a16:creationId xmlns:a16="http://schemas.microsoft.com/office/drawing/2014/main" id="{04A7A16E-4D9E-44DA-B2D3-96FF1DB95ED6}"/>
              </a:ext>
            </a:extLst>
          </p:cNvPr>
          <p:cNvSpPr txBox="1"/>
          <p:nvPr/>
        </p:nvSpPr>
        <p:spPr>
          <a:xfrm>
            <a:off x="4572000" y="518919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Historic Environment Scotland</a:t>
            </a:r>
          </a:p>
        </p:txBody>
      </p:sp>
    </p:spTree>
    <p:extLst>
      <p:ext uri="{BB962C8B-B14F-4D97-AF65-F5344CB8AC3E}">
        <p14:creationId xmlns:p14="http://schemas.microsoft.com/office/powerpoint/2010/main" val="1815405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ABF23B03-6ED0-40BF-97CC-C6D79F3AAE8A}"/>
              </a:ext>
            </a:extLst>
          </p:cNvPr>
          <p:cNvSpPr>
            <a:spLocks noGrp="1"/>
          </p:cNvSpPr>
          <p:nvPr>
            <p:ph type="ctrTitle"/>
          </p:nvPr>
        </p:nvSpPr>
        <p:spPr>
          <a:xfrm>
            <a:off x="423863" y="692696"/>
            <a:ext cx="7772400" cy="822325"/>
          </a:xfrm>
        </p:spPr>
        <p:txBody>
          <a:bodyPr/>
          <a:lstStyle/>
          <a:p>
            <a:pPr>
              <a:spcBef>
                <a:spcPts val="1200"/>
              </a:spcBef>
              <a:spcAft>
                <a:spcPts val="1200"/>
              </a:spcAft>
            </a:pPr>
            <a:r>
              <a:rPr lang="en-US" altLang="en-US" sz="3600" dirty="0">
                <a:solidFill>
                  <a:srgbClr val="0033CC"/>
                </a:solidFill>
                <a:latin typeface="Century Gothic" panose="020B0502020202020204" pitchFamily="34" charset="0"/>
              </a:rPr>
              <a:t>Construction Manager</a:t>
            </a:r>
          </a:p>
        </p:txBody>
      </p:sp>
      <p:sp>
        <p:nvSpPr>
          <p:cNvPr id="9" name="TextBox 8">
            <a:hlinkClick r:id="rId2" action="ppaction://hlinksldjump"/>
            <a:extLst>
              <a:ext uri="{FF2B5EF4-FFF2-40B4-BE49-F238E27FC236}">
                <a16:creationId xmlns:a16="http://schemas.microsoft.com/office/drawing/2014/main" id="{04520CCC-59AD-414D-B5C2-3A581BC96993}"/>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6F5A462-DA80-43FB-8393-116E25E4B9DF}"/>
              </a:ext>
            </a:extLst>
          </p:cNvPr>
          <p:cNvSpPr txBox="1"/>
          <p:nvPr/>
        </p:nvSpPr>
        <p:spPr>
          <a:xfrm>
            <a:off x="323851" y="1577692"/>
            <a:ext cx="4100619"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supervise and direct operations on a construction project to make sure the building or structure is completed safely, on time and within the budget.</a:t>
            </a:r>
          </a:p>
          <a:p>
            <a:pPr eaLnBrk="1" hangingPunct="1">
              <a:spcAft>
                <a:spcPts val="600"/>
              </a:spcAft>
              <a:defRPr/>
            </a:pPr>
            <a:r>
              <a:rPr lang="en-GB" sz="1600" dirty="0">
                <a:latin typeface="Century Gothic" panose="020B0502020202020204" pitchFamily="34" charset="0"/>
              </a:rPr>
              <a:t>You’d manage the project on behalf of another company, your client. You’d lead and motivate the construction team and sort out any problems that arise during the project.</a:t>
            </a:r>
          </a:p>
          <a:p>
            <a:pPr eaLnBrk="1" hangingPunct="1">
              <a:spcAft>
                <a:spcPts val="600"/>
              </a:spcAft>
              <a:defRPr/>
            </a:pPr>
            <a:r>
              <a:rPr lang="en-GB" sz="1600" dirty="0">
                <a:latin typeface="Century Gothic" panose="020B0502020202020204" pitchFamily="34" charset="0"/>
              </a:rPr>
              <a:t>On small sites you might have full responsibility for the whole project. On larger sites you may be in charge of a particular section and report to a senior site manager.</a:t>
            </a:r>
          </a:p>
        </p:txBody>
      </p:sp>
      <p:sp>
        <p:nvSpPr>
          <p:cNvPr id="11" name="TextBox 10">
            <a:hlinkClick r:id="rId3"/>
            <a:extLst>
              <a:ext uri="{FF2B5EF4-FFF2-40B4-BE49-F238E27FC236}">
                <a16:creationId xmlns:a16="http://schemas.microsoft.com/office/drawing/2014/main" id="{85E31FFF-8D89-4698-B39B-D2CDF4B9A8AD}"/>
              </a:ext>
            </a:extLst>
          </p:cNvPr>
          <p:cNvSpPr txBox="1"/>
          <p:nvPr/>
        </p:nvSpPr>
        <p:spPr>
          <a:xfrm>
            <a:off x="4689475" y="5876925"/>
            <a:ext cx="4217988" cy="70802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Including Video </a:t>
            </a:r>
            <a:endParaRPr lang="en-US" sz="2000" u="sng" dirty="0">
              <a:solidFill>
                <a:srgbClr val="0000FF"/>
              </a:solidFill>
              <a:latin typeface="Century Gothic" panose="020B0502020202020204" pitchFamily="34" charset="0"/>
              <a:hlinkClick r:id="rId4"/>
            </a:endParaRPr>
          </a:p>
        </p:txBody>
      </p:sp>
      <p:sp>
        <p:nvSpPr>
          <p:cNvPr id="10" name="TextBox 9">
            <a:hlinkClick r:id="rId5" action="ppaction://hlinksldjump"/>
            <a:extLst>
              <a:ext uri="{FF2B5EF4-FFF2-40B4-BE49-F238E27FC236}">
                <a16:creationId xmlns:a16="http://schemas.microsoft.com/office/drawing/2014/main" id="{79C7C74E-42F0-4C91-BDF8-2B56677BC82E}"/>
              </a:ext>
            </a:extLst>
          </p:cNvPr>
          <p:cNvSpPr txBox="1"/>
          <p:nvPr/>
        </p:nvSpPr>
        <p:spPr>
          <a:xfrm>
            <a:off x="323850" y="6164832"/>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Electricity</a:t>
            </a:r>
          </a:p>
        </p:txBody>
      </p:sp>
      <p:pic>
        <p:nvPicPr>
          <p:cNvPr id="3" name="Picture 2" descr="A sign on the side of a building&#10;&#10;Description automatically generated">
            <a:extLst>
              <a:ext uri="{FF2B5EF4-FFF2-40B4-BE49-F238E27FC236}">
                <a16:creationId xmlns:a16="http://schemas.microsoft.com/office/drawing/2014/main" id="{F623AEB5-05A1-4DC2-9E5B-59BB9B4C22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716016" y="1628800"/>
            <a:ext cx="4100619" cy="3507050"/>
          </a:xfrm>
          <a:prstGeom prst="rect">
            <a:avLst/>
          </a:prstGeom>
        </p:spPr>
      </p:pic>
      <p:sp>
        <p:nvSpPr>
          <p:cNvPr id="12" name="Title 1">
            <a:extLst>
              <a:ext uri="{FF2B5EF4-FFF2-40B4-BE49-F238E27FC236}">
                <a16:creationId xmlns:a16="http://schemas.microsoft.com/office/drawing/2014/main" id="{BCAA2746-BE8E-4548-BE02-1EAF82F06FA1}"/>
              </a:ext>
            </a:extLst>
          </p:cNvPr>
          <p:cNvSpPr txBox="1">
            <a:spLocks/>
          </p:cNvSpPr>
          <p:nvPr/>
        </p:nvSpPr>
        <p:spPr bwMode="auto">
          <a:xfrm>
            <a:off x="4716016" y="5117121"/>
            <a:ext cx="410450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8D8AD525-B716-4F4E-9B48-26B4DE515B81}"/>
              </a:ext>
            </a:extLst>
          </p:cNvPr>
          <p:cNvSpPr>
            <a:spLocks noGrp="1"/>
          </p:cNvSpPr>
          <p:nvPr>
            <p:ph type="ctrTitle"/>
          </p:nvPr>
        </p:nvSpPr>
        <p:spPr>
          <a:xfrm>
            <a:off x="36512" y="508670"/>
            <a:ext cx="9144000" cy="1120130"/>
          </a:xfrm>
        </p:spPr>
        <p:txBody>
          <a:bodyPr/>
          <a:lstStyle/>
          <a:p>
            <a:pPr eaLnBrk="1" hangingPunct="1"/>
            <a:r>
              <a:rPr lang="en-GB" altLang="en-US" sz="3600" dirty="0">
                <a:solidFill>
                  <a:srgbClr val="0033CC"/>
                </a:solidFill>
                <a:latin typeface="Century Gothic" panose="020B0502020202020204" pitchFamily="34" charset="0"/>
              </a:rPr>
              <a:t>Countryside Officer</a:t>
            </a:r>
          </a:p>
        </p:txBody>
      </p:sp>
      <p:sp>
        <p:nvSpPr>
          <p:cNvPr id="9" name="TextBox 8">
            <a:hlinkClick r:id="rId2" action="ppaction://hlinksldjump"/>
            <a:extLst>
              <a:ext uri="{FF2B5EF4-FFF2-40B4-BE49-F238E27FC236}">
                <a16:creationId xmlns:a16="http://schemas.microsoft.com/office/drawing/2014/main" id="{F546F521-1948-48E8-B769-8CDF3CC8664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B15AF26-AAC0-4B23-9C3D-19C2D1D63957}"/>
              </a:ext>
            </a:extLst>
          </p:cNvPr>
          <p:cNvSpPr txBox="1"/>
          <p:nvPr/>
        </p:nvSpPr>
        <p:spPr>
          <a:xfrm>
            <a:off x="4279549" y="1661606"/>
            <a:ext cx="4612932" cy="295465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try to make it easy for people to enjoy spending time in the countryside. You’d improve access to interesting and beautiful places they’d enjoy visiting.</a:t>
            </a:r>
          </a:p>
          <a:p>
            <a:pPr eaLnBrk="1" hangingPunct="1">
              <a:spcAft>
                <a:spcPts val="600"/>
              </a:spcAft>
              <a:defRPr/>
            </a:pPr>
            <a:r>
              <a:rPr lang="en-GB" sz="1600" dirty="0">
                <a:latin typeface="Century Gothic" panose="020B0502020202020204" pitchFamily="34" charset="0"/>
              </a:rPr>
              <a:t>You’d explain scientific knowledge and facts in a way that’s easy to understand so they can learn more about nature and wildlife.</a:t>
            </a:r>
          </a:p>
          <a:p>
            <a:pPr eaLnBrk="1" hangingPunct="1">
              <a:spcAft>
                <a:spcPts val="600"/>
              </a:spcAft>
              <a:defRPr/>
            </a:pPr>
            <a:r>
              <a:rPr lang="en-GB" sz="1600" dirty="0">
                <a:latin typeface="Century Gothic" panose="020B0502020202020204" pitchFamily="34" charset="0"/>
              </a:rPr>
              <a:t>Your work would help to protect Scotland’s natural heritage - including woodlands, moors, rivers, hills, lochs and coastlines - for future generations.</a:t>
            </a:r>
          </a:p>
        </p:txBody>
      </p:sp>
      <p:sp>
        <p:nvSpPr>
          <p:cNvPr id="11" name="TextBox 10">
            <a:hlinkClick r:id="rId3"/>
            <a:extLst>
              <a:ext uri="{FF2B5EF4-FFF2-40B4-BE49-F238E27FC236}">
                <a16:creationId xmlns:a16="http://schemas.microsoft.com/office/drawing/2014/main" id="{04A7A16E-4D9E-44DA-B2D3-96FF1DB95ED6}"/>
              </a:ext>
            </a:extLst>
          </p:cNvPr>
          <p:cNvSpPr txBox="1"/>
          <p:nvPr/>
        </p:nvSpPr>
        <p:spPr>
          <a:xfrm>
            <a:off x="4737393" y="56212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National Trust for Scotland</a:t>
            </a:r>
          </a:p>
        </p:txBody>
      </p:sp>
      <p:sp>
        <p:nvSpPr>
          <p:cNvPr id="15" name="TextBox 14">
            <a:hlinkClick r:id="rId4" action="ppaction://hlinksldjump"/>
            <a:extLst>
              <a:ext uri="{FF2B5EF4-FFF2-40B4-BE49-F238E27FC236}">
                <a16:creationId xmlns:a16="http://schemas.microsoft.com/office/drawing/2014/main" id="{FB91D7E8-6D3B-4BFF-AC4E-F100E5E68FD1}"/>
              </a:ext>
            </a:extLst>
          </p:cNvPr>
          <p:cNvSpPr txBox="1"/>
          <p:nvPr/>
        </p:nvSpPr>
        <p:spPr>
          <a:xfrm>
            <a:off x="251520"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pic>
        <p:nvPicPr>
          <p:cNvPr id="2050" name="Picture 2" descr="Children pond-dipping at Threave">
            <a:hlinkClick r:id="rId5"/>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251521" y="1628800"/>
            <a:ext cx="3744416" cy="360796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50A68826-524C-438F-9BB1-38939C42145D}"/>
              </a:ext>
            </a:extLst>
          </p:cNvPr>
          <p:cNvSpPr txBox="1">
            <a:spLocks/>
          </p:cNvSpPr>
          <p:nvPr/>
        </p:nvSpPr>
        <p:spPr bwMode="auto">
          <a:xfrm>
            <a:off x="251521" y="5157192"/>
            <a:ext cx="3744416" cy="60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the </a:t>
            </a:r>
          </a:p>
          <a:p>
            <a:pPr eaLnBrk="1" hangingPunct="1"/>
            <a:r>
              <a:rPr lang="en-GB" sz="1000" dirty="0">
                <a:latin typeface="Arial" panose="020B0604020202020204" pitchFamily="34" charset="0"/>
                <a:cs typeface="Arial" panose="020B0604020202020204" pitchFamily="34" charset="0"/>
              </a:rPr>
              <a:t>National Trust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7"/>
            <a:extLst>
              <a:ext uri="{FF2B5EF4-FFF2-40B4-BE49-F238E27FC236}">
                <a16:creationId xmlns:a16="http://schemas.microsoft.com/office/drawing/2014/main" id="{A45696D0-3A8C-4BD0-AF24-E3635F8CA77D}"/>
              </a:ext>
            </a:extLst>
          </p:cNvPr>
          <p:cNvSpPr txBox="1"/>
          <p:nvPr/>
        </p:nvSpPr>
        <p:spPr>
          <a:xfrm>
            <a:off x="4746500" y="6125234"/>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4" name="TextBox 13">
            <a:hlinkClick r:id="rId8"/>
            <a:extLst>
              <a:ext uri="{FF2B5EF4-FFF2-40B4-BE49-F238E27FC236}">
                <a16:creationId xmlns:a16="http://schemas.microsoft.com/office/drawing/2014/main" id="{04A7A16E-4D9E-44DA-B2D3-96FF1DB95ED6}"/>
              </a:ext>
            </a:extLst>
          </p:cNvPr>
          <p:cNvSpPr txBox="1"/>
          <p:nvPr/>
        </p:nvSpPr>
        <p:spPr>
          <a:xfrm>
            <a:off x="4746501" y="508518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Historic Environment Scotland</a:t>
            </a:r>
          </a:p>
        </p:txBody>
      </p:sp>
    </p:spTree>
    <p:extLst>
      <p:ext uri="{BB962C8B-B14F-4D97-AF65-F5344CB8AC3E}">
        <p14:creationId xmlns:p14="http://schemas.microsoft.com/office/powerpoint/2010/main" val="262894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3CC750C3-7947-464C-B07F-8AE13B1EE121}"/>
              </a:ext>
            </a:extLst>
          </p:cNvPr>
          <p:cNvSpPr>
            <a:spLocks noGrp="1"/>
          </p:cNvSpPr>
          <p:nvPr>
            <p:ph type="ctrTitle"/>
          </p:nvPr>
        </p:nvSpPr>
        <p:spPr>
          <a:xfrm>
            <a:off x="685800" y="950913"/>
            <a:ext cx="7772400" cy="822325"/>
          </a:xfrm>
        </p:spPr>
        <p:txBody>
          <a:bodyPr/>
          <a:lstStyle/>
          <a:p>
            <a:pPr eaLnBrk="1" hangingPunct="1"/>
            <a:r>
              <a:rPr lang="en-GB" altLang="en-US" sz="4800" dirty="0">
                <a:solidFill>
                  <a:srgbClr val="0033CC"/>
                </a:solidFill>
                <a:latin typeface="Century Gothic" panose="020B0502020202020204" pitchFamily="34" charset="0"/>
              </a:rPr>
              <a:t>Planet Earth</a:t>
            </a:r>
          </a:p>
        </p:txBody>
      </p:sp>
      <p:sp>
        <p:nvSpPr>
          <p:cNvPr id="4" name="TextBox 3">
            <a:hlinkClick r:id="rId2" action="ppaction://hlinksldjump"/>
            <a:extLst>
              <a:ext uri="{FF2B5EF4-FFF2-40B4-BE49-F238E27FC236}">
                <a16:creationId xmlns:a16="http://schemas.microsoft.com/office/drawing/2014/main" id="{C3CC7057-39CE-4B83-9BE6-FE8BECBDBDC1}"/>
              </a:ext>
            </a:extLst>
          </p:cNvPr>
          <p:cNvSpPr txBox="1"/>
          <p:nvPr/>
        </p:nvSpPr>
        <p:spPr>
          <a:xfrm>
            <a:off x="1371600" y="2020982"/>
            <a:ext cx="6400800" cy="64008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Biodiversity &amp; Interdependence</a:t>
            </a:r>
          </a:p>
        </p:txBody>
      </p:sp>
      <p:sp>
        <p:nvSpPr>
          <p:cNvPr id="7" name="TextBox 6">
            <a:hlinkClick r:id="rId3" action="ppaction://hlinksldjump"/>
            <a:extLst>
              <a:ext uri="{FF2B5EF4-FFF2-40B4-BE49-F238E27FC236}">
                <a16:creationId xmlns:a16="http://schemas.microsoft.com/office/drawing/2014/main" id="{F78E4237-C75C-4B25-81BF-C9A1BBECF264}"/>
              </a:ext>
            </a:extLst>
          </p:cNvPr>
          <p:cNvSpPr txBox="1"/>
          <p:nvPr/>
        </p:nvSpPr>
        <p:spPr>
          <a:xfrm>
            <a:off x="1371600" y="3101102"/>
            <a:ext cx="6400800" cy="64008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Energy Sources &amp; Sustainability</a:t>
            </a:r>
          </a:p>
        </p:txBody>
      </p:sp>
      <p:sp>
        <p:nvSpPr>
          <p:cNvPr id="8" name="TextBox 7">
            <a:hlinkClick r:id="rId4" action="ppaction://hlinksldjump"/>
            <a:extLst>
              <a:ext uri="{FF2B5EF4-FFF2-40B4-BE49-F238E27FC236}">
                <a16:creationId xmlns:a16="http://schemas.microsoft.com/office/drawing/2014/main" id="{7FB29C28-8E97-4D15-AB13-2EC0EA6FA4DB}"/>
              </a:ext>
            </a:extLst>
          </p:cNvPr>
          <p:cNvSpPr txBox="1"/>
          <p:nvPr/>
        </p:nvSpPr>
        <p:spPr>
          <a:xfrm>
            <a:off x="1371600" y="4037206"/>
            <a:ext cx="6400800" cy="64008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Processes of the Planet</a:t>
            </a:r>
          </a:p>
        </p:txBody>
      </p:sp>
      <p:sp>
        <p:nvSpPr>
          <p:cNvPr id="9" name="TextBox 8">
            <a:hlinkClick r:id="rId5" action="ppaction://hlinksldjump"/>
            <a:extLst>
              <a:ext uri="{FF2B5EF4-FFF2-40B4-BE49-F238E27FC236}">
                <a16:creationId xmlns:a16="http://schemas.microsoft.com/office/drawing/2014/main" id="{E5C3C33E-C586-47A4-A77A-0287DA0319DF}"/>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0" name="TextBox 9">
            <a:hlinkClick r:id="rId6" action="ppaction://hlinksldjump"/>
            <a:extLst>
              <a:ext uri="{FF2B5EF4-FFF2-40B4-BE49-F238E27FC236}">
                <a16:creationId xmlns:a16="http://schemas.microsoft.com/office/drawing/2014/main" id="{FB275BCA-8358-4555-922A-E9295CE870E5}"/>
              </a:ext>
            </a:extLst>
          </p:cNvPr>
          <p:cNvSpPr txBox="1"/>
          <p:nvPr/>
        </p:nvSpPr>
        <p:spPr>
          <a:xfrm>
            <a:off x="304800" y="6136977"/>
            <a:ext cx="3840480"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1" name="TextBox 10">
            <a:hlinkClick r:id="rId7" action="ppaction://hlinksldjump"/>
            <a:extLst>
              <a:ext uri="{FF2B5EF4-FFF2-40B4-BE49-F238E27FC236}">
                <a16:creationId xmlns:a16="http://schemas.microsoft.com/office/drawing/2014/main" id="{D9CD8227-42D9-41FD-8045-0367A3886863}"/>
              </a:ext>
            </a:extLst>
          </p:cNvPr>
          <p:cNvSpPr txBox="1"/>
          <p:nvPr/>
        </p:nvSpPr>
        <p:spPr>
          <a:xfrm>
            <a:off x="4979992" y="6136977"/>
            <a:ext cx="3840480"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2" name="TextBox 11">
            <a:hlinkClick r:id="rId8" action="ppaction://hlinksldjump"/>
            <a:extLst>
              <a:ext uri="{FF2B5EF4-FFF2-40B4-BE49-F238E27FC236}">
                <a16:creationId xmlns:a16="http://schemas.microsoft.com/office/drawing/2014/main" id="{7FB29C28-8E97-4D15-AB13-2EC0EA6FA4DB}"/>
              </a:ext>
            </a:extLst>
          </p:cNvPr>
          <p:cNvSpPr txBox="1"/>
          <p:nvPr/>
        </p:nvSpPr>
        <p:spPr>
          <a:xfrm>
            <a:off x="1371600" y="5033878"/>
            <a:ext cx="6400800" cy="64008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Space</a:t>
            </a:r>
          </a:p>
        </p:txBody>
      </p:sp>
    </p:spTree>
    <p:extLst>
      <p:ext uri="{BB962C8B-B14F-4D97-AF65-F5344CB8AC3E}">
        <p14:creationId xmlns:p14="http://schemas.microsoft.com/office/powerpoint/2010/main" val="2847912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8D8AD525-B716-4F4E-9B48-26B4DE515B81}"/>
              </a:ext>
            </a:extLst>
          </p:cNvPr>
          <p:cNvSpPr>
            <a:spLocks noGrp="1"/>
          </p:cNvSpPr>
          <p:nvPr>
            <p:ph type="ctrTitle"/>
          </p:nvPr>
        </p:nvSpPr>
        <p:spPr>
          <a:xfrm>
            <a:off x="36512" y="508670"/>
            <a:ext cx="9144000" cy="1120130"/>
          </a:xfrm>
        </p:spPr>
        <p:txBody>
          <a:bodyPr/>
          <a:lstStyle/>
          <a:p>
            <a:pPr eaLnBrk="1" hangingPunct="1"/>
            <a:r>
              <a:rPr lang="en-GB" altLang="en-US" sz="3600" dirty="0">
                <a:solidFill>
                  <a:srgbClr val="0033CC"/>
                </a:solidFill>
                <a:latin typeface="Century Gothic" panose="020B0502020202020204" pitchFamily="34" charset="0"/>
              </a:rPr>
              <a:t>Countryside Ranger</a:t>
            </a:r>
          </a:p>
        </p:txBody>
      </p:sp>
      <p:sp>
        <p:nvSpPr>
          <p:cNvPr id="9" name="TextBox 8">
            <a:hlinkClick r:id="rId2" action="ppaction://hlinksldjump"/>
            <a:extLst>
              <a:ext uri="{FF2B5EF4-FFF2-40B4-BE49-F238E27FC236}">
                <a16:creationId xmlns:a16="http://schemas.microsoft.com/office/drawing/2014/main" id="{F546F521-1948-48E8-B769-8CDF3CC8664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B15AF26-AAC0-4B23-9C3D-19C2D1D63957}"/>
              </a:ext>
            </a:extLst>
          </p:cNvPr>
          <p:cNvSpPr txBox="1"/>
          <p:nvPr/>
        </p:nvSpPr>
        <p:spPr>
          <a:xfrm>
            <a:off x="4737393" y="1805622"/>
            <a:ext cx="4155087" cy="263149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do practical work to look after the countryside and conserve wildlife and habitats.</a:t>
            </a:r>
          </a:p>
          <a:p>
            <a:pPr eaLnBrk="1" hangingPunct="1">
              <a:spcAft>
                <a:spcPts val="600"/>
              </a:spcAft>
              <a:defRPr/>
            </a:pPr>
            <a:r>
              <a:rPr lang="en-GB" sz="1600" dirty="0">
                <a:latin typeface="Century Gothic" panose="020B0502020202020204" pitchFamily="34" charset="0"/>
              </a:rPr>
              <a:t>You’d repair paths, fences and signs to assist people who visit the countryside. When you speak with the public and answer questions about the wildlife and landscapes you’d be able to convey your enthusiasm about the natural environment.</a:t>
            </a:r>
          </a:p>
        </p:txBody>
      </p:sp>
      <p:sp>
        <p:nvSpPr>
          <p:cNvPr id="10" name="TextBox 9">
            <a:hlinkClick r:id="rId3"/>
            <a:extLst>
              <a:ext uri="{FF2B5EF4-FFF2-40B4-BE49-F238E27FC236}">
                <a16:creationId xmlns:a16="http://schemas.microsoft.com/office/drawing/2014/main" id="{5CCDCA24-D7D1-4710-8B0D-A9F461483F51}"/>
              </a:ext>
            </a:extLst>
          </p:cNvPr>
          <p:cNvSpPr txBox="1"/>
          <p:nvPr/>
        </p:nvSpPr>
        <p:spPr>
          <a:xfrm>
            <a:off x="4746500" y="6125234"/>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4"/>
            <a:extLst>
              <a:ext uri="{FF2B5EF4-FFF2-40B4-BE49-F238E27FC236}">
                <a16:creationId xmlns:a16="http://schemas.microsoft.com/office/drawing/2014/main" id="{04A7A16E-4D9E-44DA-B2D3-96FF1DB95ED6}"/>
              </a:ext>
            </a:extLst>
          </p:cNvPr>
          <p:cNvSpPr txBox="1"/>
          <p:nvPr/>
        </p:nvSpPr>
        <p:spPr>
          <a:xfrm>
            <a:off x="4716016" y="56212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National Trust for Scotland</a:t>
            </a:r>
          </a:p>
        </p:txBody>
      </p:sp>
      <p:sp>
        <p:nvSpPr>
          <p:cNvPr id="15" name="TextBox 14">
            <a:hlinkClick r:id="rId5" action="ppaction://hlinksldjump"/>
            <a:extLst>
              <a:ext uri="{FF2B5EF4-FFF2-40B4-BE49-F238E27FC236}">
                <a16:creationId xmlns:a16="http://schemas.microsoft.com/office/drawing/2014/main" id="{FB91D7E8-6D3B-4BFF-AC4E-F100E5E68FD1}"/>
              </a:ext>
            </a:extLst>
          </p:cNvPr>
          <p:cNvSpPr txBox="1"/>
          <p:nvPr/>
        </p:nvSpPr>
        <p:spPr>
          <a:xfrm>
            <a:off x="251520"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2" name="Title 1">
            <a:extLst>
              <a:ext uri="{FF2B5EF4-FFF2-40B4-BE49-F238E27FC236}">
                <a16:creationId xmlns:a16="http://schemas.microsoft.com/office/drawing/2014/main" id="{50A68826-524C-438F-9BB1-38939C42145D}"/>
              </a:ext>
            </a:extLst>
          </p:cNvPr>
          <p:cNvSpPr txBox="1">
            <a:spLocks/>
          </p:cNvSpPr>
          <p:nvPr/>
        </p:nvSpPr>
        <p:spPr bwMode="auto">
          <a:xfrm>
            <a:off x="251521" y="5013176"/>
            <a:ext cx="4155086" cy="31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 Crown Copyright HES</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217103" y="1772816"/>
            <a:ext cx="3994857" cy="3312368"/>
          </a:xfrm>
          <a:prstGeom prst="rect">
            <a:avLst/>
          </a:prstGeom>
        </p:spPr>
      </p:pic>
      <p:sp>
        <p:nvSpPr>
          <p:cNvPr id="14" name="TextBox 13">
            <a:hlinkClick r:id="rId7"/>
            <a:extLst>
              <a:ext uri="{FF2B5EF4-FFF2-40B4-BE49-F238E27FC236}">
                <a16:creationId xmlns:a16="http://schemas.microsoft.com/office/drawing/2014/main" id="{04A7A16E-4D9E-44DA-B2D3-96FF1DB95ED6}"/>
              </a:ext>
            </a:extLst>
          </p:cNvPr>
          <p:cNvSpPr txBox="1"/>
          <p:nvPr/>
        </p:nvSpPr>
        <p:spPr>
          <a:xfrm>
            <a:off x="4746501" y="508518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Historic Environment Scotland</a:t>
            </a:r>
          </a:p>
        </p:txBody>
      </p:sp>
    </p:spTree>
    <p:extLst>
      <p:ext uri="{BB962C8B-B14F-4D97-AF65-F5344CB8AC3E}">
        <p14:creationId xmlns:p14="http://schemas.microsoft.com/office/powerpoint/2010/main" val="3298513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009998D0-AD67-42F1-A63B-5688180C6909}"/>
              </a:ext>
            </a:extLst>
          </p:cNvPr>
          <p:cNvSpPr>
            <a:spLocks noGrp="1"/>
          </p:cNvSpPr>
          <p:nvPr>
            <p:ph type="ctrTitle"/>
          </p:nvPr>
        </p:nvSpPr>
        <p:spPr>
          <a:xfrm>
            <a:off x="251520" y="692150"/>
            <a:ext cx="4022665" cy="822325"/>
          </a:xfrm>
        </p:spPr>
        <p:txBody>
          <a:bodyPr/>
          <a:lstStyle/>
          <a:p>
            <a:pPr eaLnBrk="1" hangingPunct="1"/>
            <a:r>
              <a:rPr lang="en-GB" altLang="en-US" sz="3600" dirty="0">
                <a:solidFill>
                  <a:srgbClr val="0033CC"/>
                </a:solidFill>
                <a:latin typeface="Century Gothic" panose="020B0502020202020204" pitchFamily="34" charset="0"/>
              </a:rPr>
              <a:t>Dental Nurse</a:t>
            </a:r>
          </a:p>
        </p:txBody>
      </p:sp>
      <p:sp>
        <p:nvSpPr>
          <p:cNvPr id="9" name="TextBox 8">
            <a:hlinkClick r:id="rId2" action="ppaction://hlinksldjump"/>
            <a:extLst>
              <a:ext uri="{FF2B5EF4-FFF2-40B4-BE49-F238E27FC236}">
                <a16:creationId xmlns:a16="http://schemas.microsoft.com/office/drawing/2014/main" id="{7CD9EC23-1202-406B-A86F-C1D24CA7681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4619027-3CD4-4A61-8A7E-E5709869CA62}"/>
              </a:ext>
            </a:extLst>
          </p:cNvPr>
          <p:cNvSpPr txBox="1"/>
          <p:nvPr/>
        </p:nvSpPr>
        <p:spPr>
          <a:xfrm>
            <a:off x="250825" y="1803588"/>
            <a:ext cx="4023360"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look after people when they visit the dentist and make them feel comfortable. You’d assist the dentist as they give treatments and help with other aspects of patient care.</a:t>
            </a:r>
          </a:p>
          <a:p>
            <a:pPr eaLnBrk="1" hangingPunct="1">
              <a:spcAft>
                <a:spcPts val="600"/>
              </a:spcAft>
              <a:defRPr/>
            </a:pPr>
            <a:r>
              <a:rPr lang="en-GB" sz="1600" dirty="0">
                <a:latin typeface="Century Gothic" panose="020B0502020202020204" pitchFamily="34" charset="0"/>
              </a:rPr>
              <a:t>You’d look after patients who are coming for a simple check-up or having advanced specialist treatment.</a:t>
            </a:r>
          </a:p>
          <a:p>
            <a:pPr eaLnBrk="1" hangingPunct="1">
              <a:spcAft>
                <a:spcPts val="600"/>
              </a:spcAft>
              <a:defRPr/>
            </a:pPr>
            <a:r>
              <a:rPr lang="en-GB" sz="1600" dirty="0">
                <a:latin typeface="Century Gothic" panose="020B0502020202020204" pitchFamily="34" charset="0"/>
              </a:rPr>
              <a:t>Patients may be nervous so you’d need to be calm and reassuring. You’d try to make sure that they are relaxed and comfortable at all times.</a:t>
            </a:r>
          </a:p>
        </p:txBody>
      </p:sp>
      <p:sp>
        <p:nvSpPr>
          <p:cNvPr id="10" name="TextBox 9">
            <a:hlinkClick r:id="rId3"/>
            <a:extLst>
              <a:ext uri="{FF2B5EF4-FFF2-40B4-BE49-F238E27FC236}">
                <a16:creationId xmlns:a16="http://schemas.microsoft.com/office/drawing/2014/main" id="{D5365F89-713D-49B1-830A-9F379B8A336A}"/>
              </a:ext>
            </a:extLst>
          </p:cNvPr>
          <p:cNvSpPr txBox="1"/>
          <p:nvPr/>
        </p:nvSpPr>
        <p:spPr>
          <a:xfrm>
            <a:off x="4675188" y="605322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extLst>
              <a:ext uri="{FF2B5EF4-FFF2-40B4-BE49-F238E27FC236}">
                <a16:creationId xmlns:a16="http://schemas.microsoft.com/office/drawing/2014/main" id="{7D196CAF-563C-4C6F-A8D1-67B17E7BE022}"/>
              </a:ext>
            </a:extLst>
          </p:cNvPr>
          <p:cNvSpPr txBox="1"/>
          <p:nvPr/>
        </p:nvSpPr>
        <p:spPr>
          <a:xfrm>
            <a:off x="4675188" y="5517232"/>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a:t>
            </a:r>
            <a:endParaRPr lang="en-US" sz="2000" u="sng" dirty="0">
              <a:solidFill>
                <a:srgbClr val="0000FF"/>
              </a:solidFill>
              <a:latin typeface="Century Gothic" panose="020B0502020202020204" pitchFamily="34" charset="0"/>
              <a:hlinkClick r:id="rId5"/>
            </a:endParaRPr>
          </a:p>
        </p:txBody>
      </p:sp>
      <p:sp>
        <p:nvSpPr>
          <p:cNvPr id="13" name="TextBox 12">
            <a:hlinkClick r:id="rId6" action="ppaction://hlinksldjump"/>
            <a:extLst>
              <a:ext uri="{FF2B5EF4-FFF2-40B4-BE49-F238E27FC236}">
                <a16:creationId xmlns:a16="http://schemas.microsoft.com/office/drawing/2014/main" id="{D162FE81-F064-4B75-A307-E4C058E77266}"/>
              </a:ext>
            </a:extLst>
          </p:cNvPr>
          <p:cNvSpPr txBox="1"/>
          <p:nvPr/>
        </p:nvSpPr>
        <p:spPr>
          <a:xfrm>
            <a:off x="251520" y="602128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pic>
        <p:nvPicPr>
          <p:cNvPr id="3" name="Picture 2" descr="A group of people standing in a kitchen&#10;&#10;Description automatically generated">
            <a:hlinkClick r:id="rId4"/>
            <a:extLst>
              <a:ext uri="{FF2B5EF4-FFF2-40B4-BE49-F238E27FC236}">
                <a16:creationId xmlns:a16="http://schemas.microsoft.com/office/drawing/2014/main" id="{BA4C233B-056B-43A3-B2CD-76558C4E8F2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600714" y="692150"/>
            <a:ext cx="4291766" cy="3854064"/>
          </a:xfrm>
          <a:prstGeom prst="rect">
            <a:avLst/>
          </a:prstGeom>
        </p:spPr>
      </p:pic>
      <p:sp>
        <p:nvSpPr>
          <p:cNvPr id="14" name="Title 1">
            <a:extLst>
              <a:ext uri="{FF2B5EF4-FFF2-40B4-BE49-F238E27FC236}">
                <a16:creationId xmlns:a16="http://schemas.microsoft.com/office/drawing/2014/main" id="{77790CDF-C36A-4F97-94A5-207D134796CA}"/>
              </a:ext>
            </a:extLst>
          </p:cNvPr>
          <p:cNvSpPr txBox="1">
            <a:spLocks/>
          </p:cNvSpPr>
          <p:nvPr/>
        </p:nvSpPr>
        <p:spPr bwMode="auto">
          <a:xfrm>
            <a:off x="4600714" y="4509120"/>
            <a:ext cx="429176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009998D0-AD67-42F1-A63B-5688180C6909}"/>
              </a:ext>
            </a:extLst>
          </p:cNvPr>
          <p:cNvSpPr>
            <a:spLocks noGrp="1"/>
          </p:cNvSpPr>
          <p:nvPr>
            <p:ph type="ctrTitle"/>
          </p:nvPr>
        </p:nvSpPr>
        <p:spPr>
          <a:xfrm>
            <a:off x="2560668" y="692150"/>
            <a:ext cx="4022665" cy="822325"/>
          </a:xfrm>
        </p:spPr>
        <p:txBody>
          <a:bodyPr/>
          <a:lstStyle/>
          <a:p>
            <a:pPr eaLnBrk="1" hangingPunct="1"/>
            <a:r>
              <a:rPr lang="en-GB" altLang="en-US" sz="3600" dirty="0">
                <a:solidFill>
                  <a:srgbClr val="0033CC"/>
                </a:solidFill>
                <a:latin typeface="Century Gothic" panose="020B0502020202020204" pitchFamily="34" charset="0"/>
              </a:rPr>
              <a:t>Dental Hygienist</a:t>
            </a:r>
          </a:p>
        </p:txBody>
      </p:sp>
      <p:sp>
        <p:nvSpPr>
          <p:cNvPr id="9" name="TextBox 8">
            <a:hlinkClick r:id="rId2" action="ppaction://hlinksldjump"/>
            <a:extLst>
              <a:ext uri="{FF2B5EF4-FFF2-40B4-BE49-F238E27FC236}">
                <a16:creationId xmlns:a16="http://schemas.microsoft.com/office/drawing/2014/main" id="{7CD9EC23-1202-406B-A86F-C1D24CA7681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4619027-3CD4-4A61-8A7E-E5709869CA62}"/>
              </a:ext>
            </a:extLst>
          </p:cNvPr>
          <p:cNvSpPr txBox="1"/>
          <p:nvPr/>
        </p:nvSpPr>
        <p:spPr>
          <a:xfrm>
            <a:off x="4869120" y="1638086"/>
            <a:ext cx="4023360"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look after people when they visit the dentist and make them feel comfortable. You’d assist the dentist as they give treatments and help with other aspects of patient care.</a:t>
            </a:r>
          </a:p>
          <a:p>
            <a:pPr eaLnBrk="1" hangingPunct="1">
              <a:spcAft>
                <a:spcPts val="600"/>
              </a:spcAft>
              <a:defRPr/>
            </a:pPr>
            <a:r>
              <a:rPr lang="en-GB" sz="1600" dirty="0">
                <a:latin typeface="Century Gothic" panose="020B0502020202020204" pitchFamily="34" charset="0"/>
              </a:rPr>
              <a:t>You’d look after patients who are coming for a simple check-up or having advanced specialist treatment.</a:t>
            </a:r>
          </a:p>
          <a:p>
            <a:pPr eaLnBrk="1" hangingPunct="1">
              <a:spcAft>
                <a:spcPts val="600"/>
              </a:spcAft>
              <a:defRPr/>
            </a:pPr>
            <a:r>
              <a:rPr lang="en-GB" sz="1600" dirty="0">
                <a:latin typeface="Century Gothic" panose="020B0502020202020204" pitchFamily="34" charset="0"/>
              </a:rPr>
              <a:t>Patients may be nervous so you’d need to be calm and reassuring. You’d try to make sure that they are relaxed and comfortable at all times.</a:t>
            </a:r>
          </a:p>
        </p:txBody>
      </p:sp>
      <p:sp>
        <p:nvSpPr>
          <p:cNvPr id="13" name="TextBox 12">
            <a:hlinkClick r:id="rId3" action="ppaction://hlinksldjump"/>
            <a:extLst>
              <a:ext uri="{FF2B5EF4-FFF2-40B4-BE49-F238E27FC236}">
                <a16:creationId xmlns:a16="http://schemas.microsoft.com/office/drawing/2014/main" id="{D162FE81-F064-4B75-A307-E4C058E77266}"/>
              </a:ext>
            </a:extLst>
          </p:cNvPr>
          <p:cNvSpPr txBox="1"/>
          <p:nvPr/>
        </p:nvSpPr>
        <p:spPr>
          <a:xfrm>
            <a:off x="251520" y="602128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extBox 11">
            <a:hlinkClick r:id="rId4"/>
            <a:extLst>
              <a:ext uri="{FF2B5EF4-FFF2-40B4-BE49-F238E27FC236}">
                <a16:creationId xmlns:a16="http://schemas.microsoft.com/office/drawing/2014/main" id="{64A61E99-9BD5-422E-B217-4C5B5F4401EB}"/>
              </a:ext>
            </a:extLst>
          </p:cNvPr>
          <p:cNvSpPr txBox="1"/>
          <p:nvPr/>
        </p:nvSpPr>
        <p:spPr>
          <a:xfrm>
            <a:off x="4674493" y="554917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My World of Work Video </a:t>
            </a:r>
            <a:endParaRPr lang="en-US" sz="2000" u="sng" dirty="0">
              <a:solidFill>
                <a:srgbClr val="0000FF"/>
              </a:solidFill>
              <a:latin typeface="Century Gothic" panose="020B0502020202020204" pitchFamily="34" charset="0"/>
            </a:endParaRPr>
          </a:p>
        </p:txBody>
      </p:sp>
      <p:sp>
        <p:nvSpPr>
          <p:cNvPr id="14" name="Title 1">
            <a:extLst>
              <a:ext uri="{FF2B5EF4-FFF2-40B4-BE49-F238E27FC236}">
                <a16:creationId xmlns:a16="http://schemas.microsoft.com/office/drawing/2014/main" id="{77790CDF-C36A-4F97-94A5-207D134796CA}"/>
              </a:ext>
            </a:extLst>
          </p:cNvPr>
          <p:cNvSpPr txBox="1">
            <a:spLocks/>
          </p:cNvSpPr>
          <p:nvPr/>
        </p:nvSpPr>
        <p:spPr bwMode="auto">
          <a:xfrm>
            <a:off x="248651" y="5117121"/>
            <a:ext cx="429176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4" name="Picture 3" descr="A group of people in a room&#10;&#10;Description automatically generated">
            <a:hlinkClick r:id="rId5"/>
            <a:extLst>
              <a:ext uri="{FF2B5EF4-FFF2-40B4-BE49-F238E27FC236}">
                <a16:creationId xmlns:a16="http://schemas.microsoft.com/office/drawing/2014/main" id="{7D0783B5-C801-4CA4-B1D2-61C3404BA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60" y="1687689"/>
            <a:ext cx="4498948" cy="3357424"/>
          </a:xfrm>
          <a:prstGeom prst="rect">
            <a:avLst/>
          </a:prstGeom>
        </p:spPr>
      </p:pic>
      <p:sp>
        <p:nvSpPr>
          <p:cNvPr id="15" name="TextBox 14">
            <a:hlinkClick r:id="rId7"/>
            <a:extLst>
              <a:ext uri="{FF2B5EF4-FFF2-40B4-BE49-F238E27FC236}">
                <a16:creationId xmlns:a16="http://schemas.microsoft.com/office/drawing/2014/main" id="{03FD4127-0834-4044-B6CB-B0D40EF2D9A7}"/>
              </a:ext>
            </a:extLst>
          </p:cNvPr>
          <p:cNvSpPr txBox="1"/>
          <p:nvPr/>
        </p:nvSpPr>
        <p:spPr>
          <a:xfrm>
            <a:off x="4675188" y="605322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Tree>
    <p:extLst>
      <p:ext uri="{BB962C8B-B14F-4D97-AF65-F5344CB8AC3E}">
        <p14:creationId xmlns:p14="http://schemas.microsoft.com/office/powerpoint/2010/main" val="1766305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9E88CECE-E78D-4D9E-8708-3D2FB87CE7EB}"/>
              </a:ext>
            </a:extLst>
          </p:cNvPr>
          <p:cNvSpPr>
            <a:spLocks noGrp="1"/>
          </p:cNvSpPr>
          <p:nvPr>
            <p:ph type="ctrTitle"/>
          </p:nvPr>
        </p:nvSpPr>
        <p:spPr>
          <a:xfrm>
            <a:off x="179512" y="836166"/>
            <a:ext cx="4176464" cy="1152674"/>
          </a:xfrm>
        </p:spPr>
        <p:txBody>
          <a:bodyPr/>
          <a:lstStyle/>
          <a:p>
            <a:pPr eaLnBrk="1" hangingPunct="1"/>
            <a:r>
              <a:rPr lang="en-GB" altLang="en-US" sz="3600" dirty="0">
                <a:solidFill>
                  <a:srgbClr val="0033CC"/>
                </a:solidFill>
                <a:latin typeface="Century Gothic" panose="020B0502020202020204" pitchFamily="34" charset="0"/>
              </a:rPr>
              <a:t>Dentist / Orthodontist</a:t>
            </a:r>
          </a:p>
        </p:txBody>
      </p:sp>
      <p:sp>
        <p:nvSpPr>
          <p:cNvPr id="9" name="TextBox 8">
            <a:hlinkClick r:id="rId2" action="ppaction://hlinksldjump"/>
            <a:extLst>
              <a:ext uri="{FF2B5EF4-FFF2-40B4-BE49-F238E27FC236}">
                <a16:creationId xmlns:a16="http://schemas.microsoft.com/office/drawing/2014/main" id="{2FD00DBE-45AF-41EA-9ED5-60D472CB4E8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A19DF637-101E-44BA-B7CF-8368737C4477}"/>
              </a:ext>
            </a:extLst>
          </p:cNvPr>
          <p:cNvSpPr txBox="1"/>
          <p:nvPr/>
        </p:nvSpPr>
        <p:spPr>
          <a:xfrm>
            <a:off x="179513" y="2152015"/>
            <a:ext cx="4095368"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help people keep their teeth and gums healthy and strong. You’d explain to patients how to care for their teeth and gums. You’d check their mouths and treat any problems.</a:t>
            </a:r>
          </a:p>
          <a:p>
            <a:pPr eaLnBrk="1" hangingPunct="1">
              <a:spcAft>
                <a:spcPts val="600"/>
              </a:spcAft>
              <a:defRPr/>
            </a:pPr>
            <a:r>
              <a:rPr lang="en-GB" sz="1600" dirty="0">
                <a:latin typeface="Century Gothic" panose="020B0502020202020204" pitchFamily="34" charset="0"/>
              </a:rPr>
              <a:t>You’d carry out delicate procedures using medical instruments. You’d need to deal with anxious patients and people who may be upset because they are in pain.</a:t>
            </a:r>
          </a:p>
          <a:p>
            <a:pPr eaLnBrk="1" hangingPunct="1">
              <a:spcAft>
                <a:spcPts val="600"/>
              </a:spcAft>
              <a:defRPr/>
            </a:pPr>
            <a:r>
              <a:rPr lang="en-GB" sz="1600" dirty="0">
                <a:latin typeface="Century Gothic" panose="020B0502020202020204" pitchFamily="34" charset="0"/>
              </a:rPr>
              <a:t>Many dentists work as general dental practitioners (GDPs) in the community, looking after private and NHS patients. </a:t>
            </a:r>
          </a:p>
        </p:txBody>
      </p:sp>
      <p:sp>
        <p:nvSpPr>
          <p:cNvPr id="10" name="TextBox 9">
            <a:hlinkClick r:id="rId3"/>
            <a:extLst>
              <a:ext uri="{FF2B5EF4-FFF2-40B4-BE49-F238E27FC236}">
                <a16:creationId xmlns:a16="http://schemas.microsoft.com/office/drawing/2014/main" id="{C5466C56-BAA1-46E3-AC76-F6958E4C919D}"/>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(2 clips)</a:t>
            </a:r>
          </a:p>
        </p:txBody>
      </p:sp>
      <p:sp>
        <p:nvSpPr>
          <p:cNvPr id="13" name="TextBox 12">
            <a:hlinkClick r:id="rId4" action="ppaction://hlinksldjump"/>
            <a:extLst>
              <a:ext uri="{FF2B5EF4-FFF2-40B4-BE49-F238E27FC236}">
                <a16:creationId xmlns:a16="http://schemas.microsoft.com/office/drawing/2014/main" id="{D162FE81-F064-4B75-A307-E4C058E77266}"/>
              </a:ext>
            </a:extLst>
          </p:cNvPr>
          <p:cNvSpPr txBox="1"/>
          <p:nvPr/>
        </p:nvSpPr>
        <p:spPr>
          <a:xfrm>
            <a:off x="251520" y="602128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extBox 11">
            <a:hlinkClick r:id="rId5"/>
            <a:extLst>
              <a:ext uri="{FF2B5EF4-FFF2-40B4-BE49-F238E27FC236}">
                <a16:creationId xmlns:a16="http://schemas.microsoft.com/office/drawing/2014/main" id="{7D196CAF-563C-4C6F-A8D1-67B17E7BE022}"/>
              </a:ext>
            </a:extLst>
          </p:cNvPr>
          <p:cNvSpPr txBox="1"/>
          <p:nvPr/>
        </p:nvSpPr>
        <p:spPr>
          <a:xfrm>
            <a:off x="4675188" y="566124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a:t>
            </a:r>
            <a:endParaRPr lang="en-US" sz="2000" u="sng" dirty="0">
              <a:solidFill>
                <a:srgbClr val="0000FF"/>
              </a:solidFill>
              <a:latin typeface="Century Gothic" panose="020B0502020202020204" pitchFamily="34" charset="0"/>
              <a:hlinkClick r:id="rId6"/>
            </a:endParaRPr>
          </a:p>
        </p:txBody>
      </p:sp>
      <p:sp>
        <p:nvSpPr>
          <p:cNvPr id="14" name="Title 1">
            <a:extLst>
              <a:ext uri="{FF2B5EF4-FFF2-40B4-BE49-F238E27FC236}">
                <a16:creationId xmlns:a16="http://schemas.microsoft.com/office/drawing/2014/main" id="{0D2E6AEB-65A1-4C59-82A5-055AA77AA006}"/>
              </a:ext>
            </a:extLst>
          </p:cNvPr>
          <p:cNvSpPr txBox="1">
            <a:spLocks/>
          </p:cNvSpPr>
          <p:nvPr/>
        </p:nvSpPr>
        <p:spPr bwMode="auto">
          <a:xfrm>
            <a:off x="4716016" y="4469049"/>
            <a:ext cx="415339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3" name="Picture 2" descr="A person sitting at a desk in a room&#10;&#10;Description automatically generated">
            <a:hlinkClick r:id="rId7"/>
            <a:extLst>
              <a:ext uri="{FF2B5EF4-FFF2-40B4-BE49-F238E27FC236}">
                <a16:creationId xmlns:a16="http://schemas.microsoft.com/office/drawing/2014/main" id="{551B30D9-2935-4575-85F9-19F8A6B237A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716016" y="601818"/>
            <a:ext cx="4177160" cy="383529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E5A500B9-F5FD-49EF-80EC-193D232BE83F}"/>
              </a:ext>
            </a:extLst>
          </p:cNvPr>
          <p:cNvSpPr>
            <a:spLocks noGrp="1"/>
          </p:cNvSpPr>
          <p:nvPr>
            <p:ph type="ctrTitle"/>
          </p:nvPr>
        </p:nvSpPr>
        <p:spPr>
          <a:xfrm>
            <a:off x="251520" y="662459"/>
            <a:ext cx="4365625" cy="822325"/>
          </a:xfrm>
        </p:spPr>
        <p:txBody>
          <a:bodyPr/>
          <a:lstStyle/>
          <a:p>
            <a:pPr>
              <a:spcBef>
                <a:spcPts val="1200"/>
              </a:spcBef>
              <a:spcAft>
                <a:spcPts val="1200"/>
              </a:spcAft>
            </a:pPr>
            <a:r>
              <a:rPr lang="en-US" altLang="en-US" sz="3600" dirty="0">
                <a:solidFill>
                  <a:srgbClr val="0033CC"/>
                </a:solidFill>
                <a:latin typeface="Century Gothic" panose="020B0502020202020204" pitchFamily="34" charset="0"/>
              </a:rPr>
              <a:t>Design Engineer</a:t>
            </a:r>
          </a:p>
        </p:txBody>
      </p:sp>
      <p:sp>
        <p:nvSpPr>
          <p:cNvPr id="9" name="TextBox 8">
            <a:hlinkClick r:id="rId2" action="ppaction://hlinksldjump"/>
            <a:extLst>
              <a:ext uri="{FF2B5EF4-FFF2-40B4-BE49-F238E27FC236}">
                <a16:creationId xmlns:a16="http://schemas.microsoft.com/office/drawing/2014/main" id="{A6DE5C02-FF26-49FE-9395-B5EE968F902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7DE46A75-73BC-4AC1-AD14-A8DA72E34A21}"/>
              </a:ext>
            </a:extLst>
          </p:cNvPr>
          <p:cNvSpPr txBox="1"/>
          <p:nvPr/>
        </p:nvSpPr>
        <p:spPr>
          <a:xfrm>
            <a:off x="251520" y="1484784"/>
            <a:ext cx="4365625" cy="369331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research and develop ideas for new products and the systems used to make them. You’d improve the performance and efficiency of existing products.</a:t>
            </a:r>
          </a:p>
          <a:p>
            <a:pPr eaLnBrk="1" hangingPunct="1">
              <a:spcAft>
                <a:spcPts val="600"/>
              </a:spcAft>
              <a:defRPr/>
            </a:pPr>
            <a:r>
              <a:rPr lang="en-GB" sz="1600" dirty="0">
                <a:latin typeface="Century Gothic" panose="020B0502020202020204" pitchFamily="34" charset="0"/>
              </a:rPr>
              <a:t>You will need to understand engineering and design principles. You’d use your knowledge of the qualities of materials and of methods of construction and manufacturing to create products that a company can sell and make a profit.</a:t>
            </a:r>
          </a:p>
          <a:p>
            <a:pPr eaLnBrk="1" hangingPunct="1">
              <a:spcAft>
                <a:spcPts val="600"/>
              </a:spcAft>
              <a:defRPr/>
            </a:pPr>
            <a:r>
              <a:rPr lang="en-GB" sz="1600" dirty="0">
                <a:latin typeface="Century Gothic" panose="020B0502020202020204" pitchFamily="34" charset="0"/>
              </a:rPr>
              <a:t>You could work in a wide range of industries, from electronics to synthetic textiles. </a:t>
            </a:r>
          </a:p>
        </p:txBody>
      </p:sp>
      <p:sp>
        <p:nvSpPr>
          <p:cNvPr id="11" name="TextBox 10">
            <a:hlinkClick r:id="rId3"/>
            <a:extLst>
              <a:ext uri="{FF2B5EF4-FFF2-40B4-BE49-F238E27FC236}">
                <a16:creationId xmlns:a16="http://schemas.microsoft.com/office/drawing/2014/main" id="{DB528E79-D9C3-4363-837E-CE95E66C4190}"/>
              </a:ext>
            </a:extLst>
          </p:cNvPr>
          <p:cNvSpPr txBox="1"/>
          <p:nvPr/>
        </p:nvSpPr>
        <p:spPr>
          <a:xfrm>
            <a:off x="4746500" y="5013176"/>
            <a:ext cx="4217988"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Design Engineer</a:t>
            </a:r>
          </a:p>
        </p:txBody>
      </p:sp>
      <p:sp>
        <p:nvSpPr>
          <p:cNvPr id="10" name="TextBox 9">
            <a:hlinkClick r:id="rId4"/>
            <a:extLst>
              <a:ext uri="{FF2B5EF4-FFF2-40B4-BE49-F238E27FC236}">
                <a16:creationId xmlns:a16="http://schemas.microsoft.com/office/drawing/2014/main" id="{B8DDCAC5-A462-45E0-B80F-48F1B0F914EE}"/>
              </a:ext>
            </a:extLst>
          </p:cNvPr>
          <p:cNvSpPr txBox="1"/>
          <p:nvPr/>
        </p:nvSpPr>
        <p:spPr>
          <a:xfrm>
            <a:off x="4746501" y="3893046"/>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Faces of Wind Energy Link</a:t>
            </a:r>
          </a:p>
        </p:txBody>
      </p:sp>
      <p:pic>
        <p:nvPicPr>
          <p:cNvPr id="142344" name="Picture 2">
            <a:hlinkClick r:id="rId4"/>
            <a:extLst>
              <a:ext uri="{FF2B5EF4-FFF2-40B4-BE49-F238E27FC236}">
                <a16:creationId xmlns:a16="http://schemas.microsoft.com/office/drawing/2014/main" id="{D2808362-C664-409F-A77D-33970CF371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691"/>
          <a:stretch/>
        </p:blipFill>
        <p:spPr bwMode="auto">
          <a:xfrm>
            <a:off x="5076056" y="593952"/>
            <a:ext cx="3602037" cy="257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hlinkClick r:id="rId6"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sp>
        <p:nvSpPr>
          <p:cNvPr id="16" name="TextBox 15">
            <a:hlinkClick r:id="rId7" action="ppaction://hlinksldjump"/>
            <a:extLst>
              <a:ext uri="{FF2B5EF4-FFF2-40B4-BE49-F238E27FC236}">
                <a16:creationId xmlns:a16="http://schemas.microsoft.com/office/drawing/2014/main" id="{D162FE81-F064-4B75-A307-E4C058E77266}"/>
              </a:ext>
            </a:extLst>
          </p:cNvPr>
          <p:cNvSpPr txBox="1"/>
          <p:nvPr/>
        </p:nvSpPr>
        <p:spPr>
          <a:xfrm>
            <a:off x="251520"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sp>
        <p:nvSpPr>
          <p:cNvPr id="17" name="TextBox 16">
            <a:hlinkClick r:id="rId8" action="ppaction://hlinksldjump"/>
            <a:extLst>
              <a:ext uri="{FF2B5EF4-FFF2-40B4-BE49-F238E27FC236}">
                <a16:creationId xmlns:a16="http://schemas.microsoft.com/office/drawing/2014/main" id="{D162FE81-F064-4B75-A307-E4C058E77266}"/>
              </a:ext>
            </a:extLst>
          </p:cNvPr>
          <p:cNvSpPr txBox="1"/>
          <p:nvPr/>
        </p:nvSpPr>
        <p:spPr>
          <a:xfrm>
            <a:off x="260608" y="529294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8" name="TextBox 17">
            <a:hlinkClick r:id="rId9" action="ppaction://hlinksldjump"/>
            <a:extLst>
              <a:ext uri="{FF2B5EF4-FFF2-40B4-BE49-F238E27FC236}">
                <a16:creationId xmlns:a16="http://schemas.microsoft.com/office/drawing/2014/main" id="{42BB2400-E160-43DC-8695-4587A110D4BF}"/>
              </a:ext>
            </a:extLst>
          </p:cNvPr>
          <p:cNvSpPr txBox="1"/>
          <p:nvPr/>
        </p:nvSpPr>
        <p:spPr>
          <a:xfrm>
            <a:off x="2411760" y="6197302"/>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Space</a:t>
            </a:r>
          </a:p>
        </p:txBody>
      </p:sp>
      <p:sp>
        <p:nvSpPr>
          <p:cNvPr id="12" name="Title 1">
            <a:extLst>
              <a:ext uri="{FF2B5EF4-FFF2-40B4-BE49-F238E27FC236}">
                <a16:creationId xmlns:a16="http://schemas.microsoft.com/office/drawing/2014/main" id="{E6DCE515-C686-472B-8846-51F85EAE806D}"/>
              </a:ext>
            </a:extLst>
          </p:cNvPr>
          <p:cNvSpPr txBox="1">
            <a:spLocks/>
          </p:cNvSpPr>
          <p:nvPr/>
        </p:nvSpPr>
        <p:spPr bwMode="auto">
          <a:xfrm>
            <a:off x="5076056" y="3172905"/>
            <a:ext cx="360045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RenewablesUK</a:t>
            </a:r>
            <a:r>
              <a:rPr lang="en-GB" sz="1000" dirty="0">
                <a:latin typeface="Arial" panose="020B0604020202020204" pitchFamily="34" charset="0"/>
                <a:cs typeface="Arial" panose="020B0604020202020204" pitchFamily="34" charset="0"/>
              </a:rPr>
              <a:t> / Faces of Wind Energy</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5" name="TextBox 14">
            <a:hlinkClick r:id="rId10"/>
            <a:extLst>
              <a:ext uri="{FF2B5EF4-FFF2-40B4-BE49-F238E27FC236}">
                <a16:creationId xmlns:a16="http://schemas.microsoft.com/office/drawing/2014/main" id="{9B722209-4AC5-4406-91BC-DAE1DD5891E7}"/>
              </a:ext>
            </a:extLst>
          </p:cNvPr>
          <p:cNvSpPr txBox="1"/>
          <p:nvPr/>
        </p:nvSpPr>
        <p:spPr>
          <a:xfrm>
            <a:off x="4746501" y="5877272"/>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Aerospace Engineer</a:t>
            </a:r>
          </a:p>
        </p:txBody>
      </p:sp>
      <p:sp>
        <p:nvSpPr>
          <p:cNvPr id="19" name="TextBox 18">
            <a:hlinkClick r:id="rId11"/>
            <a:extLst>
              <a:ext uri="{FF2B5EF4-FFF2-40B4-BE49-F238E27FC236}">
                <a16:creationId xmlns:a16="http://schemas.microsoft.com/office/drawing/2014/main" id="{97DCF412-EC27-44CB-800C-198F82914716}"/>
              </a:ext>
            </a:extLst>
          </p:cNvPr>
          <p:cNvSpPr txBox="1"/>
          <p:nvPr/>
        </p:nvSpPr>
        <p:spPr>
          <a:xfrm>
            <a:off x="4746501" y="443711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IOP – Spacecraft Designer</a:t>
            </a:r>
            <a:endParaRPr lang="en-US" sz="2000" u="sng" dirty="0">
              <a:solidFill>
                <a:srgbClr val="0000FF"/>
              </a:solidFill>
              <a:latin typeface="Century Gothic" panose="020B0502020202020204" pitchFamily="34" charset="0"/>
              <a:hlinkClick r:id="rId1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6DA7E72D-2DE1-44E9-B7FA-6555893A0234}"/>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Dispensing Optician</a:t>
            </a:r>
          </a:p>
        </p:txBody>
      </p:sp>
      <p:sp>
        <p:nvSpPr>
          <p:cNvPr id="9" name="TextBox 8">
            <a:hlinkClick r:id="rId2" action="ppaction://hlinksldjump"/>
            <a:extLst>
              <a:ext uri="{FF2B5EF4-FFF2-40B4-BE49-F238E27FC236}">
                <a16:creationId xmlns:a16="http://schemas.microsoft.com/office/drawing/2014/main" id="{6C5D7845-FF28-4E4C-84DA-6A163AB4BD81}"/>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7230F361-9F01-4D76-925C-55BC11B3C51D}"/>
              </a:ext>
            </a:extLst>
          </p:cNvPr>
          <p:cNvSpPr txBox="1"/>
          <p:nvPr/>
        </p:nvSpPr>
        <p:spPr>
          <a:xfrm>
            <a:off x="323850" y="1628775"/>
            <a:ext cx="4032250"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help customers choose glasses and contact lenses that suit and fit them and meet their needs. You’d order the spectacles and contact lenses and make sure they fit.</a:t>
            </a:r>
          </a:p>
          <a:p>
            <a:pPr eaLnBrk="1" hangingPunct="1">
              <a:spcAft>
                <a:spcPts val="600"/>
              </a:spcAft>
              <a:defRPr/>
            </a:pPr>
            <a:r>
              <a:rPr lang="en-GB" sz="1600" dirty="0">
                <a:latin typeface="Century Gothic" panose="020B0502020202020204" pitchFamily="34" charset="0"/>
              </a:rPr>
              <a:t>You would create orders for glasses and lenses using the prescriptions from an optometrist, who examines and tests eyes or an ophthalmologist, an eye surgeon.</a:t>
            </a:r>
          </a:p>
          <a:p>
            <a:pPr eaLnBrk="1" hangingPunct="1">
              <a:spcAft>
                <a:spcPts val="600"/>
              </a:spcAft>
              <a:defRPr/>
            </a:pPr>
            <a:r>
              <a:rPr lang="en-GB" sz="1600" dirty="0">
                <a:latin typeface="Century Gothic" panose="020B0502020202020204" pitchFamily="34" charset="0"/>
              </a:rPr>
              <a:t>You’d work with each individual customer to select the right spectacles or contact lenses for them</a:t>
            </a:r>
          </a:p>
        </p:txBody>
      </p:sp>
      <p:sp>
        <p:nvSpPr>
          <p:cNvPr id="10" name="TextBox 9">
            <a:hlinkClick r:id="rId3"/>
            <a:extLst>
              <a:ext uri="{FF2B5EF4-FFF2-40B4-BE49-F238E27FC236}">
                <a16:creationId xmlns:a16="http://schemas.microsoft.com/office/drawing/2014/main" id="{61685A32-F5B3-4D15-8463-9A75BE55AB17}"/>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3" name="TextBox 12">
            <a:hlinkClick r:id="rId4"/>
            <a:extLst>
              <a:ext uri="{FF2B5EF4-FFF2-40B4-BE49-F238E27FC236}">
                <a16:creationId xmlns:a16="http://schemas.microsoft.com/office/drawing/2014/main" id="{BDFA45EE-0D0E-466A-8A7B-25C32A903D0D}"/>
              </a:ext>
            </a:extLst>
          </p:cNvPr>
          <p:cNvSpPr txBox="1"/>
          <p:nvPr/>
        </p:nvSpPr>
        <p:spPr>
          <a:xfrm>
            <a:off x="4643438" y="5732463"/>
            <a:ext cx="4217987" cy="40163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sp>
        <p:nvSpPr>
          <p:cNvPr id="77832" name="AutoShape 2" descr="Woman in glasses drinking tea">
            <a:extLst>
              <a:ext uri="{FF2B5EF4-FFF2-40B4-BE49-F238E27FC236}">
                <a16:creationId xmlns:a16="http://schemas.microsoft.com/office/drawing/2014/main" id="{CF079A5B-BB2D-4DA6-942A-C8AB21558858}"/>
              </a:ext>
            </a:extLst>
          </p:cNvPr>
          <p:cNvSpPr>
            <a:spLocks noChangeAspect="1" noChangeArrowheads="1"/>
          </p:cNvSpPr>
          <p:nvPr/>
        </p:nvSpPr>
        <p:spPr bwMode="auto">
          <a:xfrm>
            <a:off x="523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1" name="TextBox 10">
            <a:hlinkClick r:id="rId5"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pic>
        <p:nvPicPr>
          <p:cNvPr id="3" name="Picture 2" descr="A person posing for the camera&#10;&#10;Description automatically generated">
            <a:extLst>
              <a:ext uri="{FF2B5EF4-FFF2-40B4-BE49-F238E27FC236}">
                <a16:creationId xmlns:a16="http://schemas.microsoft.com/office/drawing/2014/main" id="{5920E0D1-AAD7-41FF-BE37-11F3FECCEBD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63711" y="1628775"/>
            <a:ext cx="4040940" cy="3240360"/>
          </a:xfrm>
          <a:prstGeom prst="rect">
            <a:avLst/>
          </a:prstGeom>
        </p:spPr>
      </p:pic>
      <p:sp>
        <p:nvSpPr>
          <p:cNvPr id="12" name="Title 1">
            <a:extLst>
              <a:ext uri="{FF2B5EF4-FFF2-40B4-BE49-F238E27FC236}">
                <a16:creationId xmlns:a16="http://schemas.microsoft.com/office/drawing/2014/main" id="{5C213B68-AE91-4E00-97F8-0DEDBEBED5B5}"/>
              </a:ext>
            </a:extLst>
          </p:cNvPr>
          <p:cNvSpPr txBox="1">
            <a:spLocks/>
          </p:cNvSpPr>
          <p:nvPr/>
        </p:nvSpPr>
        <p:spPr bwMode="auto">
          <a:xfrm>
            <a:off x="4787903" y="4901097"/>
            <a:ext cx="4016748"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684C7DC-B827-4C5C-AEAD-E769B627C81A}"/>
              </a:ext>
            </a:extLst>
          </p:cNvPr>
          <p:cNvSpPr>
            <a:spLocks noGrp="1"/>
          </p:cNvSpPr>
          <p:nvPr>
            <p:ph type="ctrTitle"/>
          </p:nvPr>
        </p:nvSpPr>
        <p:spPr>
          <a:xfrm>
            <a:off x="179512" y="692150"/>
            <a:ext cx="3660650" cy="822325"/>
          </a:xfrm>
        </p:spPr>
        <p:txBody>
          <a:bodyPr/>
          <a:lstStyle/>
          <a:p>
            <a:pPr eaLnBrk="1" hangingPunct="1"/>
            <a:r>
              <a:rPr lang="en-GB" altLang="en-US" sz="3600" dirty="0">
                <a:solidFill>
                  <a:srgbClr val="0033CC"/>
                </a:solidFill>
                <a:latin typeface="Century Gothic" panose="020B0502020202020204" pitchFamily="34" charset="0"/>
              </a:rPr>
              <a:t>Doctor (GP)</a:t>
            </a:r>
          </a:p>
        </p:txBody>
      </p:sp>
      <p:sp>
        <p:nvSpPr>
          <p:cNvPr id="9" name="TextBox 8">
            <a:hlinkClick r:id="rId2" action="ppaction://hlinksldjump"/>
            <a:extLst>
              <a:ext uri="{FF2B5EF4-FFF2-40B4-BE49-F238E27FC236}">
                <a16:creationId xmlns:a16="http://schemas.microsoft.com/office/drawing/2014/main" id="{7A2C9A18-5C2C-49D5-B73A-9DC700D5DBA6}"/>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8336EBC-71F2-4486-AE66-182F345753D4}"/>
              </a:ext>
            </a:extLst>
          </p:cNvPr>
          <p:cNvSpPr txBox="1"/>
          <p:nvPr/>
        </p:nvSpPr>
        <p:spPr>
          <a:xfrm>
            <a:off x="4139505" y="1062022"/>
            <a:ext cx="4752975"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provide medical care for people in the local community. The patients will trust you to help them by quickly diagnosing and treating their illness.</a:t>
            </a:r>
          </a:p>
          <a:p>
            <a:pPr eaLnBrk="1" hangingPunct="1">
              <a:spcAft>
                <a:spcPts val="600"/>
              </a:spcAft>
              <a:defRPr/>
            </a:pPr>
            <a:r>
              <a:rPr lang="en-GB" sz="1600" dirty="0">
                <a:latin typeface="Century Gothic" panose="020B0502020202020204" pitchFamily="34" charset="0"/>
              </a:rPr>
              <a:t>You’d be the first point of contact for patients, seeing them either in your surgery or visiting them at home. You would need to listen to them and put them at ease.</a:t>
            </a:r>
          </a:p>
          <a:p>
            <a:pPr eaLnBrk="1" hangingPunct="1">
              <a:spcAft>
                <a:spcPts val="600"/>
              </a:spcAft>
              <a:defRPr/>
            </a:pPr>
            <a:r>
              <a:rPr lang="en-GB" sz="1600" dirty="0">
                <a:latin typeface="Century Gothic" panose="020B0502020202020204" pitchFamily="34" charset="0"/>
              </a:rPr>
              <a:t>You’d ask the person questions about their health and do physical checks if necessary. You’d make a diagnosis, explain the options for treatment to the patient and decide what action to take.</a:t>
            </a:r>
          </a:p>
        </p:txBody>
      </p:sp>
      <p:sp>
        <p:nvSpPr>
          <p:cNvPr id="10" name="TextBox 9">
            <a:hlinkClick r:id="rId3"/>
            <a:extLst>
              <a:ext uri="{FF2B5EF4-FFF2-40B4-BE49-F238E27FC236}">
                <a16:creationId xmlns:a16="http://schemas.microsoft.com/office/drawing/2014/main" id="{DD6C7826-636E-4B89-931D-537836C84163}"/>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extLst>
              <a:ext uri="{FF2B5EF4-FFF2-40B4-BE49-F238E27FC236}">
                <a16:creationId xmlns:a16="http://schemas.microsoft.com/office/drawing/2014/main" id="{F98D389B-EDCF-499C-A759-E2B04313A6DE}"/>
              </a:ext>
            </a:extLst>
          </p:cNvPr>
          <p:cNvSpPr txBox="1"/>
          <p:nvPr/>
        </p:nvSpPr>
        <p:spPr>
          <a:xfrm>
            <a:off x="4675188" y="566124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pic>
        <p:nvPicPr>
          <p:cNvPr id="67593" name="Picture 4" descr="http://www.careers.nhs.scot/media/40901/doctor-on-call.jpg?width=850">
            <a:hlinkClick r:id="rId4"/>
            <a:extLst>
              <a:ext uri="{FF2B5EF4-FFF2-40B4-BE49-F238E27FC236}">
                <a16:creationId xmlns:a16="http://schemas.microsoft.com/office/drawing/2014/main" id="{95A3528E-B763-41AD-B933-4FD97DF4A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628775"/>
            <a:ext cx="36607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hlinkClick r:id="rId6" action="ppaction://hlinksldjump"/>
            <a:extLst>
              <a:ext uri="{FF2B5EF4-FFF2-40B4-BE49-F238E27FC236}">
                <a16:creationId xmlns:a16="http://schemas.microsoft.com/office/drawing/2014/main" id="{D162FE81-F064-4B75-A307-E4C058E77266}"/>
              </a:ext>
            </a:extLst>
          </p:cNvPr>
          <p:cNvSpPr txBox="1"/>
          <p:nvPr/>
        </p:nvSpPr>
        <p:spPr>
          <a:xfrm>
            <a:off x="251520"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6" name="TextBox 15">
            <a:hlinkClick r:id="rId7" action="ppaction://hlinksldjump"/>
            <a:extLst>
              <a:ext uri="{FF2B5EF4-FFF2-40B4-BE49-F238E27FC236}">
                <a16:creationId xmlns:a16="http://schemas.microsoft.com/office/drawing/2014/main" id="{FB91D7E8-6D3B-4BFF-AC4E-F100E5E68FD1}"/>
              </a:ext>
            </a:extLst>
          </p:cNvPr>
          <p:cNvSpPr txBox="1"/>
          <p:nvPr/>
        </p:nvSpPr>
        <p:spPr>
          <a:xfrm>
            <a:off x="251520"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3" name="Title 1">
            <a:extLst>
              <a:ext uri="{FF2B5EF4-FFF2-40B4-BE49-F238E27FC236}">
                <a16:creationId xmlns:a16="http://schemas.microsoft.com/office/drawing/2014/main" id="{8CC720F4-C2B0-44F6-A2ED-E266A666670E}"/>
              </a:ext>
            </a:extLst>
          </p:cNvPr>
          <p:cNvSpPr txBox="1">
            <a:spLocks/>
          </p:cNvSpPr>
          <p:nvPr/>
        </p:nvSpPr>
        <p:spPr bwMode="auto">
          <a:xfrm>
            <a:off x="179387" y="4685073"/>
            <a:ext cx="3660775"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13B529A2-E62A-48CA-85F4-4D4D1A12AC92}"/>
              </a:ext>
            </a:extLst>
          </p:cNvPr>
          <p:cNvSpPr>
            <a:spLocks noGrp="1"/>
          </p:cNvSpPr>
          <p:nvPr>
            <p:ph type="ctrTitle"/>
          </p:nvPr>
        </p:nvSpPr>
        <p:spPr>
          <a:xfrm>
            <a:off x="423863" y="620713"/>
            <a:ext cx="7772400" cy="822325"/>
          </a:xfrm>
        </p:spPr>
        <p:txBody>
          <a:bodyPr/>
          <a:lstStyle/>
          <a:p>
            <a:pPr eaLnBrk="1" hangingPunct="1"/>
            <a:r>
              <a:rPr lang="en-GB" altLang="en-US" sz="3600">
                <a:solidFill>
                  <a:srgbClr val="0033CC"/>
                </a:solidFill>
                <a:latin typeface="Century Gothic" panose="020B0502020202020204" pitchFamily="34" charset="0"/>
              </a:rPr>
              <a:t>Electrician</a:t>
            </a:r>
          </a:p>
        </p:txBody>
      </p:sp>
      <p:sp>
        <p:nvSpPr>
          <p:cNvPr id="9" name="TextBox 8">
            <a:hlinkClick r:id="rId2" action="ppaction://hlinksldjump"/>
            <a:extLst>
              <a:ext uri="{FF2B5EF4-FFF2-40B4-BE49-F238E27FC236}">
                <a16:creationId xmlns:a16="http://schemas.microsoft.com/office/drawing/2014/main" id="{4D396733-8E0D-46CF-BE44-9B9EAC21B6B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6A9F3B1-EA14-4A3B-89A7-F45E19B5796D}"/>
              </a:ext>
            </a:extLst>
          </p:cNvPr>
          <p:cNvSpPr txBox="1"/>
          <p:nvPr/>
        </p:nvSpPr>
        <p:spPr>
          <a:xfrm>
            <a:off x="4787900" y="1628775"/>
            <a:ext cx="4119563"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make sure that electrical systems in people’s homes and businesses work safely. You’d fix faults and install new systems.</a:t>
            </a:r>
          </a:p>
          <a:p>
            <a:pPr eaLnBrk="1" hangingPunct="1">
              <a:spcAft>
                <a:spcPts val="600"/>
              </a:spcAft>
              <a:defRPr/>
            </a:pPr>
            <a:r>
              <a:rPr lang="en-GB" sz="1600" dirty="0">
                <a:latin typeface="Century Gothic" panose="020B0502020202020204" pitchFamily="34" charset="0"/>
              </a:rPr>
              <a:t>You might set up and maintain power systems for engineering projects and buildings or ensure that street lights work.</a:t>
            </a:r>
          </a:p>
          <a:p>
            <a:pPr eaLnBrk="1" hangingPunct="1">
              <a:spcAft>
                <a:spcPts val="600"/>
              </a:spcAft>
              <a:defRPr/>
            </a:pPr>
            <a:r>
              <a:rPr lang="en-GB" sz="1600" dirty="0">
                <a:latin typeface="Century Gothic" panose="020B0502020202020204" pitchFamily="34" charset="0"/>
              </a:rPr>
              <a:t>You could also work on renewable technology, such as wind turbines, 'smart' heating systems and photovoltaic systems that produce solar power.</a:t>
            </a:r>
          </a:p>
        </p:txBody>
      </p:sp>
      <p:sp>
        <p:nvSpPr>
          <p:cNvPr id="11" name="TextBox 10">
            <a:hlinkClick r:id="rId3"/>
            <a:extLst>
              <a:ext uri="{FF2B5EF4-FFF2-40B4-BE49-F238E27FC236}">
                <a16:creationId xmlns:a16="http://schemas.microsoft.com/office/drawing/2014/main" id="{2667EBDE-F12E-4C10-8D4D-2679271C6D51}"/>
              </a:ext>
            </a:extLst>
          </p:cNvPr>
          <p:cNvSpPr txBox="1"/>
          <p:nvPr/>
        </p:nvSpPr>
        <p:spPr>
          <a:xfrm>
            <a:off x="4689475" y="5877272"/>
            <a:ext cx="4217988"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My </a:t>
            </a:r>
            <a:r>
              <a:rPr lang="en-US" sz="2000" u="sng" dirty="0">
                <a:solidFill>
                  <a:srgbClr val="0000FF"/>
                </a:solidFill>
                <a:latin typeface="Century Gothic" panose="020B0502020202020204" pitchFamily="34" charset="0"/>
              </a:rPr>
              <a:t>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With Video </a:t>
            </a:r>
            <a:endParaRPr lang="en-US" sz="2000" u="sng" dirty="0">
              <a:solidFill>
                <a:srgbClr val="0000FF"/>
              </a:solidFill>
              <a:latin typeface="Century Gothic" panose="020B0502020202020204" pitchFamily="34" charset="0"/>
              <a:hlinkClick r:id="rId4"/>
            </a:endParaRPr>
          </a:p>
        </p:txBody>
      </p:sp>
      <p:pic>
        <p:nvPicPr>
          <p:cNvPr id="92166" name="Picture 2">
            <a:hlinkClick r:id="rId3"/>
            <a:extLst>
              <a:ext uri="{FF2B5EF4-FFF2-40B4-BE49-F238E27FC236}">
                <a16:creationId xmlns:a16="http://schemas.microsoft.com/office/drawing/2014/main" id="{C1E31481-D87F-473D-BDED-D7C66783F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628775"/>
            <a:ext cx="35067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hlinkClick r:id="rId6" action="ppaction://hlinksldjump"/>
            <a:extLst>
              <a:ext uri="{FF2B5EF4-FFF2-40B4-BE49-F238E27FC236}">
                <a16:creationId xmlns:a16="http://schemas.microsoft.com/office/drawing/2014/main" id="{D162FE81-F064-4B75-A307-E4C058E77266}"/>
              </a:ext>
            </a:extLst>
          </p:cNvPr>
          <p:cNvSpPr txBox="1"/>
          <p:nvPr/>
        </p:nvSpPr>
        <p:spPr>
          <a:xfrm>
            <a:off x="260608" y="558098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6" name="TextBox 15">
            <a:hlinkClick r:id="rId7" action="ppaction://hlinksldjump"/>
            <a:extLst>
              <a:ext uri="{FF2B5EF4-FFF2-40B4-BE49-F238E27FC236}">
                <a16:creationId xmlns:a16="http://schemas.microsoft.com/office/drawing/2014/main" id="{79C7C74E-42F0-4C91-BDF8-2B56677BC82E}"/>
              </a:ext>
            </a:extLst>
          </p:cNvPr>
          <p:cNvSpPr txBox="1"/>
          <p:nvPr/>
        </p:nvSpPr>
        <p:spPr>
          <a:xfrm>
            <a:off x="251520" y="6164832"/>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Electricity</a:t>
            </a:r>
          </a:p>
        </p:txBody>
      </p:sp>
      <p:sp>
        <p:nvSpPr>
          <p:cNvPr id="10" name="Title 1">
            <a:extLst>
              <a:ext uri="{FF2B5EF4-FFF2-40B4-BE49-F238E27FC236}">
                <a16:creationId xmlns:a16="http://schemas.microsoft.com/office/drawing/2014/main" id="{63C832CB-2D40-4910-AD2C-6A282EDE2635}"/>
              </a:ext>
            </a:extLst>
          </p:cNvPr>
          <p:cNvSpPr txBox="1">
            <a:spLocks/>
          </p:cNvSpPr>
          <p:nvPr/>
        </p:nvSpPr>
        <p:spPr bwMode="auto">
          <a:xfrm>
            <a:off x="611187" y="4523996"/>
            <a:ext cx="3506787"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59AF7513-ECFD-4AAA-A76A-6228E57A4F41}"/>
              </a:ext>
            </a:extLst>
          </p:cNvPr>
          <p:cNvSpPr>
            <a:spLocks noGrp="1"/>
          </p:cNvSpPr>
          <p:nvPr>
            <p:ph type="ctrTitle"/>
          </p:nvPr>
        </p:nvSpPr>
        <p:spPr>
          <a:xfrm>
            <a:off x="423863" y="836613"/>
            <a:ext cx="7772400" cy="822325"/>
          </a:xfrm>
        </p:spPr>
        <p:txBody>
          <a:bodyPr/>
          <a:lstStyle/>
          <a:p>
            <a:pPr>
              <a:spcBef>
                <a:spcPts val="1200"/>
              </a:spcBef>
              <a:spcAft>
                <a:spcPts val="1200"/>
              </a:spcAft>
            </a:pPr>
            <a:r>
              <a:rPr lang="en-US" altLang="en-US" sz="3600">
                <a:solidFill>
                  <a:srgbClr val="0033CC"/>
                </a:solidFill>
                <a:latin typeface="Century Gothic" panose="020B0502020202020204" pitchFamily="34" charset="0"/>
              </a:rPr>
              <a:t>Electricity Distribution Worker</a:t>
            </a:r>
          </a:p>
        </p:txBody>
      </p:sp>
      <p:sp>
        <p:nvSpPr>
          <p:cNvPr id="9" name="TextBox 8">
            <a:hlinkClick r:id="rId2" action="ppaction://hlinksldjump"/>
            <a:extLst>
              <a:ext uri="{FF2B5EF4-FFF2-40B4-BE49-F238E27FC236}">
                <a16:creationId xmlns:a16="http://schemas.microsoft.com/office/drawing/2014/main" id="{D0C3A752-6D26-4A5F-9D82-36BC709395AB}"/>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4AD45CD-85D1-48F8-BB24-D08E38998496}"/>
              </a:ext>
            </a:extLst>
          </p:cNvPr>
          <p:cNvSpPr txBox="1"/>
          <p:nvPr/>
        </p:nvSpPr>
        <p:spPr>
          <a:xfrm>
            <a:off x="323851" y="1700213"/>
            <a:ext cx="4536182" cy="36009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look after and fix the power lines that get electricity from power stations to homes, industries and businesses.</a:t>
            </a:r>
          </a:p>
          <a:p>
            <a:pPr eaLnBrk="1" hangingPunct="1">
              <a:spcAft>
                <a:spcPts val="600"/>
              </a:spcAft>
              <a:defRPr/>
            </a:pPr>
            <a:r>
              <a:rPr lang="en-GB" sz="1600" dirty="0">
                <a:latin typeface="Century Gothic" panose="020B0502020202020204" pitchFamily="34" charset="0"/>
              </a:rPr>
              <a:t>You could work in one of three main areas of electricity transmission.</a:t>
            </a:r>
          </a:p>
          <a:p>
            <a:pPr eaLnBrk="1" hangingPunct="1">
              <a:spcAft>
                <a:spcPts val="600"/>
              </a:spcAft>
              <a:defRPr/>
            </a:pPr>
            <a:r>
              <a:rPr lang="en-GB" sz="1600" dirty="0">
                <a:latin typeface="Century Gothic" panose="020B0502020202020204" pitchFamily="34" charset="0"/>
              </a:rPr>
              <a:t>In overhead transmission or lines work, you’d maintain and repair overhead power lines.</a:t>
            </a:r>
          </a:p>
          <a:p>
            <a:pPr eaLnBrk="1" hangingPunct="1">
              <a:spcAft>
                <a:spcPts val="600"/>
              </a:spcAft>
              <a:defRPr/>
            </a:pPr>
            <a:r>
              <a:rPr lang="en-GB" sz="1600" dirty="0">
                <a:latin typeface="Century Gothic" panose="020B0502020202020204" pitchFamily="34" charset="0"/>
              </a:rPr>
              <a:t>As a cable jointer you’d join and repair underground cables. You’d connect customers to the electricity supply network.</a:t>
            </a:r>
          </a:p>
          <a:p>
            <a:pPr eaLnBrk="1" hangingPunct="1">
              <a:spcAft>
                <a:spcPts val="600"/>
              </a:spcAft>
              <a:defRPr/>
            </a:pPr>
            <a:r>
              <a:rPr lang="en-GB" sz="1600" dirty="0">
                <a:latin typeface="Century Gothic" panose="020B0502020202020204" pitchFamily="34" charset="0"/>
              </a:rPr>
              <a:t>Working in electrical fitting you’d install, repair and maintain the high voltage equipment which controls electricity flow.</a:t>
            </a:r>
          </a:p>
        </p:txBody>
      </p:sp>
      <p:sp>
        <p:nvSpPr>
          <p:cNvPr id="11" name="TextBox 10">
            <a:hlinkClick r:id="rId3"/>
            <a:extLst>
              <a:ext uri="{FF2B5EF4-FFF2-40B4-BE49-F238E27FC236}">
                <a16:creationId xmlns:a16="http://schemas.microsoft.com/office/drawing/2014/main" id="{D0EEC6B2-9A2E-4481-BA91-503A20991259}"/>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0" name="TextBox 9">
            <a:hlinkClick r:id="rId5" action="ppaction://hlinksldjump"/>
            <a:extLst>
              <a:ext uri="{FF2B5EF4-FFF2-40B4-BE49-F238E27FC236}">
                <a16:creationId xmlns:a16="http://schemas.microsoft.com/office/drawing/2014/main" id="{79C7C74E-42F0-4C91-BDF8-2B56677BC82E}"/>
              </a:ext>
            </a:extLst>
          </p:cNvPr>
          <p:cNvSpPr txBox="1"/>
          <p:nvPr/>
        </p:nvSpPr>
        <p:spPr>
          <a:xfrm>
            <a:off x="323850" y="6164832"/>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Electricity</a:t>
            </a:r>
          </a:p>
        </p:txBody>
      </p:sp>
      <p:pic>
        <p:nvPicPr>
          <p:cNvPr id="2" name="Picture 1">
            <a:extLst>
              <a:ext uri="{FF2B5EF4-FFF2-40B4-BE49-F238E27FC236}">
                <a16:creationId xmlns:a16="http://schemas.microsoft.com/office/drawing/2014/main" id="{021DD2FE-FAA2-4766-96E1-1C93B0226A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59896" y="1916832"/>
            <a:ext cx="3024013" cy="3168698"/>
          </a:xfrm>
          <a:prstGeom prst="rect">
            <a:avLst/>
          </a:prstGeom>
        </p:spPr>
      </p:pic>
      <p:sp>
        <p:nvSpPr>
          <p:cNvPr id="12" name="Title 1">
            <a:extLst>
              <a:ext uri="{FF2B5EF4-FFF2-40B4-BE49-F238E27FC236}">
                <a16:creationId xmlns:a16="http://schemas.microsoft.com/office/drawing/2014/main" id="{75E59FCA-C89D-4D38-869E-E98C248EB0E7}"/>
              </a:ext>
            </a:extLst>
          </p:cNvPr>
          <p:cNvSpPr txBox="1">
            <a:spLocks/>
          </p:cNvSpPr>
          <p:nvPr/>
        </p:nvSpPr>
        <p:spPr bwMode="auto">
          <a:xfrm>
            <a:off x="5076056" y="5115000"/>
            <a:ext cx="3507854" cy="22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482F75C1-E1A9-49B5-A2E4-13512570E79B}"/>
              </a:ext>
            </a:extLst>
          </p:cNvPr>
          <p:cNvSpPr>
            <a:spLocks noGrp="1"/>
          </p:cNvSpPr>
          <p:nvPr>
            <p:ph type="ctrTitle"/>
          </p:nvPr>
        </p:nvSpPr>
        <p:spPr>
          <a:xfrm>
            <a:off x="2843808" y="404664"/>
            <a:ext cx="6063655" cy="822325"/>
          </a:xfrm>
        </p:spPr>
        <p:txBody>
          <a:bodyPr/>
          <a:lstStyle/>
          <a:p>
            <a:pPr eaLnBrk="1" hangingPunct="1"/>
            <a:r>
              <a:rPr lang="en-GB" altLang="en-US" sz="3600" dirty="0">
                <a:solidFill>
                  <a:srgbClr val="0033CC"/>
                </a:solidFill>
                <a:latin typeface="Century Gothic" panose="020B0502020202020204" pitchFamily="34" charset="0"/>
              </a:rPr>
              <a:t>Electronic Engineer Technician</a:t>
            </a:r>
          </a:p>
        </p:txBody>
      </p:sp>
      <p:sp>
        <p:nvSpPr>
          <p:cNvPr id="9" name="TextBox 8">
            <a:hlinkClick r:id="rId2" action="ppaction://hlinksldjump"/>
            <a:extLst>
              <a:ext uri="{FF2B5EF4-FFF2-40B4-BE49-F238E27FC236}">
                <a16:creationId xmlns:a16="http://schemas.microsoft.com/office/drawing/2014/main" id="{C4543112-F74B-4F07-8B0D-F001ED0FF32C}"/>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B0F8E6C4-AC9B-46C4-A18B-C703C48C94FA}"/>
              </a:ext>
            </a:extLst>
          </p:cNvPr>
          <p:cNvSpPr txBox="1"/>
          <p:nvPr/>
        </p:nvSpPr>
        <p:spPr>
          <a:xfrm>
            <a:off x="4708788" y="1772816"/>
            <a:ext cx="4217988" cy="280076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en-GB" sz="1600" dirty="0">
                <a:latin typeface="Century Gothic" panose="020B0502020202020204" pitchFamily="34" charset="0"/>
              </a:rPr>
              <a:t>You would design, make and fix the systems and components used in all sorts of equipment such as mobile phones, computers and medical instruments.</a:t>
            </a:r>
          </a:p>
          <a:p>
            <a:pPr eaLnBrk="1" hangingPunct="1">
              <a:defRPr/>
            </a:pPr>
            <a:r>
              <a:rPr lang="en-GB" sz="1600" dirty="0">
                <a:latin typeface="Century Gothic" panose="020B0502020202020204" pitchFamily="34" charset="0"/>
              </a:rPr>
              <a:t>You could work on the electronic components used in:</a:t>
            </a:r>
          </a:p>
          <a:p>
            <a:pPr marL="285750" indent="-165100" eaLnBrk="1" hangingPunct="1">
              <a:buFont typeface="Arial" panose="020B0604020202020204" pitchFamily="34" charset="0"/>
              <a:buChar char="•"/>
              <a:defRPr/>
            </a:pPr>
            <a:r>
              <a:rPr lang="en-GB" sz="1600" dirty="0">
                <a:latin typeface="Century Gothic" panose="020B0502020202020204" pitchFamily="34" charset="0"/>
              </a:rPr>
              <a:t>Telecommunications </a:t>
            </a:r>
          </a:p>
          <a:p>
            <a:pPr marL="285750" indent="-165100" eaLnBrk="1" hangingPunct="1">
              <a:buFont typeface="Arial" panose="020B0604020202020204" pitchFamily="34" charset="0"/>
              <a:buChar char="•"/>
              <a:defRPr/>
            </a:pPr>
            <a:r>
              <a:rPr lang="en-GB" sz="1600" dirty="0">
                <a:latin typeface="Century Gothic" panose="020B0502020202020204" pitchFamily="34" charset="0"/>
              </a:rPr>
              <a:t>Medical scientific instruments</a:t>
            </a:r>
          </a:p>
          <a:p>
            <a:pPr marL="285750" indent="-165100" eaLnBrk="1" hangingPunct="1">
              <a:buFont typeface="Arial" panose="020B0604020202020204" pitchFamily="34" charset="0"/>
              <a:buChar char="•"/>
              <a:defRPr/>
            </a:pPr>
            <a:r>
              <a:rPr lang="en-GB" sz="1600" dirty="0">
                <a:latin typeface="Century Gothic" panose="020B0502020202020204" pitchFamily="34" charset="0"/>
              </a:rPr>
              <a:t>Programmable control systems –</a:t>
            </a:r>
          </a:p>
          <a:p>
            <a:pPr marL="285750" indent="-165100" eaLnBrk="1" hangingPunct="1">
              <a:buFont typeface="Arial" panose="020B0604020202020204" pitchFamily="34" charset="0"/>
              <a:buChar char="•"/>
              <a:defRPr/>
            </a:pPr>
            <a:r>
              <a:rPr lang="en-GB" sz="1600" dirty="0">
                <a:latin typeface="Century Gothic" panose="020B0502020202020204" pitchFamily="34" charset="0"/>
              </a:rPr>
              <a:t>Data communications </a:t>
            </a:r>
          </a:p>
          <a:p>
            <a:pPr marL="285750" indent="-165100" eaLnBrk="1" hangingPunct="1">
              <a:buFont typeface="Arial" panose="020B0604020202020204" pitchFamily="34" charset="0"/>
              <a:buChar char="•"/>
              <a:defRPr/>
            </a:pPr>
            <a:r>
              <a:rPr lang="en-GB" sz="1600" dirty="0">
                <a:latin typeface="Century Gothic" panose="020B0502020202020204" pitchFamily="34" charset="0"/>
              </a:rPr>
              <a:t>Control systems</a:t>
            </a:r>
          </a:p>
        </p:txBody>
      </p:sp>
      <p:sp>
        <p:nvSpPr>
          <p:cNvPr id="11" name="TextBox 10">
            <a:hlinkClick r:id="rId3"/>
            <a:extLst>
              <a:ext uri="{FF2B5EF4-FFF2-40B4-BE49-F238E27FC236}">
                <a16:creationId xmlns:a16="http://schemas.microsoft.com/office/drawing/2014/main" id="{0AF0406A-4AD3-400A-A424-1179F5834CC9}"/>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4" name="TextBox 13">
            <a:hlinkClick r:id="rId5" action="ppaction://hlinksldjump"/>
            <a:extLst>
              <a:ext uri="{FF2B5EF4-FFF2-40B4-BE49-F238E27FC236}">
                <a16:creationId xmlns:a16="http://schemas.microsoft.com/office/drawing/2014/main" id="{D162FE81-F064-4B75-A307-E4C058E77266}"/>
              </a:ext>
            </a:extLst>
          </p:cNvPr>
          <p:cNvSpPr txBox="1"/>
          <p:nvPr/>
        </p:nvSpPr>
        <p:spPr>
          <a:xfrm>
            <a:off x="260608" y="5436964"/>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5" name="TextBox 14">
            <a:hlinkClick r:id="rId6" action="ppaction://hlinksldjump"/>
            <a:extLst>
              <a:ext uri="{FF2B5EF4-FFF2-40B4-BE49-F238E27FC236}">
                <a16:creationId xmlns:a16="http://schemas.microsoft.com/office/drawing/2014/main" id="{79C7C74E-42F0-4C91-BDF8-2B56677BC82E}"/>
              </a:ext>
            </a:extLst>
          </p:cNvPr>
          <p:cNvSpPr txBox="1"/>
          <p:nvPr/>
        </p:nvSpPr>
        <p:spPr>
          <a:xfrm>
            <a:off x="251520" y="594928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Electricity</a:t>
            </a:r>
          </a:p>
        </p:txBody>
      </p:sp>
      <p:pic>
        <p:nvPicPr>
          <p:cNvPr id="2" name="Picture 1">
            <a:extLst>
              <a:ext uri="{FF2B5EF4-FFF2-40B4-BE49-F238E27FC236}">
                <a16:creationId xmlns:a16="http://schemas.microsoft.com/office/drawing/2014/main" id="{924A2922-1D09-48B1-A1DD-E731F0654EB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1976" y="1371005"/>
            <a:ext cx="3600624" cy="3162300"/>
          </a:xfrm>
          <a:prstGeom prst="rect">
            <a:avLst/>
          </a:prstGeom>
        </p:spPr>
      </p:pic>
      <p:sp>
        <p:nvSpPr>
          <p:cNvPr id="10" name="Title 1">
            <a:extLst>
              <a:ext uri="{FF2B5EF4-FFF2-40B4-BE49-F238E27FC236}">
                <a16:creationId xmlns:a16="http://schemas.microsoft.com/office/drawing/2014/main" id="{450C6965-D27D-4FEC-B516-C4A972E7D648}"/>
              </a:ext>
            </a:extLst>
          </p:cNvPr>
          <p:cNvSpPr txBox="1">
            <a:spLocks/>
          </p:cNvSpPr>
          <p:nvPr/>
        </p:nvSpPr>
        <p:spPr bwMode="auto">
          <a:xfrm>
            <a:off x="471976" y="4509120"/>
            <a:ext cx="3600624" cy="3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©Openreach Limited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09816E93-E00E-4C1E-85A3-D593AD6F74FA}"/>
              </a:ext>
            </a:extLst>
          </p:cNvPr>
          <p:cNvSpPr>
            <a:spLocks noGrp="1"/>
          </p:cNvSpPr>
          <p:nvPr>
            <p:ph type="ctrTitle"/>
          </p:nvPr>
        </p:nvSpPr>
        <p:spPr>
          <a:xfrm>
            <a:off x="611188" y="806450"/>
            <a:ext cx="7772400" cy="822325"/>
          </a:xfrm>
        </p:spPr>
        <p:txBody>
          <a:bodyPr/>
          <a:lstStyle/>
          <a:p>
            <a:r>
              <a:rPr lang="en-GB" altLang="en-US" sz="3600" dirty="0">
                <a:solidFill>
                  <a:srgbClr val="0033CC"/>
                </a:solidFill>
                <a:latin typeface="Century Gothic" panose="020B0502020202020204" pitchFamily="34" charset="0"/>
              </a:rPr>
              <a:t>Biodiversity &amp; Interdependence</a:t>
            </a:r>
          </a:p>
        </p:txBody>
      </p:sp>
      <p:sp>
        <p:nvSpPr>
          <p:cNvPr id="9" name="TextBox 8">
            <a:hlinkClick r:id="rId2" action="ppaction://hlinksldjump"/>
            <a:extLst>
              <a:ext uri="{FF2B5EF4-FFF2-40B4-BE49-F238E27FC236}">
                <a16:creationId xmlns:a16="http://schemas.microsoft.com/office/drawing/2014/main" id="{7F1093D4-1F73-41C0-9B8D-8B3354301477}"/>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ction="ppaction://hlinksldjump"/>
            <a:extLst>
              <a:ext uri="{FF2B5EF4-FFF2-40B4-BE49-F238E27FC236}">
                <a16:creationId xmlns:a16="http://schemas.microsoft.com/office/drawing/2014/main" id="{58BDEDBA-94FD-418F-BD75-4C8A5C883CCE}"/>
              </a:ext>
            </a:extLst>
          </p:cNvPr>
          <p:cNvSpPr txBox="1"/>
          <p:nvPr/>
        </p:nvSpPr>
        <p:spPr>
          <a:xfrm>
            <a:off x="6084168" y="165100"/>
            <a:ext cx="2916957" cy="5238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Planet Earth</a:t>
            </a:r>
          </a:p>
        </p:txBody>
      </p:sp>
      <p:sp>
        <p:nvSpPr>
          <p:cNvPr id="16" name="TextBox 15">
            <a:hlinkClick r:id="rId4" action="ppaction://hlinksldjump"/>
            <a:extLst>
              <a:ext uri="{FF2B5EF4-FFF2-40B4-BE49-F238E27FC236}">
                <a16:creationId xmlns:a16="http://schemas.microsoft.com/office/drawing/2014/main" id="{FB275BCA-8358-4555-922A-E9295CE870E5}"/>
              </a:ext>
            </a:extLst>
          </p:cNvPr>
          <p:cNvSpPr txBox="1"/>
          <p:nvPr/>
        </p:nvSpPr>
        <p:spPr>
          <a:xfrm>
            <a:off x="304800" y="6136977"/>
            <a:ext cx="3840480"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7" name="TextBox 16">
            <a:hlinkClick r:id="rId5" action="ppaction://hlinksldjump"/>
            <a:extLst>
              <a:ext uri="{FF2B5EF4-FFF2-40B4-BE49-F238E27FC236}">
                <a16:creationId xmlns:a16="http://schemas.microsoft.com/office/drawing/2014/main" id="{D9CD8227-42D9-41FD-8045-0367A3886863}"/>
              </a:ext>
            </a:extLst>
          </p:cNvPr>
          <p:cNvSpPr txBox="1"/>
          <p:nvPr/>
        </p:nvSpPr>
        <p:spPr>
          <a:xfrm>
            <a:off x="4979992" y="6136977"/>
            <a:ext cx="3840480"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1" name="TextBox 10">
            <a:hlinkClick r:id="rId6" action="ppaction://hlinksldjump"/>
            <a:extLst>
              <a:ext uri="{FF2B5EF4-FFF2-40B4-BE49-F238E27FC236}">
                <a16:creationId xmlns:a16="http://schemas.microsoft.com/office/drawing/2014/main" id="{A715DF9E-8E44-4F13-9540-11AD810AC652}"/>
              </a:ext>
            </a:extLst>
          </p:cNvPr>
          <p:cNvSpPr txBox="1"/>
          <p:nvPr/>
        </p:nvSpPr>
        <p:spPr>
          <a:xfrm>
            <a:off x="5158248" y="413978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Zoologist</a:t>
            </a:r>
            <a:endParaRPr lang="en-US" dirty="0">
              <a:solidFill>
                <a:srgbClr val="0033CC"/>
              </a:solidFill>
              <a:latin typeface="Century Gothic" panose="020B0502020202020204" pitchFamily="34" charset="0"/>
            </a:endParaRPr>
          </a:p>
        </p:txBody>
      </p:sp>
      <p:sp>
        <p:nvSpPr>
          <p:cNvPr id="12" name="TextBox 11">
            <a:hlinkClick r:id="rId7" action="ppaction://hlinksldjump"/>
            <a:extLst>
              <a:ext uri="{FF2B5EF4-FFF2-40B4-BE49-F238E27FC236}">
                <a16:creationId xmlns:a16="http://schemas.microsoft.com/office/drawing/2014/main" id="{C036B2B0-CAA4-4914-BBDF-A67F960663E1}"/>
              </a:ext>
            </a:extLst>
          </p:cNvPr>
          <p:cNvSpPr txBox="1"/>
          <p:nvPr/>
        </p:nvSpPr>
        <p:spPr>
          <a:xfrm>
            <a:off x="251520" y="213285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Animal Care Worker</a:t>
            </a:r>
            <a:endParaRPr lang="en-US" dirty="0">
              <a:solidFill>
                <a:srgbClr val="0033CC"/>
              </a:solidFill>
              <a:latin typeface="Century Gothic" panose="020B0502020202020204" pitchFamily="34" charset="0"/>
            </a:endParaRPr>
          </a:p>
        </p:txBody>
      </p:sp>
      <p:sp>
        <p:nvSpPr>
          <p:cNvPr id="8" name="TextBox 7">
            <a:hlinkClick r:id="rId8" action="ppaction://hlinksldjump"/>
            <a:extLst>
              <a:ext uri="{FF2B5EF4-FFF2-40B4-BE49-F238E27FC236}">
                <a16:creationId xmlns:a16="http://schemas.microsoft.com/office/drawing/2014/main" id="{297ADD0D-2E46-4DD6-89EE-C94EBB2CD9AC}"/>
              </a:ext>
            </a:extLst>
          </p:cNvPr>
          <p:cNvSpPr txBox="1"/>
          <p:nvPr/>
        </p:nvSpPr>
        <p:spPr>
          <a:xfrm>
            <a:off x="251520" y="3284984"/>
            <a:ext cx="3657600" cy="64633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Countryside Officer /</a:t>
            </a:r>
            <a:r>
              <a:rPr lang="en-US" dirty="0">
                <a:solidFill>
                  <a:srgbClr val="0033CC"/>
                </a:solidFill>
                <a:latin typeface="Century Gothic" panose="020B0502020202020204" pitchFamily="34" charset="0"/>
              </a:rPr>
              <a:t> Countryside Ranger</a:t>
            </a:r>
            <a:endParaRPr lang="en-GB" dirty="0">
              <a:solidFill>
                <a:srgbClr val="0033CC"/>
              </a:solidFill>
              <a:latin typeface="Century Gothic" panose="020B0502020202020204" pitchFamily="34" charset="0"/>
            </a:endParaRPr>
          </a:p>
        </p:txBody>
      </p:sp>
      <p:sp>
        <p:nvSpPr>
          <p:cNvPr id="10" name="TextBox 9">
            <a:hlinkClick r:id="rId9" action="ppaction://hlinksldjump"/>
            <a:extLst>
              <a:ext uri="{FF2B5EF4-FFF2-40B4-BE49-F238E27FC236}">
                <a16:creationId xmlns:a16="http://schemas.microsoft.com/office/drawing/2014/main" id="{95AB2B18-290A-4997-9812-EDF384361368}"/>
              </a:ext>
            </a:extLst>
          </p:cNvPr>
          <p:cNvSpPr txBox="1"/>
          <p:nvPr/>
        </p:nvSpPr>
        <p:spPr>
          <a:xfrm>
            <a:off x="5151810" y="36357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Pest Control Officer</a:t>
            </a:r>
            <a:endParaRPr lang="en-US" dirty="0">
              <a:solidFill>
                <a:srgbClr val="0033CC"/>
              </a:solidFill>
              <a:latin typeface="Century Gothic" panose="020B0502020202020204" pitchFamily="34" charset="0"/>
            </a:endParaRPr>
          </a:p>
        </p:txBody>
      </p:sp>
      <p:sp>
        <p:nvSpPr>
          <p:cNvPr id="14" name="TextBox 13">
            <a:hlinkClick r:id="rId10" action="ppaction://hlinksldjump"/>
            <a:extLst>
              <a:ext uri="{FF2B5EF4-FFF2-40B4-BE49-F238E27FC236}">
                <a16:creationId xmlns:a16="http://schemas.microsoft.com/office/drawing/2014/main" id="{97E85BD0-6E4E-423D-86E0-B17398E89B4D}"/>
              </a:ext>
            </a:extLst>
          </p:cNvPr>
          <p:cNvSpPr txBox="1"/>
          <p:nvPr/>
        </p:nvSpPr>
        <p:spPr>
          <a:xfrm>
            <a:off x="251520" y="270892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Botanist</a:t>
            </a:r>
            <a:endParaRPr lang="en-US" dirty="0">
              <a:solidFill>
                <a:srgbClr val="0033CC"/>
              </a:solidFill>
              <a:latin typeface="Century Gothic" panose="020B0502020202020204" pitchFamily="34" charset="0"/>
            </a:endParaRPr>
          </a:p>
        </p:txBody>
      </p:sp>
      <p:sp>
        <p:nvSpPr>
          <p:cNvPr id="19" name="TextBox 18">
            <a:hlinkClick r:id="rId11" action="ppaction://hlinksldjump"/>
            <a:extLst>
              <a:ext uri="{FF2B5EF4-FFF2-40B4-BE49-F238E27FC236}">
                <a16:creationId xmlns:a16="http://schemas.microsoft.com/office/drawing/2014/main" id="{D3549087-D45F-47D4-A730-C623861AD4CA}"/>
              </a:ext>
            </a:extLst>
          </p:cNvPr>
          <p:cNvSpPr txBox="1"/>
          <p:nvPr/>
        </p:nvSpPr>
        <p:spPr>
          <a:xfrm>
            <a:off x="5158248" y="213285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Gardener</a:t>
            </a:r>
            <a:endParaRPr lang="en-US" dirty="0">
              <a:solidFill>
                <a:srgbClr val="0033CC"/>
              </a:solidFill>
              <a:latin typeface="Century Gothic" panose="020B0502020202020204" pitchFamily="34" charset="0"/>
            </a:endParaRPr>
          </a:p>
        </p:txBody>
      </p:sp>
      <p:sp>
        <p:nvSpPr>
          <p:cNvPr id="21" name="TextBox 20">
            <a:hlinkClick r:id="rId12" action="ppaction://hlinksldjump"/>
            <a:extLst>
              <a:ext uri="{FF2B5EF4-FFF2-40B4-BE49-F238E27FC236}">
                <a16:creationId xmlns:a16="http://schemas.microsoft.com/office/drawing/2014/main" id="{26BEB5AF-410A-4E24-8316-65E1B6365B91}"/>
              </a:ext>
            </a:extLst>
          </p:cNvPr>
          <p:cNvSpPr txBox="1"/>
          <p:nvPr/>
        </p:nvSpPr>
        <p:spPr>
          <a:xfrm>
            <a:off x="268996" y="407707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Environmental Scientist</a:t>
            </a:r>
            <a:endParaRPr lang="en-US" dirty="0">
              <a:solidFill>
                <a:srgbClr val="0033CC"/>
              </a:solidFill>
              <a:latin typeface="Century Gothic" panose="020B0502020202020204" pitchFamily="34" charset="0"/>
            </a:endParaRPr>
          </a:p>
        </p:txBody>
      </p:sp>
      <p:sp>
        <p:nvSpPr>
          <p:cNvPr id="22" name="TextBox 21">
            <a:hlinkClick r:id="rId13" action="ppaction://hlinksldjump"/>
            <a:extLst>
              <a:ext uri="{FF2B5EF4-FFF2-40B4-BE49-F238E27FC236}">
                <a16:creationId xmlns:a16="http://schemas.microsoft.com/office/drawing/2014/main" id="{922967D3-2D05-46D7-85B2-D94339583FEE}"/>
              </a:ext>
            </a:extLst>
          </p:cNvPr>
          <p:cNvSpPr txBox="1"/>
          <p:nvPr/>
        </p:nvSpPr>
        <p:spPr>
          <a:xfrm>
            <a:off x="250825" y="46531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Forestry Worker</a:t>
            </a:r>
            <a:endParaRPr lang="en-US" dirty="0">
              <a:solidFill>
                <a:srgbClr val="0033CC"/>
              </a:solidFill>
              <a:latin typeface="Century Gothic" panose="020B0502020202020204" pitchFamily="34" charset="0"/>
            </a:endParaRPr>
          </a:p>
        </p:txBody>
      </p:sp>
      <p:sp>
        <p:nvSpPr>
          <p:cNvPr id="23" name="TextBox 22">
            <a:hlinkClick r:id="rId14" action="ppaction://hlinksldjump"/>
            <a:extLst>
              <a:ext uri="{FF2B5EF4-FFF2-40B4-BE49-F238E27FC236}">
                <a16:creationId xmlns:a16="http://schemas.microsoft.com/office/drawing/2014/main" id="{CF0877A3-80EC-4908-914D-7F590909A75E}"/>
              </a:ext>
            </a:extLst>
          </p:cNvPr>
          <p:cNvSpPr txBox="1"/>
          <p:nvPr/>
        </p:nvSpPr>
        <p:spPr>
          <a:xfrm>
            <a:off x="5162872" y="313167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Marine Biologist</a:t>
            </a:r>
            <a:endParaRPr lang="en-US" dirty="0">
              <a:solidFill>
                <a:srgbClr val="0033CC"/>
              </a:solidFill>
              <a:latin typeface="Century Gothic" panose="020B0502020202020204" pitchFamily="34" charset="0"/>
            </a:endParaRPr>
          </a:p>
        </p:txBody>
      </p:sp>
      <p:sp>
        <p:nvSpPr>
          <p:cNvPr id="18" name="TextBox 17">
            <a:hlinkClick r:id="rId15" action="ppaction://hlinksldjump"/>
            <a:extLst>
              <a:ext uri="{FF2B5EF4-FFF2-40B4-BE49-F238E27FC236}">
                <a16:creationId xmlns:a16="http://schemas.microsoft.com/office/drawing/2014/main" id="{D3B8E5BD-1E69-4238-959E-68C594779A17}"/>
              </a:ext>
            </a:extLst>
          </p:cNvPr>
          <p:cNvSpPr txBox="1"/>
          <p:nvPr/>
        </p:nvSpPr>
        <p:spPr>
          <a:xfrm>
            <a:off x="5148064" y="46531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Zookeeper</a:t>
            </a:r>
            <a:endParaRPr lang="en-US" dirty="0">
              <a:solidFill>
                <a:srgbClr val="0033CC"/>
              </a:solidFill>
              <a:latin typeface="Century Gothic" panose="020B0502020202020204" pitchFamily="34" charset="0"/>
            </a:endParaRPr>
          </a:p>
        </p:txBody>
      </p:sp>
      <p:sp>
        <p:nvSpPr>
          <p:cNvPr id="24" name="TextBox 23">
            <a:hlinkClick r:id="rId16" action="ppaction://hlinksldjump"/>
            <a:extLst>
              <a:ext uri="{FF2B5EF4-FFF2-40B4-BE49-F238E27FC236}">
                <a16:creationId xmlns:a16="http://schemas.microsoft.com/office/drawing/2014/main" id="{D3549087-D45F-47D4-A730-C623861AD4CA}"/>
              </a:ext>
            </a:extLst>
          </p:cNvPr>
          <p:cNvSpPr txBox="1"/>
          <p:nvPr/>
        </p:nvSpPr>
        <p:spPr>
          <a:xfrm>
            <a:off x="5148064" y="262762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Horticulture Worker</a:t>
            </a:r>
            <a:endParaRPr lang="en-US" dirty="0">
              <a:solidFill>
                <a:srgbClr val="0033CC"/>
              </a:solidFill>
              <a:latin typeface="Century Gothic" panose="020B0502020202020204" pitchFamily="34" charset="0"/>
            </a:endParaRPr>
          </a:p>
        </p:txBody>
      </p:sp>
    </p:spTree>
    <p:extLst>
      <p:ext uri="{BB962C8B-B14F-4D97-AF65-F5344CB8AC3E}">
        <p14:creationId xmlns:p14="http://schemas.microsoft.com/office/powerpoint/2010/main" val="18774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A9F50B9C-A646-4F09-BF9D-CF00309A2316}"/>
              </a:ext>
            </a:extLst>
          </p:cNvPr>
          <p:cNvSpPr>
            <a:spLocks noGrp="1"/>
          </p:cNvSpPr>
          <p:nvPr>
            <p:ph type="ctrTitle"/>
          </p:nvPr>
        </p:nvSpPr>
        <p:spPr>
          <a:xfrm>
            <a:off x="251520" y="806475"/>
            <a:ext cx="4176464" cy="822325"/>
          </a:xfrm>
        </p:spPr>
        <p:txBody>
          <a:bodyPr/>
          <a:lstStyle/>
          <a:p>
            <a:pPr eaLnBrk="1" hangingPunct="1"/>
            <a:r>
              <a:rPr lang="en-GB" altLang="en-US" sz="3600" dirty="0">
                <a:solidFill>
                  <a:srgbClr val="0033CC"/>
                </a:solidFill>
                <a:latin typeface="Century Gothic" panose="020B0502020202020204" pitchFamily="34" charset="0"/>
              </a:rPr>
              <a:t>Energy Engineer</a:t>
            </a:r>
          </a:p>
        </p:txBody>
      </p:sp>
      <p:sp>
        <p:nvSpPr>
          <p:cNvPr id="9" name="TextBox 8">
            <a:hlinkClick r:id="rId2" action="ppaction://hlinksldjump"/>
            <a:extLst>
              <a:ext uri="{FF2B5EF4-FFF2-40B4-BE49-F238E27FC236}">
                <a16:creationId xmlns:a16="http://schemas.microsoft.com/office/drawing/2014/main" id="{B0015480-A313-4BBF-9533-878C3195D647}"/>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hlinkClick r:id="rId3"/>
            <a:extLst>
              <a:ext uri="{FF2B5EF4-FFF2-40B4-BE49-F238E27FC236}">
                <a16:creationId xmlns:a16="http://schemas.microsoft.com/office/drawing/2014/main" id="{37A9CA94-93EA-4534-A2BA-40316A0A717C}"/>
              </a:ext>
            </a:extLst>
          </p:cNvPr>
          <p:cNvSpPr txBox="1"/>
          <p:nvPr/>
        </p:nvSpPr>
        <p:spPr>
          <a:xfrm>
            <a:off x="251521" y="1866017"/>
            <a:ext cx="4176464" cy="213904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design and construct sites to generate energy from the wind, sun and water. You could also drill for and extract gas and oil.</a:t>
            </a:r>
          </a:p>
          <a:p>
            <a:pPr eaLnBrk="1" hangingPunct="1">
              <a:spcAft>
                <a:spcPts val="600"/>
              </a:spcAft>
              <a:defRPr/>
            </a:pPr>
            <a:r>
              <a:rPr lang="en-GB" sz="1600" dirty="0">
                <a:latin typeface="Century Gothic" pitchFamily="34" charset="0"/>
              </a:rPr>
              <a:t>You would research, design and oversee construction of power generation plants that use renewable and sustainable natural resources.</a:t>
            </a:r>
          </a:p>
        </p:txBody>
      </p:sp>
      <p:sp>
        <p:nvSpPr>
          <p:cNvPr id="14" name="TextBox 13">
            <a:hlinkClick r:id="rId4"/>
            <a:extLst>
              <a:ext uri="{FF2B5EF4-FFF2-40B4-BE49-F238E27FC236}">
                <a16:creationId xmlns:a16="http://schemas.microsoft.com/office/drawing/2014/main" id="{16DD86CF-4242-4BF3-94CC-E8B68A30825D}"/>
              </a:ext>
            </a:extLst>
          </p:cNvPr>
          <p:cNvSpPr txBox="1"/>
          <p:nvPr/>
        </p:nvSpPr>
        <p:spPr>
          <a:xfrm>
            <a:off x="4746501" y="612529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5" action="ppaction://hlinksldjump"/>
            <a:extLst>
              <a:ext uri="{FF2B5EF4-FFF2-40B4-BE49-F238E27FC236}">
                <a16:creationId xmlns:a16="http://schemas.microsoft.com/office/drawing/2014/main" id="{D162FE81-F064-4B75-A307-E4C058E77266}"/>
              </a:ext>
            </a:extLst>
          </p:cNvPr>
          <p:cNvSpPr txBox="1"/>
          <p:nvPr/>
        </p:nvSpPr>
        <p:spPr>
          <a:xfrm>
            <a:off x="251520" y="566124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sp>
        <p:nvSpPr>
          <p:cNvPr id="13" name="TextBox 12">
            <a:hlinkClick r:id="rId6" action="ppaction://hlinksldjump"/>
            <a:extLst>
              <a:ext uri="{FF2B5EF4-FFF2-40B4-BE49-F238E27FC236}">
                <a16:creationId xmlns:a16="http://schemas.microsoft.com/office/drawing/2014/main" id="{D162FE81-F064-4B75-A307-E4C058E77266}"/>
              </a:ext>
            </a:extLst>
          </p:cNvPr>
          <p:cNvSpPr txBox="1"/>
          <p:nvPr/>
        </p:nvSpPr>
        <p:spPr>
          <a:xfrm>
            <a:off x="260608" y="515719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0" name="TextBox 9">
            <a:hlinkClick r:id="rId7"/>
            <a:extLst>
              <a:ext uri="{FF2B5EF4-FFF2-40B4-BE49-F238E27FC236}">
                <a16:creationId xmlns:a16="http://schemas.microsoft.com/office/drawing/2014/main" id="{8F51161B-0CB8-4ACE-90C5-9144AF080EF0}"/>
              </a:ext>
            </a:extLst>
          </p:cNvPr>
          <p:cNvSpPr txBox="1"/>
          <p:nvPr/>
        </p:nvSpPr>
        <p:spPr>
          <a:xfrm>
            <a:off x="4746500" y="4973166"/>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Faces of Wind Energy Profile</a:t>
            </a:r>
            <a:endParaRPr lang="en-US" sz="2000" u="sng" dirty="0">
              <a:solidFill>
                <a:srgbClr val="0000FF"/>
              </a:solidFill>
              <a:latin typeface="Century Gothic" panose="020B0502020202020204" pitchFamily="34" charset="0"/>
              <a:hlinkClick r:id="rId8"/>
            </a:endParaRPr>
          </a:p>
        </p:txBody>
      </p:sp>
      <p:pic>
        <p:nvPicPr>
          <p:cNvPr id="4" name="Picture 3">
            <a:hlinkClick r:id="rId9"/>
            <a:extLst>
              <a:ext uri="{FF2B5EF4-FFF2-40B4-BE49-F238E27FC236}">
                <a16:creationId xmlns:a16="http://schemas.microsoft.com/office/drawing/2014/main" id="{59552D53-1C93-41FD-8C39-75F50E5FB1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2325" y="1002026"/>
            <a:ext cx="3930155" cy="2767484"/>
          </a:xfrm>
          <a:prstGeom prst="rect">
            <a:avLst/>
          </a:prstGeom>
        </p:spPr>
      </p:pic>
      <p:sp>
        <p:nvSpPr>
          <p:cNvPr id="15" name="Title 1">
            <a:extLst>
              <a:ext uri="{FF2B5EF4-FFF2-40B4-BE49-F238E27FC236}">
                <a16:creationId xmlns:a16="http://schemas.microsoft.com/office/drawing/2014/main" id="{77BBB691-66F2-4175-A0F0-70DD19B884E2}"/>
              </a:ext>
            </a:extLst>
          </p:cNvPr>
          <p:cNvSpPr txBox="1">
            <a:spLocks/>
          </p:cNvSpPr>
          <p:nvPr/>
        </p:nvSpPr>
        <p:spPr bwMode="auto">
          <a:xfrm>
            <a:off x="4962325" y="3820977"/>
            <a:ext cx="3930155"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RenewablesUK</a:t>
            </a:r>
            <a:r>
              <a:rPr lang="en-GB" sz="1000" dirty="0">
                <a:latin typeface="Arial" panose="020B0604020202020204" pitchFamily="34" charset="0"/>
                <a:cs typeface="Arial" panose="020B0604020202020204" pitchFamily="34" charset="0"/>
              </a:rPr>
              <a:t> / Faces of Wind Energy</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2" name="TextBox 11">
            <a:hlinkClick r:id="rId11"/>
            <a:extLst>
              <a:ext uri="{FF2B5EF4-FFF2-40B4-BE49-F238E27FC236}">
                <a16:creationId xmlns:a16="http://schemas.microsoft.com/office/drawing/2014/main" id="{635F09C0-500C-42E1-8360-8767268EEDE8}"/>
              </a:ext>
            </a:extLst>
          </p:cNvPr>
          <p:cNvSpPr txBox="1"/>
          <p:nvPr/>
        </p:nvSpPr>
        <p:spPr>
          <a:xfrm>
            <a:off x="4746501" y="554923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Field Engineer - IOP Profile</a:t>
            </a:r>
            <a:endParaRPr lang="en-US" sz="2000" u="sng" dirty="0">
              <a:solidFill>
                <a:srgbClr val="0000FF"/>
              </a:solidFill>
              <a:latin typeface="Century Gothic" panose="020B0502020202020204" pitchFamily="34" charset="0"/>
              <a:hlinkClick r:id="rId8"/>
            </a:endParaRPr>
          </a:p>
        </p:txBody>
      </p:sp>
      <p:sp>
        <p:nvSpPr>
          <p:cNvPr id="16" name="TextBox 15">
            <a:hlinkClick r:id="rId12" action="ppaction://hlinksldjump"/>
            <a:extLst>
              <a:ext uri="{FF2B5EF4-FFF2-40B4-BE49-F238E27FC236}">
                <a16:creationId xmlns:a16="http://schemas.microsoft.com/office/drawing/2014/main" id="{CB6BCA1C-2041-4B1A-B86D-A6EA755C8575}"/>
              </a:ext>
            </a:extLst>
          </p:cNvPr>
          <p:cNvSpPr txBox="1"/>
          <p:nvPr/>
        </p:nvSpPr>
        <p:spPr>
          <a:xfrm>
            <a:off x="255940" y="6157044"/>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EA4C7D68-5A6D-47BE-A120-337D20AFF530}"/>
              </a:ext>
            </a:extLst>
          </p:cNvPr>
          <p:cNvSpPr>
            <a:spLocks noGrp="1"/>
          </p:cNvSpPr>
          <p:nvPr>
            <p:ph type="ctrTitle"/>
          </p:nvPr>
        </p:nvSpPr>
        <p:spPr>
          <a:xfrm>
            <a:off x="4274880" y="476672"/>
            <a:ext cx="4475420" cy="822325"/>
          </a:xfrm>
        </p:spPr>
        <p:txBody>
          <a:bodyPr/>
          <a:lstStyle/>
          <a:p>
            <a:pPr eaLnBrk="1" hangingPunct="1"/>
            <a:r>
              <a:rPr lang="en-GB" altLang="en-US" sz="3600" dirty="0">
                <a:solidFill>
                  <a:srgbClr val="0033CC"/>
                </a:solidFill>
                <a:latin typeface="Century Gothic" panose="020B0502020202020204" pitchFamily="34" charset="0"/>
              </a:rPr>
              <a:t>Energy Researcher</a:t>
            </a:r>
          </a:p>
        </p:txBody>
      </p:sp>
      <p:sp>
        <p:nvSpPr>
          <p:cNvPr id="9" name="TextBox 8">
            <a:hlinkClick r:id="rId2" action="ppaction://hlinksldjump"/>
            <a:extLst>
              <a:ext uri="{FF2B5EF4-FFF2-40B4-BE49-F238E27FC236}">
                <a16:creationId xmlns:a16="http://schemas.microsoft.com/office/drawing/2014/main" id="{19C0E539-F56B-404F-A786-CDF845E9843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B5902387-6158-440E-A81F-AE04A379AEFD}"/>
              </a:ext>
            </a:extLst>
          </p:cNvPr>
          <p:cNvSpPr txBox="1"/>
          <p:nvPr/>
        </p:nvSpPr>
        <p:spPr>
          <a:xfrm>
            <a:off x="4283969" y="1426493"/>
            <a:ext cx="4466332" cy="221599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research new and improved ways of generate energy.</a:t>
            </a:r>
          </a:p>
          <a:p>
            <a:pPr eaLnBrk="1" hangingPunct="1">
              <a:spcAft>
                <a:spcPts val="600"/>
              </a:spcAft>
              <a:defRPr/>
            </a:pPr>
            <a:r>
              <a:rPr lang="en-GB" sz="1600" dirty="0">
                <a:latin typeface="Century Gothic" panose="020B0502020202020204" pitchFamily="34" charset="0"/>
              </a:rPr>
              <a:t>This may include improving efficiency of fossil fuels.</a:t>
            </a:r>
          </a:p>
          <a:p>
            <a:pPr eaLnBrk="1" hangingPunct="1">
              <a:spcAft>
                <a:spcPts val="600"/>
              </a:spcAft>
              <a:defRPr/>
            </a:pPr>
            <a:r>
              <a:rPr lang="en-GB" sz="1600" dirty="0">
                <a:latin typeface="Century Gothic" panose="020B0502020202020204" pitchFamily="34" charset="0"/>
              </a:rPr>
              <a:t>Or may include research and design of power generation plants that use renewable and sustainable natural resources.</a:t>
            </a:r>
          </a:p>
        </p:txBody>
      </p:sp>
      <p:sp>
        <p:nvSpPr>
          <p:cNvPr id="10" name="TextBox 9">
            <a:hlinkClick r:id="rId3"/>
            <a:extLst>
              <a:ext uri="{FF2B5EF4-FFF2-40B4-BE49-F238E27FC236}">
                <a16:creationId xmlns:a16="http://schemas.microsoft.com/office/drawing/2014/main" id="{259B1E72-A84C-4983-8BB0-AB816EBB645A}"/>
              </a:ext>
            </a:extLst>
          </p:cNvPr>
          <p:cNvSpPr txBox="1"/>
          <p:nvPr/>
        </p:nvSpPr>
        <p:spPr>
          <a:xfrm>
            <a:off x="4716463" y="544522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 </a:t>
            </a:r>
            <a:r>
              <a:rPr lang="en-US" sz="2000" u="sng" dirty="0">
                <a:solidFill>
                  <a:srgbClr val="0000FF"/>
                </a:solidFill>
                <a:latin typeface="Century Gothic" panose="020B0502020202020204" pitchFamily="34" charset="0"/>
                <a:hlinkClick r:id="rId4"/>
              </a:rPr>
              <a:t>–</a:t>
            </a:r>
            <a:r>
              <a:rPr lang="en-US" sz="2000" u="sng" dirty="0">
                <a:solidFill>
                  <a:srgbClr val="0000FF"/>
                </a:solidFill>
                <a:latin typeface="Century Gothic" panose="020B0502020202020204" pitchFamily="34" charset="0"/>
              </a:rPr>
              <a:t> Solar Energy</a:t>
            </a:r>
            <a:endParaRPr lang="en-US" sz="2000" u="sng" dirty="0">
              <a:solidFill>
                <a:srgbClr val="0000FF"/>
              </a:solidFill>
              <a:latin typeface="Century Gothic" panose="020B0502020202020204" pitchFamily="34" charset="0"/>
              <a:hlinkClick r:id="rId4"/>
            </a:endParaRPr>
          </a:p>
        </p:txBody>
      </p:sp>
      <p:sp>
        <p:nvSpPr>
          <p:cNvPr id="14" name="TextBox 13">
            <a:hlinkClick r:id="rId5"/>
            <a:extLst>
              <a:ext uri="{FF2B5EF4-FFF2-40B4-BE49-F238E27FC236}">
                <a16:creationId xmlns:a16="http://schemas.microsoft.com/office/drawing/2014/main" id="{7E82F659-1874-498A-B225-C1D5A3258274}"/>
              </a:ext>
            </a:extLst>
          </p:cNvPr>
          <p:cNvSpPr txBox="1"/>
          <p:nvPr/>
        </p:nvSpPr>
        <p:spPr>
          <a:xfrm>
            <a:off x="4716463" y="436510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IOP Profile </a:t>
            </a:r>
            <a:r>
              <a:rPr lang="en-US" sz="2000" u="sng" dirty="0">
                <a:solidFill>
                  <a:srgbClr val="0000FF"/>
                </a:solidFill>
                <a:latin typeface="Century Gothic" panose="020B0502020202020204" pitchFamily="34" charset="0"/>
                <a:hlinkClick r:id="rId4"/>
              </a:rPr>
              <a:t>–</a:t>
            </a:r>
            <a:r>
              <a:rPr lang="en-US" sz="2000" u="sng" dirty="0">
                <a:solidFill>
                  <a:srgbClr val="0000FF"/>
                </a:solidFill>
                <a:latin typeface="Century Gothic" panose="020B0502020202020204" pitchFamily="34" charset="0"/>
              </a:rPr>
              <a:t> Solar Energy</a:t>
            </a:r>
            <a:endParaRPr lang="en-US" sz="2000" u="sng" dirty="0">
              <a:solidFill>
                <a:srgbClr val="0000FF"/>
              </a:solidFill>
              <a:latin typeface="Century Gothic" panose="020B0502020202020204" pitchFamily="34" charset="0"/>
              <a:hlinkClick r:id="rId4"/>
            </a:endParaRPr>
          </a:p>
        </p:txBody>
      </p:sp>
      <p:sp>
        <p:nvSpPr>
          <p:cNvPr id="12" name="TextBox 11">
            <a:hlinkClick r:id="rId6"/>
            <a:extLst>
              <a:ext uri="{FF2B5EF4-FFF2-40B4-BE49-F238E27FC236}">
                <a16:creationId xmlns:a16="http://schemas.microsoft.com/office/drawing/2014/main" id="{6A72C400-900C-4BCF-AAF6-0280294D6D81}"/>
              </a:ext>
            </a:extLst>
          </p:cNvPr>
          <p:cNvSpPr txBox="1"/>
          <p:nvPr/>
        </p:nvSpPr>
        <p:spPr>
          <a:xfrm>
            <a:off x="4716016" y="4901158"/>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 - Batteries</a:t>
            </a:r>
            <a:endParaRPr lang="en-US" sz="2000" u="sng" dirty="0">
              <a:solidFill>
                <a:srgbClr val="0000FF"/>
              </a:solidFill>
              <a:latin typeface="Century Gothic" panose="020B0502020202020204" pitchFamily="34" charset="0"/>
              <a:hlinkClick r:id="rId4"/>
            </a:endParaRPr>
          </a:p>
        </p:txBody>
      </p:sp>
      <p:sp>
        <p:nvSpPr>
          <p:cNvPr id="13" name="TextBox 12">
            <a:hlinkClick r:id="rId7" action="ppaction://hlinksldjump"/>
            <a:extLst>
              <a:ext uri="{FF2B5EF4-FFF2-40B4-BE49-F238E27FC236}">
                <a16:creationId xmlns:a16="http://schemas.microsoft.com/office/drawing/2014/main" id="{86C9B7A7-E9BF-4CDE-8E3B-B809BE148664}"/>
              </a:ext>
            </a:extLst>
          </p:cNvPr>
          <p:cNvSpPr txBox="1"/>
          <p:nvPr/>
        </p:nvSpPr>
        <p:spPr>
          <a:xfrm>
            <a:off x="251520" y="566124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sp>
        <p:nvSpPr>
          <p:cNvPr id="16" name="TextBox 15">
            <a:hlinkClick r:id="rId8" action="ppaction://hlinksldjump"/>
            <a:extLst>
              <a:ext uri="{FF2B5EF4-FFF2-40B4-BE49-F238E27FC236}">
                <a16:creationId xmlns:a16="http://schemas.microsoft.com/office/drawing/2014/main" id="{51ED39AB-F714-4BC3-947D-42F2AD278099}"/>
              </a:ext>
            </a:extLst>
          </p:cNvPr>
          <p:cNvSpPr txBox="1"/>
          <p:nvPr/>
        </p:nvSpPr>
        <p:spPr>
          <a:xfrm>
            <a:off x="260608" y="515719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7" name="TextBox 16">
            <a:hlinkClick r:id="rId9" action="ppaction://hlinksldjump"/>
            <a:extLst>
              <a:ext uri="{FF2B5EF4-FFF2-40B4-BE49-F238E27FC236}">
                <a16:creationId xmlns:a16="http://schemas.microsoft.com/office/drawing/2014/main" id="{AD1D26D4-35DE-4562-90A4-E6A0A74AC439}"/>
              </a:ext>
            </a:extLst>
          </p:cNvPr>
          <p:cNvSpPr txBox="1"/>
          <p:nvPr/>
        </p:nvSpPr>
        <p:spPr>
          <a:xfrm>
            <a:off x="255940" y="6157044"/>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pic>
        <p:nvPicPr>
          <p:cNvPr id="3" name="Picture 2" descr="A sign in front of a building&#10;&#10;Description automatically generated">
            <a:extLst>
              <a:ext uri="{FF2B5EF4-FFF2-40B4-BE49-F238E27FC236}">
                <a16:creationId xmlns:a16="http://schemas.microsoft.com/office/drawing/2014/main" id="{1801175C-0F13-4134-8368-09FA1ACA1D6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5400000">
            <a:off x="309725" y="1209887"/>
            <a:ext cx="3588520" cy="3207838"/>
          </a:xfrm>
          <a:prstGeom prst="rect">
            <a:avLst/>
          </a:prstGeom>
        </p:spPr>
      </p:pic>
      <p:sp>
        <p:nvSpPr>
          <p:cNvPr id="15" name="Title 1">
            <a:extLst>
              <a:ext uri="{FF2B5EF4-FFF2-40B4-BE49-F238E27FC236}">
                <a16:creationId xmlns:a16="http://schemas.microsoft.com/office/drawing/2014/main" id="{A8AF169A-1A60-4CBB-867C-DC1F71E7CC9C}"/>
              </a:ext>
            </a:extLst>
          </p:cNvPr>
          <p:cNvSpPr txBox="1">
            <a:spLocks/>
          </p:cNvSpPr>
          <p:nvPr/>
        </p:nvSpPr>
        <p:spPr bwMode="auto">
          <a:xfrm>
            <a:off x="490107" y="4636212"/>
            <a:ext cx="3207838" cy="26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Sean Fallon / Ian Stewart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2" name="TextBox 1">
            <a:hlinkClick r:id="rId11"/>
            <a:extLst>
              <a:ext uri="{FF2B5EF4-FFF2-40B4-BE49-F238E27FC236}">
                <a16:creationId xmlns:a16="http://schemas.microsoft.com/office/drawing/2014/main" id="{79D087DC-E9A8-5EED-F322-B2EE1FC55689}"/>
              </a:ext>
            </a:extLst>
          </p:cNvPr>
          <p:cNvSpPr txBox="1"/>
          <p:nvPr/>
        </p:nvSpPr>
        <p:spPr>
          <a:xfrm>
            <a:off x="4675188" y="5981218"/>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 (with video clip)</a:t>
            </a:r>
          </a:p>
        </p:txBody>
      </p:sp>
    </p:spTree>
    <p:extLst>
      <p:ext uri="{BB962C8B-B14F-4D97-AF65-F5344CB8AC3E}">
        <p14:creationId xmlns:p14="http://schemas.microsoft.com/office/powerpoint/2010/main" val="3668821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B479C3CB-CEE7-4ABE-8E00-FDA37AF4420C}"/>
              </a:ext>
            </a:extLst>
          </p:cNvPr>
          <p:cNvSpPr>
            <a:spLocks noGrp="1"/>
          </p:cNvSpPr>
          <p:nvPr>
            <p:ph type="ctrTitle"/>
          </p:nvPr>
        </p:nvSpPr>
        <p:spPr>
          <a:xfrm>
            <a:off x="273807" y="961217"/>
            <a:ext cx="4010161" cy="822325"/>
          </a:xfrm>
        </p:spPr>
        <p:txBody>
          <a:bodyPr/>
          <a:lstStyle/>
          <a:p>
            <a:pPr eaLnBrk="1" hangingPunct="1"/>
            <a:r>
              <a:rPr lang="en-GB" altLang="en-US" sz="3600" dirty="0">
                <a:solidFill>
                  <a:srgbClr val="0033CC"/>
                </a:solidFill>
                <a:latin typeface="Century Gothic" panose="020B0502020202020204" pitchFamily="34" charset="0"/>
              </a:rPr>
              <a:t>Engineering Apprenticeships</a:t>
            </a:r>
          </a:p>
        </p:txBody>
      </p:sp>
      <p:sp>
        <p:nvSpPr>
          <p:cNvPr id="9" name="TextBox 8">
            <a:hlinkClick r:id="rId3" action="ppaction://hlinksldjump"/>
            <a:extLst>
              <a:ext uri="{FF2B5EF4-FFF2-40B4-BE49-F238E27FC236}">
                <a16:creationId xmlns:a16="http://schemas.microsoft.com/office/drawing/2014/main" id="{027551C0-D27B-4CF3-97DB-44F2BDDC169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8B2E5B70-8E0D-491C-9BE3-4BA71F1FACAB}"/>
              </a:ext>
            </a:extLst>
          </p:cNvPr>
          <p:cNvSpPr txBox="1"/>
          <p:nvPr/>
        </p:nvSpPr>
        <p:spPr>
          <a:xfrm>
            <a:off x="250825" y="2139821"/>
            <a:ext cx="4023360" cy="263149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Start your career in engineering with this apprenticeship.</a:t>
            </a:r>
          </a:p>
          <a:p>
            <a:pPr eaLnBrk="1" hangingPunct="1">
              <a:spcAft>
                <a:spcPts val="600"/>
              </a:spcAft>
              <a:defRPr/>
            </a:pPr>
            <a:r>
              <a:rPr lang="en-GB" sz="1600" dirty="0">
                <a:latin typeface="Century Gothic" panose="020B0502020202020204" pitchFamily="34" charset="0"/>
              </a:rPr>
              <a:t>You could go into a huge range of fields including aerospace, automotive, bioscience, communication, electrical, electronics, fabrication and welding, mechanical, maintenance marine, and measurement and control engineering. </a:t>
            </a:r>
          </a:p>
        </p:txBody>
      </p:sp>
      <p:sp>
        <p:nvSpPr>
          <p:cNvPr id="13" name="TextBox 12">
            <a:hlinkClick r:id="rId4"/>
            <a:extLst>
              <a:ext uri="{FF2B5EF4-FFF2-40B4-BE49-F238E27FC236}">
                <a16:creationId xmlns:a16="http://schemas.microsoft.com/office/drawing/2014/main" id="{D4C82F04-FCBE-472B-9624-2594F4EE3B57}"/>
              </a:ext>
            </a:extLst>
          </p:cNvPr>
          <p:cNvSpPr txBox="1"/>
          <p:nvPr/>
        </p:nvSpPr>
        <p:spPr>
          <a:xfrm>
            <a:off x="4716464" y="5693246"/>
            <a:ext cx="4189412"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Faces of Wind Energy Profile</a:t>
            </a:r>
            <a:endParaRPr lang="en-US" sz="2000" u="sng" dirty="0">
              <a:solidFill>
                <a:srgbClr val="0000FF"/>
              </a:solidFill>
              <a:latin typeface="Century Gothic" panose="020B0502020202020204" pitchFamily="34" charset="0"/>
              <a:hlinkClick r:id="rId5"/>
            </a:endParaRPr>
          </a:p>
        </p:txBody>
      </p:sp>
      <p:sp>
        <p:nvSpPr>
          <p:cNvPr id="14" name="TextBox 13">
            <a:hlinkClick r:id="rId6"/>
            <a:extLst>
              <a:ext uri="{FF2B5EF4-FFF2-40B4-BE49-F238E27FC236}">
                <a16:creationId xmlns:a16="http://schemas.microsoft.com/office/drawing/2014/main" id="{C82D8E04-190B-4DDA-90A5-E2429B46E7D7}"/>
              </a:ext>
            </a:extLst>
          </p:cNvPr>
          <p:cNvSpPr txBox="1"/>
          <p:nvPr/>
        </p:nvSpPr>
        <p:spPr>
          <a:xfrm>
            <a:off x="4715768" y="6197302"/>
            <a:ext cx="4176712"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5"/>
            </a:endParaRPr>
          </a:p>
        </p:txBody>
      </p:sp>
      <p:sp>
        <p:nvSpPr>
          <p:cNvPr id="12" name="TextBox 11">
            <a:hlinkClick r:id="rId7"/>
            <a:extLst>
              <a:ext uri="{FF2B5EF4-FFF2-40B4-BE49-F238E27FC236}">
                <a16:creationId xmlns:a16="http://schemas.microsoft.com/office/drawing/2014/main" id="{EC13D857-2D94-4698-885D-597B2465024F}"/>
              </a:ext>
            </a:extLst>
          </p:cNvPr>
          <p:cNvSpPr txBox="1"/>
          <p:nvPr/>
        </p:nvSpPr>
        <p:spPr>
          <a:xfrm>
            <a:off x="4729163" y="5189130"/>
            <a:ext cx="4176712"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7"/>
              </a:rPr>
              <a:t>CPI Apprentice Interview </a:t>
            </a:r>
            <a:endParaRPr lang="en-US" sz="2000" u="sng" dirty="0">
              <a:solidFill>
                <a:srgbClr val="0000FF"/>
              </a:solidFill>
              <a:latin typeface="Century Gothic" panose="020B0502020202020204" pitchFamily="34" charset="0"/>
              <a:hlinkClick r:id="rId5"/>
            </a:endParaRPr>
          </a:p>
        </p:txBody>
      </p:sp>
      <p:sp>
        <p:nvSpPr>
          <p:cNvPr id="16" name="TextBox 15">
            <a:hlinkClick r:id="rId8"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Forces</a:t>
            </a:r>
          </a:p>
        </p:txBody>
      </p:sp>
      <p:sp>
        <p:nvSpPr>
          <p:cNvPr id="17" name="TextBox 16">
            <a:hlinkClick r:id="rId9" action="ppaction://hlinksldjump"/>
            <a:extLst>
              <a:ext uri="{FF2B5EF4-FFF2-40B4-BE49-F238E27FC236}">
                <a16:creationId xmlns:a16="http://schemas.microsoft.com/office/drawing/2014/main" id="{D162FE81-F064-4B75-A307-E4C058E77266}"/>
              </a:ext>
            </a:extLst>
          </p:cNvPr>
          <p:cNvSpPr txBox="1"/>
          <p:nvPr/>
        </p:nvSpPr>
        <p:spPr>
          <a:xfrm>
            <a:off x="251520"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sp>
        <p:nvSpPr>
          <p:cNvPr id="18" name="TextBox 17">
            <a:hlinkClick r:id="rId10" action="ppaction://hlinksldjump"/>
            <a:extLst>
              <a:ext uri="{FF2B5EF4-FFF2-40B4-BE49-F238E27FC236}">
                <a16:creationId xmlns:a16="http://schemas.microsoft.com/office/drawing/2014/main" id="{D162FE81-F064-4B75-A307-E4C058E77266}"/>
              </a:ext>
            </a:extLst>
          </p:cNvPr>
          <p:cNvSpPr txBox="1"/>
          <p:nvPr/>
        </p:nvSpPr>
        <p:spPr>
          <a:xfrm>
            <a:off x="260608" y="522094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20" name="TextBox 19">
            <a:hlinkClick r:id="rId11" action="ppaction://hlinksldjump"/>
            <a:extLst>
              <a:ext uri="{FF2B5EF4-FFF2-40B4-BE49-F238E27FC236}">
                <a16:creationId xmlns:a16="http://schemas.microsoft.com/office/drawing/2014/main" id="{79C7C74E-42F0-4C91-BDF8-2B56677BC82E}"/>
              </a:ext>
            </a:extLst>
          </p:cNvPr>
          <p:cNvSpPr txBox="1"/>
          <p:nvPr/>
        </p:nvSpPr>
        <p:spPr>
          <a:xfrm>
            <a:off x="2446080" y="619973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Electricity</a:t>
            </a:r>
          </a:p>
        </p:txBody>
      </p:sp>
      <p:sp>
        <p:nvSpPr>
          <p:cNvPr id="2"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itle 1">
            <a:extLst>
              <a:ext uri="{FF2B5EF4-FFF2-40B4-BE49-F238E27FC236}">
                <a16:creationId xmlns:a16="http://schemas.microsoft.com/office/drawing/2014/main" id="{A85E5B5A-3507-4425-A51D-609BB2AC348A}"/>
              </a:ext>
            </a:extLst>
          </p:cNvPr>
          <p:cNvSpPr txBox="1">
            <a:spLocks/>
          </p:cNvSpPr>
          <p:nvPr/>
        </p:nvSpPr>
        <p:spPr bwMode="auto">
          <a:xfrm>
            <a:off x="4729163" y="3598007"/>
            <a:ext cx="4163317" cy="3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©Openreach Limited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9" name="TextBox 18">
            <a:hlinkClick r:id="rId12"/>
            <a:extLst>
              <a:ext uri="{FF2B5EF4-FFF2-40B4-BE49-F238E27FC236}">
                <a16:creationId xmlns:a16="http://schemas.microsoft.com/office/drawing/2014/main" id="{B5662E93-DDA7-4EA8-90FC-BC5A41AB095C}"/>
              </a:ext>
            </a:extLst>
          </p:cNvPr>
          <p:cNvSpPr txBox="1"/>
          <p:nvPr/>
        </p:nvSpPr>
        <p:spPr>
          <a:xfrm>
            <a:off x="4716016" y="4685074"/>
            <a:ext cx="4176712"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Openreach Trainee Engineers</a:t>
            </a:r>
            <a:endParaRPr lang="en-US" sz="2000" u="sng" dirty="0">
              <a:solidFill>
                <a:srgbClr val="0000FF"/>
              </a:solidFill>
              <a:latin typeface="Century Gothic" panose="020B0502020202020204" pitchFamily="34" charset="0"/>
              <a:hlinkClick r:id="rId5"/>
            </a:endParaRPr>
          </a:p>
        </p:txBody>
      </p:sp>
      <p:pic>
        <p:nvPicPr>
          <p:cNvPr id="4" name="Picture 3" descr="A group of people standing in front of a building&#10;&#10;Description automatically generated">
            <a:extLst>
              <a:ext uri="{FF2B5EF4-FFF2-40B4-BE49-F238E27FC236}">
                <a16:creationId xmlns:a16="http://schemas.microsoft.com/office/drawing/2014/main" id="{0905FD79-CE73-460E-B4E5-190AD03B76E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29163" y="836712"/>
            <a:ext cx="4163317" cy="2772769"/>
          </a:xfrm>
          <a:prstGeom prst="rect">
            <a:avLst/>
          </a:prstGeom>
        </p:spPr>
      </p:pic>
      <p:sp>
        <p:nvSpPr>
          <p:cNvPr id="3" name="TextBox 2">
            <a:hlinkClick r:id="rId14"/>
            <a:extLst>
              <a:ext uri="{FF2B5EF4-FFF2-40B4-BE49-F238E27FC236}">
                <a16:creationId xmlns:a16="http://schemas.microsoft.com/office/drawing/2014/main" id="{DA76BEC6-102B-4235-AAAA-76B29BE1FD94}"/>
              </a:ext>
            </a:extLst>
          </p:cNvPr>
          <p:cNvSpPr txBox="1"/>
          <p:nvPr/>
        </p:nvSpPr>
        <p:spPr>
          <a:xfrm>
            <a:off x="4716016" y="4221088"/>
            <a:ext cx="4176712"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hlinkClick r:id="rId14"/>
              </a:rPr>
              <a:t>MyWOW</a:t>
            </a:r>
            <a:r>
              <a:rPr lang="en-US" sz="2000" u="sng" dirty="0">
                <a:solidFill>
                  <a:srgbClr val="0000FF"/>
                </a:solidFill>
                <a:latin typeface="Century Gothic" panose="020B0502020202020204" pitchFamily="34" charset="0"/>
                <a:hlinkClick r:id="rId14"/>
              </a:rPr>
              <a:t> Apprenticeship </a:t>
            </a:r>
            <a:r>
              <a:rPr lang="en-US" sz="2000" u="sng" dirty="0" err="1">
                <a:solidFill>
                  <a:srgbClr val="0000FF"/>
                </a:solidFill>
                <a:latin typeface="Century Gothic" panose="020B0502020202020204" pitchFamily="34" charset="0"/>
                <a:hlinkClick r:id="rId14"/>
              </a:rPr>
              <a:t>VIdeo</a:t>
            </a:r>
            <a:endParaRPr lang="en-US" sz="2000" u="sng" dirty="0">
              <a:solidFill>
                <a:srgbClr val="0000FF"/>
              </a:solidFill>
              <a:latin typeface="Century Gothic" panose="020B0502020202020204" pitchFamily="34" charset="0"/>
              <a:hlinkClick r:id="rId5"/>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72F19369-B6BF-4143-8299-D896375A6273}"/>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Environmental Consultant</a:t>
            </a:r>
          </a:p>
        </p:txBody>
      </p:sp>
      <p:sp>
        <p:nvSpPr>
          <p:cNvPr id="9" name="TextBox 8">
            <a:hlinkClick r:id="rId2" action="ppaction://hlinksldjump"/>
            <a:extLst>
              <a:ext uri="{FF2B5EF4-FFF2-40B4-BE49-F238E27FC236}">
                <a16:creationId xmlns:a16="http://schemas.microsoft.com/office/drawing/2014/main" id="{0209B923-D11B-424F-BB4F-558530395AA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A8427A3-EA5F-4FAF-BBE4-571258743CC9}"/>
              </a:ext>
            </a:extLst>
          </p:cNvPr>
          <p:cNvSpPr txBox="1"/>
          <p:nvPr/>
        </p:nvSpPr>
        <p:spPr>
          <a:xfrm>
            <a:off x="4427984" y="1884601"/>
            <a:ext cx="4393754" cy="1400383"/>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give advice to businesses and organisations about environmental issues.</a:t>
            </a:r>
          </a:p>
          <a:p>
            <a:pPr eaLnBrk="1" hangingPunct="1">
              <a:spcAft>
                <a:spcPts val="600"/>
              </a:spcAft>
              <a:defRPr/>
            </a:pPr>
            <a:r>
              <a:rPr lang="en-GB" sz="1600" dirty="0">
                <a:latin typeface="Century Gothic" pitchFamily="34" charset="0"/>
              </a:rPr>
              <a:t>You would assess the environmental impact of new developments or industries. You’d help businesses to be greener.</a:t>
            </a:r>
          </a:p>
        </p:txBody>
      </p:sp>
      <p:sp>
        <p:nvSpPr>
          <p:cNvPr id="11" name="TextBox 10">
            <a:hlinkClick r:id="rId3"/>
            <a:extLst>
              <a:ext uri="{FF2B5EF4-FFF2-40B4-BE49-F238E27FC236}">
                <a16:creationId xmlns:a16="http://schemas.microsoft.com/office/drawing/2014/main" id="{89FBFCAD-2F2A-4955-B6CA-E61655519302}"/>
              </a:ext>
            </a:extLst>
          </p:cNvPr>
          <p:cNvSpPr txBox="1"/>
          <p:nvPr/>
        </p:nvSpPr>
        <p:spPr>
          <a:xfrm>
            <a:off x="4689475" y="5805264"/>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3"/>
              </a:rPr>
              <a:t>Faces of Wind Energy clip</a:t>
            </a:r>
            <a:endParaRPr lang="en-US" sz="2000" u="sng" dirty="0">
              <a:solidFill>
                <a:srgbClr val="0000FF"/>
              </a:solidFill>
              <a:latin typeface="Century Gothic" panose="020B0502020202020204" pitchFamily="34" charset="0"/>
              <a:hlinkClick r:id="rId4"/>
            </a:endParaRPr>
          </a:p>
        </p:txBody>
      </p:sp>
      <p:sp>
        <p:nvSpPr>
          <p:cNvPr id="10" name="TextBox 9">
            <a:hlinkClick r:id="rId5"/>
            <a:extLst>
              <a:ext uri="{FF2B5EF4-FFF2-40B4-BE49-F238E27FC236}">
                <a16:creationId xmlns:a16="http://schemas.microsoft.com/office/drawing/2014/main" id="{48F55585-8E2A-4A64-A877-542F121793CB}"/>
              </a:ext>
            </a:extLst>
          </p:cNvPr>
          <p:cNvSpPr txBox="1"/>
          <p:nvPr/>
        </p:nvSpPr>
        <p:spPr>
          <a:xfrm>
            <a:off x="4675188" y="530120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IOP Profile</a:t>
            </a:r>
            <a:endParaRPr lang="en-US" sz="2000" u="sng" dirty="0">
              <a:solidFill>
                <a:srgbClr val="0000FF"/>
              </a:solidFill>
              <a:latin typeface="Century Gothic" panose="020B0502020202020204" pitchFamily="34" charset="0"/>
              <a:hlinkClick r:id="rId4"/>
            </a:endParaRPr>
          </a:p>
        </p:txBody>
      </p:sp>
      <p:sp>
        <p:nvSpPr>
          <p:cNvPr id="16" name="TextBox 15">
            <a:hlinkClick r:id="rId6"/>
            <a:extLst>
              <a:ext uri="{FF2B5EF4-FFF2-40B4-BE49-F238E27FC236}">
                <a16:creationId xmlns:a16="http://schemas.microsoft.com/office/drawing/2014/main" id="{CDB87DF9-3074-45C8-BF32-3F0DAF51C480}"/>
              </a:ext>
            </a:extLst>
          </p:cNvPr>
          <p:cNvSpPr txBox="1"/>
          <p:nvPr/>
        </p:nvSpPr>
        <p:spPr>
          <a:xfrm>
            <a:off x="4643438" y="4797152"/>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a:t>
            </a:r>
            <a:endParaRPr lang="en-US" sz="2000" u="sng" dirty="0">
              <a:solidFill>
                <a:srgbClr val="0000FF"/>
              </a:solidFill>
              <a:latin typeface="Century Gothic" panose="020B0502020202020204" pitchFamily="34" charset="0"/>
              <a:hlinkClick r:id="rId4"/>
            </a:endParaRPr>
          </a:p>
        </p:txBody>
      </p:sp>
      <p:sp>
        <p:nvSpPr>
          <p:cNvPr id="19" name="TextBox 18">
            <a:hlinkClick r:id="rId7" action="ppaction://hlinksldjump"/>
            <a:extLst>
              <a:ext uri="{FF2B5EF4-FFF2-40B4-BE49-F238E27FC236}">
                <a16:creationId xmlns:a16="http://schemas.microsoft.com/office/drawing/2014/main" id="{D162FE81-F064-4B75-A307-E4C058E77266}"/>
              </a:ext>
            </a:extLst>
          </p:cNvPr>
          <p:cNvSpPr txBox="1"/>
          <p:nvPr/>
        </p:nvSpPr>
        <p:spPr>
          <a:xfrm>
            <a:off x="179389" y="522094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20" name="TextBox 19">
            <a:hlinkClick r:id="rId8" action="ppaction://hlinksldjump"/>
            <a:extLst>
              <a:ext uri="{FF2B5EF4-FFF2-40B4-BE49-F238E27FC236}">
                <a16:creationId xmlns:a16="http://schemas.microsoft.com/office/drawing/2014/main" id="{D162FE81-F064-4B75-A307-E4C058E77266}"/>
              </a:ext>
            </a:extLst>
          </p:cNvPr>
          <p:cNvSpPr txBox="1"/>
          <p:nvPr/>
        </p:nvSpPr>
        <p:spPr>
          <a:xfrm>
            <a:off x="179512"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sp>
        <p:nvSpPr>
          <p:cNvPr id="21" name="TextBox 20">
            <a:hlinkClick r:id="rId9" action="ppaction://hlinksldjump"/>
            <a:extLst>
              <a:ext uri="{FF2B5EF4-FFF2-40B4-BE49-F238E27FC236}">
                <a16:creationId xmlns:a16="http://schemas.microsoft.com/office/drawing/2014/main" id="{D162FE81-F064-4B75-A307-E4C058E77266}"/>
              </a:ext>
            </a:extLst>
          </p:cNvPr>
          <p:cNvSpPr txBox="1"/>
          <p:nvPr/>
        </p:nvSpPr>
        <p:spPr>
          <a:xfrm>
            <a:off x="179512"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2"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1628800"/>
            <a:ext cx="3345821" cy="315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hlinkClick r:id="rId11"/>
            <a:extLst>
              <a:ext uri="{FF2B5EF4-FFF2-40B4-BE49-F238E27FC236}">
                <a16:creationId xmlns:a16="http://schemas.microsoft.com/office/drawing/2014/main" id="{4DBF93C5-665A-4BBA-B08F-6B7734D9EB9B}"/>
              </a:ext>
            </a:extLst>
          </p:cNvPr>
          <p:cNvSpPr txBox="1"/>
          <p:nvPr/>
        </p:nvSpPr>
        <p:spPr>
          <a:xfrm>
            <a:off x="4674493" y="630932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8" name="Title 1">
            <a:extLst>
              <a:ext uri="{FF2B5EF4-FFF2-40B4-BE49-F238E27FC236}">
                <a16:creationId xmlns:a16="http://schemas.microsoft.com/office/drawing/2014/main" id="{A94F3D6B-D109-4322-9F13-AB7B19E0038E}"/>
              </a:ext>
            </a:extLst>
          </p:cNvPr>
          <p:cNvSpPr txBox="1">
            <a:spLocks/>
          </p:cNvSpPr>
          <p:nvPr/>
        </p:nvSpPr>
        <p:spPr bwMode="auto">
          <a:xfrm>
            <a:off x="520700" y="4757081"/>
            <a:ext cx="3364673"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RenewablesUK</a:t>
            </a:r>
            <a:r>
              <a:rPr lang="en-GB" sz="1000" dirty="0">
                <a:latin typeface="Arial" panose="020B0604020202020204" pitchFamily="34" charset="0"/>
                <a:cs typeface="Arial" panose="020B0604020202020204" pitchFamily="34" charset="0"/>
              </a:rPr>
              <a:t> / Faces of Wind Energy</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B40273C-54C2-412E-94CB-B4E0AFA1B866}"/>
              </a:ext>
            </a:extLst>
          </p:cNvPr>
          <p:cNvSpPr>
            <a:spLocks noGrp="1"/>
          </p:cNvSpPr>
          <p:nvPr>
            <p:ph type="ctrTitle"/>
          </p:nvPr>
        </p:nvSpPr>
        <p:spPr>
          <a:xfrm>
            <a:off x="423863" y="836613"/>
            <a:ext cx="7772400" cy="822325"/>
          </a:xfrm>
        </p:spPr>
        <p:txBody>
          <a:bodyPr/>
          <a:lstStyle/>
          <a:p>
            <a:pPr eaLnBrk="1" hangingPunct="1"/>
            <a:r>
              <a:rPr lang="en-GB" altLang="en-US" sz="3600">
                <a:solidFill>
                  <a:srgbClr val="0033CC"/>
                </a:solidFill>
                <a:latin typeface="Century Gothic" panose="020B0502020202020204" pitchFamily="34" charset="0"/>
              </a:rPr>
              <a:t>Environmental Health Officer</a:t>
            </a:r>
          </a:p>
        </p:txBody>
      </p:sp>
      <p:sp>
        <p:nvSpPr>
          <p:cNvPr id="9" name="TextBox 8">
            <a:hlinkClick r:id="rId2" action="ppaction://hlinksldjump"/>
            <a:extLst>
              <a:ext uri="{FF2B5EF4-FFF2-40B4-BE49-F238E27FC236}">
                <a16:creationId xmlns:a16="http://schemas.microsoft.com/office/drawing/2014/main" id="{04F567D6-23D1-4594-8866-1B62DFEFDB8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496510F0-D806-4EEC-8311-C79A82AE3836}"/>
              </a:ext>
            </a:extLst>
          </p:cNvPr>
          <p:cNvSpPr txBox="1"/>
          <p:nvPr/>
        </p:nvSpPr>
        <p:spPr>
          <a:xfrm>
            <a:off x="5003800" y="2112387"/>
            <a:ext cx="3903663" cy="189282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itchFamily="34" charset="0"/>
              </a:rPr>
              <a:t>You would make sure that the places where people live, work and go for leisure and sport are safe, healthy and hygienic.</a:t>
            </a:r>
          </a:p>
          <a:p>
            <a:pPr eaLnBrk="1" hangingPunct="1">
              <a:spcAft>
                <a:spcPts val="600"/>
              </a:spcAft>
              <a:defRPr/>
            </a:pPr>
            <a:r>
              <a:rPr lang="en-GB" sz="1600" dirty="0">
                <a:latin typeface="Century Gothic" pitchFamily="34" charset="0"/>
              </a:rPr>
              <a:t>Your work would protect people from dangers like pollution, unsafe food and pests.</a:t>
            </a:r>
          </a:p>
        </p:txBody>
      </p:sp>
      <p:sp>
        <p:nvSpPr>
          <p:cNvPr id="11" name="TextBox 10">
            <a:hlinkClick r:id="rId3"/>
            <a:extLst>
              <a:ext uri="{FF2B5EF4-FFF2-40B4-BE49-F238E27FC236}">
                <a16:creationId xmlns:a16="http://schemas.microsoft.com/office/drawing/2014/main" id="{EF448B8A-0A16-4EE6-A41D-108517D6B413}"/>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a:t>
            </a:r>
            <a:r>
              <a:rPr lang="en-US" sz="2000" u="sng" dirty="0">
                <a:solidFill>
                  <a:srgbClr val="0000FF"/>
                </a:solidFill>
                <a:latin typeface="Century Gothic" panose="020B0502020202020204" pitchFamily="34" charset="0"/>
                <a:hlinkClick r:id="rId4"/>
              </a:rPr>
              <a:t>Link </a:t>
            </a:r>
          </a:p>
        </p:txBody>
      </p:sp>
      <p:sp>
        <p:nvSpPr>
          <p:cNvPr id="12" name="TextBox 11">
            <a:hlinkClick r:id="rId5" action="ppaction://hlinksldjump"/>
            <a:extLst>
              <a:ext uri="{FF2B5EF4-FFF2-40B4-BE49-F238E27FC236}">
                <a16:creationId xmlns:a16="http://schemas.microsoft.com/office/drawing/2014/main" id="{FB91D7E8-6D3B-4BFF-AC4E-F100E5E68FD1}"/>
              </a:ext>
            </a:extLst>
          </p:cNvPr>
          <p:cNvSpPr txBox="1"/>
          <p:nvPr/>
        </p:nvSpPr>
        <p:spPr>
          <a:xfrm>
            <a:off x="2949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pic>
        <p:nvPicPr>
          <p:cNvPr id="6" name="Picture 5">
            <a:hlinkClick r:id="rId6"/>
            <a:extLst>
              <a:ext uri="{FF2B5EF4-FFF2-40B4-BE49-F238E27FC236}">
                <a16:creationId xmlns:a16="http://schemas.microsoft.com/office/drawing/2014/main" id="{BD315609-D02A-47DC-829C-A61C64BD34B5}"/>
              </a:ext>
            </a:extLst>
          </p:cNvPr>
          <p:cNvPicPr>
            <a:picLocks noChangeAspect="1"/>
          </p:cNvPicPr>
          <p:nvPr/>
        </p:nvPicPr>
        <p:blipFill>
          <a:blip r:embed="rId7"/>
          <a:stretch>
            <a:fillRect/>
          </a:stretch>
        </p:blipFill>
        <p:spPr>
          <a:xfrm>
            <a:off x="423863" y="1949137"/>
            <a:ext cx="3428057" cy="3457737"/>
          </a:xfrm>
          <a:prstGeom prst="rect">
            <a:avLst/>
          </a:prstGeom>
        </p:spPr>
      </p:pic>
      <p:sp>
        <p:nvSpPr>
          <p:cNvPr id="10" name="Rectangle 9">
            <a:extLst>
              <a:ext uri="{FF2B5EF4-FFF2-40B4-BE49-F238E27FC236}">
                <a16:creationId xmlns:a16="http://schemas.microsoft.com/office/drawing/2014/main" id="{6DB44DA8-8048-4EF1-A55D-4E35747D8C7F}"/>
              </a:ext>
            </a:extLst>
          </p:cNvPr>
          <p:cNvSpPr/>
          <p:nvPr/>
        </p:nvSpPr>
        <p:spPr>
          <a:xfrm>
            <a:off x="423862" y="5406874"/>
            <a:ext cx="3428057" cy="246221"/>
          </a:xfrm>
          <a:prstGeom prst="rect">
            <a:avLst/>
          </a:prstGeom>
        </p:spPr>
        <p:txBody>
          <a:bodyPr wrap="square">
            <a:spAutoFit/>
          </a:bodyPr>
          <a:lstStyle/>
          <a:p>
            <a:pPr lvl="0" algn="ctr" eaLnBrk="1" hangingPunct="1"/>
            <a:r>
              <a:rPr lang="en-GB" sz="1000" dirty="0">
                <a:solidFill>
                  <a:prstClr val="black"/>
                </a:solidFill>
                <a:latin typeface="Arial" panose="020B0604020202020204" pitchFamily="34" charset="0"/>
              </a:rPr>
              <a:t>© Crown Copyright FFS</a:t>
            </a:r>
            <a:endParaRPr lang="en-GB" altLang="en-US" sz="1000" dirty="0">
              <a:solidFill>
                <a:srgbClr val="0033CC"/>
              </a:solidFill>
              <a:latin typeface="Arial" panose="020B0604020202020204" pitchFamily="34" charset="0"/>
            </a:endParaRPr>
          </a:p>
        </p:txBody>
      </p:sp>
      <p:sp>
        <p:nvSpPr>
          <p:cNvPr id="14" name="TextBox 13">
            <a:hlinkClick r:id="rId8"/>
            <a:extLst>
              <a:ext uri="{FF2B5EF4-FFF2-40B4-BE49-F238E27FC236}">
                <a16:creationId xmlns:a16="http://schemas.microsoft.com/office/drawing/2014/main" id="{445E24FE-9300-4DAC-AE80-94121A973043}"/>
              </a:ext>
            </a:extLst>
          </p:cNvPr>
          <p:cNvSpPr txBox="1"/>
          <p:nvPr/>
        </p:nvSpPr>
        <p:spPr>
          <a:xfrm>
            <a:off x="4674492" y="5661248"/>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Food Standards Scotland</a:t>
            </a:r>
            <a:endParaRPr lang="en-US" sz="2000" u="sng" dirty="0">
              <a:solidFill>
                <a:srgbClr val="0000FF"/>
              </a:solidFill>
              <a:latin typeface="Century Gothic" panose="020B0502020202020204" pitchFamily="34" charset="0"/>
              <a:hlinkClick r:id="rId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5CB1452C-DBAD-43A0-B6E5-0703DC588ACD}"/>
              </a:ext>
            </a:extLst>
          </p:cNvPr>
          <p:cNvSpPr>
            <a:spLocks noGrp="1"/>
          </p:cNvSpPr>
          <p:nvPr>
            <p:ph type="ctrTitle"/>
          </p:nvPr>
        </p:nvSpPr>
        <p:spPr>
          <a:xfrm>
            <a:off x="4638770" y="306408"/>
            <a:ext cx="4249738" cy="1178376"/>
          </a:xfrm>
        </p:spPr>
        <p:txBody>
          <a:bodyPr/>
          <a:lstStyle/>
          <a:p>
            <a:pPr eaLnBrk="1" hangingPunct="1"/>
            <a:r>
              <a:rPr lang="en-GB" altLang="en-US" sz="3600" dirty="0">
                <a:solidFill>
                  <a:srgbClr val="0033CC"/>
                </a:solidFill>
                <a:latin typeface="Century Gothic" panose="020B0502020202020204" pitchFamily="34" charset="0"/>
              </a:rPr>
              <a:t>Environmental Scientist</a:t>
            </a:r>
          </a:p>
        </p:txBody>
      </p:sp>
      <p:sp>
        <p:nvSpPr>
          <p:cNvPr id="9" name="TextBox 8">
            <a:hlinkClick r:id="rId2" action="ppaction://hlinksldjump"/>
            <a:extLst>
              <a:ext uri="{FF2B5EF4-FFF2-40B4-BE49-F238E27FC236}">
                <a16:creationId xmlns:a16="http://schemas.microsoft.com/office/drawing/2014/main" id="{8ADB2968-3D80-4EA7-ADDA-7DC2C232ED56}"/>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ECE783C-87D4-445E-A8A7-16FE0B8B88D1}"/>
              </a:ext>
            </a:extLst>
          </p:cNvPr>
          <p:cNvSpPr txBox="1"/>
          <p:nvPr/>
        </p:nvSpPr>
        <p:spPr>
          <a:xfrm>
            <a:off x="4643438" y="1782395"/>
            <a:ext cx="4249737" cy="164660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itchFamily="34" charset="0"/>
              </a:rPr>
              <a:t>You would analyse water, soil and other  substances checking for signs of pollution.</a:t>
            </a:r>
          </a:p>
          <a:p>
            <a:pPr eaLnBrk="1" hangingPunct="1">
              <a:spcAft>
                <a:spcPts val="600"/>
              </a:spcAft>
              <a:defRPr/>
            </a:pPr>
            <a:r>
              <a:rPr lang="en-GB" sz="1600" dirty="0">
                <a:latin typeface="Century Gothic" pitchFamily="34" charset="0"/>
              </a:rPr>
              <a:t>You may work in a laboratory where samples are brought in or you may do field work to collect samples.</a:t>
            </a:r>
          </a:p>
        </p:txBody>
      </p:sp>
      <p:sp>
        <p:nvSpPr>
          <p:cNvPr id="10" name="TextBox 9">
            <a:hlinkClick r:id="rId3"/>
            <a:extLst>
              <a:ext uri="{FF2B5EF4-FFF2-40B4-BE49-F238E27FC236}">
                <a16:creationId xmlns:a16="http://schemas.microsoft.com/office/drawing/2014/main" id="{3BC31C35-6D0C-42E4-9ABC-B4B468B123F3}"/>
              </a:ext>
            </a:extLst>
          </p:cNvPr>
          <p:cNvSpPr txBox="1"/>
          <p:nvPr/>
        </p:nvSpPr>
        <p:spPr>
          <a:xfrm>
            <a:off x="4716463" y="5477162"/>
            <a:ext cx="417204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 Environmental Chemist</a:t>
            </a:r>
            <a:endParaRPr lang="en-US" sz="2000" u="sng" dirty="0">
              <a:solidFill>
                <a:srgbClr val="0000FF"/>
              </a:solidFill>
              <a:latin typeface="Century Gothic" panose="020B0502020202020204" pitchFamily="34" charset="0"/>
              <a:hlinkClick r:id="rId4"/>
            </a:endParaRPr>
          </a:p>
        </p:txBody>
      </p:sp>
      <p:sp>
        <p:nvSpPr>
          <p:cNvPr id="12" name="TextBox 11">
            <a:hlinkClick r:id="rId5" action="ppaction://hlinksldjump"/>
            <a:extLst>
              <a:ext uri="{FF2B5EF4-FFF2-40B4-BE49-F238E27FC236}">
                <a16:creationId xmlns:a16="http://schemas.microsoft.com/office/drawing/2014/main" id="{FB91D7E8-6D3B-4BFF-AC4E-F100E5E68FD1}"/>
              </a:ext>
            </a:extLst>
          </p:cNvPr>
          <p:cNvSpPr txBox="1"/>
          <p:nvPr/>
        </p:nvSpPr>
        <p:spPr>
          <a:xfrm>
            <a:off x="255940" y="6093296"/>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8" name="TextBox 17">
            <a:hlinkClick r:id="rId6" action="ppaction://hlinksldjump"/>
            <a:extLst>
              <a:ext uri="{FF2B5EF4-FFF2-40B4-BE49-F238E27FC236}">
                <a16:creationId xmlns:a16="http://schemas.microsoft.com/office/drawing/2014/main" id="{D162FE81-F064-4B75-A307-E4C058E77266}"/>
              </a:ext>
            </a:extLst>
          </p:cNvPr>
          <p:cNvSpPr txBox="1"/>
          <p:nvPr/>
        </p:nvSpPr>
        <p:spPr>
          <a:xfrm>
            <a:off x="255940" y="5589240"/>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9" name="TextBox 18">
            <a:hlinkClick r:id="rId7" action="ppaction://hlinksldjump"/>
            <a:extLst>
              <a:ext uri="{FF2B5EF4-FFF2-40B4-BE49-F238E27FC236}">
                <a16:creationId xmlns:a16="http://schemas.microsoft.com/office/drawing/2014/main" id="{D162FE81-F064-4B75-A307-E4C058E77266}"/>
              </a:ext>
            </a:extLst>
          </p:cNvPr>
          <p:cNvSpPr txBox="1"/>
          <p:nvPr/>
        </p:nvSpPr>
        <p:spPr>
          <a:xfrm>
            <a:off x="260608" y="514893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20" name="TextBox 19">
            <a:hlinkClick r:id="rId8" action="ppaction://hlinksldjump"/>
            <a:extLst>
              <a:ext uri="{FF2B5EF4-FFF2-40B4-BE49-F238E27FC236}">
                <a16:creationId xmlns:a16="http://schemas.microsoft.com/office/drawing/2014/main" id="{D162FE81-F064-4B75-A307-E4C058E77266}"/>
              </a:ext>
            </a:extLst>
          </p:cNvPr>
          <p:cNvSpPr txBox="1"/>
          <p:nvPr/>
        </p:nvSpPr>
        <p:spPr>
          <a:xfrm>
            <a:off x="260608" y="465313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3" name="TextBox 12">
            <a:hlinkClick r:id="rId9"/>
            <a:extLst>
              <a:ext uri="{FF2B5EF4-FFF2-40B4-BE49-F238E27FC236}">
                <a16:creationId xmlns:a16="http://schemas.microsoft.com/office/drawing/2014/main" id="{93002215-2AFC-45A9-B31C-267F913923DE}"/>
              </a:ext>
            </a:extLst>
          </p:cNvPr>
          <p:cNvSpPr txBox="1"/>
          <p:nvPr/>
        </p:nvSpPr>
        <p:spPr>
          <a:xfrm>
            <a:off x="4716463" y="4973106"/>
            <a:ext cx="417204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 Atmospheric Chemist</a:t>
            </a:r>
            <a:endParaRPr lang="en-US" sz="2000" u="sng" dirty="0">
              <a:solidFill>
                <a:srgbClr val="0000FF"/>
              </a:solidFill>
              <a:latin typeface="Century Gothic" panose="020B0502020202020204" pitchFamily="34" charset="0"/>
              <a:hlinkClick r:id="rId4"/>
            </a:endParaRPr>
          </a:p>
        </p:txBody>
      </p:sp>
      <p:sp>
        <p:nvSpPr>
          <p:cNvPr id="15" name="TextBox 14">
            <a:extLst>
              <a:ext uri="{FF2B5EF4-FFF2-40B4-BE49-F238E27FC236}">
                <a16:creationId xmlns:a16="http://schemas.microsoft.com/office/drawing/2014/main" id="{44EE0DCA-D646-4092-8454-B6780C66ECFF}"/>
              </a:ext>
            </a:extLst>
          </p:cNvPr>
          <p:cNvSpPr txBox="1"/>
          <p:nvPr/>
        </p:nvSpPr>
        <p:spPr>
          <a:xfrm>
            <a:off x="4716463" y="5981218"/>
            <a:ext cx="417204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10"/>
              </a:rPr>
              <a:t>My World of Work Link </a:t>
            </a:r>
          </a:p>
        </p:txBody>
      </p:sp>
      <p:sp>
        <p:nvSpPr>
          <p:cNvPr id="14" name="TextBox 13">
            <a:hlinkClick r:id="rId11"/>
            <a:extLst>
              <a:ext uri="{FF2B5EF4-FFF2-40B4-BE49-F238E27FC236}">
                <a16:creationId xmlns:a16="http://schemas.microsoft.com/office/drawing/2014/main" id="{1829F5EA-777F-4B65-A24C-E21001BF5F2C}"/>
              </a:ext>
            </a:extLst>
          </p:cNvPr>
          <p:cNvSpPr txBox="1"/>
          <p:nvPr/>
        </p:nvSpPr>
        <p:spPr>
          <a:xfrm>
            <a:off x="4689475" y="4469050"/>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11"/>
              </a:rPr>
              <a:t>NERC / UKRI : Physicist Video</a:t>
            </a:r>
            <a:endParaRPr lang="en-US" sz="2000" u="sng" dirty="0">
              <a:solidFill>
                <a:srgbClr val="0000FF"/>
              </a:solidFill>
              <a:latin typeface="Century Gothic" panose="020B0502020202020204" pitchFamily="34" charset="0"/>
            </a:endParaRPr>
          </a:p>
        </p:txBody>
      </p:sp>
      <p:sp>
        <p:nvSpPr>
          <p:cNvPr id="16" name="TextBox 15">
            <a:hlinkClick r:id="rId12"/>
            <a:extLst>
              <a:ext uri="{FF2B5EF4-FFF2-40B4-BE49-F238E27FC236}">
                <a16:creationId xmlns:a16="http://schemas.microsoft.com/office/drawing/2014/main" id="{AE596BCA-6AF5-4ED5-8424-A9AEF979D87F}"/>
              </a:ext>
            </a:extLst>
          </p:cNvPr>
          <p:cNvSpPr txBox="1"/>
          <p:nvPr/>
        </p:nvSpPr>
        <p:spPr>
          <a:xfrm>
            <a:off x="4686240" y="3964994"/>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12"/>
              </a:rPr>
              <a:t>NERC / UKRI : Ecologist Video</a:t>
            </a:r>
            <a:endParaRPr lang="en-US" sz="2000" u="sng" dirty="0">
              <a:solidFill>
                <a:srgbClr val="0000FF"/>
              </a:solidFill>
              <a:latin typeface="Century Gothic" panose="020B0502020202020204" pitchFamily="34" charset="0"/>
            </a:endParaRPr>
          </a:p>
        </p:txBody>
      </p:sp>
      <p:pic>
        <p:nvPicPr>
          <p:cNvPr id="3" name="Picture 2" descr="A body of water&#10;&#10;Description automatically generated">
            <a:extLst>
              <a:ext uri="{FF2B5EF4-FFF2-40B4-BE49-F238E27FC236}">
                <a16:creationId xmlns:a16="http://schemas.microsoft.com/office/drawing/2014/main" id="{F742A150-527C-4CCF-B985-1C7C75C11A1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55941" y="908720"/>
            <a:ext cx="4028027" cy="3384376"/>
          </a:xfrm>
          <a:prstGeom prst="rect">
            <a:avLst/>
          </a:prstGeom>
        </p:spPr>
      </p:pic>
      <p:sp>
        <p:nvSpPr>
          <p:cNvPr id="17" name="Title 1">
            <a:extLst>
              <a:ext uri="{FF2B5EF4-FFF2-40B4-BE49-F238E27FC236}">
                <a16:creationId xmlns:a16="http://schemas.microsoft.com/office/drawing/2014/main" id="{2C654925-F791-4A60-9C3C-254A92AD9A25}"/>
              </a:ext>
            </a:extLst>
          </p:cNvPr>
          <p:cNvSpPr txBox="1">
            <a:spLocks/>
          </p:cNvSpPr>
          <p:nvPr/>
        </p:nvSpPr>
        <p:spPr bwMode="auto">
          <a:xfrm>
            <a:off x="250650" y="4293096"/>
            <a:ext cx="4023359" cy="23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River Tay, Ian Stewart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009F36CB-70BF-4241-9E40-E67C5FFCD51D}"/>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Farm Worker</a:t>
            </a:r>
          </a:p>
        </p:txBody>
      </p:sp>
      <p:sp>
        <p:nvSpPr>
          <p:cNvPr id="9" name="TextBox 8">
            <a:hlinkClick r:id="rId2" action="ppaction://hlinksldjump"/>
            <a:extLst>
              <a:ext uri="{FF2B5EF4-FFF2-40B4-BE49-F238E27FC236}">
                <a16:creationId xmlns:a16="http://schemas.microsoft.com/office/drawing/2014/main" id="{2DF32B31-8C5C-4517-8B76-A8438F29F51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76B76132-7EBF-4270-995D-7A328CD9C416}"/>
              </a:ext>
            </a:extLst>
          </p:cNvPr>
          <p:cNvSpPr txBox="1"/>
          <p:nvPr/>
        </p:nvSpPr>
        <p:spPr>
          <a:xfrm>
            <a:off x="3995738" y="1807364"/>
            <a:ext cx="4897437" cy="32778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itchFamily="34" charset="0"/>
              </a:rPr>
              <a:t>You would do practical and manual work on a farm. You could look after animals like cows, chickens or pigs or grow and harvest crops.</a:t>
            </a:r>
          </a:p>
          <a:p>
            <a:pPr eaLnBrk="1" hangingPunct="1">
              <a:spcAft>
                <a:spcPts val="600"/>
              </a:spcAft>
              <a:defRPr/>
            </a:pPr>
            <a:r>
              <a:rPr lang="en-GB" sz="1600" dirty="0">
                <a:latin typeface="Century Gothic" pitchFamily="34" charset="0"/>
              </a:rPr>
              <a:t>You’d operate farm machinery and do general repairs.</a:t>
            </a:r>
          </a:p>
          <a:p>
            <a:pPr eaLnBrk="1" hangingPunct="1">
              <a:spcAft>
                <a:spcPts val="0"/>
              </a:spcAft>
              <a:defRPr/>
            </a:pPr>
            <a:r>
              <a:rPr lang="en-GB" sz="1600" dirty="0">
                <a:latin typeface="Century Gothic" pitchFamily="34" charset="0"/>
              </a:rPr>
              <a:t>You could work on any of the three main types of farm:</a:t>
            </a:r>
          </a:p>
          <a:p>
            <a:pPr eaLnBrk="1" hangingPunct="1">
              <a:spcAft>
                <a:spcPts val="0"/>
              </a:spcAft>
              <a:defRPr/>
            </a:pPr>
            <a:r>
              <a:rPr lang="en-GB" sz="1600" dirty="0">
                <a:latin typeface="Century Gothic" pitchFamily="34" charset="0"/>
              </a:rPr>
              <a:t>•Farms that only have animals – livestock</a:t>
            </a:r>
          </a:p>
          <a:p>
            <a:pPr eaLnBrk="1" hangingPunct="1">
              <a:spcAft>
                <a:spcPts val="0"/>
              </a:spcAft>
              <a:defRPr/>
            </a:pPr>
            <a:r>
              <a:rPr lang="en-GB" sz="1600" dirty="0">
                <a:latin typeface="Century Gothic" pitchFamily="34" charset="0"/>
              </a:rPr>
              <a:t>•Farms that only have crops – arable</a:t>
            </a:r>
          </a:p>
          <a:p>
            <a:pPr eaLnBrk="1" hangingPunct="1">
              <a:spcAft>
                <a:spcPts val="600"/>
              </a:spcAft>
              <a:defRPr/>
            </a:pPr>
            <a:r>
              <a:rPr lang="en-GB" sz="1600" dirty="0">
                <a:latin typeface="Century Gothic" pitchFamily="34" charset="0"/>
              </a:rPr>
              <a:t>•Farms that have both – mixed</a:t>
            </a:r>
          </a:p>
          <a:p>
            <a:pPr eaLnBrk="1" hangingPunct="1">
              <a:spcAft>
                <a:spcPts val="600"/>
              </a:spcAft>
              <a:defRPr/>
            </a:pPr>
            <a:r>
              <a:rPr lang="en-GB" sz="1600" dirty="0">
                <a:latin typeface="Century Gothic" pitchFamily="34" charset="0"/>
              </a:rPr>
              <a:t>Your work would vary depending on the type of farm and the time of year.</a:t>
            </a:r>
          </a:p>
        </p:txBody>
      </p:sp>
      <p:sp>
        <p:nvSpPr>
          <p:cNvPr id="14" name="TextBox 13">
            <a:hlinkClick r:id="rId3"/>
            <a:extLst>
              <a:ext uri="{FF2B5EF4-FFF2-40B4-BE49-F238E27FC236}">
                <a16:creationId xmlns:a16="http://schemas.microsoft.com/office/drawing/2014/main" id="{67709EE8-C73A-431E-AA65-E2B7751D052F}"/>
              </a:ext>
            </a:extLst>
          </p:cNvPr>
          <p:cNvSpPr txBox="1"/>
          <p:nvPr/>
        </p:nvSpPr>
        <p:spPr>
          <a:xfrm>
            <a:off x="4675188" y="5949950"/>
            <a:ext cx="4217987" cy="70643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Including Video</a:t>
            </a:r>
          </a:p>
        </p:txBody>
      </p:sp>
      <p:pic>
        <p:nvPicPr>
          <p:cNvPr id="113671" name="Picture 7">
            <a:hlinkClick r:id="rId3"/>
            <a:extLst>
              <a:ext uri="{FF2B5EF4-FFF2-40B4-BE49-F238E27FC236}">
                <a16:creationId xmlns:a16="http://schemas.microsoft.com/office/drawing/2014/main" id="{E316EE54-FCD4-4E31-BD04-3B4E5E047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205038"/>
            <a:ext cx="309721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hlinkClick r:id="rId5" action="ppaction://hlinksldjump"/>
            <a:extLst>
              <a:ext uri="{FF2B5EF4-FFF2-40B4-BE49-F238E27FC236}">
                <a16:creationId xmlns:a16="http://schemas.microsoft.com/office/drawing/2014/main" id="{FB91D7E8-6D3B-4BFF-AC4E-F100E5E68FD1}"/>
              </a:ext>
            </a:extLst>
          </p:cNvPr>
          <p:cNvSpPr txBox="1"/>
          <p:nvPr/>
        </p:nvSpPr>
        <p:spPr>
          <a:xfrm>
            <a:off x="323528" y="6021388"/>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1" name="Title 1">
            <a:extLst>
              <a:ext uri="{FF2B5EF4-FFF2-40B4-BE49-F238E27FC236}">
                <a16:creationId xmlns:a16="http://schemas.microsoft.com/office/drawing/2014/main" id="{FEA0A7E3-B2D3-4767-B4A0-C839A94BE7DA}"/>
              </a:ext>
            </a:extLst>
          </p:cNvPr>
          <p:cNvSpPr txBox="1">
            <a:spLocks/>
          </p:cNvSpPr>
          <p:nvPr/>
        </p:nvSpPr>
        <p:spPr bwMode="auto">
          <a:xfrm>
            <a:off x="395287" y="4938713"/>
            <a:ext cx="3097213"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2" name="TextBox 1">
            <a:hlinkClick r:id="rId6"/>
            <a:extLst>
              <a:ext uri="{FF2B5EF4-FFF2-40B4-BE49-F238E27FC236}">
                <a16:creationId xmlns:a16="http://schemas.microsoft.com/office/drawing/2014/main" id="{091424E1-DF0A-CAF8-E919-35FFB1EA1783}"/>
              </a:ext>
            </a:extLst>
          </p:cNvPr>
          <p:cNvSpPr txBox="1"/>
          <p:nvPr/>
        </p:nvSpPr>
        <p:spPr>
          <a:xfrm>
            <a:off x="4644008" y="5445224"/>
            <a:ext cx="417204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hlinkClick r:id="rId6"/>
              </a:rPr>
              <a:t>Lantra</a:t>
            </a:r>
            <a:r>
              <a:rPr lang="en-US" sz="2000" u="sng" dirty="0">
                <a:solidFill>
                  <a:srgbClr val="0000FF"/>
                </a:solidFill>
                <a:latin typeface="Century Gothic" panose="020B0502020202020204" pitchFamily="34" charset="0"/>
                <a:hlinkClick r:id="rId6"/>
              </a:rPr>
              <a:t> Scotland Profile</a:t>
            </a:r>
            <a:endParaRPr lang="en-US" sz="2000" u="sng" dirty="0">
              <a:solidFill>
                <a:srgbClr val="0000FF"/>
              </a:solidFill>
              <a:latin typeface="Century Gothic" panose="020B0502020202020204" pitchFamily="34" charset="0"/>
              <a:hlinkClick r:id="rId7"/>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EADF83B3-20C0-4A94-8402-F80DFE5B35D2}"/>
              </a:ext>
            </a:extLst>
          </p:cNvPr>
          <p:cNvSpPr>
            <a:spLocks noGrp="1"/>
          </p:cNvSpPr>
          <p:nvPr>
            <p:ph type="ctrTitle"/>
          </p:nvPr>
        </p:nvSpPr>
        <p:spPr>
          <a:xfrm>
            <a:off x="5412680" y="222776"/>
            <a:ext cx="3479800" cy="822325"/>
          </a:xfrm>
        </p:spPr>
        <p:txBody>
          <a:bodyPr/>
          <a:lstStyle/>
          <a:p>
            <a:pPr eaLnBrk="1" hangingPunct="1"/>
            <a:r>
              <a:rPr lang="en-GB" altLang="en-US" sz="3600" dirty="0">
                <a:solidFill>
                  <a:srgbClr val="0033CC"/>
                </a:solidFill>
                <a:latin typeface="Century Gothic" panose="020B0502020202020204" pitchFamily="34" charset="0"/>
              </a:rPr>
              <a:t>Fermentation Scientist</a:t>
            </a:r>
          </a:p>
        </p:txBody>
      </p:sp>
      <p:sp>
        <p:nvSpPr>
          <p:cNvPr id="9" name="TextBox 8">
            <a:hlinkClick r:id="rId3" action="ppaction://hlinksldjump"/>
            <a:extLst>
              <a:ext uri="{FF2B5EF4-FFF2-40B4-BE49-F238E27FC236}">
                <a16:creationId xmlns:a16="http://schemas.microsoft.com/office/drawing/2014/main" id="{59B54908-137D-4923-9A7D-1BCCDE15BEE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B354C04F-8046-40C8-A169-8E7DECD844AB}"/>
              </a:ext>
            </a:extLst>
          </p:cNvPr>
          <p:cNvSpPr txBox="1"/>
          <p:nvPr/>
        </p:nvSpPr>
        <p:spPr>
          <a:xfrm>
            <a:off x="250825" y="836712"/>
            <a:ext cx="4609207" cy="477053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en-GB" sz="1600" dirty="0">
                <a:latin typeface="Century Gothic" panose="020B0502020202020204" pitchFamily="34" charset="0"/>
              </a:rPr>
              <a:t>You would be in charge of the production process in a biotechnology facility.</a:t>
            </a:r>
          </a:p>
          <a:p>
            <a:pPr eaLnBrk="1" hangingPunct="1">
              <a:defRPr/>
            </a:pPr>
            <a:r>
              <a:rPr lang="en-GB" sz="1600" dirty="0">
                <a:latin typeface="Century Gothic" panose="020B0502020202020204" pitchFamily="34" charset="0"/>
              </a:rPr>
              <a:t>Typically, you would:</a:t>
            </a:r>
          </a:p>
          <a:p>
            <a:pPr marL="457200" indent="-220663" eaLnBrk="1" hangingPunct="1">
              <a:defRPr/>
            </a:pPr>
            <a:r>
              <a:rPr lang="en-GB" sz="1600" dirty="0">
                <a:latin typeface="Century Gothic" panose="020B0502020202020204" pitchFamily="34" charset="0"/>
              </a:rPr>
              <a:t>•Check brewing conditions / product quality</a:t>
            </a:r>
          </a:p>
          <a:p>
            <a:pPr marL="457200" indent="-220663" eaLnBrk="1" hangingPunct="1">
              <a:defRPr/>
            </a:pPr>
            <a:r>
              <a:rPr lang="en-GB" sz="1600" dirty="0">
                <a:latin typeface="Century Gothic" panose="020B0502020202020204" pitchFamily="34" charset="0"/>
              </a:rPr>
              <a:t>•Keep records of production</a:t>
            </a:r>
          </a:p>
          <a:p>
            <a:pPr marL="457200" indent="-220663" eaLnBrk="1" hangingPunct="1">
              <a:defRPr/>
            </a:pPr>
            <a:r>
              <a:rPr lang="en-GB" sz="1600" dirty="0">
                <a:latin typeface="Century Gothic" panose="020B0502020202020204" pitchFamily="34" charset="0"/>
              </a:rPr>
              <a:t>•Work with suppliers</a:t>
            </a:r>
          </a:p>
          <a:p>
            <a:pPr marL="457200" indent="-220663" eaLnBrk="1" hangingPunct="1">
              <a:defRPr/>
            </a:pPr>
            <a:r>
              <a:rPr lang="en-GB" sz="1600" dirty="0">
                <a:latin typeface="Century Gothic" panose="020B0502020202020204" pitchFamily="34" charset="0"/>
              </a:rPr>
              <a:t>•Make sure ingredients meet high standards</a:t>
            </a:r>
          </a:p>
          <a:p>
            <a:pPr marL="457200" indent="-220663" eaLnBrk="1" hangingPunct="1">
              <a:defRPr/>
            </a:pPr>
            <a:r>
              <a:rPr lang="en-GB" sz="1600" dirty="0">
                <a:latin typeface="Century Gothic" panose="020B0502020202020204" pitchFamily="34" charset="0"/>
              </a:rPr>
              <a:t>•Oversee updates or repairs to machinery</a:t>
            </a:r>
          </a:p>
          <a:p>
            <a:pPr marL="457200" indent="-220663" eaLnBrk="1" hangingPunct="1">
              <a:defRPr/>
            </a:pPr>
            <a:r>
              <a:rPr lang="en-GB" sz="1600" dirty="0">
                <a:latin typeface="Century Gothic" panose="020B0502020202020204" pitchFamily="34" charset="0"/>
              </a:rPr>
              <a:t>•Look after stock</a:t>
            </a:r>
          </a:p>
          <a:p>
            <a:pPr marL="457200" indent="-220663" eaLnBrk="1" hangingPunct="1">
              <a:defRPr/>
            </a:pPr>
            <a:r>
              <a:rPr lang="en-GB" sz="1600" dirty="0">
                <a:latin typeface="Century Gothic" panose="020B0502020202020204" pitchFamily="34" charset="0"/>
              </a:rPr>
              <a:t>•Develop, test and produce new products</a:t>
            </a:r>
          </a:p>
          <a:p>
            <a:pPr marL="457200" indent="-220663" eaLnBrk="1" hangingPunct="1">
              <a:defRPr/>
            </a:pPr>
            <a:r>
              <a:rPr lang="en-GB" sz="1600" dirty="0">
                <a:latin typeface="Century Gothic" panose="020B0502020202020204" pitchFamily="34" charset="0"/>
              </a:rPr>
              <a:t>•Manage staff</a:t>
            </a:r>
          </a:p>
          <a:p>
            <a:pPr eaLnBrk="1" hangingPunct="1">
              <a:defRPr/>
            </a:pPr>
            <a:r>
              <a:rPr lang="en-GB" sz="1600" dirty="0">
                <a:latin typeface="Century Gothic" panose="020B0502020202020204" pitchFamily="34" charset="0"/>
              </a:rPr>
              <a:t>In a large facility, you may look after just one area, such as fermentation, packaging or quality control. In a small facility, you are likely to be involved in all stages of the fermentation process.</a:t>
            </a:r>
          </a:p>
        </p:txBody>
      </p:sp>
      <p:sp>
        <p:nvSpPr>
          <p:cNvPr id="10" name="TextBox 9">
            <a:hlinkClick r:id="rId4"/>
            <a:extLst>
              <a:ext uri="{FF2B5EF4-FFF2-40B4-BE49-F238E27FC236}">
                <a16:creationId xmlns:a16="http://schemas.microsoft.com/office/drawing/2014/main" id="{E2B8F010-A74E-46E1-9F4B-AA20BF12E1B7}"/>
              </a:ext>
            </a:extLst>
          </p:cNvPr>
          <p:cNvSpPr txBox="1"/>
          <p:nvPr/>
        </p:nvSpPr>
        <p:spPr>
          <a:xfrm>
            <a:off x="4689475" y="626931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3" name="TextBox 12">
            <a:hlinkClick r:id="rId5"/>
            <a:extLst>
              <a:ext uri="{FF2B5EF4-FFF2-40B4-BE49-F238E27FC236}">
                <a16:creationId xmlns:a16="http://schemas.microsoft.com/office/drawing/2014/main" id="{E2421FA8-9A97-4C32-A2D8-422BEFD212AB}"/>
              </a:ext>
            </a:extLst>
          </p:cNvPr>
          <p:cNvSpPr txBox="1"/>
          <p:nvPr/>
        </p:nvSpPr>
        <p:spPr>
          <a:xfrm>
            <a:off x="5437585" y="5795972"/>
            <a:ext cx="3479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00FF"/>
                </a:solidFill>
                <a:latin typeface="Century Gothic" panose="020B0502020202020204" pitchFamily="34" charset="0"/>
                <a:hlinkClick r:id="rId5"/>
              </a:rPr>
              <a:t>CPI Apprentice Video</a:t>
            </a:r>
            <a:endParaRPr lang="en-US" dirty="0">
              <a:solidFill>
                <a:srgbClr val="0000FF"/>
              </a:solidFill>
              <a:latin typeface="Century Gothic" panose="020B0502020202020204" pitchFamily="34" charset="0"/>
            </a:endParaRPr>
          </a:p>
        </p:txBody>
      </p:sp>
      <p:sp>
        <p:nvSpPr>
          <p:cNvPr id="11" name="TextBox 10">
            <a:hlinkClick r:id="rId6"/>
            <a:extLst>
              <a:ext uri="{FF2B5EF4-FFF2-40B4-BE49-F238E27FC236}">
                <a16:creationId xmlns:a16="http://schemas.microsoft.com/office/drawing/2014/main" id="{E2421FA8-9A97-4C32-A2D8-422BEFD212AB}"/>
              </a:ext>
            </a:extLst>
          </p:cNvPr>
          <p:cNvSpPr txBox="1"/>
          <p:nvPr/>
        </p:nvSpPr>
        <p:spPr>
          <a:xfrm>
            <a:off x="5436096" y="5291916"/>
            <a:ext cx="3479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00FF"/>
                </a:solidFill>
                <a:latin typeface="Century Gothic" panose="020B0502020202020204" pitchFamily="34" charset="0"/>
                <a:hlinkClick r:id="rId6"/>
              </a:rPr>
              <a:t>CPI Link</a:t>
            </a:r>
            <a:endParaRPr lang="en-US" dirty="0">
              <a:solidFill>
                <a:srgbClr val="0000FF"/>
              </a:solidFill>
              <a:latin typeface="Century Gothic" panose="020B0502020202020204" pitchFamily="34" charset="0"/>
            </a:endParaRPr>
          </a:p>
        </p:txBody>
      </p:sp>
      <p:sp>
        <p:nvSpPr>
          <p:cNvPr id="12" name="TextBox 11">
            <a:hlinkClick r:id="rId7" action="ppaction://hlinksldjump"/>
            <a:extLst>
              <a:ext uri="{FF2B5EF4-FFF2-40B4-BE49-F238E27FC236}">
                <a16:creationId xmlns:a16="http://schemas.microsoft.com/office/drawing/2014/main" id="{51CCE6B7-9254-4A49-B0C2-1DBEDE4E2386}"/>
              </a:ext>
            </a:extLst>
          </p:cNvPr>
          <p:cNvSpPr txBox="1"/>
          <p:nvPr/>
        </p:nvSpPr>
        <p:spPr>
          <a:xfrm>
            <a:off x="251520" y="573325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6" name="TextBox 15">
            <a:hlinkClick r:id="rId8" action="ppaction://hlinksldjump"/>
            <a:extLst>
              <a:ext uri="{FF2B5EF4-FFF2-40B4-BE49-F238E27FC236}">
                <a16:creationId xmlns:a16="http://schemas.microsoft.com/office/drawing/2014/main" id="{3913C698-D265-4A24-974F-AE87D0FD5848}"/>
              </a:ext>
            </a:extLst>
          </p:cNvPr>
          <p:cNvSpPr txBox="1"/>
          <p:nvPr/>
        </p:nvSpPr>
        <p:spPr>
          <a:xfrm>
            <a:off x="260608" y="6229052"/>
            <a:ext cx="330328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pic>
        <p:nvPicPr>
          <p:cNvPr id="3" name="Picture 2" descr="A picture containing indoor, metal, kitchen, steel&#10;&#10;Description automatically generated">
            <a:extLst>
              <a:ext uri="{FF2B5EF4-FFF2-40B4-BE49-F238E27FC236}">
                <a16:creationId xmlns:a16="http://schemas.microsoft.com/office/drawing/2014/main" id="{25B05DD7-9AF1-44AE-9A4E-44726782593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12680" y="1218488"/>
            <a:ext cx="3479800" cy="3722680"/>
          </a:xfrm>
          <a:prstGeom prst="rect">
            <a:avLst/>
          </a:prstGeom>
        </p:spPr>
      </p:pic>
      <p:sp>
        <p:nvSpPr>
          <p:cNvPr id="15" name="Rectangle 14">
            <a:extLst>
              <a:ext uri="{FF2B5EF4-FFF2-40B4-BE49-F238E27FC236}">
                <a16:creationId xmlns:a16="http://schemas.microsoft.com/office/drawing/2014/main" id="{D128C88C-A53C-40C5-ACBC-EFB3F71205A9}"/>
              </a:ext>
            </a:extLst>
          </p:cNvPr>
          <p:cNvSpPr/>
          <p:nvPr/>
        </p:nvSpPr>
        <p:spPr>
          <a:xfrm>
            <a:off x="5412680" y="4941169"/>
            <a:ext cx="3479800" cy="246222"/>
          </a:xfrm>
          <a:prstGeom prst="rect">
            <a:avLst/>
          </a:prstGeom>
        </p:spPr>
        <p:txBody>
          <a:bodyPr wrap="square">
            <a:spAutoFit/>
          </a:bodyPr>
          <a:lstStyle/>
          <a:p>
            <a:pPr lvl="0" algn="ctr" eaLnBrk="1" hangingPunct="1"/>
            <a:r>
              <a:rPr lang="en-GB" sz="1000" dirty="0">
                <a:solidFill>
                  <a:prstClr val="black"/>
                </a:solidFill>
                <a:latin typeface="Arial" panose="020B0604020202020204" pitchFamily="34" charset="0"/>
              </a:rPr>
              <a:t>Reproduced with the permission of Mark Patterson</a:t>
            </a:r>
            <a:endParaRPr lang="en-GB" altLang="en-US" sz="1000" dirty="0">
              <a:solidFill>
                <a:srgbClr val="0033CC"/>
              </a:solidFill>
              <a:latin typeface="Arial" panose="020B0604020202020204" pitchFamily="34" charset="0"/>
            </a:endParaRP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B8DDF59C-38DA-4844-A3DA-E40DED041A99}"/>
              </a:ext>
            </a:extLst>
          </p:cNvPr>
          <p:cNvSpPr>
            <a:spLocks noGrp="1"/>
          </p:cNvSpPr>
          <p:nvPr>
            <p:ph type="ctrTitle"/>
          </p:nvPr>
        </p:nvSpPr>
        <p:spPr>
          <a:xfrm>
            <a:off x="4611046" y="476672"/>
            <a:ext cx="4332345" cy="822325"/>
          </a:xfrm>
        </p:spPr>
        <p:txBody>
          <a:bodyPr/>
          <a:lstStyle/>
          <a:p>
            <a:pPr eaLnBrk="1" hangingPunct="1"/>
            <a:r>
              <a:rPr lang="en-GB" altLang="en-US" sz="3600" dirty="0">
                <a:solidFill>
                  <a:srgbClr val="0033CC"/>
                </a:solidFill>
                <a:latin typeface="Century Gothic" panose="020B0502020202020204" pitchFamily="34" charset="0"/>
              </a:rPr>
              <a:t>Food Technologist</a:t>
            </a:r>
          </a:p>
        </p:txBody>
      </p:sp>
      <p:sp>
        <p:nvSpPr>
          <p:cNvPr id="9" name="TextBox 8">
            <a:hlinkClick r:id="rId2" action="ppaction://hlinksldjump"/>
            <a:extLst>
              <a:ext uri="{FF2B5EF4-FFF2-40B4-BE49-F238E27FC236}">
                <a16:creationId xmlns:a16="http://schemas.microsoft.com/office/drawing/2014/main" id="{FA26687F-49F9-4DD3-8B1E-D09C31028AB8}"/>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60617F0-8DD0-45AC-9C4D-92F38E6CACD3}"/>
              </a:ext>
            </a:extLst>
          </p:cNvPr>
          <p:cNvSpPr txBox="1"/>
          <p:nvPr/>
        </p:nvSpPr>
        <p:spPr>
          <a:xfrm>
            <a:off x="250825" y="991954"/>
            <a:ext cx="3840480" cy="467820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test food for safety and quality and find ways to keep food fresh for longer. Or you would invent new processes and products, such as fat-free food.</a:t>
            </a:r>
          </a:p>
          <a:p>
            <a:pPr eaLnBrk="1" hangingPunct="1">
              <a:spcAft>
                <a:spcPts val="600"/>
              </a:spcAft>
              <a:defRPr/>
            </a:pPr>
            <a:r>
              <a:rPr lang="en-GB" sz="1600" dirty="0">
                <a:latin typeface="Century Gothic" panose="020B0502020202020204" pitchFamily="34" charset="0"/>
              </a:rPr>
              <a:t>You’d help to develop a wide range of products in the food and drink industry and make sure they are safe for consumers.</a:t>
            </a:r>
          </a:p>
          <a:p>
            <a:pPr eaLnBrk="1" hangingPunct="1">
              <a:defRPr/>
            </a:pPr>
            <a:r>
              <a:rPr lang="en-GB" sz="1600" dirty="0">
                <a:latin typeface="Century Gothic" panose="020B0502020202020204" pitchFamily="34" charset="0"/>
              </a:rPr>
              <a:t>As a food scientist, you would use scientific techniques to:</a:t>
            </a:r>
          </a:p>
          <a:p>
            <a:pPr marL="225425" indent="-165100" eaLnBrk="1" hangingPunct="1">
              <a:defRPr/>
            </a:pPr>
            <a:r>
              <a:rPr lang="en-GB" sz="1600" dirty="0">
                <a:latin typeface="Century Gothic" panose="020B0502020202020204" pitchFamily="34" charset="0"/>
              </a:rPr>
              <a:t>•	Get accurate nutritional information for   food labels</a:t>
            </a:r>
          </a:p>
          <a:p>
            <a:pPr marL="225425" indent="-165100" eaLnBrk="1" hangingPunct="1">
              <a:defRPr/>
            </a:pPr>
            <a:r>
              <a:rPr lang="en-GB" sz="1600" dirty="0">
                <a:latin typeface="Century Gothic" panose="020B0502020202020204" pitchFamily="34" charset="0"/>
              </a:rPr>
              <a:t>•	Investigate ways to keep food fresh, safe and attractive</a:t>
            </a:r>
          </a:p>
          <a:p>
            <a:pPr marL="225425" indent="-165100" eaLnBrk="1" hangingPunct="1">
              <a:defRPr/>
            </a:pPr>
            <a:r>
              <a:rPr lang="en-GB" sz="1600" dirty="0">
                <a:latin typeface="Century Gothic" panose="020B0502020202020204" pitchFamily="34" charset="0"/>
              </a:rPr>
              <a:t>•	Find ways of producing food more quickly and cheaply</a:t>
            </a:r>
          </a:p>
          <a:p>
            <a:pPr marL="225425" indent="-165100" eaLnBrk="1" hangingPunct="1">
              <a:defRPr/>
            </a:pPr>
            <a:r>
              <a:rPr lang="en-GB" sz="1600" dirty="0">
                <a:latin typeface="Century Gothic" panose="020B0502020202020204" pitchFamily="34" charset="0"/>
              </a:rPr>
              <a:t>•	Test the safety and quality of food</a:t>
            </a:r>
          </a:p>
        </p:txBody>
      </p:sp>
      <p:sp>
        <p:nvSpPr>
          <p:cNvPr id="13" name="TextBox 12">
            <a:hlinkClick r:id="rId3" action="ppaction://hlinksldjump"/>
            <a:extLst>
              <a:ext uri="{FF2B5EF4-FFF2-40B4-BE49-F238E27FC236}">
                <a16:creationId xmlns:a16="http://schemas.microsoft.com/office/drawing/2014/main" id="{FB91D7E8-6D3B-4BFF-AC4E-F100E5E68FD1}"/>
              </a:ext>
            </a:extLst>
          </p:cNvPr>
          <p:cNvSpPr txBox="1"/>
          <p:nvPr/>
        </p:nvSpPr>
        <p:spPr>
          <a:xfrm>
            <a:off x="2949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1" name="TextBox 10">
            <a:hlinkClick r:id="rId4"/>
            <a:extLst>
              <a:ext uri="{FF2B5EF4-FFF2-40B4-BE49-F238E27FC236}">
                <a16:creationId xmlns:a16="http://schemas.microsoft.com/office/drawing/2014/main" id="{55E11EC9-27D7-49F7-BF67-892CB1EDD2C2}"/>
              </a:ext>
            </a:extLst>
          </p:cNvPr>
          <p:cNvSpPr txBox="1"/>
          <p:nvPr/>
        </p:nvSpPr>
        <p:spPr>
          <a:xfrm>
            <a:off x="4674493" y="609329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pic>
        <p:nvPicPr>
          <p:cNvPr id="2" name="Picture 1">
            <a:hlinkClick r:id="rId5" action="ppaction://hlinksldjump"/>
            <a:extLst>
              <a:ext uri="{FF2B5EF4-FFF2-40B4-BE49-F238E27FC236}">
                <a16:creationId xmlns:a16="http://schemas.microsoft.com/office/drawing/2014/main" id="{3617EDAB-7BD4-4678-B186-CD379D85FD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9992" y="1588411"/>
            <a:ext cx="4392480" cy="2546613"/>
          </a:xfrm>
          <a:prstGeom prst="rect">
            <a:avLst/>
          </a:prstGeom>
        </p:spPr>
      </p:pic>
      <p:sp>
        <p:nvSpPr>
          <p:cNvPr id="14" name="Title 1">
            <a:extLst>
              <a:ext uri="{FF2B5EF4-FFF2-40B4-BE49-F238E27FC236}">
                <a16:creationId xmlns:a16="http://schemas.microsoft.com/office/drawing/2014/main" id="{500E8DE5-3DC1-47F7-90A9-D200315DE1D3}"/>
              </a:ext>
            </a:extLst>
          </p:cNvPr>
          <p:cNvSpPr txBox="1">
            <a:spLocks/>
          </p:cNvSpPr>
          <p:nvPr/>
        </p:nvSpPr>
        <p:spPr bwMode="auto">
          <a:xfrm>
            <a:off x="4499992" y="4149080"/>
            <a:ext cx="4392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200" dirty="0">
                <a:latin typeface="Arial" panose="020B0604020202020204" pitchFamily="34" charset="0"/>
                <a:cs typeface="Arial" panose="020B0604020202020204" pitchFamily="34" charset="0"/>
              </a:rPr>
              <a:t>Reproduced with the permission of </a:t>
            </a:r>
          </a:p>
          <a:p>
            <a:pPr eaLnBrk="1" hangingPunct="1"/>
            <a:r>
              <a:rPr lang="en-GB" sz="1200" dirty="0">
                <a:latin typeface="Arial" panose="020B0604020202020204" pitchFamily="34" charset="0"/>
                <a:cs typeface="Arial" panose="020B0604020202020204" pitchFamily="34" charset="0"/>
              </a:rPr>
              <a:t>The Royal Society of Chemistry. </a:t>
            </a:r>
            <a:endParaRPr lang="en-GB" altLang="en-US" sz="1200" dirty="0">
              <a:solidFill>
                <a:srgbClr val="0033CC"/>
              </a:solidFill>
              <a:latin typeface="Arial" panose="020B0604020202020204" pitchFamily="34" charset="0"/>
              <a:cs typeface="Arial" panose="020B0604020202020204" pitchFamily="34" charset="0"/>
            </a:endParaRPr>
          </a:p>
        </p:txBody>
      </p:sp>
      <p:sp>
        <p:nvSpPr>
          <p:cNvPr id="3" name="TextBox 2">
            <a:hlinkClick r:id="rId7"/>
            <a:extLst>
              <a:ext uri="{FF2B5EF4-FFF2-40B4-BE49-F238E27FC236}">
                <a16:creationId xmlns:a16="http://schemas.microsoft.com/office/drawing/2014/main" id="{A7B1AD31-3B23-9A73-D9B8-62BB62D33930}"/>
              </a:ext>
            </a:extLst>
          </p:cNvPr>
          <p:cNvSpPr txBox="1"/>
          <p:nvPr/>
        </p:nvSpPr>
        <p:spPr>
          <a:xfrm>
            <a:off x="4674493" y="558924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 </a:t>
            </a:r>
            <a:r>
              <a:rPr lang="en-US" sz="2000" u="sng" dirty="0" err="1">
                <a:solidFill>
                  <a:srgbClr val="0000FF"/>
                </a:solidFill>
                <a:latin typeface="Century Gothic" panose="020B0502020202020204" pitchFamily="34" charset="0"/>
              </a:rPr>
              <a:t>Flavourist</a:t>
            </a:r>
            <a:r>
              <a:rPr lang="en-US" sz="2000" u="sng" dirty="0">
                <a:solidFill>
                  <a:srgbClr val="0000FF"/>
                </a:solidFill>
                <a:latin typeface="Century Gothic" panose="020B0502020202020204" pitchFamily="34" charset="0"/>
              </a:rPr>
              <a:t> (with clip)</a:t>
            </a:r>
          </a:p>
        </p:txBody>
      </p:sp>
      <p:sp>
        <p:nvSpPr>
          <p:cNvPr id="4" name="TextBox 3">
            <a:hlinkClick r:id="rId8"/>
            <a:extLst>
              <a:ext uri="{FF2B5EF4-FFF2-40B4-BE49-F238E27FC236}">
                <a16:creationId xmlns:a16="http://schemas.microsoft.com/office/drawing/2014/main" id="{70A1300C-D71B-5602-DD01-B261CE909DB7}"/>
              </a:ext>
            </a:extLst>
          </p:cNvPr>
          <p:cNvSpPr txBox="1"/>
          <p:nvPr/>
        </p:nvSpPr>
        <p:spPr>
          <a:xfrm>
            <a:off x="4674493" y="504511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 Food Scientist (with clip)</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4E010A69-F5D9-4407-816C-57F01846CF57}"/>
              </a:ext>
            </a:extLst>
          </p:cNvPr>
          <p:cNvSpPr>
            <a:spLocks noGrp="1"/>
          </p:cNvSpPr>
          <p:nvPr>
            <p:ph type="ctrTitle"/>
          </p:nvPr>
        </p:nvSpPr>
        <p:spPr>
          <a:xfrm>
            <a:off x="3980697" y="579747"/>
            <a:ext cx="4829483" cy="822325"/>
          </a:xfrm>
        </p:spPr>
        <p:txBody>
          <a:bodyPr/>
          <a:lstStyle/>
          <a:p>
            <a:pPr eaLnBrk="1" hangingPunct="1"/>
            <a:r>
              <a:rPr lang="en-GB" altLang="en-US" sz="3600" dirty="0">
                <a:solidFill>
                  <a:srgbClr val="0033CC"/>
                </a:solidFill>
                <a:latin typeface="Century Gothic" panose="020B0502020202020204" pitchFamily="34" charset="0"/>
              </a:rPr>
              <a:t>Forensic Scientist</a:t>
            </a:r>
          </a:p>
        </p:txBody>
      </p:sp>
      <p:sp>
        <p:nvSpPr>
          <p:cNvPr id="9" name="TextBox 8">
            <a:hlinkClick r:id="rId2" action="ppaction://hlinksldjump"/>
            <a:extLst>
              <a:ext uri="{FF2B5EF4-FFF2-40B4-BE49-F238E27FC236}">
                <a16:creationId xmlns:a16="http://schemas.microsoft.com/office/drawing/2014/main" id="{256F0D37-2171-4AAC-9F0E-BEDDA9E2FBE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DAB9872-F081-4C4E-88AE-AEF1D014B9E7}"/>
              </a:ext>
            </a:extLst>
          </p:cNvPr>
          <p:cNvSpPr txBox="1"/>
          <p:nvPr/>
        </p:nvSpPr>
        <p:spPr>
          <a:xfrm>
            <a:off x="266110" y="908720"/>
            <a:ext cx="3601095" cy="467820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help to solve crimes by finding evidence that links a suspect to a crime scene.</a:t>
            </a:r>
          </a:p>
          <a:p>
            <a:pPr eaLnBrk="1" hangingPunct="1">
              <a:spcAft>
                <a:spcPts val="600"/>
              </a:spcAft>
              <a:defRPr/>
            </a:pPr>
            <a:r>
              <a:rPr lang="en-GB" sz="1600" dirty="0">
                <a:latin typeface="Century Gothic" panose="020B0502020202020204" pitchFamily="34" charset="0"/>
              </a:rPr>
              <a:t>You’d obtain and analyse evidence from a variety of sources - including blood and other body fluids, hairs, textile fibres, glass fragments and tyre marks - using forensic techniques and scientific principles.</a:t>
            </a:r>
          </a:p>
          <a:p>
            <a:pPr eaLnBrk="1" hangingPunct="1">
              <a:spcAft>
                <a:spcPts val="600"/>
              </a:spcAft>
              <a:defRPr/>
            </a:pPr>
            <a:r>
              <a:rPr lang="en-GB" sz="1600" dirty="0">
                <a:latin typeface="Century Gothic" panose="020B0502020202020204" pitchFamily="34" charset="0"/>
              </a:rPr>
              <a:t>You might go to crime scenes, which may be unpleasant, and methodically examine them to collect potential evidence. It’s very important to objectively analyse all the traces of physical evidence and prepare them for use in court cases.</a:t>
            </a:r>
          </a:p>
        </p:txBody>
      </p:sp>
      <p:sp>
        <p:nvSpPr>
          <p:cNvPr id="10" name="TextBox 9">
            <a:hlinkClick r:id="rId3"/>
            <a:extLst>
              <a:ext uri="{FF2B5EF4-FFF2-40B4-BE49-F238E27FC236}">
                <a16:creationId xmlns:a16="http://schemas.microsoft.com/office/drawing/2014/main" id="{8872B05E-85DC-4946-ADED-CF6F78E06304}"/>
              </a:ext>
            </a:extLst>
          </p:cNvPr>
          <p:cNvSpPr txBox="1"/>
          <p:nvPr/>
        </p:nvSpPr>
        <p:spPr>
          <a:xfrm>
            <a:off x="5052000" y="6269038"/>
            <a:ext cx="384048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4" action="ppaction://hlinksldjump"/>
            <a:extLst>
              <a:ext uri="{FF2B5EF4-FFF2-40B4-BE49-F238E27FC236}">
                <a16:creationId xmlns:a16="http://schemas.microsoft.com/office/drawing/2014/main" id="{FB91D7E8-6D3B-4BFF-AC4E-F100E5E68FD1}"/>
              </a:ext>
            </a:extLst>
          </p:cNvPr>
          <p:cNvSpPr txBox="1"/>
          <p:nvPr/>
        </p:nvSpPr>
        <p:spPr>
          <a:xfrm>
            <a:off x="2949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pic>
        <p:nvPicPr>
          <p:cNvPr id="2" name="Picture 1">
            <a:hlinkClick r:id="rId5" action="ppaction://hlinksldjump"/>
            <a:extLst>
              <a:ext uri="{FF2B5EF4-FFF2-40B4-BE49-F238E27FC236}">
                <a16:creationId xmlns:a16="http://schemas.microsoft.com/office/drawing/2014/main" id="{3618A16C-4BA7-42F4-8929-A376FBB3F97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72858" y="1548404"/>
            <a:ext cx="4819621" cy="3327108"/>
          </a:xfrm>
          <a:prstGeom prst="rect">
            <a:avLst/>
          </a:prstGeom>
        </p:spPr>
      </p:pic>
      <p:sp>
        <p:nvSpPr>
          <p:cNvPr id="12" name="TextBox 11">
            <a:hlinkClick r:id="rId7" action="ppaction://hlinksldjump"/>
            <a:extLst>
              <a:ext uri="{FF2B5EF4-FFF2-40B4-BE49-F238E27FC236}">
                <a16:creationId xmlns:a16="http://schemas.microsoft.com/office/drawing/2014/main" id="{3F3F9FC3-845B-4F84-B326-777FC32E0129}"/>
              </a:ext>
            </a:extLst>
          </p:cNvPr>
          <p:cNvSpPr txBox="1"/>
          <p:nvPr/>
        </p:nvSpPr>
        <p:spPr>
          <a:xfrm>
            <a:off x="251520" y="5733256"/>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5" name="Title 1">
            <a:extLst>
              <a:ext uri="{FF2B5EF4-FFF2-40B4-BE49-F238E27FC236}">
                <a16:creationId xmlns:a16="http://schemas.microsoft.com/office/drawing/2014/main" id="{49FCDA38-B116-485A-A2F0-1536CA07D72C}"/>
              </a:ext>
            </a:extLst>
          </p:cNvPr>
          <p:cNvSpPr txBox="1">
            <a:spLocks/>
          </p:cNvSpPr>
          <p:nvPr/>
        </p:nvSpPr>
        <p:spPr bwMode="auto">
          <a:xfrm>
            <a:off x="4062997" y="4835130"/>
            <a:ext cx="4829483" cy="32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200" dirty="0">
                <a:latin typeface="Arial" panose="020B0604020202020204" pitchFamily="34" charset="0"/>
                <a:cs typeface="Arial" panose="020B0604020202020204" pitchFamily="34" charset="0"/>
              </a:rPr>
              <a:t>Reproduced with the permission of The Royal Society of Chemistry. </a:t>
            </a:r>
            <a:endParaRPr lang="en-GB" altLang="en-US" sz="1200" dirty="0">
              <a:solidFill>
                <a:srgbClr val="0033CC"/>
              </a:solidFill>
              <a:latin typeface="Arial" panose="020B0604020202020204" pitchFamily="34" charset="0"/>
              <a:cs typeface="Arial" panose="020B0604020202020204" pitchFamily="34" charset="0"/>
            </a:endParaRPr>
          </a:p>
        </p:txBody>
      </p:sp>
      <p:sp>
        <p:nvSpPr>
          <p:cNvPr id="3" name="TextBox 2">
            <a:hlinkClick r:id="rId8"/>
            <a:extLst>
              <a:ext uri="{FF2B5EF4-FFF2-40B4-BE49-F238E27FC236}">
                <a16:creationId xmlns:a16="http://schemas.microsoft.com/office/drawing/2014/main" id="{2760F609-1A44-01A6-066F-1DF286C37051}"/>
              </a:ext>
            </a:extLst>
          </p:cNvPr>
          <p:cNvSpPr txBox="1"/>
          <p:nvPr/>
        </p:nvSpPr>
        <p:spPr>
          <a:xfrm>
            <a:off x="5052000" y="5733256"/>
            <a:ext cx="384048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RSC Profile (with clip)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B2CC648E-1480-4D01-B0E4-C40B890EE5FA}"/>
              </a:ext>
            </a:extLst>
          </p:cNvPr>
          <p:cNvSpPr>
            <a:spLocks noGrp="1"/>
          </p:cNvSpPr>
          <p:nvPr>
            <p:ph type="ctrTitle"/>
          </p:nvPr>
        </p:nvSpPr>
        <p:spPr>
          <a:xfrm>
            <a:off x="611188" y="806450"/>
            <a:ext cx="7772400" cy="1109663"/>
          </a:xfrm>
        </p:spPr>
        <p:txBody>
          <a:bodyPr/>
          <a:lstStyle/>
          <a:p>
            <a:r>
              <a:rPr lang="en-GB" altLang="en-US" sz="3600" dirty="0">
                <a:solidFill>
                  <a:srgbClr val="0033CC"/>
                </a:solidFill>
                <a:latin typeface="Century Gothic" panose="020B0502020202020204" pitchFamily="34" charset="0"/>
              </a:rPr>
              <a:t>Energy Sources &amp; Sustainability</a:t>
            </a:r>
          </a:p>
        </p:txBody>
      </p:sp>
      <p:sp>
        <p:nvSpPr>
          <p:cNvPr id="9" name="TextBox 8">
            <a:hlinkClick r:id="rId2" action="ppaction://hlinksldjump"/>
            <a:extLst>
              <a:ext uri="{FF2B5EF4-FFF2-40B4-BE49-F238E27FC236}">
                <a16:creationId xmlns:a16="http://schemas.microsoft.com/office/drawing/2014/main" id="{944333B1-B6CF-4797-BCA7-39337FDECCBE}"/>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6" name="TextBox 5">
            <a:hlinkClick r:id="rId3" action="ppaction://hlinksldjump"/>
            <a:extLst>
              <a:ext uri="{FF2B5EF4-FFF2-40B4-BE49-F238E27FC236}">
                <a16:creationId xmlns:a16="http://schemas.microsoft.com/office/drawing/2014/main" id="{99221750-B3A7-4435-8CB0-53A7B1E309E3}"/>
              </a:ext>
            </a:extLst>
          </p:cNvPr>
          <p:cNvSpPr txBox="1"/>
          <p:nvPr/>
        </p:nvSpPr>
        <p:spPr>
          <a:xfrm>
            <a:off x="323528" y="260858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Design Engineer</a:t>
            </a:r>
            <a:endParaRPr lang="en-US" dirty="0">
              <a:solidFill>
                <a:srgbClr val="0033CC"/>
              </a:solidFill>
              <a:latin typeface="Century Gothic" panose="020B0502020202020204" pitchFamily="34" charset="0"/>
            </a:endParaRPr>
          </a:p>
        </p:txBody>
      </p:sp>
      <p:sp>
        <p:nvSpPr>
          <p:cNvPr id="7" name="TextBox 6">
            <a:hlinkClick r:id="rId4" action="ppaction://hlinksldjump"/>
            <a:extLst>
              <a:ext uri="{FF2B5EF4-FFF2-40B4-BE49-F238E27FC236}">
                <a16:creationId xmlns:a16="http://schemas.microsoft.com/office/drawing/2014/main" id="{D34D056E-C1D8-4BCB-A00D-814AA584F31D}"/>
              </a:ext>
            </a:extLst>
          </p:cNvPr>
          <p:cNvSpPr txBox="1"/>
          <p:nvPr/>
        </p:nvSpPr>
        <p:spPr>
          <a:xfrm>
            <a:off x="5162872" y="254580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Environmental Consultant</a:t>
            </a:r>
          </a:p>
        </p:txBody>
      </p:sp>
      <p:sp>
        <p:nvSpPr>
          <p:cNvPr id="8" name="TextBox 7">
            <a:hlinkClick r:id="rId5" action="ppaction://hlinksldjump"/>
            <a:extLst>
              <a:ext uri="{FF2B5EF4-FFF2-40B4-BE49-F238E27FC236}">
                <a16:creationId xmlns:a16="http://schemas.microsoft.com/office/drawing/2014/main" id="{3CD2AA6C-82AA-4EDC-929A-BFC0457156D8}"/>
              </a:ext>
            </a:extLst>
          </p:cNvPr>
          <p:cNvSpPr txBox="1"/>
          <p:nvPr/>
        </p:nvSpPr>
        <p:spPr>
          <a:xfrm>
            <a:off x="323528" y="400506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Energy Engineer</a:t>
            </a:r>
          </a:p>
        </p:txBody>
      </p:sp>
      <p:sp>
        <p:nvSpPr>
          <p:cNvPr id="10" name="TextBox 9">
            <a:hlinkClick r:id="rId6" action="ppaction://hlinksldjump"/>
            <a:extLst>
              <a:ext uri="{FF2B5EF4-FFF2-40B4-BE49-F238E27FC236}">
                <a16:creationId xmlns:a16="http://schemas.microsoft.com/office/drawing/2014/main" id="{93C1E4FA-1D23-4DC0-BD7B-437285789297}"/>
              </a:ext>
            </a:extLst>
          </p:cNvPr>
          <p:cNvSpPr txBox="1"/>
          <p:nvPr/>
        </p:nvSpPr>
        <p:spPr>
          <a:xfrm>
            <a:off x="323528" y="472514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Energy Researcher</a:t>
            </a:r>
          </a:p>
        </p:txBody>
      </p:sp>
      <p:sp>
        <p:nvSpPr>
          <p:cNvPr id="12" name="TextBox 11">
            <a:hlinkClick r:id="rId7" action="ppaction://hlinksldjump"/>
            <a:extLst>
              <a:ext uri="{FF2B5EF4-FFF2-40B4-BE49-F238E27FC236}">
                <a16:creationId xmlns:a16="http://schemas.microsoft.com/office/drawing/2014/main" id="{0932CA43-9823-40ED-8604-0557848E5822}"/>
              </a:ext>
            </a:extLst>
          </p:cNvPr>
          <p:cNvSpPr txBox="1"/>
          <p:nvPr/>
        </p:nvSpPr>
        <p:spPr>
          <a:xfrm>
            <a:off x="5162872" y="19168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Engineering Apprenticeships</a:t>
            </a:r>
          </a:p>
        </p:txBody>
      </p:sp>
      <p:sp>
        <p:nvSpPr>
          <p:cNvPr id="13" name="TextBox 12">
            <a:hlinkClick r:id="rId8" action="ppaction://hlinksldjump"/>
            <a:extLst>
              <a:ext uri="{FF2B5EF4-FFF2-40B4-BE49-F238E27FC236}">
                <a16:creationId xmlns:a16="http://schemas.microsoft.com/office/drawing/2014/main" id="{58BDEDBA-94FD-418F-BD75-4C8A5C883CCE}"/>
              </a:ext>
            </a:extLst>
          </p:cNvPr>
          <p:cNvSpPr txBox="1"/>
          <p:nvPr/>
        </p:nvSpPr>
        <p:spPr>
          <a:xfrm>
            <a:off x="6084168" y="165100"/>
            <a:ext cx="2916957" cy="5238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Planet Earth</a:t>
            </a:r>
          </a:p>
        </p:txBody>
      </p:sp>
      <p:sp>
        <p:nvSpPr>
          <p:cNvPr id="15" name="TextBox 14">
            <a:hlinkClick r:id="rId9"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7" name="TextBox 16">
            <a:hlinkClick r:id="rId10"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18" name="TextBox 17">
            <a:hlinkClick r:id="rId11" action="ppaction://hlinksldjump"/>
            <a:extLst>
              <a:ext uri="{FF2B5EF4-FFF2-40B4-BE49-F238E27FC236}">
                <a16:creationId xmlns:a16="http://schemas.microsoft.com/office/drawing/2014/main" id="{B23452C1-475D-4EAE-8AE0-126AA9851C66}"/>
              </a:ext>
            </a:extLst>
          </p:cNvPr>
          <p:cNvSpPr txBox="1"/>
          <p:nvPr/>
        </p:nvSpPr>
        <p:spPr>
          <a:xfrm>
            <a:off x="5162872" y="3256595"/>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Heating Engineer</a:t>
            </a:r>
          </a:p>
        </p:txBody>
      </p:sp>
      <p:sp>
        <p:nvSpPr>
          <p:cNvPr id="19" name="TextBox 18">
            <a:hlinkClick r:id="rId12" action="ppaction://hlinksldjump"/>
            <a:extLst>
              <a:ext uri="{FF2B5EF4-FFF2-40B4-BE49-F238E27FC236}">
                <a16:creationId xmlns:a16="http://schemas.microsoft.com/office/drawing/2014/main" id="{5AC16ABC-C111-4FB5-A51B-BD99CA4AB71F}"/>
              </a:ext>
            </a:extLst>
          </p:cNvPr>
          <p:cNvSpPr txBox="1"/>
          <p:nvPr/>
        </p:nvSpPr>
        <p:spPr>
          <a:xfrm>
            <a:off x="5162872" y="400506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Insulation Installer</a:t>
            </a:r>
          </a:p>
        </p:txBody>
      </p:sp>
      <p:sp>
        <p:nvSpPr>
          <p:cNvPr id="21" name="TextBox 20">
            <a:hlinkClick r:id="rId13" action="ppaction://hlinksldjump"/>
            <a:extLst>
              <a:ext uri="{FF2B5EF4-FFF2-40B4-BE49-F238E27FC236}">
                <a16:creationId xmlns:a16="http://schemas.microsoft.com/office/drawing/2014/main" id="{465C2D3C-12AE-466D-BDD1-C91B483BE812}"/>
              </a:ext>
            </a:extLst>
          </p:cNvPr>
          <p:cNvSpPr txBox="1"/>
          <p:nvPr/>
        </p:nvSpPr>
        <p:spPr>
          <a:xfrm>
            <a:off x="323528" y="1960513"/>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Architect</a:t>
            </a:r>
          </a:p>
        </p:txBody>
      </p:sp>
      <p:sp>
        <p:nvSpPr>
          <p:cNvPr id="22" name="TextBox 21">
            <a:hlinkClick r:id="rId14" action="ppaction://hlinksldjump"/>
            <a:extLst>
              <a:ext uri="{FF2B5EF4-FFF2-40B4-BE49-F238E27FC236}">
                <a16:creationId xmlns:a16="http://schemas.microsoft.com/office/drawing/2014/main" id="{775FA860-C1AF-4A2B-B1F3-F808773C4D18}"/>
              </a:ext>
            </a:extLst>
          </p:cNvPr>
          <p:cNvSpPr txBox="1"/>
          <p:nvPr/>
        </p:nvSpPr>
        <p:spPr>
          <a:xfrm>
            <a:off x="323528" y="328498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Electrician</a:t>
            </a:r>
          </a:p>
        </p:txBody>
      </p:sp>
      <p:sp>
        <p:nvSpPr>
          <p:cNvPr id="16" name="TextBox 15">
            <a:hlinkClick r:id="rId15" action="ppaction://hlinksldjump"/>
            <a:extLst>
              <a:ext uri="{FF2B5EF4-FFF2-40B4-BE49-F238E27FC236}">
                <a16:creationId xmlns:a16="http://schemas.microsoft.com/office/drawing/2014/main" id="{1D4933A1-2716-485A-B796-BF3B36D4311A}"/>
              </a:ext>
            </a:extLst>
          </p:cNvPr>
          <p:cNvSpPr txBox="1"/>
          <p:nvPr/>
        </p:nvSpPr>
        <p:spPr>
          <a:xfrm>
            <a:off x="5162872" y="471585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Plumber</a:t>
            </a:r>
          </a:p>
        </p:txBody>
      </p:sp>
    </p:spTree>
    <p:extLst>
      <p:ext uri="{BB962C8B-B14F-4D97-AF65-F5344CB8AC3E}">
        <p14:creationId xmlns:p14="http://schemas.microsoft.com/office/powerpoint/2010/main" val="3010494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96F76414-E412-4B59-ABF4-1DF3B57F014B}"/>
              </a:ext>
            </a:extLst>
          </p:cNvPr>
          <p:cNvSpPr>
            <a:spLocks noGrp="1"/>
          </p:cNvSpPr>
          <p:nvPr>
            <p:ph type="ctrTitle"/>
          </p:nvPr>
        </p:nvSpPr>
        <p:spPr>
          <a:xfrm>
            <a:off x="4741719" y="530070"/>
            <a:ext cx="4217987" cy="822325"/>
          </a:xfrm>
        </p:spPr>
        <p:txBody>
          <a:bodyPr/>
          <a:lstStyle/>
          <a:p>
            <a:pPr eaLnBrk="1" hangingPunct="1"/>
            <a:r>
              <a:rPr lang="en-GB" altLang="en-US" sz="3600" dirty="0">
                <a:solidFill>
                  <a:srgbClr val="0033CC"/>
                </a:solidFill>
                <a:latin typeface="Century Gothic" panose="020B0502020202020204" pitchFamily="34" charset="0"/>
              </a:rPr>
              <a:t>Forestry Worker</a:t>
            </a:r>
          </a:p>
        </p:txBody>
      </p:sp>
      <p:sp>
        <p:nvSpPr>
          <p:cNvPr id="9" name="TextBox 8">
            <a:hlinkClick r:id="rId2" action="ppaction://hlinksldjump"/>
            <a:extLst>
              <a:ext uri="{FF2B5EF4-FFF2-40B4-BE49-F238E27FC236}">
                <a16:creationId xmlns:a16="http://schemas.microsoft.com/office/drawing/2014/main" id="{BA3660DA-09B5-4861-99B7-F30C2435C23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5E9FF04-395B-4192-B1D0-F8F99D58299E}"/>
              </a:ext>
            </a:extLst>
          </p:cNvPr>
          <p:cNvSpPr txBox="1"/>
          <p:nvPr/>
        </p:nvSpPr>
        <p:spPr>
          <a:xfrm>
            <a:off x="155141" y="1053312"/>
            <a:ext cx="4247141" cy="467820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carry out practical tasks in forests and woodlands to help care for and protect the environment. You’d plant, prune, and fell trees. You’d also protect trees from pests and disease.</a:t>
            </a:r>
          </a:p>
          <a:p>
            <a:pPr eaLnBrk="1" hangingPunct="1">
              <a:spcAft>
                <a:spcPts val="600"/>
              </a:spcAft>
              <a:defRPr/>
            </a:pPr>
            <a:r>
              <a:rPr lang="en-GB" sz="1600" dirty="0">
                <a:latin typeface="Century Gothic" panose="020B0502020202020204" pitchFamily="34" charset="0"/>
              </a:rPr>
              <a:t>You’d need to be safety-conscious, responsible and have a good head for heights.</a:t>
            </a:r>
          </a:p>
          <a:p>
            <a:pPr eaLnBrk="1" hangingPunct="1">
              <a:defRPr/>
            </a:pPr>
            <a:r>
              <a:rPr lang="en-GB" sz="1600" dirty="0">
                <a:latin typeface="Century Gothic" panose="020B0502020202020204" pitchFamily="34" charset="0"/>
              </a:rPr>
              <a:t>You would:</a:t>
            </a:r>
          </a:p>
          <a:p>
            <a:pPr marL="165100" indent="-104775" eaLnBrk="1" hangingPunct="1">
              <a:defRPr/>
            </a:pPr>
            <a:r>
              <a:rPr lang="en-GB" sz="1600" dirty="0">
                <a:latin typeface="Century Gothic" panose="020B0502020202020204" pitchFamily="34" charset="0"/>
              </a:rPr>
              <a:t>•Mark and measure trees to be cut down</a:t>
            </a:r>
          </a:p>
          <a:p>
            <a:pPr marL="165100" indent="-104775" eaLnBrk="1" hangingPunct="1">
              <a:defRPr/>
            </a:pPr>
            <a:r>
              <a:rPr lang="en-GB" sz="1600" dirty="0">
                <a:latin typeface="Century Gothic" panose="020B0502020202020204" pitchFamily="34" charset="0"/>
              </a:rPr>
              <a:t>•Prepare the ground for planting by clearing undergrowth</a:t>
            </a:r>
          </a:p>
          <a:p>
            <a:pPr marL="165100" indent="-104775" eaLnBrk="1" hangingPunct="1">
              <a:defRPr/>
            </a:pPr>
            <a:r>
              <a:rPr lang="en-GB" sz="1600" dirty="0">
                <a:latin typeface="Century Gothic" panose="020B0502020202020204" pitchFamily="34" charset="0"/>
              </a:rPr>
              <a:t>•Trim and cut back shrubs and other ground cover to promote the healthy growth of trees</a:t>
            </a:r>
          </a:p>
          <a:p>
            <a:pPr marL="165100" indent="-104775" eaLnBrk="1" hangingPunct="1">
              <a:defRPr/>
            </a:pPr>
            <a:r>
              <a:rPr lang="en-GB" sz="1600" dirty="0">
                <a:latin typeface="Century Gothic" panose="020B0502020202020204" pitchFamily="34" charset="0"/>
              </a:rPr>
              <a:t>•Harvest trees, strip branches and cut felled tree trunks into specific lengths</a:t>
            </a:r>
          </a:p>
        </p:txBody>
      </p:sp>
      <p:sp>
        <p:nvSpPr>
          <p:cNvPr id="12" name="TextBox 11">
            <a:hlinkClick r:id="rId3" action="ppaction://hlinksldjump"/>
            <a:extLst>
              <a:ext uri="{FF2B5EF4-FFF2-40B4-BE49-F238E27FC236}">
                <a16:creationId xmlns:a16="http://schemas.microsoft.com/office/drawing/2014/main" id="{FB91D7E8-6D3B-4BFF-AC4E-F100E5E68FD1}"/>
              </a:ext>
            </a:extLst>
          </p:cNvPr>
          <p:cNvSpPr txBox="1"/>
          <p:nvPr/>
        </p:nvSpPr>
        <p:spPr>
          <a:xfrm>
            <a:off x="251520"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1" name="TextBox 10">
            <a:hlinkClick r:id="rId4"/>
            <a:extLst>
              <a:ext uri="{FF2B5EF4-FFF2-40B4-BE49-F238E27FC236}">
                <a16:creationId xmlns:a16="http://schemas.microsoft.com/office/drawing/2014/main" id="{53ECD6E4-D10B-4BD8-9149-40B1920D759C}"/>
              </a:ext>
            </a:extLst>
          </p:cNvPr>
          <p:cNvSpPr txBox="1"/>
          <p:nvPr/>
        </p:nvSpPr>
        <p:spPr>
          <a:xfrm>
            <a:off x="4674493" y="626925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(2 clips)</a:t>
            </a:r>
          </a:p>
        </p:txBody>
      </p:sp>
      <p:sp>
        <p:nvSpPr>
          <p:cNvPr id="14" name="Title 1">
            <a:extLst>
              <a:ext uri="{FF2B5EF4-FFF2-40B4-BE49-F238E27FC236}">
                <a16:creationId xmlns:a16="http://schemas.microsoft.com/office/drawing/2014/main" id="{4E96A93B-3244-4D2F-8878-3A33FA963033}"/>
              </a:ext>
            </a:extLst>
          </p:cNvPr>
          <p:cNvSpPr txBox="1">
            <a:spLocks/>
          </p:cNvSpPr>
          <p:nvPr/>
        </p:nvSpPr>
        <p:spPr bwMode="auto">
          <a:xfrm>
            <a:off x="4758482" y="5085184"/>
            <a:ext cx="4206005"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2" name="Picture 1">
            <a:hlinkClick r:id="rId5" action="ppaction://hlinksldjump"/>
            <a:extLst>
              <a:ext uri="{FF2B5EF4-FFF2-40B4-BE49-F238E27FC236}">
                <a16:creationId xmlns:a16="http://schemas.microsoft.com/office/drawing/2014/main" id="{152398F3-546D-4F6C-ACC3-76BC8FE1F34F}"/>
              </a:ext>
            </a:extLst>
          </p:cNvPr>
          <p:cNvPicPr>
            <a:picLocks noChangeAspect="1"/>
          </p:cNvPicPr>
          <p:nvPr/>
        </p:nvPicPr>
        <p:blipFill rotWithShape="1">
          <a:blip r:embed="rId6">
            <a:extLst>
              <a:ext uri="{28A0092B-C50C-407E-A947-70E740481C1C}">
                <a14:useLocalDpi xmlns:a14="http://schemas.microsoft.com/office/drawing/2010/main" val="0"/>
              </a:ext>
            </a:extLst>
          </a:blip>
          <a:srcRect t="-3597"/>
          <a:stretch/>
        </p:blipFill>
        <p:spPr>
          <a:xfrm>
            <a:off x="4758482" y="1556792"/>
            <a:ext cx="4206005" cy="3495842"/>
          </a:xfrm>
          <a:prstGeom prst="rect">
            <a:avLst/>
          </a:prstGeom>
        </p:spPr>
      </p:pic>
      <p:sp>
        <p:nvSpPr>
          <p:cNvPr id="3" name="TextBox 2">
            <a:hlinkClick r:id="rId7"/>
            <a:extLst>
              <a:ext uri="{FF2B5EF4-FFF2-40B4-BE49-F238E27FC236}">
                <a16:creationId xmlns:a16="http://schemas.microsoft.com/office/drawing/2014/main" id="{F5C625EC-3BAE-D85C-017B-AF08391EA3B0}"/>
              </a:ext>
            </a:extLst>
          </p:cNvPr>
          <p:cNvSpPr txBox="1"/>
          <p:nvPr/>
        </p:nvSpPr>
        <p:spPr>
          <a:xfrm>
            <a:off x="4644008" y="5693186"/>
            <a:ext cx="4172044"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hlinkClick r:id="rId7"/>
              </a:rPr>
              <a:t>Lantra</a:t>
            </a:r>
            <a:r>
              <a:rPr lang="en-US" sz="2000" u="sng" dirty="0">
                <a:solidFill>
                  <a:srgbClr val="0000FF"/>
                </a:solidFill>
                <a:latin typeface="Century Gothic" panose="020B0502020202020204" pitchFamily="34" charset="0"/>
                <a:hlinkClick r:id="rId7"/>
              </a:rPr>
              <a:t> Scotland Profile</a:t>
            </a:r>
            <a:endParaRPr lang="en-US" sz="2000" u="sng" dirty="0">
              <a:solidFill>
                <a:srgbClr val="0000FF"/>
              </a:solidFill>
              <a:latin typeface="Century Gothic" panose="020B0502020202020204" pitchFamily="34" charset="0"/>
              <a:hlinkClick r:id="rId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0A6D79ED-E1EE-417A-A516-DFB526F8A2E9}"/>
              </a:ext>
            </a:extLst>
          </p:cNvPr>
          <p:cNvSpPr>
            <a:spLocks noGrp="1"/>
          </p:cNvSpPr>
          <p:nvPr>
            <p:ph type="ctrTitle"/>
          </p:nvPr>
        </p:nvSpPr>
        <p:spPr>
          <a:xfrm>
            <a:off x="250825" y="806475"/>
            <a:ext cx="4105953" cy="822325"/>
          </a:xfrm>
        </p:spPr>
        <p:txBody>
          <a:bodyPr/>
          <a:lstStyle/>
          <a:p>
            <a:pPr eaLnBrk="1" hangingPunct="1"/>
            <a:r>
              <a:rPr lang="en-GB" altLang="en-US" sz="3600" dirty="0">
                <a:solidFill>
                  <a:srgbClr val="0033CC"/>
                </a:solidFill>
                <a:latin typeface="Century Gothic" panose="020B0502020202020204" pitchFamily="34" charset="0"/>
              </a:rPr>
              <a:t>Gardener</a:t>
            </a:r>
          </a:p>
        </p:txBody>
      </p:sp>
      <p:sp>
        <p:nvSpPr>
          <p:cNvPr id="9" name="TextBox 8">
            <a:hlinkClick r:id="rId2" action="ppaction://hlinksldjump"/>
            <a:extLst>
              <a:ext uri="{FF2B5EF4-FFF2-40B4-BE49-F238E27FC236}">
                <a16:creationId xmlns:a16="http://schemas.microsoft.com/office/drawing/2014/main" id="{2BC8F5F5-3D0F-49F1-B418-DA1F1894AAB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60F1381E-A453-4610-9855-3ED1BD1C76C5}"/>
              </a:ext>
            </a:extLst>
          </p:cNvPr>
          <p:cNvSpPr txBox="1"/>
          <p:nvPr/>
        </p:nvSpPr>
        <p:spPr>
          <a:xfrm>
            <a:off x="252322" y="1844824"/>
            <a:ext cx="4104456" cy="369331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look after a garden or other green spaces like parks and sports grounds so people can enjoy them all year round.</a:t>
            </a:r>
          </a:p>
          <a:p>
            <a:pPr eaLnBrk="1" hangingPunct="1">
              <a:spcAft>
                <a:spcPts val="600"/>
              </a:spcAft>
              <a:defRPr/>
            </a:pPr>
            <a:r>
              <a:rPr lang="en-GB" sz="1600" dirty="0">
                <a:latin typeface="Century Gothic" panose="020B0502020202020204" pitchFamily="34" charset="0"/>
              </a:rPr>
              <a:t>You’d grow and care for all types of plants like flowers, trees, shrubs and lawns.</a:t>
            </a:r>
          </a:p>
          <a:p>
            <a:pPr eaLnBrk="1" hangingPunct="1">
              <a:defRPr/>
            </a:pPr>
            <a:r>
              <a:rPr lang="en-GB" sz="1600" dirty="0">
                <a:latin typeface="Century Gothic" panose="020B0502020202020204" pitchFamily="34" charset="0"/>
              </a:rPr>
              <a:t>You would:</a:t>
            </a:r>
          </a:p>
          <a:p>
            <a:pPr marL="446088" indent="-271463" eaLnBrk="1" hangingPunct="1">
              <a:defRPr/>
            </a:pPr>
            <a:r>
              <a:rPr lang="en-GB" sz="1600" dirty="0">
                <a:latin typeface="Century Gothic" panose="020B0502020202020204" pitchFamily="34" charset="0"/>
              </a:rPr>
              <a:t>•	Raise plants from seeds or cuttings</a:t>
            </a:r>
          </a:p>
          <a:p>
            <a:pPr marL="446088" indent="-271463" eaLnBrk="1" hangingPunct="1">
              <a:defRPr/>
            </a:pPr>
            <a:r>
              <a:rPr lang="en-GB" sz="1600" dirty="0">
                <a:latin typeface="Century Gothic" panose="020B0502020202020204" pitchFamily="34" charset="0"/>
              </a:rPr>
              <a:t>•	Dig, plant and weed flower beds and borders</a:t>
            </a:r>
          </a:p>
          <a:p>
            <a:pPr marL="446088" indent="-271463" eaLnBrk="1" hangingPunct="1">
              <a:defRPr/>
            </a:pPr>
            <a:r>
              <a:rPr lang="en-GB" sz="1600" dirty="0">
                <a:latin typeface="Century Gothic" panose="020B0502020202020204" pitchFamily="34" charset="0"/>
              </a:rPr>
              <a:t>•	Maintain high levels of presentation in public parks and gardens</a:t>
            </a:r>
          </a:p>
        </p:txBody>
      </p:sp>
      <p:sp>
        <p:nvSpPr>
          <p:cNvPr id="10" name="TextBox 9">
            <a:hlinkClick r:id="rId3"/>
            <a:extLst>
              <a:ext uri="{FF2B5EF4-FFF2-40B4-BE49-F238E27FC236}">
                <a16:creationId xmlns:a16="http://schemas.microsoft.com/office/drawing/2014/main" id="{CC00FEEB-9B8B-4453-B091-7C0B19FDF5AC}"/>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5" name="TextBox 14">
            <a:hlinkClick r:id="rId4" action="ppaction://hlinksldjump"/>
            <a:extLst>
              <a:ext uri="{FF2B5EF4-FFF2-40B4-BE49-F238E27FC236}">
                <a16:creationId xmlns:a16="http://schemas.microsoft.com/office/drawing/2014/main" id="{FB91D7E8-6D3B-4BFF-AC4E-F100E5E68FD1}"/>
              </a:ext>
            </a:extLst>
          </p:cNvPr>
          <p:cNvSpPr txBox="1"/>
          <p:nvPr/>
        </p:nvSpPr>
        <p:spPr>
          <a:xfrm>
            <a:off x="251520"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1" name="TextBox 10">
            <a:hlinkClick r:id="rId5"/>
            <a:extLst>
              <a:ext uri="{FF2B5EF4-FFF2-40B4-BE49-F238E27FC236}">
                <a16:creationId xmlns:a16="http://schemas.microsoft.com/office/drawing/2014/main" id="{A7698357-B1F6-40AF-B5AF-2FC1C4587C75}"/>
              </a:ext>
            </a:extLst>
          </p:cNvPr>
          <p:cNvSpPr txBox="1"/>
          <p:nvPr/>
        </p:nvSpPr>
        <p:spPr>
          <a:xfrm>
            <a:off x="4674493" y="4930085"/>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National Trust for Scotland</a:t>
            </a:r>
          </a:p>
          <a:p>
            <a:pPr algn="ctr" eaLnBrk="1" fontAlgn="auto" hangingPunct="1">
              <a:spcBef>
                <a:spcPts val="0"/>
              </a:spcBef>
              <a:spcAft>
                <a:spcPts val="0"/>
              </a:spcAft>
              <a:defRPr/>
            </a:pPr>
            <a:r>
              <a:rPr lang="en-GB" sz="2000" u="sng" dirty="0">
                <a:solidFill>
                  <a:srgbClr val="0000FF"/>
                </a:solidFill>
                <a:latin typeface="Century Gothic" panose="020B0502020202020204" pitchFamily="34" charset="0"/>
              </a:rPr>
              <a:t>Training Opportunities</a:t>
            </a:r>
            <a:endParaRPr lang="en-US" sz="2000" u="sng" dirty="0">
              <a:solidFill>
                <a:srgbClr val="0000FF"/>
              </a:solidFill>
              <a:latin typeface="Century Gothic" panose="020B0502020202020204" pitchFamily="34" charset="0"/>
            </a:endParaRPr>
          </a:p>
        </p:txBody>
      </p:sp>
      <p:pic>
        <p:nvPicPr>
          <p:cNvPr id="1026" name="Picture 2" descr="Heritage gardeners working in the vegetable garden.">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915149" y="620688"/>
            <a:ext cx="3738063" cy="305615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77919D6-77F5-441F-A76B-4F0B009BF8D2}"/>
              </a:ext>
            </a:extLst>
          </p:cNvPr>
          <p:cNvSpPr txBox="1">
            <a:spLocks/>
          </p:cNvSpPr>
          <p:nvPr/>
        </p:nvSpPr>
        <p:spPr bwMode="auto">
          <a:xfrm>
            <a:off x="4915149" y="3560636"/>
            <a:ext cx="3738064" cy="60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the </a:t>
            </a:r>
          </a:p>
          <a:p>
            <a:pPr eaLnBrk="1" hangingPunct="1"/>
            <a:r>
              <a:rPr lang="en-GB" sz="1000" dirty="0">
                <a:latin typeface="Arial" panose="020B0604020202020204" pitchFamily="34" charset="0"/>
                <a:cs typeface="Arial" panose="020B0604020202020204" pitchFamily="34" charset="0"/>
              </a:rPr>
              <a:t>National Trust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8"/>
            <a:extLst>
              <a:ext uri="{FF2B5EF4-FFF2-40B4-BE49-F238E27FC236}">
                <a16:creationId xmlns:a16="http://schemas.microsoft.com/office/drawing/2014/main" id="{F5EE853F-F947-45A6-B016-C8AFEB2B49D8}"/>
              </a:ext>
            </a:extLst>
          </p:cNvPr>
          <p:cNvSpPr txBox="1"/>
          <p:nvPr/>
        </p:nvSpPr>
        <p:spPr>
          <a:xfrm>
            <a:off x="4674493" y="5725977"/>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Royal Botanic Garden</a:t>
            </a:r>
          </a:p>
        </p:txBody>
      </p:sp>
      <p:sp>
        <p:nvSpPr>
          <p:cNvPr id="2" name="TextBox 1">
            <a:hlinkClick r:id="rId9"/>
            <a:extLst>
              <a:ext uri="{FF2B5EF4-FFF2-40B4-BE49-F238E27FC236}">
                <a16:creationId xmlns:a16="http://schemas.microsoft.com/office/drawing/2014/main" id="{9F80D5E0-EEBA-E684-C1B1-122127D5C809}"/>
              </a:ext>
            </a:extLst>
          </p:cNvPr>
          <p:cNvSpPr txBox="1"/>
          <p:nvPr/>
        </p:nvSpPr>
        <p:spPr>
          <a:xfrm>
            <a:off x="4644008" y="4397042"/>
            <a:ext cx="424767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hlinkClick r:id="rId9"/>
              </a:rPr>
              <a:t>Lantra</a:t>
            </a:r>
            <a:r>
              <a:rPr lang="en-US" sz="2000" u="sng" dirty="0">
                <a:solidFill>
                  <a:srgbClr val="0000FF"/>
                </a:solidFill>
                <a:latin typeface="Century Gothic" panose="020B0502020202020204" pitchFamily="34" charset="0"/>
                <a:hlinkClick r:id="rId9"/>
              </a:rPr>
              <a:t> Scotland Profile</a:t>
            </a:r>
            <a:endParaRPr lang="en-US" sz="2000" u="sng" dirty="0">
              <a:solidFill>
                <a:srgbClr val="0000FF"/>
              </a:solidFill>
              <a:latin typeface="Century Gothic" panose="020B0502020202020204" pitchFamily="34" charset="0"/>
              <a:hlinkClick r:id="rId1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101F2EBE-0465-4306-81AF-9FF0A7C30E02}"/>
              </a:ext>
            </a:extLst>
          </p:cNvPr>
          <p:cNvSpPr>
            <a:spLocks noGrp="1"/>
          </p:cNvSpPr>
          <p:nvPr>
            <p:ph type="ctrTitle"/>
          </p:nvPr>
        </p:nvSpPr>
        <p:spPr>
          <a:xfrm>
            <a:off x="4599533" y="692696"/>
            <a:ext cx="4365625" cy="1296243"/>
          </a:xfrm>
        </p:spPr>
        <p:txBody>
          <a:bodyPr/>
          <a:lstStyle/>
          <a:p>
            <a:pPr>
              <a:spcBef>
                <a:spcPts val="1200"/>
              </a:spcBef>
              <a:spcAft>
                <a:spcPts val="1200"/>
              </a:spcAft>
            </a:pPr>
            <a:r>
              <a:rPr lang="en-US" altLang="en-US" sz="3600" dirty="0">
                <a:solidFill>
                  <a:srgbClr val="0033CC"/>
                </a:solidFill>
                <a:latin typeface="Century Gothic" panose="020B0502020202020204" pitchFamily="34" charset="0"/>
              </a:rPr>
              <a:t>Gas Service Technician</a:t>
            </a:r>
          </a:p>
        </p:txBody>
      </p:sp>
      <p:sp>
        <p:nvSpPr>
          <p:cNvPr id="9" name="TextBox 8">
            <a:hlinkClick r:id="rId2" action="ppaction://hlinksldjump"/>
            <a:extLst>
              <a:ext uri="{FF2B5EF4-FFF2-40B4-BE49-F238E27FC236}">
                <a16:creationId xmlns:a16="http://schemas.microsoft.com/office/drawing/2014/main" id="{D191A139-0248-4EE2-BE0A-3550EC01484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FB1A06A7-7DD1-4D7F-9C38-244798C65681}"/>
              </a:ext>
            </a:extLst>
          </p:cNvPr>
          <p:cNvSpPr txBox="1"/>
          <p:nvPr/>
        </p:nvSpPr>
        <p:spPr>
          <a:xfrm>
            <a:off x="4599534" y="2221719"/>
            <a:ext cx="4365625" cy="270843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safely install and repair gas heating and hot water systems. You’d maintain and repair the pipes, appliances and meters.</a:t>
            </a:r>
          </a:p>
          <a:p>
            <a:pPr eaLnBrk="1" hangingPunct="1">
              <a:spcAft>
                <a:spcPts val="600"/>
              </a:spcAft>
              <a:defRPr/>
            </a:pPr>
            <a:r>
              <a:rPr lang="en-GB" sz="1600" dirty="0">
                <a:latin typeface="Century Gothic" panose="020B0502020202020204" pitchFamily="34" charset="0"/>
              </a:rPr>
              <a:t>You would work in people’s homes and in businesses like cafes and hotels.</a:t>
            </a:r>
          </a:p>
          <a:p>
            <a:pPr eaLnBrk="1" hangingPunct="1">
              <a:spcAft>
                <a:spcPts val="600"/>
              </a:spcAft>
              <a:defRPr/>
            </a:pPr>
            <a:r>
              <a:rPr lang="en-GB" sz="1600" dirty="0">
                <a:latin typeface="Century Gothic" panose="020B0502020202020204" pitchFamily="34" charset="0"/>
              </a:rPr>
              <a:t>You’d need to check systems carefully to make sure they work or find any problems. You’d follow technical layouts and diagrams.</a:t>
            </a:r>
          </a:p>
        </p:txBody>
      </p:sp>
      <p:sp>
        <p:nvSpPr>
          <p:cNvPr id="11" name="TextBox 10">
            <a:hlinkClick r:id="rId3"/>
            <a:extLst>
              <a:ext uri="{FF2B5EF4-FFF2-40B4-BE49-F238E27FC236}">
                <a16:creationId xmlns:a16="http://schemas.microsoft.com/office/drawing/2014/main" id="{E06957CD-F41D-4253-B339-26F9BD876CB1}"/>
              </a:ext>
            </a:extLst>
          </p:cNvPr>
          <p:cNvSpPr txBox="1"/>
          <p:nvPr/>
        </p:nvSpPr>
        <p:spPr>
          <a:xfrm>
            <a:off x="4689475" y="5805488"/>
            <a:ext cx="4217988" cy="70802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a:p>
            <a:pPr algn="ctr" eaLnBrk="1" fontAlgn="auto" hangingPunct="1">
              <a:spcBef>
                <a:spcPts val="0"/>
              </a:spcBef>
              <a:spcAft>
                <a:spcPts val="0"/>
              </a:spcAft>
              <a:defRPr/>
            </a:pPr>
            <a:r>
              <a:rPr lang="en-GB" sz="2000" u="sng" dirty="0">
                <a:solidFill>
                  <a:srgbClr val="0000FF"/>
                </a:solidFill>
                <a:latin typeface="Century Gothic" panose="020B0502020202020204" pitchFamily="34" charset="0"/>
              </a:rPr>
              <a:t>Including Video</a:t>
            </a:r>
            <a:endParaRPr lang="en-US" sz="2000" u="sng" dirty="0">
              <a:solidFill>
                <a:srgbClr val="0000FF"/>
              </a:solidFill>
              <a:latin typeface="Century Gothic" panose="020B0502020202020204" pitchFamily="34" charset="0"/>
            </a:endParaRPr>
          </a:p>
        </p:txBody>
      </p:sp>
      <p:pic>
        <p:nvPicPr>
          <p:cNvPr id="144391" name="Picture 2">
            <a:hlinkClick r:id="rId3"/>
            <a:extLst>
              <a:ext uri="{FF2B5EF4-FFF2-40B4-BE49-F238E27FC236}">
                <a16:creationId xmlns:a16="http://schemas.microsoft.com/office/drawing/2014/main" id="{723994F5-290C-4DF2-A686-80409EFC8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18" y="1340768"/>
            <a:ext cx="3994150" cy="389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id="{C57F6715-CA5B-4F52-B25A-2F43F5EB1115}"/>
              </a:ext>
            </a:extLst>
          </p:cNvPr>
          <p:cNvSpPr txBox="1">
            <a:spLocks/>
          </p:cNvSpPr>
          <p:nvPr/>
        </p:nvSpPr>
        <p:spPr bwMode="auto">
          <a:xfrm>
            <a:off x="319658" y="5301208"/>
            <a:ext cx="396431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2" name="TextBox 11">
            <a:hlinkClick r:id="rId5" action="ppaction://hlinksldjump"/>
            <a:extLst>
              <a:ext uri="{FF2B5EF4-FFF2-40B4-BE49-F238E27FC236}">
                <a16:creationId xmlns:a16="http://schemas.microsoft.com/office/drawing/2014/main" id="{1848B8A7-B8DB-4783-988E-6136BFD8B011}"/>
              </a:ext>
            </a:extLst>
          </p:cNvPr>
          <p:cNvSpPr txBox="1"/>
          <p:nvPr/>
        </p:nvSpPr>
        <p:spPr>
          <a:xfrm>
            <a:off x="260608" y="60932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35E87E1-5D90-4830-9354-1C6C1F36A991}"/>
              </a:ext>
            </a:extLst>
          </p:cNvPr>
          <p:cNvSpPr>
            <a:spLocks noGrp="1"/>
          </p:cNvSpPr>
          <p:nvPr>
            <p:ph type="ctrTitle"/>
          </p:nvPr>
        </p:nvSpPr>
        <p:spPr>
          <a:xfrm>
            <a:off x="423863" y="692150"/>
            <a:ext cx="7772400" cy="822325"/>
          </a:xfrm>
        </p:spPr>
        <p:txBody>
          <a:bodyPr/>
          <a:lstStyle/>
          <a:p>
            <a:pPr eaLnBrk="1" hangingPunct="1"/>
            <a:r>
              <a:rPr lang="en-GB" altLang="en-US" sz="3600" dirty="0">
                <a:solidFill>
                  <a:srgbClr val="0033CC"/>
                </a:solidFill>
                <a:latin typeface="Century Gothic" panose="020B0502020202020204" pitchFamily="34" charset="0"/>
              </a:rPr>
              <a:t>Geneticist / Clinical Scientist</a:t>
            </a:r>
          </a:p>
        </p:txBody>
      </p:sp>
      <p:sp>
        <p:nvSpPr>
          <p:cNvPr id="9" name="TextBox 8">
            <a:hlinkClick r:id="rId2" action="ppaction://hlinksldjump"/>
            <a:extLst>
              <a:ext uri="{FF2B5EF4-FFF2-40B4-BE49-F238E27FC236}">
                <a16:creationId xmlns:a16="http://schemas.microsoft.com/office/drawing/2014/main" id="{DC3B19ED-9B3B-4783-B438-26DBDD9B1F0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784FEF66-07AF-42FE-9B15-493BCECDE14D}"/>
              </a:ext>
            </a:extLst>
          </p:cNvPr>
          <p:cNvSpPr txBox="1"/>
          <p:nvPr/>
        </p:nvSpPr>
        <p:spPr>
          <a:xfrm>
            <a:off x="250825" y="1668284"/>
            <a:ext cx="4019673" cy="320087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do scientific research to understand and treat diseases in people, animals and plants.</a:t>
            </a:r>
          </a:p>
          <a:p>
            <a:pPr eaLnBrk="1" hangingPunct="1">
              <a:spcAft>
                <a:spcPts val="600"/>
              </a:spcAft>
              <a:defRPr/>
            </a:pPr>
            <a:r>
              <a:rPr lang="en-GB" sz="1600" dirty="0">
                <a:latin typeface="Century Gothic" panose="020B0502020202020204" pitchFamily="34" charset="0"/>
              </a:rPr>
              <a:t>Genes contain the information that controls a living organism’s appearance, how it survives and how it behaves in its environment.</a:t>
            </a:r>
          </a:p>
          <a:p>
            <a:pPr eaLnBrk="1" hangingPunct="1">
              <a:spcAft>
                <a:spcPts val="600"/>
              </a:spcAft>
              <a:defRPr/>
            </a:pPr>
            <a:r>
              <a:rPr lang="en-GB" sz="1600" dirty="0">
                <a:latin typeface="Century Gothic" panose="020B0502020202020204" pitchFamily="34" charset="0"/>
              </a:rPr>
              <a:t>You’d use this information to make discoveries in a wide range of fields from medicine to agriculture. You could work in research, teaching, industry or the NHS.</a:t>
            </a:r>
          </a:p>
        </p:txBody>
      </p:sp>
      <p:sp>
        <p:nvSpPr>
          <p:cNvPr id="10" name="TextBox 9">
            <a:hlinkClick r:id="rId3"/>
            <a:extLst>
              <a:ext uri="{FF2B5EF4-FFF2-40B4-BE49-F238E27FC236}">
                <a16:creationId xmlns:a16="http://schemas.microsoft.com/office/drawing/2014/main" id="{A476ED50-CE79-497E-AE60-C4FB03C8C1DB}"/>
              </a:ext>
            </a:extLst>
          </p:cNvPr>
          <p:cNvSpPr txBox="1"/>
          <p:nvPr/>
        </p:nvSpPr>
        <p:spPr>
          <a:xfrm>
            <a:off x="4675188" y="6132165"/>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2" name="TextBox 11">
            <a:hlinkClick r:id="rId4"/>
            <a:extLst>
              <a:ext uri="{FF2B5EF4-FFF2-40B4-BE49-F238E27FC236}">
                <a16:creationId xmlns:a16="http://schemas.microsoft.com/office/drawing/2014/main" id="{D9D84FBF-4426-4242-A3E2-1C68F1E6079E}"/>
              </a:ext>
            </a:extLst>
          </p:cNvPr>
          <p:cNvSpPr txBox="1"/>
          <p:nvPr/>
        </p:nvSpPr>
        <p:spPr>
          <a:xfrm>
            <a:off x="4675188" y="558924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 </a:t>
            </a:r>
            <a:r>
              <a:rPr lang="en-US" sz="2000" u="sng" dirty="0">
                <a:solidFill>
                  <a:srgbClr val="0000FF"/>
                </a:solidFill>
                <a:latin typeface="Century Gothic" panose="020B0502020202020204" pitchFamily="34" charset="0"/>
                <a:hlinkClick r:id="rId5"/>
              </a:rPr>
              <a:t>–</a:t>
            </a:r>
            <a:r>
              <a:rPr lang="en-US" sz="2000" u="sng" dirty="0">
                <a:solidFill>
                  <a:srgbClr val="0000FF"/>
                </a:solidFill>
                <a:latin typeface="Century Gothic" panose="020B0502020202020204" pitchFamily="34" charset="0"/>
              </a:rPr>
              <a:t> Clinical Scientist</a:t>
            </a:r>
            <a:endParaRPr lang="en-US" sz="2000" u="sng" dirty="0">
              <a:solidFill>
                <a:srgbClr val="0000FF"/>
              </a:solidFill>
              <a:latin typeface="Century Gothic" panose="020B0502020202020204" pitchFamily="34" charset="0"/>
              <a:hlinkClick r:id="rId5"/>
            </a:endParaRPr>
          </a:p>
        </p:txBody>
      </p:sp>
      <p:sp>
        <p:nvSpPr>
          <p:cNvPr id="11" name="TextBox 10">
            <a:hlinkClick r:id="rId6" action="ppaction://hlinksldjump"/>
            <a:extLst>
              <a:ext uri="{FF2B5EF4-FFF2-40B4-BE49-F238E27FC236}">
                <a16:creationId xmlns:a16="http://schemas.microsoft.com/office/drawing/2014/main" id="{FB91D7E8-6D3B-4BFF-AC4E-F100E5E68FD1}"/>
              </a:ext>
            </a:extLst>
          </p:cNvPr>
          <p:cNvSpPr txBox="1"/>
          <p:nvPr/>
        </p:nvSpPr>
        <p:spPr>
          <a:xfrm>
            <a:off x="323528" y="6084004"/>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3" name="TextBox 12">
            <a:hlinkClick r:id="rId7" action="ppaction://hlinksldjump"/>
            <a:extLst>
              <a:ext uri="{FF2B5EF4-FFF2-40B4-BE49-F238E27FC236}">
                <a16:creationId xmlns:a16="http://schemas.microsoft.com/office/drawing/2014/main" id="{FB91D7E8-6D3B-4BFF-AC4E-F100E5E68FD1}"/>
              </a:ext>
            </a:extLst>
          </p:cNvPr>
          <p:cNvSpPr txBox="1"/>
          <p:nvPr/>
        </p:nvSpPr>
        <p:spPr>
          <a:xfrm>
            <a:off x="2311152" y="6084004"/>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4" name="Title 1">
            <a:extLst>
              <a:ext uri="{FF2B5EF4-FFF2-40B4-BE49-F238E27FC236}">
                <a16:creationId xmlns:a16="http://schemas.microsoft.com/office/drawing/2014/main" id="{AE7BBA67-916B-40C0-9F08-A1D563AB5A85}"/>
              </a:ext>
            </a:extLst>
          </p:cNvPr>
          <p:cNvSpPr txBox="1">
            <a:spLocks/>
          </p:cNvSpPr>
          <p:nvPr/>
        </p:nvSpPr>
        <p:spPr bwMode="auto">
          <a:xfrm>
            <a:off x="4873503" y="4757081"/>
            <a:ext cx="396044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3" name="Picture 2" descr="A person preparing food in a kitchen&#10;&#10;Description automatically generated">
            <a:hlinkClick r:id="rId4"/>
            <a:extLst>
              <a:ext uri="{FF2B5EF4-FFF2-40B4-BE49-F238E27FC236}">
                <a16:creationId xmlns:a16="http://schemas.microsoft.com/office/drawing/2014/main" id="{A6032CE4-20AE-4F11-880B-3426B08AE6A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873503" y="1566512"/>
            <a:ext cx="3960440" cy="315863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AE8C5204-CF8B-44F2-B0EE-6BFA9A6D552F}"/>
              </a:ext>
            </a:extLst>
          </p:cNvPr>
          <p:cNvSpPr>
            <a:spLocks noGrp="1"/>
          </p:cNvSpPr>
          <p:nvPr>
            <p:ph type="ctrTitle"/>
          </p:nvPr>
        </p:nvSpPr>
        <p:spPr>
          <a:xfrm>
            <a:off x="423863" y="590451"/>
            <a:ext cx="7772400" cy="822325"/>
          </a:xfrm>
        </p:spPr>
        <p:txBody>
          <a:bodyPr/>
          <a:lstStyle/>
          <a:p>
            <a:pPr eaLnBrk="1" hangingPunct="1"/>
            <a:r>
              <a:rPr lang="en-GB" altLang="en-US" sz="3600" dirty="0">
                <a:solidFill>
                  <a:srgbClr val="0033CC"/>
                </a:solidFill>
                <a:latin typeface="Century Gothic" panose="020B0502020202020204" pitchFamily="34" charset="0"/>
              </a:rPr>
              <a:t>Geoscientist / Geologist</a:t>
            </a:r>
          </a:p>
        </p:txBody>
      </p:sp>
      <p:sp>
        <p:nvSpPr>
          <p:cNvPr id="9" name="TextBox 8">
            <a:hlinkClick r:id="rId2" action="ppaction://hlinksldjump"/>
            <a:extLst>
              <a:ext uri="{FF2B5EF4-FFF2-40B4-BE49-F238E27FC236}">
                <a16:creationId xmlns:a16="http://schemas.microsoft.com/office/drawing/2014/main" id="{3E332DB7-491A-45D5-BA77-B6EE7A500547}"/>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4AD53CFA-32DE-4234-9045-49C9F80B6081}"/>
              </a:ext>
            </a:extLst>
          </p:cNvPr>
          <p:cNvSpPr txBox="1"/>
          <p:nvPr/>
        </p:nvSpPr>
        <p:spPr>
          <a:xfrm>
            <a:off x="4427984" y="1861081"/>
            <a:ext cx="4444107" cy="221599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study the structure of the Earth and investigate mineral and energy resources. </a:t>
            </a:r>
          </a:p>
          <a:p>
            <a:pPr eaLnBrk="1" hangingPunct="1">
              <a:spcAft>
                <a:spcPts val="600"/>
              </a:spcAft>
              <a:defRPr/>
            </a:pPr>
            <a:r>
              <a:rPr lang="en-GB" sz="1600" dirty="0">
                <a:latin typeface="Century Gothic" panose="020B0502020202020204" pitchFamily="34" charset="0"/>
              </a:rPr>
              <a:t>You’d do research to find ways to protect people who live in places with volcanoes and earthquakes.</a:t>
            </a:r>
          </a:p>
          <a:p>
            <a:pPr eaLnBrk="1" hangingPunct="1">
              <a:spcAft>
                <a:spcPts val="600"/>
              </a:spcAft>
              <a:defRPr/>
            </a:pPr>
            <a:r>
              <a:rPr lang="en-GB" sz="1600" dirty="0">
                <a:latin typeface="Century Gothic" panose="020B0502020202020204" pitchFamily="34" charset="0"/>
              </a:rPr>
              <a:t>You’d research how the planet was formed and shaped over time.</a:t>
            </a:r>
          </a:p>
        </p:txBody>
      </p:sp>
      <p:sp>
        <p:nvSpPr>
          <p:cNvPr id="10" name="TextBox 9">
            <a:hlinkClick r:id="rId3"/>
            <a:extLst>
              <a:ext uri="{FF2B5EF4-FFF2-40B4-BE49-F238E27FC236}">
                <a16:creationId xmlns:a16="http://schemas.microsoft.com/office/drawing/2014/main" id="{F7F613C6-EDE4-45E8-9F98-EBF577200CC7}"/>
              </a:ext>
            </a:extLst>
          </p:cNvPr>
          <p:cNvSpPr txBox="1"/>
          <p:nvPr/>
        </p:nvSpPr>
        <p:spPr>
          <a:xfrm>
            <a:off x="4675188" y="612523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D162FE81-F064-4B75-A307-E4C058E77266}"/>
              </a:ext>
            </a:extLst>
          </p:cNvPr>
          <p:cNvSpPr txBox="1"/>
          <p:nvPr/>
        </p:nvSpPr>
        <p:spPr>
          <a:xfrm>
            <a:off x="255940" y="608503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2" name="TextBox 11">
            <a:hlinkClick r:id="rId5"/>
            <a:extLst>
              <a:ext uri="{FF2B5EF4-FFF2-40B4-BE49-F238E27FC236}">
                <a16:creationId xmlns:a16="http://schemas.microsoft.com/office/drawing/2014/main" id="{F7F613C6-EDE4-45E8-9F98-EBF577200CC7}"/>
              </a:ext>
            </a:extLst>
          </p:cNvPr>
          <p:cNvSpPr txBox="1"/>
          <p:nvPr/>
        </p:nvSpPr>
        <p:spPr>
          <a:xfrm>
            <a:off x="4674493" y="5621178"/>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u="sng" dirty="0">
                <a:solidFill>
                  <a:srgbClr val="0000FF"/>
                </a:solidFill>
                <a:latin typeface="Century Gothic" panose="020B0502020202020204" pitchFamily="34" charset="0"/>
                <a:hlinkClick r:id="rId5"/>
              </a:rPr>
              <a:t>British Geological Survey</a:t>
            </a:r>
            <a:endParaRPr lang="en-US" sz="2000" u="sng" dirty="0">
              <a:solidFill>
                <a:srgbClr val="0000FF"/>
              </a:solidFill>
              <a:latin typeface="Century Gothic" panose="020B0502020202020204" pitchFamily="34" charset="0"/>
            </a:endParaRPr>
          </a:p>
        </p:txBody>
      </p:sp>
      <p:sp>
        <p:nvSpPr>
          <p:cNvPr id="13" name="TextBox 12">
            <a:hlinkClick r:id="rId6"/>
            <a:extLst>
              <a:ext uri="{FF2B5EF4-FFF2-40B4-BE49-F238E27FC236}">
                <a16:creationId xmlns:a16="http://schemas.microsoft.com/office/drawing/2014/main" id="{F7F613C6-EDE4-45E8-9F98-EBF577200CC7}"/>
              </a:ext>
            </a:extLst>
          </p:cNvPr>
          <p:cNvSpPr txBox="1"/>
          <p:nvPr/>
        </p:nvSpPr>
        <p:spPr>
          <a:xfrm>
            <a:off x="4674493" y="514906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u="sng" dirty="0">
                <a:solidFill>
                  <a:srgbClr val="0000FF"/>
                </a:solidFill>
                <a:latin typeface="Century Gothic" panose="020B0502020202020204" pitchFamily="34" charset="0"/>
                <a:hlinkClick r:id="rId6"/>
              </a:rPr>
              <a:t>NERC/BGS Geologist Video</a:t>
            </a:r>
            <a:endParaRPr lang="en-US" sz="2000" u="sng" dirty="0">
              <a:solidFill>
                <a:srgbClr val="0000FF"/>
              </a:solidFill>
              <a:latin typeface="Century Gothic" panose="020B0502020202020204" pitchFamily="34" charset="0"/>
            </a:endParaRPr>
          </a:p>
        </p:txBody>
      </p:sp>
      <p:sp>
        <p:nvSpPr>
          <p:cNvPr id="14" name="TextBox 13">
            <a:hlinkClick r:id="rId7"/>
            <a:extLst>
              <a:ext uri="{FF2B5EF4-FFF2-40B4-BE49-F238E27FC236}">
                <a16:creationId xmlns:a16="http://schemas.microsoft.com/office/drawing/2014/main" id="{F7F613C6-EDE4-45E8-9F98-EBF577200CC7}"/>
              </a:ext>
            </a:extLst>
          </p:cNvPr>
          <p:cNvSpPr txBox="1"/>
          <p:nvPr/>
        </p:nvSpPr>
        <p:spPr>
          <a:xfrm>
            <a:off x="4674493" y="464500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u="sng" dirty="0">
                <a:solidFill>
                  <a:srgbClr val="0000FF"/>
                </a:solidFill>
                <a:latin typeface="Century Gothic" panose="020B0502020202020204" pitchFamily="34" charset="0"/>
                <a:hlinkClick r:id="rId7"/>
              </a:rPr>
              <a:t>NERC/BGS Volcanologist Video</a:t>
            </a:r>
            <a:endParaRPr lang="en-US" sz="2000" u="sng" dirty="0">
              <a:solidFill>
                <a:srgbClr val="0000FF"/>
              </a:solidFill>
              <a:latin typeface="Century Gothic" panose="020B0502020202020204" pitchFamily="34" charset="0"/>
            </a:endParaRPr>
          </a:p>
        </p:txBody>
      </p:sp>
      <p:pic>
        <p:nvPicPr>
          <p:cNvPr id="3" name="Picture 2" descr="A picture containing bed&#10;&#10;Description automatically generated">
            <a:hlinkClick r:id="rId8"/>
            <a:extLst>
              <a:ext uri="{FF2B5EF4-FFF2-40B4-BE49-F238E27FC236}">
                <a16:creationId xmlns:a16="http://schemas.microsoft.com/office/drawing/2014/main" id="{42FC49FA-37B7-40E6-B4C0-1295C784D584}"/>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23825" y="1571540"/>
            <a:ext cx="3728095" cy="3593784"/>
          </a:xfrm>
          <a:prstGeom prst="rect">
            <a:avLst/>
          </a:prstGeom>
        </p:spPr>
      </p:pic>
      <p:sp>
        <p:nvSpPr>
          <p:cNvPr id="15" name="Title 1">
            <a:extLst>
              <a:ext uri="{FF2B5EF4-FFF2-40B4-BE49-F238E27FC236}">
                <a16:creationId xmlns:a16="http://schemas.microsoft.com/office/drawing/2014/main" id="{A6ECBAD6-50CF-45E0-ABEC-3D68A0321C2D}"/>
              </a:ext>
            </a:extLst>
          </p:cNvPr>
          <p:cNvSpPr txBox="1">
            <a:spLocks/>
          </p:cNvSpPr>
          <p:nvPr/>
        </p:nvSpPr>
        <p:spPr bwMode="auto">
          <a:xfrm>
            <a:off x="123824" y="4982939"/>
            <a:ext cx="3728096"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the </a:t>
            </a:r>
          </a:p>
          <a:p>
            <a:pPr eaLnBrk="1" hangingPunct="1"/>
            <a:r>
              <a:rPr lang="en-GB" sz="1000" dirty="0">
                <a:latin typeface="Arial" panose="020B0604020202020204" pitchFamily="34" charset="0"/>
                <a:cs typeface="Arial" panose="020B0604020202020204" pitchFamily="34" charset="0"/>
              </a:rPr>
              <a:t>British Geological Survey ©UKRI. All rights Reserved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51E59-738C-423B-8C3D-7BB35C911189}"/>
              </a:ext>
            </a:extLst>
          </p:cNvPr>
          <p:cNvSpPr txBox="1"/>
          <p:nvPr/>
        </p:nvSpPr>
        <p:spPr>
          <a:xfrm>
            <a:off x="335320" y="1838583"/>
            <a:ext cx="3887787" cy="30162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cut, colour and shape clients' hair to create the look they want.</a:t>
            </a:r>
          </a:p>
          <a:p>
            <a:pPr eaLnBrk="1" hangingPunct="1">
              <a:spcAft>
                <a:spcPts val="600"/>
              </a:spcAft>
              <a:defRPr/>
            </a:pPr>
            <a:r>
              <a:rPr lang="en-GB" sz="1600" dirty="0">
                <a:latin typeface="Century Gothic" panose="020B0502020202020204" pitchFamily="34" charset="0"/>
              </a:rPr>
              <a:t>As a junior hairdresser, you would:</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Greet customers</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Shampoo their hair</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Do simple cutting</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Make sure towels and supplies are ready for use</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Keep the salon clean and tidy</a:t>
            </a:r>
          </a:p>
        </p:txBody>
      </p:sp>
      <p:sp>
        <p:nvSpPr>
          <p:cNvPr id="9" name="TextBox 8">
            <a:hlinkClick r:id="rId2" action="ppaction://hlinksldjump"/>
            <a:extLst>
              <a:ext uri="{FF2B5EF4-FFF2-40B4-BE49-F238E27FC236}">
                <a16:creationId xmlns:a16="http://schemas.microsoft.com/office/drawing/2014/main" id="{A465A068-9420-45A8-99D4-AAE8491C026B}"/>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extLst>
              <a:ext uri="{FF2B5EF4-FFF2-40B4-BE49-F238E27FC236}">
                <a16:creationId xmlns:a16="http://schemas.microsoft.com/office/drawing/2014/main" id="{D984B587-97D7-47DB-BF72-FE2A4291FCAA}"/>
              </a:ext>
            </a:extLst>
          </p:cNvPr>
          <p:cNvSpPr txBox="1"/>
          <p:nvPr/>
        </p:nvSpPr>
        <p:spPr>
          <a:xfrm>
            <a:off x="4643438" y="5949950"/>
            <a:ext cx="4105275"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30725" name="Title 1">
            <a:extLst>
              <a:ext uri="{FF2B5EF4-FFF2-40B4-BE49-F238E27FC236}">
                <a16:creationId xmlns:a16="http://schemas.microsoft.com/office/drawing/2014/main" id="{011BA695-0D0A-4F86-A92A-D4D4318B97C4}"/>
              </a:ext>
            </a:extLst>
          </p:cNvPr>
          <p:cNvSpPr>
            <a:spLocks noGrp="1"/>
          </p:cNvSpPr>
          <p:nvPr>
            <p:ph type="ctrTitle"/>
          </p:nvPr>
        </p:nvSpPr>
        <p:spPr>
          <a:xfrm>
            <a:off x="323528" y="950913"/>
            <a:ext cx="3887787" cy="822325"/>
          </a:xfrm>
        </p:spPr>
        <p:txBody>
          <a:bodyPr/>
          <a:lstStyle/>
          <a:p>
            <a:pPr eaLnBrk="1" hangingPunct="1"/>
            <a:r>
              <a:rPr lang="en-GB" altLang="en-US" sz="3600" dirty="0">
                <a:solidFill>
                  <a:srgbClr val="0033CC"/>
                </a:solidFill>
                <a:latin typeface="Century Gothic" panose="020B0502020202020204" pitchFamily="34" charset="0"/>
              </a:rPr>
              <a:t>Hairdresser</a:t>
            </a:r>
          </a:p>
        </p:txBody>
      </p:sp>
      <p:sp>
        <p:nvSpPr>
          <p:cNvPr id="8" name="TextBox 7">
            <a:hlinkClick r:id="rId4" action="ppaction://hlinksldjump"/>
            <a:extLst>
              <a:ext uri="{FF2B5EF4-FFF2-40B4-BE49-F238E27FC236}">
                <a16:creationId xmlns:a16="http://schemas.microsoft.com/office/drawing/2014/main" id="{132FF7EB-BC50-45AD-9C38-5E3CE72D4E86}"/>
              </a:ext>
            </a:extLst>
          </p:cNvPr>
          <p:cNvSpPr txBox="1"/>
          <p:nvPr/>
        </p:nvSpPr>
        <p:spPr>
          <a:xfrm>
            <a:off x="179388" y="5949280"/>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pic>
        <p:nvPicPr>
          <p:cNvPr id="2" name="Picture 1">
            <a:hlinkClick r:id="rId5" action="ppaction://hlinksldjump"/>
            <a:extLst>
              <a:ext uri="{FF2B5EF4-FFF2-40B4-BE49-F238E27FC236}">
                <a16:creationId xmlns:a16="http://schemas.microsoft.com/office/drawing/2014/main" id="{E4957773-658D-4674-BA14-9CEA390FEF05}"/>
              </a:ext>
            </a:extLst>
          </p:cNvPr>
          <p:cNvPicPr>
            <a:picLocks noChangeAspect="1"/>
          </p:cNvPicPr>
          <p:nvPr/>
        </p:nvPicPr>
        <p:blipFill>
          <a:blip r:embed="rId6"/>
          <a:stretch>
            <a:fillRect/>
          </a:stretch>
        </p:blipFill>
        <p:spPr>
          <a:xfrm>
            <a:off x="4852730" y="692150"/>
            <a:ext cx="3686689" cy="4115374"/>
          </a:xfrm>
          <a:prstGeom prst="rect">
            <a:avLst/>
          </a:prstGeom>
        </p:spPr>
      </p:pic>
      <p:sp>
        <p:nvSpPr>
          <p:cNvPr id="10" name="Title 1">
            <a:extLst>
              <a:ext uri="{FF2B5EF4-FFF2-40B4-BE49-F238E27FC236}">
                <a16:creationId xmlns:a16="http://schemas.microsoft.com/office/drawing/2014/main" id="{BFAA45B9-3A03-4B53-9909-37B9A521F13E}"/>
              </a:ext>
            </a:extLst>
          </p:cNvPr>
          <p:cNvSpPr txBox="1">
            <a:spLocks/>
          </p:cNvSpPr>
          <p:nvPr/>
        </p:nvSpPr>
        <p:spPr bwMode="auto">
          <a:xfrm>
            <a:off x="4860032" y="4829089"/>
            <a:ext cx="3679387"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450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51E59-738C-423B-8C3D-7BB35C911189}"/>
              </a:ext>
            </a:extLst>
          </p:cNvPr>
          <p:cNvSpPr txBox="1"/>
          <p:nvPr/>
        </p:nvSpPr>
        <p:spPr>
          <a:xfrm>
            <a:off x="323851" y="1772816"/>
            <a:ext cx="3887787"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keep people safe from accidents, injuries and health problems in the workplace. </a:t>
            </a:r>
          </a:p>
          <a:p>
            <a:pPr eaLnBrk="1" hangingPunct="1">
              <a:spcAft>
                <a:spcPts val="600"/>
              </a:spcAft>
              <a:defRPr/>
            </a:pPr>
            <a:r>
              <a:rPr lang="en-GB" sz="1600" dirty="0">
                <a:latin typeface="Century Gothic" panose="020B0502020202020204" pitchFamily="34" charset="0"/>
              </a:rPr>
              <a:t>You’d create health and safety policies and make sure employers and workers follow them.</a:t>
            </a:r>
          </a:p>
          <a:p>
            <a:pPr eaLnBrk="1" hangingPunct="1">
              <a:spcAft>
                <a:spcPts val="0"/>
              </a:spcAft>
              <a:defRPr/>
            </a:pPr>
            <a:r>
              <a:rPr lang="en-GB" sz="1600" dirty="0">
                <a:latin typeface="Century Gothic" panose="020B0502020202020204" pitchFamily="34" charset="0"/>
              </a:rPr>
              <a:t>Depending on your employer, your work could cover areas such as:</a:t>
            </a:r>
          </a:p>
          <a:p>
            <a:pPr marL="28575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Fire safety</a:t>
            </a:r>
          </a:p>
          <a:p>
            <a:pPr marL="28575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Occupational health</a:t>
            </a:r>
          </a:p>
          <a:p>
            <a:pPr marL="28575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Noise</a:t>
            </a:r>
          </a:p>
          <a:p>
            <a:pPr marL="285750" indent="-165100" eaLnBrk="1" hangingPunct="1">
              <a:spcAft>
                <a:spcPts val="0"/>
              </a:spcAft>
              <a:buFont typeface="Arial" panose="020B0604020202020204" pitchFamily="34" charset="0"/>
              <a:buChar char="•"/>
              <a:defRPr/>
            </a:pPr>
            <a:r>
              <a:rPr lang="en-GB" sz="1600" dirty="0">
                <a:latin typeface="Century Gothic" panose="020B0502020202020204" pitchFamily="34" charset="0"/>
              </a:rPr>
              <a:t>Safe use of machinery</a:t>
            </a:r>
          </a:p>
          <a:p>
            <a:pPr marL="285750" indent="-165100" eaLnBrk="1" hangingPunct="1">
              <a:spcAft>
                <a:spcPts val="600"/>
              </a:spcAft>
              <a:buFont typeface="Arial" panose="020B0604020202020204" pitchFamily="34" charset="0"/>
              <a:buChar char="•"/>
              <a:defRPr/>
            </a:pPr>
            <a:r>
              <a:rPr lang="en-GB" sz="1600" dirty="0">
                <a:latin typeface="Century Gothic" panose="020B0502020202020204" pitchFamily="34" charset="0"/>
              </a:rPr>
              <a:t>Control of hazardous substances</a:t>
            </a:r>
          </a:p>
        </p:txBody>
      </p:sp>
      <p:sp>
        <p:nvSpPr>
          <p:cNvPr id="9" name="TextBox 8">
            <a:hlinkClick r:id="rId2" action="ppaction://hlinksldjump"/>
            <a:extLst>
              <a:ext uri="{FF2B5EF4-FFF2-40B4-BE49-F238E27FC236}">
                <a16:creationId xmlns:a16="http://schemas.microsoft.com/office/drawing/2014/main" id="{A465A068-9420-45A8-99D4-AAE8491C026B}"/>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extLst>
              <a:ext uri="{FF2B5EF4-FFF2-40B4-BE49-F238E27FC236}">
                <a16:creationId xmlns:a16="http://schemas.microsoft.com/office/drawing/2014/main" id="{D984B587-97D7-47DB-BF72-FE2A4291FCAA}"/>
              </a:ext>
            </a:extLst>
          </p:cNvPr>
          <p:cNvSpPr txBox="1"/>
          <p:nvPr/>
        </p:nvSpPr>
        <p:spPr>
          <a:xfrm>
            <a:off x="4643438" y="5949950"/>
            <a:ext cx="4105275"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30725" name="Title 1">
            <a:extLst>
              <a:ext uri="{FF2B5EF4-FFF2-40B4-BE49-F238E27FC236}">
                <a16:creationId xmlns:a16="http://schemas.microsoft.com/office/drawing/2014/main" id="{011BA695-0D0A-4F86-A92A-D4D4318B97C4}"/>
              </a:ext>
            </a:extLst>
          </p:cNvPr>
          <p:cNvSpPr>
            <a:spLocks noGrp="1"/>
          </p:cNvSpPr>
          <p:nvPr>
            <p:ph type="ctrTitle"/>
          </p:nvPr>
        </p:nvSpPr>
        <p:spPr>
          <a:xfrm>
            <a:off x="423863" y="764704"/>
            <a:ext cx="7772400" cy="822325"/>
          </a:xfrm>
        </p:spPr>
        <p:txBody>
          <a:bodyPr/>
          <a:lstStyle/>
          <a:p>
            <a:pPr eaLnBrk="1" hangingPunct="1"/>
            <a:r>
              <a:rPr lang="en-GB" altLang="en-US" sz="3600" dirty="0">
                <a:solidFill>
                  <a:srgbClr val="0033CC"/>
                </a:solidFill>
                <a:latin typeface="Century Gothic" panose="020B0502020202020204" pitchFamily="34" charset="0"/>
              </a:rPr>
              <a:t>Health &amp; Safety Officer</a:t>
            </a:r>
          </a:p>
        </p:txBody>
      </p:sp>
      <p:sp>
        <p:nvSpPr>
          <p:cNvPr id="8" name="TextBox 7">
            <a:hlinkClick r:id="rId4" action="ppaction://hlinksldjump"/>
            <a:extLst>
              <a:ext uri="{FF2B5EF4-FFF2-40B4-BE49-F238E27FC236}">
                <a16:creationId xmlns:a16="http://schemas.microsoft.com/office/drawing/2014/main" id="{132FF7EB-BC50-45AD-9C38-5E3CE72D4E86}"/>
              </a:ext>
            </a:extLst>
          </p:cNvPr>
          <p:cNvSpPr txBox="1"/>
          <p:nvPr/>
        </p:nvSpPr>
        <p:spPr>
          <a:xfrm>
            <a:off x="179388" y="5949280"/>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pic>
        <p:nvPicPr>
          <p:cNvPr id="5" name="Picture 4">
            <a:extLst>
              <a:ext uri="{FF2B5EF4-FFF2-40B4-BE49-F238E27FC236}">
                <a16:creationId xmlns:a16="http://schemas.microsoft.com/office/drawing/2014/main" id="{BFC2C87B-FEE7-4A6B-94CC-ABAC2DF3847A}"/>
              </a:ext>
            </a:extLst>
          </p:cNvPr>
          <p:cNvPicPr>
            <a:picLocks noChangeAspect="1"/>
          </p:cNvPicPr>
          <p:nvPr/>
        </p:nvPicPr>
        <p:blipFill>
          <a:blip r:embed="rId5"/>
          <a:stretch>
            <a:fillRect/>
          </a:stretch>
        </p:blipFill>
        <p:spPr>
          <a:xfrm>
            <a:off x="4716016" y="1880497"/>
            <a:ext cx="3887787" cy="3132679"/>
          </a:xfrm>
          <a:prstGeom prst="rect">
            <a:avLst/>
          </a:prstGeom>
        </p:spPr>
      </p:pic>
      <p:sp>
        <p:nvSpPr>
          <p:cNvPr id="10" name="Title 1">
            <a:extLst>
              <a:ext uri="{FF2B5EF4-FFF2-40B4-BE49-F238E27FC236}">
                <a16:creationId xmlns:a16="http://schemas.microsoft.com/office/drawing/2014/main" id="{4851D5D3-E384-48D1-B75B-7642A79BED18}"/>
              </a:ext>
            </a:extLst>
          </p:cNvPr>
          <p:cNvSpPr txBox="1">
            <a:spLocks/>
          </p:cNvSpPr>
          <p:nvPr/>
        </p:nvSpPr>
        <p:spPr bwMode="auto">
          <a:xfrm>
            <a:off x="4716661" y="5013176"/>
            <a:ext cx="3887787" cy="29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1" name="TextBox 10">
            <a:hlinkClick r:id="rId6"/>
            <a:extLst>
              <a:ext uri="{FF2B5EF4-FFF2-40B4-BE49-F238E27FC236}">
                <a16:creationId xmlns:a16="http://schemas.microsoft.com/office/drawing/2014/main" id="{82528075-9143-4242-A32D-52038E1576AF}"/>
              </a:ext>
            </a:extLst>
          </p:cNvPr>
          <p:cNvSpPr txBox="1"/>
          <p:nvPr/>
        </p:nvSpPr>
        <p:spPr>
          <a:xfrm>
            <a:off x="4644008" y="5405214"/>
            <a:ext cx="4105275"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Health &amp; Safety Executive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9BFD0771-9A1F-4BBC-A34B-59DE876411D5}"/>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Health Visitor</a:t>
            </a:r>
          </a:p>
        </p:txBody>
      </p:sp>
      <p:sp>
        <p:nvSpPr>
          <p:cNvPr id="9" name="TextBox 8">
            <a:hlinkClick r:id="rId2" action="ppaction://hlinksldjump"/>
            <a:extLst>
              <a:ext uri="{FF2B5EF4-FFF2-40B4-BE49-F238E27FC236}">
                <a16:creationId xmlns:a16="http://schemas.microsoft.com/office/drawing/2014/main" id="{2E3EFF4F-9DF2-40E4-867D-495469E4755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8349F939-1C94-4983-976B-E0A7B5ED225C}"/>
              </a:ext>
            </a:extLst>
          </p:cNvPr>
          <p:cNvSpPr txBox="1"/>
          <p:nvPr/>
        </p:nvSpPr>
        <p:spPr>
          <a:xfrm>
            <a:off x="250825" y="1946275"/>
            <a:ext cx="4177159" cy="270843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visit people in their homes and give them information, practical care and support to help them stay healthy.</a:t>
            </a:r>
          </a:p>
          <a:p>
            <a:pPr eaLnBrk="1" hangingPunct="1">
              <a:spcAft>
                <a:spcPts val="600"/>
              </a:spcAft>
              <a:defRPr/>
            </a:pPr>
            <a:r>
              <a:rPr lang="en-GB" sz="1600" dirty="0">
                <a:latin typeface="Century Gothic" pitchFamily="34" charset="0"/>
              </a:rPr>
              <a:t>Health visitors are experienced and qualified registered nurses or midwives.</a:t>
            </a:r>
          </a:p>
          <a:p>
            <a:pPr eaLnBrk="1" hangingPunct="1">
              <a:spcAft>
                <a:spcPts val="600"/>
              </a:spcAft>
              <a:defRPr/>
            </a:pPr>
            <a:r>
              <a:rPr lang="en-GB" sz="1600" dirty="0">
                <a:latin typeface="Century Gothic" pitchFamily="34" charset="0"/>
              </a:rPr>
              <a:t>You’d visit people of all ages and backgrounds. You’d focus on people who need special help, such as new mothers and their babies.</a:t>
            </a:r>
          </a:p>
        </p:txBody>
      </p:sp>
      <p:sp>
        <p:nvSpPr>
          <p:cNvPr id="14" name="TextBox 13">
            <a:hlinkClick r:id="rId3"/>
            <a:extLst>
              <a:ext uri="{FF2B5EF4-FFF2-40B4-BE49-F238E27FC236}">
                <a16:creationId xmlns:a16="http://schemas.microsoft.com/office/drawing/2014/main" id="{0D99F805-DD79-4BDD-9E6A-680911D19BD2}"/>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7" name="TextBox 6">
            <a:hlinkClick r:id="rId4"/>
            <a:extLst>
              <a:ext uri="{FF2B5EF4-FFF2-40B4-BE49-F238E27FC236}">
                <a16:creationId xmlns:a16="http://schemas.microsoft.com/office/drawing/2014/main" id="{9E80508C-124D-45D5-866D-C240C2F0263C}"/>
              </a:ext>
            </a:extLst>
          </p:cNvPr>
          <p:cNvSpPr txBox="1"/>
          <p:nvPr/>
        </p:nvSpPr>
        <p:spPr>
          <a:xfrm>
            <a:off x="4643438" y="5805488"/>
            <a:ext cx="4217987" cy="3698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u="sng" dirty="0">
                <a:solidFill>
                  <a:srgbClr val="0000FF"/>
                </a:solidFill>
                <a:latin typeface="Century Gothic" panose="020B0502020202020204" pitchFamily="34" charset="0"/>
              </a:rPr>
              <a:t>NHS Profiles</a:t>
            </a:r>
          </a:p>
        </p:txBody>
      </p:sp>
      <p:pic>
        <p:nvPicPr>
          <p:cNvPr id="114696" name="Picture 8">
            <a:hlinkClick r:id="rId5"/>
            <a:extLst>
              <a:ext uri="{FF2B5EF4-FFF2-40B4-BE49-F238E27FC236}">
                <a16:creationId xmlns:a16="http://schemas.microsoft.com/office/drawing/2014/main" id="{1E812695-6497-4D05-A09D-6F6CD5349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1772816"/>
            <a:ext cx="278765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hlinkClick r:id="rId7" action="ppaction://hlinksldjump"/>
            <a:extLst>
              <a:ext uri="{FF2B5EF4-FFF2-40B4-BE49-F238E27FC236}">
                <a16:creationId xmlns:a16="http://schemas.microsoft.com/office/drawing/2014/main" id="{FB91D7E8-6D3B-4BFF-AC4E-F100E5E68FD1}"/>
              </a:ext>
            </a:extLst>
          </p:cNvPr>
          <p:cNvSpPr txBox="1"/>
          <p:nvPr/>
        </p:nvSpPr>
        <p:spPr>
          <a:xfrm>
            <a:off x="251520"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1" name="TextBox 10">
            <a:hlinkClick r:id="rId8" action="ppaction://hlinksldjump"/>
            <a:extLst>
              <a:ext uri="{FF2B5EF4-FFF2-40B4-BE49-F238E27FC236}">
                <a16:creationId xmlns:a16="http://schemas.microsoft.com/office/drawing/2014/main" id="{D162FE81-F064-4B75-A307-E4C058E77266}"/>
              </a:ext>
            </a:extLst>
          </p:cNvPr>
          <p:cNvSpPr txBox="1"/>
          <p:nvPr/>
        </p:nvSpPr>
        <p:spPr>
          <a:xfrm>
            <a:off x="251520"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itle 1">
            <a:extLst>
              <a:ext uri="{FF2B5EF4-FFF2-40B4-BE49-F238E27FC236}">
                <a16:creationId xmlns:a16="http://schemas.microsoft.com/office/drawing/2014/main" id="{ABAB4C99-4D6E-4437-AA41-7905536FD806}"/>
              </a:ext>
            </a:extLst>
          </p:cNvPr>
          <p:cNvSpPr txBox="1">
            <a:spLocks/>
          </p:cNvSpPr>
          <p:nvPr/>
        </p:nvSpPr>
        <p:spPr bwMode="auto">
          <a:xfrm>
            <a:off x="5508104" y="4877569"/>
            <a:ext cx="278765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94880431-B436-42B9-A9CB-C80AF1545CCC}"/>
              </a:ext>
            </a:extLst>
          </p:cNvPr>
          <p:cNvSpPr>
            <a:spLocks noGrp="1"/>
          </p:cNvSpPr>
          <p:nvPr>
            <p:ph type="ctrTitle"/>
          </p:nvPr>
        </p:nvSpPr>
        <p:spPr>
          <a:xfrm>
            <a:off x="4500561" y="692150"/>
            <a:ext cx="4176713" cy="822325"/>
          </a:xfrm>
        </p:spPr>
        <p:txBody>
          <a:bodyPr/>
          <a:lstStyle/>
          <a:p>
            <a:pPr eaLnBrk="1" hangingPunct="1"/>
            <a:r>
              <a:rPr lang="en-GB" altLang="en-US" sz="3600" dirty="0">
                <a:solidFill>
                  <a:srgbClr val="0033CC"/>
                </a:solidFill>
                <a:latin typeface="Century Gothic" panose="020B0502020202020204" pitchFamily="34" charset="0"/>
              </a:rPr>
              <a:t>Heating Engineer</a:t>
            </a:r>
          </a:p>
        </p:txBody>
      </p:sp>
      <p:sp>
        <p:nvSpPr>
          <p:cNvPr id="9" name="TextBox 8">
            <a:hlinkClick r:id="rId2" action="ppaction://hlinksldjump"/>
            <a:extLst>
              <a:ext uri="{FF2B5EF4-FFF2-40B4-BE49-F238E27FC236}">
                <a16:creationId xmlns:a16="http://schemas.microsoft.com/office/drawing/2014/main" id="{FBD2CFB9-9536-4CB9-97BD-4538B383A18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CB62D86-AC6E-4DBB-9720-9CEEC75C6770}"/>
              </a:ext>
            </a:extLst>
          </p:cNvPr>
          <p:cNvSpPr txBox="1"/>
          <p:nvPr/>
        </p:nvSpPr>
        <p:spPr>
          <a:xfrm>
            <a:off x="4500561" y="1949638"/>
            <a:ext cx="4176713" cy="31239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install and service heating and air conditioning systems. You’d help people and organisations save energy by making the systems as efficient as possible.</a:t>
            </a:r>
          </a:p>
          <a:p>
            <a:pPr eaLnBrk="1" hangingPunct="1">
              <a:spcAft>
                <a:spcPts val="600"/>
              </a:spcAft>
              <a:defRPr/>
            </a:pPr>
            <a:r>
              <a:rPr lang="en-GB" sz="1600" dirty="0">
                <a:latin typeface="Century Gothic" pitchFamily="34" charset="0"/>
              </a:rPr>
              <a:t>You’d work on systems in large buildings like office blocks, factories, schools and hospitals. You would make sure that systems work as efficiently as possible to reduce fossil fuel consumption, carbon emissions and help people to save energy.</a:t>
            </a:r>
          </a:p>
        </p:txBody>
      </p:sp>
      <p:sp>
        <p:nvSpPr>
          <p:cNvPr id="14" name="TextBox 13">
            <a:hlinkClick r:id="rId3"/>
            <a:extLst>
              <a:ext uri="{FF2B5EF4-FFF2-40B4-BE49-F238E27FC236}">
                <a16:creationId xmlns:a16="http://schemas.microsoft.com/office/drawing/2014/main" id="{38EFE064-FC4E-4049-96A6-D65381C3A856}"/>
              </a:ext>
            </a:extLst>
          </p:cNvPr>
          <p:cNvSpPr txBox="1"/>
          <p:nvPr/>
        </p:nvSpPr>
        <p:spPr>
          <a:xfrm>
            <a:off x="4716463" y="6237288"/>
            <a:ext cx="4176712"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0" name="TextBox 9">
            <a:hlinkClick r:id="rId5" action="ppaction://hlinksldjump"/>
            <a:extLst>
              <a:ext uri="{FF2B5EF4-FFF2-40B4-BE49-F238E27FC236}">
                <a16:creationId xmlns:a16="http://schemas.microsoft.com/office/drawing/2014/main" id="{D162FE81-F064-4B75-A307-E4C058E77266}"/>
              </a:ext>
            </a:extLst>
          </p:cNvPr>
          <p:cNvSpPr txBox="1"/>
          <p:nvPr/>
        </p:nvSpPr>
        <p:spPr>
          <a:xfrm>
            <a:off x="251520"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pic>
        <p:nvPicPr>
          <p:cNvPr id="3" name="Picture 2" descr="A picture containing indoor, sitting, table, counter&#10;&#10;Description automatically generated">
            <a:extLst>
              <a:ext uri="{FF2B5EF4-FFF2-40B4-BE49-F238E27FC236}">
                <a16:creationId xmlns:a16="http://schemas.microsoft.com/office/drawing/2014/main" id="{06D9C995-B489-485F-8C6F-6ECC884BC9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3863" y="1124744"/>
            <a:ext cx="3389393" cy="4514474"/>
          </a:xfrm>
          <a:prstGeom prst="rect">
            <a:avLst/>
          </a:prstGeom>
        </p:spPr>
      </p:pic>
      <p:sp>
        <p:nvSpPr>
          <p:cNvPr id="11" name="Title 1">
            <a:extLst>
              <a:ext uri="{FF2B5EF4-FFF2-40B4-BE49-F238E27FC236}">
                <a16:creationId xmlns:a16="http://schemas.microsoft.com/office/drawing/2014/main" id="{CA4F09A4-99D5-4871-942F-C74B02684F6A}"/>
              </a:ext>
            </a:extLst>
          </p:cNvPr>
          <p:cNvSpPr txBox="1">
            <a:spLocks/>
          </p:cNvSpPr>
          <p:nvPr/>
        </p:nvSpPr>
        <p:spPr bwMode="auto">
          <a:xfrm>
            <a:off x="423863" y="5677226"/>
            <a:ext cx="3422134" cy="2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9B0CFFB-9BB4-46D2-ACDC-17AB505A9552}"/>
              </a:ext>
            </a:extLst>
          </p:cNvPr>
          <p:cNvSpPr>
            <a:spLocks noGrp="1"/>
          </p:cNvSpPr>
          <p:nvPr>
            <p:ph type="ctrTitle"/>
          </p:nvPr>
        </p:nvSpPr>
        <p:spPr>
          <a:xfrm>
            <a:off x="245768" y="752018"/>
            <a:ext cx="4487655" cy="610120"/>
          </a:xfrm>
        </p:spPr>
        <p:txBody>
          <a:bodyPr/>
          <a:lstStyle/>
          <a:p>
            <a:pPr eaLnBrk="1" hangingPunct="1"/>
            <a:r>
              <a:rPr lang="en-GB" altLang="en-US" sz="3600" dirty="0">
                <a:solidFill>
                  <a:srgbClr val="0033CC"/>
                </a:solidFill>
                <a:latin typeface="Century Gothic" panose="020B0502020202020204" pitchFamily="34" charset="0"/>
              </a:rPr>
              <a:t>Horticulture Worker</a:t>
            </a:r>
          </a:p>
        </p:txBody>
      </p:sp>
      <p:sp>
        <p:nvSpPr>
          <p:cNvPr id="9" name="TextBox 8">
            <a:hlinkClick r:id="rId2" action="ppaction://hlinksldjump"/>
            <a:extLst>
              <a:ext uri="{FF2B5EF4-FFF2-40B4-BE49-F238E27FC236}">
                <a16:creationId xmlns:a16="http://schemas.microsoft.com/office/drawing/2014/main" id="{4A718B4D-9620-4E3A-82DA-3C6EE885AE63}"/>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4A062D8-2DF2-43C7-AB7D-3EBCB0B53B61}"/>
              </a:ext>
            </a:extLst>
          </p:cNvPr>
          <p:cNvSpPr txBox="1"/>
          <p:nvPr/>
        </p:nvSpPr>
        <p:spPr>
          <a:xfrm>
            <a:off x="4733423" y="836712"/>
            <a:ext cx="4132423" cy="384720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grow plants for decoration or to produce food, sell plants in a garden centre or look after plants in parks and gardens.</a:t>
            </a:r>
          </a:p>
          <a:p>
            <a:pPr eaLnBrk="1" hangingPunct="1">
              <a:spcAft>
                <a:spcPts val="600"/>
              </a:spcAft>
              <a:defRPr/>
            </a:pPr>
            <a:r>
              <a:rPr lang="en-GB" sz="1600" dirty="0">
                <a:latin typeface="Century Gothic" pitchFamily="34" charset="0"/>
              </a:rPr>
              <a:t>You could grow plants for:</a:t>
            </a:r>
          </a:p>
          <a:p>
            <a:pPr marL="165100" indent="-165100" eaLnBrk="1" hangingPunct="1">
              <a:spcAft>
                <a:spcPts val="600"/>
              </a:spcAft>
              <a:buFont typeface="Arial" panose="020B0604020202020204" pitchFamily="34" charset="0"/>
              <a:buChar char="•"/>
              <a:defRPr/>
            </a:pPr>
            <a:r>
              <a:rPr lang="en-GB" sz="1600" dirty="0">
                <a:latin typeface="Century Gothic" pitchFamily="34" charset="0"/>
              </a:rPr>
              <a:t>Production horticulture, where you’d produce and sell plants either for food or decoration</a:t>
            </a:r>
          </a:p>
          <a:p>
            <a:pPr marL="165100" indent="-165100" eaLnBrk="1" hangingPunct="1">
              <a:spcAft>
                <a:spcPts val="600"/>
              </a:spcAft>
              <a:buFont typeface="Arial" panose="020B0604020202020204" pitchFamily="34" charset="0"/>
              <a:buChar char="•"/>
              <a:defRPr/>
            </a:pPr>
            <a:r>
              <a:rPr lang="en-GB" sz="1600" dirty="0">
                <a:latin typeface="Century Gothic" pitchFamily="34" charset="0"/>
              </a:rPr>
              <a:t>Garden centres where you’d sell plants to the public</a:t>
            </a:r>
          </a:p>
          <a:p>
            <a:pPr marL="165100" indent="-165100" eaLnBrk="1" hangingPunct="1">
              <a:spcAft>
                <a:spcPts val="600"/>
              </a:spcAft>
              <a:buFont typeface="Arial" panose="020B0604020202020204" pitchFamily="34" charset="0"/>
              <a:buChar char="•"/>
              <a:defRPr/>
            </a:pPr>
            <a:r>
              <a:rPr lang="en-GB" sz="1600" dirty="0">
                <a:latin typeface="Century Gothic" pitchFamily="34" charset="0"/>
              </a:rPr>
              <a:t>Parks and gardens where you’d look after plants in private gardens, public parks and green spaces, historic gardens or botanic gardens</a:t>
            </a:r>
          </a:p>
        </p:txBody>
      </p:sp>
      <p:sp>
        <p:nvSpPr>
          <p:cNvPr id="14" name="TextBox 13">
            <a:hlinkClick r:id="rId3"/>
            <a:extLst>
              <a:ext uri="{FF2B5EF4-FFF2-40B4-BE49-F238E27FC236}">
                <a16:creationId xmlns:a16="http://schemas.microsoft.com/office/drawing/2014/main" id="{86252E9B-EEC4-484B-BFE1-F49741143D09}"/>
              </a:ext>
            </a:extLst>
          </p:cNvPr>
          <p:cNvSpPr txBox="1"/>
          <p:nvPr/>
        </p:nvSpPr>
        <p:spPr>
          <a:xfrm>
            <a:off x="4675188" y="6124575"/>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9" name="TextBox 18">
            <a:hlinkClick r:id="rId4" action="ppaction://hlinksldjump"/>
            <a:extLst>
              <a:ext uri="{FF2B5EF4-FFF2-40B4-BE49-F238E27FC236}">
                <a16:creationId xmlns:a16="http://schemas.microsoft.com/office/drawing/2014/main" id="{FB91D7E8-6D3B-4BFF-AC4E-F100E5E68FD1}"/>
              </a:ext>
            </a:extLst>
          </p:cNvPr>
          <p:cNvSpPr txBox="1"/>
          <p:nvPr/>
        </p:nvSpPr>
        <p:spPr>
          <a:xfrm>
            <a:off x="323528"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0" name="Title 1">
            <a:extLst>
              <a:ext uri="{FF2B5EF4-FFF2-40B4-BE49-F238E27FC236}">
                <a16:creationId xmlns:a16="http://schemas.microsoft.com/office/drawing/2014/main" id="{3353A134-3DAD-47A4-931A-CD4737CD1B4A}"/>
              </a:ext>
            </a:extLst>
          </p:cNvPr>
          <p:cNvSpPr txBox="1">
            <a:spLocks/>
          </p:cNvSpPr>
          <p:nvPr/>
        </p:nvSpPr>
        <p:spPr bwMode="auto">
          <a:xfrm>
            <a:off x="278154" y="5261137"/>
            <a:ext cx="4217987"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Royal Botanic Garden Edinburgh.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1" name="TextBox 10">
            <a:hlinkClick r:id="rId5"/>
            <a:extLst>
              <a:ext uri="{FF2B5EF4-FFF2-40B4-BE49-F238E27FC236}">
                <a16:creationId xmlns:a16="http://schemas.microsoft.com/office/drawing/2014/main" id="{F5EE853F-F947-45A6-B016-C8AFEB2B49D8}"/>
              </a:ext>
            </a:extLst>
          </p:cNvPr>
          <p:cNvSpPr txBox="1"/>
          <p:nvPr/>
        </p:nvSpPr>
        <p:spPr>
          <a:xfrm>
            <a:off x="4674493" y="558924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Royal Botanic Garden</a:t>
            </a:r>
          </a:p>
        </p:txBody>
      </p:sp>
      <p:pic>
        <p:nvPicPr>
          <p:cNvPr id="3" name="Picture 2" descr="A tree in a forest&#10;&#10;Description automatically generated">
            <a:hlinkClick r:id="rId5"/>
            <a:extLst>
              <a:ext uri="{FF2B5EF4-FFF2-40B4-BE49-F238E27FC236}">
                <a16:creationId xmlns:a16="http://schemas.microsoft.com/office/drawing/2014/main" id="{99986019-B063-4DEC-8795-B5F0F44BA6C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245768" y="1497423"/>
            <a:ext cx="4250374" cy="3768080"/>
          </a:xfrm>
          <a:prstGeom prst="rect">
            <a:avLst/>
          </a:prstGeom>
        </p:spPr>
      </p:pic>
      <p:sp>
        <p:nvSpPr>
          <p:cNvPr id="2" name="TextBox 1">
            <a:hlinkClick r:id="rId7"/>
            <a:extLst>
              <a:ext uri="{FF2B5EF4-FFF2-40B4-BE49-F238E27FC236}">
                <a16:creationId xmlns:a16="http://schemas.microsoft.com/office/drawing/2014/main" id="{E9F98E02-B40E-BB26-6693-4430D2763212}"/>
              </a:ext>
            </a:extLst>
          </p:cNvPr>
          <p:cNvSpPr txBox="1"/>
          <p:nvPr/>
        </p:nvSpPr>
        <p:spPr>
          <a:xfrm>
            <a:off x="4644008" y="5045114"/>
            <a:ext cx="424767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hlinkClick r:id="rId7"/>
              </a:rPr>
              <a:t>Lantra</a:t>
            </a:r>
            <a:r>
              <a:rPr lang="en-US" sz="2000" u="sng" dirty="0">
                <a:solidFill>
                  <a:srgbClr val="0000FF"/>
                </a:solidFill>
                <a:latin typeface="Century Gothic" panose="020B0502020202020204" pitchFamily="34" charset="0"/>
                <a:hlinkClick r:id="rId7"/>
              </a:rPr>
              <a:t> Scotland Profile</a:t>
            </a:r>
            <a:endParaRPr lang="en-US" sz="2000" u="sng" dirty="0">
              <a:solidFill>
                <a:srgbClr val="0000FF"/>
              </a:solidFill>
              <a:latin typeface="Century Gothic" panose="020B0502020202020204" pitchFamily="34" charset="0"/>
              <a:hlinkClick r:id="rId8"/>
            </a:endParaRPr>
          </a:p>
        </p:txBody>
      </p:sp>
    </p:spTree>
    <p:extLst>
      <p:ext uri="{BB962C8B-B14F-4D97-AF65-F5344CB8AC3E}">
        <p14:creationId xmlns:p14="http://schemas.microsoft.com/office/powerpoint/2010/main" val="186619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hlinkClick r:id="rId2" action="ppaction://hlinksldjump"/>
            <a:extLst>
              <a:ext uri="{FF2B5EF4-FFF2-40B4-BE49-F238E27FC236}">
                <a16:creationId xmlns:a16="http://schemas.microsoft.com/office/drawing/2014/main" id="{CD7F28CA-917C-4835-A19F-497FED86A928}"/>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20" name="TextBox 19">
            <a:hlinkClick r:id="rId3" action="ppaction://hlinksldjump"/>
            <a:extLst>
              <a:ext uri="{FF2B5EF4-FFF2-40B4-BE49-F238E27FC236}">
                <a16:creationId xmlns:a16="http://schemas.microsoft.com/office/drawing/2014/main" id="{AEB28103-4771-41D6-84A8-FFCAE570FF9C}"/>
              </a:ext>
            </a:extLst>
          </p:cNvPr>
          <p:cNvSpPr txBox="1"/>
          <p:nvPr/>
        </p:nvSpPr>
        <p:spPr>
          <a:xfrm>
            <a:off x="6227763" y="165100"/>
            <a:ext cx="2773362" cy="5238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S3 Chemistry</a:t>
            </a:r>
          </a:p>
        </p:txBody>
      </p:sp>
      <p:sp>
        <p:nvSpPr>
          <p:cNvPr id="21" name="Title 1">
            <a:extLst>
              <a:ext uri="{FF2B5EF4-FFF2-40B4-BE49-F238E27FC236}">
                <a16:creationId xmlns:a16="http://schemas.microsoft.com/office/drawing/2014/main" id="{B2CC648E-1480-4D01-B0E4-C40B890EE5FA}"/>
              </a:ext>
            </a:extLst>
          </p:cNvPr>
          <p:cNvSpPr>
            <a:spLocks noGrp="1"/>
          </p:cNvSpPr>
          <p:nvPr>
            <p:ph type="ctrTitle"/>
          </p:nvPr>
        </p:nvSpPr>
        <p:spPr>
          <a:xfrm>
            <a:off x="611188" y="548680"/>
            <a:ext cx="7772400" cy="1109663"/>
          </a:xfrm>
        </p:spPr>
        <p:txBody>
          <a:bodyPr/>
          <a:lstStyle/>
          <a:p>
            <a:r>
              <a:rPr lang="en-GB" altLang="en-US" sz="3600" dirty="0">
                <a:solidFill>
                  <a:srgbClr val="0033CC"/>
                </a:solidFill>
                <a:latin typeface="Century Gothic" panose="020B0502020202020204" pitchFamily="34" charset="0"/>
              </a:rPr>
              <a:t>Processes of the Planet</a:t>
            </a:r>
          </a:p>
        </p:txBody>
      </p:sp>
      <p:sp>
        <p:nvSpPr>
          <p:cNvPr id="22" name="TextBox 21">
            <a:hlinkClick r:id="rId4" action="ppaction://hlinksldjump"/>
            <a:extLst>
              <a:ext uri="{FF2B5EF4-FFF2-40B4-BE49-F238E27FC236}">
                <a16:creationId xmlns:a16="http://schemas.microsoft.com/office/drawing/2014/main" id="{58BDEDBA-94FD-418F-BD75-4C8A5C883CCE}"/>
              </a:ext>
            </a:extLst>
          </p:cNvPr>
          <p:cNvSpPr txBox="1"/>
          <p:nvPr/>
        </p:nvSpPr>
        <p:spPr>
          <a:xfrm>
            <a:off x="6084168" y="165100"/>
            <a:ext cx="2916957" cy="5238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Planet Earth</a:t>
            </a:r>
          </a:p>
        </p:txBody>
      </p:sp>
      <p:sp>
        <p:nvSpPr>
          <p:cNvPr id="23" name="TextBox 22">
            <a:hlinkClick r:id="rId5"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24" name="TextBox 23">
            <a:hlinkClick r:id="rId6"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29" name="TextBox 28">
            <a:hlinkClick r:id="rId7" action="ppaction://hlinksldjump"/>
            <a:extLst>
              <a:ext uri="{FF2B5EF4-FFF2-40B4-BE49-F238E27FC236}">
                <a16:creationId xmlns:a16="http://schemas.microsoft.com/office/drawing/2014/main" id="{140B634E-E1AC-43CB-A2A3-14C6E498FD57}"/>
              </a:ext>
            </a:extLst>
          </p:cNvPr>
          <p:cNvSpPr txBox="1"/>
          <p:nvPr/>
        </p:nvSpPr>
        <p:spPr>
          <a:xfrm>
            <a:off x="338336" y="414908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Energy Engineer</a:t>
            </a:r>
          </a:p>
        </p:txBody>
      </p:sp>
      <p:sp>
        <p:nvSpPr>
          <p:cNvPr id="30" name="TextBox 29">
            <a:hlinkClick r:id="rId8" action="ppaction://hlinksldjump"/>
            <a:extLst>
              <a:ext uri="{FF2B5EF4-FFF2-40B4-BE49-F238E27FC236}">
                <a16:creationId xmlns:a16="http://schemas.microsoft.com/office/drawing/2014/main" id="{A20B14A8-22AA-473A-A410-1810A95B5D48}"/>
              </a:ext>
            </a:extLst>
          </p:cNvPr>
          <p:cNvSpPr txBox="1"/>
          <p:nvPr/>
        </p:nvSpPr>
        <p:spPr>
          <a:xfrm>
            <a:off x="338336" y="5453717"/>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Environmental Consultant</a:t>
            </a:r>
          </a:p>
        </p:txBody>
      </p:sp>
      <p:sp>
        <p:nvSpPr>
          <p:cNvPr id="31" name="TextBox 30">
            <a:hlinkClick r:id="rId9" action="ppaction://hlinksldjump"/>
            <a:extLst>
              <a:ext uri="{FF2B5EF4-FFF2-40B4-BE49-F238E27FC236}">
                <a16:creationId xmlns:a16="http://schemas.microsoft.com/office/drawing/2014/main" id="{304296F6-25BD-41EA-9261-07B0A934AC0D}"/>
              </a:ext>
            </a:extLst>
          </p:cNvPr>
          <p:cNvSpPr txBox="1"/>
          <p:nvPr/>
        </p:nvSpPr>
        <p:spPr>
          <a:xfrm>
            <a:off x="338336" y="285293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Chemical Engineer</a:t>
            </a:r>
            <a:endParaRPr lang="en-US" dirty="0">
              <a:solidFill>
                <a:srgbClr val="0033CC"/>
              </a:solidFill>
              <a:latin typeface="Century Gothic" panose="020B0502020202020204" pitchFamily="34" charset="0"/>
            </a:endParaRPr>
          </a:p>
        </p:txBody>
      </p:sp>
      <p:sp>
        <p:nvSpPr>
          <p:cNvPr id="32" name="TextBox 31">
            <a:hlinkClick r:id="rId10" action="ppaction://hlinksldjump"/>
            <a:extLst>
              <a:ext uri="{FF2B5EF4-FFF2-40B4-BE49-F238E27FC236}">
                <a16:creationId xmlns:a16="http://schemas.microsoft.com/office/drawing/2014/main" id="{0B86D3FA-06A4-477E-BA5C-1FA70E6844D7}"/>
              </a:ext>
            </a:extLst>
          </p:cNvPr>
          <p:cNvSpPr txBox="1"/>
          <p:nvPr/>
        </p:nvSpPr>
        <p:spPr>
          <a:xfrm>
            <a:off x="338336" y="328498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Chemist</a:t>
            </a:r>
          </a:p>
        </p:txBody>
      </p:sp>
      <p:sp>
        <p:nvSpPr>
          <p:cNvPr id="33" name="TextBox 32">
            <a:hlinkClick r:id="rId11" action="ppaction://hlinksldjump"/>
            <a:extLst>
              <a:ext uri="{FF2B5EF4-FFF2-40B4-BE49-F238E27FC236}">
                <a16:creationId xmlns:a16="http://schemas.microsoft.com/office/drawing/2014/main" id="{BBCA4352-A65E-4604-A9F3-526C072C6308}"/>
              </a:ext>
            </a:extLst>
          </p:cNvPr>
          <p:cNvSpPr txBox="1"/>
          <p:nvPr/>
        </p:nvSpPr>
        <p:spPr>
          <a:xfrm>
            <a:off x="5082358" y="413978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Mechanical Engineer</a:t>
            </a:r>
            <a:endParaRPr lang="en-US" dirty="0">
              <a:solidFill>
                <a:srgbClr val="0033CC"/>
              </a:solidFill>
              <a:latin typeface="Century Gothic" panose="020B0502020202020204" pitchFamily="34" charset="0"/>
            </a:endParaRPr>
          </a:p>
        </p:txBody>
      </p:sp>
      <p:sp>
        <p:nvSpPr>
          <p:cNvPr id="34" name="TextBox 33">
            <a:hlinkClick r:id="rId12" action="ppaction://hlinksldjump"/>
            <a:extLst>
              <a:ext uri="{FF2B5EF4-FFF2-40B4-BE49-F238E27FC236}">
                <a16:creationId xmlns:a16="http://schemas.microsoft.com/office/drawing/2014/main" id="{17B14721-2087-46E5-ADD2-686D60D27CCC}"/>
              </a:ext>
            </a:extLst>
          </p:cNvPr>
          <p:cNvSpPr txBox="1"/>
          <p:nvPr/>
        </p:nvSpPr>
        <p:spPr>
          <a:xfrm>
            <a:off x="338336" y="458112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Researcher</a:t>
            </a:r>
            <a:endParaRPr lang="en-US" dirty="0">
              <a:solidFill>
                <a:srgbClr val="0033CC"/>
              </a:solidFill>
              <a:latin typeface="Century Gothic" panose="020B0502020202020204" pitchFamily="34" charset="0"/>
            </a:endParaRPr>
          </a:p>
        </p:txBody>
      </p:sp>
      <p:sp>
        <p:nvSpPr>
          <p:cNvPr id="35" name="TextBox 34">
            <a:hlinkClick r:id="rId13" action="ppaction://hlinksldjump"/>
            <a:extLst>
              <a:ext uri="{FF2B5EF4-FFF2-40B4-BE49-F238E27FC236}">
                <a16:creationId xmlns:a16="http://schemas.microsoft.com/office/drawing/2014/main" id="{C4AA9270-9ED0-4A1E-8FDA-04E6DD638F23}"/>
              </a:ext>
            </a:extLst>
          </p:cNvPr>
          <p:cNvSpPr txBox="1"/>
          <p:nvPr/>
        </p:nvSpPr>
        <p:spPr>
          <a:xfrm>
            <a:off x="5082358" y="284364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Laboratory Technician</a:t>
            </a:r>
          </a:p>
        </p:txBody>
      </p:sp>
      <p:sp>
        <p:nvSpPr>
          <p:cNvPr id="36" name="TextBox 35">
            <a:hlinkClick r:id="rId14" action="ppaction://hlinksldjump"/>
            <a:extLst>
              <a:ext uri="{FF2B5EF4-FFF2-40B4-BE49-F238E27FC236}">
                <a16:creationId xmlns:a16="http://schemas.microsoft.com/office/drawing/2014/main" id="{285923DA-1665-47A3-8614-799A7A64FD9F}"/>
              </a:ext>
            </a:extLst>
          </p:cNvPr>
          <p:cNvSpPr txBox="1"/>
          <p:nvPr/>
        </p:nvSpPr>
        <p:spPr>
          <a:xfrm>
            <a:off x="5082358" y="154750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Environmental Scientist</a:t>
            </a:r>
          </a:p>
        </p:txBody>
      </p:sp>
      <p:sp>
        <p:nvSpPr>
          <p:cNvPr id="25" name="TextBox 24">
            <a:hlinkClick r:id="rId15" action="ppaction://hlinksldjump"/>
            <a:extLst>
              <a:ext uri="{FF2B5EF4-FFF2-40B4-BE49-F238E27FC236}">
                <a16:creationId xmlns:a16="http://schemas.microsoft.com/office/drawing/2014/main" id="{41FD8435-CE87-4C15-8446-2D772DB21729}"/>
              </a:ext>
            </a:extLst>
          </p:cNvPr>
          <p:cNvSpPr txBox="1"/>
          <p:nvPr/>
        </p:nvSpPr>
        <p:spPr>
          <a:xfrm>
            <a:off x="338336" y="154750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Architect</a:t>
            </a:r>
          </a:p>
        </p:txBody>
      </p:sp>
      <p:sp>
        <p:nvSpPr>
          <p:cNvPr id="26" name="TextBox 25">
            <a:hlinkClick r:id="rId16" action="ppaction://hlinksldjump"/>
            <a:extLst>
              <a:ext uri="{FF2B5EF4-FFF2-40B4-BE49-F238E27FC236}">
                <a16:creationId xmlns:a16="http://schemas.microsoft.com/office/drawing/2014/main" id="{A92E7739-1B19-41F5-BED2-1FB14D21CC0B}"/>
              </a:ext>
            </a:extLst>
          </p:cNvPr>
          <p:cNvSpPr txBox="1"/>
          <p:nvPr/>
        </p:nvSpPr>
        <p:spPr>
          <a:xfrm>
            <a:off x="338336" y="37170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Design Engineer</a:t>
            </a:r>
            <a:endParaRPr lang="en-US" dirty="0">
              <a:solidFill>
                <a:srgbClr val="0033CC"/>
              </a:solidFill>
              <a:latin typeface="Century Gothic" panose="020B0502020202020204" pitchFamily="34" charset="0"/>
            </a:endParaRPr>
          </a:p>
        </p:txBody>
      </p:sp>
      <p:sp>
        <p:nvSpPr>
          <p:cNvPr id="27" name="TextBox 26">
            <a:hlinkClick r:id="rId17" action="ppaction://hlinksldjump"/>
            <a:extLst>
              <a:ext uri="{FF2B5EF4-FFF2-40B4-BE49-F238E27FC236}">
                <a16:creationId xmlns:a16="http://schemas.microsoft.com/office/drawing/2014/main" id="{6C0606C0-EE81-4188-A804-9086080E2D5C}"/>
              </a:ext>
            </a:extLst>
          </p:cNvPr>
          <p:cNvSpPr txBox="1"/>
          <p:nvPr/>
        </p:nvSpPr>
        <p:spPr>
          <a:xfrm>
            <a:off x="336498" y="501317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Engineering Apprenticeships</a:t>
            </a:r>
          </a:p>
        </p:txBody>
      </p:sp>
      <p:sp>
        <p:nvSpPr>
          <p:cNvPr id="28" name="TextBox 27">
            <a:hlinkClick r:id="rId18" action="ppaction://hlinksldjump"/>
            <a:extLst>
              <a:ext uri="{FF2B5EF4-FFF2-40B4-BE49-F238E27FC236}">
                <a16:creationId xmlns:a16="http://schemas.microsoft.com/office/drawing/2014/main" id="{6C77A63E-B646-458D-971E-1C62C4E92BA0}"/>
              </a:ext>
            </a:extLst>
          </p:cNvPr>
          <p:cNvSpPr txBox="1"/>
          <p:nvPr/>
        </p:nvSpPr>
        <p:spPr>
          <a:xfrm>
            <a:off x="5082358" y="3707740"/>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Materials Scientist</a:t>
            </a:r>
          </a:p>
        </p:txBody>
      </p:sp>
      <p:sp>
        <p:nvSpPr>
          <p:cNvPr id="39" name="TextBox 38">
            <a:hlinkClick r:id="rId19" action="ppaction://hlinksldjump"/>
            <a:extLst>
              <a:ext uri="{FF2B5EF4-FFF2-40B4-BE49-F238E27FC236}">
                <a16:creationId xmlns:a16="http://schemas.microsoft.com/office/drawing/2014/main" id="{B77A5AA7-2237-4EC0-9A75-421332DDEA11}"/>
              </a:ext>
            </a:extLst>
          </p:cNvPr>
          <p:cNvSpPr txBox="1"/>
          <p:nvPr/>
        </p:nvSpPr>
        <p:spPr>
          <a:xfrm>
            <a:off x="5089026" y="241159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Gas Service Technician</a:t>
            </a:r>
          </a:p>
        </p:txBody>
      </p:sp>
      <p:sp>
        <p:nvSpPr>
          <p:cNvPr id="40" name="TextBox 39">
            <a:hlinkClick r:id="rId20" action="ppaction://hlinksldjump"/>
            <a:extLst>
              <a:ext uri="{FF2B5EF4-FFF2-40B4-BE49-F238E27FC236}">
                <a16:creationId xmlns:a16="http://schemas.microsoft.com/office/drawing/2014/main" id="{BAD210B3-E216-48F7-9847-DFDEC188B547}"/>
              </a:ext>
            </a:extLst>
          </p:cNvPr>
          <p:cNvSpPr txBox="1"/>
          <p:nvPr/>
        </p:nvSpPr>
        <p:spPr>
          <a:xfrm>
            <a:off x="338336" y="242088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Brewer</a:t>
            </a:r>
            <a:endParaRPr lang="en-US" dirty="0">
              <a:solidFill>
                <a:srgbClr val="0033CC"/>
              </a:solidFill>
              <a:latin typeface="Century Gothic" panose="020B0502020202020204" pitchFamily="34" charset="0"/>
            </a:endParaRPr>
          </a:p>
        </p:txBody>
      </p:sp>
      <p:sp>
        <p:nvSpPr>
          <p:cNvPr id="41" name="TextBox 40">
            <a:hlinkClick r:id="rId21" action="ppaction://hlinksldjump"/>
            <a:extLst>
              <a:ext uri="{FF2B5EF4-FFF2-40B4-BE49-F238E27FC236}">
                <a16:creationId xmlns:a16="http://schemas.microsoft.com/office/drawing/2014/main" id="{B6D317BC-2489-44F9-8313-C6629538DAC5}"/>
              </a:ext>
            </a:extLst>
          </p:cNvPr>
          <p:cNvSpPr txBox="1"/>
          <p:nvPr/>
        </p:nvSpPr>
        <p:spPr>
          <a:xfrm>
            <a:off x="5090864" y="197954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Fermentation Scientist</a:t>
            </a:r>
            <a:endParaRPr lang="en-US" dirty="0">
              <a:solidFill>
                <a:srgbClr val="0033CC"/>
              </a:solidFill>
              <a:latin typeface="Century Gothic" panose="020B0502020202020204" pitchFamily="34" charset="0"/>
            </a:endParaRPr>
          </a:p>
        </p:txBody>
      </p:sp>
      <p:sp>
        <p:nvSpPr>
          <p:cNvPr id="42" name="TextBox 41">
            <a:hlinkClick r:id="rId22" action="ppaction://hlinksldjump"/>
            <a:extLst>
              <a:ext uri="{FF2B5EF4-FFF2-40B4-BE49-F238E27FC236}">
                <a16:creationId xmlns:a16="http://schemas.microsoft.com/office/drawing/2014/main" id="{3E7AAF1B-24F6-481B-994E-5472491DDA76}"/>
              </a:ext>
            </a:extLst>
          </p:cNvPr>
          <p:cNvSpPr txBox="1"/>
          <p:nvPr/>
        </p:nvSpPr>
        <p:spPr>
          <a:xfrm>
            <a:off x="338336" y="197954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Biotechnologist</a:t>
            </a:r>
            <a:endParaRPr lang="en-US" dirty="0">
              <a:solidFill>
                <a:srgbClr val="0033CC"/>
              </a:solidFill>
              <a:latin typeface="Century Gothic" panose="020B0502020202020204" pitchFamily="34" charset="0"/>
            </a:endParaRPr>
          </a:p>
        </p:txBody>
      </p:sp>
      <p:sp>
        <p:nvSpPr>
          <p:cNvPr id="37" name="TextBox 36">
            <a:hlinkClick r:id="rId23" action="ppaction://hlinksldjump"/>
            <a:extLst>
              <a:ext uri="{FF2B5EF4-FFF2-40B4-BE49-F238E27FC236}">
                <a16:creationId xmlns:a16="http://schemas.microsoft.com/office/drawing/2014/main" id="{33BF4DE8-8306-4F59-9A95-AC3948B620A2}"/>
              </a:ext>
            </a:extLst>
          </p:cNvPr>
          <p:cNvSpPr txBox="1"/>
          <p:nvPr/>
        </p:nvSpPr>
        <p:spPr>
          <a:xfrm>
            <a:off x="5090864" y="458112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GB" dirty="0">
                <a:solidFill>
                  <a:srgbClr val="0033CC"/>
                </a:solidFill>
                <a:latin typeface="Century Gothic" panose="020B0502020202020204" pitchFamily="34" charset="0"/>
              </a:rPr>
              <a:t>Hydrologist / Oceanographer</a:t>
            </a:r>
            <a:endParaRPr lang="en-US" dirty="0">
              <a:solidFill>
                <a:srgbClr val="0033CC"/>
              </a:solidFill>
              <a:latin typeface="Century Gothic" panose="020B0502020202020204" pitchFamily="34" charset="0"/>
            </a:endParaRPr>
          </a:p>
        </p:txBody>
      </p:sp>
      <p:sp>
        <p:nvSpPr>
          <p:cNvPr id="38" name="TextBox 37">
            <a:hlinkClick r:id="rId24" action="ppaction://hlinksldjump"/>
            <a:extLst>
              <a:ext uri="{FF2B5EF4-FFF2-40B4-BE49-F238E27FC236}">
                <a16:creationId xmlns:a16="http://schemas.microsoft.com/office/drawing/2014/main" id="{66AA3341-8A63-48DD-9D0A-B7B0B467D56A}"/>
              </a:ext>
            </a:extLst>
          </p:cNvPr>
          <p:cNvSpPr txBox="1"/>
          <p:nvPr/>
        </p:nvSpPr>
        <p:spPr>
          <a:xfrm>
            <a:off x="5076056" y="501317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Plumber</a:t>
            </a:r>
          </a:p>
        </p:txBody>
      </p:sp>
      <p:sp>
        <p:nvSpPr>
          <p:cNvPr id="43" name="TextBox 42">
            <a:hlinkClick r:id="rId25" action="ppaction://hlinksldjump"/>
            <a:extLst>
              <a:ext uri="{FF2B5EF4-FFF2-40B4-BE49-F238E27FC236}">
                <a16:creationId xmlns:a16="http://schemas.microsoft.com/office/drawing/2014/main" id="{6025376E-3DCE-448C-9A15-13711B9915BD}"/>
              </a:ext>
            </a:extLst>
          </p:cNvPr>
          <p:cNvSpPr txBox="1"/>
          <p:nvPr/>
        </p:nvSpPr>
        <p:spPr>
          <a:xfrm>
            <a:off x="5090864" y="327569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1200"/>
              </a:spcBef>
              <a:spcAft>
                <a:spcPts val="1200"/>
              </a:spcAft>
              <a:defRPr/>
            </a:pPr>
            <a:r>
              <a:rPr lang="en-US" dirty="0">
                <a:solidFill>
                  <a:srgbClr val="0033CC"/>
                </a:solidFill>
                <a:latin typeface="Century Gothic" panose="020B0502020202020204" pitchFamily="34" charset="0"/>
              </a:rPr>
              <a:t>Leakage Operative</a:t>
            </a:r>
          </a:p>
        </p:txBody>
      </p:sp>
    </p:spTree>
    <p:extLst>
      <p:ext uri="{BB962C8B-B14F-4D97-AF65-F5344CB8AC3E}">
        <p14:creationId xmlns:p14="http://schemas.microsoft.com/office/powerpoint/2010/main" val="8267760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C9C42507-2D5C-4D70-8CD4-FC5EDD2D8A52}"/>
              </a:ext>
            </a:extLst>
          </p:cNvPr>
          <p:cNvSpPr>
            <a:spLocks noGrp="1"/>
          </p:cNvSpPr>
          <p:nvPr>
            <p:ph type="ctrTitle"/>
          </p:nvPr>
        </p:nvSpPr>
        <p:spPr>
          <a:xfrm>
            <a:off x="4674493" y="157475"/>
            <a:ext cx="4230991" cy="933950"/>
          </a:xfrm>
        </p:spPr>
        <p:txBody>
          <a:bodyPr/>
          <a:lstStyle/>
          <a:p>
            <a:pPr eaLnBrk="1" hangingPunct="1"/>
            <a:r>
              <a:rPr lang="en-GB" altLang="en-US" sz="3600" dirty="0">
                <a:solidFill>
                  <a:srgbClr val="0033CC"/>
                </a:solidFill>
                <a:latin typeface="Century Gothic" panose="020B0502020202020204" pitchFamily="34" charset="0"/>
              </a:rPr>
              <a:t>Hydrologist / Oceanographer</a:t>
            </a:r>
          </a:p>
        </p:txBody>
      </p:sp>
      <p:sp>
        <p:nvSpPr>
          <p:cNvPr id="9" name="TextBox 8">
            <a:hlinkClick r:id="rId2" action="ppaction://hlinksldjump"/>
            <a:extLst>
              <a:ext uri="{FF2B5EF4-FFF2-40B4-BE49-F238E27FC236}">
                <a16:creationId xmlns:a16="http://schemas.microsoft.com/office/drawing/2014/main" id="{0FA61D42-FF56-42EA-A279-2D050AADDB6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AAE8BC5-BECF-45C4-8042-68E34A16D397}"/>
              </a:ext>
            </a:extLst>
          </p:cNvPr>
          <p:cNvSpPr txBox="1"/>
          <p:nvPr/>
        </p:nvSpPr>
        <p:spPr>
          <a:xfrm>
            <a:off x="251272" y="939816"/>
            <a:ext cx="4176712" cy="4431983"/>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study the seas and oceans to help us learn more about the marine environment, plants and animals.</a:t>
            </a:r>
          </a:p>
          <a:p>
            <a:pPr eaLnBrk="1" hangingPunct="1">
              <a:spcAft>
                <a:spcPts val="600"/>
              </a:spcAft>
              <a:defRPr/>
            </a:pPr>
            <a:r>
              <a:rPr lang="en-GB" sz="1600" dirty="0">
                <a:latin typeface="Century Gothic" pitchFamily="34" charset="0"/>
              </a:rPr>
              <a:t>You’d do research, for example, on the effects of climate change or the impact of pollution and offshore engineering on marine life.</a:t>
            </a:r>
          </a:p>
          <a:p>
            <a:pPr eaLnBrk="1" hangingPunct="1">
              <a:defRPr/>
            </a:pPr>
            <a:r>
              <a:rPr lang="en-GB" sz="1600" dirty="0">
                <a:latin typeface="Century Gothic" pitchFamily="34" charset="0"/>
              </a:rPr>
              <a:t>Four branches of oceanography are :</a:t>
            </a:r>
          </a:p>
          <a:p>
            <a:pPr marL="120650" indent="-120650" eaLnBrk="1" hangingPunct="1">
              <a:buFont typeface="Arial" panose="020B0604020202020204" pitchFamily="34" charset="0"/>
              <a:buChar char="•"/>
              <a:defRPr/>
            </a:pPr>
            <a:r>
              <a:rPr lang="en-GB" sz="1600" dirty="0">
                <a:latin typeface="Century Gothic" pitchFamily="34" charset="0"/>
              </a:rPr>
              <a:t>Biological – studying marine plants and animals</a:t>
            </a:r>
          </a:p>
          <a:p>
            <a:pPr marL="120650" indent="-120650" eaLnBrk="1" hangingPunct="1">
              <a:buFont typeface="Arial" panose="020B0604020202020204" pitchFamily="34" charset="0"/>
              <a:buChar char="•"/>
              <a:defRPr/>
            </a:pPr>
            <a:r>
              <a:rPr lang="en-GB" sz="1600" dirty="0">
                <a:latin typeface="Century Gothic" pitchFamily="34" charset="0"/>
              </a:rPr>
              <a:t>Physical – exploring water temperature, density, wave motion, tides and currents</a:t>
            </a:r>
          </a:p>
          <a:p>
            <a:pPr marL="120650" indent="-120650" eaLnBrk="1" hangingPunct="1">
              <a:buFont typeface="Arial" panose="020B0604020202020204" pitchFamily="34" charset="0"/>
              <a:buChar char="•"/>
              <a:defRPr/>
            </a:pPr>
            <a:r>
              <a:rPr lang="en-GB" sz="1600" dirty="0">
                <a:latin typeface="Century Gothic" pitchFamily="34" charset="0"/>
              </a:rPr>
              <a:t>Geological – examining the structure and make-up of the ocean floor</a:t>
            </a:r>
          </a:p>
          <a:p>
            <a:pPr marL="120650" indent="-120650" eaLnBrk="1" hangingPunct="1">
              <a:buFont typeface="Arial" panose="020B0604020202020204" pitchFamily="34" charset="0"/>
              <a:buChar char="•"/>
              <a:defRPr/>
            </a:pPr>
            <a:r>
              <a:rPr lang="en-GB" sz="1600" dirty="0">
                <a:latin typeface="Century Gothic" pitchFamily="34" charset="0"/>
              </a:rPr>
              <a:t>Chemical – analysing the chemicals in sea water and the impact of pollutants</a:t>
            </a:r>
          </a:p>
        </p:txBody>
      </p:sp>
      <p:sp>
        <p:nvSpPr>
          <p:cNvPr id="10" name="TextBox 9">
            <a:hlinkClick r:id="rId3"/>
            <a:extLst>
              <a:ext uri="{FF2B5EF4-FFF2-40B4-BE49-F238E27FC236}">
                <a16:creationId xmlns:a16="http://schemas.microsoft.com/office/drawing/2014/main" id="{040418CD-0A8F-44EC-819F-7D5746442842}"/>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2" name="Title 1">
            <a:extLst>
              <a:ext uri="{FF2B5EF4-FFF2-40B4-BE49-F238E27FC236}">
                <a16:creationId xmlns:a16="http://schemas.microsoft.com/office/drawing/2014/main" id="{6D09F350-512F-4920-9939-ED24D5A64B0F}"/>
              </a:ext>
            </a:extLst>
          </p:cNvPr>
          <p:cNvSpPr txBox="1">
            <a:spLocks/>
          </p:cNvSpPr>
          <p:nvPr/>
        </p:nvSpPr>
        <p:spPr bwMode="auto">
          <a:xfrm>
            <a:off x="4722944" y="3645024"/>
            <a:ext cx="4234912"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UKRI / Natural Environment Research Council. ©NERC</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5"/>
            <a:extLst>
              <a:ext uri="{FF2B5EF4-FFF2-40B4-BE49-F238E27FC236}">
                <a16:creationId xmlns:a16="http://schemas.microsoft.com/office/drawing/2014/main" id="{DBA30826-7203-4F65-B5A9-E8EEE2851CA3}"/>
              </a:ext>
            </a:extLst>
          </p:cNvPr>
          <p:cNvSpPr txBox="1"/>
          <p:nvPr/>
        </p:nvSpPr>
        <p:spPr>
          <a:xfrm>
            <a:off x="4689475" y="5189130"/>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5"/>
              </a:rPr>
              <a:t>NERC – Hydrologist Video</a:t>
            </a:r>
            <a:endParaRPr lang="en-US" sz="2000" u="sng" dirty="0">
              <a:solidFill>
                <a:srgbClr val="0000FF"/>
              </a:solidFill>
              <a:latin typeface="Century Gothic" panose="020B0502020202020204" pitchFamily="34" charset="0"/>
            </a:endParaRPr>
          </a:p>
        </p:txBody>
      </p:sp>
      <p:sp>
        <p:nvSpPr>
          <p:cNvPr id="14" name="TextBox 13">
            <a:hlinkClick r:id="rId6"/>
            <a:extLst>
              <a:ext uri="{FF2B5EF4-FFF2-40B4-BE49-F238E27FC236}">
                <a16:creationId xmlns:a16="http://schemas.microsoft.com/office/drawing/2014/main" id="{50C7E6BC-3DD9-4827-9030-E2D1EE02B5F4}"/>
              </a:ext>
            </a:extLst>
          </p:cNvPr>
          <p:cNvSpPr txBox="1"/>
          <p:nvPr/>
        </p:nvSpPr>
        <p:spPr>
          <a:xfrm>
            <a:off x="4686240" y="4685074"/>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NERC – Ice </a:t>
            </a:r>
            <a:r>
              <a:rPr lang="en-US" sz="2000" u="sng" dirty="0" err="1">
                <a:solidFill>
                  <a:srgbClr val="0000FF"/>
                </a:solidFill>
                <a:latin typeface="Century Gothic" panose="020B0502020202020204" pitchFamily="34" charset="0"/>
                <a:hlinkClick r:id="rId6"/>
              </a:rPr>
              <a:t>Modeller</a:t>
            </a:r>
            <a:r>
              <a:rPr lang="en-US" sz="2000" u="sng" dirty="0">
                <a:solidFill>
                  <a:srgbClr val="0000FF"/>
                </a:solidFill>
                <a:latin typeface="Century Gothic" panose="020B0502020202020204" pitchFamily="34" charset="0"/>
                <a:hlinkClick r:id="rId6"/>
              </a:rPr>
              <a:t> Video</a:t>
            </a:r>
            <a:endParaRPr lang="en-US" sz="2000" u="sng" dirty="0">
              <a:solidFill>
                <a:srgbClr val="0000FF"/>
              </a:solidFill>
              <a:latin typeface="Century Gothic" panose="020B0502020202020204" pitchFamily="34" charset="0"/>
            </a:endParaRPr>
          </a:p>
        </p:txBody>
      </p:sp>
      <p:sp>
        <p:nvSpPr>
          <p:cNvPr id="15" name="TextBox 14">
            <a:hlinkClick r:id="rId7" action="ppaction://hlinksldjump"/>
            <a:extLst>
              <a:ext uri="{FF2B5EF4-FFF2-40B4-BE49-F238E27FC236}">
                <a16:creationId xmlns:a16="http://schemas.microsoft.com/office/drawing/2014/main" id="{3ABB5F6E-3B34-47D7-AF1B-34705EE823C3}"/>
              </a:ext>
            </a:extLst>
          </p:cNvPr>
          <p:cNvSpPr txBox="1"/>
          <p:nvPr/>
        </p:nvSpPr>
        <p:spPr>
          <a:xfrm>
            <a:off x="260608"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7" name="TextBox 16">
            <a:hlinkClick r:id="rId8" action="ppaction://hlinksldjump"/>
            <a:extLst>
              <a:ext uri="{FF2B5EF4-FFF2-40B4-BE49-F238E27FC236}">
                <a16:creationId xmlns:a16="http://schemas.microsoft.com/office/drawing/2014/main" id="{3DDD2859-ABDF-43B3-93A5-D33C6B422BBC}"/>
              </a:ext>
            </a:extLst>
          </p:cNvPr>
          <p:cNvSpPr txBox="1"/>
          <p:nvPr/>
        </p:nvSpPr>
        <p:spPr>
          <a:xfrm>
            <a:off x="260608"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6" name="TextBox 15">
            <a:hlinkClick r:id="rId9"/>
            <a:extLst>
              <a:ext uri="{FF2B5EF4-FFF2-40B4-BE49-F238E27FC236}">
                <a16:creationId xmlns:a16="http://schemas.microsoft.com/office/drawing/2014/main" id="{4EAAF8B8-A780-417B-9284-F2E91CF24F0D}"/>
              </a:ext>
            </a:extLst>
          </p:cNvPr>
          <p:cNvSpPr txBox="1"/>
          <p:nvPr/>
        </p:nvSpPr>
        <p:spPr>
          <a:xfrm>
            <a:off x="4674493" y="5693246"/>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rPr>
              <a:t>SpaceCareers</a:t>
            </a:r>
            <a:r>
              <a:rPr lang="en-US" sz="2000" u="sng" dirty="0">
                <a:solidFill>
                  <a:srgbClr val="0000FF"/>
                </a:solidFill>
                <a:latin typeface="Century Gothic" panose="020B0502020202020204" pitchFamily="34" charset="0"/>
              </a:rPr>
              <a:t> Link</a:t>
            </a:r>
            <a:endParaRPr lang="en-US" sz="2000" u="sng" dirty="0">
              <a:solidFill>
                <a:srgbClr val="0000FF"/>
              </a:solidFill>
              <a:latin typeface="Century Gothic" panose="020B0502020202020204" pitchFamily="34" charset="0"/>
              <a:hlinkClick r:id="rId4"/>
            </a:endParaRPr>
          </a:p>
        </p:txBody>
      </p:sp>
      <p:pic>
        <p:nvPicPr>
          <p:cNvPr id="2" name="Picture 1">
            <a:extLst>
              <a:ext uri="{FF2B5EF4-FFF2-40B4-BE49-F238E27FC236}">
                <a16:creationId xmlns:a16="http://schemas.microsoft.com/office/drawing/2014/main" id="{D254F1F9-635C-4188-A2C0-248C90F932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4493" y="1267378"/>
            <a:ext cx="4230991" cy="2377646"/>
          </a:xfrm>
          <a:prstGeom prst="rect">
            <a:avLst/>
          </a:prstGeom>
        </p:spPr>
      </p:pic>
      <p:sp>
        <p:nvSpPr>
          <p:cNvPr id="18" name="TextBox 17">
            <a:hlinkClick r:id="rId11"/>
            <a:extLst>
              <a:ext uri="{FF2B5EF4-FFF2-40B4-BE49-F238E27FC236}">
                <a16:creationId xmlns:a16="http://schemas.microsoft.com/office/drawing/2014/main" id="{42E40ECA-6DDD-47FF-A69B-9BA9974A74DF}"/>
              </a:ext>
            </a:extLst>
          </p:cNvPr>
          <p:cNvSpPr txBox="1"/>
          <p:nvPr/>
        </p:nvSpPr>
        <p:spPr>
          <a:xfrm>
            <a:off x="4686240" y="4221088"/>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11"/>
              </a:rPr>
              <a:t>Scottish Water Hydrologist Video</a:t>
            </a:r>
            <a:endParaRPr lang="en-US" sz="2000" u="sng" dirty="0">
              <a:solidFill>
                <a:srgbClr val="0000FF"/>
              </a:solidFill>
              <a:latin typeface="Century Gothic" panose="020B0502020202020204" pitchFamily="34" charset="0"/>
            </a:endParaRPr>
          </a:p>
        </p:txBody>
      </p:sp>
    </p:spTree>
    <p:extLst>
      <p:ext uri="{BB962C8B-B14F-4D97-AF65-F5344CB8AC3E}">
        <p14:creationId xmlns:p14="http://schemas.microsoft.com/office/powerpoint/2010/main" val="2350125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67D56A38-2D4B-40F3-B635-2C62263C8F64}"/>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Insulation Installer</a:t>
            </a:r>
          </a:p>
        </p:txBody>
      </p:sp>
      <p:sp>
        <p:nvSpPr>
          <p:cNvPr id="9" name="TextBox 8">
            <a:hlinkClick r:id="rId2" action="ppaction://hlinksldjump"/>
            <a:extLst>
              <a:ext uri="{FF2B5EF4-FFF2-40B4-BE49-F238E27FC236}">
                <a16:creationId xmlns:a16="http://schemas.microsoft.com/office/drawing/2014/main" id="{042C7F04-840E-4EEE-AFCB-231877E3C2A3}"/>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2952D8F4-8810-4A42-91F4-A3913AF3EAF9}"/>
              </a:ext>
            </a:extLst>
          </p:cNvPr>
          <p:cNvSpPr txBox="1"/>
          <p:nvPr/>
        </p:nvSpPr>
        <p:spPr>
          <a:xfrm>
            <a:off x="4354835" y="1849174"/>
            <a:ext cx="4465637" cy="352404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inject insulation materials into the space in walls, roofs and lofts so people’s homes and other buildings are warmer and cheaper to heat.</a:t>
            </a:r>
          </a:p>
          <a:p>
            <a:pPr eaLnBrk="1" hangingPunct="1">
              <a:spcAft>
                <a:spcPts val="600"/>
              </a:spcAft>
              <a:defRPr/>
            </a:pPr>
            <a:r>
              <a:rPr lang="en-GB" sz="1600" dirty="0">
                <a:latin typeface="Century Gothic" panose="020B0502020202020204" pitchFamily="34" charset="0"/>
              </a:rPr>
              <a:t>You’d make the buildings more fuel-efficient so they’d use less energy.</a:t>
            </a:r>
          </a:p>
          <a:p>
            <a:pPr eaLnBrk="1" hangingPunct="1">
              <a:spcAft>
                <a:spcPts val="600"/>
              </a:spcAft>
              <a:defRPr/>
            </a:pPr>
            <a:r>
              <a:rPr lang="en-GB" sz="1600" dirty="0">
                <a:latin typeface="Century Gothic" panose="020B0502020202020204" pitchFamily="34" charset="0"/>
              </a:rPr>
              <a:t>You’d do a survey before the installation to work out which methods and materials to use. You’d write a report for the customer and your manager.</a:t>
            </a:r>
          </a:p>
          <a:p>
            <a:pPr eaLnBrk="1" hangingPunct="1">
              <a:spcAft>
                <a:spcPts val="600"/>
              </a:spcAft>
              <a:defRPr/>
            </a:pPr>
            <a:r>
              <a:rPr lang="en-GB" sz="1600" dirty="0">
                <a:latin typeface="Century Gothic" panose="020B0502020202020204" pitchFamily="34" charset="0"/>
              </a:rPr>
              <a:t>You’d work out the volume of space that needs to be filled and calculate how much insulation will be needed.</a:t>
            </a:r>
          </a:p>
        </p:txBody>
      </p:sp>
      <p:sp>
        <p:nvSpPr>
          <p:cNvPr id="14" name="TextBox 13">
            <a:hlinkClick r:id="rId3"/>
            <a:extLst>
              <a:ext uri="{FF2B5EF4-FFF2-40B4-BE49-F238E27FC236}">
                <a16:creationId xmlns:a16="http://schemas.microsoft.com/office/drawing/2014/main" id="{31B81155-F24B-4ED3-BABC-D42EB91563C4}"/>
              </a:ext>
            </a:extLst>
          </p:cNvPr>
          <p:cNvSpPr txBox="1"/>
          <p:nvPr/>
        </p:nvSpPr>
        <p:spPr>
          <a:xfrm>
            <a:off x="4716463" y="6237288"/>
            <a:ext cx="4176712"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0" name="TextBox 9">
            <a:hlinkClick r:id="rId5" action="ppaction://hlinksldjump"/>
            <a:extLst>
              <a:ext uri="{FF2B5EF4-FFF2-40B4-BE49-F238E27FC236}">
                <a16:creationId xmlns:a16="http://schemas.microsoft.com/office/drawing/2014/main" id="{D162FE81-F064-4B75-A307-E4C058E77266}"/>
              </a:ext>
            </a:extLst>
          </p:cNvPr>
          <p:cNvSpPr txBox="1"/>
          <p:nvPr/>
        </p:nvSpPr>
        <p:spPr>
          <a:xfrm>
            <a:off x="251520"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pic>
        <p:nvPicPr>
          <p:cNvPr id="3" name="Picture 2" descr="A picture containing indoor, wooden, sitting, chair&#10;&#10;Description automatically generated">
            <a:extLst>
              <a:ext uri="{FF2B5EF4-FFF2-40B4-BE49-F238E27FC236}">
                <a16:creationId xmlns:a16="http://schemas.microsoft.com/office/drawing/2014/main" id="{6E3AE1DD-8DA7-4B0F-8D31-7FC2D67991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13595" y="1755822"/>
            <a:ext cx="3524043" cy="3704178"/>
          </a:xfrm>
          <a:prstGeom prst="rect">
            <a:avLst/>
          </a:prstGeom>
        </p:spPr>
      </p:pic>
      <p:sp>
        <p:nvSpPr>
          <p:cNvPr id="11" name="Title 1">
            <a:extLst>
              <a:ext uri="{FF2B5EF4-FFF2-40B4-BE49-F238E27FC236}">
                <a16:creationId xmlns:a16="http://schemas.microsoft.com/office/drawing/2014/main" id="{0DC7F19A-8672-435E-A2C4-B24E878F4AB0}"/>
              </a:ext>
            </a:extLst>
          </p:cNvPr>
          <p:cNvSpPr txBox="1">
            <a:spLocks/>
          </p:cNvSpPr>
          <p:nvPr/>
        </p:nvSpPr>
        <p:spPr bwMode="auto">
          <a:xfrm>
            <a:off x="423862" y="5373216"/>
            <a:ext cx="3603843" cy="3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617AB33B-713F-4BB0-8B5D-8D303A2ADF57}"/>
              </a:ext>
            </a:extLst>
          </p:cNvPr>
          <p:cNvSpPr>
            <a:spLocks noGrp="1"/>
          </p:cNvSpPr>
          <p:nvPr>
            <p:ph type="ctrTitle"/>
          </p:nvPr>
        </p:nvSpPr>
        <p:spPr>
          <a:xfrm>
            <a:off x="423863" y="836613"/>
            <a:ext cx="7772400" cy="822325"/>
          </a:xfrm>
        </p:spPr>
        <p:txBody>
          <a:bodyPr/>
          <a:lstStyle/>
          <a:p>
            <a:pPr eaLnBrk="1" hangingPunct="1"/>
            <a:r>
              <a:rPr lang="en-GB" altLang="en-US" sz="3600">
                <a:solidFill>
                  <a:srgbClr val="0033CC"/>
                </a:solidFill>
                <a:latin typeface="Century Gothic" panose="020B0502020202020204" pitchFamily="34" charset="0"/>
              </a:rPr>
              <a:t>Laboratory Technician</a:t>
            </a:r>
          </a:p>
        </p:txBody>
      </p:sp>
      <p:sp>
        <p:nvSpPr>
          <p:cNvPr id="9" name="TextBox 8">
            <a:hlinkClick r:id="rId3" action="ppaction://hlinksldjump"/>
            <a:extLst>
              <a:ext uri="{FF2B5EF4-FFF2-40B4-BE49-F238E27FC236}">
                <a16:creationId xmlns:a16="http://schemas.microsoft.com/office/drawing/2014/main" id="{02E347D2-F814-48F4-944C-94BC8FBF9F32}"/>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502DD7F-0126-4FE3-BA3F-3A0A0EC8AF2B}"/>
              </a:ext>
            </a:extLst>
          </p:cNvPr>
          <p:cNvSpPr txBox="1"/>
          <p:nvPr/>
        </p:nvSpPr>
        <p:spPr>
          <a:xfrm>
            <a:off x="4689475" y="1844675"/>
            <a:ext cx="4217988" cy="287771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solidFill>
                  <a:schemeClr val="tx1"/>
                </a:solidFill>
                <a:latin typeface="Century Gothic" panose="020B0502020202020204" pitchFamily="34" charset="0"/>
              </a:rPr>
              <a:t>You would do tests, research and investigations and support scientists and their research. You could work in different areas such as forensic science, scientific analysis, the health service, and in education.</a:t>
            </a:r>
          </a:p>
          <a:p>
            <a:pPr eaLnBrk="1" hangingPunct="1">
              <a:spcAft>
                <a:spcPts val="600"/>
              </a:spcAft>
              <a:defRPr/>
            </a:pPr>
            <a:r>
              <a:rPr lang="en-GB" sz="1600" dirty="0">
                <a:solidFill>
                  <a:schemeClr val="tx1"/>
                </a:solidFill>
                <a:latin typeface="Century Gothic" panose="020B0502020202020204" pitchFamily="34" charset="0"/>
              </a:rPr>
              <a:t>You might work to diagnose diseases, measure levels of pollution or help to develop new products. You might work with specialised techniques such as ways of treating infertility.</a:t>
            </a:r>
          </a:p>
        </p:txBody>
      </p:sp>
      <p:sp>
        <p:nvSpPr>
          <p:cNvPr id="10" name="TextBox 9">
            <a:hlinkClick r:id="rId4"/>
            <a:extLst>
              <a:ext uri="{FF2B5EF4-FFF2-40B4-BE49-F238E27FC236}">
                <a16:creationId xmlns:a16="http://schemas.microsoft.com/office/drawing/2014/main" id="{2C6B8590-8F4B-41E4-9457-36FAAF5F3A18}"/>
              </a:ext>
            </a:extLst>
          </p:cNvPr>
          <p:cNvSpPr txBox="1"/>
          <p:nvPr/>
        </p:nvSpPr>
        <p:spPr>
          <a:xfrm>
            <a:off x="4689475" y="6197242"/>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pic>
        <p:nvPicPr>
          <p:cNvPr id="37894" name="Picture 2">
            <a:hlinkClick r:id="rId4"/>
            <a:extLst>
              <a:ext uri="{FF2B5EF4-FFF2-40B4-BE49-F238E27FC236}">
                <a16:creationId xmlns:a16="http://schemas.microsoft.com/office/drawing/2014/main" id="{0A812B6B-70D6-47CF-8466-7FE9DCB8B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728143"/>
            <a:ext cx="2665413"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hlinkClick r:id="rId6"/>
            <a:extLst>
              <a:ext uri="{FF2B5EF4-FFF2-40B4-BE49-F238E27FC236}">
                <a16:creationId xmlns:a16="http://schemas.microsoft.com/office/drawing/2014/main" id="{B5052CF3-5314-4A59-B78D-65C19EA127C9}"/>
              </a:ext>
            </a:extLst>
          </p:cNvPr>
          <p:cNvSpPr txBox="1"/>
          <p:nvPr/>
        </p:nvSpPr>
        <p:spPr>
          <a:xfrm>
            <a:off x="4692650" y="5653463"/>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Apprentice Interview (CPI) </a:t>
            </a:r>
            <a:endParaRPr lang="en-US" sz="2000" u="sng" dirty="0">
              <a:solidFill>
                <a:srgbClr val="0000FF"/>
              </a:solidFill>
              <a:latin typeface="Century Gothic" panose="020B0502020202020204" pitchFamily="34" charset="0"/>
            </a:endParaRPr>
          </a:p>
        </p:txBody>
      </p:sp>
      <p:sp>
        <p:nvSpPr>
          <p:cNvPr id="15" name="TextBox 14">
            <a:hlinkClick r:id="rId7" action="ppaction://hlinksldjump"/>
            <a:extLst>
              <a:ext uri="{FF2B5EF4-FFF2-40B4-BE49-F238E27FC236}">
                <a16:creationId xmlns:a16="http://schemas.microsoft.com/office/drawing/2014/main" id="{D162FE81-F064-4B75-A307-E4C058E77266}"/>
              </a:ext>
            </a:extLst>
          </p:cNvPr>
          <p:cNvSpPr txBox="1"/>
          <p:nvPr/>
        </p:nvSpPr>
        <p:spPr>
          <a:xfrm>
            <a:off x="255940" y="572499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7" name="TextBox 16">
            <a:hlinkClick r:id="rId8" action="ppaction://hlinksldjump"/>
            <a:extLst>
              <a:ext uri="{FF2B5EF4-FFF2-40B4-BE49-F238E27FC236}">
                <a16:creationId xmlns:a16="http://schemas.microsoft.com/office/drawing/2014/main" id="{132FF7EB-BC50-45AD-9C38-5E3CE72D4E86}"/>
              </a:ext>
            </a:extLst>
          </p:cNvPr>
          <p:cNvSpPr txBox="1"/>
          <p:nvPr/>
        </p:nvSpPr>
        <p:spPr>
          <a:xfrm>
            <a:off x="251718" y="5229200"/>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8" name="TextBox 17">
            <a:hlinkClick r:id="rId9" action="ppaction://hlinksldjump"/>
            <a:extLst>
              <a:ext uri="{FF2B5EF4-FFF2-40B4-BE49-F238E27FC236}">
                <a16:creationId xmlns:a16="http://schemas.microsoft.com/office/drawing/2014/main" id="{D162FE81-F064-4B75-A307-E4C058E77266}"/>
              </a:ext>
            </a:extLst>
          </p:cNvPr>
          <p:cNvSpPr txBox="1"/>
          <p:nvPr/>
        </p:nvSpPr>
        <p:spPr>
          <a:xfrm>
            <a:off x="260608"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9" name="TextBox 18">
            <a:hlinkClick r:id="rId10" action="ppaction://hlinksldjump"/>
            <a:extLst>
              <a:ext uri="{FF2B5EF4-FFF2-40B4-BE49-F238E27FC236}">
                <a16:creationId xmlns:a16="http://schemas.microsoft.com/office/drawing/2014/main" id="{D162FE81-F064-4B75-A307-E4C058E77266}"/>
              </a:ext>
            </a:extLst>
          </p:cNvPr>
          <p:cNvSpPr txBox="1"/>
          <p:nvPr/>
        </p:nvSpPr>
        <p:spPr>
          <a:xfrm>
            <a:off x="260608" y="47971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2" name="Title 1">
            <a:extLst>
              <a:ext uri="{FF2B5EF4-FFF2-40B4-BE49-F238E27FC236}">
                <a16:creationId xmlns:a16="http://schemas.microsoft.com/office/drawing/2014/main" id="{DC6AACBE-0DFA-487C-932F-1C11994C7E3D}"/>
              </a:ext>
            </a:extLst>
          </p:cNvPr>
          <p:cNvSpPr txBox="1">
            <a:spLocks/>
          </p:cNvSpPr>
          <p:nvPr/>
        </p:nvSpPr>
        <p:spPr bwMode="auto">
          <a:xfrm>
            <a:off x="611560" y="4365104"/>
            <a:ext cx="2665413"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7C1FC735-E39E-4699-9B3C-CF02A9E9F450}"/>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Laundry Worker</a:t>
            </a:r>
          </a:p>
        </p:txBody>
      </p:sp>
      <p:sp>
        <p:nvSpPr>
          <p:cNvPr id="9" name="TextBox 8">
            <a:hlinkClick r:id="rId2" action="ppaction://hlinksldjump"/>
            <a:extLst>
              <a:ext uri="{FF2B5EF4-FFF2-40B4-BE49-F238E27FC236}">
                <a16:creationId xmlns:a16="http://schemas.microsoft.com/office/drawing/2014/main" id="{88C0BF3F-BE84-4D27-B50C-4CD2753ADF04}"/>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4544EB7E-BCBF-486B-9A22-9E59F96B0BC2}"/>
              </a:ext>
            </a:extLst>
          </p:cNvPr>
          <p:cNvSpPr txBox="1"/>
          <p:nvPr/>
        </p:nvSpPr>
        <p:spPr>
          <a:xfrm>
            <a:off x="250825" y="1628775"/>
            <a:ext cx="4177159"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make sure hospitals, care homes and hotels have clean bedclothes and towels every day for the people who stay there.</a:t>
            </a:r>
          </a:p>
          <a:p>
            <a:pPr eaLnBrk="1" hangingPunct="1">
              <a:spcAft>
                <a:spcPts val="600"/>
              </a:spcAft>
              <a:defRPr/>
            </a:pPr>
            <a:r>
              <a:rPr lang="en-GB" sz="1600" dirty="0">
                <a:latin typeface="Century Gothic" pitchFamily="34" charset="0"/>
              </a:rPr>
              <a:t>You’d operate washing machines and tumble dryers to clean and dry items like clothes, bed linen, towels, sportswear and uniforms.</a:t>
            </a:r>
          </a:p>
          <a:p>
            <a:pPr eaLnBrk="1" hangingPunct="1">
              <a:spcAft>
                <a:spcPts val="600"/>
              </a:spcAft>
              <a:defRPr/>
            </a:pPr>
            <a:r>
              <a:rPr lang="en-GB" sz="1600" dirty="0">
                <a:latin typeface="Century Gothic" pitchFamily="34" charset="0"/>
              </a:rPr>
              <a:t>You could work in the laundry department of organisations like hospitals, universities and hotels, or for companies and shops that provide specialist laundry cleaning services.</a:t>
            </a:r>
          </a:p>
        </p:txBody>
      </p:sp>
      <p:sp>
        <p:nvSpPr>
          <p:cNvPr id="10" name="TextBox 9">
            <a:hlinkClick r:id="rId3" action="ppaction://hlinksldjump"/>
            <a:extLst>
              <a:ext uri="{FF2B5EF4-FFF2-40B4-BE49-F238E27FC236}">
                <a16:creationId xmlns:a16="http://schemas.microsoft.com/office/drawing/2014/main" id="{132FF7EB-BC50-45AD-9C38-5E3CE72D4E86}"/>
              </a:ext>
            </a:extLst>
          </p:cNvPr>
          <p:cNvSpPr txBox="1"/>
          <p:nvPr/>
        </p:nvSpPr>
        <p:spPr>
          <a:xfrm>
            <a:off x="251718" y="6157044"/>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pic>
        <p:nvPicPr>
          <p:cNvPr id="3" name="Picture 2" descr="A picture containing person, building, man, woman&#10;&#10;Description automatically generated">
            <a:hlinkClick r:id="rId4"/>
            <a:extLst>
              <a:ext uri="{FF2B5EF4-FFF2-40B4-BE49-F238E27FC236}">
                <a16:creationId xmlns:a16="http://schemas.microsoft.com/office/drawing/2014/main" id="{7B3DE331-9CFC-4B6D-B95D-BD7E828A682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220072" y="1700808"/>
            <a:ext cx="3783369" cy="3568940"/>
          </a:xfrm>
          <a:prstGeom prst="rect">
            <a:avLst/>
          </a:prstGeom>
        </p:spPr>
      </p:pic>
      <p:sp>
        <p:nvSpPr>
          <p:cNvPr id="11" name="Title 1">
            <a:extLst>
              <a:ext uri="{FF2B5EF4-FFF2-40B4-BE49-F238E27FC236}">
                <a16:creationId xmlns:a16="http://schemas.microsoft.com/office/drawing/2014/main" id="{4E2FCEBF-3005-44F1-99B0-F873C606C542}"/>
              </a:ext>
            </a:extLst>
          </p:cNvPr>
          <p:cNvSpPr txBox="1">
            <a:spLocks/>
          </p:cNvSpPr>
          <p:nvPr/>
        </p:nvSpPr>
        <p:spPr bwMode="auto">
          <a:xfrm>
            <a:off x="5220072" y="5286940"/>
            <a:ext cx="3783369"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8F2E6015-2E37-4A54-B5DC-2084F14B82B8}"/>
              </a:ext>
            </a:extLst>
          </p:cNvPr>
          <p:cNvSpPr>
            <a:spLocks noGrp="1"/>
          </p:cNvSpPr>
          <p:nvPr>
            <p:ph type="ctrTitle"/>
          </p:nvPr>
        </p:nvSpPr>
        <p:spPr>
          <a:xfrm>
            <a:off x="3059832" y="156429"/>
            <a:ext cx="5775497" cy="1127799"/>
          </a:xfrm>
        </p:spPr>
        <p:txBody>
          <a:bodyPr/>
          <a:lstStyle/>
          <a:p>
            <a:pPr eaLnBrk="1" hangingPunct="1"/>
            <a:r>
              <a:rPr lang="en-GB" altLang="en-US" sz="3600" dirty="0">
                <a:solidFill>
                  <a:srgbClr val="0033CC"/>
                </a:solidFill>
                <a:latin typeface="Century Gothic" panose="020B0502020202020204" pitchFamily="34" charset="0"/>
              </a:rPr>
              <a:t>Leakage Operative</a:t>
            </a:r>
          </a:p>
        </p:txBody>
      </p:sp>
      <p:sp>
        <p:nvSpPr>
          <p:cNvPr id="9" name="TextBox 8">
            <a:hlinkClick r:id="rId2" action="ppaction://hlinksldjump"/>
            <a:extLst>
              <a:ext uri="{FF2B5EF4-FFF2-40B4-BE49-F238E27FC236}">
                <a16:creationId xmlns:a16="http://schemas.microsoft.com/office/drawing/2014/main" id="{DB7F4550-44CF-46B3-A7B0-AD28A558A00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D7F101D4-78A9-45D8-BBFA-4FE079FBE85A}"/>
              </a:ext>
            </a:extLst>
          </p:cNvPr>
          <p:cNvSpPr txBox="1"/>
          <p:nvPr/>
        </p:nvSpPr>
        <p:spPr>
          <a:xfrm>
            <a:off x="276159" y="1388175"/>
            <a:ext cx="4007810"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use specialist equipment to find leaks in water pipes and then arrange repairs to save water. People would depend on you to quickly get their water running again whenever there was a problem.</a:t>
            </a:r>
          </a:p>
          <a:p>
            <a:pPr eaLnBrk="1" hangingPunct="1">
              <a:spcAft>
                <a:spcPts val="600"/>
              </a:spcAft>
              <a:defRPr/>
            </a:pPr>
            <a:r>
              <a:rPr lang="en-GB" sz="1600" dirty="0">
                <a:latin typeface="Century Gothic" panose="020B0502020202020204" pitchFamily="34" charset="0"/>
              </a:rPr>
              <a:t>You would carry out planned surveys and also respond to emergencies, making sure that the water supply is disrupted as little as possible.</a:t>
            </a:r>
          </a:p>
          <a:p>
            <a:pPr eaLnBrk="1" hangingPunct="1">
              <a:spcAft>
                <a:spcPts val="600"/>
              </a:spcAft>
              <a:defRPr/>
            </a:pPr>
            <a:r>
              <a:rPr lang="en-GB" sz="1600" dirty="0">
                <a:latin typeface="Century Gothic" panose="020B0502020202020204" pitchFamily="34" charset="0"/>
              </a:rPr>
              <a:t>Because there is often no visible sign of a leak, you would use specialist equipment to examine water flowing in and out of an area to find out where any leaks are.</a:t>
            </a:r>
          </a:p>
        </p:txBody>
      </p:sp>
      <p:sp>
        <p:nvSpPr>
          <p:cNvPr id="10" name="TextBox 9">
            <a:hlinkClick r:id="rId3"/>
            <a:extLst>
              <a:ext uri="{FF2B5EF4-FFF2-40B4-BE49-F238E27FC236}">
                <a16:creationId xmlns:a16="http://schemas.microsoft.com/office/drawing/2014/main" id="{5B55CF68-656D-41F6-9F71-55B22F09124F}"/>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2" name="TextBox 11">
            <a:hlinkClick r:id="rId4"/>
            <a:extLst>
              <a:ext uri="{FF2B5EF4-FFF2-40B4-BE49-F238E27FC236}">
                <a16:creationId xmlns:a16="http://schemas.microsoft.com/office/drawing/2014/main" id="{5B55CF68-656D-41F6-9F71-55B22F09124F}"/>
              </a:ext>
            </a:extLst>
          </p:cNvPr>
          <p:cNvSpPr txBox="1"/>
          <p:nvPr/>
        </p:nvSpPr>
        <p:spPr>
          <a:xfrm>
            <a:off x="4674493" y="5385410"/>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Scottish Water – Modern Apprentice Video</a:t>
            </a:r>
            <a:endParaRPr lang="en-US" sz="2000" u="sng" dirty="0">
              <a:solidFill>
                <a:srgbClr val="0000FF"/>
              </a:solidFill>
              <a:latin typeface="Century Gothic" panose="020B0502020202020204" pitchFamily="34" charset="0"/>
            </a:endParaRPr>
          </a:p>
        </p:txBody>
      </p:sp>
      <p:sp>
        <p:nvSpPr>
          <p:cNvPr id="13" name="Title 1">
            <a:extLst>
              <a:ext uri="{FF2B5EF4-FFF2-40B4-BE49-F238E27FC236}">
                <a16:creationId xmlns:a16="http://schemas.microsoft.com/office/drawing/2014/main" id="{533F83B9-7E5F-403C-98A8-168600FFC050}"/>
              </a:ext>
            </a:extLst>
          </p:cNvPr>
          <p:cNvSpPr txBox="1">
            <a:spLocks/>
          </p:cNvSpPr>
          <p:nvPr/>
        </p:nvSpPr>
        <p:spPr bwMode="auto">
          <a:xfrm>
            <a:off x="4764157" y="4509120"/>
            <a:ext cx="4069081"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©Scottish Water. </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14" name="Picture 13" descr="Field Operations">
            <a:hlinkClick r:id="rId5"/>
            <a:extLst>
              <a:ext uri="{FF2B5EF4-FFF2-40B4-BE49-F238E27FC236}">
                <a16:creationId xmlns:a16="http://schemas.microsoft.com/office/drawing/2014/main" id="{A87543B2-C768-42C0-A250-EA1B99A01377}"/>
              </a:ext>
            </a:extLst>
          </p:cNvPr>
          <p:cNvPicPr/>
          <p:nvPr/>
        </p:nvPicPr>
        <p:blipFill rotWithShape="1">
          <a:blip r:embed="rId6">
            <a:extLst>
              <a:ext uri="{28A0092B-C50C-407E-A947-70E740481C1C}">
                <a14:useLocalDpi xmlns:a14="http://schemas.microsoft.com/office/drawing/2010/main" val="0"/>
              </a:ext>
            </a:extLst>
          </a:blip>
          <a:srcRect l="7436" r="24102"/>
          <a:stretch/>
        </p:blipFill>
        <p:spPr bwMode="auto">
          <a:xfrm>
            <a:off x="4751392" y="1388175"/>
            <a:ext cx="4069080" cy="3146425"/>
          </a:xfrm>
          <a:prstGeom prst="rect">
            <a:avLst/>
          </a:prstGeom>
          <a:noFill/>
          <a:ln>
            <a:noFill/>
          </a:ln>
          <a:extLst>
            <a:ext uri="{53640926-AAD7-44D8-BBD7-CCE9431645EC}">
              <a14:shadowObscured xmlns:a14="http://schemas.microsoft.com/office/drawing/2010/main"/>
            </a:ext>
          </a:extLst>
        </p:spPr>
      </p:pic>
      <p:sp>
        <p:nvSpPr>
          <p:cNvPr id="15" name="TextBox 14">
            <a:hlinkClick r:id="rId7" action="ppaction://hlinksldjump"/>
            <a:extLst>
              <a:ext uri="{FF2B5EF4-FFF2-40B4-BE49-F238E27FC236}">
                <a16:creationId xmlns:a16="http://schemas.microsoft.com/office/drawing/2014/main" id="{BE873625-1ED1-4C4C-BEA7-FFE0E9B9D841}"/>
              </a:ext>
            </a:extLst>
          </p:cNvPr>
          <p:cNvSpPr txBox="1"/>
          <p:nvPr/>
        </p:nvSpPr>
        <p:spPr>
          <a:xfrm>
            <a:off x="260608" y="6229052"/>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Tree>
    <p:extLst>
      <p:ext uri="{BB962C8B-B14F-4D97-AF65-F5344CB8AC3E}">
        <p14:creationId xmlns:p14="http://schemas.microsoft.com/office/powerpoint/2010/main" val="3535906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8F2E6015-2E37-4A54-B5DC-2084F14B82B8}"/>
              </a:ext>
            </a:extLst>
          </p:cNvPr>
          <p:cNvSpPr>
            <a:spLocks noGrp="1"/>
          </p:cNvSpPr>
          <p:nvPr>
            <p:ph type="ctrTitle"/>
          </p:nvPr>
        </p:nvSpPr>
        <p:spPr>
          <a:xfrm>
            <a:off x="2987824" y="156430"/>
            <a:ext cx="5847505" cy="968314"/>
          </a:xfrm>
        </p:spPr>
        <p:txBody>
          <a:bodyPr/>
          <a:lstStyle/>
          <a:p>
            <a:pPr eaLnBrk="1" hangingPunct="1"/>
            <a:r>
              <a:rPr lang="en-GB" altLang="en-US" sz="3600" dirty="0">
                <a:solidFill>
                  <a:srgbClr val="0033CC"/>
                </a:solidFill>
                <a:latin typeface="Century Gothic" panose="020B0502020202020204" pitchFamily="34" charset="0"/>
              </a:rPr>
              <a:t>Lighting Technician</a:t>
            </a:r>
          </a:p>
        </p:txBody>
      </p:sp>
      <p:sp>
        <p:nvSpPr>
          <p:cNvPr id="9" name="TextBox 8">
            <a:hlinkClick r:id="rId2" action="ppaction://hlinksldjump"/>
            <a:extLst>
              <a:ext uri="{FF2B5EF4-FFF2-40B4-BE49-F238E27FC236}">
                <a16:creationId xmlns:a16="http://schemas.microsoft.com/office/drawing/2014/main" id="{DB7F4550-44CF-46B3-A7B0-AD28A558A005}"/>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D7F101D4-78A9-45D8-BBFA-4FE079FBE85A}"/>
              </a:ext>
            </a:extLst>
          </p:cNvPr>
          <p:cNvSpPr txBox="1"/>
          <p:nvPr/>
        </p:nvSpPr>
        <p:spPr>
          <a:xfrm>
            <a:off x="276158" y="1388175"/>
            <a:ext cx="4103687" cy="3616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set up the lights for TV shows and films or live events like concerts and plays. You’d operate the lights during the shows and events and create amazing special lighting effects.</a:t>
            </a:r>
          </a:p>
          <a:p>
            <a:pPr eaLnBrk="1" hangingPunct="1">
              <a:spcAft>
                <a:spcPts val="600"/>
              </a:spcAft>
              <a:defRPr/>
            </a:pPr>
            <a:r>
              <a:rPr lang="en-GB" sz="1600" dirty="0">
                <a:latin typeface="Century Gothic" panose="020B0502020202020204" pitchFamily="34" charset="0"/>
              </a:rPr>
              <a:t>Your work could range from basic spotlighting for conferences or presentations to operating strobes, lasers and pyrotechnics at massive live concerts. You would normally specialise in film and TV, including working on location, or focus on theatre and live events, as the techniques and equipment are different</a:t>
            </a:r>
          </a:p>
        </p:txBody>
      </p:sp>
      <p:sp>
        <p:nvSpPr>
          <p:cNvPr id="10" name="TextBox 9">
            <a:hlinkClick r:id="rId3"/>
            <a:extLst>
              <a:ext uri="{FF2B5EF4-FFF2-40B4-BE49-F238E27FC236}">
                <a16:creationId xmlns:a16="http://schemas.microsoft.com/office/drawing/2014/main" id="{5B55CF68-656D-41F6-9F71-55B22F09124F}"/>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pic>
        <p:nvPicPr>
          <p:cNvPr id="3" name="Picture 2" descr="A person standing in a room&#10;&#10;Description automatically generated">
            <a:hlinkClick r:id="rId5" action="ppaction://hlinksldjump"/>
            <a:extLst>
              <a:ext uri="{FF2B5EF4-FFF2-40B4-BE49-F238E27FC236}">
                <a16:creationId xmlns:a16="http://schemas.microsoft.com/office/drawing/2014/main" id="{DE165B90-615A-4A9A-88AD-805BAC19777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74493" y="1124744"/>
            <a:ext cx="4217987" cy="3879806"/>
          </a:xfrm>
          <a:prstGeom prst="rect">
            <a:avLst/>
          </a:prstGeom>
        </p:spPr>
      </p:pic>
      <p:sp>
        <p:nvSpPr>
          <p:cNvPr id="13" name="Title 1">
            <a:extLst>
              <a:ext uri="{FF2B5EF4-FFF2-40B4-BE49-F238E27FC236}">
                <a16:creationId xmlns:a16="http://schemas.microsoft.com/office/drawing/2014/main" id="{533F83B9-7E5F-403C-98A8-168600FFC050}"/>
              </a:ext>
            </a:extLst>
          </p:cNvPr>
          <p:cNvSpPr txBox="1">
            <a:spLocks/>
          </p:cNvSpPr>
          <p:nvPr/>
        </p:nvSpPr>
        <p:spPr bwMode="auto">
          <a:xfrm>
            <a:off x="4674493" y="5013176"/>
            <a:ext cx="4217987"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B6DB02BF-4B9B-4732-BD0D-128D7FC03046}"/>
              </a:ext>
            </a:extLst>
          </p:cNvPr>
          <p:cNvSpPr>
            <a:spLocks noGrp="1"/>
          </p:cNvSpPr>
          <p:nvPr>
            <p:ph type="ctrTitle"/>
          </p:nvPr>
        </p:nvSpPr>
        <p:spPr>
          <a:xfrm>
            <a:off x="4211638" y="116632"/>
            <a:ext cx="4680841" cy="822325"/>
          </a:xfrm>
        </p:spPr>
        <p:txBody>
          <a:bodyPr/>
          <a:lstStyle/>
          <a:p>
            <a:pPr eaLnBrk="1" hangingPunct="1"/>
            <a:r>
              <a:rPr lang="en-GB" altLang="en-US" sz="3600" dirty="0">
                <a:solidFill>
                  <a:srgbClr val="0033CC"/>
                </a:solidFill>
                <a:latin typeface="Century Gothic" panose="020B0502020202020204" pitchFamily="34" charset="0"/>
              </a:rPr>
              <a:t>Marine Biologist</a:t>
            </a:r>
          </a:p>
        </p:txBody>
      </p:sp>
      <p:sp>
        <p:nvSpPr>
          <p:cNvPr id="9" name="TextBox 8">
            <a:hlinkClick r:id="rId2" action="ppaction://hlinksldjump"/>
            <a:extLst>
              <a:ext uri="{FF2B5EF4-FFF2-40B4-BE49-F238E27FC236}">
                <a16:creationId xmlns:a16="http://schemas.microsoft.com/office/drawing/2014/main" id="{4F4AC98C-BA8A-48EF-917F-A862C17DBAA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E2822BA-65C1-4211-B63C-4D9C9982D4A7}"/>
              </a:ext>
            </a:extLst>
          </p:cNvPr>
          <p:cNvSpPr txBox="1"/>
          <p:nvPr/>
        </p:nvSpPr>
        <p:spPr>
          <a:xfrm>
            <a:off x="4211638" y="981820"/>
            <a:ext cx="4695825" cy="3370153"/>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study ocean animals, plants and ecosystems to increase our knowledge and understanding of the environment, genetics, and animal or plant biology.</a:t>
            </a:r>
          </a:p>
          <a:p>
            <a:pPr eaLnBrk="1" hangingPunct="1">
              <a:spcAft>
                <a:spcPts val="600"/>
              </a:spcAft>
              <a:defRPr/>
            </a:pPr>
            <a:r>
              <a:rPr lang="en-GB" sz="1600" dirty="0">
                <a:latin typeface="Century Gothic" panose="020B0502020202020204" pitchFamily="34" charset="0"/>
              </a:rPr>
              <a:t>The ocean covers more than 70% of the Earth’s surface and is the habitat of 230,000 known species, although much of the ocean’s depths remain unexplored. You could work on research projects to observe and better understand ocean animals, plants and ecosystems, projects to protect and conserve </a:t>
            </a:r>
            <a:r>
              <a:rPr lang="en-GB" sz="1600" dirty="0" err="1">
                <a:latin typeface="Century Gothic" panose="020B0502020202020204" pitchFamily="34" charset="0"/>
              </a:rPr>
              <a:t>sealife</a:t>
            </a:r>
            <a:r>
              <a:rPr lang="en-GB" sz="1600" dirty="0">
                <a:latin typeface="Century Gothic" panose="020B0502020202020204" pitchFamily="34" charset="0"/>
              </a:rPr>
              <a:t> or to develop and manage marine resources.</a:t>
            </a:r>
          </a:p>
        </p:txBody>
      </p:sp>
      <p:sp>
        <p:nvSpPr>
          <p:cNvPr id="10" name="TextBox 9">
            <a:hlinkClick r:id="rId3"/>
            <a:extLst>
              <a:ext uri="{FF2B5EF4-FFF2-40B4-BE49-F238E27FC236}">
                <a16:creationId xmlns:a16="http://schemas.microsoft.com/office/drawing/2014/main" id="{12F660B4-B6C4-41BA-A66D-DEB44EB599B0}"/>
              </a:ext>
            </a:extLst>
          </p:cNvPr>
          <p:cNvSpPr txBox="1"/>
          <p:nvPr/>
        </p:nvSpPr>
        <p:spPr>
          <a:xfrm>
            <a:off x="4689475" y="6124575"/>
            <a:ext cx="420624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2" name="TextBox 11">
            <a:hlinkClick r:id="rId4"/>
            <a:extLst>
              <a:ext uri="{FF2B5EF4-FFF2-40B4-BE49-F238E27FC236}">
                <a16:creationId xmlns:a16="http://schemas.microsoft.com/office/drawing/2014/main" id="{7E7510CA-10B9-4711-B61D-E50CD971FACB}"/>
              </a:ext>
            </a:extLst>
          </p:cNvPr>
          <p:cNvSpPr txBox="1"/>
          <p:nvPr/>
        </p:nvSpPr>
        <p:spPr>
          <a:xfrm>
            <a:off x="4689475" y="5085184"/>
            <a:ext cx="420624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Scottish Natural Heritage</a:t>
            </a:r>
          </a:p>
        </p:txBody>
      </p:sp>
      <p:sp>
        <p:nvSpPr>
          <p:cNvPr id="14" name="TextBox 13">
            <a:hlinkClick r:id="rId5" action="ppaction://hlinksldjump"/>
            <a:extLst>
              <a:ext uri="{FF2B5EF4-FFF2-40B4-BE49-F238E27FC236}">
                <a16:creationId xmlns:a16="http://schemas.microsoft.com/office/drawing/2014/main" id="{FB91D7E8-6D3B-4BFF-AC4E-F100E5E68FD1}"/>
              </a:ext>
            </a:extLst>
          </p:cNvPr>
          <p:cNvSpPr txBox="1"/>
          <p:nvPr/>
        </p:nvSpPr>
        <p:spPr>
          <a:xfrm>
            <a:off x="251520"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11" name="Title 1">
            <a:extLst>
              <a:ext uri="{FF2B5EF4-FFF2-40B4-BE49-F238E27FC236}">
                <a16:creationId xmlns:a16="http://schemas.microsoft.com/office/drawing/2014/main" id="{533F83B9-7E5F-403C-98A8-168600FFC050}"/>
              </a:ext>
            </a:extLst>
          </p:cNvPr>
          <p:cNvSpPr txBox="1">
            <a:spLocks/>
          </p:cNvSpPr>
          <p:nvPr/>
        </p:nvSpPr>
        <p:spPr bwMode="auto">
          <a:xfrm>
            <a:off x="182322" y="5301208"/>
            <a:ext cx="3904173"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r>
              <a:rPr lang="en-US" sz="1000" dirty="0">
                <a:latin typeface="Arial" panose="020B0604020202020204" pitchFamily="34" charset="0"/>
                <a:cs typeface="Arial" panose="020B0604020202020204" pitchFamily="34" charset="0"/>
              </a:rPr>
              <a:t> Scottish Natural Heritage. ©SNH. All rights reserved</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79512" y="908720"/>
            <a:ext cx="3906983" cy="4373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hlinkClick r:id="rId7"/>
            <a:extLst>
              <a:ext uri="{FF2B5EF4-FFF2-40B4-BE49-F238E27FC236}">
                <a16:creationId xmlns:a16="http://schemas.microsoft.com/office/drawing/2014/main" id="{5A5EAEDF-F881-4923-A616-FD178DC9C4B2}"/>
              </a:ext>
            </a:extLst>
          </p:cNvPr>
          <p:cNvSpPr txBox="1"/>
          <p:nvPr/>
        </p:nvSpPr>
        <p:spPr>
          <a:xfrm>
            <a:off x="4689475" y="4541058"/>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7"/>
              </a:rPr>
              <a:t>NERC / </a:t>
            </a:r>
            <a:r>
              <a:rPr lang="en-US" sz="2000" u="sng" dirty="0" err="1">
                <a:solidFill>
                  <a:srgbClr val="0000FF"/>
                </a:solidFill>
                <a:latin typeface="Century Gothic" panose="020B0502020202020204" pitchFamily="34" charset="0"/>
                <a:hlinkClick r:id="rId7"/>
              </a:rPr>
              <a:t>UKRI</a:t>
            </a:r>
            <a:r>
              <a:rPr lang="en-US" sz="2000" u="sng" dirty="0">
                <a:solidFill>
                  <a:srgbClr val="0000FF"/>
                </a:solidFill>
                <a:latin typeface="Century Gothic" panose="020B0502020202020204" pitchFamily="34" charset="0"/>
                <a:hlinkClick r:id="rId7"/>
              </a:rPr>
              <a:t> Video</a:t>
            </a:r>
            <a:endParaRPr lang="en-US" sz="2000" u="sng" dirty="0">
              <a:solidFill>
                <a:srgbClr val="0000FF"/>
              </a:solidFill>
              <a:latin typeface="Century Gothic" panose="020B0502020202020204" pitchFamily="34" charset="0"/>
            </a:endParaRPr>
          </a:p>
        </p:txBody>
      </p:sp>
      <p:sp>
        <p:nvSpPr>
          <p:cNvPr id="15" name="TextBox 14">
            <a:hlinkClick r:id="rId8"/>
            <a:extLst>
              <a:ext uri="{FF2B5EF4-FFF2-40B4-BE49-F238E27FC236}">
                <a16:creationId xmlns:a16="http://schemas.microsoft.com/office/drawing/2014/main" id="{CD296E3A-A997-4BC9-A47B-CFE53BE532E4}"/>
              </a:ext>
            </a:extLst>
          </p:cNvPr>
          <p:cNvSpPr txBox="1"/>
          <p:nvPr/>
        </p:nvSpPr>
        <p:spPr>
          <a:xfrm>
            <a:off x="4675188" y="558924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Radio Scotland - Dream Job</a:t>
            </a:r>
            <a:endParaRPr lang="en-US" sz="2000" u="sng" dirty="0">
              <a:solidFill>
                <a:srgbClr val="0000FF"/>
              </a:solidFill>
              <a:latin typeface="Century Gothic" panose="020B0502020202020204" pitchFamily="34" charset="0"/>
              <a:hlinkClick r:id="rId9"/>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9D4415AC-D113-4306-9CD5-CED04DC469F6}"/>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Materials Scientist</a:t>
            </a:r>
          </a:p>
        </p:txBody>
      </p:sp>
      <p:sp>
        <p:nvSpPr>
          <p:cNvPr id="9" name="TextBox 8">
            <a:hlinkClick r:id="rId2" action="ppaction://hlinksldjump"/>
            <a:extLst>
              <a:ext uri="{FF2B5EF4-FFF2-40B4-BE49-F238E27FC236}">
                <a16:creationId xmlns:a16="http://schemas.microsoft.com/office/drawing/2014/main" id="{0DE46870-1006-4D1A-8D6F-2F67C1FA71A8}"/>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A633F233-9635-48C7-9966-8E712A70C2E1}"/>
              </a:ext>
            </a:extLst>
          </p:cNvPr>
          <p:cNvSpPr txBox="1"/>
          <p:nvPr/>
        </p:nvSpPr>
        <p:spPr>
          <a:xfrm>
            <a:off x="250825" y="1487393"/>
            <a:ext cx="4177159" cy="287771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run tests on materials to see how they can be used to improve products people use every day. Your work would mean a higher standard of goods could be produced more quickly, and people could buy them in the shops more cheaply. </a:t>
            </a:r>
          </a:p>
          <a:p>
            <a:pPr eaLnBrk="1" hangingPunct="1">
              <a:spcAft>
                <a:spcPts val="600"/>
              </a:spcAft>
              <a:defRPr/>
            </a:pPr>
            <a:r>
              <a:rPr lang="en-GB" sz="1600" dirty="0">
                <a:latin typeface="Century Gothic" pitchFamily="34" charset="0"/>
              </a:rPr>
              <a:t>The materials you work on could be used to make anything from computers and mobile phones to cars, clothes and furniture. </a:t>
            </a:r>
          </a:p>
        </p:txBody>
      </p:sp>
      <p:sp>
        <p:nvSpPr>
          <p:cNvPr id="14" name="TextBox 13">
            <a:hlinkClick r:id="rId3"/>
            <a:extLst>
              <a:ext uri="{FF2B5EF4-FFF2-40B4-BE49-F238E27FC236}">
                <a16:creationId xmlns:a16="http://schemas.microsoft.com/office/drawing/2014/main" id="{39080CD2-FDD8-4499-A711-0C11CFAA5CB7}"/>
              </a:ext>
            </a:extLst>
          </p:cNvPr>
          <p:cNvSpPr txBox="1"/>
          <p:nvPr/>
        </p:nvSpPr>
        <p:spPr>
          <a:xfrm>
            <a:off x="4675188" y="61976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pic>
        <p:nvPicPr>
          <p:cNvPr id="149512" name="Picture 2">
            <a:hlinkClick r:id="rId4"/>
            <a:extLst>
              <a:ext uri="{FF2B5EF4-FFF2-40B4-BE49-F238E27FC236}">
                <a16:creationId xmlns:a16="http://schemas.microsoft.com/office/drawing/2014/main" id="{9D221B33-DDC9-4958-B4AB-198AE567C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670730"/>
            <a:ext cx="2814638" cy="277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hlinkClick r:id="rId6"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sp>
        <p:nvSpPr>
          <p:cNvPr id="15" name="TextBox 14">
            <a:hlinkClick r:id="rId7" action="ppaction://hlinksldjump"/>
            <a:extLst>
              <a:ext uri="{FF2B5EF4-FFF2-40B4-BE49-F238E27FC236}">
                <a16:creationId xmlns:a16="http://schemas.microsoft.com/office/drawing/2014/main" id="{D162FE81-F064-4B75-A307-E4C058E77266}"/>
              </a:ext>
            </a:extLst>
          </p:cNvPr>
          <p:cNvSpPr txBox="1"/>
          <p:nvPr/>
        </p:nvSpPr>
        <p:spPr>
          <a:xfrm>
            <a:off x="255940" y="572499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sp>
        <p:nvSpPr>
          <p:cNvPr id="16" name="TextBox 15">
            <a:hlinkClick r:id="rId8" action="ppaction://hlinksldjump"/>
            <a:extLst>
              <a:ext uri="{FF2B5EF4-FFF2-40B4-BE49-F238E27FC236}">
                <a16:creationId xmlns:a16="http://schemas.microsoft.com/office/drawing/2014/main" id="{132FF7EB-BC50-45AD-9C38-5E3CE72D4E86}"/>
              </a:ext>
            </a:extLst>
          </p:cNvPr>
          <p:cNvSpPr txBox="1"/>
          <p:nvPr/>
        </p:nvSpPr>
        <p:spPr>
          <a:xfrm>
            <a:off x="251718" y="5229200"/>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7" name="TextBox 16">
            <a:hlinkClick r:id="rId9" action="ppaction://hlinksldjump"/>
            <a:extLst>
              <a:ext uri="{FF2B5EF4-FFF2-40B4-BE49-F238E27FC236}">
                <a16:creationId xmlns:a16="http://schemas.microsoft.com/office/drawing/2014/main" id="{D162FE81-F064-4B75-A307-E4C058E77266}"/>
              </a:ext>
            </a:extLst>
          </p:cNvPr>
          <p:cNvSpPr txBox="1"/>
          <p:nvPr/>
        </p:nvSpPr>
        <p:spPr>
          <a:xfrm>
            <a:off x="260608" y="4725144"/>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8" name="TextBox 17">
            <a:hlinkClick r:id="rId10" action="ppaction://hlinksldjump"/>
            <a:extLst>
              <a:ext uri="{FF2B5EF4-FFF2-40B4-BE49-F238E27FC236}">
                <a16:creationId xmlns:a16="http://schemas.microsoft.com/office/drawing/2014/main" id="{42BB2400-E160-43DC-8695-4587A110D4BF}"/>
              </a:ext>
            </a:extLst>
          </p:cNvPr>
          <p:cNvSpPr txBox="1"/>
          <p:nvPr/>
        </p:nvSpPr>
        <p:spPr>
          <a:xfrm>
            <a:off x="2455168" y="6197302"/>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Space</a:t>
            </a:r>
          </a:p>
        </p:txBody>
      </p:sp>
      <p:sp>
        <p:nvSpPr>
          <p:cNvPr id="19" name="TextBox 18">
            <a:hlinkClick r:id="rId11"/>
            <a:extLst>
              <a:ext uri="{FF2B5EF4-FFF2-40B4-BE49-F238E27FC236}">
                <a16:creationId xmlns:a16="http://schemas.microsoft.com/office/drawing/2014/main" id="{AFAE9493-A896-4744-A27E-630EA2B7B9E1}"/>
              </a:ext>
            </a:extLst>
          </p:cNvPr>
          <p:cNvSpPr txBox="1"/>
          <p:nvPr/>
        </p:nvSpPr>
        <p:spPr>
          <a:xfrm>
            <a:off x="4674493" y="566124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11"/>
              </a:rPr>
              <a:t>RSC Profile with clip</a:t>
            </a:r>
            <a:endParaRPr lang="en-US" sz="2000" u="sng" dirty="0">
              <a:solidFill>
                <a:srgbClr val="0000FF"/>
              </a:solidFill>
              <a:latin typeface="Century Gothic" panose="020B0502020202020204" pitchFamily="34" charset="0"/>
            </a:endParaRPr>
          </a:p>
        </p:txBody>
      </p:sp>
      <p:sp>
        <p:nvSpPr>
          <p:cNvPr id="20" name="Title 1">
            <a:extLst>
              <a:ext uri="{FF2B5EF4-FFF2-40B4-BE49-F238E27FC236}">
                <a16:creationId xmlns:a16="http://schemas.microsoft.com/office/drawing/2014/main" id="{472492D0-A5CE-444B-9CA9-3B55A1669C5C}"/>
              </a:ext>
            </a:extLst>
          </p:cNvPr>
          <p:cNvSpPr txBox="1">
            <a:spLocks/>
          </p:cNvSpPr>
          <p:nvPr/>
        </p:nvSpPr>
        <p:spPr bwMode="auto">
          <a:xfrm>
            <a:off x="6300192" y="4432241"/>
            <a:ext cx="3019425" cy="36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200" dirty="0">
                <a:latin typeface="Arial" panose="020B0604020202020204" pitchFamily="34" charset="0"/>
                <a:cs typeface="Arial" panose="020B0604020202020204" pitchFamily="34" charset="0"/>
              </a:rPr>
              <a:t>©Institute of Physics.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AAADE4D-3B61-463B-9F04-B169568AAED2}"/>
              </a:ext>
            </a:extLst>
          </p:cNvPr>
          <p:cNvSpPr>
            <a:spLocks noGrp="1"/>
          </p:cNvSpPr>
          <p:nvPr>
            <p:ph type="ctrTitle"/>
          </p:nvPr>
        </p:nvSpPr>
        <p:spPr>
          <a:xfrm>
            <a:off x="423863" y="836613"/>
            <a:ext cx="3514725" cy="1190872"/>
          </a:xfrm>
        </p:spPr>
        <p:txBody>
          <a:bodyPr/>
          <a:lstStyle/>
          <a:p>
            <a:pPr eaLnBrk="1" hangingPunct="1"/>
            <a:r>
              <a:rPr lang="en-GB" altLang="en-US" sz="3600" dirty="0">
                <a:solidFill>
                  <a:srgbClr val="0033CC"/>
                </a:solidFill>
                <a:latin typeface="Century Gothic" panose="020B0502020202020204" pitchFamily="34" charset="0"/>
              </a:rPr>
              <a:t>Mechanical Engineer</a:t>
            </a:r>
          </a:p>
        </p:txBody>
      </p:sp>
      <p:sp>
        <p:nvSpPr>
          <p:cNvPr id="9" name="TextBox 8">
            <a:hlinkClick r:id="rId3" action="ppaction://hlinksldjump"/>
            <a:extLst>
              <a:ext uri="{FF2B5EF4-FFF2-40B4-BE49-F238E27FC236}">
                <a16:creationId xmlns:a16="http://schemas.microsoft.com/office/drawing/2014/main" id="{749A73F5-2AB3-4AAF-AB66-715A206483CF}"/>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2CCA9783-D789-4D7B-8E93-78DBA920FD65}"/>
              </a:ext>
            </a:extLst>
          </p:cNvPr>
          <p:cNvSpPr txBox="1"/>
          <p:nvPr/>
        </p:nvSpPr>
        <p:spPr>
          <a:xfrm>
            <a:off x="395288" y="2123852"/>
            <a:ext cx="3543300" cy="238526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design and test components and machines like wind turbines, pumps for clean water and medical prosthetics to help people who have mobility difficulties.</a:t>
            </a:r>
          </a:p>
          <a:p>
            <a:pPr eaLnBrk="1" hangingPunct="1">
              <a:spcAft>
                <a:spcPts val="600"/>
              </a:spcAft>
              <a:defRPr/>
            </a:pPr>
            <a:r>
              <a:rPr lang="en-GB" sz="1600" dirty="0">
                <a:latin typeface="Century Gothic" panose="020B0502020202020204" pitchFamily="34" charset="0"/>
              </a:rPr>
              <a:t>You’d oversee the set-up of the machines and check that they work properly.</a:t>
            </a:r>
          </a:p>
        </p:txBody>
      </p:sp>
      <p:sp>
        <p:nvSpPr>
          <p:cNvPr id="10" name="TextBox 9">
            <a:hlinkClick r:id="rId4"/>
            <a:extLst>
              <a:ext uri="{FF2B5EF4-FFF2-40B4-BE49-F238E27FC236}">
                <a16:creationId xmlns:a16="http://schemas.microsoft.com/office/drawing/2014/main" id="{320A24BD-4641-46AE-9829-6544C22BE33C}"/>
              </a:ext>
            </a:extLst>
          </p:cNvPr>
          <p:cNvSpPr txBox="1"/>
          <p:nvPr/>
        </p:nvSpPr>
        <p:spPr>
          <a:xfrm>
            <a:off x="4689475" y="5981218"/>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pic>
        <p:nvPicPr>
          <p:cNvPr id="36872" name="Picture 2">
            <a:hlinkClick r:id="rId5" action="ppaction://hlinksldjump"/>
            <a:extLst>
              <a:ext uri="{FF2B5EF4-FFF2-40B4-BE49-F238E27FC236}">
                <a16:creationId xmlns:a16="http://schemas.microsoft.com/office/drawing/2014/main" id="{4CA1FC21-A699-4C59-B32B-A80C0C07A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813" y="940657"/>
            <a:ext cx="442436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hlinkClick r:id="rId7" action="ppaction://hlinksldjump"/>
            <a:extLst>
              <a:ext uri="{FF2B5EF4-FFF2-40B4-BE49-F238E27FC236}">
                <a16:creationId xmlns:a16="http://schemas.microsoft.com/office/drawing/2014/main" id="{79C7C74E-42F0-4C91-BDF8-2B56677BC82E}"/>
              </a:ext>
            </a:extLst>
          </p:cNvPr>
          <p:cNvSpPr txBox="1"/>
          <p:nvPr/>
        </p:nvSpPr>
        <p:spPr>
          <a:xfrm>
            <a:off x="250825" y="6189663"/>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sp>
        <p:nvSpPr>
          <p:cNvPr id="17" name="TextBox 16">
            <a:hlinkClick r:id="rId8" action="ppaction://hlinksldjump"/>
            <a:extLst>
              <a:ext uri="{FF2B5EF4-FFF2-40B4-BE49-F238E27FC236}">
                <a16:creationId xmlns:a16="http://schemas.microsoft.com/office/drawing/2014/main" id="{D162FE81-F064-4B75-A307-E4C058E77266}"/>
              </a:ext>
            </a:extLst>
          </p:cNvPr>
          <p:cNvSpPr txBox="1"/>
          <p:nvPr/>
        </p:nvSpPr>
        <p:spPr>
          <a:xfrm>
            <a:off x="260608"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Chemical Changes</a:t>
            </a:r>
          </a:p>
        </p:txBody>
      </p:sp>
      <p:sp>
        <p:nvSpPr>
          <p:cNvPr id="18" name="TextBox 17">
            <a:hlinkClick r:id="rId9" action="ppaction://hlinksldjump"/>
            <a:extLst>
              <a:ext uri="{FF2B5EF4-FFF2-40B4-BE49-F238E27FC236}">
                <a16:creationId xmlns:a16="http://schemas.microsoft.com/office/drawing/2014/main" id="{D162FE81-F064-4B75-A307-E4C058E77266}"/>
              </a:ext>
            </a:extLst>
          </p:cNvPr>
          <p:cNvSpPr txBox="1"/>
          <p:nvPr/>
        </p:nvSpPr>
        <p:spPr>
          <a:xfrm>
            <a:off x="260608" y="522094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2" name="Title 1">
            <a:extLst>
              <a:ext uri="{FF2B5EF4-FFF2-40B4-BE49-F238E27FC236}">
                <a16:creationId xmlns:a16="http://schemas.microsoft.com/office/drawing/2014/main" id="{59E96E60-562B-49F9-AB46-B9BB9951D64E}"/>
              </a:ext>
            </a:extLst>
          </p:cNvPr>
          <p:cNvSpPr txBox="1">
            <a:spLocks/>
          </p:cNvSpPr>
          <p:nvPr/>
        </p:nvSpPr>
        <p:spPr bwMode="auto">
          <a:xfrm>
            <a:off x="4468119" y="3964993"/>
            <a:ext cx="4424361"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2" name="TextBox 1">
            <a:hlinkClick r:id="rId10"/>
            <a:extLst>
              <a:ext uri="{FF2B5EF4-FFF2-40B4-BE49-F238E27FC236}">
                <a16:creationId xmlns:a16="http://schemas.microsoft.com/office/drawing/2014/main" id="{B03BE214-9687-4E6F-B396-F799C063CEB7}"/>
              </a:ext>
            </a:extLst>
          </p:cNvPr>
          <p:cNvSpPr txBox="1"/>
          <p:nvPr/>
        </p:nvSpPr>
        <p:spPr>
          <a:xfrm>
            <a:off x="4695222" y="5405090"/>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err="1">
                <a:solidFill>
                  <a:srgbClr val="0000FF"/>
                </a:solidFill>
                <a:latin typeface="Century Gothic" panose="020B0502020202020204" pitchFamily="34" charset="0"/>
                <a:hlinkClick r:id="rId10"/>
              </a:rPr>
              <a:t>MyWOW</a:t>
            </a:r>
            <a:r>
              <a:rPr lang="en-US" sz="2000" u="sng" dirty="0">
                <a:solidFill>
                  <a:srgbClr val="0000FF"/>
                </a:solidFill>
                <a:latin typeface="Century Gothic" panose="020B0502020202020204" pitchFamily="34" charset="0"/>
                <a:hlinkClick r:id="rId10"/>
              </a:rPr>
              <a:t> Apprenticeship Video</a:t>
            </a:r>
            <a:endParaRPr lang="en-US" sz="2000" u="sng" dirty="0">
              <a:solidFill>
                <a:srgbClr val="0000FF"/>
              </a:solidFill>
              <a:latin typeface="Century Gothic" panose="020B0502020202020204" pitchFamily="34" charset="0"/>
            </a:endParaRPr>
          </a:p>
        </p:txBody>
      </p:sp>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C9C42507-2D5C-4D70-8CD4-FC5EDD2D8A52}"/>
              </a:ext>
            </a:extLst>
          </p:cNvPr>
          <p:cNvSpPr>
            <a:spLocks noGrp="1"/>
          </p:cNvSpPr>
          <p:nvPr>
            <p:ph type="ctrTitle"/>
          </p:nvPr>
        </p:nvSpPr>
        <p:spPr>
          <a:xfrm>
            <a:off x="423863" y="836613"/>
            <a:ext cx="3860800" cy="822325"/>
          </a:xfrm>
        </p:spPr>
        <p:txBody>
          <a:bodyPr/>
          <a:lstStyle/>
          <a:p>
            <a:pPr eaLnBrk="1" hangingPunct="1"/>
            <a:r>
              <a:rPr lang="en-GB" altLang="en-US" sz="3600" dirty="0">
                <a:solidFill>
                  <a:srgbClr val="0033CC"/>
                </a:solidFill>
                <a:latin typeface="Century Gothic" panose="020B0502020202020204" pitchFamily="34" charset="0"/>
              </a:rPr>
              <a:t>Microbiologist</a:t>
            </a:r>
          </a:p>
        </p:txBody>
      </p:sp>
      <p:sp>
        <p:nvSpPr>
          <p:cNvPr id="9" name="TextBox 8">
            <a:hlinkClick r:id="rId2" action="ppaction://hlinksldjump"/>
            <a:extLst>
              <a:ext uri="{FF2B5EF4-FFF2-40B4-BE49-F238E27FC236}">
                <a16:creationId xmlns:a16="http://schemas.microsoft.com/office/drawing/2014/main" id="{0FA61D42-FF56-42EA-A279-2D050AADDB6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AAE8BC5-BECF-45C4-8042-68E34A16D397}"/>
              </a:ext>
            </a:extLst>
          </p:cNvPr>
          <p:cNvSpPr txBox="1"/>
          <p:nvPr/>
        </p:nvSpPr>
        <p:spPr>
          <a:xfrm>
            <a:off x="395288" y="1844675"/>
            <a:ext cx="3889375"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itchFamily="34" charset="0"/>
              </a:rPr>
              <a:t>You would study micro-organisms such as bacteria, viruses, fungi and algae. Your work could be used to prevent diseases, make new medicines or grow more food.</a:t>
            </a:r>
          </a:p>
          <a:p>
            <a:pPr eaLnBrk="1" hangingPunct="1">
              <a:spcAft>
                <a:spcPts val="600"/>
              </a:spcAft>
              <a:defRPr/>
            </a:pPr>
            <a:r>
              <a:rPr lang="en-GB" sz="1600" dirty="0">
                <a:latin typeface="Century Gothic" pitchFamily="34" charset="0"/>
              </a:rPr>
              <a:t>You could work in a variety of different areas.</a:t>
            </a:r>
          </a:p>
          <a:p>
            <a:pPr eaLnBrk="1" hangingPunct="1">
              <a:spcAft>
                <a:spcPts val="600"/>
              </a:spcAft>
              <a:defRPr/>
            </a:pPr>
            <a:r>
              <a:rPr lang="en-GB" sz="1600" dirty="0">
                <a:latin typeface="Century Gothic" pitchFamily="34" charset="0"/>
              </a:rPr>
              <a:t>If you work in healthcare as a clinical microbiologist you would identify pathogens – which produce diseases – and work out how to protect communities from the spread of infection.</a:t>
            </a:r>
          </a:p>
        </p:txBody>
      </p:sp>
      <p:sp>
        <p:nvSpPr>
          <p:cNvPr id="10" name="TextBox 9">
            <a:hlinkClick r:id="rId3"/>
            <a:extLst>
              <a:ext uri="{FF2B5EF4-FFF2-40B4-BE49-F238E27FC236}">
                <a16:creationId xmlns:a16="http://schemas.microsoft.com/office/drawing/2014/main" id="{040418CD-0A8F-44EC-819F-7D5746442842}"/>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4"/>
            </a:endParaRPr>
          </a:p>
        </p:txBody>
      </p:sp>
      <p:sp>
        <p:nvSpPr>
          <p:cNvPr id="11" name="TextBox 10">
            <a:hlinkClick r:id="rId5" action="ppaction://hlinksldjump"/>
            <a:extLst>
              <a:ext uri="{FF2B5EF4-FFF2-40B4-BE49-F238E27FC236}">
                <a16:creationId xmlns:a16="http://schemas.microsoft.com/office/drawing/2014/main" id="{FB91D7E8-6D3B-4BFF-AC4E-F100E5E68FD1}"/>
              </a:ext>
            </a:extLst>
          </p:cNvPr>
          <p:cNvSpPr txBox="1"/>
          <p:nvPr/>
        </p:nvSpPr>
        <p:spPr>
          <a:xfrm>
            <a:off x="2949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2" name="Title 1">
            <a:extLst>
              <a:ext uri="{FF2B5EF4-FFF2-40B4-BE49-F238E27FC236}">
                <a16:creationId xmlns:a16="http://schemas.microsoft.com/office/drawing/2014/main" id="{6D09F350-512F-4920-9939-ED24D5A64B0F}"/>
              </a:ext>
            </a:extLst>
          </p:cNvPr>
          <p:cNvSpPr txBox="1">
            <a:spLocks/>
          </p:cNvSpPr>
          <p:nvPr/>
        </p:nvSpPr>
        <p:spPr bwMode="auto">
          <a:xfrm>
            <a:off x="5161919" y="4864167"/>
            <a:ext cx="3586545"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UKRI / Natural Environment Research Council. ©NERC</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6"/>
            <a:extLst>
              <a:ext uri="{FF2B5EF4-FFF2-40B4-BE49-F238E27FC236}">
                <a16:creationId xmlns:a16="http://schemas.microsoft.com/office/drawing/2014/main" id="{DBA30826-7203-4F65-B5A9-E8EEE2851CA3}"/>
              </a:ext>
            </a:extLst>
          </p:cNvPr>
          <p:cNvSpPr txBox="1"/>
          <p:nvPr/>
        </p:nvSpPr>
        <p:spPr>
          <a:xfrm>
            <a:off x="4689475" y="5693186"/>
            <a:ext cx="4206240"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NERC / </a:t>
            </a:r>
            <a:r>
              <a:rPr lang="en-US" sz="2000" u="sng" dirty="0" err="1">
                <a:solidFill>
                  <a:srgbClr val="0000FF"/>
                </a:solidFill>
                <a:latin typeface="Century Gothic" panose="020B0502020202020204" pitchFamily="34" charset="0"/>
                <a:hlinkClick r:id="rId6"/>
              </a:rPr>
              <a:t>UKRI</a:t>
            </a:r>
            <a:r>
              <a:rPr lang="en-US" sz="2000" u="sng" dirty="0">
                <a:solidFill>
                  <a:srgbClr val="0000FF"/>
                </a:solidFill>
                <a:latin typeface="Century Gothic" panose="020B0502020202020204" pitchFamily="34" charset="0"/>
                <a:hlinkClick r:id="rId6"/>
              </a:rPr>
              <a:t> Video</a:t>
            </a:r>
            <a:endParaRPr lang="en-US" sz="2000" u="sng" dirty="0">
              <a:solidFill>
                <a:srgbClr val="0000FF"/>
              </a:solidFill>
              <a:latin typeface="Century Gothic" panose="020B0502020202020204" pitchFamily="34" charset="0"/>
            </a:endParaRPr>
          </a:p>
        </p:txBody>
      </p:sp>
      <p:pic>
        <p:nvPicPr>
          <p:cNvPr id="2" name="Picture 1">
            <a:hlinkClick r:id="rId7" action="ppaction://hlinksldjump"/>
            <a:extLst>
              <a:ext uri="{FF2B5EF4-FFF2-40B4-BE49-F238E27FC236}">
                <a16:creationId xmlns:a16="http://schemas.microsoft.com/office/drawing/2014/main" id="{EF7B8852-DC8D-404E-BFB2-8E5477B4AC3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135976" y="692149"/>
            <a:ext cx="3612735" cy="41198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9E04755-D71A-4E94-A463-42FE4BADC1B6}"/>
              </a:ext>
            </a:extLst>
          </p:cNvPr>
          <p:cNvSpPr>
            <a:spLocks noGrp="1"/>
          </p:cNvSpPr>
          <p:nvPr>
            <p:ph type="ctrTitle"/>
          </p:nvPr>
        </p:nvSpPr>
        <p:spPr>
          <a:xfrm>
            <a:off x="611188" y="806450"/>
            <a:ext cx="7772400" cy="822325"/>
          </a:xfrm>
        </p:spPr>
        <p:txBody>
          <a:bodyPr/>
          <a:lstStyle/>
          <a:p>
            <a:r>
              <a:rPr lang="en-GB" altLang="en-US" sz="3600" dirty="0">
                <a:solidFill>
                  <a:srgbClr val="0033CC"/>
                </a:solidFill>
                <a:latin typeface="Century Gothic" panose="020B0502020202020204" pitchFamily="34" charset="0"/>
              </a:rPr>
              <a:t>Space</a:t>
            </a:r>
          </a:p>
        </p:txBody>
      </p:sp>
      <p:sp>
        <p:nvSpPr>
          <p:cNvPr id="9" name="TextBox 8">
            <a:hlinkClick r:id="rId2" action="ppaction://hlinksldjump"/>
            <a:extLst>
              <a:ext uri="{FF2B5EF4-FFF2-40B4-BE49-F238E27FC236}">
                <a16:creationId xmlns:a16="http://schemas.microsoft.com/office/drawing/2014/main" id="{EA17BECB-31A1-48DA-8078-E247F368CB5A}"/>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1" name="TextBox 10">
            <a:hlinkClick r:id="rId3" action="ppaction://hlinksldjump"/>
            <a:extLst>
              <a:ext uri="{FF2B5EF4-FFF2-40B4-BE49-F238E27FC236}">
                <a16:creationId xmlns:a16="http://schemas.microsoft.com/office/drawing/2014/main" id="{3AF2B4FF-07B3-4EFA-8F8B-A44AD0B60F2B}"/>
              </a:ext>
            </a:extLst>
          </p:cNvPr>
          <p:cNvSpPr txBox="1"/>
          <p:nvPr/>
        </p:nvSpPr>
        <p:spPr>
          <a:xfrm>
            <a:off x="467544" y="2564904"/>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Astronomer</a:t>
            </a:r>
            <a:endParaRPr lang="en-US" dirty="0">
              <a:solidFill>
                <a:srgbClr val="0033CC"/>
              </a:solidFill>
              <a:latin typeface="Century Gothic" panose="020B0502020202020204" pitchFamily="34" charset="0"/>
            </a:endParaRPr>
          </a:p>
        </p:txBody>
      </p:sp>
      <p:sp>
        <p:nvSpPr>
          <p:cNvPr id="12" name="TextBox 11">
            <a:hlinkClick r:id="rId4" action="ppaction://hlinksldjump"/>
            <a:extLst>
              <a:ext uri="{FF2B5EF4-FFF2-40B4-BE49-F238E27FC236}">
                <a16:creationId xmlns:a16="http://schemas.microsoft.com/office/drawing/2014/main" id="{B8786C75-52BF-422B-B8E4-5D557CEBD82A}"/>
              </a:ext>
            </a:extLst>
          </p:cNvPr>
          <p:cNvSpPr txBox="1"/>
          <p:nvPr/>
        </p:nvSpPr>
        <p:spPr>
          <a:xfrm>
            <a:off x="4932040" y="2577459"/>
            <a:ext cx="3657600" cy="64633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Science Public</a:t>
            </a:r>
          </a:p>
          <a:p>
            <a:pPr algn="ctr" eaLnBrk="1" fontAlgn="auto" hangingPunct="1">
              <a:spcBef>
                <a:spcPts val="0"/>
              </a:spcBef>
              <a:spcAft>
                <a:spcPts val="0"/>
              </a:spcAft>
              <a:defRPr/>
            </a:pPr>
            <a:r>
              <a:rPr lang="en-US" dirty="0">
                <a:solidFill>
                  <a:srgbClr val="0033CC"/>
                </a:solidFill>
                <a:latin typeface="Century Gothic" panose="020B0502020202020204" pitchFamily="34" charset="0"/>
              </a:rPr>
              <a:t> Relations Officer</a:t>
            </a:r>
          </a:p>
        </p:txBody>
      </p:sp>
      <p:sp>
        <p:nvSpPr>
          <p:cNvPr id="10" name="TextBox 9">
            <a:hlinkClick r:id="rId5" action="ppaction://hlinksldjump"/>
            <a:extLst>
              <a:ext uri="{FF2B5EF4-FFF2-40B4-BE49-F238E27FC236}">
                <a16:creationId xmlns:a16="http://schemas.microsoft.com/office/drawing/2014/main" id="{7D73888A-B846-41F7-B3A8-57BB018A86B2}"/>
              </a:ext>
            </a:extLst>
          </p:cNvPr>
          <p:cNvSpPr txBox="1"/>
          <p:nvPr/>
        </p:nvSpPr>
        <p:spPr>
          <a:xfrm>
            <a:off x="467544" y="19168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err="1">
                <a:solidFill>
                  <a:srgbClr val="0033CC"/>
                </a:solidFill>
                <a:latin typeface="Century Gothic" panose="020B0502020202020204" pitchFamily="34" charset="0"/>
              </a:rPr>
              <a:t>Astrochemist</a:t>
            </a:r>
            <a:r>
              <a:rPr lang="en-GB" dirty="0">
                <a:solidFill>
                  <a:srgbClr val="0033CC"/>
                </a:solidFill>
                <a:latin typeface="Century Gothic" panose="020B0502020202020204" pitchFamily="34" charset="0"/>
              </a:rPr>
              <a:t> (RSC)</a:t>
            </a:r>
            <a:endParaRPr lang="en-US" dirty="0">
              <a:solidFill>
                <a:srgbClr val="0033CC"/>
              </a:solidFill>
              <a:latin typeface="Century Gothic" panose="020B0502020202020204" pitchFamily="34" charset="0"/>
            </a:endParaRPr>
          </a:p>
        </p:txBody>
      </p:sp>
      <p:sp>
        <p:nvSpPr>
          <p:cNvPr id="15" name="TextBox 14">
            <a:hlinkClick r:id="rId6" action="ppaction://hlinksldjump"/>
            <a:extLst>
              <a:ext uri="{FF2B5EF4-FFF2-40B4-BE49-F238E27FC236}">
                <a16:creationId xmlns:a16="http://schemas.microsoft.com/office/drawing/2014/main" id="{E5EBD8C0-D272-43E2-B8C6-D96178AB9CB3}"/>
              </a:ext>
            </a:extLst>
          </p:cNvPr>
          <p:cNvSpPr txBox="1"/>
          <p:nvPr/>
        </p:nvSpPr>
        <p:spPr>
          <a:xfrm>
            <a:off x="467544" y="3212976"/>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Astrophysicist (IOP)</a:t>
            </a:r>
            <a:endParaRPr lang="en-US" dirty="0">
              <a:solidFill>
                <a:srgbClr val="0033CC"/>
              </a:solidFill>
              <a:latin typeface="Century Gothic" panose="020B0502020202020204" pitchFamily="34" charset="0"/>
            </a:endParaRPr>
          </a:p>
        </p:txBody>
      </p:sp>
      <p:sp>
        <p:nvSpPr>
          <p:cNvPr id="16" name="TextBox 15">
            <a:hlinkClick r:id="rId7" action="ppaction://hlinksldjump"/>
            <a:extLst>
              <a:ext uri="{FF2B5EF4-FFF2-40B4-BE49-F238E27FC236}">
                <a16:creationId xmlns:a16="http://schemas.microsoft.com/office/drawing/2014/main" id="{58BDEDBA-94FD-418F-BD75-4C8A5C883CCE}"/>
              </a:ext>
            </a:extLst>
          </p:cNvPr>
          <p:cNvSpPr txBox="1"/>
          <p:nvPr/>
        </p:nvSpPr>
        <p:spPr>
          <a:xfrm>
            <a:off x="6084168" y="165100"/>
            <a:ext cx="2916957" cy="5238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2400"/>
              </a:spcBef>
              <a:spcAft>
                <a:spcPts val="2400"/>
              </a:spcAft>
              <a:defRPr/>
            </a:pPr>
            <a:r>
              <a:rPr lang="en-GB" sz="2800" dirty="0">
                <a:solidFill>
                  <a:srgbClr val="0033CC"/>
                </a:solidFill>
                <a:latin typeface="Century Gothic" panose="020B0502020202020204" pitchFamily="34" charset="0"/>
              </a:rPr>
              <a:t>Planet Earth</a:t>
            </a:r>
          </a:p>
        </p:txBody>
      </p:sp>
      <p:sp>
        <p:nvSpPr>
          <p:cNvPr id="18" name="TextBox 17">
            <a:hlinkClick r:id="rId8"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9" name="TextBox 18">
            <a:hlinkClick r:id="rId9"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
        <p:nvSpPr>
          <p:cNvPr id="21" name="TextBox 20">
            <a:hlinkClick r:id="rId10" action="ppaction://hlinksldjump"/>
            <a:extLst>
              <a:ext uri="{FF2B5EF4-FFF2-40B4-BE49-F238E27FC236}">
                <a16:creationId xmlns:a16="http://schemas.microsoft.com/office/drawing/2014/main" id="{28A03B81-13D5-49BC-AC0A-2834C3774F9E}"/>
              </a:ext>
            </a:extLst>
          </p:cNvPr>
          <p:cNvSpPr txBox="1"/>
          <p:nvPr/>
        </p:nvSpPr>
        <p:spPr>
          <a:xfrm>
            <a:off x="467544" y="3861048"/>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Design Engineer</a:t>
            </a:r>
            <a:endParaRPr lang="en-US" dirty="0">
              <a:solidFill>
                <a:srgbClr val="0033CC"/>
              </a:solidFill>
              <a:latin typeface="Century Gothic" panose="020B0502020202020204" pitchFamily="34" charset="0"/>
            </a:endParaRPr>
          </a:p>
        </p:txBody>
      </p:sp>
      <p:sp>
        <p:nvSpPr>
          <p:cNvPr id="24" name="TextBox 23">
            <a:hlinkClick r:id="rId11" action="ppaction://hlinksldjump"/>
            <a:extLst>
              <a:ext uri="{FF2B5EF4-FFF2-40B4-BE49-F238E27FC236}">
                <a16:creationId xmlns:a16="http://schemas.microsoft.com/office/drawing/2014/main" id="{FF3DBAB6-9C92-49F1-BD5B-0E249DB0BF60}"/>
              </a:ext>
            </a:extLst>
          </p:cNvPr>
          <p:cNvSpPr txBox="1"/>
          <p:nvPr/>
        </p:nvSpPr>
        <p:spPr>
          <a:xfrm>
            <a:off x="4932040" y="1916832"/>
            <a:ext cx="36576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dirty="0">
                <a:solidFill>
                  <a:srgbClr val="0033CC"/>
                </a:solidFill>
                <a:latin typeface="Century Gothic" panose="020B0502020202020204" pitchFamily="34" charset="0"/>
              </a:rPr>
              <a:t>Materials Scientist</a:t>
            </a:r>
          </a:p>
        </p:txBody>
      </p:sp>
    </p:spTree>
    <p:extLst>
      <p:ext uri="{BB962C8B-B14F-4D97-AF65-F5344CB8AC3E}">
        <p14:creationId xmlns:p14="http://schemas.microsoft.com/office/powerpoint/2010/main" val="2900481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013C82F1-B0F8-4DFD-AB20-8631E2EEC65B}"/>
              </a:ext>
            </a:extLst>
          </p:cNvPr>
          <p:cNvSpPr>
            <a:spLocks noGrp="1"/>
          </p:cNvSpPr>
          <p:nvPr>
            <p:ph type="ctrTitle"/>
          </p:nvPr>
        </p:nvSpPr>
        <p:spPr>
          <a:xfrm>
            <a:off x="685800" y="692150"/>
            <a:ext cx="7772400" cy="822325"/>
          </a:xfrm>
        </p:spPr>
        <p:txBody>
          <a:bodyPr/>
          <a:lstStyle/>
          <a:p>
            <a:pPr eaLnBrk="1" hangingPunct="1"/>
            <a:r>
              <a:rPr lang="en-GB" altLang="en-US" sz="3600" dirty="0">
                <a:solidFill>
                  <a:srgbClr val="0033CC"/>
                </a:solidFill>
                <a:latin typeface="Century Gothic" panose="020B0502020202020204" pitchFamily="34" charset="0"/>
              </a:rPr>
              <a:t>Midwife</a:t>
            </a:r>
          </a:p>
        </p:txBody>
      </p:sp>
      <p:sp>
        <p:nvSpPr>
          <p:cNvPr id="9" name="TextBox 8">
            <a:hlinkClick r:id="rId2" action="ppaction://hlinksldjump"/>
            <a:extLst>
              <a:ext uri="{FF2B5EF4-FFF2-40B4-BE49-F238E27FC236}">
                <a16:creationId xmlns:a16="http://schemas.microsoft.com/office/drawing/2014/main" id="{F85306E1-CAFA-480E-A28B-0416CE5A1CA8}"/>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6D07E5E9-6FF9-4F52-8918-39468EF9174F}"/>
              </a:ext>
            </a:extLst>
          </p:cNvPr>
          <p:cNvSpPr txBox="1"/>
          <p:nvPr/>
        </p:nvSpPr>
        <p:spPr>
          <a:xfrm>
            <a:off x="4675188" y="1772816"/>
            <a:ext cx="4217987" cy="263149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guide a mother to bring her baby safely into the world. You’d help her through this emotionally and physically demanding experience at all stages - before, during and after the birth.</a:t>
            </a:r>
          </a:p>
          <a:p>
            <a:pPr eaLnBrk="1" hangingPunct="1">
              <a:spcAft>
                <a:spcPts val="600"/>
              </a:spcAft>
              <a:defRPr/>
            </a:pPr>
            <a:r>
              <a:rPr lang="en-GB" sz="1600" dirty="0">
                <a:latin typeface="Century Gothic" pitchFamily="34" charset="0"/>
              </a:rPr>
              <a:t>You would care for and support pregnant women and their babies. Each woman will trust you to do your best to keep their baby healthy and safe.</a:t>
            </a:r>
          </a:p>
        </p:txBody>
      </p:sp>
      <p:sp>
        <p:nvSpPr>
          <p:cNvPr id="14" name="TextBox 13">
            <a:hlinkClick r:id="rId3"/>
            <a:extLst>
              <a:ext uri="{FF2B5EF4-FFF2-40B4-BE49-F238E27FC236}">
                <a16:creationId xmlns:a16="http://schemas.microsoft.com/office/drawing/2014/main" id="{B25D1E4D-DDE3-44F0-875A-314D38771E39}"/>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7" name="TextBox 6">
            <a:hlinkClick r:id="rId4"/>
            <a:extLst>
              <a:ext uri="{FF2B5EF4-FFF2-40B4-BE49-F238E27FC236}">
                <a16:creationId xmlns:a16="http://schemas.microsoft.com/office/drawing/2014/main" id="{0DFDA1D9-8630-4075-98BE-517828EDDD8D}"/>
              </a:ext>
            </a:extLst>
          </p:cNvPr>
          <p:cNvSpPr txBox="1"/>
          <p:nvPr/>
        </p:nvSpPr>
        <p:spPr>
          <a:xfrm>
            <a:off x="4675188" y="573325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a:t>
            </a:r>
          </a:p>
        </p:txBody>
      </p:sp>
      <p:sp>
        <p:nvSpPr>
          <p:cNvPr id="10" name="TextBox 9">
            <a:hlinkClick r:id="rId5" action="ppaction://hlinksldjump"/>
            <a:extLst>
              <a:ext uri="{FF2B5EF4-FFF2-40B4-BE49-F238E27FC236}">
                <a16:creationId xmlns:a16="http://schemas.microsoft.com/office/drawing/2014/main" id="{FB91D7E8-6D3B-4BFF-AC4E-F100E5E68FD1}"/>
              </a:ext>
            </a:extLst>
          </p:cNvPr>
          <p:cNvSpPr txBox="1"/>
          <p:nvPr/>
        </p:nvSpPr>
        <p:spPr>
          <a:xfrm>
            <a:off x="3235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Inheritance</a:t>
            </a:r>
          </a:p>
        </p:txBody>
      </p:sp>
      <p:sp>
        <p:nvSpPr>
          <p:cNvPr id="11" name="Title 1">
            <a:extLst>
              <a:ext uri="{FF2B5EF4-FFF2-40B4-BE49-F238E27FC236}">
                <a16:creationId xmlns:a16="http://schemas.microsoft.com/office/drawing/2014/main" id="{6D09F350-512F-4920-9939-ED24D5A64B0F}"/>
              </a:ext>
            </a:extLst>
          </p:cNvPr>
          <p:cNvSpPr txBox="1">
            <a:spLocks/>
          </p:cNvSpPr>
          <p:nvPr/>
        </p:nvSpPr>
        <p:spPr bwMode="auto">
          <a:xfrm>
            <a:off x="250825" y="5405153"/>
            <a:ext cx="3825081"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3" name="Picture 2" descr="A group of people in a room&#10;&#10;Description automatically generated">
            <a:hlinkClick r:id="rId4"/>
            <a:extLst>
              <a:ext uri="{FF2B5EF4-FFF2-40B4-BE49-F238E27FC236}">
                <a16:creationId xmlns:a16="http://schemas.microsoft.com/office/drawing/2014/main" id="{98C823F0-A787-4772-BBA5-755D66609B0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50825" y="1586483"/>
            <a:ext cx="3866452" cy="378673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AE89F9D2-7F73-4556-84F2-51F19C8C69E7}"/>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Nurse</a:t>
            </a:r>
          </a:p>
        </p:txBody>
      </p:sp>
      <p:sp>
        <p:nvSpPr>
          <p:cNvPr id="9" name="TextBox 8">
            <a:hlinkClick r:id="rId2" action="ppaction://hlinksldjump"/>
            <a:extLst>
              <a:ext uri="{FF2B5EF4-FFF2-40B4-BE49-F238E27FC236}">
                <a16:creationId xmlns:a16="http://schemas.microsoft.com/office/drawing/2014/main" id="{AED2239B-96BA-445C-A60E-9E70E37FE833}"/>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F34319C3-EF1F-4A28-A788-DE331E6F181C}"/>
              </a:ext>
            </a:extLst>
          </p:cNvPr>
          <p:cNvSpPr txBox="1"/>
          <p:nvPr/>
        </p:nvSpPr>
        <p:spPr>
          <a:xfrm>
            <a:off x="468313" y="1628775"/>
            <a:ext cx="3455615" cy="263149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care for people who are sick, injured or disabled and support them and their families when they are anxious and upset.</a:t>
            </a:r>
          </a:p>
          <a:p>
            <a:pPr eaLnBrk="1" hangingPunct="1">
              <a:spcAft>
                <a:spcPts val="600"/>
              </a:spcAft>
              <a:defRPr/>
            </a:pPr>
            <a:r>
              <a:rPr lang="en-GB" sz="1600" dirty="0">
                <a:latin typeface="Century Gothic" panose="020B0502020202020204" pitchFamily="34" charset="0"/>
              </a:rPr>
              <a:t>You'd work with doctors to give the patients practical medical care. You'd respond sensitively to the person's needs so they feel safe and looked after.</a:t>
            </a:r>
          </a:p>
        </p:txBody>
      </p:sp>
      <p:sp>
        <p:nvSpPr>
          <p:cNvPr id="10" name="TextBox 9">
            <a:hlinkClick r:id="rId3"/>
            <a:extLst>
              <a:ext uri="{FF2B5EF4-FFF2-40B4-BE49-F238E27FC236}">
                <a16:creationId xmlns:a16="http://schemas.microsoft.com/office/drawing/2014/main" id="{C29BA559-F2D1-45EE-B26F-1358FA291B67}"/>
              </a:ext>
            </a:extLst>
          </p:cNvPr>
          <p:cNvSpPr txBox="1"/>
          <p:nvPr/>
        </p:nvSpPr>
        <p:spPr>
          <a:xfrm>
            <a:off x="4675188" y="59817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4"/>
            <a:extLst>
              <a:ext uri="{FF2B5EF4-FFF2-40B4-BE49-F238E27FC236}">
                <a16:creationId xmlns:a16="http://schemas.microsoft.com/office/drawing/2014/main" id="{E8E499D7-CFC6-4437-AA51-AF74C784581B}"/>
              </a:ext>
            </a:extLst>
          </p:cNvPr>
          <p:cNvSpPr txBox="1"/>
          <p:nvPr/>
        </p:nvSpPr>
        <p:spPr>
          <a:xfrm>
            <a:off x="4675188" y="54054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a:t>
            </a:r>
          </a:p>
        </p:txBody>
      </p:sp>
      <p:sp>
        <p:nvSpPr>
          <p:cNvPr id="13" name="TextBox 12">
            <a:hlinkClick r:id="rId5" action="ppaction://hlinksldjump"/>
            <a:extLst>
              <a:ext uri="{FF2B5EF4-FFF2-40B4-BE49-F238E27FC236}">
                <a16:creationId xmlns:a16="http://schemas.microsoft.com/office/drawing/2014/main" id="{D162FE81-F064-4B75-A307-E4C058E77266}"/>
              </a:ext>
            </a:extLst>
          </p:cNvPr>
          <p:cNvSpPr txBox="1"/>
          <p:nvPr/>
        </p:nvSpPr>
        <p:spPr>
          <a:xfrm>
            <a:off x="251520"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7" name="TextBox 16">
            <a:hlinkClick r:id="rId6" action="ppaction://hlinksldjump"/>
            <a:extLst>
              <a:ext uri="{FF2B5EF4-FFF2-40B4-BE49-F238E27FC236}">
                <a16:creationId xmlns:a16="http://schemas.microsoft.com/office/drawing/2014/main" id="{FB91D7E8-6D3B-4BFF-AC4E-F100E5E68FD1}"/>
              </a:ext>
            </a:extLst>
          </p:cNvPr>
          <p:cNvSpPr txBox="1"/>
          <p:nvPr/>
        </p:nvSpPr>
        <p:spPr>
          <a:xfrm>
            <a:off x="251520"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2" name="Title 1">
            <a:extLst>
              <a:ext uri="{FF2B5EF4-FFF2-40B4-BE49-F238E27FC236}">
                <a16:creationId xmlns:a16="http://schemas.microsoft.com/office/drawing/2014/main" id="{F020874F-07F3-4491-9083-7CF225189BC8}"/>
              </a:ext>
            </a:extLst>
          </p:cNvPr>
          <p:cNvSpPr txBox="1">
            <a:spLocks/>
          </p:cNvSpPr>
          <p:nvPr/>
        </p:nvSpPr>
        <p:spPr bwMode="auto">
          <a:xfrm>
            <a:off x="4528154" y="4757081"/>
            <a:ext cx="425189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3" name="Picture 2" descr="A group of young men sitting on a bed&#10;&#10;Description automatically generated">
            <a:hlinkClick r:id="rId7"/>
            <a:extLst>
              <a:ext uri="{FF2B5EF4-FFF2-40B4-BE49-F238E27FC236}">
                <a16:creationId xmlns:a16="http://schemas.microsoft.com/office/drawing/2014/main" id="{E39FE4B9-31AD-4651-AEB4-8080E86EE2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8153" y="1552091"/>
            <a:ext cx="4251891" cy="317305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25613FF-1989-4DD0-BB07-287D0C331A40}"/>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Optometrist</a:t>
            </a:r>
          </a:p>
        </p:txBody>
      </p:sp>
      <p:sp>
        <p:nvSpPr>
          <p:cNvPr id="9" name="TextBox 8">
            <a:hlinkClick r:id="rId2" action="ppaction://hlinksldjump"/>
            <a:extLst>
              <a:ext uri="{FF2B5EF4-FFF2-40B4-BE49-F238E27FC236}">
                <a16:creationId xmlns:a16="http://schemas.microsoft.com/office/drawing/2014/main" id="{60A79E72-981E-43EF-97FA-4AC171E94BB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A8A4A4D0-DECE-419E-B9C7-AE1DC527BC30}"/>
              </a:ext>
            </a:extLst>
          </p:cNvPr>
          <p:cNvSpPr txBox="1"/>
          <p:nvPr/>
        </p:nvSpPr>
        <p:spPr>
          <a:xfrm>
            <a:off x="250825" y="1731963"/>
            <a:ext cx="4465638" cy="3616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examine people’s eyes to check their vision and decide if they need glasses or contact lenses. You’d also look for defects, injuries and ill health.</a:t>
            </a:r>
          </a:p>
          <a:p>
            <a:pPr eaLnBrk="1" hangingPunct="1">
              <a:defRPr/>
            </a:pPr>
            <a:r>
              <a:rPr lang="en-GB" sz="1600" dirty="0">
                <a:latin typeface="Century Gothic" panose="020B0502020202020204" pitchFamily="34" charset="0"/>
              </a:rPr>
              <a:t>You would:</a:t>
            </a:r>
          </a:p>
          <a:p>
            <a:pPr marL="446088" indent="-174625" eaLnBrk="1" hangingPunct="1">
              <a:defRPr/>
            </a:pPr>
            <a:r>
              <a:rPr lang="en-GB" sz="1600" dirty="0">
                <a:latin typeface="Century Gothic" panose="020B0502020202020204" pitchFamily="34" charset="0"/>
              </a:rPr>
              <a:t>•	Test and measure a person’s vision using instruments and traditional tools like reading charts</a:t>
            </a:r>
          </a:p>
          <a:p>
            <a:pPr marL="446088" indent="-174625" eaLnBrk="1" hangingPunct="1">
              <a:defRPr/>
            </a:pPr>
            <a:r>
              <a:rPr lang="en-GB" sz="1600" dirty="0">
                <a:latin typeface="Century Gothic" panose="020B0502020202020204" pitchFamily="34" charset="0"/>
              </a:rPr>
              <a:t>•	Make a diagnosis and advise what they should do</a:t>
            </a:r>
          </a:p>
          <a:p>
            <a:pPr marL="446088" indent="-174625" eaLnBrk="1" hangingPunct="1">
              <a:defRPr/>
            </a:pPr>
            <a:r>
              <a:rPr lang="en-GB" sz="1600" dirty="0">
                <a:latin typeface="Century Gothic" panose="020B0502020202020204" pitchFamily="34" charset="0"/>
              </a:rPr>
              <a:t>•	Prescribe, fit and supply glasses or contact lenses</a:t>
            </a:r>
          </a:p>
          <a:p>
            <a:pPr marL="446088" indent="-174625" eaLnBrk="1" hangingPunct="1">
              <a:defRPr/>
            </a:pPr>
            <a:r>
              <a:rPr lang="en-GB" sz="1600" dirty="0">
                <a:latin typeface="Century Gothic" panose="020B0502020202020204" pitchFamily="34" charset="0"/>
              </a:rPr>
              <a:t>•	Discuss the suitability and shape of frames for glasses</a:t>
            </a:r>
          </a:p>
        </p:txBody>
      </p:sp>
      <p:sp>
        <p:nvSpPr>
          <p:cNvPr id="10" name="TextBox 9">
            <a:hlinkClick r:id="rId3"/>
            <a:extLst>
              <a:ext uri="{FF2B5EF4-FFF2-40B4-BE49-F238E27FC236}">
                <a16:creationId xmlns:a16="http://schemas.microsoft.com/office/drawing/2014/main" id="{2A16BDD2-8214-4936-8388-F26512416582}"/>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3" name="TextBox 12">
            <a:hlinkClick r:id="rId4"/>
            <a:extLst>
              <a:ext uri="{FF2B5EF4-FFF2-40B4-BE49-F238E27FC236}">
                <a16:creationId xmlns:a16="http://schemas.microsoft.com/office/drawing/2014/main" id="{1FFD004A-5E4B-4F1C-94EB-A74986B8E516}"/>
              </a:ext>
            </a:extLst>
          </p:cNvPr>
          <p:cNvSpPr txBox="1"/>
          <p:nvPr/>
        </p:nvSpPr>
        <p:spPr>
          <a:xfrm>
            <a:off x="4643438" y="5732463"/>
            <a:ext cx="4217987" cy="40163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pic>
        <p:nvPicPr>
          <p:cNvPr id="79880" name="Picture 2" descr="http://www.careers.nhs.scot/media/40881/optometrist.jpg?width=850">
            <a:hlinkClick r:id="rId4"/>
            <a:extLst>
              <a:ext uri="{FF2B5EF4-FFF2-40B4-BE49-F238E27FC236}">
                <a16:creationId xmlns:a16="http://schemas.microsoft.com/office/drawing/2014/main" id="{BF035415-733E-4D79-9761-9862EC1CD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1989138"/>
            <a:ext cx="39306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hlinkClick r:id="rId6"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2" name="Title 1">
            <a:extLst>
              <a:ext uri="{FF2B5EF4-FFF2-40B4-BE49-F238E27FC236}">
                <a16:creationId xmlns:a16="http://schemas.microsoft.com/office/drawing/2014/main" id="{63E53BC7-0037-4FDC-BF03-2F62B999F0B3}"/>
              </a:ext>
            </a:extLst>
          </p:cNvPr>
          <p:cNvSpPr txBox="1">
            <a:spLocks/>
          </p:cNvSpPr>
          <p:nvPr/>
        </p:nvSpPr>
        <p:spPr bwMode="auto">
          <a:xfrm>
            <a:off x="5076826" y="4939767"/>
            <a:ext cx="393065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0D33C2-F115-49E6-B0C5-0B5BCBF6E8A7}"/>
              </a:ext>
            </a:extLst>
          </p:cNvPr>
          <p:cNvSpPr>
            <a:spLocks noGrp="1"/>
          </p:cNvSpPr>
          <p:nvPr>
            <p:ph type="ctrTitle"/>
          </p:nvPr>
        </p:nvSpPr>
        <p:spPr>
          <a:xfrm>
            <a:off x="423863" y="692150"/>
            <a:ext cx="7772400" cy="822325"/>
          </a:xfrm>
        </p:spPr>
        <p:txBody>
          <a:bodyPr/>
          <a:lstStyle/>
          <a:p>
            <a:pPr eaLnBrk="1" hangingPunct="1"/>
            <a:r>
              <a:rPr lang="en-GB" altLang="en-US" sz="3600" dirty="0">
                <a:solidFill>
                  <a:srgbClr val="0033CC"/>
                </a:solidFill>
                <a:latin typeface="Century Gothic" panose="020B0502020202020204" pitchFamily="34" charset="0"/>
              </a:rPr>
              <a:t>Orthotist</a:t>
            </a:r>
          </a:p>
        </p:txBody>
      </p:sp>
      <p:sp>
        <p:nvSpPr>
          <p:cNvPr id="9" name="TextBox 8">
            <a:hlinkClick r:id="rId2" action="ppaction://hlinksldjump"/>
            <a:extLst>
              <a:ext uri="{FF2B5EF4-FFF2-40B4-BE49-F238E27FC236}">
                <a16:creationId xmlns:a16="http://schemas.microsoft.com/office/drawing/2014/main" id="{B6531B81-CC21-48B0-8B88-530A92F67537}"/>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4EFB36A-23E6-4CB8-85DC-A0590CB443F0}"/>
              </a:ext>
            </a:extLst>
          </p:cNvPr>
          <p:cNvSpPr txBox="1"/>
          <p:nvPr/>
        </p:nvSpPr>
        <p:spPr>
          <a:xfrm>
            <a:off x="251521" y="1484313"/>
            <a:ext cx="4040321" cy="320087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help people who need a device to support or control part of their body. You would create devices which would give them greater independence and could hugely improve their quality of life, </a:t>
            </a:r>
          </a:p>
          <a:p>
            <a:pPr eaLnBrk="1" hangingPunct="1">
              <a:spcAft>
                <a:spcPts val="600"/>
              </a:spcAft>
              <a:defRPr/>
            </a:pPr>
            <a:r>
              <a:rPr lang="en-GB" sz="1600" dirty="0">
                <a:latin typeface="Century Gothic" panose="020B0502020202020204" pitchFamily="34" charset="0"/>
              </a:rPr>
              <a:t>Your work would assist people who find it physically difficult to move. </a:t>
            </a:r>
          </a:p>
          <a:p>
            <a:pPr eaLnBrk="1" hangingPunct="1">
              <a:spcAft>
                <a:spcPts val="600"/>
              </a:spcAft>
              <a:defRPr/>
            </a:pPr>
            <a:r>
              <a:rPr lang="en-GB" sz="1600" dirty="0">
                <a:latin typeface="Century Gothic" panose="020B0502020202020204" pitchFamily="34" charset="0"/>
              </a:rPr>
              <a:t>As an orthotist, you would design and fit surgical appliances (orthoses) such as braces, callipers, neck collars and splints. </a:t>
            </a:r>
          </a:p>
        </p:txBody>
      </p:sp>
      <p:sp>
        <p:nvSpPr>
          <p:cNvPr id="10" name="TextBox 9">
            <a:hlinkClick r:id="rId3"/>
            <a:extLst>
              <a:ext uri="{FF2B5EF4-FFF2-40B4-BE49-F238E27FC236}">
                <a16:creationId xmlns:a16="http://schemas.microsoft.com/office/drawing/2014/main" id="{9120079D-FF46-4453-A273-9FAF252DF13D}"/>
              </a:ext>
            </a:extLst>
          </p:cNvPr>
          <p:cNvSpPr txBox="1"/>
          <p:nvPr/>
        </p:nvSpPr>
        <p:spPr>
          <a:xfrm>
            <a:off x="4675188" y="612523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extLst>
              <a:ext uri="{FF2B5EF4-FFF2-40B4-BE49-F238E27FC236}">
                <a16:creationId xmlns:a16="http://schemas.microsoft.com/office/drawing/2014/main" id="{F8AF198E-3E11-4255-947D-17A8D3F8DB4A}"/>
              </a:ext>
            </a:extLst>
          </p:cNvPr>
          <p:cNvSpPr txBox="1"/>
          <p:nvPr/>
        </p:nvSpPr>
        <p:spPr>
          <a:xfrm>
            <a:off x="4675188" y="5548972"/>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sp>
        <p:nvSpPr>
          <p:cNvPr id="14" name="TextBox 13">
            <a:hlinkClick r:id="rId5" action="ppaction://hlinksldjump"/>
            <a:extLst>
              <a:ext uri="{FF2B5EF4-FFF2-40B4-BE49-F238E27FC236}">
                <a16:creationId xmlns:a16="http://schemas.microsoft.com/office/drawing/2014/main" id="{132FF7EB-BC50-45AD-9C38-5E3CE72D4E86}"/>
              </a:ext>
            </a:extLst>
          </p:cNvPr>
          <p:cNvSpPr txBox="1"/>
          <p:nvPr/>
        </p:nvSpPr>
        <p:spPr>
          <a:xfrm>
            <a:off x="179388" y="5157192"/>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5" name="TextBox 14">
            <a:hlinkClick r:id="rId6" action="ppaction://hlinksldjump"/>
            <a:extLst>
              <a:ext uri="{FF2B5EF4-FFF2-40B4-BE49-F238E27FC236}">
                <a16:creationId xmlns:a16="http://schemas.microsoft.com/office/drawing/2014/main" id="{D162FE81-F064-4B75-A307-E4C058E77266}"/>
              </a:ext>
            </a:extLst>
          </p:cNvPr>
          <p:cNvSpPr txBox="1"/>
          <p:nvPr/>
        </p:nvSpPr>
        <p:spPr>
          <a:xfrm>
            <a:off x="179512" y="558924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itle 1">
            <a:extLst>
              <a:ext uri="{FF2B5EF4-FFF2-40B4-BE49-F238E27FC236}">
                <a16:creationId xmlns:a16="http://schemas.microsoft.com/office/drawing/2014/main" id="{9D3A8CE6-7862-4CF3-85F3-F9728FA46A69}"/>
              </a:ext>
            </a:extLst>
          </p:cNvPr>
          <p:cNvSpPr txBox="1">
            <a:spLocks/>
          </p:cNvSpPr>
          <p:nvPr/>
        </p:nvSpPr>
        <p:spPr bwMode="auto">
          <a:xfrm>
            <a:off x="4852158" y="4509120"/>
            <a:ext cx="4077812"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5" name="Picture 4" descr="A picture containing person, indoor, sitting, boy&#10;&#10;Description automatically generated">
            <a:hlinkClick r:id="rId4"/>
            <a:extLst>
              <a:ext uri="{FF2B5EF4-FFF2-40B4-BE49-F238E27FC236}">
                <a16:creationId xmlns:a16="http://schemas.microsoft.com/office/drawing/2014/main" id="{91CFFAF8-6FED-4884-8AAB-CBC9CAE9501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852158" y="1484784"/>
            <a:ext cx="4040321" cy="2982838"/>
          </a:xfrm>
          <a:prstGeom prst="rect">
            <a:avLst/>
          </a:prstGeom>
        </p:spPr>
      </p:pic>
      <p:sp>
        <p:nvSpPr>
          <p:cNvPr id="13" name="TextBox 12">
            <a:hlinkClick r:id="rId8" action="ppaction://hlinksldjump"/>
            <a:extLst>
              <a:ext uri="{FF2B5EF4-FFF2-40B4-BE49-F238E27FC236}">
                <a16:creationId xmlns:a16="http://schemas.microsoft.com/office/drawing/2014/main" id="{EBFDFA89-0D0E-4116-ADC7-3D816B353994}"/>
              </a:ext>
            </a:extLst>
          </p:cNvPr>
          <p:cNvSpPr txBox="1"/>
          <p:nvPr/>
        </p:nvSpPr>
        <p:spPr>
          <a:xfrm>
            <a:off x="179512" y="605328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Forces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64402287-37C9-4CDB-B7CA-4F86B96029A3}"/>
              </a:ext>
            </a:extLst>
          </p:cNvPr>
          <p:cNvSpPr>
            <a:spLocks noGrp="1"/>
          </p:cNvSpPr>
          <p:nvPr>
            <p:ph type="ctrTitle"/>
          </p:nvPr>
        </p:nvSpPr>
        <p:spPr>
          <a:xfrm>
            <a:off x="190055" y="805145"/>
            <a:ext cx="8703120" cy="822325"/>
          </a:xfrm>
        </p:spPr>
        <p:txBody>
          <a:bodyPr/>
          <a:lstStyle/>
          <a:p>
            <a:pPr eaLnBrk="1" hangingPunct="1"/>
            <a:r>
              <a:rPr lang="en-GB" altLang="en-US" sz="3600" dirty="0">
                <a:solidFill>
                  <a:srgbClr val="0033CC"/>
                </a:solidFill>
                <a:latin typeface="Century Gothic" panose="020B0502020202020204" pitchFamily="34" charset="0"/>
              </a:rPr>
              <a:t>Painter &amp; Decorator</a:t>
            </a:r>
          </a:p>
        </p:txBody>
      </p:sp>
      <p:sp>
        <p:nvSpPr>
          <p:cNvPr id="9" name="TextBox 8">
            <a:hlinkClick r:id="rId2" action="ppaction://hlinksldjump"/>
            <a:extLst>
              <a:ext uri="{FF2B5EF4-FFF2-40B4-BE49-F238E27FC236}">
                <a16:creationId xmlns:a16="http://schemas.microsoft.com/office/drawing/2014/main" id="{4D4195A2-25C7-494F-A5BE-D08F4EDA646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8E33CDE3-3FD2-4B2D-99A5-1A367D99CFF1}"/>
              </a:ext>
            </a:extLst>
          </p:cNvPr>
          <p:cNvSpPr txBox="1"/>
          <p:nvPr/>
        </p:nvSpPr>
        <p:spPr>
          <a:xfrm>
            <a:off x="4572000" y="1916113"/>
            <a:ext cx="4321175" cy="320087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decorate and protect surfaces such as plaster, metal and wood to create pleasant spaces for people to live and work in.</a:t>
            </a:r>
          </a:p>
          <a:p>
            <a:pPr eaLnBrk="1" hangingPunct="1">
              <a:spcAft>
                <a:spcPts val="600"/>
              </a:spcAft>
              <a:defRPr/>
            </a:pPr>
            <a:r>
              <a:rPr lang="en-GB" sz="1600" dirty="0">
                <a:latin typeface="Century Gothic" pitchFamily="34" charset="0"/>
              </a:rPr>
              <a:t>You could work on everything from redecorating living rooms to painting large structures like bridges.</a:t>
            </a:r>
          </a:p>
          <a:p>
            <a:pPr eaLnBrk="1" hangingPunct="1">
              <a:spcAft>
                <a:spcPts val="600"/>
              </a:spcAft>
              <a:defRPr/>
            </a:pPr>
            <a:r>
              <a:rPr lang="en-GB" sz="1600" dirty="0">
                <a:latin typeface="Century Gothic" pitchFamily="34" charset="0"/>
              </a:rPr>
              <a:t>When working in a home, you would use paint, varnishes and wallpaper to decorate rooms. You would follow instructions about colours, textures and wallpaper patterns.</a:t>
            </a:r>
          </a:p>
        </p:txBody>
      </p:sp>
      <p:sp>
        <p:nvSpPr>
          <p:cNvPr id="14" name="TextBox 13">
            <a:hlinkClick r:id="rId3"/>
            <a:extLst>
              <a:ext uri="{FF2B5EF4-FFF2-40B4-BE49-F238E27FC236}">
                <a16:creationId xmlns:a16="http://schemas.microsoft.com/office/drawing/2014/main" id="{B9862489-6A32-4AB6-9BE2-31CC79A72DA4}"/>
              </a:ext>
            </a:extLst>
          </p:cNvPr>
          <p:cNvSpPr txBox="1"/>
          <p:nvPr/>
        </p:nvSpPr>
        <p:spPr>
          <a:xfrm>
            <a:off x="4675188" y="616530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0" name="TextBox 9">
            <a:hlinkClick r:id="rId4" action="ppaction://hlinksldjump"/>
            <a:extLst>
              <a:ext uri="{FF2B5EF4-FFF2-40B4-BE49-F238E27FC236}">
                <a16:creationId xmlns:a16="http://schemas.microsoft.com/office/drawing/2014/main" id="{132FF7EB-BC50-45AD-9C38-5E3CE72D4E86}"/>
              </a:ext>
            </a:extLst>
          </p:cNvPr>
          <p:cNvSpPr txBox="1"/>
          <p:nvPr/>
        </p:nvSpPr>
        <p:spPr>
          <a:xfrm>
            <a:off x="179388" y="6229052"/>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pic>
        <p:nvPicPr>
          <p:cNvPr id="5" name="Picture 4">
            <a:extLst>
              <a:ext uri="{FF2B5EF4-FFF2-40B4-BE49-F238E27FC236}">
                <a16:creationId xmlns:a16="http://schemas.microsoft.com/office/drawing/2014/main" id="{00F70444-DEA7-4C7B-8E8C-A43D4F0897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9512" y="2044226"/>
            <a:ext cx="4140570" cy="2968950"/>
          </a:xfrm>
          <a:prstGeom prst="rect">
            <a:avLst/>
          </a:prstGeom>
        </p:spPr>
      </p:pic>
      <p:sp>
        <p:nvSpPr>
          <p:cNvPr id="11" name="Title 1">
            <a:extLst>
              <a:ext uri="{FF2B5EF4-FFF2-40B4-BE49-F238E27FC236}">
                <a16:creationId xmlns:a16="http://schemas.microsoft.com/office/drawing/2014/main" id="{94C30AF4-9D1B-4073-B296-FA6CEF5ED0CE}"/>
              </a:ext>
            </a:extLst>
          </p:cNvPr>
          <p:cNvSpPr txBox="1">
            <a:spLocks/>
          </p:cNvSpPr>
          <p:nvPr/>
        </p:nvSpPr>
        <p:spPr bwMode="auto">
          <a:xfrm>
            <a:off x="207531" y="5020947"/>
            <a:ext cx="4112552" cy="2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26671DB7-B594-4DC2-95FE-155DBD1A4E75}"/>
              </a:ext>
            </a:extLst>
          </p:cNvPr>
          <p:cNvSpPr>
            <a:spLocks noGrp="1"/>
          </p:cNvSpPr>
          <p:nvPr>
            <p:ph type="ctrTitle"/>
          </p:nvPr>
        </p:nvSpPr>
        <p:spPr>
          <a:xfrm>
            <a:off x="423863" y="620688"/>
            <a:ext cx="7772400" cy="822325"/>
          </a:xfrm>
        </p:spPr>
        <p:txBody>
          <a:bodyPr/>
          <a:lstStyle/>
          <a:p>
            <a:pPr eaLnBrk="1" hangingPunct="1"/>
            <a:r>
              <a:rPr lang="en-GB" altLang="en-US" sz="3600">
                <a:solidFill>
                  <a:srgbClr val="0033CC"/>
                </a:solidFill>
                <a:latin typeface="Century Gothic" panose="020B0502020202020204" pitchFamily="34" charset="0"/>
              </a:rPr>
              <a:t>Paramedic</a:t>
            </a:r>
          </a:p>
        </p:txBody>
      </p:sp>
      <p:sp>
        <p:nvSpPr>
          <p:cNvPr id="9" name="TextBox 8">
            <a:hlinkClick r:id="rId2" action="ppaction://hlinksldjump"/>
            <a:extLst>
              <a:ext uri="{FF2B5EF4-FFF2-40B4-BE49-F238E27FC236}">
                <a16:creationId xmlns:a16="http://schemas.microsoft.com/office/drawing/2014/main" id="{D4449B91-7937-4874-87E7-AFFEE0F2F74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3521A320-32E0-43F2-92F3-F8246854B8E6}"/>
              </a:ext>
            </a:extLst>
          </p:cNvPr>
          <p:cNvSpPr txBox="1"/>
          <p:nvPr/>
        </p:nvSpPr>
        <p:spPr>
          <a:xfrm>
            <a:off x="179388" y="1561142"/>
            <a:ext cx="4248150" cy="352404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respond rapidly to emergency calls and give immediate medical care to injured people in potentially life-threatening situations.</a:t>
            </a:r>
          </a:p>
          <a:p>
            <a:pPr eaLnBrk="1" hangingPunct="1">
              <a:spcAft>
                <a:spcPts val="600"/>
              </a:spcAft>
              <a:defRPr/>
            </a:pPr>
            <a:r>
              <a:rPr lang="en-GB" sz="1600" dirty="0">
                <a:latin typeface="Century Gothic" panose="020B0502020202020204" pitchFamily="34" charset="0"/>
              </a:rPr>
              <a:t>You'd deal with anything from minor wounds to serious injuries caused by a major accident. You'd treat shocked and traumatised people who will rely on you to help them and ease their pain. </a:t>
            </a:r>
          </a:p>
          <a:p>
            <a:pPr eaLnBrk="1" hangingPunct="1">
              <a:spcAft>
                <a:spcPts val="600"/>
              </a:spcAft>
              <a:defRPr/>
            </a:pPr>
            <a:r>
              <a:rPr lang="en-GB" sz="1600" dirty="0">
                <a:latin typeface="Century Gothic" panose="020B0502020202020204" pitchFamily="34" charset="0"/>
              </a:rPr>
              <a:t>You would often transfer critically ill patients from one hospital to another. </a:t>
            </a:r>
          </a:p>
          <a:p>
            <a:pPr eaLnBrk="1" hangingPunct="1">
              <a:spcAft>
                <a:spcPts val="600"/>
              </a:spcAft>
              <a:defRPr/>
            </a:pPr>
            <a:r>
              <a:rPr lang="en-GB" sz="1600" dirty="0">
                <a:latin typeface="Century Gothic" panose="020B0502020202020204" pitchFamily="34" charset="0"/>
              </a:rPr>
              <a:t>You'd check the patient's condition and quickly decide what action to take. </a:t>
            </a:r>
          </a:p>
        </p:txBody>
      </p:sp>
      <p:sp>
        <p:nvSpPr>
          <p:cNvPr id="10" name="TextBox 9">
            <a:hlinkClick r:id="rId3"/>
            <a:extLst>
              <a:ext uri="{FF2B5EF4-FFF2-40B4-BE49-F238E27FC236}">
                <a16:creationId xmlns:a16="http://schemas.microsoft.com/office/drawing/2014/main" id="{7A95333C-21E0-4E68-8C4D-08C0CA6E2586}"/>
              </a:ext>
            </a:extLst>
          </p:cNvPr>
          <p:cNvSpPr txBox="1"/>
          <p:nvPr/>
        </p:nvSpPr>
        <p:spPr>
          <a:xfrm>
            <a:off x="4675188" y="605322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extLst>
              <a:ext uri="{FF2B5EF4-FFF2-40B4-BE49-F238E27FC236}">
                <a16:creationId xmlns:a16="http://schemas.microsoft.com/office/drawing/2014/main" id="{74659E92-6038-454D-B79C-DAE4AB358C03}"/>
              </a:ext>
            </a:extLst>
          </p:cNvPr>
          <p:cNvSpPr txBox="1"/>
          <p:nvPr/>
        </p:nvSpPr>
        <p:spPr>
          <a:xfrm>
            <a:off x="4675188" y="5476963"/>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pic>
        <p:nvPicPr>
          <p:cNvPr id="69639" name="Picture 10">
            <a:hlinkClick r:id="rId5"/>
            <a:extLst>
              <a:ext uri="{FF2B5EF4-FFF2-40B4-BE49-F238E27FC236}">
                <a16:creationId xmlns:a16="http://schemas.microsoft.com/office/drawing/2014/main" id="{1DFF01E6-5032-431A-A8CD-D0F78AE38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1514475"/>
            <a:ext cx="4248150" cy="310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7" action="ppaction://hlinksldjump"/>
            <a:extLst>
              <a:ext uri="{FF2B5EF4-FFF2-40B4-BE49-F238E27FC236}">
                <a16:creationId xmlns:a16="http://schemas.microsoft.com/office/drawing/2014/main" id="{D162FE81-F064-4B75-A307-E4C058E77266}"/>
              </a:ext>
            </a:extLst>
          </p:cNvPr>
          <p:cNvSpPr txBox="1"/>
          <p:nvPr/>
        </p:nvSpPr>
        <p:spPr>
          <a:xfrm>
            <a:off x="260608" y="608503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3" name="Title 1">
            <a:extLst>
              <a:ext uri="{FF2B5EF4-FFF2-40B4-BE49-F238E27FC236}">
                <a16:creationId xmlns:a16="http://schemas.microsoft.com/office/drawing/2014/main" id="{6E55B23C-2F47-4664-9B8A-760C0C6FDB4F}"/>
              </a:ext>
            </a:extLst>
          </p:cNvPr>
          <p:cNvSpPr txBox="1">
            <a:spLocks/>
          </p:cNvSpPr>
          <p:nvPr/>
        </p:nvSpPr>
        <p:spPr bwMode="auto">
          <a:xfrm>
            <a:off x="4744730" y="4613065"/>
            <a:ext cx="4217987"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09F5BC2-D12A-43CC-AD6D-9BCA8F86F4C2}"/>
              </a:ext>
            </a:extLst>
          </p:cNvPr>
          <p:cNvSpPr>
            <a:spLocks noGrp="1"/>
          </p:cNvSpPr>
          <p:nvPr>
            <p:ph type="ctrTitle"/>
          </p:nvPr>
        </p:nvSpPr>
        <p:spPr>
          <a:xfrm>
            <a:off x="255984" y="846351"/>
            <a:ext cx="4556496" cy="822325"/>
          </a:xfrm>
        </p:spPr>
        <p:txBody>
          <a:bodyPr/>
          <a:lstStyle/>
          <a:p>
            <a:pPr eaLnBrk="1" hangingPunct="1"/>
            <a:r>
              <a:rPr lang="en-GB" altLang="en-US" sz="3600" dirty="0">
                <a:solidFill>
                  <a:srgbClr val="0033CC"/>
                </a:solidFill>
                <a:latin typeface="Century Gothic" panose="020B0502020202020204" pitchFamily="34" charset="0"/>
              </a:rPr>
              <a:t>Pathologist</a:t>
            </a:r>
          </a:p>
        </p:txBody>
      </p:sp>
      <p:sp>
        <p:nvSpPr>
          <p:cNvPr id="9" name="TextBox 8">
            <a:hlinkClick r:id="rId2" action="ppaction://hlinksldjump"/>
            <a:extLst>
              <a:ext uri="{FF2B5EF4-FFF2-40B4-BE49-F238E27FC236}">
                <a16:creationId xmlns:a16="http://schemas.microsoft.com/office/drawing/2014/main" id="{FE48E39C-90A2-4D95-A99D-B11B4C6AFDF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0653AABE-8C8D-4E90-AE1A-FD66E25B7A90}"/>
              </a:ext>
            </a:extLst>
          </p:cNvPr>
          <p:cNvSpPr txBox="1"/>
          <p:nvPr/>
        </p:nvSpPr>
        <p:spPr>
          <a:xfrm>
            <a:off x="5148064" y="572866"/>
            <a:ext cx="3740606" cy="4739759"/>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diagnose, prevent, treat and study illness by looking at cells and tissue samples from patients and dead bodies.</a:t>
            </a:r>
          </a:p>
          <a:p>
            <a:pPr eaLnBrk="1" hangingPunct="1">
              <a:spcAft>
                <a:spcPts val="600"/>
              </a:spcAft>
              <a:defRPr/>
            </a:pPr>
            <a:r>
              <a:rPr lang="en-GB" sz="1600" dirty="0">
                <a:latin typeface="Century Gothic" pitchFamily="34" charset="0"/>
              </a:rPr>
              <a:t>There are five main areas you could work in:</a:t>
            </a:r>
          </a:p>
          <a:p>
            <a:pPr marL="285750" indent="-165100" eaLnBrk="1" hangingPunct="1">
              <a:spcAft>
                <a:spcPts val="600"/>
              </a:spcAft>
              <a:buFont typeface="Arial" panose="020B0604020202020204" pitchFamily="34" charset="0"/>
              <a:buChar char="•"/>
              <a:defRPr/>
            </a:pPr>
            <a:r>
              <a:rPr lang="en-GB" sz="1600" dirty="0">
                <a:latin typeface="Century Gothic" pitchFamily="34" charset="0"/>
              </a:rPr>
              <a:t>Chemical pathology/clinical biochemistry - study of chemicals in the blood</a:t>
            </a:r>
          </a:p>
          <a:p>
            <a:pPr marL="285750" indent="-165100" eaLnBrk="1" hangingPunct="1">
              <a:spcAft>
                <a:spcPts val="600"/>
              </a:spcAft>
              <a:buFont typeface="Arial" panose="020B0604020202020204" pitchFamily="34" charset="0"/>
              <a:buChar char="•"/>
              <a:defRPr/>
            </a:pPr>
            <a:r>
              <a:rPr lang="en-GB" sz="1600" dirty="0">
                <a:latin typeface="Century Gothic" pitchFamily="34" charset="0"/>
              </a:rPr>
              <a:t>Haematology - study of disorders of the blood</a:t>
            </a:r>
          </a:p>
          <a:p>
            <a:pPr marL="285750" indent="-165100" eaLnBrk="1" hangingPunct="1">
              <a:spcAft>
                <a:spcPts val="600"/>
              </a:spcAft>
              <a:buFont typeface="Arial" panose="020B0604020202020204" pitchFamily="34" charset="0"/>
              <a:buChar char="•"/>
              <a:defRPr/>
            </a:pPr>
            <a:r>
              <a:rPr lang="en-GB" sz="1600" dirty="0">
                <a:latin typeface="Century Gothic" pitchFamily="34" charset="0"/>
              </a:rPr>
              <a:t>Histopathology - study of disease in human tissue</a:t>
            </a:r>
          </a:p>
          <a:p>
            <a:pPr marL="285750" indent="-165100" eaLnBrk="1" hangingPunct="1">
              <a:spcAft>
                <a:spcPts val="600"/>
              </a:spcAft>
              <a:buFont typeface="Arial" panose="020B0604020202020204" pitchFamily="34" charset="0"/>
              <a:buChar char="•"/>
              <a:defRPr/>
            </a:pPr>
            <a:r>
              <a:rPr lang="en-GB" sz="1600" dirty="0">
                <a:latin typeface="Century Gothic" pitchFamily="34" charset="0"/>
              </a:rPr>
              <a:t>Medical microbiology and virology - study of infection</a:t>
            </a:r>
          </a:p>
          <a:p>
            <a:pPr marL="285750" indent="-165100" eaLnBrk="1" hangingPunct="1">
              <a:spcAft>
                <a:spcPts val="600"/>
              </a:spcAft>
              <a:buFont typeface="Arial" panose="020B0604020202020204" pitchFamily="34" charset="0"/>
              <a:buChar char="•"/>
              <a:defRPr/>
            </a:pPr>
            <a:r>
              <a:rPr lang="en-GB" sz="1600" dirty="0">
                <a:latin typeface="Century Gothic" pitchFamily="34" charset="0"/>
              </a:rPr>
              <a:t>Immunology - study of the immune system</a:t>
            </a:r>
          </a:p>
        </p:txBody>
      </p:sp>
      <p:pic>
        <p:nvPicPr>
          <p:cNvPr id="43015" name="Picture 8">
            <a:hlinkClick r:id="rId3" action="ppaction://hlinksldjump"/>
            <a:extLst>
              <a:ext uri="{FF2B5EF4-FFF2-40B4-BE49-F238E27FC236}">
                <a16:creationId xmlns:a16="http://schemas.microsoft.com/office/drawing/2014/main" id="{6F7E869B-3B56-4724-82DF-CDBA781B9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03400"/>
            <a:ext cx="4560960" cy="329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5" action="ppaction://hlinksldjump"/>
            <a:extLst>
              <a:ext uri="{FF2B5EF4-FFF2-40B4-BE49-F238E27FC236}">
                <a16:creationId xmlns:a16="http://schemas.microsoft.com/office/drawing/2014/main" id="{D162FE81-F064-4B75-A307-E4C058E77266}"/>
              </a:ext>
            </a:extLst>
          </p:cNvPr>
          <p:cNvSpPr txBox="1"/>
          <p:nvPr/>
        </p:nvSpPr>
        <p:spPr>
          <a:xfrm>
            <a:off x="251520"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4" name="TextBox 13">
            <a:hlinkClick r:id="rId6" action="ppaction://hlinksldjump"/>
            <a:extLst>
              <a:ext uri="{FF2B5EF4-FFF2-40B4-BE49-F238E27FC236}">
                <a16:creationId xmlns:a16="http://schemas.microsoft.com/office/drawing/2014/main" id="{FB91D7E8-6D3B-4BFF-AC4E-F100E5E68FD1}"/>
              </a:ext>
            </a:extLst>
          </p:cNvPr>
          <p:cNvSpPr txBox="1"/>
          <p:nvPr/>
        </p:nvSpPr>
        <p:spPr>
          <a:xfrm>
            <a:off x="251520"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0" name="TextBox 9">
            <a:hlinkClick r:id="rId7"/>
            <a:extLst>
              <a:ext uri="{FF2B5EF4-FFF2-40B4-BE49-F238E27FC236}">
                <a16:creationId xmlns:a16="http://schemas.microsoft.com/office/drawing/2014/main" id="{0EBAFF3E-6044-4B70-ACA6-A3B49350031B}"/>
              </a:ext>
            </a:extLst>
          </p:cNvPr>
          <p:cNvSpPr txBox="1"/>
          <p:nvPr/>
        </p:nvSpPr>
        <p:spPr>
          <a:xfrm>
            <a:off x="4716016" y="6197242"/>
            <a:ext cx="4217988"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 </a:t>
            </a:r>
            <a:endParaRPr lang="en-US" sz="2000" u="sng" dirty="0">
              <a:solidFill>
                <a:srgbClr val="0000FF"/>
              </a:solidFill>
              <a:latin typeface="Century Gothic" panose="020B0502020202020204" pitchFamily="34" charset="0"/>
              <a:hlinkClick r:id="rId8"/>
            </a:endParaRPr>
          </a:p>
        </p:txBody>
      </p:sp>
      <p:sp>
        <p:nvSpPr>
          <p:cNvPr id="13" name="Title 1">
            <a:extLst>
              <a:ext uri="{FF2B5EF4-FFF2-40B4-BE49-F238E27FC236}">
                <a16:creationId xmlns:a16="http://schemas.microsoft.com/office/drawing/2014/main" id="{A1D21760-C63F-4E4A-83D3-8117A2E91A86}"/>
              </a:ext>
            </a:extLst>
          </p:cNvPr>
          <p:cNvSpPr txBox="1">
            <a:spLocks/>
          </p:cNvSpPr>
          <p:nvPr/>
        </p:nvSpPr>
        <p:spPr bwMode="auto">
          <a:xfrm>
            <a:off x="257548" y="5117146"/>
            <a:ext cx="456096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a:t>
            </a:r>
          </a:p>
          <a:p>
            <a:pPr eaLnBrk="1" hangingPunct="1"/>
            <a:r>
              <a:rPr lang="en-GB" sz="1000" dirty="0">
                <a:latin typeface="Arial" panose="020B0604020202020204" pitchFamily="34" charset="0"/>
                <a:cs typeface="Arial" panose="020B0604020202020204" pitchFamily="34" charset="0"/>
              </a:rPr>
              <a:t>©The Skills Development Scotland Co. Ltd. </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5ECFAD2-11D5-4873-BB33-BA5EB5F47EC0}"/>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Pest Control Officer</a:t>
            </a:r>
          </a:p>
        </p:txBody>
      </p:sp>
      <p:sp>
        <p:nvSpPr>
          <p:cNvPr id="9" name="TextBox 8">
            <a:hlinkClick r:id="rId2" action="ppaction://hlinksldjump"/>
            <a:extLst>
              <a:ext uri="{FF2B5EF4-FFF2-40B4-BE49-F238E27FC236}">
                <a16:creationId xmlns:a16="http://schemas.microsoft.com/office/drawing/2014/main" id="{DAEA6ECD-FD84-4889-A337-091DE211F47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D2EF0F4-DC55-46A1-A264-F267F4F024A2}"/>
              </a:ext>
            </a:extLst>
          </p:cNvPr>
          <p:cNvSpPr txBox="1"/>
          <p:nvPr/>
        </p:nvSpPr>
        <p:spPr>
          <a:xfrm>
            <a:off x="4659313" y="1710094"/>
            <a:ext cx="4248150" cy="344709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identify, control and get rid of pests so they don’t live in people’s homes or workplaces.</a:t>
            </a:r>
          </a:p>
          <a:p>
            <a:pPr eaLnBrk="1" hangingPunct="1">
              <a:defRPr/>
            </a:pPr>
            <a:r>
              <a:rPr lang="en-GB" sz="1600" dirty="0">
                <a:latin typeface="Century Gothic" panose="020B0502020202020204" pitchFamily="34" charset="0"/>
              </a:rPr>
              <a:t>You would deal with infestations including:</a:t>
            </a:r>
          </a:p>
          <a:p>
            <a:pPr marL="358775" eaLnBrk="1" hangingPunct="1">
              <a:tabLst>
                <a:tab pos="719138" algn="l"/>
              </a:tabLst>
              <a:defRPr/>
            </a:pPr>
            <a:r>
              <a:rPr lang="en-GB" sz="1600" dirty="0">
                <a:latin typeface="Century Gothic" panose="020B0502020202020204" pitchFamily="34" charset="0"/>
              </a:rPr>
              <a:t>•	Rats or mice</a:t>
            </a:r>
          </a:p>
          <a:p>
            <a:pPr marL="358775" eaLnBrk="1" hangingPunct="1">
              <a:tabLst>
                <a:tab pos="719138" algn="l"/>
              </a:tabLst>
              <a:defRPr/>
            </a:pPr>
            <a:r>
              <a:rPr lang="en-GB" sz="1600" dirty="0">
                <a:latin typeface="Century Gothic" panose="020B0502020202020204" pitchFamily="34" charset="0"/>
              </a:rPr>
              <a:t>•	Wasps</a:t>
            </a:r>
          </a:p>
          <a:p>
            <a:pPr marL="358775" eaLnBrk="1" hangingPunct="1">
              <a:tabLst>
                <a:tab pos="719138" algn="l"/>
              </a:tabLst>
              <a:defRPr/>
            </a:pPr>
            <a:r>
              <a:rPr lang="en-GB" sz="1600" dirty="0">
                <a:latin typeface="Century Gothic" panose="020B0502020202020204" pitchFamily="34" charset="0"/>
              </a:rPr>
              <a:t>•	Ants</a:t>
            </a:r>
          </a:p>
          <a:p>
            <a:pPr marL="358775" eaLnBrk="1" hangingPunct="1">
              <a:spcAft>
                <a:spcPts val="600"/>
              </a:spcAft>
              <a:tabLst>
                <a:tab pos="719138" algn="l"/>
              </a:tabLst>
              <a:defRPr/>
            </a:pPr>
            <a:r>
              <a:rPr lang="en-GB" sz="1600" dirty="0">
                <a:latin typeface="Century Gothic" panose="020B0502020202020204" pitchFamily="34" charset="0"/>
              </a:rPr>
              <a:t>•	Cockroaches</a:t>
            </a:r>
          </a:p>
          <a:p>
            <a:pPr eaLnBrk="1" hangingPunct="1">
              <a:defRPr/>
            </a:pPr>
            <a:r>
              <a:rPr lang="en-GB" sz="1600" dirty="0">
                <a:latin typeface="Century Gothic" panose="020B0502020202020204" pitchFamily="34" charset="0"/>
              </a:rPr>
              <a:t>Using a range of chemicals and equipment, you’d remove infestations in homes, restaurants, sewers and other places.</a:t>
            </a:r>
          </a:p>
        </p:txBody>
      </p:sp>
      <p:sp>
        <p:nvSpPr>
          <p:cNvPr id="10" name="TextBox 9">
            <a:hlinkClick r:id="rId3"/>
            <a:extLst>
              <a:ext uri="{FF2B5EF4-FFF2-40B4-BE49-F238E27FC236}">
                <a16:creationId xmlns:a16="http://schemas.microsoft.com/office/drawing/2014/main" id="{49E44096-31FD-4E6A-BB08-9C9C9192FA46}"/>
              </a:ext>
            </a:extLst>
          </p:cNvPr>
          <p:cNvSpPr txBox="1"/>
          <p:nvPr/>
        </p:nvSpPr>
        <p:spPr>
          <a:xfrm>
            <a:off x="4689475" y="6124575"/>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2" name="TextBox 11">
            <a:hlinkClick r:id="rId4" action="ppaction://hlinksldjump"/>
            <a:extLst>
              <a:ext uri="{FF2B5EF4-FFF2-40B4-BE49-F238E27FC236}">
                <a16:creationId xmlns:a16="http://schemas.microsoft.com/office/drawing/2014/main" id="{FB91D7E8-6D3B-4BFF-AC4E-F100E5E68FD1}"/>
              </a:ext>
            </a:extLst>
          </p:cNvPr>
          <p:cNvSpPr txBox="1"/>
          <p:nvPr/>
        </p:nvSpPr>
        <p:spPr>
          <a:xfrm>
            <a:off x="251520" y="6156012"/>
            <a:ext cx="4028028"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Biodiversity &amp; Interdependence </a:t>
            </a:r>
          </a:p>
        </p:txBody>
      </p:sp>
      <p:sp>
        <p:nvSpPr>
          <p:cNvPr id="7" name="TextBox 6">
            <a:hlinkClick r:id="rId5"/>
            <a:extLst>
              <a:ext uri="{FF2B5EF4-FFF2-40B4-BE49-F238E27FC236}">
                <a16:creationId xmlns:a16="http://schemas.microsoft.com/office/drawing/2014/main" id="{74A5F1C1-A20C-4A10-8CC1-5132A567F21E}"/>
              </a:ext>
            </a:extLst>
          </p:cNvPr>
          <p:cNvSpPr txBox="1"/>
          <p:nvPr/>
        </p:nvSpPr>
        <p:spPr>
          <a:xfrm>
            <a:off x="4716016" y="558924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British Pest Control Association</a:t>
            </a:r>
          </a:p>
        </p:txBody>
      </p:sp>
      <p:sp>
        <p:nvSpPr>
          <p:cNvPr id="11" name="Title 1">
            <a:extLst>
              <a:ext uri="{FF2B5EF4-FFF2-40B4-BE49-F238E27FC236}">
                <a16:creationId xmlns:a16="http://schemas.microsoft.com/office/drawing/2014/main" id="{6F67BC5A-2DBB-41A6-BEBC-EEBAC31CBA98}"/>
              </a:ext>
            </a:extLst>
          </p:cNvPr>
          <p:cNvSpPr txBox="1">
            <a:spLocks/>
          </p:cNvSpPr>
          <p:nvPr/>
        </p:nvSpPr>
        <p:spPr bwMode="auto">
          <a:xfrm>
            <a:off x="395537" y="5075892"/>
            <a:ext cx="4028028"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“Wasp Nest” Reproduced with the permission of </a:t>
            </a:r>
          </a:p>
          <a:p>
            <a:pPr eaLnBrk="1" hangingPunct="1"/>
            <a:r>
              <a:rPr lang="en-GB" sz="1000" dirty="0">
                <a:latin typeface="Arial" panose="020B0604020202020204" pitchFamily="34" charset="0"/>
                <a:cs typeface="Arial" panose="020B0604020202020204" pitchFamily="34" charset="0"/>
              </a:rPr>
              <a:t>George Buchan, </a:t>
            </a:r>
            <a:r>
              <a:rPr lang="en-GB" sz="1000" dirty="0" err="1">
                <a:latin typeface="Arial" panose="020B0604020202020204" pitchFamily="34" charset="0"/>
                <a:cs typeface="Arial" panose="020B0604020202020204" pitchFamily="34" charset="0"/>
              </a:rPr>
              <a:t>Pestforce</a:t>
            </a:r>
            <a:r>
              <a:rPr lang="en-GB" sz="1000" dirty="0">
                <a:latin typeface="Arial" panose="020B0604020202020204" pitchFamily="34" charset="0"/>
                <a:cs typeface="Arial" panose="020B0604020202020204" pitchFamily="34" charset="0"/>
              </a:rPr>
              <a:t> Edinburgh. </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F960A20-19AC-41DC-8538-8A39461D9199}"/>
              </a:ext>
            </a:extLst>
          </p:cNvPr>
          <p:cNvPicPr>
            <a:picLocks noChangeAspect="1"/>
          </p:cNvPicPr>
          <p:nvPr/>
        </p:nvPicPr>
        <p:blipFill rotWithShape="1">
          <a:blip r:embed="rId6">
            <a:extLst>
              <a:ext uri="{28A0092B-C50C-407E-A947-70E740481C1C}">
                <a14:useLocalDpi xmlns:a14="http://schemas.microsoft.com/office/drawing/2010/main" val="0"/>
              </a:ext>
            </a:extLst>
          </a:blip>
          <a:srcRect l="7041" r="713" b="4115"/>
          <a:stretch/>
        </p:blipFill>
        <p:spPr>
          <a:xfrm>
            <a:off x="395537" y="1916833"/>
            <a:ext cx="4028028" cy="3168351"/>
          </a:xfrm>
          <a:prstGeom prst="rect">
            <a:avLst/>
          </a:prstGeom>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7C3A605-0D39-4AD4-BCBF-C22487D4CEF9}"/>
              </a:ext>
            </a:extLst>
          </p:cNvPr>
          <p:cNvSpPr>
            <a:spLocks noGrp="1"/>
          </p:cNvSpPr>
          <p:nvPr>
            <p:ph type="ctrTitle"/>
          </p:nvPr>
        </p:nvSpPr>
        <p:spPr>
          <a:xfrm>
            <a:off x="423863" y="836613"/>
            <a:ext cx="7772400" cy="822325"/>
          </a:xfrm>
        </p:spPr>
        <p:txBody>
          <a:bodyPr/>
          <a:lstStyle/>
          <a:p>
            <a:pPr eaLnBrk="1" hangingPunct="1"/>
            <a:r>
              <a:rPr lang="en-GB" altLang="en-US" sz="3600">
                <a:solidFill>
                  <a:srgbClr val="0033CC"/>
                </a:solidFill>
                <a:latin typeface="Century Gothic" panose="020B0502020202020204" pitchFamily="34" charset="0"/>
              </a:rPr>
              <a:t>Pharmacist</a:t>
            </a:r>
          </a:p>
        </p:txBody>
      </p:sp>
      <p:sp>
        <p:nvSpPr>
          <p:cNvPr id="9" name="TextBox 8">
            <a:hlinkClick r:id="rId2" action="ppaction://hlinksldjump"/>
            <a:extLst>
              <a:ext uri="{FF2B5EF4-FFF2-40B4-BE49-F238E27FC236}">
                <a16:creationId xmlns:a16="http://schemas.microsoft.com/office/drawing/2014/main" id="{FDCCCB8A-4241-4258-80BD-A61628B43989}"/>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7B05987-C83F-4A56-A0A1-A6281ACDC00F}"/>
              </a:ext>
            </a:extLst>
          </p:cNvPr>
          <p:cNvSpPr txBox="1"/>
          <p:nvPr/>
        </p:nvSpPr>
        <p:spPr>
          <a:xfrm>
            <a:off x="4659313" y="1844675"/>
            <a:ext cx="4248150" cy="2708434"/>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itchFamily="34" charset="0"/>
              </a:rPr>
              <a:t>You would help people get the right medicines and drugs and use them safely to treat illnesses and disease.</a:t>
            </a:r>
          </a:p>
          <a:p>
            <a:pPr eaLnBrk="1" hangingPunct="1">
              <a:spcAft>
                <a:spcPts val="600"/>
              </a:spcAft>
              <a:defRPr/>
            </a:pPr>
            <a:r>
              <a:rPr lang="en-GB" sz="1600" dirty="0">
                <a:latin typeface="Century Gothic" pitchFamily="34" charset="0"/>
              </a:rPr>
              <a:t>You’d check prescriptions, dispense medicines and make sure that the laws to control medicines are met.</a:t>
            </a:r>
          </a:p>
          <a:p>
            <a:pPr eaLnBrk="1" hangingPunct="1">
              <a:spcAft>
                <a:spcPts val="600"/>
              </a:spcAft>
              <a:defRPr/>
            </a:pPr>
            <a:r>
              <a:rPr lang="en-GB" sz="1600" dirty="0">
                <a:latin typeface="Century Gothic" pitchFamily="34" charset="0"/>
              </a:rPr>
              <a:t>You could work as a community pharmacist, for example in a high street shop, or in a hospital pharmacy either in the NHS or in a private hospital.</a:t>
            </a:r>
          </a:p>
        </p:txBody>
      </p:sp>
      <p:sp>
        <p:nvSpPr>
          <p:cNvPr id="11" name="TextBox 10">
            <a:hlinkClick r:id="rId3"/>
            <a:extLst>
              <a:ext uri="{FF2B5EF4-FFF2-40B4-BE49-F238E27FC236}">
                <a16:creationId xmlns:a16="http://schemas.microsoft.com/office/drawing/2014/main" id="{5792F524-6220-40DB-A564-C664B5E28B57}"/>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4"/>
              </a:rPr>
              <a:t>My </a:t>
            </a:r>
            <a:r>
              <a:rPr lang="en-US" sz="2000" u="sng" dirty="0">
                <a:solidFill>
                  <a:srgbClr val="0000FF"/>
                </a:solidFill>
                <a:latin typeface="Century Gothic" panose="020B0502020202020204" pitchFamily="34" charset="0"/>
              </a:rPr>
              <a:t>World of Work Link </a:t>
            </a:r>
            <a:endParaRPr lang="en-US" sz="2000" u="sng" dirty="0">
              <a:solidFill>
                <a:srgbClr val="0000FF"/>
              </a:solidFill>
              <a:latin typeface="Century Gothic" panose="020B0502020202020204" pitchFamily="34" charset="0"/>
              <a:hlinkClick r:id="rId4"/>
            </a:endParaRPr>
          </a:p>
        </p:txBody>
      </p:sp>
      <p:pic>
        <p:nvPicPr>
          <p:cNvPr id="44038" name="Picture 9" descr="http://www.careers.nhs.scot/media/40877/pharmacist.jpg?width=850">
            <a:hlinkClick r:id="rId5"/>
            <a:extLst>
              <a:ext uri="{FF2B5EF4-FFF2-40B4-BE49-F238E27FC236}">
                <a16:creationId xmlns:a16="http://schemas.microsoft.com/office/drawing/2014/main" id="{AF7791F8-EEAB-48E5-9522-7A40F53211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23850" y="1844824"/>
            <a:ext cx="4103688" cy="324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hlinkClick r:id="rId7" action="ppaction://hlinksldjump"/>
            <a:extLst>
              <a:ext uri="{FF2B5EF4-FFF2-40B4-BE49-F238E27FC236}">
                <a16:creationId xmlns:a16="http://schemas.microsoft.com/office/drawing/2014/main" id="{D162FE81-F064-4B75-A307-E4C058E77266}"/>
              </a:ext>
            </a:extLst>
          </p:cNvPr>
          <p:cNvSpPr txBox="1"/>
          <p:nvPr/>
        </p:nvSpPr>
        <p:spPr>
          <a:xfrm>
            <a:off x="251520" y="57249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4" name="TextBox 13">
            <a:hlinkClick r:id="rId8" action="ppaction://hlinksldjump"/>
            <a:extLst>
              <a:ext uri="{FF2B5EF4-FFF2-40B4-BE49-F238E27FC236}">
                <a16:creationId xmlns:a16="http://schemas.microsoft.com/office/drawing/2014/main" id="{FB91D7E8-6D3B-4BFF-AC4E-F100E5E68FD1}"/>
              </a:ext>
            </a:extLst>
          </p:cNvPr>
          <p:cNvSpPr txBox="1"/>
          <p:nvPr/>
        </p:nvSpPr>
        <p:spPr>
          <a:xfrm>
            <a:off x="251520"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5" name="TextBox 14">
            <a:hlinkClick r:id="rId5"/>
            <a:extLst>
              <a:ext uri="{FF2B5EF4-FFF2-40B4-BE49-F238E27FC236}">
                <a16:creationId xmlns:a16="http://schemas.microsoft.com/office/drawing/2014/main" id="{1FFD004A-5E4B-4F1C-94EB-A74986B8E516}"/>
              </a:ext>
            </a:extLst>
          </p:cNvPr>
          <p:cNvSpPr txBox="1"/>
          <p:nvPr/>
        </p:nvSpPr>
        <p:spPr>
          <a:xfrm>
            <a:off x="4674493" y="5732463"/>
            <a:ext cx="4217987" cy="40163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sp>
        <p:nvSpPr>
          <p:cNvPr id="16" name="Title 1">
            <a:extLst>
              <a:ext uri="{FF2B5EF4-FFF2-40B4-BE49-F238E27FC236}">
                <a16:creationId xmlns:a16="http://schemas.microsoft.com/office/drawing/2014/main" id="{CD6713BD-8469-4868-8116-E990A2E92157}"/>
              </a:ext>
            </a:extLst>
          </p:cNvPr>
          <p:cNvSpPr txBox="1">
            <a:spLocks/>
          </p:cNvSpPr>
          <p:nvPr/>
        </p:nvSpPr>
        <p:spPr bwMode="auto">
          <a:xfrm>
            <a:off x="323850" y="5138677"/>
            <a:ext cx="412614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5704469E-8026-441B-881D-A0328F1BC35E}"/>
              </a:ext>
            </a:extLst>
          </p:cNvPr>
          <p:cNvSpPr>
            <a:spLocks noGrp="1"/>
          </p:cNvSpPr>
          <p:nvPr>
            <p:ph type="ctrTitle"/>
          </p:nvPr>
        </p:nvSpPr>
        <p:spPr>
          <a:xfrm>
            <a:off x="423863" y="692150"/>
            <a:ext cx="3932114" cy="822325"/>
          </a:xfrm>
        </p:spPr>
        <p:txBody>
          <a:bodyPr/>
          <a:lstStyle/>
          <a:p>
            <a:pPr eaLnBrk="1" hangingPunct="1"/>
            <a:r>
              <a:rPr lang="en-GB" altLang="en-US" sz="3600" dirty="0">
                <a:solidFill>
                  <a:srgbClr val="0033CC"/>
                </a:solidFill>
                <a:latin typeface="Century Gothic" panose="020B0502020202020204" pitchFamily="34" charset="0"/>
              </a:rPr>
              <a:t>Pharmacologist</a:t>
            </a:r>
          </a:p>
        </p:txBody>
      </p:sp>
      <p:sp>
        <p:nvSpPr>
          <p:cNvPr id="9" name="TextBox 8">
            <a:hlinkClick r:id="rId2" action="ppaction://hlinksldjump"/>
            <a:extLst>
              <a:ext uri="{FF2B5EF4-FFF2-40B4-BE49-F238E27FC236}">
                <a16:creationId xmlns:a16="http://schemas.microsoft.com/office/drawing/2014/main" id="{69A7F8CF-858A-47B1-B7E1-7FF2669517D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C0CA7844-DBE5-44AB-A4CA-6ABA7D2FCB92}"/>
              </a:ext>
            </a:extLst>
          </p:cNvPr>
          <p:cNvSpPr txBox="1"/>
          <p:nvPr/>
        </p:nvSpPr>
        <p:spPr>
          <a:xfrm>
            <a:off x="269863" y="1678344"/>
            <a:ext cx="4086114" cy="393954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do research to discover and develop new drugs and medicines, and to make sure they are used safely.</a:t>
            </a:r>
          </a:p>
          <a:p>
            <a:pPr eaLnBrk="1" hangingPunct="1">
              <a:spcAft>
                <a:spcPts val="600"/>
              </a:spcAft>
              <a:defRPr/>
            </a:pPr>
            <a:r>
              <a:rPr lang="en-GB" sz="1600" dirty="0">
                <a:latin typeface="Century Gothic" panose="020B0502020202020204" pitchFamily="34" charset="0"/>
              </a:rPr>
              <a:t>You’d study the effects of drugs and other chemical substances on cells, animals, humans and the environment. You would work in a research team with scientists and other staff.</a:t>
            </a:r>
          </a:p>
          <a:p>
            <a:pPr eaLnBrk="1" hangingPunct="1">
              <a:defRPr/>
            </a:pPr>
            <a:r>
              <a:rPr lang="en-GB" sz="1600" dirty="0">
                <a:latin typeface="Century Gothic" panose="020B0502020202020204" pitchFamily="34" charset="0"/>
              </a:rPr>
              <a:t>You might specialise in:</a:t>
            </a:r>
          </a:p>
          <a:p>
            <a:pPr marL="285750" indent="-173038" eaLnBrk="1" hangingPunct="1">
              <a:buFont typeface="Arial" panose="020B0604020202020204" pitchFamily="34" charset="0"/>
              <a:buChar char="•"/>
              <a:defRPr/>
            </a:pPr>
            <a:r>
              <a:rPr lang="en-GB" sz="1600" dirty="0">
                <a:latin typeface="Century Gothic" panose="020B0502020202020204" pitchFamily="34" charset="0"/>
              </a:rPr>
              <a:t>Clinical pharmacology, looking at the effects of medicine on people in clinical trials</a:t>
            </a:r>
          </a:p>
          <a:p>
            <a:pPr marL="285750" indent="-173038" eaLnBrk="1" hangingPunct="1">
              <a:buFont typeface="Arial" panose="020B0604020202020204" pitchFamily="34" charset="0"/>
              <a:buChar char="•"/>
              <a:defRPr/>
            </a:pPr>
            <a:r>
              <a:rPr lang="en-GB" sz="1600" dirty="0">
                <a:latin typeface="Century Gothic" panose="020B0502020202020204" pitchFamily="34" charset="0"/>
              </a:rPr>
              <a:t>Neuropharmacology, examining the effects of drugs on the nervous system</a:t>
            </a:r>
          </a:p>
        </p:txBody>
      </p:sp>
      <p:sp>
        <p:nvSpPr>
          <p:cNvPr id="10" name="TextBox 9">
            <a:hlinkClick r:id="rId3"/>
            <a:extLst>
              <a:ext uri="{FF2B5EF4-FFF2-40B4-BE49-F238E27FC236}">
                <a16:creationId xmlns:a16="http://schemas.microsoft.com/office/drawing/2014/main" id="{C4B3114C-789D-44E7-BBA6-93728245F946}"/>
              </a:ext>
            </a:extLst>
          </p:cNvPr>
          <p:cNvSpPr txBox="1"/>
          <p:nvPr/>
        </p:nvSpPr>
        <p:spPr>
          <a:xfrm>
            <a:off x="4689475" y="6124575"/>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p>
        </p:txBody>
      </p:sp>
      <p:sp>
        <p:nvSpPr>
          <p:cNvPr id="12" name="TextBox 11">
            <a:hlinkClick r:id="rId4" action="ppaction://hlinksldjump"/>
            <a:extLst>
              <a:ext uri="{FF2B5EF4-FFF2-40B4-BE49-F238E27FC236}">
                <a16:creationId xmlns:a16="http://schemas.microsoft.com/office/drawing/2014/main" id="{FB91D7E8-6D3B-4BFF-AC4E-F100E5E68FD1}"/>
              </a:ext>
            </a:extLst>
          </p:cNvPr>
          <p:cNvSpPr txBox="1"/>
          <p:nvPr/>
        </p:nvSpPr>
        <p:spPr>
          <a:xfrm>
            <a:off x="323528"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Cells</a:t>
            </a:r>
          </a:p>
        </p:txBody>
      </p:sp>
      <p:sp>
        <p:nvSpPr>
          <p:cNvPr id="11" name="TextBox 10">
            <a:hlinkClick r:id="rId5"/>
            <a:extLst>
              <a:ext uri="{FF2B5EF4-FFF2-40B4-BE49-F238E27FC236}">
                <a16:creationId xmlns:a16="http://schemas.microsoft.com/office/drawing/2014/main" id="{75978A86-D795-4746-B1F7-B05EECEFB8A2}"/>
              </a:ext>
            </a:extLst>
          </p:cNvPr>
          <p:cNvSpPr txBox="1"/>
          <p:nvPr/>
        </p:nvSpPr>
        <p:spPr>
          <a:xfrm>
            <a:off x="4675188" y="558924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5"/>
              </a:rPr>
              <a:t>RSC Profile with video clip</a:t>
            </a:r>
            <a:endParaRPr lang="en-US" sz="2000" u="sng" dirty="0">
              <a:solidFill>
                <a:srgbClr val="0000FF"/>
              </a:solidFill>
              <a:latin typeface="Century Gothic" panose="020B0502020202020204" pitchFamily="34" charset="0"/>
            </a:endParaRPr>
          </a:p>
        </p:txBody>
      </p:sp>
      <p:pic>
        <p:nvPicPr>
          <p:cNvPr id="2" name="Picture 1">
            <a:extLst>
              <a:ext uri="{FF2B5EF4-FFF2-40B4-BE49-F238E27FC236}">
                <a16:creationId xmlns:a16="http://schemas.microsoft.com/office/drawing/2014/main" id="{0C938E3D-B80C-46B3-AC3B-106B1B33B25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16550" y="1126813"/>
            <a:ext cx="3363838" cy="3078800"/>
          </a:xfrm>
          <a:prstGeom prst="rect">
            <a:avLst/>
          </a:prstGeom>
        </p:spPr>
      </p:pic>
      <p:sp>
        <p:nvSpPr>
          <p:cNvPr id="14" name="Title 1">
            <a:extLst>
              <a:ext uri="{FF2B5EF4-FFF2-40B4-BE49-F238E27FC236}">
                <a16:creationId xmlns:a16="http://schemas.microsoft.com/office/drawing/2014/main" id="{88D6A9D3-4444-49A1-8C44-067454C8DBA5}"/>
              </a:ext>
            </a:extLst>
          </p:cNvPr>
          <p:cNvSpPr txBox="1">
            <a:spLocks/>
          </p:cNvSpPr>
          <p:nvPr/>
        </p:nvSpPr>
        <p:spPr bwMode="auto">
          <a:xfrm>
            <a:off x="5116550" y="4221088"/>
            <a:ext cx="3363838" cy="24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Ron Stewart</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3CC750C3-7947-464C-B07F-8AE13B1EE121}"/>
              </a:ext>
            </a:extLst>
          </p:cNvPr>
          <p:cNvSpPr>
            <a:spLocks noGrp="1"/>
          </p:cNvSpPr>
          <p:nvPr>
            <p:ph type="ctrTitle"/>
          </p:nvPr>
        </p:nvSpPr>
        <p:spPr>
          <a:xfrm>
            <a:off x="323528" y="950913"/>
            <a:ext cx="8496944" cy="822325"/>
          </a:xfrm>
        </p:spPr>
        <p:txBody>
          <a:bodyPr/>
          <a:lstStyle/>
          <a:p>
            <a:pPr eaLnBrk="1" hangingPunct="1"/>
            <a:r>
              <a:rPr lang="en-GB" altLang="en-US" dirty="0">
                <a:solidFill>
                  <a:srgbClr val="0033CC"/>
                </a:solidFill>
                <a:latin typeface="Century Gothic" panose="020B0502020202020204" pitchFamily="34" charset="0"/>
              </a:rPr>
              <a:t>Forces, Electricity and Waves</a:t>
            </a:r>
          </a:p>
        </p:txBody>
      </p:sp>
      <p:sp>
        <p:nvSpPr>
          <p:cNvPr id="4" name="TextBox 3">
            <a:hlinkClick r:id="rId2" action="ppaction://hlinksldjump"/>
            <a:extLst>
              <a:ext uri="{FF2B5EF4-FFF2-40B4-BE49-F238E27FC236}">
                <a16:creationId xmlns:a16="http://schemas.microsoft.com/office/drawing/2014/main" id="{C3CC7057-39CE-4B83-9BE6-FE8BECBDBDC1}"/>
              </a:ext>
            </a:extLst>
          </p:cNvPr>
          <p:cNvSpPr txBox="1"/>
          <p:nvPr/>
        </p:nvSpPr>
        <p:spPr>
          <a:xfrm>
            <a:off x="1371600" y="2485172"/>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Forces</a:t>
            </a:r>
          </a:p>
        </p:txBody>
      </p:sp>
      <p:sp>
        <p:nvSpPr>
          <p:cNvPr id="7" name="TextBox 6">
            <a:hlinkClick r:id="rId3" action="ppaction://hlinksldjump"/>
            <a:extLst>
              <a:ext uri="{FF2B5EF4-FFF2-40B4-BE49-F238E27FC236}">
                <a16:creationId xmlns:a16="http://schemas.microsoft.com/office/drawing/2014/main" id="{F78E4237-C75C-4B25-81BF-C9A1BBECF264}"/>
              </a:ext>
            </a:extLst>
          </p:cNvPr>
          <p:cNvSpPr txBox="1"/>
          <p:nvPr/>
        </p:nvSpPr>
        <p:spPr>
          <a:xfrm>
            <a:off x="1371600" y="3510945"/>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Electricity</a:t>
            </a:r>
          </a:p>
        </p:txBody>
      </p:sp>
      <p:sp>
        <p:nvSpPr>
          <p:cNvPr id="8" name="TextBox 7">
            <a:hlinkClick r:id="rId4" action="ppaction://hlinksldjump"/>
            <a:extLst>
              <a:ext uri="{FF2B5EF4-FFF2-40B4-BE49-F238E27FC236}">
                <a16:creationId xmlns:a16="http://schemas.microsoft.com/office/drawing/2014/main" id="{7FB29C28-8E97-4D15-AB13-2EC0EA6FA4DB}"/>
              </a:ext>
            </a:extLst>
          </p:cNvPr>
          <p:cNvSpPr txBox="1"/>
          <p:nvPr/>
        </p:nvSpPr>
        <p:spPr>
          <a:xfrm>
            <a:off x="1371600" y="4450090"/>
            <a:ext cx="6400800" cy="73152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fontAlgn="auto" hangingPunct="1">
              <a:spcBef>
                <a:spcPts val="600"/>
              </a:spcBef>
              <a:spcAft>
                <a:spcPts val="600"/>
              </a:spcAft>
              <a:defRPr/>
            </a:pPr>
            <a:r>
              <a:rPr lang="en-GB" sz="2800" dirty="0">
                <a:solidFill>
                  <a:srgbClr val="0033CC"/>
                </a:solidFill>
                <a:latin typeface="Century Gothic" panose="020B0502020202020204" pitchFamily="34" charset="0"/>
              </a:rPr>
              <a:t>Waves</a:t>
            </a:r>
          </a:p>
        </p:txBody>
      </p:sp>
      <p:sp>
        <p:nvSpPr>
          <p:cNvPr id="9" name="TextBox 8">
            <a:hlinkClick r:id="rId5" action="ppaction://hlinksldjump"/>
            <a:extLst>
              <a:ext uri="{FF2B5EF4-FFF2-40B4-BE49-F238E27FC236}">
                <a16:creationId xmlns:a16="http://schemas.microsoft.com/office/drawing/2014/main" id="{E5C3C33E-C586-47A4-A77A-0287DA0319DF}"/>
              </a:ext>
            </a:extLst>
          </p:cNvPr>
          <p:cNvSpPr txBox="1"/>
          <p:nvPr/>
        </p:nvSpPr>
        <p:spPr>
          <a:xfrm>
            <a:off x="250825" y="18891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10" name="TextBox 9">
            <a:hlinkClick r:id="rId6" action="ppaction://hlinksldjump"/>
            <a:extLst>
              <a:ext uri="{FF2B5EF4-FFF2-40B4-BE49-F238E27FC236}">
                <a16:creationId xmlns:a16="http://schemas.microsoft.com/office/drawing/2014/main" id="{FB275BCA-8358-4555-922A-E9295CE870E5}"/>
              </a:ext>
            </a:extLst>
          </p:cNvPr>
          <p:cNvSpPr txBox="1"/>
          <p:nvPr/>
        </p:nvSpPr>
        <p:spPr>
          <a:xfrm>
            <a:off x="304800" y="6136977"/>
            <a:ext cx="3925888"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3 Benchmarks</a:t>
            </a:r>
          </a:p>
        </p:txBody>
      </p:sp>
      <p:sp>
        <p:nvSpPr>
          <p:cNvPr id="11" name="TextBox 10">
            <a:hlinkClick r:id="rId7" action="ppaction://hlinksldjump"/>
            <a:extLst>
              <a:ext uri="{FF2B5EF4-FFF2-40B4-BE49-F238E27FC236}">
                <a16:creationId xmlns:a16="http://schemas.microsoft.com/office/drawing/2014/main" id="{D9CD8227-42D9-41FD-8045-0367A3886863}"/>
              </a:ext>
            </a:extLst>
          </p:cNvPr>
          <p:cNvSpPr txBox="1"/>
          <p:nvPr/>
        </p:nvSpPr>
        <p:spPr>
          <a:xfrm>
            <a:off x="4805363" y="6136977"/>
            <a:ext cx="4033837" cy="46037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2400"/>
              </a:spcBef>
              <a:spcAft>
                <a:spcPts val="2400"/>
              </a:spcAft>
              <a:defRPr/>
            </a:pPr>
            <a:r>
              <a:rPr lang="en-GB" sz="2400" dirty="0">
                <a:solidFill>
                  <a:srgbClr val="0033CC"/>
                </a:solidFill>
                <a:latin typeface="Century Gothic" panose="020B0502020202020204" pitchFamily="34" charset="0"/>
              </a:rPr>
              <a:t>Level 4 Benchmarks</a:t>
            </a:r>
          </a:p>
        </p:txBody>
      </p:sp>
    </p:spTree>
    <p:extLst>
      <p:ext uri="{BB962C8B-B14F-4D97-AF65-F5344CB8AC3E}">
        <p14:creationId xmlns:p14="http://schemas.microsoft.com/office/powerpoint/2010/main" val="319848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4F7B8D1-4C8F-40AC-B2C6-F4BFFC5D3792}"/>
              </a:ext>
            </a:extLst>
          </p:cNvPr>
          <p:cNvSpPr>
            <a:spLocks noGrp="1"/>
          </p:cNvSpPr>
          <p:nvPr>
            <p:ph type="ctrTitle"/>
          </p:nvPr>
        </p:nvSpPr>
        <p:spPr>
          <a:xfrm>
            <a:off x="4811842" y="374427"/>
            <a:ext cx="4152645" cy="822325"/>
          </a:xfrm>
        </p:spPr>
        <p:txBody>
          <a:bodyPr/>
          <a:lstStyle/>
          <a:p>
            <a:pPr eaLnBrk="1" hangingPunct="1"/>
            <a:r>
              <a:rPr lang="en-GB" altLang="en-US" sz="3600" dirty="0">
                <a:solidFill>
                  <a:srgbClr val="0033CC"/>
                </a:solidFill>
                <a:latin typeface="Century Gothic" panose="020B0502020202020204" pitchFamily="34" charset="0"/>
              </a:rPr>
              <a:t>Photographer</a:t>
            </a:r>
          </a:p>
        </p:txBody>
      </p:sp>
      <p:sp>
        <p:nvSpPr>
          <p:cNvPr id="9" name="TextBox 8">
            <a:hlinkClick r:id="rId2" action="ppaction://hlinksldjump"/>
            <a:extLst>
              <a:ext uri="{FF2B5EF4-FFF2-40B4-BE49-F238E27FC236}">
                <a16:creationId xmlns:a16="http://schemas.microsoft.com/office/drawing/2014/main" id="{AFEEA52F-DA8F-4294-A181-1441D3E6C0AE}"/>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66F81573-0818-4499-A703-BFC70252ED3E}"/>
              </a:ext>
            </a:extLst>
          </p:cNvPr>
          <p:cNvSpPr txBox="1"/>
          <p:nvPr/>
        </p:nvSpPr>
        <p:spPr>
          <a:xfrm>
            <a:off x="250825" y="908720"/>
            <a:ext cx="4217987" cy="4847481"/>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use your artistic and technical skills to take still photographs at special events or to be used in magazines, books or adverts.</a:t>
            </a:r>
          </a:p>
          <a:p>
            <a:pPr eaLnBrk="1" hangingPunct="1">
              <a:defRPr/>
            </a:pPr>
            <a:r>
              <a:rPr lang="en-GB" sz="1600" dirty="0">
                <a:latin typeface="Century Gothic" panose="020B0502020202020204" pitchFamily="34" charset="0"/>
              </a:rPr>
              <a:t>You would normally specialise in one area of photography, such as:</a:t>
            </a:r>
          </a:p>
          <a:p>
            <a:pPr marL="401638" indent="-285750" eaLnBrk="1" hangingPunct="1">
              <a:buFont typeface="Arial" panose="020B0604020202020204" pitchFamily="34" charset="0"/>
              <a:buChar char="•"/>
              <a:defRPr/>
            </a:pPr>
            <a:r>
              <a:rPr lang="en-GB" sz="1600" dirty="0">
                <a:latin typeface="Century Gothic" panose="020B0502020202020204" pitchFamily="34" charset="0"/>
              </a:rPr>
              <a:t>General or social, like weddings and portraits</a:t>
            </a:r>
          </a:p>
          <a:p>
            <a:pPr marL="401638" indent="-285750" eaLnBrk="1" hangingPunct="1">
              <a:buFont typeface="Arial" panose="020B0604020202020204" pitchFamily="34" charset="0"/>
              <a:buChar char="•"/>
              <a:defRPr/>
            </a:pPr>
            <a:r>
              <a:rPr lang="en-GB" sz="1600" dirty="0">
                <a:latin typeface="Century Gothic" panose="020B0502020202020204" pitchFamily="34" charset="0"/>
              </a:rPr>
              <a:t>Advertising and editorial, for adverts, magazines and photo libraries</a:t>
            </a:r>
          </a:p>
          <a:p>
            <a:pPr marL="401638" indent="-285750" eaLnBrk="1" hangingPunct="1">
              <a:buFont typeface="Arial" panose="020B0604020202020204" pitchFamily="34" charset="0"/>
              <a:buChar char="•"/>
              <a:defRPr/>
            </a:pPr>
            <a:r>
              <a:rPr lang="en-GB" sz="1600" dirty="0">
                <a:latin typeface="Century Gothic" panose="020B0502020202020204" pitchFamily="34" charset="0"/>
              </a:rPr>
              <a:t>Press and photojournalism, for newspapers and other news publications</a:t>
            </a:r>
          </a:p>
          <a:p>
            <a:pPr marL="401638" indent="-285750" eaLnBrk="1" hangingPunct="1">
              <a:buFont typeface="Arial" panose="020B0604020202020204" pitchFamily="34" charset="0"/>
              <a:buChar char="•"/>
              <a:defRPr/>
            </a:pPr>
            <a:r>
              <a:rPr lang="en-GB" sz="1600" dirty="0">
                <a:latin typeface="Century Gothic" panose="020B0502020202020204" pitchFamily="34" charset="0"/>
              </a:rPr>
              <a:t>Fashion - photographing models and clothing for magazines and catalogues</a:t>
            </a:r>
          </a:p>
          <a:p>
            <a:pPr marL="401638" indent="-285750" eaLnBrk="1" hangingPunct="1">
              <a:buFont typeface="Arial" panose="020B0604020202020204" pitchFamily="34" charset="0"/>
              <a:buChar char="•"/>
              <a:defRPr/>
            </a:pPr>
            <a:r>
              <a:rPr lang="en-GB" sz="1600" dirty="0">
                <a:latin typeface="Century Gothic" panose="020B0502020202020204" pitchFamily="34" charset="0"/>
              </a:rPr>
              <a:t>Corporate, producing promotional material for industrial and commercial companies</a:t>
            </a:r>
          </a:p>
        </p:txBody>
      </p:sp>
      <p:sp>
        <p:nvSpPr>
          <p:cNvPr id="10" name="TextBox 9">
            <a:hlinkClick r:id="rId3"/>
            <a:extLst>
              <a:ext uri="{FF2B5EF4-FFF2-40B4-BE49-F238E27FC236}">
                <a16:creationId xmlns:a16="http://schemas.microsoft.com/office/drawing/2014/main" id="{7AAB9315-0ABA-48B4-933D-0E125B5F0B76}"/>
              </a:ext>
            </a:extLst>
          </p:cNvPr>
          <p:cNvSpPr txBox="1"/>
          <p:nvPr/>
        </p:nvSpPr>
        <p:spPr>
          <a:xfrm>
            <a:off x="4643438" y="6177657"/>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1" name="TextBox 10">
            <a:hlinkClick r:id="rId4"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pic>
        <p:nvPicPr>
          <p:cNvPr id="1026" name="Picture 2">
            <a:extLst>
              <a:ext uri="{FF2B5EF4-FFF2-40B4-BE49-F238E27FC236}">
                <a16:creationId xmlns:a16="http://schemas.microsoft.com/office/drawing/2014/main" id="{6D8E3858-F348-4491-BA60-212FE8B798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8706" y="1412776"/>
            <a:ext cx="4155782" cy="310133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FA4D96C-69BF-44CC-8918-4B8A95C07265}"/>
              </a:ext>
            </a:extLst>
          </p:cNvPr>
          <p:cNvSpPr txBox="1">
            <a:spLocks/>
          </p:cNvSpPr>
          <p:nvPr/>
        </p:nvSpPr>
        <p:spPr bwMode="auto">
          <a:xfrm>
            <a:off x="4838342" y="4514106"/>
            <a:ext cx="412614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6"/>
            <a:extLst>
              <a:ext uri="{FF2B5EF4-FFF2-40B4-BE49-F238E27FC236}">
                <a16:creationId xmlns:a16="http://schemas.microsoft.com/office/drawing/2014/main" id="{0CC56FE6-4EA8-45F3-8410-12737EEEF76F}"/>
              </a:ext>
            </a:extLst>
          </p:cNvPr>
          <p:cNvSpPr txBox="1"/>
          <p:nvPr/>
        </p:nvSpPr>
        <p:spPr>
          <a:xfrm>
            <a:off x="4644008" y="5661248"/>
            <a:ext cx="4217987" cy="40163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 – Medical Illustrator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10A28413-6E78-46C4-A1B7-5BEAE68309AF}"/>
              </a:ext>
            </a:extLst>
          </p:cNvPr>
          <p:cNvSpPr>
            <a:spLocks noGrp="1"/>
          </p:cNvSpPr>
          <p:nvPr>
            <p:ph type="ctrTitle"/>
          </p:nvPr>
        </p:nvSpPr>
        <p:spPr>
          <a:xfrm>
            <a:off x="4724744" y="260648"/>
            <a:ext cx="4095405" cy="822325"/>
          </a:xfrm>
        </p:spPr>
        <p:txBody>
          <a:bodyPr/>
          <a:lstStyle/>
          <a:p>
            <a:pPr eaLnBrk="1" hangingPunct="1"/>
            <a:r>
              <a:rPr lang="en-GB" altLang="en-US" sz="3600" dirty="0">
                <a:solidFill>
                  <a:srgbClr val="0033CC"/>
                </a:solidFill>
                <a:latin typeface="Century Gothic" panose="020B0502020202020204" pitchFamily="34" charset="0"/>
              </a:rPr>
              <a:t>Physiotherapist</a:t>
            </a:r>
          </a:p>
        </p:txBody>
      </p:sp>
      <p:sp>
        <p:nvSpPr>
          <p:cNvPr id="9" name="TextBox 8">
            <a:hlinkClick r:id="rId2" action="ppaction://hlinksldjump"/>
            <a:extLst>
              <a:ext uri="{FF2B5EF4-FFF2-40B4-BE49-F238E27FC236}">
                <a16:creationId xmlns:a16="http://schemas.microsoft.com/office/drawing/2014/main" id="{8279A057-3FE8-4105-BA71-E9746D1E7183}"/>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E867B754-0DF0-4FE4-88FF-5CEF923BF612}"/>
              </a:ext>
            </a:extLst>
          </p:cNvPr>
          <p:cNvSpPr txBox="1"/>
          <p:nvPr/>
        </p:nvSpPr>
        <p:spPr>
          <a:xfrm>
            <a:off x="251520" y="1052736"/>
            <a:ext cx="4023360" cy="435503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guide people though exercise programmes that make it easier for them to walk or move without pain. It would be up to you to work out what kind of treatment would be best for them.</a:t>
            </a:r>
          </a:p>
          <a:p>
            <a:pPr eaLnBrk="1" hangingPunct="1">
              <a:defRPr/>
            </a:pPr>
            <a:r>
              <a:rPr lang="en-GB" sz="1600" dirty="0">
                <a:latin typeface="Century Gothic" panose="020B0502020202020204" pitchFamily="34" charset="0"/>
              </a:rPr>
              <a:t>You would help:</a:t>
            </a:r>
          </a:p>
          <a:p>
            <a:pPr marL="358775" indent="-184150" eaLnBrk="1" hangingPunct="1">
              <a:defRPr/>
            </a:pPr>
            <a:r>
              <a:rPr lang="en-GB" sz="1600" dirty="0">
                <a:latin typeface="Century Gothic" panose="020B0502020202020204" pitchFamily="34" charset="0"/>
              </a:rPr>
              <a:t>•	People with spine and joint problems, </a:t>
            </a:r>
          </a:p>
          <a:p>
            <a:pPr marL="358775" indent="-184150" eaLnBrk="1" hangingPunct="1">
              <a:defRPr/>
            </a:pPr>
            <a:r>
              <a:rPr lang="en-GB" sz="1600" dirty="0">
                <a:latin typeface="Century Gothic" panose="020B0502020202020204" pitchFamily="34" charset="0"/>
              </a:rPr>
              <a:t>•	Patients recovering from accidents, sports injuries and strokes</a:t>
            </a:r>
          </a:p>
          <a:p>
            <a:pPr marL="358775" indent="-184150" eaLnBrk="1" hangingPunct="1">
              <a:defRPr/>
            </a:pPr>
            <a:r>
              <a:rPr lang="en-GB" sz="1600" dirty="0">
                <a:latin typeface="Century Gothic" panose="020B0502020202020204" pitchFamily="34" charset="0"/>
              </a:rPr>
              <a:t>•	Children who have mental or physical disabilities</a:t>
            </a:r>
          </a:p>
          <a:p>
            <a:pPr marL="358775" indent="-184150" eaLnBrk="1" hangingPunct="1">
              <a:defRPr/>
            </a:pPr>
            <a:r>
              <a:rPr lang="en-GB" sz="1600" dirty="0">
                <a:latin typeface="Century Gothic" panose="020B0502020202020204" pitchFamily="34" charset="0"/>
              </a:rPr>
              <a:t>•	Older people with physical problems who want to become more mobile</a:t>
            </a:r>
          </a:p>
        </p:txBody>
      </p:sp>
      <p:sp>
        <p:nvSpPr>
          <p:cNvPr id="10" name="TextBox 9">
            <a:hlinkClick r:id="rId3"/>
            <a:extLst>
              <a:ext uri="{FF2B5EF4-FFF2-40B4-BE49-F238E27FC236}">
                <a16:creationId xmlns:a16="http://schemas.microsoft.com/office/drawing/2014/main" id="{5A74463D-1DE4-47CA-BCD3-4ED68464A107}"/>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(2 clips)</a:t>
            </a:r>
          </a:p>
        </p:txBody>
      </p:sp>
      <p:sp>
        <p:nvSpPr>
          <p:cNvPr id="11" name="TextBox 10">
            <a:hlinkClick r:id="rId4"/>
            <a:extLst>
              <a:ext uri="{FF2B5EF4-FFF2-40B4-BE49-F238E27FC236}">
                <a16:creationId xmlns:a16="http://schemas.microsoft.com/office/drawing/2014/main" id="{AE1658E3-0BAE-457C-B19A-B70A96150F78}"/>
              </a:ext>
            </a:extLst>
          </p:cNvPr>
          <p:cNvSpPr txBox="1"/>
          <p:nvPr/>
        </p:nvSpPr>
        <p:spPr>
          <a:xfrm>
            <a:off x="4675188" y="5693246"/>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sp>
        <p:nvSpPr>
          <p:cNvPr id="13" name="TextBox 12">
            <a:hlinkClick r:id="rId5" action="ppaction://hlinksldjump"/>
            <a:extLst>
              <a:ext uri="{FF2B5EF4-FFF2-40B4-BE49-F238E27FC236}">
                <a16:creationId xmlns:a16="http://schemas.microsoft.com/office/drawing/2014/main" id="{D162FE81-F064-4B75-A307-E4C058E77266}"/>
              </a:ext>
            </a:extLst>
          </p:cNvPr>
          <p:cNvSpPr txBox="1"/>
          <p:nvPr/>
        </p:nvSpPr>
        <p:spPr>
          <a:xfrm>
            <a:off x="251520"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pic>
        <p:nvPicPr>
          <p:cNvPr id="2" name="Picture 1">
            <a:hlinkClick r:id="rId4"/>
            <a:extLst>
              <a:ext uri="{FF2B5EF4-FFF2-40B4-BE49-F238E27FC236}">
                <a16:creationId xmlns:a16="http://schemas.microsoft.com/office/drawing/2014/main" id="{02C9EAAC-19C0-4BD7-9FE5-3E55A4610A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745" y="1425458"/>
            <a:ext cx="4167735" cy="2763632"/>
          </a:xfrm>
          <a:prstGeom prst="rect">
            <a:avLst/>
          </a:prstGeom>
        </p:spPr>
      </p:pic>
      <p:sp>
        <p:nvSpPr>
          <p:cNvPr id="14" name="Title 1">
            <a:extLst>
              <a:ext uri="{FF2B5EF4-FFF2-40B4-BE49-F238E27FC236}">
                <a16:creationId xmlns:a16="http://schemas.microsoft.com/office/drawing/2014/main" id="{855A7201-93F7-4E58-BA2E-8E0136956ADF}"/>
              </a:ext>
            </a:extLst>
          </p:cNvPr>
          <p:cNvSpPr txBox="1">
            <a:spLocks/>
          </p:cNvSpPr>
          <p:nvPr/>
        </p:nvSpPr>
        <p:spPr bwMode="auto">
          <a:xfrm>
            <a:off x="4766334" y="4181017"/>
            <a:ext cx="4126146"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5" name="TextBox 14">
            <a:hlinkClick r:id="rId7" action="ppaction://hlinksldjump"/>
            <a:extLst>
              <a:ext uri="{FF2B5EF4-FFF2-40B4-BE49-F238E27FC236}">
                <a16:creationId xmlns:a16="http://schemas.microsoft.com/office/drawing/2014/main" id="{C76AD1B3-DD23-4622-A204-34059A0ED764}"/>
              </a:ext>
            </a:extLst>
          </p:cNvPr>
          <p:cNvSpPr txBox="1"/>
          <p:nvPr/>
        </p:nvSpPr>
        <p:spPr>
          <a:xfrm>
            <a:off x="251520" y="6228020"/>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Forces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7C3EF2D-3A67-48F3-8825-D4651A844F8C}"/>
              </a:ext>
            </a:extLst>
          </p:cNvPr>
          <p:cNvSpPr>
            <a:spLocks noGrp="1"/>
          </p:cNvSpPr>
          <p:nvPr>
            <p:ph type="ctrTitle"/>
          </p:nvPr>
        </p:nvSpPr>
        <p:spPr>
          <a:xfrm>
            <a:off x="250825" y="908720"/>
            <a:ext cx="4013652" cy="822325"/>
          </a:xfrm>
        </p:spPr>
        <p:txBody>
          <a:bodyPr/>
          <a:lstStyle/>
          <a:p>
            <a:pPr eaLnBrk="1" hangingPunct="1"/>
            <a:r>
              <a:rPr lang="en-GB" altLang="en-US" sz="3600" dirty="0">
                <a:solidFill>
                  <a:srgbClr val="0033CC"/>
                </a:solidFill>
                <a:latin typeface="Century Gothic" panose="020B0502020202020204" pitchFamily="34" charset="0"/>
              </a:rPr>
              <a:t>Pilot</a:t>
            </a:r>
          </a:p>
        </p:txBody>
      </p:sp>
      <p:sp>
        <p:nvSpPr>
          <p:cNvPr id="9" name="TextBox 8">
            <a:hlinkClick r:id="rId2" action="ppaction://hlinksldjump"/>
            <a:extLst>
              <a:ext uri="{FF2B5EF4-FFF2-40B4-BE49-F238E27FC236}">
                <a16:creationId xmlns:a16="http://schemas.microsoft.com/office/drawing/2014/main" id="{92950D35-AFB8-408F-B35F-E55E8044C366}"/>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412BCCC-19BE-4E62-B738-84F06F9341DC}"/>
              </a:ext>
            </a:extLst>
          </p:cNvPr>
          <p:cNvSpPr txBox="1"/>
          <p:nvPr/>
        </p:nvSpPr>
        <p:spPr>
          <a:xfrm>
            <a:off x="251520" y="1777166"/>
            <a:ext cx="4013652" cy="352404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spcAft>
                <a:spcPts val="600"/>
              </a:spcAft>
            </a:pPr>
            <a:r>
              <a:rPr lang="en-GB" sz="1600" dirty="0">
                <a:latin typeface="Century Gothic" panose="020B0502020202020204" pitchFamily="34" charset="0"/>
              </a:rPr>
              <a:t>You could fly helicopters or aeroplanes for airlines.</a:t>
            </a:r>
          </a:p>
          <a:p>
            <a:pPr>
              <a:spcAft>
                <a:spcPts val="600"/>
              </a:spcAft>
            </a:pPr>
            <a:r>
              <a:rPr lang="en-GB" sz="1600" dirty="0">
                <a:latin typeface="Century Gothic" panose="020B0502020202020204" pitchFamily="34" charset="0"/>
              </a:rPr>
              <a:t>As a helicopter pilot you would transport passengers for business, leisure or to respond to an emergency.</a:t>
            </a:r>
          </a:p>
          <a:p>
            <a:pPr>
              <a:spcAft>
                <a:spcPts val="600"/>
              </a:spcAft>
            </a:pPr>
            <a:r>
              <a:rPr lang="en-GB" sz="1600" dirty="0">
                <a:latin typeface="Century Gothic" panose="020B0502020202020204" pitchFamily="34" charset="0"/>
              </a:rPr>
              <a:t>As an airline pilot you would fly people and cargoes thousands of miles around the world. </a:t>
            </a:r>
          </a:p>
          <a:p>
            <a:pPr>
              <a:spcAft>
                <a:spcPts val="600"/>
              </a:spcAft>
            </a:pPr>
            <a:r>
              <a:rPr lang="en-GB" sz="1600" dirty="0">
                <a:latin typeface="Century Gothic" panose="020B0502020202020204" pitchFamily="34" charset="0"/>
              </a:rPr>
              <a:t>It’s a responsible job; the crew and passengers will rely on you for a safe journey. They’d expect you to remain calm and act decisively if there was a crisis.</a:t>
            </a:r>
          </a:p>
        </p:txBody>
      </p:sp>
      <p:sp>
        <p:nvSpPr>
          <p:cNvPr id="14" name="TextBox 13">
            <a:hlinkClick r:id="rId3"/>
            <a:extLst>
              <a:ext uri="{FF2B5EF4-FFF2-40B4-BE49-F238E27FC236}">
                <a16:creationId xmlns:a16="http://schemas.microsoft.com/office/drawing/2014/main" id="{E23E2A4B-D338-4923-83D4-FE18807A733D}"/>
              </a:ext>
            </a:extLst>
          </p:cNvPr>
          <p:cNvSpPr txBox="1"/>
          <p:nvPr/>
        </p:nvSpPr>
        <p:spPr>
          <a:xfrm>
            <a:off x="4674493" y="4881354"/>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 Helicopter Pilot</a:t>
            </a:r>
          </a:p>
        </p:txBody>
      </p:sp>
      <p:sp>
        <p:nvSpPr>
          <p:cNvPr id="12" name="TextBox 11">
            <a:hlinkClick r:id="rId4" action="ppaction://hlinksldjump"/>
            <a:extLst>
              <a:ext uri="{FF2B5EF4-FFF2-40B4-BE49-F238E27FC236}">
                <a16:creationId xmlns:a16="http://schemas.microsoft.com/office/drawing/2014/main" id="{69D767B9-493C-467A-ADDA-C78EFE1846C5}"/>
              </a:ext>
            </a:extLst>
          </p:cNvPr>
          <p:cNvSpPr txBox="1"/>
          <p:nvPr/>
        </p:nvSpPr>
        <p:spPr>
          <a:xfrm>
            <a:off x="179512" y="6093296"/>
            <a:ext cx="1828800"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000" dirty="0">
                <a:solidFill>
                  <a:srgbClr val="0033CC"/>
                </a:solidFill>
                <a:latin typeface="Century Gothic" panose="020B0502020202020204" pitchFamily="34" charset="0"/>
              </a:rPr>
              <a:t>Forces</a:t>
            </a:r>
          </a:p>
        </p:txBody>
      </p:sp>
      <p:sp>
        <p:nvSpPr>
          <p:cNvPr id="10" name="Title 1">
            <a:extLst>
              <a:ext uri="{FF2B5EF4-FFF2-40B4-BE49-F238E27FC236}">
                <a16:creationId xmlns:a16="http://schemas.microsoft.com/office/drawing/2014/main" id="{3E2A10E5-A599-4806-82D8-7C73ECDBDC6B}"/>
              </a:ext>
            </a:extLst>
          </p:cNvPr>
          <p:cNvSpPr txBox="1">
            <a:spLocks/>
          </p:cNvSpPr>
          <p:nvPr/>
        </p:nvSpPr>
        <p:spPr bwMode="auto">
          <a:xfrm>
            <a:off x="4571305" y="4077072"/>
            <a:ext cx="4321175" cy="35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Reproduced with the permission of Julia Barnes (SCAA)</a:t>
            </a:r>
            <a:endParaRPr lang="en-GB" altLang="en-US" sz="1000" dirty="0">
              <a:solidFill>
                <a:srgbClr val="0033CC"/>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1470827E-3AD8-4CE9-ACFE-CA31754D5DC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2462" t="5149"/>
          <a:stretch/>
        </p:blipFill>
        <p:spPr bwMode="auto">
          <a:xfrm>
            <a:off x="4526272" y="836712"/>
            <a:ext cx="4366208" cy="32500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rId6"/>
            <a:extLst>
              <a:ext uri="{FF2B5EF4-FFF2-40B4-BE49-F238E27FC236}">
                <a16:creationId xmlns:a16="http://schemas.microsoft.com/office/drawing/2014/main" id="{9513D722-3AAC-4B54-9011-EE2169717E35}"/>
              </a:ext>
            </a:extLst>
          </p:cNvPr>
          <p:cNvSpPr txBox="1"/>
          <p:nvPr/>
        </p:nvSpPr>
        <p:spPr>
          <a:xfrm>
            <a:off x="4674493" y="5817458"/>
            <a:ext cx="4217987" cy="70788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 </a:t>
            </a:r>
          </a:p>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Airline Pilot</a:t>
            </a:r>
          </a:p>
        </p:txBody>
      </p:sp>
    </p:spTree>
    <p:extLst>
      <p:ext uri="{BB962C8B-B14F-4D97-AF65-F5344CB8AC3E}">
        <p14:creationId xmlns:p14="http://schemas.microsoft.com/office/powerpoint/2010/main" val="14341397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7C3EF2D-3A67-48F3-8825-D4651A844F8C}"/>
              </a:ext>
            </a:extLst>
          </p:cNvPr>
          <p:cNvSpPr>
            <a:spLocks noGrp="1"/>
          </p:cNvSpPr>
          <p:nvPr>
            <p:ph type="ctrTitle"/>
          </p:nvPr>
        </p:nvSpPr>
        <p:spPr>
          <a:xfrm>
            <a:off x="4945898" y="302419"/>
            <a:ext cx="3849548" cy="822325"/>
          </a:xfrm>
        </p:spPr>
        <p:txBody>
          <a:bodyPr/>
          <a:lstStyle/>
          <a:p>
            <a:pPr eaLnBrk="1" hangingPunct="1"/>
            <a:r>
              <a:rPr lang="en-GB" altLang="en-US" sz="3600" dirty="0">
                <a:solidFill>
                  <a:srgbClr val="0033CC"/>
                </a:solidFill>
                <a:latin typeface="Century Gothic" panose="020B0502020202020204" pitchFamily="34" charset="0"/>
              </a:rPr>
              <a:t>Plumber</a:t>
            </a:r>
          </a:p>
        </p:txBody>
      </p:sp>
      <p:sp>
        <p:nvSpPr>
          <p:cNvPr id="9" name="TextBox 8">
            <a:hlinkClick r:id="rId2" action="ppaction://hlinksldjump"/>
            <a:extLst>
              <a:ext uri="{FF2B5EF4-FFF2-40B4-BE49-F238E27FC236}">
                <a16:creationId xmlns:a16="http://schemas.microsoft.com/office/drawing/2014/main" id="{92950D35-AFB8-408F-B35F-E55E8044C366}"/>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412BCCC-19BE-4E62-B738-84F06F9341DC}"/>
              </a:ext>
            </a:extLst>
          </p:cNvPr>
          <p:cNvSpPr txBox="1"/>
          <p:nvPr/>
        </p:nvSpPr>
        <p:spPr>
          <a:xfrm>
            <a:off x="323528" y="1052736"/>
            <a:ext cx="4464495" cy="3862596"/>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fit and repair water and heating systems and appliances in homes and businesses. People who were having problems would rely on you to get these systems up and running again as soon as possible. </a:t>
            </a:r>
          </a:p>
          <a:p>
            <a:pPr eaLnBrk="1" hangingPunct="1">
              <a:spcAft>
                <a:spcPts val="0"/>
              </a:spcAft>
              <a:defRPr/>
            </a:pPr>
            <a:r>
              <a:rPr lang="en-GB" sz="1600" dirty="0">
                <a:latin typeface="Century Gothic" pitchFamily="34" charset="0"/>
              </a:rPr>
              <a:t>You would:</a:t>
            </a:r>
          </a:p>
          <a:p>
            <a:pPr marL="225425" indent="-165100" eaLnBrk="1" hangingPunct="1">
              <a:spcAft>
                <a:spcPts val="0"/>
              </a:spcAft>
              <a:buFont typeface="Arial" panose="020B0604020202020204" pitchFamily="34" charset="0"/>
              <a:buChar char="•"/>
              <a:defRPr/>
            </a:pPr>
            <a:r>
              <a:rPr lang="en-GB" sz="1600" dirty="0">
                <a:latin typeface="Century Gothic" pitchFamily="34" charset="0"/>
              </a:rPr>
              <a:t>Set up and service water supplies, heating systems and drainage</a:t>
            </a:r>
          </a:p>
          <a:p>
            <a:pPr marL="225425" indent="-165100" eaLnBrk="1" hangingPunct="1">
              <a:spcAft>
                <a:spcPts val="0"/>
              </a:spcAft>
              <a:buFont typeface="Arial" panose="020B0604020202020204" pitchFamily="34" charset="0"/>
              <a:buChar char="•"/>
              <a:defRPr/>
            </a:pPr>
            <a:r>
              <a:rPr lang="en-GB" sz="1600" dirty="0">
                <a:latin typeface="Century Gothic" pitchFamily="34" charset="0"/>
              </a:rPr>
              <a:t>Find faults in equipment and repair them</a:t>
            </a:r>
          </a:p>
          <a:p>
            <a:pPr marL="225425" indent="-165100" eaLnBrk="1" hangingPunct="1">
              <a:spcAft>
                <a:spcPts val="0"/>
              </a:spcAft>
              <a:buFont typeface="Arial" panose="020B0604020202020204" pitchFamily="34" charset="0"/>
              <a:buChar char="•"/>
              <a:defRPr/>
            </a:pPr>
            <a:r>
              <a:rPr lang="en-GB" sz="1600" dirty="0">
                <a:latin typeface="Century Gothic" pitchFamily="34" charset="0"/>
              </a:rPr>
              <a:t>Install and fix home appliances like showers, cookers, gas fires and washing machines</a:t>
            </a:r>
          </a:p>
          <a:p>
            <a:pPr marL="225425" indent="-165100" eaLnBrk="1" hangingPunct="1">
              <a:spcAft>
                <a:spcPts val="0"/>
              </a:spcAft>
              <a:buFont typeface="Arial" panose="020B0604020202020204" pitchFamily="34" charset="0"/>
              <a:buChar char="•"/>
              <a:defRPr/>
            </a:pPr>
            <a:r>
              <a:rPr lang="en-GB" sz="1600" dirty="0">
                <a:latin typeface="Century Gothic" pitchFamily="34" charset="0"/>
              </a:rPr>
              <a:t>Attend emergency call-outs to fix leaks, for example during cold weather</a:t>
            </a:r>
          </a:p>
        </p:txBody>
      </p:sp>
      <p:sp>
        <p:nvSpPr>
          <p:cNvPr id="14" name="TextBox 13">
            <a:hlinkClick r:id="rId3"/>
            <a:extLst>
              <a:ext uri="{FF2B5EF4-FFF2-40B4-BE49-F238E27FC236}">
                <a16:creationId xmlns:a16="http://schemas.microsoft.com/office/drawing/2014/main" id="{E23E2A4B-D338-4923-83D4-FE18807A733D}"/>
              </a:ext>
            </a:extLst>
          </p:cNvPr>
          <p:cNvSpPr txBox="1"/>
          <p:nvPr/>
        </p:nvSpPr>
        <p:spPr>
          <a:xfrm>
            <a:off x="4675188" y="6053226"/>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with clip</a:t>
            </a:r>
          </a:p>
        </p:txBody>
      </p:sp>
      <p:sp>
        <p:nvSpPr>
          <p:cNvPr id="12" name="TextBox 11">
            <a:hlinkClick r:id="rId4"/>
            <a:extLst>
              <a:ext uri="{FF2B5EF4-FFF2-40B4-BE49-F238E27FC236}">
                <a16:creationId xmlns:a16="http://schemas.microsoft.com/office/drawing/2014/main" id="{BB575A4C-3DC3-45D5-ADEF-3E0D3DDC51E2}"/>
              </a:ext>
            </a:extLst>
          </p:cNvPr>
          <p:cNvSpPr txBox="1"/>
          <p:nvPr/>
        </p:nvSpPr>
        <p:spPr>
          <a:xfrm>
            <a:off x="4675188" y="5509100"/>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Radio Scotland - Dream Job</a:t>
            </a:r>
            <a:endParaRPr lang="en-US" sz="2000" u="sng" dirty="0">
              <a:solidFill>
                <a:srgbClr val="0000FF"/>
              </a:solidFill>
              <a:latin typeface="Century Gothic" panose="020B0502020202020204" pitchFamily="34" charset="0"/>
              <a:hlinkClick r:id="rId5"/>
            </a:endParaRPr>
          </a:p>
        </p:txBody>
      </p:sp>
      <p:sp>
        <p:nvSpPr>
          <p:cNvPr id="15" name="TextBox 14">
            <a:hlinkClick r:id="rId6" action="ppaction://hlinksldjump"/>
            <a:extLst>
              <a:ext uri="{FF2B5EF4-FFF2-40B4-BE49-F238E27FC236}">
                <a16:creationId xmlns:a16="http://schemas.microsoft.com/office/drawing/2014/main" id="{EEE8477B-FB76-422A-BFA4-BBD0F02644B5}"/>
              </a:ext>
            </a:extLst>
          </p:cNvPr>
          <p:cNvSpPr txBox="1"/>
          <p:nvPr/>
        </p:nvSpPr>
        <p:spPr>
          <a:xfrm>
            <a:off x="332616" y="609329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Processes of the Planet</a:t>
            </a:r>
          </a:p>
        </p:txBody>
      </p:sp>
      <p:sp>
        <p:nvSpPr>
          <p:cNvPr id="16" name="TextBox 15">
            <a:hlinkClick r:id="rId7" action="ppaction://hlinksldjump"/>
            <a:extLst>
              <a:ext uri="{FF2B5EF4-FFF2-40B4-BE49-F238E27FC236}">
                <a16:creationId xmlns:a16="http://schemas.microsoft.com/office/drawing/2014/main" id="{1ECC9F4B-73EC-4258-A704-F1155B6EF079}"/>
              </a:ext>
            </a:extLst>
          </p:cNvPr>
          <p:cNvSpPr txBox="1"/>
          <p:nvPr/>
        </p:nvSpPr>
        <p:spPr>
          <a:xfrm>
            <a:off x="332616" y="5589240"/>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Energy Sources &amp; Sustainability</a:t>
            </a:r>
          </a:p>
        </p:txBody>
      </p:sp>
      <p:pic>
        <p:nvPicPr>
          <p:cNvPr id="2" name="Picture 1">
            <a:extLst>
              <a:ext uri="{FF2B5EF4-FFF2-40B4-BE49-F238E27FC236}">
                <a16:creationId xmlns:a16="http://schemas.microsoft.com/office/drawing/2014/main" id="{2AF0A49A-68DC-4BEF-8B9B-1C2BF241C79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945897" y="1521068"/>
            <a:ext cx="3849548" cy="2845481"/>
          </a:xfrm>
          <a:prstGeom prst="rect">
            <a:avLst/>
          </a:prstGeom>
        </p:spPr>
      </p:pic>
      <p:sp>
        <p:nvSpPr>
          <p:cNvPr id="10" name="Title 1">
            <a:extLst>
              <a:ext uri="{FF2B5EF4-FFF2-40B4-BE49-F238E27FC236}">
                <a16:creationId xmlns:a16="http://schemas.microsoft.com/office/drawing/2014/main" id="{5763E46E-4874-4665-ADA6-5C19507C1E4A}"/>
              </a:ext>
            </a:extLst>
          </p:cNvPr>
          <p:cNvSpPr txBox="1">
            <a:spLocks/>
          </p:cNvSpPr>
          <p:nvPr/>
        </p:nvSpPr>
        <p:spPr bwMode="auto">
          <a:xfrm>
            <a:off x="4945897" y="4410483"/>
            <a:ext cx="3849548" cy="24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000" dirty="0">
                <a:latin typeface="Arial" panose="020B0604020202020204" pitchFamily="34" charset="0"/>
                <a:cs typeface="Arial" panose="020B0604020202020204" pitchFamily="34" charset="0"/>
              </a:rPr>
              <a:t>Ian Stewart</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7C3EF2D-3A67-48F3-8825-D4651A844F8C}"/>
              </a:ext>
            </a:extLst>
          </p:cNvPr>
          <p:cNvSpPr>
            <a:spLocks noGrp="1"/>
          </p:cNvSpPr>
          <p:nvPr>
            <p:ph type="ctrTitle"/>
          </p:nvPr>
        </p:nvSpPr>
        <p:spPr>
          <a:xfrm>
            <a:off x="4643437" y="692150"/>
            <a:ext cx="4249043" cy="822325"/>
          </a:xfrm>
        </p:spPr>
        <p:txBody>
          <a:bodyPr/>
          <a:lstStyle/>
          <a:p>
            <a:pPr eaLnBrk="1" hangingPunct="1"/>
            <a:r>
              <a:rPr lang="en-GB" altLang="en-US" sz="3600" dirty="0">
                <a:solidFill>
                  <a:srgbClr val="0033CC"/>
                </a:solidFill>
                <a:latin typeface="Century Gothic" panose="020B0502020202020204" pitchFamily="34" charset="0"/>
              </a:rPr>
              <a:t>Printer</a:t>
            </a:r>
          </a:p>
        </p:txBody>
      </p:sp>
      <p:sp>
        <p:nvSpPr>
          <p:cNvPr id="9" name="TextBox 8">
            <a:hlinkClick r:id="rId2" action="ppaction://hlinksldjump"/>
            <a:extLst>
              <a:ext uri="{FF2B5EF4-FFF2-40B4-BE49-F238E27FC236}">
                <a16:creationId xmlns:a16="http://schemas.microsoft.com/office/drawing/2014/main" id="{92950D35-AFB8-408F-B35F-E55E8044C366}"/>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412BCCC-19BE-4E62-B738-84F06F9341DC}"/>
              </a:ext>
            </a:extLst>
          </p:cNvPr>
          <p:cNvSpPr txBox="1"/>
          <p:nvPr/>
        </p:nvSpPr>
        <p:spPr>
          <a:xfrm>
            <a:off x="4643438" y="1916113"/>
            <a:ext cx="4249737" cy="213904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itchFamily="34" charset="0"/>
              </a:rPr>
              <a:t>You would operate machines to print books, leaflets, posters, magazines and other items. You’d set up the printing presses with the right materials and fix any problems.</a:t>
            </a:r>
          </a:p>
          <a:p>
            <a:pPr eaLnBrk="1" hangingPunct="1">
              <a:spcAft>
                <a:spcPts val="600"/>
              </a:spcAft>
              <a:defRPr/>
            </a:pPr>
            <a:r>
              <a:rPr lang="en-GB" sz="1600" dirty="0">
                <a:latin typeface="Century Gothic" pitchFamily="34" charset="0"/>
              </a:rPr>
              <a:t>You’d follow the instructions from the pre-press operator about the requirements for the production run.</a:t>
            </a:r>
          </a:p>
        </p:txBody>
      </p:sp>
      <p:sp>
        <p:nvSpPr>
          <p:cNvPr id="14" name="TextBox 13">
            <a:hlinkClick r:id="rId3"/>
            <a:extLst>
              <a:ext uri="{FF2B5EF4-FFF2-40B4-BE49-F238E27FC236}">
                <a16:creationId xmlns:a16="http://schemas.microsoft.com/office/drawing/2014/main" id="{E23E2A4B-D338-4923-83D4-FE18807A733D}"/>
              </a:ext>
            </a:extLst>
          </p:cNvPr>
          <p:cNvSpPr txBox="1"/>
          <p:nvPr/>
        </p:nvSpPr>
        <p:spPr>
          <a:xfrm>
            <a:off x="4675188" y="61976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0" name="TextBox 9">
            <a:hlinkClick r:id="rId4" action="ppaction://hlinksldjump"/>
            <a:extLst>
              <a:ext uri="{FF2B5EF4-FFF2-40B4-BE49-F238E27FC236}">
                <a16:creationId xmlns:a16="http://schemas.microsoft.com/office/drawing/2014/main" id="{132FF7EB-BC50-45AD-9C38-5E3CE72D4E86}"/>
              </a:ext>
            </a:extLst>
          </p:cNvPr>
          <p:cNvSpPr txBox="1"/>
          <p:nvPr/>
        </p:nvSpPr>
        <p:spPr>
          <a:xfrm>
            <a:off x="251718" y="6157044"/>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1" name="TextBox 10">
            <a:hlinkClick r:id="rId5"/>
            <a:extLst>
              <a:ext uri="{FF2B5EF4-FFF2-40B4-BE49-F238E27FC236}">
                <a16:creationId xmlns:a16="http://schemas.microsoft.com/office/drawing/2014/main" id="{29D1D547-2B13-4458-AAA0-83585259B462}"/>
              </a:ext>
            </a:extLst>
          </p:cNvPr>
          <p:cNvSpPr txBox="1"/>
          <p:nvPr/>
        </p:nvSpPr>
        <p:spPr>
          <a:xfrm>
            <a:off x="4674493" y="56212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5"/>
              </a:rPr>
              <a:t>RSC Profile with Video Clip</a:t>
            </a:r>
            <a:endParaRPr lang="en-US" sz="2000" u="sng" dirty="0">
              <a:solidFill>
                <a:srgbClr val="0000FF"/>
              </a:solidFill>
              <a:latin typeface="Century Gothic" panose="020B0502020202020204" pitchFamily="34" charset="0"/>
            </a:endParaRPr>
          </a:p>
        </p:txBody>
      </p:sp>
      <p:pic>
        <p:nvPicPr>
          <p:cNvPr id="1026" name="Picture 2">
            <a:extLst>
              <a:ext uri="{FF2B5EF4-FFF2-40B4-BE49-F238E27FC236}">
                <a16:creationId xmlns:a16="http://schemas.microsoft.com/office/drawing/2014/main" id="{7F2CEE26-FD13-48C8-8864-D559E41CEBB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80444" y="1500795"/>
            <a:ext cx="4003524" cy="401418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29D30A4-A853-42DF-907B-13CCDFAC21E9}"/>
              </a:ext>
            </a:extLst>
          </p:cNvPr>
          <p:cNvSpPr txBox="1">
            <a:spLocks/>
          </p:cNvSpPr>
          <p:nvPr/>
        </p:nvSpPr>
        <p:spPr bwMode="auto">
          <a:xfrm>
            <a:off x="343362" y="5514977"/>
            <a:ext cx="3940606" cy="2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Colin Deacon (Deacon Bros.)</a:t>
            </a:r>
          </a:p>
        </p:txBody>
      </p:sp>
    </p:spTree>
    <p:extLst>
      <p:ext uri="{BB962C8B-B14F-4D97-AF65-F5344CB8AC3E}">
        <p14:creationId xmlns:p14="http://schemas.microsoft.com/office/powerpoint/2010/main" val="1163452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0D33C2-F115-49E6-B0C5-0B5BCBF6E8A7}"/>
              </a:ext>
            </a:extLst>
          </p:cNvPr>
          <p:cNvSpPr>
            <a:spLocks noGrp="1"/>
          </p:cNvSpPr>
          <p:nvPr>
            <p:ph type="ctrTitle"/>
          </p:nvPr>
        </p:nvSpPr>
        <p:spPr>
          <a:xfrm>
            <a:off x="250825" y="692150"/>
            <a:ext cx="4307548" cy="822325"/>
          </a:xfrm>
        </p:spPr>
        <p:txBody>
          <a:bodyPr/>
          <a:lstStyle/>
          <a:p>
            <a:pPr eaLnBrk="1" hangingPunct="1"/>
            <a:r>
              <a:rPr lang="en-GB" altLang="en-US" sz="3600" dirty="0">
                <a:solidFill>
                  <a:srgbClr val="0033CC"/>
                </a:solidFill>
                <a:latin typeface="Century Gothic" panose="020B0502020202020204" pitchFamily="34" charset="0"/>
              </a:rPr>
              <a:t>Prosthetist</a:t>
            </a:r>
          </a:p>
        </p:txBody>
      </p:sp>
      <p:sp>
        <p:nvSpPr>
          <p:cNvPr id="9" name="TextBox 8">
            <a:hlinkClick r:id="rId2" action="ppaction://hlinksldjump"/>
            <a:extLst>
              <a:ext uri="{FF2B5EF4-FFF2-40B4-BE49-F238E27FC236}">
                <a16:creationId xmlns:a16="http://schemas.microsoft.com/office/drawing/2014/main" id="{B6531B81-CC21-48B0-8B88-530A92F67537}"/>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4EFB36A-23E6-4CB8-85DC-A0590CB443F0}"/>
              </a:ext>
            </a:extLst>
          </p:cNvPr>
          <p:cNvSpPr txBox="1"/>
          <p:nvPr/>
        </p:nvSpPr>
        <p:spPr>
          <a:xfrm>
            <a:off x="251520" y="1626473"/>
            <a:ext cx="4010409" cy="295465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help people who need an artificial limb. You would create devices which would give them greater independence and could hugely improve their quality of life, </a:t>
            </a:r>
          </a:p>
          <a:p>
            <a:pPr eaLnBrk="1" hangingPunct="1">
              <a:spcAft>
                <a:spcPts val="600"/>
              </a:spcAft>
              <a:defRPr/>
            </a:pPr>
            <a:r>
              <a:rPr lang="en-GB" sz="1600" dirty="0">
                <a:latin typeface="Century Gothic" panose="020B0502020202020204" pitchFamily="34" charset="0"/>
              </a:rPr>
              <a:t>Your work would assist people who find it physically difficult to move. </a:t>
            </a:r>
          </a:p>
          <a:p>
            <a:pPr eaLnBrk="1" hangingPunct="1">
              <a:spcAft>
                <a:spcPts val="600"/>
              </a:spcAft>
              <a:defRPr/>
            </a:pPr>
            <a:r>
              <a:rPr lang="en-GB" sz="1600" dirty="0">
                <a:latin typeface="Century Gothic" panose="020B0502020202020204" pitchFamily="34" charset="0"/>
              </a:rPr>
              <a:t>As a prosthetist, you would design and fit artificial limbs (prostheses) to replace limbs lost through amputation or which are missing at birth.</a:t>
            </a:r>
          </a:p>
        </p:txBody>
      </p:sp>
      <p:sp>
        <p:nvSpPr>
          <p:cNvPr id="10" name="TextBox 9">
            <a:hlinkClick r:id="rId3"/>
            <a:extLst>
              <a:ext uri="{FF2B5EF4-FFF2-40B4-BE49-F238E27FC236}">
                <a16:creationId xmlns:a16="http://schemas.microsoft.com/office/drawing/2014/main" id="{9120079D-FF46-4453-A273-9FAF252DF13D}"/>
              </a:ext>
            </a:extLst>
          </p:cNvPr>
          <p:cNvSpPr txBox="1"/>
          <p:nvPr/>
        </p:nvSpPr>
        <p:spPr>
          <a:xfrm>
            <a:off x="4675188" y="6125234"/>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4"/>
            <a:extLst>
              <a:ext uri="{FF2B5EF4-FFF2-40B4-BE49-F238E27FC236}">
                <a16:creationId xmlns:a16="http://schemas.microsoft.com/office/drawing/2014/main" id="{F8AF198E-3E11-4255-947D-17A8D3F8DB4A}"/>
              </a:ext>
            </a:extLst>
          </p:cNvPr>
          <p:cNvSpPr txBox="1"/>
          <p:nvPr/>
        </p:nvSpPr>
        <p:spPr>
          <a:xfrm>
            <a:off x="4675188" y="5085184"/>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 - Prosthetist</a:t>
            </a:r>
          </a:p>
        </p:txBody>
      </p:sp>
      <p:sp>
        <p:nvSpPr>
          <p:cNvPr id="14" name="TextBox 13">
            <a:hlinkClick r:id="rId5" action="ppaction://hlinksldjump"/>
            <a:extLst>
              <a:ext uri="{FF2B5EF4-FFF2-40B4-BE49-F238E27FC236}">
                <a16:creationId xmlns:a16="http://schemas.microsoft.com/office/drawing/2014/main" id="{132FF7EB-BC50-45AD-9C38-5E3CE72D4E86}"/>
              </a:ext>
            </a:extLst>
          </p:cNvPr>
          <p:cNvSpPr txBox="1"/>
          <p:nvPr/>
        </p:nvSpPr>
        <p:spPr>
          <a:xfrm>
            <a:off x="179388" y="5229200"/>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5" name="TextBox 14">
            <a:hlinkClick r:id="rId6" action="ppaction://hlinksldjump"/>
            <a:extLst>
              <a:ext uri="{FF2B5EF4-FFF2-40B4-BE49-F238E27FC236}">
                <a16:creationId xmlns:a16="http://schemas.microsoft.com/office/drawing/2014/main" id="{D162FE81-F064-4B75-A307-E4C058E77266}"/>
              </a:ext>
            </a:extLst>
          </p:cNvPr>
          <p:cNvSpPr txBox="1"/>
          <p:nvPr/>
        </p:nvSpPr>
        <p:spPr>
          <a:xfrm>
            <a:off x="179512" y="5661248"/>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itle 1">
            <a:extLst>
              <a:ext uri="{FF2B5EF4-FFF2-40B4-BE49-F238E27FC236}">
                <a16:creationId xmlns:a16="http://schemas.microsoft.com/office/drawing/2014/main" id="{9D3A8CE6-7862-4CF3-85F3-F9728FA46A69}"/>
              </a:ext>
            </a:extLst>
          </p:cNvPr>
          <p:cNvSpPr txBox="1">
            <a:spLocks/>
          </p:cNvSpPr>
          <p:nvPr/>
        </p:nvSpPr>
        <p:spPr bwMode="auto">
          <a:xfrm>
            <a:off x="4834098" y="4541057"/>
            <a:ext cx="4144958"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
        <p:nvSpPr>
          <p:cNvPr id="13" name="TextBox 12">
            <a:hlinkClick r:id="rId7" action="ppaction://hlinksldjump"/>
            <a:extLst>
              <a:ext uri="{FF2B5EF4-FFF2-40B4-BE49-F238E27FC236}">
                <a16:creationId xmlns:a16="http://schemas.microsoft.com/office/drawing/2014/main" id="{E311AFE4-136A-4D7A-BB61-B0AEE6E30758}"/>
              </a:ext>
            </a:extLst>
          </p:cNvPr>
          <p:cNvSpPr txBox="1"/>
          <p:nvPr/>
        </p:nvSpPr>
        <p:spPr>
          <a:xfrm>
            <a:off x="179512" y="6093296"/>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Forces</a:t>
            </a:r>
          </a:p>
        </p:txBody>
      </p:sp>
      <p:sp>
        <p:nvSpPr>
          <p:cNvPr id="16" name="TextBox 15">
            <a:hlinkClick r:id="rId8"/>
            <a:extLst>
              <a:ext uri="{FF2B5EF4-FFF2-40B4-BE49-F238E27FC236}">
                <a16:creationId xmlns:a16="http://schemas.microsoft.com/office/drawing/2014/main" id="{FBF30425-F07B-4FF1-8BF5-00072103A489}"/>
              </a:ext>
            </a:extLst>
          </p:cNvPr>
          <p:cNvSpPr txBox="1"/>
          <p:nvPr/>
        </p:nvSpPr>
        <p:spPr>
          <a:xfrm>
            <a:off x="4674493" y="56212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 – Prosthetic Support</a:t>
            </a:r>
          </a:p>
        </p:txBody>
      </p:sp>
      <p:pic>
        <p:nvPicPr>
          <p:cNvPr id="4" name="Picture 3">
            <a:hlinkClick r:id="rId8"/>
            <a:extLst>
              <a:ext uri="{FF2B5EF4-FFF2-40B4-BE49-F238E27FC236}">
                <a16:creationId xmlns:a16="http://schemas.microsoft.com/office/drawing/2014/main" id="{71C01110-A616-418A-B320-CC4468C8867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810063" y="332656"/>
            <a:ext cx="4010409" cy="4216131"/>
          </a:xfrm>
          <a:prstGeom prst="rect">
            <a:avLst/>
          </a:prstGeom>
        </p:spPr>
      </p:pic>
    </p:spTree>
    <p:extLst>
      <p:ext uri="{BB962C8B-B14F-4D97-AF65-F5344CB8AC3E}">
        <p14:creationId xmlns:p14="http://schemas.microsoft.com/office/powerpoint/2010/main" val="10987621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65CFE1B0-FBA1-4602-BD12-3F27D8810AD4}"/>
              </a:ext>
            </a:extLst>
          </p:cNvPr>
          <p:cNvSpPr>
            <a:spLocks noGrp="1"/>
          </p:cNvSpPr>
          <p:nvPr>
            <p:ph type="ctrTitle"/>
          </p:nvPr>
        </p:nvSpPr>
        <p:spPr>
          <a:xfrm>
            <a:off x="2555777" y="302419"/>
            <a:ext cx="6588224" cy="822325"/>
          </a:xfrm>
        </p:spPr>
        <p:txBody>
          <a:bodyPr/>
          <a:lstStyle/>
          <a:p>
            <a:pPr eaLnBrk="1" hangingPunct="1"/>
            <a:r>
              <a:rPr lang="en-GB" altLang="en-US" sz="3600" dirty="0">
                <a:solidFill>
                  <a:srgbClr val="0033CC"/>
                </a:solidFill>
                <a:latin typeface="Century Gothic" panose="020B0502020202020204" pitchFamily="34" charset="0"/>
              </a:rPr>
              <a:t>Quality Control Technician</a:t>
            </a:r>
          </a:p>
        </p:txBody>
      </p:sp>
      <p:sp>
        <p:nvSpPr>
          <p:cNvPr id="9" name="TextBox 8">
            <a:hlinkClick r:id="rId3" action="ppaction://hlinksldjump"/>
            <a:extLst>
              <a:ext uri="{FF2B5EF4-FFF2-40B4-BE49-F238E27FC236}">
                <a16:creationId xmlns:a16="http://schemas.microsoft.com/office/drawing/2014/main" id="{C0AF722A-D4BB-49BE-81E2-5D7B419F8472}"/>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563E32D5-59F2-446A-A07A-FFD53EBD8C5B}"/>
              </a:ext>
            </a:extLst>
          </p:cNvPr>
          <p:cNvSpPr txBox="1"/>
          <p:nvPr/>
        </p:nvSpPr>
        <p:spPr>
          <a:xfrm>
            <a:off x="250825" y="1300113"/>
            <a:ext cx="4248150" cy="4001095"/>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check that products meet quality standards and are safe for customers to buy.</a:t>
            </a:r>
          </a:p>
          <a:p>
            <a:pPr eaLnBrk="1" hangingPunct="1">
              <a:spcAft>
                <a:spcPts val="600"/>
              </a:spcAft>
              <a:defRPr/>
            </a:pPr>
            <a:r>
              <a:rPr lang="en-GB" sz="1600" dirty="0">
                <a:latin typeface="Century Gothic" panose="020B0502020202020204" pitchFamily="34" charset="0"/>
              </a:rPr>
              <a:t>You would also help to set up and manage quality control systems.</a:t>
            </a:r>
          </a:p>
          <a:p>
            <a:pPr eaLnBrk="1" hangingPunct="1">
              <a:spcAft>
                <a:spcPts val="600"/>
              </a:spcAft>
              <a:defRPr/>
            </a:pPr>
            <a:r>
              <a:rPr lang="en-GB" sz="1600" dirty="0">
                <a:latin typeface="Century Gothic" panose="020B0502020202020204" pitchFamily="34" charset="0"/>
              </a:rPr>
              <a:t>For example, if you worked in food and drink production, you would:</a:t>
            </a:r>
          </a:p>
          <a:p>
            <a:pPr eaLnBrk="1" hangingPunct="1">
              <a:spcAft>
                <a:spcPts val="600"/>
              </a:spcAft>
              <a:defRPr/>
            </a:pPr>
            <a:r>
              <a:rPr lang="en-GB" sz="1600" dirty="0">
                <a:latin typeface="Century Gothic" panose="020B0502020202020204" pitchFamily="34" charset="0"/>
              </a:rPr>
              <a:t>Find and remove faults in the production process</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Test microbiological, chemical and physical samples</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Check labels</a:t>
            </a:r>
          </a:p>
          <a:p>
            <a:pPr marL="285750" indent="-173038" eaLnBrk="1" hangingPunct="1">
              <a:spcAft>
                <a:spcPts val="600"/>
              </a:spcAft>
              <a:buFont typeface="Arial" panose="020B0604020202020204" pitchFamily="34" charset="0"/>
              <a:buChar char="•"/>
              <a:defRPr/>
            </a:pPr>
            <a:r>
              <a:rPr lang="en-GB" sz="1600" dirty="0">
                <a:latin typeface="Century Gothic" panose="020B0502020202020204" pitchFamily="34" charset="0"/>
              </a:rPr>
              <a:t>Check that methods are in line with legislation</a:t>
            </a:r>
          </a:p>
        </p:txBody>
      </p:sp>
      <p:sp>
        <p:nvSpPr>
          <p:cNvPr id="11" name="TextBox 10">
            <a:hlinkClick r:id="rId4"/>
            <a:extLst>
              <a:ext uri="{FF2B5EF4-FFF2-40B4-BE49-F238E27FC236}">
                <a16:creationId xmlns:a16="http://schemas.microsoft.com/office/drawing/2014/main" id="{CB8D097D-9950-4D39-984A-1C5EC1C6A8E5}"/>
              </a:ext>
            </a:extLst>
          </p:cNvPr>
          <p:cNvSpPr txBox="1"/>
          <p:nvPr/>
        </p:nvSpPr>
        <p:spPr>
          <a:xfrm>
            <a:off x="4689475" y="6197600"/>
            <a:ext cx="4217988"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 </a:t>
            </a:r>
            <a:endParaRPr lang="en-US" sz="2000" u="sng" dirty="0">
              <a:solidFill>
                <a:srgbClr val="0000FF"/>
              </a:solidFill>
              <a:latin typeface="Century Gothic" panose="020B0502020202020204" pitchFamily="34" charset="0"/>
              <a:hlinkClick r:id="rId5"/>
            </a:endParaRPr>
          </a:p>
        </p:txBody>
      </p:sp>
      <p:sp>
        <p:nvSpPr>
          <p:cNvPr id="12" name="TextBox 11">
            <a:hlinkClick r:id="rId6"/>
            <a:extLst>
              <a:ext uri="{FF2B5EF4-FFF2-40B4-BE49-F238E27FC236}">
                <a16:creationId xmlns:a16="http://schemas.microsoft.com/office/drawing/2014/main" id="{96E42611-6305-416E-A187-8D68B83E9F8A}"/>
              </a:ext>
            </a:extLst>
          </p:cNvPr>
          <p:cNvSpPr txBox="1"/>
          <p:nvPr/>
        </p:nvSpPr>
        <p:spPr>
          <a:xfrm>
            <a:off x="4675188" y="5157192"/>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6"/>
              </a:rPr>
              <a:t>RSC Profile with Video Clip</a:t>
            </a:r>
            <a:endParaRPr lang="en-US" sz="2000" u="sng" dirty="0">
              <a:solidFill>
                <a:srgbClr val="0000FF"/>
              </a:solidFill>
              <a:latin typeface="Century Gothic" panose="020B0502020202020204" pitchFamily="34" charset="0"/>
              <a:hlinkClick r:id="rId5">
                <a:extLst>
                  <a:ext uri="{A12FA001-AC4F-418D-AE19-62706E023703}">
                    <ahyp:hlinkClr xmlns:ahyp="http://schemas.microsoft.com/office/drawing/2018/hyperlinkcolor" val="tx"/>
                  </a:ext>
                </a:extLst>
              </a:hlinkClick>
            </a:endParaRPr>
          </a:p>
        </p:txBody>
      </p:sp>
      <p:sp>
        <p:nvSpPr>
          <p:cNvPr id="13" name="TextBox 12">
            <a:hlinkClick r:id="rId7" action="ppaction://hlinksldjump"/>
            <a:extLst>
              <a:ext uri="{FF2B5EF4-FFF2-40B4-BE49-F238E27FC236}">
                <a16:creationId xmlns:a16="http://schemas.microsoft.com/office/drawing/2014/main" id="{132FF7EB-BC50-45AD-9C38-5E3CE72D4E86}"/>
              </a:ext>
            </a:extLst>
          </p:cNvPr>
          <p:cNvSpPr txBox="1"/>
          <p:nvPr/>
        </p:nvSpPr>
        <p:spPr>
          <a:xfrm>
            <a:off x="179388" y="6157044"/>
            <a:ext cx="403225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Properties &amp; Uses of Substances</a:t>
            </a:r>
          </a:p>
        </p:txBody>
      </p:sp>
      <p:sp>
        <p:nvSpPr>
          <p:cNvPr id="10" name="TextBox 9">
            <a:hlinkClick r:id="rId8"/>
            <a:extLst>
              <a:ext uri="{FF2B5EF4-FFF2-40B4-BE49-F238E27FC236}">
                <a16:creationId xmlns:a16="http://schemas.microsoft.com/office/drawing/2014/main" id="{9EB27418-21D9-44A7-A4D1-A785908CC93F}"/>
              </a:ext>
            </a:extLst>
          </p:cNvPr>
          <p:cNvSpPr txBox="1"/>
          <p:nvPr/>
        </p:nvSpPr>
        <p:spPr>
          <a:xfrm>
            <a:off x="4674493" y="566124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hlinkClick r:id="rId8"/>
              </a:rPr>
              <a:t>Scottish Water Video</a:t>
            </a:r>
            <a:endParaRPr lang="en-US" sz="2000" u="sng" dirty="0">
              <a:solidFill>
                <a:srgbClr val="0000FF"/>
              </a:solidFill>
              <a:latin typeface="Century Gothic" panose="020B0502020202020204" pitchFamily="34" charset="0"/>
              <a:hlinkClick r:id="rId5">
                <a:extLst>
                  <a:ext uri="{A12FA001-AC4F-418D-AE19-62706E023703}">
                    <ahyp:hlinkClr xmlns:ahyp="http://schemas.microsoft.com/office/drawing/2018/hyperlinkcolor" val="tx"/>
                  </a:ext>
                </a:extLst>
              </a:hlinkClick>
            </a:endParaRPr>
          </a:p>
        </p:txBody>
      </p:sp>
      <p:sp>
        <p:nvSpPr>
          <p:cNvPr id="16" name="Title 1">
            <a:extLst>
              <a:ext uri="{FF2B5EF4-FFF2-40B4-BE49-F238E27FC236}">
                <a16:creationId xmlns:a16="http://schemas.microsoft.com/office/drawing/2014/main" id="{C334BE18-9CD9-442B-8B50-5E567408B7FE}"/>
              </a:ext>
            </a:extLst>
          </p:cNvPr>
          <p:cNvSpPr txBox="1">
            <a:spLocks/>
          </p:cNvSpPr>
          <p:nvPr/>
        </p:nvSpPr>
        <p:spPr bwMode="auto">
          <a:xfrm>
            <a:off x="4705243" y="4667672"/>
            <a:ext cx="4187237" cy="27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r>
              <a:rPr lang="en-GB" sz="1200" dirty="0">
                <a:latin typeface="Arial" panose="020B0604020202020204" pitchFamily="34" charset="0"/>
                <a:cs typeface="Arial" panose="020B0604020202020204" pitchFamily="34" charset="0"/>
              </a:rPr>
              <a:t>Reproduced with the permission of ©Scottish Water</a:t>
            </a:r>
            <a:endParaRPr lang="en-GB" altLang="en-US" sz="1200" dirty="0">
              <a:solidFill>
                <a:srgbClr val="0033CC"/>
              </a:solidFill>
              <a:latin typeface="Arial" panose="020B0604020202020204" pitchFamily="34" charset="0"/>
              <a:cs typeface="Arial" panose="020B0604020202020204" pitchFamily="34" charset="0"/>
            </a:endParaRPr>
          </a:p>
        </p:txBody>
      </p:sp>
      <p:pic>
        <p:nvPicPr>
          <p:cNvPr id="1028" name="Picture 4" descr="Working in Lab">
            <a:extLst>
              <a:ext uri="{FF2B5EF4-FFF2-40B4-BE49-F238E27FC236}">
                <a16:creationId xmlns:a16="http://schemas.microsoft.com/office/drawing/2014/main" id="{F8CA9B18-1C18-4CCA-B046-0D518B0FEB0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613" r="9030"/>
          <a:stretch/>
        </p:blipFill>
        <p:spPr bwMode="auto">
          <a:xfrm>
            <a:off x="4696594" y="1283300"/>
            <a:ext cx="4195886" cy="33963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858C10D5-62F5-4440-A71C-5B385F89345A}"/>
              </a:ext>
            </a:extLst>
          </p:cNvPr>
          <p:cNvSpPr>
            <a:spLocks noGrp="1"/>
          </p:cNvSpPr>
          <p:nvPr>
            <p:ph type="ctrTitle"/>
          </p:nvPr>
        </p:nvSpPr>
        <p:spPr>
          <a:xfrm>
            <a:off x="323529" y="1094507"/>
            <a:ext cx="4248471" cy="822325"/>
          </a:xfrm>
        </p:spPr>
        <p:txBody>
          <a:bodyPr/>
          <a:lstStyle/>
          <a:p>
            <a:pPr eaLnBrk="1" hangingPunct="1"/>
            <a:r>
              <a:rPr lang="en-GB" altLang="en-US" sz="3600" dirty="0">
                <a:solidFill>
                  <a:srgbClr val="0033CC"/>
                </a:solidFill>
                <a:latin typeface="Century Gothic" panose="020B0502020202020204" pitchFamily="34" charset="0"/>
              </a:rPr>
              <a:t>Quarry Engineer</a:t>
            </a:r>
          </a:p>
        </p:txBody>
      </p:sp>
      <p:sp>
        <p:nvSpPr>
          <p:cNvPr id="9" name="TextBox 8">
            <a:hlinkClick r:id="rId3" action="ppaction://hlinksldjump"/>
            <a:extLst>
              <a:ext uri="{FF2B5EF4-FFF2-40B4-BE49-F238E27FC236}">
                <a16:creationId xmlns:a16="http://schemas.microsoft.com/office/drawing/2014/main" id="{EAA498D9-A845-44DD-9DAE-814B2E75465D}"/>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10E6E57A-DB5B-4641-98DA-E0982343363F}"/>
              </a:ext>
            </a:extLst>
          </p:cNvPr>
          <p:cNvSpPr txBox="1"/>
          <p:nvPr/>
        </p:nvSpPr>
        <p:spPr>
          <a:xfrm>
            <a:off x="4767609" y="618068"/>
            <a:ext cx="4052863" cy="4755148"/>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help to decide if a site is suitable for a mine or quarry and safely set up and run the operations.</a:t>
            </a:r>
          </a:p>
          <a:p>
            <a:pPr eaLnBrk="1" hangingPunct="1">
              <a:spcAft>
                <a:spcPts val="600"/>
              </a:spcAft>
              <a:defRPr/>
            </a:pPr>
            <a:r>
              <a:rPr lang="en-GB" sz="1600" dirty="0">
                <a:latin typeface="Century Gothic" panose="020B0502020202020204" pitchFamily="34" charset="0"/>
              </a:rPr>
              <a:t>You would find the best way to extract raw materials from the ground. You’d also plan how to restore a site that has come to the end of its commercial life to a condition that fits in with the surrounding environment.</a:t>
            </a:r>
          </a:p>
          <a:p>
            <a:pPr eaLnBrk="1" hangingPunct="1">
              <a:spcAft>
                <a:spcPts val="600"/>
              </a:spcAft>
              <a:defRPr/>
            </a:pPr>
            <a:r>
              <a:rPr lang="en-GB" sz="1600" dirty="0">
                <a:latin typeface="Century Gothic" panose="020B0502020202020204" pitchFamily="34" charset="0"/>
              </a:rPr>
              <a:t>You could also work in the processing plants that refine raw materials such as china clay, slate and stone (known as aggregates) for use in industries like construction.</a:t>
            </a:r>
          </a:p>
          <a:p>
            <a:pPr eaLnBrk="1" hangingPunct="1">
              <a:spcAft>
                <a:spcPts val="600"/>
              </a:spcAft>
              <a:defRPr/>
            </a:pPr>
            <a:r>
              <a:rPr lang="en-GB" sz="1600" dirty="0">
                <a:latin typeface="Century Gothic" panose="020B0502020202020204" pitchFamily="34" charset="0"/>
              </a:rPr>
              <a:t>Working with minerals surveyors, you’d explore a new site to see if it has the potential to be a commercially viable operation.</a:t>
            </a:r>
          </a:p>
        </p:txBody>
      </p:sp>
      <p:sp>
        <p:nvSpPr>
          <p:cNvPr id="10" name="TextBox 9">
            <a:hlinkClick r:id="rId4"/>
            <a:extLst>
              <a:ext uri="{FF2B5EF4-FFF2-40B4-BE49-F238E27FC236}">
                <a16:creationId xmlns:a16="http://schemas.microsoft.com/office/drawing/2014/main" id="{3FA17EFA-CE1A-45B5-84DE-0D3BA9C2CB5F}"/>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2" name="TextBox 11">
            <a:hlinkClick r:id="rId5"/>
            <a:extLst>
              <a:ext uri="{FF2B5EF4-FFF2-40B4-BE49-F238E27FC236}">
                <a16:creationId xmlns:a16="http://schemas.microsoft.com/office/drawing/2014/main" id="{87B27367-048C-4F5F-8962-D43005260DF1}"/>
              </a:ext>
            </a:extLst>
          </p:cNvPr>
          <p:cNvSpPr txBox="1"/>
          <p:nvPr/>
        </p:nvSpPr>
        <p:spPr>
          <a:xfrm>
            <a:off x="4675188" y="5765800"/>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BGS - Minerals UK Link</a:t>
            </a:r>
          </a:p>
        </p:txBody>
      </p:sp>
      <p:sp>
        <p:nvSpPr>
          <p:cNvPr id="13" name="TextBox 12">
            <a:hlinkClick r:id="rId6" action="ppaction://hlinksldjump"/>
            <a:extLst>
              <a:ext uri="{FF2B5EF4-FFF2-40B4-BE49-F238E27FC236}">
                <a16:creationId xmlns:a16="http://schemas.microsoft.com/office/drawing/2014/main" id="{D162FE81-F064-4B75-A307-E4C058E77266}"/>
              </a:ext>
            </a:extLst>
          </p:cNvPr>
          <p:cNvSpPr txBox="1"/>
          <p:nvPr/>
        </p:nvSpPr>
        <p:spPr>
          <a:xfrm>
            <a:off x="255940" y="5724996"/>
            <a:ext cx="4028028"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Earth’s Materials</a:t>
            </a:r>
          </a:p>
        </p:txBody>
      </p:sp>
      <p:pic>
        <p:nvPicPr>
          <p:cNvPr id="3" name="Picture 2" descr="A person standing in front of a mountain&#10;&#10;Description automatically generated">
            <a:extLst>
              <a:ext uri="{FF2B5EF4-FFF2-40B4-BE49-F238E27FC236}">
                <a16:creationId xmlns:a16="http://schemas.microsoft.com/office/drawing/2014/main" id="{8E083633-EAB8-4374-B7C4-9189F1D2BA5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76874" y="2060848"/>
            <a:ext cx="4295125" cy="3006047"/>
          </a:xfrm>
          <a:prstGeom prst="rect">
            <a:avLst/>
          </a:prstGeom>
        </p:spPr>
      </p:pic>
      <p:sp>
        <p:nvSpPr>
          <p:cNvPr id="11" name="Title 1">
            <a:extLst>
              <a:ext uri="{FF2B5EF4-FFF2-40B4-BE49-F238E27FC236}">
                <a16:creationId xmlns:a16="http://schemas.microsoft.com/office/drawing/2014/main" id="{B553E238-9D6D-4D91-BA9F-8F45C896C730}"/>
              </a:ext>
            </a:extLst>
          </p:cNvPr>
          <p:cNvSpPr txBox="1">
            <a:spLocks/>
          </p:cNvSpPr>
          <p:nvPr/>
        </p:nvSpPr>
        <p:spPr bwMode="auto">
          <a:xfrm>
            <a:off x="276875" y="4869160"/>
            <a:ext cx="413039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 the </a:t>
            </a:r>
          </a:p>
          <a:p>
            <a:pPr eaLnBrk="1" hangingPunct="1"/>
            <a:r>
              <a:rPr lang="en-GB" sz="1000" dirty="0">
                <a:latin typeface="Arial" panose="020B0604020202020204" pitchFamily="34" charset="0"/>
                <a:cs typeface="Arial" panose="020B0604020202020204" pitchFamily="34" charset="0"/>
              </a:rPr>
              <a:t>British Geological Survey ©UKRI. All rights Reserved</a:t>
            </a:r>
            <a:endParaRPr lang="en-GB" altLang="en-US" sz="1000" dirty="0">
              <a:solidFill>
                <a:srgbClr val="0033CC"/>
              </a:solidFill>
              <a:latin typeface="Arial" panose="020B0604020202020204" pitchFamily="34" charset="0"/>
              <a:cs typeface="Arial" panose="020B0604020202020204" pitchFamily="34" charset="0"/>
            </a:endParaRPr>
          </a:p>
        </p:txBody>
      </p:sp>
    </p:spTree>
    <p:custDataLst>
      <p:tags r:id="rId1"/>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D203968B-F430-47EB-8FBE-F234510634EF}"/>
              </a:ext>
            </a:extLst>
          </p:cNvPr>
          <p:cNvSpPr>
            <a:spLocks noGrp="1"/>
          </p:cNvSpPr>
          <p:nvPr>
            <p:ph type="ctrTitle"/>
          </p:nvPr>
        </p:nvSpPr>
        <p:spPr>
          <a:xfrm>
            <a:off x="251520" y="980728"/>
            <a:ext cx="3467784" cy="822325"/>
          </a:xfrm>
        </p:spPr>
        <p:txBody>
          <a:bodyPr/>
          <a:lstStyle/>
          <a:p>
            <a:pPr eaLnBrk="1" hangingPunct="1"/>
            <a:r>
              <a:rPr lang="en-GB" altLang="en-US" sz="3600" dirty="0">
                <a:solidFill>
                  <a:srgbClr val="0033CC"/>
                </a:solidFill>
                <a:latin typeface="Century Gothic" panose="020B0502020202020204" pitchFamily="34" charset="0"/>
              </a:rPr>
              <a:t>Radiographer</a:t>
            </a:r>
          </a:p>
        </p:txBody>
      </p:sp>
      <p:sp>
        <p:nvSpPr>
          <p:cNvPr id="9" name="TextBox 8">
            <a:hlinkClick r:id="rId3" action="ppaction://hlinksldjump"/>
            <a:extLst>
              <a:ext uri="{FF2B5EF4-FFF2-40B4-BE49-F238E27FC236}">
                <a16:creationId xmlns:a16="http://schemas.microsoft.com/office/drawing/2014/main" id="{F4555D66-749B-4BB6-9DDD-1421B2CCBAF7}"/>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A48BC31C-4100-4272-8D88-4EA19ABCAB46}"/>
              </a:ext>
            </a:extLst>
          </p:cNvPr>
          <p:cNvSpPr txBox="1"/>
          <p:nvPr/>
        </p:nvSpPr>
        <p:spPr>
          <a:xfrm>
            <a:off x="4274880" y="524118"/>
            <a:ext cx="4618295" cy="450892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Aft>
                <a:spcPts val="600"/>
              </a:spcAft>
              <a:defRPr/>
            </a:pPr>
            <a:r>
              <a:rPr lang="en-GB" sz="1600" dirty="0">
                <a:latin typeface="Century Gothic" panose="020B0502020202020204" pitchFamily="34" charset="0"/>
              </a:rPr>
              <a:t>You would use different kinds of radiation to help diagnose or treat people who are ill or injured.</a:t>
            </a:r>
          </a:p>
          <a:p>
            <a:pPr eaLnBrk="1" hangingPunct="1">
              <a:spcAft>
                <a:spcPts val="600"/>
              </a:spcAft>
              <a:defRPr/>
            </a:pPr>
            <a:r>
              <a:rPr lang="en-GB" sz="1600" dirty="0">
                <a:latin typeface="Century Gothic" panose="020B0502020202020204" pitchFamily="34" charset="0"/>
              </a:rPr>
              <a:t>You would use highly technical, computerised equipment. There are two types :</a:t>
            </a:r>
          </a:p>
          <a:p>
            <a:pPr eaLnBrk="1" hangingPunct="1">
              <a:defRPr/>
            </a:pPr>
            <a:r>
              <a:rPr lang="en-GB" sz="1600" dirty="0">
                <a:latin typeface="Century Gothic" panose="020B0502020202020204" pitchFamily="34" charset="0"/>
              </a:rPr>
              <a:t>As a diagnostic radiographer, you would:</a:t>
            </a:r>
          </a:p>
          <a:p>
            <a:pPr marL="446088" indent="-174625" eaLnBrk="1" hangingPunct="1">
              <a:defRPr/>
            </a:pPr>
            <a:r>
              <a:rPr lang="en-GB" sz="1600" dirty="0">
                <a:latin typeface="Century Gothic" panose="020B0502020202020204" pitchFamily="34" charset="0"/>
              </a:rPr>
              <a:t>•	Produce and interpret high quality images of the body for diagnosis</a:t>
            </a:r>
          </a:p>
          <a:p>
            <a:pPr marL="446088" indent="-174625" eaLnBrk="1" hangingPunct="1">
              <a:spcAft>
                <a:spcPts val="600"/>
              </a:spcAft>
              <a:defRPr/>
            </a:pPr>
            <a:r>
              <a:rPr lang="en-GB" sz="1600" dirty="0">
                <a:latin typeface="Century Gothic" panose="020B0502020202020204" pitchFamily="34" charset="0"/>
              </a:rPr>
              <a:t>•	Take part in surgical procedures, such as biopsies (examining tissues to find the cause of disease)</a:t>
            </a:r>
          </a:p>
          <a:p>
            <a:pPr marL="446088" indent="-446088" eaLnBrk="1" hangingPunct="1">
              <a:defRPr/>
            </a:pPr>
            <a:r>
              <a:rPr lang="en-GB" sz="1600" dirty="0">
                <a:latin typeface="Century Gothic" panose="020B0502020202020204" pitchFamily="34" charset="0"/>
              </a:rPr>
              <a:t>As a therapeutic radiographer, you would:</a:t>
            </a:r>
          </a:p>
          <a:p>
            <a:pPr marL="446088" indent="-174625" eaLnBrk="1" hangingPunct="1">
              <a:defRPr/>
            </a:pPr>
            <a:r>
              <a:rPr lang="en-GB" sz="1600" dirty="0">
                <a:latin typeface="Century Gothic" panose="020B0502020202020204" pitchFamily="34" charset="0"/>
              </a:rPr>
              <a:t>•	Plan and deliver treatment using x-rays and other radioactive sources</a:t>
            </a:r>
          </a:p>
          <a:p>
            <a:pPr marL="446088" indent="-174625" eaLnBrk="1" hangingPunct="1">
              <a:defRPr/>
            </a:pPr>
            <a:r>
              <a:rPr lang="en-GB" sz="1600" dirty="0">
                <a:latin typeface="Century Gothic" panose="020B0502020202020204" pitchFamily="34" charset="0"/>
              </a:rPr>
              <a:t>•	Assess and monitor patients throughout treatment and follow up</a:t>
            </a:r>
          </a:p>
        </p:txBody>
      </p:sp>
      <p:sp>
        <p:nvSpPr>
          <p:cNvPr id="10" name="TextBox 9">
            <a:hlinkClick r:id="rId4"/>
            <a:extLst>
              <a:ext uri="{FF2B5EF4-FFF2-40B4-BE49-F238E27FC236}">
                <a16:creationId xmlns:a16="http://schemas.microsoft.com/office/drawing/2014/main" id="{10246988-EA4D-4E6F-983B-4DBDA2BF7DA2}"/>
              </a:ext>
            </a:extLst>
          </p:cNvPr>
          <p:cNvSpPr txBox="1"/>
          <p:nvPr/>
        </p:nvSpPr>
        <p:spPr>
          <a:xfrm>
            <a:off x="4675188" y="6269038"/>
            <a:ext cx="4217987" cy="40005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5"/>
            <a:extLst>
              <a:ext uri="{FF2B5EF4-FFF2-40B4-BE49-F238E27FC236}">
                <a16:creationId xmlns:a16="http://schemas.microsoft.com/office/drawing/2014/main" id="{4C31CBC0-9109-4620-8BC2-5EF84DC65199}"/>
              </a:ext>
            </a:extLst>
          </p:cNvPr>
          <p:cNvSpPr txBox="1"/>
          <p:nvPr/>
        </p:nvSpPr>
        <p:spPr>
          <a:xfrm>
            <a:off x="4675188" y="5364163"/>
            <a:ext cx="4217987"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u="sng" dirty="0">
                <a:solidFill>
                  <a:srgbClr val="0000FF"/>
                </a:solidFill>
                <a:latin typeface="Century Gothic" panose="020B0502020202020204" pitchFamily="34" charset="0"/>
              </a:rPr>
              <a:t>NHS Profiles - Diagnostic</a:t>
            </a:r>
          </a:p>
        </p:txBody>
      </p:sp>
      <p:pic>
        <p:nvPicPr>
          <p:cNvPr id="72712" name="Picture 2">
            <a:extLst>
              <a:ext uri="{FF2B5EF4-FFF2-40B4-BE49-F238E27FC236}">
                <a16:creationId xmlns:a16="http://schemas.microsoft.com/office/drawing/2014/main" id="{0B50B757-131A-4FEF-B041-52A49E28F6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966" y="2018606"/>
            <a:ext cx="315753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hlinkClick r:id="rId7"/>
            <a:extLst>
              <a:ext uri="{FF2B5EF4-FFF2-40B4-BE49-F238E27FC236}">
                <a16:creationId xmlns:a16="http://schemas.microsoft.com/office/drawing/2014/main" id="{5EA13D00-F6D3-470E-939A-B03A322B9F40}"/>
              </a:ext>
            </a:extLst>
          </p:cNvPr>
          <p:cNvSpPr txBox="1"/>
          <p:nvPr/>
        </p:nvSpPr>
        <p:spPr>
          <a:xfrm>
            <a:off x="4675188" y="5805488"/>
            <a:ext cx="4217987" cy="3698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u="sng" dirty="0">
                <a:solidFill>
                  <a:srgbClr val="0000FF"/>
                </a:solidFill>
                <a:latin typeface="Century Gothic" panose="020B0502020202020204" pitchFamily="34" charset="0"/>
              </a:rPr>
              <a:t>NHS Profiles - Therapeutic</a:t>
            </a:r>
          </a:p>
        </p:txBody>
      </p:sp>
      <p:sp>
        <p:nvSpPr>
          <p:cNvPr id="15" name="TextBox 14">
            <a:hlinkClick r:id="rId8"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6" name="TextBox 15">
            <a:hlinkClick r:id="rId9" action="ppaction://hlinksldjump"/>
            <a:extLst>
              <a:ext uri="{FF2B5EF4-FFF2-40B4-BE49-F238E27FC236}">
                <a16:creationId xmlns:a16="http://schemas.microsoft.com/office/drawing/2014/main" id="{D162FE81-F064-4B75-A307-E4C058E77266}"/>
              </a:ext>
            </a:extLst>
          </p:cNvPr>
          <p:cNvSpPr txBox="1"/>
          <p:nvPr/>
        </p:nvSpPr>
        <p:spPr>
          <a:xfrm>
            <a:off x="251520"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sp>
        <p:nvSpPr>
          <p:cNvPr id="12" name="Title 1">
            <a:extLst>
              <a:ext uri="{FF2B5EF4-FFF2-40B4-BE49-F238E27FC236}">
                <a16:creationId xmlns:a16="http://schemas.microsoft.com/office/drawing/2014/main" id="{3ECA152A-8E77-449F-BE65-B33807321A4C}"/>
              </a:ext>
            </a:extLst>
          </p:cNvPr>
          <p:cNvSpPr txBox="1">
            <a:spLocks/>
          </p:cNvSpPr>
          <p:nvPr/>
        </p:nvSpPr>
        <p:spPr bwMode="auto">
          <a:xfrm>
            <a:off x="399966" y="4755381"/>
            <a:ext cx="3157538"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A557B7AD-F1D0-4B82-85FD-AEC6FB662D26}"/>
              </a:ext>
            </a:extLst>
          </p:cNvPr>
          <p:cNvSpPr>
            <a:spLocks noGrp="1"/>
          </p:cNvSpPr>
          <p:nvPr>
            <p:ph type="ctrTitle"/>
          </p:nvPr>
        </p:nvSpPr>
        <p:spPr>
          <a:xfrm>
            <a:off x="423863" y="692150"/>
            <a:ext cx="7772400" cy="822325"/>
          </a:xfrm>
        </p:spPr>
        <p:txBody>
          <a:bodyPr/>
          <a:lstStyle/>
          <a:p>
            <a:pPr eaLnBrk="1" hangingPunct="1"/>
            <a:r>
              <a:rPr lang="en-GB" altLang="en-US" sz="3600">
                <a:solidFill>
                  <a:srgbClr val="0033CC"/>
                </a:solidFill>
                <a:latin typeface="Century Gothic" panose="020B0502020202020204" pitchFamily="34" charset="0"/>
              </a:rPr>
              <a:t>Radiologist / Medical Physicist</a:t>
            </a:r>
          </a:p>
        </p:txBody>
      </p:sp>
      <p:sp>
        <p:nvSpPr>
          <p:cNvPr id="9" name="TextBox 8">
            <a:hlinkClick r:id="rId3" action="ppaction://hlinksldjump"/>
            <a:extLst>
              <a:ext uri="{FF2B5EF4-FFF2-40B4-BE49-F238E27FC236}">
                <a16:creationId xmlns:a16="http://schemas.microsoft.com/office/drawing/2014/main" id="{4A21D4C5-3390-4BB2-8B22-F5FB45522690}"/>
              </a:ext>
            </a:extLst>
          </p:cNvPr>
          <p:cNvSpPr txBox="1"/>
          <p:nvPr/>
        </p:nvSpPr>
        <p:spPr>
          <a:xfrm>
            <a:off x="250825" y="169863"/>
            <a:ext cx="2233613" cy="522287"/>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GB" sz="2800" dirty="0">
                <a:solidFill>
                  <a:srgbClr val="0033CC"/>
                </a:solidFill>
              </a:rPr>
              <a:t>HOME</a:t>
            </a:r>
          </a:p>
        </p:txBody>
      </p:sp>
      <p:sp>
        <p:nvSpPr>
          <p:cNvPr id="8" name="TextBox 7">
            <a:extLst>
              <a:ext uri="{FF2B5EF4-FFF2-40B4-BE49-F238E27FC236}">
                <a16:creationId xmlns:a16="http://schemas.microsoft.com/office/drawing/2014/main" id="{6F73D74A-1BF2-438B-82B4-CDF8F9D0E655}"/>
              </a:ext>
            </a:extLst>
          </p:cNvPr>
          <p:cNvSpPr txBox="1"/>
          <p:nvPr/>
        </p:nvSpPr>
        <p:spPr>
          <a:xfrm>
            <a:off x="250825" y="1733614"/>
            <a:ext cx="3744913" cy="263149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spcAft>
                <a:spcPts val="600"/>
              </a:spcAft>
              <a:defRPr/>
            </a:pPr>
            <a:r>
              <a:rPr lang="en-GB" sz="1600" dirty="0">
                <a:latin typeface="Century Gothic" panose="020B0502020202020204" pitchFamily="34" charset="0"/>
              </a:rPr>
              <a:t>You would research new techniques and develop new medical equipment for treatments in hospitals. You’d make sure specialist equipment is safe and works properly.</a:t>
            </a:r>
          </a:p>
          <a:p>
            <a:pPr eaLnBrk="1" hangingPunct="1">
              <a:spcAft>
                <a:spcPts val="600"/>
              </a:spcAft>
              <a:defRPr/>
            </a:pPr>
            <a:r>
              <a:rPr lang="en-GB" sz="1600" dirty="0">
                <a:latin typeface="Century Gothic" panose="020B0502020202020204" pitchFamily="34" charset="0"/>
              </a:rPr>
              <a:t>You’d work with equipment, like MRI scanners, ultrasounds and x-rays, which are used to investigate patients' conditions.</a:t>
            </a:r>
          </a:p>
        </p:txBody>
      </p:sp>
      <p:sp>
        <p:nvSpPr>
          <p:cNvPr id="10" name="TextBox 9">
            <a:hlinkClick r:id="rId4"/>
            <a:extLst>
              <a:ext uri="{FF2B5EF4-FFF2-40B4-BE49-F238E27FC236}">
                <a16:creationId xmlns:a16="http://schemas.microsoft.com/office/drawing/2014/main" id="{00814826-6515-4C14-9DEE-19B6DE52AE0B}"/>
              </a:ext>
            </a:extLst>
          </p:cNvPr>
          <p:cNvSpPr txBox="1"/>
          <p:nvPr/>
        </p:nvSpPr>
        <p:spPr>
          <a:xfrm>
            <a:off x="4675188" y="6197242"/>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My World of Work Link</a:t>
            </a:r>
          </a:p>
        </p:txBody>
      </p:sp>
      <p:sp>
        <p:nvSpPr>
          <p:cNvPr id="11" name="TextBox 10">
            <a:hlinkClick r:id="rId5"/>
            <a:extLst>
              <a:ext uri="{FF2B5EF4-FFF2-40B4-BE49-F238E27FC236}">
                <a16:creationId xmlns:a16="http://schemas.microsoft.com/office/drawing/2014/main" id="{A7B03634-F01A-4E85-B257-1455F3C3FD53}"/>
              </a:ext>
            </a:extLst>
          </p:cNvPr>
          <p:cNvSpPr txBox="1"/>
          <p:nvPr/>
        </p:nvSpPr>
        <p:spPr>
          <a:xfrm>
            <a:off x="4675188" y="5692417"/>
            <a:ext cx="4217987" cy="40011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a:spAutoFit/>
          </a:bodyPr>
          <a:lstStyle/>
          <a:p>
            <a:pPr algn="ctr" eaLnBrk="1" fontAlgn="auto" hangingPunct="1">
              <a:spcBef>
                <a:spcPts val="0"/>
              </a:spcBef>
              <a:spcAft>
                <a:spcPts val="0"/>
              </a:spcAft>
              <a:defRPr/>
            </a:pPr>
            <a:r>
              <a:rPr lang="en-US" sz="2000" u="sng" dirty="0">
                <a:solidFill>
                  <a:srgbClr val="0000FF"/>
                </a:solidFill>
                <a:latin typeface="Century Gothic" panose="020B0502020202020204" pitchFamily="34" charset="0"/>
              </a:rPr>
              <a:t>NHS Profiles</a:t>
            </a:r>
          </a:p>
        </p:txBody>
      </p:sp>
      <p:sp>
        <p:nvSpPr>
          <p:cNvPr id="13" name="TextBox 12">
            <a:hlinkClick r:id="rId6" action="ppaction://hlinksldjump"/>
            <a:extLst>
              <a:ext uri="{FF2B5EF4-FFF2-40B4-BE49-F238E27FC236}">
                <a16:creationId xmlns:a16="http://schemas.microsoft.com/office/drawing/2014/main" id="{42BB2400-E160-43DC-8695-4587A110D4BF}"/>
              </a:ext>
            </a:extLst>
          </p:cNvPr>
          <p:cNvSpPr txBox="1"/>
          <p:nvPr/>
        </p:nvSpPr>
        <p:spPr>
          <a:xfrm>
            <a:off x="251520" y="6197302"/>
            <a:ext cx="1828800" cy="369332"/>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Waves</a:t>
            </a:r>
          </a:p>
        </p:txBody>
      </p:sp>
      <p:sp>
        <p:nvSpPr>
          <p:cNvPr id="15" name="TextBox 14">
            <a:hlinkClick r:id="rId7" action="ppaction://hlinksldjump"/>
            <a:extLst>
              <a:ext uri="{FF2B5EF4-FFF2-40B4-BE49-F238E27FC236}">
                <a16:creationId xmlns:a16="http://schemas.microsoft.com/office/drawing/2014/main" id="{D162FE81-F064-4B75-A307-E4C058E77266}"/>
              </a:ext>
            </a:extLst>
          </p:cNvPr>
          <p:cNvSpPr txBox="1"/>
          <p:nvPr/>
        </p:nvSpPr>
        <p:spPr>
          <a:xfrm>
            <a:off x="251520" y="5733256"/>
            <a:ext cx="4023360" cy="368300"/>
          </a:xfrm>
          <a:prstGeom prst="rect">
            <a:avLst/>
          </a:prstGeom>
          <a:ln>
            <a:solidFill>
              <a:srgbClr val="0033CC"/>
            </a:solidFill>
          </a:ln>
        </p:spPr>
        <p:style>
          <a:lnRef idx="2">
            <a:schemeClr val="dk1"/>
          </a:lnRef>
          <a:fillRef idx="1">
            <a:schemeClr val="lt1"/>
          </a:fillRef>
          <a:effectRef idx="0">
            <a:schemeClr val="dk1"/>
          </a:effectRef>
          <a:fontRef idx="minor">
            <a:schemeClr val="dk1"/>
          </a:fontRef>
        </p:style>
        <p:txBody>
          <a:bodyPr wrap="square">
            <a:spAutoFit/>
          </a:bodyPr>
          <a:lstStyle/>
          <a:p>
            <a:pPr algn="ctr" eaLnBrk="1" fontAlgn="auto" hangingPunct="1">
              <a:spcBef>
                <a:spcPts val="0"/>
              </a:spcBef>
              <a:spcAft>
                <a:spcPts val="0"/>
              </a:spcAft>
              <a:defRPr/>
            </a:pPr>
            <a:r>
              <a:rPr lang="en-GB" dirty="0">
                <a:solidFill>
                  <a:srgbClr val="0033CC"/>
                </a:solidFill>
                <a:latin typeface="Century Gothic" panose="020B0502020202020204" pitchFamily="34" charset="0"/>
              </a:rPr>
              <a:t>Body Systems</a:t>
            </a:r>
          </a:p>
        </p:txBody>
      </p:sp>
      <p:pic>
        <p:nvPicPr>
          <p:cNvPr id="3" name="Picture 2" descr="A person on a computer&#10;&#10;Description automatically generated">
            <a:hlinkClick r:id="rId5"/>
            <a:extLst>
              <a:ext uri="{FF2B5EF4-FFF2-40B4-BE49-F238E27FC236}">
                <a16:creationId xmlns:a16="http://schemas.microsoft.com/office/drawing/2014/main" id="{B49914E7-18DA-405D-914F-9D580D9B2506}"/>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572000" y="1573979"/>
            <a:ext cx="4283388" cy="2934643"/>
          </a:xfrm>
          <a:prstGeom prst="rect">
            <a:avLst/>
          </a:prstGeom>
        </p:spPr>
      </p:pic>
      <p:sp>
        <p:nvSpPr>
          <p:cNvPr id="16" name="Title 1">
            <a:extLst>
              <a:ext uri="{FF2B5EF4-FFF2-40B4-BE49-F238E27FC236}">
                <a16:creationId xmlns:a16="http://schemas.microsoft.com/office/drawing/2014/main" id="{BB8A7DA3-0C96-4A3D-A047-3926147FA264}"/>
              </a:ext>
            </a:extLst>
          </p:cNvPr>
          <p:cNvSpPr txBox="1">
            <a:spLocks/>
          </p:cNvSpPr>
          <p:nvPr/>
        </p:nvSpPr>
        <p:spPr bwMode="auto">
          <a:xfrm>
            <a:off x="4572000" y="4541057"/>
            <a:ext cx="432048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1000" dirty="0">
                <a:latin typeface="Arial" panose="020B0604020202020204" pitchFamily="34" charset="0"/>
                <a:cs typeface="Arial" panose="020B0604020202020204" pitchFamily="34" charset="0"/>
              </a:rPr>
              <a:t>Reproduced with the permission of</a:t>
            </a:r>
          </a:p>
          <a:p>
            <a:pPr eaLnBrk="1" hangingPunct="1"/>
            <a:r>
              <a:rPr lang="en-GB" sz="1000" dirty="0">
                <a:latin typeface="Arial" panose="020B0604020202020204" pitchFamily="34" charset="0"/>
                <a:cs typeface="Arial" panose="020B0604020202020204" pitchFamily="34" charset="0"/>
              </a:rPr>
              <a:t>© NHS Education for Scotland</a:t>
            </a:r>
            <a:endParaRPr lang="en-GB" altLang="en-US" sz="1000" dirty="0">
              <a:solidFill>
                <a:srgbClr val="0033CC"/>
              </a:solidFill>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0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3F5DF31981C74B853533D5D215F9CF" ma:contentTypeVersion="15" ma:contentTypeDescription="Create a new document." ma:contentTypeScope="" ma:versionID="ffcf1591ac56465cdbfd3416ae6e0bd6">
  <xsd:schema xmlns:xsd="http://www.w3.org/2001/XMLSchema" xmlns:xs="http://www.w3.org/2001/XMLSchema" xmlns:p="http://schemas.microsoft.com/office/2006/metadata/properties" xmlns:ns2="80b7c086-bf59-463a-ad26-e6a335c7428c" xmlns:ns3="9ece2f32-c07d-42ba-b78c-8080c60737ef" targetNamespace="http://schemas.microsoft.com/office/2006/metadata/properties" ma:root="true" ma:fieldsID="e36c77755c86249664b859fa0f1bc40e" ns2:_="" ns3:_="">
    <xsd:import namespace="80b7c086-bf59-463a-ad26-e6a335c7428c"/>
    <xsd:import namespace="9ece2f32-c07d-42ba-b78c-8080c60737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b7c086-bf59-463a-ad26-e6a335c742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ce2f32-c07d-42ba-b78c-8080c60737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394047b-2ec5-4f48-8133-2cb0d3c30da2}" ma:internalName="TaxCatchAll" ma:showField="CatchAllData" ma:web="9ece2f32-c07d-42ba-b78c-8080c60737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ece2f32-c07d-42ba-b78c-8080c60737ef" xsi:nil="true"/>
    <lcf76f155ced4ddcb4097134ff3c332f xmlns="80b7c086-bf59-463a-ad26-e6a335c742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0585E6-80EA-4BE5-80B8-8C87756040CB}">
  <ds:schemaRefs>
    <ds:schemaRef ds:uri="http://schemas.microsoft.com/sharepoint/v3/contenttype/forms"/>
  </ds:schemaRefs>
</ds:datastoreItem>
</file>

<file path=customXml/itemProps2.xml><?xml version="1.0" encoding="utf-8"?>
<ds:datastoreItem xmlns:ds="http://schemas.openxmlformats.org/officeDocument/2006/customXml" ds:itemID="{295179E9-F266-485C-AC1A-49313A7B90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b7c086-bf59-463a-ad26-e6a335c7428c"/>
    <ds:schemaRef ds:uri="9ece2f32-c07d-42ba-b78c-8080c60737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E8E34B-EE37-41A2-B0C6-2027FC1308B2}">
  <ds:schemaRefs>
    <ds:schemaRef ds:uri="http://schemas.microsoft.com/office/2006/metadata/properties"/>
    <ds:schemaRef ds:uri="http://schemas.microsoft.com/office/infopath/2007/PartnerControls"/>
    <ds:schemaRef ds:uri="9ece2f32-c07d-42ba-b78c-8080c60737ef"/>
    <ds:schemaRef ds:uri="80b7c086-bf59-463a-ad26-e6a335c7428c"/>
  </ds:schemaRefs>
</ds:datastoreItem>
</file>

<file path=docProps/app.xml><?xml version="1.0" encoding="utf-8"?>
<Properties xmlns="http://schemas.openxmlformats.org/officeDocument/2006/extended-properties" xmlns:vt="http://schemas.openxmlformats.org/officeDocument/2006/docPropsVTypes">
  <TotalTime>12111</TotalTime>
  <Words>16728</Words>
  <Application>Microsoft Office PowerPoint</Application>
  <PresentationFormat>On-screen Show (4:3)</PresentationFormat>
  <Paragraphs>2168</Paragraphs>
  <Slides>189</Slides>
  <Notes>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189</vt:i4>
      </vt:variant>
    </vt:vector>
  </HeadingPairs>
  <TitlesOfParts>
    <vt:vector size="196" baseType="lpstr">
      <vt:lpstr>Arial</vt:lpstr>
      <vt:lpstr>Calibri</vt:lpstr>
      <vt:lpstr>Century Gothic</vt:lpstr>
      <vt:lpstr>Wingdings</vt:lpstr>
      <vt:lpstr>Office Theme</vt:lpstr>
      <vt:lpstr>1_Office Theme</vt:lpstr>
      <vt:lpstr>2_Office Theme</vt:lpstr>
      <vt:lpstr>Science Careers</vt:lpstr>
      <vt:lpstr>Acknowledgements</vt:lpstr>
      <vt:lpstr>From BGE Science to Careers</vt:lpstr>
      <vt:lpstr>Planet Earth</vt:lpstr>
      <vt:lpstr>Biodiversity &amp; Interdependence</vt:lpstr>
      <vt:lpstr>Energy Sources &amp; Sustainability</vt:lpstr>
      <vt:lpstr>Processes of the Planet</vt:lpstr>
      <vt:lpstr>Space</vt:lpstr>
      <vt:lpstr>Forces, Electricity and Waves</vt:lpstr>
      <vt:lpstr>Forces</vt:lpstr>
      <vt:lpstr>Electricity</vt:lpstr>
      <vt:lpstr>Waves</vt:lpstr>
      <vt:lpstr>Biological Systems</vt:lpstr>
      <vt:lpstr>Body Systems</vt:lpstr>
      <vt:lpstr>Cells</vt:lpstr>
      <vt:lpstr>Inheritance </vt:lpstr>
      <vt:lpstr>Materials</vt:lpstr>
      <vt:lpstr>Properties &amp; Uses of Substances</vt:lpstr>
      <vt:lpstr>Earth’s Materials</vt:lpstr>
      <vt:lpstr>Chemical Changes</vt:lpstr>
      <vt:lpstr>Air Traffic Controller</vt:lpstr>
      <vt:lpstr>Animal Care Worker</vt:lpstr>
      <vt:lpstr>Architect</vt:lpstr>
      <vt:lpstr>Archaeologist</vt:lpstr>
      <vt:lpstr>Astrochemist (RSC)</vt:lpstr>
      <vt:lpstr>Astronomer</vt:lpstr>
      <vt:lpstr>Astrophysicist</vt:lpstr>
      <vt:lpstr>Audiologist</vt:lpstr>
      <vt:lpstr>Baker</vt:lpstr>
      <vt:lpstr>Biomedical Scientist</vt:lpstr>
      <vt:lpstr>Biotechnologist</vt:lpstr>
      <vt:lpstr>Botanist</vt:lpstr>
      <vt:lpstr>Brewer</vt:lpstr>
      <vt:lpstr>Chemical Engineer</vt:lpstr>
      <vt:lpstr>Chemist</vt:lpstr>
      <vt:lpstr>Civil Engineer</vt:lpstr>
      <vt:lpstr>Conservation Officer</vt:lpstr>
      <vt:lpstr>Construction Manager</vt:lpstr>
      <vt:lpstr>Countryside Officer</vt:lpstr>
      <vt:lpstr>Countryside Ranger</vt:lpstr>
      <vt:lpstr>Dental Nurse</vt:lpstr>
      <vt:lpstr>Dental Hygienist</vt:lpstr>
      <vt:lpstr>Dentist / Orthodontist</vt:lpstr>
      <vt:lpstr>Design Engineer</vt:lpstr>
      <vt:lpstr>Dispensing Optician</vt:lpstr>
      <vt:lpstr>Doctor (GP)</vt:lpstr>
      <vt:lpstr>Electrician</vt:lpstr>
      <vt:lpstr>Electricity Distribution Worker</vt:lpstr>
      <vt:lpstr>Electronic Engineer Technician</vt:lpstr>
      <vt:lpstr>Energy Engineer</vt:lpstr>
      <vt:lpstr>Energy Researcher</vt:lpstr>
      <vt:lpstr>Engineering Apprenticeships</vt:lpstr>
      <vt:lpstr>Environmental Consultant</vt:lpstr>
      <vt:lpstr>Environmental Health Officer</vt:lpstr>
      <vt:lpstr>Environmental Scientist</vt:lpstr>
      <vt:lpstr>Farm Worker</vt:lpstr>
      <vt:lpstr>Fermentation Scientist</vt:lpstr>
      <vt:lpstr>Food Technologist</vt:lpstr>
      <vt:lpstr>Forensic Scientist</vt:lpstr>
      <vt:lpstr>Forestry Worker</vt:lpstr>
      <vt:lpstr>Gardener</vt:lpstr>
      <vt:lpstr>Gas Service Technician</vt:lpstr>
      <vt:lpstr>Geneticist / Clinical Scientist</vt:lpstr>
      <vt:lpstr>Geoscientist / Geologist</vt:lpstr>
      <vt:lpstr>Hairdresser</vt:lpstr>
      <vt:lpstr>Health &amp; Safety Officer</vt:lpstr>
      <vt:lpstr>Health Visitor</vt:lpstr>
      <vt:lpstr>Heating Engineer</vt:lpstr>
      <vt:lpstr>Horticulture Worker</vt:lpstr>
      <vt:lpstr>Hydrologist / Oceanographer</vt:lpstr>
      <vt:lpstr>Insulation Installer</vt:lpstr>
      <vt:lpstr>Laboratory Technician</vt:lpstr>
      <vt:lpstr>Laundry Worker</vt:lpstr>
      <vt:lpstr>Leakage Operative</vt:lpstr>
      <vt:lpstr>Lighting Technician</vt:lpstr>
      <vt:lpstr>Marine Biologist</vt:lpstr>
      <vt:lpstr>Materials Scientist</vt:lpstr>
      <vt:lpstr>Mechanical Engineer</vt:lpstr>
      <vt:lpstr>Microbiologist</vt:lpstr>
      <vt:lpstr>Midwife</vt:lpstr>
      <vt:lpstr>Nurse</vt:lpstr>
      <vt:lpstr>Optometrist</vt:lpstr>
      <vt:lpstr>Orthotist</vt:lpstr>
      <vt:lpstr>Painter &amp; Decorator</vt:lpstr>
      <vt:lpstr>Paramedic</vt:lpstr>
      <vt:lpstr>Pathologist</vt:lpstr>
      <vt:lpstr>Pest Control Officer</vt:lpstr>
      <vt:lpstr>Pharmacist</vt:lpstr>
      <vt:lpstr>Pharmacologist</vt:lpstr>
      <vt:lpstr>Photographer</vt:lpstr>
      <vt:lpstr>Physiotherapist</vt:lpstr>
      <vt:lpstr>Pilot</vt:lpstr>
      <vt:lpstr>Plumber</vt:lpstr>
      <vt:lpstr>Printer</vt:lpstr>
      <vt:lpstr>Prosthetist</vt:lpstr>
      <vt:lpstr>Quality Control Technician</vt:lpstr>
      <vt:lpstr>Quarry Engineer</vt:lpstr>
      <vt:lpstr>Radiographer</vt:lpstr>
      <vt:lpstr>Radiologist / Medical Physicist</vt:lpstr>
      <vt:lpstr>Science Public Relations Officer</vt:lpstr>
      <vt:lpstr>Speech and Language Therapist</vt:lpstr>
      <vt:lpstr>Sports and Exercise Scientist</vt:lpstr>
      <vt:lpstr>Stone Mason</vt:lpstr>
      <vt:lpstr>Studio Sound Engineer</vt:lpstr>
      <vt:lpstr>Telecommunications Engineer</vt:lpstr>
      <vt:lpstr>Vet</vt:lpstr>
      <vt:lpstr>Veterinary Nurse</vt:lpstr>
      <vt:lpstr>Water Treatment Worker</vt:lpstr>
      <vt:lpstr>Zoologist</vt:lpstr>
      <vt:lpstr>Zookeeper</vt:lpstr>
      <vt:lpstr>Level 3 Science Benchmarks</vt:lpstr>
      <vt:lpstr>PowerPoint Presentation</vt:lpstr>
      <vt:lpstr>Biodiversity and Interdependence</vt:lpstr>
      <vt:lpstr>Biodiversity and Interdependence</vt:lpstr>
      <vt:lpstr>Biodiversity and Interdependence</vt:lpstr>
      <vt:lpstr>Energy Sources and Sustainability</vt:lpstr>
      <vt:lpstr>Energy Sources and Sustainability</vt:lpstr>
      <vt:lpstr>Processes of the planet</vt:lpstr>
      <vt:lpstr>Processes of the planet</vt:lpstr>
      <vt:lpstr>Space</vt:lpstr>
      <vt:lpstr>PowerPoint Presentation</vt:lpstr>
      <vt:lpstr>Forces</vt:lpstr>
      <vt:lpstr>Forces</vt:lpstr>
      <vt:lpstr>Electricity</vt:lpstr>
      <vt:lpstr>Electricity</vt:lpstr>
      <vt:lpstr>Vibrations &amp; Waves</vt:lpstr>
      <vt:lpstr>Vibrations &amp; Waves</vt:lpstr>
      <vt:lpstr>PowerPoint Presentation</vt:lpstr>
      <vt:lpstr>Body Systems</vt:lpstr>
      <vt:lpstr>Body Systems</vt:lpstr>
      <vt:lpstr>Cells</vt:lpstr>
      <vt:lpstr>Cells</vt:lpstr>
      <vt:lpstr>Cells</vt:lpstr>
      <vt:lpstr>Inheritance</vt:lpstr>
      <vt:lpstr>Inheritance</vt:lpstr>
      <vt:lpstr>PowerPoint Presentation</vt:lpstr>
      <vt:lpstr>Properties &amp; Uses of Substances</vt:lpstr>
      <vt:lpstr>Properties &amp; Uses of Substances</vt:lpstr>
      <vt:lpstr>Properties &amp; Uses of Substances</vt:lpstr>
      <vt:lpstr>Properties &amp; Uses of Substances</vt:lpstr>
      <vt:lpstr>Earth’s Materials</vt:lpstr>
      <vt:lpstr>Earth’s Materials</vt:lpstr>
      <vt:lpstr>Chemical Changes</vt:lpstr>
      <vt:lpstr>Chemical Changes</vt:lpstr>
      <vt:lpstr>Chemical Changes</vt:lpstr>
      <vt:lpstr>Topical Science</vt:lpstr>
      <vt:lpstr>Topical Science</vt:lpstr>
      <vt:lpstr>Level 4 Science Benchmarks</vt:lpstr>
      <vt:lpstr>PowerPoint Presentation</vt:lpstr>
      <vt:lpstr>Biodiversity and Interdependence</vt:lpstr>
      <vt:lpstr>Biodiversity and Interdependence</vt:lpstr>
      <vt:lpstr>Biodiversity and Interdependence</vt:lpstr>
      <vt:lpstr>Biodiversity and Interdependence</vt:lpstr>
      <vt:lpstr>Energy Sources and Sustainability</vt:lpstr>
      <vt:lpstr>Energy Sources and Sustainability</vt:lpstr>
      <vt:lpstr>Processes of the planet</vt:lpstr>
      <vt:lpstr>Processes of the planet</vt:lpstr>
      <vt:lpstr>Space</vt:lpstr>
      <vt:lpstr>PowerPoint Presentation</vt:lpstr>
      <vt:lpstr>Forces</vt:lpstr>
      <vt:lpstr>Forces</vt:lpstr>
      <vt:lpstr>Forces</vt:lpstr>
      <vt:lpstr>Forces</vt:lpstr>
      <vt:lpstr>Electricity</vt:lpstr>
      <vt:lpstr>Electricity</vt:lpstr>
      <vt:lpstr>Electricity</vt:lpstr>
      <vt:lpstr>Electricity</vt:lpstr>
      <vt:lpstr>Electricity</vt:lpstr>
      <vt:lpstr>Vibrations &amp; Waves</vt:lpstr>
      <vt:lpstr>Vibrations &amp; Waves</vt:lpstr>
      <vt:lpstr>PowerPoint Presentation</vt:lpstr>
      <vt:lpstr>Body Systems</vt:lpstr>
      <vt:lpstr>Body Systems</vt:lpstr>
      <vt:lpstr>Cells</vt:lpstr>
      <vt:lpstr>Cells</vt:lpstr>
      <vt:lpstr>Cells</vt:lpstr>
      <vt:lpstr>Inheritance</vt:lpstr>
      <vt:lpstr>Inheritance</vt:lpstr>
      <vt:lpstr>Inheritance</vt:lpstr>
      <vt:lpstr>PowerPoint Presentation</vt:lpstr>
      <vt:lpstr>Properties &amp; Uses of Substances</vt:lpstr>
      <vt:lpstr>Properties &amp; Uses of Substances</vt:lpstr>
      <vt:lpstr>Properties &amp; Uses of Substances</vt:lpstr>
      <vt:lpstr>Earth’s Materials</vt:lpstr>
      <vt:lpstr>Chemical Changes</vt:lpstr>
      <vt:lpstr>Chemical Changes</vt:lpstr>
      <vt:lpstr>Chemical Changes</vt:lpstr>
      <vt:lpstr>Topical Science</vt:lpstr>
      <vt:lpstr>Topical Science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BGE Science Linked to Careers</dc:title>
  <dc:creator>Ian J Stewart</dc:creator>
  <cp:lastModifiedBy>Ian Stewart</cp:lastModifiedBy>
  <cp:revision>563</cp:revision>
  <cp:lastPrinted>2020-01-10T19:38:52Z</cp:lastPrinted>
  <dcterms:created xsi:type="dcterms:W3CDTF">2018-06-06T21:15:47Z</dcterms:created>
  <dcterms:modified xsi:type="dcterms:W3CDTF">2022-12-14T11:39:23Z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D7CDABA3-4723-439E-9773-AC89A2A0F10A</vt:lpwstr>
  </property>
  <property fmtid="{D5CDD505-2E9C-101B-9397-08002B2CF9AE}" pid="3" name="ArticulatePath">
    <vt:lpwstr>BGE Sciences Careers Ian Stewart Beeslack CHS</vt:lpwstr>
  </property>
  <property fmtid="{D5CDD505-2E9C-101B-9397-08002B2CF9AE}" pid="4" name="ContentTypeId">
    <vt:lpwstr>0x010100A93F5DF31981C74B853533D5D215F9CF</vt:lpwstr>
  </property>
</Properties>
</file>