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7" r:id="rId10"/>
    <p:sldId id="269" r:id="rId11"/>
    <p:sldId id="263" r:id="rId12"/>
    <p:sldId id="264" r:id="rId13"/>
    <p:sldId id="265" r:id="rId14"/>
    <p:sldId id="268" r:id="rId15"/>
    <p:sldId id="270" r:id="rId16"/>
    <p:sldId id="271" r:id="rId17"/>
    <p:sldId id="274" r:id="rId18"/>
    <p:sldId id="275" r:id="rId19"/>
    <p:sldId id="276" r:id="rId20"/>
    <p:sldId id="272" r:id="rId21"/>
    <p:sldId id="273" r:id="rId2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205B28-3D7F-4E48-8506-BE5556B38B3B}" type="datetimeFigureOut">
              <a:rPr lang="en-GB" smtClean="0"/>
              <a:pPr/>
              <a:t>31/07/2013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C6918EB-1CE4-447B-A764-16CFC44C79B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205B28-3D7F-4E48-8506-BE5556B38B3B}" type="datetimeFigureOut">
              <a:rPr lang="en-GB" smtClean="0"/>
              <a:pPr/>
              <a:t>31/07/2013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C6918EB-1CE4-447B-A764-16CFC44C79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205B28-3D7F-4E48-8506-BE5556B38B3B}" type="datetimeFigureOut">
              <a:rPr lang="en-GB" smtClean="0"/>
              <a:pPr/>
              <a:t>31/07/2013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C6918EB-1CE4-447B-A764-16CFC44C79B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205B28-3D7F-4E48-8506-BE5556B38B3B}" type="datetimeFigureOut">
              <a:rPr lang="en-GB" smtClean="0"/>
              <a:pPr/>
              <a:t>31/07/2013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C6918EB-1CE4-447B-A764-16CFC44C79B9}"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205B28-3D7F-4E48-8506-BE5556B38B3B}" type="datetimeFigureOut">
              <a:rPr lang="en-GB" smtClean="0"/>
              <a:pPr/>
              <a:t>31/07/2013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C6918EB-1CE4-447B-A764-16CFC44C79B9}"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205B28-3D7F-4E48-8506-BE5556B38B3B}" type="datetimeFigureOut">
              <a:rPr lang="en-GB" smtClean="0"/>
              <a:pPr/>
              <a:t>31/07/2013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C6918EB-1CE4-447B-A764-16CFC44C79B9}"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205B28-3D7F-4E48-8506-BE5556B38B3B}" type="datetimeFigureOut">
              <a:rPr lang="en-GB" smtClean="0"/>
              <a:pPr/>
              <a:t>31/07/2013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C6918EB-1CE4-447B-A764-16CFC44C79B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205B28-3D7F-4E48-8506-BE5556B38B3B}" type="datetimeFigureOut">
              <a:rPr lang="en-GB" smtClean="0"/>
              <a:pPr/>
              <a:t>31/07/2013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C6918EB-1CE4-447B-A764-16CFC44C79B9}"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205B28-3D7F-4E48-8506-BE5556B38B3B}" type="datetimeFigureOut">
              <a:rPr lang="en-GB" smtClean="0"/>
              <a:pPr/>
              <a:t>31/07/2013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C6918EB-1CE4-447B-A764-16CFC44C79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205B28-3D7F-4E48-8506-BE5556B38B3B}" type="datetimeFigureOut">
              <a:rPr lang="en-GB" smtClean="0"/>
              <a:pPr/>
              <a:t>31/07/2013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C6918EB-1CE4-447B-A764-16CFC44C79B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205B28-3D7F-4E48-8506-BE5556B38B3B}" type="datetimeFigureOut">
              <a:rPr lang="en-GB" smtClean="0"/>
              <a:pPr/>
              <a:t>31/07/2013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C6918EB-1CE4-447B-A764-16CFC44C79B9}"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205B28-3D7F-4E48-8506-BE5556B38B3B}" type="datetimeFigureOut">
              <a:rPr lang="en-GB" smtClean="0"/>
              <a:pPr/>
              <a:t>31/07/2013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C6918EB-1CE4-447B-A764-16CFC44C79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2134562"/>
          </a:xfrm>
        </p:spPr>
        <p:txBody>
          <a:bodyPr>
            <a:noAutofit/>
          </a:bodyPr>
          <a:lstStyle/>
          <a:p>
            <a:pPr algn="ctr"/>
            <a:r>
              <a:rPr lang="en-GB" sz="1800" dirty="0" smtClean="0"/>
              <a:t>Renfrewshire Council : Education and Leisure Services </a:t>
            </a:r>
            <a:br>
              <a:rPr lang="en-GB" sz="1800" dirty="0" smtClean="0"/>
            </a:br>
            <a:r>
              <a:rPr lang="en-GB" sz="3600" dirty="0" smtClean="0"/>
              <a:t/>
            </a:r>
            <a:br>
              <a:rPr lang="en-GB" sz="3600" dirty="0" smtClean="0"/>
            </a:br>
            <a:r>
              <a:rPr lang="en-GB" sz="3600" dirty="0" smtClean="0"/>
              <a:t>St John </a:t>
            </a:r>
            <a:r>
              <a:rPr lang="en-GB" sz="3600" dirty="0" err="1" smtClean="0"/>
              <a:t>Bosco</a:t>
            </a:r>
            <a:r>
              <a:rPr lang="en-GB" sz="3600" dirty="0" smtClean="0"/>
              <a:t> Primary School and Nursery Class</a:t>
            </a:r>
            <a:endParaRPr lang="en-GB" sz="3600" dirty="0"/>
          </a:p>
        </p:txBody>
      </p:sp>
      <p:sp>
        <p:nvSpPr>
          <p:cNvPr id="3" name="Subtitle 2"/>
          <p:cNvSpPr>
            <a:spLocks noGrp="1"/>
          </p:cNvSpPr>
          <p:nvPr>
            <p:ph type="subTitle" idx="1"/>
          </p:nvPr>
        </p:nvSpPr>
        <p:spPr/>
        <p:txBody>
          <a:bodyPr/>
          <a:lstStyle/>
          <a:p>
            <a:pPr algn="ctr"/>
            <a:r>
              <a:rPr lang="en-GB" dirty="0" smtClean="0"/>
              <a:t>Rights Respecting School</a:t>
            </a:r>
            <a:endParaRPr lang="en-GB" dirty="0"/>
          </a:p>
        </p:txBody>
      </p:sp>
      <p:pic>
        <p:nvPicPr>
          <p:cNvPr id="4" name="Picture 3" descr="education logo.jpg"/>
          <p:cNvPicPr>
            <a:picLocks noChangeAspect="1"/>
          </p:cNvPicPr>
          <p:nvPr/>
        </p:nvPicPr>
        <p:blipFill>
          <a:blip r:embed="rId2" cstate="print"/>
          <a:stretch>
            <a:fillRect/>
          </a:stretch>
        </p:blipFill>
        <p:spPr>
          <a:xfrm>
            <a:off x="228601" y="152400"/>
            <a:ext cx="839146" cy="914400"/>
          </a:xfrm>
          <a:prstGeom prst="rect">
            <a:avLst/>
          </a:prstGeom>
        </p:spPr>
      </p:pic>
      <p:pic>
        <p:nvPicPr>
          <p:cNvPr id="5" name="Picture 4" descr="SJB badge.bmp"/>
          <p:cNvPicPr/>
          <p:nvPr/>
        </p:nvPicPr>
        <p:blipFill>
          <a:blip r:embed="rId3" cstate="print"/>
          <a:stretch>
            <a:fillRect/>
          </a:stretch>
        </p:blipFill>
        <p:spPr>
          <a:xfrm>
            <a:off x="8153400" y="152400"/>
            <a:ext cx="838200" cy="838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dirty="0" smtClean="0"/>
              <a:t>UNCRC</a:t>
            </a:r>
            <a:endParaRPr lang="en-GB" dirty="0"/>
          </a:p>
        </p:txBody>
      </p:sp>
      <p:sp>
        <p:nvSpPr>
          <p:cNvPr id="5" name="Text Placeholder 4"/>
          <p:cNvSpPr>
            <a:spLocks noGrp="1"/>
          </p:cNvSpPr>
          <p:nvPr>
            <p:ph type="body" idx="1"/>
          </p:nvPr>
        </p:nvSpPr>
        <p:spPr/>
        <p:txBody>
          <a:bodyPr/>
          <a:lstStyle/>
          <a:p>
            <a:endParaRPr lang="en-GB"/>
          </a:p>
        </p:txBody>
      </p:sp>
      <p:sp>
        <p:nvSpPr>
          <p:cNvPr id="7" name="Text Placeholder 6"/>
          <p:cNvSpPr>
            <a:spLocks noGrp="1"/>
          </p:cNvSpPr>
          <p:nvPr>
            <p:ph type="body" sz="half" idx="3"/>
          </p:nvPr>
        </p:nvSpPr>
        <p:spPr/>
        <p:txBody>
          <a:bodyPr/>
          <a:lstStyle/>
          <a:p>
            <a:endParaRPr lang="en-GB"/>
          </a:p>
        </p:txBody>
      </p:sp>
      <p:sp>
        <p:nvSpPr>
          <p:cNvPr id="6" name="Content Placeholder 5"/>
          <p:cNvSpPr>
            <a:spLocks noGrp="1"/>
          </p:cNvSpPr>
          <p:nvPr>
            <p:ph sz="quarter" idx="2"/>
          </p:nvPr>
        </p:nvSpPr>
        <p:spPr/>
        <p:txBody>
          <a:bodyPr>
            <a:normAutofit/>
          </a:bodyPr>
          <a:lstStyle/>
          <a:p>
            <a:pPr>
              <a:buNone/>
            </a:pPr>
            <a:r>
              <a:rPr lang="en-GB" sz="4000" dirty="0" smtClean="0"/>
              <a:t>Universality</a:t>
            </a:r>
            <a:endParaRPr lang="en-GB" sz="4000" dirty="0"/>
          </a:p>
        </p:txBody>
      </p:sp>
      <p:sp>
        <p:nvSpPr>
          <p:cNvPr id="8" name="Content Placeholder 7"/>
          <p:cNvSpPr>
            <a:spLocks noGrp="1"/>
          </p:cNvSpPr>
          <p:nvPr>
            <p:ph sz="quarter" idx="4"/>
          </p:nvPr>
        </p:nvSpPr>
        <p:spPr/>
        <p:txBody>
          <a:bodyPr>
            <a:normAutofit/>
          </a:bodyPr>
          <a:lstStyle/>
          <a:p>
            <a:pPr>
              <a:buNone/>
            </a:pPr>
            <a:r>
              <a:rPr lang="en-GB" sz="3200" dirty="0" err="1" smtClean="0"/>
              <a:t>Unconditionality</a:t>
            </a:r>
            <a:endParaRPr lang="en-GB"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8686800" cy="4483291"/>
          </a:xfrm>
        </p:spPr>
        <p:txBody>
          <a:bodyPr/>
          <a:lstStyle/>
          <a:p>
            <a:pPr>
              <a:buNone/>
            </a:pPr>
            <a:r>
              <a:rPr lang="en-GB" dirty="0" smtClean="0"/>
              <a:t>   Article </a:t>
            </a:r>
            <a:r>
              <a:rPr lang="en-GB" dirty="0" smtClean="0"/>
              <a:t>3</a:t>
            </a:r>
          </a:p>
          <a:p>
            <a:pPr>
              <a:buNone/>
            </a:pPr>
            <a:r>
              <a:rPr lang="en-GB" dirty="0" smtClean="0"/>
              <a:t>   All </a:t>
            </a:r>
            <a:r>
              <a:rPr lang="en-GB" dirty="0" smtClean="0"/>
              <a:t>organisations concerned with </a:t>
            </a:r>
            <a:r>
              <a:rPr lang="en-GB" dirty="0" smtClean="0"/>
              <a:t>children should </a:t>
            </a:r>
            <a:r>
              <a:rPr lang="en-GB" dirty="0" smtClean="0"/>
              <a:t>work towards what is best for the child.</a:t>
            </a:r>
          </a:p>
          <a:p>
            <a:pPr>
              <a:buNone/>
            </a:pPr>
            <a:endParaRPr lang="en-GB" dirty="0" smtClean="0"/>
          </a:p>
          <a:p>
            <a:pPr>
              <a:buNone/>
            </a:pPr>
            <a:r>
              <a:rPr lang="en-GB" dirty="0" smtClean="0"/>
              <a:t>  Article </a:t>
            </a:r>
            <a:r>
              <a:rPr lang="en-GB" dirty="0" smtClean="0"/>
              <a:t>4</a:t>
            </a:r>
          </a:p>
          <a:p>
            <a:pPr>
              <a:buNone/>
            </a:pPr>
            <a:r>
              <a:rPr lang="en-GB" dirty="0" smtClean="0"/>
              <a:t>  Governments </a:t>
            </a:r>
            <a:r>
              <a:rPr lang="en-GB" dirty="0" smtClean="0"/>
              <a:t>should make these </a:t>
            </a:r>
            <a:r>
              <a:rPr lang="en-GB" dirty="0" smtClean="0"/>
              <a:t>rights available </a:t>
            </a:r>
            <a:r>
              <a:rPr lang="en-GB" dirty="0" smtClean="0"/>
              <a:t>to children.</a:t>
            </a:r>
            <a:endParaRPr lang="en-GB" dirty="0"/>
          </a:p>
        </p:txBody>
      </p:sp>
      <p:sp>
        <p:nvSpPr>
          <p:cNvPr id="3" name="Title 2"/>
          <p:cNvSpPr>
            <a:spLocks noGrp="1"/>
          </p:cNvSpPr>
          <p:nvPr>
            <p:ph type="title"/>
          </p:nvPr>
        </p:nvSpPr>
        <p:spPr/>
        <p:txBody>
          <a:bodyPr/>
          <a:lstStyle/>
          <a:p>
            <a:r>
              <a:rPr lang="en-GB" dirty="0" smtClean="0"/>
              <a:t>Articles of the UNCRC</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47800"/>
            <a:ext cx="8610600" cy="4559491"/>
          </a:xfrm>
        </p:spPr>
        <p:txBody>
          <a:bodyPr/>
          <a:lstStyle/>
          <a:p>
            <a:pPr>
              <a:buNone/>
            </a:pPr>
            <a:r>
              <a:rPr lang="en-GB" dirty="0" smtClean="0"/>
              <a:t>  Article </a:t>
            </a:r>
            <a:r>
              <a:rPr lang="en-GB" dirty="0" smtClean="0"/>
              <a:t>5</a:t>
            </a:r>
          </a:p>
          <a:p>
            <a:pPr>
              <a:buNone/>
            </a:pPr>
            <a:r>
              <a:rPr lang="en-GB" dirty="0" smtClean="0"/>
              <a:t>  Governments </a:t>
            </a:r>
            <a:r>
              <a:rPr lang="en-GB" dirty="0" smtClean="0"/>
              <a:t>should respect rights and responsibilities of families to direct and guide their children so that, as they grow, they learn to use their rights properly.</a:t>
            </a:r>
          </a:p>
          <a:p>
            <a:pPr>
              <a:buNone/>
            </a:pPr>
            <a:endParaRPr lang="en-GB" dirty="0" smtClean="0"/>
          </a:p>
          <a:p>
            <a:pPr>
              <a:buNone/>
            </a:pPr>
            <a:r>
              <a:rPr lang="en-GB" dirty="0" smtClean="0"/>
              <a:t>  Article </a:t>
            </a:r>
            <a:r>
              <a:rPr lang="en-GB" dirty="0" smtClean="0"/>
              <a:t>6</a:t>
            </a:r>
          </a:p>
          <a:p>
            <a:pPr>
              <a:buNone/>
            </a:pPr>
            <a:r>
              <a:rPr lang="en-GB" dirty="0" smtClean="0"/>
              <a:t>  All </a:t>
            </a:r>
            <a:r>
              <a:rPr lang="en-GB" dirty="0" smtClean="0"/>
              <a:t>children have the right to life.  Governments should ensure that children survive and develop healthily.</a:t>
            </a:r>
            <a:endParaRPr lang="en-GB" dirty="0"/>
          </a:p>
        </p:txBody>
      </p:sp>
      <p:sp>
        <p:nvSpPr>
          <p:cNvPr id="3" name="Title 2"/>
          <p:cNvSpPr>
            <a:spLocks noGrp="1"/>
          </p:cNvSpPr>
          <p:nvPr>
            <p:ph type="title"/>
          </p:nvPr>
        </p:nvSpPr>
        <p:spPr>
          <a:xfrm>
            <a:off x="381000" y="274638"/>
            <a:ext cx="8305800" cy="1143000"/>
          </a:xfrm>
        </p:spPr>
        <p:txBody>
          <a:bodyPr/>
          <a:lstStyle/>
          <a:p>
            <a:r>
              <a:rPr lang="en-GB" dirty="0" smtClean="0"/>
              <a:t>Articles of the UNCRC</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686800" cy="4559491"/>
          </a:xfrm>
        </p:spPr>
        <p:txBody>
          <a:bodyPr/>
          <a:lstStyle/>
          <a:p>
            <a:pPr>
              <a:buNone/>
            </a:pPr>
            <a:r>
              <a:rPr lang="en-GB" dirty="0" smtClean="0"/>
              <a:t>  Think </a:t>
            </a:r>
            <a:r>
              <a:rPr lang="en-GB" dirty="0" smtClean="0"/>
              <a:t>about article 6 – the right to life.</a:t>
            </a:r>
          </a:p>
          <a:p>
            <a:pPr>
              <a:buNone/>
            </a:pPr>
            <a:endParaRPr lang="en-GB" dirty="0" smtClean="0"/>
          </a:p>
          <a:p>
            <a:pPr algn="just">
              <a:buNone/>
            </a:pPr>
            <a:r>
              <a:rPr lang="en-GB" dirty="0" smtClean="0"/>
              <a:t>  What </a:t>
            </a:r>
            <a:r>
              <a:rPr lang="en-GB" dirty="0" smtClean="0"/>
              <a:t>responsibilities do you have in this?</a:t>
            </a:r>
          </a:p>
          <a:p>
            <a:pPr algn="just">
              <a:buNone/>
            </a:pPr>
            <a:r>
              <a:rPr lang="en-GB" dirty="0" smtClean="0"/>
              <a:t>  Talk </a:t>
            </a:r>
            <a:r>
              <a:rPr lang="en-GB" dirty="0" smtClean="0"/>
              <a:t>to your shoulder partner and find 3 responsibilities which you have if you have the right to life.</a:t>
            </a:r>
            <a:endParaRPr lang="en-GB" dirty="0"/>
          </a:p>
        </p:txBody>
      </p:sp>
      <p:sp>
        <p:nvSpPr>
          <p:cNvPr id="3" name="Title 2"/>
          <p:cNvSpPr>
            <a:spLocks noGrp="1"/>
          </p:cNvSpPr>
          <p:nvPr>
            <p:ph type="title"/>
          </p:nvPr>
        </p:nvSpPr>
        <p:spPr/>
        <p:txBody>
          <a:bodyPr/>
          <a:lstStyle/>
          <a:p>
            <a:r>
              <a:rPr lang="en-GB" dirty="0" smtClean="0"/>
              <a:t>TASK</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371600"/>
            <a:ext cx="8686800" cy="4635691"/>
          </a:xfrm>
        </p:spPr>
        <p:txBody>
          <a:bodyPr/>
          <a:lstStyle/>
          <a:p>
            <a:pPr>
              <a:buNone/>
            </a:pPr>
            <a:r>
              <a:rPr lang="en-GB" dirty="0" smtClean="0"/>
              <a:t>   Article </a:t>
            </a:r>
            <a:r>
              <a:rPr lang="en-GB" dirty="0" smtClean="0"/>
              <a:t>7 </a:t>
            </a:r>
          </a:p>
          <a:p>
            <a:pPr>
              <a:buNone/>
            </a:pPr>
            <a:r>
              <a:rPr lang="en-GB" dirty="0" smtClean="0"/>
              <a:t>   All </a:t>
            </a:r>
            <a:r>
              <a:rPr lang="en-GB" dirty="0" smtClean="0"/>
              <a:t>children have right to a legally </a:t>
            </a:r>
            <a:r>
              <a:rPr lang="en-GB" dirty="0" smtClean="0"/>
              <a:t>registered   name </a:t>
            </a:r>
            <a:r>
              <a:rPr lang="en-GB" dirty="0" smtClean="0"/>
              <a:t>and nationality.  Also the right to know and, as far as possible, to be cared for by their parents.</a:t>
            </a:r>
          </a:p>
          <a:p>
            <a:pPr>
              <a:buNone/>
            </a:pPr>
            <a:endParaRPr lang="en-GB" dirty="0" smtClean="0"/>
          </a:p>
          <a:p>
            <a:pPr>
              <a:buNone/>
            </a:pPr>
            <a:r>
              <a:rPr lang="en-GB" dirty="0" smtClean="0"/>
              <a:t>   What </a:t>
            </a:r>
            <a:r>
              <a:rPr lang="en-GB" dirty="0" smtClean="0"/>
              <a:t>responsibilities do we have to ensure others receive this right?</a:t>
            </a:r>
            <a:endParaRPr lang="en-GB" dirty="0"/>
          </a:p>
        </p:txBody>
      </p:sp>
      <p:sp>
        <p:nvSpPr>
          <p:cNvPr id="3" name="Title 2"/>
          <p:cNvSpPr>
            <a:spLocks noGrp="1"/>
          </p:cNvSpPr>
          <p:nvPr>
            <p:ph type="title"/>
          </p:nvPr>
        </p:nvSpPr>
        <p:spPr>
          <a:xfrm>
            <a:off x="381000" y="274638"/>
            <a:ext cx="8305800" cy="1143000"/>
          </a:xfrm>
        </p:spPr>
        <p:txBody>
          <a:bodyPr/>
          <a:lstStyle/>
          <a:p>
            <a:r>
              <a:rPr lang="en-GB" dirty="0" smtClean="0"/>
              <a:t>Articles of the UNCRC</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b="1" dirty="0" smtClean="0"/>
              <a:t>Monday – alternate weeks with </a:t>
            </a:r>
            <a:r>
              <a:rPr lang="en-GB" b="1" dirty="0" err="1" smtClean="0"/>
              <a:t>Bargarran</a:t>
            </a:r>
            <a:r>
              <a:rPr lang="en-GB" b="1" dirty="0" smtClean="0"/>
              <a:t> PS (P2 + P3)</a:t>
            </a:r>
          </a:p>
          <a:p>
            <a:r>
              <a:rPr lang="en-GB" b="1" dirty="0" smtClean="0"/>
              <a:t>Tuesday – </a:t>
            </a:r>
            <a:r>
              <a:rPr lang="en-GB" b="1" dirty="0" err="1" smtClean="0"/>
              <a:t>Bargarran</a:t>
            </a:r>
            <a:r>
              <a:rPr lang="en-GB" b="1" dirty="0" smtClean="0"/>
              <a:t> PS</a:t>
            </a:r>
          </a:p>
          <a:p>
            <a:r>
              <a:rPr lang="en-GB" b="1" dirty="0" smtClean="0"/>
              <a:t>Wednesday – </a:t>
            </a:r>
            <a:r>
              <a:rPr lang="en-GB" b="1" dirty="0" err="1" smtClean="0"/>
              <a:t>Bargarran</a:t>
            </a:r>
            <a:r>
              <a:rPr lang="en-GB" b="1" dirty="0" smtClean="0"/>
              <a:t> PS</a:t>
            </a:r>
          </a:p>
          <a:p>
            <a:r>
              <a:rPr lang="en-GB" b="1" dirty="0" smtClean="0"/>
              <a:t>Thursday – St John </a:t>
            </a:r>
            <a:r>
              <a:rPr lang="en-GB" b="1" dirty="0" err="1" smtClean="0"/>
              <a:t>Bosco</a:t>
            </a:r>
            <a:r>
              <a:rPr lang="en-GB" b="1" dirty="0" smtClean="0"/>
              <a:t> PS (P4 + P5)</a:t>
            </a:r>
          </a:p>
          <a:p>
            <a:r>
              <a:rPr lang="en-GB" b="1" dirty="0" smtClean="0"/>
              <a:t>Friday – St John </a:t>
            </a:r>
            <a:r>
              <a:rPr lang="en-GB" b="1" dirty="0" err="1" smtClean="0"/>
              <a:t>Bosco</a:t>
            </a:r>
            <a:r>
              <a:rPr lang="en-GB" b="1" dirty="0" smtClean="0"/>
              <a:t> PS (P6 + P7)</a:t>
            </a:r>
          </a:p>
          <a:p>
            <a:endParaRPr lang="en-GB" b="1" dirty="0" smtClean="0"/>
          </a:p>
          <a:p>
            <a:endParaRPr lang="en-GB" b="1" dirty="0" smtClean="0"/>
          </a:p>
          <a:p>
            <a:r>
              <a:rPr lang="en-GB" b="1" dirty="0" smtClean="0"/>
              <a:t>Monday 20 Aug – St John </a:t>
            </a:r>
            <a:r>
              <a:rPr lang="en-GB" b="1" dirty="0" err="1" smtClean="0"/>
              <a:t>Bosco</a:t>
            </a:r>
            <a:r>
              <a:rPr lang="en-GB" b="1" dirty="0" smtClean="0"/>
              <a:t> PS (P2 + P3)</a:t>
            </a:r>
          </a:p>
        </p:txBody>
      </p:sp>
      <p:sp>
        <p:nvSpPr>
          <p:cNvPr id="3" name="Title 2"/>
          <p:cNvSpPr>
            <a:spLocks noGrp="1"/>
          </p:cNvSpPr>
          <p:nvPr>
            <p:ph type="title"/>
          </p:nvPr>
        </p:nvSpPr>
        <p:spPr/>
        <p:txBody>
          <a:bodyPr/>
          <a:lstStyle/>
          <a:p>
            <a:r>
              <a:rPr lang="en-GB" dirty="0" smtClean="0"/>
              <a:t>MUGA – is this fair?</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525963"/>
          </a:xfrm>
        </p:spPr>
        <p:txBody>
          <a:bodyPr>
            <a:normAutofit/>
          </a:bodyPr>
          <a:lstStyle/>
          <a:p>
            <a:r>
              <a:rPr lang="en-GB" sz="3600" b="1" dirty="0" smtClean="0">
                <a:solidFill>
                  <a:srgbClr val="0070C0"/>
                </a:solidFill>
              </a:rPr>
              <a:t>Do you like the certificates we have just now?</a:t>
            </a:r>
          </a:p>
          <a:p>
            <a:r>
              <a:rPr lang="en-GB" sz="3600" b="1" dirty="0" smtClean="0">
                <a:solidFill>
                  <a:srgbClr val="00B050"/>
                </a:solidFill>
              </a:rPr>
              <a:t>Would you like different certificates?</a:t>
            </a:r>
          </a:p>
          <a:p>
            <a:r>
              <a:rPr lang="en-GB" sz="3600" b="1" dirty="0" smtClean="0">
                <a:solidFill>
                  <a:srgbClr val="FF0000"/>
                </a:solidFill>
              </a:rPr>
              <a:t>How many certificates do you think we should have each week?</a:t>
            </a:r>
            <a:endParaRPr lang="en-GB" sz="3600" b="1" dirty="0">
              <a:solidFill>
                <a:srgbClr val="FF0000"/>
              </a:solidFill>
            </a:endParaRPr>
          </a:p>
        </p:txBody>
      </p:sp>
      <p:sp>
        <p:nvSpPr>
          <p:cNvPr id="3" name="Title 2"/>
          <p:cNvSpPr>
            <a:spLocks noGrp="1"/>
          </p:cNvSpPr>
          <p:nvPr>
            <p:ph type="title"/>
          </p:nvPr>
        </p:nvSpPr>
        <p:spPr/>
        <p:txBody>
          <a:bodyPr>
            <a:normAutofit/>
          </a:bodyPr>
          <a:lstStyle/>
          <a:p>
            <a:r>
              <a:rPr lang="en-GB" dirty="0" smtClean="0"/>
              <a:t>Certificates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534400" cy="4559491"/>
          </a:xfrm>
        </p:spPr>
        <p:txBody>
          <a:bodyPr/>
          <a:lstStyle/>
          <a:p>
            <a:pPr>
              <a:buNone/>
            </a:pPr>
            <a:r>
              <a:rPr lang="en-GB" dirty="0" smtClean="0"/>
              <a:t>  In </a:t>
            </a:r>
            <a:r>
              <a:rPr lang="en-GB" dirty="0" smtClean="0"/>
              <a:t>your group, discuss the following and ask your P7 group leader to note down your group responses.</a:t>
            </a:r>
          </a:p>
          <a:p>
            <a:pPr>
              <a:buNone/>
            </a:pPr>
            <a:r>
              <a:rPr lang="en-GB" dirty="0" smtClean="0"/>
              <a:t>  Remember </a:t>
            </a:r>
            <a:r>
              <a:rPr lang="en-GB" dirty="0" smtClean="0"/>
              <a:t>– you are trying to get overall group agreement, so you must go with what the majority of group decide.</a:t>
            </a:r>
          </a:p>
          <a:p>
            <a:pPr>
              <a:buNone/>
            </a:pPr>
            <a:endParaRPr lang="en-GB" dirty="0" smtClean="0"/>
          </a:p>
          <a:p>
            <a:pPr>
              <a:buNone/>
            </a:pPr>
            <a:r>
              <a:rPr lang="en-GB" dirty="0" smtClean="0"/>
              <a:t>  Q</a:t>
            </a:r>
            <a:r>
              <a:rPr lang="en-GB" dirty="0" smtClean="0"/>
              <a:t>.  Do you like the certificates we have just now?</a:t>
            </a:r>
            <a:endParaRPr lang="en-GB" dirty="0"/>
          </a:p>
        </p:txBody>
      </p:sp>
      <p:sp>
        <p:nvSpPr>
          <p:cNvPr id="3" name="Title 2"/>
          <p:cNvSpPr>
            <a:spLocks noGrp="1"/>
          </p:cNvSpPr>
          <p:nvPr>
            <p:ph type="title"/>
          </p:nvPr>
        </p:nvSpPr>
        <p:spPr/>
        <p:txBody>
          <a:bodyPr/>
          <a:lstStyle/>
          <a:p>
            <a:r>
              <a:rPr lang="en-GB" dirty="0" err="1" smtClean="0"/>
              <a:t>Mulitstage</a:t>
            </a:r>
            <a:r>
              <a:rPr lang="en-GB" dirty="0" smtClean="0"/>
              <a:t> Talking Group Task</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686800" cy="4559491"/>
          </a:xfrm>
        </p:spPr>
        <p:txBody>
          <a:bodyPr/>
          <a:lstStyle/>
          <a:p>
            <a:pPr>
              <a:buNone/>
            </a:pPr>
            <a:r>
              <a:rPr lang="en-GB" dirty="0" smtClean="0"/>
              <a:t>  Q</a:t>
            </a:r>
            <a:r>
              <a:rPr lang="en-GB" dirty="0" smtClean="0"/>
              <a:t>. Would you like different certificates?</a:t>
            </a:r>
          </a:p>
          <a:p>
            <a:pPr>
              <a:buNone/>
            </a:pPr>
            <a:endParaRPr lang="en-GB" dirty="0" smtClean="0"/>
          </a:p>
          <a:p>
            <a:pPr>
              <a:buNone/>
            </a:pPr>
            <a:r>
              <a:rPr lang="en-GB" dirty="0" smtClean="0"/>
              <a:t>  Remember </a:t>
            </a:r>
            <a:r>
              <a:rPr lang="en-GB" dirty="0" smtClean="0"/>
              <a:t>to discuss in your group what kind of different certificates we could have.</a:t>
            </a:r>
            <a:endParaRPr lang="en-GB" dirty="0"/>
          </a:p>
        </p:txBody>
      </p:sp>
      <p:sp>
        <p:nvSpPr>
          <p:cNvPr id="3" name="Title 2"/>
          <p:cNvSpPr>
            <a:spLocks noGrp="1"/>
          </p:cNvSpPr>
          <p:nvPr>
            <p:ph type="title"/>
          </p:nvPr>
        </p:nvSpPr>
        <p:spPr>
          <a:xfrm>
            <a:off x="457200" y="274638"/>
            <a:ext cx="8229600" cy="1143000"/>
          </a:xfrm>
        </p:spPr>
        <p:txBody>
          <a:bodyPr/>
          <a:lstStyle/>
          <a:p>
            <a:r>
              <a:rPr lang="en-GB" dirty="0" smtClean="0"/>
              <a:t>Multistage group talking task 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dirty="0" smtClean="0"/>
              <a:t>Q.  How many certificates do you think we should have each week?</a:t>
            </a:r>
            <a:endParaRPr lang="en-GB" dirty="0"/>
          </a:p>
        </p:txBody>
      </p:sp>
      <p:sp>
        <p:nvSpPr>
          <p:cNvPr id="3" name="Title 2"/>
          <p:cNvSpPr>
            <a:spLocks noGrp="1"/>
          </p:cNvSpPr>
          <p:nvPr>
            <p:ph type="title"/>
          </p:nvPr>
        </p:nvSpPr>
        <p:spPr/>
        <p:txBody>
          <a:bodyPr/>
          <a:lstStyle/>
          <a:p>
            <a:r>
              <a:rPr lang="en-GB" dirty="0" smtClean="0"/>
              <a:t>Multistage group talking task 3</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Human rights are basic rights which everyone in the world should enjoy.</a:t>
            </a:r>
          </a:p>
          <a:p>
            <a:r>
              <a:rPr lang="en-GB" dirty="0" smtClean="0"/>
              <a:t>Unfortunately, not everyone in the world has their rights respected.</a:t>
            </a:r>
          </a:p>
          <a:p>
            <a:r>
              <a:rPr lang="en-GB" dirty="0" smtClean="0"/>
              <a:t>People do not always have their rights respected because of war, poverty and deprivation and other political reasons.</a:t>
            </a:r>
            <a:endParaRPr lang="en-GB" dirty="0"/>
          </a:p>
        </p:txBody>
      </p:sp>
      <p:sp>
        <p:nvSpPr>
          <p:cNvPr id="3" name="Title 2"/>
          <p:cNvSpPr>
            <a:spLocks noGrp="1"/>
          </p:cNvSpPr>
          <p:nvPr>
            <p:ph type="title"/>
          </p:nvPr>
        </p:nvSpPr>
        <p:spPr/>
        <p:txBody>
          <a:bodyPr/>
          <a:lstStyle/>
          <a:p>
            <a:r>
              <a:rPr lang="en-GB" dirty="0" smtClean="0"/>
              <a:t>What are Human Rights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5400" dirty="0" smtClean="0">
                <a:solidFill>
                  <a:schemeClr val="accent2">
                    <a:lumMod val="75000"/>
                  </a:schemeClr>
                </a:solidFill>
              </a:rPr>
              <a:t>Entering</a:t>
            </a:r>
          </a:p>
          <a:p>
            <a:r>
              <a:rPr lang="en-GB" sz="5400" dirty="0" smtClean="0">
                <a:solidFill>
                  <a:schemeClr val="accent2">
                    <a:lumMod val="75000"/>
                  </a:schemeClr>
                </a:solidFill>
              </a:rPr>
              <a:t>Exiting</a:t>
            </a:r>
          </a:p>
          <a:p>
            <a:r>
              <a:rPr lang="en-GB" sz="5400" dirty="0" smtClean="0">
                <a:solidFill>
                  <a:schemeClr val="accent2">
                    <a:lumMod val="75000"/>
                  </a:schemeClr>
                </a:solidFill>
              </a:rPr>
              <a:t>Procedures</a:t>
            </a:r>
          </a:p>
          <a:p>
            <a:r>
              <a:rPr lang="en-GB" sz="5400" dirty="0" smtClean="0">
                <a:solidFill>
                  <a:schemeClr val="accent2">
                    <a:lumMod val="75000"/>
                  </a:schemeClr>
                </a:solidFill>
              </a:rPr>
              <a:t>Manners</a:t>
            </a:r>
          </a:p>
          <a:p>
            <a:r>
              <a:rPr lang="en-GB" sz="5400" dirty="0" smtClean="0">
                <a:solidFill>
                  <a:schemeClr val="accent2">
                    <a:lumMod val="75000"/>
                  </a:schemeClr>
                </a:solidFill>
              </a:rPr>
              <a:t>Recycling</a:t>
            </a:r>
            <a:endParaRPr lang="en-GB" sz="5400" dirty="0">
              <a:solidFill>
                <a:schemeClr val="accent2">
                  <a:lumMod val="75000"/>
                </a:schemeClr>
              </a:solidFill>
            </a:endParaRPr>
          </a:p>
        </p:txBody>
      </p:sp>
      <p:sp>
        <p:nvSpPr>
          <p:cNvPr id="3" name="Title 2"/>
          <p:cNvSpPr>
            <a:spLocks noGrp="1"/>
          </p:cNvSpPr>
          <p:nvPr>
            <p:ph type="title"/>
          </p:nvPr>
        </p:nvSpPr>
        <p:spPr/>
        <p:txBody>
          <a:bodyPr/>
          <a:lstStyle/>
          <a:p>
            <a:r>
              <a:rPr lang="en-GB" dirty="0" smtClean="0"/>
              <a:t>Lunch Hall</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4400" b="1" dirty="0" smtClean="0"/>
              <a:t>4 weeks today: Friday 14 Sep 2012</a:t>
            </a:r>
          </a:p>
          <a:p>
            <a:r>
              <a:rPr lang="en-GB" sz="4400" b="1" dirty="0" smtClean="0"/>
              <a:t>Mass: What hymns should we have?</a:t>
            </a:r>
          </a:p>
          <a:p>
            <a:r>
              <a:rPr lang="en-GB" sz="4400" b="1" dirty="0" smtClean="0"/>
              <a:t>Choir to sing?</a:t>
            </a:r>
          </a:p>
          <a:p>
            <a:r>
              <a:rPr lang="en-GB" sz="4400" b="1" dirty="0" smtClean="0"/>
              <a:t>Who has a gift to share?</a:t>
            </a:r>
          </a:p>
        </p:txBody>
      </p:sp>
      <p:sp>
        <p:nvSpPr>
          <p:cNvPr id="3" name="Title 2"/>
          <p:cNvSpPr>
            <a:spLocks noGrp="1"/>
          </p:cNvSpPr>
          <p:nvPr>
            <p:ph type="title"/>
          </p:nvPr>
        </p:nvSpPr>
        <p:spPr/>
        <p:txBody>
          <a:bodyPr/>
          <a:lstStyle/>
          <a:p>
            <a:r>
              <a:rPr lang="en-GB" dirty="0" smtClean="0"/>
              <a:t>40 Years Celebration</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school where children want to achieve – to be the best they can be.</a:t>
            </a:r>
          </a:p>
          <a:p>
            <a:r>
              <a:rPr lang="en-GB" dirty="0" smtClean="0"/>
              <a:t>A school where everyone feels included, that they belong and that they matter.</a:t>
            </a:r>
          </a:p>
          <a:p>
            <a:r>
              <a:rPr lang="en-GB" dirty="0" smtClean="0"/>
              <a:t>A school where everyone understands both their rights and their responsibilities.</a:t>
            </a:r>
            <a:endParaRPr lang="en-GB" dirty="0"/>
          </a:p>
        </p:txBody>
      </p:sp>
      <p:sp>
        <p:nvSpPr>
          <p:cNvPr id="3" name="Title 2"/>
          <p:cNvSpPr>
            <a:spLocks noGrp="1"/>
          </p:cNvSpPr>
          <p:nvPr>
            <p:ph type="title"/>
          </p:nvPr>
        </p:nvSpPr>
        <p:spPr/>
        <p:txBody>
          <a:bodyPr/>
          <a:lstStyle/>
          <a:p>
            <a:r>
              <a:rPr lang="en-GB" dirty="0" smtClean="0"/>
              <a:t>Is a Rights Respecting School</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It helps us to achieve – to be the best we can be.</a:t>
            </a:r>
          </a:p>
          <a:p>
            <a:r>
              <a:rPr lang="en-GB" dirty="0" smtClean="0"/>
              <a:t>It helps us to be good Christians – to be Effective Contributors, Responsible Citizens, Successful Learners and Confident Individuals.</a:t>
            </a:r>
          </a:p>
          <a:p>
            <a:r>
              <a:rPr lang="en-GB" dirty="0" smtClean="0"/>
              <a:t>It helps us to know and understand our own rights and responsibilities, and helps us to make sure other people receive their rights.</a:t>
            </a:r>
            <a:endParaRPr lang="en-GB" dirty="0"/>
          </a:p>
        </p:txBody>
      </p:sp>
      <p:sp>
        <p:nvSpPr>
          <p:cNvPr id="3" name="Title 2"/>
          <p:cNvSpPr>
            <a:spLocks noGrp="1"/>
          </p:cNvSpPr>
          <p:nvPr>
            <p:ph type="title"/>
          </p:nvPr>
        </p:nvSpPr>
        <p:spPr/>
        <p:txBody>
          <a:bodyPr>
            <a:normAutofit fontScale="90000"/>
          </a:bodyPr>
          <a:lstStyle/>
          <a:p>
            <a:r>
              <a:rPr lang="en-GB" dirty="0" smtClean="0"/>
              <a:t>Why are we a Rights Respecting School?</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By helping other people receive their rights, we are good Global Citizens.</a:t>
            </a:r>
          </a:p>
          <a:p>
            <a:r>
              <a:rPr lang="en-GB" dirty="0" smtClean="0"/>
              <a:t>It helps us to participate and to know that we can make decisions that affect us.</a:t>
            </a:r>
            <a:endParaRPr lang="en-GB" dirty="0"/>
          </a:p>
        </p:txBody>
      </p:sp>
      <p:sp>
        <p:nvSpPr>
          <p:cNvPr id="3" name="Title 2"/>
          <p:cNvSpPr>
            <a:spLocks noGrp="1"/>
          </p:cNvSpPr>
          <p:nvPr>
            <p:ph type="title"/>
          </p:nvPr>
        </p:nvSpPr>
        <p:spPr/>
        <p:txBody>
          <a:bodyPr>
            <a:normAutofit fontScale="90000"/>
          </a:bodyPr>
          <a:lstStyle/>
          <a:p>
            <a:r>
              <a:rPr lang="en-GB" dirty="0" smtClean="0"/>
              <a:t>Why are we a Rights Respecting School?</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convention is an agreement between countries.</a:t>
            </a:r>
          </a:p>
          <a:p>
            <a:r>
              <a:rPr lang="en-GB" dirty="0" smtClean="0"/>
              <a:t>192 countries of the world have agreed to the UNCRC – they make sure that their country allows all children to receive their rights.</a:t>
            </a:r>
          </a:p>
          <a:p>
            <a:r>
              <a:rPr lang="en-GB" dirty="0" smtClean="0"/>
              <a:t>2 countries have not signed up to the UNCRC – the USA and Somalia.</a:t>
            </a:r>
          </a:p>
          <a:p>
            <a:r>
              <a:rPr lang="en-GB" dirty="0" smtClean="0"/>
              <a:t>The UNCRC lists all the rights (called articles) that we should receive.</a:t>
            </a:r>
          </a:p>
          <a:p>
            <a:r>
              <a:rPr lang="en-GB" dirty="0" smtClean="0"/>
              <a:t>There are 54 articles of the UNCRC</a:t>
            </a:r>
            <a:endParaRPr lang="en-GB" dirty="0"/>
          </a:p>
        </p:txBody>
      </p:sp>
      <p:sp>
        <p:nvSpPr>
          <p:cNvPr id="3" name="Title 2"/>
          <p:cNvSpPr>
            <a:spLocks noGrp="1"/>
          </p:cNvSpPr>
          <p:nvPr>
            <p:ph type="title"/>
          </p:nvPr>
        </p:nvSpPr>
        <p:spPr/>
        <p:txBody>
          <a:bodyPr>
            <a:normAutofit fontScale="90000"/>
          </a:bodyPr>
          <a:lstStyle/>
          <a:p>
            <a:r>
              <a:rPr lang="en-GB" dirty="0" smtClean="0"/>
              <a:t>The United Nations Convention on the Rights of the Child</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534400" cy="4572000"/>
          </a:xfrm>
        </p:spPr>
        <p:txBody>
          <a:bodyPr lIns="0" tIns="0" rIns="0" bIns="0" numCol="1"/>
          <a:lstStyle/>
          <a:p>
            <a:pPr>
              <a:buNone/>
            </a:pPr>
            <a:r>
              <a:rPr lang="en-GB" dirty="0" smtClean="0"/>
              <a:t>  Article </a:t>
            </a:r>
            <a:r>
              <a:rPr lang="en-GB" dirty="0" smtClean="0"/>
              <a:t>1</a:t>
            </a:r>
          </a:p>
          <a:p>
            <a:pPr>
              <a:buNone/>
            </a:pPr>
            <a:r>
              <a:rPr lang="en-GB" dirty="0" smtClean="0"/>
              <a:t>  Everyone </a:t>
            </a:r>
            <a:r>
              <a:rPr lang="en-GB" dirty="0" smtClean="0"/>
              <a:t>under the age of 18 has all the </a:t>
            </a:r>
            <a:r>
              <a:rPr lang="en-GB" dirty="0" smtClean="0"/>
              <a:t>rights in </a:t>
            </a:r>
            <a:r>
              <a:rPr lang="en-GB" dirty="0" smtClean="0"/>
              <a:t>the Convention.</a:t>
            </a:r>
          </a:p>
          <a:p>
            <a:pPr>
              <a:buNone/>
            </a:pPr>
            <a:endParaRPr lang="en-GB" dirty="0" smtClean="0"/>
          </a:p>
          <a:p>
            <a:pPr>
              <a:buNone/>
            </a:pPr>
            <a:r>
              <a:rPr lang="en-GB" dirty="0" smtClean="0"/>
              <a:t>  Article </a:t>
            </a:r>
            <a:r>
              <a:rPr lang="en-GB" dirty="0" smtClean="0"/>
              <a:t>2</a:t>
            </a:r>
          </a:p>
          <a:p>
            <a:pPr>
              <a:buNone/>
            </a:pPr>
            <a:r>
              <a:rPr lang="en-GB" dirty="0" smtClean="0"/>
              <a:t>  The </a:t>
            </a:r>
            <a:r>
              <a:rPr lang="en-GB" dirty="0" smtClean="0"/>
              <a:t>convention applies to everyone whatever </a:t>
            </a:r>
            <a:r>
              <a:rPr lang="en-GB" dirty="0" smtClean="0"/>
              <a:t>their race</a:t>
            </a:r>
            <a:r>
              <a:rPr lang="en-GB" dirty="0" smtClean="0"/>
              <a:t>, religion, abilities; whatever they think or say, whatever type of family they come from.</a:t>
            </a:r>
            <a:endParaRPr lang="en-GB" dirty="0"/>
          </a:p>
        </p:txBody>
      </p:sp>
      <p:sp>
        <p:nvSpPr>
          <p:cNvPr id="3" name="Title 2"/>
          <p:cNvSpPr>
            <a:spLocks noGrp="1"/>
          </p:cNvSpPr>
          <p:nvPr>
            <p:ph type="title"/>
          </p:nvPr>
        </p:nvSpPr>
        <p:spPr>
          <a:xfrm>
            <a:off x="533400" y="274638"/>
            <a:ext cx="8153400" cy="1143000"/>
          </a:xfrm>
        </p:spPr>
        <p:txBody>
          <a:bodyPr/>
          <a:lstStyle/>
          <a:p>
            <a:r>
              <a:rPr lang="en-GB" dirty="0" smtClean="0"/>
              <a:t>Articles of the UNCRC</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47800"/>
            <a:ext cx="8610600" cy="4559491"/>
          </a:xfrm>
        </p:spPr>
        <p:txBody>
          <a:bodyPr/>
          <a:lstStyle/>
          <a:p>
            <a:pPr>
              <a:buNone/>
            </a:pPr>
            <a:r>
              <a:rPr lang="en-GB" dirty="0" smtClean="0"/>
              <a:t>  Think </a:t>
            </a:r>
            <a:r>
              <a:rPr lang="en-GB" dirty="0" smtClean="0"/>
              <a:t>about the story on the next slide.</a:t>
            </a:r>
          </a:p>
          <a:p>
            <a:pPr>
              <a:buNone/>
            </a:pPr>
            <a:endParaRPr lang="en-GB" dirty="0" smtClean="0"/>
          </a:p>
          <a:p>
            <a:pPr>
              <a:buNone/>
            </a:pPr>
            <a:r>
              <a:rPr lang="en-GB" dirty="0" smtClean="0"/>
              <a:t>  Talk </a:t>
            </a:r>
            <a:r>
              <a:rPr lang="en-GB" dirty="0" smtClean="0"/>
              <a:t>with your shoulder partner about </a:t>
            </a:r>
            <a:r>
              <a:rPr lang="en-GB" dirty="0" smtClean="0"/>
              <a:t>what happened </a:t>
            </a:r>
            <a:r>
              <a:rPr lang="en-GB" dirty="0" smtClean="0"/>
              <a:t>in the story.  </a:t>
            </a:r>
          </a:p>
          <a:p>
            <a:pPr>
              <a:buNone/>
            </a:pPr>
            <a:endParaRPr lang="en-GB" dirty="0" smtClean="0"/>
          </a:p>
          <a:p>
            <a:pPr>
              <a:buNone/>
            </a:pPr>
            <a:r>
              <a:rPr lang="en-GB" dirty="0" smtClean="0"/>
              <a:t>  Do </a:t>
            </a:r>
            <a:r>
              <a:rPr lang="en-GB" dirty="0" smtClean="0"/>
              <a:t>you think this was correct?</a:t>
            </a:r>
            <a:endParaRPr lang="en-GB" dirty="0"/>
          </a:p>
        </p:txBody>
      </p:sp>
      <p:sp>
        <p:nvSpPr>
          <p:cNvPr id="3" name="Title 2"/>
          <p:cNvSpPr>
            <a:spLocks noGrp="1"/>
          </p:cNvSpPr>
          <p:nvPr>
            <p:ph type="title"/>
          </p:nvPr>
        </p:nvSpPr>
        <p:spPr>
          <a:xfrm>
            <a:off x="381000" y="274638"/>
            <a:ext cx="8305800" cy="1143000"/>
          </a:xfrm>
        </p:spPr>
        <p:txBody>
          <a:bodyPr/>
          <a:lstStyle/>
          <a:p>
            <a:r>
              <a:rPr lang="en-GB" dirty="0" smtClean="0"/>
              <a:t>Article 2 - Task</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04800"/>
            <a:ext cx="8534400" cy="5702491"/>
          </a:xfrm>
        </p:spPr>
        <p:txBody>
          <a:bodyPr>
            <a:normAutofit lnSpcReduction="10000"/>
          </a:bodyPr>
          <a:lstStyle/>
          <a:p>
            <a:pPr>
              <a:buNone/>
            </a:pPr>
            <a:r>
              <a:rPr lang="en-GB" dirty="0" smtClean="0"/>
              <a:t>   John </a:t>
            </a:r>
            <a:r>
              <a:rPr lang="en-GB" dirty="0" smtClean="0"/>
              <a:t>liked to push.  Every day in the playground, he ran about, shouting and pushing anyone who got in his way.  Everyone tried to tell him this was wrong, but John didn’t care.  He didn’t listen to anyone and just carried on in the same way.  </a:t>
            </a:r>
          </a:p>
          <a:p>
            <a:pPr>
              <a:buNone/>
            </a:pPr>
            <a:r>
              <a:rPr lang="en-GB" dirty="0" smtClean="0"/>
              <a:t>  One </a:t>
            </a:r>
            <a:r>
              <a:rPr lang="en-GB" dirty="0" smtClean="0"/>
              <a:t>day, John was called in to see the head teacher.  She had had a lot of complaints about John, and she was not happy.   She told John that other children in the school had the right to relax and play, and John was stopping them from doing this.  She told him that because he had rough play, he must stay and work in the classroom every break time until his behaviour improved.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334</TotalTime>
  <Words>950</Words>
  <Application>Microsoft Office PowerPoint</Application>
  <PresentationFormat>On-screen Show (4:3)</PresentationFormat>
  <Paragraphs>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Renfrewshire Council : Education and Leisure Services   St John Bosco Primary School and Nursery Class</vt:lpstr>
      <vt:lpstr>What are Human Rights</vt:lpstr>
      <vt:lpstr>Is a Rights Respecting School</vt:lpstr>
      <vt:lpstr>Why are we a Rights Respecting School?</vt:lpstr>
      <vt:lpstr>Why are we a Rights Respecting School?</vt:lpstr>
      <vt:lpstr>The United Nations Convention on the Rights of the Child</vt:lpstr>
      <vt:lpstr>Articles of the UNCRC</vt:lpstr>
      <vt:lpstr>Article 2 - Task</vt:lpstr>
      <vt:lpstr>Slide 9</vt:lpstr>
      <vt:lpstr>UNCRC</vt:lpstr>
      <vt:lpstr>Articles of the UNCRC</vt:lpstr>
      <vt:lpstr>Articles of the UNCRC</vt:lpstr>
      <vt:lpstr>TASK</vt:lpstr>
      <vt:lpstr>Articles of the UNCRC</vt:lpstr>
      <vt:lpstr>MUGA – is this fair?</vt:lpstr>
      <vt:lpstr>Certificates</vt:lpstr>
      <vt:lpstr>Mulitstage Talking Group Task</vt:lpstr>
      <vt:lpstr>Multistage group talking task 2</vt:lpstr>
      <vt:lpstr>Multistage group talking task 3</vt:lpstr>
      <vt:lpstr>Lunch Hall</vt:lpstr>
      <vt:lpstr>40 Years Celebration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John Bosco Primary School and Nursery Class</dc:title>
  <dc:creator>pjbboydn1</dc:creator>
  <cp:lastModifiedBy>fcgrantd1</cp:lastModifiedBy>
  <cp:revision>37</cp:revision>
  <dcterms:created xsi:type="dcterms:W3CDTF">2012-08-17T11:24:48Z</dcterms:created>
  <dcterms:modified xsi:type="dcterms:W3CDTF">2013-07-31T08:59:46Z</dcterms:modified>
</cp:coreProperties>
</file>