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 id="261" r:id="rId9"/>
    <p:sldId id="262" r:id="rId10"/>
    <p:sldId id="263" r:id="rId11"/>
    <p:sldId id="264" r:id="rId1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90FF3-51A4-4360-999E-798A7BC2F586}"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90FF3-51A4-4360-999E-798A7BC2F586}"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90FF3-51A4-4360-999E-798A7BC2F586}"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90FF3-51A4-4360-999E-798A7BC2F586}"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90FF3-51A4-4360-999E-798A7BC2F586}"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90FF3-51A4-4360-999E-798A7BC2F586}"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90FF3-51A4-4360-999E-798A7BC2F586}" type="datetimeFigureOut">
              <a:rPr lang="en-US" smtClean="0"/>
              <a:pPr/>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90FF3-51A4-4360-999E-798A7BC2F586}" type="datetimeFigureOut">
              <a:rPr lang="en-US" smtClean="0"/>
              <a:pPr/>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90FF3-51A4-4360-999E-798A7BC2F586}" type="datetimeFigureOut">
              <a:rPr lang="en-US" smtClean="0"/>
              <a:pPr/>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90FF3-51A4-4360-999E-798A7BC2F586}"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90FF3-51A4-4360-999E-798A7BC2F586}"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439B0-7C49-4181-9AFC-744320DCCE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90FF3-51A4-4360-999E-798A7BC2F586}" type="datetimeFigureOut">
              <a:rPr lang="en-US" smtClean="0"/>
              <a:pPr/>
              <a:t>7/31/2013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439B0-7C49-4181-9AFC-744320DCCE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340768"/>
            <a:ext cx="7772400" cy="1785949"/>
          </a:xfrm>
        </p:spPr>
        <p:txBody>
          <a:bodyPr>
            <a:normAutofit/>
          </a:bodyPr>
          <a:lstStyle/>
          <a:p>
            <a:r>
              <a:rPr lang="en-GB" sz="2800" b="1" dirty="0" smtClean="0">
                <a:latin typeface="Arial" pitchFamily="34" charset="0"/>
                <a:cs typeface="Arial" pitchFamily="34" charset="0"/>
              </a:rPr>
              <a:t>St John </a:t>
            </a:r>
            <a:r>
              <a:rPr lang="en-GB" sz="2800" b="1" dirty="0" err="1" smtClean="0">
                <a:latin typeface="Arial" pitchFamily="34" charset="0"/>
                <a:cs typeface="Arial" pitchFamily="34" charset="0"/>
              </a:rPr>
              <a:t>Bosco</a:t>
            </a:r>
            <a:r>
              <a:rPr lang="en-GB" sz="2800" b="1" dirty="0" smtClean="0">
                <a:latin typeface="Arial" pitchFamily="34" charset="0"/>
                <a:cs typeface="Arial" pitchFamily="34" charset="0"/>
              </a:rPr>
              <a:t> Primary School and Nursery Class</a:t>
            </a:r>
            <a:endParaRPr lang="en-US" sz="2800" b="1" dirty="0">
              <a:latin typeface="Arial" pitchFamily="34" charset="0"/>
              <a:cs typeface="Arial" pitchFamily="34" charset="0"/>
            </a:endParaRPr>
          </a:p>
        </p:txBody>
      </p:sp>
      <p:sp>
        <p:nvSpPr>
          <p:cNvPr id="5" name="TextBox 4"/>
          <p:cNvSpPr txBox="1"/>
          <p:nvPr/>
        </p:nvSpPr>
        <p:spPr>
          <a:xfrm>
            <a:off x="1456088" y="3429000"/>
            <a:ext cx="6572296" cy="830997"/>
          </a:xfrm>
          <a:prstGeom prst="rect">
            <a:avLst/>
          </a:prstGeom>
          <a:noFill/>
        </p:spPr>
        <p:txBody>
          <a:bodyPr wrap="square" rtlCol="0">
            <a:spAutoFit/>
          </a:bodyPr>
          <a:lstStyle/>
          <a:p>
            <a:pPr algn="ctr"/>
            <a:r>
              <a:rPr lang="en-GB" sz="2400" dirty="0" smtClean="0">
                <a:latin typeface="Arial" pitchFamily="34" charset="0"/>
                <a:cs typeface="Arial" pitchFamily="34" charset="0"/>
              </a:rPr>
              <a:t>Developing CFE through a Rights Respecting School Approach</a:t>
            </a:r>
            <a:endParaRPr lang="en-US" sz="2400"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79512" y="188640"/>
            <a:ext cx="1333748" cy="1142205"/>
          </a:xfrm>
          <a:prstGeom prst="rect">
            <a:avLst/>
          </a:prstGeom>
          <a:noFill/>
          <a:ln w="9525">
            <a:noFill/>
            <a:miter lim="800000"/>
            <a:headEnd/>
            <a:tailEnd/>
          </a:ln>
        </p:spPr>
      </p:pic>
      <p:sp>
        <p:nvSpPr>
          <p:cNvPr id="6" name="TextBox 5"/>
          <p:cNvSpPr txBox="1"/>
          <p:nvPr/>
        </p:nvSpPr>
        <p:spPr>
          <a:xfrm>
            <a:off x="1331640" y="764704"/>
            <a:ext cx="6552728" cy="369332"/>
          </a:xfrm>
          <a:prstGeom prst="rect">
            <a:avLst/>
          </a:prstGeom>
          <a:noFill/>
        </p:spPr>
        <p:txBody>
          <a:bodyPr wrap="square" rtlCol="0">
            <a:spAutoFit/>
          </a:bodyPr>
          <a:lstStyle/>
          <a:p>
            <a:pPr algn="ctr"/>
            <a:r>
              <a:rPr lang="en-GB" b="1" dirty="0" smtClean="0">
                <a:latin typeface="Arial" pitchFamily="34" charset="0"/>
                <a:cs typeface="Arial" pitchFamily="34" charset="0"/>
              </a:rPr>
              <a:t>Renfrewshire Council : Education and Leisure Services</a:t>
            </a:r>
            <a:endParaRPr lang="en-US" b="1" dirty="0">
              <a:latin typeface="Arial" pitchFamily="34" charset="0"/>
              <a:cs typeface="Arial" pitchFamily="34" charset="0"/>
            </a:endParaRPr>
          </a:p>
        </p:txBody>
      </p:sp>
      <p:pic>
        <p:nvPicPr>
          <p:cNvPr id="3" name="Picture 0" descr="SJB badge.bmp"/>
          <p:cNvPicPr>
            <a:picLocks noChangeAspect="1" noChangeArrowheads="1"/>
          </p:cNvPicPr>
          <p:nvPr/>
        </p:nvPicPr>
        <p:blipFill>
          <a:blip r:embed="rId3" cstate="print"/>
          <a:srcRect/>
          <a:stretch>
            <a:fillRect/>
          </a:stretch>
        </p:blipFill>
        <p:spPr bwMode="auto">
          <a:xfrm>
            <a:off x="7668344" y="116632"/>
            <a:ext cx="1297927" cy="126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RERC/RME</a:t>
            </a:r>
            <a:endParaRPr lang="en-US" dirty="0"/>
          </a:p>
        </p:txBody>
      </p:sp>
      <p:sp>
        <p:nvSpPr>
          <p:cNvPr id="4" name="Content Placeholder 3"/>
          <p:cNvSpPr>
            <a:spLocks noGrp="1"/>
          </p:cNvSpPr>
          <p:nvPr>
            <p:ph sz="half" idx="1"/>
          </p:nvPr>
        </p:nvSpPr>
        <p:spPr/>
        <p:txBody>
          <a:bodyPr>
            <a:normAutofit fontScale="92500" lnSpcReduction="20000"/>
          </a:bodyPr>
          <a:lstStyle/>
          <a:p>
            <a:pPr algn="ctr">
              <a:buNone/>
            </a:pPr>
            <a:r>
              <a:rPr lang="en-GB" dirty="0" smtClean="0"/>
              <a:t>“Catholic schools are communities which are open, welcoming and inclusive.  The Church expects that Catholic schools, working with parents and families, will seek to prepare pupils to find happiness and to lead lives of goodness, built upon Christian values, personal integrity and moral courage.”</a:t>
            </a:r>
          </a:p>
          <a:p>
            <a:pPr algn="r">
              <a:buNone/>
            </a:pPr>
            <a:r>
              <a:rPr lang="en-GB" sz="1200" i="1" dirty="0" smtClean="0"/>
              <a:t>This Is Our Faith page 3</a:t>
            </a:r>
            <a:endParaRPr lang="en-US" sz="1200" i="1" dirty="0"/>
          </a:p>
        </p:txBody>
      </p:sp>
      <p:sp>
        <p:nvSpPr>
          <p:cNvPr id="5" name="Content Placeholder 4"/>
          <p:cNvSpPr>
            <a:spLocks noGrp="1"/>
          </p:cNvSpPr>
          <p:nvPr>
            <p:ph sz="half" idx="2"/>
          </p:nvPr>
        </p:nvSpPr>
        <p:spPr/>
        <p:txBody>
          <a:bodyPr>
            <a:normAutofit fontScale="92500" lnSpcReduction="20000"/>
          </a:bodyPr>
          <a:lstStyle/>
          <a:p>
            <a:pPr algn="ctr">
              <a:buNone/>
            </a:pPr>
            <a:r>
              <a:rPr lang="en-GB" dirty="0" smtClean="0"/>
              <a:t>“Children and young people must become aware that beliefs and values are fundamental to the fabric of society in communities, local and global.”</a:t>
            </a:r>
          </a:p>
          <a:p>
            <a:pPr algn="r">
              <a:buNone/>
            </a:pPr>
            <a:r>
              <a:rPr lang="en-GB" sz="1600" i="1" dirty="0" smtClean="0"/>
              <a:t>Curriculum for Excellence, RME Principles and Practices page 1</a:t>
            </a:r>
            <a:endParaRPr lang="en-US" sz="17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83768" y="476672"/>
            <a:ext cx="4114800" cy="657994"/>
          </a:xfrm>
        </p:spPr>
        <p:txBody>
          <a:bodyPr>
            <a:normAutofit fontScale="90000"/>
          </a:bodyPr>
          <a:lstStyle/>
          <a:p>
            <a:pPr algn="ctr"/>
            <a:r>
              <a:rPr lang="en-GB" sz="3600" b="0" dirty="0" smtClean="0"/>
              <a:t>Health and Well Being</a:t>
            </a:r>
            <a:endParaRPr lang="en-US" sz="3600" b="0" dirty="0"/>
          </a:p>
        </p:txBody>
      </p:sp>
      <p:sp>
        <p:nvSpPr>
          <p:cNvPr id="7" name="Text Placeholder 6"/>
          <p:cNvSpPr>
            <a:spLocks noGrp="1"/>
          </p:cNvSpPr>
          <p:nvPr>
            <p:ph type="body" sz="half" idx="2"/>
          </p:nvPr>
        </p:nvSpPr>
        <p:spPr>
          <a:xfrm>
            <a:off x="755576" y="1556792"/>
            <a:ext cx="7139136" cy="4226148"/>
          </a:xfrm>
        </p:spPr>
        <p:txBody>
          <a:bodyPr>
            <a:normAutofit/>
          </a:bodyPr>
          <a:lstStyle/>
          <a:p>
            <a:pPr algn="ctr"/>
            <a:r>
              <a:rPr lang="en-GB" sz="2400" dirty="0" smtClean="0"/>
              <a:t>“The statements of experiences and outcomes in Health and Well Being reflect a holistic approach to promoting health and well being of all children and young people.  They are consistent with the United Nations Convention on the Rights of the Child, which sets out the right for all children and young people to have access to appropriate health services and to have their health and wellbeing promoted.”</a:t>
            </a:r>
          </a:p>
          <a:p>
            <a:pPr algn="r"/>
            <a:r>
              <a:rPr lang="en-GB" sz="1800" dirty="0" err="1" smtClean="0"/>
              <a:t>Curricululm</a:t>
            </a:r>
            <a:r>
              <a:rPr lang="en-GB" sz="1800" dirty="0" smtClean="0"/>
              <a:t> for Excellence, Health and Well Being Principles and Practices page 1</a:t>
            </a:r>
            <a:endParaRPr lang="en-US" sz="1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Help participants become more familiar with </a:t>
            </a:r>
            <a:r>
              <a:rPr lang="en-GB" dirty="0" smtClean="0"/>
              <a:t>UNICEF Rights </a:t>
            </a:r>
            <a:r>
              <a:rPr lang="en-GB" dirty="0" smtClean="0"/>
              <a:t>Respecting School</a:t>
            </a:r>
          </a:p>
          <a:p>
            <a:r>
              <a:rPr lang="en-GB" dirty="0" smtClean="0"/>
              <a:t>Demonstrate </a:t>
            </a:r>
            <a:r>
              <a:rPr lang="en-GB" dirty="0" smtClean="0"/>
              <a:t>how UNICEF’s </a:t>
            </a:r>
            <a:r>
              <a:rPr lang="en-GB" dirty="0" smtClean="0"/>
              <a:t>Rights Respecting School can be a successful vehicle to develop Global Citizenship</a:t>
            </a:r>
          </a:p>
          <a:p>
            <a:r>
              <a:rPr lang="en-GB" dirty="0" smtClean="0"/>
              <a:t>Identify how </a:t>
            </a:r>
            <a:r>
              <a:rPr lang="en-GB" dirty="0" smtClean="0"/>
              <a:t>RRSA </a:t>
            </a:r>
            <a:r>
              <a:rPr lang="en-GB" dirty="0" smtClean="0"/>
              <a:t>can link to the totality of experiences planned for children and young people.</a:t>
            </a:r>
          </a:p>
          <a:p>
            <a:r>
              <a:rPr lang="en-GB" dirty="0" smtClean="0"/>
              <a:t>Give practical examples of how schools can use a Rights Respecting approach.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TC3 page 13.gif"/>
          <p:cNvPicPr>
            <a:picLocks noGrp="1" noChangeAspect="1"/>
          </p:cNvPicPr>
          <p:nvPr>
            <p:ph idx="1"/>
          </p:nvPr>
        </p:nvPicPr>
        <p:blipFill>
          <a:blip r:embed="rId2" cstate="print"/>
          <a:stretch>
            <a:fillRect/>
          </a:stretch>
        </p:blipFill>
        <p:spPr>
          <a:xfrm>
            <a:off x="357158" y="0"/>
            <a:ext cx="8501122" cy="685800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000108"/>
          </a:xfrm>
        </p:spPr>
        <p:txBody>
          <a:bodyPr/>
          <a:lstStyle/>
          <a:p>
            <a:r>
              <a:rPr lang="en-GB" dirty="0" err="1" smtClean="0"/>
              <a:t>CfE</a:t>
            </a:r>
            <a:r>
              <a:rPr lang="en-GB" dirty="0" smtClean="0"/>
              <a:t> Values = School Gospel Values</a:t>
            </a:r>
            <a:endParaRPr lang="en-US" dirty="0"/>
          </a:p>
        </p:txBody>
      </p:sp>
      <p:sp>
        <p:nvSpPr>
          <p:cNvPr id="5" name="Content Placeholder 4"/>
          <p:cNvSpPr>
            <a:spLocks noGrp="1"/>
          </p:cNvSpPr>
          <p:nvPr>
            <p:ph sz="half" idx="1"/>
          </p:nvPr>
        </p:nvSpPr>
        <p:spPr>
          <a:xfrm>
            <a:off x="457200" y="1428735"/>
            <a:ext cx="4038600" cy="3571901"/>
          </a:xfrm>
        </p:spPr>
        <p:txBody>
          <a:bodyPr>
            <a:normAutofit fontScale="92500" lnSpcReduction="20000"/>
          </a:bodyPr>
          <a:lstStyle/>
          <a:p>
            <a:pPr algn="ctr">
              <a:buNone/>
            </a:pPr>
            <a:r>
              <a:rPr lang="en-GB" dirty="0" smtClean="0"/>
              <a:t>Values – Wisdom, Justice, Compassion, Integrity</a:t>
            </a:r>
          </a:p>
          <a:p>
            <a:pPr algn="ctr">
              <a:buNone/>
            </a:pPr>
            <a:endParaRPr lang="en-GB" dirty="0" smtClean="0"/>
          </a:p>
          <a:p>
            <a:pPr algn="ctr">
              <a:buNone/>
            </a:pPr>
            <a:r>
              <a:rPr lang="en-GB" sz="2600" i="1" dirty="0" smtClean="0"/>
              <a:t>The curriculum must be inclusive, be a stimulus for personal achievement and, through the broadening of experience of the world, be an encouragement towards informed and responsible citizenship.</a:t>
            </a:r>
            <a:endParaRPr lang="en-GB" sz="2600" i="1" dirty="0"/>
          </a:p>
        </p:txBody>
      </p:sp>
      <p:sp>
        <p:nvSpPr>
          <p:cNvPr id="6" name="Content Placeholder 5"/>
          <p:cNvSpPr>
            <a:spLocks noGrp="1"/>
          </p:cNvSpPr>
          <p:nvPr>
            <p:ph sz="half" idx="2"/>
          </p:nvPr>
        </p:nvSpPr>
        <p:spPr>
          <a:xfrm>
            <a:off x="4648200" y="1428736"/>
            <a:ext cx="4038600" cy="4697427"/>
          </a:xfrm>
        </p:spPr>
        <p:txBody>
          <a:bodyPr>
            <a:normAutofit fontScale="92500" lnSpcReduction="20000"/>
          </a:bodyPr>
          <a:lstStyle/>
          <a:p>
            <a:pPr algn="ctr">
              <a:buNone/>
            </a:pPr>
            <a:r>
              <a:rPr lang="en-GB" i="1" dirty="0" smtClean="0"/>
              <a:t>“We want our children to be good Christians and upright Citizens”</a:t>
            </a:r>
          </a:p>
          <a:p>
            <a:pPr algn="r">
              <a:buNone/>
            </a:pPr>
            <a:r>
              <a:rPr lang="en-GB" sz="1500" dirty="0" smtClean="0"/>
              <a:t>St John </a:t>
            </a:r>
            <a:r>
              <a:rPr lang="en-GB" sz="1500" dirty="0" err="1" smtClean="0"/>
              <a:t>Bosco</a:t>
            </a:r>
            <a:endParaRPr lang="en-GB" sz="1500" dirty="0" smtClean="0"/>
          </a:p>
          <a:p>
            <a:pPr algn="ctr">
              <a:buNone/>
            </a:pPr>
            <a:r>
              <a:rPr lang="en-GB" dirty="0" smtClean="0"/>
              <a:t>Love – Respect</a:t>
            </a:r>
          </a:p>
          <a:p>
            <a:pPr algn="ctr">
              <a:buNone/>
            </a:pPr>
            <a:r>
              <a:rPr lang="en-GB" dirty="0" smtClean="0"/>
              <a:t>Justice – Fairness</a:t>
            </a:r>
          </a:p>
          <a:p>
            <a:pPr algn="ctr">
              <a:buNone/>
            </a:pPr>
            <a:r>
              <a:rPr lang="en-GB" dirty="0" smtClean="0"/>
              <a:t>Trust – Faith</a:t>
            </a:r>
          </a:p>
          <a:p>
            <a:pPr algn="ctr">
              <a:buNone/>
            </a:pPr>
            <a:r>
              <a:rPr lang="en-GB" dirty="0" smtClean="0"/>
              <a:t>Forgiveness</a:t>
            </a:r>
          </a:p>
          <a:p>
            <a:pPr algn="ctr">
              <a:buNone/>
            </a:pPr>
            <a:r>
              <a:rPr lang="en-GB" dirty="0" smtClean="0"/>
              <a:t>Compassion - Kindness</a:t>
            </a:r>
            <a:endParaRPr lang="en-US" dirty="0"/>
          </a:p>
        </p:txBody>
      </p:sp>
      <p:pic>
        <p:nvPicPr>
          <p:cNvPr id="7" name="Picture 6" descr="4 capacities.gif"/>
          <p:cNvPicPr>
            <a:picLocks noChangeAspect="1"/>
          </p:cNvPicPr>
          <p:nvPr/>
        </p:nvPicPr>
        <p:blipFill>
          <a:blip r:embed="rId2" cstate="print"/>
          <a:stretch>
            <a:fillRect/>
          </a:stretch>
        </p:blipFill>
        <p:spPr>
          <a:xfrm>
            <a:off x="1285852" y="4900623"/>
            <a:ext cx="2238367" cy="1957377"/>
          </a:xfrm>
          <a:prstGeom prst="rect">
            <a:avLst/>
          </a:prstGeom>
        </p:spPr>
      </p:pic>
      <p:pic>
        <p:nvPicPr>
          <p:cNvPr id="8" name="Picture 7" descr="st-john-bosco.gif"/>
          <p:cNvPicPr>
            <a:picLocks noChangeAspect="1"/>
          </p:cNvPicPr>
          <p:nvPr/>
        </p:nvPicPr>
        <p:blipFill>
          <a:blip r:embed="rId3" cstate="print"/>
          <a:stretch>
            <a:fillRect/>
          </a:stretch>
        </p:blipFill>
        <p:spPr>
          <a:xfrm>
            <a:off x="6286512" y="5000636"/>
            <a:ext cx="952500" cy="167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 Active Task</a:t>
            </a:r>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GB" dirty="0" smtClean="0"/>
              <a:t>Values – Wisdom, justice, compassion, integrity</a:t>
            </a:r>
          </a:p>
          <a:p>
            <a:pPr>
              <a:buNone/>
            </a:pPr>
            <a:endParaRPr lang="en-GB" dirty="0" smtClean="0"/>
          </a:p>
          <a:p>
            <a:pPr>
              <a:buNone/>
            </a:pPr>
            <a:r>
              <a:rPr lang="en-GB" dirty="0" smtClean="0"/>
              <a:t>The curriculum must be inclusive, be a stimulus for personal achievement and , through the broadening of experience of the world, be an encouragement towards informed and responsible citizenship.</a:t>
            </a:r>
            <a:endParaRPr lang="en-US" dirty="0"/>
          </a:p>
        </p:txBody>
      </p:sp>
      <p:sp>
        <p:nvSpPr>
          <p:cNvPr id="4" name="Content Placeholder 3"/>
          <p:cNvSpPr>
            <a:spLocks noGrp="1"/>
          </p:cNvSpPr>
          <p:nvPr>
            <p:ph sz="half" idx="2"/>
          </p:nvPr>
        </p:nvSpPr>
        <p:spPr/>
        <p:txBody>
          <a:bodyPr>
            <a:normAutofit fontScale="92500" lnSpcReduction="20000"/>
          </a:bodyPr>
          <a:lstStyle/>
          <a:p>
            <a:pPr algn="ctr">
              <a:buNone/>
            </a:pPr>
            <a:r>
              <a:rPr lang="en-GB" dirty="0" smtClean="0"/>
              <a:t>TASK</a:t>
            </a:r>
          </a:p>
          <a:p>
            <a:pPr algn="ctr">
              <a:buNone/>
            </a:pPr>
            <a:endParaRPr lang="en-GB" dirty="0" smtClean="0"/>
          </a:p>
          <a:p>
            <a:pPr algn="ctr">
              <a:buNone/>
            </a:pPr>
            <a:r>
              <a:rPr lang="en-GB" dirty="0" smtClean="0"/>
              <a:t>In groups discuss the term “Global Citizenship”</a:t>
            </a:r>
          </a:p>
          <a:p>
            <a:pPr algn="ctr">
              <a:buNone/>
            </a:pPr>
            <a:r>
              <a:rPr lang="en-GB" dirty="0" smtClean="0"/>
              <a:t>What does this mean?</a:t>
            </a:r>
          </a:p>
          <a:p>
            <a:pPr algn="ctr">
              <a:buNone/>
            </a:pPr>
            <a:r>
              <a:rPr lang="en-GB" dirty="0" smtClean="0"/>
              <a:t>What would this look like and sound like in children and young people?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3 </a:t>
            </a:r>
            <a:endParaRPr lang="en-US" dirty="0"/>
          </a:p>
        </p:txBody>
      </p:sp>
      <p:sp>
        <p:nvSpPr>
          <p:cNvPr id="3" name="Content Placeholder 2"/>
          <p:cNvSpPr>
            <a:spLocks noGrp="1"/>
          </p:cNvSpPr>
          <p:nvPr>
            <p:ph sz="half" idx="1"/>
          </p:nvPr>
        </p:nvSpPr>
        <p:spPr/>
        <p:txBody>
          <a:bodyPr>
            <a:normAutofit fontScale="92500" lnSpcReduction="10000"/>
          </a:bodyPr>
          <a:lstStyle/>
          <a:p>
            <a:pPr>
              <a:buNone/>
            </a:pPr>
            <a:r>
              <a:rPr lang="en-GB" dirty="0" smtClean="0"/>
              <a:t>“The curriculum: The totality of all that is planned for children and young people throughout their education:</a:t>
            </a:r>
          </a:p>
          <a:p>
            <a:pPr>
              <a:buNone/>
            </a:pPr>
            <a:r>
              <a:rPr lang="en-GB" dirty="0" smtClean="0"/>
              <a:t>Ethos and life of the school</a:t>
            </a:r>
          </a:p>
          <a:p>
            <a:pPr>
              <a:buNone/>
            </a:pPr>
            <a:r>
              <a:rPr lang="en-GB" dirty="0" smtClean="0"/>
              <a:t>Curriculum areas and subjects</a:t>
            </a:r>
          </a:p>
          <a:p>
            <a:pPr>
              <a:buNone/>
            </a:pPr>
            <a:r>
              <a:rPr lang="en-GB" dirty="0" smtClean="0"/>
              <a:t>Interdisciplinary learning</a:t>
            </a:r>
          </a:p>
          <a:p>
            <a:pPr>
              <a:buNone/>
            </a:pPr>
            <a:r>
              <a:rPr lang="en-GB" dirty="0" smtClean="0"/>
              <a:t>Opportunities for personal achievement.</a:t>
            </a:r>
            <a:endParaRPr lang="en-US" dirty="0"/>
          </a:p>
        </p:txBody>
      </p:sp>
      <p:sp>
        <p:nvSpPr>
          <p:cNvPr id="4" name="Content Placeholder 3"/>
          <p:cNvSpPr>
            <a:spLocks noGrp="1"/>
          </p:cNvSpPr>
          <p:nvPr>
            <p:ph sz="half" idx="2"/>
          </p:nvPr>
        </p:nvSpPr>
        <p:spPr/>
        <p:txBody>
          <a:bodyPr>
            <a:normAutofit fontScale="92500" lnSpcReduction="10000"/>
          </a:bodyPr>
          <a:lstStyle/>
          <a:p>
            <a:pPr algn="ctr">
              <a:buNone/>
            </a:pPr>
            <a:r>
              <a:rPr lang="en-GB" dirty="0" smtClean="0"/>
              <a:t>TASK</a:t>
            </a:r>
          </a:p>
          <a:p>
            <a:pPr algn="ctr">
              <a:buNone/>
            </a:pPr>
            <a:endParaRPr lang="en-GB" dirty="0" smtClean="0"/>
          </a:p>
          <a:p>
            <a:pPr>
              <a:buNone/>
            </a:pPr>
            <a:r>
              <a:rPr lang="en-GB" dirty="0" smtClean="0"/>
              <a:t>Within your group you have a large sheet with one of the areas identified.</a:t>
            </a:r>
          </a:p>
          <a:p>
            <a:pPr>
              <a:buNone/>
            </a:pPr>
            <a:endParaRPr lang="en-GB" dirty="0" smtClean="0"/>
          </a:p>
          <a:p>
            <a:pPr>
              <a:buNone/>
            </a:pPr>
            <a:r>
              <a:rPr lang="en-GB" dirty="0" smtClean="0"/>
              <a:t>Discuss how RRSA links to this area?  How could RRSA be developed further </a:t>
            </a:r>
            <a:r>
              <a:rPr lang="en-GB" smtClean="0"/>
              <a:t>in this area?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er for Catholic Schools.gif"/>
          <p:cNvPicPr>
            <a:picLocks noChangeAspect="1"/>
          </p:cNvPicPr>
          <p:nvPr/>
        </p:nvPicPr>
        <p:blipFill>
          <a:blip r:embed="rId2" cstate="print"/>
          <a:stretch>
            <a:fillRect/>
          </a:stretch>
        </p:blipFill>
        <p:spPr>
          <a:xfrm>
            <a:off x="357158" y="0"/>
            <a:ext cx="8786841" cy="685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GIOS 3.jpg"/>
          <p:cNvPicPr>
            <a:picLocks noChangeAspect="1"/>
          </p:cNvPicPr>
          <p:nvPr/>
        </p:nvPicPr>
        <p:blipFill>
          <a:blip r:embed="rId2" cstate="print"/>
          <a:stretch>
            <a:fillRect/>
          </a:stretch>
        </p:blipFill>
        <p:spPr>
          <a:xfrm>
            <a:off x="571472" y="214290"/>
            <a:ext cx="3132000" cy="313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descr="Child at the Centre.jpg"/>
          <p:cNvPicPr>
            <a:picLocks noChangeAspect="1"/>
          </p:cNvPicPr>
          <p:nvPr/>
        </p:nvPicPr>
        <p:blipFill>
          <a:blip r:embed="rId3" cstate="print"/>
          <a:stretch>
            <a:fillRect/>
          </a:stretch>
        </p:blipFill>
        <p:spPr>
          <a:xfrm>
            <a:off x="5286380" y="3286124"/>
            <a:ext cx="3132000" cy="313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Rectangle 3"/>
          <p:cNvSpPr/>
          <p:nvPr/>
        </p:nvSpPr>
        <p:spPr>
          <a:xfrm>
            <a:off x="2400347" y="2967335"/>
            <a:ext cx="44158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Self Evaluation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RERC/RME</a:t>
            </a:r>
            <a:endParaRPr lang="en-US" dirty="0"/>
          </a:p>
        </p:txBody>
      </p:sp>
      <p:sp>
        <p:nvSpPr>
          <p:cNvPr id="4" name="Content Placeholder 3"/>
          <p:cNvSpPr>
            <a:spLocks noGrp="1"/>
          </p:cNvSpPr>
          <p:nvPr>
            <p:ph sz="half" idx="1"/>
          </p:nvPr>
        </p:nvSpPr>
        <p:spPr/>
        <p:txBody>
          <a:bodyPr>
            <a:normAutofit fontScale="92500" lnSpcReduction="20000"/>
          </a:bodyPr>
          <a:lstStyle/>
          <a:p>
            <a:pPr algn="ctr">
              <a:buNone/>
            </a:pPr>
            <a:r>
              <a:rPr lang="en-GB" dirty="0" smtClean="0"/>
              <a:t>“Catholic Schools aim to help all students to develop their fullest potential, preparing them for life, informing their minds and forming their characters so that they can contribute with others, and above all with God, to the transformation of their world”</a:t>
            </a:r>
          </a:p>
          <a:p>
            <a:pPr algn="r">
              <a:buNone/>
            </a:pPr>
            <a:r>
              <a:rPr lang="en-GB" sz="1200" i="1" dirty="0" smtClean="0"/>
              <a:t>This Is Our Faith page 3</a:t>
            </a:r>
            <a:endParaRPr lang="en-US" sz="1200" i="1" dirty="0"/>
          </a:p>
        </p:txBody>
      </p:sp>
      <p:sp>
        <p:nvSpPr>
          <p:cNvPr id="5" name="Content Placeholder 4"/>
          <p:cNvSpPr>
            <a:spLocks noGrp="1"/>
          </p:cNvSpPr>
          <p:nvPr>
            <p:ph sz="half" idx="2"/>
          </p:nvPr>
        </p:nvSpPr>
        <p:spPr/>
        <p:txBody>
          <a:bodyPr>
            <a:normAutofit fontScale="92500" lnSpcReduction="20000"/>
          </a:bodyPr>
          <a:lstStyle/>
          <a:p>
            <a:pPr algn="ctr">
              <a:buNone/>
            </a:pPr>
            <a:r>
              <a:rPr lang="en-GB" dirty="0" smtClean="0"/>
              <a:t>“Through developing awareness and </a:t>
            </a:r>
            <a:r>
              <a:rPr lang="en-GB" dirty="0" err="1" smtClean="0"/>
              <a:t>appreciaiton</a:t>
            </a:r>
            <a:r>
              <a:rPr lang="en-GB" dirty="0" smtClean="0"/>
              <a:t> of the value of each individual in a diverse society, religious and moral education engenders responsible attitudes to other people.”</a:t>
            </a:r>
          </a:p>
          <a:p>
            <a:pPr algn="r">
              <a:buNone/>
            </a:pPr>
            <a:r>
              <a:rPr lang="en-GB" sz="1600" i="1" dirty="0" smtClean="0"/>
              <a:t>Curriculum for Excellence, RME Principles and Practices page 1</a:t>
            </a:r>
            <a:endParaRPr lang="en-US" sz="17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579</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 John Bosco Primary School and Nursery Class</vt:lpstr>
      <vt:lpstr>Aims</vt:lpstr>
      <vt:lpstr>Slide 3</vt:lpstr>
      <vt:lpstr>CfE Values = School Gospel Values</vt:lpstr>
      <vt:lpstr>Part 2 Active Task</vt:lpstr>
      <vt:lpstr>Part 3 </vt:lpstr>
      <vt:lpstr>Slide 7</vt:lpstr>
      <vt:lpstr>Slide 8</vt:lpstr>
      <vt:lpstr>RERC/RME</vt:lpstr>
      <vt:lpstr>RERC/RME</vt:lpstr>
      <vt:lpstr>Health and Well Being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 Bosco Primary School and Nursery Class</dc:title>
  <dc:creator>pjbboydn1</dc:creator>
  <cp:lastModifiedBy>fcgrantd1</cp:lastModifiedBy>
  <cp:revision>26</cp:revision>
  <dcterms:created xsi:type="dcterms:W3CDTF">2011-02-02T08:58:58Z</dcterms:created>
  <dcterms:modified xsi:type="dcterms:W3CDTF">2013-07-31T14:53:40Z</dcterms:modified>
</cp:coreProperties>
</file>